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3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9.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53"/>
  </p:notesMasterIdLst>
  <p:handoutMasterIdLst>
    <p:handoutMasterId r:id="rId54"/>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6" r:id="rId24"/>
    <p:sldId id="1385" r:id="rId25"/>
    <p:sldId id="1381" r:id="rId26"/>
    <p:sldId id="1390" r:id="rId27"/>
    <p:sldId id="1382" r:id="rId28"/>
    <p:sldId id="1387" r:id="rId29"/>
    <p:sldId id="1389" r:id="rId30"/>
    <p:sldId id="1179" r:id="rId31"/>
    <p:sldId id="1196" r:id="rId32"/>
    <p:sldId id="422" r:id="rId33"/>
    <p:sldId id="1324" r:id="rId34"/>
    <p:sldId id="278" r:id="rId35"/>
    <p:sldId id="666" r:id="rId36"/>
    <p:sldId id="667" r:id="rId37"/>
    <p:sldId id="668" r:id="rId38"/>
    <p:sldId id="669" r:id="rId39"/>
    <p:sldId id="670" r:id="rId40"/>
    <p:sldId id="671" r:id="rId41"/>
    <p:sldId id="672" r:id="rId42"/>
    <p:sldId id="1190" r:id="rId43"/>
    <p:sldId id="1191" r:id="rId44"/>
    <p:sldId id="1192" r:id="rId45"/>
    <p:sldId id="1375" r:id="rId46"/>
    <p:sldId id="1376" r:id="rId47"/>
    <p:sldId id="1174" r:id="rId48"/>
    <p:sldId id="646" r:id="rId49"/>
    <p:sldId id="1369" r:id="rId50"/>
    <p:sldId id="1384" r:id="rId51"/>
    <p:sldId id="647" r:id="rId52"/>
  </p:sldIdLst>
  <p:sldSz cx="9144000" cy="6858000" type="screen4x3"/>
  <p:notesSz cx="6858000" cy="9144000"/>
  <p:custDataLst>
    <p:tags r:id="rId5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8"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5"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92278F"/>
    <a:srgbClr val="00B2E3"/>
    <a:srgbClr val="39B54A"/>
    <a:srgbClr val="429EAD"/>
    <a:srgbClr val="595959"/>
    <a:srgbClr val="00A0AF"/>
    <a:srgbClr val="B4A76C"/>
    <a:srgbClr val="6C4D23"/>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0CF94-8F00-4A3C-BA94-2595C0F6E7A3}" v="11" dt="2020-01-17T21:03:34.8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96" y="90"/>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asmita" userId="d45145b8-e862-4dd2-b924-ac75d65098c8" providerId="ADAL" clId="{B910CF94-8F00-4A3C-BA94-2595C0F6E7A3}"/>
    <pc:docChg chg="modSld">
      <pc:chgData name="Singh, Hasmita" userId="d45145b8-e862-4dd2-b924-ac75d65098c8" providerId="ADAL" clId="{B910CF94-8F00-4A3C-BA94-2595C0F6E7A3}" dt="2020-01-17T21:05:09.899" v="11" actId="20577"/>
      <pc:docMkLst>
        <pc:docMk/>
      </pc:docMkLst>
      <pc:sldChg chg="modSp">
        <pc:chgData name="Singh, Hasmita" userId="d45145b8-e862-4dd2-b924-ac75d65098c8" providerId="ADAL" clId="{B910CF94-8F00-4A3C-BA94-2595C0F6E7A3}" dt="2020-01-17T21:05:09.899" v="11" actId="20577"/>
        <pc:sldMkLst>
          <pc:docMk/>
          <pc:sldMk cId="3157782450" sldId="646"/>
        </pc:sldMkLst>
        <pc:spChg chg="mod">
          <ac:chgData name="Singh, Hasmita" userId="d45145b8-e862-4dd2-b924-ac75d65098c8" providerId="ADAL" clId="{B910CF94-8F00-4A3C-BA94-2595C0F6E7A3}" dt="2020-01-17T21:05:09.899" v="11" actId="20577"/>
          <ac:spMkLst>
            <pc:docMk/>
            <pc:sldMk cId="3157782450" sldId="646"/>
            <ac:spMk id="5" creationId="{4EF0EEC0-5334-49B7-B18E-C32A3037E22F}"/>
          </ac:spMkLst>
        </pc:spChg>
      </pc:sldChg>
      <pc:sldChg chg="modSp">
        <pc:chgData name="Singh, Hasmita" userId="d45145b8-e862-4dd2-b924-ac75d65098c8" providerId="ADAL" clId="{B910CF94-8F00-4A3C-BA94-2595C0F6E7A3}" dt="2020-01-17T20:07:58.049" v="5" actId="207"/>
        <pc:sldMkLst>
          <pc:docMk/>
          <pc:sldMk cId="3470715172" sldId="1381"/>
        </pc:sldMkLst>
        <pc:spChg chg="mod">
          <ac:chgData name="Singh, Hasmita" userId="d45145b8-e862-4dd2-b924-ac75d65098c8" providerId="ADAL" clId="{B910CF94-8F00-4A3C-BA94-2595C0F6E7A3}" dt="2020-01-17T20:07:58.049" v="5" actId="207"/>
          <ac:spMkLst>
            <pc:docMk/>
            <pc:sldMk cId="3470715172" sldId="1381"/>
            <ac:spMk id="8" creationId="{00000000-0000-0000-0000-000000000000}"/>
          </ac:spMkLst>
        </pc:spChg>
        <pc:graphicFrameChg chg="mod">
          <ac:chgData name="Singh, Hasmita" userId="d45145b8-e862-4dd2-b924-ac75d65098c8" providerId="ADAL" clId="{B910CF94-8F00-4A3C-BA94-2595C0F6E7A3}" dt="2020-01-17T20:07:43.229" v="3" actId="207"/>
          <ac:graphicFrameMkLst>
            <pc:docMk/>
            <pc:sldMk cId="3470715172" sldId="1381"/>
            <ac:graphicFrameMk id="6" creationId="{00000000-0000-0000-0000-000000000000}"/>
          </ac:graphicFrameMkLst>
        </pc:graphicFrameChg>
      </pc:sldChg>
      <pc:sldChg chg="modSp">
        <pc:chgData name="Singh, Hasmita" userId="d45145b8-e862-4dd2-b924-ac75d65098c8" providerId="ADAL" clId="{B910CF94-8F00-4A3C-BA94-2595C0F6E7A3}" dt="2020-01-17T20:54:28.100" v="7" actId="113"/>
        <pc:sldMkLst>
          <pc:docMk/>
          <pc:sldMk cId="302908061" sldId="1382"/>
        </pc:sldMkLst>
        <pc:spChg chg="mod">
          <ac:chgData name="Singh, Hasmita" userId="d45145b8-e862-4dd2-b924-ac75d65098c8" providerId="ADAL" clId="{B910CF94-8F00-4A3C-BA94-2595C0F6E7A3}" dt="2020-01-17T20:54:28.100" v="7" actId="113"/>
          <ac:spMkLst>
            <pc:docMk/>
            <pc:sldMk cId="302908061" sldId="1382"/>
            <ac:spMk id="5" creationId="{BECC201F-AE96-48D5-A2AD-1DFBA0D03B96}"/>
          </ac:spMkLst>
        </pc:spChg>
      </pc:sldChg>
      <pc:sldChg chg="modSp">
        <pc:chgData name="Singh, Hasmita" userId="d45145b8-e862-4dd2-b924-ac75d65098c8" providerId="ADAL" clId="{B910CF94-8F00-4A3C-BA94-2595C0F6E7A3}" dt="2020-01-17T21:00:48.945" v="9" actId="113"/>
        <pc:sldMkLst>
          <pc:docMk/>
          <pc:sldMk cId="399107784" sldId="1385"/>
        </pc:sldMkLst>
        <pc:spChg chg="mod">
          <ac:chgData name="Singh, Hasmita" userId="d45145b8-e862-4dd2-b924-ac75d65098c8" providerId="ADAL" clId="{B910CF94-8F00-4A3C-BA94-2595C0F6E7A3}" dt="2020-01-17T21:00:48.945" v="9" actId="113"/>
          <ac:spMkLst>
            <pc:docMk/>
            <pc:sldMk cId="399107784" sldId="1385"/>
            <ac:spMk id="4" creationId="{BECC201F-AE96-48D5-A2AD-1DFBA0D03B96}"/>
          </ac:spMkLst>
        </pc:spChg>
      </pc:sldChg>
      <pc:sldChg chg="modSp">
        <pc:chgData name="Singh, Hasmita" userId="d45145b8-e862-4dd2-b924-ac75d65098c8" providerId="ADAL" clId="{B910CF94-8F00-4A3C-BA94-2595C0F6E7A3}" dt="2020-01-17T21:03:34.868" v="10"/>
        <pc:sldMkLst>
          <pc:docMk/>
          <pc:sldMk cId="904992375" sldId="1389"/>
        </pc:sldMkLst>
        <pc:graphicFrameChg chg="mod">
          <ac:chgData name="Singh, Hasmita" userId="d45145b8-e862-4dd2-b924-ac75d65098c8" providerId="ADAL" clId="{B910CF94-8F00-4A3C-BA94-2595C0F6E7A3}" dt="2020-01-17T21:03:34.868" v="10"/>
          <ac:graphicFrameMkLst>
            <pc:docMk/>
            <pc:sldMk cId="904992375" sldId="1389"/>
            <ac:graphicFrameMk id="6" creationId="{00000000-0000-0000-0000-000000000000}"/>
          </ac:graphicFrameMkLst>
        </pc:graphicFrameChg>
      </pc:sldChg>
      <pc:sldChg chg="modSp">
        <pc:chgData name="Singh, Hasmita" userId="d45145b8-e862-4dd2-b924-ac75d65098c8" providerId="ADAL" clId="{B910CF94-8F00-4A3C-BA94-2595C0F6E7A3}" dt="2020-01-17T20:54:00.158" v="6"/>
        <pc:sldMkLst>
          <pc:docMk/>
          <pc:sldMk cId="2737087297" sldId="1390"/>
        </pc:sldMkLst>
        <pc:graphicFrameChg chg="mod">
          <ac:chgData name="Singh, Hasmita" userId="d45145b8-e862-4dd2-b924-ac75d65098c8" providerId="ADAL" clId="{B910CF94-8F00-4A3C-BA94-2595C0F6E7A3}" dt="2020-01-17T20:54:00.158" v="6"/>
          <ac:graphicFrameMkLst>
            <pc:docMk/>
            <pc:sldMk cId="2737087297" sldId="1390"/>
            <ac:graphicFrameMk id="10" creationId="{00000000-0000-0000-0000-000000000000}"/>
          </ac:graphicFrameMkLst>
        </pc:graphicFrameChg>
      </pc:sldChg>
    </pc:docChg>
  </pc:docChgLst>
  <pc:docChgLst>
    <pc:chgData name="Harrison, Susan" userId="12d20603-a68e-40bb-99e5-862f8234107b" providerId="ADAL" clId="{0ACCAEB1-8443-440E-B493-E403ECB9D577}"/>
    <pc:docChg chg="modSld">
      <pc:chgData name="Harrison, Susan" userId="12d20603-a68e-40bb-99e5-862f8234107b" providerId="ADAL" clId="{0ACCAEB1-8443-440E-B493-E403ECB9D577}" dt="2020-01-16T16:53:42.564" v="0" actId="14100"/>
      <pc:docMkLst>
        <pc:docMk/>
      </pc:docMkLst>
      <pc:sldChg chg="modSp">
        <pc:chgData name="Harrison, Susan" userId="12d20603-a68e-40bb-99e5-862f8234107b" providerId="ADAL" clId="{0ACCAEB1-8443-440E-B493-E403ECB9D577}" dt="2020-01-16T16:53:42.564" v="0" actId="14100"/>
        <pc:sldMkLst>
          <pc:docMk/>
          <pc:sldMk cId="2260738719" sldId="372"/>
        </pc:sldMkLst>
        <pc:cxnChg chg="mod">
          <ac:chgData name="Harrison, Susan" userId="12d20603-a68e-40bb-99e5-862f8234107b" providerId="ADAL" clId="{0ACCAEB1-8443-440E-B493-E403ECB9D577}" dt="2020-01-16T16:53:42.564" v="0" actId="14100"/>
          <ac:cxnSpMkLst>
            <pc:docMk/>
            <pc:sldMk cId="2260738719" sldId="372"/>
            <ac:cxnSpMk id="12" creationId="{3EB6F765-A359-374F-A828-6A892987348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singh\Downloads\Graphs%20for%20Anxiety%20and%20OCD-FR.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graphs'!$F$22</c:f>
              <c:strCache>
                <c:ptCount val="1"/>
                <c:pt idx="0">
                  <c:v>std_risk</c:v>
                </c:pt>
              </c:strCache>
            </c:strRef>
          </c:tx>
          <c:spPr>
            <a:solidFill>
              <a:srgbClr val="BBE0E3"/>
            </a:solidFill>
            <a:ln>
              <a:noFill/>
            </a:ln>
            <a:effectLst/>
          </c:spPr>
          <c:invertIfNegative val="0"/>
          <c:dPt>
            <c:idx val="0"/>
            <c:invertIfNegative val="0"/>
            <c:bubble3D val="0"/>
            <c:spPr>
              <a:solidFill>
                <a:srgbClr val="00B2E3"/>
              </a:solidFill>
              <a:ln>
                <a:noFill/>
              </a:ln>
              <a:effectLst/>
            </c:spPr>
            <c:extLst>
              <c:ext xmlns:c16="http://schemas.microsoft.com/office/drawing/2014/chart" uri="{C3380CC4-5D6E-409C-BE32-E72D297353CC}">
                <c16:uniqueId val="{0000000A-209E-41A3-996C-4B88087519C9}"/>
              </c:ext>
            </c:extLst>
          </c:dPt>
          <c:dPt>
            <c:idx val="1"/>
            <c:invertIfNegative val="0"/>
            <c:bubble3D val="0"/>
            <c:spPr>
              <a:solidFill>
                <a:srgbClr val="00B2E3"/>
              </a:solidFill>
              <a:ln>
                <a:noFill/>
              </a:ln>
              <a:effectLst/>
            </c:spPr>
            <c:extLst>
              <c:ext xmlns:c16="http://schemas.microsoft.com/office/drawing/2014/chart" uri="{C3380CC4-5D6E-409C-BE32-E72D297353CC}">
                <c16:uniqueId val="{0000000B-209E-41A3-996C-4B88087519C9}"/>
              </c:ext>
            </c:extLst>
          </c:dPt>
          <c:dPt>
            <c:idx val="2"/>
            <c:invertIfNegative val="0"/>
            <c:bubble3D val="0"/>
            <c:spPr>
              <a:solidFill>
                <a:srgbClr val="92278F"/>
              </a:solidFill>
              <a:ln>
                <a:noFill/>
              </a:ln>
              <a:effectLst/>
            </c:spPr>
            <c:extLst>
              <c:ext xmlns:c16="http://schemas.microsoft.com/office/drawing/2014/chart" uri="{C3380CC4-5D6E-409C-BE32-E72D297353CC}">
                <c16:uniqueId val="{00000001-209E-41A3-996C-4B88087519C9}"/>
              </c:ext>
            </c:extLst>
          </c:dPt>
          <c:dPt>
            <c:idx val="3"/>
            <c:invertIfNegative val="0"/>
            <c:bubble3D val="0"/>
            <c:spPr>
              <a:solidFill>
                <a:srgbClr val="92278F"/>
              </a:solidFill>
              <a:ln>
                <a:noFill/>
              </a:ln>
              <a:effectLst/>
            </c:spPr>
            <c:extLst>
              <c:ext xmlns:c16="http://schemas.microsoft.com/office/drawing/2014/chart" uri="{C3380CC4-5D6E-409C-BE32-E72D297353CC}">
                <c16:uniqueId val="{00000003-209E-41A3-996C-4B88087519C9}"/>
              </c:ext>
            </c:extLst>
          </c:dPt>
          <c:dPt>
            <c:idx val="4"/>
            <c:invertIfNegative val="0"/>
            <c:bubble3D val="0"/>
            <c:spPr>
              <a:solidFill>
                <a:srgbClr val="92278F"/>
              </a:solidFill>
              <a:ln>
                <a:noFill/>
              </a:ln>
              <a:effectLst/>
            </c:spPr>
            <c:extLst>
              <c:ext xmlns:c16="http://schemas.microsoft.com/office/drawing/2014/chart" uri="{C3380CC4-5D6E-409C-BE32-E72D297353CC}">
                <c16:uniqueId val="{00000005-209E-41A3-996C-4B88087519C9}"/>
              </c:ext>
            </c:extLst>
          </c:dPt>
          <c:dPt>
            <c:idx val="5"/>
            <c:invertIfNegative val="0"/>
            <c:bubble3D val="0"/>
            <c:spPr>
              <a:solidFill>
                <a:srgbClr val="92278F"/>
              </a:solidFill>
              <a:ln>
                <a:noFill/>
              </a:ln>
              <a:effectLst/>
            </c:spPr>
            <c:extLst>
              <c:ext xmlns:c16="http://schemas.microsoft.com/office/drawing/2014/chart" uri="{C3380CC4-5D6E-409C-BE32-E72D297353CC}">
                <c16:uniqueId val="{00000007-209E-41A3-996C-4B88087519C9}"/>
              </c:ext>
            </c:extLst>
          </c:dPt>
          <c:dPt>
            <c:idx val="6"/>
            <c:invertIfNegative val="0"/>
            <c:bubble3D val="0"/>
            <c:spPr>
              <a:solidFill>
                <a:srgbClr val="92278F"/>
              </a:solidFill>
              <a:ln>
                <a:noFill/>
              </a:ln>
              <a:effectLst/>
            </c:spPr>
            <c:extLst>
              <c:ext xmlns:c16="http://schemas.microsoft.com/office/drawing/2014/chart" uri="{C3380CC4-5D6E-409C-BE32-E72D297353CC}">
                <c16:uniqueId val="{00000009-209E-41A3-996C-4B88087519C9}"/>
              </c:ext>
            </c:extLst>
          </c:dPt>
          <c:dLbls>
            <c:dLbl>
              <c:idx val="0"/>
              <c:tx>
                <c:rich>
                  <a:bodyPr/>
                  <a:lstStyle/>
                  <a:p>
                    <a:fld id="{9ACF01D1-238E-4727-A679-7557FF3DD45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09E-41A3-996C-4B88087519C9}"/>
                </c:ext>
              </c:extLst>
            </c:dLbl>
            <c:dLbl>
              <c:idx val="1"/>
              <c:tx>
                <c:rich>
                  <a:bodyPr/>
                  <a:lstStyle/>
                  <a:p>
                    <a:fld id="{0D56C3C2-29E2-4E2A-8E98-0F6BD284A42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9E-41A3-996C-4B88087519C9}"/>
                </c:ext>
              </c:extLst>
            </c:dLbl>
            <c:dLbl>
              <c:idx val="2"/>
              <c:tx>
                <c:rich>
                  <a:bodyPr/>
                  <a:lstStyle/>
                  <a:p>
                    <a:fld id="{B692A2E2-60A0-40D4-ACCF-6D0FBF35035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9E-41A3-996C-4B88087519C9}"/>
                </c:ext>
              </c:extLst>
            </c:dLbl>
            <c:dLbl>
              <c:idx val="3"/>
              <c:tx>
                <c:rich>
                  <a:bodyPr/>
                  <a:lstStyle/>
                  <a:p>
                    <a:fld id="{EAEC5B7C-2C45-49D0-BD0B-4BEC56661CB0}"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9E-41A3-996C-4B88087519C9}"/>
                </c:ext>
              </c:extLst>
            </c:dLbl>
            <c:dLbl>
              <c:idx val="4"/>
              <c:tx>
                <c:rich>
                  <a:bodyPr/>
                  <a:lstStyle/>
                  <a:p>
                    <a:fld id="{5EF1A551-4177-47D2-B3E6-B4F08CB48DD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9E-41A3-996C-4B88087519C9}"/>
                </c:ext>
              </c:extLst>
            </c:dLbl>
            <c:dLbl>
              <c:idx val="5"/>
              <c:tx>
                <c:rich>
                  <a:bodyPr/>
                  <a:lstStyle/>
                  <a:p>
                    <a:fld id="{08B1EB2A-E472-4983-A81C-9E6B4CC6E78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9E-41A3-996C-4B88087519C9}"/>
                </c:ext>
              </c:extLst>
            </c:dLbl>
            <c:dLbl>
              <c:idx val="6"/>
              <c:tx>
                <c:rich>
                  <a:bodyPr/>
                  <a:lstStyle/>
                  <a:p>
                    <a:fld id="{D29C1C79-C004-4DFD-A83A-B449099DEBB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9E-41A3-996C-4B88087519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graphs'!$B$23:$B$29</c:f>
              <c:strCache>
                <c:ptCount val="7"/>
                <c:pt idx="0">
                  <c:v>0-9</c:v>
                </c:pt>
                <c:pt idx="1">
                  <c:v>10-15</c:v>
                </c:pt>
                <c:pt idx="2">
                  <c:v>16-24</c:v>
                </c:pt>
                <c:pt idx="3">
                  <c:v>25 - 44</c:v>
                </c:pt>
                <c:pt idx="4">
                  <c:v>45 - 64</c:v>
                </c:pt>
                <c:pt idx="5">
                  <c:v>65 - 84</c:v>
                </c:pt>
                <c:pt idx="6">
                  <c:v>85 - 104</c:v>
                </c:pt>
              </c:strCache>
            </c:strRef>
          </c:cat>
          <c:val>
            <c:numRef>
              <c:f>'AD graphs'!$F$23:$F$29</c:f>
              <c:numCache>
                <c:formatCode>####0.00</c:formatCode>
                <c:ptCount val="7"/>
                <c:pt idx="0">
                  <c:v>49.367490703713202</c:v>
                </c:pt>
                <c:pt idx="1">
                  <c:v>35.7228446588976</c:v>
                </c:pt>
                <c:pt idx="2">
                  <c:v>30.357438431231799</c:v>
                </c:pt>
                <c:pt idx="3">
                  <c:v>30.8986212511569</c:v>
                </c:pt>
                <c:pt idx="4">
                  <c:v>31.888984286544598</c:v>
                </c:pt>
                <c:pt idx="5">
                  <c:v>38.874070495612102</c:v>
                </c:pt>
                <c:pt idx="6">
                  <c:v>40.949351465057497</c:v>
                </c:pt>
              </c:numCache>
            </c:numRef>
          </c:val>
          <c:extLst>
            <c:ext xmlns:c16="http://schemas.microsoft.com/office/drawing/2014/chart" uri="{C3380CC4-5D6E-409C-BE32-E72D297353CC}">
              <c16:uniqueId val="{0000000C-209E-41A3-996C-4B88087519C9}"/>
            </c:ext>
          </c:extLst>
        </c:ser>
        <c:dLbls>
          <c:showLegendKey val="0"/>
          <c:showVal val="0"/>
          <c:showCatName val="0"/>
          <c:showSerName val="0"/>
          <c:showPercent val="0"/>
          <c:showBubbleSize val="0"/>
        </c:dLbls>
        <c:gapWidth val="219"/>
        <c:overlap val="-27"/>
        <c:axId val="83133056"/>
        <c:axId val="199168440"/>
      </c:barChart>
      <c:catAx>
        <c:axId val="83133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1"/>
                  <a:t>Groupe d’âge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68440"/>
        <c:crosses val="autoZero"/>
        <c:auto val="1"/>
        <c:lblAlgn val="ctr"/>
        <c:lblOffset val="100"/>
        <c:noMultiLvlLbl val="0"/>
      </c:catAx>
      <c:valAx>
        <c:axId val="19916844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1"/>
                  <a:t>Pourcentage</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3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graphs'!$B$199</c:f>
              <c:strCache>
                <c:ptCount val="1"/>
                <c:pt idx="0">
                  <c:v>Enfants et jeunes (0-24 ans)</c:v>
                </c:pt>
              </c:strCache>
            </c:strRef>
          </c:tx>
          <c:spPr>
            <a:solidFill>
              <a:srgbClr val="B4A76C"/>
            </a:solidFill>
            <a:ln>
              <a:noFill/>
            </a:ln>
            <a:effectLst/>
          </c:spPr>
          <c:invertIfNegative val="0"/>
          <c:dPt>
            <c:idx val="0"/>
            <c:invertIfNegative val="0"/>
            <c:bubble3D val="0"/>
            <c:spPr>
              <a:pattFill prst="wdUpDiag">
                <a:fgClr>
                  <a:srgbClr val="B4A76C"/>
                </a:fgClr>
                <a:bgClr>
                  <a:schemeClr val="bg1"/>
                </a:bgClr>
              </a:pattFill>
              <a:ln>
                <a:solidFill>
                  <a:srgbClr val="B4A76C"/>
                </a:solidFill>
              </a:ln>
              <a:effectLst/>
            </c:spPr>
            <c:extLst>
              <c:ext xmlns:c16="http://schemas.microsoft.com/office/drawing/2014/chart" uri="{C3380CC4-5D6E-409C-BE32-E72D297353CC}">
                <c16:uniqueId val="{00000001-4B0D-47BB-9E22-DCA0F9266FAC}"/>
              </c:ext>
            </c:extLst>
          </c:dPt>
          <c:dLbls>
            <c:dLbl>
              <c:idx val="0"/>
              <c:layout>
                <c:manualLayout>
                  <c:x val="-2.2633483392035541E-17"/>
                  <c:y val="7.7182815094284582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1-4B0D-47BB-9E22-DCA0F9266FAC}"/>
                </c:ext>
              </c:extLst>
            </c:dLbl>
            <c:dLbl>
              <c:idx val="4"/>
              <c:layout>
                <c:manualLayout>
                  <c:x val="0"/>
                  <c:y val="-2.7013985282999604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2-4B0D-47BB-9E22-DCA0F9266FAC}"/>
                </c:ext>
              </c:extLst>
            </c:dLbl>
            <c:dLbl>
              <c:idx val="9"/>
              <c:layout>
                <c:manualLayout>
                  <c:x val="-7.4074074074073166E-3"/>
                  <c:y val="3.8591407547141935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3-4B0D-47BB-9E22-DCA0F9266FAC}"/>
                </c:ext>
              </c:extLst>
            </c:dLbl>
            <c:dLbl>
              <c:idx val="11"/>
              <c:layout>
                <c:manualLayout>
                  <c:x val="-7.4074074074074077E-3"/>
                  <c:y val="1.1577422264142687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4-4B0D-47BB-9E22-DCA0F9266FAC}"/>
                </c:ext>
              </c:extLst>
            </c:dLbl>
            <c:dLbl>
              <c:idx val="12"/>
              <c:layout>
                <c:manualLayout>
                  <c:x val="4.9382716049382715E-3"/>
                  <c:y val="-6.5605392830141912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5-4B0D-47BB-9E22-DCA0F9266FAC}"/>
                </c:ext>
              </c:extLst>
            </c:dLbl>
            <c:dLbl>
              <c:idx val="13"/>
              <c:layout>
                <c:manualLayout>
                  <c:x val="1.4814814814814633E-2"/>
                  <c:y val="0"/>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6-4B0D-47BB-9E22-DCA0F9266FAC}"/>
                </c:ext>
              </c:extLst>
            </c:dLbl>
            <c:dLbl>
              <c:idx val="14"/>
              <c:layout>
                <c:manualLayout>
                  <c:x val="0"/>
                  <c:y val="-5.0168829811284982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7-4B0D-47BB-9E22-DCA0F9266F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DataManagerRef="urn:DataManager">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'AD graphs'!$B$200:$B$214</c:f>
              <c:numCache>
                <c:formatCode>####0.00</c:formatCode>
                <c:ptCount val="15"/>
                <c:pt idx="0">
                  <c:v>38.031921217229502</c:v>
                </c:pt>
                <c:pt idx="1">
                  <c:v>38.409612451161102</c:v>
                </c:pt>
                <c:pt idx="2">
                  <c:v>38.731090906810998</c:v>
                </c:pt>
                <c:pt idx="3">
                  <c:v>49.467298272691401</c:v>
                </c:pt>
                <c:pt idx="4">
                  <c:v>35.058866336491498</c:v>
                </c:pt>
                <c:pt idx="5">
                  <c:v>45.707761925070898</c:v>
                </c:pt>
                <c:pt idx="6">
                  <c:v>40.501944212570798</c:v>
                </c:pt>
                <c:pt idx="7">
                  <c:v>37.612601497120103</c:v>
                </c:pt>
                <c:pt idx="8">
                  <c:v>43.616590439164803</c:v>
                </c:pt>
                <c:pt idx="9">
                  <c:v>20.982218676769701</c:v>
                </c:pt>
                <c:pt idx="10">
                  <c:v>46.921277526766403</c:v>
                </c:pt>
                <c:pt idx="11">
                  <c:v>32.532438272986099</c:v>
                </c:pt>
                <c:pt idx="12">
                  <c:v>37.2264148331586</c:v>
                </c:pt>
                <c:pt idx="13">
                  <c:v>34.024885616261898</c:v>
                </c:pt>
                <c:pt idx="14">
                  <c:v>34.314692056743297</c:v>
                </c:pt>
              </c:numCache>
            </c:numRef>
          </c:val>
          <c:extLst>
            <c:ext xmlns:c16="http://schemas.microsoft.com/office/drawing/2014/chart" uri="{C3380CC4-5D6E-409C-BE32-E72D297353CC}">
              <c16:uniqueId val="{00000008-4B0D-47BB-9E22-DCA0F9266FAC}"/>
            </c:ext>
          </c:extLst>
        </c:ser>
        <c:ser>
          <c:idx val="1"/>
          <c:order val="1"/>
          <c:tx>
            <c:strRef>
              <c:f>'AD graphs'!$D$199</c:f>
              <c:strCache>
                <c:ptCount val="1"/>
                <c:pt idx="0">
                  <c:v>Adultes (16-104)</c:v>
                </c:pt>
              </c:strCache>
            </c:strRef>
          </c:tx>
          <c:spPr>
            <a:solidFill>
              <a:srgbClr val="6C4D23"/>
            </a:solidFill>
            <a:ln>
              <a:noFill/>
            </a:ln>
            <a:effectLst/>
          </c:spPr>
          <c:invertIfNegative val="0"/>
          <c:dPt>
            <c:idx val="0"/>
            <c:invertIfNegative val="0"/>
            <c:bubble3D val="0"/>
            <c:spPr>
              <a:pattFill prst="wdUpDiag">
                <a:fgClr>
                  <a:srgbClr val="6C4D23"/>
                </a:fgClr>
                <a:bgClr>
                  <a:schemeClr val="bg1"/>
                </a:bgClr>
              </a:pattFill>
              <a:ln>
                <a:solidFill>
                  <a:srgbClr val="6C4D23"/>
                </a:solidFill>
              </a:ln>
              <a:effectLst/>
            </c:spPr>
            <c:extLst>
              <c:ext xmlns:c16="http://schemas.microsoft.com/office/drawing/2014/chart" uri="{C3380CC4-5D6E-409C-BE32-E72D297353CC}">
                <c16:uniqueId val="{0000000A-4B0D-47BB-9E22-DCA0F9266FAC}"/>
              </c:ext>
            </c:extLst>
          </c:dPt>
          <c:dLbls>
            <c:dLbl>
              <c:idx val="0"/>
              <c:layout>
                <c:manualLayout>
                  <c:x val="9.8765432098765205E-3"/>
                  <c:y val="1.9295703773571145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A-4B0D-47BB-9E22-DCA0F9266FAC}"/>
                </c:ext>
              </c:extLst>
            </c:dLbl>
            <c:dLbl>
              <c:idx val="1"/>
              <c:layout>
                <c:manualLayout>
                  <c:x val="1.2345679012345678E-2"/>
                  <c:y val="1.1577422264142653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B-4B0D-47BB-9E22-DCA0F9266FAC}"/>
                </c:ext>
              </c:extLst>
            </c:dLbl>
            <c:dLbl>
              <c:idx val="2"/>
              <c:layout>
                <c:manualLayout>
                  <c:x val="9.876543209876543E-3"/>
                  <c:y val="1.1577422264142653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C-4B0D-47BB-9E22-DCA0F9266FAC}"/>
                </c:ext>
              </c:extLst>
            </c:dLbl>
            <c:dLbl>
              <c:idx val="3"/>
              <c:layout>
                <c:manualLayout>
                  <c:x val="7.4074074074074528E-3"/>
                  <c:y val="1.1577422264142687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D-4B0D-47BB-9E22-DCA0F9266FAC}"/>
                </c:ext>
              </c:extLst>
            </c:dLbl>
            <c:dLbl>
              <c:idx val="4"/>
              <c:layout>
                <c:manualLayout>
                  <c:x val="7.4074074074073617E-3"/>
                  <c:y val="1.5436563018856916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E-4B0D-47BB-9E22-DCA0F9266FAC}"/>
                </c:ext>
              </c:extLst>
            </c:dLbl>
            <c:dLbl>
              <c:idx val="5"/>
              <c:layout>
                <c:manualLayout>
                  <c:x val="9.8765432098764528E-3"/>
                  <c:y val="3.8591407547142291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0F-4B0D-47BB-9E22-DCA0F9266FAC}"/>
                </c:ext>
              </c:extLst>
            </c:dLbl>
            <c:dLbl>
              <c:idx val="6"/>
              <c:layout>
                <c:manualLayout>
                  <c:x val="1.4814814814814815E-2"/>
                  <c:y val="0"/>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0-4B0D-47BB-9E22-DCA0F9266FAC}"/>
                </c:ext>
              </c:extLst>
            </c:dLbl>
            <c:dLbl>
              <c:idx val="7"/>
              <c:layout>
                <c:manualLayout>
                  <c:x val="1.4814814814814815E-2"/>
                  <c:y val="1.1577422264142687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1-4B0D-47BB-9E22-DCA0F9266FAC}"/>
                </c:ext>
              </c:extLst>
            </c:dLbl>
            <c:dLbl>
              <c:idx val="8"/>
              <c:layout>
                <c:manualLayout>
                  <c:x val="1.2345679012345588E-2"/>
                  <c:y val="7.7182815094284582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2-4B0D-47BB-9E22-DCA0F9266FAC}"/>
                </c:ext>
              </c:extLst>
            </c:dLbl>
            <c:dLbl>
              <c:idx val="9"/>
              <c:layout>
                <c:manualLayout>
                  <c:x val="9.876543209876543E-3"/>
                  <c:y val="3.8591407547142291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3-4B0D-47BB-9E22-DCA0F9266FAC}"/>
                </c:ext>
              </c:extLst>
            </c:dLbl>
            <c:dLbl>
              <c:idx val="10"/>
              <c:layout>
                <c:manualLayout>
                  <c:x val="1.7283950617283859E-2"/>
                  <c:y val="-2.7013985282999604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4-4B0D-47BB-9E22-DCA0F9266FAC}"/>
                </c:ext>
              </c:extLst>
            </c:dLbl>
            <c:dLbl>
              <c:idx val="11"/>
              <c:layout>
                <c:manualLayout>
                  <c:x val="4.9382716049382715E-3"/>
                  <c:y val="-3.087312603771385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5-4B0D-47BB-9E22-DCA0F9266FAC}"/>
                </c:ext>
              </c:extLst>
            </c:dLbl>
            <c:dLbl>
              <c:idx val="12"/>
              <c:layout>
                <c:manualLayout>
                  <c:x val="7.4074074074074077E-3"/>
                  <c:y val="1.1577422264142687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6-4B0D-47BB-9E22-DCA0F9266FAC}"/>
                </c:ext>
              </c:extLst>
            </c:dLbl>
            <c:dLbl>
              <c:idx val="13"/>
              <c:layout>
                <c:manualLayout>
                  <c:x val="9.876543209876543E-3"/>
                  <c:y val="1.929570377357118E-2"/>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7-4B0D-47BB-9E22-DCA0F9266FAC}"/>
                </c:ext>
              </c:extLst>
            </c:dLbl>
            <c:dLbl>
              <c:idx val="14"/>
              <c:layout>
                <c:manualLayout>
                  <c:x val="1.7283950617283949E-2"/>
                  <c:y val="7.7182815094284226E-3"/>
                </c:manualLayout>
              </c:layout>
              <c:showLegendKey val="0"/>
              <c:showVal val="1"/>
              <c:showCatName val="0"/>
              <c:showSerName val="0"/>
              <c:showPercent val="0"/>
              <c:showBubbleSize val="0"/>
              <c:extLst xmlns:DataManagerRef="urn:DataManager">
                <c:ext xmlns:c15="http://schemas.microsoft.com/office/drawing/2012/chart" uri="{CE6537A1-D6FC-4f65-9D91-7224C49458BB}"/>
                <c:ext xmlns:c16="http://schemas.microsoft.com/office/drawing/2014/chart" uri="{C3380CC4-5D6E-409C-BE32-E72D297353CC}">
                  <c16:uniqueId val="{00000018-4B0D-47BB-9E22-DCA0F9266F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DataManagerRef="urn:DataManager">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'AD graphs'!$D$200:$D$214</c:f>
              <c:numCache>
                <c:formatCode>####0.00</c:formatCode>
                <c:ptCount val="15"/>
                <c:pt idx="0">
                  <c:v>32.510397010914801</c:v>
                </c:pt>
                <c:pt idx="1">
                  <c:v>30.6788501671573</c:v>
                </c:pt>
                <c:pt idx="2">
                  <c:v>30.3470839165815</c:v>
                </c:pt>
                <c:pt idx="3">
                  <c:v>32.454777279665002</c:v>
                </c:pt>
                <c:pt idx="4">
                  <c:v>34.009639424070201</c:v>
                </c:pt>
                <c:pt idx="5">
                  <c:v>31.741882311399401</c:v>
                </c:pt>
                <c:pt idx="6">
                  <c:v>32.0831117384935</c:v>
                </c:pt>
                <c:pt idx="7">
                  <c:v>32.8051540788639</c:v>
                </c:pt>
                <c:pt idx="8">
                  <c:v>34.247657449292902</c:v>
                </c:pt>
                <c:pt idx="9">
                  <c:v>33.2709242116564</c:v>
                </c:pt>
                <c:pt idx="10">
                  <c:v>37.387122661725897</c:v>
                </c:pt>
                <c:pt idx="11">
                  <c:v>35.122754414790499</c:v>
                </c:pt>
                <c:pt idx="12">
                  <c:v>34.593352086604398</c:v>
                </c:pt>
                <c:pt idx="13">
                  <c:v>25.292141699918801</c:v>
                </c:pt>
                <c:pt idx="14">
                  <c:v>34.6674450619022</c:v>
                </c:pt>
              </c:numCache>
            </c:numRef>
          </c:val>
          <c:extLst>
            <c:ext xmlns:c16="http://schemas.microsoft.com/office/drawing/2014/chart" uri="{C3380CC4-5D6E-409C-BE32-E72D297353CC}">
              <c16:uniqueId val="{00000019-4B0D-47BB-9E22-DCA0F9266FAC}"/>
            </c:ext>
          </c:extLst>
        </c:ser>
        <c:dLbls>
          <c:showLegendKey val="0"/>
          <c:showVal val="0"/>
          <c:showCatName val="0"/>
          <c:showSerName val="0"/>
          <c:showPercent val="0"/>
          <c:showBubbleSize val="0"/>
        </c:dLbls>
        <c:gapWidth val="219"/>
        <c:overlap val="-27"/>
        <c:axId val="843723728"/>
        <c:axId val="843721376"/>
      </c:barChart>
      <c:catAx>
        <c:axId val="843723728"/>
        <c:scaling>
          <c:orientation val="minMax"/>
        </c:scaling>
        <c:delete val="0"/>
        <c:axPos val="b"/>
        <c:title>
          <c:tx>
            <c:rich>
              <a:bodyPr rot="0" spcFirstLastPara="1" vertOverflow="ellipsis" vert="horz" wrap="square" anchor="ctr" anchorCtr="1"/>
              <a:lstStyle/>
              <a:p>
                <a:pPr>
                  <a:defRPr/>
                </a:pPr>
                <a:r>
                  <a:rPr lang="en-CA" sz="1000" b="1" i="0" baseline="0" err="1">
                    <a:solidFill>
                      <a:srgbClr val="595959"/>
                    </a:solidFill>
                    <a:effectLst/>
                  </a:rPr>
                  <a:t>Réseau</a:t>
                </a:r>
                <a:r>
                  <a:rPr lang="en-CA" sz="1000" b="1" i="0" baseline="0">
                    <a:solidFill>
                      <a:srgbClr val="595959"/>
                    </a:solidFill>
                    <a:effectLst/>
                  </a:rPr>
                  <a:t> local </a:t>
                </a:r>
                <a:r>
                  <a:rPr lang="en-CA" sz="1000" b="1" i="0" baseline="0" err="1">
                    <a:solidFill>
                      <a:srgbClr val="595959"/>
                    </a:solidFill>
                    <a:effectLst/>
                  </a:rPr>
                  <a:t>d’intégration</a:t>
                </a:r>
                <a:r>
                  <a:rPr lang="en-CA" sz="1000" b="1" i="0" baseline="0">
                    <a:solidFill>
                      <a:srgbClr val="595959"/>
                    </a:solidFill>
                    <a:effectLst/>
                  </a:rPr>
                  <a:t> des services de santé (RLISS)</a:t>
                </a:r>
                <a:endParaRPr lang="en-CA" sz="500">
                  <a:solidFill>
                    <a:srgbClr val="595959"/>
                  </a:solidFill>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721376"/>
        <c:crosses val="autoZero"/>
        <c:auto val="1"/>
        <c:lblAlgn val="ctr"/>
        <c:lblOffset val="100"/>
        <c:noMultiLvlLbl val="0"/>
      </c:catAx>
      <c:valAx>
        <c:axId val="84372137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a:solidFill>
                      <a:schemeClr val="bg1">
                        <a:lumMod val="50000"/>
                      </a:schemeClr>
                    </a:solidFill>
                  </a:defRPr>
                </a:pPr>
                <a:r>
                  <a:rPr lang="en-CA" b="1" err="1">
                    <a:solidFill>
                      <a:srgbClr val="595959"/>
                    </a:solidFill>
                  </a:rPr>
                  <a:t>Pourcentage</a:t>
                </a:r>
                <a:endParaRPr lang="en-CA" b="1">
                  <a:solidFill>
                    <a:srgbClr val="595959"/>
                  </a:solidFill>
                </a:endParaRPr>
              </a:p>
            </c:rich>
          </c:tx>
          <c:layout>
            <c:manualLayout>
              <c:xMode val="edge"/>
              <c:yMode val="edge"/>
              <c:x val="9.2530135151588956E-3"/>
              <c:y val="0.16459980181004047"/>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723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graphs'!$E$64</c:f>
              <c:strCache>
                <c:ptCount val="1"/>
                <c:pt idx="0">
                  <c:v>std_risk</c:v>
                </c:pt>
              </c:strCache>
            </c:strRef>
          </c:tx>
          <c:spPr>
            <a:solidFill>
              <a:srgbClr val="047BC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graphs'!$A$65:$A$71</c:f>
              <c:strCache>
                <c:ptCount val="7"/>
                <c:pt idx="0">
                  <c:v>0-9</c:v>
                </c:pt>
                <c:pt idx="1">
                  <c:v>10 - 15</c:v>
                </c:pt>
                <c:pt idx="2">
                  <c:v>16 - 24</c:v>
                </c:pt>
                <c:pt idx="3">
                  <c:v>25 - 44</c:v>
                </c:pt>
                <c:pt idx="4">
                  <c:v>45 - 64</c:v>
                </c:pt>
                <c:pt idx="5">
                  <c:v>65 - 84</c:v>
                </c:pt>
                <c:pt idx="6">
                  <c:v>85-104</c:v>
                </c:pt>
              </c:strCache>
            </c:strRef>
          </c:cat>
          <c:val>
            <c:numRef>
              <c:f>'AD graphs'!$E$65:$E$71</c:f>
              <c:numCache>
                <c:formatCode>####0.00</c:formatCode>
                <c:ptCount val="7"/>
                <c:pt idx="0">
                  <c:v>6.7112097503971802</c:v>
                </c:pt>
                <c:pt idx="1">
                  <c:v>11.0731031556475</c:v>
                </c:pt>
                <c:pt idx="2">
                  <c:v>16.944265161605699</c:v>
                </c:pt>
                <c:pt idx="3">
                  <c:v>18.619597593289701</c:v>
                </c:pt>
                <c:pt idx="4">
                  <c:v>17.6741405375138</c:v>
                </c:pt>
                <c:pt idx="5">
                  <c:v>17.659514018507998</c:v>
                </c:pt>
                <c:pt idx="6">
                  <c:v>12.4464259872234</c:v>
                </c:pt>
              </c:numCache>
            </c:numRef>
          </c:val>
          <c:extLst>
            <c:ext xmlns:c16="http://schemas.microsoft.com/office/drawing/2014/chart" uri="{C3380CC4-5D6E-409C-BE32-E72D297353CC}">
              <c16:uniqueId val="{00000000-66D8-469F-A0DB-B5D39F68CD30}"/>
            </c:ext>
          </c:extLst>
        </c:ser>
        <c:dLbls>
          <c:showLegendKey val="0"/>
          <c:showVal val="0"/>
          <c:showCatName val="0"/>
          <c:showSerName val="0"/>
          <c:showPercent val="0"/>
          <c:showBubbleSize val="0"/>
        </c:dLbls>
        <c:gapWidth val="219"/>
        <c:overlap val="-27"/>
        <c:axId val="199166872"/>
        <c:axId val="199163736"/>
      </c:barChart>
      <c:catAx>
        <c:axId val="199166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1"/>
                  <a:t>Groupe d’âge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63736"/>
        <c:crosses val="autoZero"/>
        <c:auto val="1"/>
        <c:lblAlgn val="ctr"/>
        <c:lblOffset val="100"/>
        <c:noMultiLvlLbl val="0"/>
      </c:catAx>
      <c:valAx>
        <c:axId val="199163736"/>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1"/>
                  <a:t>Pourcentage</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66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graphs'!$E$108</c:f>
              <c:strCache>
                <c:ptCount val="1"/>
                <c:pt idx="0">
                  <c:v>std_risk</c:v>
                </c:pt>
              </c:strCache>
            </c:strRef>
          </c:tx>
          <c:spPr>
            <a:solidFill>
              <a:srgbClr val="B4A76C"/>
            </a:solidFill>
            <a:ln>
              <a:noFill/>
            </a:ln>
            <a:effectLst/>
          </c:spPr>
          <c:invertIfNegative val="0"/>
          <c:dPt>
            <c:idx val="0"/>
            <c:invertIfNegative val="0"/>
            <c:bubble3D val="0"/>
            <c:spPr>
              <a:pattFill prst="wdUpDiag">
                <a:fgClr>
                  <a:srgbClr val="6C4D23"/>
                </a:fgClr>
                <a:bgClr>
                  <a:schemeClr val="bg1"/>
                </a:bgClr>
              </a:pattFill>
              <a:ln w="6350">
                <a:solidFill>
                  <a:srgbClr val="6C4D23"/>
                </a:solidFill>
              </a:ln>
              <a:effectLst/>
            </c:spPr>
            <c:extLst>
              <c:ext xmlns:c16="http://schemas.microsoft.com/office/drawing/2014/chart" uri="{C3380CC4-5D6E-409C-BE32-E72D297353CC}">
                <c16:uniqueId val="{00000001-61C9-46FE-B910-E59782119C6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DataManagerRef="urn:DataManager">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graphs'!$A$109:$A$123</c:f>
              <c:strCache>
                <c:ptCount val="15"/>
                <c:pt idx="0">
                  <c:v>Ontario</c:v>
                </c:pt>
                <c:pt idx="1">
                  <c:v>Centre-Ouest</c:v>
                </c:pt>
                <c:pt idx="2">
                  <c:v>Mississauga Halton</c:v>
                </c:pt>
                <c:pt idx="3">
                  <c:v>Simcoe Nord Muskoka</c:v>
                </c:pt>
                <c:pt idx="4">
                  <c:v>Hamilton Niagara Haldimand Brant</c:v>
                </c:pt>
                <c:pt idx="5">
                  <c:v>Waterloo Wellington</c:v>
                </c:pt>
                <c:pt idx="6">
                  <c:v>Champlain</c:v>
                </c:pt>
                <c:pt idx="7">
                  <c:v>Érié St-Clair</c:v>
                </c:pt>
                <c:pt idx="8">
                  <c:v>Sud-Ouest</c:v>
                </c:pt>
                <c:pt idx="9">
                  <c:v>Nord-Est</c:v>
                </c:pt>
                <c:pt idx="10">
                  <c:v>Centre-Est</c:v>
                </c:pt>
                <c:pt idx="11">
                  <c:v>Sud-Est</c:v>
                </c:pt>
                <c:pt idx="12">
                  <c:v>Centre</c:v>
                </c:pt>
                <c:pt idx="13">
                  <c:v>Nord-Ouest</c:v>
                </c:pt>
                <c:pt idx="14">
                  <c:v>Centre-Toronto</c:v>
                </c:pt>
              </c:strCache>
            </c:strRef>
          </c:cat>
          <c:val>
            <c:numRef>
              <c:f>'AD graphs'!$E$109:$E$123</c:f>
              <c:numCache>
                <c:formatCode>####0.00</c:formatCode>
                <c:ptCount val="15"/>
                <c:pt idx="0">
                  <c:v>16.026314241374301</c:v>
                </c:pt>
                <c:pt idx="1">
                  <c:v>13.0393432681223</c:v>
                </c:pt>
                <c:pt idx="2">
                  <c:v>13.4651961976913</c:v>
                </c:pt>
                <c:pt idx="3">
                  <c:v>14.2862617965315</c:v>
                </c:pt>
                <c:pt idx="4">
                  <c:v>14.4317552872054</c:v>
                </c:pt>
                <c:pt idx="5">
                  <c:v>14.6229866687742</c:v>
                </c:pt>
                <c:pt idx="6">
                  <c:v>14.8600470826585</c:v>
                </c:pt>
                <c:pt idx="7">
                  <c:v>15.1052174347807</c:v>
                </c:pt>
                <c:pt idx="8">
                  <c:v>15.1300220879605</c:v>
                </c:pt>
                <c:pt idx="9">
                  <c:v>15.706120555543301</c:v>
                </c:pt>
                <c:pt idx="10">
                  <c:v>16.345636955034301</c:v>
                </c:pt>
                <c:pt idx="11">
                  <c:v>17.144223492515199</c:v>
                </c:pt>
                <c:pt idx="12">
                  <c:v>17.5165220655642</c:v>
                </c:pt>
                <c:pt idx="13">
                  <c:v>20.665856920429</c:v>
                </c:pt>
                <c:pt idx="14">
                  <c:v>20.728240713335101</c:v>
                </c:pt>
              </c:numCache>
            </c:numRef>
          </c:val>
          <c:extLst>
            <c:ext xmlns:c16="http://schemas.microsoft.com/office/drawing/2014/chart" uri="{C3380CC4-5D6E-409C-BE32-E72D297353CC}">
              <c16:uniqueId val="{00000002-61C9-46FE-B910-E59782119C60}"/>
            </c:ext>
          </c:extLst>
        </c:ser>
        <c:dLbls>
          <c:showLegendKey val="0"/>
          <c:showVal val="0"/>
          <c:showCatName val="0"/>
          <c:showSerName val="0"/>
          <c:showPercent val="0"/>
          <c:showBubbleSize val="0"/>
        </c:dLbls>
        <c:gapWidth val="219"/>
        <c:overlap val="-27"/>
        <c:axId val="843719416"/>
        <c:axId val="843724904"/>
      </c:barChart>
      <c:catAx>
        <c:axId val="843719416"/>
        <c:scaling>
          <c:orientation val="minMax"/>
        </c:scaling>
        <c:delete val="0"/>
        <c:axPos val="b"/>
        <c:title>
          <c:tx>
            <c:rich>
              <a:bodyPr rot="0" spcFirstLastPara="1" vertOverflow="ellipsis" vert="horz" wrap="square" anchor="ctr" anchorCtr="1"/>
              <a:lstStyle/>
              <a:p>
                <a:pPr>
                  <a:defRPr/>
                </a:pPr>
                <a:r>
                  <a:rPr lang="en-CA" sz="1000" b="1" i="0" baseline="0" err="1">
                    <a:solidFill>
                      <a:srgbClr val="595959"/>
                    </a:solidFill>
                    <a:effectLst/>
                  </a:rPr>
                  <a:t>Réseau</a:t>
                </a:r>
                <a:r>
                  <a:rPr lang="en-CA" sz="1000" b="1" i="0" baseline="0">
                    <a:solidFill>
                      <a:srgbClr val="595959"/>
                    </a:solidFill>
                    <a:effectLst/>
                  </a:rPr>
                  <a:t> local </a:t>
                </a:r>
                <a:r>
                  <a:rPr lang="en-CA" sz="1000" b="1" i="0" baseline="0" err="1">
                    <a:solidFill>
                      <a:srgbClr val="595959"/>
                    </a:solidFill>
                    <a:effectLst/>
                  </a:rPr>
                  <a:t>d’intégration</a:t>
                </a:r>
                <a:r>
                  <a:rPr lang="en-CA" sz="1000" b="1" i="0" baseline="0">
                    <a:solidFill>
                      <a:srgbClr val="595959"/>
                    </a:solidFill>
                    <a:effectLst/>
                  </a:rPr>
                  <a:t> des services de santé (RLISS)</a:t>
                </a:r>
                <a:endParaRPr lang="en-CA" sz="400">
                  <a:solidFill>
                    <a:srgbClr val="595959"/>
                  </a:solidFill>
                  <a:effectLst/>
                </a:endParaRPr>
              </a:p>
            </c:rich>
          </c:tx>
          <c:layout>
            <c:manualLayout>
              <c:xMode val="edge"/>
              <c:yMode val="edge"/>
              <c:x val="0.30181845243012972"/>
              <c:y val="0.9286999950125248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724904"/>
        <c:crosses val="autoZero"/>
        <c:auto val="1"/>
        <c:lblAlgn val="ctr"/>
        <c:lblOffset val="100"/>
        <c:noMultiLvlLbl val="0"/>
      </c:catAx>
      <c:valAx>
        <c:axId val="84372490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a:pPr>
                <a:r>
                  <a:rPr lang="en-CA" b="1">
                    <a:solidFill>
                      <a:srgbClr val="595959"/>
                    </a:solidFill>
                  </a:rPr>
                  <a:t>Pourcentage</a:t>
                </a:r>
              </a:p>
            </c:rich>
          </c:tx>
          <c:layout>
            <c:manualLayout>
              <c:xMode val="edge"/>
              <c:yMode val="edge"/>
              <c:x val="0"/>
              <c:y val="0.19805498913330996"/>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719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800" b="1" i="0">
              <a:solidFill>
                <a:schemeClr val="tx1"/>
              </a:solidFill>
            </a:rPr>
            <a:t>Aider les professionnels de la santé à savoir quels soins fournir, en se basant sur les données probantes et le consensus d’experts</a:t>
          </a:r>
          <a:r>
            <a:rPr lang="fr-CA" sz="1800" b="0" i="0">
              <a:solidFill>
                <a:schemeClr val="tx1"/>
              </a:solidFill>
            </a:rPr>
            <a:t> </a:t>
          </a:r>
          <a:endParaRPr lang="en-US" sz="1800" b="1">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800" b="1" i="0">
              <a:solidFill>
                <a:schemeClr val="tx1"/>
              </a:solidFill>
            </a:rPr>
            <a:t>Aider les organismes de soins de santé à mesurer, à évaluer et à améliorer la qualité des soins qu’ils fournissent</a:t>
          </a:r>
          <a:endParaRPr lang="en-US" sz="1800" b="1">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800" b="1" i="0">
              <a:solidFill>
                <a:schemeClr val="tx1"/>
              </a:solidFill>
            </a:rPr>
            <a:t>Assurer continuellement</a:t>
          </a:r>
          <a:br>
            <a:rPr lang="fr-CA" sz="1800" b="1" i="0">
              <a:solidFill>
                <a:schemeClr val="tx1"/>
              </a:solidFill>
            </a:rPr>
          </a:br>
          <a:r>
            <a:rPr lang="fr-CA" sz="1800" b="1" i="0">
              <a:solidFill>
                <a:schemeClr val="tx1"/>
              </a:solidFill>
            </a:rPr>
            <a:t>des soins de grande qualité dans l’ensemble de la province</a:t>
          </a:r>
          <a:endParaRPr lang="en-US" sz="1800" b="1">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800" b="1" i="0">
              <a:solidFill>
                <a:schemeClr val="tx1"/>
              </a:solidFill>
            </a:rPr>
            <a:t>Aider les patients, les résidents, les familles et les soignants à savoir ce qu’ils doivent peuvent exiger en matière de soins </a:t>
          </a:r>
          <a:endParaRPr lang="en-US" sz="1800" b="1">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patients, les résidents, les familles et les soignants à savoir ce qu’ils doivent peuvent exiger en matière de soins </a:t>
          </a:r>
          <a:endParaRPr lang="en-US" sz="1800" b="1" kern="120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professionnels de la santé à savoir quels soins fournir, en se basant sur les données probantes et le consensus d’experts</a:t>
          </a:r>
          <a:r>
            <a:rPr lang="fr-CA" sz="1800" b="0" i="0" kern="1200">
              <a:solidFill>
                <a:schemeClr val="tx1"/>
              </a:solidFill>
            </a:rPr>
            <a:t> </a:t>
          </a:r>
          <a:endParaRPr lang="en-US" sz="1800" b="1" kern="120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organismes de soins de santé à mesurer, à évaluer et à améliorer la qualité des soins qu’ils fournissent</a:t>
          </a:r>
          <a:endParaRPr lang="en-US" sz="1800" b="1" kern="120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Assurer continuellement</a:t>
          </a:r>
          <a:br>
            <a:rPr lang="fr-CA" sz="1800" b="1" i="0" kern="1200">
              <a:solidFill>
                <a:schemeClr val="tx1"/>
              </a:solidFill>
            </a:rPr>
          </a:br>
          <a:r>
            <a:rPr lang="fr-CA" sz="1800" b="1" i="0" kern="1200">
              <a:solidFill>
                <a:schemeClr val="tx1"/>
              </a:solidFill>
            </a:rPr>
            <a:t>des soins de grande qualité dans l’ensemble de la province</a:t>
          </a:r>
          <a:endParaRPr lang="en-US" sz="1800" b="1" kern="120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2020-06-23</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données présentées dans les diapositives suivantes concernent les personnes atteintes d'un trouble anxieux et leurs aidants naturels.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18108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Adultes : 33 %</a:t>
            </a:r>
          </a:p>
          <a:p>
            <a:r>
              <a:rPr lang="fr-CA"/>
              <a:t>Enfants et adolescents</a:t>
            </a:r>
            <a:r>
              <a:rPr lang="fr-CA" baseline="0"/>
              <a:t> : 38 %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11006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0568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22429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1 sur 6 = 16,03 %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19823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Moyenne en Ontario : 16,0%</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0952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a:t>
            </a:r>
            <a:r>
              <a:rPr lang="en-US" altLang="en-US" err="1">
                <a:solidFill>
                  <a:srgbClr val="000000"/>
                </a:solidFill>
                <a:latin typeface="Calibri" panose="020F0502020204030204" pitchFamily="34" charset="0"/>
              </a:rPr>
              <a:t>autres</a:t>
            </a:r>
            <a:r>
              <a:rPr lang="en-US" altLang="en-US">
                <a:solidFill>
                  <a:srgbClr val="000000"/>
                </a:solidFill>
                <a:latin typeface="Calibri" panose="020F0502020204030204" pitchFamily="34" charset="0"/>
              </a:rPr>
              <a:t>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50142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a:solidFill>
                  <a:schemeClr val="tx1"/>
                </a:solidFill>
                <a:effectLst/>
                <a:latin typeface="Calibri" pitchFamily="68" charset="0"/>
                <a:ea typeface="MS PGothic" panose="020B0600070205080204" pitchFamily="34" charset="-128"/>
                <a:cs typeface="ＭＳ Ｐゴシック" pitchFamily="68" charset="-128"/>
              </a:rPr>
              <a:t>Portée de cette norme de qualité</a:t>
            </a:r>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La présente norme de qualité porte sur les soins offerts aux personnes qui vivent avec un trouble anxieux. La norme de qualité s’applique à tous les milieux de soins, mais porte principalement sur les soins donnés dans les établissements de soins primaires et en milieu communautaire. Elle porte sur les types de troubles anxieux suivants : phobies spécifiques, trouble d’anxiété sociale, trouble d’anxiété généralisée, trouble panique et agoraphobie. Bien qu’elle mette l’accent sur les soins offerts aux adultes (18 ans et plus), cette norme de qualité comprend également du contenu pertinent pour les soins donnés aux enfants et aux adolescents (moins de 18 ans).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Peu de recommandations en ce qui concerne la pratique clinique étaient disponibles pour appuyer l’élaboration d’une norme de qualité globale pour les enfants et les adolescents. La présente norme n’inclut donc de l’orientation que lorsque du contenu et des recommandations avec lignes directrices pertinents étaient disponibles à cet égard.</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La présente norme de qualité utilise la catégorisation des troubles anxieux que l’on retrouve dans le </a:t>
            </a:r>
            <a:r>
              <a:rPr lang="fr-CA" sz="1200" i="1" kern="1200">
                <a:solidFill>
                  <a:schemeClr val="tx1"/>
                </a:solidFill>
                <a:effectLst/>
                <a:latin typeface="Calibri" pitchFamily="68" charset="0"/>
                <a:ea typeface="MS PGothic" panose="020B0600070205080204" pitchFamily="34" charset="-128"/>
                <a:cs typeface="ＭＳ Ｐゴシック" pitchFamily="68" charset="-128"/>
              </a:rPr>
              <a:t>DSM-5</a:t>
            </a:r>
            <a:r>
              <a:rPr lang="fr-CA" sz="1200" i="1" kern="1200" baseline="30000">
                <a:solidFill>
                  <a:schemeClr val="tx1"/>
                </a:solidFill>
                <a:effectLst/>
                <a:latin typeface="Calibri" pitchFamily="68" charset="0"/>
                <a:ea typeface="MS PGothic" panose="020B0600070205080204" pitchFamily="34" charset="-128"/>
                <a:cs typeface="ＭＳ Ｐゴシック" pitchFamily="68" charset="-128"/>
              </a:rPr>
              <a:t>®</a:t>
            </a:r>
            <a:r>
              <a:rPr lang="fr-CA" sz="1200" i="1" kern="1200">
                <a:solidFill>
                  <a:schemeClr val="tx1"/>
                </a:solidFill>
                <a:effectLst/>
                <a:latin typeface="Calibri" pitchFamily="68" charset="0"/>
                <a:ea typeface="MS PGothic" panose="020B0600070205080204" pitchFamily="34" charset="-128"/>
                <a:cs typeface="ＭＳ Ｐゴシック" pitchFamily="68" charset="-128"/>
              </a:rPr>
              <a:t> Manuel diagnostique et statistique des troubles mentaux</a:t>
            </a:r>
            <a:r>
              <a:rPr lang="fr-CA" sz="1200" kern="1200" baseline="30000">
                <a:solidFill>
                  <a:schemeClr val="tx1"/>
                </a:solidFill>
                <a:effectLst/>
                <a:latin typeface="Calibri" pitchFamily="68" charset="0"/>
                <a:ea typeface="MS PGothic" panose="020B0600070205080204" pitchFamily="34" charset="-128"/>
                <a:cs typeface="ＭＳ Ｐゴシック" pitchFamily="68" charset="-128"/>
              </a:rPr>
              <a:t>4</a:t>
            </a:r>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b="1" kern="1200">
                <a:solidFill>
                  <a:schemeClr val="tx1"/>
                </a:solidFill>
                <a:effectLst/>
                <a:latin typeface="Calibri" pitchFamily="68" charset="0"/>
                <a:ea typeface="MS PGothic" panose="020B0600070205080204" pitchFamily="34" charset="-128"/>
                <a:cs typeface="ＭＳ Ｐゴシック" pitchFamily="68" charset="-128"/>
              </a:rPr>
              <a:t>Phobie spécifique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 « peur ou anxiété intenses à propos d’un objet ou d’une situation spécifique. La peur ou l’anxiété est disproportionnée par rapport au danger réel engendré par l’objet ou la situation spécifique.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b="1" kern="1200">
                <a:solidFill>
                  <a:schemeClr val="tx1"/>
                </a:solidFill>
                <a:effectLst/>
                <a:latin typeface="Calibri" pitchFamily="68" charset="0"/>
                <a:ea typeface="MS PGothic" panose="020B0600070205080204" pitchFamily="34" charset="-128"/>
                <a:cs typeface="ＭＳ Ｐゴシック" pitchFamily="68" charset="-128"/>
              </a:rPr>
              <a:t>Trouble d’anxiété sociale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 « peur ou anxiété intenses d’une ou plusieurs situations sociales durant lesquelles le sujet est exposé à l’éventuelle observation attentive d’autrui.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b="1" kern="1200">
                <a:solidFill>
                  <a:schemeClr val="tx1"/>
                </a:solidFill>
                <a:effectLst/>
                <a:latin typeface="Calibri" pitchFamily="68" charset="0"/>
                <a:ea typeface="MS PGothic" panose="020B0600070205080204" pitchFamily="34" charset="-128"/>
                <a:cs typeface="ＭＳ Ｐゴシック" pitchFamily="68" charset="-128"/>
              </a:rPr>
              <a:t>Trouble d’anxiété généralisé :</a:t>
            </a:r>
            <a:r>
              <a:rPr lang="fr-CA" sz="1200" kern="1200">
                <a:solidFill>
                  <a:schemeClr val="tx1"/>
                </a:solidFill>
                <a:effectLst/>
                <a:latin typeface="Calibri" pitchFamily="68" charset="0"/>
                <a:ea typeface="MS PGothic" panose="020B0600070205080204" pitchFamily="34" charset="-128"/>
                <a:cs typeface="ＭＳ Ｐゴシック" pitchFamily="68" charset="-128"/>
              </a:rPr>
              <a:t> « anxiété et soucis excessifs (...) concernant un certain nombre d’événements ou d’activités » où « la personne éprouve de la difficulté à contrôler cette préoccupation.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b="1" kern="1200">
                <a:solidFill>
                  <a:schemeClr val="tx1"/>
                </a:solidFill>
                <a:effectLst/>
                <a:latin typeface="Calibri" pitchFamily="68" charset="0"/>
                <a:ea typeface="MS PGothic" panose="020B0600070205080204" pitchFamily="34" charset="-128"/>
                <a:cs typeface="ＭＳ Ｐゴシック" pitchFamily="68" charset="-128"/>
              </a:rPr>
              <a:t>Trouble panique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 « attaques de panique récurrentes et inattendues. Une attaque de panique est une montée brusque de crainte intense ou de malaise intense qui atteint son acmé en quelques minutes, avec la survenue de quatre (ou plus) symptômes » parmi 13 symptômes physiques et cognitifs.</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fr-CA" sz="1200" b="1" kern="1200">
                <a:solidFill>
                  <a:schemeClr val="tx1"/>
                </a:solidFill>
                <a:effectLst/>
                <a:latin typeface="Calibri" pitchFamily="68" charset="0"/>
                <a:ea typeface="MS PGothic" panose="020B0600070205080204" pitchFamily="34" charset="-128"/>
                <a:cs typeface="ＭＳ Ｐゴシック" pitchFamily="68" charset="-128"/>
              </a:rPr>
              <a:t>Agoraphobie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 « peur ou anxiété marquée [pense qu’il pourrait être difficile de s’en échapper ou de trouver du secours en cas de survenue de symptômes de panique]... » ou anxiété déclenchée par l’exposition réelle ou anticipée à un vaste éventail de situations comme « utiliser les transports en commun, être dans des endroits ouverts, être dans des endroits clos, être dans une file d’attente ou dans une foule, être seul à l’extérieur du domicile.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Bien que cette norme de qualité comprenne des renseignements qui pourraient s’appliquer à d’autres troubles anxieux, la portée de la présente norme de qualité ne traite pas du mutisme sélectif, de l’anxiété de séparation, du trouble anxieux induit par l’alcool ou d’autres drogues, du trouble anxieux dû à une autre affection médicale ou du trouble anxieux non spécifié. La présente norme de qualité ne traite pas non plus des troubles liés à des traumatismes ou à des facteurs de stress (y compris le syndrome de stress post-traumatique).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t>
            </a:r>
            <a:r>
              <a:rPr lang="en-US" altLang="en-US" sz="1600" b="1" err="1">
                <a:solidFill>
                  <a:srgbClr val="000000"/>
                </a:solidFill>
                <a:latin typeface="Calibri" panose="020F0502020204030204" pitchFamily="34" charset="0"/>
              </a:rPr>
              <a:t>aidants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Le Comité consultatif sur la norme de qualité relative aux troubles anxieux et aux troubles obsessionnels-compulsifs a défini certains objectifs généraux pour cette norme de qualité. Ces objectifs ont été mis en correspondance avec des indicateurs qui peuvent servir à suivre les progrès réalisés pour améliorer les soins aux personnes atteintes de troubles anxieux en Ontario. Certains indicateurs sont mesurables à l’échelle provinciale, tandis que d’autres ne peuvent être mesurés qu’à l’aide de données de source locale.</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err="1">
                <a:solidFill>
                  <a:srgbClr val="000000"/>
                </a:solidFill>
                <a:latin typeface="Calibri" panose="020F0502020204030204" pitchFamily="34" charset="0"/>
                <a:cs typeface="Calibri" panose="020F0502020204030204" pitchFamily="34" charset="0"/>
              </a:rPr>
              <a:t>Recommandations</a:t>
            </a:r>
            <a:r>
              <a:rPr lang="en-US" altLang="en-US" sz="1800" i="1">
                <a:solidFill>
                  <a:srgbClr val="000000"/>
                </a:solidFill>
                <a:latin typeface="Calibri" panose="020F0502020204030204" pitchFamily="34" charset="0"/>
                <a:cs typeface="Calibri" panose="020F0502020204030204" pitchFamily="34" charset="0"/>
              </a:rPr>
              <a:t> relatives à </a:t>
            </a:r>
            <a:r>
              <a:rPr lang="en-US" altLang="en-US" sz="1800" i="1" err="1">
                <a:solidFill>
                  <a:srgbClr val="000000"/>
                </a:solidFill>
                <a:latin typeface="Calibri" panose="020F0502020204030204" pitchFamily="34" charset="0"/>
                <a:cs typeface="Calibri" panose="020F0502020204030204" pitchFamily="34" charset="0"/>
              </a:rPr>
              <a:t>l’adoption</a:t>
            </a:r>
            <a:r>
              <a:rPr lang="en-US" altLang="en-US" sz="1800" i="1">
                <a:solidFill>
                  <a:srgbClr val="000000"/>
                </a:solidFill>
                <a:latin typeface="Calibri" panose="020F0502020204030204" pitchFamily="34" charset="0"/>
                <a:cs typeface="Calibri" panose="020F0502020204030204" pitchFamily="34" charset="0"/>
              </a:rPr>
              <a:t> (</a:t>
            </a:r>
            <a:r>
              <a:rPr lang="fr-FR" altLang="en-US" sz="1800" i="1">
                <a:solidFill>
                  <a:srgbClr val="000000"/>
                </a:solidFill>
                <a:latin typeface="Calibri" panose="020F0502020204030204" pitchFamily="34" charset="0"/>
                <a:cs typeface="Calibri" panose="020F0502020204030204" pitchFamily="34" charset="0"/>
              </a:rPr>
              <a:t>note : ceci est inclus dans la norme de qualité, Appendice 1 : Manière dont le système de soins de santé peut appuyer la mise en œuvre)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44</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aidants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Même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si</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nombreux</a:t>
            </a:r>
            <a:r>
              <a:rPr lang="en-US" altLang="en-US">
                <a:solidFill>
                  <a:srgbClr val="000000"/>
                </a:solidFill>
                <a:latin typeface="Calibri" panose="020F0502020204030204" pitchFamily="34" charset="0"/>
              </a:rPr>
              <a:t> aspects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représentent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reconnu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plus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empêcher</a:t>
            </a:r>
            <a:r>
              <a:rPr lang="en-US" altLang="en-US">
                <a:solidFill>
                  <a:srgbClr val="000000"/>
                </a:solidFill>
                <a:latin typeface="Calibri" panose="020F0502020204030204" pitchFamily="34" charset="0"/>
              </a:rPr>
              <a:t> la prestation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conformément</a:t>
            </a:r>
            <a:r>
              <a:rPr lang="en-US" altLang="en-US">
                <a:solidFill>
                  <a:srgbClr val="000000"/>
                </a:solidFill>
                <a:latin typeface="Calibri" panose="020F0502020204030204" pitchFamily="34" charset="0"/>
              </a:rPr>
              <a:t> à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Ce document </a:t>
            </a:r>
            <a:r>
              <a:rPr lang="en-US" altLang="en-US" err="1">
                <a:solidFill>
                  <a:srgbClr val="000000"/>
                </a:solidFill>
                <a:latin typeface="Calibri" panose="020F0502020204030204" pitchFamily="34" charset="0"/>
              </a:rPr>
              <a:t>résume</a:t>
            </a:r>
            <a:r>
              <a:rPr lang="en-US" altLang="en-US">
                <a:solidFill>
                  <a:srgbClr val="000000"/>
                </a:solidFill>
                <a:latin typeface="Calibri" panose="020F0502020204030204" pitchFamily="34" charset="0"/>
              </a:rPr>
              <a:t> les exigences à </a:t>
            </a:r>
            <a:r>
              <a:rPr lang="en-US" altLang="en-US" err="1">
                <a:solidFill>
                  <a:srgbClr val="000000"/>
                </a:solidFill>
                <a:latin typeface="Calibri" panose="020F0502020204030204" pitchFamily="34" charset="0"/>
              </a:rPr>
              <a:t>l’échelle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régionale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systémique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nécessaires</a:t>
            </a:r>
            <a:r>
              <a:rPr lang="en-US" altLang="en-US">
                <a:solidFill>
                  <a:srgbClr val="000000"/>
                </a:solidFill>
                <a:latin typeface="Calibri" panose="020F0502020204030204" pitchFamily="34" charset="0"/>
              </a:rPr>
              <a:t> pour aider les </a:t>
            </a:r>
            <a:r>
              <a:rPr lang="en-US" altLang="en-US" err="1">
                <a:solidFill>
                  <a:srgbClr val="000000"/>
                </a:solidFill>
                <a:latin typeface="Calibri" panose="020F0502020204030204" pitchFamily="34" charset="0"/>
              </a:rPr>
              <a:t>professionnels</a:t>
            </a:r>
            <a:r>
              <a:rPr lang="en-US" altLang="en-US">
                <a:solidFill>
                  <a:srgbClr val="000000"/>
                </a:solidFill>
                <a:latin typeface="Calibri" panose="020F0502020204030204" pitchFamily="34" charset="0"/>
              </a:rPr>
              <a:t> de la santé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santé à respecter </a:t>
            </a:r>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et le </a:t>
            </a:r>
            <a:r>
              <a:rPr lang="en-US" altLang="en-US" err="1">
                <a:solidFill>
                  <a:srgbClr val="000000"/>
                </a:solidFill>
                <a:latin typeface="Calibri" panose="020F0502020204030204" pitchFamily="34" charset="0"/>
              </a:rPr>
              <a:t>délai</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prévu</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ces</a:t>
            </a:r>
            <a:r>
              <a:rPr lang="en-US" altLang="en-US">
                <a:solidFill>
                  <a:srgbClr val="000000"/>
                </a:solidFill>
                <a:latin typeface="Calibri" panose="020F0502020204030204" pitchFamily="34" charset="0"/>
              </a:rPr>
              <a:t> obstacles.</a:t>
            </a: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23-Jun-20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TextBox 8">
            <a:extLst>
              <a:ext uri="{FF2B5EF4-FFF2-40B4-BE49-F238E27FC236}">
                <a16:creationId xmlns:a16="http://schemas.microsoft.com/office/drawing/2014/main" id="{54DB9743-8A19-2D44-8796-50CE5734A1ED}"/>
              </a:ext>
            </a:extLst>
          </p:cNvPr>
          <p:cNvSpPr txBox="1">
            <a:spLocks noChangeArrowheads="1"/>
          </p:cNvSpPr>
          <p:nvPr userDrawn="1"/>
        </p:nvSpPr>
        <p:spPr bwMode="auto">
          <a:xfrm>
            <a:off x="7156450" y="-14288"/>
            <a:ext cx="2589170"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u="sng">
                <a:solidFill>
                  <a:schemeClr val="tx1"/>
                </a:solidFill>
                <a:latin typeface="Arial" panose="020B0604020202020204" pitchFamily="34" charset="0"/>
                <a:ea typeface="MS PGothic" panose="020B0600070205080204" pitchFamily="34" charset="-128"/>
              </a:defRPr>
            </a:lvl1pPr>
            <a:lvl2pPr marL="742950" indent="-285750">
              <a:defRPr sz="1400" u="sng">
                <a:solidFill>
                  <a:schemeClr val="tx1"/>
                </a:solidFill>
                <a:latin typeface="Arial" panose="020B0604020202020204" pitchFamily="34" charset="0"/>
                <a:ea typeface="MS PGothic" panose="020B0600070205080204" pitchFamily="34" charset="-128"/>
              </a:defRPr>
            </a:lvl2pPr>
            <a:lvl3pPr marL="1143000" indent="-228600">
              <a:defRPr sz="1400" u="sng">
                <a:solidFill>
                  <a:schemeClr val="tx1"/>
                </a:solidFill>
                <a:latin typeface="Arial" panose="020B0604020202020204" pitchFamily="34" charset="0"/>
                <a:ea typeface="MS PGothic" panose="020B0600070205080204" pitchFamily="34" charset="-128"/>
              </a:defRPr>
            </a:lvl3pPr>
            <a:lvl4pPr marL="1600200" indent="-228600">
              <a:defRPr sz="1400" u="sng">
                <a:solidFill>
                  <a:schemeClr val="tx1"/>
                </a:solidFill>
                <a:latin typeface="Arial" panose="020B0604020202020204" pitchFamily="34" charset="0"/>
                <a:ea typeface="MS PGothic" panose="020B0600070205080204" pitchFamily="34" charset="-128"/>
              </a:defRPr>
            </a:lvl4pPr>
            <a:lvl5pPr marL="2057400" indent="-22860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buSzPct val="100000"/>
              <a:defRPr/>
            </a:pPr>
            <a:r>
              <a:rPr lang="en-US" altLang="en-US" sz="25000" u="none">
                <a:solidFill>
                  <a:srgbClr val="00B2E3"/>
                </a:solidFill>
                <a:latin typeface="ITC Century Std Book"/>
                <a:ea typeface="ITC Century Std Book"/>
                <a:cs typeface="ITC Century Std Book"/>
              </a:rPr>
              <a:t>« </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FF45A-DCBD-4947-B07F-2B5A7329144C}"/>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jpe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quorum.hqontario.ca/fr/Home/Posts?tags=quality+standards+adoption" TargetMode="External"/><Relationship Id="rId3" Type="http://schemas.openxmlformats.org/officeDocument/2006/relationships/tags" Target="../tags/tag49.xml"/><Relationship Id="rId7" Type="http://schemas.openxmlformats.org/officeDocument/2006/relationships/notesSlide" Target="../notesSlides/notesSlide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5.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0.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1.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Layout" Target="../slideLayouts/slideLayout4.xml"/><Relationship Id="rId7" Type="http://schemas.openxmlformats.org/officeDocument/2006/relationships/image" Target="../media/image3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https://www.canada.ca/fr/sante-canada/services/vie-saine/votre-sante-vous/maladies/sante-mentale-troubles-anxieux.html" TargetMode="External"/><Relationship Id="rId5" Type="http://schemas.openxmlformats.org/officeDocument/2006/relationships/hyperlink" Target="http://apps.who.int/iris/bitstream/handle/10665/254610/WHO-MSD-MER-2017.2-eng.pdf" TargetMode="Externa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3.xml"/><Relationship Id="rId7" Type="http://schemas.openxmlformats.org/officeDocument/2006/relationships/image" Target="../media/image46.sv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hyperlink" Target="https://www.cihi.ca/sites/default/files/document/mental-health-chartbook-report-2019-en-web.pdf" TargetMode="External"/><Relationship Id="rId10" Type="http://schemas.openxmlformats.org/officeDocument/2006/relationships/image" Target="../media/image49.png"/><Relationship Id="rId4" Type="http://schemas.openxmlformats.org/officeDocument/2006/relationships/notesSlide" Target="../notesSlides/notesSlide14.xml"/><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72.xml"/><Relationship Id="rId7" Type="http://schemas.openxmlformats.org/officeDocument/2006/relationships/notesSlide" Target="../notesSlides/notesSlide1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chart" Target="../charts/char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7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chart" Target="../charts/chart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chart" Target="../charts/chart4.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26" Type="http://schemas.openxmlformats.org/officeDocument/2006/relationships/image" Target="../media/image72.svg"/><Relationship Id="rId3" Type="http://schemas.openxmlformats.org/officeDocument/2006/relationships/slideLayout" Target="../slideLayouts/slideLayout3.xml"/><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tags" Target="../tags/tag98.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tags" Target="../tags/tag97.xml"/><Relationship Id="rId6" Type="http://schemas.openxmlformats.org/officeDocument/2006/relationships/image" Target="../media/image52.svg"/><Relationship Id="rId11" Type="http://schemas.openxmlformats.org/officeDocument/2006/relationships/image" Target="../media/image57.png"/><Relationship Id="rId24" Type="http://schemas.openxmlformats.org/officeDocument/2006/relationships/image" Target="../media/image70.sv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sv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notesSlide" Target="../notesSlides/notesSlide25.xml"/><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 Id="rId27"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3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3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3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29.xml"/></Relationships>
</file>

<file path=ppt/slides/_rels/slide38.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notesSlide" Target="../notesSlides/notesSlide34.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3.xml"/><Relationship Id="rId5" Type="http://schemas.openxmlformats.org/officeDocument/2006/relationships/tags" Target="../tags/tag134.xml"/><Relationship Id="rId4" Type="http://schemas.openxmlformats.org/officeDocument/2006/relationships/tags" Target="../tags/tag133.xml"/></Relationships>
</file>

<file path=ppt/slides/_rels/slide39.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notesSlide" Target="../notesSlides/notesSlide35.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3.xml"/><Relationship Id="rId5" Type="http://schemas.openxmlformats.org/officeDocument/2006/relationships/tags" Target="../tags/tag139.xml"/><Relationship Id="rId4" Type="http://schemas.openxmlformats.org/officeDocument/2006/relationships/tags" Target="../tags/tag13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notesSlide" Target="../notesSlides/notesSlide3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3.xml"/><Relationship Id="rId5" Type="http://schemas.openxmlformats.org/officeDocument/2006/relationships/tags" Target="../tags/tag144.xml"/><Relationship Id="rId4" Type="http://schemas.openxmlformats.org/officeDocument/2006/relationships/tags" Target="../tags/tag14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4.xml"/><Relationship Id="rId1" Type="http://schemas.openxmlformats.org/officeDocument/2006/relationships/tags" Target="../tags/tag15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155.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30.png"/><Relationship Id="rId3" Type="http://schemas.openxmlformats.org/officeDocument/2006/relationships/tags" Target="../tags/tag16.xml"/><Relationship Id="rId21" Type="http://schemas.openxmlformats.org/officeDocument/2006/relationships/image" Target="../media/image33.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29.png"/><Relationship Id="rId2" Type="http://schemas.openxmlformats.org/officeDocument/2006/relationships/tags" Target="../tags/tag15.xml"/><Relationship Id="rId16" Type="http://schemas.openxmlformats.org/officeDocument/2006/relationships/hyperlink" Target="https://www.hqontario.ca/Am%C3%A9liorer-les-soins-gr%C3%A2ce-aux-donn%C3%A9es-probantes/Normes-de-qualit%C3%A9/Voir-toutes-les-normes-de-qualit%C3%A9/Troubles-anxieux" TargetMode="External"/><Relationship Id="rId20" Type="http://schemas.openxmlformats.org/officeDocument/2006/relationships/image" Target="../media/image32.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4.xml"/><Relationship Id="rId10" Type="http://schemas.openxmlformats.org/officeDocument/2006/relationships/tags" Target="../tags/tag23.xml"/><Relationship Id="rId19" Type="http://schemas.openxmlformats.org/officeDocument/2006/relationships/image" Target="../media/image31.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4.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5.xml"/><Relationship Id="rId2" Type="http://schemas.openxmlformats.org/officeDocument/2006/relationships/tags" Target="../tags/tag28.xml"/><Relationship Id="rId16" Type="http://schemas.openxmlformats.org/officeDocument/2006/relationships/image" Target="../media/image37.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11.xml"/><Relationship Id="rId5" Type="http://schemas.openxmlformats.org/officeDocument/2006/relationships/tags" Target="../tags/tag31.xml"/><Relationship Id="rId15" Type="http://schemas.openxmlformats.org/officeDocument/2006/relationships/image" Target="../media/image36.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2.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B09EC7-D816-784A-A0FC-06469E10F18D}"/>
              </a:ext>
            </a:extLst>
          </p:cNvPr>
          <p:cNvPicPr>
            <a:picLocks noChangeAspect="1"/>
          </p:cNvPicPr>
          <p:nvPr/>
        </p:nvPicPr>
        <p:blipFill>
          <a:blip r:embed="rId6"/>
          <a:stretch>
            <a:fillRect/>
          </a:stretch>
        </p:blipFill>
        <p:spPr>
          <a:xfrm>
            <a:off x="4840764" y="2761503"/>
            <a:ext cx="4303236" cy="4096497"/>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594389"/>
            <a:ext cx="6187767" cy="823302"/>
          </a:xfrm>
          <a:prstGeom prst="rect">
            <a:avLst/>
          </a:prstGeom>
          <a:noFill/>
        </p:spPr>
        <p:txBody>
          <a:bodyPr wrap="square" rtlCol="0" anchor="t">
            <a:spAutoFit/>
          </a:bodyPr>
          <a:lstStyle/>
          <a:p>
            <a:pPr>
              <a:lnSpc>
                <a:spcPts val="5745"/>
              </a:lnSpc>
            </a:pPr>
            <a:r>
              <a:rPr lang="fr-CA" sz="4800" u="none"/>
              <a:t>Troubles anxieux</a:t>
            </a:r>
            <a:endParaRPr lang="en-US" sz="4800" u="none">
              <a:latin typeface="Arial"/>
              <a:ea typeface="Helvetica Neue Light" panose="02000403000000020004" pitchFamily="2" charset="0"/>
              <a:cs typeface="Arial"/>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8783" y="3180316"/>
            <a:ext cx="5263560"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260"/>
              </a:lnSpc>
            </a:pPr>
            <a:r>
              <a:rPr lang="fr-CA" sz="2000" u="none">
                <a:latin typeface="Arial"/>
                <a:ea typeface="MS PGothic"/>
                <a:cs typeface="Arial"/>
              </a:rPr>
              <a:t>Orienter des soins fondés sur des données probantes pour les personnes de tous les âges vivant en Ontario</a:t>
            </a:r>
          </a:p>
          <a:p>
            <a:pPr>
              <a:lnSpc>
                <a:spcPts val="2660"/>
              </a:lnSpc>
            </a:pPr>
            <a:endParaRPr lang="en-US" altLang="en-US" sz="2000" b="1" u="none" spc="80">
              <a:solidFill>
                <a:srgbClr val="00A0AF"/>
              </a:solidFill>
            </a:endParaRPr>
          </a:p>
        </p:txBody>
      </p:sp>
      <p:pic>
        <p:nvPicPr>
          <p:cNvPr id="8" name="Picture 7">
            <a:extLst>
              <a:ext uri="{FF2B5EF4-FFF2-40B4-BE49-F238E27FC236}">
                <a16:creationId xmlns:a16="http://schemas.microsoft.com/office/drawing/2014/main" id="{588FA38B-329D-434E-A8F9-91B803235707}"/>
              </a:ext>
            </a:extLst>
          </p:cNvPr>
          <p:cNvPicPr>
            <a:picLocks noChangeAspect="1"/>
          </p:cNvPicPr>
          <p:nvPr/>
        </p:nvPicPr>
        <p:blipFill>
          <a:blip r:embed="rId7"/>
          <a:srcRect/>
          <a:stretch/>
        </p:blipFill>
        <p:spPr>
          <a:xfrm>
            <a:off x="234999" y="5830973"/>
            <a:ext cx="2437883" cy="866839"/>
          </a:xfrm>
          <a:prstGeom prst="rect">
            <a:avLst/>
          </a:prstGeom>
        </p:spPr>
      </p:pic>
      <p:pic>
        <p:nvPicPr>
          <p:cNvPr id="11" name="Picture 10">
            <a:extLst>
              <a:ext uri="{FF2B5EF4-FFF2-40B4-BE49-F238E27FC236}">
                <a16:creationId xmlns:a16="http://schemas.microsoft.com/office/drawing/2014/main" id="{57F2DEFC-AE8A-044D-B177-37AB53AB2DB0}"/>
              </a:ext>
            </a:extLst>
          </p:cNvPr>
          <p:cNvPicPr>
            <a:picLocks noChangeAspect="1"/>
          </p:cNvPicPr>
          <p:nvPr/>
        </p:nvPicPr>
        <p:blipFill>
          <a:blip r:embed="rId8"/>
          <a:stretch>
            <a:fillRect/>
          </a:stretch>
        </p:blipFill>
        <p:spPr>
          <a:xfrm>
            <a:off x="421356" y="380323"/>
            <a:ext cx="892073" cy="892073"/>
          </a:xfrm>
          <a:prstGeom prst="rect">
            <a:avLst/>
          </a:prstGeom>
        </p:spPr>
      </p:pic>
      <p:cxnSp>
        <p:nvCxnSpPr>
          <p:cNvPr id="12" name="Straight Connector 11">
            <a:extLst>
              <a:ext uri="{FF2B5EF4-FFF2-40B4-BE49-F238E27FC236}">
                <a16:creationId xmlns:a16="http://schemas.microsoft.com/office/drawing/2014/main" id="{3EB6F765-A359-374F-A828-6A8929873480}"/>
              </a:ext>
            </a:extLst>
          </p:cNvPr>
          <p:cNvCxnSpPr>
            <a:cxnSpLocks/>
          </p:cNvCxnSpPr>
          <p:nvPr/>
        </p:nvCxnSpPr>
        <p:spPr bwMode="auto">
          <a:xfrm>
            <a:off x="445238" y="2607668"/>
            <a:ext cx="4717312"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 </a:t>
            </a:r>
            <a:br>
              <a:rPr lang="fr-CA" sz="2800" b="0">
                <a:solidFill>
                  <a:schemeClr val="tx1"/>
                </a:solidFill>
              </a:rPr>
            </a:br>
            <a:r>
              <a:rPr lang="en-US">
                <a:solidFill>
                  <a:schemeClr val="tx1"/>
                </a:solidFill>
              </a:rPr>
              <a:t>Quorum</a:t>
            </a:r>
          </a:p>
        </p:txBody>
      </p:sp>
      <p:sp>
        <p:nvSpPr>
          <p:cNvPr id="5" name="Content Placeholder 4"/>
          <p:cNvSpPr>
            <a:spLocks noGrp="1"/>
          </p:cNvSpPr>
          <p:nvPr>
            <p:ph idx="4294967295"/>
            <p:custDataLst>
              <p:tags r:id="rId3"/>
            </p:custDataLst>
          </p:nvPr>
        </p:nvSpPr>
        <p:spPr>
          <a:xfrm>
            <a:off x="306281" y="1584153"/>
            <a:ext cx="3233332" cy="3715816"/>
          </a:xfrm>
        </p:spPr>
        <p:txBody>
          <a:bodyPr/>
          <a:lstStyle/>
          <a:p>
            <a:pPr marL="0" indent="0">
              <a:buNone/>
            </a:pPr>
            <a:r>
              <a:rPr lang="fr-CA" sz="1800" b="1"/>
              <a:t>Quorum </a:t>
            </a:r>
            <a:r>
              <a:rPr lang="fr-CA" sz="1800"/>
              <a:t>est une communauté en ligne qui a pour ambition d’améliorer la qualité des soins de santé en Ontario. </a:t>
            </a:r>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p:txBody>
      </p:sp>
      <p:sp>
        <p:nvSpPr>
          <p:cNvPr id="8" name="TextBox 7"/>
          <p:cNvSpPr txBox="1"/>
          <p:nvPr>
            <p:custDataLst>
              <p:tags r:id="rId4"/>
            </p:custDataLst>
          </p:nvPr>
        </p:nvSpPr>
        <p:spPr>
          <a:xfrm>
            <a:off x="306281" y="5937031"/>
            <a:ext cx="8704075" cy="646331"/>
          </a:xfrm>
          <a:prstGeom prst="rect">
            <a:avLst/>
          </a:prstGeom>
          <a:noFill/>
        </p:spPr>
        <p:txBody>
          <a:bodyPr wrap="square" rtlCol="0">
            <a:spAutoFit/>
          </a:bodyPr>
          <a:lstStyle/>
          <a:p>
            <a:pPr marL="0" indent="0">
              <a:buNone/>
            </a:pPr>
            <a:r>
              <a:rPr lang="fr-CA" sz="1800" u="none" dirty="0"/>
              <a:t>Visitez la </a:t>
            </a:r>
            <a:r>
              <a:rPr lang="fr-CA" sz="1800" u="none" dirty="0">
                <a:solidFill>
                  <a:srgbClr val="047BC1"/>
                </a:solidFill>
                <a:hlinkClick r:id="rId8">
                  <a:extLst>
                    <a:ext uri="{A12FA001-AC4F-418D-AE19-62706E023703}">
                      <ahyp:hlinkClr xmlns:ahyp="http://schemas.microsoft.com/office/drawing/2018/hyperlinkcolor" val="tx"/>
                    </a:ext>
                  </a:extLst>
                </a:hlinkClick>
              </a:rPr>
              <a:t>Série sur l’adoption de normes de qualité</a:t>
            </a:r>
            <a:r>
              <a:rPr lang="fr-CA" sz="1800" u="none" dirty="0">
                <a:solidFill>
                  <a:srgbClr val="047BC1"/>
                </a:solidFill>
              </a:rPr>
              <a:t> </a:t>
            </a:r>
            <a:r>
              <a:rPr lang="fr-CA" sz="1800" u="none" dirty="0"/>
              <a:t>sur Quorum pour savoir comment les organisations mettent en œuvre les normes de qualité.</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custDataLst>
              <p:tags r:id="rId5"/>
            </p:custDataLst>
          </p:nvPr>
        </p:nvPicPr>
        <p:blipFill rotWithShape="1">
          <a:blip r:embed="rId9"/>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a:t>
            </a:r>
            <a:br>
              <a:rPr lang="en-US">
                <a:solidFill>
                  <a:schemeClr val="tx1"/>
                </a:solidFill>
              </a:rPr>
            </a:br>
            <a:r>
              <a:rPr lang="fr-CA">
                <a:solidFill>
                  <a:schemeClr val="tx1"/>
                </a:solidFill>
              </a:rPr>
              <a:t>Guide de mesure</a:t>
            </a:r>
            <a:endParaRPr lang="en-US">
              <a:solidFill>
                <a:schemeClr val="tx1"/>
              </a:solidFill>
            </a:endParaRPr>
          </a:p>
        </p:txBody>
      </p:sp>
      <p:sp>
        <p:nvSpPr>
          <p:cNvPr id="5" name="Content Placeholder 4"/>
          <p:cNvSpPr>
            <a:spLocks noGrp="1"/>
          </p:cNvSpPr>
          <p:nvPr>
            <p:ph idx="4294967295"/>
            <p:custDataLst>
              <p:tags r:id="rId3"/>
            </p:custDataLst>
          </p:nvPr>
        </p:nvSpPr>
        <p:spPr>
          <a:xfrm>
            <a:off x="457200" y="2040123"/>
            <a:ext cx="4438891" cy="3121523"/>
          </a:xfrm>
        </p:spPr>
        <p:txBody>
          <a:bodyPr/>
          <a:lstStyle/>
          <a:p>
            <a:pPr marL="0" indent="0">
              <a:buNone/>
            </a:pPr>
            <a:r>
              <a:rPr lang="fr-CA" sz="1800"/>
              <a:t>Le </a:t>
            </a:r>
            <a:r>
              <a:rPr lang="fr-CA" sz="1800" b="1"/>
              <a:t>guide de mesure </a:t>
            </a:r>
            <a:r>
              <a:rPr lang="fr-CA" sz="1800"/>
              <a:t>comporte deux sections dédiées :</a:t>
            </a:r>
          </a:p>
          <a:p>
            <a:pPr lvl="0"/>
            <a:r>
              <a:rPr lang="fr-CA" sz="1800" b="1"/>
              <a:t>Mesure locale :</a:t>
            </a:r>
            <a:r>
              <a:rPr lang="fr-CA" sz="1800"/>
              <a:t> ce que vous pouvez faire pour évaluer la qualité des soins que vous fournissez à l’échelle locale</a:t>
            </a:r>
          </a:p>
          <a:p>
            <a:pPr lvl="0"/>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7" name="Picture 6">
            <a:extLst>
              <a:ext uri="{FF2B5EF4-FFF2-40B4-BE49-F238E27FC236}">
                <a16:creationId xmlns:a16="http://schemas.microsoft.com/office/drawing/2014/main" id="{28514AE9-2811-5249-B9BC-F921322403A3}"/>
              </a:ext>
            </a:extLst>
          </p:cNvPr>
          <p:cNvPicPr>
            <a:picLocks noChangeAspect="1"/>
          </p:cNvPicPr>
          <p:nvPr/>
        </p:nvPicPr>
        <p:blipFill>
          <a:blip r:embed="rId6"/>
          <a:srcRect/>
          <a:stretch/>
        </p:blipFill>
        <p:spPr>
          <a:xfrm>
            <a:off x="5204341" y="1440547"/>
            <a:ext cx="3464990"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5588"/>
            <a:ext cx="8244584" cy="1165909"/>
          </a:xfrm>
        </p:spPr>
        <p:txBody>
          <a:bodyPr/>
          <a:lstStyle/>
          <a:p>
            <a:r>
              <a:rPr lang="fr-CA" sz="2800" b="0">
                <a:solidFill>
                  <a:schemeClr val="tx1"/>
                </a:solidFill>
              </a:rPr>
              <a:t>Normes de qualité :</a:t>
            </a:r>
            <a:br>
              <a:rPr lang="en-US">
                <a:solidFill>
                  <a:schemeClr val="tx1"/>
                </a:solidFill>
                <a:highlight>
                  <a:srgbClr val="FFFF00"/>
                </a:highlight>
              </a:rPr>
            </a:br>
            <a:r>
              <a:rPr lang="fr-CA">
                <a:solidFill>
                  <a:schemeClr val="tx1"/>
                </a:solidFill>
              </a:rPr>
              <a:t>Tableaux de données</a:t>
            </a:r>
            <a:endParaRPr lang="en-US">
              <a:solidFill>
                <a:schemeClr val="tx1"/>
              </a:solidFill>
            </a:endParaRPr>
          </a:p>
        </p:txBody>
      </p:sp>
      <p:sp>
        <p:nvSpPr>
          <p:cNvPr id="5" name="Content Placeholder 4"/>
          <p:cNvSpPr>
            <a:spLocks noGrp="1"/>
          </p:cNvSpPr>
          <p:nvPr>
            <p:ph idx="4294967295"/>
            <p:custDataLst>
              <p:tags r:id="rId3"/>
            </p:custDataLst>
          </p:nvPr>
        </p:nvSpPr>
        <p:spPr>
          <a:xfrm>
            <a:off x="306281" y="1868237"/>
            <a:ext cx="4068771" cy="4006469"/>
          </a:xfrm>
        </p:spPr>
        <p:txBody>
          <a:bodyPr/>
          <a:lstStyle/>
          <a:p>
            <a:pPr marL="0" indent="0">
              <a:buNone/>
            </a:pPr>
            <a:r>
              <a:rPr lang="fr-CA" sz="1800"/>
              <a:t>Les </a:t>
            </a:r>
            <a:r>
              <a:rPr lang="fr-CA" sz="1800" b="1"/>
              <a:t>tableaux de données </a:t>
            </a:r>
            <a:r>
              <a:rPr lang="fr-CA" sz="1800"/>
              <a:t>peuvent être utilisés pour examiner les variations dans les résultats des indicateurs dans l’ensemble de la province. Ils comprennent des données sur les indicateurs clés :</a:t>
            </a:r>
          </a:p>
          <a:p>
            <a:pPr>
              <a:buFontTx/>
              <a:buChar char="-"/>
            </a:pPr>
            <a:r>
              <a:rPr lang="fr-CA" sz="1800"/>
              <a:t>Au fil du temps pour l’Ontario</a:t>
            </a:r>
          </a:p>
          <a:p>
            <a:pPr>
              <a:buFontTx/>
              <a:buChar char="-"/>
            </a:pPr>
            <a:r>
              <a:rPr lang="fr-CA" sz="1800"/>
              <a:t>Dans toutes les régions de l’Ontario</a:t>
            </a:r>
          </a:p>
          <a:p>
            <a:pPr>
              <a:buFontTx/>
              <a:buChar char="-"/>
            </a:pPr>
            <a:r>
              <a:rPr lang="fr-CA" sz="1800"/>
              <a:t>Pour des mesures précises de l’équité (âge, sexe, ruralité et revenu du ménage)</a:t>
            </a:r>
          </a:p>
        </p:txBody>
      </p:sp>
      <p:pic>
        <p:nvPicPr>
          <p:cNvPr id="8" name="Picture 7">
            <a:extLst>
              <a:ext uri="{FF2B5EF4-FFF2-40B4-BE49-F238E27FC236}">
                <a16:creationId xmlns:a16="http://schemas.microsoft.com/office/drawing/2014/main" id="{ADF4B53D-11C0-9842-ADFC-13F9C26D2FE9}"/>
              </a:ext>
            </a:extLst>
          </p:cNvPr>
          <p:cNvPicPr>
            <a:picLocks noChangeAspect="1"/>
          </p:cNvPicPr>
          <p:nvPr/>
        </p:nvPicPr>
        <p:blipFill>
          <a:blip r:embed="rId6"/>
          <a:srcRect/>
          <a:stretch/>
        </p:blipFill>
        <p:spPr>
          <a:xfrm>
            <a:off x="4572000" y="2184432"/>
            <a:ext cx="3981752" cy="3179168"/>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8C7CE9-CC2D-8D46-9443-18667FCAC8BE}"/>
              </a:ext>
            </a:extLst>
          </p:cNvPr>
          <p:cNvSpPr>
            <a:spLocks noGrp="1"/>
          </p:cNvSpPr>
          <p:nvPr>
            <p:ph type="title"/>
            <p:custDataLst>
              <p:tags r:id="rId2"/>
            </p:custDataLst>
          </p:nvPr>
        </p:nvSpPr>
        <p:spPr>
          <a:xfrm>
            <a:off x="689488" y="1459239"/>
            <a:ext cx="7765023" cy="1969761"/>
          </a:xfrm>
        </p:spPr>
        <p:txBody>
          <a:bodyPr/>
          <a:lstStyle/>
          <a:p>
            <a:r>
              <a:rPr lang="fr-CA" sz="4400">
                <a:solidFill>
                  <a:schemeClr val="tx1"/>
                </a:solidFill>
              </a:rPr>
              <a:t>Pourquoi avons-nous besoin d’une norme de qualité pour les troubles anxieux? </a:t>
            </a:r>
            <a:br>
              <a:rPr lang="fr-CA" sz="3600">
                <a:solidFill>
                  <a:schemeClr val="tx1"/>
                </a:solidFill>
                <a:latin typeface="MS PGothic"/>
              </a:rPr>
            </a:br>
            <a:endParaRPr lang="fr-CA" sz="3600">
              <a:solidFill>
                <a:schemeClr val="tx1"/>
              </a:solidFill>
              <a:latin typeface="MS PGothic"/>
            </a:endParaRPr>
          </a:p>
        </p:txBody>
      </p:sp>
      <p:cxnSp>
        <p:nvCxnSpPr>
          <p:cNvPr id="6" name="Straight Connector 5">
            <a:extLst>
              <a:ext uri="{FF2B5EF4-FFF2-40B4-BE49-F238E27FC236}">
                <a16:creationId xmlns:a16="http://schemas.microsoft.com/office/drawing/2014/main" id="{89C243EC-EA5E-8A4C-90AA-287AFB8B4C25}"/>
              </a:ext>
            </a:extLst>
          </p:cNvPr>
          <p:cNvCxnSpPr>
            <a:cxnSpLocks/>
          </p:cNvCxnSpPr>
          <p:nvPr/>
        </p:nvCxnSpPr>
        <p:spPr bwMode="auto">
          <a:xfrm>
            <a:off x="763769" y="4489928"/>
            <a:ext cx="73837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4589072" y="742153"/>
            <a:ext cx="4113979" cy="3477875"/>
          </a:xfrm>
          <a:prstGeom prst="rect">
            <a:avLst/>
          </a:prstGeom>
          <a:noFill/>
          <a:ln w="38100" cap="rnd">
            <a:solidFill>
              <a:schemeClr val="bg1"/>
            </a:solidFill>
            <a:prstDash val="sysDot"/>
          </a:ln>
        </p:spPr>
        <p:txBody>
          <a:bodyPr wrap="square" rtlCol="0" anchor="t">
            <a:spAutoFit/>
          </a:bodyPr>
          <a:lstStyle/>
          <a:p>
            <a:pPr algn="ctr"/>
            <a:r>
              <a:rPr lang="fr-CA" sz="2000" u="none">
                <a:latin typeface="Arial"/>
                <a:ea typeface="MS PGothic"/>
                <a:cs typeface="Arial"/>
              </a:rPr>
              <a:t>Le </a:t>
            </a:r>
            <a:r>
              <a:rPr lang="fr-CA" sz="2000" b="1" u="none">
                <a:solidFill>
                  <a:srgbClr val="047BC1"/>
                </a:solidFill>
                <a:latin typeface="Arial"/>
                <a:ea typeface="MS PGothic"/>
                <a:cs typeface="Arial"/>
              </a:rPr>
              <a:t>taux de prévalence</a:t>
            </a:r>
            <a:r>
              <a:rPr lang="fr-CA" sz="2000" u="none">
                <a:solidFill>
                  <a:srgbClr val="047BC1"/>
                </a:solidFill>
                <a:latin typeface="Arial"/>
                <a:ea typeface="MS PGothic"/>
                <a:cs typeface="Arial"/>
              </a:rPr>
              <a:t> </a:t>
            </a:r>
            <a:r>
              <a:rPr lang="fr-CA" sz="2000" u="none">
                <a:latin typeface="Arial"/>
                <a:ea typeface="MS PGothic"/>
                <a:cs typeface="Arial"/>
              </a:rPr>
              <a:t>des troubles anxieux au Canada de </a:t>
            </a:r>
            <a:r>
              <a:rPr lang="fr-CA" sz="2000" b="1" u="none">
                <a:solidFill>
                  <a:srgbClr val="047BC1"/>
                </a:solidFill>
                <a:latin typeface="Arial"/>
                <a:ea typeface="MS PGothic"/>
                <a:cs typeface="Arial"/>
              </a:rPr>
              <a:t>4,9 % </a:t>
            </a:r>
            <a:r>
              <a:rPr lang="fr-CA" sz="2000" u="none">
                <a:latin typeface="Arial"/>
                <a:ea typeface="MS PGothic"/>
                <a:cs typeface="Arial"/>
              </a:rPr>
              <a:t>en 2015</a:t>
            </a:r>
            <a:r>
              <a:rPr lang="fr-CA" sz="2000" u="none" baseline="30000">
                <a:latin typeface="Arial"/>
                <a:ea typeface="MS PGothic"/>
                <a:cs typeface="Arial"/>
              </a:rPr>
              <a:t>1 </a:t>
            </a:r>
            <a:r>
              <a:rPr lang="fr-CA" sz="2000" u="none">
                <a:latin typeface="Arial"/>
                <a:ea typeface="MS PGothic"/>
                <a:cs typeface="Arial"/>
              </a:rPr>
              <a:t>atteint </a:t>
            </a:r>
            <a:r>
              <a:rPr lang="fr-CA" sz="2000" b="1" u="none">
                <a:solidFill>
                  <a:srgbClr val="047BC1"/>
                </a:solidFill>
                <a:latin typeface="Arial"/>
                <a:ea typeface="MS PGothic"/>
                <a:cs typeface="Arial"/>
              </a:rPr>
              <a:t>32 %</a:t>
            </a:r>
            <a:r>
              <a:rPr lang="fr-CA" sz="2000" u="none" baseline="30000">
                <a:latin typeface="Arial"/>
                <a:ea typeface="MS PGothic"/>
                <a:cs typeface="Arial"/>
              </a:rPr>
              <a:t>2</a:t>
            </a:r>
            <a:r>
              <a:rPr lang="fr-CA" sz="2000" u="none">
                <a:latin typeface="Arial"/>
                <a:ea typeface="MS PGothic"/>
                <a:cs typeface="Arial"/>
              </a:rPr>
              <a:t> lorsque l’on tient compte du </a:t>
            </a:r>
            <a:r>
              <a:rPr lang="fr-CA" sz="2000" b="1" u="none">
                <a:solidFill>
                  <a:srgbClr val="047BC1"/>
                </a:solidFill>
                <a:latin typeface="Arial"/>
                <a:ea typeface="MS PGothic"/>
                <a:cs typeface="Arial"/>
              </a:rPr>
              <a:t>taux de prévalence au cours de la vie </a:t>
            </a:r>
            <a:r>
              <a:rPr lang="fr-CA" sz="2000" u="none">
                <a:latin typeface="Arial"/>
                <a:ea typeface="MS PGothic"/>
                <a:cs typeface="Arial"/>
              </a:rPr>
              <a:t>(personnes qui en sont atteintes à un moment donné de leur vie).</a:t>
            </a:r>
          </a:p>
          <a:p>
            <a:pPr algn="ctr"/>
            <a:endParaRPr lang="en-US" sz="2000" u="none"/>
          </a:p>
          <a:p>
            <a:pPr algn="ctr"/>
            <a:r>
              <a:rPr lang="fr-CA" sz="2000" u="none"/>
              <a:t>Les troubles anxieux sont l’un des </a:t>
            </a:r>
            <a:br>
              <a:rPr lang="fr-CA" sz="2000" u="none"/>
            </a:br>
            <a:r>
              <a:rPr lang="fr-CA" sz="2000" u="none"/>
              <a:t>problèmes de santé mentale les </a:t>
            </a:r>
            <a:r>
              <a:rPr lang="fr-CA" sz="2000" b="1" u="none">
                <a:solidFill>
                  <a:srgbClr val="047BC1"/>
                </a:solidFill>
              </a:rPr>
              <a:t>plus courants</a:t>
            </a:r>
            <a:r>
              <a:rPr lang="fr-CA" sz="2000" u="none" baseline="30000"/>
              <a:t>3</a:t>
            </a:r>
            <a:r>
              <a:rPr lang="fr-CA" sz="2000" u="none"/>
              <a:t>.</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63542" y="5196953"/>
            <a:ext cx="8133776" cy="1530419"/>
          </a:xfrm>
          <a:prstGeom prst="rect">
            <a:avLst/>
          </a:prstGeom>
        </p:spPr>
        <p:txBody>
          <a:bodyPr wrap="square">
            <a:spAutoFit/>
          </a:bodyPr>
          <a:lstStyle/>
          <a:p>
            <a:pPr lvl="0" eaLnBrk="0" hangingPunct="0">
              <a:spcBef>
                <a:spcPct val="30000"/>
              </a:spcBef>
              <a:defRPr/>
            </a:pPr>
            <a:r>
              <a:rPr lang="fr-CA" sz="1050" u="none" dirty="0">
                <a:latin typeface="+mn-lt"/>
                <a:cs typeface="ＭＳ Ｐゴシック" pitchFamily="68" charset="-128"/>
              </a:rPr>
              <a:t>Remarque : le trouble obsessionnel-compulsif et le syndrome de stress post-traumatique ont été inclus dans les données utilisées pour calculer le taux de prévalence et le taux de prévalence au cours de la vie. Le taux de prévalence au cours de la vie est basé sur des données provenant des États-Unis. </a:t>
            </a:r>
          </a:p>
          <a:p>
            <a:pPr lvl="0" eaLnBrk="0" hangingPunct="0">
              <a:spcBef>
                <a:spcPct val="30000"/>
              </a:spcBef>
              <a:defRPr/>
            </a:pPr>
            <a:r>
              <a:rPr lang="fr-CA" sz="1050" u="none" dirty="0">
                <a:latin typeface="+mn-lt"/>
                <a:cs typeface="ＭＳ Ｐゴシック" pitchFamily="68" charset="-128"/>
              </a:rPr>
              <a:t>Sources : </a:t>
            </a:r>
            <a:r>
              <a:rPr lang="fr-CA" sz="1050" u="none" baseline="30000" dirty="0">
                <a:latin typeface="+mn-lt"/>
                <a:cs typeface="ＭＳ Ｐゴシック" pitchFamily="68" charset="-128"/>
              </a:rPr>
              <a:t>1</a:t>
            </a:r>
            <a:r>
              <a:rPr lang="fr-CA" sz="1050" u="none" dirty="0">
                <a:latin typeface="+mn-lt"/>
                <a:cs typeface="ＭＳ Ｐゴシック" pitchFamily="68" charset="-128"/>
              </a:rPr>
              <a:t>Organisation mondiale de la santé. </a:t>
            </a:r>
            <a:r>
              <a:rPr lang="fr-CA" sz="1050" u="none" dirty="0" err="1">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Depression</a:t>
            </a:r>
            <a:r>
              <a:rPr lang="fr-CA" sz="1050" u="none" dirty="0">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 and </a:t>
            </a:r>
            <a:r>
              <a:rPr lang="fr-CA" sz="1050" u="none" dirty="0" err="1">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Other</a:t>
            </a:r>
            <a:r>
              <a:rPr lang="fr-CA" sz="1050" u="none" dirty="0">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 Common Mental Health </a:t>
            </a:r>
            <a:r>
              <a:rPr lang="fr-CA" sz="1050" u="none" dirty="0" err="1">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Disorders</a:t>
            </a:r>
            <a:r>
              <a:rPr lang="fr-CA" sz="1050" u="none" dirty="0">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 Global Health </a:t>
            </a:r>
            <a:r>
              <a:rPr lang="fr-CA" sz="1050" u="none" dirty="0" err="1">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Estimates</a:t>
            </a:r>
            <a:r>
              <a:rPr lang="fr-CA" sz="1050" u="none" dirty="0">
                <a:latin typeface="+mn-lt"/>
                <a:cs typeface="ＭＳ Ｐゴシック" pitchFamily="68" charset="-128"/>
              </a:rPr>
              <a:t>. 2017.</a:t>
            </a:r>
          </a:p>
          <a:p>
            <a:pPr eaLnBrk="0" hangingPunct="0">
              <a:spcBef>
                <a:spcPct val="30000"/>
              </a:spcBef>
              <a:defRPr/>
            </a:pPr>
            <a:r>
              <a:rPr lang="fr-CA" sz="1050" u="none" baseline="30000" dirty="0">
                <a:cs typeface="ＭＳ Ｐゴシック" pitchFamily="68" charset="-128"/>
              </a:rPr>
              <a:t>2</a:t>
            </a:r>
            <a:r>
              <a:rPr lang="fr-CA" sz="1050" u="none" dirty="0">
                <a:cs typeface="ＭＳ Ｐゴシック" pitchFamily="68" charset="-128"/>
              </a:rPr>
              <a:t>Kessler RC, </a:t>
            </a:r>
            <a:r>
              <a:rPr lang="fr-CA" sz="1050" u="none" dirty="0" err="1">
                <a:cs typeface="ＭＳ Ｐゴシック" pitchFamily="68" charset="-128"/>
              </a:rPr>
              <a:t>Petukhova</a:t>
            </a:r>
            <a:r>
              <a:rPr lang="fr-CA" sz="1050" u="none" dirty="0">
                <a:cs typeface="ＭＳ Ｐゴシック" pitchFamily="68" charset="-128"/>
              </a:rPr>
              <a:t> M, Sampson NA, </a:t>
            </a:r>
            <a:r>
              <a:rPr lang="fr-CA" sz="1050" u="none" dirty="0" err="1">
                <a:cs typeface="ＭＳ Ｐゴシック" pitchFamily="68" charset="-128"/>
              </a:rPr>
              <a:t>Zaslavsky</a:t>
            </a:r>
            <a:r>
              <a:rPr lang="fr-CA" sz="1050" u="none" dirty="0">
                <a:cs typeface="ＭＳ Ｐゴシック" pitchFamily="68" charset="-128"/>
              </a:rPr>
              <a:t> AM, </a:t>
            </a:r>
            <a:r>
              <a:rPr lang="fr-CA" sz="1050" u="none" dirty="0" err="1">
                <a:cs typeface="ＭＳ Ｐゴシック" pitchFamily="68" charset="-128"/>
              </a:rPr>
              <a:t>Wittchen</a:t>
            </a:r>
            <a:r>
              <a:rPr lang="fr-CA" sz="1050" u="none" dirty="0">
                <a:cs typeface="ＭＳ Ｐゴシック" pitchFamily="68" charset="-128"/>
              </a:rPr>
              <a:t> HU. Twelve-</a:t>
            </a:r>
            <a:r>
              <a:rPr lang="fr-CA" sz="1050" u="none" dirty="0" err="1">
                <a:cs typeface="ＭＳ Ｐゴシック" pitchFamily="68" charset="-128"/>
              </a:rPr>
              <a:t>month</a:t>
            </a:r>
            <a:r>
              <a:rPr lang="fr-CA" sz="1050" u="none" dirty="0">
                <a:cs typeface="ＭＳ Ｐゴシック" pitchFamily="68" charset="-128"/>
              </a:rPr>
              <a:t> and </a:t>
            </a:r>
            <a:r>
              <a:rPr lang="fr-CA" sz="1050" u="none" dirty="0" err="1">
                <a:cs typeface="ＭＳ Ｐゴシック" pitchFamily="68" charset="-128"/>
              </a:rPr>
              <a:t>lifetime</a:t>
            </a:r>
            <a:r>
              <a:rPr lang="fr-CA" sz="1050" u="none" dirty="0">
                <a:cs typeface="ＭＳ Ｐゴシック" pitchFamily="68" charset="-128"/>
              </a:rPr>
              <a:t> </a:t>
            </a:r>
            <a:r>
              <a:rPr lang="fr-CA" sz="1050" u="none" dirty="0" err="1">
                <a:cs typeface="ＭＳ Ｐゴシック" pitchFamily="68" charset="-128"/>
              </a:rPr>
              <a:t>prevalence</a:t>
            </a:r>
            <a:r>
              <a:rPr lang="fr-CA" sz="1050" u="none" dirty="0">
                <a:cs typeface="ＭＳ Ｐゴシック" pitchFamily="68" charset="-128"/>
              </a:rPr>
              <a:t> and </a:t>
            </a:r>
            <a:r>
              <a:rPr lang="fr-CA" sz="1050" u="none" dirty="0" err="1">
                <a:cs typeface="ＭＳ Ｐゴシック" pitchFamily="68" charset="-128"/>
              </a:rPr>
              <a:t>lifetime</a:t>
            </a:r>
            <a:r>
              <a:rPr lang="fr-CA" sz="1050" u="none" dirty="0">
                <a:cs typeface="ＭＳ Ｐゴシック" pitchFamily="68" charset="-128"/>
              </a:rPr>
              <a:t> </a:t>
            </a:r>
            <a:r>
              <a:rPr lang="fr-CA" sz="1050" u="none" dirty="0" err="1">
                <a:cs typeface="ＭＳ Ｐゴシック" pitchFamily="68" charset="-128"/>
              </a:rPr>
              <a:t>morbid</a:t>
            </a:r>
            <a:r>
              <a:rPr lang="fr-CA" sz="1050" u="none" dirty="0">
                <a:cs typeface="ＭＳ Ｐゴシック" pitchFamily="68" charset="-128"/>
              </a:rPr>
              <a:t> </a:t>
            </a:r>
            <a:r>
              <a:rPr lang="fr-CA" sz="1050" u="none" dirty="0" err="1">
                <a:cs typeface="ＭＳ Ｐゴシック" pitchFamily="68" charset="-128"/>
              </a:rPr>
              <a:t>risk</a:t>
            </a:r>
            <a:r>
              <a:rPr lang="fr-CA" sz="1050" u="none" dirty="0">
                <a:cs typeface="ＭＳ Ｐゴシック" pitchFamily="68" charset="-128"/>
              </a:rPr>
              <a:t> of </a:t>
            </a:r>
            <a:r>
              <a:rPr lang="fr-CA" sz="1050" u="none" dirty="0" err="1">
                <a:cs typeface="ＭＳ Ｐゴシック" pitchFamily="68" charset="-128"/>
              </a:rPr>
              <a:t>anxiety</a:t>
            </a:r>
            <a:r>
              <a:rPr lang="fr-CA" sz="1050" u="none" dirty="0">
                <a:cs typeface="ＭＳ Ｐゴシック" pitchFamily="68" charset="-128"/>
              </a:rPr>
              <a:t> and </a:t>
            </a:r>
            <a:r>
              <a:rPr lang="fr-CA" sz="1050" u="none" dirty="0" err="1">
                <a:cs typeface="ＭＳ Ｐゴシック" pitchFamily="68" charset="-128"/>
              </a:rPr>
              <a:t>mood</a:t>
            </a:r>
            <a:r>
              <a:rPr lang="fr-CA" sz="1050" u="none" dirty="0">
                <a:cs typeface="ＭＳ Ｐゴシック" pitchFamily="68" charset="-128"/>
              </a:rPr>
              <a:t> </a:t>
            </a:r>
            <a:r>
              <a:rPr lang="fr-CA" sz="1050" u="none" dirty="0" err="1">
                <a:cs typeface="ＭＳ Ｐゴシック" pitchFamily="68" charset="-128"/>
              </a:rPr>
              <a:t>disorders</a:t>
            </a:r>
            <a:r>
              <a:rPr lang="fr-CA" sz="1050" u="none" dirty="0">
                <a:cs typeface="ＭＳ Ｐゴシック" pitchFamily="68" charset="-128"/>
              </a:rPr>
              <a:t> in the United States. Int J Methods </a:t>
            </a:r>
            <a:r>
              <a:rPr lang="fr-CA" sz="1050" u="none" dirty="0" err="1">
                <a:cs typeface="ＭＳ Ｐゴシック" pitchFamily="68" charset="-128"/>
              </a:rPr>
              <a:t>Psychiatr</a:t>
            </a:r>
            <a:r>
              <a:rPr lang="fr-CA" sz="1050" u="none" dirty="0">
                <a:cs typeface="ＭＳ Ｐゴシック" pitchFamily="68" charset="-128"/>
              </a:rPr>
              <a:t> </a:t>
            </a:r>
            <a:r>
              <a:rPr lang="fr-CA" sz="1050" u="none" dirty="0" err="1">
                <a:cs typeface="ＭＳ Ｐゴシック" pitchFamily="68" charset="-128"/>
              </a:rPr>
              <a:t>Res</a:t>
            </a:r>
            <a:r>
              <a:rPr lang="fr-CA" sz="1050" u="none" dirty="0">
                <a:cs typeface="ＭＳ Ｐゴシック" pitchFamily="68" charset="-128"/>
              </a:rPr>
              <a:t>. 2012; 21(3), pp. 169 à 184.</a:t>
            </a:r>
          </a:p>
          <a:p>
            <a:pPr lvl="0" eaLnBrk="0" hangingPunct="0">
              <a:spcBef>
                <a:spcPct val="30000"/>
              </a:spcBef>
              <a:defRPr/>
            </a:pPr>
            <a:r>
              <a:rPr lang="fr-CA" sz="1050" u="none" baseline="30000" dirty="0">
                <a:latin typeface="+mn-lt"/>
                <a:cs typeface="ＭＳ Ｐゴシック" pitchFamily="68" charset="-128"/>
              </a:rPr>
              <a:t>3</a:t>
            </a:r>
            <a:r>
              <a:rPr lang="fr-CA" sz="1050" u="none" dirty="0">
                <a:latin typeface="+mn-lt"/>
                <a:cs typeface="ＭＳ Ｐゴシック" pitchFamily="68" charset="-128"/>
              </a:rPr>
              <a:t>Santé Canada et l’Agence de la santé publique du Canada. </a:t>
            </a:r>
            <a:r>
              <a:rPr lang="fr-CA" sz="1050" u="none" dirty="0">
                <a:solidFill>
                  <a:srgbClr val="047BC1"/>
                </a:solidFill>
                <a:latin typeface="+mn-lt"/>
                <a:cs typeface="ＭＳ Ｐゴシック" pitchFamily="68" charset="-128"/>
                <a:hlinkClick r:id="rId6">
                  <a:extLst>
                    <a:ext uri="{A12FA001-AC4F-418D-AE19-62706E023703}">
                      <ahyp:hlinkClr xmlns:ahyp="http://schemas.microsoft.com/office/drawing/2018/hyperlinkcolor" val="tx"/>
                    </a:ext>
                  </a:extLst>
                </a:hlinkClick>
              </a:rPr>
              <a:t>Santé mentale - Troubles anxieux</a:t>
            </a:r>
            <a:r>
              <a:rPr lang="fr-CA" sz="1050" u="none" dirty="0">
                <a:latin typeface="+mn-lt"/>
                <a:cs typeface="ＭＳ Ｐゴシック" pitchFamily="68" charset="-128"/>
              </a:rPr>
              <a:t>. Juillet 2009. </a:t>
            </a:r>
          </a:p>
        </p:txBody>
      </p:sp>
      <p:pic>
        <p:nvPicPr>
          <p:cNvPr id="5" name="Graphic 4">
            <a:extLst>
              <a:ext uri="{FF2B5EF4-FFF2-40B4-BE49-F238E27FC236}">
                <a16:creationId xmlns:a16="http://schemas.microsoft.com/office/drawing/2014/main" id="{C1881591-42B4-214E-8E4B-3596392852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207" y="1465035"/>
            <a:ext cx="2754993" cy="2754993"/>
          </a:xfrm>
          <a:prstGeom prst="rect">
            <a:avLst/>
          </a:prstGeom>
        </p:spPr>
      </p:pic>
    </p:spTree>
    <p:extLst>
      <p:ext uri="{BB962C8B-B14F-4D97-AF65-F5344CB8AC3E}">
        <p14:creationId xmlns:p14="http://schemas.microsoft.com/office/powerpoint/2010/main" val="296692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62758" y="4070227"/>
            <a:ext cx="9018484" cy="1631216"/>
          </a:xfrm>
          <a:prstGeom prst="rect">
            <a:avLst/>
          </a:prstGeom>
          <a:noFill/>
          <a:ln w="38100" cap="rnd">
            <a:solidFill>
              <a:schemeClr val="bg1"/>
            </a:solidFill>
            <a:prstDash val="sysDot"/>
          </a:ln>
        </p:spPr>
        <p:txBody>
          <a:bodyPr wrap="square" rtlCol="0">
            <a:spAutoFit/>
          </a:bodyPr>
          <a:lstStyle/>
          <a:p>
            <a:pPr algn="ctr"/>
            <a:r>
              <a:rPr lang="fr-CA" sz="2000" u="none"/>
              <a:t>Les troubles anxieux sont </a:t>
            </a:r>
            <a:r>
              <a:rPr lang="fr-CA" sz="2000" b="1" u="none">
                <a:solidFill>
                  <a:srgbClr val="047BC1"/>
                </a:solidFill>
              </a:rPr>
              <a:t>sous-diagnostiqués</a:t>
            </a:r>
            <a:r>
              <a:rPr lang="fr-CA" sz="2000" u="none"/>
              <a:t> et </a:t>
            </a:r>
            <a:r>
              <a:rPr lang="fr-CA" sz="2000" b="1" u="none">
                <a:solidFill>
                  <a:srgbClr val="047BC1"/>
                </a:solidFill>
              </a:rPr>
              <a:t>insuffisamment traités</a:t>
            </a:r>
            <a:r>
              <a:rPr lang="fr-CA" sz="2000" u="none" baseline="30000"/>
              <a:t>1</a:t>
            </a:r>
            <a:r>
              <a:rPr lang="fr-CA" sz="2000" u="none"/>
              <a:t>. </a:t>
            </a:r>
          </a:p>
          <a:p>
            <a:pPr algn="ctr"/>
            <a:r>
              <a:rPr lang="fr-CA" sz="2000" u="none"/>
              <a:t>Le </a:t>
            </a:r>
            <a:r>
              <a:rPr lang="fr-CA" sz="2000" b="1" u="none">
                <a:solidFill>
                  <a:srgbClr val="047BC1"/>
                </a:solidFill>
              </a:rPr>
              <a:t>temps</a:t>
            </a:r>
            <a:r>
              <a:rPr lang="fr-CA" sz="2000" u="none">
                <a:solidFill>
                  <a:srgbClr val="047BC1"/>
                </a:solidFill>
              </a:rPr>
              <a:t> </a:t>
            </a:r>
            <a:r>
              <a:rPr lang="fr-CA" sz="2000" u="none"/>
              <a:t>moyen </a:t>
            </a:r>
            <a:r>
              <a:rPr lang="fr-CA" sz="2000" b="1" u="none">
                <a:solidFill>
                  <a:srgbClr val="047BC1"/>
                </a:solidFill>
              </a:rPr>
              <a:t>entre l’apparition des symptômes chez une personne et le moment où elle obtient des soins est de 16,1 ans</a:t>
            </a:r>
            <a:r>
              <a:rPr lang="fr-CA" sz="2000" u="none" baseline="30000"/>
              <a:t>2</a:t>
            </a:r>
            <a:r>
              <a:rPr lang="fr-CA" sz="2000" u="none"/>
              <a:t> alors qu’environ </a:t>
            </a:r>
            <a:br>
              <a:rPr lang="fr-CA" sz="2000" u="none"/>
            </a:br>
            <a:r>
              <a:rPr lang="fr-CA" sz="2000" b="1" u="none">
                <a:solidFill>
                  <a:srgbClr val="047BC1"/>
                </a:solidFill>
              </a:rPr>
              <a:t>40 %</a:t>
            </a:r>
            <a:r>
              <a:rPr lang="fr-CA" sz="2000" u="none">
                <a:solidFill>
                  <a:srgbClr val="047BC1"/>
                </a:solidFill>
              </a:rPr>
              <a:t> </a:t>
            </a:r>
            <a:r>
              <a:rPr lang="fr-CA" sz="2000" u="none"/>
              <a:t>des personnes ayant eu un diagnostic d’anxiété et de troubles connexes </a:t>
            </a:r>
            <a:r>
              <a:rPr lang="fr-CA" sz="2000" b="1" u="none">
                <a:solidFill>
                  <a:srgbClr val="047BC1"/>
                </a:solidFill>
              </a:rPr>
              <a:t>ne sont pas traitées</a:t>
            </a:r>
            <a:r>
              <a:rPr lang="fr-CA" sz="2000" u="none" baseline="30000"/>
              <a:t>1</a:t>
            </a:r>
            <a:r>
              <a:rPr lang="fr-CA" sz="2000" u="none"/>
              <a:t>.</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126433" y="6037775"/>
            <a:ext cx="8387607" cy="820225"/>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Sources : </a:t>
            </a:r>
            <a:r>
              <a:rPr lang="fr-CA" sz="1100" u="none" baseline="30000">
                <a:latin typeface="+mn-lt"/>
                <a:cs typeface="ＭＳ Ｐゴシック" pitchFamily="68" charset="-128"/>
              </a:rPr>
              <a:t>1</a:t>
            </a:r>
            <a:r>
              <a:rPr lang="fr-CA" sz="1100" u="none">
                <a:latin typeface="+mn-lt"/>
                <a:cs typeface="ＭＳ Ｐゴシック" pitchFamily="68" charset="-128"/>
              </a:rPr>
              <a:t>Katzman MA, </a:t>
            </a:r>
            <a:r>
              <a:rPr lang="fr-CA" sz="1100" u="none" err="1">
                <a:latin typeface="+mn-lt"/>
                <a:cs typeface="ＭＳ Ｐゴシック" pitchFamily="68" charset="-128"/>
              </a:rPr>
              <a:t>Bleau</a:t>
            </a:r>
            <a:r>
              <a:rPr lang="fr-CA" sz="1100" u="none">
                <a:latin typeface="+mn-lt"/>
                <a:cs typeface="ＭＳ Ｐゴシック" pitchFamily="68" charset="-128"/>
              </a:rPr>
              <a:t> P, Blier P, </a:t>
            </a:r>
            <a:r>
              <a:rPr lang="fr-CA" sz="1100" u="none" err="1">
                <a:latin typeface="+mn-lt"/>
                <a:cs typeface="ＭＳ Ｐゴシック" pitchFamily="68" charset="-128"/>
              </a:rPr>
              <a:t>Chokka</a:t>
            </a:r>
            <a:r>
              <a:rPr lang="fr-CA" sz="1100" u="none">
                <a:latin typeface="+mn-lt"/>
                <a:cs typeface="ＭＳ Ｐゴシック" pitchFamily="68" charset="-128"/>
              </a:rPr>
              <a:t> P, </a:t>
            </a:r>
            <a:r>
              <a:rPr lang="fr-CA" sz="1100" u="none" err="1">
                <a:latin typeface="+mn-lt"/>
                <a:cs typeface="ＭＳ Ｐゴシック" pitchFamily="68" charset="-128"/>
              </a:rPr>
              <a:t>Kjernisted</a:t>
            </a:r>
            <a:r>
              <a:rPr lang="fr-CA" sz="1100" u="none">
                <a:latin typeface="+mn-lt"/>
                <a:cs typeface="ＭＳ Ｐゴシック" pitchFamily="68" charset="-128"/>
              </a:rPr>
              <a:t> K, Van </a:t>
            </a:r>
            <a:r>
              <a:rPr lang="fr-CA" sz="1100" u="none" err="1">
                <a:latin typeface="+mn-lt"/>
                <a:cs typeface="ＭＳ Ｐゴシック" pitchFamily="68" charset="-128"/>
              </a:rPr>
              <a:t>Ameringen</a:t>
            </a:r>
            <a:r>
              <a:rPr lang="fr-CA" sz="1100" u="none">
                <a:latin typeface="+mn-lt"/>
                <a:cs typeface="ＭＳ Ｐゴシック" pitchFamily="68" charset="-128"/>
              </a:rPr>
              <a:t> M, et coll. Canadian </a:t>
            </a:r>
            <a:r>
              <a:rPr lang="fr-CA" sz="1100" u="none" err="1">
                <a:latin typeface="+mn-lt"/>
                <a:cs typeface="ＭＳ Ｐゴシック" pitchFamily="68" charset="-128"/>
              </a:rPr>
              <a:t>clinical</a:t>
            </a:r>
            <a:r>
              <a:rPr lang="fr-CA" sz="1100" u="none">
                <a:latin typeface="+mn-lt"/>
                <a:cs typeface="ＭＳ Ｐゴシック" pitchFamily="68" charset="-128"/>
              </a:rPr>
              <a:t> practice guidelines for the management of </a:t>
            </a:r>
            <a:r>
              <a:rPr lang="fr-CA" sz="1100" u="none" err="1">
                <a:latin typeface="+mn-lt"/>
                <a:cs typeface="ＭＳ Ｐゴシック" pitchFamily="68" charset="-128"/>
              </a:rPr>
              <a:t>anxiety</a:t>
            </a:r>
            <a:r>
              <a:rPr lang="fr-CA" sz="1100" u="none">
                <a:latin typeface="+mn-lt"/>
                <a:cs typeface="ＭＳ Ｐゴシック" pitchFamily="68" charset="-128"/>
              </a:rPr>
              <a:t>, </a:t>
            </a:r>
            <a:r>
              <a:rPr lang="fr-CA" sz="1100" u="none" err="1">
                <a:latin typeface="+mn-lt"/>
                <a:cs typeface="ＭＳ Ｐゴシック" pitchFamily="68" charset="-128"/>
              </a:rPr>
              <a:t>posttraumatic</a:t>
            </a:r>
            <a:r>
              <a:rPr lang="fr-CA" sz="1100" u="none">
                <a:latin typeface="+mn-lt"/>
                <a:cs typeface="ＭＳ Ｐゴシック" pitchFamily="68" charset="-128"/>
              </a:rPr>
              <a:t> stress and obsessive-compulsive </a:t>
            </a:r>
            <a:r>
              <a:rPr lang="fr-CA" sz="1100" u="none" err="1">
                <a:latin typeface="+mn-lt"/>
                <a:cs typeface="ＭＳ Ｐゴシック" pitchFamily="68" charset="-128"/>
              </a:rPr>
              <a:t>disorders</a:t>
            </a:r>
            <a:r>
              <a:rPr lang="fr-CA" sz="1100" u="none">
                <a:latin typeface="+mn-lt"/>
                <a:cs typeface="ＭＳ Ｐゴシック" pitchFamily="68" charset="-128"/>
              </a:rPr>
              <a:t>. BMC </a:t>
            </a:r>
            <a:r>
              <a:rPr lang="fr-CA" sz="1100" u="none" err="1">
                <a:latin typeface="+mn-lt"/>
                <a:cs typeface="ＭＳ Ｐゴシック" pitchFamily="68" charset="-128"/>
              </a:rPr>
              <a:t>Psychiatry</a:t>
            </a:r>
            <a:r>
              <a:rPr lang="fr-CA" sz="1100" u="none">
                <a:latin typeface="+mn-lt"/>
                <a:cs typeface="ＭＳ Ｐゴシック" pitchFamily="68" charset="-128"/>
              </a:rPr>
              <a:t>. 2014;14 </a:t>
            </a:r>
            <a:r>
              <a:rPr lang="fr-CA" sz="1100" u="none" err="1">
                <a:latin typeface="+mn-lt"/>
                <a:cs typeface="ＭＳ Ｐゴシック" pitchFamily="68" charset="-128"/>
              </a:rPr>
              <a:t>Suppl</a:t>
            </a:r>
            <a:r>
              <a:rPr lang="fr-CA" sz="1100" u="none">
                <a:latin typeface="+mn-lt"/>
                <a:cs typeface="ＭＳ Ｐゴシック" pitchFamily="68" charset="-128"/>
              </a:rPr>
              <a:t> 1:S1.</a:t>
            </a:r>
          </a:p>
          <a:p>
            <a:pPr lvl="0" eaLnBrk="0" hangingPunct="0">
              <a:spcBef>
                <a:spcPct val="30000"/>
              </a:spcBef>
              <a:defRPr/>
            </a:pPr>
            <a:r>
              <a:rPr lang="fr-CA" sz="1100" u="none" baseline="30000">
                <a:latin typeface="+mn-lt"/>
                <a:cs typeface="ＭＳ Ｐゴシック" pitchFamily="68" charset="-128"/>
              </a:rPr>
              <a:t>2</a:t>
            </a:r>
            <a:r>
              <a:rPr lang="fr-CA" sz="1100" u="none">
                <a:latin typeface="+mn-lt"/>
                <a:cs typeface="ＭＳ Ｐゴシック" pitchFamily="68" charset="-128"/>
              </a:rPr>
              <a:t>Johnson EM, Coles ME. Failure and </a:t>
            </a:r>
            <a:r>
              <a:rPr lang="fr-CA" sz="1100" u="none" err="1">
                <a:latin typeface="+mn-lt"/>
                <a:cs typeface="ＭＳ Ｐゴシック" pitchFamily="68" charset="-128"/>
              </a:rPr>
              <a:t>delay</a:t>
            </a:r>
            <a:r>
              <a:rPr lang="fr-CA" sz="1100" u="none">
                <a:latin typeface="+mn-lt"/>
                <a:cs typeface="ＭＳ Ｐゴシック" pitchFamily="68" charset="-128"/>
              </a:rPr>
              <a:t> in </a:t>
            </a:r>
            <a:r>
              <a:rPr lang="fr-CA" sz="1100" u="none" err="1">
                <a:latin typeface="+mn-lt"/>
                <a:cs typeface="ＭＳ Ｐゴシック" pitchFamily="68" charset="-128"/>
              </a:rPr>
              <a:t>treatment-seeking</a:t>
            </a:r>
            <a:r>
              <a:rPr lang="fr-CA" sz="1100" u="none">
                <a:latin typeface="+mn-lt"/>
                <a:cs typeface="ＭＳ Ｐゴシック" pitchFamily="68" charset="-128"/>
              </a:rPr>
              <a:t> </a:t>
            </a:r>
            <a:r>
              <a:rPr lang="fr-CA" sz="1100" u="none" err="1">
                <a:latin typeface="+mn-lt"/>
                <a:cs typeface="ＭＳ Ｐゴシック" pitchFamily="68" charset="-128"/>
              </a:rPr>
              <a:t>across</a:t>
            </a:r>
            <a:r>
              <a:rPr lang="fr-CA" sz="1100" u="none">
                <a:latin typeface="+mn-lt"/>
                <a:cs typeface="ＭＳ Ｐゴシック" pitchFamily="68" charset="-128"/>
              </a:rPr>
              <a:t> </a:t>
            </a:r>
            <a:r>
              <a:rPr lang="fr-CA" sz="1100" u="none" err="1">
                <a:latin typeface="+mn-lt"/>
                <a:cs typeface="ＭＳ Ｐゴシック" pitchFamily="68" charset="-128"/>
              </a:rPr>
              <a:t>Anxiety</a:t>
            </a:r>
            <a:r>
              <a:rPr lang="fr-CA" sz="1100" u="none">
                <a:latin typeface="+mn-lt"/>
                <a:cs typeface="ＭＳ Ｐゴシック" pitchFamily="68" charset="-128"/>
              </a:rPr>
              <a:t> </a:t>
            </a:r>
            <a:r>
              <a:rPr lang="fr-CA" sz="1100" u="none" err="1">
                <a:latin typeface="+mn-lt"/>
                <a:cs typeface="ＭＳ Ｐゴシック" pitchFamily="68" charset="-128"/>
              </a:rPr>
              <a:t>Disorders</a:t>
            </a:r>
            <a:r>
              <a:rPr lang="fr-CA" sz="1100" u="none">
                <a:latin typeface="+mn-lt"/>
                <a:cs typeface="ＭＳ Ｐゴシック" pitchFamily="68" charset="-128"/>
              </a:rPr>
              <a:t>. Community Mental </a:t>
            </a:r>
            <a:r>
              <a:rPr lang="fr-CA" sz="1100" u="none" err="1">
                <a:latin typeface="+mn-lt"/>
                <a:cs typeface="ＭＳ Ｐゴシック" pitchFamily="68" charset="-128"/>
              </a:rPr>
              <a:t>Health</a:t>
            </a:r>
            <a:r>
              <a:rPr lang="fr-CA" sz="1100" u="none">
                <a:latin typeface="+mn-lt"/>
                <a:cs typeface="ＭＳ Ｐゴシック" pitchFamily="68" charset="-128"/>
              </a:rPr>
              <a:t> J. 2013; 49, pp. 668 à 674.</a:t>
            </a:r>
          </a:p>
        </p:txBody>
      </p:sp>
      <p:pic>
        <p:nvPicPr>
          <p:cNvPr id="7" name="Graphic 6">
            <a:extLst>
              <a:ext uri="{FF2B5EF4-FFF2-40B4-BE49-F238E27FC236}">
                <a16:creationId xmlns:a16="http://schemas.microsoft.com/office/drawing/2014/main" id="{94514143-1E44-0441-890A-2A02EAC0E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2892" y="312442"/>
            <a:ext cx="3669393" cy="3669393"/>
          </a:xfrm>
          <a:prstGeom prst="rect">
            <a:avLst/>
          </a:prstGeom>
        </p:spPr>
      </p:pic>
    </p:spTree>
    <p:extLst>
      <p:ext uri="{BB962C8B-B14F-4D97-AF65-F5344CB8AC3E}">
        <p14:creationId xmlns:p14="http://schemas.microsoft.com/office/powerpoint/2010/main" val="46525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5065599" y="1370726"/>
            <a:ext cx="3805268" cy="3970318"/>
          </a:xfrm>
          <a:prstGeom prst="rect">
            <a:avLst/>
          </a:prstGeom>
          <a:noFill/>
          <a:ln w="38100" cap="rnd">
            <a:solidFill>
              <a:schemeClr val="bg1"/>
            </a:solidFill>
            <a:prstDash val="sysDot"/>
          </a:ln>
        </p:spPr>
        <p:txBody>
          <a:bodyPr wrap="square" rtlCol="0">
            <a:spAutoFit/>
          </a:bodyPr>
          <a:lstStyle/>
          <a:p>
            <a:pPr algn="ctr"/>
            <a:r>
              <a:rPr lang="fr-CA" sz="2800" u="none"/>
              <a:t>Plus de </a:t>
            </a:r>
            <a:r>
              <a:rPr lang="fr-CA" sz="2800" b="1" u="none">
                <a:solidFill>
                  <a:srgbClr val="047BC1"/>
                </a:solidFill>
              </a:rPr>
              <a:t>40 000 adultes </a:t>
            </a:r>
            <a:r>
              <a:rPr lang="fr-CA" sz="2800" u="none"/>
              <a:t>et plus de </a:t>
            </a:r>
            <a:r>
              <a:rPr lang="fr-CA" sz="2800" b="1" u="none">
                <a:solidFill>
                  <a:srgbClr val="047BC1"/>
                </a:solidFill>
              </a:rPr>
              <a:t>13 000 enfants et adolescents</a:t>
            </a:r>
            <a:r>
              <a:rPr lang="fr-CA" sz="2800" u="none">
                <a:solidFill>
                  <a:srgbClr val="047BC1"/>
                </a:solidFill>
              </a:rPr>
              <a:t> </a:t>
            </a:r>
            <a:r>
              <a:rPr lang="fr-CA" sz="2800" u="none"/>
              <a:t>ont dû se rendre à l’</a:t>
            </a:r>
            <a:r>
              <a:rPr lang="fr-CA" sz="2800" b="1" u="none">
                <a:solidFill>
                  <a:srgbClr val="047BC1"/>
                </a:solidFill>
              </a:rPr>
              <a:t>urgence</a:t>
            </a:r>
            <a:r>
              <a:rPr lang="fr-CA" sz="2800" u="none">
                <a:solidFill>
                  <a:srgbClr val="00A0AF"/>
                </a:solidFill>
              </a:rPr>
              <a:t> </a:t>
            </a:r>
            <a:r>
              <a:rPr lang="fr-CA" sz="2800" u="none"/>
              <a:t>pour un trouble anxieux en Ontario en 2018. </a:t>
            </a:r>
          </a:p>
          <a:p>
            <a:pPr algn="ctr"/>
            <a:endParaRPr lang="fr-CA" sz="2800" u="none"/>
          </a:p>
        </p:txBody>
      </p:sp>
      <p:sp>
        <p:nvSpPr>
          <p:cNvPr id="5" name="Rectangle 4">
            <a:extLst>
              <a:ext uri="{FF2B5EF4-FFF2-40B4-BE49-F238E27FC236}">
                <a16:creationId xmlns:a16="http://schemas.microsoft.com/office/drawing/2014/main" id="{56F42EF2-4D3E-4D6E-B1EB-36720EF18F39}"/>
              </a:ext>
            </a:extLst>
          </p:cNvPr>
          <p:cNvSpPr/>
          <p:nvPr>
            <p:custDataLst>
              <p:tags r:id="rId2"/>
            </p:custDataLst>
          </p:nvPr>
        </p:nvSpPr>
        <p:spPr>
          <a:xfrm>
            <a:off x="123307" y="5788393"/>
            <a:ext cx="8219959" cy="820225"/>
          </a:xfrm>
          <a:prstGeom prst="rect">
            <a:avLst/>
          </a:prstGeom>
        </p:spPr>
        <p:txBody>
          <a:bodyPr wrap="square">
            <a:spAutoFit/>
          </a:bodyPr>
          <a:lstStyle/>
          <a:p>
            <a:pPr eaLnBrk="0" hangingPunct="0">
              <a:spcBef>
                <a:spcPct val="30000"/>
              </a:spcBef>
              <a:defRPr/>
            </a:pPr>
            <a:r>
              <a:rPr lang="fr-CA" sz="1100" u="none">
                <a:cs typeface="ＭＳ Ｐゴシック" pitchFamily="68" charset="-128"/>
              </a:rPr>
              <a:t>Remarque : Les enfants et les adolescents sont définis comme toute personne âgée entre 0 et 24 ans alors que les adultes comprennent toutes les personnes âgées de 16 ans et plus. </a:t>
            </a:r>
            <a:r>
              <a:rPr lang="fr-CA" sz="1100" u="none"/>
              <a:t>Le taux est normalisé en fonction de l’âge et du sexe.</a:t>
            </a:r>
          </a:p>
          <a:p>
            <a:pPr eaLnBrk="0" hangingPunct="0">
              <a:spcBef>
                <a:spcPct val="30000"/>
              </a:spcBef>
              <a:defRPr/>
            </a:pPr>
            <a:r>
              <a:rPr lang="fr-CA" sz="1100" u="none">
                <a:latin typeface="+mn-lt"/>
                <a:cs typeface="ＭＳ Ｐゴシック" pitchFamily="68" charset="-128"/>
              </a:rPr>
              <a:t>Sources : Base de données sur les personnes inscrites (BDPI), Système national d’information sur les soins ambulatoires (SNISA), 2018, données fournies par ICES.</a:t>
            </a:r>
          </a:p>
        </p:txBody>
      </p:sp>
      <p:pic>
        <p:nvPicPr>
          <p:cNvPr id="6" name="Graphic 5">
            <a:extLst>
              <a:ext uri="{FF2B5EF4-FFF2-40B4-BE49-F238E27FC236}">
                <a16:creationId xmlns:a16="http://schemas.microsoft.com/office/drawing/2014/main" id="{BC101666-4DE5-D14C-A463-4F573136E1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376" y="1516257"/>
            <a:ext cx="3248367" cy="3248367"/>
          </a:xfrm>
          <a:prstGeom prst="rect">
            <a:avLst/>
          </a:prstGeom>
        </p:spPr>
      </p:pic>
    </p:spTree>
    <p:extLst>
      <p:ext uri="{BB962C8B-B14F-4D97-AF65-F5344CB8AC3E}">
        <p14:creationId xmlns:p14="http://schemas.microsoft.com/office/powerpoint/2010/main" val="133495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188927" y="3837864"/>
            <a:ext cx="8641175" cy="1938992"/>
          </a:xfrm>
          <a:prstGeom prst="rect">
            <a:avLst/>
          </a:prstGeom>
          <a:noFill/>
          <a:ln w="38100" cap="rnd">
            <a:solidFill>
              <a:schemeClr val="bg1"/>
            </a:solidFill>
            <a:prstDash val="sysDot"/>
          </a:ln>
        </p:spPr>
        <p:txBody>
          <a:bodyPr wrap="square" rtlCol="0">
            <a:spAutoFit/>
          </a:bodyPr>
          <a:lstStyle/>
          <a:p>
            <a:pPr algn="ctr"/>
            <a:r>
              <a:rPr lang="fr-CA" sz="2400" u="none"/>
              <a:t>Les </a:t>
            </a:r>
            <a:r>
              <a:rPr lang="fr-CA" sz="2400" b="1" u="none">
                <a:solidFill>
                  <a:srgbClr val="047BC1"/>
                </a:solidFill>
              </a:rPr>
              <a:t>consultations pour troubles anxieux</a:t>
            </a:r>
            <a:r>
              <a:rPr lang="fr-CA" sz="2400" b="1" u="none">
                <a:solidFill>
                  <a:srgbClr val="00A0AF"/>
                </a:solidFill>
              </a:rPr>
              <a:t> </a:t>
            </a:r>
            <a:r>
              <a:rPr lang="fr-CA" sz="2400" u="none"/>
              <a:t>sont le deuxième facteur en importance dans la hausse des </a:t>
            </a:r>
            <a:r>
              <a:rPr lang="fr-CA" sz="2400" b="1" u="none">
                <a:solidFill>
                  <a:srgbClr val="047BC1"/>
                </a:solidFill>
              </a:rPr>
              <a:t>coûts des services d’urgence</a:t>
            </a:r>
            <a:r>
              <a:rPr lang="fr-CA" sz="2400" u="none"/>
              <a:t> associés à la santé mentale et à la toxicomanie au Canada et ont atteint </a:t>
            </a:r>
            <a:r>
              <a:rPr lang="fr-CA" sz="2400" b="1" u="none">
                <a:solidFill>
                  <a:srgbClr val="047BC1"/>
                </a:solidFill>
              </a:rPr>
              <a:t>27 millions de dollars </a:t>
            </a:r>
            <a:r>
              <a:rPr lang="fr-CA" sz="2400" u="none"/>
              <a:t>pendant l’exercice 2017-2018.</a:t>
            </a:r>
          </a:p>
        </p:txBody>
      </p:sp>
      <p:sp>
        <p:nvSpPr>
          <p:cNvPr id="5" name="Rectangle 4">
            <a:extLst>
              <a:ext uri="{FF2B5EF4-FFF2-40B4-BE49-F238E27FC236}">
                <a16:creationId xmlns:a16="http://schemas.microsoft.com/office/drawing/2014/main" id="{56F42EF2-4D3E-4D6E-B1EB-36720EF18F39}"/>
              </a:ext>
            </a:extLst>
          </p:cNvPr>
          <p:cNvSpPr/>
          <p:nvPr>
            <p:custDataLst>
              <p:tags r:id="rId2"/>
            </p:custDataLst>
          </p:nvPr>
        </p:nvSpPr>
        <p:spPr>
          <a:xfrm>
            <a:off x="120051" y="6119226"/>
            <a:ext cx="8226927" cy="650947"/>
          </a:xfrm>
          <a:prstGeom prst="rect">
            <a:avLst/>
          </a:prstGeom>
        </p:spPr>
        <p:txBody>
          <a:bodyPr wrap="square">
            <a:spAutoFit/>
          </a:bodyPr>
          <a:lstStyle/>
          <a:p>
            <a:pPr lvl="0" eaLnBrk="0" hangingPunct="0">
              <a:spcBef>
                <a:spcPct val="30000"/>
              </a:spcBef>
              <a:defRPr/>
            </a:pPr>
            <a:r>
              <a:rPr lang="fr-CA" sz="1100" u="none" dirty="0">
                <a:latin typeface="+mn-lt"/>
                <a:cs typeface="ＭＳ Ｐゴシック" pitchFamily="68" charset="-128"/>
              </a:rPr>
              <a:t>Remarque : Les données indiquées pour l’exercice 2017-2018 sont partielles et n’incluent que l’Ontario, l’Alberta et le Yukon.</a:t>
            </a:r>
          </a:p>
          <a:p>
            <a:pPr lvl="0" eaLnBrk="0" hangingPunct="0">
              <a:spcBef>
                <a:spcPct val="30000"/>
              </a:spcBef>
              <a:defRPr/>
            </a:pPr>
            <a:r>
              <a:rPr lang="fr-CA" sz="1100" u="none" dirty="0">
                <a:latin typeface="+mn-lt"/>
                <a:cs typeface="ＭＳ Ｐゴシック" pitchFamily="68" charset="-128"/>
              </a:rPr>
              <a:t>Source : Institut canadien d’information sur la santé.</a:t>
            </a:r>
            <a:r>
              <a:rPr lang="fr-CA" sz="1100" u="none" dirty="0">
                <a:solidFill>
                  <a:srgbClr val="047BC1"/>
                </a:solidFill>
                <a:latin typeface="+mn-lt"/>
                <a:cs typeface="ＭＳ Ｐゴシック" pitchFamily="68" charset="-128"/>
              </a:rPr>
              <a:t> </a:t>
            </a:r>
            <a:r>
              <a:rPr lang="fr-CA" sz="1100" u="none" dirty="0">
                <a:solidFill>
                  <a:srgbClr val="047BC1"/>
                </a:solidFill>
                <a:latin typeface="+mn-lt"/>
                <a:cs typeface="ＭＳ Ｐゴシック" pitchFamily="68" charset="-128"/>
                <a:hlinkClick r:id="rId5">
                  <a:extLst>
                    <a:ext uri="{A12FA001-AC4F-418D-AE19-62706E023703}">
                      <ahyp:hlinkClr xmlns:ahyp="http://schemas.microsoft.com/office/drawing/2018/hyperlinkcolor" val="tx"/>
                    </a:ext>
                  </a:extLst>
                </a:hlinkClick>
              </a:rPr>
              <a:t>Ressources des systèmes de santé pour les soins en santé mentale et en toxicomanie au Canada</a:t>
            </a:r>
            <a:r>
              <a:rPr lang="fr-CA" sz="1100" u="none" dirty="0">
                <a:latin typeface="+mn-lt"/>
                <a:cs typeface="ＭＳ Ｐゴシック" pitchFamily="68" charset="-128"/>
              </a:rPr>
              <a:t>. Juillet 2019.</a:t>
            </a:r>
          </a:p>
        </p:txBody>
      </p:sp>
      <p:pic>
        <p:nvPicPr>
          <p:cNvPr id="6" name="Graphic 5">
            <a:extLst>
              <a:ext uri="{FF2B5EF4-FFF2-40B4-BE49-F238E27FC236}">
                <a16:creationId xmlns:a16="http://schemas.microsoft.com/office/drawing/2014/main" id="{4EA2EE3E-23E2-CC4D-9895-7E3CDE51E8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6229" y="985311"/>
            <a:ext cx="2290536" cy="2290536"/>
          </a:xfrm>
          <a:prstGeom prst="rect">
            <a:avLst/>
          </a:prstGeom>
        </p:spPr>
      </p:pic>
      <p:pic>
        <p:nvPicPr>
          <p:cNvPr id="8" name="Graphic 7">
            <a:extLst>
              <a:ext uri="{FF2B5EF4-FFF2-40B4-BE49-F238E27FC236}">
                <a16:creationId xmlns:a16="http://schemas.microsoft.com/office/drawing/2014/main" id="{89B42B91-A926-D545-BE9F-231C96FB7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2836" y="2107681"/>
            <a:ext cx="1183822" cy="1183822"/>
          </a:xfrm>
          <a:prstGeom prst="rect">
            <a:avLst/>
          </a:prstGeom>
        </p:spPr>
      </p:pic>
      <p:pic>
        <p:nvPicPr>
          <p:cNvPr id="9" name="Graphic 8">
            <a:extLst>
              <a:ext uri="{FF2B5EF4-FFF2-40B4-BE49-F238E27FC236}">
                <a16:creationId xmlns:a16="http://schemas.microsoft.com/office/drawing/2014/main" id="{622514B2-D294-B14B-981B-C4A94CE466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47522" y="738774"/>
            <a:ext cx="1314450" cy="1314450"/>
          </a:xfrm>
          <a:prstGeom prst="rect">
            <a:avLst/>
          </a:prstGeom>
        </p:spPr>
      </p:pic>
    </p:spTree>
    <p:extLst>
      <p:ext uri="{BB962C8B-B14F-4D97-AF65-F5344CB8AC3E}">
        <p14:creationId xmlns:p14="http://schemas.microsoft.com/office/powerpoint/2010/main" val="179681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custDataLst>
              <p:tags r:id="rId1"/>
            </p:custDataLst>
          </p:nvPr>
        </p:nvSpPr>
        <p:spPr>
          <a:xfrm>
            <a:off x="289074" y="3574531"/>
            <a:ext cx="8565852" cy="1938992"/>
          </a:xfrm>
          <a:prstGeom prst="rect">
            <a:avLst/>
          </a:prstGeom>
          <a:noFill/>
          <a:ln w="38100" cap="rnd">
            <a:solidFill>
              <a:schemeClr val="bg1"/>
            </a:solidFill>
            <a:prstDash val="sysDot"/>
          </a:ln>
        </p:spPr>
        <p:txBody>
          <a:bodyPr wrap="square" rtlCol="0">
            <a:spAutoFit/>
          </a:bodyPr>
          <a:lstStyle/>
          <a:p>
            <a:pPr algn="ctr"/>
            <a:r>
              <a:rPr lang="fr-CA" sz="2000" u="none" dirty="0"/>
              <a:t>En 2018 en Ontario, </a:t>
            </a:r>
            <a:r>
              <a:rPr lang="fr-CA" sz="2000" b="1" u="none" dirty="0">
                <a:solidFill>
                  <a:srgbClr val="047BC1"/>
                </a:solidFill>
              </a:rPr>
              <a:t>1 adulte sur 3</a:t>
            </a:r>
            <a:r>
              <a:rPr lang="fr-CA" sz="2000" u="none" dirty="0">
                <a:solidFill>
                  <a:srgbClr val="047BC1"/>
                </a:solidFill>
              </a:rPr>
              <a:t> </a:t>
            </a:r>
            <a:r>
              <a:rPr lang="fr-CA" sz="2000" u="none" dirty="0"/>
              <a:t>et près de </a:t>
            </a:r>
            <a:r>
              <a:rPr lang="fr-CA" sz="2000" b="1" u="none" dirty="0">
                <a:solidFill>
                  <a:srgbClr val="047BC1"/>
                </a:solidFill>
              </a:rPr>
              <a:t>4 enfants et adolescents sur 10</a:t>
            </a:r>
            <a:r>
              <a:rPr lang="fr-CA" sz="2000" u="none" dirty="0"/>
              <a:t> qui ont dû se rendre à l’urgence pour un trouble anxieux n’avaient pas eu accès aux services de médecins ou d’hôpitaux pour des soins en santé mentale et en dépendance au cours des deux années précédentes. </a:t>
            </a:r>
          </a:p>
          <a:p>
            <a:pPr algn="ctr"/>
            <a:r>
              <a:rPr lang="fr-CA" sz="2000" u="none" dirty="0"/>
              <a:t>En un mot, </a:t>
            </a:r>
            <a:r>
              <a:rPr lang="fr-CA" sz="2000" b="1" u="none" dirty="0">
                <a:solidFill>
                  <a:srgbClr val="047BC1"/>
                </a:solidFill>
              </a:rPr>
              <a:t>l’urgence fut le premier endroit où ils ont obtenu des services médicaux pour leur trouble anxieux</a:t>
            </a:r>
            <a:r>
              <a:rPr lang="fr-CA" sz="2000" u="none" dirty="0"/>
              <a:t>.</a:t>
            </a:r>
          </a:p>
        </p:txBody>
      </p:sp>
      <p:sp>
        <p:nvSpPr>
          <p:cNvPr id="5" name="Rectangle 4">
            <a:extLst>
              <a:ext uri="{FF2B5EF4-FFF2-40B4-BE49-F238E27FC236}">
                <a16:creationId xmlns:a16="http://schemas.microsoft.com/office/drawing/2014/main" id="{56F42EF2-4D3E-4D6E-B1EB-36720EF18F39}"/>
              </a:ext>
            </a:extLst>
          </p:cNvPr>
          <p:cNvSpPr/>
          <p:nvPr>
            <p:custDataLst>
              <p:tags r:id="rId2"/>
            </p:custDataLst>
          </p:nvPr>
        </p:nvSpPr>
        <p:spPr>
          <a:xfrm>
            <a:off x="122132" y="5562630"/>
            <a:ext cx="8415215" cy="1158779"/>
          </a:xfrm>
          <a:prstGeom prst="rect">
            <a:avLst/>
          </a:prstGeom>
        </p:spPr>
        <p:txBody>
          <a:bodyPr wrap="square">
            <a:spAutoFit/>
          </a:bodyPr>
          <a:lstStyle/>
          <a:p>
            <a:pPr eaLnBrk="0" hangingPunct="0">
              <a:spcBef>
                <a:spcPct val="30000"/>
              </a:spcBef>
              <a:defRPr/>
            </a:pPr>
            <a:r>
              <a:rPr lang="fr-CA" sz="1100" u="none">
                <a:latin typeface="+mn-lt"/>
                <a:cs typeface="ＭＳ Ｐゴシック" pitchFamily="68" charset="-128"/>
              </a:rPr>
              <a:t>Remarque : Les soins en santé mentale et en dépendance antérieurs incluent les services médicaux fournis par un médecin, un service d’urgence ou un hôpital. Les enfants et les adolescents sont définis comme toute personne âgée entre 0 et 24 ans alors que les adultes comprennent toutes les personnes âgées de 16 ans et plus. </a:t>
            </a:r>
            <a:r>
              <a:rPr lang="fr-CA" sz="1100" u="none"/>
              <a:t>Le taux est normalisé en fonction de l’âge et du sexe. </a:t>
            </a:r>
          </a:p>
          <a:p>
            <a:pPr lvl="0" eaLnBrk="0" hangingPunct="0">
              <a:spcBef>
                <a:spcPct val="30000"/>
              </a:spcBef>
              <a:defRPr/>
            </a:pPr>
            <a:r>
              <a:rPr lang="fr-CA" sz="1100" u="none">
                <a:latin typeface="+mn-lt"/>
                <a:cs typeface="ＭＳ Ｐゴシック" pitchFamily="68" charset="-128"/>
              </a:rPr>
              <a:t>Sources : Base de données sur les personnes inscrites (BDPI), Système national d’information sur les soins ambulatoires (SNISA), Base de données sur les congés des patients (BDCP), Base de données sur les demandes de règlement du Régime de l’assurance-santé de l’Ontario (RAMO), Système ontarien d’information sur la santé mentale (SIOSM), 2018, données fournies par IC/ES.</a:t>
            </a:r>
          </a:p>
        </p:txBody>
      </p:sp>
      <p:pic>
        <p:nvPicPr>
          <p:cNvPr id="6" name="Graphic 5">
            <a:extLst>
              <a:ext uri="{FF2B5EF4-FFF2-40B4-BE49-F238E27FC236}">
                <a16:creationId xmlns:a16="http://schemas.microsoft.com/office/drawing/2014/main" id="{B55FE276-9C9A-E640-85A4-77F32E91EA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8561" y="427653"/>
            <a:ext cx="3146878" cy="3146878"/>
          </a:xfrm>
          <a:prstGeom prst="rect">
            <a:avLst/>
          </a:prstGeom>
        </p:spPr>
      </p:pic>
    </p:spTree>
    <p:extLst>
      <p:ext uri="{BB962C8B-B14F-4D97-AF65-F5344CB8AC3E}">
        <p14:creationId xmlns:p14="http://schemas.microsoft.com/office/powerpoint/2010/main" val="39910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81481" y="5608730"/>
            <a:ext cx="8538359" cy="1378839"/>
          </a:xfrm>
          <a:prstGeom prst="rect">
            <a:avLst/>
          </a:prstGeom>
        </p:spPr>
        <p:txBody>
          <a:bodyPr wrap="square">
            <a:spAutoFit/>
          </a:bodyPr>
          <a:lstStyle/>
          <a:p>
            <a:pPr eaLnBrk="0" hangingPunct="0">
              <a:spcBef>
                <a:spcPct val="30000"/>
              </a:spcBef>
              <a:defRPr/>
            </a:pPr>
            <a:r>
              <a:rPr lang="fr-CA" sz="1100" u="none">
                <a:cs typeface="ＭＳ Ｐゴシック" pitchFamily="68" charset="-128"/>
              </a:rPr>
              <a:t>Remarques : Les soins en santé mentale et en dépendance antérieurs incluent les services médicaux fournis par un médecin, un service d’urgence ou un hôpital. Il existe certaines différences dans les codes de diagnostic inclus pour les enfants et les adolescents et ceux des adultes. </a:t>
            </a:r>
            <a:r>
              <a:rPr lang="fr-CA" sz="1100" u="none"/>
              <a:t>Le taux est normalisé en fonction du sexe. </a:t>
            </a:r>
          </a:p>
          <a:p>
            <a:pPr lvl="0" eaLnBrk="0" hangingPunct="0">
              <a:spcBef>
                <a:spcPct val="30000"/>
              </a:spcBef>
              <a:defRPr/>
            </a:pPr>
            <a:r>
              <a:rPr lang="fr-CA" sz="1100" u="none">
                <a:cs typeface="ＭＳ Ｐゴシック" pitchFamily="68" charset="-128"/>
              </a:rPr>
              <a:t>Sources : Base de données sur les personnes inscrites (BDPI), Système national d’information sur les soins ambulatoires (SNISA), Base de données sur les congés des patients (BDCP), Base de données sur les demandes de règlement du Régime de l’assurance-santé de l’Ontario (RAMO), Système ontarien d’information sur la santé mentale (SIOSM), 2018, données fournies par IC/ES. </a:t>
            </a:r>
          </a:p>
          <a:p>
            <a:pPr lvl="0" eaLnBrk="0" hangingPunct="0">
              <a:spcBef>
                <a:spcPct val="30000"/>
              </a:spcBef>
              <a:defRPr/>
            </a:pPr>
            <a:endParaRPr lang="fr-CA" sz="1100" u="none">
              <a:cs typeface="ＭＳ Ｐゴシック" pitchFamily="68" charset="-128"/>
            </a:endParaRP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233855" y="1380500"/>
            <a:ext cx="8478800" cy="738664"/>
          </a:xfrm>
          <a:prstGeom prst="rect">
            <a:avLst/>
          </a:prstGeom>
        </p:spPr>
        <p:txBody>
          <a:bodyPr wrap="square">
            <a:spAutoFit/>
          </a:bodyPr>
          <a:lstStyle/>
          <a:p>
            <a:r>
              <a:rPr lang="fr-CA" b="1" u="none">
                <a:solidFill>
                  <a:srgbClr val="000000"/>
                </a:solidFill>
                <a:latin typeface="Calibri" panose="020F0502020204030204" pitchFamily="34" charset="0"/>
              </a:rPr>
              <a:t>Pourcentage de personnes qui ont dû se rendre à l’urgence de façon imprévue pour un trouble anxieux et n’avaient obtenu aucun soin médical en santé mentale et en dépendance au cours des deux années précédentes en Ontario, par âge, entre janvier 2018 et décembre 2018</a:t>
            </a:r>
          </a:p>
        </p:txBody>
      </p:sp>
      <p:graphicFrame>
        <p:nvGraphicFramePr>
          <p:cNvPr id="6" name="Chart 5"/>
          <p:cNvGraphicFramePr>
            <a:graphicFrameLocks/>
          </p:cNvGraphicFramePr>
          <p:nvPr>
            <p:custDataLst>
              <p:tags r:id="rId3"/>
            </p:custDataLst>
            <p:extLst>
              <p:ext uri="{D42A27DB-BD31-4B8C-83A1-F6EECF244321}">
                <p14:modId xmlns:p14="http://schemas.microsoft.com/office/powerpoint/2010/main" val="3729478664"/>
              </p:ext>
            </p:extLst>
          </p:nvPr>
        </p:nvGraphicFramePr>
        <p:xfrm>
          <a:off x="847538" y="2181265"/>
          <a:ext cx="7144555" cy="3314955"/>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a:extLst>
              <a:ext uri="{FF2B5EF4-FFF2-40B4-BE49-F238E27FC236}">
                <a16:creationId xmlns:a16="http://schemas.microsoft.com/office/drawing/2014/main" id="{BECC201F-AE96-48D5-A2AD-1DFBA0D03B96}"/>
              </a:ext>
            </a:extLst>
          </p:cNvPr>
          <p:cNvSpPr txBox="1"/>
          <p:nvPr>
            <p:custDataLst>
              <p:tags r:id="rId4"/>
            </p:custDataLst>
          </p:nvPr>
        </p:nvSpPr>
        <p:spPr>
          <a:xfrm>
            <a:off x="408151" y="247207"/>
            <a:ext cx="8130208" cy="1200329"/>
          </a:xfrm>
          <a:prstGeom prst="rect">
            <a:avLst/>
          </a:prstGeom>
          <a:noFill/>
          <a:ln w="38100" cap="rnd">
            <a:solidFill>
              <a:schemeClr val="bg1"/>
            </a:solidFill>
            <a:prstDash val="sysDot"/>
          </a:ln>
        </p:spPr>
        <p:txBody>
          <a:bodyPr wrap="square" rtlCol="0">
            <a:spAutoFit/>
          </a:bodyPr>
          <a:lstStyle/>
          <a:p>
            <a:r>
              <a:rPr lang="fr-CA" sz="2400" b="1" u="none"/>
              <a:t>Les enfants de 0 à 9 ans présentent le taux le plus élevé de premier contact à l’urgence en Ontario pour un trouble anxieux, suivi des adultes de 85 ans et plus</a:t>
            </a:r>
          </a:p>
        </p:txBody>
      </p:sp>
      <p:sp>
        <p:nvSpPr>
          <p:cNvPr id="8" name="TextBox 2"/>
          <p:cNvSpPr txBox="1"/>
          <p:nvPr>
            <p:custDataLst>
              <p:tags r:id="rId5"/>
            </p:custDataLst>
          </p:nvPr>
        </p:nvSpPr>
        <p:spPr>
          <a:xfrm>
            <a:off x="3621034" y="5369079"/>
            <a:ext cx="4164594"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100" u="none" dirty="0">
                <a:solidFill>
                  <a:srgbClr val="00B2E3"/>
                </a:solidFill>
                <a:sym typeface="Wingdings" panose="05000000000000000000" pitchFamily="2" charset="2"/>
              </a:rPr>
              <a:t></a:t>
            </a:r>
            <a:r>
              <a:rPr lang="fr-CA" sz="1100" u="none" dirty="0">
                <a:solidFill>
                  <a:srgbClr val="BBE0E3"/>
                </a:solidFill>
              </a:rPr>
              <a:t> </a:t>
            </a:r>
            <a:r>
              <a:rPr lang="fr-CA" sz="1100" u="none" dirty="0">
                <a:solidFill>
                  <a:schemeClr val="tx1"/>
                </a:solidFill>
              </a:rPr>
              <a:t>Enfants/adolescents (0 à 15 ans)      </a:t>
            </a:r>
            <a:r>
              <a:rPr lang="fr-CA" sz="1100" u="none" dirty="0">
                <a:solidFill>
                  <a:srgbClr val="92278F"/>
                </a:solidFill>
                <a:sym typeface="Wingdings" panose="05000000000000000000" pitchFamily="2" charset="2"/>
              </a:rPr>
              <a:t></a:t>
            </a:r>
            <a:r>
              <a:rPr lang="fr-CA" sz="1100" u="none" dirty="0">
                <a:solidFill>
                  <a:srgbClr val="00A0AF"/>
                </a:solidFill>
              </a:rPr>
              <a:t> </a:t>
            </a:r>
            <a:r>
              <a:rPr lang="fr-CA" sz="1100" u="none" dirty="0">
                <a:solidFill>
                  <a:schemeClr val="tx1"/>
                </a:solidFill>
              </a:rPr>
              <a:t>Adultes (16 à 104 ans)</a:t>
            </a:r>
          </a:p>
        </p:txBody>
      </p:sp>
    </p:spTree>
    <p:extLst>
      <p:ext uri="{BB962C8B-B14F-4D97-AF65-F5344CB8AC3E}">
        <p14:creationId xmlns:p14="http://schemas.microsoft.com/office/powerpoint/2010/main" val="34707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err="1">
                <a:solidFill>
                  <a:schemeClr val="tx1"/>
                </a:solidFill>
              </a:rPr>
              <a:t>Objectifs</a:t>
            </a:r>
            <a:endParaRPr lang="en-US">
              <a:solidFill>
                <a:schemeClr val="tx1"/>
              </a:solidFill>
            </a:endParaRPr>
          </a:p>
        </p:txBody>
      </p:sp>
      <p:sp>
        <p:nvSpPr>
          <p:cNvPr id="3" name="Content Placeholder 2"/>
          <p:cNvSpPr>
            <a:spLocks noGrp="1"/>
          </p:cNvSpPr>
          <p:nvPr>
            <p:ph idx="1"/>
            <p:custDataLst>
              <p:tags r:id="rId3"/>
            </p:custDataLst>
          </p:nvPr>
        </p:nvSpPr>
        <p:spPr/>
        <p:txBody>
          <a:bodyPr/>
          <a:lstStyle/>
          <a:p>
            <a:pPr>
              <a:buClr>
                <a:srgbClr val="00B2E3"/>
              </a:buClr>
            </a:pPr>
            <a:r>
              <a:rPr lang="fr-CA" sz="2000" b="1"/>
              <a:t>Aperçu des normes de qualité </a:t>
            </a:r>
            <a:br>
              <a:rPr lang="fr-CA" sz="2000" b="1"/>
            </a:br>
            <a:r>
              <a:rPr lang="fr-CA" sz="2000"/>
              <a:t>De quoi s’agit-il? Comment sont-elles utilisées?</a:t>
            </a:r>
          </a:p>
          <a:p>
            <a:pPr>
              <a:buClr>
                <a:srgbClr val="00B2E3"/>
              </a:buClr>
            </a:pPr>
            <a:r>
              <a:rPr lang="fr-CA" sz="2000" b="1"/>
              <a:t>Pourquoi cette norme de qualité est-elle nécessaire?</a:t>
            </a:r>
            <a:br>
              <a:rPr lang="fr-CA" sz="2000"/>
            </a:br>
            <a:r>
              <a:rPr lang="fr-CA" sz="2000"/>
              <a:t>Il existe des lacunes et des écarts dans la qualité des soins pour les personnes qui effectuent une transition entre l’hôpital et la maison en Ontario</a:t>
            </a:r>
          </a:p>
          <a:p>
            <a:pPr>
              <a:buClr>
                <a:srgbClr val="00B2E3"/>
              </a:buClr>
            </a:pPr>
            <a:r>
              <a:rPr lang="fr-CA" sz="2000" b="1"/>
              <a:t>Manière de mesurer le succès</a:t>
            </a:r>
            <a:br>
              <a:rPr lang="fr-CA" sz="2000" b="1"/>
            </a:br>
            <a:r>
              <a:rPr lang="fr-CA" sz="2000"/>
              <a:t>Indicateurs qui peuvent vous aider à mesurer vos efforts d’amélioration de la qualité</a:t>
            </a:r>
          </a:p>
          <a:p>
            <a:pPr>
              <a:buClr>
                <a:srgbClr val="00B2E3"/>
              </a:buClr>
            </a:pPr>
            <a:r>
              <a:rPr lang="fr-CA" sz="2000" b="1"/>
              <a:t>Énoncés de qualité pour améliorer les soins</a:t>
            </a:r>
            <a:br>
              <a:rPr lang="fr-CA" sz="2000" b="1"/>
            </a:br>
            <a:r>
              <a:rPr lang="fr-CA" sz="2000"/>
              <a:t>Les énoncés clés de la norme de qualité sur la transition entre l’hôpital et la maison </a:t>
            </a: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59559" y="5757389"/>
            <a:ext cx="9084441" cy="1110304"/>
          </a:xfrm>
          <a:prstGeom prst="rect">
            <a:avLst/>
          </a:prstGeom>
        </p:spPr>
        <p:txBody>
          <a:bodyPr wrap="square">
            <a:spAutoFit/>
          </a:bodyPr>
          <a:lstStyle/>
          <a:p>
            <a:pPr eaLnBrk="0" hangingPunct="0">
              <a:spcBef>
                <a:spcPct val="30000"/>
              </a:spcBef>
              <a:defRPr/>
            </a:pPr>
            <a:r>
              <a:rPr lang="fr-CA" sz="1050" u="none">
                <a:cs typeface="ＭＳ Ｐゴシック" pitchFamily="68" charset="-128"/>
              </a:rPr>
              <a:t>Remarque : Les soins en santé mentale et en dépendance antérieurs incluent les services médicaux fournis par un médecin, un service d’urgence ou un hôpital. Il existe certaines différences dans les codes de diagnostic inclus pour les enfants et les adolescents et ceux des adultes. </a:t>
            </a:r>
            <a:r>
              <a:rPr lang="fr-CA" sz="1050" u="none"/>
              <a:t>Le taux est normalisé en fonction de l’âge et du sexe. </a:t>
            </a:r>
          </a:p>
          <a:p>
            <a:pPr lvl="0" eaLnBrk="0" hangingPunct="0">
              <a:spcBef>
                <a:spcPct val="30000"/>
              </a:spcBef>
              <a:defRPr/>
            </a:pPr>
            <a:r>
              <a:rPr lang="fr-CA" sz="1050" u="none">
                <a:cs typeface="ＭＳ Ｐゴシック" pitchFamily="68" charset="-128"/>
              </a:rPr>
              <a:t>Sources : Base de données sur les personnes inscrites (BDPI), Système national d’information sur les soins ambulatoires (SNISA), Base de données sur les congés des patients (BDCP), Base de données sur les demandes de règlement du Régime de l’assurance-santé de l’Ontario (RAMO), Système ontarien d’information sur la santé mentale (SIOSM), 2018, données fournies par IC/ES. </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233855" y="1441172"/>
            <a:ext cx="8478800" cy="738664"/>
          </a:xfrm>
          <a:prstGeom prst="rect">
            <a:avLst/>
          </a:prstGeom>
        </p:spPr>
        <p:txBody>
          <a:bodyPr wrap="square">
            <a:spAutoFit/>
          </a:bodyPr>
          <a:lstStyle/>
          <a:p>
            <a:r>
              <a:rPr lang="fr-CA" b="1" u="none">
                <a:solidFill>
                  <a:srgbClr val="000000"/>
                </a:solidFill>
                <a:latin typeface="Calibri" panose="020F0502020204030204" pitchFamily="34" charset="0"/>
              </a:rPr>
              <a:t>Pourcentage de personnes qui ont dû se rendre à l’urgence de façon imprévue pour un trouble anxieux et n’avaient obtenu aucun soin médical en santé mentale et en dépendance au cours des deux années précédentes en Ontario, par réseau local d’intégration des services de santé, entre janvier et décembre 2018</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408151" y="324829"/>
            <a:ext cx="8130208" cy="923330"/>
          </a:xfrm>
          <a:prstGeom prst="rect">
            <a:avLst/>
          </a:prstGeom>
          <a:noFill/>
          <a:ln w="38100" cap="rnd">
            <a:solidFill>
              <a:schemeClr val="bg1"/>
            </a:solidFill>
            <a:prstDash val="sysDot"/>
          </a:ln>
        </p:spPr>
        <p:txBody>
          <a:bodyPr wrap="square" rtlCol="0">
            <a:spAutoFit/>
          </a:bodyPr>
          <a:lstStyle/>
          <a:p>
            <a:r>
              <a:rPr lang="fr-CA" sz="1800" b="1" u="none"/>
              <a:t>Le taux de premier contact à l’urgence pour un trouble anxieux varie entre 21,0 % et 49,5 % chez les enfants et les adolescents et entre 25,3 % et 37,4 % chez les adultes dans les différentes régions de l’Ontario</a:t>
            </a:r>
          </a:p>
        </p:txBody>
      </p:sp>
      <p:graphicFrame>
        <p:nvGraphicFramePr>
          <p:cNvPr id="10" name="Chart 9"/>
          <p:cNvGraphicFramePr>
            <a:graphicFrameLocks/>
          </p:cNvGraphicFramePr>
          <p:nvPr>
            <p:extLst>
              <p:ext uri="{D42A27DB-BD31-4B8C-83A1-F6EECF244321}">
                <p14:modId xmlns:p14="http://schemas.microsoft.com/office/powerpoint/2010/main" val="3862550255"/>
              </p:ext>
            </p:extLst>
          </p:nvPr>
        </p:nvGraphicFramePr>
        <p:xfrm>
          <a:off x="325359" y="2240348"/>
          <a:ext cx="8213000" cy="3387659"/>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2"/>
          <p:cNvSpPr txBox="1"/>
          <p:nvPr>
            <p:custDataLst>
              <p:tags r:id="rId4"/>
            </p:custDataLst>
          </p:nvPr>
        </p:nvSpPr>
        <p:spPr>
          <a:xfrm>
            <a:off x="4698748" y="5521214"/>
            <a:ext cx="4301855"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CA" sz="1100" u="none">
                <a:solidFill>
                  <a:srgbClr val="B4A76C"/>
                </a:solidFill>
                <a:sym typeface="Wingdings" panose="05000000000000000000" pitchFamily="2" charset="2"/>
              </a:rPr>
              <a:t></a:t>
            </a:r>
            <a:r>
              <a:rPr lang="fr-CA" sz="1100" u="none">
                <a:solidFill>
                  <a:srgbClr val="BBE0E3"/>
                </a:solidFill>
              </a:rPr>
              <a:t> </a:t>
            </a:r>
            <a:r>
              <a:rPr lang="fr-CA" sz="1100" u="none">
                <a:solidFill>
                  <a:schemeClr val="tx1"/>
                </a:solidFill>
              </a:rPr>
              <a:t>Enfants/adolescents (0 à 24 ans)      </a:t>
            </a:r>
            <a:r>
              <a:rPr lang="fr-CA" sz="1100" u="none">
                <a:solidFill>
                  <a:srgbClr val="6C4D23"/>
                </a:solidFill>
                <a:sym typeface="Wingdings" panose="05000000000000000000" pitchFamily="2" charset="2"/>
              </a:rPr>
              <a:t></a:t>
            </a:r>
            <a:r>
              <a:rPr lang="fr-CA" sz="1100" u="none">
                <a:solidFill>
                  <a:srgbClr val="6C4D23"/>
                </a:solidFill>
              </a:rPr>
              <a:t> </a:t>
            </a:r>
            <a:r>
              <a:rPr lang="fr-CA" sz="1100" u="none">
                <a:solidFill>
                  <a:schemeClr val="tx1"/>
                </a:solidFill>
              </a:rPr>
              <a:t>Adultes (16 à 104 ans)</a:t>
            </a:r>
          </a:p>
        </p:txBody>
      </p:sp>
    </p:spTree>
    <p:extLst>
      <p:ext uri="{BB962C8B-B14F-4D97-AF65-F5344CB8AC3E}">
        <p14:creationId xmlns:p14="http://schemas.microsoft.com/office/powerpoint/2010/main" val="27370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custDataLst>
              <p:tags r:id="rId1"/>
            </p:custDataLst>
          </p:nvPr>
        </p:nvSpPr>
        <p:spPr>
          <a:xfrm>
            <a:off x="457200" y="1015461"/>
            <a:ext cx="4196862" cy="4401205"/>
          </a:xfrm>
          <a:prstGeom prst="rect">
            <a:avLst/>
          </a:prstGeom>
          <a:noFill/>
          <a:ln w="38100" cap="rnd">
            <a:solidFill>
              <a:schemeClr val="bg1"/>
            </a:solidFill>
            <a:prstDash val="sysDot"/>
          </a:ln>
        </p:spPr>
        <p:txBody>
          <a:bodyPr wrap="square" rtlCol="0">
            <a:spAutoFit/>
          </a:bodyPr>
          <a:lstStyle/>
          <a:p>
            <a:pPr algn="ctr"/>
            <a:r>
              <a:rPr lang="fr-CA" sz="2800" u="none" dirty="0"/>
              <a:t>En 2018 en Ontario, près </a:t>
            </a:r>
            <a:r>
              <a:rPr lang="fr-CA" sz="2800" b="1" u="none" dirty="0">
                <a:solidFill>
                  <a:srgbClr val="047BC1"/>
                </a:solidFill>
              </a:rPr>
              <a:t>d’une consultation sur six à l’urgence </a:t>
            </a:r>
            <a:r>
              <a:rPr lang="fr-CA" sz="2800" u="none" dirty="0"/>
              <a:t>pour un trouble anxieux a été suivie </a:t>
            </a:r>
            <a:r>
              <a:rPr lang="fr-CA" sz="2800" b="1" u="none" dirty="0">
                <a:solidFill>
                  <a:srgbClr val="047BC1"/>
                </a:solidFill>
              </a:rPr>
              <a:t>dans les 30 jours </a:t>
            </a:r>
            <a:r>
              <a:rPr lang="fr-CA" sz="2800" u="none" dirty="0"/>
              <a:t>d’une </a:t>
            </a:r>
            <a:r>
              <a:rPr lang="fr-CA" sz="2800" b="1" u="none" dirty="0">
                <a:solidFill>
                  <a:srgbClr val="047BC1"/>
                </a:solidFill>
              </a:rPr>
              <a:t>consultation imprévue à l’urgence pour des soins en santé mentale et en dépendance</a:t>
            </a:r>
            <a:r>
              <a:rPr lang="fr-CA" sz="2800" u="none" dirty="0"/>
              <a:t>.</a:t>
            </a:r>
          </a:p>
        </p:txBody>
      </p:sp>
      <p:sp>
        <p:nvSpPr>
          <p:cNvPr id="6" name="Rectangle 5">
            <a:extLst>
              <a:ext uri="{FF2B5EF4-FFF2-40B4-BE49-F238E27FC236}">
                <a16:creationId xmlns:a16="http://schemas.microsoft.com/office/drawing/2014/main" id="{56F42EF2-4D3E-4D6E-B1EB-36720EF18F39}"/>
              </a:ext>
            </a:extLst>
          </p:cNvPr>
          <p:cNvSpPr/>
          <p:nvPr>
            <p:custDataLst>
              <p:tags r:id="rId2"/>
            </p:custDataLst>
          </p:nvPr>
        </p:nvSpPr>
        <p:spPr>
          <a:xfrm>
            <a:off x="267992" y="6032205"/>
            <a:ext cx="8133776" cy="600164"/>
          </a:xfrm>
          <a:prstGeom prst="rect">
            <a:avLst/>
          </a:prstGeom>
        </p:spPr>
        <p:txBody>
          <a:bodyPr wrap="square">
            <a:spAutoFit/>
          </a:bodyPr>
          <a:lstStyle/>
          <a:p>
            <a:pPr lvl="0" eaLnBrk="0" hangingPunct="0">
              <a:spcBef>
                <a:spcPct val="30000"/>
              </a:spcBef>
              <a:defRPr/>
            </a:pPr>
            <a:r>
              <a:rPr lang="fr-CA" sz="1100" u="none">
                <a:latin typeface="+mn-lt"/>
                <a:cs typeface="ＭＳ Ｐゴシック" pitchFamily="68" charset="-128"/>
              </a:rPr>
              <a:t>Remarque : Le taux est normalisé en fonction de l’âge et du sexe.</a:t>
            </a:r>
            <a:br>
              <a:rPr lang="fr-CA" sz="1100" u="none">
                <a:latin typeface="+mn-lt"/>
                <a:cs typeface="ＭＳ Ｐゴシック" pitchFamily="68" charset="-128"/>
              </a:rPr>
            </a:br>
            <a:r>
              <a:rPr lang="fr-CA" sz="1100" u="none">
                <a:latin typeface="+mn-lt"/>
                <a:cs typeface="ＭＳ Ｐゴシック" pitchFamily="68" charset="-128"/>
              </a:rPr>
              <a:t>Sources : Base de données sur les personnes inscrites (BDPI), Système national d’information sur les soins ambulatoires (SNISA), 2018, données fournies par IC/ES.</a:t>
            </a:r>
          </a:p>
        </p:txBody>
      </p:sp>
      <p:pic>
        <p:nvPicPr>
          <p:cNvPr id="8" name="Graphic 7">
            <a:extLst>
              <a:ext uri="{FF2B5EF4-FFF2-40B4-BE49-F238E27FC236}">
                <a16:creationId xmlns:a16="http://schemas.microsoft.com/office/drawing/2014/main" id="{4C796722-CA65-B64F-A6EC-FC86C3F12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30290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130695" y="6124271"/>
            <a:ext cx="8538134" cy="650947"/>
          </a:xfrm>
          <a:prstGeom prst="rect">
            <a:avLst/>
          </a:prstGeom>
        </p:spPr>
        <p:txBody>
          <a:bodyPr wrap="square">
            <a:spAutoFit/>
          </a:bodyPr>
          <a:lstStyle/>
          <a:p>
            <a:pPr eaLnBrk="0" hangingPunct="0">
              <a:spcBef>
                <a:spcPct val="30000"/>
              </a:spcBef>
              <a:defRPr/>
            </a:pPr>
            <a:r>
              <a:rPr lang="fr-CA" sz="1100" u="none">
                <a:cs typeface="ＭＳ Ｐゴシック" pitchFamily="68" charset="-128"/>
              </a:rPr>
              <a:t>Remarque : </a:t>
            </a:r>
            <a:r>
              <a:rPr lang="fr-CA" sz="1100" u="none"/>
              <a:t>Le taux est normalisé en fonction du sexe. </a:t>
            </a:r>
          </a:p>
          <a:p>
            <a:pPr lvl="0" eaLnBrk="0" hangingPunct="0">
              <a:spcBef>
                <a:spcPct val="30000"/>
              </a:spcBef>
              <a:defRPr/>
            </a:pPr>
            <a:r>
              <a:rPr lang="fr-CA" sz="1100" u="none">
                <a:cs typeface="ＭＳ Ｐゴシック" pitchFamily="68" charset="-128"/>
              </a:rPr>
              <a:t>Sources : Base de données sur les personnes inscrites (BDPI), Système national d’information sur les soins ambulatoires (SNISA), 2018, données fournies par ICES.</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471589" y="1402098"/>
            <a:ext cx="7856347" cy="738664"/>
          </a:xfrm>
          <a:prstGeom prst="rect">
            <a:avLst/>
          </a:prstGeom>
        </p:spPr>
        <p:txBody>
          <a:bodyPr wrap="square">
            <a:spAutoFit/>
          </a:bodyPr>
          <a:lstStyle/>
          <a:p>
            <a:r>
              <a:rPr lang="fr-CA" b="1" u="none">
                <a:solidFill>
                  <a:srgbClr val="000000"/>
                </a:solidFill>
                <a:latin typeface="Calibri" panose="020F0502020204030204" pitchFamily="34" charset="0"/>
              </a:rPr>
              <a:t>Pourcentage de consultations imprévues à l’urgence pour un trouble anxieux suivies dans les 30 jours d’une consultation imprévue à l’urgence pour des soins en santé mentale et en dépendance, en Ontario, par âge, de janvier 2018 à décembre 2018</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471589" y="79039"/>
            <a:ext cx="8569594" cy="1323439"/>
          </a:xfrm>
          <a:prstGeom prst="rect">
            <a:avLst/>
          </a:prstGeom>
          <a:noFill/>
          <a:ln w="38100" cap="rnd">
            <a:solidFill>
              <a:schemeClr val="bg1"/>
            </a:solidFill>
            <a:prstDash val="sysDot"/>
          </a:ln>
        </p:spPr>
        <p:txBody>
          <a:bodyPr wrap="square" rtlCol="0">
            <a:spAutoFit/>
          </a:bodyPr>
          <a:lstStyle/>
          <a:p>
            <a:r>
              <a:rPr lang="fr-CA" sz="2000" b="1" u="none"/>
              <a:t>Le taux de consultations à l’urgence pour un trouble anxieux suivi d’une nouvelle consultation dans les 30 jours pour des problèmes de santé mentale et de dépendance est plus élevé chez les personnes âgées de 25 à 44 ans comparativement au taux général en Ontario</a:t>
            </a:r>
          </a:p>
        </p:txBody>
      </p:sp>
      <p:graphicFrame>
        <p:nvGraphicFramePr>
          <p:cNvPr id="6" name="Chart 5"/>
          <p:cNvGraphicFramePr>
            <a:graphicFrameLocks/>
          </p:cNvGraphicFramePr>
          <p:nvPr>
            <p:custDataLst>
              <p:tags r:id="rId4"/>
            </p:custDataLst>
            <p:extLst>
              <p:ext uri="{D42A27DB-BD31-4B8C-83A1-F6EECF244321}">
                <p14:modId xmlns:p14="http://schemas.microsoft.com/office/powerpoint/2010/main" val="3662926053"/>
              </p:ext>
            </p:extLst>
          </p:nvPr>
        </p:nvGraphicFramePr>
        <p:xfrm>
          <a:off x="576693" y="2204149"/>
          <a:ext cx="7751243" cy="39395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4953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custDataLst>
              <p:tags r:id="rId1"/>
            </p:custDataLst>
          </p:nvPr>
        </p:nvSpPr>
        <p:spPr>
          <a:xfrm>
            <a:off x="90945" y="6207053"/>
            <a:ext cx="8538134" cy="650947"/>
          </a:xfrm>
          <a:prstGeom prst="rect">
            <a:avLst/>
          </a:prstGeom>
        </p:spPr>
        <p:txBody>
          <a:bodyPr wrap="square">
            <a:spAutoFit/>
          </a:bodyPr>
          <a:lstStyle/>
          <a:p>
            <a:pPr eaLnBrk="0" hangingPunct="0">
              <a:spcBef>
                <a:spcPct val="30000"/>
              </a:spcBef>
              <a:defRPr/>
            </a:pPr>
            <a:r>
              <a:rPr lang="fr-CA" sz="1100" u="none">
                <a:cs typeface="ＭＳ Ｐゴシック" pitchFamily="68" charset="-128"/>
              </a:rPr>
              <a:t>Remarque : </a:t>
            </a:r>
            <a:r>
              <a:rPr lang="fr-CA" sz="1100" u="none"/>
              <a:t>Le taux est normalisé en fonction de l’âge et du sexe. </a:t>
            </a:r>
          </a:p>
          <a:p>
            <a:pPr lvl="0" eaLnBrk="0" hangingPunct="0">
              <a:spcBef>
                <a:spcPct val="30000"/>
              </a:spcBef>
              <a:defRPr/>
            </a:pPr>
            <a:r>
              <a:rPr lang="fr-CA" sz="1100" u="none">
                <a:cs typeface="ＭＳ Ｐゴシック" pitchFamily="68" charset="-128"/>
              </a:rPr>
              <a:t>Source : Base de données sur les personnes inscrites (BDPI), Système national d’information sur les soins ambulatoires (SNISA), 2018, données fournies par ICES.</a:t>
            </a:r>
          </a:p>
        </p:txBody>
      </p:sp>
      <p:sp>
        <p:nvSpPr>
          <p:cNvPr id="2" name="Rectangle 1">
            <a:extLst>
              <a:ext uri="{FF2B5EF4-FFF2-40B4-BE49-F238E27FC236}">
                <a16:creationId xmlns:a16="http://schemas.microsoft.com/office/drawing/2014/main" id="{54BFD381-6B6B-433F-ACFA-2DD24451CBF3}"/>
              </a:ext>
            </a:extLst>
          </p:cNvPr>
          <p:cNvSpPr/>
          <p:nvPr>
            <p:custDataLst>
              <p:tags r:id="rId2"/>
            </p:custDataLst>
          </p:nvPr>
        </p:nvSpPr>
        <p:spPr>
          <a:xfrm>
            <a:off x="310387" y="1447240"/>
            <a:ext cx="7856347" cy="738664"/>
          </a:xfrm>
          <a:prstGeom prst="rect">
            <a:avLst/>
          </a:prstGeom>
        </p:spPr>
        <p:txBody>
          <a:bodyPr wrap="square">
            <a:spAutoFit/>
          </a:bodyPr>
          <a:lstStyle/>
          <a:p>
            <a:r>
              <a:rPr lang="fr-CA" b="1" u="none">
                <a:solidFill>
                  <a:srgbClr val="000000"/>
                </a:solidFill>
                <a:latin typeface="Calibri" panose="020F0502020204030204" pitchFamily="34" charset="0"/>
              </a:rPr>
              <a:t>Pourcentage de consultations imprévues à l’urgence pour un trouble anxieux suivies dans les 30 jours d’une consultation imprévue à l’urgence pour des soins en santé mentale et en dépendance, en Ontario, par réseau local d’intégration des services de santé, de janvier à décembre 2018</a:t>
            </a:r>
          </a:p>
        </p:txBody>
      </p:sp>
      <p:sp>
        <p:nvSpPr>
          <p:cNvPr id="7" name="TextBox 6">
            <a:extLst>
              <a:ext uri="{FF2B5EF4-FFF2-40B4-BE49-F238E27FC236}">
                <a16:creationId xmlns:a16="http://schemas.microsoft.com/office/drawing/2014/main" id="{BECC201F-AE96-48D5-A2AD-1DFBA0D03B96}"/>
              </a:ext>
            </a:extLst>
          </p:cNvPr>
          <p:cNvSpPr txBox="1"/>
          <p:nvPr>
            <p:custDataLst>
              <p:tags r:id="rId3"/>
            </p:custDataLst>
          </p:nvPr>
        </p:nvSpPr>
        <p:spPr>
          <a:xfrm>
            <a:off x="246622" y="0"/>
            <a:ext cx="8973355" cy="1446550"/>
          </a:xfrm>
          <a:prstGeom prst="rect">
            <a:avLst/>
          </a:prstGeom>
          <a:noFill/>
          <a:ln w="38100" cap="rnd">
            <a:noFill/>
            <a:prstDash val="sysDot"/>
          </a:ln>
        </p:spPr>
        <p:txBody>
          <a:bodyPr wrap="square" rtlCol="0">
            <a:spAutoFit/>
          </a:bodyPr>
          <a:lstStyle/>
          <a:p>
            <a:r>
              <a:rPr lang="fr-CA" sz="2200" b="1" u="none"/>
              <a:t>Le taux de consultations à l’urgence pour un trouble anxieux suivi d’une nouvelle consultation dans les 30 jours pour des problèmes de santé mentale et de dépendance variait entre 13,0 % et 20,7 % dans les différentes régions de l’Ontario</a:t>
            </a:r>
          </a:p>
        </p:txBody>
      </p:sp>
      <p:graphicFrame>
        <p:nvGraphicFramePr>
          <p:cNvPr id="6" name="Chart 5"/>
          <p:cNvGraphicFramePr>
            <a:graphicFrameLocks/>
          </p:cNvGraphicFramePr>
          <p:nvPr>
            <p:extLst>
              <p:ext uri="{D42A27DB-BD31-4B8C-83A1-F6EECF244321}">
                <p14:modId xmlns:p14="http://schemas.microsoft.com/office/powerpoint/2010/main" val="1511521337"/>
              </p:ext>
            </p:extLst>
          </p:nvPr>
        </p:nvGraphicFramePr>
        <p:xfrm>
          <a:off x="424945" y="2281682"/>
          <a:ext cx="8049097" cy="38295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499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392103" y="358807"/>
            <a:ext cx="6353931" cy="4376056"/>
          </a:xfrm>
        </p:spPr>
        <p:txBody>
          <a:bodyPr/>
          <a:lstStyle/>
          <a:p>
            <a:pPr>
              <a:lnSpc>
                <a:spcPct val="100000"/>
              </a:lnSpc>
            </a:pPr>
            <a:r>
              <a:rPr lang="fr-CA" sz="1800" b="0" i="1">
                <a:solidFill>
                  <a:schemeClr val="tx1"/>
                </a:solidFill>
              </a:rPr>
              <a:t>« En tant qu’aidante et défenseure des intérêts de ma mère qui a eu de nombreux problèmes de santé, dont des troubles anxieux, de la dépression, de la polyarthrite rhumatoïde et une maladie du rein, j’ai remarqué que même si ces différents problèmes étaient interreliés, chaque médecin travaillait en vase clos, et chaque fois, les problèmes de santé physique étaient traités en priorité, mais sans jamais tenir compte des problèmes de santé mentale. Pendant plus de 40 ans, ma mère n’a donc eu accès qu’à un traitement pharmacologique pour son trouble anxieux, même si ce traitement n’était pas efficace pour elle. </a:t>
            </a:r>
            <a:br>
              <a:rPr lang="fr-CA" sz="1800" b="0" i="1">
                <a:solidFill>
                  <a:schemeClr val="tx1"/>
                </a:solidFill>
              </a:rPr>
            </a:br>
            <a:br>
              <a:rPr lang="fr-CA" sz="1800" b="0" i="1">
                <a:solidFill>
                  <a:schemeClr val="tx1"/>
                </a:solidFill>
              </a:rPr>
            </a:br>
            <a:r>
              <a:rPr lang="fr-CA" sz="1800" b="0" i="1">
                <a:solidFill>
                  <a:schemeClr val="tx1"/>
                </a:solidFill>
              </a:rPr>
              <a:t>Ces énoncés de qualité valident le type de soins auxquels les patients et les familles devraient s’attendre. Avoir accès à cette information les aidera à poser les bonnes questions aux fournisseurs de soins et à pouvoir s’assurer d’obtenir le niveau de soins dont ils ont besoin et auquel ils devraient avoir droit. »</a:t>
            </a:r>
            <a:br>
              <a:rPr lang="fr-CA" sz="1800" b="0">
                <a:solidFill>
                  <a:schemeClr val="tx1"/>
                </a:solidFill>
                <a:latin typeface="Calibri" pitchFamily="68" charset="0"/>
                <a:cs typeface="ＭＳ Ｐゴシック" pitchFamily="68" charset="-128"/>
              </a:rPr>
            </a:br>
            <a:br>
              <a:rPr lang="fr-CA" sz="1800" b="0">
                <a:solidFill>
                  <a:schemeClr val="tx1"/>
                </a:solidFill>
              </a:rPr>
            </a:br>
            <a:r>
              <a:rPr lang="fr-CA" sz="1400" b="0" i="1">
                <a:solidFill>
                  <a:schemeClr val="tx1"/>
                </a:solidFill>
              </a:rPr>
              <a:t>- Jaime Brown, conseillère en expérience vécue, Comité consultatif sur la norme de qualité relative aux troubles anxieux et aux troubles obsessionnels-compulsifs</a:t>
            </a: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546677" y="1066732"/>
            <a:ext cx="6365751" cy="4304212"/>
          </a:xfrm>
        </p:spPr>
        <p:txBody>
          <a:bodyPr/>
          <a:lstStyle/>
          <a:p>
            <a:pPr>
              <a:lnSpc>
                <a:spcPct val="100000"/>
              </a:lnSpc>
            </a:pPr>
            <a:r>
              <a:rPr lang="fr-CA" sz="1800" b="0" i="1">
                <a:solidFill>
                  <a:schemeClr val="tx1"/>
                </a:solidFill>
              </a:rPr>
              <a:t>« Entendre dire que certaines personnes ont longtemps souffert de troubles anxieux en raison d’un diagnostic ou d’un traitement inadéquat est plus que désolant. Il est important de pouvoir aider les utilisateurs et les professionnels qui œuvrent en santé mentale à mieux comprendre les pratiques exemplaires. Nous pouvons améliorer les résultats cliniques en utilisant des ressources fondées sur des données probantes et améliorer la qualité et l’efficacité des soins que nous offrons. Ces normes de qualité sont un appel à l’action qui vise à améliorer la qualité des soins et à permettre un meilleur accès aux évaluations et aux traitements fondés sur des données probantes pour les personnes atteintes de troubles anxieux en Ontario. » </a:t>
            </a:r>
            <a:br>
              <a:rPr lang="fr-CA" sz="1800" b="0" i="1">
                <a:solidFill>
                  <a:schemeClr val="tx1"/>
                </a:solidFill>
                <a:highlight>
                  <a:srgbClr val="FFFF00"/>
                </a:highlight>
              </a:rPr>
            </a:br>
            <a:br>
              <a:rPr lang="fr-CA" sz="1800" b="0" i="1">
                <a:solidFill>
                  <a:schemeClr val="tx1"/>
                </a:solidFill>
              </a:rPr>
            </a:br>
            <a:r>
              <a:rPr lang="fr-CA" sz="1400" b="0" i="1">
                <a:solidFill>
                  <a:schemeClr val="tx1"/>
                </a:solidFill>
              </a:rPr>
              <a:t>– Judith </a:t>
            </a:r>
            <a:r>
              <a:rPr lang="fr-CA" sz="1400" b="0" i="1" err="1">
                <a:solidFill>
                  <a:schemeClr val="tx1"/>
                </a:solidFill>
              </a:rPr>
              <a:t>Laposa</a:t>
            </a:r>
            <a:r>
              <a:rPr lang="fr-CA" sz="1400" b="0" i="1">
                <a:solidFill>
                  <a:schemeClr val="tx1"/>
                </a:solidFill>
              </a:rPr>
              <a:t>, membre du Comité consultatif sur la norme de qualité relative aux troubles anxieux et aux troubles obsessionnels-compulsifs</a:t>
            </a: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128F87-735F-4541-83B6-8F20D5C22BA9}"/>
              </a:ext>
            </a:extLst>
          </p:cNvPr>
          <p:cNvSpPr>
            <a:spLocks noGrp="1"/>
          </p:cNvSpPr>
          <p:nvPr>
            <p:ph type="title"/>
            <p:custDataLst>
              <p:tags r:id="rId2"/>
            </p:custDataLst>
          </p:nvPr>
        </p:nvSpPr>
        <p:spPr>
          <a:xfrm>
            <a:off x="722313" y="1813203"/>
            <a:ext cx="6081935" cy="1969761"/>
          </a:xfrm>
        </p:spPr>
        <p:txBody>
          <a:bodyPr/>
          <a:lstStyle/>
          <a:p>
            <a:br>
              <a:rPr lang="en-CA" sz="3600">
                <a:solidFill>
                  <a:schemeClr val="tx1"/>
                </a:solidFill>
              </a:rPr>
            </a:br>
            <a:r>
              <a:rPr lang="fr-CA">
                <a:solidFill>
                  <a:schemeClr val="tx1"/>
                </a:solidFill>
              </a:rPr>
              <a:t>Énoncés de qualité pour améliorer les soins</a:t>
            </a:r>
            <a:br>
              <a:rPr lang="en-CA">
                <a:solidFill>
                  <a:schemeClr val="tx1"/>
                </a:solidFill>
              </a:rPr>
            </a:br>
            <a:br>
              <a:rPr lang="en-US">
                <a:solidFill>
                  <a:schemeClr val="tx1"/>
                </a:solidFill>
                <a:latin typeface="MS PGothic"/>
              </a:rPr>
            </a:br>
            <a:endParaRPr lang="en-US">
              <a:solidFill>
                <a:schemeClr val="tx1"/>
              </a:solidFill>
            </a:endParaRPr>
          </a:p>
        </p:txBody>
      </p:sp>
      <p:cxnSp>
        <p:nvCxnSpPr>
          <p:cNvPr id="8" name="Straight Connector 7">
            <a:extLst>
              <a:ext uri="{FF2B5EF4-FFF2-40B4-BE49-F238E27FC236}">
                <a16:creationId xmlns:a16="http://schemas.microsoft.com/office/drawing/2014/main" id="{1458A2CD-8062-2447-B0BB-1495E41DDD84}"/>
              </a:ext>
            </a:extLst>
          </p:cNvPr>
          <p:cNvCxnSpPr>
            <a:cxnSpLocks/>
          </p:cNvCxnSpPr>
          <p:nvPr/>
        </p:nvCxnSpPr>
        <p:spPr bwMode="auto">
          <a:xfrm>
            <a:off x="804800" y="3851341"/>
            <a:ext cx="4570231"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198" y="274638"/>
            <a:ext cx="8229599" cy="1165909"/>
          </a:xfrm>
        </p:spPr>
        <p:txBody>
          <a:bodyPr/>
          <a:lstStyle/>
          <a:p>
            <a:r>
              <a:rPr lang="fr-CA">
                <a:solidFill>
                  <a:schemeClr val="tx1"/>
                </a:solidFill>
              </a:rPr>
              <a:t>Portée de cette norme de qualité</a:t>
            </a:r>
            <a:endParaRPr lang="en-CA">
              <a:solidFill>
                <a:schemeClr val="tx1"/>
              </a:solidFill>
            </a:endParaRPr>
          </a:p>
        </p:txBody>
      </p:sp>
      <p:sp>
        <p:nvSpPr>
          <p:cNvPr id="4" name="Content Placeholder 3"/>
          <p:cNvSpPr>
            <a:spLocks noGrp="1"/>
          </p:cNvSpPr>
          <p:nvPr>
            <p:ph idx="1"/>
            <p:custDataLst>
              <p:tags r:id="rId3"/>
            </p:custDataLst>
          </p:nvPr>
        </p:nvSpPr>
        <p:spPr>
          <a:xfrm>
            <a:off x="457199" y="1720554"/>
            <a:ext cx="8229600" cy="4248472"/>
          </a:xfrm>
        </p:spPr>
        <p:txBody>
          <a:bodyPr/>
          <a:lstStyle/>
          <a:p>
            <a:pPr>
              <a:buClr>
                <a:srgbClr val="00B2E3"/>
              </a:buClr>
            </a:pPr>
            <a:r>
              <a:rPr lang="fr-CA" sz="2000"/>
              <a:t>La présente norme de qualité porte sur les soins offerts aux personnes atteintes de troubles anxieux. La norme de qualité s’applique à tous les milieux de soins, mais porte principalement sur les soins donnés dans les établissements de soins primaires et en milieu communautaire.</a:t>
            </a:r>
            <a:br>
              <a:rPr lang="en-US" sz="2000">
                <a:solidFill>
                  <a:srgbClr val="000000"/>
                </a:solidFill>
                <a:latin typeface="Arial" panose="020B0604020202020204" pitchFamily="34" charset="0"/>
                <a:ea typeface="Times New Roman" panose="02020603050405020304" pitchFamily="18" charset="0"/>
                <a:cs typeface="Helvetica 55 Roman"/>
              </a:rPr>
            </a:br>
            <a:endParaRPr lang="en-US" sz="2000">
              <a:solidFill>
                <a:srgbClr val="000000"/>
              </a:solidFill>
              <a:latin typeface="Arial" panose="020B0604020202020204" pitchFamily="34" charset="0"/>
              <a:ea typeface="Times New Roman" panose="02020603050405020304" pitchFamily="18" charset="0"/>
              <a:cs typeface="Helvetica 55 Roman"/>
            </a:endParaRPr>
          </a:p>
          <a:p>
            <a:pPr>
              <a:spcAft>
                <a:spcPts val="0"/>
              </a:spcAft>
              <a:buClr>
                <a:srgbClr val="00B2E3"/>
              </a:buClr>
            </a:pPr>
            <a:r>
              <a:rPr lang="fr-CA" sz="2000"/>
              <a:t>La présente norme de qualité porte sur les types de troubles anxieux suivants : phobies spécifiques, trouble d’anxiété sociale, trouble d’anxiété généralisée, trouble panique et agoraphobie. Bien qu’elle mette l’accent sur les soins offerts aux adultes (18 ans et plus), cette norme de qualité comprend également du contenu pertinent pour les soins donnés aux enfants et aux adolescents (moins de 18 ans).</a:t>
            </a:r>
            <a:r>
              <a:rPr lang="en-US" sz="2000">
                <a:solidFill>
                  <a:srgbClr val="000000"/>
                </a:solidFill>
                <a:latin typeface="Arial" panose="020B0604020202020204" pitchFamily="34" charset="0"/>
                <a:ea typeface="Times New Roman" panose="02020603050405020304" pitchFamily="18" charset="0"/>
                <a:cs typeface="Helvetica 55 Roman"/>
              </a:rPr>
              <a:t> </a:t>
            </a:r>
            <a:endParaRPr lang="en-CA" sz="200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Clr>
                <a:srgbClr val="00B2E3"/>
              </a:buClr>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custDataLst>
              <p:tags r:id="rId1"/>
            </p:custDataLst>
          </p:nvPr>
        </p:nvSpPr>
        <p:spPr>
          <a:xfrm>
            <a:off x="940123" y="1325411"/>
            <a:ext cx="7693250" cy="4912127"/>
          </a:xfrm>
          <a:prstGeom prst="rect">
            <a:avLst/>
          </a:prstGeom>
        </p:spPr>
        <p:txBody>
          <a:bodyPr/>
          <a:lstStyle/>
          <a:p>
            <a:pPr>
              <a:lnSpc>
                <a:spcPts val="3400"/>
              </a:lnSpc>
              <a:spcBef>
                <a:spcPts val="0"/>
              </a:spcBef>
              <a:buClr>
                <a:schemeClr val="tx1"/>
              </a:buClr>
              <a:buAutoNum type="arabicPeriod"/>
              <a:defRPr sz="1800"/>
            </a:pPr>
            <a:r>
              <a:rPr lang="fr-CA" sz="1800"/>
              <a:t>Détermination</a:t>
            </a:r>
          </a:p>
          <a:p>
            <a:pPr>
              <a:lnSpc>
                <a:spcPts val="3400"/>
              </a:lnSpc>
              <a:spcBef>
                <a:spcPts val="0"/>
              </a:spcBef>
              <a:buClr>
                <a:schemeClr val="tx1"/>
              </a:buClr>
              <a:buAutoNum type="arabicPeriod"/>
              <a:defRPr sz="1800"/>
            </a:pPr>
            <a:r>
              <a:rPr lang="fr-CA" sz="1800"/>
              <a:t>Évaluation globale</a:t>
            </a:r>
          </a:p>
          <a:p>
            <a:pPr>
              <a:lnSpc>
                <a:spcPts val="3400"/>
              </a:lnSpc>
              <a:spcBef>
                <a:spcPts val="0"/>
              </a:spcBef>
              <a:buClr>
                <a:schemeClr val="tx1"/>
              </a:buClr>
              <a:buAutoNum type="arabicPeriod"/>
              <a:defRPr sz="1800"/>
            </a:pPr>
            <a:r>
              <a:rPr lang="fr-CA" sz="1800"/>
              <a:t>Soutien à la famille</a:t>
            </a:r>
          </a:p>
          <a:p>
            <a:pPr>
              <a:lnSpc>
                <a:spcPts val="3400"/>
              </a:lnSpc>
              <a:spcBef>
                <a:spcPts val="0"/>
              </a:spcBef>
              <a:buClr>
                <a:schemeClr val="tx1"/>
              </a:buClr>
              <a:buAutoNum type="arabicPeriod"/>
              <a:defRPr sz="1800"/>
            </a:pPr>
            <a:r>
              <a:rPr lang="fr-CA" sz="1800"/>
              <a:t>Approche par paliers en matière de soins</a:t>
            </a:r>
          </a:p>
          <a:p>
            <a:pPr>
              <a:lnSpc>
                <a:spcPts val="3400"/>
              </a:lnSpc>
              <a:spcBef>
                <a:spcPts val="0"/>
              </a:spcBef>
              <a:buClr>
                <a:schemeClr val="tx1"/>
              </a:buClr>
              <a:buAutoNum type="arabicPeriod"/>
              <a:defRPr sz="1800"/>
            </a:pPr>
            <a:r>
              <a:rPr lang="fr-CA" sz="1800"/>
              <a:t>Auto-assistance</a:t>
            </a:r>
          </a:p>
          <a:p>
            <a:pPr>
              <a:lnSpc>
                <a:spcPts val="3400"/>
              </a:lnSpc>
              <a:spcBef>
                <a:spcPts val="0"/>
              </a:spcBef>
              <a:buClr>
                <a:schemeClr val="tx1"/>
              </a:buClr>
              <a:buAutoNum type="arabicPeriod"/>
              <a:defRPr sz="1800"/>
            </a:pPr>
            <a:r>
              <a:rPr lang="fr-CA" sz="1800"/>
              <a:t>Thérapie </a:t>
            </a:r>
            <a:r>
              <a:rPr lang="fr-CA" sz="1800" err="1"/>
              <a:t>cognitivo</a:t>
            </a:r>
            <a:r>
              <a:rPr lang="fr-CA" sz="1800"/>
              <a:t>-comportementale</a:t>
            </a:r>
          </a:p>
          <a:p>
            <a:pPr>
              <a:lnSpc>
                <a:spcPts val="3400"/>
              </a:lnSpc>
              <a:spcBef>
                <a:spcPts val="0"/>
              </a:spcBef>
              <a:buClr>
                <a:schemeClr val="tx1"/>
              </a:buClr>
              <a:buAutoNum type="arabicPeriod"/>
              <a:defRPr sz="1800"/>
            </a:pPr>
            <a:r>
              <a:rPr lang="fr-CA" sz="1800"/>
              <a:t>Traitement pharmacologique</a:t>
            </a:r>
          </a:p>
          <a:p>
            <a:pPr>
              <a:lnSpc>
                <a:spcPts val="3400"/>
              </a:lnSpc>
              <a:spcBef>
                <a:spcPts val="0"/>
              </a:spcBef>
              <a:buClr>
                <a:schemeClr val="tx1"/>
              </a:buClr>
              <a:buAutoNum type="arabicPeriod"/>
              <a:defRPr sz="1800"/>
            </a:pPr>
            <a:r>
              <a:rPr lang="fr-CA" sz="1800"/>
              <a:t>Surveillance</a:t>
            </a:r>
          </a:p>
          <a:p>
            <a:pPr>
              <a:lnSpc>
                <a:spcPts val="3400"/>
              </a:lnSpc>
              <a:spcBef>
                <a:spcPts val="0"/>
              </a:spcBef>
              <a:buClr>
                <a:schemeClr val="tx1"/>
              </a:buClr>
              <a:buAutoNum type="arabicPeriod"/>
              <a:defRPr sz="1800"/>
            </a:pPr>
            <a:r>
              <a:rPr lang="fr-CA" sz="1800"/>
              <a:t>Soutien pendant la réponse au traitement initial</a:t>
            </a:r>
          </a:p>
          <a:p>
            <a:pPr>
              <a:lnSpc>
                <a:spcPts val="3400"/>
              </a:lnSpc>
              <a:spcBef>
                <a:spcPts val="0"/>
              </a:spcBef>
              <a:buClr>
                <a:schemeClr val="tx1"/>
              </a:buClr>
              <a:buAutoNum type="arabicPeriod"/>
              <a:defRPr sz="1800"/>
            </a:pPr>
            <a:r>
              <a:rPr lang="fr-CA" sz="1800"/>
              <a:t>Expertise spécialisée dans les troubles anxieux</a:t>
            </a:r>
          </a:p>
          <a:p>
            <a:pPr>
              <a:lnSpc>
                <a:spcPts val="3400"/>
              </a:lnSpc>
              <a:spcBef>
                <a:spcPts val="0"/>
              </a:spcBef>
              <a:buClr>
                <a:schemeClr val="tx1"/>
              </a:buClr>
              <a:buAutoNum type="arabicPeriod"/>
              <a:defRPr sz="1800"/>
            </a:pPr>
            <a:r>
              <a:rPr lang="fr-CA" sz="1800"/>
              <a:t>Prévention des rechutes</a:t>
            </a:r>
          </a:p>
          <a:p>
            <a:pPr>
              <a:lnSpc>
                <a:spcPts val="3400"/>
              </a:lnSpc>
              <a:spcBef>
                <a:spcPts val="0"/>
              </a:spcBef>
              <a:buClr>
                <a:schemeClr val="tx1"/>
              </a:buClr>
              <a:buAutoNum type="arabicPeriod"/>
              <a:defRPr sz="1800"/>
            </a:pPr>
            <a:r>
              <a:rPr lang="fr-CA" sz="1800"/>
              <a:t>Transitions dans les soins</a:t>
            </a:r>
            <a:endParaRPr/>
          </a:p>
        </p:txBody>
      </p:sp>
      <p:sp>
        <p:nvSpPr>
          <p:cNvPr id="629" name="Title 2"/>
          <p:cNvSpPr txBox="1">
            <a:spLocks noGrp="1"/>
          </p:cNvSpPr>
          <p:nvPr>
            <p:ph type="title"/>
            <p:custDataLst>
              <p:tags r:id="rId2"/>
            </p:custDataLst>
          </p:nvPr>
        </p:nvSpPr>
        <p:spPr>
          <a:xfrm>
            <a:off x="457199" y="214678"/>
            <a:ext cx="8244586" cy="1165910"/>
          </a:xfrm>
          <a:prstGeom prst="rect">
            <a:avLst/>
          </a:prstGeom>
        </p:spPr>
        <p:txBody>
          <a:bodyPr/>
          <a:lstStyle/>
          <a:p>
            <a:r>
              <a:rPr lang="en-US" err="1">
                <a:solidFill>
                  <a:schemeClr val="tx1"/>
                </a:solidFill>
              </a:rPr>
              <a:t>Thèmes</a:t>
            </a:r>
            <a:r>
              <a:rPr lang="en-US">
                <a:solidFill>
                  <a:schemeClr val="tx1"/>
                </a:solidFill>
              </a:rPr>
              <a:t> de </a:t>
            </a:r>
            <a:r>
              <a:rPr lang="en-US" err="1">
                <a:solidFill>
                  <a:schemeClr val="tx1"/>
                </a:solidFill>
              </a:rPr>
              <a:t>l’énoncé</a:t>
            </a:r>
            <a:r>
              <a:rPr lang="en-US">
                <a:solidFill>
                  <a:schemeClr val="tx1"/>
                </a:solidFill>
              </a:rPr>
              <a:t> sur </a:t>
            </a:r>
            <a:r>
              <a:rPr lang="en-US" err="1">
                <a:solidFill>
                  <a:schemeClr val="tx1"/>
                </a:solidFill>
              </a:rPr>
              <a:t>cette</a:t>
            </a:r>
            <a:r>
              <a:rPr lang="en-US">
                <a:solidFill>
                  <a:schemeClr val="tx1"/>
                </a:solidFill>
              </a:rPr>
              <a:t> </a:t>
            </a:r>
            <a:r>
              <a:rPr lang="en-US" err="1">
                <a:solidFill>
                  <a:schemeClr val="tx1"/>
                </a:solidFill>
              </a:rPr>
              <a:t>norme</a:t>
            </a:r>
            <a:r>
              <a:rPr lang="en-US">
                <a:solidFill>
                  <a:schemeClr val="tx1"/>
                </a:solidFill>
              </a:rPr>
              <a:t> de </a:t>
            </a:r>
            <a:r>
              <a:rPr lang="en-US" err="1">
                <a:solidFill>
                  <a:schemeClr val="tx1"/>
                </a:solidFill>
              </a:rPr>
              <a:t>qualité</a:t>
            </a:r>
            <a:endParaRPr>
              <a:solidFill>
                <a:schemeClr val="tx1"/>
              </a:solidFill>
            </a:endParaRPr>
          </a:p>
        </p:txBody>
      </p:sp>
      <p:pic>
        <p:nvPicPr>
          <p:cNvPr id="14" name="Graphic 13">
            <a:extLst>
              <a:ext uri="{FF2B5EF4-FFF2-40B4-BE49-F238E27FC236}">
                <a16:creationId xmlns:a16="http://schemas.microsoft.com/office/drawing/2014/main" id="{C2866B94-F191-7143-87BF-F3FFC3B208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199" y="2168860"/>
            <a:ext cx="580302" cy="580302"/>
          </a:xfrm>
          <a:prstGeom prst="rect">
            <a:avLst/>
          </a:prstGeom>
        </p:spPr>
      </p:pic>
      <p:pic>
        <p:nvPicPr>
          <p:cNvPr id="15" name="Graphic 14">
            <a:extLst>
              <a:ext uri="{FF2B5EF4-FFF2-40B4-BE49-F238E27FC236}">
                <a16:creationId xmlns:a16="http://schemas.microsoft.com/office/drawing/2014/main" id="{C92E735D-DAC3-3A4A-912E-4AD382FE3A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329" y="2666456"/>
            <a:ext cx="438794" cy="438794"/>
          </a:xfrm>
          <a:prstGeom prst="rect">
            <a:avLst/>
          </a:prstGeom>
        </p:spPr>
      </p:pic>
      <p:pic>
        <p:nvPicPr>
          <p:cNvPr id="16" name="Graphic 15">
            <a:extLst>
              <a:ext uri="{FF2B5EF4-FFF2-40B4-BE49-F238E27FC236}">
                <a16:creationId xmlns:a16="http://schemas.microsoft.com/office/drawing/2014/main" id="{CFDE9F55-872C-DA48-A015-E250D13996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359" y="3080728"/>
            <a:ext cx="438794" cy="438794"/>
          </a:xfrm>
          <a:prstGeom prst="rect">
            <a:avLst/>
          </a:prstGeom>
        </p:spPr>
      </p:pic>
      <p:pic>
        <p:nvPicPr>
          <p:cNvPr id="17" name="Graphic 16">
            <a:extLst>
              <a:ext uri="{FF2B5EF4-FFF2-40B4-BE49-F238E27FC236}">
                <a16:creationId xmlns:a16="http://schemas.microsoft.com/office/drawing/2014/main" id="{81031D49-42C4-B240-89FC-3A31BDD8AE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102" y="3429000"/>
            <a:ext cx="574221" cy="574221"/>
          </a:xfrm>
          <a:prstGeom prst="rect">
            <a:avLst/>
          </a:prstGeom>
        </p:spPr>
      </p:pic>
      <p:pic>
        <p:nvPicPr>
          <p:cNvPr id="18" name="Graphic 17">
            <a:extLst>
              <a:ext uri="{FF2B5EF4-FFF2-40B4-BE49-F238E27FC236}">
                <a16:creationId xmlns:a16="http://schemas.microsoft.com/office/drawing/2014/main" id="{93F3EEC6-64B5-E748-B706-27E93B3EE1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312" y="3991682"/>
            <a:ext cx="359811" cy="359811"/>
          </a:xfrm>
          <a:prstGeom prst="rect">
            <a:avLst/>
          </a:prstGeom>
        </p:spPr>
      </p:pic>
      <p:pic>
        <p:nvPicPr>
          <p:cNvPr id="19" name="Graphic 18">
            <a:extLst>
              <a:ext uri="{FF2B5EF4-FFF2-40B4-BE49-F238E27FC236}">
                <a16:creationId xmlns:a16="http://schemas.microsoft.com/office/drawing/2014/main" id="{683AF0E9-B424-944D-9816-BCEDB1FBF9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4138" y="4400520"/>
            <a:ext cx="435015" cy="435015"/>
          </a:xfrm>
          <a:prstGeom prst="rect">
            <a:avLst/>
          </a:prstGeom>
        </p:spPr>
      </p:pic>
      <p:pic>
        <p:nvPicPr>
          <p:cNvPr id="20" name="Graphic 19">
            <a:extLst>
              <a:ext uri="{FF2B5EF4-FFF2-40B4-BE49-F238E27FC236}">
                <a16:creationId xmlns:a16="http://schemas.microsoft.com/office/drawing/2014/main" id="{B72ECDBE-BF11-E44D-88B0-55CBF50F4E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7595" y="4912525"/>
            <a:ext cx="332528" cy="332528"/>
          </a:xfrm>
          <a:prstGeom prst="rect">
            <a:avLst/>
          </a:prstGeom>
        </p:spPr>
      </p:pic>
      <p:pic>
        <p:nvPicPr>
          <p:cNvPr id="21" name="Graphic 20">
            <a:extLst>
              <a:ext uri="{FF2B5EF4-FFF2-40B4-BE49-F238E27FC236}">
                <a16:creationId xmlns:a16="http://schemas.microsoft.com/office/drawing/2014/main" id="{48969917-E9F8-A84E-AA4E-7F9006FB202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4995" y="5271671"/>
            <a:ext cx="349618" cy="349618"/>
          </a:xfrm>
          <a:prstGeom prst="rect">
            <a:avLst/>
          </a:prstGeom>
        </p:spPr>
      </p:pic>
      <p:pic>
        <p:nvPicPr>
          <p:cNvPr id="22" name="Graphic 21">
            <a:extLst>
              <a:ext uri="{FF2B5EF4-FFF2-40B4-BE49-F238E27FC236}">
                <a16:creationId xmlns:a16="http://schemas.microsoft.com/office/drawing/2014/main" id="{08D2AAB6-DBEC-C347-B07B-6B00870C70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83583" y="5722336"/>
            <a:ext cx="384175" cy="384175"/>
          </a:xfrm>
          <a:prstGeom prst="rect">
            <a:avLst/>
          </a:prstGeom>
        </p:spPr>
      </p:pic>
      <p:pic>
        <p:nvPicPr>
          <p:cNvPr id="23" name="Graphic 22">
            <a:extLst>
              <a:ext uri="{FF2B5EF4-FFF2-40B4-BE49-F238E27FC236}">
                <a16:creationId xmlns:a16="http://schemas.microsoft.com/office/drawing/2014/main" id="{0C048056-493C-D14E-968D-3196D20E551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42518" y="6106511"/>
            <a:ext cx="454572" cy="454572"/>
          </a:xfrm>
          <a:prstGeom prst="rect">
            <a:avLst/>
          </a:prstGeom>
        </p:spPr>
      </p:pic>
      <p:pic>
        <p:nvPicPr>
          <p:cNvPr id="24" name="Graphic 23">
            <a:extLst>
              <a:ext uri="{FF2B5EF4-FFF2-40B4-BE49-F238E27FC236}">
                <a16:creationId xmlns:a16="http://schemas.microsoft.com/office/drawing/2014/main" id="{4D4BDCE8-8874-6245-898A-816786D0F55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13470" y="1371399"/>
            <a:ext cx="414512" cy="414512"/>
          </a:xfrm>
          <a:prstGeom prst="rect">
            <a:avLst/>
          </a:prstGeom>
        </p:spPr>
      </p:pic>
      <p:pic>
        <p:nvPicPr>
          <p:cNvPr id="25" name="Graphic 24">
            <a:extLst>
              <a:ext uri="{FF2B5EF4-FFF2-40B4-BE49-F238E27FC236}">
                <a16:creationId xmlns:a16="http://schemas.microsoft.com/office/drawing/2014/main" id="{DC9265CC-F3F7-1441-A7AD-B50986F177B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95945" y="1764298"/>
            <a:ext cx="476250" cy="47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40893"/>
            <a:ext cx="8244584" cy="1165909"/>
          </a:xfrm>
        </p:spPr>
        <p:txBody>
          <a:bodyPr anchor="t"/>
          <a:lstStyle/>
          <a:p>
            <a:r>
              <a:rPr lang="fr-CA" sz="2400" b="0">
                <a:solidFill>
                  <a:schemeClr val="tx1"/>
                </a:solidFill>
              </a:rPr>
              <a:t>Énoncé de qualité 1 :</a:t>
            </a:r>
            <a:br>
              <a:rPr lang="fr-CA" sz="2400">
                <a:solidFill>
                  <a:schemeClr val="tx1"/>
                </a:solidFill>
              </a:rPr>
            </a:br>
            <a:r>
              <a:rPr lang="fr-CA" sz="2400">
                <a:solidFill>
                  <a:schemeClr val="tx1"/>
                </a:solidFill>
              </a:rPr>
              <a:t>Détermination </a:t>
            </a:r>
            <a:endParaRPr lang="en-CA" sz="2400">
              <a:solidFill>
                <a:schemeClr val="tx1"/>
              </a:solidFill>
            </a:endParaRPr>
          </a:p>
        </p:txBody>
      </p:sp>
      <p:sp>
        <p:nvSpPr>
          <p:cNvPr id="3" name="Rectangle 2"/>
          <p:cNvSpPr/>
          <p:nvPr>
            <p:custDataLst>
              <p:tags r:id="rId3"/>
            </p:custDataLst>
          </p:nvPr>
        </p:nvSpPr>
        <p:spPr>
          <a:xfrm>
            <a:off x="1352811" y="1937660"/>
            <a:ext cx="5962390" cy="149134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a:t>Les personnes soupçonnées d’être atteintes de troubles anxieux font l’objet d’une détermination précoce à l’aide (1) d’un outil d’évaluation validé ou de questions de dépistage reconnues et (2) d’échelles de cotes de gravité validées.</a:t>
            </a:r>
            <a:endParaRPr lang="en-CA" sz="18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a:solidFill>
                  <a:schemeClr val="tx1"/>
                </a:solidFill>
              </a:rPr>
              <a:t>Normes de qualité</a:t>
            </a:r>
            <a:endParaRPr lang="en-CA">
              <a:solidFill>
                <a:schemeClr val="tx1"/>
              </a:solidFill>
            </a:endParaRPr>
          </a:p>
        </p:txBody>
      </p:sp>
      <p:sp>
        <p:nvSpPr>
          <p:cNvPr id="3" name="Content Placeholder 2"/>
          <p:cNvSpPr>
            <a:spLocks noGrp="1"/>
          </p:cNvSpPr>
          <p:nvPr>
            <p:ph idx="1"/>
            <p:custDataLst>
              <p:tags r:id="rId3"/>
            </p:custDataLst>
          </p:nvPr>
        </p:nvSpPr>
        <p:spPr>
          <a:xfrm>
            <a:off x="472184" y="1440547"/>
            <a:ext cx="8087616" cy="3143979"/>
          </a:xfrm>
        </p:spPr>
        <p:txBody>
          <a:bodyPr/>
          <a:lstStyle/>
          <a:p>
            <a:pPr>
              <a:lnSpc>
                <a:spcPct val="90000"/>
              </a:lnSpc>
              <a:spcAft>
                <a:spcPts val="1200"/>
              </a:spcAft>
              <a:buClr>
                <a:srgbClr val="00B2E3"/>
              </a:buClr>
            </a:pPr>
            <a:r>
              <a:rPr lang="fr-CA"/>
              <a:t>Informent les cliniciens et les patients sur ce devraient être la qualité des soins</a:t>
            </a:r>
          </a:p>
          <a:p>
            <a:pPr>
              <a:lnSpc>
                <a:spcPct val="90000"/>
              </a:lnSpc>
              <a:spcAft>
                <a:spcPts val="1200"/>
              </a:spcAft>
              <a:buClr>
                <a:srgbClr val="00B2E3"/>
              </a:buClr>
            </a:pPr>
            <a:r>
              <a:rPr lang="fr-CA"/>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a:t>Elles reposent sur les meilleures données probantes disponibles</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12144"/>
            <a:ext cx="8244584" cy="1165909"/>
          </a:xfrm>
        </p:spPr>
        <p:txBody>
          <a:bodyPr anchor="t"/>
          <a:lstStyle/>
          <a:p>
            <a:pPr>
              <a:lnSpc>
                <a:spcPct val="90000"/>
              </a:lnSpc>
            </a:pPr>
            <a:r>
              <a:rPr lang="fr-CA" sz="2400" b="0">
                <a:solidFill>
                  <a:schemeClr val="tx1"/>
                </a:solidFill>
              </a:rPr>
              <a:t>Énoncé de qualité 2 :</a:t>
            </a:r>
            <a:br>
              <a:rPr lang="fr-CA" sz="2400">
                <a:solidFill>
                  <a:schemeClr val="tx1"/>
                </a:solidFill>
              </a:rPr>
            </a:br>
            <a:r>
              <a:rPr lang="fr-CA" sz="2400">
                <a:solidFill>
                  <a:schemeClr val="tx1"/>
                </a:solidFill>
              </a:rPr>
              <a:t>Évaluation globale</a:t>
            </a: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a:t>Les personnes soupçonnées d’être atteintes de troubles anxieux ou qui ont reçu un résultat de dépistage positif pour des troubles anxieux font l’objet d’une évaluation globale en temps opportun afin de déterminer si elles ont un trouble anxieux particulier, la gravité de leurs symptômes, si elles présentent des comorbidités et si elles ont une déficience fonctionnelle associée.</a:t>
            </a:r>
            <a:endParaRPr lang="en-CA" sz="1800" u="none">
              <a:solidFill>
                <a:srgbClr val="000000"/>
              </a:solidFill>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4643"/>
            <a:ext cx="8244584" cy="1165909"/>
          </a:xfrm>
        </p:spPr>
        <p:txBody>
          <a:bodyPr anchor="t"/>
          <a:lstStyle/>
          <a:p>
            <a:pPr>
              <a:lnSpc>
                <a:spcPct val="90000"/>
              </a:lnSpc>
            </a:pPr>
            <a:r>
              <a:rPr lang="fr-CA" sz="2400" b="0">
                <a:solidFill>
                  <a:schemeClr val="tx1"/>
                </a:solidFill>
              </a:rPr>
              <a:t>Énoncé de qualité 3 :</a:t>
            </a:r>
            <a:br>
              <a:rPr lang="fr-CA" sz="2400">
                <a:solidFill>
                  <a:schemeClr val="tx1"/>
                </a:solidFill>
              </a:rPr>
            </a:br>
            <a:r>
              <a:rPr lang="fr-CA" sz="2400">
                <a:solidFill>
                  <a:schemeClr val="tx1"/>
                </a:solidFill>
              </a:rPr>
              <a:t>Soutien à la famille</a:t>
            </a:r>
            <a:br>
              <a:rPr lang="en-CA">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427967" y="2088737"/>
            <a:ext cx="5994067" cy="209495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fr-CA" sz="1800" u="none"/>
              <a:t>Les personnes atteintes de troubles anxieux sont encouragées à faire participer les membres de leur famille à l’évaluation et au traitement, en tenant compte des besoins et des préférences de chacun. Les membres de la famille sont également orientés vers les ressources et le soutien disponibles et se voient proposer de la psychoéducation.</a:t>
            </a:r>
            <a:endParaRPr lang="en-CA" sz="1800" u="none"/>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5989" y="460842"/>
            <a:ext cx="7515616" cy="874432"/>
          </a:xfrm>
        </p:spPr>
        <p:txBody>
          <a:bodyPr anchor="t"/>
          <a:lstStyle/>
          <a:p>
            <a:pPr>
              <a:lnSpc>
                <a:spcPct val="90000"/>
              </a:lnSpc>
            </a:pPr>
            <a:r>
              <a:rPr lang="fr-CA" sz="2400" b="0">
                <a:solidFill>
                  <a:schemeClr val="tx1"/>
                </a:solidFill>
              </a:rPr>
              <a:t>Énoncé de qualité 4 :</a:t>
            </a:r>
            <a:br>
              <a:rPr lang="fr-CA" sz="2400">
                <a:solidFill>
                  <a:schemeClr val="tx1"/>
                </a:solidFill>
              </a:rPr>
            </a:br>
            <a:r>
              <a:rPr lang="fr-CA" sz="2400">
                <a:solidFill>
                  <a:schemeClr val="tx1"/>
                </a:solidFill>
              </a:rPr>
              <a:t>Approche par paliers en matière de soins</a:t>
            </a:r>
            <a:br>
              <a:rPr lang="en-CA">
                <a:solidFill>
                  <a:schemeClr val="tx1"/>
                </a:solidFill>
              </a:rPr>
            </a:b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CA" sz="2625" b="0">
              <a:solidFill>
                <a:schemeClr val="tx1"/>
              </a:solidFill>
            </a:endParaRPr>
          </a:p>
        </p:txBody>
      </p:sp>
      <p:sp>
        <p:nvSpPr>
          <p:cNvPr id="3" name="Rectangle 2"/>
          <p:cNvSpPr/>
          <p:nvPr>
            <p:custDataLst>
              <p:tags r:id="rId3"/>
            </p:custDataLst>
          </p:nvPr>
        </p:nvSpPr>
        <p:spPr>
          <a:xfrm>
            <a:off x="1422565" y="2167207"/>
            <a:ext cx="5864355" cy="182975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a:t>Les personnes atteintes de troubles anxieux reçoivent un traitement qui suit une approche par paliers utilisant d’abord l’intervention la moins intensive et la plus efficace, en fonction de la gravité des symptômes, du degré de déficience fonctionnelle, ainsi que des besoins et des préférences individuels.</a:t>
            </a:r>
            <a:endParaRPr lang="en-CA" sz="18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1292" y="490618"/>
            <a:ext cx="6183438" cy="874432"/>
          </a:xfrm>
        </p:spPr>
        <p:txBody>
          <a:bodyPr anchor="t"/>
          <a:lstStyle/>
          <a:p>
            <a:pPr>
              <a:lnSpc>
                <a:spcPct val="90000"/>
              </a:lnSpc>
            </a:pPr>
            <a:r>
              <a:rPr lang="fr-CA" sz="2400" b="0">
                <a:solidFill>
                  <a:schemeClr val="tx1"/>
                </a:solidFill>
              </a:rPr>
              <a:t>Énoncé de qualité 5 :</a:t>
            </a:r>
            <a:br>
              <a:rPr lang="fr-CA" sz="2400">
                <a:solidFill>
                  <a:schemeClr val="tx1"/>
                </a:solidFill>
              </a:rPr>
            </a:br>
            <a:r>
              <a:rPr lang="fr-CA" sz="2400">
                <a:solidFill>
                  <a:schemeClr val="tx1"/>
                </a:solidFill>
              </a:rPr>
              <a:t>Auto-assistance</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077238" y="2254685"/>
            <a:ext cx="6588690" cy="187890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1800" u="none"/>
              <a:t>Les personnes atteintes de troubles anxieux sont informées des ressources d’auto-assistance, comme les livres, les ressources éducatives disponibles sur Internet et les groupes de soutien, et reçoivent de l’aide pour y accéder en fonction de leurs besoins et de leurs préférences individuelles et en harmonie avec l’approche par paliers en matière de soins.</a:t>
            </a:r>
            <a:endParaRPr lang="en-CA" sz="1800" u="none">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95713"/>
            <a:ext cx="8244584" cy="1165909"/>
          </a:xfrm>
        </p:spPr>
        <p:txBody>
          <a:bodyPr anchor="t"/>
          <a:lstStyle/>
          <a:p>
            <a:pPr>
              <a:lnSpc>
                <a:spcPct val="90000"/>
              </a:lnSpc>
            </a:pPr>
            <a:r>
              <a:rPr lang="fr-CA" sz="2400" b="0">
                <a:solidFill>
                  <a:schemeClr val="tx1"/>
                </a:solidFill>
              </a:rPr>
              <a:t>Énoncé de qualité 6 :</a:t>
            </a:r>
            <a:br>
              <a:rPr lang="fr-CA" sz="2400">
                <a:solidFill>
                  <a:schemeClr val="tx1"/>
                </a:solidFill>
              </a:rPr>
            </a:br>
            <a:r>
              <a:rPr lang="fr-CA" sz="2400">
                <a:solidFill>
                  <a:schemeClr val="tx1"/>
                </a:solidFill>
              </a:rPr>
              <a:t>Thérapie </a:t>
            </a:r>
            <a:r>
              <a:rPr lang="fr-CA" sz="2400" err="1">
                <a:solidFill>
                  <a:schemeClr val="tx1"/>
                </a:solidFill>
              </a:rPr>
              <a:t>cognitivo</a:t>
            </a:r>
            <a:r>
              <a:rPr lang="fr-CA" sz="2400">
                <a:solidFill>
                  <a:schemeClr val="tx1"/>
                </a:solidFill>
              </a:rPr>
              <a:t>-comportementale</a:t>
            </a:r>
            <a:br>
              <a:rPr lang="en-CA">
                <a:solidFill>
                  <a:schemeClr val="tx1"/>
                </a:solidFill>
              </a:rPr>
            </a:br>
            <a:br>
              <a:rPr lang="en-CA" sz="2400">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409116" y="2404887"/>
            <a:ext cx="5710031" cy="253036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custDataLst>
              <p:tags r:id="rId4"/>
            </p:custDataLst>
          </p:nvPr>
        </p:nvSpPr>
        <p:spPr>
          <a:xfrm>
            <a:off x="1584097" y="2524606"/>
            <a:ext cx="5360069" cy="2308324"/>
          </a:xfrm>
          <a:prstGeom prst="rect">
            <a:avLst/>
          </a:prstGeom>
        </p:spPr>
        <p:txBody>
          <a:bodyPr wrap="square">
            <a:spAutoFit/>
          </a:bodyPr>
          <a:lstStyle/>
          <a:p>
            <a:pPr defTabSz="342900"/>
            <a:r>
              <a:rPr lang="fr-CA" sz="1800" u="none"/>
              <a:t>Les personnes atteintes de troubles anxieux ont accès en temps opportun à la thérapie </a:t>
            </a:r>
            <a:r>
              <a:rPr lang="fr-CA" sz="1800" u="none" err="1"/>
              <a:t>cognitivo</a:t>
            </a:r>
            <a:r>
              <a:rPr lang="fr-CA" sz="1800" u="none"/>
              <a:t>-comportementale (TCC), en fonction de leurs besoins et préférences individuels et en harmonie avec une approche par paliers en matière de soins. La thérapie </a:t>
            </a:r>
            <a:r>
              <a:rPr lang="fr-CA" sz="1800" u="none" err="1"/>
              <a:t>cognitivo</a:t>
            </a:r>
            <a:r>
              <a:rPr lang="fr-CA" sz="1800" u="none"/>
              <a:t>-comportementale est dispensée par un professionnel de la santé spécialisé dans les troubles anxieux.</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24020"/>
            <a:ext cx="8244584" cy="1165909"/>
          </a:xfrm>
        </p:spPr>
        <p:txBody>
          <a:bodyPr anchor="t"/>
          <a:lstStyle/>
          <a:p>
            <a:pPr>
              <a:lnSpc>
                <a:spcPct val="90000"/>
              </a:lnSpc>
            </a:pPr>
            <a:r>
              <a:rPr lang="fr-CA" sz="2400" b="0">
                <a:solidFill>
                  <a:schemeClr val="tx1"/>
                </a:solidFill>
              </a:rPr>
              <a:t>Énoncé de qualité 7 :</a:t>
            </a:r>
            <a:br>
              <a:rPr lang="fr-CA" sz="2400">
                <a:solidFill>
                  <a:schemeClr val="tx1"/>
                </a:solidFill>
              </a:rPr>
            </a:br>
            <a:r>
              <a:rPr lang="fr-CA" sz="2400">
                <a:solidFill>
                  <a:schemeClr val="tx1"/>
                </a:solidFill>
              </a:rPr>
              <a:t>Traitement pharmacologique</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485901" y="2434841"/>
            <a:ext cx="5898874" cy="198684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8"/>
            <a:ext cx="5805027" cy="1754326"/>
          </a:xfrm>
          <a:prstGeom prst="rect">
            <a:avLst/>
          </a:prstGeom>
        </p:spPr>
        <p:txBody>
          <a:bodyPr wrap="square">
            <a:spAutoFit/>
          </a:bodyPr>
          <a:lstStyle/>
          <a:p>
            <a:pPr defTabSz="342900"/>
            <a:r>
              <a:rPr lang="fr-CA" sz="1800" u="none"/>
              <a:t>Les personnes atteintes de troubles anxieux modérés à graves, ou celles qui ne répondent pas à un traitement psychologique, se voient offrir un traitement pharmacologique en fonction de leurs besoins et de leurs préférences individuelles et en harmonie avec une approche par paliers en matière de soins.</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76519"/>
            <a:ext cx="8244584" cy="1165909"/>
          </a:xfrm>
        </p:spPr>
        <p:txBody>
          <a:bodyPr anchor="t"/>
          <a:lstStyle/>
          <a:p>
            <a:pPr>
              <a:lnSpc>
                <a:spcPct val="90000"/>
              </a:lnSpc>
            </a:pPr>
            <a:r>
              <a:rPr lang="fr-CA" sz="2400" b="0">
                <a:solidFill>
                  <a:schemeClr val="tx1"/>
                </a:solidFill>
              </a:rPr>
              <a:t>Énoncé de qualité 8 :</a:t>
            </a:r>
            <a:br>
              <a:rPr lang="fr-CA" sz="2400">
                <a:solidFill>
                  <a:schemeClr val="tx1"/>
                </a:solidFill>
              </a:rPr>
            </a:br>
            <a:r>
              <a:rPr lang="fr-CA" sz="2400">
                <a:solidFill>
                  <a:schemeClr val="tx1"/>
                </a:solidFill>
              </a:rPr>
              <a:t>Surveillance</a:t>
            </a:r>
            <a:br>
              <a:rPr lang="en-CA">
                <a:solidFill>
                  <a:schemeClr val="tx1"/>
                </a:solidFill>
              </a:rPr>
            </a:br>
            <a:br>
              <a:rPr lang="en-CA" sz="2400">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485901" y="2434840"/>
            <a:ext cx="6078352" cy="18114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579747" y="2544227"/>
            <a:ext cx="6078353" cy="1477328"/>
          </a:xfrm>
          <a:prstGeom prst="rect">
            <a:avLst/>
          </a:prstGeom>
        </p:spPr>
        <p:txBody>
          <a:bodyPr wrap="square" anchor="t">
            <a:spAutoFit/>
          </a:bodyPr>
          <a:lstStyle/>
          <a:p>
            <a:pPr defTabSz="342900"/>
            <a:r>
              <a:rPr lang="fr-CA" sz="1800" u="none"/>
              <a:t>Les personnes atteintes de troubles anxieux font l’objet d’un suivi régulier en ce qui concerne leur réponse au traitement (efficacité et </a:t>
            </a:r>
            <a:r>
              <a:rPr lang="fr-CA" sz="1800" u="none" err="1"/>
              <a:t>tolérabilité</a:t>
            </a:r>
            <a:r>
              <a:rPr lang="fr-CA" sz="1800" u="none"/>
              <a:t>) pendant toute la durée de celui-ci grâce à des outils validés et à une évaluation de leur évolution clinique.</a:t>
            </a:r>
            <a:endParaRPr lang="en-US" sz="1800" u="none">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98975"/>
            <a:ext cx="8244584" cy="1165909"/>
          </a:xfrm>
        </p:spPr>
        <p:txBody>
          <a:bodyPr anchor="t"/>
          <a:lstStyle/>
          <a:p>
            <a:pPr>
              <a:lnSpc>
                <a:spcPct val="90000"/>
              </a:lnSpc>
            </a:pPr>
            <a:r>
              <a:rPr lang="fr-CA" sz="2400" b="0">
                <a:solidFill>
                  <a:schemeClr val="tx1"/>
                </a:solidFill>
              </a:rPr>
              <a:t>Énoncé de qualité 9 :</a:t>
            </a:r>
            <a:br>
              <a:rPr lang="fr-CA" sz="2400">
                <a:solidFill>
                  <a:schemeClr val="tx1"/>
                </a:solidFill>
              </a:rPr>
            </a:br>
            <a:r>
              <a:rPr lang="fr-CA" sz="2400">
                <a:solidFill>
                  <a:schemeClr val="tx1"/>
                </a:solidFill>
              </a:rPr>
              <a:t>Soutien pendant la réponse au traitement initial</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custDataLst>
              <p:tags r:id="rId3"/>
            </p:custDataLst>
          </p:nvPr>
        </p:nvSpPr>
        <p:spPr>
          <a:xfrm>
            <a:off x="1444408" y="2196847"/>
            <a:ext cx="6255183" cy="268730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custDataLst>
              <p:tags r:id="rId4"/>
            </p:custDataLst>
          </p:nvPr>
        </p:nvSpPr>
        <p:spPr>
          <a:xfrm>
            <a:off x="1669485" y="2298830"/>
            <a:ext cx="5805027" cy="2585323"/>
          </a:xfrm>
          <a:prstGeom prst="rect">
            <a:avLst/>
          </a:prstGeom>
        </p:spPr>
        <p:txBody>
          <a:bodyPr wrap="square">
            <a:spAutoFit/>
          </a:bodyPr>
          <a:lstStyle/>
          <a:p>
            <a:r>
              <a:rPr lang="fr-CA" sz="1800" u="none"/>
              <a:t>Les personnes atteintes de troubles anxieux sont informées de ce à quoi elles doivent s’attendre et reçoivent du soutien pendant le traitement initial. Lorsque le traitement initial ne fonctionne pas, les personnes atteintes de troubles anxieux doivent être réévaluées. Elles pourront alors accéder à d’autres options de traitement en fonction de leurs besoins et de leurs préférences individuelles et en harmonie avec l’approche par paliers en matière de soins.</a:t>
            </a:r>
            <a:endParaRPr lang="en-CA" sz="1800" u="none"/>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37936"/>
            <a:ext cx="8244584" cy="1165909"/>
          </a:xfrm>
        </p:spPr>
        <p:txBody>
          <a:bodyPr anchor="t"/>
          <a:lstStyle/>
          <a:p>
            <a:pPr>
              <a:lnSpc>
                <a:spcPct val="90000"/>
              </a:lnSpc>
            </a:pPr>
            <a:r>
              <a:rPr lang="fr-CA" sz="2400" b="0">
                <a:solidFill>
                  <a:schemeClr val="tx1"/>
                </a:solidFill>
              </a:rPr>
              <a:t>Énoncé de qualité 10 :</a:t>
            </a:r>
            <a:br>
              <a:rPr lang="fr-CA" sz="2400">
                <a:solidFill>
                  <a:schemeClr val="tx1"/>
                </a:solidFill>
              </a:rPr>
            </a:br>
            <a:r>
              <a:rPr lang="fr-CA" sz="2400">
                <a:solidFill>
                  <a:schemeClr val="tx1"/>
                </a:solidFill>
              </a:rPr>
              <a:t>Expertise spécialisée dans les troubles anxieux</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1"/>
            <a:ext cx="5898873" cy="142317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1200329"/>
          </a:xfrm>
          <a:prstGeom prst="rect">
            <a:avLst/>
          </a:prstGeom>
        </p:spPr>
        <p:txBody>
          <a:bodyPr wrap="square">
            <a:spAutoFit/>
          </a:bodyPr>
          <a:lstStyle/>
          <a:p>
            <a:pPr defTabSz="342900"/>
            <a:r>
              <a:rPr lang="fr-CA" sz="1800" u="none"/>
              <a:t>Les personnes atteintes de troubles anxieux qui n’ont pas répondu adéquatement aux traitements sont orientées vers un professionnel de la santé possédant une expertise spécialisée dans les troubles anxieux.</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00269"/>
            <a:ext cx="8244584" cy="1165909"/>
          </a:xfrm>
        </p:spPr>
        <p:txBody>
          <a:bodyPr anchor="t"/>
          <a:lstStyle/>
          <a:p>
            <a:pPr>
              <a:lnSpc>
                <a:spcPct val="90000"/>
              </a:lnSpc>
            </a:pPr>
            <a:r>
              <a:rPr lang="fr-CA" sz="2400" b="0">
                <a:solidFill>
                  <a:schemeClr val="tx1"/>
                </a:solidFill>
              </a:rPr>
              <a:t>Énoncé de qualité 11 :</a:t>
            </a:r>
            <a:br>
              <a:rPr lang="fr-CA" sz="2400">
                <a:solidFill>
                  <a:schemeClr val="tx1"/>
                </a:solidFill>
              </a:rPr>
            </a:br>
            <a:r>
              <a:rPr lang="fr-CA" sz="2400">
                <a:solidFill>
                  <a:schemeClr val="tx1"/>
                </a:solidFill>
              </a:rPr>
              <a:t>Prévention des rechutes</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0"/>
            <a:ext cx="5898873" cy="170282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1477328"/>
          </a:xfrm>
          <a:prstGeom prst="rect">
            <a:avLst/>
          </a:prstGeom>
        </p:spPr>
        <p:txBody>
          <a:bodyPr wrap="square">
            <a:spAutoFit/>
          </a:bodyPr>
          <a:lstStyle/>
          <a:p>
            <a:r>
              <a:rPr lang="fr-CA" sz="1800" u="none"/>
              <a:t>Les personnes atteintes de troubles anxieux qui reçoivent un traitement sont également informées et éduquées sur la façon de prévenir les rechutes et de gérer les symptômes si jamais ils se manifestent de nouveau.</a:t>
            </a:r>
            <a:endParaRPr lang="en-CA" sz="1800" u="none"/>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60872"/>
            <a:ext cx="7139136" cy="706437"/>
          </a:xfrm>
        </p:spPr>
        <p:txBody>
          <a:bodyPr/>
          <a:lstStyle/>
          <a:p>
            <a:r>
              <a:rPr lang="fr-CA">
                <a:solidFill>
                  <a:schemeClr val="tx1"/>
                </a:solidFill>
              </a:rPr>
              <a:t>Normes de qualité</a:t>
            </a:r>
            <a:endParaRPr lang="en-CA">
              <a:solidFill>
                <a:schemeClr val="tx1"/>
              </a:solidFill>
            </a:endParaRPr>
          </a:p>
        </p:txBody>
      </p:sp>
      <p:graphicFrame>
        <p:nvGraphicFramePr>
          <p:cNvPr id="4" name="Diagram 3"/>
          <p:cNvGraphicFramePr/>
          <p:nvPr>
            <p:custDataLst>
              <p:tags r:id="rId3"/>
            </p:custDataLst>
            <p:extLst>
              <p:ext uri="{D42A27DB-BD31-4B8C-83A1-F6EECF244321}">
                <p14:modId xmlns:p14="http://schemas.microsoft.com/office/powerpoint/2010/main" val="65828205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12144"/>
            <a:ext cx="8244584" cy="1165909"/>
          </a:xfrm>
        </p:spPr>
        <p:txBody>
          <a:bodyPr anchor="t"/>
          <a:lstStyle/>
          <a:p>
            <a:pPr>
              <a:lnSpc>
                <a:spcPct val="90000"/>
              </a:lnSpc>
            </a:pPr>
            <a:r>
              <a:rPr lang="fr-CA" sz="2400" b="0">
                <a:solidFill>
                  <a:schemeClr val="tx1"/>
                </a:solidFill>
              </a:rPr>
              <a:t>Énoncé de qualité 12 :</a:t>
            </a:r>
            <a:br>
              <a:rPr lang="fr-CA" sz="2400">
                <a:solidFill>
                  <a:schemeClr val="tx1"/>
                </a:solidFill>
              </a:rPr>
            </a:br>
            <a:r>
              <a:rPr lang="fr-CA" sz="2400">
                <a:solidFill>
                  <a:schemeClr val="tx1"/>
                </a:solidFill>
              </a:rPr>
              <a:t>Transitions dans les soins</a:t>
            </a:r>
            <a:br>
              <a:rPr lang="en-CA">
                <a:solidFill>
                  <a:schemeClr val="tx1"/>
                </a:solidFill>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4" name="Rectangle 3"/>
          <p:cNvSpPr/>
          <p:nvPr>
            <p:custDataLst>
              <p:tags r:id="rId3"/>
            </p:custDataLst>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custDataLst>
              <p:tags r:id="rId4"/>
            </p:custDataLst>
          </p:nvPr>
        </p:nvSpPr>
        <p:spPr>
          <a:xfrm>
            <a:off x="1485901" y="2434840"/>
            <a:ext cx="6078352" cy="214071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custDataLst>
              <p:tags r:id="rId5"/>
            </p:custDataLst>
          </p:nvPr>
        </p:nvSpPr>
        <p:spPr>
          <a:xfrm>
            <a:off x="1579747" y="2544227"/>
            <a:ext cx="5805027" cy="2031325"/>
          </a:xfrm>
          <a:prstGeom prst="rect">
            <a:avLst/>
          </a:prstGeom>
        </p:spPr>
        <p:txBody>
          <a:bodyPr wrap="square">
            <a:spAutoFit/>
          </a:bodyPr>
          <a:lstStyle/>
          <a:p>
            <a:r>
              <a:rPr lang="fr-CA" sz="1800" u="none"/>
              <a:t>Les personnes atteintes de troubles anxieux reçoivent des soins appropriés pendant toute leur vie et vivent des transitions harmonieuses entre les différents services et professionnels de la santé, y compris entre les divers milieux de soins et lorsqu’elles doivent passer des services pour enfants et adolescents à ceux pour adultes.</a:t>
            </a:r>
            <a:endParaRPr lang="en-CA" sz="1800" u="none"/>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4840E3-1334-0B4F-929A-71D293FE9D67}"/>
              </a:ext>
            </a:extLst>
          </p:cNvPr>
          <p:cNvSpPr>
            <a:spLocks noGrp="1"/>
          </p:cNvSpPr>
          <p:nvPr>
            <p:ph type="title"/>
            <p:custDataLst>
              <p:tags r:id="rId2"/>
            </p:custDataLst>
          </p:nvPr>
        </p:nvSpPr>
        <p:spPr>
          <a:xfrm>
            <a:off x="722313" y="1214392"/>
            <a:ext cx="6081935" cy="1969761"/>
          </a:xfrm>
        </p:spPr>
        <p:txBody>
          <a:bodyPr/>
          <a:lstStyle/>
          <a:p>
            <a:br>
              <a:rPr lang="en-CA" sz="4800">
                <a:solidFill>
                  <a:schemeClr val="tx1"/>
                </a:solidFill>
              </a:rPr>
            </a:br>
            <a:r>
              <a:rPr lang="fr-CA" sz="4800">
                <a:solidFill>
                  <a:schemeClr val="tx1"/>
                </a:solidFill>
              </a:rPr>
              <a:t>Manière de mesurer le succès</a:t>
            </a:r>
            <a:br>
              <a:rPr lang="en-US">
                <a:solidFill>
                  <a:schemeClr val="tx1"/>
                </a:solidFill>
                <a:latin typeface="MS PGothic"/>
              </a:rPr>
            </a:br>
            <a:endParaRPr lang="en-US">
              <a:solidFill>
                <a:schemeClr val="tx1"/>
              </a:solidFill>
            </a:endParaRPr>
          </a:p>
        </p:txBody>
      </p:sp>
      <p:cxnSp>
        <p:nvCxnSpPr>
          <p:cNvPr id="8" name="Straight Connector 7">
            <a:extLst>
              <a:ext uri="{FF2B5EF4-FFF2-40B4-BE49-F238E27FC236}">
                <a16:creationId xmlns:a16="http://schemas.microsoft.com/office/drawing/2014/main" id="{B5DFE30D-3806-9242-A38F-08AAEF579A0C}"/>
              </a:ext>
            </a:extLst>
          </p:cNvPr>
          <p:cNvCxnSpPr>
            <a:cxnSpLocks/>
          </p:cNvCxnSpPr>
          <p:nvPr/>
        </p:nvCxnSpPr>
        <p:spPr bwMode="auto">
          <a:xfrm>
            <a:off x="793077" y="3663771"/>
            <a:ext cx="58128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346142" y="238539"/>
            <a:ext cx="6909681" cy="1165909"/>
          </a:xfrm>
        </p:spPr>
        <p:txBody>
          <a:bodyPr/>
          <a:lstStyle/>
          <a:p>
            <a:r>
              <a:rPr lang="fr-CA" sz="2800">
                <a:solidFill>
                  <a:schemeClr val="tx1"/>
                </a:solidFill>
              </a:rPr>
              <a:t>Indicateurs pouvant être mesurés à l’aide de données provinciales </a:t>
            </a:r>
            <a:endParaRPr lang="en-CA" sz="2800">
              <a:solidFill>
                <a:schemeClr val="tx1"/>
              </a:solidFill>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346142" y="1868732"/>
            <a:ext cx="8126651" cy="2778423"/>
          </a:xfrm>
        </p:spPr>
        <p:txBody>
          <a:bodyPr/>
          <a:lstStyle/>
          <a:p>
            <a:pPr lvl="0">
              <a:buClr>
                <a:srgbClr val="00B2E3"/>
              </a:buClr>
            </a:pPr>
            <a:r>
              <a:rPr lang="fr-CA" sz="2000" dirty="0"/>
              <a:t>Pourcentage de personnes ayant dû se rendre à l’urgence de façon imprévue en raison d’un trouble anxieux et pour qui l’urgence a été le premier point de contact pour les soins en santé mentale et pour le traitement des dépendances</a:t>
            </a:r>
            <a:endParaRPr lang="en-CA" sz="2000" dirty="0"/>
          </a:p>
          <a:p>
            <a:pPr lvl="0">
              <a:buClr>
                <a:srgbClr val="00B2E3"/>
              </a:buClr>
            </a:pPr>
            <a:r>
              <a:rPr lang="fr-CA" sz="2000" dirty="0"/>
              <a:t>Pourcentage de consultations imprévues et répétées à l’urgence en raison de problèmes de santé mentale et de dépendance dans les 30 jours suivant une consultation non planifiée à l’urgence en raison de troubles anxieux </a:t>
            </a:r>
            <a:endParaRPr lang="en-CA" sz="2000" dirty="0"/>
          </a:p>
          <a:p>
            <a:pPr marL="0" indent="0">
              <a:buClr>
                <a:srgbClr val="00B2E3"/>
              </a:buClr>
              <a:buNone/>
            </a:pPr>
            <a:endParaRPr lang="en-US" sz="1800" b="1" dirty="0">
              <a:highlight>
                <a:srgbClr val="FFFF00"/>
              </a:highlight>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228209" y="269716"/>
            <a:ext cx="7146368" cy="1071602"/>
          </a:xfrm>
        </p:spPr>
        <p:txBody>
          <a:bodyPr/>
          <a:lstStyle/>
          <a:p>
            <a:r>
              <a:rPr lang="fr-CA" sz="2800">
                <a:solidFill>
                  <a:schemeClr val="tx1"/>
                </a:solidFill>
              </a:rPr>
              <a:t>Indicateurs ne pouvant être mesurés qu’à l’aide de données locales</a:t>
            </a:r>
            <a:endParaRPr lang="en-CA" sz="2800">
              <a:solidFill>
                <a:schemeClr val="tx1"/>
              </a:solidFill>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228209" y="1531324"/>
            <a:ext cx="8915791" cy="4838234"/>
          </a:xfrm>
        </p:spPr>
        <p:txBody>
          <a:bodyPr/>
          <a:lstStyle/>
          <a:p>
            <a:pPr lvl="0">
              <a:buClr>
                <a:srgbClr val="00B2E3"/>
              </a:buClr>
            </a:pPr>
            <a:r>
              <a:rPr lang="fr-CA" sz="1600"/>
              <a:t>Pourcentage de personnes soupçonnées d’être atteintes de troubles anxieux ou qui ont reçu un résultat de dépistage positif pour des troubles anxieux et qui font l’objet d’une évaluation globale en temps opportun afin de déterminer si elles ont un trouble anxieux particulier, la gravité de leurs symptômes, si elles présentent des comorbidités et si elles ont une déficience fonctionnelle associée.</a:t>
            </a:r>
            <a:endParaRPr lang="en-CA" sz="1600"/>
          </a:p>
          <a:p>
            <a:pPr lvl="0">
              <a:buClr>
                <a:srgbClr val="00B2E3"/>
              </a:buClr>
            </a:pPr>
            <a:r>
              <a:rPr lang="fr-CA" sz="1600"/>
              <a:t>Pourcentage de personnes atteintes de troubles anxieux pour lesquelles la thérapie </a:t>
            </a:r>
            <a:r>
              <a:rPr lang="fr-CA" sz="1600" err="1"/>
              <a:t>cognitivo</a:t>
            </a:r>
            <a:r>
              <a:rPr lang="fr-CA" sz="1600"/>
              <a:t>-comportementale (TCC) a été jugée appropriée et dont la TCC adaptée au trouble est donnée par un professionnel de la santé spécialisé dans les troubles anxieux. </a:t>
            </a:r>
            <a:endParaRPr lang="en-CA" sz="1600"/>
          </a:p>
          <a:p>
            <a:pPr lvl="0">
              <a:buClr>
                <a:srgbClr val="00B2E3"/>
              </a:buClr>
            </a:pPr>
            <a:r>
              <a:rPr lang="fr-CA" sz="1600"/>
              <a:t>Pourcentage de personnes atteintes de trouble anxieux qui disent avoir vu une amélioration de leur qualité de vie.</a:t>
            </a:r>
            <a:endParaRPr lang="en-CA" sz="1600"/>
          </a:p>
          <a:p>
            <a:pPr lvl="0">
              <a:buClr>
                <a:srgbClr val="00B2E3"/>
              </a:buClr>
            </a:pPr>
            <a:r>
              <a:rPr lang="fr-CA" sz="1600"/>
              <a:t>Pourcentage de personnes atteintes de trouble anxieux qui sont « tout à fait d’accord » avec la question suivante : « Les services que je reçois m’aident à surmonter plus facilement mes difficultés. »</a:t>
            </a:r>
            <a:endParaRPr lang="en-CA" sz="1600"/>
          </a:p>
          <a:p>
            <a:pPr lvl="0">
              <a:buClr>
                <a:srgbClr val="00B2E3"/>
              </a:buClr>
            </a:pPr>
            <a:r>
              <a:rPr lang="fr-CA" sz="1600"/>
              <a:t>Pourcentage de personnes atteintes de troubles anxieux qui terminent la TCC et ont un rétablissement stable </a:t>
            </a:r>
            <a:endParaRPr lang="en-CA" sz="1600"/>
          </a:p>
          <a:p>
            <a:pPr lvl="0">
              <a:buClr>
                <a:srgbClr val="00B2E3"/>
              </a:buClr>
            </a:pPr>
            <a:r>
              <a:rPr lang="fr-CA" sz="1600"/>
              <a:t>Pourcentage de personnes atteintes de troubles anxieux qui terminent la TCC et ont une amélioration stable</a:t>
            </a:r>
            <a:endParaRPr lang="en-CA" sz="1600"/>
          </a:p>
          <a:p>
            <a:pPr marL="0" indent="0">
              <a:buClr>
                <a:srgbClr val="00B2E3"/>
              </a:buClr>
              <a:buNone/>
            </a:pPr>
            <a:endParaRPr lang="en-US" sz="2000" b="1">
              <a:highlight>
                <a:srgbClr val="FFFF00"/>
              </a:highlight>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solidFill>
                  <a:schemeClr val="tx1"/>
                </a:solidFill>
              </a:rPr>
              <a:t>Sources des données et remerciements</a:t>
            </a:r>
          </a:p>
        </p:txBody>
      </p:sp>
      <p:sp>
        <p:nvSpPr>
          <p:cNvPr id="3" name="Content Placeholder 2"/>
          <p:cNvSpPr>
            <a:spLocks noGrp="1"/>
          </p:cNvSpPr>
          <p:nvPr>
            <p:ph idx="1"/>
            <p:custDataLst>
              <p:tags r:id="rId2"/>
            </p:custDataLst>
          </p:nvPr>
        </p:nvSpPr>
        <p:spPr>
          <a:xfrm>
            <a:off x="457200" y="2009567"/>
            <a:ext cx="8229600" cy="4248472"/>
          </a:xfrm>
        </p:spPr>
        <p:txBody>
          <a:bodyPr/>
          <a:lstStyle/>
          <a:p>
            <a:pPr marL="0" indent="0">
              <a:buNone/>
            </a:pPr>
            <a:r>
              <a:rPr lang="fr-CA" sz="1800">
                <a:ea typeface="MS PGothic"/>
              </a:rPr>
              <a:t>Les données utilisées dans cette présentation ont été fournies par l’Institute for </a:t>
            </a:r>
            <a:r>
              <a:rPr lang="fr-CA" sz="1800" err="1">
                <a:ea typeface="MS PGothic"/>
              </a:rPr>
              <a:t>Clinical</a:t>
            </a:r>
            <a:r>
              <a:rPr lang="fr-CA" sz="1800">
                <a:ea typeface="MS PGothic"/>
              </a:rPr>
              <a:t> </a:t>
            </a:r>
            <a:r>
              <a:rPr lang="fr-CA" sz="1800" err="1">
                <a:ea typeface="MS PGothic"/>
              </a:rPr>
              <a:t>Evaluative</a:t>
            </a:r>
            <a:r>
              <a:rPr lang="fr-CA" sz="1800">
                <a:ea typeface="MS PGothic"/>
              </a:rPr>
              <a:t> Sciences (ICES), qui est financé par une subvention annuelle du ministère de la Santé de l’Ontario. Les opinions, résultats et conclusions présentés dans ce rapport sont ceux des auteurs et sont indépendants des sources de financement. Aucune approbation du ICES ou du ministère de la Santé n’est prévue ou ne devrait être déduite du présent rapport. Les liens entre les différents ensembles de données ont été effectués à l’aide d’identificateurs codés uniques et analysés par l’ICES. Certaines données utilisées dans ce rapport sont fondées sur des données et des renseignements compilés et fournis par l’Institut canadien d’information sur la santé (ICIS). Les analyses, conclusions, opinions et énoncés exprimés dans le présent rapport sont ceux des auteurs, et pas nécessairement ceux de l’ICIS.</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2E7E5D-DA7E-034D-9AE7-EE88F57564DB}"/>
              </a:ext>
            </a:extLst>
          </p:cNvPr>
          <p:cNvSpPr/>
          <p:nvPr/>
        </p:nvSpPr>
        <p:spPr>
          <a:xfrm>
            <a:off x="5353541" y="5800151"/>
            <a:ext cx="3790459"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err="1">
                <a:solidFill>
                  <a:srgbClr val="FFFFFF"/>
                </a:solidFill>
                <a:latin typeface="Arial"/>
                <a:cs typeface="Arial"/>
              </a:rPr>
              <a:t>Venez</a:t>
            </a:r>
            <a:r>
              <a:rPr lang="en-CA" sz="2400" u="none">
                <a:solidFill>
                  <a:srgbClr val="FFFFFF"/>
                </a:solidFill>
                <a:latin typeface="Arial"/>
                <a:cs typeface="Arial"/>
              </a:rPr>
              <a:t> nous y rejoinder :</a:t>
            </a:r>
            <a:br>
              <a:rPr lang="en-CA" sz="2400" u="none">
                <a:solidFill>
                  <a:srgbClr val="FFFFFF"/>
                </a:solidFill>
                <a:latin typeface="Arial"/>
                <a:cs typeface="Arial"/>
              </a:rPr>
            </a:b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2"/>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3"/>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4"/>
            </p:custDataLst>
          </p:nvPr>
        </p:nvSpPr>
        <p:spPr>
          <a:xfrm>
            <a:off x="244524" y="6304002"/>
            <a:ext cx="8921937" cy="553998"/>
          </a:xfrm>
          <a:prstGeom prst="rect">
            <a:avLst/>
          </a:prstGeom>
        </p:spPr>
        <p:txBody>
          <a:bodyPr wrap="square" anchor="t">
            <a:spAutoFit/>
          </a:bodyPr>
          <a:lstStyle/>
          <a:p>
            <a:r>
              <a:rPr lang="fr-CA" sz="1000" b="1" u="none" dirty="0"/>
              <a:t>Vous trouverez ces ressources ici : </a:t>
            </a:r>
          </a:p>
          <a:p>
            <a:r>
              <a:rPr lang="en-CA" sz="1000" dirty="0">
                <a:hlinkClick r:id="rId16"/>
              </a:rPr>
              <a:t>https://www.hqontario.ca/Am%C3%A9liorer-les-soins-gr%C3%A2ce-aux-donn%C3%A9es-probantes/Normes-de-qualit%C3%A9/Voir-toutes-les-normes-de-qualit%C3%A9/Troubles-anxieux</a:t>
            </a:r>
            <a:endParaRPr lang="en-US" sz="1000" u="none" dirty="0">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custDataLst>
              <p:tags r:id="rId5"/>
            </p:custDataLst>
          </p:nvPr>
        </p:nvSpPr>
        <p:spPr>
          <a:xfrm>
            <a:off x="810266" y="5907770"/>
            <a:ext cx="1915909" cy="307777"/>
          </a:xfrm>
          <a:prstGeom prst="rect">
            <a:avLst/>
          </a:prstGeom>
          <a:noFill/>
        </p:spPr>
        <p:txBody>
          <a:bodyPr wrap="none" rtlCol="0">
            <a:spAutoFit/>
          </a:bodyPr>
          <a:lstStyle/>
          <a:p>
            <a:pPr algn="ctr"/>
            <a:r>
              <a:rPr lang="fr-CA" b="1" u="none">
                <a:solidFill>
                  <a:srgbClr val="000000"/>
                </a:solidFill>
              </a:rPr>
              <a:t>Guide de démarrage</a:t>
            </a:r>
          </a:p>
        </p:txBody>
      </p:sp>
      <p:sp>
        <p:nvSpPr>
          <p:cNvPr id="7" name="Title 6"/>
          <p:cNvSpPr>
            <a:spLocks noGrp="1"/>
          </p:cNvSpPr>
          <p:nvPr>
            <p:ph type="title"/>
            <p:custDataLst>
              <p:tags r:id="rId6"/>
            </p:custDataLst>
          </p:nvPr>
        </p:nvSpPr>
        <p:spPr>
          <a:xfrm>
            <a:off x="436829" y="118737"/>
            <a:ext cx="8244584" cy="1165909"/>
          </a:xfrm>
        </p:spPr>
        <p:txBody>
          <a:bodyPr/>
          <a:lstStyle/>
          <a:p>
            <a:r>
              <a:rPr lang="en-US" altLang="en-US" sz="2800">
                <a:solidFill>
                  <a:schemeClr val="tx1"/>
                </a:solidFill>
              </a:rPr>
              <a:t>Aperçu de la </a:t>
            </a:r>
            <a:r>
              <a:rPr lang="en-US" altLang="en-US" sz="2800" err="1">
                <a:solidFill>
                  <a:schemeClr val="tx1"/>
                </a:solidFill>
              </a:rPr>
              <a:t>norme</a:t>
            </a:r>
            <a:r>
              <a:rPr lang="en-US" altLang="en-US" sz="2800">
                <a:solidFill>
                  <a:schemeClr val="tx1"/>
                </a:solidFill>
              </a:rPr>
              <a:t> de </a:t>
            </a:r>
            <a:r>
              <a:rPr lang="en-US" altLang="en-US" sz="2800" err="1">
                <a:solidFill>
                  <a:schemeClr val="tx1"/>
                </a:solidFill>
              </a:rPr>
              <a:t>qualité</a:t>
            </a:r>
            <a:endParaRPr lang="en-US" altLang="en-US" sz="2800">
              <a:solidFill>
                <a:schemeClr val="tx1"/>
              </a:solidFill>
            </a:endParaRPr>
          </a:p>
        </p:txBody>
      </p:sp>
      <p:sp>
        <p:nvSpPr>
          <p:cNvPr id="23" name="TextBox 22"/>
          <p:cNvSpPr txBox="1"/>
          <p:nvPr>
            <p:custDataLst>
              <p:tags r:id="rId7"/>
            </p:custDataLst>
          </p:nvPr>
        </p:nvSpPr>
        <p:spPr>
          <a:xfrm>
            <a:off x="3744194" y="5874120"/>
            <a:ext cx="1987532" cy="307777"/>
          </a:xfrm>
          <a:prstGeom prst="rect">
            <a:avLst/>
          </a:prstGeom>
          <a:noFill/>
        </p:spPr>
        <p:txBody>
          <a:bodyPr wrap="none" rtlCol="0" anchor="t">
            <a:spAutoFit/>
          </a:bodyPr>
          <a:lstStyle/>
          <a:p>
            <a:r>
              <a:rPr lang="fr-CA" b="1" u="none">
                <a:solidFill>
                  <a:srgbClr val="000000"/>
                </a:solidFill>
                <a:cs typeface="Arial"/>
              </a:rPr>
              <a:t>Tableaux de</a:t>
            </a:r>
            <a:r>
              <a:rPr lang="fr-CA" b="1" u="none">
                <a:solidFill>
                  <a:srgbClr val="000000"/>
                </a:solidFill>
              </a:rPr>
              <a:t> données</a:t>
            </a:r>
          </a:p>
        </p:txBody>
      </p:sp>
      <p:sp>
        <p:nvSpPr>
          <p:cNvPr id="24" name="TextBox 23">
            <a:extLst>
              <a:ext uri="{FF2B5EF4-FFF2-40B4-BE49-F238E27FC236}">
                <a16:creationId xmlns:a16="http://schemas.microsoft.com/office/drawing/2014/main" id="{4853A873-C959-4D38-8278-FD7FE247F985}"/>
              </a:ext>
            </a:extLst>
          </p:cNvPr>
          <p:cNvSpPr txBox="1"/>
          <p:nvPr>
            <p:custDataLst>
              <p:tags r:id="rId8"/>
            </p:custDataLst>
          </p:nvPr>
        </p:nvSpPr>
        <p:spPr>
          <a:xfrm>
            <a:off x="5007521" y="3559587"/>
            <a:ext cx="1593706" cy="307777"/>
          </a:xfrm>
          <a:prstGeom prst="rect">
            <a:avLst/>
          </a:prstGeom>
          <a:noFill/>
        </p:spPr>
        <p:txBody>
          <a:bodyPr wrap="none" rtlCol="0">
            <a:spAutoFit/>
          </a:bodyPr>
          <a:lstStyle/>
          <a:p>
            <a:r>
              <a:rPr lang="fr-CA" b="1" u="none">
                <a:solidFill>
                  <a:srgbClr val="000000"/>
                </a:solidFill>
              </a:rPr>
              <a:t>Guide du patient</a:t>
            </a:r>
          </a:p>
        </p:txBody>
      </p:sp>
      <p:sp>
        <p:nvSpPr>
          <p:cNvPr id="25" name="TextBox 24">
            <a:extLst>
              <a:ext uri="{FF2B5EF4-FFF2-40B4-BE49-F238E27FC236}">
                <a16:creationId xmlns:a16="http://schemas.microsoft.com/office/drawing/2014/main" id="{03E716EF-89B3-412B-9FC8-3C5BA1689C25}"/>
              </a:ext>
            </a:extLst>
          </p:cNvPr>
          <p:cNvSpPr txBox="1"/>
          <p:nvPr>
            <p:custDataLst>
              <p:tags r:id="rId9"/>
            </p:custDataLst>
          </p:nvPr>
        </p:nvSpPr>
        <p:spPr>
          <a:xfrm>
            <a:off x="2107207" y="3539250"/>
            <a:ext cx="1636987" cy="307777"/>
          </a:xfrm>
          <a:prstGeom prst="rect">
            <a:avLst/>
          </a:prstGeom>
          <a:noFill/>
        </p:spPr>
        <p:txBody>
          <a:bodyPr wrap="none" rtlCol="0">
            <a:spAutoFit/>
          </a:bodyPr>
          <a:lstStyle/>
          <a:p>
            <a:r>
              <a:rPr lang="fr-CA" b="1" u="none">
                <a:solidFill>
                  <a:srgbClr val="000000"/>
                </a:solidFill>
              </a:rPr>
              <a:t>Norme de qualité</a:t>
            </a:r>
          </a:p>
        </p:txBody>
      </p:sp>
      <p:sp>
        <p:nvSpPr>
          <p:cNvPr id="12" name="TextBox 11">
            <a:extLst>
              <a:ext uri="{FF2B5EF4-FFF2-40B4-BE49-F238E27FC236}">
                <a16:creationId xmlns:a16="http://schemas.microsoft.com/office/drawing/2014/main" id="{F0F35BBD-54CB-4390-9756-E2365E67CCA5}"/>
              </a:ext>
            </a:extLst>
          </p:cNvPr>
          <p:cNvSpPr txBox="1"/>
          <p:nvPr>
            <p:custDataLst>
              <p:tags r:id="rId10"/>
            </p:custDataLst>
          </p:nvPr>
        </p:nvSpPr>
        <p:spPr>
          <a:xfrm>
            <a:off x="6537273" y="6161832"/>
            <a:ext cx="1636987" cy="307777"/>
          </a:xfrm>
          <a:prstGeom prst="rect">
            <a:avLst/>
          </a:prstGeom>
          <a:noFill/>
        </p:spPr>
        <p:txBody>
          <a:bodyPr wrap="none" rtlCol="0" anchor="t">
            <a:spAutoFit/>
          </a:bodyPr>
          <a:lstStyle/>
          <a:p>
            <a:r>
              <a:rPr lang="en-US" altLang="en-US" b="1" u="none">
                <a:solidFill>
                  <a:srgbClr val="000000"/>
                </a:solidFill>
              </a:rPr>
              <a:t>Guide de </a:t>
            </a:r>
            <a:r>
              <a:rPr lang="en-US" altLang="en-US" b="1" u="none" err="1">
                <a:solidFill>
                  <a:srgbClr val="000000"/>
                </a:solidFill>
              </a:rPr>
              <a:t>mesure</a:t>
            </a:r>
            <a:endParaRPr lang="en-US" altLang="en-US" b="1" u="none">
              <a:solidFill>
                <a:srgbClr val="000000"/>
              </a:solidFill>
            </a:endParaRPr>
          </a:p>
        </p:txBody>
      </p:sp>
      <p:pic>
        <p:nvPicPr>
          <p:cNvPr id="26" name="Picture 25">
            <a:extLst>
              <a:ext uri="{FF2B5EF4-FFF2-40B4-BE49-F238E27FC236}">
                <a16:creationId xmlns:a16="http://schemas.microsoft.com/office/drawing/2014/main" id="{C53C72EB-6CDA-425D-A35E-6572A5C7770A}"/>
              </a:ext>
            </a:extLst>
          </p:cNvPr>
          <p:cNvPicPr>
            <a:picLocks noChangeAspect="1"/>
          </p:cNvPicPr>
          <p:nvPr>
            <p:custDataLst>
              <p:tags r:id="rId11"/>
            </p:custDataLst>
          </p:nvPr>
        </p:nvPicPr>
        <p:blipFill>
          <a:blip r:embed="rId17"/>
          <a:srcRect/>
          <a:stretch/>
        </p:blipFill>
        <p:spPr>
          <a:xfrm>
            <a:off x="4944668" y="1120241"/>
            <a:ext cx="1719413" cy="2225577"/>
          </a:xfrm>
          <a:prstGeom prst="rect">
            <a:avLst/>
          </a:prstGeom>
          <a:effectLst>
            <a:outerShdw blurRad="76200" algn="ctr" rotWithShape="0">
              <a:prstClr val="black">
                <a:alpha val="40000"/>
              </a:prstClr>
            </a:outerShdw>
          </a:effectLst>
        </p:spPr>
      </p:pic>
      <p:pic>
        <p:nvPicPr>
          <p:cNvPr id="3" name="Picture 2">
            <a:extLst>
              <a:ext uri="{FF2B5EF4-FFF2-40B4-BE49-F238E27FC236}">
                <a16:creationId xmlns:a16="http://schemas.microsoft.com/office/drawing/2014/main" id="{B9125DC3-E338-4B79-B931-6000BAC88D2A}"/>
              </a:ext>
            </a:extLst>
          </p:cNvPr>
          <p:cNvPicPr>
            <a:picLocks noChangeAspect="1"/>
          </p:cNvPicPr>
          <p:nvPr>
            <p:custDataLst>
              <p:tags r:id="rId12"/>
            </p:custDataLst>
          </p:nvPr>
        </p:nvPicPr>
        <p:blipFill>
          <a:blip r:embed="rId18"/>
          <a:srcRect/>
          <a:stretch/>
        </p:blipFill>
        <p:spPr>
          <a:xfrm>
            <a:off x="6664081" y="4041223"/>
            <a:ext cx="1556092" cy="2014217"/>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85A90FEA-4E17-5245-A8A4-F8BA50C090B0}"/>
              </a:ext>
            </a:extLst>
          </p:cNvPr>
          <p:cNvPicPr>
            <a:picLocks noChangeAspect="1"/>
          </p:cNvPicPr>
          <p:nvPr/>
        </p:nvPicPr>
        <p:blipFill>
          <a:blip r:embed="rId19"/>
          <a:srcRect/>
          <a:stretch/>
        </p:blipFill>
        <p:spPr>
          <a:xfrm>
            <a:off x="3578404" y="4036872"/>
            <a:ext cx="2164710" cy="1728379"/>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AFF5F6C0-9C71-0849-8CD8-21AE7B9CDC84}"/>
              </a:ext>
            </a:extLst>
          </p:cNvPr>
          <p:cNvPicPr>
            <a:picLocks noChangeAspect="1"/>
          </p:cNvPicPr>
          <p:nvPr/>
        </p:nvPicPr>
        <p:blipFill>
          <a:blip r:embed="rId20"/>
          <a:srcRect/>
          <a:stretch/>
        </p:blipFill>
        <p:spPr>
          <a:xfrm>
            <a:off x="582562" y="4061876"/>
            <a:ext cx="2321162" cy="1745564"/>
          </a:xfrm>
          <a:prstGeom prst="rect">
            <a:avLst/>
          </a:prstGeom>
          <a:ln>
            <a:noFill/>
          </a:ln>
          <a:effectLst>
            <a:outerShdw blurRad="292100" dist="165100" dir="2700000" sx="93000" sy="93000" algn="tl" rotWithShape="0">
              <a:srgbClr val="333333">
                <a:alpha val="81000"/>
              </a:srgbClr>
            </a:outerShdw>
          </a:effectLst>
        </p:spPr>
      </p:pic>
      <p:pic>
        <p:nvPicPr>
          <p:cNvPr id="18" name="Picture 17">
            <a:extLst>
              <a:ext uri="{FF2B5EF4-FFF2-40B4-BE49-F238E27FC236}">
                <a16:creationId xmlns:a16="http://schemas.microsoft.com/office/drawing/2014/main" id="{54BCAD2F-6E02-B548-AF27-212C6EEA7E3E}"/>
              </a:ext>
            </a:extLst>
          </p:cNvPr>
          <p:cNvPicPr>
            <a:picLocks noChangeAspect="1"/>
          </p:cNvPicPr>
          <p:nvPr>
            <p:custDataLst>
              <p:tags r:id="rId13"/>
            </p:custDataLst>
          </p:nvPr>
        </p:nvPicPr>
        <p:blipFill>
          <a:blip r:embed="rId21"/>
          <a:srcRect/>
          <a:stretch/>
        </p:blipFill>
        <p:spPr>
          <a:xfrm>
            <a:off x="2003697" y="1119884"/>
            <a:ext cx="1711195" cy="2226290"/>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509D644-A993-394D-B4E3-315BCD79A024}"/>
              </a:ext>
            </a:extLst>
          </p:cNvPr>
          <p:cNvSpPr txBox="1"/>
          <p:nvPr/>
        </p:nvSpPr>
        <p:spPr>
          <a:xfrm>
            <a:off x="202059" y="6511934"/>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*Les </a:t>
            </a:r>
            <a:r>
              <a:rPr lang="en-CA" sz="800" u="none" err="1">
                <a:solidFill>
                  <a:srgbClr val="000000"/>
                </a:solidFill>
                <a:latin typeface="Calibri" panose="020F0502020204030204" pitchFamily="34" charset="0"/>
              </a:rPr>
              <a:t>extraits</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sont</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tirés</a:t>
            </a:r>
            <a:r>
              <a:rPr lang="en-CA" sz="800" u="none">
                <a:solidFill>
                  <a:srgbClr val="000000"/>
                </a:solidFill>
                <a:latin typeface="Calibri" panose="020F0502020204030204" pitchFamily="34" charset="0"/>
              </a:rPr>
              <a:t> de la </a:t>
            </a:r>
            <a:r>
              <a:rPr lang="en-CA" sz="800" u="none" err="1">
                <a:solidFill>
                  <a:srgbClr val="000000"/>
                </a:solidFill>
                <a:latin typeface="Calibri" panose="020F0502020204030204" pitchFamily="34" charset="0"/>
              </a:rPr>
              <a:t>norme</a:t>
            </a:r>
            <a:r>
              <a:rPr lang="en-CA" sz="800" u="none">
                <a:solidFill>
                  <a:srgbClr val="000000"/>
                </a:solidFill>
                <a:latin typeface="Calibri" panose="020F0502020204030204" pitchFamily="34" charset="0"/>
              </a:rPr>
              <a:t> de </a:t>
            </a:r>
            <a:r>
              <a:rPr lang="en-CA" sz="800" u="none" err="1">
                <a:solidFill>
                  <a:srgbClr val="000000"/>
                </a:solidFill>
                <a:latin typeface="Calibri" panose="020F0502020204030204" pitchFamily="34" charset="0"/>
              </a:rPr>
              <a:t>qualité</a:t>
            </a:r>
            <a:r>
              <a:rPr lang="en-CA" sz="800" u="none">
                <a:solidFill>
                  <a:srgbClr val="000000"/>
                </a:solidFill>
                <a:latin typeface="Calibri" panose="020F0502020204030204" pitchFamily="34" charset="0"/>
              </a:rPr>
              <a:t> Transitions entre </a:t>
            </a:r>
            <a:r>
              <a:rPr lang="en-CA" sz="800" u="none" err="1">
                <a:solidFill>
                  <a:srgbClr val="000000"/>
                </a:solidFill>
                <a:latin typeface="Calibri" panose="020F0502020204030204" pitchFamily="34" charset="0"/>
              </a:rPr>
              <a:t>l'hôpital</a:t>
            </a:r>
            <a:r>
              <a:rPr lang="en-CA" sz="800" u="none">
                <a:solidFill>
                  <a:srgbClr val="000000"/>
                </a:solidFill>
                <a:latin typeface="Calibri" panose="020F0502020204030204" pitchFamily="34" charset="0"/>
              </a:rPr>
              <a:t> et la </a:t>
            </a:r>
            <a:r>
              <a:rPr lang="en-CA" sz="800" u="none" err="1">
                <a:solidFill>
                  <a:srgbClr val="000000"/>
                </a:solidFill>
                <a:latin typeface="Calibri" panose="020F0502020204030204" pitchFamily="34" charset="0"/>
              </a:rPr>
              <a:t>maison</a:t>
            </a:r>
            <a:r>
              <a:rPr lang="en-CA" sz="800" u="none">
                <a:solidFill>
                  <a:srgbClr val="000000"/>
                </a:solidFill>
                <a:latin typeface="Calibri" panose="020F0502020204030204" pitchFamily="34" charset="0"/>
              </a:rPr>
              <a:t>.</a:t>
            </a:r>
            <a:endParaRPr lang="en-US" sz="800" u="none"/>
          </a:p>
        </p:txBody>
      </p:sp>
      <p:sp>
        <p:nvSpPr>
          <p:cNvPr id="16" name="Title 3">
            <a:extLst>
              <a:ext uri="{FF2B5EF4-FFF2-40B4-BE49-F238E27FC236}">
                <a16:creationId xmlns:a16="http://schemas.microsoft.com/office/drawing/2014/main" id="{2383EF9F-F9B0-844E-BA3E-568D9FF3824E}"/>
              </a:ext>
            </a:extLst>
          </p:cNvPr>
          <p:cNvSpPr txBox="1">
            <a:spLocks/>
          </p:cNvSpPr>
          <p:nvPr>
            <p:custDataLst>
              <p:tags r:id="rId2"/>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a:solidFill>
                  <a:schemeClr val="tx1"/>
                </a:solidFill>
              </a:rPr>
              <a:t>Aperçu de la </a:t>
            </a:r>
            <a:r>
              <a:rPr lang="fr-CA" sz="3200" u="none">
                <a:solidFill>
                  <a:schemeClr val="tx1"/>
                </a:solidFill>
              </a:rPr>
              <a:t>norme de qualité</a:t>
            </a:r>
          </a:p>
        </p:txBody>
      </p:sp>
      <p:sp>
        <p:nvSpPr>
          <p:cNvPr id="17" name="TextBox 16">
            <a:extLst>
              <a:ext uri="{FF2B5EF4-FFF2-40B4-BE49-F238E27FC236}">
                <a16:creationId xmlns:a16="http://schemas.microsoft.com/office/drawing/2014/main" id="{92AAEAD0-C790-CE4D-B87D-8BBAF9D0D09F}"/>
              </a:ext>
            </a:extLst>
          </p:cNvPr>
          <p:cNvSpPr txBox="1"/>
          <p:nvPr>
            <p:custDataLst>
              <p:tags r:id="rId3"/>
            </p:custDataLst>
          </p:nvPr>
        </p:nvSpPr>
        <p:spPr>
          <a:xfrm>
            <a:off x="1707187" y="1193483"/>
            <a:ext cx="1095043" cy="338554"/>
          </a:xfrm>
          <a:prstGeom prst="rect">
            <a:avLst/>
          </a:prstGeom>
          <a:solidFill>
            <a:srgbClr val="047BC1"/>
          </a:solidFill>
          <a:ln>
            <a:noFill/>
          </a:ln>
        </p:spPr>
        <p:txBody>
          <a:bodyPr wrap="none" rtlCol="0">
            <a:spAutoFit/>
          </a:bodyPr>
          <a:lstStyle/>
          <a:p>
            <a:pPr algn="ctr"/>
            <a:r>
              <a:rPr lang="fr-CA" sz="1600" b="1" u="none">
                <a:solidFill>
                  <a:schemeClr val="bg1"/>
                </a:solidFill>
              </a:rPr>
              <a:t>L’Énoncé</a:t>
            </a:r>
          </a:p>
        </p:txBody>
      </p:sp>
      <p:sp>
        <p:nvSpPr>
          <p:cNvPr id="20" name="TextBox 19">
            <a:extLst>
              <a:ext uri="{FF2B5EF4-FFF2-40B4-BE49-F238E27FC236}">
                <a16:creationId xmlns:a16="http://schemas.microsoft.com/office/drawing/2014/main" id="{B366261B-7042-DC4A-9E9D-3FD3D045CC20}"/>
              </a:ext>
            </a:extLst>
          </p:cNvPr>
          <p:cNvSpPr txBox="1"/>
          <p:nvPr>
            <p:custDataLst>
              <p:tags r:id="rId4"/>
            </p:custDataLst>
          </p:nvPr>
        </p:nvSpPr>
        <p:spPr>
          <a:xfrm>
            <a:off x="6133432" y="1187343"/>
            <a:ext cx="1085554" cy="338554"/>
          </a:xfrm>
          <a:prstGeom prst="rect">
            <a:avLst/>
          </a:prstGeom>
          <a:solidFill>
            <a:srgbClr val="047BC1"/>
          </a:solidFill>
          <a:ln>
            <a:noFill/>
          </a:ln>
        </p:spPr>
        <p:txBody>
          <a:bodyPr wrap="none" rtlCol="0">
            <a:spAutoFit/>
          </a:bodyPr>
          <a:lstStyle/>
          <a:p>
            <a:pPr algn="ctr"/>
            <a:r>
              <a:rPr lang="fr-CA" sz="1600" b="1" u="none">
                <a:solidFill>
                  <a:schemeClr val="bg1"/>
                </a:solidFill>
              </a:rPr>
              <a:t>Le public</a:t>
            </a:r>
          </a:p>
        </p:txBody>
      </p:sp>
      <p:sp>
        <p:nvSpPr>
          <p:cNvPr id="22" name="TextBox 21">
            <a:extLst>
              <a:ext uri="{FF2B5EF4-FFF2-40B4-BE49-F238E27FC236}">
                <a16:creationId xmlns:a16="http://schemas.microsoft.com/office/drawing/2014/main" id="{23F21EFD-692E-B84E-9B53-64F97C4BFE37}"/>
              </a:ext>
            </a:extLst>
          </p:cNvPr>
          <p:cNvSpPr txBox="1"/>
          <p:nvPr>
            <p:custDataLst>
              <p:tags r:id="rId5"/>
            </p:custDataLst>
          </p:nvPr>
        </p:nvSpPr>
        <p:spPr>
          <a:xfrm>
            <a:off x="4443546" y="4729398"/>
            <a:ext cx="1689886" cy="338554"/>
          </a:xfrm>
          <a:prstGeom prst="rect">
            <a:avLst/>
          </a:prstGeom>
          <a:solidFill>
            <a:srgbClr val="047BC1"/>
          </a:solidFill>
          <a:ln>
            <a:noFill/>
          </a:ln>
        </p:spPr>
        <p:txBody>
          <a:bodyPr wrap="square" rtlCol="0">
            <a:spAutoFit/>
          </a:bodyPr>
          <a:lstStyle/>
          <a:p>
            <a:pPr algn="ctr"/>
            <a:r>
              <a:rPr lang="fr-CA" sz="1600" b="1" u="none">
                <a:solidFill>
                  <a:schemeClr val="bg1"/>
                </a:solidFill>
              </a:rPr>
              <a:t>Les indicateurs</a:t>
            </a:r>
          </a:p>
        </p:txBody>
      </p:sp>
      <p:sp>
        <p:nvSpPr>
          <p:cNvPr id="23" name="TextBox 22">
            <a:extLst>
              <a:ext uri="{FF2B5EF4-FFF2-40B4-BE49-F238E27FC236}">
                <a16:creationId xmlns:a16="http://schemas.microsoft.com/office/drawing/2014/main" id="{D5810188-18A9-CA49-8DBD-87CD54DE8A9D}"/>
              </a:ext>
            </a:extLst>
          </p:cNvPr>
          <p:cNvSpPr txBox="1"/>
          <p:nvPr>
            <p:custDataLst>
              <p:tags r:id="rId6"/>
            </p:custDataLst>
          </p:nvPr>
        </p:nvSpPr>
        <p:spPr>
          <a:xfrm>
            <a:off x="1745394" y="4144623"/>
            <a:ext cx="1596149" cy="584775"/>
          </a:xfrm>
          <a:prstGeom prst="rect">
            <a:avLst/>
          </a:prstGeom>
          <a:solidFill>
            <a:srgbClr val="047BC1"/>
          </a:solidFill>
          <a:ln>
            <a:solidFill>
              <a:srgbClr val="FFFFFF"/>
            </a:solidFill>
          </a:ln>
        </p:spPr>
        <p:txBody>
          <a:bodyPr wrap="square" rtlCol="0">
            <a:spAutoFit/>
          </a:bodyPr>
          <a:lstStyle/>
          <a:p>
            <a:pPr algn="ctr"/>
            <a:r>
              <a:rPr lang="fr-CA" sz="1600" b="1" u="none">
                <a:solidFill>
                  <a:schemeClr val="bg1"/>
                </a:solidFill>
              </a:rPr>
              <a:t>Les définitions</a:t>
            </a:r>
          </a:p>
        </p:txBody>
      </p:sp>
      <p:cxnSp>
        <p:nvCxnSpPr>
          <p:cNvPr id="24" name="Straight Arrow Connector 23">
            <a:extLst>
              <a:ext uri="{FF2B5EF4-FFF2-40B4-BE49-F238E27FC236}">
                <a16:creationId xmlns:a16="http://schemas.microsoft.com/office/drawing/2014/main" id="{BEC4BB80-2B2D-E74E-AC44-9A78FA18D8C9}"/>
              </a:ext>
            </a:extLst>
          </p:cNvPr>
          <p:cNvCxnSpPr>
            <a:cxnSpLocks/>
          </p:cNvCxnSpPr>
          <p:nvPr>
            <p:custDataLst>
              <p:tags r:id="rId7"/>
            </p:custDataLst>
          </p:nvPr>
        </p:nvCxnSpPr>
        <p:spPr bwMode="auto">
          <a:xfrm>
            <a:off x="2257329" y="153183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4B6A8F95-0711-BE4A-8439-28F65A450133}"/>
              </a:ext>
            </a:extLst>
          </p:cNvPr>
          <p:cNvCxnSpPr>
            <a:cxnSpLocks/>
          </p:cNvCxnSpPr>
          <p:nvPr>
            <p:custDataLst>
              <p:tags r:id="rId8"/>
            </p:custDataLst>
          </p:nvPr>
        </p:nvCxnSpPr>
        <p:spPr bwMode="auto">
          <a:xfrm>
            <a:off x="6697819" y="1505575"/>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6" name="Straight Arrow Connector 25">
            <a:extLst>
              <a:ext uri="{FF2B5EF4-FFF2-40B4-BE49-F238E27FC236}">
                <a16:creationId xmlns:a16="http://schemas.microsoft.com/office/drawing/2014/main" id="{964AB72C-AAA6-DA4C-89CE-4D9E96EBEFFD}"/>
              </a:ext>
            </a:extLst>
          </p:cNvPr>
          <p:cNvCxnSpPr>
            <a:cxnSpLocks/>
            <a:stCxn id="23" idx="2"/>
          </p:cNvCxnSpPr>
          <p:nvPr>
            <p:custDataLst>
              <p:tags r:id="rId9"/>
            </p:custDataLst>
          </p:nvPr>
        </p:nvCxnSpPr>
        <p:spPr bwMode="auto">
          <a:xfrm>
            <a:off x="2543469" y="4729398"/>
            <a:ext cx="0" cy="281528"/>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8D018DCB-9943-1643-840E-B2E005A065B4}"/>
              </a:ext>
            </a:extLst>
          </p:cNvPr>
          <p:cNvCxnSpPr>
            <a:cxnSpLocks/>
          </p:cNvCxnSpPr>
          <p:nvPr>
            <p:custDataLst>
              <p:tags r:id="rId10"/>
            </p:custDataLst>
          </p:nvPr>
        </p:nvCxnSpPr>
        <p:spPr bwMode="auto">
          <a:xfrm>
            <a:off x="6082614" y="4900504"/>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28" name="Picture 27">
            <a:extLst>
              <a:ext uri="{FF2B5EF4-FFF2-40B4-BE49-F238E27FC236}">
                <a16:creationId xmlns:a16="http://schemas.microsoft.com/office/drawing/2014/main" id="{F7521098-9B01-0E46-BDB5-53EC987A2AA8}"/>
              </a:ext>
            </a:extLst>
          </p:cNvPr>
          <p:cNvPicPr>
            <a:picLocks noChangeAspect="1"/>
          </p:cNvPicPr>
          <p:nvPr/>
        </p:nvPicPr>
        <p:blipFill>
          <a:blip r:embed="rId13"/>
          <a:srcRect/>
          <a:stretch/>
        </p:blipFill>
        <p:spPr>
          <a:xfrm>
            <a:off x="575388" y="2022809"/>
            <a:ext cx="3363881" cy="1954075"/>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8619F078-D862-F949-9029-F73CD6D8A701}"/>
              </a:ext>
            </a:extLst>
          </p:cNvPr>
          <p:cNvPicPr>
            <a:picLocks noChangeAspect="1"/>
          </p:cNvPicPr>
          <p:nvPr/>
        </p:nvPicPr>
        <p:blipFill>
          <a:blip r:embed="rId14"/>
          <a:srcRect/>
          <a:stretch/>
        </p:blipFill>
        <p:spPr>
          <a:xfrm>
            <a:off x="5712149" y="2022809"/>
            <a:ext cx="1971339" cy="2038572"/>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51CB9E6D-22D2-C542-8186-49C20414F48B}"/>
              </a:ext>
            </a:extLst>
          </p:cNvPr>
          <p:cNvPicPr>
            <a:picLocks noChangeAspect="1"/>
          </p:cNvPicPr>
          <p:nvPr/>
        </p:nvPicPr>
        <p:blipFill>
          <a:blip r:embed="rId15"/>
          <a:srcRect/>
          <a:stretch/>
        </p:blipFill>
        <p:spPr>
          <a:xfrm>
            <a:off x="6561194" y="4479176"/>
            <a:ext cx="1472314" cy="173347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7280F996-3E84-C544-A6D3-0E5C86857CB6}"/>
              </a:ext>
            </a:extLst>
          </p:cNvPr>
          <p:cNvPicPr>
            <a:picLocks noChangeAspect="1"/>
          </p:cNvPicPr>
          <p:nvPr/>
        </p:nvPicPr>
        <p:blipFill>
          <a:blip r:embed="rId16"/>
          <a:srcRect/>
          <a:stretch/>
        </p:blipFill>
        <p:spPr>
          <a:xfrm>
            <a:off x="1493567" y="5067952"/>
            <a:ext cx="2099801" cy="122939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400" b="0">
                <a:solidFill>
                  <a:schemeClr val="tx1"/>
                </a:solidFill>
              </a:rPr>
              <a:t>Normes de qualité : </a:t>
            </a:r>
            <a:br>
              <a:rPr lang="fr-CA" sz="2400" b="0">
                <a:solidFill>
                  <a:schemeClr val="tx1"/>
                </a:solidFill>
              </a:rPr>
            </a:br>
            <a:r>
              <a:rPr lang="fr-CA" sz="3200">
                <a:solidFill>
                  <a:schemeClr val="tx1"/>
                </a:solidFill>
              </a:rPr>
              <a:t>Guide du patient</a:t>
            </a:r>
            <a:endParaRPr lang="en-US" sz="4000">
              <a:solidFill>
                <a:schemeClr val="tx1"/>
              </a:solidFill>
            </a:endParaRPr>
          </a:p>
        </p:txBody>
      </p:sp>
      <p:sp>
        <p:nvSpPr>
          <p:cNvPr id="5" name="Content Placeholder 4"/>
          <p:cNvSpPr>
            <a:spLocks noGrp="1"/>
          </p:cNvSpPr>
          <p:nvPr>
            <p:ph idx="4294967295"/>
            <p:custDataLst>
              <p:tags r:id="rId3"/>
            </p:custDataLst>
          </p:nvPr>
        </p:nvSpPr>
        <p:spPr>
          <a:xfrm>
            <a:off x="473272" y="2549525"/>
            <a:ext cx="3273462" cy="2492375"/>
          </a:xfrm>
        </p:spPr>
        <p:txBody>
          <a:bodyPr/>
          <a:lstStyle/>
          <a:p>
            <a:pPr marL="0" indent="0">
              <a:buNone/>
            </a:pPr>
            <a:r>
              <a:rPr lang="fr-CA" sz="1800"/>
              <a:t>Le </a:t>
            </a:r>
            <a:r>
              <a:rPr lang="fr-CA" sz="1800" b="1"/>
              <a:t>guide du patient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3" name="Picture 2">
            <a:extLst>
              <a:ext uri="{FF2B5EF4-FFF2-40B4-BE49-F238E27FC236}">
                <a16:creationId xmlns:a16="http://schemas.microsoft.com/office/drawing/2014/main" id="{C3763EAF-DDC7-4998-974A-DE88E0783E10}"/>
              </a:ext>
            </a:extLst>
          </p:cNvPr>
          <p:cNvPicPr>
            <a:picLocks noChangeAspect="1"/>
          </p:cNvPicPr>
          <p:nvPr>
            <p:custDataLst>
              <p:tags r:id="rId4"/>
            </p:custDataLst>
          </p:nvPr>
        </p:nvPicPr>
        <p:blipFill>
          <a:blip r:embed="rId7"/>
          <a:srcRect/>
          <a:stretch/>
        </p:blipFill>
        <p:spPr>
          <a:xfrm>
            <a:off x="4420778" y="1379230"/>
            <a:ext cx="3733800" cy="4832963"/>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57199" y="274638"/>
            <a:ext cx="8888681" cy="1165909"/>
          </a:xfrm>
        </p:spPr>
        <p:txBody>
          <a:bodyPr/>
          <a:lstStyle/>
          <a:p>
            <a:r>
              <a:rPr lang="fr-CA" sz="2800" b="0">
                <a:solidFill>
                  <a:schemeClr val="tx1"/>
                </a:solidFill>
              </a:rPr>
              <a:t>Normes de qualité :</a:t>
            </a:r>
            <a:br>
              <a:rPr lang="fr-CA" sz="2800">
                <a:solidFill>
                  <a:schemeClr val="tx1"/>
                </a:solidFill>
              </a:rPr>
            </a:br>
            <a:r>
              <a:rPr lang="fr-CA">
                <a:solidFill>
                  <a:schemeClr val="tx1"/>
                </a:solidFill>
              </a:rPr>
              <a:t>Recommandations relatives </a:t>
            </a:r>
            <a:br>
              <a:rPr lang="fr-CA">
                <a:solidFill>
                  <a:schemeClr val="tx1"/>
                </a:solidFill>
              </a:rPr>
            </a:br>
            <a:r>
              <a:rPr lang="fr-CA">
                <a:solidFill>
                  <a:schemeClr val="tx1"/>
                </a:solidFill>
              </a:rPr>
              <a:t>à l’adoption</a:t>
            </a:r>
            <a:endParaRPr lang="en-US">
              <a:solidFill>
                <a:schemeClr val="tx1"/>
              </a:solidFill>
            </a:endParaRPr>
          </a:p>
        </p:txBody>
      </p:sp>
      <p:sp>
        <p:nvSpPr>
          <p:cNvPr id="5" name="Content Placeholder 4"/>
          <p:cNvSpPr>
            <a:spLocks noGrp="1"/>
          </p:cNvSpPr>
          <p:nvPr>
            <p:ph idx="4294967295"/>
            <p:custDataLst>
              <p:tags r:id="rId3"/>
            </p:custDataLst>
          </p:nvPr>
        </p:nvSpPr>
        <p:spPr>
          <a:xfrm>
            <a:off x="1386756" y="2257491"/>
            <a:ext cx="6016125" cy="1050925"/>
          </a:xfrm>
        </p:spPr>
        <p:txBody>
          <a:bodyPr/>
          <a:lstStyle/>
          <a:p>
            <a:pPr marL="0" indent="0">
              <a:buNone/>
            </a:pPr>
            <a:r>
              <a:rPr lang="fr-CA" sz="1800" b="1"/>
              <a:t>Recommandations</a:t>
            </a:r>
            <a:r>
              <a:rPr lang="fr-CA" sz="1800"/>
              <a:t> 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2800" b="0">
                <a:solidFill>
                  <a:schemeClr val="tx1"/>
                </a:solidFill>
              </a:rPr>
              <a:t>Normes de qualité :</a:t>
            </a:r>
            <a:br>
              <a:rPr lang="fr-CA" sz="2800">
                <a:solidFill>
                  <a:schemeClr val="tx1"/>
                </a:solidFill>
              </a:rPr>
            </a:br>
            <a:r>
              <a:rPr lang="fr-CA">
                <a:solidFill>
                  <a:schemeClr val="tx1"/>
                </a:solidFill>
              </a:rPr>
              <a:t>Outils de mise en œuvre</a:t>
            </a:r>
            <a:endParaRPr lang="en-US">
              <a:solidFill>
                <a:schemeClr val="tx1"/>
              </a:solidFill>
            </a:endParaRPr>
          </a:p>
        </p:txBody>
      </p:sp>
      <p:sp>
        <p:nvSpPr>
          <p:cNvPr id="5" name="Content Placeholder 4"/>
          <p:cNvSpPr>
            <a:spLocks noGrp="1"/>
          </p:cNvSpPr>
          <p:nvPr>
            <p:ph idx="4294967295"/>
            <p:custDataLst>
              <p:tags r:id="rId3"/>
            </p:custDataLst>
          </p:nvPr>
        </p:nvSpPr>
        <p:spPr>
          <a:xfrm>
            <a:off x="496935" y="2173288"/>
            <a:ext cx="3354340" cy="4248150"/>
          </a:xfrm>
        </p:spPr>
        <p:txBody>
          <a:bodyPr/>
          <a:lstStyle/>
          <a:p>
            <a:pPr marL="0" indent="0">
              <a:buNone/>
            </a:pPr>
            <a:r>
              <a:rPr lang="fr-CA" sz="1800"/>
              <a:t>Le </a:t>
            </a:r>
            <a:r>
              <a:rPr lang="fr-CA" sz="1800" b="1" i="1"/>
              <a:t>Guide de démarrage</a:t>
            </a:r>
            <a:r>
              <a:rPr lang="fr-CA" sz="1800" b="1"/>
              <a:t> :</a:t>
            </a:r>
          </a:p>
          <a:p>
            <a:r>
              <a:rPr lang="fr-CA" sz="1800"/>
              <a:t>Décrit le processus d’utilisation de la norme de qualité à titre de ressource pour offrir des soins de qualité supérieure</a:t>
            </a:r>
          </a:p>
          <a:p>
            <a:r>
              <a:rPr lang="fr-CA" sz="1800"/>
              <a:t>Contient des démarches fondées sur des données probantes, ainsi que d’autres outils et modèles utiles pour mettre en œuvre les idées de changement à l’échelle de la pratique</a:t>
            </a:r>
          </a:p>
        </p:txBody>
      </p:sp>
      <p:pic>
        <p:nvPicPr>
          <p:cNvPr id="7" name="Picture 6">
            <a:extLst>
              <a:ext uri="{FF2B5EF4-FFF2-40B4-BE49-F238E27FC236}">
                <a16:creationId xmlns:a16="http://schemas.microsoft.com/office/drawing/2014/main" id="{EBC54490-0D4A-AB4A-87DD-72F1A88DEBFE}"/>
              </a:ext>
            </a:extLst>
          </p:cNvPr>
          <p:cNvPicPr>
            <a:picLocks noChangeAspect="1"/>
          </p:cNvPicPr>
          <p:nvPr/>
        </p:nvPicPr>
        <p:blipFill>
          <a:blip r:embed="rId6"/>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209d81ef-0277-42ba-a0f1-16cbb8b85662"/>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http://purl.org/dc/dcmitype/"/>
    <ds:schemaRef ds:uri="fb09dc78-496d-4cee-aa06-cd448ccde12b"/>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589AD5FC-BC66-4934-A10A-E832F3C7C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5825</Words>
  <Application>Microsoft Office PowerPoint</Application>
  <PresentationFormat>On-screen Show (4:3)</PresentationFormat>
  <Paragraphs>284</Paragraphs>
  <Slides>45</Slides>
  <Notes>40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Aperçu de la norme de qualité</vt:lpstr>
      <vt:lpstr>PowerPoint Presentation</vt:lpstr>
      <vt:lpstr>Normes de qualité :  Guide du patient</vt:lpstr>
      <vt:lpstr>Normes de qualité : Recommandations relatives  à l’adoption</vt:lpstr>
      <vt:lpstr>Normes de qualité : Outils de mise en œuvre</vt:lpstr>
      <vt:lpstr>Normes de qualité :  Quorum</vt:lpstr>
      <vt:lpstr>Normes de qualité : Guide de mesure</vt:lpstr>
      <vt:lpstr>Normes de qualité : Tableaux de données</vt:lpstr>
      <vt:lpstr>Pourquoi avons-nous besoin d’une norme de qualité pour les troubles anxieux?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 tant qu’aidante et défenseure des intérêts de ma mère qui a eu de nombreux problèmes de santé, dont des troubles anxieux, de la dépression, de la polyarthrite rhumatoïde et une maladie du rein, j’ai remarqué que même si ces différents problèmes étaient interreliés, chaque médecin travaillait en vase clos, et chaque fois, les problèmes de santé physique étaient traités en priorité, mais sans jamais tenir compte des problèmes de santé mentale. Pendant plus de 40 ans, ma mère n’a donc eu accès qu’à un traitement pharmacologique pour son trouble anxieux, même si ce traitement n’était pas efficace pour elle.   Ces énoncés de qualité valident le type de soins auxquels les patients et les familles devraient s’attendre. Avoir accès à cette information les aidera à poser les bonnes questions aux fournisseurs de soins et à pouvoir s’assurer d’obtenir le niveau de soins dont ils ont besoin et auquel ils devraient avoir droit. »  - Jaime Brown, conseillère en expérience vécue, Comité consultatif sur la norme de qualité relative aux troubles anxieux et aux troubles obsessionnels-compulsifs</vt:lpstr>
      <vt:lpstr>« Entendre dire que certaines personnes ont longtemps souffert de troubles anxieux en raison d’un diagnostic ou d’un traitement inadéquat est plus que désolant. Il est important de pouvoir aider les utilisateurs et les professionnels qui œuvrent en santé mentale à mieux comprendre les pratiques exemplaires. Nous pouvons améliorer les résultats cliniques en utilisant des ressources fondées sur des données probantes et améliorer la qualité et l’efficacité des soins que nous offrons. Ces normes de qualité sont un appel à l’action qui vise à améliorer la qualité des soins et à permettre un meilleur accès aux évaluations et aux traitements fondés sur des données probantes pour les personnes atteintes de troubles anxieux en Ontario. »   – Judith Laposa, membre du Comité consultatif sur la norme de qualité relative aux troubles anxieux et aux troubles obsessionnels-compulsifs</vt:lpstr>
      <vt:lpstr> Énoncés de qualité pour améliorer les soins  </vt:lpstr>
      <vt:lpstr>Portée de cette norme de qualité</vt:lpstr>
      <vt:lpstr>Thèmes de l’énoncé sur cette norme de qualité</vt:lpstr>
      <vt:lpstr>Énoncé de qualité 1 : Détermination </vt:lpstr>
      <vt:lpstr>Énoncé de qualité 2 : Évaluation globale  </vt:lpstr>
      <vt:lpstr>Énoncé de qualité 3 : Soutien à la famille  </vt:lpstr>
      <vt:lpstr>Énoncé de qualité 4 : Approche par paliers en matière de soins     </vt:lpstr>
      <vt:lpstr>Énoncé de qualité 5 : Auto-assistance      </vt:lpstr>
      <vt:lpstr>Énoncé de qualité 6 : Thérapie cognitivo-comportementale       </vt:lpstr>
      <vt:lpstr>Énoncé de qualité 7 : Traitement pharmacologique      </vt:lpstr>
      <vt:lpstr>Énoncé de qualité 8 : Surveillance       </vt:lpstr>
      <vt:lpstr>Énoncé de qualité 9 : Soutien pendant la réponse au traitement initial      </vt:lpstr>
      <vt:lpstr>Énoncé de qualité 10 : Expertise spécialisée dans les troubles anxieux      </vt:lpstr>
      <vt:lpstr>Énoncé de qualité 11 : Prévention des rechutes      </vt:lpstr>
      <vt:lpstr>Énoncé de qualité 12 : Transitions dans les soins      </vt:lpstr>
      <vt:lpstr> Manière de mesurer le succès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3</cp:revision>
  <dcterms:modified xsi:type="dcterms:W3CDTF">2020-06-23T18:18:30Z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