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1" r:id="rId1"/>
    <p:sldMasterId id="2147483769" r:id="rId2"/>
    <p:sldMasterId id="2147483785" r:id="rId3"/>
    <p:sldMasterId id="2147483808" r:id="rId4"/>
    <p:sldMasterId id="2147483797" r:id="rId5"/>
    <p:sldMasterId id="2147483820" r:id="rId6"/>
    <p:sldMasterId id="2147484411" r:id="rId7"/>
  </p:sldMasterIdLst>
  <p:notesMasterIdLst>
    <p:notesMasterId r:id="rId29"/>
  </p:notesMasterIdLst>
  <p:handoutMasterIdLst>
    <p:handoutMasterId r:id="rId30"/>
  </p:handoutMasterIdLst>
  <p:sldIdLst>
    <p:sldId id="305" r:id="rId8"/>
    <p:sldId id="329" r:id="rId9"/>
    <p:sldId id="330" r:id="rId10"/>
    <p:sldId id="331" r:id="rId11"/>
    <p:sldId id="340" r:id="rId12"/>
    <p:sldId id="333" r:id="rId13"/>
    <p:sldId id="341" r:id="rId14"/>
    <p:sldId id="337" r:id="rId15"/>
    <p:sldId id="314" r:id="rId16"/>
    <p:sldId id="316" r:id="rId17"/>
    <p:sldId id="339" r:id="rId18"/>
    <p:sldId id="317" r:id="rId19"/>
    <p:sldId id="319" r:id="rId20"/>
    <p:sldId id="345" r:id="rId21"/>
    <p:sldId id="346" r:id="rId22"/>
    <p:sldId id="347" r:id="rId23"/>
    <p:sldId id="348" r:id="rId24"/>
    <p:sldId id="342" r:id="rId25"/>
    <p:sldId id="350" r:id="rId26"/>
    <p:sldId id="344" r:id="rId27"/>
    <p:sldId id="259" r:id="rId28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0">
          <p15:clr>
            <a:srgbClr val="A4A3A4"/>
          </p15:clr>
        </p15:guide>
        <p15:guide id="2" orient="horz" pos="469">
          <p15:clr>
            <a:srgbClr val="A4A3A4"/>
          </p15:clr>
        </p15:guide>
        <p15:guide id="3" orient="horz" pos="349">
          <p15:clr>
            <a:srgbClr val="A4A3A4"/>
          </p15:clr>
        </p15:guide>
        <p15:guide id="4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bira, Eseeri" initials="ME" lastIdx="9" clrIdx="6">
    <p:extLst/>
  </p:cmAuthor>
  <p:cmAuthor id="1" name="Eseeri" initials="E" lastIdx="8" clrIdx="0">
    <p:extLst/>
  </p:cmAuthor>
  <p:cmAuthor id="8" name="Degani, Naushaba" initials="DN" lastIdx="9" clrIdx="7">
    <p:extLst/>
  </p:cmAuthor>
  <p:cmAuthor id="2" name="Sandra" initials="S" lastIdx="18" clrIdx="1">
    <p:extLst/>
  </p:cmAuthor>
  <p:cmAuthor id="9" name="Schipper, Jennifer" initials="SJ" lastIdx="39" clrIdx="8"/>
  <p:cmAuthor id="3" name="Brien, Susan" initials="BS" lastIdx="14" clrIdx="2">
    <p:extLst/>
  </p:cmAuthor>
  <p:cmAuthor id="10" name="Kerr, Sandra" initials="KS" lastIdx="5" clrIdx="9">
    <p:extLst/>
  </p:cmAuthor>
  <p:cmAuthor id="4" name="Grenier, Louise" initials="GL" lastIdx="5" clrIdx="3">
    <p:extLst/>
  </p:cmAuthor>
  <p:cmAuthor id="11" name="Paul Kurdyak" initials="" lastIdx="3" clrIdx="10"/>
  <p:cmAuthor id="5" name="Sandra Kerr" initials="SK" lastIdx="1" clrIdx="4">
    <p:extLst/>
  </p:cmAuthor>
  <p:cmAuthor id="12" name="skerr@hqontario.ca" initials="s" lastIdx="6" clrIdx="11">
    <p:extLst>
      <p:ext uri="{19B8F6BF-5375-455C-9EA6-DF929625EA0E}">
        <p15:presenceInfo xmlns:p15="http://schemas.microsoft.com/office/powerpoint/2012/main" userId="c816865a82a570f3" providerId="Windows Live"/>
      </p:ext>
    </p:extLst>
  </p:cmAuthor>
  <p:cmAuthor id="6" name="Binil" initials="B" lastIdx="7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605"/>
    <a:srgbClr val="00788A"/>
    <a:srgbClr val="118995"/>
    <a:srgbClr val="FFFFFF"/>
    <a:srgbClr val="C86205"/>
    <a:srgbClr val="8B9187"/>
    <a:srgbClr val="0C6577"/>
    <a:srgbClr val="499908"/>
    <a:srgbClr val="C27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70"/>
        <p:guide orient="horz" pos="469"/>
        <p:guide orient="horz" pos="349"/>
        <p:guide pos="283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100" u="none">
                <a:latin typeface="Arial Narrow" pitchFamily="34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r>
              <a:rPr lang="en-CA"/>
              <a:t>Health Quality Ontario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1530"/>
            <a:ext cx="4525330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u="none">
                <a:latin typeface="Arial Narrow" pitchFamily="34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63066" y="8841530"/>
            <a:ext cx="75883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fld id="{01EAF0DD-EBB7-4127-8C24-B3E171C21E86}" type="slidenum">
              <a:rPr lang="en-CA" altLang="en-US"/>
              <a:pPr/>
              <a:t>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t" anchorCtr="0" compatLnSpc="1">
            <a:prstTxWarp prst="textNoShape">
              <a:avLst/>
            </a:prstTxWarp>
          </a:bodyPr>
          <a:lstStyle>
            <a:lvl1pPr defTabSz="465586" eaLnBrk="0" hangingPunct="0">
              <a:spcBef>
                <a:spcPct val="0"/>
              </a:spcBef>
              <a:defRPr sz="1200" u="none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55" y="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t" anchorCtr="0" compatLnSpc="1">
            <a:prstTxWarp prst="textNoShape">
              <a:avLst/>
            </a:prstTxWarp>
          </a:bodyPr>
          <a:lstStyle>
            <a:lvl1pPr algn="r" defTabSz="465586" eaLnBrk="0" hangingPunct="0">
              <a:defRPr sz="1200" u="none"/>
            </a:lvl1pPr>
          </a:lstStyle>
          <a:p>
            <a:fld id="{0CF560BD-084A-4D82-9B86-BE74568A9878}" type="datetime1">
              <a:rPr lang="en-CA" altLang="en-US"/>
              <a:pPr/>
              <a:t>2016-11-29</a:t>
            </a:fld>
            <a:endParaRPr lang="en-CA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5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53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b" anchorCtr="0" compatLnSpc="1">
            <a:prstTxWarp prst="textNoShape">
              <a:avLst/>
            </a:prstTxWarp>
          </a:bodyPr>
          <a:lstStyle>
            <a:lvl1pPr defTabSz="465586" eaLnBrk="0" hangingPunct="0">
              <a:spcBef>
                <a:spcPct val="0"/>
              </a:spcBef>
              <a:defRPr sz="1200" u="none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55" y="884153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b" anchorCtr="0" compatLnSpc="1">
            <a:prstTxWarp prst="textNoShape">
              <a:avLst/>
            </a:prstTxWarp>
          </a:bodyPr>
          <a:lstStyle>
            <a:lvl1pPr algn="r" defTabSz="465586" eaLnBrk="0" hangingPunct="0">
              <a:defRPr sz="1200" u="none"/>
            </a:lvl1pPr>
          </a:lstStyle>
          <a:p>
            <a:fld id="{BCAAFC39-66EA-4D9F-B69D-A596BC388A6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ＭＳ Ｐゴシック" pitchFamily="6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1383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0332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0991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00493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39786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170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u="none" strike="noStrike" kern="1200" baseline="0" noProof="0">
              <a:solidFill>
                <a:schemeClr val="tx1"/>
              </a:solidFill>
              <a:latin typeface="Calibri" pitchFamily="68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>
                <a:solidFill>
                  <a:srgbClr val="000000"/>
                </a:solidFill>
              </a:rPr>
              <a:pPr/>
              <a:t>18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>
                <a:solidFill>
                  <a:srgbClr val="000000"/>
                </a:solidFill>
              </a:rPr>
              <a:pPr/>
              <a:t>19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3899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018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79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6450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5368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0015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513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419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99392"/>
            <a:ext cx="9144000" cy="6192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79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82E1FB-1826-4646-B6F2-895F00500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30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325E2-FEB7-4187-B781-E24CA6258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9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1950"/>
          </a:xfrm>
        </p:spPr>
        <p:txBody>
          <a:bodyPr vert="eaVert"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1950"/>
          </a:xfrm>
        </p:spPr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7648D-37F9-4D06-A0F8-C885B57EA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25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03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E63BB66-92CA-43FC-8BB8-C698A39330F8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2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0A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22B4CE-5083-477E-B3F0-67587CD89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1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C87123-967A-431F-A153-CB3C2383E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B3E058-70DD-4387-9354-737ABD837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9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6D6EC6-CE7C-41C9-A278-8BB7631E4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0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66057F-B8FA-4DF1-9404-26FBA983A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8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EC62EEB-7A0E-477B-A6B4-9B9333F380BF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4322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362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788A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20709-F24F-4E9E-B164-476696E5A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66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A3B550-0ECC-43BE-AAF6-45E07B9E3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6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1959A-EFBE-4D6B-9FD1-2E24DB92F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35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1950"/>
          </a:xfrm>
        </p:spPr>
        <p:txBody>
          <a:bodyPr vert="eaVert"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1950"/>
          </a:xfrm>
        </p:spPr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E6636-4AFA-4DF6-88B5-4FF44E2A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7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9D37C4FC-3FF3-4EB7-997B-2BA588C98402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4322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462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8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14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err="1"/>
              <a:t>www.HQOntario.ca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8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EC62EEB-7A0E-477B-A6B4-9B9333F380BF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75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0A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7DAF4-34CD-4256-8F56-4951634E7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5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5C2AFD-4D54-47FF-A014-B8CD936D7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6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94E6F-50FA-4152-A57E-8192F838F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712A3C-01B9-4595-A17B-FE35CFFAD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10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B8F6C-F84A-4F44-8152-C96C842E6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6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788A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81F4F7-72CF-4A01-AE48-11528513C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7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HQO Eng wh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HQO Eng blk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054725"/>
            <a:ext cx="13319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"/>
          <p:cNvSpPr>
            <a:spLocks noChangeArrowheads="1"/>
          </p:cNvSpPr>
          <p:nvPr userDrawn="1"/>
        </p:nvSpPr>
        <p:spPr bwMode="auto">
          <a:xfrm>
            <a:off x="0" y="5794375"/>
            <a:ext cx="9144000" cy="260350"/>
          </a:xfrm>
          <a:prstGeom prst="rect">
            <a:avLst/>
          </a:prstGeom>
          <a:solidFill>
            <a:srgbClr val="0C65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5013325"/>
            <a:ext cx="9144000" cy="574675"/>
          </a:xfrm>
          <a:prstGeom prst="rect">
            <a:avLst/>
          </a:prstGeom>
          <a:solidFill>
            <a:srgbClr val="4999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3429000"/>
            <a:ext cx="9144000" cy="1152525"/>
          </a:xfrm>
          <a:prstGeom prst="rect">
            <a:avLst/>
          </a:prstGeom>
          <a:solidFill>
            <a:srgbClr val="C27C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31" name="Rectangle 1"/>
          <p:cNvSpPr>
            <a:spLocks noChangeArrowheads="1"/>
          </p:cNvSpPr>
          <p:nvPr userDrawn="1"/>
        </p:nvSpPr>
        <p:spPr bwMode="auto">
          <a:xfrm>
            <a:off x="0" y="-100013"/>
            <a:ext cx="9144000" cy="2806701"/>
          </a:xfrm>
          <a:prstGeom prst="rect">
            <a:avLst/>
          </a:prstGeom>
          <a:solidFill>
            <a:srgbClr val="118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30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fld id="{42CAC97F-45D3-422C-AF06-4E6C9771AE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5" descr="HQO Eng wht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fld id="{94856631-EC82-465C-8939-3AB10E33EA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343" name="Picture 5" descr="HQO Eng wht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fld id="{6DE982CE-F8E4-4EF9-BCA0-A699F60D57B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6630" name="Picture 5" descr="HQO Eng w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" descr="SlideHQO2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54025"/>
            <a:ext cx="75136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28675" name="Picture 6" descr="HQO Eng b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6" name="Straight Connector 8"/>
          <p:cNvCxnSpPr>
            <a:cxnSpLocks noChangeShapeType="1"/>
          </p:cNvCxnSpPr>
          <p:nvPr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29699" name="Picture 6" descr="HQO Eng b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0" name="Straight Connector 8"/>
          <p:cNvCxnSpPr>
            <a:cxnSpLocks noChangeShapeType="1"/>
          </p:cNvCxnSpPr>
          <p:nvPr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30723" name="Picture 6" descr="HQO Eng bl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Straight Connector 8"/>
          <p:cNvCxnSpPr>
            <a:cxnSpLocks noChangeShapeType="1"/>
          </p:cNvCxnSpPr>
          <p:nvPr userDrawn="1"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25" name="Rectangle 9"/>
          <p:cNvSpPr>
            <a:spLocks noChangeArrowheads="1"/>
          </p:cNvSpPr>
          <p:nvPr userDrawn="1"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ontario.ca/Evidence-to-Improve-Care/Quality-Standards/Schizophreni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77000"/>
            <a:ext cx="28130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www.HQOntario.ca</a:t>
            </a:r>
            <a:endParaRPr lang="en-CA" altLang="en-US"/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24025" y="5721350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19" y="3007594"/>
            <a:ext cx="8784977" cy="200671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 b="1" u="none">
              <a:solidFill>
                <a:srgbClr val="00A0AF"/>
              </a:solidFill>
            </a:endParaRPr>
          </a:p>
          <a:p>
            <a:r>
              <a:rPr lang="en-US" altLang="en-US" sz="2000" b="1" u="none">
                <a:solidFill>
                  <a:srgbClr val="00A0AF"/>
                </a:solidFill>
              </a:rPr>
              <a:t>Schizophrenia</a:t>
            </a:r>
          </a:p>
          <a:p>
            <a:r>
              <a:rPr lang="en-US" altLang="en-US" sz="1800" u="none">
                <a:solidFill>
                  <a:schemeClr val="accent1"/>
                </a:solidFill>
              </a:rPr>
              <a:t>Care for Adults in Hospitals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7804" y="6315927"/>
            <a:ext cx="3019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1" u="none">
                <a:solidFill>
                  <a:srgbClr val="8B9187"/>
                </a:solidFill>
              </a:rPr>
              <a:t>Let’s make our health system healthier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19" y="3122732"/>
            <a:ext cx="856895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u="none">
                <a:solidFill>
                  <a:srgbClr val="FFFFFF"/>
                </a:solidFill>
              </a:rPr>
              <a:t>INFORMATION AND DATA BRIEF: </a:t>
            </a:r>
            <a:r>
              <a:rPr lang="fr-CA" u="none" err="1">
                <a:solidFill>
                  <a:srgbClr val="FFFFFF"/>
                </a:solidFill>
              </a:rPr>
              <a:t>Why</a:t>
            </a:r>
            <a:r>
              <a:rPr lang="fr-CA" u="none">
                <a:solidFill>
                  <a:srgbClr val="FFFFFF"/>
                </a:solidFill>
              </a:rPr>
              <a:t> </a:t>
            </a:r>
            <a:r>
              <a:rPr lang="fr-CA" u="none" err="1">
                <a:solidFill>
                  <a:srgbClr val="FFFFFF"/>
                </a:solidFill>
              </a:rPr>
              <a:t>this</a:t>
            </a:r>
            <a:r>
              <a:rPr lang="fr-CA" u="none">
                <a:solidFill>
                  <a:srgbClr val="FFFFFF"/>
                </a:solidFill>
              </a:rPr>
              <a:t> </a:t>
            </a:r>
            <a:r>
              <a:rPr lang="fr-CA" u="none" err="1">
                <a:solidFill>
                  <a:srgbClr val="FFFFFF"/>
                </a:solidFill>
              </a:rPr>
              <a:t>quality</a:t>
            </a:r>
            <a:r>
              <a:rPr lang="fr-CA" u="none">
                <a:solidFill>
                  <a:srgbClr val="FFFFFF"/>
                </a:solidFill>
              </a:rPr>
              <a:t> standard </a:t>
            </a:r>
            <a:r>
              <a:rPr lang="fr-CA" u="none" err="1">
                <a:solidFill>
                  <a:srgbClr val="FFFFFF"/>
                </a:solidFill>
              </a:rPr>
              <a:t>is</a:t>
            </a:r>
            <a:r>
              <a:rPr lang="fr-CA" u="none">
                <a:solidFill>
                  <a:srgbClr val="FFFFFF"/>
                </a:solidFill>
              </a:rPr>
              <a:t> needed</a:t>
            </a:r>
            <a:endParaRPr lang="en-CA" u="none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0" y="159600"/>
            <a:ext cx="2209764" cy="2209764"/>
          </a:xfrm>
          <a:prstGeom prst="rect">
            <a:avLst/>
          </a:prstGeom>
        </p:spPr>
      </p:pic>
      <p:pic>
        <p:nvPicPr>
          <p:cNvPr id="12" name="Picture 11" descr="HQO Eng b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430361"/>
            <a:ext cx="2448843" cy="13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8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Across facilities in Ontario, the percentage of patients who were readmitted for a mental health or addictions condition within 30 days of a previous hospital discharge for schizophrenia ranged from 0% to 29.5%. 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71569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were readmitted to hospital for a mental health or addictions condition within 30 days of a previous hospital discharge for schizophrenia, in Ontario, by facility, three-year average for 2012 to 2014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8929" y="1628800"/>
            <a:ext cx="8661543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8929" y="2276872"/>
            <a:ext cx="8661543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8" y="2420888"/>
            <a:ext cx="8778563" cy="30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11.8% of patients revisited the emergency department for a mental health or addictions condition within 30 days of a previous emergency department visit for schizophrenia, and this proportion has not improved over the last eight years.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1569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revisited the emergency department for a mental health or addictions condition within 30 days of a previous emergency department visit for schizophrenia, in Ontario, 2006 to 2014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0937" y="1628800"/>
            <a:ext cx="8589535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30937" y="2276872"/>
            <a:ext cx="8589535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8" y="2438308"/>
            <a:ext cx="8661244" cy="32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The percentage of patients who revisited the emergency department for a mental health or addictions condition within 30 days of a previous emergency department visit for schizophrenia ranged from 9.3% to 16.6% across LHIN regions.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27660"/>
            <a:ext cx="775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revisited the emergency department for a mental health or addictions condition within 30 days of a previous emergency department visit for schizophrenia, in Ontario, by LHIN region, three-year average for 2012 to 2014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90977" y="1340768"/>
            <a:ext cx="7797447" cy="6711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90977" y="2132856"/>
            <a:ext cx="7797447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72" y="2286986"/>
            <a:ext cx="7958067" cy="37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Across facilities in Ontario, the percentage of patients who visited the emergency department for a mental health or addictions condition within 30 days of a previous emergency department visit for schizophrenia ranged from 4.9% to 26.3%.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02" y="1787700"/>
            <a:ext cx="878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revisited the emergency department for a mental health or addictions condition within 30 days of a previous emergency department visit for schizophrenia, in Ontario, by facility, three-year average for 2012 to 2014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9228" y="1700808"/>
            <a:ext cx="8733252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9228" y="2348880"/>
            <a:ext cx="8733252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8" y="2564904"/>
            <a:ext cx="8733252" cy="29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608" y="3913311"/>
            <a:ext cx="7488832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indent="0">
              <a:buNone/>
            </a:pPr>
            <a:endParaRPr lang="en-CA" i="1" u="none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293" y="2329135"/>
            <a:ext cx="8229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1600"/>
              </a:spcAft>
            </a:pPr>
            <a:r>
              <a:rPr lang="en-US" sz="1600" u="none" kern="0"/>
              <a:t>Because the quality standard recommends that adults with a primary diagnosis of schizophrenia who are discharged from an inpatient setting have a follow-up appointment within seven days, we examined the percentage of patients who had contact with a family doctor or a psychiatrist within seven days of a previous hospital discharge for schizophrenia.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3568" y="1321023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Some Context</a:t>
            </a:r>
          </a:p>
        </p:txBody>
      </p:sp>
    </p:spTree>
    <p:extLst>
      <p:ext uri="{BB962C8B-B14F-4D97-AF65-F5344CB8AC3E}">
        <p14:creationId xmlns:p14="http://schemas.microsoft.com/office/powerpoint/2010/main" val="233494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28.2% of patients had contact with a family doctor or a psychiatrist within seven days of a previous hospital discharge for schizophrenia, and this has not improved over the last eight years.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43684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contact with a family doctor or a psychiatrist within seven days of a previous hospital discharge for schizophrenia, in Ontario, 2006 to 2014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0937" y="1556792"/>
            <a:ext cx="8726497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30937" y="2204864"/>
            <a:ext cx="8726497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8" y="2276872"/>
            <a:ext cx="8798206" cy="33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The percentage of patients who had contact with a family doctor or a psychiatrist within seven days of a previous hospital discharge for schizophrenia varied across LHIN regions from 15.0% to 41.3%.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27660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contact with a family  doctor or a psychiatrist within seven days of a previous hospital discharge for schizophrenia, in Ontario, by LHIN region, three-year average for 2012 to 2014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18969" y="1340768"/>
            <a:ext cx="8085479" cy="6711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18969" y="1988840"/>
            <a:ext cx="8085479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60" y="2130063"/>
            <a:ext cx="8157188" cy="38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Across facilities in Ontario, the percentage of patients who had contact with a family doctor or a psychiatrist within seven days of a previous hospital discharge for schizophrenia ranged from 8.4% to 50.0%. 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1787700"/>
            <a:ext cx="885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contact with a family doctor or a psychiatrist within seven days of a previous hospital discharge for schizophrenia, in Ontario, by facility, three-year average for 2012 to 2014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58929" y="1700808"/>
            <a:ext cx="8661543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58929" y="2348880"/>
            <a:ext cx="8661543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8" y="2492897"/>
            <a:ext cx="8805259" cy="30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5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813" y="1849772"/>
            <a:ext cx="8229600" cy="32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1600"/>
              </a:spcAft>
            </a:pPr>
            <a:endParaRPr lang="en-US" sz="1600" u="none" kern="0"/>
          </a:p>
          <a:p>
            <a:pPr defTabSz="914400">
              <a:spcBef>
                <a:spcPts val="0"/>
              </a:spcBef>
              <a:spcAft>
                <a:spcPts val="1600"/>
              </a:spcAft>
            </a:pPr>
            <a:r>
              <a:rPr lang="EN-US" sz="1600" u="none" kern="0"/>
              <a:t>This Information Brief is intended to support the Schizophrenia Quality Standard, which can be found in full </a:t>
            </a:r>
            <a:r>
              <a:rPr lang="EN-US" sz="1600" u="none" kern="0">
                <a:solidFill>
                  <a:srgbClr val="000000"/>
                </a:solidFill>
                <a:hlinkClick r:id="rId3"/>
              </a:rPr>
              <a:t>HERE</a:t>
            </a:r>
          </a:p>
          <a:p>
            <a:pPr defTabSz="914400">
              <a:spcBef>
                <a:spcPts val="0"/>
              </a:spcBef>
              <a:spcAft>
                <a:spcPts val="1600"/>
              </a:spcAft>
            </a:pPr>
            <a:endParaRPr lang="en-US" sz="1600" u="none" kern="0">
              <a:solidFill>
                <a:srgbClr val="000000"/>
              </a:solidFill>
            </a:endParaRPr>
          </a:p>
          <a:p>
            <a:pPr defTabSz="914400">
              <a:spcBef>
                <a:spcPts val="0"/>
              </a:spcBef>
              <a:spcAft>
                <a:spcPts val="1600"/>
              </a:spcAft>
            </a:pPr>
            <a:endParaRPr lang="en-US" sz="1600" u="none" ker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09451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www.HQOntario.ca</a:t>
            </a:r>
            <a:endParaRPr lang="en-CA" altLang="en-US" sz="9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40" y="1664653"/>
            <a:ext cx="8008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none"/>
              <a:t>Health Quality Ontario thanks Paul </a:t>
            </a:r>
            <a:r>
              <a:rPr lang="en-CA" sz="2000" u="none" err="1"/>
              <a:t>Kurdyak</a:t>
            </a:r>
            <a:r>
              <a:rPr lang="en-CA" sz="2000" u="none"/>
              <a:t> (Institute for Clinical and Evaluative Sciences (ICES) and Centre for Addiction and Mental Health (CAMH)) for his contributions to this publication. Health Quality Ontario would also like to thank Abigail </a:t>
            </a:r>
            <a:r>
              <a:rPr lang="en-CA" sz="2000" u="none" err="1"/>
              <a:t>Amartey</a:t>
            </a:r>
            <a:r>
              <a:rPr lang="en-CA" sz="2000" u="none"/>
              <a:t>, Jenny </a:t>
            </a:r>
            <a:r>
              <a:rPr lang="en-CA" sz="2000" u="none" err="1"/>
              <a:t>Gatov</a:t>
            </a:r>
            <a:r>
              <a:rPr lang="en-CA" sz="2000" u="none"/>
              <a:t>, Julie Yang and Maria Chiu of the MHASEF (Mental Health and Addictions Scorecard and Evaluation Framework) Research Team. The MHASEF Research Team is supported by a grant from the Ontario Ministry of Health and Long-Term Care.</a:t>
            </a:r>
            <a:endParaRPr lang="fr-CA" sz="2000" u="none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836712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3678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706437"/>
          </a:xfrm>
        </p:spPr>
        <p:txBody>
          <a:bodyPr/>
          <a:lstStyle/>
          <a:p>
            <a:pPr algn="l"/>
            <a:r>
              <a:rPr lang="en-US" b="0"/>
              <a:t>What Are Quality Standards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4061" y="2276872"/>
            <a:ext cx="8229600" cy="2808312"/>
          </a:xfrm>
        </p:spPr>
        <p:txBody>
          <a:bodyPr/>
          <a:lstStyle/>
          <a:p>
            <a:r>
              <a:rPr lang="en-US" sz="1600"/>
              <a:t>Concise sets of easy-to-understand statements outlining what care should look like for people living with certain conditions and being cared for in specific settings</a:t>
            </a:r>
          </a:p>
          <a:p>
            <a:pPr marL="0" indent="0">
              <a:buNone/>
            </a:pPr>
            <a:endParaRPr lang="en-US" sz="1600"/>
          </a:p>
          <a:p>
            <a:r>
              <a:rPr lang="en-US" sz="1600"/>
              <a:t>Based on the best available evidence</a:t>
            </a:r>
          </a:p>
          <a:p>
            <a:endParaRPr lang="en-US" sz="1600"/>
          </a:p>
          <a:p>
            <a:r>
              <a:rPr lang="en-US" sz="1600"/>
              <a:t>Designed for health care providers to know what care they should be offering</a:t>
            </a:r>
            <a:endParaRPr lang="en-US" sz="1600" strike="sngStrike"/>
          </a:p>
          <a:p>
            <a:endParaRPr lang="en-US" sz="1600"/>
          </a:p>
          <a:p>
            <a:r>
              <a:rPr lang="en-US" sz="1600"/>
              <a:t>To also help patients, residents, families and caregivers know what to ask for in their care</a:t>
            </a:r>
          </a:p>
        </p:txBody>
      </p:sp>
    </p:spTree>
    <p:extLst>
      <p:ext uri="{BB962C8B-B14F-4D97-AF65-F5344CB8AC3E}">
        <p14:creationId xmlns:p14="http://schemas.microsoft.com/office/powerpoint/2010/main" val="3487868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www.HQOntario.ca</a:t>
            </a:r>
            <a:endParaRPr lang="en-CA" altLang="en-US" sz="9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40" y="1664653"/>
            <a:ext cx="8008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u="none">
              <a:solidFill>
                <a:srgbClr val="000000"/>
              </a:solidFill>
            </a:endParaRPr>
          </a:p>
          <a:p>
            <a:r>
              <a:rPr lang="en-US" sz="1600" u="none">
                <a:solidFill>
                  <a:srgbClr val="000000"/>
                </a:solidFill>
              </a:rPr>
              <a:t>Notes:</a:t>
            </a:r>
          </a:p>
          <a:p>
            <a:endParaRPr lang="en-US" sz="1600" u="none">
              <a:solidFill>
                <a:srgbClr val="000000"/>
              </a:solidFill>
            </a:endParaRPr>
          </a:p>
          <a:p>
            <a:r>
              <a:rPr lang="en-US" sz="1600" u="none">
                <a:solidFill>
                  <a:srgbClr val="000000"/>
                </a:solidFill>
              </a:rPr>
              <a:t>Some of the indicators in this report were derived using health administrative datasets from Ontario. These datasets were linked using unique encoded identifiers and analyzed at ICES.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836712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91046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5148263" y="2852738"/>
            <a:ext cx="2952750" cy="576262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Helvetica Neue Medium" charset="0"/>
              </a:rPr>
              <a:t>www.HQOntario.ca</a:t>
            </a:r>
          </a:p>
          <a:p>
            <a:pPr marL="0" indent="0" eaLnBrk="1" hangingPunct="1"/>
            <a:endParaRPr lang="en-US" altLang="en-US">
              <a:latin typeface="Helvetica Neue Medium" charset="0"/>
            </a:endParaRPr>
          </a:p>
        </p:txBody>
      </p:sp>
      <p:sp>
        <p:nvSpPr>
          <p:cNvPr id="34818" name="Content Placeholder 1"/>
          <p:cNvSpPr txBox="1">
            <a:spLocks/>
          </p:cNvSpPr>
          <p:nvPr/>
        </p:nvSpPr>
        <p:spPr bwMode="auto">
          <a:xfrm>
            <a:off x="4859338" y="358140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900" u="none">
                <a:solidFill>
                  <a:srgbClr val="00788A"/>
                </a:solidFill>
                <a:latin typeface="Helvetica Neue Medium" charset="0"/>
              </a:rPr>
              <a:t>FOLLOW@HQOntario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00788A"/>
              </a:solidFill>
              <a:latin typeface="Helvetica Neue Medium" charset="0"/>
            </a:endParaRPr>
          </a:p>
        </p:txBody>
      </p:sp>
      <p:pic>
        <p:nvPicPr>
          <p:cNvPr id="34819" name="Picture 4" descr="Twitter_logo_blu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683000"/>
            <a:ext cx="2174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1138387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The Purpose of this Brief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4061" y="2276872"/>
            <a:ext cx="8229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600" u="none" kern="0"/>
              <a:t>Schizophrenia affects approximately 1% of the Canadian population, which translates to more than 100,000 people in Ontario who live with this condition [1]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This brief provides information and data demonstrating why a quality standard is needed for adults with schizophrenia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Specifically, it provides performance data on indicators that reflect the care received by adults with schizophrenia in hospital settings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5840573"/>
            <a:ext cx="773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u="none"/>
              <a:t>[1] Public Health Agency of Canada:  http://www.phac-aspc.gc.ca/publicat/miic-mmac/chap_3-eng.php</a:t>
            </a:r>
          </a:p>
          <a:p>
            <a:endParaRPr lang="en-CA" i="1" u="non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53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25144" y="1549400"/>
            <a:ext cx="8229600" cy="4322762"/>
          </a:xfrm>
        </p:spPr>
        <p:txBody>
          <a:bodyPr/>
          <a:lstStyle/>
          <a:p>
            <a:endParaRPr lang="en-US" sz="1800" i="1"/>
          </a:p>
          <a:p>
            <a:endParaRPr lang="en-CA" sz="1400" i="1"/>
          </a:p>
          <a:p>
            <a:pPr marL="0" indent="0">
              <a:buNone/>
            </a:pPr>
            <a:endParaRPr lang="en-CA" sz="1400" i="1"/>
          </a:p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1138387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The Purpose of this Brief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4061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The data demonstrate that care for adults living with schizophrenia needs to be improved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That is why this quality standard has been created: </a:t>
            </a:r>
          </a:p>
          <a:p>
            <a:pPr defTabSz="914400"/>
            <a:endParaRPr lang="en-US" sz="800" u="none" kern="0"/>
          </a:p>
          <a:p>
            <a:pPr lvl="1" defTabSz="914400"/>
            <a:r>
              <a:rPr lang="en-US" sz="1400" u="none" kern="0"/>
              <a:t>To inform clinicians and organizations on what high-quality health care for people living with this condition should look like</a:t>
            </a:r>
          </a:p>
          <a:p>
            <a:pPr lvl="1" defTabSz="914400"/>
            <a:endParaRPr lang="en-US" sz="800" u="none" kern="0"/>
          </a:p>
          <a:p>
            <a:pPr lvl="1" defTabSz="914400"/>
            <a:r>
              <a:rPr lang="en-US" sz="1400" u="none" kern="0"/>
              <a:t>To help clinicians and organizations assess the quality of care they are delivering, so they can identify gaps and areas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299559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How We Look at the Data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4061" y="2276872"/>
            <a:ext cx="8229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When available, the information presented reflects different perspectives </a:t>
            </a:r>
          </a:p>
          <a:p>
            <a:pPr defTabSz="914400"/>
            <a:endParaRPr lang="en-US" sz="800" u="none" kern="0"/>
          </a:p>
          <a:p>
            <a:pPr lvl="1" defTabSz="914400"/>
            <a:r>
              <a:rPr lang="en-US" sz="1400" u="none" kern="0"/>
              <a:t>Provincial results over time offer a broad overall system view</a:t>
            </a:r>
          </a:p>
          <a:p>
            <a:pPr lvl="1" defTabSz="914400"/>
            <a:endParaRPr lang="en-US" sz="800" u="none" kern="0"/>
          </a:p>
          <a:p>
            <a:pPr lvl="1" defTabSz="914400"/>
            <a:r>
              <a:rPr lang="en-US" sz="1400" u="none" kern="0"/>
              <a:t>Results by LHIN region highlight some of the local differences</a:t>
            </a:r>
          </a:p>
          <a:p>
            <a:pPr lvl="1" defTabSz="914400"/>
            <a:endParaRPr lang="en-US" sz="800" u="none" kern="0"/>
          </a:p>
          <a:p>
            <a:pPr lvl="1" defTabSz="914400"/>
            <a:r>
              <a:rPr lang="en-US" sz="1400" u="none" kern="0"/>
              <a:t>The distribution of the results across facilities provides some points of reference to hospitals</a:t>
            </a:r>
          </a:p>
        </p:txBody>
      </p:sp>
    </p:spTree>
    <p:extLst>
      <p:ext uri="{BB962C8B-B14F-4D97-AF65-F5344CB8AC3E}">
        <p14:creationId xmlns:p14="http://schemas.microsoft.com/office/powerpoint/2010/main" val="29123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en-US" b="0"/>
              <a:t>The Data</a:t>
            </a:r>
          </a:p>
        </p:txBody>
      </p:sp>
    </p:spTree>
    <p:extLst>
      <p:ext uri="{BB962C8B-B14F-4D97-AF65-F5344CB8AC3E}">
        <p14:creationId xmlns:p14="http://schemas.microsoft.com/office/powerpoint/2010/main" val="18350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3293" y="2060848"/>
            <a:ext cx="82296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1600"/>
              </a:spcAft>
            </a:pPr>
            <a:r>
              <a:rPr lang="en-US" sz="1600" u="none" kern="0"/>
              <a:t>Because the quality standard aims at improving health outcomes among people living with schizophrenia in hospitals, a set of indicators has been selected to measure the impact of the schizophrenia quality standard as a whole. We examine the following as overall measures of performance:</a:t>
            </a:r>
          </a:p>
          <a:p>
            <a:pPr lvl="1" defTabSz="914400">
              <a:spcBef>
                <a:spcPts val="0"/>
              </a:spcBef>
              <a:spcAft>
                <a:spcPts val="1600"/>
              </a:spcAft>
            </a:pPr>
            <a:r>
              <a:rPr lang="en-US" sz="1400" u="none" kern="0"/>
              <a:t>Percentage of patients who were readmitted to hospital for a mental health or addictions condition within 30 days of a previous hospital discharge for schizophrenia</a:t>
            </a:r>
          </a:p>
          <a:p>
            <a:pPr lvl="1" defTabSz="914400">
              <a:spcBef>
                <a:spcPts val="0"/>
              </a:spcBef>
              <a:spcAft>
                <a:spcPts val="1600"/>
              </a:spcAft>
            </a:pPr>
            <a:r>
              <a:rPr lang="en-US" sz="1400" u="none" kern="0"/>
              <a:t>Percentage of patients who revisited the emergency department for a mental health or addictions condition within 30 days of a previous emergency department visit for schizophrenia</a:t>
            </a:r>
          </a:p>
          <a:p>
            <a:pPr marL="0" indent="0" defTabSz="914400">
              <a:spcAft>
                <a:spcPts val="1600"/>
              </a:spcAft>
              <a:buFontTx/>
              <a:buNone/>
            </a:pPr>
            <a:endParaRPr lang="en-CA" sz="1800" u="none" ker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Some Context</a:t>
            </a:r>
          </a:p>
        </p:txBody>
      </p:sp>
    </p:spTree>
    <p:extLst>
      <p:ext uri="{BB962C8B-B14F-4D97-AF65-F5344CB8AC3E}">
        <p14:creationId xmlns:p14="http://schemas.microsoft.com/office/powerpoint/2010/main" val="292418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In 2014, 13% of patients were readmitted to hospital for a mental health or addictions condition within 30 days of a previous hospital discharge for schizophrenia, and this proportion has not changed over the last eight years.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715692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were readmitted to hospital for a mental health or addictions condition within 30 days of a previous hospital discharge for schizophrenia, in Ontario, 2006 to 2014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02945" y="1628800"/>
            <a:ext cx="8505550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2945" y="2276872"/>
            <a:ext cx="8505550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93380"/>
            <a:ext cx="8556975" cy="32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The percentage of patients who were readmitted to hospital for a mental health or addictions condition within 30 days of a previous hospital discharge for schizophrenia ranged from 9.1% to 16.2% across LHIN regions. 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410797"/>
            <a:ext cx="775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were readmitted to hospital for a mental health or addictions condition within 30 days of a previous hospital discharge for schizophrenia, in Ontario, by LHIN region, three-year average for 2012 to 2014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90977" y="1323905"/>
            <a:ext cx="8013471" cy="6711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90977" y="2115993"/>
            <a:ext cx="8013471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55189"/>
            <a:ext cx="8064896" cy="39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6724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 Only">
  <a:themeElements>
    <a:clrScheme name="Health Quality Ontario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A0AF"/>
      </a:accent1>
      <a:accent2>
        <a:srgbClr val="00788A"/>
      </a:accent2>
      <a:accent3>
        <a:srgbClr val="CE8E00"/>
      </a:accent3>
      <a:accent4>
        <a:srgbClr val="D47600"/>
      </a:accent4>
      <a:accent5>
        <a:srgbClr val="693A77"/>
      </a:accent5>
      <a:accent6>
        <a:srgbClr val="58A618"/>
      </a:accent6>
      <a:hlink>
        <a:srgbClr val="00B9E4"/>
      </a:hlink>
      <a:folHlink>
        <a:srgbClr val="18A2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QO_Slide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s option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s option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21</Slides>
  <Notes>16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First Slide Only</vt:lpstr>
      <vt:lpstr>HQO_Slide</vt:lpstr>
      <vt:lpstr>2_Slides option</vt:lpstr>
      <vt:lpstr>Slides option</vt:lpstr>
      <vt:lpstr>2_End slide</vt:lpstr>
      <vt:lpstr>End slide</vt:lpstr>
      <vt:lpstr>1_End slide</vt:lpstr>
      <vt:lpstr>PowerPoint Presentation</vt:lpstr>
      <vt:lpstr>What Are Quality Standards</vt:lpstr>
      <vt:lpstr>PowerPoint Presentation</vt:lpstr>
      <vt:lpstr>PowerPoint Presentation</vt:lpstr>
      <vt:lpstr>PowerPoint Presentation</vt:lpstr>
      <vt:lpstr>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2016-11-29T19:39:39Z</dcterms:modified>
</cp:coreProperties>
</file>