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notesSlides/notesSlide1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0.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2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2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5.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26.xml" ContentType="application/vnd.openxmlformats-officedocument.presentationml.notesSlide+xml"/>
  <Override PartName="/ppt/tags/tag121.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8" r:id="rId7"/>
  </p:sldMasterIdLst>
  <p:notesMasterIdLst>
    <p:notesMasterId r:id="rId46"/>
  </p:notesMasterIdLst>
  <p:handoutMasterIdLst>
    <p:handoutMasterId r:id="rId47"/>
  </p:handoutMasterIdLst>
  <p:sldIdLst>
    <p:sldId id="372" r:id="rId8"/>
    <p:sldId id="649" r:id="rId9"/>
    <p:sldId id="1181" r:id="rId10"/>
    <p:sldId id="654" r:id="rId11"/>
    <p:sldId id="1182" r:id="rId12"/>
    <p:sldId id="474" r:id="rId13"/>
    <p:sldId id="621" r:id="rId14"/>
    <p:sldId id="1180" r:id="rId15"/>
    <p:sldId id="623" r:id="rId16"/>
    <p:sldId id="1167" r:id="rId17"/>
    <p:sldId id="1183" r:id="rId18"/>
    <p:sldId id="1184" r:id="rId19"/>
    <p:sldId id="624" r:id="rId20"/>
    <p:sldId id="1179" r:id="rId21"/>
    <p:sldId id="1193" r:id="rId22"/>
    <p:sldId id="1192" r:id="rId23"/>
    <p:sldId id="699" r:id="rId24"/>
    <p:sldId id="1185" r:id="rId25"/>
    <p:sldId id="1168" r:id="rId26"/>
    <p:sldId id="1190" r:id="rId27"/>
    <p:sldId id="1186" r:id="rId28"/>
    <p:sldId id="1189" r:id="rId29"/>
    <p:sldId id="1188" r:id="rId30"/>
    <p:sldId id="422" r:id="rId31"/>
    <p:sldId id="655" r:id="rId32"/>
    <p:sldId id="443" r:id="rId33"/>
    <p:sldId id="666" r:id="rId34"/>
    <p:sldId id="667" r:id="rId35"/>
    <p:sldId id="668" r:id="rId36"/>
    <p:sldId id="669" r:id="rId37"/>
    <p:sldId id="670" r:id="rId38"/>
    <p:sldId id="671" r:id="rId39"/>
    <p:sldId id="1194" r:id="rId40"/>
    <p:sldId id="1195" r:id="rId41"/>
    <p:sldId id="1174" r:id="rId42"/>
    <p:sldId id="646" r:id="rId43"/>
    <p:sldId id="1162" r:id="rId44"/>
    <p:sldId id="647" r:id="rId45"/>
  </p:sldIdLst>
  <p:sldSz cx="9144000" cy="6858000" type="screen4x3"/>
  <p:notesSz cx="6858000" cy="1190625"/>
  <p:custDataLst>
    <p:tags r:id="rId48"/>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extLst/>
  </p:cmAuthor>
  <p:cmAuthor id="3" name="Ng, Jessica" initials="NJ" lastIdx="2" clrIdx="3">
    <p:extLst/>
  </p:cmAuthor>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24"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8"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6"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Pagano, Christopher" initials="PC" lastIdx="11" clrIdx="20">
    <p:extLst>
      <p:ext uri="{19B8F6BF-5375-455C-9EA6-DF929625EA0E}">
        <p15:presenceInfo xmlns:p15="http://schemas.microsoft.com/office/powerpoint/2012/main" userId="Pagano, Christopher" providerId="None"/>
      </p:ext>
    </p:extLst>
  </p:cmAuthor>
  <p:cmAuthor id="21" name="Ginieniewicz, Jorge" initials="GJ" lastIdx="1" clrIdx="21">
    <p:extLst>
      <p:ext uri="{19B8F6BF-5375-455C-9EA6-DF929625EA0E}">
        <p15:presenceInfo xmlns:p15="http://schemas.microsoft.com/office/powerpoint/2012/main" userId="S::jginieniewicz@hqontario.ca::0252df90-739c-4c67-aa4f-874de5a4e75f" providerId="AD"/>
      </p:ext>
    </p:extLst>
  </p:cmAuthor>
  <p:cmAuthor id="22" name="McPherson, Mark" initials="MM" lastIdx="6" clrIdx="22">
    <p:extLst>
      <p:ext uri="{19B8F6BF-5375-455C-9EA6-DF929625EA0E}">
        <p15:presenceInfo xmlns:p15="http://schemas.microsoft.com/office/powerpoint/2012/main" userId="S-1-5-21-535683054-4239906057-3132855710-3292" providerId="AD"/>
      </p:ext>
    </p:extLst>
  </p:cmAuthor>
  <p:cmAuthor id="23" name="Stacey Johnson" initials="SJ" lastIdx="3" clrIdx="23">
    <p:extLst>
      <p:ext uri="{19B8F6BF-5375-455C-9EA6-DF929625EA0E}">
        <p15:presenceInfo xmlns:p15="http://schemas.microsoft.com/office/powerpoint/2012/main" userId="Stacey Johnson" providerId="None"/>
      </p:ext>
    </p:extLst>
  </p:cmAuthor>
  <p:cmAuthor id="24" name="Johnson, Stacey" initials="JS" lastIdx="9" clrIdx="24">
    <p:extLst>
      <p:ext uri="{19B8F6BF-5375-455C-9EA6-DF929625EA0E}">
        <p15:presenceInfo xmlns:p15="http://schemas.microsoft.com/office/powerpoint/2012/main" userId="S::sjohnson@hqontario.ca::c1d74880-3551-4508-8754-1d2254d9d2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00788A"/>
    <a:srgbClr val="FCD8D8"/>
    <a:srgbClr val="F5F5F5"/>
    <a:srgbClr val="F9B9B9"/>
    <a:srgbClr val="FFCF37"/>
    <a:srgbClr val="EDFDFF"/>
    <a:srgbClr val="EEDACF"/>
    <a:srgbClr val="F7F7F7"/>
    <a:srgbClr val="D24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A727B-4719-4B45-8602-FB407D37E6F4}" v="1" dt="2019-03-05T19:13:25.29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5"/>
    <p:restoredTop sz="73806" autoAdjust="0"/>
  </p:normalViewPr>
  <p:slideViewPr>
    <p:cSldViewPr snapToGrid="0">
      <p:cViewPr varScale="1">
        <p:scale>
          <a:sx n="89" d="100"/>
          <a:sy n="89" d="100"/>
        </p:scale>
        <p:origin x="2288" y="176"/>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mcpherson\Desktop\Glaucoma%20graphs%20F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mcpherson\Desktop\Glaucoma%20QS%20-%20Annual%20eye%20examinations%20for%20the%20diagnostic%20cohort%20-%2020Feb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mcpherson\Desktop\Glaucoma%20graphs%20Fr.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'eye exam LHIN'!$B$3</c:f>
              <c:strCache>
                <c:ptCount val="1"/>
                <c:pt idx="0">
                  <c:v>Pourcentage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538-447C-BC3B-05682141A96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 exam LHIN'!$A$4:$A$18</c:f>
              <c:strCache>
                <c:ptCount val="15"/>
                <c:pt idx="0">
                  <c:v>Ontario</c:v>
                </c:pt>
                <c:pt idx="1">
                  <c:v>Centre</c:v>
                </c:pt>
                <c:pt idx="2">
                  <c:v>Centre-Est</c:v>
                </c:pt>
                <c:pt idx="3">
                  <c:v>Centre-Ouest</c:v>
                </c:pt>
                <c:pt idx="4">
                  <c:v>Champlain</c:v>
                </c:pt>
                <c:pt idx="5">
                  <c:v>Érié St-Clair</c:v>
                </c:pt>
                <c:pt idx="6">
                  <c:v>Hamilton Niagara Haldimand Brant</c:v>
                </c:pt>
                <c:pt idx="7">
                  <c:v>Mississauga Halton</c:v>
                </c:pt>
                <c:pt idx="8">
                  <c:v>Nord-Est</c:v>
                </c:pt>
                <c:pt idx="9">
                  <c:v>Simcoe Nord Muskoka</c:v>
                </c:pt>
                <c:pt idx="10">
                  <c:v>Nord-Ouest</c:v>
                </c:pt>
                <c:pt idx="11">
                  <c:v>Sud-Est</c:v>
                </c:pt>
                <c:pt idx="12">
                  <c:v>Sud-Ouest</c:v>
                </c:pt>
                <c:pt idx="13">
                  <c:v>Centre-Toronto</c:v>
                </c:pt>
                <c:pt idx="14">
                  <c:v>Waterloo Wellington</c:v>
                </c:pt>
              </c:strCache>
            </c:strRef>
          </c:cat>
          <c:val>
            <c:numRef>
              <c:f>'eye exam LHIN'!$B$4:$B$18</c:f>
              <c:numCache>
                <c:formatCode>General</c:formatCode>
                <c:ptCount val="15"/>
                <c:pt idx="0">
                  <c:v>59.412314351530469</c:v>
                </c:pt>
                <c:pt idx="1">
                  <c:v>58.536548331258167</c:v>
                </c:pt>
                <c:pt idx="2">
                  <c:v>60.861076049226881</c:v>
                </c:pt>
                <c:pt idx="3">
                  <c:v>48.225490196078432</c:v>
                </c:pt>
                <c:pt idx="4">
                  <c:v>71.494155752710881</c:v>
                </c:pt>
                <c:pt idx="5">
                  <c:v>58.297765503389407</c:v>
                </c:pt>
                <c:pt idx="6">
                  <c:v>61.825707268261624</c:v>
                </c:pt>
                <c:pt idx="7">
                  <c:v>54.689100219458666</c:v>
                </c:pt>
                <c:pt idx="8">
                  <c:v>57.30779323012333</c:v>
                </c:pt>
                <c:pt idx="9">
                  <c:v>50.350176971157467</c:v>
                </c:pt>
                <c:pt idx="10">
                  <c:v>69.860521528198902</c:v>
                </c:pt>
                <c:pt idx="11">
                  <c:v>66.042907595804124</c:v>
                </c:pt>
                <c:pt idx="12">
                  <c:v>49.693354616483241</c:v>
                </c:pt>
                <c:pt idx="13">
                  <c:v>63.279622931053382</c:v>
                </c:pt>
                <c:pt idx="14">
                  <c:v>62.914479367399821</c:v>
                </c:pt>
              </c:numCache>
            </c:numRef>
          </c:val>
          <c:extLst>
            <c:ext xmlns:c16="http://schemas.microsoft.com/office/drawing/2014/chart" uri="{C3380CC4-5D6E-409C-BE32-E72D297353CC}">
              <c16:uniqueId val="{00000000-1538-447C-BC3B-05682141A962}"/>
            </c:ext>
          </c:extLst>
        </c:ser>
        <c:dLbls>
          <c:dLblPos val="outEnd"/>
          <c:showLegendKey val="0"/>
          <c:showVal val="1"/>
          <c:showCatName val="0"/>
          <c:showSerName val="0"/>
          <c:showPercent val="0"/>
          <c:showBubbleSize val="0"/>
        </c:dLbls>
        <c:gapWidth val="219"/>
        <c:overlap val="-27"/>
        <c:axId val="329409400"/>
        <c:axId val="329406776"/>
      </c:barChart>
      <c:catAx>
        <c:axId val="3294094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000" b="0" i="0" baseline="0">
                    <a:effectLst/>
                  </a:rPr>
                  <a:t>Réseau local d'intégration des services de santé (RLISS)</a:t>
                </a:r>
                <a:endParaRPr lang="en-CA" sz="1000" b="0">
                  <a:effectLst/>
                </a:endParaRPr>
              </a:p>
            </c:rich>
          </c:tx>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406776"/>
        <c:crosses val="autoZero"/>
        <c:auto val="1"/>
        <c:lblAlgn val="ctr"/>
        <c:lblOffset val="100"/>
        <c:noMultiLvlLbl val="0"/>
      </c:catAx>
      <c:valAx>
        <c:axId val="329406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a:t>Pourcentage</a:t>
                </a:r>
              </a:p>
            </c:rich>
          </c:tx>
          <c:overlay val="0"/>
          <c:spPr>
            <a:solidFill>
              <a:schemeClr val="bg1"/>
            </a:solid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40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'[Glaucoma QS - Annual eye examinations for the diagnostic cohort - 20Feb2019.xlsx]age'!$C$1</c:f>
              <c:strCache>
                <c:ptCount val="1"/>
                <c:pt idx="0">
                  <c:v>crrate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'[Glaucoma QS - Annual eye examinations for the diagnostic cohort - 20Feb2019.xlsx]age'!$B$2:$B$5</c:f>
              <c:strCache>
                <c:ptCount val="4"/>
                <c:pt idx="0">
                  <c:v>18-64</c:v>
                </c:pt>
                <c:pt idx="1">
                  <c:v>65-74</c:v>
                </c:pt>
                <c:pt idx="2">
                  <c:v>75-84</c:v>
                </c:pt>
                <c:pt idx="3">
                  <c:v>85+</c:v>
                </c:pt>
              </c:strCache>
            </c:strRef>
          </c:cat>
          <c:val>
            <c:numRef>
              <c:f>'[Glaucoma QS - Annual eye examinations for the diagnostic cohort - 20Feb2019.xlsx]age'!$C$2:$C$5</c:f>
              <c:numCache>
                <c:formatCode>0.0</c:formatCode>
                <c:ptCount val="4"/>
                <c:pt idx="0">
                  <c:v>49.095829501167849</c:v>
                </c:pt>
                <c:pt idx="1">
                  <c:v>65.322627908339683</c:v>
                </c:pt>
                <c:pt idx="2">
                  <c:v>67.577218898791358</c:v>
                </c:pt>
                <c:pt idx="3">
                  <c:v>60.480556433765408</c:v>
                </c:pt>
              </c:numCache>
            </c:numRef>
          </c:val>
          <c:extLst>
            <c:ext xmlns:c16="http://schemas.microsoft.com/office/drawing/2014/chart" uri="{C3380CC4-5D6E-409C-BE32-E72D297353CC}">
              <c16:uniqueId val="{00000000-F387-40DA-8358-6B3ED1BE5243}"/>
            </c:ext>
          </c:extLst>
        </c:ser>
        <c:dLbls>
          <c:dLblPos val="outEnd"/>
          <c:showLegendKey val="0"/>
          <c:showVal val="1"/>
          <c:showCatName val="0"/>
          <c:showSerName val="0"/>
          <c:showPercent val="0"/>
          <c:showBubbleSize val="0"/>
        </c:dLbls>
        <c:gapWidth val="219"/>
        <c:overlap val="-27"/>
        <c:axId val="275517192"/>
        <c:axId val="275517520"/>
      </c:barChart>
      <c:catAx>
        <c:axId val="27551719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fr-FR" sz="1100" b="1" i="0" baseline="0" dirty="0">
                    <a:effectLst/>
                  </a:rPr>
                  <a:t>Années</a:t>
                </a:r>
                <a:endParaRPr lang="en-CA" sz="1100" dirty="0">
                  <a:effectLst/>
                </a:endParaRPr>
              </a:p>
            </c:rich>
          </c:tx>
          <c:layout>
            <c:manualLayout>
              <c:xMode val="edge"/>
              <c:yMode val="edge"/>
              <c:x val="0.48659270924467779"/>
              <c:y val="0.9208845270069433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517520"/>
        <c:crosses val="autoZero"/>
        <c:auto val="1"/>
        <c:lblAlgn val="ctr"/>
        <c:lblOffset val="100"/>
        <c:noMultiLvlLbl val="0"/>
      </c:catAx>
      <c:valAx>
        <c:axId val="275517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r>
                  <a:rPr lang="en-CA" sz="1200" b="0" i="0" baseline="0" dirty="0" err="1">
                    <a:effectLst/>
                  </a:rPr>
                  <a:t>Pourcentage</a:t>
                </a:r>
                <a:endParaRPr lang="en-CA" sz="12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517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2049-4399-9142-D6A25B65D2FA}"/>
              </c:ext>
            </c:extLst>
          </c:dPt>
          <c:dPt>
            <c:idx val="1"/>
            <c:bubble3D val="0"/>
            <c:spPr>
              <a:solidFill>
                <a:schemeClr val="accent2"/>
              </a:solidFill>
              <a:ln w="19050">
                <a:noFill/>
              </a:ln>
              <a:effectLst/>
            </c:spPr>
            <c:extLst>
              <c:ext xmlns:c16="http://schemas.microsoft.com/office/drawing/2014/chart" uri="{C3380CC4-5D6E-409C-BE32-E72D297353CC}">
                <c16:uniqueId val="{00000003-2049-4399-9142-D6A25B65D2FA}"/>
              </c:ext>
            </c:extLst>
          </c:dPt>
          <c:val>
            <c:numRef>
              <c:f>Sheet1!$A$1:$A$2</c:f>
              <c:numCache>
                <c:formatCode>General</c:formatCode>
                <c:ptCount val="2"/>
                <c:pt idx="0">
                  <c:v>5</c:v>
                </c:pt>
                <c:pt idx="1">
                  <c:v>95</c:v>
                </c:pt>
              </c:numCache>
            </c:numRef>
          </c:val>
          <c:extLst>
            <c:ext xmlns:c16="http://schemas.microsoft.com/office/drawing/2014/chart" uri="{C3380CC4-5D6E-409C-BE32-E72D297353CC}">
              <c16:uniqueId val="{00000004-2049-4399-9142-D6A25B65D2F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7746321163855"/>
          <c:y val="7.845346156945672E-2"/>
          <c:w val="0.54849495700712791"/>
          <c:h val="0.92154653843054324"/>
        </c:manualLayout>
      </c:layout>
      <c:doughnutChart>
        <c:varyColors val="1"/>
        <c:ser>
          <c:idx val="0"/>
          <c:order val="0"/>
          <c:spPr>
            <a:ln>
              <a:solidFill>
                <a:schemeClr val="tx1"/>
              </a:solidFill>
            </a:ln>
          </c:spPr>
          <c:dPt>
            <c:idx val="0"/>
            <c:bubble3D val="0"/>
            <c:spPr>
              <a:solidFill>
                <a:schemeClr val="accent1"/>
              </a:solidFill>
              <a:ln w="19050">
                <a:noFill/>
              </a:ln>
              <a:effectLst/>
            </c:spPr>
            <c:extLst>
              <c:ext xmlns:c16="http://schemas.microsoft.com/office/drawing/2014/chart" uri="{C3380CC4-5D6E-409C-BE32-E72D297353CC}">
                <c16:uniqueId val="{00000001-7072-42A6-9E5D-94B433E36B22}"/>
              </c:ext>
            </c:extLst>
          </c:dPt>
          <c:dPt>
            <c:idx val="1"/>
            <c:bubble3D val="0"/>
            <c:spPr>
              <a:solidFill>
                <a:schemeClr val="accent2"/>
              </a:solidFill>
              <a:ln w="19050">
                <a:noFill/>
              </a:ln>
              <a:effectLst/>
            </c:spPr>
            <c:extLst>
              <c:ext xmlns:c16="http://schemas.microsoft.com/office/drawing/2014/chart" uri="{C3380CC4-5D6E-409C-BE32-E72D297353CC}">
                <c16:uniqueId val="{00000003-7072-42A6-9E5D-94B433E36B22}"/>
              </c:ext>
            </c:extLst>
          </c:dPt>
          <c:val>
            <c:numRef>
              <c:f>Sheet1!$A$4:$A$5</c:f>
              <c:numCache>
                <c:formatCode>General</c:formatCode>
                <c:ptCount val="2"/>
                <c:pt idx="0">
                  <c:v>13</c:v>
                </c:pt>
                <c:pt idx="1">
                  <c:v>87</c:v>
                </c:pt>
              </c:numCache>
            </c:numRef>
          </c:val>
          <c:extLst>
            <c:ext xmlns:c16="http://schemas.microsoft.com/office/drawing/2014/chart" uri="{C3380CC4-5D6E-409C-BE32-E72D297353CC}">
              <c16:uniqueId val="{00000004-7072-42A6-9E5D-94B433E36B2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7A3C-4FFA-80C9-AF9DB93B768A}"/>
              </c:ext>
            </c:extLst>
          </c:dPt>
          <c:dLbls>
            <c:dLbl>
              <c:idx val="3"/>
              <c:tx>
                <c:rich>
                  <a:bodyPr/>
                  <a:lstStyle/>
                  <a:p>
                    <a:r>
                      <a:rPr lang="en-US"/>
                      <a:t>DS</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3C-4FFA-80C9-AF9DB93B768A}"/>
                </c:ext>
              </c:extLst>
            </c:dLbl>
            <c:dLbl>
              <c:idx val="9"/>
              <c:tx>
                <c:rich>
                  <a:bodyPr/>
                  <a:lstStyle/>
                  <a:p>
                    <a:r>
                      <a:rPr lang="en-US"/>
                      <a:t>DS</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3C-4FFA-80C9-AF9DB93B768A}"/>
                </c:ext>
              </c:extLst>
            </c:dLbl>
            <c:dLbl>
              <c:idx val="10"/>
              <c:tx>
                <c:rich>
                  <a:bodyPr/>
                  <a:lstStyle/>
                  <a:p>
                    <a:r>
                      <a:rPr lang="en-US"/>
                      <a:t>DS</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3C-4FFA-80C9-AF9DB93B768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'wait time lhin'!$A$5:$A$19</c:f>
              <c:strCache>
                <c:ptCount val="15"/>
                <c:pt idx="0">
                  <c:v>Ontario</c:v>
                </c:pt>
                <c:pt idx="1">
                  <c:v>Centre</c:v>
                </c:pt>
                <c:pt idx="2">
                  <c:v>Centre-Est</c:v>
                </c:pt>
                <c:pt idx="3">
                  <c:v>Centre-Ouest</c:v>
                </c:pt>
                <c:pt idx="4">
                  <c:v>Champlain</c:v>
                </c:pt>
                <c:pt idx="5">
                  <c:v>Érié St-Clair</c:v>
                </c:pt>
                <c:pt idx="6">
                  <c:v>Hamilton Niagara Haldimand Brant</c:v>
                </c:pt>
                <c:pt idx="7">
                  <c:v>Mississauga Halton</c:v>
                </c:pt>
                <c:pt idx="8">
                  <c:v>Nord-Est</c:v>
                </c:pt>
                <c:pt idx="9">
                  <c:v>Simcoe Nord Muskoka</c:v>
                </c:pt>
                <c:pt idx="10">
                  <c:v>Nord-Ouest</c:v>
                </c:pt>
                <c:pt idx="11">
                  <c:v>Sud-Est</c:v>
                </c:pt>
                <c:pt idx="12">
                  <c:v>Sud-Ouest</c:v>
                </c:pt>
                <c:pt idx="13">
                  <c:v>Centre-Toronto</c:v>
                </c:pt>
                <c:pt idx="14">
                  <c:v>Waterloo Wellington</c:v>
                </c:pt>
              </c:strCache>
            </c:strRef>
          </c:cat>
          <c:val>
            <c:numRef>
              <c:f>'wait time lhin'!$B$5:$B$19</c:f>
              <c:numCache>
                <c:formatCode>General</c:formatCode>
                <c:ptCount val="15"/>
                <c:pt idx="0">
                  <c:v>37</c:v>
                </c:pt>
                <c:pt idx="1">
                  <c:v>47</c:v>
                </c:pt>
                <c:pt idx="2">
                  <c:v>15</c:v>
                </c:pt>
                <c:pt idx="3">
                  <c:v>0</c:v>
                </c:pt>
                <c:pt idx="4">
                  <c:v>34</c:v>
                </c:pt>
                <c:pt idx="5">
                  <c:v>27</c:v>
                </c:pt>
                <c:pt idx="6">
                  <c:v>23</c:v>
                </c:pt>
                <c:pt idx="7">
                  <c:v>67</c:v>
                </c:pt>
                <c:pt idx="8">
                  <c:v>72</c:v>
                </c:pt>
                <c:pt idx="9">
                  <c:v>0</c:v>
                </c:pt>
                <c:pt idx="10">
                  <c:v>0</c:v>
                </c:pt>
                <c:pt idx="11">
                  <c:v>52</c:v>
                </c:pt>
                <c:pt idx="12">
                  <c:v>13</c:v>
                </c:pt>
                <c:pt idx="13">
                  <c:v>38</c:v>
                </c:pt>
                <c:pt idx="14">
                  <c:v>42</c:v>
                </c:pt>
              </c:numCache>
            </c:numRef>
          </c:val>
          <c:extLst>
            <c:ext xmlns:c16="http://schemas.microsoft.com/office/drawing/2014/chart" uri="{C3380CC4-5D6E-409C-BE32-E72D297353CC}">
              <c16:uniqueId val="{00000003-7A3C-4FFA-80C9-AF9DB93B768A}"/>
            </c:ext>
          </c:extLst>
        </c:ser>
        <c:dLbls>
          <c:dLblPos val="outEnd"/>
          <c:showLegendKey val="0"/>
          <c:showVal val="1"/>
          <c:showCatName val="0"/>
          <c:showSerName val="0"/>
          <c:showPercent val="0"/>
          <c:showBubbleSize val="0"/>
        </c:dLbls>
        <c:gapWidth val="219"/>
        <c:overlap val="-27"/>
        <c:axId val="509457648"/>
        <c:axId val="509453384"/>
      </c:barChart>
      <c:catAx>
        <c:axId val="5094576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000" b="0" i="0" baseline="0">
                    <a:effectLst/>
                  </a:rPr>
                  <a:t>Réseau local d'intégration des services de santé (RLISS)</a:t>
                </a:r>
                <a:endParaRPr lang="en-CA" sz="1000">
                  <a:effectLst/>
                </a:endParaRPr>
              </a:p>
            </c:rich>
          </c:tx>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453384"/>
        <c:crosses val="autoZero"/>
        <c:auto val="1"/>
        <c:lblAlgn val="ctr"/>
        <c:lblOffset val="100"/>
        <c:noMultiLvlLbl val="0"/>
      </c:catAx>
      <c:valAx>
        <c:axId val="509453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temps d'attente médian (jours)</a:t>
                </a:r>
              </a:p>
            </c:rich>
          </c:tx>
          <c:overlay val="0"/>
          <c:spPr>
            <a:solidFill>
              <a:schemeClr val="bg1"/>
            </a:solid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457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a:lstStyle/>
        <a:p>
          <a:r>
            <a:rPr lang="fr-CA" sz="1800" b="1" i="0"/>
            <a:t>Aider les professionnels de la santé à savoir quels soins fournir, en se basant sur les données probantes et le consensus d’experts</a:t>
          </a:r>
          <a:r>
            <a:rPr lang="fr-CA" sz="1800" b="0" i="0"/>
            <a:t> </a:t>
          </a: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fr-CA" sz="1800" b="1" i="0"/>
            <a:t>Aider les organismes de soins de santé à mesurer, à évaluer et à améliorer la qualité des soins qu’ils fournissent</a:t>
          </a: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fr-CA" sz="1800" b="1" i="0"/>
            <a:t>Assurer continuellement des soins de grande qualité dans l’ensemble de la province</a:t>
          </a: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fr-CA" sz="1800" b="1" i="0"/>
            <a:t>Aider les patients, les résidents, les familles et les soignants à savoir ce qu’ils doivent peuvent exiger en matière de soins </a:t>
          </a: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t>Aider les patients, les résidents, les familles et les soignants à savoir ce qu’ils doivent peuvent exiger en matière de soins </a:t>
          </a: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t>Aider les professionnels de la santé à savoir quels soins fournir, en se basant sur les données probantes et le consensus d’experts</a:t>
          </a:r>
          <a:r>
            <a:rPr lang="fr-CA" sz="1800" b="0" i="0" kern="1200"/>
            <a:t> </a:t>
          </a: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t>Aider les organismes de soins de santé à mesurer, à évaluer et à améliorer la qualité des soins qu’ils fournissent</a:t>
          </a: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t>Assurer continuellement des soins de grande qualité dans l’ensemble de la province</a:t>
          </a: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2019-03-05</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u="none" strike="noStrike" dirty="0">
                <a:solidFill>
                  <a:schemeClr val="tx1"/>
                </a:solidFill>
                <a:latin typeface="Calibri" pitchFamily="68" charset="0"/>
                <a:ea typeface="MS PGothic" panose="020B0600070205080204" pitchFamily="34" charset="-128"/>
                <a:cs typeface="ＭＳ Ｐゴシック" pitchFamily="68" charset="-128"/>
              </a:rPr>
              <a:t>Si vous avez des questions sur le contenu de cette présentation, veuillez nous contacter à </a:t>
            </a:r>
            <a:r>
              <a:rPr lang="fr-CA" sz="1200" b="0" i="0" u="sng" strike="noStrike" dirty="0">
                <a:solidFill>
                  <a:schemeClr val="tx1"/>
                </a:solidFill>
                <a:latin typeface="Calibri" pitchFamily="68" charset="0"/>
                <a:ea typeface="MS PGothic" panose="020B0600070205080204" pitchFamily="34" charset="-128"/>
                <a:cs typeface="ＭＳ Ｐゴシック" pitchFamily="68" charset="-128"/>
                <a:hlinkClick r:id="rId3"/>
              </a:rPr>
              <a:t>QualityStandards@hqontario.ca</a:t>
            </a: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655741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49055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116668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82143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53343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327988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23</a:t>
            </a:fld>
            <a:endParaRPr lang="en-CA" altLang="en-US"/>
          </a:p>
        </p:txBody>
      </p:sp>
    </p:spTree>
    <p:extLst>
      <p:ext uri="{BB962C8B-B14F-4D97-AF65-F5344CB8AC3E}">
        <p14:creationId xmlns:p14="http://schemas.microsoft.com/office/powerpoint/2010/main" val="347885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fr-CA" sz="1200" b="0" i="0" u="none" strike="noStrike" dirty="0">
                <a:solidFill>
                  <a:schemeClr val="tx1"/>
                </a:solidFill>
                <a:latin typeface="Calibri" pitchFamily="68" charset="0"/>
                <a:ea typeface="MS PGothic" panose="020B0600070205080204" pitchFamily="34" charset="-128"/>
                <a:cs typeface="ＭＳ Ｐゴシック" pitchFamily="68" charset="-128"/>
              </a:rPr>
              <a:t>Les normes de qualité sont un petit ensemble d’énoncés à incidence élevée qui décrivent les soins optimaux lorsqu’il existe des écarts de qualité cernés en Ontario.</a:t>
            </a:r>
          </a:p>
          <a:p>
            <a:pPr marL="171450" indent="-171450" rtl="0" fontAlgn="base">
              <a:buFont typeface="Arial" panose="020B0604020202020204" pitchFamily="34" charset="0"/>
              <a:buChar char="•"/>
            </a:pPr>
            <a:r>
              <a:rPr lang="fr-CA" sz="1200" b="0" i="0" dirty="0">
                <a:solidFill>
                  <a:schemeClr val="tx1"/>
                </a:solidFill>
                <a:latin typeface="Calibri" pitchFamily="68" charset="0"/>
                <a:ea typeface="MS PGothic" panose="020B0600070205080204" pitchFamily="34" charset="-128"/>
                <a:cs typeface="ＭＳ Ｐゴシック" pitchFamily="68" charset="-128"/>
              </a:rPr>
              <a:t>L’application des normes est volontaire, et les normes sont de nature ambitieuse.</a:t>
            </a:r>
          </a:p>
          <a:p>
            <a:pPr marL="171450" indent="-171450" rtl="0" fontAlgn="base">
              <a:buFont typeface="Arial" panose="020B0604020202020204" pitchFamily="34" charset="0"/>
              <a:buChar char="•"/>
            </a:pPr>
            <a:r>
              <a:rPr lang="fr-CA" sz="1200" b="0" i="0" u="none" strike="noStrike" dirty="0">
                <a:solidFill>
                  <a:schemeClr val="tx1"/>
                </a:solidFill>
                <a:latin typeface="Calibri" pitchFamily="68" charset="0"/>
                <a:ea typeface="MS PGothic" panose="020B0600070205080204" pitchFamily="34" charset="-128"/>
                <a:cs typeface="ＭＳ Ｐゴシック" pitchFamily="68" charset="-128"/>
              </a:rPr>
              <a:t>Conçues pour « relever le niveau » dans le but d’offrir les meilleurs soins possible à tous les Ontariens, peu importe où ils vivent dans la province.</a:t>
            </a:r>
          </a:p>
          <a:p>
            <a:pPr marL="171450" indent="-171450" rtl="0" fontAlgn="base">
              <a:buFont typeface="Arial" panose="020B0604020202020204" pitchFamily="34" charset="0"/>
              <a:buChar char="•"/>
            </a:pPr>
            <a:r>
              <a:rPr lang="fr-CA" sz="2400" b="0" dirty="0">
                <a:solidFill>
                  <a:schemeClr val="tx1"/>
                </a:solidFill>
                <a:latin typeface="Arial" panose="020B0604020202020204" pitchFamily="34" charset="0"/>
                <a:ea typeface="MS PGothic" panose="020B0600070205080204" pitchFamily="34" charset="-128"/>
                <a:cs typeface="ＭＳ Ｐゴシック" pitchFamily="68" charset="-128"/>
              </a:rPr>
              <a:t>Il existe de nombreuses lignes directrices, normes professionnelles et autres recommandations qui enrichissent l’ensemble des données probantes.</a:t>
            </a:r>
            <a:r>
              <a:rPr lang="fr-CA" sz="2400" b="0" baseline="0" dirty="0">
                <a:solidFill>
                  <a:schemeClr val="tx1"/>
                </a:solidFill>
                <a:latin typeface="Arial" panose="020B0604020202020204" pitchFamily="34" charset="0"/>
                <a:ea typeface="MS PGothic" panose="020B0600070205080204" pitchFamily="34" charset="-128"/>
                <a:cs typeface="ＭＳ Ｐゴシック" pitchFamily="68" charset="-128"/>
              </a:rPr>
              <a:t> Les normes de qualité complètent ces ressources.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2400" baseline="0" dirty="0"/>
              <a:t>Les normes de qualité énoncent les caractéristiques des soins qui devraient être offerts, mais ne nomment pas les personnes qui devraient les offrir (contrairement aux autres guides de pratique clinique et guides de pratiques exemplaires).</a:t>
            </a:r>
          </a:p>
          <a:p>
            <a:endParaRPr lang="en-CA" b="1" dirty="0"/>
          </a:p>
          <a:p>
            <a:r>
              <a:rPr lang="fr-CA" b="1" dirty="0"/>
              <a:t>Les normes de qualité sont :</a:t>
            </a:r>
          </a:p>
          <a:p>
            <a:pPr marL="171450" indent="-171450" defTabSz="457200">
              <a:spcBef>
                <a:spcPct val="0"/>
              </a:spcBef>
              <a:buClr>
                <a:srgbClr val="00788A"/>
              </a:buClr>
              <a:buFont typeface="Arial" panose="020B0604020202020204" pitchFamily="34" charset="0"/>
              <a:buChar char="•"/>
            </a:pPr>
            <a:r>
              <a:rPr lang="fr-CA" sz="1200" b="0" dirty="0">
                <a:solidFill>
                  <a:schemeClr val="tx1"/>
                </a:solidFill>
                <a:latin typeface="Calibri" pitchFamily="68" charset="0"/>
                <a:ea typeface="MS PGothic" panose="020B0600070205080204" pitchFamily="34" charset="-128"/>
                <a:cs typeface="ＭＳ Ｐゴシック" pitchFamily="68" charset="-128"/>
              </a:rPr>
              <a:t>Concises : 5 à 15 énoncés solides, fondés sur des données probantes, portant sur des domaines de priorité élevée pour l’amélioration.</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fr-CA" sz="1200" b="0" dirty="0"/>
              <a:t>Accessibles : aident les cliniciens et les organismes de fournisseurs à offrir des soins de la plus haute qualité possible, et les patients à connaître les sujets à aborder avec leurs fournisseurs de soins (comparativement aux guides de pratique clinique qui sont assez arides, les normes sont très accessibles et écrites en langage clair).</a:t>
            </a:r>
          </a:p>
          <a:p>
            <a:pPr marL="171450" indent="-171450" defTabSz="457200">
              <a:spcBef>
                <a:spcPct val="0"/>
              </a:spcBef>
              <a:buClr>
                <a:srgbClr val="00788A"/>
              </a:buClr>
              <a:buFont typeface="Arial" panose="020B0604020202020204" pitchFamily="34" charset="0"/>
              <a:buChar char="•"/>
            </a:pPr>
            <a:r>
              <a:rPr lang="fr-CA" sz="1200" b="0" dirty="0">
                <a:solidFill>
                  <a:schemeClr val="tx1"/>
                </a:solidFill>
                <a:latin typeface="Calibri" pitchFamily="68" charset="0"/>
                <a:ea typeface="MS PGothic" panose="020B0600070205080204" pitchFamily="34" charset="-128"/>
                <a:cs typeface="ＭＳ Ｐゴシック" pitchFamily="68" charset="-128"/>
              </a:rPr>
              <a:t>Mesurables : chaque énoncé est accompagné d’un ou de plusieurs indicateurs de qualité (structure, processus ou résultat), ainsi que d’un ensemble de mesures des résultats pour l’ensemble de la norme.</a:t>
            </a:r>
          </a:p>
          <a:p>
            <a:pPr marL="171450" lvl="0" indent="-171450" defTabSz="457200">
              <a:spcBef>
                <a:spcPct val="0"/>
              </a:spcBef>
              <a:buClr>
                <a:srgbClr val="00788A"/>
              </a:buClr>
              <a:buFont typeface="Arial" panose="020B0604020202020204" pitchFamily="34" charset="0"/>
              <a:buChar char="•"/>
            </a:pPr>
            <a:r>
              <a:rPr lang="fr-CA" sz="2800" b="0" dirty="0"/>
              <a:t>Applicables : </a:t>
            </a:r>
            <a:r>
              <a:rPr lang="fr-CA" sz="1200" dirty="0">
                <a:solidFill>
                  <a:schemeClr val="tx1"/>
                </a:solidFill>
                <a:latin typeface="Calibri" pitchFamily="68" charset="0"/>
                <a:ea typeface="MS PGothic" panose="020B0600070205080204" pitchFamily="34" charset="-128"/>
                <a:cs typeface="ＭＳ Ｐゴシック" pitchFamily="68" charset="-128"/>
              </a:rPr>
              <a:t>Des outils et des ressources d’amélioration de la qualité soutiennent chaque norme en vue de favoriser l’adoption.</a:t>
            </a: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u="sng">
                <a:solidFill>
                  <a:schemeClr val="tx1"/>
                </a:solidFill>
                <a:latin typeface="Calibri" pitchFamily="68" charset="0"/>
                <a:ea typeface="MS PGothic" panose="020B0600070205080204" pitchFamily="34" charset="-128"/>
                <a:cs typeface="ＭＳ Ｐゴシック" pitchFamily="68" charset="-128"/>
              </a:rPr>
              <a:t>Terminologie utilisée dans cette norme de qualité :</a:t>
            </a:r>
          </a:p>
          <a:p>
            <a:r>
              <a:rPr lang="fr-CA" sz="1200" b="1" i="1">
                <a:solidFill>
                  <a:schemeClr val="tx1"/>
                </a:solidFill>
                <a:latin typeface="Calibri" pitchFamily="68" charset="0"/>
                <a:ea typeface="MS PGothic" panose="020B0600070205080204" pitchFamily="34" charset="-128"/>
                <a:cs typeface="ＭＳ Ｐゴシック" pitchFamily="68" charset="-128"/>
              </a:rPr>
              <a:t>Fournisseur de soins de la vue </a:t>
            </a:r>
          </a:p>
          <a:p>
            <a:r>
              <a:rPr lang="fr-CA" sz="1200">
                <a:solidFill>
                  <a:schemeClr val="tx1"/>
                </a:solidFill>
                <a:latin typeface="Calibri" pitchFamily="68" charset="0"/>
                <a:ea typeface="MS PGothic" panose="020B0600070205080204" pitchFamily="34" charset="-128"/>
                <a:cs typeface="ＭＳ Ｐゴシック" pitchFamily="68" charset="-128"/>
              </a:rPr>
              <a:t>Dans cette norme de qualité, « fournisseur de soins de la vue » désigne les optométristes et les ophtalmologistes (formation complète ou avec spécialité en glaucome). </a:t>
            </a:r>
          </a:p>
          <a:p>
            <a:r>
              <a:rPr lang="fr-CA" sz="1200">
                <a:solidFill>
                  <a:schemeClr val="tx1"/>
                </a:solidFill>
                <a:latin typeface="Calibri" pitchFamily="68" charset="0"/>
                <a:ea typeface="MS PGothic" panose="020B0600070205080204" pitchFamily="34" charset="-128"/>
                <a:cs typeface="ＭＳ Ｐゴシック" pitchFamily="68" charset="-128"/>
              </a:rPr>
              <a:t> </a:t>
            </a:r>
          </a:p>
          <a:p>
            <a:r>
              <a:rPr lang="fr-CA" sz="1200" b="1" i="1">
                <a:solidFill>
                  <a:schemeClr val="tx1"/>
                </a:solidFill>
                <a:latin typeface="Calibri" pitchFamily="68" charset="0"/>
                <a:ea typeface="MS PGothic" panose="020B0600070205080204" pitchFamily="34" charset="-128"/>
                <a:cs typeface="ＭＳ Ｐゴシック" pitchFamily="68" charset="-128"/>
              </a:rPr>
              <a:t>Fournisseur de soins primaires</a:t>
            </a:r>
          </a:p>
          <a:p>
            <a:r>
              <a:rPr lang="fr-CA" sz="1200" b="0" i="0">
                <a:solidFill>
                  <a:schemeClr val="tx1"/>
                </a:solidFill>
                <a:latin typeface="Calibri" pitchFamily="68" charset="0"/>
                <a:ea typeface="MS PGothic" panose="020B0600070205080204" pitchFamily="34" charset="-128"/>
                <a:cs typeface="ＭＳ Ｐゴシック" pitchFamily="68" charset="-128"/>
              </a:rPr>
              <a:t>Dans cette norme de qualité, le terme « fournisseur de soins primaires » désigne un médecin de famille ou une infirmière praticienne.   </a:t>
            </a:r>
            <a:r>
              <a:rPr lang="fr-CA" sz="1200">
                <a:solidFill>
                  <a:schemeClr val="tx1"/>
                </a:solidFill>
                <a:latin typeface="Calibri" pitchFamily="68" charset="0"/>
                <a:ea typeface="MS PGothic" panose="020B0600070205080204" pitchFamily="34" charset="-128"/>
                <a:cs typeface="ＭＳ Ｐゴシック" pitchFamily="68" charset="-128"/>
              </a:rPr>
              <a:t>Bien qu’une grande partie du diagnostic, de la surveillance et du traitement du glaucome soit effectuée par les fournisseurs de soins de la vue, les fournisseurs de soins primaires jouent un rôle essentiel dans le processus de soins et de traitement des personnes atteintes de glaucome. La norme de qualité décrit ce rôle plus en détail.  </a:t>
            </a:r>
          </a:p>
          <a:p>
            <a:pPr marL="0" marR="0">
              <a:spcBef>
                <a:spcPts val="0"/>
              </a:spcBef>
              <a:spcAft>
                <a:spcPts val="0"/>
              </a:spcAft>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24</a:t>
            </a:fld>
            <a:endParaRPr lang="en-CA" altLang="en-US">
              <a:solidFill>
                <a:srgbClr val="000000"/>
              </a:solidFill>
            </a:endParaRPr>
          </a:p>
        </p:txBody>
      </p:sp>
    </p:spTree>
    <p:extLst>
      <p:ext uri="{BB962C8B-B14F-4D97-AF65-F5344CB8AC3E}">
        <p14:creationId xmlns:p14="http://schemas.microsoft.com/office/powerpoint/2010/main" val="189643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1155757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32</a:t>
            </a:fld>
            <a:endParaRPr lang="en-CA" altLang="en-US"/>
          </a:p>
        </p:txBody>
      </p:sp>
    </p:spTree>
    <p:extLst>
      <p:ext uri="{BB962C8B-B14F-4D97-AF65-F5344CB8AC3E}">
        <p14:creationId xmlns:p14="http://schemas.microsoft.com/office/powerpoint/2010/main" val="625060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33</a:t>
            </a:fld>
            <a:endParaRPr lang="en-CA" altLang="en-US"/>
          </a:p>
        </p:txBody>
      </p:sp>
    </p:spTree>
    <p:extLst>
      <p:ext uri="{BB962C8B-B14F-4D97-AF65-F5344CB8AC3E}">
        <p14:creationId xmlns:p14="http://schemas.microsoft.com/office/powerpoint/2010/main" val="2423459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a:solidFill>
                  <a:schemeClr val="tx1"/>
                </a:solidFill>
                <a:latin typeface="Calibri" pitchFamily="68" charset="0"/>
                <a:ea typeface="MS PGothic" panose="020B0600070205080204" pitchFamily="34" charset="-128"/>
                <a:cs typeface="ＭＳ Ｐゴシック" pitchFamily="68" charset="-128"/>
              </a:rPr>
              <a:t>Le Comité consultatif sur la norme de qualité pour le glaucome a cerné un petit nombre d’objectifs primordiaux pour cette norme de qualité. Ces indicateurs ont été mis en correspondance avec des indicateurs qui peuvent être utilisés pour évaluer la qualité des soins à l’échelle provinciale et locale.</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34</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35</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À l’échelle locale :</a:t>
            </a:r>
          </a:p>
          <a:p>
            <a:r>
              <a:rPr lang="fr-CA" sz="1200" b="0" i="0" u="none" strike="noStrike" baseline="0">
                <a:solidFill>
                  <a:schemeClr val="tx1"/>
                </a:solidFill>
                <a:latin typeface="Calibri" pitchFamily="68" charset="0"/>
                <a:ea typeface="MS PGothic" panose="020B0600070205080204" pitchFamily="34" charset="-128"/>
                <a:cs typeface="ＭＳ Ｐゴシック" pitchFamily="68" charset="-128"/>
              </a:rPr>
              <a:t>En plus, chaque énoncé de qualité de cette norme de qualité est accompagné d’un ou de plusieurs indicateurs. </a:t>
            </a:r>
          </a:p>
          <a:p>
            <a:r>
              <a:rPr lang="fr-CA" sz="1200" b="0" i="0" u="none" strike="noStrike" baseline="0">
                <a:solidFill>
                  <a:schemeClr val="tx1"/>
                </a:solidFill>
                <a:latin typeface="Calibri" pitchFamily="68" charset="0"/>
                <a:ea typeface="MS PGothic" panose="020B0600070205080204" pitchFamily="34" charset="-128"/>
                <a:cs typeface="ＭＳ Ｐゴシック" pitchFamily="68" charset="-128"/>
              </a:rPr>
              <a:t>Ces indicateurs visent à guider la mesure des efforts d’amélioration de la qualité liés à la mise en œuvre de l’énoncé. </a:t>
            </a:r>
          </a:p>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36</a:t>
            </a:fld>
            <a:endParaRPr lang="en-CA" altLang="en-US"/>
          </a:p>
        </p:txBody>
      </p:sp>
    </p:spTree>
    <p:extLst>
      <p:ext uri="{BB962C8B-B14F-4D97-AF65-F5344CB8AC3E}">
        <p14:creationId xmlns:p14="http://schemas.microsoft.com/office/powerpoint/2010/main" val="1374772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37</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fr-CA" sz="1600" b="1" dirty="0">
                <a:cs typeface="ＭＳ Ｐゴシック" charset="-128"/>
              </a:rPr>
              <a:t>Les patients, les aidants naturels et le public</a:t>
            </a:r>
            <a:r>
              <a:rPr lang="fr-CA" sz="1600" dirty="0">
                <a:cs typeface="ＭＳ Ｐゴシック" charset="-128"/>
              </a:rPr>
              <a:t> peuvent utiliser les normes de qualité pour comprendre les caractéristiques de soins d’excellente qualité, savoir à quoi ils devraient s’attendre de leurs fournisseurs de soins de santé et connaître la façon de discuter de la qualité de leurs soins.</a:t>
            </a:r>
          </a:p>
          <a:p>
            <a:pPr marL="360363" indent="-360363">
              <a:lnSpc>
                <a:spcPct val="95000"/>
              </a:lnSpc>
              <a:spcAft>
                <a:spcPts val="600"/>
              </a:spcAft>
              <a:buFont typeface="Arial" panose="020B0604020202020204" pitchFamily="34" charset="0"/>
              <a:buChar char="•"/>
            </a:pPr>
            <a:r>
              <a:rPr lang="fr-CA" sz="1600" b="1" dirty="0"/>
              <a:t>Les RLISS et les organismes responsables de la prévention des maladies</a:t>
            </a:r>
            <a:r>
              <a:rPr lang="fr-CA" sz="1600" dirty="0"/>
              <a:t> peuvent recourir aux normes de qualité pour mesurer les résultats de santé, tenir les fournisseurs de services de santé responsables de la prestation de soins de qualité supérieure et orienter les stratégies d’amélioration régionales.</a:t>
            </a:r>
          </a:p>
          <a:p>
            <a:pPr marL="360363" lvl="1" indent="-360363">
              <a:lnSpc>
                <a:spcPct val="95000"/>
              </a:lnSpc>
              <a:spcAft>
                <a:spcPts val="600"/>
              </a:spcAft>
              <a:buClr>
                <a:srgbClr val="00858F"/>
              </a:buClr>
              <a:buFont typeface="Arial" panose="020B0604020202020204" pitchFamily="34" charset="0"/>
              <a:buChar char="•"/>
            </a:pPr>
            <a:r>
              <a:rPr lang="fr-CA" sz="1600" dirty="0">
                <a:cs typeface="ＭＳ Ｐゴシック" charset="-128"/>
              </a:rPr>
              <a:t>Les </a:t>
            </a:r>
            <a:r>
              <a:rPr lang="fr-CA" sz="1600" b="1" dirty="0">
                <a:cs typeface="ＭＳ Ｐゴシック" charset="-128"/>
              </a:rPr>
              <a:t>organismes fournisseurs de soins de santé </a:t>
            </a:r>
            <a:r>
              <a:rPr lang="fr-CA" sz="1600" dirty="0">
                <a:cs typeface="ＭＳ Ｐゴシック" charset="-128"/>
              </a:rPr>
              <a:t>peuvent utiliser les normes de qualité pour mesurer et vérifier la qualité de leurs soins, cerner les écarts, orienter les stratégies d’amélioration organisationnelles et aiguiller les investissements dans les programmes cliniques.</a:t>
            </a:r>
          </a:p>
          <a:p>
            <a:pPr marL="360363" lvl="1" indent="-360363">
              <a:lnSpc>
                <a:spcPct val="95000"/>
              </a:lnSpc>
              <a:spcAft>
                <a:spcPts val="600"/>
              </a:spcAft>
              <a:buClr>
                <a:srgbClr val="00858F"/>
              </a:buClr>
              <a:buFont typeface="Arial" panose="020B0604020202020204" pitchFamily="34" charset="0"/>
              <a:buChar char="•"/>
            </a:pPr>
            <a:r>
              <a:rPr lang="fr-CA" sz="1600" dirty="0">
                <a:cs typeface="ＭＳ Ｐゴシック" charset="-128"/>
              </a:rPr>
              <a:t>Les </a:t>
            </a:r>
            <a:r>
              <a:rPr lang="fr-CA" sz="1600" b="1" dirty="0">
                <a:cs typeface="ＭＳ Ｐゴシック" charset="-128"/>
              </a:rPr>
              <a:t>professionnels de la santé </a:t>
            </a:r>
            <a:r>
              <a:rPr lang="fr-CA" sz="1600" dirty="0">
                <a:cs typeface="ＭＳ Ｐゴシック" charset="-128"/>
              </a:rPr>
              <a:t>peuvent recourir aux normes de qualité pour évaluer la façon dont ils exercent leur profession et cerner les secteurs d’amélioration de la qualité au niveau personnel et à l’échelle organisationnelle et ils peuvent intégrer les énoncés fondés sur des données probantes dans le perfectionnement professionnel.</a:t>
            </a:r>
          </a:p>
          <a:p>
            <a:pPr marL="360363" lvl="1" indent="-360363">
              <a:lnSpc>
                <a:spcPct val="95000"/>
              </a:lnSpc>
              <a:spcAft>
                <a:spcPts val="600"/>
              </a:spcAft>
              <a:buClr>
                <a:srgbClr val="00858F"/>
              </a:buClr>
              <a:buFont typeface="Arial" panose="020B0604020202020204" pitchFamily="34" charset="0"/>
              <a:buChar char="•"/>
            </a:pPr>
            <a:r>
              <a:rPr lang="fr-CA" sz="1600" dirty="0"/>
              <a:t>Le</a:t>
            </a:r>
            <a:r>
              <a:rPr lang="fr-CA" sz="1600" b="1" dirty="0"/>
              <a:t> gouvernement </a:t>
            </a:r>
            <a:r>
              <a:rPr lang="fr-CA" sz="1600" dirty="0"/>
              <a:t>peut utiliser les normes de qualité pour cerner les domaines de priorité à l’échelle provinciale, éclairer les nouvelles initiatives de collecte de données et de production de rapports et concevoir des indicateurs de rendement et des incitatifs sous forme de financement.</a:t>
            </a:r>
          </a:p>
          <a:p>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800" dirty="0"/>
              <a:t>Chaque norme de qualité porte sur une question de soins de santé spécifique.  L’élaboration de chaque norme de qualité s’accompagne d’un assortiment de ressources.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800" dirty="0"/>
              <a:t>Au moyen d’énoncés concis et faciles à comprendre, les normes de qualité décrivent à quoi ressemblent des soins de qualité pour une affection ou un sujet en fonction des données probantes.</a:t>
            </a:r>
          </a:p>
          <a:p>
            <a:pPr marL="285750" indent="-285750">
              <a:buFont typeface="Arial" panose="020B0604020202020204" pitchFamily="34" charset="0"/>
              <a:buChar char="•"/>
            </a:pPr>
            <a:r>
              <a:rPr lang="fr-CA" sz="1800" dirty="0"/>
              <a:t>Chaque norme de qualité est accompagnée des documents suivants : </a:t>
            </a:r>
          </a:p>
          <a:p>
            <a:pPr marL="742950" lvl="1" indent="-285750">
              <a:buFont typeface="Arial" panose="020B0604020202020204" pitchFamily="34" charset="0"/>
              <a:buChar char="•"/>
            </a:pPr>
            <a:r>
              <a:rPr lang="fr-CA" sz="1800" i="1" dirty="0"/>
              <a:t>Un guide de référence des patients </a:t>
            </a:r>
          </a:p>
          <a:p>
            <a:pPr marL="742950" lvl="1" indent="-285750">
              <a:buFont typeface="Arial" panose="020B0604020202020204" pitchFamily="34" charset="0"/>
              <a:buChar char="•"/>
            </a:pPr>
            <a:r>
              <a:rPr lang="fr-CA" sz="1800" i="1" dirty="0"/>
              <a:t>Des recommandations relatives à l’adoption </a:t>
            </a:r>
          </a:p>
          <a:p>
            <a:pPr marL="742950" lvl="1" indent="-285750">
              <a:buFont typeface="Arial" panose="020B0604020202020204" pitchFamily="34" charset="0"/>
              <a:buChar char="•"/>
            </a:pPr>
            <a:r>
              <a:rPr lang="fr-CA" sz="1800" i="1" dirty="0"/>
              <a:t>Un guide de démarrage</a:t>
            </a:r>
          </a:p>
          <a:p>
            <a:pPr marL="742950" lvl="1" indent="-285750">
              <a:buFont typeface="Arial" panose="020B0604020202020204" pitchFamily="34" charset="0"/>
              <a:buChar char="•"/>
            </a:pPr>
            <a:r>
              <a:rPr lang="fr-CA" sz="1800" i="1" dirty="0"/>
              <a:t>Des tableaux de données</a:t>
            </a:r>
          </a:p>
          <a:p>
            <a:pPr marL="742950" lvl="1" indent="-285750">
              <a:buFont typeface="Arial" panose="020B0604020202020204" pitchFamily="34" charset="0"/>
              <a:buChar char="•"/>
            </a:pPr>
            <a:r>
              <a:rPr lang="fr-CA" sz="1800" i="1" dirty="0"/>
              <a:t>Un guide de mesure</a:t>
            </a:r>
          </a:p>
          <a:p>
            <a:pPr marL="285750" indent="-285750">
              <a:buFont typeface="Arial" panose="020B0604020202020204" pitchFamily="34" charset="0"/>
              <a:buChar char="•"/>
            </a:pPr>
            <a:r>
              <a:rPr lang="fr-CA" sz="1800" dirty="0"/>
              <a:t>Les normes de qualité fournissent un plan d’action afin de permettre au système de soins de santé en Ontario de mieux fonctionner, de faciliter les transitions harmonieuses et de s’assurer que les patients reçoivent les mêmes soins de qualité supérieure, quel que soit l’endroit où ils vivent.</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a:t>Chaque norme de qualité comprend un résumé en langage simple pour les patients, les familles, les aidants naturels et le public, appelé le </a:t>
            </a:r>
            <a:r>
              <a:rPr lang="fr-CA" b="1"/>
              <a:t>guide de référence des patients</a:t>
            </a:r>
            <a:r>
              <a:rPr lang="fr-CA"/>
              <a:t>.</a:t>
            </a:r>
          </a:p>
          <a:p>
            <a:endParaRPr lang="en-US" baseline="0"/>
          </a:p>
          <a:p>
            <a:r>
              <a:rPr lang="fr-CA" b="1" baseline="0"/>
              <a:t>Participation des patients aux normes de qualité : </a:t>
            </a:r>
          </a:p>
          <a:p>
            <a:pPr marL="171450" indent="-171450">
              <a:buFont typeface="Arial" panose="020B0604020202020204" pitchFamily="34" charset="0"/>
              <a:buChar char="•"/>
            </a:pPr>
            <a:r>
              <a:rPr lang="fr-CA" sz="1200"/>
              <a:t>Participation à des comités consultatifs en tant que membres</a:t>
            </a:r>
          </a:p>
          <a:p>
            <a:pPr marL="171450" indent="-171450">
              <a:buFont typeface="Arial" panose="020B0604020202020204" pitchFamily="34" charset="0"/>
              <a:buChar char="•"/>
            </a:pPr>
            <a:r>
              <a:rPr lang="fr-CA" sz="1200"/>
              <a:t>Groupes de discussion et entretiens avec des informateurs clés sur des sujets précis (au besoin)</a:t>
            </a:r>
          </a:p>
          <a:p>
            <a:pPr marL="171450" indent="-171450">
              <a:buFont typeface="Arial" panose="020B0604020202020204" pitchFamily="34" charset="0"/>
              <a:buChar char="•"/>
            </a:pPr>
            <a:r>
              <a:rPr lang="fr-CA" sz="1200"/>
              <a:t>Période de commentaires du public pour chaque norme de qualité</a:t>
            </a:r>
          </a:p>
          <a:p>
            <a:pPr marL="171450" indent="-171450">
              <a:buFont typeface="Arial" panose="020B0604020202020204" pitchFamily="34" charset="0"/>
              <a:buChar char="•"/>
            </a:pPr>
            <a:r>
              <a:rPr lang="fr-CA" sz="1200"/>
              <a:t>Consultations sur le guide de référence des patients</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a:t>Même si de nombreux aspects de la norme de qualité représentent les soins qui peuvent et devraient être offerts aujourd’hui, il est reconnu qu’il existe des obstacles systémiques plus vastes qui peuvent empêcher la prestation des soins conformément à la norme.  Ce document résume les exigences à l’échelle régionale et systémique qui sont nécessaires pour aider les professionnels de la santé et les organismes de soins de santé à respecter ces normes et le délai prévu pour surmonter ces obstacles.</a:t>
            </a: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a:t>Toutefois, il y a des choses que nous pouvons faire aujourd’hui malgré les vastes obstacles systémiques qui pourraient prendre du temps à surmonter. Le Guide de démarrage est un document qui décrit le processus d’utilisation des normes de qualité à titre de ressources pour offrir des soins de qualité supérieure. Il compile un certain nombre de ressources afin de soutenir l’adoption des normes, notamment des liens vers des ressources sur la mise en œuvre et l’amélioration de la qualité, des exemples et des activités à des fins de réflexion, ainsi que des modèles et des documents pour soutenir les activités de planification de la mise en œuvre. Le Guide de démarrage comprend également un modèle de plan d’action et des exemples sur la manière dont les plans d’amélioration de la qualité peuvent aider à faire progresser les normes de qualité.</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1637477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TextBox 6">
            <a:extLst>
              <a:ext uri="{FF2B5EF4-FFF2-40B4-BE49-F238E27FC236}">
                <a16:creationId xmlns:a16="http://schemas.microsoft.com/office/drawing/2014/main" id="{4BC36B7B-6785-4A4B-A105-8C98046AB733}"/>
              </a:ext>
            </a:extLst>
          </p:cNvPr>
          <p:cNvSpPr txBox="1"/>
          <p:nvPr userDrawn="1"/>
        </p:nvSpPr>
        <p:spPr>
          <a:xfrm>
            <a:off x="6429095" y="0"/>
            <a:ext cx="2108269" cy="2092881"/>
          </a:xfrm>
          <a:prstGeom prst="rect">
            <a:avLst/>
          </a:prstGeom>
          <a:noFill/>
        </p:spPr>
        <p:txBody>
          <a:bodyPr wrap="none" rtlCol="0">
            <a:spAutoFit/>
          </a:bodyPr>
          <a:lstStyle/>
          <a:p>
            <a:r>
              <a:rPr lang="en-US" sz="13000" b="1" u="none" spc="-300" dirty="0">
                <a:solidFill>
                  <a:srgbClr val="00A0AF"/>
                </a:solidFill>
                <a:latin typeface="ITC Century Std Book" panose="02040604060705020304" pitchFamily="18" charset="0"/>
              </a:rPr>
              <a:t>&gt;&gt;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890526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11371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91329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109293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596250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3951397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883252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TextBox 8">
            <a:extLst>
              <a:ext uri="{FF2B5EF4-FFF2-40B4-BE49-F238E27FC236}">
                <a16:creationId xmlns:a16="http://schemas.microsoft.com/office/drawing/2014/main" id="{CA2788AF-473B-5642-88B0-CBD539D609E2}"/>
              </a:ext>
            </a:extLst>
          </p:cNvPr>
          <p:cNvSpPr txBox="1"/>
          <p:nvPr userDrawn="1"/>
        </p:nvSpPr>
        <p:spPr>
          <a:xfrm>
            <a:off x="6429095" y="0"/>
            <a:ext cx="2108269" cy="2092881"/>
          </a:xfrm>
          <a:prstGeom prst="rect">
            <a:avLst/>
          </a:prstGeom>
          <a:noFill/>
        </p:spPr>
        <p:txBody>
          <a:bodyPr wrap="none" rtlCol="0">
            <a:spAutoFit/>
          </a:bodyPr>
          <a:lstStyle/>
          <a:p>
            <a:r>
              <a:rPr lang="en-US" sz="13000" b="1" u="none" spc="-300" dirty="0">
                <a:solidFill>
                  <a:srgbClr val="00A0AF"/>
                </a:solidFill>
                <a:latin typeface="ITC Century Std Book" panose="02040604060705020304" pitchFamily="18" charset="0"/>
              </a:rPr>
              <a:t>&gt;&gt;</a:t>
            </a:r>
          </a:p>
        </p:txBody>
      </p:sp>
    </p:spTree>
    <p:extLst>
      <p:ext uri="{BB962C8B-B14F-4D97-AF65-F5344CB8AC3E}">
        <p14:creationId xmlns:p14="http://schemas.microsoft.com/office/powerpoint/2010/main" val="2732174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56185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7315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2315711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8476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3/5/19</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486191777"/>
      </p:ext>
    </p:extLst>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TextBox 8">
            <a:extLst>
              <a:ext uri="{FF2B5EF4-FFF2-40B4-BE49-F238E27FC236}">
                <a16:creationId xmlns:a16="http://schemas.microsoft.com/office/drawing/2014/main" id="{87CCC977-1113-9B4F-80AB-A3B4B3971873}"/>
              </a:ext>
            </a:extLst>
          </p:cNvPr>
          <p:cNvSpPr txBox="1"/>
          <p:nvPr userDrawn="1"/>
        </p:nvSpPr>
        <p:spPr>
          <a:xfrm>
            <a:off x="6429095" y="0"/>
            <a:ext cx="2108269" cy="2092881"/>
          </a:xfrm>
          <a:prstGeom prst="rect">
            <a:avLst/>
          </a:prstGeom>
          <a:noFill/>
        </p:spPr>
        <p:txBody>
          <a:bodyPr wrap="none" rtlCol="0">
            <a:spAutoFit/>
          </a:bodyPr>
          <a:lstStyle/>
          <a:p>
            <a:r>
              <a:rPr lang="en-US" sz="13000" b="1" u="none" spc="-300" dirty="0">
                <a:solidFill>
                  <a:srgbClr val="00A0AF"/>
                </a:solidFill>
                <a:latin typeface="ITC Century Std Book" panose="02040604060705020304" pitchFamily="18" charset="0"/>
              </a:rPr>
              <a:t>&gt;&gt;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63B57A-00E7-8740-81B1-B308FDB60CA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48"/>
            <a:ext cx="9175333" cy="6916508"/>
          </a:xfrm>
          <a:prstGeom prst="rect">
            <a:avLst/>
          </a:prstGeom>
        </p:spPr>
      </p:pic>
      <p:sp>
        <p:nvSpPr>
          <p:cNvPr id="5" name="Rectangle 4">
            <a:extLst>
              <a:ext uri="{FF2B5EF4-FFF2-40B4-BE49-F238E27FC236}">
                <a16:creationId xmlns:a16="http://schemas.microsoft.com/office/drawing/2014/main" id="{615C379B-7DA8-9A4C-B770-D130D86F0174}"/>
              </a:ext>
            </a:extLst>
          </p:cNvPr>
          <p:cNvSpPr/>
          <p:nvPr userDrawn="1"/>
        </p:nvSpPr>
        <p:spPr>
          <a:xfrm>
            <a:off x="5387207" y="2604274"/>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000" b="1" u="none">
                <a:solidFill>
                  <a:srgbClr val="FFFFFF"/>
                </a:solidFill>
                <a:latin typeface="Arial"/>
                <a:cs typeface="Arial"/>
              </a:rPr>
            </a:br>
            <a:endParaRPr lang="en-CA" sz="2000" b="1" u="none">
              <a:solidFill>
                <a:srgbClr val="FFFFFF"/>
              </a:solidFill>
              <a:latin typeface="Arial"/>
              <a:cs typeface="Arial"/>
            </a:endParaRPr>
          </a:p>
          <a:p>
            <a:pPr eaLnBrk="0" hangingPunct="0"/>
            <a:endParaRPr lang="en-CA" sz="2000" b="1" u="none">
              <a:solidFill>
                <a:srgbClr val="FFFFFF"/>
              </a:solidFill>
              <a:latin typeface="Arial"/>
              <a:cs typeface="Arial"/>
            </a:endParaRPr>
          </a:p>
          <a:p>
            <a:pPr eaLnBrk="0" hangingPunct="0"/>
            <a:br>
              <a:rPr lang="en-CA" sz="2000" b="1" u="none">
                <a:solidFill>
                  <a:srgbClr val="FFFFFF"/>
                </a:solidFill>
                <a:latin typeface="Arial"/>
                <a:cs typeface="Arial"/>
              </a:rPr>
            </a:br>
            <a:r>
              <a:rPr lang="en-CA" sz="2000" u="none" err="1">
                <a:solidFill>
                  <a:srgbClr val="FFFFFF"/>
                </a:solidFill>
                <a:latin typeface="Arial"/>
                <a:cs typeface="Arial"/>
              </a:rPr>
              <a:t>Venez</a:t>
            </a:r>
            <a:r>
              <a:rPr lang="en-CA" sz="2000" u="none">
                <a:solidFill>
                  <a:srgbClr val="FFFFFF"/>
                </a:solidFill>
                <a:latin typeface="Arial"/>
                <a:cs typeface="Arial"/>
              </a:rPr>
              <a:t> nous y rejoinder :</a:t>
            </a:r>
            <a:br>
              <a:rPr lang="en-CA" sz="2000" u="none">
                <a:solidFill>
                  <a:srgbClr val="FFFFFF"/>
                </a:solidFill>
                <a:latin typeface="Arial"/>
                <a:cs typeface="Arial"/>
              </a:rPr>
            </a:br>
            <a:r>
              <a:rPr lang="en-CA" sz="2000" b="1" u="none" err="1">
                <a:solidFill>
                  <a:srgbClr val="FFFFFF"/>
                </a:solidFill>
                <a:latin typeface="Arial"/>
                <a:cs typeface="Arial"/>
              </a:rPr>
              <a:t>quorum.hqontario.ca</a:t>
            </a:r>
            <a:r>
              <a:rPr lang="en-CA" sz="2000" b="1" u="none">
                <a:solidFill>
                  <a:srgbClr val="FFFFFF"/>
                </a:solidFill>
                <a:latin typeface="Arial"/>
                <a:cs typeface="Arial"/>
              </a:rPr>
              <a:t>/</a:t>
            </a:r>
          </a:p>
        </p:txBody>
      </p:sp>
      <p:sp>
        <p:nvSpPr>
          <p:cNvPr id="6" name="TextBox 5">
            <a:extLst>
              <a:ext uri="{FF2B5EF4-FFF2-40B4-BE49-F238E27FC236}">
                <a16:creationId xmlns:a16="http://schemas.microsoft.com/office/drawing/2014/main" id="{CE30B33A-5E2A-6543-95B3-F7446F382FFB}"/>
              </a:ext>
            </a:extLst>
          </p:cNvPr>
          <p:cNvSpPr txBox="1"/>
          <p:nvPr userDrawn="1"/>
        </p:nvSpPr>
        <p:spPr>
          <a:xfrm>
            <a:off x="732330" y="6184374"/>
            <a:ext cx="2989921" cy="261610"/>
          </a:xfrm>
          <a:prstGeom prst="rect">
            <a:avLst/>
          </a:prstGeom>
          <a:noFill/>
        </p:spPr>
        <p:txBody>
          <a:bodyPr wrap="none" rtlCol="0" anchor="t">
            <a:spAutoFit/>
          </a:bodyPr>
          <a:lstStyle/>
          <a:p>
            <a:r>
              <a:rPr lang="en-CA" sz="1100" u="none">
                <a:solidFill>
                  <a:schemeClr val="bg1"/>
                </a:solidFill>
                <a:latin typeface="Arial"/>
                <a:cs typeface="Arial"/>
              </a:rPr>
              <a:t>© </a:t>
            </a:r>
            <a:r>
              <a:rPr lang="en-CA" sz="1100" u="none" err="1">
                <a:solidFill>
                  <a:schemeClr val="bg1"/>
                </a:solidFill>
                <a:latin typeface="Arial"/>
                <a:cs typeface="Arial"/>
              </a:rPr>
              <a:t>Imprimeur</a:t>
            </a:r>
            <a:r>
              <a:rPr lang="en-CA" sz="1100" u="none">
                <a:solidFill>
                  <a:schemeClr val="bg1"/>
                </a:solidFill>
                <a:latin typeface="Arial"/>
                <a:cs typeface="Arial"/>
              </a:rPr>
              <a:t> de la Reine pour </a:t>
            </a:r>
            <a:r>
              <a:rPr lang="en-CA" sz="1100" u="none" err="1">
                <a:solidFill>
                  <a:schemeClr val="bg1"/>
                </a:solidFill>
                <a:latin typeface="Arial"/>
                <a:cs typeface="Arial"/>
              </a:rPr>
              <a:t>l’Ontario</a:t>
            </a:r>
            <a:r>
              <a:rPr lang="en-CA" sz="1100" u="none">
                <a:solidFill>
                  <a:schemeClr val="bg1"/>
                </a:solidFill>
                <a:latin typeface="Arial"/>
                <a:cs typeface="Arial"/>
              </a:rPr>
              <a:t>, 2019</a:t>
            </a:r>
            <a:endParaRPr lang="en-US" sz="1100">
              <a:solidFill>
                <a:schemeClr val="bg1"/>
              </a:solidFill>
            </a:endParaRPr>
          </a:p>
        </p:txBody>
      </p:sp>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 id="2147484624"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1644899944"/>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 id="2147484650" r:id="rId12"/>
    <p:sldLayoutId id="2147484651"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tags" Target="../tags/tag4.xml"/><Relationship Id="rId7" Type="http://schemas.openxmlformats.org/officeDocument/2006/relationships/image" Target="../media/image26.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50.xml"/><Relationship Id="rId10" Type="http://schemas.openxmlformats.org/officeDocument/2006/relationships/image" Target="../media/image29.png"/><Relationship Id="rId4" Type="http://schemas.openxmlformats.org/officeDocument/2006/relationships/tags" Target="../tags/tag5.xml"/><Relationship Id="rId9" Type="http://schemas.openxmlformats.org/officeDocument/2006/relationships/image" Target="../media/image28.emf"/></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42.xml"/><Relationship Id="rId7" Type="http://schemas.openxmlformats.org/officeDocument/2006/relationships/hyperlink" Target="https://quorum.hqontario.ca/en/Home/Posts?tags=quality+standards+adoption" TargetMode="Externa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9.xml"/><Relationship Id="rId5" Type="http://schemas.openxmlformats.org/officeDocument/2006/relationships/slideLayout" Target="../slideLayouts/slideLayout5.xml"/><Relationship Id="rId4" Type="http://schemas.openxmlformats.org/officeDocument/2006/relationships/tags" Target="../tags/tag43.xml"/></Relationships>
</file>

<file path=ppt/slides/_rels/slide1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3.pn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2.png"/><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52.xml"/></Relationships>
</file>

<file path=ppt/slides/_rels/slide1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3.xml"/><Relationship Id="rId1" Type="http://schemas.openxmlformats.org/officeDocument/2006/relationships/tags" Target="../tags/tag56.xml"/><Relationship Id="rId4" Type="http://schemas.openxmlformats.org/officeDocument/2006/relationships/image" Target="../media/image45.svg"/></Relationships>
</file>

<file path=ppt/slides/_rels/slide17.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18" Type="http://schemas.openxmlformats.org/officeDocument/2006/relationships/image" Target="../media/image57.svg"/><Relationship Id="rId26" Type="http://schemas.openxmlformats.org/officeDocument/2006/relationships/image" Target="../media/image65.svg"/><Relationship Id="rId3" Type="http://schemas.openxmlformats.org/officeDocument/2006/relationships/tags" Target="../tags/tag59.xml"/><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sv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tags" Target="../tags/tag58.xml"/><Relationship Id="rId16" Type="http://schemas.openxmlformats.org/officeDocument/2006/relationships/image" Target="../media/image55.svg"/><Relationship Id="rId20" Type="http://schemas.openxmlformats.org/officeDocument/2006/relationships/image" Target="../media/image59.svg"/><Relationship Id="rId1" Type="http://schemas.openxmlformats.org/officeDocument/2006/relationships/tags" Target="../tags/tag57.xml"/><Relationship Id="rId6" Type="http://schemas.openxmlformats.org/officeDocument/2006/relationships/hyperlink" Target="https://www.ncbi.nlm.nih.gov/pmc/articles/PMC3379534/" TargetMode="External"/><Relationship Id="rId11" Type="http://schemas.openxmlformats.org/officeDocument/2006/relationships/image" Target="../media/image50.png"/><Relationship Id="rId24" Type="http://schemas.openxmlformats.org/officeDocument/2006/relationships/image" Target="../media/image63.svg"/><Relationship Id="rId5" Type="http://schemas.openxmlformats.org/officeDocument/2006/relationships/notesSlide" Target="../notesSlides/notesSlide14.xml"/><Relationship Id="rId15" Type="http://schemas.openxmlformats.org/officeDocument/2006/relationships/image" Target="../media/image54.png"/><Relationship Id="rId23" Type="http://schemas.openxmlformats.org/officeDocument/2006/relationships/image" Target="../media/image62.png"/><Relationship Id="rId10" Type="http://schemas.openxmlformats.org/officeDocument/2006/relationships/image" Target="../media/image49.svg"/><Relationship Id="rId19" Type="http://schemas.openxmlformats.org/officeDocument/2006/relationships/image" Target="../media/image58.png"/><Relationship Id="rId4" Type="http://schemas.openxmlformats.org/officeDocument/2006/relationships/slideLayout" Target="../slideLayouts/slideLayout3.xml"/><Relationship Id="rId9" Type="http://schemas.openxmlformats.org/officeDocument/2006/relationships/image" Target="../media/image48.png"/><Relationship Id="rId14" Type="http://schemas.openxmlformats.org/officeDocument/2006/relationships/image" Target="../media/image53.svg"/><Relationship Id="rId22" Type="http://schemas.openxmlformats.org/officeDocument/2006/relationships/image" Target="../media/image61.svg"/></Relationships>
</file>

<file path=ppt/slides/_rels/slide18.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67.sv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66.pn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chart" Target="../charts/chart1.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chart" Target="../charts/char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69.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8.xml"/><Relationship Id="rId13" Type="http://schemas.openxmlformats.org/officeDocument/2006/relationships/image" Target="../media/image72.png"/><Relationship Id="rId3" Type="http://schemas.openxmlformats.org/officeDocument/2006/relationships/tags" Target="../tags/tag72.xml"/><Relationship Id="rId7" Type="http://schemas.openxmlformats.org/officeDocument/2006/relationships/slideLayout" Target="../slideLayouts/slideLayout11.xml"/><Relationship Id="rId12" Type="http://schemas.openxmlformats.org/officeDocument/2006/relationships/image" Target="../media/image71.sv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70.png"/><Relationship Id="rId5" Type="http://schemas.openxmlformats.org/officeDocument/2006/relationships/tags" Target="../tags/tag74.xml"/><Relationship Id="rId10" Type="http://schemas.openxmlformats.org/officeDocument/2006/relationships/image" Target="../media/image69.svg"/><Relationship Id="rId4" Type="http://schemas.openxmlformats.org/officeDocument/2006/relationships/tags" Target="../tags/tag73.xml"/><Relationship Id="rId9" Type="http://schemas.openxmlformats.org/officeDocument/2006/relationships/image" Target="../media/image68.png"/><Relationship Id="rId14" Type="http://schemas.openxmlformats.org/officeDocument/2006/relationships/image" Target="../media/image73.svg"/></Relationships>
</file>

<file path=ppt/slides/_rels/slide22.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chart" Target="../charts/chart4.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chart" Target="../charts/chart3.xml"/><Relationship Id="rId5" Type="http://schemas.openxmlformats.org/officeDocument/2006/relationships/tags" Target="../tags/tag80.xml"/><Relationship Id="rId10" Type="http://schemas.openxmlformats.org/officeDocument/2006/relationships/slideLayout" Target="../slideLayouts/slideLayout11.xml"/><Relationship Id="rId4" Type="http://schemas.openxmlformats.org/officeDocument/2006/relationships/tags" Target="../tags/tag79.xml"/><Relationship Id="rId9" Type="http://schemas.openxmlformats.org/officeDocument/2006/relationships/tags" Target="../tags/tag84.xml"/></Relationships>
</file>

<file path=ppt/slides/_rels/slide2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chart" Target="../charts/chart5.xml"/><Relationship Id="rId5" Type="http://schemas.openxmlformats.org/officeDocument/2006/relationships/hyperlink" Target="https://www.hqontario.ca/Rendement-du-syst%C3%A8me/Mesurer-le-rendement-du-syst%C3%A8me/Mesurer-les-temps-dattente-en-chirurgie-des-yeux" TargetMode="External"/><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1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12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xml"/><Relationship Id="rId7" Type="http://schemas.openxmlformats.org/officeDocument/2006/relationships/diagramQuickStyle" Target="../diagrams/quickStyle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slideLayout" Target="../slideLayouts/slideLayout5.xml"/><Relationship Id="rId18" Type="http://schemas.openxmlformats.org/officeDocument/2006/relationships/image" Target="../media/image35.jp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image" Target="../media/image34.jpg"/><Relationship Id="rId2" Type="http://schemas.openxmlformats.org/officeDocument/2006/relationships/tags" Target="../tags/tag13.xml"/><Relationship Id="rId16" Type="http://schemas.openxmlformats.org/officeDocument/2006/relationships/image" Target="../media/image33.png"/><Relationship Id="rId20" Type="http://schemas.openxmlformats.org/officeDocument/2006/relationships/image" Target="../media/image37.jp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image" Target="../media/image32.png"/><Relationship Id="rId10" Type="http://schemas.openxmlformats.org/officeDocument/2006/relationships/tags" Target="../tags/tag21.xml"/><Relationship Id="rId19" Type="http://schemas.openxmlformats.org/officeDocument/2006/relationships/image" Target="../media/image36.jp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39.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3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notesSlide" Target="../notesSlides/notesSlide5.xml"/><Relationship Id="rId5" Type="http://schemas.openxmlformats.org/officeDocument/2006/relationships/tags" Target="../tags/tag28.xml"/><Relationship Id="rId10" Type="http://schemas.openxmlformats.org/officeDocument/2006/relationships/slideLayout" Target="../slideLayouts/slideLayout12.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35.jp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6.jp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4.jp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custDataLst>
              <p:tags r:id="rId1"/>
            </p:custDataLst>
          </p:nvPr>
        </p:nvSpPr>
        <p:spPr>
          <a:xfrm>
            <a:off x="332930" y="1708089"/>
            <a:ext cx="4839018" cy="2015936"/>
          </a:xfrm>
          <a:prstGeom prst="rect">
            <a:avLst/>
          </a:prstGeom>
          <a:noFill/>
        </p:spPr>
        <p:txBody>
          <a:bodyPr wrap="square" rtlCol="0">
            <a:spAutoFit/>
          </a:bodyPr>
          <a:lstStyle/>
          <a:p>
            <a:pPr marL="0" marR="0" lvl="0" indent="0" algn="l" defTabSz="457200" rtl="0" eaLnBrk="1" fontAlgn="base" latinLnBrk="0" hangingPunct="1">
              <a:lnSpc>
                <a:spcPts val="5045"/>
              </a:lnSpc>
              <a:spcBef>
                <a:spcPct val="0"/>
              </a:spcBef>
              <a:spcAft>
                <a:spcPct val="0"/>
              </a:spcAft>
              <a:buClrTx/>
              <a:buSzTx/>
              <a:buFontTx/>
              <a:buNone/>
              <a:tabLst/>
              <a:defRPr/>
            </a:pPr>
            <a:r>
              <a:rPr kumimoji="0" lang="fr-CA" sz="5400" b="0" i="0" u="none" strike="noStrike" cap="none" normalizeH="0" baseline="0" noProof="0" dirty="0">
                <a:ln>
                  <a:noFill/>
                </a:ln>
                <a:solidFill>
                  <a:srgbClr val="429EAD"/>
                </a:solidFill>
                <a:uLnTx/>
                <a:uFillTx/>
                <a:latin typeface="Arial" panose="020B0604020202020204" pitchFamily="34" charset="0"/>
                <a:ea typeface="Helvetica Neue Light" panose="02000403000000020004" pitchFamily="2" charset="0"/>
                <a:cs typeface="Arial" panose="020B0604020202020204" pitchFamily="34" charset="0"/>
              </a:rPr>
              <a:t>Norme de qualité pour le glaucome</a:t>
            </a:r>
          </a:p>
        </p:txBody>
      </p:sp>
      <p:pic>
        <p:nvPicPr>
          <p:cNvPr id="10" name="Picture 9">
            <a:extLst>
              <a:ext uri="{FF2B5EF4-FFF2-40B4-BE49-F238E27FC236}">
                <a16:creationId xmlns:a16="http://schemas.microsoft.com/office/drawing/2014/main" id="{B5BBEDCD-28E5-6D41-B85B-AE31F4204797}"/>
              </a:ext>
            </a:extLst>
          </p:cNvPr>
          <p:cNvPicPr>
            <a:picLocks noChangeAspect="1"/>
          </p:cNvPicPr>
          <p:nvPr>
            <p:custDataLst>
              <p:tags r:id="rId2"/>
            </p:custDataLst>
          </p:nvPr>
        </p:nvPicPr>
        <p:blipFill>
          <a:blip r:embed="rId7"/>
          <a:stretch>
            <a:fillRect/>
          </a:stretch>
        </p:blipFill>
        <p:spPr>
          <a:xfrm>
            <a:off x="389287" y="354670"/>
            <a:ext cx="942698" cy="942698"/>
          </a:xfrm>
          <a:prstGeom prst="rect">
            <a:avLst/>
          </a:prstGeom>
        </p:spPr>
      </p:pic>
      <p:pic>
        <p:nvPicPr>
          <p:cNvPr id="11" name="Picture 10">
            <a:extLst>
              <a:ext uri="{FF2B5EF4-FFF2-40B4-BE49-F238E27FC236}">
                <a16:creationId xmlns:a16="http://schemas.microsoft.com/office/drawing/2014/main" id="{9E7C6543-DC77-E14B-B03D-9EC2A4F0ACC5}"/>
              </a:ext>
            </a:extLst>
          </p:cNvPr>
          <p:cNvPicPr>
            <a:picLocks noChangeAspect="1"/>
          </p:cNvPicPr>
          <p:nvPr/>
        </p:nvPicPr>
        <p:blipFill>
          <a:blip r:embed="rId8"/>
          <a:stretch>
            <a:fillRect/>
          </a:stretch>
        </p:blipFill>
        <p:spPr>
          <a:xfrm>
            <a:off x="3739243" y="0"/>
            <a:ext cx="5404757" cy="4760071"/>
          </a:xfrm>
          <a:prstGeom prst="rect">
            <a:avLst/>
          </a:prstGeom>
        </p:spPr>
      </p:pic>
      <p:pic>
        <p:nvPicPr>
          <p:cNvPr id="12" name="Picture 11">
            <a:extLst>
              <a:ext uri="{FF2B5EF4-FFF2-40B4-BE49-F238E27FC236}">
                <a16:creationId xmlns:a16="http://schemas.microsoft.com/office/drawing/2014/main" id="{69578F65-CC38-E940-9B75-E25627553709}"/>
              </a:ext>
            </a:extLst>
          </p:cNvPr>
          <p:cNvPicPr>
            <a:picLocks noChangeAspect="1"/>
          </p:cNvPicPr>
          <p:nvPr>
            <p:custDataLst>
              <p:tags r:id="rId3"/>
            </p:custDataLst>
          </p:nvPr>
        </p:nvPicPr>
        <p:blipFill>
          <a:blip r:embed="rId9"/>
          <a:stretch>
            <a:fillRect/>
          </a:stretch>
        </p:blipFill>
        <p:spPr>
          <a:xfrm>
            <a:off x="6606451" y="5775646"/>
            <a:ext cx="2206890" cy="821378"/>
          </a:xfrm>
          <a:prstGeom prst="rect">
            <a:avLst/>
          </a:prstGeom>
        </p:spPr>
      </p:pic>
      <p:pic>
        <p:nvPicPr>
          <p:cNvPr id="13" name="Picture 12">
            <a:extLst>
              <a:ext uri="{FF2B5EF4-FFF2-40B4-BE49-F238E27FC236}">
                <a16:creationId xmlns:a16="http://schemas.microsoft.com/office/drawing/2014/main" id="{A73ADA15-7EE9-7842-8CE2-ECBEE274EB0B}"/>
              </a:ext>
            </a:extLst>
          </p:cNvPr>
          <p:cNvPicPr/>
          <p:nvPr/>
        </p:nvPicPr>
        <p:blipFill>
          <a:blip r:embed="rId10">
            <a:alphaModFix/>
          </a:blip>
          <a:stretch>
            <a:fillRect/>
          </a:stretch>
        </p:blipFill>
        <p:spPr>
          <a:xfrm>
            <a:off x="4692112" y="5554788"/>
            <a:ext cx="1914339" cy="1139111"/>
          </a:xfrm>
          <a:prstGeom prst="rect">
            <a:avLst/>
          </a:prstGeom>
          <a:ln>
            <a:noFill/>
          </a:ln>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custDataLst>
              <p:tags r:id="rId4"/>
            </p:custDataLst>
          </p:nvPr>
        </p:nvSpPr>
        <p:spPr bwMode="auto">
          <a:xfrm>
            <a:off x="418783" y="5060745"/>
            <a:ext cx="3852428"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lvl="0"/>
            <a:r>
              <a:rPr lang="fr-CA" sz="2000" b="1" u="none" dirty="0">
                <a:solidFill>
                  <a:srgbClr val="00A0AF"/>
                </a:solidFill>
              </a:rPr>
              <a:t>Orienter des soins fondés sur des données probantes</a:t>
            </a:r>
          </a:p>
          <a:p>
            <a:pPr lvl="0"/>
            <a:r>
              <a:rPr lang="fr-CA" sz="2000" b="1" u="none" dirty="0">
                <a:solidFill>
                  <a:srgbClr val="00A0AF"/>
                </a:solidFill>
              </a:rPr>
              <a:t>Pour les adultes atteints d’un glaucome primaire à angle ouvert et à ceux qui sont à risque de développer un glaucome primaire à angle ouvert en Ontario</a:t>
            </a:r>
          </a:p>
        </p:txBody>
      </p:sp>
    </p:spTree>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t>Normes de qualité :</a:t>
            </a:r>
            <a:br>
              <a:rPr lang="fr-CA">
                <a:highlight>
                  <a:srgbClr val="FFFF00"/>
                </a:highlight>
              </a:rPr>
            </a:br>
            <a:r>
              <a:rPr lang="fr-CA"/>
              <a:t>Quorum</a:t>
            </a:r>
          </a:p>
        </p:txBody>
      </p:sp>
      <p:sp>
        <p:nvSpPr>
          <p:cNvPr id="5" name="Content Placeholder 4"/>
          <p:cNvSpPr>
            <a:spLocks noGrp="1"/>
          </p:cNvSpPr>
          <p:nvPr>
            <p:ph idx="4294967295"/>
            <p:custDataLst>
              <p:tags r:id="rId2"/>
            </p:custDataLst>
          </p:nvPr>
        </p:nvSpPr>
        <p:spPr>
          <a:xfrm>
            <a:off x="306281" y="1584153"/>
            <a:ext cx="3233332" cy="3715816"/>
          </a:xfrm>
        </p:spPr>
        <p:txBody>
          <a:bodyPr/>
          <a:lstStyle/>
          <a:p>
            <a:pPr marL="0" indent="0">
              <a:buNone/>
            </a:pPr>
            <a:r>
              <a:rPr lang="fr-CA" sz="1800" b="1"/>
              <a:t>Quorum </a:t>
            </a:r>
            <a:r>
              <a:rPr lang="fr-CA" sz="1800"/>
              <a:t>est une communauté en ligne qui a pour ambition d’améliorer la qualité des soins de santé en Ontario </a:t>
            </a:r>
            <a:br>
              <a:rPr lang="fr-CA" sz="1800"/>
            </a:br>
            <a:endParaRPr lang="fr-CA" sz="1800"/>
          </a:p>
          <a:p>
            <a:pPr marL="0" indent="0">
              <a:buNone/>
            </a:pPr>
            <a:r>
              <a:rPr lang="fr-CA" sz="1800"/>
              <a:t>La </a:t>
            </a:r>
            <a:r>
              <a:rPr lang="fr-CA" sz="1800" b="1"/>
              <a:t>Série sur l’adoption de normes de qualité </a:t>
            </a:r>
            <a:r>
              <a:rPr lang="fr-CA" sz="1800"/>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p:txBody>
      </p:sp>
      <p:sp>
        <p:nvSpPr>
          <p:cNvPr id="8" name="TextBox 7"/>
          <p:cNvSpPr txBox="1"/>
          <p:nvPr>
            <p:custDataLst>
              <p:tags r:id="rId3"/>
            </p:custDataLst>
          </p:nvPr>
        </p:nvSpPr>
        <p:spPr>
          <a:xfrm>
            <a:off x="306281" y="5937031"/>
            <a:ext cx="8704075" cy="646331"/>
          </a:xfrm>
          <a:prstGeom prst="rect">
            <a:avLst/>
          </a:prstGeom>
          <a:noFill/>
        </p:spPr>
        <p:txBody>
          <a:bodyPr wrap="square" rtlCol="0">
            <a:spAutoFit/>
          </a:bodyPr>
          <a:lstStyle/>
          <a:p>
            <a:pPr marL="0" indent="0">
              <a:buNone/>
            </a:pPr>
            <a:r>
              <a:rPr lang="fr-CA" sz="1800" u="none" dirty="0"/>
              <a:t>Visitez la</a:t>
            </a:r>
            <a:r>
              <a:rPr lang="fr-CA" sz="1800" u="none" dirty="0">
                <a:hlinkClick r:id="rId7"/>
              </a:rPr>
              <a:t> Série sur l’adoption de normes de qualité</a:t>
            </a:r>
            <a:r>
              <a:rPr lang="fr-CA" sz="1800" u="none" dirty="0"/>
              <a:t> sur Quorum pour savoir comment les organisations mettent en œuvre les normes de qualité.</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custDataLst>
              <p:tags r:id="rId4"/>
            </p:custDataLst>
          </p:nvPr>
        </p:nvPicPr>
        <p:blipFill rotWithShape="1">
          <a:blip r:embed="rId8"/>
          <a:srcRect l="2862" t="2909" r="12466" b="2930"/>
          <a:stretch/>
        </p:blipFill>
        <p:spPr>
          <a:xfrm>
            <a:off x="3761958" y="1179290"/>
            <a:ext cx="5075761" cy="3715815"/>
          </a:xfrm>
          <a:prstGeom prst="rect">
            <a:avLst/>
          </a:prstGeom>
          <a:ln>
            <a:solidFill>
              <a:schemeClr val="bg1">
                <a:lumMod val="75000"/>
              </a:schemeClr>
            </a:solidFill>
          </a:ln>
        </p:spPr>
      </p:pic>
    </p:spTree>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t>Normes de qualité :</a:t>
            </a:r>
            <a:br>
              <a:rPr lang="fr-CA"/>
            </a:br>
            <a:r>
              <a:rPr lang="fr-CA"/>
              <a:t>Guide de mesure</a:t>
            </a:r>
          </a:p>
        </p:txBody>
      </p:sp>
      <p:sp>
        <p:nvSpPr>
          <p:cNvPr id="5" name="Content Placeholder 4"/>
          <p:cNvSpPr>
            <a:spLocks noGrp="1"/>
          </p:cNvSpPr>
          <p:nvPr>
            <p:ph idx="4294967295"/>
            <p:custDataLst>
              <p:tags r:id="rId2"/>
            </p:custDataLst>
          </p:nvPr>
        </p:nvSpPr>
        <p:spPr>
          <a:xfrm>
            <a:off x="457200" y="2040123"/>
            <a:ext cx="4438891" cy="3121523"/>
          </a:xfrm>
        </p:spPr>
        <p:txBody>
          <a:bodyPr/>
          <a:lstStyle/>
          <a:p>
            <a:pPr marL="0" indent="0">
              <a:buNone/>
            </a:pPr>
            <a:r>
              <a:rPr lang="fr-CA" sz="1800"/>
              <a:t>Le </a:t>
            </a:r>
            <a:r>
              <a:rPr lang="fr-CA" sz="1800" b="1"/>
              <a:t>guide de mesure </a:t>
            </a:r>
            <a:r>
              <a:rPr lang="fr-CA" sz="1800"/>
              <a:t>comporte deux sections dédiées :</a:t>
            </a:r>
          </a:p>
          <a:p>
            <a:pPr lvl="0"/>
            <a:r>
              <a:rPr lang="fr-CA" sz="1800" b="1"/>
              <a:t>Mesure locale :</a:t>
            </a:r>
            <a:r>
              <a:rPr lang="fr-CA" sz="1800"/>
              <a:t> ce que vous pouvez faire pour évaluer la qualité des soins que vous fournissez à l’échelle locale.</a:t>
            </a:r>
          </a:p>
          <a:p>
            <a:pPr lvl="0"/>
            <a:r>
              <a:rPr lang="fr-CA" sz="1800" b="1"/>
              <a:t>Mesure provinciale :</a:t>
            </a:r>
            <a:r>
              <a:rPr lang="fr-CA" sz="1800"/>
              <a:t> ce que vous pouvez faire pour mesurer le succès de la norme de qualité à l’échelle provinciale.</a:t>
            </a:r>
          </a:p>
          <a:p>
            <a:pPr marL="0" indent="0">
              <a:buNone/>
            </a:pPr>
            <a:endParaRPr lang="en-US" sz="1800"/>
          </a:p>
        </p:txBody>
      </p:sp>
      <p:pic>
        <p:nvPicPr>
          <p:cNvPr id="3" name="Picture 2">
            <a:extLst>
              <a:ext uri="{FF2B5EF4-FFF2-40B4-BE49-F238E27FC236}">
                <a16:creationId xmlns:a16="http://schemas.microsoft.com/office/drawing/2014/main" id="{82AE823A-4F5D-4C64-B860-0C5AEE250C48}"/>
              </a:ext>
            </a:extLst>
          </p:cNvPr>
          <p:cNvPicPr>
            <a:picLocks noChangeAspect="1"/>
          </p:cNvPicPr>
          <p:nvPr>
            <p:custDataLst>
              <p:tags r:id="rId3"/>
            </p:custDataLst>
          </p:nvPr>
        </p:nvPicPr>
        <p:blipFill>
          <a:blip r:embed="rId6"/>
          <a:stretch>
            <a:fillRect/>
          </a:stretch>
        </p:blipFill>
        <p:spPr>
          <a:xfrm>
            <a:off x="4968979" y="1486139"/>
            <a:ext cx="3296732" cy="42294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5383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55588"/>
            <a:ext cx="8244584" cy="1165909"/>
          </a:xfrm>
        </p:spPr>
        <p:txBody>
          <a:bodyPr/>
          <a:lstStyle/>
          <a:p>
            <a:r>
              <a:rPr lang="fr-CA" sz="2800" b="0"/>
              <a:t>Normes de qualité :</a:t>
            </a:r>
            <a:br>
              <a:rPr lang="fr-CA">
                <a:highlight>
                  <a:srgbClr val="FFFF00"/>
                </a:highlight>
              </a:rPr>
            </a:br>
            <a:r>
              <a:rPr lang="fr-CA"/>
              <a:t>Tableaux de données</a:t>
            </a:r>
          </a:p>
        </p:txBody>
      </p:sp>
      <p:sp>
        <p:nvSpPr>
          <p:cNvPr id="5" name="Content Placeholder 4"/>
          <p:cNvSpPr>
            <a:spLocks noGrp="1"/>
          </p:cNvSpPr>
          <p:nvPr>
            <p:ph idx="4294967295"/>
            <p:custDataLst>
              <p:tags r:id="rId2"/>
            </p:custDataLst>
          </p:nvPr>
        </p:nvSpPr>
        <p:spPr>
          <a:xfrm>
            <a:off x="306281" y="1868238"/>
            <a:ext cx="4068771" cy="3715816"/>
          </a:xfrm>
        </p:spPr>
        <p:txBody>
          <a:bodyPr/>
          <a:lstStyle/>
          <a:p>
            <a:pPr marL="0" indent="0">
              <a:buNone/>
            </a:pPr>
            <a:r>
              <a:rPr lang="fr-CA" sz="1800"/>
              <a:t>Les </a:t>
            </a:r>
            <a:r>
              <a:rPr lang="fr-CA" sz="1800" b="1"/>
              <a:t>tableaux de données </a:t>
            </a:r>
            <a:r>
              <a:rPr lang="fr-CA" sz="1800"/>
              <a:t>peuvent être utilisés pour examiner les variations dans les résultats des indicateurs dans l’ensemble de la province. Ils comprennent des données sur les indicateurs clés :</a:t>
            </a:r>
          </a:p>
          <a:p>
            <a:pPr>
              <a:buFontTx/>
              <a:buChar char="-"/>
            </a:pPr>
            <a:r>
              <a:rPr lang="fr-CA" sz="1800"/>
              <a:t>Au fil du temps pour l’Ontario</a:t>
            </a:r>
          </a:p>
          <a:p>
            <a:pPr>
              <a:buFontTx/>
              <a:buChar char="-"/>
            </a:pPr>
            <a:r>
              <a:rPr lang="fr-CA" sz="1800"/>
              <a:t>Dans toutes les régions de l’Ontario</a:t>
            </a:r>
          </a:p>
          <a:p>
            <a:pPr>
              <a:buFontTx/>
              <a:buChar char="-"/>
            </a:pPr>
            <a:r>
              <a:rPr lang="fr-CA" sz="1800"/>
              <a:t>Pour des mesures précises de l’équité (âge, sexe, ruralité et revenu du ménage)</a:t>
            </a:r>
          </a:p>
        </p:txBody>
      </p:sp>
      <p:pic>
        <p:nvPicPr>
          <p:cNvPr id="4" name="Picture 3">
            <a:extLst>
              <a:ext uri="{FF2B5EF4-FFF2-40B4-BE49-F238E27FC236}">
                <a16:creationId xmlns:a16="http://schemas.microsoft.com/office/drawing/2014/main" id="{B9FC2D54-ED6B-4505-B2C7-A6803AC95F53}"/>
              </a:ext>
            </a:extLst>
          </p:cNvPr>
          <p:cNvPicPr>
            <a:picLocks noChangeAspect="1"/>
          </p:cNvPicPr>
          <p:nvPr>
            <p:custDataLst>
              <p:tags r:id="rId3"/>
            </p:custDataLst>
          </p:nvPr>
        </p:nvPicPr>
        <p:blipFill>
          <a:blip r:embed="rId6"/>
          <a:stretch>
            <a:fillRect/>
          </a:stretch>
        </p:blipFill>
        <p:spPr>
          <a:xfrm>
            <a:off x="4474372" y="1956382"/>
            <a:ext cx="4227412" cy="2625637"/>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4947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67448" y="1593747"/>
            <a:ext cx="7765023" cy="1969761"/>
          </a:xfrm>
        </p:spPr>
        <p:txBody>
          <a:bodyPr/>
          <a:lstStyle/>
          <a:p>
            <a:r>
              <a:rPr lang="fr-CA" sz="4800"/>
              <a:t>Pourquoi une norme de qualité pour le glaucome en Ontario?</a:t>
            </a:r>
            <a:br>
              <a:rPr lang="fr-CA">
                <a:solidFill>
                  <a:schemeClr val="tx1"/>
                </a:solidFill>
                <a:latin typeface="MS PGothic"/>
              </a:rPr>
            </a:br>
            <a:endParaRPr lang="fr-CA">
              <a:solidFill>
                <a:schemeClr val="tx1"/>
              </a:solidFill>
              <a:latin typeface="MS PGothic"/>
            </a:endParaRPr>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custDataLst>
              <p:tags r:id="rId1"/>
            </p:custDataLst>
          </p:nvPr>
        </p:nvSpPr>
        <p:spPr>
          <a:xfrm>
            <a:off x="384078" y="1729838"/>
            <a:ext cx="6727922" cy="4304457"/>
          </a:xfrm>
        </p:spPr>
        <p:txBody>
          <a:bodyPr/>
          <a:lstStyle/>
          <a:p>
            <a:pPr>
              <a:lnSpc>
                <a:spcPct val="100000"/>
              </a:lnSpc>
            </a:pPr>
            <a:r>
              <a:rPr lang="fr-CA" sz="1800" b="0" dirty="0"/>
              <a:t>« </a:t>
            </a:r>
            <a:r>
              <a:rPr lang="fr-CA" sz="1800" b="0" i="1" dirty="0"/>
              <a:t>Le</a:t>
            </a:r>
            <a:r>
              <a:rPr lang="fr-CA" sz="1800" b="0" dirty="0"/>
              <a:t> </a:t>
            </a:r>
            <a:r>
              <a:rPr lang="fr-CA" sz="1800" b="0" i="1" dirty="0"/>
              <a:t>glaucome est la cause la plus fréquente de cécité irréversible et il a une énorme incidence sur la qualité de vie des gens</a:t>
            </a:r>
            <a:r>
              <a:rPr lang="fr-CA" sz="1800" b="0" dirty="0"/>
              <a:t>.</a:t>
            </a:r>
            <a:r>
              <a:rPr lang="fr-CA" sz="1800" b="0" i="1" dirty="0"/>
              <a:t> Grâce à des soins appropriés, une grande partie de cette incidence peut être évitée. Mais recevoir des soins appropriés est complexe dans notre système de soins de santé : identifier les personnes atteintes de glaucome à un stade précoce, s’assurer qu’elles voient le bon professionnel au bon moment et avoir accès aux niveaux de soins les plus avancés, au besoin, peut avoir un impact considérable sur les résultats. »</a:t>
            </a:r>
            <a:br>
              <a:rPr lang="fr-CA" sz="1800" b="0" dirty="0"/>
            </a:br>
            <a:r>
              <a:rPr lang="fr-CA" sz="1800" b="0" i="1" dirty="0"/>
              <a:t> </a:t>
            </a:r>
            <a:br>
              <a:rPr lang="fr-CA" sz="1800" dirty="0"/>
            </a:br>
            <a:r>
              <a:rPr lang="fr-CA" sz="1400" b="0" i="1" dirty="0"/>
              <a:t>–</a:t>
            </a:r>
            <a:r>
              <a:rPr lang="fr-CA" sz="1400" i="1" dirty="0"/>
              <a:t> </a:t>
            </a:r>
            <a:r>
              <a:rPr lang="fr-CA" sz="1400" b="0" i="1" dirty="0"/>
              <a:t>Robert Campbell, membre du Comité consultatif de la Norme de qualité pour le glaucome</a:t>
            </a:r>
          </a:p>
          <a:p>
            <a:pPr>
              <a:lnSpc>
                <a:spcPct val="150000"/>
              </a:lnSpc>
              <a:spcAft>
                <a:spcPts val="300"/>
              </a:spcAft>
            </a:pPr>
            <a:endParaRPr lang="en-US" sz="1800" dirty="0"/>
          </a:p>
        </p:txBody>
      </p:sp>
    </p:spTree>
    <p:extLst>
      <p:ext uri="{BB962C8B-B14F-4D97-AF65-F5344CB8AC3E}">
        <p14:creationId xmlns:p14="http://schemas.microsoft.com/office/powerpoint/2010/main" val="85404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8DD46E-E99C-4F1D-B519-9F6C9ED34CF3}"/>
              </a:ext>
            </a:extLst>
          </p:cNvPr>
          <p:cNvSpPr>
            <a:spLocks noGrp="1"/>
          </p:cNvSpPr>
          <p:nvPr>
            <p:ph idx="1"/>
            <p:custDataLst>
              <p:tags r:id="rId1"/>
            </p:custDataLst>
          </p:nvPr>
        </p:nvSpPr>
        <p:spPr>
          <a:xfrm>
            <a:off x="4153546" y="2111513"/>
            <a:ext cx="4835471" cy="1817307"/>
          </a:xfrm>
        </p:spPr>
        <p:txBody>
          <a:bodyPr/>
          <a:lstStyle/>
          <a:p>
            <a:pPr marL="0" indent="0">
              <a:buNone/>
            </a:pPr>
            <a:r>
              <a:rPr lang="fr-CA" sz="3500" dirty="0"/>
              <a:t>On estime que le glaucome touche </a:t>
            </a:r>
            <a:r>
              <a:rPr lang="fr-CA" sz="3500" b="1" dirty="0">
                <a:solidFill>
                  <a:srgbClr val="00A0AF"/>
                </a:solidFill>
              </a:rPr>
              <a:t>plus de 400 000</a:t>
            </a:r>
            <a:r>
              <a:rPr lang="fr-CA" sz="3500" dirty="0"/>
              <a:t> Canadiens.</a:t>
            </a:r>
          </a:p>
        </p:txBody>
      </p:sp>
      <p:sp>
        <p:nvSpPr>
          <p:cNvPr id="6" name="Content Placeholder 2">
            <a:extLst>
              <a:ext uri="{FF2B5EF4-FFF2-40B4-BE49-F238E27FC236}">
                <a16:creationId xmlns:a16="http://schemas.microsoft.com/office/drawing/2014/main" id="{488AFD9C-872F-4D56-87F2-A6DD0FEC615F}"/>
              </a:ext>
            </a:extLst>
          </p:cNvPr>
          <p:cNvSpPr txBox="1">
            <a:spLocks/>
          </p:cNvSpPr>
          <p:nvPr>
            <p:custDataLst>
              <p:tags r:id="rId2"/>
            </p:custDataLst>
          </p:nvPr>
        </p:nvSpPr>
        <p:spPr bwMode="auto">
          <a:xfrm>
            <a:off x="723900" y="1700808"/>
            <a:ext cx="3981450" cy="4248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FontTx/>
              <a:buNone/>
            </a:pPr>
            <a:endParaRPr lang="en-CA" i="1" u="none" kern="0"/>
          </a:p>
        </p:txBody>
      </p:sp>
      <p:sp>
        <p:nvSpPr>
          <p:cNvPr id="10" name="TextBox 9">
            <a:extLst>
              <a:ext uri="{FF2B5EF4-FFF2-40B4-BE49-F238E27FC236}">
                <a16:creationId xmlns:a16="http://schemas.microsoft.com/office/drawing/2014/main" id="{CD982DE9-02D2-4FE1-BE38-4011CE6E6F4B}"/>
              </a:ext>
            </a:extLst>
          </p:cNvPr>
          <p:cNvSpPr txBox="1"/>
          <p:nvPr>
            <p:custDataLst>
              <p:tags r:id="rId3"/>
            </p:custDataLst>
          </p:nvPr>
        </p:nvSpPr>
        <p:spPr>
          <a:xfrm>
            <a:off x="73545" y="6257836"/>
            <a:ext cx="8613255" cy="600164"/>
          </a:xfrm>
          <a:prstGeom prst="rect">
            <a:avLst/>
          </a:prstGeom>
          <a:noFill/>
        </p:spPr>
        <p:txBody>
          <a:bodyPr wrap="none" rtlCol="0">
            <a:spAutoFit/>
          </a:bodyPr>
          <a:lstStyle/>
          <a:p>
            <a:r>
              <a:rPr lang="fr-CA" sz="1100" u="none"/>
              <a:t>Source : Harasymowycz P, Birt C, Gooi P, Heckler L, Hutnik C, Jinapriya D, et al. Medical management of glaucoma in the 21st century </a:t>
            </a:r>
          </a:p>
          <a:p>
            <a:r>
              <a:rPr lang="fr-CA" sz="1100" u="none"/>
              <a:t>from a Canadian perspective. J Ophthalmol. 2016;2016:6509809.</a:t>
            </a:r>
          </a:p>
          <a:p>
            <a:endParaRPr lang="en-CA" sz="1100" u="none" dirty="0"/>
          </a:p>
        </p:txBody>
      </p:sp>
      <p:pic>
        <p:nvPicPr>
          <p:cNvPr id="7" name="Graphic 6">
            <a:extLst>
              <a:ext uri="{FF2B5EF4-FFF2-40B4-BE49-F238E27FC236}">
                <a16:creationId xmlns:a16="http://schemas.microsoft.com/office/drawing/2014/main" id="{1D51C2FB-EB20-8145-B9AF-D1FCBC47FE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098" y="1015698"/>
            <a:ext cx="3858381" cy="3858381"/>
          </a:xfrm>
          <a:prstGeom prst="rect">
            <a:avLst/>
          </a:prstGeom>
        </p:spPr>
      </p:pic>
    </p:spTree>
    <p:extLst>
      <p:ext uri="{BB962C8B-B14F-4D97-AF65-F5344CB8AC3E}">
        <p14:creationId xmlns:p14="http://schemas.microsoft.com/office/powerpoint/2010/main" val="348505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BC4DF-510D-4069-ACEE-F1569B984686}"/>
              </a:ext>
            </a:extLst>
          </p:cNvPr>
          <p:cNvSpPr>
            <a:spLocks noGrp="1"/>
          </p:cNvSpPr>
          <p:nvPr>
            <p:ph idx="1"/>
            <p:custDataLst>
              <p:tags r:id="rId1"/>
            </p:custDataLst>
          </p:nvPr>
        </p:nvSpPr>
        <p:spPr>
          <a:xfrm>
            <a:off x="4220936" y="1613050"/>
            <a:ext cx="4547779" cy="4623792"/>
          </a:xfrm>
        </p:spPr>
        <p:txBody>
          <a:bodyPr/>
          <a:lstStyle/>
          <a:p>
            <a:pPr marL="0" indent="0">
              <a:buNone/>
            </a:pPr>
            <a:r>
              <a:rPr lang="fr-CA" sz="2800" dirty="0"/>
              <a:t>Le glaucome se développe graduellement et ne cause pas de douleur; </a:t>
            </a:r>
            <a:r>
              <a:rPr lang="fr-CA" sz="2800" b="1" dirty="0">
                <a:solidFill>
                  <a:schemeClr val="accent2"/>
                </a:solidFill>
              </a:rPr>
              <a:t>les</a:t>
            </a:r>
            <a:r>
              <a:rPr lang="fr-CA" sz="2800" dirty="0"/>
              <a:t> </a:t>
            </a:r>
            <a:r>
              <a:rPr lang="fr-CA" sz="2800" b="1" dirty="0">
                <a:solidFill>
                  <a:srgbClr val="00A0AF"/>
                </a:solidFill>
              </a:rPr>
              <a:t>symptômes sont souvent non apparents </a:t>
            </a:r>
            <a:r>
              <a:rPr lang="fr-CA" sz="2800" dirty="0"/>
              <a:t>jusqu’à ce qu’il y ait des dommages irréversibles importants aux fibres du nerf optique</a:t>
            </a:r>
          </a:p>
        </p:txBody>
      </p:sp>
      <p:pic>
        <p:nvPicPr>
          <p:cNvPr id="4" name="Graphic 3">
            <a:extLst>
              <a:ext uri="{FF2B5EF4-FFF2-40B4-BE49-F238E27FC236}">
                <a16:creationId xmlns:a16="http://schemas.microsoft.com/office/drawing/2014/main" id="{05AC6268-0647-9848-874B-360776C37A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992" y="1341664"/>
            <a:ext cx="4005944" cy="4005944"/>
          </a:xfrm>
          <a:prstGeom prst="rect">
            <a:avLst/>
          </a:prstGeom>
        </p:spPr>
      </p:pic>
    </p:spTree>
    <p:extLst>
      <p:ext uri="{BB962C8B-B14F-4D97-AF65-F5344CB8AC3E}">
        <p14:creationId xmlns:p14="http://schemas.microsoft.com/office/powerpoint/2010/main" val="110387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058053" y="3331208"/>
            <a:ext cx="3143913" cy="775686"/>
          </a:xfrm>
        </p:spPr>
        <p:txBody>
          <a:bodyPr/>
          <a:lstStyle/>
          <a:p>
            <a:pPr algn="ctr"/>
            <a:r>
              <a:rPr lang="fr-CA" sz="3000" b="0" dirty="0">
                <a:solidFill>
                  <a:schemeClr val="tx1"/>
                </a:solidFill>
              </a:rPr>
              <a:t>Environ la moitié des personnes atteintes de glaucome </a:t>
            </a:r>
            <a:r>
              <a:rPr lang="fr-CA" sz="3000" dirty="0">
                <a:solidFill>
                  <a:srgbClr val="00A0AF"/>
                </a:solidFill>
              </a:rPr>
              <a:t>ne le savent pas</a:t>
            </a:r>
          </a:p>
        </p:txBody>
      </p:sp>
      <p:sp>
        <p:nvSpPr>
          <p:cNvPr id="7" name="TextBox 6"/>
          <p:cNvSpPr txBox="1"/>
          <p:nvPr>
            <p:custDataLst>
              <p:tags r:id="rId2"/>
            </p:custDataLst>
          </p:nvPr>
        </p:nvSpPr>
        <p:spPr>
          <a:xfrm>
            <a:off x="45174" y="6321600"/>
            <a:ext cx="8358597" cy="600164"/>
          </a:xfrm>
          <a:prstGeom prst="rect">
            <a:avLst/>
          </a:prstGeom>
          <a:noFill/>
        </p:spPr>
        <p:txBody>
          <a:bodyPr wrap="square" rtlCol="0">
            <a:spAutoFit/>
          </a:bodyPr>
          <a:lstStyle/>
          <a:p>
            <a:r>
              <a:rPr lang="fr-CA" sz="1100" u="none"/>
              <a:t>Source : Routine Eye Examinations for Persons 20-64 Years of Age An Evidence-Based Analysis. Ont Health Technol Assess Ser. 2006; 6(15) : 1; -81. </a:t>
            </a:r>
            <a:r>
              <a:rPr lang="fr-CA" sz="1100" u="none">
                <a:hlinkClick r:id="rId6"/>
              </a:rPr>
              <a:t>https://www.ncbi.nlm.nih.gov/pmc/articles/PMC3379534/</a:t>
            </a:r>
          </a:p>
          <a:p>
            <a:endParaRPr lang="en-CA" sz="1100" u="none" dirty="0"/>
          </a:p>
        </p:txBody>
      </p:sp>
      <p:sp>
        <p:nvSpPr>
          <p:cNvPr id="3" name="Rectangle 2">
            <a:extLst>
              <a:ext uri="{FF2B5EF4-FFF2-40B4-BE49-F238E27FC236}">
                <a16:creationId xmlns:a16="http://schemas.microsoft.com/office/drawing/2014/main" id="{B8E553EA-942F-4A90-89FC-B18C5D6D4AC9}"/>
              </a:ext>
            </a:extLst>
          </p:cNvPr>
          <p:cNvSpPr/>
          <p:nvPr>
            <p:custDataLst>
              <p:tags r:id="rId3"/>
            </p:custDataLst>
          </p:nvPr>
        </p:nvSpPr>
        <p:spPr>
          <a:xfrm>
            <a:off x="228601" y="236318"/>
            <a:ext cx="8175170" cy="1384995"/>
          </a:xfrm>
          <a:prstGeom prst="rect">
            <a:avLst/>
          </a:prstGeom>
        </p:spPr>
        <p:txBody>
          <a:bodyPr wrap="square">
            <a:spAutoFit/>
          </a:bodyPr>
          <a:lstStyle/>
          <a:p>
            <a:r>
              <a:rPr lang="fr-CA" sz="2800" b="1" u="none">
                <a:solidFill>
                  <a:schemeClr val="accent1">
                    <a:lumMod val="50000"/>
                  </a:schemeClr>
                </a:solidFill>
                <a:ea typeface="Times New Roman" panose="02020603050405020304" pitchFamily="18" charset="0"/>
                <a:cs typeface="Times New Roman" panose="02020603050405020304" pitchFamily="18" charset="0"/>
              </a:rPr>
              <a:t>Le meilleur moyen de détecter le glaucome est un examen des yeux de routine effectué par un professionnel de la vue</a:t>
            </a:r>
          </a:p>
        </p:txBody>
      </p:sp>
      <p:pic>
        <p:nvPicPr>
          <p:cNvPr id="14" name="Graphic 13">
            <a:extLst>
              <a:ext uri="{FF2B5EF4-FFF2-40B4-BE49-F238E27FC236}">
                <a16:creationId xmlns:a16="http://schemas.microsoft.com/office/drawing/2014/main" id="{F0C0EA49-2CB9-8642-BD58-9A948AB08A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69626" y="2917185"/>
            <a:ext cx="716322" cy="716322"/>
          </a:xfrm>
          <a:prstGeom prst="rect">
            <a:avLst/>
          </a:prstGeom>
        </p:spPr>
      </p:pic>
      <p:pic>
        <p:nvPicPr>
          <p:cNvPr id="15" name="Graphic 14">
            <a:extLst>
              <a:ext uri="{FF2B5EF4-FFF2-40B4-BE49-F238E27FC236}">
                <a16:creationId xmlns:a16="http://schemas.microsoft.com/office/drawing/2014/main" id="{0BBED519-C835-ED42-BA16-6A9E83CEB2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93939" y="2956621"/>
            <a:ext cx="653873" cy="653873"/>
          </a:xfrm>
          <a:prstGeom prst="rect">
            <a:avLst/>
          </a:prstGeom>
        </p:spPr>
      </p:pic>
      <p:pic>
        <p:nvPicPr>
          <p:cNvPr id="16" name="Graphic 15">
            <a:extLst>
              <a:ext uri="{FF2B5EF4-FFF2-40B4-BE49-F238E27FC236}">
                <a16:creationId xmlns:a16="http://schemas.microsoft.com/office/drawing/2014/main" id="{0372FC71-4478-544B-B3AA-A4318CE886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41168" y="2860369"/>
            <a:ext cx="858682" cy="858682"/>
          </a:xfrm>
          <a:prstGeom prst="rect">
            <a:avLst/>
          </a:prstGeom>
        </p:spPr>
      </p:pic>
      <p:pic>
        <p:nvPicPr>
          <p:cNvPr id="17" name="Graphic 16">
            <a:extLst>
              <a:ext uri="{FF2B5EF4-FFF2-40B4-BE49-F238E27FC236}">
                <a16:creationId xmlns:a16="http://schemas.microsoft.com/office/drawing/2014/main" id="{AF9FB851-3348-0C47-8ED0-D5BBCC7D51F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07690" y="2191483"/>
            <a:ext cx="626370" cy="626370"/>
          </a:xfrm>
          <a:prstGeom prst="rect">
            <a:avLst/>
          </a:prstGeom>
        </p:spPr>
      </p:pic>
      <p:pic>
        <p:nvPicPr>
          <p:cNvPr id="18" name="Graphic 17">
            <a:extLst>
              <a:ext uri="{FF2B5EF4-FFF2-40B4-BE49-F238E27FC236}">
                <a16:creationId xmlns:a16="http://schemas.microsoft.com/office/drawing/2014/main" id="{F9DC45C6-C53D-DF4E-9A26-4FEC58FB164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2481" y="4382553"/>
            <a:ext cx="740593" cy="740593"/>
          </a:xfrm>
          <a:prstGeom prst="rect">
            <a:avLst/>
          </a:prstGeom>
        </p:spPr>
      </p:pic>
      <p:pic>
        <p:nvPicPr>
          <p:cNvPr id="19" name="Graphic 18">
            <a:extLst>
              <a:ext uri="{FF2B5EF4-FFF2-40B4-BE49-F238E27FC236}">
                <a16:creationId xmlns:a16="http://schemas.microsoft.com/office/drawing/2014/main" id="{D679791D-2CC3-3546-8195-83A697A5302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59236" y="2212685"/>
            <a:ext cx="622547" cy="622547"/>
          </a:xfrm>
          <a:prstGeom prst="rect">
            <a:avLst/>
          </a:prstGeom>
        </p:spPr>
      </p:pic>
      <p:pic>
        <p:nvPicPr>
          <p:cNvPr id="20" name="Graphic 19">
            <a:extLst>
              <a:ext uri="{FF2B5EF4-FFF2-40B4-BE49-F238E27FC236}">
                <a16:creationId xmlns:a16="http://schemas.microsoft.com/office/drawing/2014/main" id="{AE74D3F2-5CFB-F243-909C-F215BD1C07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16514" y="2219107"/>
            <a:ext cx="622547" cy="622547"/>
          </a:xfrm>
          <a:prstGeom prst="rect">
            <a:avLst/>
          </a:prstGeom>
        </p:spPr>
      </p:pic>
      <p:pic>
        <p:nvPicPr>
          <p:cNvPr id="21" name="Graphic 20">
            <a:extLst>
              <a:ext uri="{FF2B5EF4-FFF2-40B4-BE49-F238E27FC236}">
                <a16:creationId xmlns:a16="http://schemas.microsoft.com/office/drawing/2014/main" id="{2E3B6D21-9EBE-2349-A959-9D87FF674C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27113" y="3751902"/>
            <a:ext cx="601349" cy="601349"/>
          </a:xfrm>
          <a:prstGeom prst="rect">
            <a:avLst/>
          </a:prstGeom>
        </p:spPr>
      </p:pic>
      <p:pic>
        <p:nvPicPr>
          <p:cNvPr id="22" name="Graphic 21">
            <a:extLst>
              <a:ext uri="{FF2B5EF4-FFF2-40B4-BE49-F238E27FC236}">
                <a16:creationId xmlns:a16="http://schemas.microsoft.com/office/drawing/2014/main" id="{0EEDD866-37C2-044E-804A-24278605CCB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59811" y="3615306"/>
            <a:ext cx="716322" cy="716322"/>
          </a:xfrm>
          <a:prstGeom prst="rect">
            <a:avLst/>
          </a:prstGeom>
        </p:spPr>
      </p:pic>
      <p:pic>
        <p:nvPicPr>
          <p:cNvPr id="23" name="Graphic 22">
            <a:extLst>
              <a:ext uri="{FF2B5EF4-FFF2-40B4-BE49-F238E27FC236}">
                <a16:creationId xmlns:a16="http://schemas.microsoft.com/office/drawing/2014/main" id="{B582D728-FE5B-BF4A-A4BC-259D99ACAEE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23366" y="2827395"/>
            <a:ext cx="858682" cy="858682"/>
          </a:xfrm>
          <a:prstGeom prst="rect">
            <a:avLst/>
          </a:prstGeom>
        </p:spPr>
      </p:pic>
      <p:pic>
        <p:nvPicPr>
          <p:cNvPr id="24" name="Graphic 23">
            <a:extLst>
              <a:ext uri="{FF2B5EF4-FFF2-40B4-BE49-F238E27FC236}">
                <a16:creationId xmlns:a16="http://schemas.microsoft.com/office/drawing/2014/main" id="{71B9495A-04E2-A641-8CA6-30AA12EDDF1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541168" y="3644172"/>
            <a:ext cx="858682" cy="858682"/>
          </a:xfrm>
          <a:prstGeom prst="rect">
            <a:avLst/>
          </a:prstGeom>
        </p:spPr>
      </p:pic>
      <p:pic>
        <p:nvPicPr>
          <p:cNvPr id="25" name="Graphic 24">
            <a:extLst>
              <a:ext uri="{FF2B5EF4-FFF2-40B4-BE49-F238E27FC236}">
                <a16:creationId xmlns:a16="http://schemas.microsoft.com/office/drawing/2014/main" id="{8C18F30E-D4AA-B34E-AFEB-C988E9FB91B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07690" y="3734974"/>
            <a:ext cx="626370" cy="626370"/>
          </a:xfrm>
          <a:prstGeom prst="rect">
            <a:avLst/>
          </a:prstGeom>
        </p:spPr>
      </p:pic>
      <p:pic>
        <p:nvPicPr>
          <p:cNvPr id="26" name="Graphic 25">
            <a:extLst>
              <a:ext uri="{FF2B5EF4-FFF2-40B4-BE49-F238E27FC236}">
                <a16:creationId xmlns:a16="http://schemas.microsoft.com/office/drawing/2014/main" id="{BDF13C43-BCA6-BD47-93B8-4A79D932446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886464" y="4442961"/>
            <a:ext cx="668823" cy="668823"/>
          </a:xfrm>
          <a:prstGeom prst="rect">
            <a:avLst/>
          </a:prstGeom>
        </p:spPr>
      </p:pic>
      <p:pic>
        <p:nvPicPr>
          <p:cNvPr id="27" name="Graphic 26">
            <a:extLst>
              <a:ext uri="{FF2B5EF4-FFF2-40B4-BE49-F238E27FC236}">
                <a16:creationId xmlns:a16="http://schemas.microsoft.com/office/drawing/2014/main" id="{2A692BFC-8870-2141-AA73-F45EE0304A2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59236" y="4499415"/>
            <a:ext cx="622547" cy="622547"/>
          </a:xfrm>
          <a:prstGeom prst="rect">
            <a:avLst/>
          </a:prstGeom>
        </p:spPr>
      </p:pic>
      <p:pic>
        <p:nvPicPr>
          <p:cNvPr id="28" name="Graphic 27">
            <a:extLst>
              <a:ext uri="{FF2B5EF4-FFF2-40B4-BE49-F238E27FC236}">
                <a16:creationId xmlns:a16="http://schemas.microsoft.com/office/drawing/2014/main" id="{F1348E77-05AB-724F-A6B4-C72E0D0FC2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16514" y="4471646"/>
            <a:ext cx="622547" cy="622547"/>
          </a:xfrm>
          <a:prstGeom prst="rect">
            <a:avLst/>
          </a:prstGeom>
        </p:spPr>
      </p:pic>
      <p:pic>
        <p:nvPicPr>
          <p:cNvPr id="29" name="Graphic 28">
            <a:extLst>
              <a:ext uri="{FF2B5EF4-FFF2-40B4-BE49-F238E27FC236}">
                <a16:creationId xmlns:a16="http://schemas.microsoft.com/office/drawing/2014/main" id="{13592683-3148-0F42-BD53-DFAB66BD98F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212758" y="2216124"/>
            <a:ext cx="601349" cy="601349"/>
          </a:xfrm>
          <a:prstGeom prst="rect">
            <a:avLst/>
          </a:prstGeom>
        </p:spPr>
      </p:pic>
    </p:spTree>
    <p:extLst>
      <p:ext uri="{BB962C8B-B14F-4D97-AF65-F5344CB8AC3E}">
        <p14:creationId xmlns:p14="http://schemas.microsoft.com/office/powerpoint/2010/main" val="1721909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40729" y="3281381"/>
            <a:ext cx="3769178" cy="775686"/>
          </a:xfrm>
        </p:spPr>
        <p:txBody>
          <a:bodyPr/>
          <a:lstStyle/>
          <a:p>
            <a:pPr algn="ctr"/>
            <a:r>
              <a:rPr lang="fr-CA" sz="3000" dirty="0">
                <a:solidFill>
                  <a:srgbClr val="00A0AF"/>
                </a:solidFill>
              </a:rPr>
              <a:t>4 personnes sur 10 </a:t>
            </a:r>
            <a:r>
              <a:rPr lang="fr-CA" sz="3000" b="0" dirty="0">
                <a:solidFill>
                  <a:schemeClr val="tx1"/>
                </a:solidFill>
              </a:rPr>
              <a:t>atteintes de glaucome n’ont pas subi d’examen de la vue au cours de l’année précédente</a:t>
            </a:r>
          </a:p>
        </p:txBody>
      </p:sp>
      <p:sp>
        <p:nvSpPr>
          <p:cNvPr id="7" name="TextBox 6"/>
          <p:cNvSpPr txBox="1"/>
          <p:nvPr>
            <p:custDataLst>
              <p:tags r:id="rId2"/>
            </p:custDataLst>
          </p:nvPr>
        </p:nvSpPr>
        <p:spPr>
          <a:xfrm>
            <a:off x="81481" y="6168832"/>
            <a:ext cx="8806542" cy="600164"/>
          </a:xfrm>
          <a:prstGeom prst="rect">
            <a:avLst/>
          </a:prstGeom>
          <a:noFill/>
        </p:spPr>
        <p:txBody>
          <a:bodyPr wrap="square" rtlCol="0">
            <a:spAutoFit/>
          </a:bodyPr>
          <a:lstStyle/>
          <a:p>
            <a:r>
              <a:rPr lang="fr-CA" sz="1100" u="none"/>
              <a:t>Remarque : Taux non ajusté. Données pour l’exercice 2017-2018.</a:t>
            </a:r>
          </a:p>
          <a:p>
            <a:r>
              <a:rPr lang="fr-CA" sz="1100" u="none"/>
              <a:t>Source : Système national d’information sur les soins ambulatoires, base de données sur les demandes de règlement du Régime d’assurance-santé de l’Ontario; base de données sur les congés des patients; base de données sur les personnes inscrites 2012-2013 - 2017-2018, fournie par l’Institute for Clinical Evaluative Sciences (ICES) </a:t>
            </a:r>
          </a:p>
        </p:txBody>
      </p:sp>
      <p:sp>
        <p:nvSpPr>
          <p:cNvPr id="8" name="Rectangle 7">
            <a:extLst>
              <a:ext uri="{FF2B5EF4-FFF2-40B4-BE49-F238E27FC236}">
                <a16:creationId xmlns:a16="http://schemas.microsoft.com/office/drawing/2014/main" id="{AB1CBBF5-E9EC-4EBE-AAB6-90F34B416B02}"/>
              </a:ext>
            </a:extLst>
          </p:cNvPr>
          <p:cNvSpPr/>
          <p:nvPr>
            <p:custDataLst>
              <p:tags r:id="rId3"/>
            </p:custDataLst>
          </p:nvPr>
        </p:nvSpPr>
        <p:spPr>
          <a:xfrm>
            <a:off x="337458" y="389086"/>
            <a:ext cx="8806542" cy="954107"/>
          </a:xfrm>
          <a:prstGeom prst="rect">
            <a:avLst/>
          </a:prstGeom>
        </p:spPr>
        <p:txBody>
          <a:bodyPr wrap="square">
            <a:spAutoFit/>
          </a:bodyPr>
          <a:lstStyle/>
          <a:p>
            <a:r>
              <a:rPr lang="fr-CA" sz="2800" b="1" u="none">
                <a:solidFill>
                  <a:schemeClr val="accent1">
                    <a:lumMod val="50000"/>
                  </a:schemeClr>
                </a:solidFill>
                <a:ea typeface="Times New Roman" panose="02020603050405020304" pitchFamily="18" charset="0"/>
                <a:cs typeface="Times New Roman" panose="02020603050405020304" pitchFamily="18" charset="0"/>
              </a:rPr>
              <a:t>Les examens de la vue sont importants pour les personnes atteintes de glaucome afin de surveiller la progression de la maladie</a:t>
            </a:r>
          </a:p>
        </p:txBody>
      </p:sp>
      <p:pic>
        <p:nvPicPr>
          <p:cNvPr id="6" name="Graphic 5">
            <a:extLst>
              <a:ext uri="{FF2B5EF4-FFF2-40B4-BE49-F238E27FC236}">
                <a16:creationId xmlns:a16="http://schemas.microsoft.com/office/drawing/2014/main" id="{3057C0B5-0B5C-E143-A6AA-01BB34A0E7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093" y="1874213"/>
            <a:ext cx="3390899" cy="3390899"/>
          </a:xfrm>
          <a:prstGeom prst="rect">
            <a:avLst/>
          </a:prstGeom>
        </p:spPr>
      </p:pic>
    </p:spTree>
    <p:extLst>
      <p:ext uri="{BB962C8B-B14F-4D97-AF65-F5344CB8AC3E}">
        <p14:creationId xmlns:p14="http://schemas.microsoft.com/office/powerpoint/2010/main" val="3062374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1CBBF5-E9EC-4EBE-AAB6-90F34B416B02}"/>
              </a:ext>
            </a:extLst>
          </p:cNvPr>
          <p:cNvSpPr/>
          <p:nvPr>
            <p:custDataLst>
              <p:tags r:id="rId1"/>
            </p:custDataLst>
          </p:nvPr>
        </p:nvSpPr>
        <p:spPr>
          <a:xfrm>
            <a:off x="271407" y="235313"/>
            <a:ext cx="8806542" cy="1200329"/>
          </a:xfrm>
          <a:prstGeom prst="rect">
            <a:avLst/>
          </a:prstGeom>
        </p:spPr>
        <p:txBody>
          <a:bodyPr wrap="square">
            <a:spAutoFit/>
          </a:bodyPr>
          <a:lstStyle/>
          <a:p>
            <a:r>
              <a:rPr lang="fr-CA" sz="2400" b="1" u="none" dirty="0">
                <a:solidFill>
                  <a:srgbClr val="00A0AF"/>
                </a:solidFill>
                <a:ea typeface="Times New Roman" panose="02020603050405020304" pitchFamily="18" charset="0"/>
                <a:cs typeface="Times New Roman" panose="02020603050405020304" pitchFamily="18" charset="0"/>
              </a:rPr>
              <a:t>Le pourcentage de personnes atteintes de glaucome qui ont subi un examen de la vue au cours de la dernière année varie selon les régions de l’Ontario</a:t>
            </a:r>
          </a:p>
        </p:txBody>
      </p:sp>
      <p:sp>
        <p:nvSpPr>
          <p:cNvPr id="10" name="Rectangle 9">
            <a:extLst>
              <a:ext uri="{FF2B5EF4-FFF2-40B4-BE49-F238E27FC236}">
                <a16:creationId xmlns:a16="http://schemas.microsoft.com/office/drawing/2014/main" id="{CA9649F3-8BA2-459F-994B-40A1C5E052BF}"/>
              </a:ext>
            </a:extLst>
          </p:cNvPr>
          <p:cNvSpPr/>
          <p:nvPr>
            <p:custDataLst>
              <p:tags r:id="rId2"/>
            </p:custDataLst>
          </p:nvPr>
        </p:nvSpPr>
        <p:spPr>
          <a:xfrm>
            <a:off x="198297" y="1407182"/>
            <a:ext cx="8493370" cy="523220"/>
          </a:xfrm>
          <a:prstGeom prst="rect">
            <a:avLst/>
          </a:prstGeom>
        </p:spPr>
        <p:txBody>
          <a:bodyPr wrap="square">
            <a:spAutoFit/>
          </a:bodyPr>
          <a:lstStyle/>
          <a:p>
            <a:r>
              <a:rPr lang="fr-CA" u="none" dirty="0"/>
              <a:t>Pourcentage des personnes âgées de 18 ans et plus atteintes de glaucome qui ont subi un examen de la vue au cours de la dernière année, en Ontario, par région, 2017-2018</a:t>
            </a:r>
          </a:p>
        </p:txBody>
      </p:sp>
      <p:sp>
        <p:nvSpPr>
          <p:cNvPr id="13" name="TextBox 12">
            <a:extLst>
              <a:ext uri="{FF2B5EF4-FFF2-40B4-BE49-F238E27FC236}">
                <a16:creationId xmlns:a16="http://schemas.microsoft.com/office/drawing/2014/main" id="{3A39EB4E-698F-41B6-B70A-E1FB061DBEAA}"/>
              </a:ext>
            </a:extLst>
          </p:cNvPr>
          <p:cNvSpPr txBox="1"/>
          <p:nvPr>
            <p:custDataLst>
              <p:tags r:id="rId3"/>
            </p:custDataLst>
          </p:nvPr>
        </p:nvSpPr>
        <p:spPr>
          <a:xfrm>
            <a:off x="81481" y="6079559"/>
            <a:ext cx="8806542" cy="738664"/>
          </a:xfrm>
          <a:prstGeom prst="rect">
            <a:avLst/>
          </a:prstGeom>
          <a:noFill/>
        </p:spPr>
        <p:txBody>
          <a:bodyPr wrap="square" rtlCol="0">
            <a:spAutoFit/>
          </a:bodyPr>
          <a:lstStyle/>
          <a:p>
            <a:r>
              <a:rPr lang="fr-CA" sz="1050" u="none" dirty="0"/>
              <a:t>Remarque : Taux non ajusté</a:t>
            </a:r>
          </a:p>
          <a:p>
            <a:r>
              <a:rPr lang="fr-CA" sz="1050" u="none" dirty="0"/>
              <a:t>Source : Système national d’information sur les soins ambulatoires, base de données sur les demandes de règlement du Régime d’assurance-santé de l’Ontario; base de données sur les congés des patients; base de données sur les personnes inscrites 2012-2013 - 2017-2018, fournie par l’Institute for </a:t>
            </a:r>
            <a:r>
              <a:rPr lang="fr-CA" sz="1050" u="none" dirty="0" err="1"/>
              <a:t>Clinical</a:t>
            </a:r>
            <a:r>
              <a:rPr lang="fr-CA" sz="1050" u="none" dirty="0"/>
              <a:t> </a:t>
            </a:r>
            <a:r>
              <a:rPr lang="fr-CA" sz="1050" u="none" dirty="0" err="1"/>
              <a:t>Evaluative</a:t>
            </a:r>
            <a:r>
              <a:rPr lang="fr-CA" sz="1050" u="none" dirty="0"/>
              <a:t> Sciences (ICES) </a:t>
            </a:r>
          </a:p>
        </p:txBody>
      </p:sp>
      <p:graphicFrame>
        <p:nvGraphicFramePr>
          <p:cNvPr id="7" name="Chart 6">
            <a:extLst>
              <a:ext uri="{FF2B5EF4-FFF2-40B4-BE49-F238E27FC236}">
                <a16:creationId xmlns:a16="http://schemas.microsoft.com/office/drawing/2014/main" id="{D13FE262-CC3D-444A-AE3B-1E928182EEA3}"/>
              </a:ext>
            </a:extLst>
          </p:cNvPr>
          <p:cNvGraphicFramePr>
            <a:graphicFrameLocks/>
          </p:cNvGraphicFramePr>
          <p:nvPr>
            <p:extLst>
              <p:ext uri="{D42A27DB-BD31-4B8C-83A1-F6EECF244321}">
                <p14:modId xmlns:p14="http://schemas.microsoft.com/office/powerpoint/2010/main" val="2457580879"/>
              </p:ext>
            </p:extLst>
          </p:nvPr>
        </p:nvGraphicFramePr>
        <p:xfrm>
          <a:off x="110255" y="1930402"/>
          <a:ext cx="8777768" cy="414915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1809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Objectifs</a:t>
            </a:r>
          </a:p>
        </p:txBody>
      </p:sp>
      <p:sp>
        <p:nvSpPr>
          <p:cNvPr id="3" name="Content Placeholder 2"/>
          <p:cNvSpPr>
            <a:spLocks noGrp="1"/>
          </p:cNvSpPr>
          <p:nvPr>
            <p:ph idx="1"/>
            <p:custDataLst>
              <p:tags r:id="rId2"/>
            </p:custDataLst>
          </p:nvPr>
        </p:nvSpPr>
        <p:spPr>
          <a:xfrm>
            <a:off x="457200" y="1304764"/>
            <a:ext cx="8229600" cy="4248472"/>
          </a:xfrm>
        </p:spPr>
        <p:txBody>
          <a:bodyPr/>
          <a:lstStyle/>
          <a:p>
            <a:r>
              <a:rPr lang="fr-CA" b="1" dirty="0"/>
              <a:t>Aperçu des normes de qualité </a:t>
            </a:r>
            <a:br>
              <a:rPr lang="fr-CA" b="1" dirty="0"/>
            </a:br>
            <a:r>
              <a:rPr lang="fr-CA" dirty="0"/>
              <a:t>De quoi s’agit-il? Comment sont-elles utilisées?</a:t>
            </a:r>
          </a:p>
          <a:p>
            <a:r>
              <a:rPr lang="fr-CA" b="1" dirty="0"/>
              <a:t>Pourquoi cette norme de qualité est-elle nécessaire? </a:t>
            </a:r>
            <a:br>
              <a:rPr lang="fr-CA" b="1" dirty="0"/>
            </a:br>
            <a:r>
              <a:rPr lang="fr-CA" dirty="0"/>
              <a:t>Écarts et variations dans la qualité des soins pour les adultes atteints d’un glaucome primaire à angle ouvert et à ceux qui sont à risque de développer un glaucome primaire à angle ouvert en Ontario</a:t>
            </a:r>
          </a:p>
          <a:p>
            <a:r>
              <a:rPr lang="fr-CA" b="1" dirty="0"/>
              <a:t>Comment mesurer le succès</a:t>
            </a:r>
            <a:br>
              <a:rPr lang="fr-CA" b="1" dirty="0"/>
            </a:br>
            <a:r>
              <a:rPr lang="fr-CA" dirty="0"/>
              <a:t>Indicateurs qui peuvent vous aider à mesurer vos efforts d’amélioration de la qualité</a:t>
            </a:r>
          </a:p>
          <a:p>
            <a:r>
              <a:rPr lang="fr-CA" b="1" dirty="0"/>
              <a:t>Déclarations de qualité en bref</a:t>
            </a:r>
            <a:br>
              <a:rPr lang="fr-CA" b="1" dirty="0"/>
            </a:br>
            <a:r>
              <a:rPr lang="fr-CA" dirty="0"/>
              <a:t>Les recommandations clés de la norme de qualité pour le glaucome</a:t>
            </a:r>
            <a:r>
              <a:rPr lang="fr-CA" sz="2000" dirty="0"/>
              <a:t> </a:t>
            </a:r>
          </a:p>
          <a:p>
            <a:endParaRPr lang="en-US" sz="2000" dirty="0"/>
          </a:p>
        </p:txBody>
      </p:sp>
    </p:spTree>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1CBBF5-E9EC-4EBE-AAB6-90F34B416B02}"/>
              </a:ext>
            </a:extLst>
          </p:cNvPr>
          <p:cNvSpPr/>
          <p:nvPr>
            <p:custDataLst>
              <p:tags r:id="rId1"/>
            </p:custDataLst>
          </p:nvPr>
        </p:nvSpPr>
        <p:spPr>
          <a:xfrm>
            <a:off x="198296" y="229358"/>
            <a:ext cx="8945703" cy="1200329"/>
          </a:xfrm>
          <a:prstGeom prst="rect">
            <a:avLst/>
          </a:prstGeom>
        </p:spPr>
        <p:txBody>
          <a:bodyPr wrap="square">
            <a:spAutoFit/>
          </a:bodyPr>
          <a:lstStyle/>
          <a:p>
            <a:r>
              <a:rPr lang="fr-CA" sz="2400" b="1" u="none" dirty="0">
                <a:solidFill>
                  <a:srgbClr val="00A0AF"/>
                </a:solidFill>
                <a:ea typeface="Times New Roman" panose="02020603050405020304" pitchFamily="18" charset="0"/>
                <a:cs typeface="Times New Roman" panose="02020603050405020304" pitchFamily="18" charset="0"/>
              </a:rPr>
              <a:t>Les personnes atteintes de glaucome âgées de 18 à 64 ans étaient les moins susceptibles d’avoir subi un examen de la vue au cours de la dernière année</a:t>
            </a:r>
          </a:p>
        </p:txBody>
      </p:sp>
      <p:sp>
        <p:nvSpPr>
          <p:cNvPr id="10" name="Rectangle 9">
            <a:extLst>
              <a:ext uri="{FF2B5EF4-FFF2-40B4-BE49-F238E27FC236}">
                <a16:creationId xmlns:a16="http://schemas.microsoft.com/office/drawing/2014/main" id="{CA9649F3-8BA2-459F-994B-40A1C5E052BF}"/>
              </a:ext>
            </a:extLst>
          </p:cNvPr>
          <p:cNvSpPr/>
          <p:nvPr>
            <p:custDataLst>
              <p:tags r:id="rId2"/>
            </p:custDataLst>
          </p:nvPr>
        </p:nvSpPr>
        <p:spPr>
          <a:xfrm>
            <a:off x="198297" y="1458946"/>
            <a:ext cx="8493370" cy="523220"/>
          </a:xfrm>
          <a:prstGeom prst="rect">
            <a:avLst/>
          </a:prstGeom>
        </p:spPr>
        <p:txBody>
          <a:bodyPr wrap="square">
            <a:spAutoFit/>
          </a:bodyPr>
          <a:lstStyle/>
          <a:p>
            <a:r>
              <a:rPr lang="fr-CA" u="none" dirty="0"/>
              <a:t>Pourcentage des personnes âgées de 18 ans et plus atteintes de glaucome qui ont dit avoir eu un examen de la vue au cours de la dernière année, en Ontario, par région, 2017-2018</a:t>
            </a:r>
          </a:p>
        </p:txBody>
      </p:sp>
      <p:sp>
        <p:nvSpPr>
          <p:cNvPr id="12" name="TextBox 11">
            <a:extLst>
              <a:ext uri="{FF2B5EF4-FFF2-40B4-BE49-F238E27FC236}">
                <a16:creationId xmlns:a16="http://schemas.microsoft.com/office/drawing/2014/main" id="{9C77D225-2A59-4D96-A0DE-8E43393AE854}"/>
              </a:ext>
            </a:extLst>
          </p:cNvPr>
          <p:cNvSpPr txBox="1"/>
          <p:nvPr>
            <p:custDataLst>
              <p:tags r:id="rId3"/>
            </p:custDataLst>
          </p:nvPr>
        </p:nvSpPr>
        <p:spPr>
          <a:xfrm>
            <a:off x="41711" y="6074644"/>
            <a:ext cx="8806542" cy="553998"/>
          </a:xfrm>
          <a:prstGeom prst="rect">
            <a:avLst/>
          </a:prstGeom>
          <a:noFill/>
        </p:spPr>
        <p:txBody>
          <a:bodyPr wrap="square" rtlCol="0">
            <a:spAutoFit/>
          </a:bodyPr>
          <a:lstStyle/>
          <a:p>
            <a:r>
              <a:rPr lang="fr-CA" sz="1000" u="none" dirty="0"/>
              <a:t>Remarque : Taux non ajusté. </a:t>
            </a:r>
          </a:p>
          <a:p>
            <a:r>
              <a:rPr lang="fr-CA" sz="1000" u="none" dirty="0"/>
              <a:t>Source : Système national d’information sur les soins ambulatoires, base de données sur les demandes de règlement du Régime d’assurance-santé de l’Ontario; base de données sur les congés des patients; base de données sur les personnes inscrites 2012-2013 - 2017-2018, fournie par l’Institute for </a:t>
            </a:r>
            <a:r>
              <a:rPr lang="fr-CA" sz="1000" u="none" dirty="0" err="1"/>
              <a:t>Clinical</a:t>
            </a:r>
            <a:r>
              <a:rPr lang="fr-CA" sz="1000" u="none" dirty="0"/>
              <a:t> </a:t>
            </a:r>
            <a:r>
              <a:rPr lang="fr-CA" sz="1000" u="none" dirty="0" err="1"/>
              <a:t>Evaluative</a:t>
            </a:r>
            <a:r>
              <a:rPr lang="fr-CA" sz="1000" u="none" dirty="0"/>
              <a:t> Sciences (ICES) </a:t>
            </a:r>
          </a:p>
        </p:txBody>
      </p:sp>
      <p:graphicFrame>
        <p:nvGraphicFramePr>
          <p:cNvPr id="6" name="Chart 5">
            <a:extLst>
              <a:ext uri="{FF2B5EF4-FFF2-40B4-BE49-F238E27FC236}">
                <a16:creationId xmlns:a16="http://schemas.microsoft.com/office/drawing/2014/main" id="{275F6709-82F0-4088-B27B-358FC494C49E}"/>
              </a:ext>
            </a:extLst>
          </p:cNvPr>
          <p:cNvGraphicFramePr>
            <a:graphicFrameLocks/>
          </p:cNvGraphicFramePr>
          <p:nvPr>
            <p:custDataLst>
              <p:tags r:id="rId4"/>
            </p:custDataLst>
            <p:extLst>
              <p:ext uri="{D42A27DB-BD31-4B8C-83A1-F6EECF244321}">
                <p14:modId xmlns:p14="http://schemas.microsoft.com/office/powerpoint/2010/main" val="3751912124"/>
              </p:ext>
            </p:extLst>
          </p:nvPr>
        </p:nvGraphicFramePr>
        <p:xfrm>
          <a:off x="275753" y="1982166"/>
          <a:ext cx="8669950" cy="409247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7850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custDataLst>
              <p:tags r:id="rId1"/>
            </p:custDataLst>
          </p:nvPr>
        </p:nvSpPr>
        <p:spPr>
          <a:xfrm>
            <a:off x="8686800" y="6422002"/>
            <a:ext cx="457200" cy="300038"/>
          </a:xfrm>
        </p:spPr>
        <p:txBody>
          <a:bodyPr/>
          <a:lstStyle/>
          <a:p>
            <a:fld id="{1A136EE4-1C19-4A73-98BA-3D3ECA9A436F}" type="slidenum">
              <a:rPr lang="en-US" altLang="en-US" sz="1100" b="0" smtClean="0">
                <a:latin typeface="+mn-lt"/>
              </a:rPr>
              <a:pPr/>
              <a:t>20</a:t>
            </a:fld>
            <a:endParaRPr lang="en-US" altLang="en-US" sz="1100" b="0">
              <a:latin typeface="+mn-lt"/>
            </a:endParaRPr>
          </a:p>
        </p:txBody>
      </p:sp>
      <p:sp>
        <p:nvSpPr>
          <p:cNvPr id="3" name="Rectangle 2"/>
          <p:cNvSpPr/>
          <p:nvPr>
            <p:custDataLst>
              <p:tags r:id="rId2"/>
            </p:custDataLst>
          </p:nvPr>
        </p:nvSpPr>
        <p:spPr>
          <a:xfrm>
            <a:off x="426203" y="136525"/>
            <a:ext cx="8175358" cy="1631216"/>
          </a:xfrm>
          <a:prstGeom prst="rect">
            <a:avLst/>
          </a:prstGeom>
        </p:spPr>
        <p:txBody>
          <a:bodyPr wrap="square">
            <a:spAutoFit/>
          </a:bodyPr>
          <a:lstStyle/>
          <a:p>
            <a:pPr algn="ctr">
              <a:lnSpc>
                <a:spcPts val="4020"/>
              </a:lnSpc>
            </a:pPr>
            <a:r>
              <a:rPr lang="fr-CA" sz="3600" b="1" u="none" dirty="0">
                <a:solidFill>
                  <a:srgbClr val="00A0AF"/>
                </a:solidFill>
              </a:rPr>
              <a:t>Il n’existe pas de remède contre le glaucome, mais sa progression peut être maîtrisée</a:t>
            </a:r>
          </a:p>
        </p:txBody>
      </p:sp>
      <p:sp>
        <p:nvSpPr>
          <p:cNvPr id="2" name="TextBox 1">
            <a:extLst>
              <a:ext uri="{FF2B5EF4-FFF2-40B4-BE49-F238E27FC236}">
                <a16:creationId xmlns:a16="http://schemas.microsoft.com/office/drawing/2014/main" id="{4F7BA3EC-2F51-492F-92F0-B76909087D45}"/>
              </a:ext>
            </a:extLst>
          </p:cNvPr>
          <p:cNvSpPr txBox="1"/>
          <p:nvPr>
            <p:custDataLst>
              <p:tags r:id="rId3"/>
            </p:custDataLst>
          </p:nvPr>
        </p:nvSpPr>
        <p:spPr>
          <a:xfrm>
            <a:off x="908957" y="4701437"/>
            <a:ext cx="7326086" cy="1200329"/>
          </a:xfrm>
          <a:prstGeom prst="rect">
            <a:avLst/>
          </a:prstGeom>
          <a:noFill/>
        </p:spPr>
        <p:txBody>
          <a:bodyPr wrap="square" rtlCol="0">
            <a:spAutoFit/>
          </a:bodyPr>
          <a:lstStyle/>
          <a:p>
            <a:pPr algn="ctr"/>
            <a:r>
              <a:rPr lang="fr-CA" sz="2400" u="none" dirty="0">
                <a:latin typeface="+mn-lt"/>
                <a:cs typeface="ＭＳ Ｐゴシック" pitchFamily="68" charset="-128"/>
              </a:rPr>
              <a:t>Les trois options courantes pour traiter le glaucome qui réduisent la pression intraoculaire sont les médicaments (gouttes ophtalmiques sur ordonnance), le traitement par le laser et la chirurgie.</a:t>
            </a:r>
          </a:p>
        </p:txBody>
      </p:sp>
      <p:sp>
        <p:nvSpPr>
          <p:cNvPr id="6" name="TextBox 5">
            <a:extLst>
              <a:ext uri="{FF2B5EF4-FFF2-40B4-BE49-F238E27FC236}">
                <a16:creationId xmlns:a16="http://schemas.microsoft.com/office/drawing/2014/main" id="{58B8C797-7327-4342-9AB7-39DC6960D1D7}"/>
              </a:ext>
            </a:extLst>
          </p:cNvPr>
          <p:cNvSpPr txBox="1"/>
          <p:nvPr>
            <p:custDataLst>
              <p:tags r:id="rId4"/>
            </p:custDataLst>
          </p:nvPr>
        </p:nvSpPr>
        <p:spPr>
          <a:xfrm>
            <a:off x="1434406" y="3905521"/>
            <a:ext cx="1317990" cy="307777"/>
          </a:xfrm>
          <a:prstGeom prst="rect">
            <a:avLst/>
          </a:prstGeom>
          <a:noFill/>
        </p:spPr>
        <p:txBody>
          <a:bodyPr wrap="none" rtlCol="0">
            <a:spAutoFit/>
          </a:bodyPr>
          <a:lstStyle/>
          <a:p>
            <a:r>
              <a:rPr lang="fr-CA" b="1" u="none" dirty="0">
                <a:solidFill>
                  <a:srgbClr val="00A0AF"/>
                </a:solidFill>
              </a:rPr>
              <a:t>Médicaments</a:t>
            </a:r>
          </a:p>
        </p:txBody>
      </p:sp>
      <p:sp>
        <p:nvSpPr>
          <p:cNvPr id="11" name="TextBox 10">
            <a:extLst>
              <a:ext uri="{FF2B5EF4-FFF2-40B4-BE49-F238E27FC236}">
                <a16:creationId xmlns:a16="http://schemas.microsoft.com/office/drawing/2014/main" id="{35BE2BA7-210A-4717-AD55-D382464A9AC1}"/>
              </a:ext>
            </a:extLst>
          </p:cNvPr>
          <p:cNvSpPr txBox="1"/>
          <p:nvPr>
            <p:custDataLst>
              <p:tags r:id="rId5"/>
            </p:custDataLst>
          </p:nvPr>
        </p:nvSpPr>
        <p:spPr>
          <a:xfrm>
            <a:off x="3416950" y="3905520"/>
            <a:ext cx="1975221" cy="307777"/>
          </a:xfrm>
          <a:prstGeom prst="rect">
            <a:avLst/>
          </a:prstGeom>
          <a:noFill/>
        </p:spPr>
        <p:txBody>
          <a:bodyPr wrap="none" rtlCol="0">
            <a:spAutoFit/>
          </a:bodyPr>
          <a:lstStyle/>
          <a:p>
            <a:r>
              <a:rPr lang="fr-CA" b="1" u="none" dirty="0">
                <a:solidFill>
                  <a:srgbClr val="00A0AF"/>
                </a:solidFill>
              </a:rPr>
              <a:t>Thérapie par le laser </a:t>
            </a:r>
          </a:p>
        </p:txBody>
      </p:sp>
      <p:sp>
        <p:nvSpPr>
          <p:cNvPr id="10" name="TextBox 9">
            <a:extLst>
              <a:ext uri="{FF2B5EF4-FFF2-40B4-BE49-F238E27FC236}">
                <a16:creationId xmlns:a16="http://schemas.microsoft.com/office/drawing/2014/main" id="{2091A87E-0F75-4630-93C3-9CD9CBE023CC}"/>
              </a:ext>
            </a:extLst>
          </p:cNvPr>
          <p:cNvSpPr txBox="1"/>
          <p:nvPr>
            <p:custDataLst>
              <p:tags r:id="rId6"/>
            </p:custDataLst>
          </p:nvPr>
        </p:nvSpPr>
        <p:spPr>
          <a:xfrm>
            <a:off x="6636214" y="3905519"/>
            <a:ext cx="981359" cy="307777"/>
          </a:xfrm>
          <a:prstGeom prst="rect">
            <a:avLst/>
          </a:prstGeom>
          <a:noFill/>
        </p:spPr>
        <p:txBody>
          <a:bodyPr wrap="none" rtlCol="0">
            <a:spAutoFit/>
          </a:bodyPr>
          <a:lstStyle/>
          <a:p>
            <a:r>
              <a:rPr lang="fr-CA" b="1" u="none" dirty="0">
                <a:solidFill>
                  <a:srgbClr val="00A0AF"/>
                </a:solidFill>
              </a:rPr>
              <a:t>Chirurgie</a:t>
            </a:r>
          </a:p>
        </p:txBody>
      </p:sp>
      <p:pic>
        <p:nvPicPr>
          <p:cNvPr id="12" name="Graphic 11">
            <a:extLst>
              <a:ext uri="{FF2B5EF4-FFF2-40B4-BE49-F238E27FC236}">
                <a16:creationId xmlns:a16="http://schemas.microsoft.com/office/drawing/2014/main" id="{F8F3FA7F-6232-734B-98F5-55662AC518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74560" y="1946090"/>
            <a:ext cx="1959429" cy="1959429"/>
          </a:xfrm>
          <a:prstGeom prst="rect">
            <a:avLst/>
          </a:prstGeom>
        </p:spPr>
      </p:pic>
      <p:pic>
        <p:nvPicPr>
          <p:cNvPr id="13" name="Graphic 12">
            <a:extLst>
              <a:ext uri="{FF2B5EF4-FFF2-40B4-BE49-F238E27FC236}">
                <a16:creationId xmlns:a16="http://schemas.microsoft.com/office/drawing/2014/main" id="{FE78D6FD-3B81-354A-8532-79054002CC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93684" y="2338606"/>
            <a:ext cx="1267128" cy="1267128"/>
          </a:xfrm>
          <a:prstGeom prst="rect">
            <a:avLst/>
          </a:prstGeom>
        </p:spPr>
      </p:pic>
      <p:pic>
        <p:nvPicPr>
          <p:cNvPr id="14" name="Graphic 13">
            <a:extLst>
              <a:ext uri="{FF2B5EF4-FFF2-40B4-BE49-F238E27FC236}">
                <a16:creationId xmlns:a16="http://schemas.microsoft.com/office/drawing/2014/main" id="{5B1206D5-028C-FF4B-9050-ED7D2FCD6F8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82407" y="2139023"/>
            <a:ext cx="1560662" cy="1560662"/>
          </a:xfrm>
          <a:prstGeom prst="rect">
            <a:avLst/>
          </a:prstGeom>
        </p:spPr>
      </p:pic>
    </p:spTree>
    <p:extLst>
      <p:ext uri="{BB962C8B-B14F-4D97-AF65-F5344CB8AC3E}">
        <p14:creationId xmlns:p14="http://schemas.microsoft.com/office/powerpoint/2010/main" val="1366795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3E05E632-05DD-4332-A811-E93BD2AABA9D}"/>
              </a:ext>
            </a:extLst>
          </p:cNvPr>
          <p:cNvGraphicFramePr>
            <a:graphicFrameLocks/>
          </p:cNvGraphicFramePr>
          <p:nvPr>
            <p:custDataLst>
              <p:tags r:id="rId1"/>
            </p:custDataLst>
            <p:extLst>
              <p:ext uri="{D42A27DB-BD31-4B8C-83A1-F6EECF244321}">
                <p14:modId xmlns:p14="http://schemas.microsoft.com/office/powerpoint/2010/main" val="1479517764"/>
              </p:ext>
            </p:extLst>
          </p:nvPr>
        </p:nvGraphicFramePr>
        <p:xfrm>
          <a:off x="-593747" y="2050322"/>
          <a:ext cx="6669694" cy="384012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Chart 12">
            <a:extLst>
              <a:ext uri="{FF2B5EF4-FFF2-40B4-BE49-F238E27FC236}">
                <a16:creationId xmlns:a16="http://schemas.microsoft.com/office/drawing/2014/main" id="{4CF978E7-165E-4598-A48C-4B7C14094CBA}"/>
              </a:ext>
            </a:extLst>
          </p:cNvPr>
          <p:cNvGraphicFramePr>
            <a:graphicFrameLocks/>
          </p:cNvGraphicFramePr>
          <p:nvPr>
            <p:custDataLst>
              <p:tags r:id="rId2"/>
            </p:custDataLst>
            <p:extLst>
              <p:ext uri="{D42A27DB-BD31-4B8C-83A1-F6EECF244321}">
                <p14:modId xmlns:p14="http://schemas.microsoft.com/office/powerpoint/2010/main" val="272256159"/>
              </p:ext>
            </p:extLst>
          </p:nvPr>
        </p:nvGraphicFramePr>
        <p:xfrm>
          <a:off x="3522799" y="1636513"/>
          <a:ext cx="6280484" cy="4392577"/>
        </p:xfrm>
        <a:graphic>
          <a:graphicData uri="http://schemas.openxmlformats.org/drawingml/2006/chart">
            <c:chart xmlns:c="http://schemas.openxmlformats.org/drawingml/2006/chart" xmlns:r="http://schemas.openxmlformats.org/officeDocument/2006/relationships" r:id="rId12"/>
          </a:graphicData>
        </a:graphic>
      </p:graphicFrame>
      <p:sp>
        <p:nvSpPr>
          <p:cNvPr id="5" name="Slide Number Placeholder 4"/>
          <p:cNvSpPr>
            <a:spLocks noGrp="1"/>
          </p:cNvSpPr>
          <p:nvPr>
            <p:ph type="sldNum" sz="quarter" idx="11"/>
            <p:custDataLst>
              <p:tags r:id="rId3"/>
            </p:custDataLst>
          </p:nvPr>
        </p:nvSpPr>
        <p:spPr>
          <a:xfrm>
            <a:off x="8686800" y="6422002"/>
            <a:ext cx="457200" cy="300038"/>
          </a:xfrm>
        </p:spPr>
        <p:txBody>
          <a:bodyPr/>
          <a:lstStyle/>
          <a:p>
            <a:fld id="{1A136EE4-1C19-4A73-98BA-3D3ECA9A436F}" type="slidenum">
              <a:rPr lang="en-US" altLang="en-US" sz="1100" b="0" smtClean="0">
                <a:latin typeface="+mn-lt"/>
              </a:rPr>
              <a:pPr/>
              <a:t>21</a:t>
            </a:fld>
            <a:endParaRPr lang="en-US" altLang="en-US" sz="1100" b="0">
              <a:latin typeface="+mn-lt"/>
            </a:endParaRPr>
          </a:p>
        </p:txBody>
      </p:sp>
      <p:sp>
        <p:nvSpPr>
          <p:cNvPr id="3" name="Rectangle 2"/>
          <p:cNvSpPr/>
          <p:nvPr>
            <p:custDataLst>
              <p:tags r:id="rId4"/>
            </p:custDataLst>
          </p:nvPr>
        </p:nvSpPr>
        <p:spPr>
          <a:xfrm>
            <a:off x="142043" y="90358"/>
            <a:ext cx="8800571" cy="1384995"/>
          </a:xfrm>
          <a:prstGeom prst="rect">
            <a:avLst/>
          </a:prstGeom>
        </p:spPr>
        <p:txBody>
          <a:bodyPr wrap="square">
            <a:spAutoFit/>
          </a:bodyPr>
          <a:lstStyle/>
          <a:p>
            <a:pPr algn="ctr"/>
            <a:r>
              <a:rPr lang="fr-CA" sz="2800" b="1" u="none" dirty="0">
                <a:solidFill>
                  <a:srgbClr val="00A0AF"/>
                </a:solidFill>
              </a:rPr>
              <a:t>La majorité des Ontariens subissent une chirurgie pour réduire la pression intraoculaire dans les délais prescrits </a:t>
            </a:r>
          </a:p>
        </p:txBody>
      </p:sp>
      <p:sp>
        <p:nvSpPr>
          <p:cNvPr id="4" name="Rectangle 3">
            <a:extLst>
              <a:ext uri="{FF2B5EF4-FFF2-40B4-BE49-F238E27FC236}">
                <a16:creationId xmlns:a16="http://schemas.microsoft.com/office/drawing/2014/main" id="{1C662D06-092B-4353-A6D5-4B59303DC235}"/>
              </a:ext>
            </a:extLst>
          </p:cNvPr>
          <p:cNvSpPr/>
          <p:nvPr>
            <p:custDataLst>
              <p:tags r:id="rId5"/>
            </p:custDataLst>
          </p:nvPr>
        </p:nvSpPr>
        <p:spPr>
          <a:xfrm>
            <a:off x="4988203" y="1560450"/>
            <a:ext cx="3423879" cy="523220"/>
          </a:xfrm>
          <a:prstGeom prst="rect">
            <a:avLst/>
          </a:prstGeom>
        </p:spPr>
        <p:txBody>
          <a:bodyPr wrap="square">
            <a:spAutoFit/>
          </a:bodyPr>
          <a:lstStyle/>
          <a:p>
            <a:pPr algn="ctr"/>
            <a:r>
              <a:rPr lang="fr-CA" b="1" u="none">
                <a:solidFill>
                  <a:srgbClr val="000000"/>
                </a:solidFill>
              </a:rPr>
              <a:t>Temps d’attente entre </a:t>
            </a:r>
            <a:r>
              <a:rPr lang="fr-CA" b="1" u="none"/>
              <a:t>la décision de traiter et la </a:t>
            </a:r>
            <a:r>
              <a:rPr lang="fr-CA" b="1" u="none">
                <a:solidFill>
                  <a:srgbClr val="000000"/>
                </a:solidFill>
              </a:rPr>
              <a:t>chirurgie</a:t>
            </a:r>
          </a:p>
        </p:txBody>
      </p:sp>
      <p:sp>
        <p:nvSpPr>
          <p:cNvPr id="7" name="Rectangle 6">
            <a:extLst>
              <a:ext uri="{FF2B5EF4-FFF2-40B4-BE49-F238E27FC236}">
                <a16:creationId xmlns:a16="http://schemas.microsoft.com/office/drawing/2014/main" id="{7EB37C14-2E1E-4441-BA32-289A8C777FC3}"/>
              </a:ext>
            </a:extLst>
          </p:cNvPr>
          <p:cNvSpPr/>
          <p:nvPr>
            <p:custDataLst>
              <p:tags r:id="rId6"/>
            </p:custDataLst>
          </p:nvPr>
        </p:nvSpPr>
        <p:spPr>
          <a:xfrm>
            <a:off x="577067" y="1560450"/>
            <a:ext cx="4223533" cy="523220"/>
          </a:xfrm>
          <a:prstGeom prst="rect">
            <a:avLst/>
          </a:prstGeom>
        </p:spPr>
        <p:txBody>
          <a:bodyPr wrap="square">
            <a:spAutoFit/>
          </a:bodyPr>
          <a:lstStyle/>
          <a:p>
            <a:pPr algn="ctr"/>
            <a:r>
              <a:rPr lang="fr-CA" b="1" u="none">
                <a:solidFill>
                  <a:srgbClr val="000000"/>
                </a:solidFill>
              </a:rPr>
              <a:t>Temps d’attente</a:t>
            </a:r>
            <a:r>
              <a:rPr lang="fr-CA" b="1" u="none">
                <a:solidFill>
                  <a:srgbClr val="FF0000"/>
                </a:solidFill>
              </a:rPr>
              <a:t> </a:t>
            </a:r>
            <a:r>
              <a:rPr lang="fr-CA" b="1" u="none"/>
              <a:t>entre l’aiguillage et le premier rendez-vous pour chirurgie </a:t>
            </a:r>
          </a:p>
        </p:txBody>
      </p:sp>
      <p:sp>
        <p:nvSpPr>
          <p:cNvPr id="8" name="TextBox 7">
            <a:extLst>
              <a:ext uri="{FF2B5EF4-FFF2-40B4-BE49-F238E27FC236}">
                <a16:creationId xmlns:a16="http://schemas.microsoft.com/office/drawing/2014/main" id="{EE2DAFB7-2F72-4C33-8134-54717CDDF3EF}"/>
              </a:ext>
            </a:extLst>
          </p:cNvPr>
          <p:cNvSpPr txBox="1"/>
          <p:nvPr>
            <p:custDataLst>
              <p:tags r:id="rId7"/>
            </p:custDataLst>
          </p:nvPr>
        </p:nvSpPr>
        <p:spPr>
          <a:xfrm>
            <a:off x="1990933" y="2824695"/>
            <a:ext cx="1589103" cy="2462213"/>
          </a:xfrm>
          <a:prstGeom prst="rect">
            <a:avLst/>
          </a:prstGeom>
          <a:noFill/>
        </p:spPr>
        <p:txBody>
          <a:bodyPr wrap="square" rtlCol="0">
            <a:spAutoFit/>
          </a:bodyPr>
          <a:lstStyle/>
          <a:p>
            <a:pPr algn="ctr"/>
            <a:r>
              <a:rPr lang="fr-CA" sz="2800" b="1" u="none" dirty="0">
                <a:solidFill>
                  <a:srgbClr val="00A0AF"/>
                </a:solidFill>
              </a:rPr>
              <a:t>95 %</a:t>
            </a:r>
          </a:p>
          <a:p>
            <a:pPr algn="ctr"/>
            <a:r>
              <a:rPr lang="fr-CA" sz="1800" u="none" dirty="0"/>
              <a:t>ont obtenu leur premier rendez-vous dans les délais prévus en 2017-2018</a:t>
            </a:r>
          </a:p>
        </p:txBody>
      </p:sp>
      <p:sp>
        <p:nvSpPr>
          <p:cNvPr id="15" name="TextBox 14">
            <a:extLst>
              <a:ext uri="{FF2B5EF4-FFF2-40B4-BE49-F238E27FC236}">
                <a16:creationId xmlns:a16="http://schemas.microsoft.com/office/drawing/2014/main" id="{C802763F-ED50-460F-BC47-B65AA9DDED1D}"/>
              </a:ext>
            </a:extLst>
          </p:cNvPr>
          <p:cNvSpPr txBox="1"/>
          <p:nvPr>
            <p:custDataLst>
              <p:tags r:id="rId8"/>
            </p:custDataLst>
          </p:nvPr>
        </p:nvSpPr>
        <p:spPr>
          <a:xfrm>
            <a:off x="6033369" y="2846544"/>
            <a:ext cx="1589103" cy="2185214"/>
          </a:xfrm>
          <a:prstGeom prst="rect">
            <a:avLst/>
          </a:prstGeom>
          <a:noFill/>
        </p:spPr>
        <p:txBody>
          <a:bodyPr wrap="square" rtlCol="0">
            <a:spAutoFit/>
          </a:bodyPr>
          <a:lstStyle/>
          <a:p>
            <a:pPr algn="ctr"/>
            <a:r>
              <a:rPr lang="fr-CA" sz="2800" b="1" u="none" dirty="0">
                <a:solidFill>
                  <a:srgbClr val="00A0AF"/>
                </a:solidFill>
              </a:rPr>
              <a:t>87 %</a:t>
            </a:r>
          </a:p>
          <a:p>
            <a:pPr algn="ctr"/>
            <a:r>
              <a:rPr lang="fr-CA" sz="1800" u="none" dirty="0"/>
              <a:t>ont eu une chirurgie dans les délais prévus en 2017-2018</a:t>
            </a:r>
          </a:p>
        </p:txBody>
      </p:sp>
      <p:sp>
        <p:nvSpPr>
          <p:cNvPr id="2" name="TextBox 1">
            <a:extLst>
              <a:ext uri="{FF2B5EF4-FFF2-40B4-BE49-F238E27FC236}">
                <a16:creationId xmlns:a16="http://schemas.microsoft.com/office/drawing/2014/main" id="{6F6193E2-A8C2-4DAA-8ACD-97257636DB81}"/>
              </a:ext>
            </a:extLst>
          </p:cNvPr>
          <p:cNvSpPr txBox="1"/>
          <p:nvPr>
            <p:custDataLst>
              <p:tags r:id="rId9"/>
            </p:custDataLst>
          </p:nvPr>
        </p:nvSpPr>
        <p:spPr>
          <a:xfrm>
            <a:off x="142043" y="5853708"/>
            <a:ext cx="8800571" cy="1223412"/>
          </a:xfrm>
          <a:prstGeom prst="rect">
            <a:avLst/>
          </a:prstGeom>
          <a:noFill/>
        </p:spPr>
        <p:txBody>
          <a:bodyPr wrap="square" rtlCol="0">
            <a:spAutoFit/>
          </a:bodyPr>
          <a:lstStyle/>
          <a:p>
            <a:r>
              <a:rPr lang="fr-CA" sz="1050" u="none" dirty="0"/>
              <a:t>Source : Système d’information sur les temps d’attente fourni par Action Cancer Ontario (ACO)</a:t>
            </a:r>
          </a:p>
          <a:p>
            <a:r>
              <a:rPr lang="fr-CA" sz="1050" u="none" dirty="0"/>
              <a:t>Remarque : Comprend la priorité 2-4 + priorité manquante. Comprend la chirurgie de réduction de la pression intraoculaire pour le glaucome. </a:t>
            </a:r>
          </a:p>
          <a:p>
            <a:r>
              <a:rPr lang="fr-CA" sz="1050" u="none" dirty="0"/>
              <a:t>Les objectifs de temps d’attente entre l’aiguillage et le premier rendez-vous pour la chirurgie sont de 30 jours (priorité 2), 90 jours (priorité 3) et 182 jours (priorité 4). Les objectifs de temps d’attente entre l’aiguillage et le premier rendez-vous pour la chirurgie sont de 14-42 jours (priorité 2), 42-84 jours (priorité 3) et 112-182 jours (priorité 4).</a:t>
            </a:r>
          </a:p>
          <a:p>
            <a:endParaRPr lang="en-US" sz="1050" u="none" dirty="0"/>
          </a:p>
          <a:p>
            <a:r>
              <a:rPr lang="fr-CA" sz="1050" u="none" dirty="0"/>
              <a:t> </a:t>
            </a:r>
          </a:p>
        </p:txBody>
      </p:sp>
    </p:spTree>
    <p:extLst>
      <p:ext uri="{BB962C8B-B14F-4D97-AF65-F5344CB8AC3E}">
        <p14:creationId xmlns:p14="http://schemas.microsoft.com/office/powerpoint/2010/main" val="4111128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F57C9-37CD-4D76-AC46-46B2C59ADC15}"/>
              </a:ext>
            </a:extLst>
          </p:cNvPr>
          <p:cNvSpPr>
            <a:spLocks noGrp="1"/>
          </p:cNvSpPr>
          <p:nvPr>
            <p:ph type="title"/>
            <p:custDataLst>
              <p:tags r:id="rId1"/>
            </p:custDataLst>
          </p:nvPr>
        </p:nvSpPr>
        <p:spPr/>
        <p:txBody>
          <a:bodyPr/>
          <a:lstStyle/>
          <a:p>
            <a:r>
              <a:rPr lang="fr-CA" sz="2800" dirty="0">
                <a:solidFill>
                  <a:srgbClr val="00A0AF"/>
                </a:solidFill>
                <a:cs typeface="ＭＳ Ｐゴシック" charset="-128"/>
              </a:rPr>
              <a:t>Les temps d’attente pour un rendez-vous en chirurgie varient d’une région à l’autre de l’Ontario</a:t>
            </a:r>
          </a:p>
        </p:txBody>
      </p:sp>
      <p:sp>
        <p:nvSpPr>
          <p:cNvPr id="6" name="Rectangle 5">
            <a:extLst>
              <a:ext uri="{FF2B5EF4-FFF2-40B4-BE49-F238E27FC236}">
                <a16:creationId xmlns:a16="http://schemas.microsoft.com/office/drawing/2014/main" id="{A9726793-4150-4347-A6DE-656300648B0C}"/>
              </a:ext>
            </a:extLst>
          </p:cNvPr>
          <p:cNvSpPr/>
          <p:nvPr>
            <p:custDataLst>
              <p:tags r:id="rId2"/>
            </p:custDataLst>
          </p:nvPr>
        </p:nvSpPr>
        <p:spPr>
          <a:xfrm>
            <a:off x="181428" y="1447820"/>
            <a:ext cx="8730343" cy="523220"/>
          </a:xfrm>
          <a:prstGeom prst="rect">
            <a:avLst/>
          </a:prstGeom>
        </p:spPr>
        <p:txBody>
          <a:bodyPr wrap="square">
            <a:spAutoFit/>
          </a:bodyPr>
          <a:lstStyle/>
          <a:p>
            <a:r>
              <a:rPr lang="fr-CA" u="none">
                <a:solidFill>
                  <a:srgbClr val="000000"/>
                </a:solidFill>
              </a:rPr>
              <a:t>Temps d’attente médian </a:t>
            </a:r>
            <a:r>
              <a:rPr lang="fr-CA" u="none"/>
              <a:t>entre l’aiguillage et le premier rendez-vous pour une chirurgie des yeux (chirurgie pour réduire la pression intraoculaire en cas de glaucome), 2017-2018</a:t>
            </a:r>
          </a:p>
        </p:txBody>
      </p:sp>
      <p:sp>
        <p:nvSpPr>
          <p:cNvPr id="3" name="Rectangle 2">
            <a:extLst>
              <a:ext uri="{FF2B5EF4-FFF2-40B4-BE49-F238E27FC236}">
                <a16:creationId xmlns:a16="http://schemas.microsoft.com/office/drawing/2014/main" id="{8F49075C-2EC9-454A-8F3F-13A7FCD13129}"/>
              </a:ext>
            </a:extLst>
          </p:cNvPr>
          <p:cNvSpPr/>
          <p:nvPr>
            <p:custDataLst>
              <p:tags r:id="rId3"/>
            </p:custDataLst>
          </p:nvPr>
        </p:nvSpPr>
        <p:spPr>
          <a:xfrm>
            <a:off x="-18508" y="5908701"/>
            <a:ext cx="9130214" cy="949299"/>
          </a:xfrm>
          <a:prstGeom prst="rect">
            <a:avLst/>
          </a:prstGeom>
        </p:spPr>
        <p:txBody>
          <a:bodyPr wrap="square">
            <a:spAutoFit/>
          </a:bodyPr>
          <a:lstStyle/>
          <a:p>
            <a:r>
              <a:rPr lang="fr-CA" sz="1100" u="none" dirty="0"/>
              <a:t>Source : Système d’information sur les temps d’attente fourni par Action Cancer Ontario (ACO)</a:t>
            </a:r>
          </a:p>
          <a:p>
            <a:r>
              <a:rPr lang="fr-CA" sz="1100" u="none" dirty="0"/>
              <a:t>Remarque : DS : Données supprimées. </a:t>
            </a:r>
          </a:p>
          <a:p>
            <a:r>
              <a:rPr lang="fr-CA" sz="1100" u="none" dirty="0"/>
              <a:t>Inclut la priorité 2-4 + priorité manquante pour la chirurgie de réduction de la pression intraoculaire pour le glaucome</a:t>
            </a:r>
          </a:p>
          <a:p>
            <a:pPr>
              <a:lnSpc>
                <a:spcPct val="107000"/>
              </a:lnSpc>
              <a:spcAft>
                <a:spcPts val="800"/>
              </a:spcAft>
            </a:pPr>
            <a:r>
              <a:rPr lang="fr-CA" sz="1100" u="none" dirty="0">
                <a:ea typeface="Times New Roman" panose="02020603050405020304" pitchFamily="18" charset="0"/>
                <a:cs typeface="Arial" panose="020B0604020202020204" pitchFamily="34" charset="0"/>
              </a:rPr>
              <a:t>Pour en savoir plus sur la mesure des temps d’attente pour les chirurgies oculaires, cliquez ici : </a:t>
            </a:r>
            <a:r>
              <a:rPr lang="fr-CA" sz="1100" u="none" dirty="0">
                <a:solidFill>
                  <a:srgbClr val="0563C1"/>
                </a:solidFill>
                <a:ea typeface="Times New Roman" panose="02020603050405020304" pitchFamily="18" charset="0"/>
                <a:cs typeface="Arial" panose="020B0604020202020204" pitchFamily="34" charset="0"/>
                <a:hlinkClick r:id="rId5"/>
              </a:rPr>
              <a:t>https://www.hqontario.ca/Rendement-du-syst%C3%A8me/Mesurer-le-rendement-du-syst%C3%A8me/Mesurer-les-temps-dattente-en-chirurgie-des-yeux</a:t>
            </a:r>
          </a:p>
        </p:txBody>
      </p:sp>
      <p:graphicFrame>
        <p:nvGraphicFramePr>
          <p:cNvPr id="7" name="Chart 6">
            <a:extLst>
              <a:ext uri="{FF2B5EF4-FFF2-40B4-BE49-F238E27FC236}">
                <a16:creationId xmlns:a16="http://schemas.microsoft.com/office/drawing/2014/main" id="{3745F0B8-38D8-4DCB-885B-39701582F105}"/>
              </a:ext>
            </a:extLst>
          </p:cNvPr>
          <p:cNvGraphicFramePr>
            <a:graphicFrameLocks/>
          </p:cNvGraphicFramePr>
          <p:nvPr>
            <p:extLst>
              <p:ext uri="{D42A27DB-BD31-4B8C-83A1-F6EECF244321}">
                <p14:modId xmlns:p14="http://schemas.microsoft.com/office/powerpoint/2010/main" val="3391048004"/>
              </p:ext>
            </p:extLst>
          </p:nvPr>
        </p:nvGraphicFramePr>
        <p:xfrm>
          <a:off x="457199" y="1978313"/>
          <a:ext cx="8454571" cy="393038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2107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br>
              <a:rPr lang="fr-CA" sz="4800"/>
            </a:br>
            <a:r>
              <a:rPr lang="fr-CA" sz="4800"/>
              <a:t>Énoncés de qualité en bref</a:t>
            </a:r>
            <a:br>
              <a:rPr lang="fr-CA">
                <a:solidFill>
                  <a:schemeClr val="tx1"/>
                </a:solidFill>
                <a:latin typeface="MS PGothic"/>
              </a:rPr>
            </a:br>
            <a:endParaRPr lang="fr-CA">
              <a:solidFill>
                <a:schemeClr val="tx1"/>
              </a:solidFill>
              <a:latin typeface="MS PGothic"/>
            </a:endParaRPr>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a:t>Portée de la norme de qualité pour le glaucome</a:t>
            </a:r>
          </a:p>
        </p:txBody>
      </p:sp>
      <p:sp>
        <p:nvSpPr>
          <p:cNvPr id="4" name="Content Placeholder 3"/>
          <p:cNvSpPr>
            <a:spLocks noGrp="1"/>
          </p:cNvSpPr>
          <p:nvPr>
            <p:ph idx="1"/>
            <p:custDataLst>
              <p:tags r:id="rId3"/>
            </p:custDataLst>
          </p:nvPr>
        </p:nvSpPr>
        <p:spPr/>
        <p:txBody>
          <a:bodyPr/>
          <a:lstStyle/>
          <a:p>
            <a:r>
              <a:rPr lang="fr-CA" dirty="0"/>
              <a:t>Cette norme de qualité met l’accent sur les soins aux adultes de 18 ans et plus atteints de glaucome ou qui sont à risque de le devenir.  </a:t>
            </a:r>
          </a:p>
          <a:p>
            <a:r>
              <a:rPr lang="fr-CA" dirty="0"/>
              <a:t>Elle porte sur le glaucome primaire à angle ouvert et met l’accent sur l’évaluation, le diagnostic et la prise en charge. Elle s’applique à tous les milieux de soins.</a:t>
            </a:r>
          </a:p>
          <a:p>
            <a:r>
              <a:rPr lang="fr-CA" dirty="0"/>
              <a:t>Cette norme de qualité ne traite pas des soins aux personnes atteintes de glaucome aigu à angle fermé (une urgence médicale qui nécessite un traitement immédiat pour prévenir la perte de vision).</a:t>
            </a:r>
          </a:p>
        </p:txBody>
      </p:sp>
    </p:spTree>
    <p:custDataLst>
      <p:tags r:id="rId1"/>
    </p:custDataLst>
    <p:extLst>
      <p:ext uri="{BB962C8B-B14F-4D97-AF65-F5344CB8AC3E}">
        <p14:creationId xmlns:p14="http://schemas.microsoft.com/office/powerpoint/2010/main" val="303949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Sujets de l’énoncé de qualité sur le glaucome</a:t>
            </a:r>
          </a:p>
        </p:txBody>
      </p:sp>
      <p:sp>
        <p:nvSpPr>
          <p:cNvPr id="4" name="Content Placeholder 3"/>
          <p:cNvSpPr>
            <a:spLocks noGrp="1"/>
          </p:cNvSpPr>
          <p:nvPr>
            <p:ph idx="1"/>
            <p:custDataLst>
              <p:tags r:id="rId2"/>
            </p:custDataLst>
          </p:nvPr>
        </p:nvSpPr>
        <p:spPr/>
        <p:txBody>
          <a:bodyPr/>
          <a:lstStyle/>
          <a:p>
            <a:r>
              <a:rPr lang="fr-CA"/>
              <a:t>Examens réguliers des yeux et évaluation complète pour le glaucome	</a:t>
            </a:r>
          </a:p>
          <a:p>
            <a:r>
              <a:rPr lang="fr-CA"/>
              <a:t>Surveillance	</a:t>
            </a:r>
          </a:p>
          <a:p>
            <a:r>
              <a:rPr lang="fr-CA"/>
              <a:t>Renseignements</a:t>
            </a:r>
          </a:p>
          <a:p>
            <a:r>
              <a:rPr lang="fr-CA"/>
              <a:t>Orientation et accès en temps opportun à un ophtalmologiste	</a:t>
            </a:r>
          </a:p>
          <a:p>
            <a:r>
              <a:rPr lang="fr-CA"/>
              <a:t>Médicaments et thérapie par le laser	</a:t>
            </a:r>
          </a:p>
          <a:p>
            <a:r>
              <a:rPr lang="fr-CA"/>
              <a:t>Intervention chirurgicale </a:t>
            </a:r>
          </a:p>
        </p:txBody>
      </p:sp>
    </p:spTree>
    <p:extLst>
      <p:ext uri="{BB962C8B-B14F-4D97-AF65-F5344CB8AC3E}">
        <p14:creationId xmlns:p14="http://schemas.microsoft.com/office/powerpoint/2010/main" val="2794158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3200" b="0"/>
              <a:t>Énoncé de qualité 1 : </a:t>
            </a:r>
            <a:r>
              <a:rPr lang="fr-CA" sz="3200"/>
              <a:t>Examens réguliers des yeux et évaluation complète pour le glaucome	</a:t>
            </a:r>
            <a:br>
              <a:rPr lang="fr-CA" sz="3200"/>
            </a:br>
            <a:br>
              <a:rPr lang="fr-CA" sz="3500"/>
            </a:br>
            <a:endParaRPr lang="fr-CA" sz="3500"/>
          </a:p>
        </p:txBody>
      </p:sp>
      <p:sp>
        <p:nvSpPr>
          <p:cNvPr id="3" name="Rectangle 2"/>
          <p:cNvSpPr/>
          <p:nvPr>
            <p:custDataLst>
              <p:tags r:id="rId3"/>
            </p:custDataLst>
          </p:nvPr>
        </p:nvSpPr>
        <p:spPr>
          <a:xfrm>
            <a:off x="671362" y="2014780"/>
            <a:ext cx="7801276" cy="2295577"/>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dirty="0">
                <a:solidFill>
                  <a:srgbClr val="000000"/>
                </a:solidFill>
              </a:rPr>
              <a:t>Les personnes qui présentent un risque de développer du glaucome sont soumises à des examens réguliers des yeux. En fonction des examens réguliers des yeux, les personnes soupçonnées d’être atteintes du glaucome reçoivent une évaluation complète pour le glaucome.</a:t>
            </a: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588719"/>
            <a:ext cx="8244584" cy="898336"/>
          </a:xfrm>
        </p:spPr>
        <p:txBody>
          <a:bodyPr/>
          <a:lstStyle/>
          <a:p>
            <a:r>
              <a:rPr lang="fr-CA" sz="3200" b="0"/>
              <a:t>Énoncé de qualité 2 : </a:t>
            </a:r>
            <a:r>
              <a:rPr lang="fr-CA" sz="3200"/>
              <a:t>Surveillance</a:t>
            </a:r>
            <a:br>
              <a:rPr lang="fr-CA"/>
            </a:br>
            <a:endParaRPr lang="fr-CA"/>
          </a:p>
        </p:txBody>
      </p:sp>
      <p:sp>
        <p:nvSpPr>
          <p:cNvPr id="3" name="Rectangle 2"/>
          <p:cNvSpPr/>
          <p:nvPr>
            <p:custDataLst>
              <p:tags r:id="rId3"/>
            </p:custDataLst>
          </p:nvPr>
        </p:nvSpPr>
        <p:spPr>
          <a:xfrm>
            <a:off x="933157" y="2319223"/>
            <a:ext cx="7277687" cy="2219554"/>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dirty="0"/>
              <a:t>Les personnes atteintes du glaucome ou les personnes qui présentent un risque de développer du glaucome sont surveillées selon un calendrier de réévaluation approprié en fonction du risque de progresser à une déficience visuelle.</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459365"/>
            <a:ext cx="8244584" cy="1165909"/>
          </a:xfrm>
        </p:spPr>
        <p:txBody>
          <a:bodyPr anchor="t"/>
          <a:lstStyle/>
          <a:p>
            <a:pPr>
              <a:lnSpc>
                <a:spcPct val="90000"/>
              </a:lnSpc>
            </a:pPr>
            <a:r>
              <a:rPr lang="fr-CA" sz="3200" b="0"/>
              <a:t>Énoncé de qualité 3 :</a:t>
            </a:r>
            <a:r>
              <a:rPr lang="fr-CA" b="0"/>
              <a:t> </a:t>
            </a:r>
            <a:r>
              <a:rPr lang="fr-CA" sz="3200"/>
              <a:t>Renseignements</a:t>
            </a:r>
            <a:br>
              <a:rPr lang="fr-CA" sz="3500"/>
            </a:br>
            <a:endParaRPr lang="fr-CA" sz="3500"/>
          </a:p>
        </p:txBody>
      </p:sp>
      <p:sp>
        <p:nvSpPr>
          <p:cNvPr id="3" name="Rectangle 2"/>
          <p:cNvSpPr/>
          <p:nvPr>
            <p:custDataLst>
              <p:tags r:id="rId3"/>
            </p:custDataLst>
          </p:nvPr>
        </p:nvSpPr>
        <p:spPr>
          <a:xfrm>
            <a:off x="933157" y="1704814"/>
            <a:ext cx="7277687" cy="3317414"/>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dirty="0"/>
              <a:t>Les fournisseurs de soins de la vue doivent avoir une discussion avec les personnes atteintes du glaucome ou les personnes qui présentent un risque de développer du glaucome à propos de leur diagnostic, du pronostic et de la gestion de leur affection et ils doivent leur offrir des renseignements pertinents et accessibles concernant cette affection au cours de la première consultation et des consultations subséquentes.    </a:t>
            </a: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Normes de qualité</a:t>
            </a:r>
          </a:p>
        </p:txBody>
      </p:sp>
      <p:sp>
        <p:nvSpPr>
          <p:cNvPr id="13" name="Content Placeholder 2">
            <a:extLst>
              <a:ext uri="{FF2B5EF4-FFF2-40B4-BE49-F238E27FC236}">
                <a16:creationId xmlns:a16="http://schemas.microsoft.com/office/drawing/2014/main" id="{F94E9B29-C54D-B04E-807D-663F6BE23F33}"/>
              </a:ext>
            </a:extLst>
          </p:cNvPr>
          <p:cNvSpPr>
            <a:spLocks noGrp="1"/>
          </p:cNvSpPr>
          <p:nvPr>
            <p:ph idx="1"/>
            <p:custDataLst>
              <p:tags r:id="rId2"/>
            </p:custDataLst>
          </p:nvPr>
        </p:nvSpPr>
        <p:spPr>
          <a:xfrm>
            <a:off x="472184" y="1440547"/>
            <a:ext cx="5028428" cy="3143979"/>
          </a:xfrm>
        </p:spPr>
        <p:txBody>
          <a:bodyPr/>
          <a:lstStyle/>
          <a:p>
            <a:pPr>
              <a:lnSpc>
                <a:spcPct val="90000"/>
              </a:lnSpc>
              <a:spcAft>
                <a:spcPts val="1200"/>
              </a:spcAft>
            </a:pPr>
            <a:r>
              <a:rPr lang="fr-CA" dirty="0"/>
              <a:t>Informent les cliniciens et les patients sur ce devraient être la qualité des soins</a:t>
            </a:r>
          </a:p>
          <a:p>
            <a:pPr>
              <a:lnSpc>
                <a:spcPct val="90000"/>
              </a:lnSpc>
              <a:spcAft>
                <a:spcPts val="1200"/>
              </a:spcAft>
            </a:pPr>
            <a:r>
              <a:rPr lang="fr-CA" dirty="0"/>
              <a:t>Elles se concentrent sur les affections pour lesquelles il existe des variations importantes dans la prestation des soins, ou s’il existe des écarts entre les soins offerts en Ontario et ceux que les patients devraient recevoir.</a:t>
            </a:r>
          </a:p>
          <a:p>
            <a:pPr>
              <a:lnSpc>
                <a:spcPct val="90000"/>
              </a:lnSpc>
              <a:spcAft>
                <a:spcPts val="1200"/>
              </a:spcAft>
            </a:pPr>
            <a:r>
              <a:rPr lang="fr-CA" dirty="0"/>
              <a:t>Elles reposent sur les meilleures données probantes disponibles.</a:t>
            </a:r>
          </a:p>
          <a:p>
            <a:pPr marL="360363" indent="-360363">
              <a:lnSpc>
                <a:spcPct val="90000"/>
              </a:lnSpc>
              <a:spcAft>
                <a:spcPts val="1200"/>
              </a:spcAft>
              <a:buFont typeface="Arial" panose="020B0604020202020204" pitchFamily="34" charset="0"/>
              <a:buChar char="•"/>
            </a:pPr>
            <a:endParaRPr lang="en-CA" dirty="0"/>
          </a:p>
          <a:p>
            <a:endParaRPr lang="en-CA" dirty="0"/>
          </a:p>
        </p:txBody>
      </p:sp>
      <p:pic>
        <p:nvPicPr>
          <p:cNvPr id="14" name="Picture 13">
            <a:extLst>
              <a:ext uri="{FF2B5EF4-FFF2-40B4-BE49-F238E27FC236}">
                <a16:creationId xmlns:a16="http://schemas.microsoft.com/office/drawing/2014/main" id="{355CA75A-ED1E-DC4A-9903-68004E8E8AB2}"/>
              </a:ext>
            </a:extLst>
          </p:cNvPr>
          <p:cNvPicPr>
            <a:picLocks noChangeAspect="1"/>
          </p:cNvPicPr>
          <p:nvPr/>
        </p:nvPicPr>
        <p:blipFill>
          <a:blip r:embed="rId5"/>
          <a:stretch>
            <a:fillRect/>
          </a:stretch>
        </p:blipFill>
        <p:spPr>
          <a:xfrm rot="20565169">
            <a:off x="5795923" y="948813"/>
            <a:ext cx="2348120" cy="234812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5D8D7708-9282-3A44-94D3-04DDF7C58CDF}"/>
              </a:ext>
            </a:extLst>
          </p:cNvPr>
          <p:cNvPicPr>
            <a:picLocks noChangeAspect="1"/>
          </p:cNvPicPr>
          <p:nvPr/>
        </p:nvPicPr>
        <p:blipFill>
          <a:blip r:embed="rId6"/>
          <a:stretch>
            <a:fillRect/>
          </a:stretch>
        </p:blipFill>
        <p:spPr>
          <a:xfrm rot="988823">
            <a:off x="6094264" y="3479479"/>
            <a:ext cx="2208420" cy="2208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464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29491" y="394711"/>
            <a:ext cx="8419469" cy="1165909"/>
          </a:xfrm>
        </p:spPr>
        <p:txBody>
          <a:bodyPr anchor="t"/>
          <a:lstStyle/>
          <a:p>
            <a:pPr>
              <a:lnSpc>
                <a:spcPct val="90000"/>
              </a:lnSpc>
            </a:pPr>
            <a:r>
              <a:rPr lang="fr-CA" sz="3200" b="0"/>
              <a:t>Énoncé de qualité 4 : </a:t>
            </a:r>
            <a:r>
              <a:rPr lang="fr-CA" sz="3200"/>
              <a:t>Aiguillage et accès en temps opportun à un ophtalmologiste</a:t>
            </a:r>
            <a:br>
              <a:rPr lang="fr-CA" sz="3200"/>
            </a:br>
            <a:br>
              <a:rPr lang="fr-CA" sz="3200"/>
            </a:br>
            <a:br>
              <a:rPr lang="fr-CA" sz="3200"/>
            </a:br>
            <a:br>
              <a:rPr lang="fr-CA" sz="3200"/>
            </a:br>
            <a:endParaRPr lang="fr-CA" sz="3200"/>
          </a:p>
        </p:txBody>
      </p:sp>
      <p:sp>
        <p:nvSpPr>
          <p:cNvPr id="3" name="Rectangle 2"/>
          <p:cNvSpPr/>
          <p:nvPr>
            <p:custDataLst>
              <p:tags r:id="rId3"/>
            </p:custDataLst>
          </p:nvPr>
        </p:nvSpPr>
        <p:spPr>
          <a:xfrm>
            <a:off x="844617" y="2670582"/>
            <a:ext cx="7454766" cy="151683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t>Les personnes atteintes d’un glaucome sont aiguillées pour une consultation, lorsque cliniquement indiquée, vers un ophtalmologiste. </a:t>
            </a: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351816"/>
            <a:ext cx="8244584" cy="1165909"/>
          </a:xfrm>
        </p:spPr>
        <p:txBody>
          <a:bodyPr anchor="t"/>
          <a:lstStyle/>
          <a:p>
            <a:pPr>
              <a:lnSpc>
                <a:spcPct val="90000"/>
              </a:lnSpc>
            </a:pPr>
            <a:r>
              <a:rPr lang="fr-CA" sz="3200" b="0" dirty="0"/>
              <a:t>Énoncé de qualité 5 :</a:t>
            </a:r>
            <a:r>
              <a:rPr lang="fr-CA" b="0" dirty="0"/>
              <a:t> </a:t>
            </a:r>
            <a:r>
              <a:rPr lang="fr-CA" sz="3200" dirty="0"/>
              <a:t>Pharmacothérapie et thérapie laser</a:t>
            </a:r>
            <a:br>
              <a:rPr lang="fr-CA" sz="3200" dirty="0"/>
            </a:br>
            <a:br>
              <a:rPr lang="fr-CA" sz="3200" dirty="0"/>
            </a:br>
            <a:br>
              <a:rPr lang="fr-CA" sz="3200" dirty="0"/>
            </a:br>
            <a:br>
              <a:rPr lang="fr-CA" sz="3200" dirty="0"/>
            </a:br>
            <a:br>
              <a:rPr lang="fr-CA" sz="3500" dirty="0"/>
            </a:br>
            <a:endParaRPr lang="fr-CA" sz="3500" dirty="0"/>
          </a:p>
        </p:txBody>
      </p:sp>
      <p:sp>
        <p:nvSpPr>
          <p:cNvPr id="3" name="Rectangle 2"/>
          <p:cNvSpPr/>
          <p:nvPr>
            <p:custDataLst>
              <p:tags r:id="rId3"/>
            </p:custDataLst>
          </p:nvPr>
        </p:nvSpPr>
        <p:spPr>
          <a:xfrm>
            <a:off x="685800" y="2495227"/>
            <a:ext cx="7772400" cy="1654238"/>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dirty="0"/>
              <a:t>Lorsque cliniquement indiquée, la pharmacothérapie ou la thérapie laser est offerte aux personnes atteintes de glaucome ou aux personnes à risque de</a:t>
            </a:r>
          </a:p>
          <a:p>
            <a:r>
              <a:rPr lang="fr-CA" sz="2400" u="none" dirty="0"/>
              <a:t>développer un glaucome.</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440893"/>
            <a:ext cx="8244584" cy="1165909"/>
          </a:xfrm>
        </p:spPr>
        <p:txBody>
          <a:bodyPr anchor="t"/>
          <a:lstStyle/>
          <a:p>
            <a:pPr>
              <a:lnSpc>
                <a:spcPct val="90000"/>
              </a:lnSpc>
            </a:pPr>
            <a:r>
              <a:rPr lang="fr-CA" sz="3200" b="0"/>
              <a:t>Énoncé de qualité 6 :</a:t>
            </a:r>
            <a:r>
              <a:rPr lang="fr-CA" b="0"/>
              <a:t> </a:t>
            </a:r>
            <a:r>
              <a:rPr lang="fr-CA" sz="3200"/>
              <a:t>Intervention chirurgicale</a:t>
            </a:r>
            <a:br>
              <a:rPr lang="fr-CA" sz="3200"/>
            </a:br>
            <a:br>
              <a:rPr lang="fr-CA" sz="3200"/>
            </a:br>
            <a:br>
              <a:rPr lang="fr-CA" sz="3200"/>
            </a:br>
            <a:br>
              <a:rPr lang="fr-CA" sz="3200"/>
            </a:br>
            <a:br>
              <a:rPr lang="fr-CA" sz="3500"/>
            </a:br>
            <a:endParaRPr lang="fr-CA" sz="3500"/>
          </a:p>
        </p:txBody>
      </p:sp>
      <p:sp>
        <p:nvSpPr>
          <p:cNvPr id="3" name="Rectangle 2"/>
          <p:cNvSpPr/>
          <p:nvPr>
            <p:custDataLst>
              <p:tags r:id="rId3"/>
            </p:custDataLst>
          </p:nvPr>
        </p:nvSpPr>
        <p:spPr>
          <a:xfrm>
            <a:off x="765313" y="2324747"/>
            <a:ext cx="7613374" cy="201062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dirty="0">
                <a:solidFill>
                  <a:srgbClr val="000000"/>
                </a:solidFill>
              </a:rPr>
              <a:t>Une intervention chirurgicale est offerte aux personnes atteintes de glaucome qui présentent des risques de perte de vision et qui n’ont pas répondu suffisamment au traitement médical maximal qui soit toléré, le cas échéant.</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custDataLst>
              <p:tags r:id="rId1"/>
            </p:custDataLst>
          </p:nvPr>
        </p:nvSpPr>
        <p:spPr>
          <a:xfrm>
            <a:off x="384078" y="1872713"/>
            <a:ext cx="6727922" cy="4304457"/>
          </a:xfrm>
        </p:spPr>
        <p:txBody>
          <a:bodyPr/>
          <a:lstStyle/>
          <a:p>
            <a:pPr>
              <a:lnSpc>
                <a:spcPct val="100000"/>
              </a:lnSpc>
            </a:pPr>
            <a:r>
              <a:rPr lang="fr-CA" sz="1800" b="0" i="1" dirty="0"/>
              <a:t>« La norme de qualité pour le glaucome s’applique à tous ces éléments mobiles. Elle appuie la coopération et la communication interprofessionnelles ainsi que le changement organisationnel et l’amélioration de l’accès afin que les patients puissent se déplacer dans le système de façon appropriée pour recevoir les soins dont ils ont besoin, quand et comme ils en ont besoin.</a:t>
            </a:r>
            <a:r>
              <a:rPr lang="fr-CA" sz="1800" b="0" dirty="0"/>
              <a:t> »</a:t>
            </a:r>
            <a:br>
              <a:rPr lang="fr-CA" sz="1800" dirty="0"/>
            </a:br>
            <a:br>
              <a:rPr lang="fr-CA" sz="1800" dirty="0"/>
            </a:br>
            <a:r>
              <a:rPr lang="fr-CA" sz="1400" b="0" i="1" dirty="0"/>
              <a:t>–</a:t>
            </a:r>
            <a:r>
              <a:rPr lang="fr-CA" sz="1400" i="1" dirty="0"/>
              <a:t> </a:t>
            </a:r>
            <a:r>
              <a:rPr lang="fr-CA" sz="1400" b="0" i="1" dirty="0"/>
              <a:t>Robert Campbell, membre du Comité consultatif sur la Norme de qualité pour le glaucome</a:t>
            </a:r>
          </a:p>
          <a:p>
            <a:pPr>
              <a:lnSpc>
                <a:spcPct val="150000"/>
              </a:lnSpc>
              <a:spcAft>
                <a:spcPts val="300"/>
              </a:spcAft>
            </a:pPr>
            <a:endParaRPr lang="en-US" sz="1800" dirty="0"/>
          </a:p>
        </p:txBody>
      </p:sp>
    </p:spTree>
    <p:extLst>
      <p:ext uri="{BB962C8B-B14F-4D97-AF65-F5344CB8AC3E}">
        <p14:creationId xmlns:p14="http://schemas.microsoft.com/office/powerpoint/2010/main" val="120978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984FF3-3A47-B44C-81C8-A1A94CC426DA}"/>
              </a:ext>
            </a:extLst>
          </p:cNvPr>
          <p:cNvSpPr>
            <a:spLocks noGrp="1"/>
          </p:cNvSpPr>
          <p:nvPr>
            <p:ph type="title"/>
          </p:nvPr>
        </p:nvSpPr>
        <p:spPr>
          <a:xfrm>
            <a:off x="555528" y="383008"/>
            <a:ext cx="5988147" cy="4304457"/>
          </a:xfrm>
        </p:spPr>
        <p:txBody>
          <a:bodyPr/>
          <a:lstStyle/>
          <a:p>
            <a:pPr>
              <a:lnSpc>
                <a:spcPts val="2000"/>
              </a:lnSpc>
            </a:pPr>
            <a:r>
              <a:rPr lang="fr" sz="1300" b="0" i="1" dirty="0"/>
              <a:t>« Le glaucome est l’une de ces maladies qui n’est identifiée lorsqu’il y a beaucoup de dommage aux yeux. Pour mon mari, obtenir un diagnostic et un traitement efficace a été une expérience très difficile. Nous ne nous sommes pas sentis entendus et nous avons rencontré des opinions divergentes quant à savoir quand et comment détecter le glaucome et quoi faire quand il a cessé de réagir aux traitements.</a:t>
            </a:r>
            <a:br>
              <a:rPr lang="fr" sz="1300" b="0" i="1" dirty="0"/>
            </a:br>
            <a:r>
              <a:rPr lang="fr" sz="1300" b="0" i="1" dirty="0"/>
              <a:t> </a:t>
            </a:r>
            <a:br>
              <a:rPr lang="fr" sz="1300" b="0" i="1" dirty="0"/>
            </a:br>
            <a:r>
              <a:rPr lang="fr" sz="1300" b="0" i="1" dirty="0"/>
              <a:t>« Je pense que la norme de qualité du glaucome améliorera les soins, car elle repose sur une approche centrée sur le patient, introduisant de nouvelles idées et attentes pour le patient et le médecin. Par exemple, la définition de facteurs de risque communs pour la détection précoce du glaucome, l'attente d'une approche de soins coordonnée à mesure que la maladie progresse, et le respect de la langue et de la culture dans des soins de qualité aideront les patients à faire confiance au processus . La norme de qualité présente également aux praticiens pressés des approches simples, fondées sur des recherches récentes et éprouvées sur le monde, pour traiter efficacement le glaucome. Les déclarations de qualité permettent aux patients de comprendre à quoi s'attendre pendant et après un diagnostic de glaucome. Les patients peuvent également utiliser les déclarations de qualité pour préparer des questions à l'intention de leurs médecins, devenir des partenaires confiants dans l'équipe de soins et comprendre lorsqu'ils ont besoin de plaider en faveur d'une approche différente. »</a:t>
            </a:r>
            <a:br>
              <a:rPr lang="en-US" sz="1300" b="0" i="1" dirty="0"/>
            </a:br>
            <a:br>
              <a:rPr lang="en-US" sz="1300" b="0" i="1" dirty="0"/>
            </a:br>
            <a:r>
              <a:rPr lang="en-US" sz="1300" b="0" i="1" dirty="0">
                <a:ea typeface="MS PGothic"/>
              </a:rPr>
              <a:t>– </a:t>
            </a:r>
            <a:r>
              <a:rPr lang="fr-CA" sz="1300" b="0" i="1" dirty="0"/>
              <a:t>épouse d'une personne avec le glaucome</a:t>
            </a:r>
            <a:endParaRPr lang="en-US" sz="1300" b="0" i="1" dirty="0"/>
          </a:p>
        </p:txBody>
      </p:sp>
    </p:spTree>
    <p:extLst>
      <p:ext uri="{BB962C8B-B14F-4D97-AF65-F5344CB8AC3E}">
        <p14:creationId xmlns:p14="http://schemas.microsoft.com/office/powerpoint/2010/main" val="2504444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br>
              <a:rPr lang="fr-CA" sz="4800"/>
            </a:br>
            <a:r>
              <a:rPr lang="fr-CA" sz="4800"/>
              <a:t>Comment mesurer la réussite</a:t>
            </a:r>
            <a:br>
              <a:rPr lang="fr-CA">
                <a:solidFill>
                  <a:schemeClr val="tx1"/>
                </a:solidFill>
                <a:latin typeface="MS PGothic"/>
              </a:rPr>
            </a:br>
            <a:endParaRPr lang="fr-CA">
              <a:solidFill>
                <a:schemeClr val="tx1"/>
              </a:solidFill>
              <a:latin typeface="MS PGothic"/>
            </a:endParaRPr>
          </a:p>
        </p:txBody>
      </p:sp>
    </p:spTree>
    <p:custDataLst>
      <p:tags r:id="rId1"/>
    </p:custDataLst>
    <p:extLst>
      <p:ext uri="{BB962C8B-B14F-4D97-AF65-F5344CB8AC3E}">
        <p14:creationId xmlns:p14="http://schemas.microsoft.com/office/powerpoint/2010/main" val="1479002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custDataLst>
              <p:tags r:id="rId2"/>
            </p:custDataLst>
          </p:nvPr>
        </p:nvSpPr>
        <p:spPr/>
        <p:txBody>
          <a:bodyPr/>
          <a:lstStyle/>
          <a:p>
            <a:r>
              <a:rPr lang="fr-CA"/>
              <a:t>Comment mesurer la réussite à l’échelle provinciale</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custDataLst>
              <p:tags r:id="rId3"/>
            </p:custDataLst>
          </p:nvPr>
        </p:nvSpPr>
        <p:spPr/>
        <p:txBody>
          <a:bodyPr/>
          <a:lstStyle/>
          <a:p>
            <a:pPr marL="0" indent="0">
              <a:buNone/>
            </a:pPr>
            <a:r>
              <a:rPr lang="fr-CA"/>
              <a:t>Nous recommandons la liste suivante d’indicateurs potentiels pour surveiller la réussite globale de la norme à l’échelle provinciale : </a:t>
            </a:r>
          </a:p>
          <a:p>
            <a:r>
              <a:rPr lang="fr-CA"/>
              <a:t>Pourcentage de personnes chez qui on a diagnostiqué un glaucome et qui subissent au moins un examen complet de la vue par année</a:t>
            </a:r>
          </a:p>
          <a:p>
            <a:r>
              <a:rPr lang="fr-CA"/>
              <a:t>Temps d’attente pour une consultation avec un spécialiste en vue d’une chirurgie du glaucome</a:t>
            </a:r>
          </a:p>
          <a:p>
            <a:r>
              <a:rPr lang="fr-CA"/>
              <a:t>Temps d’attente entre la décision de traiter et la chirurgie du glaucome</a:t>
            </a:r>
          </a:p>
          <a:p>
            <a:endParaRPr lang="en-US" dirty="0"/>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0CA5-2EAF-4533-976D-B6C8C3BA29A6}"/>
              </a:ext>
            </a:extLst>
          </p:cNvPr>
          <p:cNvSpPr>
            <a:spLocks noGrp="1"/>
          </p:cNvSpPr>
          <p:nvPr>
            <p:ph type="title"/>
            <p:custDataLst>
              <p:tags r:id="rId1"/>
            </p:custDataLst>
          </p:nvPr>
        </p:nvSpPr>
        <p:spPr/>
        <p:txBody>
          <a:bodyPr/>
          <a:lstStyle/>
          <a:p>
            <a:r>
              <a:rPr lang="fr-CA"/>
              <a:t>Comment mesurer la réussite à l’échelle locale</a:t>
            </a:r>
          </a:p>
        </p:txBody>
      </p:sp>
      <p:sp>
        <p:nvSpPr>
          <p:cNvPr id="3" name="Content Placeholder 2">
            <a:extLst>
              <a:ext uri="{FF2B5EF4-FFF2-40B4-BE49-F238E27FC236}">
                <a16:creationId xmlns:a16="http://schemas.microsoft.com/office/drawing/2014/main" id="{4741611F-638D-4D32-B233-43B4EC3A146E}"/>
              </a:ext>
            </a:extLst>
          </p:cNvPr>
          <p:cNvSpPr>
            <a:spLocks noGrp="1"/>
          </p:cNvSpPr>
          <p:nvPr>
            <p:ph idx="1"/>
            <p:custDataLst>
              <p:tags r:id="rId2"/>
            </p:custDataLst>
          </p:nvPr>
        </p:nvSpPr>
        <p:spPr/>
        <p:txBody>
          <a:bodyPr/>
          <a:lstStyle/>
          <a:p>
            <a:pPr marL="0" indent="0">
              <a:buNone/>
            </a:pPr>
            <a:r>
              <a:rPr lang="fr-CA"/>
              <a:t>Nous recommandons la liste suivante d’indicateurs potentiels pour surveiller la réussite globale de la norme à l’échelle locale :</a:t>
            </a:r>
          </a:p>
          <a:p>
            <a:r>
              <a:rPr lang="fr-CA"/>
              <a:t>Pourcentage de personnes traitées pour un glaucome qui se disent très satisfaites des soins de la vue qu’elles reçoivent</a:t>
            </a:r>
          </a:p>
          <a:p>
            <a:r>
              <a:rPr lang="fr-CA"/>
              <a:t>Pourcentage de personnes atteintes de glaucome qui sont aveugle au sens de la loi en raison d’une perte du champ visuel</a:t>
            </a:r>
          </a:p>
          <a:p>
            <a:endParaRPr lang="en-CA" dirty="0"/>
          </a:p>
        </p:txBody>
      </p:sp>
    </p:spTree>
    <p:extLst>
      <p:ext uri="{BB962C8B-B14F-4D97-AF65-F5344CB8AC3E}">
        <p14:creationId xmlns:p14="http://schemas.microsoft.com/office/powerpoint/2010/main" val="733678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7298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60872"/>
            <a:ext cx="7139136" cy="706437"/>
          </a:xfrm>
        </p:spPr>
        <p:txBody>
          <a:bodyPr/>
          <a:lstStyle/>
          <a:p>
            <a:r>
              <a:rPr lang="fr-CA" dirty="0"/>
              <a:t>Normes de qualité</a:t>
            </a:r>
          </a:p>
        </p:txBody>
      </p:sp>
      <p:graphicFrame>
        <p:nvGraphicFramePr>
          <p:cNvPr id="4" name="Diagram 3"/>
          <p:cNvGraphicFramePr/>
          <p:nvPr>
            <p:custDataLst>
              <p:tags r:id="rId2"/>
            </p:custDataLs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custDataLst>
              <p:tags r:id="rId1"/>
            </p:custDataLst>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custDataLst>
              <p:tags r:id="rId2"/>
            </p:custDataLst>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custDataLst>
              <p:tags r:id="rId3"/>
            </p:custDataLst>
          </p:nvPr>
        </p:nvSpPr>
        <p:spPr>
          <a:xfrm>
            <a:off x="244524" y="6304002"/>
            <a:ext cx="8921937" cy="400110"/>
          </a:xfrm>
          <a:prstGeom prst="rect">
            <a:avLst/>
          </a:prstGeom>
        </p:spPr>
        <p:txBody>
          <a:bodyPr wrap="square" anchor="t">
            <a:spAutoFit/>
          </a:bodyPr>
          <a:lstStyle/>
          <a:p>
            <a:r>
              <a:rPr lang="fr-CA" sz="1000" b="1" u="none">
                <a:solidFill>
                  <a:srgbClr val="0C6577"/>
                </a:solidFill>
                <a:latin typeface="Arial"/>
                <a:ea typeface="MS PGothic"/>
                <a:cs typeface="Arial"/>
              </a:rPr>
              <a:t>Vous trouverez ces ressources ici :</a:t>
            </a:r>
            <a:br>
              <a:rPr lang="fr-CA" sz="1000" u="none">
                <a:highlight>
                  <a:srgbClr val="FFFF00"/>
                </a:highlight>
                <a:latin typeface="Arial"/>
                <a:ea typeface="MS PGothic"/>
                <a:cs typeface="Arial"/>
              </a:rPr>
            </a:br>
            <a:r>
              <a:rPr lang="fr-CA" sz="1000" u="none">
                <a:solidFill>
                  <a:srgbClr val="0C6577"/>
                </a:solidFill>
                <a:latin typeface="Arial"/>
                <a:ea typeface="MS PGothic"/>
                <a:cs typeface="Arial"/>
              </a:rPr>
              <a:t>https://hqontario.ca/evidence-to-improve-care/quality-standards/view-all-quality-standards/glaucoma</a:t>
            </a:r>
            <a:r>
              <a:rPr lang="fr-CA" sz="1000" u="none">
                <a:solidFill>
                  <a:srgbClr val="000000"/>
                </a:solidFill>
                <a:highlight>
                  <a:srgbClr val="FFFF00"/>
                </a:highlight>
                <a:latin typeface="Arial"/>
                <a:ea typeface="MS PGothic"/>
                <a:cs typeface="Arial"/>
              </a:rPr>
              <a:t> </a:t>
            </a:r>
          </a:p>
        </p:txBody>
      </p:sp>
      <p:sp>
        <p:nvSpPr>
          <p:cNvPr id="22" name="TextBox 21"/>
          <p:cNvSpPr txBox="1"/>
          <p:nvPr>
            <p:custDataLst>
              <p:tags r:id="rId4"/>
            </p:custDataLst>
          </p:nvPr>
        </p:nvSpPr>
        <p:spPr>
          <a:xfrm>
            <a:off x="424545" y="5854055"/>
            <a:ext cx="2901500" cy="307777"/>
          </a:xfrm>
          <a:prstGeom prst="rect">
            <a:avLst/>
          </a:prstGeom>
          <a:noFill/>
        </p:spPr>
        <p:txBody>
          <a:bodyPr wrap="none" rtlCol="0">
            <a:spAutoFit/>
          </a:bodyPr>
          <a:lstStyle/>
          <a:p>
            <a:r>
              <a:rPr lang="fr-CA" b="1" u="none">
                <a:solidFill>
                  <a:srgbClr val="000000"/>
                </a:solidFill>
              </a:rPr>
              <a:t>Recommandations relatives à l’adoption</a:t>
            </a:r>
          </a:p>
        </p:txBody>
      </p:sp>
      <p:sp>
        <p:nvSpPr>
          <p:cNvPr id="20" name="TextBox 19">
            <a:extLst>
              <a:ext uri="{FF2B5EF4-FFF2-40B4-BE49-F238E27FC236}">
                <a16:creationId xmlns:a16="http://schemas.microsoft.com/office/drawing/2014/main" id="{932F9474-44BB-48D5-8696-942CBEC16F43}"/>
              </a:ext>
            </a:extLst>
          </p:cNvPr>
          <p:cNvSpPr txBox="1"/>
          <p:nvPr>
            <p:custDataLst>
              <p:tags r:id="rId5"/>
            </p:custDataLst>
          </p:nvPr>
        </p:nvSpPr>
        <p:spPr>
          <a:xfrm>
            <a:off x="6364191" y="3464131"/>
            <a:ext cx="2135401" cy="484005"/>
          </a:xfrm>
          <a:prstGeom prst="rect">
            <a:avLst/>
          </a:prstGeom>
          <a:noFill/>
        </p:spPr>
        <p:txBody>
          <a:bodyPr wrap="none" rtlCol="0">
            <a:spAutoFit/>
          </a:bodyPr>
          <a:lstStyle/>
          <a:p>
            <a:r>
              <a:rPr lang="fr-CA" b="1" u="none">
                <a:solidFill>
                  <a:srgbClr val="000000"/>
                </a:solidFill>
              </a:rPr>
              <a:t>Guide de démarrage</a:t>
            </a:r>
          </a:p>
        </p:txBody>
      </p:sp>
      <p:sp>
        <p:nvSpPr>
          <p:cNvPr id="7" name="Title 6"/>
          <p:cNvSpPr>
            <a:spLocks noGrp="1"/>
          </p:cNvSpPr>
          <p:nvPr>
            <p:ph type="title"/>
            <p:custDataLst>
              <p:tags r:id="rId6"/>
            </p:custDataLst>
          </p:nvPr>
        </p:nvSpPr>
        <p:spPr>
          <a:xfrm>
            <a:off x="436829" y="118737"/>
            <a:ext cx="8244584" cy="1165909"/>
          </a:xfrm>
        </p:spPr>
        <p:txBody>
          <a:bodyPr/>
          <a:lstStyle/>
          <a:p>
            <a:r>
              <a:rPr lang="fr-CA" sz="2800"/>
              <a:t>Ressources des normes de qualité</a:t>
            </a:r>
          </a:p>
        </p:txBody>
      </p:sp>
      <p:sp>
        <p:nvSpPr>
          <p:cNvPr id="23" name="TextBox 22"/>
          <p:cNvSpPr txBox="1"/>
          <p:nvPr>
            <p:custDataLst>
              <p:tags r:id="rId7"/>
            </p:custDataLst>
          </p:nvPr>
        </p:nvSpPr>
        <p:spPr>
          <a:xfrm>
            <a:off x="4118087" y="5854055"/>
            <a:ext cx="1174809" cy="307777"/>
          </a:xfrm>
          <a:prstGeom prst="rect">
            <a:avLst/>
          </a:prstGeom>
          <a:noFill/>
        </p:spPr>
        <p:txBody>
          <a:bodyPr wrap="none" rtlCol="0" anchor="t">
            <a:spAutoFit/>
          </a:bodyPr>
          <a:lstStyle/>
          <a:p>
            <a:r>
              <a:rPr lang="fr-CA" b="1" u="none">
                <a:solidFill>
                  <a:srgbClr val="000000"/>
                </a:solidFill>
                <a:cs typeface="Arial"/>
              </a:rPr>
              <a:t>Tableaux de</a:t>
            </a:r>
            <a:r>
              <a:rPr lang="fr-CA" b="1" u="none">
                <a:solidFill>
                  <a:srgbClr val="000000"/>
                </a:solidFill>
              </a:rPr>
              <a:t> données</a:t>
            </a:r>
          </a:p>
        </p:txBody>
      </p:sp>
      <p:sp>
        <p:nvSpPr>
          <p:cNvPr id="24" name="TextBox 23">
            <a:extLst>
              <a:ext uri="{FF2B5EF4-FFF2-40B4-BE49-F238E27FC236}">
                <a16:creationId xmlns:a16="http://schemas.microsoft.com/office/drawing/2014/main" id="{4853A873-C959-4D38-8278-FD7FE247F985}"/>
              </a:ext>
            </a:extLst>
          </p:cNvPr>
          <p:cNvSpPr txBox="1"/>
          <p:nvPr>
            <p:custDataLst>
              <p:tags r:id="rId8"/>
            </p:custDataLst>
          </p:nvPr>
        </p:nvSpPr>
        <p:spPr>
          <a:xfrm>
            <a:off x="3171550" y="3469354"/>
            <a:ext cx="2529860" cy="307777"/>
          </a:xfrm>
          <a:prstGeom prst="rect">
            <a:avLst/>
          </a:prstGeom>
          <a:noFill/>
        </p:spPr>
        <p:txBody>
          <a:bodyPr wrap="none" rtlCol="0">
            <a:spAutoFit/>
          </a:bodyPr>
          <a:lstStyle/>
          <a:p>
            <a:r>
              <a:rPr lang="fr-CA" b="1" u="none">
                <a:solidFill>
                  <a:srgbClr val="000000"/>
                </a:solidFill>
              </a:rPr>
              <a:t>Guide de référence des patients</a:t>
            </a:r>
          </a:p>
        </p:txBody>
      </p:sp>
      <p:sp>
        <p:nvSpPr>
          <p:cNvPr id="25" name="TextBox 24">
            <a:extLst>
              <a:ext uri="{FF2B5EF4-FFF2-40B4-BE49-F238E27FC236}">
                <a16:creationId xmlns:a16="http://schemas.microsoft.com/office/drawing/2014/main" id="{03E716EF-89B3-412B-9FC8-3C5BA1689C25}"/>
              </a:ext>
            </a:extLst>
          </p:cNvPr>
          <p:cNvSpPr txBox="1"/>
          <p:nvPr>
            <p:custDataLst>
              <p:tags r:id="rId9"/>
            </p:custDataLst>
          </p:nvPr>
        </p:nvSpPr>
        <p:spPr>
          <a:xfrm>
            <a:off x="733811" y="3504441"/>
            <a:ext cx="1616148" cy="307777"/>
          </a:xfrm>
          <a:prstGeom prst="rect">
            <a:avLst/>
          </a:prstGeom>
          <a:noFill/>
        </p:spPr>
        <p:txBody>
          <a:bodyPr wrap="none" rtlCol="0">
            <a:spAutoFit/>
          </a:bodyPr>
          <a:lstStyle/>
          <a:p>
            <a:r>
              <a:rPr lang="fr-CA" b="1" u="none">
                <a:solidFill>
                  <a:srgbClr val="000000"/>
                </a:solidFill>
              </a:rPr>
              <a:t>Normes de qualité</a:t>
            </a:r>
          </a:p>
        </p:txBody>
      </p:sp>
      <p:sp>
        <p:nvSpPr>
          <p:cNvPr id="12" name="TextBox 11">
            <a:extLst>
              <a:ext uri="{FF2B5EF4-FFF2-40B4-BE49-F238E27FC236}">
                <a16:creationId xmlns:a16="http://schemas.microsoft.com/office/drawing/2014/main" id="{F0F35BBD-54CB-4390-9756-E2365E67CCA5}"/>
              </a:ext>
            </a:extLst>
          </p:cNvPr>
          <p:cNvSpPr txBox="1"/>
          <p:nvPr>
            <p:custDataLst>
              <p:tags r:id="rId10"/>
            </p:custDataLst>
          </p:nvPr>
        </p:nvSpPr>
        <p:spPr>
          <a:xfrm>
            <a:off x="6537273" y="6161832"/>
            <a:ext cx="1895071" cy="307777"/>
          </a:xfrm>
          <a:prstGeom prst="rect">
            <a:avLst/>
          </a:prstGeom>
          <a:noFill/>
        </p:spPr>
        <p:txBody>
          <a:bodyPr wrap="none" rtlCol="0" anchor="t">
            <a:spAutoFit/>
          </a:bodyPr>
          <a:lstStyle/>
          <a:p>
            <a:r>
              <a:rPr lang="fr-CA" b="1" u="none">
                <a:solidFill>
                  <a:srgbClr val="000000"/>
                </a:solidFill>
              </a:rPr>
              <a:t>Guide de mesure</a:t>
            </a:r>
          </a:p>
        </p:txBody>
      </p:sp>
      <p:pic>
        <p:nvPicPr>
          <p:cNvPr id="18" name="Picture 17">
            <a:extLst>
              <a:ext uri="{FF2B5EF4-FFF2-40B4-BE49-F238E27FC236}">
                <a16:creationId xmlns:a16="http://schemas.microsoft.com/office/drawing/2014/main" id="{4C00E08F-3BA2-47F2-B90C-D4E02215EE95}"/>
              </a:ext>
            </a:extLst>
          </p:cNvPr>
          <p:cNvPicPr>
            <a:picLocks noChangeAspect="1"/>
          </p:cNvPicPr>
          <p:nvPr>
            <p:custDataLst>
              <p:tags r:id="rId11"/>
            </p:custDataLst>
          </p:nvPr>
        </p:nvPicPr>
        <p:blipFill>
          <a:blip r:embed="rId15"/>
          <a:stretch>
            <a:fillRect/>
          </a:stretch>
        </p:blipFill>
        <p:spPr>
          <a:xfrm>
            <a:off x="3352419" y="3995262"/>
            <a:ext cx="2901500" cy="1802116"/>
          </a:xfrm>
          <a:prstGeom prst="rect">
            <a:avLst/>
          </a:prstGeom>
          <a:scene3d>
            <a:camera prst="orthographicFront"/>
            <a:lightRig rig="threePt" dir="t"/>
          </a:scene3d>
          <a:sp3d>
            <a:bevelT/>
          </a:sp3d>
        </p:spPr>
      </p:pic>
      <p:pic>
        <p:nvPicPr>
          <p:cNvPr id="21" name="Picture 20">
            <a:extLst>
              <a:ext uri="{FF2B5EF4-FFF2-40B4-BE49-F238E27FC236}">
                <a16:creationId xmlns:a16="http://schemas.microsoft.com/office/drawing/2014/main" id="{A48182BA-6ACC-4ED7-B499-720D8B483980}"/>
              </a:ext>
            </a:extLst>
          </p:cNvPr>
          <p:cNvPicPr>
            <a:picLocks noChangeAspect="1"/>
          </p:cNvPicPr>
          <p:nvPr>
            <p:custDataLst>
              <p:tags r:id="rId12"/>
            </p:custDataLst>
          </p:nvPr>
        </p:nvPicPr>
        <p:blipFill>
          <a:blip r:embed="rId16"/>
          <a:stretch>
            <a:fillRect/>
          </a:stretch>
        </p:blipFill>
        <p:spPr>
          <a:xfrm>
            <a:off x="6795960" y="4090306"/>
            <a:ext cx="1377696" cy="1767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CDE3B91D-5C64-A84E-844B-683AC003D3DE}"/>
              </a:ext>
            </a:extLst>
          </p:cNvPr>
          <p:cNvPicPr>
            <a:picLocks noChangeAspect="1"/>
          </p:cNvPicPr>
          <p:nvPr/>
        </p:nvPicPr>
        <p:blipFill>
          <a:blip r:embed="rId17"/>
          <a:stretch>
            <a:fillRect/>
          </a:stretch>
        </p:blipFill>
        <p:spPr>
          <a:xfrm>
            <a:off x="6358305" y="1417664"/>
            <a:ext cx="2327418" cy="1745564"/>
          </a:xfrm>
          <a:prstGeom prst="rect">
            <a:avLst/>
          </a:prstGeom>
          <a:ln>
            <a:noFill/>
          </a:ln>
          <a:effectLst>
            <a:outerShdw blurRad="292100" dist="165100" dir="2700000" sx="93000" sy="93000" algn="tl" rotWithShape="0">
              <a:srgbClr val="333333">
                <a:alpha val="81000"/>
              </a:srgbClr>
            </a:outerShdw>
          </a:effectLst>
        </p:spPr>
      </p:pic>
      <p:pic>
        <p:nvPicPr>
          <p:cNvPr id="27" name="Picture 26">
            <a:extLst>
              <a:ext uri="{FF2B5EF4-FFF2-40B4-BE49-F238E27FC236}">
                <a16:creationId xmlns:a16="http://schemas.microsoft.com/office/drawing/2014/main" id="{3395DEEE-89FD-1142-96C8-E4A50E8F72E8}"/>
              </a:ext>
            </a:extLst>
          </p:cNvPr>
          <p:cNvPicPr>
            <a:picLocks noChangeAspect="1"/>
          </p:cNvPicPr>
          <p:nvPr/>
        </p:nvPicPr>
        <p:blipFill>
          <a:blip r:embed="rId18"/>
          <a:stretch>
            <a:fillRect/>
          </a:stretch>
        </p:blipFill>
        <p:spPr>
          <a:xfrm>
            <a:off x="3610525" y="1125342"/>
            <a:ext cx="1617057" cy="2092663"/>
          </a:xfrm>
          <a:prstGeom prst="rect">
            <a:avLst/>
          </a:prstGeom>
          <a:effectLst>
            <a:outerShdw blurRad="76200" algn="ctr" rotWithShape="0">
              <a:prstClr val="black">
                <a:alpha val="40000"/>
              </a:prstClr>
            </a:outerShdw>
          </a:effectLst>
        </p:spPr>
      </p:pic>
      <p:pic>
        <p:nvPicPr>
          <p:cNvPr id="28" name="Picture 27">
            <a:extLst>
              <a:ext uri="{FF2B5EF4-FFF2-40B4-BE49-F238E27FC236}">
                <a16:creationId xmlns:a16="http://schemas.microsoft.com/office/drawing/2014/main" id="{F7FB08AD-C5CD-5048-91F2-77BDDBC0CA0E}"/>
              </a:ext>
            </a:extLst>
          </p:cNvPr>
          <p:cNvPicPr>
            <a:picLocks noChangeAspect="1"/>
          </p:cNvPicPr>
          <p:nvPr/>
        </p:nvPicPr>
        <p:blipFill>
          <a:blip r:embed="rId19"/>
          <a:stretch>
            <a:fillRect/>
          </a:stretch>
        </p:blipFill>
        <p:spPr>
          <a:xfrm>
            <a:off x="733810" y="4160962"/>
            <a:ext cx="1944074" cy="1502239"/>
          </a:xfrm>
          <a:prstGeom prst="rect">
            <a:avLst/>
          </a:prstGeom>
          <a:effectLst>
            <a:outerShdw blurRad="76200" algn="ctr" rotWithShape="0">
              <a:prstClr val="black">
                <a:alpha val="40000"/>
              </a:prstClr>
            </a:outerShdw>
          </a:effectLst>
        </p:spPr>
      </p:pic>
      <p:pic>
        <p:nvPicPr>
          <p:cNvPr id="29" name="Picture 28">
            <a:extLst>
              <a:ext uri="{FF2B5EF4-FFF2-40B4-BE49-F238E27FC236}">
                <a16:creationId xmlns:a16="http://schemas.microsoft.com/office/drawing/2014/main" id="{CD096B9E-F65C-4C41-9223-539407F2D895}"/>
              </a:ext>
            </a:extLst>
          </p:cNvPr>
          <p:cNvPicPr>
            <a:picLocks noChangeAspect="1"/>
          </p:cNvPicPr>
          <p:nvPr/>
        </p:nvPicPr>
        <p:blipFill>
          <a:blip r:embed="rId20"/>
          <a:stretch>
            <a:fillRect/>
          </a:stretch>
        </p:blipFill>
        <p:spPr>
          <a:xfrm>
            <a:off x="894173" y="1125342"/>
            <a:ext cx="1623347" cy="2100803"/>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218296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custDataLst>
              <p:tags r:id="rId1"/>
            </p:custDataLst>
          </p:nvPr>
        </p:nvSpPr>
        <p:spPr>
          <a:xfrm>
            <a:off x="1707187" y="922895"/>
            <a:ext cx="1095043" cy="338554"/>
          </a:xfrm>
          <a:prstGeom prst="rect">
            <a:avLst/>
          </a:prstGeom>
          <a:solidFill>
            <a:schemeClr val="accent1">
              <a:lumMod val="50000"/>
            </a:schemeClr>
          </a:solidFill>
          <a:ln>
            <a:noFill/>
          </a:ln>
        </p:spPr>
        <p:txBody>
          <a:bodyPr wrap="none" rtlCol="0">
            <a:spAutoFit/>
          </a:bodyPr>
          <a:lstStyle/>
          <a:p>
            <a:pPr algn="ctr"/>
            <a:r>
              <a:rPr lang="fr-CA" sz="1600" b="1" u="none" dirty="0">
                <a:solidFill>
                  <a:schemeClr val="bg1"/>
                </a:solidFill>
              </a:rPr>
              <a:t>L’Énoncé</a:t>
            </a:r>
          </a:p>
        </p:txBody>
      </p:sp>
      <p:sp>
        <p:nvSpPr>
          <p:cNvPr id="14" name="TextBox 13"/>
          <p:cNvSpPr txBox="1"/>
          <p:nvPr>
            <p:custDataLst>
              <p:tags r:id="rId2"/>
            </p:custDataLst>
          </p:nvPr>
        </p:nvSpPr>
        <p:spPr>
          <a:xfrm>
            <a:off x="5271701" y="916755"/>
            <a:ext cx="1085554" cy="338554"/>
          </a:xfrm>
          <a:prstGeom prst="rect">
            <a:avLst/>
          </a:prstGeom>
          <a:solidFill>
            <a:srgbClr val="3C8C93"/>
          </a:solidFill>
          <a:ln>
            <a:noFill/>
          </a:ln>
        </p:spPr>
        <p:txBody>
          <a:bodyPr wrap="none" rtlCol="0">
            <a:spAutoFit/>
          </a:bodyPr>
          <a:lstStyle/>
          <a:p>
            <a:pPr algn="ctr"/>
            <a:r>
              <a:rPr lang="fr-CA" sz="1600" b="1" u="none" dirty="0">
                <a:solidFill>
                  <a:schemeClr val="bg1"/>
                </a:solidFill>
              </a:rPr>
              <a:t>Le public</a:t>
            </a:r>
          </a:p>
        </p:txBody>
      </p:sp>
      <p:sp>
        <p:nvSpPr>
          <p:cNvPr id="15" name="TextBox 14"/>
          <p:cNvSpPr txBox="1"/>
          <p:nvPr>
            <p:custDataLst>
              <p:tags r:id="rId3"/>
            </p:custDataLst>
          </p:nvPr>
        </p:nvSpPr>
        <p:spPr>
          <a:xfrm>
            <a:off x="2998840" y="5997324"/>
            <a:ext cx="1689886" cy="338554"/>
          </a:xfrm>
          <a:prstGeom prst="rect">
            <a:avLst/>
          </a:prstGeom>
          <a:solidFill>
            <a:srgbClr val="3C8C93"/>
          </a:solidFill>
          <a:ln>
            <a:solidFill>
              <a:srgbClr val="FFFFFF"/>
            </a:solidFill>
          </a:ln>
        </p:spPr>
        <p:txBody>
          <a:bodyPr wrap="none" rtlCol="0">
            <a:spAutoFit/>
          </a:bodyPr>
          <a:lstStyle/>
          <a:p>
            <a:pPr algn="ctr"/>
            <a:r>
              <a:rPr lang="fr-CA" sz="1600" b="1" u="none" dirty="0">
                <a:solidFill>
                  <a:schemeClr val="bg1"/>
                </a:solidFill>
              </a:rPr>
              <a:t>Les indicateurs</a:t>
            </a:r>
          </a:p>
        </p:txBody>
      </p:sp>
      <p:sp>
        <p:nvSpPr>
          <p:cNvPr id="16" name="TextBox 15"/>
          <p:cNvSpPr txBox="1"/>
          <p:nvPr>
            <p:custDataLst>
              <p:tags r:id="rId4"/>
            </p:custDataLst>
          </p:nvPr>
        </p:nvSpPr>
        <p:spPr>
          <a:xfrm>
            <a:off x="6952051" y="916755"/>
            <a:ext cx="1633782" cy="338554"/>
          </a:xfrm>
          <a:prstGeom prst="rect">
            <a:avLst/>
          </a:prstGeom>
          <a:solidFill>
            <a:srgbClr val="3C8C93"/>
          </a:solidFill>
          <a:ln>
            <a:solidFill>
              <a:srgbClr val="FFFFFF"/>
            </a:solidFill>
          </a:ln>
        </p:spPr>
        <p:txBody>
          <a:bodyPr wrap="none" rtlCol="0">
            <a:spAutoFit/>
          </a:bodyPr>
          <a:lstStyle/>
          <a:p>
            <a:pPr algn="ctr"/>
            <a:r>
              <a:rPr lang="fr-CA" sz="1600" b="1" u="none" dirty="0">
                <a:solidFill>
                  <a:schemeClr val="bg1"/>
                </a:solidFill>
              </a:rPr>
              <a:t>Les définitions</a:t>
            </a:r>
          </a:p>
        </p:txBody>
      </p:sp>
      <p:sp>
        <p:nvSpPr>
          <p:cNvPr id="19" name="Title 3"/>
          <p:cNvSpPr txBox="1">
            <a:spLocks/>
          </p:cNvSpPr>
          <p:nvPr>
            <p:custDataLst>
              <p:tags r:id="rId5"/>
            </p:custDataLst>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200" u="none" dirty="0">
                <a:solidFill>
                  <a:srgbClr val="00A0AF"/>
                </a:solidFill>
              </a:rPr>
              <a:t>Aperçu de la norme de qualité</a:t>
            </a:r>
          </a:p>
        </p:txBody>
      </p:sp>
      <p:cxnSp>
        <p:nvCxnSpPr>
          <p:cNvPr id="20" name="Straight Arrow Connector 19">
            <a:extLst>
              <a:ext uri="{FF2B5EF4-FFF2-40B4-BE49-F238E27FC236}">
                <a16:creationId xmlns:a16="http://schemas.microsoft.com/office/drawing/2014/main" id="{1CC58CAD-D5B2-4EC5-B4DE-7B8478F610ED}"/>
              </a:ext>
            </a:extLst>
          </p:cNvPr>
          <p:cNvCxnSpPr>
            <a:cxnSpLocks/>
          </p:cNvCxnSpPr>
          <p:nvPr>
            <p:custDataLst>
              <p:tags r:id="rId6"/>
            </p:custDataLst>
          </p:nvPr>
        </p:nvCxnSpPr>
        <p:spPr bwMode="auto">
          <a:xfrm>
            <a:off x="2257329" y="1261250"/>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6EFE5F69-512F-4F01-9BC1-BF3460627056}"/>
              </a:ext>
            </a:extLst>
          </p:cNvPr>
          <p:cNvCxnSpPr>
            <a:cxnSpLocks/>
          </p:cNvCxnSpPr>
          <p:nvPr>
            <p:custDataLst>
              <p:tags r:id="rId7"/>
            </p:custDataLst>
          </p:nvPr>
        </p:nvCxnSpPr>
        <p:spPr bwMode="auto">
          <a:xfrm>
            <a:off x="5836088" y="1234987"/>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16EB1E30-ACF7-433C-A5DB-901B5D3D0084}"/>
              </a:ext>
            </a:extLst>
          </p:cNvPr>
          <p:cNvCxnSpPr>
            <a:cxnSpLocks/>
          </p:cNvCxnSpPr>
          <p:nvPr>
            <p:custDataLst>
              <p:tags r:id="rId8"/>
            </p:custDataLst>
          </p:nvPr>
        </p:nvCxnSpPr>
        <p:spPr bwMode="auto">
          <a:xfrm>
            <a:off x="7743708" y="1240241"/>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840DFB05-F7C8-4F1C-BC67-15C6D93EB96C}"/>
              </a:ext>
            </a:extLst>
          </p:cNvPr>
          <p:cNvCxnSpPr>
            <a:cxnSpLocks/>
          </p:cNvCxnSpPr>
          <p:nvPr>
            <p:custDataLst>
              <p:tags r:id="rId9"/>
            </p:custDataLst>
          </p:nvPr>
        </p:nvCxnSpPr>
        <p:spPr bwMode="auto">
          <a:xfrm>
            <a:off x="4637908" y="6168430"/>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17" name="Picture 16">
            <a:extLst>
              <a:ext uri="{FF2B5EF4-FFF2-40B4-BE49-F238E27FC236}">
                <a16:creationId xmlns:a16="http://schemas.microsoft.com/office/drawing/2014/main" id="{7CF4AD7D-EFB8-A545-ACD6-E61450313926}"/>
              </a:ext>
            </a:extLst>
          </p:cNvPr>
          <p:cNvPicPr>
            <a:picLocks noChangeAspect="1"/>
          </p:cNvPicPr>
          <p:nvPr/>
        </p:nvPicPr>
        <p:blipFill>
          <a:blip r:embed="rId12"/>
          <a:stretch>
            <a:fillRect/>
          </a:stretch>
        </p:blipFill>
        <p:spPr>
          <a:xfrm>
            <a:off x="660430" y="1790874"/>
            <a:ext cx="3229678" cy="396834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19B94B10-0607-8542-965B-3689F50B3441}"/>
              </a:ext>
            </a:extLst>
          </p:cNvPr>
          <p:cNvPicPr>
            <a:picLocks noChangeAspect="1"/>
          </p:cNvPicPr>
          <p:nvPr/>
        </p:nvPicPr>
        <p:blipFill>
          <a:blip r:embed="rId13"/>
          <a:stretch>
            <a:fillRect/>
          </a:stretch>
        </p:blipFill>
        <p:spPr>
          <a:xfrm>
            <a:off x="5253895" y="1727452"/>
            <a:ext cx="2804080" cy="346196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DE1C774D-8CD9-A44A-B14E-A2EB9FA1A1D4}"/>
              </a:ext>
            </a:extLst>
          </p:cNvPr>
          <p:cNvPicPr>
            <a:picLocks noChangeAspect="1"/>
          </p:cNvPicPr>
          <p:nvPr/>
        </p:nvPicPr>
        <p:blipFill>
          <a:blip r:embed="rId14"/>
          <a:stretch>
            <a:fillRect/>
          </a:stretch>
        </p:blipFill>
        <p:spPr>
          <a:xfrm>
            <a:off x="5256844" y="5276845"/>
            <a:ext cx="1585526" cy="1503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t>Normes de qualité </a:t>
            </a:r>
            <a:br>
              <a:rPr lang="fr-CA" sz="2800" b="0"/>
            </a:br>
            <a:r>
              <a:rPr lang="fr-CA"/>
              <a:t>Guide de référence des patients</a:t>
            </a:r>
          </a:p>
        </p:txBody>
      </p:sp>
      <p:sp>
        <p:nvSpPr>
          <p:cNvPr id="5" name="Content Placeholder 4"/>
          <p:cNvSpPr>
            <a:spLocks noGrp="1"/>
          </p:cNvSpPr>
          <p:nvPr>
            <p:ph idx="4294967295"/>
            <p:custDataLst>
              <p:tags r:id="rId2"/>
            </p:custDataLst>
          </p:nvPr>
        </p:nvSpPr>
        <p:spPr>
          <a:xfrm>
            <a:off x="473272" y="2549525"/>
            <a:ext cx="3273462" cy="2492375"/>
          </a:xfrm>
        </p:spPr>
        <p:txBody>
          <a:bodyPr/>
          <a:lstStyle/>
          <a:p>
            <a:pPr marL="0" indent="0">
              <a:buNone/>
            </a:pPr>
            <a:r>
              <a:rPr lang="fr-CA" sz="1800"/>
              <a:t>Le </a:t>
            </a:r>
            <a:r>
              <a:rPr lang="fr-CA" sz="1800" b="1"/>
              <a:t>guide de référence des patients </a:t>
            </a:r>
            <a:r>
              <a:rPr lang="fr-CA" sz="1800"/>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4" name="Picture 3">
            <a:extLst>
              <a:ext uri="{FF2B5EF4-FFF2-40B4-BE49-F238E27FC236}">
                <a16:creationId xmlns:a16="http://schemas.microsoft.com/office/drawing/2014/main" id="{98A4061C-4291-3F4B-9841-EE33351A428A}"/>
              </a:ext>
            </a:extLst>
          </p:cNvPr>
          <p:cNvPicPr>
            <a:picLocks noChangeAspect="1"/>
          </p:cNvPicPr>
          <p:nvPr/>
        </p:nvPicPr>
        <p:blipFill>
          <a:blip r:embed="rId5"/>
          <a:stretch>
            <a:fillRect/>
          </a:stretch>
        </p:blipFill>
        <p:spPr>
          <a:xfrm>
            <a:off x="4687219" y="1710353"/>
            <a:ext cx="3459252" cy="4476679"/>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fr-CA" sz="2800" b="0"/>
              <a:t>Normes de qualité :</a:t>
            </a:r>
            <a:br>
              <a:rPr lang="fr-CA"/>
            </a:br>
            <a:r>
              <a:rPr lang="fr-CA"/>
              <a:t>Recommandations relatives à l’adoption</a:t>
            </a:r>
          </a:p>
        </p:txBody>
      </p:sp>
      <p:sp>
        <p:nvSpPr>
          <p:cNvPr id="5" name="Content Placeholder 4"/>
          <p:cNvSpPr>
            <a:spLocks noGrp="1"/>
          </p:cNvSpPr>
          <p:nvPr>
            <p:ph idx="4294967295"/>
            <p:custDataLst>
              <p:tags r:id="rId2"/>
            </p:custDataLst>
          </p:nvPr>
        </p:nvSpPr>
        <p:spPr>
          <a:xfrm>
            <a:off x="560039" y="1919288"/>
            <a:ext cx="3249962" cy="1050925"/>
          </a:xfrm>
        </p:spPr>
        <p:txBody>
          <a:bodyPr/>
          <a:lstStyle/>
          <a:p>
            <a:pPr marL="0" indent="0">
              <a:buNone/>
            </a:pPr>
            <a:r>
              <a:rPr lang="fr-CA" sz="1800" b="1"/>
              <a:t>Recommandations</a:t>
            </a:r>
            <a:r>
              <a:rPr lang="fr-CA" sz="1800"/>
              <a:t> pour les décideurs, les administrateurs, les organismes de soins de santé et les professionnels qui visent à combler les lacunes entre les soins actuels et les soins présentés dans les énoncés de qualité pour favoriser l’adoption de la norme de qualité dans l’ensemble de l’Ontario.</a:t>
            </a:r>
          </a:p>
        </p:txBody>
      </p:sp>
      <p:pic>
        <p:nvPicPr>
          <p:cNvPr id="4" name="Picture 3">
            <a:extLst>
              <a:ext uri="{FF2B5EF4-FFF2-40B4-BE49-F238E27FC236}">
                <a16:creationId xmlns:a16="http://schemas.microsoft.com/office/drawing/2014/main" id="{DAEE5383-8B21-FD4E-B5B6-6B2F6B09D836}"/>
              </a:ext>
            </a:extLst>
          </p:cNvPr>
          <p:cNvPicPr>
            <a:picLocks noChangeAspect="1"/>
          </p:cNvPicPr>
          <p:nvPr>
            <p:custDataLst>
              <p:tags r:id="rId3"/>
            </p:custDataLst>
          </p:nvPr>
        </p:nvPicPr>
        <p:blipFill>
          <a:blip r:embed="rId6"/>
          <a:stretch>
            <a:fillRect/>
          </a:stretch>
        </p:blipFill>
        <p:spPr>
          <a:xfrm>
            <a:off x="4336532" y="1919288"/>
            <a:ext cx="4365250" cy="3373148"/>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5606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t>Normes de qualité :</a:t>
            </a:r>
            <a:br>
              <a:rPr lang="fr-CA"/>
            </a:br>
            <a:r>
              <a:rPr lang="fr-CA"/>
              <a:t>Outils de mise en œuvre</a:t>
            </a:r>
          </a:p>
        </p:txBody>
      </p:sp>
      <p:sp>
        <p:nvSpPr>
          <p:cNvPr id="5" name="Content Placeholder 4"/>
          <p:cNvSpPr>
            <a:spLocks noGrp="1"/>
          </p:cNvSpPr>
          <p:nvPr>
            <p:ph idx="4294967295"/>
            <p:custDataLst>
              <p:tags r:id="rId2"/>
            </p:custDataLst>
          </p:nvPr>
        </p:nvSpPr>
        <p:spPr>
          <a:xfrm>
            <a:off x="496935" y="2173288"/>
            <a:ext cx="3354340" cy="4248150"/>
          </a:xfrm>
        </p:spPr>
        <p:txBody>
          <a:bodyPr/>
          <a:lstStyle/>
          <a:p>
            <a:pPr marL="0" indent="0">
              <a:buNone/>
            </a:pPr>
            <a:r>
              <a:rPr lang="fr-CA" sz="1800"/>
              <a:t>Le </a:t>
            </a:r>
            <a:r>
              <a:rPr lang="fr-CA" sz="1800" b="1"/>
              <a:t>Guide de démarrage :</a:t>
            </a:r>
          </a:p>
          <a:p>
            <a:r>
              <a:rPr lang="fr-CA" sz="1800"/>
              <a:t>Décrit le processus d’utilisation de la norme de qualité à titre de ressource pour offrir des soins de qualité supérieure.</a:t>
            </a:r>
          </a:p>
          <a:p>
            <a:r>
              <a:rPr lang="fr-CA" sz="1800"/>
              <a:t>Contient des démarches fondées sur des données probantes, ainsi que d’autres outils et modèles utiles pour mettre en œuvre les idées de changement à l’échelle de la pratique.</a:t>
            </a:r>
          </a:p>
        </p:txBody>
      </p:sp>
      <p:pic>
        <p:nvPicPr>
          <p:cNvPr id="6" name="Picture 5">
            <a:extLst>
              <a:ext uri="{FF2B5EF4-FFF2-40B4-BE49-F238E27FC236}">
                <a16:creationId xmlns:a16="http://schemas.microsoft.com/office/drawing/2014/main" id="{D9B79FC1-CB82-F545-8CB3-FE412C92572C}"/>
              </a:ext>
            </a:extLst>
          </p:cNvPr>
          <p:cNvPicPr>
            <a:picLocks noChangeAspect="1"/>
          </p:cNvPicPr>
          <p:nvPr/>
        </p:nvPicPr>
        <p:blipFill>
          <a:blip r:embed="rId5"/>
          <a:stretch>
            <a:fillRect/>
          </a:stretch>
        </p:blipFill>
        <p:spPr>
          <a:xfrm>
            <a:off x="4683571" y="2332063"/>
            <a:ext cx="4018213" cy="3013660"/>
          </a:xfrm>
          <a:prstGeom prst="rect">
            <a:avLst/>
          </a:prstGeom>
          <a:ln>
            <a:noFill/>
          </a:ln>
          <a:effectLst>
            <a:outerShdw blurRad="292100" dist="165100" dir="2700000" sx="93000" sy="93000" algn="tl" rotWithShape="0">
              <a:srgbClr val="333333">
                <a:alpha val="81000"/>
              </a:srgbClr>
            </a:outerShdw>
          </a:effectLst>
        </p:spPr>
      </p:pic>
    </p:spTree>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15"/>
</p:tagLst>
</file>

<file path=ppt/tags/tag23.xml><?xml version="1.0" encoding="utf-8"?>
<p:tagLst xmlns:a="http://schemas.openxmlformats.org/drawingml/2006/main" xmlns:r="http://schemas.openxmlformats.org/officeDocument/2006/relationships" xmlns:p="http://schemas.openxmlformats.org/presentationml/2006/main">
  <p:tag name="NUM" val="16"/>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1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9"/>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EB5A9310997D48BB20D97A04D7F4E4" ma:contentTypeVersion="" ma:contentTypeDescription="Create a new document." ma:contentTypeScope="" ma:versionID="af88621b0a24daa85a681b68fc250eba">
  <xsd:schema xmlns:xsd="http://www.w3.org/2001/XMLSchema" xmlns:xs="http://www.w3.org/2001/XMLSchema" xmlns:p="http://schemas.microsoft.com/office/2006/metadata/properties" xmlns:ns2="ecd33b77-bccb-43dc-953a-3fb529105a8f" xmlns:ns3="3be09a94-479e-4b38-b55b-786b8f1ad525" targetNamespace="http://schemas.microsoft.com/office/2006/metadata/properties" ma:root="true" ma:fieldsID="ef5ce6fd14688d9694fba8e30578b904" ns2:_="" ns3:_="">
    <xsd:import namespace="ecd33b77-bccb-43dc-953a-3fb529105a8f"/>
    <xsd:import namespace="3be09a94-479e-4b38-b55b-786b8f1ad52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33b77-bccb-43dc-953a-3fb529105a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e09a94-479e-4b38-b55b-786b8f1ad52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cd33b77-bccb-43dc-953a-3fb529105a8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SharedWithUsers>
  </documentManagement>
</p:properties>
</file>

<file path=customXml/itemProps1.xml><?xml version="1.0" encoding="utf-8"?>
<ds:datastoreItem xmlns:ds="http://schemas.openxmlformats.org/officeDocument/2006/customXml" ds:itemID="{53B14E86-E455-468D-9B69-5614537B2920}"/>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http://schemas.microsoft.com/office/2006/metadata/properties"/>
    <ds:schemaRef ds:uri="http://schemas.microsoft.com/office/infopath/2007/PartnerControls"/>
    <ds:schemaRef ds:uri="209d81ef-0277-42ba-a0f1-16cbb8b85662"/>
  </ds:schemaRefs>
</ds:datastoreItem>
</file>

<file path=docProps/app.xml><?xml version="1.0" encoding="utf-8"?>
<Properties xmlns="http://schemas.openxmlformats.org/officeDocument/2006/extended-properties" xmlns:vt="http://schemas.openxmlformats.org/officeDocument/2006/docPropsVTypes">
  <TotalTime>175</TotalTime>
  <Words>1920</Words>
  <Application>Microsoft Macintosh PowerPoint</Application>
  <PresentationFormat>On-screen Show (4:3)</PresentationFormat>
  <Paragraphs>215</Paragraphs>
  <Slides>38</Slides>
  <Notes>27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Objectifs</vt:lpstr>
      <vt:lpstr>Normes de qualité</vt:lpstr>
      <vt:lpstr>Normes de qualité</vt:lpstr>
      <vt:lpstr>Ressources des normes de qualité</vt:lpstr>
      <vt:lpstr>PowerPoint Presentation</vt:lpstr>
      <vt:lpstr>Normes de qualité  Guide de référence des patients</vt:lpstr>
      <vt:lpstr>Normes de qualité : Recommandations relatives à l’adoption</vt:lpstr>
      <vt:lpstr>Normes de qualité : Outils de mise en œuvre</vt:lpstr>
      <vt:lpstr>Normes de qualité : Quorum</vt:lpstr>
      <vt:lpstr>Normes de qualité : Guide de mesure</vt:lpstr>
      <vt:lpstr>Normes de qualité : Tableaux de données</vt:lpstr>
      <vt:lpstr>Pourquoi une norme de qualité pour le glaucome en Ontario? </vt:lpstr>
      <vt:lpstr>« Le glaucome est la cause la plus fréquente de cécité irréversible et il a une énorme incidence sur la qualité de vie des gens. Grâce à des soins appropriés, une grande partie de cette incidence peut être évitée. Mais recevoir des soins appropriés est complexe dans notre système de soins de santé : identifier les personnes atteintes de glaucome à un stade précoce, s’assurer qu’elles voient le bon professionnel au bon moment et avoir accès aux niveaux de soins les plus avancés, au besoin, peut avoir un impact considérable sur les résultats. »   – Robert Campbell, membre du Comité consultatif de la Norme de qualité pour le glaucome </vt:lpstr>
      <vt:lpstr>PowerPoint Presentation</vt:lpstr>
      <vt:lpstr>PowerPoint Presentation</vt:lpstr>
      <vt:lpstr>Environ la moitié des personnes atteintes de glaucome ne le savent pas</vt:lpstr>
      <vt:lpstr>4 personnes sur 10 atteintes de glaucome n’ont pas subi d’examen de la vue au cours de l’année précédente</vt:lpstr>
      <vt:lpstr>PowerPoint Presentation</vt:lpstr>
      <vt:lpstr>PowerPoint Presentation</vt:lpstr>
      <vt:lpstr>PowerPoint Presentation</vt:lpstr>
      <vt:lpstr>PowerPoint Presentation</vt:lpstr>
      <vt:lpstr>Les temps d’attente pour un rendez-vous en chirurgie varient d’une région à l’autre de l’Ontario</vt:lpstr>
      <vt:lpstr> Énoncés de qualité en bref </vt:lpstr>
      <vt:lpstr>Portée de la norme de qualité pour le glaucome</vt:lpstr>
      <vt:lpstr>Sujets de l’énoncé de qualité sur le glaucome</vt:lpstr>
      <vt:lpstr>Énoncé de qualité 1 : Examens réguliers des yeux et évaluation complète pour le glaucome   </vt:lpstr>
      <vt:lpstr>Énoncé de qualité 2 : Surveillance </vt:lpstr>
      <vt:lpstr>Énoncé de qualité 3 : Renseignements </vt:lpstr>
      <vt:lpstr>Énoncé de qualité 4 : Aiguillage et accès en temps opportun à un ophtalmologiste    </vt:lpstr>
      <vt:lpstr>Énoncé de qualité 5 : Pharmacothérapie et thérapie laser     </vt:lpstr>
      <vt:lpstr>Énoncé de qualité 6 : Intervention chirurgicale     </vt:lpstr>
      <vt:lpstr>« La norme de qualité pour le glaucome s’applique à tous ces éléments mobiles. Elle appuie la coopération et la communication interprofessionnelles ainsi que le changement organisationnel et l’amélioration de l’accès afin que les patients puissent se déplacer dans le système de façon appropriée pour recevoir les soins dont ils ont besoin, quand et comme ils en ont besoin. »  – Robert Campbell, membre du Comité consultatif sur la Norme de qualité pour le glaucome </vt:lpstr>
      <vt:lpstr>« Le glaucome est l’une de ces maladies qui n’est identifiée lorsqu’il y a beaucoup de dommage aux yeux. Pour mon mari, obtenir un diagnostic et un traitement efficace a été une expérience très difficile. Nous ne nous sommes pas sentis entendus et nous avons rencontré des opinions divergentes quant à savoir quand et comment détecter le glaucome et quoi faire quand il a cessé de réagir aux traitements.   « Je pense que la norme de qualité du glaucome améliorera les soins, car elle repose sur une approche centrée sur le patient, introduisant de nouvelles idées et attentes pour le patient et le médecin. Par exemple, la définition de facteurs de risque communs pour la détection précoce du glaucome, l'attente d'une approche de soins coordonnée à mesure que la maladie progresse, et le respect de la langue et de la culture dans des soins de qualité aideront les patients à faire confiance au processus . La norme de qualité présente également aux praticiens pressés des approches simples, fondées sur des recherches récentes et éprouvées sur le monde, pour traiter efficacement le glaucome. Les déclarations de qualité permettent aux patients de comprendre à quoi s'attendre pendant et après un diagnostic de glaucome. Les patients peuvent également utiliser les déclarations de qualité pour préparer des questions à l'intention de leurs médecins, devenir des partenaires confiants dans l'équipe de soins et comprendre lorsqu'ils ont besoin de plaider en faveur d'une approche différente. »  – épouse d'une personne avec le glaucome</vt:lpstr>
      <vt:lpstr> Comment mesurer la réussite </vt:lpstr>
      <vt:lpstr>Comment mesurer la réussite à l’échelle provinciale</vt:lpstr>
      <vt:lpstr>Comment mesurer la réussite à l’échelle locale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Wong, Steven</cp:lastModifiedBy>
  <cp:revision>57</cp:revision>
  <dcterms:modified xsi:type="dcterms:W3CDTF">2019-03-05T19:27:03Z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0x01010066EB5A9310997D48BB20D97A04D7F4E4</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ies>
</file>