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8.xml" ContentType="application/vnd.openxmlformats-officedocument.presentationml.notesSlide+xml"/>
  <Override PartName="/ppt/tags/tag44.xml" ContentType="application/vnd.openxmlformats-officedocument.presentationml.tags+xml"/>
  <Override PartName="/ppt/notesSlides/notesSlide19.xml" ContentType="application/vnd.openxmlformats-officedocument.presentationml.notesSlide+xml"/>
  <Override PartName="/ppt/tags/tag45.xml" ContentType="application/vnd.openxmlformats-officedocument.presentationml.tags+xml"/>
  <Override PartName="/ppt/notesSlides/notesSlide20.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1.xml" ContentType="application/vnd.openxmlformats-officedocument.presentationml.notesSlide+xml"/>
  <Override PartName="/ppt/tags/tag59.xml" ContentType="application/vnd.openxmlformats-officedocument.presentationml.tags+xml"/>
  <Override PartName="/ppt/notesSlides/notesSlide22.xml" ContentType="application/vnd.openxmlformats-officedocument.presentationml.notesSlide+xml"/>
  <Override PartName="/ppt/tags/tag60.xml" ContentType="application/vnd.openxmlformats-officedocument.presentationml.tags+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7"/>
  </p:notesMasterIdLst>
  <p:handoutMasterIdLst>
    <p:handoutMasterId r:id="rId48"/>
  </p:handoutMasterIdLst>
  <p:sldIdLst>
    <p:sldId id="322" r:id="rId5"/>
    <p:sldId id="356" r:id="rId6"/>
    <p:sldId id="357" r:id="rId7"/>
    <p:sldId id="358" r:id="rId8"/>
    <p:sldId id="359" r:id="rId9"/>
    <p:sldId id="360" r:id="rId10"/>
    <p:sldId id="361" r:id="rId11"/>
    <p:sldId id="367" r:id="rId12"/>
    <p:sldId id="362" r:id="rId13"/>
    <p:sldId id="363" r:id="rId14"/>
    <p:sldId id="364" r:id="rId15"/>
    <p:sldId id="365" r:id="rId16"/>
    <p:sldId id="366" r:id="rId17"/>
    <p:sldId id="382" r:id="rId18"/>
    <p:sldId id="411" r:id="rId19"/>
    <p:sldId id="373" r:id="rId20"/>
    <p:sldId id="374" r:id="rId21"/>
    <p:sldId id="414" r:id="rId22"/>
    <p:sldId id="413" r:id="rId23"/>
    <p:sldId id="409" r:id="rId24"/>
    <p:sldId id="410" r:id="rId25"/>
    <p:sldId id="379" r:id="rId26"/>
    <p:sldId id="381" r:id="rId27"/>
    <p:sldId id="384" r:id="rId28"/>
    <p:sldId id="385" r:id="rId29"/>
    <p:sldId id="426" r:id="rId30"/>
    <p:sldId id="386" r:id="rId31"/>
    <p:sldId id="415" r:id="rId32"/>
    <p:sldId id="416" r:id="rId33"/>
    <p:sldId id="417" r:id="rId34"/>
    <p:sldId id="418" r:id="rId35"/>
    <p:sldId id="419" r:id="rId36"/>
    <p:sldId id="420" r:id="rId37"/>
    <p:sldId id="421" r:id="rId38"/>
    <p:sldId id="422" r:id="rId39"/>
    <p:sldId id="423" r:id="rId40"/>
    <p:sldId id="424" r:id="rId41"/>
    <p:sldId id="425" r:id="rId42"/>
    <p:sldId id="387" r:id="rId43"/>
    <p:sldId id="392" r:id="rId44"/>
    <p:sldId id="390" r:id="rId45"/>
    <p:sldId id="39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D0FFAE60-4F43-C334-F9EF-F4728FDBE600}" name="Mulder, Tonja" initials="MT" userId="S::tonja.mulder@ontariohealth.ca::820ac58e-689d-4285-beef-c00b21dc2ef3" providerId="AD"/>
  <p188:author id="{DEDC3B67-397E-8822-4527-2339AB022BE5}" name="Gnanalingam, Aasha" initials="AG" userId="S::aasha.gnanalingam@ontariohealth.ca::e998668a-8e67-4039-9efc-c8b62c418ad0"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6F3FF"/>
    <a:srgbClr val="00B2E3"/>
    <a:srgbClr val="E8F3D8"/>
    <a:srgbClr val="DCCDDB"/>
    <a:srgbClr val="CFE1E0"/>
    <a:srgbClr val="CBE4F4"/>
    <a:srgbClr val="E9E4DB"/>
    <a:srgbClr val="049FDC"/>
    <a:srgbClr val="888887"/>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9E1642-40DD-475F-92F9-A78E6E3E4596}" v="449" dt="2024-03-27T19:24:27.2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299" autoAdjust="0"/>
    <p:restoredTop sz="86386" autoAdjust="0"/>
  </p:normalViewPr>
  <p:slideViewPr>
    <p:cSldViewPr snapToGrid="0">
      <p:cViewPr varScale="1">
        <p:scale>
          <a:sx n="89" d="100"/>
          <a:sy n="89" d="100"/>
        </p:scale>
        <p:origin x="90" y="156"/>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10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ane, Jeanne" userId="ccaae3d9-a257-43fb-bdc8-036ccece4828" providerId="ADAL" clId="{959E1642-40DD-475F-92F9-A78E6E3E4596}"/>
    <pc:docChg chg="undo custSel modSld modMainMaster">
      <pc:chgData name="McKane, Jeanne" userId="ccaae3d9-a257-43fb-bdc8-036ccece4828" providerId="ADAL" clId="{959E1642-40DD-475F-92F9-A78E6E3E4596}" dt="2024-03-27T19:24:27.282" v="1029" actId="962"/>
      <pc:docMkLst>
        <pc:docMk/>
      </pc:docMkLst>
      <pc:sldChg chg="modSp mod">
        <pc:chgData name="McKane, Jeanne" userId="ccaae3d9-a257-43fb-bdc8-036ccece4828" providerId="ADAL" clId="{959E1642-40DD-475F-92F9-A78E6E3E4596}" dt="2024-03-27T19:13:28.978" v="652" actId="13244"/>
        <pc:sldMkLst>
          <pc:docMk/>
          <pc:sldMk cId="925506241" sldId="322"/>
        </pc:sldMkLst>
        <pc:spChg chg="mod">
          <ac:chgData name="McKane, Jeanne" userId="ccaae3d9-a257-43fb-bdc8-036ccece4828" providerId="ADAL" clId="{959E1642-40DD-475F-92F9-A78E6E3E4596}" dt="2024-03-27T18:56:46.619" v="14" actId="790"/>
          <ac:spMkLst>
            <pc:docMk/>
            <pc:sldMk cId="925506241" sldId="322"/>
            <ac:spMk id="2" creationId="{19A068EC-1729-176F-DCD9-CB27FD380BE4}"/>
          </ac:spMkLst>
        </pc:spChg>
        <pc:spChg chg="mod">
          <ac:chgData name="McKane, Jeanne" userId="ccaae3d9-a257-43fb-bdc8-036ccece4828" providerId="ADAL" clId="{959E1642-40DD-475F-92F9-A78E6E3E4596}" dt="2024-03-27T19:13:28.978" v="652" actId="13244"/>
          <ac:spMkLst>
            <pc:docMk/>
            <pc:sldMk cId="925506241" sldId="322"/>
            <ac:spMk id="4" creationId="{19A3B049-3C13-A977-073D-E6E5B1D249D2}"/>
          </ac:spMkLst>
        </pc:spChg>
        <pc:grpChg chg="mod">
          <ac:chgData name="McKane, Jeanne" userId="ccaae3d9-a257-43fb-bdc8-036ccece4828" providerId="ADAL" clId="{959E1642-40DD-475F-92F9-A78E6E3E4596}" dt="2024-03-27T18:57:22.505" v="15" actId="962"/>
          <ac:grpSpMkLst>
            <pc:docMk/>
            <pc:sldMk cId="925506241" sldId="322"/>
            <ac:grpSpMk id="7" creationId="{942C4465-C849-FC61-731B-E14C73CAB75A}"/>
          </ac:grpSpMkLst>
        </pc:grpChg>
        <pc:grpChg chg="mod">
          <ac:chgData name="McKane, Jeanne" userId="ccaae3d9-a257-43fb-bdc8-036ccece4828" providerId="ADAL" clId="{959E1642-40DD-475F-92F9-A78E6E3E4596}" dt="2024-03-27T18:57:25.919" v="16" actId="962"/>
          <ac:grpSpMkLst>
            <pc:docMk/>
            <pc:sldMk cId="925506241" sldId="322"/>
            <ac:grpSpMk id="9" creationId="{D5B76C15-22D4-B402-336F-2B746B06B8CC}"/>
          </ac:grpSpMkLst>
        </pc:grpChg>
      </pc:sldChg>
      <pc:sldChg chg="modSp">
        <pc:chgData name="McKane, Jeanne" userId="ccaae3d9-a257-43fb-bdc8-036ccece4828" providerId="ADAL" clId="{959E1642-40DD-475F-92F9-A78E6E3E4596}" dt="2024-03-27T19:00:19.948" v="63" actId="962"/>
        <pc:sldMkLst>
          <pc:docMk/>
          <pc:sldMk cId="909644597" sldId="358"/>
        </pc:sldMkLst>
        <pc:graphicFrameChg chg="mod">
          <ac:chgData name="McKane, Jeanne" userId="ccaae3d9-a257-43fb-bdc8-036ccece4828" providerId="ADAL" clId="{959E1642-40DD-475F-92F9-A78E6E3E4596}" dt="2024-03-27T19:00:19.948" v="63" actId="962"/>
          <ac:graphicFrameMkLst>
            <pc:docMk/>
            <pc:sldMk cId="909644597" sldId="358"/>
            <ac:graphicFrameMk id="7" creationId="{19C5F5E8-BF21-1621-6EE4-9674393947C9}"/>
          </ac:graphicFrameMkLst>
        </pc:graphicFrameChg>
      </pc:sldChg>
      <pc:sldChg chg="addSp delSp modSp mod">
        <pc:chgData name="McKane, Jeanne" userId="ccaae3d9-a257-43fb-bdc8-036ccece4828" providerId="ADAL" clId="{959E1642-40DD-475F-92F9-A78E6E3E4596}" dt="2024-03-27T19:24:27.282" v="1029" actId="962"/>
        <pc:sldMkLst>
          <pc:docMk/>
          <pc:sldMk cId="482592697" sldId="359"/>
        </pc:sldMkLst>
        <pc:spChg chg="mod">
          <ac:chgData name="McKane, Jeanne" userId="ccaae3d9-a257-43fb-bdc8-036ccece4828" providerId="ADAL" clId="{959E1642-40DD-475F-92F9-A78E6E3E4596}" dt="2024-03-27T19:08:03.950" v="606" actId="962"/>
          <ac:spMkLst>
            <pc:docMk/>
            <pc:sldMk cId="482592697" sldId="359"/>
            <ac:spMk id="4" creationId="{31F47D01-846B-C7EE-BFA4-517BCDADF210}"/>
          </ac:spMkLst>
        </pc:spChg>
        <pc:spChg chg="ord">
          <ac:chgData name="McKane, Jeanne" userId="ccaae3d9-a257-43fb-bdc8-036ccece4828" providerId="ADAL" clId="{959E1642-40DD-475F-92F9-A78E6E3E4596}" dt="2024-03-27T19:08:40.235" v="611" actId="13244"/>
          <ac:spMkLst>
            <pc:docMk/>
            <pc:sldMk cId="482592697" sldId="359"/>
            <ac:spMk id="5" creationId="{51942B0D-B547-AF32-57F8-D420ED71654D}"/>
          </ac:spMkLst>
        </pc:spChg>
        <pc:spChg chg="ord">
          <ac:chgData name="McKane, Jeanne" userId="ccaae3d9-a257-43fb-bdc8-036ccece4828" providerId="ADAL" clId="{959E1642-40DD-475F-92F9-A78E6E3E4596}" dt="2024-03-27T19:08:56.751" v="613" actId="13244"/>
          <ac:spMkLst>
            <pc:docMk/>
            <pc:sldMk cId="482592697" sldId="359"/>
            <ac:spMk id="6" creationId="{55101920-8D9F-8ECA-15CA-75C6A47AD034}"/>
          </ac:spMkLst>
        </pc:spChg>
        <pc:spChg chg="ord">
          <ac:chgData name="McKane, Jeanne" userId="ccaae3d9-a257-43fb-bdc8-036ccece4828" providerId="ADAL" clId="{959E1642-40DD-475F-92F9-A78E6E3E4596}" dt="2024-03-27T19:09:05.014" v="615" actId="13244"/>
          <ac:spMkLst>
            <pc:docMk/>
            <pc:sldMk cId="482592697" sldId="359"/>
            <ac:spMk id="7" creationId="{F78A8C55-0FAA-AC09-AE6C-D0AA969EA9FB}"/>
          </ac:spMkLst>
        </pc:spChg>
        <pc:spChg chg="ord">
          <ac:chgData name="McKane, Jeanne" userId="ccaae3d9-a257-43fb-bdc8-036ccece4828" providerId="ADAL" clId="{959E1642-40DD-475F-92F9-A78E6E3E4596}" dt="2024-03-27T19:09:45.943" v="621" actId="13244"/>
          <ac:spMkLst>
            <pc:docMk/>
            <pc:sldMk cId="482592697" sldId="359"/>
            <ac:spMk id="9" creationId="{F26C9640-EA3A-E14C-7E08-C84D4F09D62D}"/>
          </ac:spMkLst>
        </pc:spChg>
        <pc:spChg chg="ord">
          <ac:chgData name="McKane, Jeanne" userId="ccaae3d9-a257-43fb-bdc8-036ccece4828" providerId="ADAL" clId="{959E1642-40DD-475F-92F9-A78E6E3E4596}" dt="2024-03-27T19:09:17.139" v="617" actId="13244"/>
          <ac:spMkLst>
            <pc:docMk/>
            <pc:sldMk cId="482592697" sldId="359"/>
            <ac:spMk id="11" creationId="{63410C60-AB62-8392-43D5-EFC7B6490CDD}"/>
          </ac:spMkLst>
        </pc:spChg>
        <pc:spChg chg="ord">
          <ac:chgData name="McKane, Jeanne" userId="ccaae3d9-a257-43fb-bdc8-036ccece4828" providerId="ADAL" clId="{959E1642-40DD-475F-92F9-A78E6E3E4596}" dt="2024-03-27T19:09:40.656" v="620" actId="13244"/>
          <ac:spMkLst>
            <pc:docMk/>
            <pc:sldMk cId="482592697" sldId="359"/>
            <ac:spMk id="12" creationId="{F771BB59-2D5C-1C8B-C06B-135DBA926C5F}"/>
          </ac:spMkLst>
        </pc:spChg>
        <pc:spChg chg="add del">
          <ac:chgData name="McKane, Jeanne" userId="ccaae3d9-a257-43fb-bdc8-036ccece4828" providerId="ADAL" clId="{959E1642-40DD-475F-92F9-A78E6E3E4596}" dt="2024-03-27T19:01:38.216" v="67" actId="22"/>
          <ac:spMkLst>
            <pc:docMk/>
            <pc:sldMk cId="482592697" sldId="359"/>
            <ac:spMk id="14" creationId="{9081C524-CD87-A711-83CC-E3E52481C114}"/>
          </ac:spMkLst>
        </pc:spChg>
        <pc:picChg chg="mod ord">
          <ac:chgData name="McKane, Jeanne" userId="ccaae3d9-a257-43fb-bdc8-036ccece4828" providerId="ADAL" clId="{959E1642-40DD-475F-92F9-A78E6E3E4596}" dt="2024-03-27T19:08:11.266" v="607" actId="13244"/>
          <ac:picMkLst>
            <pc:docMk/>
            <pc:sldMk cId="482592697" sldId="359"/>
            <ac:picMk id="8" creationId="{62BAC47B-321B-FB6B-35E8-5713DE0FE6B0}"/>
          </ac:picMkLst>
        </pc:picChg>
        <pc:picChg chg="mod ord">
          <ac:chgData name="McKane, Jeanne" userId="ccaae3d9-a257-43fb-bdc8-036ccece4828" providerId="ADAL" clId="{959E1642-40DD-475F-92F9-A78E6E3E4596}" dt="2024-03-27T19:09:14.088" v="616" actId="13244"/>
          <ac:picMkLst>
            <pc:docMk/>
            <pc:sldMk cId="482592697" sldId="359"/>
            <ac:picMk id="10" creationId="{3F553A37-1B97-06FF-4F8E-47544D3467B4}"/>
          </ac:picMkLst>
        </pc:picChg>
        <pc:picChg chg="mod ord">
          <ac:chgData name="McKane, Jeanne" userId="ccaae3d9-a257-43fb-bdc8-036ccece4828" providerId="ADAL" clId="{959E1642-40DD-475F-92F9-A78E6E3E4596}" dt="2024-03-27T19:24:27.282" v="1029" actId="962"/>
          <ac:picMkLst>
            <pc:docMk/>
            <pc:sldMk cId="482592697" sldId="359"/>
            <ac:picMk id="15" creationId="{B3A6EBC6-FC9E-6399-E818-BD29A92BF8A6}"/>
          </ac:picMkLst>
        </pc:picChg>
        <pc:picChg chg="mod ord">
          <ac:chgData name="McKane, Jeanne" userId="ccaae3d9-a257-43fb-bdc8-036ccece4828" providerId="ADAL" clId="{959E1642-40DD-475F-92F9-A78E6E3E4596}" dt="2024-03-27T19:22:17.425" v="897" actId="962"/>
          <ac:picMkLst>
            <pc:docMk/>
            <pc:sldMk cId="482592697" sldId="359"/>
            <ac:picMk id="17" creationId="{A2607A13-2836-9E1C-3EC0-C5CDA6297F67}"/>
          </ac:picMkLst>
        </pc:picChg>
        <pc:picChg chg="mod ord">
          <ac:chgData name="McKane, Jeanne" userId="ccaae3d9-a257-43fb-bdc8-036ccece4828" providerId="ADAL" clId="{959E1642-40DD-475F-92F9-A78E6E3E4596}" dt="2024-03-27T19:09:02.227" v="614" actId="13244"/>
          <ac:picMkLst>
            <pc:docMk/>
            <pc:sldMk cId="482592697" sldId="359"/>
            <ac:picMk id="19" creationId="{3E4AEC6E-C725-F604-1A06-14EC0F29BC02}"/>
          </ac:picMkLst>
        </pc:picChg>
        <pc:picChg chg="mod ord">
          <ac:chgData name="McKane, Jeanne" userId="ccaae3d9-a257-43fb-bdc8-036ccece4828" providerId="ADAL" clId="{959E1642-40DD-475F-92F9-A78E6E3E4596}" dt="2024-03-27T19:17:43.990" v="743" actId="962"/>
          <ac:picMkLst>
            <pc:docMk/>
            <pc:sldMk cId="482592697" sldId="359"/>
            <ac:picMk id="20" creationId="{4CE06896-6ED1-1585-D3B2-E988F2975664}"/>
          </ac:picMkLst>
        </pc:picChg>
      </pc:sldChg>
      <pc:sldChg chg="modSp mod">
        <pc:chgData name="McKane, Jeanne" userId="ccaae3d9-a257-43fb-bdc8-036ccece4828" providerId="ADAL" clId="{959E1642-40DD-475F-92F9-A78E6E3E4596}" dt="2024-03-27T19:10:42.193" v="625" actId="13244"/>
        <pc:sldMkLst>
          <pc:docMk/>
          <pc:sldMk cId="2872917886" sldId="360"/>
        </pc:sldMkLst>
        <pc:spChg chg="mod">
          <ac:chgData name="McKane, Jeanne" userId="ccaae3d9-a257-43fb-bdc8-036ccece4828" providerId="ADAL" clId="{959E1642-40DD-475F-92F9-A78E6E3E4596}" dt="2024-03-27T19:10:22.097" v="622" actId="962"/>
          <ac:spMkLst>
            <pc:docMk/>
            <pc:sldMk cId="2872917886" sldId="360"/>
            <ac:spMk id="12" creationId="{42FEF0FD-85CF-19FC-388F-66962BDB7A73}"/>
          </ac:spMkLst>
        </pc:spChg>
        <pc:picChg chg="mod ord">
          <ac:chgData name="McKane, Jeanne" userId="ccaae3d9-a257-43fb-bdc8-036ccece4828" providerId="ADAL" clId="{959E1642-40DD-475F-92F9-A78E6E3E4596}" dt="2024-03-27T19:10:30.341" v="623" actId="13244"/>
          <ac:picMkLst>
            <pc:docMk/>
            <pc:sldMk cId="2872917886" sldId="360"/>
            <ac:picMk id="4" creationId="{4285D552-7AEE-000B-C665-E6DC8C11C377}"/>
          </ac:picMkLst>
        </pc:picChg>
        <pc:picChg chg="mod ord">
          <ac:chgData name="McKane, Jeanne" userId="ccaae3d9-a257-43fb-bdc8-036ccece4828" providerId="ADAL" clId="{959E1642-40DD-475F-92F9-A78E6E3E4596}" dt="2024-03-27T19:10:42.193" v="625" actId="13244"/>
          <ac:picMkLst>
            <pc:docMk/>
            <pc:sldMk cId="2872917886" sldId="360"/>
            <ac:picMk id="6" creationId="{46D6C04D-2FC7-C0EE-2855-4DDD9283148F}"/>
          </ac:picMkLst>
        </pc:picChg>
        <pc:picChg chg="mod ord">
          <ac:chgData name="McKane, Jeanne" userId="ccaae3d9-a257-43fb-bdc8-036ccece4828" providerId="ADAL" clId="{959E1642-40DD-475F-92F9-A78E6E3E4596}" dt="2024-03-27T19:10:36.431" v="624" actId="13244"/>
          <ac:picMkLst>
            <pc:docMk/>
            <pc:sldMk cId="2872917886" sldId="360"/>
            <ac:picMk id="8" creationId="{FEB29EA1-BDE0-8CA3-689D-D4FBD765B9FC}"/>
          </ac:picMkLst>
        </pc:picChg>
        <pc:picChg chg="mod">
          <ac:chgData name="McKane, Jeanne" userId="ccaae3d9-a257-43fb-bdc8-036ccece4828" providerId="ADAL" clId="{959E1642-40DD-475F-92F9-A78E6E3E4596}" dt="2024-03-27T19:05:34.721" v="393" actId="962"/>
          <ac:picMkLst>
            <pc:docMk/>
            <pc:sldMk cId="2872917886" sldId="360"/>
            <ac:picMk id="10" creationId="{2E381A08-E5A5-8C2D-6ECB-A9ABB24358D9}"/>
          </ac:picMkLst>
        </pc:picChg>
      </pc:sldChg>
      <pc:sldChg chg="modSp mod">
        <pc:chgData name="McKane, Jeanne" userId="ccaae3d9-a257-43fb-bdc8-036ccece4828" providerId="ADAL" clId="{959E1642-40DD-475F-92F9-A78E6E3E4596}" dt="2024-03-27T19:22:35.520" v="958" actId="962"/>
        <pc:sldMkLst>
          <pc:docMk/>
          <pc:sldMk cId="3239380564" sldId="361"/>
        </pc:sldMkLst>
        <pc:spChg chg="mod">
          <ac:chgData name="McKane, Jeanne" userId="ccaae3d9-a257-43fb-bdc8-036ccece4828" providerId="ADAL" clId="{959E1642-40DD-475F-92F9-A78E6E3E4596}" dt="2024-03-27T19:11:02.414" v="627" actId="962"/>
          <ac:spMkLst>
            <pc:docMk/>
            <pc:sldMk cId="3239380564" sldId="361"/>
            <ac:spMk id="2" creationId="{C6373715-AEA2-6BF3-347E-E751DB7C8997}"/>
          </ac:spMkLst>
        </pc:spChg>
        <pc:spChg chg="mod">
          <ac:chgData name="McKane, Jeanne" userId="ccaae3d9-a257-43fb-bdc8-036ccece4828" providerId="ADAL" clId="{959E1642-40DD-475F-92F9-A78E6E3E4596}" dt="2024-03-27T19:10:55.130" v="626" actId="962"/>
          <ac:spMkLst>
            <pc:docMk/>
            <pc:sldMk cId="3239380564" sldId="361"/>
            <ac:spMk id="8" creationId="{CB443B1F-5AB2-361B-2E56-2B5D78C89B30}"/>
          </ac:spMkLst>
        </pc:spChg>
        <pc:spChg chg="ord">
          <ac:chgData name="McKane, Jeanne" userId="ccaae3d9-a257-43fb-bdc8-036ccece4828" providerId="ADAL" clId="{959E1642-40DD-475F-92F9-A78E6E3E4596}" dt="2024-03-27T19:11:08.589" v="628" actId="13244"/>
          <ac:spMkLst>
            <pc:docMk/>
            <pc:sldMk cId="3239380564" sldId="361"/>
            <ac:spMk id="12" creationId="{E88BA993-D338-2C69-272C-738B9099574D}"/>
          </ac:spMkLst>
        </pc:spChg>
        <pc:picChg chg="mod ord">
          <ac:chgData name="McKane, Jeanne" userId="ccaae3d9-a257-43fb-bdc8-036ccece4828" providerId="ADAL" clId="{959E1642-40DD-475F-92F9-A78E6E3E4596}" dt="2024-03-27T19:22:35.520" v="958" actId="962"/>
          <ac:picMkLst>
            <pc:docMk/>
            <pc:sldMk cId="3239380564" sldId="361"/>
            <ac:picMk id="3" creationId="{F885A960-7DBD-A3AA-8A48-BDD9FC7834BB}"/>
          </ac:picMkLst>
        </pc:picChg>
      </pc:sldChg>
      <pc:sldChg chg="modSp mod">
        <pc:chgData name="McKane, Jeanne" userId="ccaae3d9-a257-43fb-bdc8-036ccece4828" providerId="ADAL" clId="{959E1642-40DD-475F-92F9-A78E6E3E4596}" dt="2024-03-27T19:11:52.212" v="637" actId="13244"/>
        <pc:sldMkLst>
          <pc:docMk/>
          <pc:sldMk cId="2224059937" sldId="363"/>
        </pc:sldMkLst>
        <pc:spChg chg="mod">
          <ac:chgData name="McKane, Jeanne" userId="ccaae3d9-a257-43fb-bdc8-036ccece4828" providerId="ADAL" clId="{959E1642-40DD-475F-92F9-A78E6E3E4596}" dt="2024-03-27T19:11:47.623" v="636" actId="962"/>
          <ac:spMkLst>
            <pc:docMk/>
            <pc:sldMk cId="2224059937" sldId="363"/>
            <ac:spMk id="4" creationId="{DC1DA359-7D8E-4E9F-7532-57537DFF4517}"/>
          </ac:spMkLst>
        </pc:spChg>
        <pc:spChg chg="mod ord">
          <ac:chgData name="McKane, Jeanne" userId="ccaae3d9-a257-43fb-bdc8-036ccece4828" providerId="ADAL" clId="{959E1642-40DD-475F-92F9-A78E6E3E4596}" dt="2024-03-27T19:11:46.091" v="635" actId="13244"/>
          <ac:spMkLst>
            <pc:docMk/>
            <pc:sldMk cId="2224059937" sldId="363"/>
            <ac:spMk id="8" creationId="{CB443B1F-5AB2-361B-2E56-2B5D78C89B30}"/>
          </ac:spMkLst>
        </pc:spChg>
        <pc:spChg chg="ord">
          <ac:chgData name="McKane, Jeanne" userId="ccaae3d9-a257-43fb-bdc8-036ccece4828" providerId="ADAL" clId="{959E1642-40DD-475F-92F9-A78E6E3E4596}" dt="2024-03-27T19:11:52.212" v="637" actId="13244"/>
          <ac:spMkLst>
            <pc:docMk/>
            <pc:sldMk cId="2224059937" sldId="363"/>
            <ac:spMk id="12" creationId="{E88BA993-D338-2C69-272C-738B9099574D}"/>
          </ac:spMkLst>
        </pc:spChg>
      </pc:sldChg>
      <pc:sldChg chg="modSp mod">
        <pc:chgData name="McKane, Jeanne" userId="ccaae3d9-a257-43fb-bdc8-036ccece4828" providerId="ADAL" clId="{959E1642-40DD-475F-92F9-A78E6E3E4596}" dt="2024-03-27T19:12:14.441" v="642" actId="962"/>
        <pc:sldMkLst>
          <pc:docMk/>
          <pc:sldMk cId="2499699887" sldId="364"/>
        </pc:sldMkLst>
        <pc:spChg chg="mod ord">
          <ac:chgData name="McKane, Jeanne" userId="ccaae3d9-a257-43fb-bdc8-036ccece4828" providerId="ADAL" clId="{959E1642-40DD-475F-92F9-A78E6E3E4596}" dt="2024-03-27T19:12:14.441" v="642" actId="962"/>
          <ac:spMkLst>
            <pc:docMk/>
            <pc:sldMk cId="2499699887" sldId="364"/>
            <ac:spMk id="2" creationId="{D16317C2-6E51-7193-BFA0-93615610FB5A}"/>
          </ac:spMkLst>
        </pc:spChg>
        <pc:spChg chg="mod ord">
          <ac:chgData name="McKane, Jeanne" userId="ccaae3d9-a257-43fb-bdc8-036ccece4828" providerId="ADAL" clId="{959E1642-40DD-475F-92F9-A78E6E3E4596}" dt="2024-03-27T19:12:05.045" v="639" actId="13244"/>
          <ac:spMkLst>
            <pc:docMk/>
            <pc:sldMk cId="2499699887" sldId="364"/>
            <ac:spMk id="8" creationId="{CB443B1F-5AB2-361B-2E56-2B5D78C89B30}"/>
          </ac:spMkLst>
        </pc:spChg>
        <pc:spChg chg="ord">
          <ac:chgData name="McKane, Jeanne" userId="ccaae3d9-a257-43fb-bdc8-036ccece4828" providerId="ADAL" clId="{959E1642-40DD-475F-92F9-A78E6E3E4596}" dt="2024-03-27T19:12:08.996" v="640" actId="13244"/>
          <ac:spMkLst>
            <pc:docMk/>
            <pc:sldMk cId="2499699887" sldId="364"/>
            <ac:spMk id="12" creationId="{E88BA993-D338-2C69-272C-738B9099574D}"/>
          </ac:spMkLst>
        </pc:spChg>
        <pc:picChg chg="mod">
          <ac:chgData name="McKane, Jeanne" userId="ccaae3d9-a257-43fb-bdc8-036ccece4828" providerId="ADAL" clId="{959E1642-40DD-475F-92F9-A78E6E3E4596}" dt="2024-03-27T19:07:41.751" v="605" actId="962"/>
          <ac:picMkLst>
            <pc:docMk/>
            <pc:sldMk cId="2499699887" sldId="364"/>
            <ac:picMk id="4" creationId="{0F2F2847-2521-3FB2-E5CD-C71889052DA2}"/>
          </ac:picMkLst>
        </pc:picChg>
      </pc:sldChg>
      <pc:sldChg chg="modSp mod">
        <pc:chgData name="McKane, Jeanne" userId="ccaae3d9-a257-43fb-bdc8-036ccece4828" providerId="ADAL" clId="{959E1642-40DD-475F-92F9-A78E6E3E4596}" dt="2024-03-27T19:18:34.819" v="836" actId="962"/>
        <pc:sldMkLst>
          <pc:docMk/>
          <pc:sldMk cId="2687523301" sldId="366"/>
        </pc:sldMkLst>
        <pc:spChg chg="mod ord">
          <ac:chgData name="McKane, Jeanne" userId="ccaae3d9-a257-43fb-bdc8-036ccece4828" providerId="ADAL" clId="{959E1642-40DD-475F-92F9-A78E6E3E4596}" dt="2024-03-27T19:12:27.671" v="646" actId="13244"/>
          <ac:spMkLst>
            <pc:docMk/>
            <pc:sldMk cId="2687523301" sldId="366"/>
            <ac:spMk id="2" creationId="{D1EDBF15-B6AF-7F9D-F60C-91763CB14BDE}"/>
          </ac:spMkLst>
        </pc:spChg>
        <pc:spChg chg="mod ord">
          <ac:chgData name="McKane, Jeanne" userId="ccaae3d9-a257-43fb-bdc8-036ccece4828" providerId="ADAL" clId="{959E1642-40DD-475F-92F9-A78E6E3E4596}" dt="2024-03-27T19:12:25.229" v="644" actId="13244"/>
          <ac:spMkLst>
            <pc:docMk/>
            <pc:sldMk cId="2687523301" sldId="366"/>
            <ac:spMk id="8" creationId="{CB443B1F-5AB2-361B-2E56-2B5D78C89B30}"/>
          </ac:spMkLst>
        </pc:spChg>
        <pc:picChg chg="mod">
          <ac:chgData name="McKane, Jeanne" userId="ccaae3d9-a257-43fb-bdc8-036ccece4828" providerId="ADAL" clId="{959E1642-40DD-475F-92F9-A78E6E3E4596}" dt="2024-03-27T19:18:34.819" v="836" actId="962"/>
          <ac:picMkLst>
            <pc:docMk/>
            <pc:sldMk cId="2687523301" sldId="366"/>
            <ac:picMk id="3" creationId="{FD255646-A809-2AE9-6B4A-1682DEE0AE59}"/>
          </ac:picMkLst>
        </pc:picChg>
      </pc:sldChg>
      <pc:sldChg chg="modSp mod">
        <pc:chgData name="McKane, Jeanne" userId="ccaae3d9-a257-43fb-bdc8-036ccece4828" providerId="ADAL" clId="{959E1642-40DD-475F-92F9-A78E6E3E4596}" dt="2024-03-27T19:11:32.518" v="633" actId="13244"/>
        <pc:sldMkLst>
          <pc:docMk/>
          <pc:sldMk cId="4193221867" sldId="367"/>
        </pc:sldMkLst>
        <pc:spChg chg="mod ord">
          <ac:chgData name="McKane, Jeanne" userId="ccaae3d9-a257-43fb-bdc8-036ccece4828" providerId="ADAL" clId="{959E1642-40DD-475F-92F9-A78E6E3E4596}" dt="2024-03-27T19:11:32.518" v="633" actId="13244"/>
          <ac:spMkLst>
            <pc:docMk/>
            <pc:sldMk cId="4193221867" sldId="367"/>
            <ac:spMk id="4" creationId="{6B11CD0E-C7B3-899E-D47C-63ECD9BF2325}"/>
          </ac:spMkLst>
        </pc:spChg>
        <pc:spChg chg="mod ord">
          <ac:chgData name="McKane, Jeanne" userId="ccaae3d9-a257-43fb-bdc8-036ccece4828" providerId="ADAL" clId="{959E1642-40DD-475F-92F9-A78E6E3E4596}" dt="2024-03-27T19:11:25.588" v="631" actId="13244"/>
          <ac:spMkLst>
            <pc:docMk/>
            <pc:sldMk cId="4193221867" sldId="367"/>
            <ac:spMk id="8" creationId="{CB443B1F-5AB2-361B-2E56-2B5D78C89B30}"/>
          </ac:spMkLst>
        </pc:spChg>
        <pc:picChg chg="mod">
          <ac:chgData name="McKane, Jeanne" userId="ccaae3d9-a257-43fb-bdc8-036ccece4828" providerId="ADAL" clId="{959E1642-40DD-475F-92F9-A78E6E3E4596}" dt="2024-03-27T19:06:47.588" v="603" actId="962"/>
          <ac:picMkLst>
            <pc:docMk/>
            <pc:sldMk cId="4193221867" sldId="367"/>
            <ac:picMk id="6" creationId="{CC5B5410-8C9D-0087-610B-51EE8D917AED}"/>
          </ac:picMkLst>
        </pc:picChg>
      </pc:sldChg>
      <pc:sldChg chg="modSp mod">
        <pc:chgData name="McKane, Jeanne" userId="ccaae3d9-a257-43fb-bdc8-036ccece4828" providerId="ADAL" clId="{959E1642-40DD-475F-92F9-A78E6E3E4596}" dt="2024-03-27T19:13:06.637" v="649" actId="33553"/>
        <pc:sldMkLst>
          <pc:docMk/>
          <pc:sldMk cId="59602600" sldId="381"/>
        </pc:sldMkLst>
        <pc:spChg chg="mod">
          <ac:chgData name="McKane, Jeanne" userId="ccaae3d9-a257-43fb-bdc8-036ccece4828" providerId="ADAL" clId="{959E1642-40DD-475F-92F9-A78E6E3E4596}" dt="2024-03-27T19:13:06.637" v="649" actId="33553"/>
          <ac:spMkLst>
            <pc:docMk/>
            <pc:sldMk cId="59602600" sldId="381"/>
            <ac:spMk id="3" creationId="{557DC097-EEFC-ED47-45E0-3BCB04809765}"/>
          </ac:spMkLst>
        </pc:spChg>
      </pc:sldChg>
      <pc:sldChg chg="modSp mod">
        <pc:chgData name="McKane, Jeanne" userId="ccaae3d9-a257-43fb-bdc8-036ccece4828" providerId="ADAL" clId="{959E1642-40DD-475F-92F9-A78E6E3E4596}" dt="2024-03-27T19:12:52.512" v="648" actId="33553"/>
        <pc:sldMkLst>
          <pc:docMk/>
          <pc:sldMk cId="345027054" sldId="382"/>
        </pc:sldMkLst>
        <pc:spChg chg="mod">
          <ac:chgData name="McKane, Jeanne" userId="ccaae3d9-a257-43fb-bdc8-036ccece4828" providerId="ADAL" clId="{959E1642-40DD-475F-92F9-A78E6E3E4596}" dt="2024-03-27T19:12:52.512" v="648" actId="33553"/>
          <ac:spMkLst>
            <pc:docMk/>
            <pc:sldMk cId="345027054" sldId="382"/>
            <ac:spMk id="3" creationId="{557DC097-EEFC-ED47-45E0-3BCB04809765}"/>
          </ac:spMkLst>
        </pc:spChg>
      </pc:sldChg>
      <pc:sldChg chg="modSp mod">
        <pc:chgData name="McKane, Jeanne" userId="ccaae3d9-a257-43fb-bdc8-036ccece4828" providerId="ADAL" clId="{959E1642-40DD-475F-92F9-A78E6E3E4596}" dt="2024-03-27T19:13:10.460" v="650" actId="33553"/>
        <pc:sldMkLst>
          <pc:docMk/>
          <pc:sldMk cId="988386414" sldId="387"/>
        </pc:sldMkLst>
        <pc:spChg chg="mod">
          <ac:chgData name="McKane, Jeanne" userId="ccaae3d9-a257-43fb-bdc8-036ccece4828" providerId="ADAL" clId="{959E1642-40DD-475F-92F9-A78E6E3E4596}" dt="2024-03-27T19:13:10.460" v="650" actId="33553"/>
          <ac:spMkLst>
            <pc:docMk/>
            <pc:sldMk cId="988386414" sldId="387"/>
            <ac:spMk id="3" creationId="{557DC097-EEFC-ED47-45E0-3BCB04809765}"/>
          </ac:spMkLst>
        </pc:spChg>
      </pc:sldChg>
      <pc:sldChg chg="modSp mod">
        <pc:chgData name="McKane, Jeanne" userId="ccaae3d9-a257-43fb-bdc8-036ccece4828" providerId="ADAL" clId="{959E1642-40DD-475F-92F9-A78E6E3E4596}" dt="2024-03-27T19:13:17.291" v="651" actId="33553"/>
        <pc:sldMkLst>
          <pc:docMk/>
          <pc:sldMk cId="1399319325" sldId="393"/>
        </pc:sldMkLst>
        <pc:spChg chg="mod">
          <ac:chgData name="McKane, Jeanne" userId="ccaae3d9-a257-43fb-bdc8-036ccece4828" providerId="ADAL" clId="{959E1642-40DD-475F-92F9-A78E6E3E4596}" dt="2024-03-27T19:13:17.291" v="651" actId="33553"/>
          <ac:spMkLst>
            <pc:docMk/>
            <pc:sldMk cId="1399319325" sldId="393"/>
            <ac:spMk id="3" creationId="{557DC097-EEFC-ED47-45E0-3BCB04809765}"/>
          </ac:spMkLst>
        </pc:spChg>
      </pc:sldChg>
      <pc:sldChg chg="modSp mod">
        <pc:chgData name="McKane, Jeanne" userId="ccaae3d9-a257-43fb-bdc8-036ccece4828" providerId="ADAL" clId="{959E1642-40DD-475F-92F9-A78E6E3E4596}" dt="2024-03-27T18:55:23.116" v="13" actId="12"/>
        <pc:sldMkLst>
          <pc:docMk/>
          <pc:sldMk cId="2214125737" sldId="411"/>
        </pc:sldMkLst>
        <pc:spChg chg="mod">
          <ac:chgData name="McKane, Jeanne" userId="ccaae3d9-a257-43fb-bdc8-036ccece4828" providerId="ADAL" clId="{959E1642-40DD-475F-92F9-A78E6E3E4596}" dt="2024-03-27T18:55:23.116" v="13" actId="12"/>
          <ac:spMkLst>
            <pc:docMk/>
            <pc:sldMk cId="2214125737" sldId="411"/>
            <ac:spMk id="4" creationId="{359962CC-C057-CDA9-DEEB-8D25FE902900}"/>
          </ac:spMkLst>
        </pc:spChg>
      </pc:sldChg>
      <pc:sldMasterChg chg="modSldLayout">
        <pc:chgData name="McKane, Jeanne" userId="ccaae3d9-a257-43fb-bdc8-036ccece4828" providerId="ADAL" clId="{959E1642-40DD-475F-92F9-A78E6E3E4596}" dt="2024-03-27T18:53:56.723" v="2" actId="1076"/>
        <pc:sldMasterMkLst>
          <pc:docMk/>
          <pc:sldMasterMk cId="2465387210" sldId="2147483710"/>
        </pc:sldMasterMkLst>
        <pc:sldLayoutChg chg="modSp mod">
          <pc:chgData name="McKane, Jeanne" userId="ccaae3d9-a257-43fb-bdc8-036ccece4828" providerId="ADAL" clId="{959E1642-40DD-475F-92F9-A78E6E3E4596}" dt="2024-03-27T18:53:56.723" v="2" actId="1076"/>
          <pc:sldLayoutMkLst>
            <pc:docMk/>
            <pc:sldMasterMk cId="2465387210" sldId="2147483710"/>
            <pc:sldLayoutMk cId="2517144388" sldId="2147483714"/>
          </pc:sldLayoutMkLst>
          <pc:picChg chg="mod">
            <ac:chgData name="McKane, Jeanne" userId="ccaae3d9-a257-43fb-bdc8-036ccece4828" providerId="ADAL" clId="{959E1642-40DD-475F-92F9-A78E6E3E4596}" dt="2024-03-27T18:53:56.723" v="2" actId="1076"/>
            <ac:picMkLst>
              <pc:docMk/>
              <pc:sldMasterMk cId="2465387210" sldId="2147483710"/>
              <pc:sldLayoutMk cId="2517144388" sldId="2147483714"/>
              <ac:picMk id="2" creationId="{C3E34DFA-DA63-6CCF-5C2C-C1EF58F6EC99}"/>
            </ac:picMkLst>
          </pc:picChg>
        </pc:sldLayoutChg>
      </pc:sldMasterChg>
    </pc:docChg>
  </pc:docChgLst>
  <pc:docChgLst>
    <pc:chgData name="Gnanalingam, Aasha" userId="S::aasha.gnanalingam@ontariohealth.ca::e998668a-8e67-4039-9efc-c8b62c418ad0" providerId="AD" clId="Web-{880E4956-7D28-30C4-D56D-43FC2CD54141}"/>
    <pc:docChg chg="modSld">
      <pc:chgData name="Gnanalingam, Aasha" userId="S::aasha.gnanalingam@ontariohealth.ca::e998668a-8e67-4039-9efc-c8b62c418ad0" providerId="AD" clId="Web-{880E4956-7D28-30C4-D56D-43FC2CD54141}" dt="2024-02-02T21:11:28.796" v="1" actId="1076"/>
      <pc:docMkLst>
        <pc:docMk/>
      </pc:docMkLst>
      <pc:sldChg chg="modSp">
        <pc:chgData name="Gnanalingam, Aasha" userId="S::aasha.gnanalingam@ontariohealth.ca::e998668a-8e67-4039-9efc-c8b62c418ad0" providerId="AD" clId="Web-{880E4956-7D28-30C4-D56D-43FC2CD54141}" dt="2024-02-02T21:11:28.796" v="1" actId="1076"/>
        <pc:sldMkLst>
          <pc:docMk/>
          <pc:sldMk cId="1330298312" sldId="413"/>
        </pc:sldMkLst>
        <pc:graphicFrameChg chg="mod">
          <ac:chgData name="Gnanalingam, Aasha" userId="S::aasha.gnanalingam@ontariohealth.ca::e998668a-8e67-4039-9efc-c8b62c418ad0" providerId="AD" clId="Web-{880E4956-7D28-30C4-D56D-43FC2CD54141}" dt="2024-02-02T21:11:28.796" v="1" actId="1076"/>
          <ac:graphicFrameMkLst>
            <pc:docMk/>
            <pc:sldMk cId="1330298312" sldId="413"/>
            <ac:graphicFrameMk id="4" creationId="{0F440E09-7372-282D-1131-A60B9B38B00D}"/>
          </ac:graphicFrameMkLst>
        </pc:graphicFrameChg>
      </pc:sldChg>
    </pc:docChg>
  </pc:docChgLst>
  <pc:docChgLst>
    <pc:chgData name="Cowan, Kara" userId="422dcf60-3108-48b9-a5a5-708e064ad6eb" providerId="ADAL" clId="{F63E4EF4-57AE-400D-AC67-06904B81D51F}"/>
    <pc:docChg chg="">
      <pc:chgData name="Cowan, Kara" userId="422dcf60-3108-48b9-a5a5-708e064ad6eb" providerId="ADAL" clId="{F63E4EF4-57AE-400D-AC67-06904B81D51F}" dt="2024-02-05T21:36:40.889" v="1"/>
      <pc:docMkLst>
        <pc:docMk/>
      </pc:docMkLst>
      <pc:sldChg chg="delCm">
        <pc:chgData name="Cowan, Kara" userId="422dcf60-3108-48b9-a5a5-708e064ad6eb" providerId="ADAL" clId="{F63E4EF4-57AE-400D-AC67-06904B81D51F}" dt="2024-02-05T21:36:23.188" v="0"/>
        <pc:sldMkLst>
          <pc:docMk/>
          <pc:sldMk cId="2905656775" sldId="374"/>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F63E4EF4-57AE-400D-AC67-06904B81D51F}" dt="2024-02-05T21:36:23.188" v="0"/>
              <pc2:cmMkLst xmlns:pc2="http://schemas.microsoft.com/office/powerpoint/2019/9/main/command">
                <pc:docMk/>
                <pc:sldMk cId="2905656775" sldId="374"/>
                <pc2:cmMk id="{F2ED750C-81C4-43D2-8DCC-FE803A69900B}"/>
              </pc2:cmMkLst>
            </pc226:cmChg>
          </p:ext>
        </pc:extLst>
      </pc:sldChg>
      <pc:sldChg chg="delCm">
        <pc:chgData name="Cowan, Kara" userId="422dcf60-3108-48b9-a5a5-708e064ad6eb" providerId="ADAL" clId="{F63E4EF4-57AE-400D-AC67-06904B81D51F}" dt="2024-02-05T21:36:40.889" v="1"/>
        <pc:sldMkLst>
          <pc:docMk/>
          <pc:sldMk cId="1330298312" sldId="413"/>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F63E4EF4-57AE-400D-AC67-06904B81D51F}" dt="2024-02-05T21:36:40.889" v="1"/>
              <pc2:cmMkLst xmlns:pc2="http://schemas.microsoft.com/office/powerpoint/2019/9/main/command">
                <pc:docMk/>
                <pc:sldMk cId="1330298312" sldId="413"/>
                <pc2:cmMk id="{B6F55D61-ECC8-4D87-85D7-B4E6291150E6}"/>
              </pc2:cmMkLst>
            </pc226:cmChg>
          </p:ext>
        </pc:extLst>
      </pc:sldChg>
    </pc:docChg>
  </pc:docChgLst>
  <pc:docChgLst>
    <pc:chgData name="Gnanalingam, Aasha" userId="e998668a-8e67-4039-9efc-c8b62c418ad0" providerId="ADAL" clId="{1DC5E77A-B907-45B3-84AC-B9E86BE8ABB3}"/>
    <pc:docChg chg="modSld sldOrd">
      <pc:chgData name="Gnanalingam, Aasha" userId="e998668a-8e67-4039-9efc-c8b62c418ad0" providerId="ADAL" clId="{1DC5E77A-B907-45B3-84AC-B9E86BE8ABB3}" dt="2024-02-05T21:27:19.903" v="17"/>
      <pc:docMkLst>
        <pc:docMk/>
      </pc:docMkLst>
      <pc:sldChg chg="ord">
        <pc:chgData name="Gnanalingam, Aasha" userId="e998668a-8e67-4039-9efc-c8b62c418ad0" providerId="ADAL" clId="{1DC5E77A-B907-45B3-84AC-B9E86BE8ABB3}" dt="2024-02-05T20:48:53.493" v="0" actId="20578"/>
        <pc:sldMkLst>
          <pc:docMk/>
          <pc:sldMk cId="482592697" sldId="359"/>
        </pc:sldMkLst>
      </pc:sldChg>
      <pc:sldChg chg="modSp mod modCm">
        <pc:chgData name="Gnanalingam, Aasha" userId="e998668a-8e67-4039-9efc-c8b62c418ad0" providerId="ADAL" clId="{1DC5E77A-B907-45B3-84AC-B9E86BE8ABB3}" dt="2024-02-05T21:27:19.903" v="17"/>
        <pc:sldMkLst>
          <pc:docMk/>
          <pc:sldMk cId="2905656775" sldId="374"/>
        </pc:sldMkLst>
        <pc:spChg chg="mod">
          <ac:chgData name="Gnanalingam, Aasha" userId="e998668a-8e67-4039-9efc-c8b62c418ad0" providerId="ADAL" clId="{1DC5E77A-B907-45B3-84AC-B9E86BE8ABB3}" dt="2024-02-05T21:26:43.425" v="14" actId="1076"/>
          <ac:spMkLst>
            <pc:docMk/>
            <pc:sldMk cId="2905656775" sldId="374"/>
            <ac:spMk id="5" creationId="{B8E617E5-2E96-8603-79F1-583740BBAFCB}"/>
          </ac:spMkLst>
        </pc:spChg>
        <pc:spChg chg="mod">
          <ac:chgData name="Gnanalingam, Aasha" userId="e998668a-8e67-4039-9efc-c8b62c418ad0" providerId="ADAL" clId="{1DC5E77A-B907-45B3-84AC-B9E86BE8ABB3}" dt="2024-02-05T21:27:00.739" v="16" actId="1076"/>
          <ac:spMkLst>
            <pc:docMk/>
            <pc:sldMk cId="2905656775" sldId="374"/>
            <ac:spMk id="6" creationId="{7617F4E3-CEC3-4F09-6165-58BBEF655B65}"/>
          </ac:spMkLst>
        </pc:spChg>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1DC5E77A-B907-45B3-84AC-B9E86BE8ABB3}" dt="2024-02-05T21:27:19.903" v="17"/>
              <pc2:cmMkLst xmlns:pc2="http://schemas.microsoft.com/office/powerpoint/2019/9/main/command">
                <pc:docMk/>
                <pc:sldMk cId="2905656775" sldId="374"/>
                <pc2:cmMk id="{F2ED750C-81C4-43D2-8DCC-FE803A69900B}"/>
              </pc2:cmMkLst>
              <pc226:cmRplyChg chg="add">
                <pc226:chgData name="Gnanalingam, Aasha" userId="e998668a-8e67-4039-9efc-c8b62c418ad0" providerId="ADAL" clId="{1DC5E77A-B907-45B3-84AC-B9E86BE8ABB3}" dt="2024-02-05T21:27:19.903" v="17"/>
                <pc2:cmRplyMkLst xmlns:pc2="http://schemas.microsoft.com/office/powerpoint/2019/9/main/command">
                  <pc:docMk/>
                  <pc:sldMk cId="2905656775" sldId="374"/>
                  <pc2:cmMk id="{F2ED750C-81C4-43D2-8DCC-FE803A69900B}"/>
                  <pc2:cmRplyMk id="{201763FC-19E7-4A1B-A11B-3F1130256A0A}"/>
                </pc2:cmRplyMkLst>
              </pc226:cmRplyChg>
            </pc226:cmChg>
          </p:ext>
        </pc:extLst>
      </pc:sldChg>
      <pc:sldChg chg="modSp mod modCm">
        <pc:chgData name="Gnanalingam, Aasha" userId="e998668a-8e67-4039-9efc-c8b62c418ad0" providerId="ADAL" clId="{1DC5E77A-B907-45B3-84AC-B9E86BE8ABB3}" dt="2024-02-05T21:26:10.997" v="12"/>
        <pc:sldMkLst>
          <pc:docMk/>
          <pc:sldMk cId="1330298312" sldId="413"/>
        </pc:sldMkLst>
        <pc:graphicFrameChg chg="mod">
          <ac:chgData name="Gnanalingam, Aasha" userId="e998668a-8e67-4039-9efc-c8b62c418ad0" providerId="ADAL" clId="{1DC5E77A-B907-45B3-84AC-B9E86BE8ABB3}" dt="2024-02-05T21:25:47.830" v="11"/>
          <ac:graphicFrameMkLst>
            <pc:docMk/>
            <pc:sldMk cId="1330298312" sldId="413"/>
            <ac:graphicFrameMk id="4" creationId="{0F440E09-7372-282D-1131-A60B9B38B00D}"/>
          </ac:graphicFrameMkLst>
        </pc:graphicFrameChg>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1DC5E77A-B907-45B3-84AC-B9E86BE8ABB3}" dt="2024-02-05T21:26:10.997" v="12"/>
              <pc2:cmMkLst xmlns:pc2="http://schemas.microsoft.com/office/powerpoint/2019/9/main/command">
                <pc:docMk/>
                <pc:sldMk cId="1330298312" sldId="413"/>
                <pc2:cmMk id="{B6F55D61-ECC8-4D87-85D7-B4E6291150E6}"/>
              </pc2:cmMkLst>
              <pc226:cmRplyChg chg="add">
                <pc226:chgData name="Gnanalingam, Aasha" userId="e998668a-8e67-4039-9efc-c8b62c418ad0" providerId="ADAL" clId="{1DC5E77A-B907-45B3-84AC-B9E86BE8ABB3}" dt="2024-02-05T21:26:10.997" v="12"/>
                <pc2:cmRplyMkLst xmlns:pc2="http://schemas.microsoft.com/office/powerpoint/2019/9/main/command">
                  <pc:docMk/>
                  <pc:sldMk cId="1330298312" sldId="413"/>
                  <pc2:cmMk id="{B6F55D61-ECC8-4D87-85D7-B4E6291150E6}"/>
                  <pc2:cmRplyMk id="{8DDB46B5-E974-4C2F-8016-EFD8C9562A89}"/>
                </pc2:cmRplyMkLst>
              </pc226:cmRplyChg>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2-2E8D-45E4-91F0-7AA7BC9F4655}"/>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1-2E8D-45E4-91F0-7AA7BC9F4655}"/>
              </c:ext>
            </c:extLst>
          </c:dPt>
          <c:dLbls>
            <c:dLbl>
              <c:idx val="0"/>
              <c:layout>
                <c:manualLayout>
                  <c:x val="-0.26157782521658074"/>
                  <c:y val="-0.11630795507490758"/>
                </c:manualLayout>
              </c:layout>
              <c:tx>
                <c:rich>
                  <a:bodyPr/>
                  <a:lstStyle/>
                  <a:p>
                    <a:r>
                      <a:rPr lang="en-US" dirty="0"/>
                      <a:t>65%</a:t>
                    </a:r>
                  </a:p>
                </c:rich>
              </c:tx>
              <c:showLegendKey val="0"/>
              <c:showVal val="1"/>
              <c:showCatName val="0"/>
              <c:showSerName val="0"/>
              <c:showPercent val="0"/>
              <c:showBubbleSize val="0"/>
              <c:extLst>
                <c:ext xmlns:c15="http://schemas.microsoft.com/office/drawing/2012/chart" uri="{CE6537A1-D6FC-4f65-9D91-7224C49458BB}">
                  <c15:layout>
                    <c:manualLayout>
                      <c:w val="0.33861671374004465"/>
                      <c:h val="0.23421514453209516"/>
                    </c:manualLayout>
                  </c15:layout>
                  <c15:showDataLabelsRange val="0"/>
                </c:ext>
                <c:ext xmlns:c16="http://schemas.microsoft.com/office/drawing/2014/chart" uri="{C3380CC4-5D6E-409C-BE32-E72D297353CC}">
                  <c16:uniqueId val="{00000002-2E8D-45E4-91F0-7AA7BC9F4655}"/>
                </c:ext>
              </c:extLst>
            </c:dLbl>
            <c:dLbl>
              <c:idx val="1"/>
              <c:delete val="1"/>
              <c:extLst>
                <c:ext xmlns:c15="http://schemas.microsoft.com/office/drawing/2012/chart" uri="{CE6537A1-D6FC-4f65-9D91-7224C49458BB}"/>
                <c:ext xmlns:c16="http://schemas.microsoft.com/office/drawing/2014/chart" uri="{C3380CC4-5D6E-409C-BE32-E72D297353CC}">
                  <c16:uniqueId val="{00000001-2E8D-45E4-91F0-7AA7BC9F465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noFill/>
                  <a:round/>
                </a:ln>
                <a:effectLst/>
              </c:spPr>
            </c:leaderLines>
            <c:extLst>
              <c:ext xmlns:c15="http://schemas.microsoft.com/office/drawing/2012/chart" uri="{CE6537A1-D6FC-4f65-9D91-7224C49458BB}"/>
            </c:extLst>
          </c:dLbls>
          <c:cat>
            <c:strRef>
              <c:f>Sheet1!$A$2:$A$3</c:f>
              <c:strCache>
                <c:ptCount val="2"/>
                <c:pt idx="0">
                  <c:v>received palliative care services in the last 12 months of life</c:v>
                </c:pt>
                <c:pt idx="1">
                  <c:v>didn't receive palliative care in the last 12 months of life</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0-2E8D-45E4-91F0-7AA7BC9F465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C0-407E-ADBD-04CD9CD83406}"/>
              </c:ext>
            </c:extLst>
          </c:dPt>
          <c:dPt>
            <c:idx val="1"/>
            <c:bubble3D val="0"/>
            <c:spPr>
              <a:solidFill>
                <a:srgbClr val="7B2B83"/>
              </a:solidFill>
              <a:ln w="19050">
                <a:solidFill>
                  <a:schemeClr val="lt1"/>
                </a:solidFill>
              </a:ln>
              <a:effectLst/>
            </c:spPr>
            <c:extLst>
              <c:ext xmlns:c16="http://schemas.microsoft.com/office/drawing/2014/chart" uri="{C3380CC4-5D6E-409C-BE32-E72D297353CC}">
                <c16:uniqueId val="{00000003-7AC0-407E-ADBD-04CD9CD83406}"/>
              </c:ext>
            </c:extLst>
          </c:dPt>
          <c:dLbls>
            <c:dLbl>
              <c:idx val="0"/>
              <c:layout>
                <c:manualLayout>
                  <c:x val="-0.24892116587834542"/>
                  <c:y val="0.13084644945927104"/>
                </c:manualLayout>
              </c:layout>
              <c:tx>
                <c:rich>
                  <a:bodyPr/>
                  <a:lstStyle/>
                  <a:p>
                    <a:r>
                      <a:rPr lang="en-US" dirty="0"/>
                      <a:t>33,8%</a:t>
                    </a:r>
                  </a:p>
                </c:rich>
              </c:tx>
              <c:showLegendKey val="0"/>
              <c:showVal val="1"/>
              <c:showCatName val="0"/>
              <c:showSerName val="0"/>
              <c:showPercent val="0"/>
              <c:showBubbleSize val="0"/>
              <c:extLst>
                <c:ext xmlns:c15="http://schemas.microsoft.com/office/drawing/2012/chart" uri="{CE6537A1-D6FC-4f65-9D91-7224C49458BB}">
                  <c15:layout>
                    <c:manualLayout>
                      <c:w val="0.49893860661472311"/>
                      <c:h val="0.23421514453209516"/>
                    </c:manualLayout>
                  </c15:layout>
                  <c15:showDataLabelsRange val="0"/>
                </c:ext>
                <c:ext xmlns:c16="http://schemas.microsoft.com/office/drawing/2014/chart" uri="{C3380CC4-5D6E-409C-BE32-E72D297353CC}">
                  <c16:uniqueId val="{00000001-7AC0-407E-ADBD-04CD9CD83406}"/>
                </c:ext>
              </c:extLst>
            </c:dLbl>
            <c:dLbl>
              <c:idx val="1"/>
              <c:delete val="1"/>
              <c:extLst>
                <c:ext xmlns:c15="http://schemas.microsoft.com/office/drawing/2012/chart" uri="{CE6537A1-D6FC-4f65-9D91-7224C49458BB}"/>
                <c:ext xmlns:c16="http://schemas.microsoft.com/office/drawing/2014/chart" uri="{C3380CC4-5D6E-409C-BE32-E72D297353CC}">
                  <c16:uniqueId val="{00000003-7AC0-407E-ADBD-04CD9CD8340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received physician homes visits, palliative home care or both in last 90 days of life</c:v>
                </c:pt>
                <c:pt idx="1">
                  <c:v>didn't receive physician home visits, palliative home care, or both in last 90 days</c:v>
                </c:pt>
              </c:strCache>
            </c:strRef>
          </c:cat>
          <c:val>
            <c:numRef>
              <c:f>Sheet1!$B$2:$B$3</c:f>
              <c:numCache>
                <c:formatCode>General</c:formatCode>
                <c:ptCount val="2"/>
                <c:pt idx="0">
                  <c:v>33.799999999999997</c:v>
                </c:pt>
                <c:pt idx="1">
                  <c:v>66.2</c:v>
                </c:pt>
              </c:numCache>
            </c:numRef>
          </c:val>
          <c:extLst>
            <c:ext xmlns:c16="http://schemas.microsoft.com/office/drawing/2014/chart" uri="{C3380CC4-5D6E-409C-BE32-E72D297353CC}">
              <c16:uniqueId val="{00000004-7AC0-407E-ADBD-04CD9CD8340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1278624486506973"/>
          <c:y val="0.12947672306682845"/>
          <c:w val="0.74680125628680361"/>
          <c:h val="0.69104403020340721"/>
        </c:manualLayout>
      </c:layout>
      <c:barChart>
        <c:barDir val="col"/>
        <c:grouping val="clustered"/>
        <c:varyColors val="0"/>
        <c:ser>
          <c:idx val="0"/>
          <c:order val="0"/>
          <c:tx>
            <c:strRef>
              <c:f>Sheet1!$B$1</c:f>
              <c:strCache>
                <c:ptCount val="1"/>
                <c:pt idx="0">
                  <c:v>Pourcentage</c:v>
                </c:pt>
              </c:strCache>
            </c:strRef>
          </c:tx>
          <c:spPr>
            <a:solidFill>
              <a:srgbClr val="00B2E3"/>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1-DA82-4FA6-AAB8-1AAF910F0917}"/>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0.0%</c:formatCode>
                <c:ptCount val="6"/>
                <c:pt idx="0">
                  <c:v>0.50700000000000001</c:v>
                </c:pt>
                <c:pt idx="1">
                  <c:v>0.50800000000000001</c:v>
                </c:pt>
                <c:pt idx="2">
                  <c:v>0.504</c:v>
                </c:pt>
                <c:pt idx="3">
                  <c:v>0.50700000000000001</c:v>
                </c:pt>
                <c:pt idx="4">
                  <c:v>0.51200000000000001</c:v>
                </c:pt>
                <c:pt idx="5">
                  <c:v>0.49399999999999999</c:v>
                </c:pt>
              </c:numCache>
            </c:numRef>
          </c:val>
          <c:extLst>
            <c:ext xmlns:c16="http://schemas.microsoft.com/office/drawing/2014/chart" uri="{C3380CC4-5D6E-409C-BE32-E72D297353CC}">
              <c16:uniqueId val="{00000002-DA82-4FA6-AAB8-1AAF910F0917}"/>
            </c:ext>
          </c:extLst>
        </c:ser>
        <c:dLbls>
          <c:showLegendKey val="0"/>
          <c:showVal val="0"/>
          <c:showCatName val="0"/>
          <c:showSerName val="0"/>
          <c:showPercent val="0"/>
          <c:showBubbleSize val="0"/>
        </c:dLbls>
        <c:gapWidth val="70"/>
        <c:axId val="775901816"/>
        <c:axId val="775908376"/>
      </c:barChart>
      <c:lineChart>
        <c:grouping val="standard"/>
        <c:varyColors val="0"/>
        <c:ser>
          <c:idx val="1"/>
          <c:order val="1"/>
          <c:tx>
            <c:strRef>
              <c:f>Sheet1!$C$1</c:f>
              <c:strCache>
                <c:ptCount val="1"/>
                <c:pt idx="0">
                  <c:v>Numérateur</c:v>
                </c:pt>
              </c:strCache>
            </c:strRef>
          </c:tx>
          <c:spPr>
            <a:ln w="28575" cap="rnd">
              <a:solidFill>
                <a:srgbClr val="7B2B83"/>
              </a:solidFill>
              <a:round/>
            </a:ln>
            <a:effectLst/>
          </c:spPr>
          <c:marker>
            <c:symbol val="none"/>
          </c:marker>
          <c:dLbls>
            <c:dLbl>
              <c:idx val="0"/>
              <c:layout>
                <c:manualLayout>
                  <c:x val="-2.8835980852226942E-2"/>
                  <c:y val="-0.1272221636709175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82-4FA6-AAB8-1AAF910F0917}"/>
                </c:ext>
              </c:extLst>
            </c:dLbl>
            <c:dLbl>
              <c:idx val="1"/>
              <c:layout>
                <c:manualLayout>
                  <c:x val="-3.6168708629269526E-2"/>
                  <c:y val="-0.1039730823234541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82-4FA6-AAB8-1AAF910F0917}"/>
                </c:ext>
              </c:extLst>
            </c:dLbl>
            <c:dLbl>
              <c:idx val="2"/>
              <c:layout>
                <c:manualLayout>
                  <c:x val="-3.3235617518452547E-2"/>
                  <c:y val="-0.1172582716648617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82-4FA6-AAB8-1AAF910F0917}"/>
                </c:ext>
              </c:extLst>
            </c:dLbl>
            <c:dLbl>
              <c:idx val="3"/>
              <c:layout>
                <c:manualLayout>
                  <c:x val="-3.3235617518452491E-2"/>
                  <c:y val="-0.1006517849881021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82-4FA6-AAB8-1AAF910F0917}"/>
                </c:ext>
              </c:extLst>
            </c:dLbl>
            <c:dLbl>
              <c:idx val="4"/>
              <c:layout>
                <c:manualLayout>
                  <c:x val="-3.7635254184678037E-2"/>
                  <c:y val="-6.74388116345830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82-4FA6-AAB8-1AAF910F0917}"/>
                </c:ext>
              </c:extLst>
            </c:dLbl>
            <c:dLbl>
              <c:idx val="5"/>
              <c:layout>
                <c:manualLayout>
                  <c:x val="-3.6168708629269526E-2"/>
                  <c:y val="-5.7474919628527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A82-4FA6-AAB8-1AAF910F0917}"/>
                </c:ext>
              </c:extLst>
            </c:dLbl>
            <c:spPr>
              <a:solidFill>
                <a:schemeClr val="lt1"/>
              </a:solidFill>
              <a:ln w="25400" cap="flat" cmpd="sng" algn="ctr">
                <a:solidFill>
                  <a:srgbClr val="7B2B83"/>
                </a:solidFill>
                <a:prstDash val="solid"/>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7B2B83"/>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accent4">
                          <a:shade val="95000"/>
                          <a:satMod val="105000"/>
                        </a:schemeClr>
                      </a:solidFill>
                      <a:prstDash val="solid"/>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Sheet1!$C$2:$C$7</c:f>
              <c:numCache>
                <c:formatCode>#,##0</c:formatCode>
                <c:ptCount val="6"/>
                <c:pt idx="0">
                  <c:v>35666</c:v>
                </c:pt>
                <c:pt idx="1">
                  <c:v>37203</c:v>
                </c:pt>
                <c:pt idx="2">
                  <c:v>37213</c:v>
                </c:pt>
                <c:pt idx="3">
                  <c:v>38345</c:v>
                </c:pt>
                <c:pt idx="4">
                  <c:v>43436</c:v>
                </c:pt>
                <c:pt idx="5">
                  <c:v>44543</c:v>
                </c:pt>
              </c:numCache>
            </c:numRef>
          </c:val>
          <c:smooth val="0"/>
          <c:extLst>
            <c:ext xmlns:c16="http://schemas.microsoft.com/office/drawing/2014/chart" uri="{C3380CC4-5D6E-409C-BE32-E72D297353CC}">
              <c16:uniqueId val="{00000009-DA82-4FA6-AAB8-1AAF910F0917}"/>
            </c:ext>
          </c:extLst>
        </c:ser>
        <c:dLbls>
          <c:showLegendKey val="0"/>
          <c:showVal val="0"/>
          <c:showCatName val="0"/>
          <c:showSerName val="0"/>
          <c:showPercent val="0"/>
          <c:showBubbleSize val="0"/>
        </c:dLbls>
        <c:marker val="1"/>
        <c:smooth val="0"/>
        <c:axId val="1509488056"/>
        <c:axId val="1509497056"/>
      </c:lineChart>
      <c:catAx>
        <c:axId val="77590181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fr-CA" dirty="0"/>
                  <a:t>Exercice</a:t>
                </a:r>
              </a:p>
            </c:rich>
          </c:tx>
          <c:layout>
            <c:manualLayout>
              <c:xMode val="edge"/>
              <c:yMode val="edge"/>
              <c:x val="0.45199972058213811"/>
              <c:y val="0.89061071471655129"/>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r>
                  <a:rPr lang="fr-CA" sz="1600" dirty="0">
                    <a:solidFill>
                      <a:schemeClr val="tx1"/>
                    </a:solidFill>
                  </a:rPr>
                  <a:t>Pourcentage de personnes ayant reçu</a:t>
                </a:r>
                <a:br>
                  <a:rPr lang="fr-CA" sz="1600" dirty="0">
                    <a:solidFill>
                      <a:schemeClr val="tx1"/>
                    </a:solidFill>
                  </a:rPr>
                </a:br>
                <a:r>
                  <a:rPr lang="fr-CA" sz="1600" dirty="0">
                    <a:solidFill>
                      <a:schemeClr val="tx1"/>
                    </a:solidFill>
                  </a:rPr>
                  <a:t>des services de soins à domicile</a:t>
                </a:r>
              </a:p>
            </c:rich>
          </c:tx>
          <c:layout>
            <c:manualLayout>
              <c:xMode val="edge"/>
              <c:yMode val="edge"/>
              <c:x val="3.5868667579732941E-3"/>
              <c:y val="0.1303094028069360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valAx>
        <c:axId val="1509497056"/>
        <c:scaling>
          <c:orientation val="minMax"/>
        </c:scaling>
        <c:delete val="0"/>
        <c:axPos val="r"/>
        <c:title>
          <c:tx>
            <c:rich>
              <a:bodyPr rot="-5400000" spcFirstLastPara="1" vertOverflow="ellipsis" vert="horz" wrap="square" anchor="ctr" anchorCtr="1"/>
              <a:lstStyle/>
              <a:p>
                <a:pPr>
                  <a:defRPr sz="1600" b="0" i="0" u="none" strike="noStrike" kern="1200" baseline="0">
                    <a:solidFill>
                      <a:srgbClr val="7B2B83"/>
                    </a:solidFill>
                    <a:latin typeface="Calibri" panose="020F0502020204030204" pitchFamily="34" charset="0"/>
                    <a:ea typeface="+mn-ea"/>
                    <a:cs typeface="Calibri" panose="020F0502020204030204" pitchFamily="34" charset="0"/>
                  </a:defRPr>
                </a:pPr>
                <a:r>
                  <a:rPr lang="fr-CA" sz="1600" dirty="0">
                    <a:solidFill>
                      <a:srgbClr val="7B2B83"/>
                    </a:solidFill>
                  </a:rPr>
                  <a:t>Nombre de personnes ayant reçu</a:t>
                </a:r>
                <a:br>
                  <a:rPr lang="fr-CA" sz="1600" dirty="0">
                    <a:solidFill>
                      <a:srgbClr val="7B2B83"/>
                    </a:solidFill>
                  </a:rPr>
                </a:br>
                <a:r>
                  <a:rPr lang="fr-CA" sz="1600" dirty="0">
                    <a:solidFill>
                      <a:srgbClr val="7B2B83"/>
                    </a:solidFill>
                  </a:rPr>
                  <a:t>des services de soins à domicile</a:t>
                </a:r>
              </a:p>
            </c:rich>
          </c:tx>
          <c:layout>
            <c:manualLayout>
              <c:xMode val="edge"/>
              <c:yMode val="edge"/>
              <c:x val="0.94257774651377257"/>
              <c:y val="0.1133854638700118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rgbClr val="7B2B83"/>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7B2B83"/>
                </a:solidFill>
                <a:latin typeface="Calibri" panose="020F0502020204030204" pitchFamily="34" charset="0"/>
                <a:ea typeface="+mn-ea"/>
                <a:cs typeface="Calibri" panose="020F0502020204030204" pitchFamily="34" charset="0"/>
              </a:defRPr>
            </a:pPr>
            <a:endParaRPr lang="en-US"/>
          </a:p>
        </c:txPr>
        <c:crossAx val="1509488056"/>
        <c:crosses val="max"/>
        <c:crossBetween val="between"/>
      </c:valAx>
      <c:catAx>
        <c:axId val="1509488056"/>
        <c:scaling>
          <c:orientation val="minMax"/>
        </c:scaling>
        <c:delete val="1"/>
        <c:axPos val="b"/>
        <c:numFmt formatCode="General" sourceLinked="1"/>
        <c:majorTickMark val="out"/>
        <c:minorTickMark val="none"/>
        <c:tickLblPos val="nextTo"/>
        <c:crossAx val="150949705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540233244040371"/>
          <c:y val="0.10422300577218409"/>
          <c:w val="0.79605667848220008"/>
          <c:h val="0.78364074471606071"/>
        </c:manualLayout>
      </c:layout>
      <c:barChart>
        <c:barDir val="bar"/>
        <c:grouping val="clustered"/>
        <c:varyColors val="0"/>
        <c:ser>
          <c:idx val="0"/>
          <c:order val="0"/>
          <c:tx>
            <c:strRef>
              <c:f>Sheet1!$B$1</c:f>
              <c:strCache>
                <c:ptCount val="1"/>
                <c:pt idx="0">
                  <c:v>Pourcentage</c:v>
                </c:pt>
              </c:strCache>
            </c:strRef>
          </c:tx>
          <c:spPr>
            <a:solidFill>
              <a:srgbClr val="00B2E3"/>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1-FA31-40D8-BC5D-22BA66E36BA6}"/>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Q1 (privation la plus faible)</c:v>
                </c:pt>
                <c:pt idx="1">
                  <c:v>Q2</c:v>
                </c:pt>
                <c:pt idx="2">
                  <c:v>Q3</c:v>
                </c:pt>
                <c:pt idx="3">
                  <c:v>Q4</c:v>
                </c:pt>
                <c:pt idx="4">
                  <c:v>Q5 (privation la plus élevée)</c:v>
                </c:pt>
              </c:strCache>
            </c:strRef>
          </c:cat>
          <c:val>
            <c:numRef>
              <c:f>Sheet1!$B$2:$B$6</c:f>
              <c:numCache>
                <c:formatCode>0.0%</c:formatCode>
                <c:ptCount val="5"/>
                <c:pt idx="0">
                  <c:v>0.32291950218514004</c:v>
                </c:pt>
                <c:pt idx="1">
                  <c:v>0.28708065375712433</c:v>
                </c:pt>
                <c:pt idx="2">
                  <c:v>0.27748945072618258</c:v>
                </c:pt>
                <c:pt idx="3">
                  <c:v>0.26537316849643372</c:v>
                </c:pt>
                <c:pt idx="4">
                  <c:v>0.23101946869408926</c:v>
                </c:pt>
              </c:numCache>
            </c:numRef>
          </c:val>
          <c:extLst>
            <c:ext xmlns:c16="http://schemas.microsoft.com/office/drawing/2014/chart" uri="{C3380CC4-5D6E-409C-BE32-E72D297353CC}">
              <c16:uniqueId val="{00000002-FA31-40D8-BC5D-22BA66E36BA6}"/>
            </c:ext>
          </c:extLst>
        </c:ser>
        <c:dLbls>
          <c:showLegendKey val="0"/>
          <c:showVal val="0"/>
          <c:showCatName val="0"/>
          <c:showSerName val="0"/>
          <c:showPercent val="0"/>
          <c:showBubbleSize val="0"/>
        </c:dLbls>
        <c:gapWidth val="70"/>
        <c:axId val="775901816"/>
        <c:axId val="775908376"/>
      </c:barChart>
      <c:catAx>
        <c:axId val="775901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min val="0"/>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8.2001242514277123E-2"/>
          <c:y val="6.8378357604179915E-2"/>
          <c:w val="0.91347746537742236"/>
          <c:h val="0.79792406667899474"/>
        </c:manualLayout>
      </c:layout>
      <c:barChart>
        <c:barDir val="col"/>
        <c:grouping val="clustered"/>
        <c:varyColors val="0"/>
        <c:ser>
          <c:idx val="0"/>
          <c:order val="0"/>
          <c:tx>
            <c:strRef>
              <c:f>Sheet1!$B$1</c:f>
              <c:strCache>
                <c:ptCount val="1"/>
                <c:pt idx="0">
                  <c:v>Pourcentage</c:v>
                </c:pt>
              </c:strCache>
            </c:strRef>
          </c:tx>
          <c:spPr>
            <a:solidFill>
              <a:srgbClr val="00B2E3"/>
            </a:solidFill>
            <a:ln>
              <a:solidFill>
                <a:srgbClr val="326295"/>
              </a:solidFill>
            </a:ln>
            <a:effectLst/>
          </c:spPr>
          <c:invertIfNegative val="0"/>
          <c:dPt>
            <c:idx val="0"/>
            <c:invertIfNegative val="0"/>
            <c:bubble3D val="0"/>
            <c:spPr>
              <a:solidFill>
                <a:srgbClr val="326295"/>
              </a:solidFill>
              <a:ln>
                <a:solidFill>
                  <a:srgbClr val="326295"/>
                </a:solidFill>
              </a:ln>
              <a:effectLst/>
            </c:spPr>
            <c:extLst>
              <c:ext xmlns:c16="http://schemas.microsoft.com/office/drawing/2014/chart" uri="{C3380CC4-5D6E-409C-BE32-E72D297353CC}">
                <c16:uniqueId val="{00000001-8498-4657-B38C-768B5ADA144C}"/>
              </c:ext>
            </c:extLst>
          </c:dPt>
          <c:dPt>
            <c:idx val="2"/>
            <c:invertIfNegative val="0"/>
            <c:bubble3D val="0"/>
            <c:spPr>
              <a:solidFill>
                <a:srgbClr val="00B2E3"/>
              </a:solidFill>
              <a:ln>
                <a:solidFill>
                  <a:srgbClr val="326295"/>
                </a:solidFill>
              </a:ln>
              <a:effectLst/>
            </c:spPr>
            <c:extLst>
              <c:ext xmlns:c16="http://schemas.microsoft.com/office/drawing/2014/chart" uri="{C3380CC4-5D6E-409C-BE32-E72D297353CC}">
                <c16:uniqueId val="{00000003-80F5-4F3E-8882-2A3585AB15B4}"/>
              </c:ext>
            </c:extLst>
          </c:dPt>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Centre</c:v>
                </c:pt>
                <c:pt idx="2">
                  <c:v>Toronto</c:v>
                </c:pt>
                <c:pt idx="3">
                  <c:v>Ouest</c:v>
                </c:pt>
                <c:pt idx="4">
                  <c:v>Est</c:v>
                </c:pt>
                <c:pt idx="5">
                  <c:v>Nord-Est</c:v>
                </c:pt>
                <c:pt idx="6">
                  <c:v>Nord-Ouest</c:v>
                </c:pt>
              </c:strCache>
            </c:strRef>
          </c:cat>
          <c:val>
            <c:numRef>
              <c:f>Sheet1!$B$2:$B$8</c:f>
              <c:numCache>
                <c:formatCode>0.0%</c:formatCode>
                <c:ptCount val="7"/>
                <c:pt idx="0">
                  <c:v>0.27360162842966795</c:v>
                </c:pt>
                <c:pt idx="1">
                  <c:v>0.31391227292866636</c:v>
                </c:pt>
                <c:pt idx="2">
                  <c:v>0.27751221032941908</c:v>
                </c:pt>
                <c:pt idx="3">
                  <c:v>0.27561764856952076</c:v>
                </c:pt>
                <c:pt idx="4">
                  <c:v>0.2625335720680394</c:v>
                </c:pt>
                <c:pt idx="5">
                  <c:v>0.23855595667870036</c:v>
                </c:pt>
                <c:pt idx="6">
                  <c:v>0.12139981418395789</c:v>
                </c:pt>
              </c:numCache>
            </c:numRef>
          </c:val>
          <c:extLst>
            <c:ext xmlns:c16="http://schemas.microsoft.com/office/drawing/2014/chart" uri="{C3380CC4-5D6E-409C-BE32-E72D297353CC}">
              <c16:uniqueId val="{00000002-8498-4657-B38C-768B5ADA144C}"/>
            </c:ext>
          </c:extLst>
        </c:ser>
        <c:dLbls>
          <c:showLegendKey val="0"/>
          <c:showVal val="0"/>
          <c:showCatName val="0"/>
          <c:showSerName val="0"/>
          <c:showPercent val="0"/>
          <c:showBubbleSize val="0"/>
        </c:dLbls>
        <c:gapWidth val="50"/>
        <c:axId val="775901816"/>
        <c:axId val="775908376"/>
      </c:barChart>
      <c:catAx>
        <c:axId val="77590181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fr-CA" dirty="0"/>
                  <a:t>Région de Santé Ontario</a:t>
                </a:r>
              </a:p>
            </c:rich>
          </c:tx>
          <c:layout>
            <c:manualLayout>
              <c:xMode val="edge"/>
              <c:yMode val="edge"/>
              <c:x val="0.43421706259764226"/>
              <c:y val="0.9276038098238569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fr-CA" sz="1100" dirty="0"/>
                  <a:t>Pourcentage de personnes résidant dans la collectivité qui sont décédées et qui ont fait l’objet de visites médicales à domicile et/ou de soins palliatifs à domicile  </a:t>
                </a:r>
              </a:p>
            </c:rich>
          </c:tx>
          <c:layout>
            <c:manualLayout>
              <c:xMode val="edge"/>
              <c:yMode val="edge"/>
              <c:x val="1.1261726605359128E-3"/>
              <c:y val="0.1130290042305922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8867080854669E-2"/>
          <c:y val="4.8496876304487797E-2"/>
          <c:w val="0.88359703644481535"/>
          <c:h val="0.64273821402466846"/>
        </c:manualLayout>
      </c:layout>
      <c:lineChart>
        <c:grouping val="standard"/>
        <c:varyColors val="0"/>
        <c:ser>
          <c:idx val="0"/>
          <c:order val="0"/>
          <c:tx>
            <c:strRef>
              <c:f>Sheet1!$B$1</c:f>
              <c:strCache>
                <c:ptCount val="1"/>
                <c:pt idx="0">
                  <c:v>stdrate_percentage_format</c:v>
                </c:pt>
              </c:strCache>
            </c:strRef>
          </c:tx>
          <c:spPr>
            <a:ln w="28575" cap="rnd">
              <a:solidFill>
                <a:srgbClr val="00B2E3"/>
              </a:solidFill>
              <a:round/>
            </a:ln>
            <a:effectLst/>
          </c:spPr>
          <c:marker>
            <c:symbol val="none"/>
          </c:marker>
          <c:cat>
            <c:strRef>
              <c:f>Sheet1!$A$2:$A$12</c:f>
              <c:strCache>
                <c:ptCount val="11"/>
                <c:pt idx="0">
                  <c:v>2011-2012</c:v>
                </c:pt>
                <c:pt idx="1">
                  <c:v>2012-2013</c:v>
                </c:pt>
                <c:pt idx="2">
                  <c:v>2013-2014</c:v>
                </c:pt>
                <c:pt idx="3">
                  <c:v>2014-2015</c:v>
                </c:pt>
                <c:pt idx="4">
                  <c:v>2015-2016</c:v>
                </c:pt>
                <c:pt idx="5">
                  <c:v>2016-2017</c:v>
                </c:pt>
                <c:pt idx="6">
                  <c:v>2017-2018</c:v>
                </c:pt>
                <c:pt idx="7">
                  <c:v>2018-2019</c:v>
                </c:pt>
                <c:pt idx="8">
                  <c:v>2019-2020</c:v>
                </c:pt>
                <c:pt idx="9">
                  <c:v>2020-2021</c:v>
                </c:pt>
                <c:pt idx="10">
                  <c:v>2021-2022</c:v>
                </c:pt>
              </c:strCache>
            </c:strRef>
          </c:cat>
          <c:val>
            <c:numRef>
              <c:f>Sheet1!$B$2:$B$12</c:f>
              <c:numCache>
                <c:formatCode>0.0%</c:formatCode>
                <c:ptCount val="11"/>
                <c:pt idx="0">
                  <c:v>0.56799999999999995</c:v>
                </c:pt>
                <c:pt idx="1">
                  <c:v>0.55800000000000005</c:v>
                </c:pt>
                <c:pt idx="2">
                  <c:v>0.55600000000000005</c:v>
                </c:pt>
                <c:pt idx="3">
                  <c:v>0.55400000000000005</c:v>
                </c:pt>
                <c:pt idx="4">
                  <c:v>0.53500000000000003</c:v>
                </c:pt>
                <c:pt idx="5">
                  <c:v>0.52</c:v>
                </c:pt>
                <c:pt idx="6">
                  <c:v>0.52</c:v>
                </c:pt>
                <c:pt idx="7">
                  <c:v>0.51800000000000002</c:v>
                </c:pt>
                <c:pt idx="8">
                  <c:v>0.51400000000000001</c:v>
                </c:pt>
                <c:pt idx="9">
                  <c:v>0.46500000000000002</c:v>
                </c:pt>
                <c:pt idx="10">
                  <c:v>0.49199999999999999</c:v>
                </c:pt>
              </c:numCache>
            </c:numRef>
          </c:val>
          <c:smooth val="0"/>
          <c:extLst>
            <c:ext xmlns:c16="http://schemas.microsoft.com/office/drawing/2014/chart" uri="{C3380CC4-5D6E-409C-BE32-E72D297353CC}">
              <c16:uniqueId val="{00000000-8394-4610-B307-EC3CC556202B}"/>
            </c:ext>
          </c:extLst>
        </c:ser>
        <c:dLbls>
          <c:showLegendKey val="0"/>
          <c:showVal val="0"/>
          <c:showCatName val="0"/>
          <c:showSerName val="0"/>
          <c:showPercent val="0"/>
          <c:showBubbleSize val="0"/>
        </c:dLbls>
        <c:smooth val="0"/>
        <c:axId val="418725360"/>
        <c:axId val="418726016"/>
      </c:lineChart>
      <c:catAx>
        <c:axId val="41872536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fr-CA" sz="1200" dirty="0"/>
                  <a:t>Exercice</a:t>
                </a:r>
              </a:p>
            </c:rich>
          </c:tx>
          <c:layout>
            <c:manualLayout>
              <c:xMode val="edge"/>
              <c:yMode val="edge"/>
              <c:x val="0.46693539399873973"/>
              <c:y val="0.9238987773376272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18726016"/>
        <c:crossesAt val="0"/>
        <c:auto val="1"/>
        <c:lblAlgn val="ctr"/>
        <c:lblOffset val="100"/>
        <c:noMultiLvlLbl val="0"/>
      </c:catAx>
      <c:valAx>
        <c:axId val="41872601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fr-CA" sz="1100" dirty="0"/>
                  <a:t>Pourcentage</a:t>
                </a:r>
              </a:p>
            </c:rich>
          </c:tx>
          <c:layout>
            <c:manualLayout>
              <c:xMode val="edge"/>
              <c:yMode val="edge"/>
              <c:x val="4.5848168001060546E-3"/>
              <c:y val="0.3603189398148978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18725360"/>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9222911486441467E-2"/>
          <c:y val="0.12949180984782666"/>
          <c:w val="0.90077708851355853"/>
          <c:h val="0.6844277133454576"/>
        </c:manualLayout>
      </c:layout>
      <c:barChart>
        <c:barDir val="col"/>
        <c:grouping val="clustered"/>
        <c:varyColors val="0"/>
        <c:ser>
          <c:idx val="0"/>
          <c:order val="0"/>
          <c:tx>
            <c:strRef>
              <c:f>Sheet1!$B$1</c:f>
              <c:strCache>
                <c:ptCount val="1"/>
                <c:pt idx="0">
                  <c:v>Pourcentage</c:v>
                </c:pt>
              </c:strCache>
            </c:strRef>
          </c:tx>
          <c:spPr>
            <a:solidFill>
              <a:srgbClr val="00B2E3"/>
            </a:solidFill>
            <a:ln>
              <a:solidFill>
                <a:srgbClr val="00B2E3"/>
              </a:solidFill>
            </a:ln>
            <a:effectLst/>
          </c:spPr>
          <c:invertIfNegative val="0"/>
          <c:dPt>
            <c:idx val="0"/>
            <c:invertIfNegative val="0"/>
            <c:bubble3D val="0"/>
            <c:spPr>
              <a:solidFill>
                <a:srgbClr val="00B2E3"/>
              </a:solidFill>
              <a:ln>
                <a:solidFill>
                  <a:srgbClr val="00B2E3"/>
                </a:solidFill>
              </a:ln>
              <a:effectLst/>
            </c:spPr>
            <c:extLst>
              <c:ext xmlns:c16="http://schemas.microsoft.com/office/drawing/2014/chart" uri="{C3380CC4-5D6E-409C-BE32-E72D297353CC}">
                <c16:uniqueId val="{00000001-49F1-4496-AACD-0D8D0F55F24F}"/>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2011-2012</c:v>
                </c:pt>
                <c:pt idx="1">
                  <c:v>2012-2013</c:v>
                </c:pt>
                <c:pt idx="2">
                  <c:v>2013-2014</c:v>
                </c:pt>
                <c:pt idx="3">
                  <c:v>2014-2015</c:v>
                </c:pt>
                <c:pt idx="4">
                  <c:v>2015-2016</c:v>
                </c:pt>
                <c:pt idx="5">
                  <c:v>2016-2017</c:v>
                </c:pt>
                <c:pt idx="6">
                  <c:v>2017-2018</c:v>
                </c:pt>
                <c:pt idx="7">
                  <c:v>2018-2019</c:v>
                </c:pt>
                <c:pt idx="8">
                  <c:v>2019-2020</c:v>
                </c:pt>
                <c:pt idx="9">
                  <c:v>2020-2021</c:v>
                </c:pt>
                <c:pt idx="10">
                  <c:v>2021-2022</c:v>
                </c:pt>
              </c:strCache>
            </c:strRef>
          </c:cat>
          <c:val>
            <c:numRef>
              <c:f>Sheet1!$B$2:$B$12</c:f>
              <c:numCache>
                <c:formatCode>0.0%</c:formatCode>
                <c:ptCount val="11"/>
                <c:pt idx="0">
                  <c:v>0.56000000000000005</c:v>
                </c:pt>
                <c:pt idx="1">
                  <c:v>0.55400000000000005</c:v>
                </c:pt>
                <c:pt idx="2">
                  <c:v>0.55800000000000005</c:v>
                </c:pt>
                <c:pt idx="3">
                  <c:v>0.56100000000000005</c:v>
                </c:pt>
                <c:pt idx="4">
                  <c:v>0.54900000000000004</c:v>
                </c:pt>
                <c:pt idx="5">
                  <c:v>0.54200000000000004</c:v>
                </c:pt>
                <c:pt idx="6">
                  <c:v>0.54100000000000004</c:v>
                </c:pt>
                <c:pt idx="7">
                  <c:v>0.54100000000000004</c:v>
                </c:pt>
                <c:pt idx="8">
                  <c:v>0.53700000000000003</c:v>
                </c:pt>
                <c:pt idx="9">
                  <c:v>0.496</c:v>
                </c:pt>
                <c:pt idx="10">
                  <c:v>0.53200000000000003</c:v>
                </c:pt>
              </c:numCache>
            </c:numRef>
          </c:val>
          <c:extLst>
            <c:ext xmlns:c16="http://schemas.microsoft.com/office/drawing/2014/chart" uri="{C3380CC4-5D6E-409C-BE32-E72D297353CC}">
              <c16:uniqueId val="{00000002-49F1-4496-AACD-0D8D0F55F24F}"/>
            </c:ext>
          </c:extLst>
        </c:ser>
        <c:dLbls>
          <c:showLegendKey val="0"/>
          <c:showVal val="0"/>
          <c:showCatName val="0"/>
          <c:showSerName val="0"/>
          <c:showPercent val="0"/>
          <c:showBubbleSize val="0"/>
        </c:dLbls>
        <c:gapWidth val="50"/>
        <c:axId val="775901816"/>
        <c:axId val="775908376"/>
      </c:barChart>
      <c:catAx>
        <c:axId val="77590181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fr-CA" dirty="0"/>
                  <a:t>Exercice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min val="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fr-CA" dirty="0"/>
                  <a:t>Pourcentage de personnes ayant effectué une ou plusieurs visites imprévues au service d’urgence</a:t>
                </a:r>
              </a:p>
            </c:rich>
          </c:tx>
          <c:layout>
            <c:manualLayout>
              <c:xMode val="edge"/>
              <c:yMode val="edge"/>
              <c:x val="3.0670624299179317E-3"/>
              <c:y val="0.1242589994054926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56890653257421"/>
          <c:y val="1.9085002678173313E-2"/>
          <c:w val="0.51064058373138654"/>
          <c:h val="0.88856747960496785"/>
        </c:manualLayout>
      </c:layout>
      <c:pieChart>
        <c:varyColors val="1"/>
        <c:ser>
          <c:idx val="0"/>
          <c:order val="0"/>
          <c:tx>
            <c:strRef>
              <c:f>Sheet1!$B$1</c:f>
              <c:strCache>
                <c:ptCount val="1"/>
                <c:pt idx="0">
                  <c:v>Ventes</c:v>
                </c:pt>
              </c:strCache>
            </c:strRef>
          </c:tx>
          <c:spPr>
            <a:solidFill>
              <a:srgbClr val="00B2E3"/>
            </a:solidFill>
          </c:spPr>
          <c:dPt>
            <c:idx val="0"/>
            <c:bubble3D val="0"/>
            <c:spPr>
              <a:solidFill>
                <a:srgbClr val="00B2E3"/>
              </a:solidFill>
              <a:ln w="19050">
                <a:solidFill>
                  <a:schemeClr val="lt1"/>
                </a:solidFill>
              </a:ln>
              <a:effectLst/>
            </c:spPr>
            <c:extLst>
              <c:ext xmlns:c16="http://schemas.microsoft.com/office/drawing/2014/chart" uri="{C3380CC4-5D6E-409C-BE32-E72D297353CC}">
                <c16:uniqueId val="{00000001-41A5-4495-88F1-BD26FA20C35C}"/>
              </c:ext>
            </c:extLst>
          </c:dPt>
          <c:dPt>
            <c:idx val="1"/>
            <c:bubble3D val="0"/>
            <c:spPr>
              <a:solidFill>
                <a:srgbClr val="326295"/>
              </a:solidFill>
              <a:ln w="19050">
                <a:solidFill>
                  <a:schemeClr val="lt1"/>
                </a:solidFill>
              </a:ln>
              <a:effectLst/>
            </c:spPr>
            <c:extLst>
              <c:ext xmlns:c16="http://schemas.microsoft.com/office/drawing/2014/chart" uri="{C3380CC4-5D6E-409C-BE32-E72D297353CC}">
                <c16:uniqueId val="{00000003-41A5-4495-88F1-BD26FA20C35C}"/>
              </c:ext>
            </c:extLst>
          </c:dPt>
          <c:dPt>
            <c:idx val="2"/>
            <c:bubble3D val="0"/>
            <c:explosion val="3"/>
            <c:spPr>
              <a:solidFill>
                <a:srgbClr val="7B2B83"/>
              </a:solidFill>
              <a:ln w="19050">
                <a:solidFill>
                  <a:schemeClr val="lt1"/>
                </a:solidFill>
              </a:ln>
              <a:effectLst/>
            </c:spPr>
            <c:extLst>
              <c:ext xmlns:c16="http://schemas.microsoft.com/office/drawing/2014/chart" uri="{C3380CC4-5D6E-409C-BE32-E72D297353CC}">
                <c16:uniqueId val="{00000005-41A5-4495-88F1-BD26FA20C35C}"/>
              </c:ext>
            </c:extLst>
          </c:dPt>
          <c:dPt>
            <c:idx val="3"/>
            <c:bubble3D val="0"/>
            <c:spPr>
              <a:solidFill>
                <a:srgbClr val="598787"/>
              </a:solidFill>
              <a:ln w="19050">
                <a:solidFill>
                  <a:schemeClr val="lt1"/>
                </a:solidFill>
              </a:ln>
              <a:effectLst/>
            </c:spPr>
            <c:extLst>
              <c:ext xmlns:c16="http://schemas.microsoft.com/office/drawing/2014/chart" uri="{C3380CC4-5D6E-409C-BE32-E72D297353CC}">
                <c16:uniqueId val="{00000007-41A5-4495-88F1-BD26FA20C35C}"/>
              </c:ext>
            </c:extLst>
          </c:dPt>
          <c:dPt>
            <c:idx val="4"/>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9-34FE-47BC-91B0-E10DC24D2842}"/>
              </c:ext>
            </c:extLst>
          </c:dPt>
          <c:dLbls>
            <c:dLbl>
              <c:idx val="0"/>
              <c:layout>
                <c:manualLayout>
                  <c:x val="-2.3055876705117499E-3"/>
                  <c:y val="6.44092844884208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1A5-4495-88F1-BD26FA20C35C}"/>
                </c:ext>
              </c:extLst>
            </c:dLbl>
            <c:dLbl>
              <c:idx val="1"/>
              <c:layout>
                <c:manualLayout>
                  <c:x val="5.1176179281293872E-2"/>
                  <c:y val="-1.663638562798184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1A5-4495-88F1-BD26FA20C35C}"/>
                </c:ext>
              </c:extLst>
            </c:dLbl>
            <c:dLbl>
              <c:idx val="2"/>
              <c:layout>
                <c:manualLayout>
                  <c:x val="1.5632187730015002E-2"/>
                  <c:y val="-2.275837124073637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1A5-4495-88F1-BD26FA20C35C}"/>
                </c:ext>
              </c:extLst>
            </c:dLbl>
            <c:dLbl>
              <c:idx val="3"/>
              <c:layout>
                <c:manualLayout>
                  <c:x val="1.4109359300836302E-2"/>
                  <c:y val="0"/>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1A5-4495-88F1-BD26FA20C35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Excellents</c:v>
                </c:pt>
                <c:pt idx="1">
                  <c:v>Très bons</c:v>
                </c:pt>
                <c:pt idx="2">
                  <c:v>Bons</c:v>
                </c:pt>
                <c:pt idx="3">
                  <c:v>Passables </c:v>
                </c:pt>
                <c:pt idx="4">
                  <c:v>Médiocres</c:v>
                </c:pt>
              </c:strCache>
            </c:strRef>
          </c:cat>
          <c:val>
            <c:numRef>
              <c:f>Sheet1!$B$2:$B$6</c:f>
              <c:numCache>
                <c:formatCode>General</c:formatCode>
                <c:ptCount val="5"/>
                <c:pt idx="0">
                  <c:v>0.379</c:v>
                </c:pt>
                <c:pt idx="1">
                  <c:v>0.35</c:v>
                </c:pt>
                <c:pt idx="2">
                  <c:v>0.16</c:v>
                </c:pt>
                <c:pt idx="3">
                  <c:v>7.0000000000000007E-2</c:v>
                </c:pt>
                <c:pt idx="4">
                  <c:v>0.04</c:v>
                </c:pt>
              </c:numCache>
            </c:numRef>
          </c:val>
          <c:extLst>
            <c:ext xmlns:c16="http://schemas.microsoft.com/office/drawing/2014/chart" uri="{C3380CC4-5D6E-409C-BE32-E72D297353CC}">
              <c16:uniqueId val="{00000008-41A5-4495-88F1-BD26FA20C35C}"/>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9688194301112014"/>
          <c:y val="0.20231189851268588"/>
          <c:w val="0.17343944910112041"/>
          <c:h val="0.4607111690656502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3">
  <a:schemeClr val="accent3"/>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colors5.xml><?xml version="1.0" encoding="utf-8"?>
<cs:colorStyle xmlns:cs="http://schemas.microsoft.com/office/drawing/2012/chartStyle" xmlns:a="http://schemas.openxmlformats.org/drawingml/2006/main" meth="withinLinearReversed" id="23">
  <a:schemeClr val="accent3"/>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3">
  <a:schemeClr val="accent3"/>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fr-FR" sz="2200" b="1" i="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dirty="0">
            <a:solidFill>
              <a:schemeClr val="tx1"/>
            </a:solidFill>
            <a:latin typeface="Calibri" panose="020F0502020204030204" pitchFamily="34" charset="0"/>
            <a:cs typeface="Calibri" panose="020F0502020204030204" pitchFamily="34" charset="0"/>
          </a:endParaRPr>
        </a:p>
      </dgm: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dirty="0">
            <a:solidFill>
              <a:schemeClr val="tx1"/>
            </a:solidFill>
            <a:latin typeface="Calibri" panose="020F0502020204030204" pitchFamily="34" charset="0"/>
            <a:cs typeface="Calibri" panose="020F0502020204030204" pitchFamily="34" charset="0"/>
          </a:endParaRPr>
        </a:p>
      </dgm: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CA" sz="2200" b="1" i="0" dirty="0">
              <a:solidFill>
                <a:schemeClr val="tx1"/>
              </a:solidFill>
              <a:latin typeface="Calibri" panose="020F0502020204030204" pitchFamily="34" charset="0"/>
              <a:cs typeface="Calibri" panose="020F0502020204030204" pitchFamily="34" charset="0"/>
            </a:rPr>
            <a:t>Assurer </a:t>
          </a:r>
          <a:r>
            <a:rPr lang="fr-CA" sz="2200" b="1" i="0" noProof="0" dirty="0">
              <a:solidFill>
                <a:schemeClr val="tx1"/>
              </a:solidFill>
              <a:latin typeface="Calibri" panose="020F0502020204030204" pitchFamily="34" charset="0"/>
              <a:cs typeface="Calibri" panose="020F0502020204030204" pitchFamily="34" charset="0"/>
            </a:rPr>
            <a:t>continuellement</a:t>
          </a:r>
          <a:r>
            <a:rPr lang="en-CA" sz="2200" b="1" i="0" dirty="0">
              <a:solidFill>
                <a:schemeClr val="tx1"/>
              </a:solidFill>
              <a:latin typeface="Calibri" panose="020F0502020204030204" pitchFamily="34" charset="0"/>
              <a:cs typeface="Calibri" panose="020F0502020204030204" pitchFamily="34" charset="0"/>
            </a:rPr>
            <a:t> </a:t>
          </a:r>
          <a:r>
            <a:rPr lang="fr-FR" sz="2200" b="1" i="0" dirty="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dirty="0">
              <a:solidFill>
                <a:schemeClr val="tx1"/>
              </a:solidFill>
              <a:latin typeface="Calibri" panose="020F0502020204030204" pitchFamily="34" charset="0"/>
              <a:cs typeface="Calibri" panose="020F0502020204030204" pitchFamily="34" charset="0"/>
            </a:rPr>
            <a:t>Assurer </a:t>
          </a:r>
          <a:r>
            <a:rPr lang="fr-CA" sz="2200" b="1" i="0" kern="1200" noProof="0" dirty="0">
              <a:solidFill>
                <a:schemeClr val="tx1"/>
              </a:solidFill>
              <a:latin typeface="Calibri" panose="020F0502020204030204" pitchFamily="34" charset="0"/>
              <a:cs typeface="Calibri" panose="020F0502020204030204" pitchFamily="34" charset="0"/>
            </a:rPr>
            <a:t>continuellement</a:t>
          </a:r>
          <a:r>
            <a:rPr lang="en-CA" sz="2200" b="1" i="0" kern="1200" dirty="0">
              <a:solidFill>
                <a:schemeClr val="tx1"/>
              </a:solidFill>
              <a:latin typeface="Calibri" panose="020F0502020204030204" pitchFamily="34" charset="0"/>
              <a:cs typeface="Calibri" panose="020F0502020204030204" pitchFamily="34" charset="0"/>
            </a:rPr>
            <a:t> </a:t>
          </a:r>
          <a:r>
            <a:rPr lang="fr-FR" sz="2200" b="1" i="0" kern="1200" dirty="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0.23555</cdr:x>
      <cdr:y>0.114</cdr:y>
    </cdr:from>
    <cdr:to>
      <cdr:x>0.25689</cdr:x>
      <cdr:y>0.23474</cdr:y>
    </cdr:to>
    <cdr:sp macro="" textlink="">
      <cdr:nvSpPr>
        <cdr:cNvPr id="2" name="TextBox 1">
          <a:extLst xmlns:a="http://schemas.openxmlformats.org/drawingml/2006/main">
            <a:ext uri="{FF2B5EF4-FFF2-40B4-BE49-F238E27FC236}">
              <a16:creationId xmlns:a16="http://schemas.microsoft.com/office/drawing/2014/main" id="{32AADBD6-5980-FAFA-2717-887A9FDF58D3}"/>
            </a:ext>
          </a:extLst>
        </cdr:cNvPr>
        <cdr:cNvSpPr txBox="1"/>
      </cdr:nvSpPr>
      <cdr:spPr>
        <a:xfrm xmlns:a="http://schemas.openxmlformats.org/drawingml/2006/main">
          <a:off x="2039852" y="435923"/>
          <a:ext cx="184731" cy="461665"/>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endParaRPr lang="en-US" sz="2400" u="none" kern="0" dirty="0">
            <a:solidFill>
              <a:srgbClr val="000000"/>
            </a:solidFill>
            <a:latin typeface="Calibri" panose="020F0502020204030204" pitchFamily="34" charset="0"/>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0.23555</cdr:x>
      <cdr:y>0.114</cdr:y>
    </cdr:from>
    <cdr:to>
      <cdr:x>0.25689</cdr:x>
      <cdr:y>0.23474</cdr:y>
    </cdr:to>
    <cdr:sp macro="" textlink="">
      <cdr:nvSpPr>
        <cdr:cNvPr id="2" name="TextBox 1">
          <a:extLst xmlns:a="http://schemas.openxmlformats.org/drawingml/2006/main">
            <a:ext uri="{FF2B5EF4-FFF2-40B4-BE49-F238E27FC236}">
              <a16:creationId xmlns:a16="http://schemas.microsoft.com/office/drawing/2014/main" id="{32AADBD6-5980-FAFA-2717-887A9FDF58D3}"/>
            </a:ext>
          </a:extLst>
        </cdr:cNvPr>
        <cdr:cNvSpPr txBox="1"/>
      </cdr:nvSpPr>
      <cdr:spPr>
        <a:xfrm xmlns:a="http://schemas.openxmlformats.org/drawingml/2006/main">
          <a:off x="2039852" y="435923"/>
          <a:ext cx="184731" cy="461665"/>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endParaRPr lang="en-US" sz="2400" u="none" kern="0" dirty="0">
            <a:solidFill>
              <a:srgbClr val="000000"/>
            </a:solidFill>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3/27/2024</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3/27/2024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dirty="0">
                <a:solidFill>
                  <a:srgbClr val="000000"/>
                </a:solidFill>
                <a:latin typeface="Calibri" panose="020F0502020204030204" pitchFamily="34" charset="0"/>
              </a:rPr>
              <a:t>Si vous avez des questions sur le contenu de cette présentation, veuillez nous contacter à </a:t>
            </a:r>
            <a:r>
              <a:rPr lang="fr-CA" altLang="en-US" sz="1200" u="sng" noProof="0" dirty="0">
                <a:solidFill>
                  <a:srgbClr val="000000"/>
                </a:solidFill>
                <a:latin typeface="Calibri" panose="020F0502020204030204" pitchFamily="34" charset="0"/>
                <a:hlinkClick r:id="rId3"/>
              </a:rPr>
              <a:t>QualityStandards@OntarioHealth.ca</a:t>
            </a:r>
            <a:endParaRPr lang="fr-CA" altLang="en-US" sz="1200" u="sng" noProof="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latin typeface="+mn-lt"/>
            </a:endParaRPr>
          </a:p>
          <a:p>
            <a:endParaRPr lang="en-CA" dirty="0">
              <a:highlight>
                <a:srgbClr val="FFFF00"/>
              </a:highligh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dirty="0"/>
          </a:p>
        </p:txBody>
      </p:sp>
    </p:spTree>
    <p:extLst>
      <p:ext uri="{BB962C8B-B14F-4D97-AF65-F5344CB8AC3E}">
        <p14:creationId xmlns:p14="http://schemas.microsoft.com/office/powerpoint/2010/main" val="2789911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dirty="0"/>
          </a:p>
        </p:txBody>
      </p:sp>
    </p:spTree>
    <p:extLst>
      <p:ext uri="{BB962C8B-B14F-4D97-AF65-F5344CB8AC3E}">
        <p14:creationId xmlns:p14="http://schemas.microsoft.com/office/powerpoint/2010/main" val="2286876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dirty="0"/>
          </a:p>
        </p:txBody>
      </p:sp>
    </p:spTree>
    <p:extLst>
      <p:ext uri="{BB962C8B-B14F-4D97-AF65-F5344CB8AC3E}">
        <p14:creationId xmlns:p14="http://schemas.microsoft.com/office/powerpoint/2010/main" val="2875896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17</a:t>
            </a:fld>
            <a:endParaRPr lang="en-US" dirty="0"/>
          </a:p>
        </p:txBody>
      </p:sp>
    </p:spTree>
    <p:extLst>
      <p:ext uri="{BB962C8B-B14F-4D97-AF65-F5344CB8AC3E}">
        <p14:creationId xmlns:p14="http://schemas.microsoft.com/office/powerpoint/2010/main" val="5408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dirty="0"/>
          </a:p>
        </p:txBody>
      </p:sp>
    </p:spTree>
    <p:extLst>
      <p:ext uri="{BB962C8B-B14F-4D97-AF65-F5344CB8AC3E}">
        <p14:creationId xmlns:p14="http://schemas.microsoft.com/office/powerpoint/2010/main" val="2601776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dirty="0"/>
          </a:p>
        </p:txBody>
      </p:sp>
    </p:spTree>
    <p:extLst>
      <p:ext uri="{BB962C8B-B14F-4D97-AF65-F5344CB8AC3E}">
        <p14:creationId xmlns:p14="http://schemas.microsoft.com/office/powerpoint/2010/main" val="3399712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dirty="0"/>
          </a:p>
        </p:txBody>
      </p:sp>
    </p:spTree>
    <p:extLst>
      <p:ext uri="{BB962C8B-B14F-4D97-AF65-F5344CB8AC3E}">
        <p14:creationId xmlns:p14="http://schemas.microsoft.com/office/powerpoint/2010/main" val="2601924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similar trend was visible in the previous 4 fiscal years.</a:t>
            </a:r>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dirty="0"/>
          </a:p>
        </p:txBody>
      </p:sp>
    </p:spTree>
    <p:extLst>
      <p:ext uri="{BB962C8B-B14F-4D97-AF65-F5344CB8AC3E}">
        <p14:creationId xmlns:p14="http://schemas.microsoft.com/office/powerpoint/2010/main" val="2817933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22</a:t>
            </a:fld>
            <a:endParaRPr lang="en-US" dirty="0"/>
          </a:p>
        </p:txBody>
      </p:sp>
    </p:spTree>
    <p:extLst>
      <p:ext uri="{BB962C8B-B14F-4D97-AF65-F5344CB8AC3E}">
        <p14:creationId xmlns:p14="http://schemas.microsoft.com/office/powerpoint/2010/main" val="1631127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dirty="0">
                <a:solidFill>
                  <a:srgbClr val="FFFF00"/>
                </a:solidFill>
                <a:effectLst/>
                <a:latin typeface="Calibri" pitchFamily="68" charset="0"/>
                <a:ea typeface="MS PGothic" panose="020B0600070205080204" pitchFamily="34" charset="-128"/>
                <a:cs typeface="ＭＳ Ｐゴシック" pitchFamily="68" charset="-128"/>
              </a:rPr>
              <a:t>Le Comité consultatif sur la norme de qualité des troubles liés à l’alcool</a:t>
            </a:r>
            <a:r>
              <a:rPr lang="fr-CA" sz="1200" kern="1200" dirty="0">
                <a:solidFill>
                  <a:schemeClr val="tx1"/>
                </a:solidFill>
                <a:effectLst/>
                <a:latin typeface="Calibri" pitchFamily="68" charset="0"/>
                <a:ea typeface="MS PGothic" panose="020B0600070205080204" pitchFamily="34" charset="-128"/>
                <a:cs typeface="ＭＳ Ｐゴシック" pitchFamily="68" charset="-128"/>
              </a:rPr>
              <a:t> a défini certains objectifs généraux pour cette norme de qualité.  </a:t>
            </a:r>
            <a:r>
              <a:rPr lang="fr-FR" sz="1200" kern="1200" dirty="0">
                <a:solidFill>
                  <a:schemeClr val="tx1"/>
                </a:solidFill>
                <a:effectLst/>
                <a:latin typeface="Calibri" pitchFamily="68" charset="0"/>
                <a:ea typeface="MS PGothic" panose="020B0600070205080204" pitchFamily="34" charset="-128"/>
                <a:cs typeface="ＭＳ Ｐゴシック" pitchFamily="68" charset="-128"/>
              </a:rPr>
              <a:t>Ceux-ci ont été mis en correspondance avec des indicateurs qui peuvent être utilisés pour évaluer la qualité des soins fournis au niveau provincial et local.</a:t>
            </a:r>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dirty="0"/>
          </a:p>
        </p:txBody>
      </p:sp>
    </p:spTree>
    <p:extLst>
      <p:ext uri="{BB962C8B-B14F-4D97-AF65-F5344CB8AC3E}">
        <p14:creationId xmlns:p14="http://schemas.microsoft.com/office/powerpoint/2010/main" val="28917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dirty="0">
                <a:solidFill>
                  <a:srgbClr val="000000"/>
                </a:solidFill>
                <a:latin typeface="+mn-lt"/>
              </a:rPr>
              <a:t>Leur application est volontaire et les normes sont de nature ambitieuse.</a:t>
            </a:r>
          </a:p>
          <a:p>
            <a:pPr marL="171450" indent="-171450">
              <a:buFontTx/>
              <a:buChar char="•"/>
            </a:pPr>
            <a:r>
              <a:rPr lang="fr-CA" altLang="en-US" noProof="0" dirty="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dirty="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dirty="0">
                <a:solidFill>
                  <a:srgbClr val="000000"/>
                </a:solidFill>
                <a:latin typeface="+mn-lt"/>
              </a:rPr>
              <a:t>Les normes de qualité énoncent les </a:t>
            </a:r>
            <a:r>
              <a:rPr lang="fr-CA" altLang="en-US" b="1" noProof="0" dirty="0">
                <a:solidFill>
                  <a:srgbClr val="000000"/>
                </a:solidFill>
                <a:latin typeface="+mn-lt"/>
              </a:rPr>
              <a:t>caractéristiques</a:t>
            </a:r>
            <a:r>
              <a:rPr lang="fr-CA" altLang="en-US" noProof="0" dirty="0">
                <a:solidFill>
                  <a:srgbClr val="000000"/>
                </a:solidFill>
                <a:latin typeface="+mn-lt"/>
              </a:rPr>
              <a:t> des soins qui devraient être offerts, mais ne nomment pas les </a:t>
            </a:r>
            <a:r>
              <a:rPr lang="fr-CA" altLang="en-US" b="1" noProof="0" dirty="0">
                <a:solidFill>
                  <a:srgbClr val="000000"/>
                </a:solidFill>
                <a:latin typeface="+mn-lt"/>
              </a:rPr>
              <a:t>personnes</a:t>
            </a:r>
            <a:r>
              <a:rPr lang="fr-CA" altLang="en-US" noProof="0" dirty="0">
                <a:solidFill>
                  <a:srgbClr val="000000"/>
                </a:solidFill>
                <a:latin typeface="+mn-lt"/>
              </a:rPr>
              <a:t> qui devraient les offrir (contrairement aux guides de pratique clinique et guides de pratiques exemplaires).</a:t>
            </a:r>
          </a:p>
          <a:p>
            <a:pPr marL="171450" indent="-171450"/>
            <a:endParaRPr lang="fr-CA" altLang="en-US" noProof="0" dirty="0">
              <a:solidFill>
                <a:srgbClr val="000000"/>
              </a:solidFill>
              <a:latin typeface="+mn-lt"/>
            </a:endParaRPr>
          </a:p>
          <a:p>
            <a:pPr marL="171450" indent="-171450"/>
            <a:r>
              <a:rPr lang="fr-CA" altLang="en-US" b="1" noProof="0" dirty="0">
                <a:solidFill>
                  <a:srgbClr val="000000"/>
                </a:solidFill>
                <a:latin typeface="+mn-lt"/>
              </a:rPr>
              <a:t>Les normes de qualité sont :</a:t>
            </a:r>
          </a:p>
          <a:p>
            <a:pPr marL="171450" indent="-171450">
              <a:spcBef>
                <a:spcPct val="0"/>
              </a:spcBef>
              <a:buClr>
                <a:srgbClr val="00788A"/>
              </a:buClr>
              <a:buFontTx/>
              <a:buChar char="•"/>
            </a:pPr>
            <a:r>
              <a:rPr lang="fr-CA" altLang="en-US" noProof="0" dirty="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dirty="0">
                <a:solidFill>
                  <a:srgbClr val="000000"/>
                </a:solidFill>
                <a:latin typeface="+mn-lt"/>
              </a:rPr>
              <a:t>Accessibles : aident les cliniciens et les organismes de fournisseurs à offrir des soins de la plus haute qualité possible, et les patients à connaître les sujets à aborder avec leurs fournisseurs de soins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dirty="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dirty="0">
                <a:solidFill>
                  <a:srgbClr val="000000"/>
                </a:solidFill>
                <a:latin typeface="+mn-lt"/>
              </a:rPr>
              <a:t>Applicables : des outils et des ressources d’amélioration de la qualité soutiennent chaque norme en vue de favoriser l’adoption.</a:t>
            </a:r>
          </a:p>
          <a:p>
            <a:pPr defTabSz="457883">
              <a:defRPr/>
            </a:pPr>
            <a:endParaRPr lang="en-CA"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patients, les aidants naturels et le public </a:t>
            </a:r>
            <a:r>
              <a:rPr lang="fr-CA" altLang="en-US" noProof="0" dirty="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dirty="0">
                <a:solidFill>
                  <a:srgbClr val="000000"/>
                </a:solidFill>
                <a:latin typeface="+mn-lt"/>
              </a:rPr>
              <a:t>Les régions provinciales et les organismes responsables de la prévention des maladies </a:t>
            </a:r>
            <a:r>
              <a:rPr lang="fr-CA" altLang="en-US" noProof="0" dirty="0">
                <a:solidFill>
                  <a:srgbClr val="000000"/>
                </a:solidFill>
                <a:latin typeface="+mn-lt"/>
              </a:rPr>
              <a:t>peuvent recourir aux normes de qualité pour mesurer les résultats de santé, tenir les fournisseurs de services de santé 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organismes fournisseurs de soins de santé</a:t>
            </a:r>
            <a:r>
              <a:rPr lang="fr-CA" altLang="en-US" noProof="0" dirty="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cliniciens </a:t>
            </a:r>
            <a:r>
              <a:rPr lang="fr-CA" altLang="en-US" noProof="0" dirty="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dirty="0">
                <a:solidFill>
                  <a:srgbClr val="000000"/>
                </a:solidFill>
                <a:latin typeface="+mn-lt"/>
              </a:rPr>
              <a:t>Le </a:t>
            </a:r>
            <a:r>
              <a:rPr lang="fr-CA" altLang="en-US" b="1" noProof="0" dirty="0">
                <a:solidFill>
                  <a:srgbClr val="000000"/>
                </a:solidFill>
                <a:latin typeface="+mn-lt"/>
              </a:rPr>
              <a:t>gouvernement</a:t>
            </a:r>
            <a:r>
              <a:rPr lang="fr-CA" altLang="en-US" noProof="0" dirty="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dirty="0">
                <a:latin typeface="+mn-lt"/>
                <a:cs typeface="Calibri" panose="020F0502020204030204" pitchFamily="34" charset="0"/>
              </a:rPr>
              <a:t>.</a:t>
            </a:r>
          </a:p>
          <a:p>
            <a:endParaRPr lang="en-CA" b="1"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dirty="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sommaire</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Des spécifications techniques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dirty="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a:p>
            <a:endParaRPr lang="fr-CA"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dirty="0">
                <a:solidFill>
                  <a:srgbClr val="000000"/>
                </a:solidFill>
                <a:latin typeface="Calibri" panose="020F0502020204030204" pitchFamily="34" charset="0"/>
              </a:rPr>
              <a:t>Chaque norme de qualité comprend un résumé en langage simple pour les patients, les familles, les aidants naturels et le public, appelé le </a:t>
            </a:r>
            <a:r>
              <a:rPr lang="fr-CA" altLang="en-US" b="1" noProof="0" dirty="0">
                <a:solidFill>
                  <a:srgbClr val="000000"/>
                </a:solidFill>
                <a:latin typeface="Calibri" panose="020F0502020204030204" pitchFamily="34" charset="0"/>
              </a:rPr>
              <a:t>guide du patient</a:t>
            </a:r>
            <a:r>
              <a:rPr lang="fr-CA" altLang="en-US" noProof="0" dirty="0">
                <a:solidFill>
                  <a:srgbClr val="000000"/>
                </a:solidFill>
                <a:latin typeface="Calibri" panose="020F0502020204030204" pitchFamily="34" charset="0"/>
              </a:rPr>
              <a:t>.</a:t>
            </a:r>
          </a:p>
          <a:p>
            <a:pPr marL="171450" indent="-171450"/>
            <a:endParaRPr lang="fr-CA" altLang="en-US" noProof="0" dirty="0">
              <a:solidFill>
                <a:srgbClr val="000000"/>
              </a:solidFill>
              <a:latin typeface="Calibri" panose="020F0502020204030204" pitchFamily="34" charset="0"/>
            </a:endParaRPr>
          </a:p>
          <a:p>
            <a:pPr marL="171450" indent="-171450"/>
            <a:r>
              <a:rPr lang="fr-CA" altLang="en-US" b="1" noProof="0" dirty="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dirty="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dirty="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dirty="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dirty="0">
                <a:solidFill>
                  <a:srgbClr val="000000"/>
                </a:solidFill>
                <a:latin typeface="Calibri" panose="020F0502020204030204" pitchFamily="34" charset="0"/>
              </a:rPr>
              <a:t>Consultations sur le guide de conversation des patients</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01677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dirty="0"/>
          </a:p>
          <a:p>
            <a:r>
              <a:rPr lang="fr-FR" dirty="0"/>
              <a:t>De plus, nous travaillons à la compilation de ressources et d’outils, tant pour les cliniciens que pour les patients et les familles.</a:t>
            </a:r>
          </a:p>
          <a:p>
            <a:endParaRPr lang="fr-FR" dirty="0"/>
          </a:p>
          <a:p>
            <a:r>
              <a:rPr lang="fr-FR" dirty="0"/>
              <a:t>L’accent est mis sur les exemples de mise en œuvre et d’adoption, et sur la façon dont les organisations appliquent les normes de qualité dans leur pratique pour donner des soins.</a:t>
            </a:r>
          </a:p>
          <a:p>
            <a:endParaRPr lang="fr-FR" dirty="0"/>
          </a:p>
          <a:p>
            <a:r>
              <a:rPr lang="fr-FR" dirty="0"/>
              <a:t>Nous aimerions beaucoup savoir si vous voulez contribuer à un message ou à un article.</a:t>
            </a:r>
            <a:endParaRPr lang="en-CA" dirty="0"/>
          </a:p>
          <a:p>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3033253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853D7E-AABD-29E5-1A2A-501A36477E50}"/>
              </a:ext>
            </a:extLst>
          </p:cNvPr>
          <p:cNvPicPr>
            <a:picLocks noChangeAspect="1"/>
          </p:cNvPicPr>
          <p:nvPr/>
        </p:nvPicPr>
        <p:blipFill>
          <a:blip r:embed="rId3"/>
          <a:srcRect/>
          <a:stretch/>
        </p:blipFill>
        <p:spPr>
          <a:xfrm>
            <a:off x="9637553" y="5543459"/>
            <a:ext cx="2669704"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FA14FDE3-A569-77AC-3872-57D6EEAAB83A}"/>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809371D1-1F79-D926-7C95-6F1A2F3A487E}"/>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userDrawn="1"/>
        </p:nvPicPr>
        <p:blipFill>
          <a:blip r:embed="rId3"/>
          <a:srcRect/>
          <a:stretch/>
        </p:blipFill>
        <p:spPr>
          <a:xfrm>
            <a:off x="10769591" y="6100989"/>
            <a:ext cx="1422409" cy="701336"/>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8233F554-2D9F-FABD-A0A0-C6102B4A8E18}"/>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926D0E-0CB7-777B-0055-C970D8BB165C}"/>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fld id="{B5E6C4C4-F8D2-3E45-812B-28EE593B4815}" type="slidenum">
              <a:rPr lang="en-US" smtClean="0"/>
              <a:pPr algn="r"/>
              <a:t>‹#›</a:t>
            </a:fld>
            <a:endParaRPr lang="en-US" dirty="0"/>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fld id="{B5E6C4C4-F8D2-3E45-812B-28EE593B4815}" type="slidenum">
              <a:rPr lang="en-US" smtClean="0"/>
              <a:pPr algn="r"/>
              <a:t>‹#›</a:t>
            </a:fld>
            <a:endParaRPr lang="en-US"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quorum.hqontario.ca/fr/Home/Posts?tags=quality+standards+adoption"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hyperlink" Target="https://quorum.hqontario.ca/fr" TargetMode="Externa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3.xml"/><Relationship Id="rId7" Type="http://schemas.openxmlformats.org/officeDocument/2006/relationships/slideLayout" Target="../slideLayouts/slideLayout9.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chart" Target="../charts/chart2.xml"/><Relationship Id="rId4" Type="http://schemas.openxmlformats.org/officeDocument/2006/relationships/tags" Target="../tags/tag4.xml"/><Relationship Id="rId9" Type="http://schemas.openxmlformats.org/officeDocument/2006/relationships/chart" Target="../charts/chart1.xml"/></Relationships>
</file>

<file path=ppt/slides/_rels/slide16.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tags" Target="../tags/tag9.xml"/><Relationship Id="rId7" Type="http://schemas.openxmlformats.org/officeDocument/2006/relationships/notesSlide" Target="../notesSlides/notesSlide1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15.xml"/><Relationship Id="rId5" Type="http://schemas.openxmlformats.org/officeDocument/2006/relationships/tags" Target="../tags/tag11.xml"/><Relationship Id="rId4" Type="http://schemas.openxmlformats.org/officeDocument/2006/relationships/tags" Target="../tags/tag10.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10" Type="http://schemas.openxmlformats.org/officeDocument/2006/relationships/chart" Target="../charts/chart4.xml"/><Relationship Id="rId4" Type="http://schemas.openxmlformats.org/officeDocument/2006/relationships/tags" Target="../tags/tag15.xml"/><Relationship Id="rId9"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tags" Target="../tags/tag21.xml"/><Relationship Id="rId7" Type="http://schemas.openxmlformats.org/officeDocument/2006/relationships/notesSlide" Target="../notesSlides/notesSlide14.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Layout" Target="../slideLayouts/slideLayout15.xml"/><Relationship Id="rId5" Type="http://schemas.openxmlformats.org/officeDocument/2006/relationships/tags" Target="../tags/tag23.xml"/><Relationship Id="rId4" Type="http://schemas.openxmlformats.org/officeDocument/2006/relationships/tags" Target="../tags/tag2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26.xml"/><Relationship Id="rId7" Type="http://schemas.openxmlformats.org/officeDocument/2006/relationships/slideLayout" Target="../slideLayouts/slideLayout15.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10" Type="http://schemas.openxmlformats.org/officeDocument/2006/relationships/hyperlink" Target="http://www.hqontario.ca/Portals/0/documents/system-performance/palliative-care-report-fr.pdf" TargetMode="External"/><Relationship Id="rId4" Type="http://schemas.openxmlformats.org/officeDocument/2006/relationships/tags" Target="../tags/tag27.xml"/><Relationship Id="rId9" Type="http://schemas.openxmlformats.org/officeDocument/2006/relationships/chart" Target="../charts/char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tags" Target="../tags/tag32.xml"/><Relationship Id="rId7" Type="http://schemas.openxmlformats.org/officeDocument/2006/relationships/notesSlide" Target="../notesSlides/notesSlide1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Layout" Target="../slideLayouts/slideLayout15.xml"/><Relationship Id="rId5" Type="http://schemas.openxmlformats.org/officeDocument/2006/relationships/tags" Target="../tags/tag34.xml"/><Relationship Id="rId4" Type="http://schemas.openxmlformats.org/officeDocument/2006/relationships/tags" Target="../tags/tag33.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37.xml"/><Relationship Id="rId7" Type="http://schemas.openxmlformats.org/officeDocument/2006/relationships/slideLayout" Target="../slideLayouts/slideLayout15.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9" Type="http://schemas.openxmlformats.org/officeDocument/2006/relationships/chart" Target="../charts/chart8.xml"/></Relationships>
</file>

<file path=ppt/slides/_rels/slide22.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notesSlide" Target="../notesSlides/notesSlide18.xml"/><Relationship Id="rId4"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4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5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6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hyperlink" Target="https://www.hqontario.ca/Am%C3%A9liorer-les-soins-gr%C3%A2ce-aux-donn%C3%A9es-probantes/Normes-de-qualit%C3%A9/Voir-toutes-les-normes-de-qualit%C3%A9/Soins-palliatif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fr-CA" sz="4200" b="1" i="0" u="none" strike="noStrike" kern="1200" cap="none" spc="0" normalizeH="0" baseline="0" noProof="0" dirty="0">
                <a:ln>
                  <a:noFill/>
                </a:ln>
                <a:solidFill>
                  <a:schemeClr val="tx1"/>
                </a:solidFill>
                <a:effectLst/>
                <a:uLnTx/>
                <a:uFillTx/>
                <a:latin typeface="+mn-lt"/>
                <a:ea typeface="+mn-ea"/>
                <a:cs typeface="+mn-cs"/>
              </a:rPr>
              <a:t>Soins palliatifs</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1384995"/>
          </a:xfrm>
        </p:spPr>
        <p:txBody>
          <a:bodyPr/>
          <a:lstStyle/>
          <a:p>
            <a:r>
              <a:rPr lang="fr-CA" noProof="0" dirty="0"/>
              <a:t>Orienter les soins fondés sur les données probantes pour la population </a:t>
            </a:r>
            <a:r>
              <a:rPr lang="fr-CA" dirty="0"/>
              <a:t>ontarienne</a:t>
            </a:r>
            <a:r>
              <a:rPr lang="fr-CA" noProof="0" dirty="0"/>
              <a:t> </a:t>
            </a:r>
          </a:p>
        </p:txBody>
      </p:sp>
      <p:grpSp>
        <p:nvGrpSpPr>
          <p:cNvPr id="7" name="Group 6">
            <a:extLst>
              <a:ext uri="{FF2B5EF4-FFF2-40B4-BE49-F238E27FC236}">
                <a16:creationId xmlns:a16="http://schemas.microsoft.com/office/drawing/2014/main" id="{942C4465-C849-FC61-731B-E14C73CAB75A}"/>
              </a:ext>
              <a:ext uri="{C183D7F6-B498-43B3-948B-1728B52AA6E4}">
                <adec:decorative xmlns:adec="http://schemas.microsoft.com/office/drawing/2017/decorative" val="1"/>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dirty="0">
                  <a:latin typeface="Calibri" panose="020F0502020204030204" pitchFamily="34" charset="0"/>
                  <a:ea typeface="Helvetica Neue Light" panose="02000403000000020004" pitchFamily="2" charset="0"/>
                </a:rPr>
                <a:t>NORMES DE 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grpSp>
        <p:nvGrpSpPr>
          <p:cNvPr id="9" name="Group 8">
            <a:extLst>
              <a:ext uri="{FF2B5EF4-FFF2-40B4-BE49-F238E27FC236}">
                <a16:creationId xmlns:a16="http://schemas.microsoft.com/office/drawing/2014/main" id="{D5B76C15-22D4-B402-336F-2B746B06B8CC}"/>
              </a:ext>
              <a:ext uri="{C183D7F6-B498-43B3-948B-1728B52AA6E4}">
                <adec:decorative xmlns:adec="http://schemas.microsoft.com/office/drawing/2017/decorative" val="1"/>
              </a:ext>
            </a:extLst>
          </p:cNvPr>
          <p:cNvGrpSpPr/>
          <p:nvPr/>
        </p:nvGrpSpPr>
        <p:grpSpPr>
          <a:xfrm>
            <a:off x="9567077" y="6212265"/>
            <a:ext cx="1167828" cy="533396"/>
            <a:chOff x="8239125" y="4962525"/>
            <a:chExt cx="1459483" cy="666607"/>
          </a:xfrm>
        </p:grpSpPr>
        <p:sp>
          <p:nvSpPr>
            <p:cNvPr id="8" name="Rectangle 7">
              <a:extLst>
                <a:ext uri="{FF2B5EF4-FFF2-40B4-BE49-F238E27FC236}">
                  <a16:creationId xmlns:a16="http://schemas.microsoft.com/office/drawing/2014/main" id="{4D54237A-93AD-5ED9-2756-172E1579BF9D}"/>
                </a:ext>
              </a:extLst>
            </p:cNvPr>
            <p:cNvSpPr/>
            <p:nvPr/>
          </p:nvSpPr>
          <p:spPr>
            <a:xfrm>
              <a:off x="8239125" y="4962525"/>
              <a:ext cx="1459483" cy="666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Blue text on a black background&#10;&#10;Description automatically generated">
              <a:extLst>
                <a:ext uri="{FF2B5EF4-FFF2-40B4-BE49-F238E27FC236}">
                  <a16:creationId xmlns:a16="http://schemas.microsoft.com/office/drawing/2014/main" id="{B03B2C1C-F30B-7072-A9D0-1FB32081C2DB}"/>
                </a:ext>
              </a:extLst>
            </p:cNvPr>
            <p:cNvPicPr/>
            <p:nvPr/>
          </p:nvPicPr>
          <p:blipFill>
            <a:blip r:embed="rId3">
              <a:extLst>
                <a:ext uri="{28A0092B-C50C-407E-A947-70E740481C1C}">
                  <a14:useLocalDpi xmlns:a14="http://schemas.microsoft.com/office/drawing/2010/main" val="0"/>
                </a:ext>
              </a:extLst>
            </a:blip>
            <a:stretch>
              <a:fillRect/>
            </a:stretch>
          </p:blipFill>
          <p:spPr>
            <a:xfrm>
              <a:off x="8277224" y="5011423"/>
              <a:ext cx="1383283" cy="568809"/>
            </a:xfrm>
            <a:prstGeom prst="rect">
              <a:avLst/>
            </a:prstGeom>
          </p:spPr>
        </p:pic>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Outils de mise en œuvre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noProof="0" dirty="0"/>
              <a:t>Le </a:t>
            </a:r>
            <a:r>
              <a:rPr lang="fr-CA" b="1" i="1" noProof="0" dirty="0"/>
              <a:t>Guide de démarrage :</a:t>
            </a:r>
          </a:p>
          <a:p>
            <a:pPr marL="342900" indent="-342900">
              <a:buFont typeface="Arial" panose="020B0604020202020204" pitchFamily="34" charset="0"/>
              <a:buChar char="•"/>
            </a:pPr>
            <a:r>
              <a:rPr lang="fr-CA" noProof="0" dirty="0"/>
              <a:t>Décrit le processus d’utilisation de la norme de qualité à titre de ressource pour offrir des soins de qualité supérieure</a:t>
            </a:r>
          </a:p>
          <a:p>
            <a:pPr marL="342900" indent="-342900">
              <a:buFont typeface="Arial" panose="020B0604020202020204" pitchFamily="34" charset="0"/>
              <a:buChar char="•"/>
            </a:pPr>
            <a:r>
              <a:rPr lang="fr-CA" noProof="0" dirty="0"/>
              <a:t>Contient des démarches fondées sur des données probantes, ainsi que d’autres outils et modèles utiles pour mettre en œuvre les idées de changement à l’échelle de la pratique</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81" b="81"/>
          <a:stretch/>
        </p:blipFill>
        <p:spPr>
          <a:xfrm>
            <a:off x="6591298" y="1543049"/>
            <a:ext cx="5029201" cy="3771901"/>
          </a:xfrm>
          <a:effectLst>
            <a:outerShdw blurRad="50800" dist="38100" dir="2700000" algn="tl" rotWithShape="0">
              <a:prstClr val="black">
                <a:alpha val="40000"/>
              </a:prstClr>
            </a:outerShdw>
          </a:effectLst>
        </p:spPr>
      </p:pic>
      <p:sp>
        <p:nvSpPr>
          <p:cNvPr id="4" name="Footer Placeholder 1">
            <a:extLst>
              <a:ext uri="{FF2B5EF4-FFF2-40B4-BE49-F238E27FC236}">
                <a16:creationId xmlns:a16="http://schemas.microsoft.com/office/drawing/2014/main" id="{DC1DA359-7D8E-4E9F-7532-57537DFF4517}"/>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10</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Tree>
    <p:extLst>
      <p:ext uri="{BB962C8B-B14F-4D97-AF65-F5344CB8AC3E}">
        <p14:creationId xmlns:p14="http://schemas.microsoft.com/office/powerpoint/2010/main" val="2224059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b="1" noProof="0" dirty="0"/>
              <a:t>Quorum</a:t>
            </a:r>
            <a:r>
              <a:rPr lang="fr-CA" noProof="0" dirty="0"/>
              <a:t> est une communauté en ligne qui a pour ambition d’améliorer la qualité des soins de santé en Ontario.</a:t>
            </a:r>
          </a:p>
          <a:p>
            <a:r>
              <a:rPr lang="fr-CA" noProof="0" dirty="0"/>
              <a:t>La </a:t>
            </a:r>
            <a:r>
              <a:rPr lang="fr-CA" noProof="0" dirty="0">
                <a:hlinkClick r:id="rId3"/>
              </a:rPr>
              <a:t>Série sur l’adoption de normes de qualité </a:t>
            </a:r>
            <a:r>
              <a:rPr lang="fr-CA" noProof="0" dirty="0"/>
              <a:t>met en évidence les efforts déployés dans le domaine des soins de santé pour mettre en œuvre des changements et éliminer les lacunes en matière de soins liés aux normes </a:t>
            </a:r>
            <a:br>
              <a:rPr lang="fr-CA" noProof="0" dirty="0"/>
            </a:br>
            <a:r>
              <a:rPr lang="fr-CA" noProof="0" dirty="0"/>
              <a:t>de qualité.</a:t>
            </a:r>
          </a:p>
        </p:txBody>
      </p:sp>
      <p:pic>
        <p:nvPicPr>
          <p:cNvPr id="4" name="Picture Placeholder 3" descr="Ordinateur affichant le site web de Quorum">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dirty="0">
                <a:solidFill>
                  <a:srgbClr val="047BC1"/>
                </a:solidFill>
                <a:latin typeface="Calibri" panose="020F0502020204030204" pitchFamily="34" charset="0"/>
                <a:cs typeface="Calibri" panose="020F0502020204030204" pitchFamily="34" charset="0"/>
                <a:hlinkClick r:id="rId5"/>
              </a:rPr>
              <a:t>quorum.hqontario.ca</a:t>
            </a:r>
            <a:endParaRPr lang="en-CA" b="0" u="none" dirty="0">
              <a:solidFill>
                <a:srgbClr val="047BC1"/>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2" name="Footer Placeholder 1">
            <a:extLst>
              <a:ext uri="{FF2B5EF4-FFF2-40B4-BE49-F238E27FC236}">
                <a16:creationId xmlns:a16="http://schemas.microsoft.com/office/drawing/2014/main" id="{D16317C2-6E51-7193-BFA0-93615610FB5A}"/>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11</a:t>
            </a:r>
          </a:p>
        </p:txBody>
      </p:sp>
    </p:spTree>
    <p:extLst>
      <p:ext uri="{BB962C8B-B14F-4D97-AF65-F5344CB8AC3E}">
        <p14:creationId xmlns:p14="http://schemas.microsoft.com/office/powerpoint/2010/main" val="2499699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de mesure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632382"/>
            <a:ext cx="5333999" cy="4533900"/>
          </a:xfrm>
        </p:spPr>
        <p:txBody>
          <a:bodyPr/>
          <a:lstStyle/>
          <a:p>
            <a:r>
              <a:rPr lang="fr-CA" sz="2400" noProof="0" dirty="0"/>
              <a:t>Le </a:t>
            </a:r>
            <a:r>
              <a:rPr lang="fr-CA" sz="2400" b="1" noProof="0" dirty="0"/>
              <a:t>guide de mesure </a:t>
            </a:r>
            <a:r>
              <a:rPr lang="fr-CA" sz="2400" noProof="0" dirty="0"/>
              <a:t>décrit :</a:t>
            </a:r>
          </a:p>
          <a:p>
            <a:pPr marL="342900" indent="-342900">
              <a:buFont typeface="Arial" panose="020B0604020202020204" pitchFamily="34" charset="0"/>
              <a:buChar char="•"/>
            </a:pPr>
            <a:r>
              <a:rPr lang="fr-FR" sz="2400" noProof="0" dirty="0"/>
              <a:t>Les principes de mesure qui sous-tendent les indicateurs de qualité inclus dans les normes de qualité</a:t>
            </a:r>
          </a:p>
          <a:p>
            <a:pPr marL="342900" indent="-342900">
              <a:buFont typeface="Arial" panose="020B0604020202020204" pitchFamily="34" charset="0"/>
              <a:buChar char="•"/>
            </a:pPr>
            <a:r>
              <a:rPr lang="fr-FR" sz="2400" noProof="0" dirty="0"/>
              <a:t>Les types d’indicateurs inclus dans les normes de qualité</a:t>
            </a:r>
          </a:p>
          <a:p>
            <a:pPr marL="342900" indent="-342900">
              <a:buFont typeface="Arial" panose="020B0604020202020204" pitchFamily="34" charset="0"/>
              <a:buChar char="•"/>
            </a:pPr>
            <a:r>
              <a:rPr lang="fr-FR" sz="2400" noProof="0" dirty="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909" r="909"/>
          <a:stretch/>
        </p:blipFill>
        <p:spPr>
          <a:xfrm>
            <a:off x="7505701" y="1262385"/>
            <a:ext cx="3296099" cy="4340446"/>
          </a:xfrm>
          <a:effectLst>
            <a:outerShdw blurRad="50800" dist="38100" dir="2700000" algn="tl" rotWithShape="0">
              <a:prstClr val="black">
                <a:alpha val="40000"/>
              </a:prstClr>
            </a:outerShdw>
          </a:effectLst>
        </p:spPr>
      </p:pic>
      <p:sp>
        <p:nvSpPr>
          <p:cNvPr id="10" name="Footer Placeholder 1">
            <a:extLst>
              <a:ext uri="{FF2B5EF4-FFF2-40B4-BE49-F238E27FC236}">
                <a16:creationId xmlns:a16="http://schemas.microsoft.com/office/drawing/2014/main" id="{95F445F2-F7CE-1481-CB22-BD1BB2A12DB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12</a:t>
            </a:r>
          </a:p>
        </p:txBody>
      </p:sp>
    </p:spTree>
    <p:extLst>
      <p:ext uri="{BB962C8B-B14F-4D97-AF65-F5344CB8AC3E}">
        <p14:creationId xmlns:p14="http://schemas.microsoft.com/office/powerpoint/2010/main" val="8601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Spécifications techniques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fr-CA" dirty="0">
                <a:ea typeface="+mn-lt"/>
                <a:cs typeface="+mn-lt"/>
              </a:rPr>
              <a:t>Le rapport sur les </a:t>
            </a:r>
            <a:r>
              <a:rPr lang="fr-CA" b="1" noProof="0" dirty="0">
                <a:ea typeface="+mn-lt"/>
                <a:cs typeface="+mn-lt"/>
              </a:rPr>
              <a:t>spécifications techniques</a:t>
            </a:r>
            <a:r>
              <a:rPr lang="fr-CA" noProof="0" dirty="0">
                <a:ea typeface="+mn-lt"/>
                <a:cs typeface="+mn-lt"/>
              </a:rPr>
              <a:t> </a:t>
            </a:r>
            <a:r>
              <a:rPr lang="fr-CA" dirty="0">
                <a:ea typeface="+mn-lt"/>
                <a:cs typeface="+mn-lt"/>
              </a:rPr>
              <a:t>décrit deux types de mesures</a:t>
            </a:r>
            <a:r>
              <a:rPr lang="fr-CA" noProof="0" dirty="0"/>
              <a:t> :</a:t>
            </a:r>
            <a:endParaRPr lang="en-US" dirty="0"/>
          </a:p>
          <a:p>
            <a:pPr marL="342900" indent="-342900">
              <a:buFont typeface="Arial" panose="020B0604020202020204" pitchFamily="34" charset="0"/>
              <a:buChar char="•"/>
            </a:pPr>
            <a:r>
              <a:rPr lang="fr-CA" b="1" noProof="0" dirty="0"/>
              <a:t>Mesure provinciale : </a:t>
            </a:r>
            <a:r>
              <a:rPr lang="fr-CA" noProof="0" dirty="0"/>
              <a:t>comment nous pouvons surveiller les progrès réalisés pour améliorer les soins à l’échelle provinciale</a:t>
            </a:r>
          </a:p>
          <a:p>
            <a:pPr marL="342900" indent="-342900">
              <a:buFont typeface="Arial" panose="020B0604020202020204" pitchFamily="34" charset="0"/>
              <a:buChar char="•"/>
            </a:pPr>
            <a:r>
              <a:rPr lang="fr-CA" b="1" noProof="0" dirty="0"/>
              <a:t>Mesure locale : </a:t>
            </a:r>
            <a:r>
              <a:rPr lang="fr-CA" noProof="0" dirty="0"/>
              <a:t>mesures que vous pouvez entreprendre pour évaluer la qualité des soins que vous fournissez localement</a:t>
            </a:r>
          </a:p>
        </p:txBody>
      </p:sp>
      <p:pic>
        <p:nvPicPr>
          <p:cNvPr id="3" name="Picture Placeholder 3" descr="Couverture des spécifications techniques">
            <a:extLst>
              <a:ext uri="{FF2B5EF4-FFF2-40B4-BE49-F238E27FC236}">
                <a16:creationId xmlns:a16="http://schemas.microsoft.com/office/drawing/2014/main" id="{FD255646-A809-2AE9-6B4A-1682DEE0AE59}"/>
              </a:ext>
            </a:extLst>
          </p:cNvPr>
          <p:cNvPicPr>
            <a:picLocks noGrp="1" noChangeAspect="1"/>
          </p:cNvPicPr>
          <p:nvPr>
            <p:ph type="pic" sz="quarter" idx="11"/>
          </p:nvPr>
        </p:nvPicPr>
        <p:blipFill>
          <a:blip r:embed="rId2"/>
          <a:srcRect l="892" r="892"/>
          <a:stretch/>
        </p:blipFill>
        <p:spPr>
          <a:xfrm>
            <a:off x="7408921" y="1403358"/>
            <a:ext cx="3353718" cy="4393119"/>
          </a:xfrm>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2" name="Footer Placeholder 1">
            <a:extLst>
              <a:ext uri="{FF2B5EF4-FFF2-40B4-BE49-F238E27FC236}">
                <a16:creationId xmlns:a16="http://schemas.microsoft.com/office/drawing/2014/main" id="{D1EDBF15-B6AF-7F9D-F60C-91763CB14BDE}"/>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13</a:t>
            </a:r>
          </a:p>
        </p:txBody>
      </p:sp>
    </p:spTree>
    <p:extLst>
      <p:ext uri="{BB962C8B-B14F-4D97-AF65-F5344CB8AC3E}">
        <p14:creationId xmlns:p14="http://schemas.microsoft.com/office/powerpoint/2010/main" val="268752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7000" b="0" i="0" u="none" strike="noStrike" kern="1200" cap="none" spc="0" normalizeH="0" baseline="0" noProof="0" dirty="0">
                <a:ln>
                  <a:noFill/>
                </a:ln>
                <a:solidFill>
                  <a:schemeClr val="bg1"/>
                </a:solidFill>
                <a:effectLst/>
                <a:uLnTx/>
                <a:uFillTx/>
                <a:latin typeface="+mn-lt"/>
                <a:ea typeface="+mn-ea"/>
                <a:cs typeface="+mn-cs"/>
              </a:rPr>
              <a:t>Pourquoi avons-nous besoin d’une norme de qualité sur les soins palliatifs?</a:t>
            </a:r>
            <a:br>
              <a:rPr kumimoji="0" lang="fr-CA" sz="7600" b="0" i="0" u="none" strike="noStrike" kern="1200" cap="none" spc="0" normalizeH="0" baseline="0" noProof="0" dirty="0">
                <a:ln>
                  <a:noFill/>
                </a:ln>
                <a:solidFill>
                  <a:schemeClr val="bg1"/>
                </a:solidFill>
                <a:effectLst/>
                <a:uLnTx/>
                <a:uFillTx/>
                <a:latin typeface="+mn-lt"/>
                <a:ea typeface="+mn-ea"/>
                <a:cs typeface="+mn-cs"/>
              </a:rPr>
            </a:br>
            <a:endParaRPr kumimoji="0" lang="fr-CA" sz="7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5027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F9435-B5EC-7C40-9C4A-D8A64BB671F7}"/>
              </a:ext>
            </a:extLst>
          </p:cNvPr>
          <p:cNvSpPr>
            <a:spLocks noGrp="1"/>
          </p:cNvSpPr>
          <p:nvPr>
            <p:ph type="title"/>
            <p:custDataLst>
              <p:tags r:id="rId1"/>
            </p:custDataLst>
          </p:nvPr>
        </p:nvSpPr>
        <p:spPr>
          <a:xfrm>
            <a:off x="533400" y="298390"/>
            <a:ext cx="11203074" cy="697541"/>
          </a:xfrm>
        </p:spPr>
        <p:txBody>
          <a:bodyPr/>
          <a:lstStyle/>
          <a:p>
            <a:r>
              <a:rPr lang="fr-CA" sz="3200" dirty="0">
                <a:latin typeface="Calibri"/>
                <a:ea typeface="Calibri"/>
                <a:cs typeface="Calibri"/>
              </a:rPr>
              <a:t>Domaines d’amélioration dans le secteur des soins palliatifs</a:t>
            </a:r>
          </a:p>
        </p:txBody>
      </p:sp>
      <p:sp>
        <p:nvSpPr>
          <p:cNvPr id="4" name="Text Placeholder 3">
            <a:extLst>
              <a:ext uri="{FF2B5EF4-FFF2-40B4-BE49-F238E27FC236}">
                <a16:creationId xmlns:a16="http://schemas.microsoft.com/office/drawing/2014/main" id="{359962CC-C057-CDA9-DEEB-8D25FE902900}"/>
              </a:ext>
            </a:extLst>
          </p:cNvPr>
          <p:cNvSpPr>
            <a:spLocks noGrp="1"/>
          </p:cNvSpPr>
          <p:nvPr>
            <p:ph type="body" sz="quarter" idx="11"/>
            <p:custDataLst>
              <p:tags r:id="rId2"/>
            </p:custDataLst>
          </p:nvPr>
        </p:nvSpPr>
        <p:spPr>
          <a:xfrm>
            <a:off x="533399" y="1495051"/>
            <a:ext cx="11203075" cy="4861299"/>
          </a:xfrm>
        </p:spPr>
        <p:txBody>
          <a:bodyPr vert="horz" lIns="0" tIns="0" rIns="0" bIns="0" numCol="1" spcCol="457200" rtlCol="0" anchor="t">
            <a:noAutofit/>
          </a:bodyPr>
          <a:lstStyle/>
          <a:p>
            <a:pPr marL="457200" indent="-457200">
              <a:buFont typeface="Arial" panose="020B0604020202020204" pitchFamily="34" charset="0"/>
              <a:buChar char="•"/>
            </a:pPr>
            <a:r>
              <a:rPr lang="fr-CA" sz="2800" dirty="0">
                <a:latin typeface="Calibri"/>
                <a:ea typeface="Calibri"/>
                <a:cs typeface="Arial"/>
              </a:rPr>
              <a:t>Malgré les bienfaits évidents des soins palliatifs, il existe de nombreuses lacunes dans leur prestation en Ontario, notamment dans l’accès à ces services.</a:t>
            </a:r>
          </a:p>
          <a:p>
            <a:pPr marL="457200" indent="-457200">
              <a:buFont typeface="Arial" panose="020B0604020202020204" pitchFamily="34" charset="0"/>
              <a:buChar char="•"/>
            </a:pPr>
            <a:r>
              <a:rPr lang="fr-CA" sz="2800" dirty="0">
                <a:latin typeface="Calibri"/>
                <a:ea typeface="Calibri"/>
                <a:cs typeface="Arial"/>
              </a:rPr>
              <a:t>Sur les 103 400 personnes résidant dans la collectivité qui sont décédées en Ontario en 2021-2022 : </a:t>
            </a:r>
          </a:p>
          <a:p>
            <a:endParaRPr lang="en-CA" dirty="0"/>
          </a:p>
          <a:p>
            <a:pPr lvl="5" indent="0">
              <a:buNone/>
            </a:pPr>
            <a:r>
              <a:rPr lang="fr-CA" sz="2400" dirty="0">
                <a:latin typeface="Calibri" panose="020F0502020204030204" pitchFamily="34" charset="0"/>
                <a:ea typeface="Calibri" panose="020F0502020204030204" pitchFamily="34" charset="0"/>
                <a:cs typeface="Arial" panose="020B0604020202020204" pitchFamily="34" charset="0"/>
              </a:rPr>
              <a:t>Environ 67 700 (65 %) ont reçu des services de soins palliatifs au moins une fois au cours des 12 derniers mois de leur vie.</a:t>
            </a:r>
          </a:p>
          <a:p>
            <a:pPr marL="1143000" lvl="5" indent="0">
              <a:buNone/>
            </a:pPr>
            <a:endParaRPr lang="en-CA" sz="2400" dirty="0">
              <a:effectLst/>
              <a:latin typeface="Calibri" panose="020F0502020204030204" pitchFamily="34" charset="0"/>
              <a:ea typeface="Calibri" panose="020F0502020204030204" pitchFamily="34" charset="0"/>
              <a:cs typeface="Arial" panose="020B0604020202020204" pitchFamily="34" charset="0"/>
            </a:endParaRPr>
          </a:p>
          <a:p>
            <a:pPr lvl="5" indent="0">
              <a:buNone/>
            </a:pPr>
            <a:r>
              <a:rPr lang="fr-CA" sz="2400" dirty="0">
                <a:latin typeface="Calibri" panose="020F0502020204030204" pitchFamily="34" charset="0"/>
                <a:ea typeface="Calibri" panose="020F0502020204030204" pitchFamily="34" charset="0"/>
                <a:cs typeface="Arial" panose="020B0604020202020204" pitchFamily="34" charset="0"/>
              </a:rPr>
              <a:t>Un tiers (33,8 %) ont fait l’objet de visites médicales à domicile, de soins palliatifs à domicile, ou les deux dans les 90 derniers jours de leur vie. </a:t>
            </a:r>
          </a:p>
        </p:txBody>
      </p:sp>
      <p:sp>
        <p:nvSpPr>
          <p:cNvPr id="5" name="Footer Placeholder 4">
            <a:extLst>
              <a:ext uri="{FF2B5EF4-FFF2-40B4-BE49-F238E27FC236}">
                <a16:creationId xmlns:a16="http://schemas.microsoft.com/office/drawing/2014/main" id="{3A5BA87E-A4FA-3CE1-C129-22A3C1579AE5}"/>
              </a:ext>
            </a:extLst>
          </p:cNvPr>
          <p:cNvSpPr>
            <a:spLocks noGrp="1"/>
          </p:cNvSpPr>
          <p:nvPr>
            <p:ph type="ftr" sz="quarter" idx="12"/>
            <p:custDataLst>
              <p:tags r:id="rId3"/>
            </p:custDataLst>
          </p:nvPr>
        </p:nvSpPr>
        <p:spPr/>
        <p:txBody>
          <a:bodyPr/>
          <a:lstStyle/>
          <a:p>
            <a:pPr algn="r"/>
            <a:r>
              <a:rPr lang="fr-CA" dirty="0"/>
              <a:t>15</a:t>
            </a:r>
          </a:p>
        </p:txBody>
      </p:sp>
      <p:graphicFrame>
        <p:nvGraphicFramePr>
          <p:cNvPr id="7" name="Chart 6">
            <a:extLst>
              <a:ext uri="{FF2B5EF4-FFF2-40B4-BE49-F238E27FC236}">
                <a16:creationId xmlns:a16="http://schemas.microsoft.com/office/drawing/2014/main" id="{302B61F5-EA7D-C6C4-3F0F-6F9EFACC5C29}"/>
              </a:ext>
              <a:ext uri="{C183D7F6-B498-43B3-948B-1728B52AA6E4}">
                <adec:decorative xmlns:adec="http://schemas.microsoft.com/office/drawing/2017/decorative" val="1"/>
              </a:ext>
            </a:extLst>
          </p:cNvPr>
          <p:cNvGraphicFramePr/>
          <p:nvPr>
            <p:custDataLst>
              <p:tags r:id="rId4"/>
            </p:custDataLst>
          </p:nvPr>
        </p:nvGraphicFramePr>
        <p:xfrm>
          <a:off x="531154" y="3615863"/>
          <a:ext cx="1505097" cy="174708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8" name="Chart 7">
            <a:extLst>
              <a:ext uri="{FF2B5EF4-FFF2-40B4-BE49-F238E27FC236}">
                <a16:creationId xmlns:a16="http://schemas.microsoft.com/office/drawing/2014/main" id="{E65758D8-0A77-ECFC-F3F6-D45D9FE6926F}"/>
              </a:ext>
              <a:ext uri="{C183D7F6-B498-43B3-948B-1728B52AA6E4}">
                <adec:decorative xmlns:adec="http://schemas.microsoft.com/office/drawing/2017/decorative" val="1"/>
              </a:ext>
            </a:extLst>
          </p:cNvPr>
          <p:cNvGraphicFramePr/>
          <p:nvPr>
            <p:custDataLst>
              <p:tags r:id="rId5"/>
            </p:custDataLst>
            <p:extLst>
              <p:ext uri="{D42A27DB-BD31-4B8C-83A1-F6EECF244321}">
                <p14:modId xmlns:p14="http://schemas.microsoft.com/office/powerpoint/2010/main" val="1061329362"/>
              </p:ext>
            </p:extLst>
          </p:nvPr>
        </p:nvGraphicFramePr>
        <p:xfrm>
          <a:off x="531154" y="4751087"/>
          <a:ext cx="1505097" cy="1747086"/>
        </p:xfrm>
        <a:graphic>
          <a:graphicData uri="http://schemas.openxmlformats.org/drawingml/2006/chart">
            <c:chart xmlns:c="http://schemas.openxmlformats.org/drawingml/2006/chart" xmlns:r="http://schemas.openxmlformats.org/officeDocument/2006/relationships" r:id="rId10"/>
          </a:graphicData>
        </a:graphic>
      </p:graphicFrame>
      <p:sp>
        <p:nvSpPr>
          <p:cNvPr id="3" name="TextBox 2">
            <a:extLst>
              <a:ext uri="{FF2B5EF4-FFF2-40B4-BE49-F238E27FC236}">
                <a16:creationId xmlns:a16="http://schemas.microsoft.com/office/drawing/2014/main" id="{F148DE6E-07DD-41BA-58B6-19DDE5E4416A}"/>
              </a:ext>
            </a:extLst>
          </p:cNvPr>
          <p:cNvSpPr txBox="1"/>
          <p:nvPr>
            <p:custDataLst>
              <p:tags r:id="rId6"/>
            </p:custDataLst>
          </p:nvPr>
        </p:nvSpPr>
        <p:spPr>
          <a:xfrm>
            <a:off x="533400" y="6475005"/>
            <a:ext cx="10241280" cy="237310"/>
          </a:xfrm>
          <a:prstGeom prst="rect">
            <a:avLst/>
          </a:prstGeom>
          <a:noFill/>
        </p:spPr>
        <p:txBody>
          <a:bodyPr wrap="square" lIns="0" tIns="0" rIns="0" bIns="0" rtlCol="0" anchor="t" anchorCtr="0">
            <a:noAutofit/>
          </a:bodyPr>
          <a:lstStyle/>
          <a:p>
            <a:pPr algn="l" fontAlgn="t"/>
            <a:r>
              <a:rPr lang="fr-CA" sz="1100" dirty="0">
                <a:latin typeface="Calibri" panose="020F0502020204030204" pitchFamily="34" charset="0"/>
                <a:ea typeface="Calibri" panose="020F0502020204030204" pitchFamily="34" charset="0"/>
                <a:cs typeface="Arial" panose="020B0604020202020204" pitchFamily="34" charset="0"/>
              </a:rPr>
              <a:t>Source : Rapport de synthèse sur le rendement et outil de profils régionaux, Réseau ontarien des soins palliatifs, 2023.</a:t>
            </a:r>
          </a:p>
        </p:txBody>
      </p:sp>
    </p:spTree>
    <p:extLst>
      <p:ext uri="{BB962C8B-B14F-4D97-AF65-F5344CB8AC3E}">
        <p14:creationId xmlns:p14="http://schemas.microsoft.com/office/powerpoint/2010/main" val="2214125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162BDC-B064-1C01-5976-81CEF1492111}"/>
              </a:ext>
            </a:extLst>
          </p:cNvPr>
          <p:cNvSpPr>
            <a:spLocks noGrp="1"/>
          </p:cNvSpPr>
          <p:nvPr>
            <p:ph type="title"/>
            <p:custDataLst>
              <p:tags r:id="rId1"/>
            </p:custDataLst>
          </p:nvPr>
        </p:nvSpPr>
        <p:spPr>
          <a:xfrm>
            <a:off x="552450" y="320664"/>
            <a:ext cx="11087100" cy="697541"/>
          </a:xfrm>
        </p:spPr>
        <p:txBody>
          <a:bodyPr/>
          <a:lstStyle/>
          <a:p>
            <a:r>
              <a:rPr lang="fr-CA" sz="2000" dirty="0">
                <a:latin typeface="Segoe UI"/>
                <a:cs typeface="Calibri"/>
              </a:rPr>
              <a:t>Bien que le nombre d’Ontariens ayant reçu des services de soins à domicile dans les 30 derniers jours de leur vie ait augmenté au fil du temps, le pourcentage de personnes recevant ces services est resté stable.</a:t>
            </a:r>
          </a:p>
        </p:txBody>
      </p:sp>
      <p:sp>
        <p:nvSpPr>
          <p:cNvPr id="2" name="Footer Placeholder 1">
            <a:extLst>
              <a:ext uri="{FF2B5EF4-FFF2-40B4-BE49-F238E27FC236}">
                <a16:creationId xmlns:a16="http://schemas.microsoft.com/office/drawing/2014/main" id="{66D9D263-A5BE-D256-D5EB-9334A6F933FC}"/>
              </a:ext>
            </a:extLst>
          </p:cNvPr>
          <p:cNvSpPr txBox="1">
            <a:spLocks/>
          </p:cNvSpPr>
          <p:nvPr>
            <p:custDataLst>
              <p:tags r:id="rId2"/>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A8B1D6A-6A19-4286-93D1-DCC61349D88A}" type="slidenum">
              <a:rPr lang="en-US" sz="1200" smtClean="0">
                <a:solidFill>
                  <a:srgbClr val="000000"/>
                </a:solidFill>
                <a:latin typeface="Calibri" panose="020F0502020204030204"/>
              </a:rPr>
              <a:t>16</a:t>
            </a:fld>
            <a:endParaRPr lang="en-US" sz="1200" dirty="0">
              <a:solidFill>
                <a:srgbClr val="000000"/>
              </a:solidFill>
              <a:latin typeface="Calibri" panose="020F0502020204030204"/>
            </a:endParaRPr>
          </a:p>
        </p:txBody>
      </p:sp>
      <p:sp>
        <p:nvSpPr>
          <p:cNvPr id="4" name="Text Placeholder 2">
            <a:extLst>
              <a:ext uri="{FF2B5EF4-FFF2-40B4-BE49-F238E27FC236}">
                <a16:creationId xmlns:a16="http://schemas.microsoft.com/office/drawing/2014/main" id="{8308BCDD-7092-33C6-E13C-3F618B359848}"/>
              </a:ext>
            </a:extLst>
          </p:cNvPr>
          <p:cNvSpPr txBox="1">
            <a:spLocks/>
          </p:cNvSpPr>
          <p:nvPr>
            <p:custDataLst>
              <p:tags r:id="rId3"/>
            </p:custDataLst>
          </p:nvPr>
        </p:nvSpPr>
        <p:spPr>
          <a:xfrm>
            <a:off x="552449" y="6009409"/>
            <a:ext cx="9325081" cy="84638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defRPr/>
            </a:pPr>
            <a:r>
              <a:rPr lang="fr-CA" sz="1100" b="0" dirty="0">
                <a:latin typeface="Calibri" panose="020F0502020204030204" pitchFamily="34" charset="0"/>
                <a:cs typeface="Calibri" panose="020F0502020204030204" pitchFamily="34" charset="0"/>
              </a:rPr>
              <a:t>Remarques : Taux bruts. Seules les personnes qui n’étaient pas en établissement de soins sont comptabilisées dans cet indicateur (c.-à-d. celles qui n’étaient pas hospitalisées ou placées en foyers de soins de longue durée pendant la totalité des 30 jours précédant leur décès).</a:t>
            </a:r>
          </a:p>
          <a:p>
            <a:pPr lvl="0">
              <a:spcAft>
                <a:spcPts val="0"/>
              </a:spcAft>
              <a:defRPr/>
            </a:pPr>
            <a:r>
              <a:rPr lang="fr-CA" sz="1100" b="0" dirty="0">
                <a:latin typeface="Calibri" panose="020F0502020204030204" pitchFamily="34" charset="0"/>
                <a:cs typeface="Calibri" panose="020F0502020204030204" pitchFamily="34" charset="0"/>
              </a:rPr>
              <a:t>Source : Base de données sur les soins à domicile, Instrument d’évaluation des résidents (IAR) - Évaluation à l’accueil, IAR - Soins palliatifs, IAR - Soins à domicile, Système national d'information sur les soins ambulatoires, Système d’information sur les soins de longue durée et Régime d’assurance-santé de l’Ontario; consultés par l’intermédiaire du Réseau ontarien des soins palliatifs.</a:t>
            </a:r>
          </a:p>
        </p:txBody>
      </p:sp>
      <p:graphicFrame>
        <p:nvGraphicFramePr>
          <p:cNvPr id="5" name="Chart 4" descr="Bar graph showing that the percentage of people who received home care service visits in their last 30 days of life remained stable from 2016 to 2021">
            <a:extLst>
              <a:ext uri="{FF2B5EF4-FFF2-40B4-BE49-F238E27FC236}">
                <a16:creationId xmlns:a16="http://schemas.microsoft.com/office/drawing/2014/main" id="{88190BCC-7124-604A-A436-905DD92E76F7}"/>
              </a:ext>
            </a:extLst>
          </p:cNvPr>
          <p:cNvGraphicFramePr/>
          <p:nvPr>
            <p:custDataLst>
              <p:tags r:id="rId4"/>
            </p:custDataLst>
          </p:nvPr>
        </p:nvGraphicFramePr>
        <p:xfrm>
          <a:off x="901541" y="1484988"/>
          <a:ext cx="10622084" cy="4526074"/>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a:extLst>
              <a:ext uri="{FF2B5EF4-FFF2-40B4-BE49-F238E27FC236}">
                <a16:creationId xmlns:a16="http://schemas.microsoft.com/office/drawing/2014/main" id="{08801BBA-7045-D045-5149-74DF6D42F86F}"/>
              </a:ext>
            </a:extLst>
          </p:cNvPr>
          <p:cNvSpPr txBox="1"/>
          <p:nvPr>
            <p:custDataLst>
              <p:tags r:id="rId5"/>
            </p:custDataLst>
          </p:nvPr>
        </p:nvSpPr>
        <p:spPr>
          <a:xfrm>
            <a:off x="2189167" y="1350668"/>
            <a:ext cx="7551993" cy="707886"/>
          </a:xfrm>
          <a:prstGeom prst="rect">
            <a:avLst/>
          </a:prstGeom>
          <a:noFill/>
        </p:spPr>
        <p:txBody>
          <a:bodyPr wrap="square" rtlCol="0">
            <a:spAutoFit/>
          </a:bodyPr>
          <a:lstStyle/>
          <a:p>
            <a:pPr algn="ctr"/>
            <a:r>
              <a:rPr lang="fr-CA" sz="2000" b="1" u="none" dirty="0">
                <a:solidFill>
                  <a:srgbClr val="000000"/>
                </a:solidFill>
                <a:latin typeface="Calibri" panose="020F0502020204030204" pitchFamily="34" charset="0"/>
                <a:cs typeface="Calibri" panose="020F0502020204030204" pitchFamily="34" charset="0"/>
              </a:rPr>
              <a:t>Pourcentage de personnes ayant reçu des services de soins à domicile au cours des 30 derniers jours de leur vie en Ontario</a:t>
            </a:r>
          </a:p>
        </p:txBody>
      </p:sp>
    </p:spTree>
    <p:extLst>
      <p:ext uri="{BB962C8B-B14F-4D97-AF65-F5344CB8AC3E}">
        <p14:creationId xmlns:p14="http://schemas.microsoft.com/office/powerpoint/2010/main" val="3190618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AE68E8-3AF3-9450-4AC9-84AF8BF04C2B}"/>
              </a:ext>
            </a:extLst>
          </p:cNvPr>
          <p:cNvSpPr>
            <a:spLocks noGrp="1"/>
          </p:cNvSpPr>
          <p:nvPr>
            <p:ph type="title"/>
            <p:custDataLst>
              <p:tags r:id="rId1"/>
            </p:custDataLst>
          </p:nvPr>
        </p:nvSpPr>
        <p:spPr>
          <a:xfrm>
            <a:off x="553156" y="316994"/>
            <a:ext cx="11216752" cy="697541"/>
          </a:xfrm>
        </p:spPr>
        <p:txBody>
          <a:bodyPr/>
          <a:lstStyle/>
          <a:p>
            <a:br>
              <a:rPr lang="fr-CA" sz="2200" dirty="0"/>
            </a:br>
            <a:r>
              <a:rPr lang="fr-CA" sz="2200" dirty="0">
                <a:latin typeface="Calibri"/>
                <a:ea typeface="MS PGothic"/>
                <a:cs typeface="Calibri"/>
              </a:rPr>
              <a:t>Les régions de l’Ontario affichant une privation matérielle accrue (une des composantes de l’indice de marginalisation) présentent des taux plus faibles de visites médicales à domicile et de soins palliatifs à domicile au cours des 90 derniers jours de vie.</a:t>
            </a:r>
            <a:br>
              <a:rPr lang="fr-CA" sz="2200" b="1" i="0" dirty="0">
                <a:solidFill>
                  <a:schemeClr val="tx1"/>
                </a:solidFill>
                <a:latin typeface="Calibri" panose="020F0502020204030204" pitchFamily="34" charset="0"/>
                <a:cs typeface="Calibri" panose="020F0502020204030204" pitchFamily="34" charset="0"/>
              </a:rPr>
            </a:br>
            <a:endParaRPr lang="fr-CA" sz="2200" b="1" i="0" dirty="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BAC3096-2172-B302-668F-1F822C7F5815}"/>
              </a:ext>
            </a:extLst>
          </p:cNvPr>
          <p:cNvSpPr txBox="1"/>
          <p:nvPr>
            <p:custDataLst>
              <p:tags r:id="rId2"/>
            </p:custDataLst>
          </p:nvPr>
        </p:nvSpPr>
        <p:spPr>
          <a:xfrm>
            <a:off x="1215150" y="1354154"/>
            <a:ext cx="10294042" cy="923330"/>
          </a:xfrm>
          <a:prstGeom prst="rect">
            <a:avLst/>
          </a:prstGeom>
          <a:noFill/>
        </p:spPr>
        <p:txBody>
          <a:bodyPr wrap="square" rtlCol="0">
            <a:spAutoFit/>
          </a:bodyPr>
          <a:lstStyle/>
          <a:p>
            <a:pPr algn="ctr"/>
            <a:r>
              <a:rPr lang="fr-CA" b="1" u="none" dirty="0">
                <a:solidFill>
                  <a:srgbClr val="000000"/>
                </a:solidFill>
                <a:latin typeface="Calibri" panose="020F0502020204030204" pitchFamily="34" charset="0"/>
                <a:cs typeface="Calibri" panose="020F0502020204030204" pitchFamily="34" charset="0"/>
              </a:rPr>
              <a:t>Pourcentage de personnes résidant dans la collectivité qui sont décédées et qui ont fait l’objet de visites médicales à domicile et/ou de soins palliatifs à domicile au cours des 90 derniers jours de leur vie, par quintile de privation matérielle, en 2022-2023</a:t>
            </a:r>
          </a:p>
        </p:txBody>
      </p:sp>
      <p:graphicFrame>
        <p:nvGraphicFramePr>
          <p:cNvPr id="3" name="Chart 2" descr="Bar graph showing that compared to people with less material deprivation, people with more material deprivation received fewer physician home visits and less palliative home care in their last 90 days of life">
            <a:extLst>
              <a:ext uri="{FF2B5EF4-FFF2-40B4-BE49-F238E27FC236}">
                <a16:creationId xmlns:a16="http://schemas.microsoft.com/office/drawing/2014/main" id="{9A2DBFC6-9A33-2302-1774-3FB1DDDCBB18}"/>
              </a:ext>
            </a:extLst>
          </p:cNvPr>
          <p:cNvGraphicFramePr/>
          <p:nvPr>
            <p:custDataLst>
              <p:tags r:id="rId3"/>
            </p:custDataLst>
            <p:extLst>
              <p:ext uri="{D42A27DB-BD31-4B8C-83A1-F6EECF244321}">
                <p14:modId xmlns:p14="http://schemas.microsoft.com/office/powerpoint/2010/main" val="2166489933"/>
              </p:ext>
            </p:extLst>
          </p:nvPr>
        </p:nvGraphicFramePr>
        <p:xfrm>
          <a:off x="682808" y="1815819"/>
          <a:ext cx="11087100" cy="3919265"/>
        </p:xfrm>
        <a:graphic>
          <a:graphicData uri="http://schemas.openxmlformats.org/drawingml/2006/chart">
            <c:chart xmlns:c="http://schemas.openxmlformats.org/drawingml/2006/chart" xmlns:r="http://schemas.openxmlformats.org/officeDocument/2006/relationships" r:id="rId10"/>
          </a:graphicData>
        </a:graphic>
      </p:graphicFrame>
      <p:sp>
        <p:nvSpPr>
          <p:cNvPr id="30" name="TextBox 29">
            <a:extLst>
              <a:ext uri="{FF2B5EF4-FFF2-40B4-BE49-F238E27FC236}">
                <a16:creationId xmlns:a16="http://schemas.microsoft.com/office/drawing/2014/main" id="{EFC68A22-2A50-B8A6-F667-0B5119585A30}"/>
              </a:ext>
            </a:extLst>
          </p:cNvPr>
          <p:cNvSpPr txBox="1"/>
          <p:nvPr>
            <p:custDataLst>
              <p:tags r:id="rId4"/>
            </p:custDataLst>
          </p:nvPr>
        </p:nvSpPr>
        <p:spPr>
          <a:xfrm>
            <a:off x="553156" y="6116556"/>
            <a:ext cx="10424495" cy="707886"/>
          </a:xfrm>
          <a:prstGeom prst="rect">
            <a:avLst/>
          </a:prstGeom>
          <a:noFill/>
        </p:spPr>
        <p:txBody>
          <a:bodyPr wrap="square">
            <a:spAutoFit/>
          </a:bodyPr>
          <a:lstStyle/>
          <a:p>
            <a:pPr>
              <a:defRPr/>
            </a:pPr>
            <a:r>
              <a:rPr lang="fr-CA" sz="1000" b="0" dirty="0">
                <a:latin typeface="Calibri" panose="020F0502020204030204" pitchFamily="34" charset="0"/>
                <a:cs typeface="Calibri" panose="020F0502020204030204" pitchFamily="34" charset="0"/>
              </a:rPr>
              <a:t>Remarques : Taux bruts. Selon la moyenne de 4 trimestres d’exercice. La privation matérielle est mesurée sur le plan géographique et peut faire ressortir la marginalisation au sein d’un quartier. </a:t>
            </a:r>
          </a:p>
          <a:p>
            <a:pPr lvl="0">
              <a:defRPr/>
            </a:pPr>
            <a:r>
              <a:rPr lang="fr-CA" sz="1000" b="0" dirty="0">
                <a:latin typeface="Calibri" panose="020F0502020204030204" pitchFamily="34" charset="0"/>
                <a:cs typeface="Calibri" panose="020F0502020204030204" pitchFamily="34" charset="0"/>
              </a:rPr>
              <a:t>Sources : Base de données sur les personnes inscrites, Base de données sur les congés des patients, Système national d’information sur les soins ambulatoires, Système d’information sur les soins de longue durée et Régime d’assurance-santé de l’Ontario, Système national d’information sur la réadaptation, Système d’information ontarien sur la santé mentale, Indice de marginalisation ontarien; consultés par l’intermédiaire du Réseau ontarien des soins palliatifs. </a:t>
            </a:r>
          </a:p>
        </p:txBody>
      </p:sp>
      <p:sp>
        <p:nvSpPr>
          <p:cNvPr id="2" name="Footer Placeholder 1">
            <a:extLst>
              <a:ext uri="{FF2B5EF4-FFF2-40B4-BE49-F238E27FC236}">
                <a16:creationId xmlns:a16="http://schemas.microsoft.com/office/drawing/2014/main" id="{97CC20A8-88C0-BEF2-2F64-8DEB4AE91759}"/>
              </a:ext>
              <a:ext uri="{C183D7F6-B498-43B3-948B-1728B52AA6E4}">
                <adec:decorative xmlns:adec="http://schemas.microsoft.com/office/drawing/2017/decorative" val="1"/>
              </a:ext>
            </a:extLst>
          </p:cNvPr>
          <p:cNvSpPr txBox="1">
            <a:spLocks/>
          </p:cNvSpPr>
          <p:nvPr>
            <p:custDataLst>
              <p:tags r:id="rId5"/>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17</a:t>
            </a:r>
          </a:p>
        </p:txBody>
      </p:sp>
      <p:sp>
        <p:nvSpPr>
          <p:cNvPr id="5" name="TextBox 4">
            <a:extLst>
              <a:ext uri="{FF2B5EF4-FFF2-40B4-BE49-F238E27FC236}">
                <a16:creationId xmlns:a16="http://schemas.microsoft.com/office/drawing/2014/main" id="{B8E617E5-2E96-8603-79F1-583740BBAFCB}"/>
              </a:ext>
              <a:ext uri="{C183D7F6-B498-43B3-948B-1728B52AA6E4}">
                <adec:decorative xmlns:adec="http://schemas.microsoft.com/office/drawing/2017/decorative" val="1"/>
              </a:ext>
            </a:extLst>
          </p:cNvPr>
          <p:cNvSpPr txBox="1"/>
          <p:nvPr>
            <p:custDataLst>
              <p:tags r:id="rId6"/>
            </p:custDataLst>
          </p:nvPr>
        </p:nvSpPr>
        <p:spPr>
          <a:xfrm>
            <a:off x="1504646" y="5746945"/>
            <a:ext cx="9182707" cy="298772"/>
          </a:xfrm>
          <a:prstGeom prst="rect">
            <a:avLst/>
          </a:prstGeom>
          <a:noFill/>
        </p:spPr>
        <p:txBody>
          <a:bodyPr wrap="none" lIns="0" tIns="0" rIns="0" bIns="0" rtlCol="0" anchor="t" anchorCtr="0">
            <a:noAutofit/>
          </a:bodyPr>
          <a:lstStyle/>
          <a:p>
            <a:pPr algn="l" fontAlgn="t"/>
            <a:r>
              <a:rPr lang="fr-CA" sz="1600" dirty="0">
                <a:latin typeface="Calibri" panose="020F0502020204030204" pitchFamily="34" charset="0"/>
                <a:ea typeface="MS PGothic"/>
                <a:cs typeface="Calibri" panose="020F0502020204030204" pitchFamily="34" charset="0"/>
              </a:rPr>
              <a:t>Pourcentage de personnes ayant fait l’objet de visites médicales à domicile et/ou de soins palliatifs à domicile</a:t>
            </a:r>
          </a:p>
        </p:txBody>
      </p:sp>
      <p:sp>
        <p:nvSpPr>
          <p:cNvPr id="6" name="TextBox 5">
            <a:extLst>
              <a:ext uri="{FF2B5EF4-FFF2-40B4-BE49-F238E27FC236}">
                <a16:creationId xmlns:a16="http://schemas.microsoft.com/office/drawing/2014/main" id="{7617F4E3-CEC3-4F09-6165-58BBEF655B65}"/>
              </a:ext>
              <a:ext uri="{C183D7F6-B498-43B3-948B-1728B52AA6E4}">
                <adec:decorative xmlns:adec="http://schemas.microsoft.com/office/drawing/2017/decorative" val="1"/>
              </a:ext>
            </a:extLst>
          </p:cNvPr>
          <p:cNvSpPr txBox="1"/>
          <p:nvPr>
            <p:custDataLst>
              <p:tags r:id="rId7"/>
            </p:custDataLst>
          </p:nvPr>
        </p:nvSpPr>
        <p:spPr>
          <a:xfrm rot="16200000">
            <a:off x="-331659" y="3233140"/>
            <a:ext cx="2684033" cy="914400"/>
          </a:xfrm>
          <a:prstGeom prst="rect">
            <a:avLst/>
          </a:prstGeom>
          <a:noFill/>
        </p:spPr>
        <p:txBody>
          <a:bodyPr wrap="none" lIns="0" tIns="0" rIns="0" bIns="0" rtlCol="0" anchor="t" anchorCtr="0">
            <a:noAutofit/>
          </a:bodyPr>
          <a:lstStyle/>
          <a:p>
            <a:pPr algn="l" fontAlgn="t"/>
            <a:r>
              <a:rPr lang="fr-CA" sz="1600" dirty="0">
                <a:latin typeface="Calibri" panose="020F0502020204030204" pitchFamily="34" charset="0"/>
                <a:ea typeface="MS PGothic"/>
                <a:cs typeface="Calibri" panose="020F0502020204030204" pitchFamily="34" charset="0"/>
              </a:rPr>
              <a:t>Quintile de privation matérielle</a:t>
            </a:r>
          </a:p>
          <a:p>
            <a:pPr algn="l" fontAlgn="t"/>
            <a:endParaRPr lang="en-US" dirty="0">
              <a:ea typeface="MS PGothic"/>
              <a:cs typeface="Calibri"/>
            </a:endParaRPr>
          </a:p>
        </p:txBody>
      </p:sp>
    </p:spTree>
    <p:extLst>
      <p:ext uri="{BB962C8B-B14F-4D97-AF65-F5344CB8AC3E}">
        <p14:creationId xmlns:p14="http://schemas.microsoft.com/office/powerpoint/2010/main" val="2905656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AE68E8-3AF3-9450-4AC9-84AF8BF04C2B}"/>
              </a:ext>
            </a:extLst>
          </p:cNvPr>
          <p:cNvSpPr>
            <a:spLocks noGrp="1"/>
          </p:cNvSpPr>
          <p:nvPr>
            <p:ph type="title"/>
            <p:custDataLst>
              <p:tags r:id="rId1"/>
            </p:custDataLst>
          </p:nvPr>
        </p:nvSpPr>
        <p:spPr>
          <a:xfrm>
            <a:off x="571499" y="346534"/>
            <a:ext cx="11417865" cy="646331"/>
          </a:xfrm>
        </p:spPr>
        <p:txBody>
          <a:bodyPr/>
          <a:lstStyle/>
          <a:p>
            <a:br>
              <a:rPr lang="fr-CA" sz="2000" dirty="0"/>
            </a:br>
            <a:r>
              <a:rPr lang="fr-CA" sz="2000" dirty="0">
                <a:latin typeface="Calibri"/>
                <a:ea typeface="MS PGothic"/>
                <a:cs typeface="Calibri"/>
              </a:rPr>
              <a:t>Le pourcentage de personnes résidant dans la collectivité qui sont décédées et qui ont fait l’objet de visites médicales à domicile et/ou de soins palliatifs à domicile au cours des 90 derniers jours de leur vie varie fortement entre les différentes régions de Santé Ontario.</a:t>
            </a:r>
            <a:br>
              <a:rPr lang="fr-CA" sz="2000" b="1" i="0" dirty="0">
                <a:solidFill>
                  <a:schemeClr val="tx1"/>
                </a:solidFill>
                <a:latin typeface="Calibri" panose="020F0502020204030204" pitchFamily="34" charset="0"/>
                <a:cs typeface="Calibri" panose="020F0502020204030204" pitchFamily="34" charset="0"/>
              </a:rPr>
            </a:br>
            <a:endParaRPr lang="fr-CA" sz="2000" b="1" i="0" dirty="0">
              <a:solidFill>
                <a:schemeClr val="tx1"/>
              </a:solidFill>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97CC20A8-88C0-BEF2-2F64-8DEB4AE91759}"/>
              </a:ext>
            </a:extLst>
          </p:cNvPr>
          <p:cNvSpPr txBox="1">
            <a:spLocks/>
          </p:cNvSpPr>
          <p:nvPr>
            <p:custDataLst>
              <p:tags r:id="rId2"/>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18</a:t>
            </a:r>
          </a:p>
        </p:txBody>
      </p:sp>
      <p:sp>
        <p:nvSpPr>
          <p:cNvPr id="30" name="TextBox 29">
            <a:extLst>
              <a:ext uri="{FF2B5EF4-FFF2-40B4-BE49-F238E27FC236}">
                <a16:creationId xmlns:a16="http://schemas.microsoft.com/office/drawing/2014/main" id="{EFC68A22-2A50-B8A6-F667-0B5119585A30}"/>
              </a:ext>
            </a:extLst>
          </p:cNvPr>
          <p:cNvSpPr txBox="1"/>
          <p:nvPr>
            <p:custDataLst>
              <p:tags r:id="rId3"/>
            </p:custDataLst>
          </p:nvPr>
        </p:nvSpPr>
        <p:spPr>
          <a:xfrm>
            <a:off x="571499" y="6122288"/>
            <a:ext cx="10548057" cy="769441"/>
          </a:xfrm>
          <a:prstGeom prst="rect">
            <a:avLst/>
          </a:prstGeom>
          <a:noFill/>
        </p:spPr>
        <p:txBody>
          <a:bodyPr wrap="square">
            <a:spAutoFit/>
          </a:bodyPr>
          <a:lstStyle/>
          <a:p>
            <a:pPr>
              <a:defRPr/>
            </a:pPr>
            <a:r>
              <a:rPr lang="fr-CA" sz="1100" b="0" dirty="0">
                <a:latin typeface="Calibri" panose="020F0502020204030204" pitchFamily="34" charset="0"/>
                <a:cs typeface="Calibri" panose="020F0502020204030204" pitchFamily="34" charset="0"/>
              </a:rPr>
              <a:t>Remarque : Taux bruts.</a:t>
            </a:r>
          </a:p>
          <a:p>
            <a:pPr lvl="0">
              <a:defRPr/>
            </a:pPr>
            <a:r>
              <a:rPr lang="fr-CA" sz="1100" b="0" dirty="0">
                <a:latin typeface="Calibri" panose="020F0502020204030204" pitchFamily="34" charset="0"/>
                <a:cs typeface="Calibri" panose="020F0502020204030204" pitchFamily="34" charset="0"/>
              </a:rPr>
              <a:t>Sources de données : Base de données sur les soins à domicile, Instrument d’évaluation des résidents (IAR) - Évaluation à l’accueil, IAR - Soins palliatifs, IAR - Soins à domicile, Système national d'information sur les soins ambulatoires, Système d’information sur les soins de longue durée et Régime d’assurance-santé de l’Ontario; consultés par l’intermédiaire du Réseau ontarien des soins palliatifs.</a:t>
            </a:r>
          </a:p>
        </p:txBody>
      </p:sp>
      <p:graphicFrame>
        <p:nvGraphicFramePr>
          <p:cNvPr id="3" name="Chart 2" descr="Bar graph showing that access to physician home visits in the last 30 days of life varies by Ontario region">
            <a:extLst>
              <a:ext uri="{FF2B5EF4-FFF2-40B4-BE49-F238E27FC236}">
                <a16:creationId xmlns:a16="http://schemas.microsoft.com/office/drawing/2014/main" id="{D734231F-B176-BFA4-E01D-E4C6A54B49E7}"/>
              </a:ext>
            </a:extLst>
          </p:cNvPr>
          <p:cNvGraphicFramePr/>
          <p:nvPr>
            <p:custDataLst>
              <p:tags r:id="rId4"/>
            </p:custDataLst>
          </p:nvPr>
        </p:nvGraphicFramePr>
        <p:xfrm>
          <a:off x="716464" y="1815303"/>
          <a:ext cx="11277134" cy="4508825"/>
        </p:xfrm>
        <a:graphic>
          <a:graphicData uri="http://schemas.openxmlformats.org/drawingml/2006/chart">
            <c:chart xmlns:c="http://schemas.openxmlformats.org/drawingml/2006/chart" xmlns:r="http://schemas.openxmlformats.org/officeDocument/2006/relationships" r:id="rId8"/>
          </a:graphicData>
        </a:graphic>
      </p:graphicFrame>
      <p:sp>
        <p:nvSpPr>
          <p:cNvPr id="4" name="TextBox 3">
            <a:extLst>
              <a:ext uri="{FF2B5EF4-FFF2-40B4-BE49-F238E27FC236}">
                <a16:creationId xmlns:a16="http://schemas.microsoft.com/office/drawing/2014/main" id="{E1177351-4A86-E309-A8C6-A054A4855DDA}"/>
              </a:ext>
            </a:extLst>
          </p:cNvPr>
          <p:cNvSpPr txBox="1"/>
          <p:nvPr>
            <p:custDataLst>
              <p:tags r:id="rId5"/>
            </p:custDataLst>
          </p:nvPr>
        </p:nvSpPr>
        <p:spPr>
          <a:xfrm>
            <a:off x="1800808" y="1321508"/>
            <a:ext cx="9533498" cy="101566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CA" sz="2000" b="1" u="none" dirty="0">
                <a:solidFill>
                  <a:srgbClr val="000000"/>
                </a:solidFill>
                <a:latin typeface="Calibri" panose="020F0502020204030204" pitchFamily="34" charset="0"/>
                <a:cs typeface="Calibri" panose="020F0502020204030204" pitchFamily="34" charset="0"/>
              </a:rPr>
              <a:t>Pourcentage de personnes résidant dans la collectivité qui sont décédées et qui ont fait l’objet de visites médicales à domicile et/ou de soins palliatifs à domicile au cours des 90 derniers jours de leur vie, par région de Santé Ontario, en 2022-2023</a:t>
            </a:r>
          </a:p>
        </p:txBody>
      </p:sp>
    </p:spTree>
    <p:extLst>
      <p:ext uri="{BB962C8B-B14F-4D97-AF65-F5344CB8AC3E}">
        <p14:creationId xmlns:p14="http://schemas.microsoft.com/office/powerpoint/2010/main" val="2887958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AE68E8-3AF3-9450-4AC9-84AF8BF04C2B}"/>
              </a:ext>
            </a:extLst>
          </p:cNvPr>
          <p:cNvSpPr>
            <a:spLocks noGrp="1"/>
          </p:cNvSpPr>
          <p:nvPr>
            <p:ph type="title"/>
            <p:custDataLst>
              <p:tags r:id="rId1"/>
            </p:custDataLst>
          </p:nvPr>
        </p:nvSpPr>
        <p:spPr>
          <a:xfrm>
            <a:off x="507314" y="341704"/>
            <a:ext cx="11444431" cy="681350"/>
          </a:xfrm>
        </p:spPr>
        <p:txBody>
          <a:bodyPr/>
          <a:lstStyle/>
          <a:p>
            <a:br>
              <a:rPr lang="fr-CA" sz="2800" dirty="0"/>
            </a:br>
            <a:r>
              <a:rPr lang="fr-CA" sz="2800" dirty="0"/>
              <a:t>Le pourcentage de personnes décédées à l’hôpital a baissé au fil du temps, avec une diminution plus notable en 2020-2021.</a:t>
            </a:r>
            <a:br>
              <a:rPr lang="fr-CA" sz="2800" b="1" i="0" dirty="0">
                <a:solidFill>
                  <a:schemeClr val="tx1"/>
                </a:solidFill>
                <a:latin typeface="Calibri" panose="020F0502020204030204" pitchFamily="34" charset="0"/>
                <a:cs typeface="Calibri" panose="020F0502020204030204" pitchFamily="34" charset="0"/>
              </a:rPr>
            </a:br>
            <a:endParaRPr lang="fr-CA" sz="2800" b="1" i="0"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74189DB-CD70-7454-6989-F2B974584265}"/>
              </a:ext>
            </a:extLst>
          </p:cNvPr>
          <p:cNvSpPr txBox="1"/>
          <p:nvPr>
            <p:custDataLst>
              <p:tags r:id="rId2"/>
            </p:custDataLst>
          </p:nvPr>
        </p:nvSpPr>
        <p:spPr>
          <a:xfrm>
            <a:off x="507314" y="2039980"/>
            <a:ext cx="3498156" cy="2585323"/>
          </a:xfrm>
          <a:prstGeom prst="rect">
            <a:avLst/>
          </a:prstGeom>
          <a:noFill/>
        </p:spPr>
        <p:txBody>
          <a:bodyPr wrap="square">
            <a:spAutoFit/>
          </a:bodyPr>
          <a:lstStyle/>
          <a:p>
            <a:r>
              <a:rPr lang="fr-CA" dirty="0">
                <a:latin typeface="Calibri" panose="020F0502020204030204" pitchFamily="34" charset="0"/>
                <a:ea typeface="Calibri" panose="020F0502020204030204" pitchFamily="34" charset="0"/>
                <a:cs typeface="Arial" panose="020B0604020202020204" pitchFamily="34" charset="0"/>
              </a:rPr>
              <a:t>Dans les sondages menés auprès des patients et des partenaires de soins, la plupart déclare préférer mourir à leur domicile</a:t>
            </a:r>
            <a:r>
              <a:rPr lang="fr-CA" baseline="30000" dirty="0">
                <a:latin typeface="Calibri" panose="020F0502020204030204" pitchFamily="34" charset="0"/>
                <a:ea typeface="Calibri" panose="020F0502020204030204" pitchFamily="34" charset="0"/>
                <a:cs typeface="Arial" panose="020B0604020202020204" pitchFamily="34" charset="0"/>
              </a:rPr>
              <a:t>1,2</a:t>
            </a:r>
            <a:r>
              <a:rPr lang="fr-CA" dirty="0">
                <a:latin typeface="Calibri" panose="020F0502020204030204" pitchFamily="34" charset="0"/>
                <a:ea typeface="Calibri" panose="020F0502020204030204" pitchFamily="34" charset="0"/>
                <a:cs typeface="Arial" panose="020B0604020202020204" pitchFamily="34" charset="0"/>
              </a:rPr>
              <a:t>. Cependant, sur les quelque 117 400 personnes décédées en 2021-2022 en Ontario, la moitié (49,2 %) se trouvait encore à l’hôpital</a:t>
            </a:r>
            <a:r>
              <a:rPr lang="fr-CA" baseline="30000" dirty="0">
                <a:latin typeface="Calibri" panose="020F0502020204030204" pitchFamily="34" charset="0"/>
                <a:ea typeface="Calibri" panose="020F0502020204030204" pitchFamily="34" charset="0"/>
                <a:cs typeface="Arial" panose="020B0604020202020204" pitchFamily="34" charset="0"/>
              </a:rPr>
              <a:t>3</a:t>
            </a:r>
            <a:r>
              <a:rPr lang="fr-CA" dirty="0">
                <a:latin typeface="Calibri" panose="020F0502020204030204" pitchFamily="34" charset="0"/>
                <a:ea typeface="Calibri" panose="020F0502020204030204" pitchFamily="34" charset="0"/>
                <a:cs typeface="Arial" panose="020B0604020202020204" pitchFamily="34" charset="0"/>
              </a:rPr>
              <a:t>.</a:t>
            </a:r>
          </a:p>
        </p:txBody>
      </p:sp>
      <p:sp>
        <p:nvSpPr>
          <p:cNvPr id="5" name="TextBox 4">
            <a:extLst>
              <a:ext uri="{FF2B5EF4-FFF2-40B4-BE49-F238E27FC236}">
                <a16:creationId xmlns:a16="http://schemas.microsoft.com/office/drawing/2014/main" id="{ED586C16-47DF-D633-5819-B1039BF40C05}"/>
              </a:ext>
            </a:extLst>
          </p:cNvPr>
          <p:cNvSpPr txBox="1"/>
          <p:nvPr>
            <p:custDataLst>
              <p:tags r:id="rId3"/>
            </p:custDataLst>
          </p:nvPr>
        </p:nvSpPr>
        <p:spPr>
          <a:xfrm>
            <a:off x="4393628" y="1551216"/>
            <a:ext cx="7662013" cy="400110"/>
          </a:xfrm>
          <a:prstGeom prst="rect">
            <a:avLst/>
          </a:prstGeom>
          <a:noFill/>
        </p:spPr>
        <p:txBody>
          <a:bodyPr wrap="square" rtlCol="0">
            <a:spAutoFit/>
          </a:bodyPr>
          <a:lstStyle/>
          <a:p>
            <a:pPr algn="ctr" rtl="0">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fr-CA" sz="2000" b="1" u="none" dirty="0">
                <a:solidFill>
                  <a:srgbClr val="000000"/>
                </a:solidFill>
                <a:cs typeface="Calibri" panose="020F0502020204030204" pitchFamily="34" charset="0"/>
              </a:rPr>
              <a:t>Pourcentage de personnes décédées à l’hôpital en Ontario</a:t>
            </a:r>
          </a:p>
        </p:txBody>
      </p:sp>
      <p:graphicFrame>
        <p:nvGraphicFramePr>
          <p:cNvPr id="4" name="Content Placeholder 3" descr="Line graph showing that the percentage of people who die in hospital has been decreasing since 2011">
            <a:extLst>
              <a:ext uri="{FF2B5EF4-FFF2-40B4-BE49-F238E27FC236}">
                <a16:creationId xmlns:a16="http://schemas.microsoft.com/office/drawing/2014/main" id="{0F440E09-7372-282D-1131-A60B9B38B00D}"/>
              </a:ext>
            </a:extLst>
          </p:cNvPr>
          <p:cNvGraphicFramePr>
            <a:graphicFrameLocks/>
          </p:cNvGraphicFramePr>
          <p:nvPr>
            <p:custDataLst>
              <p:tags r:id="rId4"/>
            </p:custDataLst>
            <p:extLst>
              <p:ext uri="{D42A27DB-BD31-4B8C-83A1-F6EECF244321}">
                <p14:modId xmlns:p14="http://schemas.microsoft.com/office/powerpoint/2010/main" val="3419440187"/>
              </p:ext>
            </p:extLst>
          </p:nvPr>
        </p:nvGraphicFramePr>
        <p:xfrm>
          <a:off x="4393629" y="2044791"/>
          <a:ext cx="7573476" cy="3012606"/>
        </p:xfrm>
        <a:graphic>
          <a:graphicData uri="http://schemas.openxmlformats.org/drawingml/2006/chart">
            <c:chart xmlns:c="http://schemas.openxmlformats.org/drawingml/2006/chart" xmlns:r="http://schemas.openxmlformats.org/officeDocument/2006/relationships" r:id="rId9"/>
          </a:graphicData>
        </a:graphic>
      </p:graphicFrame>
      <p:sp>
        <p:nvSpPr>
          <p:cNvPr id="30" name="TextBox 29">
            <a:extLst>
              <a:ext uri="{FF2B5EF4-FFF2-40B4-BE49-F238E27FC236}">
                <a16:creationId xmlns:a16="http://schemas.microsoft.com/office/drawing/2014/main" id="{EFC68A22-2A50-B8A6-F667-0B5119585A30}"/>
              </a:ext>
            </a:extLst>
          </p:cNvPr>
          <p:cNvSpPr txBox="1"/>
          <p:nvPr>
            <p:custDataLst>
              <p:tags r:id="rId5"/>
            </p:custDataLst>
          </p:nvPr>
        </p:nvSpPr>
        <p:spPr>
          <a:xfrm>
            <a:off x="507313" y="5057397"/>
            <a:ext cx="10847323" cy="1785104"/>
          </a:xfrm>
          <a:prstGeom prst="rect">
            <a:avLst/>
          </a:prstGeom>
          <a:noFill/>
        </p:spPr>
        <p:txBody>
          <a:bodyPr wrap="square">
            <a:spAutoFit/>
          </a:bodyPr>
          <a:lstStyle/>
          <a:p>
            <a:pPr eaLnBrk="0" hangingPunct="0">
              <a:defRPr/>
            </a:pPr>
            <a:r>
              <a:rPr lang="fr-CA" sz="1100" dirty="0">
                <a:latin typeface="Calibri" panose="020F0502020204030204" pitchFamily="34" charset="0"/>
                <a:cs typeface="Calibri" panose="020F0502020204030204" pitchFamily="34" charset="0"/>
              </a:rPr>
              <a:t>Remarques : Taux bruts. Les décès en milieu hospitalier comprennent les décès survenus dans les services de soins de courte durée et les services d’urgence. </a:t>
            </a:r>
          </a:p>
          <a:p>
            <a:pPr eaLnBrk="0" hangingPunct="0">
              <a:defRPr/>
            </a:pPr>
            <a:r>
              <a:rPr lang="fr-CA" sz="1100" u="none" dirty="0">
                <a:latin typeface="Calibri" panose="020F0502020204030204" pitchFamily="34" charset="0"/>
                <a:ea typeface="MS PGothic"/>
                <a:cs typeface="Calibri" panose="020F0502020204030204" pitchFamily="34" charset="0"/>
              </a:rPr>
              <a:t>Sources de données : </a:t>
            </a:r>
            <a:r>
              <a:rPr lang="fr-CA" sz="1100" dirty="0">
                <a:latin typeface="Calibri" panose="020F0502020204030204" pitchFamily="34" charset="0"/>
                <a:ea typeface="MS PGothic"/>
                <a:cs typeface="Calibri" panose="020F0502020204030204" pitchFamily="34" charset="0"/>
              </a:rPr>
              <a:t>Base de données sur les soins à domicile, Instrument d’évaluation des résidents (IAR) - Évaluation à l’accueil, IAR - Soins palliatifs, IAR - Soins à domicile, Système national d'information sur les soins ambulatoires, Système d’information sur les soins de longue durée et Régime d’assurance-santé de l’Ontario; consultés par l’intermédiaire du Réseau ontarien des soins palliatifs.</a:t>
            </a:r>
          </a:p>
          <a:p>
            <a:pPr eaLnBrk="0" hangingPunct="0">
              <a:defRPr/>
            </a:pPr>
            <a:r>
              <a:rPr lang="fr-CA" sz="1100" dirty="0">
                <a:latin typeface="Calibri" panose="020F0502020204030204" pitchFamily="34" charset="0"/>
                <a:ea typeface="MS PGothic"/>
                <a:cs typeface="Calibri" panose="020F0502020204030204" pitchFamily="34" charset="0"/>
              </a:rPr>
              <a:t>Références : </a:t>
            </a:r>
          </a:p>
          <a:p>
            <a:pPr eaLnBrk="0" hangingPunct="0">
              <a:defRPr/>
            </a:pPr>
            <a:r>
              <a:rPr lang="fr-CA" sz="1100" dirty="0">
                <a:latin typeface="Calibri" panose="020F0502020204030204" pitchFamily="34" charset="0"/>
                <a:ea typeface="MS PGothic"/>
                <a:cs typeface="Calibri" panose="020F0502020204030204" pitchFamily="34" charset="0"/>
              </a:rPr>
              <a:t>1. Qualité des services de santé Ontario. Soins palliatifs en fin de vie [Internet]. Toronto, Ont. : Imprimeur de la Reine pour l'Ontario; 2016 [cité le 19 août 2016]. Disponible à la page : </a:t>
            </a:r>
            <a:r>
              <a:rPr lang="fr-CA" sz="1100" dirty="0">
                <a:latin typeface="Calibri" panose="020F0502020204030204" pitchFamily="34" charset="0"/>
                <a:ea typeface="MS PGothic"/>
                <a:cs typeface="Calibri" panose="020F0502020204030204" pitchFamily="34" charset="0"/>
                <a:hlinkClick r:id="rId10"/>
              </a:rPr>
              <a:t>http://www.hqontario.ca/Portals/0/documents/system-performance/palliative-care-report-fr.pdf</a:t>
            </a:r>
          </a:p>
          <a:p>
            <a:pPr eaLnBrk="0" hangingPunct="0">
              <a:defRPr/>
            </a:pPr>
            <a:r>
              <a:rPr lang="fr-CA" sz="1100" dirty="0">
                <a:latin typeface="Calibri" panose="020F0502020204030204" pitchFamily="34" charset="0"/>
                <a:ea typeface="MS PGothic"/>
                <a:cs typeface="Calibri" panose="020F0502020204030204" pitchFamily="34" charset="0"/>
              </a:rPr>
              <a:t>2.</a:t>
            </a:r>
            <a:r>
              <a:rPr lang="fr-CA" sz="1100" dirty="0"/>
              <a:t> </a:t>
            </a:r>
            <a:r>
              <a:rPr lang="fr-CA" sz="1100" dirty="0">
                <a:latin typeface="Calibri" panose="020F0502020204030204" pitchFamily="34" charset="0"/>
                <a:ea typeface="Calibri" panose="020F0502020204030204" pitchFamily="34" charset="0"/>
              </a:rPr>
              <a:t>Tanuseputro P, Beach S, Chalifoux M, Wodchis W, Hsu A, Seow H, et coll. Associations between physician home visits for the dying and place of death: a population-based retrospective cohort study. </a:t>
            </a:r>
            <a:r>
              <a:rPr lang="fr-CA" sz="1100" i="1" dirty="0">
                <a:latin typeface="Calibri" panose="020F0502020204030204" pitchFamily="34" charset="0"/>
                <a:ea typeface="Calibri" panose="020F0502020204030204" pitchFamily="34" charset="0"/>
              </a:rPr>
              <a:t>PLoS One</a:t>
            </a:r>
            <a:r>
              <a:rPr lang="fr-CA" sz="1100" dirty="0">
                <a:latin typeface="Calibri" panose="020F0502020204030204" pitchFamily="34" charset="0"/>
                <a:ea typeface="Calibri" panose="020F0502020204030204" pitchFamily="34" charset="0"/>
              </a:rPr>
              <a:t>. 2018;13(2):e0191322.</a:t>
            </a:r>
          </a:p>
          <a:p>
            <a:pPr eaLnBrk="0" hangingPunct="0">
              <a:defRPr/>
            </a:pPr>
            <a:r>
              <a:rPr lang="fr-CA" sz="1100" dirty="0">
                <a:latin typeface="Calibri" panose="020F0502020204030204" pitchFamily="34" charset="0"/>
                <a:ea typeface="Calibri" panose="020F0502020204030204" pitchFamily="34" charset="0"/>
                <a:cs typeface="Arial" panose="020B0604020202020204" pitchFamily="34" charset="0"/>
              </a:rPr>
              <a:t>3. Réseau ontarien des soins palliatifs, Rapport de synthèse sur le rendement, 2023.</a:t>
            </a:r>
          </a:p>
        </p:txBody>
      </p:sp>
      <p:sp>
        <p:nvSpPr>
          <p:cNvPr id="2" name="Footer Placeholder 1">
            <a:extLst>
              <a:ext uri="{FF2B5EF4-FFF2-40B4-BE49-F238E27FC236}">
                <a16:creationId xmlns:a16="http://schemas.microsoft.com/office/drawing/2014/main" id="{97CC20A8-88C0-BEF2-2F64-8DEB4AE91759}"/>
              </a:ext>
              <a:ext uri="{C183D7F6-B498-43B3-948B-1728B52AA6E4}">
                <adec:decorative xmlns:adec="http://schemas.microsoft.com/office/drawing/2017/decorative" val="1"/>
              </a:ext>
            </a:extLst>
          </p:cNvPr>
          <p:cNvSpPr txBox="1">
            <a:spLocks/>
          </p:cNvSpPr>
          <p:nvPr>
            <p:custDataLst>
              <p:tags r:id="rId6"/>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19</a:t>
            </a:r>
          </a:p>
        </p:txBody>
      </p:sp>
    </p:spTree>
    <p:extLst>
      <p:ext uri="{BB962C8B-B14F-4D97-AF65-F5344CB8AC3E}">
        <p14:creationId xmlns:p14="http://schemas.microsoft.com/office/powerpoint/2010/main" val="1330298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b="1" noProof="0" dirty="0"/>
              <a:t>Aperçu des normes de qualité : </a:t>
            </a:r>
            <a:r>
              <a:rPr lang="fr-CA" sz="2600" noProof="0" dirty="0"/>
              <a:t>De quoi s’agit-il? Comment sont-elles utilisées?</a:t>
            </a:r>
          </a:p>
          <a:p>
            <a:pPr marL="342900" indent="-342900">
              <a:buFont typeface="Arial" panose="020B0604020202020204" pitchFamily="34" charset="0"/>
              <a:buChar char="•"/>
            </a:pPr>
            <a:r>
              <a:rPr lang="fr-CA" sz="2600" b="1" noProof="0" dirty="0"/>
              <a:t>Pourquoi cette norme de qualité est-elle nécessaire? </a:t>
            </a:r>
            <a:r>
              <a:rPr lang="fr-CA" sz="2600" noProof="0" dirty="0"/>
              <a:t>Il existe des lacunes et des écarts dans la qualité des soins pour les personnes atteintes d’un trouble de consommation d’alcool</a:t>
            </a:r>
          </a:p>
          <a:p>
            <a:pPr marL="342900" indent="-342900">
              <a:buFont typeface="Arial" panose="020B0604020202020204" pitchFamily="34" charset="0"/>
              <a:buChar char="•"/>
            </a:pPr>
            <a:r>
              <a:rPr lang="fr-CA" sz="2600" b="1" noProof="0" dirty="0"/>
              <a:t>Énoncés de qualité pour améliorer les soins : </a:t>
            </a:r>
            <a:r>
              <a:rPr lang="fr-CA" sz="2600" noProof="0" dirty="0"/>
              <a:t>Les énoncés clés de la norme de qualité sur les soins aux personnes ayant une consommation problématique d’alcool ou qui sont atteintes d’un trouble de consommation d’alcool</a:t>
            </a:r>
          </a:p>
          <a:p>
            <a:pPr marL="342900" indent="-342900">
              <a:buFont typeface="Arial" panose="020B0604020202020204" pitchFamily="34" charset="0"/>
              <a:buChar char="•"/>
            </a:pPr>
            <a:r>
              <a:rPr lang="fr-CA" sz="2600" b="1" noProof="0" dirty="0"/>
              <a:t>Mesure à l’appui de l’amélioration : </a:t>
            </a:r>
            <a:r>
              <a:rPr lang="fr-CA" sz="2600" noProof="0" dirty="0"/>
              <a:t>Indicateurs qui peuvent vous aider à mesurer vos efforts d’amélioration de la qualité</a:t>
            </a:r>
          </a:p>
        </p:txBody>
      </p:sp>
      <p:sp>
        <p:nvSpPr>
          <p:cNvPr id="3" name="Footer Placeholder 1">
            <a:extLst>
              <a:ext uri="{FF2B5EF4-FFF2-40B4-BE49-F238E27FC236}">
                <a16:creationId xmlns:a16="http://schemas.microsoft.com/office/drawing/2014/main" id="{92D9EB36-6BE1-0426-D76B-B6258E17D6EE}"/>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2</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AE68E8-3AF3-9450-4AC9-84AF8BF04C2B}"/>
              </a:ext>
            </a:extLst>
          </p:cNvPr>
          <p:cNvSpPr>
            <a:spLocks noGrp="1"/>
          </p:cNvSpPr>
          <p:nvPr>
            <p:ph type="title"/>
            <p:custDataLst>
              <p:tags r:id="rId1"/>
            </p:custDataLst>
          </p:nvPr>
        </p:nvSpPr>
        <p:spPr>
          <a:xfrm>
            <a:off x="552803" y="345446"/>
            <a:ext cx="11086394" cy="646331"/>
          </a:xfrm>
        </p:spPr>
        <p:txBody>
          <a:bodyPr/>
          <a:lstStyle/>
          <a:p>
            <a:br>
              <a:rPr lang="fr-CA" sz="2600" dirty="0"/>
            </a:br>
            <a:r>
              <a:rPr lang="fr-CA" sz="2600" dirty="0">
                <a:solidFill>
                  <a:srgbClr val="000000"/>
                </a:solidFill>
              </a:rPr>
              <a:t>Au fil du temps, on observe une légère diminution du pourcentage de personnes qui ont effectué une ou plusieurs visites imprévues au service d’urgence dans les 30 derniers jours de leur vie.</a:t>
            </a:r>
            <a:br>
              <a:rPr lang="fr-CA" sz="2600" b="1" i="0" dirty="0">
                <a:solidFill>
                  <a:schemeClr val="tx1"/>
                </a:solidFill>
                <a:latin typeface="Calibri" panose="020F0502020204030204" pitchFamily="34" charset="0"/>
                <a:cs typeface="Calibri" panose="020F0502020204030204" pitchFamily="34" charset="0"/>
              </a:rPr>
            </a:br>
            <a:endParaRPr lang="fr-CA" sz="2600" b="1" i="0" dirty="0">
              <a:solidFill>
                <a:schemeClr val="tx1"/>
              </a:solidFill>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97CC20A8-88C0-BEF2-2F64-8DEB4AE91759}"/>
              </a:ext>
            </a:extLst>
          </p:cNvPr>
          <p:cNvSpPr txBox="1">
            <a:spLocks/>
          </p:cNvSpPr>
          <p:nvPr>
            <p:custDataLst>
              <p:tags r:id="rId2"/>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20</a:t>
            </a:r>
          </a:p>
        </p:txBody>
      </p:sp>
      <p:sp>
        <p:nvSpPr>
          <p:cNvPr id="30" name="TextBox 29">
            <a:extLst>
              <a:ext uri="{FF2B5EF4-FFF2-40B4-BE49-F238E27FC236}">
                <a16:creationId xmlns:a16="http://schemas.microsoft.com/office/drawing/2014/main" id="{EFC68A22-2A50-B8A6-F667-0B5119585A30}"/>
              </a:ext>
            </a:extLst>
          </p:cNvPr>
          <p:cNvSpPr txBox="1"/>
          <p:nvPr>
            <p:custDataLst>
              <p:tags r:id="rId3"/>
            </p:custDataLst>
          </p:nvPr>
        </p:nvSpPr>
        <p:spPr>
          <a:xfrm>
            <a:off x="552803" y="5816798"/>
            <a:ext cx="10480167" cy="938719"/>
          </a:xfrm>
          <a:prstGeom prst="rect">
            <a:avLst/>
          </a:prstGeom>
          <a:noFill/>
        </p:spPr>
        <p:txBody>
          <a:bodyPr wrap="square">
            <a:spAutoFit/>
          </a:bodyPr>
          <a:lstStyle/>
          <a:p>
            <a:pPr eaLnBrk="0" hangingPunct="0">
              <a:defRPr/>
            </a:pPr>
            <a:r>
              <a:rPr lang="fr-CA" sz="1100" u="none" dirty="0">
                <a:latin typeface="Calibri" panose="020F0502020204030204" pitchFamily="34" charset="0"/>
                <a:cs typeface="Calibri" panose="020F0502020204030204" pitchFamily="34" charset="0"/>
              </a:rPr>
              <a:t>Remarques : Taux bruts. </a:t>
            </a:r>
            <a:r>
              <a:rPr lang="fr-CA" sz="1100" dirty="0">
                <a:latin typeface="Calibri" panose="020F0502020204030204" pitchFamily="34" charset="0"/>
                <a:cs typeface="Calibri" panose="020F0502020204030204" pitchFamily="34" charset="0"/>
              </a:rPr>
              <a:t>Les personnes comptabilisées dans cet indicateur étaient celles résidant dans la collectivité ou dans des foyers de soins de longue durée; les personnes hospitalisées en ont été exclues.</a:t>
            </a:r>
          </a:p>
          <a:p>
            <a:pPr eaLnBrk="0" hangingPunct="0">
              <a:defRPr/>
            </a:pPr>
            <a:r>
              <a:rPr lang="fr-CA" sz="1100" u="none" dirty="0">
                <a:latin typeface="Calibri" panose="020F0502020204030204" pitchFamily="34" charset="0"/>
                <a:ea typeface="MS PGothic"/>
                <a:cs typeface="Calibri" panose="020F0502020204030204" pitchFamily="34" charset="0"/>
              </a:rPr>
              <a:t>Sources de données : </a:t>
            </a:r>
            <a:r>
              <a:rPr lang="fr-CA" sz="1100" dirty="0">
                <a:latin typeface="Calibri" panose="020F0502020204030204" pitchFamily="34" charset="0"/>
                <a:ea typeface="MS PGothic"/>
                <a:cs typeface="Calibri" panose="020F0502020204030204" pitchFamily="34" charset="0"/>
              </a:rPr>
              <a:t>Base de données sur les soins à domicile, Instrument d’évaluation des résidents (IAR) - Évaluation à l’accueil, IAR - Soins palliatifs, IAR - Soins à domicile, Système national d'information sur les soins ambulatoires, Système d’information sur les soins de longue durée et Régime d’assurance-santé de l’Ontario; consultés par l’intermédiaire du Réseau ontarien des soins palliatifs.</a:t>
            </a:r>
          </a:p>
        </p:txBody>
      </p:sp>
      <p:graphicFrame>
        <p:nvGraphicFramePr>
          <p:cNvPr id="4" name="Chart 3" descr="Bar graph showing that there has been a small decrease over time in the percentage of people who had 1 or more unplanned emergency department visits in their last 30 days of life">
            <a:extLst>
              <a:ext uri="{FF2B5EF4-FFF2-40B4-BE49-F238E27FC236}">
                <a16:creationId xmlns:a16="http://schemas.microsoft.com/office/drawing/2014/main" id="{471778B1-2A3F-A5F3-5DC5-C10828FB448A}"/>
              </a:ext>
            </a:extLst>
          </p:cNvPr>
          <p:cNvGraphicFramePr/>
          <p:nvPr>
            <p:custDataLst>
              <p:tags r:id="rId4"/>
            </p:custDataLst>
            <p:extLst>
              <p:ext uri="{D42A27DB-BD31-4B8C-83A1-F6EECF244321}">
                <p14:modId xmlns:p14="http://schemas.microsoft.com/office/powerpoint/2010/main" val="1102320261"/>
              </p:ext>
            </p:extLst>
          </p:nvPr>
        </p:nvGraphicFramePr>
        <p:xfrm>
          <a:off x="422998" y="1638398"/>
          <a:ext cx="11028142" cy="4159747"/>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3B1E1437-1366-8104-3771-342090111783}"/>
              </a:ext>
            </a:extLst>
          </p:cNvPr>
          <p:cNvSpPr txBox="1"/>
          <p:nvPr>
            <p:custDataLst>
              <p:tags r:id="rId5"/>
            </p:custDataLst>
          </p:nvPr>
        </p:nvSpPr>
        <p:spPr>
          <a:xfrm>
            <a:off x="2609690" y="1396285"/>
            <a:ext cx="7532127" cy="707886"/>
          </a:xfrm>
          <a:prstGeom prst="rect">
            <a:avLst/>
          </a:prstGeom>
          <a:noFill/>
        </p:spPr>
        <p:txBody>
          <a:bodyPr wrap="none" rtlCol="0">
            <a:spAutoFit/>
          </a:bodyPr>
          <a:lstStyle/>
          <a:p>
            <a:pPr algn="ctr"/>
            <a:r>
              <a:rPr lang="fr-CA" sz="2000" b="1" u="none" dirty="0">
                <a:solidFill>
                  <a:srgbClr val="000000"/>
                </a:solidFill>
                <a:latin typeface="Calibri" panose="020F0502020204030204" pitchFamily="34" charset="0"/>
                <a:cs typeface="Calibri" panose="020F0502020204030204" pitchFamily="34" charset="0"/>
              </a:rPr>
              <a:t>Pourcentage de personnes ayant effectué une ou plusieurs visites </a:t>
            </a:r>
            <a:br>
              <a:rPr lang="fr-CA" sz="2000" b="1" u="none" dirty="0">
                <a:solidFill>
                  <a:srgbClr val="000000"/>
                </a:solidFill>
                <a:latin typeface="Calibri" panose="020F0502020204030204" pitchFamily="34" charset="0"/>
                <a:cs typeface="Calibri" panose="020F0502020204030204" pitchFamily="34" charset="0"/>
              </a:rPr>
            </a:br>
            <a:r>
              <a:rPr lang="fr-CA" sz="2000" b="1" u="none" dirty="0">
                <a:solidFill>
                  <a:srgbClr val="000000"/>
                </a:solidFill>
                <a:latin typeface="Calibri" panose="020F0502020204030204" pitchFamily="34" charset="0"/>
                <a:cs typeface="Calibri" panose="020F0502020204030204" pitchFamily="34" charset="0"/>
              </a:rPr>
              <a:t>imprévues au service d’urgence dans les 30 derniers jours de leur vie </a:t>
            </a:r>
          </a:p>
        </p:txBody>
      </p:sp>
    </p:spTree>
    <p:extLst>
      <p:ext uri="{BB962C8B-B14F-4D97-AF65-F5344CB8AC3E}">
        <p14:creationId xmlns:p14="http://schemas.microsoft.com/office/powerpoint/2010/main" val="2617603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A211-4636-77C1-3861-8F07D2B95CC7}"/>
              </a:ext>
            </a:extLst>
          </p:cNvPr>
          <p:cNvSpPr>
            <a:spLocks noGrp="1"/>
          </p:cNvSpPr>
          <p:nvPr>
            <p:ph type="title"/>
            <p:custDataLst>
              <p:tags r:id="rId1"/>
            </p:custDataLst>
          </p:nvPr>
        </p:nvSpPr>
        <p:spPr>
          <a:xfrm>
            <a:off x="552450" y="276495"/>
            <a:ext cx="11087100" cy="697541"/>
          </a:xfrm>
        </p:spPr>
        <p:txBody>
          <a:bodyPr/>
          <a:lstStyle/>
          <a:p>
            <a:r>
              <a:rPr lang="fr-CA" sz="3200" dirty="0"/>
              <a:t>38 % des partenaires de soins estimaient que les soins reçus au cours des 90 derniers jours de vie étaient excellents. </a:t>
            </a:r>
          </a:p>
        </p:txBody>
      </p:sp>
      <p:sp>
        <p:nvSpPr>
          <p:cNvPr id="7" name="TextBox 6">
            <a:extLst>
              <a:ext uri="{FF2B5EF4-FFF2-40B4-BE49-F238E27FC236}">
                <a16:creationId xmlns:a16="http://schemas.microsoft.com/office/drawing/2014/main" id="{D3A09897-7159-E62A-AD25-B6B7DA518A57}"/>
              </a:ext>
            </a:extLst>
          </p:cNvPr>
          <p:cNvSpPr txBox="1"/>
          <p:nvPr>
            <p:custDataLst>
              <p:tags r:id="rId2"/>
            </p:custDataLst>
          </p:nvPr>
        </p:nvSpPr>
        <p:spPr>
          <a:xfrm>
            <a:off x="1926188" y="1450304"/>
            <a:ext cx="8339623" cy="697540"/>
          </a:xfrm>
          <a:prstGeom prst="rect">
            <a:avLst/>
          </a:prstGeom>
          <a:noFill/>
        </p:spPr>
        <p:txBody>
          <a:bodyPr wrap="square" lIns="0" tIns="0" rIns="0" bIns="0" rtlCol="0" anchor="t" anchorCtr="0">
            <a:noAutofit/>
          </a:bodyPr>
          <a:lstStyle/>
          <a:p>
            <a:pPr algn="ctr" fontAlgn="t"/>
            <a:r>
              <a:rPr lang="fr-CA" sz="2200" dirty="0">
                <a:ea typeface="MS PGothic"/>
                <a:cs typeface="Calibri"/>
              </a:rPr>
              <a:t>Satisfaction des partenaires de soins quant à l’ensemble des soins reçus par le patient au cours des 90 derniers jours de sa vie, en 2020-2021</a:t>
            </a:r>
          </a:p>
          <a:p>
            <a:pPr algn="ctr" fontAlgn="t"/>
            <a:r>
              <a:rPr lang="fr-CA" sz="2200" dirty="0">
                <a:ea typeface="MS PGothic"/>
                <a:cs typeface="Calibri"/>
              </a:rPr>
              <a:t>	</a:t>
            </a:r>
          </a:p>
        </p:txBody>
      </p:sp>
      <p:graphicFrame>
        <p:nvGraphicFramePr>
          <p:cNvPr id="6" name="Chart 5" descr="Pie chart showing that only 38% of care partners rated the care of their loved one as excellent. 35% rated care as very good, 16% rated it as good, 7% rated it as fair, and 4% rated it as poor">
            <a:extLst>
              <a:ext uri="{FF2B5EF4-FFF2-40B4-BE49-F238E27FC236}">
                <a16:creationId xmlns:a16="http://schemas.microsoft.com/office/drawing/2014/main" id="{FAEF36F6-E955-A343-A611-74965A22C919}"/>
              </a:ext>
            </a:extLst>
          </p:cNvPr>
          <p:cNvGraphicFramePr/>
          <p:nvPr>
            <p:custDataLst>
              <p:tags r:id="rId3"/>
            </p:custDataLst>
          </p:nvPr>
        </p:nvGraphicFramePr>
        <p:xfrm>
          <a:off x="2532183" y="2242688"/>
          <a:ext cx="8149214" cy="4037691"/>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C743800C-8D66-8F51-EA25-ABCD77DA9D83}"/>
              </a:ext>
            </a:extLst>
          </p:cNvPr>
          <p:cNvSpPr txBox="1"/>
          <p:nvPr>
            <p:custDataLst>
              <p:tags r:id="rId4"/>
            </p:custDataLst>
          </p:nvPr>
        </p:nvSpPr>
        <p:spPr>
          <a:xfrm>
            <a:off x="552449" y="6280379"/>
            <a:ext cx="6953252" cy="441096"/>
          </a:xfrm>
          <a:prstGeom prst="rect">
            <a:avLst/>
          </a:prstGeom>
          <a:noFill/>
        </p:spPr>
        <p:txBody>
          <a:bodyPr wrap="square">
            <a:spAutoFit/>
          </a:bodyPr>
          <a:lstStyle/>
          <a:p>
            <a:pPr eaLnBrk="0" hangingPunct="0">
              <a:defRPr/>
            </a:pPr>
            <a:r>
              <a:rPr lang="fr-CA" sz="1100" u="none" dirty="0">
                <a:latin typeface="Calibri" panose="020F0502020204030204" pitchFamily="34" charset="0"/>
                <a:cs typeface="Calibri" panose="020F0502020204030204" pitchFamily="34" charset="0"/>
              </a:rPr>
              <a:t>Remarque : </a:t>
            </a:r>
            <a:r>
              <a:rPr lang="fr-CA" sz="1100" dirty="0">
                <a:latin typeface="Calibri" panose="020F0502020204030204" pitchFamily="34" charset="0"/>
                <a:cs typeface="Calibri" panose="020F0502020204030204" pitchFamily="34" charset="0"/>
              </a:rPr>
              <a:t>Taux bruts.</a:t>
            </a:r>
            <a:r>
              <a:rPr lang="fr-CA" sz="1100" u="none" dirty="0">
                <a:latin typeface="Calibri" panose="020F0502020204030204" pitchFamily="34" charset="0"/>
                <a:cs typeface="Calibri" panose="020F0502020204030204" pitchFamily="34" charset="0"/>
              </a:rPr>
              <a:t> </a:t>
            </a:r>
          </a:p>
          <a:p>
            <a:pPr eaLnBrk="0" hangingPunct="0">
              <a:defRPr/>
            </a:pPr>
            <a:r>
              <a:rPr lang="fr-CA" sz="1100" u="none" dirty="0">
                <a:latin typeface="Calibri" panose="020F0502020204030204" pitchFamily="34" charset="0"/>
                <a:ea typeface="MS PGothic"/>
                <a:cs typeface="Calibri" panose="020F0502020204030204" pitchFamily="34" charset="0"/>
              </a:rPr>
              <a:t>Source de données : </a:t>
            </a:r>
            <a:r>
              <a:rPr lang="fr-CA" sz="1100" dirty="0">
                <a:latin typeface="Calibri" panose="020F0502020204030204" pitchFamily="34" charset="0"/>
                <a:ea typeface="MS PGothic"/>
                <a:cs typeface="Calibri" panose="020F0502020204030204" pitchFamily="34" charset="0"/>
              </a:rPr>
              <a:t>Sondage </a:t>
            </a:r>
            <a:r>
              <a:rPr lang="fr-CA" sz="1100" u="none" dirty="0">
                <a:latin typeface="Calibri" panose="020F0502020204030204" pitchFamily="34" charset="0"/>
                <a:ea typeface="MS PGothic"/>
                <a:cs typeface="Calibri" panose="020F0502020204030204" pitchFamily="34" charset="0"/>
              </a:rPr>
              <a:t>CaregiverVoice, consulté par l’intermédiaire du Réseau ontarien des soins palliatifs.</a:t>
            </a:r>
          </a:p>
        </p:txBody>
      </p:sp>
      <p:sp>
        <p:nvSpPr>
          <p:cNvPr id="4" name="TextBox 3">
            <a:extLst>
              <a:ext uri="{FF2B5EF4-FFF2-40B4-BE49-F238E27FC236}">
                <a16:creationId xmlns:a16="http://schemas.microsoft.com/office/drawing/2014/main" id="{E0D658ED-273B-8981-17A4-126D72EB90CD}"/>
              </a:ext>
              <a:ext uri="{C183D7F6-B498-43B3-948B-1728B52AA6E4}">
                <adec:decorative xmlns:adec="http://schemas.microsoft.com/office/drawing/2017/decorative" val="1"/>
              </a:ext>
            </a:extLst>
          </p:cNvPr>
          <p:cNvSpPr txBox="1"/>
          <p:nvPr>
            <p:custDataLst>
              <p:tags r:id="rId5"/>
            </p:custDataLst>
          </p:nvPr>
        </p:nvSpPr>
        <p:spPr>
          <a:xfrm>
            <a:off x="8505372" y="2240170"/>
            <a:ext cx="2380342" cy="365125"/>
          </a:xfrm>
          <a:prstGeom prst="rect">
            <a:avLst/>
          </a:prstGeom>
          <a:noFill/>
        </p:spPr>
        <p:txBody>
          <a:bodyPr wrap="square" lIns="0" tIns="0" rIns="0" bIns="0" rtlCol="0" anchor="t" anchorCtr="0">
            <a:noAutofit/>
          </a:bodyPr>
          <a:lstStyle/>
          <a:p>
            <a:pPr algn="ctr" fontAlgn="t"/>
            <a:r>
              <a:rPr lang="fr-CA" sz="2200" b="1" dirty="0">
                <a:ea typeface="MS PGothic"/>
                <a:cs typeface="Calibri"/>
              </a:rPr>
              <a:t>Échelle d’évaluation des soins</a:t>
            </a:r>
          </a:p>
          <a:p>
            <a:pPr algn="l" fontAlgn="t"/>
            <a:endParaRPr lang="en-US" sz="2200" b="1" dirty="0">
              <a:ea typeface="MS PGothic"/>
              <a:cs typeface="Calibri"/>
            </a:endParaRPr>
          </a:p>
        </p:txBody>
      </p:sp>
      <p:sp>
        <p:nvSpPr>
          <p:cNvPr id="3" name="Footer Placeholder 1">
            <a:extLst>
              <a:ext uri="{FF2B5EF4-FFF2-40B4-BE49-F238E27FC236}">
                <a16:creationId xmlns:a16="http://schemas.microsoft.com/office/drawing/2014/main" id="{E85FC768-7F5A-8ED6-8B03-98A493026D5E}"/>
              </a:ext>
              <a:ext uri="{C183D7F6-B498-43B3-948B-1728B52AA6E4}">
                <adec:decorative xmlns:adec="http://schemas.microsoft.com/office/drawing/2017/decorative" val="1"/>
              </a:ext>
            </a:extLst>
          </p:cNvPr>
          <p:cNvSpPr txBox="1">
            <a:spLocks/>
          </p:cNvSpPr>
          <p:nvPr>
            <p:custDataLst>
              <p:tags r:id="rId6"/>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21</a:t>
            </a:r>
          </a:p>
        </p:txBody>
      </p:sp>
    </p:spTree>
    <p:extLst>
      <p:ext uri="{BB962C8B-B14F-4D97-AF65-F5344CB8AC3E}">
        <p14:creationId xmlns:p14="http://schemas.microsoft.com/office/powerpoint/2010/main" val="287262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0468DB77-C676-7FBA-3B8B-6C4823E5C301}"/>
              </a:ext>
            </a:extLst>
          </p:cNvPr>
          <p:cNvSpPr txBox="1">
            <a:spLocks/>
          </p:cNvSpPr>
          <p:nvPr>
            <p:custDataLst>
              <p:tags r:id="rId1"/>
            </p:custDataLst>
          </p:nvPr>
        </p:nvSpPr>
        <p:spPr>
          <a:xfrm>
            <a:off x="847724" y="733425"/>
            <a:ext cx="8801101" cy="53911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fr-CA" sz="1600" dirty="0">
                <a:latin typeface="+mj-lt"/>
                <a:ea typeface="Arial Unicode MS"/>
                <a:cs typeface="Arial Unicode MS"/>
              </a:rPr>
              <a:t>« L’offre de soins palliatifs de qualité ne devrait pas constituer un privilège.</a:t>
            </a:r>
            <a:r>
              <a:rPr lang="fr-CA" sz="1600" dirty="0">
                <a:ln>
                  <a:noFill/>
                </a:ln>
                <a:solidFill>
                  <a:srgbClr val="000000"/>
                </a:solidFill>
                <a:latin typeface="+mj-lt"/>
                <a:ea typeface="Arial Unicode MS"/>
                <a:cs typeface="Arial Unicode MS"/>
              </a:rPr>
              <a:t> Pourtant, l’offre de soutien et de soins palliatifs varie d’un milieu rural à un milieu urbain, et même au sein d’une ville, selon la zone servie. L’accès précoce aux soins palliatifs est essentiel au maintien de la qualité de vie des patients et de leurs aidants. Il met l’accent sur les besoins physiques, spirituels et de santé mentale du patient et fournit aux aidants le soutien dont ils ont besoin pour accompagner leur être cher. </a:t>
            </a:r>
          </a:p>
          <a:p>
            <a:pPr marL="0" marR="0">
              <a:spcBef>
                <a:spcPts val="0"/>
              </a:spcBef>
              <a:spcAft>
                <a:spcPts val="0"/>
              </a:spcAft>
            </a:pPr>
            <a:r>
              <a:rPr lang="fr-CA" sz="1600" dirty="0">
                <a:ln>
                  <a:noFill/>
                </a:ln>
                <a:solidFill>
                  <a:srgbClr val="000000"/>
                </a:solidFill>
                <a:latin typeface="+mj-lt"/>
                <a:ea typeface="Arial Unicode MS"/>
                <a:cs typeface="Arial Unicode MS"/>
              </a:rPr>
              <a:t> </a:t>
            </a:r>
          </a:p>
          <a:p>
            <a:pPr marL="0" marR="0">
              <a:spcBef>
                <a:spcPts val="0"/>
              </a:spcBef>
              <a:spcAft>
                <a:spcPts val="0"/>
              </a:spcAft>
            </a:pPr>
            <a:r>
              <a:rPr lang="fr-CA" sz="1600" dirty="0">
                <a:ln>
                  <a:noFill/>
                </a:ln>
                <a:solidFill>
                  <a:srgbClr val="000000"/>
                </a:solidFill>
                <a:latin typeface="+mj-lt"/>
                <a:ea typeface="Arial Unicode MS"/>
                <a:cs typeface="Arial Unicode MS"/>
              </a:rPr>
              <a:t>Mon père a eu la chance de prendre part à l’un des rares programmes qui offrent des soins palliatifs complets aux personnes atteintes d’une insuffisance cardiaque congestive de stade avancé. </a:t>
            </a:r>
            <a:r>
              <a:rPr lang="fr-CA" sz="1600" dirty="0">
                <a:ln>
                  <a:noFill/>
                </a:ln>
                <a:latin typeface="+mj-lt"/>
                <a:ea typeface="Arial Unicode MS"/>
                <a:cs typeface="Arial Unicode MS"/>
              </a:rPr>
              <a:t>En plus d’assurer la gestion des symptômes et la planification préalable des soins, le programme a facilité la coordination des services de soutien pour permettre à mon père de rester à son domicile, assurant ainsi une transition de soins sans heurts, en partenariat avec l’infirmier praticien communautaire en soins palliatifs et son médecin de famille.</a:t>
            </a:r>
            <a:r>
              <a:rPr lang="fr-CA" sz="1600" dirty="0">
                <a:ln>
                  <a:noFill/>
                </a:ln>
                <a:solidFill>
                  <a:srgbClr val="000000"/>
                </a:solidFill>
                <a:latin typeface="+mj-lt"/>
                <a:ea typeface="Arial Unicode MS"/>
                <a:cs typeface="Arial Unicode MS"/>
              </a:rPr>
              <a:t> </a:t>
            </a:r>
            <a:r>
              <a:rPr lang="fr-CA" sz="1600" dirty="0">
                <a:ln>
                  <a:noFill/>
                </a:ln>
                <a:latin typeface="+mj-lt"/>
                <a:ea typeface="Arial Unicode MS"/>
                <a:cs typeface="Arial Unicode MS"/>
              </a:rPr>
              <a:t>Grâce à une équipe de soins intégrés et à mon investissement dans ses soins, les 6 mois de vie restants de mon père se sont transformés en 21 mois, au cours desquels il a conservé une certaine qualité de vie et est resté entouré de sa famille.</a:t>
            </a:r>
          </a:p>
          <a:p>
            <a:pPr marL="0" marR="0">
              <a:spcBef>
                <a:spcPts val="0"/>
              </a:spcBef>
              <a:spcAft>
                <a:spcPts val="0"/>
              </a:spcAft>
            </a:pPr>
            <a:r>
              <a:rPr lang="fr-CA" sz="1600" dirty="0">
                <a:ln>
                  <a:noFill/>
                </a:ln>
                <a:solidFill>
                  <a:srgbClr val="000000"/>
                </a:solidFill>
                <a:latin typeface="+mj-lt"/>
                <a:ea typeface="Arial Unicode MS"/>
                <a:cs typeface="Arial Unicode MS"/>
              </a:rPr>
              <a:t> </a:t>
            </a:r>
          </a:p>
          <a:p>
            <a:pPr marL="0" marR="0">
              <a:spcBef>
                <a:spcPts val="0"/>
              </a:spcBef>
              <a:spcAft>
                <a:spcPts val="0"/>
              </a:spcAft>
            </a:pPr>
            <a:r>
              <a:rPr lang="fr-CA" sz="1600" dirty="0">
                <a:ln>
                  <a:noFill/>
                </a:ln>
                <a:latin typeface="+mj-lt"/>
                <a:ea typeface="Arial Unicode MS"/>
                <a:cs typeface="Arial Unicode MS"/>
              </a:rPr>
              <a:t>De nombreuses personnes ne connaissent malheureusement pas un parcours aussi positif, mais la norme de qualité sur les soins palliatifs pourrait changer la donne.</a:t>
            </a:r>
            <a:r>
              <a:rPr lang="fr-CA" sz="1600" dirty="0">
                <a:ln>
                  <a:noFill/>
                </a:ln>
                <a:solidFill>
                  <a:srgbClr val="000000"/>
                </a:solidFill>
                <a:latin typeface="+mj-lt"/>
                <a:ea typeface="Arial Unicode MS"/>
                <a:cs typeface="Arial Unicode MS"/>
              </a:rPr>
              <a:t> </a:t>
            </a:r>
            <a:r>
              <a:rPr lang="fr-CA" sz="1600" dirty="0">
                <a:latin typeface="+mj-lt"/>
                <a:ea typeface="Arial Unicode MS"/>
                <a:cs typeface="Arial Unicode MS"/>
              </a:rPr>
              <a:t>Son incidence sur les transitions des soins, en harmonisant le parcours avec les objectifs du patient et sa qualité de vie, pourrait être considérable et ne devrait pas être sous-estimée. »</a:t>
            </a:r>
          </a:p>
          <a:p>
            <a:endParaRPr lang="en-US" sz="1600" dirty="0">
              <a:latin typeface="+mj-lt"/>
            </a:endParaRPr>
          </a:p>
          <a:p>
            <a:r>
              <a:rPr lang="fr-CA" sz="1600" dirty="0">
                <a:latin typeface="+mj-lt"/>
              </a:rPr>
              <a:t>– </a:t>
            </a:r>
            <a:r>
              <a:rPr lang="fr-CA" sz="1600" i="1" dirty="0">
                <a:latin typeface="+mj-lt"/>
              </a:rPr>
              <a:t>Brenda Albuquerque-Boutilier, c</a:t>
            </a:r>
            <a:r>
              <a:rPr lang="fr-FR" sz="1600" i="1" dirty="0">
                <a:latin typeface="+mj-lt"/>
              </a:rPr>
              <a:t>onsultante en situation de vécu</a:t>
            </a:r>
            <a:r>
              <a:rPr lang="fr-CA" sz="1600" i="1" dirty="0">
                <a:latin typeface="+mj-lt"/>
              </a:rPr>
              <a:t>, Groupe de travail sur la norme de qualité des soins palliatifs</a:t>
            </a:r>
          </a:p>
        </p:txBody>
      </p:sp>
      <p:sp>
        <p:nvSpPr>
          <p:cNvPr id="3" name="Footer Placeholder 1">
            <a:extLst>
              <a:ext uri="{FF2B5EF4-FFF2-40B4-BE49-F238E27FC236}">
                <a16:creationId xmlns:a16="http://schemas.microsoft.com/office/drawing/2014/main" id="{9879F711-0E00-3A8A-FF3E-0D9BF2E5043C}"/>
              </a:ext>
            </a:extLst>
          </p:cNvPr>
          <p:cNvSpPr txBox="1">
            <a:spLocks/>
          </p:cNvSpPr>
          <p:nvPr>
            <p:custDataLst>
              <p:tags r:id="rId2"/>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22</a:t>
            </a:r>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custDataLst>
              <p:tags r:id="rId3"/>
            </p:custDataLst>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dirty="0"/>
          </a:p>
        </p:txBody>
      </p:sp>
      <p:sp>
        <p:nvSpPr>
          <p:cNvPr id="6" name="Text Placeholder 3">
            <a:extLst>
              <a:ext uri="{FF2B5EF4-FFF2-40B4-BE49-F238E27FC236}">
                <a16:creationId xmlns:a16="http://schemas.microsoft.com/office/drawing/2014/main" id="{28DAE106-0CB2-727A-A535-6BDF0FC9AE19}"/>
              </a:ext>
              <a:ext uri="{C183D7F6-B498-43B3-948B-1728B52AA6E4}">
                <adec:decorative xmlns:adec="http://schemas.microsoft.com/office/drawing/2017/decorative" val="1"/>
              </a:ext>
            </a:extLst>
          </p:cNvPr>
          <p:cNvSpPr txBox="1">
            <a:spLocks/>
          </p:cNvSpPr>
          <p:nvPr/>
        </p:nvSpPr>
        <p:spPr>
          <a:xfrm>
            <a:off x="10106025" y="136525"/>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0" dirty="0"/>
              <a:t>”</a:t>
            </a:r>
            <a:endParaRPr lang="en-US" sz="20000" i="1" dirty="0">
              <a:highlight>
                <a:srgbClr val="FFFF00"/>
              </a:highlight>
            </a:endParaRPr>
          </a:p>
        </p:txBody>
      </p:sp>
    </p:spTree>
    <p:extLst>
      <p:ext uri="{BB962C8B-B14F-4D97-AF65-F5344CB8AC3E}">
        <p14:creationId xmlns:p14="http://schemas.microsoft.com/office/powerpoint/2010/main" val="863682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solidFill>
                  <a:schemeClr val="tx1"/>
                </a:solidFill>
                <a:latin typeface="Calibri" panose="020F0502020204030204" pitchFamily="34" charset="0"/>
                <a:cs typeface="Calibri" panose="020F0502020204030204" pitchFamily="34" charset="0"/>
              </a:rPr>
              <a:t>Portée de cette norme de qualité</a:t>
            </a:r>
            <a:endParaRPr lang="fr-CA" noProof="0"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400" dirty="0">
                <a:effectLst/>
                <a:latin typeface="Calibri" panose="020F0502020204030204" pitchFamily="34" charset="0"/>
                <a:ea typeface="Calibri" panose="020F0502020204030204" pitchFamily="34" charset="0"/>
                <a:cs typeface="Arial" panose="020B0604020202020204" pitchFamily="34" charset="0"/>
              </a:rPr>
              <a:t>La présente norme de qualité porte sur les soins palliatifs destinés aux adultes atteints d’une maladie grave, ainsi qu’à leur famille et à leurs partenaires de soins. </a:t>
            </a:r>
          </a:p>
          <a:p>
            <a:pPr marL="342900" indent="-342900">
              <a:buFont typeface="Arial" panose="020B0604020202020204" pitchFamily="34" charset="0"/>
              <a:buChar char="•"/>
            </a:pPr>
            <a:r>
              <a:rPr lang="fr-CA" sz="2400" dirty="0">
                <a:effectLst/>
                <a:latin typeface="Calibri" panose="020F0502020204030204" pitchFamily="34" charset="0"/>
                <a:ea typeface="Calibri" panose="020F0502020204030204" pitchFamily="34" charset="0"/>
                <a:cs typeface="Calibri" panose="020F0502020204030204" pitchFamily="34" charset="0"/>
              </a:rPr>
              <a:t>Les soins palliatifs visent à atténuer la douleur et la souffrance ressenties par la personne malade et à améliorer sa qualité de vie.</a:t>
            </a:r>
            <a:endParaRPr lang="en-CA" sz="24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CA" sz="2400" dirty="0">
                <a:effectLst/>
                <a:latin typeface="Calibri" panose="020F0502020204030204" pitchFamily="34" charset="0"/>
                <a:ea typeface="Calibri" panose="020F0502020204030204" pitchFamily="34" charset="0"/>
                <a:cs typeface="Arial" panose="020B0604020202020204" pitchFamily="34" charset="0"/>
              </a:rPr>
              <a:t>La présente norme de qualité se penche sur l’offre de soins palliatifs dans tous les milieux de soins, dans toutes les disciplines de santé et dans tous les secteurs de la santé. </a:t>
            </a:r>
          </a:p>
          <a:p>
            <a:pPr marL="342900" indent="-342900">
              <a:buFont typeface="Arial" panose="020B0604020202020204" pitchFamily="34" charset="0"/>
              <a:buChar char="•"/>
            </a:pPr>
            <a:r>
              <a:rPr lang="fr-CA" sz="2400" dirty="0">
                <a:effectLst/>
                <a:latin typeface="Calibri" panose="020F0502020204030204" pitchFamily="34" charset="0"/>
                <a:ea typeface="Calibri" panose="020F0502020204030204" pitchFamily="34" charset="0"/>
                <a:cs typeface="Arial" panose="020B0604020202020204" pitchFamily="34" charset="0"/>
              </a:rPr>
              <a:t>Ce document ne traite pas de l’aide médicale à mourir, même si les personnes qui choisissent d’y recourir devraient tout de même se voir prodiguer des soins palliatifs de grande qualité.</a:t>
            </a:r>
            <a:endParaRPr lang="fr-CA" sz="2400" noProof="0" dirty="0">
              <a:highlight>
                <a:srgbClr val="FFFF00"/>
              </a:highlight>
            </a:endParaRPr>
          </a:p>
        </p:txBody>
      </p:sp>
      <p:sp>
        <p:nvSpPr>
          <p:cNvPr id="2" name="Footer Placeholder 1">
            <a:extLst>
              <a:ext uri="{FF2B5EF4-FFF2-40B4-BE49-F238E27FC236}">
                <a16:creationId xmlns:a16="http://schemas.microsoft.com/office/drawing/2014/main" id="{42084BD8-FDEE-9EAC-8CA3-81BEF5B729FC}"/>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24</a:t>
            </a:r>
          </a:p>
        </p:txBody>
      </p:sp>
    </p:spTree>
    <p:extLst>
      <p:ext uri="{BB962C8B-B14F-4D97-AF65-F5344CB8AC3E}">
        <p14:creationId xmlns:p14="http://schemas.microsoft.com/office/powerpoint/2010/main" val="390983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4400" noProof="0" dirty="0"/>
              <a:t>Thèmes de l’énoncé sur cette norme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577975"/>
            <a:ext cx="11087100" cy="4778375"/>
          </a:xfrm>
        </p:spPr>
        <p:txBody>
          <a:bodyPr/>
          <a:lstStyle/>
          <a:p>
            <a:pPr marL="457200" indent="-457200">
              <a:buFont typeface="+mj-lt"/>
              <a:buAutoNum type="arabicPeriod"/>
            </a:pPr>
            <a:r>
              <a:rPr lang="fr-FR" sz="1600" noProof="0" dirty="0"/>
              <a:t>Détermination et évaluation des besoins</a:t>
            </a:r>
          </a:p>
          <a:p>
            <a:pPr marL="457200" indent="-457200">
              <a:buFont typeface="+mj-lt"/>
              <a:buAutoNum type="arabicPeriod"/>
            </a:pPr>
            <a:r>
              <a:rPr lang="fr-FR" sz="1600" noProof="0" dirty="0"/>
              <a:t>Accès opportun au soutien aux soins palliatifs</a:t>
            </a:r>
            <a:endParaRPr lang="fr-FR" sz="1600" dirty="0"/>
          </a:p>
          <a:p>
            <a:pPr marL="457200" indent="-457200">
              <a:buFont typeface="+mj-lt"/>
              <a:buAutoNum type="arabicPeriod"/>
            </a:pPr>
            <a:r>
              <a:rPr lang="fr-FR" sz="1600" noProof="0" dirty="0"/>
              <a:t>Planification préalable des soins – mandataire spécial</a:t>
            </a:r>
          </a:p>
          <a:p>
            <a:pPr marL="457200" indent="-457200">
              <a:buFont typeface="+mj-lt"/>
              <a:buAutoNum type="arabicPeriod"/>
            </a:pPr>
            <a:r>
              <a:rPr lang="fr-FR" sz="1600" noProof="0" dirty="0"/>
              <a:t>Objectifs des discussions sur les soins et du consentement</a:t>
            </a:r>
            <a:endParaRPr lang="fr-FR" sz="1600" dirty="0"/>
          </a:p>
          <a:p>
            <a:pPr marL="457200" indent="-457200">
              <a:buFont typeface="+mj-lt"/>
              <a:buAutoNum type="arabicPeriod"/>
            </a:pPr>
            <a:r>
              <a:rPr lang="fr-FR" sz="1600" noProof="0" dirty="0"/>
              <a:t>Programme de soins personnalisés centrés sur les personnes</a:t>
            </a:r>
          </a:p>
          <a:p>
            <a:pPr marL="457200" indent="-457200">
              <a:buFont typeface="+mj-lt"/>
              <a:buAutoNum type="arabicPeriod"/>
            </a:pPr>
            <a:r>
              <a:rPr lang="fr-FR" sz="1600" noProof="0" dirty="0"/>
              <a:t>Gestion de la douleur et des autres symptômes</a:t>
            </a:r>
          </a:p>
          <a:p>
            <a:pPr marL="457200" indent="-457200">
              <a:buFont typeface="+mj-lt"/>
              <a:buAutoNum type="arabicPeriod"/>
            </a:pPr>
            <a:r>
              <a:rPr lang="fr-CA" sz="1600" noProof="0" dirty="0"/>
              <a:t>Aspects psychosociaux des soins</a:t>
            </a:r>
            <a:endParaRPr lang="fr-FR" sz="1600" dirty="0"/>
          </a:p>
          <a:p>
            <a:pPr marL="457200" indent="-457200">
              <a:buFont typeface="+mj-lt"/>
              <a:buAutoNum type="arabicPeriod"/>
            </a:pPr>
            <a:r>
              <a:rPr lang="fr-FR" sz="1600" noProof="0" dirty="0"/>
              <a:t>Éducation des personnes atteintes d’une maladie grave, des mandataires spéciaux, des familles et des partenaires de soins</a:t>
            </a:r>
          </a:p>
          <a:p>
            <a:pPr marL="457200" indent="-457200">
              <a:buFont typeface="+mj-lt"/>
              <a:buAutoNum type="arabicPeriod"/>
            </a:pPr>
            <a:r>
              <a:rPr lang="fr-FR" sz="1600" noProof="0" dirty="0"/>
              <a:t>Soutien des partenaires de soins</a:t>
            </a:r>
          </a:p>
          <a:p>
            <a:pPr marL="457200" indent="-457200">
              <a:buFont typeface="+mj-lt"/>
              <a:buAutoNum type="arabicPeriod"/>
            </a:pPr>
            <a:r>
              <a:rPr lang="fr-FR" sz="1600" noProof="0" dirty="0"/>
              <a:t>Transitions en matière de soins</a:t>
            </a:r>
            <a:endParaRPr lang="fr-FR" sz="1600" dirty="0"/>
          </a:p>
          <a:p>
            <a:pPr marL="457200" indent="-457200">
              <a:buFont typeface="+mj-lt"/>
              <a:buAutoNum type="arabicPeriod"/>
            </a:pPr>
            <a:r>
              <a:rPr lang="fr-FR" sz="1600" noProof="0" dirty="0"/>
              <a:t>Milieux de soins et lieu du décès</a:t>
            </a:r>
          </a:p>
          <a:p>
            <a:pPr marL="457200" indent="-457200">
              <a:buFont typeface="+mj-lt"/>
              <a:buAutoNum type="arabicPeriod"/>
            </a:pPr>
            <a:r>
              <a:rPr lang="fr-CA" sz="1600" noProof="0" dirty="0"/>
              <a:t>Soins interprofessionnels en équipe</a:t>
            </a:r>
          </a:p>
          <a:p>
            <a:pPr marL="457200" indent="-457200">
              <a:buFont typeface="+mj-lt"/>
              <a:buAutoNum type="arabicPeriod"/>
            </a:pPr>
            <a:r>
              <a:rPr lang="fr-FR" sz="1600" noProof="0" dirty="0"/>
              <a:t>Éducation des fournisseurs de soins de santé et des bénévoles</a:t>
            </a:r>
            <a:endParaRPr lang="fr-CA" sz="1600" noProof="0" dirty="0"/>
          </a:p>
        </p:txBody>
      </p:sp>
      <p:sp>
        <p:nvSpPr>
          <p:cNvPr id="2" name="Footer Placeholder 1">
            <a:extLst>
              <a:ext uri="{FF2B5EF4-FFF2-40B4-BE49-F238E27FC236}">
                <a16:creationId xmlns:a16="http://schemas.microsoft.com/office/drawing/2014/main" id="{44A43464-BD6E-D37E-F5B5-62AD5A4EDF67}"/>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25</a:t>
            </a:r>
          </a:p>
        </p:txBody>
      </p:sp>
    </p:spTree>
    <p:extLst>
      <p:ext uri="{BB962C8B-B14F-4D97-AF65-F5344CB8AC3E}">
        <p14:creationId xmlns:p14="http://schemas.microsoft.com/office/powerpoint/2010/main" val="936660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noProof="0" dirty="0"/>
              <a:t>Détermination et évaluation des besoins</a:t>
            </a:r>
            <a:endParaRPr lang="fr-CA"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1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Les besoins en matière de soins palliatifs des personnes atteintes d’une maladie grave sont déterminés à un stade précoce grâce à une évaluation exhaustive et holistique.</a:t>
            </a:r>
            <a:endPar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E8B31BE6-4E7F-D117-6046-89878020C4B8}"/>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26</a:t>
            </a:r>
          </a:p>
        </p:txBody>
      </p:sp>
    </p:spTree>
    <p:extLst>
      <p:ext uri="{BB962C8B-B14F-4D97-AF65-F5344CB8AC3E}">
        <p14:creationId xmlns:p14="http://schemas.microsoft.com/office/powerpoint/2010/main" val="3956085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4600" noProof="0" dirty="0"/>
              <a:t>Accès opportun au soutien aux soins palliatifs</a:t>
            </a:r>
            <a:endParaRPr lang="fr-CA" sz="46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2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Les personnes présentant des besoins en matière de soins palliatifs ont accès à un soutien aux soins palliatifs 24 heures sur 24, 7 jours sur 7.</a:t>
            </a:r>
            <a:endPar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713F725B-2E10-458D-CB6D-139EF9F00CDE}"/>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27</a:t>
            </a:r>
          </a:p>
        </p:txBody>
      </p:sp>
    </p:spTree>
    <p:extLst>
      <p:ext uri="{BB962C8B-B14F-4D97-AF65-F5344CB8AC3E}">
        <p14:creationId xmlns:p14="http://schemas.microsoft.com/office/powerpoint/2010/main" val="830031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3600" noProof="0" dirty="0"/>
              <a:t>Planification préalable des soins – mandataire spécial</a:t>
            </a:r>
            <a:endParaRPr lang="fr-CA" sz="36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3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Les personnes atteintes d’une maladie grave savent qui est leur futur mandataire spécial. Elles participent avec leur mandataire spécial à des discussions régulières sur leurs volontés, leurs valeurs et leurs croyances, afin qu’il se sente habilité à participer au processus de consentement aux soins de santé le cas échéant.</a:t>
            </a:r>
            <a:endPar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5D8C5DD0-CF08-FB1B-9FB3-AEFCA5E7DCBD}"/>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28</a:t>
            </a:r>
          </a:p>
        </p:txBody>
      </p:sp>
    </p:spTree>
    <p:extLst>
      <p:ext uri="{BB962C8B-B14F-4D97-AF65-F5344CB8AC3E}">
        <p14:creationId xmlns:p14="http://schemas.microsoft.com/office/powerpoint/2010/main" val="45384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3600" noProof="0" dirty="0"/>
              <a:t>Objectifs des discussions sur les soins et du consentement</a:t>
            </a:r>
            <a:endParaRPr lang="fr-CA" sz="36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4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680010" cy="3249386"/>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Les personnes ayant des besoins en matière de soins palliatifs ou leur mandataire spécial discutent avec leur équipe interprofessionnelle de soins de santé de leurs objectifs de soins pour les aider à prendre des décisions éclairées concernant leurs soins. Ces discussions axées sur les valeurs visent à bien comprendre la maladie et les options de traitement afin que le patient ou son mandataire spécial dispose de l’information requise pour accorder ou refuser d’accorder le consentement au traitement.</a:t>
            </a:r>
            <a:endPar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CDD31F2B-FD47-CC82-ADDF-D6B2ED86CE98}"/>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29</a:t>
            </a:r>
          </a:p>
        </p:txBody>
      </p:sp>
    </p:spTree>
    <p:extLst>
      <p:ext uri="{BB962C8B-B14F-4D97-AF65-F5344CB8AC3E}">
        <p14:creationId xmlns:p14="http://schemas.microsoft.com/office/powerpoint/2010/main" val="332761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Informent les cliniciens et les patients sur ce devraient être la qualité des soins</a:t>
            </a:r>
          </a:p>
          <a:p>
            <a:pPr marL="342900" indent="-342900">
              <a:buFont typeface="Arial" panose="020B0604020202020204" pitchFamily="34" charset="0"/>
              <a:buChar char="•"/>
            </a:pPr>
            <a:r>
              <a:rPr lang="fr-CA" sz="3000" noProof="0" dirty="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noProof="0" dirty="0"/>
              <a:t>Elles reposent sur les meilleures données probantes disponibles</a:t>
            </a:r>
          </a:p>
        </p:txBody>
      </p:sp>
      <p:sp>
        <p:nvSpPr>
          <p:cNvPr id="3" name="Footer Placeholder 1">
            <a:extLst>
              <a:ext uri="{FF2B5EF4-FFF2-40B4-BE49-F238E27FC236}">
                <a16:creationId xmlns:a16="http://schemas.microsoft.com/office/drawing/2014/main" id="{CC3AED13-9837-DC5F-E42A-04D84AF0830E}"/>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3</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3200" noProof="0" dirty="0"/>
              <a:t>Programme de soins personnalisés centrés sur les personnes</a:t>
            </a:r>
            <a:endParaRPr lang="fr-CA" sz="32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5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Les personnes ayant des besoins en matière de soins palliatifs collaborent avec leur fournisseur de soins primaires et d’autres professionnels de la santé afin de concevoir un programme de soins personnalisés centrés sur la personne qui est régulièrement passé en revue et mis à jour.</a:t>
            </a:r>
            <a:endPar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D46D4464-8781-D260-BD2B-8B5752BA6100}"/>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30</a:t>
            </a:r>
          </a:p>
        </p:txBody>
      </p:sp>
    </p:spTree>
    <p:extLst>
      <p:ext uri="{BB962C8B-B14F-4D97-AF65-F5344CB8AC3E}">
        <p14:creationId xmlns:p14="http://schemas.microsoft.com/office/powerpoint/2010/main" val="1475090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4400" noProof="0" dirty="0"/>
              <a:t>Gestion de la douleur et des autres symptômes</a:t>
            </a:r>
            <a:endParaRPr lang="fr-CA" sz="44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6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Les personnes ayant des besoins en matière de soins palliatifs doivent voir leur douleur et les autres symptômes gérés de façon efficace, en temps opportun.</a:t>
            </a:r>
            <a:endPar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E623BF33-BD69-0C4B-C521-6D3B0EA91AA2}"/>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31</a:t>
            </a:r>
          </a:p>
        </p:txBody>
      </p:sp>
    </p:spTree>
    <p:extLst>
      <p:ext uri="{BB962C8B-B14F-4D97-AF65-F5344CB8AC3E}">
        <p14:creationId xmlns:p14="http://schemas.microsoft.com/office/powerpoint/2010/main" val="4290131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dirty="0"/>
              <a:t>Aspects psychosociaux des soins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7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Les personnes ayant des besoins en matière de soins palliatifs reçoivent un soutien psychosocial afin de satisfaire leurs besoins mentaux, affectifs, sociaux, culturels et spirituels.</a:t>
            </a:r>
            <a:endPar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4F2D3030-5E6A-A9F5-0133-9E058A6539C8}"/>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32</a:t>
            </a:r>
          </a:p>
        </p:txBody>
      </p:sp>
    </p:spTree>
    <p:extLst>
      <p:ext uri="{BB962C8B-B14F-4D97-AF65-F5344CB8AC3E}">
        <p14:creationId xmlns:p14="http://schemas.microsoft.com/office/powerpoint/2010/main" val="290996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400" y="407241"/>
            <a:ext cx="11087100" cy="697541"/>
          </a:xfrm>
        </p:spPr>
        <p:txBody>
          <a:bodyPr/>
          <a:lstStyle/>
          <a:p>
            <a:r>
              <a:rPr lang="fr-FR" sz="3200" noProof="0" dirty="0"/>
              <a:t>Éducation des personnes atteintes d’une maladie grave, des mandataires spéciaux, des familles et des partenaires de soins</a:t>
            </a:r>
            <a:endParaRPr lang="fr-CA" sz="32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a:xfrm>
            <a:off x="539839" y="101280"/>
            <a:ext cx="11087100" cy="184666"/>
          </a:xfrm>
        </p:spPr>
        <p:txBody>
          <a:bodyPr/>
          <a:lstStyle/>
          <a:p>
            <a:r>
              <a:rPr lang="fr-CA" noProof="0" dirty="0"/>
              <a:t>Énoncé de qualité 8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Les personnes atteintes d’une maladie grave, leur futur mandataire spécial, leur famille et leurs partenaires de soins sont éduqués au sujet des soins palliatifs et sont renseignés sur les ressources et les services de soutien mis à leur disposition.</a:t>
            </a:r>
            <a:endPar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B08561E7-F820-F89E-5E45-6530D83F316C}"/>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33</a:t>
            </a:r>
          </a:p>
        </p:txBody>
      </p:sp>
    </p:spTree>
    <p:extLst>
      <p:ext uri="{BB962C8B-B14F-4D97-AF65-F5344CB8AC3E}">
        <p14:creationId xmlns:p14="http://schemas.microsoft.com/office/powerpoint/2010/main" val="3415394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noProof="0" dirty="0"/>
              <a:t>Soutien des partenaires de soins</a:t>
            </a:r>
            <a:endParaRPr lang="fr-CA"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9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Les familles et les partenaires de soins des personnes ayant des besoins en matière de soins palliatifs se voient offrir une évaluation continue de leurs besoins et accorder l’accès à des ressources, à des soins de relève et à du soutien au moment du deuil, conformément à leurs préférences.</a:t>
            </a:r>
            <a:endPar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02E8A6C2-AA1A-A1D5-37B6-C2928F43FEAF}"/>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34</a:t>
            </a:r>
          </a:p>
        </p:txBody>
      </p:sp>
    </p:spTree>
    <p:extLst>
      <p:ext uri="{BB962C8B-B14F-4D97-AF65-F5344CB8AC3E}">
        <p14:creationId xmlns:p14="http://schemas.microsoft.com/office/powerpoint/2010/main" val="1339990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noProof="0" dirty="0"/>
              <a:t>Transitions en matière de soins</a:t>
            </a:r>
            <a:endParaRPr lang="fr-CA"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10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Les personnes ayant des besoins en matière de soins palliatifs vivent une transition harmonieuse en matière de soins qui est coordonnée efficacement entre les différents établissements et fournisseurs de soins de santé.</a:t>
            </a:r>
            <a:endPar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1B6EDD60-5955-49BB-70B0-2CAAB6F129E6}"/>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35</a:t>
            </a:r>
          </a:p>
        </p:txBody>
      </p:sp>
    </p:spTree>
    <p:extLst>
      <p:ext uri="{BB962C8B-B14F-4D97-AF65-F5344CB8AC3E}">
        <p14:creationId xmlns:p14="http://schemas.microsoft.com/office/powerpoint/2010/main" val="4287291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noProof="0" dirty="0"/>
              <a:t>Milieux de soins et lieu du décès</a:t>
            </a:r>
            <a:endParaRPr lang="fr-CA"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11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Les personnes ayant des besoins en matière de soins palliatifs, leur mandataire spécial, leur famille et leurs partenaires de soins ont des discussions régulières sur les milieux de soins et le lieu de décès qu’elles ont choisis pour leur décès avec leurs professionnels des soins de santé.</a:t>
            </a:r>
            <a:endPar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4456C795-81EE-68EF-EE34-F22978EBB833}"/>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36</a:t>
            </a:r>
          </a:p>
        </p:txBody>
      </p:sp>
    </p:spTree>
    <p:extLst>
      <p:ext uri="{BB962C8B-B14F-4D97-AF65-F5344CB8AC3E}">
        <p14:creationId xmlns:p14="http://schemas.microsoft.com/office/powerpoint/2010/main" val="2767061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dirty="0"/>
              <a:t>Soins interprofessionnels en équipe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12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Les personnes ayant des besoins en matière de soins palliatifs reçoivent les soins intégrés de la part d’une équipe interprofessionnelle, bénévoles compris.</a:t>
            </a:r>
            <a:endPar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1F0EFF45-06A9-46F4-9457-2B27BB97CD44}"/>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37</a:t>
            </a:r>
          </a:p>
        </p:txBody>
      </p:sp>
    </p:spTree>
    <p:extLst>
      <p:ext uri="{BB962C8B-B14F-4D97-AF65-F5344CB8AC3E}">
        <p14:creationId xmlns:p14="http://schemas.microsoft.com/office/powerpoint/2010/main" val="2316834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3200" noProof="0" dirty="0"/>
              <a:t>Éducation des fournisseurs de soins de santé et des bénévoles</a:t>
            </a:r>
            <a:endParaRPr lang="fr-CA" sz="32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13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Les fournisseurs de soins de santé et les bénévoles possèdent les connaissances et les compétences nécessaires pour prodiguer des soins palliatifs de qualité.</a:t>
            </a:r>
            <a:endParaRPr lang="en-CA"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390D9E96-B476-4AB1-42FF-2F29B116EEE3}"/>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38</a:t>
            </a:r>
          </a:p>
        </p:txBody>
      </p:sp>
    </p:spTree>
    <p:extLst>
      <p:ext uri="{BB962C8B-B14F-4D97-AF65-F5344CB8AC3E}">
        <p14:creationId xmlns:p14="http://schemas.microsoft.com/office/powerpoint/2010/main" val="258418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Mesure à l’appui de l’amélioration</a:t>
            </a:r>
          </a:p>
        </p:txBody>
      </p:sp>
    </p:spTree>
    <p:extLst>
      <p:ext uri="{BB962C8B-B14F-4D97-AF65-F5344CB8AC3E}">
        <p14:creationId xmlns:p14="http://schemas.microsoft.com/office/powerpoint/2010/main" val="988386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CA" noProof="0" dirty="0"/>
              <a:t>Normes de qualité</a:t>
            </a:r>
          </a:p>
        </p:txBody>
      </p:sp>
      <p:graphicFrame>
        <p:nvGraphicFramePr>
          <p:cNvPr id="7" name="Diagram 6" descr="Aider les patients, les résidents, les familles et les soignants à savoir ce qu’ils doivent peuvent exiger en matière de soins; aider les cliniciens à savoir quels soins fournir, en se basant sur les données probantes et le consensus d’experts; ider les organismes de soins de santé à mesurer, à évaluer et à améliorer la qualité des soins qu’ils fournissent; Assurer continuellement des soins de grande qualité dans l’ensemble de la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3138649734"/>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1">
            <a:extLst>
              <a:ext uri="{FF2B5EF4-FFF2-40B4-BE49-F238E27FC236}">
                <a16:creationId xmlns:a16="http://schemas.microsoft.com/office/drawing/2014/main" id="{9F62226F-9E89-1DC1-2295-D388A29782A6}"/>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4</a:t>
            </a:r>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dirty="0"/>
              <a:t>Indicateurs pouvant être mesurés à l’aide de données provinciales</a:t>
            </a:r>
          </a:p>
        </p:txBody>
      </p:sp>
      <p:sp>
        <p:nvSpPr>
          <p:cNvPr id="2" name="Text Placeholder 3">
            <a:extLst>
              <a:ext uri="{FF2B5EF4-FFF2-40B4-BE49-F238E27FC236}">
                <a16:creationId xmlns:a16="http://schemas.microsoft.com/office/drawing/2014/main" id="{E6B9441A-545D-85B1-4CF8-B68940E7E344}"/>
              </a:ext>
            </a:extLst>
          </p:cNvPr>
          <p:cNvSpPr txBox="1">
            <a:spLocks/>
          </p:cNvSpPr>
          <p:nvPr/>
        </p:nvSpPr>
        <p:spPr>
          <a:xfrm>
            <a:off x="533400" y="1412695"/>
            <a:ext cx="11068051" cy="5156819"/>
          </a:xfrm>
          <a:prstGeom prst="rect">
            <a:avLst/>
          </a:prstGeom>
        </p:spPr>
        <p:txBody>
          <a:bodyPr vert="horz" lIns="0" tIns="0" rIns="0" bIns="0" numCol="1" spcCol="457200" rtlCol="0" anchor="t">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914400" indent="0" algn="l" defTabSz="914400" rtl="0" eaLnBrk="1" latinLnBrk="0" hangingPunct="1">
              <a:lnSpc>
                <a:spcPct val="100000"/>
              </a:lnSpc>
              <a:spcBef>
                <a:spcPts val="0"/>
              </a:spcBef>
              <a:spcAft>
                <a:spcPts val="0"/>
              </a:spcAft>
              <a:buClr>
                <a:schemeClr val="tx2"/>
              </a:buClr>
              <a:buSzPct val="80000"/>
              <a:buFont typeface="System Font Regular"/>
              <a:buNone/>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400"/>
              </a:spcAft>
              <a:buFont typeface="Arial" panose="020B0604020202020204" pitchFamily="34" charset="0"/>
              <a:buChar char="•"/>
            </a:pPr>
            <a:r>
              <a:rPr lang="fr-FR" sz="1800" dirty="0"/>
              <a:t>Pourcentage de personnes qui reçoivent des soins au cours des 12 derniers mois, des 3 derniers mois et du dernier mois de leur vie </a:t>
            </a:r>
            <a:r>
              <a:rPr lang="en-US" sz="1800" dirty="0"/>
              <a:t>:</a:t>
            </a:r>
          </a:p>
          <a:p>
            <a:pPr marL="800100" lvl="1" indent="-342900">
              <a:spcAft>
                <a:spcPts val="400"/>
              </a:spcAft>
              <a:buFont typeface="Arial" panose="020B0604020202020204" pitchFamily="34" charset="0"/>
              <a:buChar char="•"/>
            </a:pPr>
            <a:r>
              <a:rPr lang="fr-FR" sz="1400" dirty="0">
                <a:solidFill>
                  <a:srgbClr val="000000"/>
                </a:solidFill>
                <a:latin typeface="Calibri"/>
                <a:cs typeface="Calibri"/>
              </a:rPr>
              <a:t>Services de soins à domicile (tous les services de soins à domicile et de soins palliatifs à domicile)</a:t>
            </a:r>
            <a:endParaRPr lang="en-US" sz="1400" dirty="0">
              <a:solidFill>
                <a:srgbClr val="000000"/>
              </a:solidFill>
              <a:latin typeface="Calibri"/>
              <a:cs typeface="Calibri"/>
            </a:endParaRPr>
          </a:p>
          <a:p>
            <a:pPr marL="800100" lvl="1" indent="-342900">
              <a:spcAft>
                <a:spcPts val="400"/>
              </a:spcAft>
              <a:buFont typeface="Arial" panose="020B0604020202020204" pitchFamily="34" charset="0"/>
              <a:buChar char="•"/>
            </a:pPr>
            <a:r>
              <a:rPr lang="fr-FR" sz="1400" dirty="0">
                <a:solidFill>
                  <a:srgbClr val="000000"/>
                </a:solidFill>
                <a:latin typeface="Calibri"/>
                <a:cs typeface="Calibri"/>
              </a:rPr>
              <a:t>Visites à domicile des fournisseurs de soins de santé (à l’heure actuelle, seules les visites à domicile des médecins sont quantifiables)</a:t>
            </a:r>
            <a:r>
              <a:rPr lang="en-US" sz="1400" dirty="0">
                <a:solidFill>
                  <a:srgbClr val="000000"/>
                </a:solidFill>
                <a:latin typeface="Calibri"/>
                <a:cs typeface="Calibri"/>
              </a:rPr>
              <a:t> </a:t>
            </a:r>
          </a:p>
          <a:p>
            <a:pPr marL="800100" lvl="1" indent="-342900">
              <a:spcAft>
                <a:spcPts val="400"/>
              </a:spcAft>
              <a:buFont typeface="Arial" panose="020B0604020202020204" pitchFamily="34" charset="0"/>
              <a:buChar char="•"/>
            </a:pPr>
            <a:r>
              <a:rPr lang="fr-FR" sz="1400" dirty="0">
                <a:solidFill>
                  <a:srgbClr val="000000"/>
                </a:solidFill>
                <a:latin typeface="Calibri"/>
                <a:cs typeface="Calibri"/>
              </a:rPr>
              <a:t>Soins palliatifs de fin de vie (à l’heure actuelle, ils ne sont pas quantifiables à l’échelle provinciale; ils le sont seulement à l’échelle locale) </a:t>
            </a:r>
            <a:r>
              <a:rPr lang="en-US" sz="1400" dirty="0">
                <a:solidFill>
                  <a:srgbClr val="000000"/>
                </a:solidFill>
                <a:latin typeface="Calibri"/>
                <a:cs typeface="Calibri"/>
              </a:rPr>
              <a:t> </a:t>
            </a:r>
            <a:endParaRPr lang="en-US" sz="1400" dirty="0">
              <a:latin typeface="Calibri"/>
              <a:cs typeface="Calibri"/>
            </a:endParaRPr>
          </a:p>
          <a:p>
            <a:pPr marL="342900" indent="-342900">
              <a:spcAft>
                <a:spcPts val="400"/>
              </a:spcAft>
              <a:buFont typeface="Arial" panose="020B0604020202020204" pitchFamily="34" charset="0"/>
              <a:buChar char="•"/>
            </a:pPr>
            <a:r>
              <a:rPr lang="fr-FR" sz="1800" dirty="0"/>
              <a:t>Pourcentage de personnes ayant effectué une ou plusieurs visites imprévues au service d’urgence dans les 12 derniers mois, les 3 derniers mois et le dernier mois de leur vie</a:t>
            </a:r>
            <a:r>
              <a:rPr lang="en-US" sz="1800" dirty="0"/>
              <a:t> </a:t>
            </a:r>
          </a:p>
          <a:p>
            <a:pPr marL="342900" indent="-342900">
              <a:spcAft>
                <a:spcPts val="400"/>
              </a:spcAft>
              <a:buFont typeface="Arial" panose="020B0604020202020204" pitchFamily="34" charset="0"/>
              <a:buChar char="•"/>
            </a:pPr>
            <a:r>
              <a:rPr lang="fr-FR" sz="1800" dirty="0"/>
              <a:t>Pourcentage de décès survenus dans les lieux suivants :</a:t>
            </a:r>
            <a:r>
              <a:rPr lang="en-US" sz="1800" dirty="0"/>
              <a:t> </a:t>
            </a:r>
            <a:endParaRPr lang="en-US" sz="1800" dirty="0">
              <a:cs typeface="Calibri"/>
            </a:endParaRPr>
          </a:p>
          <a:p>
            <a:pPr marL="800100" lvl="1" indent="-342900">
              <a:spcAft>
                <a:spcPts val="400"/>
              </a:spcAft>
              <a:buFont typeface="Arial" panose="020B0604020202020204" pitchFamily="34" charset="0"/>
              <a:buChar char="•"/>
            </a:pPr>
            <a:r>
              <a:rPr lang="en-CA" sz="1400" dirty="0">
                <a:solidFill>
                  <a:srgbClr val="000000"/>
                </a:solidFill>
                <a:cs typeface="Calibri"/>
              </a:rPr>
              <a:t>Hôpitaux </a:t>
            </a:r>
            <a:endParaRPr lang="en-US" sz="1400" dirty="0">
              <a:solidFill>
                <a:srgbClr val="000000"/>
              </a:solidFill>
              <a:cs typeface="Calibri"/>
            </a:endParaRPr>
          </a:p>
          <a:p>
            <a:pPr marL="1162050" lvl="2" indent="-269875">
              <a:spcAft>
                <a:spcPts val="400"/>
              </a:spcAft>
              <a:buFont typeface="Arial" panose="020B0604020202020204" pitchFamily="34" charset="0"/>
              <a:buChar char="•"/>
            </a:pPr>
            <a:r>
              <a:rPr lang="fr-FR" sz="1400" dirty="0">
                <a:solidFill>
                  <a:srgbClr val="000000"/>
                </a:solidFill>
                <a:cs typeface="Calibri"/>
              </a:rPr>
              <a:t>Service de soins de courte durée</a:t>
            </a:r>
            <a:r>
              <a:rPr lang="en-CA" sz="1400" dirty="0">
                <a:solidFill>
                  <a:srgbClr val="000000"/>
                </a:solidFill>
                <a:cs typeface="Calibri"/>
              </a:rPr>
              <a:t> </a:t>
            </a:r>
            <a:endParaRPr lang="en-US" sz="1400" dirty="0">
              <a:solidFill>
                <a:srgbClr val="000000"/>
              </a:solidFill>
              <a:cs typeface="Calibri"/>
            </a:endParaRPr>
          </a:p>
          <a:p>
            <a:pPr marL="1162050" lvl="2" indent="-269875">
              <a:spcAft>
                <a:spcPts val="400"/>
              </a:spcAft>
              <a:buFont typeface="Arial" panose="020B0604020202020204" pitchFamily="34" charset="0"/>
              <a:buChar char="•"/>
            </a:pPr>
            <a:r>
              <a:rPr lang="en-CA" sz="1400" dirty="0">
                <a:solidFill>
                  <a:srgbClr val="000000"/>
                </a:solidFill>
                <a:cs typeface="Calibri"/>
              </a:rPr>
              <a:t>Service d’urgence</a:t>
            </a:r>
            <a:endParaRPr lang="en-US" sz="1400" dirty="0">
              <a:solidFill>
                <a:srgbClr val="000000"/>
              </a:solidFill>
              <a:cs typeface="Calibri"/>
            </a:endParaRPr>
          </a:p>
          <a:p>
            <a:pPr marL="1162050" lvl="2" indent="-269875">
              <a:spcAft>
                <a:spcPts val="400"/>
              </a:spcAft>
              <a:buFont typeface="Arial" panose="020B0604020202020204" pitchFamily="34" charset="0"/>
              <a:buChar char="•"/>
            </a:pPr>
            <a:r>
              <a:rPr lang="fr-FR" sz="1400" dirty="0">
                <a:solidFill>
                  <a:srgbClr val="000000"/>
                </a:solidFill>
                <a:cs typeface="Calibri"/>
              </a:rPr>
              <a:t>Service de soins continus complexes</a:t>
            </a:r>
            <a:r>
              <a:rPr lang="en-CA" sz="1400" dirty="0">
                <a:solidFill>
                  <a:srgbClr val="000000"/>
                </a:solidFill>
                <a:cs typeface="Calibri"/>
              </a:rPr>
              <a:t> </a:t>
            </a:r>
            <a:endParaRPr lang="en-US" sz="1400" dirty="0">
              <a:solidFill>
                <a:srgbClr val="000000"/>
              </a:solidFill>
              <a:cs typeface="Calibri"/>
            </a:endParaRPr>
          </a:p>
          <a:p>
            <a:pPr marL="1162050" lvl="2" indent="-269875">
              <a:spcAft>
                <a:spcPts val="400"/>
              </a:spcAft>
              <a:buFont typeface="Arial" panose="020B0604020202020204" pitchFamily="34" charset="0"/>
              <a:buChar char="•"/>
            </a:pPr>
            <a:r>
              <a:rPr lang="en-CA" sz="1400" dirty="0">
                <a:solidFill>
                  <a:srgbClr val="000000"/>
                </a:solidFill>
                <a:cs typeface="Calibri"/>
              </a:rPr>
              <a:t>Service de réadaptation </a:t>
            </a:r>
          </a:p>
          <a:p>
            <a:pPr marL="1162050" lvl="2" indent="-269875">
              <a:spcAft>
                <a:spcPts val="400"/>
              </a:spcAft>
              <a:buFont typeface="Arial" panose="020B0604020202020204" pitchFamily="34" charset="0"/>
              <a:buChar char="•"/>
            </a:pPr>
            <a:r>
              <a:rPr lang="fr-FR" sz="1400" dirty="0">
                <a:solidFill>
                  <a:srgbClr val="000000"/>
                </a:solidFill>
                <a:latin typeface="Calibri"/>
                <a:cs typeface="Calibri"/>
              </a:rPr>
              <a:t>Service de soins palliatifs (à l’heure actuelle, ils ne sont pas quantifiables à l’échelle provinciale; ils le sont seulement à l’échelle locale)</a:t>
            </a:r>
            <a:endParaRPr lang="en-US" sz="1400" dirty="0">
              <a:solidFill>
                <a:srgbClr val="000000"/>
              </a:solidFill>
              <a:cs typeface="Calibri"/>
            </a:endParaRPr>
          </a:p>
          <a:p>
            <a:pPr marL="800100" lvl="1" indent="-342900">
              <a:spcAft>
                <a:spcPts val="400"/>
              </a:spcAft>
              <a:buFont typeface="Arial" panose="020B0604020202020204" pitchFamily="34" charset="0"/>
              <a:buChar char="•"/>
            </a:pPr>
            <a:r>
              <a:rPr lang="fr-FR" sz="1400" dirty="0">
                <a:solidFill>
                  <a:srgbClr val="000000"/>
                </a:solidFill>
                <a:cs typeface="Calibri"/>
              </a:rPr>
              <a:t>Foyers de soins de longue durée</a:t>
            </a:r>
            <a:endParaRPr lang="en-CA" sz="1400" dirty="0">
              <a:solidFill>
                <a:srgbClr val="000000"/>
              </a:solidFill>
              <a:cs typeface="Calibri"/>
            </a:endParaRPr>
          </a:p>
          <a:p>
            <a:pPr marL="800100" lvl="1" indent="-342900">
              <a:spcAft>
                <a:spcPts val="400"/>
              </a:spcAft>
              <a:buFont typeface="Arial" panose="020B0604020202020204" pitchFamily="34" charset="0"/>
              <a:buChar char="•"/>
            </a:pPr>
            <a:r>
              <a:rPr lang="fr-FR" sz="1400" dirty="0">
                <a:solidFill>
                  <a:srgbClr val="000000"/>
                </a:solidFill>
                <a:cs typeface="Calibri"/>
              </a:rPr>
              <a:t>Collectivité (cela peut englober le domicile, les établissements de soins palliatifs, les maisons de retraite et les résidences avec services d’assistance)</a:t>
            </a:r>
            <a:r>
              <a:rPr lang="en-US" sz="1400" dirty="0">
                <a:solidFill>
                  <a:srgbClr val="000000"/>
                </a:solidFill>
                <a:cs typeface="Calibri"/>
              </a:rPr>
              <a:t> </a:t>
            </a:r>
          </a:p>
          <a:p>
            <a:pPr marL="342900" indent="-342900">
              <a:spcAft>
                <a:spcPts val="400"/>
              </a:spcAft>
              <a:buFont typeface="Arial" panose="020B0604020202020204" pitchFamily="34" charset="0"/>
              <a:buChar char="•"/>
            </a:pPr>
            <a:r>
              <a:rPr lang="fr-FR" sz="1800" dirty="0"/>
              <a:t>Pourcentage de personnes ayant reçu des soins palliatifs (ou leurs partenaires de soins) qui ont attribué la note Excellent aux soins reçus au cours des 12 derniers mois, des 3 derniers mois et du dernier mois de leur vie</a:t>
            </a:r>
            <a:endParaRPr lang="en-US" sz="1400" dirty="0">
              <a:solidFill>
                <a:srgbClr val="000000"/>
              </a:solidFill>
              <a:latin typeface="Calibri" panose="020F0502020204030204" pitchFamily="34" charset="0"/>
            </a:endParaRPr>
          </a:p>
        </p:txBody>
      </p:sp>
      <p:sp>
        <p:nvSpPr>
          <p:cNvPr id="5" name="Footer Placeholder 1">
            <a:extLst>
              <a:ext uri="{FF2B5EF4-FFF2-40B4-BE49-F238E27FC236}">
                <a16:creationId xmlns:a16="http://schemas.microsoft.com/office/drawing/2014/main" id="{3C252B55-BE3D-65FE-D4F0-A37F230E7F93}"/>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40</a:t>
            </a:r>
          </a:p>
        </p:txBody>
      </p:sp>
    </p:spTree>
    <p:extLst>
      <p:ext uri="{BB962C8B-B14F-4D97-AF65-F5344CB8AC3E}">
        <p14:creationId xmlns:p14="http://schemas.microsoft.com/office/powerpoint/2010/main" val="2832015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fr-FR" noProof="0" dirty="0"/>
              <a:t>Les données utilisées dans cette présentation ont été fournies par le Réseau ontarien des soins palliatifs. </a:t>
            </a:r>
            <a:r>
              <a:rPr lang="fr-CA" noProof="0" dirty="0"/>
              <a:t>Les opinions, résultats et conclusions présentés dans ce rapport sont ceux des auteurs et sont indépendants des sources de financement. </a:t>
            </a:r>
          </a:p>
          <a:p>
            <a:r>
              <a:rPr lang="fr-FR" noProof="0" dirty="0"/>
              <a:t>Certaines des sources de données employées dans les analyses sont fournies par l’Institut canadien d’information sur la santé (ICIS). </a:t>
            </a:r>
            <a:r>
              <a:rPr lang="fr-CA" noProof="0" dirty="0"/>
              <a:t>Les analyses, conclusions, opinions et énoncés exprimés dans le présent rapport sont ceux des auteurs, et pas nécessairement ceux de l’ICIS.</a:t>
            </a:r>
          </a:p>
        </p:txBody>
      </p:sp>
      <p:sp>
        <p:nvSpPr>
          <p:cNvPr id="2" name="Footer Placeholder 1">
            <a:extLst>
              <a:ext uri="{FF2B5EF4-FFF2-40B4-BE49-F238E27FC236}">
                <a16:creationId xmlns:a16="http://schemas.microsoft.com/office/drawing/2014/main" id="{49549D08-E2D4-2B48-D24E-D63790ACC384}"/>
              </a:ext>
            </a:extLst>
          </p:cNvPr>
          <p:cNvSpPr txBox="1">
            <a:spLocks/>
          </p:cNvSpPr>
          <p:nvPr>
            <p:custDataLst>
              <p:tags r:id="rId1"/>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41</a:t>
            </a:r>
          </a:p>
        </p:txBody>
      </p:sp>
    </p:spTree>
    <p:extLst>
      <p:ext uri="{BB962C8B-B14F-4D97-AF65-F5344CB8AC3E}">
        <p14:creationId xmlns:p14="http://schemas.microsoft.com/office/powerpoint/2010/main" val="81161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87675"/>
            <a:ext cx="10355263" cy="11731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Merci.</a:t>
            </a:r>
          </a:p>
        </p:txBody>
      </p:sp>
    </p:spTree>
    <p:extLst>
      <p:ext uri="{BB962C8B-B14F-4D97-AF65-F5344CB8AC3E}">
        <p14:creationId xmlns:p14="http://schemas.microsoft.com/office/powerpoint/2010/main" val="1399319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Ressources des normes de qualité</a:t>
            </a:r>
          </a:p>
        </p:txBody>
      </p:sp>
      <p:pic>
        <p:nvPicPr>
          <p:cNvPr id="15" name="Picture 14" descr="Couverture de la norme de qualité">
            <a:extLst>
              <a:ext uri="{FF2B5EF4-FFF2-40B4-BE49-F238E27FC236}">
                <a16:creationId xmlns:a16="http://schemas.microsoft.com/office/drawing/2014/main" id="{B3A6EBC6-FC9E-6399-E818-BD29A92BF8A6}"/>
              </a:ext>
            </a:extLst>
          </p:cNvPr>
          <p:cNvPicPr>
            <a:picLocks noChangeAspect="1"/>
          </p:cNvPicPr>
          <p:nvPr/>
        </p:nvPicPr>
        <p:blipFill>
          <a:blip r:embed="rId3"/>
          <a:srcRect/>
          <a:stretch/>
        </p:blipFill>
        <p:spPr>
          <a:xfrm>
            <a:off x="1471211" y="1451175"/>
            <a:ext cx="1263358" cy="1630880"/>
          </a:xfrm>
          <a:prstGeom prst="rect">
            <a:avLst/>
          </a:prstGeom>
          <a:effectLst>
            <a:outerShdw blurRad="50800" dist="38100" dir="2700000" algn="tl" rotWithShape="0">
              <a:prstClr val="black">
                <a:alpha val="40000"/>
              </a:prstClr>
            </a:outerShdw>
          </a:effectLst>
        </p:spPr>
      </p:pic>
      <p:sp>
        <p:nvSpPr>
          <p:cNvPr id="5" name="TextBox 2">
            <a:extLst>
              <a:ext uri="{FF2B5EF4-FFF2-40B4-BE49-F238E27FC236}">
                <a16:creationId xmlns:a16="http://schemas.microsoft.com/office/drawing/2014/main" id="{51942B0D-B547-AF32-57F8-D420ED71654D}"/>
              </a:ext>
            </a:extLst>
          </p:cNvPr>
          <p:cNvSpPr txBox="1"/>
          <p:nvPr/>
        </p:nvSpPr>
        <p:spPr>
          <a:xfrm>
            <a:off x="1188665" y="3104581"/>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Norme de qualité</a:t>
            </a:r>
          </a:p>
        </p:txBody>
      </p:sp>
      <p:pic>
        <p:nvPicPr>
          <p:cNvPr id="17" name="Picture 16" descr="Couverture du guide du patient">
            <a:extLst>
              <a:ext uri="{FF2B5EF4-FFF2-40B4-BE49-F238E27FC236}">
                <a16:creationId xmlns:a16="http://schemas.microsoft.com/office/drawing/2014/main" id="{A2607A13-2836-9E1C-3EC0-C5CDA6297F67}"/>
              </a:ext>
            </a:extLst>
          </p:cNvPr>
          <p:cNvPicPr>
            <a:picLocks noChangeAspect="1"/>
          </p:cNvPicPr>
          <p:nvPr/>
        </p:nvPicPr>
        <p:blipFill>
          <a:blip r:embed="rId4"/>
          <a:srcRect/>
          <a:stretch/>
        </p:blipFill>
        <p:spPr>
          <a:xfrm>
            <a:off x="4836431" y="1449847"/>
            <a:ext cx="1279063" cy="1655533"/>
          </a:xfrm>
          <a:prstGeom prst="rect">
            <a:avLst/>
          </a:prstGeom>
          <a:effectLst>
            <a:outerShdw blurRad="50800" dist="38100" dir="2700000" algn="tl" rotWithShape="0">
              <a:prstClr val="black">
                <a:alpha val="40000"/>
              </a:prstClr>
            </a:outerShdw>
          </a:effectLst>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4593863" y="3117809"/>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du patient</a:t>
            </a:r>
          </a:p>
        </p:txBody>
      </p:sp>
      <p:pic>
        <p:nvPicPr>
          <p:cNvPr id="19" name="Picture 18" descr="Couverture du sommaire">
            <a:extLst>
              <a:ext uri="{FF2B5EF4-FFF2-40B4-BE49-F238E27FC236}">
                <a16:creationId xmlns:a16="http://schemas.microsoft.com/office/drawing/2014/main" id="{3E4AEC6E-C725-F604-1A06-14EC0F29BC02}"/>
              </a:ext>
            </a:extLst>
          </p:cNvPr>
          <p:cNvPicPr>
            <a:picLocks noChangeAspect="1"/>
          </p:cNvPicPr>
          <p:nvPr/>
        </p:nvPicPr>
        <p:blipFill>
          <a:blip r:embed="rId5"/>
          <a:stretch>
            <a:fillRect/>
          </a:stretch>
        </p:blipFill>
        <p:spPr>
          <a:xfrm>
            <a:off x="8367979" y="1427190"/>
            <a:ext cx="1279063" cy="1661742"/>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78A8C55-0FAA-AC09-AE6C-D0AA969EA9FB}"/>
              </a:ext>
            </a:extLst>
          </p:cNvPr>
          <p:cNvSpPr txBox="1"/>
          <p:nvPr/>
        </p:nvSpPr>
        <p:spPr>
          <a:xfrm>
            <a:off x="8438990" y="3059668"/>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Sommaire</a:t>
            </a:r>
          </a:p>
        </p:txBody>
      </p:sp>
      <p:pic>
        <p:nvPicPr>
          <p:cNvPr id="10" name="Picture 9" descr="Couverture du guide de mesure">
            <a:extLst>
              <a:ext uri="{FF2B5EF4-FFF2-40B4-BE49-F238E27FC236}">
                <a16:creationId xmlns:a16="http://schemas.microsoft.com/office/drawing/2014/main" id="{3F553A37-1B97-06FF-4F8E-47544D3467B4}"/>
              </a:ext>
            </a:extLst>
          </p:cNvPr>
          <p:cNvPicPr>
            <a:picLocks noChangeAspect="1"/>
          </p:cNvPicPr>
          <p:nvPr/>
        </p:nvPicPr>
        <p:blipFill>
          <a:blip r:embed="rId6"/>
          <a:srcRect/>
          <a:stretch/>
        </p:blipFill>
        <p:spPr>
          <a:xfrm>
            <a:off x="1471211" y="3790340"/>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1208158" y="5497752"/>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chemeClr val="tx2"/>
                </a:solidFill>
                <a:latin typeface="Calibri"/>
                <a:ea typeface="MS PGothic"/>
                <a:cs typeface="Calibri"/>
              </a:rPr>
              <a:t>Guide de mesure</a:t>
            </a:r>
          </a:p>
        </p:txBody>
      </p:sp>
      <p:pic>
        <p:nvPicPr>
          <p:cNvPr id="20" name="Picture 19" descr="Couverture des spécifications techniques">
            <a:extLst>
              <a:ext uri="{FF2B5EF4-FFF2-40B4-BE49-F238E27FC236}">
                <a16:creationId xmlns:a16="http://schemas.microsoft.com/office/drawing/2014/main" id="{4CE06896-6ED1-1585-D3B2-E988F2975664}"/>
              </a:ext>
            </a:extLst>
          </p:cNvPr>
          <p:cNvPicPr>
            <a:picLocks noChangeAspect="1"/>
          </p:cNvPicPr>
          <p:nvPr/>
        </p:nvPicPr>
        <p:blipFill>
          <a:blip r:embed="rId7"/>
          <a:srcRect/>
          <a:stretch/>
        </p:blipFill>
        <p:spPr>
          <a:xfrm>
            <a:off x="4855301" y="3764086"/>
            <a:ext cx="1257027" cy="1617250"/>
          </a:xfrm>
          <a:prstGeom prst="rect">
            <a:avLst/>
          </a:prstGeom>
          <a:effectLst>
            <a:outerShdw blurRad="50800" dist="38100" dir="2700000" algn="tl" rotWithShape="0">
              <a:prstClr val="black">
                <a:alpha val="40000"/>
              </a:prstClr>
            </a:outerShdw>
          </a:effectLst>
        </p:spPr>
      </p:pic>
      <p:sp>
        <p:nvSpPr>
          <p:cNvPr id="12" name="TextBox 12">
            <a:extLst>
              <a:ext uri="{FF2B5EF4-FFF2-40B4-BE49-F238E27FC236}">
                <a16:creationId xmlns:a16="http://schemas.microsoft.com/office/drawing/2014/main" id="{F771BB59-2D5C-1C8B-C06B-135DBA926C5F}"/>
              </a:ext>
            </a:extLst>
          </p:cNvPr>
          <p:cNvSpPr txBox="1"/>
          <p:nvPr/>
        </p:nvSpPr>
        <p:spPr>
          <a:xfrm>
            <a:off x="4198274" y="5491904"/>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a:ea typeface="MS PGothic"/>
                <a:cs typeface="Calibri"/>
              </a:rPr>
              <a:t>Spécifications techniques*</a:t>
            </a:r>
          </a:p>
        </p:txBody>
      </p:sp>
      <p:pic>
        <p:nvPicPr>
          <p:cNvPr id="8" name="Picture 7" descr="Couverture du guide de démarrage">
            <a:extLst>
              <a:ext uri="{FF2B5EF4-FFF2-40B4-BE49-F238E27FC236}">
                <a16:creationId xmlns:a16="http://schemas.microsoft.com/office/drawing/2014/main" id="{62BAC47B-321B-FB6B-35E8-5713DE0FE6B0}"/>
              </a:ext>
            </a:extLst>
          </p:cNvPr>
          <p:cNvPicPr>
            <a:picLocks noChangeAspect="1"/>
          </p:cNvPicPr>
          <p:nvPr/>
        </p:nvPicPr>
        <p:blipFill>
          <a:blip r:embed="rId8"/>
          <a:srcRect/>
          <a:stretch/>
        </p:blipFill>
        <p:spPr>
          <a:xfrm>
            <a:off x="8196696" y="4119060"/>
            <a:ext cx="16216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954307" y="5497752"/>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de démarrage</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114299" y="6410084"/>
            <a:ext cx="11087100" cy="323165"/>
          </a:xfrm>
        </p:spPr>
        <p:txBody>
          <a:bodyPr/>
          <a:lstStyle/>
          <a:p>
            <a:r>
              <a:rPr lang="fr-CA" sz="1050" b="0" dirty="0"/>
              <a:t>*Disponible en anglais uniquement.</a:t>
            </a:r>
            <a:br>
              <a:rPr lang="fr-CA" sz="1050" b="0" dirty="0"/>
            </a:br>
            <a:r>
              <a:rPr lang="fr-CA" sz="1050" b="0" dirty="0"/>
              <a:t>Vous trouverez ces ressources ici : </a:t>
            </a:r>
            <a:r>
              <a:rPr lang="fr-CA" sz="1050" b="0" dirty="0">
                <a:hlinkClick r:id="rId9"/>
              </a:rPr>
              <a:t>https://www.hqontario.ca/Améliorer-les-soins-grâce-aux-données-probantes/Normes-de-qualité/Voir-toutes-les-normes-de-qualité/Soins-palliatifs</a:t>
            </a:r>
            <a:endParaRPr lang="fr-CA" sz="1050" b="0" dirty="0">
              <a:highlight>
                <a:srgbClr val="FFFF00"/>
              </a:highlight>
            </a:endParaRPr>
          </a:p>
        </p:txBody>
      </p:sp>
      <p:sp>
        <p:nvSpPr>
          <p:cNvPr id="4" name="Footer Placeholder 1">
            <a:extLst>
              <a:ext uri="{FF2B5EF4-FFF2-40B4-BE49-F238E27FC236}">
                <a16:creationId xmlns:a16="http://schemas.microsoft.com/office/drawing/2014/main" id="{31F47D01-846B-C7EE-BFA4-517BCDADF21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5</a:t>
            </a:r>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dirty="0"/>
              <a:t>Aperçu de la norme de qualité</a:t>
            </a:r>
          </a:p>
        </p:txBody>
      </p:sp>
      <p:sp>
        <p:nvSpPr>
          <p:cNvPr id="12" name="Footer Placeholder 1">
            <a:extLst>
              <a:ext uri="{FF2B5EF4-FFF2-40B4-BE49-F238E27FC236}">
                <a16:creationId xmlns:a16="http://schemas.microsoft.com/office/drawing/2014/main" id="{42FEF0FD-85CF-19FC-388F-66962BDB7A73}"/>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6</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L’énoncé</a:t>
            </a:r>
          </a:p>
        </p:txBody>
      </p:sp>
      <p:pic>
        <p:nvPicPr>
          <p:cNvPr id="4" name="Picture 3" descr="Exemple d'un énoncé">
            <a:extLst>
              <a:ext uri="{FF2B5EF4-FFF2-40B4-BE49-F238E27FC236}">
                <a16:creationId xmlns:a16="http://schemas.microsoft.com/office/drawing/2014/main" id="{4285D552-7AEE-000B-C665-E6DC8C11C377}"/>
              </a:ext>
            </a:extLst>
          </p:cNvPr>
          <p:cNvPicPr>
            <a:picLocks noChangeAspect="1"/>
          </p:cNvPicPr>
          <p:nvPr/>
        </p:nvPicPr>
        <p:blipFill>
          <a:blip r:embed="rId2"/>
          <a:stretch>
            <a:fillRect/>
          </a:stretch>
        </p:blipFill>
        <p:spPr>
          <a:xfrm>
            <a:off x="1653508" y="2281240"/>
            <a:ext cx="3787451" cy="1676203"/>
          </a:xfrm>
          <a:prstGeom prst="rect">
            <a:avLst/>
          </a:prstGeom>
          <a:effectLst>
            <a:outerShdw blurRad="50800" dist="381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 public</a:t>
            </a:r>
          </a:p>
        </p:txBody>
      </p:sp>
      <p:pic>
        <p:nvPicPr>
          <p:cNvPr id="8" name="Picture 7" descr="Exemple du public">
            <a:extLst>
              <a:ext uri="{FF2B5EF4-FFF2-40B4-BE49-F238E27FC236}">
                <a16:creationId xmlns:a16="http://schemas.microsoft.com/office/drawing/2014/main" id="{FEB29EA1-BDE0-8CA3-689D-D4FBD765B9FC}"/>
              </a:ext>
            </a:extLst>
          </p:cNvPr>
          <p:cNvPicPr>
            <a:picLocks noChangeAspect="1"/>
          </p:cNvPicPr>
          <p:nvPr/>
        </p:nvPicPr>
        <p:blipFill>
          <a:blip r:embed="rId3"/>
          <a:stretch>
            <a:fillRect/>
          </a:stretch>
        </p:blipFill>
        <p:spPr>
          <a:xfrm>
            <a:off x="7146239" y="2265483"/>
            <a:ext cx="3241100" cy="1672696"/>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Les définitions</a:t>
            </a:r>
          </a:p>
        </p:txBody>
      </p:sp>
      <p:pic>
        <p:nvPicPr>
          <p:cNvPr id="6" name="Picture 5" descr="Exemple de définitions">
            <a:extLst>
              <a:ext uri="{FF2B5EF4-FFF2-40B4-BE49-F238E27FC236}">
                <a16:creationId xmlns:a16="http://schemas.microsoft.com/office/drawing/2014/main" id="{46D6C04D-2FC7-C0EE-2855-4DDD9283148F}"/>
              </a:ext>
            </a:extLst>
          </p:cNvPr>
          <p:cNvPicPr>
            <a:picLocks noChangeAspect="1"/>
          </p:cNvPicPr>
          <p:nvPr/>
        </p:nvPicPr>
        <p:blipFill>
          <a:blip r:embed="rId4"/>
          <a:stretch>
            <a:fillRect/>
          </a:stretch>
        </p:blipFill>
        <p:spPr>
          <a:xfrm>
            <a:off x="1653508" y="4910512"/>
            <a:ext cx="3787451" cy="1568107"/>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Les indicateurs</a:t>
            </a:r>
          </a:p>
        </p:txBody>
      </p:sp>
      <p:pic>
        <p:nvPicPr>
          <p:cNvPr id="10" name="Picture 9" descr="Exemple d'indicateurs">
            <a:extLst>
              <a:ext uri="{FF2B5EF4-FFF2-40B4-BE49-F238E27FC236}">
                <a16:creationId xmlns:a16="http://schemas.microsoft.com/office/drawing/2014/main" id="{2E381A08-E5A5-8C2D-6ECB-A9ABB24358D9}"/>
              </a:ext>
            </a:extLst>
          </p:cNvPr>
          <p:cNvPicPr>
            <a:picLocks noChangeAspect="1"/>
          </p:cNvPicPr>
          <p:nvPr/>
        </p:nvPicPr>
        <p:blipFill>
          <a:blip r:embed="rId5"/>
          <a:stretch>
            <a:fillRect/>
          </a:stretch>
        </p:blipFill>
        <p:spPr>
          <a:xfrm>
            <a:off x="6784588" y="4929778"/>
            <a:ext cx="3964401" cy="15661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du patient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2551839"/>
          </a:xfrm>
        </p:spPr>
        <p:txBody>
          <a:bodyPr/>
          <a:lstStyle/>
          <a:p>
            <a:r>
              <a:rPr lang="fr-CA" noProof="0" dirty="0"/>
              <a:t>Le </a:t>
            </a:r>
            <a:r>
              <a:rPr lang="fr-CA" b="1" noProof="0" dirty="0"/>
              <a:t>guide du patient </a:t>
            </a:r>
            <a:r>
              <a:rPr lang="fr-CA" noProof="0" dirty="0"/>
              <a:t>est conçu pour donner </a:t>
            </a:r>
            <a:br>
              <a:rPr lang="fr-CA" noProof="0" dirty="0"/>
            </a:br>
            <a:r>
              <a:rPr lang="fr-CA" noProof="0" dirty="0"/>
              <a:t>aux patients de l’information sur ce à quoi ressemblent des soins de qualité pour diverses affections, en se fondant sur les meilleures données probantes, afin qu’ils puissent poser des questions éclairées à leurs fournisseurs de soins de santé. </a:t>
            </a:r>
          </a:p>
        </p:txBody>
      </p:sp>
      <p:pic>
        <p:nvPicPr>
          <p:cNvPr id="3" name="Picture 2" descr="Couverture du guide du patient">
            <a:extLst>
              <a:ext uri="{FF2B5EF4-FFF2-40B4-BE49-F238E27FC236}">
                <a16:creationId xmlns:a16="http://schemas.microsoft.com/office/drawing/2014/main" id="{F885A960-7DBD-A3AA-8A48-BDD9FC7834BB}"/>
              </a:ext>
            </a:extLst>
          </p:cNvPr>
          <p:cNvPicPr>
            <a:picLocks noChangeAspect="1"/>
          </p:cNvPicPr>
          <p:nvPr/>
        </p:nvPicPr>
        <p:blipFill>
          <a:blip r:embed="rId3"/>
          <a:srcRect/>
          <a:stretch/>
        </p:blipFill>
        <p:spPr>
          <a:xfrm>
            <a:off x="6963811" y="1232705"/>
            <a:ext cx="3570451" cy="4621351"/>
          </a:xfrm>
          <a:prstGeom prst="rect">
            <a:avLst/>
          </a:prstGeom>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2" name="Footer Placeholder 1">
            <a:extLst>
              <a:ext uri="{FF2B5EF4-FFF2-40B4-BE49-F238E27FC236}">
                <a16:creationId xmlns:a16="http://schemas.microsoft.com/office/drawing/2014/main" id="{C6373715-AEA2-6BF3-347E-E751DB7C8997}"/>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7</a:t>
            </a:r>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Sommaire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noProof="0" dirty="0"/>
              <a:t>Ce </a:t>
            </a:r>
            <a:r>
              <a:rPr lang="fr-CA" b="1" noProof="0" dirty="0"/>
              <a:t>sommaire</a:t>
            </a:r>
            <a:r>
              <a:rPr lang="fr-CA" noProof="0" dirty="0"/>
              <a:t> est une ressource de référence rapide pour les cliniciens qui résume la norme de qualité et comprend des liens vers des ressources et des outils utiles.</a:t>
            </a:r>
          </a:p>
        </p:txBody>
      </p:sp>
      <p:pic>
        <p:nvPicPr>
          <p:cNvPr id="6" name="Picture 5" descr="Couverture du sommaire">
            <a:extLst>
              <a:ext uri="{FF2B5EF4-FFF2-40B4-BE49-F238E27FC236}">
                <a16:creationId xmlns:a16="http://schemas.microsoft.com/office/drawing/2014/main" id="{CC5B5410-8C9D-0087-610B-51EE8D917AED}"/>
              </a:ext>
            </a:extLst>
          </p:cNvPr>
          <p:cNvPicPr>
            <a:picLocks noChangeAspect="1"/>
          </p:cNvPicPr>
          <p:nvPr/>
        </p:nvPicPr>
        <p:blipFill>
          <a:blip r:embed="rId2"/>
          <a:stretch>
            <a:fillRect/>
          </a:stretch>
        </p:blipFill>
        <p:spPr>
          <a:xfrm>
            <a:off x="6931483" y="1170099"/>
            <a:ext cx="3574786" cy="4644315"/>
          </a:xfrm>
          <a:prstGeom prst="rect">
            <a:avLst/>
          </a:prstGeom>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4" name="Footer Placeholder 1">
            <a:extLst>
              <a:ext uri="{FF2B5EF4-FFF2-40B4-BE49-F238E27FC236}">
                <a16:creationId xmlns:a16="http://schemas.microsoft.com/office/drawing/2014/main" id="{6B11CD0E-C7B3-899E-D47C-63ECD9BF2325}"/>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8</a:t>
            </a:r>
          </a:p>
        </p:txBody>
      </p:sp>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noProof="0" dirty="0"/>
              <a:t>Comment le système de santé peut appuyer la mise en œuvre</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fr-CA" b="1" noProof="0"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noProof="0" dirty="0"/>
              <a:t>Santé Ontario travaillera avec d’autres partenaires provinciaux, dont le ministère de la Santé, et les soutiendra afin de combler les lacunes au niveau du système pour soutenir la mise en œuvre des normes </a:t>
            </a:r>
            <a:br>
              <a:rPr lang="fr-CA" sz="3000" noProof="0" dirty="0"/>
            </a:br>
            <a:r>
              <a:rPr lang="fr-CA" sz="3000" noProof="0" dirty="0"/>
              <a:t>de qualité</a:t>
            </a:r>
          </a:p>
        </p:txBody>
      </p:sp>
      <p:sp>
        <p:nvSpPr>
          <p:cNvPr id="3" name="Footer Placeholder 1">
            <a:extLst>
              <a:ext uri="{FF2B5EF4-FFF2-40B4-BE49-F238E27FC236}">
                <a16:creationId xmlns:a16="http://schemas.microsoft.com/office/drawing/2014/main" id="{CC11EBE3-60DD-0F0B-C69E-C8F12F80F0BF}"/>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9</a:t>
            </a:r>
          </a:p>
        </p:txBody>
      </p:sp>
    </p:spTree>
    <p:extLst>
      <p:ext uri="{BB962C8B-B14F-4D97-AF65-F5344CB8AC3E}">
        <p14:creationId xmlns:p14="http://schemas.microsoft.com/office/powerpoint/2010/main" val="284031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79F5FB-D8D9-440F-8664-4B6580BD3521}">
  <ds:schemaRefs>
    <ds:schemaRef ds:uri="http://schemas.microsoft.com/office/2006/documentManagement/types"/>
    <ds:schemaRef ds:uri="f4a9ebb6-6bae-4df8-b4d9-b705f0eb6b4b"/>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purl.org/dc/terms/"/>
    <ds:schemaRef ds:uri="623dabe2-7971-4695-be10-17b1dbde532f"/>
    <ds:schemaRef ds:uri="http://www.w3.org/XML/1998/namespace"/>
    <ds:schemaRef ds:uri="http://purl.org/dc/dcmitype/"/>
  </ds:schemaRefs>
</ds:datastoreItem>
</file>

<file path=customXml/itemProps2.xml><?xml version="1.0" encoding="utf-8"?>
<ds:datastoreItem xmlns:ds="http://schemas.openxmlformats.org/officeDocument/2006/customXml" ds:itemID="{97B13FCE-DC7F-4105-A7C0-A7A7BCC49386}">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0BB7A9F-383E-4F8F-9579-BC90F50D6C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OH Template-Mar30</Template>
  <TotalTime>30</TotalTime>
  <Words>4797</Words>
  <Application>Microsoft Office PowerPoint</Application>
  <PresentationFormat>Widescreen</PresentationFormat>
  <Paragraphs>315</Paragraphs>
  <Slides>42</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Segoe UI</vt:lpstr>
      <vt:lpstr>System Font Regular</vt:lpstr>
      <vt:lpstr>Wingdings</vt:lpstr>
      <vt:lpstr>OH Template-Mar30</vt:lpstr>
      <vt:lpstr>Soins palliatifs</vt:lpstr>
      <vt:lpstr>Objectifs</vt:lpstr>
      <vt:lpstr>Normes de qualité</vt:lpstr>
      <vt:lpstr>Normes de qualité</vt:lpstr>
      <vt:lpstr>Ressources des normes de qualité</vt:lpstr>
      <vt:lpstr>Aperçu de la norme de qualité</vt:lpstr>
      <vt:lpstr>Guide du patient</vt:lpstr>
      <vt:lpstr>Sommaire</vt:lpstr>
      <vt:lpstr>Comment le système de santé peut appuyer la mise en œuvre</vt:lpstr>
      <vt:lpstr>Outils de mise en œuvre</vt:lpstr>
      <vt:lpstr>Quorum</vt:lpstr>
      <vt:lpstr>Guide de mesure</vt:lpstr>
      <vt:lpstr>Spécifications techniques</vt:lpstr>
      <vt:lpstr>Pourquoi avons-nous besoin d’une norme de qualité sur les soins palliatifs? </vt:lpstr>
      <vt:lpstr>Domaines d’amélioration dans le secteur des soins palliatifs</vt:lpstr>
      <vt:lpstr>Bien que le nombre d’Ontariens ayant reçu des services de soins à domicile dans les 30 derniers jours de leur vie ait augmenté au fil du temps, le pourcentage de personnes recevant ces services est resté stable.</vt:lpstr>
      <vt:lpstr> Les régions de l’Ontario affichant une privation matérielle accrue (une des composantes de l’indice de marginalisation) présentent des taux plus faibles de visites médicales à domicile et de soins palliatifs à domicile au cours des 90 derniers jours de vie. </vt:lpstr>
      <vt:lpstr> Le pourcentage de personnes résidant dans la collectivité qui sont décédées et qui ont fait l’objet de visites médicales à domicile et/ou de soins palliatifs à domicile au cours des 90 derniers jours de leur vie varie fortement entre les différentes régions de Santé Ontario. </vt:lpstr>
      <vt:lpstr> Le pourcentage de personnes décédées à l’hôpital a baissé au fil du temps, avec une diminution plus notable en 2020-2021. </vt:lpstr>
      <vt:lpstr> Au fil du temps, on observe une légère diminution du pourcentage de personnes qui ont effectué une ou plusieurs visites imprévues au service d’urgence dans les 30 derniers jours de leur vie. </vt:lpstr>
      <vt:lpstr>38 % des partenaires de soins estimaient que les soins reçus au cours des 90 derniers jours de vie étaient excellents. </vt:lpstr>
      <vt:lpstr>PowerPoint Presentation</vt:lpstr>
      <vt:lpstr>Énoncés de qualité pour améliorer les soins</vt:lpstr>
      <vt:lpstr>Portée de cette norme de qualité</vt:lpstr>
      <vt:lpstr>Thèmes de l’énoncé sur cette norme de qualité</vt:lpstr>
      <vt:lpstr>Détermination et évaluation des besoins</vt:lpstr>
      <vt:lpstr>Accès opportun au soutien aux soins palliatifs</vt:lpstr>
      <vt:lpstr>Planification préalable des soins – mandataire spécial</vt:lpstr>
      <vt:lpstr>Objectifs des discussions sur les soins et du consentement</vt:lpstr>
      <vt:lpstr>Programme de soins personnalisés centrés sur les personnes</vt:lpstr>
      <vt:lpstr>Gestion de la douleur et des autres symptômes</vt:lpstr>
      <vt:lpstr>Aspects psychosociaux des soins</vt:lpstr>
      <vt:lpstr>Éducation des personnes atteintes d’une maladie grave, des mandataires spéciaux, des familles et des partenaires de soins</vt:lpstr>
      <vt:lpstr>Soutien des partenaires de soins</vt:lpstr>
      <vt:lpstr>Transitions en matière de soins</vt:lpstr>
      <vt:lpstr>Milieux de soins et lieu du décès</vt:lpstr>
      <vt:lpstr>Soins interprofessionnels en équipe</vt:lpstr>
      <vt:lpstr>Éducation des fournisseurs de soins de santé et des bénévoles</vt:lpstr>
      <vt:lpstr>Mesure à l’appui de l’amélioration</vt:lpstr>
      <vt:lpstr>Indicateurs pouvant être mesurés à l’aide de données provinciales</vt:lpstr>
      <vt:lpstr>Sources des données et remerciements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Soins palliatifs</dc:title>
  <dc:subject/>
  <dc:creator>Ontario Health</dc:creator>
  <cp:keywords/>
  <dc:description/>
  <cp:lastModifiedBy>McKane, Jeanne</cp:lastModifiedBy>
  <cp:revision>1</cp:revision>
  <cp:lastPrinted>2023-03-01T15:21:33Z</cp:lastPrinted>
  <dcterms:created xsi:type="dcterms:W3CDTF">2023-04-11T19:41:18Z</dcterms:created>
  <dcterms:modified xsi:type="dcterms:W3CDTF">2024-03-27T19:24:33Z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