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tags/tag30.xml" ContentType="application/vnd.openxmlformats-officedocument.presentationml.tags+xml"/>
  <Override PartName="/ppt/notesSlides/notesSlide36.xml" ContentType="application/vnd.openxmlformats-officedocument.presentationml.notesSlide+xml"/>
  <Override PartName="/ppt/tags/tag31.xml" ContentType="application/vnd.openxmlformats-officedocument.presentationml.tags+xml"/>
  <Override PartName="/ppt/notesSlides/notesSlide37.xml" ContentType="application/vnd.openxmlformats-officedocument.presentationml.notesSlide+xml"/>
  <Override PartName="/ppt/tags/tag32.xml" ContentType="application/vnd.openxmlformats-officedocument.presentationml.tags+xml"/>
  <Override PartName="/ppt/notesSlides/notesSlide38.xml" ContentType="application/vnd.openxmlformats-officedocument.presentationml.notesSlide+xml"/>
  <Override PartName="/ppt/tags/tag33.xml" ContentType="application/vnd.openxmlformats-officedocument.presentationml.tags+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Lst>
  <p:notesMasterIdLst>
    <p:notesMasterId r:id="rId53"/>
  </p:notesMasterIdLst>
  <p:handoutMasterIdLst>
    <p:handoutMasterId r:id="rId54"/>
  </p:handoutMasterIdLst>
  <p:sldIdLst>
    <p:sldId id="372" r:id="rId8"/>
    <p:sldId id="649" r:id="rId9"/>
    <p:sldId id="651" r:id="rId10"/>
    <p:sldId id="654" r:id="rId11"/>
    <p:sldId id="652" r:id="rId12"/>
    <p:sldId id="474" r:id="rId13"/>
    <p:sldId id="621" r:id="rId14"/>
    <p:sldId id="653" r:id="rId15"/>
    <p:sldId id="623" r:id="rId16"/>
    <p:sldId id="1167" r:id="rId17"/>
    <p:sldId id="699" r:id="rId18"/>
    <p:sldId id="700" r:id="rId19"/>
    <p:sldId id="624" r:id="rId20"/>
    <p:sldId id="1377" r:id="rId21"/>
    <p:sldId id="1378" r:id="rId22"/>
    <p:sldId id="1379" r:id="rId23"/>
    <p:sldId id="1386" r:id="rId24"/>
    <p:sldId id="1385" r:id="rId25"/>
    <p:sldId id="1381" r:id="rId26"/>
    <p:sldId id="1390" r:id="rId27"/>
    <p:sldId id="1382" r:id="rId28"/>
    <p:sldId id="1387" r:id="rId29"/>
    <p:sldId id="1389" r:id="rId30"/>
    <p:sldId id="1179" r:id="rId31"/>
    <p:sldId id="1196" r:id="rId32"/>
    <p:sldId id="422" r:id="rId33"/>
    <p:sldId id="1324" r:id="rId34"/>
    <p:sldId id="278" r:id="rId35"/>
    <p:sldId id="666" r:id="rId36"/>
    <p:sldId id="667" r:id="rId37"/>
    <p:sldId id="668" r:id="rId38"/>
    <p:sldId id="669" r:id="rId39"/>
    <p:sldId id="670" r:id="rId40"/>
    <p:sldId id="671" r:id="rId41"/>
    <p:sldId id="672" r:id="rId42"/>
    <p:sldId id="1190" r:id="rId43"/>
    <p:sldId id="1191" r:id="rId44"/>
    <p:sldId id="1192" r:id="rId45"/>
    <p:sldId id="1375" r:id="rId46"/>
    <p:sldId id="1376" r:id="rId47"/>
    <p:sldId id="1174" r:id="rId48"/>
    <p:sldId id="646" r:id="rId49"/>
    <p:sldId id="1369" r:id="rId50"/>
    <p:sldId id="1384" r:id="rId51"/>
    <p:sldId id="647" r:id="rId52"/>
  </p:sldIdLst>
  <p:sldSz cx="9144000" cy="6858000" type="screen4x3"/>
  <p:notesSz cx="6858000" cy="9144000"/>
  <p:custDataLst>
    <p:tags r:id="rId55"/>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3" clrIdx="29">
    <p:extLst>
      <p:ext uri="{19B8F6BF-5375-455C-9EA6-DF929625EA0E}">
        <p15:presenceInfo xmlns:p15="http://schemas.microsoft.com/office/powerpoint/2012/main" userId="ccdf5d224380aeb8" providerId="Windows Live"/>
      </p:ext>
    </p:extLst>
  </p:cmAuthor>
  <p:cmAuthor id="1" name="Loren Aytona" initials="" lastIdx="37" clrIdx="1"/>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23"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9"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BC1"/>
    <a:srgbClr val="92278F"/>
    <a:srgbClr val="00B2E3"/>
    <a:srgbClr val="00A0AF"/>
    <a:srgbClr val="39B54A"/>
    <a:srgbClr val="00788A"/>
    <a:srgbClr val="B4A76C"/>
    <a:srgbClr val="6C4D23"/>
    <a:srgbClr val="F5F5F5"/>
    <a:srgbClr val="FC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CEDF1-970E-43F8-B64B-BFB0C6A4874D}" v="6" dt="2020-04-02T17:42:51.60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4" autoAdjust="0"/>
    <p:restoredTop sz="94660"/>
  </p:normalViewPr>
  <p:slideViewPr>
    <p:cSldViewPr snapToGrid="0">
      <p:cViewPr varScale="1">
        <p:scale>
          <a:sx n="81" d="100"/>
          <a:sy n="81" d="100"/>
        </p:scale>
        <p:origin x="1776" y="90"/>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varScale="1">
        <p:scale>
          <a:sx n="97" d="100"/>
          <a:sy n="97" d="100"/>
        </p:scale>
        <p:origin x="4328" y="200"/>
      </p:cViewPr>
      <p:guideLst>
        <p:guide orient="horz" pos="2208"/>
        <p:guide pos="29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handoutMaster" Target="handoutMasters/handout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gh, Hasmita" userId="d45145b8-e862-4dd2-b924-ac75d65098c8" providerId="ADAL" clId="{51130FE7-62E4-4065-8C78-F99B6E5D61E4}"/>
    <pc:docChg chg="modSld">
      <pc:chgData name="Singh, Hasmita" userId="d45145b8-e862-4dd2-b924-ac75d65098c8" providerId="ADAL" clId="{51130FE7-62E4-4065-8C78-F99B6E5D61E4}" dt="2020-01-17T20:41:55.620" v="7" actId="113"/>
      <pc:docMkLst>
        <pc:docMk/>
      </pc:docMkLst>
      <pc:sldChg chg="modSp">
        <pc:chgData name="Singh, Hasmita" userId="d45145b8-e862-4dd2-b924-ac75d65098c8" providerId="ADAL" clId="{51130FE7-62E4-4065-8C78-F99B6E5D61E4}" dt="2020-01-17T20:00:13.567" v="5" actId="207"/>
        <pc:sldMkLst>
          <pc:docMk/>
          <pc:sldMk cId="3470715172" sldId="1381"/>
        </pc:sldMkLst>
        <pc:spChg chg="mod">
          <ac:chgData name="Singh, Hasmita" userId="d45145b8-e862-4dd2-b924-ac75d65098c8" providerId="ADAL" clId="{51130FE7-62E4-4065-8C78-F99B6E5D61E4}" dt="2020-01-17T20:00:13.567" v="5" actId="207"/>
          <ac:spMkLst>
            <pc:docMk/>
            <pc:sldMk cId="3470715172" sldId="1381"/>
            <ac:spMk id="8" creationId="{00000000-0000-0000-0000-000000000000}"/>
          </ac:spMkLst>
        </pc:spChg>
        <pc:graphicFrameChg chg="mod">
          <ac:chgData name="Singh, Hasmita" userId="d45145b8-e862-4dd2-b924-ac75d65098c8" providerId="ADAL" clId="{51130FE7-62E4-4065-8C78-F99B6E5D61E4}" dt="2020-01-17T19:59:39.767" v="3" actId="207"/>
          <ac:graphicFrameMkLst>
            <pc:docMk/>
            <pc:sldMk cId="3470715172" sldId="1381"/>
            <ac:graphicFrameMk id="6" creationId="{00000000-0000-0000-0000-000000000000}"/>
          </ac:graphicFrameMkLst>
        </pc:graphicFrameChg>
      </pc:sldChg>
      <pc:sldChg chg="modSp">
        <pc:chgData name="Singh, Hasmita" userId="d45145b8-e862-4dd2-b924-ac75d65098c8" providerId="ADAL" clId="{51130FE7-62E4-4065-8C78-F99B6E5D61E4}" dt="2020-01-17T20:41:55.620" v="7" actId="113"/>
        <pc:sldMkLst>
          <pc:docMk/>
          <pc:sldMk cId="399107784" sldId="1385"/>
        </pc:sldMkLst>
        <pc:spChg chg="mod">
          <ac:chgData name="Singh, Hasmita" userId="d45145b8-e862-4dd2-b924-ac75d65098c8" providerId="ADAL" clId="{51130FE7-62E4-4065-8C78-F99B6E5D61E4}" dt="2020-01-17T20:41:55.620" v="7" actId="113"/>
          <ac:spMkLst>
            <pc:docMk/>
            <pc:sldMk cId="399107784" sldId="1385"/>
            <ac:spMk id="4" creationId="{BECC201F-AE96-48D5-A2AD-1DFBA0D03B9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ohqc.int\data\SAS%20Data\Public\EDS\Quality%20Standards\Active%20Projects\Anxiety%20Disorders\Graphs%20for%20ADO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graphs'!$F$22</c:f>
              <c:strCache>
                <c:ptCount val="1"/>
                <c:pt idx="0">
                  <c:v>std_risk</c:v>
                </c:pt>
              </c:strCache>
            </c:strRef>
          </c:tx>
          <c:spPr>
            <a:solidFill>
              <a:srgbClr val="BBE0E3"/>
            </a:solidFill>
            <a:ln>
              <a:noFill/>
            </a:ln>
            <a:effectLst/>
          </c:spPr>
          <c:invertIfNegative val="0"/>
          <c:dPt>
            <c:idx val="0"/>
            <c:invertIfNegative val="0"/>
            <c:bubble3D val="0"/>
            <c:spPr>
              <a:solidFill>
                <a:srgbClr val="00B2E3"/>
              </a:solidFill>
              <a:ln>
                <a:noFill/>
              </a:ln>
              <a:effectLst/>
            </c:spPr>
            <c:extLst>
              <c:ext xmlns:c16="http://schemas.microsoft.com/office/drawing/2014/chart" uri="{C3380CC4-5D6E-409C-BE32-E72D297353CC}">
                <c16:uniqueId val="{0000000A-209E-41A3-996C-4B88087519C9}"/>
              </c:ext>
            </c:extLst>
          </c:dPt>
          <c:dPt>
            <c:idx val="1"/>
            <c:invertIfNegative val="0"/>
            <c:bubble3D val="0"/>
            <c:spPr>
              <a:solidFill>
                <a:srgbClr val="00B2E3"/>
              </a:solidFill>
              <a:ln>
                <a:noFill/>
              </a:ln>
              <a:effectLst/>
            </c:spPr>
            <c:extLst>
              <c:ext xmlns:c16="http://schemas.microsoft.com/office/drawing/2014/chart" uri="{C3380CC4-5D6E-409C-BE32-E72D297353CC}">
                <c16:uniqueId val="{0000000B-209E-41A3-996C-4B88087519C9}"/>
              </c:ext>
            </c:extLst>
          </c:dPt>
          <c:dPt>
            <c:idx val="2"/>
            <c:invertIfNegative val="0"/>
            <c:bubble3D val="0"/>
            <c:spPr>
              <a:solidFill>
                <a:srgbClr val="92278F"/>
              </a:solidFill>
              <a:ln>
                <a:noFill/>
              </a:ln>
              <a:effectLst/>
            </c:spPr>
            <c:extLst>
              <c:ext xmlns:c16="http://schemas.microsoft.com/office/drawing/2014/chart" uri="{C3380CC4-5D6E-409C-BE32-E72D297353CC}">
                <c16:uniqueId val="{00000001-209E-41A3-996C-4B88087519C9}"/>
              </c:ext>
            </c:extLst>
          </c:dPt>
          <c:dPt>
            <c:idx val="3"/>
            <c:invertIfNegative val="0"/>
            <c:bubble3D val="0"/>
            <c:spPr>
              <a:solidFill>
                <a:srgbClr val="92278F"/>
              </a:solidFill>
              <a:ln>
                <a:noFill/>
              </a:ln>
              <a:effectLst/>
            </c:spPr>
            <c:extLst>
              <c:ext xmlns:c16="http://schemas.microsoft.com/office/drawing/2014/chart" uri="{C3380CC4-5D6E-409C-BE32-E72D297353CC}">
                <c16:uniqueId val="{00000003-209E-41A3-996C-4B88087519C9}"/>
              </c:ext>
            </c:extLst>
          </c:dPt>
          <c:dPt>
            <c:idx val="4"/>
            <c:invertIfNegative val="0"/>
            <c:bubble3D val="0"/>
            <c:spPr>
              <a:solidFill>
                <a:srgbClr val="92278F"/>
              </a:solidFill>
              <a:ln>
                <a:noFill/>
              </a:ln>
              <a:effectLst/>
            </c:spPr>
            <c:extLst>
              <c:ext xmlns:c16="http://schemas.microsoft.com/office/drawing/2014/chart" uri="{C3380CC4-5D6E-409C-BE32-E72D297353CC}">
                <c16:uniqueId val="{00000005-209E-41A3-996C-4B88087519C9}"/>
              </c:ext>
            </c:extLst>
          </c:dPt>
          <c:dPt>
            <c:idx val="5"/>
            <c:invertIfNegative val="0"/>
            <c:bubble3D val="0"/>
            <c:spPr>
              <a:solidFill>
                <a:srgbClr val="92278F"/>
              </a:solidFill>
              <a:ln>
                <a:noFill/>
              </a:ln>
              <a:effectLst/>
            </c:spPr>
            <c:extLst>
              <c:ext xmlns:c16="http://schemas.microsoft.com/office/drawing/2014/chart" uri="{C3380CC4-5D6E-409C-BE32-E72D297353CC}">
                <c16:uniqueId val="{00000007-209E-41A3-996C-4B88087519C9}"/>
              </c:ext>
            </c:extLst>
          </c:dPt>
          <c:dPt>
            <c:idx val="6"/>
            <c:invertIfNegative val="0"/>
            <c:bubble3D val="0"/>
            <c:spPr>
              <a:solidFill>
                <a:srgbClr val="92278F"/>
              </a:solidFill>
              <a:ln>
                <a:noFill/>
              </a:ln>
              <a:effectLst/>
            </c:spPr>
            <c:extLst>
              <c:ext xmlns:c16="http://schemas.microsoft.com/office/drawing/2014/chart" uri="{C3380CC4-5D6E-409C-BE32-E72D297353CC}">
                <c16:uniqueId val="{00000009-209E-41A3-996C-4B88087519C9}"/>
              </c:ext>
            </c:extLst>
          </c:dPt>
          <c:dLbls>
            <c:dLbl>
              <c:idx val="0"/>
              <c:tx>
                <c:rich>
                  <a:bodyPr/>
                  <a:lstStyle/>
                  <a:p>
                    <a:fld id="{9ACF01D1-238E-4727-A679-7557FF3DD45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09E-41A3-996C-4B88087519C9}"/>
                </c:ext>
              </c:extLst>
            </c:dLbl>
            <c:dLbl>
              <c:idx val="1"/>
              <c:tx>
                <c:rich>
                  <a:bodyPr/>
                  <a:lstStyle/>
                  <a:p>
                    <a:fld id="{0D56C3C2-29E2-4E2A-8E98-0F6BD284A42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09E-41A3-996C-4B88087519C9}"/>
                </c:ext>
              </c:extLst>
            </c:dLbl>
            <c:dLbl>
              <c:idx val="2"/>
              <c:tx>
                <c:rich>
                  <a:bodyPr/>
                  <a:lstStyle/>
                  <a:p>
                    <a:fld id="{B692A2E2-60A0-40D4-ACCF-6D0FBF350358}"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9E-41A3-996C-4B88087519C9}"/>
                </c:ext>
              </c:extLst>
            </c:dLbl>
            <c:dLbl>
              <c:idx val="3"/>
              <c:tx>
                <c:rich>
                  <a:bodyPr/>
                  <a:lstStyle/>
                  <a:p>
                    <a:fld id="{EAEC5B7C-2C45-49D0-BD0B-4BEC56661CB0}"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9E-41A3-996C-4B88087519C9}"/>
                </c:ext>
              </c:extLst>
            </c:dLbl>
            <c:dLbl>
              <c:idx val="4"/>
              <c:tx>
                <c:rich>
                  <a:bodyPr/>
                  <a:lstStyle/>
                  <a:p>
                    <a:fld id="{5EF1A551-4177-47D2-B3E6-B4F08CB48DD2}"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9E-41A3-996C-4B88087519C9}"/>
                </c:ext>
              </c:extLst>
            </c:dLbl>
            <c:dLbl>
              <c:idx val="5"/>
              <c:tx>
                <c:rich>
                  <a:bodyPr/>
                  <a:lstStyle/>
                  <a:p>
                    <a:fld id="{08B1EB2A-E472-4983-A81C-9E6B4CC6E783}"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9E-41A3-996C-4B88087519C9}"/>
                </c:ext>
              </c:extLst>
            </c:dLbl>
            <c:dLbl>
              <c:idx val="6"/>
              <c:tx>
                <c:rich>
                  <a:bodyPr/>
                  <a:lstStyle/>
                  <a:p>
                    <a:fld id="{D29C1C79-C004-4DFD-A83A-B449099DEBB7}"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09E-41A3-996C-4B88087519C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graphs'!$B$23:$B$29</c:f>
              <c:strCache>
                <c:ptCount val="7"/>
                <c:pt idx="0">
                  <c:v>0-9</c:v>
                </c:pt>
                <c:pt idx="1">
                  <c:v>10-15</c:v>
                </c:pt>
                <c:pt idx="2">
                  <c:v>16-24</c:v>
                </c:pt>
                <c:pt idx="3">
                  <c:v>25 - 44</c:v>
                </c:pt>
                <c:pt idx="4">
                  <c:v>45 - 64</c:v>
                </c:pt>
                <c:pt idx="5">
                  <c:v>65 - 84</c:v>
                </c:pt>
                <c:pt idx="6">
                  <c:v>85 - 104</c:v>
                </c:pt>
              </c:strCache>
            </c:strRef>
          </c:cat>
          <c:val>
            <c:numRef>
              <c:f>'AD graphs'!$F$23:$F$29</c:f>
              <c:numCache>
                <c:formatCode>####0.00</c:formatCode>
                <c:ptCount val="7"/>
                <c:pt idx="0">
                  <c:v>49.367490703713202</c:v>
                </c:pt>
                <c:pt idx="1">
                  <c:v>35.7228446588976</c:v>
                </c:pt>
                <c:pt idx="2">
                  <c:v>30.357438431231799</c:v>
                </c:pt>
                <c:pt idx="3">
                  <c:v>30.8986212511569</c:v>
                </c:pt>
                <c:pt idx="4">
                  <c:v>31.888984286544598</c:v>
                </c:pt>
                <c:pt idx="5">
                  <c:v>38.874070495612102</c:v>
                </c:pt>
                <c:pt idx="6">
                  <c:v>40.949351465057497</c:v>
                </c:pt>
              </c:numCache>
            </c:numRef>
          </c:val>
          <c:extLst>
            <c:ext xmlns:c16="http://schemas.microsoft.com/office/drawing/2014/chart" uri="{C3380CC4-5D6E-409C-BE32-E72D297353CC}">
              <c16:uniqueId val="{0000000C-209E-41A3-996C-4B88087519C9}"/>
            </c:ext>
          </c:extLst>
        </c:ser>
        <c:dLbls>
          <c:showLegendKey val="0"/>
          <c:showVal val="0"/>
          <c:showCatName val="0"/>
          <c:showSerName val="0"/>
          <c:showPercent val="0"/>
          <c:showBubbleSize val="0"/>
        </c:dLbls>
        <c:gapWidth val="219"/>
        <c:overlap val="-27"/>
        <c:axId val="160997520"/>
        <c:axId val="161000656"/>
      </c:barChart>
      <c:catAx>
        <c:axId val="1609975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00656"/>
        <c:crosses val="autoZero"/>
        <c:auto val="1"/>
        <c:lblAlgn val="ctr"/>
        <c:lblOffset val="100"/>
        <c:noMultiLvlLbl val="0"/>
      </c:catAx>
      <c:valAx>
        <c:axId val="161000656"/>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1.2345679012345678E-2"/>
              <c:y val="0.39703174340785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7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graphs'!$B$199</c:f>
              <c:strCache>
                <c:ptCount val="1"/>
                <c:pt idx="0">
                  <c:v>Children and Youth (0-24)</c:v>
                </c:pt>
              </c:strCache>
            </c:strRef>
          </c:tx>
          <c:spPr>
            <a:solidFill>
              <a:srgbClr val="B4A76C"/>
            </a:solidFill>
            <a:ln>
              <a:noFill/>
            </a:ln>
            <a:effectLst/>
          </c:spPr>
          <c:invertIfNegative val="0"/>
          <c:dPt>
            <c:idx val="0"/>
            <c:invertIfNegative val="0"/>
            <c:bubble3D val="0"/>
            <c:spPr>
              <a:pattFill prst="wdUpDiag">
                <a:fgClr>
                  <a:srgbClr val="B4A76C"/>
                </a:fgClr>
                <a:bgClr>
                  <a:schemeClr val="bg1"/>
                </a:bgClr>
              </a:pattFill>
              <a:ln>
                <a:solidFill>
                  <a:srgbClr val="B4A76C"/>
                </a:solidFill>
              </a:ln>
              <a:effectLst/>
            </c:spPr>
            <c:extLst>
              <c:ext xmlns:c16="http://schemas.microsoft.com/office/drawing/2014/chart" uri="{C3380CC4-5D6E-409C-BE32-E72D297353CC}">
                <c16:uniqueId val="{00000001-3B65-49C7-B46D-F04162CF4006}"/>
              </c:ext>
            </c:extLst>
          </c:dPt>
          <c:dLbls>
            <c:dLbl>
              <c:idx val="0"/>
              <c:layout>
                <c:manualLayout>
                  <c:x val="-2.2633483392035541E-17"/>
                  <c:y val="7.7182815094284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5-49C7-B46D-F04162CF4006}"/>
                </c:ext>
              </c:extLst>
            </c:dLbl>
            <c:dLbl>
              <c:idx val="4"/>
              <c:layout>
                <c:manualLayout>
                  <c:x val="0"/>
                  <c:y val="-2.7013985282999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65-49C7-B46D-F04162CF4006}"/>
                </c:ext>
              </c:extLst>
            </c:dLbl>
            <c:dLbl>
              <c:idx val="9"/>
              <c:layout>
                <c:manualLayout>
                  <c:x val="-7.4074074074073166E-3"/>
                  <c:y val="3.85914075471419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5-49C7-B46D-F04162CF4006}"/>
                </c:ext>
              </c:extLst>
            </c:dLbl>
            <c:dLbl>
              <c:idx val="11"/>
              <c:layout>
                <c:manualLayout>
                  <c:x val="-7.4074074074074077E-3"/>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65-49C7-B46D-F04162CF4006}"/>
                </c:ext>
              </c:extLst>
            </c:dLbl>
            <c:dLbl>
              <c:idx val="12"/>
              <c:layout>
                <c:manualLayout>
                  <c:x val="4.9382716049382715E-3"/>
                  <c:y val="-6.5605392830141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65-49C7-B46D-F04162CF4006}"/>
                </c:ext>
              </c:extLst>
            </c:dLbl>
            <c:dLbl>
              <c:idx val="13"/>
              <c:layout>
                <c:manualLayout>
                  <c:x val="1.48148148148146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65-49C7-B46D-F04162CF4006}"/>
                </c:ext>
              </c:extLst>
            </c:dLbl>
            <c:dLbl>
              <c:idx val="14"/>
              <c:layout>
                <c:manualLayout>
                  <c:x val="0"/>
                  <c:y val="-5.01688298112849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65-49C7-B46D-F04162CF40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graphs'!$A$200:$A$214</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'AD graphs'!$B$200:$B$214</c:f>
              <c:numCache>
                <c:formatCode>####0.00</c:formatCode>
                <c:ptCount val="15"/>
                <c:pt idx="0">
                  <c:v>38.031921217229502</c:v>
                </c:pt>
                <c:pt idx="1">
                  <c:v>38.409612451161102</c:v>
                </c:pt>
                <c:pt idx="2">
                  <c:v>38.731090906810998</c:v>
                </c:pt>
                <c:pt idx="3">
                  <c:v>49.467298272691401</c:v>
                </c:pt>
                <c:pt idx="4">
                  <c:v>35.058866336491498</c:v>
                </c:pt>
                <c:pt idx="5">
                  <c:v>45.707761925070898</c:v>
                </c:pt>
                <c:pt idx="6">
                  <c:v>40.501944212570798</c:v>
                </c:pt>
                <c:pt idx="7">
                  <c:v>37.612601497120103</c:v>
                </c:pt>
                <c:pt idx="8">
                  <c:v>43.616590439164803</c:v>
                </c:pt>
                <c:pt idx="9">
                  <c:v>20.982218676769701</c:v>
                </c:pt>
                <c:pt idx="10">
                  <c:v>46.921277526766403</c:v>
                </c:pt>
                <c:pt idx="11">
                  <c:v>32.532438272986099</c:v>
                </c:pt>
                <c:pt idx="12">
                  <c:v>37.2264148331586</c:v>
                </c:pt>
                <c:pt idx="13">
                  <c:v>34.024885616261898</c:v>
                </c:pt>
                <c:pt idx="14">
                  <c:v>34.314692056743297</c:v>
                </c:pt>
              </c:numCache>
            </c:numRef>
          </c:val>
          <c:extLst>
            <c:ext xmlns:c16="http://schemas.microsoft.com/office/drawing/2014/chart" uri="{C3380CC4-5D6E-409C-BE32-E72D297353CC}">
              <c16:uniqueId val="{00000008-3B65-49C7-B46D-F04162CF4006}"/>
            </c:ext>
          </c:extLst>
        </c:ser>
        <c:ser>
          <c:idx val="1"/>
          <c:order val="1"/>
          <c:tx>
            <c:strRef>
              <c:f>'AD graphs'!$D$199</c:f>
              <c:strCache>
                <c:ptCount val="1"/>
                <c:pt idx="0">
                  <c:v>Adults (16-104)</c:v>
                </c:pt>
              </c:strCache>
            </c:strRef>
          </c:tx>
          <c:spPr>
            <a:solidFill>
              <a:srgbClr val="6C4D23"/>
            </a:solidFill>
            <a:ln>
              <a:noFill/>
            </a:ln>
            <a:effectLst/>
          </c:spPr>
          <c:invertIfNegative val="0"/>
          <c:dPt>
            <c:idx val="0"/>
            <c:invertIfNegative val="0"/>
            <c:bubble3D val="0"/>
            <c:spPr>
              <a:pattFill prst="wdUpDiag">
                <a:fgClr>
                  <a:srgbClr val="6C4D23"/>
                </a:fgClr>
                <a:bgClr>
                  <a:schemeClr val="bg1"/>
                </a:bgClr>
              </a:pattFill>
              <a:ln>
                <a:solidFill>
                  <a:srgbClr val="6C4D23"/>
                </a:solidFill>
              </a:ln>
              <a:effectLst/>
            </c:spPr>
            <c:extLst>
              <c:ext xmlns:c16="http://schemas.microsoft.com/office/drawing/2014/chart" uri="{C3380CC4-5D6E-409C-BE32-E72D297353CC}">
                <c16:uniqueId val="{0000000A-3B65-49C7-B46D-F04162CF4006}"/>
              </c:ext>
            </c:extLst>
          </c:dPt>
          <c:dLbls>
            <c:dLbl>
              <c:idx val="0"/>
              <c:layout>
                <c:manualLayout>
                  <c:x val="9.8765432098765205E-3"/>
                  <c:y val="1.9295703773571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65-49C7-B46D-F04162CF4006}"/>
                </c:ext>
              </c:extLst>
            </c:dLbl>
            <c:dLbl>
              <c:idx val="1"/>
              <c:layout>
                <c:manualLayout>
                  <c:x val="1.2345679012345678E-2"/>
                  <c:y val="1.1577422264142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B65-49C7-B46D-F04162CF4006}"/>
                </c:ext>
              </c:extLst>
            </c:dLbl>
            <c:dLbl>
              <c:idx val="2"/>
              <c:layout>
                <c:manualLayout>
                  <c:x val="9.876543209876543E-3"/>
                  <c:y val="1.1577422264142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65-49C7-B46D-F04162CF4006}"/>
                </c:ext>
              </c:extLst>
            </c:dLbl>
            <c:dLbl>
              <c:idx val="3"/>
              <c:layout>
                <c:manualLayout>
                  <c:x val="7.4074074074074528E-3"/>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B65-49C7-B46D-F04162CF4006}"/>
                </c:ext>
              </c:extLst>
            </c:dLbl>
            <c:dLbl>
              <c:idx val="4"/>
              <c:layout>
                <c:manualLayout>
                  <c:x val="7.4074074074073617E-3"/>
                  <c:y val="1.5436563018856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B65-49C7-B46D-F04162CF4006}"/>
                </c:ext>
              </c:extLst>
            </c:dLbl>
            <c:dLbl>
              <c:idx val="5"/>
              <c:layout>
                <c:manualLayout>
                  <c:x val="9.8765432098764528E-3"/>
                  <c:y val="3.8591407547142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B65-49C7-B46D-F04162CF4006}"/>
                </c:ext>
              </c:extLst>
            </c:dLbl>
            <c:dLbl>
              <c:idx val="6"/>
              <c:layout>
                <c:manualLayout>
                  <c:x val="1.481481481481481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B65-49C7-B46D-F04162CF4006}"/>
                </c:ext>
              </c:extLst>
            </c:dLbl>
            <c:dLbl>
              <c:idx val="7"/>
              <c:layout>
                <c:manualLayout>
                  <c:x val="1.4814814814814815E-2"/>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B65-49C7-B46D-F04162CF4006}"/>
                </c:ext>
              </c:extLst>
            </c:dLbl>
            <c:dLbl>
              <c:idx val="8"/>
              <c:layout>
                <c:manualLayout>
                  <c:x val="1.2345679012345588E-2"/>
                  <c:y val="7.7182815094284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B65-49C7-B46D-F04162CF4006}"/>
                </c:ext>
              </c:extLst>
            </c:dLbl>
            <c:dLbl>
              <c:idx val="9"/>
              <c:layout>
                <c:manualLayout>
                  <c:x val="9.876543209876543E-3"/>
                  <c:y val="3.8591407547142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B65-49C7-B46D-F04162CF4006}"/>
                </c:ext>
              </c:extLst>
            </c:dLbl>
            <c:dLbl>
              <c:idx val="10"/>
              <c:layout>
                <c:manualLayout>
                  <c:x val="1.7283950617283859E-2"/>
                  <c:y val="-2.70139852829996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B65-49C7-B46D-F04162CF4006}"/>
                </c:ext>
              </c:extLst>
            </c:dLbl>
            <c:dLbl>
              <c:idx val="11"/>
              <c:layout>
                <c:manualLayout>
                  <c:x val="4.9382716049382715E-3"/>
                  <c:y val="-3.087312603771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B65-49C7-B46D-F04162CF4006}"/>
                </c:ext>
              </c:extLst>
            </c:dLbl>
            <c:dLbl>
              <c:idx val="12"/>
              <c:layout>
                <c:manualLayout>
                  <c:x val="7.4074074074074077E-3"/>
                  <c:y val="1.1577422264142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B65-49C7-B46D-F04162CF4006}"/>
                </c:ext>
              </c:extLst>
            </c:dLbl>
            <c:dLbl>
              <c:idx val="13"/>
              <c:layout>
                <c:manualLayout>
                  <c:x val="9.876543209876543E-3"/>
                  <c:y val="1.929570377357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B65-49C7-B46D-F04162CF4006}"/>
                </c:ext>
              </c:extLst>
            </c:dLbl>
            <c:dLbl>
              <c:idx val="14"/>
              <c:layout>
                <c:manualLayout>
                  <c:x val="1.7283950617283949E-2"/>
                  <c:y val="7.71828150942842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B65-49C7-B46D-F04162CF40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graphs'!$A$200:$A$214</c:f>
              <c:strCache>
                <c:ptCount val="15"/>
                <c:pt idx="0">
                  <c:v>Ontario</c:v>
                </c:pt>
                <c:pt idx="1">
                  <c:v>Central</c:v>
                </c:pt>
                <c:pt idx="2">
                  <c:v>Central East</c:v>
                </c:pt>
                <c:pt idx="3">
                  <c:v>Central West</c:v>
                </c:pt>
                <c:pt idx="4">
                  <c:v>Champlain</c:v>
                </c:pt>
                <c:pt idx="5">
                  <c:v>Erie St. Clair</c:v>
                </c:pt>
                <c:pt idx="6">
                  <c:v>Hamilton Niagara Haldimand Brant</c:v>
                </c:pt>
                <c:pt idx="7">
                  <c:v>Mississauga Halton</c:v>
                </c:pt>
                <c:pt idx="8">
                  <c:v>North East</c:v>
                </c:pt>
                <c:pt idx="9">
                  <c:v>North Simcoe Muskoka</c:v>
                </c:pt>
                <c:pt idx="10">
                  <c:v>North West</c:v>
                </c:pt>
                <c:pt idx="11">
                  <c:v>South East</c:v>
                </c:pt>
                <c:pt idx="12">
                  <c:v>South West</c:v>
                </c:pt>
                <c:pt idx="13">
                  <c:v>Toronto Central</c:v>
                </c:pt>
                <c:pt idx="14">
                  <c:v>Waterloo Wellington</c:v>
                </c:pt>
              </c:strCache>
            </c:strRef>
          </c:cat>
          <c:val>
            <c:numRef>
              <c:f>'AD graphs'!$D$200:$D$214</c:f>
              <c:numCache>
                <c:formatCode>####0.00</c:formatCode>
                <c:ptCount val="15"/>
                <c:pt idx="0">
                  <c:v>32.510397010914801</c:v>
                </c:pt>
                <c:pt idx="1">
                  <c:v>30.6788501671573</c:v>
                </c:pt>
                <c:pt idx="2">
                  <c:v>30.3470839165815</c:v>
                </c:pt>
                <c:pt idx="3">
                  <c:v>32.454777279665002</c:v>
                </c:pt>
                <c:pt idx="4">
                  <c:v>34.009639424070201</c:v>
                </c:pt>
                <c:pt idx="5">
                  <c:v>31.741882311399401</c:v>
                </c:pt>
                <c:pt idx="6">
                  <c:v>32.0831117384935</c:v>
                </c:pt>
                <c:pt idx="7">
                  <c:v>32.8051540788639</c:v>
                </c:pt>
                <c:pt idx="8">
                  <c:v>34.247657449292902</c:v>
                </c:pt>
                <c:pt idx="9">
                  <c:v>33.2709242116564</c:v>
                </c:pt>
                <c:pt idx="10">
                  <c:v>37.387122661725897</c:v>
                </c:pt>
                <c:pt idx="11">
                  <c:v>35.122754414790499</c:v>
                </c:pt>
                <c:pt idx="12">
                  <c:v>34.593352086604398</c:v>
                </c:pt>
                <c:pt idx="13">
                  <c:v>25.292141699918801</c:v>
                </c:pt>
                <c:pt idx="14">
                  <c:v>34.6674450619022</c:v>
                </c:pt>
              </c:numCache>
            </c:numRef>
          </c:val>
          <c:extLst>
            <c:ext xmlns:c16="http://schemas.microsoft.com/office/drawing/2014/chart" uri="{C3380CC4-5D6E-409C-BE32-E72D297353CC}">
              <c16:uniqueId val="{00000019-3B65-49C7-B46D-F04162CF4006}"/>
            </c:ext>
          </c:extLst>
        </c:ser>
        <c:dLbls>
          <c:showLegendKey val="0"/>
          <c:showVal val="0"/>
          <c:showCatName val="0"/>
          <c:showSerName val="0"/>
          <c:showPercent val="0"/>
          <c:showBubbleSize val="0"/>
        </c:dLbls>
        <c:gapWidth val="219"/>
        <c:overlap val="-27"/>
        <c:axId val="161001440"/>
        <c:axId val="160997128"/>
      </c:barChart>
      <c:catAx>
        <c:axId val="161001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t>Local Health Integration Network</a:t>
                </a:r>
                <a:r>
                  <a:rPr lang="en-US" b="1" baseline="0"/>
                  <a:t> (LHIN)</a:t>
                </a:r>
                <a:endParaRPr lang="en-US" b="1"/>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7128"/>
        <c:crosses val="autoZero"/>
        <c:auto val="1"/>
        <c:lblAlgn val="ctr"/>
        <c:lblOffset val="100"/>
        <c:noMultiLvlLbl val="0"/>
      </c:catAx>
      <c:valAx>
        <c:axId val="160997128"/>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7.7296821125826991E-3"/>
              <c:y val="0.2330112473584770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01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graphs'!$E$64</c:f>
              <c:strCache>
                <c:ptCount val="1"/>
                <c:pt idx="0">
                  <c:v>std_risk</c:v>
                </c:pt>
              </c:strCache>
            </c:strRef>
          </c:tx>
          <c:spPr>
            <a:solidFill>
              <a:srgbClr val="047BC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graphs'!$A$65:$A$71</c:f>
              <c:strCache>
                <c:ptCount val="7"/>
                <c:pt idx="0">
                  <c:v>0-9</c:v>
                </c:pt>
                <c:pt idx="1">
                  <c:v>10 - 15</c:v>
                </c:pt>
                <c:pt idx="2">
                  <c:v>16 - 24</c:v>
                </c:pt>
                <c:pt idx="3">
                  <c:v>25 - 44</c:v>
                </c:pt>
                <c:pt idx="4">
                  <c:v>45 - 64</c:v>
                </c:pt>
                <c:pt idx="5">
                  <c:v>65 - 84</c:v>
                </c:pt>
                <c:pt idx="6">
                  <c:v>85-104</c:v>
                </c:pt>
              </c:strCache>
            </c:strRef>
          </c:cat>
          <c:val>
            <c:numRef>
              <c:f>'AD graphs'!$E$65:$E$71</c:f>
              <c:numCache>
                <c:formatCode>####0.00</c:formatCode>
                <c:ptCount val="7"/>
                <c:pt idx="0">
                  <c:v>6.7112097503971802</c:v>
                </c:pt>
                <c:pt idx="1">
                  <c:v>11.0731031556475</c:v>
                </c:pt>
                <c:pt idx="2">
                  <c:v>16.944265161605699</c:v>
                </c:pt>
                <c:pt idx="3">
                  <c:v>18.619597593289701</c:v>
                </c:pt>
                <c:pt idx="4">
                  <c:v>17.6741405375138</c:v>
                </c:pt>
                <c:pt idx="5">
                  <c:v>17.659514018507998</c:v>
                </c:pt>
                <c:pt idx="6">
                  <c:v>12.4464259872234</c:v>
                </c:pt>
              </c:numCache>
            </c:numRef>
          </c:val>
          <c:extLst>
            <c:ext xmlns:c16="http://schemas.microsoft.com/office/drawing/2014/chart" uri="{C3380CC4-5D6E-409C-BE32-E72D297353CC}">
              <c16:uniqueId val="{00000000-66D8-469F-A0DB-B5D39F68CD30}"/>
            </c:ext>
          </c:extLst>
        </c:ser>
        <c:dLbls>
          <c:showLegendKey val="0"/>
          <c:showVal val="0"/>
          <c:showCatName val="0"/>
          <c:showSerName val="0"/>
          <c:showPercent val="0"/>
          <c:showBubbleSize val="0"/>
        </c:dLbls>
        <c:gapWidth val="219"/>
        <c:overlap val="-27"/>
        <c:axId val="160999872"/>
        <c:axId val="161000264"/>
      </c:barChart>
      <c:catAx>
        <c:axId val="160999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Age group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000264"/>
        <c:crosses val="autoZero"/>
        <c:auto val="1"/>
        <c:lblAlgn val="ctr"/>
        <c:lblOffset val="100"/>
        <c:noMultiLvlLbl val="0"/>
      </c:catAx>
      <c:valAx>
        <c:axId val="161000264"/>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1.2345679012345678E-2"/>
              <c:y val="0.397031743407858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9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'AD graphs'!$E$108</c:f>
              <c:strCache>
                <c:ptCount val="1"/>
                <c:pt idx="0">
                  <c:v>std_risk</c:v>
                </c:pt>
              </c:strCache>
            </c:strRef>
          </c:tx>
          <c:spPr>
            <a:solidFill>
              <a:srgbClr val="B4A76C"/>
            </a:solidFill>
            <a:ln>
              <a:noFill/>
            </a:ln>
            <a:effectLst/>
          </c:spPr>
          <c:invertIfNegative val="0"/>
          <c:dPt>
            <c:idx val="0"/>
            <c:invertIfNegative val="0"/>
            <c:bubble3D val="0"/>
            <c:spPr>
              <a:pattFill prst="wdUpDiag">
                <a:fgClr>
                  <a:srgbClr val="6C4D23"/>
                </a:fgClr>
                <a:bgClr>
                  <a:schemeClr val="bg1"/>
                </a:bgClr>
              </a:pattFill>
              <a:ln w="6350">
                <a:solidFill>
                  <a:srgbClr val="6C4D23"/>
                </a:solidFill>
              </a:ln>
              <a:effectLst/>
            </c:spPr>
            <c:extLst>
              <c:ext xmlns:c16="http://schemas.microsoft.com/office/drawing/2014/chart" uri="{C3380CC4-5D6E-409C-BE32-E72D297353CC}">
                <c16:uniqueId val="{00000001-FD67-477F-9D53-DA37E09E2EF4}"/>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'AD graphs'!$A$109:$A$123</c:f>
              <c:strCache>
                <c:ptCount val="15"/>
                <c:pt idx="0">
                  <c:v>Ontario</c:v>
                </c:pt>
                <c:pt idx="1">
                  <c:v>Central West</c:v>
                </c:pt>
                <c:pt idx="2">
                  <c:v>Mississauga Halton</c:v>
                </c:pt>
                <c:pt idx="3">
                  <c:v>North Simcoe Muskoka</c:v>
                </c:pt>
                <c:pt idx="4">
                  <c:v>Hamilton Niagara Haldimand Brant</c:v>
                </c:pt>
                <c:pt idx="5">
                  <c:v>Waterloo Wellington</c:v>
                </c:pt>
                <c:pt idx="6">
                  <c:v>Champlain</c:v>
                </c:pt>
                <c:pt idx="7">
                  <c:v>Erie St. Clair</c:v>
                </c:pt>
                <c:pt idx="8">
                  <c:v>South West</c:v>
                </c:pt>
                <c:pt idx="9">
                  <c:v>North East</c:v>
                </c:pt>
                <c:pt idx="10">
                  <c:v>Central East</c:v>
                </c:pt>
                <c:pt idx="11">
                  <c:v>South East</c:v>
                </c:pt>
                <c:pt idx="12">
                  <c:v>Central</c:v>
                </c:pt>
                <c:pt idx="13">
                  <c:v>North West</c:v>
                </c:pt>
                <c:pt idx="14">
                  <c:v>Toronto Central</c:v>
                </c:pt>
              </c:strCache>
            </c:strRef>
          </c:cat>
          <c:val>
            <c:numRef>
              <c:f>'AD graphs'!$E$109:$E$123</c:f>
              <c:numCache>
                <c:formatCode>####0.00</c:formatCode>
                <c:ptCount val="15"/>
                <c:pt idx="0">
                  <c:v>16.026314241374301</c:v>
                </c:pt>
                <c:pt idx="1">
                  <c:v>13.0393432681223</c:v>
                </c:pt>
                <c:pt idx="2">
                  <c:v>13.4651961976913</c:v>
                </c:pt>
                <c:pt idx="3">
                  <c:v>14.2862617965315</c:v>
                </c:pt>
                <c:pt idx="4">
                  <c:v>14.4317552872054</c:v>
                </c:pt>
                <c:pt idx="5">
                  <c:v>14.6229866687742</c:v>
                </c:pt>
                <c:pt idx="6">
                  <c:v>14.8600470826585</c:v>
                </c:pt>
                <c:pt idx="7">
                  <c:v>15.1052174347807</c:v>
                </c:pt>
                <c:pt idx="8">
                  <c:v>15.1300220879605</c:v>
                </c:pt>
                <c:pt idx="9">
                  <c:v>15.706120555543301</c:v>
                </c:pt>
                <c:pt idx="10">
                  <c:v>16.345636955034301</c:v>
                </c:pt>
                <c:pt idx="11">
                  <c:v>17.144223492515199</c:v>
                </c:pt>
                <c:pt idx="12">
                  <c:v>17.5165220655642</c:v>
                </c:pt>
                <c:pt idx="13">
                  <c:v>20.665856920429</c:v>
                </c:pt>
                <c:pt idx="14">
                  <c:v>20.728240713335101</c:v>
                </c:pt>
              </c:numCache>
            </c:numRef>
          </c:val>
          <c:extLst>
            <c:ext xmlns:c16="http://schemas.microsoft.com/office/drawing/2014/chart" uri="{C3380CC4-5D6E-409C-BE32-E72D297353CC}">
              <c16:uniqueId val="{00000002-FD67-477F-9D53-DA37E09E2EF4}"/>
            </c:ext>
          </c:extLst>
        </c:ser>
        <c:dLbls>
          <c:showLegendKey val="0"/>
          <c:showVal val="0"/>
          <c:showCatName val="0"/>
          <c:showSerName val="0"/>
          <c:showPercent val="0"/>
          <c:showBubbleSize val="0"/>
        </c:dLbls>
        <c:gapWidth val="219"/>
        <c:overlap val="-27"/>
        <c:axId val="160995168"/>
        <c:axId val="160995560"/>
      </c:barChart>
      <c:catAx>
        <c:axId val="160995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Local Health Integration</a:t>
                </a:r>
                <a:r>
                  <a:rPr lang="en-CA" b="1" baseline="0"/>
                  <a:t> Network (LHIN)</a:t>
                </a:r>
                <a:endParaRPr lang="en-CA" b="1"/>
              </a:p>
            </c:rich>
          </c:tx>
          <c:layout>
            <c:manualLayout>
              <c:xMode val="edge"/>
              <c:yMode val="edge"/>
              <c:x val="0.44043689494549276"/>
              <c:y val="0.8543039724155762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5560"/>
        <c:crosses val="autoZero"/>
        <c:auto val="1"/>
        <c:lblAlgn val="ctr"/>
        <c:lblOffset val="100"/>
        <c:noMultiLvlLbl val="0"/>
      </c:catAx>
      <c:valAx>
        <c:axId val="160995560"/>
        <c:scaling>
          <c:orientation val="minMax"/>
          <c:max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b="1"/>
                  <a:t>Percent</a:t>
                </a:r>
              </a:p>
            </c:rich>
          </c:tx>
          <c:layout>
            <c:manualLayout>
              <c:xMode val="edge"/>
              <c:yMode val="edge"/>
              <c:x val="1.0735634972944445E-2"/>
              <c:y val="0.2309697130882426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99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dirty="0">
              <a:solidFill>
                <a:schemeClr val="tx1"/>
              </a:solidFill>
            </a:rPr>
            <a:t>Help health care professionals know what care to offer, based on evidence and expert consensus</a:t>
          </a:r>
          <a:r>
            <a:rPr lang="en-US" sz="1800" b="0" i="0" dirty="0">
              <a:solidFill>
                <a:schemeClr val="tx1"/>
              </a:solidFill>
            </a:rPr>
            <a:t> </a:t>
          </a:r>
          <a:endParaRPr lang="en-US" sz="1800" b="1" dirty="0">
            <a:solidFill>
              <a:schemeClr val="tx1"/>
            </a:solidFill>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en-US" sz="1800" b="1" i="0" dirty="0">
              <a:solidFill>
                <a:schemeClr val="tx1"/>
              </a:solidFill>
            </a:rPr>
            <a:t>Help health care organizations measure, assess, and improve the quality of care they provide</a:t>
          </a:r>
          <a:endParaRPr lang="en-US" sz="1800" b="1" dirty="0">
            <a:solidFill>
              <a:schemeClr val="tx1"/>
            </a:solidFill>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en-US" sz="1800" b="1" i="0" dirty="0">
              <a:solidFill>
                <a:schemeClr val="tx1"/>
              </a:solidFill>
            </a:rPr>
            <a:t>Help ensure consistent, </a:t>
          </a:r>
          <a:br>
            <a:rPr lang="en-US" sz="1800" b="1" i="0" dirty="0">
              <a:solidFill>
                <a:schemeClr val="tx1"/>
              </a:solidFill>
            </a:rPr>
          </a:br>
          <a:r>
            <a:rPr lang="en-US" sz="1800" b="1" i="0" dirty="0">
              <a:solidFill>
                <a:schemeClr val="tx1"/>
              </a:solidFill>
            </a:rPr>
            <a:t>high-quality care across the province</a:t>
          </a:r>
          <a:endParaRPr lang="en-US" sz="1800" b="1" dirty="0">
            <a:solidFill>
              <a:schemeClr val="tx1"/>
            </a:solidFill>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en-US" sz="1800" b="1" i="0" dirty="0">
              <a:solidFill>
                <a:schemeClr val="tx1"/>
              </a:solidFill>
            </a:rPr>
            <a:t>Help patients, residents, families, and caregivers know what to ask for in their care </a:t>
          </a:r>
          <a:endParaRPr lang="en-US" sz="1800" b="1" dirty="0">
            <a:solidFill>
              <a:schemeClr val="tx1"/>
            </a:solidFill>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patients, residents, families, and caregivers know what to ask for in their care </a:t>
          </a:r>
          <a:endParaRPr lang="en-US" sz="1800" b="1" kern="1200" dirty="0">
            <a:solidFill>
              <a:schemeClr val="tx1"/>
            </a:solidFill>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professionals know what care to offer, based on evidence and expert consensus</a:t>
          </a:r>
          <a:r>
            <a:rPr lang="en-US" sz="1800" b="0" i="0" kern="1200" dirty="0">
              <a:solidFill>
                <a:schemeClr val="tx1"/>
              </a:solidFill>
            </a:rPr>
            <a:t> </a:t>
          </a:r>
          <a:endParaRPr lang="en-US" sz="1800" b="1" kern="1200" dirty="0">
            <a:solidFill>
              <a:schemeClr val="tx1"/>
            </a:solidFill>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health care organizations measure, assess, and improve the quality of care they provide</a:t>
          </a:r>
          <a:endParaRPr lang="en-US" sz="1800" b="1" kern="1200" dirty="0">
            <a:solidFill>
              <a:schemeClr val="tx1"/>
            </a:solidFill>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rPr>
            <a:t>Help ensure consistent, </a:t>
          </a:r>
          <a:br>
            <a:rPr lang="en-US" sz="1800" b="1" i="0" kern="1200" dirty="0">
              <a:solidFill>
                <a:schemeClr val="tx1"/>
              </a:solidFill>
            </a:rPr>
          </a:br>
          <a:r>
            <a:rPr lang="en-US" sz="1800" b="1" i="0" kern="1200" dirty="0">
              <a:solidFill>
                <a:schemeClr val="tx1"/>
              </a:solidFill>
            </a:rPr>
            <a:t>high-quality care across the province</a:t>
          </a:r>
          <a:endParaRPr lang="en-US" sz="1800" b="1" kern="1200" dirty="0">
            <a:solidFill>
              <a:schemeClr val="tx1"/>
            </a:solidFill>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dirty="0"/>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2020-04-02</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presented in the following slides is for people with an anxiety disorder and their caregivers.</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18108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Adults: 33%</a:t>
            </a:r>
          </a:p>
          <a:p>
            <a:r>
              <a:rPr lang="en-US"/>
              <a:t>Children</a:t>
            </a:r>
            <a:r>
              <a:rPr lang="en-US" baseline="0"/>
              <a:t> and Youth: 38%</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110066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056864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a:p>
        </p:txBody>
      </p:sp>
    </p:spTree>
    <p:extLst>
      <p:ext uri="{BB962C8B-B14F-4D97-AF65-F5344CB8AC3E}">
        <p14:creationId xmlns:p14="http://schemas.microsoft.com/office/powerpoint/2010/main" val="3224299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in 6 = 16.03%</a:t>
            </a: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20</a:t>
            </a:fld>
            <a:endParaRPr lang="en-CA" altLang="en-US"/>
          </a:p>
        </p:txBody>
      </p:sp>
    </p:spTree>
    <p:extLst>
      <p:ext uri="{BB962C8B-B14F-4D97-AF65-F5344CB8AC3E}">
        <p14:creationId xmlns:p14="http://schemas.microsoft.com/office/powerpoint/2010/main" val="2198237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Ontario average: 16.0%</a:t>
            </a:r>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a:p>
        </p:txBody>
      </p:sp>
    </p:spTree>
    <p:extLst>
      <p:ext uri="{BB962C8B-B14F-4D97-AF65-F5344CB8AC3E}">
        <p14:creationId xmlns:p14="http://schemas.microsoft.com/office/powerpoint/2010/main" val="109521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a:t>Quality standards outline the </a:t>
            </a:r>
            <a:r>
              <a:rPr lang="en-US" sz="2400" b="1" baseline="0"/>
              <a:t>what</a:t>
            </a:r>
            <a:r>
              <a:rPr lang="en-US" sz="2400" baseline="0"/>
              <a:t> of care that should be delivered but are agnostic on </a:t>
            </a:r>
            <a:r>
              <a:rPr lang="en-US" sz="2400" b="1" baseline="0"/>
              <a:t>who</a:t>
            </a:r>
            <a:r>
              <a:rPr lang="en-US" sz="2400" baseline="0"/>
              <a:t> should be delivering it (unlike other CPGs, BPGs).</a:t>
            </a:r>
            <a:endParaRPr lang="en-US" sz="2400" b="0" kern="120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a:p>
          <a:p>
            <a:r>
              <a:rPr lang="en-CA" b="1"/>
              <a:t>Quality standards are: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a:solidFill>
                  <a:schemeClr val="tx1"/>
                </a:solidFill>
                <a:latin typeface="Calibri" pitchFamily="68" charset="0"/>
                <a:ea typeface="MS PGothic" panose="020B0600070205080204" pitchFamily="34" charset="-128"/>
                <a:cs typeface="ＭＳ Ｐゴシック" pitchFamily="68" charset="-128"/>
              </a:rPr>
              <a:t>Implementable</a:t>
            </a:r>
            <a:r>
              <a:rPr lang="en-US" sz="2800" b="0"/>
              <a:t>: </a:t>
            </a:r>
            <a:r>
              <a:rPr lang="en-US" sz="1200" kern="120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22</a:t>
            </a:fld>
            <a:endParaRPr lang="en-CA" altLang="en-US"/>
          </a:p>
        </p:txBody>
      </p:sp>
    </p:spTree>
    <p:extLst>
      <p:ext uri="{BB962C8B-B14F-4D97-AF65-F5344CB8AC3E}">
        <p14:creationId xmlns:p14="http://schemas.microsoft.com/office/powerpoint/2010/main" val="3501427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addresses care for people living with an anxiety disorder. It applies to care for people in all settings but focuses on primary and community care. This quality standard addresses the following anxiety disorder types: specific phobia, social anxiety disorder, generalized anxiety disorder, panic disorder, and agoraphobia. It focuses on care for adults (age 18 years and older), but it includes content that is relevant for children and adolescents (under age 18 years).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Few clinical practice guidelines were available to support the development of a comprehensive quality standard for children and adolescents. In this standard, guidance is provided where relevant clinical practice guideline recommendations and content for children and adolescents were available.</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uses the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Diagnostic and Statistical Manual of Mental Disorders, </a:t>
            </a:r>
            <a:r>
              <a:rPr lang="en-CA" sz="1200" kern="1200">
                <a:solidFill>
                  <a:schemeClr val="tx1"/>
                </a:solidFill>
                <a:effectLst/>
                <a:latin typeface="Calibri" pitchFamily="68" charset="0"/>
                <a:ea typeface="MS PGothic" panose="020B0600070205080204" pitchFamily="34" charset="-128"/>
                <a:cs typeface="ＭＳ Ｐゴシック" pitchFamily="68" charset="-128"/>
              </a:rPr>
              <a:t>Fifth Edition</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 </a:t>
            </a:r>
            <a:r>
              <a:rPr lang="en-CA" sz="1200" kern="1200">
                <a:solidFill>
                  <a:schemeClr val="tx1"/>
                </a:solidFill>
                <a:effectLst/>
                <a:latin typeface="Calibri" pitchFamily="68" charset="0"/>
                <a:ea typeface="MS PGothic" panose="020B0600070205080204" pitchFamily="34" charset="-128"/>
                <a:cs typeface="ＭＳ Ｐゴシック" pitchFamily="68" charset="-128"/>
              </a:rPr>
              <a:t>(</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DSM-5</a:t>
            </a:r>
            <a:r>
              <a:rPr lang="en-CA" sz="1200" kern="1200">
                <a:solidFill>
                  <a:schemeClr val="tx1"/>
                </a:solidFill>
                <a:effectLst/>
                <a:latin typeface="Calibri" pitchFamily="68" charset="0"/>
                <a:ea typeface="MS PGothic" panose="020B0600070205080204" pitchFamily="34" charset="-128"/>
                <a:cs typeface="ＭＳ Ｐゴシック" pitchFamily="68" charset="-128"/>
              </a:rPr>
              <a:t>) categorization of anxiety disorders</a:t>
            </a:r>
            <a:r>
              <a:rPr lang="en-CA" sz="1200" kern="1200" baseline="30000">
                <a:solidFill>
                  <a:schemeClr val="tx1"/>
                </a:solidFill>
                <a:effectLst/>
                <a:latin typeface="Calibri" pitchFamily="68" charset="0"/>
                <a:ea typeface="MS PGothic" panose="020B0600070205080204" pitchFamily="34" charset="-128"/>
                <a:cs typeface="ＭＳ Ｐゴシック" pitchFamily="68" charset="-128"/>
              </a:rPr>
              <a:t>4</a:t>
            </a:r>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Specific phobia</a:t>
            </a:r>
            <a:r>
              <a:rPr lang="en-CA" sz="1200" kern="1200">
                <a:solidFill>
                  <a:schemeClr val="tx1"/>
                </a:solidFill>
                <a:effectLst/>
                <a:latin typeface="Calibri" pitchFamily="68" charset="0"/>
                <a:ea typeface="MS PGothic" panose="020B0600070205080204" pitchFamily="34" charset="-128"/>
                <a:cs typeface="ＭＳ Ｐゴシック" pitchFamily="68" charset="-128"/>
              </a:rPr>
              <a:t>: “intense fear or anxiety circumscribed to the presence of a particular situation or object. The fear or anxiety is out of proportion to the actual danger that the object or situation poses”</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Social anxiety disorder</a:t>
            </a:r>
            <a:r>
              <a:rPr lang="en-CA" sz="1200" kern="1200">
                <a:solidFill>
                  <a:schemeClr val="tx1"/>
                </a:solidFill>
                <a:effectLst/>
                <a:latin typeface="Calibri" pitchFamily="68" charset="0"/>
                <a:ea typeface="MS PGothic" panose="020B0600070205080204" pitchFamily="34" charset="-128"/>
                <a:cs typeface="ＭＳ Ｐゴシック" pitchFamily="68" charset="-128"/>
              </a:rPr>
              <a:t>: “marked, or intense, fear or anxiety of social situations in which the individual may be scrutinized by others”</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Generalized anxiety disorder</a:t>
            </a:r>
            <a:r>
              <a:rPr lang="en-CA" sz="1200" kern="1200">
                <a:solidFill>
                  <a:schemeClr val="tx1"/>
                </a:solidFill>
                <a:effectLst/>
                <a:latin typeface="Calibri" pitchFamily="68" charset="0"/>
                <a:ea typeface="MS PGothic" panose="020B0600070205080204" pitchFamily="34" charset="-128"/>
                <a:cs typeface="ＭＳ Ｐゴシック" pitchFamily="68" charset="-128"/>
              </a:rPr>
              <a:t>: “persistent and excessive anxiety and worry … about a number of events or activities, including work and school performance, that the individual finds difficult to control”</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Panic disorder</a:t>
            </a:r>
            <a:r>
              <a:rPr lang="en-CA" sz="1200" kern="1200">
                <a:solidFill>
                  <a:schemeClr val="tx1"/>
                </a:solidFill>
                <a:effectLst/>
                <a:latin typeface="Calibri" pitchFamily="68" charset="0"/>
                <a:ea typeface="MS PGothic" panose="020B0600070205080204" pitchFamily="34" charset="-128"/>
                <a:cs typeface="ＭＳ Ｐゴシック" pitchFamily="68" charset="-128"/>
              </a:rPr>
              <a:t>: “recurrent unexpected panic attacks … A panic attack is an abrupt surge of intense fear or intense discomfort that reaches a peak within minutes, and during which time four or more of a list of 13 physical and cognitive symptoms occur”</a:t>
            </a:r>
          </a:p>
          <a:p>
            <a:pPr lvl="0"/>
            <a:r>
              <a:rPr lang="en-CA" sz="1200" b="1" kern="1200">
                <a:solidFill>
                  <a:schemeClr val="tx1"/>
                </a:solidFill>
                <a:effectLst/>
                <a:latin typeface="Calibri" pitchFamily="68" charset="0"/>
                <a:ea typeface="MS PGothic" panose="020B0600070205080204" pitchFamily="34" charset="-128"/>
                <a:cs typeface="ＭＳ Ｐゴシック" pitchFamily="68" charset="-128"/>
              </a:rPr>
              <a:t>Agoraphobia</a:t>
            </a:r>
            <a:r>
              <a:rPr lang="en-CA" sz="1200" kern="1200">
                <a:solidFill>
                  <a:schemeClr val="tx1"/>
                </a:solidFill>
                <a:effectLst/>
                <a:latin typeface="Calibri" pitchFamily="68" charset="0"/>
                <a:ea typeface="MS PGothic" panose="020B0600070205080204" pitchFamily="34" charset="-128"/>
                <a:cs typeface="ＭＳ Ｐゴシック" pitchFamily="68" charset="-128"/>
              </a:rPr>
              <a:t>: “intense fear [of escape being difficult or help not being available when needed in the event of having panic-like symptoms] … or anxiety triggered by the real or anticipated exposure to a wide range of situations [such as] public transportation, being in open spaces, being in enclosed spaces, standing in line or a crowd, or being outside of the family home”</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Although this quality standard includes information that could apply to other anxiety disorders, the scope of this quality standard does not address selective mutism, separation anxiety disorder, substance- or medication-induced anxiety disorder, anxiety disorder owing to another medical condition, or unspecified anxiety disorder. This quality standard also does not address trauma or stressor-related disorders (including post-traumatic stress disorder).   </a:t>
            </a:r>
          </a:p>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85592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47305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800"/>
              </a:spcAft>
            </a:pPr>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9566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871631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925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63641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Anxiety Disorders and Obsessive-Compulsive Disorder Quality Standards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41</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42</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a:latin typeface="Calibri"/>
                <a:ea typeface="MS PGothic"/>
                <a:cs typeface="Calibri"/>
              </a:rPr>
              <a:t>Each quality standard is accompanied by: </a:t>
            </a:r>
            <a:endParaRPr lang="en-CA" sz="1800">
              <a:cs typeface="Calibri"/>
            </a:endParaRPr>
          </a:p>
          <a:p>
            <a:pPr marL="742950" lvl="1" indent="-285750">
              <a:buFont typeface="Arial" panose="020B0604020202020204" pitchFamily="34" charset="0"/>
              <a:buChar char="•"/>
            </a:pPr>
            <a:r>
              <a:rPr lang="en-CA" sz="1800" i="1">
                <a:latin typeface="Calibri"/>
                <a:ea typeface="MS PGothic"/>
                <a:cs typeface="Calibri"/>
              </a:rPr>
              <a:t>A patient conversation guide </a:t>
            </a:r>
          </a:p>
          <a:p>
            <a:pPr marL="742950" lvl="1" indent="-285750">
              <a:buFont typeface="Arial" panose="020B0604020202020204" pitchFamily="34" charset="0"/>
              <a:buChar char="•"/>
            </a:pPr>
            <a:r>
              <a:rPr lang="en-CA" sz="1800" i="1">
                <a:latin typeface="Calibri"/>
                <a:ea typeface="MS PGothic"/>
                <a:cs typeface="Calibri"/>
              </a:rPr>
              <a:t>Recommendations for adoption (note: this is included within the quality standard, </a:t>
            </a:r>
            <a:r>
              <a:rPr lang="en-US" sz="1800" i="1">
                <a:latin typeface="Calibri"/>
                <a:ea typeface="MS PGothic"/>
                <a:cs typeface="Calibri"/>
              </a:rPr>
              <a:t>Appendix 1: How the Health Care System Can Support Implementation)</a:t>
            </a:r>
            <a:r>
              <a:rPr lang="en-CA" sz="1800" i="1">
                <a:latin typeface="Calibri"/>
                <a:ea typeface="MS PGothic"/>
                <a:cs typeface="Calibri"/>
              </a:rPr>
              <a:t> </a:t>
            </a:r>
          </a:p>
          <a:p>
            <a:pPr marL="742950" lvl="1" indent="-285750">
              <a:buFont typeface="Arial" panose="020B0604020202020204" pitchFamily="34" charset="0"/>
              <a:buChar char="•"/>
            </a:pPr>
            <a:r>
              <a:rPr lang="en-CA" sz="1800" i="1">
                <a:latin typeface="Calibri"/>
                <a:ea typeface="MS PGothic"/>
                <a:cs typeface="Calibri"/>
              </a:rPr>
              <a:t>A getting started guide</a:t>
            </a:r>
          </a:p>
          <a:p>
            <a:pPr marL="742950" lvl="1" indent="-285750">
              <a:buFont typeface="Arial" panose="020B0604020202020204" pitchFamily="34" charset="0"/>
              <a:buChar char="•"/>
            </a:pPr>
            <a:r>
              <a:rPr lang="en-CA" sz="1800" i="1">
                <a:latin typeface="Calibri"/>
                <a:ea typeface="MS PGothic"/>
                <a:cs typeface="Calibri"/>
              </a:rPr>
              <a:t>Data tables</a:t>
            </a:r>
            <a:endParaRPr lang="en-CA" sz="1800" i="1">
              <a:cs typeface="Calibri"/>
            </a:endParaRPr>
          </a:p>
          <a:p>
            <a:pPr marL="742950" lvl="1" indent="-285750">
              <a:buFont typeface="Arial" panose="020B0604020202020204" pitchFamily="34" charset="0"/>
              <a:buChar char="•"/>
            </a:pPr>
            <a:r>
              <a:rPr lang="en-CA" sz="1800" i="1">
                <a:latin typeface="Calibri"/>
                <a:ea typeface="MS PGothic"/>
                <a:cs typeface="Calibri"/>
              </a:rPr>
              <a:t>A measurement guide</a:t>
            </a:r>
          </a:p>
          <a:p>
            <a:pPr marL="285750" indent="-285750">
              <a:buFont typeface="Arial" panose="020B0604020202020204" pitchFamily="34" charset="0"/>
              <a:buChar char="•"/>
            </a:pPr>
            <a:r>
              <a:rPr lang="en-CA" sz="180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44</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As many aspects of the quality standard represent care that can and should be made available today, it is recognized that there are larger systemic barriers that may impede care delivery as per the standard.  The recommendations for adoption summarize </a:t>
            </a:r>
            <a:r>
              <a:rPr lang="en-CA" sz="1200" b="0" i="0" kern="1200">
                <a:solidFill>
                  <a:schemeClr val="tx1"/>
                </a:solidFill>
                <a:effectLst/>
                <a:latin typeface="Calibri" pitchFamily="68" charset="0"/>
                <a:ea typeface="MS PGothic" panose="020B0600070205080204" pitchFamily="34" charset="-128"/>
                <a:cs typeface="ＭＳ Ｐゴシック" pitchFamily="68" charset="-128"/>
              </a:rPr>
              <a:t>the system-wide and regional requirements that are needed to help health care professionals and organizations meet these standards and the time horizon expected to resolve these barriers.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a:t>There are things we can do today despite the larger systemic barriers that may take time to resolve. The </a:t>
            </a:r>
            <a:r>
              <a:rPr lang="en-CA" i="1"/>
              <a:t>Getting Started Guide </a:t>
            </a:r>
            <a:r>
              <a:rPr lang="en-CA"/>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a:t>Getting Started Guide </a:t>
            </a:r>
            <a:r>
              <a:rPr lang="en-CA"/>
              <a:t>also includes an Action Plan Template and examples on how Quality Improvement Plans can help to advance quality standards.</a:t>
            </a: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9</a:t>
            </a:fld>
            <a:endParaRPr lang="en-CA" altLang="en-US"/>
          </a:p>
        </p:txBody>
      </p:sp>
    </p:spTree>
    <p:extLst>
      <p:ext uri="{BB962C8B-B14F-4D97-AF65-F5344CB8AC3E}">
        <p14:creationId xmlns:p14="http://schemas.microsoft.com/office/powerpoint/2010/main" val="3899048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02-Apr-20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dirty="0">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image" Target="../media/image26.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8.png"/><Relationship Id="rId4" Type="http://schemas.openxmlformats.org/officeDocument/2006/relationships/hyperlink" Target="https://quorum.hqontario.ca/en/Home/Posts?tags=quality+standards+adop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hyperlink" Target="http://apps.who.int/iris/bitstream/handle/10665/254610/WHO-MSD-MER-2017.2-eng.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hyperlink" Target="https://www.canada.ca/en/health-canada/services/healthy-living/your-health/diseases/mental-health-anxiety-disorder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www.cihi.ca/sites/default/files/document/mental-health-chartbook-report-2019-en-web.pdf" TargetMode="External"/><Relationship Id="rId7" Type="http://schemas.openxmlformats.org/officeDocument/2006/relationships/image" Target="../media/image48.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8.sv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26" Type="http://schemas.openxmlformats.org/officeDocument/2006/relationships/image" Target="../media/image74.svg"/><Relationship Id="rId3" Type="http://schemas.openxmlformats.org/officeDocument/2006/relationships/image" Target="../media/image51.png"/><Relationship Id="rId21" Type="http://schemas.openxmlformats.org/officeDocument/2006/relationships/image" Target="../media/image69.pn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5" Type="http://schemas.openxmlformats.org/officeDocument/2006/relationships/image" Target="../media/image73.png"/><Relationship Id="rId2" Type="http://schemas.openxmlformats.org/officeDocument/2006/relationships/notesSlide" Target="../notesSlides/notesSlide25.xml"/><Relationship Id="rId16" Type="http://schemas.openxmlformats.org/officeDocument/2006/relationships/image" Target="../media/image64.svg"/><Relationship Id="rId20" Type="http://schemas.openxmlformats.org/officeDocument/2006/relationships/image" Target="../media/image68.svg"/><Relationship Id="rId1" Type="http://schemas.openxmlformats.org/officeDocument/2006/relationships/slideLayout" Target="../slideLayouts/slideLayout3.xml"/><Relationship Id="rId6" Type="http://schemas.openxmlformats.org/officeDocument/2006/relationships/image" Target="../media/image54.svg"/><Relationship Id="rId11" Type="http://schemas.openxmlformats.org/officeDocument/2006/relationships/image" Target="../media/image59.png"/><Relationship Id="rId24" Type="http://schemas.openxmlformats.org/officeDocument/2006/relationships/image" Target="../media/image72.sv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png"/><Relationship Id="rId10" Type="http://schemas.openxmlformats.org/officeDocument/2006/relationships/image" Target="../media/image58.svg"/><Relationship Id="rId19" Type="http://schemas.openxmlformats.org/officeDocument/2006/relationships/image" Target="../media/image67.pn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 Id="rId22" Type="http://schemas.openxmlformats.org/officeDocument/2006/relationships/image" Target="../media/image70.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hqontario.ca/evidence-to-improve-care/quality-standards/view-all-quality-standards/anxiety-disorders"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4E617-7890-ED48-945E-EDEC7495257A}"/>
              </a:ext>
            </a:extLst>
          </p:cNvPr>
          <p:cNvPicPr>
            <a:picLocks noChangeAspect="1"/>
          </p:cNvPicPr>
          <p:nvPr/>
        </p:nvPicPr>
        <p:blipFill>
          <a:blip r:embed="rId4"/>
          <a:stretch>
            <a:fillRect/>
          </a:stretch>
        </p:blipFill>
        <p:spPr>
          <a:xfrm>
            <a:off x="4840764" y="2761503"/>
            <a:ext cx="4303236" cy="4096497"/>
          </a:xfrm>
          <a:prstGeom prst="rect">
            <a:avLst/>
          </a:prstGeom>
        </p:spPr>
      </p:pic>
      <p:sp>
        <p:nvSpPr>
          <p:cNvPr id="2" name="TextBox 1">
            <a:extLst>
              <a:ext uri="{FF2B5EF4-FFF2-40B4-BE49-F238E27FC236}">
                <a16:creationId xmlns:a16="http://schemas.microsoft.com/office/drawing/2014/main" id="{75A291A8-1382-D540-A1A4-729B0126E327}"/>
              </a:ext>
            </a:extLst>
          </p:cNvPr>
          <p:cNvSpPr txBox="1"/>
          <p:nvPr/>
        </p:nvSpPr>
        <p:spPr>
          <a:xfrm>
            <a:off x="417749" y="1493752"/>
            <a:ext cx="6187767" cy="1554272"/>
          </a:xfrm>
          <a:prstGeom prst="rect">
            <a:avLst/>
          </a:prstGeom>
          <a:noFill/>
        </p:spPr>
        <p:txBody>
          <a:bodyPr wrap="square" rtlCol="0" anchor="t">
            <a:spAutoFit/>
          </a:bodyPr>
          <a:lstStyle/>
          <a:p>
            <a:pPr>
              <a:lnSpc>
                <a:spcPts val="5745"/>
              </a:lnSpc>
            </a:pPr>
            <a:r>
              <a:rPr lang="en-US" sz="4800" u="none" dirty="0">
                <a:latin typeface="Arial"/>
                <a:ea typeface="Helvetica Neue Light" panose="02000403000000020004" pitchFamily="2" charset="0"/>
                <a:cs typeface="Arial"/>
              </a:rPr>
              <a:t>Anxiety Disorders </a:t>
            </a:r>
          </a:p>
          <a:p>
            <a:pPr>
              <a:lnSpc>
                <a:spcPts val="5745"/>
              </a:lnSpc>
            </a:pPr>
            <a:r>
              <a:rPr lang="en-US" sz="4800" u="none" dirty="0">
                <a:latin typeface="Arial"/>
                <a:ea typeface="Helvetica Neue Light" panose="02000403000000020004" pitchFamily="2" charset="0"/>
                <a:cs typeface="Arial"/>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562650"/>
            <a:ext cx="455783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000" u="none" spc="80" dirty="0">
                <a:latin typeface="Arial"/>
                <a:ea typeface="MS PGothic"/>
                <a:cs typeface="Arial"/>
              </a:rPr>
              <a:t>Guiding evidence-based care for people of all ages living in Ontario</a:t>
            </a:r>
          </a:p>
          <a:p>
            <a:pPr>
              <a:lnSpc>
                <a:spcPts val="2660"/>
              </a:lnSpc>
            </a:pPr>
            <a:endParaRPr lang="en-US" altLang="en-US" sz="2000" u="none" spc="80" dirty="0"/>
          </a:p>
        </p:txBody>
      </p:sp>
      <p:pic>
        <p:nvPicPr>
          <p:cNvPr id="7" name="Picture 6">
            <a:extLst>
              <a:ext uri="{FF2B5EF4-FFF2-40B4-BE49-F238E27FC236}">
                <a16:creationId xmlns:a16="http://schemas.microsoft.com/office/drawing/2014/main" id="{60BD3852-2D28-364F-BA75-1020C295F8B0}"/>
              </a:ext>
            </a:extLst>
          </p:cNvPr>
          <p:cNvPicPr>
            <a:picLocks noChangeAspect="1"/>
          </p:cNvPicPr>
          <p:nvPr/>
        </p:nvPicPr>
        <p:blipFill>
          <a:blip r:embed="rId5"/>
          <a:srcRect/>
          <a:stretch/>
        </p:blipFill>
        <p:spPr>
          <a:xfrm>
            <a:off x="203868" y="5830973"/>
            <a:ext cx="2539332" cy="866839"/>
          </a:xfrm>
          <a:prstGeom prst="rect">
            <a:avLst/>
          </a:prstGeom>
        </p:spPr>
      </p:pic>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6"/>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39B54A"/>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highlight>
                  <a:srgbClr val="FFFF00"/>
                </a:highlight>
              </a:rPr>
            </a:br>
            <a:r>
              <a:rPr lang="en-US" dirty="0">
                <a:solidFill>
                  <a:schemeClr val="tx1"/>
                </a:solidFill>
              </a:rPr>
              <a:t>Quorum</a:t>
            </a:r>
          </a:p>
        </p:txBody>
      </p:sp>
      <p:sp>
        <p:nvSpPr>
          <p:cNvPr id="5" name="Content Placeholder 4"/>
          <p:cNvSpPr>
            <a:spLocks noGrp="1"/>
          </p:cNvSpPr>
          <p:nvPr>
            <p:ph idx="4294967295"/>
          </p:nvPr>
        </p:nvSpPr>
        <p:spPr>
          <a:xfrm>
            <a:off x="306281" y="1584153"/>
            <a:ext cx="3233332" cy="3715816"/>
          </a:xfrm>
        </p:spPr>
        <p:txBody>
          <a:bodyPr/>
          <a:lstStyle/>
          <a:p>
            <a:pPr marL="0" indent="0">
              <a:buNone/>
            </a:pPr>
            <a:r>
              <a:rPr lang="en-US" sz="1800" b="1"/>
              <a:t>Quorum </a:t>
            </a:r>
            <a:r>
              <a:rPr lang="en-CA" sz="1800"/>
              <a:t>is an online community dedicated to improving the quality of health care in Ontario. </a:t>
            </a:r>
            <a:br>
              <a:rPr lang="en-CA" sz="1800"/>
            </a:br>
            <a:endParaRPr lang="en-CA" sz="1800"/>
          </a:p>
          <a:p>
            <a:pPr marL="0" indent="0">
              <a:buNone/>
            </a:pPr>
            <a:r>
              <a:rPr lang="en-CA" sz="1800"/>
              <a:t>The </a:t>
            </a:r>
            <a:r>
              <a:rPr lang="en-CA" sz="1800" b="1"/>
              <a:t>Quality Standards Adoption Series </a:t>
            </a:r>
            <a:r>
              <a:rPr lang="en-CA" sz="1800"/>
              <a:t>highlights efforts in the field to implement changes and close gaps in care related to quality standard topics. </a:t>
            </a:r>
          </a:p>
          <a:p>
            <a:pPr marL="0" indent="0">
              <a:buNone/>
            </a:pPr>
            <a:endParaRPr lang="en-CA" sz="1800"/>
          </a:p>
          <a:p>
            <a:pPr marL="0" indent="0">
              <a:buNone/>
            </a:pPr>
            <a:endParaRPr lang="en-CA" sz="1800"/>
          </a:p>
        </p:txBody>
      </p:sp>
      <p:sp>
        <p:nvSpPr>
          <p:cNvPr id="8" name="TextBox 7"/>
          <p:cNvSpPr txBox="1"/>
          <p:nvPr/>
        </p:nvSpPr>
        <p:spPr>
          <a:xfrm>
            <a:off x="306281" y="5443575"/>
            <a:ext cx="8704075" cy="646331"/>
          </a:xfrm>
          <a:prstGeom prst="rect">
            <a:avLst/>
          </a:prstGeom>
          <a:noFill/>
        </p:spPr>
        <p:txBody>
          <a:bodyPr wrap="square" rtlCol="0">
            <a:spAutoFit/>
          </a:bodyPr>
          <a:lstStyle/>
          <a:p>
            <a:pPr marL="0" indent="0">
              <a:buNone/>
            </a:pPr>
            <a:r>
              <a:rPr lang="en-CA" sz="1800" u="none" dirty="0"/>
              <a:t>Visit the </a:t>
            </a:r>
            <a:r>
              <a:rPr lang="en-CA" sz="1800" u="none" dirty="0">
                <a:solidFill>
                  <a:srgbClr val="047BC1"/>
                </a:solidFill>
                <a:hlinkClick r:id="rId4">
                  <a:extLst>
                    <a:ext uri="{A12FA001-AC4F-418D-AE19-62706E023703}">
                      <ahyp:hlinkClr xmlns:ahyp="http://schemas.microsoft.com/office/drawing/2018/hyperlinkcolor" val="tx"/>
                    </a:ext>
                  </a:extLst>
                </a:hlinkClick>
              </a:rPr>
              <a:t>Quality Standards Adoption Series</a:t>
            </a:r>
            <a:r>
              <a:rPr lang="en-CA" sz="1800" u="none" dirty="0">
                <a:solidFill>
                  <a:srgbClr val="047BC1"/>
                </a:solidFill>
              </a:rPr>
              <a:t> </a:t>
            </a:r>
            <a:r>
              <a:rPr lang="en-CA" sz="1800" u="none" dirty="0"/>
              <a:t>on Quorum to learn how organizations are implementing 	quality standards.</a:t>
            </a:r>
          </a:p>
        </p:txBody>
      </p:sp>
      <p:pic>
        <p:nvPicPr>
          <p:cNvPr id="3" name="Picture 2">
            <a:extLst>
              <a:ext uri="{FF2B5EF4-FFF2-40B4-BE49-F238E27FC236}">
                <a16:creationId xmlns:a16="http://schemas.microsoft.com/office/drawing/2014/main" id="{6B4E2EC7-B7C3-4611-971F-B502B2BD1B4A}"/>
              </a:ext>
            </a:extLst>
          </p:cNvPr>
          <p:cNvPicPr>
            <a:picLocks noChangeAspect="1"/>
          </p:cNvPicPr>
          <p:nvPr/>
        </p:nvPicPr>
        <p:blipFill rotWithShape="1">
          <a:blip r:embed="rId5"/>
          <a:srcRect l="2862" t="2909" r="12466" b="2930"/>
          <a:stretch/>
        </p:blipFill>
        <p:spPr>
          <a:xfrm>
            <a:off x="3761958" y="1179290"/>
            <a:ext cx="5075761" cy="3715815"/>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27949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1800"/>
              <a:t>The </a:t>
            </a:r>
            <a:r>
              <a:rPr lang="en-US" sz="1800" b="1"/>
              <a:t>measurement guide </a:t>
            </a:r>
            <a:r>
              <a:rPr lang="en-US" sz="1800"/>
              <a:t>has two dedicated sections:</a:t>
            </a:r>
          </a:p>
          <a:p>
            <a:pPr lvl="0"/>
            <a:r>
              <a:rPr lang="en-US" sz="1800" b="1"/>
              <a:t>Local measurement:</a:t>
            </a:r>
            <a:r>
              <a:rPr lang="en-US" sz="1800"/>
              <a:t> what you can do to assess the quality of care that you provide locally</a:t>
            </a:r>
          </a:p>
          <a:p>
            <a:pPr lvl="0"/>
            <a:r>
              <a:rPr lang="en-US" sz="1800" b="1"/>
              <a:t>Provincial measurement:</a:t>
            </a:r>
            <a:r>
              <a:rPr lang="en-US" sz="1800"/>
              <a:t> how we can measure the success of the quality standard on a provincial level</a:t>
            </a:r>
          </a:p>
          <a:p>
            <a:pPr marL="0" indent="0">
              <a:buNone/>
            </a:pPr>
            <a:endParaRPr lang="en-US" sz="1800"/>
          </a:p>
        </p:txBody>
      </p:sp>
      <p:pic>
        <p:nvPicPr>
          <p:cNvPr id="7" name="Picture 6">
            <a:extLst>
              <a:ext uri="{FF2B5EF4-FFF2-40B4-BE49-F238E27FC236}">
                <a16:creationId xmlns:a16="http://schemas.microsoft.com/office/drawing/2014/main" id="{6005FC82-14CB-754B-B1D1-CE91626E6EFD}"/>
              </a:ext>
            </a:extLst>
          </p:cNvPr>
          <p:cNvPicPr>
            <a:picLocks noChangeAspect="1"/>
          </p:cNvPicPr>
          <p:nvPr/>
        </p:nvPicPr>
        <p:blipFill>
          <a:blip r:embed="rId4"/>
          <a:srcRect/>
          <a:stretch/>
        </p:blipFill>
        <p:spPr>
          <a:xfrm>
            <a:off x="5204341" y="1440547"/>
            <a:ext cx="3464990" cy="4485111"/>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800" b="0" dirty="0">
                <a:solidFill>
                  <a:schemeClr val="tx1"/>
                </a:solidFill>
              </a:rPr>
              <a:t>Quality Standards:</a:t>
            </a:r>
            <a:br>
              <a:rPr lang="en-US" dirty="0">
                <a:solidFill>
                  <a:schemeClr val="tx1"/>
                </a:solidFill>
                <a:highlight>
                  <a:srgbClr val="FFFF00"/>
                </a:highlight>
              </a:rPr>
            </a:br>
            <a:r>
              <a:rPr lang="en-US" dirty="0">
                <a:solidFill>
                  <a:schemeClr val="tx1"/>
                </a:solidFill>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1800" b="1" dirty="0"/>
              <a:t>Data tables </a:t>
            </a:r>
            <a:r>
              <a:rPr lang="en-CA" sz="1800" dirty="0"/>
              <a:t>can be used to examine variations in indicator results across the province. They include data on key indicators:</a:t>
            </a:r>
          </a:p>
          <a:p>
            <a:pPr>
              <a:buClr>
                <a:srgbClr val="00B2E3"/>
              </a:buClr>
              <a:buFontTx/>
              <a:buChar char="-"/>
            </a:pPr>
            <a:r>
              <a:rPr lang="en-CA" sz="1800" dirty="0"/>
              <a:t>Over time for Ontario</a:t>
            </a:r>
          </a:p>
          <a:p>
            <a:pPr>
              <a:buClr>
                <a:srgbClr val="00B2E3"/>
              </a:buClr>
              <a:buFontTx/>
              <a:buChar char="-"/>
            </a:pPr>
            <a:r>
              <a:rPr lang="en-CA" sz="1800" dirty="0"/>
              <a:t>Across regions in Ontario</a:t>
            </a:r>
          </a:p>
          <a:p>
            <a:pPr>
              <a:buClr>
                <a:srgbClr val="00B2E3"/>
              </a:buClr>
              <a:buFontTx/>
              <a:buChar char="-"/>
            </a:pPr>
            <a:r>
              <a:rPr lang="en-CA" sz="1800" dirty="0"/>
              <a:t>For specific measures of equity (age, sex, rurality, and household income)</a:t>
            </a:r>
            <a:endParaRPr lang="en-US" sz="1800" dirty="0"/>
          </a:p>
        </p:txBody>
      </p:sp>
      <p:pic>
        <p:nvPicPr>
          <p:cNvPr id="7" name="Picture 6">
            <a:extLst>
              <a:ext uri="{FF2B5EF4-FFF2-40B4-BE49-F238E27FC236}">
                <a16:creationId xmlns:a16="http://schemas.microsoft.com/office/drawing/2014/main" id="{98F39C81-384F-7D43-817E-D8C64276DEFF}"/>
              </a:ext>
            </a:extLst>
          </p:cNvPr>
          <p:cNvPicPr>
            <a:picLocks noChangeAspect="1"/>
          </p:cNvPicPr>
          <p:nvPr/>
        </p:nvPicPr>
        <p:blipFill>
          <a:blip r:embed="rId4"/>
          <a:srcRect/>
          <a:stretch/>
        </p:blipFill>
        <p:spPr>
          <a:xfrm>
            <a:off x="4633014" y="1804677"/>
            <a:ext cx="4068770" cy="3248646"/>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73604" y="2074380"/>
            <a:ext cx="8828585"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u="none" kern="0" dirty="0">
                <a:solidFill>
                  <a:schemeClr val="tx1"/>
                </a:solidFill>
              </a:rPr>
              <a:t>Why </a:t>
            </a:r>
            <a:r>
              <a:rPr lang="en-CA" u="none" kern="0" dirty="0">
                <a:solidFill>
                  <a:schemeClr val="tx1"/>
                </a:solidFill>
              </a:rPr>
              <a:t>Do We Need a Quality Standard for Anxiety Disorders? </a:t>
            </a:r>
            <a:br>
              <a:rPr lang="en-US" u="none" kern="0" dirty="0">
                <a:solidFill>
                  <a:schemeClr val="tx1"/>
                </a:solidFill>
                <a:latin typeface="MS PGothic"/>
              </a:rPr>
            </a:br>
            <a:endParaRPr lang="en-US" u="none" kern="0" dirty="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64831" y="3630724"/>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4864464" y="852469"/>
            <a:ext cx="4113979" cy="4154984"/>
          </a:xfrm>
          <a:prstGeom prst="rect">
            <a:avLst/>
          </a:prstGeom>
          <a:noFill/>
          <a:ln w="38100" cap="rnd">
            <a:solidFill>
              <a:schemeClr val="bg1"/>
            </a:solidFill>
            <a:prstDash val="sysDot"/>
          </a:ln>
        </p:spPr>
        <p:txBody>
          <a:bodyPr wrap="square" rtlCol="0" anchor="t">
            <a:spAutoFit/>
          </a:bodyPr>
          <a:lstStyle/>
          <a:p>
            <a:pPr algn="ctr"/>
            <a:r>
              <a:rPr lang="en-CA" sz="2400" u="none" dirty="0">
                <a:latin typeface="Arial"/>
                <a:ea typeface="MS PGothic"/>
                <a:cs typeface="Arial"/>
              </a:rPr>
              <a:t>The </a:t>
            </a:r>
            <a:r>
              <a:rPr lang="en-CA" sz="2400" b="1" u="none" dirty="0">
                <a:solidFill>
                  <a:srgbClr val="047BC1"/>
                </a:solidFill>
                <a:latin typeface="Arial"/>
                <a:ea typeface="MS PGothic"/>
                <a:cs typeface="Arial"/>
              </a:rPr>
              <a:t>prevalence</a:t>
            </a:r>
            <a:r>
              <a:rPr lang="en-CA" sz="2400" u="none" dirty="0">
                <a:solidFill>
                  <a:srgbClr val="00A0AF"/>
                </a:solidFill>
                <a:latin typeface="Arial"/>
                <a:ea typeface="MS PGothic"/>
                <a:cs typeface="Arial"/>
              </a:rPr>
              <a:t> </a:t>
            </a:r>
            <a:r>
              <a:rPr lang="en-CA" sz="2400" u="none" dirty="0">
                <a:latin typeface="Arial"/>
                <a:ea typeface="MS PGothic"/>
                <a:cs typeface="Arial"/>
              </a:rPr>
              <a:t>of anxiety disorders in Canada was </a:t>
            </a:r>
            <a:r>
              <a:rPr lang="en-CA" sz="2400" b="1" u="none" dirty="0">
                <a:solidFill>
                  <a:srgbClr val="047BC1"/>
                </a:solidFill>
                <a:latin typeface="Arial"/>
                <a:ea typeface="MS PGothic"/>
                <a:cs typeface="Arial"/>
              </a:rPr>
              <a:t>4.9%</a:t>
            </a:r>
            <a:r>
              <a:rPr lang="en-CA" sz="2400" u="none" dirty="0">
                <a:solidFill>
                  <a:srgbClr val="047BC1"/>
                </a:solidFill>
                <a:latin typeface="Arial"/>
                <a:ea typeface="MS PGothic"/>
                <a:cs typeface="Arial"/>
              </a:rPr>
              <a:t> </a:t>
            </a:r>
            <a:r>
              <a:rPr lang="en-CA" sz="2400" u="none" dirty="0">
                <a:latin typeface="Arial"/>
                <a:ea typeface="MS PGothic"/>
                <a:cs typeface="Arial"/>
              </a:rPr>
              <a:t>in 2015</a:t>
            </a:r>
            <a:r>
              <a:rPr lang="en-CA" sz="2400" u="none" baseline="30000" dirty="0">
                <a:latin typeface="Arial"/>
                <a:ea typeface="MS PGothic"/>
                <a:cs typeface="Arial"/>
              </a:rPr>
              <a:t>1 </a:t>
            </a:r>
            <a:r>
              <a:rPr lang="en-CA" sz="2400" u="none" dirty="0">
                <a:latin typeface="Arial"/>
                <a:ea typeface="MS PGothic"/>
                <a:cs typeface="Arial"/>
              </a:rPr>
              <a:t>and the </a:t>
            </a:r>
            <a:r>
              <a:rPr lang="en-CA" sz="2400" b="1" u="none" dirty="0">
                <a:solidFill>
                  <a:srgbClr val="047BC1"/>
                </a:solidFill>
                <a:latin typeface="Arial"/>
                <a:ea typeface="MS PGothic"/>
                <a:cs typeface="Arial"/>
              </a:rPr>
              <a:t>lifetime prevalence </a:t>
            </a:r>
            <a:r>
              <a:rPr lang="en-CA" sz="2400" u="none" dirty="0">
                <a:latin typeface="Arial"/>
                <a:ea typeface="MS PGothic"/>
                <a:cs typeface="Arial"/>
              </a:rPr>
              <a:t>(people who have the disorder at some point in their life) is </a:t>
            </a:r>
            <a:r>
              <a:rPr lang="en-CA" sz="2400" b="1" u="none" dirty="0">
                <a:solidFill>
                  <a:srgbClr val="047BC1"/>
                </a:solidFill>
                <a:latin typeface="Arial"/>
                <a:ea typeface="MS PGothic"/>
                <a:cs typeface="Arial"/>
              </a:rPr>
              <a:t>32%</a:t>
            </a:r>
            <a:r>
              <a:rPr lang="en-CA" sz="2400" u="none" dirty="0">
                <a:latin typeface="Arial"/>
                <a:ea typeface="MS PGothic"/>
                <a:cs typeface="Arial"/>
              </a:rPr>
              <a:t>.</a:t>
            </a:r>
            <a:r>
              <a:rPr lang="en-CA" sz="2400" u="none" baseline="30000" dirty="0">
                <a:latin typeface="Arial"/>
                <a:ea typeface="MS PGothic"/>
                <a:cs typeface="Arial"/>
              </a:rPr>
              <a:t>2</a:t>
            </a:r>
            <a:endParaRPr lang="en-CA" sz="2400" dirty="0">
              <a:latin typeface="Arial"/>
              <a:ea typeface="MS PGothic"/>
              <a:cs typeface="Arial"/>
            </a:endParaRPr>
          </a:p>
          <a:p>
            <a:pPr algn="ctr"/>
            <a:endParaRPr lang="en-US" sz="2400" u="none" dirty="0"/>
          </a:p>
          <a:p>
            <a:pPr algn="ctr"/>
            <a:r>
              <a:rPr lang="en-CA" sz="2400" u="none" dirty="0"/>
              <a:t>Anxiety disorders are </a:t>
            </a:r>
            <a:br>
              <a:rPr lang="en-CA" sz="2400" u="none" dirty="0"/>
            </a:br>
            <a:r>
              <a:rPr lang="en-CA" sz="2400" u="none" dirty="0"/>
              <a:t>the </a:t>
            </a:r>
            <a:r>
              <a:rPr lang="en-CA" sz="2400" b="1" u="none" dirty="0">
                <a:solidFill>
                  <a:srgbClr val="047BC1"/>
                </a:solidFill>
              </a:rPr>
              <a:t>most common</a:t>
            </a:r>
            <a:r>
              <a:rPr lang="en-CA" sz="2400" u="none" baseline="30000" dirty="0"/>
              <a:t>3</a:t>
            </a:r>
            <a:endParaRPr lang="en-CA" sz="2400" u="none" dirty="0"/>
          </a:p>
          <a:p>
            <a:pPr algn="ctr"/>
            <a:r>
              <a:rPr lang="en-CA" sz="2400" u="none" dirty="0"/>
              <a:t>mental health conditions.</a:t>
            </a:r>
            <a:endParaRPr lang="en-CA" sz="1200" u="none" dirty="0"/>
          </a:p>
        </p:txBody>
      </p:sp>
      <p:sp>
        <p:nvSpPr>
          <p:cNvPr id="6" name="Rectangle 5">
            <a:extLst>
              <a:ext uri="{FF2B5EF4-FFF2-40B4-BE49-F238E27FC236}">
                <a16:creationId xmlns:a16="http://schemas.microsoft.com/office/drawing/2014/main" id="{56F42EF2-4D3E-4D6E-B1EB-36720EF18F39}"/>
              </a:ext>
            </a:extLst>
          </p:cNvPr>
          <p:cNvSpPr/>
          <p:nvPr/>
        </p:nvSpPr>
        <p:spPr>
          <a:xfrm>
            <a:off x="163542" y="5453722"/>
            <a:ext cx="8133776" cy="1260345"/>
          </a:xfrm>
          <a:prstGeom prst="rect">
            <a:avLst/>
          </a:prstGeom>
        </p:spPr>
        <p:txBody>
          <a:bodyPr wrap="square">
            <a:spAutoFit/>
          </a:bodyPr>
          <a:lstStyle/>
          <a:p>
            <a:pPr lvl="0" eaLnBrk="0" hangingPunct="0">
              <a:spcBef>
                <a:spcPct val="30000"/>
              </a:spcBef>
              <a:defRPr/>
            </a:pPr>
            <a:r>
              <a:rPr lang="en-US" sz="1100" u="none" dirty="0">
                <a:latin typeface="+mn-lt"/>
                <a:cs typeface="ＭＳ Ｐゴシック" pitchFamily="68" charset="-128"/>
              </a:rPr>
              <a:t>Note: For calculating prevalence and lifetime prevalence, anxiety disorders includes obsessive-compulsive disorder and post-traumatic stress disorder. The lifetime prevalence is based on data from the United States. </a:t>
            </a:r>
            <a:endParaRPr lang="en-CA" sz="1100" u="none" dirty="0">
              <a:latin typeface="+mn-lt"/>
              <a:cs typeface="ＭＳ Ｐゴシック" pitchFamily="68" charset="-128"/>
            </a:endParaRPr>
          </a:p>
          <a:p>
            <a:pPr lvl="0" eaLnBrk="0" hangingPunct="0">
              <a:spcBef>
                <a:spcPct val="30000"/>
              </a:spcBef>
              <a:defRPr/>
            </a:pPr>
            <a:r>
              <a:rPr lang="en-CA" sz="1100" u="none" dirty="0">
                <a:latin typeface="+mn-lt"/>
                <a:cs typeface="ＭＳ Ｐゴシック" pitchFamily="68" charset="-128"/>
              </a:rPr>
              <a:t>Sources: </a:t>
            </a:r>
            <a:r>
              <a:rPr lang="en-CA" sz="1100" u="none" baseline="30000" dirty="0">
                <a:latin typeface="+mn-lt"/>
                <a:cs typeface="ＭＳ Ｐゴシック" pitchFamily="68" charset="-128"/>
              </a:rPr>
              <a:t>1</a:t>
            </a:r>
            <a:r>
              <a:rPr lang="en-CA" sz="1100" u="none" dirty="0">
                <a:latin typeface="+mn-lt"/>
                <a:cs typeface="ＭＳ Ｐゴシック" pitchFamily="68" charset="-128"/>
              </a:rPr>
              <a:t>World Health Organization. </a:t>
            </a:r>
            <a:r>
              <a:rPr lang="en-CA" sz="1100" u="none" dirty="0">
                <a:solidFill>
                  <a:srgbClr val="047BC1"/>
                </a:solidFill>
                <a:latin typeface="+mn-lt"/>
                <a:cs typeface="ＭＳ Ｐゴシック" pitchFamily="68" charset="-128"/>
                <a:hlinkClick r:id="rId3">
                  <a:extLst>
                    <a:ext uri="{A12FA001-AC4F-418D-AE19-62706E023703}">
                      <ahyp:hlinkClr xmlns:ahyp="http://schemas.microsoft.com/office/drawing/2018/hyperlinkcolor" val="tx"/>
                    </a:ext>
                  </a:extLst>
                </a:hlinkClick>
              </a:rPr>
              <a:t>Depression and Other Common Mental Health Disorders: Global Health Estimates</a:t>
            </a:r>
            <a:r>
              <a:rPr lang="en-CA" sz="1100" u="none" dirty="0">
                <a:latin typeface="+mn-lt"/>
                <a:cs typeface="ＭＳ Ｐゴシック" pitchFamily="68" charset="-128"/>
              </a:rPr>
              <a:t>. 2017.</a:t>
            </a:r>
          </a:p>
          <a:p>
            <a:pPr eaLnBrk="0" hangingPunct="0">
              <a:spcBef>
                <a:spcPct val="30000"/>
              </a:spcBef>
              <a:defRPr/>
            </a:pPr>
            <a:r>
              <a:rPr lang="en-CA" sz="1100" u="none" baseline="30000" dirty="0">
                <a:cs typeface="ＭＳ Ｐゴシック" pitchFamily="68" charset="-128"/>
              </a:rPr>
              <a:t>2</a:t>
            </a:r>
            <a:r>
              <a:rPr lang="en-CA" sz="1100" u="none" dirty="0">
                <a:cs typeface="ＭＳ Ｐゴシック" pitchFamily="68" charset="-128"/>
              </a:rPr>
              <a:t>Kessler RC, </a:t>
            </a:r>
            <a:r>
              <a:rPr lang="en-CA" sz="1100" u="none" dirty="0" err="1">
                <a:cs typeface="ＭＳ Ｐゴシック" pitchFamily="68" charset="-128"/>
              </a:rPr>
              <a:t>Petukhova</a:t>
            </a:r>
            <a:r>
              <a:rPr lang="en-CA" sz="1100" u="none" dirty="0">
                <a:cs typeface="ＭＳ Ｐゴシック" pitchFamily="68" charset="-128"/>
              </a:rPr>
              <a:t> M, Sampson NA, </a:t>
            </a:r>
            <a:r>
              <a:rPr lang="en-CA" sz="1100" u="none" dirty="0" err="1">
                <a:cs typeface="ＭＳ Ｐゴシック" pitchFamily="68" charset="-128"/>
              </a:rPr>
              <a:t>Zaslavsky</a:t>
            </a:r>
            <a:r>
              <a:rPr lang="en-CA" sz="1100" u="none" dirty="0">
                <a:cs typeface="ＭＳ Ｐゴシック" pitchFamily="68" charset="-128"/>
              </a:rPr>
              <a:t> AM, </a:t>
            </a:r>
            <a:r>
              <a:rPr lang="en-CA" sz="1100" u="none" dirty="0" err="1">
                <a:cs typeface="ＭＳ Ｐゴシック" pitchFamily="68" charset="-128"/>
              </a:rPr>
              <a:t>Wittchen</a:t>
            </a:r>
            <a:r>
              <a:rPr lang="en-CA" sz="1100" u="none" dirty="0">
                <a:cs typeface="ＭＳ Ｐゴシック" pitchFamily="68" charset="-128"/>
              </a:rPr>
              <a:t> HU. Twelve-month and lifetime prevalence and lifetime morbid risk of anxiety and mood disorders in the United States. Int J Methods </a:t>
            </a:r>
            <a:r>
              <a:rPr lang="en-CA" sz="1100" u="none" dirty="0" err="1">
                <a:cs typeface="ＭＳ Ｐゴシック" pitchFamily="68" charset="-128"/>
              </a:rPr>
              <a:t>Psychiatr</a:t>
            </a:r>
            <a:r>
              <a:rPr lang="en-CA" sz="1100" u="none" dirty="0">
                <a:cs typeface="ＭＳ Ｐゴシック" pitchFamily="68" charset="-128"/>
              </a:rPr>
              <a:t> Res. 2012; 21(3):169-184.</a:t>
            </a:r>
            <a:endParaRPr lang="en-CA" sz="1100" u="none" dirty="0">
              <a:latin typeface="+mn-lt"/>
              <a:cs typeface="ＭＳ Ｐゴシック" pitchFamily="68" charset="-128"/>
            </a:endParaRPr>
          </a:p>
          <a:p>
            <a:pPr lvl="0" eaLnBrk="0" hangingPunct="0">
              <a:spcBef>
                <a:spcPct val="30000"/>
              </a:spcBef>
              <a:defRPr/>
            </a:pPr>
            <a:r>
              <a:rPr lang="en-CA" sz="1100" u="none" baseline="30000" dirty="0">
                <a:cs typeface="ＭＳ Ｐゴシック" pitchFamily="68" charset="-128"/>
              </a:rPr>
              <a:t>3</a:t>
            </a:r>
            <a:r>
              <a:rPr lang="en-US" sz="1100" u="none" dirty="0">
                <a:latin typeface="+mn-lt"/>
                <a:cs typeface="ＭＳ Ｐゴシック" pitchFamily="68" charset="-128"/>
              </a:rPr>
              <a:t>Health Canada and Public Health Agency of Canada. </a:t>
            </a:r>
            <a:r>
              <a:rPr lang="en-US" sz="1100" u="none" dirty="0">
                <a:solidFill>
                  <a:srgbClr val="047BC1"/>
                </a:solidFill>
                <a:latin typeface="+mn-lt"/>
                <a:cs typeface="ＭＳ Ｐゴシック" pitchFamily="68" charset="-128"/>
                <a:hlinkClick r:id="rId4">
                  <a:extLst>
                    <a:ext uri="{A12FA001-AC4F-418D-AE19-62706E023703}">
                      <ahyp:hlinkClr xmlns:ahyp="http://schemas.microsoft.com/office/drawing/2018/hyperlinkcolor" val="tx"/>
                    </a:ext>
                  </a:extLst>
                </a:hlinkClick>
              </a:rPr>
              <a:t>Mental Health – Anxiety Disorders</a:t>
            </a:r>
            <a:r>
              <a:rPr lang="en-US" sz="1100" u="none" dirty="0">
                <a:latin typeface="+mn-lt"/>
                <a:cs typeface="ＭＳ Ｐゴシック" pitchFamily="68" charset="-128"/>
              </a:rPr>
              <a:t>. July 2009. </a:t>
            </a:r>
            <a:endParaRPr lang="en-CA" sz="1100" u="none" dirty="0">
              <a:latin typeface="+mn-lt"/>
              <a:cs typeface="ＭＳ Ｐゴシック" pitchFamily="68" charset="-128"/>
            </a:endParaRPr>
          </a:p>
        </p:txBody>
      </p:sp>
      <p:pic>
        <p:nvPicPr>
          <p:cNvPr id="7" name="Graphic 6">
            <a:extLst>
              <a:ext uri="{FF2B5EF4-FFF2-40B4-BE49-F238E27FC236}">
                <a16:creationId xmlns:a16="http://schemas.microsoft.com/office/drawing/2014/main" id="{C544131E-18E5-DE42-A655-D9F51710E3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6092" y="1465035"/>
            <a:ext cx="2754993" cy="2754993"/>
          </a:xfrm>
          <a:prstGeom prst="rect">
            <a:avLst/>
          </a:prstGeom>
        </p:spPr>
      </p:pic>
    </p:spTree>
    <p:extLst>
      <p:ext uri="{BB962C8B-B14F-4D97-AF65-F5344CB8AC3E}">
        <p14:creationId xmlns:p14="http://schemas.microsoft.com/office/powerpoint/2010/main" val="296692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191755" y="4138677"/>
            <a:ext cx="8600998" cy="1569660"/>
          </a:xfrm>
          <a:prstGeom prst="rect">
            <a:avLst/>
          </a:prstGeom>
          <a:noFill/>
          <a:ln w="38100" cap="rnd">
            <a:solidFill>
              <a:schemeClr val="bg1"/>
            </a:solidFill>
            <a:prstDash val="sysDot"/>
          </a:ln>
        </p:spPr>
        <p:txBody>
          <a:bodyPr wrap="square" rtlCol="0">
            <a:spAutoFit/>
          </a:bodyPr>
          <a:lstStyle/>
          <a:p>
            <a:pPr algn="ctr"/>
            <a:r>
              <a:rPr lang="en-CA" sz="2400" u="none" dirty="0"/>
              <a:t>Anxiety disorders are </a:t>
            </a:r>
            <a:r>
              <a:rPr lang="en-CA" sz="2400" b="1" u="none" dirty="0">
                <a:solidFill>
                  <a:srgbClr val="047BC1"/>
                </a:solidFill>
              </a:rPr>
              <a:t>underdiagnosed</a:t>
            </a:r>
            <a:r>
              <a:rPr lang="en-CA" sz="2400" u="none" dirty="0"/>
              <a:t> and </a:t>
            </a:r>
            <a:r>
              <a:rPr lang="en-CA" sz="2400" b="1" u="none" dirty="0">
                <a:solidFill>
                  <a:srgbClr val="047BC1"/>
                </a:solidFill>
              </a:rPr>
              <a:t>undertreated</a:t>
            </a:r>
            <a:r>
              <a:rPr lang="en-CA" sz="2400" u="none" dirty="0"/>
              <a:t>.</a:t>
            </a:r>
            <a:r>
              <a:rPr lang="en-CA" sz="2400" u="none" baseline="30000" dirty="0"/>
              <a:t>1</a:t>
            </a:r>
            <a:r>
              <a:rPr lang="en-CA" sz="2400" u="none" dirty="0"/>
              <a:t> </a:t>
            </a:r>
          </a:p>
          <a:p>
            <a:pPr algn="ctr"/>
            <a:r>
              <a:rPr lang="en-CA" sz="2400" u="none" dirty="0"/>
              <a:t>The median </a:t>
            </a:r>
            <a:r>
              <a:rPr lang="en-CA" sz="2400" b="1" u="none" dirty="0">
                <a:solidFill>
                  <a:srgbClr val="047BC1"/>
                </a:solidFill>
              </a:rPr>
              <a:t>time between symptom onset and seeking care is 16.1 years</a:t>
            </a:r>
            <a:r>
              <a:rPr lang="en-CA" sz="2400" u="none" dirty="0"/>
              <a:t>,</a:t>
            </a:r>
            <a:r>
              <a:rPr lang="en-CA" sz="2400" u="none" baseline="30000" dirty="0"/>
              <a:t>2</a:t>
            </a:r>
            <a:r>
              <a:rPr lang="en-CA" sz="2400" u="none" dirty="0"/>
              <a:t> and among people diagnosed with anxiety and related disorders, about </a:t>
            </a:r>
            <a:r>
              <a:rPr lang="en-CA" sz="2400" b="1" u="none" dirty="0">
                <a:solidFill>
                  <a:srgbClr val="047BC1"/>
                </a:solidFill>
              </a:rPr>
              <a:t>40% are untreated</a:t>
            </a:r>
            <a:r>
              <a:rPr lang="en-CA" sz="2400" u="none" dirty="0"/>
              <a:t>.</a:t>
            </a:r>
            <a:r>
              <a:rPr lang="en-CA" sz="2400" u="none" baseline="30000" dirty="0"/>
              <a:t>1</a:t>
            </a:r>
            <a:endParaRPr lang="en-CA" sz="1200" u="none" dirty="0"/>
          </a:p>
        </p:txBody>
      </p:sp>
      <p:sp>
        <p:nvSpPr>
          <p:cNvPr id="6" name="Rectangle 5">
            <a:extLst>
              <a:ext uri="{FF2B5EF4-FFF2-40B4-BE49-F238E27FC236}">
                <a16:creationId xmlns:a16="http://schemas.microsoft.com/office/drawing/2014/main" id="{56F42EF2-4D3E-4D6E-B1EB-36720EF18F39}"/>
              </a:ext>
            </a:extLst>
          </p:cNvPr>
          <p:cNvSpPr/>
          <p:nvPr/>
        </p:nvSpPr>
        <p:spPr>
          <a:xfrm>
            <a:off x="298452" y="5986993"/>
            <a:ext cx="8387607" cy="820225"/>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Sources: </a:t>
            </a:r>
            <a:r>
              <a:rPr lang="en-CA" sz="1100" u="none" baseline="30000">
                <a:latin typeface="+mn-lt"/>
                <a:cs typeface="ＭＳ Ｐゴシック" pitchFamily="68" charset="-128"/>
              </a:rPr>
              <a:t>1</a:t>
            </a:r>
            <a:r>
              <a:rPr lang="en-CA" sz="1100" u="none">
                <a:latin typeface="+mn-lt"/>
                <a:cs typeface="ＭＳ Ｐゴシック" pitchFamily="68" charset="-128"/>
              </a:rPr>
              <a:t>Katzman MA, </a:t>
            </a:r>
            <a:r>
              <a:rPr lang="en-CA" sz="1100" u="none" err="1">
                <a:latin typeface="+mn-lt"/>
                <a:cs typeface="ＭＳ Ｐゴシック" pitchFamily="68" charset="-128"/>
              </a:rPr>
              <a:t>Bleau</a:t>
            </a:r>
            <a:r>
              <a:rPr lang="en-CA" sz="1100" u="none">
                <a:latin typeface="+mn-lt"/>
                <a:cs typeface="ＭＳ Ｐゴシック" pitchFamily="68" charset="-128"/>
              </a:rPr>
              <a:t> P, </a:t>
            </a:r>
            <a:r>
              <a:rPr lang="en-CA" sz="1100" u="none" err="1">
                <a:latin typeface="+mn-lt"/>
                <a:cs typeface="ＭＳ Ｐゴシック" pitchFamily="68" charset="-128"/>
              </a:rPr>
              <a:t>Blier</a:t>
            </a:r>
            <a:r>
              <a:rPr lang="en-CA" sz="1100" u="none">
                <a:latin typeface="+mn-lt"/>
                <a:cs typeface="ＭＳ Ｐゴシック" pitchFamily="68" charset="-128"/>
              </a:rPr>
              <a:t> P, </a:t>
            </a:r>
            <a:r>
              <a:rPr lang="en-CA" sz="1100" u="none" err="1">
                <a:latin typeface="+mn-lt"/>
                <a:cs typeface="ＭＳ Ｐゴシック" pitchFamily="68" charset="-128"/>
              </a:rPr>
              <a:t>Chokka</a:t>
            </a:r>
            <a:r>
              <a:rPr lang="en-CA" sz="1100" u="none">
                <a:latin typeface="+mn-lt"/>
                <a:cs typeface="ＭＳ Ｐゴシック" pitchFamily="68" charset="-128"/>
              </a:rPr>
              <a:t> P, </a:t>
            </a:r>
            <a:r>
              <a:rPr lang="en-CA" sz="1100" u="none" err="1">
                <a:latin typeface="+mn-lt"/>
                <a:cs typeface="ＭＳ Ｐゴシック" pitchFamily="68" charset="-128"/>
              </a:rPr>
              <a:t>Kjernisted</a:t>
            </a:r>
            <a:r>
              <a:rPr lang="en-CA" sz="1100" u="none">
                <a:latin typeface="+mn-lt"/>
                <a:cs typeface="ＭＳ Ｐゴシック" pitchFamily="68" charset="-128"/>
              </a:rPr>
              <a:t> K, Van </a:t>
            </a:r>
            <a:r>
              <a:rPr lang="en-CA" sz="1100" u="none" err="1">
                <a:latin typeface="+mn-lt"/>
                <a:cs typeface="ＭＳ Ｐゴシック" pitchFamily="68" charset="-128"/>
              </a:rPr>
              <a:t>Ameringen</a:t>
            </a:r>
            <a:r>
              <a:rPr lang="en-CA" sz="1100" u="none">
                <a:latin typeface="+mn-lt"/>
                <a:cs typeface="ＭＳ Ｐゴシック" pitchFamily="68" charset="-128"/>
              </a:rPr>
              <a:t> M, et al. Canadian clinical practice guidelines for the management of anxiety, posttraumatic stress and obsessive-compulsive disorders. BMC Psychiatry. 2014;14 </a:t>
            </a:r>
            <a:r>
              <a:rPr lang="en-CA" sz="1100" u="none" err="1">
                <a:latin typeface="+mn-lt"/>
                <a:cs typeface="ＭＳ Ｐゴシック" pitchFamily="68" charset="-128"/>
              </a:rPr>
              <a:t>Suppl</a:t>
            </a:r>
            <a:r>
              <a:rPr lang="en-CA" sz="1100" u="none">
                <a:latin typeface="+mn-lt"/>
                <a:cs typeface="ＭＳ Ｐゴシック" pitchFamily="68" charset="-128"/>
              </a:rPr>
              <a:t> 1:S1.</a:t>
            </a:r>
          </a:p>
          <a:p>
            <a:pPr lvl="0" eaLnBrk="0" hangingPunct="0">
              <a:spcBef>
                <a:spcPct val="30000"/>
              </a:spcBef>
              <a:defRPr/>
            </a:pPr>
            <a:r>
              <a:rPr lang="en-CA" sz="1100" u="none" baseline="30000">
                <a:latin typeface="+mn-lt"/>
                <a:cs typeface="ＭＳ Ｐゴシック" pitchFamily="68" charset="-128"/>
              </a:rPr>
              <a:t>2</a:t>
            </a:r>
            <a:r>
              <a:rPr lang="en-CA" sz="1100" u="none">
                <a:latin typeface="+mn-lt"/>
                <a:cs typeface="ＭＳ Ｐゴシック" pitchFamily="68" charset="-128"/>
              </a:rPr>
              <a:t>Johnson EM, Coles ME. Failure and delay in treatment-seeking across Anxiety Disorders. Community Mental Health J. 2013; 49:668-674.</a:t>
            </a:r>
          </a:p>
        </p:txBody>
      </p:sp>
      <p:pic>
        <p:nvPicPr>
          <p:cNvPr id="4" name="Graphic 3">
            <a:extLst>
              <a:ext uri="{FF2B5EF4-FFF2-40B4-BE49-F238E27FC236}">
                <a16:creationId xmlns:a16="http://schemas.microsoft.com/office/drawing/2014/main" id="{F3C01FD8-5BA9-A644-91B8-2909DA2A935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2892" y="312442"/>
            <a:ext cx="3669393" cy="3669393"/>
          </a:xfrm>
          <a:prstGeom prst="rect">
            <a:avLst/>
          </a:prstGeom>
        </p:spPr>
      </p:pic>
    </p:spTree>
    <p:extLst>
      <p:ext uri="{BB962C8B-B14F-4D97-AF65-F5344CB8AC3E}">
        <p14:creationId xmlns:p14="http://schemas.microsoft.com/office/powerpoint/2010/main" val="465256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5065599" y="1370726"/>
            <a:ext cx="3805268" cy="3539430"/>
          </a:xfrm>
          <a:prstGeom prst="rect">
            <a:avLst/>
          </a:prstGeom>
          <a:noFill/>
          <a:ln w="38100" cap="rnd">
            <a:solidFill>
              <a:schemeClr val="bg1"/>
            </a:solidFill>
            <a:prstDash val="sysDot"/>
          </a:ln>
        </p:spPr>
        <p:txBody>
          <a:bodyPr wrap="square" rtlCol="0">
            <a:spAutoFit/>
          </a:bodyPr>
          <a:lstStyle/>
          <a:p>
            <a:pPr algn="ctr"/>
            <a:r>
              <a:rPr lang="en-CA" sz="2800" u="none" dirty="0"/>
              <a:t>There were more than </a:t>
            </a:r>
            <a:r>
              <a:rPr lang="en-CA" sz="2800" b="1" u="none" dirty="0">
                <a:solidFill>
                  <a:srgbClr val="047BC1"/>
                </a:solidFill>
              </a:rPr>
              <a:t>40,000 adults </a:t>
            </a:r>
            <a:r>
              <a:rPr lang="en-CA" sz="2800" u="none" dirty="0"/>
              <a:t>and </a:t>
            </a:r>
          </a:p>
          <a:p>
            <a:pPr algn="ctr"/>
            <a:r>
              <a:rPr lang="en-CA" sz="2800" b="1" u="none" dirty="0">
                <a:solidFill>
                  <a:srgbClr val="047BC1"/>
                </a:solidFill>
              </a:rPr>
              <a:t>13,000 children and youth </a:t>
            </a:r>
            <a:r>
              <a:rPr lang="en-CA" sz="2800" u="none" dirty="0"/>
              <a:t>who had an </a:t>
            </a:r>
            <a:r>
              <a:rPr lang="en-CA" sz="2800" b="1" u="none" dirty="0">
                <a:solidFill>
                  <a:srgbClr val="047BC1"/>
                </a:solidFill>
              </a:rPr>
              <a:t>emergency department visit </a:t>
            </a:r>
            <a:r>
              <a:rPr lang="en-CA" sz="2800" u="none" dirty="0"/>
              <a:t>for an anxiety disorder in Ontario in 2018.</a:t>
            </a:r>
            <a:endParaRPr lang="en-CA" u="none" dirty="0"/>
          </a:p>
        </p:txBody>
      </p:sp>
      <p:sp>
        <p:nvSpPr>
          <p:cNvPr id="5" name="Rectangle 4">
            <a:extLst>
              <a:ext uri="{FF2B5EF4-FFF2-40B4-BE49-F238E27FC236}">
                <a16:creationId xmlns:a16="http://schemas.microsoft.com/office/drawing/2014/main" id="{56F42EF2-4D3E-4D6E-B1EB-36720EF18F39}"/>
              </a:ext>
            </a:extLst>
          </p:cNvPr>
          <p:cNvSpPr/>
          <p:nvPr/>
        </p:nvSpPr>
        <p:spPr>
          <a:xfrm>
            <a:off x="221675" y="6199686"/>
            <a:ext cx="8219959" cy="481670"/>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Children and youth are defined as ages 0-24, and adults are defined as ages 16+. </a:t>
            </a:r>
            <a:r>
              <a:rPr lang="en-CA" sz="1100" u="none"/>
              <a:t>The rate is age- and sex-standardized.</a:t>
            </a:r>
          </a:p>
          <a:p>
            <a:pPr eaLnBrk="0" hangingPunct="0">
              <a:spcBef>
                <a:spcPct val="30000"/>
              </a:spcBef>
              <a:defRPr/>
            </a:pPr>
            <a:r>
              <a:rPr lang="en-CA" sz="1100" u="none">
                <a:latin typeface="+mn-lt"/>
                <a:cs typeface="ＭＳ Ｐゴシック" pitchFamily="68" charset="-128"/>
              </a:rPr>
              <a:t>Sources: </a:t>
            </a:r>
            <a:r>
              <a:rPr lang="en-CA" sz="1100" u="none">
                <a:cs typeface="ＭＳ Ｐゴシック" pitchFamily="68" charset="-128"/>
              </a:rPr>
              <a:t>Registered Persons Database (RPDB), </a:t>
            </a:r>
            <a:r>
              <a:rPr lang="en-CA" sz="1100" u="none">
                <a:latin typeface="+mn-lt"/>
                <a:cs typeface="ＭＳ Ｐゴシック" pitchFamily="68" charset="-128"/>
              </a:rPr>
              <a:t>National Ambulatory Care Reporting System (NACRS), 2018, provided by ICES.</a:t>
            </a:r>
            <a:endParaRPr lang="en-CA" sz="1100">
              <a:latin typeface="+mn-lt"/>
            </a:endParaRPr>
          </a:p>
        </p:txBody>
      </p:sp>
      <p:pic>
        <p:nvPicPr>
          <p:cNvPr id="3" name="Graphic 2">
            <a:extLst>
              <a:ext uri="{FF2B5EF4-FFF2-40B4-BE49-F238E27FC236}">
                <a16:creationId xmlns:a16="http://schemas.microsoft.com/office/drawing/2014/main" id="{5E6A467C-694E-EC43-B436-8AD1BF474D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78376" y="1516257"/>
            <a:ext cx="3248367" cy="3248367"/>
          </a:xfrm>
          <a:prstGeom prst="rect">
            <a:avLst/>
          </a:prstGeom>
        </p:spPr>
      </p:pic>
    </p:spTree>
    <p:extLst>
      <p:ext uri="{BB962C8B-B14F-4D97-AF65-F5344CB8AC3E}">
        <p14:creationId xmlns:p14="http://schemas.microsoft.com/office/powerpoint/2010/main" val="133495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103306" y="4056807"/>
            <a:ext cx="8937387" cy="1815882"/>
          </a:xfrm>
          <a:prstGeom prst="rect">
            <a:avLst/>
          </a:prstGeom>
          <a:noFill/>
          <a:ln w="38100" cap="rnd">
            <a:solidFill>
              <a:schemeClr val="bg1"/>
            </a:solidFill>
            <a:prstDash val="sysDot"/>
          </a:ln>
        </p:spPr>
        <p:txBody>
          <a:bodyPr wrap="square" rtlCol="0">
            <a:spAutoFit/>
          </a:bodyPr>
          <a:lstStyle/>
          <a:p>
            <a:pPr algn="ctr"/>
            <a:r>
              <a:rPr lang="en-CA" sz="2800" b="1" u="none" dirty="0">
                <a:solidFill>
                  <a:srgbClr val="047BC1"/>
                </a:solidFill>
              </a:rPr>
              <a:t>Anxiety disorder-related visits</a:t>
            </a:r>
            <a:r>
              <a:rPr lang="en-CA" sz="2800" b="1" u="none" dirty="0">
                <a:solidFill>
                  <a:srgbClr val="00A0AF"/>
                </a:solidFill>
              </a:rPr>
              <a:t> </a:t>
            </a:r>
            <a:r>
              <a:rPr lang="en-CA" sz="2800" u="none" dirty="0"/>
              <a:t>are the second largest driver of </a:t>
            </a:r>
            <a:r>
              <a:rPr lang="en-CA" sz="2800" b="1" u="none" dirty="0">
                <a:solidFill>
                  <a:srgbClr val="047BC1"/>
                </a:solidFill>
              </a:rPr>
              <a:t>emergency department costs</a:t>
            </a:r>
            <a:r>
              <a:rPr lang="en-CA" sz="2800" b="1" u="none" dirty="0"/>
              <a:t> </a:t>
            </a:r>
            <a:r>
              <a:rPr lang="en-CA" sz="2800" u="none" dirty="0"/>
              <a:t>related to mental health and addictions in Canada, costing </a:t>
            </a:r>
            <a:br>
              <a:rPr lang="en-CA" sz="2800" u="none" dirty="0"/>
            </a:br>
            <a:r>
              <a:rPr lang="en-CA" sz="2800" b="1" u="none" dirty="0">
                <a:solidFill>
                  <a:srgbClr val="047BC1"/>
                </a:solidFill>
              </a:rPr>
              <a:t>$27 million </a:t>
            </a:r>
            <a:r>
              <a:rPr lang="en-CA" sz="2800" u="none" dirty="0"/>
              <a:t>in fiscal year 2017/18.</a:t>
            </a:r>
            <a:endParaRPr lang="en-CA" u="none" dirty="0"/>
          </a:p>
        </p:txBody>
      </p:sp>
      <p:sp>
        <p:nvSpPr>
          <p:cNvPr id="5" name="Rectangle 4">
            <a:extLst>
              <a:ext uri="{FF2B5EF4-FFF2-40B4-BE49-F238E27FC236}">
                <a16:creationId xmlns:a16="http://schemas.microsoft.com/office/drawing/2014/main" id="{56F42EF2-4D3E-4D6E-B1EB-36720EF18F39}"/>
              </a:ext>
            </a:extLst>
          </p:cNvPr>
          <p:cNvSpPr/>
          <p:nvPr/>
        </p:nvSpPr>
        <p:spPr>
          <a:xfrm>
            <a:off x="183426" y="6112203"/>
            <a:ext cx="8226927" cy="650947"/>
          </a:xfrm>
          <a:prstGeom prst="rect">
            <a:avLst/>
          </a:prstGeom>
        </p:spPr>
        <p:txBody>
          <a:bodyPr wrap="square">
            <a:spAutoFit/>
          </a:bodyPr>
          <a:lstStyle/>
          <a:p>
            <a:pPr lvl="0" eaLnBrk="0" hangingPunct="0">
              <a:spcBef>
                <a:spcPct val="30000"/>
              </a:spcBef>
              <a:defRPr/>
            </a:pPr>
            <a:r>
              <a:rPr lang="en-CA" sz="1100" u="none" dirty="0">
                <a:latin typeface="+mn-lt"/>
                <a:cs typeface="ＭＳ Ｐゴシック" pitchFamily="68" charset="-128"/>
              </a:rPr>
              <a:t>Note: The cost is a partial national number, including Ontario, Alberta and Yukon, for fiscal year 2017/18.</a:t>
            </a:r>
          </a:p>
          <a:p>
            <a:pPr lvl="0" eaLnBrk="0" hangingPunct="0">
              <a:spcBef>
                <a:spcPct val="30000"/>
              </a:spcBef>
              <a:defRPr/>
            </a:pPr>
            <a:r>
              <a:rPr lang="en-CA" sz="1100" u="none" dirty="0">
                <a:latin typeface="+mn-lt"/>
                <a:cs typeface="ＭＳ Ｐゴシック" pitchFamily="68" charset="-128"/>
              </a:rPr>
              <a:t>Source: Canadian Institute for Health Information. </a:t>
            </a:r>
            <a:r>
              <a:rPr lang="en-CA" sz="1100" u="none" dirty="0">
                <a:solidFill>
                  <a:srgbClr val="047BC1"/>
                </a:solidFill>
                <a:latin typeface="+mn-lt"/>
                <a:cs typeface="ＭＳ Ｐゴシック" pitchFamily="68" charset="-128"/>
                <a:hlinkClick r:id="rId3">
                  <a:extLst>
                    <a:ext uri="{A12FA001-AC4F-418D-AE19-62706E023703}">
                      <ahyp:hlinkClr xmlns:ahyp="http://schemas.microsoft.com/office/drawing/2018/hyperlinkcolor" val="tx"/>
                    </a:ext>
                  </a:extLst>
                </a:hlinkClick>
              </a:rPr>
              <a:t>Health System Resources for Mental Health and Addictions Care in Canada</a:t>
            </a:r>
            <a:r>
              <a:rPr lang="en-CA" sz="1100" u="none" dirty="0">
                <a:latin typeface="+mn-lt"/>
                <a:cs typeface="ＭＳ Ｐゴシック" pitchFamily="68" charset="-128"/>
              </a:rPr>
              <a:t>. July 2019.</a:t>
            </a:r>
            <a:endParaRPr lang="en-CA" sz="1100" dirty="0">
              <a:latin typeface="+mn-lt"/>
            </a:endParaRPr>
          </a:p>
        </p:txBody>
      </p:sp>
      <p:pic>
        <p:nvPicPr>
          <p:cNvPr id="3" name="Graphic 2">
            <a:extLst>
              <a:ext uri="{FF2B5EF4-FFF2-40B4-BE49-F238E27FC236}">
                <a16:creationId xmlns:a16="http://schemas.microsoft.com/office/drawing/2014/main" id="{339FB509-D46E-4745-8134-2E50BB3505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6229" y="985311"/>
            <a:ext cx="2290536" cy="2290536"/>
          </a:xfrm>
          <a:prstGeom prst="rect">
            <a:avLst/>
          </a:prstGeom>
        </p:spPr>
      </p:pic>
      <p:pic>
        <p:nvPicPr>
          <p:cNvPr id="8" name="Graphic 7">
            <a:extLst>
              <a:ext uri="{FF2B5EF4-FFF2-40B4-BE49-F238E27FC236}">
                <a16:creationId xmlns:a16="http://schemas.microsoft.com/office/drawing/2014/main" id="{DDC352FE-028C-7441-9398-40AB46261DF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12836" y="2107681"/>
            <a:ext cx="1183822" cy="1183822"/>
          </a:xfrm>
          <a:prstGeom prst="rect">
            <a:avLst/>
          </a:prstGeom>
        </p:spPr>
      </p:pic>
      <p:pic>
        <p:nvPicPr>
          <p:cNvPr id="10" name="Graphic 9">
            <a:extLst>
              <a:ext uri="{FF2B5EF4-FFF2-40B4-BE49-F238E27FC236}">
                <a16:creationId xmlns:a16="http://schemas.microsoft.com/office/drawing/2014/main" id="{63939428-8618-8349-BD20-E95B2B81A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47522" y="738774"/>
            <a:ext cx="1314450" cy="1314450"/>
          </a:xfrm>
          <a:prstGeom prst="rect">
            <a:avLst/>
          </a:prstGeom>
        </p:spPr>
      </p:pic>
    </p:spTree>
    <p:extLst>
      <p:ext uri="{BB962C8B-B14F-4D97-AF65-F5344CB8AC3E}">
        <p14:creationId xmlns:p14="http://schemas.microsoft.com/office/powerpoint/2010/main" val="1796813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CC201F-AE96-48D5-A2AD-1DFBA0D03B96}"/>
              </a:ext>
            </a:extLst>
          </p:cNvPr>
          <p:cNvSpPr txBox="1"/>
          <p:nvPr/>
        </p:nvSpPr>
        <p:spPr>
          <a:xfrm>
            <a:off x="453632" y="3749259"/>
            <a:ext cx="8130208" cy="1938992"/>
          </a:xfrm>
          <a:prstGeom prst="rect">
            <a:avLst/>
          </a:prstGeom>
          <a:noFill/>
          <a:ln w="38100" cap="rnd">
            <a:solidFill>
              <a:schemeClr val="bg1"/>
            </a:solidFill>
            <a:prstDash val="sysDot"/>
          </a:ln>
        </p:spPr>
        <p:txBody>
          <a:bodyPr wrap="square" rtlCol="0" anchor="t">
            <a:spAutoFit/>
          </a:bodyPr>
          <a:lstStyle/>
          <a:p>
            <a:pPr algn="ctr"/>
            <a:r>
              <a:rPr lang="en-CA" sz="2000" b="1" u="none" dirty="0">
                <a:solidFill>
                  <a:srgbClr val="047BC1"/>
                </a:solidFill>
                <a:latin typeface="Arial"/>
                <a:ea typeface="MS PGothic"/>
                <a:cs typeface="Arial"/>
              </a:rPr>
              <a:t>1 in 3 adults </a:t>
            </a:r>
            <a:r>
              <a:rPr lang="en-CA" sz="2000" u="none" dirty="0">
                <a:latin typeface="Arial"/>
                <a:ea typeface="MS PGothic"/>
                <a:cs typeface="Arial"/>
              </a:rPr>
              <a:t>and nearly </a:t>
            </a:r>
            <a:r>
              <a:rPr lang="en-CA" sz="2000" b="1" u="none" dirty="0">
                <a:solidFill>
                  <a:srgbClr val="047BC1"/>
                </a:solidFill>
                <a:latin typeface="Arial"/>
                <a:ea typeface="MS PGothic"/>
                <a:cs typeface="Arial"/>
              </a:rPr>
              <a:t>4 in 10 children</a:t>
            </a:r>
            <a:r>
              <a:rPr lang="en-CA" sz="2000" b="1" u="none" dirty="0">
                <a:solidFill>
                  <a:srgbClr val="00A0AF"/>
                </a:solidFill>
                <a:latin typeface="Arial"/>
                <a:ea typeface="MS PGothic"/>
                <a:cs typeface="Arial"/>
              </a:rPr>
              <a:t> </a:t>
            </a:r>
            <a:r>
              <a:rPr lang="en-CA" sz="2000" b="1" u="none" dirty="0">
                <a:solidFill>
                  <a:srgbClr val="047BC1"/>
                </a:solidFill>
                <a:latin typeface="Arial"/>
                <a:ea typeface="MS PGothic"/>
                <a:cs typeface="Arial"/>
              </a:rPr>
              <a:t>and youth </a:t>
            </a:r>
            <a:r>
              <a:rPr lang="en-CA" sz="2000" u="none" dirty="0">
                <a:latin typeface="Arial"/>
                <a:ea typeface="MS PGothic"/>
                <a:cs typeface="Arial"/>
              </a:rPr>
              <a:t>who had an emergency department visit for an anxiety disorder did not have any physician or hospital service for mental health and addictions care in the previous two years in Ontario in 2018. </a:t>
            </a:r>
            <a:endParaRPr lang="en-CA" sz="2000" u="none" dirty="0"/>
          </a:p>
          <a:p>
            <a:pPr algn="ctr"/>
            <a:r>
              <a:rPr lang="en-CA" sz="2000" u="none" dirty="0">
                <a:latin typeface="Arial"/>
                <a:ea typeface="MS PGothic"/>
                <a:cs typeface="Arial"/>
              </a:rPr>
              <a:t>That is, the </a:t>
            </a:r>
            <a:r>
              <a:rPr lang="en-CA" sz="2000" b="1" u="none" dirty="0">
                <a:solidFill>
                  <a:srgbClr val="047BC1"/>
                </a:solidFill>
                <a:latin typeface="Arial"/>
                <a:ea typeface="MS PGothic"/>
                <a:cs typeface="Arial"/>
              </a:rPr>
              <a:t>first medical service they received for an anxiety disorder was in the emergency department</a:t>
            </a:r>
            <a:r>
              <a:rPr lang="en-CA" sz="2000" u="none" dirty="0">
                <a:latin typeface="Arial"/>
                <a:ea typeface="MS PGothic"/>
                <a:cs typeface="Arial"/>
              </a:rPr>
              <a:t>.</a:t>
            </a:r>
            <a:endParaRPr lang="en-CA" sz="1100" u="none" dirty="0">
              <a:latin typeface="Arial"/>
              <a:ea typeface="MS PGothic"/>
              <a:cs typeface="Arial"/>
            </a:endParaRPr>
          </a:p>
        </p:txBody>
      </p:sp>
      <p:sp>
        <p:nvSpPr>
          <p:cNvPr id="5" name="Rectangle 4">
            <a:extLst>
              <a:ext uri="{FF2B5EF4-FFF2-40B4-BE49-F238E27FC236}">
                <a16:creationId xmlns:a16="http://schemas.microsoft.com/office/drawing/2014/main" id="{56F42EF2-4D3E-4D6E-B1EB-36720EF18F39}"/>
              </a:ext>
            </a:extLst>
          </p:cNvPr>
          <p:cNvSpPr/>
          <p:nvPr/>
        </p:nvSpPr>
        <p:spPr>
          <a:xfrm>
            <a:off x="168624" y="5766898"/>
            <a:ext cx="8415215" cy="989502"/>
          </a:xfrm>
          <a:prstGeom prst="rect">
            <a:avLst/>
          </a:prstGeom>
        </p:spPr>
        <p:txBody>
          <a:bodyPr wrap="square">
            <a:spAutoFit/>
          </a:bodyPr>
          <a:lstStyle/>
          <a:p>
            <a:pPr eaLnBrk="0" hangingPunct="0">
              <a:spcBef>
                <a:spcPct val="30000"/>
              </a:spcBef>
              <a:defRPr/>
            </a:pPr>
            <a:r>
              <a:rPr lang="en-US" sz="1100" u="none">
                <a:latin typeface="+mn-lt"/>
                <a:cs typeface="ＭＳ Ｐゴシック" pitchFamily="68" charset="-128"/>
              </a:rPr>
              <a:t>Note: Previous mental health and addictions care includes medical services provided by a physician, in an emergency department or hospital. Children and youth are defined as ages 0-24, and adults are defined as ages 16+. </a:t>
            </a:r>
            <a:r>
              <a:rPr lang="en-CA" sz="1100" u="none"/>
              <a:t>The rate is age- and sex-standardized. </a:t>
            </a:r>
            <a:endParaRPr lang="en-CA" sz="1100" u="none">
              <a:latin typeface="+mn-lt"/>
              <a:cs typeface="ＭＳ Ｐゴシック" pitchFamily="68" charset="-128"/>
            </a:endParaRPr>
          </a:p>
          <a:p>
            <a:pPr lvl="0" eaLnBrk="0" hangingPunct="0">
              <a:spcBef>
                <a:spcPct val="30000"/>
              </a:spcBef>
              <a:defRPr/>
            </a:pPr>
            <a:r>
              <a:rPr lang="en-CA" sz="1100" u="none">
                <a:latin typeface="+mn-lt"/>
                <a:cs typeface="ＭＳ Ｐゴシック" pitchFamily="68" charset="-128"/>
              </a:rPr>
              <a:t>Sources: Registered Persons Database (RPDB), National Ambulatory Care Reporting System (NACRS), Discharge Abstract Database (DAD), Ontario Health Insurance Plan Claims Database (OHIP), Ontario Mental Health Reporting System (OMHRS), 2018, provided by ICES.</a:t>
            </a:r>
            <a:endParaRPr lang="en-CA" sz="1100">
              <a:latin typeface="+mn-lt"/>
            </a:endParaRPr>
          </a:p>
        </p:txBody>
      </p:sp>
      <p:pic>
        <p:nvPicPr>
          <p:cNvPr id="6" name="Graphic 5">
            <a:extLst>
              <a:ext uri="{FF2B5EF4-FFF2-40B4-BE49-F238E27FC236}">
                <a16:creationId xmlns:a16="http://schemas.microsoft.com/office/drawing/2014/main" id="{91834E73-D753-DE4C-A329-58CF2A8301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8561" y="438163"/>
            <a:ext cx="3146878" cy="3146878"/>
          </a:xfrm>
          <a:prstGeom prst="rect">
            <a:avLst/>
          </a:prstGeom>
        </p:spPr>
      </p:pic>
    </p:spTree>
    <p:extLst>
      <p:ext uri="{BB962C8B-B14F-4D97-AF65-F5344CB8AC3E}">
        <p14:creationId xmlns:p14="http://schemas.microsoft.com/office/powerpoint/2010/main" val="399107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23914" y="5909437"/>
            <a:ext cx="9020086" cy="800219"/>
          </a:xfrm>
          <a:prstGeom prst="rect">
            <a:avLst/>
          </a:prstGeom>
        </p:spPr>
        <p:txBody>
          <a:bodyPr wrap="square">
            <a:spAutoFit/>
          </a:bodyPr>
          <a:lstStyle/>
          <a:p>
            <a:pPr eaLnBrk="0" hangingPunct="0">
              <a:spcBef>
                <a:spcPct val="30000"/>
              </a:spcBef>
              <a:defRPr/>
            </a:pPr>
            <a:r>
              <a:rPr lang="en-US" sz="1000" u="none" dirty="0">
                <a:cs typeface="ＭＳ Ｐゴシック" pitchFamily="68" charset="-128"/>
              </a:rPr>
              <a:t>Notes: Previous mental health and addictions care includes medical services provided by a physician, in an emergency department or hospital. </a:t>
            </a:r>
            <a:br>
              <a:rPr lang="en-US" sz="1000" u="none" dirty="0">
                <a:cs typeface="ＭＳ Ｐゴシック" pitchFamily="68" charset="-128"/>
              </a:rPr>
            </a:br>
            <a:r>
              <a:rPr lang="en-US" sz="1000" u="none" dirty="0">
                <a:cs typeface="ＭＳ Ｐゴシック" pitchFamily="68" charset="-128"/>
              </a:rPr>
              <a:t>There are some differences in the diagnostic codes included for children and youth compared to adults. </a:t>
            </a:r>
            <a:r>
              <a:rPr lang="en-CA" sz="1000" u="none" dirty="0"/>
              <a:t>The rate is sex-standardized. </a:t>
            </a:r>
            <a:endParaRPr lang="en-CA" sz="1000" u="none" dirty="0">
              <a:cs typeface="ＭＳ Ｐゴシック" pitchFamily="68" charset="-128"/>
            </a:endParaRPr>
          </a:p>
          <a:p>
            <a:pPr lvl="0" eaLnBrk="0" hangingPunct="0">
              <a:spcBef>
                <a:spcPct val="30000"/>
              </a:spcBef>
              <a:defRPr/>
            </a:pPr>
            <a:r>
              <a:rPr lang="en-CA" sz="1000" u="none" dirty="0">
                <a:cs typeface="ＭＳ Ｐゴシック" pitchFamily="68" charset="-128"/>
              </a:rPr>
              <a:t>Sources: Registered Persons Database (RPDB), National Ambulatory Care Reporting System (NACRS), Discharge Abstract Database </a:t>
            </a:r>
          </a:p>
          <a:p>
            <a:pPr lvl="0" eaLnBrk="0" hangingPunct="0">
              <a:spcBef>
                <a:spcPct val="30000"/>
              </a:spcBef>
              <a:defRPr/>
            </a:pPr>
            <a:r>
              <a:rPr lang="en-CA" sz="1000" u="none" dirty="0">
                <a:cs typeface="ＭＳ Ｐゴシック" pitchFamily="68" charset="-128"/>
              </a:rPr>
              <a:t>(DAD), Ontario Health Insurance Plan Claims Database (OHIP), Ontario Mental Health Reporting System (OMHRS), 2018, provided by ICES.</a:t>
            </a:r>
            <a:endParaRPr lang="en-CA" sz="1000" dirty="0"/>
          </a:p>
        </p:txBody>
      </p:sp>
      <p:sp>
        <p:nvSpPr>
          <p:cNvPr id="2" name="Rectangle 1">
            <a:extLst>
              <a:ext uri="{FF2B5EF4-FFF2-40B4-BE49-F238E27FC236}">
                <a16:creationId xmlns:a16="http://schemas.microsoft.com/office/drawing/2014/main" id="{54BFD381-6B6B-433F-ACFA-2DD24451CBF3}"/>
              </a:ext>
            </a:extLst>
          </p:cNvPr>
          <p:cNvSpPr/>
          <p:nvPr/>
        </p:nvSpPr>
        <p:spPr>
          <a:xfrm>
            <a:off x="183248" y="1454167"/>
            <a:ext cx="8478800" cy="738664"/>
          </a:xfrm>
          <a:prstGeom prst="rect">
            <a:avLst/>
          </a:prstGeom>
        </p:spPr>
        <p:txBody>
          <a:bodyPr wrap="square">
            <a:spAutoFit/>
          </a:bodyPr>
          <a:lstStyle/>
          <a:p>
            <a:r>
              <a:rPr lang="en-US" b="1" u="none">
                <a:solidFill>
                  <a:srgbClr val="000000"/>
                </a:solidFill>
                <a:latin typeface="Calibri" panose="020F0502020204030204" pitchFamily="34" charset="0"/>
              </a:rPr>
              <a:t>Percentage of people who had an unscheduled emergency department (ED) visit for an anxiety disorder without any medical services for mental health and addictions care in the previous two years, in Ontario, by age, January 2018 to December 2018</a:t>
            </a:r>
            <a:endParaRPr lang="en-CA" b="1"/>
          </a:p>
        </p:txBody>
      </p:sp>
      <p:graphicFrame>
        <p:nvGraphicFramePr>
          <p:cNvPr id="6" name="Chart 5"/>
          <p:cNvGraphicFramePr>
            <a:graphicFrameLocks/>
          </p:cNvGraphicFramePr>
          <p:nvPr>
            <p:extLst>
              <p:ext uri="{D42A27DB-BD31-4B8C-83A1-F6EECF244321}">
                <p14:modId xmlns:p14="http://schemas.microsoft.com/office/powerpoint/2010/main" val="3791523074"/>
              </p:ext>
            </p:extLst>
          </p:nvPr>
        </p:nvGraphicFramePr>
        <p:xfrm>
          <a:off x="284248" y="2192831"/>
          <a:ext cx="7891895" cy="36617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ECC201F-AE96-48D5-A2AD-1DFBA0D03B96}"/>
              </a:ext>
            </a:extLst>
          </p:cNvPr>
          <p:cNvSpPr txBox="1"/>
          <p:nvPr/>
        </p:nvSpPr>
        <p:spPr>
          <a:xfrm>
            <a:off x="408151" y="247207"/>
            <a:ext cx="8130208" cy="1200329"/>
          </a:xfrm>
          <a:prstGeom prst="rect">
            <a:avLst/>
          </a:prstGeom>
          <a:noFill/>
          <a:ln w="38100" cap="rnd">
            <a:solidFill>
              <a:schemeClr val="bg1"/>
            </a:solidFill>
            <a:prstDash val="sysDot"/>
          </a:ln>
        </p:spPr>
        <p:txBody>
          <a:bodyPr wrap="square" rtlCol="0">
            <a:spAutoFit/>
          </a:bodyPr>
          <a:lstStyle/>
          <a:p>
            <a:r>
              <a:rPr lang="en-CA" sz="2400" b="1" u="none" dirty="0"/>
              <a:t>Rate of first contact in the emergency department for an anxiety disorder is highest in children aged 0-9, followed by adults aged 85+ in Ontario</a:t>
            </a:r>
            <a:endParaRPr lang="en-CA" sz="1200" b="1" u="none" dirty="0"/>
          </a:p>
        </p:txBody>
      </p:sp>
      <p:sp>
        <p:nvSpPr>
          <p:cNvPr id="8" name="TextBox 2"/>
          <p:cNvSpPr txBox="1"/>
          <p:nvPr/>
        </p:nvSpPr>
        <p:spPr>
          <a:xfrm>
            <a:off x="5062136" y="5507822"/>
            <a:ext cx="3356959"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CA" sz="1100" u="none" dirty="0">
                <a:solidFill>
                  <a:srgbClr val="00B2E3"/>
                </a:solidFill>
                <a:sym typeface="Wingdings" panose="05000000000000000000" pitchFamily="2" charset="2"/>
              </a:rPr>
              <a:t></a:t>
            </a:r>
            <a:r>
              <a:rPr lang="en-CA" sz="1100" u="none" dirty="0">
                <a:solidFill>
                  <a:srgbClr val="BBE0E3"/>
                </a:solidFill>
                <a:sym typeface="Wingdings" panose="05000000000000000000" pitchFamily="2" charset="2"/>
              </a:rPr>
              <a:t> </a:t>
            </a:r>
            <a:r>
              <a:rPr lang="en-CA" sz="1100" u="none" dirty="0">
                <a:solidFill>
                  <a:schemeClr val="tx1"/>
                </a:solidFill>
              </a:rPr>
              <a:t>Children/Youth (0-15)      </a:t>
            </a:r>
            <a:r>
              <a:rPr lang="en-CA" sz="1100" u="none" dirty="0">
                <a:solidFill>
                  <a:srgbClr val="92278F"/>
                </a:solidFill>
                <a:effectLst/>
                <a:sym typeface="Wingdings" panose="05000000000000000000" pitchFamily="2" charset="2"/>
              </a:rPr>
              <a:t></a:t>
            </a:r>
            <a:r>
              <a:rPr lang="en-CA" sz="1100" u="none" dirty="0">
                <a:solidFill>
                  <a:srgbClr val="00A0AF"/>
                </a:solidFill>
                <a:effectLst/>
                <a:sym typeface="Wingdings" panose="05000000000000000000" pitchFamily="2" charset="2"/>
              </a:rPr>
              <a:t> </a:t>
            </a:r>
            <a:r>
              <a:rPr lang="en-CA" sz="1100" u="none" dirty="0">
                <a:solidFill>
                  <a:schemeClr val="tx1"/>
                </a:solidFill>
              </a:rPr>
              <a:t>Adults (16-104)</a:t>
            </a:r>
          </a:p>
        </p:txBody>
      </p:sp>
    </p:spTree>
    <p:extLst>
      <p:ext uri="{BB962C8B-B14F-4D97-AF65-F5344CB8AC3E}">
        <p14:creationId xmlns:p14="http://schemas.microsoft.com/office/powerpoint/2010/main" val="347071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Objectives</a:t>
            </a:r>
          </a:p>
        </p:txBody>
      </p:sp>
      <p:sp>
        <p:nvSpPr>
          <p:cNvPr id="3" name="Content Placeholder 2"/>
          <p:cNvSpPr>
            <a:spLocks noGrp="1"/>
          </p:cNvSpPr>
          <p:nvPr>
            <p:ph idx="1"/>
          </p:nvPr>
        </p:nvSpPr>
        <p:spPr/>
        <p:txBody>
          <a:bodyPr/>
          <a:lstStyle/>
          <a:p>
            <a:pPr>
              <a:buClr>
                <a:srgbClr val="00B2E3"/>
              </a:buClr>
            </a:pPr>
            <a:r>
              <a:rPr lang="en-US" sz="2000" b="1" dirty="0"/>
              <a:t>Overview of quality standards </a:t>
            </a:r>
            <a:br>
              <a:rPr lang="en-US" sz="2000" b="1" dirty="0"/>
            </a:br>
            <a:r>
              <a:rPr lang="en-US" sz="2000" dirty="0"/>
              <a:t>What are they? How are they used?​</a:t>
            </a:r>
          </a:p>
          <a:p>
            <a:pPr>
              <a:buClr>
                <a:srgbClr val="00B2E3"/>
              </a:buClr>
            </a:pPr>
            <a:r>
              <a:rPr lang="en-US" sz="2000" b="1" dirty="0"/>
              <a:t>Why this quality standard is needed </a:t>
            </a:r>
            <a:br>
              <a:rPr lang="en-US" sz="2000" b="1" dirty="0"/>
            </a:br>
            <a:r>
              <a:rPr lang="en-US" sz="2000" dirty="0"/>
              <a:t>Gaps and variations in quality of care for people with an anxiety disorder in Ontario</a:t>
            </a:r>
          </a:p>
          <a:p>
            <a:pPr>
              <a:buClr>
                <a:srgbClr val="00B2E3"/>
              </a:buClr>
            </a:pPr>
            <a:r>
              <a:rPr lang="en-US" sz="2000" b="1" dirty="0">
                <a:ea typeface="MS PGothic"/>
              </a:rPr>
              <a:t>How to measure overall success </a:t>
            </a:r>
            <a:br>
              <a:rPr lang="en-US" sz="2000" b="1" dirty="0"/>
            </a:br>
            <a:r>
              <a:rPr lang="en-US" sz="2000" dirty="0">
                <a:ea typeface="MS PGothic"/>
              </a:rPr>
              <a:t>Indicators that can help measure your quality improvement efforts</a:t>
            </a:r>
            <a:endParaRPr lang="en-US" sz="2000" b="1" dirty="0">
              <a:ea typeface="MS PGothic"/>
            </a:endParaRPr>
          </a:p>
          <a:p>
            <a:pPr>
              <a:buClr>
                <a:srgbClr val="00B2E3"/>
              </a:buClr>
            </a:pPr>
            <a:r>
              <a:rPr lang="en-US" sz="2000" b="1" dirty="0">
                <a:ea typeface="MS PGothic"/>
              </a:rPr>
              <a:t>Quality statements to improve care</a:t>
            </a:r>
            <a:br>
              <a:rPr lang="en-US" sz="2000" b="1" dirty="0">
                <a:ea typeface="MS PGothic"/>
              </a:rPr>
            </a:br>
            <a:r>
              <a:rPr lang="en-US" sz="2000" dirty="0">
                <a:ea typeface="MS PGothic"/>
              </a:rPr>
              <a:t>The key statements in the anxiety disorders quality standard </a:t>
            </a:r>
          </a:p>
          <a:p>
            <a:pPr>
              <a:buClr>
                <a:srgbClr val="00B2E3"/>
              </a:buClr>
            </a:pPr>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23914" y="5804817"/>
            <a:ext cx="8927321" cy="1040285"/>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Previous mental health and addictions care includes medical services provided by a physician, in an emergency department or hospital. There are some differences in the diagnostic codes included for children and youth compared to adults. </a:t>
            </a:r>
            <a:r>
              <a:rPr lang="en-CA" sz="1100" u="none"/>
              <a:t>The rate is age- and sex-standardized. </a:t>
            </a:r>
            <a:endParaRPr lang="en-CA" sz="1100" u="none">
              <a:cs typeface="ＭＳ Ｐゴシック" pitchFamily="68" charset="-128"/>
            </a:endParaRPr>
          </a:p>
          <a:p>
            <a:pPr lvl="0" eaLnBrk="0" hangingPunct="0">
              <a:spcBef>
                <a:spcPct val="30000"/>
              </a:spcBef>
              <a:defRPr/>
            </a:pPr>
            <a:r>
              <a:rPr lang="en-CA" sz="1100" u="none">
                <a:cs typeface="ＭＳ Ｐゴシック" pitchFamily="68" charset="-128"/>
              </a:rPr>
              <a:t>Sources: Registered Persons Database (RPDB), National Ambulatory Care Reporting System (NACRS), Discharge Abstract Database </a:t>
            </a:r>
          </a:p>
          <a:p>
            <a:pPr lvl="0" eaLnBrk="0" hangingPunct="0">
              <a:spcBef>
                <a:spcPct val="30000"/>
              </a:spcBef>
              <a:defRPr/>
            </a:pPr>
            <a:r>
              <a:rPr lang="en-CA" sz="1100" u="none">
                <a:cs typeface="ＭＳ Ｐゴシック" pitchFamily="68" charset="-128"/>
              </a:rPr>
              <a:t>(DAD), Ontario Health Insurance Plan Claims Database (OHIP), Ontario Mental Health Reporting System (OMHRS), 2018, provided by ICES.</a:t>
            </a:r>
            <a:endParaRPr lang="en-CA" sz="1100"/>
          </a:p>
        </p:txBody>
      </p:sp>
      <p:sp>
        <p:nvSpPr>
          <p:cNvPr id="2" name="Rectangle 1">
            <a:extLst>
              <a:ext uri="{FF2B5EF4-FFF2-40B4-BE49-F238E27FC236}">
                <a16:creationId xmlns:a16="http://schemas.microsoft.com/office/drawing/2014/main" id="{54BFD381-6B6B-433F-ACFA-2DD24451CBF3}"/>
              </a:ext>
            </a:extLst>
          </p:cNvPr>
          <p:cNvSpPr/>
          <p:nvPr/>
        </p:nvSpPr>
        <p:spPr>
          <a:xfrm>
            <a:off x="59559" y="1391245"/>
            <a:ext cx="8478800" cy="738664"/>
          </a:xfrm>
          <a:prstGeom prst="rect">
            <a:avLst/>
          </a:prstGeom>
        </p:spPr>
        <p:txBody>
          <a:bodyPr wrap="square">
            <a:spAutoFit/>
          </a:bodyPr>
          <a:lstStyle/>
          <a:p>
            <a:r>
              <a:rPr lang="en-US" b="1" u="none">
                <a:solidFill>
                  <a:srgbClr val="000000"/>
                </a:solidFill>
                <a:latin typeface="Calibri" panose="020F0502020204030204" pitchFamily="34" charset="0"/>
              </a:rPr>
              <a:t>Percentage of people who had an unscheduled emergency department visit for an anxiety disorder without any medical services for mental health and addictions care in the previous two years, in Ontario, by local health integration network, January to December 2018</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408151" y="247207"/>
            <a:ext cx="8130208" cy="1015663"/>
          </a:xfrm>
          <a:prstGeom prst="rect">
            <a:avLst/>
          </a:prstGeom>
          <a:noFill/>
          <a:ln w="38100" cap="rnd">
            <a:solidFill>
              <a:schemeClr val="bg1"/>
            </a:solidFill>
            <a:prstDash val="sysDot"/>
          </a:ln>
        </p:spPr>
        <p:txBody>
          <a:bodyPr wrap="square" rtlCol="0">
            <a:spAutoFit/>
          </a:bodyPr>
          <a:lstStyle/>
          <a:p>
            <a:r>
              <a:rPr lang="en-CA" sz="2000" b="1" u="none" dirty="0"/>
              <a:t>Rate of first contact in the emergency department for an anxiety disorder ranged from 21.0% to 49.5% for children and youth and 25.3% to 37.4% for adults across regions in Ontario</a:t>
            </a:r>
            <a:endParaRPr lang="en-CA" sz="1100" b="1" u="none" dirty="0"/>
          </a:p>
        </p:txBody>
      </p:sp>
      <p:sp>
        <p:nvSpPr>
          <p:cNvPr id="8" name="TextBox 2"/>
          <p:cNvSpPr txBox="1"/>
          <p:nvPr/>
        </p:nvSpPr>
        <p:spPr>
          <a:xfrm>
            <a:off x="5589324" y="5285824"/>
            <a:ext cx="3356959" cy="2542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CA" sz="1100" u="none">
                <a:solidFill>
                  <a:srgbClr val="B4A76C"/>
                </a:solidFill>
                <a:sym typeface="Wingdings" panose="05000000000000000000" pitchFamily="2" charset="2"/>
              </a:rPr>
              <a:t></a:t>
            </a:r>
            <a:r>
              <a:rPr lang="en-CA" sz="1100" u="none">
                <a:solidFill>
                  <a:srgbClr val="BBE0E3"/>
                </a:solidFill>
                <a:sym typeface="Wingdings" panose="05000000000000000000" pitchFamily="2" charset="2"/>
              </a:rPr>
              <a:t> </a:t>
            </a:r>
            <a:r>
              <a:rPr lang="en-CA" sz="1100" u="none">
                <a:solidFill>
                  <a:schemeClr val="tx1"/>
                </a:solidFill>
              </a:rPr>
              <a:t>Children/Youth (0-24)      </a:t>
            </a:r>
            <a:r>
              <a:rPr lang="en-CA" sz="1100" u="none">
                <a:solidFill>
                  <a:srgbClr val="6C4D23"/>
                </a:solidFill>
                <a:effectLst/>
                <a:sym typeface="Wingdings" panose="05000000000000000000" pitchFamily="2" charset="2"/>
              </a:rPr>
              <a:t></a:t>
            </a:r>
            <a:r>
              <a:rPr lang="en-CA" sz="1100" u="none">
                <a:solidFill>
                  <a:srgbClr val="00A0AF"/>
                </a:solidFill>
                <a:effectLst/>
                <a:sym typeface="Wingdings" panose="05000000000000000000" pitchFamily="2" charset="2"/>
              </a:rPr>
              <a:t> </a:t>
            </a:r>
            <a:r>
              <a:rPr lang="en-CA" sz="1100" u="none">
                <a:solidFill>
                  <a:schemeClr val="tx1"/>
                </a:solidFill>
              </a:rPr>
              <a:t>Adults (16-104)</a:t>
            </a:r>
          </a:p>
        </p:txBody>
      </p:sp>
      <p:graphicFrame>
        <p:nvGraphicFramePr>
          <p:cNvPr id="9" name="Chart 8"/>
          <p:cNvGraphicFramePr>
            <a:graphicFrameLocks/>
          </p:cNvGraphicFramePr>
          <p:nvPr>
            <p:extLst>
              <p:ext uri="{D42A27DB-BD31-4B8C-83A1-F6EECF244321}">
                <p14:modId xmlns:p14="http://schemas.microsoft.com/office/powerpoint/2010/main" val="3091594419"/>
              </p:ext>
            </p:extLst>
          </p:nvPr>
        </p:nvGraphicFramePr>
        <p:xfrm>
          <a:off x="284462" y="2165682"/>
          <a:ext cx="8253897" cy="3716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708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CC201F-AE96-48D5-A2AD-1DFBA0D03B96}"/>
              </a:ext>
            </a:extLst>
          </p:cNvPr>
          <p:cNvSpPr txBox="1"/>
          <p:nvPr/>
        </p:nvSpPr>
        <p:spPr>
          <a:xfrm>
            <a:off x="457200" y="1015461"/>
            <a:ext cx="4196862" cy="4401205"/>
          </a:xfrm>
          <a:prstGeom prst="rect">
            <a:avLst/>
          </a:prstGeom>
          <a:noFill/>
          <a:ln w="38100" cap="rnd">
            <a:solidFill>
              <a:schemeClr val="bg1"/>
            </a:solidFill>
            <a:prstDash val="sysDot"/>
          </a:ln>
        </p:spPr>
        <p:txBody>
          <a:bodyPr wrap="square" rtlCol="0" anchor="t">
            <a:spAutoFit/>
          </a:bodyPr>
          <a:lstStyle/>
          <a:p>
            <a:pPr algn="ctr"/>
            <a:r>
              <a:rPr lang="en-CA" sz="2800" u="none" dirty="0">
                <a:latin typeface="Arial"/>
                <a:ea typeface="MS PGothic"/>
                <a:cs typeface="Arial"/>
              </a:rPr>
              <a:t>Nearly </a:t>
            </a:r>
            <a:r>
              <a:rPr lang="en-CA" sz="2800" b="1" u="none" dirty="0">
                <a:solidFill>
                  <a:srgbClr val="047BC1"/>
                </a:solidFill>
                <a:latin typeface="Arial"/>
                <a:ea typeface="MS PGothic"/>
                <a:cs typeface="Arial"/>
              </a:rPr>
              <a:t>1 in 6 emergency department visits</a:t>
            </a:r>
            <a:r>
              <a:rPr lang="en-CA" sz="2800" b="1" u="none" dirty="0">
                <a:latin typeface="Arial"/>
                <a:ea typeface="MS PGothic"/>
                <a:cs typeface="Arial"/>
              </a:rPr>
              <a:t> </a:t>
            </a:r>
            <a:r>
              <a:rPr lang="en-CA" sz="2800" u="none" dirty="0">
                <a:latin typeface="Arial"/>
                <a:ea typeface="MS PGothic"/>
                <a:cs typeface="Arial"/>
              </a:rPr>
              <a:t>for an anxiety disorder in Ontario in 2018 were followed </a:t>
            </a:r>
            <a:r>
              <a:rPr lang="en-CA" sz="2800" b="1" u="none" dirty="0">
                <a:solidFill>
                  <a:srgbClr val="047BC1"/>
                </a:solidFill>
                <a:latin typeface="Arial"/>
                <a:ea typeface="MS PGothic"/>
                <a:cs typeface="Arial"/>
              </a:rPr>
              <a:t>within 30 days </a:t>
            </a:r>
            <a:r>
              <a:rPr lang="en-CA" sz="2800" u="none" dirty="0">
                <a:latin typeface="Arial"/>
                <a:ea typeface="MS PGothic"/>
                <a:cs typeface="Arial"/>
              </a:rPr>
              <a:t>by an </a:t>
            </a:r>
            <a:r>
              <a:rPr lang="en-CA" sz="2800" b="1" u="none" dirty="0">
                <a:solidFill>
                  <a:srgbClr val="047BC1"/>
                </a:solidFill>
                <a:latin typeface="Arial"/>
                <a:ea typeface="MS PGothic"/>
                <a:cs typeface="Arial"/>
              </a:rPr>
              <a:t>unplanned emergency department visit </a:t>
            </a:r>
            <a:r>
              <a:rPr lang="en-CA" sz="2800" u="none" dirty="0">
                <a:latin typeface="Arial"/>
                <a:ea typeface="MS PGothic"/>
                <a:cs typeface="Arial"/>
              </a:rPr>
              <a:t>for mental health and addictions care.</a:t>
            </a:r>
            <a:endParaRPr lang="en-CA" u="none" dirty="0">
              <a:latin typeface="Arial"/>
              <a:ea typeface="MS PGothic"/>
              <a:cs typeface="Arial"/>
            </a:endParaRPr>
          </a:p>
        </p:txBody>
      </p:sp>
      <p:sp>
        <p:nvSpPr>
          <p:cNvPr id="6" name="Rectangle 5">
            <a:extLst>
              <a:ext uri="{FF2B5EF4-FFF2-40B4-BE49-F238E27FC236}">
                <a16:creationId xmlns:a16="http://schemas.microsoft.com/office/drawing/2014/main" id="{56F42EF2-4D3E-4D6E-B1EB-36720EF18F39}"/>
              </a:ext>
            </a:extLst>
          </p:cNvPr>
          <p:cNvSpPr/>
          <p:nvPr/>
        </p:nvSpPr>
        <p:spPr>
          <a:xfrm>
            <a:off x="227899" y="6025385"/>
            <a:ext cx="8133776" cy="600164"/>
          </a:xfrm>
          <a:prstGeom prst="rect">
            <a:avLst/>
          </a:prstGeom>
        </p:spPr>
        <p:txBody>
          <a:bodyPr wrap="square">
            <a:spAutoFit/>
          </a:bodyPr>
          <a:lstStyle/>
          <a:p>
            <a:pPr lvl="0" eaLnBrk="0" hangingPunct="0">
              <a:spcBef>
                <a:spcPct val="30000"/>
              </a:spcBef>
              <a:defRPr/>
            </a:pPr>
            <a:r>
              <a:rPr lang="en-CA" sz="1100" u="none">
                <a:latin typeface="+mn-lt"/>
                <a:cs typeface="ＭＳ Ｐゴシック" pitchFamily="68" charset="-128"/>
              </a:rPr>
              <a:t>Note: The rate is age- and sex-standardized.</a:t>
            </a:r>
            <a:br>
              <a:rPr lang="en-CA" sz="1100" u="none">
                <a:latin typeface="+mn-lt"/>
                <a:cs typeface="ＭＳ Ｐゴシック" pitchFamily="68" charset="-128"/>
              </a:rPr>
            </a:br>
            <a:r>
              <a:rPr lang="en-CA" sz="1100" u="none">
                <a:latin typeface="+mn-lt"/>
                <a:cs typeface="ＭＳ Ｐゴシック" pitchFamily="68" charset="-128"/>
              </a:rPr>
              <a:t>Sources: Registered Persons Database (RPDB), National Ambulatory Care Reporting System (NACRS), 2018, provided by ICES.</a:t>
            </a:r>
            <a:endParaRPr lang="en-CA" sz="1100">
              <a:latin typeface="+mn-lt"/>
            </a:endParaRPr>
          </a:p>
        </p:txBody>
      </p:sp>
      <p:pic>
        <p:nvPicPr>
          <p:cNvPr id="8" name="Graphic 7">
            <a:extLst>
              <a:ext uri="{FF2B5EF4-FFF2-40B4-BE49-F238E27FC236}">
                <a16:creationId xmlns:a16="http://schemas.microsoft.com/office/drawing/2014/main" id="{3928F5E5-401F-F840-AC1B-DAA14A1B65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5830" y="1188512"/>
            <a:ext cx="3608460" cy="3608460"/>
          </a:xfrm>
          <a:prstGeom prst="rect">
            <a:avLst/>
          </a:prstGeom>
        </p:spPr>
      </p:pic>
    </p:spTree>
    <p:extLst>
      <p:ext uri="{BB962C8B-B14F-4D97-AF65-F5344CB8AC3E}">
        <p14:creationId xmlns:p14="http://schemas.microsoft.com/office/powerpoint/2010/main" val="30290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83248" y="6239206"/>
            <a:ext cx="8538134" cy="481670"/>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a:t>
            </a:r>
            <a:r>
              <a:rPr lang="en-CA" sz="1100" u="none"/>
              <a:t>The rate is sex-standardized. </a:t>
            </a:r>
            <a:endParaRPr lang="en-CA" sz="1100" u="none">
              <a:cs typeface="ＭＳ Ｐゴシック" pitchFamily="68" charset="-128"/>
            </a:endParaRPr>
          </a:p>
          <a:p>
            <a:pPr lvl="0" eaLnBrk="0" hangingPunct="0">
              <a:spcBef>
                <a:spcPct val="30000"/>
              </a:spcBef>
              <a:defRPr/>
            </a:pPr>
            <a:r>
              <a:rPr lang="en-CA" sz="1100" u="none">
                <a:cs typeface="ＭＳ Ｐゴシック" pitchFamily="68" charset="-128"/>
              </a:rPr>
              <a:t>Sources: Registered Persons Database (RPDB), National Ambulatory Care Reporting System (NACRS), 2018, provided by ICES.</a:t>
            </a:r>
            <a:endParaRPr lang="en-CA" sz="1100"/>
          </a:p>
        </p:txBody>
      </p:sp>
      <p:sp>
        <p:nvSpPr>
          <p:cNvPr id="2" name="Rectangle 1">
            <a:extLst>
              <a:ext uri="{FF2B5EF4-FFF2-40B4-BE49-F238E27FC236}">
                <a16:creationId xmlns:a16="http://schemas.microsoft.com/office/drawing/2014/main" id="{54BFD381-6B6B-433F-ACFA-2DD24451CBF3}"/>
              </a:ext>
            </a:extLst>
          </p:cNvPr>
          <p:cNvSpPr/>
          <p:nvPr/>
        </p:nvSpPr>
        <p:spPr>
          <a:xfrm>
            <a:off x="500391" y="1294832"/>
            <a:ext cx="7856347" cy="738664"/>
          </a:xfrm>
          <a:prstGeom prst="rect">
            <a:avLst/>
          </a:prstGeom>
        </p:spPr>
        <p:txBody>
          <a:bodyPr wrap="square">
            <a:spAutoFit/>
          </a:bodyPr>
          <a:lstStyle/>
          <a:p>
            <a:r>
              <a:rPr lang="en-US" b="1" u="none">
                <a:solidFill>
                  <a:srgbClr val="000000"/>
                </a:solidFill>
                <a:latin typeface="Calibri" panose="020F0502020204030204" pitchFamily="34" charset="0"/>
              </a:rPr>
              <a:t>Percentage of unscheduled emergency department visits for an anxiety disorder followed within 30 days by an unscheduled emergency department visit for mental health and addictions care, in Ontario, by age, January 2018 to December 2018</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408151" y="199705"/>
            <a:ext cx="8569594" cy="1015663"/>
          </a:xfrm>
          <a:prstGeom prst="rect">
            <a:avLst/>
          </a:prstGeom>
          <a:noFill/>
          <a:ln w="38100" cap="rnd">
            <a:solidFill>
              <a:schemeClr val="bg1"/>
            </a:solidFill>
            <a:prstDash val="sysDot"/>
          </a:ln>
        </p:spPr>
        <p:txBody>
          <a:bodyPr wrap="square" rtlCol="0">
            <a:spAutoFit/>
          </a:bodyPr>
          <a:lstStyle/>
          <a:p>
            <a:r>
              <a:rPr lang="en-CA" sz="2000" b="1" u="none" dirty="0"/>
              <a:t>Rate of emergency department visits for an anxiety disorder followed by a revisit within 30 days for mental health and addictions is higher among people aged 25-44 compared to the Ontario rate</a:t>
            </a:r>
          </a:p>
        </p:txBody>
      </p:sp>
      <p:graphicFrame>
        <p:nvGraphicFramePr>
          <p:cNvPr id="6" name="Chart 5"/>
          <p:cNvGraphicFramePr>
            <a:graphicFrameLocks/>
          </p:cNvGraphicFramePr>
          <p:nvPr>
            <p:extLst>
              <p:ext uri="{D42A27DB-BD31-4B8C-83A1-F6EECF244321}">
                <p14:modId xmlns:p14="http://schemas.microsoft.com/office/powerpoint/2010/main" val="4158464374"/>
              </p:ext>
            </p:extLst>
          </p:nvPr>
        </p:nvGraphicFramePr>
        <p:xfrm>
          <a:off x="576693" y="2112960"/>
          <a:ext cx="7751243" cy="3939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53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F42EF2-4D3E-4D6E-B1EB-36720EF18F39}"/>
              </a:ext>
            </a:extLst>
          </p:cNvPr>
          <p:cNvSpPr/>
          <p:nvPr/>
        </p:nvSpPr>
        <p:spPr>
          <a:xfrm>
            <a:off x="183248" y="6239206"/>
            <a:ext cx="8538134" cy="481670"/>
          </a:xfrm>
          <a:prstGeom prst="rect">
            <a:avLst/>
          </a:prstGeom>
        </p:spPr>
        <p:txBody>
          <a:bodyPr wrap="square">
            <a:spAutoFit/>
          </a:bodyPr>
          <a:lstStyle/>
          <a:p>
            <a:pPr eaLnBrk="0" hangingPunct="0">
              <a:spcBef>
                <a:spcPct val="30000"/>
              </a:spcBef>
              <a:defRPr/>
            </a:pPr>
            <a:r>
              <a:rPr lang="en-US" sz="1100" u="none">
                <a:cs typeface="ＭＳ Ｐゴシック" pitchFamily="68" charset="-128"/>
              </a:rPr>
              <a:t>Note: </a:t>
            </a:r>
            <a:r>
              <a:rPr lang="en-CA" sz="1100" u="none"/>
              <a:t>The rate is age- and sex-standardized. </a:t>
            </a:r>
            <a:endParaRPr lang="en-CA" sz="1100" u="none">
              <a:cs typeface="ＭＳ Ｐゴシック" pitchFamily="68" charset="-128"/>
            </a:endParaRPr>
          </a:p>
          <a:p>
            <a:pPr lvl="0" eaLnBrk="0" hangingPunct="0">
              <a:spcBef>
                <a:spcPct val="30000"/>
              </a:spcBef>
              <a:defRPr/>
            </a:pPr>
            <a:r>
              <a:rPr lang="en-CA" sz="1100" u="none">
                <a:cs typeface="ＭＳ Ｐゴシック" pitchFamily="68" charset="-128"/>
              </a:rPr>
              <a:t>Source: Registered Persons Database (RPDB), National Ambulatory Care Reporting System (NACRS), 2018, provided by ICES.</a:t>
            </a:r>
            <a:endParaRPr lang="en-CA" sz="1100"/>
          </a:p>
        </p:txBody>
      </p:sp>
      <p:sp>
        <p:nvSpPr>
          <p:cNvPr id="2" name="Rectangle 1">
            <a:extLst>
              <a:ext uri="{FF2B5EF4-FFF2-40B4-BE49-F238E27FC236}">
                <a16:creationId xmlns:a16="http://schemas.microsoft.com/office/drawing/2014/main" id="{54BFD381-6B6B-433F-ACFA-2DD24451CBF3}"/>
              </a:ext>
            </a:extLst>
          </p:cNvPr>
          <p:cNvSpPr/>
          <p:nvPr/>
        </p:nvSpPr>
        <p:spPr>
          <a:xfrm>
            <a:off x="310387" y="1331451"/>
            <a:ext cx="7856347" cy="738664"/>
          </a:xfrm>
          <a:prstGeom prst="rect">
            <a:avLst/>
          </a:prstGeom>
        </p:spPr>
        <p:txBody>
          <a:bodyPr wrap="square">
            <a:spAutoFit/>
          </a:bodyPr>
          <a:lstStyle/>
          <a:p>
            <a:r>
              <a:rPr lang="en-US" b="1" u="none">
                <a:solidFill>
                  <a:srgbClr val="000000"/>
                </a:solidFill>
                <a:latin typeface="Calibri" panose="020F0502020204030204" pitchFamily="34" charset="0"/>
              </a:rPr>
              <a:t>Percentage of unscheduled emergency department visits for an anxiety disorder followed within 30 days by an unscheduled emergency department visit for mental health and addictions care, in Ontario, by local health integration network, January to December 2018</a:t>
            </a:r>
            <a:endParaRPr lang="en-CA" b="1"/>
          </a:p>
        </p:txBody>
      </p:sp>
      <p:sp>
        <p:nvSpPr>
          <p:cNvPr id="7" name="TextBox 6">
            <a:extLst>
              <a:ext uri="{FF2B5EF4-FFF2-40B4-BE49-F238E27FC236}">
                <a16:creationId xmlns:a16="http://schemas.microsoft.com/office/drawing/2014/main" id="{BECC201F-AE96-48D5-A2AD-1DFBA0D03B96}"/>
              </a:ext>
            </a:extLst>
          </p:cNvPr>
          <p:cNvSpPr txBox="1"/>
          <p:nvPr/>
        </p:nvSpPr>
        <p:spPr>
          <a:xfrm>
            <a:off x="253773" y="199705"/>
            <a:ext cx="8973355" cy="1107996"/>
          </a:xfrm>
          <a:prstGeom prst="rect">
            <a:avLst/>
          </a:prstGeom>
          <a:noFill/>
          <a:ln w="38100" cap="rnd">
            <a:solidFill>
              <a:schemeClr val="bg1"/>
            </a:solidFill>
            <a:prstDash val="sysDot"/>
          </a:ln>
        </p:spPr>
        <p:txBody>
          <a:bodyPr wrap="square" rtlCol="0">
            <a:spAutoFit/>
          </a:bodyPr>
          <a:lstStyle/>
          <a:p>
            <a:r>
              <a:rPr lang="en-CA" sz="2200" b="1" u="none" dirty="0"/>
              <a:t>Rate of emergency department visits for an anxiety disorder followed by a revisit within 30 days for mental health and addictions ranged from 13.0% to 20.7% across regions in Ontario</a:t>
            </a:r>
          </a:p>
        </p:txBody>
      </p:sp>
      <p:graphicFrame>
        <p:nvGraphicFramePr>
          <p:cNvPr id="8" name="Chart 7"/>
          <p:cNvGraphicFramePr>
            <a:graphicFrameLocks/>
          </p:cNvGraphicFramePr>
          <p:nvPr>
            <p:extLst>
              <p:ext uri="{D42A27DB-BD31-4B8C-83A1-F6EECF244321}">
                <p14:modId xmlns:p14="http://schemas.microsoft.com/office/powerpoint/2010/main" val="1454639640"/>
              </p:ext>
            </p:extLst>
          </p:nvPr>
        </p:nvGraphicFramePr>
        <p:xfrm>
          <a:off x="415998" y="2185904"/>
          <a:ext cx="7888029" cy="4053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4992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56490" y="1177138"/>
            <a:ext cx="6353931" cy="4376056"/>
          </a:xfrm>
        </p:spPr>
        <p:txBody>
          <a:bodyPr/>
          <a:lstStyle/>
          <a:p>
            <a:pPr>
              <a:lnSpc>
                <a:spcPct val="100000"/>
              </a:lnSpc>
            </a:pPr>
            <a:r>
              <a:rPr lang="en-US" sz="1800" b="0" i="1" dirty="0">
                <a:solidFill>
                  <a:schemeClr val="tx1"/>
                </a:solidFill>
              </a:rPr>
              <a:t>“My experience has been as a caregiver and advocate for my mom, who experienced many issues, including anxiety disorder, depression, rheumatoid arthritis, and kidney disease. All of these things were interrelated, but everyone worked in silos, and physical health issues were always prioritized over anything to do with mental health. For over 40 years, pharmacological treatment was all she was able to access for her anxiety disorder, and this was an ineffective treatment for her. </a:t>
            </a:r>
            <a:br>
              <a:rPr lang="en-US" sz="1800" b="0" i="1" dirty="0">
                <a:solidFill>
                  <a:schemeClr val="tx1"/>
                </a:solidFill>
              </a:rPr>
            </a:br>
            <a:br>
              <a:rPr lang="en-US" sz="1800" b="0" i="1" dirty="0">
                <a:solidFill>
                  <a:schemeClr val="tx1"/>
                </a:solidFill>
              </a:rPr>
            </a:br>
            <a:r>
              <a:rPr lang="en-US" sz="1800" b="0" i="1" dirty="0">
                <a:solidFill>
                  <a:schemeClr val="tx1"/>
                </a:solidFill>
              </a:rPr>
              <a:t>“These quality statements validate the kind of care patients and families should expect. Being equipped with this information will help them ask providers the right questions so they can advocate for the level of care they need and should be entitled to.”</a:t>
            </a:r>
            <a:br>
              <a:rPr lang="en-CA" sz="1800" b="0" kern="1200" dirty="0">
                <a:solidFill>
                  <a:schemeClr val="tx1"/>
                </a:solidFill>
                <a:latin typeface="Calibri" pitchFamily="68" charset="0"/>
                <a:cs typeface="ＭＳ Ｐゴシック" pitchFamily="68" charset="-128"/>
              </a:rPr>
            </a:br>
            <a:br>
              <a:rPr lang="en-US" sz="1800" b="0" dirty="0">
                <a:solidFill>
                  <a:schemeClr val="tx1"/>
                </a:solidFill>
              </a:rPr>
            </a:br>
            <a:r>
              <a:rPr lang="en-US" sz="1400" b="0" i="1" dirty="0">
                <a:solidFill>
                  <a:schemeClr val="tx1"/>
                </a:solidFill>
              </a:rPr>
              <a:t>– </a:t>
            </a:r>
            <a:r>
              <a:rPr lang="en-CA" sz="1400" b="0" i="1" dirty="0">
                <a:solidFill>
                  <a:schemeClr val="tx1"/>
                </a:solidFill>
              </a:rPr>
              <a:t>Jaime Brown, Lived Experience Advisor, </a:t>
            </a:r>
            <a:r>
              <a:rPr lang="en-US" sz="1400" b="0" i="1" dirty="0">
                <a:solidFill>
                  <a:schemeClr val="tx1"/>
                </a:solidFill>
              </a:rPr>
              <a:t>Anxiety Disorders and Obsessive-Compulsive Disorder Quality Standards Advisory Committee</a:t>
            </a:r>
            <a:endParaRPr lang="en-US" sz="1800" b="0" dirty="0">
              <a:solidFill>
                <a:schemeClr val="tx1"/>
              </a:solidFill>
            </a:endParaRP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46677" y="1446742"/>
            <a:ext cx="6365751" cy="4304212"/>
          </a:xfrm>
        </p:spPr>
        <p:txBody>
          <a:bodyPr/>
          <a:lstStyle/>
          <a:p>
            <a:pPr>
              <a:lnSpc>
                <a:spcPct val="100000"/>
              </a:lnSpc>
            </a:pPr>
            <a:r>
              <a:rPr lang="en-CA" sz="1800" b="0" i="1" dirty="0">
                <a:solidFill>
                  <a:schemeClr val="tx1"/>
                </a:solidFill>
              </a:rPr>
              <a:t>“</a:t>
            </a:r>
            <a:r>
              <a:rPr lang="en-US" sz="1800" b="0" i="1" dirty="0">
                <a:solidFill>
                  <a:schemeClr val="tx1"/>
                </a:solidFill>
              </a:rPr>
              <a:t>It is heartbreaking to hear of individuals whose suffering from anxiety disorders has been prolonged due to inadequate diagnosis and/or treatment. It is important that we help consumers and mental health care professionals better understand what constitutes best practice. We can improve clinical outcomes by using evidence-based resources to enhance the quality and effectiveness of the care we provide. These quality standards are a call to action for improved quality of care and greater access to evidence-based assessment and treatment for people with anxiety disorders in Ontario.” </a:t>
            </a:r>
            <a:br>
              <a:rPr lang="en-CA" sz="1800" b="0" i="1" dirty="0">
                <a:solidFill>
                  <a:schemeClr val="tx1"/>
                </a:solidFill>
                <a:highlight>
                  <a:srgbClr val="FFFF00"/>
                </a:highlight>
              </a:rPr>
            </a:br>
            <a:br>
              <a:rPr lang="en-CA" sz="1800" b="0" i="1" dirty="0">
                <a:solidFill>
                  <a:schemeClr val="tx1"/>
                </a:solidFill>
              </a:rPr>
            </a:br>
            <a:r>
              <a:rPr lang="en-CA" sz="1400" b="0" i="1" dirty="0">
                <a:solidFill>
                  <a:schemeClr val="tx1"/>
                </a:solidFill>
              </a:rPr>
              <a:t>– </a:t>
            </a:r>
            <a:r>
              <a:rPr lang="en-US" sz="1400" b="0" i="1" dirty="0">
                <a:solidFill>
                  <a:schemeClr val="tx1"/>
                </a:solidFill>
              </a:rPr>
              <a:t>Judith </a:t>
            </a:r>
            <a:r>
              <a:rPr lang="en-US" sz="1400" b="0" i="1" dirty="0" err="1">
                <a:solidFill>
                  <a:schemeClr val="tx1"/>
                </a:solidFill>
              </a:rPr>
              <a:t>Laposa</a:t>
            </a:r>
            <a:r>
              <a:rPr lang="en-US" sz="1400" b="0" i="1" dirty="0">
                <a:solidFill>
                  <a:schemeClr val="tx1"/>
                </a:solidFill>
              </a:rPr>
              <a:t>, Anxiety Disorders and Obsessive-Compulsive Disorder Quality Standards Advisory Committee member</a:t>
            </a:r>
            <a:endParaRPr lang="en-US" sz="1800" b="0" i="1" dirty="0">
              <a:solidFill>
                <a:schemeClr val="tx1"/>
              </a:solidFill>
            </a:endParaRPr>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dirty="0">
                <a:solidFill>
                  <a:schemeClr val="tx1"/>
                </a:solidFill>
              </a:rPr>
            </a:br>
            <a:r>
              <a:rPr lang="en-US" sz="4800" dirty="0">
                <a:solidFill>
                  <a:schemeClr val="tx1"/>
                </a:solidFill>
              </a:rPr>
              <a:t>Quality Statements </a:t>
            </a:r>
            <a:br>
              <a:rPr lang="en-US" sz="4800" dirty="0">
                <a:solidFill>
                  <a:schemeClr val="tx1"/>
                </a:solidFill>
              </a:rPr>
            </a:br>
            <a:r>
              <a:rPr lang="en-US" sz="4800" dirty="0">
                <a:solidFill>
                  <a:schemeClr val="tx1"/>
                </a:solidFill>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dirty="0">
                <a:solidFill>
                  <a:schemeClr val="tx1"/>
                </a:solidFill>
              </a:rPr>
              <a:t>Scope</a:t>
            </a:r>
            <a:r>
              <a:rPr lang="en-CA" b="0" dirty="0">
                <a:solidFill>
                  <a:schemeClr val="tx1"/>
                </a:solidFill>
              </a:rPr>
              <a:t> </a:t>
            </a:r>
            <a:r>
              <a:rPr lang="en-CA" dirty="0">
                <a:solidFill>
                  <a:schemeClr val="tx1"/>
                </a:solidFill>
              </a:rPr>
              <a:t>of the Anxiety Disorders Quality Standard</a:t>
            </a:r>
          </a:p>
        </p:txBody>
      </p:sp>
      <p:sp>
        <p:nvSpPr>
          <p:cNvPr id="4" name="Content Placeholder 3"/>
          <p:cNvSpPr>
            <a:spLocks noGrp="1"/>
          </p:cNvSpPr>
          <p:nvPr>
            <p:ph idx="1"/>
          </p:nvPr>
        </p:nvSpPr>
        <p:spPr>
          <a:xfrm>
            <a:off x="457199" y="1969936"/>
            <a:ext cx="8229600" cy="4248472"/>
          </a:xfrm>
        </p:spPr>
        <p:txBody>
          <a:bodyPr/>
          <a:lstStyle/>
          <a:p>
            <a:pPr>
              <a:spcAft>
                <a:spcPts val="0"/>
              </a:spcAft>
              <a:buClr>
                <a:srgbClr val="00B2E3"/>
              </a:buClr>
            </a:pPr>
            <a:r>
              <a:rPr lang="en-US" sz="2200" dirty="0">
                <a:solidFill>
                  <a:srgbClr val="000000"/>
                </a:solidFill>
                <a:latin typeface="Arial" panose="020B0604020202020204" pitchFamily="34" charset="0"/>
                <a:ea typeface="Times New Roman" panose="02020603050405020304" pitchFamily="18" charset="0"/>
                <a:cs typeface="Helvetica 55 Roman"/>
              </a:rPr>
              <a:t>This quality standard addresses care for people living with an anxiety disorder. It applies to care for people in all settings but focuses on primary and community care. </a:t>
            </a:r>
            <a:br>
              <a:rPr lang="en-US" sz="2200" dirty="0">
                <a:solidFill>
                  <a:srgbClr val="000000"/>
                </a:solidFill>
                <a:latin typeface="Arial" panose="020B0604020202020204" pitchFamily="34" charset="0"/>
                <a:ea typeface="Times New Roman" panose="02020603050405020304" pitchFamily="18" charset="0"/>
                <a:cs typeface="Helvetica 55 Roman"/>
              </a:rPr>
            </a:br>
            <a:endParaRPr lang="en-US" sz="2200" dirty="0">
              <a:solidFill>
                <a:srgbClr val="000000"/>
              </a:solidFill>
              <a:latin typeface="Arial" panose="020B0604020202020204" pitchFamily="34" charset="0"/>
              <a:ea typeface="Times New Roman" panose="02020603050405020304" pitchFamily="18" charset="0"/>
              <a:cs typeface="Helvetica 55 Roman"/>
            </a:endParaRPr>
          </a:p>
          <a:p>
            <a:pPr>
              <a:spcAft>
                <a:spcPts val="0"/>
              </a:spcAft>
              <a:buClr>
                <a:srgbClr val="00B2E3"/>
              </a:buClr>
            </a:pPr>
            <a:r>
              <a:rPr lang="en-US" sz="2200" dirty="0">
                <a:solidFill>
                  <a:srgbClr val="000000"/>
                </a:solidFill>
                <a:latin typeface="Arial" panose="020B0604020202020204" pitchFamily="34" charset="0"/>
                <a:ea typeface="Times New Roman" panose="02020603050405020304" pitchFamily="18" charset="0"/>
                <a:cs typeface="Helvetica 55 Roman"/>
              </a:rPr>
              <a:t>This quality standard addresses the following anxiety disorder types: specific phobia, social anxiety disorder, generalized anxiety disorder, panic disorder, and agoraphobia. It focuses on care for adults (age 18 years and older), but it includes content that is relevant for children and adolescents (under age 18 years). </a:t>
            </a:r>
            <a:endParaRPr lang="en-CA" sz="2200"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spcAft>
                <a:spcPts val="0"/>
              </a:spcAft>
              <a:buClr>
                <a:srgbClr val="00B2E3"/>
              </a:buClr>
              <a:buNone/>
            </a:pPr>
            <a:endParaRPr lang="en-CA"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1026060" y="1295431"/>
            <a:ext cx="7693250" cy="4912127"/>
          </a:xfrm>
          <a:prstGeom prst="rect">
            <a:avLst/>
          </a:prstGeom>
        </p:spPr>
        <p:txBody>
          <a:bodyPr/>
          <a:lstStyle/>
          <a:p>
            <a:pPr>
              <a:lnSpc>
                <a:spcPts val="3400"/>
              </a:lnSpc>
              <a:spcBef>
                <a:spcPts val="0"/>
              </a:spcBef>
              <a:buClr>
                <a:schemeClr val="tx1"/>
              </a:buClr>
              <a:buAutoNum type="arabicPeriod"/>
              <a:defRPr sz="1800"/>
            </a:pPr>
            <a:r>
              <a:rPr lang="en-CA" dirty="0"/>
              <a:t>Identification</a:t>
            </a:r>
            <a:endParaRPr dirty="0"/>
          </a:p>
          <a:p>
            <a:pPr>
              <a:lnSpc>
                <a:spcPts val="3400"/>
              </a:lnSpc>
              <a:spcBef>
                <a:spcPts val="0"/>
              </a:spcBef>
              <a:buClr>
                <a:schemeClr val="tx1"/>
              </a:buClr>
              <a:buAutoNum type="arabicPeriod"/>
              <a:defRPr sz="1800"/>
            </a:pPr>
            <a:r>
              <a:rPr dirty="0"/>
              <a:t>Comprehensive </a:t>
            </a:r>
            <a:r>
              <a:rPr lang="en-US" dirty="0"/>
              <a:t>A</a:t>
            </a:r>
            <a:r>
              <a:rPr dirty="0"/>
              <a:t>ssessment</a:t>
            </a:r>
          </a:p>
          <a:p>
            <a:pPr>
              <a:lnSpc>
                <a:spcPts val="3400"/>
              </a:lnSpc>
              <a:spcBef>
                <a:spcPts val="0"/>
              </a:spcBef>
              <a:buClr>
                <a:schemeClr val="tx1"/>
              </a:buClr>
              <a:buAutoNum type="arabicPeriod"/>
              <a:defRPr sz="1800"/>
            </a:pPr>
            <a:r>
              <a:rPr lang="en-CA" dirty="0"/>
              <a:t>Support for Family</a:t>
            </a:r>
            <a:endParaRPr dirty="0"/>
          </a:p>
          <a:p>
            <a:pPr>
              <a:lnSpc>
                <a:spcPts val="3400"/>
              </a:lnSpc>
              <a:spcBef>
                <a:spcPts val="0"/>
              </a:spcBef>
              <a:buClr>
                <a:schemeClr val="tx1"/>
              </a:buClr>
              <a:buAutoNum type="arabicPeriod"/>
              <a:defRPr sz="1800"/>
            </a:pPr>
            <a:r>
              <a:rPr lang="en-CA" dirty="0"/>
              <a:t>Stepped-Care Approach</a:t>
            </a:r>
            <a:endParaRPr dirty="0"/>
          </a:p>
          <a:p>
            <a:pPr>
              <a:lnSpc>
                <a:spcPts val="3400"/>
              </a:lnSpc>
              <a:spcBef>
                <a:spcPts val="0"/>
              </a:spcBef>
              <a:buClr>
                <a:schemeClr val="tx1"/>
              </a:buClr>
              <a:buAutoNum type="arabicPeriod"/>
              <a:defRPr sz="1800"/>
            </a:pPr>
            <a:r>
              <a:rPr lang="en-CA" dirty="0"/>
              <a:t>Self-Help</a:t>
            </a:r>
            <a:endParaRPr dirty="0"/>
          </a:p>
          <a:p>
            <a:pPr>
              <a:lnSpc>
                <a:spcPts val="3400"/>
              </a:lnSpc>
              <a:spcBef>
                <a:spcPts val="0"/>
              </a:spcBef>
              <a:buClr>
                <a:schemeClr val="tx1"/>
              </a:buClr>
              <a:buAutoNum type="arabicPeriod"/>
              <a:defRPr sz="1800"/>
            </a:pPr>
            <a:r>
              <a:rPr lang="en-CA" dirty="0"/>
              <a:t>Cognitive Behavioural Therapy</a:t>
            </a:r>
            <a:endParaRPr dirty="0"/>
          </a:p>
          <a:p>
            <a:pPr>
              <a:lnSpc>
                <a:spcPts val="3400"/>
              </a:lnSpc>
              <a:spcBef>
                <a:spcPts val="0"/>
              </a:spcBef>
              <a:buClr>
                <a:schemeClr val="tx1"/>
              </a:buClr>
              <a:buAutoNum type="arabicPeriod"/>
              <a:defRPr sz="1800"/>
            </a:pPr>
            <a:r>
              <a:rPr lang="en-CA" dirty="0"/>
              <a:t>Pharmacological Treatment</a:t>
            </a:r>
            <a:endParaRPr dirty="0"/>
          </a:p>
          <a:p>
            <a:pPr>
              <a:lnSpc>
                <a:spcPts val="3400"/>
              </a:lnSpc>
              <a:spcBef>
                <a:spcPts val="0"/>
              </a:spcBef>
              <a:buClr>
                <a:schemeClr val="tx1"/>
              </a:buClr>
              <a:buAutoNum type="arabicPeriod"/>
              <a:defRPr sz="1800"/>
            </a:pPr>
            <a:r>
              <a:rPr lang="en-CA" dirty="0"/>
              <a:t>Monitoring</a:t>
            </a:r>
            <a:endParaRPr dirty="0"/>
          </a:p>
          <a:p>
            <a:pPr>
              <a:lnSpc>
                <a:spcPts val="3400"/>
              </a:lnSpc>
              <a:spcBef>
                <a:spcPts val="0"/>
              </a:spcBef>
              <a:buClr>
                <a:schemeClr val="tx1"/>
              </a:buClr>
              <a:buAutoNum type="arabicPeriod"/>
              <a:defRPr sz="1800"/>
            </a:pPr>
            <a:r>
              <a:rPr lang="en-CA" dirty="0"/>
              <a:t>Support During Initial Treatment Response</a:t>
            </a:r>
            <a:endParaRPr dirty="0"/>
          </a:p>
          <a:p>
            <a:pPr>
              <a:lnSpc>
                <a:spcPts val="3400"/>
              </a:lnSpc>
              <a:spcBef>
                <a:spcPts val="0"/>
              </a:spcBef>
              <a:buClr>
                <a:schemeClr val="tx1"/>
              </a:buClr>
              <a:buAutoNum type="arabicPeriod"/>
              <a:defRPr sz="1800"/>
            </a:pPr>
            <a:r>
              <a:rPr lang="en-US" dirty="0"/>
              <a:t>Specialized Expertise in Anxiety Disorders</a:t>
            </a:r>
          </a:p>
          <a:p>
            <a:pPr>
              <a:lnSpc>
                <a:spcPts val="3400"/>
              </a:lnSpc>
              <a:spcBef>
                <a:spcPts val="0"/>
              </a:spcBef>
              <a:buClr>
                <a:schemeClr val="tx1"/>
              </a:buClr>
              <a:buAutoNum type="arabicPeriod"/>
              <a:defRPr sz="1800"/>
            </a:pPr>
            <a:r>
              <a:rPr lang="en-US" dirty="0"/>
              <a:t>Relapse Prevention</a:t>
            </a:r>
          </a:p>
          <a:p>
            <a:pPr>
              <a:lnSpc>
                <a:spcPts val="3400"/>
              </a:lnSpc>
              <a:spcBef>
                <a:spcPts val="0"/>
              </a:spcBef>
              <a:buClr>
                <a:schemeClr val="tx1"/>
              </a:buClr>
              <a:buAutoNum type="arabicPeriod"/>
              <a:defRPr sz="1800"/>
            </a:pPr>
            <a:r>
              <a:rPr lang="en-US" dirty="0"/>
              <a:t>Transitions in Care</a:t>
            </a:r>
            <a:endParaRPr dirty="0"/>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dirty="0">
                <a:solidFill>
                  <a:schemeClr val="tx1"/>
                </a:solidFill>
              </a:rPr>
              <a:t>Quality </a:t>
            </a:r>
            <a:r>
              <a:rPr dirty="0">
                <a:solidFill>
                  <a:schemeClr val="tx1"/>
                </a:solidFill>
              </a:rPr>
              <a:t>Statement </a:t>
            </a:r>
            <a:r>
              <a:rPr lang="en-US" dirty="0">
                <a:solidFill>
                  <a:schemeClr val="tx1"/>
                </a:solidFill>
              </a:rPr>
              <a:t>Topics</a:t>
            </a:r>
            <a:endParaRPr dirty="0">
              <a:solidFill>
                <a:schemeClr val="tx1"/>
              </a:solidFill>
            </a:endParaRPr>
          </a:p>
        </p:txBody>
      </p:sp>
      <p:pic>
        <p:nvPicPr>
          <p:cNvPr id="7" name="Graphic 6">
            <a:extLst>
              <a:ext uri="{FF2B5EF4-FFF2-40B4-BE49-F238E27FC236}">
                <a16:creationId xmlns:a16="http://schemas.microsoft.com/office/drawing/2014/main" id="{8762C60D-D862-A248-8B28-6933DF3284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199" y="2168860"/>
            <a:ext cx="580302" cy="580302"/>
          </a:xfrm>
          <a:prstGeom prst="rect">
            <a:avLst/>
          </a:prstGeom>
        </p:spPr>
      </p:pic>
      <p:pic>
        <p:nvPicPr>
          <p:cNvPr id="11" name="Graphic 10">
            <a:extLst>
              <a:ext uri="{FF2B5EF4-FFF2-40B4-BE49-F238E27FC236}">
                <a16:creationId xmlns:a16="http://schemas.microsoft.com/office/drawing/2014/main" id="{5CFB5CD8-96A6-B543-8E32-7199777A50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1329" y="2666456"/>
            <a:ext cx="438794" cy="438794"/>
          </a:xfrm>
          <a:prstGeom prst="rect">
            <a:avLst/>
          </a:prstGeom>
        </p:spPr>
      </p:pic>
      <p:pic>
        <p:nvPicPr>
          <p:cNvPr id="13" name="Graphic 12">
            <a:extLst>
              <a:ext uri="{FF2B5EF4-FFF2-40B4-BE49-F238E27FC236}">
                <a16:creationId xmlns:a16="http://schemas.microsoft.com/office/drawing/2014/main" id="{9A4EA2B7-97C4-E84E-8D11-A9C80D4A2A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0359" y="3080728"/>
            <a:ext cx="438794" cy="438794"/>
          </a:xfrm>
          <a:prstGeom prst="rect">
            <a:avLst/>
          </a:prstGeom>
        </p:spPr>
      </p:pic>
      <p:pic>
        <p:nvPicPr>
          <p:cNvPr id="15" name="Graphic 14">
            <a:extLst>
              <a:ext uri="{FF2B5EF4-FFF2-40B4-BE49-F238E27FC236}">
                <a16:creationId xmlns:a16="http://schemas.microsoft.com/office/drawing/2014/main" id="{53159424-FB34-0F46-BE46-1DF534807D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9102" y="3429000"/>
            <a:ext cx="574221" cy="574221"/>
          </a:xfrm>
          <a:prstGeom prst="rect">
            <a:avLst/>
          </a:prstGeom>
        </p:spPr>
      </p:pic>
      <p:pic>
        <p:nvPicPr>
          <p:cNvPr id="17" name="Graphic 16">
            <a:extLst>
              <a:ext uri="{FF2B5EF4-FFF2-40B4-BE49-F238E27FC236}">
                <a16:creationId xmlns:a16="http://schemas.microsoft.com/office/drawing/2014/main" id="{A5116683-A760-2240-AD27-7EF50C85BE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0312" y="3991682"/>
            <a:ext cx="359811" cy="359811"/>
          </a:xfrm>
          <a:prstGeom prst="rect">
            <a:avLst/>
          </a:prstGeom>
        </p:spPr>
      </p:pic>
      <p:pic>
        <p:nvPicPr>
          <p:cNvPr id="19" name="Graphic 18">
            <a:extLst>
              <a:ext uri="{FF2B5EF4-FFF2-40B4-BE49-F238E27FC236}">
                <a16:creationId xmlns:a16="http://schemas.microsoft.com/office/drawing/2014/main" id="{745A6AD4-3D27-4E4B-9B92-7C828EB79B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4138" y="4400520"/>
            <a:ext cx="435015" cy="435015"/>
          </a:xfrm>
          <a:prstGeom prst="rect">
            <a:avLst/>
          </a:prstGeom>
        </p:spPr>
      </p:pic>
      <p:pic>
        <p:nvPicPr>
          <p:cNvPr id="21" name="Graphic 20">
            <a:extLst>
              <a:ext uri="{FF2B5EF4-FFF2-40B4-BE49-F238E27FC236}">
                <a16:creationId xmlns:a16="http://schemas.microsoft.com/office/drawing/2014/main" id="{53CDAC7D-F31E-8440-B1D4-B2FE92FC92C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07595" y="4912525"/>
            <a:ext cx="332528" cy="332528"/>
          </a:xfrm>
          <a:prstGeom prst="rect">
            <a:avLst/>
          </a:prstGeom>
        </p:spPr>
      </p:pic>
      <p:pic>
        <p:nvPicPr>
          <p:cNvPr id="23" name="Graphic 22">
            <a:extLst>
              <a:ext uri="{FF2B5EF4-FFF2-40B4-BE49-F238E27FC236}">
                <a16:creationId xmlns:a16="http://schemas.microsoft.com/office/drawing/2014/main" id="{E2EED72E-891A-2B41-B50E-CF3EE682EB6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94995" y="5271671"/>
            <a:ext cx="349618" cy="349618"/>
          </a:xfrm>
          <a:prstGeom prst="rect">
            <a:avLst/>
          </a:prstGeom>
        </p:spPr>
      </p:pic>
      <p:pic>
        <p:nvPicPr>
          <p:cNvPr id="25" name="Graphic 24">
            <a:extLst>
              <a:ext uri="{FF2B5EF4-FFF2-40B4-BE49-F238E27FC236}">
                <a16:creationId xmlns:a16="http://schemas.microsoft.com/office/drawing/2014/main" id="{17849E62-5BAC-594C-B005-A9138496169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83583" y="5722336"/>
            <a:ext cx="384175" cy="384175"/>
          </a:xfrm>
          <a:prstGeom prst="rect">
            <a:avLst/>
          </a:prstGeom>
        </p:spPr>
      </p:pic>
      <p:pic>
        <p:nvPicPr>
          <p:cNvPr id="27" name="Graphic 26">
            <a:extLst>
              <a:ext uri="{FF2B5EF4-FFF2-40B4-BE49-F238E27FC236}">
                <a16:creationId xmlns:a16="http://schemas.microsoft.com/office/drawing/2014/main" id="{22A7D8AC-FAEE-F947-A2BA-8137472DB69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42518" y="6106511"/>
            <a:ext cx="454572" cy="454572"/>
          </a:xfrm>
          <a:prstGeom prst="rect">
            <a:avLst/>
          </a:prstGeom>
        </p:spPr>
      </p:pic>
      <p:pic>
        <p:nvPicPr>
          <p:cNvPr id="29" name="Graphic 28">
            <a:extLst>
              <a:ext uri="{FF2B5EF4-FFF2-40B4-BE49-F238E27FC236}">
                <a16:creationId xmlns:a16="http://schemas.microsoft.com/office/drawing/2014/main" id="{ACB28F36-9C54-BF49-AEEE-939612314CB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13470" y="1371399"/>
            <a:ext cx="414512" cy="414512"/>
          </a:xfrm>
          <a:prstGeom prst="rect">
            <a:avLst/>
          </a:prstGeom>
        </p:spPr>
      </p:pic>
      <p:pic>
        <p:nvPicPr>
          <p:cNvPr id="31" name="Graphic 30">
            <a:extLst>
              <a:ext uri="{FF2B5EF4-FFF2-40B4-BE49-F238E27FC236}">
                <a16:creationId xmlns:a16="http://schemas.microsoft.com/office/drawing/2014/main" id="{94B4A8E5-4219-684A-A6C1-A0FC6A089ED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95945" y="1764298"/>
            <a:ext cx="476250" cy="476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dirty="0">
                <a:solidFill>
                  <a:schemeClr val="tx1"/>
                </a:solidFill>
              </a:rPr>
              <a:t>Quality Statement 1:</a:t>
            </a:r>
            <a:br>
              <a:rPr lang="en-CA" sz="2400" dirty="0">
                <a:solidFill>
                  <a:schemeClr val="tx1"/>
                </a:solidFill>
              </a:rPr>
            </a:br>
            <a:r>
              <a:rPr lang="en-CA" sz="2400" dirty="0">
                <a:solidFill>
                  <a:schemeClr val="tx1"/>
                </a:solidFill>
              </a:rPr>
              <a:t>Identification</a:t>
            </a:r>
            <a:endParaRPr lang="en-CA" sz="2625" b="0" dirty="0">
              <a:solidFill>
                <a:schemeClr val="tx1"/>
              </a:solidFill>
            </a:endParaRPr>
          </a:p>
        </p:txBody>
      </p:sp>
      <p:sp>
        <p:nvSpPr>
          <p:cNvPr id="3" name="Rectangle 2"/>
          <p:cNvSpPr/>
          <p:nvPr/>
        </p:nvSpPr>
        <p:spPr>
          <a:xfrm>
            <a:off x="1352811" y="1937660"/>
            <a:ext cx="5962390" cy="130658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suspected to have an anxiety disorder are identified early using (1) a validated screening tool or recognized screening questions and (2) validated severity-rating scales.</a:t>
            </a:r>
            <a:endParaRPr lang="en-CA" sz="1800" u="none">
              <a:solidFill>
                <a:srgbClr val="000000"/>
              </a:solidFill>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rPr>
              <a:t>Quality Standards</a:t>
            </a:r>
          </a:p>
        </p:txBody>
      </p:sp>
      <p:sp>
        <p:nvSpPr>
          <p:cNvPr id="3" name="Content Placeholder 2"/>
          <p:cNvSpPr>
            <a:spLocks noGrp="1"/>
          </p:cNvSpPr>
          <p:nvPr>
            <p:ph idx="1"/>
          </p:nvPr>
        </p:nvSpPr>
        <p:spPr>
          <a:xfrm>
            <a:off x="472184" y="1440547"/>
            <a:ext cx="8296035" cy="3143979"/>
          </a:xfrm>
        </p:spPr>
        <p:txBody>
          <a:bodyPr/>
          <a:lstStyle/>
          <a:p>
            <a:pPr>
              <a:lnSpc>
                <a:spcPct val="90000"/>
              </a:lnSpc>
              <a:spcAft>
                <a:spcPts val="1200"/>
              </a:spcAft>
              <a:buClr>
                <a:srgbClr val="00B2E3"/>
              </a:buClr>
            </a:pPr>
            <a:r>
              <a:rPr lang="en-CA" dirty="0"/>
              <a:t>Inform clinicians and patients what quality care looks like</a:t>
            </a:r>
          </a:p>
          <a:p>
            <a:pPr>
              <a:lnSpc>
                <a:spcPct val="90000"/>
              </a:lnSpc>
              <a:spcAft>
                <a:spcPts val="1200"/>
              </a:spcAft>
              <a:buClr>
                <a:srgbClr val="00B2E3"/>
              </a:buClr>
            </a:pPr>
            <a:r>
              <a:rPr lang="en-CA" dirty="0"/>
              <a:t>Focus on conditions or processes where there are large variations in how care is delivered, or where there are gaps between the care provided in Ontario and the care patients should receive</a:t>
            </a:r>
          </a:p>
          <a:p>
            <a:pPr>
              <a:lnSpc>
                <a:spcPct val="90000"/>
              </a:lnSpc>
              <a:spcAft>
                <a:spcPts val="1200"/>
              </a:spcAft>
              <a:buClr>
                <a:srgbClr val="00B2E3"/>
              </a:buClr>
            </a:pPr>
            <a:r>
              <a:rPr lang="en-CA" dirty="0"/>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dirty="0"/>
          </a:p>
          <a:p>
            <a:pPr>
              <a:buClr>
                <a:srgbClr val="00B2E3"/>
              </a:buClr>
            </a:pPr>
            <a:endParaRPr lang="en-CA" dirty="0"/>
          </a:p>
        </p:txBody>
      </p:sp>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dirty="0">
                <a:solidFill>
                  <a:schemeClr val="tx1"/>
                </a:solidFill>
              </a:rPr>
              <a:t>Quality Statement 2:</a:t>
            </a:r>
            <a:br>
              <a:rPr lang="en-CA" sz="2400" dirty="0">
                <a:solidFill>
                  <a:schemeClr val="tx1"/>
                </a:solidFill>
              </a:rPr>
            </a:br>
            <a:r>
              <a:rPr lang="en-CA" sz="2400" dirty="0">
                <a:solidFill>
                  <a:schemeClr val="tx1"/>
                </a:solidFill>
              </a:rPr>
              <a:t>Comprehensive Assessment</a:t>
            </a: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158657" y="1914295"/>
            <a:ext cx="6826685" cy="180593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suspected to have an anxiety disorder, or who have had a positive screening result for an anxiety disorder, receive a timely comprehensive assessment to determine whether they have a specific anxiety disorder, the severity of their symptoms, whether they have any comorbid conditions, and whether they have any associated functional impairment.</a:t>
            </a:r>
            <a:endParaRPr lang="en-CA" sz="1800" u="none">
              <a:solidFill>
                <a:srgbClr val="000000"/>
              </a:solidFill>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en-CA" sz="2400" b="0" dirty="0">
                <a:solidFill>
                  <a:schemeClr val="tx1"/>
                </a:solidFill>
              </a:rPr>
              <a:t>Quality Statement 3:</a:t>
            </a:r>
            <a:br>
              <a:rPr lang="en-CA" sz="2400" dirty="0">
                <a:solidFill>
                  <a:schemeClr val="tx1"/>
                </a:solidFill>
              </a:rPr>
            </a:br>
            <a:r>
              <a:rPr lang="en-CA" sz="2400" dirty="0">
                <a:solidFill>
                  <a:schemeClr val="tx1"/>
                </a:solidFill>
              </a:rPr>
              <a:t>Support for Family</a:t>
            </a:r>
            <a:br>
              <a:rPr lang="en-CA" sz="2625" dirty="0">
                <a:solidFill>
                  <a:schemeClr val="tx1"/>
                </a:solidFill>
              </a:rPr>
            </a:br>
            <a:endParaRPr lang="en-CA" sz="2625" b="0" dirty="0">
              <a:solidFill>
                <a:schemeClr val="tx1"/>
              </a:solidFill>
            </a:endParaRPr>
          </a:p>
        </p:txBody>
      </p:sp>
      <p:sp>
        <p:nvSpPr>
          <p:cNvPr id="3" name="Rectangle 2"/>
          <p:cNvSpPr/>
          <p:nvPr/>
        </p:nvSpPr>
        <p:spPr>
          <a:xfrm>
            <a:off x="1427967" y="2088737"/>
            <a:ext cx="5994067" cy="166907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with an anxiety disorder are encouraged to involve their family during their assessment and treatment, considering individual needs and preferences. Family members are connected to available resources and supports and provided with psychoeducation.</a:t>
            </a:r>
            <a:endParaRPr lang="en-CA" sz="1800" u="none">
              <a:solidFill>
                <a:srgbClr val="000000"/>
              </a:solidFill>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9" y="414660"/>
            <a:ext cx="7515616" cy="874432"/>
          </a:xfrm>
        </p:spPr>
        <p:txBody>
          <a:bodyPr anchor="t"/>
          <a:lstStyle/>
          <a:p>
            <a:pPr>
              <a:lnSpc>
                <a:spcPct val="90000"/>
              </a:lnSpc>
            </a:pPr>
            <a:r>
              <a:rPr lang="en-CA" sz="2400" b="0" dirty="0">
                <a:solidFill>
                  <a:schemeClr val="tx1"/>
                </a:solidFill>
              </a:rPr>
              <a:t>Quality Statement 4:</a:t>
            </a:r>
            <a:br>
              <a:rPr lang="en-CA" dirty="0">
                <a:solidFill>
                  <a:schemeClr val="tx1"/>
                </a:solidFill>
              </a:rPr>
            </a:br>
            <a:r>
              <a:rPr lang="en-US" sz="2400" dirty="0">
                <a:solidFill>
                  <a:schemeClr val="tx1"/>
                </a:solidFill>
              </a:rPr>
              <a:t>Stepped-Care Approach</a:t>
            </a:r>
            <a:br>
              <a:rPr lang="en-US" sz="2400"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CA" sz="2625" b="0" dirty="0">
              <a:solidFill>
                <a:schemeClr val="tx1"/>
              </a:solidFill>
            </a:endParaRPr>
          </a:p>
        </p:txBody>
      </p:sp>
      <p:sp>
        <p:nvSpPr>
          <p:cNvPr id="3" name="Rectangle 2"/>
          <p:cNvSpPr/>
          <p:nvPr/>
        </p:nvSpPr>
        <p:spPr>
          <a:xfrm>
            <a:off x="1422565" y="2167207"/>
            <a:ext cx="5864355" cy="182975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with an anxiety disorder receive treatment that follows a stepped-care approach, providing the least intensive, most effective intervention first, based on symptom severity, level of functional impairment, and individual needs and preferences.</a:t>
            </a:r>
            <a:endParaRPr lang="en-CA" sz="1800" b="1" u="none">
              <a:solidFill>
                <a:srgbClr val="000000"/>
              </a:solidFill>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6183438" cy="874432"/>
          </a:xfrm>
        </p:spPr>
        <p:txBody>
          <a:bodyPr anchor="t"/>
          <a:lstStyle/>
          <a:p>
            <a:pPr>
              <a:lnSpc>
                <a:spcPct val="90000"/>
              </a:lnSpc>
            </a:pPr>
            <a:r>
              <a:rPr lang="en-CA" sz="2400" b="0" dirty="0">
                <a:solidFill>
                  <a:schemeClr val="tx1"/>
                </a:solidFill>
              </a:rPr>
              <a:t>Quality Statement 5:</a:t>
            </a:r>
            <a:br>
              <a:rPr lang="en-CA" dirty="0">
                <a:solidFill>
                  <a:schemeClr val="tx1"/>
                </a:solidFill>
              </a:rPr>
            </a:br>
            <a:r>
              <a:rPr lang="en-CA" sz="2400" dirty="0">
                <a:solidFill>
                  <a:schemeClr val="tx1"/>
                </a:solidFill>
              </a:rPr>
              <a:t>Self-Help</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077238" y="2254685"/>
            <a:ext cx="6588690" cy="174111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1800" u="none">
                <a:solidFill>
                  <a:srgbClr val="000000"/>
                </a:solidFill>
              </a:rPr>
              <a:t>People with an anxiety disorder are informed about and supported in accessing self-help resources, such as self-help books, Internet-based educational resources, and support groups, considering their individual needs and preferences and in alignment with a stepped-care approach.</a:t>
            </a:r>
            <a:endParaRPr lang="en-CA" sz="1800" u="none">
              <a:solidFill>
                <a:srgbClr val="000000"/>
              </a:solidFill>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5470"/>
            <a:ext cx="8244584" cy="1165909"/>
          </a:xfrm>
        </p:spPr>
        <p:txBody>
          <a:bodyPr anchor="t"/>
          <a:lstStyle/>
          <a:p>
            <a:pPr>
              <a:lnSpc>
                <a:spcPct val="90000"/>
              </a:lnSpc>
            </a:pPr>
            <a:r>
              <a:rPr lang="en-CA" sz="2400" b="0" dirty="0">
                <a:solidFill>
                  <a:schemeClr val="tx1"/>
                </a:solidFill>
              </a:rPr>
              <a:t>Quality Statement 6:</a:t>
            </a:r>
            <a:br>
              <a:rPr lang="en-CA" sz="2400" dirty="0">
                <a:solidFill>
                  <a:schemeClr val="tx1"/>
                </a:solidFill>
              </a:rPr>
            </a:br>
            <a:r>
              <a:rPr lang="en-CA"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Cognitive Behavioural Therapy</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09116" y="2404887"/>
            <a:ext cx="5710031" cy="209216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5" name="Rectangle 4"/>
          <p:cNvSpPr/>
          <p:nvPr/>
        </p:nvSpPr>
        <p:spPr>
          <a:xfrm>
            <a:off x="1584097" y="2524606"/>
            <a:ext cx="5360069" cy="1754326"/>
          </a:xfrm>
          <a:prstGeom prst="rect">
            <a:avLst/>
          </a:prstGeom>
        </p:spPr>
        <p:txBody>
          <a:bodyPr wrap="square">
            <a:spAutoFit/>
          </a:bodyPr>
          <a:lstStyle/>
          <a:p>
            <a:pPr defTabSz="342900"/>
            <a:r>
              <a:rPr lang="en-US" sz="1800" u="none">
                <a:solidFill>
                  <a:srgbClr val="000000"/>
                </a:solidFill>
                <a:latin typeface="Arial"/>
              </a:rPr>
              <a:t>People with an anxiety disorder have timely access to cognitive behavioural therapy, considering their individual needs and preferences and in alignment with a stepped-care approach. The cognitive behavioural therapy is delivered by a health care professional with expertise in anxiety disorders.</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552"/>
            <a:ext cx="8244584" cy="1165909"/>
          </a:xfrm>
        </p:spPr>
        <p:txBody>
          <a:bodyPr anchor="t"/>
          <a:lstStyle/>
          <a:p>
            <a:pPr>
              <a:lnSpc>
                <a:spcPct val="90000"/>
              </a:lnSpc>
            </a:pPr>
            <a:r>
              <a:rPr lang="en-CA" sz="2400" b="0" dirty="0">
                <a:solidFill>
                  <a:schemeClr val="tx1"/>
                </a:solidFill>
              </a:rPr>
              <a:t>Quality Statement 7:</a:t>
            </a:r>
            <a:br>
              <a:rPr lang="en-CA" sz="2400" dirty="0">
                <a:solidFill>
                  <a:schemeClr val="tx1"/>
                </a:solidFill>
              </a:rPr>
            </a:br>
            <a:r>
              <a:rPr lang="en-CA"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Pharmacological Treatment</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85901" y="2434841"/>
            <a:ext cx="5898874" cy="198684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8"/>
            <a:ext cx="5805027" cy="1754326"/>
          </a:xfrm>
          <a:prstGeom prst="rect">
            <a:avLst/>
          </a:prstGeom>
        </p:spPr>
        <p:txBody>
          <a:bodyPr wrap="square">
            <a:spAutoFit/>
          </a:bodyPr>
          <a:lstStyle/>
          <a:p>
            <a:pPr defTabSz="342900"/>
            <a:r>
              <a:rPr lang="en-US" sz="1800" u="none">
                <a:solidFill>
                  <a:srgbClr val="000000"/>
                </a:solidFill>
                <a:latin typeface="Arial"/>
              </a:rPr>
              <a:t>People with a moderate to severe anxiety disorder, or people who are not responding to psychological treatment, are offered pharmacological treatment based on their specific anxiety disorder, considering their individual needs and preferences and in alignment with a stepped-care approach.</a:t>
            </a:r>
          </a:p>
        </p:txBody>
      </p:sp>
    </p:spTree>
    <p:custDataLst>
      <p:tags r:id="rId1"/>
    </p:custDataLst>
    <p:extLst>
      <p:ext uri="{BB962C8B-B14F-4D97-AF65-F5344CB8AC3E}">
        <p14:creationId xmlns:p14="http://schemas.microsoft.com/office/powerpoint/2010/main" val="2474725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6"/>
            <a:ext cx="8244584" cy="1165909"/>
          </a:xfrm>
        </p:spPr>
        <p:txBody>
          <a:bodyPr anchor="t"/>
          <a:lstStyle/>
          <a:p>
            <a:pPr>
              <a:lnSpc>
                <a:spcPct val="90000"/>
              </a:lnSpc>
            </a:pPr>
            <a:r>
              <a:rPr lang="en-CA" sz="2400" b="0" dirty="0">
                <a:solidFill>
                  <a:schemeClr val="tx1"/>
                </a:solidFill>
              </a:rPr>
              <a:t>Quality Statement 8:</a:t>
            </a:r>
            <a:br>
              <a:rPr lang="en-CA" sz="2400" dirty="0">
                <a:solidFill>
                  <a:schemeClr val="tx1"/>
                </a:solidFill>
              </a:rPr>
            </a:br>
            <a:r>
              <a:rPr lang="en-CA"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Monitoring</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85901" y="2434840"/>
            <a:ext cx="6078352" cy="181148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579747" y="2544227"/>
            <a:ext cx="6078353" cy="1477328"/>
          </a:xfrm>
          <a:prstGeom prst="rect">
            <a:avLst/>
          </a:prstGeom>
        </p:spPr>
        <p:txBody>
          <a:bodyPr wrap="square" anchor="t">
            <a:spAutoFit/>
          </a:bodyPr>
          <a:lstStyle/>
          <a:p>
            <a:pPr defTabSz="342900"/>
            <a:r>
              <a:rPr lang="en-US" sz="1800" u="none">
                <a:solidFill>
                  <a:srgbClr val="000000"/>
                </a:solidFill>
                <a:latin typeface="Arial"/>
                <a:ea typeface="MS PGothic"/>
              </a:rPr>
              <a:t>People with an anxiety disorder have their response to treatment (effectiveness and tolerability) monitored regularly over the course of treatment using validated tools in conjunction with an assessment of their clinical presentation.</a:t>
            </a:r>
            <a:endParaRPr lang="en-US">
              <a:ea typeface="MS PGothic"/>
            </a:endParaRPr>
          </a:p>
        </p:txBody>
      </p:sp>
    </p:spTree>
    <p:custDataLst>
      <p:tags r:id="rId1"/>
    </p:custDataLst>
    <p:extLst>
      <p:ext uri="{BB962C8B-B14F-4D97-AF65-F5344CB8AC3E}">
        <p14:creationId xmlns:p14="http://schemas.microsoft.com/office/powerpoint/2010/main" val="1505742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076"/>
            <a:ext cx="8244584" cy="1165909"/>
          </a:xfrm>
        </p:spPr>
        <p:txBody>
          <a:bodyPr anchor="t"/>
          <a:lstStyle/>
          <a:p>
            <a:pPr>
              <a:lnSpc>
                <a:spcPct val="90000"/>
              </a:lnSpc>
            </a:pPr>
            <a:r>
              <a:rPr lang="en-CA" sz="2400" b="0" dirty="0">
                <a:solidFill>
                  <a:schemeClr val="tx1"/>
                </a:solidFill>
              </a:rPr>
              <a:t>Quality Statement 9:</a:t>
            </a:r>
            <a:br>
              <a:rPr lang="en-CA" sz="240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Support During Initial Treatment Response</a:t>
            </a:r>
            <a:br>
              <a:rPr lang="en-CA" sz="2400" dirty="0">
                <a:solidFill>
                  <a:schemeClr val="tx1"/>
                </a:solidFill>
              </a:rPr>
            </a:b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3" name="Rectangle 2"/>
          <p:cNvSpPr/>
          <p:nvPr/>
        </p:nvSpPr>
        <p:spPr>
          <a:xfrm>
            <a:off x="1444408" y="2196847"/>
            <a:ext cx="6255183" cy="223529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4" name="Rectangle 3"/>
          <p:cNvSpPr/>
          <p:nvPr/>
        </p:nvSpPr>
        <p:spPr>
          <a:xfrm>
            <a:off x="1669485" y="2298830"/>
            <a:ext cx="5805027" cy="2031325"/>
          </a:xfrm>
          <a:prstGeom prst="rect">
            <a:avLst/>
          </a:prstGeom>
        </p:spPr>
        <p:txBody>
          <a:bodyPr wrap="square">
            <a:spAutoFit/>
          </a:bodyPr>
          <a:lstStyle/>
          <a:p>
            <a:pPr defTabSz="342900"/>
            <a:r>
              <a:rPr lang="en-US" sz="1800" u="none">
                <a:solidFill>
                  <a:srgbClr val="000000"/>
                </a:solidFill>
                <a:latin typeface="Arial"/>
              </a:rPr>
              <a:t>People with an anxiety disorder are informed about what to expect and supported during their initial treatment response. When initial treatment is not working, people with an anxiety disorder are reassessed. They are offered other treatment options, considering their individual needs and preferences and in alignment with a stepped-care approach.</a:t>
            </a:r>
          </a:p>
        </p:txBody>
      </p:sp>
    </p:spTree>
    <p:custDataLst>
      <p:tags r:id="rId1"/>
    </p:custDataLst>
    <p:extLst>
      <p:ext uri="{BB962C8B-B14F-4D97-AF65-F5344CB8AC3E}">
        <p14:creationId xmlns:p14="http://schemas.microsoft.com/office/powerpoint/2010/main" val="2634543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936"/>
            <a:ext cx="8244584" cy="1165909"/>
          </a:xfrm>
        </p:spPr>
        <p:txBody>
          <a:bodyPr anchor="t"/>
          <a:lstStyle/>
          <a:p>
            <a:pPr>
              <a:lnSpc>
                <a:spcPct val="90000"/>
              </a:lnSpc>
            </a:pPr>
            <a:r>
              <a:rPr lang="en-CA" sz="2400" b="0" dirty="0">
                <a:solidFill>
                  <a:schemeClr val="tx1"/>
                </a:solidFill>
              </a:rPr>
              <a:t>Quality Statement 10:</a:t>
            </a:r>
            <a:br>
              <a:rPr lang="en-CA" sz="240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Specialized Expertise in Anxiety Disorders</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1"/>
            <a:ext cx="5898873" cy="142317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defTabSz="342900"/>
            <a:r>
              <a:rPr lang="en-US" sz="1800" u="none">
                <a:solidFill>
                  <a:srgbClr val="000000"/>
                </a:solidFill>
                <a:latin typeface="Arial"/>
              </a:rPr>
              <a:t>People with an anxiety disorder who have not responded adequately to treatments are connected to a health care professional with specialized expertise in anxiety disorders.</a:t>
            </a:r>
          </a:p>
        </p:txBody>
      </p:sp>
    </p:spTree>
    <p:custDataLst>
      <p:tags r:id="rId1"/>
    </p:custDataLst>
    <p:extLst>
      <p:ext uri="{BB962C8B-B14F-4D97-AF65-F5344CB8AC3E}">
        <p14:creationId xmlns:p14="http://schemas.microsoft.com/office/powerpoint/2010/main" val="3565876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7935"/>
            <a:ext cx="8244584" cy="1165909"/>
          </a:xfrm>
        </p:spPr>
        <p:txBody>
          <a:bodyPr anchor="t"/>
          <a:lstStyle/>
          <a:p>
            <a:pPr>
              <a:lnSpc>
                <a:spcPct val="90000"/>
              </a:lnSpc>
            </a:pPr>
            <a:r>
              <a:rPr lang="en-CA" sz="2400" b="0" dirty="0">
                <a:solidFill>
                  <a:schemeClr val="tx1"/>
                </a:solidFill>
              </a:rPr>
              <a:t>Quality Statement 11:</a:t>
            </a:r>
            <a:br>
              <a:rPr lang="en-CA" sz="240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Relapse Prevention</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5898873" cy="151085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200329"/>
          </a:xfrm>
          <a:prstGeom prst="rect">
            <a:avLst/>
          </a:prstGeom>
        </p:spPr>
        <p:txBody>
          <a:bodyPr wrap="square">
            <a:spAutoFit/>
          </a:bodyPr>
          <a:lstStyle/>
          <a:p>
            <a:pPr defTabSz="342900"/>
            <a:r>
              <a:rPr lang="en-US" sz="1800" u="none">
                <a:solidFill>
                  <a:srgbClr val="000000"/>
                </a:solidFill>
                <a:latin typeface="Arial"/>
              </a:rPr>
              <a:t>People with an anxiety disorder who are receiving treatment are provided with information and education about how to prevent relapse and manage symptoms if they re-emerge.</a:t>
            </a:r>
          </a:p>
        </p:txBody>
      </p:sp>
    </p:spTree>
    <p:custDataLst>
      <p:tags r:id="rId1"/>
    </p:custDataLst>
    <p:extLst>
      <p:ext uri="{BB962C8B-B14F-4D97-AF65-F5344CB8AC3E}">
        <p14:creationId xmlns:p14="http://schemas.microsoft.com/office/powerpoint/2010/main" val="1121069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dirty="0">
                <a:solidFill>
                  <a:schemeClr val="tx1"/>
                </a:solidFill>
              </a:rPr>
              <a:t>Quality Standards</a:t>
            </a:r>
          </a:p>
        </p:txBody>
      </p:sp>
      <p:graphicFrame>
        <p:nvGraphicFramePr>
          <p:cNvPr id="4" name="Diagram 3"/>
          <p:cNvGraphicFramePr/>
          <p:nvPr>
            <p:extLst>
              <p:ext uri="{D42A27DB-BD31-4B8C-83A1-F6EECF244321}">
                <p14:modId xmlns:p14="http://schemas.microsoft.com/office/powerpoint/2010/main" val="1440409911"/>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809"/>
            <a:ext cx="8244584" cy="1165909"/>
          </a:xfrm>
        </p:spPr>
        <p:txBody>
          <a:bodyPr anchor="t"/>
          <a:lstStyle/>
          <a:p>
            <a:pPr>
              <a:lnSpc>
                <a:spcPct val="90000"/>
              </a:lnSpc>
            </a:pPr>
            <a:r>
              <a:rPr lang="en-CA" sz="2400" b="0" dirty="0">
                <a:solidFill>
                  <a:schemeClr val="tx1"/>
                </a:solidFill>
              </a:rPr>
              <a:t>Quality Statement 12:</a:t>
            </a:r>
            <a:br>
              <a:rPr lang="en-CA" sz="2400" dirty="0">
                <a:solidFill>
                  <a:schemeClr val="tx1"/>
                </a:solidFill>
              </a:rPr>
            </a:br>
            <a:r>
              <a:rPr lang="en-US" sz="24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Transitions in Care</a:t>
            </a:r>
            <a:br>
              <a:rPr lang="en-CA" sz="2400" dirty="0">
                <a:solidFill>
                  <a:schemeClr val="tx1"/>
                </a:solidFill>
              </a:rPr>
            </a:br>
            <a:br>
              <a:rPr lang="en-US" sz="2400" dirty="0">
                <a:solidFill>
                  <a:schemeClr val="tx1"/>
                </a:solidFill>
              </a:rPr>
            </a:br>
            <a:br>
              <a:rPr lang="en-US" sz="2400" dirty="0">
                <a:solidFill>
                  <a:schemeClr val="tx1"/>
                </a:solidFill>
              </a:rPr>
            </a:br>
            <a:br>
              <a:rPr lang="en-CA" sz="2400" dirty="0">
                <a:solidFill>
                  <a:schemeClr val="tx1"/>
                </a:solidFill>
              </a:rPr>
            </a:br>
            <a:br>
              <a:rPr lang="en-CA" sz="2625" dirty="0">
                <a:solidFill>
                  <a:schemeClr val="tx1"/>
                </a:solidFill>
              </a:rPr>
            </a:br>
            <a:endParaRPr lang="en-CA" sz="2625" b="0" dirty="0">
              <a:solidFill>
                <a:schemeClr val="tx1"/>
              </a:solidFill>
            </a:endParaRPr>
          </a:p>
        </p:txBody>
      </p:sp>
      <p:sp>
        <p:nvSpPr>
          <p:cNvPr id="4" name="Rectangle 3"/>
          <p:cNvSpPr/>
          <p:nvPr/>
        </p:nvSpPr>
        <p:spPr>
          <a:xfrm>
            <a:off x="1579747" y="2544228"/>
            <a:ext cx="5805027" cy="369332"/>
          </a:xfrm>
          <a:prstGeom prst="rect">
            <a:avLst/>
          </a:prstGeom>
        </p:spPr>
        <p:txBody>
          <a:bodyPr wrap="square">
            <a:spAutoFit/>
          </a:bodyPr>
          <a:lstStyle/>
          <a:p>
            <a:pPr defTabSz="342900"/>
            <a:endParaRPr lang="en-US" sz="1800" u="none">
              <a:solidFill>
                <a:srgbClr val="000000"/>
              </a:solidFill>
              <a:latin typeface="Arial"/>
            </a:endParaRPr>
          </a:p>
        </p:txBody>
      </p:sp>
      <p:sp>
        <p:nvSpPr>
          <p:cNvPr id="5" name="Rectangle 4">
            <a:extLst>
              <a:ext uri="{FF2B5EF4-FFF2-40B4-BE49-F238E27FC236}">
                <a16:creationId xmlns:a16="http://schemas.microsoft.com/office/drawing/2014/main" id="{6EBCC321-3E5D-4B51-86F6-358C6EE93E3B}"/>
              </a:ext>
            </a:extLst>
          </p:cNvPr>
          <p:cNvSpPr/>
          <p:nvPr/>
        </p:nvSpPr>
        <p:spPr>
          <a:xfrm>
            <a:off x="1485901" y="2434840"/>
            <a:ext cx="6078352" cy="183653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endParaRPr lang="en-CA" sz="2100" b="1">
              <a:solidFill>
                <a:srgbClr val="000000"/>
              </a:solidFill>
            </a:endParaRPr>
          </a:p>
        </p:txBody>
      </p:sp>
      <p:sp>
        <p:nvSpPr>
          <p:cNvPr id="6" name="Rectangle 5">
            <a:extLst>
              <a:ext uri="{FF2B5EF4-FFF2-40B4-BE49-F238E27FC236}">
                <a16:creationId xmlns:a16="http://schemas.microsoft.com/office/drawing/2014/main" id="{C85D7BFC-1773-45F8-B3A9-B2B84FB37835}"/>
              </a:ext>
            </a:extLst>
          </p:cNvPr>
          <p:cNvSpPr/>
          <p:nvPr/>
        </p:nvSpPr>
        <p:spPr>
          <a:xfrm>
            <a:off x="1579747" y="2544227"/>
            <a:ext cx="5805027" cy="1477328"/>
          </a:xfrm>
          <a:prstGeom prst="rect">
            <a:avLst/>
          </a:prstGeom>
        </p:spPr>
        <p:txBody>
          <a:bodyPr wrap="square">
            <a:spAutoFit/>
          </a:bodyPr>
          <a:lstStyle/>
          <a:p>
            <a:pPr defTabSz="342900"/>
            <a:r>
              <a:rPr lang="en-US" sz="1800" u="none">
                <a:solidFill>
                  <a:srgbClr val="000000"/>
                </a:solidFill>
                <a:latin typeface="Arial"/>
              </a:rPr>
              <a:t>People with an anxiety disorder are given appropriate care throughout their lifespan and experience seamless transitions between services and health care professionals, including between care settings and from child and adolescent services to adult services.</a:t>
            </a:r>
          </a:p>
        </p:txBody>
      </p:sp>
    </p:spTree>
    <p:custDataLst>
      <p:tags r:id="rId1"/>
    </p:custDataLst>
    <p:extLst>
      <p:ext uri="{BB962C8B-B14F-4D97-AF65-F5344CB8AC3E}">
        <p14:creationId xmlns:p14="http://schemas.microsoft.com/office/powerpoint/2010/main" val="3362843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dirty="0">
                <a:solidFill>
                  <a:schemeClr val="tx1"/>
                </a:solidFill>
              </a:rPr>
            </a:br>
            <a:r>
              <a:rPr lang="en-US" sz="4800" dirty="0">
                <a:solidFill>
                  <a:schemeClr val="tx1"/>
                </a:solidFill>
              </a:rPr>
              <a:t>How to Measure Overall Success</a:t>
            </a:r>
            <a:br>
              <a:rPr lang="en-US" sz="4800" dirty="0">
                <a:solidFill>
                  <a:schemeClr val="tx1"/>
                </a:solidFill>
                <a:latin typeface="MS PGothic"/>
              </a:rPr>
            </a:br>
            <a:endParaRPr lang="en-US" sz="4800" dirty="0">
              <a:solidFill>
                <a:schemeClr val="tx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sz="2800" dirty="0">
                <a:solidFill>
                  <a:schemeClr val="tx1"/>
                </a:solidFill>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868733"/>
            <a:ext cx="8126651" cy="2461636"/>
          </a:xfrm>
        </p:spPr>
        <p:txBody>
          <a:bodyPr/>
          <a:lstStyle/>
          <a:p>
            <a:pPr lvl="0">
              <a:spcAft>
                <a:spcPts val="1200"/>
              </a:spcAft>
              <a:buClr>
                <a:srgbClr val="00B2E3"/>
              </a:buClr>
            </a:pPr>
            <a:r>
              <a:rPr lang="en-CA" sz="2000" dirty="0"/>
              <a:t>Percentage of people with an unscheduled emergency department (ED) visit for an anxiety disorder for whom the ED was the first point of contact for mental health and addictions care</a:t>
            </a:r>
          </a:p>
          <a:p>
            <a:pPr lvl="0">
              <a:spcAft>
                <a:spcPts val="1200"/>
              </a:spcAft>
              <a:buClr>
                <a:srgbClr val="00B2E3"/>
              </a:buClr>
            </a:pPr>
            <a:r>
              <a:rPr lang="en-CA" sz="2000" dirty="0"/>
              <a:t>Percentage of repeat unscheduled ED visits related to mental health and addictions within 30 days after an unscheduled ED visit for an anxiety disorder </a:t>
            </a:r>
          </a:p>
          <a:p>
            <a:pPr marL="0" indent="0">
              <a:buClr>
                <a:srgbClr val="00B2E3"/>
              </a:buClr>
              <a:buNone/>
            </a:pPr>
            <a:endParaRPr lang="en-US" sz="1800" b="1" dirty="0">
              <a:highlight>
                <a:srgbClr val="FFFF00"/>
              </a:highlight>
            </a:endParaRP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sz="2800" dirty="0">
                <a:solidFill>
                  <a:schemeClr val="tx1"/>
                </a:solidFill>
                <a:ea typeface="MS PGothic"/>
              </a:rPr>
              <a:t>Indicators That Can Be Measured Using Only Local Data</a:t>
            </a:r>
            <a:endParaRPr lang="en-US" sz="2800" dirty="0">
              <a:solidFill>
                <a:schemeClr val="tx1"/>
              </a:solidFill>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08331" y="1537469"/>
            <a:ext cx="8915791" cy="4838234"/>
          </a:xfrm>
        </p:spPr>
        <p:txBody>
          <a:bodyPr/>
          <a:lstStyle/>
          <a:p>
            <a:pPr lvl="0">
              <a:buClr>
                <a:srgbClr val="00B2E3"/>
              </a:buClr>
            </a:pPr>
            <a:r>
              <a:rPr lang="en-CA" sz="1600" dirty="0"/>
              <a:t>Percentage of people suspected to have an anxiety disorder, or who have a positive screening result for an anxiety disorder, who receive a comprehensive assessment that determines whether they have a specific anxiety disorder, the severity of their symptoms, whether they have any comorbid conditions, and whether they have any associated functional impairment</a:t>
            </a:r>
          </a:p>
          <a:p>
            <a:pPr lvl="0">
              <a:buClr>
                <a:srgbClr val="00B2E3"/>
              </a:buClr>
            </a:pPr>
            <a:r>
              <a:rPr lang="en-CA" sz="1600" dirty="0"/>
              <a:t>Percentage of people with an anxiety disorder for whom cognitive behavioural therapy (CBT) was determined to be appropriate who receive disorder-specific CBT delivered by a health care professional with expertise in anxiety disorders </a:t>
            </a:r>
          </a:p>
          <a:p>
            <a:pPr lvl="0">
              <a:buClr>
                <a:srgbClr val="00B2E3"/>
              </a:buClr>
            </a:pPr>
            <a:r>
              <a:rPr lang="en-CA" sz="1600" dirty="0"/>
              <a:t>Percentage of people with an anxiety disorder who report an improvement in their quality </a:t>
            </a:r>
            <a:br>
              <a:rPr lang="en-CA" sz="1600" dirty="0"/>
            </a:br>
            <a:r>
              <a:rPr lang="en-CA" sz="1600" dirty="0"/>
              <a:t>of life</a:t>
            </a:r>
          </a:p>
          <a:p>
            <a:pPr>
              <a:buClr>
                <a:srgbClr val="00B2E3"/>
              </a:buClr>
            </a:pPr>
            <a:r>
              <a:rPr lang="en-CA" sz="1600" dirty="0"/>
              <a:t>Percentage of people with an anxiety disorder who “strongly agree” with the following question: “The services I have received have helped me deal more effectively with my life’s challenges” </a:t>
            </a:r>
          </a:p>
          <a:p>
            <a:pPr lvl="0">
              <a:buClr>
                <a:srgbClr val="00B2E3"/>
              </a:buClr>
            </a:pPr>
            <a:r>
              <a:rPr lang="en-CA" sz="1600" dirty="0"/>
              <a:t>Percentage of people with an anxiety disorder who complete CBT and have a reliable recovery </a:t>
            </a:r>
          </a:p>
          <a:p>
            <a:pPr lvl="0">
              <a:buClr>
                <a:srgbClr val="00B2E3"/>
              </a:buClr>
            </a:pPr>
            <a:r>
              <a:rPr lang="en-CA" sz="1600" dirty="0"/>
              <a:t>Percentage of people with an anxiety disorder who complete CBT and have reliable improvement </a:t>
            </a:r>
          </a:p>
          <a:p>
            <a:pPr marL="0" indent="0">
              <a:buClr>
                <a:srgbClr val="00B2E3"/>
              </a:buClr>
              <a:buNone/>
            </a:pPr>
            <a:endParaRPr lang="en-US" sz="2000" b="1" dirty="0">
              <a:highlight>
                <a:srgbClr val="FFFF00"/>
              </a:highlight>
            </a:endParaRP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Data Sources and Acknowledgement</a:t>
            </a:r>
            <a:endParaRPr lang="en-CA" dirty="0">
              <a:solidFill>
                <a:schemeClr val="tx1"/>
              </a:solidFill>
            </a:endParaRPr>
          </a:p>
        </p:txBody>
      </p:sp>
      <p:sp>
        <p:nvSpPr>
          <p:cNvPr id="3" name="Content Placeholder 2"/>
          <p:cNvSpPr>
            <a:spLocks noGrp="1"/>
          </p:cNvSpPr>
          <p:nvPr>
            <p:ph idx="1"/>
          </p:nvPr>
        </p:nvSpPr>
        <p:spPr/>
        <p:txBody>
          <a:bodyPr/>
          <a:lstStyle/>
          <a:p>
            <a:pPr marL="0" indent="0">
              <a:buNone/>
            </a:pPr>
            <a:r>
              <a:rPr lang="en-CA" sz="1800">
                <a:ea typeface="MS PGothic"/>
              </a:rPr>
              <a:t>The data used in this presentation was provided by the Institute for Clinical Evaluative Sciences (ICES), which is funded by an annual grant from the Ontario Ministry of Health. The opinions, results, and conclusions included in this report are those of the authors and are independent from the funding sources. No endorsement by ICES or the Ministry of Health is intended or should be inferred. These datasets were linked using unique encoded identifiers and analyzed at ICES. Parts of this material are based on data and information compiled and provided by the Canadian Institute for Health Information (CIHI). However, the analyses, conclusions, opinions, and statements expressed herein are those of the authors, and not necessarily those of CIHI.</a:t>
            </a:r>
          </a:p>
          <a:p>
            <a:endParaRPr lang="en-CA"/>
          </a:p>
        </p:txBody>
      </p:sp>
    </p:spTree>
    <p:extLst>
      <p:ext uri="{BB962C8B-B14F-4D97-AF65-F5344CB8AC3E}">
        <p14:creationId xmlns:p14="http://schemas.microsoft.com/office/powerpoint/2010/main" val="3538692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3476E-70FC-024E-B6CE-72ED6E8E64EC}"/>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dirty="0">
                <a:solidFill>
                  <a:srgbClr val="FFFFFF"/>
                </a:solidFill>
                <a:latin typeface="Arial"/>
                <a:cs typeface="Arial"/>
              </a:rPr>
            </a:br>
            <a:endParaRPr lang="en-CA" sz="2800" b="1" u="none" dirty="0">
              <a:solidFill>
                <a:srgbClr val="FFFFFF"/>
              </a:solidFill>
              <a:latin typeface="Arial"/>
              <a:cs typeface="Arial"/>
            </a:endParaRPr>
          </a:p>
          <a:p>
            <a:pPr eaLnBrk="0" hangingPunct="0"/>
            <a:endParaRPr lang="en-CA" sz="2800" b="1" u="none" dirty="0">
              <a:solidFill>
                <a:srgbClr val="FFFFFF"/>
              </a:solidFill>
              <a:latin typeface="Arial"/>
              <a:cs typeface="Arial"/>
            </a:endParaRPr>
          </a:p>
          <a:p>
            <a:pPr eaLnBrk="0" hangingPunct="0"/>
            <a:br>
              <a:rPr lang="en-CA" sz="2800" b="1" u="none" dirty="0">
                <a:solidFill>
                  <a:srgbClr val="FFFFFF"/>
                </a:solidFill>
                <a:latin typeface="Arial"/>
                <a:cs typeface="Arial"/>
              </a:rPr>
            </a:br>
            <a:r>
              <a:rPr lang="en-CA" sz="2400" u="none" dirty="0">
                <a:solidFill>
                  <a:srgbClr val="FFFFFF"/>
                </a:solidFill>
                <a:latin typeface="Arial"/>
                <a:cs typeface="Arial"/>
              </a:rPr>
              <a:t>Connect with us:</a:t>
            </a:r>
            <a:br>
              <a:rPr lang="en-CA" sz="2400" u="none" dirty="0">
                <a:solidFill>
                  <a:srgbClr val="FFFFFF"/>
                </a:solidFill>
                <a:latin typeface="Arial"/>
                <a:cs typeface="Arial"/>
              </a:rPr>
            </a:br>
            <a:r>
              <a:rPr lang="en-CA" sz="2400" b="1" u="none" dirty="0">
                <a:solidFill>
                  <a:srgbClr val="FFFFFF"/>
                </a:solidFill>
                <a:latin typeface="Arial"/>
                <a:cs typeface="Arial"/>
              </a:rPr>
              <a:t>https://</a:t>
            </a:r>
            <a:r>
              <a:rPr lang="en-CA" sz="2400" b="1" u="none" dirty="0" err="1">
                <a:solidFill>
                  <a:srgbClr val="FFFFFF"/>
                </a:solidFill>
                <a:latin typeface="Arial"/>
                <a:cs typeface="Arial"/>
              </a:rPr>
              <a:t>quorum.hqontario.ca</a:t>
            </a:r>
            <a:endParaRPr lang="en-CA" sz="2400" b="1" u="none" dirty="0">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00110"/>
          </a:xfrm>
          <a:prstGeom prst="rect">
            <a:avLst/>
          </a:prstGeom>
        </p:spPr>
        <p:txBody>
          <a:bodyPr wrap="square" anchor="t">
            <a:spAutoFit/>
          </a:bodyPr>
          <a:lstStyle/>
          <a:p>
            <a:r>
              <a:rPr lang="en-US" sz="1000" b="1" u="none" dirty="0"/>
              <a:t>Find these resources here:</a:t>
            </a:r>
            <a:br>
              <a:rPr lang="en-US" sz="1000" u="none" dirty="0">
                <a:highlight>
                  <a:srgbClr val="FFFF00"/>
                </a:highlight>
                <a:cs typeface="Arial"/>
              </a:rPr>
            </a:br>
            <a:r>
              <a:rPr lang="en-CA" sz="1000" u="none" dirty="0">
                <a:hlinkClick r:id="rId4">
                  <a:extLst>
                    <a:ext uri="{A12FA001-AC4F-418D-AE19-62706E023703}">
                      <ahyp:hlinkClr xmlns:ahyp="http://schemas.microsoft.com/office/drawing/2018/hyperlinkcolor" val="tx"/>
                    </a:ext>
                  </a:extLst>
                </a:hlinkClick>
              </a:rPr>
              <a:t>https://www.hqontario.ca/evidence-to-improve-care/quality-standards/view-all-quality-standards/anxiety-disorders</a:t>
            </a:r>
            <a:endParaRPr lang="en-US" sz="1000" u="none" dirty="0">
              <a:highlight>
                <a:srgbClr val="FFFF00"/>
              </a:highlight>
              <a:cs typeface="Arial"/>
            </a:endParaRPr>
          </a:p>
        </p:txBody>
      </p:sp>
      <p:sp>
        <p:nvSpPr>
          <p:cNvPr id="22" name="TextBox 21"/>
          <p:cNvSpPr txBox="1"/>
          <p:nvPr/>
        </p:nvSpPr>
        <p:spPr>
          <a:xfrm>
            <a:off x="828504" y="5854055"/>
            <a:ext cx="2032929" cy="307777"/>
          </a:xfrm>
          <a:prstGeom prst="rect">
            <a:avLst/>
          </a:prstGeom>
          <a:noFill/>
        </p:spPr>
        <p:txBody>
          <a:bodyPr wrap="none" rtlCol="0">
            <a:spAutoFit/>
          </a:bodyPr>
          <a:lstStyle/>
          <a:p>
            <a:r>
              <a:rPr lang="en-US" b="1" u="none">
                <a:solidFill>
                  <a:srgbClr val="000000"/>
                </a:solidFill>
              </a:rPr>
              <a:t>Getting Started Guide</a:t>
            </a:r>
          </a:p>
        </p:txBody>
      </p:sp>
      <p:sp>
        <p:nvSpPr>
          <p:cNvPr id="7" name="Title 6"/>
          <p:cNvSpPr>
            <a:spLocks noGrp="1"/>
          </p:cNvSpPr>
          <p:nvPr>
            <p:ph type="title"/>
          </p:nvPr>
        </p:nvSpPr>
        <p:spPr>
          <a:xfrm>
            <a:off x="436829" y="118737"/>
            <a:ext cx="8244584" cy="1165909"/>
          </a:xfrm>
        </p:spPr>
        <p:txBody>
          <a:bodyPr/>
          <a:lstStyle/>
          <a:p>
            <a:r>
              <a:rPr lang="en-US" sz="2800" dirty="0">
                <a:solidFill>
                  <a:schemeClr val="tx1"/>
                </a:solidFill>
              </a:rPr>
              <a:t>Quality Standard Resources</a:t>
            </a:r>
          </a:p>
        </p:txBody>
      </p:sp>
      <p:sp>
        <p:nvSpPr>
          <p:cNvPr id="23" name="TextBox 22"/>
          <p:cNvSpPr txBox="1"/>
          <p:nvPr/>
        </p:nvSpPr>
        <p:spPr>
          <a:xfrm>
            <a:off x="4118087" y="5854055"/>
            <a:ext cx="1174809" cy="307777"/>
          </a:xfrm>
          <a:prstGeom prst="rect">
            <a:avLst/>
          </a:prstGeom>
          <a:noFill/>
        </p:spPr>
        <p:txBody>
          <a:bodyPr wrap="none" rtlCol="0" anchor="t">
            <a:spAutoFit/>
          </a:bodyPr>
          <a:lstStyle/>
          <a:p>
            <a:r>
              <a:rPr lang="en-US" b="1" u="none">
                <a:solidFill>
                  <a:srgbClr val="000000"/>
                </a:solidFill>
              </a:rPr>
              <a:t>Data </a:t>
            </a:r>
            <a:r>
              <a:rPr lang="en-US" b="1" u="none">
                <a:solidFill>
                  <a:srgbClr val="000000"/>
                </a:solidFill>
                <a:cs typeface="Arial"/>
              </a:rPr>
              <a:t>Tables</a:t>
            </a:r>
            <a:endParaRPr lang="en-US" b="1" u="none">
              <a:solidFill>
                <a:srgbClr val="000000"/>
              </a:solidFill>
            </a:endParaRP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337226" cy="307777"/>
          </a:xfrm>
          <a:prstGeom prst="rect">
            <a:avLst/>
          </a:prstGeom>
          <a:noFill/>
        </p:spPr>
        <p:txBody>
          <a:bodyPr wrap="none" rtlCol="0">
            <a:spAutoFit/>
          </a:bodyPr>
          <a:lstStyle/>
          <a:p>
            <a:r>
              <a:rPr lang="en-US" b="1" u="none">
                <a:solidFill>
                  <a:srgbClr val="000000"/>
                </a:solidFill>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616148" cy="307777"/>
          </a:xfrm>
          <a:prstGeom prst="rect">
            <a:avLst/>
          </a:prstGeom>
          <a:noFill/>
        </p:spPr>
        <p:txBody>
          <a:bodyPr wrap="none" rtlCol="0">
            <a:spAutoFit/>
          </a:bodyPr>
          <a:lstStyle/>
          <a:p>
            <a:r>
              <a:rPr lang="en-US" b="1" u="none">
                <a:solidFill>
                  <a:srgbClr val="000000"/>
                </a:solidFill>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895071" cy="307777"/>
          </a:xfrm>
          <a:prstGeom prst="rect">
            <a:avLst/>
          </a:prstGeom>
          <a:noFill/>
        </p:spPr>
        <p:txBody>
          <a:bodyPr wrap="none" rtlCol="0" anchor="t">
            <a:spAutoFit/>
          </a:bodyPr>
          <a:lstStyle/>
          <a:p>
            <a:r>
              <a:rPr lang="en-US" b="1" u="none">
                <a:solidFill>
                  <a:srgbClr val="000000"/>
                </a:solidFill>
              </a:rPr>
              <a:t>Measurement Guide</a:t>
            </a:r>
          </a:p>
        </p:txBody>
      </p:sp>
      <p:pic>
        <p:nvPicPr>
          <p:cNvPr id="4" name="Picture 3">
            <a:extLst>
              <a:ext uri="{FF2B5EF4-FFF2-40B4-BE49-F238E27FC236}">
                <a16:creationId xmlns:a16="http://schemas.microsoft.com/office/drawing/2014/main" id="{49F495B0-EC60-DD48-92BB-B80B1CD27CCF}"/>
              </a:ext>
            </a:extLst>
          </p:cNvPr>
          <p:cNvPicPr>
            <a:picLocks noChangeAspect="1"/>
          </p:cNvPicPr>
          <p:nvPr/>
        </p:nvPicPr>
        <p:blipFill>
          <a:blip r:embed="rId5"/>
          <a:srcRect/>
          <a:stretch/>
        </p:blipFill>
        <p:spPr>
          <a:xfrm>
            <a:off x="3578404" y="4036872"/>
            <a:ext cx="2164710" cy="1728379"/>
          </a:xfrm>
          <a:prstGeom prst="rect">
            <a:avLst/>
          </a:prstGeom>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C53C72EB-6CDA-425D-A35E-6572A5C7770A}"/>
              </a:ext>
            </a:extLst>
          </p:cNvPr>
          <p:cNvPicPr>
            <a:picLocks noChangeAspect="1"/>
          </p:cNvPicPr>
          <p:nvPr/>
        </p:nvPicPr>
        <p:blipFill>
          <a:blip r:embed="rId6"/>
          <a:srcRect/>
          <a:stretch/>
        </p:blipFill>
        <p:spPr>
          <a:xfrm>
            <a:off x="4817860" y="1121739"/>
            <a:ext cx="1719413" cy="2223645"/>
          </a:xfrm>
          <a:prstGeom prst="rect">
            <a:avLst/>
          </a:prstGeom>
          <a:effectLst>
            <a:outerShdw blurRad="76200" algn="ctr" rotWithShape="0">
              <a:prstClr val="black">
                <a:alpha val="40000"/>
              </a:prstClr>
            </a:outerShdw>
          </a:effectLst>
        </p:spPr>
      </p:pic>
      <p:pic>
        <p:nvPicPr>
          <p:cNvPr id="3" name="Picture 2">
            <a:extLst>
              <a:ext uri="{FF2B5EF4-FFF2-40B4-BE49-F238E27FC236}">
                <a16:creationId xmlns:a16="http://schemas.microsoft.com/office/drawing/2014/main" id="{B9125DC3-E338-4B79-B931-6000BAC88D2A}"/>
              </a:ext>
            </a:extLst>
          </p:cNvPr>
          <p:cNvPicPr>
            <a:picLocks noChangeAspect="1"/>
          </p:cNvPicPr>
          <p:nvPr/>
        </p:nvPicPr>
        <p:blipFill>
          <a:blip r:embed="rId7"/>
          <a:srcRect/>
          <a:stretch/>
        </p:blipFill>
        <p:spPr>
          <a:xfrm>
            <a:off x="6664081" y="4041223"/>
            <a:ext cx="1556092" cy="2014217"/>
          </a:xfrm>
          <a:prstGeom prst="rect">
            <a:avLst/>
          </a:prstGeom>
          <a:effectLst>
            <a:outerShdw blurRad="76200" algn="ctr" rotWithShape="0">
              <a:prstClr val="black">
                <a:alpha val="40000"/>
              </a:prstClr>
            </a:outerShdw>
          </a:effectLst>
        </p:spPr>
      </p:pic>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8"/>
          <a:srcRect/>
          <a:stretch/>
        </p:blipFill>
        <p:spPr>
          <a:xfrm>
            <a:off x="696723" y="4074495"/>
            <a:ext cx="2164710" cy="1624278"/>
          </a:xfrm>
          <a:prstGeom prst="rect">
            <a:avLst/>
          </a:prstGeom>
          <a:effectLst>
            <a:outerShdw blurRad="76200" algn="ctr" rotWithShape="0">
              <a:prstClr val="black">
                <a:alpha val="40000"/>
              </a:prstClr>
            </a:outerShdw>
          </a:effectLst>
        </p:spPr>
      </p:pic>
      <p:pic>
        <p:nvPicPr>
          <p:cNvPr id="19" name="Picture 18">
            <a:extLst>
              <a:ext uri="{FF2B5EF4-FFF2-40B4-BE49-F238E27FC236}">
                <a16:creationId xmlns:a16="http://schemas.microsoft.com/office/drawing/2014/main" id="{2F63C16C-3B54-DC43-B843-CBBBECABBA1E}"/>
              </a:ext>
            </a:extLst>
          </p:cNvPr>
          <p:cNvPicPr>
            <a:picLocks noChangeAspect="1"/>
          </p:cNvPicPr>
          <p:nvPr/>
        </p:nvPicPr>
        <p:blipFill>
          <a:blip r:embed="rId9"/>
          <a:srcRect/>
          <a:stretch/>
        </p:blipFill>
        <p:spPr>
          <a:xfrm>
            <a:off x="2009079" y="1121001"/>
            <a:ext cx="1717570" cy="2225122"/>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0C9573FD-1264-4945-8483-1988B16B9760}"/>
              </a:ext>
            </a:extLst>
          </p:cNvPr>
          <p:cNvSpPr txBox="1"/>
          <p:nvPr/>
        </p:nvSpPr>
        <p:spPr>
          <a:xfrm>
            <a:off x="124845" y="6511934"/>
            <a:ext cx="4966283" cy="215444"/>
          </a:xfrm>
          <a:prstGeom prst="rect">
            <a:avLst/>
          </a:prstGeom>
          <a:noFill/>
        </p:spPr>
        <p:txBody>
          <a:bodyPr wrap="square" rtlCol="0">
            <a:spAutoFit/>
          </a:bodyPr>
          <a:lstStyle/>
          <a:p>
            <a:r>
              <a:rPr lang="en-CA" sz="800" u="none" dirty="0">
                <a:solidFill>
                  <a:srgbClr val="000000"/>
                </a:solidFill>
                <a:latin typeface="Calibri" panose="020F0502020204030204" pitchFamily="34" charset="0"/>
              </a:rPr>
              <a:t>*Excerpts are from the </a:t>
            </a:r>
            <a:r>
              <a:rPr lang="en-CA" sz="800" i="1" u="none" dirty="0">
                <a:solidFill>
                  <a:srgbClr val="000000"/>
                </a:solidFill>
                <a:latin typeface="Calibri" panose="020F0502020204030204" pitchFamily="34" charset="0"/>
              </a:rPr>
              <a:t>Transitions between Hospital to Home</a:t>
            </a:r>
            <a:r>
              <a:rPr lang="en-CA" sz="800" u="none" dirty="0">
                <a:solidFill>
                  <a:srgbClr val="000000"/>
                </a:solidFill>
                <a:latin typeface="Calibri" panose="020F0502020204030204" pitchFamily="34" charset="0"/>
              </a:rPr>
              <a:t> quality standard</a:t>
            </a:r>
            <a:endParaRPr lang="en-US" sz="800" u="none" dirty="0"/>
          </a:p>
        </p:txBody>
      </p:sp>
      <p:sp>
        <p:nvSpPr>
          <p:cNvPr id="16" name="TextBox 15">
            <a:extLst>
              <a:ext uri="{FF2B5EF4-FFF2-40B4-BE49-F238E27FC236}">
                <a16:creationId xmlns:a16="http://schemas.microsoft.com/office/drawing/2014/main" id="{86B6670D-E67D-AC44-98C1-39CEF062E68F}"/>
              </a:ext>
            </a:extLst>
          </p:cNvPr>
          <p:cNvSpPr txBox="1"/>
          <p:nvPr/>
        </p:nvSpPr>
        <p:spPr>
          <a:xfrm>
            <a:off x="1455451" y="922895"/>
            <a:ext cx="1598515" cy="338554"/>
          </a:xfrm>
          <a:prstGeom prst="rect">
            <a:avLst/>
          </a:prstGeom>
          <a:solidFill>
            <a:srgbClr val="047BC1"/>
          </a:solidFill>
          <a:ln>
            <a:noFill/>
          </a:ln>
        </p:spPr>
        <p:txBody>
          <a:bodyPr wrap="none" rtlCol="0">
            <a:spAutoFit/>
          </a:bodyPr>
          <a:lstStyle/>
          <a:p>
            <a:r>
              <a:rPr lang="en-CA" sz="1600" b="1" u="none">
                <a:solidFill>
                  <a:schemeClr val="bg1"/>
                </a:solidFill>
              </a:rPr>
              <a:t>The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705236" y="916755"/>
            <a:ext cx="1520353" cy="338554"/>
          </a:xfrm>
          <a:prstGeom prst="rect">
            <a:avLst/>
          </a:prstGeom>
          <a:solidFill>
            <a:srgbClr val="047BC1"/>
          </a:solidFill>
          <a:ln>
            <a:noFill/>
          </a:ln>
        </p:spPr>
        <p:txBody>
          <a:bodyPr wrap="none" rtlCol="0">
            <a:spAutoFit/>
          </a:bodyPr>
          <a:lstStyle/>
          <a:p>
            <a:r>
              <a:rPr lang="en-CA" sz="1600" b="1" u="none">
                <a:solidFill>
                  <a:schemeClr val="bg1"/>
                </a:solidFill>
              </a:rPr>
              <a:t>The Audience</a:t>
            </a:r>
          </a:p>
        </p:txBody>
      </p:sp>
      <p:sp>
        <p:nvSpPr>
          <p:cNvPr id="18" name="TextBox 17">
            <a:extLst>
              <a:ext uri="{FF2B5EF4-FFF2-40B4-BE49-F238E27FC236}">
                <a16:creationId xmlns:a16="http://schemas.microsoft.com/office/drawing/2014/main" id="{E36393B9-558E-0242-9948-3BD695AD8D63}"/>
              </a:ext>
            </a:extLst>
          </p:cNvPr>
          <p:cNvSpPr txBox="1"/>
          <p:nvPr/>
        </p:nvSpPr>
        <p:spPr>
          <a:xfrm>
            <a:off x="4274292" y="5249734"/>
            <a:ext cx="158729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985060" y="4194459"/>
            <a:ext cx="1245854" cy="338554"/>
          </a:xfrm>
          <a:prstGeom prst="rect">
            <a:avLst/>
          </a:prstGeom>
          <a:solidFill>
            <a:srgbClr val="047BC1"/>
          </a:solidFill>
          <a:ln>
            <a:solidFill>
              <a:srgbClr val="FFFFFF"/>
            </a:solidFill>
          </a:ln>
        </p:spPr>
        <p:txBody>
          <a:bodyPr wrap="none" rtlCol="0">
            <a:spAutoFit/>
          </a:bodyPr>
          <a:lstStyle/>
          <a:p>
            <a:r>
              <a:rPr lang="en-CA" sz="1600" b="1" u="none" dirty="0">
                <a:solidFill>
                  <a:schemeClr val="bg1"/>
                </a:solidFill>
              </a:rPr>
              <a:t>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3200" b="0" u="none" kern="0" dirty="0">
                <a:solidFill>
                  <a:schemeClr val="tx1"/>
                </a:solidFill>
              </a:rPr>
              <a:t>Inside the </a:t>
            </a:r>
            <a:r>
              <a:rPr lang="en-US" sz="3200" u="none" kern="0" dirty="0">
                <a:solidFill>
                  <a:schemeClr val="tx1"/>
                </a:solidFill>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582753"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862064" y="5420840"/>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26" name="Picture 25">
            <a:extLst>
              <a:ext uri="{FF2B5EF4-FFF2-40B4-BE49-F238E27FC236}">
                <a16:creationId xmlns:a16="http://schemas.microsoft.com/office/drawing/2014/main" id="{8F23523F-9042-7149-9621-EC9466F704AB}"/>
              </a:ext>
            </a:extLst>
          </p:cNvPr>
          <p:cNvPicPr>
            <a:picLocks noChangeAspect="1"/>
          </p:cNvPicPr>
          <p:nvPr/>
        </p:nvPicPr>
        <p:blipFill>
          <a:blip r:embed="rId4"/>
          <a:srcRect/>
          <a:stretch/>
        </p:blipFill>
        <p:spPr>
          <a:xfrm>
            <a:off x="401821" y="1861549"/>
            <a:ext cx="3839288" cy="2056296"/>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C3490ACA-41EE-DA4B-8343-7A8F8009CAAE}"/>
              </a:ext>
            </a:extLst>
          </p:cNvPr>
          <p:cNvPicPr>
            <a:picLocks noChangeAspect="1"/>
          </p:cNvPicPr>
          <p:nvPr/>
        </p:nvPicPr>
        <p:blipFill>
          <a:blip r:embed="rId5"/>
          <a:srcRect/>
          <a:stretch/>
        </p:blipFill>
        <p:spPr>
          <a:xfrm>
            <a:off x="5441727" y="1879273"/>
            <a:ext cx="2090590" cy="2038572"/>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690072F5-EA33-964C-9550-F108071AD565}"/>
              </a:ext>
            </a:extLst>
          </p:cNvPr>
          <p:cNvPicPr>
            <a:picLocks noChangeAspect="1"/>
          </p:cNvPicPr>
          <p:nvPr/>
        </p:nvPicPr>
        <p:blipFill>
          <a:blip r:embed="rId6"/>
          <a:srcRect/>
          <a:stretch/>
        </p:blipFill>
        <p:spPr>
          <a:xfrm>
            <a:off x="6425048" y="4479176"/>
            <a:ext cx="1601081" cy="173347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654EC812-25D8-F24A-A27F-FDB2CC04E8E1}"/>
              </a:ext>
            </a:extLst>
          </p:cNvPr>
          <p:cNvPicPr>
            <a:picLocks noChangeAspect="1"/>
          </p:cNvPicPr>
          <p:nvPr/>
        </p:nvPicPr>
        <p:blipFill>
          <a:blip r:embed="rId7"/>
          <a:srcRect/>
          <a:stretch/>
        </p:blipFill>
        <p:spPr>
          <a:xfrm>
            <a:off x="1528821" y="5014445"/>
            <a:ext cx="2099801" cy="128018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 </a:t>
            </a:r>
            <a:br>
              <a:rPr lang="en-US" sz="2800" b="0" dirty="0">
                <a:solidFill>
                  <a:schemeClr val="tx1"/>
                </a:solidFill>
              </a:rPr>
            </a:br>
            <a:r>
              <a:rPr lang="en-US" dirty="0">
                <a:solidFill>
                  <a:schemeClr val="tx1"/>
                </a:solidFill>
              </a:rPr>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1800"/>
              <a:t>The </a:t>
            </a:r>
            <a:r>
              <a:rPr lang="en-US" sz="1800" b="1"/>
              <a:t>patient guide </a:t>
            </a:r>
            <a:r>
              <a:rPr lang="en-US" sz="1800"/>
              <a:t>is designed to give patients information about what quality care looks like for various conditions based on the best evidence, so they can ask informed questions of their health care providers. </a:t>
            </a:r>
          </a:p>
        </p:txBody>
      </p:sp>
      <p:pic>
        <p:nvPicPr>
          <p:cNvPr id="3" name="Picture 2">
            <a:extLst>
              <a:ext uri="{FF2B5EF4-FFF2-40B4-BE49-F238E27FC236}">
                <a16:creationId xmlns:a16="http://schemas.microsoft.com/office/drawing/2014/main" id="{C3763EAF-DDC7-4998-974A-DE88E0783E10}"/>
              </a:ext>
            </a:extLst>
          </p:cNvPr>
          <p:cNvPicPr>
            <a:picLocks noChangeAspect="1"/>
          </p:cNvPicPr>
          <p:nvPr/>
        </p:nvPicPr>
        <p:blipFill>
          <a:blip r:embed="rId4"/>
          <a:srcRect/>
          <a:stretch/>
        </p:blipFill>
        <p:spPr>
          <a:xfrm>
            <a:off x="4420778" y="1381328"/>
            <a:ext cx="3733800" cy="4828768"/>
          </a:xfrm>
          <a:prstGeom prst="rect">
            <a:avLst/>
          </a:prstGeom>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Recommendations for Adoption</a:t>
            </a:r>
          </a:p>
        </p:txBody>
      </p:sp>
      <p:sp>
        <p:nvSpPr>
          <p:cNvPr id="5" name="Content Placeholder 4"/>
          <p:cNvSpPr>
            <a:spLocks noGrp="1"/>
          </p:cNvSpPr>
          <p:nvPr>
            <p:ph idx="4294967295"/>
          </p:nvPr>
        </p:nvSpPr>
        <p:spPr>
          <a:xfrm>
            <a:off x="560038" y="1919288"/>
            <a:ext cx="7212361" cy="1050925"/>
          </a:xfrm>
        </p:spPr>
        <p:txBody>
          <a:bodyPr/>
          <a:lstStyle/>
          <a:p>
            <a:pPr marL="0" indent="0">
              <a:buNone/>
            </a:pPr>
            <a:r>
              <a:rPr lang="en-US" sz="1800" b="1"/>
              <a:t>Recommendations</a:t>
            </a:r>
            <a:r>
              <a:rPr lang="en-US" sz="1800"/>
              <a:t> for policy makers, administrators, health care organizations, and professionals have been made that aim to bridge the gaps between current care and care outlined in the quality statements to enable adoption of the quality standard across Ontario.</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0" dirty="0">
                <a:solidFill>
                  <a:schemeClr val="tx1"/>
                </a:solidFill>
              </a:rPr>
              <a:t>Quality Standards:</a:t>
            </a:r>
            <a:br>
              <a:rPr lang="en-US" dirty="0">
                <a:solidFill>
                  <a:schemeClr val="tx1"/>
                </a:solidFill>
              </a:rPr>
            </a:br>
            <a:r>
              <a:rPr lang="en-US" dirty="0">
                <a:solidFill>
                  <a:schemeClr val="tx1"/>
                </a:solidFill>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1800" dirty="0"/>
              <a:t>The </a:t>
            </a:r>
            <a:r>
              <a:rPr lang="en-US" sz="1800" b="1" i="1" dirty="0"/>
              <a:t>Getting Started Guide:</a:t>
            </a:r>
          </a:p>
          <a:p>
            <a:pPr>
              <a:buClr>
                <a:srgbClr val="00B2E3"/>
              </a:buClr>
            </a:pPr>
            <a:r>
              <a:rPr lang="en-US" sz="1800" dirty="0"/>
              <a:t>Outlines the process for using the quality standard as a resource to deliver high-quality care</a:t>
            </a:r>
          </a:p>
          <a:p>
            <a:pPr>
              <a:buClr>
                <a:srgbClr val="00B2E3"/>
              </a:buClr>
            </a:pPr>
            <a:r>
              <a:rPr lang="en-US" sz="1800" dirty="0"/>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B1C328-9847-433F-97FA-EC0F5CF09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schemas.microsoft.com/office/2006/metadata/properties"/>
    <ds:schemaRef ds:uri="http://schemas.microsoft.com/office/infopath/2007/PartnerControls"/>
    <ds:schemaRef ds:uri="209d81ef-0277-42ba-a0f1-16cbb8b85662"/>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4566</Words>
  <Application>Microsoft Office PowerPoint</Application>
  <PresentationFormat>On-screen Show (4:3)</PresentationFormat>
  <Paragraphs>287</Paragraphs>
  <Slides>45</Slides>
  <Notes>40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Recommendations for Adoption</vt:lpstr>
      <vt:lpstr>Quality Standards: Implementation Tools</vt:lpstr>
      <vt:lpstr>Quality Standards: Quorum</vt:lpstr>
      <vt:lpstr>Quality Standards: Measurement Guide</vt:lpstr>
      <vt:lpstr>Quality Standards: Data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 experience has been as a caregiver and advocate for my mom, who experienced many issues, including anxiety disorder, depression, rheumatoid arthritis, and kidney disease. All of these things were interrelated, but everyone worked in silos, and physical health issues were always prioritized over anything to do with mental health. For over 40 years, pharmacological treatment was all she was able to access for her anxiety disorder, and this was an ineffective treatment for her.   “These quality statements validate the kind of care patients and families should expect. Being equipped with this information will help them ask providers the right questions so they can advocate for the level of care they need and should be entitled to.”  – Jaime Brown, Lived Experience Advisor, Anxiety Disorders and Obsessive-Compulsive Disorder Quality Standards Advisory Committee</vt:lpstr>
      <vt:lpstr>“It is heartbreaking to hear of individuals whose suffering from anxiety disorders has been prolonged due to inadequate diagnosis and/or treatment. It is important that we help consumers and mental health care professionals better understand what constitutes best practice. We can improve clinical outcomes by using evidence-based resources to enhance the quality and effectiveness of the care we provide. These quality standards are a call to action for improved quality of care and greater access to evidence-based assessment and treatment for people with anxiety disorders in Ontario.”   – Judith Laposa, Anxiety Disorders and Obsessive-Compulsive Disorder Quality Standards Advisory Committee member</vt:lpstr>
      <vt:lpstr> Quality Statements  to Improve Care</vt:lpstr>
      <vt:lpstr>Scope of the Anxiety Disorders Quality Standard</vt:lpstr>
      <vt:lpstr>Quality Statement Topics</vt:lpstr>
      <vt:lpstr>Quality Statement 1: Identification</vt:lpstr>
      <vt:lpstr>Quality Statement 2: Comprehensive Assessment  </vt:lpstr>
      <vt:lpstr>Quality Statement 3: Support for Family </vt:lpstr>
      <vt:lpstr>Quality Statement 4: Stepped-Care Approach    </vt:lpstr>
      <vt:lpstr>Quality Statement 5: Self-Help     </vt:lpstr>
      <vt:lpstr>Quality Statement 6: Cognitive Behavioural Therapy      </vt:lpstr>
      <vt:lpstr>Quality Statement 7: Pharmacological Treatment     </vt:lpstr>
      <vt:lpstr>Quality Statement 8: Monitoring      </vt:lpstr>
      <vt:lpstr>Quality Statement 9: Support During Initial Treatment Response      </vt:lpstr>
      <vt:lpstr>Quality Statement 10: Specialized Expertise in Anxiety Disorders     </vt:lpstr>
      <vt:lpstr>Quality Statement 11: Relapse Prevention     </vt:lpstr>
      <vt:lpstr>Quality Statement 12: Transitions in Care     </vt:lpstr>
      <vt:lpstr> How to Measure Overall Success </vt:lpstr>
      <vt:lpstr>Indicators That Can Be Measured Using Provincial Data</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Singh, Hasmita</cp:lastModifiedBy>
  <cp:revision>70</cp:revision>
  <dcterms:modified xsi:type="dcterms:W3CDTF">2020-04-02T17:43:02Z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