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10" r:id="rId1"/>
  </p:sldMasterIdLst>
  <p:notesMasterIdLst>
    <p:notesMasterId r:id="rId40"/>
  </p:notesMasterIdLst>
  <p:handoutMasterIdLst>
    <p:handoutMasterId r:id="rId41"/>
  </p:handoutMasterIdLst>
  <p:sldIdLst>
    <p:sldId id="322" r:id="rId2"/>
    <p:sldId id="356" r:id="rId3"/>
    <p:sldId id="357" r:id="rId4"/>
    <p:sldId id="358" r:id="rId5"/>
    <p:sldId id="359" r:id="rId6"/>
    <p:sldId id="360" r:id="rId7"/>
    <p:sldId id="361" r:id="rId8"/>
    <p:sldId id="367" r:id="rId9"/>
    <p:sldId id="395" r:id="rId10"/>
    <p:sldId id="362" r:id="rId11"/>
    <p:sldId id="363" r:id="rId12"/>
    <p:sldId id="364" r:id="rId13"/>
    <p:sldId id="365" r:id="rId14"/>
    <p:sldId id="366" r:id="rId15"/>
    <p:sldId id="382" r:id="rId16"/>
    <p:sldId id="409" r:id="rId17"/>
    <p:sldId id="2147375280" r:id="rId18"/>
    <p:sldId id="397" r:id="rId19"/>
    <p:sldId id="1595" r:id="rId20"/>
    <p:sldId id="399" r:id="rId21"/>
    <p:sldId id="400" r:id="rId22"/>
    <p:sldId id="2147375278" r:id="rId23"/>
    <p:sldId id="401" r:id="rId24"/>
    <p:sldId id="402" r:id="rId25"/>
    <p:sldId id="381" r:id="rId26"/>
    <p:sldId id="384" r:id="rId27"/>
    <p:sldId id="385" r:id="rId28"/>
    <p:sldId id="403" r:id="rId29"/>
    <p:sldId id="404" r:id="rId30"/>
    <p:sldId id="405" r:id="rId31"/>
    <p:sldId id="406" r:id="rId32"/>
    <p:sldId id="407" r:id="rId33"/>
    <p:sldId id="408" r:id="rId34"/>
    <p:sldId id="387" r:id="rId35"/>
    <p:sldId id="392" r:id="rId36"/>
    <p:sldId id="391" r:id="rId37"/>
    <p:sldId id="390" r:id="rId38"/>
    <p:sldId id="3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3BA87196-9532-4AE2-A7E3-0D8239DADED8}">
          <p14:sldIdLst>
            <p14:sldId id="322"/>
          </p14:sldIdLst>
        </p14:section>
        <p14:section name="About quality standards" id="{80B77412-318A-4331-8C7A-62DF2573D745}">
          <p14:sldIdLst>
            <p14:sldId id="356"/>
            <p14:sldId id="357"/>
            <p14:sldId id="358"/>
          </p14:sldIdLst>
        </p14:section>
        <p14:section name="Quality standard resources" id="{184A7A93-2CE5-4E8F-9601-5D42059775ED}">
          <p14:sldIdLst>
            <p14:sldId id="359"/>
            <p14:sldId id="360"/>
            <p14:sldId id="361"/>
            <p14:sldId id="367"/>
            <p14:sldId id="395"/>
            <p14:sldId id="362"/>
            <p14:sldId id="363"/>
            <p14:sldId id="364"/>
            <p14:sldId id="365"/>
            <p14:sldId id="366"/>
          </p14:sldIdLst>
        </p14:section>
        <p14:section name="Evidence" id="{EC481BFB-6A1F-414E-A33B-B1E4EADFC398}">
          <p14:sldIdLst>
            <p14:sldId id="382"/>
            <p14:sldId id="409"/>
            <p14:sldId id="2147375280"/>
            <p14:sldId id="397"/>
            <p14:sldId id="1595"/>
            <p14:sldId id="399"/>
            <p14:sldId id="400"/>
            <p14:sldId id="2147375278"/>
            <p14:sldId id="401"/>
            <p14:sldId id="402"/>
          </p14:sldIdLst>
        </p14:section>
        <p14:section name="Quality statements" id="{5EB74D79-44A3-4F62-90C6-5397CF2A121E}">
          <p14:sldIdLst>
            <p14:sldId id="381"/>
            <p14:sldId id="384"/>
            <p14:sldId id="385"/>
            <p14:sldId id="403"/>
            <p14:sldId id="404"/>
            <p14:sldId id="405"/>
            <p14:sldId id="406"/>
            <p14:sldId id="407"/>
            <p14:sldId id="408"/>
          </p14:sldIdLst>
        </p14:section>
        <p14:section name="Measures to support improvement" id="{B282D1E0-976E-461C-AF0B-C8CE43F1C395}">
          <p14:sldIdLst>
            <p14:sldId id="387"/>
            <p14:sldId id="392"/>
            <p14:sldId id="391"/>
          </p14:sldIdLst>
        </p14:section>
        <p14:section name="Closing" id="{04170AA4-DC86-4724-807B-D767819EC1B4}">
          <p14:sldIdLst>
            <p14:sldId id="390"/>
            <p14:sldId id="394"/>
          </p14:sldIdLst>
        </p14:section>
      </p14:sectionLst>
    </p:ex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ECCA"/>
    <a:srgbClr val="92278F"/>
    <a:srgbClr val="037EAE"/>
    <a:srgbClr val="C6F3FF"/>
    <a:srgbClr val="00B2E3"/>
    <a:srgbClr val="E8F3D8"/>
    <a:srgbClr val="DCCDDB"/>
    <a:srgbClr val="CFE1E0"/>
    <a:srgbClr val="CBE4F4"/>
    <a:srgbClr val="E9E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0588E9-8A64-4F2C-9322-0EE2029F7599}" v="38" dt="2025-05-08T16:18:01.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3648" autoAdjust="0"/>
  </p:normalViewPr>
  <p:slideViewPr>
    <p:cSldViewPr snapToGrid="0">
      <p:cViewPr varScale="1">
        <p:scale>
          <a:sx n="107" d="100"/>
          <a:sy n="107" d="100"/>
        </p:scale>
        <p:origin x="714" y="102"/>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660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8/10/relationships/authors" Target="author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Asthma</a:t>
            </a:r>
            <a:r>
              <a:rPr lang="en-US" baseline="0" dirty="0">
                <a:solidFill>
                  <a:schemeClr val="tx1"/>
                </a:solidFill>
              </a:rPr>
              <a:t> prevalence in Ontario, by fiscal year</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3793347056550879E-2"/>
          <c:y val="0.15859808502242564"/>
          <c:w val="0.901960883838826"/>
          <c:h val="0.6457372070982168"/>
        </c:manualLayout>
      </c:layout>
      <c:lineChart>
        <c:grouping val="standard"/>
        <c:varyColors val="0"/>
        <c:ser>
          <c:idx val="0"/>
          <c:order val="0"/>
          <c:tx>
            <c:strRef>
              <c:f>Sheet1!$B$1</c:f>
              <c:strCache>
                <c:ptCount val="1"/>
                <c:pt idx="0">
                  <c:v>Series 2</c:v>
                </c:pt>
              </c:strCache>
            </c:strRef>
          </c:tx>
          <c:spPr>
            <a:ln w="28575" cap="rnd">
              <a:solidFill>
                <a:schemeClr val="accent1"/>
              </a:solidFill>
              <a:round/>
            </a:ln>
            <a:effectLst/>
          </c:spPr>
          <c:marker>
            <c:symbol val="none"/>
          </c:marker>
          <c:dLbls>
            <c:dLbl>
              <c:idx val="18"/>
              <c:layout>
                <c:manualLayout>
                  <c:x val="0.1311228818452288"/>
                  <c:y val="-5.0762067780126922E-2"/>
                </c:manualLayout>
              </c:layout>
              <c:tx>
                <c:rich>
                  <a:bodyPr/>
                  <a:lstStyle/>
                  <a:p>
                    <a:r>
                      <a:rPr lang="en-US" dirty="0"/>
                      <a:t>156.3</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585-474A-BCE8-1DBE236708F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Sheet1!$A$6:$A$28</c:f>
              <c:strCache>
                <c:ptCount val="23"/>
                <c:pt idx="0">
                  <c:v>2000/01</c:v>
                </c:pt>
                <c:pt idx="1">
                  <c:v>2001/02</c:v>
                </c:pt>
                <c:pt idx="2">
                  <c:v>2002/03</c:v>
                </c:pt>
                <c:pt idx="3">
                  <c:v>2003/04</c:v>
                </c:pt>
                <c:pt idx="4">
                  <c:v>2004/05</c:v>
                </c:pt>
                <c:pt idx="5">
                  <c:v>2005/06</c:v>
                </c:pt>
                <c:pt idx="6">
                  <c:v>2006/07</c:v>
                </c:pt>
                <c:pt idx="7">
                  <c:v>2007/08</c:v>
                </c:pt>
                <c:pt idx="8">
                  <c:v>2008/09</c:v>
                </c:pt>
                <c:pt idx="9">
                  <c:v>2009/10</c:v>
                </c:pt>
                <c:pt idx="10">
                  <c:v>2010/11</c:v>
                </c:pt>
                <c:pt idx="11">
                  <c:v>2011/12</c:v>
                </c:pt>
                <c:pt idx="12">
                  <c:v>2012/13</c:v>
                </c:pt>
                <c:pt idx="13">
                  <c:v>2013/14</c:v>
                </c:pt>
                <c:pt idx="14">
                  <c:v>2014/15</c:v>
                </c:pt>
                <c:pt idx="15">
                  <c:v>2015/16</c:v>
                </c:pt>
                <c:pt idx="16">
                  <c:v>2016/17</c:v>
                </c:pt>
                <c:pt idx="17">
                  <c:v>2017/18</c:v>
                </c:pt>
                <c:pt idx="18">
                  <c:v>2018/19</c:v>
                </c:pt>
                <c:pt idx="19">
                  <c:v>2019/20</c:v>
                </c:pt>
                <c:pt idx="20">
                  <c:v>2020/21</c:v>
                </c:pt>
                <c:pt idx="21">
                  <c:v>2021/22*</c:v>
                </c:pt>
                <c:pt idx="22">
                  <c:v>2022/23*</c:v>
                </c:pt>
              </c:strCache>
            </c:strRef>
          </c:cat>
          <c:val>
            <c:numRef>
              <c:f>Sheet1!$B$6:$B$28</c:f>
              <c:numCache>
                <c:formatCode>General</c:formatCode>
                <c:ptCount val="23"/>
                <c:pt idx="0">
                  <c:v>114.3</c:v>
                </c:pt>
                <c:pt idx="1">
                  <c:v>118.69999999999999</c:v>
                </c:pt>
                <c:pt idx="2">
                  <c:v>122.4</c:v>
                </c:pt>
                <c:pt idx="3">
                  <c:v>126.30000000000001</c:v>
                </c:pt>
                <c:pt idx="4">
                  <c:v>129.9</c:v>
                </c:pt>
                <c:pt idx="5">
                  <c:v>133.5</c:v>
                </c:pt>
                <c:pt idx="6">
                  <c:v>136.9</c:v>
                </c:pt>
                <c:pt idx="7">
                  <c:v>139.80000000000001</c:v>
                </c:pt>
                <c:pt idx="8">
                  <c:v>142.6</c:v>
                </c:pt>
                <c:pt idx="9">
                  <c:v>145.39999999999998</c:v>
                </c:pt>
                <c:pt idx="10">
                  <c:v>147.69999999999999</c:v>
                </c:pt>
                <c:pt idx="11">
                  <c:v>149.9</c:v>
                </c:pt>
                <c:pt idx="12">
                  <c:v>151.6</c:v>
                </c:pt>
                <c:pt idx="13">
                  <c:v>153.19999999999999</c:v>
                </c:pt>
                <c:pt idx="14">
                  <c:v>154.60000000000002</c:v>
                </c:pt>
                <c:pt idx="15">
                  <c:v>156.4</c:v>
                </c:pt>
                <c:pt idx="16">
                  <c:v>157.30000000000001</c:v>
                </c:pt>
                <c:pt idx="17">
                  <c:v>159.30000000000001</c:v>
                </c:pt>
                <c:pt idx="18">
                  <c:v>159.19999999999999</c:v>
                </c:pt>
                <c:pt idx="19">
                  <c:v>159.1</c:v>
                </c:pt>
                <c:pt idx="20">
                  <c:v>158.1</c:v>
                </c:pt>
                <c:pt idx="21">
                  <c:v>159</c:v>
                </c:pt>
                <c:pt idx="22">
                  <c:v>156.30000000000001</c:v>
                </c:pt>
              </c:numCache>
            </c:numRef>
          </c:val>
          <c:smooth val="0"/>
          <c:extLst>
            <c:ext xmlns:c16="http://schemas.microsoft.com/office/drawing/2014/chart" uri="{C3380CC4-5D6E-409C-BE32-E72D297353CC}">
              <c16:uniqueId val="{00000002-3608-4317-8E37-BB095C8A2ADB}"/>
            </c:ext>
          </c:extLst>
        </c:ser>
        <c:dLbls>
          <c:showLegendKey val="0"/>
          <c:showVal val="0"/>
          <c:showCatName val="0"/>
          <c:showSerName val="0"/>
          <c:showPercent val="0"/>
          <c:showBubbleSize val="0"/>
        </c:dLbls>
        <c:smooth val="0"/>
        <c:axId val="924214688"/>
        <c:axId val="496446344"/>
      </c:lineChart>
      <c:catAx>
        <c:axId val="92421468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Fiscal</a:t>
                </a:r>
                <a:r>
                  <a:rPr lang="en-US" baseline="0" dirty="0">
                    <a:solidFill>
                      <a:schemeClr val="tx1"/>
                    </a:solidFill>
                  </a:rPr>
                  <a:t> year</a:t>
                </a:r>
                <a:endParaRPr lang="en-US" dirty="0">
                  <a:solidFill>
                    <a:schemeClr val="tx1"/>
                  </a:solidFill>
                </a:endParaRPr>
              </a:p>
            </c:rich>
          </c:tx>
          <c:layout>
            <c:manualLayout>
              <c:xMode val="edge"/>
              <c:yMode val="edge"/>
              <c:x val="0.44921077117765618"/>
              <c:y val="0.9176616675765653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96446344"/>
        <c:crosses val="autoZero"/>
        <c:auto val="1"/>
        <c:lblAlgn val="ctr"/>
        <c:lblOffset val="100"/>
        <c:tickLblSkip val="2"/>
        <c:tickMarkSkip val="4"/>
        <c:noMultiLvlLbl val="0"/>
      </c:catAx>
      <c:valAx>
        <c:axId val="496446344"/>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b="0" i="0" u="none" strike="noStrike" baseline="0" dirty="0">
                    <a:solidFill>
                      <a:schemeClr val="tx1"/>
                    </a:solidFill>
                    <a:effectLst/>
                  </a:rPr>
                  <a:t>Crude rate per 1,000 Ontario population</a:t>
                </a:r>
                <a:endParaRPr lang="en-US" sz="1200" dirty="0">
                  <a:solidFill>
                    <a:schemeClr val="tx1"/>
                  </a:solidFill>
                </a:endParaRPr>
              </a:p>
            </c:rich>
          </c:tx>
          <c:layout>
            <c:manualLayout>
              <c:xMode val="edge"/>
              <c:yMode val="edge"/>
              <c:x val="1.5677900467843116E-2"/>
              <c:y val="0.1101021849445971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24214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Asthma prevalence rate in</a:t>
            </a:r>
            <a:r>
              <a:rPr lang="en-US" baseline="0" dirty="0">
                <a:solidFill>
                  <a:schemeClr val="tx1"/>
                </a:solidFill>
              </a:rPr>
              <a:t> fiscal year 2022/23, by Ontario Health region</a:t>
            </a:r>
            <a:r>
              <a:rPr lang="en-US" dirty="0">
                <a:solidFill>
                  <a:schemeClr val="tx1"/>
                </a:solidFill>
              </a:rPr>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661467422902523"/>
          <c:y val="0.20705422059888046"/>
          <c:w val="0.85206477522944524"/>
          <c:h val="0.59089587357495876"/>
        </c:manualLayout>
      </c:layout>
      <c:barChart>
        <c:barDir val="col"/>
        <c:grouping val="clustered"/>
        <c:varyColors val="0"/>
        <c:ser>
          <c:idx val="0"/>
          <c:order val="0"/>
          <c:tx>
            <c:strRef>
              <c:f>Sheet1!$B$1</c:f>
              <c:strCache>
                <c:ptCount val="1"/>
                <c:pt idx="0">
                  <c:v>asthma prevalence</c:v>
                </c:pt>
              </c:strCache>
            </c:strRef>
          </c:tx>
          <c:spPr>
            <a:solidFill>
              <a:schemeClr val="accent1"/>
            </a:solidFill>
            <a:ln>
              <a:noFill/>
            </a:ln>
            <a:effectLst/>
          </c:spPr>
          <c:invertIfNegative val="0"/>
          <c:dPt>
            <c:idx val="0"/>
            <c:invertIfNegative val="0"/>
            <c:bubble3D val="0"/>
            <c:spPr>
              <a:pattFill prst="wdUpDiag">
                <a:fgClr>
                  <a:srgbClr val="92278F"/>
                </a:fgClr>
                <a:bgClr>
                  <a:schemeClr val="bg1"/>
                </a:bgClr>
              </a:pattFill>
              <a:ln w="12700">
                <a:solidFill>
                  <a:srgbClr val="92278F"/>
                </a:solidFill>
              </a:ln>
              <a:effectLst/>
            </c:spPr>
            <c:extLst>
              <c:ext xmlns:c16="http://schemas.microsoft.com/office/drawing/2014/chart" uri="{C3380CC4-5D6E-409C-BE32-E72D297353CC}">
                <c16:uniqueId val="{00000001-3E9F-4382-BE53-C942A00B031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East</c:v>
                </c:pt>
                <c:pt idx="2">
                  <c:v>North East</c:v>
                </c:pt>
                <c:pt idx="3">
                  <c:v>West</c:v>
                </c:pt>
                <c:pt idx="4">
                  <c:v>Central</c:v>
                </c:pt>
                <c:pt idx="5">
                  <c:v>North West</c:v>
                </c:pt>
                <c:pt idx="6">
                  <c:v>Toronto</c:v>
                </c:pt>
              </c:strCache>
            </c:strRef>
          </c:cat>
          <c:val>
            <c:numRef>
              <c:f>Sheet1!$B$2:$B$8</c:f>
              <c:numCache>
                <c:formatCode>0.0</c:formatCode>
                <c:ptCount val="7"/>
                <c:pt idx="0">
                  <c:v>15.63</c:v>
                </c:pt>
                <c:pt idx="1">
                  <c:v>17.010000000000002</c:v>
                </c:pt>
                <c:pt idx="2">
                  <c:v>16.68</c:v>
                </c:pt>
                <c:pt idx="3">
                  <c:v>15.38</c:v>
                </c:pt>
                <c:pt idx="4">
                  <c:v>15.21</c:v>
                </c:pt>
                <c:pt idx="5">
                  <c:v>14.28</c:v>
                </c:pt>
                <c:pt idx="6">
                  <c:v>14.05</c:v>
                </c:pt>
              </c:numCache>
            </c:numRef>
          </c:val>
          <c:extLst>
            <c:ext xmlns:c16="http://schemas.microsoft.com/office/drawing/2014/chart" uri="{C3380CC4-5D6E-409C-BE32-E72D297353CC}">
              <c16:uniqueId val="{00000002-3E9F-4382-BE53-C942A00B031B}"/>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b="0" dirty="0">
                    <a:solidFill>
                      <a:schemeClr val="tx1"/>
                    </a:solidFill>
                  </a:rPr>
                  <a:t>Ontario Health</a:t>
                </a:r>
                <a:r>
                  <a:rPr lang="en-US" b="0" baseline="0" dirty="0">
                    <a:solidFill>
                      <a:schemeClr val="tx1"/>
                    </a:solidFill>
                  </a:rPr>
                  <a:t> r</a:t>
                </a:r>
                <a:r>
                  <a:rPr lang="en-US" b="0" dirty="0">
                    <a:solidFill>
                      <a:schemeClr val="tx1"/>
                    </a:solidFill>
                  </a:rPr>
                  <a:t>egion</a:t>
                </a:r>
              </a:p>
            </c:rich>
          </c:tx>
          <c:layout>
            <c:manualLayout>
              <c:xMode val="edge"/>
              <c:yMode val="edge"/>
              <c:x val="0.42097756648343487"/>
              <c:y val="0.91732890957300339"/>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59064"/>
        <c:crossesAt val="0"/>
        <c:auto val="1"/>
        <c:lblAlgn val="ctr"/>
        <c:lblOffset val="100"/>
        <c:noMultiLvlLbl val="0"/>
      </c:catAx>
      <c:valAx>
        <c:axId val="775959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US" sz="1100" dirty="0">
                    <a:solidFill>
                      <a:schemeClr val="tx1"/>
                    </a:solidFill>
                  </a:rPr>
                  <a:t>Crude</a:t>
                </a:r>
                <a:r>
                  <a:rPr lang="en-US" sz="1100" baseline="0" dirty="0">
                    <a:solidFill>
                      <a:schemeClr val="tx1"/>
                    </a:solidFill>
                  </a:rPr>
                  <a:t> rate </a:t>
                </a:r>
                <a:r>
                  <a:rPr lang="en-US" sz="1100" dirty="0">
                    <a:solidFill>
                      <a:schemeClr val="tx1"/>
                    </a:solidFill>
                  </a:rPr>
                  <a:t>per 100 Ontario</a:t>
                </a:r>
                <a:r>
                  <a:rPr lang="en-US" sz="1100" baseline="0" dirty="0">
                    <a:solidFill>
                      <a:schemeClr val="tx1"/>
                    </a:solidFill>
                  </a:rPr>
                  <a:t> population</a:t>
                </a:r>
                <a:endParaRPr lang="en-US" sz="1100" dirty="0">
                  <a:solidFill>
                    <a:schemeClr val="tx1"/>
                  </a:solidFill>
                </a:endParaRPr>
              </a:p>
            </c:rich>
          </c:tx>
          <c:layout>
            <c:manualLayout>
              <c:xMode val="edge"/>
              <c:yMode val="edge"/>
              <c:x val="6.3770073337745301E-2"/>
              <c:y val="0.14057186079671619"/>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CA" sz="1200" b="0" i="0" u="none" strike="noStrike" kern="0" spc="0" baseline="0" dirty="0">
                <a:solidFill>
                  <a:schemeClr val="tx1"/>
                </a:solidFill>
                <a:latin typeface="Calibri" panose="020F0502020204030204" pitchFamily="34" charset="0"/>
                <a:cs typeface="Calibri" panose="020F0502020204030204" pitchFamily="34" charset="0"/>
              </a:rPr>
              <a:t>Asthma-specific hospitalization rates per 100 people with asthma in fiscal year 2022/23, by Ontario Health region </a:t>
            </a:r>
            <a:endParaRPr lang="en-US" sz="1200" dirty="0">
              <a:solidFill>
                <a:schemeClr val="tx1"/>
              </a:solidFill>
            </a:endParaRPr>
          </a:p>
        </c:rich>
      </c:tx>
      <c:layout>
        <c:manualLayout>
          <c:xMode val="edge"/>
          <c:yMode val="edge"/>
          <c:x val="0.13299103568564347"/>
          <c:y val="3.859531828014620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073371884532107"/>
          <c:y val="0.20470630813816959"/>
          <c:w val="0.85233254789861435"/>
          <c:h val="0.62658822359314958"/>
        </c:manualLayout>
      </c:layout>
      <c:barChart>
        <c:barDir val="col"/>
        <c:grouping val="clustered"/>
        <c:varyColors val="0"/>
        <c:ser>
          <c:idx val="0"/>
          <c:order val="0"/>
          <c:tx>
            <c:strRef>
              <c:f>Sheet1!$B$1</c:f>
              <c:strCache>
                <c:ptCount val="1"/>
                <c:pt idx="0">
                  <c:v>asthma hospitalization crude</c:v>
                </c:pt>
              </c:strCache>
            </c:strRef>
          </c:tx>
          <c:spPr>
            <a:solidFill>
              <a:schemeClr val="accent1"/>
            </a:solidFill>
            <a:ln>
              <a:noFill/>
            </a:ln>
            <a:effectLst/>
          </c:spPr>
          <c:invertIfNegative val="0"/>
          <c:dPt>
            <c:idx val="0"/>
            <c:invertIfNegative val="0"/>
            <c:bubble3D val="0"/>
            <c:spPr>
              <a:pattFill prst="wdUpDiag">
                <a:fgClr>
                  <a:srgbClr val="92278F"/>
                </a:fgClr>
                <a:bgClr>
                  <a:schemeClr val="bg1"/>
                </a:bgClr>
              </a:pattFill>
              <a:ln w="12700">
                <a:solidFill>
                  <a:srgbClr val="92278F"/>
                </a:solidFill>
              </a:ln>
              <a:effectLst/>
            </c:spPr>
            <c:extLst>
              <c:ext xmlns:c16="http://schemas.microsoft.com/office/drawing/2014/chart" uri="{C3380CC4-5D6E-409C-BE32-E72D297353CC}">
                <c16:uniqueId val="{00000001-9F8C-46B6-ADFC-928303C40E46}"/>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Toronto</c:v>
                </c:pt>
                <c:pt idx="2">
                  <c:v>North West</c:v>
                </c:pt>
                <c:pt idx="3">
                  <c:v>Central</c:v>
                </c:pt>
                <c:pt idx="4">
                  <c:v>West</c:v>
                </c:pt>
                <c:pt idx="5">
                  <c:v>North East</c:v>
                </c:pt>
                <c:pt idx="6">
                  <c:v>East</c:v>
                </c:pt>
              </c:strCache>
            </c:strRef>
          </c:cat>
          <c:val>
            <c:numRef>
              <c:f>Sheet1!$B$2:$B$8</c:f>
              <c:numCache>
                <c:formatCode>0.00</c:formatCode>
                <c:ptCount val="7"/>
                <c:pt idx="0">
                  <c:v>0.56000000000000005</c:v>
                </c:pt>
                <c:pt idx="1">
                  <c:v>0.81</c:v>
                </c:pt>
                <c:pt idx="2">
                  <c:v>0.77</c:v>
                </c:pt>
                <c:pt idx="3">
                  <c:v>0.64</c:v>
                </c:pt>
                <c:pt idx="4">
                  <c:v>0.5</c:v>
                </c:pt>
                <c:pt idx="5" formatCode="General">
                  <c:v>0.46</c:v>
                </c:pt>
                <c:pt idx="6" formatCode="General">
                  <c:v>0.45</c:v>
                </c:pt>
              </c:numCache>
            </c:numRef>
          </c:val>
          <c:extLst>
            <c:ext xmlns:c16="http://schemas.microsoft.com/office/drawing/2014/chart" uri="{C3380CC4-5D6E-409C-BE32-E72D297353CC}">
              <c16:uniqueId val="{00000002-9F8C-46B6-ADFC-928303C40E46}"/>
            </c:ext>
          </c:extLst>
        </c:ser>
        <c:dLbls>
          <c:showLegendKey val="0"/>
          <c:showVal val="0"/>
          <c:showCatName val="0"/>
          <c:showSerName val="0"/>
          <c:showPercent val="0"/>
          <c:showBubbleSize val="0"/>
        </c:dLbls>
        <c:gapWidth val="219"/>
        <c:overlap val="-27"/>
        <c:axId val="775961944"/>
        <c:axId val="775959064"/>
      </c:barChart>
      <c:catAx>
        <c:axId val="7759619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Ontario Health region</a:t>
                </a:r>
              </a:p>
            </c:rich>
          </c:tx>
          <c:layout>
            <c:manualLayout>
              <c:xMode val="edge"/>
              <c:yMode val="edge"/>
              <c:x val="0.43136190361412413"/>
              <c:y val="0.9286917651349178"/>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59064"/>
        <c:crosses val="autoZero"/>
        <c:auto val="1"/>
        <c:lblAlgn val="ctr"/>
        <c:lblOffset val="100"/>
        <c:noMultiLvlLbl val="0"/>
      </c:catAx>
      <c:valAx>
        <c:axId val="775959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Rate</a:t>
                </a:r>
                <a:r>
                  <a:rPr lang="en-US" sz="1200" baseline="0" dirty="0">
                    <a:solidFill>
                      <a:schemeClr val="tx1"/>
                    </a:solidFill>
                  </a:rPr>
                  <a:t> p</a:t>
                </a:r>
                <a:r>
                  <a:rPr lang="en-US" sz="1200" dirty="0">
                    <a:solidFill>
                      <a:schemeClr val="tx1"/>
                    </a:solidFill>
                  </a:rPr>
                  <a:t>er 100 people with asthma</a:t>
                </a:r>
              </a:p>
            </c:rich>
          </c:tx>
          <c:layout>
            <c:manualLayout>
              <c:xMode val="edge"/>
              <c:yMode val="edge"/>
              <c:x val="2.5895236279555756E-2"/>
              <c:y val="0.144251452504551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5961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CA" sz="1200" b="0" i="0" u="none" strike="noStrike" kern="0" spc="0" baseline="0" dirty="0">
                <a:solidFill>
                  <a:schemeClr val="tx1"/>
                </a:solidFill>
                <a:latin typeface="Calibri" panose="020F0502020204030204" pitchFamily="34" charset="0"/>
                <a:cs typeface="Calibri" panose="020F0502020204030204" pitchFamily="34" charset="0"/>
              </a:rPr>
              <a:t>Asthma-specific hospitalization rates per 100 people with asthma in fiscal year 2022/23, by age group</a:t>
            </a:r>
            <a:endParaRPr lang="en-US" sz="1200" b="0" i="0" u="none" strike="noStrike" kern="1200" spc="0" baseline="0" dirty="0">
              <a:solidFill>
                <a:schemeClr val="tx1"/>
              </a:solidFill>
            </a:endParaRPr>
          </a:p>
        </c:rich>
      </c:tx>
      <c:layout>
        <c:manualLayout>
          <c:xMode val="edge"/>
          <c:yMode val="edge"/>
          <c:x val="9.3450243164088745E-2"/>
          <c:y val="2.392112754885130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5432714650648791"/>
          <c:y val="0.23740294921615554"/>
          <c:w val="0.70133583513206099"/>
          <c:h val="0.58328776928085935"/>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pattFill prst="wdUpDiag">
                <a:fgClr>
                  <a:srgbClr val="92278F"/>
                </a:fgClr>
                <a:bgClr>
                  <a:schemeClr val="bg1"/>
                </a:bgClr>
              </a:pattFill>
              <a:ln w="12700">
                <a:solidFill>
                  <a:srgbClr val="92278F"/>
                </a:solidFill>
              </a:ln>
              <a:effectLst/>
            </c:spPr>
            <c:extLst>
              <c:ext xmlns:c16="http://schemas.microsoft.com/office/drawing/2014/chart" uri="{C3380CC4-5D6E-409C-BE32-E72D297353CC}">
                <c16:uniqueId val="{00000001-368B-4076-B29E-633181847E9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Sheet1!$A$6:$A$13</c:f>
              <c:strCache>
                <c:ptCount val="8"/>
                <c:pt idx="0">
                  <c:v>All (0-99)</c:v>
                </c:pt>
                <c:pt idx="1">
                  <c:v>15-19</c:v>
                </c:pt>
                <c:pt idx="2">
                  <c:v>20-29</c:v>
                </c:pt>
                <c:pt idx="3">
                  <c:v>30-39</c:v>
                </c:pt>
                <c:pt idx="4">
                  <c:v>40-49</c:v>
                </c:pt>
                <c:pt idx="5">
                  <c:v>50-59</c:v>
                </c:pt>
                <c:pt idx="6">
                  <c:v>60-69</c:v>
                </c:pt>
                <c:pt idx="7">
                  <c:v>70+</c:v>
                </c:pt>
              </c:strCache>
            </c:strRef>
          </c:cat>
          <c:val>
            <c:numRef>
              <c:f>Sheet1!$B$6:$B$13</c:f>
              <c:numCache>
                <c:formatCode>General</c:formatCode>
                <c:ptCount val="8"/>
                <c:pt idx="0">
                  <c:v>0.56000000000000005</c:v>
                </c:pt>
                <c:pt idx="1">
                  <c:v>0.12</c:v>
                </c:pt>
                <c:pt idx="2">
                  <c:v>0.15</c:v>
                </c:pt>
                <c:pt idx="3">
                  <c:v>0.23</c:v>
                </c:pt>
                <c:pt idx="4">
                  <c:v>0.32</c:v>
                </c:pt>
                <c:pt idx="5">
                  <c:v>0.43</c:v>
                </c:pt>
                <c:pt idx="6">
                  <c:v>0.54</c:v>
                </c:pt>
                <c:pt idx="7">
                  <c:v>1.0900000000000001</c:v>
                </c:pt>
              </c:numCache>
            </c:numRef>
          </c:val>
          <c:extLst>
            <c:ext xmlns:c16="http://schemas.microsoft.com/office/drawing/2014/chart" uri="{C3380CC4-5D6E-409C-BE32-E72D297353CC}">
              <c16:uniqueId val="{00000002-368B-4076-B29E-633181847E98}"/>
            </c:ext>
          </c:extLst>
        </c:ser>
        <c:dLbls>
          <c:dLblPos val="outEnd"/>
          <c:showLegendKey val="0"/>
          <c:showVal val="1"/>
          <c:showCatName val="0"/>
          <c:showSerName val="0"/>
          <c:showPercent val="0"/>
          <c:showBubbleSize val="0"/>
        </c:dLbls>
        <c:gapWidth val="182"/>
        <c:axId val="995190976"/>
        <c:axId val="516242992"/>
      </c:barChart>
      <c:catAx>
        <c:axId val="995190976"/>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Age group (years)</a:t>
                </a:r>
              </a:p>
            </c:rich>
          </c:tx>
          <c:layout>
            <c:manualLayout>
              <c:xMode val="edge"/>
              <c:yMode val="edge"/>
              <c:x val="1.983003422632679E-2"/>
              <c:y val="0.352852869252498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16242992"/>
        <c:crosses val="autoZero"/>
        <c:auto val="1"/>
        <c:lblAlgn val="ctr"/>
        <c:lblOffset val="100"/>
        <c:noMultiLvlLbl val="0"/>
      </c:catAx>
      <c:valAx>
        <c:axId val="516242992"/>
        <c:scaling>
          <c:orientation val="minMax"/>
          <c:max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30" b="0" i="0" u="none" strike="noStrike" kern="1200" baseline="0">
                    <a:solidFill>
                      <a:schemeClr val="tx1"/>
                    </a:solidFill>
                    <a:latin typeface="+mn-lt"/>
                    <a:ea typeface="+mn-ea"/>
                    <a:cs typeface="+mn-cs"/>
                  </a:defRPr>
                </a:pPr>
                <a:r>
                  <a:rPr lang="en-US" sz="1230" dirty="0">
                    <a:solidFill>
                      <a:schemeClr val="tx1"/>
                    </a:solidFill>
                  </a:rPr>
                  <a:t>Rate per 100 people</a:t>
                </a:r>
                <a:r>
                  <a:rPr lang="en-US" sz="1230" baseline="0" dirty="0">
                    <a:solidFill>
                      <a:schemeClr val="tx1"/>
                    </a:solidFill>
                  </a:rPr>
                  <a:t> with asthma</a:t>
                </a:r>
                <a:endParaRPr lang="en-US" sz="1230" dirty="0">
                  <a:solidFill>
                    <a:schemeClr val="tx1"/>
                  </a:solidFill>
                </a:endParaRPr>
              </a:p>
            </c:rich>
          </c:tx>
          <c:layout>
            <c:manualLayout>
              <c:xMode val="edge"/>
              <c:yMode val="edge"/>
              <c:x val="0.31903058782318633"/>
              <c:y val="0.91860842563105904"/>
            </c:manualLayout>
          </c:layout>
          <c:overlay val="0"/>
          <c:spPr>
            <a:noFill/>
            <a:ln>
              <a:noFill/>
            </a:ln>
            <a:effectLst/>
          </c:spPr>
          <c:txPr>
            <a:bodyPr rot="0" spcFirstLastPara="1" vertOverflow="ellipsis" vert="horz" wrap="square" anchor="ctr" anchorCtr="1"/>
            <a:lstStyle/>
            <a:p>
              <a:pPr>
                <a:defRPr sz="12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95190976"/>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en-US" sz="1500" b="0" i="0" u="none" strike="noStrike" kern="1200" spc="0" baseline="0" dirty="0">
                <a:solidFill>
                  <a:schemeClr val="tx1"/>
                </a:solidFill>
              </a:rPr>
              <a:t>Asthma-specific physician office visits in fiscal year 2022/23* in Ontario, by age group</a:t>
            </a:r>
            <a:r>
              <a:rPr lang="en-US" sz="1500" b="0" i="0" u="none" strike="noStrike" kern="1200" spc="0" baseline="0" dirty="0">
                <a:solidFill>
                  <a:schemeClr val="tx1"/>
                </a:solidFill>
                <a:cs typeface="Calibri" panose="020F0502020204030204" pitchFamily="34" charset="0"/>
              </a:rPr>
              <a:t>†</a:t>
            </a:r>
            <a:endParaRPr lang="en-US" sz="1500" b="0" dirty="0">
              <a:solidFill>
                <a:schemeClr val="tx1"/>
              </a:solidFill>
            </a:endParaRPr>
          </a:p>
        </c:rich>
      </c:tx>
      <c:layout>
        <c:manualLayout>
          <c:xMode val="edge"/>
          <c:yMode val="edge"/>
          <c:x val="0.18461353034085476"/>
          <c:y val="4.1878141204078997E-2"/>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858649214064478"/>
          <c:y val="0.15979256010228782"/>
          <c:w val="0.75890958676157905"/>
          <c:h val="0.6683067348180926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pattFill prst="wdUpDiag">
                <a:fgClr>
                  <a:srgbClr val="92278F"/>
                </a:fgClr>
                <a:bgClr>
                  <a:schemeClr val="bg1"/>
                </a:bgClr>
              </a:pattFill>
              <a:ln w="12700">
                <a:solidFill>
                  <a:srgbClr val="92278F"/>
                </a:solidFill>
              </a:ln>
              <a:effectLst/>
            </c:spPr>
            <c:extLst>
              <c:ext xmlns:c16="http://schemas.microsoft.com/office/drawing/2014/chart" uri="{C3380CC4-5D6E-409C-BE32-E72D297353CC}">
                <c16:uniqueId val="{00000000-2536-4849-821B-6502AE17CE7F}"/>
              </c:ext>
            </c:extLst>
          </c:dPt>
          <c:cat>
            <c:strRef>
              <c:f>Sheet1!$A$2:$A$9</c:f>
              <c:strCache>
                <c:ptCount val="8"/>
                <c:pt idx="0">
                  <c:v>All (0-99)</c:v>
                </c:pt>
                <c:pt idx="1">
                  <c:v>15-19</c:v>
                </c:pt>
                <c:pt idx="2">
                  <c:v>20-29</c:v>
                </c:pt>
                <c:pt idx="3">
                  <c:v>30-39</c:v>
                </c:pt>
                <c:pt idx="4">
                  <c:v>40-49</c:v>
                </c:pt>
                <c:pt idx="5">
                  <c:v>50-59</c:v>
                </c:pt>
                <c:pt idx="6">
                  <c:v>60-69</c:v>
                </c:pt>
                <c:pt idx="7">
                  <c:v>70+</c:v>
                </c:pt>
              </c:strCache>
            </c:strRef>
          </c:cat>
          <c:val>
            <c:numRef>
              <c:f>Sheet1!$B$2:$B$9</c:f>
              <c:numCache>
                <c:formatCode>General</c:formatCode>
                <c:ptCount val="8"/>
                <c:pt idx="0">
                  <c:v>651596</c:v>
                </c:pt>
                <c:pt idx="1">
                  <c:v>23840</c:v>
                </c:pt>
                <c:pt idx="2">
                  <c:v>45559</c:v>
                </c:pt>
                <c:pt idx="3">
                  <c:v>55117</c:v>
                </c:pt>
                <c:pt idx="4">
                  <c:v>58676</c:v>
                </c:pt>
                <c:pt idx="5">
                  <c:v>68185</c:v>
                </c:pt>
                <c:pt idx="6">
                  <c:v>72874</c:v>
                </c:pt>
                <c:pt idx="7">
                  <c:v>81502</c:v>
                </c:pt>
              </c:numCache>
            </c:numRef>
          </c:val>
          <c:extLst>
            <c:ext xmlns:c16="http://schemas.microsoft.com/office/drawing/2014/chart" uri="{C3380CC4-5D6E-409C-BE32-E72D297353CC}">
              <c16:uniqueId val="{00000000-5BEB-4393-813C-06A270C790F3}"/>
            </c:ext>
          </c:extLst>
        </c:ser>
        <c:dLbls>
          <c:showLegendKey val="0"/>
          <c:showVal val="0"/>
          <c:showCatName val="0"/>
          <c:showSerName val="0"/>
          <c:showPercent val="0"/>
          <c:showBubbleSize val="0"/>
        </c:dLbls>
        <c:gapWidth val="219"/>
        <c:axId val="1299603008"/>
        <c:axId val="1299604088"/>
      </c:barChart>
      <c:lineChart>
        <c:grouping val="standard"/>
        <c:varyColors val="0"/>
        <c:ser>
          <c:idx val="1"/>
          <c:order val="1"/>
          <c:spPr>
            <a:ln w="28575" cap="rnd">
              <a:noFill/>
              <a:round/>
            </a:ln>
            <a:effectLst/>
          </c:spPr>
          <c:marker>
            <c:symbol val="none"/>
          </c:marker>
          <c:dLbls>
            <c:dLbl>
              <c:idx val="0"/>
              <c:layout>
                <c:manualLayout>
                  <c:x val="-3.1032029114905074E-2"/>
                  <c:y val="-2.5391169484935357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EB-4393-813C-06A270C790F3}"/>
                </c:ext>
              </c:extLst>
            </c:dLbl>
            <c:dLbl>
              <c:idx val="1"/>
              <c:layout>
                <c:manualLayout>
                  <c:x val="-2.390758291142946E-2"/>
                  <c:y val="-5.3106774350415512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EB-4393-813C-06A270C790F3}"/>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3C09-4BEE-A2E1-C00C6CCC1590}"/>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3C09-4BEE-A2E1-C00C6CCC1590}"/>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3C09-4BEE-A2E1-C00C6CCC1590}"/>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5-3C09-4BEE-A2E1-C00C6CCC1590}"/>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6-3C09-4BEE-A2E1-C00C6CCC1590}"/>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7-3C09-4BEE-A2E1-C00C6CCC159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Sheet1!$A$2:$A$9</c:f>
              <c:strCache>
                <c:ptCount val="8"/>
                <c:pt idx="0">
                  <c:v>All (0-99)</c:v>
                </c:pt>
                <c:pt idx="1">
                  <c:v>15-19</c:v>
                </c:pt>
                <c:pt idx="2">
                  <c:v>20-29</c:v>
                </c:pt>
                <c:pt idx="3">
                  <c:v>30-39</c:v>
                </c:pt>
                <c:pt idx="4">
                  <c:v>40-49</c:v>
                </c:pt>
                <c:pt idx="5">
                  <c:v>50-59</c:v>
                </c:pt>
                <c:pt idx="6">
                  <c:v>60-69</c:v>
                </c:pt>
                <c:pt idx="7">
                  <c:v>70+</c:v>
                </c:pt>
              </c:strCache>
            </c:strRef>
          </c:cat>
          <c:val>
            <c:numRef>
              <c:f>Sheet1!$C$2:$C$9</c:f>
              <c:numCache>
                <c:formatCode>0.0%</c:formatCode>
                <c:ptCount val="8"/>
                <c:pt idx="0">
                  <c:v>1</c:v>
                </c:pt>
                <c:pt idx="1">
                  <c:v>3.6587087704651348E-2</c:v>
                </c:pt>
                <c:pt idx="2">
                  <c:v>6.9919090970478645E-2</c:v>
                </c:pt>
                <c:pt idx="3">
                  <c:v>8.4587689304415625E-2</c:v>
                </c:pt>
                <c:pt idx="4">
                  <c:v>9.0049662674417885E-2</c:v>
                </c:pt>
                <c:pt idx="5">
                  <c:v>0.10464306103782098</c:v>
                </c:pt>
                <c:pt idx="6">
                  <c:v>0.11183923780993131</c:v>
                </c:pt>
                <c:pt idx="7">
                  <c:v>0.1250805713970006</c:v>
                </c:pt>
              </c:numCache>
            </c:numRef>
          </c:val>
          <c:smooth val="0"/>
          <c:extLst>
            <c:ext xmlns:c16="http://schemas.microsoft.com/office/drawing/2014/chart" uri="{C3380CC4-5D6E-409C-BE32-E72D297353CC}">
              <c16:uniqueId val="{00000001-5BEB-4393-813C-06A270C790F3}"/>
            </c:ext>
          </c:extLst>
        </c:ser>
        <c:dLbls>
          <c:showLegendKey val="0"/>
          <c:showVal val="0"/>
          <c:showCatName val="0"/>
          <c:showSerName val="0"/>
          <c:showPercent val="0"/>
          <c:showBubbleSize val="0"/>
        </c:dLbls>
        <c:marker val="1"/>
        <c:smooth val="0"/>
        <c:axId val="1366766704"/>
        <c:axId val="1366757344"/>
      </c:lineChart>
      <c:catAx>
        <c:axId val="12996030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Age group (years)</a:t>
                </a:r>
              </a:p>
            </c:rich>
          </c:tx>
          <c:layout>
            <c:manualLayout>
              <c:xMode val="edge"/>
              <c:yMode val="edge"/>
              <c:x val="0.47946003890649769"/>
              <c:y val="0.92202647128252402"/>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9604088"/>
        <c:crosses val="autoZero"/>
        <c:auto val="1"/>
        <c:lblAlgn val="ctr"/>
        <c:lblOffset val="100"/>
        <c:noMultiLvlLbl val="0"/>
      </c:catAx>
      <c:valAx>
        <c:axId val="1299604088"/>
        <c:scaling>
          <c:orientation val="minMax"/>
          <c:max val="66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1"/>
                    </a:solidFill>
                    <a:latin typeface="+mn-lt"/>
                    <a:ea typeface="+mn-ea"/>
                    <a:cs typeface="+mn-cs"/>
                  </a:defRPr>
                </a:pPr>
                <a:r>
                  <a:rPr lang="en-US" sz="1300" dirty="0">
                    <a:solidFill>
                      <a:schemeClr val="tx1"/>
                    </a:solidFill>
                  </a:rPr>
                  <a:t>Number of asthma-specific</a:t>
                </a:r>
                <a:r>
                  <a:rPr lang="en-US" sz="1300" dirty="0">
                    <a:solidFill>
                      <a:srgbClr val="FF0000"/>
                    </a:solidFill>
                  </a:rPr>
                  <a:t> </a:t>
                </a:r>
                <a:r>
                  <a:rPr lang="en-US" sz="1300" dirty="0">
                    <a:solidFill>
                      <a:schemeClr val="tx1"/>
                    </a:solidFill>
                  </a:rPr>
                  <a:t>physician office visits</a:t>
                </a:r>
              </a:p>
            </c:rich>
          </c:tx>
          <c:layout>
            <c:manualLayout>
              <c:xMode val="edge"/>
              <c:yMode val="edge"/>
              <c:x val="2.4836217622740183E-2"/>
              <c:y val="0.16978437392097454"/>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9603008"/>
        <c:crosses val="autoZero"/>
        <c:crossBetween val="between"/>
        <c:majorUnit val="132000"/>
      </c:valAx>
      <c:valAx>
        <c:axId val="1366757344"/>
        <c:scaling>
          <c:orientation val="minMax"/>
          <c:max val="1"/>
          <c:min val="0"/>
        </c:scaling>
        <c:delete val="0"/>
        <c:axPos val="r"/>
        <c:title>
          <c:tx>
            <c:rich>
              <a:bodyPr rot="5400000" spcFirstLastPara="1" vertOverflow="ellipsis"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Percentage</a:t>
                </a:r>
              </a:p>
            </c:rich>
          </c:tx>
          <c:layout>
            <c:manualLayout>
              <c:xMode val="edge"/>
              <c:yMode val="edge"/>
              <c:x val="0.9534460516547123"/>
              <c:y val="0.38880811263311649"/>
            </c:manualLayout>
          </c:layout>
          <c:overlay val="0"/>
          <c:spPr>
            <a:noFill/>
            <a:ln>
              <a:noFill/>
            </a:ln>
            <a:effectLst/>
          </c:spPr>
          <c:txPr>
            <a:bodyPr rot="5400000" spcFirstLastPara="1" vertOverflow="ellipsis"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66766704"/>
        <c:crosses val="max"/>
        <c:crossBetween val="between"/>
        <c:majorUnit val="0.2"/>
      </c:valAx>
      <c:catAx>
        <c:axId val="1366766704"/>
        <c:scaling>
          <c:orientation val="minMax"/>
        </c:scaling>
        <c:delete val="1"/>
        <c:axPos val="b"/>
        <c:numFmt formatCode="General" sourceLinked="1"/>
        <c:majorTickMark val="out"/>
        <c:minorTickMark val="none"/>
        <c:tickLblPos val="nextTo"/>
        <c:crossAx val="136675734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0.09503</cdr:x>
      <cdr:y>0.57397</cdr:y>
    </cdr:from>
    <cdr:to>
      <cdr:x>0.12941</cdr:x>
      <cdr:y>0.61837</cdr:y>
    </cdr:to>
    <cdr:sp macro="" textlink="">
      <cdr:nvSpPr>
        <cdr:cNvPr id="2" name="TextBox 1">
          <a:extLst xmlns:a="http://schemas.openxmlformats.org/drawingml/2006/main">
            <a:ext uri="{FF2B5EF4-FFF2-40B4-BE49-F238E27FC236}">
              <a16:creationId xmlns:a16="http://schemas.microsoft.com/office/drawing/2014/main" id="{2247396A-1C0F-5109-9AC5-2E74C7220DBD}"/>
            </a:ext>
          </a:extLst>
        </cdr:cNvPr>
        <cdr:cNvSpPr txBox="1"/>
      </cdr:nvSpPr>
      <cdr:spPr>
        <a:xfrm xmlns:a="http://schemas.openxmlformats.org/drawingml/2006/main">
          <a:off x="1123385" y="1933477"/>
          <a:ext cx="406400" cy="149578"/>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t" anchorCtr="0">
          <a:noAutofit/>
        </a:bodyPr>
        <a:lstStyle xmlns:a="http://schemas.openxmlformats.org/drawingml/2006/main"/>
        <a:p xmlns:a="http://schemas.openxmlformats.org/drawingml/2006/main">
          <a:pPr algn="l" fontAlgn="t"/>
          <a:r>
            <a:rPr lang="en-US" sz="1200" dirty="0">
              <a:solidFill>
                <a:schemeClr val="tx1"/>
              </a:solidFill>
              <a:ea typeface="MS PGothic"/>
              <a:cs typeface="Calibri"/>
            </a:rPr>
            <a:t>114.3</a:t>
          </a:r>
        </a:p>
        <a:p xmlns:a="http://schemas.openxmlformats.org/drawingml/2006/main">
          <a:pPr algn="l" fontAlgn="t"/>
          <a:endParaRPr lang="en-CA" sz="2200" dirty="0">
            <a:solidFill>
              <a:schemeClr val="tx1"/>
            </a:solidFill>
            <a:ea typeface="MS PGothic"/>
            <a:cs typeface="Calibri"/>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5/8/2025</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5/8/2025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qontario.ca/evidence-to-improve-care/quality-standards/view-all-quality-standards/asthma-in-children-and-adolescent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dirty="0">
                <a:solidFill>
                  <a:schemeClr val="tx1"/>
                </a:solidFill>
                <a:effectLst/>
                <a:latin typeface="Calibri" panose="020F0502020204030204" pitchFamily="34" charset="0"/>
                <a:cs typeface="Calibri" panose="020F0502020204030204" pitchFamily="34" charset="0"/>
                <a:hlinkClick r:id="rId3"/>
              </a:rPr>
              <a:t>QualityStandards@OntarioHealth.ca</a:t>
            </a:r>
            <a:r>
              <a:rPr lang="en-US" sz="1200"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dirty="0"/>
          </a:p>
        </p:txBody>
      </p:sp>
    </p:spTree>
    <p:extLst>
      <p:ext uri="{BB962C8B-B14F-4D97-AF65-F5344CB8AC3E}">
        <p14:creationId xmlns:p14="http://schemas.microsoft.com/office/powerpoint/2010/main" val="216023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dirty="0"/>
          </a:p>
        </p:txBody>
      </p:sp>
    </p:spTree>
    <p:extLst>
      <p:ext uri="{BB962C8B-B14F-4D97-AF65-F5344CB8AC3E}">
        <p14:creationId xmlns:p14="http://schemas.microsoft.com/office/powerpoint/2010/main" val="168776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dirty="0"/>
          </a:p>
        </p:txBody>
      </p:sp>
    </p:spTree>
    <p:extLst>
      <p:ext uri="{BB962C8B-B14F-4D97-AF65-F5344CB8AC3E}">
        <p14:creationId xmlns:p14="http://schemas.microsoft.com/office/powerpoint/2010/main" val="3738658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dirty="0"/>
          </a:p>
        </p:txBody>
      </p:sp>
    </p:spTree>
    <p:extLst>
      <p:ext uri="{BB962C8B-B14F-4D97-AF65-F5344CB8AC3E}">
        <p14:creationId xmlns:p14="http://schemas.microsoft.com/office/powerpoint/2010/main" val="2901160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1026636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9C08D-EA71-5A20-6246-E51BCB7C6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AF8DB-54D3-5233-E126-AD9473031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D7F9E-1C45-1978-DCBF-08DA48EA79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09077E-10AF-957E-CA5D-683EFCB9CDB0}"/>
              </a:ext>
            </a:extLst>
          </p:cNvPr>
          <p:cNvSpPr>
            <a:spLocks noGrp="1"/>
          </p:cNvSpPr>
          <p:nvPr>
            <p:ph type="sldNum" sz="quarter" idx="5"/>
          </p:nvPr>
        </p:nvSpPr>
        <p:spPr/>
        <p:txBody>
          <a:bodyPr/>
          <a:lstStyle/>
          <a:p>
            <a:fld id="{CD953FE4-7F3D-1C48-8731-559E789B0C8F}" type="slidenum">
              <a:rPr lang="en-US" smtClean="0"/>
              <a:t>22</a:t>
            </a:fld>
            <a:endParaRPr lang="en-US" dirty="0"/>
          </a:p>
        </p:txBody>
      </p:sp>
    </p:spTree>
    <p:extLst>
      <p:ext uri="{BB962C8B-B14F-4D97-AF65-F5344CB8AC3E}">
        <p14:creationId xmlns:p14="http://schemas.microsoft.com/office/powerpoint/2010/main" val="3927171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Calibri" panose="020F0502020204030204" pitchFamily="34" charset="0"/>
                <a:cs typeface="Calibri" panose="020F0502020204030204" pitchFamily="34" charset="0"/>
              </a:rPr>
              <a:t>Scope of This Quality Standard</a:t>
            </a:r>
          </a:p>
          <a:p>
            <a:endParaRPr lang="en-US" sz="1200" kern="1200" dirty="0">
              <a:solidFill>
                <a:schemeClr val="tx1"/>
              </a:solidFill>
              <a:effectLst/>
              <a:latin typeface="Calibri" panose="020F0502020204030204" pitchFamily="34" charset="0"/>
              <a:cs typeface="Calibri" panose="020F0502020204030204" pitchFamily="34" charset="0"/>
            </a:endParaRPr>
          </a:p>
          <a:p>
            <a:r>
              <a:rPr lang="en-CA" sz="1200" kern="1200" dirty="0">
                <a:solidFill>
                  <a:schemeClr val="tx1"/>
                </a:solidFill>
                <a:effectLst/>
                <a:latin typeface="Calibri" panose="020F0502020204030204" pitchFamily="34" charset="0"/>
                <a:cs typeface="Calibri" panose="020F0502020204030204" pitchFamily="34" charset="0"/>
              </a:rPr>
              <a:t>This quality standard addresses </a:t>
            </a:r>
            <a:r>
              <a:rPr lang="en-CA" dirty="0"/>
              <a:t>the diagnosis and management of asthma in adults 16 years of age and older, with a focus on primary care and community-based settings. It addresses referral to specialized asthma care for adults who meet criteria for severe asthma, but it does not address the management of severe asthma in specialized care, acute asthma exacerbations, or care provided during emergency department visits or hospitalizations.</a:t>
            </a:r>
            <a:endParaRPr lang="en-CA" sz="1200" kern="1200" dirty="0">
              <a:solidFill>
                <a:schemeClr val="tx1"/>
              </a:solidFill>
              <a:effectLst/>
              <a:latin typeface="Calibri" panose="020F0502020204030204" pitchFamily="34" charset="0"/>
              <a:cs typeface="Calibri" panose="020F0502020204030204" pitchFamily="34" charset="0"/>
            </a:endParaRPr>
          </a:p>
          <a:p>
            <a:r>
              <a:rPr lang="en-CA" sz="1200" kern="1200" dirty="0">
                <a:solidFill>
                  <a:schemeClr val="tx1"/>
                </a:solidFill>
                <a:effectLst/>
                <a:latin typeface="Calibri" panose="020F0502020204030204" pitchFamily="34" charset="0"/>
                <a:cs typeface="Calibri" panose="020F0502020204030204" pitchFamily="34" charset="0"/>
              </a:rPr>
              <a:t> </a:t>
            </a:r>
          </a:p>
          <a:p>
            <a:r>
              <a:rPr lang="en-CA" sz="1200" kern="1200" dirty="0">
                <a:solidFill>
                  <a:schemeClr val="tx1"/>
                </a:solidFill>
                <a:effectLst/>
                <a:latin typeface="Calibri" panose="020F0502020204030204" pitchFamily="34" charset="0"/>
                <a:cs typeface="Calibri" panose="020F0502020204030204" pitchFamily="34" charset="0"/>
              </a:rPr>
              <a:t>A separate quality standard addresses </a:t>
            </a:r>
            <a:r>
              <a:rPr lang="en-CA" i="1" dirty="0">
                <a:hlinkClick r:id="rId3" tooltip="Link to the quality standard for asthma in children and adolescents."/>
              </a:rPr>
              <a:t>Asthma in Children and Adolescents</a:t>
            </a:r>
            <a:r>
              <a:rPr lang="en-CA" dirty="0"/>
              <a:t>.</a:t>
            </a:r>
            <a:endParaRPr lang="en-CA" sz="120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Calibri" pitchFamily="68" charset="0"/>
                <a:ea typeface="MS PGothic" panose="020B0600070205080204" pitchFamily="34" charset="-128"/>
                <a:cs typeface="ＭＳ Ｐゴシック" pitchFamily="68" charset="-128"/>
              </a:rPr>
              <a:t>The Asthma Quality Standard Advisory Committee identified a set of overarching goals for this quality standard. These have been mapped to indicators that may be used to assess quality of care provincially and locally.</a:t>
            </a:r>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dirty="0"/>
          </a:p>
        </p:txBody>
      </p:sp>
    </p:spTree>
    <p:extLst>
      <p:ext uri="{BB962C8B-B14F-4D97-AF65-F5344CB8AC3E}">
        <p14:creationId xmlns:p14="http://schemas.microsoft.com/office/powerpoint/2010/main" val="289173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200" b="0" i="0"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Voluntary and aspirational in nature</a:t>
            </a:r>
            <a:r>
              <a:rPr lang="en-US" sz="1200" b="0" i="0" kern="1200" dirty="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200" b="0" i="0" u="none" strike="noStrike"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1" kern="1200" dirty="0">
                <a:solidFill>
                  <a:schemeClr val="tx1"/>
                </a:solidFill>
                <a:latin typeface="Calibri" panose="020F0502020204030204" pitchFamily="34" charset="0"/>
                <a:cs typeface="Calibri" panose="020F0502020204030204" pitchFamily="34" charset="0"/>
              </a:rPr>
              <a:t>There are many guidelines, professional standards, and</a:t>
            </a:r>
            <a:r>
              <a:rPr lang="en-US" sz="1200" b="1" kern="1200" baseline="0" dirty="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baseline="0" dirty="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200" baseline="0" dirty="0">
                <a:latin typeface="Calibri" panose="020F0502020204030204" pitchFamily="34" charset="0"/>
                <a:cs typeface="Calibri" panose="020F0502020204030204" pitchFamily="34" charset="0"/>
              </a:rPr>
              <a:t>).</a:t>
            </a:r>
            <a:endParaRPr lang="en-US" sz="1200" b="0" kern="1200" dirty="0">
              <a:solidFill>
                <a:schemeClr val="tx1"/>
              </a:solidFill>
              <a:latin typeface="Calibri" panose="020F0502020204030204" pitchFamily="34" charset="0"/>
              <a:cs typeface="Calibri" panose="020F0502020204030204" pitchFamily="34" charset="0"/>
            </a:endParaRPr>
          </a:p>
          <a:p>
            <a:endParaRPr lang="en-CA" sz="1200" b="1" dirty="0">
              <a:latin typeface="Calibri" panose="020F0502020204030204" pitchFamily="34" charset="0"/>
              <a:cs typeface="Calibri" panose="020F0502020204030204" pitchFamily="34" charset="0"/>
            </a:endParaRPr>
          </a:p>
          <a:p>
            <a:r>
              <a:rPr lang="en-CA" sz="1200" b="1" dirty="0">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200" b="0" kern="1200" dirty="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clinicians (</a:t>
            </a:r>
            <a:r>
              <a:rPr lang="en-US" sz="1200" b="0" baseline="0" dirty="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Implementable</a:t>
            </a:r>
            <a:r>
              <a:rPr lang="en-US" sz="1200" b="0" dirty="0">
                <a:latin typeface="Calibri" panose="020F0502020204030204" pitchFamily="34" charset="0"/>
                <a:cs typeface="Calibri" panose="020F0502020204030204" pitchFamily="34" charset="0"/>
              </a:rPr>
              <a:t>: </a:t>
            </a:r>
            <a:r>
              <a:rPr lang="en-US" sz="1200" kern="1200" dirty="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Patients, care partners, and the public </a:t>
            </a:r>
            <a:r>
              <a:rPr lang="en-CA" sz="1200" dirty="0">
                <a:latin typeface="Calibri" panose="020F0502020204030204" pitchFamily="34" charset="0"/>
                <a:cs typeface="Calibri" panose="020F0502020204030204" pitchFamily="34" charset="0"/>
              </a:rPr>
              <a:t>can use quality standards to understand what excellent care looks like, what they should expect from their clinicians, and how to discuss the quality of their care.</a:t>
            </a:r>
            <a:endParaRPr lang="en-CA"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Provincial regions and disease agencies </a:t>
            </a:r>
            <a:r>
              <a:rPr lang="en-CA" sz="1200" dirty="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Provider organizations </a:t>
            </a:r>
            <a:r>
              <a:rPr lang="en-CA" sz="1200" dirty="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Clinicians </a:t>
            </a:r>
            <a:r>
              <a:rPr lang="en-CA" sz="1200" dirty="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Government </a:t>
            </a:r>
            <a:r>
              <a:rPr lang="en-CA" sz="1200" dirty="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dirty="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dirty="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Each quality standard is accompanied by a: </a:t>
            </a:r>
            <a:endParaRPr lang="en-CA" sz="1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Placemat</a:t>
            </a:r>
            <a:endParaRPr lang="en-CA" sz="1200" i="1"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Case for Improvement Deck</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dirty="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dirty="0">
                <a:latin typeface="Calibri" panose="020F0502020204030204" pitchFamily="34" charset="0"/>
                <a:ea typeface="MS PGothic"/>
                <a:cs typeface="Calibri" panose="020F0502020204030204" pitchFamily="34" charset="0"/>
              </a:rPr>
              <a:t> families, </a:t>
            </a:r>
            <a:r>
              <a:rPr lang="en-CA" b="0" dirty="0">
                <a:latin typeface="Calibri" panose="020F0502020204030204" pitchFamily="34" charset="0"/>
                <a:ea typeface="MS PGothic"/>
                <a:cs typeface="Calibri" panose="020F0502020204030204" pitchFamily="34" charset="0"/>
              </a:rPr>
              <a:t>care partners and the public called the </a:t>
            </a:r>
            <a:r>
              <a:rPr lang="en-CA" b="1" dirty="0">
                <a:latin typeface="Calibri" panose="020F0502020204030204" pitchFamily="34" charset="0"/>
                <a:ea typeface="MS PGothic"/>
                <a:cs typeface="Calibri" panose="020F0502020204030204" pitchFamily="34" charset="0"/>
              </a:rPr>
              <a:t>patient guide.</a:t>
            </a:r>
          </a:p>
          <a:p>
            <a:endParaRPr lang="en-US" baseline="0" dirty="0">
              <a:latin typeface="Calibri" panose="020F0502020204030204" pitchFamily="34" charset="0"/>
              <a:cs typeface="Calibri" panose="020F0502020204030204" pitchFamily="34" charset="0"/>
            </a:endParaRPr>
          </a:p>
          <a:p>
            <a:r>
              <a:rPr lang="en-US" b="1" baseline="0" dirty="0">
                <a:latin typeface="Calibri" panose="020F0502020204030204" pitchFamily="34" charset="0"/>
                <a:ea typeface="MS PGothic"/>
                <a:cs typeface="Calibri" panose="020F0502020204030204" pitchFamily="34" charset="0"/>
              </a:rPr>
              <a:t>Patient engagement in quality standards:</a:t>
            </a:r>
            <a:r>
              <a:rPr lang="en-US" b="1" dirty="0">
                <a:latin typeface="Calibri" panose="020F0502020204030204" pitchFamily="34" charset="0"/>
                <a:ea typeface="MS PGothic"/>
                <a:cs typeface="Calibri" panose="020F0502020204030204" pitchFamily="34" charset="0"/>
              </a:rPr>
              <a:t> </a:t>
            </a:r>
            <a:endParaRPr lang="en-US" b="1"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242526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ADD7655D-3E22-1DEE-1319-AD1972EB8DE8}"/>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4F8C1567-CDA7-0A61-D781-993F31EA83BE}"/>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9404A44E-49C3-0576-20ED-DEF9AD257747}"/>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CA693F59-39F8-93B6-9A8B-9E3C65BC04C2}"/>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7" name="TextBox 6">
            <a:extLst>
              <a:ext uri="{FF2B5EF4-FFF2-40B4-BE49-F238E27FC236}">
                <a16:creationId xmlns:a16="http://schemas.microsoft.com/office/drawing/2014/main" id="{EA2E584B-6232-AF98-162A-2C8A5A887F2C}"/>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6" name="TextBox 5">
            <a:extLst>
              <a:ext uri="{FF2B5EF4-FFF2-40B4-BE49-F238E27FC236}">
                <a16:creationId xmlns:a16="http://schemas.microsoft.com/office/drawing/2014/main" id="{66D6F364-C638-6AC2-5D34-43ADBF00E46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6" name="TextBox 5">
            <a:extLst>
              <a:ext uri="{FF2B5EF4-FFF2-40B4-BE49-F238E27FC236}">
                <a16:creationId xmlns:a16="http://schemas.microsoft.com/office/drawing/2014/main" id="{7959B124-AB96-7DC0-E02E-B7C3F9E69646}"/>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extBox 9">
            <a:extLst>
              <a:ext uri="{FF2B5EF4-FFF2-40B4-BE49-F238E27FC236}">
                <a16:creationId xmlns:a16="http://schemas.microsoft.com/office/drawing/2014/main" id="{6E9A9FB3-18CE-1FF1-BF5D-7F5D083AC47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5B55FBB7-0E90-5DDC-9974-4A20EC8D2BD1}"/>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16246-8809-487A-C728-EC61CE5C73B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3E2E1C02-5AF5-9336-54F1-F056BD29277A}"/>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en/"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hyperlink" Target="https://quorum.hqontario.ca/en/Home/Posts?tags=quality+standards+adopti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health-infobase.canada.ca/datalab/asthma-blog.html" TargetMode="External"/><Relationship Id="rId2" Type="http://schemas.openxmlformats.org/officeDocument/2006/relationships/image" Target="../media/image25.png"/><Relationship Id="rId1" Type="http://schemas.openxmlformats.org/officeDocument/2006/relationships/slideLayout" Target="../slideLayouts/slideLayout19.xml"/><Relationship Id="rId4" Type="http://schemas.openxmlformats.org/officeDocument/2006/relationships/hyperlink" Target="https://www.conferenceboard.ca/product/cost-risk-analysis-for-chronic-lung-disease-in-canada/" TargetMode="Externa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hqontario.ca/evidence-to-improve-care/quality-standards/view-all-quality-standards/asthma-in-children-and-adolescents"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s://hqontario.ca/evidence-to-improve-care/quality-standards/view-all-quality-standards/asthma-in-adults" TargetMode="External"/><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CA" sz="2000" u="none" kern="1200" dirty="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CA" sz="4200" b="1" i="0" u="none" strike="noStrike" kern="1200" cap="none" spc="0" normalizeH="0" baseline="0" noProof="0" dirty="0">
                <a:ln>
                  <a:noFill/>
                </a:ln>
                <a:solidFill>
                  <a:schemeClr val="tx1"/>
                </a:solidFill>
                <a:effectLst/>
                <a:uLnTx/>
                <a:uFillTx/>
                <a:latin typeface="+mn-lt"/>
                <a:ea typeface="+mn-ea"/>
                <a:cs typeface="+mn-cs"/>
              </a:rPr>
              <a:t>Asthma </a:t>
            </a:r>
            <a:r>
              <a:rPr kumimoji="0" lang="en-CA" sz="4200" b="1" i="0" u="none" strike="noStrike" kern="1200" cap="none" spc="0" normalizeH="0" baseline="0" noProof="0" dirty="0">
                <a:ln>
                  <a:noFill/>
                </a:ln>
                <a:effectLst/>
                <a:uLnTx/>
                <a:uFillTx/>
                <a:latin typeface="+mn-lt"/>
                <a:ea typeface="+mn-ea"/>
                <a:cs typeface="+mn-cs"/>
              </a:rPr>
              <a:t>in Adults</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384995"/>
          </a:xfrm>
        </p:spPr>
        <p:txBody>
          <a:bodyPr/>
          <a:lstStyle/>
          <a:p>
            <a:r>
              <a:rPr lang="en-CA" dirty="0"/>
              <a:t>Guiding evidence-based care for people 16 years of age and older in Ontario</a:t>
            </a:r>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600" dirty="0"/>
              <a:t>How the health care system can support implementation</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dirty="0"/>
              <a:t>Implementing quality standards can be challenging owing to </a:t>
            </a:r>
            <a:br>
              <a:rPr lang="en-CA" sz="3000" dirty="0"/>
            </a:br>
            <a:r>
              <a:rPr lang="en-CA" sz="3000" dirty="0"/>
              <a:t>system-level barriers or gaps, many of which have been identified throughout the development of this standard</a:t>
            </a:r>
          </a:p>
          <a:p>
            <a:pPr marL="342900" indent="-342900">
              <a:buFont typeface="Arial" panose="020B0604020202020204" pitchFamily="34" charset="0"/>
              <a:buChar char="•"/>
            </a:pPr>
            <a:r>
              <a:rPr lang="en-CA" sz="3000" dirty="0"/>
              <a:t>Ontario Health will work with and support other provincial partners, including the Ministry of Health, to bridge system-level gaps and support the implementation of quality standards</a:t>
            </a: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Implementation tools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CA" dirty="0"/>
              <a:t>The </a:t>
            </a:r>
            <a:r>
              <a:rPr lang="en-CA" b="1" dirty="0"/>
              <a:t>Getting Started Guide</a:t>
            </a:r>
            <a:r>
              <a:rPr lang="en-CA" dirty="0"/>
              <a:t>:</a:t>
            </a:r>
          </a:p>
          <a:p>
            <a:pPr marL="342900" indent="-342900">
              <a:buFont typeface="Arial" panose="020B0604020202020204" pitchFamily="34" charset="0"/>
              <a:buChar char="•"/>
            </a:pPr>
            <a:r>
              <a:rPr lang="en-CA" dirty="0"/>
              <a:t>Outlines the process for using the quality standard as a resource to deliver </a:t>
            </a:r>
            <a:br>
              <a:rPr lang="en-CA" dirty="0"/>
            </a:br>
            <a:r>
              <a:rPr lang="en-CA" dirty="0"/>
              <a:t>high-quality care</a:t>
            </a:r>
          </a:p>
          <a:p>
            <a:pPr marL="342900" indent="-342900">
              <a:buFont typeface="Arial" panose="020B0604020202020204" pitchFamily="34" charset="0"/>
              <a:buChar char="•"/>
            </a:pPr>
            <a:r>
              <a:rPr lang="en-CA" dirty="0"/>
              <a:t>Contains evidence-based approaches, as well as useful tools and templates for implementing change ideas at the 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182505"/>
            <a:ext cx="5333999" cy="2492990"/>
          </a:xfrm>
        </p:spPr>
        <p:txBody>
          <a:bodyPr>
            <a:spAutoFit/>
          </a:bodyPr>
          <a:lstStyle/>
          <a:p>
            <a:pPr>
              <a:spcAft>
                <a:spcPts val="3600"/>
              </a:spcAft>
            </a:pPr>
            <a:r>
              <a:rPr lang="en-CA" b="1" dirty="0">
                <a:hlinkClick r:id="rId3" tooltip="Quorum home page."/>
              </a:rPr>
              <a:t>Quorum</a:t>
            </a:r>
            <a:r>
              <a:rPr lang="en-CA" dirty="0"/>
              <a:t> is an online community dedicated to improving the quality of health care in Ontario.</a:t>
            </a:r>
          </a:p>
          <a:p>
            <a:pPr>
              <a:spcAft>
                <a:spcPts val="3600"/>
              </a:spcAft>
            </a:pPr>
            <a:r>
              <a:rPr lang="en-CA" dirty="0"/>
              <a:t>The </a:t>
            </a:r>
            <a:r>
              <a:rPr lang="en-CA" dirty="0">
                <a:hlinkClick r:id="rId4" tooltip="Implementation tools on Quorum."/>
              </a:rPr>
              <a:t>Quality Standards Adoption Series</a:t>
            </a:r>
            <a:r>
              <a:rPr lang="en-CA" dirty="0"/>
              <a:t> highlights efforts in the field to implement changes and close gaps in care related to quality standard topics. </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5"/>
          <a:srcRect l="374" r="3"/>
          <a:stretch/>
        </p:blipFill>
        <p:spPr>
          <a:xfrm>
            <a:off x="6324603" y="1650673"/>
            <a:ext cx="5433556" cy="3556654"/>
          </a:xfrm>
        </p:spPr>
      </p:pic>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Measurement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CA" sz="2400" dirty="0"/>
              <a:t>The </a:t>
            </a:r>
            <a:r>
              <a:rPr lang="en-CA" sz="2400" b="1" dirty="0"/>
              <a:t>measurement guide </a:t>
            </a:r>
            <a:r>
              <a:rPr lang="en-CA" sz="2400" dirty="0"/>
              <a:t>describes:</a:t>
            </a:r>
          </a:p>
          <a:p>
            <a:pPr marL="342900" indent="-342900">
              <a:buFont typeface="Arial" panose="020B0604020202020204" pitchFamily="34" charset="0"/>
              <a:buChar char="•"/>
            </a:pPr>
            <a:r>
              <a:rPr lang="en-CA" sz="2400" dirty="0"/>
              <a:t>The measurement principles behind the quality indicators included in quality standards</a:t>
            </a:r>
          </a:p>
          <a:p>
            <a:pPr marL="342900" indent="-342900">
              <a:buFont typeface="Arial" panose="020B0604020202020204" pitchFamily="34" charset="0"/>
              <a:buChar char="•"/>
            </a:pPr>
            <a:r>
              <a:rPr lang="en-CA" sz="2400" dirty="0"/>
              <a:t>The types of indicators included in quality standards</a:t>
            </a:r>
          </a:p>
          <a:p>
            <a:pPr marL="342900" indent="-342900">
              <a:buFont typeface="Arial" panose="020B0604020202020204" pitchFamily="34" charset="0"/>
              <a:buChar char="•"/>
            </a:pPr>
            <a:r>
              <a:rPr lang="en-CA" sz="2400" dirty="0"/>
              <a:t>How local and provincial data are collected and measured </a:t>
            </a:r>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826" r="826"/>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Technical specifications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en-CA" dirty="0"/>
              <a:t>The </a:t>
            </a:r>
            <a:r>
              <a:rPr lang="en-CA" b="1" dirty="0"/>
              <a:t>technical specifications </a:t>
            </a:r>
            <a:r>
              <a:rPr lang="en-CA" dirty="0"/>
              <a:t>report outlines 2 types of measurement:</a:t>
            </a:r>
            <a:endParaRPr lang="en-CA" dirty="0">
              <a:cs typeface="Calibri"/>
            </a:endParaRPr>
          </a:p>
          <a:p>
            <a:pPr marL="342900" indent="-342900">
              <a:buFont typeface="Arial" panose="020B0604020202020204" pitchFamily="34" charset="0"/>
              <a:buChar char="•"/>
            </a:pPr>
            <a:r>
              <a:rPr lang="en-CA" b="1" dirty="0"/>
              <a:t>Provincial measurement: </a:t>
            </a:r>
            <a:r>
              <a:rPr lang="en-CA" dirty="0"/>
              <a:t>how we can monitor the progress being made to improve care at the provincial level </a:t>
            </a:r>
          </a:p>
          <a:p>
            <a:pPr marL="342900" indent="-342900">
              <a:buFont typeface="Arial" panose="020B0604020202020204" pitchFamily="34" charset="0"/>
              <a:buChar char="•"/>
            </a:pPr>
            <a:r>
              <a:rPr lang="en-CA" b="1" dirty="0"/>
              <a:t>Local measurement: </a:t>
            </a:r>
            <a:r>
              <a:rPr lang="en-CA" dirty="0"/>
              <a:t>what you can do to assess the quality of care that you provide locally</a:t>
            </a:r>
          </a:p>
        </p:txBody>
      </p:sp>
      <p:pic>
        <p:nvPicPr>
          <p:cNvPr id="4" name="Picture Placeholder 8" descr="Cover of the technical specifications.">
            <a:extLst>
              <a:ext uri="{FF2B5EF4-FFF2-40B4-BE49-F238E27FC236}">
                <a16:creationId xmlns:a16="http://schemas.microsoft.com/office/drawing/2014/main" id="{C8A64440-5E8B-F448-F45B-3CB83E5B6317}"/>
              </a:ext>
            </a:extLst>
          </p:cNvPr>
          <p:cNvPicPr>
            <a:picLocks noGrp="1" noChangeAspect="1"/>
          </p:cNvPicPr>
          <p:nvPr>
            <p:ph type="pic" sz="quarter" idx="11"/>
          </p:nvPr>
        </p:nvPicPr>
        <p:blipFill>
          <a:blip r:embed="rId2"/>
          <a:srcRect l="927" r="927"/>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7600" b="0" i="0" u="none" strike="noStrike" kern="1200" cap="none" spc="0" normalizeH="0" baseline="0" noProof="0" dirty="0">
                <a:ln>
                  <a:noFill/>
                </a:ln>
                <a:solidFill>
                  <a:schemeClr val="bg1"/>
                </a:solidFill>
                <a:effectLst/>
                <a:uLnTx/>
                <a:uFillTx/>
                <a:latin typeface="+mn-lt"/>
                <a:ea typeface="+mn-ea"/>
                <a:cs typeface="+mn-cs"/>
              </a:rPr>
              <a:t>Why do we need a quality standard for asthma in adults?</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en silhouettes of people, with one of the ten highlighted.">
            <a:extLst>
              <a:ext uri="{FF2B5EF4-FFF2-40B4-BE49-F238E27FC236}">
                <a16:creationId xmlns:a16="http://schemas.microsoft.com/office/drawing/2014/main" id="{B517F6BA-29B3-2683-B6C9-DDCED1D74344}"/>
              </a:ext>
            </a:extLst>
          </p:cNvPr>
          <p:cNvPicPr>
            <a:picLocks noChangeAspect="1"/>
          </p:cNvPicPr>
          <p:nvPr/>
        </p:nvPicPr>
        <p:blipFill>
          <a:blip r:embed="rId3"/>
          <a:stretch>
            <a:fillRect/>
          </a:stretch>
        </p:blipFill>
        <p:spPr>
          <a:xfrm>
            <a:off x="1309243" y="1824692"/>
            <a:ext cx="3522957" cy="2996862"/>
          </a:xfrm>
          <a:prstGeom prst="rect">
            <a:avLst/>
          </a:prstGeom>
        </p:spPr>
      </p:pic>
      <p:sp>
        <p:nvSpPr>
          <p:cNvPr id="14" name="Title 13">
            <a:extLst>
              <a:ext uri="{FF2B5EF4-FFF2-40B4-BE49-F238E27FC236}">
                <a16:creationId xmlns:a16="http://schemas.microsoft.com/office/drawing/2014/main" id="{26FEFF09-2B13-E05D-E635-424040D84C96}"/>
              </a:ext>
            </a:extLst>
          </p:cNvPr>
          <p:cNvSpPr txBox="1">
            <a:spLocks noGrp="1"/>
          </p:cNvSpPr>
          <p:nvPr>
            <p:ph type="title" idx="4294967295"/>
          </p:nvPr>
        </p:nvSpPr>
        <p:spPr>
          <a:xfrm>
            <a:off x="6096000" y="2208960"/>
            <a:ext cx="5248275" cy="22283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As of </a:t>
            </a:r>
            <a:r>
              <a:rPr kumimoji="0" lang="en-CA" sz="3600" b="0" i="0" u="none" strike="noStrike" kern="1200" cap="none" spc="0" normalizeH="0" baseline="0" noProof="0" dirty="0">
                <a:ln>
                  <a:noFill/>
                </a:ln>
                <a:effectLst/>
                <a:uLnTx/>
                <a:uFillTx/>
                <a:latin typeface="Calibri" panose="020F0502020204030204" pitchFamily="34" charset="0"/>
                <a:ea typeface="MS PGothic" panose="020B0600070205080204" pitchFamily="34" charset="-128"/>
                <a:cs typeface="Calibri" panose="020F0502020204030204" pitchFamily="34" charset="0"/>
              </a:rPr>
              <a:t>fiscal year </a:t>
            </a:r>
            <a:r>
              <a:rPr kumimoji="0" lang="en-CA" sz="3600" b="0" i="0" u="none" strike="noStrike" kern="120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cs typeface="Calibri" panose="020F0502020204030204" pitchFamily="34" charset="0"/>
              </a:rPr>
              <a:t>2022/23,* nearly 2.5 million people in Ontario have asthma (over 1 in 10).</a:t>
            </a:r>
            <a:endParaRPr kumimoji="0" lang="en-CA" sz="3600" b="0" i="0" u="none" strike="noStrike" kern="1200" cap="none" spc="0" normalizeH="0" baseline="0" noProof="0" dirty="0">
              <a:ln>
                <a:noFill/>
              </a:ln>
              <a:solidFill>
                <a:schemeClr val="tx1"/>
              </a:solidFill>
              <a:effectLst/>
              <a:uLnTx/>
              <a:uFillTx/>
              <a:latin typeface="+mn-lt"/>
              <a:ea typeface="MS PGothic"/>
              <a:cs typeface="Calibri"/>
            </a:endParaRPr>
          </a:p>
        </p:txBody>
      </p:sp>
      <p:sp>
        <p:nvSpPr>
          <p:cNvPr id="16" name="TextBox 15">
            <a:extLst>
              <a:ext uri="{FF2B5EF4-FFF2-40B4-BE49-F238E27FC236}">
                <a16:creationId xmlns:a16="http://schemas.microsoft.com/office/drawing/2014/main" id="{0B60055E-D62F-CC7C-3F90-4FAB27CB4FDF}"/>
              </a:ext>
            </a:extLst>
          </p:cNvPr>
          <p:cNvSpPr txBox="1"/>
          <p:nvPr/>
        </p:nvSpPr>
        <p:spPr>
          <a:xfrm>
            <a:off x="42041" y="6125711"/>
            <a:ext cx="12149959" cy="677108"/>
          </a:xfrm>
          <a:prstGeom prst="rect">
            <a:avLst/>
          </a:prstGeom>
          <a:noFill/>
        </p:spPr>
        <p:txBody>
          <a:bodyPr wrap="square">
            <a:spAutoFit/>
          </a:bodyPr>
          <a:lstStyle/>
          <a:p>
            <a:pPr eaLnBrk="0" hangingPunct="0">
              <a:spcAft>
                <a:spcPts val="600"/>
              </a:spcAft>
              <a:defRPr/>
            </a:pPr>
            <a:r>
              <a:rPr lang="en-CA" sz="1100" u="none" dirty="0">
                <a:latin typeface="Calibri" panose="020F0502020204030204" pitchFamily="34" charset="0"/>
                <a:cs typeface="Calibri" panose="020F0502020204030204" pitchFamily="34" charset="0"/>
              </a:rPr>
              <a:t>*Data for fiscal year 2022/23 may be incomplete due to the 2-year algorithm to identify asthma, and numbers are subject to change.</a:t>
            </a:r>
            <a:r>
              <a:rPr lang="en-CA" sz="1100" b="0" i="0" u="none" baseline="0" dirty="0">
                <a:latin typeface="+mn-lt"/>
                <a:cs typeface="Calibri" panose="020F0502020204030204" pitchFamily="34" charset="0"/>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eaLnBrk="0" hangingPunct="0">
              <a:defRPr/>
            </a:pPr>
            <a:r>
              <a:rPr lang="en-CA" sz="1100" u="none" dirty="0">
                <a:latin typeface="Calibri" panose="020F0502020204030204" pitchFamily="34" charset="0"/>
                <a:cs typeface="Calibri" panose="020F0502020204030204" pitchFamily="34" charset="0"/>
              </a:rPr>
              <a:t>Source: Ontario Asthma Surveillance Information System (OASIS) (ICES), asthma prevalence crude rates.</a:t>
            </a:r>
          </a:p>
        </p:txBody>
      </p:sp>
    </p:spTree>
    <p:extLst>
      <p:ext uri="{BB962C8B-B14F-4D97-AF65-F5344CB8AC3E}">
        <p14:creationId xmlns:p14="http://schemas.microsoft.com/office/powerpoint/2010/main" val="195115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31EE9-FD0F-9323-1563-E503176C8D9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008" y="616001"/>
            <a:ext cx="3913115" cy="3913115"/>
          </a:xfrm>
          <a:prstGeom prst="rect">
            <a:avLst/>
          </a:prstGeom>
        </p:spPr>
      </p:pic>
      <p:sp>
        <p:nvSpPr>
          <p:cNvPr id="7" name="Title 6">
            <a:extLst>
              <a:ext uri="{FF2B5EF4-FFF2-40B4-BE49-F238E27FC236}">
                <a16:creationId xmlns:a16="http://schemas.microsoft.com/office/drawing/2014/main" id="{60E87276-1ACF-E2FE-CC47-EDAC772F24A4}"/>
              </a:ext>
            </a:extLst>
          </p:cNvPr>
          <p:cNvSpPr txBox="1">
            <a:spLocks noGrp="1"/>
          </p:cNvSpPr>
          <p:nvPr>
            <p:ph type="title" idx="4294967295"/>
          </p:nvPr>
        </p:nvSpPr>
        <p:spPr>
          <a:xfrm>
            <a:off x="3775215" y="481305"/>
            <a:ext cx="8016736" cy="43858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rPr>
              <a:t>Asthma is one of the most common chronic respiratory diseases in Canada.</a:t>
            </a:r>
            <a:r>
              <a:rPr kumimoji="0" lang="en-CA" sz="2200" b="0" i="0" u="none" strike="noStrike" kern="1200" cap="none" spc="0" normalizeH="0" baseline="30000" noProof="0" dirty="0">
                <a:ln>
                  <a:noFill/>
                </a:ln>
                <a:solidFill>
                  <a:schemeClr val="tx1"/>
                </a:solidFill>
                <a:effectLst/>
                <a:uLnTx/>
                <a:uFillTx/>
                <a:latin typeface="+mn-lt"/>
                <a:ea typeface="Calibri" panose="020F0502020204030204" pitchFamily="34" charset="0"/>
                <a:cs typeface="Arial" panose="020B0604020202020204" pitchFamily="34" charset="0"/>
              </a:rPr>
              <a:t>1 </a:t>
            </a:r>
            <a:endParaRPr kumimoji="0" lang="en-CA" sz="2200" b="0" i="0" u="none" strike="noStrike" kern="1200" cap="none" spc="0" normalizeH="0" baseline="3000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n-lt"/>
                <a:ea typeface="+mn-ea"/>
                <a:cs typeface="+mn-cs"/>
              </a:rPr>
              <a:t>People diagnosed with asthma are </a:t>
            </a:r>
            <a:r>
              <a:rPr kumimoji="0" lang="en-CA" sz="2200" b="1" i="0" u="none" strike="noStrike" kern="1200" cap="none" spc="0" normalizeH="0" baseline="0" noProof="0" dirty="0">
                <a:ln>
                  <a:noFill/>
                </a:ln>
                <a:solidFill>
                  <a:schemeClr val="tx1"/>
                </a:solidFill>
                <a:effectLst/>
                <a:uLnTx/>
                <a:uFillTx/>
                <a:latin typeface="+mn-lt"/>
                <a:ea typeface="+mn-ea"/>
                <a:cs typeface="+mn-cs"/>
              </a:rPr>
              <a:t>more likely to have other chronic diseases and conditions</a:t>
            </a:r>
            <a:r>
              <a:rPr kumimoji="0" lang="en-CA" sz="2200" b="0" i="0" u="none" strike="noStrike" kern="1200" cap="none" spc="0" normalizeH="0" baseline="0" noProof="0" dirty="0">
                <a:ln>
                  <a:noFill/>
                </a:ln>
                <a:solidFill>
                  <a:schemeClr val="tx1"/>
                </a:solidFill>
                <a:effectLst/>
                <a:uLnTx/>
                <a:uFillTx/>
                <a:latin typeface="+mn-lt"/>
                <a:ea typeface="+mn-ea"/>
                <a:cs typeface="+mn-cs"/>
              </a:rPr>
              <a:t> (diabetes, hypertension, mood and/or anxiety disorders) and an overall poorer quality of life </a:t>
            </a:r>
            <a:r>
              <a:rPr kumimoji="0" lang="en-CA" sz="2200" b="0" i="0" u="none" strike="noStrike" kern="1200" cap="none" spc="0" normalizeH="0" baseline="0" noProof="0" dirty="0">
                <a:ln>
                  <a:noFill/>
                </a:ln>
                <a:effectLst/>
                <a:uLnTx/>
                <a:uFillTx/>
                <a:latin typeface="+mn-lt"/>
                <a:ea typeface="+mn-ea"/>
                <a:cs typeface="+mn-cs"/>
              </a:rPr>
              <a:t>than</a:t>
            </a:r>
            <a:r>
              <a:rPr kumimoji="0" lang="en-CA" sz="2200" b="0" i="0" u="none" strike="noStrike" kern="1200" cap="none" spc="0" normalizeH="0" baseline="0" noProof="0" dirty="0">
                <a:ln>
                  <a:noFill/>
                </a:ln>
                <a:solidFill>
                  <a:srgbClr val="FF0000"/>
                </a:solidFill>
                <a:effectLst/>
                <a:uLnTx/>
                <a:uFillTx/>
                <a:latin typeface="+mn-lt"/>
                <a:ea typeface="+mn-ea"/>
                <a:cs typeface="+mn-cs"/>
              </a:rPr>
              <a:t> </a:t>
            </a:r>
            <a:r>
              <a:rPr kumimoji="0" lang="en-CA" sz="2200" b="0" i="0" u="none" strike="noStrike" kern="1200" cap="none" spc="0" normalizeH="0" baseline="0" noProof="0" dirty="0">
                <a:ln>
                  <a:noFill/>
                </a:ln>
                <a:solidFill>
                  <a:schemeClr val="tx1"/>
                </a:solidFill>
                <a:effectLst/>
                <a:uLnTx/>
                <a:uFillTx/>
                <a:latin typeface="+mn-lt"/>
                <a:ea typeface="+mn-ea"/>
                <a:cs typeface="+mn-cs"/>
              </a:rPr>
              <a:t>those without asthma.</a:t>
            </a:r>
            <a:r>
              <a:rPr kumimoji="0" lang="en-CA" sz="2200" b="0" i="0" u="none" strike="noStrike" kern="1200" cap="none" spc="0" normalizeH="0" baseline="30000" noProof="0" dirty="0">
                <a:ln>
                  <a:noFill/>
                </a:ln>
                <a:solidFill>
                  <a:schemeClr val="tx1"/>
                </a:solidFill>
                <a:effectLst/>
                <a:uLnTx/>
                <a:uFillTx/>
                <a:latin typeface="+mn-lt"/>
                <a:ea typeface="+mn-ea"/>
                <a:cs typeface="+mn-cs"/>
              </a:rPr>
              <a:t>2,3</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n-lt"/>
                <a:ea typeface="+mn-ea"/>
                <a:cs typeface="+mn-cs"/>
              </a:rPr>
              <a:t>The presence of comorbidities can complicate asthma management, </a:t>
            </a:r>
            <a:r>
              <a:rPr kumimoji="0" lang="en-CA" sz="2200" b="0" i="0" u="none" strike="noStrike" kern="1200" cap="none" spc="0" normalizeH="0" baseline="0" noProof="0" dirty="0">
                <a:ln>
                  <a:noFill/>
                </a:ln>
                <a:effectLst/>
                <a:uLnTx/>
                <a:uFillTx/>
                <a:latin typeface="+mn-lt"/>
                <a:ea typeface="+mn-ea"/>
                <a:cs typeface="+mn-cs"/>
              </a:rPr>
              <a:t>as</a:t>
            </a:r>
            <a:r>
              <a:rPr kumimoji="0" lang="en-CA" sz="2200" b="0" i="0" u="none" strike="noStrike" kern="1200" cap="none" spc="0" normalizeH="0" baseline="0" noProof="0" dirty="0">
                <a:ln>
                  <a:noFill/>
                </a:ln>
                <a:solidFill>
                  <a:srgbClr val="FF0000"/>
                </a:solidFill>
                <a:effectLst/>
                <a:uLnTx/>
                <a:uFillTx/>
                <a:latin typeface="+mn-lt"/>
                <a:ea typeface="+mn-ea"/>
                <a:cs typeface="+mn-cs"/>
              </a:rPr>
              <a:t> </a:t>
            </a:r>
            <a:r>
              <a:rPr kumimoji="0" lang="en-CA" sz="2200" b="0" i="0" u="none" strike="noStrike" kern="1200" cap="none" spc="0" normalizeH="0" baseline="0" noProof="0" dirty="0">
                <a:ln>
                  <a:noFill/>
                </a:ln>
                <a:solidFill>
                  <a:schemeClr val="tx1"/>
                </a:solidFill>
                <a:effectLst/>
                <a:uLnTx/>
                <a:uFillTx/>
                <a:latin typeface="+mn-lt"/>
                <a:ea typeface="+mn-ea"/>
                <a:cs typeface="+mn-cs"/>
              </a:rPr>
              <a:t>it can worsen asthma symptoms, worsen the asthma itself, or impede appropriate asthma management.</a:t>
            </a:r>
            <a:r>
              <a:rPr kumimoji="0" lang="en-CA" sz="2200" b="0" i="0" u="none" strike="noStrike" kern="1200" cap="none" spc="0" normalizeH="0" baseline="30000" noProof="0" dirty="0">
                <a:ln>
                  <a:noFill/>
                </a:ln>
                <a:solidFill>
                  <a:schemeClr val="tx1"/>
                </a:solidFill>
                <a:effectLst/>
                <a:uLnTx/>
                <a:uFillTx/>
                <a:latin typeface="+mn-lt"/>
                <a:ea typeface="+mn-ea"/>
                <a:cs typeface="+mn-cs"/>
              </a:rPr>
              <a:t>4</a:t>
            </a:r>
            <a:endParaRPr kumimoji="0" lang="en-CA" sz="2200" b="0" i="0" u="none" strike="noStrike" kern="1200" cap="none" spc="0" normalizeH="0" baseline="30000" noProof="0" dirty="0">
              <a:ln>
                <a:noFill/>
              </a:ln>
              <a:solidFill>
                <a:schemeClr val="tx1"/>
              </a:solidFill>
              <a:effectLst/>
              <a:uLnTx/>
              <a:uFillTx/>
              <a:latin typeface="+mn-lt"/>
              <a:ea typeface="Calibri"/>
              <a:cs typeface="Calibri"/>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n-lt"/>
                <a:ea typeface="+mn-ea"/>
                <a:cs typeface="+mn-cs"/>
              </a:rPr>
              <a:t>The direct costs of asthma to the Canadian economy, including direct health care costs and indirect costs, are projected to climb to $4.2 billion annually by 2030.</a:t>
            </a:r>
            <a:r>
              <a:rPr kumimoji="0" lang="en-CA" sz="2200" b="0" i="0" u="none" strike="noStrike" kern="1200" cap="none" spc="0" normalizeH="0" baseline="30000" noProof="0" dirty="0">
                <a:ln>
                  <a:noFill/>
                </a:ln>
                <a:solidFill>
                  <a:schemeClr val="tx1"/>
                </a:solidFill>
                <a:effectLst/>
                <a:uLnTx/>
                <a:uFillTx/>
                <a:latin typeface="+mn-lt"/>
                <a:ea typeface="+mn-ea"/>
                <a:cs typeface="+mn-cs"/>
              </a:rPr>
              <a:t>5</a:t>
            </a:r>
          </a:p>
        </p:txBody>
      </p:sp>
      <p:sp>
        <p:nvSpPr>
          <p:cNvPr id="8" name="TextBox 7">
            <a:extLst>
              <a:ext uri="{FF2B5EF4-FFF2-40B4-BE49-F238E27FC236}">
                <a16:creationId xmlns:a16="http://schemas.microsoft.com/office/drawing/2014/main" id="{5B1122E0-182B-CB79-D015-0B6380E3A20C}"/>
              </a:ext>
            </a:extLst>
          </p:cNvPr>
          <p:cNvSpPr txBox="1"/>
          <p:nvPr/>
        </p:nvSpPr>
        <p:spPr>
          <a:xfrm>
            <a:off x="111540" y="5598000"/>
            <a:ext cx="11680411" cy="1169551"/>
          </a:xfrm>
          <a:prstGeom prst="rect">
            <a:avLst/>
          </a:prstGeom>
          <a:noFill/>
        </p:spPr>
        <p:txBody>
          <a:bodyPr wrap="square" lIns="0" tIns="0" rIns="0" bIns="0" rtlCol="0" anchor="t" anchorCtr="0">
            <a:spAutoFit/>
          </a:bodyPr>
          <a:lstStyle/>
          <a:p>
            <a:pPr marL="228600" indent="-228600" algn="l" fontAlgn="t">
              <a:spcAft>
                <a:spcPts val="300"/>
              </a:spcAft>
              <a:buFont typeface="+mj-lt"/>
              <a:buAutoNum type="arabicPeriod"/>
            </a:pPr>
            <a:r>
              <a:rPr lang="en-CA" sz="1100" dirty="0">
                <a:ea typeface="MS PGothic"/>
                <a:cs typeface="Calibri"/>
              </a:rPr>
              <a:t>Data Blog: Asthma in Canada [Internet]. Ottawa (ON): Government of Canada [updated 2018 May 1; cited 2025 Jan 24]. Available from: </a:t>
            </a:r>
            <a:r>
              <a:rPr lang="en-CA" sz="1100" dirty="0">
                <a:ea typeface="MS PGothic"/>
                <a:cs typeface="Calibri"/>
                <a:hlinkClick r:id="rId3"/>
              </a:rPr>
              <a:t>https://health-infobase.canada.ca/datalab/asthma-blog.html</a:t>
            </a:r>
            <a:endParaRPr lang="en-CA" sz="1100" dirty="0">
              <a:ea typeface="MS PGothic"/>
              <a:cs typeface="Calibri"/>
            </a:endParaRPr>
          </a:p>
          <a:p>
            <a:pPr marL="228600" indent="-228600" algn="l" fontAlgn="t">
              <a:spcAft>
                <a:spcPts val="300"/>
              </a:spcAft>
              <a:buFont typeface="+mj-lt"/>
              <a:buAutoNum type="arabicPeriod"/>
            </a:pPr>
            <a:r>
              <a:rPr lang="en-CA" sz="1100" dirty="0">
                <a:ea typeface="MS PGothic"/>
                <a:cs typeface="Calibri"/>
              </a:rPr>
              <a:t>Nunes C, Pereira AM, Morais-Almeida M. Asthma costs and social impact. Asthma Res Pract. 2017 Jan 6;3:1.</a:t>
            </a:r>
          </a:p>
          <a:p>
            <a:pPr marL="228600" indent="-228600" algn="l" fontAlgn="t">
              <a:spcAft>
                <a:spcPts val="300"/>
              </a:spcAft>
              <a:buFont typeface="+mj-lt"/>
              <a:buAutoNum type="arabicPeriod"/>
            </a:pPr>
            <a:r>
              <a:rPr lang="en-CA" sz="1100" dirty="0">
                <a:ea typeface="MS PGothic"/>
                <a:cs typeface="Calibri"/>
              </a:rPr>
              <a:t>Ismaila AS, Sayani AP, Marin M, Su Z. Clinical, economic, and humanistic burden of asthma in Canada: a systematic review. BMC Pulm Med. 2013 Dec 5;13:70.</a:t>
            </a:r>
          </a:p>
          <a:p>
            <a:pPr marL="228600" indent="-228600" algn="l" fontAlgn="t">
              <a:spcAft>
                <a:spcPts val="300"/>
              </a:spcAft>
              <a:buFont typeface="+mj-lt"/>
              <a:buAutoNum type="arabicPeriod"/>
            </a:pPr>
            <a:r>
              <a:rPr lang="en-CA" sz="1100" dirty="0">
                <a:ea typeface="MS PGothic"/>
                <a:cs typeface="Calibri"/>
              </a:rPr>
              <a:t>Gaffin JM, Castro M, Bacharier LB, Fuhlbrigge AL. The role of comorbidities in difficult-to-control asthma in adults and children. J Allergy Clin Immunol Pract. 2022 Feb;10(2):397-408.</a:t>
            </a:r>
          </a:p>
          <a:p>
            <a:pPr marL="228600" indent="-228600" algn="l" fontAlgn="t">
              <a:spcAft>
                <a:spcPts val="300"/>
              </a:spcAft>
              <a:buFont typeface="+mj-lt"/>
              <a:buAutoNum type="arabicPeriod"/>
            </a:pPr>
            <a:r>
              <a:rPr lang="en-CA" sz="1100" dirty="0"/>
              <a:t>Stonebridge C, Goldfarb D, Bounajm F, Hermus G, Theriault L. Cost risk analysis for chronic lung disease in Canada [Internet]. Ottawa (ON): Conference Board of Canada; 2012 Mar 15. Available from </a:t>
            </a:r>
            <a:r>
              <a:rPr lang="en-CA" sz="1100" dirty="0">
                <a:hlinkClick r:id="rId4"/>
              </a:rPr>
              <a:t>https://www.conferenceboard.ca/product/cost-risk-analysis-for-chronic-lung-disease-in-canada/</a:t>
            </a:r>
            <a:r>
              <a:rPr lang="en-CA" sz="1100" dirty="0"/>
              <a:t> </a:t>
            </a:r>
            <a:endParaRPr lang="en-CA" sz="1100" dirty="0">
              <a:ea typeface="MS PGothic"/>
              <a:cs typeface="Calibri"/>
            </a:endParaRPr>
          </a:p>
        </p:txBody>
      </p:sp>
    </p:spTree>
    <p:extLst>
      <p:ext uri="{BB962C8B-B14F-4D97-AF65-F5344CB8AC3E}">
        <p14:creationId xmlns:p14="http://schemas.microsoft.com/office/powerpoint/2010/main" val="2046316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FFFB7-D61D-2D4C-70FA-82C38AEEF71C}"/>
              </a:ext>
            </a:extLst>
          </p:cNvPr>
          <p:cNvSpPr>
            <a:spLocks noGrp="1"/>
          </p:cNvSpPr>
          <p:nvPr>
            <p:ph type="title" idx="4294967295"/>
          </p:nvPr>
        </p:nvSpPr>
        <p:spPr>
          <a:xfrm>
            <a:off x="678708" y="350387"/>
            <a:ext cx="10834577" cy="17851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0"/>
              </a:spcAft>
              <a:buClrTx/>
              <a:buSzTx/>
              <a:tabLst/>
              <a:defRPr/>
            </a:pP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Although the incidence of asthma has been decreasing over time, </a:t>
            </a:r>
            <a:r>
              <a:rPr kumimoji="0" lang="en-CA" sz="2200" b="1" i="0" u="none" strike="noStrike" kern="1200" cap="none" spc="0" normalizeH="0" baseline="0" noProof="0" dirty="0">
                <a:ln>
                  <a:noFill/>
                </a:ln>
                <a:solidFill>
                  <a:schemeClr val="tx1"/>
                </a:solidFill>
                <a:effectLst/>
                <a:uLnTx/>
                <a:uFillTx/>
                <a:latin typeface="Calibri"/>
                <a:ea typeface="Calibri"/>
                <a:cs typeface="ＭＳ Ｐゴシック" pitchFamily="68" charset="-128"/>
              </a:rPr>
              <a:t>people with asthma are generally living longer</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 </a:t>
            </a:r>
            <a:r>
              <a:rPr kumimoji="0" lang="en-CA" sz="2200" b="0" i="0" u="none" strike="noStrike" kern="1200" cap="none" spc="0" normalizeH="0" baseline="0" noProof="0" dirty="0">
                <a:ln>
                  <a:noFill/>
                </a:ln>
                <a:effectLst/>
                <a:uLnTx/>
                <a:uFillTx/>
                <a:latin typeface="Calibri"/>
                <a:ea typeface="Calibri"/>
                <a:cs typeface="ＭＳ Ｐゴシック" pitchFamily="68" charset="-128"/>
              </a:rPr>
              <a:t>thus</a:t>
            </a:r>
            <a:r>
              <a:rPr kumimoji="0" lang="en-CA" sz="2200" b="0" i="0" u="none" strike="noStrike" kern="1200" cap="none" spc="0" normalizeH="0" baseline="0" noProof="0" dirty="0">
                <a:ln>
                  <a:noFill/>
                </a:ln>
                <a:solidFill>
                  <a:srgbClr val="FF0000"/>
                </a:solidFill>
                <a:effectLst/>
                <a:uLnTx/>
                <a:uFillTx/>
                <a:latin typeface="Calibri"/>
                <a:ea typeface="Calibri"/>
                <a:cs typeface="ＭＳ Ｐゴシック" pitchFamily="68" charset="-128"/>
              </a:rPr>
              <a:t>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the </a:t>
            </a:r>
            <a:r>
              <a:rPr kumimoji="0" lang="en-CA" sz="2200" b="1" i="0" u="none" strike="noStrike" kern="1200" cap="none" spc="0" normalizeH="0" baseline="0" noProof="0" dirty="0">
                <a:ln>
                  <a:noFill/>
                </a:ln>
                <a:solidFill>
                  <a:schemeClr val="tx1"/>
                </a:solidFill>
                <a:effectLst/>
                <a:uLnTx/>
                <a:uFillTx/>
                <a:latin typeface="Calibri"/>
                <a:ea typeface="Calibri"/>
                <a:cs typeface="ＭＳ Ｐゴシック" pitchFamily="68" charset="-128"/>
              </a:rPr>
              <a:t>prevalence of asthma</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 in Ontario (the number of people with the </a:t>
            </a:r>
            <a:r>
              <a:rPr kumimoji="0" lang="en-CA" sz="2200" b="0" i="0" u="none" kern="1200" cap="none" spc="0" normalizeH="0" baseline="0" noProof="0" dirty="0">
                <a:ln>
                  <a:noFill/>
                </a:ln>
                <a:effectLst/>
                <a:uLnTx/>
                <a:uFillTx/>
                <a:latin typeface="Calibri"/>
                <a:ea typeface="Calibri"/>
                <a:cs typeface="ＭＳ Ｐゴシック" pitchFamily="68" charset="-128"/>
              </a:rPr>
              <a:t>disease</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 </a:t>
            </a:r>
            <a:r>
              <a:rPr kumimoji="0" lang="en-CA" sz="2200" i="0" u="none" strike="noStrike" kern="1200" cap="none" spc="0" normalizeH="0" baseline="0" noProof="0" dirty="0">
                <a:ln>
                  <a:noFill/>
                </a:ln>
                <a:effectLst/>
                <a:uLnTx/>
                <a:uFillTx/>
                <a:latin typeface="Calibri"/>
                <a:ea typeface="Calibri"/>
                <a:cs typeface="ＭＳ Ｐゴシック" pitchFamily="68" charset="-128"/>
              </a:rPr>
              <a:t>has</a:t>
            </a:r>
            <a:r>
              <a:rPr kumimoji="0" lang="en-CA" sz="2200" b="0" i="0" u="none" strike="noStrike" kern="1200" cap="none" spc="0" normalizeH="0" baseline="0" noProof="0" dirty="0">
                <a:ln>
                  <a:noFill/>
                </a:ln>
                <a:solidFill>
                  <a:srgbClr val="FF0000"/>
                </a:solidFill>
                <a:effectLst/>
                <a:uLnTx/>
                <a:uFillTx/>
                <a:latin typeface="Calibri"/>
                <a:ea typeface="Calibri"/>
                <a:cs typeface="ＭＳ Ｐゴシック" pitchFamily="68" charset="-128"/>
              </a:rPr>
              <a:t> </a:t>
            </a:r>
            <a:r>
              <a:rPr kumimoji="0" lang="en-CA" sz="2200" b="1" i="0" u="none" strike="noStrike" kern="1200" cap="none" spc="0" normalizeH="0" baseline="0" noProof="0" dirty="0">
                <a:ln>
                  <a:noFill/>
                </a:ln>
                <a:solidFill>
                  <a:schemeClr val="tx1"/>
                </a:solidFill>
                <a:effectLst/>
                <a:uLnTx/>
                <a:uFillTx/>
                <a:latin typeface="Calibri"/>
                <a:ea typeface="Calibri"/>
                <a:cs typeface="ＭＳ Ｐゴシック" pitchFamily="68" charset="-128"/>
              </a:rPr>
              <a:t>continued to increase for all ages combined.</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 It rose from 114 per 1,000 people in </a:t>
            </a:r>
            <a:r>
              <a:rPr kumimoji="0" lang="en-CA" sz="2200" b="0" i="0" u="none" strike="noStrike" kern="1200" cap="none" spc="0" normalizeH="0" baseline="0" noProof="0" dirty="0">
                <a:ln>
                  <a:noFill/>
                </a:ln>
                <a:effectLst/>
                <a:uLnTx/>
                <a:uFillTx/>
                <a:latin typeface="Calibri"/>
                <a:ea typeface="Calibri"/>
                <a:cs typeface="ＭＳ Ｐゴシック" pitchFamily="68" charset="-128"/>
              </a:rPr>
              <a:t>fiscal year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2000/01</a:t>
            </a:r>
            <a:r>
              <a:rPr kumimoji="0" lang="en-CA" sz="2200" b="0" i="0" u="none" strike="noStrike" kern="1200" cap="none" spc="0" normalizeH="0" baseline="0" noProof="0" dirty="0">
                <a:ln>
                  <a:noFill/>
                </a:ln>
                <a:effectLst/>
                <a:uLnTx/>
                <a:uFillTx/>
                <a:latin typeface="Calibri"/>
                <a:ea typeface="Calibri"/>
                <a:cs typeface="ＭＳ Ｐゴシック" pitchFamily="68" charset="-128"/>
              </a:rPr>
              <a:t>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to 156 per 1,000 people in </a:t>
            </a:r>
            <a:r>
              <a:rPr kumimoji="0" lang="en-CA" sz="2200" b="0" i="0" u="none" strike="noStrike" kern="1200" cap="none" spc="0" normalizeH="0" baseline="0" noProof="0" dirty="0">
                <a:ln>
                  <a:noFill/>
                </a:ln>
                <a:effectLst/>
                <a:uLnTx/>
                <a:uFillTx/>
                <a:latin typeface="Calibri"/>
                <a:ea typeface="Calibri"/>
                <a:cs typeface="ＭＳ Ｐゴシック" pitchFamily="68" charset="-128"/>
              </a:rPr>
              <a:t>fiscal year </a:t>
            </a:r>
            <a:r>
              <a:rPr kumimoji="0" lang="en-CA" sz="2200" b="0" i="0" u="none" strike="noStrike" kern="1200" cap="none" spc="0" normalizeH="0" baseline="0" noProof="0" dirty="0">
                <a:ln>
                  <a:noFill/>
                </a:ln>
                <a:solidFill>
                  <a:schemeClr val="tx1"/>
                </a:solidFill>
                <a:effectLst/>
                <a:uLnTx/>
                <a:uFillTx/>
                <a:latin typeface="Calibri"/>
                <a:ea typeface="Calibri"/>
                <a:cs typeface="ＭＳ Ｐゴシック" pitchFamily="68" charset="-128"/>
              </a:rPr>
              <a:t>2022/23.* 87% of people with asthma were 15 years of age and older. </a:t>
            </a:r>
            <a:endParaRPr kumimoji="0" lang="en-CA" sz="2200" b="0" i="0" u="none" strike="noStrike" kern="1200" cap="none" spc="0" normalizeH="0" baseline="0" noProof="0" dirty="0">
              <a:ln>
                <a:noFill/>
              </a:ln>
              <a:solidFill>
                <a:schemeClr val="tx1"/>
              </a:solidFill>
              <a:effectLst/>
              <a:uLnTx/>
              <a:uFillTx/>
              <a:latin typeface="Calibri"/>
              <a:ea typeface="Calibri"/>
              <a:cs typeface="+mn-cs"/>
            </a:endParaRPr>
          </a:p>
        </p:txBody>
      </p:sp>
      <p:graphicFrame>
        <p:nvGraphicFramePr>
          <p:cNvPr id="6" name="Chart 5" descr="Line graph showing the increase in asthma prevalence in Ontario over time.">
            <a:extLst>
              <a:ext uri="{FF2B5EF4-FFF2-40B4-BE49-F238E27FC236}">
                <a16:creationId xmlns:a16="http://schemas.microsoft.com/office/drawing/2014/main" id="{0E9D3482-CDE3-7101-379B-F1326AE36ECA}"/>
              </a:ext>
            </a:extLst>
          </p:cNvPr>
          <p:cNvGraphicFramePr/>
          <p:nvPr>
            <p:extLst>
              <p:ext uri="{D42A27DB-BD31-4B8C-83A1-F6EECF244321}">
                <p14:modId xmlns:p14="http://schemas.microsoft.com/office/powerpoint/2010/main" val="1597375035"/>
              </p:ext>
            </p:extLst>
          </p:nvPr>
        </p:nvGraphicFramePr>
        <p:xfrm>
          <a:off x="185576" y="2429816"/>
          <a:ext cx="11820843" cy="336859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2394A245-0EF7-3ECE-794D-DB90DEEFB844}"/>
              </a:ext>
            </a:extLst>
          </p:cNvPr>
          <p:cNvSpPr/>
          <p:nvPr/>
        </p:nvSpPr>
        <p:spPr>
          <a:xfrm>
            <a:off x="45442" y="5880996"/>
            <a:ext cx="11953094" cy="923330"/>
          </a:xfrm>
          <a:prstGeom prst="rect">
            <a:avLst/>
          </a:prstGeom>
        </p:spPr>
        <p:txBody>
          <a:bodyPr wrap="square" lIns="91440" tIns="45720" rIns="91440" bIns="45720" anchor="t">
            <a:spAutoFit/>
          </a:bodyPr>
          <a:lstStyle/>
          <a:p>
            <a:pPr eaLnBrk="0" hangingPunct="0">
              <a:spcAft>
                <a:spcPts val="600"/>
              </a:spcAft>
              <a:defRPr/>
            </a:pPr>
            <a:r>
              <a:rPr lang="en-CA" sz="1100" u="none" dirty="0">
                <a:latin typeface="Calibri"/>
                <a:ea typeface="Calibri"/>
                <a:cs typeface="Calibri"/>
              </a:rPr>
              <a:t>*Data for fiscal years 2021/22 and 2022/23 may be incomplete due to the 2-year algorithm to identify asthma, and numbers are subject to change</a:t>
            </a:r>
            <a:r>
              <a:rPr lang="en-CA" sz="1100" dirty="0">
                <a:latin typeface="Calibri"/>
                <a:ea typeface="Calibri"/>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eaLnBrk="0" hangingPunct="0">
              <a:spcAft>
                <a:spcPts val="600"/>
              </a:spcAft>
              <a:defRPr/>
            </a:pPr>
            <a:r>
              <a:rPr lang="en-CA" sz="1100" u="none" dirty="0">
                <a:latin typeface="Calibri"/>
                <a:ea typeface="Calibri"/>
                <a:cs typeface="Calibri"/>
              </a:rPr>
              <a:t>Note: Rates are report</a:t>
            </a:r>
            <a:r>
              <a:rPr lang="en-CA" sz="1100" dirty="0">
                <a:latin typeface="Calibri"/>
                <a:ea typeface="Calibri"/>
                <a:cs typeface="Calibri"/>
              </a:rPr>
              <a:t>ed as a crude rate.</a:t>
            </a:r>
            <a:endParaRPr lang="en-CA" sz="1100" u="none" dirty="0">
              <a:latin typeface="Calibri"/>
              <a:ea typeface="Calibri"/>
              <a:cs typeface="Calibri"/>
            </a:endParaRPr>
          </a:p>
          <a:p>
            <a:pPr eaLnBrk="0" hangingPunct="0">
              <a:spcAft>
                <a:spcPts val="600"/>
              </a:spcAft>
              <a:defRPr/>
            </a:pPr>
            <a:r>
              <a:rPr lang="en-CA" sz="1100" u="none" dirty="0">
                <a:latin typeface="Calibri"/>
                <a:ea typeface="Calibri"/>
                <a:cs typeface="Calibri"/>
              </a:rPr>
              <a:t>Source: OASIS (ICES), asthma prevalence crude rates.</a:t>
            </a:r>
          </a:p>
        </p:txBody>
      </p:sp>
    </p:spTree>
    <p:extLst>
      <p:ext uri="{BB962C8B-B14F-4D97-AF65-F5344CB8AC3E}">
        <p14:creationId xmlns:p14="http://schemas.microsoft.com/office/powerpoint/2010/main" val="3775145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F8E50-48B2-A4E1-3327-CD64659225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1F650D-22E5-F415-62AF-FE37877FD578}"/>
              </a:ext>
            </a:extLst>
          </p:cNvPr>
          <p:cNvSpPr>
            <a:spLocks noGrp="1"/>
          </p:cNvSpPr>
          <p:nvPr>
            <p:ph type="title"/>
          </p:nvPr>
        </p:nvSpPr>
        <p:spPr/>
        <p:txBody>
          <a:bodyPr/>
          <a:lstStyle/>
          <a:p>
            <a:r>
              <a:rPr lang="en-CA" sz="3800" dirty="0"/>
              <a:t>Asthma prevalence rates vary across regions in Ontario</a:t>
            </a:r>
          </a:p>
        </p:txBody>
      </p:sp>
      <p:sp>
        <p:nvSpPr>
          <p:cNvPr id="2" name="Text Placeholder 1">
            <a:extLst>
              <a:ext uri="{FF2B5EF4-FFF2-40B4-BE49-F238E27FC236}">
                <a16:creationId xmlns:a16="http://schemas.microsoft.com/office/drawing/2014/main" id="{7F3EB01D-7F36-D801-C913-C561AA689945}"/>
              </a:ext>
            </a:extLst>
          </p:cNvPr>
          <p:cNvSpPr>
            <a:spLocks noGrp="1"/>
          </p:cNvSpPr>
          <p:nvPr>
            <p:ph type="body" sz="quarter" idx="11"/>
          </p:nvPr>
        </p:nvSpPr>
        <p:spPr>
          <a:xfrm>
            <a:off x="533399" y="1505392"/>
            <a:ext cx="11087100" cy="4533900"/>
          </a:xfrm>
        </p:spPr>
        <p:txBody>
          <a:bodyPr/>
          <a:lstStyle/>
          <a:p>
            <a:r>
              <a:rPr lang="en-CA" sz="2400" dirty="0">
                <a:cs typeface="Calibri" panose="020F0502020204030204" pitchFamily="34" charset="0"/>
              </a:rPr>
              <a:t>In fiscal year 2022/23,* East region had the highest prevalence rate of asthma, whereas Toronto region had the lowest prevalence rate.</a:t>
            </a:r>
            <a:endParaRPr lang="en-CA" sz="2400" strike="sngStrike" dirty="0">
              <a:ea typeface="MS PGothic"/>
              <a:cs typeface="Calibri"/>
            </a:endParaRPr>
          </a:p>
        </p:txBody>
      </p:sp>
      <p:graphicFrame>
        <p:nvGraphicFramePr>
          <p:cNvPr id="4" name="Chart 3" descr="Bar graph showing the asthma prevalence rate in fiscal year 2022/23, by Ontario Health region. East region had the highest rate, at 17 per 100 people. Toronto region had the lowest rate, at 14.1 per 100 people. The rate for Ontario overall was 15.6 per 100 people.">
            <a:extLst>
              <a:ext uri="{FF2B5EF4-FFF2-40B4-BE49-F238E27FC236}">
                <a16:creationId xmlns:a16="http://schemas.microsoft.com/office/drawing/2014/main" id="{6070964F-FFC6-BDDE-0E96-0A0BB68A1DA4}"/>
              </a:ext>
            </a:extLst>
          </p:cNvPr>
          <p:cNvGraphicFramePr/>
          <p:nvPr>
            <p:extLst>
              <p:ext uri="{D42A27DB-BD31-4B8C-83A1-F6EECF244321}">
                <p14:modId xmlns:p14="http://schemas.microsoft.com/office/powerpoint/2010/main" val="2156477470"/>
              </p:ext>
            </p:extLst>
          </p:nvPr>
        </p:nvGraphicFramePr>
        <p:xfrm>
          <a:off x="533401" y="2391974"/>
          <a:ext cx="11106150" cy="314121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EE9AF7F9-51BC-61A7-6221-26F2A955CC18}"/>
              </a:ext>
            </a:extLst>
          </p:cNvPr>
          <p:cNvSpPr/>
          <p:nvPr/>
        </p:nvSpPr>
        <p:spPr>
          <a:xfrm>
            <a:off x="47298" y="5548455"/>
            <a:ext cx="11769200" cy="1261884"/>
          </a:xfrm>
          <a:prstGeom prst="rect">
            <a:avLst/>
          </a:prstGeom>
        </p:spPr>
        <p:txBody>
          <a:bodyPr wrap="square" lIns="91440" tIns="45720" rIns="91440" bIns="45720" anchor="t">
            <a:spAutoFit/>
          </a:bodyPr>
          <a:lstStyle/>
          <a:p>
            <a:pPr eaLnBrk="0" hangingPunct="0">
              <a:spcAft>
                <a:spcPts val="600"/>
              </a:spcAft>
              <a:defRPr/>
            </a:pPr>
            <a:r>
              <a:rPr lang="en-CA" sz="1100" u="none" dirty="0">
                <a:cs typeface="Calibri"/>
              </a:rPr>
              <a:t>*Data for fiscal year 2022/23 may be incomplete due to the 2-year algorithm to identify asthma, and numbers are subject to change</a:t>
            </a:r>
            <a:r>
              <a:rPr lang="en-CA" sz="1100" dirty="0">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a:spcAft>
                <a:spcPts val="600"/>
              </a:spcAft>
            </a:pPr>
            <a:r>
              <a:rPr lang="en-CA" sz="1100" b="0" i="0" u="none" strike="noStrike" dirty="0">
                <a:effectLst/>
              </a:rPr>
              <a:t>Notes: </a:t>
            </a:r>
            <a:r>
              <a:rPr lang="en-CA" sz="1100" u="none" dirty="0">
                <a:cs typeface="Calibri"/>
              </a:rPr>
              <a:t>Rates are reported as a crude rate. </a:t>
            </a:r>
            <a:r>
              <a:rPr lang="en-CA" sz="1100" b="0" i="0" u="none" strike="noStrike" dirty="0">
                <a:effectLst/>
              </a:rPr>
              <a:t>This analysis uses former Ontario Health </a:t>
            </a:r>
            <a:r>
              <a:rPr lang="en-CA" sz="1100" dirty="0"/>
              <a:t>r</a:t>
            </a:r>
            <a:r>
              <a:rPr lang="en-CA" sz="1100" b="0" i="0" u="none" strike="noStrike" dirty="0">
                <a:effectLst/>
              </a:rPr>
              <a:t>egion boundaries </a:t>
            </a:r>
            <a:r>
              <a:rPr lang="en-CA" sz="1100" b="0" i="0" u="none" dirty="0">
                <a:effectLst/>
              </a:rPr>
              <a:t>that </a:t>
            </a:r>
            <a:r>
              <a:rPr lang="en-CA" sz="1100" b="0" i="0" u="none" strike="noStrike" dirty="0">
                <a:effectLst/>
              </a:rPr>
              <a:t>were in use prior to March 31, 2023. In this definition, each region conformed to 1 or more of the legacy Local Health Integration Networks (LHINs). Results in this analysis will not be comparable to region analysis using the aligned regions, effective April 1, 2023. </a:t>
            </a:r>
            <a:r>
              <a:rPr lang="en-CA" sz="1100" u="none" dirty="0">
                <a:cs typeface="Calibri"/>
              </a:rPr>
              <a:t>R</a:t>
            </a:r>
            <a:r>
              <a:rPr lang="en-CA" sz="1100" b="0" i="0" u="none" baseline="0" dirty="0">
                <a:cs typeface="Calibri"/>
              </a:rPr>
              <a:t>ates reported by region were back-calculated using OASIS data published by LHIN.</a:t>
            </a:r>
            <a:r>
              <a:rPr lang="en-CA" sz="1100" b="0" i="0" u="none" strike="noStrike" dirty="0">
                <a:effectLst/>
              </a:rPr>
              <a:t> </a:t>
            </a:r>
            <a:endParaRPr lang="en-CA" sz="1100" b="0" i="0" u="none" strike="noStrike" dirty="0">
              <a:effectLst/>
              <a:ea typeface="Calibri"/>
              <a:cs typeface="Calibri"/>
            </a:endParaRPr>
          </a:p>
          <a:p>
            <a:pPr>
              <a:spcAft>
                <a:spcPts val="600"/>
              </a:spcAft>
            </a:pPr>
            <a:r>
              <a:rPr lang="en-CA" sz="1100" u="none" dirty="0">
                <a:cs typeface="Calibri"/>
              </a:rPr>
              <a:t>Source: Statistics reported by OASIS, and data provided by ICES, Ontario.</a:t>
            </a:r>
            <a:endParaRPr lang="en-CA" sz="1100" u="none" dirty="0">
              <a:ea typeface="Calibri"/>
              <a:cs typeface="Calibri"/>
            </a:endParaRPr>
          </a:p>
        </p:txBody>
      </p:sp>
    </p:spTree>
    <p:extLst>
      <p:ext uri="{BB962C8B-B14F-4D97-AF65-F5344CB8AC3E}">
        <p14:creationId xmlns:p14="http://schemas.microsoft.com/office/powerpoint/2010/main" val="60888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b="1" dirty="0"/>
              <a:t>Overview of quality standards: </a:t>
            </a:r>
            <a:r>
              <a:rPr lang="en-CA" sz="3000" dirty="0"/>
              <a:t>What are they? How are they used?​</a:t>
            </a:r>
          </a:p>
          <a:p>
            <a:pPr marL="342900" indent="-342900">
              <a:buFont typeface="Arial" panose="020B0604020202020204" pitchFamily="34" charset="0"/>
              <a:buChar char="•"/>
            </a:pPr>
            <a:r>
              <a:rPr lang="en-CA" sz="3000" b="1" dirty="0"/>
              <a:t>Why this quality standard is needed: </a:t>
            </a:r>
            <a:r>
              <a:rPr lang="en-CA" sz="3000" dirty="0"/>
              <a:t>Gaps and variations in quality of care for adults with asthma in Ontario</a:t>
            </a:r>
          </a:p>
          <a:p>
            <a:pPr marL="342900" indent="-342900">
              <a:buFont typeface="Arial" panose="020B0604020202020204" pitchFamily="34" charset="0"/>
              <a:buChar char="•"/>
            </a:pPr>
            <a:r>
              <a:rPr lang="en-CA" sz="3000" b="1" dirty="0"/>
              <a:t>Quality statements to improve care: </a:t>
            </a:r>
            <a:r>
              <a:rPr lang="en-CA" sz="3000" dirty="0"/>
              <a:t>The key statements in the asthma quality standard</a:t>
            </a:r>
          </a:p>
          <a:p>
            <a:pPr marL="342900" indent="-342900">
              <a:buFont typeface="Arial" panose="020B0604020202020204" pitchFamily="34" charset="0"/>
              <a:buChar char="•"/>
            </a:pPr>
            <a:r>
              <a:rPr lang="en-CA" sz="3000" b="1" dirty="0"/>
              <a:t>Measures to support improvement: </a:t>
            </a:r>
            <a:r>
              <a:rPr lang="en-CA" sz="3000" dirty="0"/>
              <a:t>Indicators that can help measure your quality improvement efforts</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D807D6-7838-53F3-C789-9D22AE352EF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5866" y="1048929"/>
            <a:ext cx="3913115" cy="3913115"/>
          </a:xfrm>
          <a:prstGeom prst="rect">
            <a:avLst/>
          </a:prstGeom>
        </p:spPr>
      </p:pic>
      <p:sp>
        <p:nvSpPr>
          <p:cNvPr id="2" name="Title 6">
            <a:extLst>
              <a:ext uri="{FF2B5EF4-FFF2-40B4-BE49-F238E27FC236}">
                <a16:creationId xmlns:a16="http://schemas.microsoft.com/office/drawing/2014/main" id="{A0729C63-91BE-59CD-5F25-28AB213ECC3A}"/>
              </a:ext>
            </a:extLst>
          </p:cNvPr>
          <p:cNvSpPr txBox="1">
            <a:spLocks noGrp="1"/>
          </p:cNvSpPr>
          <p:nvPr>
            <p:ph type="title" idx="4294967295"/>
          </p:nvPr>
        </p:nvSpPr>
        <p:spPr>
          <a:xfrm>
            <a:off x="3810000" y="1020328"/>
            <a:ext cx="7808259" cy="3970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j-lt"/>
                <a:ea typeface="Calibri"/>
                <a:cs typeface="Calibri"/>
              </a:rPr>
              <a:t>In Ontario, spirometry and other lung function testing to diagnose asthma is increasing but not yet routine, posing a risk for misdiagnosis.</a:t>
            </a:r>
            <a:r>
              <a:rPr kumimoji="0" lang="en-CA" sz="2200" b="0" i="0" u="none" strike="noStrike" kern="1200" cap="none" spc="0" normalizeH="0" baseline="30000" noProof="0" dirty="0">
                <a:ln>
                  <a:noFill/>
                </a:ln>
                <a:solidFill>
                  <a:schemeClr val="tx1"/>
                </a:solidFill>
                <a:effectLst/>
                <a:uLnTx/>
                <a:uFillTx/>
                <a:latin typeface="+mj-lt"/>
                <a:ea typeface="Calibri" panose="020F0502020204030204" pitchFamily="34" charset="0"/>
                <a:cs typeface="Arial" panose="020B0604020202020204" pitchFamily="34" charset="0"/>
              </a:rPr>
              <a:t> </a:t>
            </a:r>
            <a:endParaRPr kumimoji="0" lang="en-CA" sz="2200" b="0" i="0" u="none" strike="noStrike" kern="1200" cap="none" spc="0" normalizeH="0" baseline="30000" noProof="0" dirty="0">
              <a:ln>
                <a:noFill/>
              </a:ln>
              <a:solidFill>
                <a:schemeClr val="tx1"/>
              </a:solidFill>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According to available administrative health data, about half of people 7 years of age and older (54%) receive a </a:t>
            </a:r>
            <a:r>
              <a:rPr kumimoji="0" lang="en-CA" sz="2200" b="1" i="0" u="none" strike="noStrike" kern="1200" cap="none" spc="0" normalizeH="0" baseline="0" noProof="0" dirty="0">
                <a:ln>
                  <a:noFill/>
                </a:ln>
                <a:solidFill>
                  <a:schemeClr val="tx1"/>
                </a:solidFill>
                <a:effectLst/>
                <a:uLnTx/>
                <a:uFillTx/>
                <a:latin typeface="+mj-lt"/>
                <a:ea typeface="Calibri"/>
                <a:cs typeface="Calibri"/>
              </a:rPr>
              <a:t>pulmonary function test</a:t>
            </a:r>
            <a:r>
              <a:rPr kumimoji="0" lang="en-CA" sz="2200" b="0" i="0" u="none" strike="noStrike" kern="1200" cap="none" spc="0" normalizeH="0" baseline="0" noProof="0" dirty="0">
                <a:ln>
                  <a:noFill/>
                </a:ln>
                <a:solidFill>
                  <a:schemeClr val="tx1"/>
                </a:solidFill>
                <a:effectLst/>
                <a:uLnTx/>
                <a:uFillTx/>
                <a:latin typeface="+mj-lt"/>
                <a:ea typeface="Calibri"/>
                <a:cs typeface="Calibri"/>
              </a:rPr>
              <a:t> (PFT) </a:t>
            </a:r>
            <a:r>
              <a:rPr kumimoji="0" lang="en-US" sz="22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within 1 year prior to or 2.5 years after their incident date to confirm their diagnosis.</a:t>
            </a:r>
            <a:endParaRPr kumimoji="0" lang="en-CA" sz="2200" b="0" i="0" u="none" strike="noStrike" kern="1200" cap="none" spc="0" normalizeH="0" baseline="30000" noProof="0" dirty="0">
              <a:ln>
                <a:noFill/>
              </a:ln>
              <a:solidFill>
                <a:schemeClr val="tx1"/>
              </a:solidFill>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2200" b="0"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Assessing asthma control is also an important gap in care for people with asthma. </a:t>
            </a:r>
            <a:r>
              <a:rPr kumimoji="0" lang="en-CA" sz="2200" b="0" i="0" u="none" strike="noStrike" kern="1200" cap="none" spc="0" normalizeH="0" baseline="0" noProof="0" dirty="0">
                <a:ln>
                  <a:noFill/>
                </a:ln>
                <a:solidFill>
                  <a:schemeClr val="tx1"/>
                </a:solidFill>
                <a:effectLst/>
                <a:uLnTx/>
                <a:uFillTx/>
                <a:latin typeface="+mj-lt"/>
                <a:ea typeface="Calibri"/>
                <a:cs typeface="Calibri"/>
              </a:rPr>
              <a:t>The percentage of people with asthma who had a PFT to monitor their asthma</a:t>
            </a:r>
            <a:r>
              <a:rPr kumimoji="0" lang="en-CA" sz="2200" b="1" i="0" u="none" strike="noStrike" kern="1200" cap="none" spc="0" normalizeH="0" baseline="0" noProof="0" dirty="0">
                <a:ln>
                  <a:noFill/>
                </a:ln>
                <a:solidFill>
                  <a:schemeClr val="tx1"/>
                </a:solidFill>
                <a:effectLst/>
                <a:uLnTx/>
                <a:uFillTx/>
                <a:latin typeface="+mj-lt"/>
                <a:ea typeface="Calibri"/>
                <a:cs typeface="Calibri"/>
              </a:rPr>
              <a:t> </a:t>
            </a:r>
            <a:r>
              <a:rPr kumimoji="0" lang="en-CA" sz="2200" b="0" i="0" u="none" strike="noStrike" kern="1200" cap="none" spc="0" normalizeH="0" baseline="0" noProof="0" dirty="0">
                <a:ln>
                  <a:noFill/>
                </a:ln>
                <a:solidFill>
                  <a:schemeClr val="tx1"/>
                </a:solidFill>
                <a:effectLst/>
                <a:uLnTx/>
                <a:uFillTx/>
                <a:latin typeface="+mj-lt"/>
                <a:ea typeface="Calibri"/>
                <a:cs typeface="Calibri"/>
              </a:rPr>
              <a:t>fell from 10.3% in fiscal year 2000/01 to 4.5% in fiscal year 2022/23.*</a:t>
            </a:r>
            <a:endParaRPr kumimoji="0" lang="en-CA" sz="2200" b="0" i="0" u="none" strike="noStrike" kern="1200" cap="none" spc="0" normalizeH="0" baseline="30000" noProof="0" dirty="0">
              <a:ln>
                <a:noFill/>
              </a:ln>
              <a:solidFill>
                <a:schemeClr val="tx1"/>
              </a:solidFill>
              <a:effectLst/>
              <a:uLnTx/>
              <a:uFillTx/>
              <a:latin typeface="+mj-lt"/>
              <a:ea typeface="+mn-ea"/>
              <a:cs typeface="+mn-cs"/>
            </a:endParaRPr>
          </a:p>
        </p:txBody>
      </p:sp>
      <p:sp>
        <p:nvSpPr>
          <p:cNvPr id="4" name="Rectangle 3">
            <a:extLst>
              <a:ext uri="{FF2B5EF4-FFF2-40B4-BE49-F238E27FC236}">
                <a16:creationId xmlns:a16="http://schemas.microsoft.com/office/drawing/2014/main" id="{2394A245-0EF7-3ECE-794D-DB90DEEFB844}"/>
              </a:ext>
            </a:extLst>
          </p:cNvPr>
          <p:cNvSpPr/>
          <p:nvPr/>
        </p:nvSpPr>
        <p:spPr>
          <a:xfrm>
            <a:off x="47298" y="5710212"/>
            <a:ext cx="11879316" cy="1092607"/>
          </a:xfrm>
          <a:prstGeom prst="rect">
            <a:avLst/>
          </a:prstGeom>
        </p:spPr>
        <p:txBody>
          <a:bodyPr wrap="square" lIns="91440" tIns="45720" rIns="91440" bIns="45720" anchor="t">
            <a:spAutoFit/>
          </a:bodyPr>
          <a:lstStyle/>
          <a:p>
            <a:pPr eaLnBrk="0" hangingPunct="0">
              <a:spcAft>
                <a:spcPts val="600"/>
              </a:spcAft>
              <a:defRPr/>
            </a:pPr>
            <a:r>
              <a:rPr kumimoji="0" lang="en-CA" sz="1100" b="0" i="0" u="none" strike="noStrike" kern="1200" cap="none" spc="0" normalizeH="0" baseline="0" noProof="0" dirty="0">
                <a:ln>
                  <a:noFill/>
                </a:ln>
                <a:effectLst/>
                <a:uLnTx/>
                <a:uFillTx/>
                <a:ea typeface="+mn-ea"/>
                <a:cs typeface="Calibri"/>
              </a:rPr>
              <a:t>*Data for fiscal year 2022/23 may be incomplete due to the 2-year algorithm to identify asthma, and numbers are subject to change.</a:t>
            </a:r>
            <a:r>
              <a:rPr lang="en-CA" sz="1100" dirty="0">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marL="0" marR="0" lvl="0" indent="0" algn="l" defTabSz="914400" rtl="0" eaLnBrk="0" fontAlgn="auto" latinLnBrk="0" hangingPunct="0">
              <a:lnSpc>
                <a:spcPct val="100000"/>
              </a:lnSpc>
              <a:spcAft>
                <a:spcPts val="600"/>
              </a:spcAft>
              <a:buClrTx/>
              <a:buSzTx/>
              <a:buFontTx/>
              <a:buNone/>
              <a:tabLst/>
              <a:defRPr/>
            </a:pPr>
            <a:r>
              <a:rPr kumimoji="0" lang="en-CA" sz="1100" b="0" i="0" u="none" strike="noStrike" kern="1200" cap="none" spc="0" normalizeH="0" baseline="0" noProof="0" dirty="0">
                <a:ln>
                  <a:noFill/>
                </a:ln>
                <a:effectLst/>
                <a:uLnTx/>
                <a:uFillTx/>
                <a:ea typeface="+mn-ea"/>
                <a:cs typeface="Calibri"/>
              </a:rPr>
              <a:t>Notes: Ontario Health Insurance Plan (OHIP) billings for PFT may have undercounted its utilization, as it can be part of “bundled care” performed by the </a:t>
            </a:r>
            <a:r>
              <a:rPr lang="en-CA" sz="1100" dirty="0">
                <a:cs typeface="Calibri"/>
              </a:rPr>
              <a:t>clinician</a:t>
            </a:r>
            <a:r>
              <a:rPr kumimoji="0" lang="en-CA" sz="1100" b="0" i="0" u="none" strike="noStrike" kern="1200" cap="none" spc="0" normalizeH="0" baseline="0" noProof="0" dirty="0">
                <a:ln>
                  <a:noFill/>
                </a:ln>
                <a:effectLst/>
                <a:uLnTx/>
                <a:uFillTx/>
                <a:ea typeface="+mn-ea"/>
                <a:cs typeface="Calibri"/>
              </a:rPr>
              <a:t> and therefore is not billed to OHIP separately. The percentage</a:t>
            </a:r>
            <a:r>
              <a:rPr lang="en-CA" sz="1100" dirty="0"/>
              <a:t> reported above is based on the percentage of asthma prevalence in people 7 years of age and older who had a PFT within 1 year prior to the index date.</a:t>
            </a:r>
            <a:endParaRPr lang="en-CA" sz="1100" dirty="0">
              <a:ea typeface="Calibri"/>
              <a:cs typeface="Calibri"/>
            </a:endParaRPr>
          </a:p>
          <a:p>
            <a:pPr eaLnBrk="0" hangingPunct="0">
              <a:spcAft>
                <a:spcPts val="600"/>
              </a:spcAft>
              <a:defRPr/>
            </a:pPr>
            <a:r>
              <a:rPr kumimoji="0" lang="en-CA" sz="1100" b="0" i="0" u="none" strike="noStrike" kern="1200" cap="none" spc="0" normalizeH="0" baseline="0" noProof="0" dirty="0">
                <a:ln>
                  <a:noFill/>
                </a:ln>
                <a:effectLst/>
                <a:uLnTx/>
                <a:uFillTx/>
                <a:ea typeface="+mn-ea"/>
                <a:cs typeface="Calibri"/>
              </a:rPr>
              <a:t>Source: </a:t>
            </a:r>
            <a:r>
              <a:rPr lang="en-CA" sz="1100" u="none" dirty="0">
                <a:cs typeface="Calibri"/>
              </a:rPr>
              <a:t>Statistics reported by OASIS, and data provided by ICES, Ontario.</a:t>
            </a:r>
            <a:endParaRPr lang="en-CA" sz="1100" u="none" dirty="0">
              <a:ea typeface="Calibri"/>
              <a:cs typeface="Calibri"/>
            </a:endParaRPr>
          </a:p>
        </p:txBody>
      </p:sp>
    </p:spTree>
    <p:extLst>
      <p:ext uri="{BB962C8B-B14F-4D97-AF65-F5344CB8AC3E}">
        <p14:creationId xmlns:p14="http://schemas.microsoft.com/office/powerpoint/2010/main" val="2016096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1AC1F6-5006-D202-9EFC-9DE19D494688}"/>
              </a:ext>
            </a:extLst>
          </p:cNvPr>
          <p:cNvSpPr>
            <a:spLocks noGrp="1"/>
          </p:cNvSpPr>
          <p:nvPr>
            <p:ph type="title"/>
          </p:nvPr>
        </p:nvSpPr>
        <p:spPr>
          <a:xfrm>
            <a:off x="539839" y="175670"/>
            <a:ext cx="11087100" cy="997196"/>
          </a:xfrm>
        </p:spPr>
        <p:txBody>
          <a:bodyPr>
            <a:spAutoFit/>
          </a:bodyPr>
          <a:lstStyle/>
          <a:p>
            <a:r>
              <a:rPr lang="en-CA" sz="3600" u="none" kern="0" dirty="0"/>
              <a:t>Asthma-specific hospitalization rates vary across regions in Ontario and across age groups</a:t>
            </a:r>
            <a:endParaRPr lang="en-CA" sz="3600" dirty="0"/>
          </a:p>
        </p:txBody>
      </p:sp>
      <p:sp>
        <p:nvSpPr>
          <p:cNvPr id="5" name="Text Placeholder 4">
            <a:extLst>
              <a:ext uri="{FF2B5EF4-FFF2-40B4-BE49-F238E27FC236}">
                <a16:creationId xmlns:a16="http://schemas.microsoft.com/office/drawing/2014/main" id="{5FCDD181-B9BE-B69F-2E34-E58F1B01715E}"/>
              </a:ext>
            </a:extLst>
          </p:cNvPr>
          <p:cNvSpPr>
            <a:spLocks noGrp="1"/>
          </p:cNvSpPr>
          <p:nvPr>
            <p:ph type="body" sz="quarter" idx="11"/>
          </p:nvPr>
        </p:nvSpPr>
        <p:spPr>
          <a:xfrm>
            <a:off x="565061" y="1409289"/>
            <a:ext cx="10883989" cy="923330"/>
          </a:xfrm>
        </p:spPr>
        <p:txBody>
          <a:bodyPr>
            <a:spAutoFit/>
          </a:bodyPr>
          <a:lstStyle/>
          <a:p>
            <a:pPr defTabSz="914400">
              <a:spcAft>
                <a:spcPts val="0"/>
              </a:spcAft>
            </a:pPr>
            <a:r>
              <a:rPr lang="en-CA" sz="2000" b="0" u="none" kern="0" dirty="0">
                <a:latin typeface="Calibri" panose="020F0502020204030204" pitchFamily="34" charset="0"/>
                <a:cs typeface="Calibri" panose="020F0502020204030204" pitchFamily="34" charset="0"/>
              </a:rPr>
              <a:t>In fiscal year 2022/23,* the rate of </a:t>
            </a:r>
            <a:r>
              <a:rPr lang="en-CA" sz="2000" b="0" u="none" kern="0" dirty="0">
                <a:solidFill>
                  <a:schemeClr val="tx1"/>
                </a:solidFill>
                <a:latin typeface="Calibri" panose="020F0502020204030204" pitchFamily="34" charset="0"/>
                <a:cs typeface="Calibri" panose="020F0502020204030204" pitchFamily="34" charset="0"/>
              </a:rPr>
              <a:t>asthma-specific hospitalizations in people of all ages combined was highest in the Toronto and North West regions. Among people aged 15 years and older, those 70 years and older had the highest rate of asthma-specific hospitalizations.</a:t>
            </a:r>
            <a:endParaRPr lang="en-CA" sz="2000" dirty="0"/>
          </a:p>
        </p:txBody>
      </p:sp>
      <p:graphicFrame>
        <p:nvGraphicFramePr>
          <p:cNvPr id="4" name="Chart 3" descr="Bar graph showing asthma-specific hospitalization rates in fiscal year 2022/23, by Ontario Health region. Toronto and North West regions had the highest rates, at 0.8 per 100 people with asthma. West, North East, and East regions had the lowest rates, at 0.5 per 100 people with asthma. The rate for Ontario overall was 0.6 per 100 people with asthma.">
            <a:extLst>
              <a:ext uri="{FF2B5EF4-FFF2-40B4-BE49-F238E27FC236}">
                <a16:creationId xmlns:a16="http://schemas.microsoft.com/office/drawing/2014/main" id="{9EBDDF17-BDFC-4590-DC8E-62AB981BA1B6}"/>
              </a:ext>
            </a:extLst>
          </p:cNvPr>
          <p:cNvGraphicFramePr/>
          <p:nvPr>
            <p:extLst>
              <p:ext uri="{D42A27DB-BD31-4B8C-83A1-F6EECF244321}">
                <p14:modId xmlns:p14="http://schemas.microsoft.com/office/powerpoint/2010/main" val="4008491575"/>
              </p:ext>
            </p:extLst>
          </p:nvPr>
        </p:nvGraphicFramePr>
        <p:xfrm>
          <a:off x="167269" y="2343619"/>
          <a:ext cx="7452773" cy="32544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descr="Bar graph showing asthma-specific hospitalization rates in fiscal year 2022/23, by age group. People aged 70 years and older had a rate of 1.09 per 100 people with asthma. The rate for all age groups (0 to 99 years) was 0.56 per 100 people with asthma.">
            <a:extLst>
              <a:ext uri="{FF2B5EF4-FFF2-40B4-BE49-F238E27FC236}">
                <a16:creationId xmlns:a16="http://schemas.microsoft.com/office/drawing/2014/main" id="{D5B3769A-872B-DE14-53F6-B031ED96143B}"/>
              </a:ext>
            </a:extLst>
          </p:cNvPr>
          <p:cNvGraphicFramePr/>
          <p:nvPr>
            <p:extLst>
              <p:ext uri="{D42A27DB-BD31-4B8C-83A1-F6EECF244321}">
                <p14:modId xmlns:p14="http://schemas.microsoft.com/office/powerpoint/2010/main" val="859456262"/>
              </p:ext>
            </p:extLst>
          </p:nvPr>
        </p:nvGraphicFramePr>
        <p:xfrm>
          <a:off x="7827334" y="2419820"/>
          <a:ext cx="4019508" cy="3139207"/>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7B0A954A-91B1-08B0-AB32-D3EDB70859D7}"/>
              </a:ext>
            </a:extLst>
          </p:cNvPr>
          <p:cNvSpPr/>
          <p:nvPr/>
        </p:nvSpPr>
        <p:spPr>
          <a:xfrm>
            <a:off x="47298" y="5713374"/>
            <a:ext cx="12028762" cy="1092607"/>
          </a:xfrm>
          <a:prstGeom prst="rect">
            <a:avLst/>
          </a:prstGeom>
        </p:spPr>
        <p:txBody>
          <a:bodyPr wrap="square" lIns="91440" tIns="45720" rIns="91440" bIns="45720" anchor="t">
            <a:spAutoFit/>
          </a:bodyPr>
          <a:lstStyle/>
          <a:p>
            <a:pPr eaLnBrk="0" hangingPunct="0">
              <a:spcAft>
                <a:spcPts val="600"/>
              </a:spcAft>
              <a:defRPr/>
            </a:pPr>
            <a:r>
              <a:rPr lang="en-CA" sz="1100" dirty="0"/>
              <a:t>*</a:t>
            </a:r>
            <a:r>
              <a:rPr lang="en-CA" sz="1100" u="none" dirty="0"/>
              <a:t>Data for fiscal year 2022/23 may be incomplete due to the 2-year algorithm to identify asthma, and numbers are subject to change.</a:t>
            </a:r>
            <a:r>
              <a:rPr lang="en-CA" sz="1100" dirty="0"/>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a:spcAft>
                <a:spcPts val="600"/>
              </a:spcAft>
            </a:pPr>
            <a:r>
              <a:rPr lang="en-CA" sz="1100" u="none" dirty="0"/>
              <a:t>Notes: This analysis uses former Ontario Health region boundaries</a:t>
            </a:r>
            <a:r>
              <a:rPr lang="en-CA" sz="1100" dirty="0"/>
              <a:t> </a:t>
            </a:r>
            <a:r>
              <a:rPr lang="en-CA" sz="1100" u="none" dirty="0"/>
              <a:t>that were in use prior to March 31, 2023. In this definition, each region conformed to 1 or more of the legacy LHINs. Results in this analysis will not be comparable to region analysis using the aligned regions, effective April 1, 2023. </a:t>
            </a:r>
            <a:r>
              <a:rPr lang="en-CA" sz="1100" u="none" dirty="0">
                <a:cs typeface="Calibri"/>
              </a:rPr>
              <a:t>R</a:t>
            </a:r>
            <a:r>
              <a:rPr lang="en-CA" sz="1100" b="0" i="0" u="none" baseline="0" dirty="0">
                <a:cs typeface="Calibri"/>
              </a:rPr>
              <a:t>ates reported by region were back-calculated using OASIS data published by LHIN</a:t>
            </a:r>
            <a:r>
              <a:rPr lang="en-CA" sz="1100" u="none" dirty="0"/>
              <a:t>.</a:t>
            </a:r>
            <a:endParaRPr lang="en-CA" sz="1100" u="none" dirty="0">
              <a:ea typeface="Calibri"/>
              <a:cs typeface="Calibri"/>
            </a:endParaRPr>
          </a:p>
          <a:p>
            <a:pPr>
              <a:spcAft>
                <a:spcPts val="600"/>
              </a:spcAft>
            </a:pPr>
            <a:r>
              <a:rPr lang="en-CA" sz="1100" b="0" i="0" u="none" baseline="0" dirty="0">
                <a:cs typeface="Calibri"/>
              </a:rPr>
              <a:t>Source: Statistics reported by OASIS, and data provided by ICES, Ontario.</a:t>
            </a:r>
            <a:endParaRPr lang="en-CA" sz="1100" b="0" i="0" u="none" baseline="0" dirty="0">
              <a:ea typeface="Calibri"/>
              <a:cs typeface="Calibri"/>
            </a:endParaRPr>
          </a:p>
        </p:txBody>
      </p:sp>
    </p:spTree>
    <p:extLst>
      <p:ext uri="{BB962C8B-B14F-4D97-AF65-F5344CB8AC3E}">
        <p14:creationId xmlns:p14="http://schemas.microsoft.com/office/powerpoint/2010/main" val="816725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4A8FB-DF08-F9D6-787F-7F0EF8F83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9C330-D2FC-F381-B743-3A101B071104}"/>
              </a:ext>
            </a:extLst>
          </p:cNvPr>
          <p:cNvSpPr>
            <a:spLocks noGrp="1"/>
          </p:cNvSpPr>
          <p:nvPr>
            <p:ph type="title"/>
          </p:nvPr>
        </p:nvSpPr>
        <p:spPr>
          <a:xfrm>
            <a:off x="576941" y="414622"/>
            <a:ext cx="11310259" cy="526298"/>
          </a:xfrm>
        </p:spPr>
        <p:txBody>
          <a:bodyPr>
            <a:spAutoFit/>
          </a:bodyPr>
          <a:lstStyle/>
          <a:p>
            <a:r>
              <a:rPr lang="en-CA" sz="3800" dirty="0"/>
              <a:t>Asthma-specific physician office visits vary by age group</a:t>
            </a:r>
          </a:p>
        </p:txBody>
      </p:sp>
      <p:sp>
        <p:nvSpPr>
          <p:cNvPr id="4" name="Text Placeholder 3">
            <a:extLst>
              <a:ext uri="{FF2B5EF4-FFF2-40B4-BE49-F238E27FC236}">
                <a16:creationId xmlns:a16="http://schemas.microsoft.com/office/drawing/2014/main" id="{193211C2-BA6F-415B-9D2B-53EAF144DD2C}"/>
              </a:ext>
            </a:extLst>
          </p:cNvPr>
          <p:cNvSpPr>
            <a:spLocks noGrp="1"/>
          </p:cNvSpPr>
          <p:nvPr>
            <p:ph type="body" sz="quarter" idx="11"/>
          </p:nvPr>
        </p:nvSpPr>
        <p:spPr>
          <a:xfrm>
            <a:off x="576941" y="1378459"/>
            <a:ext cx="11184176" cy="1015663"/>
          </a:xfrm>
        </p:spPr>
        <p:txBody>
          <a:bodyPr>
            <a:spAutoFit/>
          </a:bodyPr>
          <a:lstStyle/>
          <a:p>
            <a:r>
              <a:rPr lang="en-CA" b="0" u="none" kern="0" dirty="0">
                <a:latin typeface="Calibri" panose="020F0502020204030204" pitchFamily="34" charset="0"/>
                <a:cs typeface="Calibri" panose="020F0502020204030204" pitchFamily="34" charset="0"/>
              </a:rPr>
              <a:t>Among people aged 15 years and older, those 70 years </a:t>
            </a:r>
            <a:r>
              <a:rPr lang="en-CA" kern="0" dirty="0">
                <a:latin typeface="Calibri" panose="020F0502020204030204" pitchFamily="34" charset="0"/>
                <a:cs typeface="Calibri" panose="020F0502020204030204" pitchFamily="34" charset="0"/>
              </a:rPr>
              <a:t>and</a:t>
            </a:r>
            <a:r>
              <a:rPr lang="en-CA" b="0" u="none" kern="0" dirty="0">
                <a:latin typeface="Calibri" panose="020F0502020204030204" pitchFamily="34" charset="0"/>
                <a:cs typeface="Calibri" panose="020F0502020204030204" pitchFamily="34" charset="0"/>
              </a:rPr>
              <a:t> older had the highest rate of asthma-specific physician office visits </a:t>
            </a:r>
            <a:r>
              <a:rPr lang="en-CA" kern="0" dirty="0">
                <a:latin typeface="Calibri" panose="020F0502020204030204" pitchFamily="34" charset="0"/>
                <a:cs typeface="Calibri" panose="020F0502020204030204" pitchFamily="34" charset="0"/>
              </a:rPr>
              <a:t>and</a:t>
            </a:r>
            <a:r>
              <a:rPr lang="en-CA" dirty="0"/>
              <a:t> accounted for over 81,500 asthma-specific physician visits, or 12.5% of all asthma-specific physician visits in Ontario, in fiscal year 2022/23.*</a:t>
            </a:r>
          </a:p>
        </p:txBody>
      </p:sp>
      <p:graphicFrame>
        <p:nvGraphicFramePr>
          <p:cNvPr id="10" name="Chart 9" descr="Bar graph showing asthma-specific physician office visits in fiscal year 2022/23 in Ontario, by age group. People aged 70 years and older represented 12.5% of all asthma-specific physician visits. For all age groups (0 to 99 years), the number of asthma-specific physician office visits was almost 660000.">
            <a:extLst>
              <a:ext uri="{FF2B5EF4-FFF2-40B4-BE49-F238E27FC236}">
                <a16:creationId xmlns:a16="http://schemas.microsoft.com/office/drawing/2014/main" id="{09F570FF-8475-9B1E-0261-8AC114CD6E0B}"/>
              </a:ext>
            </a:extLst>
          </p:cNvPr>
          <p:cNvGraphicFramePr/>
          <p:nvPr>
            <p:extLst>
              <p:ext uri="{D42A27DB-BD31-4B8C-83A1-F6EECF244321}">
                <p14:modId xmlns:p14="http://schemas.microsoft.com/office/powerpoint/2010/main" val="921412860"/>
              </p:ext>
            </p:extLst>
          </p:nvPr>
        </p:nvGraphicFramePr>
        <p:xfrm>
          <a:off x="679427" y="2438401"/>
          <a:ext cx="10960123" cy="313470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FA17A9A1-C369-B8C2-4BB8-AF8247E9B16A}"/>
              </a:ext>
            </a:extLst>
          </p:cNvPr>
          <p:cNvSpPr/>
          <p:nvPr/>
        </p:nvSpPr>
        <p:spPr>
          <a:xfrm>
            <a:off x="47298" y="5649035"/>
            <a:ext cx="11962900" cy="1169551"/>
          </a:xfrm>
          <a:prstGeom prst="rect">
            <a:avLst/>
          </a:prstGeom>
        </p:spPr>
        <p:txBody>
          <a:bodyPr wrap="square" lIns="91440" tIns="45720" rIns="91440" bIns="45720" anchor="t">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eaLnBrk="0" hangingPunct="0">
              <a:spcAft>
                <a:spcPts val="600"/>
              </a:spcAft>
              <a:defRPr/>
            </a:pPr>
            <a:r>
              <a:rPr lang="en-CA" sz="1100" b="0" i="0" u="none" baseline="0" dirty="0">
                <a:latin typeface="+mn-lt"/>
                <a:ea typeface="MS PGothic"/>
                <a:cs typeface="Calibri"/>
              </a:rPr>
              <a:t>*Data for fiscal year 2022/23 may be incomplete due to the 2-year algorithm to identify asthma, and numbers are subject to change</a:t>
            </a:r>
            <a:r>
              <a:rPr lang="en-CA" sz="1100" u="none" dirty="0">
                <a:latin typeface="+mn-lt"/>
                <a:ea typeface="MS PGothic"/>
                <a:cs typeface="Calibri"/>
              </a:rPr>
              <a:t>. </a:t>
            </a:r>
            <a:r>
              <a:rPr lang="en-CA" sz="1100" u="none" dirty="0">
                <a:latin typeface="+mn-lt"/>
                <a:ea typeface="+mn-lt"/>
                <a:cs typeface="+mn-lt"/>
              </a:rPr>
              <a:t>Due to the observed underutilization of health care services during the COVID-19 pandemic beginning in 2020/21, data captured during this time period may be underestimated.</a:t>
            </a:r>
            <a:endParaRPr lang="en-CA" sz="1100" dirty="0"/>
          </a:p>
          <a:p>
            <a:pPr>
              <a:spcAft>
                <a:spcPts val="600"/>
              </a:spcAft>
            </a:pPr>
            <a:r>
              <a:rPr lang="en-CA" sz="1100" u="none" dirty="0">
                <a:latin typeface="+mn-lt"/>
                <a:ea typeface="MS PGothic"/>
                <a:cs typeface="Calibri"/>
              </a:rPr>
              <a:t>†Percentages for age groups do not add up to 100%, as those aged 0</a:t>
            </a:r>
            <a:r>
              <a:rPr lang="en-CA" sz="1100" u="none" dirty="0">
                <a:latin typeface="Calibri"/>
                <a:ea typeface="MS PGothic"/>
                <a:cs typeface="Calibri"/>
              </a:rPr>
              <a:t>–</a:t>
            </a:r>
            <a:r>
              <a:rPr lang="en-CA" sz="1100" u="none" dirty="0">
                <a:latin typeface="+mn-lt"/>
                <a:ea typeface="MS PGothic"/>
                <a:cs typeface="Calibri"/>
              </a:rPr>
              <a:t>14 years are not presented. </a:t>
            </a:r>
          </a:p>
          <a:p>
            <a:pPr>
              <a:spcAft>
                <a:spcPts val="600"/>
              </a:spcAft>
            </a:pPr>
            <a:r>
              <a:rPr lang="en-CA" sz="1100" b="0" i="0" u="none" baseline="0" dirty="0">
                <a:latin typeface="+mn-lt"/>
                <a:ea typeface="MS PGothic"/>
                <a:cs typeface="Calibri"/>
              </a:rPr>
              <a:t>Note: Asthma-specific physician office visits were extracted from the OHIP </a:t>
            </a:r>
            <a:r>
              <a:rPr lang="en-CA" sz="1100" u="none" dirty="0">
                <a:latin typeface="+mn-lt"/>
                <a:ea typeface="MS PGothic"/>
                <a:cs typeface="Calibri"/>
              </a:rPr>
              <a:t>database </a:t>
            </a:r>
            <a:r>
              <a:rPr lang="en-CA" sz="1100" b="0" i="0" u="none" baseline="0" dirty="0">
                <a:latin typeface="+mn-lt"/>
                <a:ea typeface="MS PGothic"/>
                <a:cs typeface="Calibri"/>
              </a:rPr>
              <a:t>with service delivery at physician office, long-term care, and home. </a:t>
            </a:r>
          </a:p>
          <a:p>
            <a:pPr algn="l" rtl="0">
              <a:spcAft>
                <a:spcPts val="600"/>
              </a:spcAft>
            </a:pPr>
            <a:r>
              <a:rPr lang="en-CA" sz="1100" b="0" i="0" u="none" baseline="0" dirty="0">
                <a:latin typeface="+mn-lt"/>
                <a:ea typeface="MS PGothic"/>
                <a:cs typeface="Calibri"/>
              </a:rPr>
              <a:t>Source: Statistics reported by OASIS, and data provided by ICES, Ontario.</a:t>
            </a:r>
          </a:p>
        </p:txBody>
      </p:sp>
    </p:spTree>
    <p:extLst>
      <p:ext uri="{BB962C8B-B14F-4D97-AF65-F5344CB8AC3E}">
        <p14:creationId xmlns:p14="http://schemas.microsoft.com/office/powerpoint/2010/main" val="1027502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B99CE8E-2BA5-E42D-B954-853E2946F2DE}"/>
              </a:ext>
            </a:extLst>
          </p:cNvPr>
          <p:cNvSpPr txBox="1">
            <a:spLocks noGrp="1"/>
          </p:cNvSpPr>
          <p:nvPr>
            <p:ph type="title" idx="4294967295"/>
          </p:nvPr>
        </p:nvSpPr>
        <p:spPr>
          <a:xfrm>
            <a:off x="0" y="-696913"/>
            <a:ext cx="10668000" cy="69691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8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Quotation from a lived experience advisor</a:t>
            </a:r>
          </a:p>
        </p:txBody>
      </p:sp>
      <p:sp>
        <p:nvSpPr>
          <p:cNvPr id="10" name="Text Placeholder 3">
            <a:extLst>
              <a:ext uri="{FF2B5EF4-FFF2-40B4-BE49-F238E27FC236}">
                <a16:creationId xmlns:a16="http://schemas.microsoft.com/office/drawing/2014/main" id="{3467C0E9-F3DF-0064-59B9-9107363AD19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0" dirty="0"/>
              <a:t>”</a:t>
            </a:r>
            <a:endParaRPr lang="en-CA" sz="20000" i="1" dirty="0">
              <a:highlight>
                <a:srgbClr val="FFFF00"/>
              </a:highlight>
            </a:endParaRPr>
          </a:p>
        </p:txBody>
      </p:sp>
      <p:sp>
        <p:nvSpPr>
          <p:cNvPr id="11" name="Title 3">
            <a:extLst>
              <a:ext uri="{FF2B5EF4-FFF2-40B4-BE49-F238E27FC236}">
                <a16:creationId xmlns:a16="http://schemas.microsoft.com/office/drawing/2014/main" id="{AC07DCEB-0ED9-C57C-288E-A7B169F68FAD}"/>
              </a:ext>
            </a:extLst>
          </p:cNvPr>
          <p:cNvSpPr txBox="1">
            <a:spLocks/>
          </p:cNvSpPr>
          <p:nvPr/>
        </p:nvSpPr>
        <p:spPr>
          <a:xfrm>
            <a:off x="1186821" y="1957068"/>
            <a:ext cx="8766804" cy="3681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3600"/>
              </a:spcAft>
              <a:buClrTx/>
              <a:buSzTx/>
              <a:buFontTx/>
              <a:buNone/>
              <a:tabLst/>
              <a:defRPr/>
            </a:pPr>
            <a:r>
              <a:rPr kumimoji="0" lang="en-CA" sz="2200" b="0" i="0" u="none" strike="noStrike" kern="1200" cap="none" spc="0" normalizeH="0" baseline="0" noProof="0" dirty="0">
                <a:ln>
                  <a:noFill/>
                </a:ln>
                <a:solidFill>
                  <a:schemeClr val="tx1"/>
                </a:solidFill>
                <a:effectLst/>
                <a:uLnTx/>
                <a:uFillTx/>
                <a:latin typeface="Calibri" panose="020F0502020204030204" pitchFamily="34" charset="0"/>
                <a:ea typeface="MS PGothic"/>
                <a:cs typeface="Calibri" panose="020F0502020204030204" pitchFamily="34" charset="0"/>
              </a:rPr>
              <a:t>“Clinical guidelines say that asthma treatment should last 3 to 6 months. But people use inhalers on and off for years without lung function testing and an asthma diagnosis. We need more public education about asthma testing, diagnosis, and medications. I hope this standard helps asthma patients to learn best practices and self-advocacy so that they can have the best quality of asthma care.”</a:t>
            </a:r>
          </a:p>
          <a:p>
            <a:pPr marL="0" marR="0" lvl="0" indent="0" algn="l" defTabSz="914400" rtl="0" eaLnBrk="1" fontAlgn="auto" latinLnBrk="0" hangingPunct="1">
              <a:lnSpc>
                <a:spcPct val="100000"/>
              </a:lnSpc>
              <a:spcBef>
                <a:spcPct val="0"/>
              </a:spcBef>
              <a:spcAft>
                <a:spcPts val="3600"/>
              </a:spcAft>
              <a:buClrTx/>
              <a:buSzTx/>
              <a:buFontTx/>
              <a:buNone/>
              <a:tabLst/>
              <a:defRPr/>
            </a:pPr>
            <a:r>
              <a:rPr kumimoji="0" lang="en-CA" sz="1800" b="0" i="1" u="none" strike="noStrike" kern="1200" cap="none" spc="0" normalizeH="0" baseline="0" noProof="0" dirty="0">
                <a:ln>
                  <a:noFill/>
                </a:ln>
                <a:solidFill>
                  <a:schemeClr val="tx1"/>
                </a:solidFill>
                <a:effectLst/>
                <a:uLnTx/>
                <a:uFillTx/>
                <a:latin typeface="Calibri" panose="020F0502020204030204" pitchFamily="34" charset="0"/>
                <a:ea typeface="MS PGothic"/>
                <a:cs typeface="Calibri" panose="020F0502020204030204" pitchFamily="34" charset="0"/>
              </a:rPr>
              <a:t>– Carmela Graziani, Lived Experience Advisor, Asthma Quality Standard Advisory Committee</a:t>
            </a:r>
            <a:endParaRPr kumimoji="0" lang="en-CA" sz="1800" b="0" i="0" u="none" strike="noStrike" kern="1200" cap="none" spc="0" normalizeH="0" baseline="0" noProof="0" dirty="0">
              <a:ln>
                <a:noFill/>
              </a:ln>
              <a:solidFill>
                <a:schemeClr val="tx1"/>
              </a:solidFill>
              <a:effectLst/>
              <a:uLnTx/>
              <a:uFillTx/>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763358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FF4A4D8-D28E-C006-61C9-AAA7E15E92D7}"/>
              </a:ext>
            </a:extLst>
          </p:cNvPr>
          <p:cNvSpPr txBox="1">
            <a:spLocks noGrp="1"/>
          </p:cNvSpPr>
          <p:nvPr>
            <p:ph type="title" idx="4294967295"/>
          </p:nvPr>
        </p:nvSpPr>
        <p:spPr>
          <a:xfrm>
            <a:off x="533400" y="-697541"/>
            <a:ext cx="10667999" cy="69754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8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Quotation from a family physician</a:t>
            </a:r>
          </a:p>
        </p:txBody>
      </p:sp>
      <p:sp>
        <p:nvSpPr>
          <p:cNvPr id="10" name="Text Placeholder 3">
            <a:extLst>
              <a:ext uri="{FF2B5EF4-FFF2-40B4-BE49-F238E27FC236}">
                <a16:creationId xmlns:a16="http://schemas.microsoft.com/office/drawing/2014/main" id="{3467C0E9-F3DF-0064-59B9-9107363AD19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0" dirty="0"/>
              <a:t>”</a:t>
            </a:r>
            <a:endParaRPr lang="en-CA" sz="20000" i="1" dirty="0">
              <a:highlight>
                <a:srgbClr val="FFFF00"/>
              </a:highlight>
            </a:endParaRPr>
          </a:p>
        </p:txBody>
      </p:sp>
      <p:sp>
        <p:nvSpPr>
          <p:cNvPr id="11" name="Title 3">
            <a:extLst>
              <a:ext uri="{FF2B5EF4-FFF2-40B4-BE49-F238E27FC236}">
                <a16:creationId xmlns:a16="http://schemas.microsoft.com/office/drawing/2014/main" id="{AC07DCEB-0ED9-C57C-288E-A7B169F68FAD}"/>
              </a:ext>
            </a:extLst>
          </p:cNvPr>
          <p:cNvSpPr txBox="1">
            <a:spLocks/>
          </p:cNvSpPr>
          <p:nvPr/>
        </p:nvSpPr>
        <p:spPr>
          <a:xfrm>
            <a:off x="1186821" y="1957068"/>
            <a:ext cx="8766804" cy="3681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3600"/>
              </a:spcAft>
              <a:buClrTx/>
              <a:buSzTx/>
              <a:buFontTx/>
              <a:buNone/>
              <a:tabLst/>
              <a:defRPr/>
            </a:pPr>
            <a:r>
              <a:rPr kumimoji="0" lang="en-CA" sz="2200" b="0" i="0" u="none" strike="noStrike" kern="1200" cap="none" spc="0" normalizeH="0" baseline="0" noProof="0" dirty="0">
                <a:ln>
                  <a:noFill/>
                </a:ln>
                <a:solidFill>
                  <a:schemeClr val="tx1"/>
                </a:solidFill>
                <a:effectLst/>
                <a:uLnTx/>
                <a:uFillTx/>
                <a:latin typeface="Calibri" panose="020F0502020204030204" pitchFamily="34" charset="0"/>
                <a:ea typeface="MS PGothic"/>
                <a:cs typeface="Calibri" panose="020F0502020204030204" pitchFamily="34" charset="0"/>
              </a:rPr>
              <a:t>“If anyone walks away from the quality standard with only one takeaway, it should be the necessity of access to spirometry. Having a positive spirometry gives you the confidence to say, ‘You have asthma.’ It empowers the primary care provider to make an effective diagnosis and initiate appropriate treatment.”</a:t>
            </a:r>
          </a:p>
          <a:p>
            <a:pPr marL="0" marR="0" lvl="0" indent="0" algn="l" defTabSz="914400" rtl="0" eaLnBrk="1" fontAlgn="auto" latinLnBrk="0" hangingPunct="1">
              <a:lnSpc>
                <a:spcPct val="100000"/>
              </a:lnSpc>
              <a:spcBef>
                <a:spcPct val="0"/>
              </a:spcBef>
              <a:spcAft>
                <a:spcPts val="3600"/>
              </a:spcAft>
              <a:buClrTx/>
              <a:buSzTx/>
              <a:buFontTx/>
              <a:buNone/>
              <a:tabLst/>
              <a:defRPr/>
            </a:pPr>
            <a:r>
              <a:rPr kumimoji="0" lang="en-CA" sz="1800" b="0" i="1" u="none" strike="noStrike" kern="1200" cap="none" spc="0" normalizeH="0" baseline="0" noProof="0" dirty="0">
                <a:ln>
                  <a:noFill/>
                </a:ln>
                <a:solidFill>
                  <a:schemeClr val="tx1"/>
                </a:solidFill>
                <a:effectLst/>
                <a:uLnTx/>
                <a:uFillTx/>
                <a:latin typeface="Calibri" panose="020F0502020204030204" pitchFamily="34" charset="0"/>
                <a:ea typeface="MS PGothic"/>
                <a:cs typeface="Calibri" panose="020F0502020204030204" pitchFamily="34" charset="0"/>
              </a:rPr>
              <a:t>– Itamar Tamari, Family Physician, Asthma Quality Standard Advisory Committee</a:t>
            </a:r>
            <a:endParaRPr kumimoji="0" lang="en-CA" sz="1800" b="0" i="0" u="none" strike="noStrike" kern="1200" cap="none" spc="0" normalizeH="0" baseline="0" noProof="0" dirty="0">
              <a:ln>
                <a:noFill/>
              </a:ln>
              <a:solidFill>
                <a:schemeClr val="tx1"/>
              </a:solidFill>
              <a:effectLst/>
              <a:uLnTx/>
              <a:uFillTx/>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700442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Quality statements to improve care</a:t>
            </a:r>
          </a:p>
        </p:txBody>
      </p:sp>
    </p:spTree>
    <p:extLst>
      <p:ext uri="{BB962C8B-B14F-4D97-AF65-F5344CB8AC3E}">
        <p14:creationId xmlns:p14="http://schemas.microsoft.com/office/powerpoint/2010/main" val="59602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0819823" cy="2185214"/>
          </a:xfrm>
        </p:spPr>
        <p:txBody>
          <a:bodyPr>
            <a:spAutoFit/>
          </a:bodyPr>
          <a:lstStyle/>
          <a:p>
            <a:pPr marL="342900" indent="-342900">
              <a:buFont typeface="Arial" panose="020B0604020202020204" pitchFamily="34" charset="0"/>
              <a:buChar char="•"/>
            </a:pPr>
            <a:r>
              <a:rPr lang="en-CA" dirty="0"/>
              <a:t>This quality standard addresses the diagnosis and management of asthma in adults 16 years of age and older, with a focus on primary care and community-based settings. It addresses referral to specialized asthma care for adults who meet criteria for severe asthma, but it does not address the management of severe asthma in specialized care, acute asthma exacerbations, or care provided during emergency department visits or hospitalizations.</a:t>
            </a:r>
          </a:p>
          <a:p>
            <a:pPr marL="342900" indent="-342900">
              <a:buFont typeface="Arial" panose="020B0604020202020204" pitchFamily="34" charset="0"/>
              <a:buChar char="•"/>
            </a:pPr>
            <a:r>
              <a:rPr lang="en-CA" dirty="0"/>
              <a:t>A separate quality standard addresses </a:t>
            </a:r>
            <a:r>
              <a:rPr lang="en-CA" i="1" dirty="0">
                <a:hlinkClick r:id="rId3" tooltip="Asthma in Children and Adolescents quality standard landing page."/>
              </a:rPr>
              <a:t>Asthma in Children and Adolescents</a:t>
            </a:r>
            <a:r>
              <a:rPr lang="en-CA" dirty="0"/>
              <a:t>.</a:t>
            </a:r>
          </a:p>
        </p:txBody>
      </p:sp>
    </p:spTree>
    <p:extLst>
      <p:ext uri="{BB962C8B-B14F-4D97-AF65-F5344CB8AC3E}">
        <p14:creationId xmlns:p14="http://schemas.microsoft.com/office/powerpoint/2010/main" val="3909832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457200" indent="-457200">
              <a:buFont typeface="+mj-lt"/>
              <a:buAutoNum type="arabicPeriod"/>
            </a:pPr>
            <a:r>
              <a:rPr lang="en-CA" sz="3000" dirty="0"/>
              <a:t>Diagnosis</a:t>
            </a:r>
          </a:p>
          <a:p>
            <a:pPr marL="457200" indent="-457200">
              <a:buFont typeface="+mj-lt"/>
              <a:buAutoNum type="arabicPeriod"/>
            </a:pPr>
            <a:r>
              <a:rPr lang="en-CA" sz="3000" dirty="0"/>
              <a:t>Asthma control and risk of exacerbations</a:t>
            </a:r>
          </a:p>
          <a:p>
            <a:pPr marL="457200" indent="-457200">
              <a:buFont typeface="+mj-lt"/>
              <a:buAutoNum type="arabicPeriod"/>
            </a:pPr>
            <a:r>
              <a:rPr lang="en-CA" sz="3000" dirty="0"/>
              <a:t>Asthma medication</a:t>
            </a:r>
          </a:p>
          <a:p>
            <a:pPr marL="457200" indent="-457200">
              <a:buFont typeface="+mj-lt"/>
              <a:buAutoNum type="arabicPeriod"/>
            </a:pPr>
            <a:r>
              <a:rPr lang="en-CA" sz="3000" dirty="0"/>
              <a:t>Self-management education and asthma action plan</a:t>
            </a:r>
          </a:p>
          <a:p>
            <a:pPr marL="457200" indent="-457200">
              <a:buFont typeface="+mj-lt"/>
              <a:buAutoNum type="arabicPeriod"/>
            </a:pPr>
            <a:r>
              <a:rPr lang="en-CA" sz="3000" dirty="0"/>
              <a:t>Referral to specialized asthma care</a:t>
            </a:r>
          </a:p>
          <a:p>
            <a:pPr marL="457200" indent="-457200">
              <a:buFont typeface="+mj-lt"/>
              <a:buAutoNum type="arabicPeriod"/>
            </a:pPr>
            <a:r>
              <a:rPr lang="en-CA" sz="3000" dirty="0"/>
              <a:t>Follow-up after discharge</a:t>
            </a:r>
          </a:p>
        </p:txBody>
      </p:sp>
    </p:spTree>
    <p:extLst>
      <p:ext uri="{BB962C8B-B14F-4D97-AF65-F5344CB8AC3E}">
        <p14:creationId xmlns:p14="http://schemas.microsoft.com/office/powerpoint/2010/main" val="936660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Quality statement (QS) 1: Diagnosis</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505670"/>
            <a:ext cx="11087100" cy="1846659"/>
          </a:xfrm>
        </p:spPr>
        <p:txBody>
          <a:bodyPr anchor="t" anchorCtr="0">
            <a:spAutoFit/>
          </a:bodyPr>
          <a:lstStyle/>
          <a:p>
            <a:r>
              <a:rPr lang="en-CA" sz="3000" dirty="0"/>
              <a:t>Adults clinically suspected of having asthma complete spirometry to demonstrate reversible airflow obstruction and, if negative, fractional exhaled nitric oxide testing or other lung function testing to confirm the diagnosis of asthma as soon as possible.</a:t>
            </a:r>
          </a:p>
        </p:txBody>
      </p:sp>
    </p:spTree>
    <p:extLst>
      <p:ext uri="{BB962C8B-B14F-4D97-AF65-F5344CB8AC3E}">
        <p14:creationId xmlns:p14="http://schemas.microsoft.com/office/powerpoint/2010/main" val="4272770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472558"/>
            <a:ext cx="11087100" cy="697541"/>
          </a:xfrm>
        </p:spPr>
        <p:txBody>
          <a:bodyPr/>
          <a:lstStyle/>
          <a:p>
            <a:r>
              <a:rPr lang="en-CA" sz="4400" dirty="0"/>
              <a:t>QS 2: Asthma control and risk of exacerbations</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736502"/>
            <a:ext cx="11087100" cy="1384995"/>
          </a:xfrm>
        </p:spPr>
        <p:txBody>
          <a:bodyPr anchor="ctr" anchorCtr="0">
            <a:spAutoFit/>
          </a:bodyPr>
          <a:lstStyle/>
          <a:p>
            <a:r>
              <a:rPr lang="en-CA" sz="3000" dirty="0"/>
              <a:t>Adults with asthma have a structured assessment at least annually to determine their level of asthma control, reasons for poor control, and risk of future exacerbations.</a:t>
            </a:r>
          </a:p>
        </p:txBody>
      </p:sp>
    </p:spTree>
    <p:extLst>
      <p:ext uri="{BB962C8B-B14F-4D97-AF65-F5344CB8AC3E}">
        <p14:creationId xmlns:p14="http://schemas.microsoft.com/office/powerpoint/2010/main" val="750329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dirty="0"/>
              <a:t>Inform clinicians and patients what quality care looks like</a:t>
            </a:r>
          </a:p>
          <a:p>
            <a:pPr marL="342900" indent="-342900">
              <a:buFont typeface="Arial" panose="020B0604020202020204" pitchFamily="34" charset="0"/>
              <a:buChar char="•"/>
            </a:pPr>
            <a:r>
              <a:rPr lang="en-CA" sz="3000" dirty="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CA" sz="3000" dirty="0"/>
              <a:t>Are grounded in the best available evidence</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QS 3: Asthma medication</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505670"/>
            <a:ext cx="11087100" cy="1846659"/>
          </a:xfrm>
        </p:spPr>
        <p:txBody>
          <a:bodyPr wrap="square" anchor="ctr" anchorCtr="0">
            <a:spAutoFit/>
          </a:bodyPr>
          <a:lstStyle/>
          <a:p>
            <a:r>
              <a:rPr lang="en-CA" sz="3000" dirty="0"/>
              <a:t>Adults with asthma receive appropriate medication and devices based on their current level of asthma control and risk of future exacerbations, including early initiation of inhaled anti-inflammatory therapy.</a:t>
            </a:r>
          </a:p>
        </p:txBody>
      </p:sp>
    </p:spTree>
    <p:extLst>
      <p:ext uri="{BB962C8B-B14F-4D97-AF65-F5344CB8AC3E}">
        <p14:creationId xmlns:p14="http://schemas.microsoft.com/office/powerpoint/2010/main" val="432930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3600" dirty="0"/>
              <a:t>QS 4: Self-management education and asthma action plan</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736502"/>
            <a:ext cx="11087100" cy="1384995"/>
          </a:xfrm>
        </p:spPr>
        <p:txBody>
          <a:bodyPr anchor="ctr" anchorCtr="0">
            <a:spAutoFit/>
          </a:bodyPr>
          <a:lstStyle/>
          <a:p>
            <a:r>
              <a:rPr lang="en-CA" sz="3000" dirty="0"/>
              <a:t>Adults with asthma and their care partners receive self-management education and a written personalized asthma action plan that is reviewed regularly with a clinician.</a:t>
            </a:r>
          </a:p>
        </p:txBody>
      </p:sp>
    </p:spTree>
    <p:extLst>
      <p:ext uri="{BB962C8B-B14F-4D97-AF65-F5344CB8AC3E}">
        <p14:creationId xmlns:p14="http://schemas.microsoft.com/office/powerpoint/2010/main" val="2809866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QS 5: Referral to specialized asthma care</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967335"/>
            <a:ext cx="11087100" cy="923330"/>
          </a:xfrm>
        </p:spPr>
        <p:txBody>
          <a:bodyPr anchor="ctr" anchorCtr="0">
            <a:spAutoFit/>
          </a:bodyPr>
          <a:lstStyle/>
          <a:p>
            <a:r>
              <a:rPr lang="en-CA" sz="3000" dirty="0"/>
              <a:t>Adults who meet criteria for severe asthma or have other appropriate indications are referred to specialized asthma care.</a:t>
            </a:r>
          </a:p>
        </p:txBody>
      </p:sp>
    </p:spTree>
    <p:extLst>
      <p:ext uri="{BB962C8B-B14F-4D97-AF65-F5344CB8AC3E}">
        <p14:creationId xmlns:p14="http://schemas.microsoft.com/office/powerpoint/2010/main" val="627788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dirty="0"/>
              <a:t>QS 6: Follow-up after discharge</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1"/>
          </p:nvPr>
        </p:nvSpPr>
        <p:spPr>
          <a:xfrm>
            <a:off x="533400" y="2736502"/>
            <a:ext cx="11087100" cy="1384995"/>
          </a:xfrm>
        </p:spPr>
        <p:txBody>
          <a:bodyPr anchor="ctr" anchorCtr="0">
            <a:spAutoFit/>
          </a:bodyPr>
          <a:lstStyle/>
          <a:p>
            <a:r>
              <a:rPr lang="en-CA" sz="3000" dirty="0"/>
              <a:t>Adults who have had an emergency department visit or been hospitalized for an asthma exacerbation have a follow-up assessment within 2 to 7 days after discharge.</a:t>
            </a:r>
          </a:p>
        </p:txBody>
      </p:sp>
    </p:spTree>
    <p:extLst>
      <p:ext uri="{BB962C8B-B14F-4D97-AF65-F5344CB8AC3E}">
        <p14:creationId xmlns:p14="http://schemas.microsoft.com/office/powerpoint/2010/main" val="61002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Measures to support improvement</a:t>
            </a:r>
          </a:p>
        </p:txBody>
      </p:sp>
    </p:spTree>
    <p:extLst>
      <p:ext uri="{BB962C8B-B14F-4D97-AF65-F5344CB8AC3E}">
        <p14:creationId xmlns:p14="http://schemas.microsoft.com/office/powerpoint/2010/main" val="988386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800" dirty="0"/>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0265813" cy="4533900"/>
          </a:xfrm>
        </p:spPr>
        <p:txBody>
          <a:bodyPr/>
          <a:lstStyle/>
          <a:p>
            <a:pPr marL="342900" indent="-342900">
              <a:buFont typeface="Arial" panose="020B0604020202020204" pitchFamily="34" charset="0"/>
              <a:buChar char="•"/>
            </a:pPr>
            <a:r>
              <a:rPr lang="en-CA" sz="2600" dirty="0"/>
              <a:t>Percentage of adults with incident asthma whose diagnosis is confirmed with lung function testing</a:t>
            </a:r>
          </a:p>
          <a:p>
            <a:pPr marL="342900" indent="-342900">
              <a:buFont typeface="Arial" panose="020B0604020202020204" pitchFamily="34" charset="0"/>
              <a:buChar char="•"/>
            </a:pPr>
            <a:r>
              <a:rPr lang="en-CA" sz="2600" dirty="0"/>
              <a:t>Percentage of adults with asthma who visited the emergency department for an asthma-specific reason in the previous 12 months </a:t>
            </a:r>
          </a:p>
        </p:txBody>
      </p:sp>
    </p:spTree>
    <p:extLst>
      <p:ext uri="{BB962C8B-B14F-4D97-AF65-F5344CB8AC3E}">
        <p14:creationId xmlns:p14="http://schemas.microsoft.com/office/powerpoint/2010/main" val="283201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sz="3800" dirty="0"/>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sz="2600" dirty="0"/>
              <a:t>Percentage of adults with asthma who had a structured assessment in the previous 6 months</a:t>
            </a:r>
            <a:endParaRPr lang="en-CA" sz="2600" strike="sngStrike" dirty="0">
              <a:solidFill>
                <a:srgbClr val="FF0000"/>
              </a:solidFill>
            </a:endParaRPr>
          </a:p>
          <a:p>
            <a:pPr marL="342900" indent="-342900">
              <a:buFont typeface="Arial" panose="020B0604020202020204" pitchFamily="34" charset="0"/>
              <a:buChar char="•"/>
            </a:pPr>
            <a:r>
              <a:rPr lang="en-CA" sz="2600" dirty="0"/>
              <a:t>Percentage of adults with asthma with 1 or more appropriate indications who are prescribed inhaled anti-inflammatory therapy </a:t>
            </a:r>
          </a:p>
          <a:p>
            <a:pPr marL="342900" indent="-342900">
              <a:buFont typeface="Arial" panose="020B0604020202020204" pitchFamily="34" charset="0"/>
              <a:buChar char="•"/>
            </a:pPr>
            <a:r>
              <a:rPr lang="en-CA" sz="2600" dirty="0"/>
              <a:t>Average number of asthma symptom–free days in the previous 4 weeks among adults with asthma </a:t>
            </a:r>
          </a:p>
          <a:p>
            <a:pPr marL="342900" indent="-342900">
              <a:buFont typeface="Arial" panose="020B0604020202020204" pitchFamily="34" charset="0"/>
              <a:buChar char="•"/>
            </a:pPr>
            <a:r>
              <a:rPr lang="en-CA" sz="2600" dirty="0"/>
              <a:t>Average number of days missed from school or work due to asthma in the previous 4 weeks</a:t>
            </a:r>
          </a:p>
        </p:txBody>
      </p:sp>
    </p:spTree>
    <p:extLst>
      <p:ext uri="{BB962C8B-B14F-4D97-AF65-F5344CB8AC3E}">
        <p14:creationId xmlns:p14="http://schemas.microsoft.com/office/powerpoint/2010/main" val="2491820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CA" dirty="0"/>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en-CA" dirty="0"/>
              <a:t>The data used in this presentation uses asthma statistics reported by the Ontario Asthma Surveillance Information System (OASIS) and data provided by ICES. The opinions, results, and conclusions included in this report are those of the authors and are independent from the funding sources. No endorsement by ICES or OASIS is intended or should be inferred. These datasets were linked using unique encoded identifiers and analyzed at ICES. Parts of this material are based on data and information compiled and provided by the Canadian Institute for Health Information (CIHI). However, the analyses, conclusions, opinions, and statements expressed herein are those of the authors, and not necessarily those of CIHI.</a:t>
            </a:r>
          </a:p>
        </p:txBody>
      </p:sp>
    </p:spTree>
    <p:extLst>
      <p:ext uri="{BB962C8B-B14F-4D97-AF65-F5344CB8AC3E}">
        <p14:creationId xmlns:p14="http://schemas.microsoft.com/office/powerpoint/2010/main" val="81161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3673535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CA" dirty="0"/>
              <a:t>Benefits of quality standards</a:t>
            </a:r>
          </a:p>
        </p:txBody>
      </p:sp>
      <p:sp>
        <p:nvSpPr>
          <p:cNvPr id="8" name="Text Placeholder 7">
            <a:extLst>
              <a:ext uri="{FF2B5EF4-FFF2-40B4-BE49-F238E27FC236}">
                <a16:creationId xmlns:a16="http://schemas.microsoft.com/office/drawing/2014/main" id="{AB32A737-26E6-D1EA-9059-574DC9141FEC}"/>
              </a:ext>
            </a:extLst>
          </p:cNvPr>
          <p:cNvSpPr>
            <a:spLocks noGrp="1"/>
          </p:cNvSpPr>
          <p:nvPr>
            <p:ph type="body" sz="quarter" idx="11"/>
          </p:nvPr>
        </p:nvSpPr>
        <p:spPr>
          <a:xfrm>
            <a:off x="539839" y="1943100"/>
            <a:ext cx="11087100" cy="4533900"/>
          </a:xfrm>
        </p:spPr>
        <p:txBody>
          <a:bodyPr/>
          <a:lstStyle/>
          <a:p>
            <a:pPr marL="342900" indent="-342900">
              <a:buFont typeface="Arial" panose="020B0604020202020204" pitchFamily="34" charset="0"/>
              <a:buChar char="•"/>
            </a:pPr>
            <a:r>
              <a:rPr lang="en-CA" sz="3000" dirty="0"/>
              <a:t>Help patients, residents, families, and care partners know what to ask for in their care</a:t>
            </a:r>
          </a:p>
          <a:p>
            <a:pPr marL="342900" indent="-342900">
              <a:buFont typeface="Arial" panose="020B0604020202020204" pitchFamily="34" charset="0"/>
              <a:buChar char="•"/>
            </a:pPr>
            <a:r>
              <a:rPr lang="en-CA" sz="3000" dirty="0"/>
              <a:t>Help clinicians know what care to offer, based on evidence and expert consensus </a:t>
            </a:r>
          </a:p>
          <a:p>
            <a:pPr marL="342900" indent="-342900">
              <a:buFont typeface="Arial" panose="020B0604020202020204" pitchFamily="34" charset="0"/>
              <a:buChar char="•"/>
            </a:pPr>
            <a:r>
              <a:rPr lang="en-CA" sz="3000" dirty="0"/>
              <a:t>Help health care organizations measure, assess, and improve the quality of care they provide</a:t>
            </a:r>
          </a:p>
          <a:p>
            <a:pPr marL="342900" indent="-342900">
              <a:buFont typeface="Arial" panose="020B0604020202020204" pitchFamily="34" charset="0"/>
              <a:buChar char="•"/>
            </a:pPr>
            <a:r>
              <a:rPr lang="en-CA" sz="3000" dirty="0"/>
              <a:t>Help ensure consistent, high-quality care across the province</a:t>
            </a:r>
          </a:p>
        </p:txBody>
      </p:sp>
    </p:spTree>
    <p:extLst>
      <p:ext uri="{BB962C8B-B14F-4D97-AF65-F5344CB8AC3E}">
        <p14:creationId xmlns:p14="http://schemas.microsoft.com/office/powerpoint/2010/main" val="90964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dirty="0"/>
              <a:t>Quality standard resources</a:t>
            </a:r>
          </a:p>
        </p:txBody>
      </p:sp>
      <p:sp>
        <p:nvSpPr>
          <p:cNvPr id="14" name="TextBox 2">
            <a:extLst>
              <a:ext uri="{FF2B5EF4-FFF2-40B4-BE49-F238E27FC236}">
                <a16:creationId xmlns:a16="http://schemas.microsoft.com/office/drawing/2014/main" id="{B2E8B1DB-7B7E-3CF2-028A-93DD1AA36A31}"/>
              </a:ext>
            </a:extLst>
          </p:cNvPr>
          <p:cNvSpPr txBox="1"/>
          <p:nvPr/>
        </p:nvSpPr>
        <p:spPr>
          <a:xfrm>
            <a:off x="910480" y="3183571"/>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Quality Standard</a:t>
            </a:r>
          </a:p>
        </p:txBody>
      </p:sp>
      <p:pic>
        <p:nvPicPr>
          <p:cNvPr id="4" name="Picture 3" descr="Cover of the quality standard.">
            <a:extLst>
              <a:ext uri="{FF2B5EF4-FFF2-40B4-BE49-F238E27FC236}">
                <a16:creationId xmlns:a16="http://schemas.microsoft.com/office/drawing/2014/main" id="{D7B476E8-641F-7B84-CF11-B8DB3F1A847C}"/>
              </a:ext>
            </a:extLst>
          </p:cNvPr>
          <p:cNvPicPr>
            <a:picLocks noChangeAspect="1"/>
          </p:cNvPicPr>
          <p:nvPr/>
        </p:nvPicPr>
        <p:blipFill>
          <a:blip r:embed="rId3"/>
          <a:srcRect/>
          <a:stretch/>
        </p:blipFill>
        <p:spPr>
          <a:xfrm>
            <a:off x="1156830" y="1475176"/>
            <a:ext cx="1263358" cy="1635380"/>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5" name="TextBox 4">
            <a:extLst>
              <a:ext uri="{FF2B5EF4-FFF2-40B4-BE49-F238E27FC236}">
                <a16:creationId xmlns:a16="http://schemas.microsoft.com/office/drawing/2014/main" id="{071E7EA6-9373-69D2-5AC3-46477A2418F8}"/>
              </a:ext>
              <a:ext uri="{C183D7F6-B498-43B3-948B-1728B52AA6E4}">
                <adec:decorative xmlns:adec="http://schemas.microsoft.com/office/drawing/2017/decorative" val="0"/>
              </a:ext>
            </a:extLst>
          </p:cNvPr>
          <p:cNvSpPr txBox="1"/>
          <p:nvPr/>
        </p:nvSpPr>
        <p:spPr>
          <a:xfrm>
            <a:off x="3729264" y="3183571"/>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Patient Guide</a:t>
            </a:r>
          </a:p>
        </p:txBody>
      </p:sp>
      <p:pic>
        <p:nvPicPr>
          <p:cNvPr id="5" name="Picture 4" descr="Cover of the patient guide.">
            <a:extLst>
              <a:ext uri="{FF2B5EF4-FFF2-40B4-BE49-F238E27FC236}">
                <a16:creationId xmlns:a16="http://schemas.microsoft.com/office/drawing/2014/main" id="{619E3B8E-96CF-F0AD-D00C-F3BFD58B2F7E}"/>
              </a:ext>
            </a:extLst>
          </p:cNvPr>
          <p:cNvPicPr>
            <a:picLocks noChangeAspect="1"/>
          </p:cNvPicPr>
          <p:nvPr/>
        </p:nvPicPr>
        <p:blipFill>
          <a:blip r:embed="rId4"/>
          <a:srcRect/>
          <a:stretch/>
        </p:blipFill>
        <p:spPr>
          <a:xfrm>
            <a:off x="3815534" y="1478001"/>
            <a:ext cx="1263358" cy="1632343"/>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6" name="TextBox 15">
            <a:extLst>
              <a:ext uri="{FF2B5EF4-FFF2-40B4-BE49-F238E27FC236}">
                <a16:creationId xmlns:a16="http://schemas.microsoft.com/office/drawing/2014/main" id="{49E55529-E794-E5EA-E4DE-7051F40512E9}"/>
              </a:ext>
            </a:extLst>
          </p:cNvPr>
          <p:cNvSpPr txBox="1"/>
          <p:nvPr/>
        </p:nvSpPr>
        <p:spPr>
          <a:xfrm>
            <a:off x="6519036" y="3183571"/>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Placemat</a:t>
            </a:r>
          </a:p>
        </p:txBody>
      </p:sp>
      <p:pic>
        <p:nvPicPr>
          <p:cNvPr id="7" name="Picture 6" descr="Page 1 of the placemat.">
            <a:extLst>
              <a:ext uri="{FF2B5EF4-FFF2-40B4-BE49-F238E27FC236}">
                <a16:creationId xmlns:a16="http://schemas.microsoft.com/office/drawing/2014/main" id="{C56A706D-B32C-5702-54B0-D26F2C9B4614}"/>
              </a:ext>
            </a:extLst>
          </p:cNvPr>
          <p:cNvPicPr>
            <a:picLocks noChangeAspect="1"/>
          </p:cNvPicPr>
          <p:nvPr/>
        </p:nvPicPr>
        <p:blipFill>
          <a:blip r:embed="rId5"/>
          <a:srcRect/>
          <a:stretch/>
        </p:blipFill>
        <p:spPr>
          <a:xfrm>
            <a:off x="6415691" y="1482234"/>
            <a:ext cx="1256464" cy="1623877"/>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7" name="TextBox 16">
            <a:extLst>
              <a:ext uri="{FF2B5EF4-FFF2-40B4-BE49-F238E27FC236}">
                <a16:creationId xmlns:a16="http://schemas.microsoft.com/office/drawing/2014/main" id="{D104AAF8-D418-D4E1-537D-DF7F846A3934}"/>
              </a:ext>
              <a:ext uri="{C183D7F6-B498-43B3-948B-1728B52AA6E4}">
                <adec:decorative xmlns:adec="http://schemas.microsoft.com/office/drawing/2017/decorative" val="0"/>
              </a:ext>
            </a:extLst>
          </p:cNvPr>
          <p:cNvSpPr txBox="1"/>
          <p:nvPr/>
        </p:nvSpPr>
        <p:spPr>
          <a:xfrm>
            <a:off x="8651533" y="3183571"/>
            <a:ext cx="278518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Case for Improvement Deck</a:t>
            </a:r>
          </a:p>
        </p:txBody>
      </p:sp>
      <p:pic>
        <p:nvPicPr>
          <p:cNvPr id="6" name="Picture 5" descr="Cover of the case for improvement deck.">
            <a:extLst>
              <a:ext uri="{FF2B5EF4-FFF2-40B4-BE49-F238E27FC236}">
                <a16:creationId xmlns:a16="http://schemas.microsoft.com/office/drawing/2014/main" id="{48749599-97CD-3E58-1B4A-C00FD17CBC87}"/>
              </a:ext>
            </a:extLst>
          </p:cNvPr>
          <p:cNvPicPr>
            <a:picLocks noChangeAspect="1"/>
          </p:cNvPicPr>
          <p:nvPr/>
        </p:nvPicPr>
        <p:blipFill>
          <a:blip r:embed="rId6"/>
          <a:srcRect/>
          <a:stretch/>
        </p:blipFill>
        <p:spPr>
          <a:xfrm>
            <a:off x="8900257" y="1612872"/>
            <a:ext cx="2265803" cy="1275843"/>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675675" y="5496165"/>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chemeClr val="tx2"/>
                </a:solidFill>
                <a:latin typeface="Calibri"/>
                <a:ea typeface="MS PGothic"/>
                <a:cs typeface="Calibri"/>
              </a:rPr>
              <a:t>Measurement Guide</a:t>
            </a:r>
            <a:endParaRPr lang="en-CA" sz="1800" u="none" dirty="0">
              <a:solidFill>
                <a:schemeClr val="tx2"/>
              </a:solidFill>
              <a:latin typeface="Calibri" panose="020F0502020204030204" pitchFamily="34" charset="0"/>
              <a:cs typeface="Calibri" panose="020F0502020204030204" pitchFamily="34" charset="0"/>
            </a:endParaRPr>
          </a:p>
        </p:txBody>
      </p:sp>
      <p:pic>
        <p:nvPicPr>
          <p:cNvPr id="10" name="Picture 9" descr="Cover of the measurement guid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054066" y="3786463"/>
            <a:ext cx="1263358"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675822" y="5496165"/>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a:ea typeface="MS PGothic"/>
                <a:cs typeface="Calibri"/>
              </a:rPr>
              <a:t>Technical Specifications</a:t>
            </a:r>
            <a:endParaRPr lang="en-CA" sz="1800" u="none" dirty="0">
              <a:solidFill>
                <a:srgbClr val="000000"/>
              </a:solidFill>
              <a:latin typeface="Calibri" panose="020F0502020204030204" pitchFamily="34" charset="0"/>
              <a:cs typeface="Calibri" panose="020F0502020204030204" pitchFamily="34" charset="0"/>
            </a:endParaRPr>
          </a:p>
        </p:txBody>
      </p:sp>
      <p:pic>
        <p:nvPicPr>
          <p:cNvPr id="13" name="Picture 12" descr="Cover of the technical specifications.">
            <a:extLst>
              <a:ext uri="{FF2B5EF4-FFF2-40B4-BE49-F238E27FC236}">
                <a16:creationId xmlns:a16="http://schemas.microsoft.com/office/drawing/2014/main" id="{26B9218B-8116-1301-CE1F-8C45D060DEBD}"/>
              </a:ext>
            </a:extLst>
          </p:cNvPr>
          <p:cNvPicPr>
            <a:picLocks noChangeAspect="1"/>
          </p:cNvPicPr>
          <p:nvPr/>
        </p:nvPicPr>
        <p:blipFill>
          <a:blip r:embed="rId8"/>
          <a:srcRect/>
          <a:stretch/>
        </p:blipFill>
        <p:spPr>
          <a:xfrm>
            <a:off x="5239166" y="3796347"/>
            <a:ext cx="1256464" cy="1623877"/>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912838" y="5496165"/>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CA" sz="1800" u="none" dirty="0">
                <a:solidFill>
                  <a:srgbClr val="000000"/>
                </a:solidFill>
                <a:latin typeface="Calibri" panose="020F0502020204030204" pitchFamily="34" charset="0"/>
                <a:cs typeface="Calibri" panose="020F0502020204030204" pitchFamily="34" charset="0"/>
              </a:rPr>
              <a:t>Getting Started Guide</a:t>
            </a: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138942" y="4117473"/>
            <a:ext cx="1623533" cy="121820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4294967295"/>
          </p:nvPr>
        </p:nvSpPr>
        <p:spPr>
          <a:xfrm>
            <a:off x="323849" y="6258579"/>
            <a:ext cx="11087100" cy="184666"/>
          </a:xfrm>
        </p:spPr>
        <p:txBody>
          <a:bodyPr/>
          <a:lstStyle/>
          <a:p>
            <a:r>
              <a:rPr lang="en-CA" sz="1200" b="0" dirty="0"/>
              <a:t>Find these resources on the </a:t>
            </a:r>
            <a:r>
              <a:rPr lang="en-CA" sz="1200" b="0" dirty="0">
                <a:solidFill>
                  <a:srgbClr val="037EAE"/>
                </a:solidFill>
                <a:hlinkClick r:id="rId10" tooltip="Access the quality standard resources."/>
              </a:rPr>
              <a:t>Asthma in Adults</a:t>
            </a:r>
            <a:r>
              <a:rPr lang="en-CA" sz="1200" b="0" dirty="0">
                <a:solidFill>
                  <a:srgbClr val="037EAE"/>
                </a:solidFill>
              </a:rPr>
              <a:t> </a:t>
            </a:r>
            <a:r>
              <a:rPr lang="en-CA" sz="1200" b="0" dirty="0"/>
              <a:t>quality standard web page.</a:t>
            </a:r>
            <a:endParaRPr lang="en-CA" sz="1200" b="0" dirty="0">
              <a:solidFill>
                <a:srgbClr val="037EAE"/>
              </a:solidFill>
              <a:highlight>
                <a:srgbClr val="FFFF00"/>
              </a:highlight>
            </a:endParaRPr>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dirty="0"/>
              <a:t>Inside the quality standard</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Quality Statement</a:t>
            </a:r>
          </a:p>
        </p:txBody>
      </p:sp>
      <p:pic>
        <p:nvPicPr>
          <p:cNvPr id="4" name="Picture 3" descr="Quality statement 1 from the quality standard.">
            <a:extLst>
              <a:ext uri="{FF2B5EF4-FFF2-40B4-BE49-F238E27FC236}">
                <a16:creationId xmlns:a16="http://schemas.microsoft.com/office/drawing/2014/main" id="{49101682-664C-19C6-C16C-88E79A720456}"/>
              </a:ext>
            </a:extLst>
          </p:cNvPr>
          <p:cNvPicPr>
            <a:picLocks noChangeAspect="1"/>
          </p:cNvPicPr>
          <p:nvPr/>
        </p:nvPicPr>
        <p:blipFill>
          <a:blip r:embed="rId2"/>
          <a:stretch>
            <a:fillRect/>
          </a:stretch>
        </p:blipFill>
        <p:spPr>
          <a:xfrm>
            <a:off x="1393559" y="2243908"/>
            <a:ext cx="4307349" cy="1677743"/>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Definitions</a:t>
            </a:r>
          </a:p>
        </p:txBody>
      </p:sp>
      <p:pic>
        <p:nvPicPr>
          <p:cNvPr id="8" name="Picture 7" descr="Definitions for quality statement 1 from the quality standard.">
            <a:extLst>
              <a:ext uri="{FF2B5EF4-FFF2-40B4-BE49-F238E27FC236}">
                <a16:creationId xmlns:a16="http://schemas.microsoft.com/office/drawing/2014/main" id="{71FA587B-A4E1-CCDC-9BAE-D5D47FF9B9CA}"/>
              </a:ext>
            </a:extLst>
          </p:cNvPr>
          <p:cNvPicPr>
            <a:picLocks noChangeAspect="1"/>
          </p:cNvPicPr>
          <p:nvPr/>
        </p:nvPicPr>
        <p:blipFill>
          <a:blip r:embed="rId3"/>
          <a:srcRect b="48299"/>
          <a:stretch/>
        </p:blipFill>
        <p:spPr>
          <a:xfrm>
            <a:off x="1360738" y="4841542"/>
            <a:ext cx="4372990" cy="1502143"/>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825540"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Audience Statements</a:t>
            </a:r>
          </a:p>
        </p:txBody>
      </p:sp>
      <p:pic>
        <p:nvPicPr>
          <p:cNvPr id="6" name="Picture 5" descr="Audience statements for quality statement 1 from the quality standard. There are statements for people with the condition, for clinicians, and for organizations and health service planners.">
            <a:extLst>
              <a:ext uri="{FF2B5EF4-FFF2-40B4-BE49-F238E27FC236}">
                <a16:creationId xmlns:a16="http://schemas.microsoft.com/office/drawing/2014/main" id="{D8459AB9-9CAD-4AF6-6637-11B20F58D4C0}"/>
              </a:ext>
            </a:extLst>
          </p:cNvPr>
          <p:cNvPicPr>
            <a:picLocks noChangeAspect="1"/>
          </p:cNvPicPr>
          <p:nvPr/>
        </p:nvPicPr>
        <p:blipFill>
          <a:blip r:embed="rId4"/>
          <a:srcRect b="47527"/>
          <a:stretch/>
        </p:blipFill>
        <p:spPr>
          <a:xfrm>
            <a:off x="6960309" y="2243908"/>
            <a:ext cx="3657927" cy="1706156"/>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dirty="0">
                <a:solidFill>
                  <a:schemeClr val="tx1"/>
                </a:solidFill>
                <a:latin typeface="Calibri" panose="020F0502020204030204" pitchFamily="34" charset="0"/>
                <a:ea typeface="MS PGothic"/>
                <a:cs typeface="Calibri" panose="020F0502020204030204" pitchFamily="34" charset="0"/>
              </a:rPr>
              <a:t>The Indicators</a:t>
            </a:r>
          </a:p>
        </p:txBody>
      </p:sp>
      <p:pic>
        <p:nvPicPr>
          <p:cNvPr id="10" name="Picture 9" descr="Quality indicators for quality statement 1 from the quality standard.">
            <a:extLst>
              <a:ext uri="{FF2B5EF4-FFF2-40B4-BE49-F238E27FC236}">
                <a16:creationId xmlns:a16="http://schemas.microsoft.com/office/drawing/2014/main" id="{2F7C92F5-556B-892C-F212-14553C50C73B}"/>
              </a:ext>
            </a:extLst>
          </p:cNvPr>
          <p:cNvPicPr>
            <a:picLocks noChangeAspect="1"/>
          </p:cNvPicPr>
          <p:nvPr/>
        </p:nvPicPr>
        <p:blipFill>
          <a:blip r:embed="rId5"/>
          <a:stretch>
            <a:fillRect/>
          </a:stretch>
        </p:blipFill>
        <p:spPr>
          <a:xfrm>
            <a:off x="6601324" y="4841543"/>
            <a:ext cx="4307349" cy="1502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Patient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CA" dirty="0"/>
              <a:t>The </a:t>
            </a:r>
            <a:r>
              <a:rPr lang="en-CA" b="1" dirty="0"/>
              <a:t>patient guide </a:t>
            </a:r>
            <a:r>
              <a:rPr lang="en-CA" dirty="0"/>
              <a:t>is designed to give patients information about what quality care looks like for various conditions based on the best evidence, so they can ask informed questions of their health care teams.</a:t>
            </a:r>
          </a:p>
        </p:txBody>
      </p:sp>
      <p:pic>
        <p:nvPicPr>
          <p:cNvPr id="2" name="Picture Placeholder 8" descr="Cover of the patient guide.">
            <a:extLst>
              <a:ext uri="{FF2B5EF4-FFF2-40B4-BE49-F238E27FC236}">
                <a16:creationId xmlns:a16="http://schemas.microsoft.com/office/drawing/2014/main" id="{D94F27A0-502E-37C6-5FEE-6023DFAF6655}"/>
              </a:ext>
            </a:extLst>
          </p:cNvPr>
          <p:cNvPicPr>
            <a:picLocks noGrp="1" noChangeAspect="1"/>
          </p:cNvPicPr>
          <p:nvPr>
            <p:ph type="pic" sz="quarter" idx="11"/>
          </p:nvPr>
        </p:nvPicPr>
        <p:blipFill>
          <a:blip r:embed="rId3"/>
          <a:srcRect l="941" r="941"/>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Placemat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en-CA" dirty="0"/>
              <a:t>The </a:t>
            </a:r>
            <a:r>
              <a:rPr lang="en-CA" b="1" dirty="0"/>
              <a:t>placemat</a:t>
            </a:r>
            <a:r>
              <a:rPr lang="en-CA" dirty="0"/>
              <a:t> is a quick-reference resource for clinicians that summarizes the quality standard and includes links to helpful resources and tools.</a:t>
            </a:r>
          </a:p>
        </p:txBody>
      </p:sp>
      <p:pic>
        <p:nvPicPr>
          <p:cNvPr id="9" name="Picture Placeholder 8" descr="Page 1 of the placemat.">
            <a:extLst>
              <a:ext uri="{FF2B5EF4-FFF2-40B4-BE49-F238E27FC236}">
                <a16:creationId xmlns:a16="http://schemas.microsoft.com/office/drawing/2014/main" id="{B7158C9A-7D73-9634-DB0E-21358CD15D0D}"/>
              </a:ext>
            </a:extLst>
          </p:cNvPr>
          <p:cNvPicPr>
            <a:picLocks noGrp="1" noChangeAspect="1"/>
          </p:cNvPicPr>
          <p:nvPr>
            <p:ph type="pic" sz="quarter" idx="11"/>
          </p:nvPr>
        </p:nvPicPr>
        <p:blipFill>
          <a:blip r:embed="rId2"/>
          <a:srcRect l="927" r="927"/>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dirty="0"/>
              <a:t>Case for improvement deck</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386644"/>
            <a:ext cx="5068503" cy="2084712"/>
          </a:xfrm>
        </p:spPr>
        <p:txBody>
          <a:bodyPr/>
          <a:lstStyle/>
          <a:p>
            <a:r>
              <a:rPr kumimoji="0" lang="en-CA" sz="22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CA" sz="2200" b="1" i="0" u="none" strike="noStrike" kern="1200" cap="none" spc="0" normalizeH="0" baseline="0" noProof="0" dirty="0">
                <a:ln>
                  <a:noFill/>
                </a:ln>
                <a:solidFill>
                  <a:srgbClr val="000000"/>
                </a:solidFill>
                <a:effectLst/>
                <a:uLnTx/>
                <a:uFillTx/>
                <a:latin typeface="Calibri" panose="020F0502020204030204"/>
                <a:ea typeface="+mn-ea"/>
                <a:cs typeface="+mn-cs"/>
              </a:rPr>
              <a:t>case for improvement deck </a:t>
            </a:r>
            <a:r>
              <a:rPr kumimoji="0" lang="en-CA" sz="2200" b="0" i="0" u="none" strike="noStrike" kern="1200" cap="none" spc="0" normalizeH="0" baseline="0" noProof="0" dirty="0">
                <a:ln>
                  <a:noFill/>
                </a:ln>
                <a:solidFill>
                  <a:srgbClr val="000000"/>
                </a:solidFill>
                <a:effectLst/>
                <a:uLnTx/>
                <a:uFillTx/>
                <a:latin typeface="Calibri" panose="020F0502020204030204"/>
                <a:ea typeface="+mn-ea"/>
                <a:cs typeface="+mn-cs"/>
              </a:rPr>
              <a:t>describes why the quality standard was created and shows some of the data used to develop it. Champions can use or adapt this deck to build support for the quality standard in their organizations</a:t>
            </a:r>
            <a:r>
              <a:rPr lang="en-CA" dirty="0"/>
              <a:t>.</a:t>
            </a:r>
          </a:p>
        </p:txBody>
      </p:sp>
      <p:pic>
        <p:nvPicPr>
          <p:cNvPr id="2" name="Picture 1" descr="Cover of the case for improvement deck.">
            <a:extLst>
              <a:ext uri="{FF2B5EF4-FFF2-40B4-BE49-F238E27FC236}">
                <a16:creationId xmlns:a16="http://schemas.microsoft.com/office/drawing/2014/main" id="{35248D6E-BAAA-33D8-FC95-B7B2EFD205A1}"/>
              </a:ext>
            </a:extLst>
          </p:cNvPr>
          <p:cNvPicPr>
            <a:picLocks noChangeAspect="1"/>
          </p:cNvPicPr>
          <p:nvPr/>
        </p:nvPicPr>
        <p:blipFill>
          <a:blip r:embed="rId3"/>
          <a:srcRect/>
          <a:stretch/>
        </p:blipFill>
        <p:spPr>
          <a:xfrm>
            <a:off x="6756781" y="2149151"/>
            <a:ext cx="4545834" cy="25596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8762564"/>
      </p:ext>
    </p:extLst>
  </p:cSld>
  <p:clrMapOvr>
    <a:masterClrMapping/>
  </p:clrMapOvr>
</p:sld>
</file>

<file path=ppt/theme/theme1.xml><?xml version="1.0" encoding="utf-8"?>
<a:theme xmlns:a="http://schemas.openxmlformats.org/drawingml/2006/main" name="OH Template-Mar30">
  <a:themeElements>
    <a:clrScheme name="Custom 11">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37EAE"/>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4a9ebb6-6bae-4df8-b4d9-b705f0eb6b4b">
      <Terms xmlns="http://schemas.microsoft.com/office/infopath/2007/PartnerControls"/>
    </lcf76f155ced4ddcb4097134ff3c332f>
    <TaxCatchAll xmlns="623dabe2-7971-4695-be10-17b1dbde532f" xsi:nil="true"/>
  </documentManagement>
</p:properties>
</file>

<file path=customXml/itemProps1.xml><?xml version="1.0" encoding="utf-8"?>
<ds:datastoreItem xmlns:ds="http://schemas.openxmlformats.org/officeDocument/2006/customXml" ds:itemID="{D2D456C5-BE12-41EB-B6AB-41030A138855}"/>
</file>

<file path=customXml/itemProps2.xml><?xml version="1.0" encoding="utf-8"?>
<ds:datastoreItem xmlns:ds="http://schemas.openxmlformats.org/officeDocument/2006/customXml" ds:itemID="{3FE59FE2-8E2F-4B36-AE4B-4EA9ED3CA8FE}"/>
</file>

<file path=customXml/itemProps3.xml><?xml version="1.0" encoding="utf-8"?>
<ds:datastoreItem xmlns:ds="http://schemas.openxmlformats.org/officeDocument/2006/customXml" ds:itemID="{B7A278C9-F801-469F-BDAA-74DB13AA2D4D}"/>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emplate>OH Template-Mar30</Template>
  <TotalTime>0</TotalTime>
  <Words>3716</Words>
  <Application>Microsoft Office PowerPoint</Application>
  <PresentationFormat>Widescreen</PresentationFormat>
  <Paragraphs>227</Paragraphs>
  <Slides>38</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MS PGothic</vt:lpstr>
      <vt:lpstr>Arial</vt:lpstr>
      <vt:lpstr>Calibri</vt:lpstr>
      <vt:lpstr>Calibri Light</vt:lpstr>
      <vt:lpstr>System Font Regular</vt:lpstr>
      <vt:lpstr>Wingdings</vt:lpstr>
      <vt:lpstr>OH Template-Mar30</vt:lpstr>
      <vt:lpstr>Asthma in Adults</vt:lpstr>
      <vt:lpstr>Objectives</vt:lpstr>
      <vt:lpstr>Quality standards</vt:lpstr>
      <vt:lpstr>Benefits of 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Why do we need a quality standard for asthma in adults?</vt:lpstr>
      <vt:lpstr>As of fiscal year 2022/23,* nearly 2.5 million people in Ontario have asthma (over 1 in 10).</vt:lpstr>
      <vt:lpstr>Asthma is one of the most common chronic respiratory diseases in Canada.1  People diagnosed with asthma are more likely to have other chronic diseases and conditions (diabetes, hypertension, mood and/or anxiety disorders) and an overall poorer quality of life than those without asthma.2,3 The presence of comorbidities can complicate asthma management, as it can worsen asthma symptoms, worsen the asthma itself, or impede appropriate asthma management.4 The direct costs of asthma to the Canadian economy, including direct health care costs and indirect costs, are projected to climb to $4.2 billion annually by 2030.5</vt:lpstr>
      <vt:lpstr>Although the incidence of asthma has been decreasing over time, people with asthma are generally living longer, thus the prevalence of asthma in Ontario (the number of people with the disease) has continued to increase for all ages combined. It rose from 114 per 1,000 people in fiscal year 2000/01 to 156 per 1,000 people in fiscal year 2022/23.* 87% of people with asthma were 15 years of age and older. </vt:lpstr>
      <vt:lpstr>Asthma prevalence rates vary across regions in Ontario</vt:lpstr>
      <vt:lpstr>In Ontario, spirometry and other lung function testing to diagnose asthma is increasing but not yet routine, posing a risk for misdiagnosis.  According to available administrative health data, about half of people 7 years of age and older (54%) receive a pulmonary function test (PFT) within 1 year prior to or 2.5 years after their incident date to confirm their diagnosis. Assessing asthma control is also an important gap in care for people with asthma. The percentage of people with asthma who had a PFT to monitor their asthma fell from 10.3% in fiscal year 2000/01 to 4.5% in fiscal year 2022/23.*</vt:lpstr>
      <vt:lpstr>Asthma-specific hospitalization rates vary across regions in Ontario and across age groups</vt:lpstr>
      <vt:lpstr>Asthma-specific physician office visits vary by age group</vt:lpstr>
      <vt:lpstr>Quotation from a lived experience advisor</vt:lpstr>
      <vt:lpstr>Quotation from a family physician</vt:lpstr>
      <vt:lpstr>Quality statements to improve care</vt:lpstr>
      <vt:lpstr>Scope of this quality standard</vt:lpstr>
      <vt:lpstr>Quality statement topics</vt:lpstr>
      <vt:lpstr>Quality statement (QS) 1: Diagnosis</vt:lpstr>
      <vt:lpstr>QS 2: Asthma control and risk of exacerbations</vt:lpstr>
      <vt:lpstr>QS 3: Asthma medication</vt:lpstr>
      <vt:lpstr>QS 4: Self-management education and asthma action plan</vt:lpstr>
      <vt:lpstr>QS 5: Referral to specialized asthma care</vt:lpstr>
      <vt:lpstr>QS 6: Follow-up after discharge</vt:lpstr>
      <vt:lpstr>Measures to support improvement</vt:lpstr>
      <vt:lpstr>Indicators that can be measured using provincial data</vt:lpstr>
      <vt:lpstr>Indicators that can be measured using only local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Asthma in Adults: Case for Improvement Deck</dc:title>
  <dc:subject/>
  <dc:creator/>
  <cp:keywords/>
  <dc:description/>
  <cp:lastModifiedBy/>
  <cp:revision>1</cp:revision>
  <dcterms:created xsi:type="dcterms:W3CDTF">2025-05-08T16:17:56Z</dcterms:created>
  <dcterms:modified xsi:type="dcterms:W3CDTF">2025-05-08T16:18:06Z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0x01010039C6991944287E4C86CAECC00C19A958</vt:lpwstr>
  </property>
</Properties>
</file>