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1"/>
  </p:sldMasterIdLst>
  <p:notesMasterIdLst>
    <p:notesMasterId r:id="rId44"/>
  </p:notesMasterIdLst>
  <p:handoutMasterIdLst>
    <p:handoutMasterId r:id="rId45"/>
  </p:handoutMasterIdLst>
  <p:sldIdLst>
    <p:sldId id="322" r:id="rId2"/>
    <p:sldId id="356" r:id="rId3"/>
    <p:sldId id="357" r:id="rId4"/>
    <p:sldId id="358" r:id="rId5"/>
    <p:sldId id="359" r:id="rId6"/>
    <p:sldId id="360" r:id="rId7"/>
    <p:sldId id="361" r:id="rId8"/>
    <p:sldId id="367" r:id="rId9"/>
    <p:sldId id="395" r:id="rId10"/>
    <p:sldId id="362" r:id="rId11"/>
    <p:sldId id="363" r:id="rId12"/>
    <p:sldId id="364" r:id="rId13"/>
    <p:sldId id="365" r:id="rId14"/>
    <p:sldId id="366" r:id="rId15"/>
    <p:sldId id="382" r:id="rId16"/>
    <p:sldId id="409" r:id="rId17"/>
    <p:sldId id="2147375279" r:id="rId18"/>
    <p:sldId id="2147375280" r:id="rId19"/>
    <p:sldId id="1599" r:id="rId20"/>
    <p:sldId id="1613" r:id="rId21"/>
    <p:sldId id="2147375276" r:id="rId22"/>
    <p:sldId id="2147375273" r:id="rId23"/>
    <p:sldId id="1600" r:id="rId24"/>
    <p:sldId id="412" r:id="rId25"/>
    <p:sldId id="2147375274" r:id="rId26"/>
    <p:sldId id="1608" r:id="rId27"/>
    <p:sldId id="402" r:id="rId28"/>
    <p:sldId id="401" r:id="rId29"/>
    <p:sldId id="381" r:id="rId30"/>
    <p:sldId id="384" r:id="rId31"/>
    <p:sldId id="385" r:id="rId32"/>
    <p:sldId id="386" r:id="rId33"/>
    <p:sldId id="396" r:id="rId34"/>
    <p:sldId id="397" r:id="rId35"/>
    <p:sldId id="398" r:id="rId36"/>
    <p:sldId id="399" r:id="rId37"/>
    <p:sldId id="400" r:id="rId38"/>
    <p:sldId id="387" r:id="rId39"/>
    <p:sldId id="392" r:id="rId40"/>
    <p:sldId id="391" r:id="rId41"/>
    <p:sldId id="390" r:id="rId42"/>
    <p:sldId id="3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AF54310-F1D9-4643-891A-F2E2EA8E9C76}">
          <p14:sldIdLst>
            <p14:sldId id="322"/>
          </p14:sldIdLst>
        </p14:section>
        <p14:section name="About quality standards" id="{F1FA5BA4-0699-4779-AB34-DB68F7227712}">
          <p14:sldIdLst>
            <p14:sldId id="356"/>
            <p14:sldId id="357"/>
            <p14:sldId id="358"/>
          </p14:sldIdLst>
        </p14:section>
        <p14:section name="Quality standard resources" id="{7B394C2D-6B40-4A46-9B34-94E27ACA537F}">
          <p14:sldIdLst>
            <p14:sldId id="359"/>
            <p14:sldId id="360"/>
            <p14:sldId id="361"/>
            <p14:sldId id="367"/>
            <p14:sldId id="395"/>
            <p14:sldId id="362"/>
            <p14:sldId id="363"/>
            <p14:sldId id="364"/>
            <p14:sldId id="365"/>
            <p14:sldId id="366"/>
          </p14:sldIdLst>
        </p14:section>
        <p14:section name="Evidence" id="{0E8A7602-4796-475B-A04D-6BD1274E083D}">
          <p14:sldIdLst>
            <p14:sldId id="382"/>
            <p14:sldId id="409"/>
            <p14:sldId id="2147375279"/>
            <p14:sldId id="2147375280"/>
            <p14:sldId id="1599"/>
            <p14:sldId id="1613"/>
            <p14:sldId id="2147375276"/>
            <p14:sldId id="2147375273"/>
            <p14:sldId id="1600"/>
            <p14:sldId id="412"/>
            <p14:sldId id="2147375274"/>
            <p14:sldId id="1608"/>
            <p14:sldId id="402"/>
            <p14:sldId id="401"/>
          </p14:sldIdLst>
        </p14:section>
        <p14:section name="Quality statements" id="{50B3353A-F9C2-4DAB-93EB-40387C8D07E8}">
          <p14:sldIdLst>
            <p14:sldId id="381"/>
            <p14:sldId id="384"/>
            <p14:sldId id="385"/>
            <p14:sldId id="386"/>
            <p14:sldId id="396"/>
            <p14:sldId id="397"/>
            <p14:sldId id="398"/>
            <p14:sldId id="399"/>
            <p14:sldId id="400"/>
          </p14:sldIdLst>
        </p14:section>
        <p14:section name="Measures to support improvement" id="{6F020E75-6EAA-4E99-B3DA-28FF8B519021}">
          <p14:sldIdLst>
            <p14:sldId id="387"/>
            <p14:sldId id="392"/>
            <p14:sldId id="391"/>
          </p14:sldIdLst>
        </p14:section>
        <p14:section name="Closing" id="{CA157315-5F53-46AC-BE79-ADCB2617707B}">
          <p14:sldIdLst>
            <p14:sldId id="390"/>
            <p14:sldId id="394"/>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CCA"/>
    <a:srgbClr val="767676"/>
    <a:srgbClr val="CDCDCD"/>
    <a:srgbClr val="B7C628"/>
    <a:srgbClr val="FFDD10"/>
    <a:srgbClr val="326295"/>
    <a:srgbClr val="3E3E3E"/>
    <a:srgbClr val="B4A76C"/>
    <a:srgbClr val="598787"/>
    <a:srgbClr val="037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9C69F-6F03-4779-B142-6C539B9909C2}" v="24" dt="2025-05-08T16:19:18.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3543" autoAdjust="0"/>
  </p:normalViewPr>
  <p:slideViewPr>
    <p:cSldViewPr snapToGrid="0">
      <p:cViewPr varScale="1">
        <p:scale>
          <a:sx n="107" d="100"/>
          <a:sy n="107" d="100"/>
        </p:scale>
        <p:origin x="714" y="9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472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Asthma</a:t>
            </a:r>
            <a:r>
              <a:rPr lang="en-US" baseline="0" dirty="0">
                <a:solidFill>
                  <a:schemeClr val="tx1"/>
                </a:solidFill>
              </a:rPr>
              <a:t> prevalence in Ontario, by fiscal year</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3793347056550879E-2"/>
          <c:y val="0.15859808502242564"/>
          <c:w val="0.901960883838826"/>
          <c:h val="0.6457372070982168"/>
        </c:manualLayout>
      </c:layout>
      <c:lineChart>
        <c:grouping val="standard"/>
        <c:varyColors val="0"/>
        <c:ser>
          <c:idx val="0"/>
          <c:order val="0"/>
          <c:tx>
            <c:strRef>
              <c:f>Sheet1!$B$1</c:f>
              <c:strCache>
                <c:ptCount val="1"/>
                <c:pt idx="0">
                  <c:v>Series 2</c:v>
                </c:pt>
              </c:strCache>
            </c:strRef>
          </c:tx>
          <c:spPr>
            <a:ln w="28575" cap="rnd">
              <a:solidFill>
                <a:schemeClr val="accent1"/>
              </a:solidFill>
              <a:round/>
            </a:ln>
            <a:effectLst/>
          </c:spPr>
          <c:marker>
            <c:symbol val="none"/>
          </c:marker>
          <c:dLbls>
            <c:dLbl>
              <c:idx val="22"/>
              <c:layout>
                <c:manualLayout>
                  <c:x val="-1.4991908783493857E-2"/>
                  <c:y val="-5.4532201974661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51-4EC8-B011-8691C5B415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Sheet1!$A$6:$A$28</c:f>
              <c:strCache>
                <c:ptCount val="23"/>
                <c:pt idx="0">
                  <c:v>2000/01</c:v>
                </c:pt>
                <c:pt idx="1">
                  <c:v>2001/02</c:v>
                </c:pt>
                <c:pt idx="2">
                  <c:v>2002/03</c:v>
                </c:pt>
                <c:pt idx="3">
                  <c:v>2003/04</c:v>
                </c:pt>
                <c:pt idx="4">
                  <c:v>2004/05</c:v>
                </c:pt>
                <c:pt idx="5">
                  <c:v>2005/06</c:v>
                </c:pt>
                <c:pt idx="6">
                  <c:v>2006/07</c:v>
                </c:pt>
                <c:pt idx="7">
                  <c:v>2007/08</c:v>
                </c:pt>
                <c:pt idx="8">
                  <c:v>2008/09</c:v>
                </c:pt>
                <c:pt idx="9">
                  <c:v>2009/10</c:v>
                </c:pt>
                <c:pt idx="10">
                  <c:v>2010/11</c:v>
                </c:pt>
                <c:pt idx="11">
                  <c:v>2011/12</c:v>
                </c:pt>
                <c:pt idx="12">
                  <c:v>2012/13</c:v>
                </c:pt>
                <c:pt idx="13">
                  <c:v>2013/14</c:v>
                </c:pt>
                <c:pt idx="14">
                  <c:v>2014/15</c:v>
                </c:pt>
                <c:pt idx="15">
                  <c:v>2015/16</c:v>
                </c:pt>
                <c:pt idx="16">
                  <c:v>2016/17</c:v>
                </c:pt>
                <c:pt idx="17">
                  <c:v>2017/18</c:v>
                </c:pt>
                <c:pt idx="18">
                  <c:v>2018/19</c:v>
                </c:pt>
                <c:pt idx="19">
                  <c:v>2019/20</c:v>
                </c:pt>
                <c:pt idx="20">
                  <c:v>2020/21</c:v>
                </c:pt>
                <c:pt idx="21">
                  <c:v>2021/22*</c:v>
                </c:pt>
                <c:pt idx="22">
                  <c:v>2022/23*</c:v>
                </c:pt>
              </c:strCache>
            </c:strRef>
          </c:cat>
          <c:val>
            <c:numRef>
              <c:f>Sheet1!$B$6:$B$28</c:f>
              <c:numCache>
                <c:formatCode>General</c:formatCode>
                <c:ptCount val="23"/>
                <c:pt idx="0">
                  <c:v>114.3</c:v>
                </c:pt>
                <c:pt idx="1">
                  <c:v>118.69999999999999</c:v>
                </c:pt>
                <c:pt idx="2">
                  <c:v>122.4</c:v>
                </c:pt>
                <c:pt idx="3">
                  <c:v>126.30000000000001</c:v>
                </c:pt>
                <c:pt idx="4">
                  <c:v>129.9</c:v>
                </c:pt>
                <c:pt idx="5">
                  <c:v>133.5</c:v>
                </c:pt>
                <c:pt idx="6">
                  <c:v>136.9</c:v>
                </c:pt>
                <c:pt idx="7">
                  <c:v>139.80000000000001</c:v>
                </c:pt>
                <c:pt idx="8">
                  <c:v>142.6</c:v>
                </c:pt>
                <c:pt idx="9">
                  <c:v>145.39999999999998</c:v>
                </c:pt>
                <c:pt idx="10">
                  <c:v>147.69999999999999</c:v>
                </c:pt>
                <c:pt idx="11">
                  <c:v>149.9</c:v>
                </c:pt>
                <c:pt idx="12">
                  <c:v>151.6</c:v>
                </c:pt>
                <c:pt idx="13">
                  <c:v>153.19999999999999</c:v>
                </c:pt>
                <c:pt idx="14">
                  <c:v>154.60000000000002</c:v>
                </c:pt>
                <c:pt idx="15">
                  <c:v>156.4</c:v>
                </c:pt>
                <c:pt idx="16">
                  <c:v>157.30000000000001</c:v>
                </c:pt>
                <c:pt idx="17">
                  <c:v>159.30000000000001</c:v>
                </c:pt>
                <c:pt idx="18">
                  <c:v>159.19999999999999</c:v>
                </c:pt>
                <c:pt idx="19">
                  <c:v>159.1</c:v>
                </c:pt>
                <c:pt idx="20">
                  <c:v>158.1</c:v>
                </c:pt>
                <c:pt idx="21">
                  <c:v>159</c:v>
                </c:pt>
                <c:pt idx="22">
                  <c:v>156.30000000000001</c:v>
                </c:pt>
              </c:numCache>
            </c:numRef>
          </c:val>
          <c:smooth val="0"/>
          <c:extLst>
            <c:ext xmlns:c16="http://schemas.microsoft.com/office/drawing/2014/chart" uri="{C3380CC4-5D6E-409C-BE32-E72D297353CC}">
              <c16:uniqueId val="{00000002-C47E-474F-88B5-68C6F56881E2}"/>
            </c:ext>
          </c:extLst>
        </c:ser>
        <c:dLbls>
          <c:showLegendKey val="0"/>
          <c:showVal val="0"/>
          <c:showCatName val="0"/>
          <c:showSerName val="0"/>
          <c:showPercent val="0"/>
          <c:showBubbleSize val="0"/>
        </c:dLbls>
        <c:smooth val="0"/>
        <c:axId val="924214688"/>
        <c:axId val="496446344"/>
      </c:lineChart>
      <c:catAx>
        <c:axId val="9242146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a:t>
                </a:r>
                <a:r>
                  <a:rPr lang="en-US" baseline="0" dirty="0">
                    <a:solidFill>
                      <a:schemeClr val="tx1"/>
                    </a:solidFill>
                  </a:rPr>
                  <a:t> year</a:t>
                </a:r>
                <a:endParaRPr lang="en-US" dirty="0">
                  <a:solidFill>
                    <a:schemeClr val="tx1"/>
                  </a:solidFill>
                </a:endParaRPr>
              </a:p>
            </c:rich>
          </c:tx>
          <c:layout>
            <c:manualLayout>
              <c:xMode val="edge"/>
              <c:yMode val="edge"/>
              <c:x val="0.46747512000624658"/>
              <c:y val="0.9244591412702778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6446344"/>
        <c:crosses val="autoZero"/>
        <c:auto val="1"/>
        <c:lblAlgn val="ctr"/>
        <c:lblOffset val="100"/>
        <c:tickLblSkip val="2"/>
        <c:tickMarkSkip val="4"/>
        <c:noMultiLvlLbl val="0"/>
      </c:catAx>
      <c:valAx>
        <c:axId val="496446344"/>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1330" b="0" i="0" u="none" strike="noStrike" baseline="0" dirty="0">
                    <a:solidFill>
                      <a:schemeClr val="tx1"/>
                    </a:solidFill>
                    <a:effectLst/>
                  </a:rPr>
                  <a:t>Crude rate per 1,000 Ontario population</a:t>
                </a:r>
                <a:endParaRPr lang="en-US" sz="1100" dirty="0">
                  <a:solidFill>
                    <a:schemeClr val="tx1"/>
                  </a:solidFill>
                </a:endParaRPr>
              </a:p>
            </c:rich>
          </c:tx>
          <c:layout>
            <c:manualLayout>
              <c:xMode val="edge"/>
              <c:yMode val="edge"/>
              <c:x val="1.3529153546832489E-2"/>
              <c:y val="0.1071649196785931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24214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0" i="0" u="none" strike="noStrike" kern="1200" spc="0" baseline="0" dirty="0">
                <a:solidFill>
                  <a:schemeClr val="tx1"/>
                </a:solidFill>
              </a:rPr>
              <a:t>Asthma-specific physician office visits in fiscal year 2022/23* in Ontario, by age group†</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68996170744877"/>
          <c:y val="0.15139805116530436"/>
          <c:w val="0.75780613014462772"/>
          <c:h val="0.6363100156933504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0-C547-43C4-A782-D10D9C0DF405}"/>
              </c:ext>
            </c:extLst>
          </c:dPt>
          <c:cat>
            <c:strRef>
              <c:f>Sheet1!$A$2:$A$6</c:f>
              <c:strCache>
                <c:ptCount val="5"/>
                <c:pt idx="0">
                  <c:v>All (0-99)</c:v>
                </c:pt>
                <c:pt idx="1">
                  <c:v>0-4</c:v>
                </c:pt>
                <c:pt idx="2">
                  <c:v>5-9</c:v>
                </c:pt>
                <c:pt idx="3">
                  <c:v>10-14</c:v>
                </c:pt>
                <c:pt idx="4">
                  <c:v>15-19</c:v>
                </c:pt>
              </c:strCache>
            </c:strRef>
          </c:cat>
          <c:val>
            <c:numRef>
              <c:f>Sheet1!$B$2:$B$6</c:f>
              <c:numCache>
                <c:formatCode>General</c:formatCode>
                <c:ptCount val="5"/>
                <c:pt idx="0">
                  <c:v>651596</c:v>
                </c:pt>
                <c:pt idx="1">
                  <c:v>121666</c:v>
                </c:pt>
                <c:pt idx="2">
                  <c:v>80765</c:v>
                </c:pt>
                <c:pt idx="3">
                  <c:v>43412</c:v>
                </c:pt>
                <c:pt idx="4">
                  <c:v>23840</c:v>
                </c:pt>
              </c:numCache>
            </c:numRef>
          </c:val>
          <c:extLst>
            <c:ext xmlns:c16="http://schemas.microsoft.com/office/drawing/2014/chart" uri="{C3380CC4-5D6E-409C-BE32-E72D297353CC}">
              <c16:uniqueId val="{00000000-5BEB-4393-813C-06A270C790F3}"/>
            </c:ext>
          </c:extLst>
        </c:ser>
        <c:dLbls>
          <c:showLegendKey val="0"/>
          <c:showVal val="0"/>
          <c:showCatName val="0"/>
          <c:showSerName val="0"/>
          <c:showPercent val="0"/>
          <c:showBubbleSize val="0"/>
        </c:dLbls>
        <c:gapWidth val="219"/>
        <c:axId val="1299603008"/>
        <c:axId val="1299604088"/>
      </c:barChart>
      <c:lineChart>
        <c:grouping val="standard"/>
        <c:varyColors val="0"/>
        <c:ser>
          <c:idx val="1"/>
          <c:order val="1"/>
          <c:spPr>
            <a:ln w="28575" cap="rnd">
              <a:noFill/>
              <a:round/>
            </a:ln>
            <a:effectLst/>
          </c:spPr>
          <c:marker>
            <c:symbol val="none"/>
          </c:marker>
          <c:dLbls>
            <c:dLbl>
              <c:idx val="0"/>
              <c:layout>
                <c:manualLayout>
                  <c:x val="-3.1032029114905074E-2"/>
                  <c:y val="-2.539116948493535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B-4393-813C-06A270C790F3}"/>
                </c:ext>
              </c:extLst>
            </c:dLbl>
            <c:dLbl>
              <c:idx val="1"/>
              <c:layout>
                <c:manualLayout>
                  <c:x val="-2.8644480367075582E-2"/>
                  <c:y val="-5.035583507794157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B-4393-813C-06A270C790F3}"/>
                </c:ext>
              </c:extLst>
            </c:dLbl>
            <c:dLbl>
              <c:idx val="2"/>
              <c:layout>
                <c:manualLayout>
                  <c:x val="-2.5120457305350678E-2"/>
                  <c:y val="-5.5857713622889549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EB-4393-813C-06A270C790F3}"/>
                </c:ext>
              </c:extLst>
            </c:dLbl>
            <c:dLbl>
              <c:idx val="3"/>
              <c:layout>
                <c:manualLayout>
                  <c:x val="-2.1558234203612872E-2"/>
                  <c:y val="-5.8608652895363586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EB-4393-813C-06A270C790F3}"/>
                </c:ext>
              </c:extLst>
            </c:dLbl>
            <c:dLbl>
              <c:idx val="4"/>
              <c:layout>
                <c:manualLayout>
                  <c:x val="-2.390758291142946E-2"/>
                  <c:y val="-5.310677435041551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EB-4393-813C-06A270C790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Sheet1!$A$2:$A$6</c:f>
              <c:strCache>
                <c:ptCount val="5"/>
                <c:pt idx="0">
                  <c:v>All (0-99)</c:v>
                </c:pt>
                <c:pt idx="1">
                  <c:v>0-4</c:v>
                </c:pt>
                <c:pt idx="2">
                  <c:v>5-9</c:v>
                </c:pt>
                <c:pt idx="3">
                  <c:v>10-14</c:v>
                </c:pt>
                <c:pt idx="4">
                  <c:v>15-19</c:v>
                </c:pt>
              </c:strCache>
            </c:strRef>
          </c:cat>
          <c:val>
            <c:numRef>
              <c:f>Sheet1!$C$2:$C$6</c:f>
              <c:numCache>
                <c:formatCode>0.0%</c:formatCode>
                <c:ptCount val="5"/>
                <c:pt idx="0">
                  <c:v>1</c:v>
                </c:pt>
                <c:pt idx="1">
                  <c:v>0.18671999214237045</c:v>
                </c:pt>
                <c:pt idx="2">
                  <c:v>0.12394950245243985</c:v>
                </c:pt>
                <c:pt idx="3">
                  <c:v>6.6624104506473339E-2</c:v>
                </c:pt>
                <c:pt idx="4">
                  <c:v>3.6587087704651348E-2</c:v>
                </c:pt>
              </c:numCache>
            </c:numRef>
          </c:val>
          <c:smooth val="0"/>
          <c:extLst>
            <c:ext xmlns:c16="http://schemas.microsoft.com/office/drawing/2014/chart" uri="{C3380CC4-5D6E-409C-BE32-E72D297353CC}">
              <c16:uniqueId val="{00000001-5BEB-4393-813C-06A270C790F3}"/>
            </c:ext>
          </c:extLst>
        </c:ser>
        <c:dLbls>
          <c:showLegendKey val="0"/>
          <c:showVal val="0"/>
          <c:showCatName val="0"/>
          <c:showSerName val="0"/>
          <c:showPercent val="0"/>
          <c:showBubbleSize val="0"/>
        </c:dLbls>
        <c:marker val="1"/>
        <c:smooth val="0"/>
        <c:axId val="1366766704"/>
        <c:axId val="1366757344"/>
      </c:lineChart>
      <c:catAx>
        <c:axId val="12996030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Age group (years)</a:t>
                </a:r>
              </a:p>
            </c:rich>
          </c:tx>
          <c:layout>
            <c:manualLayout>
              <c:xMode val="edge"/>
              <c:yMode val="edge"/>
              <c:x val="0.45904959542241014"/>
              <c:y val="0.8906834955610225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04088"/>
        <c:crosses val="autoZero"/>
        <c:auto val="1"/>
        <c:lblAlgn val="ctr"/>
        <c:lblOffset val="100"/>
        <c:noMultiLvlLbl val="0"/>
      </c:catAx>
      <c:valAx>
        <c:axId val="1299604088"/>
        <c:scaling>
          <c:orientation val="minMax"/>
          <c:max val="66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Number of asthma-specific </a:t>
                </a:r>
                <a:br>
                  <a:rPr lang="en-US" dirty="0">
                    <a:solidFill>
                      <a:schemeClr val="tx1"/>
                    </a:solidFill>
                  </a:rPr>
                </a:br>
                <a:r>
                  <a:rPr lang="en-US" dirty="0">
                    <a:solidFill>
                      <a:schemeClr val="tx1"/>
                    </a:solidFill>
                  </a:rPr>
                  <a:t>physician office visits</a:t>
                </a:r>
              </a:p>
            </c:rich>
          </c:tx>
          <c:layout>
            <c:manualLayout>
              <c:xMode val="edge"/>
              <c:yMode val="edge"/>
              <c:x val="3.4216799510100024E-2"/>
              <c:y val="0.1900912505727113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03008"/>
        <c:crosses val="autoZero"/>
        <c:crossBetween val="between"/>
        <c:majorUnit val="132000"/>
      </c:valAx>
      <c:valAx>
        <c:axId val="1366757344"/>
        <c:scaling>
          <c:orientation val="minMax"/>
          <c:max val="1"/>
          <c:min val="0"/>
        </c:scaling>
        <c:delete val="0"/>
        <c:axPos val="r"/>
        <c:title>
          <c:tx>
            <c:rich>
              <a:bodyPr rot="5400000" spcFirstLastPara="1" vertOverflow="ellipsis"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Percentage</a:t>
                </a:r>
              </a:p>
            </c:rich>
          </c:tx>
          <c:layout>
            <c:manualLayout>
              <c:xMode val="edge"/>
              <c:yMode val="edge"/>
              <c:x val="0.94864521593342699"/>
              <c:y val="0.36915816450027833"/>
            </c:manualLayout>
          </c:layout>
          <c:overlay val="0"/>
          <c:spPr>
            <a:noFill/>
            <a:ln>
              <a:noFill/>
            </a:ln>
            <a:effectLst/>
          </c:spPr>
          <c:txPr>
            <a:bodyPr rot="540000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66766704"/>
        <c:crosses val="max"/>
        <c:crossBetween val="between"/>
        <c:majorUnit val="0.2"/>
      </c:valAx>
      <c:catAx>
        <c:axId val="1366766704"/>
        <c:scaling>
          <c:orientation val="minMax"/>
        </c:scaling>
        <c:delete val="1"/>
        <c:axPos val="b"/>
        <c:numFmt formatCode="General" sourceLinked="1"/>
        <c:majorTickMark val="out"/>
        <c:minorTickMark val="none"/>
        <c:tickLblPos val="nextTo"/>
        <c:crossAx val="13667573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0" dirty="0">
                <a:solidFill>
                  <a:schemeClr val="tx1"/>
                </a:solidFill>
              </a:rPr>
              <a:t>Asthma incidence rate in fiscal year 2022/23,</a:t>
            </a:r>
            <a:r>
              <a:rPr lang="en-US" sz="1600" b="0" baseline="0" dirty="0">
                <a:solidFill>
                  <a:schemeClr val="tx1"/>
                </a:solidFill>
              </a:rPr>
              <a:t> by Ontario Health region</a:t>
            </a:r>
            <a:endParaRPr lang="en-US" sz="1600" b="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356162979851672"/>
          <c:y val="0.18362378434458385"/>
          <c:w val="0.79921777656854354"/>
          <c:h val="0.64881383518224145"/>
        </c:manualLayout>
      </c:layout>
      <c:barChart>
        <c:barDir val="col"/>
        <c:grouping val="clustered"/>
        <c:varyColors val="0"/>
        <c:ser>
          <c:idx val="0"/>
          <c:order val="0"/>
          <c:tx>
            <c:strRef>
              <c:f>Sheet1!$B$1</c:f>
              <c:strCache>
                <c:ptCount val="1"/>
                <c:pt idx="0">
                  <c:v>asthma incidence</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3EFB-4B3B-B9F9-04DA2A98AB1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Central</c:v>
                </c:pt>
                <c:pt idx="2">
                  <c:v>Toronto</c:v>
                </c:pt>
                <c:pt idx="3">
                  <c:v>East</c:v>
                </c:pt>
                <c:pt idx="4">
                  <c:v>West</c:v>
                </c:pt>
                <c:pt idx="5">
                  <c:v>North East</c:v>
                </c:pt>
                <c:pt idx="6">
                  <c:v>North West</c:v>
                </c:pt>
              </c:strCache>
            </c:strRef>
          </c:cat>
          <c:val>
            <c:numRef>
              <c:f>Sheet1!$B$2:$B$8</c:f>
              <c:numCache>
                <c:formatCode>0.00</c:formatCode>
                <c:ptCount val="7"/>
                <c:pt idx="0">
                  <c:v>3.02</c:v>
                </c:pt>
                <c:pt idx="1">
                  <c:v>3.82</c:v>
                </c:pt>
                <c:pt idx="2">
                  <c:v>2.83</c:v>
                </c:pt>
                <c:pt idx="3">
                  <c:v>2.67</c:v>
                </c:pt>
                <c:pt idx="4">
                  <c:v>2.64</c:v>
                </c:pt>
                <c:pt idx="5" formatCode="General">
                  <c:v>2.06</c:v>
                </c:pt>
                <c:pt idx="6" formatCode="General">
                  <c:v>1.62</c:v>
                </c:pt>
              </c:numCache>
            </c:numRef>
          </c:val>
          <c:extLst>
            <c:ext xmlns:c16="http://schemas.microsoft.com/office/drawing/2014/chart" uri="{C3380CC4-5D6E-409C-BE32-E72D297353CC}">
              <c16:uniqueId val="{00000002-3EFB-4B3B-B9F9-04DA2A98AB1D}"/>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Ontario Health region</a:t>
                </a:r>
              </a:p>
            </c:rich>
          </c:tx>
          <c:layout>
            <c:manualLayout>
              <c:xMode val="edge"/>
              <c:yMode val="edge"/>
              <c:x val="0.42013922782047641"/>
              <c:y val="0.9300247420882230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max val="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Crude rate per 1,000 Ontario population</a:t>
                </a:r>
              </a:p>
            </c:rich>
          </c:tx>
          <c:layout>
            <c:manualLayout>
              <c:xMode val="edge"/>
              <c:yMode val="edge"/>
              <c:x val="6.9632814339202292E-2"/>
              <c:y val="0.1511838429463528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u="none" strike="noStrike" kern="1200" spc="0" baseline="0" dirty="0">
                <a:solidFill>
                  <a:schemeClr val="tx1"/>
                </a:solidFill>
              </a:rPr>
              <a:t>Asthma incidence rate, by fiscal year and by Ontario Health region</a:t>
            </a:r>
            <a:endParaRPr lang="en-US" sz="2000" b="0" i="0" u="none" strike="sngStrike" kern="1200" spc="0" baseline="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940354947182642E-2"/>
          <c:y val="0.14191759496139283"/>
          <c:w val="0.77091714077704609"/>
          <c:h val="0.58189454074259794"/>
        </c:manualLayout>
      </c:layout>
      <c:lineChart>
        <c:grouping val="standard"/>
        <c:varyColors val="0"/>
        <c:ser>
          <c:idx val="0"/>
          <c:order val="0"/>
          <c:tx>
            <c:strRef>
              <c:f>Sheet1!$B$1</c:f>
              <c:strCache>
                <c:ptCount val="1"/>
                <c:pt idx="0">
                  <c:v>Ontario</c:v>
                </c:pt>
              </c:strCache>
            </c:strRef>
          </c:tx>
          <c:spPr>
            <a:ln w="28575" cap="rnd">
              <a:solidFill>
                <a:schemeClr val="accent1"/>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4.3</c:v>
                </c:pt>
                <c:pt idx="1">
                  <c:v>4.2</c:v>
                </c:pt>
                <c:pt idx="2">
                  <c:v>4.2699999999999996</c:v>
                </c:pt>
                <c:pt idx="3">
                  <c:v>4.05</c:v>
                </c:pt>
                <c:pt idx="4">
                  <c:v>3.92</c:v>
                </c:pt>
                <c:pt idx="5">
                  <c:v>3.99</c:v>
                </c:pt>
                <c:pt idx="6">
                  <c:v>3.65</c:v>
                </c:pt>
                <c:pt idx="7">
                  <c:v>3.51</c:v>
                </c:pt>
                <c:pt idx="8">
                  <c:v>2.46</c:v>
                </c:pt>
                <c:pt idx="9">
                  <c:v>3.13</c:v>
                </c:pt>
                <c:pt idx="10">
                  <c:v>3.02</c:v>
                </c:pt>
              </c:numCache>
            </c:numRef>
          </c:val>
          <c:smooth val="0"/>
          <c:extLst>
            <c:ext xmlns:c16="http://schemas.microsoft.com/office/drawing/2014/chart" uri="{C3380CC4-5D6E-409C-BE32-E72D297353CC}">
              <c16:uniqueId val="{00000002-3EFB-4B3B-B9F9-04DA2A98AB1D}"/>
            </c:ext>
          </c:extLst>
        </c:ser>
        <c:ser>
          <c:idx val="1"/>
          <c:order val="1"/>
          <c:tx>
            <c:strRef>
              <c:f>Sheet1!$C$1</c:f>
              <c:strCache>
                <c:ptCount val="1"/>
                <c:pt idx="0">
                  <c:v>West</c:v>
                </c:pt>
              </c:strCache>
            </c:strRef>
          </c:tx>
          <c:spPr>
            <a:ln w="28575" cap="rnd">
              <a:solidFill>
                <a:srgbClr val="B4A76C"/>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3.4654870076015483</c:v>
                </c:pt>
                <c:pt idx="1">
                  <c:v>3.3125692489118914</c:v>
                </c:pt>
                <c:pt idx="2">
                  <c:v>3.4386663892208711</c:v>
                </c:pt>
                <c:pt idx="3">
                  <c:v>3.432721775262082</c:v>
                </c:pt>
                <c:pt idx="4">
                  <c:v>3.3708931081914599</c:v>
                </c:pt>
                <c:pt idx="5">
                  <c:v>3.4691214166895521</c:v>
                </c:pt>
                <c:pt idx="6">
                  <c:v>3.2337527556323189</c:v>
                </c:pt>
                <c:pt idx="7">
                  <c:v>3.1879467985845067</c:v>
                </c:pt>
                <c:pt idx="8">
                  <c:v>2.409657903142961</c:v>
                </c:pt>
                <c:pt idx="9">
                  <c:v>2.9744861670800113</c:v>
                </c:pt>
                <c:pt idx="10">
                  <c:v>2.6407357754975416</c:v>
                </c:pt>
              </c:numCache>
            </c:numRef>
          </c:val>
          <c:smooth val="0"/>
          <c:extLst>
            <c:ext xmlns:c16="http://schemas.microsoft.com/office/drawing/2014/chart" uri="{C3380CC4-5D6E-409C-BE32-E72D297353CC}">
              <c16:uniqueId val="{00000002-4FF0-4DDC-AEA8-34398CA612D0}"/>
            </c:ext>
          </c:extLst>
        </c:ser>
        <c:ser>
          <c:idx val="2"/>
          <c:order val="2"/>
          <c:tx>
            <c:strRef>
              <c:f>Sheet1!$D$1</c:f>
              <c:strCache>
                <c:ptCount val="1"/>
                <c:pt idx="0">
                  <c:v>Central</c:v>
                </c:pt>
              </c:strCache>
            </c:strRef>
          </c:tx>
          <c:spPr>
            <a:ln w="28575" cap="rnd">
              <a:solidFill>
                <a:srgbClr val="598787"/>
              </a:solidFill>
              <a:prstDash val="lg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5.0649176384451779</c:v>
                </c:pt>
                <c:pt idx="1">
                  <c:v>5.0787718325779609</c:v>
                </c:pt>
                <c:pt idx="2">
                  <c:v>5.0647770015137707</c:v>
                </c:pt>
                <c:pt idx="3">
                  <c:v>4.7392012058613799</c:v>
                </c:pt>
                <c:pt idx="4">
                  <c:v>4.5188636681429548</c:v>
                </c:pt>
                <c:pt idx="5">
                  <c:v>4.6252824780912132</c:v>
                </c:pt>
                <c:pt idx="6">
                  <c:v>4.2170207237396733</c:v>
                </c:pt>
                <c:pt idx="7">
                  <c:v>3.9898855809854572</c:v>
                </c:pt>
                <c:pt idx="8">
                  <c:v>2.5038447622535194</c:v>
                </c:pt>
                <c:pt idx="9">
                  <c:v>3.5891860955541706</c:v>
                </c:pt>
                <c:pt idx="10">
                  <c:v>3.8157016457946762</c:v>
                </c:pt>
              </c:numCache>
            </c:numRef>
          </c:val>
          <c:smooth val="0"/>
          <c:extLst>
            <c:ext xmlns:c16="http://schemas.microsoft.com/office/drawing/2014/chart" uri="{C3380CC4-5D6E-409C-BE32-E72D297353CC}">
              <c16:uniqueId val="{00000003-4FF0-4DDC-AEA8-34398CA612D0}"/>
            </c:ext>
          </c:extLst>
        </c:ser>
        <c:ser>
          <c:idx val="3"/>
          <c:order val="3"/>
          <c:tx>
            <c:strRef>
              <c:f>Sheet1!$E$1</c:f>
              <c:strCache>
                <c:ptCount val="1"/>
                <c:pt idx="0">
                  <c:v>Toronto</c:v>
                </c:pt>
              </c:strCache>
            </c:strRef>
          </c:tx>
          <c:spPr>
            <a:ln w="28575" cap="rnd">
              <a:solidFill>
                <a:schemeClr val="accent4"/>
              </a:solidFill>
              <a:prstDash val="lgDash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Sheet1!$E$2:$E$12</c:f>
              <c:numCache>
                <c:formatCode>General</c:formatCode>
                <c:ptCount val="11"/>
                <c:pt idx="0">
                  <c:v>4.5</c:v>
                </c:pt>
                <c:pt idx="1">
                  <c:v>4.4400000000000004</c:v>
                </c:pt>
                <c:pt idx="2">
                  <c:v>4.4000000000000004</c:v>
                </c:pt>
                <c:pt idx="3">
                  <c:v>4.4000000000000004</c:v>
                </c:pt>
                <c:pt idx="4">
                  <c:v>4.24</c:v>
                </c:pt>
                <c:pt idx="5">
                  <c:v>4.1900000000000004</c:v>
                </c:pt>
                <c:pt idx="6">
                  <c:v>3.8200000000000003</c:v>
                </c:pt>
                <c:pt idx="7">
                  <c:v>3.6899999999999995</c:v>
                </c:pt>
                <c:pt idx="8">
                  <c:v>2.5099999999999998</c:v>
                </c:pt>
                <c:pt idx="9">
                  <c:v>3.17</c:v>
                </c:pt>
                <c:pt idx="10">
                  <c:v>2.8300000000000005</c:v>
                </c:pt>
              </c:numCache>
            </c:numRef>
          </c:val>
          <c:smooth val="0"/>
          <c:extLst>
            <c:ext xmlns:c16="http://schemas.microsoft.com/office/drawing/2014/chart" uri="{C3380CC4-5D6E-409C-BE32-E72D297353CC}">
              <c16:uniqueId val="{00000004-4FF0-4DDC-AEA8-34398CA612D0}"/>
            </c:ext>
          </c:extLst>
        </c:ser>
        <c:ser>
          <c:idx val="4"/>
          <c:order val="4"/>
          <c:tx>
            <c:strRef>
              <c:f>Sheet1!$F$1</c:f>
              <c:strCache>
                <c:ptCount val="1"/>
                <c:pt idx="0">
                  <c:v>East</c:v>
                </c:pt>
              </c:strCache>
            </c:strRef>
          </c:tx>
          <c:spPr>
            <a:ln w="28575" cap="rnd">
              <a:solidFill>
                <a:srgbClr val="326295"/>
              </a:solidFill>
              <a:prstDash val="sys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Sheet1!$F$2:$F$12</c:f>
              <c:numCache>
                <c:formatCode>General</c:formatCode>
                <c:ptCount val="11"/>
                <c:pt idx="0">
                  <c:v>4.4551367338987511</c:v>
                </c:pt>
                <c:pt idx="1">
                  <c:v>4.2065639879417889</c:v>
                </c:pt>
                <c:pt idx="2">
                  <c:v>4.3304042046857791</c:v>
                </c:pt>
                <c:pt idx="3">
                  <c:v>4.0120175421163156</c:v>
                </c:pt>
                <c:pt idx="4">
                  <c:v>3.8789401745989931</c:v>
                </c:pt>
                <c:pt idx="5">
                  <c:v>3.9550703753595755</c:v>
                </c:pt>
                <c:pt idx="6">
                  <c:v>3.5932539977491764</c:v>
                </c:pt>
                <c:pt idx="7">
                  <c:v>3.4167832721583555</c:v>
                </c:pt>
                <c:pt idx="8">
                  <c:v>2.5960796255040375</c:v>
                </c:pt>
                <c:pt idx="9">
                  <c:v>2.9489942440386439</c:v>
                </c:pt>
                <c:pt idx="10">
                  <c:v>2.6701503844959737</c:v>
                </c:pt>
              </c:numCache>
            </c:numRef>
          </c:val>
          <c:smooth val="0"/>
          <c:extLst>
            <c:ext xmlns:c16="http://schemas.microsoft.com/office/drawing/2014/chart" uri="{C3380CC4-5D6E-409C-BE32-E72D297353CC}">
              <c16:uniqueId val="{00000005-4FF0-4DDC-AEA8-34398CA612D0}"/>
            </c:ext>
          </c:extLst>
        </c:ser>
        <c:ser>
          <c:idx val="5"/>
          <c:order val="5"/>
          <c:tx>
            <c:strRef>
              <c:f>Sheet1!$G$1</c:f>
              <c:strCache>
                <c:ptCount val="1"/>
                <c:pt idx="0">
                  <c:v>North West</c:v>
                </c:pt>
              </c:strCache>
            </c:strRef>
          </c:tx>
          <c:spPr>
            <a:ln w="28575" cap="rnd">
              <a:solidFill>
                <a:srgbClr val="B7C628"/>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Sheet1!$G$2:$G$12</c:f>
              <c:numCache>
                <c:formatCode>#,##0.00</c:formatCode>
                <c:ptCount val="11"/>
                <c:pt idx="0">
                  <c:v>2.75</c:v>
                </c:pt>
                <c:pt idx="1">
                  <c:v>2.66</c:v>
                </c:pt>
                <c:pt idx="2">
                  <c:v>3.24</c:v>
                </c:pt>
                <c:pt idx="3">
                  <c:v>3.01</c:v>
                </c:pt>
                <c:pt idx="4">
                  <c:v>2.67</c:v>
                </c:pt>
                <c:pt idx="5">
                  <c:v>2.37</c:v>
                </c:pt>
                <c:pt idx="6">
                  <c:v>2.0699999999999998</c:v>
                </c:pt>
                <c:pt idx="7">
                  <c:v>2.1800000000000002</c:v>
                </c:pt>
                <c:pt idx="8">
                  <c:v>1.4</c:v>
                </c:pt>
                <c:pt idx="9" formatCode="General">
                  <c:v>1.79</c:v>
                </c:pt>
                <c:pt idx="10" formatCode="General">
                  <c:v>1.62</c:v>
                </c:pt>
              </c:numCache>
            </c:numRef>
          </c:val>
          <c:smooth val="0"/>
          <c:extLst>
            <c:ext xmlns:c16="http://schemas.microsoft.com/office/drawing/2014/chart" uri="{C3380CC4-5D6E-409C-BE32-E72D297353CC}">
              <c16:uniqueId val="{00000006-4FF0-4DDC-AEA8-34398CA612D0}"/>
            </c:ext>
          </c:extLst>
        </c:ser>
        <c:ser>
          <c:idx val="6"/>
          <c:order val="6"/>
          <c:tx>
            <c:strRef>
              <c:f>Sheet1!$H$1</c:f>
              <c:strCache>
                <c:ptCount val="1"/>
                <c:pt idx="0">
                  <c:v>North East</c:v>
                </c:pt>
              </c:strCache>
            </c:strRef>
          </c:tx>
          <c:spPr>
            <a:ln w="28575" cap="rnd">
              <a:solidFill>
                <a:srgbClr val="767676"/>
              </a:solidFill>
              <a:prstDash val="lgDashDot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Sheet1!$H$2:$H$12</c:f>
              <c:numCache>
                <c:formatCode>#,##0.00</c:formatCode>
                <c:ptCount val="11"/>
                <c:pt idx="0">
                  <c:v>3.25</c:v>
                </c:pt>
                <c:pt idx="1">
                  <c:v>3.31</c:v>
                </c:pt>
                <c:pt idx="2">
                  <c:v>3.32</c:v>
                </c:pt>
                <c:pt idx="3">
                  <c:v>2.71</c:v>
                </c:pt>
                <c:pt idx="4">
                  <c:v>2.75</c:v>
                </c:pt>
                <c:pt idx="5">
                  <c:v>2.8</c:v>
                </c:pt>
                <c:pt idx="6">
                  <c:v>2.64</c:v>
                </c:pt>
                <c:pt idx="7">
                  <c:v>2.38</c:v>
                </c:pt>
                <c:pt idx="8">
                  <c:v>1.85</c:v>
                </c:pt>
                <c:pt idx="9" formatCode="General">
                  <c:v>2.02</c:v>
                </c:pt>
                <c:pt idx="10" formatCode="General">
                  <c:v>2.06</c:v>
                </c:pt>
              </c:numCache>
            </c:numRef>
          </c:val>
          <c:smooth val="0"/>
          <c:extLst>
            <c:ext xmlns:c16="http://schemas.microsoft.com/office/drawing/2014/chart" uri="{C3380CC4-5D6E-409C-BE32-E72D297353CC}">
              <c16:uniqueId val="{00000000-42B4-41CD-BFF5-2EE800EBFCC0}"/>
            </c:ext>
          </c:extLst>
        </c:ser>
        <c:dLbls>
          <c:showLegendKey val="0"/>
          <c:showVal val="0"/>
          <c:showCatName val="0"/>
          <c:showSerName val="0"/>
          <c:showPercent val="0"/>
          <c:showBubbleSize val="0"/>
        </c:dLbls>
        <c:smooth val="0"/>
        <c:axId val="775961944"/>
        <c:axId val="775959064"/>
      </c:lineChart>
      <c:catAx>
        <c:axId val="775961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5460110216121574"/>
              <c:y val="0.8116276385401056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200" b="0" i="0" u="none" strike="noStrike" kern="1200" baseline="0" dirty="0">
                    <a:solidFill>
                      <a:schemeClr val="tx1"/>
                    </a:solidFill>
                  </a:rPr>
                  <a:t>Crude rate per 1,000 Ontario population</a:t>
                </a:r>
              </a:p>
            </c:rich>
          </c:tx>
          <c:layout>
            <c:manualLayout>
              <c:xMode val="edge"/>
              <c:yMode val="edge"/>
              <c:x val="2.8155409215529753E-2"/>
              <c:y val="0.1301226752429317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legend>
      <c:legendPos val="r"/>
      <c:layout>
        <c:manualLayout>
          <c:xMode val="edge"/>
          <c:yMode val="edge"/>
          <c:x val="0.87803389397440923"/>
          <c:y val="0.19108252863994443"/>
          <c:w val="0.10799766995318331"/>
          <c:h val="0.501632917010492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0" i="0" u="none" strike="noStrike" kern="1200" spc="0" baseline="0" dirty="0">
                <a:solidFill>
                  <a:schemeClr val="tx1"/>
                </a:solidFill>
              </a:rPr>
              <a:t>Asthma incidence rate, by fiscal year and by rurality</a:t>
            </a:r>
            <a:endParaRPr lang="en-US" sz="1600" b="0" i="0" u="none" strike="sngStrike" kern="1200" spc="0" baseline="0" dirty="0">
              <a:solidFill>
                <a:schemeClr val="tx1"/>
              </a:solidFill>
            </a:endParaRPr>
          </a:p>
        </c:rich>
      </c:tx>
      <c:layout>
        <c:manualLayout>
          <c:xMode val="edge"/>
          <c:yMode val="edge"/>
          <c:x val="0.26488700216820721"/>
          <c:y val="2.440157480314960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8560841844478655E-2"/>
          <c:y val="0.16410009262863973"/>
          <c:w val="0.8084012324546388"/>
          <c:h val="0.65222424707617765"/>
        </c:manualLayout>
      </c:layout>
      <c:lineChart>
        <c:grouping val="standard"/>
        <c:varyColors val="0"/>
        <c:ser>
          <c:idx val="0"/>
          <c:order val="0"/>
          <c:tx>
            <c:strRef>
              <c:f>Sheet1!$B$1</c:f>
              <c:strCache>
                <c:ptCount val="1"/>
                <c:pt idx="0">
                  <c:v>Rural</c:v>
                </c:pt>
              </c:strCache>
            </c:strRef>
          </c:tx>
          <c:spPr>
            <a:ln w="28575" cap="rnd">
              <a:solidFill>
                <a:schemeClr val="accent1"/>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2.77</c:v>
                </c:pt>
                <c:pt idx="1">
                  <c:v>2.6</c:v>
                </c:pt>
                <c:pt idx="2">
                  <c:v>2.44</c:v>
                </c:pt>
                <c:pt idx="3">
                  <c:v>2.39</c:v>
                </c:pt>
                <c:pt idx="4">
                  <c:v>2.2799999999999998</c:v>
                </c:pt>
                <c:pt idx="5">
                  <c:v>2.34</c:v>
                </c:pt>
                <c:pt idx="6">
                  <c:v>2.2200000000000002</c:v>
                </c:pt>
                <c:pt idx="7">
                  <c:v>2.09</c:v>
                </c:pt>
                <c:pt idx="8">
                  <c:v>1.54</c:v>
                </c:pt>
                <c:pt idx="9">
                  <c:v>1.79</c:v>
                </c:pt>
                <c:pt idx="10">
                  <c:v>1.72</c:v>
                </c:pt>
              </c:numCache>
            </c:numRef>
          </c:val>
          <c:smooth val="0"/>
          <c:extLst>
            <c:ext xmlns:c16="http://schemas.microsoft.com/office/drawing/2014/chart" uri="{C3380CC4-5D6E-409C-BE32-E72D297353CC}">
              <c16:uniqueId val="{00000000-42C3-412C-BB8C-63E8D4879F5B}"/>
            </c:ext>
          </c:extLst>
        </c:ser>
        <c:ser>
          <c:idx val="1"/>
          <c:order val="1"/>
          <c:tx>
            <c:strRef>
              <c:f>Sheet1!$C$1</c:f>
              <c:strCache>
                <c:ptCount val="1"/>
                <c:pt idx="0">
                  <c:v>Urban</c:v>
                </c:pt>
              </c:strCache>
            </c:strRef>
          </c:tx>
          <c:spPr>
            <a:ln w="28575" cap="rnd">
              <a:solidFill>
                <a:schemeClr val="accent2"/>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4.5</c:v>
                </c:pt>
                <c:pt idx="1">
                  <c:v>4.4000000000000004</c:v>
                </c:pt>
                <c:pt idx="2">
                  <c:v>4.5</c:v>
                </c:pt>
                <c:pt idx="3">
                  <c:v>4.2699999999999996</c:v>
                </c:pt>
                <c:pt idx="4">
                  <c:v>4.13</c:v>
                </c:pt>
                <c:pt idx="5">
                  <c:v>4.2</c:v>
                </c:pt>
                <c:pt idx="6">
                  <c:v>3.84</c:v>
                </c:pt>
                <c:pt idx="7">
                  <c:v>3.69</c:v>
                </c:pt>
                <c:pt idx="8">
                  <c:v>2.58</c:v>
                </c:pt>
                <c:pt idx="9">
                  <c:v>3.3</c:v>
                </c:pt>
                <c:pt idx="10">
                  <c:v>3.19</c:v>
                </c:pt>
              </c:numCache>
            </c:numRef>
          </c:val>
          <c:smooth val="0"/>
          <c:extLst>
            <c:ext xmlns:c16="http://schemas.microsoft.com/office/drawing/2014/chart" uri="{C3380CC4-5D6E-409C-BE32-E72D297353CC}">
              <c16:uniqueId val="{00000001-42C3-412C-BB8C-63E8D4879F5B}"/>
            </c:ext>
          </c:extLst>
        </c:ser>
        <c:ser>
          <c:idx val="2"/>
          <c:order val="2"/>
          <c:tx>
            <c:strRef>
              <c:f>Sheet1!$D$1</c:f>
              <c:strCache>
                <c:ptCount val="1"/>
                <c:pt idx="0">
                  <c:v>Ontario</c:v>
                </c:pt>
              </c:strCache>
            </c:strRef>
          </c:tx>
          <c:spPr>
            <a:ln w="28575" cap="rnd">
              <a:solidFill>
                <a:srgbClr val="7030A0"/>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4.3</c:v>
                </c:pt>
                <c:pt idx="1">
                  <c:v>4.2</c:v>
                </c:pt>
                <c:pt idx="2">
                  <c:v>4.2699999999999996</c:v>
                </c:pt>
                <c:pt idx="3">
                  <c:v>4.05</c:v>
                </c:pt>
                <c:pt idx="4">
                  <c:v>3.92</c:v>
                </c:pt>
                <c:pt idx="5">
                  <c:v>3.99</c:v>
                </c:pt>
                <c:pt idx="6">
                  <c:v>3.65</c:v>
                </c:pt>
                <c:pt idx="7">
                  <c:v>3.51</c:v>
                </c:pt>
                <c:pt idx="8">
                  <c:v>2.46</c:v>
                </c:pt>
                <c:pt idx="9">
                  <c:v>3.13</c:v>
                </c:pt>
                <c:pt idx="10">
                  <c:v>3.02</c:v>
                </c:pt>
              </c:numCache>
            </c:numRef>
          </c:val>
          <c:smooth val="0"/>
          <c:extLst>
            <c:ext xmlns:c16="http://schemas.microsoft.com/office/drawing/2014/chart" uri="{C3380CC4-5D6E-409C-BE32-E72D297353CC}">
              <c16:uniqueId val="{00000000-7B7E-4198-A0EC-E969B9083F91}"/>
            </c:ext>
          </c:extLst>
        </c:ser>
        <c:dLbls>
          <c:showLegendKey val="0"/>
          <c:showVal val="0"/>
          <c:showCatName val="0"/>
          <c:showSerName val="0"/>
          <c:showPercent val="0"/>
          <c:showBubbleSize val="0"/>
        </c:dLbls>
        <c:smooth val="0"/>
        <c:axId val="1146448208"/>
        <c:axId val="1146456488"/>
      </c:lineChart>
      <c:catAx>
        <c:axId val="11464482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58103480543193"/>
              <c:y val="0.9207164196543179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46456488"/>
        <c:crosses val="autoZero"/>
        <c:auto val="1"/>
        <c:lblAlgn val="ctr"/>
        <c:lblOffset val="100"/>
        <c:noMultiLvlLbl val="0"/>
      </c:catAx>
      <c:valAx>
        <c:axId val="1146456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1200" b="0" i="0" u="none" strike="noStrike" kern="1200" baseline="0" dirty="0">
                    <a:solidFill>
                      <a:schemeClr val="tx1"/>
                    </a:solidFill>
                  </a:rPr>
                  <a:t>Crude rate per 1,000 Ontario population</a:t>
                </a:r>
              </a:p>
            </c:rich>
          </c:tx>
          <c:layout>
            <c:manualLayout>
              <c:xMode val="edge"/>
              <c:yMode val="edge"/>
              <c:x val="1.4652790140362889E-2"/>
              <c:y val="0.2434476940382452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46448208"/>
        <c:crosses val="autoZero"/>
        <c:crossBetween val="between"/>
      </c:valAx>
      <c:spPr>
        <a:noFill/>
        <a:ln>
          <a:noFill/>
        </a:ln>
        <a:effectLst/>
      </c:spPr>
    </c:plotArea>
    <c:legend>
      <c:legendPos val="r"/>
      <c:layout>
        <c:manualLayout>
          <c:xMode val="edge"/>
          <c:yMode val="edge"/>
          <c:x val="0.90712550496405342"/>
          <c:y val="0.34792228218514271"/>
          <c:w val="9.0491475522081491E-2"/>
          <c:h val="0.267687110872113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r>
              <a:rPr lang="en-US" sz="1300" dirty="0">
                <a:solidFill>
                  <a:schemeClr val="tx1"/>
                </a:solidFill>
              </a:rPr>
              <a:t>Asthma-specific ED visit rates</a:t>
            </a:r>
            <a:r>
              <a:rPr lang="en-US" sz="1300" baseline="0" dirty="0">
                <a:solidFill>
                  <a:schemeClr val="tx1"/>
                </a:solidFill>
              </a:rPr>
              <a:t> per 100 people with asthma </a:t>
            </a:r>
            <a:br>
              <a:rPr lang="en-US" sz="1300" baseline="0" dirty="0">
                <a:solidFill>
                  <a:schemeClr val="tx1"/>
                </a:solidFill>
              </a:rPr>
            </a:br>
            <a:r>
              <a:rPr lang="en-US" sz="1300" dirty="0">
                <a:solidFill>
                  <a:schemeClr val="tx1"/>
                </a:solidFill>
              </a:rPr>
              <a:t>in fiscal year</a:t>
            </a:r>
            <a:r>
              <a:rPr lang="en-US" sz="1300" baseline="0" dirty="0">
                <a:solidFill>
                  <a:schemeClr val="tx1"/>
                </a:solidFill>
              </a:rPr>
              <a:t> </a:t>
            </a:r>
            <a:r>
              <a:rPr lang="en-US" sz="1300" dirty="0">
                <a:solidFill>
                  <a:schemeClr val="tx1"/>
                </a:solidFill>
              </a:rPr>
              <a:t>2022/23, </a:t>
            </a:r>
            <a:r>
              <a:rPr lang="en-US" sz="1300" baseline="0" dirty="0">
                <a:solidFill>
                  <a:schemeClr val="tx1"/>
                </a:solidFill>
              </a:rPr>
              <a:t>by Ontario Health region</a:t>
            </a:r>
            <a:endParaRPr lang="en-US" sz="1300" dirty="0">
              <a:solidFill>
                <a:schemeClr val="tx1"/>
              </a:solidFill>
            </a:endParaRPr>
          </a:p>
        </c:rich>
      </c:tx>
      <c:layout>
        <c:manualLayout>
          <c:xMode val="edge"/>
          <c:yMode val="edge"/>
          <c:x val="0.22296192019450572"/>
          <c:y val="3.7777122709910663E-3"/>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325897394820199"/>
          <c:y val="0.15603855408211559"/>
          <c:w val="0.86754710479551256"/>
          <c:h val="0.64018480449446624"/>
        </c:manualLayout>
      </c:layout>
      <c:barChart>
        <c:barDir val="col"/>
        <c:grouping val="clustered"/>
        <c:varyColors val="0"/>
        <c:ser>
          <c:idx val="0"/>
          <c:order val="0"/>
          <c:tx>
            <c:strRef>
              <c:f>Sheet1!$B$1</c:f>
              <c:strCache>
                <c:ptCount val="1"/>
                <c:pt idx="0">
                  <c:v>asthma specific ED visits</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3A6C-4901-A9A6-F834B9DC8D5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West</c:v>
                </c:pt>
                <c:pt idx="2">
                  <c:v>North East</c:v>
                </c:pt>
                <c:pt idx="3">
                  <c:v>West</c:v>
                </c:pt>
                <c:pt idx="4">
                  <c:v>East</c:v>
                </c:pt>
                <c:pt idx="5">
                  <c:v>Central</c:v>
                </c:pt>
                <c:pt idx="6">
                  <c:v>Toronto</c:v>
                </c:pt>
              </c:strCache>
            </c:strRef>
          </c:cat>
          <c:val>
            <c:numRef>
              <c:f>Sheet1!$B$2:$B$8</c:f>
              <c:numCache>
                <c:formatCode>0.00</c:formatCode>
                <c:ptCount val="7"/>
                <c:pt idx="0">
                  <c:v>1.23</c:v>
                </c:pt>
                <c:pt idx="1">
                  <c:v>2.0699999999999998</c:v>
                </c:pt>
                <c:pt idx="2">
                  <c:v>1.99</c:v>
                </c:pt>
                <c:pt idx="3">
                  <c:v>1.33</c:v>
                </c:pt>
                <c:pt idx="4">
                  <c:v>1.28</c:v>
                </c:pt>
                <c:pt idx="5">
                  <c:v>1.04</c:v>
                </c:pt>
                <c:pt idx="6">
                  <c:v>0.97</c:v>
                </c:pt>
              </c:numCache>
            </c:numRef>
          </c:val>
          <c:extLst>
            <c:ext xmlns:c16="http://schemas.microsoft.com/office/drawing/2014/chart" uri="{C3380CC4-5D6E-409C-BE32-E72D297353CC}">
              <c16:uniqueId val="{00000002-3A6C-4901-A9A6-F834B9DC8D5F}"/>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Ontario Health region</a:t>
                </a:r>
              </a:p>
            </c:rich>
          </c:tx>
          <c:layout>
            <c:manualLayout>
              <c:xMode val="edge"/>
              <c:yMode val="edge"/>
              <c:x val="0.42574865223499964"/>
              <c:y val="0.89711385757072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Rate</a:t>
                </a:r>
                <a:r>
                  <a:rPr lang="en-US" sz="1200" baseline="0" dirty="0">
                    <a:solidFill>
                      <a:schemeClr val="tx1"/>
                    </a:solidFill>
                  </a:rPr>
                  <a:t> p</a:t>
                </a:r>
                <a:r>
                  <a:rPr lang="en-US" sz="1200" dirty="0">
                    <a:solidFill>
                      <a:schemeClr val="tx1"/>
                    </a:solidFill>
                  </a:rPr>
                  <a:t>er 100 people with asthma</a:t>
                </a:r>
              </a:p>
            </c:rich>
          </c:tx>
          <c:layout>
            <c:manualLayout>
              <c:xMode val="edge"/>
              <c:yMode val="edge"/>
              <c:x val="1.0421598533512974E-2"/>
              <c:y val="0.149565458989190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300" b="0" i="0" u="none" strike="noStrike" kern="1200" spc="0" baseline="0" dirty="0">
                <a:solidFill>
                  <a:schemeClr val="tx1"/>
                </a:solidFill>
              </a:rPr>
              <a:t>Asthma-specific ED visit rates per 100 Ontario population in fiscal year 2022/23, by age group</a:t>
            </a:r>
            <a:endParaRPr lang="en-US" sz="1300" dirty="0">
              <a:solidFill>
                <a:schemeClr val="tx1"/>
              </a:solidFill>
            </a:endParaRPr>
          </a:p>
        </c:rich>
      </c:tx>
      <c:layout>
        <c:manualLayout>
          <c:xMode val="edge"/>
          <c:yMode val="edge"/>
          <c:x val="0.13651892967820028"/>
          <c:y val="3.7776132028991341E-3"/>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374696324140464"/>
          <c:y val="0.15963600701167194"/>
          <c:w val="0.67120632036967376"/>
          <c:h val="0.6483622678833433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9A4F-4DA7-86E2-15CADB41A43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(0-99)</c:v>
                </c:pt>
                <c:pt idx="1">
                  <c:v>0-4</c:v>
                </c:pt>
                <c:pt idx="2">
                  <c:v>5-9</c:v>
                </c:pt>
                <c:pt idx="3">
                  <c:v>10-14</c:v>
                </c:pt>
                <c:pt idx="4">
                  <c:v>15-19</c:v>
                </c:pt>
              </c:strCache>
            </c:strRef>
          </c:cat>
          <c:val>
            <c:numRef>
              <c:f>Sheet1!$B$2:$B$6</c:f>
              <c:numCache>
                <c:formatCode>General</c:formatCode>
                <c:ptCount val="5"/>
                <c:pt idx="0">
                  <c:v>1.23</c:v>
                </c:pt>
                <c:pt idx="1">
                  <c:v>12.65</c:v>
                </c:pt>
                <c:pt idx="2">
                  <c:v>3.62</c:v>
                </c:pt>
                <c:pt idx="3">
                  <c:v>1.25</c:v>
                </c:pt>
                <c:pt idx="4">
                  <c:v>0.9</c:v>
                </c:pt>
              </c:numCache>
            </c:numRef>
          </c:val>
          <c:extLst>
            <c:ext xmlns:c16="http://schemas.microsoft.com/office/drawing/2014/chart" uri="{C3380CC4-5D6E-409C-BE32-E72D297353CC}">
              <c16:uniqueId val="{00000002-9A4F-4DA7-86E2-15CADB41A434}"/>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Age group (years)</a:t>
                </a:r>
              </a:p>
            </c:rich>
          </c:tx>
          <c:layout>
            <c:manualLayout>
              <c:xMode val="edge"/>
              <c:yMode val="edge"/>
              <c:x val="1.5103851344497718E-2"/>
              <c:y val="0.2969540633162424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Rate</a:t>
                </a:r>
                <a:r>
                  <a:rPr lang="en-US" sz="1200" baseline="0" dirty="0">
                    <a:solidFill>
                      <a:schemeClr val="tx1"/>
                    </a:solidFill>
                  </a:rPr>
                  <a:t> per</a:t>
                </a:r>
                <a:r>
                  <a:rPr lang="en-US" sz="1200" dirty="0">
                    <a:solidFill>
                      <a:schemeClr val="tx1"/>
                    </a:solidFill>
                  </a:rPr>
                  <a:t> 100 </a:t>
                </a:r>
                <a:r>
                  <a:rPr lang="en-US" sz="1200" b="0" i="0" u="none" strike="noStrike" kern="1200" baseline="0" dirty="0">
                    <a:solidFill>
                      <a:schemeClr val="tx1"/>
                    </a:solidFill>
                    <a:effectLst/>
                  </a:rPr>
                  <a:t>Ontario population</a:t>
                </a:r>
                <a:endParaRPr lang="en-US" sz="1200" dirty="0">
                  <a:solidFill>
                    <a:schemeClr val="tx1"/>
                  </a:solidFill>
                </a:endParaRPr>
              </a:p>
            </c:rich>
          </c:tx>
          <c:layout>
            <c:manualLayout>
              <c:xMode val="edge"/>
              <c:yMode val="edge"/>
              <c:x val="0.32221481305939242"/>
              <c:y val="0.927335555738657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Number of asthma-specific hospitalizations, by fiscal year and by age group (years)</a:t>
            </a:r>
            <a:endParaRPr lang="en-US" sz="1600" strike="sngStrike" dirty="0">
              <a:solidFill>
                <a:schemeClr val="tx1"/>
              </a:solidFill>
            </a:endParaRPr>
          </a:p>
        </c:rich>
      </c:tx>
      <c:layout>
        <c:manualLayout>
          <c:xMode val="edge"/>
          <c:yMode val="edge"/>
          <c:x val="0.15409512113450755"/>
          <c:y val="5.024550759659631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880894227648993"/>
          <c:y val="0.17077017044723858"/>
          <c:w val="0.77948297937208744"/>
          <c:h val="0.63222865343641865"/>
        </c:manualLayout>
      </c:layout>
      <c:lineChart>
        <c:grouping val="standard"/>
        <c:varyColors val="0"/>
        <c:ser>
          <c:idx val="0"/>
          <c:order val="0"/>
          <c:tx>
            <c:strRef>
              <c:f>Sheet1!$B$1</c:f>
              <c:strCache>
                <c:ptCount val="1"/>
                <c:pt idx="0">
                  <c:v>All (0-99)</c:v>
                </c:pt>
              </c:strCache>
            </c:strRef>
          </c:tx>
          <c:spPr>
            <a:ln w="28575" cap="rnd">
              <a:solidFill>
                <a:schemeClr val="accent1"/>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15160</c:v>
                </c:pt>
                <c:pt idx="1">
                  <c:v>15268</c:v>
                </c:pt>
                <c:pt idx="2">
                  <c:v>15629</c:v>
                </c:pt>
                <c:pt idx="3">
                  <c:v>13267</c:v>
                </c:pt>
                <c:pt idx="4">
                  <c:v>12201</c:v>
                </c:pt>
                <c:pt idx="5">
                  <c:v>11734</c:v>
                </c:pt>
                <c:pt idx="6">
                  <c:v>10926</c:v>
                </c:pt>
                <c:pt idx="7">
                  <c:v>10626</c:v>
                </c:pt>
                <c:pt idx="8">
                  <c:v>6385</c:v>
                </c:pt>
                <c:pt idx="9">
                  <c:v>9183</c:v>
                </c:pt>
                <c:pt idx="10">
                  <c:v>13302</c:v>
                </c:pt>
              </c:numCache>
            </c:numRef>
          </c:val>
          <c:smooth val="0"/>
          <c:extLst>
            <c:ext xmlns:c16="http://schemas.microsoft.com/office/drawing/2014/chart" uri="{C3380CC4-5D6E-409C-BE32-E72D297353CC}">
              <c16:uniqueId val="{00000000-BDA8-492A-93F3-B95B9C5FF02F}"/>
            </c:ext>
          </c:extLst>
        </c:ser>
        <c:ser>
          <c:idx val="1"/>
          <c:order val="1"/>
          <c:tx>
            <c:strRef>
              <c:f>Sheet1!$C$1</c:f>
              <c:strCache>
                <c:ptCount val="1"/>
                <c:pt idx="0">
                  <c:v>0-4</c:v>
                </c:pt>
              </c:strCache>
            </c:strRef>
          </c:tx>
          <c:spPr>
            <a:ln w="28575" cap="rnd">
              <a:solidFill>
                <a:schemeClr val="accent2"/>
              </a:solidFill>
              <a:prstDash val="lg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2720</c:v>
                </c:pt>
                <c:pt idx="1">
                  <c:v>2528</c:v>
                </c:pt>
                <c:pt idx="2">
                  <c:v>2714</c:v>
                </c:pt>
                <c:pt idx="3">
                  <c:v>2372</c:v>
                </c:pt>
                <c:pt idx="4">
                  <c:v>2432</c:v>
                </c:pt>
                <c:pt idx="5">
                  <c:v>2434</c:v>
                </c:pt>
                <c:pt idx="6">
                  <c:v>2506</c:v>
                </c:pt>
                <c:pt idx="7">
                  <c:v>2455</c:v>
                </c:pt>
                <c:pt idx="8">
                  <c:v>376</c:v>
                </c:pt>
                <c:pt idx="9">
                  <c:v>1739</c:v>
                </c:pt>
                <c:pt idx="10">
                  <c:v>3638</c:v>
                </c:pt>
              </c:numCache>
            </c:numRef>
          </c:val>
          <c:smooth val="0"/>
          <c:extLst>
            <c:ext xmlns:c16="http://schemas.microsoft.com/office/drawing/2014/chart" uri="{C3380CC4-5D6E-409C-BE32-E72D297353CC}">
              <c16:uniqueId val="{00000001-BDA8-492A-93F3-B95B9C5FF02F}"/>
            </c:ext>
          </c:extLst>
        </c:ser>
        <c:ser>
          <c:idx val="2"/>
          <c:order val="2"/>
          <c:tx>
            <c:strRef>
              <c:f>Sheet1!$D$1</c:f>
              <c:strCache>
                <c:ptCount val="1"/>
                <c:pt idx="0">
                  <c:v>5-9</c:v>
                </c:pt>
              </c:strCache>
            </c:strRef>
          </c:tx>
          <c:spPr>
            <a:ln w="28575" cap="rnd">
              <a:solidFill>
                <a:schemeClr val="accent3"/>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1142</c:v>
                </c:pt>
                <c:pt idx="1">
                  <c:v>1039</c:v>
                </c:pt>
                <c:pt idx="2">
                  <c:v>1380</c:v>
                </c:pt>
                <c:pt idx="3">
                  <c:v>982</c:v>
                </c:pt>
                <c:pt idx="4">
                  <c:v>945</c:v>
                </c:pt>
                <c:pt idx="5">
                  <c:v>815</c:v>
                </c:pt>
                <c:pt idx="6">
                  <c:v>743</c:v>
                </c:pt>
                <c:pt idx="7">
                  <c:v>827</c:v>
                </c:pt>
                <c:pt idx="8">
                  <c:v>206</c:v>
                </c:pt>
                <c:pt idx="9">
                  <c:v>383</c:v>
                </c:pt>
                <c:pt idx="10">
                  <c:v>1099</c:v>
                </c:pt>
              </c:numCache>
            </c:numRef>
          </c:val>
          <c:smooth val="0"/>
          <c:extLst>
            <c:ext xmlns:c16="http://schemas.microsoft.com/office/drawing/2014/chart" uri="{C3380CC4-5D6E-409C-BE32-E72D297353CC}">
              <c16:uniqueId val="{00000002-BDA8-492A-93F3-B95B9C5FF02F}"/>
            </c:ext>
          </c:extLst>
        </c:ser>
        <c:ser>
          <c:idx val="3"/>
          <c:order val="3"/>
          <c:tx>
            <c:strRef>
              <c:f>Sheet1!$E$1</c:f>
              <c:strCache>
                <c:ptCount val="1"/>
                <c:pt idx="0">
                  <c:v>10-14</c:v>
                </c:pt>
              </c:strCache>
            </c:strRef>
          </c:tx>
          <c:spPr>
            <a:ln w="28575" cap="rnd">
              <a:solidFill>
                <a:schemeClr val="accent4"/>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Sheet1!$E$2:$E$12</c:f>
              <c:numCache>
                <c:formatCode>General</c:formatCode>
                <c:ptCount val="11"/>
                <c:pt idx="0">
                  <c:v>649</c:v>
                </c:pt>
                <c:pt idx="1">
                  <c:v>564</c:v>
                </c:pt>
                <c:pt idx="2">
                  <c:v>589</c:v>
                </c:pt>
                <c:pt idx="3">
                  <c:v>467</c:v>
                </c:pt>
                <c:pt idx="4">
                  <c:v>447</c:v>
                </c:pt>
                <c:pt idx="5">
                  <c:v>397</c:v>
                </c:pt>
                <c:pt idx="6">
                  <c:v>347</c:v>
                </c:pt>
                <c:pt idx="7">
                  <c:v>342</c:v>
                </c:pt>
                <c:pt idx="8">
                  <c:v>140</c:v>
                </c:pt>
                <c:pt idx="9">
                  <c:v>194</c:v>
                </c:pt>
                <c:pt idx="10">
                  <c:v>352</c:v>
                </c:pt>
              </c:numCache>
            </c:numRef>
          </c:val>
          <c:smooth val="0"/>
          <c:extLst>
            <c:ext xmlns:c16="http://schemas.microsoft.com/office/drawing/2014/chart" uri="{C3380CC4-5D6E-409C-BE32-E72D297353CC}">
              <c16:uniqueId val="{00000003-BDA8-492A-93F3-B95B9C5FF02F}"/>
            </c:ext>
          </c:extLst>
        </c:ser>
        <c:dLbls>
          <c:showLegendKey val="0"/>
          <c:showVal val="0"/>
          <c:showCatName val="0"/>
          <c:showSerName val="0"/>
          <c:showPercent val="0"/>
          <c:showBubbleSize val="0"/>
        </c:dLbls>
        <c:smooth val="0"/>
        <c:axId val="1232554040"/>
        <c:axId val="1232551880"/>
      </c:lineChart>
      <c:catAx>
        <c:axId val="12325540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t>Fiscal 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32551880"/>
        <c:crosses val="autoZero"/>
        <c:auto val="1"/>
        <c:lblAlgn val="ctr"/>
        <c:lblOffset val="100"/>
        <c:noMultiLvlLbl val="0"/>
      </c:catAx>
      <c:valAx>
        <c:axId val="1232551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t>Number of asthma-specific  hospitalizations</a:t>
                </a:r>
              </a:p>
            </c:rich>
          </c:tx>
          <c:layout>
            <c:manualLayout>
              <c:xMode val="edge"/>
              <c:yMode val="edge"/>
              <c:x val="1.0115132327160126E-2"/>
              <c:y val="0.1526544845864137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32554040"/>
        <c:crosses val="autoZero"/>
        <c:crossBetween val="between"/>
      </c:valAx>
      <c:spPr>
        <a:noFill/>
        <a:ln>
          <a:noFill/>
        </a:ln>
        <a:effectLst/>
      </c:spPr>
    </c:plotArea>
    <c:legend>
      <c:legendPos val="r"/>
      <c:layout>
        <c:manualLayout>
          <c:xMode val="edge"/>
          <c:yMode val="edge"/>
          <c:x val="0.90481478474984445"/>
          <c:y val="0.21684882736744665"/>
          <c:w val="9.3048067572651882E-2"/>
          <c:h val="0.35598009799080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300" b="0" i="0" u="none" strike="noStrike" kern="1200" spc="0" baseline="0" dirty="0">
                <a:solidFill>
                  <a:schemeClr val="tx1"/>
                </a:solidFill>
              </a:rPr>
              <a:t>Asthma-specific hospitalization rates per 100 people with asthma in fiscal year 2022/23, by Ontario Health region </a:t>
            </a:r>
            <a:endParaRPr lang="en-US" sz="1300" dirty="0">
              <a:solidFill>
                <a:schemeClr val="tx1"/>
              </a:solidFill>
            </a:endParaRPr>
          </a:p>
        </c:rich>
      </c:tx>
      <c:layout>
        <c:manualLayout>
          <c:xMode val="edge"/>
          <c:yMode val="edge"/>
          <c:x val="0.22457300467383501"/>
          <c:y val="2.7515797771816279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8502919198228"/>
          <c:y val="0.20096308452778291"/>
          <c:w val="0.81798419415703005"/>
          <c:h val="0.58070607745273772"/>
        </c:manualLayout>
      </c:layout>
      <c:barChart>
        <c:barDir val="col"/>
        <c:grouping val="clustered"/>
        <c:varyColors val="0"/>
        <c:ser>
          <c:idx val="0"/>
          <c:order val="0"/>
          <c:tx>
            <c:strRef>
              <c:f>Sheet1!$B$1</c:f>
              <c:strCache>
                <c:ptCount val="1"/>
                <c:pt idx="0">
                  <c:v>asthma hospitalization crude</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0797-4749-9959-0F598D5F678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North West</c:v>
                </c:pt>
                <c:pt idx="3">
                  <c:v>Central</c:v>
                </c:pt>
                <c:pt idx="4">
                  <c:v>West</c:v>
                </c:pt>
                <c:pt idx="5">
                  <c:v>North East</c:v>
                </c:pt>
                <c:pt idx="6">
                  <c:v>East</c:v>
                </c:pt>
              </c:strCache>
            </c:strRef>
          </c:cat>
          <c:val>
            <c:numRef>
              <c:f>Sheet1!$B$2:$B$8</c:f>
              <c:numCache>
                <c:formatCode>0.00</c:formatCode>
                <c:ptCount val="7"/>
                <c:pt idx="0">
                  <c:v>0.56000000000000005</c:v>
                </c:pt>
                <c:pt idx="1">
                  <c:v>0.81</c:v>
                </c:pt>
                <c:pt idx="2">
                  <c:v>0.77</c:v>
                </c:pt>
                <c:pt idx="3">
                  <c:v>0.64</c:v>
                </c:pt>
                <c:pt idx="4">
                  <c:v>0.5</c:v>
                </c:pt>
                <c:pt idx="5" formatCode="General">
                  <c:v>0.46</c:v>
                </c:pt>
                <c:pt idx="6">
                  <c:v>0.45</c:v>
                </c:pt>
              </c:numCache>
            </c:numRef>
          </c:val>
          <c:extLst>
            <c:ext xmlns:c16="http://schemas.microsoft.com/office/drawing/2014/chart" uri="{C3380CC4-5D6E-409C-BE32-E72D297353CC}">
              <c16:uniqueId val="{00000002-0797-4749-9959-0F598D5F678B}"/>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Ontario Health region</a:t>
                </a:r>
              </a:p>
            </c:rich>
          </c:tx>
          <c:layout>
            <c:manualLayout>
              <c:xMode val="edge"/>
              <c:yMode val="edge"/>
              <c:x val="0.4312705811866589"/>
              <c:y val="0.87603477610453007"/>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Rate</a:t>
                </a:r>
                <a:r>
                  <a:rPr lang="en-US" sz="1300" baseline="0" dirty="0">
                    <a:solidFill>
                      <a:schemeClr val="tx1"/>
                    </a:solidFill>
                  </a:rPr>
                  <a:t> p</a:t>
                </a:r>
                <a:r>
                  <a:rPr lang="en-US" sz="1300" dirty="0">
                    <a:solidFill>
                      <a:schemeClr val="tx1"/>
                    </a:solidFill>
                  </a:rPr>
                  <a:t>er 100 people with asthma</a:t>
                </a:r>
              </a:p>
            </c:rich>
          </c:tx>
          <c:layout>
            <c:manualLayout>
              <c:xMode val="edge"/>
              <c:yMode val="edge"/>
              <c:x val="1.6150495268653173E-2"/>
              <c:y val="0.1382592510121706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300" b="0" i="0" u="none" strike="noStrike" kern="1200" spc="0" baseline="0" dirty="0">
                <a:solidFill>
                  <a:schemeClr val="tx1"/>
                </a:solidFill>
              </a:rPr>
              <a:t>Asthma-specific hospitalization rates per 100 people with asthma in fiscal year 2022/23, by age group</a:t>
            </a:r>
          </a:p>
        </c:rich>
      </c:tx>
      <c:layout>
        <c:manualLayout>
          <c:xMode val="edge"/>
          <c:yMode val="edge"/>
          <c:x val="9.8480420395806734E-2"/>
          <c:y val="2.6727322891329373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642694627247366"/>
          <c:y val="0.19982344802336235"/>
          <c:w val="0.69717311144853633"/>
          <c:h val="0.5836889565417212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142C-4E53-8869-5243C93E2CE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(0-99)</c:v>
                </c:pt>
                <c:pt idx="1">
                  <c:v>0-4</c:v>
                </c:pt>
                <c:pt idx="2">
                  <c:v>5-9</c:v>
                </c:pt>
                <c:pt idx="3">
                  <c:v>10-14</c:v>
                </c:pt>
                <c:pt idx="4">
                  <c:v>15-19</c:v>
                </c:pt>
              </c:strCache>
            </c:strRef>
          </c:cat>
          <c:val>
            <c:numRef>
              <c:f>Sheet1!$B$2:$B$6</c:f>
              <c:numCache>
                <c:formatCode>General</c:formatCode>
                <c:ptCount val="5"/>
                <c:pt idx="0">
                  <c:v>0.56000000000000005</c:v>
                </c:pt>
                <c:pt idx="1">
                  <c:v>6.64</c:v>
                </c:pt>
                <c:pt idx="2">
                  <c:v>1.02</c:v>
                </c:pt>
                <c:pt idx="3">
                  <c:v>0.24</c:v>
                </c:pt>
                <c:pt idx="4">
                  <c:v>0.12</c:v>
                </c:pt>
              </c:numCache>
            </c:numRef>
          </c:val>
          <c:extLst>
            <c:ext xmlns:c16="http://schemas.microsoft.com/office/drawing/2014/chart" uri="{C3380CC4-5D6E-409C-BE32-E72D297353CC}">
              <c16:uniqueId val="{00000002-142C-4E53-8869-5243C93E2CE4}"/>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Age group (years)</a:t>
                </a:r>
              </a:p>
            </c:rich>
          </c:tx>
          <c:layout>
            <c:manualLayout>
              <c:xMode val="edge"/>
              <c:yMode val="edge"/>
              <c:x val="3.972116403794506E-2"/>
              <c:y val="0.28645136844488023"/>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Rate per 100 people with asthma</a:t>
                </a:r>
              </a:p>
            </c:rich>
          </c:tx>
          <c:layout>
            <c:manualLayout>
              <c:xMode val="edge"/>
              <c:yMode val="edge"/>
              <c:x val="0.39797576493703951"/>
              <c:y val="0.88786177765731189"/>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0.08905</cdr:x>
      <cdr:y>0.58919</cdr:y>
    </cdr:from>
    <cdr:to>
      <cdr:x>0.1229</cdr:x>
      <cdr:y>0.65481</cdr:y>
    </cdr:to>
    <cdr:sp macro="" textlink="">
      <cdr:nvSpPr>
        <cdr:cNvPr id="2" name="TextBox 1">
          <a:extLst xmlns:a="http://schemas.openxmlformats.org/drawingml/2006/main">
            <a:ext uri="{FF2B5EF4-FFF2-40B4-BE49-F238E27FC236}">
              <a16:creationId xmlns:a16="http://schemas.microsoft.com/office/drawing/2014/main" id="{2B51EE62-2D29-1C2B-622A-ECBC34CBE3BE}"/>
            </a:ext>
          </a:extLst>
        </cdr:cNvPr>
        <cdr:cNvSpPr txBox="1"/>
      </cdr:nvSpPr>
      <cdr:spPr>
        <a:xfrm xmlns:a="http://schemas.openxmlformats.org/drawingml/2006/main">
          <a:off x="1052673" y="2138361"/>
          <a:ext cx="400050" cy="23812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fontAlgn="t"/>
          <a:r>
            <a:rPr lang="en-US" sz="1200" b="0" dirty="0">
              <a:ea typeface="MS PGothic"/>
              <a:cs typeface="Calibri"/>
            </a:rPr>
            <a:t>114.3</a:t>
          </a:r>
          <a:endParaRPr lang="en-CA" sz="1200" b="0" dirty="0">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5/8/2025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5/8/2025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qontario.ca/evidence-to-improve-care/quality-standards/view-all-quality-standards/asthma-in-adul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r>
              <a:rPr lang="en-CA" dirty="0"/>
              <a:t>.</a:t>
            </a: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321598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17</a:t>
            </a:fld>
            <a:endParaRPr lang="fr-CA" altLang="en-US" dirty="0"/>
          </a:p>
        </p:txBody>
      </p:sp>
    </p:spTree>
    <p:extLst>
      <p:ext uri="{BB962C8B-B14F-4D97-AF65-F5344CB8AC3E}">
        <p14:creationId xmlns:p14="http://schemas.microsoft.com/office/powerpoint/2010/main" val="190005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27108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166862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5815-5365-0672-EACF-618C86B10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A82C-BDA8-C2B7-1553-9C08BCDAC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F85F9-2C5E-880F-FDC8-958F9DC885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5EA1CC-39DA-ED9D-9A13-E0DF090C3312}"/>
              </a:ext>
            </a:extLst>
          </p:cNvPr>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2346472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646-8B20-45A1-BAF9-29519305263A}" type="slidenum">
              <a:rPr lang="en-CA" smtClean="0"/>
              <a:t>22</a:t>
            </a:fld>
            <a:endParaRPr lang="en-CA" dirty="0"/>
          </a:p>
        </p:txBody>
      </p:sp>
    </p:spTree>
    <p:extLst>
      <p:ext uri="{BB962C8B-B14F-4D97-AF65-F5344CB8AC3E}">
        <p14:creationId xmlns:p14="http://schemas.microsoft.com/office/powerpoint/2010/main" val="223325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2295230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241447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250844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4201613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dirty="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Calibri" panose="020F0502020204030204" pitchFamily="34" charset="0"/>
                <a:cs typeface="Calibri" panose="020F0502020204030204" pitchFamily="34" charset="0"/>
              </a:rPr>
              <a:t>This quality standard addresses </a:t>
            </a:r>
            <a:r>
              <a:rPr lang="en-CA" dirty="0"/>
              <a:t>the diagnosis and management of asthma in children and adolescents under 16 years of age, with a focus on primary care and community-based settings. It addresses referral to specialized pediatric asthma care for children and adolescents who have indications characterizing severe asthma, but it does not address the management of severe asthma in specialized care, acute asthma exacerbations, or care provided during emergency department visits or hospitalizations.</a:t>
            </a:r>
          </a:p>
          <a:p>
            <a:endParaRPr lang="en-CA" sz="1200" kern="1200" dirty="0">
              <a:solidFill>
                <a:schemeClr val="tx1"/>
              </a:solidFill>
              <a:effectLst/>
              <a:latin typeface="Calibri" panose="020F0502020204030204" pitchFamily="34" charset="0"/>
              <a:cs typeface="Calibri" panose="020F0502020204030204" pitchFamily="34" charset="0"/>
            </a:endParaRPr>
          </a:p>
          <a:p>
            <a:r>
              <a:rPr lang="en-CA" sz="1200" kern="1200" dirty="0">
                <a:solidFill>
                  <a:schemeClr val="tx1"/>
                </a:solidFill>
                <a:effectLst/>
                <a:latin typeface="Calibri" panose="020F0502020204030204" pitchFamily="34" charset="0"/>
                <a:cs typeface="Calibri" panose="020F0502020204030204" pitchFamily="34" charset="0"/>
              </a:rPr>
              <a:t>A separate quality standard addresses </a:t>
            </a:r>
            <a:r>
              <a:rPr lang="en-CA" i="1" dirty="0">
                <a:solidFill>
                  <a:srgbClr val="037EAE"/>
                </a:solidFill>
                <a:hlinkClick r:id="rId3" tooltip="Link to the quality standard for asthma in adults.">
                  <a:extLst>
                    <a:ext uri="{A12FA001-AC4F-418D-AE19-62706E023703}">
                      <ahyp:hlinkClr xmlns:ahyp="http://schemas.microsoft.com/office/drawing/2018/hyperlinkcolor" val="tx"/>
                    </a:ext>
                  </a:extLst>
                </a:hlinkClick>
              </a:rPr>
              <a:t>Asthma in Adults</a:t>
            </a:r>
            <a:r>
              <a:rPr lang="en-CA" dirty="0"/>
              <a:t>.</a:t>
            </a:r>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357899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Asthma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dirty="0">
                <a:latin typeface="Calibri" panose="020F0502020204030204" pitchFamily="34" charset="0"/>
                <a:cs typeface="Calibri" panose="020F0502020204030204" pitchFamily="34" charset="0"/>
              </a:rPr>
              <a:t>).</a:t>
            </a:r>
            <a:endParaRPr lang="en-US" sz="1200" b="0" kern="1200" dirty="0">
              <a:solidFill>
                <a:schemeClr val="tx1"/>
              </a:solidFill>
              <a:latin typeface="Calibri" panose="020F0502020204030204" pitchFamily="34" charset="0"/>
              <a:cs typeface="Calibri" panose="020F0502020204030204" pitchFamily="34" charset="0"/>
            </a:endParaRPr>
          </a:p>
          <a:p>
            <a:endParaRPr lang="en-CA" sz="1200" b="1" dirty="0">
              <a:latin typeface="Calibri" panose="020F0502020204030204" pitchFamily="34" charset="0"/>
              <a:cs typeface="Calibri" panose="020F0502020204030204" pitchFamily="34" charset="0"/>
            </a:endParaRPr>
          </a:p>
          <a:p>
            <a:r>
              <a:rPr lang="en-CA" sz="12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2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Implementable</a:t>
            </a:r>
            <a:r>
              <a:rPr lang="en-US" sz="1200" b="0" dirty="0">
                <a:latin typeface="Calibri" panose="020F0502020204030204" pitchFamily="34" charset="0"/>
                <a:cs typeface="Calibri" panose="020F0502020204030204" pitchFamily="34" charset="0"/>
              </a:rPr>
              <a:t>: </a:t>
            </a:r>
            <a:r>
              <a:rPr lang="en-US" sz="12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endParaRPr lang="en-CA" sz="1200" i="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 partners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B5C021CA-F454-8B01-FE85-2EF721AE867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1A39F58A-1905-AA10-C77E-BB76BD5D0D3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03E387C3-0A52-720E-CBC8-181D12617E82}"/>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80A49952-7275-D54B-62AD-0730C4BB652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7" name="TextBox 6">
            <a:extLst>
              <a:ext uri="{FF2B5EF4-FFF2-40B4-BE49-F238E27FC236}">
                <a16:creationId xmlns:a16="http://schemas.microsoft.com/office/drawing/2014/main" id="{5CB8C3B5-AD5E-E243-207A-07FB4A66483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A111A3DE-64F3-8ED7-5C17-6FEAFF34FE8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D500AEB8-FCBB-FDBF-688B-2654A6BEB16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extBox 9">
            <a:extLst>
              <a:ext uri="{FF2B5EF4-FFF2-40B4-BE49-F238E27FC236}">
                <a16:creationId xmlns:a16="http://schemas.microsoft.com/office/drawing/2014/main" id="{0BC13B5A-1952-8E30-82AE-FFC303FFBDC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A3897620-43C7-C74E-FC86-56D9254B2AC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99259-867D-B349-D5A4-EDD8B94088BA}"/>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6428D1C4-31A3-D10B-4D6F-4AD6396BEF1A}"/>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hyperlink" Target="https://cps.ca/documents/position/managing-an-acute-asthma-exacerbatio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www.cihi.ca/sites/default/files/document/asthma-hospitalization-children-2018-chartbook-en-web.pdf"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www.cihi.ca/sites/default/files/document/asthma-hospitalization-children-2018-chartbook-en-web.pdf" TargetMode="External"/><Relationship Id="rId4" Type="http://schemas.openxmlformats.org/officeDocument/2006/relationships/hyperlink" Target="https://www.cihi.ca/en/news/hospital-stays-for-respiratory-illnesses-increase-among-canadian-children"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www.cihi.ca/sites/default/files/document/asthma-hospitalization-children-2018-chartbook-en-web.pdf" TargetMode="Externa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pcmch.on.ca/clinical-handbook-for-paediatric-asthma/"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www.hqontario.ca/evidence-to-improve-care/quality-standards/view-all-quality-standards/asthma-in-adult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www.hqontario.ca/evidence-to-improve-care/quality-standards/view-all-quality-standards/asthma-in-children-and-adolescents"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CA"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584358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CA" sz="4200" b="1" i="0" u="none" strike="noStrike" kern="1200" cap="none" spc="0" normalizeH="0" baseline="0" dirty="0">
                <a:ln>
                  <a:noFill/>
                </a:ln>
                <a:effectLst/>
                <a:uLnTx/>
                <a:uFillTx/>
                <a:latin typeface="+mn-lt"/>
                <a:ea typeface="+mn-ea"/>
                <a:cs typeface="+mn-cs"/>
              </a:rPr>
              <a:t>Asthma in Children and Adolescents</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199969" cy="1384995"/>
          </a:xfrm>
        </p:spPr>
        <p:txBody>
          <a:bodyPr/>
          <a:lstStyle/>
          <a:p>
            <a:r>
              <a:rPr lang="en-CA" dirty="0"/>
              <a:t>Guiding evidence-based care for people under 16 years of age in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600" dirty="0"/>
              <a:t>How the health care system can support implementation</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Implementing quality standards can be challenging owing to </a:t>
            </a:r>
            <a:br>
              <a:rPr lang="en-CA" sz="3000" dirty="0"/>
            </a:br>
            <a:r>
              <a:rPr lang="en-CA" sz="3000" dirty="0"/>
              <a:t>system-level barriers or gaps, many of which have been identified throughout the development of this standard</a:t>
            </a:r>
          </a:p>
          <a:p>
            <a:pPr marL="342900" indent="-342900">
              <a:buFont typeface="Arial" panose="020B0604020202020204" pitchFamily="34" charset="0"/>
              <a:buChar char="•"/>
            </a:pPr>
            <a:r>
              <a:rPr lang="en-CA" sz="3000" dirty="0"/>
              <a:t>Ontario Health will work with and support other provincial partners, including the Ministry of Health, to bridge system-level gaps and support the implementation of quality standards</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dirty="0"/>
              <a:t>The </a:t>
            </a:r>
            <a:r>
              <a:rPr lang="en-CA" b="1" dirty="0"/>
              <a:t>Getting Started Guide</a:t>
            </a:r>
            <a:r>
              <a:rPr lang="en-CA" dirty="0"/>
              <a:t>:</a:t>
            </a:r>
          </a:p>
          <a:p>
            <a:pPr marL="342900" indent="-342900">
              <a:buFont typeface="Arial" panose="020B0604020202020204" pitchFamily="34" charset="0"/>
              <a:buChar char="•"/>
            </a:pPr>
            <a:r>
              <a:rPr lang="en-CA" dirty="0"/>
              <a:t>Outlines the process for using the quality standard as a resource to deliver </a:t>
            </a:r>
            <a:br>
              <a:rPr lang="en-CA" dirty="0"/>
            </a:br>
            <a:r>
              <a:rPr lang="en-CA" dirty="0"/>
              <a:t>high-quality care</a:t>
            </a:r>
          </a:p>
          <a:p>
            <a:pPr marL="342900" indent="-342900">
              <a:buFont typeface="Arial" panose="020B0604020202020204" pitchFamily="34" charset="0"/>
              <a:buChar char="•"/>
            </a:pPr>
            <a:r>
              <a:rPr lang="en-CA" dirty="0"/>
              <a:t>Contains evidence-based approaches, as well as useful tools and templates for implementing change ideas at the 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182505"/>
            <a:ext cx="5333999" cy="2492990"/>
          </a:xfrm>
        </p:spPr>
        <p:txBody>
          <a:bodyPr>
            <a:spAutoFit/>
          </a:bodyPr>
          <a:lstStyle/>
          <a:p>
            <a:pPr>
              <a:spcAft>
                <a:spcPts val="3600"/>
              </a:spcAft>
            </a:pPr>
            <a:r>
              <a:rPr lang="en-CA" b="1" dirty="0">
                <a:hlinkClick r:id="rId3" tooltip="Quorum home page."/>
              </a:rPr>
              <a:t>Quorum</a:t>
            </a:r>
            <a:r>
              <a:rPr lang="en-CA" dirty="0"/>
              <a:t> is an online community dedicated to improving the quality of health care in Ontario. </a:t>
            </a:r>
          </a:p>
          <a:p>
            <a:r>
              <a:rPr lang="en-CA" dirty="0"/>
              <a:t>The </a:t>
            </a:r>
            <a:r>
              <a:rPr lang="en-CA" dirty="0">
                <a:hlinkClick r:id="rId4" tooltip="Implementation tools on Quorum."/>
              </a:rPr>
              <a:t>Quality Standards Adoption Series</a:t>
            </a:r>
            <a:r>
              <a:rPr lang="en-CA" dirty="0"/>
              <a:t> 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Measurement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sz="2400" dirty="0"/>
              <a:t>The </a:t>
            </a:r>
            <a:r>
              <a:rPr lang="en-CA" sz="2400" b="1" dirty="0"/>
              <a:t>measurement guide </a:t>
            </a:r>
            <a:r>
              <a:rPr lang="en-CA" sz="2400" dirty="0"/>
              <a:t>describes:</a:t>
            </a:r>
          </a:p>
          <a:p>
            <a:pPr marL="342900" indent="-342900">
              <a:buFont typeface="Arial" panose="020B0604020202020204" pitchFamily="34" charset="0"/>
              <a:buChar char="•"/>
            </a:pPr>
            <a:r>
              <a:rPr lang="en-CA" sz="2400" dirty="0"/>
              <a:t>The measurement principles behind the quality indicators included in quality standards</a:t>
            </a:r>
          </a:p>
          <a:p>
            <a:pPr marL="342900" indent="-342900">
              <a:buFont typeface="Arial" panose="020B0604020202020204" pitchFamily="34" charset="0"/>
              <a:buChar char="•"/>
            </a:pPr>
            <a:r>
              <a:rPr lang="en-CA" sz="2400" dirty="0"/>
              <a:t>The types of indicators included in quality standards</a:t>
            </a:r>
          </a:p>
          <a:p>
            <a:pPr marL="342900" indent="-342900">
              <a:buFont typeface="Arial" panose="020B0604020202020204" pitchFamily="34" charset="0"/>
              <a:buChar char="•"/>
            </a:pPr>
            <a:r>
              <a:rPr lang="en-CA" sz="240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CA" dirty="0"/>
              <a:t>The </a:t>
            </a:r>
            <a:r>
              <a:rPr lang="en-CA" b="1" dirty="0"/>
              <a:t>technical specifications </a:t>
            </a:r>
            <a:r>
              <a:rPr lang="en-CA" dirty="0"/>
              <a:t>report outlines 2 types of measurement:</a:t>
            </a:r>
            <a:endParaRPr lang="en-CA" dirty="0">
              <a:cs typeface="Calibri"/>
            </a:endParaRPr>
          </a:p>
          <a:p>
            <a:pPr marL="342900" indent="-342900">
              <a:buFont typeface="Arial" panose="020B0604020202020204" pitchFamily="34" charset="0"/>
              <a:buChar char="•"/>
            </a:pPr>
            <a:r>
              <a:rPr lang="en-CA" b="1" dirty="0"/>
              <a:t>Provincial measurement: </a:t>
            </a:r>
            <a:r>
              <a:rPr lang="en-CA" dirty="0"/>
              <a:t>how we can monitor the progress being made to improve care at the provincial level </a:t>
            </a:r>
          </a:p>
          <a:p>
            <a:pPr marL="342900" indent="-342900">
              <a:buFont typeface="Arial" panose="020B0604020202020204" pitchFamily="34" charset="0"/>
              <a:buChar char="•"/>
            </a:pPr>
            <a:r>
              <a:rPr lang="en-CA" b="1" dirty="0"/>
              <a:t>Local measurement: </a:t>
            </a:r>
            <a:r>
              <a:rPr lang="en-CA" dirty="0"/>
              <a:t>what you can do to assess the quality of care that you </a:t>
            </a:r>
            <a:br>
              <a:rPr lang="en-CA" dirty="0"/>
            </a:br>
            <a:r>
              <a:rPr lang="en-CA" dirty="0"/>
              <a:t>provide locally</a:t>
            </a:r>
          </a:p>
        </p:txBody>
      </p:sp>
      <p:pic>
        <p:nvPicPr>
          <p:cNvPr id="2" name="Picture Placeholder 8" descr="Cover of the technical specifications.">
            <a:extLst>
              <a:ext uri="{FF2B5EF4-FFF2-40B4-BE49-F238E27FC236}">
                <a16:creationId xmlns:a16="http://schemas.microsoft.com/office/drawing/2014/main" id="{63493D53-88DC-3611-7810-DBAACDA380AC}"/>
              </a:ext>
            </a:extLst>
          </p:cNvPr>
          <p:cNvPicPr>
            <a:picLocks noGrp="1" noChangeAspect="1"/>
          </p:cNvPicPr>
          <p:nvPr>
            <p:ph type="pic" sz="quarter" idx="11"/>
          </p:nvPr>
        </p:nvPicPr>
        <p:blipFill>
          <a:blip r:embed="rId2"/>
          <a:srcRect l="882" r="882"/>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7000" b="0" i="0" u="none" strike="noStrike" kern="1200" cap="none" spc="0" normalizeH="0" baseline="0" dirty="0">
                <a:ln>
                  <a:noFill/>
                </a:ln>
                <a:solidFill>
                  <a:schemeClr val="bg1"/>
                </a:solidFill>
                <a:effectLst/>
                <a:uLnTx/>
                <a:uFillTx/>
                <a:latin typeface="+mn-lt"/>
                <a:ea typeface="+mn-ea"/>
                <a:cs typeface="+mn-cs"/>
              </a:rPr>
              <a:t>Why do we need a quality standard for asthma in children and adolescents?</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n silhouettes of people, with one of the ten highlighted.">
            <a:extLst>
              <a:ext uri="{FF2B5EF4-FFF2-40B4-BE49-F238E27FC236}">
                <a16:creationId xmlns:a16="http://schemas.microsoft.com/office/drawing/2014/main" id="{05490EC3-0B07-0B02-EBC0-9CD170A85E5A}"/>
              </a:ext>
            </a:extLst>
          </p:cNvPr>
          <p:cNvPicPr>
            <a:picLocks noChangeAspect="1"/>
          </p:cNvPicPr>
          <p:nvPr/>
        </p:nvPicPr>
        <p:blipFill>
          <a:blip r:embed="rId3"/>
          <a:stretch>
            <a:fillRect/>
          </a:stretch>
        </p:blipFill>
        <p:spPr>
          <a:xfrm>
            <a:off x="1232692" y="1435877"/>
            <a:ext cx="3548283" cy="3018406"/>
          </a:xfrm>
          <a:prstGeom prst="rect">
            <a:avLst/>
          </a:prstGeom>
        </p:spPr>
      </p:pic>
      <p:sp>
        <p:nvSpPr>
          <p:cNvPr id="14" name="Title 13">
            <a:extLst>
              <a:ext uri="{FF2B5EF4-FFF2-40B4-BE49-F238E27FC236}">
                <a16:creationId xmlns:a16="http://schemas.microsoft.com/office/drawing/2014/main" id="{26FEFF09-2B13-E05D-E635-424040D84C96}"/>
              </a:ext>
            </a:extLst>
          </p:cNvPr>
          <p:cNvSpPr txBox="1">
            <a:spLocks noGrp="1"/>
          </p:cNvSpPr>
          <p:nvPr>
            <p:ph type="title" idx="4294967295"/>
          </p:nvPr>
        </p:nvSpPr>
        <p:spPr>
          <a:xfrm>
            <a:off x="5771674" y="1535643"/>
            <a:ext cx="5610701" cy="30008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t">
              <a:spcAft>
                <a:spcPts val="1200"/>
              </a:spcAft>
              <a:defRPr/>
            </a:pPr>
            <a:r>
              <a:rPr kumimoji="0" lang="en-CA" sz="2400" b="0" i="0" u="none" strike="noStrike" kern="1200" cap="none" spc="0" normalizeH="0" baseline="0" noProof="0" dirty="0">
                <a:ln>
                  <a:noFill/>
                </a:ln>
                <a:effectLst/>
                <a:uLnTx/>
                <a:uFillTx/>
                <a:latin typeface="+mn-lt"/>
                <a:ea typeface="MS PGothic"/>
                <a:cs typeface="Calibri"/>
              </a:rPr>
              <a:t>As of fiscal year 2022/23,* nearly 2.5 million people in Ontario have asthma (over 1 in 10).</a:t>
            </a:r>
            <a:br>
              <a:rPr kumimoji="0" lang="en-CA" sz="2400" b="0" i="0" u="none" strike="noStrike" kern="1200" cap="none" spc="0" normalizeH="0" baseline="0" noProof="0" dirty="0">
                <a:ln>
                  <a:noFill/>
                </a:ln>
                <a:effectLst/>
                <a:uLnTx/>
                <a:uFillTx/>
                <a:latin typeface="+mn-lt"/>
                <a:ea typeface="MS PGothic"/>
                <a:cs typeface="Calibri"/>
              </a:rPr>
            </a:br>
            <a:br>
              <a:rPr kumimoji="0" lang="en-CA" sz="2400" b="0" i="0" u="none" strike="noStrike" kern="1200" cap="none" spc="0" normalizeH="0" baseline="0" noProof="0" dirty="0">
                <a:ln>
                  <a:noFill/>
                </a:ln>
                <a:effectLst/>
                <a:uLnTx/>
                <a:uFillTx/>
                <a:latin typeface="+mn-lt"/>
                <a:ea typeface="MS PGothic"/>
                <a:cs typeface="Calibri"/>
              </a:rPr>
            </a:br>
            <a:r>
              <a:rPr lang="en-CA" sz="2400" b="0" dirty="0">
                <a:latin typeface="+mn-lt"/>
                <a:ea typeface="Calibri"/>
                <a:cs typeface="Calibri"/>
              </a:rPr>
              <a:t>Asthma is one of the most common chronic diseases of childhood in Canada, with nearly half a million people under 20 years of age living with the disease in 2022/23, and over 60% of prevalent cases occurring in people under 15 years of age.</a:t>
            </a:r>
            <a:endParaRPr lang="en-CA" sz="3600" b="0" i="0" u="none" strike="noStrike" kern="1200" cap="none" spc="0" normalizeH="0" baseline="0" noProof="0" dirty="0">
              <a:ln>
                <a:noFill/>
              </a:ln>
              <a:effectLst/>
              <a:uLnTx/>
              <a:uFillTx/>
              <a:latin typeface="+mn-lt"/>
              <a:ea typeface="MS PGothic"/>
              <a:cs typeface="Calibri"/>
            </a:endParaRPr>
          </a:p>
        </p:txBody>
      </p:sp>
      <p:sp>
        <p:nvSpPr>
          <p:cNvPr id="16" name="TextBox 15">
            <a:extLst>
              <a:ext uri="{FF2B5EF4-FFF2-40B4-BE49-F238E27FC236}">
                <a16:creationId xmlns:a16="http://schemas.microsoft.com/office/drawing/2014/main" id="{0B60055E-D62F-CC7C-3F90-4FAB27CB4FDF}"/>
              </a:ext>
            </a:extLst>
          </p:cNvPr>
          <p:cNvSpPr txBox="1"/>
          <p:nvPr/>
        </p:nvSpPr>
        <p:spPr>
          <a:xfrm>
            <a:off x="57149" y="6123742"/>
            <a:ext cx="12050767" cy="677108"/>
          </a:xfrm>
          <a:prstGeom prst="rect">
            <a:avLst/>
          </a:prstGeom>
          <a:noFill/>
        </p:spPr>
        <p:txBody>
          <a:bodyPr wrap="square" lIns="91440" tIns="45720" rIns="91440" bIns="45720" anchor="t">
            <a:spAutoFit/>
          </a:bodyPr>
          <a:lstStyle/>
          <a:p>
            <a:pPr eaLnBrk="0" hangingPunct="0">
              <a:spcAft>
                <a:spcPts val="600"/>
              </a:spcAft>
              <a:defRPr/>
            </a:pPr>
            <a:r>
              <a:rPr lang="en-CA" sz="1100" u="none" dirty="0">
                <a:latin typeface="Calibri"/>
                <a:ea typeface="Calibri"/>
                <a:cs typeface="Calibri"/>
              </a:rPr>
              <a:t>*Data for fiscal year 2022/23 may be incomplete due to the 2-year algorithm to identify asthma, and numbers are subject to change</a:t>
            </a:r>
            <a:r>
              <a:rPr lang="en-CA" sz="1100" dirty="0">
                <a:latin typeface="Calibri"/>
                <a:ea typeface="Calibri"/>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a:spcAft>
                <a:spcPts val="600"/>
              </a:spcAft>
              <a:defRPr/>
            </a:pPr>
            <a:r>
              <a:rPr lang="en-CA" sz="1100" dirty="0">
                <a:latin typeface="Calibri"/>
                <a:ea typeface="Calibri"/>
                <a:cs typeface="Calibri"/>
              </a:rPr>
              <a:t>Source</a:t>
            </a:r>
            <a:r>
              <a:rPr lang="en-CA" sz="1100" u="none" dirty="0">
                <a:latin typeface="Calibri"/>
                <a:ea typeface="Calibri"/>
                <a:cs typeface="Calibri"/>
              </a:rPr>
              <a:t>: Ontario Asthma Surveillance Information System (OASIS) (ICES), asthma prevalence crude rates.</a:t>
            </a:r>
            <a:endParaRPr lang="en-US" sz="1100" dirty="0">
              <a:latin typeface="Calibri"/>
              <a:ea typeface="Calibri"/>
              <a:cs typeface="Calibri"/>
            </a:endParaRPr>
          </a:p>
        </p:txBody>
      </p:sp>
    </p:spTree>
    <p:extLst>
      <p:ext uri="{BB962C8B-B14F-4D97-AF65-F5344CB8AC3E}">
        <p14:creationId xmlns:p14="http://schemas.microsoft.com/office/powerpoint/2010/main" val="195115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73668-C51C-D59B-D6BF-09075185E1D0}"/>
              </a:ext>
            </a:extLst>
          </p:cNvPr>
          <p:cNvSpPr txBox="1">
            <a:spLocks noGrp="1"/>
          </p:cNvSpPr>
          <p:nvPr>
            <p:ph type="title" idx="4294967295"/>
          </p:nvPr>
        </p:nvSpPr>
        <p:spPr>
          <a:xfrm>
            <a:off x="383880" y="945624"/>
            <a:ext cx="7400259" cy="41242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Although asthma affects people of all ages, </a:t>
            </a:r>
            <a:r>
              <a:rPr kumimoji="0" lang="en-CA" sz="2200" b="1"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the incidence of asthma is higher in childhood.</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1</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Notably, </a:t>
            </a:r>
            <a:r>
              <a:rPr kumimoji="0" lang="en-CA" sz="2200" b="1"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for children under 6 years of age, there are no objective tests available to confirm a diagnosis</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of asthma.</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2</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Thus, clinicians are required to rely on reports from family members or care partners on asthma-like symptoms and exacerbations requiring medical attention rather than conventional methods such as respiratory tests.</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2,3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This results in uncertainty in diagnosis </a:t>
            </a:r>
            <a:r>
              <a:rPr kumimoji="0" lang="en-CA" sz="2200" b="0" i="0" u="none" strike="noStrike" kern="1200" cap="none" spc="0" normalizeH="0" baseline="0" noProof="0" dirty="0">
                <a:ln>
                  <a:noFill/>
                </a:ln>
                <a:effectLst/>
                <a:uLnTx/>
                <a:uFillTx/>
                <a:latin typeface="+mn-lt"/>
                <a:ea typeface="Calibri" panose="020F0502020204030204" pitchFamily="34" charset="0"/>
                <a:cs typeface="+mn-cs"/>
              </a:rPr>
              <a:t>and</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 treatment planning, </a:t>
            </a:r>
            <a:r>
              <a:rPr kumimoji="0" lang="en-CA" sz="2200" b="0" i="0" u="none" strike="noStrike" kern="1200" cap="none" spc="0" normalizeH="0" baseline="0" noProof="0" dirty="0">
                <a:ln>
                  <a:noFill/>
                </a:ln>
                <a:effectLst/>
                <a:uLnTx/>
                <a:uFillTx/>
                <a:latin typeface="+mn-lt"/>
                <a:ea typeface="Calibri" panose="020F0502020204030204" pitchFamily="34" charset="0"/>
                <a:cs typeface="+mn-cs"/>
              </a:rPr>
              <a:t>as well as </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higher morbidity, among younger age</a:t>
            </a:r>
            <a:r>
              <a:rPr lang="en-CA" sz="2200" b="0" dirty="0">
                <a:latin typeface="+mn-lt"/>
                <a:ea typeface="Calibri" panose="020F0502020204030204" pitchFamily="34" charset="0"/>
                <a:cs typeface="+mn-cs"/>
              </a:rPr>
              <a:t> </a:t>
            </a: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mn-cs"/>
              </a:rPr>
              <a:t>groups.</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mn-cs"/>
              </a:rPr>
              <a:t>2-4</a:t>
            </a:r>
            <a:endParaRPr kumimoji="0" lang="en-CA"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D5467FBE-34FD-C418-0D13-9BF9157CF0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86668" y="862009"/>
            <a:ext cx="3952882" cy="3952882"/>
          </a:xfrm>
          <a:prstGeom prst="rect">
            <a:avLst/>
          </a:prstGeom>
        </p:spPr>
      </p:pic>
      <p:sp>
        <p:nvSpPr>
          <p:cNvPr id="18" name="Rectangle 17">
            <a:extLst>
              <a:ext uri="{FF2B5EF4-FFF2-40B4-BE49-F238E27FC236}">
                <a16:creationId xmlns:a16="http://schemas.microsoft.com/office/drawing/2014/main" id="{146EB7FF-EEBF-3B5A-63D2-5108C190C7B2}"/>
              </a:ext>
            </a:extLst>
          </p:cNvPr>
          <p:cNvSpPr/>
          <p:nvPr/>
        </p:nvSpPr>
        <p:spPr>
          <a:xfrm>
            <a:off x="47788" y="5599526"/>
            <a:ext cx="12060129" cy="1223412"/>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indent="-228600" algn="l" rtl="0">
              <a:spcAft>
                <a:spcPts val="300"/>
              </a:spcAft>
              <a:buFont typeface="+mj-lt"/>
              <a:buAutoNum type="arabicPeriod"/>
            </a:pPr>
            <a:r>
              <a:rPr lang="en-CA" sz="1100" b="0" i="0" u="none" baseline="0" dirty="0">
                <a:latin typeface="+mn-lt"/>
                <a:cs typeface="Calibri" panose="020F0502020204030204" pitchFamily="34" charset="0"/>
              </a:rPr>
              <a:t>Nunes C, Pereira AM, Morais-Almeida M. Asthma costs and social impact. Asthma Res Pract. 2017 Jan 6;3:1.</a:t>
            </a:r>
          </a:p>
          <a:p>
            <a:pPr marL="228600" indent="-228600" algn="l" rtl="0">
              <a:spcAft>
                <a:spcPts val="300"/>
              </a:spcAft>
              <a:buFont typeface="+mj-lt"/>
              <a:buAutoNum type="arabicPeriod"/>
            </a:pPr>
            <a:r>
              <a:rPr lang="en-CA" sz="1100" b="0" i="0" u="none" baseline="0" dirty="0">
                <a:latin typeface="+mn-lt"/>
                <a:cs typeface="Calibri" panose="020F0502020204030204" pitchFamily="34" charset="0"/>
              </a:rPr>
              <a:t>Yang CL, Hicks EA, Mitchell P, et al. Canadian Thoracic Society 2021 guideline update: diagnosis and management of asthma in preschoolers, children and adults. Can J Respir Crit Care Sleep Med. 2021;5(6):348-61.</a:t>
            </a:r>
            <a:endParaRPr lang="en-CA" sz="1100" u="none" dirty="0">
              <a:latin typeface="+mn-lt"/>
              <a:cs typeface="Calibri" panose="020F0502020204030204" pitchFamily="34" charset="0"/>
            </a:endParaRPr>
          </a:p>
          <a:p>
            <a:pPr marL="228600" indent="-228600" algn="l" rtl="0">
              <a:spcAft>
                <a:spcPts val="300"/>
              </a:spcAft>
              <a:buFont typeface="+mj-lt"/>
              <a:buAutoNum type="arabicPeriod"/>
            </a:pPr>
            <a:r>
              <a:rPr lang="en-CA" sz="1100" b="0" i="0" u="none" baseline="0" dirty="0">
                <a:latin typeface="+mn-lt"/>
                <a:cs typeface="Calibri" panose="020F0502020204030204" pitchFamily="34" charset="0"/>
              </a:rPr>
              <a:t>Canadian Institute for Health Information. Asthma hospitalizations among children and youth in Canada: trends and inequalities. Ottawa (ON): The Institute; 2018.</a:t>
            </a:r>
          </a:p>
          <a:p>
            <a:pPr marL="228600" indent="-228600" algn="l" rtl="0">
              <a:spcAft>
                <a:spcPts val="300"/>
              </a:spcAft>
              <a:buFont typeface="+mj-lt"/>
              <a:buAutoNum type="arabicPeriod"/>
            </a:pPr>
            <a:r>
              <a:rPr lang="en-CA" sz="1100" b="0" i="0" u="none" baseline="0" dirty="0">
                <a:latin typeface="+mn-lt"/>
                <a:cs typeface="Calibri" panose="020F0502020204030204" pitchFamily="34" charset="0"/>
              </a:rPr>
              <a:t>Trottier ED, Chan K, Allain D, et al. Managing an acute asthma exacerbation in children [Internet]. Ottawa (ON): Canadian Paediatric Society; 2021 [updated 2024 Feb 8; </a:t>
            </a:r>
            <a:r>
              <a:rPr lang="en-CA" sz="1100" u="none" dirty="0">
                <a:latin typeface="+mn-lt"/>
                <a:cs typeface="Calibri" panose="020F0502020204030204" pitchFamily="34" charset="0"/>
              </a:rPr>
              <a:t>cited 2025 Jan 24].</a:t>
            </a:r>
            <a:r>
              <a:rPr lang="en-CA" sz="1100" b="0" i="0" u="none" baseline="0" dirty="0">
                <a:latin typeface="+mn-lt"/>
                <a:cs typeface="Calibri" panose="020F0502020204030204" pitchFamily="34" charset="0"/>
              </a:rPr>
              <a:t> Available from:</a:t>
            </a:r>
            <a:r>
              <a:rPr lang="en-CA" sz="1100" u="none" dirty="0">
                <a:latin typeface="+mn-lt"/>
                <a:cs typeface="Calibri" panose="020F0502020204030204" pitchFamily="34" charset="0"/>
              </a:rPr>
              <a:t> </a:t>
            </a:r>
            <a:r>
              <a:rPr lang="en-CA" sz="1100" b="0" i="0" u="none" baseline="0" dirty="0">
                <a:latin typeface="+mn-lt"/>
                <a:cs typeface="Calibri" panose="020F0502020204030204" pitchFamily="34" charset="0"/>
                <a:hlinkClick r:id="rId4"/>
              </a:rPr>
              <a:t>https://cps.ca/documents/position/managing-an-acute-asthma-exacerbation</a:t>
            </a:r>
            <a:endParaRPr lang="en-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315437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78262-C45F-323A-CCF8-77CB7625CEA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5866" y="1048929"/>
            <a:ext cx="3913115" cy="3913115"/>
          </a:xfrm>
          <a:prstGeom prst="rect">
            <a:avLst/>
          </a:prstGeom>
        </p:spPr>
      </p:pic>
      <p:sp>
        <p:nvSpPr>
          <p:cNvPr id="5" name="Title 6">
            <a:extLst>
              <a:ext uri="{FF2B5EF4-FFF2-40B4-BE49-F238E27FC236}">
                <a16:creationId xmlns:a16="http://schemas.microsoft.com/office/drawing/2014/main" id="{10D9467E-A559-87F6-C932-716E36523FEE}"/>
              </a:ext>
            </a:extLst>
          </p:cNvPr>
          <p:cNvSpPr txBox="1">
            <a:spLocks noGrp="1"/>
          </p:cNvSpPr>
          <p:nvPr>
            <p:ph type="title" idx="4294967295"/>
          </p:nvPr>
        </p:nvSpPr>
        <p:spPr>
          <a:xfrm>
            <a:off x="3810000" y="1020328"/>
            <a:ext cx="7808259"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j-lt"/>
                <a:ea typeface="Calibri"/>
                <a:cs typeface="Calibri"/>
              </a:rPr>
              <a:t>In Ontario, spirometry and other lung function testing to diagnose asthma is increasing but not yet routine, posing a risk for misdiagnosis.</a:t>
            </a:r>
            <a:r>
              <a:rPr kumimoji="0" lang="en-CA" sz="2200" b="0" i="0" u="none" strike="noStrike" kern="1200" cap="none" spc="0" normalizeH="0" baseline="30000" noProof="0" dirty="0">
                <a:ln>
                  <a:noFill/>
                </a:ln>
                <a:solidFill>
                  <a:schemeClr val="tx1"/>
                </a:solidFill>
                <a:effectLst/>
                <a:uLnTx/>
                <a:uFillTx/>
                <a:latin typeface="+mj-lt"/>
                <a:ea typeface="Calibri" panose="020F0502020204030204" pitchFamily="34" charset="0"/>
                <a:cs typeface="Arial" panose="020B0604020202020204" pitchFamily="34" charset="0"/>
              </a:rPr>
              <a:t> </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According to available administrative health data, about half of people 7 years of age and older (54%) receive a </a:t>
            </a:r>
            <a:r>
              <a:rPr kumimoji="0" lang="en-CA" sz="2200" b="1" i="0" u="none" strike="noStrike" kern="1200" cap="none" spc="0" normalizeH="0" baseline="0" noProof="0" dirty="0">
                <a:ln>
                  <a:noFill/>
                </a:ln>
                <a:solidFill>
                  <a:schemeClr val="tx1"/>
                </a:solidFill>
                <a:effectLst/>
                <a:uLnTx/>
                <a:uFillTx/>
                <a:latin typeface="+mj-lt"/>
                <a:ea typeface="Calibri"/>
                <a:cs typeface="Calibri"/>
              </a:rPr>
              <a:t>pulmonary function test</a:t>
            </a:r>
            <a:r>
              <a:rPr kumimoji="0" lang="en-CA" sz="2200" b="0" i="0" u="none" strike="noStrike" kern="1200" cap="none" spc="0" normalizeH="0" baseline="0" noProof="0" dirty="0">
                <a:ln>
                  <a:noFill/>
                </a:ln>
                <a:solidFill>
                  <a:schemeClr val="tx1"/>
                </a:solidFill>
                <a:effectLst/>
                <a:uLnTx/>
                <a:uFillTx/>
                <a:latin typeface="+mj-lt"/>
                <a:ea typeface="Calibri"/>
                <a:cs typeface="Calibri"/>
              </a:rPr>
              <a:t> (PFT) </a:t>
            </a:r>
            <a:r>
              <a:rPr kumimoji="0" lang="en-US"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within 1 year prior to or 2.5 years after their incident date to confirm their diagnosis.</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Assessing asthma control is also an important gap in care for people with asthma. </a:t>
            </a:r>
            <a:r>
              <a:rPr kumimoji="0" lang="en-CA" sz="2200" b="0" i="0" u="none" strike="noStrike" kern="1200" cap="none" spc="0" normalizeH="0" baseline="0" noProof="0" dirty="0">
                <a:ln>
                  <a:noFill/>
                </a:ln>
                <a:solidFill>
                  <a:schemeClr val="tx1"/>
                </a:solidFill>
                <a:effectLst/>
                <a:uLnTx/>
                <a:uFillTx/>
                <a:latin typeface="+mj-lt"/>
                <a:ea typeface="Calibri"/>
                <a:cs typeface="Calibri"/>
              </a:rPr>
              <a:t>The percentage of people with asthma who had a PFT to monitor their asthma</a:t>
            </a:r>
            <a:r>
              <a:rPr kumimoji="0" lang="en-CA" sz="2200" b="1" i="0" u="none" strike="noStrike" kern="1200" cap="none" spc="0" normalizeH="0" baseline="0" noProof="0" dirty="0">
                <a:ln>
                  <a:noFill/>
                </a:ln>
                <a:solidFill>
                  <a:schemeClr val="tx1"/>
                </a:solidFill>
                <a:effectLst/>
                <a:uLnTx/>
                <a:uFillTx/>
                <a:latin typeface="+mj-lt"/>
                <a:ea typeface="Calibri"/>
                <a:cs typeface="Calibri"/>
              </a:rPr>
              <a:t> </a:t>
            </a:r>
            <a:r>
              <a:rPr kumimoji="0" lang="en-CA" sz="2200" b="0" i="0" u="none" strike="noStrike" kern="1200" cap="none" spc="0" normalizeH="0" baseline="0" noProof="0" dirty="0">
                <a:ln>
                  <a:noFill/>
                </a:ln>
                <a:solidFill>
                  <a:schemeClr val="tx1"/>
                </a:solidFill>
                <a:effectLst/>
                <a:uLnTx/>
                <a:uFillTx/>
                <a:latin typeface="+mj-lt"/>
                <a:ea typeface="Calibri"/>
                <a:cs typeface="Calibri"/>
              </a:rPr>
              <a:t>fell from 10.3% in fiscal year 2000/01 to 4.5% in fiscal year 2022/23.*</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p:txBody>
      </p:sp>
      <p:sp>
        <p:nvSpPr>
          <p:cNvPr id="4" name="Rectangle 3">
            <a:extLst>
              <a:ext uri="{FF2B5EF4-FFF2-40B4-BE49-F238E27FC236}">
                <a16:creationId xmlns:a16="http://schemas.microsoft.com/office/drawing/2014/main" id="{2394A245-0EF7-3ECE-794D-DB90DEEFB844}"/>
              </a:ext>
            </a:extLst>
          </p:cNvPr>
          <p:cNvSpPr/>
          <p:nvPr/>
        </p:nvSpPr>
        <p:spPr>
          <a:xfrm>
            <a:off x="47298" y="5710212"/>
            <a:ext cx="11879316" cy="1092607"/>
          </a:xfrm>
          <a:prstGeom prst="rect">
            <a:avLst/>
          </a:prstGeom>
        </p:spPr>
        <p:txBody>
          <a:bodyPr wrap="square" lIns="91440" tIns="45720" rIns="91440" bIns="45720" anchor="t">
            <a:spAutoFit/>
          </a:bodyPr>
          <a:lstStyle/>
          <a:p>
            <a:pPr eaLnBrk="0" hangingPunct="0">
              <a:spcAft>
                <a:spcPts val="600"/>
              </a:spcAft>
              <a:defRPr/>
            </a:pPr>
            <a:r>
              <a:rPr kumimoji="0" lang="en-CA" sz="1100" b="0" i="0" u="none" strike="noStrike" kern="1200" cap="none" spc="0" normalizeH="0" baseline="0" noProof="0" dirty="0">
                <a:ln>
                  <a:noFill/>
                </a:ln>
                <a:effectLst/>
                <a:uLnTx/>
                <a:uFillTx/>
                <a:ea typeface="+mn-ea"/>
                <a:cs typeface="Calibri"/>
              </a:rPr>
              <a:t>*Data for fiscal year 2022/23 may be incomplete due to the 2-year algorithm to identify asthma, and numbers are subject to change.</a:t>
            </a:r>
            <a:r>
              <a:rPr lang="en-CA" sz="1100" dirty="0">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marL="0" marR="0" lvl="0" indent="0" algn="l" defTabSz="914400" rtl="0" eaLnBrk="0" fontAlgn="auto" latinLnBrk="0" hangingPunct="0">
              <a:lnSpc>
                <a:spcPct val="100000"/>
              </a:lnSpc>
              <a:spcAft>
                <a:spcPts val="600"/>
              </a:spcAft>
              <a:buClrTx/>
              <a:buSzTx/>
              <a:buFontTx/>
              <a:buNone/>
              <a:tabLst/>
              <a:defRPr/>
            </a:pPr>
            <a:r>
              <a:rPr kumimoji="0" lang="en-CA" sz="1100" b="0" i="0" u="none" strike="noStrike" kern="1200" cap="none" spc="0" normalizeH="0" baseline="0" noProof="0" dirty="0">
                <a:ln>
                  <a:noFill/>
                </a:ln>
                <a:effectLst/>
                <a:uLnTx/>
                <a:uFillTx/>
                <a:ea typeface="+mn-ea"/>
                <a:cs typeface="Calibri"/>
              </a:rPr>
              <a:t>Notes: Ontario Health Insurance Plan (OHIP) billings for PFT may have undercounted its utilization, as it can be part of “bundled care” performed by the </a:t>
            </a:r>
            <a:r>
              <a:rPr lang="en-CA" sz="1100" dirty="0">
                <a:cs typeface="Calibri"/>
              </a:rPr>
              <a:t>clinician</a:t>
            </a:r>
            <a:r>
              <a:rPr kumimoji="0" lang="en-CA" sz="1100" b="0" i="0" u="none" strike="noStrike" kern="1200" cap="none" spc="0" normalizeH="0" baseline="0" noProof="0" dirty="0">
                <a:ln>
                  <a:noFill/>
                </a:ln>
                <a:effectLst/>
                <a:uLnTx/>
                <a:uFillTx/>
                <a:ea typeface="+mn-ea"/>
                <a:cs typeface="Calibri"/>
              </a:rPr>
              <a:t> and therefore is not billed to OHIP separately. The percentage</a:t>
            </a:r>
            <a:r>
              <a:rPr lang="en-CA" sz="1100" dirty="0"/>
              <a:t> reported above is based on the percentage of asthma prevalence in people 7 years of age and older who had a PFT within 1 year prior to the index date.</a:t>
            </a:r>
            <a:endParaRPr lang="en-CA" sz="1100" dirty="0">
              <a:ea typeface="Calibri"/>
              <a:cs typeface="Calibri"/>
            </a:endParaRPr>
          </a:p>
          <a:p>
            <a:pPr eaLnBrk="0" hangingPunct="0">
              <a:spcAft>
                <a:spcPts val="600"/>
              </a:spcAft>
              <a:defRPr/>
            </a:pPr>
            <a:r>
              <a:rPr kumimoji="0" lang="en-CA" sz="1100" b="0" i="0" u="none" strike="noStrike" kern="1200" cap="none" spc="0" normalizeH="0" baseline="0" noProof="0" dirty="0">
                <a:ln>
                  <a:noFill/>
                </a:ln>
                <a:effectLst/>
                <a:uLnTx/>
                <a:uFillTx/>
                <a:ea typeface="+mn-ea"/>
                <a:cs typeface="Calibri"/>
              </a:rPr>
              <a:t>Source: </a:t>
            </a:r>
            <a:r>
              <a:rPr lang="en-CA" sz="1100" u="none" dirty="0">
                <a:cs typeface="Calibri"/>
              </a:rPr>
              <a:t>Statistics reported by OASIS, and data provided by ICES, Ontario.</a:t>
            </a:r>
            <a:endParaRPr lang="en-CA" sz="1100" u="none" dirty="0">
              <a:ea typeface="Calibri"/>
              <a:cs typeface="Calibri"/>
            </a:endParaRPr>
          </a:p>
        </p:txBody>
      </p:sp>
    </p:spTree>
    <p:extLst>
      <p:ext uri="{BB962C8B-B14F-4D97-AF65-F5344CB8AC3E}">
        <p14:creationId xmlns:p14="http://schemas.microsoft.com/office/powerpoint/2010/main" val="2016096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FFFB7-D61D-2D4C-70FA-82C38AEEF71C}"/>
              </a:ext>
            </a:extLst>
          </p:cNvPr>
          <p:cNvSpPr>
            <a:spLocks noGrp="1"/>
          </p:cNvSpPr>
          <p:nvPr>
            <p:ph type="title" idx="4294967295"/>
          </p:nvPr>
        </p:nvSpPr>
        <p:spPr>
          <a:xfrm>
            <a:off x="552450" y="386270"/>
            <a:ext cx="110871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Although the incidence of asthma has been decreasing over time, </a:t>
            </a:r>
            <a:r>
              <a:rPr kumimoji="0" lang="en-CA" sz="2200" b="1" i="0" u="none" strike="noStrike" kern="1200" cap="none" spc="0" normalizeH="0" baseline="0" noProof="0" dirty="0">
                <a:ln>
                  <a:noFill/>
                </a:ln>
                <a:effectLst/>
                <a:uLnTx/>
                <a:uFillTx/>
                <a:latin typeface="Calibri" pitchFamily="68" charset="0"/>
                <a:ea typeface="+mn-ea"/>
                <a:cs typeface="ＭＳ Ｐゴシック" pitchFamily="68" charset="-128"/>
              </a:rPr>
              <a:t>people with asthma are generally living longer</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thus the </a:t>
            </a:r>
            <a:r>
              <a:rPr kumimoji="0" lang="en-CA" sz="2200" b="1" i="0" u="none" strike="noStrike" kern="1200" cap="none" spc="0" normalizeH="0" baseline="0" noProof="0" dirty="0">
                <a:ln>
                  <a:noFill/>
                </a:ln>
                <a:effectLst/>
                <a:uLnTx/>
                <a:uFillTx/>
                <a:latin typeface="Calibri" pitchFamily="68" charset="0"/>
                <a:ea typeface="+mn-ea"/>
                <a:cs typeface="ＭＳ Ｐゴシック" pitchFamily="68" charset="-128"/>
              </a:rPr>
              <a:t>prevalence of asthma</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in Ontario (the number of people with the disease) </a:t>
            </a:r>
            <a:r>
              <a:rPr kumimoji="0" lang="en-CA" sz="2200" i="0" u="none" strike="noStrike" kern="1200" cap="none" spc="0" normalizeH="0" baseline="0" noProof="0" dirty="0">
                <a:ln>
                  <a:noFill/>
                </a:ln>
                <a:effectLst/>
                <a:uLnTx/>
                <a:uFillTx/>
                <a:latin typeface="Calibri" pitchFamily="68" charset="0"/>
                <a:ea typeface="+mn-ea"/>
                <a:cs typeface="ＭＳ Ｐゴシック" pitchFamily="68" charset="-128"/>
              </a:rPr>
              <a:t>has</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a:t>
            </a:r>
            <a:r>
              <a:rPr kumimoji="0" lang="en-CA" sz="2200" b="1" i="0" u="none" strike="noStrike" kern="1200" cap="none" spc="0" normalizeH="0" baseline="0" noProof="0" dirty="0">
                <a:ln>
                  <a:noFill/>
                </a:ln>
                <a:effectLst/>
                <a:uLnTx/>
                <a:uFillTx/>
                <a:latin typeface="Calibri" pitchFamily="68" charset="0"/>
                <a:ea typeface="+mn-ea"/>
                <a:cs typeface="ＭＳ Ｐゴシック" pitchFamily="68" charset="-128"/>
              </a:rPr>
              <a:t>continued to increase for all ages combined.</a:t>
            </a:r>
            <a:r>
              <a:rPr kumimoji="0" lang="en-CA" sz="2200" b="0" i="0" u="none" strike="noStrike" kern="1200" cap="none" spc="0" normalizeH="0" baseline="0" noProof="0" dirty="0">
                <a:ln>
                  <a:noFill/>
                </a:ln>
                <a:effectLst/>
                <a:uLnTx/>
                <a:uFillTx/>
                <a:latin typeface="Calibri" pitchFamily="68" charset="0"/>
                <a:ea typeface="+mn-ea"/>
                <a:cs typeface="ＭＳ Ｐゴシック" pitchFamily="68" charset="-128"/>
              </a:rPr>
              <a:t>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It rose from 114 per 1,000 people in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fiscal year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2000/01</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to 156 per 1,000 people in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fiscal year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2022/23.* </a:t>
            </a:r>
            <a:endParaRPr kumimoji="0" lang="en-CA" sz="2200" b="0" i="0" u="none" strike="noStrike" kern="1200" cap="none" spc="0" normalizeH="0" baseline="0" noProof="0" dirty="0">
              <a:ln>
                <a:noFill/>
              </a:ln>
              <a:effectLst/>
              <a:uLnTx/>
              <a:uFillTx/>
              <a:latin typeface="+mn-lt"/>
              <a:ea typeface="+mn-ea"/>
              <a:cs typeface="+mn-cs"/>
            </a:endParaRPr>
          </a:p>
        </p:txBody>
      </p:sp>
      <p:graphicFrame>
        <p:nvGraphicFramePr>
          <p:cNvPr id="6" name="Chart 5" descr="Line graph showing the increase in asthma prevalence in Ontario over time.">
            <a:extLst>
              <a:ext uri="{FF2B5EF4-FFF2-40B4-BE49-F238E27FC236}">
                <a16:creationId xmlns:a16="http://schemas.microsoft.com/office/drawing/2014/main" id="{C60F42C5-A095-E60A-323D-44C60B4B5A41}"/>
              </a:ext>
            </a:extLst>
          </p:cNvPr>
          <p:cNvGraphicFramePr/>
          <p:nvPr>
            <p:extLst>
              <p:ext uri="{D42A27DB-BD31-4B8C-83A1-F6EECF244321}">
                <p14:modId xmlns:p14="http://schemas.microsoft.com/office/powerpoint/2010/main" val="3188951520"/>
              </p:ext>
            </p:extLst>
          </p:nvPr>
        </p:nvGraphicFramePr>
        <p:xfrm>
          <a:off x="185578" y="2124076"/>
          <a:ext cx="11820843" cy="362929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394A245-0EF7-3ECE-794D-DB90DEEFB844}"/>
              </a:ext>
            </a:extLst>
          </p:cNvPr>
          <p:cNvSpPr/>
          <p:nvPr/>
        </p:nvSpPr>
        <p:spPr>
          <a:xfrm>
            <a:off x="47298" y="5887372"/>
            <a:ext cx="12072194" cy="923330"/>
          </a:xfrm>
          <a:prstGeom prst="rect">
            <a:avLst/>
          </a:prstGeom>
        </p:spPr>
        <p:txBody>
          <a:bodyPr wrap="square" lIns="91440" tIns="45720" rIns="91440" bIns="45720" anchor="t">
            <a:spAutoFit/>
          </a:bodyPr>
          <a:lstStyle/>
          <a:p>
            <a:pPr eaLnBrk="0" hangingPunct="0">
              <a:spcAft>
                <a:spcPts val="600"/>
              </a:spcAft>
              <a:defRPr/>
            </a:pPr>
            <a:r>
              <a:rPr lang="en-CA" sz="1100" u="none" dirty="0">
                <a:latin typeface="Calibri"/>
                <a:ea typeface="Calibri"/>
                <a:cs typeface="Calibri"/>
              </a:rPr>
              <a:t>*Data for fiscal years 2021/22 and 2022/23 may be incomplete due to the 2-year algorithm to identify asthma, and numbers are subject to change</a:t>
            </a:r>
            <a:r>
              <a:rPr lang="en-CA" sz="1100" dirty="0">
                <a:latin typeface="Calibri"/>
                <a:ea typeface="Calibri"/>
                <a:cs typeface="Calibri"/>
              </a:rPr>
              <a:t>.</a:t>
            </a:r>
            <a:r>
              <a:rPr lang="en-CA" sz="1100" dirty="0">
                <a:ea typeface="+mn-lt"/>
                <a:cs typeface="+mn-lt"/>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eaLnBrk="0" hangingPunct="0">
              <a:spcAft>
                <a:spcPts val="600"/>
              </a:spcAft>
              <a:defRPr/>
            </a:pPr>
            <a:r>
              <a:rPr lang="en-CA" sz="1100" u="none" dirty="0">
                <a:latin typeface="Calibri"/>
                <a:ea typeface="Calibri"/>
                <a:cs typeface="Calibri"/>
              </a:rPr>
              <a:t>Note: Rates are reported as a crude rate. </a:t>
            </a:r>
          </a:p>
          <a:p>
            <a:pPr eaLnBrk="0" hangingPunct="0">
              <a:spcAft>
                <a:spcPts val="600"/>
              </a:spcAft>
              <a:defRPr/>
            </a:pPr>
            <a:r>
              <a:rPr lang="en-CA" sz="1100" u="none" dirty="0">
                <a:latin typeface="Calibri"/>
                <a:ea typeface="Calibri"/>
                <a:cs typeface="Calibri"/>
              </a:rPr>
              <a:t>Source: OASIS (ICES), asthma prevalence crude rates.</a:t>
            </a:r>
          </a:p>
        </p:txBody>
      </p:sp>
    </p:spTree>
    <p:extLst>
      <p:ext uri="{BB962C8B-B14F-4D97-AF65-F5344CB8AC3E}">
        <p14:creationId xmlns:p14="http://schemas.microsoft.com/office/powerpoint/2010/main" val="377514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b="1" dirty="0"/>
              <a:t>Overview of quality standards: </a:t>
            </a:r>
            <a:r>
              <a:rPr lang="en-CA" sz="3000" dirty="0"/>
              <a:t>What are they? How are they used?​</a:t>
            </a:r>
          </a:p>
          <a:p>
            <a:pPr marL="342900" indent="-342900">
              <a:buFont typeface="Arial" panose="020B0604020202020204" pitchFamily="34" charset="0"/>
              <a:buChar char="•"/>
            </a:pPr>
            <a:r>
              <a:rPr lang="en-CA" sz="3000" b="1" dirty="0"/>
              <a:t>Why this quality standard is needed: </a:t>
            </a:r>
            <a:r>
              <a:rPr lang="en-CA" sz="3000" dirty="0"/>
              <a:t>Gaps and variations in quality of care for children and adolescents with asthma in Ontario</a:t>
            </a:r>
          </a:p>
          <a:p>
            <a:pPr marL="342900" indent="-342900">
              <a:buFont typeface="Arial" panose="020B0604020202020204" pitchFamily="34" charset="0"/>
              <a:buChar char="•"/>
            </a:pPr>
            <a:r>
              <a:rPr lang="en-CA" sz="3000" b="1" dirty="0"/>
              <a:t>Quality statements to improve care: </a:t>
            </a:r>
            <a:r>
              <a:rPr lang="en-CA" sz="3000" dirty="0"/>
              <a:t>The key statements in the asthma </a:t>
            </a:r>
            <a:r>
              <a:rPr lang="en-CA" sz="3000"/>
              <a:t>quality standard</a:t>
            </a:r>
            <a:endParaRPr lang="en-CA" sz="3000" dirty="0"/>
          </a:p>
          <a:p>
            <a:pPr marL="342900" indent="-342900">
              <a:buFont typeface="Arial" panose="020B0604020202020204" pitchFamily="34" charset="0"/>
              <a:buChar char="•"/>
            </a:pPr>
            <a:r>
              <a:rPr lang="en-CA" sz="3000" b="1" dirty="0"/>
              <a:t>Measures to support improvement: </a:t>
            </a:r>
            <a:r>
              <a:rPr lang="en-CA" sz="3000" dirty="0"/>
              <a:t>Indicators that can help measure your quality improvement efforts</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A9DAC-54AF-C6BC-90D6-CFBCB16140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B5F4D4-6F59-4B3F-00FF-33E3362D2D08}"/>
              </a:ext>
            </a:extLst>
          </p:cNvPr>
          <p:cNvSpPr>
            <a:spLocks noGrp="1"/>
          </p:cNvSpPr>
          <p:nvPr>
            <p:ph type="title"/>
          </p:nvPr>
        </p:nvSpPr>
        <p:spPr>
          <a:xfrm>
            <a:off x="561975" y="443983"/>
            <a:ext cx="11087100" cy="697541"/>
          </a:xfrm>
        </p:spPr>
        <p:txBody>
          <a:bodyPr/>
          <a:lstStyle/>
          <a:p>
            <a:r>
              <a:rPr lang="en-CA" sz="3600" dirty="0">
                <a:latin typeface="Calibri"/>
                <a:ea typeface="Calibri"/>
                <a:cs typeface="Calibri"/>
              </a:rPr>
              <a:t>Asthma incidence rates vary across regions in Ontario</a:t>
            </a:r>
          </a:p>
        </p:txBody>
      </p:sp>
      <p:sp>
        <p:nvSpPr>
          <p:cNvPr id="6" name="Text Placeholder 5">
            <a:extLst>
              <a:ext uri="{FF2B5EF4-FFF2-40B4-BE49-F238E27FC236}">
                <a16:creationId xmlns:a16="http://schemas.microsoft.com/office/drawing/2014/main" id="{83514EB3-6652-53A1-4FE9-69B33AD0349B}"/>
              </a:ext>
            </a:extLst>
          </p:cNvPr>
          <p:cNvSpPr>
            <a:spLocks noGrp="1"/>
          </p:cNvSpPr>
          <p:nvPr>
            <p:ph type="body" sz="quarter" idx="11"/>
          </p:nvPr>
        </p:nvSpPr>
        <p:spPr>
          <a:xfrm>
            <a:off x="552450" y="1400175"/>
            <a:ext cx="11087100" cy="771525"/>
          </a:xfrm>
        </p:spPr>
        <p:txBody>
          <a:bodyPr vert="horz" lIns="0" tIns="0" rIns="0" bIns="0" numCol="1" spcCol="457200" rtlCol="0" anchor="t">
            <a:noAutofit/>
          </a:bodyPr>
          <a:lstStyle/>
          <a:p>
            <a:r>
              <a:rPr lang="en-CA" dirty="0"/>
              <a:t>In fiscal year 2022/23,* Central region had the highest incidence rate of asthma, whereas North West region had the lowest incidence rate.</a:t>
            </a:r>
          </a:p>
        </p:txBody>
      </p:sp>
      <p:graphicFrame>
        <p:nvGraphicFramePr>
          <p:cNvPr id="5" name="Chart 4" descr="Bar graph showing the asthma incidence rate in fiscal year 2022/23, by Ontario Health region. Central region had the highest rate, at 3.82 per 1,000 people. North West region had the lowest rate, at 1.62 per 1,000 people. The rate for Ontario overall was 3.02 per 1,000 people.">
            <a:extLst>
              <a:ext uri="{FF2B5EF4-FFF2-40B4-BE49-F238E27FC236}">
                <a16:creationId xmlns:a16="http://schemas.microsoft.com/office/drawing/2014/main" id="{A76A60E3-972C-2C63-5D70-31FB32159DA9}"/>
              </a:ext>
            </a:extLst>
          </p:cNvPr>
          <p:cNvGraphicFramePr/>
          <p:nvPr>
            <p:extLst>
              <p:ext uri="{D42A27DB-BD31-4B8C-83A1-F6EECF244321}">
                <p14:modId xmlns:p14="http://schemas.microsoft.com/office/powerpoint/2010/main" val="3148256605"/>
              </p:ext>
            </p:extLst>
          </p:nvPr>
        </p:nvGraphicFramePr>
        <p:xfrm>
          <a:off x="435852" y="2171700"/>
          <a:ext cx="11320295" cy="335848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E8F8D52-075B-A6B8-1D0B-D87DEC638D1D}"/>
              </a:ext>
            </a:extLst>
          </p:cNvPr>
          <p:cNvSpPr/>
          <p:nvPr/>
        </p:nvSpPr>
        <p:spPr>
          <a:xfrm>
            <a:off x="54850" y="5596116"/>
            <a:ext cx="12050765"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b="0" i="0" u="none" baseline="0" dirty="0">
                <a:latin typeface="+mn-lt"/>
                <a:ea typeface="MS PGothic"/>
                <a:cs typeface="Calibri"/>
              </a:rPr>
              <a:t>Notes: </a:t>
            </a:r>
            <a:r>
              <a:rPr lang="en-CA" sz="1100" u="none" dirty="0">
                <a:latin typeface="+mn-lt"/>
                <a:ea typeface="MS PGothic"/>
                <a:cs typeface="Calibri"/>
              </a:rPr>
              <a:t>Rates are reported as a crude rate. </a:t>
            </a:r>
            <a:r>
              <a:rPr lang="en-CA" sz="1100" b="0" i="0" u="none" baseline="0" dirty="0">
                <a:latin typeface="+mn-lt"/>
                <a:ea typeface="MS PGothic"/>
                <a:cs typeface="Calibri"/>
              </a:rPr>
              <a:t>This analysis uses former Ontario Health region boundaries that were in use prior to March 31, 2023. In this definition, each region conformed to 1 or more of the legacy Local Health Integration Networks (LHINs). Results in this analysis will not be comparable to region analysis using the aligned regions, effective April 1, 2023. </a:t>
            </a:r>
            <a:r>
              <a:rPr lang="en-CA" sz="1100" u="none" dirty="0">
                <a:latin typeface="+mn-lt"/>
                <a:ea typeface="MS PGothic"/>
                <a:cs typeface="Calibri"/>
              </a:rPr>
              <a:t>R</a:t>
            </a:r>
            <a:r>
              <a:rPr lang="en-CA" sz="1100" b="0" i="0" u="none" baseline="0" dirty="0">
                <a:latin typeface="+mn-lt"/>
                <a:ea typeface="MS PGothic"/>
                <a:cs typeface="Calibri"/>
              </a:rPr>
              <a:t>ates reported by region were back-calculated using OASIS data published by LHIN.</a:t>
            </a:r>
          </a:p>
          <a:p>
            <a:pPr>
              <a:spcAft>
                <a:spcPts val="600"/>
              </a:spcAft>
            </a:pPr>
            <a:r>
              <a:rPr lang="en-CA" sz="1100" b="0" i="0" u="none" baseline="0" dirty="0">
                <a:latin typeface="+mn-lt"/>
                <a:ea typeface="MS PGothic"/>
                <a:cs typeface="Calibri"/>
              </a:rPr>
              <a:t>Source: Statistics reported by OASIS, and data provided by ICES, Ontario.</a:t>
            </a:r>
          </a:p>
        </p:txBody>
      </p:sp>
    </p:spTree>
    <p:extLst>
      <p:ext uri="{BB962C8B-B14F-4D97-AF65-F5344CB8AC3E}">
        <p14:creationId xmlns:p14="http://schemas.microsoft.com/office/powerpoint/2010/main" val="2788644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4F70-3339-3890-0799-3F3D7AD9CB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203D20-A14A-50A5-375C-5B432B3F54B2}"/>
              </a:ext>
            </a:extLst>
          </p:cNvPr>
          <p:cNvSpPr>
            <a:spLocks noGrp="1"/>
          </p:cNvSpPr>
          <p:nvPr>
            <p:ph type="title"/>
          </p:nvPr>
        </p:nvSpPr>
        <p:spPr>
          <a:xfrm>
            <a:off x="552449" y="161798"/>
            <a:ext cx="11087100" cy="997196"/>
          </a:xfrm>
        </p:spPr>
        <p:txBody>
          <a:bodyPr>
            <a:spAutoFit/>
          </a:bodyPr>
          <a:lstStyle/>
          <a:p>
            <a:r>
              <a:rPr lang="en-CA" sz="3600" dirty="0"/>
              <a:t>Asthma incidence rates are decreasing over time but still vary across regions in Ontario</a:t>
            </a:r>
          </a:p>
        </p:txBody>
      </p:sp>
      <p:graphicFrame>
        <p:nvGraphicFramePr>
          <p:cNvPr id="5" name="Chart 4" descr="Line graph showing asthma incidence rate, by fiscal year and by Ontario Health region.">
            <a:extLst>
              <a:ext uri="{FF2B5EF4-FFF2-40B4-BE49-F238E27FC236}">
                <a16:creationId xmlns:a16="http://schemas.microsoft.com/office/drawing/2014/main" id="{A015A462-5321-1BFA-04DC-CF4284BE83D3}"/>
              </a:ext>
            </a:extLst>
          </p:cNvPr>
          <p:cNvGraphicFramePr/>
          <p:nvPr>
            <p:extLst>
              <p:ext uri="{D42A27DB-BD31-4B8C-83A1-F6EECF244321}">
                <p14:modId xmlns:p14="http://schemas.microsoft.com/office/powerpoint/2010/main" val="715822305"/>
              </p:ext>
            </p:extLst>
          </p:nvPr>
        </p:nvGraphicFramePr>
        <p:xfrm>
          <a:off x="186247" y="1600200"/>
          <a:ext cx="11819505" cy="419016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61607CEF-0EC0-20F4-210E-61783CB1EB52}"/>
              </a:ext>
            </a:extLst>
          </p:cNvPr>
          <p:cNvSpPr/>
          <p:nvPr/>
        </p:nvSpPr>
        <p:spPr>
          <a:xfrm>
            <a:off x="47298" y="5548818"/>
            <a:ext cx="11734857"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years 2021/22 and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b="0" i="0" u="none" baseline="0" dirty="0">
                <a:latin typeface="+mn-lt"/>
                <a:ea typeface="MS PGothic"/>
                <a:cs typeface="Calibri"/>
              </a:rPr>
              <a:t>Notes: </a:t>
            </a:r>
            <a:r>
              <a:rPr lang="en-CA" sz="1100" u="none" dirty="0">
                <a:latin typeface="+mn-lt"/>
                <a:ea typeface="MS PGothic"/>
                <a:cs typeface="Calibri"/>
              </a:rPr>
              <a:t>Rates are reported as a crude rate. </a:t>
            </a:r>
            <a:r>
              <a:rPr lang="en-CA" sz="1100" b="0" i="0" u="none" baseline="0" dirty="0">
                <a:latin typeface="+mn-lt"/>
                <a:ea typeface="MS PGothic"/>
                <a:cs typeface="Calibri"/>
              </a:rPr>
              <a:t>This analysis uses former Ontario Health region boundaries that were in use prior to March 31, 2023. In this definition, each region conformed to 1 or more of the legacy LHINs. Results in this analysis will not be comparable to region analysis using the aligned regions, effective April 1, 2023. </a:t>
            </a:r>
            <a:r>
              <a:rPr lang="en-CA" sz="1100" u="none" dirty="0">
                <a:latin typeface="+mn-lt"/>
                <a:ea typeface="MS PGothic"/>
                <a:cs typeface="Calibri"/>
              </a:rPr>
              <a:t>R</a:t>
            </a:r>
            <a:r>
              <a:rPr lang="en-CA" sz="1100" b="0" i="0" u="none" baseline="0" dirty="0">
                <a:latin typeface="+mn-lt"/>
                <a:ea typeface="MS PGothic"/>
                <a:cs typeface="Calibri"/>
              </a:rPr>
              <a:t>ates reported by region were back-calculated using OASIS data published by LHIN.</a:t>
            </a:r>
          </a:p>
          <a:p>
            <a:pPr>
              <a:spcAft>
                <a:spcPts val="600"/>
              </a:spcAft>
            </a:pPr>
            <a:r>
              <a:rPr lang="en-CA" sz="1100" b="0" i="0" u="none" baseline="0" dirty="0">
                <a:latin typeface="+mn-lt"/>
                <a:ea typeface="MS PGothic"/>
                <a:cs typeface="Calibri"/>
              </a:rPr>
              <a:t>Source: Statistics reported by OASIS, and data provided by ICES, Ontario.</a:t>
            </a:r>
          </a:p>
        </p:txBody>
      </p:sp>
    </p:spTree>
    <p:extLst>
      <p:ext uri="{BB962C8B-B14F-4D97-AF65-F5344CB8AC3E}">
        <p14:creationId xmlns:p14="http://schemas.microsoft.com/office/powerpoint/2010/main" val="3067838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E72A-64F4-D546-75E0-DC2BC8E57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4825C-1D15-9BCF-7E5D-1521E7CF9103}"/>
              </a:ext>
            </a:extLst>
          </p:cNvPr>
          <p:cNvSpPr>
            <a:spLocks noGrp="1"/>
          </p:cNvSpPr>
          <p:nvPr>
            <p:ph type="title"/>
          </p:nvPr>
        </p:nvSpPr>
        <p:spPr>
          <a:xfrm>
            <a:off x="552450" y="303884"/>
            <a:ext cx="11087100" cy="697541"/>
          </a:xfrm>
        </p:spPr>
        <p:txBody>
          <a:bodyPr>
            <a:spAutoFit/>
          </a:bodyPr>
          <a:lstStyle/>
          <a:p>
            <a:r>
              <a:rPr lang="en-CA" sz="3600" dirty="0"/>
              <a:t>Asthma incidence rates are consistently higher in urban areas compared with rural areas</a:t>
            </a:r>
          </a:p>
        </p:txBody>
      </p:sp>
      <p:sp>
        <p:nvSpPr>
          <p:cNvPr id="3" name="Text Placeholder 2">
            <a:extLst>
              <a:ext uri="{FF2B5EF4-FFF2-40B4-BE49-F238E27FC236}">
                <a16:creationId xmlns:a16="http://schemas.microsoft.com/office/drawing/2014/main" id="{E0637E09-1E52-B1C3-1865-6D02A64DA184}"/>
              </a:ext>
            </a:extLst>
          </p:cNvPr>
          <p:cNvSpPr>
            <a:spLocks noGrp="1"/>
          </p:cNvSpPr>
          <p:nvPr>
            <p:ph type="body" sz="quarter" idx="11"/>
          </p:nvPr>
        </p:nvSpPr>
        <p:spPr>
          <a:xfrm>
            <a:off x="552450" y="1335265"/>
            <a:ext cx="11087100" cy="4533900"/>
          </a:xfrm>
        </p:spPr>
        <p:txBody>
          <a:bodyPr/>
          <a:lstStyle/>
          <a:p>
            <a:pPr>
              <a:spcAft>
                <a:spcPts val="600"/>
              </a:spcAft>
            </a:pPr>
            <a:r>
              <a:rPr lang="en-CA" sz="1800" dirty="0"/>
              <a:t>In fiscal year 2022/23,* the asthma incidence rate was 85% higher in urban areas than in rural areas. </a:t>
            </a:r>
          </a:p>
          <a:p>
            <a:pPr>
              <a:spcAft>
                <a:spcPts val="0"/>
              </a:spcAft>
            </a:pPr>
            <a:r>
              <a:rPr lang="en-CA" sz="1800" dirty="0"/>
              <a:t>Although the reasons for this disparity are not completely understood, there are possible contributing factors</a:t>
            </a:r>
            <a:r>
              <a:rPr lang="en-CA" sz="1800" baseline="30000" dirty="0"/>
              <a:t>1</a:t>
            </a:r>
            <a:r>
              <a:rPr lang="en-CA" sz="1800" dirty="0"/>
              <a:t>:</a:t>
            </a:r>
            <a:endParaRPr lang="en-CA" sz="1800" strike="sngStrike" dirty="0"/>
          </a:p>
          <a:p>
            <a:pPr marL="285750" indent="-285750">
              <a:spcAft>
                <a:spcPts val="0"/>
              </a:spcAft>
              <a:buFont typeface="Arial" panose="020B0604020202020204" pitchFamily="34" charset="0"/>
              <a:buChar char="•"/>
            </a:pPr>
            <a:r>
              <a:rPr lang="en-CA" sz="1800" dirty="0"/>
              <a:t>Higher environmental exposures in rural or remote areas, which can protect against asthma development</a:t>
            </a:r>
            <a:endParaRPr lang="en-CA" sz="1800" strike="sngStrike" dirty="0"/>
          </a:p>
          <a:p>
            <a:pPr marL="285750" indent="-285750">
              <a:spcAft>
                <a:spcPts val="0"/>
              </a:spcAft>
              <a:buFont typeface="Arial" panose="020B0604020202020204" pitchFamily="34" charset="0"/>
              <a:buChar char="•"/>
            </a:pPr>
            <a:r>
              <a:rPr lang="en-CA" sz="1800" dirty="0"/>
              <a:t>Rural residents face higher difficulty accessing health care services than urban residents, resulting in decreased asthma diagnosis</a:t>
            </a:r>
            <a:endParaRPr lang="en-CA" sz="1800" baseline="30000" dirty="0"/>
          </a:p>
        </p:txBody>
      </p:sp>
      <p:graphicFrame>
        <p:nvGraphicFramePr>
          <p:cNvPr id="7" name="Chart 6" descr="Line graph showing asthma incidence rate, by fiscal year and by rurality.">
            <a:extLst>
              <a:ext uri="{FF2B5EF4-FFF2-40B4-BE49-F238E27FC236}">
                <a16:creationId xmlns:a16="http://schemas.microsoft.com/office/drawing/2014/main" id="{512051E7-791C-DA87-DF3E-02A21B56873A}"/>
              </a:ext>
            </a:extLst>
          </p:cNvPr>
          <p:cNvGraphicFramePr/>
          <p:nvPr>
            <p:extLst>
              <p:ext uri="{D42A27DB-BD31-4B8C-83A1-F6EECF244321}">
                <p14:modId xmlns:p14="http://schemas.microsoft.com/office/powerpoint/2010/main" val="340018928"/>
              </p:ext>
            </p:extLst>
          </p:nvPr>
        </p:nvGraphicFramePr>
        <p:xfrm>
          <a:off x="619125" y="2675538"/>
          <a:ext cx="10953750" cy="275692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35FF405A-B670-1CDF-B077-0166542B2D30}"/>
              </a:ext>
            </a:extLst>
          </p:cNvPr>
          <p:cNvSpPr/>
          <p:nvPr/>
        </p:nvSpPr>
        <p:spPr>
          <a:xfrm>
            <a:off x="47298" y="5503406"/>
            <a:ext cx="12087161" cy="1338828"/>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years 2021/22 and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lgn="l" rtl="0">
              <a:spcAft>
                <a:spcPts val="600"/>
              </a:spcAft>
            </a:pPr>
            <a:r>
              <a:rPr lang="en-CA" sz="1100" b="0" i="0" u="none" baseline="0" dirty="0">
                <a:latin typeface="+mn-lt"/>
                <a:ea typeface="MS PGothic"/>
                <a:cs typeface="Calibri"/>
              </a:rPr>
              <a:t>Note: Rates are reported as a crude rate.</a:t>
            </a:r>
          </a:p>
          <a:p>
            <a:pPr>
              <a:spcAft>
                <a:spcPts val="600"/>
              </a:spcAft>
            </a:pPr>
            <a:r>
              <a:rPr lang="en-CA" sz="1100" b="0" i="0" u="none" baseline="0" dirty="0">
                <a:latin typeface="+mn-lt"/>
                <a:ea typeface="MS PGothic"/>
                <a:cs typeface="Calibri"/>
              </a:rPr>
              <a:t>Source: Statistics reported by OASIS, and data provided by ICES, Ontario.</a:t>
            </a:r>
          </a:p>
          <a:p>
            <a:pPr algn="l" rtl="0">
              <a:spcAft>
                <a:spcPts val="600"/>
              </a:spcAft>
            </a:pPr>
            <a:r>
              <a:rPr lang="en-CA" sz="1100" b="0" i="0" u="none" baseline="0" dirty="0">
                <a:latin typeface="+mn-lt"/>
                <a:ea typeface="MS PGothic"/>
                <a:cs typeface="Calibri"/>
              </a:rPr>
              <a:t>Reference: 1. Canadian Institute for Health Information. Asthma hospitalizations among children and youth in Canada: trends and inequalities [Internet]. Ottawa (ON): The Institute; 2018 [cited 2025 Jan 20]. Available from: </a:t>
            </a:r>
            <a:r>
              <a:rPr lang="en-CA" sz="1100" b="0" i="0" u="none" baseline="0" dirty="0">
                <a:latin typeface="+mn-lt"/>
                <a:ea typeface="MS PGothic"/>
                <a:cs typeface="Calibri"/>
                <a:hlinkClick r:id="rId4"/>
              </a:rPr>
              <a:t>https://www.cihi.ca/sites/default/files/document/asthma-hospitalization-children-2018-chartbook-en-web.pdf</a:t>
            </a:r>
            <a:endParaRPr lang="en-CA" sz="1100" b="0" i="0" u="none" baseline="0" dirty="0">
              <a:latin typeface="+mn-lt"/>
              <a:ea typeface="MS PGothic"/>
              <a:cs typeface="Calibri"/>
            </a:endParaRPr>
          </a:p>
        </p:txBody>
      </p:sp>
    </p:spTree>
    <p:extLst>
      <p:ext uri="{BB962C8B-B14F-4D97-AF65-F5344CB8AC3E}">
        <p14:creationId xmlns:p14="http://schemas.microsoft.com/office/powerpoint/2010/main" val="170744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1F0E-113B-EFD4-7A01-607F04055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4BEC6-B762-0FC8-9442-AF2ACBEC216F}"/>
              </a:ext>
            </a:extLst>
          </p:cNvPr>
          <p:cNvSpPr>
            <a:spLocks noGrp="1"/>
          </p:cNvSpPr>
          <p:nvPr>
            <p:ph type="title"/>
          </p:nvPr>
        </p:nvSpPr>
        <p:spPr>
          <a:xfrm>
            <a:off x="533400" y="299317"/>
            <a:ext cx="11087100" cy="697541"/>
          </a:xfrm>
        </p:spPr>
        <p:txBody>
          <a:bodyPr>
            <a:spAutoFit/>
          </a:bodyPr>
          <a:lstStyle/>
          <a:p>
            <a:r>
              <a:rPr lang="en-CA" sz="3600" dirty="0"/>
              <a:t>Asthma-specific emergency department (ED) visit rates vary across regions in Ontario and across age groups</a:t>
            </a:r>
          </a:p>
        </p:txBody>
      </p:sp>
      <p:sp>
        <p:nvSpPr>
          <p:cNvPr id="4" name="Text Placeholder 3">
            <a:extLst>
              <a:ext uri="{FF2B5EF4-FFF2-40B4-BE49-F238E27FC236}">
                <a16:creationId xmlns:a16="http://schemas.microsoft.com/office/drawing/2014/main" id="{47A7179B-69E8-F009-562F-0B0FBE7DAF68}"/>
              </a:ext>
            </a:extLst>
          </p:cNvPr>
          <p:cNvSpPr>
            <a:spLocks noGrp="1"/>
          </p:cNvSpPr>
          <p:nvPr>
            <p:ph type="body" sz="quarter" idx="11"/>
          </p:nvPr>
        </p:nvSpPr>
        <p:spPr>
          <a:xfrm>
            <a:off x="533400" y="1397748"/>
            <a:ext cx="11087100" cy="4533900"/>
          </a:xfrm>
        </p:spPr>
        <p:txBody>
          <a:bodyPr/>
          <a:lstStyle/>
          <a:p>
            <a:r>
              <a:rPr lang="en-CA" sz="2000" dirty="0">
                <a:latin typeface="+mj-lt"/>
              </a:rPr>
              <a:t>In fiscal year 2022/23,* North West region had the highest rate of asthma-specific ED visits. The highest rate of asthma-specific ED visits was among children 0</a:t>
            </a:r>
            <a:r>
              <a:rPr lang="en-CA" sz="2000" dirty="0">
                <a:latin typeface="+mj-lt"/>
                <a:cs typeface="Calibri" panose="020F0502020204030204" pitchFamily="34" charset="0"/>
              </a:rPr>
              <a:t>–</a:t>
            </a:r>
            <a:r>
              <a:rPr lang="en-CA" sz="2000" dirty="0">
                <a:latin typeface="+mj-lt"/>
              </a:rPr>
              <a:t>4 years of age and accounted for about 24% of all asthma-specific ED visits among all age groups (i.e., 0</a:t>
            </a:r>
            <a:r>
              <a:rPr lang="en-CA" sz="2000" dirty="0">
                <a:latin typeface="+mj-lt"/>
                <a:cs typeface="Calibri" panose="020F0502020204030204" pitchFamily="34" charset="0"/>
              </a:rPr>
              <a:t>–</a:t>
            </a:r>
            <a:r>
              <a:rPr lang="en-CA" sz="2000" dirty="0">
                <a:latin typeface="+mj-lt"/>
              </a:rPr>
              <a:t>99 years).</a:t>
            </a:r>
            <a:endParaRPr lang="en-CA" sz="2000" dirty="0">
              <a:latin typeface="+mj-lt"/>
              <a:ea typeface="Calibri"/>
              <a:cs typeface="Calibri"/>
            </a:endParaRPr>
          </a:p>
        </p:txBody>
      </p:sp>
      <p:graphicFrame>
        <p:nvGraphicFramePr>
          <p:cNvPr id="7" name="Chart 6" descr="Bar graph showing asthma-specific emergency department visit rates in fiscal year 2022/23, by Ontario Health region. North West region had the highest rate, at 2.1 per 100 people with asthma. Central and Toronto regions had the lowest rates, at 1 per 100 people with asthma. The rate for Ontario overall was 1.2 per 100 people with asthma.">
            <a:extLst>
              <a:ext uri="{FF2B5EF4-FFF2-40B4-BE49-F238E27FC236}">
                <a16:creationId xmlns:a16="http://schemas.microsoft.com/office/drawing/2014/main" id="{E117E9FF-C696-9917-8653-F0CFA785CD7C}"/>
              </a:ext>
            </a:extLst>
          </p:cNvPr>
          <p:cNvGraphicFramePr/>
          <p:nvPr>
            <p:extLst>
              <p:ext uri="{D42A27DB-BD31-4B8C-83A1-F6EECF244321}">
                <p14:modId xmlns:p14="http://schemas.microsoft.com/office/powerpoint/2010/main" val="2690581436"/>
              </p:ext>
            </p:extLst>
          </p:nvPr>
        </p:nvGraphicFramePr>
        <p:xfrm>
          <a:off x="150796" y="2350091"/>
          <a:ext cx="7278346" cy="3135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Bar graph showing asthma-specific emergency department visit rates in fiscal year 2022/23, by age group. Children 0 to 4 years of age had a rate of 12.7 per 100 Ontario population. The rate for all age groups (0 to 99 years) was 1.2 per 100 Ontario population.">
            <a:extLst>
              <a:ext uri="{FF2B5EF4-FFF2-40B4-BE49-F238E27FC236}">
                <a16:creationId xmlns:a16="http://schemas.microsoft.com/office/drawing/2014/main" id="{8A928D39-864D-4D82-A6F2-5325BD2A9133}"/>
              </a:ext>
            </a:extLst>
          </p:cNvPr>
          <p:cNvGraphicFramePr/>
          <p:nvPr>
            <p:extLst>
              <p:ext uri="{D42A27DB-BD31-4B8C-83A1-F6EECF244321}">
                <p14:modId xmlns:p14="http://schemas.microsoft.com/office/powerpoint/2010/main" val="2044136086"/>
              </p:ext>
            </p:extLst>
          </p:nvPr>
        </p:nvGraphicFramePr>
        <p:xfrm>
          <a:off x="7644246" y="2350091"/>
          <a:ext cx="4396958" cy="3135662"/>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6238BE27-CF71-CCF3-D4AE-9B42510EBD0D}"/>
              </a:ext>
            </a:extLst>
          </p:cNvPr>
          <p:cNvSpPr/>
          <p:nvPr/>
        </p:nvSpPr>
        <p:spPr>
          <a:xfrm>
            <a:off x="47298" y="5548818"/>
            <a:ext cx="11706898"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b="0" i="0" u="none" baseline="0" dirty="0">
                <a:latin typeface="+mn-lt"/>
                <a:ea typeface="MS PGothic"/>
                <a:cs typeface="Calibri"/>
              </a:rPr>
              <a:t>Notes: Rates are reported as a crude rate. This analysis uses former Ontario Health region boundaries that were in use prior to March 31, 2023. In this definition, </a:t>
            </a:r>
            <a:r>
              <a:rPr lang="en-CA" sz="1100" u="none" dirty="0">
                <a:latin typeface="+mn-lt"/>
                <a:ea typeface="MS PGothic"/>
                <a:cs typeface="Calibri"/>
              </a:rPr>
              <a:t>each </a:t>
            </a:r>
            <a:r>
              <a:rPr lang="en-CA" sz="1100" b="0" i="0" u="none" baseline="0" dirty="0">
                <a:latin typeface="+mn-lt"/>
                <a:ea typeface="MS PGothic"/>
                <a:cs typeface="Calibri"/>
              </a:rPr>
              <a:t>region conformed to 1 or more of the legacy LHINs. Results in this analysis will not be comparable to region analysis using the aligned regions, effective April 1, 2023. </a:t>
            </a:r>
            <a:r>
              <a:rPr lang="en-CA" sz="1100" u="none" dirty="0">
                <a:latin typeface="+mn-lt"/>
                <a:ea typeface="MS PGothic"/>
                <a:cs typeface="Calibri"/>
              </a:rPr>
              <a:t>R</a:t>
            </a:r>
            <a:r>
              <a:rPr lang="en-CA" sz="1100" b="0" i="0" u="none" baseline="0" dirty="0">
                <a:latin typeface="+mn-lt"/>
                <a:ea typeface="MS PGothic"/>
                <a:cs typeface="Calibri"/>
              </a:rPr>
              <a:t>ates reported by region were back-calculated using OASIS data published by LHIN.</a:t>
            </a:r>
          </a:p>
          <a:p>
            <a:pPr>
              <a:spcAft>
                <a:spcPts val="600"/>
              </a:spcAft>
            </a:pPr>
            <a:r>
              <a:rPr lang="en-CA" sz="1100" b="0" i="0" u="none" baseline="0" dirty="0">
                <a:latin typeface="+mn-lt"/>
                <a:ea typeface="MS PGothic"/>
                <a:cs typeface="Calibri"/>
              </a:rPr>
              <a:t>Source: Statistics reported by OASIS, and data provided by ICES, Ontario.</a:t>
            </a:r>
          </a:p>
        </p:txBody>
      </p:sp>
    </p:spTree>
    <p:extLst>
      <p:ext uri="{BB962C8B-B14F-4D97-AF65-F5344CB8AC3E}">
        <p14:creationId xmlns:p14="http://schemas.microsoft.com/office/powerpoint/2010/main" val="135985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6A34-608B-7FCE-9286-544BA2B6CA45}"/>
              </a:ext>
            </a:extLst>
          </p:cNvPr>
          <p:cNvSpPr>
            <a:spLocks noGrp="1"/>
          </p:cNvSpPr>
          <p:nvPr>
            <p:ph type="title"/>
          </p:nvPr>
        </p:nvSpPr>
        <p:spPr>
          <a:xfrm>
            <a:off x="549641" y="167608"/>
            <a:ext cx="11339263" cy="997196"/>
          </a:xfrm>
        </p:spPr>
        <p:txBody>
          <a:bodyPr>
            <a:spAutoFit/>
          </a:bodyPr>
          <a:lstStyle/>
          <a:p>
            <a:r>
              <a:rPr lang="en-CA" sz="3600" dirty="0"/>
              <a:t>Asthma-specific hospitalizations are highest among the youngest children</a:t>
            </a:r>
          </a:p>
        </p:txBody>
      </p:sp>
      <p:sp>
        <p:nvSpPr>
          <p:cNvPr id="4" name="Text Placeholder 3">
            <a:extLst>
              <a:ext uri="{FF2B5EF4-FFF2-40B4-BE49-F238E27FC236}">
                <a16:creationId xmlns:a16="http://schemas.microsoft.com/office/drawing/2014/main" id="{3CE3CCF7-AEF3-4C94-8419-2F5FCF8E1181}"/>
              </a:ext>
            </a:extLst>
          </p:cNvPr>
          <p:cNvSpPr>
            <a:spLocks noGrp="1"/>
          </p:cNvSpPr>
          <p:nvPr>
            <p:ph type="body" sz="quarter" idx="11"/>
          </p:nvPr>
        </p:nvSpPr>
        <p:spPr>
          <a:xfrm>
            <a:off x="587742" y="1342120"/>
            <a:ext cx="10927984" cy="1107996"/>
          </a:xfrm>
        </p:spPr>
        <p:txBody>
          <a:bodyPr wrap="square">
            <a:spAutoFit/>
          </a:bodyPr>
          <a:lstStyle/>
          <a:p>
            <a:pPr>
              <a:spcAft>
                <a:spcPts val="600"/>
              </a:spcAft>
            </a:pPr>
            <a:r>
              <a:rPr lang="en-CA" sz="1800" dirty="0"/>
              <a:t>In fiscal year </a:t>
            </a:r>
            <a:r>
              <a:rPr lang="en-CA" sz="1800" b="0" i="0" dirty="0">
                <a:effectLst/>
              </a:rPr>
              <a:t>202</a:t>
            </a:r>
            <a:r>
              <a:rPr lang="en-CA" sz="1800" dirty="0"/>
              <a:t>2/</a:t>
            </a:r>
            <a:r>
              <a:rPr lang="en-CA" sz="1800" b="0" i="0" dirty="0">
                <a:effectLst/>
              </a:rPr>
              <a:t>23,* Ontario hospitals saw a significant increase in hospital stays due to respiratory illnesses among people under 18 years of age.</a:t>
            </a:r>
            <a:r>
              <a:rPr lang="en-CA" sz="1800" b="0" i="0" baseline="30000" dirty="0">
                <a:effectLst/>
              </a:rPr>
              <a:t>1</a:t>
            </a:r>
            <a:r>
              <a:rPr lang="en-CA" sz="1800" b="0" i="0" dirty="0">
                <a:effectLst/>
              </a:rPr>
              <a:t> </a:t>
            </a:r>
            <a:r>
              <a:rPr lang="en-CA" sz="1800" dirty="0"/>
              <a:t>Asthma-specific hospitalizations </a:t>
            </a:r>
            <a:r>
              <a:rPr lang="en-CA" sz="1800" b="0" i="0" dirty="0">
                <a:effectLst/>
              </a:rPr>
              <a:t>almost doubled from the previous year for those 0</a:t>
            </a:r>
            <a:r>
              <a:rPr lang="en-CA" sz="1800" b="0" i="0" dirty="0">
                <a:effectLst/>
                <a:latin typeface="Calibri" panose="020F0502020204030204" pitchFamily="34" charset="0"/>
                <a:cs typeface="Calibri" panose="020F0502020204030204" pitchFamily="34" charset="0"/>
              </a:rPr>
              <a:t>–</a:t>
            </a:r>
            <a:r>
              <a:rPr lang="en-CA" sz="1800" b="0" i="0" dirty="0">
                <a:effectLst/>
              </a:rPr>
              <a:t>14</a:t>
            </a:r>
            <a:r>
              <a:rPr lang="en-CA" sz="1800" dirty="0"/>
              <a:t> </a:t>
            </a:r>
            <a:r>
              <a:rPr lang="en-CA" sz="1800" b="0" i="0" dirty="0">
                <a:effectLst/>
              </a:rPr>
              <a:t>years of age. </a:t>
            </a:r>
            <a:r>
              <a:rPr lang="en-CA" sz="1800" dirty="0"/>
              <a:t>Higher a</a:t>
            </a:r>
            <a:r>
              <a:rPr lang="en-CA" sz="1800" dirty="0">
                <a:effectLst/>
              </a:rPr>
              <a:t>sthma-specific hospitalization rates observed among the youngest children may be related to </a:t>
            </a:r>
            <a:r>
              <a:rPr lang="en-CA" sz="1800" dirty="0"/>
              <a:t>difficulties in diagnosing </a:t>
            </a:r>
            <a:r>
              <a:rPr lang="en-CA" sz="1800" dirty="0">
                <a:effectLst/>
              </a:rPr>
              <a:t>and treating asthma in this age group.</a:t>
            </a:r>
            <a:r>
              <a:rPr lang="en-CA" sz="1800" baseline="30000" dirty="0">
                <a:effectLst/>
              </a:rPr>
              <a:t>2</a:t>
            </a:r>
          </a:p>
        </p:txBody>
      </p:sp>
      <p:graphicFrame>
        <p:nvGraphicFramePr>
          <p:cNvPr id="8" name="Chart 7" descr="Line graph showing the number of asthma-specific hospitalizations, by fiscal year and by age group.">
            <a:extLst>
              <a:ext uri="{FF2B5EF4-FFF2-40B4-BE49-F238E27FC236}">
                <a16:creationId xmlns:a16="http://schemas.microsoft.com/office/drawing/2014/main" id="{FA012DA6-3997-C11D-C0EF-86078FDAD15B}"/>
              </a:ext>
            </a:extLst>
          </p:cNvPr>
          <p:cNvGraphicFramePr/>
          <p:nvPr>
            <p:extLst>
              <p:ext uri="{D42A27DB-BD31-4B8C-83A1-F6EECF244321}">
                <p14:modId xmlns:p14="http://schemas.microsoft.com/office/powerpoint/2010/main" val="2126256128"/>
              </p:ext>
            </p:extLst>
          </p:nvPr>
        </p:nvGraphicFramePr>
        <p:xfrm>
          <a:off x="490537" y="2450117"/>
          <a:ext cx="11210926" cy="287852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F047E8B-3C30-F65A-A728-E5A4A4DCC31C}"/>
              </a:ext>
            </a:extLst>
          </p:cNvPr>
          <p:cNvSpPr/>
          <p:nvPr/>
        </p:nvSpPr>
        <p:spPr>
          <a:xfrm>
            <a:off x="53633" y="5257562"/>
            <a:ext cx="12038517" cy="1600438"/>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CA" sz="1100" b="0" i="0" u="none" baseline="0" dirty="0">
                <a:latin typeface="+mn-lt"/>
                <a:ea typeface="MS PGothic"/>
                <a:cs typeface="Calibri"/>
              </a:rPr>
              <a:t>*Data for fiscal years 2001/22 and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eaLnBrk="0" hangingPunct="0">
              <a:spcAft>
                <a:spcPts val="600"/>
              </a:spcAft>
              <a:defRPr/>
            </a:pPr>
            <a:r>
              <a:rPr lang="en-CA" sz="1100" b="0" i="0" u="none" baseline="0" dirty="0">
                <a:latin typeface="+mn-lt"/>
                <a:ea typeface="MS PGothic"/>
                <a:cs typeface="Calibri"/>
              </a:rPr>
              <a:t>Source: Statistics reported by OASIS, and data provided by ICES, Ontario.</a:t>
            </a:r>
            <a:endParaRPr lang="en-US" sz="1100" u="none" dirty="0">
              <a:solidFill>
                <a:srgbClr val="FF0000"/>
              </a:solidFill>
              <a:latin typeface="+mn-lt"/>
              <a:ea typeface="Calibri"/>
              <a:cs typeface="Calibri"/>
            </a:endParaRPr>
          </a:p>
          <a:p>
            <a:pPr algn="l" rtl="0">
              <a:spcAft>
                <a:spcPts val="0"/>
              </a:spcAft>
            </a:pPr>
            <a:r>
              <a:rPr lang="en-CA" sz="1100" b="0" i="0" u="none" baseline="0" dirty="0">
                <a:latin typeface="+mn-lt"/>
                <a:ea typeface="MS PGothic"/>
                <a:cs typeface="Calibri"/>
              </a:rPr>
              <a:t>References:</a:t>
            </a:r>
          </a:p>
          <a:p>
            <a:pPr marL="228600" indent="-228600" algn="l" rtl="0">
              <a:spcAft>
                <a:spcPts val="0"/>
              </a:spcAft>
              <a:buFont typeface="+mj-lt"/>
              <a:buAutoNum type="arabicPeriod"/>
            </a:pPr>
            <a:r>
              <a:rPr lang="en-CA" sz="1100" u="none" dirty="0">
                <a:latin typeface="+mn-lt"/>
                <a:ea typeface="MS PGothic"/>
                <a:cs typeface="Calibri"/>
              </a:rPr>
              <a:t>Canadian Institute for Health Information. Hospital stays for respiratory illnesses increase among Canadian children [Internet]. Ottawa (ON): The Institute; 2024 Feb 22 [cited 2024 Nov 25]. Available from: </a:t>
            </a:r>
            <a:r>
              <a:rPr lang="en-CA" sz="1100" u="none" dirty="0">
                <a:latin typeface="+mn-lt"/>
                <a:ea typeface="MS PGothic"/>
                <a:cs typeface="Calibri"/>
                <a:hlinkClick r:id="rId4"/>
              </a:rPr>
              <a:t>https://www.cihi.ca/en/news/hospital-stays-for-respiratory-illnesses-increase-among-canadian-children</a:t>
            </a:r>
            <a:endParaRPr lang="en-CA" sz="1100" u="none" dirty="0">
              <a:latin typeface="+mn-lt"/>
              <a:ea typeface="MS PGothic"/>
              <a:cs typeface="Calibri"/>
            </a:endParaRPr>
          </a:p>
          <a:p>
            <a:pPr marL="228600" indent="-228600" algn="l" rtl="0">
              <a:spcAft>
                <a:spcPts val="0"/>
              </a:spcAft>
              <a:buFont typeface="+mj-lt"/>
              <a:buAutoNum type="arabicPeriod"/>
            </a:pPr>
            <a:r>
              <a:rPr lang="en-US" sz="1100" b="0" i="0" u="none" baseline="0" dirty="0">
                <a:latin typeface="+mn-lt"/>
                <a:ea typeface="MS PGothic"/>
                <a:cs typeface="Calibri"/>
              </a:rPr>
              <a:t>Canadian Institute for Health Information. Asthma hospitalizations among children and youth in Canada: trends and inequalities [Internet]. Ottawa (ON): The Institute; 2018 [cited 2025 Jan 20]. Available from: </a:t>
            </a:r>
            <a:r>
              <a:rPr lang="en-US" sz="1100" b="0" i="0" u="none" baseline="0" dirty="0">
                <a:latin typeface="+mn-lt"/>
                <a:ea typeface="MS PGothic"/>
                <a:cs typeface="Calibri"/>
                <a:hlinkClick r:id="rId5"/>
              </a:rPr>
              <a:t>https://www.cihi.ca/sites/default/files/document/asthma-hospitalization-children-2018-chartbook-en-web.pdf</a:t>
            </a:r>
            <a:endParaRPr lang="en-CA" sz="1100" u="none" dirty="0">
              <a:latin typeface="+mn-lt"/>
              <a:ea typeface="MS PGothic"/>
              <a:cs typeface="Calibri"/>
            </a:endParaRPr>
          </a:p>
        </p:txBody>
      </p:sp>
    </p:spTree>
    <p:extLst>
      <p:ext uri="{BB962C8B-B14F-4D97-AF65-F5344CB8AC3E}">
        <p14:creationId xmlns:p14="http://schemas.microsoft.com/office/powerpoint/2010/main" val="221549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5B83-1B40-B74B-F629-733622BAD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2A597-AD0F-B611-0D75-57869921E11C}"/>
              </a:ext>
            </a:extLst>
          </p:cNvPr>
          <p:cNvSpPr>
            <a:spLocks noGrp="1"/>
          </p:cNvSpPr>
          <p:nvPr>
            <p:ph type="title"/>
          </p:nvPr>
        </p:nvSpPr>
        <p:spPr>
          <a:xfrm>
            <a:off x="549363" y="168906"/>
            <a:ext cx="11266081" cy="997196"/>
          </a:xfrm>
        </p:spPr>
        <p:txBody>
          <a:bodyPr>
            <a:spAutoFit/>
          </a:bodyPr>
          <a:lstStyle/>
          <a:p>
            <a:r>
              <a:rPr lang="en-CA" sz="3600" dirty="0"/>
              <a:t>Asthma-specific hospitalization rates vary across regions in Ontario and across age groups</a:t>
            </a:r>
          </a:p>
        </p:txBody>
      </p:sp>
      <p:sp>
        <p:nvSpPr>
          <p:cNvPr id="8" name="Text Placeholder 5">
            <a:extLst>
              <a:ext uri="{FF2B5EF4-FFF2-40B4-BE49-F238E27FC236}">
                <a16:creationId xmlns:a16="http://schemas.microsoft.com/office/drawing/2014/main" id="{6B0E4EDD-3699-5B98-A041-C31700E23B8D}"/>
              </a:ext>
            </a:extLst>
          </p:cNvPr>
          <p:cNvSpPr txBox="1">
            <a:spLocks/>
          </p:cNvSpPr>
          <p:nvPr/>
        </p:nvSpPr>
        <p:spPr>
          <a:xfrm>
            <a:off x="549363" y="1421405"/>
            <a:ext cx="11193358" cy="553998"/>
          </a:xfrm>
          <a:prstGeom prst="rect">
            <a:avLst/>
          </a:prstGeom>
        </p:spPr>
        <p:txBody>
          <a:bodyPr vert="horz" wrap="square" lIns="0" tIns="0" rIns="0" bIns="0" numCol="1" spcCol="45720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In fiscal year 2022/23,* the rate of asthma-specific hospitalizations in people of all ages combined was highest in Toronto and North West regions. Children under 5 years of age had the highest rate of asthma-specific hospitalizations.</a:t>
            </a:r>
            <a:r>
              <a:rPr lang="en-CA" sz="1800" baseline="30000" dirty="0"/>
              <a:t>1</a:t>
            </a:r>
            <a:endParaRPr lang="en-CA" sz="1800" baseline="30000" dirty="0">
              <a:ea typeface="Calibri"/>
              <a:cs typeface="Calibri"/>
            </a:endParaRPr>
          </a:p>
        </p:txBody>
      </p:sp>
      <p:graphicFrame>
        <p:nvGraphicFramePr>
          <p:cNvPr id="11" name="Chart 10" descr="Bar graph showing asthma-specific hospitalization rates in fiscal year 2022/23, by Ontario Health region. Toronto and North West regions had the highest rates, at 0.8 per 100 people with asthma. West, North East, and East regions had the lowest rates, at 0.5 per 100 people with asthma. The rate for Ontario overall was 0.6 per 100 people with asthma.">
            <a:extLst>
              <a:ext uri="{FF2B5EF4-FFF2-40B4-BE49-F238E27FC236}">
                <a16:creationId xmlns:a16="http://schemas.microsoft.com/office/drawing/2014/main" id="{5F9A3368-49B6-A93B-284B-338CC0E472E6}"/>
              </a:ext>
            </a:extLst>
          </p:cNvPr>
          <p:cNvGraphicFramePr/>
          <p:nvPr>
            <p:extLst>
              <p:ext uri="{D42A27DB-BD31-4B8C-83A1-F6EECF244321}">
                <p14:modId xmlns:p14="http://schemas.microsoft.com/office/powerpoint/2010/main" val="80432881"/>
              </p:ext>
            </p:extLst>
          </p:nvPr>
        </p:nvGraphicFramePr>
        <p:xfrm>
          <a:off x="127547" y="2107933"/>
          <a:ext cx="7120277" cy="3240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descr="Bar graph showing asthma-specific hospitalization rates in fiscal year 2022/23, by age group. Children 0 to 4 years of age had a rate of 6.6 per 100 people with asthma. The rate for all age groups (0 to 99 years) was 0.6 per 100 people with asthma.">
            <a:extLst>
              <a:ext uri="{FF2B5EF4-FFF2-40B4-BE49-F238E27FC236}">
                <a16:creationId xmlns:a16="http://schemas.microsoft.com/office/drawing/2014/main" id="{BD28544C-E8D0-8381-486A-9A814EFD398C}"/>
              </a:ext>
            </a:extLst>
          </p:cNvPr>
          <p:cNvGraphicFramePr/>
          <p:nvPr>
            <p:extLst>
              <p:ext uri="{D42A27DB-BD31-4B8C-83A1-F6EECF244321}">
                <p14:modId xmlns:p14="http://schemas.microsoft.com/office/powerpoint/2010/main" val="1302294036"/>
              </p:ext>
            </p:extLst>
          </p:nvPr>
        </p:nvGraphicFramePr>
        <p:xfrm>
          <a:off x="7084193" y="2107933"/>
          <a:ext cx="4980259" cy="315329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C6345AD1-D748-6335-2F3D-184F5B7598CA}"/>
              </a:ext>
            </a:extLst>
          </p:cNvPr>
          <p:cNvSpPr/>
          <p:nvPr/>
        </p:nvSpPr>
        <p:spPr>
          <a:xfrm>
            <a:off x="47298" y="5348228"/>
            <a:ext cx="12085583" cy="1508105"/>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cs typeface="Calibri" panose="020F0502020204030204" pitchFamily="34" charset="0"/>
              </a:rPr>
              <a:t>*Data for fiscal year 2022/23 may be incomplete due to the 2-year algorithm to identify asthma, and numbers are subject to change</a:t>
            </a:r>
            <a:r>
              <a:rPr lang="en-CA" sz="1100" u="none" dirty="0">
                <a:latin typeface="+mn-lt"/>
                <a:cs typeface="Calibri" panose="020F0502020204030204" pitchFamily="34" charset="0"/>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u="none" dirty="0">
                <a:latin typeface="+mn-lt"/>
              </a:rPr>
              <a:t>Notes: </a:t>
            </a:r>
            <a:r>
              <a:rPr lang="en-CA" sz="1100" b="0" i="0" u="none" baseline="0" dirty="0">
                <a:latin typeface="+mn-lt"/>
                <a:cs typeface="Calibri" panose="020F0502020204030204" pitchFamily="34" charset="0"/>
              </a:rPr>
              <a:t>Rates are reported as a crude rate.</a:t>
            </a:r>
            <a:r>
              <a:rPr lang="en-CA" sz="1100" u="none" dirty="0">
                <a:latin typeface="+mn-lt"/>
              </a:rPr>
              <a:t> This analysis uses former Ontario Health regions that were in use prior to March 31, 2023. In this definition, each region conformed to 1 or more of the legacy LHINs. Results in this analysis will not be comparable to region analysis using the aligned regions, effective April 1, 2023. </a:t>
            </a:r>
            <a:r>
              <a:rPr lang="en-CA" sz="1100" u="none" dirty="0">
                <a:latin typeface="+mn-lt"/>
                <a:cs typeface="Calibri" panose="020F0502020204030204" pitchFamily="34" charset="0"/>
              </a:rPr>
              <a:t>R</a:t>
            </a:r>
            <a:r>
              <a:rPr lang="en-CA" sz="1100" b="0" i="0" u="none" baseline="0" dirty="0">
                <a:latin typeface="+mn-lt"/>
                <a:cs typeface="Calibri" panose="020F0502020204030204" pitchFamily="34" charset="0"/>
              </a:rPr>
              <a:t>ates reported by region were back-calculated using OASIS data published by LHIN.</a:t>
            </a:r>
            <a:r>
              <a:rPr lang="en-CA" sz="1100" u="none" dirty="0">
                <a:latin typeface="+mn-lt"/>
              </a:rPr>
              <a:t> </a:t>
            </a:r>
          </a:p>
          <a:p>
            <a:pPr>
              <a:spcAft>
                <a:spcPts val="600"/>
              </a:spcAft>
            </a:pPr>
            <a:r>
              <a:rPr lang="en-CA" sz="1100" b="0" i="0" u="none" baseline="0" dirty="0">
                <a:latin typeface="+mn-lt"/>
                <a:cs typeface="Calibri" panose="020F0502020204030204" pitchFamily="34" charset="0"/>
              </a:rPr>
              <a:t>Source: Statistics reported by OASIS, and data provided by ICES, Ontario.</a:t>
            </a:r>
          </a:p>
          <a:p>
            <a:pPr>
              <a:spcAft>
                <a:spcPts val="600"/>
              </a:spcAft>
            </a:pPr>
            <a:r>
              <a:rPr lang="en-CA" sz="1100" b="0" i="0" u="none" baseline="0" dirty="0">
                <a:latin typeface="+mn-lt"/>
                <a:cs typeface="Calibri" panose="020F0502020204030204" pitchFamily="34" charset="0"/>
              </a:rPr>
              <a:t>Reference: 1. Canadian Institute for Health Information. Asthma hospitalizations among children and youth in Canada: trends and inequalities [Internet]. Ottawa (ON): The Institute; 2018 [cited 2025 Jan 20]. Available from: </a:t>
            </a:r>
            <a:r>
              <a:rPr lang="en-CA" sz="1100" b="0" i="0" u="none" baseline="0" dirty="0">
                <a:latin typeface="+mn-lt"/>
                <a:cs typeface="Calibri" panose="020F0502020204030204" pitchFamily="34" charset="0"/>
                <a:hlinkClick r:id="rId5"/>
              </a:rPr>
              <a:t>https://www.cihi.ca/sites/default/files/document/asthma-hospitalization-children-2018-chartbook-en-web.pdf</a:t>
            </a:r>
            <a:endParaRPr lang="en-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229443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720D-82E8-36B9-37D6-90A6BEC4B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59A6B-343B-4885-31EB-12975E96CB28}"/>
              </a:ext>
            </a:extLst>
          </p:cNvPr>
          <p:cNvSpPr>
            <a:spLocks noGrp="1"/>
          </p:cNvSpPr>
          <p:nvPr>
            <p:ph type="title"/>
          </p:nvPr>
        </p:nvSpPr>
        <p:spPr>
          <a:xfrm>
            <a:off x="567616" y="445155"/>
            <a:ext cx="11357916" cy="697541"/>
          </a:xfrm>
        </p:spPr>
        <p:txBody>
          <a:bodyPr/>
          <a:lstStyle/>
          <a:p>
            <a:r>
              <a:rPr lang="en-CA" sz="3600" dirty="0"/>
              <a:t>Asthma-specific physician office visits vary by age group</a:t>
            </a:r>
          </a:p>
        </p:txBody>
      </p:sp>
      <p:sp>
        <p:nvSpPr>
          <p:cNvPr id="4" name="Text Placeholder 3">
            <a:extLst>
              <a:ext uri="{FF2B5EF4-FFF2-40B4-BE49-F238E27FC236}">
                <a16:creationId xmlns:a16="http://schemas.microsoft.com/office/drawing/2014/main" id="{36780CEC-1A1F-1D74-C723-159609EA25C6}"/>
              </a:ext>
            </a:extLst>
          </p:cNvPr>
          <p:cNvSpPr>
            <a:spLocks noGrp="1"/>
          </p:cNvSpPr>
          <p:nvPr>
            <p:ph type="body" sz="quarter" idx="11"/>
          </p:nvPr>
        </p:nvSpPr>
        <p:spPr>
          <a:xfrm>
            <a:off x="552450" y="1373553"/>
            <a:ext cx="10920864" cy="799201"/>
          </a:xfrm>
        </p:spPr>
        <p:txBody>
          <a:bodyPr/>
          <a:lstStyle/>
          <a:p>
            <a:r>
              <a:rPr lang="en-CA" dirty="0"/>
              <a:t>Children under 5 years of age accounted for over 120,000 asthma-specific physician visits, or about 20% of all asthma-specific physician visits in Ontario, in fiscal year 2022/23.*</a:t>
            </a:r>
          </a:p>
        </p:txBody>
      </p:sp>
      <p:graphicFrame>
        <p:nvGraphicFramePr>
          <p:cNvPr id="10" name="Chart 9" descr="Bar graph showing asthma-specific physician office visits in fiscal year 2022/23 in Ontario, by age group. Children 0 to 4 years of age represented 18.7% of all asthma-specific physician office visits. For all age groups (0 to 99 years), the number of asthma-specific physician office visits was almost 660000.">
            <a:extLst>
              <a:ext uri="{FF2B5EF4-FFF2-40B4-BE49-F238E27FC236}">
                <a16:creationId xmlns:a16="http://schemas.microsoft.com/office/drawing/2014/main" id="{1C65999C-AEB9-2E61-5BF3-70BA9DF6FD31}"/>
              </a:ext>
            </a:extLst>
          </p:cNvPr>
          <p:cNvGraphicFramePr/>
          <p:nvPr>
            <p:extLst>
              <p:ext uri="{D42A27DB-BD31-4B8C-83A1-F6EECF244321}">
                <p14:modId xmlns:p14="http://schemas.microsoft.com/office/powerpoint/2010/main" val="2540308896"/>
              </p:ext>
            </p:extLst>
          </p:nvPr>
        </p:nvGraphicFramePr>
        <p:xfrm>
          <a:off x="341356" y="2124629"/>
          <a:ext cx="11509288" cy="349652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3F03DDE-F019-85BE-AA08-FBD3BA65352A}"/>
              </a:ext>
            </a:extLst>
          </p:cNvPr>
          <p:cNvSpPr/>
          <p:nvPr/>
        </p:nvSpPr>
        <p:spPr>
          <a:xfrm>
            <a:off x="47298" y="5641151"/>
            <a:ext cx="12066317" cy="116955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cs typeface="Calibri" panose="020F0502020204030204" pitchFamily="34" charset="0"/>
              </a:rPr>
              <a:t>*Data for fiscal year 2022/23 may be incomplete due to the 2-year algorithm to identify asthma, and numbers are subject to change</a:t>
            </a:r>
            <a:r>
              <a:rPr lang="en-CA" sz="1100" u="none" dirty="0">
                <a:latin typeface="+mn-lt"/>
                <a:cs typeface="Calibri" panose="020F0502020204030204" pitchFamily="34" charset="0"/>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latin typeface="+mn-lt"/>
            </a:endParaRPr>
          </a:p>
          <a:p>
            <a:pPr>
              <a:spcAft>
                <a:spcPts val="600"/>
              </a:spcAft>
            </a:pPr>
            <a:r>
              <a:rPr lang="en-CA" sz="1100" u="none" dirty="0">
                <a:latin typeface="+mn-lt"/>
                <a:cs typeface="Calibri" panose="020F0502020204030204" pitchFamily="34" charset="0"/>
              </a:rPr>
              <a:t>†Percentages for age groups do not add up to 100%, as those aged 20 years and older are not presented.</a:t>
            </a:r>
          </a:p>
          <a:p>
            <a:pPr>
              <a:spcAft>
                <a:spcPts val="600"/>
              </a:spcAft>
            </a:pPr>
            <a:r>
              <a:rPr lang="en-CA" sz="1100" b="0" i="0" u="none" baseline="0" dirty="0">
                <a:latin typeface="+mn-lt"/>
                <a:cs typeface="Calibri" panose="020F0502020204030204" pitchFamily="34" charset="0"/>
              </a:rPr>
              <a:t>Note: Asthma-specific physician office visits were extracted from the Ontario Health </a:t>
            </a:r>
            <a:r>
              <a:rPr lang="en-CA" sz="1100" u="none" dirty="0">
                <a:latin typeface="+mn-lt"/>
                <a:cs typeface="Calibri" panose="020F0502020204030204" pitchFamily="34" charset="0"/>
              </a:rPr>
              <a:t>Insurance Plan (</a:t>
            </a:r>
            <a:r>
              <a:rPr lang="en-CA" sz="1100" b="0" i="0" u="none" baseline="0" dirty="0">
                <a:latin typeface="+mn-lt"/>
                <a:cs typeface="Calibri" panose="020F0502020204030204" pitchFamily="34" charset="0"/>
              </a:rPr>
              <a:t>OHIP) database with service delivery at physician office, long-term care, and home.</a:t>
            </a:r>
            <a:endParaRPr lang="en-CA" sz="1100" u="none" dirty="0">
              <a:latin typeface="+mn-lt"/>
              <a:cs typeface="Calibri" panose="020F0502020204030204" pitchFamily="34" charset="0"/>
            </a:endParaRPr>
          </a:p>
          <a:p>
            <a:pPr algn="l" rtl="0">
              <a:spcAft>
                <a:spcPts val="600"/>
              </a:spcAft>
            </a:pPr>
            <a:r>
              <a:rPr lang="en-CA" sz="1100" b="0" i="0" u="none" baseline="0" dirty="0">
                <a:latin typeface="+mn-lt"/>
                <a:cs typeface="Calibri" panose="020F0502020204030204" pitchFamily="34" charset="0"/>
              </a:rPr>
              <a:t>Source: Statistics reported by OASIS, and data provided by ICES, Ontario.</a:t>
            </a:r>
          </a:p>
        </p:txBody>
      </p:sp>
    </p:spTree>
    <p:extLst>
      <p:ext uri="{BB962C8B-B14F-4D97-AF65-F5344CB8AC3E}">
        <p14:creationId xmlns:p14="http://schemas.microsoft.com/office/powerpoint/2010/main" val="4217232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BDE4D-84B2-CCBB-59B9-E6430A285EFE}"/>
              </a:ext>
            </a:extLst>
          </p:cNvPr>
          <p:cNvSpPr txBox="1">
            <a:spLocks noGrp="1"/>
          </p:cNvSpPr>
          <p:nvPr>
            <p:ph type="title" idx="4294967295"/>
          </p:nvPr>
        </p:nvSpPr>
        <p:spPr>
          <a:xfrm>
            <a:off x="533400" y="-697541"/>
            <a:ext cx="10667999" cy="69754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Quotation from a lived experience advisor</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0" dirty="0"/>
              <a:t>”</a:t>
            </a:r>
            <a:endParaRPr lang="en-CA"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“People perceive asthma as ‘minor,’ but I don’t think they recognize the seriousness of it. Asthma can be a huge barrier to people, particularly with respect to health potential, but the ceiling is higher than I expected. This quality standard equips me with knowledge. I can work with my team, and I can ask for the care my child and I need.</a:t>
            </a:r>
          </a:p>
          <a:p>
            <a:pPr marL="0" marR="0" lvl="0" indent="0" algn="l" defTabSz="914400" rtl="0" eaLnBrk="1" fontAlgn="auto" latinLnBrk="0" hangingPunct="1">
              <a:lnSpc>
                <a:spcPct val="100000"/>
              </a:lnSpc>
              <a:spcBef>
                <a:spcPts val="0"/>
              </a:spcBef>
              <a:spcAft>
                <a:spcPts val="3600"/>
              </a:spcAft>
              <a:buClr>
                <a:schemeClr val="tx2"/>
              </a:buClr>
              <a:buSzTx/>
              <a:buFont typeface="Arial" panose="020B0604020202020204" pitchFamily="34" charset="0"/>
              <a:buNone/>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“I will use the quality standard to hold myself and the care team accountable as much as I can as an individual patient who sometimes feels vulnerable. I am hoping this quality standard will help people recognize what good health can look like when living with asthma and to not accept anything less.”</a:t>
            </a:r>
            <a:endParaRPr kumimoji="0" lang="en-CA"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CA" sz="1800" b="0" i="0" u="none" strike="noStrike" kern="1200" cap="none" spc="0" normalizeH="0" baseline="0" noProof="0" dirty="0">
                <a:ln>
                  <a:noFill/>
                </a:ln>
                <a:solidFill>
                  <a:schemeClr val="tx1"/>
                </a:solidFill>
                <a:effectLst/>
                <a:uLnTx/>
                <a:uFillTx/>
                <a:latin typeface="+mn-lt"/>
                <a:ea typeface="+mn-ea"/>
                <a:cs typeface="+mn-cs"/>
              </a:rPr>
              <a:t>– </a:t>
            </a:r>
            <a:r>
              <a:rPr kumimoji="0" lang="en-CA" sz="1800" b="0" i="1" u="none" strike="noStrike" kern="1200" cap="none" spc="0" normalizeH="0" baseline="0" noProof="0" dirty="0">
                <a:ln>
                  <a:noFill/>
                </a:ln>
                <a:solidFill>
                  <a:schemeClr val="tx1"/>
                </a:solidFill>
                <a:effectLst/>
                <a:uLnTx/>
                <a:uFillTx/>
                <a:latin typeface="+mn-lt"/>
                <a:ea typeface="+mn-ea"/>
                <a:cs typeface="+mn-cs"/>
              </a:rPr>
              <a:t>Kate Mulligan, Lived Experience Advisor, Asthma Quality Standards Advisory Committee</a:t>
            </a:r>
          </a:p>
        </p:txBody>
      </p:sp>
    </p:spTree>
    <p:extLst>
      <p:ext uri="{BB962C8B-B14F-4D97-AF65-F5344CB8AC3E}">
        <p14:creationId xmlns:p14="http://schemas.microsoft.com/office/powerpoint/2010/main" val="1019588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F96FB-B51F-DDBB-883E-1A431D8322E7}"/>
              </a:ext>
            </a:extLst>
          </p:cNvPr>
          <p:cNvSpPr txBox="1">
            <a:spLocks noGrp="1"/>
          </p:cNvSpPr>
          <p:nvPr>
            <p:ph type="title" idx="4294967295"/>
          </p:nvPr>
        </p:nvSpPr>
        <p:spPr>
          <a:xfrm>
            <a:off x="533400" y="-697541"/>
            <a:ext cx="10667999" cy="69754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Quotation from a pediatrician</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0" dirty="0"/>
              <a:t>”</a:t>
            </a:r>
            <a:endParaRPr lang="en-CA"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750" y="1943100"/>
            <a:ext cx="11087100" cy="453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600"/>
              </a:spcAft>
              <a:buClr>
                <a:schemeClr val="tx2"/>
              </a:buClr>
              <a:buSzTx/>
              <a:buFont typeface="Arial" panose="020B0604020202020204" pitchFamily="34" charset="0"/>
              <a:buNone/>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“Time to spirometry is a big barrier for many practitioners and centres, and getting education out into the community can be challenging. This quality standard is a good start toward changing patient care, particularly for children, and will raise awareness of how to manage this unique population. People who are enthusiastic about asthma will use this document to improve asthma care, and these changes will filter to other sites in the region.”</a:t>
            </a:r>
          </a:p>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CA" sz="1800" b="0" i="0" u="none" strike="noStrike" kern="1200" cap="none" spc="0" normalizeH="0" baseline="0" noProof="0" dirty="0">
                <a:ln>
                  <a:noFill/>
                </a:ln>
                <a:solidFill>
                  <a:schemeClr val="tx1"/>
                </a:solidFill>
                <a:effectLst/>
                <a:uLnTx/>
                <a:uFillTx/>
                <a:latin typeface="+mn-lt"/>
                <a:ea typeface="+mn-ea"/>
                <a:cs typeface="+mn-cs"/>
              </a:rPr>
              <a:t>– </a:t>
            </a:r>
            <a:r>
              <a:rPr kumimoji="0" lang="en-CA" sz="1800" b="0" i="1" u="none" strike="noStrike" kern="1200" cap="none" spc="0" normalizeH="0" baseline="0" noProof="0" dirty="0">
                <a:ln>
                  <a:noFill/>
                </a:ln>
                <a:solidFill>
                  <a:schemeClr val="tx1"/>
                </a:solidFill>
                <a:effectLst/>
                <a:uLnTx/>
                <a:uFillTx/>
                <a:latin typeface="+mn-lt"/>
                <a:ea typeface="+mn-ea"/>
                <a:cs typeface="+mn-cs"/>
              </a:rPr>
              <a:t>Ryan W. Smith, Pediatrician, Asthma Quality Standards Advisory Committee</a:t>
            </a:r>
          </a:p>
        </p:txBody>
      </p:sp>
    </p:spTree>
    <p:extLst>
      <p:ext uri="{BB962C8B-B14F-4D97-AF65-F5344CB8AC3E}">
        <p14:creationId xmlns:p14="http://schemas.microsoft.com/office/powerpoint/2010/main" val="156976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dirty="0">
                <a:ln>
                  <a:noFill/>
                </a:ln>
                <a:solidFill>
                  <a:schemeClr val="bg1"/>
                </a:solidFill>
                <a:effectLst/>
                <a:uLnTx/>
                <a:uFillTx/>
                <a:latin typeface="+mn-lt"/>
                <a:ea typeface="+mn-ea"/>
                <a:cs typeface="+mn-cs"/>
              </a:rPr>
              <a:t>Quality statements to improve care</a:t>
            </a:r>
          </a:p>
        </p:txBody>
      </p:sp>
    </p:spTree>
    <p:extLst>
      <p:ext uri="{BB962C8B-B14F-4D97-AF65-F5344CB8AC3E}">
        <p14:creationId xmlns:p14="http://schemas.microsoft.com/office/powerpoint/2010/main" val="5960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Inform clinicians and patients what quality care looks like</a:t>
            </a:r>
          </a:p>
          <a:p>
            <a:pPr marL="342900" indent="-342900">
              <a:buFont typeface="Arial" panose="020B0604020202020204" pitchFamily="34" charset="0"/>
              <a:buChar char="•"/>
            </a:pPr>
            <a:r>
              <a:rPr lang="en-CA"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CA" sz="3000" dirty="0"/>
              <a:t>Are grounded in the best available evidence</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dirty="0"/>
              <a:t>This quality standard addresses the diagnosis and management of asthma in children and adolescents under 16 years of age, with a focus on primary care and community-based settings. It addresses referral to specialized pediatric asthma care for children and adolescents who have indications characterizing severe asthma, but it does not address the management of severe asthma in specialized care, acute asthma exacerbations, or care provided during emergency department visits or hospitalizations.</a:t>
            </a:r>
          </a:p>
          <a:p>
            <a:pPr marL="342900" indent="-342900">
              <a:buFont typeface="Arial" panose="020B0604020202020204" pitchFamily="34" charset="0"/>
              <a:buChar char="•"/>
            </a:pPr>
            <a:r>
              <a:rPr lang="en-CA" dirty="0"/>
              <a:t>The </a:t>
            </a:r>
            <a:r>
              <a:rPr lang="en-CA" i="1" dirty="0">
                <a:solidFill>
                  <a:srgbClr val="047BC1"/>
                </a:solidFill>
                <a:hlinkClick r:id="rId3" tooltip="Download the handbook from the Provincial Council for Maternal and Child Health website.">
                  <a:extLst>
                    <a:ext uri="{A12FA001-AC4F-418D-AE19-62706E023703}">
                      <ahyp:hlinkClr xmlns:ahyp="http://schemas.microsoft.com/office/drawing/2018/hyperlinkcolor" val="tx"/>
                    </a:ext>
                  </a:extLst>
                </a:hlinkClick>
              </a:rPr>
              <a:t>Clinical Handbook for Paediatric</a:t>
            </a:r>
            <a:r>
              <a:rPr lang="en-CA" i="1" dirty="0">
                <a:solidFill>
                  <a:srgbClr val="037EAE"/>
                </a:solidFill>
                <a:hlinkClick r:id="rId3" tooltip="Download the handbook from the Provincial Council for Maternal and Child Health website.">
                  <a:extLst>
                    <a:ext uri="{A12FA001-AC4F-418D-AE19-62706E023703}">
                      <ahyp:hlinkClr xmlns:ahyp="http://schemas.microsoft.com/office/drawing/2018/hyperlinkcolor" val="tx"/>
                    </a:ext>
                  </a:extLst>
                </a:hlinkClick>
              </a:rPr>
              <a:t> Asthma</a:t>
            </a:r>
            <a:r>
              <a:rPr lang="en-CA" dirty="0"/>
              <a:t> by the Provincial Council for Maternal and Child Health and the Lung Health Foundation addresses the emergency department and inpatient episodes of care.</a:t>
            </a:r>
          </a:p>
          <a:p>
            <a:pPr marL="342900" indent="-342900">
              <a:buFont typeface="Arial" panose="020B0604020202020204" pitchFamily="34" charset="0"/>
              <a:buChar char="•"/>
            </a:pPr>
            <a:r>
              <a:rPr lang="en-CA" dirty="0"/>
              <a:t>A separate quality standard addresses </a:t>
            </a:r>
            <a:r>
              <a:rPr lang="en-CA" i="1" dirty="0">
                <a:solidFill>
                  <a:srgbClr val="037EAE"/>
                </a:solidFill>
                <a:hlinkClick r:id="rId4" tooltip="Asthma in Adults quality standard landing page.">
                  <a:extLst>
                    <a:ext uri="{A12FA001-AC4F-418D-AE19-62706E023703}">
                      <ahyp:hlinkClr xmlns:ahyp="http://schemas.microsoft.com/office/drawing/2018/hyperlinkcolor" val="tx"/>
                    </a:ext>
                  </a:extLst>
                </a:hlinkClick>
              </a:rPr>
              <a:t>Asthma in Adults</a:t>
            </a:r>
            <a:r>
              <a:rPr lang="en-CA" dirty="0"/>
              <a:t>.</a:t>
            </a:r>
          </a:p>
        </p:txBody>
      </p:sp>
    </p:spTree>
    <p:extLst>
      <p:ext uri="{BB962C8B-B14F-4D97-AF65-F5344CB8AC3E}">
        <p14:creationId xmlns:p14="http://schemas.microsoft.com/office/powerpoint/2010/main" val="390983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en-CA" sz="3000" dirty="0"/>
              <a:t>Diagnosis</a:t>
            </a:r>
          </a:p>
          <a:p>
            <a:pPr marL="457200" indent="-457200">
              <a:buFont typeface="+mj-lt"/>
              <a:buAutoNum type="arabicPeriod"/>
            </a:pPr>
            <a:r>
              <a:rPr lang="en-CA" sz="3000" dirty="0"/>
              <a:t>Asthma control and risk of exacerbations</a:t>
            </a:r>
          </a:p>
          <a:p>
            <a:pPr marL="457200" indent="-457200">
              <a:buFont typeface="+mj-lt"/>
              <a:buAutoNum type="arabicPeriod"/>
            </a:pPr>
            <a:r>
              <a:rPr lang="en-CA" sz="3000" dirty="0"/>
              <a:t>Asthma medication </a:t>
            </a:r>
          </a:p>
          <a:p>
            <a:pPr marL="457200" indent="-457200">
              <a:buFont typeface="+mj-lt"/>
              <a:buAutoNum type="arabicPeriod"/>
            </a:pPr>
            <a:r>
              <a:rPr lang="en-CA" sz="3000" dirty="0"/>
              <a:t>Self-management education and asthma action plan</a:t>
            </a:r>
          </a:p>
          <a:p>
            <a:pPr marL="457200" indent="-457200">
              <a:buFont typeface="+mj-lt"/>
              <a:buAutoNum type="arabicPeriod"/>
            </a:pPr>
            <a:r>
              <a:rPr lang="en-CA" sz="3000" dirty="0"/>
              <a:t>Referral to specialized pediatric asthma care</a:t>
            </a:r>
          </a:p>
          <a:p>
            <a:pPr marL="457200" indent="-457200">
              <a:buFont typeface="+mj-lt"/>
              <a:buAutoNum type="arabicPeriod"/>
            </a:pPr>
            <a:r>
              <a:rPr lang="en-CA" sz="3000" dirty="0"/>
              <a:t>Follow-up after discharge</a:t>
            </a:r>
          </a:p>
        </p:txBody>
      </p:sp>
    </p:spTree>
    <p:extLst>
      <p:ext uri="{BB962C8B-B14F-4D97-AF65-F5344CB8AC3E}">
        <p14:creationId xmlns:p14="http://schemas.microsoft.com/office/powerpoint/2010/main" val="936660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Quality statement (QS) 1: Diagnosis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1916565"/>
            <a:ext cx="11087100" cy="3693319"/>
          </a:xfrm>
        </p:spPr>
        <p:txBody>
          <a:bodyPr anchor="ctr" anchorCtr="0">
            <a:spAutoFit/>
          </a:bodyPr>
          <a:lstStyle/>
          <a:p>
            <a:r>
              <a:rPr lang="en-CA" sz="3000" dirty="0"/>
              <a:t>Children 6 years of age and older and adolescents clinically suspected of having asthma complete spirometry to demonstrate reversible airflow obstruction and, if negative, other lung function testing to confirm the diagnosis of asthma, as soon as possible. Children 1 to 5 years of age are diagnosed with asthma after documentation of signs or symptoms of airflow obstruction, clear improvement in signs and symptoms with asthma medications, and no clinical suspicion of an alternative diagnosis.</a:t>
            </a:r>
          </a:p>
        </p:txBody>
      </p:sp>
    </p:spTree>
    <p:extLst>
      <p:ext uri="{BB962C8B-B14F-4D97-AF65-F5344CB8AC3E}">
        <p14:creationId xmlns:p14="http://schemas.microsoft.com/office/powerpoint/2010/main" val="830031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399" y="472558"/>
            <a:ext cx="11258551" cy="697541"/>
          </a:xfrm>
        </p:spPr>
        <p:txBody>
          <a:bodyPr/>
          <a:lstStyle/>
          <a:p>
            <a:r>
              <a:rPr lang="en-CA" sz="4400" dirty="0"/>
              <a:t>QS 2: Asthma control and risk of exacerbations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399" y="2736502"/>
            <a:ext cx="11087100" cy="1384995"/>
          </a:xfrm>
        </p:spPr>
        <p:txBody>
          <a:bodyPr anchor="ctr" anchorCtr="0">
            <a:spAutoFit/>
          </a:bodyPr>
          <a:lstStyle/>
          <a:p>
            <a:r>
              <a:rPr lang="en-CA" sz="3000" dirty="0"/>
              <a:t>Children and adolescents with asthma have a structured assessment at least annually to determine their level of asthma control, reasons for poor control, and risk of future exacerbations.</a:t>
            </a:r>
          </a:p>
        </p:txBody>
      </p:sp>
    </p:spTree>
    <p:extLst>
      <p:ext uri="{BB962C8B-B14F-4D97-AF65-F5344CB8AC3E}">
        <p14:creationId xmlns:p14="http://schemas.microsoft.com/office/powerpoint/2010/main" val="4252727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3: Asthma medication</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anchor="ctr" anchorCtr="0">
            <a:spAutoFit/>
          </a:bodyPr>
          <a:lstStyle/>
          <a:p>
            <a:r>
              <a:rPr lang="en-CA" sz="3000" dirty="0"/>
              <a:t>Children and adolescents with asthma receive appropriate medication and devices based on their age, current level of asthma control, and risk of future exacerbations, including early initiation of regular inhaled anti-inflammatory therapy.</a:t>
            </a:r>
          </a:p>
        </p:txBody>
      </p:sp>
    </p:spTree>
    <p:extLst>
      <p:ext uri="{BB962C8B-B14F-4D97-AF65-F5344CB8AC3E}">
        <p14:creationId xmlns:p14="http://schemas.microsoft.com/office/powerpoint/2010/main" val="1303472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3600" dirty="0"/>
              <a:t>QS 4: Self-management education and asthma action plan</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anchor="ctr" anchorCtr="0">
            <a:spAutoFit/>
          </a:bodyPr>
          <a:lstStyle/>
          <a:p>
            <a:r>
              <a:rPr lang="en-US" sz="3000" dirty="0"/>
              <a:t>Children and adolescents with asthma and their care partners receive asthma self-management education and a written personalized asthma action plan that is reviewed regularly with a clinician.</a:t>
            </a:r>
            <a:endParaRPr lang="en-CA" sz="3000" dirty="0"/>
          </a:p>
        </p:txBody>
      </p:sp>
    </p:spTree>
    <p:extLst>
      <p:ext uri="{BB962C8B-B14F-4D97-AF65-F5344CB8AC3E}">
        <p14:creationId xmlns:p14="http://schemas.microsoft.com/office/powerpoint/2010/main" val="2143790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200" dirty="0"/>
              <a:t>QS 5: Referral to specialized pediatric asthma care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967335"/>
            <a:ext cx="11087100" cy="923330"/>
          </a:xfrm>
        </p:spPr>
        <p:txBody>
          <a:bodyPr anchor="ctr" anchorCtr="0">
            <a:spAutoFit/>
          </a:bodyPr>
          <a:lstStyle/>
          <a:p>
            <a:r>
              <a:rPr lang="en-CA" sz="3000" dirty="0"/>
              <a:t>Children and adolescents with asthma with appropriate indications are referred to specialized pediatric asthma care.</a:t>
            </a:r>
          </a:p>
        </p:txBody>
      </p:sp>
    </p:spTree>
    <p:extLst>
      <p:ext uri="{BB962C8B-B14F-4D97-AF65-F5344CB8AC3E}">
        <p14:creationId xmlns:p14="http://schemas.microsoft.com/office/powerpoint/2010/main" val="346919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6: Follow-up after discharge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anchor="ctr" anchorCtr="0">
            <a:spAutoFit/>
          </a:bodyPr>
          <a:lstStyle/>
          <a:p>
            <a:r>
              <a:rPr lang="en-CA" sz="3000" dirty="0"/>
              <a:t>Children and adolescents who have had an emergency department visit or been hospitalized for an asthma exacerbation have a follow-up assessment within 2 to 7 days after discharge.</a:t>
            </a:r>
          </a:p>
        </p:txBody>
      </p:sp>
    </p:spTree>
    <p:extLst>
      <p:ext uri="{BB962C8B-B14F-4D97-AF65-F5344CB8AC3E}">
        <p14:creationId xmlns:p14="http://schemas.microsoft.com/office/powerpoint/2010/main" val="1336988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dirty="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Percentage of children and adolescents ≥ 6 to ≤ 15 years of age with incident asthma whose diagnosis is confirmed with lung function testing</a:t>
            </a:r>
            <a:endParaRPr lang="en-CA" dirty="0"/>
          </a:p>
          <a:p>
            <a:pPr marL="342900" indent="-342900">
              <a:buFont typeface="Arial" panose="020B0604020202020204" pitchFamily="34" charset="0"/>
              <a:buChar char="•"/>
            </a:pPr>
            <a:r>
              <a:rPr lang="en-US" dirty="0"/>
              <a:t>Percentage of children and adolescents ≥ 6 to ≤ 15 years of age with asthma who completed a lung function test in the previous 12 months</a:t>
            </a:r>
          </a:p>
          <a:p>
            <a:pPr marL="342900" indent="-342900">
              <a:buFont typeface="Arial" panose="020B0604020202020204" pitchFamily="34" charset="0"/>
              <a:buChar char="•"/>
            </a:pPr>
            <a:r>
              <a:rPr lang="en-US" dirty="0"/>
              <a:t>Percentage of children and adolescents with asthma who visited the emergency department for an asthma-specific reason in the previous 12 months</a:t>
            </a:r>
          </a:p>
          <a:p>
            <a:pPr marL="342900" indent="-342900">
              <a:buFont typeface="Arial" panose="020B0604020202020204" pitchFamily="34" charset="0"/>
              <a:buChar char="•"/>
            </a:pPr>
            <a:r>
              <a:rPr lang="en-US" dirty="0"/>
              <a:t>Percentage of children and adolescents with asthma who were hospitalized for an asthma-specific reason in the previous 12 months</a:t>
            </a:r>
            <a:endParaRPr lang="en-CA" dirty="0"/>
          </a:p>
        </p:txBody>
      </p:sp>
    </p:spTree>
    <p:extLst>
      <p:ext uri="{BB962C8B-B14F-4D97-AF65-F5344CB8AC3E}">
        <p14:creationId xmlns:p14="http://schemas.microsoft.com/office/powerpoint/2010/main" val="283201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dirty="0"/>
              <a:t>Benefits of quality standards</a:t>
            </a:r>
          </a:p>
        </p:txBody>
      </p:sp>
      <p:sp>
        <p:nvSpPr>
          <p:cNvPr id="3" name="Text Placeholder 2">
            <a:extLst>
              <a:ext uri="{FF2B5EF4-FFF2-40B4-BE49-F238E27FC236}">
                <a16:creationId xmlns:a16="http://schemas.microsoft.com/office/drawing/2014/main" id="{AA398DA1-7766-FB00-C3FB-E35F97A2007C}"/>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Help patients, residents, families, and care partners know what to ask for in their care</a:t>
            </a:r>
          </a:p>
          <a:p>
            <a:pPr marL="342900" indent="-342900">
              <a:buFont typeface="Arial" panose="020B0604020202020204" pitchFamily="34" charset="0"/>
              <a:buChar char="•"/>
            </a:pPr>
            <a:r>
              <a:rPr lang="en-CA" sz="3000" dirty="0"/>
              <a:t>Help clinicians know what care to offer, based on evidence and expert consensus </a:t>
            </a:r>
          </a:p>
          <a:p>
            <a:pPr marL="342900" indent="-342900">
              <a:buFont typeface="Arial" panose="020B0604020202020204" pitchFamily="34" charset="0"/>
              <a:buChar char="•"/>
            </a:pPr>
            <a:r>
              <a:rPr lang="en-CA" sz="3000" dirty="0"/>
              <a:t>Help health care organizations measure, assess, and improve the quality of care they provide</a:t>
            </a:r>
          </a:p>
          <a:p>
            <a:pPr marL="342900" indent="-342900">
              <a:buFont typeface="Arial" panose="020B0604020202020204" pitchFamily="34" charset="0"/>
              <a:buChar char="•"/>
            </a:pPr>
            <a:r>
              <a:rPr lang="en-CA" sz="3000" dirty="0"/>
              <a:t>Help ensure consistent, high-quality care across the province</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Percentage of young children ≥ 1 to ≤ 5 years of age clinically suspected of having asthma whose diagnosis of asthma is confirmed after the documentation of signs or symptoms of airflow obstruction and clear improvement of those signs or symptoms with medication</a:t>
            </a:r>
            <a:endParaRPr lang="en-CA" dirty="0"/>
          </a:p>
          <a:p>
            <a:pPr marL="342900" indent="-342900">
              <a:buFont typeface="Arial" panose="020B0604020202020204" pitchFamily="34" charset="0"/>
              <a:buChar char="•"/>
            </a:pPr>
            <a:r>
              <a:rPr lang="en-US" dirty="0"/>
              <a:t>Percentage of children and adolescents with asthma who had a structured assessment in the previous 6 months </a:t>
            </a:r>
          </a:p>
          <a:p>
            <a:pPr marL="342900" indent="-342900">
              <a:buFont typeface="Arial" panose="020B0604020202020204" pitchFamily="34" charset="0"/>
              <a:buChar char="•"/>
            </a:pPr>
            <a:r>
              <a:rPr lang="en-US" dirty="0"/>
              <a:t>Percentage of children and adolescents with asthma with 1 or more appropriate indications who are prescribed regular (daily) inhaled anti-inflammatory therapy</a:t>
            </a:r>
          </a:p>
          <a:p>
            <a:pPr marL="342900" indent="-342900">
              <a:buFont typeface="Arial" panose="020B0604020202020204" pitchFamily="34" charset="0"/>
              <a:buChar char="•"/>
            </a:pPr>
            <a:r>
              <a:rPr lang="en-US" dirty="0"/>
              <a:t>Average number of asthma symptom–free days in the previous 4 weeks among children and adolescents with asthma</a:t>
            </a:r>
          </a:p>
          <a:p>
            <a:pPr marL="342900" indent="-342900">
              <a:buFont typeface="Arial" panose="020B0604020202020204" pitchFamily="34" charset="0"/>
              <a:buChar char="•"/>
            </a:pPr>
            <a:r>
              <a:rPr lang="en-US" dirty="0"/>
              <a:t>Average number of days missed from school or work due to asthma in the previous 4 weeks</a:t>
            </a:r>
          </a:p>
        </p:txBody>
      </p:sp>
    </p:spTree>
    <p:extLst>
      <p:ext uri="{BB962C8B-B14F-4D97-AF65-F5344CB8AC3E}">
        <p14:creationId xmlns:p14="http://schemas.microsoft.com/office/powerpoint/2010/main" val="24918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CA" dirty="0"/>
              <a:t>The data used in this presentation uses asthma statistics reported by the Ontario Asthma Surveillance Information System (OASIS) and data provided by ICES. The opinions, results, and conclusions included in this report are those of the authors and are independent from the funding sources. No endorsement by ICES or OASIS is intended or should be inferred. These datasets were linked using unique encoded identifiers and analyzed at ICES. Parts of this material are based on data and information compiled and provided by the Canadian Institute for Health Information (CIHI). However, the analyses, conclusions, opinions, and statements expressed herein are those of the authors, and not necessarily those of CIHI.</a:t>
            </a:r>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Quality standard resources</a:t>
            </a:r>
          </a:p>
        </p:txBody>
      </p:sp>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Quality Standard</a:t>
            </a:r>
          </a:p>
        </p:txBody>
      </p:sp>
      <p:pic>
        <p:nvPicPr>
          <p:cNvPr id="5" name="Picture 4" descr="Cover of the quality standard.">
            <a:extLst>
              <a:ext uri="{FF2B5EF4-FFF2-40B4-BE49-F238E27FC236}">
                <a16:creationId xmlns:a16="http://schemas.microsoft.com/office/drawing/2014/main" id="{33C1F7E1-28CA-C508-1E1D-BD921A6AECE7}"/>
              </a:ext>
            </a:extLst>
          </p:cNvPr>
          <p:cNvPicPr>
            <a:picLocks noChangeAspect="1"/>
          </p:cNvPicPr>
          <p:nvPr/>
        </p:nvPicPr>
        <p:blipFill>
          <a:blip r:embed="rId3"/>
          <a:srcRect/>
          <a:stretch/>
        </p:blipFill>
        <p:spPr>
          <a:xfrm>
            <a:off x="1156929" y="1473869"/>
            <a:ext cx="1263160"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Patient Guide</a:t>
            </a:r>
          </a:p>
        </p:txBody>
      </p:sp>
      <p:pic>
        <p:nvPicPr>
          <p:cNvPr id="6" name="Picture 5" descr="Cover of the patient guide.">
            <a:extLst>
              <a:ext uri="{FF2B5EF4-FFF2-40B4-BE49-F238E27FC236}">
                <a16:creationId xmlns:a16="http://schemas.microsoft.com/office/drawing/2014/main" id="{B6FD0DEF-2946-FF94-E86F-3CCCE873B304}"/>
              </a:ext>
            </a:extLst>
          </p:cNvPr>
          <p:cNvPicPr>
            <a:picLocks noChangeAspect="1"/>
          </p:cNvPicPr>
          <p:nvPr/>
        </p:nvPicPr>
        <p:blipFill>
          <a:blip r:embed="rId4"/>
          <a:srcRect/>
          <a:stretch/>
        </p:blipFill>
        <p:spPr>
          <a:xfrm>
            <a:off x="3827769" y="1473869"/>
            <a:ext cx="1262491"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Placemat</a:t>
            </a:r>
          </a:p>
        </p:txBody>
      </p:sp>
      <p:pic>
        <p:nvPicPr>
          <p:cNvPr id="7" name="Picture 6" descr="Page 1 of the placemat.">
            <a:extLst>
              <a:ext uri="{FF2B5EF4-FFF2-40B4-BE49-F238E27FC236}">
                <a16:creationId xmlns:a16="http://schemas.microsoft.com/office/drawing/2014/main" id="{7A18BA56-1BDC-8DC7-D107-931301AC1F7A}"/>
              </a:ext>
            </a:extLst>
          </p:cNvPr>
          <p:cNvPicPr>
            <a:picLocks noChangeAspect="1"/>
          </p:cNvPicPr>
          <p:nvPr/>
        </p:nvPicPr>
        <p:blipFill>
          <a:blip r:embed="rId5"/>
          <a:srcRect/>
          <a:stretch/>
        </p:blipFill>
        <p:spPr>
          <a:xfrm>
            <a:off x="6412677" y="1474528"/>
            <a:ext cx="1262491" cy="163667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4" name="Picture 3" descr="Cover of the case for improvement deck.">
            <a:extLst>
              <a:ext uri="{FF2B5EF4-FFF2-40B4-BE49-F238E27FC236}">
                <a16:creationId xmlns:a16="http://schemas.microsoft.com/office/drawing/2014/main" id="{3D1FDAB3-6701-B220-C2B2-9D1F1FC99A2E}"/>
              </a:ext>
            </a:extLst>
          </p:cNvPr>
          <p:cNvPicPr>
            <a:picLocks noChangeAspect="1"/>
          </p:cNvPicPr>
          <p:nvPr/>
        </p:nvPicPr>
        <p:blipFill>
          <a:blip r:embed="rId6"/>
          <a:srcRect/>
          <a:stretch/>
        </p:blipFill>
        <p:spPr>
          <a:xfrm>
            <a:off x="8776120" y="1636130"/>
            <a:ext cx="2482469" cy="139525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875808" y="5496165"/>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chemeClr val="tx2"/>
                </a:solidFill>
                <a:latin typeface="Calibri"/>
                <a:ea typeface="MS PGothic"/>
                <a:cs typeface="Calibri"/>
              </a:rPr>
              <a:t>Measurement Guide</a:t>
            </a:r>
            <a:endParaRPr lang="en-CA" sz="1800" u="none" dirty="0">
              <a:solidFill>
                <a:schemeClr val="tx2"/>
              </a:solidFill>
              <a:latin typeface="Calibri" panose="020F0502020204030204" pitchFamily="34" charset="0"/>
              <a:cs typeface="Calibri" panose="020F0502020204030204" pitchFamily="34" charset="0"/>
            </a:endParaRP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254199" y="3786463"/>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904423" y="549616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a:ea typeface="MS PGothic"/>
                <a:cs typeface="Calibri"/>
              </a:rPr>
              <a:t>Technical Specifications</a:t>
            </a:r>
            <a:endParaRPr lang="en-CA" sz="1800" u="none" dirty="0">
              <a:solidFill>
                <a:srgbClr val="000000"/>
              </a:solidFill>
              <a:latin typeface="Calibri" panose="020F0502020204030204" pitchFamily="34" charset="0"/>
              <a:cs typeface="Calibri" panose="020F0502020204030204" pitchFamily="34" charset="0"/>
            </a:endParaRPr>
          </a:p>
        </p:txBody>
      </p:sp>
      <p:pic>
        <p:nvPicPr>
          <p:cNvPr id="13" name="Picture 12" descr="Cover of the technical specifications.">
            <a:extLst>
              <a:ext uri="{FF2B5EF4-FFF2-40B4-BE49-F238E27FC236}">
                <a16:creationId xmlns:a16="http://schemas.microsoft.com/office/drawing/2014/main" id="{45AAF7AC-1EB5-A7A0-7AC1-40064E1E1C5C}"/>
              </a:ext>
            </a:extLst>
          </p:cNvPr>
          <p:cNvPicPr>
            <a:picLocks noChangeAspect="1"/>
          </p:cNvPicPr>
          <p:nvPr/>
        </p:nvPicPr>
        <p:blipFill>
          <a:blip r:embed="rId8"/>
          <a:srcRect/>
          <a:stretch/>
        </p:blipFill>
        <p:spPr>
          <a:xfrm>
            <a:off x="5445704" y="3789301"/>
            <a:ext cx="1262491" cy="163318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167718"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Getting Started Guide</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393822" y="4117473"/>
            <a:ext cx="16235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533400" y="6293109"/>
            <a:ext cx="11087100" cy="184666"/>
          </a:xfrm>
        </p:spPr>
        <p:txBody>
          <a:bodyPr/>
          <a:lstStyle/>
          <a:p>
            <a:r>
              <a:rPr lang="en-CA" sz="1200" b="0" dirty="0"/>
              <a:t>Find these resources on the </a:t>
            </a:r>
            <a:r>
              <a:rPr lang="en-CA" sz="1200" b="0" dirty="0">
                <a:hlinkClick r:id="rId10" tooltip="Access the quality standard resources."/>
              </a:rPr>
              <a:t>Asthma in Children and Adolescents</a:t>
            </a:r>
            <a:r>
              <a:rPr lang="en-CA" sz="1200" b="0" dirty="0"/>
              <a:t> quality standard web page.</a:t>
            </a:r>
            <a:endParaRPr lang="en-CA" sz="1200" b="0" dirty="0">
              <a:solidFill>
                <a:srgbClr val="037EAE"/>
              </a:solidFill>
              <a:highlight>
                <a:srgbClr val="FFFF00"/>
              </a:highlight>
            </a:endParaRP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Quality Statement</a:t>
            </a:r>
          </a:p>
        </p:txBody>
      </p:sp>
      <p:pic>
        <p:nvPicPr>
          <p:cNvPr id="4" name="Picture 3" descr="Quality statement 1 from the quality standard.">
            <a:extLst>
              <a:ext uri="{FF2B5EF4-FFF2-40B4-BE49-F238E27FC236}">
                <a16:creationId xmlns:a16="http://schemas.microsoft.com/office/drawing/2014/main" id="{6B9B60C9-70C0-FAFB-7A28-FEF340292395}"/>
              </a:ext>
            </a:extLst>
          </p:cNvPr>
          <p:cNvPicPr>
            <a:picLocks noChangeAspect="1"/>
          </p:cNvPicPr>
          <p:nvPr/>
        </p:nvPicPr>
        <p:blipFill>
          <a:blip r:embed="rId2"/>
          <a:stretch>
            <a:fillRect/>
          </a:stretch>
        </p:blipFill>
        <p:spPr>
          <a:xfrm>
            <a:off x="2009533" y="2248623"/>
            <a:ext cx="3075402" cy="1706414"/>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Definitions</a:t>
            </a:r>
          </a:p>
        </p:txBody>
      </p:sp>
      <p:pic>
        <p:nvPicPr>
          <p:cNvPr id="8" name="Picture 7" descr="Definitions for quality statement 1 from the quality standard.">
            <a:extLst>
              <a:ext uri="{FF2B5EF4-FFF2-40B4-BE49-F238E27FC236}">
                <a16:creationId xmlns:a16="http://schemas.microsoft.com/office/drawing/2014/main" id="{F7C4412F-58F8-1372-68CC-3FD233A12C74}"/>
              </a:ext>
            </a:extLst>
          </p:cNvPr>
          <p:cNvPicPr>
            <a:picLocks noChangeAspect="1"/>
          </p:cNvPicPr>
          <p:nvPr/>
        </p:nvPicPr>
        <p:blipFill>
          <a:blip r:embed="rId3"/>
          <a:stretch>
            <a:fillRect/>
          </a:stretch>
        </p:blipFill>
        <p:spPr>
          <a:xfrm>
            <a:off x="1571766" y="4828587"/>
            <a:ext cx="3952734" cy="1761655"/>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Audience Statements</a:t>
            </a:r>
          </a:p>
        </p:txBody>
      </p:sp>
      <p:pic>
        <p:nvPicPr>
          <p:cNvPr id="10" name="Picture 9" descr="Audience statements for quality statement 1 from the quality standard. There are statements for people with the condition, for clinicians, and for organizations and health service planners.">
            <a:extLst>
              <a:ext uri="{FF2B5EF4-FFF2-40B4-BE49-F238E27FC236}">
                <a16:creationId xmlns:a16="http://schemas.microsoft.com/office/drawing/2014/main" id="{3DEA70F9-ACA6-9149-DF6F-AC0A2C886A90}"/>
              </a:ext>
            </a:extLst>
          </p:cNvPr>
          <p:cNvPicPr>
            <a:picLocks noChangeAspect="1"/>
          </p:cNvPicPr>
          <p:nvPr/>
        </p:nvPicPr>
        <p:blipFill>
          <a:blip r:embed="rId4"/>
          <a:srcRect b="51804"/>
          <a:stretch/>
        </p:blipFill>
        <p:spPr>
          <a:xfrm>
            <a:off x="7077837" y="2221014"/>
            <a:ext cx="3418613" cy="1734023"/>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Indicators</a:t>
            </a:r>
          </a:p>
        </p:txBody>
      </p:sp>
      <p:pic>
        <p:nvPicPr>
          <p:cNvPr id="12" name="Picture 11" descr="Quality indicators for quality statement 1 from the quality standard.">
            <a:extLst>
              <a:ext uri="{FF2B5EF4-FFF2-40B4-BE49-F238E27FC236}">
                <a16:creationId xmlns:a16="http://schemas.microsoft.com/office/drawing/2014/main" id="{0476D998-2ECF-DFF1-2E2B-0A767797FB2D}"/>
              </a:ext>
            </a:extLst>
          </p:cNvPr>
          <p:cNvPicPr>
            <a:picLocks noChangeAspect="1"/>
          </p:cNvPicPr>
          <p:nvPr/>
        </p:nvPicPr>
        <p:blipFill>
          <a:blip r:embed="rId5"/>
          <a:stretch>
            <a:fillRect/>
          </a:stretch>
        </p:blipFill>
        <p:spPr>
          <a:xfrm>
            <a:off x="7010169" y="4828587"/>
            <a:ext cx="3553948" cy="17616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CA" dirty="0"/>
              <a:t>The </a:t>
            </a:r>
            <a:r>
              <a:rPr lang="en-CA" b="1" dirty="0"/>
              <a:t>patient guide </a:t>
            </a:r>
            <a:r>
              <a:rPr lang="en-CA" dirty="0"/>
              <a:t>is designed to give patients information about what quality care looks like for various conditions based on the best evidence, so they can ask informed questions of their health care teams. </a:t>
            </a:r>
          </a:p>
        </p:txBody>
      </p:sp>
      <p:pic>
        <p:nvPicPr>
          <p:cNvPr id="2" name="Picture Placeholder 8" descr="Cover of the patient guide.">
            <a:extLst>
              <a:ext uri="{FF2B5EF4-FFF2-40B4-BE49-F238E27FC236}">
                <a16:creationId xmlns:a16="http://schemas.microsoft.com/office/drawing/2014/main" id="{EF511E1C-4AA1-5B35-0D60-8DD3DD08013F}"/>
              </a:ext>
            </a:extLst>
          </p:cNvPr>
          <p:cNvPicPr>
            <a:picLocks noGrp="1" noChangeAspect="1"/>
          </p:cNvPicPr>
          <p:nvPr>
            <p:ph type="pic" sz="quarter" idx="11"/>
          </p:nvPr>
        </p:nvPicPr>
        <p:blipFill>
          <a:blip r:embed="rId3"/>
          <a:srcRect l="737" r="737"/>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CA" dirty="0"/>
              <a:t>The </a:t>
            </a:r>
            <a:r>
              <a:rPr lang="en-CA" b="1" dirty="0"/>
              <a:t>placemat</a:t>
            </a:r>
            <a:r>
              <a:rPr lang="en-CA" dirty="0"/>
              <a:t> is a quick-reference resource for clinicians that summarizes the quality standard and includes links to helpful resources and tools.</a:t>
            </a:r>
          </a:p>
        </p:txBody>
      </p:sp>
      <p:pic>
        <p:nvPicPr>
          <p:cNvPr id="9" name="Picture Placeholder 8" descr="Page 1 of the placemat.">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2"/>
          <a:srcRect l="777" r="777"/>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400035"/>
            <a:ext cx="5020733" cy="2057930"/>
          </a:xfrm>
        </p:spPr>
        <p:txBody>
          <a:bodyPr/>
          <a:lstStyle/>
          <a:p>
            <a:r>
              <a:rPr kumimoji="0" lang="en-CA" sz="22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CA" sz="2200" b="1" i="0" u="none" strike="noStrike" kern="1200" cap="none" spc="0" normalizeH="0" baseline="0" noProof="0" dirty="0">
                <a:ln>
                  <a:noFill/>
                </a:ln>
                <a:solidFill>
                  <a:srgbClr val="000000"/>
                </a:solidFill>
                <a:effectLst/>
                <a:uLnTx/>
                <a:uFillTx/>
                <a:latin typeface="Calibri" panose="020F0502020204030204"/>
                <a:ea typeface="+mn-ea"/>
                <a:cs typeface="+mn-cs"/>
              </a:rPr>
              <a:t>case for improvement deck </a:t>
            </a:r>
            <a:r>
              <a:rPr kumimoji="0" lang="en-CA" sz="2200" b="0" i="0" u="none" strike="noStrike" kern="1200" cap="none" spc="0" normalizeH="0" baseline="0" noProof="0" dirty="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CA" dirty="0"/>
              <a:t>.</a:t>
            </a:r>
          </a:p>
        </p:txBody>
      </p:sp>
      <p:pic>
        <p:nvPicPr>
          <p:cNvPr id="2" name="Picture 1" descr="Cover of the case for improvement deck.">
            <a:extLst>
              <a:ext uri="{FF2B5EF4-FFF2-40B4-BE49-F238E27FC236}">
                <a16:creationId xmlns:a16="http://schemas.microsoft.com/office/drawing/2014/main" id="{35248D6E-BAAA-33D8-FC95-B7B2EFD205A1}"/>
              </a:ext>
            </a:extLst>
          </p:cNvPr>
          <p:cNvPicPr>
            <a:picLocks noChangeAspect="1"/>
          </p:cNvPicPr>
          <p:nvPr/>
        </p:nvPicPr>
        <p:blipFill>
          <a:blip r:embed="rId3"/>
          <a:srcRect/>
          <a:stretch/>
        </p:blipFill>
        <p:spPr>
          <a:xfrm>
            <a:off x="6756781" y="2151521"/>
            <a:ext cx="4545834" cy="25549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Custom 1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Props1.xml><?xml version="1.0" encoding="utf-8"?>
<ds:datastoreItem xmlns:ds="http://schemas.openxmlformats.org/officeDocument/2006/customXml" ds:itemID="{87FA127D-8962-4FB2-B14C-62FAD914AA09}"/>
</file>

<file path=customXml/itemProps2.xml><?xml version="1.0" encoding="utf-8"?>
<ds:datastoreItem xmlns:ds="http://schemas.openxmlformats.org/officeDocument/2006/customXml" ds:itemID="{9301DEB2-0E07-4FCA-BA4B-5DA8483D8384}"/>
</file>

<file path=customXml/itemProps3.xml><?xml version="1.0" encoding="utf-8"?>
<ds:datastoreItem xmlns:ds="http://schemas.openxmlformats.org/officeDocument/2006/customXml" ds:itemID="{AFD69AE5-90D9-4106-9B2F-7034C324BE2B}"/>
</file>

<file path=docProps/app.xml><?xml version="1.0" encoding="utf-8"?>
<Properties xmlns="http://schemas.openxmlformats.org/officeDocument/2006/extended-properties" xmlns:vt="http://schemas.openxmlformats.org/officeDocument/2006/docPropsVTypes">
  <Template>OH Template-Mar30</Template>
  <TotalTime>0</TotalTime>
  <Words>5013</Words>
  <Application>Microsoft Office PowerPoint</Application>
  <PresentationFormat>Widescreen</PresentationFormat>
  <Paragraphs>275</Paragraphs>
  <Slides>42</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MS PGothic</vt:lpstr>
      <vt:lpstr>Arial</vt:lpstr>
      <vt:lpstr>Calibri</vt:lpstr>
      <vt:lpstr>Calibri Light</vt:lpstr>
      <vt:lpstr>System Font Regular</vt:lpstr>
      <vt:lpstr>Wingdings</vt:lpstr>
      <vt:lpstr>OH Template-Mar30</vt:lpstr>
      <vt:lpstr>Asthma in Children and Adolescents</vt:lpstr>
      <vt:lpstr>Objectives</vt:lpstr>
      <vt:lpstr>Quality standards</vt:lpstr>
      <vt:lpstr>Benefits of 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asthma in children and adolescents?</vt:lpstr>
      <vt:lpstr>As of fiscal year 2022/23,* nearly 2.5 million people in Ontario have asthma (over 1 in 10).  Asthma is one of the most common chronic diseases of childhood in Canada, with nearly half a million people under 20 years of age living with the disease in 2022/23, and over 60% of prevalent cases occurring in people under 15 years of age.</vt:lpstr>
      <vt:lpstr>Although asthma affects people of all ages, the incidence of asthma is higher in childhood.1 Notably, for children under 6 years of age, there are no objective tests available to confirm a diagnosis of asthma.2 Thus, clinicians are required to rely on reports from family members or care partners on asthma-like symptoms and exacerbations requiring medical attention rather than conventional methods such as respiratory tests.2,3 This results in uncertainty in diagnosis and treatment planning, as well as higher morbidity, among younger age groups.2-4</vt:lpstr>
      <vt:lpstr>In Ontario, spirometry and other lung function testing to diagnose asthma is increasing but not yet routine, posing a risk for misdiagnosis.  According to available administrative health data, about half of people 7 years of age and older (54%) receive a pulmonary function test (PFT) within 1 year prior to or 2.5 years after their incident date to confirm their diagnosis. Assessing asthma control is also an important gap in care for people with asthma. The percentage of people with asthma who had a PFT to monitor their asthma fell from 10.3% in fiscal year 2000/01 to 4.5% in fiscal year 2022/23.*</vt:lpstr>
      <vt:lpstr>Although the incidence of asthma has been decreasing over time, people with asthma are generally living longer, thus the prevalence of asthma in Ontario (the number of people with the disease) has continued to increase for all ages combined. It rose from 114 per 1,000 people in fiscal year 2000/01 to 156 per 1,000 people in fiscal year 2022/23.* </vt:lpstr>
      <vt:lpstr>Asthma incidence rates vary across regions in Ontario</vt:lpstr>
      <vt:lpstr>Asthma incidence rates are decreasing over time but still vary across regions in Ontario</vt:lpstr>
      <vt:lpstr>Asthma incidence rates are consistently higher in urban areas compared with rural areas</vt:lpstr>
      <vt:lpstr>Asthma-specific emergency department (ED) visit rates vary across regions in Ontario and across age groups</vt:lpstr>
      <vt:lpstr>Asthma-specific hospitalizations are highest among the youngest children</vt:lpstr>
      <vt:lpstr>Asthma-specific hospitalization rates vary across regions in Ontario and across age groups</vt:lpstr>
      <vt:lpstr>Asthma-specific physician office visits vary by age group</vt:lpstr>
      <vt:lpstr>Quotation from a lived experience advisor</vt:lpstr>
      <vt:lpstr>Quotation from a pediatrician</vt:lpstr>
      <vt:lpstr>Quality statements to improve care</vt:lpstr>
      <vt:lpstr>Scope of this quality standard</vt:lpstr>
      <vt:lpstr>Quality statement topics</vt:lpstr>
      <vt:lpstr>Quality statement (QS) 1: Diagnosis</vt:lpstr>
      <vt:lpstr>QS 2: Asthma control and risk of exacerbations</vt:lpstr>
      <vt:lpstr>QS 3: Asthma medication</vt:lpstr>
      <vt:lpstr>QS 4: Self-management education and asthma action plan</vt:lpstr>
      <vt:lpstr>QS 5: Referral to specialized pediatric asthma care</vt:lpstr>
      <vt:lpstr>QS 6: Follow-up after discharge</vt:lpstr>
      <vt:lpstr>Measures to support improvement</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in Children and Adolescents: Case for Improvement Deck</dc:title>
  <dc:subject/>
  <dc:creator/>
  <cp:keywords/>
  <dc:description/>
  <cp:lastModifiedBy/>
  <cp:revision>1</cp:revision>
  <dcterms:created xsi:type="dcterms:W3CDTF">2025-05-08T16:18:57Z</dcterms:created>
  <dcterms:modified xsi:type="dcterms:W3CDTF">2025-05-08T16:19:19Z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