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tags/tag29.xml" ContentType="application/vnd.openxmlformats-officedocument.presentationml.tags+xml"/>
  <Override PartName="/ppt/notesSlides/notesSlide36.xml" ContentType="application/vnd.openxmlformats-officedocument.presentationml.notesSlide+xml"/>
  <Override PartName="/ppt/tags/tag30.xml" ContentType="application/vnd.openxmlformats-officedocument.presentationml.tags+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Lst>
  <p:notesMasterIdLst>
    <p:notesMasterId r:id="rId49"/>
  </p:notesMasterIdLst>
  <p:handoutMasterIdLst>
    <p:handoutMasterId r:id="rId50"/>
  </p:handoutMasterIdLst>
  <p:sldIdLst>
    <p:sldId id="372" r:id="rId7"/>
    <p:sldId id="649" r:id="rId8"/>
    <p:sldId id="651" r:id="rId9"/>
    <p:sldId id="654" r:id="rId10"/>
    <p:sldId id="652" r:id="rId11"/>
    <p:sldId id="474" r:id="rId12"/>
    <p:sldId id="621" r:id="rId13"/>
    <p:sldId id="653" r:id="rId14"/>
    <p:sldId id="623" r:id="rId15"/>
    <p:sldId id="1559" r:id="rId16"/>
    <p:sldId id="699" r:id="rId17"/>
    <p:sldId id="624" r:id="rId18"/>
    <p:sldId id="1198" r:id="rId19"/>
    <p:sldId id="1305" r:id="rId20"/>
    <p:sldId id="1309" r:id="rId21"/>
    <p:sldId id="1314" r:id="rId22"/>
    <p:sldId id="1316" r:id="rId23"/>
    <p:sldId id="1308" r:id="rId24"/>
    <p:sldId id="1312" r:id="rId25"/>
    <p:sldId id="1304" r:id="rId26"/>
    <p:sldId id="1306" r:id="rId27"/>
    <p:sldId id="1303" r:id="rId28"/>
    <p:sldId id="1320" r:id="rId29"/>
    <p:sldId id="422" r:id="rId30"/>
    <p:sldId id="655" r:id="rId31"/>
    <p:sldId id="443" r:id="rId32"/>
    <p:sldId id="666" r:id="rId33"/>
    <p:sldId id="667" r:id="rId34"/>
    <p:sldId id="668" r:id="rId35"/>
    <p:sldId id="669" r:id="rId36"/>
    <p:sldId id="670" r:id="rId37"/>
    <p:sldId id="671" r:id="rId38"/>
    <p:sldId id="672" r:id="rId39"/>
    <p:sldId id="1190" r:id="rId40"/>
    <p:sldId id="1191" r:id="rId41"/>
    <p:sldId id="1192" r:id="rId42"/>
    <p:sldId id="1317" r:id="rId43"/>
    <p:sldId id="1318" r:id="rId44"/>
    <p:sldId id="1319" r:id="rId45"/>
    <p:sldId id="1174" r:id="rId46"/>
    <p:sldId id="1180" r:id="rId47"/>
    <p:sldId id="647" r:id="rId48"/>
  </p:sldIdLst>
  <p:sldSz cx="9144000" cy="6858000" type="screen4x3"/>
  <p:notesSz cx="6858000" cy="933450"/>
  <p:custDataLst>
    <p:tags r:id="rId51"/>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56"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90"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Ihn, Erica" initials="IE" lastIdx="5" clrIdx="23">
    <p:extLst>
      <p:ext uri="{19B8F6BF-5375-455C-9EA6-DF929625EA0E}">
        <p15:presenceInfo xmlns:p15="http://schemas.microsoft.com/office/powerpoint/2012/main" userId="S::eihn@hqontario.ca::e9cf071f-070c-444b-9220-ab1b62e60e80" providerId="AD"/>
      </p:ext>
    </p:extLst>
  </p:cmAuthor>
  <p:cmAuthor id="24" name="Harrison, Susan" initials="HS" lastIdx="3" clrIdx="24">
    <p:extLst>
      <p:ext uri="{19B8F6BF-5375-455C-9EA6-DF929625EA0E}">
        <p15:presenceInfo xmlns:p15="http://schemas.microsoft.com/office/powerpoint/2012/main" userId="S::sharrison@hqontario.ca::12d20603-a68e-40bb-99e5-862f82341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78F"/>
    <a:srgbClr val="00B2E3"/>
    <a:srgbClr val="D2492A"/>
    <a:srgbClr val="047BC1"/>
    <a:srgbClr val="00A0AF"/>
    <a:srgbClr val="00788A"/>
    <a:srgbClr val="F5F5F5"/>
    <a:srgbClr val="FCD8D8"/>
    <a:srgbClr val="F9B9B9"/>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A1542-C33C-43F6-B74E-D4D4061FCC69}" v="1" dt="2020-07-09T17:21:21.8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2" autoAdjust="0"/>
    <p:restoredTop sz="90715" autoAdjust="0"/>
  </p:normalViewPr>
  <p:slideViewPr>
    <p:cSldViewPr snapToGrid="0">
      <p:cViewPr varScale="1">
        <p:scale>
          <a:sx n="103" d="100"/>
          <a:sy n="103" d="100"/>
        </p:scale>
        <p:origin x="2190" y="114"/>
      </p:cViewPr>
      <p:guideLst>
        <p:guide orient="horz" pos="470"/>
        <p:guide orient="horz" pos="469"/>
        <p:guide orient="horz" pos="349"/>
        <p:guide pos="2835"/>
      </p:guideLst>
    </p:cSldViewPr>
  </p:slideViewPr>
  <p:outlineViewPr>
    <p:cViewPr>
      <p:scale>
        <a:sx n="33" d="100"/>
        <a:sy n="33" d="100"/>
      </p:scale>
      <p:origin x="0" y="-1694"/>
    </p:cViewPr>
  </p:outlineViewPr>
  <p:notesTextViewPr>
    <p:cViewPr>
      <p:scale>
        <a:sx n="1" d="1"/>
        <a:sy n="1" d="1"/>
      </p:scale>
      <p:origin x="0" y="0"/>
    </p:cViewPr>
  </p:notesTextViewPr>
  <p:notesViewPr>
    <p:cSldViewPr snapToGrid="0">
      <p:cViewPr varScale="1">
        <p:scale>
          <a:sx n="205" d="100"/>
          <a:sy n="205" d="100"/>
        </p:scale>
        <p:origin x="120" y="-4334"/>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tags" Target="tags/tag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Susan" userId="12d20603-a68e-40bb-99e5-862f8234107b" providerId="ADAL" clId="{0CB2A465-C845-4F0F-A5F0-4B90604D205B}"/>
    <pc:docChg chg="addSld delSld modSld">
      <pc:chgData name="Harrison, Susan" userId="12d20603-a68e-40bb-99e5-862f8234107b" providerId="ADAL" clId="{0CB2A465-C845-4F0F-A5F0-4B90604D205B}" dt="2020-02-25T19:52:49.724" v="14" actId="20577"/>
      <pc:docMkLst>
        <pc:docMk/>
      </pc:docMkLst>
      <pc:sldChg chg="modSp mod">
        <pc:chgData name="Harrison, Susan" userId="12d20603-a68e-40bb-99e5-862f8234107b" providerId="ADAL" clId="{0CB2A465-C845-4F0F-A5F0-4B90604D205B}" dt="2020-02-25T19:51:01.443" v="7" actId="11"/>
        <pc:sldMkLst>
          <pc:docMk/>
          <pc:sldMk cId="2794158338" sldId="443"/>
        </pc:sldMkLst>
        <pc:spChg chg="mod">
          <ac:chgData name="Harrison, Susan" userId="12d20603-a68e-40bb-99e5-862f8234107b" providerId="ADAL" clId="{0CB2A465-C845-4F0F-A5F0-4B90604D205B}" dt="2020-02-25T19:51:01.443" v="7" actId="11"/>
          <ac:spMkLst>
            <pc:docMk/>
            <pc:sldMk cId="2794158338" sldId="443"/>
            <ac:spMk id="4" creationId="{00000000-0000-0000-0000-000000000000}"/>
          </ac:spMkLst>
        </pc:spChg>
      </pc:sldChg>
      <pc:sldChg chg="del">
        <pc:chgData name="Harrison, Susan" userId="12d20603-a68e-40bb-99e5-862f8234107b" providerId="ADAL" clId="{0CB2A465-C845-4F0F-A5F0-4B90604D205B}" dt="2020-02-25T18:51:12.749" v="1" actId="2696"/>
        <pc:sldMkLst>
          <pc:docMk/>
          <pc:sldMk cId="4279490866" sldId="1167"/>
        </pc:sldMkLst>
      </pc:sldChg>
      <pc:sldChg chg="modSp mod">
        <pc:chgData name="Harrison, Susan" userId="12d20603-a68e-40bb-99e5-862f8234107b" providerId="ADAL" clId="{0CB2A465-C845-4F0F-A5F0-4B90604D205B}" dt="2020-02-25T19:49:32.606" v="6" actId="20577"/>
        <pc:sldMkLst>
          <pc:docMk/>
          <pc:sldMk cId="2712609451" sldId="1305"/>
        </pc:sldMkLst>
        <pc:spChg chg="mod">
          <ac:chgData name="Harrison, Susan" userId="12d20603-a68e-40bb-99e5-862f8234107b" providerId="ADAL" clId="{0CB2A465-C845-4F0F-A5F0-4B90604D205B}" dt="2020-02-25T19:49:32.606" v="6" actId="20577"/>
          <ac:spMkLst>
            <pc:docMk/>
            <pc:sldMk cId="2712609451" sldId="1305"/>
            <ac:spMk id="2" creationId="{E969AE51-AEC4-4687-97F2-462D05D02C99}"/>
          </ac:spMkLst>
        </pc:spChg>
      </pc:sldChg>
      <pc:sldChg chg="modSp">
        <pc:chgData name="Harrison, Susan" userId="12d20603-a68e-40bb-99e5-862f8234107b" providerId="ADAL" clId="{0CB2A465-C845-4F0F-A5F0-4B90604D205B}" dt="2020-02-25T19:45:51.047" v="3" actId="207"/>
        <pc:sldMkLst>
          <pc:docMk/>
          <pc:sldMk cId="3597010217" sldId="1306"/>
        </pc:sldMkLst>
        <pc:graphicFrameChg chg="mod">
          <ac:chgData name="Harrison, Susan" userId="12d20603-a68e-40bb-99e5-862f8234107b" providerId="ADAL" clId="{0CB2A465-C845-4F0F-A5F0-4B90604D205B}" dt="2020-02-25T19:45:51.047" v="3" actId="207"/>
          <ac:graphicFrameMkLst>
            <pc:docMk/>
            <pc:sldMk cId="3597010217" sldId="1306"/>
            <ac:graphicFrameMk id="5" creationId="{F63A8953-699C-4817-846F-9AA77DFF5976}"/>
          </ac:graphicFrameMkLst>
        </pc:graphicFrameChg>
      </pc:sldChg>
      <pc:sldChg chg="modSp mod">
        <pc:chgData name="Harrison, Susan" userId="12d20603-a68e-40bb-99e5-862f8234107b" providerId="ADAL" clId="{0CB2A465-C845-4F0F-A5F0-4B90604D205B}" dt="2020-02-25T19:52:49.724" v="14" actId="20577"/>
        <pc:sldMkLst>
          <pc:docMk/>
          <pc:sldMk cId="2896370700" sldId="1319"/>
        </pc:sldMkLst>
        <pc:spChg chg="mod">
          <ac:chgData name="Harrison, Susan" userId="12d20603-a68e-40bb-99e5-862f8234107b" providerId="ADAL" clId="{0CB2A465-C845-4F0F-A5F0-4B90604D205B}" dt="2020-02-25T19:52:49.724" v="14" actId="20577"/>
          <ac:spMkLst>
            <pc:docMk/>
            <pc:sldMk cId="2896370700" sldId="1319"/>
            <ac:spMk id="2" creationId="{4DB769D5-E05E-4F31-B685-E7ABA50344EC}"/>
          </ac:spMkLst>
        </pc:spChg>
      </pc:sldChg>
      <pc:sldChg chg="add">
        <pc:chgData name="Harrison, Susan" userId="12d20603-a68e-40bb-99e5-862f8234107b" providerId="ADAL" clId="{0CB2A465-C845-4F0F-A5F0-4B90604D205B}" dt="2020-02-25T18:51:01.222" v="0"/>
        <pc:sldMkLst>
          <pc:docMk/>
          <pc:sldMk cId="1383081971" sldId="1559"/>
        </pc:sldMkLst>
      </pc:sldChg>
    </pc:docChg>
  </pc:docChgLst>
  <pc:docChgLst>
    <pc:chgData name="Wong, Steven" userId="adef881a-c3c4-4e1a-aeb2-bb4de7c1e03f" providerId="ADAL" clId="{E100677A-A3F0-4B49-88C0-6612548BEDC1}"/>
    <pc:docChg chg="modSld">
      <pc:chgData name="Wong, Steven" userId="adef881a-c3c4-4e1a-aeb2-bb4de7c1e03f" providerId="ADAL" clId="{E100677A-A3F0-4B49-88C0-6612548BEDC1}" dt="2019-07-26T14:10:04.272" v="2"/>
      <pc:docMkLst>
        <pc:docMk/>
      </pc:docMkLst>
      <pc:sldChg chg="addSp delSp modSp">
        <pc:chgData name="Wong, Steven" userId="adef881a-c3c4-4e1a-aeb2-bb4de7c1e03f" providerId="ADAL" clId="{E100677A-A3F0-4B49-88C0-6612548BEDC1}" dt="2019-07-26T14:10:04.272" v="2"/>
        <pc:sldMkLst>
          <pc:docMk/>
          <pc:sldMk cId="2896370700" sldId="1319"/>
        </pc:sldMkLst>
        <pc:spChg chg="add del mod">
          <ac:chgData name="Wong, Steven" userId="adef881a-c3c4-4e1a-aeb2-bb4de7c1e03f" providerId="ADAL" clId="{E100677A-A3F0-4B49-88C0-6612548BEDC1}" dt="2019-07-26T14:10:04.272" v="2"/>
          <ac:spMkLst>
            <pc:docMk/>
            <pc:sldMk cId="2896370700" sldId="1319"/>
            <ac:spMk id="3" creationId="{E169F4A5-C34F-B747-AA56-6274E8C95D4B}"/>
          </ac:spMkLst>
        </pc:spChg>
      </pc:sldChg>
    </pc:docChg>
  </pc:docChgLst>
  <pc:docChgLst>
    <pc:chgData name="Harrison, Susan" userId="12d20603-a68e-40bb-99e5-862f8234107b" providerId="ADAL" clId="{639A1542-C33C-43F6-B74E-D4D4061FCC69}"/>
    <pc:docChg chg="addSld delSld modSld">
      <pc:chgData name="Harrison, Susan" userId="12d20603-a68e-40bb-99e5-862f8234107b" providerId="ADAL" clId="{639A1542-C33C-43F6-B74E-D4D4061FCC69}" dt="2020-07-09T17:21:21.891" v="2"/>
      <pc:docMkLst>
        <pc:docMk/>
      </pc:docMkLst>
      <pc:sldChg chg="modNotesTx">
        <pc:chgData name="Harrison, Susan" userId="12d20603-a68e-40bb-99e5-862f8234107b" providerId="ADAL" clId="{639A1542-C33C-43F6-B74E-D4D4061FCC69}" dt="2020-07-02T19:38:42.505" v="0" actId="6549"/>
        <pc:sldMkLst>
          <pc:docMk/>
          <pc:sldMk cId="1953139645" sldId="652"/>
        </pc:sldMkLst>
      </pc:sldChg>
      <pc:sldChg chg="add del">
        <pc:chgData name="Harrison, Susan" userId="12d20603-a68e-40bb-99e5-862f8234107b" providerId="ADAL" clId="{639A1542-C33C-43F6-B74E-D4D4061FCC69}" dt="2020-07-09T17:21:21.891" v="2"/>
        <pc:sldMkLst>
          <pc:docMk/>
          <pc:sldMk cId="3363751239" sldId="653"/>
        </pc:sldMkLst>
      </pc:sldChg>
    </pc:docChg>
  </pc:docChgLst>
  <pc:docChgLst>
    <pc:chgData name="Harrison, Susan" userId="S::sharrison@hqontario.ca::12d20603-a68e-40bb-99e5-862f8234107b" providerId="AD" clId="Web-{704716A0-87FE-9549-34CC-543DB29A332E}"/>
    <pc:docChg chg="modSld">
      <pc:chgData name="Harrison, Susan" userId="S::sharrison@hqontario.ca::12d20603-a68e-40bb-99e5-862f8234107b" providerId="AD" clId="Web-{704716A0-87FE-9549-34CC-543DB29A332E}" dt="2020-02-25T21:45:15.903" v="2" actId="20577"/>
      <pc:docMkLst>
        <pc:docMk/>
      </pc:docMkLst>
      <pc:sldChg chg="modSp">
        <pc:chgData name="Harrison, Susan" userId="S::sharrison@hqontario.ca::12d20603-a68e-40bb-99e5-862f8234107b" providerId="AD" clId="Web-{704716A0-87FE-9549-34CC-543DB29A332E}" dt="2020-02-25T21:45:15.903" v="2" actId="20577"/>
        <pc:sldMkLst>
          <pc:docMk/>
          <pc:sldMk cId="2896370700" sldId="1319"/>
        </pc:sldMkLst>
        <pc:spChg chg="mod">
          <ac:chgData name="Harrison, Susan" userId="S::sharrison@hqontario.ca::12d20603-a68e-40bb-99e5-862f8234107b" providerId="AD" clId="Web-{704716A0-87FE-9549-34CC-543DB29A332E}" dt="2020-02-25T21:45:15.903" v="2" actId="20577"/>
          <ac:spMkLst>
            <pc:docMk/>
            <pc:sldMk cId="2896370700" sldId="1319"/>
            <ac:spMk id="2" creationId="{4DB769D5-E05E-4F31-B685-E7ABA50344EC}"/>
          </ac:spMkLst>
        </pc:spChg>
      </pc:sldChg>
      <pc:sldChg chg="modSp">
        <pc:chgData name="Harrison, Susan" userId="S::sharrison@hqontario.ca::12d20603-a68e-40bb-99e5-862f8234107b" providerId="AD" clId="Web-{704716A0-87FE-9549-34CC-543DB29A332E}" dt="2020-02-25T21:45:08.418" v="1" actId="20577"/>
        <pc:sldMkLst>
          <pc:docMk/>
          <pc:sldMk cId="3893965708" sldId="1320"/>
        </pc:sldMkLst>
        <pc:spChg chg="mod">
          <ac:chgData name="Harrison, Susan" userId="S::sharrison@hqontario.ca::12d20603-a68e-40bb-99e5-862f8234107b" providerId="AD" clId="Web-{704716A0-87FE-9549-34CC-543DB29A332E}" dt="2020-02-25T21:45:08.418" v="1" actId="20577"/>
          <ac:spMkLst>
            <pc:docMk/>
            <pc:sldMk cId="3893965708" sldId="1320"/>
            <ac:spMk id="3" creationId="{89CF42F1-900A-40B3-8A8F-604669A13160}"/>
          </ac:spMkLst>
        </pc:spChg>
      </pc:sldChg>
    </pc:docChg>
  </pc:docChgLst>
  <pc:docChgLst>
    <pc:chgData name="Wong, Steven" userId="adef881a-c3c4-4e1a-aeb2-bb4de7c1e03f" providerId="ADAL" clId="{1A13B60C-B91E-8E40-A77E-40E2CFC76AA0}"/>
    <pc:docChg chg="custSel modSld">
      <pc:chgData name="Wong, Steven" userId="adef881a-c3c4-4e1a-aeb2-bb4de7c1e03f" providerId="ADAL" clId="{1A13B60C-B91E-8E40-A77E-40E2CFC76AA0}" dt="2020-02-11T16:00:39.592" v="44" actId="1076"/>
      <pc:docMkLst>
        <pc:docMk/>
      </pc:docMkLst>
      <pc:sldChg chg="addSp delSp modSp">
        <pc:chgData name="Wong, Steven" userId="adef881a-c3c4-4e1a-aeb2-bb4de7c1e03f" providerId="ADAL" clId="{1A13B60C-B91E-8E40-A77E-40E2CFC76AA0}" dt="2020-02-11T16:00:39.592" v="44" actId="1076"/>
        <pc:sldMkLst>
          <pc:docMk/>
          <pc:sldMk cId="2260738719" sldId="372"/>
        </pc:sldMkLst>
        <pc:picChg chg="mod">
          <ac:chgData name="Wong, Steven" userId="adef881a-c3c4-4e1a-aeb2-bb4de7c1e03f" providerId="ADAL" clId="{1A13B60C-B91E-8E40-A77E-40E2CFC76AA0}" dt="2020-02-11T15:42:04.051" v="0" actId="14826"/>
          <ac:picMkLst>
            <pc:docMk/>
            <pc:sldMk cId="2260738719" sldId="372"/>
            <ac:picMk id="10" creationId="{E262CABC-B631-BD4C-9288-1128CC00013D}"/>
          </ac:picMkLst>
        </pc:picChg>
        <pc:cxnChg chg="add del mod">
          <ac:chgData name="Wong, Steven" userId="adef881a-c3c4-4e1a-aeb2-bb4de7c1e03f" providerId="ADAL" clId="{1A13B60C-B91E-8E40-A77E-40E2CFC76AA0}" dt="2020-02-11T16:00:35.334" v="42" actId="478"/>
          <ac:cxnSpMkLst>
            <pc:docMk/>
            <pc:sldMk cId="2260738719" sldId="372"/>
            <ac:cxnSpMk id="8" creationId="{92EED8CE-F45E-7341-A9AD-E9DBBA0E5208}"/>
          </ac:cxnSpMkLst>
        </pc:cxnChg>
        <pc:cxnChg chg="add mod">
          <ac:chgData name="Wong, Steven" userId="adef881a-c3c4-4e1a-aeb2-bb4de7c1e03f" providerId="ADAL" clId="{1A13B60C-B91E-8E40-A77E-40E2CFC76AA0}" dt="2020-02-11T16:00:39.592" v="44" actId="1076"/>
          <ac:cxnSpMkLst>
            <pc:docMk/>
            <pc:sldMk cId="2260738719" sldId="372"/>
            <ac:cxnSpMk id="11" creationId="{502EB269-1D0B-C14C-9E22-51F40A40FE5F}"/>
          </ac:cxnSpMkLst>
        </pc:cxnChg>
      </pc:sldChg>
      <pc:sldChg chg="addSp delSp">
        <pc:chgData name="Wong, Steven" userId="adef881a-c3c4-4e1a-aeb2-bb4de7c1e03f" providerId="ADAL" clId="{1A13B60C-B91E-8E40-A77E-40E2CFC76AA0}" dt="2020-02-11T15:49:55.959" v="25"/>
        <pc:sldMkLst>
          <pc:docMk/>
          <pc:sldMk cId="2501582916" sldId="623"/>
        </pc:sldMkLst>
        <pc:spChg chg="del">
          <ac:chgData name="Wong, Steven" userId="adef881a-c3c4-4e1a-aeb2-bb4de7c1e03f" providerId="ADAL" clId="{1A13B60C-B91E-8E40-A77E-40E2CFC76AA0}" dt="2020-02-11T15:49:50.462" v="23" actId="478"/>
          <ac:spMkLst>
            <pc:docMk/>
            <pc:sldMk cId="2501582916" sldId="623"/>
            <ac:spMk id="5" creationId="{00000000-0000-0000-0000-000000000000}"/>
          </ac:spMkLst>
        </pc:spChg>
        <pc:spChg chg="add">
          <ac:chgData name="Wong, Steven" userId="adef881a-c3c4-4e1a-aeb2-bb4de7c1e03f" providerId="ADAL" clId="{1A13B60C-B91E-8E40-A77E-40E2CFC76AA0}" dt="2020-02-11T15:49:51.035" v="24"/>
          <ac:spMkLst>
            <pc:docMk/>
            <pc:sldMk cId="2501582916" sldId="623"/>
            <ac:spMk id="6" creationId="{03CFBA4D-4FCF-1149-BEAF-CFF9BAAC9D52}"/>
          </ac:spMkLst>
        </pc:spChg>
        <pc:picChg chg="del">
          <ac:chgData name="Wong, Steven" userId="adef881a-c3c4-4e1a-aeb2-bb4de7c1e03f" providerId="ADAL" clId="{1A13B60C-B91E-8E40-A77E-40E2CFC76AA0}" dt="2020-02-11T15:49:50.462" v="23" actId="478"/>
          <ac:picMkLst>
            <pc:docMk/>
            <pc:sldMk cId="2501582916" sldId="623"/>
            <ac:picMk id="3" creationId="{00000000-0000-0000-0000-000000000000}"/>
          </ac:picMkLst>
        </pc:picChg>
        <pc:picChg chg="add">
          <ac:chgData name="Wong, Steven" userId="adef881a-c3c4-4e1a-aeb2-bb4de7c1e03f" providerId="ADAL" clId="{1A13B60C-B91E-8E40-A77E-40E2CFC76AA0}" dt="2020-02-11T15:49:55.959" v="25"/>
          <ac:picMkLst>
            <pc:docMk/>
            <pc:sldMk cId="2501582916" sldId="623"/>
            <ac:picMk id="7" creationId="{F5BE7E6B-B6B2-F044-9065-718A4473C3BE}"/>
          </ac:picMkLst>
        </pc:picChg>
      </pc:sldChg>
      <pc:sldChg chg="delSp modSp">
        <pc:chgData name="Wong, Steven" userId="adef881a-c3c4-4e1a-aeb2-bb4de7c1e03f" providerId="ADAL" clId="{1A13B60C-B91E-8E40-A77E-40E2CFC76AA0}" dt="2020-02-11T15:47:18.437" v="5" actId="14100"/>
        <pc:sldMkLst>
          <pc:docMk/>
          <pc:sldMk cId="1291779212" sldId="651"/>
        </pc:sldMkLst>
        <pc:spChg chg="mod">
          <ac:chgData name="Wong, Steven" userId="adef881a-c3c4-4e1a-aeb2-bb4de7c1e03f" providerId="ADAL" clId="{1A13B60C-B91E-8E40-A77E-40E2CFC76AA0}" dt="2020-02-11T15:47:18.437" v="5" actId="14100"/>
          <ac:spMkLst>
            <pc:docMk/>
            <pc:sldMk cId="1291779212" sldId="651"/>
            <ac:spMk id="3" creationId="{00000000-0000-0000-0000-000000000000}"/>
          </ac:spMkLst>
        </pc:spChg>
        <pc:picChg chg="del">
          <ac:chgData name="Wong, Steven" userId="adef881a-c3c4-4e1a-aeb2-bb4de7c1e03f" providerId="ADAL" clId="{1A13B60C-B91E-8E40-A77E-40E2CFC76AA0}" dt="2020-02-11T15:47:10.705" v="4" actId="478"/>
          <ac:picMkLst>
            <pc:docMk/>
            <pc:sldMk cId="1291779212" sldId="651"/>
            <ac:picMk id="7" creationId="{30544F81-F818-E942-AB1A-A018EFFB4C9E}"/>
          </ac:picMkLst>
        </pc:picChg>
        <pc:picChg chg="del">
          <ac:chgData name="Wong, Steven" userId="adef881a-c3c4-4e1a-aeb2-bb4de7c1e03f" providerId="ADAL" clId="{1A13B60C-B91E-8E40-A77E-40E2CFC76AA0}" dt="2020-02-11T15:47:10.705" v="4" actId="478"/>
          <ac:picMkLst>
            <pc:docMk/>
            <pc:sldMk cId="1291779212" sldId="651"/>
            <ac:picMk id="8" creationId="{DF8614BA-4440-6C4A-9A23-2C94E1EA120F}"/>
          </ac:picMkLst>
        </pc:picChg>
      </pc:sldChg>
      <pc:sldChg chg="addSp delSp modSp">
        <pc:chgData name="Wong, Steven" userId="adef881a-c3c4-4e1a-aeb2-bb4de7c1e03f" providerId="ADAL" clId="{1A13B60C-B91E-8E40-A77E-40E2CFC76AA0}" dt="2020-02-11T15:49:11.646" v="22" actId="1076"/>
        <pc:sldMkLst>
          <pc:docMk/>
          <pc:sldMk cId="1953139645" sldId="652"/>
        </pc:sldMkLst>
        <pc:spChg chg="del">
          <ac:chgData name="Wong, Steven" userId="adef881a-c3c4-4e1a-aeb2-bb4de7c1e03f" providerId="ADAL" clId="{1A13B60C-B91E-8E40-A77E-40E2CFC76AA0}" dt="2020-02-11T15:48:09.766" v="12" actId="478"/>
          <ac:spMkLst>
            <pc:docMk/>
            <pc:sldMk cId="1953139645" sldId="652"/>
            <ac:spMk id="12" creationId="{F0F35BBD-54CB-4390-9756-E2365E67CCA5}"/>
          </ac:spMkLst>
        </pc:spChg>
        <pc:spChg chg="add mod">
          <ac:chgData name="Wong, Steven" userId="adef881a-c3c4-4e1a-aeb2-bb4de7c1e03f" providerId="ADAL" clId="{1A13B60C-B91E-8E40-A77E-40E2CFC76AA0}" dt="2020-02-11T15:48:46.490" v="17" actId="1076"/>
          <ac:spMkLst>
            <pc:docMk/>
            <pc:sldMk cId="1953139645" sldId="652"/>
            <ac:spMk id="18" creationId="{979842D7-4C23-E140-B4BD-429400D27D7D}"/>
          </ac:spMkLst>
        </pc:spChg>
        <pc:spChg chg="del">
          <ac:chgData name="Wong, Steven" userId="adef881a-c3c4-4e1a-aeb2-bb4de7c1e03f" providerId="ADAL" clId="{1A13B60C-B91E-8E40-A77E-40E2CFC76AA0}" dt="2020-02-11T15:47:45.825" v="7" actId="478"/>
          <ac:spMkLst>
            <pc:docMk/>
            <pc:sldMk cId="1953139645" sldId="652"/>
            <ac:spMk id="20" creationId="{932F9474-44BB-48D5-8696-942CBEC16F43}"/>
          </ac:spMkLst>
        </pc:spChg>
        <pc:spChg chg="add del">
          <ac:chgData name="Wong, Steven" userId="adef881a-c3c4-4e1a-aeb2-bb4de7c1e03f" providerId="ADAL" clId="{1A13B60C-B91E-8E40-A77E-40E2CFC76AA0}" dt="2020-02-11T15:48:34.066" v="15" actId="478"/>
          <ac:spMkLst>
            <pc:docMk/>
            <pc:sldMk cId="1953139645" sldId="652"/>
            <ac:spMk id="21" creationId="{256433DA-0798-CC40-A5BE-95AEE6BECD48}"/>
          </ac:spMkLst>
        </pc:spChg>
        <pc:spChg chg="del mod">
          <ac:chgData name="Wong, Steven" userId="adef881a-c3c4-4e1a-aeb2-bb4de7c1e03f" providerId="ADAL" clId="{1A13B60C-B91E-8E40-A77E-40E2CFC76AA0}" dt="2020-02-11T15:47:48.662" v="10" actId="478"/>
          <ac:spMkLst>
            <pc:docMk/>
            <pc:sldMk cId="1953139645" sldId="652"/>
            <ac:spMk id="22" creationId="{00000000-0000-0000-0000-000000000000}"/>
          </ac:spMkLst>
        </pc:spChg>
        <pc:spChg chg="add mod">
          <ac:chgData name="Wong, Steven" userId="adef881a-c3c4-4e1a-aeb2-bb4de7c1e03f" providerId="ADAL" clId="{1A13B60C-B91E-8E40-A77E-40E2CFC76AA0}" dt="2020-02-11T15:49:11.646" v="22" actId="1076"/>
          <ac:spMkLst>
            <pc:docMk/>
            <pc:sldMk cId="1953139645" sldId="652"/>
            <ac:spMk id="23" creationId="{07FAAE8D-3F6C-F24F-8EB1-EA8527CCCCA6}"/>
          </ac:spMkLst>
        </pc:spChg>
        <pc:spChg chg="mod">
          <ac:chgData name="Wong, Steven" userId="adef881a-c3c4-4e1a-aeb2-bb4de7c1e03f" providerId="ADAL" clId="{1A13B60C-B91E-8E40-A77E-40E2CFC76AA0}" dt="2020-02-11T15:48:50.300" v="18" actId="1076"/>
          <ac:spMkLst>
            <pc:docMk/>
            <pc:sldMk cId="1953139645" sldId="652"/>
            <ac:spMk id="24" creationId="{4853A873-C959-4D38-8278-FD7FE247F985}"/>
          </ac:spMkLst>
        </pc:spChg>
        <pc:spChg chg="mod">
          <ac:chgData name="Wong, Steven" userId="adef881a-c3c4-4e1a-aeb2-bb4de7c1e03f" providerId="ADAL" clId="{1A13B60C-B91E-8E40-A77E-40E2CFC76AA0}" dt="2020-02-11T15:49:06.853" v="21" actId="1076"/>
          <ac:spMkLst>
            <pc:docMk/>
            <pc:sldMk cId="1953139645" sldId="652"/>
            <ac:spMk id="25" creationId="{03E716EF-89B3-412B-9FC8-3C5BA1689C25}"/>
          </ac:spMkLst>
        </pc:spChg>
        <pc:picChg chg="del mod">
          <ac:chgData name="Wong, Steven" userId="adef881a-c3c4-4e1a-aeb2-bb4de7c1e03f" providerId="ADAL" clId="{1A13B60C-B91E-8E40-A77E-40E2CFC76AA0}" dt="2020-02-11T15:48:09.766" v="12" actId="478"/>
          <ac:picMkLst>
            <pc:docMk/>
            <pc:sldMk cId="1953139645" sldId="652"/>
            <ac:picMk id="5" creationId="{0053E483-51C1-2345-BE35-09199F551E3F}"/>
          </ac:picMkLst>
        </pc:picChg>
        <pc:picChg chg="mod">
          <ac:chgData name="Wong, Steven" userId="adef881a-c3c4-4e1a-aeb2-bb4de7c1e03f" providerId="ADAL" clId="{1A13B60C-B91E-8E40-A77E-40E2CFC76AA0}" dt="2020-02-11T15:48:54.381" v="19" actId="1076"/>
          <ac:picMkLst>
            <pc:docMk/>
            <pc:sldMk cId="1953139645" sldId="652"/>
            <ac:picMk id="15" creationId="{E967BF73-77E2-1B46-B2BF-B9FD79850384}"/>
          </ac:picMkLst>
        </pc:picChg>
        <pc:picChg chg="mod">
          <ac:chgData name="Wong, Steven" userId="adef881a-c3c4-4e1a-aeb2-bb4de7c1e03f" providerId="ADAL" clId="{1A13B60C-B91E-8E40-A77E-40E2CFC76AA0}" dt="2020-02-11T15:49:01.903" v="20" actId="1076"/>
          <ac:picMkLst>
            <pc:docMk/>
            <pc:sldMk cId="1953139645" sldId="652"/>
            <ac:picMk id="16" creationId="{AFC10135-BF1E-734D-ACD5-C8896FF57F73}"/>
          </ac:picMkLst>
        </pc:picChg>
        <pc:picChg chg="del">
          <ac:chgData name="Wong, Steven" userId="adef881a-c3c4-4e1a-aeb2-bb4de7c1e03f" providerId="ADAL" clId="{1A13B60C-B91E-8E40-A77E-40E2CFC76AA0}" dt="2020-02-11T15:47:46.925" v="8" actId="478"/>
          <ac:picMkLst>
            <pc:docMk/>
            <pc:sldMk cId="1953139645" sldId="652"/>
            <ac:picMk id="17" creationId="{C6F978E2-55D7-904E-A646-226A880A471E}"/>
          </ac:picMkLst>
        </pc:picChg>
        <pc:picChg chg="del">
          <ac:chgData name="Wong, Steven" userId="adef881a-c3c4-4e1a-aeb2-bb4de7c1e03f" providerId="ADAL" clId="{1A13B60C-B91E-8E40-A77E-40E2CFC76AA0}" dt="2020-02-11T15:47:39.031" v="6" actId="478"/>
          <ac:picMkLst>
            <pc:docMk/>
            <pc:sldMk cId="1953139645" sldId="652"/>
            <ac:picMk id="19" creationId="{82B5C1D2-7C5C-43F1-95F5-C3169B296196}"/>
          </ac:picMkLst>
        </pc:picChg>
        <pc:picChg chg="add del">
          <ac:chgData name="Wong, Steven" userId="adef881a-c3c4-4e1a-aeb2-bb4de7c1e03f" providerId="ADAL" clId="{1A13B60C-B91E-8E40-A77E-40E2CFC76AA0}" dt="2020-02-11T15:48:34.066" v="15" actId="478"/>
          <ac:picMkLst>
            <pc:docMk/>
            <pc:sldMk cId="1953139645" sldId="652"/>
            <ac:picMk id="26" creationId="{1CFDA000-C087-3744-941E-535B7C229450}"/>
          </ac:picMkLst>
        </pc:picChg>
        <pc:picChg chg="add mod">
          <ac:chgData name="Wong, Steven" userId="adef881a-c3c4-4e1a-aeb2-bb4de7c1e03f" providerId="ADAL" clId="{1A13B60C-B91E-8E40-A77E-40E2CFC76AA0}" dt="2020-02-11T15:49:11.646" v="22" actId="1076"/>
          <ac:picMkLst>
            <pc:docMk/>
            <pc:sldMk cId="1953139645" sldId="652"/>
            <ac:picMk id="27" creationId="{A0E6505D-8893-1946-9BAE-F9822B74B405}"/>
          </ac:picMkLst>
        </pc:picChg>
        <pc:picChg chg="add mod">
          <ac:chgData name="Wong, Steven" userId="adef881a-c3c4-4e1a-aeb2-bb4de7c1e03f" providerId="ADAL" clId="{1A13B60C-B91E-8E40-A77E-40E2CFC76AA0}" dt="2020-02-11T15:48:46.490" v="17" actId="1076"/>
          <ac:picMkLst>
            <pc:docMk/>
            <pc:sldMk cId="1953139645" sldId="652"/>
            <ac:picMk id="28" creationId="{2494495A-DBE1-2345-8D87-2721C3DD7CF9}"/>
          </ac:picMkLst>
        </pc:picChg>
      </pc:sldChg>
      <pc:sldChg chg="addSp delSp modSp">
        <pc:chgData name="Wong, Steven" userId="adef881a-c3c4-4e1a-aeb2-bb4de7c1e03f" providerId="ADAL" clId="{1A13B60C-B91E-8E40-A77E-40E2CFC76AA0}" dt="2020-02-11T15:50:16.486" v="28" actId="14826"/>
        <pc:sldMkLst>
          <pc:docMk/>
          <pc:sldMk cId="4087828476" sldId="699"/>
        </pc:sldMkLst>
        <pc:picChg chg="del">
          <ac:chgData name="Wong, Steven" userId="adef881a-c3c4-4e1a-aeb2-bb4de7c1e03f" providerId="ADAL" clId="{1A13B60C-B91E-8E40-A77E-40E2CFC76AA0}" dt="2020-02-11T15:50:08.777" v="26" actId="478"/>
          <ac:picMkLst>
            <pc:docMk/>
            <pc:sldMk cId="4087828476" sldId="699"/>
            <ac:picMk id="4" creationId="{550CECF2-BECF-3248-8473-28A20FCCFD41}"/>
          </ac:picMkLst>
        </pc:picChg>
        <pc:picChg chg="add mod">
          <ac:chgData name="Wong, Steven" userId="adef881a-c3c4-4e1a-aeb2-bb4de7c1e03f" providerId="ADAL" clId="{1A13B60C-B91E-8E40-A77E-40E2CFC76AA0}" dt="2020-02-11T15:50:16.486" v="28" actId="14826"/>
          <ac:picMkLst>
            <pc:docMk/>
            <pc:sldMk cId="4087828476" sldId="699"/>
            <ac:picMk id="6" creationId="{5728B239-A08E-C64D-8292-AF39F0353481}"/>
          </ac:picMkLst>
        </pc:picChg>
      </pc:sldChg>
      <pc:sldChg chg="modSp">
        <pc:chgData name="Wong, Steven" userId="adef881a-c3c4-4e1a-aeb2-bb4de7c1e03f" providerId="ADAL" clId="{1A13B60C-B91E-8E40-A77E-40E2CFC76AA0}" dt="2020-02-11T15:50:55.593" v="32" actId="207"/>
        <pc:sldMkLst>
          <pc:docMk/>
          <pc:sldMk cId="4006286109" sldId="1198"/>
        </pc:sldMkLst>
        <pc:picChg chg="mod">
          <ac:chgData name="Wong, Steven" userId="adef881a-c3c4-4e1a-aeb2-bb4de7c1e03f" providerId="ADAL" clId="{1A13B60C-B91E-8E40-A77E-40E2CFC76AA0}" dt="2020-02-11T15:50:55.593" v="32" actId="207"/>
          <ac:picMkLst>
            <pc:docMk/>
            <pc:sldMk cId="4006286109" sldId="1198"/>
            <ac:picMk id="9" creationId="{7A455ED8-614D-D845-93BF-720C51FAEFCD}"/>
          </ac:picMkLst>
        </pc:picChg>
        <pc:picChg chg="mod">
          <ac:chgData name="Wong, Steven" userId="adef881a-c3c4-4e1a-aeb2-bb4de7c1e03f" providerId="ADAL" clId="{1A13B60C-B91E-8E40-A77E-40E2CFC76AA0}" dt="2020-02-11T15:50:55.593" v="32" actId="207"/>
          <ac:picMkLst>
            <pc:docMk/>
            <pc:sldMk cId="4006286109" sldId="1198"/>
            <ac:picMk id="10" creationId="{E6481390-4468-5C45-B67F-6B453E78FB45}"/>
          </ac:picMkLst>
        </pc:picChg>
        <pc:picChg chg="mod">
          <ac:chgData name="Wong, Steven" userId="adef881a-c3c4-4e1a-aeb2-bb4de7c1e03f" providerId="ADAL" clId="{1A13B60C-B91E-8E40-A77E-40E2CFC76AA0}" dt="2020-02-11T15:50:55.593" v="32" actId="207"/>
          <ac:picMkLst>
            <pc:docMk/>
            <pc:sldMk cId="4006286109" sldId="1198"/>
            <ac:picMk id="11" creationId="{F91629CA-0171-7E41-AF12-4BFBE400D479}"/>
          </ac:picMkLst>
        </pc:picChg>
        <pc:picChg chg="mod">
          <ac:chgData name="Wong, Steven" userId="adef881a-c3c4-4e1a-aeb2-bb4de7c1e03f" providerId="ADAL" clId="{1A13B60C-B91E-8E40-A77E-40E2CFC76AA0}" dt="2020-02-11T15:50:44.244" v="29" actId="207"/>
          <ac:picMkLst>
            <pc:docMk/>
            <pc:sldMk cId="4006286109" sldId="1198"/>
            <ac:picMk id="12" creationId="{4607F998-C94A-D542-8866-5F80A590B587}"/>
          </ac:picMkLst>
        </pc:picChg>
        <pc:picChg chg="mod">
          <ac:chgData name="Wong, Steven" userId="adef881a-c3c4-4e1a-aeb2-bb4de7c1e03f" providerId="ADAL" clId="{1A13B60C-B91E-8E40-A77E-40E2CFC76AA0}" dt="2020-02-11T15:50:55.593" v="32" actId="207"/>
          <ac:picMkLst>
            <pc:docMk/>
            <pc:sldMk cId="4006286109" sldId="1198"/>
            <ac:picMk id="13" creationId="{B2E1FCF8-6347-FA46-BC93-403CE4B20F32}"/>
          </ac:picMkLst>
        </pc:picChg>
      </pc:sldChg>
      <pc:sldChg chg="modSp">
        <pc:chgData name="Wong, Steven" userId="adef881a-c3c4-4e1a-aeb2-bb4de7c1e03f" providerId="ADAL" clId="{1A13B60C-B91E-8E40-A77E-40E2CFC76AA0}" dt="2020-02-11T15:51:03.227" v="33" actId="207"/>
        <pc:sldMkLst>
          <pc:docMk/>
          <pc:sldMk cId="2712609451" sldId="1305"/>
        </pc:sldMkLst>
        <pc:picChg chg="mod">
          <ac:chgData name="Wong, Steven" userId="adef881a-c3c4-4e1a-aeb2-bb4de7c1e03f" providerId="ADAL" clId="{1A13B60C-B91E-8E40-A77E-40E2CFC76AA0}" dt="2020-02-11T15:51:03.227" v="33" actId="207"/>
          <ac:picMkLst>
            <pc:docMk/>
            <pc:sldMk cId="2712609451" sldId="1305"/>
            <ac:picMk id="4" creationId="{5E619AE6-CD56-7941-AA83-A6B173F39BD3}"/>
          </ac:picMkLst>
        </pc:picChg>
      </pc:sldChg>
      <pc:sldChg chg="modSp">
        <pc:chgData name="Wong, Steven" userId="adef881a-c3c4-4e1a-aeb2-bb4de7c1e03f" providerId="ADAL" clId="{1A13B60C-B91E-8E40-A77E-40E2CFC76AA0}" dt="2020-02-11T15:58:19.522" v="40" actId="207"/>
        <pc:sldMkLst>
          <pc:docMk/>
          <pc:sldMk cId="3176486755" sldId="1308"/>
        </pc:sldMkLst>
        <pc:picChg chg="mod">
          <ac:chgData name="Wong, Steven" userId="adef881a-c3c4-4e1a-aeb2-bb4de7c1e03f" providerId="ADAL" clId="{1A13B60C-B91E-8E40-A77E-40E2CFC76AA0}" dt="2020-02-11T15:58:19.522" v="40" actId="207"/>
          <ac:picMkLst>
            <pc:docMk/>
            <pc:sldMk cId="3176486755" sldId="1308"/>
            <ac:picMk id="4" creationId="{421EA6F8-5A1C-9B47-9AF8-897F86228C8E}"/>
          </ac:picMkLst>
        </pc:picChg>
      </pc:sldChg>
      <pc:sldChg chg="modSp">
        <pc:chgData name="Wong, Steven" userId="adef881a-c3c4-4e1a-aeb2-bb4de7c1e03f" providerId="ADAL" clId="{1A13B60C-B91E-8E40-A77E-40E2CFC76AA0}" dt="2020-02-11T15:51:11.482" v="34" actId="207"/>
        <pc:sldMkLst>
          <pc:docMk/>
          <pc:sldMk cId="2087034774" sldId="1309"/>
        </pc:sldMkLst>
        <pc:picChg chg="mod">
          <ac:chgData name="Wong, Steven" userId="adef881a-c3c4-4e1a-aeb2-bb4de7c1e03f" providerId="ADAL" clId="{1A13B60C-B91E-8E40-A77E-40E2CFC76AA0}" dt="2020-02-11T15:51:11.482" v="34" actId="207"/>
          <ac:picMkLst>
            <pc:docMk/>
            <pc:sldMk cId="2087034774" sldId="1309"/>
            <ac:picMk id="5" creationId="{B8CD85DD-B5F9-9F45-A450-FFB5D5CED81E}"/>
          </ac:picMkLst>
        </pc:picChg>
      </pc:sldChg>
      <pc:sldChg chg="modSp">
        <pc:chgData name="Wong, Steven" userId="adef881a-c3c4-4e1a-aeb2-bb4de7c1e03f" providerId="ADAL" clId="{1A13B60C-B91E-8E40-A77E-40E2CFC76AA0}" dt="2020-02-11T15:58:26.428" v="41" actId="207"/>
        <pc:sldMkLst>
          <pc:docMk/>
          <pc:sldMk cId="608755075" sldId="1312"/>
        </pc:sldMkLst>
        <pc:picChg chg="mod">
          <ac:chgData name="Wong, Steven" userId="adef881a-c3c4-4e1a-aeb2-bb4de7c1e03f" providerId="ADAL" clId="{1A13B60C-B91E-8E40-A77E-40E2CFC76AA0}" dt="2020-02-11T15:58:26.428" v="41" actId="207"/>
          <ac:picMkLst>
            <pc:docMk/>
            <pc:sldMk cId="608755075" sldId="1312"/>
            <ac:picMk id="4" creationId="{AB0C0849-416E-2143-9FFC-8E735AB5C16A}"/>
          </ac:picMkLst>
        </pc:picChg>
      </pc:sldChg>
      <pc:sldChg chg="modSp">
        <pc:chgData name="Wong, Steven" userId="adef881a-c3c4-4e1a-aeb2-bb4de7c1e03f" providerId="ADAL" clId="{1A13B60C-B91E-8E40-A77E-40E2CFC76AA0}" dt="2020-02-11T15:51:17.691" v="35" actId="207"/>
        <pc:sldMkLst>
          <pc:docMk/>
          <pc:sldMk cId="2367943254" sldId="1314"/>
        </pc:sldMkLst>
        <pc:picChg chg="mod">
          <ac:chgData name="Wong, Steven" userId="adef881a-c3c4-4e1a-aeb2-bb4de7c1e03f" providerId="ADAL" clId="{1A13B60C-B91E-8E40-A77E-40E2CFC76AA0}" dt="2020-02-11T15:51:17.691" v="35" actId="207"/>
          <ac:picMkLst>
            <pc:docMk/>
            <pc:sldMk cId="2367943254" sldId="1314"/>
            <ac:picMk id="7" creationId="{78A508D6-C9CE-4B24-A430-BA9290CC440C}"/>
          </ac:picMkLst>
        </pc:picChg>
      </pc:sldChg>
      <pc:sldChg chg="modSp">
        <pc:chgData name="Wong, Steven" userId="adef881a-c3c4-4e1a-aeb2-bb4de7c1e03f" providerId="ADAL" clId="{1A13B60C-B91E-8E40-A77E-40E2CFC76AA0}" dt="2020-02-11T15:51:39.569" v="39" actId="207"/>
        <pc:sldMkLst>
          <pc:docMk/>
          <pc:sldMk cId="3667127220" sldId="1316"/>
        </pc:sldMkLst>
        <pc:picChg chg="mod">
          <ac:chgData name="Wong, Steven" userId="adef881a-c3c4-4e1a-aeb2-bb4de7c1e03f" providerId="ADAL" clId="{1A13B60C-B91E-8E40-A77E-40E2CFC76AA0}" dt="2020-02-11T15:51:24.426" v="36" actId="207"/>
          <ac:picMkLst>
            <pc:docMk/>
            <pc:sldMk cId="3667127220" sldId="1316"/>
            <ac:picMk id="9" creationId="{13E694CE-C766-412B-BDC2-3FC4767EA81C}"/>
          </ac:picMkLst>
        </pc:picChg>
        <pc:picChg chg="mod">
          <ac:chgData name="Wong, Steven" userId="adef881a-c3c4-4e1a-aeb2-bb4de7c1e03f" providerId="ADAL" clId="{1A13B60C-B91E-8E40-A77E-40E2CFC76AA0}" dt="2020-02-11T15:51:32.381" v="38" actId="207"/>
          <ac:picMkLst>
            <pc:docMk/>
            <pc:sldMk cId="3667127220" sldId="1316"/>
            <ac:picMk id="10" creationId="{A9129FCD-0635-4982-976C-BAF78CD79752}"/>
          </ac:picMkLst>
        </pc:picChg>
        <pc:picChg chg="mod">
          <ac:chgData name="Wong, Steven" userId="adef881a-c3c4-4e1a-aeb2-bb4de7c1e03f" providerId="ADAL" clId="{1A13B60C-B91E-8E40-A77E-40E2CFC76AA0}" dt="2020-02-11T15:51:39.569" v="39" actId="207"/>
          <ac:picMkLst>
            <pc:docMk/>
            <pc:sldMk cId="3667127220" sldId="1316"/>
            <ac:picMk id="11" creationId="{5D0242F9-3F5A-4B42-BADB-55328C9F127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CA" b="1" dirty="0"/>
              <a:t>Incremental annual per-person cost by subgroup</a:t>
            </a:r>
          </a:p>
        </c:rich>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rgbClr val="047BC1"/>
            </a:solidFill>
            <a:ln>
              <a:noFill/>
            </a:ln>
            <a:effectLst/>
          </c:spPr>
          <c:invertIfNegative val="0"/>
          <c:cat>
            <c:strRef>
              <c:f>Sheet2!$B$3:$B$13</c:f>
              <c:strCache>
                <c:ptCount val="8"/>
                <c:pt idx="0">
                  <c:v>Mild</c:v>
                </c:pt>
                <c:pt idx="1">
                  <c:v>Moderate</c:v>
                </c:pt>
                <c:pt idx="2">
                  <c:v>Severe</c:v>
                </c:pt>
                <c:pt idx="4">
                  <c:v>None</c:v>
                </c:pt>
                <c:pt idx="5">
                  <c:v>A Few </c:v>
                </c:pt>
                <c:pt idx="6">
                  <c:v>Some</c:v>
                </c:pt>
                <c:pt idx="7">
                  <c:v>Most</c:v>
                </c:pt>
              </c:strCache>
            </c:strRef>
          </c:cat>
          <c:val>
            <c:numRef>
              <c:f>Sheet2!$C$3:$C$13</c:f>
              <c:numCache>
                <c:formatCode>General</c:formatCode>
                <c:ptCount val="8"/>
                <c:pt idx="0">
                  <c:v>591</c:v>
                </c:pt>
                <c:pt idx="1">
                  <c:v>1643</c:v>
                </c:pt>
                <c:pt idx="2">
                  <c:v>3960</c:v>
                </c:pt>
                <c:pt idx="4">
                  <c:v>270</c:v>
                </c:pt>
                <c:pt idx="5">
                  <c:v>932</c:v>
                </c:pt>
                <c:pt idx="6">
                  <c:v>1864</c:v>
                </c:pt>
                <c:pt idx="7">
                  <c:v>4365</c:v>
                </c:pt>
              </c:numCache>
            </c:numRef>
          </c:val>
          <c:extLst>
            <c:ext xmlns:c16="http://schemas.microsoft.com/office/drawing/2014/chart" uri="{C3380CC4-5D6E-409C-BE32-E72D297353CC}">
              <c16:uniqueId val="{00000000-5760-4487-BC46-95A91092FC35}"/>
            </c:ext>
          </c:extLst>
        </c:ser>
        <c:dLbls>
          <c:showLegendKey val="0"/>
          <c:showVal val="0"/>
          <c:showCatName val="0"/>
          <c:showSerName val="0"/>
          <c:showPercent val="0"/>
          <c:showBubbleSize val="0"/>
        </c:dLbls>
        <c:gapWidth val="89"/>
        <c:overlap val="-27"/>
        <c:axId val="205185656"/>
        <c:axId val="205186048"/>
      </c:barChart>
      <c:catAx>
        <c:axId val="205185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5186048"/>
        <c:crosses val="autoZero"/>
        <c:auto val="1"/>
        <c:lblAlgn val="ctr"/>
        <c:lblOffset val="100"/>
        <c:noMultiLvlLbl val="0"/>
      </c:catAx>
      <c:valAx>
        <c:axId val="205186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CA" sz="1200" b="1" dirty="0"/>
                  <a:t>2014  $CAD</a:t>
                </a:r>
              </a:p>
            </c:rich>
          </c:tx>
          <c:layout>
            <c:manualLayout>
              <c:xMode val="edge"/>
              <c:yMode val="edge"/>
              <c:x val="8.3804729437420827E-3"/>
              <c:y val="0.4087946938897629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518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b="1" dirty="0"/>
              <a:t>Duration of pain in chronic pain sufferers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'[Chronic Pain_v01.xlsx]Sheet3'!$C$4</c:f>
              <c:strCache>
                <c:ptCount val="1"/>
                <c:pt idx="0">
                  <c:v>Percent</c:v>
                </c:pt>
              </c:strCache>
            </c:strRef>
          </c:tx>
          <c:spPr>
            <a:solidFill>
              <a:srgbClr val="047BC1"/>
            </a:solidFill>
            <a:ln>
              <a:noFill/>
            </a:ln>
            <a:effectLst/>
          </c:spPr>
          <c:invertIfNegative val="0"/>
          <c:dPt>
            <c:idx val="0"/>
            <c:invertIfNegative val="0"/>
            <c:bubble3D val="0"/>
            <c:spPr>
              <a:solidFill>
                <a:srgbClr val="92278F"/>
              </a:solidFill>
              <a:ln>
                <a:noFill/>
              </a:ln>
              <a:effectLst/>
            </c:spPr>
            <c:extLst>
              <c:ext xmlns:c16="http://schemas.microsoft.com/office/drawing/2014/chart" uri="{C3380CC4-5D6E-409C-BE32-E72D297353CC}">
                <c16:uniqueId val="{00000001-1D5D-4EDC-A1DD-2F775E216E80}"/>
              </c:ext>
            </c:extLst>
          </c:dPt>
          <c:dPt>
            <c:idx val="1"/>
            <c:invertIfNegative val="0"/>
            <c:bubble3D val="0"/>
            <c:spPr>
              <a:solidFill>
                <a:srgbClr val="92278F"/>
              </a:solidFill>
              <a:ln>
                <a:noFill/>
              </a:ln>
              <a:effectLst/>
            </c:spPr>
            <c:extLst>
              <c:ext xmlns:c16="http://schemas.microsoft.com/office/drawing/2014/chart" uri="{C3380CC4-5D6E-409C-BE32-E72D297353CC}">
                <c16:uniqueId val="{00000003-1D5D-4EDC-A1DD-2F775E216E80}"/>
              </c:ext>
            </c:extLst>
          </c:dPt>
          <c:dPt>
            <c:idx val="2"/>
            <c:invertIfNegative val="0"/>
            <c:bubble3D val="0"/>
            <c:spPr>
              <a:solidFill>
                <a:srgbClr val="92278F"/>
              </a:solidFill>
              <a:ln>
                <a:noFill/>
              </a:ln>
              <a:effectLst/>
            </c:spPr>
            <c:extLst>
              <c:ext xmlns:c16="http://schemas.microsoft.com/office/drawing/2014/chart" uri="{C3380CC4-5D6E-409C-BE32-E72D297353CC}">
                <c16:uniqueId val="{00000005-1D5D-4EDC-A1DD-2F775E216E8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Pain_v01.xlsx]Sheet3'!$B$5:$B$11</c:f>
              <c:strCache>
                <c:ptCount val="7"/>
                <c:pt idx="0">
                  <c:v>20+ Years</c:v>
                </c:pt>
                <c:pt idx="1">
                  <c:v>15 to &lt; 20 Years</c:v>
                </c:pt>
                <c:pt idx="2">
                  <c:v>10 to &lt; 15 Years</c:v>
                </c:pt>
                <c:pt idx="3">
                  <c:v>5 to &lt; 10 Years</c:v>
                </c:pt>
                <c:pt idx="4">
                  <c:v>2 to &lt; 5 Years</c:v>
                </c:pt>
                <c:pt idx="5">
                  <c:v>1 to &lt; 2 Years</c:v>
                </c:pt>
                <c:pt idx="6">
                  <c:v>6 Months to 1 Year</c:v>
                </c:pt>
              </c:strCache>
            </c:strRef>
          </c:cat>
          <c:val>
            <c:numRef>
              <c:f>'[Chronic Pain_v01.xlsx]Sheet3'!$C$5:$C$11</c:f>
              <c:numCache>
                <c:formatCode>General</c:formatCode>
                <c:ptCount val="7"/>
                <c:pt idx="0">
                  <c:v>22.5</c:v>
                </c:pt>
                <c:pt idx="1">
                  <c:v>8</c:v>
                </c:pt>
                <c:pt idx="2">
                  <c:v>16.2</c:v>
                </c:pt>
                <c:pt idx="3">
                  <c:v>19.600000000000001</c:v>
                </c:pt>
                <c:pt idx="4">
                  <c:v>21.3</c:v>
                </c:pt>
                <c:pt idx="5">
                  <c:v>8.6999999999999993</c:v>
                </c:pt>
                <c:pt idx="6">
                  <c:v>3.7</c:v>
                </c:pt>
              </c:numCache>
            </c:numRef>
          </c:val>
          <c:extLst>
            <c:ext xmlns:c16="http://schemas.microsoft.com/office/drawing/2014/chart" uri="{C3380CC4-5D6E-409C-BE32-E72D297353CC}">
              <c16:uniqueId val="{00000006-1D5D-4EDC-A1DD-2F775E216E80}"/>
            </c:ext>
          </c:extLst>
        </c:ser>
        <c:dLbls>
          <c:dLblPos val="outEnd"/>
          <c:showLegendKey val="0"/>
          <c:showVal val="1"/>
          <c:showCatName val="0"/>
          <c:showSerName val="0"/>
          <c:showPercent val="0"/>
          <c:showBubbleSize val="0"/>
        </c:dLbls>
        <c:gapWidth val="129"/>
        <c:overlap val="-27"/>
        <c:axId val="205181736"/>
        <c:axId val="205180560"/>
      </c:barChart>
      <c:catAx>
        <c:axId val="205181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5180560"/>
        <c:crosses val="autoZero"/>
        <c:auto val="1"/>
        <c:lblAlgn val="ctr"/>
        <c:lblOffset val="100"/>
        <c:noMultiLvlLbl val="0"/>
      </c:catAx>
      <c:valAx>
        <c:axId val="205180560"/>
        <c:scaling>
          <c:orientation val="minMax"/>
          <c:max val="3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CA" sz="1400" b="1" dirty="0"/>
                  <a:t>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5181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CA" sz="1400" b="1" i="0" baseline="0" dirty="0">
                <a:effectLst/>
              </a:rPr>
              <a:t>Annual health care utilization</a:t>
            </a:r>
            <a:endParaRPr lang="en-CA" sz="1400" b="1" dirty="0">
              <a:effectLst/>
            </a:endParaRPr>
          </a:p>
          <a:p>
            <a:pPr>
              <a:defRPr/>
            </a:pPr>
            <a:r>
              <a:rPr lang="en-CA" sz="1400" b="1" i="0" baseline="0" dirty="0">
                <a:effectLst/>
              </a:rPr>
              <a:t>All comparisons </a:t>
            </a:r>
            <a:r>
              <a:rPr lang="en-CA" sz="1400" b="1" i="1" baseline="0" dirty="0">
                <a:effectLst/>
              </a:rPr>
              <a:t>P</a:t>
            </a:r>
            <a:r>
              <a:rPr lang="en-CA" sz="1400" b="1" i="0" baseline="0" dirty="0">
                <a:effectLst/>
              </a:rPr>
              <a:t> &lt;0.001 for chronic pain versus no chronic pain</a:t>
            </a:r>
            <a:endParaRPr lang="en-CA" sz="1400" b="1" dirty="0">
              <a:effectLst/>
            </a:endParaRPr>
          </a:p>
        </c:rich>
      </c:tx>
      <c:layout>
        <c:manualLayout>
          <c:xMode val="edge"/>
          <c:yMode val="edge"/>
          <c:x val="0.2035163539815471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565203162678058E-2"/>
          <c:y val="0.14256436944502388"/>
          <c:w val="0.79387616856244636"/>
          <c:h val="0.7243837242559853"/>
        </c:manualLayout>
      </c:layout>
      <c:barChart>
        <c:barDir val="col"/>
        <c:grouping val="clustered"/>
        <c:varyColors val="0"/>
        <c:ser>
          <c:idx val="0"/>
          <c:order val="0"/>
          <c:tx>
            <c:strRef>
              <c:f>'[Chronic Pain_v01.xlsx]Sheet1'!$B$8</c:f>
              <c:strCache>
                <c:ptCount val="1"/>
                <c:pt idx="0">
                  <c:v>Chronic Pain</c:v>
                </c:pt>
              </c:strCache>
            </c:strRef>
          </c:tx>
          <c:spPr>
            <a:solidFill>
              <a:srgbClr val="00B2E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Pain_v01.xlsx]Sheet1'!$A$9:$A$14</c:f>
              <c:strCache>
                <c:ptCount val="6"/>
                <c:pt idx="0">
                  <c:v>At least 10 physician visits</c:v>
                </c:pt>
                <c:pt idx="1">
                  <c:v>At least 1 emergency department visit</c:v>
                </c:pt>
                <c:pt idx="2">
                  <c:v>At least 1 hospital stay</c:v>
                </c:pt>
                <c:pt idx="3">
                  <c:v>At least 1 CT</c:v>
                </c:pt>
                <c:pt idx="4">
                  <c:v>At least 1 MRI</c:v>
                </c:pt>
                <c:pt idx="5">
                  <c:v>At least 1 opioid prescription</c:v>
                </c:pt>
              </c:strCache>
            </c:strRef>
          </c:cat>
          <c:val>
            <c:numRef>
              <c:f>'[Chronic Pain_v01.xlsx]Sheet1'!$B$9:$B$14</c:f>
              <c:numCache>
                <c:formatCode>General</c:formatCode>
                <c:ptCount val="6"/>
                <c:pt idx="0">
                  <c:v>28</c:v>
                </c:pt>
                <c:pt idx="1">
                  <c:v>34</c:v>
                </c:pt>
                <c:pt idx="2">
                  <c:v>25</c:v>
                </c:pt>
                <c:pt idx="3">
                  <c:v>13</c:v>
                </c:pt>
                <c:pt idx="4">
                  <c:v>7</c:v>
                </c:pt>
                <c:pt idx="5">
                  <c:v>18</c:v>
                </c:pt>
              </c:numCache>
            </c:numRef>
          </c:val>
          <c:extLst>
            <c:ext xmlns:c16="http://schemas.microsoft.com/office/drawing/2014/chart" uri="{C3380CC4-5D6E-409C-BE32-E72D297353CC}">
              <c16:uniqueId val="{00000000-D0B7-4728-BEF6-353CE201B96A}"/>
            </c:ext>
          </c:extLst>
        </c:ser>
        <c:ser>
          <c:idx val="1"/>
          <c:order val="1"/>
          <c:tx>
            <c:strRef>
              <c:f>'[Chronic Pain_v01.xlsx]Sheet1'!$C$8</c:f>
              <c:strCache>
                <c:ptCount val="1"/>
                <c:pt idx="0">
                  <c:v>Controls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Pain_v01.xlsx]Sheet1'!$A$9:$A$14</c:f>
              <c:strCache>
                <c:ptCount val="6"/>
                <c:pt idx="0">
                  <c:v>At least 10 physician visits</c:v>
                </c:pt>
                <c:pt idx="1">
                  <c:v>At least 1 emergency department visit</c:v>
                </c:pt>
                <c:pt idx="2">
                  <c:v>At least 1 hospital stay</c:v>
                </c:pt>
                <c:pt idx="3">
                  <c:v>At least 1 CT</c:v>
                </c:pt>
                <c:pt idx="4">
                  <c:v>At least 1 MRI</c:v>
                </c:pt>
                <c:pt idx="5">
                  <c:v>At least 1 opioid prescription</c:v>
                </c:pt>
              </c:strCache>
            </c:strRef>
          </c:cat>
          <c:val>
            <c:numRef>
              <c:f>'[Chronic Pain_v01.xlsx]Sheet1'!$C$9:$C$14</c:f>
              <c:numCache>
                <c:formatCode>General</c:formatCode>
                <c:ptCount val="6"/>
                <c:pt idx="0">
                  <c:v>19</c:v>
                </c:pt>
                <c:pt idx="1">
                  <c:v>27</c:v>
                </c:pt>
                <c:pt idx="2">
                  <c:v>19</c:v>
                </c:pt>
                <c:pt idx="3">
                  <c:v>9</c:v>
                </c:pt>
                <c:pt idx="4">
                  <c:v>4</c:v>
                </c:pt>
                <c:pt idx="5">
                  <c:v>7</c:v>
                </c:pt>
              </c:numCache>
            </c:numRef>
          </c:val>
          <c:extLst>
            <c:ext xmlns:c16="http://schemas.microsoft.com/office/drawing/2014/chart" uri="{C3380CC4-5D6E-409C-BE32-E72D297353CC}">
              <c16:uniqueId val="{00000001-D0B7-4728-BEF6-353CE201B96A}"/>
            </c:ext>
          </c:extLst>
        </c:ser>
        <c:dLbls>
          <c:showLegendKey val="0"/>
          <c:showVal val="0"/>
          <c:showCatName val="0"/>
          <c:showSerName val="0"/>
          <c:showPercent val="0"/>
          <c:showBubbleSize val="0"/>
        </c:dLbls>
        <c:gapWidth val="99"/>
        <c:overlap val="-27"/>
        <c:axId val="205182520"/>
        <c:axId val="202479688"/>
      </c:barChart>
      <c:catAx>
        <c:axId val="205182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2479688"/>
        <c:crosses val="autoZero"/>
        <c:auto val="1"/>
        <c:lblAlgn val="ctr"/>
        <c:lblOffset val="100"/>
        <c:noMultiLvlLbl val="0"/>
      </c:catAx>
      <c:valAx>
        <c:axId val="202479688"/>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CA" sz="1400" b="1" dirty="0"/>
                  <a:t>Percent</a:t>
                </a:r>
              </a:p>
            </c:rich>
          </c:tx>
          <c:layout>
            <c:manualLayout>
              <c:xMode val="edge"/>
              <c:yMode val="edge"/>
              <c:x val="5.7845257332256438E-3"/>
              <c:y val="0.4452640905268908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5182520"/>
        <c:crosses val="autoZero"/>
        <c:crossBetween val="between"/>
      </c:valAx>
      <c:spPr>
        <a:noFill/>
        <a:ln>
          <a:noFill/>
        </a:ln>
        <a:effectLst/>
      </c:spPr>
    </c:plotArea>
    <c:legend>
      <c:legendPos val="r"/>
      <c:layout>
        <c:manualLayout>
          <c:xMode val="edge"/>
          <c:yMode val="edge"/>
          <c:x val="0.84494396582301801"/>
          <c:y val="0.39107311439944431"/>
          <c:w val="0.14493311414383725"/>
          <c:h val="0.11734862186055814"/>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w="31750">
          <a:solidFill>
            <a:srgbClr val="00B2E3"/>
          </a:solidFill>
        </a:ln>
      </dgm:spPr>
      <dgm:t>
        <a:bodyPr/>
        <a:lstStyle/>
        <a:p>
          <a:r>
            <a:rPr lang="en-US" sz="1800" b="1" i="0" dirty="0">
              <a:solidFill>
                <a:schemeClr val="tx1"/>
              </a:solidFill>
            </a:rPr>
            <a:t>Help health care professionals know what care to offer, based on evidence and expert consensus</a:t>
          </a:r>
          <a:r>
            <a:rPr lang="en-US" sz="1800" b="0" i="0" dirty="0">
              <a:solidFill>
                <a:schemeClr val="tx1"/>
              </a:solidFill>
            </a:rPr>
            <a:t> </a:t>
          </a:r>
          <a:endParaRPr lang="en-US" sz="1800" b="1" dirty="0">
            <a:solidFill>
              <a:schemeClr val="tx1"/>
            </a:solidFill>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w="31750">
          <a:solidFill>
            <a:srgbClr val="00B2E3"/>
          </a:solidFill>
        </a:ln>
      </dgm:spPr>
      <dgm:t>
        <a:bodyPr/>
        <a:lstStyle/>
        <a:p>
          <a:r>
            <a:rPr lang="en-US" sz="1800" b="1" i="0" dirty="0">
              <a:solidFill>
                <a:schemeClr val="tx1"/>
              </a:solidFill>
            </a:rPr>
            <a:t>Help health care organizations measure, assess, and improve the quality of care they provide</a:t>
          </a:r>
          <a:endParaRPr lang="en-US" sz="1800" b="1" dirty="0">
            <a:solidFill>
              <a:schemeClr val="tx1"/>
            </a:solidFill>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w="31750">
          <a:solidFill>
            <a:srgbClr val="00B2E3"/>
          </a:solidFill>
        </a:ln>
      </dgm:spPr>
      <dgm:t>
        <a:bodyPr/>
        <a:lstStyle/>
        <a:p>
          <a:r>
            <a:rPr lang="en-US" sz="1800" b="1" i="0" dirty="0">
              <a:solidFill>
                <a:schemeClr val="tx1"/>
              </a:solidFill>
            </a:rPr>
            <a:t>Help ensure consistent, </a:t>
          </a:r>
          <a:br>
            <a:rPr lang="en-US" sz="1800" b="1" i="0" dirty="0">
              <a:solidFill>
                <a:schemeClr val="tx1"/>
              </a:solidFill>
            </a:rPr>
          </a:br>
          <a:r>
            <a:rPr lang="en-US" sz="1800" b="1" i="0" dirty="0">
              <a:solidFill>
                <a:schemeClr val="tx1"/>
              </a:solidFill>
            </a:rPr>
            <a:t>high-quality care across the province</a:t>
          </a:r>
          <a:endParaRPr lang="en-US" sz="1800" b="1" dirty="0">
            <a:solidFill>
              <a:schemeClr val="tx1"/>
            </a:solidFill>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w="31750">
          <a:solidFill>
            <a:srgbClr val="00B2E3"/>
          </a:solidFill>
        </a:ln>
        <a:effectLst/>
      </dgm:spPr>
      <dgm:t>
        <a:bodyPr/>
        <a:lstStyle/>
        <a:p>
          <a:r>
            <a:rPr lang="en-US" sz="1800" b="1" i="0" dirty="0">
              <a:solidFill>
                <a:schemeClr val="tx1"/>
              </a:solidFill>
            </a:rPr>
            <a:t>Help patients, residents, families, and caregivers know what to ask for in their care </a:t>
          </a:r>
          <a:endParaRPr lang="en-US" sz="1800" b="1" dirty="0">
            <a:solidFill>
              <a:schemeClr val="tx1"/>
            </a:solidFill>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3175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Help patients, residents, families, and caregivers know what to ask for in their care </a:t>
          </a:r>
          <a:endParaRPr lang="en-US" sz="1800" b="1" kern="1200" dirty="0">
            <a:solidFill>
              <a:schemeClr val="tx1"/>
            </a:solidFill>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3175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Help health care professionals know what care to offer, based on evidence and expert consensus</a:t>
          </a:r>
          <a:r>
            <a:rPr lang="en-US" sz="1800" b="0" i="0" kern="1200" dirty="0">
              <a:solidFill>
                <a:schemeClr val="tx1"/>
              </a:solidFill>
            </a:rPr>
            <a:t> </a:t>
          </a:r>
          <a:endParaRPr lang="en-US" sz="1800" b="1" kern="1200" dirty="0">
            <a:solidFill>
              <a:schemeClr val="tx1"/>
            </a:solidFill>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3175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Help health care organizations measure, assess, and improve the quality of care they provide</a:t>
          </a:r>
          <a:endParaRPr lang="en-US" sz="1800" b="1" kern="1200" dirty="0">
            <a:solidFill>
              <a:schemeClr val="tx1"/>
            </a:solidFill>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3175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Help ensure consistent, </a:t>
          </a:r>
          <a:br>
            <a:rPr lang="en-US" sz="1800" b="1" i="0" kern="1200" dirty="0">
              <a:solidFill>
                <a:schemeClr val="tx1"/>
              </a:solidFill>
            </a:rPr>
          </a:br>
          <a:r>
            <a:rPr lang="en-US" sz="1800" b="1" i="0" kern="1200" dirty="0">
              <a:solidFill>
                <a:schemeClr val="tx1"/>
              </a:solidFill>
            </a:rPr>
            <a:t>high-quality care across the province</a:t>
          </a:r>
          <a:endParaRPr lang="en-US" sz="1800" b="1" kern="1200" dirty="0">
            <a:solidFill>
              <a:schemeClr val="tx1"/>
            </a:solidFill>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2020-07-09</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a:solidFill>
                  <a:schemeClr val="tx1"/>
                </a:solidFill>
                <a:effectLst/>
                <a:latin typeface="Calibri" pitchFamily="68" charset="0"/>
                <a:ea typeface="MS PGothic" panose="020B0600070205080204" pitchFamily="34" charset="-128"/>
                <a:cs typeface="ＭＳ Ｐゴシック" pitchFamily="68" charset="-128"/>
                <a:hlinkClick r:id="rId3"/>
              </a:rPr>
              <a:t>QualityStandards@hqontario.ca</a:t>
            </a: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data presented in the following slides is for patients and caregivers with chronic pain. </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11</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In Canada, the prevalence of chronic pain was 18.9% for adults older than 18 years of age (</a:t>
            </a:r>
            <a:r>
              <a:rPr lang="en-CA" err="1"/>
              <a:t>Schopflocher</a:t>
            </a:r>
            <a:r>
              <a:rPr lang="en-CA"/>
              <a:t> et al., 2011) </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1451878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4025652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3806849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Age and sex adjusted </a:t>
            </a:r>
          </a:p>
          <a:p>
            <a:r>
              <a:rPr lang="en-CA"/>
              <a:t>Percentage of respondents who reported fair or poor mental health in 2015, Ontario, by chronic pain versus no chronic pain</a:t>
            </a:r>
          </a:p>
          <a:p>
            <a:r>
              <a:rPr lang="en-CA"/>
              <a:t>13.2% of those with chronic pain reported fair or poor mental health</a:t>
            </a:r>
          </a:p>
          <a:p>
            <a:r>
              <a:rPr lang="en-CA"/>
              <a:t>4.1% of those with no chronic pain reported fair or poor mental health </a:t>
            </a: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3255025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1094876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Respondents who reported a pain severity of 5 or more during their last episode. </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3276283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814952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 impact statements that describe optimal care where identified quality gaps exist in Ontario.</a:t>
            </a:r>
            <a:endParaRPr lang="en-US" sz="1200" b="0" i="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dirty="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dirty="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dirty="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dirty="0"/>
              <a:t>Quality standards outline the </a:t>
            </a:r>
            <a:r>
              <a:rPr lang="en-US" sz="2400" b="1" baseline="0" dirty="0"/>
              <a:t>what</a:t>
            </a:r>
            <a:r>
              <a:rPr lang="en-US" sz="2400" baseline="0" dirty="0"/>
              <a:t> of care that should be delivered but are agnostic on </a:t>
            </a:r>
            <a:r>
              <a:rPr lang="en-US" sz="2400" b="1" baseline="0" dirty="0"/>
              <a:t>who</a:t>
            </a:r>
            <a:r>
              <a:rPr lang="en-US" sz="2400" baseline="0" dirty="0"/>
              <a:t> should be delivering it (unlike other CPGs, BPGs).</a:t>
            </a:r>
            <a:endParaRPr lang="en-US" sz="2400" b="0" kern="1200" dirty="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dirty="0"/>
          </a:p>
          <a:p>
            <a:r>
              <a:rPr lang="en-CA" b="1" dirty="0"/>
              <a:t>Quality standards are:</a:t>
            </a:r>
          </a:p>
          <a:p>
            <a:pPr marL="17145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dirty="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highest-quality care; and patients to know what to discuss with their care providers (</a:t>
            </a:r>
            <a:r>
              <a:rPr lang="en-US" sz="1200" b="0" baseline="0" dirty="0"/>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Implementable</a:t>
            </a:r>
            <a:r>
              <a:rPr lang="en-US" sz="2800" b="0" dirty="0"/>
              <a:t>: </a:t>
            </a:r>
            <a:r>
              <a:rPr lang="en-US" sz="1200" kern="1200" dirty="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dirty="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55757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latin typeface="Calibri"/>
                <a:ea typeface="MS PGothic"/>
                <a:cs typeface="Calibri"/>
              </a:rPr>
              <a:t>Definitions Used Within This Quality Statement</a:t>
            </a:r>
            <a:endParaRPr lang="en-US" sz="1200" b="1"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CA" b="1" dirty="0">
                <a:latin typeface="Arial"/>
                <a:ea typeface="Times New Roman" panose="02020603050405020304" pitchFamily="18" charset="0"/>
                <a:cs typeface="Arial"/>
              </a:rPr>
              <a:t>Definitions Used Within This Quality Statement</a:t>
            </a:r>
            <a:endParaRPr lang="en-US" sz="1200" b="1" dirty="0">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CA" b="1" dirty="0">
                <a:latin typeface="Arial"/>
                <a:ea typeface="Times New Roman" panose="02020603050405020304" pitchFamily="18" charset="0"/>
                <a:cs typeface="Arial"/>
              </a:rPr>
              <a:t>Definitions Used Within This Quality Statement</a:t>
            </a:r>
          </a:p>
          <a:p>
            <a:pPr marL="0" marR="0">
              <a:spcBef>
                <a:spcPts val="0"/>
              </a:spcBef>
              <a:spcAft>
                <a:spcPts val="800"/>
              </a:spcAft>
            </a:pPr>
            <a:endParaRPr lang="en-US" sz="1200" b="1" dirty="0">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CA" sz="1400" b="1" dirty="0">
                <a:latin typeface="Arial"/>
                <a:ea typeface="Times New Roman" panose="02020603050405020304" pitchFamily="18" charset="0"/>
                <a:cs typeface="Arial"/>
              </a:rPr>
              <a:t>Definitions Used Within This Quality Statement</a:t>
            </a:r>
            <a:endParaRPr lang="en-US" sz="1400" b="1" dirty="0">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CA" sz="1400" b="1" dirty="0">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rPr>
              <a:t>Definitions Used Within This Quality Statement</a:t>
            </a:r>
            <a:endParaRPr lang="en-US" sz="1400" b="1" dirty="0">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b="1" dirty="0">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rPr>
              <a:t>Definitions Used Within This Quality Statement</a:t>
            </a:r>
            <a:endParaRPr lang="en-US" sz="1200" b="1" dirty="0">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31</a:t>
            </a:fld>
            <a:endParaRPr lang="en-CA" altLang="en-US"/>
          </a:p>
        </p:txBody>
      </p:sp>
    </p:spTree>
    <p:extLst>
      <p:ext uri="{BB962C8B-B14F-4D97-AF65-F5344CB8AC3E}">
        <p14:creationId xmlns:p14="http://schemas.microsoft.com/office/powerpoint/2010/main" val="3440194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b="1" dirty="0">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rPr>
              <a:t>Definitions Used Within This Quality Statement</a:t>
            </a:r>
            <a:endParaRPr lang="en-US" sz="1200" b="1" dirty="0">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85592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b="1" dirty="0">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rPr>
              <a:t>Definitions Used Within This Quality Statement</a:t>
            </a:r>
            <a:endParaRPr lang="en-US" sz="1200" b="1" dirty="0">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4730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lvl="1" indent="-360045">
              <a:lnSpc>
                <a:spcPct val="95000"/>
              </a:lnSpc>
              <a:spcAft>
                <a:spcPts val="600"/>
              </a:spcAft>
              <a:buClr>
                <a:srgbClr val="00858F"/>
              </a:buClr>
              <a:buFont typeface="Arial" panose="020B0604020202020204" pitchFamily="34" charset="0"/>
              <a:buChar char="•"/>
            </a:pPr>
            <a:r>
              <a:rPr lang="en-CA" sz="1600" b="1" dirty="0">
                <a:latin typeface="Calibri"/>
                <a:ea typeface="MS PGothic"/>
                <a:cs typeface="Calibri"/>
              </a:rPr>
              <a:t>Patients, caregivers and the public </a:t>
            </a:r>
            <a:r>
              <a:rPr lang="en-CA" sz="1600" dirty="0">
                <a:latin typeface="Calibri"/>
                <a:ea typeface="MS PGothic"/>
                <a:cs typeface="Calibri"/>
              </a:rPr>
              <a:t>can use quality standards to understand what excellent care looks like, what they should expect from their health care providers, and how to discuss the quality of their care.</a:t>
            </a:r>
            <a:endParaRPr lang="en-CA" sz="1600" b="1" dirty="0">
              <a:latin typeface="Calibri"/>
              <a:ea typeface="MS PGothic"/>
              <a:cs typeface="Calibri"/>
            </a:endParaRPr>
          </a:p>
          <a:p>
            <a:pPr marL="360045" indent="-360045">
              <a:lnSpc>
                <a:spcPct val="95000"/>
              </a:lnSpc>
              <a:spcAft>
                <a:spcPts val="600"/>
              </a:spcAft>
              <a:buFont typeface="Arial" panose="020B0604020202020204" pitchFamily="34" charset="0"/>
              <a:buChar char="•"/>
            </a:pPr>
            <a:r>
              <a:rPr lang="en-CA" sz="1600" b="1" dirty="0">
                <a:latin typeface="Calibri"/>
                <a:ea typeface="MS PGothic"/>
                <a:cs typeface="Calibri"/>
              </a:rPr>
              <a:t>Regions and disease agencies </a:t>
            </a:r>
            <a:r>
              <a:rPr lang="en-CA" sz="1600" dirty="0">
                <a:latin typeface="Calibri"/>
                <a:ea typeface="MS PGothic"/>
                <a:cs typeface="Calibri"/>
              </a:rPr>
              <a:t>can use quality standards to measure health outcomes, hold health service providers accountable for delivering high-quality care, and inform regional improvement strategies.</a:t>
            </a:r>
            <a:endParaRPr lang="en-CA" sz="1600" b="1" dirty="0">
              <a:latin typeface="Calibri"/>
              <a:ea typeface="MS PGothic"/>
              <a:cs typeface="Calibri"/>
            </a:endParaRPr>
          </a:p>
          <a:p>
            <a:pPr marL="360045" lvl="1" indent="-360045">
              <a:lnSpc>
                <a:spcPct val="95000"/>
              </a:lnSpc>
              <a:spcAft>
                <a:spcPts val="600"/>
              </a:spcAft>
              <a:buClr>
                <a:srgbClr val="00858F"/>
              </a:buClr>
              <a:buFont typeface="Arial" panose="020B0604020202020204" pitchFamily="34" charset="0"/>
              <a:buChar char="•"/>
            </a:pPr>
            <a:r>
              <a:rPr lang="en-CA" sz="1600" b="1" dirty="0">
                <a:latin typeface="Calibri"/>
                <a:ea typeface="MS PGothic"/>
                <a:cs typeface="Calibri"/>
              </a:rPr>
              <a:t>Provider organizations </a:t>
            </a:r>
            <a:r>
              <a:rPr lang="en-CA" sz="1600" dirty="0">
                <a:latin typeface="Calibri"/>
                <a:ea typeface="MS PGothic"/>
                <a:cs typeface="Calibri"/>
              </a:rPr>
              <a:t>can use quality standards to measure and audit their quality of care, identify gaps, guide organizational improvement strategies, and inform clinical program investments.</a:t>
            </a:r>
            <a:endParaRPr lang="en-CA" sz="1600" b="1" dirty="0">
              <a:latin typeface="Calibri"/>
              <a:ea typeface="MS PGothic"/>
              <a:cs typeface="Calibri"/>
            </a:endParaRPr>
          </a:p>
          <a:p>
            <a:pPr marL="360045" lvl="1" indent="-360045">
              <a:lnSpc>
                <a:spcPct val="95000"/>
              </a:lnSpc>
              <a:spcAft>
                <a:spcPts val="600"/>
              </a:spcAft>
              <a:buClr>
                <a:srgbClr val="00858F"/>
              </a:buClr>
              <a:buFont typeface="Arial" panose="020B0604020202020204" pitchFamily="34" charset="0"/>
              <a:buChar char="•"/>
            </a:pPr>
            <a:r>
              <a:rPr lang="en-CA" sz="1600" b="1" dirty="0">
                <a:latin typeface="Calibri"/>
                <a:ea typeface="MS PGothic"/>
                <a:cs typeface="Calibri"/>
              </a:rPr>
              <a:t>Health care professionals </a:t>
            </a:r>
            <a:r>
              <a:rPr lang="en-CA" sz="1600" dirty="0">
                <a:latin typeface="Calibri"/>
                <a:ea typeface="MS PGothic"/>
                <a:cs typeface="Calibri"/>
              </a:rPr>
              <a:t>can use quality standards to evaluate their practice and identify areas for personal and organizational quality improvement, and can incorporate the evidence-based statements into professional education.</a:t>
            </a:r>
            <a:endParaRPr lang="en-CA" sz="1600" b="1" dirty="0">
              <a:latin typeface="Calibri"/>
              <a:ea typeface="MS PGothic"/>
              <a:cs typeface="Calibri"/>
            </a:endParaRPr>
          </a:p>
          <a:p>
            <a:pPr marL="360045" lvl="1" indent="-360045">
              <a:lnSpc>
                <a:spcPct val="95000"/>
              </a:lnSpc>
              <a:spcAft>
                <a:spcPts val="600"/>
              </a:spcAft>
              <a:buClr>
                <a:srgbClr val="00858F"/>
              </a:buClr>
              <a:buFont typeface="Arial" panose="020B0604020202020204" pitchFamily="34" charset="0"/>
              <a:buChar char="•"/>
            </a:pPr>
            <a:r>
              <a:rPr lang="en-CA" sz="1600" b="1" dirty="0">
                <a:latin typeface="Calibri"/>
                <a:ea typeface="MS PGothic"/>
                <a:cs typeface="Calibri"/>
              </a:rPr>
              <a:t>Government </a:t>
            </a:r>
            <a:r>
              <a:rPr lang="en-CA" sz="1600" dirty="0">
                <a:latin typeface="Calibri"/>
                <a:ea typeface="MS PGothic"/>
                <a:cs typeface="Calibri"/>
              </a:rPr>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ts val="0"/>
              </a:spcBef>
              <a:spcAft>
                <a:spcPts val="800"/>
              </a:spcAft>
              <a:buClrTx/>
              <a:buSzTx/>
              <a:buFontTx/>
              <a:buNone/>
              <a:tabLst/>
              <a:defRPr/>
            </a:pPr>
            <a:r>
              <a:rPr lang="en-CA" sz="1200" b="1" dirty="0">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rPr>
              <a:t>Definitions Used Within This Quality Statement</a:t>
            </a:r>
            <a:endParaRPr lang="en-US" sz="1200" b="1" dirty="0">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69566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CA" sz="1800" b="1" dirty="0">
                <a:latin typeface="Arial"/>
                <a:ea typeface="Calibri" panose="020F0502020204030204" pitchFamily="34" charset="0"/>
                <a:cs typeface="Arial"/>
              </a:rPr>
              <a:t>Definitions Used Within This Statement</a:t>
            </a:r>
            <a:endParaRPr lang="en-US" sz="1800" b="1" dirty="0">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1631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CA" sz="1800" b="1" dirty="0">
                <a:latin typeface="Arial"/>
                <a:ea typeface="Calibri" panose="020F0502020204030204" pitchFamily="34" charset="0"/>
                <a:cs typeface="Arial"/>
              </a:rPr>
              <a:t>Definitions Used Within This Statement</a:t>
            </a:r>
            <a:endParaRPr lang="en-US" sz="1800" b="1" dirty="0">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261744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CA" sz="1800" b="1" dirty="0">
                <a:latin typeface="Arial"/>
                <a:ea typeface="Calibri" panose="020F0502020204030204" pitchFamily="34" charset="0"/>
                <a:cs typeface="Arial"/>
              </a:rPr>
              <a:t>Definitions Used Within This Statement</a:t>
            </a:r>
            <a:endParaRPr lang="en-US" sz="1800" b="1" dirty="0">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32499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38</a:t>
            </a:fld>
            <a:endParaRPr lang="en-CA" altLang="en-US"/>
          </a:p>
        </p:txBody>
      </p:sp>
    </p:spTree>
    <p:extLst>
      <p:ext uri="{BB962C8B-B14F-4D97-AF65-F5344CB8AC3E}">
        <p14:creationId xmlns:p14="http://schemas.microsoft.com/office/powerpoint/2010/main" val="2937312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sz="1200" kern="1200" dirty="0">
                <a:solidFill>
                  <a:schemeClr val="tx1"/>
                </a:solidFill>
                <a:effectLst/>
                <a:latin typeface="Calibri"/>
                <a:ea typeface="MS PGothic"/>
                <a:cs typeface="Calibri"/>
              </a:rPr>
              <a:t>The </a:t>
            </a:r>
            <a:r>
              <a:rPr lang="en-CA" dirty="0">
                <a:latin typeface="Calibri"/>
                <a:ea typeface="MS PGothic"/>
                <a:cs typeface="Calibri"/>
              </a:rPr>
              <a:t>Chronic Pain</a:t>
            </a:r>
            <a:r>
              <a:rPr lang="en-CA" sz="1200" kern="1200" dirty="0">
                <a:solidFill>
                  <a:schemeClr val="tx1"/>
                </a:solidFill>
                <a:effectLst/>
                <a:latin typeface="Calibri"/>
                <a:ea typeface="MS PGothic"/>
                <a:cs typeface="Calibri"/>
              </a:rPr>
              <a:t> Quality Standard Advisory Committee identified a small number of overarching goals for this quality standard. These have been mapped to indicators that may be used to assess quality of care provincially and locally.</a:t>
            </a: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39</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Calibri" pitchFamily="68" charset="0"/>
                <a:ea typeface="MS PGothic" panose="020B0600070205080204" pitchFamily="34" charset="-128"/>
                <a:cs typeface="ＭＳ Ｐゴシック" pitchFamily="68" charset="-128"/>
              </a:rPr>
              <a:t>In addition to the above provincially measurable indicators, each quality statement within this quality standard is accompanied by one or more indicators. </a:t>
            </a:r>
          </a:p>
          <a:p>
            <a:r>
              <a:rPr lang="en-CA" sz="1200" b="0" i="0" u="none" strike="noStrike" kern="1200" baseline="0" dirty="0">
                <a:solidFill>
                  <a:schemeClr val="tx1"/>
                </a:solidFill>
                <a:latin typeface="Calibri" pitchFamily="68" charset="0"/>
                <a:ea typeface="MS PGothic" panose="020B0600070205080204" pitchFamily="34" charset="-128"/>
                <a:cs typeface="ＭＳ Ｐゴシック" pitchFamily="68" charset="-128"/>
              </a:rPr>
              <a:t>These indicators are intended to guide measurement of quality improvement efforts related to implementation of the statement. </a:t>
            </a:r>
            <a:endParaRPr lang="en-CA" dirty="0">
              <a:cs typeface="Calibri"/>
            </a:endParaRPr>
          </a:p>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40</a:t>
            </a:fld>
            <a:endParaRPr lang="en-CA" altLang="en-US"/>
          </a:p>
        </p:txBody>
      </p:sp>
    </p:spTree>
    <p:extLst>
      <p:ext uri="{BB962C8B-B14F-4D97-AF65-F5344CB8AC3E}">
        <p14:creationId xmlns:p14="http://schemas.microsoft.com/office/powerpoint/2010/main" val="2595076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41</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800" dirty="0">
                <a:latin typeface="Calibri"/>
                <a:ea typeface="MS PGothic"/>
                <a:cs typeface="Calibri"/>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dirty="0">
                <a:latin typeface="Calibri"/>
                <a:ea typeface="MS PGothic"/>
                <a:cs typeface="Calibri"/>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dirty="0">
                <a:latin typeface="Calibri"/>
                <a:ea typeface="MS PGothic"/>
                <a:cs typeface="Calibri"/>
              </a:rPr>
              <a:t>Each quality standard is accompanied by: </a:t>
            </a:r>
            <a:endParaRPr lang="en-CA" sz="1800" dirty="0">
              <a:cs typeface="Calibri"/>
            </a:endParaRPr>
          </a:p>
          <a:p>
            <a:pPr marL="742950" lvl="1" indent="-285750">
              <a:buFont typeface="Arial" panose="020B0604020202020204" pitchFamily="34" charset="0"/>
              <a:buChar char="•"/>
            </a:pPr>
            <a:r>
              <a:rPr lang="en-CA" sz="1800" i="1" dirty="0">
                <a:latin typeface="Calibri"/>
                <a:ea typeface="MS PGothic"/>
                <a:cs typeface="Calibri"/>
              </a:rPr>
              <a:t>A patient conversation guide </a:t>
            </a:r>
          </a:p>
          <a:p>
            <a:pPr marL="742950" lvl="1" indent="-285750">
              <a:buFont typeface="Arial" panose="020B0604020202020204" pitchFamily="34" charset="0"/>
              <a:buChar char="•"/>
            </a:pPr>
            <a:r>
              <a:rPr lang="en-CA" sz="1800" i="1" dirty="0">
                <a:latin typeface="Calibri"/>
                <a:ea typeface="MS PGothic"/>
                <a:cs typeface="Calibri"/>
              </a:rPr>
              <a:t>A getting started guide</a:t>
            </a:r>
          </a:p>
          <a:p>
            <a:pPr marL="742950" lvl="1" indent="-285750">
              <a:buFont typeface="Arial" panose="020B0604020202020204" pitchFamily="34" charset="0"/>
              <a:buChar char="•"/>
            </a:pPr>
            <a:r>
              <a:rPr lang="en-CA" sz="1800" i="1" dirty="0">
                <a:latin typeface="Calibri"/>
                <a:ea typeface="MS PGothic"/>
                <a:cs typeface="Calibri"/>
              </a:rPr>
              <a:t>A measurement guide</a:t>
            </a:r>
          </a:p>
          <a:p>
            <a:pPr marL="285750" indent="-285750">
              <a:buFont typeface="Arial" panose="020B0604020202020204" pitchFamily="34" charset="0"/>
              <a:buChar char="•"/>
            </a:pPr>
            <a:r>
              <a:rPr lang="en-CA" sz="1800" dirty="0">
                <a:latin typeface="Calibri"/>
                <a:ea typeface="MS PGothic"/>
                <a:cs typeface="Calibri"/>
              </a:rPr>
              <a:t>Quality standards provide the blueprint to enable the health care system in Ontario to work better, facilitate smooth transitions, and ensure patients receive the same high-quality care, regardless of where they reside.</a:t>
            </a:r>
          </a:p>
          <a:p>
            <a:endParaRPr lang="en-US"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t>Every quality standard includes a plain language summary for patients,</a:t>
            </a:r>
            <a:r>
              <a:rPr lang="en-CA" b="0" baseline="0"/>
              <a:t> families, </a:t>
            </a:r>
            <a:r>
              <a:rPr lang="en-CA" b="0"/>
              <a:t>caregivers, and the public called the </a:t>
            </a:r>
            <a:r>
              <a:rPr lang="en-CA" b="1"/>
              <a:t>patient conversation guide.</a:t>
            </a:r>
          </a:p>
          <a:p>
            <a:endParaRPr lang="en-US" baseline="0"/>
          </a:p>
          <a:p>
            <a:r>
              <a:rPr lang="en-US" b="1" baseline="0"/>
              <a:t>Patient engagement in quality standards: </a:t>
            </a:r>
          </a:p>
          <a:p>
            <a:pPr marL="171450" indent="-171450">
              <a:buFont typeface="Arial" panose="020B0604020202020204" pitchFamily="34" charset="0"/>
              <a:buChar char="•"/>
            </a:pPr>
            <a:r>
              <a:rPr lang="en-CA" sz="1200"/>
              <a:t>Membership on advisory committees</a:t>
            </a:r>
          </a:p>
          <a:p>
            <a:pPr marL="171450" indent="-171450">
              <a:buFont typeface="Arial" panose="020B0604020202020204" pitchFamily="34" charset="0"/>
              <a:buChar char="•"/>
            </a:pPr>
            <a:r>
              <a:rPr lang="en-CA" sz="1200"/>
              <a:t>Focus groups and key informant interviews on topic specific content (when necessary)</a:t>
            </a:r>
          </a:p>
          <a:p>
            <a:pPr marL="171450" indent="-171450">
              <a:buFont typeface="Arial" panose="020B0604020202020204" pitchFamily="34" charset="0"/>
              <a:buChar char="•"/>
            </a:pPr>
            <a:r>
              <a:rPr lang="en-CA" sz="1200"/>
              <a:t>Public comment period for each quality standard</a:t>
            </a:r>
          </a:p>
          <a:p>
            <a:pPr marL="171450" indent="-171450">
              <a:buFont typeface="Arial" panose="020B0604020202020204" pitchFamily="34" charset="0"/>
              <a:buChar char="•"/>
            </a:pPr>
            <a:r>
              <a:rPr lang="en-CA" sz="1200"/>
              <a:t>Consultations on the patient conversation guide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There are things we can do today despite the larger systemic barriers that may take time to resolve. The </a:t>
            </a:r>
            <a:r>
              <a:rPr lang="en-CA" i="1"/>
              <a:t>Getting Started Guide </a:t>
            </a:r>
            <a:r>
              <a:rPr lang="en-CA"/>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t>Getting Started Guide </a:t>
            </a:r>
            <a:r>
              <a:rPr lang="en-CA"/>
              <a:t>also includes an Action Plan Template and examples on how Quality Improvement Plans can help to advance quality standards.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Quality Standards program has highlighted several stories from organizations and groups using various standards and statements within their clinical care settings, organization, or institutions; these are available through posts and discussions on Quorum.</a:t>
            </a:r>
          </a:p>
          <a:p>
            <a:endParaRPr lang="en-US" dirty="0"/>
          </a:p>
          <a:p>
            <a:r>
              <a:rPr lang="en-US" dirty="0"/>
              <a:t>As well, we are working on compiling resources and tools, for both clinicians and patients and families.</a:t>
            </a:r>
          </a:p>
          <a:p>
            <a:endParaRPr lang="en-US" dirty="0"/>
          </a:p>
          <a:p>
            <a:r>
              <a:rPr lang="en-US" dirty="0"/>
              <a:t>The focus is on implementation/adoption stories and how organizations are using quality standards in practice to inform care.</a:t>
            </a:r>
          </a:p>
          <a:p>
            <a:r>
              <a:rPr lang="en-US" dirty="0"/>
              <a:t> </a:t>
            </a:r>
          </a:p>
          <a:p>
            <a:r>
              <a:rPr lang="en-US" dirty="0"/>
              <a:t>We’d love to hear from you if you are interested in contributing to a post or article.</a:t>
            </a:r>
          </a:p>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7/9/2020</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dirty="0">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0C91BF-0BC6-AD43-B5D5-CD5B300715BA}"/>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6.jpg"/><Relationship Id="rId5" Type="http://schemas.openxmlformats.org/officeDocument/2006/relationships/image" Target="../media/image25.emf"/><Relationship Id="rId4" Type="http://schemas.openxmlformats.org/officeDocument/2006/relationships/image" Target="../media/image24.emf"/></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quorum.hqontario.ca/en/Home/Posts?tags=quality+standards+adoption" TargetMode="Externa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8.svg"/></Relationships>
</file>

<file path=ppt/slides/_rels/slide1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8.svg"/></Relationships>
</file>

<file path=ppt/slides/_rels/slide19.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0.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4.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FE34B8-2893-FB42-88A1-3D33D9A3A807}"/>
              </a:ext>
            </a:extLst>
          </p:cNvPr>
          <p:cNvPicPr>
            <a:picLocks noChangeAspect="1"/>
          </p:cNvPicPr>
          <p:nvPr/>
        </p:nvPicPr>
        <p:blipFill>
          <a:blip r:embed="rId4"/>
          <a:stretch>
            <a:fillRect/>
          </a:stretch>
        </p:blipFill>
        <p:spPr>
          <a:xfrm>
            <a:off x="4426227" y="1836967"/>
            <a:ext cx="4717774" cy="5059788"/>
          </a:xfrm>
          <a:prstGeom prst="rect">
            <a:avLst/>
          </a:prstGeom>
        </p:spPr>
      </p:pic>
      <p:sp>
        <p:nvSpPr>
          <p:cNvPr id="2" name="TextBox 1">
            <a:extLst>
              <a:ext uri="{FF2B5EF4-FFF2-40B4-BE49-F238E27FC236}">
                <a16:creationId xmlns:a16="http://schemas.microsoft.com/office/drawing/2014/main" id="{75A291A8-1382-D540-A1A4-729B0126E327}"/>
              </a:ext>
            </a:extLst>
          </p:cNvPr>
          <p:cNvSpPr txBox="1"/>
          <p:nvPr/>
        </p:nvSpPr>
        <p:spPr>
          <a:xfrm>
            <a:off x="390207" y="1680361"/>
            <a:ext cx="4839018" cy="1374735"/>
          </a:xfrm>
          <a:prstGeom prst="rect">
            <a:avLst/>
          </a:prstGeom>
          <a:noFill/>
        </p:spPr>
        <p:txBody>
          <a:bodyPr wrap="square" rtlCol="0" anchor="t">
            <a:spAutoFit/>
          </a:bodyPr>
          <a:lstStyle/>
          <a:p>
            <a:pPr>
              <a:lnSpc>
                <a:spcPts val="5040"/>
              </a:lnSpc>
            </a:pPr>
            <a:r>
              <a:rPr lang="en-US" sz="4800" u="none" dirty="0">
                <a:latin typeface="Arial"/>
                <a:ea typeface="Helvetica Neue Light" panose="02000403000000020004" pitchFamily="2" charset="0"/>
                <a:cs typeface="Arial"/>
              </a:rPr>
              <a:t>Chronic Pain Quality Standard</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3" y="3321260"/>
            <a:ext cx="3455905" cy="74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400"/>
              </a:lnSpc>
            </a:pPr>
            <a:r>
              <a:rPr lang="en-US" altLang="en-US" sz="2000" u="none" spc="80" dirty="0">
                <a:latin typeface="Arial"/>
                <a:ea typeface="MS PGothic"/>
                <a:cs typeface="Arial"/>
              </a:rPr>
              <a:t>Guiding evidence-based</a:t>
            </a:r>
          </a:p>
          <a:p>
            <a:pPr>
              <a:lnSpc>
                <a:spcPts val="2400"/>
              </a:lnSpc>
            </a:pPr>
            <a:r>
              <a:rPr lang="en-US" altLang="en-US" sz="2000" u="none" spc="80" dirty="0">
                <a:latin typeface="Arial"/>
                <a:ea typeface="MS PGothic"/>
                <a:cs typeface="Arial"/>
              </a:rPr>
              <a:t>care for people living with chronic pain in Ontario</a:t>
            </a:r>
          </a:p>
        </p:txBody>
      </p:sp>
      <p:pic>
        <p:nvPicPr>
          <p:cNvPr id="7" name="Picture 6">
            <a:extLst>
              <a:ext uri="{FF2B5EF4-FFF2-40B4-BE49-F238E27FC236}">
                <a16:creationId xmlns:a16="http://schemas.microsoft.com/office/drawing/2014/main" id="{583C0F90-8523-D148-BD3A-1D0DE4932FE6}"/>
              </a:ext>
            </a:extLst>
          </p:cNvPr>
          <p:cNvPicPr>
            <a:picLocks noChangeAspect="1"/>
          </p:cNvPicPr>
          <p:nvPr/>
        </p:nvPicPr>
        <p:blipFill>
          <a:blip r:embed="rId5"/>
          <a:stretch>
            <a:fillRect/>
          </a:stretch>
        </p:blipFill>
        <p:spPr>
          <a:xfrm>
            <a:off x="418783" y="423495"/>
            <a:ext cx="822317" cy="822317"/>
          </a:xfrm>
          <a:prstGeom prst="rect">
            <a:avLst/>
          </a:prstGeom>
        </p:spPr>
      </p:pic>
      <p:pic>
        <p:nvPicPr>
          <p:cNvPr id="10" name="Picture 9">
            <a:extLst>
              <a:ext uri="{FF2B5EF4-FFF2-40B4-BE49-F238E27FC236}">
                <a16:creationId xmlns:a16="http://schemas.microsoft.com/office/drawing/2014/main" id="{E262CABC-B631-BD4C-9288-1128CC00013D}"/>
              </a:ext>
            </a:extLst>
          </p:cNvPr>
          <p:cNvPicPr>
            <a:picLocks noChangeAspect="1"/>
          </p:cNvPicPr>
          <p:nvPr/>
        </p:nvPicPr>
        <p:blipFill>
          <a:blip r:embed="rId6"/>
          <a:srcRect/>
          <a:stretch/>
        </p:blipFill>
        <p:spPr>
          <a:xfrm>
            <a:off x="203870" y="5830973"/>
            <a:ext cx="2539328" cy="866839"/>
          </a:xfrm>
          <a:prstGeom prst="rect">
            <a:avLst/>
          </a:prstGeom>
        </p:spPr>
      </p:pic>
      <p:cxnSp>
        <p:nvCxnSpPr>
          <p:cNvPr id="11" name="Straight Connector 10">
            <a:extLst>
              <a:ext uri="{FF2B5EF4-FFF2-40B4-BE49-F238E27FC236}">
                <a16:creationId xmlns:a16="http://schemas.microsoft.com/office/drawing/2014/main" id="{502EB269-1D0B-C14C-9E22-51F40A40FE5F}"/>
              </a:ext>
            </a:extLst>
          </p:cNvPr>
          <p:cNvCxnSpPr>
            <a:cxnSpLocks/>
          </p:cNvCxnSpPr>
          <p:nvPr/>
        </p:nvCxnSpPr>
        <p:spPr bwMode="auto">
          <a:xfrm>
            <a:off x="408167" y="3112922"/>
            <a:ext cx="3845911" cy="0"/>
          </a:xfrm>
          <a:prstGeom prst="line">
            <a:avLst/>
          </a:prstGeom>
          <a:solidFill>
            <a:srgbClr val="FFFF00"/>
          </a:solidFill>
          <a:ln w="66675" cap="flat" cmpd="sng" algn="ctr">
            <a:solidFill>
              <a:srgbClr val="D47600"/>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en-US" dirty="0">
                <a:solidFill>
                  <a:schemeClr val="tx1"/>
                </a:solidFill>
                <a:ea typeface="MS PGothic"/>
              </a:rPr>
              <a:t>Quality Standard Adoption Tools:</a:t>
            </a:r>
            <a:br>
              <a:rPr lang="en-US" dirty="0">
                <a:solidFill>
                  <a:schemeClr val="tx1"/>
                </a:solidFill>
                <a:ea typeface="MS PGothic"/>
              </a:rPr>
            </a:br>
            <a:r>
              <a:rPr lang="en-US" b="0" dirty="0">
                <a:solidFill>
                  <a:schemeClr val="tx1"/>
                </a:solidFill>
                <a:ea typeface="MS PGothic"/>
              </a:rPr>
              <a:t>QUORUM</a:t>
            </a:r>
            <a:endParaRPr lang="en-US" dirty="0">
              <a:solidFill>
                <a:schemeClr val="tx1"/>
              </a:solidFill>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51684" y="1844820"/>
            <a:ext cx="2762516" cy="4114066"/>
          </a:xfrm>
        </p:spPr>
        <p:txBody>
          <a:bodyPr/>
          <a:lstStyle/>
          <a:p>
            <a:pPr marL="0" indent="0">
              <a:buNone/>
            </a:pPr>
            <a:r>
              <a:rPr lang="en-US" sz="1800" b="1" dirty="0"/>
              <a:t>Quorum </a:t>
            </a:r>
            <a:r>
              <a:rPr lang="en-CA" sz="1800" dirty="0"/>
              <a:t>is an online community dedicated to improving the quality of health care in Ontario. </a:t>
            </a:r>
            <a:br>
              <a:rPr lang="en-CA" sz="1800" dirty="0"/>
            </a:br>
            <a:endParaRPr lang="en-CA" sz="1800" dirty="0"/>
          </a:p>
          <a:p>
            <a:pPr marL="0" indent="0">
              <a:buNone/>
            </a:pPr>
            <a:r>
              <a:rPr lang="en-CA" sz="1800" dirty="0"/>
              <a:t>The </a:t>
            </a:r>
            <a:r>
              <a:rPr lang="en-CA" sz="1800" b="1" dirty="0">
                <a:solidFill>
                  <a:srgbClr val="047BC1"/>
                </a:solidFill>
                <a:hlinkClick r:id="rId5">
                  <a:extLst>
                    <a:ext uri="{A12FA001-AC4F-418D-AE19-62706E023703}">
                      <ahyp:hlinkClr xmlns:ahyp="http://schemas.microsoft.com/office/drawing/2018/hyperlinkcolor" val="tx"/>
                    </a:ext>
                  </a:extLst>
                </a:hlinkClick>
              </a:rPr>
              <a:t>Quality Standards Adoption Series</a:t>
            </a:r>
            <a:r>
              <a:rPr lang="en-CA" sz="1800" b="1" dirty="0">
                <a:solidFill>
                  <a:srgbClr val="047BC1"/>
                </a:solidFill>
              </a:rPr>
              <a:t> </a:t>
            </a:r>
            <a:r>
              <a:rPr lang="en-CA" sz="1800" dirty="0"/>
              <a:t>highlights efforts in the field to implement changes and close gaps in care related to quality standard topics. </a:t>
            </a:r>
          </a:p>
          <a:p>
            <a:pPr marL="0" indent="0">
              <a:buNone/>
            </a:pPr>
            <a:endParaRPr lang="en-CA" sz="1800" dirty="0"/>
          </a:p>
          <a:p>
            <a:pPr marL="0" indent="0">
              <a:buNone/>
            </a:pPr>
            <a:endParaRPr lang="en-CA" sz="1800" dirty="0"/>
          </a:p>
          <a:p>
            <a:endParaRPr lang="en-US" sz="1800" dirty="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1555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lvl="0" algn="ctr">
              <a:defRPr/>
            </a:pPr>
            <a:r>
              <a:rPr lang="en-US" sz="1600" b="1" dirty="0">
                <a:solidFill>
                  <a:srgbClr val="047BC1"/>
                </a:solidFill>
              </a:rPr>
              <a:t>quorum.hqontario.ca</a:t>
            </a:r>
            <a:endParaRPr kumimoji="0" lang="en-CA" sz="1600" b="1" i="0" u="none" strike="noStrike" kern="1200" cap="none" spc="0" normalizeH="0" baseline="0" noProof="0" dirty="0">
              <a:ln>
                <a:noFill/>
              </a:ln>
              <a:solidFill>
                <a:srgbClr val="047BC1"/>
              </a:solidFill>
              <a:effectLst/>
              <a:uLnTx/>
              <a:uFillTx/>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solidFill>
                  <a:schemeClr val="tx1"/>
                </a:solidFill>
              </a:rPr>
              <a:t>Quality Standards:</a:t>
            </a:r>
            <a:br>
              <a:rPr lang="en-US" dirty="0">
                <a:solidFill>
                  <a:schemeClr val="tx1"/>
                </a:solidFill>
              </a:rPr>
            </a:br>
            <a:r>
              <a:rPr lang="en-US" dirty="0">
                <a:solidFill>
                  <a:schemeClr val="tx1"/>
                </a:solidFill>
              </a:rPr>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1800" dirty="0"/>
              <a:t>The </a:t>
            </a:r>
            <a:r>
              <a:rPr lang="en-US" sz="1800" b="1" dirty="0"/>
              <a:t>measurement guide </a:t>
            </a:r>
            <a:r>
              <a:rPr lang="en-US" sz="1800" dirty="0"/>
              <a:t>has two dedicated sections:</a:t>
            </a:r>
          </a:p>
          <a:p>
            <a:pPr lvl="0">
              <a:buClr>
                <a:srgbClr val="00B2E3"/>
              </a:buClr>
            </a:pPr>
            <a:r>
              <a:rPr lang="en-US" sz="1800" b="1" dirty="0"/>
              <a:t>Local measurement:</a:t>
            </a:r>
            <a:r>
              <a:rPr lang="en-US" sz="1800" dirty="0"/>
              <a:t> what you can do to assess the quality of care that you provide locally</a:t>
            </a:r>
          </a:p>
          <a:p>
            <a:pPr lvl="0">
              <a:buClr>
                <a:srgbClr val="00B2E3"/>
              </a:buClr>
            </a:pPr>
            <a:r>
              <a:rPr lang="en-US" sz="1800" b="1" dirty="0"/>
              <a:t>Provincial measurement:</a:t>
            </a:r>
            <a:r>
              <a:rPr lang="en-US" sz="1800" dirty="0"/>
              <a:t> how we can measure the success of the quality standard on a provincial level</a:t>
            </a:r>
          </a:p>
          <a:p>
            <a:pPr marL="0" indent="0">
              <a:buNone/>
            </a:pPr>
            <a:endParaRPr lang="en-US" sz="1800" dirty="0"/>
          </a:p>
        </p:txBody>
      </p:sp>
      <p:pic>
        <p:nvPicPr>
          <p:cNvPr id="6" name="Picture 5">
            <a:extLst>
              <a:ext uri="{FF2B5EF4-FFF2-40B4-BE49-F238E27FC236}">
                <a16:creationId xmlns:a16="http://schemas.microsoft.com/office/drawing/2014/main" id="{5728B239-A08E-C64D-8292-AF39F0353481}"/>
              </a:ext>
            </a:extLst>
          </p:cNvPr>
          <p:cNvPicPr>
            <a:picLocks noChangeAspect="1"/>
          </p:cNvPicPr>
          <p:nvPr/>
        </p:nvPicPr>
        <p:blipFill>
          <a:blip r:embed="rId4"/>
          <a:srcRect/>
          <a:stretch/>
        </p:blipFill>
        <p:spPr>
          <a:xfrm>
            <a:off x="5210965" y="1440547"/>
            <a:ext cx="3451741" cy="4485111"/>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AE620E-0CF6-BB4A-84C9-6E4ABD9852A6}"/>
              </a:ext>
            </a:extLst>
          </p:cNvPr>
          <p:cNvSpPr>
            <a:spLocks noGrp="1"/>
          </p:cNvSpPr>
          <p:nvPr>
            <p:ph type="title" idx="4294967295"/>
          </p:nvPr>
        </p:nvSpPr>
        <p:spPr>
          <a:xfrm>
            <a:off x="373604" y="2074380"/>
            <a:ext cx="8828585" cy="1969761"/>
          </a:xfrm>
        </p:spPr>
        <p:txBody>
          <a:bodyPr/>
          <a:lstStyle/>
          <a:p>
            <a:r>
              <a:rPr lang="en-US" dirty="0">
                <a:solidFill>
                  <a:schemeClr val="tx1"/>
                </a:solidFill>
              </a:rPr>
              <a:t>Why </a:t>
            </a:r>
            <a:r>
              <a:rPr lang="en-CA" dirty="0">
                <a:solidFill>
                  <a:schemeClr val="tx1"/>
                </a:solidFill>
              </a:rPr>
              <a:t>Do We Need a Quality Standard for Chronic Pain? </a:t>
            </a:r>
            <a:br>
              <a:rPr lang="en-US" dirty="0">
                <a:solidFill>
                  <a:schemeClr val="tx1"/>
                </a:solidFill>
                <a:latin typeface="MS PGothic"/>
              </a:rPr>
            </a:br>
            <a:endParaRPr lang="en-US" dirty="0">
              <a:solidFill>
                <a:schemeClr val="tx1"/>
              </a:solidFill>
            </a:endParaRPr>
          </a:p>
        </p:txBody>
      </p:sp>
      <p:cxnSp>
        <p:nvCxnSpPr>
          <p:cNvPr id="6" name="Straight Connector 5">
            <a:extLst>
              <a:ext uri="{FF2B5EF4-FFF2-40B4-BE49-F238E27FC236}">
                <a16:creationId xmlns:a16="http://schemas.microsoft.com/office/drawing/2014/main" id="{423516DD-D757-EA4D-B164-615B4A9B4CCA}"/>
              </a:ext>
            </a:extLst>
          </p:cNvPr>
          <p:cNvCxnSpPr>
            <a:cxnSpLocks/>
          </p:cNvCxnSpPr>
          <p:nvPr/>
        </p:nvCxnSpPr>
        <p:spPr bwMode="auto">
          <a:xfrm>
            <a:off x="464831" y="3655509"/>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577171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4E9E-19FB-4C1B-8E35-1940ABB6C103}"/>
              </a:ext>
            </a:extLst>
          </p:cNvPr>
          <p:cNvSpPr>
            <a:spLocks noGrp="1"/>
          </p:cNvSpPr>
          <p:nvPr>
            <p:ph type="title"/>
          </p:nvPr>
        </p:nvSpPr>
        <p:spPr>
          <a:xfrm>
            <a:off x="494608" y="919254"/>
            <a:ext cx="8244584" cy="1165909"/>
          </a:xfrm>
        </p:spPr>
        <p:txBody>
          <a:bodyPr/>
          <a:lstStyle/>
          <a:p>
            <a:pPr algn="ctr"/>
            <a:r>
              <a:rPr lang="en-CA" sz="4000" dirty="0">
                <a:solidFill>
                  <a:srgbClr val="047BC1"/>
                </a:solidFill>
              </a:rPr>
              <a:t>1 in 5 people </a:t>
            </a:r>
            <a:r>
              <a:rPr lang="en-CA" sz="4000" dirty="0">
                <a:solidFill>
                  <a:schemeClr val="tx1"/>
                </a:solidFill>
              </a:rPr>
              <a:t>are affected by chronic pain</a:t>
            </a:r>
          </a:p>
        </p:txBody>
      </p:sp>
      <p:sp>
        <p:nvSpPr>
          <p:cNvPr id="15" name="Rectangle 14">
            <a:extLst>
              <a:ext uri="{FF2B5EF4-FFF2-40B4-BE49-F238E27FC236}">
                <a16:creationId xmlns:a16="http://schemas.microsoft.com/office/drawing/2014/main" id="{CB09A921-1F56-4798-8880-CF59B8679491}"/>
              </a:ext>
            </a:extLst>
          </p:cNvPr>
          <p:cNvSpPr/>
          <p:nvPr/>
        </p:nvSpPr>
        <p:spPr>
          <a:xfrm>
            <a:off x="63024" y="6236240"/>
            <a:ext cx="8675844" cy="430887"/>
          </a:xfrm>
          <a:prstGeom prst="rect">
            <a:avLst/>
          </a:prstGeom>
        </p:spPr>
        <p:txBody>
          <a:bodyPr wrap="square">
            <a:spAutoFit/>
          </a:bodyPr>
          <a:lstStyle/>
          <a:p>
            <a:r>
              <a:rPr lang="en-US" sz="1100" u="none" dirty="0"/>
              <a:t>Source: </a:t>
            </a:r>
            <a:r>
              <a:rPr lang="en-US" sz="1100" u="none" dirty="0" err="1"/>
              <a:t>Schopflocher</a:t>
            </a:r>
            <a:r>
              <a:rPr lang="en-US" sz="1100" u="none" dirty="0"/>
              <a:t>, D., </a:t>
            </a:r>
            <a:r>
              <a:rPr lang="en-US" sz="1100" u="none" dirty="0" err="1"/>
              <a:t>Taenzer</a:t>
            </a:r>
            <a:r>
              <a:rPr lang="en-US" sz="1100" u="none" dirty="0"/>
              <a:t>, P., &amp; </a:t>
            </a:r>
            <a:r>
              <a:rPr lang="en-US" sz="1100" u="none" dirty="0" err="1"/>
              <a:t>Jovey</a:t>
            </a:r>
            <a:r>
              <a:rPr lang="en-US" sz="1100" u="none" dirty="0"/>
              <a:t>, R. (2011). The prevalence of chronic pain in Canada. </a:t>
            </a:r>
            <a:r>
              <a:rPr lang="en-US" sz="1100" i="1" u="none" dirty="0"/>
              <a:t>Pain research and management</a:t>
            </a:r>
            <a:r>
              <a:rPr lang="en-US" sz="1100" u="none" dirty="0"/>
              <a:t>, </a:t>
            </a:r>
            <a:r>
              <a:rPr lang="en-US" sz="1100" i="1" u="none" dirty="0"/>
              <a:t>16</a:t>
            </a:r>
            <a:r>
              <a:rPr lang="en-US" sz="1100" u="none" dirty="0"/>
              <a:t>(6), 445-450.</a:t>
            </a:r>
            <a:endParaRPr lang="en-CA" sz="1100" u="none" dirty="0"/>
          </a:p>
        </p:txBody>
      </p:sp>
      <p:pic>
        <p:nvPicPr>
          <p:cNvPr id="9" name="Graphic 8">
            <a:extLst>
              <a:ext uri="{FF2B5EF4-FFF2-40B4-BE49-F238E27FC236}">
                <a16:creationId xmlns:a16="http://schemas.microsoft.com/office/drawing/2014/main" id="{7A455ED8-614D-D845-93BF-720C51FAEF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23585" y="3047709"/>
            <a:ext cx="1462932" cy="1462931"/>
          </a:xfrm>
          <a:prstGeom prst="rect">
            <a:avLst/>
          </a:prstGeom>
        </p:spPr>
      </p:pic>
      <p:pic>
        <p:nvPicPr>
          <p:cNvPr id="10" name="Graphic 9">
            <a:extLst>
              <a:ext uri="{FF2B5EF4-FFF2-40B4-BE49-F238E27FC236}">
                <a16:creationId xmlns:a16="http://schemas.microsoft.com/office/drawing/2014/main" id="{E6481390-4468-5C45-B67F-6B453E78FB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78874" y="3097228"/>
            <a:ext cx="1454003" cy="1454003"/>
          </a:xfrm>
          <a:prstGeom prst="rect">
            <a:avLst/>
          </a:prstGeom>
        </p:spPr>
      </p:pic>
      <p:pic>
        <p:nvPicPr>
          <p:cNvPr id="11" name="Graphic 10">
            <a:extLst>
              <a:ext uri="{FF2B5EF4-FFF2-40B4-BE49-F238E27FC236}">
                <a16:creationId xmlns:a16="http://schemas.microsoft.com/office/drawing/2014/main" id="{F91629CA-0171-7E41-AF12-4BFBE400D4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47550" y="3112227"/>
            <a:ext cx="1454003" cy="1454003"/>
          </a:xfrm>
          <a:prstGeom prst="rect">
            <a:avLst/>
          </a:prstGeom>
        </p:spPr>
      </p:pic>
      <p:pic>
        <p:nvPicPr>
          <p:cNvPr id="12" name="Graphic 11">
            <a:extLst>
              <a:ext uri="{FF2B5EF4-FFF2-40B4-BE49-F238E27FC236}">
                <a16:creationId xmlns:a16="http://schemas.microsoft.com/office/drawing/2014/main" id="{4607F998-C94A-D542-8866-5F80A590B5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6300" y="2985272"/>
            <a:ext cx="1734222" cy="1734222"/>
          </a:xfrm>
          <a:prstGeom prst="rect">
            <a:avLst/>
          </a:prstGeom>
        </p:spPr>
      </p:pic>
      <p:pic>
        <p:nvPicPr>
          <p:cNvPr id="13" name="Graphic 12">
            <a:extLst>
              <a:ext uri="{FF2B5EF4-FFF2-40B4-BE49-F238E27FC236}">
                <a16:creationId xmlns:a16="http://schemas.microsoft.com/office/drawing/2014/main" id="{B2E1FCF8-6347-FA46-BC93-403CE4B20F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0522" y="3105260"/>
            <a:ext cx="1404493" cy="1404493"/>
          </a:xfrm>
          <a:prstGeom prst="rect">
            <a:avLst/>
          </a:prstGeom>
        </p:spPr>
      </p:pic>
    </p:spTree>
    <p:extLst>
      <p:ext uri="{BB962C8B-B14F-4D97-AF65-F5344CB8AC3E}">
        <p14:creationId xmlns:p14="http://schemas.microsoft.com/office/powerpoint/2010/main" val="4006286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AE51-AEC4-4687-97F2-462D05D02C99}"/>
              </a:ext>
            </a:extLst>
          </p:cNvPr>
          <p:cNvSpPr>
            <a:spLocks noGrp="1"/>
          </p:cNvSpPr>
          <p:nvPr>
            <p:ph type="title"/>
          </p:nvPr>
        </p:nvSpPr>
        <p:spPr>
          <a:xfrm>
            <a:off x="1173145" y="1301052"/>
            <a:ext cx="6797710" cy="1165909"/>
          </a:xfrm>
        </p:spPr>
        <p:txBody>
          <a:bodyPr/>
          <a:lstStyle/>
          <a:p>
            <a:pPr algn="ctr"/>
            <a:r>
              <a:rPr lang="en-CA" sz="2800" dirty="0">
                <a:solidFill>
                  <a:srgbClr val="047BC1"/>
                </a:solidFill>
              </a:rPr>
              <a:t>Among those affected by chronic pain, the </a:t>
            </a:r>
            <a:r>
              <a:rPr lang="en-CA" sz="2800" dirty="0">
                <a:solidFill>
                  <a:schemeClr val="tx1"/>
                </a:solidFill>
              </a:rPr>
              <a:t>lower back </a:t>
            </a:r>
            <a:r>
              <a:rPr lang="en-CA" sz="2800" dirty="0">
                <a:solidFill>
                  <a:srgbClr val="047BC1"/>
                </a:solidFill>
              </a:rPr>
              <a:t>was the most common site (22.3%) and </a:t>
            </a:r>
            <a:r>
              <a:rPr lang="en-CA" sz="2800" dirty="0">
                <a:solidFill>
                  <a:schemeClr val="tx1"/>
                </a:solidFill>
              </a:rPr>
              <a:t>arthritis</a:t>
            </a:r>
            <a:r>
              <a:rPr lang="en-CA" sz="2800" dirty="0"/>
              <a:t> </a:t>
            </a:r>
            <a:r>
              <a:rPr lang="en-CA" sz="2800" dirty="0">
                <a:solidFill>
                  <a:srgbClr val="047BC1"/>
                </a:solidFill>
              </a:rPr>
              <a:t>was the most frequently named cause (36.2%) </a:t>
            </a:r>
          </a:p>
        </p:txBody>
      </p:sp>
      <p:sp>
        <p:nvSpPr>
          <p:cNvPr id="5" name="Rectangle 4">
            <a:extLst>
              <a:ext uri="{FF2B5EF4-FFF2-40B4-BE49-F238E27FC236}">
                <a16:creationId xmlns:a16="http://schemas.microsoft.com/office/drawing/2014/main" id="{884DBD9D-F78D-49B7-9ED0-AF4D1FC4C81F}"/>
              </a:ext>
            </a:extLst>
          </p:cNvPr>
          <p:cNvSpPr/>
          <p:nvPr/>
        </p:nvSpPr>
        <p:spPr>
          <a:xfrm>
            <a:off x="63024" y="6236240"/>
            <a:ext cx="8739332" cy="430887"/>
          </a:xfrm>
          <a:prstGeom prst="rect">
            <a:avLst/>
          </a:prstGeom>
        </p:spPr>
        <p:txBody>
          <a:bodyPr wrap="square">
            <a:spAutoFit/>
          </a:bodyPr>
          <a:lstStyle/>
          <a:p>
            <a:r>
              <a:rPr lang="en-US" sz="1100" u="none" dirty="0"/>
              <a:t>Source: </a:t>
            </a:r>
            <a:r>
              <a:rPr lang="en-US" sz="1100" u="none" dirty="0" err="1"/>
              <a:t>Schopflocher</a:t>
            </a:r>
            <a:r>
              <a:rPr lang="en-US" sz="1100" u="none" dirty="0"/>
              <a:t>, D., </a:t>
            </a:r>
            <a:r>
              <a:rPr lang="en-US" sz="1100" u="none" dirty="0" err="1"/>
              <a:t>Taenzer</a:t>
            </a:r>
            <a:r>
              <a:rPr lang="en-US" sz="1100" u="none" dirty="0"/>
              <a:t>, P., &amp; </a:t>
            </a:r>
            <a:r>
              <a:rPr lang="en-US" sz="1100" u="none" dirty="0" err="1"/>
              <a:t>Jovey</a:t>
            </a:r>
            <a:r>
              <a:rPr lang="en-US" sz="1100" u="none" dirty="0"/>
              <a:t>, R. (2011). The prevalence of chronic pain in Canada. </a:t>
            </a:r>
            <a:r>
              <a:rPr lang="en-US" sz="1100" i="1" u="none" dirty="0"/>
              <a:t>Pain research and management</a:t>
            </a:r>
            <a:r>
              <a:rPr lang="en-US" sz="1100" u="none" dirty="0"/>
              <a:t>, </a:t>
            </a:r>
            <a:r>
              <a:rPr lang="en-US" sz="1100" i="1" u="none" dirty="0"/>
              <a:t>16</a:t>
            </a:r>
            <a:r>
              <a:rPr lang="en-US" sz="1100" u="none" dirty="0"/>
              <a:t>(6), 445-450.</a:t>
            </a:r>
            <a:endParaRPr lang="en-CA" sz="1100" u="none" dirty="0"/>
          </a:p>
        </p:txBody>
      </p:sp>
      <p:pic>
        <p:nvPicPr>
          <p:cNvPr id="4" name="Graphic 3">
            <a:extLst>
              <a:ext uri="{FF2B5EF4-FFF2-40B4-BE49-F238E27FC236}">
                <a16:creationId xmlns:a16="http://schemas.microsoft.com/office/drawing/2014/main" id="{5E619AE6-CD56-7941-AA83-A6B173F39B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1957" y="3184165"/>
            <a:ext cx="1529208" cy="2413750"/>
          </a:xfrm>
          <a:prstGeom prst="rect">
            <a:avLst/>
          </a:prstGeom>
        </p:spPr>
      </p:pic>
    </p:spTree>
    <p:extLst>
      <p:ext uri="{BB962C8B-B14F-4D97-AF65-F5344CB8AC3E}">
        <p14:creationId xmlns:p14="http://schemas.microsoft.com/office/powerpoint/2010/main" val="2712609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FD371-126F-408E-ACD4-D1C6DAF0D3C1}"/>
              </a:ext>
            </a:extLst>
          </p:cNvPr>
          <p:cNvSpPr>
            <a:spLocks noGrp="1"/>
          </p:cNvSpPr>
          <p:nvPr>
            <p:ph type="title"/>
          </p:nvPr>
        </p:nvSpPr>
        <p:spPr>
          <a:xfrm>
            <a:off x="251570" y="1540373"/>
            <a:ext cx="8244584" cy="1165909"/>
          </a:xfrm>
        </p:spPr>
        <p:txBody>
          <a:bodyPr/>
          <a:lstStyle/>
          <a:p>
            <a:pPr>
              <a:lnSpc>
                <a:spcPct val="150000"/>
              </a:lnSpc>
            </a:pPr>
            <a:br>
              <a:rPr lang="en-CA" sz="3200" dirty="0"/>
            </a:br>
            <a:r>
              <a:rPr lang="en-CA" sz="3200" dirty="0">
                <a:solidFill>
                  <a:schemeClr val="tx1"/>
                </a:solidFill>
                <a:ea typeface="MS PGothic"/>
              </a:rPr>
              <a:t>Chronic pain has been associated with</a:t>
            </a:r>
            <a:br>
              <a:rPr lang="en-CA" sz="3200" dirty="0"/>
            </a:br>
            <a:r>
              <a:rPr lang="en-CA" sz="3200" dirty="0">
                <a:ea typeface="MS PGothic"/>
              </a:rPr>
              <a:t>	</a:t>
            </a:r>
            <a:br>
              <a:rPr lang="en-CA" sz="3200" dirty="0"/>
            </a:br>
            <a:r>
              <a:rPr lang="en-CA" sz="3200" dirty="0">
                <a:ea typeface="MS PGothic"/>
              </a:rPr>
              <a:t>	</a:t>
            </a:r>
            <a:r>
              <a:rPr lang="en-CA" sz="3200" dirty="0">
                <a:solidFill>
                  <a:srgbClr val="047BC1"/>
                </a:solidFill>
                <a:ea typeface="MS PGothic"/>
              </a:rPr>
              <a:t>• </a:t>
            </a:r>
            <a:r>
              <a:rPr lang="en-CA" sz="2800" dirty="0">
                <a:solidFill>
                  <a:srgbClr val="047BC1"/>
                </a:solidFill>
                <a:ea typeface="MS PGothic"/>
              </a:rPr>
              <a:t>Depression</a:t>
            </a:r>
            <a:br>
              <a:rPr lang="en-CA" sz="2800" dirty="0">
                <a:solidFill>
                  <a:srgbClr val="047BC1"/>
                </a:solidFill>
              </a:rPr>
            </a:br>
            <a:r>
              <a:rPr lang="en-CA" sz="2800" dirty="0">
                <a:solidFill>
                  <a:srgbClr val="047BC1"/>
                </a:solidFill>
                <a:ea typeface="MS PGothic"/>
              </a:rPr>
              <a:t>	• Anxiety</a:t>
            </a:r>
            <a:br>
              <a:rPr lang="en-CA" sz="2800" dirty="0">
                <a:solidFill>
                  <a:srgbClr val="047BC1"/>
                </a:solidFill>
              </a:rPr>
            </a:br>
            <a:r>
              <a:rPr lang="en-CA" sz="2800" dirty="0">
                <a:solidFill>
                  <a:srgbClr val="047BC1"/>
                </a:solidFill>
                <a:ea typeface="MS PGothic"/>
              </a:rPr>
              <a:t>	• Loneliness</a:t>
            </a:r>
            <a:br>
              <a:rPr lang="en-CA" sz="2800" dirty="0">
                <a:solidFill>
                  <a:srgbClr val="047BC1"/>
                </a:solidFill>
              </a:rPr>
            </a:br>
            <a:r>
              <a:rPr lang="en-CA" sz="2800" dirty="0">
                <a:solidFill>
                  <a:srgbClr val="047BC1"/>
                </a:solidFill>
                <a:ea typeface="MS PGothic"/>
              </a:rPr>
              <a:t>	• Suicide ideation and attempts</a:t>
            </a:r>
            <a:endParaRPr lang="en-CA" sz="3200" dirty="0">
              <a:solidFill>
                <a:srgbClr val="047BC1"/>
              </a:solidFill>
              <a:ea typeface="MS PGothic"/>
            </a:endParaRPr>
          </a:p>
        </p:txBody>
      </p:sp>
      <p:sp>
        <p:nvSpPr>
          <p:cNvPr id="4" name="Rectangle 3">
            <a:extLst>
              <a:ext uri="{FF2B5EF4-FFF2-40B4-BE49-F238E27FC236}">
                <a16:creationId xmlns:a16="http://schemas.microsoft.com/office/drawing/2014/main" id="{4944C5DF-4F45-4AD2-8478-9BFB3871B820}"/>
              </a:ext>
            </a:extLst>
          </p:cNvPr>
          <p:cNvSpPr/>
          <p:nvPr/>
        </p:nvSpPr>
        <p:spPr>
          <a:xfrm>
            <a:off x="58006" y="6071878"/>
            <a:ext cx="8244584" cy="430887"/>
          </a:xfrm>
          <a:prstGeom prst="rect">
            <a:avLst/>
          </a:prstGeom>
        </p:spPr>
        <p:txBody>
          <a:bodyPr wrap="square">
            <a:spAutoFit/>
          </a:bodyPr>
          <a:lstStyle/>
          <a:p>
            <a:r>
              <a:rPr lang="en-US" sz="1100" u="none" dirty="0"/>
              <a:t>Source: Ratcliffe, G. E., Enns, M. W., </a:t>
            </a:r>
            <a:r>
              <a:rPr lang="en-US" sz="1100" u="none" dirty="0" err="1"/>
              <a:t>Belik</a:t>
            </a:r>
            <a:r>
              <a:rPr lang="en-US" sz="1100" u="none" dirty="0"/>
              <a:t>, S. L., &amp; </a:t>
            </a:r>
            <a:r>
              <a:rPr lang="en-US" sz="1100" u="none" dirty="0" err="1"/>
              <a:t>Sareen</a:t>
            </a:r>
            <a:r>
              <a:rPr lang="en-US" sz="1100" u="none" dirty="0"/>
              <a:t>, J. (2008). Chronic pain conditions and suicidal ideation and suicide attempts: an epidemiologic perspective. </a:t>
            </a:r>
            <a:r>
              <a:rPr lang="en-US" sz="1100" i="1" u="none" dirty="0"/>
              <a:t>The Clinical journal of pain</a:t>
            </a:r>
            <a:r>
              <a:rPr lang="en-US" sz="1100" u="none" dirty="0"/>
              <a:t>, </a:t>
            </a:r>
            <a:r>
              <a:rPr lang="en-US" sz="1100" i="1" u="none" dirty="0"/>
              <a:t>24</a:t>
            </a:r>
            <a:r>
              <a:rPr lang="en-US" sz="1100" u="none" dirty="0"/>
              <a:t>(3), 204-210.</a:t>
            </a:r>
            <a:endParaRPr lang="en-CA" sz="1100" u="none" dirty="0"/>
          </a:p>
        </p:txBody>
      </p:sp>
      <p:pic>
        <p:nvPicPr>
          <p:cNvPr id="5" name="Graphic 4">
            <a:extLst>
              <a:ext uri="{FF2B5EF4-FFF2-40B4-BE49-F238E27FC236}">
                <a16:creationId xmlns:a16="http://schemas.microsoft.com/office/drawing/2014/main" id="{B8CD85DD-B5F9-9F45-A450-FFB5D5CED8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1614" y="1981748"/>
            <a:ext cx="3052386" cy="3052386"/>
          </a:xfrm>
          <a:prstGeom prst="rect">
            <a:avLst/>
          </a:prstGeom>
        </p:spPr>
      </p:pic>
    </p:spTree>
    <p:extLst>
      <p:ext uri="{BB962C8B-B14F-4D97-AF65-F5344CB8AC3E}">
        <p14:creationId xmlns:p14="http://schemas.microsoft.com/office/powerpoint/2010/main" val="208703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ED06BB-FE91-4D1E-8B2B-06BB126D3F8B}"/>
              </a:ext>
            </a:extLst>
          </p:cNvPr>
          <p:cNvSpPr/>
          <p:nvPr/>
        </p:nvSpPr>
        <p:spPr>
          <a:xfrm>
            <a:off x="0" y="6352719"/>
            <a:ext cx="8771207" cy="261610"/>
          </a:xfrm>
          <a:prstGeom prst="rect">
            <a:avLst/>
          </a:prstGeom>
        </p:spPr>
        <p:txBody>
          <a:bodyPr wrap="square">
            <a:spAutoFit/>
          </a:bodyPr>
          <a:lstStyle/>
          <a:p>
            <a:r>
              <a:rPr lang="en-US" sz="1100" u="none" dirty="0">
                <a:latin typeface="+mj-lt"/>
              </a:rPr>
              <a:t>Source: Gilmour H. (2015). Chronic Pain, activity restriction and flourishing mental health. </a:t>
            </a:r>
            <a:r>
              <a:rPr lang="en-US" sz="1100" i="1" u="none" dirty="0">
                <a:latin typeface="+mj-lt"/>
              </a:rPr>
              <a:t>Health Reports</a:t>
            </a:r>
            <a:r>
              <a:rPr lang="en-US" sz="1100" u="none" dirty="0">
                <a:latin typeface="+mj-lt"/>
              </a:rPr>
              <a:t>; 26(1): 15-22</a:t>
            </a:r>
          </a:p>
        </p:txBody>
      </p:sp>
      <p:pic>
        <p:nvPicPr>
          <p:cNvPr id="7" name="Graphic 6" descr="Open hand with plant">
            <a:extLst>
              <a:ext uri="{FF2B5EF4-FFF2-40B4-BE49-F238E27FC236}">
                <a16:creationId xmlns:a16="http://schemas.microsoft.com/office/drawing/2014/main" id="{78A508D6-C9CE-4B24-A430-BA9290CC44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623" y="210569"/>
            <a:ext cx="4346921" cy="4216793"/>
          </a:xfrm>
          <a:prstGeom prst="rect">
            <a:avLst/>
          </a:prstGeom>
        </p:spPr>
      </p:pic>
      <p:sp>
        <p:nvSpPr>
          <p:cNvPr id="8" name="TextBox 7">
            <a:extLst>
              <a:ext uri="{FF2B5EF4-FFF2-40B4-BE49-F238E27FC236}">
                <a16:creationId xmlns:a16="http://schemas.microsoft.com/office/drawing/2014/main" id="{DF3D0020-836A-44B6-B8C6-CF112F59230C}"/>
              </a:ext>
            </a:extLst>
          </p:cNvPr>
          <p:cNvSpPr txBox="1"/>
          <p:nvPr/>
        </p:nvSpPr>
        <p:spPr>
          <a:xfrm>
            <a:off x="1465992" y="4244874"/>
            <a:ext cx="3815860" cy="1246495"/>
          </a:xfrm>
          <a:prstGeom prst="rect">
            <a:avLst/>
          </a:prstGeom>
          <a:noFill/>
        </p:spPr>
        <p:txBody>
          <a:bodyPr wrap="square" rtlCol="0">
            <a:spAutoFit/>
          </a:bodyPr>
          <a:lstStyle/>
          <a:p>
            <a:pPr algn="ctr"/>
            <a:r>
              <a:rPr lang="en-CA" sz="2500" u="none" dirty="0"/>
              <a:t>The rate declined to </a:t>
            </a:r>
            <a:r>
              <a:rPr lang="en-CA" sz="2500" b="1" u="none" dirty="0">
                <a:solidFill>
                  <a:srgbClr val="047BC1"/>
                </a:solidFill>
              </a:rPr>
              <a:t>69%</a:t>
            </a:r>
            <a:r>
              <a:rPr lang="en-CA" sz="2500" u="none" dirty="0">
                <a:solidFill>
                  <a:srgbClr val="047BC1"/>
                </a:solidFill>
              </a:rPr>
              <a:t> </a:t>
            </a:r>
            <a:r>
              <a:rPr lang="en-CA" sz="2500" u="none" dirty="0"/>
              <a:t>among Canadians with chronic pain</a:t>
            </a:r>
          </a:p>
        </p:txBody>
      </p:sp>
      <p:sp>
        <p:nvSpPr>
          <p:cNvPr id="9" name="Rectangle 8">
            <a:extLst>
              <a:ext uri="{FF2B5EF4-FFF2-40B4-BE49-F238E27FC236}">
                <a16:creationId xmlns:a16="http://schemas.microsoft.com/office/drawing/2014/main" id="{8A15A8C5-CD2C-4E27-9457-E7AC503C6322}"/>
              </a:ext>
            </a:extLst>
          </p:cNvPr>
          <p:cNvSpPr/>
          <p:nvPr/>
        </p:nvSpPr>
        <p:spPr>
          <a:xfrm>
            <a:off x="4385603" y="1366631"/>
            <a:ext cx="4572000" cy="2015936"/>
          </a:xfrm>
          <a:prstGeom prst="rect">
            <a:avLst/>
          </a:prstGeom>
        </p:spPr>
        <p:txBody>
          <a:bodyPr>
            <a:spAutoFit/>
          </a:bodyPr>
          <a:lstStyle/>
          <a:p>
            <a:pPr algn="ctr"/>
            <a:r>
              <a:rPr lang="en-CA" sz="2500" b="1" u="none" dirty="0">
                <a:solidFill>
                  <a:srgbClr val="047BC1"/>
                </a:solidFill>
              </a:rPr>
              <a:t>79% </a:t>
            </a:r>
            <a:r>
              <a:rPr lang="en-CA" sz="2500" u="none" dirty="0"/>
              <a:t>of Canadians without chronic pain reported </a:t>
            </a:r>
            <a:r>
              <a:rPr lang="en-CA" sz="2500" b="1" u="none" dirty="0">
                <a:solidFill>
                  <a:srgbClr val="047BC1"/>
                </a:solidFill>
              </a:rPr>
              <a:t>flourishing mental health </a:t>
            </a:r>
            <a:br>
              <a:rPr lang="en-CA" sz="2500" b="1" u="none" dirty="0">
                <a:solidFill>
                  <a:srgbClr val="00A0AF"/>
                </a:solidFill>
              </a:rPr>
            </a:br>
            <a:r>
              <a:rPr lang="en-CA" sz="2500" u="none" dirty="0"/>
              <a:t>(as opposed to moderate or languishing mental health)</a:t>
            </a:r>
          </a:p>
        </p:txBody>
      </p:sp>
    </p:spTree>
    <p:extLst>
      <p:ext uri="{BB962C8B-B14F-4D97-AF65-F5344CB8AC3E}">
        <p14:creationId xmlns:p14="http://schemas.microsoft.com/office/powerpoint/2010/main" val="2367943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9A4F0D-125A-46C4-B486-CDAC00EA1095}"/>
              </a:ext>
            </a:extLst>
          </p:cNvPr>
          <p:cNvSpPr/>
          <p:nvPr/>
        </p:nvSpPr>
        <p:spPr>
          <a:xfrm>
            <a:off x="228600" y="422348"/>
            <a:ext cx="8686800" cy="830997"/>
          </a:xfrm>
          <a:prstGeom prst="rect">
            <a:avLst/>
          </a:prstGeom>
        </p:spPr>
        <p:txBody>
          <a:bodyPr wrap="square">
            <a:spAutoFit/>
          </a:bodyPr>
          <a:lstStyle/>
          <a:p>
            <a:r>
              <a:rPr lang="en-CA" sz="2400" u="none" dirty="0"/>
              <a:t>Among people with chronic pain, as pain intensity increased, prevalence with </a:t>
            </a:r>
            <a:r>
              <a:rPr lang="en-CA" sz="2400" b="1" u="none" dirty="0">
                <a:solidFill>
                  <a:srgbClr val="047BC1"/>
                </a:solidFill>
              </a:rPr>
              <a:t>flourishing mental health decreased</a:t>
            </a:r>
          </a:p>
        </p:txBody>
      </p:sp>
      <p:sp>
        <p:nvSpPr>
          <p:cNvPr id="7" name="Rectangle 6">
            <a:extLst>
              <a:ext uri="{FF2B5EF4-FFF2-40B4-BE49-F238E27FC236}">
                <a16:creationId xmlns:a16="http://schemas.microsoft.com/office/drawing/2014/main" id="{819D96E1-F0BC-417A-B25D-1E217748CE73}"/>
              </a:ext>
            </a:extLst>
          </p:cNvPr>
          <p:cNvSpPr/>
          <p:nvPr/>
        </p:nvSpPr>
        <p:spPr>
          <a:xfrm>
            <a:off x="0" y="6444917"/>
            <a:ext cx="8771207" cy="261610"/>
          </a:xfrm>
          <a:prstGeom prst="rect">
            <a:avLst/>
          </a:prstGeom>
        </p:spPr>
        <p:txBody>
          <a:bodyPr wrap="square">
            <a:spAutoFit/>
          </a:bodyPr>
          <a:lstStyle/>
          <a:p>
            <a:r>
              <a:rPr lang="en-US" sz="1100" u="none" dirty="0">
                <a:latin typeface="+mj-lt"/>
              </a:rPr>
              <a:t>Source: Gilmour H. (2015). Chronic Pain, activity restriction and flourishing mental health. </a:t>
            </a:r>
            <a:r>
              <a:rPr lang="en-US" sz="1100" i="1" u="none" dirty="0">
                <a:latin typeface="+mj-lt"/>
              </a:rPr>
              <a:t>Health Reports</a:t>
            </a:r>
            <a:r>
              <a:rPr lang="en-US" sz="1100" u="none" dirty="0">
                <a:latin typeface="+mj-lt"/>
              </a:rPr>
              <a:t>; 26(1): 15-22</a:t>
            </a:r>
          </a:p>
        </p:txBody>
      </p:sp>
      <p:pic>
        <p:nvPicPr>
          <p:cNvPr id="9" name="Graphic 8" descr="Flower">
            <a:extLst>
              <a:ext uri="{FF2B5EF4-FFF2-40B4-BE49-F238E27FC236}">
                <a16:creationId xmlns:a16="http://schemas.microsoft.com/office/drawing/2014/main" id="{13E694CE-C766-412B-BDC2-3FC4767EA8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670" y="1542164"/>
            <a:ext cx="4304714" cy="4430308"/>
          </a:xfrm>
          <a:prstGeom prst="rect">
            <a:avLst/>
          </a:prstGeom>
        </p:spPr>
      </p:pic>
      <p:pic>
        <p:nvPicPr>
          <p:cNvPr id="10" name="Graphic 9" descr="Flower">
            <a:extLst>
              <a:ext uri="{FF2B5EF4-FFF2-40B4-BE49-F238E27FC236}">
                <a16:creationId xmlns:a16="http://schemas.microsoft.com/office/drawing/2014/main" id="{A9129FCD-0635-4982-976C-BAF78CD797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4467" y="2307102"/>
            <a:ext cx="3688081" cy="3568065"/>
          </a:xfrm>
          <a:prstGeom prst="rect">
            <a:avLst/>
          </a:prstGeom>
        </p:spPr>
      </p:pic>
      <p:pic>
        <p:nvPicPr>
          <p:cNvPr id="11" name="Graphic 10" descr="Flower">
            <a:extLst>
              <a:ext uri="{FF2B5EF4-FFF2-40B4-BE49-F238E27FC236}">
                <a16:creationId xmlns:a16="http://schemas.microsoft.com/office/drawing/2014/main" id="{5D0242F9-3F5A-4B42-BADB-55328C9F12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69148" y="2841674"/>
            <a:ext cx="2981430" cy="2971979"/>
          </a:xfrm>
          <a:prstGeom prst="rect">
            <a:avLst/>
          </a:prstGeom>
        </p:spPr>
      </p:pic>
      <p:sp>
        <p:nvSpPr>
          <p:cNvPr id="12" name="TextBox 11">
            <a:extLst>
              <a:ext uri="{FF2B5EF4-FFF2-40B4-BE49-F238E27FC236}">
                <a16:creationId xmlns:a16="http://schemas.microsoft.com/office/drawing/2014/main" id="{9907DBE5-AFE1-4B7B-9572-DFC674E49472}"/>
              </a:ext>
            </a:extLst>
          </p:cNvPr>
          <p:cNvSpPr txBox="1"/>
          <p:nvPr/>
        </p:nvSpPr>
        <p:spPr>
          <a:xfrm>
            <a:off x="767364" y="2783512"/>
            <a:ext cx="2004646" cy="830997"/>
          </a:xfrm>
          <a:prstGeom prst="rect">
            <a:avLst/>
          </a:prstGeom>
          <a:noFill/>
        </p:spPr>
        <p:txBody>
          <a:bodyPr wrap="square" rtlCol="0">
            <a:spAutoFit/>
          </a:bodyPr>
          <a:lstStyle/>
          <a:p>
            <a:pPr algn="ctr"/>
            <a:r>
              <a:rPr lang="en-CA" sz="1600" b="1" u="none" dirty="0">
                <a:solidFill>
                  <a:schemeClr val="bg1"/>
                </a:solidFill>
              </a:rPr>
              <a:t>73% </a:t>
            </a:r>
            <a:r>
              <a:rPr lang="en-CA" sz="1600" u="none" dirty="0">
                <a:solidFill>
                  <a:schemeClr val="bg1"/>
                </a:solidFill>
              </a:rPr>
              <a:t>reported flourishing mental health</a:t>
            </a:r>
          </a:p>
        </p:txBody>
      </p:sp>
      <p:sp>
        <p:nvSpPr>
          <p:cNvPr id="13" name="TextBox 12">
            <a:extLst>
              <a:ext uri="{FF2B5EF4-FFF2-40B4-BE49-F238E27FC236}">
                <a16:creationId xmlns:a16="http://schemas.microsoft.com/office/drawing/2014/main" id="{1C5B971A-1EEC-447F-AB57-6F6E170D10A5}"/>
              </a:ext>
            </a:extLst>
          </p:cNvPr>
          <p:cNvSpPr txBox="1"/>
          <p:nvPr/>
        </p:nvSpPr>
        <p:spPr>
          <a:xfrm>
            <a:off x="4157429" y="3188015"/>
            <a:ext cx="1815230" cy="830997"/>
          </a:xfrm>
          <a:prstGeom prst="rect">
            <a:avLst/>
          </a:prstGeom>
          <a:noFill/>
        </p:spPr>
        <p:txBody>
          <a:bodyPr wrap="square" rtlCol="0">
            <a:spAutoFit/>
          </a:bodyPr>
          <a:lstStyle/>
          <a:p>
            <a:pPr algn="ctr"/>
            <a:r>
              <a:rPr lang="en-CA" sz="1600" b="1" u="none" dirty="0">
                <a:solidFill>
                  <a:schemeClr val="bg1"/>
                </a:solidFill>
              </a:rPr>
              <a:t>68% </a:t>
            </a:r>
            <a:r>
              <a:rPr lang="en-CA" sz="1600" u="none" dirty="0">
                <a:solidFill>
                  <a:schemeClr val="bg1"/>
                </a:solidFill>
              </a:rPr>
              <a:t>reported flourishing mental health</a:t>
            </a:r>
          </a:p>
        </p:txBody>
      </p:sp>
      <p:sp>
        <p:nvSpPr>
          <p:cNvPr id="14" name="TextBox 13">
            <a:extLst>
              <a:ext uri="{FF2B5EF4-FFF2-40B4-BE49-F238E27FC236}">
                <a16:creationId xmlns:a16="http://schemas.microsoft.com/office/drawing/2014/main" id="{DA891E1B-B0AF-4500-8D2E-DDD0D311B3B0}"/>
              </a:ext>
            </a:extLst>
          </p:cNvPr>
          <p:cNvSpPr txBox="1"/>
          <p:nvPr/>
        </p:nvSpPr>
        <p:spPr>
          <a:xfrm>
            <a:off x="7157332" y="3472938"/>
            <a:ext cx="1407403" cy="830997"/>
          </a:xfrm>
          <a:prstGeom prst="rect">
            <a:avLst/>
          </a:prstGeom>
          <a:noFill/>
        </p:spPr>
        <p:txBody>
          <a:bodyPr wrap="square" rtlCol="0">
            <a:spAutoFit/>
          </a:bodyPr>
          <a:lstStyle/>
          <a:p>
            <a:pPr algn="ctr"/>
            <a:r>
              <a:rPr lang="en-CA" sz="1600" b="1" u="none" dirty="0">
                <a:solidFill>
                  <a:schemeClr val="bg1"/>
                </a:solidFill>
              </a:rPr>
              <a:t>59% </a:t>
            </a:r>
            <a:r>
              <a:rPr lang="en-CA" sz="1600" u="none" dirty="0">
                <a:solidFill>
                  <a:schemeClr val="bg1"/>
                </a:solidFill>
              </a:rPr>
              <a:t>reported flourishing mental health</a:t>
            </a:r>
          </a:p>
        </p:txBody>
      </p:sp>
      <p:sp>
        <p:nvSpPr>
          <p:cNvPr id="15" name="TextBox 14">
            <a:extLst>
              <a:ext uri="{FF2B5EF4-FFF2-40B4-BE49-F238E27FC236}">
                <a16:creationId xmlns:a16="http://schemas.microsoft.com/office/drawing/2014/main" id="{EF17804D-5A6C-4037-938C-4041F33FA39F}"/>
              </a:ext>
            </a:extLst>
          </p:cNvPr>
          <p:cNvSpPr txBox="1"/>
          <p:nvPr/>
        </p:nvSpPr>
        <p:spPr>
          <a:xfrm>
            <a:off x="767364" y="5165146"/>
            <a:ext cx="2004646" cy="369332"/>
          </a:xfrm>
          <a:prstGeom prst="rect">
            <a:avLst/>
          </a:prstGeom>
          <a:noFill/>
        </p:spPr>
        <p:txBody>
          <a:bodyPr wrap="square" rtlCol="0">
            <a:spAutoFit/>
          </a:bodyPr>
          <a:lstStyle/>
          <a:p>
            <a:pPr algn="ctr"/>
            <a:r>
              <a:rPr lang="en-CA" sz="1800" b="1" i="1" u="none" dirty="0">
                <a:solidFill>
                  <a:schemeClr val="bg1"/>
                </a:solidFill>
              </a:rPr>
              <a:t>Mild Pain</a:t>
            </a:r>
          </a:p>
        </p:txBody>
      </p:sp>
      <p:sp>
        <p:nvSpPr>
          <p:cNvPr id="16" name="TextBox 15">
            <a:extLst>
              <a:ext uri="{FF2B5EF4-FFF2-40B4-BE49-F238E27FC236}">
                <a16:creationId xmlns:a16="http://schemas.microsoft.com/office/drawing/2014/main" id="{5CA02470-F6EF-45F0-9A8D-FFF3C97B5A7B}"/>
              </a:ext>
            </a:extLst>
          </p:cNvPr>
          <p:cNvSpPr txBox="1"/>
          <p:nvPr/>
        </p:nvSpPr>
        <p:spPr>
          <a:xfrm>
            <a:off x="4049149" y="5165146"/>
            <a:ext cx="2018715" cy="369332"/>
          </a:xfrm>
          <a:prstGeom prst="rect">
            <a:avLst/>
          </a:prstGeom>
          <a:noFill/>
        </p:spPr>
        <p:txBody>
          <a:bodyPr wrap="square" rtlCol="0">
            <a:spAutoFit/>
          </a:bodyPr>
          <a:lstStyle/>
          <a:p>
            <a:pPr algn="ctr"/>
            <a:r>
              <a:rPr lang="en-CA" sz="1800" b="1" i="1" u="none" dirty="0">
                <a:solidFill>
                  <a:schemeClr val="bg1"/>
                </a:solidFill>
              </a:rPr>
              <a:t>Moderate Pain</a:t>
            </a:r>
          </a:p>
        </p:txBody>
      </p:sp>
      <p:sp>
        <p:nvSpPr>
          <p:cNvPr id="17" name="TextBox 16">
            <a:extLst>
              <a:ext uri="{FF2B5EF4-FFF2-40B4-BE49-F238E27FC236}">
                <a16:creationId xmlns:a16="http://schemas.microsoft.com/office/drawing/2014/main" id="{CCAF4FDF-CB4C-4058-8908-D02000C9A330}"/>
              </a:ext>
            </a:extLst>
          </p:cNvPr>
          <p:cNvSpPr txBox="1"/>
          <p:nvPr/>
        </p:nvSpPr>
        <p:spPr>
          <a:xfrm>
            <a:off x="7002194" y="5165146"/>
            <a:ext cx="1747911" cy="369332"/>
          </a:xfrm>
          <a:prstGeom prst="rect">
            <a:avLst/>
          </a:prstGeom>
          <a:noFill/>
        </p:spPr>
        <p:txBody>
          <a:bodyPr wrap="square" rtlCol="0">
            <a:spAutoFit/>
          </a:bodyPr>
          <a:lstStyle/>
          <a:p>
            <a:pPr algn="ctr"/>
            <a:r>
              <a:rPr lang="en-CA" sz="1800" b="1" i="1" u="none" dirty="0">
                <a:solidFill>
                  <a:schemeClr val="bg1"/>
                </a:solidFill>
              </a:rPr>
              <a:t>Severe Pain</a:t>
            </a:r>
          </a:p>
        </p:txBody>
      </p:sp>
    </p:spTree>
    <p:extLst>
      <p:ext uri="{BB962C8B-B14F-4D97-AF65-F5344CB8AC3E}">
        <p14:creationId xmlns:p14="http://schemas.microsoft.com/office/powerpoint/2010/main" val="3667127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3D74-52DE-40DC-97A8-730E8E829DA7}"/>
              </a:ext>
            </a:extLst>
          </p:cNvPr>
          <p:cNvSpPr>
            <a:spLocks noGrp="1"/>
          </p:cNvSpPr>
          <p:nvPr>
            <p:ph type="title"/>
          </p:nvPr>
        </p:nvSpPr>
        <p:spPr>
          <a:xfrm>
            <a:off x="381548" y="2977614"/>
            <a:ext cx="5064369" cy="1165909"/>
          </a:xfrm>
        </p:spPr>
        <p:txBody>
          <a:bodyPr/>
          <a:lstStyle/>
          <a:p>
            <a:pPr algn="ctr">
              <a:lnSpc>
                <a:spcPts val="3800"/>
              </a:lnSpc>
            </a:pPr>
            <a:r>
              <a:rPr lang="en-CA" sz="3200" b="0" dirty="0">
                <a:solidFill>
                  <a:schemeClr val="tx1"/>
                </a:solidFill>
                <a:ea typeface="MS PGothic"/>
              </a:rPr>
              <a:t>Respondents with chronic pain reported having fair or poor mental health </a:t>
            </a:r>
            <a:br>
              <a:rPr lang="en-CA" sz="3200" b="0" dirty="0">
                <a:solidFill>
                  <a:schemeClr val="tx1"/>
                </a:solidFill>
                <a:ea typeface="MS PGothic"/>
              </a:rPr>
            </a:br>
            <a:r>
              <a:rPr lang="en-CA" sz="3200" dirty="0">
                <a:solidFill>
                  <a:srgbClr val="047BC1"/>
                </a:solidFill>
                <a:ea typeface="MS PGothic"/>
              </a:rPr>
              <a:t>3.2 times greater</a:t>
            </a:r>
            <a:r>
              <a:rPr lang="en-CA" sz="3200" b="0" dirty="0">
                <a:solidFill>
                  <a:srgbClr val="047BC1"/>
                </a:solidFill>
                <a:ea typeface="MS PGothic"/>
              </a:rPr>
              <a:t> </a:t>
            </a:r>
            <a:r>
              <a:rPr lang="en-CA" sz="3200" b="0" dirty="0">
                <a:solidFill>
                  <a:schemeClr val="tx1"/>
                </a:solidFill>
                <a:ea typeface="MS PGothic"/>
              </a:rPr>
              <a:t>than respondents with no chronic pain</a:t>
            </a:r>
          </a:p>
        </p:txBody>
      </p:sp>
      <p:sp>
        <p:nvSpPr>
          <p:cNvPr id="5" name="Rectangle 4">
            <a:extLst>
              <a:ext uri="{FF2B5EF4-FFF2-40B4-BE49-F238E27FC236}">
                <a16:creationId xmlns:a16="http://schemas.microsoft.com/office/drawing/2014/main" id="{33DA058E-EE1A-40F6-BBF4-03F31B46FA6E}"/>
              </a:ext>
            </a:extLst>
          </p:cNvPr>
          <p:cNvSpPr/>
          <p:nvPr/>
        </p:nvSpPr>
        <p:spPr>
          <a:xfrm>
            <a:off x="0" y="6392459"/>
            <a:ext cx="8675844" cy="261610"/>
          </a:xfrm>
          <a:prstGeom prst="rect">
            <a:avLst/>
          </a:prstGeom>
        </p:spPr>
        <p:txBody>
          <a:bodyPr wrap="square">
            <a:spAutoFit/>
          </a:bodyPr>
          <a:lstStyle/>
          <a:p>
            <a:r>
              <a:rPr lang="en-US" sz="1100" u="none" dirty="0"/>
              <a:t>Source: Canadian Community Health Survey (CCHS), 2015 provided by Institute for Clinical Evaluative Sciences (ICES)</a:t>
            </a:r>
            <a:endParaRPr lang="en-CA" sz="1100" u="none" dirty="0"/>
          </a:p>
        </p:txBody>
      </p:sp>
      <p:pic>
        <p:nvPicPr>
          <p:cNvPr id="4" name="Graphic 3">
            <a:extLst>
              <a:ext uri="{FF2B5EF4-FFF2-40B4-BE49-F238E27FC236}">
                <a16:creationId xmlns:a16="http://schemas.microsoft.com/office/drawing/2014/main" id="{421EA6F8-5A1C-9B47-9AF8-897F86228C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1658" y="2288330"/>
            <a:ext cx="2430040" cy="2430040"/>
          </a:xfrm>
          <a:prstGeom prst="rect">
            <a:avLst/>
          </a:prstGeom>
        </p:spPr>
      </p:pic>
    </p:spTree>
    <p:extLst>
      <p:ext uri="{BB962C8B-B14F-4D97-AF65-F5344CB8AC3E}">
        <p14:creationId xmlns:p14="http://schemas.microsoft.com/office/powerpoint/2010/main" val="3176486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1E3D9-4569-4845-96EF-AF1116525151}"/>
              </a:ext>
            </a:extLst>
          </p:cNvPr>
          <p:cNvSpPr>
            <a:spLocks noGrp="1"/>
          </p:cNvSpPr>
          <p:nvPr>
            <p:ph type="title"/>
          </p:nvPr>
        </p:nvSpPr>
        <p:spPr>
          <a:xfrm>
            <a:off x="425170" y="2928287"/>
            <a:ext cx="5048073" cy="1165909"/>
          </a:xfrm>
        </p:spPr>
        <p:txBody>
          <a:bodyPr/>
          <a:lstStyle/>
          <a:p>
            <a:pPr algn="ctr">
              <a:lnSpc>
                <a:spcPts val="4100"/>
              </a:lnSpc>
            </a:pPr>
            <a:r>
              <a:rPr lang="en-CA" b="0" dirty="0">
                <a:solidFill>
                  <a:schemeClr val="tx1"/>
                </a:solidFill>
              </a:rPr>
              <a:t>In Canada, chronic pain was estimated to consume approximately </a:t>
            </a:r>
            <a:br>
              <a:rPr lang="en-CA" b="0" dirty="0">
                <a:solidFill>
                  <a:schemeClr val="tx1"/>
                </a:solidFill>
              </a:rPr>
            </a:br>
            <a:r>
              <a:rPr lang="en-CA" dirty="0">
                <a:solidFill>
                  <a:srgbClr val="047BC1"/>
                </a:solidFill>
              </a:rPr>
              <a:t>5% ($7.2 billion) </a:t>
            </a:r>
            <a:r>
              <a:rPr lang="en-CA" b="0" dirty="0">
                <a:solidFill>
                  <a:schemeClr val="tx1"/>
                </a:solidFill>
              </a:rPr>
              <a:t>of the publicly funded health budget</a:t>
            </a:r>
          </a:p>
        </p:txBody>
      </p:sp>
      <p:sp>
        <p:nvSpPr>
          <p:cNvPr id="5" name="Rectangle 4">
            <a:extLst>
              <a:ext uri="{FF2B5EF4-FFF2-40B4-BE49-F238E27FC236}">
                <a16:creationId xmlns:a16="http://schemas.microsoft.com/office/drawing/2014/main" id="{8FCFCE39-0DA5-464A-8BF2-4DD66535BCC2}"/>
              </a:ext>
            </a:extLst>
          </p:cNvPr>
          <p:cNvSpPr/>
          <p:nvPr/>
        </p:nvSpPr>
        <p:spPr>
          <a:xfrm>
            <a:off x="52628" y="6267665"/>
            <a:ext cx="8681776" cy="430887"/>
          </a:xfrm>
          <a:prstGeom prst="rect">
            <a:avLst/>
          </a:prstGeom>
        </p:spPr>
        <p:txBody>
          <a:bodyPr wrap="square">
            <a:spAutoFit/>
          </a:bodyPr>
          <a:lstStyle/>
          <a:p>
            <a:r>
              <a:rPr lang="en-US" sz="1100" u="none" dirty="0"/>
              <a:t>Source: Hogan, M. E., </a:t>
            </a:r>
            <a:r>
              <a:rPr lang="en-US" sz="1100" u="none" dirty="0" err="1"/>
              <a:t>Taddio</a:t>
            </a:r>
            <a:r>
              <a:rPr lang="en-US" sz="1100" u="none" dirty="0"/>
              <a:t>, A., Katz, J., Shah, V., &amp; </a:t>
            </a:r>
            <a:r>
              <a:rPr lang="en-US" sz="1100" u="none" dirty="0" err="1"/>
              <a:t>Krahn</a:t>
            </a:r>
            <a:r>
              <a:rPr lang="en-US" sz="1100" u="none" dirty="0"/>
              <a:t>, M. (2016). Incremental health care costs for chronic pain in Ontario, Canada: A population-based matched cohort study of adolescents and adults using administrative data. Pain, 157(8), 1626-1633.</a:t>
            </a:r>
          </a:p>
        </p:txBody>
      </p:sp>
      <p:pic>
        <p:nvPicPr>
          <p:cNvPr id="4" name="Graphic 3">
            <a:extLst>
              <a:ext uri="{FF2B5EF4-FFF2-40B4-BE49-F238E27FC236}">
                <a16:creationId xmlns:a16="http://schemas.microsoft.com/office/drawing/2014/main" id="{AB0C0849-416E-2143-9FFC-8E735AB5C1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4903" y="2210348"/>
            <a:ext cx="2437304" cy="2437304"/>
          </a:xfrm>
          <a:prstGeom prst="rect">
            <a:avLst/>
          </a:prstGeom>
        </p:spPr>
      </p:pic>
    </p:spTree>
    <p:extLst>
      <p:ext uri="{BB962C8B-B14F-4D97-AF65-F5344CB8AC3E}">
        <p14:creationId xmlns:p14="http://schemas.microsoft.com/office/powerpoint/2010/main" val="60875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Objectives</a:t>
            </a:r>
          </a:p>
        </p:txBody>
      </p:sp>
      <p:sp>
        <p:nvSpPr>
          <p:cNvPr id="3" name="Content Placeholder 2"/>
          <p:cNvSpPr>
            <a:spLocks noGrp="1"/>
          </p:cNvSpPr>
          <p:nvPr>
            <p:ph idx="1"/>
          </p:nvPr>
        </p:nvSpPr>
        <p:spPr/>
        <p:txBody>
          <a:bodyPr/>
          <a:lstStyle/>
          <a:p>
            <a:pPr>
              <a:buClr>
                <a:srgbClr val="00B2E3"/>
              </a:buClr>
            </a:pPr>
            <a:r>
              <a:rPr lang="en-US" sz="2000" b="1" dirty="0">
                <a:ea typeface="MS PGothic"/>
              </a:rPr>
              <a:t>Overview of quality standards </a:t>
            </a:r>
            <a:br>
              <a:rPr lang="en-US" sz="2000" b="1" dirty="0"/>
            </a:br>
            <a:r>
              <a:rPr lang="en-US" sz="2000" dirty="0">
                <a:ea typeface="MS PGothic"/>
              </a:rPr>
              <a:t>What are they? How are they used?​</a:t>
            </a:r>
          </a:p>
          <a:p>
            <a:pPr>
              <a:buClr>
                <a:srgbClr val="00B2E3"/>
              </a:buClr>
            </a:pPr>
            <a:r>
              <a:rPr lang="en-US" sz="2000" b="1" dirty="0">
                <a:ea typeface="MS PGothic"/>
              </a:rPr>
              <a:t>Why this quality standard is needed </a:t>
            </a:r>
            <a:br>
              <a:rPr lang="en-US" sz="2000" b="1" dirty="0"/>
            </a:br>
            <a:r>
              <a:rPr lang="en-US" sz="2000" dirty="0">
                <a:ea typeface="MS PGothic"/>
              </a:rPr>
              <a:t>Gaps and variations in quality of care for people living with chronic pain in Ontario</a:t>
            </a:r>
          </a:p>
          <a:p>
            <a:pPr>
              <a:buClr>
                <a:srgbClr val="00B2E3"/>
              </a:buClr>
            </a:pPr>
            <a:r>
              <a:rPr lang="en-US" sz="2000" b="1" dirty="0">
                <a:ea typeface="MS PGothic"/>
              </a:rPr>
              <a:t>How success can be measured </a:t>
            </a:r>
            <a:br>
              <a:rPr lang="en-US" sz="2000" b="1" dirty="0"/>
            </a:br>
            <a:r>
              <a:rPr lang="en-US" sz="2000" dirty="0">
                <a:ea typeface="MS PGothic"/>
              </a:rPr>
              <a:t>Indicators that can help measure your quality improvement efforts</a:t>
            </a:r>
            <a:endParaRPr lang="en-US" sz="2000" b="1" dirty="0">
              <a:ea typeface="MS PGothic"/>
            </a:endParaRPr>
          </a:p>
          <a:p>
            <a:pPr>
              <a:buClr>
                <a:srgbClr val="00B2E3"/>
              </a:buClr>
            </a:pPr>
            <a:r>
              <a:rPr lang="en-US" sz="2000" b="1" dirty="0">
                <a:ea typeface="MS PGothic"/>
              </a:rPr>
              <a:t>Quality statements in brief</a:t>
            </a:r>
            <a:br>
              <a:rPr lang="en-US" sz="2000" b="1" dirty="0"/>
            </a:br>
            <a:r>
              <a:rPr lang="en-US" sz="2000" dirty="0">
                <a:ea typeface="MS PGothic"/>
              </a:rPr>
              <a:t>The key statements in the Chronic Pain quality standard </a:t>
            </a:r>
          </a:p>
          <a:p>
            <a:pPr>
              <a:buClr>
                <a:srgbClr val="00B2E3"/>
              </a:buClr>
            </a:pPr>
            <a:endParaRPr lang="en-US" sz="2000" dirty="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08C6-4319-47B0-96DE-BC0C835F29A7}"/>
              </a:ext>
            </a:extLst>
          </p:cNvPr>
          <p:cNvSpPr>
            <a:spLocks noGrp="1"/>
          </p:cNvSpPr>
          <p:nvPr>
            <p:ph type="title"/>
          </p:nvPr>
        </p:nvSpPr>
        <p:spPr>
          <a:xfrm>
            <a:off x="366764" y="254542"/>
            <a:ext cx="8546123" cy="1165909"/>
          </a:xfrm>
        </p:spPr>
        <p:txBody>
          <a:bodyPr/>
          <a:lstStyle/>
          <a:p>
            <a:r>
              <a:rPr lang="en-CA" sz="2200" dirty="0">
                <a:solidFill>
                  <a:schemeClr val="tx1"/>
                </a:solidFill>
              </a:rPr>
              <a:t>In Ontario, when pain severity and the number of activity limitations increased, incremental costs also increased</a:t>
            </a:r>
          </a:p>
        </p:txBody>
      </p:sp>
      <p:sp>
        <p:nvSpPr>
          <p:cNvPr id="4" name="Rectangle 3">
            <a:extLst>
              <a:ext uri="{FF2B5EF4-FFF2-40B4-BE49-F238E27FC236}">
                <a16:creationId xmlns:a16="http://schemas.microsoft.com/office/drawing/2014/main" id="{E3B6F3A2-420A-4C2D-B779-5DF4DDF4291A}"/>
              </a:ext>
            </a:extLst>
          </p:cNvPr>
          <p:cNvSpPr/>
          <p:nvPr/>
        </p:nvSpPr>
        <p:spPr>
          <a:xfrm>
            <a:off x="63024" y="6388014"/>
            <a:ext cx="8636559" cy="430887"/>
          </a:xfrm>
          <a:prstGeom prst="rect">
            <a:avLst/>
          </a:prstGeom>
        </p:spPr>
        <p:txBody>
          <a:bodyPr wrap="square">
            <a:spAutoFit/>
          </a:bodyPr>
          <a:lstStyle/>
          <a:p>
            <a:r>
              <a:rPr lang="en-US" sz="1100" u="none" dirty="0"/>
              <a:t>Source: Hogan, M. E., </a:t>
            </a:r>
            <a:r>
              <a:rPr lang="en-US" sz="1100" u="none" dirty="0" err="1"/>
              <a:t>Taddio</a:t>
            </a:r>
            <a:r>
              <a:rPr lang="en-US" sz="1100" u="none" dirty="0"/>
              <a:t>, A., Katz, J., Shah, V., &amp; </a:t>
            </a:r>
            <a:r>
              <a:rPr lang="en-US" sz="1100" u="none" dirty="0" err="1"/>
              <a:t>Krahn</a:t>
            </a:r>
            <a:r>
              <a:rPr lang="en-US" sz="1100" u="none" dirty="0"/>
              <a:t>, M. (2016). Incremental health care costs for chronic pain in Ontario, Canada: A population-based matched cohort study of adolescents and adults using administrative data. Pain, 157(8), 1626-1633.</a:t>
            </a:r>
            <a:endParaRPr lang="en-CA" sz="1100" u="none" dirty="0"/>
          </a:p>
        </p:txBody>
      </p:sp>
      <p:sp>
        <p:nvSpPr>
          <p:cNvPr id="6" name="TextBox 5">
            <a:extLst>
              <a:ext uri="{FF2B5EF4-FFF2-40B4-BE49-F238E27FC236}">
                <a16:creationId xmlns:a16="http://schemas.microsoft.com/office/drawing/2014/main" id="{3EAF494B-87DA-48CC-B39F-33B4F1FD38F4}"/>
              </a:ext>
            </a:extLst>
          </p:cNvPr>
          <p:cNvSpPr txBox="1"/>
          <p:nvPr/>
        </p:nvSpPr>
        <p:spPr>
          <a:xfrm>
            <a:off x="1805660" y="5933166"/>
            <a:ext cx="1346479" cy="307777"/>
          </a:xfrm>
          <a:prstGeom prst="rect">
            <a:avLst/>
          </a:prstGeom>
          <a:noFill/>
        </p:spPr>
        <p:txBody>
          <a:bodyPr wrap="square" rtlCol="0">
            <a:spAutoFit/>
          </a:bodyPr>
          <a:lstStyle/>
          <a:p>
            <a:pPr algn="ctr"/>
            <a:r>
              <a:rPr lang="en-CA" b="1" u="none" dirty="0"/>
              <a:t>Pain Severity</a:t>
            </a:r>
          </a:p>
        </p:txBody>
      </p:sp>
      <p:sp>
        <p:nvSpPr>
          <p:cNvPr id="7" name="TextBox 6">
            <a:extLst>
              <a:ext uri="{FF2B5EF4-FFF2-40B4-BE49-F238E27FC236}">
                <a16:creationId xmlns:a16="http://schemas.microsoft.com/office/drawing/2014/main" id="{721D40FA-2393-4167-BFBC-42E9D7EB66EE}"/>
              </a:ext>
            </a:extLst>
          </p:cNvPr>
          <p:cNvSpPr txBox="1"/>
          <p:nvPr/>
        </p:nvSpPr>
        <p:spPr>
          <a:xfrm>
            <a:off x="5024180" y="5948344"/>
            <a:ext cx="2933065" cy="307777"/>
          </a:xfrm>
          <a:prstGeom prst="rect">
            <a:avLst/>
          </a:prstGeom>
          <a:noFill/>
        </p:spPr>
        <p:txBody>
          <a:bodyPr wrap="square" rtlCol="0">
            <a:spAutoFit/>
          </a:bodyPr>
          <a:lstStyle/>
          <a:p>
            <a:pPr algn="ctr"/>
            <a:r>
              <a:rPr lang="en-CA" b="1" u="none" dirty="0"/>
              <a:t>Activity Limitations From Pain</a:t>
            </a:r>
          </a:p>
        </p:txBody>
      </p:sp>
      <p:graphicFrame>
        <p:nvGraphicFramePr>
          <p:cNvPr id="8" name="Chart 7">
            <a:extLst>
              <a:ext uri="{FF2B5EF4-FFF2-40B4-BE49-F238E27FC236}">
                <a16:creationId xmlns:a16="http://schemas.microsoft.com/office/drawing/2014/main" id="{A8802320-38BB-41D1-98F3-DAFB13F980AA}"/>
              </a:ext>
            </a:extLst>
          </p:cNvPr>
          <p:cNvGraphicFramePr>
            <a:graphicFrameLocks/>
          </p:cNvGraphicFramePr>
          <p:nvPr>
            <p:extLst>
              <p:ext uri="{D42A27DB-BD31-4B8C-83A1-F6EECF244321}">
                <p14:modId xmlns:p14="http://schemas.microsoft.com/office/powerpoint/2010/main" val="3173891254"/>
              </p:ext>
            </p:extLst>
          </p:nvPr>
        </p:nvGraphicFramePr>
        <p:xfrm>
          <a:off x="366764" y="1574006"/>
          <a:ext cx="7993805" cy="43895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238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C77E7-4FA0-4C18-B63F-8E0F076C814A}"/>
              </a:ext>
            </a:extLst>
          </p:cNvPr>
          <p:cNvSpPr>
            <a:spLocks noGrp="1"/>
          </p:cNvSpPr>
          <p:nvPr>
            <p:ph type="title"/>
          </p:nvPr>
        </p:nvSpPr>
        <p:spPr>
          <a:xfrm>
            <a:off x="278654" y="254541"/>
            <a:ext cx="8244584" cy="1165909"/>
          </a:xfrm>
        </p:spPr>
        <p:txBody>
          <a:bodyPr/>
          <a:lstStyle/>
          <a:p>
            <a:r>
              <a:rPr lang="en-CA" sz="3200" dirty="0">
                <a:solidFill>
                  <a:schemeClr val="tx1"/>
                </a:solidFill>
              </a:rPr>
              <a:t>About one-half of those with chronic pain have suffered for more than 10 years</a:t>
            </a:r>
          </a:p>
        </p:txBody>
      </p:sp>
      <p:sp>
        <p:nvSpPr>
          <p:cNvPr id="4" name="Rectangle 3">
            <a:extLst>
              <a:ext uri="{FF2B5EF4-FFF2-40B4-BE49-F238E27FC236}">
                <a16:creationId xmlns:a16="http://schemas.microsoft.com/office/drawing/2014/main" id="{EE35BE1D-FE73-494F-A7FD-2F7C0FB37EDD}"/>
              </a:ext>
            </a:extLst>
          </p:cNvPr>
          <p:cNvSpPr/>
          <p:nvPr/>
        </p:nvSpPr>
        <p:spPr>
          <a:xfrm>
            <a:off x="63024" y="6388015"/>
            <a:ext cx="8675844" cy="430887"/>
          </a:xfrm>
          <a:prstGeom prst="rect">
            <a:avLst/>
          </a:prstGeom>
        </p:spPr>
        <p:txBody>
          <a:bodyPr wrap="square">
            <a:spAutoFit/>
          </a:bodyPr>
          <a:lstStyle/>
          <a:p>
            <a:r>
              <a:rPr lang="en-US" sz="1100" u="none" dirty="0"/>
              <a:t>Source: </a:t>
            </a:r>
            <a:r>
              <a:rPr lang="en-US" sz="1100" u="none" dirty="0" err="1"/>
              <a:t>Schopflocher</a:t>
            </a:r>
            <a:r>
              <a:rPr lang="en-US" sz="1100" u="none" dirty="0"/>
              <a:t>, D., </a:t>
            </a:r>
            <a:r>
              <a:rPr lang="en-US" sz="1100" u="none" dirty="0" err="1"/>
              <a:t>Taenzer</a:t>
            </a:r>
            <a:r>
              <a:rPr lang="en-US" sz="1100" u="none" dirty="0"/>
              <a:t>, P., &amp; </a:t>
            </a:r>
            <a:r>
              <a:rPr lang="en-US" sz="1100" u="none" dirty="0" err="1"/>
              <a:t>Jovey</a:t>
            </a:r>
            <a:r>
              <a:rPr lang="en-US" sz="1100" u="none" dirty="0"/>
              <a:t>, R. (2011). The prevalence of chronic pain in Canada. </a:t>
            </a:r>
            <a:br>
              <a:rPr lang="en-US" sz="1100" u="none" dirty="0"/>
            </a:br>
            <a:r>
              <a:rPr lang="en-US" sz="1100" i="1" u="none" dirty="0"/>
              <a:t>Pain research and management</a:t>
            </a:r>
            <a:r>
              <a:rPr lang="en-US" sz="1100" u="none" dirty="0"/>
              <a:t>, </a:t>
            </a:r>
            <a:r>
              <a:rPr lang="en-US" sz="1100" i="1" u="none" dirty="0"/>
              <a:t>16</a:t>
            </a:r>
            <a:r>
              <a:rPr lang="en-US" sz="1100" u="none" dirty="0"/>
              <a:t>(6), 445-450.</a:t>
            </a:r>
            <a:endParaRPr lang="en-CA" sz="1100" u="none" dirty="0"/>
          </a:p>
        </p:txBody>
      </p:sp>
      <p:graphicFrame>
        <p:nvGraphicFramePr>
          <p:cNvPr id="5" name="Chart 4">
            <a:extLst>
              <a:ext uri="{FF2B5EF4-FFF2-40B4-BE49-F238E27FC236}">
                <a16:creationId xmlns:a16="http://schemas.microsoft.com/office/drawing/2014/main" id="{F63A8953-699C-4817-846F-9AA77DFF5976}"/>
              </a:ext>
            </a:extLst>
          </p:cNvPr>
          <p:cNvGraphicFramePr>
            <a:graphicFrameLocks/>
          </p:cNvGraphicFramePr>
          <p:nvPr>
            <p:extLst>
              <p:ext uri="{D42A27DB-BD31-4B8C-83A1-F6EECF244321}">
                <p14:modId xmlns:p14="http://schemas.microsoft.com/office/powerpoint/2010/main" val="2250930097"/>
              </p:ext>
            </p:extLst>
          </p:nvPr>
        </p:nvGraphicFramePr>
        <p:xfrm>
          <a:off x="247092" y="1577590"/>
          <a:ext cx="8675844" cy="46624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7010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12" y="284686"/>
            <a:ext cx="8244584" cy="1165909"/>
          </a:xfrm>
        </p:spPr>
        <p:txBody>
          <a:bodyPr/>
          <a:lstStyle/>
          <a:p>
            <a:r>
              <a:rPr lang="en-CA" sz="2400" dirty="0">
                <a:solidFill>
                  <a:schemeClr val="tx1"/>
                </a:solidFill>
              </a:rPr>
              <a:t>In Ontario, patients with chronic pain had greater health care utilization</a:t>
            </a:r>
          </a:p>
        </p:txBody>
      </p:sp>
      <p:sp>
        <p:nvSpPr>
          <p:cNvPr id="3" name="TextBox 2"/>
          <p:cNvSpPr txBox="1"/>
          <p:nvPr/>
        </p:nvSpPr>
        <p:spPr>
          <a:xfrm>
            <a:off x="1259632" y="6021288"/>
            <a:ext cx="29523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rPr>
              <a:t>p &lt; 0.01 for all comparisons</a:t>
            </a:r>
          </a:p>
        </p:txBody>
      </p:sp>
      <p:sp>
        <p:nvSpPr>
          <p:cNvPr id="7" name="Rectangle 6">
            <a:extLst>
              <a:ext uri="{FF2B5EF4-FFF2-40B4-BE49-F238E27FC236}">
                <a16:creationId xmlns:a16="http://schemas.microsoft.com/office/drawing/2014/main" id="{8487D7A5-9DD0-4923-8654-BFD7C32BC12A}"/>
              </a:ext>
            </a:extLst>
          </p:cNvPr>
          <p:cNvSpPr/>
          <p:nvPr/>
        </p:nvSpPr>
        <p:spPr>
          <a:xfrm>
            <a:off x="63024" y="6427014"/>
            <a:ext cx="8636559" cy="430887"/>
          </a:xfrm>
          <a:prstGeom prst="rect">
            <a:avLst/>
          </a:prstGeom>
        </p:spPr>
        <p:txBody>
          <a:bodyPr wrap="square">
            <a:spAutoFit/>
          </a:bodyPr>
          <a:lstStyle/>
          <a:p>
            <a:r>
              <a:rPr lang="en-US" sz="1100" u="none"/>
              <a:t>Source: Hogan, M. E., </a:t>
            </a:r>
            <a:r>
              <a:rPr lang="en-US" sz="1100" u="none" err="1"/>
              <a:t>Taddio</a:t>
            </a:r>
            <a:r>
              <a:rPr lang="en-US" sz="1100" u="none"/>
              <a:t>, A., Katz, J., Shah, V., &amp; </a:t>
            </a:r>
            <a:r>
              <a:rPr lang="en-US" sz="1100" u="none" err="1"/>
              <a:t>Krahn</a:t>
            </a:r>
            <a:r>
              <a:rPr lang="en-US" sz="1100" u="none"/>
              <a:t>, M. (2016). Incremental health care costs for chronic pain in Ontario, Canada: A population-based matched cohort study of adolescents and adults using administrative data. Pain, 157(8), 1626-1633.</a:t>
            </a:r>
            <a:endParaRPr lang="en-CA" sz="1100" u="none"/>
          </a:p>
        </p:txBody>
      </p:sp>
      <p:graphicFrame>
        <p:nvGraphicFramePr>
          <p:cNvPr id="10" name="Chart 9">
            <a:extLst>
              <a:ext uri="{FF2B5EF4-FFF2-40B4-BE49-F238E27FC236}">
                <a16:creationId xmlns:a16="http://schemas.microsoft.com/office/drawing/2014/main" id="{28EA3638-748B-4CD1-B55A-DDA0B736AED5}"/>
              </a:ext>
            </a:extLst>
          </p:cNvPr>
          <p:cNvGraphicFramePr>
            <a:graphicFrameLocks/>
          </p:cNvGraphicFramePr>
          <p:nvPr>
            <p:extLst>
              <p:ext uri="{D42A27DB-BD31-4B8C-83A1-F6EECF244321}">
                <p14:modId xmlns:p14="http://schemas.microsoft.com/office/powerpoint/2010/main" val="3280195918"/>
              </p:ext>
            </p:extLst>
          </p:nvPr>
        </p:nvGraphicFramePr>
        <p:xfrm>
          <a:off x="180974" y="1650206"/>
          <a:ext cx="8782051" cy="46501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7396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CF42F1-900A-40B3-8A8F-604669A13160}"/>
              </a:ext>
            </a:extLst>
          </p:cNvPr>
          <p:cNvSpPr>
            <a:spLocks noGrp="1"/>
          </p:cNvSpPr>
          <p:nvPr>
            <p:ph type="title"/>
          </p:nvPr>
        </p:nvSpPr>
        <p:spPr>
          <a:xfrm>
            <a:off x="709614" y="1366788"/>
            <a:ext cx="6605586" cy="1362075"/>
          </a:xfrm>
        </p:spPr>
        <p:txBody>
          <a:bodyPr/>
          <a:lstStyle/>
          <a:p>
            <a:pPr>
              <a:lnSpc>
                <a:spcPct val="150000"/>
              </a:lnSpc>
            </a:pPr>
            <a:r>
              <a:rPr lang="en-US" sz="1400" i="1" dirty="0">
                <a:solidFill>
                  <a:schemeClr val="tx1"/>
                </a:solidFill>
                <a:ea typeface="MS PGothic"/>
              </a:rPr>
              <a:t>“The quality standard allows clinicians to focus on the chronic pain as a disease. It helps them to treat patients’ pain in an organized way, instead of just haphazardly trying to deal with it and potentially missing gentler methods to help the patient. The patient-focused guide helps people with chronic pain understand the process and know what to ask. With these tools, the physician and the patient create a plan, understand the plan, and deal with the plan as a team—it’s a time-saver for physicians and the patient. And there are better outcomes: there are measuring points and timelines to follow to ensure success. If this quality standard can be implemented and bought into, it will be a huge step forward.”</a:t>
            </a:r>
            <a:br>
              <a:rPr lang="en-US" sz="1400" b="0" i="1" dirty="0"/>
            </a:br>
            <a:br>
              <a:rPr lang="en-US" sz="1400" b="0" i="1" dirty="0"/>
            </a:br>
            <a:r>
              <a:rPr lang="en-US" sz="1200" b="0" dirty="0">
                <a:solidFill>
                  <a:schemeClr val="tx1"/>
                </a:solidFill>
                <a:ea typeface="MS PGothic"/>
              </a:rPr>
              <a:t>– Lutz </a:t>
            </a:r>
            <a:r>
              <a:rPr lang="en-US" sz="1200" b="0" dirty="0" err="1">
                <a:solidFill>
                  <a:schemeClr val="tx1"/>
                </a:solidFill>
                <a:ea typeface="MS PGothic"/>
              </a:rPr>
              <a:t>Plotzke</a:t>
            </a:r>
            <a:r>
              <a:rPr lang="en-US" sz="1200" b="0" dirty="0">
                <a:solidFill>
                  <a:schemeClr val="tx1"/>
                </a:solidFill>
                <a:ea typeface="MS PGothic"/>
              </a:rPr>
              <a:t>, Lived Experienced Advisor, Chronic Pain Quality Standard Advisory Committee  </a:t>
            </a:r>
            <a:br>
              <a:rPr lang="en-US" sz="1400" b="0" i="1" dirty="0">
                <a:ea typeface="MS PGothic"/>
              </a:rPr>
            </a:br>
            <a:br>
              <a:rPr lang="en-US" sz="1400" b="0" i="1" dirty="0"/>
            </a:br>
            <a:r>
              <a:rPr lang="en-US" sz="1400" b="0" i="1" dirty="0">
                <a:solidFill>
                  <a:schemeClr val="tx1"/>
                </a:solidFill>
                <a:ea typeface="MS PGothic"/>
              </a:rPr>
              <a:t> </a:t>
            </a:r>
            <a:endParaRPr lang="en-US" sz="1400" b="0" i="1" dirty="0">
              <a:solidFill>
                <a:schemeClr val="tx1"/>
              </a:solidFill>
            </a:endParaRPr>
          </a:p>
        </p:txBody>
      </p:sp>
    </p:spTree>
    <p:extLst>
      <p:ext uri="{BB962C8B-B14F-4D97-AF65-F5344CB8AC3E}">
        <p14:creationId xmlns:p14="http://schemas.microsoft.com/office/powerpoint/2010/main" val="3893965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E42045-6997-CF4B-AB74-46410A0BA146}"/>
              </a:ext>
            </a:extLst>
          </p:cNvPr>
          <p:cNvSpPr txBox="1">
            <a:spLocks/>
          </p:cNvSpPr>
          <p:nvPr/>
        </p:nvSpPr>
        <p:spPr>
          <a:xfrm>
            <a:off x="406430" y="1137029"/>
            <a:ext cx="6081935" cy="2383411"/>
          </a:xfrm>
          <a:prstGeom prst="rect">
            <a:avLst/>
          </a:prstGeom>
        </p:spPr>
        <p:txBody>
          <a:bodyPr/>
          <a:lst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br>
              <a:rPr lang="en-CA" sz="4800" u="none" kern="0" dirty="0">
                <a:solidFill>
                  <a:schemeClr val="tx1"/>
                </a:solidFill>
              </a:rPr>
            </a:br>
            <a:r>
              <a:rPr lang="en-US" sz="4800" u="none" kern="0" dirty="0">
                <a:solidFill>
                  <a:schemeClr val="tx1"/>
                </a:solidFill>
              </a:rPr>
              <a:t>Quality Standard</a:t>
            </a:r>
          </a:p>
          <a:p>
            <a:pPr defTabSz="914400"/>
            <a:r>
              <a:rPr lang="en-US" sz="4800" u="none" kern="0" dirty="0">
                <a:solidFill>
                  <a:schemeClr val="tx1"/>
                </a:solidFill>
              </a:rPr>
              <a:t>in Brief</a:t>
            </a:r>
          </a:p>
        </p:txBody>
      </p:sp>
      <p:cxnSp>
        <p:nvCxnSpPr>
          <p:cNvPr id="4" name="Straight Connector 3">
            <a:extLst>
              <a:ext uri="{FF2B5EF4-FFF2-40B4-BE49-F238E27FC236}">
                <a16:creationId xmlns:a16="http://schemas.microsoft.com/office/drawing/2014/main" id="{BBF8A9E1-1DAF-0F45-A00F-A809C7BD9CF9}"/>
              </a:ext>
            </a:extLst>
          </p:cNvPr>
          <p:cNvCxnSpPr>
            <a:cxnSpLocks/>
          </p:cNvCxnSpPr>
          <p:nvPr/>
        </p:nvCxnSpPr>
        <p:spPr bwMode="auto">
          <a:xfrm>
            <a:off x="464831" y="3593433"/>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en-CA" dirty="0">
                <a:solidFill>
                  <a:schemeClr val="tx1"/>
                </a:solidFill>
              </a:rPr>
              <a:t>Scope</a:t>
            </a:r>
            <a:r>
              <a:rPr lang="en-CA" b="0" dirty="0">
                <a:solidFill>
                  <a:schemeClr val="tx1"/>
                </a:solidFill>
              </a:rPr>
              <a:t> </a:t>
            </a:r>
            <a:r>
              <a:rPr lang="en-CA" dirty="0">
                <a:solidFill>
                  <a:schemeClr val="tx1"/>
                </a:solidFill>
              </a:rPr>
              <a:t>of the Chronic Pain </a:t>
            </a:r>
            <a:br>
              <a:rPr lang="en-CA" dirty="0">
                <a:solidFill>
                  <a:schemeClr val="tx1"/>
                </a:solidFill>
              </a:rPr>
            </a:br>
            <a:r>
              <a:rPr lang="en-CA" dirty="0">
                <a:solidFill>
                  <a:schemeClr val="tx1"/>
                </a:solidFill>
              </a:rPr>
              <a:t>Quality Standard</a:t>
            </a:r>
          </a:p>
        </p:txBody>
      </p:sp>
      <p:sp>
        <p:nvSpPr>
          <p:cNvPr id="4" name="Content Placeholder 3"/>
          <p:cNvSpPr>
            <a:spLocks noGrp="1"/>
          </p:cNvSpPr>
          <p:nvPr>
            <p:ph idx="1"/>
          </p:nvPr>
        </p:nvSpPr>
        <p:spPr>
          <a:xfrm>
            <a:off x="457199" y="2034104"/>
            <a:ext cx="8229600" cy="4248472"/>
          </a:xfrm>
        </p:spPr>
        <p:txBody>
          <a:bodyPr/>
          <a:lstStyle/>
          <a:p>
            <a:pPr>
              <a:spcBef>
                <a:spcPts val="0"/>
              </a:spcBef>
              <a:spcAft>
                <a:spcPts val="0"/>
              </a:spcAft>
              <a:buClr>
                <a:srgbClr val="00B2E3"/>
              </a:buClr>
            </a:pPr>
            <a:r>
              <a:rPr lang="en-CA" dirty="0"/>
              <a:t>Chronic pain lasting longer than 3 months</a:t>
            </a:r>
          </a:p>
          <a:p>
            <a:pPr>
              <a:spcBef>
                <a:spcPts val="0"/>
              </a:spcBef>
              <a:spcAft>
                <a:spcPts val="0"/>
              </a:spcAft>
              <a:buClr>
                <a:srgbClr val="00B2E3"/>
              </a:buClr>
            </a:pPr>
            <a:r>
              <a:rPr lang="en-CA" dirty="0"/>
              <a:t>Signs of serious underlying pathology or other treatable conditions requiring medical or surgical management have been ruled out</a:t>
            </a:r>
          </a:p>
          <a:p>
            <a:pPr>
              <a:spcBef>
                <a:spcPts val="0"/>
              </a:spcBef>
              <a:spcAft>
                <a:spcPts val="0"/>
              </a:spcAft>
              <a:buClr>
                <a:srgbClr val="00B2E3"/>
              </a:buClr>
            </a:pPr>
            <a:r>
              <a:rPr lang="en-CA" dirty="0"/>
              <a:t>Adults, adolescents, and children, but excludes infants</a:t>
            </a:r>
          </a:p>
          <a:p>
            <a:pPr>
              <a:spcBef>
                <a:spcPts val="0"/>
              </a:spcBef>
              <a:spcAft>
                <a:spcPts val="0"/>
              </a:spcAft>
              <a:buClr>
                <a:srgbClr val="00B2E3"/>
              </a:buClr>
            </a:pPr>
            <a:r>
              <a:rPr lang="en-CA" dirty="0">
                <a:ea typeface="MS PGothic"/>
              </a:rPr>
              <a:t>Outpatient settings: primary care, community pain clinics, and interprofessional pain programs</a:t>
            </a:r>
          </a:p>
          <a:p>
            <a:pPr>
              <a:spcBef>
                <a:spcPts val="0"/>
              </a:spcBef>
              <a:spcAft>
                <a:spcPts val="0"/>
              </a:spcAft>
              <a:buClr>
                <a:srgbClr val="00B2E3"/>
              </a:buClr>
            </a:pPr>
            <a:r>
              <a:rPr lang="en-CA" dirty="0"/>
              <a:t>Excludes: headache, pain from active cancer, pain experienced during end of life, and opioid prescribing</a:t>
            </a:r>
          </a:p>
        </p:txBody>
      </p:sp>
    </p:spTree>
    <p:custDataLst>
      <p:tags r:id="rId1"/>
    </p:custDataLst>
    <p:extLst>
      <p:ext uri="{BB962C8B-B14F-4D97-AF65-F5344CB8AC3E}">
        <p14:creationId xmlns:p14="http://schemas.microsoft.com/office/powerpoint/2010/main" val="303949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100" dirty="0">
                <a:solidFill>
                  <a:schemeClr val="tx1"/>
                </a:solidFill>
              </a:rPr>
              <a:t>Chronic Pain Quality Statement Topics</a:t>
            </a:r>
          </a:p>
        </p:txBody>
      </p:sp>
      <p:sp>
        <p:nvSpPr>
          <p:cNvPr id="4" name="Content Placeholder 3"/>
          <p:cNvSpPr>
            <a:spLocks noGrp="1"/>
          </p:cNvSpPr>
          <p:nvPr>
            <p:ph idx="1"/>
          </p:nvPr>
        </p:nvSpPr>
        <p:spPr>
          <a:xfrm>
            <a:off x="472184" y="1440547"/>
            <a:ext cx="7411453" cy="4671495"/>
          </a:xfrm>
        </p:spPr>
        <p:txBody>
          <a:bodyPr/>
          <a:lstStyle/>
          <a:p>
            <a:pPr>
              <a:buClr>
                <a:srgbClr val="00B2E3"/>
              </a:buClr>
              <a:buFont typeface="+mj-lt"/>
              <a:buAutoNum type="arabicPeriod"/>
            </a:pPr>
            <a:r>
              <a:rPr lang="en-US" sz="1400" dirty="0"/>
              <a:t>Comprehensive Assessment </a:t>
            </a:r>
          </a:p>
          <a:p>
            <a:pPr>
              <a:buClr>
                <a:srgbClr val="00B2E3"/>
              </a:buClr>
              <a:buFont typeface="+mj-lt"/>
              <a:buAutoNum type="arabicPeriod"/>
            </a:pPr>
            <a:r>
              <a:rPr lang="en-US" sz="1400" dirty="0"/>
              <a:t>Setting Goals for Pain Management and Function </a:t>
            </a:r>
          </a:p>
          <a:p>
            <a:pPr>
              <a:buClr>
                <a:srgbClr val="00B2E3"/>
              </a:buClr>
              <a:buFont typeface="+mj-lt"/>
              <a:buAutoNum type="arabicPeriod"/>
            </a:pPr>
            <a:r>
              <a:rPr lang="en-US" sz="1400" dirty="0"/>
              <a:t>Supported Self-Management and Education </a:t>
            </a:r>
          </a:p>
          <a:p>
            <a:pPr>
              <a:buClr>
                <a:srgbClr val="00B2E3"/>
              </a:buClr>
              <a:buFont typeface="+mj-lt"/>
              <a:buAutoNum type="arabicPeriod"/>
            </a:pPr>
            <a:r>
              <a:rPr lang="en-US" sz="1400" dirty="0"/>
              <a:t>Physical Activity </a:t>
            </a:r>
          </a:p>
          <a:p>
            <a:pPr>
              <a:buClr>
                <a:srgbClr val="00B2E3"/>
              </a:buClr>
              <a:buFont typeface="+mj-lt"/>
              <a:buAutoNum type="arabicPeriod"/>
            </a:pPr>
            <a:r>
              <a:rPr lang="en-US" sz="1400" dirty="0"/>
              <a:t>Physically Based Interventions </a:t>
            </a:r>
          </a:p>
          <a:p>
            <a:pPr>
              <a:buClr>
                <a:srgbClr val="00B2E3"/>
              </a:buClr>
              <a:buFont typeface="+mj-lt"/>
              <a:buAutoNum type="arabicPeriod"/>
            </a:pPr>
            <a:r>
              <a:rPr lang="en-US" sz="1400" dirty="0"/>
              <a:t>Therapeutic Exercise </a:t>
            </a:r>
          </a:p>
          <a:p>
            <a:pPr>
              <a:buClr>
                <a:srgbClr val="00B2E3"/>
              </a:buClr>
              <a:buFont typeface="+mj-lt"/>
              <a:buAutoNum type="arabicPeriod"/>
            </a:pPr>
            <a:r>
              <a:rPr lang="en-US" sz="1400" dirty="0"/>
              <a:t>Pharmacotherapy </a:t>
            </a:r>
          </a:p>
          <a:p>
            <a:pPr>
              <a:buClr>
                <a:srgbClr val="00B2E3"/>
              </a:buClr>
              <a:buFont typeface="+mj-lt"/>
              <a:buAutoNum type="arabicPeriod"/>
            </a:pPr>
            <a:r>
              <a:rPr lang="en-US" sz="1400" dirty="0"/>
              <a:t>Psychologically Based Interventions </a:t>
            </a:r>
          </a:p>
          <a:p>
            <a:pPr>
              <a:buClr>
                <a:srgbClr val="00B2E3"/>
              </a:buClr>
              <a:buFont typeface="+mj-lt"/>
              <a:buAutoNum type="arabicPeriod"/>
            </a:pPr>
            <a:r>
              <a:rPr lang="en-US" sz="1400" dirty="0"/>
              <a:t>Psychosocial Supports </a:t>
            </a:r>
          </a:p>
          <a:p>
            <a:pPr>
              <a:buClr>
                <a:srgbClr val="00B2E3"/>
              </a:buClr>
              <a:buFont typeface="+mj-lt"/>
              <a:buAutoNum type="arabicPeriod"/>
            </a:pPr>
            <a:r>
              <a:rPr lang="en-US" sz="1400" dirty="0"/>
              <a:t>Interventional Management of Chronic Pain </a:t>
            </a:r>
          </a:p>
          <a:p>
            <a:pPr>
              <a:buClr>
                <a:srgbClr val="00B2E3"/>
              </a:buClr>
              <a:buFont typeface="+mj-lt"/>
              <a:buAutoNum type="arabicPeriod"/>
            </a:pPr>
            <a:r>
              <a:rPr lang="en-US" sz="1400" dirty="0"/>
              <a:t>Access and Referral to an Interprofessional Chronic Pain Program </a:t>
            </a:r>
          </a:p>
          <a:p>
            <a:pPr>
              <a:buClr>
                <a:srgbClr val="00B2E3"/>
              </a:buClr>
              <a:buFont typeface="+mj-lt"/>
              <a:buAutoNum type="arabicPeriod"/>
            </a:pPr>
            <a:r>
              <a:rPr lang="en-US" sz="1400" dirty="0"/>
              <a:t>Transitions and Coordination of Care </a:t>
            </a:r>
          </a:p>
        </p:txBody>
      </p:sp>
    </p:spTree>
    <p:custDataLst>
      <p:tags r:id="rId1"/>
    </p:custDataLst>
    <p:extLst>
      <p:ext uri="{BB962C8B-B14F-4D97-AF65-F5344CB8AC3E}">
        <p14:creationId xmlns:p14="http://schemas.microsoft.com/office/powerpoint/2010/main" val="2794158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677"/>
            <a:ext cx="8244584" cy="1165909"/>
          </a:xfrm>
        </p:spPr>
        <p:txBody>
          <a:bodyPr anchor="t"/>
          <a:lstStyle/>
          <a:p>
            <a:pPr>
              <a:lnSpc>
                <a:spcPct val="90000"/>
              </a:lnSpc>
            </a:pPr>
            <a:r>
              <a:rPr lang="en-CA" sz="2400" b="0" dirty="0">
                <a:solidFill>
                  <a:schemeClr val="tx1"/>
                </a:solidFill>
              </a:rPr>
              <a:t>Quality Statement 1: </a:t>
            </a:r>
            <a:br>
              <a:rPr lang="en-CA" sz="2400" b="0" dirty="0">
                <a:solidFill>
                  <a:schemeClr val="tx1"/>
                </a:solidFill>
              </a:rPr>
            </a:br>
            <a:r>
              <a:rPr lang="en-US" sz="2400" dirty="0">
                <a:solidFill>
                  <a:schemeClr val="tx1"/>
                </a:solidFill>
              </a:rPr>
              <a:t>Comprehensive Assessment</a:t>
            </a:r>
            <a:endParaRPr lang="en-CA" sz="2400" dirty="0">
              <a:solidFill>
                <a:schemeClr val="tx1"/>
              </a:solidFill>
            </a:endParaRPr>
          </a:p>
        </p:txBody>
      </p:sp>
      <p:sp>
        <p:nvSpPr>
          <p:cNvPr id="3" name="Rectangle 2"/>
          <p:cNvSpPr/>
          <p:nvPr/>
        </p:nvSpPr>
        <p:spPr>
          <a:xfrm>
            <a:off x="996696" y="1937660"/>
            <a:ext cx="6328923" cy="2298554"/>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400" u="none" dirty="0"/>
              <a:t>People with chronic pain receive a comprehensive assessment that includes consideration of functional status and social determinants of health.</a:t>
            </a:r>
            <a:endParaRPr lang="en-CA" sz="2400" u="none" dirty="0">
              <a:solidFill>
                <a:srgbClr val="000000"/>
              </a:solidFill>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255"/>
            <a:ext cx="8244584" cy="1165909"/>
          </a:xfrm>
        </p:spPr>
        <p:txBody>
          <a:bodyPr anchor="t"/>
          <a:lstStyle/>
          <a:p>
            <a:pPr>
              <a:lnSpc>
                <a:spcPct val="90000"/>
              </a:lnSpc>
            </a:pPr>
            <a:r>
              <a:rPr lang="en-CA" sz="2400" b="0" dirty="0">
                <a:solidFill>
                  <a:schemeClr val="tx1"/>
                </a:solidFill>
              </a:rPr>
              <a:t>Quality Statement 2:</a:t>
            </a:r>
            <a:br>
              <a:rPr lang="en-CA" sz="2400" b="0" dirty="0">
                <a:solidFill>
                  <a:schemeClr val="tx1"/>
                </a:solidFill>
              </a:rPr>
            </a:br>
            <a:r>
              <a:rPr lang="en-CA" sz="2400" dirty="0">
                <a:solidFill>
                  <a:schemeClr val="tx1"/>
                </a:solidFill>
              </a:rPr>
              <a:t>Setting Goals for Pain Management and Function</a:t>
            </a:r>
            <a:br>
              <a:rPr lang="en-CA" sz="2625" dirty="0">
                <a:solidFill>
                  <a:schemeClr val="tx1"/>
                </a:solidFill>
              </a:rPr>
            </a:br>
            <a:endParaRPr lang="en-CA" sz="2625" b="0" dirty="0">
              <a:solidFill>
                <a:schemeClr val="tx1"/>
              </a:solidFill>
            </a:endParaRPr>
          </a:p>
        </p:txBody>
      </p:sp>
      <p:sp>
        <p:nvSpPr>
          <p:cNvPr id="3" name="Rectangle 2"/>
          <p:cNvSpPr/>
          <p:nvPr/>
        </p:nvSpPr>
        <p:spPr>
          <a:xfrm>
            <a:off x="996696" y="2290075"/>
            <a:ext cx="6401200" cy="233859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dirty="0"/>
              <a:t>People with chronic pain are encouraged to set goals for pain management and improved function. They regularly evaluate these goals with their health care professionals.</a:t>
            </a:r>
            <a:endParaRPr lang="en-US" sz="2400" u="none" dirty="0"/>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12"/>
            <a:ext cx="8244584" cy="1165909"/>
          </a:xfrm>
        </p:spPr>
        <p:txBody>
          <a:bodyPr anchor="t"/>
          <a:lstStyle/>
          <a:p>
            <a:pPr>
              <a:lnSpc>
                <a:spcPct val="90000"/>
              </a:lnSpc>
            </a:pPr>
            <a:r>
              <a:rPr lang="en-CA" sz="2400" b="0" dirty="0">
                <a:solidFill>
                  <a:schemeClr val="tx1"/>
                </a:solidFill>
                <a:ea typeface="MS PGothic"/>
              </a:rPr>
              <a:t>Quality Statement 3:</a:t>
            </a:r>
            <a:br>
              <a:rPr lang="en-CA" sz="2400" b="0" dirty="0">
                <a:solidFill>
                  <a:schemeClr val="tx1"/>
                </a:solidFill>
              </a:rPr>
            </a:br>
            <a:r>
              <a:rPr lang="en-CA" sz="2400" dirty="0">
                <a:solidFill>
                  <a:schemeClr val="tx1"/>
                </a:solidFill>
                <a:ea typeface="MS PGothic"/>
              </a:rPr>
              <a:t>Supported Self-Management and Education</a:t>
            </a:r>
            <a:br>
              <a:rPr lang="en-US" sz="2400" dirty="0">
                <a:solidFill>
                  <a:schemeClr val="tx1"/>
                </a:solidFill>
              </a:rPr>
            </a:br>
            <a:br>
              <a:rPr lang="en-CA" sz="2400" dirty="0">
                <a:solidFill>
                  <a:schemeClr val="tx1"/>
                </a:solidFill>
              </a:rPr>
            </a:br>
            <a:br>
              <a:rPr lang="en-CA" sz="2600" dirty="0">
                <a:solidFill>
                  <a:schemeClr val="tx1"/>
                </a:solidFill>
              </a:rPr>
            </a:br>
            <a:endParaRPr lang="en-CA" sz="2625" b="0" dirty="0">
              <a:solidFill>
                <a:schemeClr val="tx1"/>
              </a:solidFill>
            </a:endParaRPr>
          </a:p>
        </p:txBody>
      </p:sp>
      <p:sp>
        <p:nvSpPr>
          <p:cNvPr id="3" name="Rectangle 2"/>
          <p:cNvSpPr/>
          <p:nvPr/>
        </p:nvSpPr>
        <p:spPr>
          <a:xfrm>
            <a:off x="932688" y="2167194"/>
            <a:ext cx="6514398" cy="226982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dirty="0"/>
              <a:t>People with chronic pain are offered education and are encouraged and supported to access self-management resources or programs as part of a long-term management strategy.</a:t>
            </a:r>
            <a:endParaRPr lang="en-US" sz="2400" u="none" dirty="0"/>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1"/>
                </a:solidFill>
              </a:rPr>
              <a:t>Quality Standards</a:t>
            </a:r>
          </a:p>
        </p:txBody>
      </p:sp>
      <p:sp>
        <p:nvSpPr>
          <p:cNvPr id="3" name="Content Placeholder 2"/>
          <p:cNvSpPr>
            <a:spLocks noGrp="1"/>
          </p:cNvSpPr>
          <p:nvPr>
            <p:ph idx="1"/>
          </p:nvPr>
        </p:nvSpPr>
        <p:spPr>
          <a:xfrm>
            <a:off x="472184" y="1440547"/>
            <a:ext cx="8244584" cy="3143979"/>
          </a:xfrm>
        </p:spPr>
        <p:txBody>
          <a:bodyPr/>
          <a:lstStyle/>
          <a:p>
            <a:pPr>
              <a:lnSpc>
                <a:spcPct val="90000"/>
              </a:lnSpc>
              <a:spcAft>
                <a:spcPts val="1200"/>
              </a:spcAft>
              <a:buClr>
                <a:srgbClr val="00B2E3"/>
              </a:buClr>
            </a:pPr>
            <a:r>
              <a:rPr lang="en-CA" dirty="0"/>
              <a:t>Inform clinicians and patients what quality care looks like</a:t>
            </a:r>
          </a:p>
          <a:p>
            <a:pPr>
              <a:lnSpc>
                <a:spcPct val="90000"/>
              </a:lnSpc>
              <a:spcAft>
                <a:spcPts val="1200"/>
              </a:spcAft>
              <a:buClr>
                <a:srgbClr val="00B2E3"/>
              </a:buClr>
            </a:pPr>
            <a:r>
              <a:rPr lang="en-CA" dirty="0"/>
              <a:t>Focus on conditions where there are large variations in how care is delivered, or where there are gaps between the care provided in Ontario and the care patients should receive</a:t>
            </a:r>
          </a:p>
          <a:p>
            <a:pPr>
              <a:lnSpc>
                <a:spcPct val="90000"/>
              </a:lnSpc>
              <a:spcAft>
                <a:spcPts val="1200"/>
              </a:spcAft>
              <a:buClr>
                <a:srgbClr val="00B2E3"/>
              </a:buClr>
            </a:pPr>
            <a:r>
              <a:rPr lang="en-CA" dirty="0"/>
              <a:t>Are grounded in the best available evidence</a:t>
            </a:r>
          </a:p>
          <a:p>
            <a:pPr marL="360363" indent="-360363">
              <a:lnSpc>
                <a:spcPct val="90000"/>
              </a:lnSpc>
              <a:spcAft>
                <a:spcPts val="1200"/>
              </a:spcAft>
              <a:buClr>
                <a:srgbClr val="00B2E3"/>
              </a:buClr>
              <a:buFont typeface="Arial" panose="020B0604020202020204" pitchFamily="34" charset="0"/>
              <a:buChar char="•"/>
            </a:pPr>
            <a:endParaRPr lang="en-CA" dirty="0"/>
          </a:p>
          <a:p>
            <a:pPr>
              <a:buClr>
                <a:srgbClr val="00B2E3"/>
              </a:buClr>
            </a:pPr>
            <a:endParaRPr lang="en-CA" dirty="0"/>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57" y="445780"/>
            <a:ext cx="6314602" cy="874432"/>
          </a:xfrm>
        </p:spPr>
        <p:txBody>
          <a:bodyPr anchor="t"/>
          <a:lstStyle/>
          <a:p>
            <a:pPr>
              <a:lnSpc>
                <a:spcPct val="90000"/>
              </a:lnSpc>
            </a:pPr>
            <a:r>
              <a:rPr lang="en-CA" sz="2400" b="0" dirty="0">
                <a:solidFill>
                  <a:schemeClr val="tx1"/>
                </a:solidFill>
              </a:rPr>
              <a:t>Quality Statement 4:</a:t>
            </a:r>
            <a:br>
              <a:rPr lang="en-CA" sz="2400" b="0" dirty="0">
                <a:solidFill>
                  <a:schemeClr val="tx1"/>
                </a:solidFill>
              </a:rPr>
            </a:br>
            <a:r>
              <a:rPr lang="en-CA" sz="2400" dirty="0">
                <a:solidFill>
                  <a:schemeClr val="tx1"/>
                </a:solidFill>
              </a:rPr>
              <a:t>Physical Activity</a:t>
            </a: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endParaRPr lang="en-CA" sz="2625" b="0" dirty="0">
              <a:solidFill>
                <a:schemeClr val="tx1"/>
              </a:solidFill>
            </a:endParaRPr>
          </a:p>
        </p:txBody>
      </p:sp>
      <p:sp>
        <p:nvSpPr>
          <p:cNvPr id="3" name="Rectangle 2"/>
          <p:cNvSpPr/>
          <p:nvPr/>
        </p:nvSpPr>
        <p:spPr>
          <a:xfrm>
            <a:off x="1285884" y="1973420"/>
            <a:ext cx="6230484" cy="204994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dirty="0"/>
              <a:t>People with chronic pain are encouraged and supported to engage in regular physical activity.</a:t>
            </a:r>
            <a:endParaRPr lang="en-US" sz="2400" u="none" dirty="0"/>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278" y="453303"/>
            <a:ext cx="6183438" cy="874432"/>
          </a:xfrm>
        </p:spPr>
        <p:txBody>
          <a:bodyPr anchor="t"/>
          <a:lstStyle/>
          <a:p>
            <a:pPr>
              <a:lnSpc>
                <a:spcPct val="90000"/>
              </a:lnSpc>
            </a:pPr>
            <a:r>
              <a:rPr lang="en-CA" sz="2400" b="0" dirty="0">
                <a:solidFill>
                  <a:schemeClr val="tx1"/>
                </a:solidFill>
              </a:rPr>
              <a:t>Quality Statement 5:</a:t>
            </a:r>
            <a:br>
              <a:rPr lang="en-CA" sz="2400" b="0" dirty="0">
                <a:solidFill>
                  <a:schemeClr val="tx1"/>
                </a:solidFill>
              </a:rPr>
            </a:br>
            <a:r>
              <a:rPr lang="en-CA" sz="2400" dirty="0">
                <a:solidFill>
                  <a:schemeClr val="tx1"/>
                </a:solidFill>
              </a:rPr>
              <a:t>Physically Based interventions</a:t>
            </a: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1269776" y="2085242"/>
            <a:ext cx="6338031" cy="207527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dirty="0"/>
              <a:t>People with chronic pain are encouraged and supported to engage in physically based interventions.</a:t>
            </a:r>
            <a:endParaRPr lang="en-US" sz="2400" u="none" dirty="0"/>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12"/>
            <a:ext cx="8244584" cy="1165909"/>
          </a:xfrm>
        </p:spPr>
        <p:txBody>
          <a:bodyPr anchor="t"/>
          <a:lstStyle/>
          <a:p>
            <a:pPr>
              <a:lnSpc>
                <a:spcPct val="90000"/>
              </a:lnSpc>
            </a:pPr>
            <a:r>
              <a:rPr lang="en-CA" sz="2400" b="0" dirty="0">
                <a:solidFill>
                  <a:schemeClr val="tx1"/>
                </a:solidFill>
              </a:rPr>
              <a:t>Quality Statement 6:</a:t>
            </a:r>
            <a:br>
              <a:rPr lang="en-CA" sz="2400" b="0" dirty="0">
                <a:solidFill>
                  <a:schemeClr val="tx1"/>
                </a:solidFill>
              </a:rPr>
            </a:br>
            <a:r>
              <a:rPr lang="en-CA" sz="2400" dirty="0">
                <a:solidFill>
                  <a:schemeClr val="tx1"/>
                </a:solidFill>
              </a:rPr>
              <a:t>Therapeutic Exercise</a:t>
            </a:r>
            <a:br>
              <a:rPr lang="en-CA" sz="2400" dirty="0">
                <a:solidFill>
                  <a:schemeClr val="tx1"/>
                </a:solidFill>
              </a:rPr>
            </a:b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1277285" y="1990381"/>
            <a:ext cx="6454724" cy="200252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dirty="0"/>
              <a:t>People with chronic pain are encouraged and supported to engage in therapeutic exercise.</a:t>
            </a:r>
            <a:endParaRPr lang="en-US" sz="2400" u="none" dirty="0"/>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12"/>
            <a:ext cx="8244584" cy="1165909"/>
          </a:xfrm>
        </p:spPr>
        <p:txBody>
          <a:bodyPr anchor="t"/>
          <a:lstStyle/>
          <a:p>
            <a:pPr>
              <a:lnSpc>
                <a:spcPct val="90000"/>
              </a:lnSpc>
            </a:pPr>
            <a:r>
              <a:rPr lang="en-CA" sz="2400" b="0" dirty="0">
                <a:solidFill>
                  <a:schemeClr val="tx1"/>
                </a:solidFill>
              </a:rPr>
              <a:t>Quality Statement 7: </a:t>
            </a:r>
            <a:br>
              <a:rPr lang="en-CA" sz="2400" b="0" dirty="0">
                <a:solidFill>
                  <a:schemeClr val="tx1"/>
                </a:solidFill>
              </a:rPr>
            </a:br>
            <a:r>
              <a:rPr lang="en-CA" sz="2400" dirty="0">
                <a:solidFill>
                  <a:schemeClr val="tx1"/>
                </a:solidFill>
              </a:rPr>
              <a:t>Pharmacotherapy</a:t>
            </a:r>
            <a:br>
              <a:rPr lang="en-CA" sz="2400" dirty="0">
                <a:solidFill>
                  <a:schemeClr val="tx1"/>
                </a:solidFill>
              </a:rPr>
            </a:b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854964" y="1897746"/>
            <a:ext cx="7310627" cy="231763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dirty="0"/>
              <a:t>People with chronic pain are offered non-opioid pharmacotherapies as first-line treatment for chronic pain. Medications are regularly reviewed for effectiveness in meeting goals for pain management and improved function.</a:t>
            </a:r>
            <a:endParaRPr lang="en-US" sz="2400" u="none" dirty="0"/>
          </a:p>
        </p:txBody>
      </p:sp>
    </p:spTree>
    <p:custDataLst>
      <p:tags r:id="rId1"/>
    </p:custDataLst>
    <p:extLst>
      <p:ext uri="{BB962C8B-B14F-4D97-AF65-F5344CB8AC3E}">
        <p14:creationId xmlns:p14="http://schemas.microsoft.com/office/powerpoint/2010/main" val="2474725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990"/>
            <a:ext cx="8244584" cy="1165909"/>
          </a:xfrm>
        </p:spPr>
        <p:txBody>
          <a:bodyPr anchor="t"/>
          <a:lstStyle/>
          <a:p>
            <a:pPr>
              <a:lnSpc>
                <a:spcPct val="90000"/>
              </a:lnSpc>
            </a:pPr>
            <a:r>
              <a:rPr lang="en-CA" sz="2400" b="0" dirty="0">
                <a:solidFill>
                  <a:schemeClr val="tx1"/>
                </a:solidFill>
              </a:rPr>
              <a:t>Quality Statement 8:</a:t>
            </a:r>
            <a:br>
              <a:rPr lang="en-CA" sz="2400" b="0" dirty="0">
                <a:solidFill>
                  <a:schemeClr val="tx1"/>
                </a:solidFill>
              </a:rPr>
            </a:br>
            <a:r>
              <a:rPr lang="en-CA" sz="2400" dirty="0">
                <a:solidFill>
                  <a:schemeClr val="tx1"/>
                </a:solidFill>
              </a:rPr>
              <a:t>Psychologically Based Interventions</a:t>
            </a:r>
            <a:br>
              <a:rPr lang="en-CA" sz="2400" dirty="0">
                <a:solidFill>
                  <a:schemeClr val="tx1"/>
                </a:solidFill>
              </a:rPr>
            </a:b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960120" y="1941064"/>
            <a:ext cx="6296639" cy="200967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dirty="0"/>
              <a:t>People with chronic pain are offered psychological assessment and appropriate psychologically based interventions.</a:t>
            </a:r>
            <a:endParaRPr lang="en-US" sz="2400" u="none" dirty="0"/>
          </a:p>
        </p:txBody>
      </p:sp>
    </p:spTree>
    <p:custDataLst>
      <p:tags r:id="rId1"/>
    </p:custDataLst>
    <p:extLst>
      <p:ext uri="{BB962C8B-B14F-4D97-AF65-F5344CB8AC3E}">
        <p14:creationId xmlns:p14="http://schemas.microsoft.com/office/powerpoint/2010/main" val="1505742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050"/>
            <a:ext cx="8244584" cy="1165909"/>
          </a:xfrm>
        </p:spPr>
        <p:txBody>
          <a:bodyPr anchor="t"/>
          <a:lstStyle/>
          <a:p>
            <a:pPr>
              <a:lnSpc>
                <a:spcPct val="90000"/>
              </a:lnSpc>
            </a:pPr>
            <a:r>
              <a:rPr lang="en-CA" sz="2400" b="0" dirty="0">
                <a:solidFill>
                  <a:schemeClr val="tx1"/>
                </a:solidFill>
              </a:rPr>
              <a:t>Quality Statement 9:</a:t>
            </a:r>
            <a:br>
              <a:rPr lang="en-CA" sz="2400" b="0" dirty="0">
                <a:solidFill>
                  <a:schemeClr val="tx1"/>
                </a:solidFill>
              </a:rPr>
            </a:br>
            <a:r>
              <a:rPr lang="en-CA" sz="2400" dirty="0">
                <a:solidFill>
                  <a:schemeClr val="tx1"/>
                </a:solidFill>
              </a:rPr>
              <a:t>Psychosocial Supports</a:t>
            </a:r>
            <a:br>
              <a:rPr lang="en-CA" sz="2400" dirty="0">
                <a:solidFill>
                  <a:schemeClr val="tx1"/>
                </a:solidFill>
              </a:rPr>
            </a:b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578992" y="2006291"/>
            <a:ext cx="8001000" cy="319125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dirty="0"/>
              <a:t>People with chronic pain, their families, and their caregivers are offered psychosocial supports that consider their emotional, social, cultural, cognitive, accessibility, or spiritual needs. Psychosocial supports may include traditional knowledge, medicines, and healing practices for chronic pain, where appropriate.</a:t>
            </a:r>
            <a:endParaRPr lang="en-US" sz="2400" u="none" dirty="0"/>
          </a:p>
        </p:txBody>
      </p:sp>
    </p:spTree>
    <p:custDataLst>
      <p:tags r:id="rId1"/>
    </p:custDataLst>
    <p:extLst>
      <p:ext uri="{BB962C8B-B14F-4D97-AF65-F5344CB8AC3E}">
        <p14:creationId xmlns:p14="http://schemas.microsoft.com/office/powerpoint/2010/main" val="2634543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9099"/>
            <a:ext cx="8244584" cy="1165909"/>
          </a:xfrm>
        </p:spPr>
        <p:txBody>
          <a:bodyPr anchor="t"/>
          <a:lstStyle/>
          <a:p>
            <a:pPr>
              <a:lnSpc>
                <a:spcPct val="90000"/>
              </a:lnSpc>
            </a:pPr>
            <a:r>
              <a:rPr lang="en-CA" sz="2400" b="0" dirty="0">
                <a:solidFill>
                  <a:schemeClr val="tx1"/>
                </a:solidFill>
              </a:rPr>
              <a:t>Quality Statement 10:</a:t>
            </a:r>
            <a:br>
              <a:rPr lang="en-CA" sz="2400" b="0" dirty="0">
                <a:solidFill>
                  <a:schemeClr val="tx1"/>
                </a:solidFill>
              </a:rPr>
            </a:br>
            <a:r>
              <a:rPr lang="en-CA" sz="2400" dirty="0">
                <a:solidFill>
                  <a:schemeClr val="tx1"/>
                </a:solidFill>
              </a:rPr>
              <a:t>Interventional Management of Chronic Pain</a:t>
            </a:r>
            <a:br>
              <a:rPr lang="en-CA" sz="2400" dirty="0">
                <a:solidFill>
                  <a:schemeClr val="tx1"/>
                </a:solidFill>
              </a:rPr>
            </a:b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658368" y="2107692"/>
            <a:ext cx="7452360" cy="264261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dirty="0"/>
              <a:t>People with chronic pain are offered interventional management, when clinically indicated, in combination with other strategies and interventions as part of an interprofessional approach to chronic pain management.</a:t>
            </a:r>
            <a:endParaRPr lang="en-US" sz="2400" u="none" dirty="0"/>
          </a:p>
        </p:txBody>
      </p:sp>
    </p:spTree>
    <p:custDataLst>
      <p:tags r:id="rId1"/>
    </p:custDataLst>
    <p:extLst>
      <p:ext uri="{BB962C8B-B14F-4D97-AF65-F5344CB8AC3E}">
        <p14:creationId xmlns:p14="http://schemas.microsoft.com/office/powerpoint/2010/main" val="3565876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422"/>
            <a:ext cx="8244584" cy="1165909"/>
          </a:xfrm>
        </p:spPr>
        <p:txBody>
          <a:bodyPr anchor="t"/>
          <a:lstStyle/>
          <a:p>
            <a:pPr>
              <a:lnSpc>
                <a:spcPct val="90000"/>
              </a:lnSpc>
            </a:pPr>
            <a:r>
              <a:rPr lang="en-CA" sz="2400" b="0" dirty="0">
                <a:solidFill>
                  <a:schemeClr val="tx1"/>
                </a:solidFill>
              </a:rPr>
              <a:t>Quality Statement 11:</a:t>
            </a:r>
            <a:br>
              <a:rPr lang="en-CA" sz="2400" b="0" dirty="0">
                <a:solidFill>
                  <a:schemeClr val="tx1"/>
                </a:solidFill>
              </a:rPr>
            </a:br>
            <a:r>
              <a:rPr lang="en-CA" sz="2400" dirty="0">
                <a:solidFill>
                  <a:schemeClr val="tx1"/>
                </a:solidFill>
              </a:rPr>
              <a:t>Access and Referral to an Interprofessional </a:t>
            </a:r>
            <a:br>
              <a:rPr lang="en-CA" sz="2400" dirty="0">
                <a:solidFill>
                  <a:schemeClr val="tx1"/>
                </a:solidFill>
              </a:rPr>
            </a:br>
            <a:r>
              <a:rPr lang="en-CA" sz="2400" dirty="0">
                <a:solidFill>
                  <a:schemeClr val="tx1"/>
                </a:solidFill>
              </a:rPr>
              <a:t>Chronic Pain Program</a:t>
            </a:r>
            <a:br>
              <a:rPr lang="en-CA" sz="2400" dirty="0">
                <a:solidFill>
                  <a:schemeClr val="tx1"/>
                </a:solidFill>
              </a:rPr>
            </a:b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457200" y="1755648"/>
            <a:ext cx="7571232" cy="268833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dirty="0"/>
              <a:t>People whose quality of life is significantly impacted by their chronic pain are referred by their primary care provider to an interprofessional pain program. They are seen for a first appointment within 3 months of referral.</a:t>
            </a:r>
            <a:endParaRPr lang="en-US" sz="2400" u="none" dirty="0"/>
          </a:p>
        </p:txBody>
      </p:sp>
    </p:spTree>
    <p:custDataLst>
      <p:tags r:id="rId1"/>
    </p:custDataLst>
    <p:extLst>
      <p:ext uri="{BB962C8B-B14F-4D97-AF65-F5344CB8AC3E}">
        <p14:creationId xmlns:p14="http://schemas.microsoft.com/office/powerpoint/2010/main" val="3900049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255"/>
            <a:ext cx="8244584" cy="1165909"/>
          </a:xfrm>
        </p:spPr>
        <p:txBody>
          <a:bodyPr anchor="t"/>
          <a:lstStyle/>
          <a:p>
            <a:pPr>
              <a:lnSpc>
                <a:spcPct val="90000"/>
              </a:lnSpc>
            </a:pPr>
            <a:r>
              <a:rPr lang="en-CA" sz="2400" b="0" dirty="0">
                <a:solidFill>
                  <a:schemeClr val="tx1"/>
                </a:solidFill>
              </a:rPr>
              <a:t>Quality Statement 12:</a:t>
            </a:r>
            <a:br>
              <a:rPr lang="en-CA" sz="2400" b="0" dirty="0">
                <a:solidFill>
                  <a:schemeClr val="tx1"/>
                </a:solidFill>
              </a:rPr>
            </a:br>
            <a:r>
              <a:rPr lang="en-CA" sz="2400" dirty="0">
                <a:solidFill>
                  <a:schemeClr val="tx1"/>
                </a:solidFill>
              </a:rPr>
              <a:t>Transitions and Coordination of Care</a:t>
            </a:r>
            <a:br>
              <a:rPr lang="en-CA" sz="2400" dirty="0">
                <a:solidFill>
                  <a:schemeClr val="tx1"/>
                </a:solidFill>
              </a:rPr>
            </a:b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1197864" y="2020824"/>
            <a:ext cx="6186911" cy="161919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dirty="0"/>
              <a:t>People with chronic pain receive timely and collaborative care during and after health care transitions.</a:t>
            </a:r>
            <a:endParaRPr lang="en-US" sz="2400" u="none" dirty="0"/>
          </a:p>
        </p:txBody>
      </p:sp>
    </p:spTree>
    <p:custDataLst>
      <p:tags r:id="rId1"/>
    </p:custDataLst>
    <p:extLst>
      <p:ext uri="{BB962C8B-B14F-4D97-AF65-F5344CB8AC3E}">
        <p14:creationId xmlns:p14="http://schemas.microsoft.com/office/powerpoint/2010/main" val="250634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769D5-E05E-4F31-B685-E7ABA50344EC}"/>
              </a:ext>
            </a:extLst>
          </p:cNvPr>
          <p:cNvSpPr>
            <a:spLocks noGrp="1"/>
          </p:cNvSpPr>
          <p:nvPr>
            <p:ph type="title"/>
          </p:nvPr>
        </p:nvSpPr>
        <p:spPr>
          <a:xfrm>
            <a:off x="503854" y="536105"/>
            <a:ext cx="6941976" cy="1362075"/>
          </a:xfrm>
        </p:spPr>
        <p:txBody>
          <a:bodyPr/>
          <a:lstStyle/>
          <a:p>
            <a:pPr>
              <a:lnSpc>
                <a:spcPct val="150000"/>
              </a:lnSpc>
              <a:spcBef>
                <a:spcPts val="600"/>
              </a:spcBef>
              <a:spcAft>
                <a:spcPts val="600"/>
              </a:spcAft>
            </a:pPr>
            <a:r>
              <a:rPr lang="en-US" sz="1600" i="1" dirty="0">
                <a:solidFill>
                  <a:schemeClr val="tx1"/>
                </a:solidFill>
                <a:ea typeface="MS PGothic"/>
              </a:rPr>
              <a:t>There is no magic pill that will take away chronic pain. Helping people with chronic pain is a long-term joint effort between patient and provider, requiring communication and trust in order to set goals and develop a treatment plan. It can be rewarding for clinicians to watch their patients’ quality of life improve—a quality standard helps clinicians and patients work together toward this goal.</a:t>
            </a:r>
            <a:r>
              <a:rPr lang="en-US" sz="1600" dirty="0">
                <a:solidFill>
                  <a:schemeClr val="tx1"/>
                </a:solidFill>
                <a:ea typeface="MS PGothic"/>
              </a:rPr>
              <a:t> ​</a:t>
            </a:r>
            <a:br>
              <a:rPr lang="en-US" sz="1600" dirty="0"/>
            </a:br>
            <a:r>
              <a:rPr lang="en-US" sz="1600" i="1" dirty="0">
                <a:solidFill>
                  <a:schemeClr val="tx1"/>
                </a:solidFill>
                <a:ea typeface="MS PGothic"/>
              </a:rPr>
              <a:t>How people experience pain does not remain static, and how people describe their pain can change over time; as a result, care plans are constantly evolving to include different treatment strategies. The quality standard for chronic pain encourages clinicians to continually do a comprehensive pain assessment and reminds them of the importance of using multiple interventions for the management of pain, in addition to pharmacotherapy.</a:t>
            </a:r>
            <a:r>
              <a:rPr lang="en-US" sz="1600" dirty="0">
                <a:solidFill>
                  <a:schemeClr val="tx1"/>
                </a:solidFill>
                <a:ea typeface="MS PGothic"/>
              </a:rPr>
              <a:t> ​</a:t>
            </a:r>
            <a:br>
              <a:rPr lang="en-US" sz="1600" b="0" dirty="0"/>
            </a:br>
            <a:br>
              <a:rPr lang="en-US" sz="1600" b="0" dirty="0"/>
            </a:br>
            <a:r>
              <a:rPr lang="en-US" sz="1600" b="0" dirty="0">
                <a:solidFill>
                  <a:schemeClr val="tx1"/>
                </a:solidFill>
                <a:ea typeface="MS PGothic"/>
              </a:rPr>
              <a:t>​           – Mona Sawhney, Chronic Pain Quality 	Standard Advisory Committee member</a:t>
            </a:r>
            <a:endParaRPr lang="en-US" sz="1600" dirty="0">
              <a:solidFill>
                <a:schemeClr val="tx1"/>
              </a:solidFill>
              <a:ea typeface="MS PGothic"/>
            </a:endParaRPr>
          </a:p>
        </p:txBody>
      </p:sp>
    </p:spTree>
    <p:extLst>
      <p:ext uri="{BB962C8B-B14F-4D97-AF65-F5344CB8AC3E}">
        <p14:creationId xmlns:p14="http://schemas.microsoft.com/office/powerpoint/2010/main" val="289637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dirty="0">
                <a:solidFill>
                  <a:schemeClr val="tx1"/>
                </a:solidFill>
              </a:rPr>
              <a:t>Quality Standards</a:t>
            </a:r>
          </a:p>
        </p:txBody>
      </p:sp>
      <p:graphicFrame>
        <p:nvGraphicFramePr>
          <p:cNvPr id="4" name="Diagram 3"/>
          <p:cNvGraphicFramePr/>
          <p:nvPr>
            <p:extLst>
              <p:ext uri="{D42A27DB-BD31-4B8C-83A1-F6EECF244321}">
                <p14:modId xmlns:p14="http://schemas.microsoft.com/office/powerpoint/2010/main" val="2232997908"/>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1E5B55-F084-9F44-80E5-4EB8BE2A993C}"/>
              </a:ext>
            </a:extLst>
          </p:cNvPr>
          <p:cNvSpPr txBox="1">
            <a:spLocks/>
          </p:cNvSpPr>
          <p:nvPr/>
        </p:nvSpPr>
        <p:spPr>
          <a:xfrm>
            <a:off x="406429" y="1170739"/>
            <a:ext cx="6081935" cy="1969761"/>
          </a:xfrm>
          <a:prstGeom prst="rect">
            <a:avLst/>
          </a:prstGeom>
        </p:spPr>
        <p:txBody>
          <a:bodyPr/>
          <a:lst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br>
              <a:rPr lang="en-CA" sz="4800" u="none" kern="0">
                <a:solidFill>
                  <a:schemeClr val="tx1"/>
                </a:solidFill>
              </a:rPr>
            </a:br>
            <a:r>
              <a:rPr lang="en-US" sz="4800" u="none" kern="0">
                <a:solidFill>
                  <a:schemeClr val="tx1"/>
                </a:solidFill>
              </a:rPr>
              <a:t>How to Measure Overall Success</a:t>
            </a:r>
            <a:br>
              <a:rPr lang="en-US" sz="4800" u="none" kern="0">
                <a:solidFill>
                  <a:schemeClr val="tx1"/>
                </a:solidFill>
                <a:latin typeface="MS PGothic"/>
              </a:rPr>
            </a:br>
            <a:endParaRPr lang="en-US" sz="4800" u="none" kern="0" dirty="0">
              <a:solidFill>
                <a:schemeClr val="tx1"/>
              </a:solidFill>
            </a:endParaRPr>
          </a:p>
        </p:txBody>
      </p:sp>
      <p:cxnSp>
        <p:nvCxnSpPr>
          <p:cNvPr id="4" name="Straight Connector 3">
            <a:extLst>
              <a:ext uri="{FF2B5EF4-FFF2-40B4-BE49-F238E27FC236}">
                <a16:creationId xmlns:a16="http://schemas.microsoft.com/office/drawing/2014/main" id="{169F3F5E-1A8A-304A-AE7F-75CAA67E2E81}"/>
              </a:ext>
            </a:extLst>
          </p:cNvPr>
          <p:cNvCxnSpPr>
            <a:cxnSpLocks/>
          </p:cNvCxnSpPr>
          <p:nvPr/>
        </p:nvCxnSpPr>
        <p:spPr bwMode="auto">
          <a:xfrm>
            <a:off x="464831" y="3593433"/>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6DB5-4FBD-42AB-9D0D-6E7C20C25CBA}"/>
              </a:ext>
            </a:extLst>
          </p:cNvPr>
          <p:cNvSpPr>
            <a:spLocks noGrp="1"/>
          </p:cNvSpPr>
          <p:nvPr>
            <p:ph type="title"/>
          </p:nvPr>
        </p:nvSpPr>
        <p:spPr/>
        <p:txBody>
          <a:bodyPr/>
          <a:lstStyle/>
          <a:p>
            <a:r>
              <a:rPr lang="en-US" sz="2800" dirty="0">
                <a:solidFill>
                  <a:schemeClr val="tx1"/>
                </a:solidFill>
              </a:rPr>
              <a:t>How Success Can Be Measured</a:t>
            </a:r>
            <a:endParaRPr lang="en-CA" sz="2800" dirty="0">
              <a:solidFill>
                <a:schemeClr val="tx1"/>
              </a:solidFill>
            </a:endParaRPr>
          </a:p>
        </p:txBody>
      </p:sp>
      <p:sp>
        <p:nvSpPr>
          <p:cNvPr id="3" name="Content Placeholder 2">
            <a:extLst>
              <a:ext uri="{FF2B5EF4-FFF2-40B4-BE49-F238E27FC236}">
                <a16:creationId xmlns:a16="http://schemas.microsoft.com/office/drawing/2014/main" id="{EEE5CF05-888A-4599-888A-CBEAE6CED810}"/>
              </a:ext>
            </a:extLst>
          </p:cNvPr>
          <p:cNvSpPr>
            <a:spLocks noGrp="1"/>
          </p:cNvSpPr>
          <p:nvPr>
            <p:ph idx="1"/>
          </p:nvPr>
        </p:nvSpPr>
        <p:spPr>
          <a:xfrm>
            <a:off x="472184" y="1258339"/>
            <a:ext cx="8229600" cy="5089452"/>
          </a:xfrm>
        </p:spPr>
        <p:txBody>
          <a:bodyPr/>
          <a:lstStyle/>
          <a:p>
            <a:pPr marL="0" indent="0">
              <a:buNone/>
            </a:pPr>
            <a:r>
              <a:rPr lang="en-CA" sz="2000" dirty="0">
                <a:ea typeface="MS PGothic"/>
              </a:rPr>
              <a:t>We recommend that health care providers consider using the following indicators to measure the quality of care patients are receiving. These indicators cannot be measured provincially using currently available data sources and so rely on locally collected data:  </a:t>
            </a:r>
            <a:endParaRPr lang="en-CA" sz="2000" dirty="0"/>
          </a:p>
          <a:p>
            <a:pPr marL="0" indent="0">
              <a:buNone/>
            </a:pPr>
            <a:endParaRPr lang="en-CA" sz="1000" dirty="0"/>
          </a:p>
          <a:p>
            <a:pPr marL="0" indent="0">
              <a:buNone/>
            </a:pPr>
            <a:r>
              <a:rPr lang="en-CA" sz="2000" b="1" i="1" dirty="0"/>
              <a:t>Outcome indicators</a:t>
            </a:r>
            <a:endParaRPr lang="en-US" sz="1600" b="1" dirty="0"/>
          </a:p>
          <a:p>
            <a:pPr>
              <a:buClr>
                <a:srgbClr val="00B2E3"/>
              </a:buClr>
            </a:pPr>
            <a:r>
              <a:rPr lang="en-CA" sz="2000" dirty="0"/>
              <a:t>Percentage of people with chronic pain who experience an improved quality of life </a:t>
            </a:r>
          </a:p>
          <a:p>
            <a:pPr>
              <a:buClr>
                <a:srgbClr val="00B2E3"/>
              </a:buClr>
            </a:pPr>
            <a:r>
              <a:rPr lang="en-CA" sz="2000" dirty="0">
                <a:ea typeface="MS PGothic"/>
              </a:rPr>
              <a:t>Percentage of people with chronic pain who experience improved functional status</a:t>
            </a:r>
          </a:p>
          <a:p>
            <a:pPr marL="0" indent="0">
              <a:buNone/>
            </a:pPr>
            <a:r>
              <a:rPr lang="en-CA" sz="2000" b="1" i="1" dirty="0"/>
              <a:t>Process indicators</a:t>
            </a:r>
          </a:p>
          <a:p>
            <a:pPr>
              <a:buClr>
                <a:srgbClr val="00B2E3"/>
              </a:buClr>
            </a:pPr>
            <a:r>
              <a:rPr lang="en-CA" sz="2000" dirty="0">
                <a:solidFill>
                  <a:srgbClr val="000000"/>
                </a:solidFill>
              </a:rPr>
              <a:t>Percentage of people with chronic pain who receive non-opioid pharmacotherapy as first-line pharmacological treatment</a:t>
            </a:r>
          </a:p>
        </p:txBody>
      </p:sp>
    </p:spTree>
    <p:custDataLst>
      <p:tags r:id="rId1"/>
    </p:custDataLst>
    <p:extLst>
      <p:ext uri="{BB962C8B-B14F-4D97-AF65-F5344CB8AC3E}">
        <p14:creationId xmlns:p14="http://schemas.microsoft.com/office/powerpoint/2010/main" val="3099195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98887E-8F69-3642-91F4-06F552DF8D44}"/>
              </a:ext>
            </a:extLst>
          </p:cNvPr>
          <p:cNvSpPr/>
          <p:nvPr/>
        </p:nvSpPr>
        <p:spPr>
          <a:xfrm>
            <a:off x="4572000" y="5906426"/>
            <a:ext cx="4639734"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dirty="0">
                <a:solidFill>
                  <a:srgbClr val="FFFFFF"/>
                </a:solidFill>
                <a:latin typeface="Arial"/>
                <a:cs typeface="Arial"/>
              </a:rPr>
            </a:br>
            <a:endParaRPr lang="en-CA" sz="2800" b="1" u="none" dirty="0">
              <a:solidFill>
                <a:srgbClr val="FFFFFF"/>
              </a:solidFill>
              <a:latin typeface="Arial"/>
              <a:cs typeface="Arial"/>
            </a:endParaRPr>
          </a:p>
          <a:p>
            <a:pPr eaLnBrk="0" hangingPunct="0"/>
            <a:endParaRPr lang="en-CA" sz="2800" b="1" u="none" dirty="0">
              <a:solidFill>
                <a:srgbClr val="FFFFFF"/>
              </a:solidFill>
              <a:latin typeface="Arial"/>
              <a:cs typeface="Arial"/>
            </a:endParaRPr>
          </a:p>
          <a:p>
            <a:pPr eaLnBrk="0" hangingPunct="0"/>
            <a:br>
              <a:rPr lang="en-CA" sz="2800" b="1" u="none" dirty="0">
                <a:solidFill>
                  <a:srgbClr val="FFFFFF"/>
                </a:solidFill>
                <a:latin typeface="Arial"/>
                <a:cs typeface="Arial"/>
              </a:rPr>
            </a:br>
            <a:r>
              <a:rPr lang="en-CA" sz="2400" u="none" dirty="0">
                <a:solidFill>
                  <a:srgbClr val="FFFFFF"/>
                </a:solidFill>
                <a:latin typeface="Arial"/>
                <a:cs typeface="Arial"/>
              </a:rPr>
              <a:t>Connect with us:</a:t>
            </a:r>
            <a:br>
              <a:rPr lang="en-CA" sz="2400" u="none" dirty="0">
                <a:solidFill>
                  <a:srgbClr val="FFFFFF"/>
                </a:solidFill>
                <a:latin typeface="Arial"/>
                <a:cs typeface="Arial"/>
              </a:rPr>
            </a:br>
            <a:r>
              <a:rPr lang="en-CA" sz="2400" b="1" u="none" dirty="0">
                <a:solidFill>
                  <a:srgbClr val="FFFFFF"/>
                </a:solidFill>
                <a:latin typeface="Arial"/>
                <a:cs typeface="Arial"/>
              </a:rPr>
              <a:t>https://</a:t>
            </a:r>
            <a:r>
              <a:rPr lang="en-CA" sz="2400" b="1" u="none" dirty="0" err="1">
                <a:solidFill>
                  <a:srgbClr val="FFFFFF"/>
                </a:solidFill>
                <a:latin typeface="Arial"/>
                <a:cs typeface="Arial"/>
              </a:rPr>
              <a:t>quorum.hqontario.ca</a:t>
            </a:r>
            <a:endParaRPr lang="en-CA" sz="2400" b="1" u="none" dirty="0">
              <a:solidFill>
                <a:srgbClr val="FFFFFF"/>
              </a:solidFill>
              <a:latin typeface="Arial"/>
              <a:cs typeface="Arial"/>
            </a:endParaRP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111031" y="6354907"/>
            <a:ext cx="8921937" cy="400110"/>
          </a:xfrm>
          <a:prstGeom prst="rect">
            <a:avLst/>
          </a:prstGeom>
        </p:spPr>
        <p:txBody>
          <a:bodyPr wrap="square" anchor="t">
            <a:spAutoFit/>
          </a:bodyPr>
          <a:lstStyle/>
          <a:p>
            <a:r>
              <a:rPr lang="en-US" sz="1000" b="1" u="none" dirty="0">
                <a:latin typeface="Arial"/>
                <a:ea typeface="MS PGothic"/>
                <a:cs typeface="Arial"/>
              </a:rPr>
              <a:t>Find these resources here:</a:t>
            </a:r>
            <a:br>
              <a:rPr lang="en-US" sz="1000" u="none" dirty="0">
                <a:highlight>
                  <a:srgbClr val="FFFF00"/>
                </a:highlight>
                <a:cs typeface="Arial"/>
              </a:rPr>
            </a:br>
            <a:r>
              <a:rPr lang="en-US" sz="1000" u="none" dirty="0">
                <a:latin typeface="Arial"/>
                <a:ea typeface="MS PGothic"/>
                <a:cs typeface="Arial"/>
              </a:rPr>
              <a:t>https://hqontario.ca/Evidence-to-Improve-Care/Quality-Standards/View-all-Quality-Standards/Chronic-Pain</a:t>
            </a:r>
            <a:endParaRPr lang="en-US" sz="1000" u="none" dirty="0">
              <a:highlight>
                <a:srgbClr val="FFFF00"/>
              </a:highlight>
              <a:cs typeface="Arial"/>
            </a:endParaRPr>
          </a:p>
        </p:txBody>
      </p:sp>
      <p:sp>
        <p:nvSpPr>
          <p:cNvPr id="7" name="Title 6"/>
          <p:cNvSpPr>
            <a:spLocks noGrp="1"/>
          </p:cNvSpPr>
          <p:nvPr>
            <p:ph type="title"/>
          </p:nvPr>
        </p:nvSpPr>
        <p:spPr>
          <a:xfrm>
            <a:off x="436829" y="118737"/>
            <a:ext cx="8244584" cy="1165909"/>
          </a:xfrm>
        </p:spPr>
        <p:txBody>
          <a:bodyPr/>
          <a:lstStyle/>
          <a:p>
            <a:r>
              <a:rPr lang="en-US" sz="2800" dirty="0">
                <a:solidFill>
                  <a:schemeClr val="tx1"/>
                </a:solidFill>
              </a:rPr>
              <a:t>Quality Standard Resources</a:t>
            </a:r>
          </a:p>
        </p:txBody>
      </p:sp>
      <p:sp>
        <p:nvSpPr>
          <p:cNvPr id="24" name="TextBox 23">
            <a:extLst>
              <a:ext uri="{FF2B5EF4-FFF2-40B4-BE49-F238E27FC236}">
                <a16:creationId xmlns:a16="http://schemas.microsoft.com/office/drawing/2014/main" id="{4853A873-C959-4D38-8278-FD7FE247F985}"/>
              </a:ext>
            </a:extLst>
          </p:cNvPr>
          <p:cNvSpPr txBox="1"/>
          <p:nvPr/>
        </p:nvSpPr>
        <p:spPr>
          <a:xfrm>
            <a:off x="4960661" y="3424509"/>
            <a:ext cx="2529860" cy="307777"/>
          </a:xfrm>
          <a:prstGeom prst="rect">
            <a:avLst/>
          </a:prstGeom>
          <a:noFill/>
        </p:spPr>
        <p:txBody>
          <a:bodyPr wrap="none" rtlCol="0">
            <a:spAutoFit/>
          </a:bodyPr>
          <a:lstStyle/>
          <a:p>
            <a:r>
              <a:rPr lang="en-US" b="1" u="none" dirty="0">
                <a:solidFill>
                  <a:srgbClr val="000000"/>
                </a:solidFill>
              </a:rPr>
              <a:t>Patient Conversation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248240" y="3447510"/>
            <a:ext cx="1616148" cy="307777"/>
          </a:xfrm>
          <a:prstGeom prst="rect">
            <a:avLst/>
          </a:prstGeom>
          <a:noFill/>
        </p:spPr>
        <p:txBody>
          <a:bodyPr wrap="none" rtlCol="0">
            <a:spAutoFit/>
          </a:bodyPr>
          <a:lstStyle/>
          <a:p>
            <a:r>
              <a:rPr lang="en-US" b="1" u="none" dirty="0">
                <a:solidFill>
                  <a:srgbClr val="000000"/>
                </a:solidFill>
              </a:rPr>
              <a:t>Quality Standard</a:t>
            </a:r>
          </a:p>
        </p:txBody>
      </p:sp>
      <p:pic>
        <p:nvPicPr>
          <p:cNvPr id="15" name="Picture 14">
            <a:extLst>
              <a:ext uri="{FF2B5EF4-FFF2-40B4-BE49-F238E27FC236}">
                <a16:creationId xmlns:a16="http://schemas.microsoft.com/office/drawing/2014/main" id="{E967BF73-77E2-1B46-B2BF-B9FD79850384}"/>
              </a:ext>
            </a:extLst>
          </p:cNvPr>
          <p:cNvPicPr>
            <a:picLocks noChangeAspect="1"/>
          </p:cNvPicPr>
          <p:nvPr/>
        </p:nvPicPr>
        <p:blipFill>
          <a:blip r:embed="rId4"/>
          <a:srcRect/>
          <a:stretch/>
        </p:blipFill>
        <p:spPr>
          <a:xfrm>
            <a:off x="2245020" y="1194493"/>
            <a:ext cx="1619368" cy="2100803"/>
          </a:xfrm>
          <a:prstGeom prst="rect">
            <a:avLst/>
          </a:prstGeom>
          <a:effectLst>
            <a:outerShdw blurRad="76200" algn="ctr" rotWithShape="0">
              <a:prstClr val="black">
                <a:alpha val="40000"/>
              </a:prstClr>
            </a:outerShdw>
          </a:effectLst>
        </p:spPr>
      </p:pic>
      <p:pic>
        <p:nvPicPr>
          <p:cNvPr id="16" name="Picture 15">
            <a:extLst>
              <a:ext uri="{FF2B5EF4-FFF2-40B4-BE49-F238E27FC236}">
                <a16:creationId xmlns:a16="http://schemas.microsoft.com/office/drawing/2014/main" id="{AFC10135-BF1E-734D-ACD5-C8896FF57F73}"/>
              </a:ext>
            </a:extLst>
          </p:cNvPr>
          <p:cNvPicPr>
            <a:picLocks noChangeAspect="1"/>
          </p:cNvPicPr>
          <p:nvPr/>
        </p:nvPicPr>
        <p:blipFill>
          <a:blip r:embed="rId5"/>
          <a:srcRect/>
          <a:stretch/>
        </p:blipFill>
        <p:spPr>
          <a:xfrm>
            <a:off x="5564594" y="1185470"/>
            <a:ext cx="1614144" cy="2092662"/>
          </a:xfrm>
          <a:prstGeom prst="rect">
            <a:avLst/>
          </a:prstGeom>
          <a:effectLst>
            <a:outerShdw blurRad="76200" algn="ctr" rotWithShape="0">
              <a:prstClr val="black">
                <a:alpha val="40000"/>
              </a:prstClr>
            </a:outerShdw>
          </a:effectLst>
        </p:spPr>
      </p:pic>
      <p:sp>
        <p:nvSpPr>
          <p:cNvPr id="18" name="TextBox 17">
            <a:extLst>
              <a:ext uri="{FF2B5EF4-FFF2-40B4-BE49-F238E27FC236}">
                <a16:creationId xmlns:a16="http://schemas.microsoft.com/office/drawing/2014/main" id="{979842D7-4C23-E140-B4BD-429400D27D7D}"/>
              </a:ext>
            </a:extLst>
          </p:cNvPr>
          <p:cNvSpPr txBox="1"/>
          <p:nvPr/>
        </p:nvSpPr>
        <p:spPr>
          <a:xfrm>
            <a:off x="2106242" y="5883103"/>
            <a:ext cx="2032929" cy="307777"/>
          </a:xfrm>
          <a:prstGeom prst="rect">
            <a:avLst/>
          </a:prstGeom>
          <a:noFill/>
        </p:spPr>
        <p:txBody>
          <a:bodyPr wrap="none" rtlCol="0">
            <a:spAutoFit/>
          </a:bodyPr>
          <a:lstStyle/>
          <a:p>
            <a:r>
              <a:rPr lang="en-US" b="1" u="none">
                <a:solidFill>
                  <a:srgbClr val="000000"/>
                </a:solidFill>
              </a:rPr>
              <a:t>Getting Started Guide</a:t>
            </a:r>
          </a:p>
        </p:txBody>
      </p:sp>
      <p:sp>
        <p:nvSpPr>
          <p:cNvPr id="23" name="TextBox 22">
            <a:extLst>
              <a:ext uri="{FF2B5EF4-FFF2-40B4-BE49-F238E27FC236}">
                <a16:creationId xmlns:a16="http://schemas.microsoft.com/office/drawing/2014/main" id="{07FAAE8D-3F6C-F24F-8EB1-EA8527CCCCA6}"/>
              </a:ext>
            </a:extLst>
          </p:cNvPr>
          <p:cNvSpPr txBox="1"/>
          <p:nvPr/>
        </p:nvSpPr>
        <p:spPr>
          <a:xfrm>
            <a:off x="5466812" y="5969013"/>
            <a:ext cx="1895071" cy="307777"/>
          </a:xfrm>
          <a:prstGeom prst="rect">
            <a:avLst/>
          </a:prstGeom>
          <a:noFill/>
        </p:spPr>
        <p:txBody>
          <a:bodyPr wrap="none" rtlCol="0" anchor="t">
            <a:spAutoFit/>
          </a:bodyPr>
          <a:lstStyle/>
          <a:p>
            <a:r>
              <a:rPr lang="en-US" b="1" u="none">
                <a:solidFill>
                  <a:srgbClr val="000000"/>
                </a:solidFill>
              </a:rPr>
              <a:t>Measurement Guide</a:t>
            </a:r>
          </a:p>
        </p:txBody>
      </p:sp>
      <p:pic>
        <p:nvPicPr>
          <p:cNvPr id="27" name="Picture 26">
            <a:extLst>
              <a:ext uri="{FF2B5EF4-FFF2-40B4-BE49-F238E27FC236}">
                <a16:creationId xmlns:a16="http://schemas.microsoft.com/office/drawing/2014/main" id="{A0E6505D-8893-1946-9BAE-F9822B74B405}"/>
              </a:ext>
            </a:extLst>
          </p:cNvPr>
          <p:cNvPicPr>
            <a:picLocks noChangeAspect="1"/>
          </p:cNvPicPr>
          <p:nvPr/>
        </p:nvPicPr>
        <p:blipFill>
          <a:blip r:embed="rId6"/>
          <a:srcRect/>
          <a:stretch/>
        </p:blipFill>
        <p:spPr>
          <a:xfrm>
            <a:off x="5596595" y="3848404"/>
            <a:ext cx="1550141" cy="2014217"/>
          </a:xfrm>
          <a:prstGeom prst="rect">
            <a:avLst/>
          </a:prstGeom>
          <a:effectLst>
            <a:outerShdw blurRad="76200" algn="ctr" rotWithShape="0">
              <a:prstClr val="black">
                <a:alpha val="40000"/>
              </a:prstClr>
            </a:outerShdw>
          </a:effectLst>
        </p:spPr>
      </p:pic>
      <p:pic>
        <p:nvPicPr>
          <p:cNvPr id="28" name="Picture 27">
            <a:extLst>
              <a:ext uri="{FF2B5EF4-FFF2-40B4-BE49-F238E27FC236}">
                <a16:creationId xmlns:a16="http://schemas.microsoft.com/office/drawing/2014/main" id="{2494495A-DBE1-2345-8D87-2721C3DD7CF9}"/>
              </a:ext>
            </a:extLst>
          </p:cNvPr>
          <p:cNvPicPr>
            <a:picLocks noChangeAspect="1"/>
          </p:cNvPicPr>
          <p:nvPr/>
        </p:nvPicPr>
        <p:blipFill>
          <a:blip r:embed="rId7"/>
          <a:srcRect/>
          <a:stretch/>
        </p:blipFill>
        <p:spPr>
          <a:xfrm>
            <a:off x="1974461" y="4103543"/>
            <a:ext cx="2164710" cy="1624278"/>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6DD634F-6086-5F46-AE93-D24ABAE456DD}"/>
              </a:ext>
            </a:extLst>
          </p:cNvPr>
          <p:cNvSpPr txBox="1"/>
          <p:nvPr/>
        </p:nvSpPr>
        <p:spPr>
          <a:xfrm>
            <a:off x="1455451" y="922895"/>
            <a:ext cx="1598515" cy="338554"/>
          </a:xfrm>
          <a:prstGeom prst="rect">
            <a:avLst/>
          </a:prstGeom>
          <a:solidFill>
            <a:srgbClr val="047BC1"/>
          </a:solidFill>
          <a:ln>
            <a:noFill/>
          </a:ln>
        </p:spPr>
        <p:txBody>
          <a:bodyPr wrap="none" rtlCol="0">
            <a:spAutoFit/>
          </a:bodyPr>
          <a:lstStyle/>
          <a:p>
            <a:r>
              <a:rPr lang="en-CA" sz="1600" b="1" u="none">
                <a:solidFill>
                  <a:schemeClr val="bg1"/>
                </a:solidFill>
              </a:rPr>
              <a:t>The Statement</a:t>
            </a:r>
          </a:p>
        </p:txBody>
      </p:sp>
      <p:sp>
        <p:nvSpPr>
          <p:cNvPr id="18" name="TextBox 17">
            <a:extLst>
              <a:ext uri="{FF2B5EF4-FFF2-40B4-BE49-F238E27FC236}">
                <a16:creationId xmlns:a16="http://schemas.microsoft.com/office/drawing/2014/main" id="{6E1C9AE6-FADB-B944-AB97-5E7DBB0C5E14}"/>
              </a:ext>
            </a:extLst>
          </p:cNvPr>
          <p:cNvSpPr txBox="1"/>
          <p:nvPr/>
        </p:nvSpPr>
        <p:spPr>
          <a:xfrm>
            <a:off x="5705236" y="916755"/>
            <a:ext cx="1520353" cy="338554"/>
          </a:xfrm>
          <a:prstGeom prst="rect">
            <a:avLst/>
          </a:prstGeom>
          <a:solidFill>
            <a:srgbClr val="047BC1"/>
          </a:solidFill>
          <a:ln>
            <a:noFill/>
          </a:ln>
        </p:spPr>
        <p:txBody>
          <a:bodyPr wrap="none" rtlCol="0">
            <a:spAutoFit/>
          </a:bodyPr>
          <a:lstStyle/>
          <a:p>
            <a:r>
              <a:rPr lang="en-CA" sz="1600" b="1" u="none">
                <a:solidFill>
                  <a:schemeClr val="bg1"/>
                </a:solidFill>
              </a:rPr>
              <a:t>The Audience</a:t>
            </a:r>
          </a:p>
        </p:txBody>
      </p:sp>
      <p:sp>
        <p:nvSpPr>
          <p:cNvPr id="21" name="TextBox 20">
            <a:extLst>
              <a:ext uri="{FF2B5EF4-FFF2-40B4-BE49-F238E27FC236}">
                <a16:creationId xmlns:a16="http://schemas.microsoft.com/office/drawing/2014/main" id="{D10EF82B-70A4-3F41-9A3F-13E394D4C674}"/>
              </a:ext>
            </a:extLst>
          </p:cNvPr>
          <p:cNvSpPr txBox="1"/>
          <p:nvPr/>
        </p:nvSpPr>
        <p:spPr>
          <a:xfrm>
            <a:off x="4274292" y="5249734"/>
            <a:ext cx="1587294" cy="338554"/>
          </a:xfrm>
          <a:prstGeom prst="rect">
            <a:avLst/>
          </a:prstGeom>
          <a:solidFill>
            <a:srgbClr val="047BC1"/>
          </a:solidFill>
          <a:ln>
            <a:solidFill>
              <a:srgbClr val="FFFFFF"/>
            </a:solidFill>
          </a:ln>
        </p:spPr>
        <p:txBody>
          <a:bodyPr wrap="none" rtlCol="0">
            <a:spAutoFit/>
          </a:bodyPr>
          <a:lstStyle/>
          <a:p>
            <a:r>
              <a:rPr lang="en-CA" sz="1600" b="1" u="none" dirty="0">
                <a:solidFill>
                  <a:schemeClr val="bg1"/>
                </a:solidFill>
              </a:rPr>
              <a:t>The Indicators</a:t>
            </a:r>
          </a:p>
        </p:txBody>
      </p:sp>
      <p:sp>
        <p:nvSpPr>
          <p:cNvPr id="28" name="TextBox 27">
            <a:extLst>
              <a:ext uri="{FF2B5EF4-FFF2-40B4-BE49-F238E27FC236}">
                <a16:creationId xmlns:a16="http://schemas.microsoft.com/office/drawing/2014/main" id="{9C3C3539-C5BF-9E4D-AA06-89403C110AE0}"/>
              </a:ext>
            </a:extLst>
          </p:cNvPr>
          <p:cNvSpPr txBox="1"/>
          <p:nvPr/>
        </p:nvSpPr>
        <p:spPr>
          <a:xfrm>
            <a:off x="1985060" y="4194459"/>
            <a:ext cx="1245854" cy="338554"/>
          </a:xfrm>
          <a:prstGeom prst="rect">
            <a:avLst/>
          </a:prstGeom>
          <a:solidFill>
            <a:srgbClr val="047BC1"/>
          </a:solidFill>
          <a:ln>
            <a:solidFill>
              <a:srgbClr val="FFFFFF"/>
            </a:solidFill>
          </a:ln>
        </p:spPr>
        <p:txBody>
          <a:bodyPr wrap="none" rtlCol="0">
            <a:spAutoFit/>
          </a:bodyPr>
          <a:lstStyle/>
          <a:p>
            <a:r>
              <a:rPr lang="en-CA" sz="1600" b="1" u="none" dirty="0">
                <a:solidFill>
                  <a:schemeClr val="bg1"/>
                </a:solidFill>
              </a:rPr>
              <a:t>Definitions</a:t>
            </a:r>
          </a:p>
        </p:txBody>
      </p:sp>
      <p:sp>
        <p:nvSpPr>
          <p:cNvPr id="29" name="Title 3">
            <a:extLst>
              <a:ext uri="{FF2B5EF4-FFF2-40B4-BE49-F238E27FC236}">
                <a16:creationId xmlns:a16="http://schemas.microsoft.com/office/drawing/2014/main" id="{12866D93-BFC6-2F45-965F-026A4F85262C}"/>
              </a:ext>
            </a:extLst>
          </p:cNvPr>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3200" b="0" u="none" kern="0" dirty="0">
                <a:solidFill>
                  <a:schemeClr val="tx1"/>
                </a:solidFill>
              </a:rPr>
              <a:t>Inside the </a:t>
            </a:r>
            <a:r>
              <a:rPr lang="en-US" sz="3200" u="none" kern="0" dirty="0">
                <a:solidFill>
                  <a:schemeClr val="tx1"/>
                </a:solidFill>
              </a:rPr>
              <a:t>Quality Standard</a:t>
            </a:r>
          </a:p>
        </p:txBody>
      </p:sp>
      <p:cxnSp>
        <p:nvCxnSpPr>
          <p:cNvPr id="30" name="Straight Arrow Connector 29">
            <a:extLst>
              <a:ext uri="{FF2B5EF4-FFF2-40B4-BE49-F238E27FC236}">
                <a16:creationId xmlns:a16="http://schemas.microsoft.com/office/drawing/2014/main" id="{24E0487A-AEDA-4C48-9434-3CC40B994272}"/>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472F1E8A-BCBA-6149-8123-0D22F91BCC33}"/>
              </a:ext>
            </a:extLst>
          </p:cNvPr>
          <p:cNvCxnSpPr>
            <a:cxnSpLocks/>
          </p:cNvCxnSpPr>
          <p:nvPr/>
        </p:nvCxnSpPr>
        <p:spPr bwMode="auto">
          <a:xfrm>
            <a:off x="6487022" y="123498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F9BA1F72-F63F-2140-B921-2AF0B5A05623}"/>
              </a:ext>
            </a:extLst>
          </p:cNvPr>
          <p:cNvCxnSpPr>
            <a:cxnSpLocks/>
          </p:cNvCxnSpPr>
          <p:nvPr/>
        </p:nvCxnSpPr>
        <p:spPr bwMode="auto">
          <a:xfrm>
            <a:off x="2582753" y="4517945"/>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3" name="Straight Arrow Connector 32">
            <a:extLst>
              <a:ext uri="{FF2B5EF4-FFF2-40B4-BE49-F238E27FC236}">
                <a16:creationId xmlns:a16="http://schemas.microsoft.com/office/drawing/2014/main" id="{E4BE47E4-914A-E84F-93AF-9F927721065F}"/>
              </a:ext>
            </a:extLst>
          </p:cNvPr>
          <p:cNvCxnSpPr>
            <a:cxnSpLocks/>
          </p:cNvCxnSpPr>
          <p:nvPr/>
        </p:nvCxnSpPr>
        <p:spPr bwMode="auto">
          <a:xfrm>
            <a:off x="5862064" y="5420840"/>
            <a:ext cx="365022" cy="0"/>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34" name="Picture 33">
            <a:extLst>
              <a:ext uri="{FF2B5EF4-FFF2-40B4-BE49-F238E27FC236}">
                <a16:creationId xmlns:a16="http://schemas.microsoft.com/office/drawing/2014/main" id="{1325C13D-93C1-E946-A656-CF0EA7FA38CF}"/>
              </a:ext>
            </a:extLst>
          </p:cNvPr>
          <p:cNvPicPr>
            <a:picLocks noChangeAspect="1"/>
          </p:cNvPicPr>
          <p:nvPr/>
        </p:nvPicPr>
        <p:blipFill>
          <a:blip r:embed="rId4"/>
          <a:srcRect/>
          <a:stretch/>
        </p:blipFill>
        <p:spPr>
          <a:xfrm>
            <a:off x="401821" y="1861549"/>
            <a:ext cx="3839288" cy="2056296"/>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8812B71C-1D14-FC45-A1FC-FDA659A5BA04}"/>
              </a:ext>
            </a:extLst>
          </p:cNvPr>
          <p:cNvPicPr>
            <a:picLocks noChangeAspect="1"/>
          </p:cNvPicPr>
          <p:nvPr/>
        </p:nvPicPr>
        <p:blipFill>
          <a:blip r:embed="rId5"/>
          <a:srcRect/>
          <a:stretch/>
        </p:blipFill>
        <p:spPr>
          <a:xfrm>
            <a:off x="5441727" y="1879273"/>
            <a:ext cx="2090590" cy="2038572"/>
          </a:xfrm>
          <a:prstGeom prst="rect">
            <a:avLst/>
          </a:prstGeom>
          <a:ln>
            <a:noFill/>
          </a:ln>
          <a:effectLst>
            <a:outerShdw blurRad="292100" dist="139700" dir="2700000" algn="tl" rotWithShape="0">
              <a:srgbClr val="333333">
                <a:alpha val="65000"/>
              </a:srgbClr>
            </a:outerShdw>
          </a:effectLst>
        </p:spPr>
      </p:pic>
      <p:pic>
        <p:nvPicPr>
          <p:cNvPr id="36" name="Picture 35">
            <a:extLst>
              <a:ext uri="{FF2B5EF4-FFF2-40B4-BE49-F238E27FC236}">
                <a16:creationId xmlns:a16="http://schemas.microsoft.com/office/drawing/2014/main" id="{AF5DCD8E-EF51-B540-9D5A-38E36A7AD23F}"/>
              </a:ext>
            </a:extLst>
          </p:cNvPr>
          <p:cNvPicPr>
            <a:picLocks noChangeAspect="1"/>
          </p:cNvPicPr>
          <p:nvPr/>
        </p:nvPicPr>
        <p:blipFill>
          <a:blip r:embed="rId6"/>
          <a:srcRect/>
          <a:stretch/>
        </p:blipFill>
        <p:spPr>
          <a:xfrm>
            <a:off x="6425048" y="4479176"/>
            <a:ext cx="1601081" cy="1733470"/>
          </a:xfrm>
          <a:prstGeom prst="rect">
            <a:avLst/>
          </a:prstGeom>
          <a:ln>
            <a:noFill/>
          </a:ln>
          <a:effectLst>
            <a:outerShdw blurRad="292100" dist="139700" dir="2700000" algn="tl" rotWithShape="0">
              <a:srgbClr val="333333">
                <a:alpha val="65000"/>
              </a:srgbClr>
            </a:outerShdw>
          </a:effectLst>
        </p:spPr>
      </p:pic>
      <p:pic>
        <p:nvPicPr>
          <p:cNvPr id="37" name="Picture 36">
            <a:extLst>
              <a:ext uri="{FF2B5EF4-FFF2-40B4-BE49-F238E27FC236}">
                <a16:creationId xmlns:a16="http://schemas.microsoft.com/office/drawing/2014/main" id="{C7ED5317-3702-5E47-A93F-33B7E590878A}"/>
              </a:ext>
            </a:extLst>
          </p:cNvPr>
          <p:cNvPicPr>
            <a:picLocks noChangeAspect="1"/>
          </p:cNvPicPr>
          <p:nvPr/>
        </p:nvPicPr>
        <p:blipFill>
          <a:blip r:embed="rId7"/>
          <a:srcRect/>
          <a:stretch/>
        </p:blipFill>
        <p:spPr>
          <a:xfrm>
            <a:off x="1528821" y="5021546"/>
            <a:ext cx="2099801" cy="1280185"/>
          </a:xfrm>
          <a:prstGeom prst="rect">
            <a:avLst/>
          </a:prstGeom>
          <a:ln>
            <a:noFill/>
          </a:ln>
          <a:effectLst>
            <a:outerShdw blurRad="292100" dist="139700" dir="2700000" algn="tl" rotWithShape="0">
              <a:srgbClr val="333333">
                <a:alpha val="65000"/>
              </a:srgbClr>
            </a:outerShdw>
          </a:effectLst>
        </p:spPr>
      </p:pic>
      <p:sp>
        <p:nvSpPr>
          <p:cNvPr id="38" name="TextBox 37">
            <a:extLst>
              <a:ext uri="{FF2B5EF4-FFF2-40B4-BE49-F238E27FC236}">
                <a16:creationId xmlns:a16="http://schemas.microsoft.com/office/drawing/2014/main" id="{FCEC91A4-EBE5-EF41-9DBA-3EEE4F471EF5}"/>
              </a:ext>
            </a:extLst>
          </p:cNvPr>
          <p:cNvSpPr txBox="1"/>
          <p:nvPr/>
        </p:nvSpPr>
        <p:spPr>
          <a:xfrm>
            <a:off x="124845" y="6462714"/>
            <a:ext cx="4966283" cy="215444"/>
          </a:xfrm>
          <a:prstGeom prst="rect">
            <a:avLst/>
          </a:prstGeom>
          <a:noFill/>
        </p:spPr>
        <p:txBody>
          <a:bodyPr wrap="square" rtlCol="0">
            <a:spAutoFit/>
          </a:bodyPr>
          <a:lstStyle/>
          <a:p>
            <a:r>
              <a:rPr lang="en-CA" sz="800" u="none" dirty="0">
                <a:solidFill>
                  <a:srgbClr val="000000"/>
                </a:solidFill>
                <a:latin typeface="Calibri" panose="020F0502020204030204" pitchFamily="34" charset="0"/>
              </a:rPr>
              <a:t>*Excerpts are from the </a:t>
            </a:r>
            <a:r>
              <a:rPr lang="en-CA" sz="800" i="1" u="none" dirty="0">
                <a:solidFill>
                  <a:srgbClr val="000000"/>
                </a:solidFill>
                <a:latin typeface="Calibri" panose="020F0502020204030204" pitchFamily="34" charset="0"/>
              </a:rPr>
              <a:t>Transitions between Hospital to Home</a:t>
            </a:r>
            <a:r>
              <a:rPr lang="en-CA" sz="800" u="none" dirty="0">
                <a:solidFill>
                  <a:srgbClr val="000000"/>
                </a:solidFill>
                <a:latin typeface="Calibri" panose="020F0502020204030204" pitchFamily="34" charset="0"/>
              </a:rPr>
              <a:t> quality standard</a:t>
            </a:r>
            <a:endParaRPr lang="en-US" sz="800" u="none" dirty="0"/>
          </a:p>
        </p:txBody>
      </p:sp>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solidFill>
                  <a:schemeClr val="tx1"/>
                </a:solidFill>
              </a:rPr>
              <a:t>Quality Standards: </a:t>
            </a:r>
            <a:br>
              <a:rPr lang="en-US" sz="2800" b="0" dirty="0">
                <a:solidFill>
                  <a:schemeClr val="tx1"/>
                </a:solidFill>
              </a:rPr>
            </a:br>
            <a:r>
              <a:rPr lang="en-US" dirty="0">
                <a:solidFill>
                  <a:schemeClr val="tx1"/>
                </a:solidFill>
              </a:rPr>
              <a:t>Patient Conversation Guide</a:t>
            </a:r>
          </a:p>
        </p:txBody>
      </p:sp>
      <p:sp>
        <p:nvSpPr>
          <p:cNvPr id="5" name="Content Placeholder 4"/>
          <p:cNvSpPr>
            <a:spLocks noGrp="1"/>
          </p:cNvSpPr>
          <p:nvPr>
            <p:ph idx="4294967295"/>
          </p:nvPr>
        </p:nvSpPr>
        <p:spPr>
          <a:xfrm>
            <a:off x="473272" y="2549525"/>
            <a:ext cx="3273462" cy="2492375"/>
          </a:xfrm>
        </p:spPr>
        <p:txBody>
          <a:bodyPr/>
          <a:lstStyle/>
          <a:p>
            <a:pPr marL="0" indent="0">
              <a:buNone/>
            </a:pPr>
            <a:r>
              <a:rPr lang="en-US" sz="1800"/>
              <a:t>The </a:t>
            </a:r>
            <a:r>
              <a:rPr lang="en-US" sz="1800" b="1"/>
              <a:t>patient conversation guide </a:t>
            </a:r>
            <a:r>
              <a:rPr lang="en-US" sz="1800"/>
              <a:t>is designed to give patients information about what quality care looks like for various conditions based on the best evidence, so they can ask informed questions of their health care providers. </a:t>
            </a:r>
          </a:p>
        </p:txBody>
      </p:sp>
      <p:pic>
        <p:nvPicPr>
          <p:cNvPr id="8" name="Picture 7">
            <a:extLst>
              <a:ext uri="{FF2B5EF4-FFF2-40B4-BE49-F238E27FC236}">
                <a16:creationId xmlns:a16="http://schemas.microsoft.com/office/drawing/2014/main" id="{7746E38D-7FD5-E444-9727-964641F304EC}"/>
              </a:ext>
            </a:extLst>
          </p:cNvPr>
          <p:cNvPicPr>
            <a:picLocks noChangeAspect="1"/>
          </p:cNvPicPr>
          <p:nvPr/>
        </p:nvPicPr>
        <p:blipFill>
          <a:blip r:embed="rId4"/>
          <a:srcRect/>
          <a:stretch/>
        </p:blipFill>
        <p:spPr>
          <a:xfrm>
            <a:off x="4690334" y="1710352"/>
            <a:ext cx="3453021" cy="4476679"/>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708" y="661499"/>
            <a:ext cx="8244584" cy="1165909"/>
          </a:xfrm>
        </p:spPr>
        <p:txBody>
          <a:bodyPr/>
          <a:lstStyle/>
          <a:p>
            <a:r>
              <a:rPr lang="en-US" sz="2400" b="0" dirty="0">
                <a:solidFill>
                  <a:schemeClr val="tx1"/>
                </a:solidFill>
                <a:latin typeface="Calibri" panose="020F0502020204030204" pitchFamily="34" charset="0"/>
                <a:cs typeface="Calibri" panose="020F0502020204030204" pitchFamily="34" charset="0"/>
              </a:rPr>
              <a:t>Quality Standards:</a:t>
            </a:r>
            <a:br>
              <a:rPr lang="en-US" sz="2400" dirty="0">
                <a:solidFill>
                  <a:schemeClr val="tx1"/>
                </a:solidFill>
                <a:latin typeface="Calibri" panose="020F0502020204030204" pitchFamily="34" charset="0"/>
                <a:cs typeface="Calibri" panose="020F0502020204030204" pitchFamily="34" charset="0"/>
              </a:rPr>
            </a:br>
            <a:r>
              <a:rPr lang="en-CA" dirty="0">
                <a:solidFill>
                  <a:schemeClr val="tx1"/>
                </a:solidFill>
                <a:latin typeface="Calibri" panose="020F0502020204030204" pitchFamily="34" charset="0"/>
                <a:cs typeface="Calibri" panose="020F0502020204030204" pitchFamily="34" charset="0"/>
              </a:rPr>
              <a:t>How the Health Care System Can Support Implementation</a:t>
            </a:r>
            <a:br>
              <a:rPr lang="en-CA" dirty="0"/>
            </a:br>
            <a:endParaRPr lang="en-US" dirty="0">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71761" y="2378075"/>
            <a:ext cx="7212361" cy="1050925"/>
          </a:xfrm>
        </p:spPr>
        <p:txBody>
          <a:bodyPr/>
          <a:lstStyle/>
          <a:p>
            <a:pPr marL="0" indent="0">
              <a:buNone/>
            </a:pPr>
            <a:r>
              <a:rPr lang="en-US" sz="2200" dirty="0">
                <a:latin typeface="Calibri" panose="020F0502020204030204" pitchFamily="34" charset="0"/>
                <a:cs typeface="Calibri" panose="020F0502020204030204" pitchFamily="34" charset="0"/>
              </a:rPr>
              <a:t>Implementing quality standards can be challenging due to system-level barriers or gaps, many of which have been identified throughout the development of this standard. Ontario Health will work with and support other provincial partners, including Ministry of Health, to bridge system-level gaps to support the implementation of quality standards.</a:t>
            </a: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solidFill>
                  <a:schemeClr val="tx1"/>
                </a:solidFill>
              </a:rPr>
              <a:t>Quality Standards:</a:t>
            </a:r>
            <a:br>
              <a:rPr lang="en-US" dirty="0">
                <a:solidFill>
                  <a:schemeClr val="tx1"/>
                </a:solidFill>
              </a:rPr>
            </a:br>
            <a:r>
              <a:rPr lang="en-US" dirty="0">
                <a:solidFill>
                  <a:schemeClr val="tx1"/>
                </a:solidFill>
              </a:rPr>
              <a:t>Implementation Tools</a:t>
            </a:r>
          </a:p>
        </p:txBody>
      </p:sp>
      <p:sp>
        <p:nvSpPr>
          <p:cNvPr id="6" name="Content Placeholder 4">
            <a:extLst>
              <a:ext uri="{FF2B5EF4-FFF2-40B4-BE49-F238E27FC236}">
                <a16:creationId xmlns:a16="http://schemas.microsoft.com/office/drawing/2014/main" id="{03CFBA4D-4FCF-1149-BEAF-CFF9BAAC9D52}"/>
              </a:ext>
            </a:extLst>
          </p:cNvPr>
          <p:cNvSpPr txBox="1">
            <a:spLocks/>
          </p:cNvSpPr>
          <p:nvPr/>
        </p:nvSpPr>
        <p:spPr bwMode="auto">
          <a:xfrm>
            <a:off x="496935" y="2173288"/>
            <a:ext cx="3354340"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B2E3"/>
              </a:buClr>
              <a:buFontTx/>
              <a:buNone/>
            </a:pPr>
            <a:r>
              <a:rPr lang="en-US" sz="1800" u="none" kern="0"/>
              <a:t>The </a:t>
            </a:r>
            <a:r>
              <a:rPr lang="en-US" sz="1800" b="1" i="1" u="none" kern="0"/>
              <a:t>Getting Started Guide:</a:t>
            </a:r>
          </a:p>
          <a:p>
            <a:pPr defTabSz="914400">
              <a:buClr>
                <a:srgbClr val="00B2E3"/>
              </a:buClr>
            </a:pPr>
            <a:r>
              <a:rPr lang="en-US" sz="1800" u="none" kern="0"/>
              <a:t>Outlines the process for using the quality standard as a resource to deliver high-quality care</a:t>
            </a:r>
          </a:p>
          <a:p>
            <a:pPr defTabSz="914400">
              <a:buClr>
                <a:srgbClr val="00B2E3"/>
              </a:buClr>
            </a:pPr>
            <a:r>
              <a:rPr lang="en-US" sz="1800" u="none" kern="0"/>
              <a:t>Contains evidence-based approaches, as well as useful tools and templates for implementing change ideas at the practice level</a:t>
            </a:r>
            <a:endParaRPr lang="en-US" sz="1800" u="none" kern="0" dirty="0"/>
          </a:p>
        </p:txBody>
      </p:sp>
      <p:pic>
        <p:nvPicPr>
          <p:cNvPr id="7" name="Picture 6">
            <a:extLst>
              <a:ext uri="{FF2B5EF4-FFF2-40B4-BE49-F238E27FC236}">
                <a16:creationId xmlns:a16="http://schemas.microsoft.com/office/drawing/2014/main" id="{F5BE7E6B-B6B2-F044-9065-718A4473C3BE}"/>
              </a:ext>
            </a:extLst>
          </p:cNvPr>
          <p:cNvPicPr>
            <a:picLocks noChangeAspect="1"/>
          </p:cNvPicPr>
          <p:nvPr/>
        </p:nvPicPr>
        <p:blipFill>
          <a:blip r:embed="rId4"/>
          <a:srcRect/>
          <a:stretch/>
        </p:blipFill>
        <p:spPr>
          <a:xfrm>
            <a:off x="4187114" y="2053947"/>
            <a:ext cx="4419771" cy="3316353"/>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36cbde69b0d2621dabbb0ac4d7158f27">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49408837973909164b72be3465413739"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09d81ef-0277-42ba-a0f1-16cbb8b85662">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UserInfo>
        <DisplayName>Kolodziej, Paul</DisplayName>
        <AccountId>299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7BB3BC-8FAA-4F79-B004-F2A7BEAB38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d81ef-0277-42ba-a0f1-16cbb8b85662"/>
    <ds:schemaRef ds:uri="fb09dc78-496d-4cee-aa06-cd448ccde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7211F7-2DF1-4B68-8B60-CC913EB92E33}">
  <ds:schemaRefs>
    <ds:schemaRef ds:uri="http://purl.org/dc/elements/1.1/"/>
    <ds:schemaRef ds:uri="fb09dc78-496d-4cee-aa06-cd448ccde12b"/>
    <ds:schemaRef ds:uri="http://schemas.microsoft.com/office/infopath/2007/PartnerControls"/>
    <ds:schemaRef ds:uri="http://purl.org/dc/terms/"/>
    <ds:schemaRef ds:uri="http://schemas.openxmlformats.org/package/2006/metadata/core-properties"/>
    <ds:schemaRef ds:uri="209d81ef-0277-42ba-a0f1-16cbb8b85662"/>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49A68B3-4EDB-43A9-80F7-657163E44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8922</TotalTime>
  <Words>3264</Words>
  <Application>Microsoft Office PowerPoint</Application>
  <PresentationFormat>On-screen Show (4:3)</PresentationFormat>
  <Paragraphs>242</Paragraphs>
  <Slides>42</Slides>
  <Notes>37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42</vt:i4>
      </vt:variant>
    </vt:vector>
  </HeadingPairs>
  <TitlesOfParts>
    <vt:vector size="52" baseType="lpstr">
      <vt:lpstr>MS PGothic</vt:lpstr>
      <vt:lpstr>Arial</vt:lpstr>
      <vt:lpstr>Arial Narrow</vt:lpstr>
      <vt:lpstr>Calibri</vt:lpstr>
      <vt:lpstr>Helvetica Neue</vt:lpstr>
      <vt:lpstr>Helvetica Neue Light</vt:lpstr>
      <vt:lpstr>ITC Century Std Book</vt:lpstr>
      <vt:lpstr>HQO Draft Template_4-3</vt:lpstr>
      <vt:lpstr>HQO_Slide</vt:lpstr>
      <vt:lpstr>1_HQO_Slide</vt:lpstr>
      <vt:lpstr>PowerPoint Presentation</vt:lpstr>
      <vt:lpstr>Objectives</vt:lpstr>
      <vt:lpstr>Quality Standards</vt:lpstr>
      <vt:lpstr>Quality Standards</vt:lpstr>
      <vt:lpstr>Quality Standard Resources</vt:lpstr>
      <vt:lpstr>PowerPoint Presentation</vt:lpstr>
      <vt:lpstr>Quality Standards:  Patient Conversation Guide</vt:lpstr>
      <vt:lpstr>Quality Standards: How the Health Care System Can Support Implementation </vt:lpstr>
      <vt:lpstr>Quality Standards: Implementation Tools</vt:lpstr>
      <vt:lpstr>Quality Standard Adoption Tools: QUORUM</vt:lpstr>
      <vt:lpstr>Quality Standards: Measurement Guide</vt:lpstr>
      <vt:lpstr>Why Do We Need a Quality Standard for Chronic Pain?  </vt:lpstr>
      <vt:lpstr>1 in 5 people are affected by chronic pain</vt:lpstr>
      <vt:lpstr>Among those affected by chronic pain, the lower back was the most common site (22.3%) and arthritis was the most frequently named cause (36.2%) </vt:lpstr>
      <vt:lpstr> Chronic pain has been associated with    • Depression  • Anxiety  • Loneliness  • Suicide ideation and attempts</vt:lpstr>
      <vt:lpstr>PowerPoint Presentation</vt:lpstr>
      <vt:lpstr>PowerPoint Presentation</vt:lpstr>
      <vt:lpstr>Respondents with chronic pain reported having fair or poor mental health  3.2 times greater than respondents with no chronic pain</vt:lpstr>
      <vt:lpstr>In Canada, chronic pain was estimated to consume approximately  5% ($7.2 billion) of the publicly funded health budget</vt:lpstr>
      <vt:lpstr>In Ontario, when pain severity and the number of activity limitations increased, incremental costs also increased</vt:lpstr>
      <vt:lpstr>About one-half of those with chronic pain have suffered for more than 10 years</vt:lpstr>
      <vt:lpstr>In Ontario, patients with chronic pain had greater health care utilization</vt:lpstr>
      <vt:lpstr>“The quality standard allows clinicians to focus on the chronic pain as a disease. It helps them to treat patients’ pain in an organized way, instead of just haphazardly trying to deal with it and potentially missing gentler methods to help the patient. The patient-focused guide helps people with chronic pain understand the process and know what to ask. With these tools, the physician and the patient create a plan, understand the plan, and deal with the plan as a team—it’s a time-saver for physicians and the patient. And there are better outcomes: there are measuring points and timelines to follow to ensure success. If this quality standard can be implemented and bought into, it will be a huge step forward.”  – Lutz Plotzke, Lived Experienced Advisor, Chronic Pain Quality Standard Advisory Committee     </vt:lpstr>
      <vt:lpstr>PowerPoint Presentation</vt:lpstr>
      <vt:lpstr>Scope of the Chronic Pain  Quality Standard</vt:lpstr>
      <vt:lpstr>Chronic Pain Quality Statement Topics</vt:lpstr>
      <vt:lpstr>Quality Statement 1:  Comprehensive Assessment</vt:lpstr>
      <vt:lpstr>Quality Statement 2: Setting Goals for Pain Management and Function </vt:lpstr>
      <vt:lpstr>Quality Statement 3: Supported Self-Management and Education   </vt:lpstr>
      <vt:lpstr>Quality Statement 4: Physical Activity    </vt:lpstr>
      <vt:lpstr>Quality Statement 5: Physically Based interventions     </vt:lpstr>
      <vt:lpstr>Quality Statement 6: Therapeutic Exercise      </vt:lpstr>
      <vt:lpstr>Quality Statement 7:  Pharmacotherapy      </vt:lpstr>
      <vt:lpstr>Quality Statement 8: Psychologically Based Interventions      </vt:lpstr>
      <vt:lpstr>Quality Statement 9: Psychosocial Supports      </vt:lpstr>
      <vt:lpstr>Quality Statement 10: Interventional Management of Chronic Pain      </vt:lpstr>
      <vt:lpstr>Quality Statement 11: Access and Referral to an Interprofessional  Chronic Pain Program      </vt:lpstr>
      <vt:lpstr>Quality Statement 12: Transitions and Coordination of Care      </vt:lpstr>
      <vt:lpstr>There is no magic pill that will take away chronic pain. Helping people with chronic pain is a long-term joint effort between patient and provider, requiring communication and trust in order to set goals and develop a treatment plan. It can be rewarding for clinicians to watch their patients’ quality of life improve—a quality standard helps clinicians and patients work together toward this goal. ​ How people experience pain does not remain static, and how people describe their pain can change over time; as a result, care plans are constantly evolving to include different treatment strategies. The quality standard for chronic pain encourages clinicians to continually do a comprehensive pain assessment and reminds them of the importance of using multiple interventions for the management of pain, in addition to pharmacotherapy. ​  ​           – Mona Sawhney, Chronic Pain Quality  Standard Advisory Committee member</vt:lpstr>
      <vt:lpstr>PowerPoint Presentation</vt:lpstr>
      <vt:lpstr>How Success Can Be Measured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177</cp:revision>
  <dcterms:modified xsi:type="dcterms:W3CDTF">2020-07-09T17:21:36Z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y fmtid="{D5CDD505-2E9C-101B-9397-08002B2CF9AE}" pid="7" name="AuthorIds_UIVersion_18944">
    <vt:lpwstr>210</vt:lpwstr>
  </property>
</Properties>
</file>