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2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2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4.xml" ContentType="application/vnd.openxmlformats-officedocument.presentationml.tags+xml"/>
  <Override PartName="/ppt/notesSlides/notesSlide27.xml" ContentType="application/vnd.openxmlformats-officedocument.presentationml.notesSlide+xml"/>
  <Override PartName="/ppt/tags/tag5.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0.xml" ContentType="application/vnd.openxmlformats-officedocument.presentationml.notesSlide+xml"/>
  <Override PartName="/ppt/tags/tag15.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6.xml" ContentType="application/vnd.openxmlformats-officedocument.presentationml.tags+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598" r:id="rId4"/>
    <p:sldMasterId id="2147484610" r:id="rId5"/>
    <p:sldMasterId id="2147484625" r:id="rId6"/>
    <p:sldMasterId id="2147484638" r:id="rId7"/>
  </p:sldMasterIdLst>
  <p:notesMasterIdLst>
    <p:notesMasterId r:id="rId51"/>
  </p:notesMasterIdLst>
  <p:handoutMasterIdLst>
    <p:handoutMasterId r:id="rId52"/>
  </p:handoutMasterIdLst>
  <p:sldIdLst>
    <p:sldId id="372" r:id="rId8"/>
    <p:sldId id="649" r:id="rId9"/>
    <p:sldId id="1181" r:id="rId10"/>
    <p:sldId id="654" r:id="rId11"/>
    <p:sldId id="652" r:id="rId12"/>
    <p:sldId id="474" r:id="rId13"/>
    <p:sldId id="621" r:id="rId14"/>
    <p:sldId id="653" r:id="rId15"/>
    <p:sldId id="623" r:id="rId16"/>
    <p:sldId id="699" r:id="rId17"/>
    <p:sldId id="1559" r:id="rId18"/>
    <p:sldId id="700" r:id="rId19"/>
    <p:sldId id="624" r:id="rId20"/>
    <p:sldId id="1218" r:id="rId21"/>
    <p:sldId id="1220" r:id="rId22"/>
    <p:sldId id="1241" r:id="rId23"/>
    <p:sldId id="1240" r:id="rId24"/>
    <p:sldId id="1242" r:id="rId25"/>
    <p:sldId id="1233" r:id="rId26"/>
    <p:sldId id="1237" r:id="rId27"/>
    <p:sldId id="1239" r:id="rId28"/>
    <p:sldId id="1234" r:id="rId29"/>
    <p:sldId id="1243" r:id="rId30"/>
    <p:sldId id="1244" r:id="rId31"/>
    <p:sldId id="1185" r:id="rId32"/>
    <p:sldId id="1213" r:id="rId33"/>
    <p:sldId id="1212" r:id="rId34"/>
    <p:sldId id="422" r:id="rId35"/>
    <p:sldId id="655" r:id="rId36"/>
    <p:sldId id="443" r:id="rId37"/>
    <p:sldId id="666" r:id="rId38"/>
    <p:sldId id="667" r:id="rId39"/>
    <p:sldId id="668" r:id="rId40"/>
    <p:sldId id="669" r:id="rId41"/>
    <p:sldId id="670" r:id="rId42"/>
    <p:sldId id="671" r:id="rId43"/>
    <p:sldId id="1205" r:id="rId44"/>
    <p:sldId id="1206" r:id="rId45"/>
    <p:sldId id="1174" r:id="rId46"/>
    <p:sldId id="646" r:id="rId47"/>
    <p:sldId id="1162" r:id="rId48"/>
    <p:sldId id="1245" r:id="rId49"/>
    <p:sldId id="647" r:id="rId50"/>
  </p:sldIdLst>
  <p:sldSz cx="9144000" cy="6858000" type="screen4x3"/>
  <p:notesSz cx="7010400" cy="9296400"/>
  <p:custDataLst>
    <p:tags r:id="rId53"/>
  </p:custDataLst>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245" userDrawn="1">
          <p15:clr>
            <a:srgbClr val="A4A3A4"/>
          </p15:clr>
        </p15:guide>
        <p15:guide id="2" pos="299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1" name="Loren Aytona" initials="" lastIdx="37" clrIdx="1"/>
  <p:cmAuthor id="2" name="Adatia, Tasleen" initials="AT" lastIdx="13" clrIdx="2"/>
  <p:cmAuthor id="3" name="Ng, Jessica" initials="NJ" lastIdx="2" clrIdx="3"/>
  <p:cmAuthor id="4" name="Bennett, Suzannah" initials="BS" lastIdx="1" clrIdx="4">
    <p:extLst>
      <p:ext uri="{19B8F6BF-5375-455C-9EA6-DF929625EA0E}">
        <p15:presenceInfo xmlns:p15="http://schemas.microsoft.com/office/powerpoint/2012/main" userId="S::sbennett@hqontario.ca::a275cb3f-6118-46c6-a80f-c6865482db72" providerId="AD"/>
      </p:ext>
    </p:extLst>
  </p:cmAuthor>
  <p:cmAuthor id="5" name="Kashfia" initials="K" lastIdx="23" clrIdx="5">
    <p:extLst>
      <p:ext uri="{19B8F6BF-5375-455C-9EA6-DF929625EA0E}">
        <p15:presenceInfo xmlns:p15="http://schemas.microsoft.com/office/powerpoint/2012/main" userId="Kashfia" providerId="None"/>
      </p:ext>
    </p:extLst>
  </p:cmAuthor>
  <p:cmAuthor id="6" name="Jennifer White" initials="JW" lastIdx="10" clrIdx="6">
    <p:extLst>
      <p:ext uri="{19B8F6BF-5375-455C-9EA6-DF929625EA0E}">
        <p15:presenceInfo xmlns:p15="http://schemas.microsoft.com/office/powerpoint/2012/main" userId="Jennifer White" providerId="None"/>
      </p:ext>
    </p:extLst>
  </p:cmAuthor>
  <p:cmAuthor id="7" name="White, Jennifer" initials="WJ" lastIdx="3" clrIdx="7">
    <p:extLst>
      <p:ext uri="{19B8F6BF-5375-455C-9EA6-DF929625EA0E}">
        <p15:presenceInfo xmlns:p15="http://schemas.microsoft.com/office/powerpoint/2012/main" userId="White, Jennifer" providerId="None"/>
      </p:ext>
    </p:extLst>
  </p:cmAuthor>
  <p:cmAuthor id="8" name="Burke Dimitrova, Sarah" initials="BDS" lastIdx="23" clrIdx="8">
    <p:extLst>
      <p:ext uri="{19B8F6BF-5375-455C-9EA6-DF929625EA0E}">
        <p15:presenceInfo xmlns:p15="http://schemas.microsoft.com/office/powerpoint/2012/main" userId="S::sbdimitrova@hqontario.ca::7cc3709f-8b4d-437c-a82c-63edf78dc3bb" providerId="AD"/>
      </p:ext>
    </p:extLst>
  </p:cmAuthor>
  <p:cmAuthor id="9" name="Tasleen" initials="T" lastIdx="20" clrIdx="9">
    <p:extLst>
      <p:ext uri="{19B8F6BF-5375-455C-9EA6-DF929625EA0E}">
        <p15:presenceInfo xmlns:p15="http://schemas.microsoft.com/office/powerpoint/2012/main" userId="Tasleen" providerId="None"/>
      </p:ext>
    </p:extLst>
  </p:cmAuthor>
  <p:cmAuthor id="10" name="Shirodkar, Apurva" initials="SA" lastIdx="3" clrIdx="10">
    <p:extLst>
      <p:ext uri="{19B8F6BF-5375-455C-9EA6-DF929625EA0E}">
        <p15:presenceInfo xmlns:p15="http://schemas.microsoft.com/office/powerpoint/2012/main" userId="S::ashirodkar@hqontario.ca::23dd53ca-b896-46ef-9c79-bd536f7a6fbe" providerId="AD"/>
      </p:ext>
    </p:extLst>
  </p:cmAuthor>
  <p:cmAuthor id="11" name="Yurkiewich, Alex" initials="YA" lastIdx="6" clrIdx="11">
    <p:extLst>
      <p:ext uri="{19B8F6BF-5375-455C-9EA6-DF929625EA0E}">
        <p15:presenceInfo xmlns:p15="http://schemas.microsoft.com/office/powerpoint/2012/main" userId="S::ayurkiewich@hqontario.ca::c73ae43d-13b4-4a95-a37e-f2a649a0e935" providerId="AD"/>
      </p:ext>
    </p:extLst>
  </p:cmAuthor>
  <p:cmAuthor id="12" name="Bennell, Maria" initials="BM" lastIdx="6" clrIdx="12">
    <p:extLst>
      <p:ext uri="{19B8F6BF-5375-455C-9EA6-DF929625EA0E}">
        <p15:presenceInfo xmlns:p15="http://schemas.microsoft.com/office/powerpoint/2012/main" userId="S::mbennell@hqontario.ca::29ff3d4d-a61b-465a-b508-388f73d9a7fd" providerId="AD"/>
      </p:ext>
    </p:extLst>
  </p:cmAuthor>
  <p:cmAuthor id="13" name="Yurkiewich, Alex" initials="YA [2]" lastIdx="3" clrIdx="13">
    <p:extLst>
      <p:ext uri="{19B8F6BF-5375-455C-9EA6-DF929625EA0E}">
        <p15:presenceInfo xmlns:p15="http://schemas.microsoft.com/office/powerpoint/2012/main" userId="Yurkiewich, Alex" providerId="None"/>
      </p:ext>
    </p:extLst>
  </p:cmAuthor>
  <p:cmAuthor id="14" name="Degani, Naushaba" initials="DN" lastIdx="58" clrIdx="14">
    <p:extLst>
      <p:ext uri="{19B8F6BF-5375-455C-9EA6-DF929625EA0E}">
        <p15:presenceInfo xmlns:p15="http://schemas.microsoft.com/office/powerpoint/2012/main" userId="S::NDegani@hqontario.ca::b3fe8926-635f-4694-afb6-532aee62f3e1" providerId="AD"/>
      </p:ext>
    </p:extLst>
  </p:cmAuthor>
  <p:cmAuthor id="15" name="White, Jennifer" initials="WJ [2]" lastIdx="2" clrIdx="15">
    <p:extLst>
      <p:ext uri="{19B8F6BF-5375-455C-9EA6-DF929625EA0E}">
        <p15:presenceInfo xmlns:p15="http://schemas.microsoft.com/office/powerpoint/2012/main" userId="S::jwhite@hqontario.ca::22e1a18e-8c11-41e1-8dbe-ead067d06f7e" providerId="AD"/>
      </p:ext>
    </p:extLst>
  </p:cmAuthor>
  <p:cmAuthor id="16" name="Phillips, Lacey" initials="PL" lastIdx="8" clrIdx="16">
    <p:extLst>
      <p:ext uri="{19B8F6BF-5375-455C-9EA6-DF929625EA0E}">
        <p15:presenceInfo xmlns:p15="http://schemas.microsoft.com/office/powerpoint/2012/main" userId="S::lphillips@hqontario.ca::f36da0fa-bc11-47e7-b011-288b2690d24c" providerId="AD"/>
      </p:ext>
    </p:extLst>
  </p:cmAuthor>
  <p:cmAuthor id="17" name="Baltman-Cord, Arielle" initials="BA" lastIdx="6" clrIdx="17">
    <p:extLst>
      <p:ext uri="{19B8F6BF-5375-455C-9EA6-DF929625EA0E}">
        <p15:presenceInfo xmlns:p15="http://schemas.microsoft.com/office/powerpoint/2012/main" userId="S::abaltman@hqontario.ca::9b7feabb-00b0-4e29-82fa-b0ef0096bed4" providerId="AD"/>
      </p:ext>
    </p:extLst>
  </p:cmAuthor>
  <p:cmAuthor id="18" name="Irwin, Terri" initials="IT" lastIdx="1" clrIdx="18">
    <p:extLst>
      <p:ext uri="{19B8F6BF-5375-455C-9EA6-DF929625EA0E}">
        <p15:presenceInfo xmlns:p15="http://schemas.microsoft.com/office/powerpoint/2012/main" userId="S::tirwin@hqontario.ca::9a279925-31fb-42f2-b00c-69cd8459cf1c" providerId="AD"/>
      </p:ext>
    </p:extLst>
  </p:cmAuthor>
  <p:cmAuthor id="19" name="Alex Yurkiewich" initials="AY" lastIdx="1" clrIdx="19">
    <p:extLst>
      <p:ext uri="{19B8F6BF-5375-455C-9EA6-DF929625EA0E}">
        <p15:presenceInfo xmlns:p15="http://schemas.microsoft.com/office/powerpoint/2012/main" userId="Alex Yurkiewich" providerId="None"/>
      </p:ext>
    </p:extLst>
  </p:cmAuthor>
  <p:cmAuthor id="20" name="Pagano, Christopher" initials="PC" lastIdx="11" clrIdx="20">
    <p:extLst>
      <p:ext uri="{19B8F6BF-5375-455C-9EA6-DF929625EA0E}">
        <p15:presenceInfo xmlns:p15="http://schemas.microsoft.com/office/powerpoint/2012/main" userId="Pagano, Christopher" providerId="None"/>
      </p:ext>
    </p:extLst>
  </p:cmAuthor>
  <p:cmAuthor id="21" name="Ginieniewicz, Jorge" initials="GJ" lastIdx="1" clrIdx="21">
    <p:extLst>
      <p:ext uri="{19B8F6BF-5375-455C-9EA6-DF929625EA0E}">
        <p15:presenceInfo xmlns:p15="http://schemas.microsoft.com/office/powerpoint/2012/main" userId="S::jginieniewicz@hqontario.ca::0252df90-739c-4c67-aa4f-874de5a4e75f" providerId="AD"/>
      </p:ext>
    </p:extLst>
  </p:cmAuthor>
  <p:cmAuthor id="22" name="McPherson, Mark" initials="MM" lastIdx="9" clrIdx="22">
    <p:extLst>
      <p:ext uri="{19B8F6BF-5375-455C-9EA6-DF929625EA0E}">
        <p15:presenceInfo xmlns:p15="http://schemas.microsoft.com/office/powerpoint/2012/main" userId="S-1-5-21-535683054-4239906057-3132855710-3292" providerId="AD"/>
      </p:ext>
    </p:extLst>
  </p:cmAuthor>
  <p:cmAuthor id="23" name="Stacey Johnson" initials="SJ" lastIdx="3" clrIdx="23">
    <p:extLst>
      <p:ext uri="{19B8F6BF-5375-455C-9EA6-DF929625EA0E}">
        <p15:presenceInfo xmlns:p15="http://schemas.microsoft.com/office/powerpoint/2012/main" userId="Stacey Johnson" providerId="None"/>
      </p:ext>
    </p:extLst>
  </p:cmAuthor>
  <p:cmAuthor id="24" name="Johnson, Stacey" initials="JS" lastIdx="9" clrIdx="24">
    <p:extLst>
      <p:ext uri="{19B8F6BF-5375-455C-9EA6-DF929625EA0E}">
        <p15:presenceInfo xmlns:p15="http://schemas.microsoft.com/office/powerpoint/2012/main" userId="S::sjohnson@hqontario.ca::c1d74880-3551-4508-8754-1d2254d9d2e6" providerId="AD"/>
      </p:ext>
    </p:extLst>
  </p:cmAuthor>
  <p:cmAuthor id="25" name="Harrison, Susan" initials="HS" lastIdx="5" clrIdx="25">
    <p:extLst>
      <p:ext uri="{19B8F6BF-5375-455C-9EA6-DF929625EA0E}">
        <p15:presenceInfo xmlns:p15="http://schemas.microsoft.com/office/powerpoint/2012/main" userId="S::sharrison@hqontario.ca::12d20603-a68e-40bb-99e5-862f8234107b" providerId="AD"/>
      </p:ext>
    </p:extLst>
  </p:cmAuthor>
  <p:cmAuthor id="26" name="Ihn, Erica" initials="IE" lastIdx="11" clrIdx="26">
    <p:extLst>
      <p:ext uri="{19B8F6BF-5375-455C-9EA6-DF929625EA0E}">
        <p15:presenceInfo xmlns:p15="http://schemas.microsoft.com/office/powerpoint/2012/main" userId="S::eihn@hqontario.ca::e9cf071f-070c-444b-9220-ab1b62e60e80" providerId="AD"/>
      </p:ext>
    </p:extLst>
  </p:cmAuthor>
  <p:cmAuthor id="27" name="Abraham, Sneha" initials="AS" lastIdx="64" clrIdx="27">
    <p:extLst>
      <p:ext uri="{19B8F6BF-5375-455C-9EA6-DF929625EA0E}">
        <p15:presenceInfo xmlns:p15="http://schemas.microsoft.com/office/powerpoint/2012/main" userId="S::sabraham@hqontario.ca::b018377a-d2cf-4bc8-9e06-efaf09dacac2" providerId="AD"/>
      </p:ext>
    </p:extLst>
  </p:cmAuthor>
  <p:cmAuthor id="28" name="Suzannah" initials="S" lastIdx="4" clrIdx="28">
    <p:extLst>
      <p:ext uri="{19B8F6BF-5375-455C-9EA6-DF929625EA0E}">
        <p15:presenceInfo xmlns:p15="http://schemas.microsoft.com/office/powerpoint/2012/main" userId="Suzanna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BC1"/>
    <a:srgbClr val="693A77"/>
    <a:srgbClr val="00B2E3"/>
    <a:srgbClr val="00788A"/>
    <a:srgbClr val="00A0AF"/>
    <a:srgbClr val="ED7D31"/>
    <a:srgbClr val="FCD8D8"/>
    <a:srgbClr val="F9B9B9"/>
    <a:srgbClr val="F5F5F5"/>
    <a:srgbClr val="FFCF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8FDC3D-7AA8-451A-90DE-8076A9EFC346}" v="1" dt="2020-07-09T17:15:56.25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guide orient="horz" pos="470"/>
        <p:guide orient="horz" pos="469"/>
        <p:guide orient="horz" pos="349"/>
        <p:guide pos="2835"/>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245"/>
        <p:guide pos="299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handoutMaster" Target="handoutMasters/handoutMaster1.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raham, Sneha" userId="S::sabraham@hqontario.ca::b018377a-d2cf-4bc8-9e06-efaf09dacac2" providerId="AD" clId="Web-{496D9C4B-3DB0-B294-AAC9-5B7D186DE424}"/>
    <pc:docChg chg="modSld">
      <pc:chgData name="Abraham, Sneha" userId="S::sabraham@hqontario.ca::b018377a-d2cf-4bc8-9e06-efaf09dacac2" providerId="AD" clId="Web-{496D9C4B-3DB0-B294-AAC9-5B7D186DE424}" dt="2020-03-10T20:56:00.225" v="10"/>
      <pc:docMkLst>
        <pc:docMk/>
      </pc:docMkLst>
      <pc:sldChg chg="addSp delSp modSp">
        <pc:chgData name="Abraham, Sneha" userId="S::sabraham@hqontario.ca::b018377a-d2cf-4bc8-9e06-efaf09dacac2" providerId="AD" clId="Web-{496D9C4B-3DB0-B294-AAC9-5B7D186DE424}" dt="2020-03-10T20:56:00.225" v="10"/>
        <pc:sldMkLst>
          <pc:docMk/>
          <pc:sldMk cId="1029171272" sldId="1241"/>
        </pc:sldMkLst>
        <pc:spChg chg="mod">
          <ac:chgData name="Abraham, Sneha" userId="S::sabraham@hqontario.ca::b018377a-d2cf-4bc8-9e06-efaf09dacac2" providerId="AD" clId="Web-{496D9C4B-3DB0-B294-AAC9-5B7D186DE424}" dt="2020-03-10T20:55:38.412" v="6" actId="20577"/>
          <ac:spMkLst>
            <pc:docMk/>
            <pc:sldMk cId="1029171272" sldId="1241"/>
            <ac:spMk id="7" creationId="{1FFF7BFA-82FB-4AED-BFD2-0684CF14A35B}"/>
          </ac:spMkLst>
        </pc:spChg>
        <pc:graphicFrameChg chg="del">
          <ac:chgData name="Abraham, Sneha" userId="S::sabraham@hqontario.ca::b018377a-d2cf-4bc8-9e06-efaf09dacac2" providerId="AD" clId="Web-{496D9C4B-3DB0-B294-AAC9-5B7D186DE424}" dt="2020-03-10T20:55:41.490" v="8"/>
          <ac:graphicFrameMkLst>
            <pc:docMk/>
            <pc:sldMk cId="1029171272" sldId="1241"/>
            <ac:graphicFrameMk id="14" creationId="{63FEAED2-AF66-498D-89D7-5B175E54E173}"/>
          </ac:graphicFrameMkLst>
        </pc:graphicFrameChg>
        <pc:picChg chg="add del mod">
          <ac:chgData name="Abraham, Sneha" userId="S::sabraham@hqontario.ca::b018377a-d2cf-4bc8-9e06-efaf09dacac2" providerId="AD" clId="Web-{496D9C4B-3DB0-B294-AAC9-5B7D186DE424}" dt="2020-03-10T20:56:00.225" v="10"/>
          <ac:picMkLst>
            <pc:docMk/>
            <pc:sldMk cId="1029171272" sldId="1241"/>
            <ac:picMk id="3" creationId="{6A31B09A-CA14-47D0-A6A8-012E320C2B65}"/>
          </ac:picMkLst>
        </pc:picChg>
      </pc:sldChg>
    </pc:docChg>
  </pc:docChgLst>
  <pc:docChgLst>
    <pc:chgData name="Abraham, Sneha" userId="b018377a-d2cf-4bc8-9e06-efaf09dacac2" providerId="ADAL" clId="{FB417E91-4F01-40B3-B776-451B878263C8}"/>
    <pc:docChg chg="custSel modSld">
      <pc:chgData name="Abraham, Sneha" userId="b018377a-d2cf-4bc8-9e06-efaf09dacac2" providerId="ADAL" clId="{FB417E91-4F01-40B3-B776-451B878263C8}" dt="2020-03-10T20:57:38.328" v="8" actId="1076"/>
      <pc:docMkLst>
        <pc:docMk/>
      </pc:docMkLst>
      <pc:sldChg chg="addSp delSp modSp mod">
        <pc:chgData name="Abraham, Sneha" userId="b018377a-d2cf-4bc8-9e06-efaf09dacac2" providerId="ADAL" clId="{FB417E91-4F01-40B3-B776-451B878263C8}" dt="2020-03-10T20:57:38.328" v="8" actId="1076"/>
        <pc:sldMkLst>
          <pc:docMk/>
          <pc:sldMk cId="94496064" sldId="1240"/>
        </pc:sldMkLst>
        <pc:graphicFrameChg chg="add mod">
          <ac:chgData name="Abraham, Sneha" userId="b018377a-d2cf-4bc8-9e06-efaf09dacac2" providerId="ADAL" clId="{FB417E91-4F01-40B3-B776-451B878263C8}" dt="2020-03-10T20:57:38.328" v="8" actId="1076"/>
          <ac:graphicFrameMkLst>
            <pc:docMk/>
            <pc:sldMk cId="94496064" sldId="1240"/>
            <ac:graphicFrameMk id="6" creationId="{489891B2-F436-4E18-8193-D61890EBB1F7}"/>
          </ac:graphicFrameMkLst>
        </pc:graphicFrameChg>
        <pc:graphicFrameChg chg="del">
          <ac:chgData name="Abraham, Sneha" userId="b018377a-d2cf-4bc8-9e06-efaf09dacac2" providerId="ADAL" clId="{FB417E91-4F01-40B3-B776-451B878263C8}" dt="2020-03-10T20:57:24.102" v="6" actId="478"/>
          <ac:graphicFrameMkLst>
            <pc:docMk/>
            <pc:sldMk cId="94496064" sldId="1240"/>
            <ac:graphicFrameMk id="22" creationId="{C6208537-2FF1-4DF7-87B8-E1E636BDDFFD}"/>
          </ac:graphicFrameMkLst>
        </pc:graphicFrameChg>
      </pc:sldChg>
      <pc:sldChg chg="addSp delSp modSp mod">
        <pc:chgData name="Abraham, Sneha" userId="b018377a-d2cf-4bc8-9e06-efaf09dacac2" providerId="ADAL" clId="{FB417E91-4F01-40B3-B776-451B878263C8}" dt="2020-03-10T20:57:00.417" v="5"/>
        <pc:sldMkLst>
          <pc:docMk/>
          <pc:sldMk cId="1029171272" sldId="1241"/>
        </pc:sldMkLst>
        <pc:spChg chg="mod">
          <ac:chgData name="Abraham, Sneha" userId="b018377a-d2cf-4bc8-9e06-efaf09dacac2" providerId="ADAL" clId="{FB417E91-4F01-40B3-B776-451B878263C8}" dt="2020-03-10T20:57:00.417" v="5"/>
          <ac:spMkLst>
            <pc:docMk/>
            <pc:sldMk cId="1029171272" sldId="1241"/>
            <ac:spMk id="7" creationId="{1FFF7BFA-82FB-4AED-BFD2-0684CF14A35B}"/>
          </ac:spMkLst>
        </pc:spChg>
        <pc:graphicFrameChg chg="add del">
          <ac:chgData name="Abraham, Sneha" userId="b018377a-d2cf-4bc8-9e06-efaf09dacac2" providerId="ADAL" clId="{FB417E91-4F01-40B3-B776-451B878263C8}" dt="2020-03-10T20:56:33.854" v="1"/>
          <ac:graphicFrameMkLst>
            <pc:docMk/>
            <pc:sldMk cId="1029171272" sldId="1241"/>
            <ac:graphicFrameMk id="5" creationId="{32ED7DBE-4F31-42EC-9694-B25D2B50E03F}"/>
          </ac:graphicFrameMkLst>
        </pc:graphicFrameChg>
        <pc:graphicFrameChg chg="add mod">
          <ac:chgData name="Abraham, Sneha" userId="b018377a-d2cf-4bc8-9e06-efaf09dacac2" providerId="ADAL" clId="{FB417E91-4F01-40B3-B776-451B878263C8}" dt="2020-03-10T20:56:41.626" v="3" actId="1076"/>
          <ac:graphicFrameMkLst>
            <pc:docMk/>
            <pc:sldMk cId="1029171272" sldId="1241"/>
            <ac:graphicFrameMk id="6" creationId="{14080DA5-B9B5-4DA5-AB64-7550EDDE5FA2}"/>
          </ac:graphicFrameMkLst>
        </pc:graphicFrameChg>
      </pc:sldChg>
    </pc:docChg>
  </pc:docChgLst>
  <pc:docChgLst>
    <pc:chgData name="Wong, Steven" userId="adef881a-c3c4-4e1a-aeb2-bb4de7c1e03f" providerId="ADAL" clId="{87396AD9-5B36-1C43-A164-133B6C12BD30}"/>
    <pc:docChg chg="undo custSel modSld">
      <pc:chgData name="Wong, Steven" userId="adef881a-c3c4-4e1a-aeb2-bb4de7c1e03f" providerId="ADAL" clId="{87396AD9-5B36-1C43-A164-133B6C12BD30}" dt="2020-02-11T16:21:08.446" v="47" actId="692"/>
      <pc:docMkLst>
        <pc:docMk/>
      </pc:docMkLst>
      <pc:sldChg chg="addSp modSp">
        <pc:chgData name="Wong, Steven" userId="adef881a-c3c4-4e1a-aeb2-bb4de7c1e03f" providerId="ADAL" clId="{87396AD9-5B36-1C43-A164-133B6C12BD30}" dt="2020-02-11T16:21:08.446" v="47" actId="692"/>
        <pc:sldMkLst>
          <pc:docMk/>
          <pc:sldMk cId="2260738719" sldId="372"/>
        </pc:sldMkLst>
        <pc:spChg chg="mod">
          <ac:chgData name="Wong, Steven" userId="adef881a-c3c4-4e1a-aeb2-bb4de7c1e03f" providerId="ADAL" clId="{87396AD9-5B36-1C43-A164-133B6C12BD30}" dt="2020-02-11T16:20:55.178" v="34" actId="1076"/>
          <ac:spMkLst>
            <pc:docMk/>
            <pc:sldMk cId="2260738719" sldId="372"/>
            <ac:spMk id="9" creationId="{9F1007DD-C592-9A42-BB2E-04EDED0F40D9}"/>
          </ac:spMkLst>
        </pc:spChg>
        <pc:picChg chg="mod">
          <ac:chgData name="Wong, Steven" userId="adef881a-c3c4-4e1a-aeb2-bb4de7c1e03f" providerId="ADAL" clId="{87396AD9-5B36-1C43-A164-133B6C12BD30}" dt="2020-02-11T16:05:36.847" v="0" actId="14826"/>
          <ac:picMkLst>
            <pc:docMk/>
            <pc:sldMk cId="2260738719" sldId="372"/>
            <ac:picMk id="12" creationId="{D87371B1-F628-6A45-9780-FADE7E205134}"/>
          </ac:picMkLst>
        </pc:picChg>
        <pc:cxnChg chg="add mod">
          <ac:chgData name="Wong, Steven" userId="adef881a-c3c4-4e1a-aeb2-bb4de7c1e03f" providerId="ADAL" clId="{87396AD9-5B36-1C43-A164-133B6C12BD30}" dt="2020-02-11T16:21:08.446" v="47" actId="692"/>
          <ac:cxnSpMkLst>
            <pc:docMk/>
            <pc:sldMk cId="2260738719" sldId="372"/>
            <ac:cxnSpMk id="8" creationId="{268E9810-80AE-2644-A3F9-3DFD7033F29F}"/>
          </ac:cxnSpMkLst>
        </pc:cxnChg>
      </pc:sldChg>
      <pc:sldChg chg="addSp delSp">
        <pc:chgData name="Wong, Steven" userId="adef881a-c3c4-4e1a-aeb2-bb4de7c1e03f" providerId="ADAL" clId="{87396AD9-5B36-1C43-A164-133B6C12BD30}" dt="2020-02-11T16:17:57.581" v="17"/>
        <pc:sldMkLst>
          <pc:docMk/>
          <pc:sldMk cId="2501582916" sldId="623"/>
        </pc:sldMkLst>
        <pc:spChg chg="del">
          <ac:chgData name="Wong, Steven" userId="adef881a-c3c4-4e1a-aeb2-bb4de7c1e03f" providerId="ADAL" clId="{87396AD9-5B36-1C43-A164-133B6C12BD30}" dt="2020-02-11T16:17:57.152" v="16" actId="478"/>
          <ac:spMkLst>
            <pc:docMk/>
            <pc:sldMk cId="2501582916" sldId="623"/>
            <ac:spMk id="5" creationId="{00000000-0000-0000-0000-000000000000}"/>
          </ac:spMkLst>
        </pc:spChg>
        <pc:spChg chg="add">
          <ac:chgData name="Wong, Steven" userId="adef881a-c3c4-4e1a-aeb2-bb4de7c1e03f" providerId="ADAL" clId="{87396AD9-5B36-1C43-A164-133B6C12BD30}" dt="2020-02-11T16:17:57.581" v="17"/>
          <ac:spMkLst>
            <pc:docMk/>
            <pc:sldMk cId="2501582916" sldId="623"/>
            <ac:spMk id="7" creationId="{C24C4BAD-A27E-4247-AFA2-CD20236B3B05}"/>
          </ac:spMkLst>
        </pc:spChg>
        <pc:picChg chg="del">
          <ac:chgData name="Wong, Steven" userId="adef881a-c3c4-4e1a-aeb2-bb4de7c1e03f" providerId="ADAL" clId="{87396AD9-5B36-1C43-A164-133B6C12BD30}" dt="2020-02-11T16:17:57.152" v="16" actId="478"/>
          <ac:picMkLst>
            <pc:docMk/>
            <pc:sldMk cId="2501582916" sldId="623"/>
            <ac:picMk id="6" creationId="{19922382-1209-734E-9D7C-755FDA3E0084}"/>
          </ac:picMkLst>
        </pc:picChg>
        <pc:picChg chg="add">
          <ac:chgData name="Wong, Steven" userId="adef881a-c3c4-4e1a-aeb2-bb4de7c1e03f" providerId="ADAL" clId="{87396AD9-5B36-1C43-A164-133B6C12BD30}" dt="2020-02-11T16:17:57.581" v="17"/>
          <ac:picMkLst>
            <pc:docMk/>
            <pc:sldMk cId="2501582916" sldId="623"/>
            <ac:picMk id="8" creationId="{64C804DD-5C7A-9241-9FA7-0D4D6D67179E}"/>
          </ac:picMkLst>
        </pc:picChg>
      </pc:sldChg>
      <pc:sldChg chg="addSp delSp modSp">
        <pc:chgData name="Wong, Steven" userId="adef881a-c3c4-4e1a-aeb2-bb4de7c1e03f" providerId="ADAL" clId="{87396AD9-5B36-1C43-A164-133B6C12BD30}" dt="2020-02-11T16:17:32.597" v="15" actId="14826"/>
        <pc:sldMkLst>
          <pc:docMk/>
          <pc:sldMk cId="1953139645" sldId="652"/>
        </pc:sldMkLst>
        <pc:spChg chg="del">
          <ac:chgData name="Wong, Steven" userId="adef881a-c3c4-4e1a-aeb2-bb4de7c1e03f" providerId="ADAL" clId="{87396AD9-5B36-1C43-A164-133B6C12BD30}" dt="2020-02-11T16:15:45.855" v="12" actId="478"/>
          <ac:spMkLst>
            <pc:docMk/>
            <pc:sldMk cId="1953139645" sldId="652"/>
            <ac:spMk id="19" creationId="{4F2D8F28-C103-C141-A84E-ACE96D8BD2B5}"/>
          </ac:spMkLst>
        </pc:spChg>
        <pc:spChg chg="add">
          <ac:chgData name="Wong, Steven" userId="adef881a-c3c4-4e1a-aeb2-bb4de7c1e03f" providerId="ADAL" clId="{87396AD9-5B36-1C43-A164-133B6C12BD30}" dt="2020-02-11T16:15:58.538" v="13"/>
          <ac:spMkLst>
            <pc:docMk/>
            <pc:sldMk cId="1953139645" sldId="652"/>
            <ac:spMk id="22" creationId="{537F44D6-B4FB-1C47-B48B-19A4E3899C28}"/>
          </ac:spMkLst>
        </pc:spChg>
        <pc:spChg chg="del">
          <ac:chgData name="Wong, Steven" userId="adef881a-c3c4-4e1a-aeb2-bb4de7c1e03f" providerId="ADAL" clId="{87396AD9-5B36-1C43-A164-133B6C12BD30}" dt="2020-02-11T16:08:02.548" v="3" actId="478"/>
          <ac:spMkLst>
            <pc:docMk/>
            <pc:sldMk cId="1953139645" sldId="652"/>
            <ac:spMk id="26" creationId="{FA42A3A3-81E5-3D40-A873-02FBC4F3EFB2}"/>
          </ac:spMkLst>
        </pc:spChg>
        <pc:spChg chg="mod">
          <ac:chgData name="Wong, Steven" userId="adef881a-c3c4-4e1a-aeb2-bb4de7c1e03f" providerId="ADAL" clId="{87396AD9-5B36-1C43-A164-133B6C12BD30}" dt="2020-02-11T16:08:08.929" v="4" actId="1076"/>
          <ac:spMkLst>
            <pc:docMk/>
            <pc:sldMk cId="1953139645" sldId="652"/>
            <ac:spMk id="28" creationId="{4CB5A98D-E2D7-F947-BB70-39134749FBB3}"/>
          </ac:spMkLst>
        </pc:spChg>
        <pc:spChg chg="mod">
          <ac:chgData name="Wong, Steven" userId="adef881a-c3c4-4e1a-aeb2-bb4de7c1e03f" providerId="ADAL" clId="{87396AD9-5B36-1C43-A164-133B6C12BD30}" dt="2020-02-11T16:08:08.929" v="4" actId="1076"/>
          <ac:spMkLst>
            <pc:docMk/>
            <pc:sldMk cId="1953139645" sldId="652"/>
            <ac:spMk id="29" creationId="{F830BAC6-EBFE-F045-AF62-6372CBA05DDE}"/>
          </ac:spMkLst>
        </pc:spChg>
        <pc:spChg chg="mod">
          <ac:chgData name="Wong, Steven" userId="adef881a-c3c4-4e1a-aeb2-bb4de7c1e03f" providerId="ADAL" clId="{87396AD9-5B36-1C43-A164-133B6C12BD30}" dt="2020-02-11T16:16:03.975" v="14" actId="1076"/>
          <ac:spMkLst>
            <pc:docMk/>
            <pc:sldMk cId="1953139645" sldId="652"/>
            <ac:spMk id="30" creationId="{2D79F928-50F0-BC4F-9EFC-4FC7DE3C8133}"/>
          </ac:spMkLst>
        </pc:spChg>
        <pc:picChg chg="del">
          <ac:chgData name="Wong, Steven" userId="adef881a-c3c4-4e1a-aeb2-bb4de7c1e03f" providerId="ADAL" clId="{87396AD9-5B36-1C43-A164-133B6C12BD30}" dt="2020-02-11T16:08:02.548" v="3" actId="478"/>
          <ac:picMkLst>
            <pc:docMk/>
            <pc:sldMk cId="1953139645" sldId="652"/>
            <ac:picMk id="20" creationId="{E901ABB8-D4A8-0940-8467-700A14C27759}"/>
          </ac:picMkLst>
        </pc:picChg>
        <pc:picChg chg="mod">
          <ac:chgData name="Wong, Steven" userId="adef881a-c3c4-4e1a-aeb2-bb4de7c1e03f" providerId="ADAL" clId="{87396AD9-5B36-1C43-A164-133B6C12BD30}" dt="2020-02-11T16:17:32.597" v="15" actId="14826"/>
          <ac:picMkLst>
            <pc:docMk/>
            <pc:sldMk cId="1953139645" sldId="652"/>
            <ac:picMk id="21" creationId="{C3D5F3DD-EBB5-324C-9038-8BDC5314D659}"/>
          </ac:picMkLst>
        </pc:picChg>
        <pc:picChg chg="add">
          <ac:chgData name="Wong, Steven" userId="adef881a-c3c4-4e1a-aeb2-bb4de7c1e03f" providerId="ADAL" clId="{87396AD9-5B36-1C43-A164-133B6C12BD30}" dt="2020-02-11T16:15:58.538" v="13"/>
          <ac:picMkLst>
            <pc:docMk/>
            <pc:sldMk cId="1953139645" sldId="652"/>
            <ac:picMk id="23" creationId="{A9C3EBE7-65B7-0A4F-A7B5-93DA57958033}"/>
          </ac:picMkLst>
        </pc:picChg>
        <pc:picChg chg="mod">
          <ac:chgData name="Wong, Steven" userId="adef881a-c3c4-4e1a-aeb2-bb4de7c1e03f" providerId="ADAL" clId="{87396AD9-5B36-1C43-A164-133B6C12BD30}" dt="2020-02-11T16:08:08.929" v="4" actId="1076"/>
          <ac:picMkLst>
            <pc:docMk/>
            <pc:sldMk cId="1953139645" sldId="652"/>
            <ac:picMk id="31" creationId="{111438C4-5670-DE48-BD49-560AC585DB12}"/>
          </ac:picMkLst>
        </pc:picChg>
        <pc:picChg chg="mod">
          <ac:chgData name="Wong, Steven" userId="adef881a-c3c4-4e1a-aeb2-bb4de7c1e03f" providerId="ADAL" clId="{87396AD9-5B36-1C43-A164-133B6C12BD30}" dt="2020-02-11T16:15:08.666" v="8" actId="14100"/>
          <ac:picMkLst>
            <pc:docMk/>
            <pc:sldMk cId="1953139645" sldId="652"/>
            <ac:picMk id="32" creationId="{F8406BC1-424D-7D48-A696-44414BBBCC19}"/>
          </ac:picMkLst>
        </pc:picChg>
        <pc:picChg chg="del">
          <ac:chgData name="Wong, Steven" userId="adef881a-c3c4-4e1a-aeb2-bb4de7c1e03f" providerId="ADAL" clId="{87396AD9-5B36-1C43-A164-133B6C12BD30}" dt="2020-02-11T16:15:45.855" v="12" actId="478"/>
          <ac:picMkLst>
            <pc:docMk/>
            <pc:sldMk cId="1953139645" sldId="652"/>
            <ac:picMk id="33" creationId="{9786B4D9-E900-6541-B2FC-E7A0FE62C23C}"/>
          </ac:picMkLst>
        </pc:picChg>
        <pc:picChg chg="mod">
          <ac:chgData name="Wong, Steven" userId="adef881a-c3c4-4e1a-aeb2-bb4de7c1e03f" providerId="ADAL" clId="{87396AD9-5B36-1C43-A164-133B6C12BD30}" dt="2020-02-11T16:16:03.975" v="14" actId="1076"/>
          <ac:picMkLst>
            <pc:docMk/>
            <pc:sldMk cId="1953139645" sldId="652"/>
            <ac:picMk id="34" creationId="{0713A29C-67C7-454E-93E1-0C9557571692}"/>
          </ac:picMkLst>
        </pc:picChg>
      </pc:sldChg>
      <pc:sldChg chg="modSp">
        <pc:chgData name="Wong, Steven" userId="adef881a-c3c4-4e1a-aeb2-bb4de7c1e03f" providerId="ADAL" clId="{87396AD9-5B36-1C43-A164-133B6C12BD30}" dt="2020-02-11T16:18:09.232" v="18" actId="14826"/>
        <pc:sldMkLst>
          <pc:docMk/>
          <pc:sldMk cId="4087828476" sldId="699"/>
        </pc:sldMkLst>
        <pc:picChg chg="mod">
          <ac:chgData name="Wong, Steven" userId="adef881a-c3c4-4e1a-aeb2-bb4de7c1e03f" providerId="ADAL" clId="{87396AD9-5B36-1C43-A164-133B6C12BD30}" dt="2020-02-11T16:18:09.232" v="18" actId="14826"/>
          <ac:picMkLst>
            <pc:docMk/>
            <pc:sldMk cId="4087828476" sldId="699"/>
            <ac:picMk id="6" creationId="{21E68081-A119-4743-B86A-3C94BE7735D1}"/>
          </ac:picMkLst>
        </pc:picChg>
      </pc:sldChg>
      <pc:sldChg chg="modSp">
        <pc:chgData name="Wong, Steven" userId="adef881a-c3c4-4e1a-aeb2-bb4de7c1e03f" providerId="ADAL" clId="{87396AD9-5B36-1C43-A164-133B6C12BD30}" dt="2020-02-11T16:18:51.411" v="21" actId="1076"/>
        <pc:sldMkLst>
          <pc:docMk/>
          <pc:sldMk cId="3940148106" sldId="700"/>
        </pc:sldMkLst>
        <pc:picChg chg="mod">
          <ac:chgData name="Wong, Steven" userId="adef881a-c3c4-4e1a-aeb2-bb4de7c1e03f" providerId="ADAL" clId="{87396AD9-5B36-1C43-A164-133B6C12BD30}" dt="2020-02-11T16:18:51.411" v="21" actId="1076"/>
          <ac:picMkLst>
            <pc:docMk/>
            <pc:sldMk cId="3940148106" sldId="700"/>
            <ac:picMk id="4" creationId="{1F44DFE9-4E1D-4DE8-BB71-4EDB7ADAC07A}"/>
          </ac:picMkLst>
        </pc:picChg>
      </pc:sldChg>
      <pc:sldChg chg="delSp modSp">
        <pc:chgData name="Wong, Steven" userId="adef881a-c3c4-4e1a-aeb2-bb4de7c1e03f" providerId="ADAL" clId="{87396AD9-5B36-1C43-A164-133B6C12BD30}" dt="2020-02-11T16:07:29.993" v="2" actId="14100"/>
        <pc:sldMkLst>
          <pc:docMk/>
          <pc:sldMk cId="614645389" sldId="1181"/>
        </pc:sldMkLst>
        <pc:spChg chg="mod">
          <ac:chgData name="Wong, Steven" userId="adef881a-c3c4-4e1a-aeb2-bb4de7c1e03f" providerId="ADAL" clId="{87396AD9-5B36-1C43-A164-133B6C12BD30}" dt="2020-02-11T16:07:29.993" v="2" actId="14100"/>
          <ac:spMkLst>
            <pc:docMk/>
            <pc:sldMk cId="614645389" sldId="1181"/>
            <ac:spMk id="16" creationId="{25917A72-0C15-CA48-B97A-8C51A4F1C5C3}"/>
          </ac:spMkLst>
        </pc:spChg>
        <pc:picChg chg="del">
          <ac:chgData name="Wong, Steven" userId="adef881a-c3c4-4e1a-aeb2-bb4de7c1e03f" providerId="ADAL" clId="{87396AD9-5B36-1C43-A164-133B6C12BD30}" dt="2020-02-11T16:07:12.387" v="1" actId="478"/>
          <ac:picMkLst>
            <pc:docMk/>
            <pc:sldMk cId="614645389" sldId="1181"/>
            <ac:picMk id="17" creationId="{A0CFCA10-1F12-3E45-8F8D-EA35B11A4792}"/>
          </ac:picMkLst>
        </pc:picChg>
        <pc:picChg chg="del">
          <ac:chgData name="Wong, Steven" userId="adef881a-c3c4-4e1a-aeb2-bb4de7c1e03f" providerId="ADAL" clId="{87396AD9-5B36-1C43-A164-133B6C12BD30}" dt="2020-02-11T16:07:12.387" v="1" actId="478"/>
          <ac:picMkLst>
            <pc:docMk/>
            <pc:sldMk cId="614645389" sldId="1181"/>
            <ac:picMk id="18" creationId="{6D18A882-24AA-BD43-92E4-22BF9FAD9B5B}"/>
          </ac:picMkLst>
        </pc:picChg>
      </pc:sldChg>
      <pc:sldChg chg="modSp">
        <pc:chgData name="Wong, Steven" userId="adef881a-c3c4-4e1a-aeb2-bb4de7c1e03f" providerId="ADAL" clId="{87396AD9-5B36-1C43-A164-133B6C12BD30}" dt="2020-02-11T16:19:29.538" v="25" actId="207"/>
        <pc:sldMkLst>
          <pc:docMk/>
          <pc:sldMk cId="3062374805" sldId="1185"/>
        </pc:sldMkLst>
        <pc:picChg chg="mod">
          <ac:chgData name="Wong, Steven" userId="adef881a-c3c4-4e1a-aeb2-bb4de7c1e03f" providerId="ADAL" clId="{87396AD9-5B36-1C43-A164-133B6C12BD30}" dt="2020-02-11T16:19:29.538" v="25" actId="207"/>
          <ac:picMkLst>
            <pc:docMk/>
            <pc:sldMk cId="3062374805" sldId="1185"/>
            <ac:picMk id="3" creationId="{986BEF55-0AD7-BD48-912B-7DF908FF51A9}"/>
          </ac:picMkLst>
        </pc:picChg>
      </pc:sldChg>
      <pc:sldChg chg="modSp">
        <pc:chgData name="Wong, Steven" userId="adef881a-c3c4-4e1a-aeb2-bb4de7c1e03f" providerId="ADAL" clId="{87396AD9-5B36-1C43-A164-133B6C12BD30}" dt="2020-02-11T16:19:35.940" v="26" actId="207"/>
        <pc:sldMkLst>
          <pc:docMk/>
          <pc:sldMk cId="500699545" sldId="1213"/>
        </pc:sldMkLst>
        <pc:picChg chg="mod">
          <ac:chgData name="Wong, Steven" userId="adef881a-c3c4-4e1a-aeb2-bb4de7c1e03f" providerId="ADAL" clId="{87396AD9-5B36-1C43-A164-133B6C12BD30}" dt="2020-02-11T16:19:35.940" v="26" actId="207"/>
          <ac:picMkLst>
            <pc:docMk/>
            <pc:sldMk cId="500699545" sldId="1213"/>
            <ac:picMk id="4" creationId="{531C05A3-95D7-5846-AE46-FDBE6CD86319}"/>
          </ac:picMkLst>
        </pc:picChg>
      </pc:sldChg>
      <pc:sldChg chg="modSp">
        <pc:chgData name="Wong, Steven" userId="adef881a-c3c4-4e1a-aeb2-bb4de7c1e03f" providerId="ADAL" clId="{87396AD9-5B36-1C43-A164-133B6C12BD30}" dt="2020-02-11T16:19:05.806" v="22" actId="207"/>
        <pc:sldMkLst>
          <pc:docMk/>
          <pc:sldMk cId="3698049021" sldId="1218"/>
        </pc:sldMkLst>
        <pc:picChg chg="mod">
          <ac:chgData name="Wong, Steven" userId="adef881a-c3c4-4e1a-aeb2-bb4de7c1e03f" providerId="ADAL" clId="{87396AD9-5B36-1C43-A164-133B6C12BD30}" dt="2020-02-11T16:19:05.806" v="22" actId="207"/>
          <ac:picMkLst>
            <pc:docMk/>
            <pc:sldMk cId="3698049021" sldId="1218"/>
            <ac:picMk id="4" creationId="{6D13F118-54C8-864B-97C0-F7089E3953DF}"/>
          </ac:picMkLst>
        </pc:picChg>
      </pc:sldChg>
      <pc:sldChg chg="modSp">
        <pc:chgData name="Wong, Steven" userId="adef881a-c3c4-4e1a-aeb2-bb4de7c1e03f" providerId="ADAL" clId="{87396AD9-5B36-1C43-A164-133B6C12BD30}" dt="2020-02-11T16:19:21.260" v="24" actId="207"/>
        <pc:sldMkLst>
          <pc:docMk/>
          <pc:sldMk cId="3062053934" sldId="1233"/>
        </pc:sldMkLst>
        <pc:picChg chg="mod">
          <ac:chgData name="Wong, Steven" userId="adef881a-c3c4-4e1a-aeb2-bb4de7c1e03f" providerId="ADAL" clId="{87396AD9-5B36-1C43-A164-133B6C12BD30}" dt="2020-02-11T16:19:21.260" v="24" actId="207"/>
          <ac:picMkLst>
            <pc:docMk/>
            <pc:sldMk cId="3062053934" sldId="1233"/>
            <ac:picMk id="6" creationId="{AA22FB35-A6B1-FF4B-A870-E6BBD6DB72C1}"/>
          </ac:picMkLst>
        </pc:picChg>
      </pc:sldChg>
      <pc:sldChg chg="modSp">
        <pc:chgData name="Wong, Steven" userId="adef881a-c3c4-4e1a-aeb2-bb4de7c1e03f" providerId="ADAL" clId="{87396AD9-5B36-1C43-A164-133B6C12BD30}" dt="2020-02-11T16:19:15.146" v="23" actId="207"/>
        <pc:sldMkLst>
          <pc:docMk/>
          <pc:sldMk cId="773806840" sldId="1242"/>
        </pc:sldMkLst>
        <pc:picChg chg="mod">
          <ac:chgData name="Wong, Steven" userId="adef881a-c3c4-4e1a-aeb2-bb4de7c1e03f" providerId="ADAL" clId="{87396AD9-5B36-1C43-A164-133B6C12BD30}" dt="2020-02-11T16:19:15.146" v="23" actId="207"/>
          <ac:picMkLst>
            <pc:docMk/>
            <pc:sldMk cId="773806840" sldId="1242"/>
            <ac:picMk id="6" creationId="{4B683859-0DBD-F448-B430-2479C656D05B}"/>
          </ac:picMkLst>
        </pc:picChg>
      </pc:sldChg>
    </pc:docChg>
  </pc:docChgLst>
  <pc:docChgLst>
    <pc:chgData name="Harrison, Susan" userId="12d20603-a68e-40bb-99e5-862f8234107b" providerId="ADAL" clId="{E48FDC3D-7AA8-451A-90DE-8076A9EFC346}"/>
    <pc:docChg chg="addSld delSld modSld sldOrd">
      <pc:chgData name="Harrison, Susan" userId="12d20603-a68e-40bb-99e5-862f8234107b" providerId="ADAL" clId="{E48FDC3D-7AA8-451A-90DE-8076A9EFC346}" dt="2020-07-09T17:16:00.567" v="4"/>
      <pc:docMkLst>
        <pc:docMk/>
      </pc:docMkLst>
      <pc:sldChg chg="modNotesTx">
        <pc:chgData name="Harrison, Susan" userId="12d20603-a68e-40bb-99e5-862f8234107b" providerId="ADAL" clId="{E48FDC3D-7AA8-451A-90DE-8076A9EFC346}" dt="2020-07-02T19:50:16.558" v="0" actId="6549"/>
        <pc:sldMkLst>
          <pc:docMk/>
          <pc:sldMk cId="1953139645" sldId="652"/>
        </pc:sldMkLst>
      </pc:sldChg>
      <pc:sldChg chg="add del ord">
        <pc:chgData name="Harrison, Susan" userId="12d20603-a68e-40bb-99e5-862f8234107b" providerId="ADAL" clId="{E48FDC3D-7AA8-451A-90DE-8076A9EFC346}" dt="2020-07-09T17:16:00.567" v="4"/>
        <pc:sldMkLst>
          <pc:docMk/>
          <pc:sldMk cId="3363751239" sldId="653"/>
        </pc:sldMkLst>
      </pc:sldChg>
    </pc:docChg>
  </pc:docChgLst>
  <pc:docChgLst>
    <pc:chgData name="Harrison, Susan" userId="12d20603-a68e-40bb-99e5-862f8234107b" providerId="ADAL" clId="{837A3BD1-2DC5-43BE-9D8F-75F8F662DA07}"/>
    <pc:docChg chg="undo custSel addSld delSld modSld">
      <pc:chgData name="Harrison, Susan" userId="12d20603-a68e-40bb-99e5-862f8234107b" providerId="ADAL" clId="{837A3BD1-2DC5-43BE-9D8F-75F8F662DA07}" dt="2020-02-25T21:44:10.437" v="92" actId="113"/>
      <pc:docMkLst>
        <pc:docMk/>
      </pc:docMkLst>
      <pc:sldChg chg="modSp mod">
        <pc:chgData name="Harrison, Susan" userId="12d20603-a68e-40bb-99e5-862f8234107b" providerId="ADAL" clId="{837A3BD1-2DC5-43BE-9D8F-75F8F662DA07}" dt="2020-02-25T20:28:59.638" v="89" actId="11"/>
        <pc:sldMkLst>
          <pc:docMk/>
          <pc:sldMk cId="2794158338" sldId="443"/>
        </pc:sldMkLst>
        <pc:spChg chg="mod">
          <ac:chgData name="Harrison, Susan" userId="12d20603-a68e-40bb-99e5-862f8234107b" providerId="ADAL" clId="{837A3BD1-2DC5-43BE-9D8F-75F8F662DA07}" dt="2020-02-25T20:28:59.638" v="89" actId="11"/>
          <ac:spMkLst>
            <pc:docMk/>
            <pc:sldMk cId="2794158338" sldId="443"/>
            <ac:spMk id="4" creationId="{00000000-0000-0000-0000-000000000000}"/>
          </ac:spMkLst>
        </pc:spChg>
      </pc:sldChg>
      <pc:sldChg chg="modSp mod">
        <pc:chgData name="Harrison, Susan" userId="12d20603-a68e-40bb-99e5-862f8234107b" providerId="ADAL" clId="{837A3BD1-2DC5-43BE-9D8F-75F8F662DA07}" dt="2020-02-25T20:03:32.536" v="5" actId="14100"/>
        <pc:sldMkLst>
          <pc:docMk/>
          <pc:sldMk cId="1953139645" sldId="652"/>
        </pc:sldMkLst>
        <pc:spChg chg="mod">
          <ac:chgData name="Harrison, Susan" userId="12d20603-a68e-40bb-99e5-862f8234107b" providerId="ADAL" clId="{837A3BD1-2DC5-43BE-9D8F-75F8F662DA07}" dt="2020-02-25T20:03:32.536" v="5" actId="14100"/>
          <ac:spMkLst>
            <pc:docMk/>
            <pc:sldMk cId="1953139645" sldId="652"/>
            <ac:spMk id="18" creationId="{A5593DC1-F54F-440D-8F78-18B2BBEA017D}"/>
          </ac:spMkLst>
        </pc:spChg>
      </pc:sldChg>
      <pc:sldChg chg="del">
        <pc:chgData name="Harrison, Susan" userId="12d20603-a68e-40bb-99e5-862f8234107b" providerId="ADAL" clId="{837A3BD1-2DC5-43BE-9D8F-75F8F662DA07}" dt="2020-02-25T18:59:59.977" v="1" actId="2696"/>
        <pc:sldMkLst>
          <pc:docMk/>
          <pc:sldMk cId="4279490866" sldId="1167"/>
        </pc:sldMkLst>
      </pc:sldChg>
      <pc:sldChg chg="delSp modSp mod">
        <pc:chgData name="Harrison, Susan" userId="12d20603-a68e-40bb-99e5-862f8234107b" providerId="ADAL" clId="{837A3BD1-2DC5-43BE-9D8F-75F8F662DA07}" dt="2020-02-25T20:11:35.323" v="8" actId="1076"/>
        <pc:sldMkLst>
          <pc:docMk/>
          <pc:sldMk cId="3062374805" sldId="1185"/>
        </pc:sldMkLst>
        <pc:spChg chg="mod">
          <ac:chgData name="Harrison, Susan" userId="12d20603-a68e-40bb-99e5-862f8234107b" providerId="ADAL" clId="{837A3BD1-2DC5-43BE-9D8F-75F8F662DA07}" dt="2020-02-25T20:11:35.323" v="8" actId="1076"/>
          <ac:spMkLst>
            <pc:docMk/>
            <pc:sldMk cId="3062374805" sldId="1185"/>
            <ac:spMk id="11" creationId="{D07C7EA5-043F-4AE3-AA4A-9B5BA62AFE93}"/>
          </ac:spMkLst>
        </pc:spChg>
        <pc:picChg chg="del">
          <ac:chgData name="Harrison, Susan" userId="12d20603-a68e-40bb-99e5-862f8234107b" providerId="ADAL" clId="{837A3BD1-2DC5-43BE-9D8F-75F8F662DA07}" dt="2020-02-25T20:06:12.122" v="6" actId="478"/>
          <ac:picMkLst>
            <pc:docMk/>
            <pc:sldMk cId="3062374805" sldId="1185"/>
            <ac:picMk id="3" creationId="{986BEF55-0AD7-BD48-912B-7DF908FF51A9}"/>
          </ac:picMkLst>
        </pc:picChg>
      </pc:sldChg>
      <pc:sldChg chg="modSp mod">
        <pc:chgData name="Harrison, Susan" userId="12d20603-a68e-40bb-99e5-862f8234107b" providerId="ADAL" clId="{837A3BD1-2DC5-43BE-9D8F-75F8F662DA07}" dt="2020-02-25T21:44:10.437" v="92" actId="113"/>
        <pc:sldMkLst>
          <pc:docMk/>
          <pc:sldMk cId="1768557774" sldId="1212"/>
        </pc:sldMkLst>
        <pc:spChg chg="mod">
          <ac:chgData name="Harrison, Susan" userId="12d20603-a68e-40bb-99e5-862f8234107b" providerId="ADAL" clId="{837A3BD1-2DC5-43BE-9D8F-75F8F662DA07}" dt="2020-02-25T21:44:10.437" v="92" actId="113"/>
          <ac:spMkLst>
            <pc:docMk/>
            <pc:sldMk cId="1768557774" sldId="1212"/>
            <ac:spMk id="2" creationId="{00000000-0000-0000-0000-000000000000}"/>
          </ac:spMkLst>
        </pc:spChg>
      </pc:sldChg>
      <pc:sldChg chg="delSp modSp mod">
        <pc:chgData name="Harrison, Susan" userId="12d20603-a68e-40bb-99e5-862f8234107b" providerId="ADAL" clId="{837A3BD1-2DC5-43BE-9D8F-75F8F662DA07}" dt="2020-02-25T20:11:39.585" v="9" actId="1076"/>
        <pc:sldMkLst>
          <pc:docMk/>
          <pc:sldMk cId="500699545" sldId="1213"/>
        </pc:sldMkLst>
        <pc:spChg chg="mod">
          <ac:chgData name="Harrison, Susan" userId="12d20603-a68e-40bb-99e5-862f8234107b" providerId="ADAL" clId="{837A3BD1-2DC5-43BE-9D8F-75F8F662DA07}" dt="2020-02-25T20:11:39.585" v="9" actId="1076"/>
          <ac:spMkLst>
            <pc:docMk/>
            <pc:sldMk cId="500699545" sldId="1213"/>
            <ac:spMk id="11" creationId="{D07C7EA5-043F-4AE3-AA4A-9B5BA62AFE93}"/>
          </ac:spMkLst>
        </pc:spChg>
        <pc:picChg chg="del">
          <ac:chgData name="Harrison, Susan" userId="12d20603-a68e-40bb-99e5-862f8234107b" providerId="ADAL" clId="{837A3BD1-2DC5-43BE-9D8F-75F8F662DA07}" dt="2020-02-25T20:06:15.753" v="7" actId="478"/>
          <ac:picMkLst>
            <pc:docMk/>
            <pc:sldMk cId="500699545" sldId="1213"/>
            <ac:picMk id="4" creationId="{531C05A3-95D7-5846-AE46-FDBE6CD86319}"/>
          </ac:picMkLst>
        </pc:picChg>
      </pc:sldChg>
      <pc:sldChg chg="modSp mod">
        <pc:chgData name="Harrison, Susan" userId="12d20603-a68e-40bb-99e5-862f8234107b" providerId="ADAL" clId="{837A3BD1-2DC5-43BE-9D8F-75F8F662DA07}" dt="2020-02-25T20:19:14.012" v="16" actId="20577"/>
        <pc:sldMkLst>
          <pc:docMk/>
          <pc:sldMk cId="3698049021" sldId="1218"/>
        </pc:sldMkLst>
        <pc:spChg chg="mod">
          <ac:chgData name="Harrison, Susan" userId="12d20603-a68e-40bb-99e5-862f8234107b" providerId="ADAL" clId="{837A3BD1-2DC5-43BE-9D8F-75F8F662DA07}" dt="2020-02-25T20:19:14.012" v="16" actId="20577"/>
          <ac:spMkLst>
            <pc:docMk/>
            <pc:sldMk cId="3698049021" sldId="1218"/>
            <ac:spMk id="2" creationId="{2F709F01-52F1-40B2-90D4-250ECB2F483A}"/>
          </ac:spMkLst>
        </pc:spChg>
      </pc:sldChg>
      <pc:sldChg chg="modSp">
        <pc:chgData name="Harrison, Susan" userId="12d20603-a68e-40bb-99e5-862f8234107b" providerId="ADAL" clId="{837A3BD1-2DC5-43BE-9D8F-75F8F662DA07}" dt="2020-02-25T20:20:25.271" v="48" actId="20577"/>
        <pc:sldMkLst>
          <pc:docMk/>
          <pc:sldMk cId="359752108" sldId="1220"/>
        </pc:sldMkLst>
        <pc:graphicFrameChg chg="mod">
          <ac:chgData name="Harrison, Susan" userId="12d20603-a68e-40bb-99e5-862f8234107b" providerId="ADAL" clId="{837A3BD1-2DC5-43BE-9D8F-75F8F662DA07}" dt="2020-02-25T20:20:25.271" v="48" actId="20577"/>
          <ac:graphicFrameMkLst>
            <pc:docMk/>
            <pc:sldMk cId="359752108" sldId="1220"/>
            <ac:graphicFrameMk id="8" creationId="{A8D2C2A1-D77A-4395-BC3F-EE3AE05E1A1B}"/>
          </ac:graphicFrameMkLst>
        </pc:graphicFrameChg>
      </pc:sldChg>
      <pc:sldChg chg="modSp">
        <pc:chgData name="Harrison, Susan" userId="12d20603-a68e-40bb-99e5-862f8234107b" providerId="ADAL" clId="{837A3BD1-2DC5-43BE-9D8F-75F8F662DA07}" dt="2020-02-25T20:46:52.502" v="90" actId="207"/>
        <pc:sldMkLst>
          <pc:docMk/>
          <pc:sldMk cId="1657579861" sldId="1239"/>
        </pc:sldMkLst>
        <pc:graphicFrameChg chg="mod">
          <ac:chgData name="Harrison, Susan" userId="12d20603-a68e-40bb-99e5-862f8234107b" providerId="ADAL" clId="{837A3BD1-2DC5-43BE-9D8F-75F8F662DA07}" dt="2020-02-25T20:46:52.502" v="90" actId="207"/>
          <ac:graphicFrameMkLst>
            <pc:docMk/>
            <pc:sldMk cId="1657579861" sldId="1239"/>
            <ac:graphicFrameMk id="6" creationId="{09A4947B-9402-4D93-A115-317D487F59EB}"/>
          </ac:graphicFrameMkLst>
        </pc:graphicFrameChg>
      </pc:sldChg>
      <pc:sldChg chg="modSp mod">
        <pc:chgData name="Harrison, Susan" userId="12d20603-a68e-40bb-99e5-862f8234107b" providerId="ADAL" clId="{837A3BD1-2DC5-43BE-9D8F-75F8F662DA07}" dt="2020-02-25T20:21:20.646" v="88" actId="20577"/>
        <pc:sldMkLst>
          <pc:docMk/>
          <pc:sldMk cId="1029171272" sldId="1241"/>
        </pc:sldMkLst>
        <pc:spChg chg="mod">
          <ac:chgData name="Harrison, Susan" userId="12d20603-a68e-40bb-99e5-862f8234107b" providerId="ADAL" clId="{837A3BD1-2DC5-43BE-9D8F-75F8F662DA07}" dt="2020-02-25T20:21:08.007" v="85" actId="255"/>
          <ac:spMkLst>
            <pc:docMk/>
            <pc:sldMk cId="1029171272" sldId="1241"/>
            <ac:spMk id="2" creationId="{B037E8B3-8B61-4C83-93FD-44F0DEDA4525}"/>
          </ac:spMkLst>
        </pc:spChg>
        <pc:graphicFrameChg chg="mod">
          <ac:chgData name="Harrison, Susan" userId="12d20603-a68e-40bb-99e5-862f8234107b" providerId="ADAL" clId="{837A3BD1-2DC5-43BE-9D8F-75F8F662DA07}" dt="2020-02-25T20:21:20.646" v="88" actId="20577"/>
          <ac:graphicFrameMkLst>
            <pc:docMk/>
            <pc:sldMk cId="1029171272" sldId="1241"/>
            <ac:graphicFrameMk id="14" creationId="{63FEAED2-AF66-498D-89D7-5B175E54E173}"/>
          </ac:graphicFrameMkLst>
        </pc:graphicFrameChg>
      </pc:sldChg>
      <pc:sldChg chg="add">
        <pc:chgData name="Harrison, Susan" userId="12d20603-a68e-40bb-99e5-862f8234107b" providerId="ADAL" clId="{837A3BD1-2DC5-43BE-9D8F-75F8F662DA07}" dt="2020-02-25T18:59:56.216" v="0"/>
        <pc:sldMkLst>
          <pc:docMk/>
          <pc:sldMk cId="1383081971" sldId="155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01820434315187E-2"/>
          <c:y val="0"/>
          <c:w val="0.95998180991359705"/>
          <c:h val="0.84807173397317026"/>
        </c:manualLayout>
      </c:layout>
      <c:barChart>
        <c:barDir val="col"/>
        <c:grouping val="clustered"/>
        <c:varyColors val="0"/>
        <c:ser>
          <c:idx val="0"/>
          <c:order val="0"/>
          <c:tx>
            <c:strRef>
              <c:f>'ED Visits and Age'!$G$12</c:f>
              <c:strCache>
                <c:ptCount val="1"/>
                <c:pt idx="0">
                  <c:v>Visits</c:v>
                </c:pt>
              </c:strCache>
            </c:strRef>
          </c:tx>
          <c:spPr>
            <a:solidFill>
              <a:srgbClr val="047BC1"/>
            </a:solidFill>
            <a:ln>
              <a:noFill/>
            </a:ln>
            <a:effectLst/>
          </c:spPr>
          <c:invertIfNegative val="0"/>
          <c:dPt>
            <c:idx val="0"/>
            <c:invertIfNegative val="0"/>
            <c:bubble3D val="0"/>
            <c:spPr>
              <a:solidFill>
                <a:srgbClr val="047BC1"/>
              </a:solidFill>
              <a:ln>
                <a:noFill/>
              </a:ln>
              <a:effectLst/>
            </c:spPr>
            <c:extLst>
              <c:ext xmlns:c16="http://schemas.microsoft.com/office/drawing/2014/chart" uri="{C3380CC4-5D6E-409C-BE32-E72D297353CC}">
                <c16:uniqueId val="{00000006-58EE-0945-8698-9EAD2A5448D7}"/>
              </c:ext>
            </c:extLst>
          </c:dPt>
          <c:dPt>
            <c:idx val="1"/>
            <c:invertIfNegative val="0"/>
            <c:bubble3D val="0"/>
            <c:spPr>
              <a:solidFill>
                <a:srgbClr val="047BC1"/>
              </a:solidFill>
              <a:ln>
                <a:noFill/>
              </a:ln>
              <a:effectLst/>
            </c:spPr>
            <c:extLst>
              <c:ext xmlns:c16="http://schemas.microsoft.com/office/drawing/2014/chart" uri="{C3380CC4-5D6E-409C-BE32-E72D297353CC}">
                <c16:uniqueId val="{00000005-58EE-0945-8698-9EAD2A5448D7}"/>
              </c:ext>
            </c:extLst>
          </c:dPt>
          <c:dPt>
            <c:idx val="2"/>
            <c:invertIfNegative val="0"/>
            <c:bubble3D val="0"/>
            <c:spPr>
              <a:solidFill>
                <a:srgbClr val="047BC1"/>
              </a:solidFill>
              <a:ln>
                <a:noFill/>
              </a:ln>
              <a:effectLst/>
            </c:spPr>
            <c:extLst>
              <c:ext xmlns:c16="http://schemas.microsoft.com/office/drawing/2014/chart" uri="{C3380CC4-5D6E-409C-BE32-E72D297353CC}">
                <c16:uniqueId val="{00000001-4EA6-4C92-BAAD-95E1EBA9CBFE}"/>
              </c:ext>
            </c:extLst>
          </c:dPt>
          <c:dPt>
            <c:idx val="3"/>
            <c:invertIfNegative val="0"/>
            <c:bubble3D val="0"/>
            <c:spPr>
              <a:solidFill>
                <a:srgbClr val="047BC1"/>
              </a:solidFill>
              <a:ln>
                <a:noFill/>
              </a:ln>
              <a:effectLst/>
            </c:spPr>
            <c:extLst>
              <c:ext xmlns:c16="http://schemas.microsoft.com/office/drawing/2014/chart" uri="{C3380CC4-5D6E-409C-BE32-E72D297353CC}">
                <c16:uniqueId val="{00000002-4EA6-4C92-BAAD-95E1EBA9CBFE}"/>
              </c:ext>
            </c:extLst>
          </c:dPt>
          <c:dPt>
            <c:idx val="4"/>
            <c:invertIfNegative val="0"/>
            <c:bubble3D val="0"/>
            <c:spPr>
              <a:solidFill>
                <a:srgbClr val="047BC1"/>
              </a:solidFill>
              <a:ln>
                <a:noFill/>
              </a:ln>
              <a:effectLst/>
            </c:spPr>
            <c:extLst>
              <c:ext xmlns:c16="http://schemas.microsoft.com/office/drawing/2014/chart" uri="{C3380CC4-5D6E-409C-BE32-E72D297353CC}">
                <c16:uniqueId val="{00000004-58EE-0945-8698-9EAD2A5448D7}"/>
              </c:ext>
            </c:extLst>
          </c:dPt>
          <c:dPt>
            <c:idx val="5"/>
            <c:invertIfNegative val="0"/>
            <c:bubble3D val="0"/>
            <c:spPr>
              <a:solidFill>
                <a:srgbClr val="047BC1"/>
              </a:solidFill>
              <a:ln>
                <a:noFill/>
              </a:ln>
              <a:effectLst/>
            </c:spPr>
            <c:extLst>
              <c:ext xmlns:c16="http://schemas.microsoft.com/office/drawing/2014/chart" uri="{C3380CC4-5D6E-409C-BE32-E72D297353CC}">
                <c16:uniqueId val="{00000007-58EE-0945-8698-9EAD2A5448D7}"/>
              </c:ext>
            </c:extLst>
          </c:dPt>
          <c:dPt>
            <c:idx val="6"/>
            <c:invertIfNegative val="0"/>
            <c:bubble3D val="0"/>
            <c:spPr>
              <a:solidFill>
                <a:srgbClr val="047BC1"/>
              </a:solidFill>
              <a:ln>
                <a:noFill/>
              </a:ln>
              <a:effectLst/>
            </c:spPr>
            <c:extLst>
              <c:ext xmlns:c16="http://schemas.microsoft.com/office/drawing/2014/chart" uri="{C3380CC4-5D6E-409C-BE32-E72D297353CC}">
                <c16:uniqueId val="{00000008-58EE-0945-8698-9EAD2A5448D7}"/>
              </c:ext>
            </c:extLst>
          </c:dPt>
          <c:dLbls>
            <c:dLbl>
              <c:idx val="0"/>
              <c:tx>
                <c:rich>
                  <a:bodyPr/>
                  <a:lstStyle/>
                  <a:p>
                    <a:r>
                      <a:rPr lang="en-US"/>
                      <a:t>1,424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8EE-0945-8698-9EAD2A5448D7}"/>
                </c:ext>
              </c:extLst>
            </c:dLbl>
            <c:dLbl>
              <c:idx val="1"/>
              <c:tx>
                <c:rich>
                  <a:bodyPr/>
                  <a:lstStyle/>
                  <a:p>
                    <a:r>
                      <a:rPr lang="en-US"/>
                      <a:t>6,355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8EE-0945-8698-9EAD2A5448D7}"/>
                </c:ext>
              </c:extLst>
            </c:dLbl>
            <c:dLbl>
              <c:idx val="2"/>
              <c:tx>
                <c:rich>
                  <a:bodyPr/>
                  <a:lstStyle/>
                  <a:p>
                    <a:r>
                      <a:rPr lang="en-US"/>
                      <a:t>12,356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EA6-4C92-BAAD-95E1EBA9CBFE}"/>
                </c:ext>
              </c:extLst>
            </c:dLbl>
            <c:dLbl>
              <c:idx val="3"/>
              <c:tx>
                <c:rich>
                  <a:bodyPr/>
                  <a:lstStyle/>
                  <a:p>
                    <a:r>
                      <a:rPr lang="en-US"/>
                      <a:t>14,927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EA6-4C92-BAAD-95E1EBA9CBFE}"/>
                </c:ext>
              </c:extLst>
            </c:dLbl>
            <c:dLbl>
              <c:idx val="4"/>
              <c:tx>
                <c:rich>
                  <a:bodyPr/>
                  <a:lstStyle/>
                  <a:p>
                    <a:r>
                      <a:rPr lang="en-US"/>
                      <a:t>9.547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8EE-0945-8698-9EAD2A5448D7}"/>
                </c:ext>
              </c:extLst>
            </c:dLbl>
            <c:dLbl>
              <c:idx val="5"/>
              <c:tx>
                <c:rich>
                  <a:bodyPr/>
                  <a:lstStyle/>
                  <a:p>
                    <a:r>
                      <a:rPr lang="en-US"/>
                      <a:t>3,332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58EE-0945-8698-9EAD2A5448D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 Visits and Age'!$F$13:$F$19</c:f>
              <c:strCache>
                <c:ptCount val="7"/>
                <c:pt idx="0">
                  <c:v>13-19</c:v>
                </c:pt>
                <c:pt idx="1">
                  <c:v>20-24</c:v>
                </c:pt>
                <c:pt idx="2">
                  <c:v>25-29</c:v>
                </c:pt>
                <c:pt idx="3">
                  <c:v>30-34</c:v>
                </c:pt>
                <c:pt idx="4">
                  <c:v>35-39</c:v>
                </c:pt>
                <c:pt idx="5">
                  <c:v>40-44</c:v>
                </c:pt>
                <c:pt idx="6">
                  <c:v>45-64</c:v>
                </c:pt>
              </c:strCache>
            </c:strRef>
          </c:cat>
          <c:val>
            <c:numRef>
              <c:f>'ED Visits and Age'!$G$13:$G$19</c:f>
              <c:numCache>
                <c:formatCode>General</c:formatCode>
                <c:ptCount val="7"/>
                <c:pt idx="0">
                  <c:v>1427</c:v>
                </c:pt>
                <c:pt idx="1">
                  <c:v>6363</c:v>
                </c:pt>
                <c:pt idx="2">
                  <c:v>12389</c:v>
                </c:pt>
                <c:pt idx="3">
                  <c:v>14966</c:v>
                </c:pt>
                <c:pt idx="4">
                  <c:v>9565</c:v>
                </c:pt>
                <c:pt idx="5">
                  <c:v>3338</c:v>
                </c:pt>
                <c:pt idx="6">
                  <c:v>366</c:v>
                </c:pt>
              </c:numCache>
            </c:numRef>
          </c:val>
          <c:extLst>
            <c:ext xmlns:c16="http://schemas.microsoft.com/office/drawing/2014/chart" uri="{C3380CC4-5D6E-409C-BE32-E72D297353CC}">
              <c16:uniqueId val="{00000000-4EA6-4C92-BAAD-95E1EBA9CBFE}"/>
            </c:ext>
          </c:extLst>
        </c:ser>
        <c:dLbls>
          <c:showLegendKey val="0"/>
          <c:showVal val="0"/>
          <c:showCatName val="0"/>
          <c:showSerName val="0"/>
          <c:showPercent val="0"/>
          <c:showBubbleSize val="0"/>
        </c:dLbls>
        <c:gapWidth val="82"/>
        <c:overlap val="-27"/>
        <c:axId val="830788480"/>
        <c:axId val="830788808"/>
      </c:barChart>
      <c:catAx>
        <c:axId val="830788480"/>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Age</a:t>
                </a:r>
                <a:r>
                  <a:rPr lang="en-US" baseline="0"/>
                  <a:t> (years)</a:t>
                </a:r>
                <a:endParaRPr lang="en-CA"/>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30788808"/>
        <c:crosses val="autoZero"/>
        <c:auto val="1"/>
        <c:lblAlgn val="ctr"/>
        <c:lblOffset val="100"/>
        <c:noMultiLvlLbl val="0"/>
      </c:catAx>
      <c:valAx>
        <c:axId val="830788808"/>
        <c:scaling>
          <c:orientation val="minMax"/>
          <c:max val="18000"/>
        </c:scaling>
        <c:delete val="1"/>
        <c:axPos val="l"/>
        <c:title>
          <c:tx>
            <c:rich>
              <a:bodyPr rot="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Number</a:t>
                </a:r>
                <a:r>
                  <a:rPr lang="en-US" baseline="0"/>
                  <a:t> of ED visits</a:t>
                </a:r>
                <a:endParaRPr lang="en-CA"/>
              </a:p>
            </c:rich>
          </c:tx>
          <c:layout>
            <c:manualLayout>
              <c:xMode val="edge"/>
              <c:yMode val="edge"/>
              <c:x val="0"/>
              <c:y val="3.6814086456625178E-2"/>
            </c:manualLayout>
          </c:layout>
          <c:overlay val="0"/>
          <c:spPr>
            <a:noFill/>
            <a:ln>
              <a:noFill/>
            </a:ln>
            <a:effectLst/>
          </c:spPr>
          <c:txPr>
            <a:bodyPr rot="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crossAx val="830788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a:t>Proportion</a:t>
            </a:r>
            <a:r>
              <a:rPr lang="en-CA" baseline="0"/>
              <a:t> of visits (N = 48,307)</a:t>
            </a:r>
            <a:endParaRPr lang="en-CA"/>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1334213740306421"/>
          <c:y val="0.13852474323062561"/>
          <c:w val="0.65377009462720059"/>
          <c:h val="0.6956365748399097"/>
        </c:manualLayout>
      </c:layout>
      <c:barChart>
        <c:barDir val="bar"/>
        <c:grouping val="clustered"/>
        <c:varyColors val="0"/>
        <c:ser>
          <c:idx val="0"/>
          <c:order val="0"/>
          <c:spPr>
            <a:solidFill>
              <a:srgbClr val="00A0A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Sheet2!$A$5:$A$9</c:f>
              <c:strCache>
                <c:ptCount val="5"/>
                <c:pt idx="0">
                  <c:v>Ectopic pregnancy, unspecified </c:v>
                </c:pt>
                <c:pt idx="1">
                  <c:v>Missed abortion</c:v>
                </c:pt>
                <c:pt idx="2">
                  <c:v>Spontaneous abortion, complete or unspecified, without complication</c:v>
                </c:pt>
                <c:pt idx="3">
                  <c:v>Threatened early pregnancy loss, antepartum condition or complication*</c:v>
                </c:pt>
                <c:pt idx="4">
                  <c:v>Hemorrhage in early pregnancy, unspecified, antepartum condition or complication </c:v>
                </c:pt>
              </c:strCache>
            </c:strRef>
          </c:cat>
          <c:val>
            <c:numRef>
              <c:f>Sheet2!$B$5:$B$9</c:f>
              <c:numCache>
                <c:formatCode>0.0</c:formatCode>
                <c:ptCount val="5"/>
                <c:pt idx="0">
                  <c:v>7.5</c:v>
                </c:pt>
                <c:pt idx="1">
                  <c:v>7.8</c:v>
                </c:pt>
                <c:pt idx="2">
                  <c:v>17.899999999999999</c:v>
                </c:pt>
                <c:pt idx="3">
                  <c:v>18.3</c:v>
                </c:pt>
                <c:pt idx="4">
                  <c:v>26</c:v>
                </c:pt>
              </c:numCache>
            </c:numRef>
          </c:val>
          <c:extLst>
            <c:ext xmlns:c16="http://schemas.microsoft.com/office/drawing/2014/chart" uri="{C3380CC4-5D6E-409C-BE32-E72D297353CC}">
              <c16:uniqueId val="{00000000-86C8-4889-99B0-DC86A5BF9250}"/>
            </c:ext>
          </c:extLst>
        </c:ser>
        <c:dLbls>
          <c:dLblPos val="outEnd"/>
          <c:showLegendKey val="0"/>
          <c:showVal val="1"/>
          <c:showCatName val="0"/>
          <c:showSerName val="0"/>
          <c:showPercent val="0"/>
          <c:showBubbleSize val="0"/>
        </c:dLbls>
        <c:gapWidth val="182"/>
        <c:axId val="599552640"/>
        <c:axId val="599552968"/>
      </c:barChart>
      <c:catAx>
        <c:axId val="59955264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EPCL</a:t>
                </a:r>
                <a:r>
                  <a:rPr lang="en-CA" baseline="0"/>
                  <a:t> as main problem diagnosis</a:t>
                </a:r>
                <a:endParaRPr lang="en-CA"/>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99552968"/>
        <c:crosses val="autoZero"/>
        <c:auto val="1"/>
        <c:lblAlgn val="ctr"/>
        <c:lblOffset val="100"/>
        <c:noMultiLvlLbl val="0"/>
      </c:catAx>
      <c:valAx>
        <c:axId val="599552968"/>
        <c:scaling>
          <c:orientation val="minMax"/>
          <c:max val="6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Percent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9552640"/>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2"/>
              </a:solidFill>
              <a:ln w="19050">
                <a:noFill/>
              </a:ln>
              <a:effectLst/>
            </c:spPr>
            <c:extLst>
              <c:ext xmlns:c16="http://schemas.microsoft.com/office/drawing/2014/chart" uri="{C3380CC4-5D6E-409C-BE32-E72D297353CC}">
                <c16:uniqueId val="{00000001-3AFB-4F39-9497-83834613F02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AFB-4F39-9497-83834613F02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AFB-4F39-9497-83834613F02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AFB-4F39-9497-83834613F02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AFB-4F39-9497-83834613F02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AFB-4F39-9497-83834613F029}"/>
              </c:ext>
            </c:extLst>
          </c:dPt>
          <c:dLbls>
            <c:dLbl>
              <c:idx val="0"/>
              <c:layout>
                <c:manualLayout>
                  <c:x val="0.26118117288235315"/>
                  <c:y val="3.1002094627999289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r>
                      <a:rPr lang="en-US" sz="1600" b="0">
                        <a:solidFill>
                          <a:schemeClr val="tx1"/>
                        </a:solidFill>
                      </a:rPr>
                      <a:t>Discharged home (private</a:t>
                    </a:r>
                    <a:r>
                      <a:rPr lang="en-US" sz="1600" b="0" baseline="0">
                        <a:solidFill>
                          <a:schemeClr val="tx1"/>
                        </a:solidFill>
                      </a:rPr>
                      <a:t> dwelling, no support services)</a:t>
                    </a:r>
                  </a:p>
                  <a:p>
                    <a:pPr>
                      <a:defRPr sz="1200"/>
                    </a:pPr>
                    <a:r>
                      <a:rPr lang="en-US" sz="1600" b="0" baseline="0">
                        <a:solidFill>
                          <a:schemeClr val="tx1"/>
                        </a:solidFill>
                      </a:rPr>
                      <a:t>89.0</a:t>
                    </a:r>
                    <a:r>
                      <a:rPr lang="en-US" sz="1600" b="0">
                        <a:solidFill>
                          <a:schemeClr val="tx1"/>
                        </a:solidFill>
                      </a:rPr>
                      <a:t>%</a:t>
                    </a: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5473192232112424"/>
                      <c:h val="0.37320004750181712"/>
                    </c:manualLayout>
                  </c15:layout>
                  <c15:showDataLabelsRange val="0"/>
                </c:ext>
                <c:ext xmlns:c16="http://schemas.microsoft.com/office/drawing/2014/chart" uri="{C3380CC4-5D6E-409C-BE32-E72D297353CC}">
                  <c16:uniqueId val="{00000001-3AFB-4F39-9497-83834613F029}"/>
                </c:ext>
              </c:extLst>
            </c:dLbl>
            <c:dLbl>
              <c:idx val="1"/>
              <c:layout>
                <c:manualLayout>
                  <c:x val="5.1521214191370367E-2"/>
                  <c:y val="-0.16919384606950238"/>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r>
                      <a:rPr lang="en-US"/>
                      <a:t>Discharged</a:t>
                    </a:r>
                    <a:r>
                      <a:rPr lang="en-US" baseline="0"/>
                      <a:t> to place of residence/institution (nursing home, chronic care, private dwelling with home care, jail) </a:t>
                    </a:r>
                  </a:p>
                  <a:p>
                    <a:pPr>
                      <a:defRPr sz="1200"/>
                    </a:pPr>
                    <a:r>
                      <a:rPr lang="en-US" baseline="0"/>
                      <a:t> </a:t>
                    </a:r>
                    <a:fld id="{FE91FA92-ECC2-4044-AD04-848A4954EEFD}" type="VALUE">
                      <a:rPr lang="en-US" b="1"/>
                      <a:pPr>
                        <a:defRPr sz="1200"/>
                      </a:pPr>
                      <a:t>[VALUE]</a:t>
                    </a:fld>
                    <a:r>
                      <a:rPr lang="en-US" b="1"/>
                      <a:t>%</a:t>
                    </a: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3629929173426181"/>
                      <c:h val="0.22602856757787784"/>
                    </c:manualLayout>
                  </c15:layout>
                  <c15:dlblFieldTable/>
                  <c15:showDataLabelsRange val="0"/>
                </c:ext>
                <c:ext xmlns:c16="http://schemas.microsoft.com/office/drawing/2014/chart" uri="{C3380CC4-5D6E-409C-BE32-E72D297353CC}">
                  <c16:uniqueId val="{00000003-3AFB-4F39-9497-83834613F029}"/>
                </c:ext>
              </c:extLst>
            </c:dLbl>
            <c:dLbl>
              <c:idx val="2"/>
              <c:layout>
                <c:manualLayout>
                  <c:x val="4.059126894852437E-2"/>
                  <c:y val="-2.5892563429571303E-2"/>
                </c:manualLayout>
              </c:layout>
              <c:tx>
                <c:rich>
                  <a:bodyPr/>
                  <a:lstStyle/>
                  <a:p>
                    <a:r>
                      <a:rPr lang="en-US"/>
                      <a:t>Intra-facility transfer </a:t>
                    </a:r>
                  </a:p>
                  <a:p>
                    <a:r>
                      <a:rPr lang="en-US" b="1"/>
                      <a:t>2.2%</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AFB-4F39-9497-83834613F029}"/>
                </c:ext>
              </c:extLst>
            </c:dLbl>
            <c:dLbl>
              <c:idx val="3"/>
              <c:layout>
                <c:manualLayout>
                  <c:x val="4.5722427553698645E-3"/>
                  <c:y val="4.8895538057742785E-2"/>
                </c:manualLayout>
              </c:layout>
              <c:tx>
                <c:rich>
                  <a:bodyPr/>
                  <a:lstStyle/>
                  <a:p>
                    <a:r>
                      <a:rPr lang="en-US"/>
                      <a:t>Transferred to another</a:t>
                    </a:r>
                    <a:br>
                      <a:rPr lang="en-US"/>
                    </a:br>
                    <a:r>
                      <a:rPr lang="en-US"/>
                      <a:t>facility </a:t>
                    </a:r>
                  </a:p>
                  <a:p>
                    <a:fld id="{3EF7333F-CD4C-4571-9246-8FC86614B782}" type="VALUE">
                      <a:rPr lang="en-US" b="1"/>
                      <a:pPr/>
                      <a:t>[VALUE]</a:t>
                    </a:fld>
                    <a:r>
                      <a:rPr lang="en-US" b="1"/>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AFB-4F39-9497-83834613F029}"/>
                </c:ext>
              </c:extLst>
            </c:dLbl>
            <c:dLbl>
              <c:idx val="4"/>
              <c:layout>
                <c:manualLayout>
                  <c:x val="2.2015406465274376E-2"/>
                  <c:y val="7.7383113104016341E-2"/>
                </c:manualLayout>
              </c:layout>
              <c:tx>
                <c:rich>
                  <a:bodyPr/>
                  <a:lstStyle/>
                  <a:p>
                    <a:r>
                      <a:rPr lang="en-US"/>
                      <a:t>Client admitted as inpatient </a:t>
                    </a:r>
                  </a:p>
                  <a:p>
                    <a:r>
                      <a:rPr lang="en-US" b="1"/>
                      <a:t>5.3%</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3AFB-4F39-9497-83834613F029}"/>
                </c:ext>
              </c:extLst>
            </c:dLbl>
            <c:dLbl>
              <c:idx val="5"/>
              <c:tx>
                <c:rich>
                  <a:bodyPr/>
                  <a:lstStyle/>
                  <a:p>
                    <a:r>
                      <a:rPr lang="en-US"/>
                      <a:t>Client registered but left without being seen or treated by service provider</a:t>
                    </a:r>
                  </a:p>
                  <a:p>
                    <a:fld id="{817E73C9-2986-49AD-9BD2-1115A3F15700}" type="VALUE">
                      <a:rPr lang="en-US" b="1"/>
                      <a:pPr/>
                      <a:t>[VALUE]</a:t>
                    </a:fld>
                    <a:r>
                      <a:rPr lang="en-US" b="1"/>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3AFB-4F39-9497-83834613F02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'Disposition Status 2'!$A$17:$A$22</c:f>
              <c:strCache>
                <c:ptCount val="6"/>
                <c:pt idx="0">
                  <c:v>Discharged Home (Private Dwelling Only, No Support Services)</c:v>
                </c:pt>
                <c:pt idx="1">
                  <c:v>Discharged To Place Of Residence/Institution (Nursing Home, Chronic Care, Private Dwelling With Home Care, Jail)</c:v>
                </c:pt>
                <c:pt idx="2">
                  <c:v>Intra Facility Transfer</c:v>
                </c:pt>
                <c:pt idx="3">
                  <c:v>Transferred to Another Facility</c:v>
                </c:pt>
                <c:pt idx="4">
                  <c:v>Client Admitted As Inpatient</c:v>
                </c:pt>
                <c:pt idx="5">
                  <c:v>Client Registered But Left Without Being Seen Or Treated By Service Provider</c:v>
                </c:pt>
              </c:strCache>
            </c:strRef>
          </c:cat>
          <c:val>
            <c:numRef>
              <c:f>'Disposition Status 2'!$B$17:$B$22</c:f>
              <c:numCache>
                <c:formatCode>0.0</c:formatCode>
                <c:ptCount val="6"/>
                <c:pt idx="0">
                  <c:v>89</c:v>
                </c:pt>
                <c:pt idx="1">
                  <c:v>6.1965547155781384E-2</c:v>
                </c:pt>
                <c:pt idx="2">
                  <c:v>2.1956458875531872</c:v>
                </c:pt>
                <c:pt idx="3">
                  <c:v>1.0368901557400751</c:v>
                </c:pt>
                <c:pt idx="4">
                  <c:v>5.2608749535258399</c:v>
                </c:pt>
                <c:pt idx="5">
                  <c:v>2.5075391415706201</c:v>
                </c:pt>
              </c:numCache>
            </c:numRef>
          </c:val>
          <c:extLst>
            <c:ext xmlns:c16="http://schemas.microsoft.com/office/drawing/2014/chart" uri="{C3380CC4-5D6E-409C-BE32-E72D297353CC}">
              <c16:uniqueId val="{0000000C-3AFB-4F39-9497-83834613F029}"/>
            </c:ext>
          </c:extLst>
        </c:ser>
        <c:dLbls>
          <c:dLblPos val="bestFit"/>
          <c:showLegendKey val="0"/>
          <c:showVal val="1"/>
          <c:showCatName val="0"/>
          <c:showSerName val="0"/>
          <c:showPercent val="0"/>
          <c:showBubbleSize val="0"/>
          <c:showLeaderLines val="1"/>
        </c:dLbls>
        <c:firstSliceAng val="114"/>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839995224879533E-2"/>
          <c:y val="0.1344059833959243"/>
          <c:w val="0.86154677772716426"/>
          <c:h val="0.71986937100026616"/>
        </c:manualLayout>
      </c:layout>
      <c:barChart>
        <c:barDir val="col"/>
        <c:grouping val="clustered"/>
        <c:varyColors val="0"/>
        <c:ser>
          <c:idx val="1"/>
          <c:order val="1"/>
          <c:tx>
            <c:strRef>
              <c:f>'revisits for EPCL'!$C$125</c:f>
              <c:strCache>
                <c:ptCount val="1"/>
                <c:pt idx="0">
                  <c:v>Any revisit</c:v>
                </c:pt>
              </c:strCache>
            </c:strRef>
          </c:tx>
          <c:spPr>
            <a:solidFill>
              <a:srgbClr val="047BC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'revisits for EPCL'!$A$126:$A$132</c:f>
              <c:strCache>
                <c:ptCount val="7"/>
                <c:pt idx="0">
                  <c:v>13 - 19</c:v>
                </c:pt>
                <c:pt idx="1">
                  <c:v>20 - 24</c:v>
                </c:pt>
                <c:pt idx="2">
                  <c:v>25 - 29</c:v>
                </c:pt>
                <c:pt idx="3">
                  <c:v>30 - 34</c:v>
                </c:pt>
                <c:pt idx="4">
                  <c:v>35 - 39</c:v>
                </c:pt>
                <c:pt idx="5">
                  <c:v>40 - 44</c:v>
                </c:pt>
                <c:pt idx="6">
                  <c:v>45 - 64</c:v>
                </c:pt>
              </c:strCache>
            </c:strRef>
          </c:cat>
          <c:val>
            <c:numRef>
              <c:f>'revisits for EPCL'!$C$126:$C$132</c:f>
              <c:numCache>
                <c:formatCode>.0</c:formatCode>
                <c:ptCount val="7"/>
                <c:pt idx="0">
                  <c:v>49.45</c:v>
                </c:pt>
                <c:pt idx="1">
                  <c:v>47.08</c:v>
                </c:pt>
                <c:pt idx="2">
                  <c:v>40.97</c:v>
                </c:pt>
                <c:pt idx="3">
                  <c:v>38.69</c:v>
                </c:pt>
                <c:pt idx="4">
                  <c:v>37.53</c:v>
                </c:pt>
                <c:pt idx="5">
                  <c:v>38.26</c:v>
                </c:pt>
                <c:pt idx="6">
                  <c:v>33.58</c:v>
                </c:pt>
              </c:numCache>
            </c:numRef>
          </c:val>
          <c:extLst>
            <c:ext xmlns:c16="http://schemas.microsoft.com/office/drawing/2014/chart" uri="{C3380CC4-5D6E-409C-BE32-E72D297353CC}">
              <c16:uniqueId val="{00000000-252B-4CEC-B051-BD3DFC466FA3}"/>
            </c:ext>
          </c:extLst>
        </c:ser>
        <c:dLbls>
          <c:dLblPos val="outEnd"/>
          <c:showLegendKey val="0"/>
          <c:showVal val="1"/>
          <c:showCatName val="0"/>
          <c:showSerName val="0"/>
          <c:showPercent val="0"/>
          <c:showBubbleSize val="0"/>
        </c:dLbls>
        <c:gapWidth val="219"/>
        <c:overlap val="-27"/>
        <c:axId val="662419624"/>
        <c:axId val="662421264"/>
        <c:extLst>
          <c:ext xmlns:c15="http://schemas.microsoft.com/office/drawing/2012/chart" uri="{02D57815-91ED-43cb-92C2-25804820EDAC}">
            <c15:filteredBarSeries>
              <c15:ser>
                <c:idx val="0"/>
                <c:order val="0"/>
                <c:tx>
                  <c:strRef>
                    <c:extLst>
                      <c:ext uri="{02D57815-91ED-43cb-92C2-25804820EDAC}">
                        <c15:formulaRef>
                          <c15:sqref>'revisits for EPCL'!$B$125</c15:sqref>
                        </c15:formulaRef>
                      </c:ext>
                    </c:extLst>
                    <c:strCache>
                      <c:ptCount val="1"/>
                      <c:pt idx="0">
                        <c:v>Obstetric revisit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'revisits for EPCL'!$A$126:$A$132</c15:sqref>
                        </c15:formulaRef>
                      </c:ext>
                    </c:extLst>
                    <c:strCache>
                      <c:ptCount val="7"/>
                      <c:pt idx="0">
                        <c:v>13 - 19</c:v>
                      </c:pt>
                      <c:pt idx="1">
                        <c:v>20 - 24</c:v>
                      </c:pt>
                      <c:pt idx="2">
                        <c:v>25 - 29</c:v>
                      </c:pt>
                      <c:pt idx="3">
                        <c:v>30 - 34</c:v>
                      </c:pt>
                      <c:pt idx="4">
                        <c:v>35 - 39</c:v>
                      </c:pt>
                      <c:pt idx="5">
                        <c:v>40 - 44</c:v>
                      </c:pt>
                      <c:pt idx="6">
                        <c:v>45 - 64</c:v>
                      </c:pt>
                    </c:strCache>
                  </c:strRef>
                </c:cat>
                <c:val>
                  <c:numRef>
                    <c:extLst>
                      <c:ext uri="{02D57815-91ED-43cb-92C2-25804820EDAC}">
                        <c15:formulaRef>
                          <c15:sqref>'revisits for EPCL'!$B$126:$B$132</c15:sqref>
                        </c15:formulaRef>
                      </c:ext>
                    </c:extLst>
                    <c:numCache>
                      <c:formatCode>.0</c:formatCode>
                      <c:ptCount val="7"/>
                      <c:pt idx="0">
                        <c:v>34.35</c:v>
                      </c:pt>
                      <c:pt idx="1">
                        <c:v>35.590000000000003</c:v>
                      </c:pt>
                      <c:pt idx="2">
                        <c:v>33.200000000000003</c:v>
                      </c:pt>
                      <c:pt idx="3">
                        <c:v>31.95</c:v>
                      </c:pt>
                      <c:pt idx="4">
                        <c:v>31.47</c:v>
                      </c:pt>
                      <c:pt idx="5">
                        <c:v>33.25</c:v>
                      </c:pt>
                      <c:pt idx="6">
                        <c:v>26.42</c:v>
                      </c:pt>
                    </c:numCache>
                  </c:numRef>
                </c:val>
                <c:extLst>
                  <c:ext xmlns:c16="http://schemas.microsoft.com/office/drawing/2014/chart" uri="{C3380CC4-5D6E-409C-BE32-E72D297353CC}">
                    <c16:uniqueId val="{00000001-252B-4CEC-B051-BD3DFC466FA3}"/>
                  </c:ext>
                </c:extLst>
              </c15:ser>
            </c15:filteredBarSeries>
          </c:ext>
        </c:extLst>
      </c:barChart>
      <c:catAx>
        <c:axId val="66241962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Age</a:t>
                </a:r>
                <a:r>
                  <a:rPr lang="en-CA" baseline="0"/>
                  <a:t> groups</a:t>
                </a:r>
                <a:endParaRPr lang="en-CA"/>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2421264"/>
        <c:crosses val="autoZero"/>
        <c:auto val="1"/>
        <c:lblAlgn val="ctr"/>
        <c:lblOffset val="100"/>
        <c:noMultiLvlLbl val="0"/>
      </c:catAx>
      <c:valAx>
        <c:axId val="66242126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Percent</a:t>
                </a:r>
              </a:p>
            </c:rich>
          </c:tx>
          <c:layout>
            <c:manualLayout>
              <c:xMode val="edge"/>
              <c:yMode val="edge"/>
              <c:x val="1.218450659806794E-2"/>
              <c:y val="3.7417443590544268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2419624"/>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65326060178665E-2"/>
          <c:y val="0.14652837227127485"/>
          <c:w val="0.8980472055786054"/>
          <c:h val="0.58768035964921017"/>
        </c:manualLayout>
      </c:layout>
      <c:barChart>
        <c:barDir val="col"/>
        <c:grouping val="clustered"/>
        <c:varyColors val="0"/>
        <c:ser>
          <c:idx val="0"/>
          <c:order val="0"/>
          <c:tx>
            <c:strRef>
              <c:f>Sheet1!$B$1</c:f>
              <c:strCache>
                <c:ptCount val="1"/>
                <c:pt idx="0">
                  <c:v>Sub region</c:v>
                </c:pt>
              </c:strCache>
            </c:strRef>
          </c:tx>
          <c:spPr>
            <a:solidFill>
              <a:schemeClr val="accent1"/>
            </a:solidFill>
            <a:ln>
              <a:noFill/>
            </a:ln>
            <a:effectLst/>
          </c:spPr>
          <c:invertIfNegative val="0"/>
          <c:val>
            <c:numRef>
              <c:f>Sheet1!$B$2:$B$77</c:f>
              <c:numCache>
                <c:formatCode>General</c:formatCode>
                <c:ptCount val="76"/>
              </c:numCache>
            </c:numRef>
          </c:val>
          <c:extLst>
            <c:ext xmlns:c16="http://schemas.microsoft.com/office/drawing/2014/chart" uri="{C3380CC4-5D6E-409C-BE32-E72D297353CC}">
              <c16:uniqueId val="{00000000-B574-4F82-940B-16ED815C6380}"/>
            </c:ext>
          </c:extLst>
        </c:ser>
        <c:ser>
          <c:idx val="1"/>
          <c:order val="1"/>
          <c:tx>
            <c:strRef>
              <c:f>Sheet1!$C$1</c:f>
              <c:strCache>
                <c:ptCount val="1"/>
                <c:pt idx="0">
                  <c:v>Any revisit</c:v>
                </c:pt>
              </c:strCache>
            </c:strRef>
          </c:tx>
          <c:spPr>
            <a:solidFill>
              <a:srgbClr val="047BC1"/>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74-4F82-940B-16ED815C6380}"/>
                </c:ext>
              </c:extLst>
            </c:dLbl>
            <c:dLbl>
              <c:idx val="6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574-4F82-940B-16ED815C638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Sheet1!$C$2:$C$77</c:f>
              <c:numCache>
                <c:formatCode>.0</c:formatCode>
                <c:ptCount val="76"/>
                <c:pt idx="0">
                  <c:v>72.73</c:v>
                </c:pt>
                <c:pt idx="1">
                  <c:v>71.430000000000007</c:v>
                </c:pt>
                <c:pt idx="2">
                  <c:v>71.430000000000007</c:v>
                </c:pt>
                <c:pt idx="3">
                  <c:v>70</c:v>
                </c:pt>
                <c:pt idx="4">
                  <c:v>68.38</c:v>
                </c:pt>
                <c:pt idx="5">
                  <c:v>68.180000000000007</c:v>
                </c:pt>
                <c:pt idx="6">
                  <c:v>67.5</c:v>
                </c:pt>
                <c:pt idx="7">
                  <c:v>66.67</c:v>
                </c:pt>
                <c:pt idx="8">
                  <c:v>65.959999999999994</c:v>
                </c:pt>
                <c:pt idx="9">
                  <c:v>65.739999999999995</c:v>
                </c:pt>
                <c:pt idx="10">
                  <c:v>63.89</c:v>
                </c:pt>
                <c:pt idx="11">
                  <c:v>61.54</c:v>
                </c:pt>
                <c:pt idx="12">
                  <c:v>58.33</c:v>
                </c:pt>
                <c:pt idx="13">
                  <c:v>58.18</c:v>
                </c:pt>
                <c:pt idx="14">
                  <c:v>58.06</c:v>
                </c:pt>
                <c:pt idx="15">
                  <c:v>58.02</c:v>
                </c:pt>
                <c:pt idx="16">
                  <c:v>57.58</c:v>
                </c:pt>
                <c:pt idx="17">
                  <c:v>57.35</c:v>
                </c:pt>
                <c:pt idx="18">
                  <c:v>54.88</c:v>
                </c:pt>
                <c:pt idx="19">
                  <c:v>54.55</c:v>
                </c:pt>
                <c:pt idx="20">
                  <c:v>53.57</c:v>
                </c:pt>
                <c:pt idx="21">
                  <c:v>53.33</c:v>
                </c:pt>
                <c:pt idx="22">
                  <c:v>52.94</c:v>
                </c:pt>
                <c:pt idx="23">
                  <c:v>52.83</c:v>
                </c:pt>
                <c:pt idx="24">
                  <c:v>51.28</c:v>
                </c:pt>
                <c:pt idx="25">
                  <c:v>50</c:v>
                </c:pt>
                <c:pt idx="26">
                  <c:v>50</c:v>
                </c:pt>
                <c:pt idx="27">
                  <c:v>50</c:v>
                </c:pt>
                <c:pt idx="28">
                  <c:v>48.84</c:v>
                </c:pt>
                <c:pt idx="29">
                  <c:v>48.15</c:v>
                </c:pt>
                <c:pt idx="30">
                  <c:v>47.83</c:v>
                </c:pt>
                <c:pt idx="31">
                  <c:v>47.62</c:v>
                </c:pt>
                <c:pt idx="32">
                  <c:v>46.67</c:v>
                </c:pt>
                <c:pt idx="33">
                  <c:v>46.51</c:v>
                </c:pt>
                <c:pt idx="34">
                  <c:v>46.03</c:v>
                </c:pt>
                <c:pt idx="35">
                  <c:v>45.71</c:v>
                </c:pt>
                <c:pt idx="36">
                  <c:v>45.45</c:v>
                </c:pt>
                <c:pt idx="37">
                  <c:v>45</c:v>
                </c:pt>
                <c:pt idx="38">
                  <c:v>44.44</c:v>
                </c:pt>
                <c:pt idx="39">
                  <c:v>44.44</c:v>
                </c:pt>
                <c:pt idx="40">
                  <c:v>44.33</c:v>
                </c:pt>
                <c:pt idx="41">
                  <c:v>44.07</c:v>
                </c:pt>
                <c:pt idx="42">
                  <c:v>43.94</c:v>
                </c:pt>
                <c:pt idx="43">
                  <c:v>43.8</c:v>
                </c:pt>
                <c:pt idx="44">
                  <c:v>43.75</c:v>
                </c:pt>
                <c:pt idx="45">
                  <c:v>42.86</c:v>
                </c:pt>
                <c:pt idx="46">
                  <c:v>42.57</c:v>
                </c:pt>
                <c:pt idx="47">
                  <c:v>42.11</c:v>
                </c:pt>
                <c:pt idx="48">
                  <c:v>41.1</c:v>
                </c:pt>
                <c:pt idx="49">
                  <c:v>40.799999999999997</c:v>
                </c:pt>
                <c:pt idx="50">
                  <c:v>40.74</c:v>
                </c:pt>
                <c:pt idx="51">
                  <c:v>40.65</c:v>
                </c:pt>
                <c:pt idx="52">
                  <c:v>40.54</c:v>
                </c:pt>
                <c:pt idx="53">
                  <c:v>40.520000000000003</c:v>
                </c:pt>
                <c:pt idx="54">
                  <c:v>39.5</c:v>
                </c:pt>
                <c:pt idx="55">
                  <c:v>38.82</c:v>
                </c:pt>
                <c:pt idx="56">
                  <c:v>38.1</c:v>
                </c:pt>
                <c:pt idx="57">
                  <c:v>37.93</c:v>
                </c:pt>
                <c:pt idx="58">
                  <c:v>37.5</c:v>
                </c:pt>
                <c:pt idx="59">
                  <c:v>37.5</c:v>
                </c:pt>
                <c:pt idx="60">
                  <c:v>36.71</c:v>
                </c:pt>
                <c:pt idx="61">
                  <c:v>35.71</c:v>
                </c:pt>
                <c:pt idx="62">
                  <c:v>35.200000000000003</c:v>
                </c:pt>
                <c:pt idx="63">
                  <c:v>34.29</c:v>
                </c:pt>
                <c:pt idx="64">
                  <c:v>34.15</c:v>
                </c:pt>
                <c:pt idx="65">
                  <c:v>33.83</c:v>
                </c:pt>
                <c:pt idx="66">
                  <c:v>31.4</c:v>
                </c:pt>
                <c:pt idx="67">
                  <c:v>30.86</c:v>
                </c:pt>
                <c:pt idx="68">
                  <c:v>28.85</c:v>
                </c:pt>
                <c:pt idx="69">
                  <c:v>0</c:v>
                </c:pt>
                <c:pt idx="70">
                  <c:v>0</c:v>
                </c:pt>
                <c:pt idx="71">
                  <c:v>0</c:v>
                </c:pt>
                <c:pt idx="72">
                  <c:v>0</c:v>
                </c:pt>
                <c:pt idx="73">
                  <c:v>0</c:v>
                </c:pt>
                <c:pt idx="74">
                  <c:v>0</c:v>
                </c:pt>
                <c:pt idx="75">
                  <c:v>0</c:v>
                </c:pt>
              </c:numCache>
            </c:numRef>
          </c:val>
          <c:extLst>
            <c:ext xmlns:c16="http://schemas.microsoft.com/office/drawing/2014/chart" uri="{C3380CC4-5D6E-409C-BE32-E72D297353CC}">
              <c16:uniqueId val="{00000003-B574-4F82-940B-16ED815C6380}"/>
            </c:ext>
          </c:extLst>
        </c:ser>
        <c:dLbls>
          <c:showLegendKey val="0"/>
          <c:showVal val="0"/>
          <c:showCatName val="0"/>
          <c:showSerName val="0"/>
          <c:showPercent val="0"/>
          <c:showBubbleSize val="0"/>
        </c:dLbls>
        <c:gapWidth val="219"/>
        <c:overlap val="-27"/>
        <c:axId val="314363896"/>
        <c:axId val="314365864"/>
      </c:barChart>
      <c:catAx>
        <c:axId val="314363896"/>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Sub-region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314365864"/>
        <c:crosses val="autoZero"/>
        <c:auto val="1"/>
        <c:lblAlgn val="ctr"/>
        <c:lblOffset val="100"/>
        <c:noMultiLvlLbl val="0"/>
      </c:catAx>
      <c:valAx>
        <c:axId val="31436586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Percent</a:t>
                </a:r>
              </a:p>
            </c:rich>
          </c:tx>
          <c:layout>
            <c:manualLayout>
              <c:xMode val="edge"/>
              <c:yMode val="edge"/>
              <c:x val="1.1059906763921597E-2"/>
              <c:y val="1.9222705282752189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43638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62739918096557"/>
          <c:y val="0.20398964416813259"/>
          <c:w val="0.71125719219950911"/>
          <c:h val="0.58448534724448076"/>
        </c:manualLayout>
      </c:layout>
      <c:barChart>
        <c:barDir val="col"/>
        <c:grouping val="clustered"/>
        <c:varyColors val="0"/>
        <c:ser>
          <c:idx val="1"/>
          <c:order val="1"/>
          <c:tx>
            <c:strRef>
              <c:f>'revisits for tubal ectopic'!$C$165</c:f>
              <c:strCache>
                <c:ptCount val="1"/>
                <c:pt idx="0">
                  <c:v>Any revisit</c:v>
                </c:pt>
              </c:strCache>
            </c:strRef>
          </c:tx>
          <c:spPr>
            <a:solidFill>
              <a:srgbClr val="047BC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'revisits for tubal ectopic'!$A$166:$A$170</c:f>
              <c:strCache>
                <c:ptCount val="5"/>
                <c:pt idx="0">
                  <c:v>1 (lowest)</c:v>
                </c:pt>
                <c:pt idx="1">
                  <c:v>2</c:v>
                </c:pt>
                <c:pt idx="2">
                  <c:v>3</c:v>
                </c:pt>
                <c:pt idx="3">
                  <c:v>4</c:v>
                </c:pt>
                <c:pt idx="4">
                  <c:v>5 (highest)</c:v>
                </c:pt>
              </c:strCache>
            </c:strRef>
          </c:cat>
          <c:val>
            <c:numRef>
              <c:f>'revisits for tubal ectopic'!$C$166:$C$170</c:f>
              <c:numCache>
                <c:formatCode>.0</c:formatCode>
                <c:ptCount val="5"/>
                <c:pt idx="0">
                  <c:v>47.64</c:v>
                </c:pt>
                <c:pt idx="1">
                  <c:v>46.27</c:v>
                </c:pt>
                <c:pt idx="2">
                  <c:v>46.94</c:v>
                </c:pt>
                <c:pt idx="3">
                  <c:v>44.71</c:v>
                </c:pt>
                <c:pt idx="4">
                  <c:v>40.590000000000003</c:v>
                </c:pt>
              </c:numCache>
            </c:numRef>
          </c:val>
          <c:extLst>
            <c:ext xmlns:c16="http://schemas.microsoft.com/office/drawing/2014/chart" uri="{C3380CC4-5D6E-409C-BE32-E72D297353CC}">
              <c16:uniqueId val="{00000000-1FD4-44EC-BFDD-03DEBBDEF815}"/>
            </c:ext>
          </c:extLst>
        </c:ser>
        <c:dLbls>
          <c:dLblPos val="outEnd"/>
          <c:showLegendKey val="0"/>
          <c:showVal val="1"/>
          <c:showCatName val="0"/>
          <c:showSerName val="0"/>
          <c:showPercent val="0"/>
          <c:showBubbleSize val="0"/>
        </c:dLbls>
        <c:gapWidth val="219"/>
        <c:overlap val="-27"/>
        <c:axId val="227062064"/>
        <c:axId val="227058536"/>
        <c:extLst>
          <c:ext xmlns:c15="http://schemas.microsoft.com/office/drawing/2012/chart" uri="{02D57815-91ED-43cb-92C2-25804820EDAC}">
            <c15:filteredBarSeries>
              <c15:ser>
                <c:idx val="0"/>
                <c:order val="0"/>
                <c:tx>
                  <c:strRef>
                    <c:extLst>
                      <c:ext uri="{02D57815-91ED-43cb-92C2-25804820EDAC}">
                        <c15:formulaRef>
                          <c15:sqref>'revisits for tubal ectopic'!$B$165</c15:sqref>
                        </c15:formulaRef>
                      </c:ext>
                    </c:extLst>
                    <c:strCache>
                      <c:ptCount val="1"/>
                      <c:pt idx="0">
                        <c:v>Obstetric revisit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'revisits for tubal ectopic'!$A$166:$A$170</c15:sqref>
                        </c15:formulaRef>
                      </c:ext>
                    </c:extLst>
                    <c:strCache>
                      <c:ptCount val="5"/>
                      <c:pt idx="0">
                        <c:v>1 (lowest)</c:v>
                      </c:pt>
                      <c:pt idx="1">
                        <c:v>2</c:v>
                      </c:pt>
                      <c:pt idx="2">
                        <c:v>3</c:v>
                      </c:pt>
                      <c:pt idx="3">
                        <c:v>4</c:v>
                      </c:pt>
                      <c:pt idx="4">
                        <c:v>5 (highest)</c:v>
                      </c:pt>
                    </c:strCache>
                  </c:strRef>
                </c:cat>
                <c:val>
                  <c:numRef>
                    <c:extLst>
                      <c:ext uri="{02D57815-91ED-43cb-92C2-25804820EDAC}">
                        <c15:formulaRef>
                          <c15:sqref>'revisits for tubal ectopic'!$B$166:$B$170</c15:sqref>
                        </c15:formulaRef>
                      </c:ext>
                    </c:extLst>
                    <c:numCache>
                      <c:formatCode>.0</c:formatCode>
                      <c:ptCount val="5"/>
                      <c:pt idx="0">
                        <c:v>32.729999999999997</c:v>
                      </c:pt>
                      <c:pt idx="1">
                        <c:v>31.79</c:v>
                      </c:pt>
                      <c:pt idx="2">
                        <c:v>31.6</c:v>
                      </c:pt>
                      <c:pt idx="3">
                        <c:v>32.03</c:v>
                      </c:pt>
                      <c:pt idx="4">
                        <c:v>29.3</c:v>
                      </c:pt>
                    </c:numCache>
                  </c:numRef>
                </c:val>
                <c:extLst>
                  <c:ext xmlns:c16="http://schemas.microsoft.com/office/drawing/2014/chart" uri="{C3380CC4-5D6E-409C-BE32-E72D297353CC}">
                    <c16:uniqueId val="{00000001-1FD4-44EC-BFDD-03DEBBDEF815}"/>
                  </c:ext>
                </c:extLst>
              </c15:ser>
            </c15:filteredBarSeries>
          </c:ext>
        </c:extLst>
      </c:barChart>
      <c:catAx>
        <c:axId val="2270620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Neighbourhood</a:t>
                </a:r>
                <a:r>
                  <a:rPr lang="en-CA" baseline="0"/>
                  <a:t> income quintile</a:t>
                </a:r>
                <a:endParaRPr lang="en-CA"/>
              </a:p>
            </c:rich>
          </c:tx>
          <c:layout>
            <c:manualLayout>
              <c:xMode val="edge"/>
              <c:yMode val="edge"/>
              <c:x val="0.40918806159002113"/>
              <c:y val="0.8531964280779006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7058536"/>
        <c:crosses val="autoZero"/>
        <c:auto val="1"/>
        <c:lblAlgn val="ctr"/>
        <c:lblOffset val="100"/>
        <c:noMultiLvlLbl val="0"/>
      </c:catAx>
      <c:valAx>
        <c:axId val="22705853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Percent</a:t>
                </a:r>
              </a:p>
            </c:rich>
          </c:tx>
          <c:layout>
            <c:manualLayout>
              <c:xMode val="edge"/>
              <c:yMode val="edge"/>
              <c:x val="8.6862106406080344E-2"/>
              <c:y val="2.8528428825909547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7062064"/>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noFill/>
        <a:ln w="38100">
          <a:solidFill>
            <a:srgbClr val="00B2E3"/>
          </a:solidFill>
        </a:ln>
      </dgm:spPr>
      <dgm:t>
        <a:bodyPr/>
        <a:lstStyle/>
        <a:p>
          <a:r>
            <a:rPr lang="en-US" sz="1800" b="1" i="0">
              <a:solidFill>
                <a:schemeClr val="tx1"/>
              </a:solidFill>
            </a:rPr>
            <a:t>Help health care professionals know what care to offer, based on evidence and expert consensus</a:t>
          </a:r>
          <a:r>
            <a:rPr lang="en-US" sz="1800" b="0" i="0">
              <a:solidFill>
                <a:schemeClr val="tx1"/>
              </a:solidFill>
            </a:rPr>
            <a:t> </a:t>
          </a:r>
          <a:endParaRPr lang="en-US" sz="1800" b="1">
            <a:solidFill>
              <a:schemeClr val="tx1"/>
            </a:solidFill>
          </a:endParaRPr>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noFill/>
        <a:ln w="38100">
          <a:solidFill>
            <a:srgbClr val="00B2E3"/>
          </a:solidFill>
        </a:ln>
      </dgm:spPr>
      <dgm:t>
        <a:bodyPr/>
        <a:lstStyle/>
        <a:p>
          <a:r>
            <a:rPr lang="en-US" sz="1800" b="1" i="0">
              <a:solidFill>
                <a:schemeClr val="tx1"/>
              </a:solidFill>
            </a:rPr>
            <a:t>Help health care organizations measure, assess, and improve the quality of care they provide</a:t>
          </a:r>
          <a:endParaRPr lang="en-US" sz="1800" b="1">
            <a:solidFill>
              <a:schemeClr val="tx1"/>
            </a:solidFill>
          </a:endParaRPr>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noFill/>
        <a:ln w="38100">
          <a:solidFill>
            <a:srgbClr val="00B2E3"/>
          </a:solidFill>
        </a:ln>
      </dgm:spPr>
      <dgm:t>
        <a:bodyPr/>
        <a:lstStyle/>
        <a:p>
          <a:r>
            <a:rPr lang="en-US" sz="1800" b="1" i="0">
              <a:solidFill>
                <a:schemeClr val="tx1"/>
              </a:solidFill>
            </a:rPr>
            <a:t>Help ensure consistent, </a:t>
          </a:r>
          <a:br>
            <a:rPr lang="en-US" sz="1800" b="1" i="0">
              <a:solidFill>
                <a:schemeClr val="tx1"/>
              </a:solidFill>
            </a:rPr>
          </a:br>
          <a:r>
            <a:rPr lang="en-US" sz="1800" b="1" i="0">
              <a:solidFill>
                <a:schemeClr val="tx1"/>
              </a:solidFill>
            </a:rPr>
            <a:t>high-quality care across </a:t>
          </a:r>
          <a:br>
            <a:rPr lang="en-US" sz="1800" b="1" i="0">
              <a:solidFill>
                <a:schemeClr val="tx1"/>
              </a:solidFill>
            </a:rPr>
          </a:br>
          <a:r>
            <a:rPr lang="en-US" sz="1800" b="1" i="0">
              <a:solidFill>
                <a:schemeClr val="tx1"/>
              </a:solidFill>
            </a:rPr>
            <a:t>the province</a:t>
          </a:r>
          <a:endParaRPr lang="en-US" sz="1800" b="1">
            <a:solidFill>
              <a:schemeClr val="tx1"/>
            </a:solidFill>
          </a:endParaRPr>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noFill/>
        <a:ln w="38100">
          <a:solidFill>
            <a:srgbClr val="00B2E3"/>
          </a:solidFill>
        </a:ln>
        <a:effectLst/>
      </dgm:spPr>
      <dgm:t>
        <a:bodyPr/>
        <a:lstStyle/>
        <a:p>
          <a:r>
            <a:rPr lang="en-US" sz="1800" b="1" i="0">
              <a:solidFill>
                <a:schemeClr val="tx1"/>
              </a:solidFill>
            </a:rPr>
            <a:t>Help patients, residents, families, and caregivers know what to ask for in their care </a:t>
          </a:r>
          <a:endParaRPr lang="en-US" sz="1800" b="1">
            <a:solidFill>
              <a:schemeClr val="tx1"/>
            </a:solidFill>
          </a:endParaRPr>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A2431723-37F7-4865-926E-296A98A84F0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E688F630-55D9-4062-8828-AA2207C358EF}" type="presOf" srcId="{BE5ED5D8-DD0E-4501-A549-D2736B552CA0}" destId="{1D491102-124B-463F-8464-FEFE997FF070}" srcOrd="0" destOrd="0" presId="urn:microsoft.com/office/officeart/2005/8/layout/default"/>
    <dgm:cxn modelId="{07D1A240-00BD-4B09-B0C6-2BDBEF2B0E68}"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C2DFA3F6-FDAE-4EA0-AF83-684BEC6691D9}" type="presOf" srcId="{02F62AD5-798D-4181-B022-DABC92325870}" destId="{3A788BF8-2EBF-4EAF-A87D-ED81EF96C325}" srcOrd="0" destOrd="0" presId="urn:microsoft.com/office/officeart/2005/8/layout/default"/>
    <dgm:cxn modelId="{3FD392B3-84A7-4DE4-8A53-89B923DF5A48}" type="presParOf" srcId="{59F16EDD-AE09-41C1-9178-1005602881AC}" destId="{3A788BF8-2EBF-4EAF-A87D-ED81EF96C325}" srcOrd="0" destOrd="0" presId="urn:microsoft.com/office/officeart/2005/8/layout/default"/>
    <dgm:cxn modelId="{7A2FB836-AB45-495B-B115-2CB1E312CA4A}" type="presParOf" srcId="{59F16EDD-AE09-41C1-9178-1005602881AC}" destId="{421369B5-9A55-4222-B54B-D37FD1C91129}" srcOrd="1" destOrd="0" presId="urn:microsoft.com/office/officeart/2005/8/layout/default"/>
    <dgm:cxn modelId="{2844C25C-DF49-4988-92A1-17C43CFAE90A}" type="presParOf" srcId="{59F16EDD-AE09-41C1-9178-1005602881AC}" destId="{3CAAF4E5-77DB-4A44-960A-16E8C59147EF}" srcOrd="2" destOrd="0" presId="urn:microsoft.com/office/officeart/2005/8/layout/default"/>
    <dgm:cxn modelId="{363BAB90-6B38-470D-A32A-1F96EFBB81DF}" type="presParOf" srcId="{59F16EDD-AE09-41C1-9178-1005602881AC}" destId="{6FA52852-4CC0-40A1-8A89-56282C01AD87}" srcOrd="3" destOrd="0" presId="urn:microsoft.com/office/officeart/2005/8/layout/default"/>
    <dgm:cxn modelId="{9C26945A-502F-4A68-86CC-270B8C79DB49}" type="presParOf" srcId="{59F16EDD-AE09-41C1-9178-1005602881AC}" destId="{52569B33-71BD-4ED9-94A4-6B7602EBB6EF}" srcOrd="4" destOrd="0" presId="urn:microsoft.com/office/officeart/2005/8/layout/default"/>
    <dgm:cxn modelId="{57A4ED82-4441-4F93-BCF4-B353EFEC54BB}" type="presParOf" srcId="{59F16EDD-AE09-41C1-9178-1005602881AC}" destId="{4855ECAC-F9C4-4877-921C-BFCCC591816C}" srcOrd="5" destOrd="0" presId="urn:microsoft.com/office/officeart/2005/8/layout/default"/>
    <dgm:cxn modelId="{833AC40F-7486-4E45-AA3C-22754423B157}"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359561" y="1242"/>
          <a:ext cx="3485703" cy="2091422"/>
        </a:xfrm>
        <a:prstGeom prst="rect">
          <a:avLst/>
        </a:prstGeom>
        <a:noFill/>
        <a:ln w="381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solidFill>
                <a:schemeClr val="tx1"/>
              </a:solidFill>
            </a:rPr>
            <a:t>Help patients, residents, families, and caregivers know what to ask for in their care </a:t>
          </a:r>
          <a:endParaRPr lang="en-US" sz="1800" b="1" kern="1200">
            <a:solidFill>
              <a:schemeClr val="tx1"/>
            </a:solidFill>
          </a:endParaRPr>
        </a:p>
      </dsp:txBody>
      <dsp:txXfrm>
        <a:off x="359561" y="1242"/>
        <a:ext cx="3485703" cy="2091422"/>
      </dsp:txXfrm>
    </dsp:sp>
    <dsp:sp modelId="{3CAAF4E5-77DB-4A44-960A-16E8C59147EF}">
      <dsp:nvSpPr>
        <dsp:cNvPr id="0" name=""/>
        <dsp:cNvSpPr/>
      </dsp:nvSpPr>
      <dsp:spPr>
        <a:xfrm>
          <a:off x="4217433" y="34977"/>
          <a:ext cx="3485703" cy="2091422"/>
        </a:xfrm>
        <a:prstGeom prst="rect">
          <a:avLst/>
        </a:prstGeom>
        <a:noFill/>
        <a:ln w="381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solidFill>
                <a:schemeClr val="tx1"/>
              </a:solidFill>
            </a:rPr>
            <a:t>Help health care professionals know what care to offer, based on evidence and expert consensus</a:t>
          </a:r>
          <a:r>
            <a:rPr lang="en-US" sz="1800" b="0" i="0" kern="1200">
              <a:solidFill>
                <a:schemeClr val="tx1"/>
              </a:solidFill>
            </a:rPr>
            <a:t> </a:t>
          </a:r>
          <a:endParaRPr lang="en-US" sz="1800" b="1" kern="1200">
            <a:solidFill>
              <a:schemeClr val="tx1"/>
            </a:solidFill>
          </a:endParaRPr>
        </a:p>
      </dsp:txBody>
      <dsp:txXfrm>
        <a:off x="4217433" y="34977"/>
        <a:ext cx="3485703" cy="2091422"/>
      </dsp:txXfrm>
    </dsp:sp>
    <dsp:sp modelId="{52569B33-71BD-4ED9-94A4-6B7602EBB6EF}">
      <dsp:nvSpPr>
        <dsp:cNvPr id="0" name=""/>
        <dsp:cNvSpPr/>
      </dsp:nvSpPr>
      <dsp:spPr>
        <a:xfrm>
          <a:off x="359561" y="2441235"/>
          <a:ext cx="3485703" cy="2091422"/>
        </a:xfrm>
        <a:prstGeom prst="rect">
          <a:avLst/>
        </a:prstGeom>
        <a:noFill/>
        <a:ln w="381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solidFill>
                <a:schemeClr val="tx1"/>
              </a:solidFill>
            </a:rPr>
            <a:t>Help health care organizations measure, assess, and improve the quality of care they provide</a:t>
          </a:r>
          <a:endParaRPr lang="en-US" sz="1800" b="1" kern="1200">
            <a:solidFill>
              <a:schemeClr val="tx1"/>
            </a:solidFill>
          </a:endParaRPr>
        </a:p>
      </dsp:txBody>
      <dsp:txXfrm>
        <a:off x="359561" y="2441235"/>
        <a:ext cx="3485703" cy="2091422"/>
      </dsp:txXfrm>
    </dsp:sp>
    <dsp:sp modelId="{1D491102-124B-463F-8464-FEFE997FF070}">
      <dsp:nvSpPr>
        <dsp:cNvPr id="0" name=""/>
        <dsp:cNvSpPr/>
      </dsp:nvSpPr>
      <dsp:spPr>
        <a:xfrm>
          <a:off x="4193835" y="2441235"/>
          <a:ext cx="3485703" cy="2091422"/>
        </a:xfrm>
        <a:prstGeom prst="rect">
          <a:avLst/>
        </a:prstGeom>
        <a:noFill/>
        <a:ln w="381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solidFill>
                <a:schemeClr val="tx1"/>
              </a:solidFill>
            </a:rPr>
            <a:t>Help ensure consistent, </a:t>
          </a:r>
          <a:br>
            <a:rPr lang="en-US" sz="1800" b="1" i="0" kern="1200">
              <a:solidFill>
                <a:schemeClr val="tx1"/>
              </a:solidFill>
            </a:rPr>
          </a:br>
          <a:r>
            <a:rPr lang="en-US" sz="1800" b="1" i="0" kern="1200">
              <a:solidFill>
                <a:schemeClr val="tx1"/>
              </a:solidFill>
            </a:rPr>
            <a:t>high-quality care across </a:t>
          </a:r>
          <a:br>
            <a:rPr lang="en-US" sz="1800" b="1" i="0" kern="1200">
              <a:solidFill>
                <a:schemeClr val="tx1"/>
              </a:solidFill>
            </a:rPr>
          </a:br>
          <a:r>
            <a:rPr lang="en-US" sz="1800" b="1" i="0" kern="1200">
              <a:solidFill>
                <a:schemeClr val="tx1"/>
              </a:solidFill>
            </a:rPr>
            <a:t>the province</a:t>
          </a:r>
          <a:endParaRPr lang="en-US" sz="1800" b="1" kern="1200">
            <a:solidFill>
              <a:schemeClr val="tx1"/>
            </a:solidFill>
          </a:endParaRPr>
        </a:p>
      </dsp:txBody>
      <dsp:txXfrm>
        <a:off x="4193835" y="2441235"/>
        <a:ext cx="3485703" cy="20914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4028971" cy="35052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a:t>Health Quality Ontario</a:t>
            </a:r>
          </a:p>
        </p:txBody>
      </p:sp>
      <p:sp>
        <p:nvSpPr>
          <p:cNvPr id="234500" name="Rectangle 4"/>
          <p:cNvSpPr>
            <a:spLocks noGrp="1" noChangeArrowheads="1"/>
          </p:cNvSpPr>
          <p:nvPr>
            <p:ph type="ftr" sz="quarter" idx="2"/>
          </p:nvPr>
        </p:nvSpPr>
        <p:spPr bwMode="auto">
          <a:xfrm>
            <a:off x="1" y="6658287"/>
            <a:ext cx="5990129"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90352" y="6658287"/>
            <a:ext cx="1004457"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65838"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464987" eaLnBrk="0" hangingPunct="0">
              <a:defRPr sz="1200" u="none"/>
            </a:lvl1pPr>
          </a:lstStyle>
          <a:p>
            <a:fld id="{24F56CF2-DCFE-4A13-AF35-E1D99AC3E997}" type="datetime1">
              <a:rPr lang="en-CA" altLang="en-US"/>
              <a:pPr/>
              <a:t>2020-07-09</a:t>
            </a:fld>
            <a:endParaRPr lang="en-CA" altLang="en-US"/>
          </a:p>
        </p:txBody>
      </p:sp>
      <p:sp>
        <p:nvSpPr>
          <p:cNvPr id="3277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3"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65838"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464987"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QualityStandards@hqontario.c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have any questions about the content of this presentation, please contact us at </a:t>
            </a:r>
            <a:r>
              <a:rPr lang="en-US" u="sng">
                <a:hlinkClick r:id="rId3"/>
              </a:rPr>
              <a:t>QualityStandards@hqontario.ca</a:t>
            </a:r>
            <a:endParaRPr lang="en-US"/>
          </a:p>
        </p:txBody>
      </p:sp>
      <p:sp>
        <p:nvSpPr>
          <p:cNvPr id="4" name="Slide Number Placeholder 3"/>
          <p:cNvSpPr>
            <a:spLocks noGrp="1"/>
          </p:cNvSpPr>
          <p:nvPr>
            <p:ph type="sldNum" sz="quarter" idx="5"/>
          </p:nvPr>
        </p:nvSpPr>
        <p:spPr/>
        <p:txBody>
          <a:bodyPr/>
          <a:lstStyle/>
          <a:p>
            <a:pPr>
              <a:defRPr/>
            </a:pPr>
            <a:fld id="{0597D704-995A-451A-AAA2-B9462F0B3A37}" type="slidenum">
              <a:rPr lang="en-CA" altLang="en-US">
                <a:solidFill>
                  <a:srgbClr val="000000"/>
                </a:solidFill>
              </a:rPr>
              <a:pPr>
                <a:defRPr/>
              </a:pPr>
              <a:t>0</a:t>
            </a:fld>
            <a:endParaRPr lang="en-CA" altLang="en-US">
              <a:solidFill>
                <a:srgbClr val="000000"/>
              </a:solidFill>
            </a:endParaRPr>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9</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Quality Standards program has highlighted several stories from organizations and groups using various standards and statements within their clinical care settings, organization, or institutions; these are available through posts and discussions on Quorum.</a:t>
            </a:r>
          </a:p>
          <a:p>
            <a:endParaRPr lang="en-US"/>
          </a:p>
          <a:p>
            <a:r>
              <a:rPr lang="en-US"/>
              <a:t>As well, we are working on compiling resources and tools, for both clinicians and patients and families.</a:t>
            </a:r>
          </a:p>
          <a:p>
            <a:endParaRPr lang="en-US"/>
          </a:p>
          <a:p>
            <a:r>
              <a:rPr lang="en-US"/>
              <a:t>The focus is on implementation/adoption stories and how organizations are using quality standards in practice to inform care.</a:t>
            </a:r>
          </a:p>
          <a:p>
            <a:r>
              <a:rPr lang="en-US"/>
              <a:t> </a:t>
            </a:r>
          </a:p>
          <a:p>
            <a:r>
              <a:rPr lang="en-US"/>
              <a:t>We’d love to hear from you if you are interested in contributing to a post or article.</a:t>
            </a:r>
          </a:p>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10</a:t>
            </a:fld>
            <a:endParaRPr lang="en-CA" altLang="en-US"/>
          </a:p>
        </p:txBody>
      </p:sp>
    </p:spTree>
    <p:extLst>
      <p:ext uri="{BB962C8B-B14F-4D97-AF65-F5344CB8AC3E}">
        <p14:creationId xmlns:p14="http://schemas.microsoft.com/office/powerpoint/2010/main" val="2324942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11</a:t>
            </a:fld>
            <a:endParaRPr lang="en-CA" altLang="en-US"/>
          </a:p>
        </p:txBody>
      </p:sp>
    </p:spTree>
    <p:extLst>
      <p:ext uri="{BB962C8B-B14F-4D97-AF65-F5344CB8AC3E}">
        <p14:creationId xmlns:p14="http://schemas.microsoft.com/office/powerpoint/2010/main" val="3838862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45512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13</a:t>
            </a:fld>
            <a:endParaRPr lang="en-CA" altLang="en-US"/>
          </a:p>
        </p:txBody>
      </p:sp>
    </p:spTree>
    <p:extLst>
      <p:ext uri="{BB962C8B-B14F-4D97-AF65-F5344CB8AC3E}">
        <p14:creationId xmlns:p14="http://schemas.microsoft.com/office/powerpoint/2010/main" val="2370689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14</a:t>
            </a:fld>
            <a:endParaRPr lang="en-CA" altLang="en-US"/>
          </a:p>
        </p:txBody>
      </p:sp>
    </p:spTree>
    <p:extLst>
      <p:ext uri="{BB962C8B-B14F-4D97-AF65-F5344CB8AC3E}">
        <p14:creationId xmlns:p14="http://schemas.microsoft.com/office/powerpoint/2010/main" val="1470083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15</a:t>
            </a:fld>
            <a:endParaRPr lang="en-CA" altLang="en-US"/>
          </a:p>
        </p:txBody>
      </p:sp>
    </p:spTree>
    <p:extLst>
      <p:ext uri="{BB962C8B-B14F-4D97-AF65-F5344CB8AC3E}">
        <p14:creationId xmlns:p14="http://schemas.microsoft.com/office/powerpoint/2010/main" val="2037887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16</a:t>
            </a:fld>
            <a:endParaRPr lang="en-CA" altLang="en-US"/>
          </a:p>
        </p:txBody>
      </p:sp>
    </p:spTree>
    <p:extLst>
      <p:ext uri="{BB962C8B-B14F-4D97-AF65-F5344CB8AC3E}">
        <p14:creationId xmlns:p14="http://schemas.microsoft.com/office/powerpoint/2010/main" val="1070539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17</a:t>
            </a:fld>
            <a:endParaRPr lang="en-CA" altLang="en-US"/>
          </a:p>
        </p:txBody>
      </p:sp>
    </p:spTree>
    <p:extLst>
      <p:ext uri="{BB962C8B-B14F-4D97-AF65-F5344CB8AC3E}">
        <p14:creationId xmlns:p14="http://schemas.microsoft.com/office/powerpoint/2010/main" val="1962940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18</a:t>
            </a:fld>
            <a:endParaRPr lang="en-CA" altLang="en-US"/>
          </a:p>
        </p:txBody>
      </p:sp>
    </p:spTree>
    <p:extLst>
      <p:ext uri="{BB962C8B-B14F-4D97-AF65-F5344CB8AC3E}">
        <p14:creationId xmlns:p14="http://schemas.microsoft.com/office/powerpoint/2010/main" val="637050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a:t>
            </a:fld>
            <a:endParaRPr lang="en-CA" altLang="en-US"/>
          </a:p>
        </p:txBody>
      </p:sp>
    </p:spTree>
    <p:extLst>
      <p:ext uri="{BB962C8B-B14F-4D97-AF65-F5344CB8AC3E}">
        <p14:creationId xmlns:p14="http://schemas.microsoft.com/office/powerpoint/2010/main" val="870951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19</a:t>
            </a:fld>
            <a:endParaRPr lang="en-CA" altLang="en-US"/>
          </a:p>
        </p:txBody>
      </p:sp>
    </p:spTree>
    <p:extLst>
      <p:ext uri="{BB962C8B-B14F-4D97-AF65-F5344CB8AC3E}">
        <p14:creationId xmlns:p14="http://schemas.microsoft.com/office/powerpoint/2010/main" val="3774076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20</a:t>
            </a:fld>
            <a:endParaRPr lang="en-CA" altLang="en-US"/>
          </a:p>
        </p:txBody>
      </p:sp>
    </p:spTree>
    <p:extLst>
      <p:ext uri="{BB962C8B-B14F-4D97-AF65-F5344CB8AC3E}">
        <p14:creationId xmlns:p14="http://schemas.microsoft.com/office/powerpoint/2010/main" val="1698390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21</a:t>
            </a:fld>
            <a:endParaRPr lang="en-CA" altLang="en-US"/>
          </a:p>
        </p:txBody>
      </p:sp>
    </p:spTree>
    <p:extLst>
      <p:ext uri="{BB962C8B-B14F-4D97-AF65-F5344CB8AC3E}">
        <p14:creationId xmlns:p14="http://schemas.microsoft.com/office/powerpoint/2010/main" val="1912076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22</a:t>
            </a:fld>
            <a:endParaRPr lang="en-CA" altLang="en-US"/>
          </a:p>
        </p:txBody>
      </p:sp>
    </p:spTree>
    <p:extLst>
      <p:ext uri="{BB962C8B-B14F-4D97-AF65-F5344CB8AC3E}">
        <p14:creationId xmlns:p14="http://schemas.microsoft.com/office/powerpoint/2010/main" val="1655631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24</a:t>
            </a:fld>
            <a:endParaRPr lang="en-CA" altLang="en-US"/>
          </a:p>
        </p:txBody>
      </p:sp>
    </p:spTree>
    <p:extLst>
      <p:ext uri="{BB962C8B-B14F-4D97-AF65-F5344CB8AC3E}">
        <p14:creationId xmlns:p14="http://schemas.microsoft.com/office/powerpoint/2010/main" val="1166685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25</a:t>
            </a:fld>
            <a:endParaRPr lang="en-CA" altLang="en-US"/>
          </a:p>
        </p:txBody>
      </p:sp>
    </p:spTree>
    <p:extLst>
      <p:ext uri="{BB962C8B-B14F-4D97-AF65-F5344CB8AC3E}">
        <p14:creationId xmlns:p14="http://schemas.microsoft.com/office/powerpoint/2010/main" val="4092780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26</a:t>
            </a:fld>
            <a:endParaRPr lang="en-CA" altLang="en-US"/>
          </a:p>
        </p:txBody>
      </p:sp>
    </p:spTree>
    <p:extLst>
      <p:ext uri="{BB962C8B-B14F-4D97-AF65-F5344CB8AC3E}">
        <p14:creationId xmlns:p14="http://schemas.microsoft.com/office/powerpoint/2010/main" val="1337154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27</a:t>
            </a:fld>
            <a:endParaRPr lang="en-CA" altLang="en-US"/>
          </a:p>
        </p:txBody>
      </p:sp>
    </p:spTree>
    <p:extLst>
      <p:ext uri="{BB962C8B-B14F-4D97-AF65-F5344CB8AC3E}">
        <p14:creationId xmlns:p14="http://schemas.microsoft.com/office/powerpoint/2010/main" val="34788557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a:t>A note on terminology:</a:t>
            </a:r>
          </a:p>
          <a:p>
            <a:r>
              <a:rPr lang="en-US" sz="1200" b="0" i="0" kern="1200">
                <a:solidFill>
                  <a:schemeClr val="tx1"/>
                </a:solidFill>
                <a:effectLst/>
                <a:latin typeface="Calibri" pitchFamily="68" charset="0"/>
                <a:ea typeface="MS PGothic" panose="020B0600070205080204" pitchFamily="34" charset="-128"/>
                <a:cs typeface="ＭＳ Ｐゴシック" pitchFamily="68" charset="-128"/>
              </a:rPr>
              <a:t>Language used to talk about early pregnancy complications and loss should be led by the person and family. Health care professionals should avoid using terms such as “missed abortion” and should ask people what terminology they prefer when referring to the pregnancy (e.g., whether they prefer “baby” or “fetus”).</a:t>
            </a:r>
          </a:p>
          <a:p>
            <a:pPr>
              <a:spcBef>
                <a:spcPts val="0"/>
              </a:spcBef>
              <a:spcAft>
                <a:spcPts val="0"/>
              </a:spcAft>
            </a:pPr>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28</a:t>
            </a:fld>
            <a:endParaRPr lang="en-CA" altLang="en-US">
              <a:solidFill>
                <a:srgbClr val="000000"/>
              </a:solidFill>
            </a:endParaRPr>
          </a:p>
        </p:txBody>
      </p:sp>
    </p:spTree>
    <p:extLst>
      <p:ext uri="{BB962C8B-B14F-4D97-AF65-F5344CB8AC3E}">
        <p14:creationId xmlns:p14="http://schemas.microsoft.com/office/powerpoint/2010/main" val="1896437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29</a:t>
            </a:fld>
            <a:endParaRPr lang="en-CA" altLang="en-US"/>
          </a:p>
        </p:txBody>
      </p:sp>
    </p:spTree>
    <p:extLst>
      <p:ext uri="{BB962C8B-B14F-4D97-AF65-F5344CB8AC3E}">
        <p14:creationId xmlns:p14="http://schemas.microsoft.com/office/powerpoint/2010/main" val="1155757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Quality standards are a smaller set of high-impact statements that describe optimal care where identified quality gaps exist in Ontario.</a:t>
            </a:r>
          </a:p>
          <a:p>
            <a:pPr marL="174708" indent="-174708">
              <a:buFont typeface="Arial" panose="020B0604020202020204" pitchFamily="34" charset="0"/>
              <a:buChar char="•"/>
            </a:pPr>
            <a:r>
              <a:rPr lang="en-US" dirty="0"/>
              <a:t>Voluntary and aspirational in nature​.</a:t>
            </a:r>
          </a:p>
          <a:p>
            <a:pPr marL="174708" indent="-174708">
              <a:buFont typeface="Arial" panose="020B0604020202020204" pitchFamily="34" charset="0"/>
              <a:buChar char="•"/>
            </a:pPr>
            <a:r>
              <a:rPr lang="en-US" dirty="0"/>
              <a:t>Designed to “raise the ceiling,” with the goal of having the best possible care available to all Ontarians, regardless of where they live in the province.</a:t>
            </a:r>
          </a:p>
          <a:p>
            <a:pPr marL="174708" indent="-174708">
              <a:buFont typeface="Arial" panose="020B0604020202020204" pitchFamily="34" charset="0"/>
              <a:buChar char="•"/>
            </a:pPr>
            <a:r>
              <a:rPr lang="en-US" sz="2400" dirty="0">
                <a:latin typeface="Arial" panose="020B0604020202020204" pitchFamily="34" charset="0"/>
              </a:rPr>
              <a:t>There are many guidelines, professional standards, and other recommendations that contribute to the evidence ecosystem. Quality standards complement these resources.</a:t>
            </a:r>
          </a:p>
          <a:p>
            <a:pPr marL="174708" indent="-174708" defTabSz="465887">
              <a:buFont typeface="Arial" panose="020B0604020202020204" pitchFamily="34" charset="0"/>
              <a:buChar char="•"/>
              <a:defRPr/>
            </a:pPr>
            <a:r>
              <a:rPr lang="en-US" sz="2400" dirty="0"/>
              <a:t>Quality standards outline the </a:t>
            </a:r>
            <a:r>
              <a:rPr lang="en-US" sz="2400" b="1" dirty="0"/>
              <a:t>what</a:t>
            </a:r>
            <a:r>
              <a:rPr lang="en-US" sz="2400" dirty="0"/>
              <a:t> of care that should be delivered but are agnostic on </a:t>
            </a:r>
            <a:r>
              <a:rPr lang="en-US" sz="2400" b="1" dirty="0"/>
              <a:t>who</a:t>
            </a:r>
            <a:r>
              <a:rPr lang="en-US" sz="2400" dirty="0"/>
              <a:t> should be delivering it (unlike other CPGs, BPGs).</a:t>
            </a:r>
            <a:endParaRPr lang="en-US" sz="2400" dirty="0">
              <a:latin typeface="Arial" panose="020B0604020202020204" pitchFamily="34" charset="0"/>
            </a:endParaRPr>
          </a:p>
          <a:p>
            <a:endParaRPr lang="en-CA" b="1" dirty="0"/>
          </a:p>
          <a:p>
            <a:r>
              <a:rPr lang="en-CA" b="1" dirty="0"/>
              <a:t>Quality standards are:</a:t>
            </a:r>
          </a:p>
          <a:p>
            <a:pPr marL="174708" indent="-174708" defTabSz="465887">
              <a:spcBef>
                <a:spcPct val="0"/>
              </a:spcBef>
              <a:buClr>
                <a:srgbClr val="00788A"/>
              </a:buClr>
              <a:buFont typeface="Arial" panose="020B0604020202020204" pitchFamily="34" charset="0"/>
              <a:buChar char="•"/>
            </a:pPr>
            <a:r>
              <a:rPr lang="en-US" dirty="0"/>
              <a:t>Concise: 5 to 15 strong, evidence-based statements focused on high-priority areas for improvement.</a:t>
            </a:r>
          </a:p>
          <a:p>
            <a:pPr marL="174708" indent="-174708" defTabSz="465887">
              <a:spcBef>
                <a:spcPct val="0"/>
              </a:spcBef>
              <a:buClr>
                <a:srgbClr val="00788A"/>
              </a:buClr>
              <a:buFont typeface="Arial" panose="020B0604020202020204" pitchFamily="34" charset="0"/>
              <a:buChar char="•"/>
              <a:defRPr/>
            </a:pPr>
            <a:r>
              <a:rPr lang="en-US" dirty="0"/>
              <a:t>Accessible: help clinicians and provider organizations offer the highest-quality care; and patients to know what to discuss with their care providers (compared to CPGs that are quite dense, these are very accessible, also written in plain language).</a:t>
            </a:r>
          </a:p>
          <a:p>
            <a:pPr marL="174708" indent="-174708" defTabSz="465887">
              <a:spcBef>
                <a:spcPct val="0"/>
              </a:spcBef>
              <a:buClr>
                <a:srgbClr val="00788A"/>
              </a:buClr>
              <a:buFont typeface="Arial" panose="020B0604020202020204" pitchFamily="34" charset="0"/>
              <a:buChar char="•"/>
            </a:pPr>
            <a:r>
              <a:rPr lang="en-US" dirty="0"/>
              <a:t>Measurable: each statement is accompanied by one or more quality indicators (structure, process, or outcome), with a set of outcome measures for the overall standard.</a:t>
            </a:r>
          </a:p>
          <a:p>
            <a:pPr marL="174708" indent="-174708" defTabSz="465887">
              <a:spcBef>
                <a:spcPct val="0"/>
              </a:spcBef>
              <a:buClr>
                <a:srgbClr val="00788A"/>
              </a:buClr>
              <a:buFont typeface="Arial" panose="020B0604020202020204" pitchFamily="34" charset="0"/>
              <a:buChar char="•"/>
            </a:pPr>
            <a:r>
              <a:rPr lang="en-US" dirty="0"/>
              <a:t>Implementable</a:t>
            </a:r>
            <a:r>
              <a:rPr lang="en-US" sz="2900" dirty="0"/>
              <a:t>: </a:t>
            </a:r>
            <a:r>
              <a:rPr lang="en-US" dirty="0"/>
              <a:t>quality improvement tools and resources support each standard, to fuel adoption.</a:t>
            </a:r>
            <a:endParaRPr lang="en-CA" dirty="0"/>
          </a:p>
          <a:p>
            <a:pPr defTabSz="466583">
              <a:defRPr/>
            </a:pPr>
            <a:endParaRPr lang="en-CA" b="1"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CA"/>
              <a:t>The Early Pregnancy Complications and Loss Quality Standard Advisory Committee identified a small number of overarching goals for this quality standard. These have been mapped to indicators that may be used to assess quality of care provincially and locally.</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38</a:t>
            </a:fld>
            <a:endParaRPr lang="en-CA" altLang="en-US"/>
          </a:p>
        </p:txBody>
      </p:sp>
    </p:spTree>
    <p:extLst>
      <p:ext uri="{BB962C8B-B14F-4D97-AF65-F5344CB8AC3E}">
        <p14:creationId xmlns:p14="http://schemas.microsoft.com/office/powerpoint/2010/main" val="31900981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39</a:t>
            </a:fld>
            <a:endParaRPr lang="en-CA" altLang="en-US">
              <a:solidFill>
                <a:srgbClr val="000000"/>
              </a:solidFill>
            </a:endParaRPr>
          </a:p>
        </p:txBody>
      </p:sp>
    </p:spTree>
    <p:extLst>
      <p:ext uri="{BB962C8B-B14F-4D97-AF65-F5344CB8AC3E}">
        <p14:creationId xmlns:p14="http://schemas.microsoft.com/office/powerpoint/2010/main" val="17629518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Locally:</a:t>
            </a:r>
          </a:p>
          <a:p>
            <a:r>
              <a:rPr lang="en-CA"/>
              <a:t>In addition, each quality statement within this quality standard is accompanied by one or more indicators. </a:t>
            </a:r>
          </a:p>
          <a:p>
            <a:r>
              <a:rPr lang="en-CA"/>
              <a:t>These indicators are intended to guide measurement of quality improvement efforts related to implementation of the statement. </a:t>
            </a:r>
            <a:endParaRPr lang="en-CA">
              <a:cs typeface="Calibri"/>
            </a:endParaRPr>
          </a:p>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40</a:t>
            </a:fld>
            <a:endParaRPr lang="en-CA" altLang="en-US"/>
          </a:p>
        </p:txBody>
      </p:sp>
    </p:spTree>
    <p:extLst>
      <p:ext uri="{BB962C8B-B14F-4D97-AF65-F5344CB8AC3E}">
        <p14:creationId xmlns:p14="http://schemas.microsoft.com/office/powerpoint/2010/main" val="13747727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4ED2BA-F173-CD4C-B746-0445BB6DA3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3571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42</a:t>
            </a:fld>
            <a:endParaRPr lang="en-CA" altLang="en-US">
              <a:solidFill>
                <a:srgbClr val="000000"/>
              </a:solidFill>
            </a:endParaRPr>
          </a:p>
        </p:txBody>
      </p:sp>
    </p:spTree>
    <p:extLst>
      <p:ext uri="{BB962C8B-B14F-4D97-AF65-F5344CB8AC3E}">
        <p14:creationId xmlns:p14="http://schemas.microsoft.com/office/powerpoint/2010/main" val="862252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7210" lvl="1" indent="-367210">
              <a:lnSpc>
                <a:spcPct val="95000"/>
              </a:lnSpc>
              <a:spcAft>
                <a:spcPts val="611"/>
              </a:spcAft>
              <a:buClr>
                <a:srgbClr val="00858F"/>
              </a:buClr>
              <a:buFont typeface="Arial" panose="020B0604020202020204" pitchFamily="34" charset="0"/>
              <a:buChar char="•"/>
            </a:pPr>
            <a:r>
              <a:rPr lang="en-CA" sz="1600" b="1">
                <a:cs typeface="ＭＳ Ｐゴシック" charset="-128"/>
              </a:rPr>
              <a:t>Patients, caregivers, and the public </a:t>
            </a:r>
            <a:r>
              <a:rPr lang="en-CA" sz="1600">
                <a:cs typeface="ＭＳ Ｐゴシック" charset="-128"/>
              </a:rPr>
              <a:t>can use quality standards to understand what excellent care looks like, what they should expect from their health care providers, and how to discuss the quality of their care.</a:t>
            </a:r>
            <a:endParaRPr lang="en-CA" sz="1600" b="1"/>
          </a:p>
          <a:p>
            <a:pPr marL="367210" indent="-367210">
              <a:lnSpc>
                <a:spcPct val="95000"/>
              </a:lnSpc>
              <a:spcAft>
                <a:spcPts val="611"/>
              </a:spcAft>
              <a:buFont typeface="Arial" panose="020B0604020202020204" pitchFamily="34" charset="0"/>
              <a:buChar char="•"/>
            </a:pPr>
            <a:r>
              <a:rPr lang="en-CA" sz="1600" b="1"/>
              <a:t>Provincial regions and disease agencies </a:t>
            </a:r>
            <a:r>
              <a:rPr lang="en-CA" sz="1600"/>
              <a:t>can use quality standards to measure health outcomes, hold health service providers accountable for delivering high-quality care, and inform regional improvement strategies.</a:t>
            </a:r>
            <a:endParaRPr lang="en-CA" sz="1600" b="1"/>
          </a:p>
          <a:p>
            <a:pPr marL="367210" lvl="1" indent="-367210">
              <a:lnSpc>
                <a:spcPct val="95000"/>
              </a:lnSpc>
              <a:spcAft>
                <a:spcPts val="611"/>
              </a:spcAft>
              <a:buClr>
                <a:srgbClr val="00858F"/>
              </a:buClr>
              <a:buFont typeface="Arial" panose="020B0604020202020204" pitchFamily="34" charset="0"/>
              <a:buChar char="•"/>
            </a:pPr>
            <a:r>
              <a:rPr lang="en-CA" sz="1600" b="1">
                <a:cs typeface="ＭＳ Ｐゴシック" charset="-128"/>
              </a:rPr>
              <a:t>Provider organizations </a:t>
            </a:r>
            <a:r>
              <a:rPr lang="en-CA" sz="1600">
                <a:cs typeface="ＭＳ Ｐゴシック" charset="-128"/>
              </a:rPr>
              <a:t>can use quality standards to measure and audit their quality of care, identify gaps, guide organizational improvement strategies, and inform clinical program investments.</a:t>
            </a:r>
            <a:endParaRPr lang="en-CA" sz="1600" b="1">
              <a:cs typeface="ＭＳ Ｐゴシック" charset="-128"/>
            </a:endParaRPr>
          </a:p>
          <a:p>
            <a:pPr marL="367210" lvl="1" indent="-367210">
              <a:lnSpc>
                <a:spcPct val="95000"/>
              </a:lnSpc>
              <a:spcAft>
                <a:spcPts val="611"/>
              </a:spcAft>
              <a:buClr>
                <a:srgbClr val="00858F"/>
              </a:buClr>
              <a:buFont typeface="Arial" panose="020B0604020202020204" pitchFamily="34" charset="0"/>
              <a:buChar char="•"/>
            </a:pPr>
            <a:r>
              <a:rPr lang="en-CA" sz="1600" b="1">
                <a:cs typeface="ＭＳ Ｐゴシック" charset="-128"/>
              </a:rPr>
              <a:t>Health care professionals </a:t>
            </a:r>
            <a:r>
              <a:rPr lang="en-CA" sz="1600">
                <a:cs typeface="ＭＳ Ｐゴシック" charset="-128"/>
              </a:rPr>
              <a:t>can use quality standards to evaluate their practice and identify areas for personal and organizational quality improvement; they can also incorporate the evidence-based statements into professional education.</a:t>
            </a:r>
            <a:endParaRPr lang="en-CA" sz="1600" b="1">
              <a:cs typeface="ＭＳ Ｐゴシック" charset="-128"/>
            </a:endParaRPr>
          </a:p>
          <a:p>
            <a:pPr marL="367210" lvl="1" indent="-367210">
              <a:lnSpc>
                <a:spcPct val="95000"/>
              </a:lnSpc>
              <a:spcAft>
                <a:spcPts val="611"/>
              </a:spcAft>
              <a:buClr>
                <a:srgbClr val="00858F"/>
              </a:buClr>
              <a:buFont typeface="Arial" panose="020B0604020202020204" pitchFamily="34" charset="0"/>
              <a:buChar char="•"/>
            </a:pPr>
            <a:r>
              <a:rPr lang="en-CA" sz="1600" b="1"/>
              <a:t>Government </a:t>
            </a:r>
            <a:r>
              <a:rPr lang="en-CA" sz="1600"/>
              <a:t>can use quality standards to identify provincial priority areas, inform new data collection and reporting initiatives, and design performance indicators and funding incentives.</a:t>
            </a:r>
          </a:p>
          <a:p>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defTabSz="465887">
              <a:buFont typeface="Arial" panose="020B0604020202020204" pitchFamily="34" charset="0"/>
              <a:buChar char="•"/>
              <a:defRPr/>
            </a:pPr>
            <a:r>
              <a:rPr lang="en-CA" sz="1800" dirty="0"/>
              <a:t>Each quality standard focuses on a specific health care issue.  The development of each quality standard is accompanied by an assortment of resources. </a:t>
            </a:r>
          </a:p>
          <a:p>
            <a:pPr marL="291179" indent="-291179" defTabSz="465887">
              <a:buFont typeface="Arial" panose="020B0604020202020204" pitchFamily="34" charset="0"/>
              <a:buChar char="•"/>
              <a:defRPr/>
            </a:pPr>
            <a:r>
              <a:rPr lang="en-CA" sz="1800" dirty="0"/>
              <a:t>Through concise, easy-to-understand statements, quality standards outline what quality care looks like for a condition or topic based on the evidence. </a:t>
            </a:r>
          </a:p>
          <a:p>
            <a:pPr marL="291179" indent="-291179">
              <a:buFont typeface="Arial" panose="020B0604020202020204" pitchFamily="34" charset="0"/>
              <a:buChar char="•"/>
            </a:pPr>
            <a:r>
              <a:rPr lang="en-CA" sz="1800" dirty="0"/>
              <a:t>Each quality standard is accompanied by: </a:t>
            </a:r>
          </a:p>
          <a:p>
            <a:pPr marL="757066" lvl="1" indent="-291179">
              <a:buFont typeface="Arial" panose="020B0604020202020204" pitchFamily="34" charset="0"/>
              <a:buChar char="•"/>
            </a:pPr>
            <a:r>
              <a:rPr lang="en-CA" sz="1800" i="1" dirty="0"/>
              <a:t>A patient conversation guide </a:t>
            </a:r>
          </a:p>
          <a:p>
            <a:pPr marL="757066" lvl="1" indent="-291179">
              <a:buFont typeface="Arial" panose="020B0604020202020204" pitchFamily="34" charset="0"/>
              <a:buChar char="•"/>
            </a:pPr>
            <a:r>
              <a:rPr lang="en-CA" sz="1800" i="1" dirty="0"/>
              <a:t>A getting started guide</a:t>
            </a:r>
          </a:p>
          <a:p>
            <a:pPr marL="757066" lvl="1" indent="-291179">
              <a:buFont typeface="Arial" panose="020B0604020202020204" pitchFamily="34" charset="0"/>
              <a:buChar char="•"/>
            </a:pPr>
            <a:r>
              <a:rPr lang="en-CA" sz="1800" i="1" dirty="0"/>
              <a:t>Data tables</a:t>
            </a:r>
          </a:p>
          <a:p>
            <a:pPr marL="757066" lvl="1" indent="-291179">
              <a:buFont typeface="Arial" panose="020B0604020202020204" pitchFamily="34" charset="0"/>
              <a:buChar char="•"/>
            </a:pPr>
            <a:r>
              <a:rPr lang="en-CA" sz="1800" i="1" dirty="0"/>
              <a:t>A measurement guide</a:t>
            </a:r>
          </a:p>
          <a:p>
            <a:pPr marL="291179" indent="-291179">
              <a:buFont typeface="Arial" panose="020B0604020202020204" pitchFamily="34" charset="0"/>
              <a:buChar char="•"/>
            </a:pPr>
            <a:r>
              <a:rPr lang="en-CA" sz="1800" dirty="0"/>
              <a:t>Quality standards provide the blueprint to enable the health care system in Ontario to work better, facilitate smooth transitions, and ensure patients receive the same high-quality care, regardless of where they reside.</a:t>
            </a:r>
          </a:p>
          <a:p>
            <a:endParaRPr lang="en-US" dirty="0"/>
          </a:p>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465887">
              <a:buFont typeface="Arial" panose="020B0604020202020204" pitchFamily="34" charset="0"/>
              <a:buChar char="•"/>
              <a:defRPr/>
            </a:pPr>
            <a:r>
              <a:rPr lang="en-CA" b="0"/>
              <a:t>Every quality standard includes a </a:t>
            </a:r>
            <a:r>
              <a:rPr lang="en-CA" b="1"/>
              <a:t>patient conversation guide</a:t>
            </a:r>
            <a:r>
              <a:rPr lang="en-CA" b="0"/>
              <a:t> for patients,</a:t>
            </a:r>
            <a:r>
              <a:rPr lang="en-CA" b="0" baseline="0"/>
              <a:t> families, </a:t>
            </a:r>
            <a:r>
              <a:rPr lang="en-CA" b="0"/>
              <a:t>caregivers, and the public. </a:t>
            </a:r>
            <a:endParaRPr lang="en-CA" b="1"/>
          </a:p>
          <a:p>
            <a:endParaRPr lang="en-US" baseline="0"/>
          </a:p>
          <a:p>
            <a:r>
              <a:rPr lang="en-US" b="1" baseline="0"/>
              <a:t>Patient engagement in Quality Standards: </a:t>
            </a:r>
          </a:p>
          <a:p>
            <a:pPr marL="174708" indent="-174708">
              <a:buFont typeface="Arial" panose="020B0604020202020204" pitchFamily="34" charset="0"/>
              <a:buChar char="•"/>
            </a:pPr>
            <a:r>
              <a:rPr lang="en-CA"/>
              <a:t>Membership on advisory committees</a:t>
            </a:r>
          </a:p>
          <a:p>
            <a:pPr marL="174708" indent="-174708">
              <a:buFont typeface="Arial" panose="020B0604020202020204" pitchFamily="34" charset="0"/>
              <a:buChar char="•"/>
            </a:pPr>
            <a:r>
              <a:rPr lang="en-CA"/>
              <a:t>Focus groups and key informant interviews on topic specific content (when necessary)</a:t>
            </a:r>
          </a:p>
          <a:p>
            <a:pPr marL="174708" indent="-174708">
              <a:buFont typeface="Arial" panose="020B0604020202020204" pitchFamily="34" charset="0"/>
              <a:buChar char="•"/>
            </a:pPr>
            <a:r>
              <a:rPr lang="en-CA"/>
              <a:t>Public comment period for each quality standard</a:t>
            </a:r>
          </a:p>
          <a:p>
            <a:pPr marL="174708" indent="-174708">
              <a:buFont typeface="Arial" panose="020B0604020202020204" pitchFamily="34" charset="0"/>
              <a:buChar char="•"/>
            </a:pPr>
            <a:r>
              <a:rPr lang="en-CA"/>
              <a:t>Consultations on the patient conversation guide</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CA"/>
              <a:t>But again, there are things we can do today despite the larger systemic barriers that may take time to resolve.  The getting started guide is a document that outlines a process for using the quality standards as a resource to deliver high-quality care. It compiles a number of resources to support adoption such as links to implementation and quality improvement resources, examples, and activities for reflection, as well as templates and documents to support the implementation planning activities. The getting started guide also includes an Action Plan Template and examples on how Quality Improvement Plans can help to advance quality standards.</a:t>
            </a:r>
            <a:endParaRPr lang="en-US"/>
          </a:p>
          <a:p>
            <a:pPr marL="174708" indent="-174708">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8881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23.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577033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C60AFE-094D-7A4C-8030-C3D46A8F879D}"/>
              </a:ext>
            </a:extLst>
          </p:cNvPr>
          <p:cNvSpPr>
            <a:spLocks noGrp="1"/>
          </p:cNvSpPr>
          <p:nvPr>
            <p:ph type="dt" sz="half" idx="10"/>
          </p:nvPr>
        </p:nvSpPr>
        <p:spPr>
          <a:xfrm>
            <a:off x="628650" y="6356351"/>
            <a:ext cx="2057400" cy="365125"/>
          </a:xfrm>
          <a:prstGeom prst="rect">
            <a:avLst/>
          </a:prstGeom>
        </p:spPr>
        <p:txBody>
          <a:bodyPr/>
          <a:lstStyle/>
          <a:p>
            <a:fld id="{12ED2C24-AA0E-6741-B7D3-40DBEFA81D2F}" type="datetimeFigureOut">
              <a:rPr lang="en-US" smtClean="0"/>
              <a:t>7/9/2020</a:t>
            </a:fld>
            <a:endParaRPr lang="en-US"/>
          </a:p>
        </p:txBody>
      </p:sp>
      <p:sp>
        <p:nvSpPr>
          <p:cNvPr id="3" name="Footer Placeholder 2">
            <a:extLst>
              <a:ext uri="{FF2B5EF4-FFF2-40B4-BE49-F238E27FC236}">
                <a16:creationId xmlns:a16="http://schemas.microsoft.com/office/drawing/2014/main" id="{7C5A01E8-EEA2-9843-81A9-6F5C6DF01B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7DDC80-4C94-A14E-9126-00510E47783A}"/>
              </a:ext>
            </a:extLst>
          </p:cNvPr>
          <p:cNvSpPr>
            <a:spLocks noGrp="1"/>
          </p:cNvSpPr>
          <p:nvPr>
            <p:ph type="sldNum" sz="quarter" idx="12"/>
          </p:nvPr>
        </p:nvSpPr>
        <p:spPr/>
        <p:txBody>
          <a:bodyPr/>
          <a:lstStyle/>
          <a:p>
            <a:fld id="{ED42C9E0-FA04-2A41-BE27-6BC89452789A}" type="slidenum">
              <a:rPr lang="en-US" smtClean="0"/>
              <a:t>‹#›</a:t>
            </a:fld>
            <a:endParaRPr lang="en-US"/>
          </a:p>
        </p:txBody>
      </p:sp>
    </p:spTree>
    <p:extLst>
      <p:ext uri="{BB962C8B-B14F-4D97-AF65-F5344CB8AC3E}">
        <p14:creationId xmlns:p14="http://schemas.microsoft.com/office/powerpoint/2010/main" val="1726686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4272948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3618805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53209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4158656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862379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858398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6230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5" y="-81344"/>
            <a:ext cx="9198665" cy="6937130"/>
          </a:xfrm>
          <a:prstGeom prst="rect">
            <a:avLst/>
          </a:prstGeom>
        </p:spPr>
      </p:pic>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2306499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3147153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 y="0"/>
            <a:ext cx="9175334" cy="6920640"/>
          </a:xfrm>
          <a:prstGeom prst="rect">
            <a:avLst/>
          </a:prstGeom>
        </p:spPr>
      </p:pic>
    </p:spTree>
    <p:extLst>
      <p:ext uri="{BB962C8B-B14F-4D97-AF65-F5344CB8AC3E}">
        <p14:creationId xmlns:p14="http://schemas.microsoft.com/office/powerpoint/2010/main" val="1708493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3999" cy="6897005"/>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40188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4"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3871241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274544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3"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7" y="5013486"/>
            <a:ext cx="2787565" cy="1437461"/>
          </a:xfrm>
          <a:prstGeom prst="rect">
            <a:avLst/>
          </a:prstGeom>
        </p:spPr>
      </p:pic>
    </p:spTree>
    <p:extLst>
      <p:ext uri="{BB962C8B-B14F-4D97-AF65-F5344CB8AC3E}">
        <p14:creationId xmlns:p14="http://schemas.microsoft.com/office/powerpoint/2010/main" val="584115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1583" cy="6858000"/>
          </a:xfrm>
          <a:prstGeom prst="rect">
            <a:avLst/>
          </a:prstGeom>
        </p:spPr>
      </p:pic>
    </p:spTree>
    <p:extLst>
      <p:ext uri="{BB962C8B-B14F-4D97-AF65-F5344CB8AC3E}">
        <p14:creationId xmlns:p14="http://schemas.microsoft.com/office/powerpoint/2010/main" val="3485822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2085714" y="-34148"/>
            <a:ext cx="7058286" cy="6858000"/>
          </a:xfrm>
          <a:prstGeom prst="rect">
            <a:avLst/>
          </a:prstGeom>
        </p:spPr>
      </p:pic>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1258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Slides option 2">
    <p:spTree>
      <p:nvGrpSpPr>
        <p:cNvPr id="1" name=""/>
        <p:cNvGrpSpPr/>
        <p:nvPr/>
      </p:nvGrpSpPr>
      <p:grpSpPr>
        <a:xfrm>
          <a:off x="0" y="0"/>
          <a:ext cx="0" cy="0"/>
          <a:chOff x="0" y="0"/>
          <a:chExt cx="0" cy="0"/>
        </a:xfrm>
      </p:grpSpPr>
      <p:pic>
        <p:nvPicPr>
          <p:cNvPr id="9" name="Picture 8"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74544" y="2074493"/>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33070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039987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lides option 2">
    <p:spTree>
      <p:nvGrpSpPr>
        <p:cNvPr id="1" name=""/>
        <p:cNvGrpSpPr/>
        <p:nvPr/>
      </p:nvGrpSpPr>
      <p:grpSpPr>
        <a:xfrm>
          <a:off x="0" y="0"/>
          <a:ext cx="0" cy="0"/>
          <a:chOff x="0" y="0"/>
          <a:chExt cx="0" cy="0"/>
        </a:xfrm>
      </p:grpSpPr>
      <p:pic>
        <p:nvPicPr>
          <p:cNvPr id="6" name="Picture 5"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692408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lides option 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70682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Slides option Graphs">
    <p:spTree>
      <p:nvGrpSpPr>
        <p:cNvPr id="1" name=""/>
        <p:cNvGrpSpPr/>
        <p:nvPr/>
      </p:nvGrpSpPr>
      <p:grpSpPr>
        <a:xfrm>
          <a:off x="0" y="0"/>
          <a:ext cx="0" cy="0"/>
          <a:chOff x="0" y="0"/>
          <a:chExt cx="0" cy="0"/>
        </a:xfrm>
      </p:grpSpPr>
      <p:sp>
        <p:nvSpPr>
          <p:cNvPr id="7" name="Content Placeholder 2"/>
          <p:cNvSpPr>
            <a:spLocks noGrp="1"/>
          </p:cNvSpPr>
          <p:nvPr>
            <p:ph idx="1"/>
          </p:nvPr>
        </p:nvSpPr>
        <p:spPr>
          <a:xfrm>
            <a:off x="2"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2"/>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220623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118995"/>
        </a:solidFill>
        <a:effectLst/>
      </p:bgPr>
    </p:bg>
    <p:spTree>
      <p:nvGrpSpPr>
        <p:cNvPr id="1" name=""/>
        <p:cNvGrpSpPr/>
        <p:nvPr/>
      </p:nvGrpSpPr>
      <p:grpSpPr>
        <a:xfrm>
          <a:off x="0" y="0"/>
          <a:ext cx="0" cy="0"/>
          <a:chOff x="0" y="0"/>
          <a:chExt cx="0" cy="0"/>
        </a:xfrm>
      </p:grpSpPr>
      <p:pic>
        <p:nvPicPr>
          <p:cNvPr id="10" name="Picture 9"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4" y="-83558"/>
            <a:ext cx="9198665" cy="6941558"/>
          </a:xfrm>
          <a:prstGeom prst="rect">
            <a:avLst/>
          </a:prstGeom>
        </p:spPr>
      </p:pic>
      <p:sp>
        <p:nvSpPr>
          <p:cNvPr id="2" name="Title 1"/>
          <p:cNvSpPr>
            <a:spLocks noGrp="1"/>
          </p:cNvSpPr>
          <p:nvPr>
            <p:ph type="title"/>
          </p:nvPr>
        </p:nvSpPr>
        <p:spPr>
          <a:xfrm>
            <a:off x="722314" y="1813205"/>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spTree>
    <p:extLst>
      <p:ext uri="{BB962C8B-B14F-4D97-AF65-F5344CB8AC3E}">
        <p14:creationId xmlns:p14="http://schemas.microsoft.com/office/powerpoint/2010/main" val="3236295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12" y="0"/>
            <a:ext cx="9141986" cy="6858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7"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13183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18995"/>
        </a:solidFill>
        <a:effectLst/>
      </p:bgPr>
    </p:bg>
    <p:spTree>
      <p:nvGrpSpPr>
        <p:cNvPr id="1" name=""/>
        <p:cNvGrpSpPr/>
        <p:nvPr/>
      </p:nvGrpSpPr>
      <p:grpSpPr>
        <a:xfrm>
          <a:off x="0" y="0"/>
          <a:ext cx="0" cy="0"/>
          <a:chOff x="0" y="0"/>
          <a:chExt cx="0" cy="0"/>
        </a:xfrm>
      </p:grpSpPr>
      <p:pic>
        <p:nvPicPr>
          <p:cNvPr id="5" name="Picture 4"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510" y="-83558"/>
            <a:ext cx="9265509" cy="6992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defRPr sz="4000" b="1" cap="none">
                <a:solidFill>
                  <a:srgbClr val="FFFFFF"/>
                </a:solidFill>
              </a:defRPr>
            </a:lvl1pPr>
          </a:lstStyle>
          <a:p>
            <a:r>
              <a:rPr lang="en-US"/>
              <a:t>Click to edit Master title style</a:t>
            </a:r>
            <a:endParaRPr lang="en-CA"/>
          </a:p>
        </p:txBody>
      </p:sp>
    </p:spTree>
    <p:extLst>
      <p:ext uri="{BB962C8B-B14F-4D97-AF65-F5344CB8AC3E}">
        <p14:creationId xmlns:p14="http://schemas.microsoft.com/office/powerpoint/2010/main" val="20118474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Slides option 2">
    <p:spTree>
      <p:nvGrpSpPr>
        <p:cNvPr id="1" name=""/>
        <p:cNvGrpSpPr/>
        <p:nvPr/>
      </p:nvGrpSpPr>
      <p:grpSpPr>
        <a:xfrm>
          <a:off x="0" y="0"/>
          <a:ext cx="0" cy="0"/>
          <a:chOff x="0" y="0"/>
          <a:chExt cx="0" cy="0"/>
        </a:xfrm>
      </p:grpSpPr>
      <p:pic>
        <p:nvPicPr>
          <p:cNvPr id="12" name="Picture 11" descr="What-is-HQO_slides_slide divid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1510" y="0"/>
            <a:ext cx="9265509"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504029" y="1272020"/>
            <a:ext cx="2997771" cy="1312646"/>
          </a:xfrm>
        </p:spPr>
        <p:txBody>
          <a:bodyPr anchor="t"/>
          <a:lstStyle>
            <a:lvl1pPr>
              <a:lnSpc>
                <a:spcPts val="5620"/>
              </a:lnSpc>
              <a:defRPr sz="6000">
                <a:solidFill>
                  <a:srgbClr val="FFFFFF"/>
                </a:solidFill>
              </a:defRPr>
            </a:lvl1pPr>
          </a:lstStyle>
          <a:p>
            <a:r>
              <a:rPr lang="en-US"/>
              <a:t>Click to edit Master title style</a:t>
            </a:r>
            <a:endParaRPr lang="en-CA"/>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descr="HQO_Wordmark_English_Negativ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4884" y="5354666"/>
            <a:ext cx="2206509" cy="1137830"/>
          </a:xfrm>
          <a:prstGeom prst="rect">
            <a:avLst/>
          </a:prstGeom>
        </p:spPr>
      </p:pic>
      <p:pic>
        <p:nvPicPr>
          <p:cNvPr id="11" name="Picture 10" descr="HQO_Logo_English_Negative.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8046" y="5253129"/>
            <a:ext cx="1895620" cy="1204573"/>
          </a:xfrm>
          <a:prstGeom prst="rect">
            <a:avLst/>
          </a:prstGeom>
        </p:spPr>
      </p:pic>
    </p:spTree>
    <p:extLst>
      <p:ext uri="{BB962C8B-B14F-4D97-AF65-F5344CB8AC3E}">
        <p14:creationId xmlns:p14="http://schemas.microsoft.com/office/powerpoint/2010/main" val="1368181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b="0"/>
            </a:pPr>
            <a:r>
              <a:rPr sz="4219" b="1"/>
              <a:t>Title Text</a:t>
            </a:r>
          </a:p>
        </p:txBody>
      </p:sp>
      <p:sp>
        <p:nvSpPr>
          <p:cNvPr id="29" name="Shape 29"/>
          <p:cNvSpPr>
            <a:spLocks noGrp="1"/>
          </p:cNvSpPr>
          <p:nvPr>
            <p:ph type="sldNum" sz="quarter" idx="2"/>
          </p:nvPr>
        </p:nvSpPr>
        <p:spPr>
          <a:xfrm>
            <a:off x="8932545" y="6616901"/>
            <a:ext cx="217528" cy="237101"/>
          </a:xfrm>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89658214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890526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4113716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079660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6913297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1092932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5962501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39513977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28832524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27321744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3561858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73151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788A"/>
                </a:solidFill>
              </a:defRPr>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A0A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5" name="Slide Number Placeholder 6"/>
          <p:cNvSpPr>
            <a:spLocks noGrp="1"/>
          </p:cNvSpPr>
          <p:nvPr>
            <p:ph type="sldNum" sz="quarter" idx="11"/>
          </p:nvPr>
        </p:nvSpPr>
        <p:spPr/>
        <p:txBody>
          <a:bodyPr/>
          <a:lstStyle>
            <a:lvl1pPr>
              <a:defRPr/>
            </a:lvl1pPr>
          </a:lstStyle>
          <a:p>
            <a:fld id="{5A6F45D8-4D00-4DD9-8911-E6B3BFAB0A36}" type="slidenum">
              <a:rPr lang="en-US" altLang="en-US"/>
              <a:pPr/>
              <a:t>‹#›</a:t>
            </a:fld>
            <a:endParaRPr lang="en-US" altLang="en-US"/>
          </a:p>
        </p:txBody>
      </p:sp>
    </p:spTree>
    <p:extLst>
      <p:ext uri="{BB962C8B-B14F-4D97-AF65-F5344CB8AC3E}">
        <p14:creationId xmlns:p14="http://schemas.microsoft.com/office/powerpoint/2010/main" val="23157119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8476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7/9/2020</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1486191777"/>
      </p:ext>
    </p:extLst>
  </p:cSld>
  <p:clrMapOvr>
    <a:masterClrMapping/>
  </p:clrMapOvr>
  <p:transition spd="slow" advClick="0" advTm="3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00B2E3">
            <a:alpha val="15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97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121258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5B2D66-E257-2043-993F-1EABE49020B7}"/>
              </a:ext>
            </a:extLst>
          </p:cNvPr>
          <p:cNvPicPr>
            <a:picLocks noChangeAspect="1"/>
          </p:cNvPicPr>
          <p:nvPr userDrawn="1"/>
        </p:nvPicPr>
        <p:blipFill>
          <a:blip r:embed="rId2"/>
          <a:srcRect/>
          <a:stretch/>
        </p:blipFill>
        <p:spPr>
          <a:xfrm>
            <a:off x="0" y="0"/>
            <a:ext cx="9175332" cy="6919603"/>
          </a:xfrm>
          <a:prstGeom prst="rect">
            <a:avLst/>
          </a:prstGeom>
        </p:spPr>
      </p:pic>
    </p:spTree>
    <p:extLst>
      <p:ext uri="{BB962C8B-B14F-4D97-AF65-F5344CB8AC3E}">
        <p14:creationId xmlns:p14="http://schemas.microsoft.com/office/powerpoint/2010/main" val="81053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39805846"/>
      </p:ext>
    </p:extLst>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24" r:id="rId11"/>
    <p:sldLayoutId id="2147484652" r:id="rId12"/>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540582668"/>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40"/>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2"/>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825228233"/>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1644899944"/>
      </p:ext>
    </p:extLst>
  </p:cSld>
  <p:clrMap bg1="lt1" tx1="dk1" bg2="lt2" tx2="dk2" accent1="accent1" accent2="accent2" accent3="accent3" accent4="accent4" accent5="accent5" accent6="accent6" hlink="hlink" folHlink="folHlink"/>
  <p:sldLayoutIdLst>
    <p:sldLayoutId id="2147484639" r:id="rId1"/>
    <p:sldLayoutId id="2147484640" r:id="rId2"/>
    <p:sldLayoutId id="2147484641" r:id="rId3"/>
    <p:sldLayoutId id="2147484642" r:id="rId4"/>
    <p:sldLayoutId id="2147484643" r:id="rId5"/>
    <p:sldLayoutId id="2147484644" r:id="rId6"/>
    <p:sldLayoutId id="2147484645" r:id="rId7"/>
    <p:sldLayoutId id="2147484646" r:id="rId8"/>
    <p:sldLayoutId id="2147484647" r:id="rId9"/>
    <p:sldLayoutId id="2147484648" r:id="rId10"/>
    <p:sldLayoutId id="2147484649" r:id="rId11"/>
    <p:sldLayoutId id="2147484650" r:id="rId12"/>
    <p:sldLayoutId id="2147484651" r:id="rId13"/>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xml"/><Relationship Id="rId1" Type="http://schemas.openxmlformats.org/officeDocument/2006/relationships/slideLayout" Target="../slideLayouts/slideLayout50.xml"/><Relationship Id="rId6" Type="http://schemas.openxmlformats.org/officeDocument/2006/relationships/image" Target="../media/image29.jpeg"/><Relationship Id="rId5" Type="http://schemas.openxmlformats.org/officeDocument/2006/relationships/image" Target="../media/image28.emf"/><Relationship Id="rId4" Type="http://schemas.openxmlformats.org/officeDocument/2006/relationships/image" Target="../media/image27.emf"/></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quorum.hqontario.ca/en/Home/Posts?tags=quality+standards+adoption" TargetMode="Externa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3.sv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5.sv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7.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nice.org.uk/guidance/ng126"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hyperlink" Target="https://pailnetwork.sunnybrook.ca/" TargetMode="External"/><Relationship Id="rId4" Type="http://schemas.openxmlformats.org/officeDocument/2006/relationships/image" Target="../media/image49.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9.xml"/><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www.hqontario.ca/evidence-to-improve-care/quality-standards/view-all-quality-standards/early-pregnancy-complications-and-loss" TargetMode="External"/><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A291A8-1382-D540-A1A4-729B0126E327}"/>
              </a:ext>
            </a:extLst>
          </p:cNvPr>
          <p:cNvSpPr txBox="1"/>
          <p:nvPr/>
        </p:nvSpPr>
        <p:spPr>
          <a:xfrm>
            <a:off x="301517" y="1695899"/>
            <a:ext cx="5019232" cy="2015936"/>
          </a:xfrm>
          <a:prstGeom prst="rect">
            <a:avLst/>
          </a:prstGeom>
          <a:noFill/>
        </p:spPr>
        <p:txBody>
          <a:bodyPr wrap="square" rtlCol="0">
            <a:spAutoFit/>
          </a:bodyPr>
          <a:lstStyle/>
          <a:p>
            <a:pPr marL="0" marR="0" lvl="0" indent="0" algn="l" defTabSz="457200" rtl="0" eaLnBrk="1" fontAlgn="base" latinLnBrk="0" hangingPunct="1">
              <a:lnSpc>
                <a:spcPts val="5000"/>
              </a:lnSpc>
              <a:spcBef>
                <a:spcPct val="0"/>
              </a:spcBef>
              <a:spcAft>
                <a:spcPct val="0"/>
              </a:spcAft>
              <a:buClrTx/>
              <a:buSzTx/>
              <a:buFontTx/>
              <a:buNone/>
              <a:tabLst/>
              <a:defRPr/>
            </a:pPr>
            <a:r>
              <a:rPr lang="en-US" sz="4800" u="none">
                <a:ea typeface="Helvetica Neue Light" panose="02000403000000020004" pitchFamily="2" charset="0"/>
                <a:cs typeface="Arial" panose="020B0604020202020204" pitchFamily="34" charset="0"/>
              </a:rPr>
              <a:t>Early Pregnancy Complications and Loss</a:t>
            </a:r>
            <a:endParaRPr kumimoji="0" lang="en-US" sz="4800" b="0" i="0" u="none" strike="noStrike" kern="1200" cap="none" spc="0" normalizeH="0" baseline="0" noProof="0">
              <a:ln>
                <a:noFill/>
              </a:ln>
              <a:effectLst/>
              <a:uLnTx/>
              <a:uFillTx/>
              <a:ea typeface="Helvetica Neue Light" panose="02000403000000020004" pitchFamily="2" charset="0"/>
              <a:cs typeface="Arial" panose="020B0604020202020204" pitchFamily="34" charset="0"/>
            </a:endParaRPr>
          </a:p>
        </p:txBody>
      </p:sp>
      <p:sp>
        <p:nvSpPr>
          <p:cNvPr id="9" name="Rectangle 2">
            <a:extLst>
              <a:ext uri="{FF2B5EF4-FFF2-40B4-BE49-F238E27FC236}">
                <a16:creationId xmlns:a16="http://schemas.microsoft.com/office/drawing/2014/main" id="{9F1007DD-C592-9A42-BB2E-04EDED0F40D9}"/>
              </a:ext>
            </a:extLst>
          </p:cNvPr>
          <p:cNvSpPr txBox="1">
            <a:spLocks noChangeArrowheads="1"/>
          </p:cNvSpPr>
          <p:nvPr/>
        </p:nvSpPr>
        <p:spPr bwMode="auto">
          <a:xfrm>
            <a:off x="301517" y="4094634"/>
            <a:ext cx="5602326" cy="74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lvl="0">
              <a:lnSpc>
                <a:spcPts val="2000"/>
              </a:lnSpc>
            </a:pPr>
            <a:r>
              <a:rPr lang="en-CA" altLang="en-US" sz="1800" u="none" spc="80"/>
              <a:t>Guiding evidence-based care for people experiencing early pregnancy complications (such as pain and vaginal bleeding) and/or loss in the first trimester of pregnancy </a:t>
            </a:r>
            <a:endParaRPr kumimoji="0" lang="en-US" altLang="en-US" sz="1800" i="0" u="none" strike="noStrike" kern="1200" cap="none" spc="80" normalizeH="0" baseline="0" noProof="0">
              <a:ln>
                <a:noFill/>
              </a:ln>
              <a:effectLst/>
              <a:uLnTx/>
              <a:uFillTx/>
            </a:endParaRPr>
          </a:p>
        </p:txBody>
      </p:sp>
      <p:pic>
        <p:nvPicPr>
          <p:cNvPr id="4" name="Picture 3">
            <a:extLst>
              <a:ext uri="{FF2B5EF4-FFF2-40B4-BE49-F238E27FC236}">
                <a16:creationId xmlns:a16="http://schemas.microsoft.com/office/drawing/2014/main" id="{B1813A60-C68A-7F45-8056-A79323EED496}"/>
              </a:ext>
            </a:extLst>
          </p:cNvPr>
          <p:cNvPicPr>
            <a:picLocks noChangeAspect="1"/>
          </p:cNvPicPr>
          <p:nvPr/>
        </p:nvPicPr>
        <p:blipFill>
          <a:blip r:embed="rId3"/>
          <a:stretch>
            <a:fillRect/>
          </a:stretch>
        </p:blipFill>
        <p:spPr>
          <a:xfrm>
            <a:off x="506615" y="5985016"/>
            <a:ext cx="1777251" cy="518365"/>
          </a:xfrm>
          <a:prstGeom prst="rect">
            <a:avLst/>
          </a:prstGeom>
        </p:spPr>
      </p:pic>
      <p:pic>
        <p:nvPicPr>
          <p:cNvPr id="13" name="Picture 12">
            <a:extLst>
              <a:ext uri="{FF2B5EF4-FFF2-40B4-BE49-F238E27FC236}">
                <a16:creationId xmlns:a16="http://schemas.microsoft.com/office/drawing/2014/main" id="{0C308087-8293-2649-9C8F-88D0C08B54E9}"/>
              </a:ext>
            </a:extLst>
          </p:cNvPr>
          <p:cNvPicPr>
            <a:picLocks noChangeAspect="1"/>
          </p:cNvPicPr>
          <p:nvPr/>
        </p:nvPicPr>
        <p:blipFill>
          <a:blip r:embed="rId4"/>
          <a:stretch>
            <a:fillRect/>
          </a:stretch>
        </p:blipFill>
        <p:spPr>
          <a:xfrm>
            <a:off x="5151758" y="1630016"/>
            <a:ext cx="4007077" cy="5075631"/>
          </a:xfrm>
          <a:prstGeom prst="rect">
            <a:avLst/>
          </a:prstGeom>
        </p:spPr>
      </p:pic>
      <p:pic>
        <p:nvPicPr>
          <p:cNvPr id="11" name="Picture 10">
            <a:extLst>
              <a:ext uri="{FF2B5EF4-FFF2-40B4-BE49-F238E27FC236}">
                <a16:creationId xmlns:a16="http://schemas.microsoft.com/office/drawing/2014/main" id="{EC88520E-65F1-0E4D-B272-1207CE82E497}"/>
              </a:ext>
            </a:extLst>
          </p:cNvPr>
          <p:cNvPicPr>
            <a:picLocks noChangeAspect="1"/>
          </p:cNvPicPr>
          <p:nvPr/>
        </p:nvPicPr>
        <p:blipFill>
          <a:blip r:embed="rId5"/>
          <a:stretch>
            <a:fillRect/>
          </a:stretch>
        </p:blipFill>
        <p:spPr>
          <a:xfrm>
            <a:off x="418783" y="423495"/>
            <a:ext cx="822317" cy="822317"/>
          </a:xfrm>
          <a:prstGeom prst="rect">
            <a:avLst/>
          </a:prstGeom>
        </p:spPr>
      </p:pic>
      <p:pic>
        <p:nvPicPr>
          <p:cNvPr id="12" name="Picture 11">
            <a:extLst>
              <a:ext uri="{FF2B5EF4-FFF2-40B4-BE49-F238E27FC236}">
                <a16:creationId xmlns:a16="http://schemas.microsoft.com/office/drawing/2014/main" id="{D87371B1-F628-6A45-9780-FADE7E205134}"/>
              </a:ext>
            </a:extLst>
          </p:cNvPr>
          <p:cNvPicPr>
            <a:picLocks noChangeAspect="1"/>
          </p:cNvPicPr>
          <p:nvPr/>
        </p:nvPicPr>
        <p:blipFill>
          <a:blip r:embed="rId6"/>
          <a:srcRect/>
          <a:stretch/>
        </p:blipFill>
        <p:spPr>
          <a:xfrm>
            <a:off x="2502570" y="5830973"/>
            <a:ext cx="2539328" cy="866839"/>
          </a:xfrm>
          <a:prstGeom prst="rect">
            <a:avLst/>
          </a:prstGeom>
        </p:spPr>
      </p:pic>
      <p:cxnSp>
        <p:nvCxnSpPr>
          <p:cNvPr id="8" name="Straight Connector 7">
            <a:extLst>
              <a:ext uri="{FF2B5EF4-FFF2-40B4-BE49-F238E27FC236}">
                <a16:creationId xmlns:a16="http://schemas.microsoft.com/office/drawing/2014/main" id="{268E9810-80AE-2644-A3F9-3DFD7033F29F}"/>
              </a:ext>
            </a:extLst>
          </p:cNvPr>
          <p:cNvCxnSpPr>
            <a:cxnSpLocks/>
          </p:cNvCxnSpPr>
          <p:nvPr/>
        </p:nvCxnSpPr>
        <p:spPr bwMode="auto">
          <a:xfrm flipV="1">
            <a:off x="411118" y="3711835"/>
            <a:ext cx="4630780" cy="14951"/>
          </a:xfrm>
          <a:prstGeom prst="line">
            <a:avLst/>
          </a:prstGeom>
          <a:solidFill>
            <a:srgbClr val="FFFF00"/>
          </a:solidFill>
          <a:ln w="66675" cap="flat" cmpd="sng" algn="ctr">
            <a:solidFill>
              <a:srgbClr val="693A77"/>
            </a:solidFill>
            <a:prstDash val="solid"/>
            <a:round/>
            <a:headEnd type="none" w="med" len="med"/>
            <a:tailEnd type="none" w="med" len="med"/>
          </a:ln>
          <a:effectLst/>
        </p:spPr>
      </p:cxnSp>
    </p:spTree>
    <p:extLst>
      <p:ext uri="{BB962C8B-B14F-4D97-AF65-F5344CB8AC3E}">
        <p14:creationId xmlns:p14="http://schemas.microsoft.com/office/powerpoint/2010/main" val="2260738719"/>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a:solidFill>
                  <a:schemeClr val="tx1"/>
                </a:solidFill>
              </a:rPr>
              <a:t>Quality Standards:</a:t>
            </a:r>
            <a:br>
              <a:rPr lang="en-US">
                <a:solidFill>
                  <a:schemeClr val="tx1"/>
                </a:solidFill>
              </a:rPr>
            </a:br>
            <a:r>
              <a:rPr lang="en-US">
                <a:solidFill>
                  <a:schemeClr val="tx1"/>
                </a:solidFill>
              </a:rPr>
              <a:t>Measurement Guide</a:t>
            </a:r>
          </a:p>
        </p:txBody>
      </p:sp>
      <p:sp>
        <p:nvSpPr>
          <p:cNvPr id="5" name="Content Placeholder 4"/>
          <p:cNvSpPr>
            <a:spLocks noGrp="1"/>
          </p:cNvSpPr>
          <p:nvPr>
            <p:ph idx="4294967295"/>
          </p:nvPr>
        </p:nvSpPr>
        <p:spPr>
          <a:xfrm>
            <a:off x="457200" y="2040123"/>
            <a:ext cx="4401403" cy="3121523"/>
          </a:xfrm>
        </p:spPr>
        <p:txBody>
          <a:bodyPr/>
          <a:lstStyle/>
          <a:p>
            <a:pPr marL="0" indent="0">
              <a:buNone/>
            </a:pPr>
            <a:r>
              <a:rPr lang="en-US" sz="1800"/>
              <a:t>The </a:t>
            </a:r>
            <a:r>
              <a:rPr lang="en-US" sz="1800" b="1"/>
              <a:t>measurement guide </a:t>
            </a:r>
            <a:r>
              <a:rPr lang="en-US" sz="1800"/>
              <a:t>has two dedicated sections:</a:t>
            </a:r>
          </a:p>
          <a:p>
            <a:pPr lvl="0">
              <a:buClr>
                <a:srgbClr val="00B2E3"/>
              </a:buClr>
            </a:pPr>
            <a:r>
              <a:rPr lang="en-US" sz="1800" b="1"/>
              <a:t>Local measurement:</a:t>
            </a:r>
            <a:r>
              <a:rPr lang="en-US" sz="1800"/>
              <a:t> what you can do to assess the quality of care that you provide locally</a:t>
            </a:r>
          </a:p>
          <a:p>
            <a:pPr lvl="0">
              <a:buClr>
                <a:srgbClr val="00B2E3"/>
              </a:buClr>
            </a:pPr>
            <a:r>
              <a:rPr lang="en-US" sz="1800" b="1"/>
              <a:t>Provincial measurement:</a:t>
            </a:r>
            <a:r>
              <a:rPr lang="en-US" sz="1800"/>
              <a:t> how we can measure the success of the quality standard on a provincial level</a:t>
            </a:r>
          </a:p>
          <a:p>
            <a:pPr marL="0" indent="0">
              <a:buNone/>
            </a:pPr>
            <a:endParaRPr lang="en-US" sz="1800"/>
          </a:p>
        </p:txBody>
      </p:sp>
      <p:pic>
        <p:nvPicPr>
          <p:cNvPr id="6" name="Picture 5">
            <a:extLst>
              <a:ext uri="{FF2B5EF4-FFF2-40B4-BE49-F238E27FC236}">
                <a16:creationId xmlns:a16="http://schemas.microsoft.com/office/drawing/2014/main" id="{21E68081-A119-4743-B86A-3C94BE7735D1}"/>
              </a:ext>
            </a:extLst>
          </p:cNvPr>
          <p:cNvPicPr>
            <a:picLocks noChangeAspect="1"/>
          </p:cNvPicPr>
          <p:nvPr/>
        </p:nvPicPr>
        <p:blipFill>
          <a:blip r:embed="rId3"/>
          <a:srcRect/>
          <a:stretch/>
        </p:blipFill>
        <p:spPr>
          <a:xfrm>
            <a:off x="5363451" y="1837388"/>
            <a:ext cx="3186044" cy="4132591"/>
          </a:xfrm>
          <a:prstGeom prst="rect">
            <a:avLst/>
          </a:prstGeom>
          <a:effectLst>
            <a:outerShdw blurRad="76200" algn="ctr" rotWithShape="0">
              <a:prstClr val="black">
                <a:alpha val="57000"/>
              </a:prstClr>
            </a:outerShdw>
          </a:effectLst>
        </p:spPr>
      </p:pic>
    </p:spTree>
    <p:extLst>
      <p:ext uri="{BB962C8B-B14F-4D97-AF65-F5344CB8AC3E}">
        <p14:creationId xmlns:p14="http://schemas.microsoft.com/office/powerpoint/2010/main" val="4087828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1E97149-EA73-4A6A-A178-E080DB5035C2}"/>
              </a:ext>
            </a:extLst>
          </p:cNvPr>
          <p:cNvGrpSpPr/>
          <p:nvPr/>
        </p:nvGrpSpPr>
        <p:grpSpPr>
          <a:xfrm>
            <a:off x="2158718" y="1623428"/>
            <a:ext cx="6863362" cy="4475776"/>
            <a:chOff x="1993385" y="338403"/>
            <a:chExt cx="7150615" cy="4290225"/>
          </a:xfrm>
        </p:grpSpPr>
        <p:pic>
          <p:nvPicPr>
            <p:cNvPr id="8" name="Picture 7">
              <a:extLst>
                <a:ext uri="{FF2B5EF4-FFF2-40B4-BE49-F238E27FC236}">
                  <a16:creationId xmlns:a16="http://schemas.microsoft.com/office/drawing/2014/main" id="{85C48778-1FF3-4DF8-8118-6BD90C0040DF}"/>
                </a:ext>
              </a:extLst>
            </p:cNvPr>
            <p:cNvPicPr>
              <a:picLocks noChangeAspect="1"/>
            </p:cNvPicPr>
            <p:nvPr/>
          </p:nvPicPr>
          <p:blipFill rotWithShape="1">
            <a:blip r:embed="rId3">
              <a:extLst>
                <a:ext uri="{28A0092B-C50C-407E-A947-70E740481C1C}">
                  <a14:useLocalDpi xmlns:a14="http://schemas.microsoft.com/office/drawing/2010/main" val="0"/>
                </a:ext>
              </a:extLst>
            </a:blip>
            <a:srcRect r="11683" b="2629"/>
            <a:stretch/>
          </p:blipFill>
          <p:spPr>
            <a:xfrm>
              <a:off x="1993385" y="338403"/>
              <a:ext cx="7150615" cy="4290225"/>
            </a:xfrm>
            <a:prstGeom prst="rect">
              <a:avLst/>
            </a:prstGeom>
          </p:spPr>
        </p:pic>
        <p:pic>
          <p:nvPicPr>
            <p:cNvPr id="9" name="Picture 8">
              <a:extLst>
                <a:ext uri="{FF2B5EF4-FFF2-40B4-BE49-F238E27FC236}">
                  <a16:creationId xmlns:a16="http://schemas.microsoft.com/office/drawing/2014/main" id="{8455E807-9324-4CEC-87F8-FF56EBCBA9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13987" y="570680"/>
              <a:ext cx="5280086" cy="3290705"/>
            </a:xfrm>
            <a:prstGeom prst="rect">
              <a:avLst/>
            </a:prstGeom>
          </p:spPr>
        </p:pic>
      </p:grpSp>
      <p:sp>
        <p:nvSpPr>
          <p:cNvPr id="2" name="Title 1">
            <a:extLst>
              <a:ext uri="{FF2B5EF4-FFF2-40B4-BE49-F238E27FC236}">
                <a16:creationId xmlns:a16="http://schemas.microsoft.com/office/drawing/2014/main" id="{313D18A7-016D-4068-88B1-A754A0CE0D50}"/>
              </a:ext>
            </a:extLst>
          </p:cNvPr>
          <p:cNvSpPr>
            <a:spLocks noGrp="1"/>
          </p:cNvSpPr>
          <p:nvPr>
            <p:ph type="title"/>
          </p:nvPr>
        </p:nvSpPr>
        <p:spPr/>
        <p:txBody>
          <a:bodyPr/>
          <a:lstStyle/>
          <a:p>
            <a:r>
              <a:rPr lang="en-US">
                <a:solidFill>
                  <a:schemeClr val="tx1"/>
                </a:solidFill>
                <a:ea typeface="MS PGothic"/>
              </a:rPr>
              <a:t>Quality Standard Adoption Tools:</a:t>
            </a:r>
            <a:br>
              <a:rPr lang="en-US">
                <a:solidFill>
                  <a:schemeClr val="tx1"/>
                </a:solidFill>
                <a:ea typeface="MS PGothic"/>
              </a:rPr>
            </a:br>
            <a:r>
              <a:rPr lang="en-US" b="0">
                <a:solidFill>
                  <a:schemeClr val="tx1"/>
                </a:solidFill>
                <a:ea typeface="MS PGothic"/>
              </a:rPr>
              <a:t>QUORUM</a:t>
            </a:r>
            <a:endParaRPr lang="en-US">
              <a:solidFill>
                <a:schemeClr val="tx1"/>
              </a:solidFill>
            </a:endParaRPr>
          </a:p>
        </p:txBody>
      </p:sp>
      <p:sp>
        <p:nvSpPr>
          <p:cNvPr id="3" name="Content Placeholder 2">
            <a:extLst>
              <a:ext uri="{FF2B5EF4-FFF2-40B4-BE49-F238E27FC236}">
                <a16:creationId xmlns:a16="http://schemas.microsoft.com/office/drawing/2014/main" id="{805AE972-0C5D-4C3F-B73A-0E73848BD203}"/>
              </a:ext>
            </a:extLst>
          </p:cNvPr>
          <p:cNvSpPr>
            <a:spLocks noGrp="1"/>
          </p:cNvSpPr>
          <p:nvPr>
            <p:ph idx="1"/>
          </p:nvPr>
        </p:nvSpPr>
        <p:spPr>
          <a:xfrm>
            <a:off x="251684" y="1844820"/>
            <a:ext cx="2762516" cy="4114066"/>
          </a:xfrm>
        </p:spPr>
        <p:txBody>
          <a:bodyPr/>
          <a:lstStyle/>
          <a:p>
            <a:pPr marL="0" indent="0">
              <a:buNone/>
            </a:pPr>
            <a:r>
              <a:rPr lang="en-US" sz="1800" b="1"/>
              <a:t>Quorum </a:t>
            </a:r>
            <a:r>
              <a:rPr lang="en-CA" sz="1800"/>
              <a:t>is an online community dedicated to improving the quality of health care in Ontario. </a:t>
            </a:r>
            <a:br>
              <a:rPr lang="en-CA" sz="1800"/>
            </a:br>
            <a:endParaRPr lang="en-CA" sz="1800"/>
          </a:p>
          <a:p>
            <a:pPr marL="0" indent="0">
              <a:buNone/>
            </a:pPr>
            <a:r>
              <a:rPr lang="en-CA" sz="1800"/>
              <a:t>The </a:t>
            </a:r>
            <a:r>
              <a:rPr lang="en-CA" sz="1800" b="1">
                <a:solidFill>
                  <a:srgbClr val="047BC1"/>
                </a:solidFill>
                <a:hlinkClick r:id="rId5">
                  <a:extLst>
                    <a:ext uri="{A12FA001-AC4F-418D-AE19-62706E023703}">
                      <ahyp:hlinkClr xmlns:ahyp="http://schemas.microsoft.com/office/drawing/2018/hyperlinkcolor" val="tx"/>
                    </a:ext>
                  </a:extLst>
                </a:hlinkClick>
              </a:rPr>
              <a:t>Quality Standards Adoption Series</a:t>
            </a:r>
            <a:r>
              <a:rPr lang="en-CA" sz="1800" b="1">
                <a:solidFill>
                  <a:srgbClr val="047BC1"/>
                </a:solidFill>
              </a:rPr>
              <a:t> </a:t>
            </a:r>
            <a:r>
              <a:rPr lang="en-CA" sz="1800"/>
              <a:t>highlights efforts in the field to implement changes and close gaps in care related to quality standard topics. </a:t>
            </a:r>
          </a:p>
          <a:p>
            <a:pPr marL="0" indent="0">
              <a:buNone/>
            </a:pPr>
            <a:endParaRPr lang="en-CA" sz="1800"/>
          </a:p>
          <a:p>
            <a:pPr marL="0" indent="0">
              <a:buNone/>
            </a:pPr>
            <a:endParaRPr lang="en-CA" sz="1800"/>
          </a:p>
          <a:p>
            <a:endParaRPr lang="en-US" sz="1800"/>
          </a:p>
        </p:txBody>
      </p:sp>
      <p:sp>
        <p:nvSpPr>
          <p:cNvPr id="5" name="TextBox 4">
            <a:extLst>
              <a:ext uri="{FF2B5EF4-FFF2-40B4-BE49-F238E27FC236}">
                <a16:creationId xmlns:a16="http://schemas.microsoft.com/office/drawing/2014/main" id="{FBC3D522-E827-4C68-BC6D-2E4D09F79CAD}"/>
              </a:ext>
            </a:extLst>
          </p:cNvPr>
          <p:cNvSpPr txBox="1"/>
          <p:nvPr/>
        </p:nvSpPr>
        <p:spPr>
          <a:xfrm>
            <a:off x="142522" y="6040291"/>
            <a:ext cx="8704075" cy="615553"/>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a:p>
            <a:pPr lvl="0" algn="ctr">
              <a:defRPr/>
            </a:pPr>
            <a:r>
              <a:rPr lang="en-US" sz="1600" b="1">
                <a:solidFill>
                  <a:srgbClr val="047BC1"/>
                </a:solidFill>
              </a:rPr>
              <a:t>quorum.hqontario.ca</a:t>
            </a:r>
            <a:endParaRPr kumimoji="0" lang="en-CA" sz="1600" b="1" i="0" u="none" strike="noStrike" kern="1200" cap="none" spc="0" normalizeH="0" baseline="0" noProof="0">
              <a:ln>
                <a:noFill/>
              </a:ln>
              <a:solidFill>
                <a:srgbClr val="047BC1"/>
              </a:solidFill>
              <a:effectLst/>
              <a:uLnTx/>
              <a:uFillTx/>
            </a:endParaRPr>
          </a:p>
        </p:txBody>
      </p:sp>
    </p:spTree>
    <p:extLst>
      <p:ext uri="{BB962C8B-B14F-4D97-AF65-F5344CB8AC3E}">
        <p14:creationId xmlns:p14="http://schemas.microsoft.com/office/powerpoint/2010/main" val="1383081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a:solidFill>
                  <a:schemeClr val="tx1"/>
                </a:solidFill>
              </a:rPr>
              <a:t>Quality Standards:</a:t>
            </a:r>
            <a:br>
              <a:rPr lang="en-US">
                <a:solidFill>
                  <a:schemeClr val="tx1"/>
                </a:solidFill>
                <a:highlight>
                  <a:srgbClr val="FFFF00"/>
                </a:highlight>
              </a:rPr>
            </a:br>
            <a:r>
              <a:rPr lang="en-US">
                <a:solidFill>
                  <a:schemeClr val="tx1"/>
                </a:solidFill>
              </a:rPr>
              <a:t>Data Tables</a:t>
            </a:r>
          </a:p>
        </p:txBody>
      </p:sp>
      <p:sp>
        <p:nvSpPr>
          <p:cNvPr id="5" name="Content Placeholder 4"/>
          <p:cNvSpPr>
            <a:spLocks noGrp="1"/>
          </p:cNvSpPr>
          <p:nvPr>
            <p:ph idx="4294967295"/>
          </p:nvPr>
        </p:nvSpPr>
        <p:spPr>
          <a:xfrm>
            <a:off x="306281" y="1571092"/>
            <a:ext cx="8106199" cy="3715816"/>
          </a:xfrm>
        </p:spPr>
        <p:txBody>
          <a:bodyPr/>
          <a:lstStyle/>
          <a:p>
            <a:pPr marL="0" indent="0">
              <a:buNone/>
            </a:pPr>
            <a:r>
              <a:rPr lang="en-US" sz="1800" b="1"/>
              <a:t>Data tables </a:t>
            </a:r>
            <a:r>
              <a:rPr lang="en-CA" sz="1800"/>
              <a:t>can be used to examine variations in indicator results across the province. They include</a:t>
            </a:r>
            <a:r>
              <a:rPr lang="en-CA"/>
              <a:t> </a:t>
            </a:r>
            <a:r>
              <a:rPr lang="en-CA" sz="1800"/>
              <a:t>data on key indicators:</a:t>
            </a:r>
          </a:p>
          <a:p>
            <a:pPr>
              <a:buClr>
                <a:srgbClr val="00B2E3"/>
              </a:buClr>
              <a:buFontTx/>
              <a:buChar char="-"/>
            </a:pPr>
            <a:r>
              <a:rPr lang="en-CA" sz="1800"/>
              <a:t>Over time for Ontario</a:t>
            </a:r>
          </a:p>
          <a:p>
            <a:pPr>
              <a:buClr>
                <a:srgbClr val="00B2E3"/>
              </a:buClr>
              <a:buFontTx/>
              <a:buChar char="-"/>
            </a:pPr>
            <a:r>
              <a:rPr lang="en-CA" sz="1800"/>
              <a:t>Across regions in Ontario</a:t>
            </a:r>
          </a:p>
          <a:p>
            <a:pPr>
              <a:buClr>
                <a:srgbClr val="00B2E3"/>
              </a:buClr>
              <a:buFontTx/>
              <a:buChar char="-"/>
            </a:pPr>
            <a:r>
              <a:rPr lang="en-CA" sz="1800"/>
              <a:t>For specific measures of equity (age, sex, rurality, and household income)</a:t>
            </a:r>
            <a:endParaRPr lang="en-US" sz="1800"/>
          </a:p>
        </p:txBody>
      </p:sp>
      <p:pic>
        <p:nvPicPr>
          <p:cNvPr id="4" name="Picture 3">
            <a:extLst>
              <a:ext uri="{FF2B5EF4-FFF2-40B4-BE49-F238E27FC236}">
                <a16:creationId xmlns:a16="http://schemas.microsoft.com/office/drawing/2014/main" id="{1F44DFE9-4E1D-4DE8-BB71-4EDB7ADAC07A}"/>
              </a:ext>
            </a:extLst>
          </p:cNvPr>
          <p:cNvPicPr>
            <a:picLocks noChangeAspect="1"/>
          </p:cNvPicPr>
          <p:nvPr/>
        </p:nvPicPr>
        <p:blipFill>
          <a:blip r:embed="rId3"/>
          <a:srcRect/>
          <a:stretch/>
        </p:blipFill>
        <p:spPr>
          <a:xfrm>
            <a:off x="870009" y="3910084"/>
            <a:ext cx="7137294" cy="23951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0148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67448" y="2965348"/>
            <a:ext cx="7765023" cy="1969761"/>
          </a:xfrm>
        </p:spPr>
        <p:txBody>
          <a:bodyPr/>
          <a:lstStyle/>
          <a:p>
            <a:r>
              <a:rPr lang="en-US" sz="4800">
                <a:solidFill>
                  <a:schemeClr val="tx1"/>
                </a:solidFill>
              </a:rPr>
              <a:t>Why a Quality Standard for Early Pregnancy Complications and Loss (</a:t>
            </a:r>
            <a:r>
              <a:rPr lang="en-CA" sz="4800">
                <a:solidFill>
                  <a:schemeClr val="tx1"/>
                </a:solidFill>
              </a:rPr>
              <a:t>EPCL) </a:t>
            </a:r>
            <a:r>
              <a:rPr lang="en-US" sz="4800">
                <a:solidFill>
                  <a:schemeClr val="tx1"/>
                </a:solidFill>
              </a:rPr>
              <a:t>Is Needed</a:t>
            </a:r>
            <a:br>
              <a:rPr lang="en-US">
                <a:solidFill>
                  <a:schemeClr val="tx1"/>
                </a:solidFill>
                <a:latin typeface="MS PGothic"/>
              </a:rPr>
            </a:br>
            <a:endParaRPr lang="en-US">
              <a:solidFill>
                <a:schemeClr val="tx1"/>
              </a:solidFill>
            </a:endParaRPr>
          </a:p>
        </p:txBody>
      </p:sp>
      <p:cxnSp>
        <p:nvCxnSpPr>
          <p:cNvPr id="3" name="Straight Connector 2">
            <a:extLst>
              <a:ext uri="{FF2B5EF4-FFF2-40B4-BE49-F238E27FC236}">
                <a16:creationId xmlns:a16="http://schemas.microsoft.com/office/drawing/2014/main" id="{05A2C2FC-6163-1144-B03F-B00D0FDDC143}"/>
              </a:ext>
            </a:extLst>
          </p:cNvPr>
          <p:cNvCxnSpPr>
            <a:cxnSpLocks/>
          </p:cNvCxnSpPr>
          <p:nvPr/>
        </p:nvCxnSpPr>
        <p:spPr bwMode="auto">
          <a:xfrm>
            <a:off x="764868" y="4662778"/>
            <a:ext cx="5043001"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257717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9F01-52F1-40B2-90D4-250ECB2F483A}"/>
              </a:ext>
            </a:extLst>
          </p:cNvPr>
          <p:cNvSpPr>
            <a:spLocks noGrp="1"/>
          </p:cNvSpPr>
          <p:nvPr>
            <p:ph type="title"/>
          </p:nvPr>
        </p:nvSpPr>
        <p:spPr>
          <a:xfrm>
            <a:off x="1065887" y="1093382"/>
            <a:ext cx="7144924" cy="1304925"/>
          </a:xfrm>
        </p:spPr>
        <p:txBody>
          <a:bodyPr/>
          <a:lstStyle/>
          <a:p>
            <a:pPr algn="ctr">
              <a:lnSpc>
                <a:spcPts val="2860"/>
              </a:lnSpc>
            </a:pPr>
            <a:r>
              <a:rPr lang="en-CA" sz="2600" b="0">
                <a:solidFill>
                  <a:schemeClr val="tx1"/>
                </a:solidFill>
              </a:rPr>
              <a:t>In 2017/18, </a:t>
            </a:r>
            <a:r>
              <a:rPr lang="en-CA" sz="2600">
                <a:solidFill>
                  <a:srgbClr val="047BC1"/>
                </a:solidFill>
              </a:rPr>
              <a:t>over 30,000 patients</a:t>
            </a:r>
            <a:r>
              <a:rPr lang="en-CA" sz="2600">
                <a:solidFill>
                  <a:srgbClr val="00A0AF"/>
                </a:solidFill>
              </a:rPr>
              <a:t> </a:t>
            </a:r>
            <a:r>
              <a:rPr lang="en-CA" sz="2600" b="0">
                <a:solidFill>
                  <a:schemeClr val="tx1"/>
                </a:solidFill>
              </a:rPr>
              <a:t>who </a:t>
            </a:r>
            <a:br>
              <a:rPr lang="en-CA" sz="2600" b="0">
                <a:solidFill>
                  <a:schemeClr val="tx1"/>
                </a:solidFill>
              </a:rPr>
            </a:br>
            <a:r>
              <a:rPr lang="en-CA" sz="2600" b="0">
                <a:solidFill>
                  <a:schemeClr val="tx1"/>
                </a:solidFill>
              </a:rPr>
              <a:t>visited the emergency department were diagnosed with an early pregnancy complication and/or loss</a:t>
            </a:r>
            <a:br>
              <a:rPr lang="en-CA" sz="2600" b="0">
                <a:solidFill>
                  <a:schemeClr val="tx1"/>
                </a:solidFill>
              </a:rPr>
            </a:br>
            <a:r>
              <a:rPr lang="en-CA" sz="2600" b="0">
                <a:solidFill>
                  <a:schemeClr val="tx1"/>
                </a:solidFill>
              </a:rPr>
              <a:t> </a:t>
            </a:r>
            <a:br>
              <a:rPr lang="en-CA" sz="2600" b="0">
                <a:solidFill>
                  <a:schemeClr val="tx1"/>
                </a:solidFill>
              </a:rPr>
            </a:br>
            <a:r>
              <a:rPr lang="en-CA" sz="2800" b="0">
                <a:solidFill>
                  <a:schemeClr val="tx1"/>
                </a:solidFill>
              </a:rPr>
              <a:t>These patients had a total of </a:t>
            </a:r>
            <a:r>
              <a:rPr lang="en-CA" sz="2800">
                <a:solidFill>
                  <a:srgbClr val="047BC1"/>
                </a:solidFill>
              </a:rPr>
              <a:t>48,307 emergency department</a:t>
            </a:r>
            <a:r>
              <a:rPr lang="en-CA" sz="2800" b="0">
                <a:solidFill>
                  <a:schemeClr val="tx1"/>
                </a:solidFill>
              </a:rPr>
              <a:t> visits for EPCL  </a:t>
            </a:r>
            <a:endParaRPr lang="en-CA" sz="2600" b="0">
              <a:solidFill>
                <a:schemeClr val="tx1"/>
              </a:solidFill>
            </a:endParaRPr>
          </a:p>
        </p:txBody>
      </p:sp>
      <p:sp>
        <p:nvSpPr>
          <p:cNvPr id="6" name="TextBox 5">
            <a:extLst>
              <a:ext uri="{FF2B5EF4-FFF2-40B4-BE49-F238E27FC236}">
                <a16:creationId xmlns:a16="http://schemas.microsoft.com/office/drawing/2014/main" id="{5FE58F7A-FEE1-4F56-B999-6EBEB7D9ADD7}"/>
              </a:ext>
            </a:extLst>
          </p:cNvPr>
          <p:cNvSpPr txBox="1"/>
          <p:nvPr/>
        </p:nvSpPr>
        <p:spPr>
          <a:xfrm>
            <a:off x="176473" y="6457890"/>
            <a:ext cx="7445615" cy="246221"/>
          </a:xfrm>
          <a:prstGeom prst="rect">
            <a:avLst/>
          </a:prstGeom>
          <a:noFill/>
        </p:spPr>
        <p:txBody>
          <a:bodyPr wrap="square" rtlCol="0">
            <a:spAutoFit/>
          </a:bodyPr>
          <a:lstStyle/>
          <a:p>
            <a:r>
              <a:rPr lang="en-CA" sz="1000" u="none"/>
              <a:t>Source: National Ambulatory Care Reporting System (NACRS), accessed using IntelliHealth Ontario.</a:t>
            </a:r>
          </a:p>
        </p:txBody>
      </p:sp>
      <p:pic>
        <p:nvPicPr>
          <p:cNvPr id="4" name="Graphic 3">
            <a:extLst>
              <a:ext uri="{FF2B5EF4-FFF2-40B4-BE49-F238E27FC236}">
                <a16:creationId xmlns:a16="http://schemas.microsoft.com/office/drawing/2014/main" id="{6D13F118-54C8-864B-97C0-F7089E3953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56351" y="3206812"/>
            <a:ext cx="3031298" cy="3031298"/>
          </a:xfrm>
          <a:prstGeom prst="rect">
            <a:avLst/>
          </a:prstGeom>
        </p:spPr>
      </p:pic>
    </p:spTree>
    <p:extLst>
      <p:ext uri="{BB962C8B-B14F-4D97-AF65-F5344CB8AC3E}">
        <p14:creationId xmlns:p14="http://schemas.microsoft.com/office/powerpoint/2010/main" val="3698049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2C647CD-9FD7-478F-BA33-37409F491185}"/>
              </a:ext>
            </a:extLst>
          </p:cNvPr>
          <p:cNvSpPr>
            <a:spLocks noGrp="1"/>
          </p:cNvSpPr>
          <p:nvPr>
            <p:ph type="title"/>
          </p:nvPr>
        </p:nvSpPr>
        <p:spPr>
          <a:xfrm>
            <a:off x="371362" y="201936"/>
            <a:ext cx="8963025" cy="1348625"/>
          </a:xfrm>
        </p:spPr>
        <p:txBody>
          <a:bodyPr/>
          <a:lstStyle/>
          <a:p>
            <a:br>
              <a:rPr lang="en-US" sz="3200">
                <a:solidFill>
                  <a:schemeClr val="tx1"/>
                </a:solidFill>
              </a:rPr>
            </a:br>
            <a:r>
              <a:rPr lang="en-US" sz="2600">
                <a:solidFill>
                  <a:schemeClr val="tx1"/>
                </a:solidFill>
              </a:rPr>
              <a:t>More than half of ED visits for EPCL (56.5%) were </a:t>
            </a:r>
            <a:br>
              <a:rPr lang="en-US" sz="2600">
                <a:solidFill>
                  <a:schemeClr val="tx1"/>
                </a:solidFill>
              </a:rPr>
            </a:br>
            <a:r>
              <a:rPr lang="en-US" sz="2600">
                <a:solidFill>
                  <a:schemeClr val="tx1"/>
                </a:solidFill>
              </a:rPr>
              <a:t>made by patients between 25 and 34 years of age</a:t>
            </a:r>
            <a:br>
              <a:rPr lang="en-US" sz="3000">
                <a:solidFill>
                  <a:schemeClr val="tx1"/>
                </a:solidFill>
              </a:rPr>
            </a:br>
            <a:endParaRPr lang="en-CA" sz="3000">
              <a:solidFill>
                <a:schemeClr val="tx1"/>
              </a:solidFill>
            </a:endParaRPr>
          </a:p>
        </p:txBody>
      </p:sp>
      <p:sp>
        <p:nvSpPr>
          <p:cNvPr id="11" name="Title 1">
            <a:extLst>
              <a:ext uri="{FF2B5EF4-FFF2-40B4-BE49-F238E27FC236}">
                <a16:creationId xmlns:a16="http://schemas.microsoft.com/office/drawing/2014/main" id="{78804327-101A-4D43-BC74-03D0A727433F}"/>
              </a:ext>
            </a:extLst>
          </p:cNvPr>
          <p:cNvSpPr txBox="1">
            <a:spLocks/>
          </p:cNvSpPr>
          <p:nvPr/>
        </p:nvSpPr>
        <p:spPr bwMode="auto">
          <a:xfrm>
            <a:off x="5180188" y="2158330"/>
            <a:ext cx="3603273" cy="2541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accent2"/>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algn="ctr" defTabSz="914400"/>
            <a:endParaRPr lang="en-CA" sz="3200" b="0" u="none" kern="0">
              <a:solidFill>
                <a:schemeClr val="tx1"/>
              </a:solidFill>
            </a:endParaRPr>
          </a:p>
        </p:txBody>
      </p:sp>
      <p:sp>
        <p:nvSpPr>
          <p:cNvPr id="10" name="TextBox 9">
            <a:extLst>
              <a:ext uri="{FF2B5EF4-FFF2-40B4-BE49-F238E27FC236}">
                <a16:creationId xmlns:a16="http://schemas.microsoft.com/office/drawing/2014/main" id="{FD572FBC-8B92-4984-BAC5-CC148D1E178B}"/>
              </a:ext>
            </a:extLst>
          </p:cNvPr>
          <p:cNvSpPr txBox="1"/>
          <p:nvPr/>
        </p:nvSpPr>
        <p:spPr>
          <a:xfrm>
            <a:off x="180974" y="6490185"/>
            <a:ext cx="8963025" cy="246221"/>
          </a:xfrm>
          <a:prstGeom prst="rect">
            <a:avLst/>
          </a:prstGeom>
          <a:noFill/>
        </p:spPr>
        <p:txBody>
          <a:bodyPr wrap="square" rtlCol="0" anchor="t">
            <a:spAutoFit/>
          </a:bodyPr>
          <a:lstStyle/>
          <a:p>
            <a:r>
              <a:rPr lang="en-CA" sz="1000" u="none">
                <a:latin typeface="Arial"/>
                <a:ea typeface="MS PGothic"/>
                <a:cs typeface="Arial"/>
              </a:rPr>
              <a:t>Source: National Ambulatory Care Reporting System (NACRS), accessed using IntelliHealth Ontario.</a:t>
            </a:r>
          </a:p>
        </p:txBody>
      </p:sp>
      <p:graphicFrame>
        <p:nvGraphicFramePr>
          <p:cNvPr id="8" name="Chart 1">
            <a:extLst>
              <a:ext uri="{FF2B5EF4-FFF2-40B4-BE49-F238E27FC236}">
                <a16:creationId xmlns:a16="http://schemas.microsoft.com/office/drawing/2014/main" id="{A8D2C2A1-D77A-4395-BC3F-EE3AE05E1A1B}"/>
              </a:ext>
              <a:ext uri="{147F2762-F138-4A5C-976F-8EAC2B608ADB}">
                <a16:predDERef xmlns:a16="http://schemas.microsoft.com/office/drawing/2014/main" pred="{A27A8504-087F-4A95-A472-44B85227E695}"/>
              </a:ext>
            </a:extLst>
          </p:cNvPr>
          <p:cNvGraphicFramePr>
            <a:graphicFrameLocks/>
          </p:cNvGraphicFramePr>
          <p:nvPr>
            <p:extLst>
              <p:ext uri="{D42A27DB-BD31-4B8C-83A1-F6EECF244321}">
                <p14:modId xmlns:p14="http://schemas.microsoft.com/office/powerpoint/2010/main" val="1669303688"/>
              </p:ext>
            </p:extLst>
          </p:nvPr>
        </p:nvGraphicFramePr>
        <p:xfrm>
          <a:off x="630542" y="2018742"/>
          <a:ext cx="7700658" cy="400952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B1D8BFE-57F2-435E-AEB9-13BDE1E29CB7}"/>
              </a:ext>
            </a:extLst>
          </p:cNvPr>
          <p:cNvSpPr txBox="1"/>
          <p:nvPr/>
        </p:nvSpPr>
        <p:spPr>
          <a:xfrm>
            <a:off x="371362" y="1489133"/>
            <a:ext cx="8219017" cy="584775"/>
          </a:xfrm>
          <a:prstGeom prst="rect">
            <a:avLst/>
          </a:prstGeom>
          <a:noFill/>
        </p:spPr>
        <p:txBody>
          <a:bodyPr wrap="square" rtlCol="0">
            <a:spAutoFit/>
          </a:bodyPr>
          <a:lstStyle/>
          <a:p>
            <a:r>
              <a:rPr lang="en-US" sz="1600" b="1" u="none"/>
              <a:t>Figure: Number of ED visits for patients with an EPCL diagnosis, in Ontario, </a:t>
            </a:r>
            <a:br>
              <a:rPr lang="en-US" sz="1600" b="1" u="none"/>
            </a:br>
            <a:r>
              <a:rPr lang="en-US" sz="1600" b="1" u="none"/>
              <a:t>by age group, 2017/18 </a:t>
            </a:r>
            <a:endParaRPr lang="en-CA" sz="1600" b="1" u="none"/>
          </a:p>
        </p:txBody>
      </p:sp>
    </p:spTree>
    <p:extLst>
      <p:ext uri="{BB962C8B-B14F-4D97-AF65-F5344CB8AC3E}">
        <p14:creationId xmlns:p14="http://schemas.microsoft.com/office/powerpoint/2010/main" val="359752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7E8B3-8B61-4C83-93FD-44F0DEDA4525}"/>
              </a:ext>
            </a:extLst>
          </p:cNvPr>
          <p:cNvSpPr>
            <a:spLocks noGrp="1"/>
          </p:cNvSpPr>
          <p:nvPr>
            <p:ph type="title"/>
          </p:nvPr>
        </p:nvSpPr>
        <p:spPr>
          <a:xfrm>
            <a:off x="436922" y="570637"/>
            <a:ext cx="8244584" cy="851699"/>
          </a:xfrm>
        </p:spPr>
        <p:txBody>
          <a:bodyPr/>
          <a:lstStyle/>
          <a:p>
            <a:r>
              <a:rPr lang="en-CA" sz="2300">
                <a:solidFill>
                  <a:schemeClr val="tx1"/>
                </a:solidFill>
              </a:rPr>
              <a:t>Almost half of ED visits for EPCL were for hemorrhage in early pregnancy and threatened early pregnancy loss</a:t>
            </a:r>
            <a:br>
              <a:rPr lang="en-CA" sz="3200">
                <a:solidFill>
                  <a:schemeClr val="tx1"/>
                </a:solidFill>
              </a:rPr>
            </a:br>
            <a:endParaRPr lang="en-CA" sz="3200">
              <a:solidFill>
                <a:schemeClr val="tx1"/>
              </a:solidFill>
            </a:endParaRPr>
          </a:p>
        </p:txBody>
      </p:sp>
      <p:sp>
        <p:nvSpPr>
          <p:cNvPr id="7" name="TextBox 6">
            <a:extLst>
              <a:ext uri="{FF2B5EF4-FFF2-40B4-BE49-F238E27FC236}">
                <a16:creationId xmlns:a16="http://schemas.microsoft.com/office/drawing/2014/main" id="{1FFF7BFA-82FB-4AED-BFD2-0684CF14A35B}"/>
              </a:ext>
            </a:extLst>
          </p:cNvPr>
          <p:cNvSpPr txBox="1"/>
          <p:nvPr/>
        </p:nvSpPr>
        <p:spPr>
          <a:xfrm>
            <a:off x="90486" y="6319615"/>
            <a:ext cx="8963025" cy="553998"/>
          </a:xfrm>
          <a:prstGeom prst="rect">
            <a:avLst/>
          </a:prstGeom>
          <a:noFill/>
        </p:spPr>
        <p:txBody>
          <a:bodyPr wrap="square" rtlCol="0" anchor="t">
            <a:spAutoFit/>
          </a:bodyPr>
          <a:lstStyle/>
          <a:p>
            <a:r>
              <a:rPr lang="en-CA" sz="1000" u="none" dirty="0"/>
              <a:t>Source: National Ambulatory Care Reporting System (NACRS), accessed using </a:t>
            </a:r>
            <a:r>
              <a:rPr lang="en-CA" sz="1000" u="none" dirty="0" err="1"/>
              <a:t>IntelliHealth</a:t>
            </a:r>
            <a:r>
              <a:rPr lang="en-CA" sz="1000" u="none" dirty="0"/>
              <a:t> Ontario</a:t>
            </a:r>
          </a:p>
          <a:p>
            <a:r>
              <a:rPr lang="en-CA" sz="1000" u="none" dirty="0"/>
              <a:t>*Threatened early pregnancy loss, antepartum condition or complication is coded as Threatened abortion, antepartum condition or complication</a:t>
            </a:r>
          </a:p>
          <a:p>
            <a:endParaRPr lang="en-CA" sz="1000" u="none" dirty="0">
              <a:latin typeface="Arial"/>
              <a:ea typeface="MS PGothic"/>
              <a:cs typeface="Arial"/>
            </a:endParaRPr>
          </a:p>
        </p:txBody>
      </p:sp>
      <p:sp>
        <p:nvSpPr>
          <p:cNvPr id="10" name="TextBox 9">
            <a:extLst>
              <a:ext uri="{FF2B5EF4-FFF2-40B4-BE49-F238E27FC236}">
                <a16:creationId xmlns:a16="http://schemas.microsoft.com/office/drawing/2014/main" id="{D5FFC630-BFE6-4E73-BE4F-71D80B7EAC51}"/>
              </a:ext>
            </a:extLst>
          </p:cNvPr>
          <p:cNvSpPr txBox="1"/>
          <p:nvPr/>
        </p:nvSpPr>
        <p:spPr>
          <a:xfrm>
            <a:off x="462489" y="1234499"/>
            <a:ext cx="8219017" cy="584775"/>
          </a:xfrm>
          <a:prstGeom prst="rect">
            <a:avLst/>
          </a:prstGeom>
          <a:noFill/>
        </p:spPr>
        <p:txBody>
          <a:bodyPr wrap="square" rtlCol="0" anchor="t">
            <a:spAutoFit/>
          </a:bodyPr>
          <a:lstStyle/>
          <a:p>
            <a:r>
              <a:rPr lang="en-US" sz="1600" b="1" u="none">
                <a:latin typeface="Arial"/>
                <a:ea typeface="MS PGothic"/>
                <a:cs typeface="Arial"/>
              </a:rPr>
              <a:t>Figure: Proportion of all ED visits with EPCL as main problem diagnosis, by diagnosis type (top 5), in Ontario, 2017/18</a:t>
            </a:r>
            <a:endParaRPr lang="en-CA" sz="1600" b="1" u="none">
              <a:latin typeface="Arial"/>
              <a:ea typeface="MS PGothic"/>
              <a:cs typeface="Arial"/>
            </a:endParaRPr>
          </a:p>
        </p:txBody>
      </p:sp>
      <p:graphicFrame>
        <p:nvGraphicFramePr>
          <p:cNvPr id="6" name="Chart 5">
            <a:extLst>
              <a:ext uri="{FF2B5EF4-FFF2-40B4-BE49-F238E27FC236}">
                <a16:creationId xmlns:a16="http://schemas.microsoft.com/office/drawing/2014/main" id="{14080DA5-B9B5-4DA5-AB64-7550EDDE5FA2}"/>
              </a:ext>
            </a:extLst>
          </p:cNvPr>
          <p:cNvGraphicFramePr>
            <a:graphicFrameLocks/>
          </p:cNvGraphicFramePr>
          <p:nvPr>
            <p:extLst>
              <p:ext uri="{D42A27DB-BD31-4B8C-83A1-F6EECF244321}">
                <p14:modId xmlns:p14="http://schemas.microsoft.com/office/powerpoint/2010/main" val="1799573779"/>
              </p:ext>
            </p:extLst>
          </p:nvPr>
        </p:nvGraphicFramePr>
        <p:xfrm>
          <a:off x="276724" y="2006524"/>
          <a:ext cx="8776787" cy="42808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9171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7766E-4E83-406B-865A-A1A61BACB9E9}"/>
              </a:ext>
            </a:extLst>
          </p:cNvPr>
          <p:cNvSpPr>
            <a:spLocks noGrp="1"/>
          </p:cNvSpPr>
          <p:nvPr>
            <p:ph type="title"/>
          </p:nvPr>
        </p:nvSpPr>
        <p:spPr>
          <a:xfrm>
            <a:off x="449708" y="389242"/>
            <a:ext cx="8614392" cy="829829"/>
          </a:xfrm>
        </p:spPr>
        <p:txBody>
          <a:bodyPr/>
          <a:lstStyle/>
          <a:p>
            <a:br>
              <a:rPr lang="en-US" sz="2800">
                <a:solidFill>
                  <a:schemeClr val="tx1"/>
                </a:solidFill>
              </a:rPr>
            </a:br>
            <a:r>
              <a:rPr lang="en-US" sz="2600">
                <a:solidFill>
                  <a:schemeClr val="tx1"/>
                </a:solidFill>
              </a:rPr>
              <a:t>Almost 90% of patients with EPCL were </a:t>
            </a:r>
            <a:br>
              <a:rPr lang="en-US" sz="2600">
                <a:solidFill>
                  <a:schemeClr val="tx1"/>
                </a:solidFill>
              </a:rPr>
            </a:br>
            <a:r>
              <a:rPr lang="en-US" sz="2600">
                <a:solidFill>
                  <a:schemeClr val="tx1"/>
                </a:solidFill>
              </a:rPr>
              <a:t>discharged home after their ED visit</a:t>
            </a:r>
            <a:br>
              <a:rPr lang="en-US" sz="2600">
                <a:solidFill>
                  <a:schemeClr val="tx1"/>
                </a:solidFill>
              </a:rPr>
            </a:br>
            <a:endParaRPr lang="en-CA" sz="2600">
              <a:solidFill>
                <a:schemeClr val="tx1"/>
              </a:solidFill>
            </a:endParaRPr>
          </a:p>
        </p:txBody>
      </p:sp>
      <p:sp>
        <p:nvSpPr>
          <p:cNvPr id="4" name="TextBox 3">
            <a:extLst>
              <a:ext uri="{FF2B5EF4-FFF2-40B4-BE49-F238E27FC236}">
                <a16:creationId xmlns:a16="http://schemas.microsoft.com/office/drawing/2014/main" id="{1DF5E03C-4E3A-4742-9C5C-1BD6250168A2}"/>
              </a:ext>
            </a:extLst>
          </p:cNvPr>
          <p:cNvSpPr txBox="1"/>
          <p:nvPr/>
        </p:nvSpPr>
        <p:spPr>
          <a:xfrm>
            <a:off x="101075" y="6468758"/>
            <a:ext cx="8963025" cy="246221"/>
          </a:xfrm>
          <a:prstGeom prst="rect">
            <a:avLst/>
          </a:prstGeom>
          <a:noFill/>
        </p:spPr>
        <p:txBody>
          <a:bodyPr wrap="square" rtlCol="0" anchor="t">
            <a:spAutoFit/>
          </a:bodyPr>
          <a:lstStyle/>
          <a:p>
            <a:r>
              <a:rPr lang="en-CA" sz="1000" u="none">
                <a:latin typeface="Arial"/>
                <a:ea typeface="MS PGothic"/>
                <a:cs typeface="Arial"/>
              </a:rPr>
              <a:t>Source: National Ambulatory Care Reporting System (NACRS), accessed using IntelliHealth Ontario.</a:t>
            </a:r>
          </a:p>
        </p:txBody>
      </p:sp>
      <p:sp>
        <p:nvSpPr>
          <p:cNvPr id="23" name="TextBox 22">
            <a:extLst>
              <a:ext uri="{FF2B5EF4-FFF2-40B4-BE49-F238E27FC236}">
                <a16:creationId xmlns:a16="http://schemas.microsoft.com/office/drawing/2014/main" id="{82829FAA-78C7-4A78-8C8E-9C7FC87B86B6}"/>
              </a:ext>
            </a:extLst>
          </p:cNvPr>
          <p:cNvSpPr txBox="1"/>
          <p:nvPr/>
        </p:nvSpPr>
        <p:spPr>
          <a:xfrm>
            <a:off x="462491" y="1338068"/>
            <a:ext cx="8531197" cy="338554"/>
          </a:xfrm>
          <a:prstGeom prst="rect">
            <a:avLst/>
          </a:prstGeom>
          <a:noFill/>
        </p:spPr>
        <p:txBody>
          <a:bodyPr wrap="square" rtlCol="0">
            <a:spAutoFit/>
          </a:bodyPr>
          <a:lstStyle/>
          <a:p>
            <a:r>
              <a:rPr lang="en-US" sz="1600" b="1" u="none"/>
              <a:t>Figure: Disposition status for EPCL ED visits in Ontario, 2017/18</a:t>
            </a:r>
            <a:endParaRPr lang="en-CA" sz="1600" b="1" u="none"/>
          </a:p>
        </p:txBody>
      </p:sp>
      <p:graphicFrame>
        <p:nvGraphicFramePr>
          <p:cNvPr id="6" name="Chart 5">
            <a:extLst>
              <a:ext uri="{FF2B5EF4-FFF2-40B4-BE49-F238E27FC236}">
                <a16:creationId xmlns:a16="http://schemas.microsoft.com/office/drawing/2014/main" id="{489891B2-F436-4E18-8193-D61890EBB1F7}"/>
              </a:ext>
            </a:extLst>
          </p:cNvPr>
          <p:cNvGraphicFramePr>
            <a:graphicFrameLocks/>
          </p:cNvGraphicFramePr>
          <p:nvPr>
            <p:extLst>
              <p:ext uri="{D42A27DB-BD31-4B8C-83A1-F6EECF244321}">
                <p14:modId xmlns:p14="http://schemas.microsoft.com/office/powerpoint/2010/main" val="3740495066"/>
              </p:ext>
            </p:extLst>
          </p:nvPr>
        </p:nvGraphicFramePr>
        <p:xfrm>
          <a:off x="356969" y="1676622"/>
          <a:ext cx="8219017" cy="47492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496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444" y="484085"/>
            <a:ext cx="8365067" cy="893683"/>
          </a:xfrm>
        </p:spPr>
        <p:txBody>
          <a:bodyPr/>
          <a:lstStyle/>
          <a:p>
            <a:pPr defTabSz="457200"/>
            <a:r>
              <a:rPr lang="en-US" sz="2600">
                <a:solidFill>
                  <a:schemeClr val="tx1"/>
                </a:solidFill>
              </a:rPr>
              <a:t>Many</a:t>
            </a:r>
            <a:r>
              <a:rPr lang="en-CA" sz="2600">
                <a:solidFill>
                  <a:schemeClr val="tx1"/>
                </a:solidFill>
              </a:rPr>
              <a:t> repeat ED visits occur within 30 days of the initial visit for EPCL</a:t>
            </a:r>
            <a:br>
              <a:rPr lang="en-CA" sz="2400" kern="1200">
                <a:solidFill>
                  <a:schemeClr val="tx1"/>
                </a:solidFill>
                <a:latin typeface="Arial" panose="020B0604020202020204" pitchFamily="34" charset="0"/>
                <a:cs typeface="Times New Roman" panose="02020603050405020304" pitchFamily="18" charset="0"/>
              </a:rPr>
            </a:br>
            <a:endParaRPr lang="en-CA" sz="2400" kern="1200">
              <a:solidFill>
                <a:schemeClr val="tx1"/>
              </a:solidFill>
              <a:latin typeface="Arial" panose="020B0604020202020204" pitchFamily="34" charset="0"/>
              <a:cs typeface="Times New Roman" panose="02020603050405020304" pitchFamily="18" charset="0"/>
            </a:endParaRPr>
          </a:p>
        </p:txBody>
      </p:sp>
      <p:sp>
        <p:nvSpPr>
          <p:cNvPr id="7" name="TextBox 6"/>
          <p:cNvSpPr txBox="1"/>
          <p:nvPr/>
        </p:nvSpPr>
        <p:spPr>
          <a:xfrm>
            <a:off x="168729" y="6420477"/>
            <a:ext cx="8806542" cy="246221"/>
          </a:xfrm>
          <a:prstGeom prst="rect">
            <a:avLst/>
          </a:prstGeom>
          <a:noFill/>
        </p:spPr>
        <p:txBody>
          <a:bodyPr wrap="square" rtlCol="0">
            <a:spAutoFit/>
          </a:bodyPr>
          <a:lstStyle/>
          <a:p>
            <a:r>
              <a:rPr lang="en-US" sz="1000" u="none"/>
              <a:t>Data source: </a:t>
            </a:r>
            <a:r>
              <a:rPr lang="en-CA" sz="1000" u="none"/>
              <a:t>National Ambulatory Care Reporting System (NACRS),</a:t>
            </a:r>
            <a:r>
              <a:rPr lang="en-US" sz="1000" u="none"/>
              <a:t> provided by Institute for Clinical Evaluative Sciences (ICES).</a:t>
            </a:r>
            <a:endParaRPr lang="en-CA" sz="1000" u="none"/>
          </a:p>
        </p:txBody>
      </p:sp>
      <p:sp>
        <p:nvSpPr>
          <p:cNvPr id="3" name="TextBox 2">
            <a:extLst>
              <a:ext uri="{FF2B5EF4-FFF2-40B4-BE49-F238E27FC236}">
                <a16:creationId xmlns:a16="http://schemas.microsoft.com/office/drawing/2014/main" id="{DC45DAFF-A788-4C6F-87A4-BBFF2C315BC0}"/>
              </a:ext>
            </a:extLst>
          </p:cNvPr>
          <p:cNvSpPr txBox="1"/>
          <p:nvPr/>
        </p:nvSpPr>
        <p:spPr>
          <a:xfrm>
            <a:off x="564444" y="1824411"/>
            <a:ext cx="4790433" cy="3539430"/>
          </a:xfrm>
          <a:prstGeom prst="rect">
            <a:avLst/>
          </a:prstGeom>
          <a:noFill/>
        </p:spPr>
        <p:txBody>
          <a:bodyPr wrap="square" rtlCol="0">
            <a:spAutoFit/>
          </a:bodyPr>
          <a:lstStyle/>
          <a:p>
            <a:r>
              <a:rPr lang="en-US" sz="2800" u="none" kern="0">
                <a:latin typeface="Arial"/>
                <a:cs typeface="Arial"/>
              </a:rPr>
              <a:t>More than </a:t>
            </a:r>
            <a:r>
              <a:rPr lang="en-US" sz="2800" b="1" u="none" kern="0">
                <a:solidFill>
                  <a:srgbClr val="047BC1"/>
                </a:solidFill>
                <a:latin typeface="Arial"/>
                <a:cs typeface="Arial"/>
              </a:rPr>
              <a:t>one-fourth</a:t>
            </a:r>
            <a:r>
              <a:rPr lang="en-US" sz="2800" u="none" kern="0">
                <a:latin typeface="Arial"/>
                <a:cs typeface="Arial"/>
              </a:rPr>
              <a:t> of ED visits for EPCL were followed by a repeat visit for any condition within 30 days. </a:t>
            </a:r>
            <a:r>
              <a:rPr lang="en-US" sz="2800" b="1" u="none" kern="0">
                <a:solidFill>
                  <a:srgbClr val="047BC1"/>
                </a:solidFill>
                <a:latin typeface="Arial"/>
                <a:cs typeface="Arial"/>
              </a:rPr>
              <a:t>Similar results</a:t>
            </a:r>
            <a:r>
              <a:rPr lang="en-US" sz="2800" u="none" kern="0">
                <a:solidFill>
                  <a:srgbClr val="047BC1"/>
                </a:solidFill>
                <a:latin typeface="Arial"/>
                <a:cs typeface="Arial"/>
              </a:rPr>
              <a:t> </a:t>
            </a:r>
            <a:r>
              <a:rPr lang="en-US" sz="2800" u="none" kern="0">
                <a:latin typeface="Arial"/>
                <a:cs typeface="Arial"/>
              </a:rPr>
              <a:t>were seen for tubal ectopic pregnancy and complications.</a:t>
            </a:r>
          </a:p>
          <a:p>
            <a:endParaRPr lang="en-CA" sz="2800" u="none" kern="0">
              <a:latin typeface="Arial"/>
              <a:cs typeface="Arial"/>
            </a:endParaRPr>
          </a:p>
        </p:txBody>
      </p:sp>
      <p:pic>
        <p:nvPicPr>
          <p:cNvPr id="6" name="Graphic 5">
            <a:extLst>
              <a:ext uri="{FF2B5EF4-FFF2-40B4-BE49-F238E27FC236}">
                <a16:creationId xmlns:a16="http://schemas.microsoft.com/office/drawing/2014/main" id="{4B683859-0DBD-F448-B430-2479C656D0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20365" y="1938674"/>
            <a:ext cx="2859191" cy="2859191"/>
          </a:xfrm>
          <a:prstGeom prst="rect">
            <a:avLst/>
          </a:prstGeom>
        </p:spPr>
      </p:pic>
    </p:spTree>
    <p:extLst>
      <p:ext uri="{BB962C8B-B14F-4D97-AF65-F5344CB8AC3E}">
        <p14:creationId xmlns:p14="http://schemas.microsoft.com/office/powerpoint/2010/main" val="773806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191" y="416034"/>
            <a:ext cx="8365067" cy="881591"/>
          </a:xfrm>
        </p:spPr>
        <p:txBody>
          <a:bodyPr/>
          <a:lstStyle/>
          <a:p>
            <a:pPr defTabSz="457200"/>
            <a:br>
              <a:rPr lang="en-CA" sz="2400" kern="1200">
                <a:solidFill>
                  <a:schemeClr val="tx1"/>
                </a:solidFill>
                <a:latin typeface="Arial" panose="020B0604020202020204" pitchFamily="34" charset="0"/>
                <a:cs typeface="Times New Roman" panose="02020603050405020304" pitchFamily="18" charset="0"/>
              </a:rPr>
            </a:br>
            <a:r>
              <a:rPr lang="en-CA" sz="2600">
                <a:solidFill>
                  <a:schemeClr val="tx1"/>
                </a:solidFill>
              </a:rPr>
              <a:t>People living in rural areas had more repeat ED visits than people living in urban areas</a:t>
            </a:r>
            <a:br>
              <a:rPr lang="en-CA" sz="2400">
                <a:solidFill>
                  <a:schemeClr val="tx1"/>
                </a:solidFill>
              </a:rPr>
            </a:br>
            <a:endParaRPr lang="en-CA" sz="2400">
              <a:solidFill>
                <a:schemeClr val="tx1"/>
              </a:solidFill>
            </a:endParaRPr>
          </a:p>
        </p:txBody>
      </p:sp>
      <p:sp>
        <p:nvSpPr>
          <p:cNvPr id="7" name="TextBox 6"/>
          <p:cNvSpPr txBox="1"/>
          <p:nvPr/>
        </p:nvSpPr>
        <p:spPr>
          <a:xfrm>
            <a:off x="132453" y="6409170"/>
            <a:ext cx="8806542" cy="246221"/>
          </a:xfrm>
          <a:prstGeom prst="rect">
            <a:avLst/>
          </a:prstGeom>
          <a:noFill/>
        </p:spPr>
        <p:txBody>
          <a:bodyPr wrap="square" rtlCol="0">
            <a:spAutoFit/>
          </a:bodyPr>
          <a:lstStyle/>
          <a:p>
            <a:r>
              <a:rPr lang="en-US" sz="1000" u="none"/>
              <a:t>Data source: </a:t>
            </a:r>
            <a:r>
              <a:rPr lang="en-CA" sz="1000" u="none"/>
              <a:t>National Ambulatory Care Reporting System (NACRS),</a:t>
            </a:r>
            <a:r>
              <a:rPr lang="en-US" sz="1000" u="none"/>
              <a:t> provided by Institute for Clinical Evaluative Sciences (ICES).</a:t>
            </a:r>
            <a:endParaRPr lang="en-CA" sz="1000" u="none"/>
          </a:p>
        </p:txBody>
      </p:sp>
      <p:sp>
        <p:nvSpPr>
          <p:cNvPr id="3" name="TextBox 2">
            <a:extLst>
              <a:ext uri="{FF2B5EF4-FFF2-40B4-BE49-F238E27FC236}">
                <a16:creationId xmlns:a16="http://schemas.microsoft.com/office/drawing/2014/main" id="{7545B5EF-CAAA-42EF-842F-98355E2C754B}"/>
              </a:ext>
            </a:extLst>
          </p:cNvPr>
          <p:cNvSpPr txBox="1"/>
          <p:nvPr/>
        </p:nvSpPr>
        <p:spPr>
          <a:xfrm>
            <a:off x="537704" y="1837461"/>
            <a:ext cx="3902774" cy="4031873"/>
          </a:xfrm>
          <a:prstGeom prst="rect">
            <a:avLst/>
          </a:prstGeom>
          <a:noFill/>
        </p:spPr>
        <p:txBody>
          <a:bodyPr wrap="square" rtlCol="0" anchor="t">
            <a:spAutoFit/>
          </a:bodyPr>
          <a:lstStyle/>
          <a:p>
            <a:r>
              <a:rPr lang="en-US" sz="2800" u="none" kern="0">
                <a:latin typeface="Arial"/>
                <a:ea typeface="MS PGothic"/>
                <a:cs typeface="Arial"/>
              </a:rPr>
              <a:t>In </a:t>
            </a:r>
            <a:r>
              <a:rPr lang="en-US" sz="2800" b="1" u="none" kern="0">
                <a:solidFill>
                  <a:srgbClr val="047BC1"/>
                </a:solidFill>
                <a:latin typeface="Arial"/>
                <a:ea typeface="MS PGothic"/>
                <a:cs typeface="Arial"/>
              </a:rPr>
              <a:t>rural areas, 44.7%</a:t>
            </a:r>
            <a:r>
              <a:rPr lang="en-US" sz="2800" u="none" kern="0">
                <a:solidFill>
                  <a:srgbClr val="047BC1"/>
                </a:solidFill>
                <a:latin typeface="Arial"/>
                <a:ea typeface="MS PGothic"/>
                <a:cs typeface="Arial"/>
              </a:rPr>
              <a:t> </a:t>
            </a:r>
            <a:r>
              <a:rPr lang="en-US" sz="2800" u="none" kern="0">
                <a:latin typeface="Arial"/>
                <a:ea typeface="MS PGothic"/>
                <a:cs typeface="Arial"/>
              </a:rPr>
              <a:t>of people had </a:t>
            </a:r>
            <a:r>
              <a:rPr lang="en-CA" sz="2800" b="1" u="none" kern="0">
                <a:solidFill>
                  <a:srgbClr val="047BC1"/>
                </a:solidFill>
                <a:latin typeface="Arial"/>
                <a:ea typeface="MS PGothic"/>
                <a:cs typeface="Arial"/>
              </a:rPr>
              <a:t>repeat ED visits</a:t>
            </a:r>
            <a:r>
              <a:rPr lang="en-CA" sz="2800" u="none" kern="0">
                <a:latin typeface="Arial"/>
                <a:ea typeface="MS PGothic"/>
                <a:cs typeface="Arial"/>
              </a:rPr>
              <a:t> for any reason within 30 days of their initial visit for EPCL, </a:t>
            </a:r>
            <a:r>
              <a:rPr lang="en-US" sz="2800" u="none" kern="0">
                <a:latin typeface="Arial"/>
                <a:ea typeface="MS PGothic"/>
                <a:cs typeface="Arial"/>
              </a:rPr>
              <a:t>compared with </a:t>
            </a:r>
            <a:r>
              <a:rPr lang="en-US" sz="2800" b="1" u="none" kern="0">
                <a:solidFill>
                  <a:srgbClr val="047BC1"/>
                </a:solidFill>
                <a:latin typeface="Arial"/>
                <a:ea typeface="MS PGothic"/>
                <a:cs typeface="Arial"/>
              </a:rPr>
              <a:t>39.8% in urban areas</a:t>
            </a:r>
            <a:r>
              <a:rPr lang="en-US" sz="2800" u="none" kern="0">
                <a:latin typeface="Arial"/>
                <a:ea typeface="MS PGothic"/>
                <a:cs typeface="Arial"/>
              </a:rPr>
              <a:t>.</a:t>
            </a:r>
          </a:p>
          <a:p>
            <a:endParaRPr lang="en-US" sz="2800" u="none" kern="0">
              <a:latin typeface="Arial"/>
              <a:cs typeface="Arial"/>
            </a:endParaRPr>
          </a:p>
          <a:p>
            <a:endParaRPr lang="en-CA" sz="2800" u="none" kern="0">
              <a:latin typeface="Arial"/>
              <a:cs typeface="Arial"/>
            </a:endParaRPr>
          </a:p>
        </p:txBody>
      </p:sp>
      <p:pic>
        <p:nvPicPr>
          <p:cNvPr id="6" name="Graphic 5">
            <a:extLst>
              <a:ext uri="{FF2B5EF4-FFF2-40B4-BE49-F238E27FC236}">
                <a16:creationId xmlns:a16="http://schemas.microsoft.com/office/drawing/2014/main" id="{AA22FB35-A6B1-FF4B-A870-E6BBD6DB72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34369" y="1412048"/>
            <a:ext cx="3902773" cy="3902773"/>
          </a:xfrm>
          <a:prstGeom prst="rect">
            <a:avLst/>
          </a:prstGeom>
        </p:spPr>
      </p:pic>
    </p:spTree>
    <p:extLst>
      <p:ext uri="{BB962C8B-B14F-4D97-AF65-F5344CB8AC3E}">
        <p14:creationId xmlns:p14="http://schemas.microsoft.com/office/powerpoint/2010/main" val="3062053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rPr>
              <a:t>Objectives</a:t>
            </a:r>
          </a:p>
        </p:txBody>
      </p:sp>
      <p:sp>
        <p:nvSpPr>
          <p:cNvPr id="3" name="Content Placeholder 2"/>
          <p:cNvSpPr>
            <a:spLocks noGrp="1"/>
          </p:cNvSpPr>
          <p:nvPr>
            <p:ph idx="1"/>
          </p:nvPr>
        </p:nvSpPr>
        <p:spPr>
          <a:xfrm>
            <a:off x="457200" y="1440546"/>
            <a:ext cx="8229600" cy="4631779"/>
          </a:xfrm>
        </p:spPr>
        <p:txBody>
          <a:bodyPr/>
          <a:lstStyle/>
          <a:p>
            <a:pPr>
              <a:buClr>
                <a:srgbClr val="00B2E3"/>
              </a:buClr>
            </a:pPr>
            <a:r>
              <a:rPr lang="en-US" sz="2000" b="1" dirty="0">
                <a:ea typeface="MS PGothic"/>
              </a:rPr>
              <a:t>Overview of quality standards </a:t>
            </a:r>
            <a:br>
              <a:rPr lang="en-US" sz="2000" b="1" dirty="0"/>
            </a:br>
            <a:r>
              <a:rPr lang="en-US" sz="2000" dirty="0">
                <a:ea typeface="MS PGothic"/>
              </a:rPr>
              <a:t>What are they? How are they used?​</a:t>
            </a:r>
          </a:p>
          <a:p>
            <a:pPr>
              <a:buClr>
                <a:srgbClr val="00B2E3"/>
              </a:buClr>
            </a:pPr>
            <a:r>
              <a:rPr lang="en-US" sz="2000" b="1" dirty="0">
                <a:ea typeface="MS PGothic"/>
              </a:rPr>
              <a:t>Why this quality standard is needed </a:t>
            </a:r>
            <a:br>
              <a:rPr lang="en-US" sz="2000" b="1" dirty="0"/>
            </a:br>
            <a:r>
              <a:rPr lang="en-US" sz="2000" dirty="0">
                <a:ea typeface="MS PGothic"/>
              </a:rPr>
              <a:t>Gaps and variations in quality of care for people experiencing </a:t>
            </a:r>
            <a:br>
              <a:rPr lang="en-US" sz="2000" dirty="0">
                <a:ea typeface="MS PGothic"/>
              </a:rPr>
            </a:br>
            <a:r>
              <a:rPr lang="en-US" sz="2000" dirty="0">
                <a:ea typeface="MS PGothic"/>
              </a:rPr>
              <a:t>early pregnancy complications and/or loss (EPCL) in the first trimester of pregnancy</a:t>
            </a:r>
          </a:p>
          <a:p>
            <a:pPr>
              <a:buClr>
                <a:srgbClr val="00B2E3"/>
              </a:buClr>
            </a:pPr>
            <a:r>
              <a:rPr lang="en-US" sz="2000" b="1" dirty="0"/>
              <a:t>How success can be measured </a:t>
            </a:r>
            <a:br>
              <a:rPr lang="en-US" sz="2000" b="1" dirty="0"/>
            </a:br>
            <a:r>
              <a:rPr lang="en-US" sz="2000" dirty="0"/>
              <a:t>Indicators that can help measure your quality improvement efforts</a:t>
            </a:r>
            <a:endParaRPr lang="en-US" sz="2000" b="1" dirty="0"/>
          </a:p>
          <a:p>
            <a:pPr>
              <a:buClr>
                <a:srgbClr val="00B2E3"/>
              </a:buClr>
            </a:pPr>
            <a:r>
              <a:rPr lang="en-US" sz="2000" b="1" dirty="0"/>
              <a:t>Quality statements in brief</a:t>
            </a:r>
            <a:br>
              <a:rPr lang="en-US" sz="2000" b="1" dirty="0"/>
            </a:br>
            <a:r>
              <a:rPr lang="en-US" sz="2000" dirty="0"/>
              <a:t>The key recommendations in the EPCL quality standard </a:t>
            </a:r>
          </a:p>
          <a:p>
            <a:pPr>
              <a:buClr>
                <a:srgbClr val="00B2E3"/>
              </a:buClr>
            </a:pPr>
            <a:endParaRPr lang="en-US" sz="2000" dirty="0"/>
          </a:p>
        </p:txBody>
      </p:sp>
    </p:spTree>
    <p:extLst>
      <p:ext uri="{BB962C8B-B14F-4D97-AF65-F5344CB8AC3E}">
        <p14:creationId xmlns:p14="http://schemas.microsoft.com/office/powerpoint/2010/main" val="251352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64" y="501369"/>
            <a:ext cx="8365067" cy="619981"/>
          </a:xfrm>
        </p:spPr>
        <p:txBody>
          <a:bodyPr/>
          <a:lstStyle/>
          <a:p>
            <a:pPr defTabSz="457200"/>
            <a:br>
              <a:rPr lang="en-CA" sz="2400" kern="1200">
                <a:solidFill>
                  <a:schemeClr val="tx1"/>
                </a:solidFill>
                <a:latin typeface="Arial" panose="020B0604020202020204" pitchFamily="34" charset="0"/>
                <a:cs typeface="Times New Roman" panose="02020603050405020304" pitchFamily="18" charset="0"/>
              </a:rPr>
            </a:br>
            <a:r>
              <a:rPr lang="en-CA" sz="2600">
                <a:solidFill>
                  <a:schemeClr val="tx1"/>
                </a:solidFill>
                <a:ea typeface="MS PGothic"/>
              </a:rPr>
              <a:t>Repeat ED visits for any condition after an initial visit for EPCL were higher in younger age groups</a:t>
            </a:r>
            <a:br>
              <a:rPr lang="en-CA" sz="2400">
                <a:solidFill>
                  <a:schemeClr val="tx1"/>
                </a:solidFill>
              </a:rPr>
            </a:br>
            <a:endParaRPr lang="en-CA" sz="2400">
              <a:solidFill>
                <a:schemeClr val="tx1"/>
              </a:solidFill>
            </a:endParaRPr>
          </a:p>
        </p:txBody>
      </p:sp>
      <p:sp>
        <p:nvSpPr>
          <p:cNvPr id="8" name="TextBox 7">
            <a:extLst>
              <a:ext uri="{FF2B5EF4-FFF2-40B4-BE49-F238E27FC236}">
                <a16:creationId xmlns:a16="http://schemas.microsoft.com/office/drawing/2014/main" id="{9F2EDE63-C7F4-480F-B8CD-ED672E2CA63A}"/>
              </a:ext>
            </a:extLst>
          </p:cNvPr>
          <p:cNvSpPr txBox="1"/>
          <p:nvPr/>
        </p:nvSpPr>
        <p:spPr>
          <a:xfrm>
            <a:off x="460264" y="1327010"/>
            <a:ext cx="7679747" cy="523220"/>
          </a:xfrm>
          <a:prstGeom prst="rect">
            <a:avLst/>
          </a:prstGeom>
          <a:noFill/>
        </p:spPr>
        <p:txBody>
          <a:bodyPr wrap="square" rtlCol="0">
            <a:spAutoFit/>
          </a:bodyPr>
          <a:lstStyle/>
          <a:p>
            <a:r>
              <a:rPr lang="en-US" b="1" u="none"/>
              <a:t>Figure: ED revisit for any condition within 30 days of initial visit in ED for EPCL, in Ontario, by age group, 2017/18</a:t>
            </a:r>
            <a:endParaRPr lang="en-CA" b="1" u="none"/>
          </a:p>
        </p:txBody>
      </p:sp>
      <p:graphicFrame>
        <p:nvGraphicFramePr>
          <p:cNvPr id="6" name="Chart 5">
            <a:extLst>
              <a:ext uri="{FF2B5EF4-FFF2-40B4-BE49-F238E27FC236}">
                <a16:creationId xmlns:a16="http://schemas.microsoft.com/office/drawing/2014/main" id="{A64B609B-15F4-40E3-BA59-0BCA01988CDA}"/>
              </a:ext>
            </a:extLst>
          </p:cNvPr>
          <p:cNvGraphicFramePr>
            <a:graphicFrameLocks/>
          </p:cNvGraphicFramePr>
          <p:nvPr>
            <p:extLst>
              <p:ext uri="{D42A27DB-BD31-4B8C-83A1-F6EECF244321}">
                <p14:modId xmlns:p14="http://schemas.microsoft.com/office/powerpoint/2010/main" val="446723525"/>
              </p:ext>
            </p:extLst>
          </p:nvPr>
        </p:nvGraphicFramePr>
        <p:xfrm>
          <a:off x="923924" y="2213485"/>
          <a:ext cx="7296151" cy="375648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31E0974-844D-4111-8883-D4C305E43553}"/>
              </a:ext>
            </a:extLst>
          </p:cNvPr>
          <p:cNvSpPr txBox="1"/>
          <p:nvPr/>
        </p:nvSpPr>
        <p:spPr>
          <a:xfrm>
            <a:off x="239526" y="6333225"/>
            <a:ext cx="8806542" cy="246221"/>
          </a:xfrm>
          <a:prstGeom prst="rect">
            <a:avLst/>
          </a:prstGeom>
          <a:noFill/>
        </p:spPr>
        <p:txBody>
          <a:bodyPr wrap="square" rtlCol="0">
            <a:spAutoFit/>
          </a:bodyPr>
          <a:lstStyle/>
          <a:p>
            <a:r>
              <a:rPr lang="en-US" sz="1000" u="none"/>
              <a:t>Data source: </a:t>
            </a:r>
            <a:r>
              <a:rPr lang="en-CA" sz="1000" u="none"/>
              <a:t>National Ambulatory Care Reporting System (NACRS),</a:t>
            </a:r>
            <a:r>
              <a:rPr lang="en-US" sz="1000" u="none"/>
              <a:t> provided by Institute for Clinical Evaluative Sciences (ICES).</a:t>
            </a:r>
            <a:endParaRPr lang="en-CA" sz="1000" u="none"/>
          </a:p>
        </p:txBody>
      </p:sp>
    </p:spTree>
    <p:extLst>
      <p:ext uri="{BB962C8B-B14F-4D97-AF65-F5344CB8AC3E}">
        <p14:creationId xmlns:p14="http://schemas.microsoft.com/office/powerpoint/2010/main" val="2795464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947" y="557258"/>
            <a:ext cx="8365067" cy="959556"/>
          </a:xfrm>
        </p:spPr>
        <p:txBody>
          <a:bodyPr/>
          <a:lstStyle/>
          <a:p>
            <a:pPr defTabSz="457200"/>
            <a:r>
              <a:rPr lang="en-CA" sz="2200">
                <a:solidFill>
                  <a:schemeClr val="tx1"/>
                </a:solidFill>
              </a:rPr>
              <a:t>Repeat ED visits for any condition within 30 days of initial visit for tubal ectopic pregnancy and complications ranged from 28.9% to 72.7% in sub-regions</a:t>
            </a:r>
            <a:br>
              <a:rPr lang="en-CA" sz="2400" kern="1200">
                <a:solidFill>
                  <a:schemeClr val="tx1"/>
                </a:solidFill>
                <a:latin typeface="Arial" panose="020B0604020202020204" pitchFamily="34" charset="0"/>
                <a:cs typeface="Times New Roman" panose="02020603050405020304" pitchFamily="18" charset="0"/>
              </a:rPr>
            </a:br>
            <a:endParaRPr lang="en-CA" sz="2400" kern="1200">
              <a:solidFill>
                <a:schemeClr val="tx1"/>
              </a:solidFill>
              <a:latin typeface="Arial" panose="020B0604020202020204" pitchFamily="34" charset="0"/>
              <a:cs typeface="Times New Roman" panose="02020603050405020304" pitchFamily="18" charset="0"/>
            </a:endParaRPr>
          </a:p>
        </p:txBody>
      </p:sp>
      <p:sp>
        <p:nvSpPr>
          <p:cNvPr id="7" name="TextBox 6"/>
          <p:cNvSpPr txBox="1"/>
          <p:nvPr/>
        </p:nvSpPr>
        <p:spPr>
          <a:xfrm>
            <a:off x="168728" y="6378047"/>
            <a:ext cx="8806542" cy="246221"/>
          </a:xfrm>
          <a:prstGeom prst="rect">
            <a:avLst/>
          </a:prstGeom>
          <a:noFill/>
        </p:spPr>
        <p:txBody>
          <a:bodyPr wrap="square" rtlCol="0">
            <a:spAutoFit/>
          </a:bodyPr>
          <a:lstStyle/>
          <a:p>
            <a:r>
              <a:rPr lang="en-US" sz="1000" u="none"/>
              <a:t>Data source: </a:t>
            </a:r>
            <a:r>
              <a:rPr lang="en-CA" sz="1000" u="none"/>
              <a:t>National Ambulatory Care Reporting System (NACRS),</a:t>
            </a:r>
            <a:r>
              <a:rPr lang="en-US" sz="1000" u="none"/>
              <a:t> provided by Institute for Clinical Evaluative Sciences (ICES).</a:t>
            </a:r>
            <a:endParaRPr lang="en-CA" sz="1000" u="none"/>
          </a:p>
        </p:txBody>
      </p:sp>
      <p:sp>
        <p:nvSpPr>
          <p:cNvPr id="5" name="TextBox 4">
            <a:extLst>
              <a:ext uri="{FF2B5EF4-FFF2-40B4-BE49-F238E27FC236}">
                <a16:creationId xmlns:a16="http://schemas.microsoft.com/office/drawing/2014/main" id="{29BB2F4B-B045-46FB-987F-F088D6F103D3}"/>
              </a:ext>
            </a:extLst>
          </p:cNvPr>
          <p:cNvSpPr txBox="1"/>
          <p:nvPr/>
        </p:nvSpPr>
        <p:spPr>
          <a:xfrm>
            <a:off x="450947" y="1516814"/>
            <a:ext cx="8147367" cy="584775"/>
          </a:xfrm>
          <a:prstGeom prst="rect">
            <a:avLst/>
          </a:prstGeom>
          <a:noFill/>
        </p:spPr>
        <p:txBody>
          <a:bodyPr wrap="square" rtlCol="0">
            <a:spAutoFit/>
          </a:bodyPr>
          <a:lstStyle/>
          <a:p>
            <a:r>
              <a:rPr lang="en-US" sz="1600" b="1" u="none"/>
              <a:t>Figure: ED revisit for any condition within 30 days of initial visit in ED for tubal ectopic pregnancy and complications, in Ontario, by sub-region, 2017/18</a:t>
            </a:r>
            <a:endParaRPr lang="en-CA" sz="1600" b="1" u="none"/>
          </a:p>
        </p:txBody>
      </p:sp>
      <p:graphicFrame>
        <p:nvGraphicFramePr>
          <p:cNvPr id="6" name="Chart 5">
            <a:extLst>
              <a:ext uri="{FF2B5EF4-FFF2-40B4-BE49-F238E27FC236}">
                <a16:creationId xmlns:a16="http://schemas.microsoft.com/office/drawing/2014/main" id="{09A4947B-9402-4D93-A115-317D487F59EB}"/>
              </a:ext>
            </a:extLst>
          </p:cNvPr>
          <p:cNvGraphicFramePr>
            <a:graphicFrameLocks/>
          </p:cNvGraphicFramePr>
          <p:nvPr>
            <p:extLst>
              <p:ext uri="{D42A27DB-BD31-4B8C-83A1-F6EECF244321}">
                <p14:modId xmlns:p14="http://schemas.microsoft.com/office/powerpoint/2010/main" val="4088750976"/>
              </p:ext>
            </p:extLst>
          </p:nvPr>
        </p:nvGraphicFramePr>
        <p:xfrm>
          <a:off x="327985" y="2476370"/>
          <a:ext cx="8488029" cy="37899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7579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75" y="608119"/>
            <a:ext cx="8365067" cy="879511"/>
          </a:xfrm>
        </p:spPr>
        <p:txBody>
          <a:bodyPr/>
          <a:lstStyle/>
          <a:p>
            <a:pPr defTabSz="457200"/>
            <a:r>
              <a:rPr lang="en-CA" sz="2000">
                <a:solidFill>
                  <a:schemeClr val="tx1"/>
                </a:solidFill>
              </a:rPr>
              <a:t>Those living in lowest-income neighbourhoods had more repeat ED visits for any condition within 30 days of an initial visit for tubal ectopic pregnancy and complications</a:t>
            </a:r>
            <a:br>
              <a:rPr lang="en-CA" sz="2400" kern="1200">
                <a:solidFill>
                  <a:schemeClr val="tx1"/>
                </a:solidFill>
                <a:latin typeface="Arial" panose="020B0604020202020204" pitchFamily="34" charset="0"/>
                <a:cs typeface="Times New Roman" panose="02020603050405020304" pitchFamily="18" charset="0"/>
              </a:rPr>
            </a:br>
            <a:endParaRPr lang="en-CA" sz="2400" kern="1200">
              <a:solidFill>
                <a:schemeClr val="tx1"/>
              </a:solidFill>
              <a:latin typeface="Arial" panose="020B0604020202020204" pitchFamily="34" charset="0"/>
              <a:cs typeface="Times New Roman" panose="02020603050405020304" pitchFamily="18" charset="0"/>
            </a:endParaRPr>
          </a:p>
        </p:txBody>
      </p:sp>
      <p:sp>
        <p:nvSpPr>
          <p:cNvPr id="7" name="TextBox 6"/>
          <p:cNvSpPr txBox="1"/>
          <p:nvPr/>
        </p:nvSpPr>
        <p:spPr>
          <a:xfrm>
            <a:off x="112735" y="6406505"/>
            <a:ext cx="8806542" cy="246221"/>
          </a:xfrm>
          <a:prstGeom prst="rect">
            <a:avLst/>
          </a:prstGeom>
          <a:noFill/>
        </p:spPr>
        <p:txBody>
          <a:bodyPr wrap="square" rtlCol="0">
            <a:spAutoFit/>
          </a:bodyPr>
          <a:lstStyle/>
          <a:p>
            <a:r>
              <a:rPr lang="en-US" sz="1000" u="none"/>
              <a:t>Data source: </a:t>
            </a:r>
            <a:r>
              <a:rPr lang="en-CA" sz="1000" u="none"/>
              <a:t>National Ambulatory Care Reporting System (NACRS),</a:t>
            </a:r>
            <a:r>
              <a:rPr lang="en-US" sz="1000" u="none"/>
              <a:t> provided by Institute for Clinical Evaluative Sciences (ICES).</a:t>
            </a:r>
            <a:endParaRPr lang="en-CA" sz="1000" u="none"/>
          </a:p>
        </p:txBody>
      </p:sp>
      <p:graphicFrame>
        <p:nvGraphicFramePr>
          <p:cNvPr id="5" name="Chart 4">
            <a:extLst>
              <a:ext uri="{FF2B5EF4-FFF2-40B4-BE49-F238E27FC236}">
                <a16:creationId xmlns:a16="http://schemas.microsoft.com/office/drawing/2014/main" id="{58EE0CAF-20F6-41B8-B824-27C405512268}"/>
              </a:ext>
            </a:extLst>
          </p:cNvPr>
          <p:cNvGraphicFramePr>
            <a:graphicFrameLocks/>
          </p:cNvGraphicFramePr>
          <p:nvPr>
            <p:extLst>
              <p:ext uri="{D42A27DB-BD31-4B8C-83A1-F6EECF244321}">
                <p14:modId xmlns:p14="http://schemas.microsoft.com/office/powerpoint/2010/main" val="765669714"/>
              </p:ext>
            </p:extLst>
          </p:nvPr>
        </p:nvGraphicFramePr>
        <p:xfrm>
          <a:off x="441475" y="2429855"/>
          <a:ext cx="7885102" cy="39766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051F2ED0-C6DC-4E3F-ADF6-87F2E2037401}"/>
              </a:ext>
            </a:extLst>
          </p:cNvPr>
          <p:cNvSpPr txBox="1"/>
          <p:nvPr/>
        </p:nvSpPr>
        <p:spPr>
          <a:xfrm>
            <a:off x="441475" y="1567645"/>
            <a:ext cx="7679747" cy="523220"/>
          </a:xfrm>
          <a:prstGeom prst="rect">
            <a:avLst/>
          </a:prstGeom>
          <a:noFill/>
        </p:spPr>
        <p:txBody>
          <a:bodyPr wrap="square" rtlCol="0">
            <a:spAutoFit/>
          </a:bodyPr>
          <a:lstStyle/>
          <a:p>
            <a:r>
              <a:rPr lang="en-US" b="1" u="none"/>
              <a:t>Figure: ED revisit for any condition within 30 days of initial visit in ED for tubal ectopic pregnancy and complications, in Ontario, by neighbourhood income quintile, 2017/18</a:t>
            </a:r>
            <a:endParaRPr lang="en-CA" b="1" u="none"/>
          </a:p>
        </p:txBody>
      </p:sp>
    </p:spTree>
    <p:extLst>
      <p:ext uri="{BB962C8B-B14F-4D97-AF65-F5344CB8AC3E}">
        <p14:creationId xmlns:p14="http://schemas.microsoft.com/office/powerpoint/2010/main" val="2310762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782B3-15E1-4A2A-9070-0E609E013958}"/>
              </a:ext>
            </a:extLst>
          </p:cNvPr>
          <p:cNvSpPr>
            <a:spLocks noGrp="1"/>
          </p:cNvSpPr>
          <p:nvPr>
            <p:ph type="title"/>
          </p:nvPr>
        </p:nvSpPr>
        <p:spPr/>
        <p:txBody>
          <a:bodyPr/>
          <a:lstStyle/>
          <a:p>
            <a:r>
              <a:rPr lang="en-US">
                <a:solidFill>
                  <a:schemeClr val="tx1"/>
                </a:solidFill>
                <a:ea typeface="MS PGothic"/>
              </a:rPr>
              <a:t>Impact of EPCL on people’s lives </a:t>
            </a:r>
            <a:endParaRPr lang="en-CA">
              <a:solidFill>
                <a:schemeClr val="tx1"/>
              </a:solidFill>
            </a:endParaRPr>
          </a:p>
        </p:txBody>
      </p:sp>
      <p:sp>
        <p:nvSpPr>
          <p:cNvPr id="3" name="Content Placeholder 2">
            <a:extLst>
              <a:ext uri="{FF2B5EF4-FFF2-40B4-BE49-F238E27FC236}">
                <a16:creationId xmlns:a16="http://schemas.microsoft.com/office/drawing/2014/main" id="{881BE968-47BC-4744-96F0-7C7463376C98}"/>
              </a:ext>
            </a:extLst>
          </p:cNvPr>
          <p:cNvSpPr>
            <a:spLocks noGrp="1"/>
          </p:cNvSpPr>
          <p:nvPr>
            <p:ph idx="1"/>
          </p:nvPr>
        </p:nvSpPr>
        <p:spPr>
          <a:xfrm>
            <a:off x="423746" y="1587636"/>
            <a:ext cx="8229600" cy="4248472"/>
          </a:xfrm>
        </p:spPr>
        <p:txBody>
          <a:bodyPr/>
          <a:lstStyle/>
          <a:p>
            <a:pPr>
              <a:buClr>
                <a:srgbClr val="00B2E3"/>
              </a:buClr>
            </a:pPr>
            <a:r>
              <a:rPr lang="en-US"/>
              <a:t>The emotional and psychological impacts of early pregnancy loss can be serious. For some people, the emotional distress can result in clinical depression, </a:t>
            </a:r>
            <a:br>
              <a:rPr lang="en-US"/>
            </a:br>
            <a:r>
              <a:rPr lang="en-US"/>
              <a:t>post-traumatic stress disorder, and/or anxiety.</a:t>
            </a:r>
          </a:p>
          <a:p>
            <a:pPr>
              <a:buClr>
                <a:srgbClr val="00B2E3"/>
              </a:buClr>
            </a:pPr>
            <a:r>
              <a:rPr lang="en-US"/>
              <a:t>Ontario families experiencing early pregnancy loss have reported a lack of kindness and respect from health care professionals, that they felt less supported, and that they experienced more stigma at the time of their loss, compared with people whose loss occurred later in the pregnancy.</a:t>
            </a:r>
            <a:endParaRPr lang="en-CA"/>
          </a:p>
        </p:txBody>
      </p:sp>
      <p:sp>
        <p:nvSpPr>
          <p:cNvPr id="4" name="TextBox 3">
            <a:extLst>
              <a:ext uri="{FF2B5EF4-FFF2-40B4-BE49-F238E27FC236}">
                <a16:creationId xmlns:a16="http://schemas.microsoft.com/office/drawing/2014/main" id="{43F23EAA-5D0F-4DEA-83F8-8DC428F804E3}"/>
              </a:ext>
            </a:extLst>
          </p:cNvPr>
          <p:cNvSpPr txBox="1"/>
          <p:nvPr/>
        </p:nvSpPr>
        <p:spPr>
          <a:xfrm>
            <a:off x="168729" y="5775934"/>
            <a:ext cx="8806542" cy="1015663"/>
          </a:xfrm>
          <a:prstGeom prst="rect">
            <a:avLst/>
          </a:prstGeom>
          <a:noFill/>
        </p:spPr>
        <p:txBody>
          <a:bodyPr wrap="square" rtlCol="0">
            <a:spAutoFit/>
          </a:bodyPr>
          <a:lstStyle/>
          <a:p>
            <a:r>
              <a:rPr lang="en-US" sz="1000" u="none"/>
              <a:t>Sources: </a:t>
            </a:r>
            <a:br>
              <a:rPr lang="en-US" sz="1000" u="none"/>
            </a:br>
            <a:r>
              <a:rPr lang="en-US" sz="1000" u="none"/>
              <a:t>National Institute for Health and Care Excellence. Ectopic pregnancy and miscarriage: diagnosis and initial management [Internet]. </a:t>
            </a:r>
            <a:br>
              <a:rPr lang="en-US" sz="1000" u="none"/>
            </a:br>
            <a:r>
              <a:rPr lang="en-US" sz="1000" u="none"/>
              <a:t>London: The Institute; 2019 [cited 2019 May]. Available from: </a:t>
            </a:r>
            <a:r>
              <a:rPr lang="en-US" sz="1000" u="none">
                <a:solidFill>
                  <a:srgbClr val="047BC1"/>
                </a:solidFill>
                <a:hlinkClick r:id="rId3">
                  <a:extLst>
                    <a:ext uri="{A12FA001-AC4F-418D-AE19-62706E023703}">
                      <ahyp:hlinkClr xmlns:ahyp="http://schemas.microsoft.com/office/drawing/2018/hyperlinkcolor" val="tx"/>
                    </a:ext>
                  </a:extLst>
                </a:hlinkClick>
              </a:rPr>
              <a:t>https://www.nice.org.uk/guidance/ng126</a:t>
            </a:r>
            <a:endParaRPr lang="en-US" sz="1000" u="none">
              <a:solidFill>
                <a:srgbClr val="047BC1"/>
              </a:solidFill>
            </a:endParaRPr>
          </a:p>
          <a:p>
            <a:r>
              <a:rPr lang="en-US" sz="1000" u="none"/>
              <a:t>Watson J, Simmonds A, La Fontaine M, Fockler ME. Pregnancy and infant loss: a survey of families’ experiences in Ontario Canada. </a:t>
            </a:r>
            <a:br>
              <a:rPr lang="en-US" sz="1000" u="none"/>
            </a:br>
            <a:r>
              <a:rPr lang="en-US" sz="1000" u="none"/>
              <a:t>BMC Pregnancy Childbirth. 2019;19(1):129.</a:t>
            </a:r>
          </a:p>
          <a:p>
            <a:endParaRPr lang="en-CA" sz="1000" u="none"/>
          </a:p>
        </p:txBody>
      </p:sp>
    </p:spTree>
    <p:extLst>
      <p:ext uri="{BB962C8B-B14F-4D97-AF65-F5344CB8AC3E}">
        <p14:creationId xmlns:p14="http://schemas.microsoft.com/office/powerpoint/2010/main" val="285836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782B3-15E1-4A2A-9070-0E609E013958}"/>
              </a:ext>
            </a:extLst>
          </p:cNvPr>
          <p:cNvSpPr>
            <a:spLocks noGrp="1"/>
          </p:cNvSpPr>
          <p:nvPr>
            <p:ph type="title"/>
          </p:nvPr>
        </p:nvSpPr>
        <p:spPr/>
        <p:txBody>
          <a:bodyPr/>
          <a:lstStyle/>
          <a:p>
            <a:r>
              <a:rPr lang="en-US">
                <a:solidFill>
                  <a:schemeClr val="tx1"/>
                </a:solidFill>
              </a:rPr>
              <a:t>Ectopic pregnancy is a potentially life-threatening event </a:t>
            </a:r>
            <a:endParaRPr lang="en-CA">
              <a:solidFill>
                <a:schemeClr val="tx1"/>
              </a:solidFill>
            </a:endParaRPr>
          </a:p>
        </p:txBody>
      </p:sp>
      <p:sp>
        <p:nvSpPr>
          <p:cNvPr id="3" name="Content Placeholder 2">
            <a:extLst>
              <a:ext uri="{FF2B5EF4-FFF2-40B4-BE49-F238E27FC236}">
                <a16:creationId xmlns:a16="http://schemas.microsoft.com/office/drawing/2014/main" id="{881BE968-47BC-4744-96F0-7C7463376C98}"/>
              </a:ext>
            </a:extLst>
          </p:cNvPr>
          <p:cNvSpPr>
            <a:spLocks noGrp="1"/>
          </p:cNvSpPr>
          <p:nvPr>
            <p:ph idx="1"/>
          </p:nvPr>
        </p:nvSpPr>
        <p:spPr/>
        <p:txBody>
          <a:bodyPr/>
          <a:lstStyle/>
          <a:p>
            <a:pPr>
              <a:buClr>
                <a:srgbClr val="00B2E3"/>
              </a:buClr>
            </a:pPr>
            <a:r>
              <a:rPr lang="en-US"/>
              <a:t>Ectopic pregnancy is a potentially life-threatening event, and there is a need to standardize care for pregnant people and their families, as well as to ensure people are offered their choice of management options.</a:t>
            </a:r>
          </a:p>
          <a:p>
            <a:pPr>
              <a:buClr>
                <a:srgbClr val="00B2E3"/>
              </a:buClr>
            </a:pPr>
            <a:r>
              <a:rPr lang="en-US"/>
              <a:t>Currently, early pregnancy clinics offering assessment, diagnosis, and management of early pregnancy complications and loss outside of the ED setting are available in some communities in Ontario, but the services offered and hours of operation vary. </a:t>
            </a:r>
            <a:endParaRPr lang="en-CA"/>
          </a:p>
        </p:txBody>
      </p:sp>
    </p:spTree>
    <p:extLst>
      <p:ext uri="{BB962C8B-B14F-4D97-AF65-F5344CB8AC3E}">
        <p14:creationId xmlns:p14="http://schemas.microsoft.com/office/powerpoint/2010/main" val="1638691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7C7EA5-043F-4AE3-AA4A-9B5BA62AFE93}"/>
              </a:ext>
            </a:extLst>
          </p:cNvPr>
          <p:cNvSpPr/>
          <p:nvPr/>
        </p:nvSpPr>
        <p:spPr>
          <a:xfrm>
            <a:off x="432935" y="1611866"/>
            <a:ext cx="8278129" cy="2246769"/>
          </a:xfrm>
          <a:prstGeom prst="rect">
            <a:avLst/>
          </a:prstGeom>
        </p:spPr>
        <p:txBody>
          <a:bodyPr wrap="square">
            <a:spAutoFit/>
          </a:bodyPr>
          <a:lstStyle/>
          <a:p>
            <a:pPr algn="ctr"/>
            <a:r>
              <a:rPr lang="en-US" sz="2800" u="none"/>
              <a:t>In a 2017 survey of Ontario EDs, </a:t>
            </a:r>
            <a:r>
              <a:rPr lang="en-US" sz="2800" b="1" u="none">
                <a:solidFill>
                  <a:srgbClr val="047BC1"/>
                </a:solidFill>
              </a:rPr>
              <a:t>34 of the 63 EDs </a:t>
            </a:r>
            <a:r>
              <a:rPr lang="en-US" sz="2800" u="none"/>
              <a:t>reported that they did not offer access to early pregnancy assessment services for women who presented in the ED </a:t>
            </a:r>
            <a:r>
              <a:rPr lang="en-CA" sz="2800" u="none"/>
              <a:t>with </a:t>
            </a:r>
            <a:r>
              <a:rPr lang="en-US" sz="2800" u="none"/>
              <a:t>early pregnancy complications who were safe to discharge home.</a:t>
            </a:r>
            <a:endParaRPr lang="en-CA" sz="2800" u="none"/>
          </a:p>
        </p:txBody>
      </p:sp>
      <p:sp>
        <p:nvSpPr>
          <p:cNvPr id="12" name="TextBox 11">
            <a:extLst>
              <a:ext uri="{FF2B5EF4-FFF2-40B4-BE49-F238E27FC236}">
                <a16:creationId xmlns:a16="http://schemas.microsoft.com/office/drawing/2014/main" id="{72DBFD16-6FA3-49F0-81D9-9F85A877482F}"/>
              </a:ext>
            </a:extLst>
          </p:cNvPr>
          <p:cNvSpPr txBox="1"/>
          <p:nvPr/>
        </p:nvSpPr>
        <p:spPr>
          <a:xfrm>
            <a:off x="236779" y="6245678"/>
            <a:ext cx="8335388" cy="400110"/>
          </a:xfrm>
          <a:prstGeom prst="rect">
            <a:avLst/>
          </a:prstGeom>
          <a:noFill/>
        </p:spPr>
        <p:txBody>
          <a:bodyPr wrap="square" rtlCol="0">
            <a:spAutoFit/>
          </a:bodyPr>
          <a:lstStyle/>
          <a:p>
            <a:r>
              <a:rPr lang="en-US" sz="1000" u="none"/>
              <a:t>Source: </a:t>
            </a:r>
            <a:r>
              <a:rPr lang="en-CA" sz="1000" u="none"/>
              <a:t>Glicksman R, McLeod S, Thomas J, Varner C. LO40: Services for emergency department patients experiencing early pregnancy complications: a survey of Ontario hospitals. CJEM. 2019;21(S1):S21-S2.</a:t>
            </a:r>
            <a:r>
              <a:rPr lang="en-US" sz="1000" u="none"/>
              <a:t> </a:t>
            </a:r>
            <a:endParaRPr lang="en-CA" sz="1000" u="none"/>
          </a:p>
        </p:txBody>
      </p:sp>
    </p:spTree>
    <p:extLst>
      <p:ext uri="{BB962C8B-B14F-4D97-AF65-F5344CB8AC3E}">
        <p14:creationId xmlns:p14="http://schemas.microsoft.com/office/powerpoint/2010/main" val="3062374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7C7EA5-043F-4AE3-AA4A-9B5BA62AFE93}"/>
              </a:ext>
            </a:extLst>
          </p:cNvPr>
          <p:cNvSpPr/>
          <p:nvPr/>
        </p:nvSpPr>
        <p:spPr>
          <a:xfrm>
            <a:off x="1107935" y="1238210"/>
            <a:ext cx="6928130" cy="4031873"/>
          </a:xfrm>
          <a:prstGeom prst="rect">
            <a:avLst/>
          </a:prstGeom>
        </p:spPr>
        <p:txBody>
          <a:bodyPr wrap="square" anchor="t">
            <a:spAutoFit/>
          </a:bodyPr>
          <a:lstStyle/>
          <a:p>
            <a:pPr algn="ctr"/>
            <a:r>
              <a:rPr lang="en-US" sz="3200" u="none">
                <a:latin typeface="Arial"/>
                <a:ea typeface="MS PGothic"/>
                <a:cs typeface="Arial"/>
              </a:rPr>
              <a:t>In the same study, </a:t>
            </a:r>
            <a:r>
              <a:rPr lang="en-US" sz="3200" b="1" u="none">
                <a:solidFill>
                  <a:srgbClr val="047BC1"/>
                </a:solidFill>
                <a:latin typeface="Arial"/>
                <a:ea typeface="MS PGothic"/>
                <a:cs typeface="Arial"/>
              </a:rPr>
              <a:t>24/7 radiologist interpreted ultrasound</a:t>
            </a:r>
            <a:r>
              <a:rPr lang="en-US" sz="3200" u="none">
                <a:solidFill>
                  <a:srgbClr val="047BC1"/>
                </a:solidFill>
                <a:latin typeface="Arial"/>
                <a:ea typeface="MS PGothic"/>
                <a:cs typeface="Arial"/>
              </a:rPr>
              <a:t> </a:t>
            </a:r>
            <a:r>
              <a:rPr lang="en-US" sz="3200" u="none">
                <a:latin typeface="Arial"/>
                <a:ea typeface="MS PGothic"/>
                <a:cs typeface="Arial"/>
              </a:rPr>
              <a:t>was available to only </a:t>
            </a:r>
            <a:r>
              <a:rPr lang="en-US" sz="3200" b="1" u="none">
                <a:solidFill>
                  <a:srgbClr val="047BC1"/>
                </a:solidFill>
                <a:latin typeface="Arial"/>
                <a:ea typeface="MS PGothic"/>
                <a:cs typeface="Arial"/>
              </a:rPr>
              <a:t>22 (34.9%) of 63 </a:t>
            </a:r>
            <a:r>
              <a:rPr lang="en-US" sz="3200" u="none">
                <a:latin typeface="Arial"/>
                <a:ea typeface="MS PGothic"/>
                <a:cs typeface="Arial"/>
              </a:rPr>
              <a:t>hospital sites. This is an important diagnostic service for people with early pregnancy complications.</a:t>
            </a:r>
          </a:p>
          <a:p>
            <a:pPr algn="ctr"/>
            <a:endParaRPr lang="en-US" sz="3200" u="none">
              <a:latin typeface="Arial"/>
              <a:ea typeface="MS PGothic"/>
              <a:cs typeface="Arial"/>
            </a:endParaRPr>
          </a:p>
          <a:p>
            <a:pPr algn="ctr"/>
            <a:endParaRPr lang="en-CA" sz="3200" u="none">
              <a:latin typeface="Arial"/>
              <a:ea typeface="MS PGothic"/>
              <a:cs typeface="Arial"/>
            </a:endParaRPr>
          </a:p>
        </p:txBody>
      </p:sp>
      <p:sp>
        <p:nvSpPr>
          <p:cNvPr id="3" name="TextBox 2">
            <a:extLst>
              <a:ext uri="{FF2B5EF4-FFF2-40B4-BE49-F238E27FC236}">
                <a16:creationId xmlns:a16="http://schemas.microsoft.com/office/drawing/2014/main" id="{FCEAD7BD-FC49-4B99-8A80-9C00621E9EC4}"/>
              </a:ext>
            </a:extLst>
          </p:cNvPr>
          <p:cNvSpPr txBox="1"/>
          <p:nvPr/>
        </p:nvSpPr>
        <p:spPr>
          <a:xfrm>
            <a:off x="231486" y="6216904"/>
            <a:ext cx="8335388" cy="400110"/>
          </a:xfrm>
          <a:prstGeom prst="rect">
            <a:avLst/>
          </a:prstGeom>
          <a:noFill/>
        </p:spPr>
        <p:txBody>
          <a:bodyPr wrap="square" rtlCol="0">
            <a:spAutoFit/>
          </a:bodyPr>
          <a:lstStyle/>
          <a:p>
            <a:r>
              <a:rPr lang="en-US" sz="1000" u="none"/>
              <a:t>Source: </a:t>
            </a:r>
            <a:r>
              <a:rPr lang="en-CA" sz="1000" u="none"/>
              <a:t>Glicksman R, McLeod S, Thomas J, Varner C. LO40: Services for emergency department patients experiencing early pregnancy complications: a survey of Ontario hospitals. CJEM. 2019;21(S1):S21-S2.</a:t>
            </a:r>
            <a:r>
              <a:rPr lang="en-US" sz="1000" u="none"/>
              <a:t> </a:t>
            </a:r>
            <a:endParaRPr lang="en-CA" sz="1000" u="none"/>
          </a:p>
        </p:txBody>
      </p:sp>
    </p:spTree>
    <p:extLst>
      <p:ext uri="{BB962C8B-B14F-4D97-AF65-F5344CB8AC3E}">
        <p14:creationId xmlns:p14="http://schemas.microsoft.com/office/powerpoint/2010/main" val="500699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F5B0CB-F454-5B4E-8057-560B6C4F30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685003" y="1127156"/>
            <a:ext cx="6147944" cy="4353635"/>
          </a:xfrm>
        </p:spPr>
        <p:txBody>
          <a:bodyPr/>
          <a:lstStyle/>
          <a:p>
            <a:pPr defTabSz="457200"/>
            <a:r>
              <a:rPr lang="en-US" sz="1600" i="1" dirty="0">
                <a:solidFill>
                  <a:schemeClr val="tx1"/>
                </a:solidFill>
                <a:ea typeface="MS PGothic"/>
              </a:rPr>
              <a:t>“An estimated one in five pregnancies end in a loss, and 80% of those are in the first trimester.  I had two early pregnancy losses, one at 12 weeks and one at 10 weeks. They were both awful. Even if our doctors can’t change the outcome, we all need and deserve compassionate care. Miscarriage is an often-silent, unexpected, and heart-wrenching experience for many.</a:t>
            </a:r>
            <a:br>
              <a:rPr lang="en-US" sz="1600" i="1" dirty="0">
                <a:solidFill>
                  <a:schemeClr val="tx1"/>
                </a:solidFill>
                <a:ea typeface="MS PGothic"/>
              </a:rPr>
            </a:br>
            <a:br>
              <a:rPr lang="en-US" sz="1600" i="1" dirty="0">
                <a:solidFill>
                  <a:schemeClr val="tx1"/>
                </a:solidFill>
                <a:ea typeface="MS PGothic"/>
              </a:rPr>
            </a:br>
            <a:r>
              <a:rPr lang="en-US" sz="1600" i="1" dirty="0">
                <a:solidFill>
                  <a:schemeClr val="tx1"/>
                </a:solidFill>
                <a:ea typeface="MS PGothic"/>
              </a:rPr>
              <a:t>For health care professionals, this quality standard offers guidance on the diagnosis, follow-up, and management of the physical and emotional aspects of care for patients experiencing early pregnancy complications or loss. Whether you seek care at a large, teaching hospital on University Avenue or at a small, rural hospital in Northern Ontario, you should expect how you are treated to be similar. The patient conversation guide is also a key resource. It can help patients ask informed questions of their health care providers.”</a:t>
            </a:r>
            <a:br>
              <a:rPr lang="en-US" sz="1600" i="1" dirty="0">
                <a:solidFill>
                  <a:schemeClr val="tx1"/>
                </a:solidFill>
                <a:ea typeface="MS PGothic"/>
              </a:rPr>
            </a:br>
            <a:br>
              <a:rPr lang="en-US" sz="1600" i="1" dirty="0">
                <a:solidFill>
                  <a:schemeClr val="tx1"/>
                </a:solidFill>
                <a:ea typeface="MS PGothic"/>
              </a:rPr>
            </a:br>
            <a:r>
              <a:rPr lang="en-US" sz="1600" b="0" dirty="0">
                <a:solidFill>
                  <a:schemeClr val="tx1"/>
                </a:solidFill>
                <a:ea typeface="MS PGothic"/>
              </a:rPr>
              <a:t>— Amanda Ross-White, Lived Experience Advisor, </a:t>
            </a:r>
            <a:br>
              <a:rPr lang="en-US" sz="1600" b="0" dirty="0">
                <a:solidFill>
                  <a:schemeClr val="tx1"/>
                </a:solidFill>
                <a:ea typeface="MS PGothic"/>
              </a:rPr>
            </a:br>
            <a:r>
              <a:rPr lang="en-US" sz="1600" b="0" dirty="0">
                <a:solidFill>
                  <a:schemeClr val="tx1"/>
                </a:solidFill>
                <a:ea typeface="MS PGothic"/>
              </a:rPr>
              <a:t>EPCL Quality Standard Advisory Committee </a:t>
            </a:r>
            <a:endParaRPr lang="en-CA" sz="1600" b="0" dirty="0">
              <a:solidFill>
                <a:schemeClr val="tx1"/>
              </a:solidFill>
              <a:ea typeface="MS PGothic"/>
            </a:endParaRPr>
          </a:p>
        </p:txBody>
      </p:sp>
      <p:sp>
        <p:nvSpPr>
          <p:cNvPr id="4" name="TextBox 3">
            <a:extLst>
              <a:ext uri="{FF2B5EF4-FFF2-40B4-BE49-F238E27FC236}">
                <a16:creationId xmlns:a16="http://schemas.microsoft.com/office/drawing/2014/main" id="{4F0AF6D7-A6C9-DA4D-9BE4-93D97383A8CA}"/>
              </a:ext>
            </a:extLst>
          </p:cNvPr>
          <p:cNvSpPr txBox="1"/>
          <p:nvPr/>
        </p:nvSpPr>
        <p:spPr>
          <a:xfrm>
            <a:off x="7156825" y="-14941"/>
            <a:ext cx="1431802" cy="3939540"/>
          </a:xfrm>
          <a:prstGeom prst="rect">
            <a:avLst/>
          </a:prstGeom>
          <a:noFill/>
        </p:spPr>
        <p:txBody>
          <a:bodyPr wrap="none" rtlCol="0">
            <a:spAutoFit/>
          </a:bodyPr>
          <a:lstStyle/>
          <a:p>
            <a:r>
              <a:rPr lang="en-US" sz="25000" u="none">
                <a:solidFill>
                  <a:srgbClr val="00B2E3"/>
                </a:solidFill>
                <a:latin typeface="ITC Century Std Book"/>
                <a:cs typeface="ITC Century Std Book"/>
              </a:rPr>
              <a:t>”</a:t>
            </a:r>
          </a:p>
        </p:txBody>
      </p:sp>
    </p:spTree>
    <p:extLst>
      <p:ext uri="{BB962C8B-B14F-4D97-AF65-F5344CB8AC3E}">
        <p14:creationId xmlns:p14="http://schemas.microsoft.com/office/powerpoint/2010/main" val="1768557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22313" y="1813203"/>
            <a:ext cx="6081935" cy="1969761"/>
          </a:xfrm>
        </p:spPr>
        <p:txBody>
          <a:bodyPr/>
          <a:lstStyle/>
          <a:p>
            <a:br>
              <a:rPr lang="en-CA" sz="4800">
                <a:solidFill>
                  <a:schemeClr val="tx1"/>
                </a:solidFill>
              </a:rPr>
            </a:br>
            <a:r>
              <a:rPr lang="en-US" sz="4800">
                <a:solidFill>
                  <a:schemeClr val="tx1"/>
                </a:solidFill>
              </a:rPr>
              <a:t>Quality Statements in Brief</a:t>
            </a:r>
            <a:br>
              <a:rPr lang="en-US">
                <a:solidFill>
                  <a:schemeClr val="tx1"/>
                </a:solidFill>
                <a:latin typeface="MS PGothic"/>
              </a:rPr>
            </a:br>
            <a:endParaRPr lang="en-US">
              <a:solidFill>
                <a:schemeClr val="tx1"/>
              </a:solidFill>
            </a:endParaRPr>
          </a:p>
        </p:txBody>
      </p:sp>
      <p:cxnSp>
        <p:nvCxnSpPr>
          <p:cNvPr id="3" name="Straight Connector 2">
            <a:extLst>
              <a:ext uri="{FF2B5EF4-FFF2-40B4-BE49-F238E27FC236}">
                <a16:creationId xmlns:a16="http://schemas.microsoft.com/office/drawing/2014/main" id="{BA3447CF-B66E-8C42-998C-63D0C4466DA4}"/>
              </a:ext>
            </a:extLst>
          </p:cNvPr>
          <p:cNvCxnSpPr>
            <a:cxnSpLocks/>
          </p:cNvCxnSpPr>
          <p:nvPr/>
        </p:nvCxnSpPr>
        <p:spPr bwMode="auto">
          <a:xfrm>
            <a:off x="814875" y="3426909"/>
            <a:ext cx="5478769" cy="2091"/>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3696571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330"/>
            <a:ext cx="8244584" cy="1165909"/>
          </a:xfrm>
        </p:spPr>
        <p:txBody>
          <a:bodyPr/>
          <a:lstStyle/>
          <a:p>
            <a:r>
              <a:rPr lang="en-CA" sz="3200">
                <a:solidFill>
                  <a:schemeClr val="tx1"/>
                </a:solidFill>
                <a:ea typeface="MS PGothic"/>
              </a:rPr>
              <a:t>Scope of the Early Pregnancy Complications and Loss Quality Standard</a:t>
            </a:r>
          </a:p>
        </p:txBody>
      </p:sp>
      <p:sp>
        <p:nvSpPr>
          <p:cNvPr id="4" name="Content Placeholder 3"/>
          <p:cNvSpPr>
            <a:spLocks noGrp="1"/>
          </p:cNvSpPr>
          <p:nvPr>
            <p:ph idx="1"/>
          </p:nvPr>
        </p:nvSpPr>
        <p:spPr>
          <a:xfrm>
            <a:off x="457200" y="1804130"/>
            <a:ext cx="8229600" cy="4248472"/>
          </a:xfrm>
        </p:spPr>
        <p:txBody>
          <a:bodyPr/>
          <a:lstStyle/>
          <a:p>
            <a:pPr>
              <a:buClr>
                <a:srgbClr val="00B2E3"/>
              </a:buClr>
            </a:pPr>
            <a:r>
              <a:rPr lang="en-CA" sz="2000">
                <a:ea typeface="MS PGothic"/>
              </a:rPr>
              <a:t>This quality standard addresses care for adults 18 years of age and older experiencing early pregnancy complications and/or loss in the first trimester of pregnancy. </a:t>
            </a:r>
            <a:endParaRPr lang="en-CA" sz="2000">
              <a:solidFill>
                <a:srgbClr val="FF0000"/>
              </a:solidFill>
            </a:endParaRPr>
          </a:p>
          <a:p>
            <a:pPr>
              <a:buClr>
                <a:srgbClr val="00B2E3"/>
              </a:buClr>
            </a:pPr>
            <a:r>
              <a:rPr lang="en-CA" sz="2000">
                <a:ea typeface="MS PGothic"/>
              </a:rPr>
              <a:t>This standard applies to all settings and includes diagnosis, follow-up, management, and psychosocial aspects of care for early pregnancy complications and loss up to 13 completed weeks of pregnancy.</a:t>
            </a:r>
            <a:endParaRPr lang="en-CA" sz="2000">
              <a:solidFill>
                <a:srgbClr val="FF0000"/>
              </a:solidFill>
            </a:endParaRPr>
          </a:p>
          <a:p>
            <a:pPr>
              <a:buClr>
                <a:srgbClr val="00B2E3"/>
              </a:buClr>
            </a:pPr>
            <a:r>
              <a:rPr lang="en-CA" sz="2000">
                <a:ea typeface="MS PGothic"/>
              </a:rPr>
              <a:t>This quality standard does not address other types of ectopic pregnancy, termination of pregnancy (therapeutic abortion), or molar pregnancy (gestational trophoblastic disease).</a:t>
            </a:r>
            <a:endParaRPr lang="en-CA" sz="2000"/>
          </a:p>
        </p:txBody>
      </p:sp>
    </p:spTree>
    <p:custDataLst>
      <p:tags r:id="rId1"/>
    </p:custDataLst>
    <p:extLst>
      <p:ext uri="{BB962C8B-B14F-4D97-AF65-F5344CB8AC3E}">
        <p14:creationId xmlns:p14="http://schemas.microsoft.com/office/powerpoint/2010/main" val="303949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solidFill>
                  <a:schemeClr val="tx1"/>
                </a:solidFill>
              </a:rPr>
              <a:t>Quality Standards</a:t>
            </a:r>
          </a:p>
        </p:txBody>
      </p:sp>
      <p:sp>
        <p:nvSpPr>
          <p:cNvPr id="16" name="Content Placeholder 2">
            <a:extLst>
              <a:ext uri="{FF2B5EF4-FFF2-40B4-BE49-F238E27FC236}">
                <a16:creationId xmlns:a16="http://schemas.microsoft.com/office/drawing/2014/main" id="{25917A72-0C15-CA48-B97A-8C51A4F1C5C3}"/>
              </a:ext>
            </a:extLst>
          </p:cNvPr>
          <p:cNvSpPr>
            <a:spLocks noGrp="1"/>
          </p:cNvSpPr>
          <p:nvPr>
            <p:ph idx="1"/>
          </p:nvPr>
        </p:nvSpPr>
        <p:spPr>
          <a:xfrm>
            <a:off x="472184" y="1440547"/>
            <a:ext cx="8357917" cy="3143979"/>
          </a:xfrm>
        </p:spPr>
        <p:txBody>
          <a:bodyPr/>
          <a:lstStyle/>
          <a:p>
            <a:pPr>
              <a:lnSpc>
                <a:spcPct val="90000"/>
              </a:lnSpc>
              <a:spcAft>
                <a:spcPts val="1200"/>
              </a:spcAft>
              <a:buClr>
                <a:srgbClr val="00B2E3"/>
              </a:buClr>
            </a:pPr>
            <a:r>
              <a:rPr lang="en-CA"/>
              <a:t>Inform clinicians and patients what quality care looks like</a:t>
            </a:r>
          </a:p>
          <a:p>
            <a:pPr>
              <a:lnSpc>
                <a:spcPct val="90000"/>
              </a:lnSpc>
              <a:spcAft>
                <a:spcPts val="1200"/>
              </a:spcAft>
              <a:buClr>
                <a:srgbClr val="00B2E3"/>
              </a:buClr>
            </a:pPr>
            <a:r>
              <a:rPr lang="en-CA"/>
              <a:t>Focus on conditions where there are large variations in how care is delivered, or where there are gaps between the care provided in Ontario and the care patients should receive</a:t>
            </a:r>
          </a:p>
          <a:p>
            <a:pPr>
              <a:lnSpc>
                <a:spcPct val="90000"/>
              </a:lnSpc>
              <a:spcAft>
                <a:spcPts val="1200"/>
              </a:spcAft>
              <a:buClr>
                <a:srgbClr val="00B2E3"/>
              </a:buClr>
            </a:pPr>
            <a:r>
              <a:rPr lang="en-CA"/>
              <a:t>Are grounded in the best available evidence</a:t>
            </a:r>
          </a:p>
          <a:p>
            <a:pPr marL="360363" indent="-360363">
              <a:lnSpc>
                <a:spcPct val="90000"/>
              </a:lnSpc>
              <a:spcAft>
                <a:spcPts val="1200"/>
              </a:spcAft>
              <a:buClr>
                <a:srgbClr val="00B2E3"/>
              </a:buClr>
              <a:buFont typeface="Arial" panose="020B0604020202020204" pitchFamily="34" charset="0"/>
              <a:buChar char="•"/>
            </a:pPr>
            <a:endParaRPr lang="en-CA"/>
          </a:p>
          <a:p>
            <a:pPr>
              <a:buClr>
                <a:srgbClr val="00B2E3"/>
              </a:buClr>
            </a:pPr>
            <a:endParaRPr lang="en-CA"/>
          </a:p>
        </p:txBody>
      </p:sp>
    </p:spTree>
    <p:extLst>
      <p:ext uri="{BB962C8B-B14F-4D97-AF65-F5344CB8AC3E}">
        <p14:creationId xmlns:p14="http://schemas.microsoft.com/office/powerpoint/2010/main" val="614645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a:solidFill>
                  <a:schemeClr val="tx1"/>
                </a:solidFill>
                <a:ea typeface="MS PGothic"/>
              </a:rPr>
              <a:t>EPCL Quality Statement Topics</a:t>
            </a:r>
          </a:p>
        </p:txBody>
      </p:sp>
      <p:sp>
        <p:nvSpPr>
          <p:cNvPr id="4" name="Content Placeholder 3"/>
          <p:cNvSpPr>
            <a:spLocks noGrp="1"/>
          </p:cNvSpPr>
          <p:nvPr>
            <p:ph idx="1"/>
          </p:nvPr>
        </p:nvSpPr>
        <p:spPr/>
        <p:txBody>
          <a:bodyPr/>
          <a:lstStyle/>
          <a:p>
            <a:pPr marL="457200" indent="-457200">
              <a:buClr>
                <a:srgbClr val="00B2E3"/>
              </a:buClr>
              <a:buAutoNum type="arabicPeriod"/>
            </a:pPr>
            <a:r>
              <a:rPr lang="en-US" sz="2000">
                <a:ea typeface="MS PGothic"/>
              </a:rPr>
              <a:t>Comprehensive Assessment</a:t>
            </a:r>
          </a:p>
          <a:p>
            <a:pPr marL="457200" indent="-457200">
              <a:buClr>
                <a:srgbClr val="00B2E3"/>
              </a:buClr>
              <a:buAutoNum type="arabicPeriod"/>
            </a:pPr>
            <a:r>
              <a:rPr lang="en-US" sz="2000">
                <a:ea typeface="MS PGothic"/>
              </a:rPr>
              <a:t>Early Pregnancy Assessment Services</a:t>
            </a:r>
          </a:p>
          <a:p>
            <a:pPr marL="457200" indent="-457200">
              <a:buClr>
                <a:srgbClr val="00B2E3"/>
              </a:buClr>
              <a:buAutoNum type="arabicPeriod"/>
            </a:pPr>
            <a:r>
              <a:rPr lang="en-US" sz="2000">
                <a:ea typeface="MS PGothic"/>
              </a:rPr>
              <a:t>Pregnancy of Unknown Location</a:t>
            </a:r>
          </a:p>
          <a:p>
            <a:pPr marL="457200" indent="-457200">
              <a:buClr>
                <a:srgbClr val="00B2E3"/>
              </a:buClr>
              <a:buAutoNum type="arabicPeriod"/>
            </a:pPr>
            <a:r>
              <a:rPr lang="en-US" sz="2000">
                <a:ea typeface="MS PGothic"/>
              </a:rPr>
              <a:t>Diagnosis of Intrauterine Early Pregnancy Loss</a:t>
            </a:r>
          </a:p>
          <a:p>
            <a:pPr marL="457200" indent="-457200">
              <a:buClr>
                <a:srgbClr val="00B2E3"/>
              </a:buClr>
              <a:buAutoNum type="arabicPeriod"/>
            </a:pPr>
            <a:r>
              <a:rPr lang="en-US" sz="2000">
                <a:ea typeface="MS PGothic"/>
              </a:rPr>
              <a:t>Management Options for Intrauterine Early Pregnancy Loss</a:t>
            </a:r>
          </a:p>
          <a:p>
            <a:pPr marL="457200" indent="-457200">
              <a:buClr>
                <a:srgbClr val="00B2E3"/>
              </a:buClr>
              <a:buAutoNum type="arabicPeriod"/>
            </a:pPr>
            <a:r>
              <a:rPr lang="en-US" sz="2000">
                <a:ea typeface="MS PGothic"/>
              </a:rPr>
              <a:t>Management Options for Tubal Ectopic Pregnancy</a:t>
            </a:r>
          </a:p>
          <a:p>
            <a:pPr marL="457200" indent="-457200">
              <a:buClr>
                <a:srgbClr val="00B2E3"/>
              </a:buClr>
              <a:buAutoNum type="arabicPeriod"/>
            </a:pPr>
            <a:r>
              <a:rPr lang="en-US" sz="2000">
                <a:ea typeface="MS PGothic"/>
              </a:rPr>
              <a:t>Compassionate Care</a:t>
            </a:r>
          </a:p>
          <a:p>
            <a:pPr marL="457200" indent="-457200">
              <a:buClr>
                <a:srgbClr val="00B2E3"/>
              </a:buClr>
              <a:buAutoNum type="arabicPeriod"/>
            </a:pPr>
            <a:r>
              <a:rPr lang="en-US" sz="2000">
                <a:ea typeface="MS PGothic"/>
              </a:rPr>
              <a:t>Psychosocial and Peer Supports</a:t>
            </a:r>
          </a:p>
        </p:txBody>
      </p:sp>
    </p:spTree>
    <p:extLst>
      <p:ext uri="{BB962C8B-B14F-4D97-AF65-F5344CB8AC3E}">
        <p14:creationId xmlns:p14="http://schemas.microsoft.com/office/powerpoint/2010/main" val="2794158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895"/>
            <a:ext cx="8244584" cy="1165909"/>
          </a:xfrm>
        </p:spPr>
        <p:txBody>
          <a:bodyPr anchor="t"/>
          <a:lstStyle/>
          <a:p>
            <a:pPr>
              <a:lnSpc>
                <a:spcPct val="90000"/>
              </a:lnSpc>
            </a:pPr>
            <a:r>
              <a:rPr lang="en-CA" sz="2400" b="0">
                <a:solidFill>
                  <a:schemeClr val="tx1"/>
                </a:solidFill>
                <a:ea typeface="MS PGothic"/>
              </a:rPr>
              <a:t>Quality Statement 1:</a:t>
            </a:r>
            <a:br>
              <a:rPr lang="en-CA" sz="2400" b="0">
                <a:solidFill>
                  <a:schemeClr val="tx1"/>
                </a:solidFill>
                <a:ea typeface="MS PGothic"/>
              </a:rPr>
            </a:br>
            <a:r>
              <a:rPr lang="en-CA" sz="2400">
                <a:solidFill>
                  <a:schemeClr val="tx1"/>
                </a:solidFill>
                <a:ea typeface="MS PGothic"/>
              </a:rPr>
              <a:t>Comprehensive Assessment</a:t>
            </a:r>
            <a:br>
              <a:rPr lang="en-US" sz="2400">
                <a:solidFill>
                  <a:schemeClr val="tx1"/>
                </a:solidFill>
              </a:rPr>
            </a:br>
            <a:br>
              <a:rPr lang="en-CA" sz="2400">
                <a:solidFill>
                  <a:schemeClr val="tx1"/>
                </a:solidFill>
              </a:rPr>
            </a:br>
            <a:endParaRPr lang="en-CA" sz="2400" b="0">
              <a:solidFill>
                <a:schemeClr val="tx1"/>
              </a:solidFill>
            </a:endParaRPr>
          </a:p>
        </p:txBody>
      </p:sp>
      <p:sp>
        <p:nvSpPr>
          <p:cNvPr id="3" name="Rectangle 2"/>
          <p:cNvSpPr/>
          <p:nvPr/>
        </p:nvSpPr>
        <p:spPr>
          <a:xfrm>
            <a:off x="671362" y="2547644"/>
            <a:ext cx="7801276" cy="176271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en-CA" sz="2400" u="none">
                <a:cs typeface="Arial"/>
              </a:rPr>
              <a:t>People with signs or symptoms of early pregnancy complications receive a comprehensive assessment that includes a transvaginal ultrasound and serum </a:t>
            </a:r>
            <a:br>
              <a:rPr lang="en-CA" sz="2400" u="none">
                <a:cs typeface="Arial"/>
              </a:rPr>
            </a:br>
            <a:r>
              <a:rPr lang="en-CA" sz="2400" u="none">
                <a:cs typeface="Arial"/>
              </a:rPr>
              <a:t>beta-hCG measurement.  </a:t>
            </a:r>
          </a:p>
        </p:txBody>
      </p:sp>
    </p:spTree>
    <p:custDataLst>
      <p:tags r:id="rId1"/>
    </p:custDataLst>
    <p:extLst>
      <p:ext uri="{BB962C8B-B14F-4D97-AF65-F5344CB8AC3E}">
        <p14:creationId xmlns:p14="http://schemas.microsoft.com/office/powerpoint/2010/main" val="2503775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588719"/>
            <a:ext cx="8244584" cy="898336"/>
          </a:xfrm>
        </p:spPr>
        <p:txBody>
          <a:bodyPr/>
          <a:lstStyle/>
          <a:p>
            <a:r>
              <a:rPr lang="en-CA" sz="2400" b="0">
                <a:solidFill>
                  <a:schemeClr val="tx1"/>
                </a:solidFill>
                <a:ea typeface="MS PGothic"/>
              </a:rPr>
              <a:t>Quality Statement 2:</a:t>
            </a:r>
            <a:br>
              <a:rPr lang="en-CA" sz="2400" b="0">
                <a:solidFill>
                  <a:schemeClr val="tx1"/>
                </a:solidFill>
                <a:ea typeface="MS PGothic"/>
              </a:rPr>
            </a:br>
            <a:r>
              <a:rPr lang="en-CA" sz="2400">
                <a:solidFill>
                  <a:schemeClr val="tx1"/>
                </a:solidFill>
                <a:ea typeface="MS PGothic"/>
              </a:rPr>
              <a:t>Early Pregnancy Assessment Services </a:t>
            </a:r>
            <a:br>
              <a:rPr lang="en-CA" sz="2400">
                <a:solidFill>
                  <a:schemeClr val="tx1"/>
                </a:solidFill>
              </a:rPr>
            </a:br>
            <a:endParaRPr lang="en-CA" sz="2400">
              <a:solidFill>
                <a:schemeClr val="tx1"/>
              </a:solidFill>
            </a:endParaRPr>
          </a:p>
        </p:txBody>
      </p:sp>
      <p:sp>
        <p:nvSpPr>
          <p:cNvPr id="3" name="Rectangle 2"/>
          <p:cNvSpPr/>
          <p:nvPr/>
        </p:nvSpPr>
        <p:spPr>
          <a:xfrm>
            <a:off x="933157" y="2724410"/>
            <a:ext cx="7277687" cy="153879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en-CA" sz="2400" u="none">
                <a:cs typeface="Arial"/>
              </a:rPr>
              <a:t>People experiencing early pregnancy complications and loss have access to early pregnancy assessment services. </a:t>
            </a:r>
          </a:p>
        </p:txBody>
      </p:sp>
    </p:spTree>
    <p:custDataLst>
      <p:tags r:id="rId1"/>
    </p:custDataLst>
    <p:extLst>
      <p:ext uri="{BB962C8B-B14F-4D97-AF65-F5344CB8AC3E}">
        <p14:creationId xmlns:p14="http://schemas.microsoft.com/office/powerpoint/2010/main" val="977568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515732"/>
            <a:ext cx="8244584" cy="1165909"/>
          </a:xfrm>
        </p:spPr>
        <p:txBody>
          <a:bodyPr anchor="t"/>
          <a:lstStyle/>
          <a:p>
            <a:pPr>
              <a:lnSpc>
                <a:spcPct val="90000"/>
              </a:lnSpc>
            </a:pPr>
            <a:r>
              <a:rPr lang="en-CA" sz="2400" b="0">
                <a:solidFill>
                  <a:schemeClr val="tx1"/>
                </a:solidFill>
                <a:ea typeface="MS PGothic"/>
              </a:rPr>
              <a:t>Quality Statement 3:</a:t>
            </a:r>
            <a:br>
              <a:rPr lang="en-CA" sz="2400" b="0">
                <a:solidFill>
                  <a:schemeClr val="tx1"/>
                </a:solidFill>
                <a:ea typeface="MS PGothic"/>
              </a:rPr>
            </a:br>
            <a:r>
              <a:rPr lang="en-CA" sz="2400">
                <a:solidFill>
                  <a:schemeClr val="tx1"/>
                </a:solidFill>
                <a:ea typeface="MS PGothic"/>
              </a:rPr>
              <a:t>Pregnancy of Unknown Location </a:t>
            </a:r>
            <a:br>
              <a:rPr lang="en-CA" sz="2400">
                <a:solidFill>
                  <a:schemeClr val="tx1"/>
                </a:solidFill>
              </a:rPr>
            </a:br>
            <a:endParaRPr lang="en-CA" sz="2400" b="0">
              <a:solidFill>
                <a:schemeClr val="tx1"/>
              </a:solidFill>
            </a:endParaRPr>
          </a:p>
        </p:txBody>
      </p:sp>
      <p:sp>
        <p:nvSpPr>
          <p:cNvPr id="3" name="Rectangle 2"/>
          <p:cNvSpPr/>
          <p:nvPr/>
        </p:nvSpPr>
        <p:spPr>
          <a:xfrm>
            <a:off x="933157" y="2116900"/>
            <a:ext cx="7277687" cy="2378386"/>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en-CA" sz="2400" u="none">
                <a:cs typeface="Arial"/>
              </a:rPr>
              <a:t>People with a pregnancy of unknown location </a:t>
            </a:r>
            <a:br>
              <a:rPr lang="en-CA" sz="2400" u="none">
                <a:cs typeface="Arial"/>
              </a:rPr>
            </a:br>
            <a:r>
              <a:rPr lang="en-CA" sz="2400" u="none">
                <a:cs typeface="Arial"/>
              </a:rPr>
              <a:t>(not visible in the uterus or adnexa, on ultrasound) receive two serial serum beta-hCG measurements taken 48 hours apart. They are followed until a final diagnosis is made or until </a:t>
            </a:r>
            <a:br>
              <a:rPr lang="en-CA" sz="2400" u="none">
                <a:cs typeface="Arial"/>
              </a:rPr>
            </a:br>
            <a:r>
              <a:rPr lang="en-CA" sz="2400" u="none">
                <a:cs typeface="Arial"/>
              </a:rPr>
              <a:t>beta-hCG returns to zero. </a:t>
            </a:r>
            <a:endParaRPr lang="en-US" sz="2400" u="none">
              <a:cs typeface="Arial"/>
            </a:endParaRPr>
          </a:p>
        </p:txBody>
      </p:sp>
    </p:spTree>
    <p:custDataLst>
      <p:tags r:id="rId1"/>
    </p:custDataLst>
    <p:extLst>
      <p:ext uri="{BB962C8B-B14F-4D97-AF65-F5344CB8AC3E}">
        <p14:creationId xmlns:p14="http://schemas.microsoft.com/office/powerpoint/2010/main" val="4237890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91" y="494919"/>
            <a:ext cx="8419469" cy="1165909"/>
          </a:xfrm>
        </p:spPr>
        <p:txBody>
          <a:bodyPr anchor="t"/>
          <a:lstStyle/>
          <a:p>
            <a:pPr>
              <a:lnSpc>
                <a:spcPct val="90000"/>
              </a:lnSpc>
            </a:pPr>
            <a:r>
              <a:rPr lang="en-CA" sz="2400" b="0">
                <a:solidFill>
                  <a:schemeClr val="tx1"/>
                </a:solidFill>
                <a:ea typeface="MS PGothic"/>
              </a:rPr>
              <a:t>Quality Statement 4:</a:t>
            </a:r>
            <a:br>
              <a:rPr lang="en-CA" sz="2400" b="0">
                <a:solidFill>
                  <a:schemeClr val="tx1"/>
                </a:solidFill>
                <a:ea typeface="MS PGothic"/>
              </a:rPr>
            </a:br>
            <a:r>
              <a:rPr lang="en-US" sz="2400">
                <a:solidFill>
                  <a:schemeClr val="tx1"/>
                </a:solidFill>
                <a:ea typeface="MS PGothic"/>
              </a:rPr>
              <a:t>Diagnosis of Intrauterine Early Pregnancy Loss</a:t>
            </a:r>
            <a:br>
              <a:rPr lang="en-US" sz="2400">
                <a:solidFill>
                  <a:schemeClr val="tx1"/>
                </a:solidFill>
              </a:rPr>
            </a:br>
            <a:br>
              <a:rPr lang="en-US" sz="2400">
                <a:solidFill>
                  <a:schemeClr val="tx1"/>
                </a:solidFill>
              </a:rPr>
            </a:br>
            <a:br>
              <a:rPr lang="en-US" sz="2400">
                <a:solidFill>
                  <a:schemeClr val="tx1"/>
                </a:solidFill>
              </a:rPr>
            </a:br>
            <a:br>
              <a:rPr lang="en-US" sz="2400">
                <a:solidFill>
                  <a:schemeClr val="tx1"/>
                </a:solidFill>
              </a:rPr>
            </a:br>
            <a:endParaRPr lang="en-CA" sz="2400" b="0">
              <a:solidFill>
                <a:schemeClr val="tx1"/>
              </a:solidFill>
            </a:endParaRPr>
          </a:p>
        </p:txBody>
      </p:sp>
      <p:sp>
        <p:nvSpPr>
          <p:cNvPr id="3" name="Rectangle 2"/>
          <p:cNvSpPr/>
          <p:nvPr/>
        </p:nvSpPr>
        <p:spPr>
          <a:xfrm>
            <a:off x="909193" y="1766514"/>
            <a:ext cx="7454766" cy="3841581"/>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en-CA" sz="2400" u="none">
                <a:cs typeface="Arial"/>
              </a:rPr>
              <a:t>Pregnant people who experience intrauterine early pregnancy loss receive this diagnosis as quickly as possible based on transvaginal ultrasound. While waiting to learn whether or not the pregnancy is viable, they receive information on who to contact, where to go, and how long it should take to receive a diagnosis. A diagnosis of early pregnancy loss is also communicated to the person’s primary or other relevant care providers.</a:t>
            </a:r>
          </a:p>
        </p:txBody>
      </p:sp>
    </p:spTree>
    <p:custDataLst>
      <p:tags r:id="rId1"/>
    </p:custDataLst>
    <p:extLst>
      <p:ext uri="{BB962C8B-B14F-4D97-AF65-F5344CB8AC3E}">
        <p14:creationId xmlns:p14="http://schemas.microsoft.com/office/powerpoint/2010/main" val="710165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973" y="392766"/>
            <a:ext cx="8963602" cy="1165909"/>
          </a:xfrm>
        </p:spPr>
        <p:txBody>
          <a:bodyPr anchor="t"/>
          <a:lstStyle/>
          <a:p>
            <a:pPr>
              <a:lnSpc>
                <a:spcPct val="90000"/>
              </a:lnSpc>
            </a:pPr>
            <a:r>
              <a:rPr lang="en-CA" sz="2400" b="0">
                <a:solidFill>
                  <a:schemeClr val="tx1"/>
                </a:solidFill>
                <a:ea typeface="MS PGothic"/>
              </a:rPr>
              <a:t>Quality Statement 5:</a:t>
            </a:r>
            <a:br>
              <a:rPr lang="en-CA" sz="2400" b="0">
                <a:solidFill>
                  <a:schemeClr val="tx1"/>
                </a:solidFill>
                <a:ea typeface="MS PGothic"/>
              </a:rPr>
            </a:br>
            <a:r>
              <a:rPr lang="en-CA" sz="2400">
                <a:solidFill>
                  <a:schemeClr val="tx1"/>
                </a:solidFill>
                <a:ea typeface="MS PGothic"/>
              </a:rPr>
              <a:t>M</a:t>
            </a:r>
            <a:r>
              <a:rPr lang="en-US" sz="2400">
                <a:solidFill>
                  <a:schemeClr val="tx1"/>
                </a:solidFill>
                <a:ea typeface="MS PGothic"/>
              </a:rPr>
              <a:t>anagement Options for Intrauterine Early </a:t>
            </a:r>
            <a:br>
              <a:rPr lang="en-US" sz="2400">
                <a:solidFill>
                  <a:schemeClr val="tx1"/>
                </a:solidFill>
                <a:ea typeface="MS PGothic"/>
              </a:rPr>
            </a:br>
            <a:r>
              <a:rPr lang="en-US" sz="2400">
                <a:solidFill>
                  <a:schemeClr val="tx1"/>
                </a:solidFill>
                <a:ea typeface="MS PGothic"/>
              </a:rPr>
              <a:t>Pregnancy Loss</a:t>
            </a:r>
            <a:endParaRPr lang="en-CA" sz="2400">
              <a:solidFill>
                <a:schemeClr val="tx1"/>
              </a:solidFill>
              <a:ea typeface="MS PGothic"/>
            </a:endParaRPr>
          </a:p>
          <a:p>
            <a:pPr>
              <a:lnSpc>
                <a:spcPct val="90000"/>
              </a:lnSpc>
            </a:pPr>
            <a:br>
              <a:rPr lang="en-US" sz="3200">
                <a:solidFill>
                  <a:schemeClr val="tx1"/>
                </a:solidFill>
              </a:rPr>
            </a:br>
            <a:br>
              <a:rPr lang="en-CA" sz="3200">
                <a:solidFill>
                  <a:schemeClr val="tx1"/>
                </a:solidFill>
              </a:rPr>
            </a:br>
            <a:br>
              <a:rPr lang="en-CA" sz="3500">
                <a:solidFill>
                  <a:schemeClr val="tx1"/>
                </a:solidFill>
              </a:rPr>
            </a:br>
            <a:endParaRPr lang="en-CA" sz="3500" b="0">
              <a:solidFill>
                <a:schemeClr val="tx1"/>
              </a:solidFill>
            </a:endParaRPr>
          </a:p>
        </p:txBody>
      </p:sp>
      <p:sp>
        <p:nvSpPr>
          <p:cNvPr id="3" name="Rectangle 2"/>
          <p:cNvSpPr/>
          <p:nvPr/>
        </p:nvSpPr>
        <p:spPr>
          <a:xfrm>
            <a:off x="767219" y="2370332"/>
            <a:ext cx="7772400" cy="3184489"/>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en-CA" sz="2400" u="none">
                <a:cs typeface="Arial"/>
              </a:rPr>
              <a:t>People with intrauterine early pregnancy loss receive information on all potential management options (expectant, medical, and surgical) and are supported in making an informed decision on the most appropriate management approach for them, based on their diagnosis, clinical situation, values, and preferences.</a:t>
            </a:r>
          </a:p>
        </p:txBody>
      </p:sp>
    </p:spTree>
    <p:custDataLst>
      <p:tags r:id="rId1"/>
    </p:custDataLst>
    <p:extLst>
      <p:ext uri="{BB962C8B-B14F-4D97-AF65-F5344CB8AC3E}">
        <p14:creationId xmlns:p14="http://schemas.microsoft.com/office/powerpoint/2010/main" val="463597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518995"/>
            <a:ext cx="8244584" cy="1165909"/>
          </a:xfrm>
        </p:spPr>
        <p:txBody>
          <a:bodyPr anchor="t"/>
          <a:lstStyle/>
          <a:p>
            <a:pPr>
              <a:lnSpc>
                <a:spcPct val="90000"/>
              </a:lnSpc>
            </a:pPr>
            <a:r>
              <a:rPr lang="en-CA" sz="2400" b="0">
                <a:solidFill>
                  <a:schemeClr val="tx1"/>
                </a:solidFill>
                <a:ea typeface="MS PGothic"/>
              </a:rPr>
              <a:t>Quality Statement 6:</a:t>
            </a:r>
            <a:br>
              <a:rPr lang="en-CA" sz="2400" b="0">
                <a:solidFill>
                  <a:schemeClr val="tx1"/>
                </a:solidFill>
                <a:ea typeface="MS PGothic"/>
              </a:rPr>
            </a:br>
            <a:r>
              <a:rPr lang="en-US" sz="2400">
                <a:solidFill>
                  <a:schemeClr val="tx1"/>
                </a:solidFill>
                <a:ea typeface="MS PGothic"/>
              </a:rPr>
              <a:t>Management Options for Tubal Ectopic Pregnancy</a:t>
            </a:r>
            <a:endParaRPr lang="en-CA" sz="2400">
              <a:solidFill>
                <a:schemeClr val="tx1"/>
              </a:solidFill>
              <a:ea typeface="MS PGothic"/>
            </a:endParaRPr>
          </a:p>
          <a:p>
            <a:pPr>
              <a:lnSpc>
                <a:spcPct val="90000"/>
              </a:lnSpc>
            </a:pPr>
            <a:br>
              <a:rPr lang="en-US" sz="2400">
                <a:solidFill>
                  <a:schemeClr val="tx1"/>
                </a:solidFill>
              </a:rPr>
            </a:br>
            <a:br>
              <a:rPr lang="en-US" sz="2400">
                <a:solidFill>
                  <a:schemeClr val="tx1"/>
                </a:solidFill>
              </a:rPr>
            </a:br>
            <a:br>
              <a:rPr lang="en-CA" sz="2400">
                <a:solidFill>
                  <a:schemeClr val="tx1"/>
                </a:solidFill>
              </a:rPr>
            </a:br>
            <a:br>
              <a:rPr lang="en-CA" sz="2400">
                <a:solidFill>
                  <a:schemeClr val="tx1"/>
                </a:solidFill>
              </a:rPr>
            </a:br>
            <a:endParaRPr lang="en-CA" sz="2400" b="0">
              <a:solidFill>
                <a:schemeClr val="tx1"/>
              </a:solidFill>
            </a:endParaRPr>
          </a:p>
        </p:txBody>
      </p:sp>
      <p:sp>
        <p:nvSpPr>
          <p:cNvPr id="3" name="Rectangle 2"/>
          <p:cNvSpPr/>
          <p:nvPr/>
        </p:nvSpPr>
        <p:spPr>
          <a:xfrm>
            <a:off x="765313" y="1889782"/>
            <a:ext cx="7613374" cy="3866268"/>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en-CA" sz="2400" u="none">
                <a:cs typeface="Arial"/>
              </a:rPr>
              <a:t>People with a confirmed tubal ectopic pregnancy receive information on all potential management options (expectant, medical, and surgical) and are supported to make an informed decision about their care. They have access to their preferred management option. Health care professionals closely monitor signs and symptoms and arrange appropriate access to follow-up care. </a:t>
            </a:r>
          </a:p>
        </p:txBody>
      </p:sp>
    </p:spTree>
    <p:custDataLst>
      <p:tags r:id="rId1"/>
    </p:custDataLst>
    <p:extLst>
      <p:ext uri="{BB962C8B-B14F-4D97-AF65-F5344CB8AC3E}">
        <p14:creationId xmlns:p14="http://schemas.microsoft.com/office/powerpoint/2010/main" val="1344525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490997"/>
            <a:ext cx="8244584" cy="1165909"/>
          </a:xfrm>
        </p:spPr>
        <p:txBody>
          <a:bodyPr anchor="t"/>
          <a:lstStyle/>
          <a:p>
            <a:pPr>
              <a:lnSpc>
                <a:spcPct val="90000"/>
              </a:lnSpc>
            </a:pPr>
            <a:r>
              <a:rPr lang="en-CA" sz="2400" b="0">
                <a:solidFill>
                  <a:schemeClr val="tx1"/>
                </a:solidFill>
                <a:ea typeface="MS PGothic"/>
              </a:rPr>
              <a:t>Quality Statement 7:</a:t>
            </a:r>
            <a:br>
              <a:rPr lang="en-CA" sz="2400" b="0">
                <a:solidFill>
                  <a:schemeClr val="tx1"/>
                </a:solidFill>
                <a:ea typeface="MS PGothic"/>
              </a:rPr>
            </a:br>
            <a:r>
              <a:rPr lang="en-CA" sz="2400">
                <a:solidFill>
                  <a:schemeClr val="tx1"/>
                </a:solidFill>
                <a:ea typeface="MS PGothic"/>
              </a:rPr>
              <a:t>Compassionate Care</a:t>
            </a:r>
            <a:br>
              <a:rPr lang="en-CA" sz="2400">
                <a:solidFill>
                  <a:schemeClr val="tx1"/>
                </a:solidFill>
              </a:rPr>
            </a:br>
            <a:br>
              <a:rPr lang="en-US" sz="2400">
                <a:solidFill>
                  <a:schemeClr val="tx1"/>
                </a:solidFill>
              </a:rPr>
            </a:br>
            <a:br>
              <a:rPr lang="en-US" sz="2400">
                <a:solidFill>
                  <a:schemeClr val="tx1"/>
                </a:solidFill>
              </a:rPr>
            </a:br>
            <a:br>
              <a:rPr lang="en-CA" sz="2400">
                <a:solidFill>
                  <a:schemeClr val="tx1"/>
                </a:solidFill>
              </a:rPr>
            </a:br>
            <a:br>
              <a:rPr lang="en-CA" sz="2400">
                <a:solidFill>
                  <a:schemeClr val="tx1"/>
                </a:solidFill>
              </a:rPr>
            </a:br>
            <a:endParaRPr lang="en-CA" sz="2400" b="0">
              <a:solidFill>
                <a:schemeClr val="tx1"/>
              </a:solidFill>
            </a:endParaRPr>
          </a:p>
        </p:txBody>
      </p:sp>
      <p:sp>
        <p:nvSpPr>
          <p:cNvPr id="3" name="Rectangle 2"/>
          <p:cNvSpPr/>
          <p:nvPr/>
        </p:nvSpPr>
        <p:spPr>
          <a:xfrm>
            <a:off x="765313" y="2135171"/>
            <a:ext cx="7613374" cy="2703895"/>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en-CA" sz="2400" u="none">
                <a:cs typeface="Arial"/>
              </a:rPr>
              <a:t>People and families experiencing early pregnancy complications and/or loss are treated with dignity and respect, and receive support in a sensitive manner, taking into account their individual circumstances and emotional responses, no matter where they receive their care. </a:t>
            </a:r>
          </a:p>
        </p:txBody>
      </p:sp>
    </p:spTree>
    <p:custDataLst>
      <p:tags r:id="rId1"/>
    </p:custDataLst>
    <p:extLst>
      <p:ext uri="{BB962C8B-B14F-4D97-AF65-F5344CB8AC3E}">
        <p14:creationId xmlns:p14="http://schemas.microsoft.com/office/powerpoint/2010/main" val="4274796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516049"/>
            <a:ext cx="8244584" cy="1165909"/>
          </a:xfrm>
        </p:spPr>
        <p:txBody>
          <a:bodyPr anchor="t"/>
          <a:lstStyle/>
          <a:p>
            <a:pPr>
              <a:lnSpc>
                <a:spcPct val="90000"/>
              </a:lnSpc>
            </a:pPr>
            <a:r>
              <a:rPr lang="en-CA" sz="2400" b="0">
                <a:solidFill>
                  <a:schemeClr val="tx1"/>
                </a:solidFill>
                <a:ea typeface="MS PGothic"/>
              </a:rPr>
              <a:t>Quality Statement 8:</a:t>
            </a:r>
            <a:br>
              <a:rPr lang="en-CA" sz="2400" b="0">
                <a:solidFill>
                  <a:schemeClr val="tx1"/>
                </a:solidFill>
                <a:ea typeface="MS PGothic"/>
              </a:rPr>
            </a:br>
            <a:r>
              <a:rPr lang="en-CA" sz="2400">
                <a:solidFill>
                  <a:schemeClr val="tx1"/>
                </a:solidFill>
                <a:ea typeface="MS PGothic"/>
              </a:rPr>
              <a:t>Psychosocial and Peer Supports</a:t>
            </a:r>
            <a:br>
              <a:rPr lang="en-US" sz="2400">
                <a:solidFill>
                  <a:schemeClr val="tx1"/>
                </a:solidFill>
              </a:rPr>
            </a:br>
            <a:br>
              <a:rPr lang="en-US" sz="2400">
                <a:solidFill>
                  <a:schemeClr val="tx1"/>
                </a:solidFill>
              </a:rPr>
            </a:br>
            <a:br>
              <a:rPr lang="en-CA" sz="2400">
                <a:solidFill>
                  <a:schemeClr val="tx1"/>
                </a:solidFill>
              </a:rPr>
            </a:br>
            <a:br>
              <a:rPr lang="en-CA" sz="2400">
                <a:solidFill>
                  <a:schemeClr val="tx1"/>
                </a:solidFill>
              </a:rPr>
            </a:br>
            <a:endParaRPr lang="en-CA" sz="2400" b="0">
              <a:solidFill>
                <a:schemeClr val="tx1"/>
              </a:solidFill>
            </a:endParaRPr>
          </a:p>
        </p:txBody>
      </p:sp>
      <p:sp>
        <p:nvSpPr>
          <p:cNvPr id="3" name="Rectangle 2"/>
          <p:cNvSpPr/>
          <p:nvPr/>
        </p:nvSpPr>
        <p:spPr>
          <a:xfrm>
            <a:off x="765313" y="2522629"/>
            <a:ext cx="7613374" cy="181274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en-CA" sz="2400" u="none">
                <a:cs typeface="Arial"/>
              </a:rPr>
              <a:t>People who experience an early pregnancy loss </a:t>
            </a:r>
          </a:p>
          <a:p>
            <a:r>
              <a:rPr lang="en-CA" sz="2400" u="none">
                <a:cs typeface="Arial"/>
              </a:rPr>
              <a:t>and their families are offered information about psychosocial and peer support services and organizations.</a:t>
            </a:r>
          </a:p>
        </p:txBody>
      </p:sp>
    </p:spTree>
    <p:custDataLst>
      <p:tags r:id="rId1"/>
    </p:custDataLst>
    <p:extLst>
      <p:ext uri="{BB962C8B-B14F-4D97-AF65-F5344CB8AC3E}">
        <p14:creationId xmlns:p14="http://schemas.microsoft.com/office/powerpoint/2010/main" val="2575694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22313" y="2363272"/>
            <a:ext cx="6081935" cy="1969761"/>
          </a:xfrm>
        </p:spPr>
        <p:txBody>
          <a:bodyPr/>
          <a:lstStyle/>
          <a:p>
            <a:br>
              <a:rPr lang="en-CA" sz="4800">
                <a:solidFill>
                  <a:schemeClr val="tx1"/>
                </a:solidFill>
              </a:rPr>
            </a:br>
            <a:r>
              <a:rPr lang="en-US" sz="4800">
                <a:solidFill>
                  <a:schemeClr val="tx1"/>
                </a:solidFill>
              </a:rPr>
              <a:t>How Success Can Be Measured</a:t>
            </a:r>
            <a:br>
              <a:rPr lang="en-US">
                <a:solidFill>
                  <a:schemeClr val="tx1"/>
                </a:solidFill>
                <a:latin typeface="MS PGothic"/>
              </a:rPr>
            </a:br>
            <a:endParaRPr lang="en-US">
              <a:solidFill>
                <a:schemeClr val="tx1"/>
              </a:solidFill>
            </a:endParaRPr>
          </a:p>
        </p:txBody>
      </p:sp>
      <p:cxnSp>
        <p:nvCxnSpPr>
          <p:cNvPr id="3" name="Straight Connector 2">
            <a:extLst>
              <a:ext uri="{FF2B5EF4-FFF2-40B4-BE49-F238E27FC236}">
                <a16:creationId xmlns:a16="http://schemas.microsoft.com/office/drawing/2014/main" id="{7068E7A8-7777-B943-9C87-293886FCEE13}"/>
              </a:ext>
            </a:extLst>
          </p:cNvPr>
          <p:cNvCxnSpPr>
            <a:cxnSpLocks/>
          </p:cNvCxnSpPr>
          <p:nvPr/>
        </p:nvCxnSpPr>
        <p:spPr bwMode="auto">
          <a:xfrm>
            <a:off x="800587" y="4048415"/>
            <a:ext cx="4107169"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1479002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872"/>
            <a:ext cx="7139136" cy="706437"/>
          </a:xfrm>
        </p:spPr>
        <p:txBody>
          <a:bodyPr/>
          <a:lstStyle/>
          <a:p>
            <a:r>
              <a:rPr lang="en-CA">
                <a:solidFill>
                  <a:schemeClr val="tx1"/>
                </a:solidFill>
              </a:rPr>
              <a:t>Quality Standards: Vision</a:t>
            </a:r>
          </a:p>
        </p:txBody>
      </p:sp>
      <p:graphicFrame>
        <p:nvGraphicFramePr>
          <p:cNvPr id="4" name="Diagram 3"/>
          <p:cNvGraphicFramePr/>
          <p:nvPr>
            <p:extLst>
              <p:ext uri="{D42A27DB-BD31-4B8C-83A1-F6EECF244321}">
                <p14:modId xmlns:p14="http://schemas.microsoft.com/office/powerpoint/2010/main" val="1654766197"/>
              </p:ext>
            </p:extLst>
          </p:nvPr>
        </p:nvGraphicFramePr>
        <p:xfrm>
          <a:off x="552450" y="1536526"/>
          <a:ext cx="8039100" cy="453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9141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p:txBody>
          <a:bodyPr/>
          <a:lstStyle/>
          <a:p>
            <a:r>
              <a:rPr lang="en-US" sz="3200">
                <a:solidFill>
                  <a:schemeClr val="tx1"/>
                </a:solidFill>
              </a:rPr>
              <a:t>How Success Can Be Measured Provincially</a:t>
            </a: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457200" y="1700808"/>
            <a:ext cx="8487905" cy="4248472"/>
          </a:xfrm>
        </p:spPr>
        <p:txBody>
          <a:bodyPr/>
          <a:lstStyle/>
          <a:p>
            <a:pPr marL="0" indent="0">
              <a:buNone/>
            </a:pPr>
            <a:r>
              <a:rPr lang="en-CA" sz="2000" dirty="0">
                <a:ea typeface="MS PGothic"/>
              </a:rPr>
              <a:t>We recommend the following list of potential indicators to monitor the overall success of the standard provincially: </a:t>
            </a:r>
            <a:endParaRPr lang="en-CA" sz="2000" dirty="0"/>
          </a:p>
          <a:p>
            <a:pPr>
              <a:buClr>
                <a:srgbClr val="00B2E3"/>
              </a:buClr>
            </a:pPr>
            <a:r>
              <a:rPr lang="en-US" sz="2000" dirty="0">
                <a:ea typeface="MS PGothic"/>
              </a:rPr>
              <a:t>Number of emergency department visits by people with early pregnancy complications and/or loss</a:t>
            </a:r>
            <a:endParaRPr lang="en-CA" sz="2000" dirty="0">
              <a:ea typeface="MS PGothic"/>
            </a:endParaRPr>
          </a:p>
          <a:p>
            <a:pPr>
              <a:buClr>
                <a:srgbClr val="00B2E3"/>
              </a:buClr>
            </a:pPr>
            <a:r>
              <a:rPr lang="en-CA" sz="2000" dirty="0">
                <a:ea typeface="MS PGothic"/>
              </a:rPr>
              <a:t>Percentage of repeat emergency department visits within 30 days of the initial visit for early pregnancy complications or loss</a:t>
            </a:r>
          </a:p>
          <a:p>
            <a:pPr>
              <a:buClr>
                <a:srgbClr val="00B2E3"/>
              </a:buClr>
            </a:pPr>
            <a:r>
              <a:rPr lang="en-CA" sz="2000" dirty="0">
                <a:ea typeface="MS PGothic"/>
              </a:rPr>
              <a:t>Percentage of repeat emergency department visits within 30 days of the initial visit for tubal ectopic pregnancy and complications</a:t>
            </a:r>
          </a:p>
          <a:p>
            <a:pPr>
              <a:buClr>
                <a:srgbClr val="00B2E3"/>
              </a:buClr>
            </a:pPr>
            <a:r>
              <a:rPr lang="en-CA" sz="2000" dirty="0">
                <a:ea typeface="MS PGothic"/>
              </a:rPr>
              <a:t>Percentage of emergency department and inpatient visits for early pregnancy complications or loss that required a blood transfusion</a:t>
            </a:r>
          </a:p>
          <a:p>
            <a:pPr marL="0" indent="0">
              <a:buNone/>
            </a:pPr>
            <a:endParaRPr lang="en-CA" sz="1800" dirty="0"/>
          </a:p>
          <a:p>
            <a:endParaRPr lang="en-US" sz="1800" dirty="0"/>
          </a:p>
        </p:txBody>
      </p:sp>
    </p:spTree>
    <p:custDataLst>
      <p:tags r:id="rId1"/>
    </p:custDataLst>
    <p:extLst>
      <p:ext uri="{BB962C8B-B14F-4D97-AF65-F5344CB8AC3E}">
        <p14:creationId xmlns:p14="http://schemas.microsoft.com/office/powerpoint/2010/main" val="3157782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10CA5-2EAF-4533-976D-B6C8C3BA29A6}"/>
              </a:ext>
            </a:extLst>
          </p:cNvPr>
          <p:cNvSpPr>
            <a:spLocks noGrp="1"/>
          </p:cNvSpPr>
          <p:nvPr>
            <p:ph type="title"/>
          </p:nvPr>
        </p:nvSpPr>
        <p:spPr/>
        <p:txBody>
          <a:bodyPr/>
          <a:lstStyle/>
          <a:p>
            <a:r>
              <a:rPr lang="en-US" sz="3200">
                <a:solidFill>
                  <a:schemeClr val="tx1"/>
                </a:solidFill>
              </a:rPr>
              <a:t>How Success Can Be Measured Locally</a:t>
            </a:r>
            <a:endParaRPr lang="en-CA" sz="3200">
              <a:solidFill>
                <a:schemeClr val="tx1"/>
              </a:solidFill>
            </a:endParaRPr>
          </a:p>
        </p:txBody>
      </p:sp>
      <p:sp>
        <p:nvSpPr>
          <p:cNvPr id="3" name="Content Placeholder 2">
            <a:extLst>
              <a:ext uri="{FF2B5EF4-FFF2-40B4-BE49-F238E27FC236}">
                <a16:creationId xmlns:a16="http://schemas.microsoft.com/office/drawing/2014/main" id="{4741611F-638D-4D32-B233-43B4EC3A146E}"/>
              </a:ext>
            </a:extLst>
          </p:cNvPr>
          <p:cNvSpPr>
            <a:spLocks noGrp="1"/>
          </p:cNvSpPr>
          <p:nvPr>
            <p:ph idx="1"/>
          </p:nvPr>
        </p:nvSpPr>
        <p:spPr/>
        <p:txBody>
          <a:bodyPr/>
          <a:lstStyle/>
          <a:p>
            <a:pPr marL="0" indent="0">
              <a:buNone/>
            </a:pPr>
            <a:r>
              <a:rPr lang="en-CA" sz="2000" dirty="0">
                <a:ea typeface="MS PGothic"/>
              </a:rPr>
              <a:t>We recommend the following list of potential indicators to monitor the overall success of the standard locally:</a:t>
            </a:r>
          </a:p>
          <a:p>
            <a:pPr>
              <a:buClr>
                <a:srgbClr val="00B2E3"/>
              </a:buClr>
            </a:pPr>
            <a:r>
              <a:rPr lang="en-CA" sz="2000" dirty="0">
                <a:ea typeface="MS PGothic"/>
              </a:rPr>
              <a:t>Average time that people with early intrauterine pregnancy loss who need a dilatation and curettage (D&amp;C) procedure wait for a D&amp;C</a:t>
            </a:r>
          </a:p>
          <a:p>
            <a:pPr>
              <a:buClr>
                <a:srgbClr val="00B2E3"/>
              </a:buClr>
            </a:pPr>
            <a:r>
              <a:rPr lang="en-US" sz="2000" dirty="0">
                <a:ea typeface="MS PGothic"/>
              </a:rPr>
              <a:t>Average wait time from first presentation to a health care professional of early pregnancy complications or loss, to a diagnosis via transvaginal ultrasound of early pregnancy complications or loss </a:t>
            </a:r>
            <a:endParaRPr lang="en-CA" sz="2000" dirty="0">
              <a:ea typeface="MS PGothic"/>
            </a:endParaRPr>
          </a:p>
          <a:p>
            <a:pPr>
              <a:buClr>
                <a:srgbClr val="00B2E3"/>
              </a:buClr>
            </a:pPr>
            <a:r>
              <a:rPr lang="en-US" sz="2000" dirty="0">
                <a:ea typeface="MS PGothic"/>
              </a:rPr>
              <a:t>Percentage of people with early pregnancy complications or loss who are satisfied with the care they receive </a:t>
            </a:r>
            <a:endParaRPr lang="en-CA" sz="2000" dirty="0">
              <a:ea typeface="MS PGothic"/>
            </a:endParaRPr>
          </a:p>
          <a:p>
            <a:pPr marL="0" indent="0">
              <a:buNone/>
            </a:pPr>
            <a:endParaRPr lang="en-CA" dirty="0"/>
          </a:p>
          <a:p>
            <a:endParaRPr lang="en-CA" dirty="0"/>
          </a:p>
          <a:p>
            <a:endParaRPr lang="en-CA" dirty="0"/>
          </a:p>
        </p:txBody>
      </p:sp>
    </p:spTree>
    <p:extLst>
      <p:ext uri="{BB962C8B-B14F-4D97-AF65-F5344CB8AC3E}">
        <p14:creationId xmlns:p14="http://schemas.microsoft.com/office/powerpoint/2010/main" val="733678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a:stretch>
            <a:fillRect/>
          </a:stretch>
        </p:blipFill>
        <p:spPr bwMode="auto">
          <a:xfrm>
            <a:off x="0" y="395585"/>
            <a:ext cx="5143500" cy="1704975"/>
          </a:xfrm>
          <a:prstGeom prst="rect">
            <a:avLst/>
          </a:prstGeom>
          <a:noFill/>
          <a:ln w="9525">
            <a:noFill/>
            <a:miter lim="800000"/>
            <a:headEnd/>
            <a:tailEnd/>
          </a:ln>
        </p:spPr>
      </p:pic>
      <p:sp>
        <p:nvSpPr>
          <p:cNvPr id="2" name="Title 1"/>
          <p:cNvSpPr>
            <a:spLocks noGrp="1"/>
          </p:cNvSpPr>
          <p:nvPr>
            <p:ph type="title" idx="4294967295"/>
          </p:nvPr>
        </p:nvSpPr>
        <p:spPr>
          <a:xfrm>
            <a:off x="313840" y="2100560"/>
            <a:ext cx="6658460" cy="2339977"/>
          </a:xfrm>
        </p:spPr>
        <p:txBody>
          <a:bodyPr>
            <a:normAutofit fontScale="90000"/>
          </a:bodyPr>
          <a:lstStyle/>
          <a:p>
            <a:r>
              <a:rPr lang="en-US" sz="4400" b="1">
                <a:solidFill>
                  <a:schemeClr val="tx1"/>
                </a:solidFill>
              </a:rPr>
              <a:t>Pregnancy and Infant Loss (PAIL) Network</a:t>
            </a:r>
            <a:br>
              <a:rPr lang="en-US" sz="3675" b="1">
                <a:solidFill>
                  <a:schemeClr val="tx1"/>
                </a:solidFill>
              </a:rPr>
            </a:br>
            <a:br>
              <a:rPr lang="en-US" sz="3675" b="1">
                <a:solidFill>
                  <a:schemeClr val="tx1"/>
                </a:solidFill>
              </a:rPr>
            </a:br>
            <a:endParaRPr lang="en-US" sz="2700">
              <a:solidFill>
                <a:schemeClr val="tx1"/>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7541" y="5416445"/>
            <a:ext cx="2447579" cy="729067"/>
          </a:xfrm>
          <a:prstGeom prst="rect">
            <a:avLst/>
          </a:prstGeom>
        </p:spPr>
      </p:pic>
      <p:sp>
        <p:nvSpPr>
          <p:cNvPr id="3" name="TextBox 2"/>
          <p:cNvSpPr txBox="1"/>
          <p:nvPr/>
        </p:nvSpPr>
        <p:spPr>
          <a:xfrm>
            <a:off x="4791808" y="5341327"/>
            <a:ext cx="184731" cy="300082"/>
          </a:xfrm>
          <a:prstGeom prst="rect">
            <a:avLst/>
          </a:prstGeom>
          <a:noFill/>
        </p:spPr>
        <p:txBody>
          <a:bodyPr wrap="none" rtlCol="0">
            <a:spAutoFit/>
          </a:bodyPr>
          <a:lstStyle/>
          <a:p>
            <a:pPr defTabSz="685800" fontAlgn="auto">
              <a:spcBef>
                <a:spcPts val="0"/>
              </a:spcBef>
              <a:spcAft>
                <a:spcPts val="0"/>
              </a:spcAft>
            </a:pPr>
            <a:endParaRPr lang="en-US" sz="1350" u="none">
              <a:solidFill>
                <a:prstClr val="black"/>
              </a:solidFill>
              <a:latin typeface="Calibri" panose="020F0502020204030204"/>
              <a:ea typeface="+mn-ea"/>
            </a:endParaRPr>
          </a:p>
        </p:txBody>
      </p:sp>
      <p:sp>
        <p:nvSpPr>
          <p:cNvPr id="4" name="TextBox 3"/>
          <p:cNvSpPr txBox="1"/>
          <p:nvPr/>
        </p:nvSpPr>
        <p:spPr>
          <a:xfrm>
            <a:off x="341479" y="5652369"/>
            <a:ext cx="5366525" cy="400110"/>
          </a:xfrm>
          <a:prstGeom prst="rect">
            <a:avLst/>
          </a:prstGeom>
          <a:noFill/>
        </p:spPr>
        <p:txBody>
          <a:bodyPr wrap="square" rtlCol="0">
            <a:spAutoFit/>
          </a:bodyPr>
          <a:lstStyle/>
          <a:p>
            <a:r>
              <a:rPr lang="en-US" sz="2000" b="1">
                <a:solidFill>
                  <a:srgbClr val="047BC1"/>
                </a:solidFill>
                <a:hlinkClick r:id="rId5">
                  <a:extLst>
                    <a:ext uri="{A12FA001-AC4F-418D-AE19-62706E023703}">
                      <ahyp:hlinkClr xmlns:ahyp="http://schemas.microsoft.com/office/drawing/2018/hyperlinkcolor" val="tx"/>
                    </a:ext>
                  </a:extLst>
                </a:hlinkClick>
              </a:rPr>
              <a:t>https://pailnetwork.sunnybrook.ca/</a:t>
            </a:r>
            <a:endParaRPr lang="en-US" sz="2000" b="1">
              <a:solidFill>
                <a:srgbClr val="047BC1"/>
              </a:solidFill>
            </a:endParaRPr>
          </a:p>
        </p:txBody>
      </p:sp>
    </p:spTree>
    <p:extLst>
      <p:ext uri="{BB962C8B-B14F-4D97-AF65-F5344CB8AC3E}">
        <p14:creationId xmlns:p14="http://schemas.microsoft.com/office/powerpoint/2010/main" val="14689456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27825C-3D83-BC44-BA8A-08D5DC2FC7B9}"/>
              </a:ext>
            </a:extLst>
          </p:cNvPr>
          <p:cNvSpPr/>
          <p:nvPr/>
        </p:nvSpPr>
        <p:spPr>
          <a:xfrm>
            <a:off x="4572000" y="5906426"/>
            <a:ext cx="4639734" cy="646331"/>
          </a:xfrm>
          <a:prstGeom prst="rect">
            <a:avLst/>
          </a:prstGeom>
          <a:noFill/>
          <a:ln>
            <a:noFill/>
          </a:ln>
        </p:spPr>
        <p:txBody>
          <a:bodyPr vert="horz" wrap="square" lIns="91440" tIns="45720" rIns="91440" bIns="45720" numCol="1" anchor="b" anchorCtr="0" compatLnSpc="1">
            <a:prstTxWarp prst="textNoShape">
              <a:avLst/>
            </a:prstTxWarp>
          </a:bodyPr>
          <a:lstStyle/>
          <a:p>
            <a:pPr eaLnBrk="0" hangingPunct="0"/>
            <a:br>
              <a:rPr lang="en-CA" sz="2800" b="1" u="none">
                <a:solidFill>
                  <a:srgbClr val="FFFFFF"/>
                </a:solidFill>
                <a:latin typeface="Arial"/>
                <a:cs typeface="Arial"/>
              </a:rPr>
            </a:br>
            <a:endParaRPr lang="en-CA" sz="2800" b="1" u="none">
              <a:solidFill>
                <a:srgbClr val="FFFFFF"/>
              </a:solidFill>
              <a:latin typeface="Arial"/>
              <a:cs typeface="Arial"/>
            </a:endParaRPr>
          </a:p>
          <a:p>
            <a:pPr eaLnBrk="0" hangingPunct="0"/>
            <a:endParaRPr lang="en-CA" sz="2800" b="1" u="none">
              <a:solidFill>
                <a:srgbClr val="FFFFFF"/>
              </a:solidFill>
              <a:latin typeface="Arial"/>
              <a:cs typeface="Arial"/>
            </a:endParaRPr>
          </a:p>
          <a:p>
            <a:pPr eaLnBrk="0" hangingPunct="0"/>
            <a:br>
              <a:rPr lang="en-CA" sz="2800" b="1" u="none">
                <a:solidFill>
                  <a:srgbClr val="FFFFFF"/>
                </a:solidFill>
                <a:latin typeface="Arial"/>
                <a:cs typeface="Arial"/>
              </a:rPr>
            </a:br>
            <a:r>
              <a:rPr lang="en-CA" sz="2400" u="none">
                <a:solidFill>
                  <a:srgbClr val="FFFFFF"/>
                </a:solidFill>
                <a:latin typeface="Arial"/>
                <a:cs typeface="Arial"/>
              </a:rPr>
              <a:t>Connect with us:</a:t>
            </a:r>
            <a:br>
              <a:rPr lang="en-CA" sz="2400" u="none">
                <a:solidFill>
                  <a:srgbClr val="FFFFFF"/>
                </a:solidFill>
                <a:latin typeface="Arial"/>
                <a:cs typeface="Arial"/>
              </a:rPr>
            </a:br>
            <a:r>
              <a:rPr lang="en-CA" sz="2400" b="1" u="none">
                <a:solidFill>
                  <a:srgbClr val="FFFFFF"/>
                </a:solidFill>
                <a:latin typeface="Arial"/>
                <a:cs typeface="Arial"/>
              </a:rPr>
              <a:t>https://</a:t>
            </a:r>
            <a:r>
              <a:rPr lang="en-CA" sz="2400" b="1" u="none" err="1">
                <a:solidFill>
                  <a:srgbClr val="FFFFFF"/>
                </a:solidFill>
                <a:latin typeface="Arial"/>
                <a:cs typeface="Arial"/>
              </a:rPr>
              <a:t>quorum.hqontario.ca</a:t>
            </a:r>
            <a:endParaRPr lang="en-CA" sz="2400" b="1" u="none">
              <a:solidFill>
                <a:srgbClr val="FFFFFF"/>
              </a:solidFill>
              <a:latin typeface="Arial"/>
              <a:cs typeface="Arial"/>
            </a:endParaRPr>
          </a:p>
        </p:txBody>
      </p:sp>
    </p:spTree>
    <p:custDataLst>
      <p:tags r:id="rId1"/>
    </p:custDataLst>
    <p:extLst>
      <p:ext uri="{BB962C8B-B14F-4D97-AF65-F5344CB8AC3E}">
        <p14:creationId xmlns:p14="http://schemas.microsoft.com/office/powerpoint/2010/main" val="1372983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219289" y="251754"/>
            <a:ext cx="8434383" cy="778712"/>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Clr>
                <a:srgbClr val="00788A"/>
              </a:buClr>
              <a:buFontTx/>
              <a:buNone/>
            </a:pPr>
            <a:endParaRPr lang="en-CA" sz="3600" b="1" u="none">
              <a:solidFill>
                <a:srgbClr val="0C6577"/>
              </a:solidFill>
            </a:endParaRPr>
          </a:p>
        </p:txBody>
      </p:sp>
      <p:sp>
        <p:nvSpPr>
          <p:cNvPr id="14" name="TextBox 13"/>
          <p:cNvSpPr txBox="1"/>
          <p:nvPr/>
        </p:nvSpPr>
        <p:spPr>
          <a:xfrm>
            <a:off x="-1608667" y="677333"/>
            <a:ext cx="184666" cy="307777"/>
          </a:xfrm>
          <a:prstGeom prst="rect">
            <a:avLst/>
          </a:prstGeom>
          <a:noFill/>
        </p:spPr>
        <p:txBody>
          <a:bodyPr wrap="none" rtlCol="0">
            <a:spAutoFit/>
          </a:bodyPr>
          <a:lstStyle/>
          <a:p>
            <a:endParaRPr lang="en-US">
              <a:solidFill>
                <a:srgbClr val="000000"/>
              </a:solidFill>
            </a:endParaRPr>
          </a:p>
        </p:txBody>
      </p:sp>
      <p:sp>
        <p:nvSpPr>
          <p:cNvPr id="2" name="Rectangle 1"/>
          <p:cNvSpPr/>
          <p:nvPr/>
        </p:nvSpPr>
        <p:spPr>
          <a:xfrm>
            <a:off x="98152" y="6360455"/>
            <a:ext cx="8921937" cy="400110"/>
          </a:xfrm>
          <a:prstGeom prst="rect">
            <a:avLst/>
          </a:prstGeom>
        </p:spPr>
        <p:txBody>
          <a:bodyPr wrap="square" anchor="t">
            <a:spAutoFit/>
          </a:bodyPr>
          <a:lstStyle/>
          <a:p>
            <a:r>
              <a:rPr lang="en-US" sz="1000" b="1" u="none"/>
              <a:t>Find these resources here:</a:t>
            </a:r>
            <a:br>
              <a:rPr lang="en-US" sz="1000" b="1" u="none">
                <a:cs typeface="Arial"/>
              </a:rPr>
            </a:br>
            <a:r>
              <a:rPr lang="en-CA" sz="1000">
                <a:hlinkClick r:id="rId3">
                  <a:extLst>
                    <a:ext uri="{A12FA001-AC4F-418D-AE19-62706E023703}">
                      <ahyp:hlinkClr xmlns:ahyp="http://schemas.microsoft.com/office/drawing/2018/hyperlinkcolor" val="tx"/>
                    </a:ext>
                  </a:extLst>
                </a:hlinkClick>
              </a:rPr>
              <a:t>https://www.hqontario.ca/evidence-to-improve-care/quality-standards/view-all-quality-standards/early-pregnancy-complications-and-loss</a:t>
            </a:r>
            <a:r>
              <a:rPr lang="en-US" sz="1000" u="none">
                <a:cs typeface="Arial"/>
              </a:rPr>
              <a:t> </a:t>
            </a:r>
            <a:endParaRPr lang="en-US" sz="1000" u="none"/>
          </a:p>
        </p:txBody>
      </p:sp>
      <p:sp>
        <p:nvSpPr>
          <p:cNvPr id="7" name="Title 6"/>
          <p:cNvSpPr>
            <a:spLocks noGrp="1"/>
          </p:cNvSpPr>
          <p:nvPr>
            <p:ph type="title"/>
          </p:nvPr>
        </p:nvSpPr>
        <p:spPr>
          <a:xfrm>
            <a:off x="436829" y="1233"/>
            <a:ext cx="8244584" cy="1165909"/>
          </a:xfrm>
        </p:spPr>
        <p:txBody>
          <a:bodyPr/>
          <a:lstStyle/>
          <a:p>
            <a:r>
              <a:rPr lang="en-US" sz="2800">
                <a:solidFill>
                  <a:schemeClr val="tx1"/>
                </a:solidFill>
              </a:rPr>
              <a:t>Quality Standards Resources</a:t>
            </a:r>
          </a:p>
        </p:txBody>
      </p:sp>
      <p:sp>
        <p:nvSpPr>
          <p:cNvPr id="18" name="TextBox 17">
            <a:extLst>
              <a:ext uri="{FF2B5EF4-FFF2-40B4-BE49-F238E27FC236}">
                <a16:creationId xmlns:a16="http://schemas.microsoft.com/office/drawing/2014/main" id="{A5593DC1-F54F-440D-8F78-18B2BBEA017D}"/>
              </a:ext>
            </a:extLst>
          </p:cNvPr>
          <p:cNvSpPr txBox="1"/>
          <p:nvPr/>
        </p:nvSpPr>
        <p:spPr>
          <a:xfrm>
            <a:off x="6891460" y="6074241"/>
            <a:ext cx="1302971" cy="307777"/>
          </a:xfrm>
          <a:prstGeom prst="rect">
            <a:avLst/>
          </a:prstGeom>
          <a:noFill/>
        </p:spPr>
        <p:txBody>
          <a:bodyPr wrap="square" rtlCol="0" anchor="t">
            <a:spAutoFit/>
          </a:bodyPr>
          <a:lstStyle/>
          <a:p>
            <a:r>
              <a:rPr lang="en-US" b="1" u="none"/>
              <a:t>Data Tables</a:t>
            </a:r>
          </a:p>
        </p:txBody>
      </p:sp>
      <p:sp>
        <p:nvSpPr>
          <p:cNvPr id="28" name="TextBox 27">
            <a:extLst>
              <a:ext uri="{FF2B5EF4-FFF2-40B4-BE49-F238E27FC236}">
                <a16:creationId xmlns:a16="http://schemas.microsoft.com/office/drawing/2014/main" id="{4CB5A98D-E2D7-F947-BB70-39134749FBB3}"/>
              </a:ext>
            </a:extLst>
          </p:cNvPr>
          <p:cNvSpPr txBox="1"/>
          <p:nvPr/>
        </p:nvSpPr>
        <p:spPr>
          <a:xfrm>
            <a:off x="4836885" y="3469354"/>
            <a:ext cx="2529860" cy="307777"/>
          </a:xfrm>
          <a:prstGeom prst="rect">
            <a:avLst/>
          </a:prstGeom>
          <a:noFill/>
        </p:spPr>
        <p:txBody>
          <a:bodyPr wrap="none" rtlCol="0">
            <a:spAutoFit/>
          </a:bodyPr>
          <a:lstStyle/>
          <a:p>
            <a:r>
              <a:rPr lang="en-US" b="1" u="none">
                <a:solidFill>
                  <a:srgbClr val="000000"/>
                </a:solidFill>
              </a:rPr>
              <a:t>Patient Conversation Guide</a:t>
            </a:r>
          </a:p>
        </p:txBody>
      </p:sp>
      <p:sp>
        <p:nvSpPr>
          <p:cNvPr id="29" name="TextBox 28">
            <a:extLst>
              <a:ext uri="{FF2B5EF4-FFF2-40B4-BE49-F238E27FC236}">
                <a16:creationId xmlns:a16="http://schemas.microsoft.com/office/drawing/2014/main" id="{F830BAC6-EBFE-F045-AF62-6372CBA05DDE}"/>
              </a:ext>
            </a:extLst>
          </p:cNvPr>
          <p:cNvSpPr txBox="1"/>
          <p:nvPr/>
        </p:nvSpPr>
        <p:spPr>
          <a:xfrm>
            <a:off x="2432295" y="3503740"/>
            <a:ext cx="1616148" cy="307777"/>
          </a:xfrm>
          <a:prstGeom prst="rect">
            <a:avLst/>
          </a:prstGeom>
          <a:noFill/>
        </p:spPr>
        <p:txBody>
          <a:bodyPr wrap="none" rtlCol="0">
            <a:spAutoFit/>
          </a:bodyPr>
          <a:lstStyle/>
          <a:p>
            <a:r>
              <a:rPr lang="en-US" b="1" u="none">
                <a:solidFill>
                  <a:srgbClr val="000000"/>
                </a:solidFill>
              </a:rPr>
              <a:t>Quality Standard</a:t>
            </a:r>
          </a:p>
        </p:txBody>
      </p:sp>
      <p:sp>
        <p:nvSpPr>
          <p:cNvPr id="30" name="TextBox 29">
            <a:extLst>
              <a:ext uri="{FF2B5EF4-FFF2-40B4-BE49-F238E27FC236}">
                <a16:creationId xmlns:a16="http://schemas.microsoft.com/office/drawing/2014/main" id="{2D79F928-50F0-BC4F-9EFC-4FC7DE3C8133}"/>
              </a:ext>
            </a:extLst>
          </p:cNvPr>
          <p:cNvSpPr txBox="1"/>
          <p:nvPr/>
        </p:nvSpPr>
        <p:spPr>
          <a:xfrm>
            <a:off x="3632556" y="6037451"/>
            <a:ext cx="1895071" cy="307777"/>
          </a:xfrm>
          <a:prstGeom prst="rect">
            <a:avLst/>
          </a:prstGeom>
          <a:noFill/>
        </p:spPr>
        <p:txBody>
          <a:bodyPr wrap="none" rtlCol="0" anchor="t">
            <a:spAutoFit/>
          </a:bodyPr>
          <a:lstStyle/>
          <a:p>
            <a:r>
              <a:rPr lang="en-US" b="1" u="none">
                <a:solidFill>
                  <a:srgbClr val="000000"/>
                </a:solidFill>
              </a:rPr>
              <a:t>Measurement Guide</a:t>
            </a:r>
          </a:p>
        </p:txBody>
      </p:sp>
      <p:pic>
        <p:nvPicPr>
          <p:cNvPr id="31" name="Picture 30">
            <a:extLst>
              <a:ext uri="{FF2B5EF4-FFF2-40B4-BE49-F238E27FC236}">
                <a16:creationId xmlns:a16="http://schemas.microsoft.com/office/drawing/2014/main" id="{111438C4-5670-DE48-BD49-560AC585DB12}"/>
              </a:ext>
            </a:extLst>
          </p:cNvPr>
          <p:cNvPicPr>
            <a:picLocks noChangeAspect="1"/>
          </p:cNvPicPr>
          <p:nvPr/>
        </p:nvPicPr>
        <p:blipFill>
          <a:blip r:embed="rId4"/>
          <a:srcRect/>
          <a:stretch/>
        </p:blipFill>
        <p:spPr>
          <a:xfrm>
            <a:off x="2433757" y="1130179"/>
            <a:ext cx="1620423" cy="2100803"/>
          </a:xfrm>
          <a:prstGeom prst="rect">
            <a:avLst/>
          </a:prstGeom>
          <a:effectLst>
            <a:outerShdw blurRad="76200" algn="ctr" rotWithShape="0">
              <a:prstClr val="black">
                <a:alpha val="40000"/>
              </a:prstClr>
            </a:outerShdw>
          </a:effectLst>
        </p:spPr>
      </p:pic>
      <p:pic>
        <p:nvPicPr>
          <p:cNvPr id="32" name="Picture 31">
            <a:extLst>
              <a:ext uri="{FF2B5EF4-FFF2-40B4-BE49-F238E27FC236}">
                <a16:creationId xmlns:a16="http://schemas.microsoft.com/office/drawing/2014/main" id="{F8406BC1-424D-7D48-A696-44414BBBCC19}"/>
              </a:ext>
            </a:extLst>
          </p:cNvPr>
          <p:cNvPicPr>
            <a:picLocks noChangeAspect="1"/>
          </p:cNvPicPr>
          <p:nvPr/>
        </p:nvPicPr>
        <p:blipFill>
          <a:blip r:embed="rId5"/>
          <a:srcRect/>
          <a:stretch/>
        </p:blipFill>
        <p:spPr>
          <a:xfrm>
            <a:off x="5278365" y="1125341"/>
            <a:ext cx="1620423" cy="2103539"/>
          </a:xfrm>
          <a:prstGeom prst="rect">
            <a:avLst/>
          </a:prstGeom>
          <a:effectLst>
            <a:outerShdw blurRad="76200" algn="ctr" rotWithShape="0">
              <a:prstClr val="black">
                <a:alpha val="40000"/>
              </a:prstClr>
            </a:outerShdw>
          </a:effectLst>
        </p:spPr>
      </p:pic>
      <p:pic>
        <p:nvPicPr>
          <p:cNvPr id="34" name="Picture 33">
            <a:extLst>
              <a:ext uri="{FF2B5EF4-FFF2-40B4-BE49-F238E27FC236}">
                <a16:creationId xmlns:a16="http://schemas.microsoft.com/office/drawing/2014/main" id="{0713A29C-67C7-454E-93E1-0C9557571692}"/>
              </a:ext>
            </a:extLst>
          </p:cNvPr>
          <p:cNvPicPr>
            <a:picLocks noChangeAspect="1"/>
          </p:cNvPicPr>
          <p:nvPr/>
        </p:nvPicPr>
        <p:blipFill>
          <a:blip r:embed="rId6"/>
          <a:srcRect/>
          <a:stretch/>
        </p:blipFill>
        <p:spPr>
          <a:xfrm>
            <a:off x="3822851" y="4018408"/>
            <a:ext cx="1498298" cy="1943430"/>
          </a:xfrm>
          <a:prstGeom prst="rect">
            <a:avLst/>
          </a:prstGeom>
          <a:effectLst>
            <a:outerShdw blurRad="63500" sx="102000" sy="102000" algn="ctr" rotWithShape="0">
              <a:prstClr val="black">
                <a:alpha val="40000"/>
              </a:prstClr>
            </a:outerShdw>
          </a:effectLst>
        </p:spPr>
      </p:pic>
      <p:pic>
        <p:nvPicPr>
          <p:cNvPr id="21" name="Picture 20">
            <a:extLst>
              <a:ext uri="{FF2B5EF4-FFF2-40B4-BE49-F238E27FC236}">
                <a16:creationId xmlns:a16="http://schemas.microsoft.com/office/drawing/2014/main" id="{C3D5F3DD-EBB5-324C-9038-8BDC5314D659}"/>
              </a:ext>
            </a:extLst>
          </p:cNvPr>
          <p:cNvPicPr>
            <a:picLocks noChangeAspect="1"/>
          </p:cNvPicPr>
          <p:nvPr/>
        </p:nvPicPr>
        <p:blipFill>
          <a:blip r:embed="rId7"/>
          <a:srcRect/>
          <a:stretch/>
        </p:blipFill>
        <p:spPr>
          <a:xfrm>
            <a:off x="5982015" y="4519748"/>
            <a:ext cx="2770135" cy="929622"/>
          </a:xfrm>
          <a:prstGeom prst="rect">
            <a:avLst/>
          </a:prstGeom>
          <a:ln>
            <a:noFill/>
          </a:ln>
          <a:effectLst>
            <a:outerShdw blurRad="254000" dist="139700" dir="1620000" sx="95000" sy="95000" algn="tl" rotWithShape="0">
              <a:srgbClr val="333333">
                <a:alpha val="62000"/>
              </a:srgbClr>
            </a:outerShdw>
          </a:effectLst>
        </p:spPr>
      </p:pic>
      <p:sp>
        <p:nvSpPr>
          <p:cNvPr id="22" name="TextBox 21">
            <a:extLst>
              <a:ext uri="{FF2B5EF4-FFF2-40B4-BE49-F238E27FC236}">
                <a16:creationId xmlns:a16="http://schemas.microsoft.com/office/drawing/2014/main" id="{537F44D6-B4FB-1C47-B48B-19A4E3899C28}"/>
              </a:ext>
            </a:extLst>
          </p:cNvPr>
          <p:cNvSpPr txBox="1"/>
          <p:nvPr/>
        </p:nvSpPr>
        <p:spPr>
          <a:xfrm>
            <a:off x="828504" y="5854055"/>
            <a:ext cx="2032929" cy="307777"/>
          </a:xfrm>
          <a:prstGeom prst="rect">
            <a:avLst/>
          </a:prstGeom>
          <a:noFill/>
        </p:spPr>
        <p:txBody>
          <a:bodyPr wrap="none" rtlCol="0">
            <a:spAutoFit/>
          </a:bodyPr>
          <a:lstStyle/>
          <a:p>
            <a:r>
              <a:rPr lang="en-US" b="1" u="none">
                <a:solidFill>
                  <a:srgbClr val="000000"/>
                </a:solidFill>
              </a:rPr>
              <a:t>Getting Started Guide</a:t>
            </a:r>
          </a:p>
        </p:txBody>
      </p:sp>
      <p:pic>
        <p:nvPicPr>
          <p:cNvPr id="23" name="Picture 22">
            <a:extLst>
              <a:ext uri="{FF2B5EF4-FFF2-40B4-BE49-F238E27FC236}">
                <a16:creationId xmlns:a16="http://schemas.microsoft.com/office/drawing/2014/main" id="{A9C3EBE7-65B7-0A4F-A7B5-93DA57958033}"/>
              </a:ext>
            </a:extLst>
          </p:cNvPr>
          <p:cNvPicPr>
            <a:picLocks noChangeAspect="1"/>
          </p:cNvPicPr>
          <p:nvPr/>
        </p:nvPicPr>
        <p:blipFill>
          <a:blip r:embed="rId8"/>
          <a:srcRect/>
          <a:stretch/>
        </p:blipFill>
        <p:spPr>
          <a:xfrm>
            <a:off x="696723" y="4074495"/>
            <a:ext cx="2164710" cy="1624278"/>
          </a:xfrm>
          <a:prstGeom prst="rect">
            <a:avLst/>
          </a:prstGeom>
          <a:effectLst>
            <a:outerShdw blurRad="76200" algn="ctr" rotWithShape="0">
              <a:prstClr val="black">
                <a:alpha val="40000"/>
              </a:prstClr>
            </a:outerShdw>
          </a:effectLst>
        </p:spPr>
      </p:pic>
    </p:spTree>
    <p:extLst>
      <p:ext uri="{BB962C8B-B14F-4D97-AF65-F5344CB8AC3E}">
        <p14:creationId xmlns:p14="http://schemas.microsoft.com/office/powerpoint/2010/main" val="195313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67A373C-29DA-0249-9B26-C8F9AE2A1F1F}"/>
              </a:ext>
            </a:extLst>
          </p:cNvPr>
          <p:cNvSpPr txBox="1"/>
          <p:nvPr/>
        </p:nvSpPr>
        <p:spPr>
          <a:xfrm>
            <a:off x="1455451" y="922895"/>
            <a:ext cx="1598515" cy="338554"/>
          </a:xfrm>
          <a:prstGeom prst="rect">
            <a:avLst/>
          </a:prstGeom>
          <a:solidFill>
            <a:srgbClr val="047BC1"/>
          </a:solidFill>
          <a:ln>
            <a:noFill/>
          </a:ln>
        </p:spPr>
        <p:txBody>
          <a:bodyPr wrap="none" rtlCol="0">
            <a:spAutoFit/>
          </a:bodyPr>
          <a:lstStyle/>
          <a:p>
            <a:r>
              <a:rPr lang="en-CA" sz="1600" b="1" u="none">
                <a:solidFill>
                  <a:schemeClr val="bg1"/>
                </a:solidFill>
              </a:rPr>
              <a:t>The Statement</a:t>
            </a:r>
          </a:p>
        </p:txBody>
      </p:sp>
      <p:sp>
        <p:nvSpPr>
          <p:cNvPr id="15" name="TextBox 14">
            <a:extLst>
              <a:ext uri="{FF2B5EF4-FFF2-40B4-BE49-F238E27FC236}">
                <a16:creationId xmlns:a16="http://schemas.microsoft.com/office/drawing/2014/main" id="{AD22B633-F6BD-D047-9954-BAADFE4B7E54}"/>
              </a:ext>
            </a:extLst>
          </p:cNvPr>
          <p:cNvSpPr txBox="1"/>
          <p:nvPr/>
        </p:nvSpPr>
        <p:spPr>
          <a:xfrm>
            <a:off x="5705236" y="916755"/>
            <a:ext cx="1520353" cy="338554"/>
          </a:xfrm>
          <a:prstGeom prst="rect">
            <a:avLst/>
          </a:prstGeom>
          <a:solidFill>
            <a:srgbClr val="047BC1"/>
          </a:solidFill>
          <a:ln>
            <a:noFill/>
          </a:ln>
        </p:spPr>
        <p:txBody>
          <a:bodyPr wrap="none" rtlCol="0">
            <a:spAutoFit/>
          </a:bodyPr>
          <a:lstStyle/>
          <a:p>
            <a:r>
              <a:rPr lang="en-CA" sz="1600" b="1" u="none">
                <a:solidFill>
                  <a:schemeClr val="bg1"/>
                </a:solidFill>
              </a:rPr>
              <a:t>The Audience</a:t>
            </a:r>
          </a:p>
        </p:txBody>
      </p:sp>
      <p:sp>
        <p:nvSpPr>
          <p:cNvPr id="16" name="TextBox 15">
            <a:extLst>
              <a:ext uri="{FF2B5EF4-FFF2-40B4-BE49-F238E27FC236}">
                <a16:creationId xmlns:a16="http://schemas.microsoft.com/office/drawing/2014/main" id="{8E6CF128-A105-CA42-B887-34711E32E064}"/>
              </a:ext>
            </a:extLst>
          </p:cNvPr>
          <p:cNvSpPr txBox="1"/>
          <p:nvPr/>
        </p:nvSpPr>
        <p:spPr>
          <a:xfrm>
            <a:off x="4274292" y="5249734"/>
            <a:ext cx="1587294" cy="338554"/>
          </a:xfrm>
          <a:prstGeom prst="rect">
            <a:avLst/>
          </a:prstGeom>
          <a:solidFill>
            <a:srgbClr val="047BC1"/>
          </a:solidFill>
          <a:ln>
            <a:solidFill>
              <a:srgbClr val="FFFFFF"/>
            </a:solidFill>
          </a:ln>
        </p:spPr>
        <p:txBody>
          <a:bodyPr wrap="none" rtlCol="0">
            <a:spAutoFit/>
          </a:bodyPr>
          <a:lstStyle/>
          <a:p>
            <a:r>
              <a:rPr lang="en-CA" sz="1600" b="1" u="none">
                <a:solidFill>
                  <a:schemeClr val="bg1"/>
                </a:solidFill>
              </a:rPr>
              <a:t>The Indicators</a:t>
            </a:r>
          </a:p>
        </p:txBody>
      </p:sp>
      <p:sp>
        <p:nvSpPr>
          <p:cNvPr id="17" name="TextBox 16">
            <a:extLst>
              <a:ext uri="{FF2B5EF4-FFF2-40B4-BE49-F238E27FC236}">
                <a16:creationId xmlns:a16="http://schemas.microsoft.com/office/drawing/2014/main" id="{DBA2A8CE-8596-1041-B5DB-6DD9546078DC}"/>
              </a:ext>
            </a:extLst>
          </p:cNvPr>
          <p:cNvSpPr txBox="1"/>
          <p:nvPr/>
        </p:nvSpPr>
        <p:spPr>
          <a:xfrm>
            <a:off x="1985060" y="4194459"/>
            <a:ext cx="1245854" cy="338554"/>
          </a:xfrm>
          <a:prstGeom prst="rect">
            <a:avLst/>
          </a:prstGeom>
          <a:solidFill>
            <a:srgbClr val="047BC1"/>
          </a:solidFill>
          <a:ln>
            <a:solidFill>
              <a:srgbClr val="FFFFFF"/>
            </a:solidFill>
          </a:ln>
        </p:spPr>
        <p:txBody>
          <a:bodyPr wrap="none" rtlCol="0">
            <a:spAutoFit/>
          </a:bodyPr>
          <a:lstStyle/>
          <a:p>
            <a:r>
              <a:rPr lang="en-CA" sz="1600" b="1" u="none">
                <a:solidFill>
                  <a:schemeClr val="bg1"/>
                </a:solidFill>
              </a:rPr>
              <a:t>Definitions</a:t>
            </a:r>
          </a:p>
        </p:txBody>
      </p:sp>
      <p:sp>
        <p:nvSpPr>
          <p:cNvPr id="18" name="Title 3">
            <a:extLst>
              <a:ext uri="{FF2B5EF4-FFF2-40B4-BE49-F238E27FC236}">
                <a16:creationId xmlns:a16="http://schemas.microsoft.com/office/drawing/2014/main" id="{5E75ABB2-8815-8C4F-847F-99E390CFB21C}"/>
              </a:ext>
            </a:extLst>
          </p:cNvPr>
          <p:cNvSpPr txBox="1">
            <a:spLocks/>
          </p:cNvSpPr>
          <p:nvPr/>
        </p:nvSpPr>
        <p:spPr>
          <a:xfrm>
            <a:off x="401821" y="238344"/>
            <a:ext cx="8495044" cy="706437"/>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US" sz="3200" b="0" u="none" kern="0">
                <a:solidFill>
                  <a:schemeClr val="tx1"/>
                </a:solidFill>
              </a:rPr>
              <a:t>Inside the </a:t>
            </a:r>
            <a:r>
              <a:rPr lang="en-US" sz="3200" u="none" kern="0">
                <a:solidFill>
                  <a:schemeClr val="tx1"/>
                </a:solidFill>
              </a:rPr>
              <a:t>Quality Standard</a:t>
            </a:r>
          </a:p>
        </p:txBody>
      </p:sp>
      <p:cxnSp>
        <p:nvCxnSpPr>
          <p:cNvPr id="20" name="Straight Arrow Connector 19">
            <a:extLst>
              <a:ext uri="{FF2B5EF4-FFF2-40B4-BE49-F238E27FC236}">
                <a16:creationId xmlns:a16="http://schemas.microsoft.com/office/drawing/2014/main" id="{E1F50A08-3ACB-6C4C-8CDD-EABD2441B1FB}"/>
              </a:ext>
            </a:extLst>
          </p:cNvPr>
          <p:cNvCxnSpPr>
            <a:cxnSpLocks/>
          </p:cNvCxnSpPr>
          <p:nvPr/>
        </p:nvCxnSpPr>
        <p:spPr bwMode="auto">
          <a:xfrm>
            <a:off x="2257329" y="1261250"/>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21" name="Straight Arrow Connector 20">
            <a:extLst>
              <a:ext uri="{FF2B5EF4-FFF2-40B4-BE49-F238E27FC236}">
                <a16:creationId xmlns:a16="http://schemas.microsoft.com/office/drawing/2014/main" id="{79A47654-B71B-B043-9094-194033BC7E84}"/>
              </a:ext>
            </a:extLst>
          </p:cNvPr>
          <p:cNvCxnSpPr>
            <a:cxnSpLocks/>
          </p:cNvCxnSpPr>
          <p:nvPr/>
        </p:nvCxnSpPr>
        <p:spPr bwMode="auto">
          <a:xfrm>
            <a:off x="6487022" y="1234987"/>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22" name="Straight Arrow Connector 21">
            <a:extLst>
              <a:ext uri="{FF2B5EF4-FFF2-40B4-BE49-F238E27FC236}">
                <a16:creationId xmlns:a16="http://schemas.microsoft.com/office/drawing/2014/main" id="{EC67B40B-DEE6-794F-BB57-93CA624A9A53}"/>
              </a:ext>
            </a:extLst>
          </p:cNvPr>
          <p:cNvCxnSpPr>
            <a:cxnSpLocks/>
          </p:cNvCxnSpPr>
          <p:nvPr/>
        </p:nvCxnSpPr>
        <p:spPr bwMode="auto">
          <a:xfrm>
            <a:off x="2582753" y="4517945"/>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23" name="Straight Arrow Connector 22">
            <a:extLst>
              <a:ext uri="{FF2B5EF4-FFF2-40B4-BE49-F238E27FC236}">
                <a16:creationId xmlns:a16="http://schemas.microsoft.com/office/drawing/2014/main" id="{19B787C4-7ED5-3B4C-9DD6-97FC886F7769}"/>
              </a:ext>
            </a:extLst>
          </p:cNvPr>
          <p:cNvCxnSpPr>
            <a:cxnSpLocks/>
          </p:cNvCxnSpPr>
          <p:nvPr/>
        </p:nvCxnSpPr>
        <p:spPr bwMode="auto">
          <a:xfrm>
            <a:off x="5862064" y="5420840"/>
            <a:ext cx="365022" cy="0"/>
          </a:xfrm>
          <a:prstGeom prst="straightConnector1">
            <a:avLst/>
          </a:prstGeom>
          <a:solidFill>
            <a:srgbClr val="FFFF00"/>
          </a:solidFill>
          <a:ln w="19050" cap="flat" cmpd="sng" algn="ctr">
            <a:solidFill>
              <a:srgbClr val="047BC1"/>
            </a:solidFill>
            <a:prstDash val="solid"/>
            <a:round/>
            <a:headEnd type="none" w="med" len="med"/>
            <a:tailEnd type="arrow"/>
          </a:ln>
          <a:effectLst/>
        </p:spPr>
      </p:cxnSp>
      <p:pic>
        <p:nvPicPr>
          <p:cNvPr id="24" name="Picture 23">
            <a:extLst>
              <a:ext uri="{FF2B5EF4-FFF2-40B4-BE49-F238E27FC236}">
                <a16:creationId xmlns:a16="http://schemas.microsoft.com/office/drawing/2014/main" id="{7E9CC9DA-765D-2342-9310-E3EFB9E4DB99}"/>
              </a:ext>
            </a:extLst>
          </p:cNvPr>
          <p:cNvPicPr>
            <a:picLocks noChangeAspect="1"/>
          </p:cNvPicPr>
          <p:nvPr/>
        </p:nvPicPr>
        <p:blipFill>
          <a:blip r:embed="rId3"/>
          <a:srcRect/>
          <a:stretch/>
        </p:blipFill>
        <p:spPr>
          <a:xfrm>
            <a:off x="401821" y="1861549"/>
            <a:ext cx="3839288" cy="2056296"/>
          </a:xfrm>
          <a:prstGeom prst="rect">
            <a:avLst/>
          </a:prstGeom>
          <a:ln>
            <a:noFill/>
          </a:ln>
          <a:effectLst>
            <a:outerShdw blurRad="292100" dist="139700" dir="2700000" algn="tl" rotWithShape="0">
              <a:srgbClr val="333333">
                <a:alpha val="65000"/>
              </a:srgbClr>
            </a:outerShdw>
          </a:effectLst>
        </p:spPr>
      </p:pic>
      <p:pic>
        <p:nvPicPr>
          <p:cNvPr id="36" name="Picture 35">
            <a:extLst>
              <a:ext uri="{FF2B5EF4-FFF2-40B4-BE49-F238E27FC236}">
                <a16:creationId xmlns:a16="http://schemas.microsoft.com/office/drawing/2014/main" id="{2FE8D588-7709-B14F-86BB-5EEAC697F4D8}"/>
              </a:ext>
            </a:extLst>
          </p:cNvPr>
          <p:cNvPicPr>
            <a:picLocks noChangeAspect="1"/>
          </p:cNvPicPr>
          <p:nvPr/>
        </p:nvPicPr>
        <p:blipFill>
          <a:blip r:embed="rId4"/>
          <a:srcRect/>
          <a:stretch/>
        </p:blipFill>
        <p:spPr>
          <a:xfrm>
            <a:off x="5441727" y="1879273"/>
            <a:ext cx="2090590" cy="2038572"/>
          </a:xfrm>
          <a:prstGeom prst="rect">
            <a:avLst/>
          </a:prstGeom>
          <a:ln>
            <a:noFill/>
          </a:ln>
          <a:effectLst>
            <a:outerShdw blurRad="292100" dist="139700" dir="2700000" algn="tl" rotWithShape="0">
              <a:srgbClr val="333333">
                <a:alpha val="65000"/>
              </a:srgbClr>
            </a:outerShdw>
          </a:effectLst>
        </p:spPr>
      </p:pic>
      <p:pic>
        <p:nvPicPr>
          <p:cNvPr id="37" name="Picture 36">
            <a:extLst>
              <a:ext uri="{FF2B5EF4-FFF2-40B4-BE49-F238E27FC236}">
                <a16:creationId xmlns:a16="http://schemas.microsoft.com/office/drawing/2014/main" id="{5E452B8B-DC17-0045-85C8-0FB5D85534F7}"/>
              </a:ext>
            </a:extLst>
          </p:cNvPr>
          <p:cNvPicPr>
            <a:picLocks noChangeAspect="1"/>
          </p:cNvPicPr>
          <p:nvPr/>
        </p:nvPicPr>
        <p:blipFill>
          <a:blip r:embed="rId5"/>
          <a:srcRect/>
          <a:stretch/>
        </p:blipFill>
        <p:spPr>
          <a:xfrm>
            <a:off x="6425048" y="4479176"/>
            <a:ext cx="1601081" cy="1733470"/>
          </a:xfrm>
          <a:prstGeom prst="rect">
            <a:avLst/>
          </a:prstGeom>
          <a:ln>
            <a:noFill/>
          </a:ln>
          <a:effectLst>
            <a:outerShdw blurRad="292100" dist="139700" dir="2700000" algn="tl" rotWithShape="0">
              <a:srgbClr val="333333">
                <a:alpha val="65000"/>
              </a:srgbClr>
            </a:outerShdw>
          </a:effectLst>
        </p:spPr>
      </p:pic>
      <p:pic>
        <p:nvPicPr>
          <p:cNvPr id="38" name="Picture 37">
            <a:extLst>
              <a:ext uri="{FF2B5EF4-FFF2-40B4-BE49-F238E27FC236}">
                <a16:creationId xmlns:a16="http://schemas.microsoft.com/office/drawing/2014/main" id="{99B89117-F2C1-6241-86F6-6430DB5D4FDB}"/>
              </a:ext>
            </a:extLst>
          </p:cNvPr>
          <p:cNvPicPr>
            <a:picLocks noChangeAspect="1"/>
          </p:cNvPicPr>
          <p:nvPr/>
        </p:nvPicPr>
        <p:blipFill>
          <a:blip r:embed="rId6"/>
          <a:srcRect/>
          <a:stretch/>
        </p:blipFill>
        <p:spPr>
          <a:xfrm>
            <a:off x="1528821" y="5021546"/>
            <a:ext cx="2099801" cy="1280185"/>
          </a:xfrm>
          <a:prstGeom prst="rect">
            <a:avLst/>
          </a:prstGeom>
          <a:ln>
            <a:noFill/>
          </a:ln>
          <a:effectLst>
            <a:outerShdw blurRad="292100" dist="139700" dir="2700000" algn="tl" rotWithShape="0">
              <a:srgbClr val="333333">
                <a:alpha val="65000"/>
              </a:srgbClr>
            </a:outerShdw>
          </a:effectLst>
        </p:spPr>
      </p:pic>
      <p:sp>
        <p:nvSpPr>
          <p:cNvPr id="39" name="TextBox 38">
            <a:extLst>
              <a:ext uri="{FF2B5EF4-FFF2-40B4-BE49-F238E27FC236}">
                <a16:creationId xmlns:a16="http://schemas.microsoft.com/office/drawing/2014/main" id="{FDD643E7-A256-AB41-B57A-BE125319CBB3}"/>
              </a:ext>
            </a:extLst>
          </p:cNvPr>
          <p:cNvSpPr txBox="1"/>
          <p:nvPr/>
        </p:nvSpPr>
        <p:spPr>
          <a:xfrm>
            <a:off x="124845" y="6462714"/>
            <a:ext cx="4966283" cy="215444"/>
          </a:xfrm>
          <a:prstGeom prst="rect">
            <a:avLst/>
          </a:prstGeom>
          <a:noFill/>
        </p:spPr>
        <p:txBody>
          <a:bodyPr wrap="square" rtlCol="0">
            <a:spAutoFit/>
          </a:bodyPr>
          <a:lstStyle/>
          <a:p>
            <a:r>
              <a:rPr lang="en-CA" sz="800" u="none">
                <a:solidFill>
                  <a:srgbClr val="000000"/>
                </a:solidFill>
                <a:latin typeface="Calibri" panose="020F0502020204030204" pitchFamily="34" charset="0"/>
              </a:rPr>
              <a:t>*Excerpts are from the </a:t>
            </a:r>
            <a:r>
              <a:rPr lang="en-CA" sz="800" i="1" u="none">
                <a:solidFill>
                  <a:srgbClr val="000000"/>
                </a:solidFill>
                <a:latin typeface="Calibri" panose="020F0502020204030204" pitchFamily="34" charset="0"/>
              </a:rPr>
              <a:t>Transitions between Hospital to Home</a:t>
            </a:r>
            <a:r>
              <a:rPr lang="en-CA" sz="800" u="none">
                <a:solidFill>
                  <a:srgbClr val="000000"/>
                </a:solidFill>
                <a:latin typeface="Calibri" panose="020F0502020204030204" pitchFamily="34" charset="0"/>
              </a:rPr>
              <a:t> quality standard</a:t>
            </a:r>
            <a:endParaRPr lang="en-US" sz="800" u="none"/>
          </a:p>
        </p:txBody>
      </p:sp>
    </p:spTree>
    <p:extLst>
      <p:ext uri="{BB962C8B-B14F-4D97-AF65-F5344CB8AC3E}">
        <p14:creationId xmlns:p14="http://schemas.microsoft.com/office/powerpoint/2010/main" val="248031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sz="2800" b="0">
                <a:solidFill>
                  <a:schemeClr val="tx1"/>
                </a:solidFill>
              </a:rPr>
              <a:t>Quality Standards:  </a:t>
            </a:r>
            <a:br>
              <a:rPr lang="en-US" sz="2800" b="0">
                <a:solidFill>
                  <a:schemeClr val="tx1"/>
                </a:solidFill>
              </a:rPr>
            </a:br>
            <a:r>
              <a:rPr lang="en-US">
                <a:solidFill>
                  <a:schemeClr val="tx1"/>
                </a:solidFill>
              </a:rPr>
              <a:t>Patient Conversation Guide</a:t>
            </a:r>
          </a:p>
        </p:txBody>
      </p:sp>
      <p:sp>
        <p:nvSpPr>
          <p:cNvPr id="5" name="Content Placeholder 4"/>
          <p:cNvSpPr>
            <a:spLocks noGrp="1"/>
          </p:cNvSpPr>
          <p:nvPr>
            <p:ph idx="4294967295"/>
          </p:nvPr>
        </p:nvSpPr>
        <p:spPr>
          <a:xfrm>
            <a:off x="473272" y="2549525"/>
            <a:ext cx="3804366" cy="2492375"/>
          </a:xfrm>
        </p:spPr>
        <p:txBody>
          <a:bodyPr/>
          <a:lstStyle/>
          <a:p>
            <a:pPr marL="0" indent="0">
              <a:buNone/>
            </a:pPr>
            <a:r>
              <a:rPr lang="en-US" sz="1800"/>
              <a:t>The </a:t>
            </a:r>
            <a:r>
              <a:rPr lang="en-US" sz="1800" b="1"/>
              <a:t>patient conversation guide </a:t>
            </a:r>
            <a:br>
              <a:rPr lang="en-US" sz="1800" b="1"/>
            </a:br>
            <a:r>
              <a:rPr lang="en-US" sz="1800"/>
              <a:t>is designed to give patients information about what quality care looks like for various conditions based on the best evidence, so they can ask informed questions of their health care providers.</a:t>
            </a:r>
          </a:p>
        </p:txBody>
      </p:sp>
      <p:pic>
        <p:nvPicPr>
          <p:cNvPr id="6" name="Picture 5">
            <a:extLst>
              <a:ext uri="{FF2B5EF4-FFF2-40B4-BE49-F238E27FC236}">
                <a16:creationId xmlns:a16="http://schemas.microsoft.com/office/drawing/2014/main" id="{4729AF02-70B5-6B4A-8EDE-9C8230D22E20}"/>
              </a:ext>
            </a:extLst>
          </p:cNvPr>
          <p:cNvPicPr>
            <a:picLocks noChangeAspect="1"/>
          </p:cNvPicPr>
          <p:nvPr/>
        </p:nvPicPr>
        <p:blipFill>
          <a:blip r:embed="rId3"/>
          <a:srcRect/>
          <a:stretch/>
        </p:blipFill>
        <p:spPr>
          <a:xfrm>
            <a:off x="4691014" y="1710353"/>
            <a:ext cx="3451661" cy="4476677"/>
          </a:xfrm>
          <a:prstGeom prst="rect">
            <a:avLst/>
          </a:prstGeom>
          <a:effectLst>
            <a:outerShdw blurRad="76200" algn="ctr" rotWithShape="0">
              <a:prstClr val="black">
                <a:alpha val="40000"/>
              </a:prstClr>
            </a:outerShdw>
          </a:effectLst>
        </p:spPr>
      </p:pic>
    </p:spTree>
    <p:extLst>
      <p:ext uri="{BB962C8B-B14F-4D97-AF65-F5344CB8AC3E}">
        <p14:creationId xmlns:p14="http://schemas.microsoft.com/office/powerpoint/2010/main" val="38616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9708" y="661499"/>
            <a:ext cx="8244584" cy="1165909"/>
          </a:xfrm>
        </p:spPr>
        <p:txBody>
          <a:bodyPr/>
          <a:lstStyle/>
          <a:p>
            <a:r>
              <a:rPr lang="en-US" sz="2400" b="0" dirty="0">
                <a:solidFill>
                  <a:schemeClr val="tx1"/>
                </a:solidFill>
                <a:latin typeface="Calibri" panose="020F0502020204030204" pitchFamily="34" charset="0"/>
                <a:cs typeface="Calibri" panose="020F0502020204030204" pitchFamily="34" charset="0"/>
              </a:rPr>
              <a:t>Quality Standards:</a:t>
            </a:r>
            <a:br>
              <a:rPr lang="en-US" sz="2400" dirty="0">
                <a:solidFill>
                  <a:schemeClr val="tx1"/>
                </a:solidFill>
                <a:latin typeface="Calibri" panose="020F0502020204030204" pitchFamily="34" charset="0"/>
                <a:cs typeface="Calibri" panose="020F0502020204030204" pitchFamily="34" charset="0"/>
              </a:rPr>
            </a:br>
            <a:r>
              <a:rPr lang="en-CA" dirty="0">
                <a:solidFill>
                  <a:schemeClr val="tx1"/>
                </a:solidFill>
                <a:latin typeface="Calibri" panose="020F0502020204030204" pitchFamily="34" charset="0"/>
                <a:cs typeface="Calibri" panose="020F0502020204030204" pitchFamily="34" charset="0"/>
              </a:rPr>
              <a:t>How the Health Care System Can Support Implementation</a:t>
            </a:r>
            <a:br>
              <a:rPr lang="en-CA" dirty="0"/>
            </a:br>
            <a:endParaRPr lang="en-US" dirty="0">
              <a:solidFill>
                <a:schemeClr val="tx1"/>
              </a:solidFill>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571761" y="2378075"/>
            <a:ext cx="7212361" cy="1050925"/>
          </a:xfrm>
        </p:spPr>
        <p:txBody>
          <a:bodyPr/>
          <a:lstStyle/>
          <a:p>
            <a:pPr marL="0" indent="0">
              <a:buNone/>
            </a:pPr>
            <a:r>
              <a:rPr lang="en-US" sz="2200" dirty="0">
                <a:latin typeface="Calibri" panose="020F0502020204030204" pitchFamily="34" charset="0"/>
                <a:cs typeface="Calibri" panose="020F0502020204030204" pitchFamily="34" charset="0"/>
              </a:rPr>
              <a:t>Implementing quality standards can be challenging due to system-level barriers or gaps, many of which have been identified throughout the development of this standard. Ontario Health will work with and support other provincial partners, including Ministry of Health, to bridge system-level gaps to support the implementation of quality standards.</a:t>
            </a:r>
          </a:p>
        </p:txBody>
      </p:sp>
    </p:spTree>
    <p:custDataLst>
      <p:tags r:id="rId1"/>
    </p:custDataLst>
    <p:extLst>
      <p:ext uri="{BB962C8B-B14F-4D97-AF65-F5344CB8AC3E}">
        <p14:creationId xmlns:p14="http://schemas.microsoft.com/office/powerpoint/2010/main" val="336375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a:solidFill>
                  <a:schemeClr val="tx1"/>
                </a:solidFill>
              </a:rPr>
              <a:t>Quality Standards:</a:t>
            </a:r>
            <a:br>
              <a:rPr lang="en-US">
                <a:solidFill>
                  <a:schemeClr val="tx1"/>
                </a:solidFill>
              </a:rPr>
            </a:br>
            <a:r>
              <a:rPr lang="en-US">
                <a:solidFill>
                  <a:schemeClr val="tx1"/>
                </a:solidFill>
              </a:rPr>
              <a:t>Implementation Tools</a:t>
            </a:r>
          </a:p>
        </p:txBody>
      </p:sp>
      <p:sp>
        <p:nvSpPr>
          <p:cNvPr id="7" name="Content Placeholder 4">
            <a:extLst>
              <a:ext uri="{FF2B5EF4-FFF2-40B4-BE49-F238E27FC236}">
                <a16:creationId xmlns:a16="http://schemas.microsoft.com/office/drawing/2014/main" id="{C24C4BAD-A27E-4247-AFA2-CD20236B3B05}"/>
              </a:ext>
            </a:extLst>
          </p:cNvPr>
          <p:cNvSpPr txBox="1">
            <a:spLocks/>
          </p:cNvSpPr>
          <p:nvPr/>
        </p:nvSpPr>
        <p:spPr bwMode="auto">
          <a:xfrm>
            <a:off x="496935" y="2173288"/>
            <a:ext cx="3354340" cy="424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Clr>
                <a:srgbClr val="00B2E3"/>
              </a:buClr>
              <a:buFontTx/>
              <a:buNone/>
            </a:pPr>
            <a:r>
              <a:rPr lang="en-US" sz="1800" u="none" kern="0"/>
              <a:t>The </a:t>
            </a:r>
            <a:r>
              <a:rPr lang="en-US" sz="1800" b="1" i="1" u="none" kern="0"/>
              <a:t>Getting Started Guide:</a:t>
            </a:r>
          </a:p>
          <a:p>
            <a:pPr defTabSz="914400">
              <a:buClr>
                <a:srgbClr val="00B2E3"/>
              </a:buClr>
            </a:pPr>
            <a:r>
              <a:rPr lang="en-US" sz="1800" u="none" kern="0"/>
              <a:t>Outlines the process for using the quality standard as a resource to deliver high-quality care</a:t>
            </a:r>
          </a:p>
          <a:p>
            <a:pPr defTabSz="914400">
              <a:buClr>
                <a:srgbClr val="00B2E3"/>
              </a:buClr>
            </a:pPr>
            <a:r>
              <a:rPr lang="en-US" sz="1800" u="none" kern="0"/>
              <a:t>Contains evidence-based approaches, as well as useful tools and templates for implementing change ideas at the practice level</a:t>
            </a:r>
          </a:p>
        </p:txBody>
      </p:sp>
      <p:pic>
        <p:nvPicPr>
          <p:cNvPr id="8" name="Picture 7">
            <a:extLst>
              <a:ext uri="{FF2B5EF4-FFF2-40B4-BE49-F238E27FC236}">
                <a16:creationId xmlns:a16="http://schemas.microsoft.com/office/drawing/2014/main" id="{64C804DD-5C7A-9241-9FA7-0D4D6D67179E}"/>
              </a:ext>
            </a:extLst>
          </p:cNvPr>
          <p:cNvPicPr>
            <a:picLocks noChangeAspect="1"/>
          </p:cNvPicPr>
          <p:nvPr/>
        </p:nvPicPr>
        <p:blipFill>
          <a:blip r:embed="rId3"/>
          <a:srcRect/>
          <a:stretch/>
        </p:blipFill>
        <p:spPr>
          <a:xfrm>
            <a:off x="4187114" y="2053947"/>
            <a:ext cx="4419771" cy="3316353"/>
          </a:xfrm>
          <a:prstGeom prst="rect">
            <a:avLst/>
          </a:prstGeom>
          <a:ln>
            <a:noFill/>
          </a:ln>
          <a:effectLst>
            <a:outerShdw blurRad="76200" algn="ctr" rotWithShape="0">
              <a:prstClr val="black">
                <a:alpha val="40000"/>
              </a:prstClr>
            </a:outerShdw>
          </a:effectLst>
        </p:spPr>
      </p:pic>
    </p:spTree>
    <p:extLst>
      <p:ext uri="{BB962C8B-B14F-4D97-AF65-F5344CB8AC3E}">
        <p14:creationId xmlns:p14="http://schemas.microsoft.com/office/powerpoint/2010/main" val="2501582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8DFC9AD78E244BB42D54D64E3FAE35" ma:contentTypeVersion="" ma:contentTypeDescription="Create a new document." ma:contentTypeScope="" ma:versionID="36cbde69b0d2621dabbb0ac4d7158f27">
  <xsd:schema xmlns:xsd="http://www.w3.org/2001/XMLSchema" xmlns:xs="http://www.w3.org/2001/XMLSchema" xmlns:p="http://schemas.microsoft.com/office/2006/metadata/properties" xmlns:ns2="209d81ef-0277-42ba-a0f1-16cbb8b85662" xmlns:ns3="fb09dc78-496d-4cee-aa06-cd448ccde12b" targetNamespace="http://schemas.microsoft.com/office/2006/metadata/properties" ma:root="true" ma:fieldsID="49408837973909164b72be3465413739" ns2:_="" ns3:_="">
    <xsd:import namespace="209d81ef-0277-42ba-a0f1-16cbb8b85662"/>
    <xsd:import namespace="fb09dc78-496d-4cee-aa06-cd448ccde12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9d81ef-0277-42ba-a0f1-16cbb8b8566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9dc78-496d-4cee-aa06-cd448ccde12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499A29-0471-4F8A-93D7-EAAD15C754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9d81ef-0277-42ba-a0f1-16cbb8b85662"/>
    <ds:schemaRef ds:uri="fb09dc78-496d-4cee-aa06-cd448ccde1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7211F7-2DF1-4B68-8B60-CC913EB92E33}">
  <ds:schemaRefs>
    <ds:schemaRef ds:uri="http://schemas.microsoft.com/office/2006/metadata/properties"/>
    <ds:schemaRef ds:uri="http://purl.org/dc/elements/1.1/"/>
    <ds:schemaRef ds:uri="fb09dc78-496d-4cee-aa06-cd448ccde12b"/>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209d81ef-0277-42ba-a0f1-16cbb8b85662"/>
    <ds:schemaRef ds:uri="http://www.w3.org/XML/1998/namespace"/>
    <ds:schemaRef ds:uri="http://purl.org/dc/dcmitype/"/>
  </ds:schemaRefs>
</ds:datastoreItem>
</file>

<file path=customXml/itemProps3.xml><?xml version="1.0" encoding="utf-8"?>
<ds:datastoreItem xmlns:ds="http://schemas.openxmlformats.org/officeDocument/2006/customXml" ds:itemID="{149A68B3-4EDB-43A9-80F7-657163E443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3678</Words>
  <Application>Microsoft Office PowerPoint</Application>
  <PresentationFormat>On-screen Show (4:3)</PresentationFormat>
  <Paragraphs>254</Paragraphs>
  <Slides>43</Slides>
  <Notes>34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43</vt:i4>
      </vt:variant>
    </vt:vector>
  </HeadingPairs>
  <TitlesOfParts>
    <vt:vector size="54" baseType="lpstr">
      <vt:lpstr>MS PGothic</vt:lpstr>
      <vt:lpstr>Arial</vt:lpstr>
      <vt:lpstr>Arial Narrow</vt:lpstr>
      <vt:lpstr>Calibri</vt:lpstr>
      <vt:lpstr>Helvetica Neue</vt:lpstr>
      <vt:lpstr>Helvetica Neue Light</vt:lpstr>
      <vt:lpstr>ITC Century Std Book</vt:lpstr>
      <vt:lpstr>HQO Draft Template_4-3</vt:lpstr>
      <vt:lpstr>HQO_Slide</vt:lpstr>
      <vt:lpstr>1_HQO_Slide</vt:lpstr>
      <vt:lpstr>1_HQO Draft Template_4-3</vt:lpstr>
      <vt:lpstr>PowerPoint Presentation</vt:lpstr>
      <vt:lpstr>Objectives</vt:lpstr>
      <vt:lpstr>Quality Standards</vt:lpstr>
      <vt:lpstr>Quality Standards: Vision</vt:lpstr>
      <vt:lpstr>Quality Standards Resources</vt:lpstr>
      <vt:lpstr>PowerPoint Presentation</vt:lpstr>
      <vt:lpstr>Quality Standards:   Patient Conversation Guide</vt:lpstr>
      <vt:lpstr>Quality Standards: How the Health Care System Can Support Implementation </vt:lpstr>
      <vt:lpstr>Quality Standards: Implementation Tools</vt:lpstr>
      <vt:lpstr>Quality Standards: Measurement Guide</vt:lpstr>
      <vt:lpstr>Quality Standard Adoption Tools: QUORUM</vt:lpstr>
      <vt:lpstr>Quality Standards: Data Tables</vt:lpstr>
      <vt:lpstr>Why a Quality Standard for Early Pregnancy Complications and Loss (EPCL) Is Needed </vt:lpstr>
      <vt:lpstr>In 2017/18, over 30,000 patients who  visited the emergency department were diagnosed with an early pregnancy complication and/or loss   These patients had a total of 48,307 emergency department visits for EPCL  </vt:lpstr>
      <vt:lpstr> More than half of ED visits for EPCL (56.5%) were  made by patients between 25 and 34 years of age </vt:lpstr>
      <vt:lpstr>Almost half of ED visits for EPCL were for hemorrhage in early pregnancy and threatened early pregnancy loss </vt:lpstr>
      <vt:lpstr> Almost 90% of patients with EPCL were  discharged home after their ED visit </vt:lpstr>
      <vt:lpstr>Many repeat ED visits occur within 30 days of the initial visit for EPCL </vt:lpstr>
      <vt:lpstr> People living in rural areas had more repeat ED visits than people living in urban areas </vt:lpstr>
      <vt:lpstr> Repeat ED visits for any condition after an initial visit for EPCL were higher in younger age groups </vt:lpstr>
      <vt:lpstr>Repeat ED visits for any condition within 30 days of initial visit for tubal ectopic pregnancy and complications ranged from 28.9% to 72.7% in sub-regions </vt:lpstr>
      <vt:lpstr>Those living in lowest-income neighbourhoods had more repeat ED visits for any condition within 30 days of an initial visit for tubal ectopic pregnancy and complications </vt:lpstr>
      <vt:lpstr>Impact of EPCL on people’s lives </vt:lpstr>
      <vt:lpstr>Ectopic pregnancy is a potentially life-threatening event </vt:lpstr>
      <vt:lpstr>PowerPoint Presentation</vt:lpstr>
      <vt:lpstr>PowerPoint Presentation</vt:lpstr>
      <vt:lpstr>“An estimated one in five pregnancies end in a loss, and 80% of those are in the first trimester.  I had two early pregnancy losses, one at 12 weeks and one at 10 weeks. They were both awful. Even if our doctors can’t change the outcome, we all need and deserve compassionate care. Miscarriage is an often-silent, unexpected, and heart-wrenching experience for many.  For health care professionals, this quality standard offers guidance on the diagnosis, follow-up, and management of the physical and emotional aspects of care for patients experiencing early pregnancy complications or loss. Whether you seek care at a large, teaching hospital on University Avenue or at a small, rural hospital in Northern Ontario, you should expect how you are treated to be similar. The patient conversation guide is also a key resource. It can help patients ask informed questions of their health care providers.”  — Amanda Ross-White, Lived Experience Advisor,  EPCL Quality Standard Advisory Committee </vt:lpstr>
      <vt:lpstr> Quality Statements in Brief </vt:lpstr>
      <vt:lpstr>Scope of the Early Pregnancy Complications and Loss Quality Standard</vt:lpstr>
      <vt:lpstr>EPCL Quality Statement Topics</vt:lpstr>
      <vt:lpstr>Quality Statement 1: Comprehensive Assessment  </vt:lpstr>
      <vt:lpstr>Quality Statement 2: Early Pregnancy Assessment Services  </vt:lpstr>
      <vt:lpstr>Quality Statement 3: Pregnancy of Unknown Location  </vt:lpstr>
      <vt:lpstr>Quality Statement 4: Diagnosis of Intrauterine Early Pregnancy Loss    </vt:lpstr>
      <vt:lpstr>Quality Statement 5: Management Options for Intrauterine Early  Pregnancy Loss    </vt:lpstr>
      <vt:lpstr>Quality Statement 6: Management Options for Tubal Ectopic Pregnancy     </vt:lpstr>
      <vt:lpstr>Quality Statement 7: Compassionate Care     </vt:lpstr>
      <vt:lpstr>Quality Statement 8: Psychosocial and Peer Supports    </vt:lpstr>
      <vt:lpstr> How Success Can Be Measured </vt:lpstr>
      <vt:lpstr>How Success Can Be Measured Provincially</vt:lpstr>
      <vt:lpstr>How Success Can Be Measured Locally</vt:lpstr>
      <vt:lpstr>Pregnancy and Infant Loss (PAIL) Network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Ginieniewicz, Jorge</dc:creator>
  <cp:lastModifiedBy>Harrison, Susan</cp:lastModifiedBy>
  <cp:revision>9</cp:revision>
  <cp:lastPrinted>2019-07-16T19:17:36Z</cp:lastPrinted>
  <dcterms:modified xsi:type="dcterms:W3CDTF">2020-07-09T17:16:11Z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0x0101005F8DFC9AD78E244BB42D54D64E3FAE35</vt:lpwstr>
  </property>
  <property fmtid="{D5CDD505-2E9C-101B-9397-08002B2CF9AE}" pid="3" name="ArticulateGUID">
    <vt:lpwstr>A2B460D2-FA6A-48B5-B38D-25ED4533D0C7</vt:lpwstr>
  </property>
  <property fmtid="{D5CDD505-2E9C-101B-9397-08002B2CF9AE}" pid="4" name="ArticulatePath">
    <vt:lpwstr>Opioid Use Disorder Quality Standard Slides</vt:lpwstr>
  </property>
  <property fmtid="{D5CDD505-2E9C-101B-9397-08002B2CF9AE}" pid="5" name="AuthorIds_UIVersion_4608">
    <vt:lpwstr>76</vt:lpwstr>
  </property>
</Properties>
</file>