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0.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21.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notesSlides/notesSlide2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30.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3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32.xml" ContentType="application/vnd.openxmlformats-officedocument.presentationml.notesSlide+xml"/>
  <Override PartName="/ppt/tags/tag101.xml" ContentType="application/vnd.openxmlformats-officedocument.presentationml.tags+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8" r:id="rId7"/>
  </p:sldMasterIdLst>
  <p:notesMasterIdLst>
    <p:notesMasterId r:id="rId51"/>
  </p:notesMasterIdLst>
  <p:handoutMasterIdLst>
    <p:handoutMasterId r:id="rId52"/>
  </p:handoutMasterIdLst>
  <p:sldIdLst>
    <p:sldId id="372" r:id="rId8"/>
    <p:sldId id="649" r:id="rId9"/>
    <p:sldId id="1181" r:id="rId10"/>
    <p:sldId id="654" r:id="rId11"/>
    <p:sldId id="652" r:id="rId12"/>
    <p:sldId id="474" r:id="rId13"/>
    <p:sldId id="621" r:id="rId14"/>
    <p:sldId id="653" r:id="rId15"/>
    <p:sldId id="623" r:id="rId16"/>
    <p:sldId id="699" r:id="rId17"/>
    <p:sldId id="1559" r:id="rId18"/>
    <p:sldId id="700" r:id="rId19"/>
    <p:sldId id="624" r:id="rId20"/>
    <p:sldId id="1218" r:id="rId21"/>
    <p:sldId id="1246" r:id="rId22"/>
    <p:sldId id="1247" r:id="rId23"/>
    <p:sldId id="1248" r:id="rId24"/>
    <p:sldId id="1242" r:id="rId25"/>
    <p:sldId id="1233" r:id="rId26"/>
    <p:sldId id="1249" r:id="rId27"/>
    <p:sldId id="1250" r:id="rId28"/>
    <p:sldId id="1251" r:id="rId29"/>
    <p:sldId id="1243" r:id="rId30"/>
    <p:sldId id="1244" r:id="rId31"/>
    <p:sldId id="1185" r:id="rId32"/>
    <p:sldId id="1213" r:id="rId33"/>
    <p:sldId id="1212" r:id="rId34"/>
    <p:sldId id="422" r:id="rId35"/>
    <p:sldId id="655" r:id="rId36"/>
    <p:sldId id="443" r:id="rId37"/>
    <p:sldId id="666" r:id="rId38"/>
    <p:sldId id="667" r:id="rId39"/>
    <p:sldId id="668" r:id="rId40"/>
    <p:sldId id="669" r:id="rId41"/>
    <p:sldId id="670" r:id="rId42"/>
    <p:sldId id="671" r:id="rId43"/>
    <p:sldId id="1205" r:id="rId44"/>
    <p:sldId id="1206" r:id="rId45"/>
    <p:sldId id="1174" r:id="rId46"/>
    <p:sldId id="646" r:id="rId47"/>
    <p:sldId id="1162" r:id="rId48"/>
    <p:sldId id="1245" r:id="rId49"/>
    <p:sldId id="647" r:id="rId50"/>
  </p:sldIdLst>
  <p:sldSz cx="9144000" cy="6858000" type="screen4x3"/>
  <p:notesSz cx="7010400" cy="9296400"/>
  <p:custDataLst>
    <p:tags r:id="rId53"/>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45" userDrawn="1">
          <p15:clr>
            <a:srgbClr val="A4A3A4"/>
          </p15:clr>
        </p15:guide>
        <p15:guide id="2" pos="299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29" name="Maguire, Timothy" initials="MT" lastIdx="12" clrIdx="29">
    <p:extLst>
      <p:ext uri="{19B8F6BF-5375-455C-9EA6-DF929625EA0E}">
        <p15:presenceInfo xmlns:p15="http://schemas.microsoft.com/office/powerpoint/2012/main" userId="S::tmaguire@hqontario.ca::b83a4a02-cfb3-4751-b069-a87b66e2f3d5" providerId="AD"/>
      </p:ext>
    </p:extLst>
  </p:cmAuthor>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3"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58"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8"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6"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Pagano, Christopher" initials="PC" lastIdx="11" clrIdx="20">
    <p:extLst>
      <p:ext uri="{19B8F6BF-5375-455C-9EA6-DF929625EA0E}">
        <p15:presenceInfo xmlns:p15="http://schemas.microsoft.com/office/powerpoint/2012/main" userId="Pagano, Christopher" providerId="None"/>
      </p:ext>
    </p:extLst>
  </p:cmAuthor>
  <p:cmAuthor id="21" name="Ginieniewicz, Jorge" initials="GJ" lastIdx="1" clrIdx="21">
    <p:extLst>
      <p:ext uri="{19B8F6BF-5375-455C-9EA6-DF929625EA0E}">
        <p15:presenceInfo xmlns:p15="http://schemas.microsoft.com/office/powerpoint/2012/main" userId="S::jginieniewicz@hqontario.ca::0252df90-739c-4c67-aa4f-874de5a4e75f" providerId="AD"/>
      </p:ext>
    </p:extLst>
  </p:cmAuthor>
  <p:cmAuthor id="22" name="McPherson, Mark" initials="MM" lastIdx="9" clrIdx="22">
    <p:extLst>
      <p:ext uri="{19B8F6BF-5375-455C-9EA6-DF929625EA0E}">
        <p15:presenceInfo xmlns:p15="http://schemas.microsoft.com/office/powerpoint/2012/main" userId="S-1-5-21-535683054-4239906057-3132855710-3292" providerId="AD"/>
      </p:ext>
    </p:extLst>
  </p:cmAuthor>
  <p:cmAuthor id="23" name="Stacey Johnson" initials="SJ" lastIdx="3" clrIdx="23">
    <p:extLst>
      <p:ext uri="{19B8F6BF-5375-455C-9EA6-DF929625EA0E}">
        <p15:presenceInfo xmlns:p15="http://schemas.microsoft.com/office/powerpoint/2012/main" userId="Stacey Johnson" providerId="None"/>
      </p:ext>
    </p:extLst>
  </p:cmAuthor>
  <p:cmAuthor id="24" name="Johnson, Stacey" initials="JS" lastIdx="9" clrIdx="24">
    <p:extLst>
      <p:ext uri="{19B8F6BF-5375-455C-9EA6-DF929625EA0E}">
        <p15:presenceInfo xmlns:p15="http://schemas.microsoft.com/office/powerpoint/2012/main" userId="S::sjohnson@hqontario.ca::c1d74880-3551-4508-8754-1d2254d9d2e6" providerId="AD"/>
      </p:ext>
    </p:extLst>
  </p:cmAuthor>
  <p:cmAuthor id="25" name="Harrison, Susan" initials="HS" lastIdx="5" clrIdx="25">
    <p:extLst>
      <p:ext uri="{19B8F6BF-5375-455C-9EA6-DF929625EA0E}">
        <p15:presenceInfo xmlns:p15="http://schemas.microsoft.com/office/powerpoint/2012/main" userId="S::sharrison@hqontario.ca::12d20603-a68e-40bb-99e5-862f8234107b" providerId="AD"/>
      </p:ext>
    </p:extLst>
  </p:cmAuthor>
  <p:cmAuthor id="26" name="Ihn, Erica" initials="IE" lastIdx="11" clrIdx="26">
    <p:extLst>
      <p:ext uri="{19B8F6BF-5375-455C-9EA6-DF929625EA0E}">
        <p15:presenceInfo xmlns:p15="http://schemas.microsoft.com/office/powerpoint/2012/main" userId="S::eihn@hqontario.ca::e9cf071f-070c-444b-9220-ab1b62e60e80" providerId="AD"/>
      </p:ext>
    </p:extLst>
  </p:cmAuthor>
  <p:cmAuthor id="27" name="Abraham, Sneha" initials="AS" lastIdx="64" clrIdx="27">
    <p:extLst>
      <p:ext uri="{19B8F6BF-5375-455C-9EA6-DF929625EA0E}">
        <p15:presenceInfo xmlns:p15="http://schemas.microsoft.com/office/powerpoint/2012/main" userId="S::sabraham@hqontario.ca::b018377a-d2cf-4bc8-9e06-efaf09dacac2" providerId="AD"/>
      </p:ext>
    </p:extLst>
  </p:cmAuthor>
  <p:cmAuthor id="28" name="Suzannah" initials="S" lastIdx="4" clrIdx="28">
    <p:extLst>
      <p:ext uri="{19B8F6BF-5375-455C-9EA6-DF929625EA0E}">
        <p15:presenceInfo xmlns:p15="http://schemas.microsoft.com/office/powerpoint/2012/main" userId="Suzann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BC1"/>
    <a:srgbClr val="00B2E3"/>
    <a:srgbClr val="693A77"/>
    <a:srgbClr val="00A0AF"/>
    <a:srgbClr val="00788A"/>
    <a:srgbClr val="ED7D31"/>
    <a:srgbClr val="FCD8D8"/>
    <a:srgbClr val="F9B9B9"/>
    <a:srgbClr val="F5F5F5"/>
    <a:srgbClr val="FFC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61BF2-4898-48AD-A745-9CE709D06EF9}" v="3" dt="2020-07-09T17:17:06.30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70"/>
        <p:guide orient="horz" pos="469"/>
        <p:guide orient="horz" pos="349"/>
        <p:guide pos="2835"/>
      </p:guideLst>
    </p:cSldViewPr>
  </p:slideViewPr>
  <p:notesViewPr>
    <p:cSldViewPr snapToGrid="0">
      <p:cViewPr>
        <p:scale>
          <a:sx n="1" d="2"/>
          <a:sy n="1" d="2"/>
        </p:scale>
        <p:origin x="0" y="0"/>
      </p:cViewPr>
      <p:guideLst>
        <p:guide orient="horz" pos="2245"/>
        <p:guide pos="299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ng, Steven" userId="adef881a-c3c4-4e1a-aeb2-bb4de7c1e03f" providerId="ADAL" clId="{D39D4796-075B-F646-B70E-3B8F2DF563B0}"/>
    <pc:docChg chg="custSel modSld">
      <pc:chgData name="Wong, Steven" userId="adef881a-c3c4-4e1a-aeb2-bb4de7c1e03f" providerId="ADAL" clId="{D39D4796-075B-F646-B70E-3B8F2DF563B0}" dt="2020-02-11T16:24:35.997" v="34" actId="207"/>
      <pc:docMkLst>
        <pc:docMk/>
      </pc:docMkLst>
      <pc:sldChg chg="addSp modSp">
        <pc:chgData name="Wong, Steven" userId="adef881a-c3c4-4e1a-aeb2-bb4de7c1e03f" providerId="ADAL" clId="{D39D4796-075B-F646-B70E-3B8F2DF563B0}" dt="2020-02-11T16:21:56.771" v="10" actId="14826"/>
        <pc:sldMkLst>
          <pc:docMk/>
          <pc:sldMk cId="2260738719" sldId="372"/>
        </pc:sldMkLst>
        <pc:spChg chg="mod">
          <ac:chgData name="Wong, Steven" userId="adef881a-c3c4-4e1a-aeb2-bb4de7c1e03f" providerId="ADAL" clId="{D39D4796-075B-F646-B70E-3B8F2DF563B0}" dt="2020-02-11T16:21:25.029" v="2" actId="1076"/>
          <ac:spMkLst>
            <pc:docMk/>
            <pc:sldMk cId="2260738719" sldId="372"/>
            <ac:spMk id="9" creationId="{9F1007DD-C592-9A42-BB2E-04EDED0F40D9}"/>
          </ac:spMkLst>
        </pc:spChg>
        <pc:picChg chg="mod">
          <ac:chgData name="Wong, Steven" userId="adef881a-c3c4-4e1a-aeb2-bb4de7c1e03f" providerId="ADAL" clId="{D39D4796-075B-F646-B70E-3B8F2DF563B0}" dt="2020-02-11T16:21:56.771" v="10" actId="14826"/>
          <ac:picMkLst>
            <pc:docMk/>
            <pc:sldMk cId="2260738719" sldId="372"/>
            <ac:picMk id="12" creationId="{C0C15524-B923-4842-8EC0-EF158906E46C}"/>
          </ac:picMkLst>
        </pc:picChg>
        <pc:picChg chg="add mod">
          <ac:chgData name="Wong, Steven" userId="adef881a-c3c4-4e1a-aeb2-bb4de7c1e03f" providerId="ADAL" clId="{D39D4796-075B-F646-B70E-3B8F2DF563B0}" dt="2020-02-11T16:21:51.698" v="9"/>
          <ac:picMkLst>
            <pc:docMk/>
            <pc:sldMk cId="2260738719" sldId="372"/>
            <ac:picMk id="13" creationId="{CADB6252-D857-664D-9941-0CD6869CB7ED}"/>
          </ac:picMkLst>
        </pc:picChg>
        <pc:cxnChg chg="add mod">
          <ac:chgData name="Wong, Steven" userId="adef881a-c3c4-4e1a-aeb2-bb4de7c1e03f" providerId="ADAL" clId="{D39D4796-075B-F646-B70E-3B8F2DF563B0}" dt="2020-02-11T16:21:38.455" v="5" actId="692"/>
          <ac:cxnSpMkLst>
            <pc:docMk/>
            <pc:sldMk cId="2260738719" sldId="372"/>
            <ac:cxnSpMk id="8" creationId="{39862A63-83E6-5D4A-BD78-FFC0FF2A0210}"/>
          </ac:cxnSpMkLst>
        </pc:cxnChg>
      </pc:sldChg>
      <pc:sldChg chg="addSp delSp">
        <pc:chgData name="Wong, Steven" userId="adef881a-c3c4-4e1a-aeb2-bb4de7c1e03f" providerId="ADAL" clId="{D39D4796-075B-F646-B70E-3B8F2DF563B0}" dt="2020-02-11T16:23:40.261" v="25"/>
        <pc:sldMkLst>
          <pc:docMk/>
          <pc:sldMk cId="2501582916" sldId="623"/>
        </pc:sldMkLst>
        <pc:spChg chg="del">
          <ac:chgData name="Wong, Steven" userId="adef881a-c3c4-4e1a-aeb2-bb4de7c1e03f" providerId="ADAL" clId="{D39D4796-075B-F646-B70E-3B8F2DF563B0}" dt="2020-02-11T16:23:24.186" v="24" actId="478"/>
          <ac:spMkLst>
            <pc:docMk/>
            <pc:sldMk cId="2501582916" sldId="623"/>
            <ac:spMk id="5" creationId="{00000000-0000-0000-0000-000000000000}"/>
          </ac:spMkLst>
        </pc:spChg>
        <pc:spChg chg="add">
          <ac:chgData name="Wong, Steven" userId="adef881a-c3c4-4e1a-aeb2-bb4de7c1e03f" providerId="ADAL" clId="{D39D4796-075B-F646-B70E-3B8F2DF563B0}" dt="2020-02-11T16:23:40.261" v="25"/>
          <ac:spMkLst>
            <pc:docMk/>
            <pc:sldMk cId="2501582916" sldId="623"/>
            <ac:spMk id="6" creationId="{11122F44-6096-E34E-97B1-A63239281762}"/>
          </ac:spMkLst>
        </pc:spChg>
        <pc:picChg chg="add">
          <ac:chgData name="Wong, Steven" userId="adef881a-c3c4-4e1a-aeb2-bb4de7c1e03f" providerId="ADAL" clId="{D39D4796-075B-F646-B70E-3B8F2DF563B0}" dt="2020-02-11T16:23:40.261" v="25"/>
          <ac:picMkLst>
            <pc:docMk/>
            <pc:sldMk cId="2501582916" sldId="623"/>
            <ac:picMk id="7" creationId="{A9A955F9-2C93-C044-87A7-29C98D453B47}"/>
          </ac:picMkLst>
        </pc:picChg>
        <pc:picChg chg="del">
          <ac:chgData name="Wong, Steven" userId="adef881a-c3c4-4e1a-aeb2-bb4de7c1e03f" providerId="ADAL" clId="{D39D4796-075B-F646-B70E-3B8F2DF563B0}" dt="2020-02-11T16:23:24.186" v="24" actId="478"/>
          <ac:picMkLst>
            <pc:docMk/>
            <pc:sldMk cId="2501582916" sldId="623"/>
            <ac:picMk id="9" creationId="{5ABFCAF3-6363-4449-9496-24F219F190CA}"/>
          </ac:picMkLst>
        </pc:picChg>
      </pc:sldChg>
      <pc:sldChg chg="addSp delSp modSp">
        <pc:chgData name="Wong, Steven" userId="adef881a-c3c4-4e1a-aeb2-bb4de7c1e03f" providerId="ADAL" clId="{D39D4796-075B-F646-B70E-3B8F2DF563B0}" dt="2020-02-11T16:23:16.147" v="23" actId="14100"/>
        <pc:sldMkLst>
          <pc:docMk/>
          <pc:sldMk cId="1953139645" sldId="652"/>
        </pc:sldMkLst>
        <pc:spChg chg="del">
          <ac:chgData name="Wong, Steven" userId="adef881a-c3c4-4e1a-aeb2-bb4de7c1e03f" providerId="ADAL" clId="{D39D4796-075B-F646-B70E-3B8F2DF563B0}" dt="2020-02-11T16:22:31.926" v="14" actId="478"/>
          <ac:spMkLst>
            <pc:docMk/>
            <pc:sldMk cId="1953139645" sldId="652"/>
            <ac:spMk id="18" creationId="{A5593DC1-F54F-440D-8F78-18B2BBEA017D}"/>
          </ac:spMkLst>
        </pc:spChg>
        <pc:spChg chg="add">
          <ac:chgData name="Wong, Steven" userId="adef881a-c3c4-4e1a-aeb2-bb4de7c1e03f" providerId="ADAL" clId="{D39D4796-075B-F646-B70E-3B8F2DF563B0}" dt="2020-02-11T16:22:39.892" v="15"/>
          <ac:spMkLst>
            <pc:docMk/>
            <pc:sldMk cId="1953139645" sldId="652"/>
            <ac:spMk id="19" creationId="{F255B77F-E47C-C149-B8BC-D1763CBE5DBF}"/>
          </ac:spMkLst>
        </pc:spChg>
        <pc:spChg chg="add mod">
          <ac:chgData name="Wong, Steven" userId="adef881a-c3c4-4e1a-aeb2-bb4de7c1e03f" providerId="ADAL" clId="{D39D4796-075B-F646-B70E-3B8F2DF563B0}" dt="2020-02-11T16:23:00.422" v="20" actId="1076"/>
          <ac:spMkLst>
            <pc:docMk/>
            <pc:sldMk cId="1953139645" sldId="652"/>
            <ac:spMk id="20" creationId="{EF08D16A-3F0F-464E-A295-EEB8B24BD11E}"/>
          </ac:spMkLst>
        </pc:spChg>
        <pc:spChg chg="add mod">
          <ac:chgData name="Wong, Steven" userId="adef881a-c3c4-4e1a-aeb2-bb4de7c1e03f" providerId="ADAL" clId="{D39D4796-075B-F646-B70E-3B8F2DF563B0}" dt="2020-02-11T16:22:57.810" v="19" actId="1076"/>
          <ac:spMkLst>
            <pc:docMk/>
            <pc:sldMk cId="1953139645" sldId="652"/>
            <ac:spMk id="21" creationId="{F351D6F4-5254-B84C-95E9-4B0A78FC412A}"/>
          </ac:spMkLst>
        </pc:spChg>
        <pc:spChg chg="del">
          <ac:chgData name="Wong, Steven" userId="adef881a-c3c4-4e1a-aeb2-bb4de7c1e03f" providerId="ADAL" clId="{D39D4796-075B-F646-B70E-3B8F2DF563B0}" dt="2020-02-11T16:22:31.926" v="14" actId="478"/>
          <ac:spMkLst>
            <pc:docMk/>
            <pc:sldMk cId="1953139645" sldId="652"/>
            <ac:spMk id="22" creationId="{00000000-0000-0000-0000-000000000000}"/>
          </ac:spMkLst>
        </pc:spChg>
        <pc:spChg chg="del">
          <ac:chgData name="Wong, Steven" userId="adef881a-c3c4-4e1a-aeb2-bb4de7c1e03f" providerId="ADAL" clId="{D39D4796-075B-F646-B70E-3B8F2DF563B0}" dt="2020-02-11T16:22:31.926" v="14" actId="478"/>
          <ac:spMkLst>
            <pc:docMk/>
            <pc:sldMk cId="1953139645" sldId="652"/>
            <ac:spMk id="23" creationId="{AD83AE04-8015-4DDC-AAA6-686A5BD3045D}"/>
          </ac:spMkLst>
        </pc:spChg>
        <pc:spChg chg="mod">
          <ac:chgData name="Wong, Steven" userId="adef881a-c3c4-4e1a-aeb2-bb4de7c1e03f" providerId="ADAL" clId="{D39D4796-075B-F646-B70E-3B8F2DF563B0}" dt="2020-02-11T16:22:49.176" v="17" actId="1076"/>
          <ac:spMkLst>
            <pc:docMk/>
            <pc:sldMk cId="1953139645" sldId="652"/>
            <ac:spMk id="24" creationId="{4853A873-C959-4D38-8278-FD7FE247F985}"/>
          </ac:spMkLst>
        </pc:spChg>
        <pc:spChg chg="mod">
          <ac:chgData name="Wong, Steven" userId="adef881a-c3c4-4e1a-aeb2-bb4de7c1e03f" providerId="ADAL" clId="{D39D4796-075B-F646-B70E-3B8F2DF563B0}" dt="2020-02-11T16:22:44.892" v="16" actId="1076"/>
          <ac:spMkLst>
            <pc:docMk/>
            <pc:sldMk cId="1953139645" sldId="652"/>
            <ac:spMk id="25" creationId="{03E716EF-89B3-412B-9FC8-3C5BA1689C25}"/>
          </ac:spMkLst>
        </pc:spChg>
        <pc:spChg chg="del">
          <ac:chgData name="Wong, Steven" userId="adef881a-c3c4-4e1a-aeb2-bb4de7c1e03f" providerId="ADAL" clId="{D39D4796-075B-F646-B70E-3B8F2DF563B0}" dt="2020-02-11T16:22:22.834" v="13" actId="478"/>
          <ac:spMkLst>
            <pc:docMk/>
            <pc:sldMk cId="1953139645" sldId="652"/>
            <ac:spMk id="27" creationId="{5C1CC55D-A889-6E44-9F00-C0E2B673BC66}"/>
          </ac:spMkLst>
        </pc:spChg>
        <pc:picChg chg="add mod">
          <ac:chgData name="Wong, Steven" userId="adef881a-c3c4-4e1a-aeb2-bb4de7c1e03f" providerId="ADAL" clId="{D39D4796-075B-F646-B70E-3B8F2DF563B0}" dt="2020-02-11T16:23:07.620" v="21" actId="14826"/>
          <ac:picMkLst>
            <pc:docMk/>
            <pc:sldMk cId="1953139645" sldId="652"/>
            <ac:picMk id="26" creationId="{7DB58090-AB45-074D-8A77-D59B8454757E}"/>
          </ac:picMkLst>
        </pc:picChg>
        <pc:picChg chg="del">
          <ac:chgData name="Wong, Steven" userId="adef881a-c3c4-4e1a-aeb2-bb4de7c1e03f" providerId="ADAL" clId="{D39D4796-075B-F646-B70E-3B8F2DF563B0}" dt="2020-02-11T16:22:31.926" v="14" actId="478"/>
          <ac:picMkLst>
            <pc:docMk/>
            <pc:sldMk cId="1953139645" sldId="652"/>
            <ac:picMk id="28" creationId="{1433BC9C-B20A-2D4A-ACA9-F01022F0D5AA}"/>
          </ac:picMkLst>
        </pc:picChg>
        <pc:picChg chg="del">
          <ac:chgData name="Wong, Steven" userId="adef881a-c3c4-4e1a-aeb2-bb4de7c1e03f" providerId="ADAL" clId="{D39D4796-075B-F646-B70E-3B8F2DF563B0}" dt="2020-02-11T16:22:31.926" v="14" actId="478"/>
          <ac:picMkLst>
            <pc:docMk/>
            <pc:sldMk cId="1953139645" sldId="652"/>
            <ac:picMk id="29" creationId="{FFD8329B-8BDF-BE49-B39C-5F24FCA2D115}"/>
          </ac:picMkLst>
        </pc:picChg>
        <pc:picChg chg="del">
          <ac:chgData name="Wong, Steven" userId="adef881a-c3c4-4e1a-aeb2-bb4de7c1e03f" providerId="ADAL" clId="{D39D4796-075B-F646-B70E-3B8F2DF563B0}" dt="2020-02-11T16:22:31.926" v="14" actId="478"/>
          <ac:picMkLst>
            <pc:docMk/>
            <pc:sldMk cId="1953139645" sldId="652"/>
            <ac:picMk id="30" creationId="{EA7A2BF6-7D8B-CD46-8F4A-79CBA5F2F624}"/>
          </ac:picMkLst>
        </pc:picChg>
        <pc:picChg chg="del">
          <ac:chgData name="Wong, Steven" userId="adef881a-c3c4-4e1a-aeb2-bb4de7c1e03f" providerId="ADAL" clId="{D39D4796-075B-F646-B70E-3B8F2DF563B0}" dt="2020-02-11T16:22:22.834" v="13" actId="478"/>
          <ac:picMkLst>
            <pc:docMk/>
            <pc:sldMk cId="1953139645" sldId="652"/>
            <ac:picMk id="31" creationId="{66278758-E0A1-B44C-B5F0-9343BC0ECC20}"/>
          </ac:picMkLst>
        </pc:picChg>
        <pc:picChg chg="mod">
          <ac:chgData name="Wong, Steven" userId="adef881a-c3c4-4e1a-aeb2-bb4de7c1e03f" providerId="ADAL" clId="{D39D4796-075B-F646-B70E-3B8F2DF563B0}" dt="2020-02-11T16:22:44.892" v="16" actId="1076"/>
          <ac:picMkLst>
            <pc:docMk/>
            <pc:sldMk cId="1953139645" sldId="652"/>
            <ac:picMk id="32" creationId="{C94ECBFE-1D6E-F040-800E-CB452D1C3EE8}"/>
          </ac:picMkLst>
        </pc:picChg>
        <pc:picChg chg="mod">
          <ac:chgData name="Wong, Steven" userId="adef881a-c3c4-4e1a-aeb2-bb4de7c1e03f" providerId="ADAL" clId="{D39D4796-075B-F646-B70E-3B8F2DF563B0}" dt="2020-02-11T16:22:44.892" v="16" actId="1076"/>
          <ac:picMkLst>
            <pc:docMk/>
            <pc:sldMk cId="1953139645" sldId="652"/>
            <ac:picMk id="33" creationId="{0BC895F0-74B1-0943-BC0F-3B430C4D3F6A}"/>
          </ac:picMkLst>
        </pc:picChg>
        <pc:picChg chg="add mod">
          <ac:chgData name="Wong, Steven" userId="adef881a-c3c4-4e1a-aeb2-bb4de7c1e03f" providerId="ADAL" clId="{D39D4796-075B-F646-B70E-3B8F2DF563B0}" dt="2020-02-11T16:23:16.147" v="23" actId="14100"/>
          <ac:picMkLst>
            <pc:docMk/>
            <pc:sldMk cId="1953139645" sldId="652"/>
            <ac:picMk id="34" creationId="{81D23AAC-8665-4E43-906E-884A6D012B0B}"/>
          </ac:picMkLst>
        </pc:picChg>
        <pc:picChg chg="add">
          <ac:chgData name="Wong, Steven" userId="adef881a-c3c4-4e1a-aeb2-bb4de7c1e03f" providerId="ADAL" clId="{D39D4796-075B-F646-B70E-3B8F2DF563B0}" dt="2020-02-11T16:22:39.892" v="15"/>
          <ac:picMkLst>
            <pc:docMk/>
            <pc:sldMk cId="1953139645" sldId="652"/>
            <ac:picMk id="35" creationId="{EEAF50D9-0B34-6241-988B-3D64D171CC35}"/>
          </ac:picMkLst>
        </pc:picChg>
      </pc:sldChg>
      <pc:sldChg chg="modSp">
        <pc:chgData name="Wong, Steven" userId="adef881a-c3c4-4e1a-aeb2-bb4de7c1e03f" providerId="ADAL" clId="{D39D4796-075B-F646-B70E-3B8F2DF563B0}" dt="2020-02-11T16:23:48.436" v="26" actId="14826"/>
        <pc:sldMkLst>
          <pc:docMk/>
          <pc:sldMk cId="4087828476" sldId="699"/>
        </pc:sldMkLst>
        <pc:picChg chg="mod">
          <ac:chgData name="Wong, Steven" userId="adef881a-c3c4-4e1a-aeb2-bb4de7c1e03f" providerId="ADAL" clId="{D39D4796-075B-F646-B70E-3B8F2DF563B0}" dt="2020-02-11T16:23:48.436" v="26" actId="14826"/>
          <ac:picMkLst>
            <pc:docMk/>
            <pc:sldMk cId="4087828476" sldId="699"/>
            <ac:picMk id="6" creationId="{FEDC8CF1-65AA-BA45-A3B8-A35B0DA57738}"/>
          </ac:picMkLst>
        </pc:picChg>
      </pc:sldChg>
      <pc:sldChg chg="modSp">
        <pc:chgData name="Wong, Steven" userId="adef881a-c3c4-4e1a-aeb2-bb4de7c1e03f" providerId="ADAL" clId="{D39D4796-075B-F646-B70E-3B8F2DF563B0}" dt="2020-02-11T16:24:02.579" v="29" actId="1076"/>
        <pc:sldMkLst>
          <pc:docMk/>
          <pc:sldMk cId="3940148106" sldId="700"/>
        </pc:sldMkLst>
        <pc:picChg chg="mod">
          <ac:chgData name="Wong, Steven" userId="adef881a-c3c4-4e1a-aeb2-bb4de7c1e03f" providerId="ADAL" clId="{D39D4796-075B-F646-B70E-3B8F2DF563B0}" dt="2020-02-11T16:24:02.579" v="29" actId="1076"/>
          <ac:picMkLst>
            <pc:docMk/>
            <pc:sldMk cId="3940148106" sldId="700"/>
            <ac:picMk id="6" creationId="{E19AB12A-0F2C-2A40-ABE8-9383785B20CA}"/>
          </ac:picMkLst>
        </pc:picChg>
      </pc:sldChg>
      <pc:sldChg chg="delSp modSp">
        <pc:chgData name="Wong, Steven" userId="adef881a-c3c4-4e1a-aeb2-bb4de7c1e03f" providerId="ADAL" clId="{D39D4796-075B-F646-B70E-3B8F2DF563B0}" dt="2020-02-11T16:22:08.931" v="12" actId="14100"/>
        <pc:sldMkLst>
          <pc:docMk/>
          <pc:sldMk cId="614645389" sldId="1181"/>
        </pc:sldMkLst>
        <pc:spChg chg="mod">
          <ac:chgData name="Wong, Steven" userId="adef881a-c3c4-4e1a-aeb2-bb4de7c1e03f" providerId="ADAL" clId="{D39D4796-075B-F646-B70E-3B8F2DF563B0}" dt="2020-02-11T16:22:08.931" v="12" actId="14100"/>
          <ac:spMkLst>
            <pc:docMk/>
            <pc:sldMk cId="614645389" sldId="1181"/>
            <ac:spMk id="16" creationId="{25917A72-0C15-CA48-B97A-8C51A4F1C5C3}"/>
          </ac:spMkLst>
        </pc:spChg>
        <pc:picChg chg="del">
          <ac:chgData name="Wong, Steven" userId="adef881a-c3c4-4e1a-aeb2-bb4de7c1e03f" providerId="ADAL" clId="{D39D4796-075B-F646-B70E-3B8F2DF563B0}" dt="2020-02-11T16:22:01.129" v="11" actId="478"/>
          <ac:picMkLst>
            <pc:docMk/>
            <pc:sldMk cId="614645389" sldId="1181"/>
            <ac:picMk id="6" creationId="{E9FAAE8B-788C-4942-818E-5A2F96D22048}"/>
          </ac:picMkLst>
        </pc:picChg>
        <pc:picChg chg="del">
          <ac:chgData name="Wong, Steven" userId="adef881a-c3c4-4e1a-aeb2-bb4de7c1e03f" providerId="ADAL" clId="{D39D4796-075B-F646-B70E-3B8F2DF563B0}" dt="2020-02-11T16:22:01.129" v="11" actId="478"/>
          <ac:picMkLst>
            <pc:docMk/>
            <pc:sldMk cId="614645389" sldId="1181"/>
            <ac:picMk id="7" creationId="{529A90B9-4CE7-0B40-8D5D-67FDB41A195F}"/>
          </ac:picMkLst>
        </pc:picChg>
      </pc:sldChg>
      <pc:sldChg chg="modSp">
        <pc:chgData name="Wong, Steven" userId="adef881a-c3c4-4e1a-aeb2-bb4de7c1e03f" providerId="ADAL" clId="{D39D4796-075B-F646-B70E-3B8F2DF563B0}" dt="2020-02-11T16:24:31.349" v="33" actId="207"/>
        <pc:sldMkLst>
          <pc:docMk/>
          <pc:sldMk cId="3062374805" sldId="1185"/>
        </pc:sldMkLst>
        <pc:picChg chg="mod">
          <ac:chgData name="Wong, Steven" userId="adef881a-c3c4-4e1a-aeb2-bb4de7c1e03f" providerId="ADAL" clId="{D39D4796-075B-F646-B70E-3B8F2DF563B0}" dt="2020-02-11T16:24:31.349" v="33" actId="207"/>
          <ac:picMkLst>
            <pc:docMk/>
            <pc:sldMk cId="3062374805" sldId="1185"/>
            <ac:picMk id="5" creationId="{5CB04172-D89D-8C43-A3B2-15344EDE18BB}"/>
          </ac:picMkLst>
        </pc:picChg>
      </pc:sldChg>
      <pc:sldChg chg="modSp">
        <pc:chgData name="Wong, Steven" userId="adef881a-c3c4-4e1a-aeb2-bb4de7c1e03f" providerId="ADAL" clId="{D39D4796-075B-F646-B70E-3B8F2DF563B0}" dt="2020-02-11T16:24:35.997" v="34" actId="207"/>
        <pc:sldMkLst>
          <pc:docMk/>
          <pc:sldMk cId="500699545" sldId="1213"/>
        </pc:sldMkLst>
        <pc:picChg chg="mod">
          <ac:chgData name="Wong, Steven" userId="adef881a-c3c4-4e1a-aeb2-bb4de7c1e03f" providerId="ADAL" clId="{D39D4796-075B-F646-B70E-3B8F2DF563B0}" dt="2020-02-11T16:24:35.997" v="34" actId="207"/>
          <ac:picMkLst>
            <pc:docMk/>
            <pc:sldMk cId="500699545" sldId="1213"/>
            <ac:picMk id="4" creationId="{9B76D7B8-3180-BE41-83D6-4BB385C31D26}"/>
          </ac:picMkLst>
        </pc:picChg>
      </pc:sldChg>
      <pc:sldChg chg="modSp">
        <pc:chgData name="Wong, Steven" userId="adef881a-c3c4-4e1a-aeb2-bb4de7c1e03f" providerId="ADAL" clId="{D39D4796-075B-F646-B70E-3B8F2DF563B0}" dt="2020-02-11T16:24:09.259" v="30" actId="207"/>
        <pc:sldMkLst>
          <pc:docMk/>
          <pc:sldMk cId="3698049021" sldId="1218"/>
        </pc:sldMkLst>
        <pc:picChg chg="mod">
          <ac:chgData name="Wong, Steven" userId="adef881a-c3c4-4e1a-aeb2-bb4de7c1e03f" providerId="ADAL" clId="{D39D4796-075B-F646-B70E-3B8F2DF563B0}" dt="2020-02-11T16:24:09.259" v="30" actId="207"/>
          <ac:picMkLst>
            <pc:docMk/>
            <pc:sldMk cId="3698049021" sldId="1218"/>
            <ac:picMk id="7" creationId="{50DE98BF-7B70-9C43-971F-849EF079BF57}"/>
          </ac:picMkLst>
        </pc:picChg>
      </pc:sldChg>
      <pc:sldChg chg="modSp">
        <pc:chgData name="Wong, Steven" userId="adef881a-c3c4-4e1a-aeb2-bb4de7c1e03f" providerId="ADAL" clId="{D39D4796-075B-F646-B70E-3B8F2DF563B0}" dt="2020-02-11T16:24:24.401" v="32" actId="207"/>
        <pc:sldMkLst>
          <pc:docMk/>
          <pc:sldMk cId="3062053934" sldId="1233"/>
        </pc:sldMkLst>
        <pc:picChg chg="mod">
          <ac:chgData name="Wong, Steven" userId="adef881a-c3c4-4e1a-aeb2-bb4de7c1e03f" providerId="ADAL" clId="{D39D4796-075B-F646-B70E-3B8F2DF563B0}" dt="2020-02-11T16:24:24.401" v="32" actId="207"/>
          <ac:picMkLst>
            <pc:docMk/>
            <pc:sldMk cId="3062053934" sldId="1233"/>
            <ac:picMk id="6" creationId="{1B2C2CEB-30EB-AC4F-9859-1641DDFC1553}"/>
          </ac:picMkLst>
        </pc:picChg>
      </pc:sldChg>
      <pc:sldChg chg="modSp">
        <pc:chgData name="Wong, Steven" userId="adef881a-c3c4-4e1a-aeb2-bb4de7c1e03f" providerId="ADAL" clId="{D39D4796-075B-F646-B70E-3B8F2DF563B0}" dt="2020-02-11T16:24:16.185" v="31" actId="207"/>
        <pc:sldMkLst>
          <pc:docMk/>
          <pc:sldMk cId="773806840" sldId="1242"/>
        </pc:sldMkLst>
        <pc:picChg chg="mod">
          <ac:chgData name="Wong, Steven" userId="adef881a-c3c4-4e1a-aeb2-bb4de7c1e03f" providerId="ADAL" clId="{D39D4796-075B-F646-B70E-3B8F2DF563B0}" dt="2020-02-11T16:24:16.185" v="31" actId="207"/>
          <ac:picMkLst>
            <pc:docMk/>
            <pc:sldMk cId="773806840" sldId="1242"/>
            <ac:picMk id="6" creationId="{476BA756-3527-F241-B73B-2795A380706C}"/>
          </ac:picMkLst>
        </pc:picChg>
      </pc:sldChg>
    </pc:docChg>
  </pc:docChgLst>
  <pc:docChgLst>
    <pc:chgData name="Abraham, Sneha" userId="b018377a-d2cf-4bc8-9e06-efaf09dacac2" providerId="ADAL" clId="{E0FAE40F-F656-4FC2-89C0-283934C4D4BD}"/>
    <pc:docChg chg="custSel modSld">
      <pc:chgData name="Abraham, Sneha" userId="b018377a-d2cf-4bc8-9e06-efaf09dacac2" providerId="ADAL" clId="{E0FAE40F-F656-4FC2-89C0-283934C4D4BD}" dt="2020-03-10T21:11:30.584" v="6"/>
      <pc:docMkLst>
        <pc:docMk/>
      </pc:docMkLst>
      <pc:sldChg chg="addSp delSp modSp mod">
        <pc:chgData name="Abraham, Sneha" userId="b018377a-d2cf-4bc8-9e06-efaf09dacac2" providerId="ADAL" clId="{E0FAE40F-F656-4FC2-89C0-283934C4D4BD}" dt="2020-03-10T21:11:02.249" v="4"/>
        <pc:sldMkLst>
          <pc:docMk/>
          <pc:sldMk cId="2640312508" sldId="1247"/>
        </pc:sldMkLst>
        <pc:spChg chg="del mod">
          <ac:chgData name="Abraham, Sneha" userId="b018377a-d2cf-4bc8-9e06-efaf09dacac2" providerId="ADAL" clId="{E0FAE40F-F656-4FC2-89C0-283934C4D4BD}" dt="2020-03-10T21:11:00.875" v="3" actId="478"/>
          <ac:spMkLst>
            <pc:docMk/>
            <pc:sldMk cId="2640312508" sldId="1247"/>
            <ac:spMk id="7" creationId="{1FFF7BFA-82FB-4AED-BFD2-0684CF14A35B}"/>
          </ac:spMkLst>
        </pc:spChg>
        <pc:spChg chg="add">
          <ac:chgData name="Abraham, Sneha" userId="b018377a-d2cf-4bc8-9e06-efaf09dacac2" providerId="ADAL" clId="{E0FAE40F-F656-4FC2-89C0-283934C4D4BD}" dt="2020-03-10T21:11:02.249" v="4"/>
          <ac:spMkLst>
            <pc:docMk/>
            <pc:sldMk cId="2640312508" sldId="1247"/>
            <ac:spMk id="8" creationId="{8CE4B14A-DCAC-4786-90CC-7241C2CAF237}"/>
          </ac:spMkLst>
        </pc:spChg>
        <pc:picChg chg="del">
          <ac:chgData name="Abraham, Sneha" userId="b018377a-d2cf-4bc8-9e06-efaf09dacac2" providerId="ADAL" clId="{E0FAE40F-F656-4FC2-89C0-283934C4D4BD}" dt="2020-03-10T21:10:36.271" v="0" actId="478"/>
          <ac:picMkLst>
            <pc:docMk/>
            <pc:sldMk cId="2640312508" sldId="1247"/>
            <ac:picMk id="3" creationId="{D164DB3E-BC2D-49AD-BFAD-0FAFE3B0A067}"/>
          </ac:picMkLst>
        </pc:picChg>
        <pc:picChg chg="add">
          <ac:chgData name="Abraham, Sneha" userId="b018377a-d2cf-4bc8-9e06-efaf09dacac2" providerId="ADAL" clId="{E0FAE40F-F656-4FC2-89C0-283934C4D4BD}" dt="2020-03-10T21:10:38" v="1"/>
          <ac:picMkLst>
            <pc:docMk/>
            <pc:sldMk cId="2640312508" sldId="1247"/>
            <ac:picMk id="6" creationId="{704B0150-BD02-4FE1-93D1-B7EF8243B44F}"/>
          </ac:picMkLst>
        </pc:picChg>
      </pc:sldChg>
      <pc:sldChg chg="addSp delSp mod">
        <pc:chgData name="Abraham, Sneha" userId="b018377a-d2cf-4bc8-9e06-efaf09dacac2" providerId="ADAL" clId="{E0FAE40F-F656-4FC2-89C0-283934C4D4BD}" dt="2020-03-10T21:11:30.584" v="6"/>
        <pc:sldMkLst>
          <pc:docMk/>
          <pc:sldMk cId="145064360" sldId="1248"/>
        </pc:sldMkLst>
        <pc:graphicFrameChg chg="add">
          <ac:chgData name="Abraham, Sneha" userId="b018377a-d2cf-4bc8-9e06-efaf09dacac2" providerId="ADAL" clId="{E0FAE40F-F656-4FC2-89C0-283934C4D4BD}" dt="2020-03-10T21:11:30.584" v="6"/>
          <ac:graphicFrameMkLst>
            <pc:docMk/>
            <pc:sldMk cId="145064360" sldId="1248"/>
            <ac:graphicFrameMk id="6" creationId="{504B71F3-CAAF-4C6E-9FD1-87F3AFABA01D}"/>
          </ac:graphicFrameMkLst>
        </pc:graphicFrameChg>
        <pc:graphicFrameChg chg="del">
          <ac:chgData name="Abraham, Sneha" userId="b018377a-d2cf-4bc8-9e06-efaf09dacac2" providerId="ADAL" clId="{E0FAE40F-F656-4FC2-89C0-283934C4D4BD}" dt="2020-03-10T21:11:28.259" v="5" actId="478"/>
          <ac:graphicFrameMkLst>
            <pc:docMk/>
            <pc:sldMk cId="145064360" sldId="1248"/>
            <ac:graphicFrameMk id="8" creationId="{AC98A6E2-422F-4737-A0D3-0ECDBEBDF755}"/>
          </ac:graphicFrameMkLst>
        </pc:graphicFrameChg>
      </pc:sldChg>
    </pc:docChg>
  </pc:docChgLst>
  <pc:docChgLst>
    <pc:chgData name="Harrison, Susan" userId="12d20603-a68e-40bb-99e5-862f8234107b" providerId="ADAL" clId="{7219FA77-1AAF-42A2-8FCB-8589AA6A116B}"/>
    <pc:docChg chg="custSel addSld delSld modSld">
      <pc:chgData name="Harrison, Susan" userId="12d20603-a68e-40bb-99e5-862f8234107b" providerId="ADAL" clId="{7219FA77-1AAF-42A2-8FCB-8589AA6A116B}" dt="2020-03-11T14:38:24.376" v="58" actId="6549"/>
      <pc:docMkLst>
        <pc:docMk/>
      </pc:docMkLst>
      <pc:sldChg chg="modSp mod">
        <pc:chgData name="Harrison, Susan" userId="12d20603-a68e-40bb-99e5-862f8234107b" providerId="ADAL" clId="{7219FA77-1AAF-42A2-8FCB-8589AA6A116B}" dt="2020-03-11T14:38:12.167" v="57" actId="6549"/>
        <pc:sldMkLst>
          <pc:docMk/>
          <pc:sldMk cId="3696571009" sldId="422"/>
        </pc:sldMkLst>
        <pc:spChg chg="mod">
          <ac:chgData name="Harrison, Susan" userId="12d20603-a68e-40bb-99e5-862f8234107b" providerId="ADAL" clId="{7219FA77-1AAF-42A2-8FCB-8589AA6A116B}" dt="2020-03-11T14:38:12.167" v="57" actId="6549"/>
          <ac:spMkLst>
            <pc:docMk/>
            <pc:sldMk cId="3696571009" sldId="422"/>
            <ac:spMk id="2" creationId="{00000000-0000-0000-0000-000000000000}"/>
          </ac:spMkLst>
        </pc:spChg>
      </pc:sldChg>
      <pc:sldChg chg="modSp mod">
        <pc:chgData name="Harrison, Susan" userId="12d20603-a68e-40bb-99e5-862f8234107b" providerId="ADAL" clId="{7219FA77-1AAF-42A2-8FCB-8589AA6A116B}" dt="2020-02-25T20:43:27.308" v="49" actId="255"/>
        <pc:sldMkLst>
          <pc:docMk/>
          <pc:sldMk cId="2794158338" sldId="443"/>
        </pc:sldMkLst>
        <pc:spChg chg="mod">
          <ac:chgData name="Harrison, Susan" userId="12d20603-a68e-40bb-99e5-862f8234107b" providerId="ADAL" clId="{7219FA77-1AAF-42A2-8FCB-8589AA6A116B}" dt="2020-02-25T20:43:27.308" v="49" actId="255"/>
          <ac:spMkLst>
            <pc:docMk/>
            <pc:sldMk cId="2794158338" sldId="443"/>
            <ac:spMk id="4" creationId="{00000000-0000-0000-0000-000000000000}"/>
          </ac:spMkLst>
        </pc:spChg>
      </pc:sldChg>
      <pc:sldChg chg="modSp mod">
        <pc:chgData name="Harrison, Susan" userId="12d20603-a68e-40bb-99e5-862f8234107b" providerId="ADAL" clId="{7219FA77-1AAF-42A2-8FCB-8589AA6A116B}" dt="2020-02-25T20:36:26.986" v="8" actId="114"/>
        <pc:sldMkLst>
          <pc:docMk/>
          <pc:sldMk cId="2480312458" sldId="474"/>
        </pc:sldMkLst>
        <pc:spChg chg="mod">
          <ac:chgData name="Harrison, Susan" userId="12d20603-a68e-40bb-99e5-862f8234107b" providerId="ADAL" clId="{7219FA77-1AAF-42A2-8FCB-8589AA6A116B}" dt="2020-02-25T20:36:26.986" v="8" actId="114"/>
          <ac:spMkLst>
            <pc:docMk/>
            <pc:sldMk cId="2480312458" sldId="474"/>
            <ac:spMk id="17" creationId="{CEF36B9F-8EB4-9E4F-9370-929265A325E5}"/>
          </ac:spMkLst>
        </pc:spChg>
      </pc:sldChg>
      <pc:sldChg chg="modSp mod">
        <pc:chgData name="Harrison, Susan" userId="12d20603-a68e-40bb-99e5-862f8234107b" providerId="ADAL" clId="{7219FA77-1AAF-42A2-8FCB-8589AA6A116B}" dt="2020-02-25T20:37:09.253" v="9" actId="1076"/>
        <pc:sldMkLst>
          <pc:docMk/>
          <pc:sldMk cId="2577171833" sldId="624"/>
        </pc:sldMkLst>
        <pc:spChg chg="mod">
          <ac:chgData name="Harrison, Susan" userId="12d20603-a68e-40bb-99e5-862f8234107b" providerId="ADAL" clId="{7219FA77-1AAF-42A2-8FCB-8589AA6A116B}" dt="2020-02-25T20:37:09.253" v="9" actId="1076"/>
          <ac:spMkLst>
            <pc:docMk/>
            <pc:sldMk cId="2577171833" sldId="624"/>
            <ac:spMk id="2" creationId="{00000000-0000-0000-0000-000000000000}"/>
          </ac:spMkLst>
        </pc:spChg>
      </pc:sldChg>
      <pc:sldChg chg="modSp">
        <pc:chgData name="Harrison, Susan" userId="12d20603-a68e-40bb-99e5-862f8234107b" providerId="ADAL" clId="{7219FA77-1AAF-42A2-8FCB-8589AA6A116B}" dt="2020-02-25T20:36:16.954" v="7" actId="207"/>
        <pc:sldMkLst>
          <pc:docMk/>
          <pc:sldMk cId="1953139645" sldId="652"/>
        </pc:sldMkLst>
        <pc:spChg chg="mod">
          <ac:chgData name="Harrison, Susan" userId="12d20603-a68e-40bb-99e5-862f8234107b" providerId="ADAL" clId="{7219FA77-1AAF-42A2-8FCB-8589AA6A116B}" dt="2020-02-25T20:36:16.954" v="7" actId="207"/>
          <ac:spMkLst>
            <pc:docMk/>
            <pc:sldMk cId="1953139645" sldId="652"/>
            <ac:spMk id="2" creationId="{00000000-0000-0000-0000-000000000000}"/>
          </ac:spMkLst>
        </pc:spChg>
      </pc:sldChg>
      <pc:sldChg chg="del">
        <pc:chgData name="Harrison, Susan" userId="12d20603-a68e-40bb-99e5-862f8234107b" providerId="ADAL" clId="{7219FA77-1AAF-42A2-8FCB-8589AA6A116B}" dt="2020-02-25T18:58:48.729" v="1" actId="2696"/>
        <pc:sldMkLst>
          <pc:docMk/>
          <pc:sldMk cId="4279490866" sldId="1167"/>
        </pc:sldMkLst>
      </pc:sldChg>
      <pc:sldChg chg="modSp mod">
        <pc:chgData name="Harrison, Susan" userId="12d20603-a68e-40bb-99e5-862f8234107b" providerId="ADAL" clId="{7219FA77-1AAF-42A2-8FCB-8589AA6A116B}" dt="2020-03-11T14:38:24.376" v="58" actId="6549"/>
        <pc:sldMkLst>
          <pc:docMk/>
          <pc:sldMk cId="1479002756" sldId="1174"/>
        </pc:sldMkLst>
        <pc:spChg chg="mod">
          <ac:chgData name="Harrison, Susan" userId="12d20603-a68e-40bb-99e5-862f8234107b" providerId="ADAL" clId="{7219FA77-1AAF-42A2-8FCB-8589AA6A116B}" dt="2020-03-11T14:38:24.376" v="58" actId="6549"/>
          <ac:spMkLst>
            <pc:docMk/>
            <pc:sldMk cId="1479002756" sldId="1174"/>
            <ac:spMk id="2" creationId="{00000000-0000-0000-0000-000000000000}"/>
          </ac:spMkLst>
        </pc:spChg>
      </pc:sldChg>
      <pc:sldChg chg="delSp modSp mod">
        <pc:chgData name="Harrison, Susan" userId="12d20603-a68e-40bb-99e5-862f8234107b" providerId="ADAL" clId="{7219FA77-1AAF-42A2-8FCB-8589AA6A116B}" dt="2020-02-25T20:11:18.866" v="5" actId="1076"/>
        <pc:sldMkLst>
          <pc:docMk/>
          <pc:sldMk cId="3062374805" sldId="1185"/>
        </pc:sldMkLst>
        <pc:spChg chg="mod">
          <ac:chgData name="Harrison, Susan" userId="12d20603-a68e-40bb-99e5-862f8234107b" providerId="ADAL" clId="{7219FA77-1AAF-42A2-8FCB-8589AA6A116B}" dt="2020-02-25T20:11:18.866" v="5" actId="1076"/>
          <ac:spMkLst>
            <pc:docMk/>
            <pc:sldMk cId="3062374805" sldId="1185"/>
            <ac:spMk id="11" creationId="{D07C7EA5-043F-4AE3-AA4A-9B5BA62AFE93}"/>
          </ac:spMkLst>
        </pc:spChg>
        <pc:picChg chg="del">
          <ac:chgData name="Harrison, Susan" userId="12d20603-a68e-40bb-99e5-862f8234107b" providerId="ADAL" clId="{7219FA77-1AAF-42A2-8FCB-8589AA6A116B}" dt="2020-02-25T20:11:03.578" v="2" actId="478"/>
          <ac:picMkLst>
            <pc:docMk/>
            <pc:sldMk cId="3062374805" sldId="1185"/>
            <ac:picMk id="5" creationId="{5CB04172-D89D-8C43-A3B2-15344EDE18BB}"/>
          </ac:picMkLst>
        </pc:picChg>
      </pc:sldChg>
      <pc:sldChg chg="modSp mod">
        <pc:chgData name="Harrison, Susan" userId="12d20603-a68e-40bb-99e5-862f8234107b" providerId="ADAL" clId="{7219FA77-1AAF-42A2-8FCB-8589AA6A116B}" dt="2020-02-25T21:42:16.995" v="56" actId="114"/>
        <pc:sldMkLst>
          <pc:docMk/>
          <pc:sldMk cId="1768557774" sldId="1212"/>
        </pc:sldMkLst>
        <pc:spChg chg="mod">
          <ac:chgData name="Harrison, Susan" userId="12d20603-a68e-40bb-99e5-862f8234107b" providerId="ADAL" clId="{7219FA77-1AAF-42A2-8FCB-8589AA6A116B}" dt="2020-02-25T21:42:16.995" v="56" actId="114"/>
          <ac:spMkLst>
            <pc:docMk/>
            <pc:sldMk cId="1768557774" sldId="1212"/>
            <ac:spMk id="2" creationId="{00000000-0000-0000-0000-000000000000}"/>
          </ac:spMkLst>
        </pc:spChg>
      </pc:sldChg>
      <pc:sldChg chg="delSp modSp mod">
        <pc:chgData name="Harrison, Susan" userId="12d20603-a68e-40bb-99e5-862f8234107b" providerId="ADAL" clId="{7219FA77-1AAF-42A2-8FCB-8589AA6A116B}" dt="2020-02-25T20:11:14.271" v="4" actId="1076"/>
        <pc:sldMkLst>
          <pc:docMk/>
          <pc:sldMk cId="500699545" sldId="1213"/>
        </pc:sldMkLst>
        <pc:spChg chg="mod">
          <ac:chgData name="Harrison, Susan" userId="12d20603-a68e-40bb-99e5-862f8234107b" providerId="ADAL" clId="{7219FA77-1AAF-42A2-8FCB-8589AA6A116B}" dt="2020-02-25T20:11:14.271" v="4" actId="1076"/>
          <ac:spMkLst>
            <pc:docMk/>
            <pc:sldMk cId="500699545" sldId="1213"/>
            <ac:spMk id="11" creationId="{D07C7EA5-043F-4AE3-AA4A-9B5BA62AFE93}"/>
          </ac:spMkLst>
        </pc:spChg>
        <pc:picChg chg="del">
          <ac:chgData name="Harrison, Susan" userId="12d20603-a68e-40bb-99e5-862f8234107b" providerId="ADAL" clId="{7219FA77-1AAF-42A2-8FCB-8589AA6A116B}" dt="2020-02-25T20:11:06.737" v="3" actId="478"/>
          <ac:picMkLst>
            <pc:docMk/>
            <pc:sldMk cId="500699545" sldId="1213"/>
            <ac:picMk id="4" creationId="{9B76D7B8-3180-BE41-83D6-4BB385C31D26}"/>
          </ac:picMkLst>
        </pc:picChg>
      </pc:sldChg>
      <pc:sldChg chg="modSp mod">
        <pc:chgData name="Harrison, Susan" userId="12d20603-a68e-40bb-99e5-862f8234107b" providerId="ADAL" clId="{7219FA77-1AAF-42A2-8FCB-8589AA6A116B}" dt="2020-02-25T20:37:49.152" v="15" actId="20577"/>
        <pc:sldMkLst>
          <pc:docMk/>
          <pc:sldMk cId="3698049021" sldId="1218"/>
        </pc:sldMkLst>
        <pc:spChg chg="mod">
          <ac:chgData name="Harrison, Susan" userId="12d20603-a68e-40bb-99e5-862f8234107b" providerId="ADAL" clId="{7219FA77-1AAF-42A2-8FCB-8589AA6A116B}" dt="2020-02-25T20:37:49.152" v="15" actId="20577"/>
          <ac:spMkLst>
            <pc:docMk/>
            <pc:sldMk cId="3698049021" sldId="1218"/>
            <ac:spMk id="2" creationId="{2F709F01-52F1-40B2-90D4-250ECB2F483A}"/>
          </ac:spMkLst>
        </pc:spChg>
      </pc:sldChg>
      <pc:sldChg chg="modSp">
        <pc:chgData name="Harrison, Susan" userId="12d20603-a68e-40bb-99e5-862f8234107b" providerId="ADAL" clId="{7219FA77-1AAF-42A2-8FCB-8589AA6A116B}" dt="2020-02-25T20:38:54.496" v="41" actId="20577"/>
        <pc:sldMkLst>
          <pc:docMk/>
          <pc:sldMk cId="855259491" sldId="1246"/>
        </pc:sldMkLst>
        <pc:graphicFrameChg chg="mod">
          <ac:chgData name="Harrison, Susan" userId="12d20603-a68e-40bb-99e5-862f8234107b" providerId="ADAL" clId="{7219FA77-1AAF-42A2-8FCB-8589AA6A116B}" dt="2020-02-25T20:38:54.496" v="41" actId="20577"/>
          <ac:graphicFrameMkLst>
            <pc:docMk/>
            <pc:sldMk cId="855259491" sldId="1246"/>
            <ac:graphicFrameMk id="12" creationId="{465ABD6D-DBC3-48B7-B135-9CEF1E9904B0}"/>
          </ac:graphicFrameMkLst>
        </pc:graphicFrameChg>
      </pc:sldChg>
      <pc:sldChg chg="modSp">
        <pc:chgData name="Harrison, Susan" userId="12d20603-a68e-40bb-99e5-862f8234107b" providerId="ADAL" clId="{7219FA77-1AAF-42A2-8FCB-8589AA6A116B}" dt="2020-02-25T20:40:45.294" v="46" actId="207"/>
        <pc:sldMkLst>
          <pc:docMk/>
          <pc:sldMk cId="2640312508" sldId="1247"/>
        </pc:sldMkLst>
        <pc:spChg chg="mod">
          <ac:chgData name="Harrison, Susan" userId="12d20603-a68e-40bb-99e5-862f8234107b" providerId="ADAL" clId="{7219FA77-1AAF-42A2-8FCB-8589AA6A116B}" dt="2020-02-25T20:40:45.294" v="46" actId="207"/>
          <ac:spMkLst>
            <pc:docMk/>
            <pc:sldMk cId="2640312508" sldId="1247"/>
            <ac:spMk id="2" creationId="{B037E8B3-8B61-4C83-93FD-44F0DEDA4525}"/>
          </ac:spMkLst>
        </pc:spChg>
        <pc:graphicFrameChg chg="mod">
          <ac:chgData name="Harrison, Susan" userId="12d20603-a68e-40bb-99e5-862f8234107b" providerId="ADAL" clId="{7219FA77-1AAF-42A2-8FCB-8589AA6A116B}" dt="2020-02-25T20:39:28.883" v="44" actId="20577"/>
          <ac:graphicFrameMkLst>
            <pc:docMk/>
            <pc:sldMk cId="2640312508" sldId="1247"/>
            <ac:graphicFrameMk id="6" creationId="{9C417109-D2F5-4EC2-B5B6-39329F6228D8}"/>
          </ac:graphicFrameMkLst>
        </pc:graphicFrameChg>
      </pc:sldChg>
      <pc:sldChg chg="modSp">
        <pc:chgData name="Harrison, Susan" userId="12d20603-a68e-40bb-99e5-862f8234107b" providerId="ADAL" clId="{7219FA77-1AAF-42A2-8FCB-8589AA6A116B}" dt="2020-02-25T20:45:50.792" v="51" actId="207"/>
        <pc:sldMkLst>
          <pc:docMk/>
          <pc:sldMk cId="3740777294" sldId="1250"/>
        </pc:sldMkLst>
        <pc:graphicFrameChg chg="mod">
          <ac:chgData name="Harrison, Susan" userId="12d20603-a68e-40bb-99e5-862f8234107b" providerId="ADAL" clId="{7219FA77-1AAF-42A2-8FCB-8589AA6A116B}" dt="2020-02-25T20:45:50.792" v="51" actId="207"/>
          <ac:graphicFrameMkLst>
            <pc:docMk/>
            <pc:sldMk cId="3740777294" sldId="1250"/>
            <ac:graphicFrameMk id="8" creationId="{B49B7F2F-5FA0-4637-8B8A-5FF678B03848}"/>
          </ac:graphicFrameMkLst>
        </pc:graphicFrameChg>
      </pc:sldChg>
      <pc:sldChg chg="add">
        <pc:chgData name="Harrison, Susan" userId="12d20603-a68e-40bb-99e5-862f8234107b" providerId="ADAL" clId="{7219FA77-1AAF-42A2-8FCB-8589AA6A116B}" dt="2020-02-25T18:58:44.857" v="0"/>
        <pc:sldMkLst>
          <pc:docMk/>
          <pc:sldMk cId="1383081971" sldId="1559"/>
        </pc:sldMkLst>
      </pc:sldChg>
    </pc:docChg>
  </pc:docChgLst>
  <pc:docChgLst>
    <pc:chgData name="Abraham, Sneha" userId="S::sabraham@hqontario.ca::b018377a-d2cf-4bc8-9e06-efaf09dacac2" providerId="AD" clId="Web-{AF2A8CAD-E660-A494-0B28-9ADCE5EB47C4}"/>
    <pc:docChg chg="modSld">
      <pc:chgData name="Abraham, Sneha" userId="S::sabraham@hqontario.ca::b018377a-d2cf-4bc8-9e06-efaf09dacac2" providerId="AD" clId="Web-{AF2A8CAD-E660-A494-0B28-9ADCE5EB47C4}" dt="2020-03-10T21:10:19.290" v="2"/>
      <pc:docMkLst>
        <pc:docMk/>
      </pc:docMkLst>
      <pc:sldChg chg="modSp">
        <pc:chgData name="Abraham, Sneha" userId="S::sabraham@hqontario.ca::b018377a-d2cf-4bc8-9e06-efaf09dacac2" providerId="AD" clId="Web-{AF2A8CAD-E660-A494-0B28-9ADCE5EB47C4}" dt="2020-03-10T21:09:19.163" v="0" actId="1076"/>
        <pc:sldMkLst>
          <pc:docMk/>
          <pc:sldMk cId="2577171833" sldId="624"/>
        </pc:sldMkLst>
        <pc:spChg chg="mod">
          <ac:chgData name="Abraham, Sneha" userId="S::sabraham@hqontario.ca::b018377a-d2cf-4bc8-9e06-efaf09dacac2" providerId="AD" clId="Web-{AF2A8CAD-E660-A494-0B28-9ADCE5EB47C4}" dt="2020-03-10T21:09:19.163" v="0" actId="1076"/>
          <ac:spMkLst>
            <pc:docMk/>
            <pc:sldMk cId="2577171833" sldId="624"/>
            <ac:spMk id="2" creationId="{00000000-0000-0000-0000-000000000000}"/>
          </ac:spMkLst>
        </pc:spChg>
      </pc:sldChg>
      <pc:sldChg chg="addSp delSp modSp">
        <pc:chgData name="Abraham, Sneha" userId="S::sabraham@hqontario.ca::b018377a-d2cf-4bc8-9e06-efaf09dacac2" providerId="AD" clId="Web-{AF2A8CAD-E660-A494-0B28-9ADCE5EB47C4}" dt="2020-03-10T21:10:19.290" v="2"/>
        <pc:sldMkLst>
          <pc:docMk/>
          <pc:sldMk cId="2640312508" sldId="1247"/>
        </pc:sldMkLst>
        <pc:graphicFrameChg chg="del">
          <ac:chgData name="Abraham, Sneha" userId="S::sabraham@hqontario.ca::b018377a-d2cf-4bc8-9e06-efaf09dacac2" providerId="AD" clId="Web-{AF2A8CAD-E660-A494-0B28-9ADCE5EB47C4}" dt="2020-03-10T21:10:13.165" v="1"/>
          <ac:graphicFrameMkLst>
            <pc:docMk/>
            <pc:sldMk cId="2640312508" sldId="1247"/>
            <ac:graphicFrameMk id="6" creationId="{9C417109-D2F5-4EC2-B5B6-39329F6228D8}"/>
          </ac:graphicFrameMkLst>
        </pc:graphicFrameChg>
        <pc:picChg chg="add mod">
          <ac:chgData name="Abraham, Sneha" userId="S::sabraham@hqontario.ca::b018377a-d2cf-4bc8-9e06-efaf09dacac2" providerId="AD" clId="Web-{AF2A8CAD-E660-A494-0B28-9ADCE5EB47C4}" dt="2020-03-10T21:10:19.290" v="2"/>
          <ac:picMkLst>
            <pc:docMk/>
            <pc:sldMk cId="2640312508" sldId="1247"/>
            <ac:picMk id="3" creationId="{D164DB3E-BC2D-49AD-BFAD-0FAFE3B0A067}"/>
          </ac:picMkLst>
        </pc:picChg>
      </pc:sldChg>
    </pc:docChg>
  </pc:docChgLst>
  <pc:docChgLst>
    <pc:chgData name="Harrison, Susan" userId="12d20603-a68e-40bb-99e5-862f8234107b" providerId="ADAL" clId="{D2861BF2-4898-48AD-A745-9CE709D06EF9}"/>
    <pc:docChg chg="addSld delSld modSld">
      <pc:chgData name="Harrison, Susan" userId="12d20603-a68e-40bb-99e5-862f8234107b" providerId="ADAL" clId="{D2861BF2-4898-48AD-A745-9CE709D06EF9}" dt="2020-07-09T17:17:06.297" v="2"/>
      <pc:docMkLst>
        <pc:docMk/>
      </pc:docMkLst>
      <pc:sldChg chg="modNotesTx">
        <pc:chgData name="Harrison, Susan" userId="12d20603-a68e-40bb-99e5-862f8234107b" providerId="ADAL" clId="{D2861BF2-4898-48AD-A745-9CE709D06EF9}" dt="2020-07-02T19:52:43.259" v="0" actId="6549"/>
        <pc:sldMkLst>
          <pc:docMk/>
          <pc:sldMk cId="1953139645" sldId="652"/>
        </pc:sldMkLst>
      </pc:sldChg>
      <pc:sldChg chg="add del">
        <pc:chgData name="Harrison, Susan" userId="12d20603-a68e-40bb-99e5-862f8234107b" providerId="ADAL" clId="{D2861BF2-4898-48AD-A745-9CE709D06EF9}" dt="2020-07-09T17:17:06.297" v="2"/>
        <pc:sldMkLst>
          <pc:docMk/>
          <pc:sldMk cId="3363751239" sldId="65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sabraham\AppData\Local\Microsoft\Windows\INetCache\Content.Outlook\NQIN1NCH\EPCL%20CFI%20files-FR.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_4E0_8A581A8.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_4E1_F603EE4E.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_4E2_DEF7BB4E.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_4E3_8318265A.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01093207448836E-2"/>
          <c:y val="3.2407532610361396E-2"/>
          <c:w val="0.79297668612873851"/>
          <c:h val="0.83333521713871062"/>
        </c:manualLayout>
      </c:layout>
      <c:barChart>
        <c:barDir val="col"/>
        <c:grouping val="clustered"/>
        <c:varyColors val="0"/>
        <c:ser>
          <c:idx val="0"/>
          <c:order val="0"/>
          <c:tx>
            <c:strRef>
              <c:f>'Slide 14'!$B$3</c:f>
              <c:strCache>
                <c:ptCount val="1"/>
                <c:pt idx="0">
                  <c:v>Nombre de visites à l’urgence</c:v>
                </c:pt>
              </c:strCache>
            </c:strRef>
          </c:tx>
          <c:spPr>
            <a:solidFill>
              <a:srgbClr val="047BC1"/>
            </a:solidFill>
            <a:ln w="25400">
              <a:noFill/>
            </a:ln>
          </c:spPr>
          <c:invertIfNegative val="0"/>
          <c:dLbls>
            <c:dLbl>
              <c:idx val="0"/>
              <c:tx>
                <c:rich>
                  <a:bodyPr/>
                  <a:lstStyle/>
                  <a:p>
                    <a:pPr algn="ctr" rtl="0">
                      <a:defRPr sz="900" b="0" i="0" u="none" strike="noStrike" baseline="0">
                        <a:solidFill>
                          <a:srgbClr val="000000"/>
                        </a:solidFill>
                        <a:latin typeface="Arial"/>
                        <a:ea typeface="Arial"/>
                        <a:cs typeface="Arial"/>
                      </a:defRPr>
                    </a:pPr>
                    <a:r>
                      <a:rPr lang="en-US"/>
                      <a:t>1424</a:t>
                    </a:r>
                  </a:p>
                </c:rich>
              </c:tx>
              <c:spPr>
                <a:noFill/>
                <a:ln w="25400">
                  <a:noFill/>
                </a:ln>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F4-4679-B5CC-B7D0995BFC91}"/>
                </c:ext>
              </c:extLst>
            </c:dLbl>
            <c:dLbl>
              <c:idx val="1"/>
              <c:tx>
                <c:rich>
                  <a:bodyPr/>
                  <a:lstStyle/>
                  <a:p>
                    <a:pPr algn="ctr" rtl="0">
                      <a:defRPr sz="900" b="0" i="0" u="none" strike="noStrike" baseline="0">
                        <a:solidFill>
                          <a:srgbClr val="000000"/>
                        </a:solidFill>
                        <a:latin typeface="Arial"/>
                        <a:ea typeface="Arial"/>
                        <a:cs typeface="Arial"/>
                      </a:defRPr>
                    </a:pPr>
                    <a:r>
                      <a:rPr lang="en-US"/>
                      <a:t>6355</a:t>
                    </a:r>
                  </a:p>
                </c:rich>
              </c:tx>
              <c:spPr>
                <a:noFill/>
                <a:ln w="25400">
                  <a:noFill/>
                </a:ln>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F4-4679-B5CC-B7D0995BFC91}"/>
                </c:ext>
              </c:extLst>
            </c:dLbl>
            <c:dLbl>
              <c:idx val="2"/>
              <c:tx>
                <c:rich>
                  <a:bodyPr/>
                  <a:lstStyle/>
                  <a:p>
                    <a:pPr algn="ctr" rtl="0">
                      <a:defRPr sz="900" b="0" i="0" u="none" strike="noStrike" baseline="0">
                        <a:solidFill>
                          <a:srgbClr val="000000"/>
                        </a:solidFill>
                        <a:latin typeface="Arial"/>
                        <a:ea typeface="Arial"/>
                        <a:cs typeface="Arial"/>
                      </a:defRPr>
                    </a:pPr>
                    <a:r>
                      <a:rPr lang="en-US"/>
                      <a:t>12356</a:t>
                    </a:r>
                  </a:p>
                </c:rich>
              </c:tx>
              <c:spPr>
                <a:noFill/>
                <a:ln w="25400">
                  <a:noFill/>
                </a:ln>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F4-4679-B5CC-B7D0995BFC91}"/>
                </c:ext>
              </c:extLst>
            </c:dLbl>
            <c:dLbl>
              <c:idx val="3"/>
              <c:tx>
                <c:rich>
                  <a:bodyPr/>
                  <a:lstStyle/>
                  <a:p>
                    <a:pPr algn="ctr" rtl="0">
                      <a:defRPr sz="900" b="0" i="0" u="none" strike="noStrike" baseline="0">
                        <a:solidFill>
                          <a:srgbClr val="000000"/>
                        </a:solidFill>
                        <a:latin typeface="Arial"/>
                        <a:ea typeface="Arial"/>
                        <a:cs typeface="Arial"/>
                      </a:defRPr>
                    </a:pPr>
                    <a:r>
                      <a:rPr lang="en-US"/>
                      <a:t>14927</a:t>
                    </a:r>
                  </a:p>
                </c:rich>
              </c:tx>
              <c:spPr>
                <a:noFill/>
                <a:ln w="25400">
                  <a:noFill/>
                </a:ln>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F4-4679-B5CC-B7D0995BFC91}"/>
                </c:ext>
              </c:extLst>
            </c:dLbl>
            <c:dLbl>
              <c:idx val="4"/>
              <c:tx>
                <c:rich>
                  <a:bodyPr/>
                  <a:lstStyle/>
                  <a:p>
                    <a:pPr algn="ctr" rtl="0">
                      <a:defRPr sz="900" b="0" i="0" u="none" strike="noStrike" baseline="0">
                        <a:solidFill>
                          <a:srgbClr val="000000"/>
                        </a:solidFill>
                        <a:latin typeface="Arial"/>
                        <a:ea typeface="Arial"/>
                        <a:cs typeface="Arial"/>
                      </a:defRPr>
                    </a:pPr>
                    <a:r>
                      <a:rPr lang="en-US"/>
                      <a:t>9547</a:t>
                    </a:r>
                  </a:p>
                </c:rich>
              </c:tx>
              <c:spPr>
                <a:noFill/>
                <a:ln w="25400">
                  <a:noFill/>
                </a:ln>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F4-4679-B5CC-B7D0995BFC91}"/>
                </c:ext>
              </c:extLst>
            </c:dLbl>
            <c:dLbl>
              <c:idx val="5"/>
              <c:tx>
                <c:rich>
                  <a:bodyPr/>
                  <a:lstStyle/>
                  <a:p>
                    <a:pPr algn="ctr" rtl="0">
                      <a:defRPr sz="900" b="0" i="0" u="none" strike="noStrike" baseline="0">
                        <a:solidFill>
                          <a:srgbClr val="000000"/>
                        </a:solidFill>
                        <a:latin typeface="Arial"/>
                        <a:ea typeface="Arial"/>
                        <a:cs typeface="Arial"/>
                      </a:defRPr>
                    </a:pPr>
                    <a:r>
                      <a:rPr lang="en-US"/>
                      <a:t>3332</a:t>
                    </a:r>
                  </a:p>
                </c:rich>
              </c:tx>
              <c:spPr>
                <a:noFill/>
                <a:ln w="25400">
                  <a:noFill/>
                </a:ln>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F4-4679-B5CC-B7D0995BFC91}"/>
                </c:ext>
              </c:extLst>
            </c:dLbl>
            <c:dLbl>
              <c:idx val="6"/>
              <c:spPr>
                <a:noFill/>
                <a:ln w="25400">
                  <a:noFill/>
                </a:ln>
              </c:spPr>
              <c:txPr>
                <a:bodyPr/>
                <a:lstStyle/>
                <a:p>
                  <a:pPr algn="ctr" rtl="0">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3EF4-4679-B5CC-B7D0995BFC91}"/>
                </c:ext>
              </c:extLst>
            </c:dLbl>
            <c:spPr>
              <a:noFill/>
              <a:ln w="25400">
                <a:noFill/>
              </a:ln>
            </c:spPr>
            <c:txPr>
              <a:bodyPr wrap="square" lIns="38100" tIns="19050" rIns="38100" bIns="19050" anchor="ctr">
                <a:spAutoFit/>
              </a:bodyPr>
              <a:lstStyle/>
              <a:p>
                <a:pPr algn="ctr" rtl="0">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14'!$A$4:$A$10</c:f>
              <c:strCache>
                <c:ptCount val="7"/>
                <c:pt idx="0">
                  <c:v>13-19 </c:v>
                </c:pt>
                <c:pt idx="1">
                  <c:v>20-24 </c:v>
                </c:pt>
                <c:pt idx="2">
                  <c:v>25-29 </c:v>
                </c:pt>
                <c:pt idx="3">
                  <c:v> 30-34 </c:v>
                </c:pt>
                <c:pt idx="4">
                  <c:v>35-39 </c:v>
                </c:pt>
                <c:pt idx="5">
                  <c:v>40-44 </c:v>
                </c:pt>
                <c:pt idx="6">
                  <c:v> 45-64 </c:v>
                </c:pt>
              </c:strCache>
            </c:strRef>
          </c:cat>
          <c:val>
            <c:numRef>
              <c:f>'Slide 14'!$B$4:$B$10</c:f>
              <c:numCache>
                <c:formatCode>General</c:formatCode>
                <c:ptCount val="7"/>
                <c:pt idx="0">
                  <c:v>1427</c:v>
                </c:pt>
                <c:pt idx="1">
                  <c:v>6363</c:v>
                </c:pt>
                <c:pt idx="2">
                  <c:v>12389</c:v>
                </c:pt>
                <c:pt idx="3">
                  <c:v>14966</c:v>
                </c:pt>
                <c:pt idx="4">
                  <c:v>9565</c:v>
                </c:pt>
                <c:pt idx="5">
                  <c:v>3338</c:v>
                </c:pt>
                <c:pt idx="6">
                  <c:v>366</c:v>
                </c:pt>
              </c:numCache>
            </c:numRef>
          </c:val>
          <c:extLst>
            <c:ext xmlns:c16="http://schemas.microsoft.com/office/drawing/2014/chart" uri="{C3380CC4-5D6E-409C-BE32-E72D297353CC}">
              <c16:uniqueId val="{00000007-3EF4-4679-B5CC-B7D0995BFC91}"/>
            </c:ext>
          </c:extLst>
        </c:ser>
        <c:dLbls>
          <c:showLegendKey val="0"/>
          <c:showVal val="0"/>
          <c:showCatName val="0"/>
          <c:showSerName val="0"/>
          <c:showPercent val="0"/>
          <c:showBubbleSize val="0"/>
        </c:dLbls>
        <c:gapWidth val="219"/>
        <c:overlap val="-27"/>
        <c:axId val="332100680"/>
        <c:axId val="1"/>
      </c:barChart>
      <c:catAx>
        <c:axId val="332100680"/>
        <c:scaling>
          <c:orientation val="minMax"/>
        </c:scaling>
        <c:delete val="0"/>
        <c:axPos val="b"/>
        <c:title>
          <c:tx>
            <c:rich>
              <a:bodyPr/>
              <a:lstStyle/>
              <a:p>
                <a:pPr algn="ctr" rtl="0">
                  <a:defRPr sz="1000" b="0" i="0" u="none" strike="noStrike" baseline="0">
                    <a:solidFill>
                      <a:srgbClr val="000000"/>
                    </a:solidFill>
                    <a:latin typeface="Arial"/>
                    <a:ea typeface="Arial"/>
                    <a:cs typeface="Arial"/>
                  </a:defRPr>
                </a:pPr>
                <a:r>
                  <a:rPr lang="en-CA" err="1"/>
                  <a:t>Âge</a:t>
                </a:r>
                <a:r>
                  <a:rPr lang="en-CA"/>
                  <a:t> (</a:t>
                </a:r>
                <a:r>
                  <a:rPr lang="en-CA" err="1"/>
                  <a:t>années</a:t>
                </a:r>
                <a:r>
                  <a:rPr lang="en-CA"/>
                  <a:t>)</a:t>
                </a:r>
              </a:p>
            </c:rich>
          </c:tx>
          <c:layout>
            <c:manualLayout>
              <c:xMode val="edge"/>
              <c:yMode val="edge"/>
              <c:x val="0.42004026809034112"/>
              <c:y val="0.93518737116108452"/>
            </c:manualLayout>
          </c:layout>
          <c:overlay val="0"/>
          <c:spPr>
            <a:noFill/>
            <a:ln w="25400">
              <a:noFill/>
            </a:ln>
          </c:spPr>
        </c:title>
        <c:numFmt formatCode="General" sourceLinked="1"/>
        <c:majorTickMark val="none"/>
        <c:minorTickMark val="none"/>
        <c:tickLblPos val="nextTo"/>
        <c:spPr>
          <a:ln w="3175">
            <a:solidFill>
              <a:srgbClr val="C0C0C0"/>
            </a:solidFill>
            <a:prstDash val="solid"/>
          </a:ln>
        </c:spPr>
        <c:txPr>
          <a:bodyPr rot="0" vert="horz"/>
          <a:lstStyle/>
          <a:p>
            <a:pPr rtl="0">
              <a:defRPr sz="900"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8000"/>
        </c:scaling>
        <c:delete val="1"/>
        <c:axPos val="l"/>
        <c:title>
          <c:tx>
            <c:rich>
              <a:bodyPr rot="0" vert="horz"/>
              <a:lstStyle/>
              <a:p>
                <a:pPr algn="ctr" rtl="0">
                  <a:defRPr sz="1000" b="0" i="0" u="none" strike="noStrike" baseline="0">
                    <a:solidFill>
                      <a:srgbClr val="000000"/>
                    </a:solidFill>
                    <a:latin typeface="Arial"/>
                    <a:ea typeface="Arial"/>
                    <a:cs typeface="Arial"/>
                  </a:defRPr>
                </a:pPr>
                <a:r>
                  <a:rPr lang="en-CA" sz="1000" b="0" i="0" u="none" strike="noStrike" baseline="0" err="1">
                    <a:solidFill>
                      <a:srgbClr val="000000"/>
                    </a:solidFill>
                    <a:latin typeface="Arial"/>
                    <a:cs typeface="Arial"/>
                  </a:rPr>
                  <a:t>Nombre</a:t>
                </a:r>
                <a:r>
                  <a:rPr lang="en-CA" sz="1000" b="0" i="0" u="none" strike="noStrike" baseline="0">
                    <a:solidFill>
                      <a:srgbClr val="000000"/>
                    </a:solidFill>
                    <a:latin typeface="Arial"/>
                    <a:cs typeface="Arial"/>
                  </a:rPr>
                  <a:t> de </a:t>
                </a:r>
                <a:r>
                  <a:rPr lang="en-CA" sz="1000" b="0" i="0" u="none" strike="noStrike" baseline="0" err="1">
                    <a:solidFill>
                      <a:srgbClr val="000000"/>
                    </a:solidFill>
                    <a:latin typeface="Arial"/>
                    <a:cs typeface="Arial"/>
                  </a:rPr>
                  <a:t>visites</a:t>
                </a:r>
                <a:r>
                  <a:rPr lang="en-CA" sz="1000" b="0" i="0" u="none" strike="noStrike" baseline="0">
                    <a:solidFill>
                      <a:srgbClr val="000000"/>
                    </a:solidFill>
                    <a:latin typeface="Arial"/>
                    <a:cs typeface="Arial"/>
                  </a:rPr>
                  <a:t> </a:t>
                </a:r>
                <a:r>
                  <a:rPr lang="en-CA" sz="1000" b="0" i="0" u="none" strike="noStrike" baseline="0" err="1">
                    <a:solidFill>
                      <a:srgbClr val="000000"/>
                    </a:solidFill>
                    <a:latin typeface="Arial"/>
                    <a:cs typeface="Arial"/>
                  </a:rPr>
                  <a:t>à</a:t>
                </a:r>
                <a:r>
                  <a:rPr lang="en-CA" sz="1000" b="0" i="0" u="none" strike="noStrike" baseline="0">
                    <a:solidFill>
                      <a:srgbClr val="000000"/>
                    </a:solidFill>
                    <a:latin typeface="Arial"/>
                    <a:cs typeface="Arial"/>
                  </a:rPr>
                  <a:t> </a:t>
                </a:r>
                <a:r>
                  <a:rPr lang="en-CA" sz="1000" b="0" i="0" u="none" strike="noStrike" baseline="0" err="1">
                    <a:solidFill>
                      <a:srgbClr val="000000"/>
                    </a:solidFill>
                    <a:latin typeface="Arial"/>
                    <a:cs typeface="Arial"/>
                  </a:rPr>
                  <a:t>l’urgence</a:t>
                </a:r>
                <a:endParaRPr lang="en-CA" sz="1000" b="0" i="0" u="none" strike="noStrike" baseline="0">
                  <a:solidFill>
                    <a:srgbClr val="000000"/>
                  </a:solidFill>
                  <a:latin typeface="Arial"/>
                  <a:cs typeface="Arial"/>
                </a:endParaRPr>
              </a:p>
            </c:rich>
          </c:tx>
          <c:layout>
            <c:manualLayout>
              <c:xMode val="edge"/>
              <c:yMode val="edge"/>
              <c:x val="8.8158030287421411E-3"/>
              <c:y val="3.9375340941179164E-2"/>
            </c:manualLayout>
          </c:layout>
          <c:overlay val="0"/>
          <c:spPr>
            <a:noFill/>
            <a:ln w="25400">
              <a:noFill/>
            </a:ln>
          </c:spPr>
        </c:title>
        <c:numFmt formatCode="General" sourceLinked="1"/>
        <c:majorTickMark val="out"/>
        <c:minorTickMark val="none"/>
        <c:tickLblPos val="nextTo"/>
        <c:crossAx val="332100680"/>
        <c:crossesAt val="1"/>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63527054108215"/>
          <c:y val="0.15000014085049285"/>
          <c:w val="0.36472945891783565"/>
          <c:h val="0.70000065730229988"/>
        </c:manualLayout>
      </c:layout>
      <c:pieChart>
        <c:varyColors val="1"/>
        <c:ser>
          <c:idx val="0"/>
          <c:order val="0"/>
          <c:spPr>
            <a:solidFill>
              <a:srgbClr val="5B9BD5"/>
            </a:solidFill>
            <a:ln w="12700">
              <a:solidFill>
                <a:srgbClr val="FFFFFF"/>
              </a:solidFill>
              <a:prstDash val="solid"/>
            </a:ln>
          </c:spPr>
          <c:dPt>
            <c:idx val="0"/>
            <c:bubble3D val="0"/>
            <c:spPr>
              <a:solidFill>
                <a:srgbClr val="ED7D31"/>
              </a:solidFill>
              <a:ln w="25400">
                <a:noFill/>
              </a:ln>
            </c:spPr>
            <c:extLst>
              <c:ext xmlns:c16="http://schemas.microsoft.com/office/drawing/2014/chart" uri="{C3380CC4-5D6E-409C-BE32-E72D297353CC}">
                <c16:uniqueId val="{00000001-DE2E-4A8E-8B7F-9453BFE92BB7}"/>
              </c:ext>
            </c:extLst>
          </c:dPt>
          <c:dPt>
            <c:idx val="1"/>
            <c:bubble3D val="0"/>
            <c:spPr>
              <a:solidFill>
                <a:srgbClr val="ED7D31"/>
              </a:solidFill>
              <a:ln w="12700">
                <a:solidFill>
                  <a:srgbClr val="FFFFFF"/>
                </a:solidFill>
                <a:prstDash val="solid"/>
              </a:ln>
            </c:spPr>
            <c:extLst>
              <c:ext xmlns:c16="http://schemas.microsoft.com/office/drawing/2014/chart" uri="{C3380CC4-5D6E-409C-BE32-E72D297353CC}">
                <c16:uniqueId val="{00000003-DE2E-4A8E-8B7F-9453BFE92BB7}"/>
              </c:ext>
            </c:extLst>
          </c:dPt>
          <c:dPt>
            <c:idx val="2"/>
            <c:bubble3D val="0"/>
            <c:spPr>
              <a:solidFill>
                <a:srgbClr val="A5A5A5"/>
              </a:solidFill>
              <a:ln w="12700">
                <a:solidFill>
                  <a:srgbClr val="FFFFFF"/>
                </a:solidFill>
                <a:prstDash val="solid"/>
              </a:ln>
            </c:spPr>
            <c:extLst>
              <c:ext xmlns:c16="http://schemas.microsoft.com/office/drawing/2014/chart" uri="{C3380CC4-5D6E-409C-BE32-E72D297353CC}">
                <c16:uniqueId val="{00000005-DE2E-4A8E-8B7F-9453BFE92BB7}"/>
              </c:ext>
            </c:extLst>
          </c:dPt>
          <c:dPt>
            <c:idx val="3"/>
            <c:bubble3D val="0"/>
            <c:spPr>
              <a:solidFill>
                <a:srgbClr val="FFC000"/>
              </a:solidFill>
              <a:ln w="12700">
                <a:solidFill>
                  <a:srgbClr val="FFFFFF"/>
                </a:solidFill>
                <a:prstDash val="solid"/>
              </a:ln>
            </c:spPr>
            <c:extLst>
              <c:ext xmlns:c16="http://schemas.microsoft.com/office/drawing/2014/chart" uri="{C3380CC4-5D6E-409C-BE32-E72D297353CC}">
                <c16:uniqueId val="{00000007-DE2E-4A8E-8B7F-9453BFE92BB7}"/>
              </c:ext>
            </c:extLst>
          </c:dPt>
          <c:dPt>
            <c:idx val="4"/>
            <c:bubble3D val="0"/>
            <c:spPr>
              <a:solidFill>
                <a:srgbClr val="4472C4"/>
              </a:solidFill>
              <a:ln w="12700">
                <a:solidFill>
                  <a:srgbClr val="FFFFFF"/>
                </a:solidFill>
                <a:prstDash val="solid"/>
              </a:ln>
            </c:spPr>
            <c:extLst>
              <c:ext xmlns:c16="http://schemas.microsoft.com/office/drawing/2014/chart" uri="{C3380CC4-5D6E-409C-BE32-E72D297353CC}">
                <c16:uniqueId val="{00000009-DE2E-4A8E-8B7F-9453BFE92BB7}"/>
              </c:ext>
            </c:extLst>
          </c:dPt>
          <c:dPt>
            <c:idx val="5"/>
            <c:bubble3D val="0"/>
            <c:spPr>
              <a:solidFill>
                <a:srgbClr val="70AD47"/>
              </a:solidFill>
              <a:ln w="12700">
                <a:solidFill>
                  <a:srgbClr val="FFFFFF"/>
                </a:solidFill>
                <a:prstDash val="solid"/>
              </a:ln>
            </c:spPr>
            <c:extLst>
              <c:ext xmlns:c16="http://schemas.microsoft.com/office/drawing/2014/chart" uri="{C3380CC4-5D6E-409C-BE32-E72D297353CC}">
                <c16:uniqueId val="{0000000B-DE2E-4A8E-8B7F-9453BFE92BB7}"/>
              </c:ext>
            </c:extLst>
          </c:dPt>
          <c:dLbls>
            <c:dLbl>
              <c:idx val="0"/>
              <c:tx>
                <c:rich>
                  <a:bodyPr/>
                  <a:lstStyle/>
                  <a:p>
                    <a:pPr algn="ctr" rtl="0">
                      <a:defRPr sz="900" b="0" i="0" u="none" strike="noStrike" baseline="0">
                        <a:solidFill>
                          <a:srgbClr val="000000"/>
                        </a:solidFill>
                        <a:latin typeface="Calibri"/>
                        <a:ea typeface="Calibri"/>
                        <a:cs typeface="Calibri"/>
                      </a:defRPr>
                    </a:pPr>
                    <a:r>
                      <a:rPr lang="fr-FR" sz="1200" b="0" i="0" u="none" strike="noStrike" baseline="0">
                        <a:solidFill>
                          <a:schemeClr val="tx1"/>
                        </a:solidFill>
                        <a:latin typeface="Calibri"/>
                        <a:cs typeface="Calibri"/>
                      </a:rPr>
                      <a:t>Congé de l’hôpital (maison privée seulement, aucun service de soutien)  89.0 %</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2E-4A8E-8B7F-9453BFE92BB7}"/>
                </c:ext>
              </c:extLst>
            </c:dLbl>
            <c:dLbl>
              <c:idx val="1"/>
              <c:layout>
                <c:manualLayout>
                  <c:x val="5.6577262569832393E-2"/>
                  <c:y val="-0.22797821994962092"/>
                </c:manualLayout>
              </c:layout>
              <c:tx>
                <c:rich>
                  <a:bodyPr/>
                  <a:lstStyle/>
                  <a:p>
                    <a:pPr algn="ctr" rtl="0">
                      <a:defRPr sz="900" b="0" i="0" u="none" strike="noStrike" baseline="0">
                        <a:solidFill>
                          <a:srgbClr val="000000"/>
                        </a:solidFill>
                        <a:latin typeface="Calibri"/>
                        <a:ea typeface="Calibri"/>
                        <a:cs typeface="Calibri"/>
                      </a:defRPr>
                    </a:pPr>
                    <a:r>
                      <a:rPr lang="fr-FR" sz="1200" b="0" i="0" u="none" strike="noStrike" baseline="0">
                        <a:solidFill>
                          <a:srgbClr val="333333"/>
                        </a:solidFill>
                        <a:latin typeface="Calibri"/>
                        <a:cs typeface="Calibri"/>
                      </a:rPr>
                      <a:t> Congé de l’hôpital vers le lieu de résidence/l’établissement (maison de soins infirmiers, soins chroniques, maison privée avec soins à domicile, prison)</a:t>
                    </a:r>
                    <a:r>
                      <a:rPr lang="fr-FR" sz="1200" b="1" i="0" u="none" strike="noStrike" baseline="0">
                        <a:solidFill>
                          <a:srgbClr val="333333"/>
                        </a:solidFill>
                        <a:latin typeface="Calibri"/>
                        <a:cs typeface="Calibri"/>
                      </a:rPr>
                      <a:t> 0.1%</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15:layout>
                    <c:manualLayout>
                      <c:w val="0.31903251396648041"/>
                      <c:h val="0.21191826179116394"/>
                    </c:manualLayout>
                  </c15:layout>
                </c:ext>
                <c:ext xmlns:c16="http://schemas.microsoft.com/office/drawing/2014/chart" uri="{C3380CC4-5D6E-409C-BE32-E72D297353CC}">
                  <c16:uniqueId val="{00000003-DE2E-4A8E-8B7F-9453BFE92BB7}"/>
                </c:ext>
              </c:extLst>
            </c:dLbl>
            <c:dLbl>
              <c:idx val="2"/>
              <c:tx>
                <c:rich>
                  <a:bodyPr/>
                  <a:lstStyle/>
                  <a:p>
                    <a:pPr algn="ctr" rtl="0">
                      <a:defRPr sz="900" b="0" i="0" u="none" strike="noStrike" baseline="0">
                        <a:solidFill>
                          <a:srgbClr val="000000"/>
                        </a:solidFill>
                        <a:latin typeface="Calibri"/>
                        <a:ea typeface="Calibri"/>
                        <a:cs typeface="Calibri"/>
                      </a:defRPr>
                    </a:pPr>
                    <a:r>
                      <a:rPr lang="fr-FR" sz="1200" b="0" i="0" u="none" strike="noStrike" baseline="0">
                        <a:solidFill>
                          <a:srgbClr val="333333"/>
                        </a:solidFill>
                        <a:latin typeface="Calibri"/>
                        <a:cs typeface="Calibri"/>
                      </a:rPr>
                      <a:t>Transfert à l’intérieur de l’établissement </a:t>
                    </a:r>
                    <a:r>
                      <a:rPr lang="fr-FR" sz="1200" b="1" i="0" u="none" strike="noStrike" baseline="0">
                        <a:solidFill>
                          <a:srgbClr val="333333"/>
                        </a:solidFill>
                        <a:latin typeface="Calibri"/>
                        <a:cs typeface="Calibri"/>
                      </a:rPr>
                      <a:t>2.2%</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2E-4A8E-8B7F-9453BFE92BB7}"/>
                </c:ext>
              </c:extLst>
            </c:dLbl>
            <c:dLbl>
              <c:idx val="3"/>
              <c:tx>
                <c:rich>
                  <a:bodyPr/>
                  <a:lstStyle/>
                  <a:p>
                    <a:pPr algn="ctr" rtl="0">
                      <a:defRPr sz="900" b="0" i="0" u="none" strike="noStrike" baseline="0">
                        <a:solidFill>
                          <a:srgbClr val="000000"/>
                        </a:solidFill>
                        <a:latin typeface="Calibri"/>
                        <a:ea typeface="Calibri"/>
                        <a:cs typeface="Calibri"/>
                      </a:defRPr>
                    </a:pPr>
                    <a:r>
                      <a:rPr lang="fr-FR" sz="1200" b="0" i="0" u="none" strike="noStrike" baseline="0">
                        <a:solidFill>
                          <a:srgbClr val="333333"/>
                        </a:solidFill>
                        <a:latin typeface="Calibri"/>
                        <a:cs typeface="Calibri"/>
                      </a:rPr>
                      <a:t>Transfert vers un autre établissement </a:t>
                    </a:r>
                    <a:r>
                      <a:rPr lang="fr-FR" sz="1200" b="1" i="0" u="none" strike="noStrike" baseline="0">
                        <a:solidFill>
                          <a:srgbClr val="333333"/>
                        </a:solidFill>
                        <a:latin typeface="Calibri"/>
                        <a:cs typeface="Calibri"/>
                      </a:rPr>
                      <a:t>1.0%</a:t>
                    </a:r>
                  </a:p>
                </c:rich>
              </c:tx>
              <c:spPr>
                <a:noFill/>
                <a:ln w="25400">
                  <a:noFill/>
                </a:ln>
              </c:spPr>
              <c:dLblPos val="bestFit"/>
              <c:showLegendKey val="1"/>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2E-4A8E-8B7F-9453BFE92BB7}"/>
                </c:ext>
              </c:extLst>
            </c:dLbl>
            <c:dLbl>
              <c:idx val="4"/>
              <c:layout>
                <c:manualLayout>
                  <c:x val="2.7770186041374087E-2"/>
                  <c:y val="3.5203916818090049E-2"/>
                </c:manualLayout>
              </c:layout>
              <c:tx>
                <c:rich>
                  <a:bodyPr/>
                  <a:lstStyle/>
                  <a:p>
                    <a:pPr algn="ctr" rtl="0">
                      <a:defRPr sz="900" b="0" i="0" u="none" strike="noStrike" baseline="0">
                        <a:solidFill>
                          <a:srgbClr val="000000"/>
                        </a:solidFill>
                        <a:latin typeface="Calibri"/>
                        <a:ea typeface="Calibri"/>
                        <a:cs typeface="Calibri"/>
                      </a:defRPr>
                    </a:pPr>
                    <a:r>
                      <a:rPr lang="fr-FR" sz="1200" b="0" i="0" u="none" strike="noStrike" baseline="0">
                        <a:solidFill>
                          <a:srgbClr val="333333"/>
                        </a:solidFill>
                        <a:latin typeface="Calibri"/>
                        <a:cs typeface="Calibri"/>
                      </a:rPr>
                      <a:t>Client admis comme malade hospitalisé </a:t>
                    </a:r>
                    <a:r>
                      <a:rPr lang="fr-FR" sz="1200" b="1" i="0" u="none" strike="noStrike" baseline="0">
                        <a:solidFill>
                          <a:srgbClr val="333333"/>
                        </a:solidFill>
                        <a:latin typeface="Calibri"/>
                        <a:cs typeface="Calibri"/>
                      </a:rPr>
                      <a:t>5.3%</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E2E-4A8E-8B7F-9453BFE92BB7}"/>
                </c:ext>
              </c:extLst>
            </c:dLbl>
            <c:dLbl>
              <c:idx val="5"/>
              <c:tx>
                <c:rich>
                  <a:bodyPr/>
                  <a:lstStyle/>
                  <a:p>
                    <a:pPr algn="ctr" rtl="0">
                      <a:defRPr sz="900" b="0" i="0" u="none" strike="noStrike" baseline="0">
                        <a:solidFill>
                          <a:srgbClr val="000000"/>
                        </a:solidFill>
                        <a:latin typeface="Calibri"/>
                        <a:ea typeface="Calibri"/>
                        <a:cs typeface="Calibri"/>
                      </a:defRPr>
                    </a:pPr>
                    <a:r>
                      <a:rPr lang="fr-FR" sz="1200" b="0" i="0" u="none" strike="noStrike" baseline="0">
                        <a:solidFill>
                          <a:srgbClr val="333333"/>
                        </a:solidFill>
                        <a:latin typeface="Calibri"/>
                        <a:cs typeface="Calibri"/>
                      </a:rPr>
                      <a:t>Client enregistré qui a quitté l’urgence sans être vu ou traité par un fournisseur de services </a:t>
                    </a:r>
                    <a:r>
                      <a:rPr lang="fr-FR" sz="1200" b="1" i="0" u="none" strike="noStrike" baseline="0">
                        <a:solidFill>
                          <a:srgbClr val="333333"/>
                        </a:solidFill>
                        <a:latin typeface="Calibri"/>
                        <a:cs typeface="Calibri"/>
                      </a:rPr>
                      <a:t>2.5%</a:t>
                    </a:r>
                  </a:p>
                </c:rich>
              </c:tx>
              <c:spPr>
                <a:noFill/>
                <a:ln w="25400">
                  <a:noFill/>
                </a:ln>
              </c:spPr>
              <c:dLblPos val="bestFi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E2E-4A8E-8B7F-9453BFE92BB7}"/>
                </c:ext>
              </c:extLst>
            </c:dLbl>
            <c:spPr>
              <a:noFill/>
              <a:ln w="25400">
                <a:noFill/>
              </a:ln>
            </c:spPr>
            <c:txPr>
              <a:bodyPr wrap="square" lIns="38100" tIns="19050" rIns="38100" bIns="19050" anchor="ctr">
                <a:spAutoFit/>
              </a:bodyPr>
              <a:lstStyle/>
              <a:p>
                <a:pPr algn="ctr" rtl="0">
                  <a:defRPr sz="1200" b="0" i="0" u="none" strike="noStrike" baseline="0">
                    <a:solidFill>
                      <a:srgbClr val="333333"/>
                    </a:solidFill>
                    <a:latin typeface="Calibri"/>
                    <a:ea typeface="Calibri"/>
                    <a:cs typeface="Calibri"/>
                  </a:defRPr>
                </a:pPr>
                <a:endParaRPr lang="en-US"/>
              </a:p>
            </c:txPr>
            <c:dLblPos val="bestFit"/>
            <c:showLegendKey val="0"/>
            <c:showVal val="1"/>
            <c:showCatName val="0"/>
            <c:showSerName val="0"/>
            <c:showPercent val="0"/>
            <c:showBubbleSize val="0"/>
            <c:showLeaderLines val="1"/>
            <c:leaderLines>
              <c:spPr>
                <a:ln w="3175">
                  <a:solidFill>
                    <a:srgbClr val="969696"/>
                  </a:solidFill>
                  <a:prstDash val="solid"/>
                </a:ln>
              </c:spPr>
            </c:leaderLines>
            <c:extLst>
              <c:ext xmlns:c15="http://schemas.microsoft.com/office/drawing/2012/chart" uri="{CE6537A1-D6FC-4f65-9D91-7224C49458BB}"/>
            </c:extLst>
          </c:dLbls>
          <c:cat>
            <c:strRef>
              <c:f>'Slide 16'!$A$4:$A$9</c:f>
              <c:strCache>
                <c:ptCount val="6"/>
                <c:pt idx="0">
                  <c:v>Congé de l’hôpital (maison privée seulement, aucun service de soutien)</c:v>
                </c:pt>
                <c:pt idx="1">
                  <c:v>Congé de l’hôpital vers le lieu de résidence/l’établissement (maison de soins infirmiers, soins chroniques, maison privée avec soins à domicile, prison)</c:v>
                </c:pt>
                <c:pt idx="2">
                  <c:v>Transfert à l’intérieur de l’établissement</c:v>
                </c:pt>
                <c:pt idx="3">
                  <c:v>Transfert vers un autre établissement</c:v>
                </c:pt>
                <c:pt idx="4">
                  <c:v>Client admis comme malade hospitalisé</c:v>
                </c:pt>
                <c:pt idx="5">
                  <c:v>Client enregistré qui a quitté l’urgence sans être vu ou traité par un fournisseur de services</c:v>
                </c:pt>
              </c:strCache>
            </c:strRef>
          </c:cat>
          <c:val>
            <c:numRef>
              <c:f>'Slide 16'!$B$4:$B$9</c:f>
              <c:numCache>
                <c:formatCode>0.0</c:formatCode>
                <c:ptCount val="6"/>
                <c:pt idx="0">
                  <c:v>88.937084314454495</c:v>
                </c:pt>
                <c:pt idx="1">
                  <c:v>6.1965547155781384E-2</c:v>
                </c:pt>
                <c:pt idx="2">
                  <c:v>2.1956458875531872</c:v>
                </c:pt>
                <c:pt idx="3">
                  <c:v>1.0368901557400751</c:v>
                </c:pt>
                <c:pt idx="4">
                  <c:v>5.2608749535258399</c:v>
                </c:pt>
                <c:pt idx="5">
                  <c:v>2.5075391415706201</c:v>
                </c:pt>
              </c:numCache>
            </c:numRef>
          </c:val>
          <c:extLst>
            <c:ext xmlns:c16="http://schemas.microsoft.com/office/drawing/2014/chart" uri="{C3380CC4-5D6E-409C-BE32-E72D297353CC}">
              <c16:uniqueId val="{0000000C-DE2E-4A8E-8B7F-9453BFE92BB7}"/>
            </c:ext>
          </c:extLst>
        </c:ser>
        <c:dLbls>
          <c:showLegendKey val="0"/>
          <c:showVal val="0"/>
          <c:showCatName val="0"/>
          <c:showSerName val="0"/>
          <c:showPercent val="0"/>
          <c:showBubbleSize val="0"/>
          <c:showLeaderLines val="1"/>
        </c:dLbls>
        <c:firstSliceAng val="114"/>
      </c:pieChart>
      <c:spPr>
        <a:noFill/>
        <a:ln w="25400">
          <a:noFill/>
        </a:ln>
      </c:spPr>
    </c:plotArea>
    <c:plotVisOnly val="1"/>
    <c:dispBlanksAs val="zero"/>
    <c:showDLblsOverMax val="0"/>
  </c:chart>
  <c:spPr>
    <a:solidFill>
      <a:srgbClr val="FFFFFF"/>
    </a:solidFill>
    <a:ln w="3175">
      <a:noFill/>
      <a:prstDash val="solid"/>
    </a:ln>
  </c:spPr>
  <c:txPr>
    <a:bodyPr/>
    <a:lstStyle/>
    <a:p>
      <a:pPr>
        <a:defRPr sz="9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510373443983403E-2"/>
          <c:y val="0.16319499781289948"/>
          <c:w val="0.7614107883817427"/>
          <c:h val="0.63541882127150229"/>
        </c:manualLayout>
      </c:layout>
      <c:barChart>
        <c:barDir val="col"/>
        <c:grouping val="clustered"/>
        <c:varyColors val="0"/>
        <c:ser>
          <c:idx val="0"/>
          <c:order val="0"/>
          <c:tx>
            <c:strRef>
              <c:f>'Slide 19'!$B$3</c:f>
              <c:strCache>
                <c:ptCount val="1"/>
                <c:pt idx="0">
                  <c:v>Toute visite répétée</c:v>
                </c:pt>
              </c:strCache>
            </c:strRef>
          </c:tx>
          <c:spPr>
            <a:solidFill>
              <a:srgbClr val="047BC1"/>
            </a:solidFill>
            <a:ln w="25400">
              <a:noFill/>
            </a:ln>
          </c:spPr>
          <c:invertIfNegative val="0"/>
          <c:dPt>
            <c:idx val="0"/>
            <c:invertIfNegative val="0"/>
            <c:bubble3D val="0"/>
            <c:extLst>
              <c:ext xmlns:c16="http://schemas.microsoft.com/office/drawing/2014/chart" uri="{C3380CC4-5D6E-409C-BE32-E72D297353CC}">
                <c16:uniqueId val="{00000000-47C4-491D-B206-97DC61FE45AD}"/>
              </c:ext>
            </c:extLst>
          </c:dPt>
          <c:dPt>
            <c:idx val="1"/>
            <c:invertIfNegative val="0"/>
            <c:bubble3D val="0"/>
            <c:extLst>
              <c:ext xmlns:c16="http://schemas.microsoft.com/office/drawing/2014/chart" uri="{C3380CC4-5D6E-409C-BE32-E72D297353CC}">
                <c16:uniqueId val="{00000001-47C4-491D-B206-97DC61FE45AD}"/>
              </c:ext>
            </c:extLst>
          </c:dPt>
          <c:dPt>
            <c:idx val="2"/>
            <c:invertIfNegative val="0"/>
            <c:bubble3D val="0"/>
            <c:extLst>
              <c:ext xmlns:c16="http://schemas.microsoft.com/office/drawing/2014/chart" uri="{C3380CC4-5D6E-409C-BE32-E72D297353CC}">
                <c16:uniqueId val="{00000002-47C4-491D-B206-97DC61FE45AD}"/>
              </c:ext>
            </c:extLst>
          </c:dPt>
          <c:dPt>
            <c:idx val="3"/>
            <c:invertIfNegative val="0"/>
            <c:bubble3D val="0"/>
            <c:extLst>
              <c:ext xmlns:c16="http://schemas.microsoft.com/office/drawing/2014/chart" uri="{C3380CC4-5D6E-409C-BE32-E72D297353CC}">
                <c16:uniqueId val="{00000003-47C4-491D-B206-97DC61FE45AD}"/>
              </c:ext>
            </c:extLst>
          </c:dPt>
          <c:dPt>
            <c:idx val="4"/>
            <c:invertIfNegative val="0"/>
            <c:bubble3D val="0"/>
            <c:extLst>
              <c:ext xmlns:c16="http://schemas.microsoft.com/office/drawing/2014/chart" uri="{C3380CC4-5D6E-409C-BE32-E72D297353CC}">
                <c16:uniqueId val="{00000004-47C4-491D-B206-97DC61FE45AD}"/>
              </c:ext>
            </c:extLst>
          </c:dPt>
          <c:dPt>
            <c:idx val="5"/>
            <c:invertIfNegative val="0"/>
            <c:bubble3D val="0"/>
            <c:extLst>
              <c:ext xmlns:c16="http://schemas.microsoft.com/office/drawing/2014/chart" uri="{C3380CC4-5D6E-409C-BE32-E72D297353CC}">
                <c16:uniqueId val="{00000005-47C4-491D-B206-97DC61FE45AD}"/>
              </c:ext>
            </c:extLst>
          </c:dPt>
          <c:dPt>
            <c:idx val="6"/>
            <c:invertIfNegative val="0"/>
            <c:bubble3D val="0"/>
            <c:extLst>
              <c:ext xmlns:c16="http://schemas.microsoft.com/office/drawing/2014/chart" uri="{C3380CC4-5D6E-409C-BE32-E72D297353CC}">
                <c16:uniqueId val="{00000006-47C4-491D-B206-97DC61FE45AD}"/>
              </c:ext>
            </c:extLst>
          </c:dPt>
          <c:dLbls>
            <c:dLbl>
              <c:idx val="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7C4-491D-B206-97DC61FE45AD}"/>
                </c:ext>
              </c:extLst>
            </c:dLbl>
            <c:dLbl>
              <c:idx val="1"/>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47C4-491D-B206-97DC61FE45AD}"/>
                </c:ext>
              </c:extLst>
            </c:dLbl>
            <c:dLbl>
              <c:idx val="2"/>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47C4-491D-B206-97DC61FE45AD}"/>
                </c:ext>
              </c:extLst>
            </c:dLbl>
            <c:dLbl>
              <c:idx val="3"/>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47C4-491D-B206-97DC61FE45AD}"/>
                </c:ext>
              </c:extLst>
            </c:dLbl>
            <c:dLbl>
              <c:idx val="4"/>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47C4-491D-B206-97DC61FE45AD}"/>
                </c:ext>
              </c:extLst>
            </c:dLbl>
            <c:dLbl>
              <c:idx val="5"/>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47C4-491D-B206-97DC61FE45AD}"/>
                </c:ext>
              </c:extLst>
            </c:dLbl>
            <c:dLbl>
              <c:idx val="6"/>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47C4-491D-B206-97DC61FE45AD}"/>
                </c:ext>
              </c:extLst>
            </c:dLbl>
            <c:spPr>
              <a:noFill/>
              <a:ln w="25400">
                <a:noFill/>
              </a:ln>
            </c:spPr>
            <c:txPr>
              <a:bodyPr wrap="square" lIns="38100" tIns="19050" rIns="38100" bIns="19050" anchor="ctr">
                <a:spAutoFit/>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19'!$A$4:$A$10</c:f>
              <c:strCache>
                <c:ptCount val="7"/>
                <c:pt idx="0">
                  <c:v>13 – 19</c:v>
                </c:pt>
                <c:pt idx="1">
                  <c:v>20 – 24</c:v>
                </c:pt>
                <c:pt idx="2">
                  <c:v>25 – 29</c:v>
                </c:pt>
                <c:pt idx="3">
                  <c:v>30 – 34</c:v>
                </c:pt>
                <c:pt idx="4">
                  <c:v>35 – 39</c:v>
                </c:pt>
                <c:pt idx="5">
                  <c:v>40 – 44</c:v>
                </c:pt>
                <c:pt idx="6">
                  <c:v>45 – 64</c:v>
                </c:pt>
              </c:strCache>
            </c:strRef>
          </c:cat>
          <c:val>
            <c:numRef>
              <c:f>'Slide 19'!$B$4:$B$10</c:f>
              <c:numCache>
                <c:formatCode>.0</c:formatCode>
                <c:ptCount val="7"/>
                <c:pt idx="0">
                  <c:v>49.45</c:v>
                </c:pt>
                <c:pt idx="1">
                  <c:v>47.08</c:v>
                </c:pt>
                <c:pt idx="2">
                  <c:v>40.97</c:v>
                </c:pt>
                <c:pt idx="3">
                  <c:v>38.69</c:v>
                </c:pt>
                <c:pt idx="4">
                  <c:v>37.53</c:v>
                </c:pt>
                <c:pt idx="5">
                  <c:v>38.26</c:v>
                </c:pt>
                <c:pt idx="6">
                  <c:v>33.58</c:v>
                </c:pt>
              </c:numCache>
            </c:numRef>
          </c:val>
          <c:extLst>
            <c:ext xmlns:c16="http://schemas.microsoft.com/office/drawing/2014/chart" uri="{C3380CC4-5D6E-409C-BE32-E72D297353CC}">
              <c16:uniqueId val="{00000007-47C4-491D-B206-97DC61FE45AD}"/>
            </c:ext>
          </c:extLst>
        </c:ser>
        <c:dLbls>
          <c:showLegendKey val="0"/>
          <c:showVal val="0"/>
          <c:showCatName val="0"/>
          <c:showSerName val="0"/>
          <c:showPercent val="0"/>
          <c:showBubbleSize val="0"/>
        </c:dLbls>
        <c:gapWidth val="219"/>
        <c:overlap val="-27"/>
        <c:axId val="415811352"/>
        <c:axId val="1"/>
      </c:barChart>
      <c:catAx>
        <c:axId val="415811352"/>
        <c:scaling>
          <c:orientation val="minMax"/>
        </c:scaling>
        <c:delete val="0"/>
        <c:axPos val="b"/>
        <c:title>
          <c:tx>
            <c:rich>
              <a:bodyPr/>
              <a:lstStyle/>
              <a:p>
                <a:pPr algn="ctr" rtl="0">
                  <a:defRPr sz="1000" b="0" i="0" u="none" strike="noStrike" baseline="0">
                    <a:solidFill>
                      <a:srgbClr val="333333"/>
                    </a:solidFill>
                    <a:latin typeface="Calibri"/>
                    <a:ea typeface="Calibri"/>
                    <a:cs typeface="Calibri"/>
                  </a:defRPr>
                </a:pPr>
                <a:r>
                  <a:rPr lang="en-CA"/>
                  <a:t>Groupes d’âge</a:t>
                </a:r>
              </a:p>
            </c:rich>
          </c:tx>
          <c:layout>
            <c:manualLayout>
              <c:xMode val="edge"/>
              <c:yMode val="edge"/>
              <c:x val="0.3921161825726141"/>
              <c:y val="0.90278083896497585"/>
            </c:manualLayout>
          </c:layout>
          <c:overlay val="0"/>
          <c:spPr>
            <a:noFill/>
            <a:ln w="25400">
              <a:noFill/>
            </a:ln>
          </c:spPr>
        </c:title>
        <c:numFmt formatCode="General" sourceLinked="1"/>
        <c:majorTickMark val="none"/>
        <c:minorTickMark val="none"/>
        <c:tickLblPos val="nextTo"/>
        <c:spPr>
          <a:ln w="3175">
            <a:solidFill>
              <a:srgbClr val="C0C0C0"/>
            </a:solidFill>
            <a:prstDash val="solid"/>
          </a:ln>
        </c:spPr>
        <c:txPr>
          <a:bodyPr rot="0" vert="horz"/>
          <a:lstStyle/>
          <a:p>
            <a:pPr rtl="0">
              <a:defRPr sz="900" b="0" i="0" u="none" strike="noStrike" baseline="0">
                <a:solidFill>
                  <a:srgbClr val="333333"/>
                </a:solidFill>
                <a:latin typeface="Calibri"/>
                <a:ea typeface="Calibri"/>
                <a:cs typeface="Calibri"/>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C0C0C0"/>
              </a:solidFill>
              <a:prstDash val="solid"/>
            </a:ln>
          </c:spPr>
        </c:majorGridlines>
        <c:title>
          <c:tx>
            <c:rich>
              <a:bodyPr rot="0" vert="horz"/>
              <a:lstStyle/>
              <a:p>
                <a:pPr algn="ctr" rtl="0">
                  <a:defRPr sz="1000" b="0" i="0" u="none" strike="noStrike" baseline="0">
                    <a:solidFill>
                      <a:srgbClr val="333333"/>
                    </a:solidFill>
                    <a:latin typeface="Calibri"/>
                    <a:ea typeface="Calibri"/>
                    <a:cs typeface="Calibri"/>
                  </a:defRPr>
                </a:pPr>
                <a:r>
                  <a:rPr lang="en-CA"/>
                  <a:t>Pourcentage</a:t>
                </a:r>
              </a:p>
            </c:rich>
          </c:tx>
          <c:layout>
            <c:manualLayout>
              <c:xMode val="edge"/>
              <c:yMode val="edge"/>
              <c:x val="1.0373443983402489E-2"/>
              <c:y val="8.6805849900478446E-2"/>
            </c:manualLayout>
          </c:layout>
          <c:overlay val="0"/>
          <c:spPr>
            <a:noFill/>
            <a:ln w="25400">
              <a:noFill/>
            </a:ln>
          </c:spPr>
        </c:title>
        <c:numFmt formatCode="#,##0" sourceLinked="0"/>
        <c:majorTickMark val="none"/>
        <c:minorTickMark val="none"/>
        <c:tickLblPos val="nextTo"/>
        <c:spPr>
          <a:ln w="6350">
            <a:noFill/>
          </a:ln>
        </c:spPr>
        <c:txPr>
          <a:bodyPr rot="0" vert="horz"/>
          <a:lstStyle/>
          <a:p>
            <a:pPr rtl="0">
              <a:defRPr sz="900" b="0" i="0" u="none" strike="noStrike" baseline="0">
                <a:solidFill>
                  <a:srgbClr val="333333"/>
                </a:solidFill>
                <a:latin typeface="Calibri"/>
                <a:ea typeface="Calibri"/>
                <a:cs typeface="Calibri"/>
              </a:defRPr>
            </a:pPr>
            <a:endParaRPr lang="en-US"/>
          </a:p>
        </c:txPr>
        <c:crossAx val="415811352"/>
        <c:crossesAt val="1"/>
        <c:crossBetween val="between"/>
      </c:valAx>
      <c:spPr>
        <a:no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926267281105994E-2"/>
          <c:y val="0.14201183431952663"/>
          <c:w val="0.89677419354838706"/>
          <c:h val="0.59763313609467461"/>
        </c:manualLayout>
      </c:layout>
      <c:barChart>
        <c:barDir val="col"/>
        <c:grouping val="clustered"/>
        <c:varyColors val="0"/>
        <c:ser>
          <c:idx val="0"/>
          <c:order val="0"/>
          <c:tx>
            <c:strRef>
              <c:f>'Slide 20'!$B$3</c:f>
              <c:strCache>
                <c:ptCount val="1"/>
                <c:pt idx="0">
                  <c:v>Sous-région</c:v>
                </c:pt>
              </c:strCache>
            </c:strRef>
          </c:tx>
          <c:spPr>
            <a:solidFill>
              <a:srgbClr val="5B9BD5"/>
            </a:solidFill>
            <a:ln w="25400">
              <a:noFill/>
            </a:ln>
          </c:spPr>
          <c:invertIfNegative val="0"/>
          <c:val>
            <c:numRef>
              <c:f>'Slide 20'!$B$4:$B$79</c:f>
              <c:numCache>
                <c:formatCode>General</c:formatCode>
                <c:ptCount val="76"/>
              </c:numCache>
            </c:numRef>
          </c:val>
          <c:extLst>
            <c:ext xmlns:c16="http://schemas.microsoft.com/office/drawing/2014/chart" uri="{C3380CC4-5D6E-409C-BE32-E72D297353CC}">
              <c16:uniqueId val="{00000000-A633-4EE7-B9F8-E009AFE02E38}"/>
            </c:ext>
          </c:extLst>
        </c:ser>
        <c:ser>
          <c:idx val="1"/>
          <c:order val="1"/>
          <c:tx>
            <c:strRef>
              <c:f>'Slide 20'!$C$3</c:f>
              <c:strCache>
                <c:ptCount val="1"/>
                <c:pt idx="0">
                  <c:v>Toute visite répétée</c:v>
                </c:pt>
              </c:strCache>
            </c:strRef>
          </c:tx>
          <c:spPr>
            <a:solidFill>
              <a:srgbClr val="047BC1"/>
            </a:solidFill>
            <a:ln w="25400">
              <a:noFill/>
            </a:ln>
          </c:spPr>
          <c:invertIfNegative val="0"/>
          <c:dLbls>
            <c:dLbl>
              <c:idx val="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33-4EE7-B9F8-E009AFE02E38}"/>
                </c:ext>
              </c:extLst>
            </c:dLbl>
            <c:dLbl>
              <c:idx val="68"/>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33-4EE7-B9F8-E009AFE02E3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'Slide 20'!$C$4:$C$79</c:f>
              <c:numCache>
                <c:formatCode>.0</c:formatCode>
                <c:ptCount val="76"/>
                <c:pt idx="0">
                  <c:v>72.73</c:v>
                </c:pt>
                <c:pt idx="1">
                  <c:v>71.430000000000007</c:v>
                </c:pt>
                <c:pt idx="2">
                  <c:v>71.430000000000007</c:v>
                </c:pt>
                <c:pt idx="3">
                  <c:v>70</c:v>
                </c:pt>
                <c:pt idx="4">
                  <c:v>68.38</c:v>
                </c:pt>
                <c:pt idx="5">
                  <c:v>68.180000000000007</c:v>
                </c:pt>
                <c:pt idx="6">
                  <c:v>67.5</c:v>
                </c:pt>
                <c:pt idx="7">
                  <c:v>66.67</c:v>
                </c:pt>
                <c:pt idx="8">
                  <c:v>65.959999999999994</c:v>
                </c:pt>
                <c:pt idx="9">
                  <c:v>65.739999999999995</c:v>
                </c:pt>
                <c:pt idx="10">
                  <c:v>63.89</c:v>
                </c:pt>
                <c:pt idx="11">
                  <c:v>61.54</c:v>
                </c:pt>
                <c:pt idx="12">
                  <c:v>58.33</c:v>
                </c:pt>
                <c:pt idx="13">
                  <c:v>58.18</c:v>
                </c:pt>
                <c:pt idx="14">
                  <c:v>58.06</c:v>
                </c:pt>
                <c:pt idx="15">
                  <c:v>58.02</c:v>
                </c:pt>
                <c:pt idx="16">
                  <c:v>57.58</c:v>
                </c:pt>
                <c:pt idx="17">
                  <c:v>57.35</c:v>
                </c:pt>
                <c:pt idx="18">
                  <c:v>54.88</c:v>
                </c:pt>
                <c:pt idx="19">
                  <c:v>54.55</c:v>
                </c:pt>
                <c:pt idx="20">
                  <c:v>53.57</c:v>
                </c:pt>
                <c:pt idx="21">
                  <c:v>53.33</c:v>
                </c:pt>
                <c:pt idx="22">
                  <c:v>52.94</c:v>
                </c:pt>
                <c:pt idx="23">
                  <c:v>52.83</c:v>
                </c:pt>
                <c:pt idx="24">
                  <c:v>51.28</c:v>
                </c:pt>
                <c:pt idx="25">
                  <c:v>50</c:v>
                </c:pt>
                <c:pt idx="26">
                  <c:v>50</c:v>
                </c:pt>
                <c:pt idx="27">
                  <c:v>50</c:v>
                </c:pt>
                <c:pt idx="28">
                  <c:v>48.84</c:v>
                </c:pt>
                <c:pt idx="29">
                  <c:v>48.15</c:v>
                </c:pt>
                <c:pt idx="30">
                  <c:v>47.83</c:v>
                </c:pt>
                <c:pt idx="31">
                  <c:v>47.62</c:v>
                </c:pt>
                <c:pt idx="32">
                  <c:v>46.67</c:v>
                </c:pt>
                <c:pt idx="33">
                  <c:v>46.51</c:v>
                </c:pt>
                <c:pt idx="34">
                  <c:v>46.03</c:v>
                </c:pt>
                <c:pt idx="35">
                  <c:v>45.71</c:v>
                </c:pt>
                <c:pt idx="36">
                  <c:v>45.45</c:v>
                </c:pt>
                <c:pt idx="37">
                  <c:v>45</c:v>
                </c:pt>
                <c:pt idx="38">
                  <c:v>44.44</c:v>
                </c:pt>
                <c:pt idx="39">
                  <c:v>44.44</c:v>
                </c:pt>
                <c:pt idx="40">
                  <c:v>44.33</c:v>
                </c:pt>
                <c:pt idx="41">
                  <c:v>44.07</c:v>
                </c:pt>
                <c:pt idx="42">
                  <c:v>43.94</c:v>
                </c:pt>
                <c:pt idx="43">
                  <c:v>43.8</c:v>
                </c:pt>
                <c:pt idx="44">
                  <c:v>43.75</c:v>
                </c:pt>
                <c:pt idx="45">
                  <c:v>42.86</c:v>
                </c:pt>
                <c:pt idx="46">
                  <c:v>42.57</c:v>
                </c:pt>
                <c:pt idx="47">
                  <c:v>42.11</c:v>
                </c:pt>
                <c:pt idx="48">
                  <c:v>41.1</c:v>
                </c:pt>
                <c:pt idx="49">
                  <c:v>40.799999999999997</c:v>
                </c:pt>
                <c:pt idx="50">
                  <c:v>40.74</c:v>
                </c:pt>
                <c:pt idx="51">
                  <c:v>40.65</c:v>
                </c:pt>
                <c:pt idx="52">
                  <c:v>40.54</c:v>
                </c:pt>
                <c:pt idx="53">
                  <c:v>40.520000000000003</c:v>
                </c:pt>
                <c:pt idx="54">
                  <c:v>39.5</c:v>
                </c:pt>
                <c:pt idx="55">
                  <c:v>38.82</c:v>
                </c:pt>
                <c:pt idx="56">
                  <c:v>38.1</c:v>
                </c:pt>
                <c:pt idx="57">
                  <c:v>37.93</c:v>
                </c:pt>
                <c:pt idx="58">
                  <c:v>37.5</c:v>
                </c:pt>
                <c:pt idx="59">
                  <c:v>37.5</c:v>
                </c:pt>
                <c:pt idx="60">
                  <c:v>36.71</c:v>
                </c:pt>
                <c:pt idx="61">
                  <c:v>35.71</c:v>
                </c:pt>
                <c:pt idx="62">
                  <c:v>35.200000000000003</c:v>
                </c:pt>
                <c:pt idx="63">
                  <c:v>34.29</c:v>
                </c:pt>
                <c:pt idx="64">
                  <c:v>34.15</c:v>
                </c:pt>
                <c:pt idx="65">
                  <c:v>33.83</c:v>
                </c:pt>
                <c:pt idx="66">
                  <c:v>31.4</c:v>
                </c:pt>
                <c:pt idx="67">
                  <c:v>30.86</c:v>
                </c:pt>
                <c:pt idx="68">
                  <c:v>28.85</c:v>
                </c:pt>
                <c:pt idx="69">
                  <c:v>0</c:v>
                </c:pt>
                <c:pt idx="70">
                  <c:v>0</c:v>
                </c:pt>
                <c:pt idx="71">
                  <c:v>0</c:v>
                </c:pt>
                <c:pt idx="72">
                  <c:v>0</c:v>
                </c:pt>
                <c:pt idx="73">
                  <c:v>0</c:v>
                </c:pt>
                <c:pt idx="74">
                  <c:v>0</c:v>
                </c:pt>
                <c:pt idx="75">
                  <c:v>0</c:v>
                </c:pt>
              </c:numCache>
            </c:numRef>
          </c:val>
          <c:extLst>
            <c:ext xmlns:c16="http://schemas.microsoft.com/office/drawing/2014/chart" uri="{C3380CC4-5D6E-409C-BE32-E72D297353CC}">
              <c16:uniqueId val="{00000003-A633-4EE7-B9F8-E009AFE02E38}"/>
            </c:ext>
          </c:extLst>
        </c:ser>
        <c:dLbls>
          <c:showLegendKey val="0"/>
          <c:showVal val="0"/>
          <c:showCatName val="0"/>
          <c:showSerName val="0"/>
          <c:showPercent val="0"/>
          <c:showBubbleSize val="0"/>
        </c:dLbls>
        <c:gapWidth val="219"/>
        <c:overlap val="-27"/>
        <c:axId val="415782816"/>
        <c:axId val="1"/>
      </c:barChart>
      <c:catAx>
        <c:axId val="415782816"/>
        <c:scaling>
          <c:orientation val="minMax"/>
        </c:scaling>
        <c:delete val="1"/>
        <c:axPos val="b"/>
        <c:title>
          <c:tx>
            <c:rich>
              <a:bodyPr/>
              <a:lstStyle/>
              <a:p>
                <a:pPr algn="ctr" rtl="0">
                  <a:defRPr sz="1000" b="0" i="0" u="none" strike="noStrike" baseline="0">
                    <a:solidFill>
                      <a:srgbClr val="333333"/>
                    </a:solidFill>
                    <a:latin typeface="Calibri"/>
                    <a:ea typeface="Calibri"/>
                    <a:cs typeface="Calibri"/>
                  </a:defRPr>
                </a:pPr>
                <a:r>
                  <a:rPr lang="en-CA"/>
                  <a:t>Sous-région</a:t>
                </a:r>
              </a:p>
            </c:rich>
          </c:tx>
          <c:layout>
            <c:manualLayout>
              <c:xMode val="edge"/>
              <c:yMode val="edge"/>
              <c:x val="0.46451612903225808"/>
              <c:y val="0.77218934911242598"/>
            </c:manualLayout>
          </c:layout>
          <c:overlay val="0"/>
          <c:spPr>
            <a:noFill/>
            <a:ln w="25400">
              <a:noFill/>
            </a:ln>
          </c:spPr>
        </c:title>
        <c:majorTickMark val="out"/>
        <c:minorTickMark val="none"/>
        <c:tickLblPos val="nextTo"/>
        <c:crossAx val="1"/>
        <c:crosses val="autoZero"/>
        <c:auto val="1"/>
        <c:lblAlgn val="ctr"/>
        <c:lblOffset val="100"/>
        <c:noMultiLvlLbl val="0"/>
      </c:catAx>
      <c:valAx>
        <c:axId val="1"/>
        <c:scaling>
          <c:orientation val="minMax"/>
          <c:max val="100"/>
        </c:scaling>
        <c:delete val="0"/>
        <c:axPos val="l"/>
        <c:majorGridlines>
          <c:spPr>
            <a:ln w="3175">
              <a:solidFill>
                <a:srgbClr val="C0C0C0"/>
              </a:solidFill>
              <a:prstDash val="solid"/>
            </a:ln>
          </c:spPr>
        </c:majorGridlines>
        <c:title>
          <c:tx>
            <c:rich>
              <a:bodyPr rot="0" vert="horz"/>
              <a:lstStyle/>
              <a:p>
                <a:pPr algn="ctr" rtl="0">
                  <a:defRPr sz="1000" b="0" i="0" u="none" strike="noStrike" baseline="0">
                    <a:solidFill>
                      <a:srgbClr val="333333"/>
                    </a:solidFill>
                    <a:latin typeface="Calibri"/>
                    <a:ea typeface="Calibri"/>
                    <a:cs typeface="Calibri"/>
                  </a:defRPr>
                </a:pPr>
                <a:r>
                  <a:rPr lang="en-CA"/>
                  <a:t>Pourcentage</a:t>
                </a:r>
              </a:p>
            </c:rich>
          </c:tx>
          <c:layout>
            <c:manualLayout>
              <c:xMode val="edge"/>
              <c:yMode val="edge"/>
              <c:x val="4.608294930875576E-3"/>
              <c:y val="5.3254437869822487E-2"/>
            </c:manualLayout>
          </c:layout>
          <c:overlay val="0"/>
          <c:spPr>
            <a:noFill/>
            <a:ln w="25400">
              <a:noFill/>
            </a:ln>
          </c:spPr>
        </c:title>
        <c:numFmt formatCode="General" sourceLinked="1"/>
        <c:majorTickMark val="none"/>
        <c:minorTickMark val="none"/>
        <c:tickLblPos val="nextTo"/>
        <c:spPr>
          <a:ln w="6350">
            <a:noFill/>
          </a:ln>
        </c:spPr>
        <c:txPr>
          <a:bodyPr rot="0" vert="horz"/>
          <a:lstStyle/>
          <a:p>
            <a:pPr rtl="0">
              <a:defRPr sz="900" b="0" i="0" u="none" strike="noStrike" baseline="0">
                <a:solidFill>
                  <a:srgbClr val="333333"/>
                </a:solidFill>
                <a:latin typeface="Calibri"/>
                <a:ea typeface="Calibri"/>
                <a:cs typeface="Calibri"/>
              </a:defRPr>
            </a:pPr>
            <a:endParaRPr lang="en-US"/>
          </a:p>
        </c:txPr>
        <c:crossAx val="415782816"/>
        <c:crossesAt val="1"/>
        <c:crossBetween val="between"/>
        <c:majorUnit val="20"/>
      </c:valAx>
      <c:spPr>
        <a:no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13778705636743"/>
          <c:y val="9.722255188853586E-2"/>
          <c:w val="0.76826722338204589"/>
          <c:h val="0.70139126719586586"/>
        </c:manualLayout>
      </c:layout>
      <c:barChart>
        <c:barDir val="col"/>
        <c:grouping val="clustered"/>
        <c:varyColors val="0"/>
        <c:ser>
          <c:idx val="0"/>
          <c:order val="0"/>
          <c:tx>
            <c:strRef>
              <c:f>'Slide 21'!$B$3</c:f>
              <c:strCache>
                <c:ptCount val="1"/>
                <c:pt idx="0">
                  <c:v>Toute visite répétée</c:v>
                </c:pt>
              </c:strCache>
            </c:strRef>
          </c:tx>
          <c:spPr>
            <a:solidFill>
              <a:srgbClr val="047BC1"/>
            </a:solidFill>
            <a:ln w="25400">
              <a:noFill/>
            </a:ln>
          </c:spPr>
          <c:invertIfNegative val="0"/>
          <c:dLbls>
            <c:dLbl>
              <c:idx val="0"/>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872-4E49-B89F-17B23D637EE1}"/>
                </c:ext>
              </c:extLst>
            </c:dLbl>
            <c:dLbl>
              <c:idx val="1"/>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872-4E49-B89F-17B23D637EE1}"/>
                </c:ext>
              </c:extLst>
            </c:dLbl>
            <c:dLbl>
              <c:idx val="2"/>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6872-4E49-B89F-17B23D637EE1}"/>
                </c:ext>
              </c:extLst>
            </c:dLbl>
            <c:dLbl>
              <c:idx val="3"/>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6872-4E49-B89F-17B23D637EE1}"/>
                </c:ext>
              </c:extLst>
            </c:dLbl>
            <c:dLbl>
              <c:idx val="4"/>
              <c:spPr>
                <a:noFill/>
                <a:ln w="25400">
                  <a:noFill/>
                </a:ln>
              </c:spPr>
              <c:txPr>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6872-4E49-B89F-17B23D637EE1}"/>
                </c:ext>
              </c:extLst>
            </c:dLbl>
            <c:spPr>
              <a:noFill/>
              <a:ln w="25400">
                <a:noFill/>
              </a:ln>
            </c:spPr>
            <c:txPr>
              <a:bodyPr wrap="square" lIns="38100" tIns="19050" rIns="38100" bIns="19050" anchor="ctr">
                <a:spAutoFit/>
              </a:bodyPr>
              <a:lstStyle/>
              <a:p>
                <a:pPr algn="ctr" rtl="0">
                  <a:defRPr sz="900" b="0" i="0" u="none" strike="noStrike" baseline="0">
                    <a:solidFill>
                      <a:srgbClr val="333333"/>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21'!$A$4:$A$8</c:f>
              <c:strCache>
                <c:ptCount val="5"/>
                <c:pt idx="0">
                  <c:v>1 (le plus bas)</c:v>
                </c:pt>
                <c:pt idx="1">
                  <c:v>2</c:v>
                </c:pt>
                <c:pt idx="2">
                  <c:v>3</c:v>
                </c:pt>
                <c:pt idx="3">
                  <c:v>4</c:v>
                </c:pt>
                <c:pt idx="4">
                  <c:v>5 (le plus élevé)</c:v>
                </c:pt>
              </c:strCache>
            </c:strRef>
          </c:cat>
          <c:val>
            <c:numRef>
              <c:f>'Slide 21'!$B$4:$B$8</c:f>
              <c:numCache>
                <c:formatCode>.0</c:formatCode>
                <c:ptCount val="5"/>
                <c:pt idx="0">
                  <c:v>47.64</c:v>
                </c:pt>
                <c:pt idx="1">
                  <c:v>46.27</c:v>
                </c:pt>
                <c:pt idx="2">
                  <c:v>46.94</c:v>
                </c:pt>
                <c:pt idx="3">
                  <c:v>44.71</c:v>
                </c:pt>
                <c:pt idx="4">
                  <c:v>40.590000000000003</c:v>
                </c:pt>
              </c:numCache>
            </c:numRef>
          </c:val>
          <c:extLst>
            <c:ext xmlns:c16="http://schemas.microsoft.com/office/drawing/2014/chart" uri="{C3380CC4-5D6E-409C-BE32-E72D297353CC}">
              <c16:uniqueId val="{00000005-6872-4E49-B89F-17B23D637EE1}"/>
            </c:ext>
          </c:extLst>
        </c:ser>
        <c:dLbls>
          <c:showLegendKey val="0"/>
          <c:showVal val="0"/>
          <c:showCatName val="0"/>
          <c:showSerName val="0"/>
          <c:showPercent val="0"/>
          <c:showBubbleSize val="0"/>
        </c:dLbls>
        <c:gapWidth val="219"/>
        <c:overlap val="-27"/>
        <c:axId val="415781832"/>
        <c:axId val="1"/>
      </c:barChart>
      <c:catAx>
        <c:axId val="415781832"/>
        <c:scaling>
          <c:orientation val="minMax"/>
        </c:scaling>
        <c:delete val="0"/>
        <c:axPos val="b"/>
        <c:title>
          <c:tx>
            <c:rich>
              <a:bodyPr/>
              <a:lstStyle/>
              <a:p>
                <a:pPr algn="ctr" rtl="0">
                  <a:defRPr sz="1000" b="0" i="0" u="none" strike="noStrike" baseline="0">
                    <a:solidFill>
                      <a:srgbClr val="000000"/>
                    </a:solidFill>
                    <a:latin typeface="Calibri"/>
                    <a:ea typeface="Calibri"/>
                    <a:cs typeface="Calibri"/>
                  </a:defRPr>
                </a:pPr>
                <a:r>
                  <a:rPr lang="en-CA" sz="1000" b="0" i="0" u="none" strike="noStrike" baseline="0">
                    <a:solidFill>
                      <a:srgbClr val="333333"/>
                    </a:solidFill>
                    <a:latin typeface="Calibri"/>
                    <a:cs typeface="Calibri"/>
                  </a:rPr>
                  <a:t>quintile de revenu des quartiers</a:t>
                </a:r>
              </a:p>
            </c:rich>
          </c:tx>
          <c:layout>
            <c:manualLayout>
              <c:xMode val="edge"/>
              <c:yMode val="edge"/>
              <c:x val="0.3444676409185804"/>
              <c:y val="0.906253072960995"/>
            </c:manualLayout>
          </c:layout>
          <c:overlay val="0"/>
          <c:spPr>
            <a:noFill/>
            <a:ln w="25400">
              <a:noFill/>
            </a:ln>
          </c:spPr>
        </c:title>
        <c:numFmt formatCode="General" sourceLinked="1"/>
        <c:majorTickMark val="none"/>
        <c:minorTickMark val="none"/>
        <c:tickLblPos val="nextTo"/>
        <c:spPr>
          <a:ln w="3175">
            <a:solidFill>
              <a:srgbClr val="C0C0C0"/>
            </a:solidFill>
            <a:prstDash val="solid"/>
          </a:ln>
        </c:spPr>
        <c:txPr>
          <a:bodyPr rot="0" vert="horz"/>
          <a:lstStyle/>
          <a:p>
            <a:pPr rtl="0">
              <a:defRPr sz="900" b="0" i="0" u="none" strike="noStrike" baseline="0">
                <a:solidFill>
                  <a:srgbClr val="333333"/>
                </a:solidFill>
                <a:latin typeface="Calibri"/>
                <a:ea typeface="Calibri"/>
                <a:cs typeface="Calibri"/>
              </a:defRPr>
            </a:pPr>
            <a:endParaRPr lang="en-US"/>
          </a:p>
        </c:txPr>
        <c:crossAx val="1"/>
        <c:crosses val="autoZero"/>
        <c:auto val="1"/>
        <c:lblAlgn val="ctr"/>
        <c:lblOffset val="100"/>
        <c:tickLblSkip val="1"/>
        <c:tickMarkSkip val="1"/>
        <c:noMultiLvlLbl val="0"/>
      </c:catAx>
      <c:valAx>
        <c:axId val="1"/>
        <c:scaling>
          <c:orientation val="minMax"/>
          <c:max val="100"/>
        </c:scaling>
        <c:delete val="0"/>
        <c:axPos val="l"/>
        <c:majorGridlines>
          <c:spPr>
            <a:ln w="3175">
              <a:solidFill>
                <a:srgbClr val="C0C0C0"/>
              </a:solidFill>
              <a:prstDash val="solid"/>
            </a:ln>
          </c:spPr>
        </c:majorGridlines>
        <c:title>
          <c:tx>
            <c:rich>
              <a:bodyPr rot="0" vert="horz"/>
              <a:lstStyle/>
              <a:p>
                <a:pPr algn="ctr" rtl="0">
                  <a:defRPr sz="1000" b="0" i="0" u="none" strike="noStrike" baseline="0">
                    <a:solidFill>
                      <a:srgbClr val="333333"/>
                    </a:solidFill>
                    <a:latin typeface="Calibri"/>
                    <a:ea typeface="Calibri"/>
                    <a:cs typeface="Calibri"/>
                  </a:defRPr>
                </a:pPr>
                <a:r>
                  <a:rPr lang="en-CA"/>
                  <a:t>Pourcentage</a:t>
                </a:r>
              </a:p>
            </c:rich>
          </c:tx>
          <c:layout>
            <c:manualLayout>
              <c:xMode val="edge"/>
              <c:yMode val="edge"/>
              <c:x val="3.8274182324286705E-2"/>
              <c:y val="2.2804035515167549E-3"/>
            </c:manualLayout>
          </c:layout>
          <c:overlay val="0"/>
          <c:spPr>
            <a:noFill/>
            <a:ln w="25400">
              <a:noFill/>
            </a:ln>
          </c:spPr>
        </c:title>
        <c:numFmt formatCode="#,##0" sourceLinked="0"/>
        <c:majorTickMark val="none"/>
        <c:minorTickMark val="none"/>
        <c:tickLblPos val="nextTo"/>
        <c:spPr>
          <a:ln w="6350">
            <a:noFill/>
          </a:ln>
        </c:spPr>
        <c:txPr>
          <a:bodyPr rot="0" vert="horz"/>
          <a:lstStyle/>
          <a:p>
            <a:pPr rtl="0">
              <a:defRPr sz="900" b="0" i="0" u="none" strike="noStrike" baseline="0">
                <a:solidFill>
                  <a:srgbClr val="333333"/>
                </a:solidFill>
                <a:latin typeface="Calibri"/>
                <a:ea typeface="Calibri"/>
                <a:cs typeface="Calibri"/>
              </a:defRPr>
            </a:pPr>
            <a:endParaRPr lang="en-US"/>
          </a:p>
        </c:txPr>
        <c:crossAx val="415781832"/>
        <c:crossesAt val="1"/>
        <c:crossBetween val="between"/>
        <c:majorUnit val="20"/>
      </c:valAx>
      <c:spPr>
        <a:noFill/>
        <a:ln w="25400">
          <a:noFill/>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w="34925">
          <a:solidFill>
            <a:srgbClr val="00B2E3"/>
          </a:solidFill>
        </a:ln>
      </dgm:spPr>
      <dgm:t>
        <a:bodyPr/>
        <a:lstStyle/>
        <a:p>
          <a:r>
            <a:rPr lang="fr-CA" sz="1800" b="1" i="0">
              <a:solidFill>
                <a:schemeClr val="tx1"/>
              </a:solidFill>
            </a:rPr>
            <a:t>Aider les professionnels de la santé à savoir quels soins fournir, en se basant sur les données probantes et le consensus d’experts</a:t>
          </a:r>
          <a:r>
            <a:rPr lang="fr-CA" sz="1800" b="0" i="0">
              <a:solidFill>
                <a:schemeClr val="tx1"/>
              </a:solidFill>
            </a:rPr>
            <a:t> </a:t>
          </a: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w="34925">
          <a:solidFill>
            <a:srgbClr val="00B2E3"/>
          </a:solidFill>
        </a:ln>
      </dgm:spPr>
      <dgm:t>
        <a:bodyPr/>
        <a:lstStyle/>
        <a:p>
          <a:r>
            <a:rPr lang="fr-CA" sz="1800" b="1" i="0">
              <a:solidFill>
                <a:schemeClr val="tx1"/>
              </a:solidFill>
            </a:rPr>
            <a:t>Aider les organismes de soins de santé à mesurer, à évaluer et à améliorer la qualité des soins qu’ils fournissent</a:t>
          </a: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w="34925">
          <a:solidFill>
            <a:srgbClr val="00B2E3"/>
          </a:solidFill>
        </a:ln>
      </dgm:spPr>
      <dgm:t>
        <a:bodyPr/>
        <a:lstStyle/>
        <a:p>
          <a:r>
            <a:rPr lang="fr-CA" sz="1800" b="1" i="0">
              <a:solidFill>
                <a:schemeClr val="tx1"/>
              </a:solidFill>
            </a:rPr>
            <a:t>Assurer continuellement</a:t>
          </a:r>
          <a:br>
            <a:rPr lang="fr-CA" sz="1800" b="1" i="0">
              <a:solidFill>
                <a:schemeClr val="tx1"/>
              </a:solidFill>
            </a:rPr>
          </a:br>
          <a:r>
            <a:rPr lang="fr-CA" sz="1800" b="1" i="0">
              <a:solidFill>
                <a:schemeClr val="tx1"/>
              </a:solidFill>
            </a:rPr>
            <a:t>des soins de grande qualité</a:t>
          </a:r>
          <a:br>
            <a:rPr lang="fr-CA" sz="1800" b="1" i="0">
              <a:solidFill>
                <a:schemeClr val="tx1"/>
              </a:solidFill>
            </a:rPr>
          </a:br>
          <a:r>
            <a:rPr lang="fr-CA" sz="1800" b="1" i="0">
              <a:solidFill>
                <a:schemeClr val="tx1"/>
              </a:solidFill>
            </a:rPr>
            <a:t>dans l’ensemble de la province</a:t>
          </a: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w="34925">
          <a:solidFill>
            <a:srgbClr val="00B2E3"/>
          </a:solidFill>
        </a:ln>
        <a:effectLst/>
      </dgm:spPr>
      <dgm:t>
        <a:bodyPr/>
        <a:lstStyle/>
        <a:p>
          <a:r>
            <a:rPr lang="fr-CA" sz="1800" b="1" i="0">
              <a:solidFill>
                <a:schemeClr val="tx1"/>
              </a:solidFill>
            </a:rPr>
            <a:t>Aider les patients, les résidents, les familles et les soignants à savoir ce qu’ils doivent peuvent exiger en matière de soins </a:t>
          </a: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34925"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rPr>
            <a:t>Aider les patients, les résidents, les familles et les soignants à savoir ce qu’ils doivent peuvent exiger en matière de soins </a:t>
          </a: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34925"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rPr>
            <a:t>Aider les professionnels de la santé à savoir quels soins fournir, en se basant sur les données probantes et le consensus d’experts</a:t>
          </a:r>
          <a:r>
            <a:rPr lang="fr-CA" sz="1800" b="0" i="0" kern="1200">
              <a:solidFill>
                <a:schemeClr val="tx1"/>
              </a:solidFill>
            </a:rPr>
            <a:t> </a:t>
          </a: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34925"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rPr>
            <a:t>Aider les organismes de soins de santé à mesurer, à évaluer et à améliorer la qualité des soins qu’ils fournissent</a:t>
          </a: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34925"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b="1" i="0" kern="1200">
              <a:solidFill>
                <a:schemeClr val="tx1"/>
              </a:solidFill>
            </a:rPr>
            <a:t>Assurer continuellement</a:t>
          </a:r>
          <a:br>
            <a:rPr lang="fr-CA" sz="1800" b="1" i="0" kern="1200">
              <a:solidFill>
                <a:schemeClr val="tx1"/>
              </a:solidFill>
            </a:rPr>
          </a:br>
          <a:r>
            <a:rPr lang="fr-CA" sz="1800" b="1" i="0" kern="1200">
              <a:solidFill>
                <a:schemeClr val="tx1"/>
              </a:solidFill>
            </a:rPr>
            <a:t>des soins de grande qualité</a:t>
          </a:r>
          <a:br>
            <a:rPr lang="fr-CA" sz="1800" b="1" i="0" kern="1200">
              <a:solidFill>
                <a:schemeClr val="tx1"/>
              </a:solidFill>
            </a:rPr>
          </a:br>
          <a:r>
            <a:rPr lang="fr-CA" sz="1800" b="1" i="0" kern="1200">
              <a:solidFill>
                <a:schemeClr val="tx1"/>
              </a:solidFill>
            </a:rPr>
            <a:t>dans l’ensemble de la province</a:t>
          </a: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2020-07-09</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solidFill>
                  <a:srgbClr val="000000"/>
                </a:solidFill>
                <a:latin typeface="Calibri" panose="020F0502020204030204" pitchFamily="34" charset="0"/>
              </a:rPr>
              <a:t>Si </a:t>
            </a:r>
            <a:r>
              <a:rPr lang="en-US" altLang="en-US" err="1">
                <a:solidFill>
                  <a:srgbClr val="000000"/>
                </a:solidFill>
                <a:latin typeface="Calibri" panose="020F0502020204030204" pitchFamily="34" charset="0"/>
              </a:rPr>
              <a:t>vous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avez</a:t>
            </a:r>
            <a:r>
              <a:rPr lang="en-US" altLang="en-US">
                <a:solidFill>
                  <a:srgbClr val="000000"/>
                </a:solidFill>
                <a:latin typeface="Calibri" panose="020F0502020204030204" pitchFamily="34" charset="0"/>
              </a:rPr>
              <a:t> des questions sur le </a:t>
            </a:r>
            <a:r>
              <a:rPr lang="en-US" altLang="en-US" err="1">
                <a:solidFill>
                  <a:srgbClr val="000000"/>
                </a:solidFill>
                <a:latin typeface="Calibri" panose="020F0502020204030204" pitchFamily="34" charset="0"/>
              </a:rPr>
              <a:t>contenu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cette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présentation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veuillez</a:t>
            </a:r>
            <a:r>
              <a:rPr lang="en-US" altLang="en-US">
                <a:solidFill>
                  <a:srgbClr val="000000"/>
                </a:solidFill>
                <a:latin typeface="Calibri" panose="020F0502020204030204" pitchFamily="34" charset="0"/>
              </a:rPr>
              <a:t> nous </a:t>
            </a:r>
            <a:r>
              <a:rPr lang="en-US" altLang="en-US" err="1">
                <a:solidFill>
                  <a:srgbClr val="000000"/>
                </a:solidFill>
                <a:latin typeface="Calibri" panose="020F0502020204030204" pitchFamily="34" charset="0"/>
              </a:rPr>
              <a:t>contacter</a:t>
            </a:r>
            <a:r>
              <a:rPr lang="en-US" altLang="en-US">
                <a:solidFill>
                  <a:srgbClr val="000000"/>
                </a:solidFill>
                <a:latin typeface="Calibri" panose="020F0502020204030204" pitchFamily="34" charset="0"/>
              </a:rPr>
              <a:t> à </a:t>
            </a:r>
            <a:r>
              <a:rPr lang="en-US" altLang="en-US" u="sng">
                <a:solidFill>
                  <a:srgbClr val="000000"/>
                </a:solidFill>
                <a:latin typeface="Calibri" panose="020F0502020204030204" pitchFamily="34" charset="0"/>
                <a:hlinkClick r:id="rId3"/>
              </a:rPr>
              <a:t>QualityStandards@hqontario.ca</a:t>
            </a:r>
            <a:endParaRPr lang="en-US" altLang="en-US" u="sng">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0597D704-995A-451A-AAA2-B9462F0B3A37}" type="slidenum">
              <a:rPr lang="en-CA" altLang="en-US">
                <a:solidFill>
                  <a:srgbClr val="000000"/>
                </a:solidFill>
              </a:rPr>
              <a:pPr>
                <a:defRPr/>
              </a:pPr>
              <a:t>0</a:t>
            </a:fld>
            <a:endParaRPr lang="en-CA" altLang="en-US">
              <a:solidFill>
                <a:srgbClr val="000000"/>
              </a:solidFill>
            </a:endParaRPr>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 programme des normes de qualité a mis en évidence plusieurs exemples d’organisations et de groupes qui utilisent diverses normes et procédures de déclaration dans leur milieu de soins cliniques, leur organisation ou leur établissement. Ces exemples se trouvent dans des publications et des discussions sur Quorum.</a:t>
            </a:r>
          </a:p>
          <a:p>
            <a:endParaRPr lang="fr-FR"/>
          </a:p>
          <a:p>
            <a:r>
              <a:rPr lang="fr-FR"/>
              <a:t>De plus, nous travaillons à la compilation de ressources et d’outils, tant pour les cliniciens que pour les patients et les familles.</a:t>
            </a:r>
          </a:p>
          <a:p>
            <a:endParaRPr lang="fr-FR"/>
          </a:p>
          <a:p>
            <a:r>
              <a:rPr lang="fr-FR"/>
              <a:t>L’accent est mis sur les exemples de mise en œuvre et d’adoption, et sur la façon dont les organisations appliquent les normes de qualité dans leur pratique pour donner des soins.</a:t>
            </a:r>
          </a:p>
          <a:p>
            <a:endParaRPr lang="fr-FR"/>
          </a:p>
          <a:p>
            <a:r>
              <a:rPr lang="fr-FR"/>
              <a:t>Nous aimerions beaucoup savoir si vous voulez contribuer à un message ou à un article.</a:t>
            </a: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10</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1470083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2037887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1070539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1962940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637050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377407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870951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1698390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1912076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1655631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24</a:t>
            </a:fld>
            <a:endParaRPr lang="en-CA" altLang="en-US"/>
          </a:p>
        </p:txBody>
      </p:sp>
    </p:spTree>
    <p:extLst>
      <p:ext uri="{BB962C8B-B14F-4D97-AF65-F5344CB8AC3E}">
        <p14:creationId xmlns:p14="http://schemas.microsoft.com/office/powerpoint/2010/main" val="1166685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25</a:t>
            </a:fld>
            <a:endParaRPr lang="en-CA" altLang="en-US"/>
          </a:p>
        </p:txBody>
      </p:sp>
    </p:spTree>
    <p:extLst>
      <p:ext uri="{BB962C8B-B14F-4D97-AF65-F5344CB8AC3E}">
        <p14:creationId xmlns:p14="http://schemas.microsoft.com/office/powerpoint/2010/main" val="4092780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26</a:t>
            </a:fld>
            <a:endParaRPr lang="en-CA" altLang="en-US"/>
          </a:p>
        </p:txBody>
      </p:sp>
    </p:spTree>
    <p:extLst>
      <p:ext uri="{BB962C8B-B14F-4D97-AF65-F5344CB8AC3E}">
        <p14:creationId xmlns:p14="http://schemas.microsoft.com/office/powerpoint/2010/main" val="1337154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27</a:t>
            </a:fld>
            <a:endParaRPr lang="en-CA" altLang="en-US"/>
          </a:p>
        </p:txBody>
      </p:sp>
    </p:spTree>
    <p:extLst>
      <p:ext uri="{BB962C8B-B14F-4D97-AF65-F5344CB8AC3E}">
        <p14:creationId xmlns:p14="http://schemas.microsoft.com/office/powerpoint/2010/main" val="3478855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i="0" u="none" strike="noStrike" kern="1200" baseline="0">
                <a:solidFill>
                  <a:schemeClr val="tx1"/>
                </a:solidFill>
                <a:latin typeface="Calibri" pitchFamily="68" charset="0"/>
                <a:ea typeface="MS PGothic" panose="020B0600070205080204" pitchFamily="34" charset="-128"/>
                <a:cs typeface="ＭＳ Ｐゴシック" pitchFamily="68" charset="-128"/>
              </a:rPr>
              <a:t>Remarque relative à la terminologie </a:t>
            </a:r>
            <a:endParaRPr lang="fr-FR" sz="1200" b="0" i="0" u="none" strike="noStrike" kern="1200" baseline="0">
              <a:solidFill>
                <a:schemeClr val="tx1"/>
              </a:solidFill>
              <a:latin typeface="Calibri" pitchFamily="68" charset="0"/>
              <a:ea typeface="MS PGothic" panose="020B0600070205080204" pitchFamily="34" charset="-128"/>
              <a:cs typeface="ＭＳ Ｐゴシック" pitchFamily="68" charset="-128"/>
            </a:endParaRPr>
          </a:p>
          <a:p>
            <a:r>
              <a:rPr lang="fr-FR"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Le langage utilisé pour parler des complications au début de la grossesse et de la perte de grossesse précoce devrait être dirigé par la personne et sa famille. Les professionnels de la santé devraient éviter d’utiliser des termes comme « avortement manqué » et demander aux gens quelle terminologie ils préfèrent utiliser lorsqu’ils parlent de la grossesse (par exemple, s’ils préfèrent utiliser le terme « bébé » ou « </a:t>
            </a:r>
            <a:r>
              <a:rPr lang="fr-FR" sz="1200" b="0" i="0" u="none" strike="noStrike" kern="1200" baseline="0" err="1">
                <a:solidFill>
                  <a:schemeClr val="tx1"/>
                </a:solidFill>
                <a:latin typeface="Calibri" pitchFamily="68" charset="0"/>
                <a:ea typeface="MS PGothic" panose="020B0600070205080204" pitchFamily="34" charset="-128"/>
                <a:cs typeface="ＭＳ Ｐゴシック" pitchFamily="68" charset="-128"/>
              </a:rPr>
              <a:t>foetus</a:t>
            </a:r>
            <a:r>
              <a:rPr lang="fr-FR"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 »).</a:t>
            </a: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28</a:t>
            </a:fld>
            <a:endParaRPr lang="en-CA" altLang="en-US">
              <a:solidFill>
                <a:srgbClr val="000000"/>
              </a:solidFill>
            </a:endParaRPr>
          </a:p>
        </p:txBody>
      </p:sp>
    </p:spTree>
    <p:extLst>
      <p:ext uri="{BB962C8B-B14F-4D97-AF65-F5344CB8AC3E}">
        <p14:creationId xmlns:p14="http://schemas.microsoft.com/office/powerpoint/2010/main" val="1896437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29</a:t>
            </a:fld>
            <a:endParaRPr lang="en-CA" altLang="en-US"/>
          </a:p>
        </p:txBody>
      </p:sp>
    </p:spTree>
    <p:extLst>
      <p:ext uri="{BB962C8B-B14F-4D97-AF65-F5344CB8AC3E}">
        <p14:creationId xmlns:p14="http://schemas.microsoft.com/office/powerpoint/2010/main" val="1155757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fr-FR"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Le Comité consultatif de la norme de qualité a cerné un petit nombre d’objectifs globaux pour cette norme de qualité. Ceux-ci ont été mis en correspondance avec des indicateurs que les fournisseurs de soins pourraient vouloir surveiller pour évaluer la qualité des soins à l’échelle provinciale et locale. </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38</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un petit ensemble </a:t>
            </a:r>
            <a:r>
              <a:rPr lang="en-US" altLang="en-US" err="1">
                <a:solidFill>
                  <a:srgbClr val="000000"/>
                </a:solidFill>
                <a:latin typeface="Calibri" panose="020F0502020204030204" pitchFamily="34" charset="0"/>
              </a:rPr>
              <a:t>d’énoncés</a:t>
            </a:r>
            <a:r>
              <a:rPr lang="en-US" altLang="en-US">
                <a:solidFill>
                  <a:srgbClr val="000000"/>
                </a:solidFill>
                <a:latin typeface="Calibri" panose="020F0502020204030204" pitchFamily="34" charset="0"/>
              </a:rPr>
              <a:t> à incidence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décrivent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optimaux</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lorsqu’il</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existe</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écarts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cernés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Ontario.</a:t>
            </a:r>
          </a:p>
          <a:p>
            <a:pPr marL="171450" indent="-171450">
              <a:buFontTx/>
              <a:buChar char="•"/>
            </a:pPr>
            <a:r>
              <a:rPr lang="en-US" altLang="en-US" err="1">
                <a:solidFill>
                  <a:srgbClr val="000000"/>
                </a:solidFill>
                <a:latin typeface="Calibri" panose="020F0502020204030204" pitchFamily="34" charset="0"/>
              </a:rPr>
              <a:t>Leur</a:t>
            </a:r>
            <a:r>
              <a:rPr lang="en-US" altLang="en-US">
                <a:solidFill>
                  <a:srgbClr val="000000"/>
                </a:solidFill>
                <a:latin typeface="Calibri" panose="020F0502020204030204" pitchFamily="34" charset="0"/>
              </a:rPr>
              <a:t> application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volontaire</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de nature </a:t>
            </a:r>
            <a:r>
              <a:rPr lang="en-US" altLang="en-US" err="1">
                <a:solidFill>
                  <a:srgbClr val="000000"/>
                </a:solidFill>
                <a:latin typeface="Calibri" panose="020F0502020204030204" pitchFamily="34" charset="0"/>
              </a:rPr>
              <a:t>ambitieuse</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Conçues</a:t>
            </a:r>
            <a:r>
              <a:rPr lang="en-US" altLang="en-US">
                <a:solidFill>
                  <a:srgbClr val="000000"/>
                </a:solidFill>
                <a:latin typeface="Calibri" panose="020F0502020204030204" pitchFamily="34" charset="0"/>
              </a:rPr>
              <a:t> pour « </a:t>
            </a:r>
            <a:r>
              <a:rPr lang="en-US" altLang="en-US" err="1">
                <a:solidFill>
                  <a:srgbClr val="000000"/>
                </a:solidFill>
                <a:latin typeface="Calibri" panose="020F0502020204030204" pitchFamily="34" charset="0"/>
              </a:rPr>
              <a:t>relever</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niveau</a:t>
            </a:r>
            <a:r>
              <a:rPr lang="en-US" altLang="en-US">
                <a:solidFill>
                  <a:srgbClr val="000000"/>
                </a:solidFill>
                <a:latin typeface="Calibri" panose="020F0502020204030204" pitchFamily="34" charset="0"/>
              </a:rPr>
              <a:t> » dans le but </a:t>
            </a:r>
            <a:r>
              <a:rPr lang="en-US" altLang="en-US" err="1">
                <a:solidFill>
                  <a:srgbClr val="000000"/>
                </a:solidFill>
                <a:latin typeface="Calibri" panose="020F0502020204030204" pitchFamily="34" charset="0"/>
              </a:rPr>
              <a:t>d’offrir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meilleurs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possible à </a:t>
            </a:r>
            <a:r>
              <a:rPr lang="en-US" altLang="en-US" err="1">
                <a:solidFill>
                  <a:srgbClr val="000000"/>
                </a:solidFill>
                <a:latin typeface="Calibri" panose="020F0502020204030204" pitchFamily="34" charset="0"/>
              </a:rPr>
              <a:t>tous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Ontariens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importe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où</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vivent</a:t>
            </a:r>
            <a:r>
              <a:rPr lang="en-US" altLang="en-US">
                <a:solidFill>
                  <a:srgbClr val="000000"/>
                </a:solidFill>
                <a:latin typeface="Calibri" panose="020F0502020204030204" pitchFamily="34" charset="0"/>
              </a:rPr>
              <a:t> dans la province.</a:t>
            </a:r>
          </a:p>
          <a:p>
            <a:pPr marL="171450" indent="-171450">
              <a:buFontTx/>
              <a:buChar char="•"/>
            </a:pPr>
            <a:r>
              <a:rPr lang="en-US" altLang="en-US" sz="2400">
                <a:solidFill>
                  <a:srgbClr val="000000"/>
                </a:solidFill>
                <a:latin typeface="Arial" panose="020B0604020202020204" pitchFamily="34" charset="0"/>
              </a:rPr>
              <a:t>Il </a:t>
            </a:r>
            <a:r>
              <a:rPr lang="en-US" altLang="en-US" sz="2400" err="1">
                <a:solidFill>
                  <a:srgbClr val="000000"/>
                </a:solidFill>
                <a:latin typeface="Arial" panose="020B0604020202020204" pitchFamily="34" charset="0"/>
              </a:rPr>
              <a:t>existe</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nombreuses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lignes</a:t>
            </a:r>
            <a:r>
              <a:rPr lang="en-US" altLang="en-US" sz="2400">
                <a:solidFill>
                  <a:srgbClr val="000000"/>
                </a:solidFill>
                <a:latin typeface="Arial" panose="020B0604020202020204" pitchFamily="34" charset="0"/>
              </a:rPr>
              <a:t> directrices,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professionnelles</a:t>
            </a:r>
            <a:r>
              <a:rPr lang="en-US" altLang="en-US" sz="2400">
                <a:solidFill>
                  <a:srgbClr val="000000"/>
                </a:solidFill>
                <a:latin typeface="Arial" panose="020B0604020202020204" pitchFamily="34" charset="0"/>
              </a:rPr>
              <a:t> et </a:t>
            </a:r>
            <a:r>
              <a:rPr lang="en-US" altLang="en-US" sz="2400" err="1">
                <a:solidFill>
                  <a:srgbClr val="000000"/>
                </a:solidFill>
                <a:latin typeface="Arial" panose="020B0604020202020204" pitchFamily="34" charset="0"/>
              </a:rPr>
              <a:t>autres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recommandations</a:t>
            </a:r>
            <a:r>
              <a:rPr lang="en-US" altLang="en-US" sz="2400">
                <a:solidFill>
                  <a:srgbClr val="000000"/>
                </a:solidFill>
                <a:latin typeface="Arial" panose="020B0604020202020204" pitchFamily="34" charset="0"/>
              </a:rPr>
              <a:t> qui </a:t>
            </a:r>
            <a:r>
              <a:rPr lang="en-US" altLang="en-US" sz="2400" err="1">
                <a:solidFill>
                  <a:srgbClr val="000000"/>
                </a:solidFill>
                <a:latin typeface="Arial" panose="020B0604020202020204" pitchFamily="34" charset="0"/>
              </a:rPr>
              <a:t>enrichissent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l’ensemble</a:t>
            </a:r>
            <a:r>
              <a:rPr lang="en-US" altLang="en-US" sz="2400">
                <a:solidFill>
                  <a:srgbClr val="000000"/>
                </a:solidFill>
                <a:latin typeface="Arial" panose="020B0604020202020204" pitchFamily="34" charset="0"/>
              </a:rPr>
              <a:t> des </a:t>
            </a:r>
            <a:r>
              <a:rPr lang="en-US" altLang="en-US" sz="2400" err="1">
                <a:solidFill>
                  <a:srgbClr val="000000"/>
                </a:solidFill>
                <a:latin typeface="Arial" panose="020B0604020202020204" pitchFamily="34" charset="0"/>
              </a:rPr>
              <a:t>données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probantes</a:t>
            </a:r>
            <a:r>
              <a:rPr lang="en-US" altLang="en-US" sz="2400">
                <a:solidFill>
                  <a:srgbClr val="000000"/>
                </a:solidFill>
                <a:latin typeface="Arial" panose="020B0604020202020204" pitchFamily="34" charset="0"/>
              </a:rPr>
              <a:t>. Les </a:t>
            </a:r>
            <a:r>
              <a:rPr lang="en-US" altLang="en-US" sz="2400" err="1">
                <a:solidFill>
                  <a:srgbClr val="000000"/>
                </a:solidFill>
                <a:latin typeface="Arial" panose="020B0604020202020204" pitchFamily="34" charset="0"/>
              </a:rPr>
              <a:t>normes</a:t>
            </a:r>
            <a:r>
              <a:rPr lang="en-US" altLang="en-US" sz="2400">
                <a:solidFill>
                  <a:srgbClr val="000000"/>
                </a:solidFill>
                <a:latin typeface="Arial" panose="020B0604020202020204" pitchFamily="34" charset="0"/>
              </a:rPr>
              <a:t> de </a:t>
            </a:r>
            <a:r>
              <a:rPr lang="en-US" altLang="en-US" sz="2400" err="1">
                <a:solidFill>
                  <a:srgbClr val="000000"/>
                </a:solidFill>
                <a:latin typeface="Arial" panose="020B0604020202020204" pitchFamily="34" charset="0"/>
              </a:rPr>
              <a:t>qualité</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complètent</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ces</a:t>
            </a:r>
            <a:r>
              <a:rPr lang="en-US" altLang="en-US" sz="2400">
                <a:solidFill>
                  <a:srgbClr val="000000"/>
                </a:solidFill>
                <a:latin typeface="Arial" panose="020B0604020202020204" pitchFamily="34" charset="0"/>
              </a:rPr>
              <a:t> </a:t>
            </a:r>
            <a:r>
              <a:rPr lang="en-US" altLang="en-US" sz="2400" err="1">
                <a:solidFill>
                  <a:srgbClr val="000000"/>
                </a:solidFill>
                <a:latin typeface="Arial" panose="020B0604020202020204" pitchFamily="34" charset="0"/>
              </a:rPr>
              <a:t>ressources</a:t>
            </a:r>
            <a:r>
              <a:rPr lang="en-US" altLang="en-US" sz="2400">
                <a:solidFill>
                  <a:srgbClr val="000000"/>
                </a:solidFill>
                <a:latin typeface="Arial" panose="020B0604020202020204" pitchFamily="34" charset="0"/>
              </a:rPr>
              <a:t>.</a:t>
            </a:r>
          </a:p>
          <a:p>
            <a:pPr marL="171450" indent="-171450">
              <a:buFontTx/>
              <a:buChar char="•"/>
            </a:pPr>
            <a:r>
              <a:rPr lang="en-US" altLang="en-US">
                <a:solidFill>
                  <a:srgbClr val="000000"/>
                </a:solidFill>
                <a:latin typeface="Calibri" panose="020F0502020204030204" pitchFamily="34" charset="0"/>
              </a:rPr>
              <a:t>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énoncent</a:t>
            </a:r>
            <a:r>
              <a:rPr lang="en-US" altLang="en-US">
                <a:solidFill>
                  <a:srgbClr val="000000"/>
                </a:solidFill>
                <a:latin typeface="Calibri" panose="020F0502020204030204" pitchFamily="34" charset="0"/>
              </a:rPr>
              <a:t> les </a:t>
            </a:r>
            <a:r>
              <a:rPr lang="en-US" altLang="en-US" b="1" err="1">
                <a:solidFill>
                  <a:srgbClr val="000000"/>
                </a:solidFill>
                <a:latin typeface="Calibri" panose="020F0502020204030204" pitchFamily="34" charset="0"/>
              </a:rPr>
              <a:t>caractéristiques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être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offerts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mais</a:t>
            </a:r>
            <a:r>
              <a:rPr lang="en-US" altLang="en-US">
                <a:solidFill>
                  <a:srgbClr val="000000"/>
                </a:solidFill>
                <a:latin typeface="Calibri" panose="020F0502020204030204" pitchFamily="34" charset="0"/>
              </a:rPr>
              <a:t> ne </a:t>
            </a:r>
            <a:r>
              <a:rPr lang="en-US" altLang="en-US" err="1">
                <a:solidFill>
                  <a:srgbClr val="000000"/>
                </a:solidFill>
                <a:latin typeface="Calibri" panose="020F0502020204030204" pitchFamily="34" charset="0"/>
              </a:rPr>
              <a:t>nomment</a:t>
            </a:r>
            <a:r>
              <a:rPr lang="en-US" altLang="en-US">
                <a:solidFill>
                  <a:srgbClr val="000000"/>
                </a:solidFill>
                <a:latin typeface="Calibri" panose="020F0502020204030204" pitchFamily="34" charset="0"/>
              </a:rPr>
              <a:t> pas les </a:t>
            </a:r>
            <a:r>
              <a:rPr lang="en-US" altLang="en-US" b="1" err="1">
                <a:solidFill>
                  <a:srgbClr val="000000"/>
                </a:solidFill>
                <a:latin typeface="Calibri" panose="020F0502020204030204" pitchFamily="34" charset="0"/>
              </a:rPr>
              <a:t>personnes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devraient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contrairement</a:t>
            </a:r>
            <a:r>
              <a:rPr lang="en-US" altLang="en-US">
                <a:solidFill>
                  <a:srgbClr val="000000"/>
                </a:solidFill>
                <a:latin typeface="Calibri" panose="020F0502020204030204" pitchFamily="34" charset="0"/>
              </a:rPr>
              <a:t> aux </a:t>
            </a:r>
            <a:r>
              <a:rPr lang="en-US" altLang="en-US" err="1">
                <a:solidFill>
                  <a:srgbClr val="000000"/>
                </a:solidFill>
                <a:latin typeface="Calibri" panose="020F0502020204030204" pitchFamily="34" charset="0"/>
              </a:rPr>
              <a:t>autres</a:t>
            </a:r>
            <a:r>
              <a:rPr lang="en-US" altLang="en-US">
                <a:solidFill>
                  <a:srgbClr val="000000"/>
                </a:solidFill>
                <a:latin typeface="Calibri" panose="020F0502020204030204" pitchFamily="34" charset="0"/>
              </a:rPr>
              <a:t>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et guides de </a:t>
            </a:r>
            <a:r>
              <a:rPr lang="en-US" altLang="en-US" err="1">
                <a:solidFill>
                  <a:srgbClr val="000000"/>
                </a:solidFill>
                <a:latin typeface="Calibri" panose="020F0502020204030204" pitchFamily="34" charset="0"/>
              </a:rPr>
              <a:t>pratiques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exemplaires</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Les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a:t>
            </a:r>
            <a:r>
              <a:rPr lang="en-US" altLang="en-US" b="1" err="1">
                <a:solidFill>
                  <a:srgbClr val="000000"/>
                </a:solidFill>
                <a:latin typeface="Calibri" panose="020F0502020204030204" pitchFamily="34" charset="0"/>
              </a:rPr>
              <a:t>sont</a:t>
            </a:r>
            <a:r>
              <a:rPr lang="en-US" altLang="en-US" b="1">
                <a:solidFill>
                  <a:srgbClr val="000000"/>
                </a:solidFill>
                <a:latin typeface="Calibri" panose="020F0502020204030204" pitchFamily="34" charset="0"/>
              </a:rPr>
              <a:t> :</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Concises</a:t>
            </a:r>
            <a:r>
              <a:rPr lang="en-US" altLang="en-US">
                <a:solidFill>
                  <a:srgbClr val="000000"/>
                </a:solidFill>
                <a:latin typeface="Calibri" panose="020F0502020204030204" pitchFamily="34" charset="0"/>
              </a:rPr>
              <a:t> : 5 à 15 </a:t>
            </a:r>
            <a:r>
              <a:rPr lang="en-US" altLang="en-US" err="1">
                <a:solidFill>
                  <a:srgbClr val="000000"/>
                </a:solidFill>
                <a:latin typeface="Calibri" panose="020F0502020204030204" pitchFamily="34" charset="0"/>
              </a:rPr>
              <a:t>énoncés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solides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fondés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données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probantes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portant</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domaines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priorité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élevée</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aident</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cliniciens</a:t>
            </a:r>
            <a:r>
              <a:rPr lang="en-US" altLang="en-US">
                <a:solidFill>
                  <a:srgbClr val="000000"/>
                </a:solidFill>
                <a:latin typeface="Calibri" panose="020F0502020204030204" pitchFamily="34" charset="0"/>
              </a:rPr>
              <a:t> et les </a:t>
            </a:r>
            <a:r>
              <a:rPr lang="en-US" altLang="en-US" err="1">
                <a:solidFill>
                  <a:srgbClr val="000000"/>
                </a:solidFill>
                <a:latin typeface="Calibri" panose="020F0502020204030204" pitchFamily="34" charset="0"/>
              </a:rPr>
              <a:t>organismes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la plus haute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possible, et les patients à </a:t>
            </a:r>
            <a:r>
              <a:rPr lang="en-US" altLang="en-US" err="1">
                <a:solidFill>
                  <a:srgbClr val="000000"/>
                </a:solidFill>
                <a:latin typeface="Calibri" panose="020F0502020204030204" pitchFamily="34" charset="0"/>
              </a:rPr>
              <a:t>connaître</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aborder</a:t>
            </a:r>
            <a:r>
              <a:rPr lang="en-US" altLang="en-US">
                <a:solidFill>
                  <a:srgbClr val="000000"/>
                </a:solidFill>
                <a:latin typeface="Calibri" panose="020F0502020204030204" pitchFamily="34" charset="0"/>
              </a:rPr>
              <a:t> avec </a:t>
            </a:r>
            <a:r>
              <a:rPr lang="en-US" altLang="en-US" err="1">
                <a:solidFill>
                  <a:srgbClr val="000000"/>
                </a:solidFill>
                <a:latin typeface="Calibri" panose="020F0502020204030204" pitchFamily="34" charset="0"/>
              </a:rPr>
              <a:t>leurs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fournisseurs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comparativement</a:t>
            </a:r>
            <a:r>
              <a:rPr lang="en-US" altLang="en-US">
                <a:solidFill>
                  <a:srgbClr val="000000"/>
                </a:solidFill>
                <a:latin typeface="Calibri" panose="020F0502020204030204" pitchFamily="34" charset="0"/>
              </a:rPr>
              <a:t> aux guides de </a:t>
            </a:r>
            <a:r>
              <a:rPr lang="en-US" altLang="en-US" err="1">
                <a:solidFill>
                  <a:srgbClr val="000000"/>
                </a:solidFill>
                <a:latin typeface="Calibri" panose="020F0502020204030204" pitchFamily="34" charset="0"/>
              </a:rPr>
              <a:t>pratique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clinique</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assez</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arides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très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accessibles</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écrites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clair</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Mesurables</a:t>
            </a:r>
            <a:r>
              <a:rPr lang="en-US" altLang="en-US">
                <a:solidFill>
                  <a:srgbClr val="000000"/>
                </a:solidFill>
                <a:latin typeface="Calibri" panose="020F0502020204030204" pitchFamily="34" charset="0"/>
              </a:rPr>
              <a:t> :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énoncé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accompagné</a:t>
            </a:r>
            <a:r>
              <a:rPr lang="en-US" altLang="en-US">
                <a:solidFill>
                  <a:srgbClr val="000000"/>
                </a:solidFill>
                <a:latin typeface="Calibri" panose="020F0502020204030204" pitchFamily="34" charset="0"/>
              </a:rPr>
              <a:t> d’un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plusieurs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indicateurs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(structure,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ou</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résultat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d’un ensemble de </a:t>
            </a:r>
            <a:r>
              <a:rPr lang="en-US" altLang="en-US" err="1">
                <a:solidFill>
                  <a:srgbClr val="000000"/>
                </a:solidFill>
                <a:latin typeface="Calibri" panose="020F0502020204030204" pitchFamily="34" charset="0"/>
              </a:rPr>
              <a:t>mesures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résultats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l’ensemble</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a:t>
            </a:r>
          </a:p>
          <a:p>
            <a:pPr marL="171450" indent="-171450">
              <a:spcBef>
                <a:spcPct val="0"/>
              </a:spcBef>
              <a:buClr>
                <a:srgbClr val="00788A"/>
              </a:buClr>
              <a:buFontTx/>
              <a:buChar char="•"/>
            </a:pPr>
            <a:r>
              <a:rPr lang="en-US" altLang="en-US" err="1">
                <a:solidFill>
                  <a:srgbClr val="000000"/>
                </a:solidFill>
                <a:latin typeface="Calibri" panose="020F0502020204030204" pitchFamily="34" charset="0"/>
              </a:rPr>
              <a:t>Applicables</a:t>
            </a:r>
            <a:r>
              <a:rPr lang="en-US" altLang="en-US">
                <a:solidFill>
                  <a:srgbClr val="000000"/>
                </a:solidFill>
                <a:latin typeface="Calibri" panose="020F0502020204030204" pitchFamily="34" charset="0"/>
              </a:rPr>
              <a:t> :</a:t>
            </a:r>
            <a:r>
              <a:rPr lang="en-US" altLang="en-US" sz="2800">
                <a:solidFill>
                  <a:srgbClr val="000000"/>
                </a:solidFill>
                <a:latin typeface="Calibri" panose="020F0502020204030204" pitchFamily="34" charset="0"/>
              </a:rPr>
              <a:t> </a:t>
            </a:r>
            <a:r>
              <a:rPr lang="en-US" altLang="en-US">
                <a:solidFill>
                  <a:srgbClr val="000000"/>
                </a:solidFill>
                <a:latin typeface="Calibri" panose="020F0502020204030204" pitchFamily="34" charset="0"/>
              </a:rPr>
              <a:t>des </a:t>
            </a:r>
            <a:r>
              <a:rPr lang="en-US" altLang="en-US" err="1">
                <a:solidFill>
                  <a:srgbClr val="000000"/>
                </a:solidFill>
                <a:latin typeface="Calibri" panose="020F0502020204030204" pitchFamily="34" charset="0"/>
              </a:rPr>
              <a:t>outils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soutiennent</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vue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favoriser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a:t>
            </a:r>
          </a:p>
          <a:p>
            <a:pPr defTabSz="4665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39</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En plus des mesures globales du succès, chaque énoncé de qualité de la norme est accompagné d’un ou de plusieurs indicateurs. Ces indicateurs visent à orienter la mesure des efforts d’amélioration de la qualité liés à la mise en </a:t>
            </a:r>
            <a:r>
              <a:rPr lang="fr-FR" sz="1200" b="0" i="0" u="none" strike="noStrike" kern="1200" baseline="0" err="1">
                <a:solidFill>
                  <a:schemeClr val="tx1"/>
                </a:solidFill>
                <a:latin typeface="Calibri" pitchFamily="68" charset="0"/>
                <a:ea typeface="MS PGothic" panose="020B0600070205080204" pitchFamily="34" charset="-128"/>
                <a:cs typeface="ＭＳ Ｐゴシック" pitchFamily="68" charset="-128"/>
              </a:rPr>
              <a:t>oeuvre</a:t>
            </a:r>
            <a:r>
              <a:rPr lang="fr-FR"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 des énoncés. </a:t>
            </a: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40</a:t>
            </a:fld>
            <a:endParaRPr lang="en-CA" altLang="en-US"/>
          </a:p>
        </p:txBody>
      </p:sp>
    </p:spTree>
    <p:extLst>
      <p:ext uri="{BB962C8B-B14F-4D97-AF65-F5344CB8AC3E}">
        <p14:creationId xmlns:p14="http://schemas.microsoft.com/office/powerpoint/2010/main" val="1374772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ED2BA-F173-CD4C-B746-0445BB6DA3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57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42</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patients, les </a:t>
            </a:r>
            <a:r>
              <a:rPr lang="en-US" altLang="en-US" sz="1600" b="1" err="1">
                <a:solidFill>
                  <a:srgbClr val="000000"/>
                </a:solidFill>
                <a:latin typeface="Calibri" panose="020F0502020204030204" pitchFamily="34" charset="0"/>
              </a:rPr>
              <a:t>aidants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naturels</a:t>
            </a:r>
            <a:r>
              <a:rPr lang="en-US" altLang="en-US" sz="1600" b="1">
                <a:solidFill>
                  <a:srgbClr val="000000"/>
                </a:solidFill>
                <a:latin typeface="Calibri" panose="020F0502020204030204" pitchFamily="34" charset="0"/>
              </a:rPr>
              <a:t> et le public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comprendre</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caractéristiques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d’excellente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savoir à quoi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devraient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s’attendre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santé et </a:t>
            </a:r>
            <a:r>
              <a:rPr lang="en-US" altLang="en-US" sz="1600" err="1">
                <a:solidFill>
                  <a:srgbClr val="000000"/>
                </a:solidFill>
                <a:latin typeface="Calibri" panose="020F0502020204030204" pitchFamily="34" charset="0"/>
              </a:rPr>
              <a:t>connaître</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discuter</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a:t>
            </a:r>
          </a:p>
          <a:p>
            <a:pPr marL="360363" indent="-360363">
              <a:lnSpc>
                <a:spcPct val="95000"/>
              </a:lnSpc>
              <a:spcAft>
                <a:spcPts val="600"/>
              </a:spcAft>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régions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provinciales</a:t>
            </a:r>
            <a:r>
              <a:rPr lang="en-US" altLang="en-US" sz="1600" b="1">
                <a:solidFill>
                  <a:srgbClr val="000000"/>
                </a:solidFill>
                <a:latin typeface="Calibri" panose="020F0502020204030204" pitchFamily="34" charset="0"/>
              </a:rPr>
              <a:t> et 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responsables</a:t>
            </a:r>
            <a:r>
              <a:rPr lang="en-US" altLang="en-US" sz="1600" b="1">
                <a:solidFill>
                  <a:srgbClr val="000000"/>
                </a:solidFill>
                <a:latin typeface="Calibri" panose="020F0502020204030204" pitchFamily="34" charset="0"/>
              </a:rPr>
              <a:t> de la </a:t>
            </a:r>
            <a:r>
              <a:rPr lang="en-US" altLang="en-US" sz="1600" b="1" err="1">
                <a:solidFill>
                  <a:srgbClr val="000000"/>
                </a:solidFill>
                <a:latin typeface="Calibri" panose="020F0502020204030204" pitchFamily="34" charset="0"/>
              </a:rPr>
              <a:t>prévention</a:t>
            </a:r>
            <a:r>
              <a:rPr lang="en-US" altLang="en-US" sz="1600" b="1">
                <a:solidFill>
                  <a:srgbClr val="000000"/>
                </a:solidFill>
                <a:latin typeface="Calibri" panose="020F0502020204030204" pitchFamily="34" charset="0"/>
              </a:rPr>
              <a:t> des maladies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résultats</a:t>
            </a:r>
            <a:r>
              <a:rPr lang="en-US" altLang="en-US" sz="1600">
                <a:solidFill>
                  <a:srgbClr val="000000"/>
                </a:solidFill>
                <a:latin typeface="Calibri" panose="020F0502020204030204" pitchFamily="34" charset="0"/>
              </a:rPr>
              <a:t> de santé, </a:t>
            </a:r>
            <a:r>
              <a:rPr lang="en-US" altLang="en-US" sz="1600" err="1">
                <a:solidFill>
                  <a:srgbClr val="000000"/>
                </a:solidFill>
                <a:latin typeface="Calibri" panose="020F0502020204030204" pitchFamily="34" charset="0"/>
              </a:rPr>
              <a:t>tenir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fournisseurs</a:t>
            </a:r>
            <a:r>
              <a:rPr lang="en-US" altLang="en-US" sz="1600">
                <a:solidFill>
                  <a:srgbClr val="000000"/>
                </a:solidFill>
                <a:latin typeface="Calibri" panose="020F0502020204030204" pitchFamily="34" charset="0"/>
              </a:rPr>
              <a:t> de services de santé </a:t>
            </a:r>
            <a:r>
              <a:rPr lang="en-US" altLang="en-US" sz="1600" err="1">
                <a:solidFill>
                  <a:srgbClr val="000000"/>
                </a:solidFill>
                <a:latin typeface="Calibri" panose="020F0502020204030204" pitchFamily="34" charset="0"/>
              </a:rPr>
              <a:t>responsables</a:t>
            </a:r>
            <a:r>
              <a:rPr lang="en-US" altLang="en-US" sz="1600">
                <a:solidFill>
                  <a:srgbClr val="000000"/>
                </a:solidFill>
                <a:latin typeface="Calibri" panose="020F0502020204030204" pitchFamily="34" charset="0"/>
              </a:rPr>
              <a:t> de la prestation de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supérieure et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régionales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organismes</a:t>
            </a:r>
            <a:r>
              <a:rPr lang="en-US" altLang="en-US" sz="1600" b="1">
                <a:solidFill>
                  <a:srgbClr val="000000"/>
                </a:solidFill>
                <a:latin typeface="Calibri" panose="020F0502020204030204" pitchFamily="34" charset="0"/>
              </a:rPr>
              <a:t> </a:t>
            </a:r>
            <a:r>
              <a:rPr lang="en-US" altLang="en-US" sz="1600" b="1" err="1">
                <a:solidFill>
                  <a:srgbClr val="000000"/>
                </a:solidFill>
                <a:latin typeface="Calibri" panose="020F0502020204030204" pitchFamily="34" charset="0"/>
              </a:rPr>
              <a:t>fournisseurs</a:t>
            </a:r>
            <a:r>
              <a:rPr lang="en-US" altLang="en-US" sz="1600" b="1">
                <a:solidFill>
                  <a:srgbClr val="000000"/>
                </a:solidFill>
                <a:latin typeface="Calibri" panose="020F0502020204030204" pitchFamily="34" charset="0"/>
              </a:rPr>
              <a:t> de </a:t>
            </a:r>
            <a:r>
              <a:rPr lang="en-US" altLang="en-US" sz="1600" b="1" err="1">
                <a:solidFill>
                  <a:srgbClr val="000000"/>
                </a:solidFill>
                <a:latin typeface="Calibri" panose="020F0502020204030204" pitchFamily="34" charset="0"/>
              </a:rPr>
              <a:t>soins</a:t>
            </a:r>
            <a:r>
              <a:rPr lang="en-US" altLang="en-US" sz="1600" b="1">
                <a:solidFill>
                  <a:srgbClr val="000000"/>
                </a:solidFill>
                <a:latin typeface="Calibri" panose="020F0502020204030204" pitchFamily="34" charset="0"/>
              </a:rPr>
              <a:t> de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mesurer</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vérifier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leurs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soins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écarts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orienter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stratégies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organisationnelles</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aiguiller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investissements</a:t>
            </a:r>
            <a:r>
              <a:rPr lang="en-US" altLang="en-US" sz="1600">
                <a:solidFill>
                  <a:srgbClr val="000000"/>
                </a:solidFill>
                <a:latin typeface="Calibri" panose="020F0502020204030204" pitchFamily="34" charset="0"/>
              </a:rPr>
              <a:t> dans les </a:t>
            </a:r>
            <a:r>
              <a:rPr lang="en-US" altLang="en-US" sz="1600" err="1">
                <a:solidFill>
                  <a:srgbClr val="000000"/>
                </a:solidFill>
                <a:latin typeface="Calibri" panose="020F0502020204030204" pitchFamily="34" charset="0"/>
              </a:rPr>
              <a:t>programmes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cliniques</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b="1">
                <a:solidFill>
                  <a:srgbClr val="000000"/>
                </a:solidFill>
                <a:latin typeface="Calibri" panose="020F0502020204030204" pitchFamily="34" charset="0"/>
              </a:rPr>
              <a:t>Les </a:t>
            </a:r>
            <a:r>
              <a:rPr lang="en-US" altLang="en-US" sz="1600" b="1" err="1">
                <a:solidFill>
                  <a:srgbClr val="000000"/>
                </a:solidFill>
                <a:latin typeface="Calibri" panose="020F0502020204030204" pitchFamily="34" charset="0"/>
              </a:rPr>
              <a:t>professionnels</a:t>
            </a:r>
            <a:r>
              <a:rPr lang="en-US" altLang="en-US" sz="1600" b="1">
                <a:solidFill>
                  <a:srgbClr val="000000"/>
                </a:solidFill>
                <a:latin typeface="Calibri" panose="020F0502020204030204" pitchFamily="34" charset="0"/>
              </a:rPr>
              <a:t> de la santé</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recourir</a:t>
            </a:r>
            <a:r>
              <a:rPr lang="en-US" altLang="en-US" sz="1600">
                <a:solidFill>
                  <a:srgbClr val="000000"/>
                </a:solidFill>
                <a:latin typeface="Calibri" panose="020F0502020204030204" pitchFamily="34" charset="0"/>
              </a:rPr>
              <a:t> aux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évaluer</a:t>
            </a:r>
            <a:r>
              <a:rPr lang="en-US" altLang="en-US" sz="1600">
                <a:solidFill>
                  <a:srgbClr val="000000"/>
                </a:solidFill>
                <a:latin typeface="Calibri" panose="020F0502020204030204" pitchFamily="34" charset="0"/>
              </a:rPr>
              <a:t> la </a:t>
            </a:r>
            <a:r>
              <a:rPr lang="en-US" altLang="en-US" sz="1600" err="1">
                <a:solidFill>
                  <a:srgbClr val="000000"/>
                </a:solidFill>
                <a:latin typeface="Calibri" panose="020F0502020204030204" pitchFamily="34" charset="0"/>
              </a:rPr>
              <a:t>façon</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dont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exercent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leur</a:t>
            </a:r>
            <a:r>
              <a:rPr lang="en-US" altLang="en-US" sz="1600">
                <a:solidFill>
                  <a:srgbClr val="000000"/>
                </a:solidFill>
                <a:latin typeface="Calibri" panose="020F0502020204030204" pitchFamily="34" charset="0"/>
              </a:rPr>
              <a:t> profession et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secteurs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d’amélioration</a:t>
            </a:r>
            <a:r>
              <a:rPr lang="en-US" altLang="en-US" sz="1600">
                <a:solidFill>
                  <a:srgbClr val="000000"/>
                </a:solidFill>
                <a:latin typeface="Calibri" panose="020F0502020204030204" pitchFamily="34" charset="0"/>
              </a:rPr>
              <a:t> de la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au </a:t>
            </a:r>
            <a:r>
              <a:rPr lang="en-US" altLang="en-US" sz="1600" err="1">
                <a:solidFill>
                  <a:srgbClr val="000000"/>
                </a:solidFill>
                <a:latin typeface="Calibri" panose="020F0502020204030204" pitchFamily="34" charset="0"/>
              </a:rPr>
              <a:t>niveau</a:t>
            </a:r>
            <a:r>
              <a:rPr lang="en-US" altLang="en-US" sz="1600">
                <a:solidFill>
                  <a:srgbClr val="000000"/>
                </a:solidFill>
                <a:latin typeface="Calibri" panose="020F0502020204030204" pitchFamily="34" charset="0"/>
              </a:rPr>
              <a:t> personnel et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organisationnelle</a:t>
            </a:r>
            <a:r>
              <a:rPr lang="en-US" altLang="en-US" sz="1600">
                <a:solidFill>
                  <a:srgbClr val="000000"/>
                </a:solidFill>
                <a:latin typeface="Calibri" panose="020F0502020204030204" pitchFamily="34" charset="0"/>
              </a:rPr>
              <a:t> et </a:t>
            </a:r>
            <a:r>
              <a:rPr lang="en-US" altLang="en-US" sz="1600" err="1">
                <a:solidFill>
                  <a:srgbClr val="000000"/>
                </a:solidFill>
                <a:latin typeface="Calibri" panose="020F0502020204030204" pitchFamily="34" charset="0"/>
              </a:rPr>
              <a:t>ils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peuvent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intégrer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énoncés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fondés</a:t>
            </a:r>
            <a:r>
              <a:rPr lang="en-US" altLang="en-US" sz="1600">
                <a:solidFill>
                  <a:srgbClr val="000000"/>
                </a:solidFill>
                <a:latin typeface="Calibri" panose="020F0502020204030204" pitchFamily="34" charset="0"/>
              </a:rPr>
              <a:t> sur des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probantes</a:t>
            </a:r>
            <a:r>
              <a:rPr lang="en-US" altLang="en-US" sz="1600">
                <a:solidFill>
                  <a:srgbClr val="000000"/>
                </a:solidFill>
                <a:latin typeface="Calibri" panose="020F0502020204030204" pitchFamily="34" charset="0"/>
              </a:rPr>
              <a:t> dans le </a:t>
            </a:r>
            <a:r>
              <a:rPr lang="en-US" altLang="en-US" sz="1600" err="1">
                <a:solidFill>
                  <a:srgbClr val="000000"/>
                </a:solidFill>
                <a:latin typeface="Calibri" panose="020F0502020204030204" pitchFamily="34" charset="0"/>
              </a:rPr>
              <a:t>perfectionnement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professionnel</a:t>
            </a:r>
            <a:r>
              <a:rPr lang="en-US" altLang="en-US" sz="1600">
                <a:solidFill>
                  <a:srgbClr val="000000"/>
                </a:solidFill>
                <a:latin typeface="Calibri" panose="020F0502020204030204" pitchFamily="34" charset="0"/>
              </a:rPr>
              <a:t>.</a:t>
            </a:r>
          </a:p>
          <a:p>
            <a:pPr marL="360363" lvl="1" indent="-360363">
              <a:lnSpc>
                <a:spcPct val="95000"/>
              </a:lnSpc>
              <a:spcAft>
                <a:spcPts val="600"/>
              </a:spcAft>
              <a:buClr>
                <a:srgbClr val="00858F"/>
              </a:buClr>
              <a:buFontTx/>
              <a:buChar char="•"/>
            </a:pPr>
            <a:r>
              <a:rPr lang="en-US" altLang="en-US" sz="1600">
                <a:solidFill>
                  <a:srgbClr val="000000"/>
                </a:solidFill>
                <a:latin typeface="Calibri" panose="020F0502020204030204" pitchFamily="34" charset="0"/>
              </a:rPr>
              <a:t>Le </a:t>
            </a:r>
            <a:r>
              <a:rPr lang="en-US" altLang="en-US" sz="1600" b="1" err="1">
                <a:solidFill>
                  <a:srgbClr val="000000"/>
                </a:solidFill>
                <a:latin typeface="Calibri" panose="020F0502020204030204" pitchFamily="34" charset="0"/>
              </a:rPr>
              <a:t>gouvernement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peut</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utiliser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normes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qualité</a:t>
            </a:r>
            <a:r>
              <a:rPr lang="en-US" altLang="en-US" sz="1600">
                <a:solidFill>
                  <a:srgbClr val="000000"/>
                </a:solidFill>
                <a:latin typeface="Calibri" panose="020F0502020204030204" pitchFamily="34" charset="0"/>
              </a:rPr>
              <a:t> pour </a:t>
            </a:r>
            <a:r>
              <a:rPr lang="en-US" altLang="en-US" sz="1600" err="1">
                <a:solidFill>
                  <a:srgbClr val="000000"/>
                </a:solidFill>
                <a:latin typeface="Calibri" panose="020F0502020204030204" pitchFamily="34" charset="0"/>
              </a:rPr>
              <a:t>cerner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domaines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priorité</a:t>
            </a:r>
            <a:r>
              <a:rPr lang="en-US" altLang="en-US" sz="1600">
                <a:solidFill>
                  <a:srgbClr val="000000"/>
                </a:solidFill>
                <a:latin typeface="Calibri" panose="020F0502020204030204" pitchFamily="34" charset="0"/>
              </a:rPr>
              <a:t> à </a:t>
            </a:r>
            <a:r>
              <a:rPr lang="en-US" altLang="en-US" sz="1600" err="1">
                <a:solidFill>
                  <a:srgbClr val="000000"/>
                </a:solidFill>
                <a:latin typeface="Calibri" panose="020F0502020204030204" pitchFamily="34" charset="0"/>
              </a:rPr>
              <a:t>l’échelle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provinciale</a:t>
            </a:r>
            <a:r>
              <a:rPr lang="en-US" altLang="en-US" sz="1600">
                <a:solidFill>
                  <a:srgbClr val="000000"/>
                </a:solidFill>
                <a:latin typeface="Calibri" panose="020F0502020204030204" pitchFamily="34" charset="0"/>
              </a:rPr>
              <a:t>, </a:t>
            </a:r>
            <a:r>
              <a:rPr lang="en-US" altLang="en-US" sz="1600" err="1">
                <a:solidFill>
                  <a:srgbClr val="000000"/>
                </a:solidFill>
                <a:latin typeface="Calibri" panose="020F0502020204030204" pitchFamily="34" charset="0"/>
              </a:rPr>
              <a:t>éclairer</a:t>
            </a:r>
            <a:r>
              <a:rPr lang="en-US" altLang="en-US" sz="1600">
                <a:solidFill>
                  <a:srgbClr val="000000"/>
                </a:solidFill>
                <a:latin typeface="Calibri" panose="020F0502020204030204" pitchFamily="34" charset="0"/>
              </a:rPr>
              <a:t> les </a:t>
            </a:r>
            <a:r>
              <a:rPr lang="en-US" altLang="en-US" sz="1600" err="1">
                <a:solidFill>
                  <a:srgbClr val="000000"/>
                </a:solidFill>
                <a:latin typeface="Calibri" panose="020F0502020204030204" pitchFamily="34" charset="0"/>
              </a:rPr>
              <a:t>nouvelles</a:t>
            </a:r>
            <a:r>
              <a:rPr lang="en-US" altLang="en-US" sz="1600">
                <a:solidFill>
                  <a:srgbClr val="000000"/>
                </a:solidFill>
                <a:latin typeface="Calibri" panose="020F0502020204030204" pitchFamily="34" charset="0"/>
              </a:rPr>
              <a:t> initiatives de </a:t>
            </a:r>
            <a:r>
              <a:rPr lang="en-US" altLang="en-US" sz="1600" err="1">
                <a:solidFill>
                  <a:srgbClr val="000000"/>
                </a:solidFill>
                <a:latin typeface="Calibri" panose="020F0502020204030204" pitchFamily="34" charset="0"/>
              </a:rPr>
              <a:t>collecte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données</a:t>
            </a:r>
            <a:r>
              <a:rPr lang="en-US" altLang="en-US" sz="1600">
                <a:solidFill>
                  <a:srgbClr val="000000"/>
                </a:solidFill>
                <a:latin typeface="Calibri" panose="020F0502020204030204" pitchFamily="34" charset="0"/>
              </a:rPr>
              <a:t> et de production de rapports et </a:t>
            </a:r>
            <a:r>
              <a:rPr lang="en-US" altLang="en-US" sz="1600" err="1">
                <a:solidFill>
                  <a:srgbClr val="000000"/>
                </a:solidFill>
                <a:latin typeface="Calibri" panose="020F0502020204030204" pitchFamily="34" charset="0"/>
              </a:rPr>
              <a:t>concevoir</a:t>
            </a:r>
            <a:r>
              <a:rPr lang="en-US" altLang="en-US" sz="1600">
                <a:solidFill>
                  <a:srgbClr val="000000"/>
                </a:solidFill>
                <a:latin typeface="Calibri" panose="020F0502020204030204" pitchFamily="34" charset="0"/>
              </a:rPr>
              <a:t> des </a:t>
            </a:r>
            <a:r>
              <a:rPr lang="en-US" altLang="en-US" sz="1600" err="1">
                <a:solidFill>
                  <a:srgbClr val="000000"/>
                </a:solidFill>
                <a:latin typeface="Calibri" panose="020F0502020204030204" pitchFamily="34" charset="0"/>
              </a:rPr>
              <a:t>indicateurs</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rendement</a:t>
            </a:r>
            <a:r>
              <a:rPr lang="en-US" altLang="en-US" sz="1600">
                <a:solidFill>
                  <a:srgbClr val="000000"/>
                </a:solidFill>
                <a:latin typeface="Calibri" panose="020F0502020204030204" pitchFamily="34" charset="0"/>
              </a:rPr>
              <a:t> et des </a:t>
            </a:r>
            <a:r>
              <a:rPr lang="en-US" altLang="en-US" sz="1600" err="1">
                <a:solidFill>
                  <a:srgbClr val="000000"/>
                </a:solidFill>
                <a:latin typeface="Calibri" panose="020F0502020204030204" pitchFamily="34" charset="0"/>
              </a:rPr>
              <a:t>incitatifs</a:t>
            </a:r>
            <a:r>
              <a:rPr lang="en-US" altLang="en-US" sz="1600">
                <a:solidFill>
                  <a:srgbClr val="000000"/>
                </a:solidFill>
                <a:latin typeface="Calibri" panose="020F0502020204030204" pitchFamily="34" charset="0"/>
              </a:rPr>
              <a:t> sous </a:t>
            </a:r>
            <a:r>
              <a:rPr lang="en-US" altLang="en-US" sz="1600" err="1">
                <a:solidFill>
                  <a:srgbClr val="000000"/>
                </a:solidFill>
                <a:latin typeface="Calibri" panose="020F0502020204030204" pitchFamily="34" charset="0"/>
              </a:rPr>
              <a:t>forme</a:t>
            </a:r>
            <a:r>
              <a:rPr lang="en-US" altLang="en-US" sz="1600">
                <a:solidFill>
                  <a:srgbClr val="000000"/>
                </a:solidFill>
                <a:latin typeface="Calibri" panose="020F0502020204030204" pitchFamily="34" charset="0"/>
              </a:rPr>
              <a:t> de </a:t>
            </a:r>
            <a:r>
              <a:rPr lang="en-US" altLang="en-US" sz="1600" err="1">
                <a:solidFill>
                  <a:srgbClr val="000000"/>
                </a:solidFill>
                <a:latin typeface="Calibri" panose="020F0502020204030204" pitchFamily="34" charset="0"/>
              </a:rPr>
              <a:t>financement</a:t>
            </a:r>
            <a:r>
              <a:rPr lang="en-US" altLang="en-US" sz="1600">
                <a:solidFill>
                  <a:srgbClr val="000000"/>
                </a:solidFill>
                <a:latin typeface="Calibri" panose="020F0502020204030204" pitchFamily="34" charset="0"/>
              </a:rPr>
              <a:t>.</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porte</a:t>
            </a:r>
            <a:r>
              <a:rPr lang="en-US" altLang="en-US" sz="1800">
                <a:solidFill>
                  <a:srgbClr val="000000"/>
                </a:solidFill>
                <a:latin typeface="Calibri" panose="020F0502020204030204" pitchFamily="34" charset="0"/>
                <a:cs typeface="Calibri" panose="020F0502020204030204" pitchFamily="34" charset="0"/>
              </a:rPr>
              <a:t> sur </a:t>
            </a:r>
            <a:r>
              <a:rPr lang="en-US" altLang="en-US" sz="1800" err="1">
                <a:solidFill>
                  <a:srgbClr val="000000"/>
                </a:solidFill>
                <a:latin typeface="Calibri" panose="020F0502020204030204" pitchFamily="34" charset="0"/>
                <a:cs typeface="Calibri" panose="020F0502020204030204" pitchFamily="34" charset="0"/>
              </a:rPr>
              <a:t>une</a:t>
            </a:r>
            <a:r>
              <a:rPr lang="en-US" altLang="en-US" sz="1800">
                <a:solidFill>
                  <a:srgbClr val="000000"/>
                </a:solidFill>
                <a:latin typeface="Calibri" panose="020F0502020204030204" pitchFamily="34" charset="0"/>
                <a:cs typeface="Calibri" panose="020F0502020204030204" pitchFamily="34" charset="0"/>
              </a:rPr>
              <a:t> question de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santé </a:t>
            </a:r>
            <a:r>
              <a:rPr lang="en-US" altLang="en-US" sz="1800" err="1">
                <a:solidFill>
                  <a:srgbClr val="000000"/>
                </a:solidFill>
                <a:latin typeface="Calibri" panose="020F0502020204030204" pitchFamily="34" charset="0"/>
                <a:cs typeface="Calibri" panose="020F0502020204030204" pitchFamily="34" charset="0"/>
              </a:rPr>
              <a:t>spécifique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L’élaboration</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s’accompagne</a:t>
            </a:r>
            <a:r>
              <a:rPr lang="en-US" altLang="en-US" sz="1800">
                <a:solidFill>
                  <a:srgbClr val="000000"/>
                </a:solidFill>
                <a:latin typeface="Calibri" panose="020F0502020204030204" pitchFamily="34" charset="0"/>
                <a:cs typeface="Calibri" panose="020F0502020204030204" pitchFamily="34" charset="0"/>
              </a:rPr>
              <a:t> d’un </a:t>
            </a:r>
            <a:r>
              <a:rPr lang="en-US" altLang="en-US" sz="1800" err="1">
                <a:solidFill>
                  <a:srgbClr val="000000"/>
                </a:solidFill>
                <a:latin typeface="Calibri" panose="020F0502020204030204" pitchFamily="34" charset="0"/>
                <a:cs typeface="Calibri" panose="020F0502020204030204" pitchFamily="34" charset="0"/>
              </a:rPr>
              <a:t>assortiment</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ressources</a:t>
            </a:r>
            <a:r>
              <a:rPr lang="en-US" altLang="en-US" sz="180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a:solidFill>
                  <a:srgbClr val="000000"/>
                </a:solidFill>
                <a:latin typeface="Calibri" panose="020F0502020204030204" pitchFamily="34" charset="0"/>
                <a:cs typeface="Calibri" panose="020F0502020204030204" pitchFamily="34" charset="0"/>
              </a:rPr>
              <a:t>Au </a:t>
            </a:r>
            <a:r>
              <a:rPr lang="en-US" altLang="en-US" sz="1800" err="1">
                <a:solidFill>
                  <a:srgbClr val="000000"/>
                </a:solidFill>
                <a:latin typeface="Calibri" panose="020F0502020204030204" pitchFamily="34" charset="0"/>
                <a:cs typeface="Calibri" panose="020F0502020204030204" pitchFamily="34" charset="0"/>
              </a:rPr>
              <a:t>moyen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d’énoncés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concis</a:t>
            </a:r>
            <a:r>
              <a:rPr lang="en-US" altLang="en-US" sz="1800">
                <a:solidFill>
                  <a:srgbClr val="000000"/>
                </a:solidFill>
                <a:latin typeface="Calibri" panose="020F0502020204030204" pitchFamily="34" charset="0"/>
                <a:cs typeface="Calibri" panose="020F0502020204030204" pitchFamily="34" charset="0"/>
              </a:rPr>
              <a:t> et </a:t>
            </a:r>
            <a:r>
              <a:rPr lang="en-US" altLang="en-US" sz="1800" err="1">
                <a:solidFill>
                  <a:srgbClr val="000000"/>
                </a:solidFill>
                <a:latin typeface="Calibri" panose="020F0502020204030204" pitchFamily="34" charset="0"/>
                <a:cs typeface="Calibri" panose="020F0502020204030204" pitchFamily="34" charset="0"/>
              </a:rPr>
              <a:t>faciles</a:t>
            </a:r>
            <a:r>
              <a:rPr lang="en-US" altLang="en-US" sz="1800">
                <a:solidFill>
                  <a:srgbClr val="000000"/>
                </a:solidFill>
                <a:latin typeface="Calibri" panose="020F0502020204030204" pitchFamily="34" charset="0"/>
                <a:cs typeface="Calibri" panose="020F0502020204030204" pitchFamily="34" charset="0"/>
              </a:rPr>
              <a:t> à </a:t>
            </a:r>
            <a:r>
              <a:rPr lang="en-US" altLang="en-US" sz="1800" err="1">
                <a:solidFill>
                  <a:srgbClr val="000000"/>
                </a:solidFill>
                <a:latin typeface="Calibri" panose="020F0502020204030204" pitchFamily="34" charset="0"/>
                <a:cs typeface="Calibri" panose="020F0502020204030204" pitchFamily="34" charset="0"/>
              </a:rPr>
              <a:t>comprendre</a:t>
            </a:r>
            <a:r>
              <a:rPr lang="en-US" altLang="en-US" sz="1800">
                <a:solidFill>
                  <a:srgbClr val="000000"/>
                </a:solidFill>
                <a:latin typeface="Calibri" panose="020F0502020204030204" pitchFamily="34" charset="0"/>
                <a:cs typeface="Calibri" panose="020F0502020204030204" pitchFamily="34" charset="0"/>
              </a:rPr>
              <a:t>, les </a:t>
            </a:r>
            <a:r>
              <a:rPr lang="en-US" altLang="en-US" sz="1800" err="1">
                <a:solidFill>
                  <a:srgbClr val="000000"/>
                </a:solidFill>
                <a:latin typeface="Calibri" panose="020F0502020204030204" pitchFamily="34" charset="0"/>
                <a:cs typeface="Calibri" panose="020F0502020204030204" pitchFamily="34" charset="0"/>
              </a:rPr>
              <a:t>normes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décrivent</a:t>
            </a:r>
            <a:r>
              <a:rPr lang="en-US" altLang="en-US" sz="1800">
                <a:solidFill>
                  <a:srgbClr val="000000"/>
                </a:solidFill>
                <a:latin typeface="Calibri" panose="020F0502020204030204" pitchFamily="34" charset="0"/>
                <a:cs typeface="Calibri" panose="020F0502020204030204" pitchFamily="34" charset="0"/>
              </a:rPr>
              <a:t> à quoi </a:t>
            </a:r>
            <a:r>
              <a:rPr lang="en-US" altLang="en-US" sz="1800" err="1">
                <a:solidFill>
                  <a:srgbClr val="000000"/>
                </a:solidFill>
                <a:latin typeface="Calibri" panose="020F0502020204030204" pitchFamily="34" charset="0"/>
                <a:cs typeface="Calibri" panose="020F0502020204030204" pitchFamily="34" charset="0"/>
              </a:rPr>
              <a:t>ressemblent</a:t>
            </a:r>
            <a:r>
              <a:rPr lang="en-US" altLang="en-US" sz="1800">
                <a:solidFill>
                  <a:srgbClr val="000000"/>
                </a:solidFill>
                <a:latin typeface="Calibri" panose="020F0502020204030204" pitchFamily="34" charset="0"/>
                <a:cs typeface="Calibri" panose="020F0502020204030204" pitchFamily="34" charset="0"/>
              </a:rPr>
              <a:t> des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pour </a:t>
            </a:r>
            <a:r>
              <a:rPr lang="en-US" altLang="en-US" sz="1800" err="1">
                <a:solidFill>
                  <a:srgbClr val="000000"/>
                </a:solidFill>
                <a:latin typeface="Calibri" panose="020F0502020204030204" pitchFamily="34" charset="0"/>
                <a:cs typeface="Calibri" panose="020F0502020204030204" pitchFamily="34" charset="0"/>
              </a:rPr>
              <a:t>une</a:t>
            </a:r>
            <a:r>
              <a:rPr lang="en-US" altLang="en-US" sz="1800">
                <a:solidFill>
                  <a:srgbClr val="000000"/>
                </a:solidFill>
                <a:latin typeface="Calibri" panose="020F0502020204030204" pitchFamily="34" charset="0"/>
                <a:cs typeface="Calibri" panose="020F0502020204030204" pitchFamily="34" charset="0"/>
              </a:rPr>
              <a:t> affection </a:t>
            </a:r>
            <a:r>
              <a:rPr lang="en-US" altLang="en-US" sz="1800" err="1">
                <a:solidFill>
                  <a:srgbClr val="000000"/>
                </a:solidFill>
                <a:latin typeface="Calibri" panose="020F0502020204030204" pitchFamily="34" charset="0"/>
                <a:cs typeface="Calibri" panose="020F0502020204030204" pitchFamily="34" charset="0"/>
              </a:rPr>
              <a:t>ou</a:t>
            </a:r>
            <a:r>
              <a:rPr lang="en-US" altLang="en-US" sz="1800">
                <a:solidFill>
                  <a:srgbClr val="000000"/>
                </a:solidFill>
                <a:latin typeface="Calibri" panose="020F0502020204030204" pitchFamily="34" charset="0"/>
                <a:cs typeface="Calibri" panose="020F0502020204030204" pitchFamily="34" charset="0"/>
              </a:rPr>
              <a:t> un </a:t>
            </a:r>
            <a:r>
              <a:rPr lang="en-US" altLang="en-US" sz="1800" err="1">
                <a:solidFill>
                  <a:srgbClr val="000000"/>
                </a:solidFill>
                <a:latin typeface="Calibri" panose="020F0502020204030204" pitchFamily="34" charset="0"/>
                <a:cs typeface="Calibri" panose="020F0502020204030204" pitchFamily="34" charset="0"/>
              </a:rPr>
              <a:t>sujet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en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fonction</a:t>
            </a:r>
            <a:r>
              <a:rPr lang="en-US" altLang="en-US" sz="1800">
                <a:solidFill>
                  <a:srgbClr val="000000"/>
                </a:solidFill>
                <a:latin typeface="Calibri" panose="020F0502020204030204" pitchFamily="34" charset="0"/>
                <a:cs typeface="Calibri" panose="020F0502020204030204" pitchFamily="34" charset="0"/>
              </a:rPr>
              <a:t> des </a:t>
            </a:r>
            <a:r>
              <a:rPr lang="en-US" altLang="en-US" sz="1800" err="1">
                <a:solidFill>
                  <a:srgbClr val="000000"/>
                </a:solidFill>
                <a:latin typeface="Calibri" panose="020F0502020204030204" pitchFamily="34" charset="0"/>
                <a:cs typeface="Calibri" panose="020F0502020204030204" pitchFamily="34" charset="0"/>
              </a:rPr>
              <a:t>données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probantes</a:t>
            </a:r>
            <a:r>
              <a:rPr lang="en-US" altLang="en-US" sz="180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sz="1800" err="1">
                <a:solidFill>
                  <a:srgbClr val="000000"/>
                </a:solidFill>
                <a:latin typeface="Calibri" panose="020F0502020204030204" pitchFamily="34" charset="0"/>
                <a:cs typeface="Calibri" panose="020F0502020204030204" pitchFamily="34" charset="0"/>
              </a:rPr>
              <a:t>Chaque</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norme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est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accompagnée</a:t>
            </a:r>
            <a:r>
              <a:rPr lang="en-US" altLang="en-US" sz="1800">
                <a:solidFill>
                  <a:srgbClr val="000000"/>
                </a:solidFill>
                <a:latin typeface="Calibri" panose="020F0502020204030204" pitchFamily="34" charset="0"/>
                <a:cs typeface="Calibri" panose="020F0502020204030204" pitchFamily="34" charset="0"/>
              </a:rPr>
              <a:t> des documents </a:t>
            </a:r>
            <a:r>
              <a:rPr lang="en-US" altLang="en-US" sz="1800" err="1">
                <a:solidFill>
                  <a:srgbClr val="000000"/>
                </a:solidFill>
                <a:latin typeface="Calibri" panose="020F0502020204030204" pitchFamily="34" charset="0"/>
                <a:cs typeface="Calibri" panose="020F0502020204030204" pitchFamily="34" charset="0"/>
              </a:rPr>
              <a:t>suivants</a:t>
            </a:r>
            <a:r>
              <a:rPr lang="en-US" altLang="en-US" sz="1800">
                <a:solidFill>
                  <a:srgbClr val="000000"/>
                </a:solidFill>
                <a:latin typeface="Calibri" panose="020F0502020204030204" pitchFamily="34" charset="0"/>
                <a:cs typeface="Calibri" panose="020F0502020204030204" pitchFamily="34" charset="0"/>
              </a:rPr>
              <a:t> :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référence</a:t>
            </a:r>
            <a:r>
              <a:rPr lang="en-US" altLang="en-US" sz="1800" i="1">
                <a:solidFill>
                  <a:srgbClr val="000000"/>
                </a:solidFill>
                <a:latin typeface="Calibri" panose="020F0502020204030204" pitchFamily="34" charset="0"/>
                <a:cs typeface="Calibri" panose="020F0502020204030204" pitchFamily="34" charset="0"/>
              </a:rPr>
              <a:t> des patients </a:t>
            </a: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démarrage</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Des tableaux de </a:t>
            </a:r>
            <a:r>
              <a:rPr lang="en-US" altLang="en-US" sz="1800" i="1" err="1">
                <a:solidFill>
                  <a:srgbClr val="000000"/>
                </a:solidFill>
                <a:latin typeface="Calibri" panose="020F0502020204030204" pitchFamily="34" charset="0"/>
                <a:cs typeface="Calibri" panose="020F0502020204030204" pitchFamily="34" charset="0"/>
              </a:rPr>
              <a:t>données</a:t>
            </a:r>
            <a:endParaRPr lang="en-US" altLang="en-US" sz="1800"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sz="1800" i="1">
                <a:solidFill>
                  <a:srgbClr val="000000"/>
                </a:solidFill>
                <a:latin typeface="Calibri" panose="020F0502020204030204" pitchFamily="34" charset="0"/>
                <a:cs typeface="Calibri" panose="020F0502020204030204" pitchFamily="34" charset="0"/>
              </a:rPr>
              <a:t>Un guide de </a:t>
            </a:r>
            <a:r>
              <a:rPr lang="en-US" altLang="en-US" sz="1800" i="1" err="1">
                <a:solidFill>
                  <a:srgbClr val="000000"/>
                </a:solidFill>
                <a:latin typeface="Calibri" panose="020F0502020204030204" pitchFamily="34" charset="0"/>
                <a:cs typeface="Calibri" panose="020F0502020204030204" pitchFamily="34" charset="0"/>
              </a:rPr>
              <a:t>mesure</a:t>
            </a:r>
            <a:endParaRPr lang="en-US" altLang="en-US" sz="1800" i="1">
              <a:solidFill>
                <a:srgbClr val="000000"/>
              </a:solidFill>
              <a:latin typeface="Calibri" panose="020F0502020204030204" pitchFamily="34" charset="0"/>
              <a:cs typeface="Calibri" panose="020F0502020204030204" pitchFamily="34" charset="0"/>
            </a:endParaRPr>
          </a:p>
          <a:p>
            <a:pPr marL="285750" indent="-285750">
              <a:buFontTx/>
              <a:buChar char="•"/>
            </a:pPr>
            <a:r>
              <a:rPr lang="en-US" altLang="en-US" sz="1800">
                <a:solidFill>
                  <a:srgbClr val="000000"/>
                </a:solidFill>
                <a:latin typeface="Calibri" panose="020F0502020204030204" pitchFamily="34" charset="0"/>
                <a:cs typeface="Calibri" panose="020F0502020204030204" pitchFamily="34" charset="0"/>
              </a:rPr>
              <a:t>Les </a:t>
            </a:r>
            <a:r>
              <a:rPr lang="en-US" altLang="en-US" sz="1800" err="1">
                <a:solidFill>
                  <a:srgbClr val="000000"/>
                </a:solidFill>
                <a:latin typeface="Calibri" panose="020F0502020204030204" pitchFamily="34" charset="0"/>
                <a:cs typeface="Calibri" panose="020F0502020204030204" pitchFamily="34" charset="0"/>
              </a:rPr>
              <a:t>normes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fournissent</a:t>
            </a:r>
            <a:r>
              <a:rPr lang="en-US" altLang="en-US" sz="1800">
                <a:solidFill>
                  <a:srgbClr val="000000"/>
                </a:solidFill>
                <a:latin typeface="Calibri" panose="020F0502020204030204" pitchFamily="34" charset="0"/>
                <a:cs typeface="Calibri" panose="020F0502020204030204" pitchFamily="34" charset="0"/>
              </a:rPr>
              <a:t> un plan </a:t>
            </a:r>
            <a:r>
              <a:rPr lang="en-US" altLang="en-US" sz="1800" err="1">
                <a:solidFill>
                  <a:srgbClr val="000000"/>
                </a:solidFill>
                <a:latin typeface="Calibri" panose="020F0502020204030204" pitchFamily="34" charset="0"/>
                <a:cs typeface="Calibri" panose="020F0502020204030204" pitchFamily="34" charset="0"/>
              </a:rPr>
              <a:t>d’action</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afin</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permettre</a:t>
            </a:r>
            <a:r>
              <a:rPr lang="en-US" altLang="en-US" sz="1800">
                <a:solidFill>
                  <a:srgbClr val="000000"/>
                </a:solidFill>
                <a:latin typeface="Calibri" panose="020F0502020204030204" pitchFamily="34" charset="0"/>
                <a:cs typeface="Calibri" panose="020F0502020204030204" pitchFamily="34" charset="0"/>
              </a:rPr>
              <a:t> au </a:t>
            </a:r>
            <a:r>
              <a:rPr lang="en-US" altLang="en-US" sz="1800" err="1">
                <a:solidFill>
                  <a:srgbClr val="000000"/>
                </a:solidFill>
                <a:latin typeface="Calibri" panose="020F0502020204030204" pitchFamily="34" charset="0"/>
                <a:cs typeface="Calibri" panose="020F0502020204030204" pitchFamily="34" charset="0"/>
              </a:rPr>
              <a:t>système</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santé </a:t>
            </a:r>
            <a:r>
              <a:rPr lang="en-US" altLang="en-US" sz="1800" err="1">
                <a:solidFill>
                  <a:srgbClr val="000000"/>
                </a:solidFill>
                <a:latin typeface="Calibri" panose="020F0502020204030204" pitchFamily="34" charset="0"/>
                <a:cs typeface="Calibri" panose="020F0502020204030204" pitchFamily="34" charset="0"/>
              </a:rPr>
              <a:t>en</a:t>
            </a:r>
            <a:r>
              <a:rPr lang="en-US" altLang="en-US" sz="1800">
                <a:solidFill>
                  <a:srgbClr val="000000"/>
                </a:solidFill>
                <a:latin typeface="Calibri" panose="020F0502020204030204" pitchFamily="34" charset="0"/>
                <a:cs typeface="Calibri" panose="020F0502020204030204" pitchFamily="34" charset="0"/>
              </a:rPr>
              <a:t> Ontario de </a:t>
            </a:r>
            <a:r>
              <a:rPr lang="en-US" altLang="en-US" sz="1800" err="1">
                <a:solidFill>
                  <a:srgbClr val="000000"/>
                </a:solidFill>
                <a:latin typeface="Calibri" panose="020F0502020204030204" pitchFamily="34" charset="0"/>
                <a:cs typeface="Calibri" panose="020F0502020204030204" pitchFamily="34" charset="0"/>
              </a:rPr>
              <a:t>mieux</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fonctionner</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faciliter</a:t>
            </a:r>
            <a:r>
              <a:rPr lang="en-US" altLang="en-US" sz="1800">
                <a:solidFill>
                  <a:srgbClr val="000000"/>
                </a:solidFill>
                <a:latin typeface="Calibri" panose="020F0502020204030204" pitchFamily="34" charset="0"/>
                <a:cs typeface="Calibri" panose="020F0502020204030204" pitchFamily="34" charset="0"/>
              </a:rPr>
              <a:t> les transitions </a:t>
            </a:r>
            <a:r>
              <a:rPr lang="en-US" altLang="en-US" sz="1800" err="1">
                <a:solidFill>
                  <a:srgbClr val="000000"/>
                </a:solidFill>
                <a:latin typeface="Calibri" panose="020F0502020204030204" pitchFamily="34" charset="0"/>
                <a:cs typeface="Calibri" panose="020F0502020204030204" pitchFamily="34" charset="0"/>
              </a:rPr>
              <a:t>harmonieuses</a:t>
            </a:r>
            <a:r>
              <a:rPr lang="en-US" altLang="en-US" sz="1800">
                <a:solidFill>
                  <a:srgbClr val="000000"/>
                </a:solidFill>
                <a:latin typeface="Calibri" panose="020F0502020204030204" pitchFamily="34" charset="0"/>
                <a:cs typeface="Calibri" panose="020F0502020204030204" pitchFamily="34" charset="0"/>
              </a:rPr>
              <a:t> et de </a:t>
            </a:r>
            <a:r>
              <a:rPr lang="en-US" altLang="en-US" sz="1800" err="1">
                <a:solidFill>
                  <a:srgbClr val="000000"/>
                </a:solidFill>
                <a:latin typeface="Calibri" panose="020F0502020204030204" pitchFamily="34" charset="0"/>
                <a:cs typeface="Calibri" panose="020F0502020204030204" pitchFamily="34" charset="0"/>
              </a:rPr>
              <a:t>s’assurer</a:t>
            </a:r>
            <a:r>
              <a:rPr lang="en-US" altLang="en-US" sz="1800">
                <a:solidFill>
                  <a:srgbClr val="000000"/>
                </a:solidFill>
                <a:latin typeface="Calibri" panose="020F0502020204030204" pitchFamily="34" charset="0"/>
                <a:cs typeface="Calibri" panose="020F0502020204030204" pitchFamily="34" charset="0"/>
              </a:rPr>
              <a:t> que les patients </a:t>
            </a:r>
            <a:r>
              <a:rPr lang="en-US" altLang="en-US" sz="1800" err="1">
                <a:solidFill>
                  <a:srgbClr val="000000"/>
                </a:solidFill>
                <a:latin typeface="Calibri" panose="020F0502020204030204" pitchFamily="34" charset="0"/>
                <a:cs typeface="Calibri" panose="020F0502020204030204" pitchFamily="34" charset="0"/>
              </a:rPr>
              <a:t>reçoivent</a:t>
            </a:r>
            <a:r>
              <a:rPr lang="en-US" altLang="en-US" sz="1800">
                <a:solidFill>
                  <a:srgbClr val="000000"/>
                </a:solidFill>
                <a:latin typeface="Calibri" panose="020F0502020204030204" pitchFamily="34" charset="0"/>
                <a:cs typeface="Calibri" panose="020F0502020204030204" pitchFamily="34" charset="0"/>
              </a:rPr>
              <a:t> les </a:t>
            </a:r>
            <a:r>
              <a:rPr lang="en-US" altLang="en-US" sz="1800" err="1">
                <a:solidFill>
                  <a:srgbClr val="000000"/>
                </a:solidFill>
                <a:latin typeface="Calibri" panose="020F0502020204030204" pitchFamily="34" charset="0"/>
                <a:cs typeface="Calibri" panose="020F0502020204030204" pitchFamily="34" charset="0"/>
              </a:rPr>
              <a:t>mêmes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soins</a:t>
            </a:r>
            <a:r>
              <a:rPr lang="en-US" altLang="en-US" sz="1800">
                <a:solidFill>
                  <a:srgbClr val="000000"/>
                </a:solidFill>
                <a:latin typeface="Calibri" panose="020F0502020204030204" pitchFamily="34" charset="0"/>
                <a:cs typeface="Calibri" panose="020F0502020204030204" pitchFamily="34" charset="0"/>
              </a:rPr>
              <a:t> de </a:t>
            </a:r>
            <a:r>
              <a:rPr lang="en-US" altLang="en-US" sz="1800" err="1">
                <a:solidFill>
                  <a:srgbClr val="000000"/>
                </a:solidFill>
                <a:latin typeface="Calibri" panose="020F0502020204030204" pitchFamily="34" charset="0"/>
                <a:cs typeface="Calibri" panose="020F0502020204030204" pitchFamily="34" charset="0"/>
              </a:rPr>
              <a:t>qualité</a:t>
            </a:r>
            <a:r>
              <a:rPr lang="en-US" altLang="en-US" sz="1800">
                <a:solidFill>
                  <a:srgbClr val="000000"/>
                </a:solidFill>
                <a:latin typeface="Calibri" panose="020F0502020204030204" pitchFamily="34" charset="0"/>
                <a:cs typeface="Calibri" panose="020F0502020204030204" pitchFamily="34" charset="0"/>
              </a:rPr>
              <a:t> supérieure, </a:t>
            </a:r>
            <a:r>
              <a:rPr lang="en-US" altLang="en-US" sz="1800" err="1">
                <a:solidFill>
                  <a:srgbClr val="000000"/>
                </a:solidFill>
                <a:latin typeface="Calibri" panose="020F0502020204030204" pitchFamily="34" charset="0"/>
                <a:cs typeface="Calibri" panose="020F0502020204030204" pitchFamily="34" charset="0"/>
              </a:rPr>
              <a:t>quel</a:t>
            </a:r>
            <a:r>
              <a:rPr lang="en-US" altLang="en-US" sz="1800">
                <a:solidFill>
                  <a:srgbClr val="000000"/>
                </a:solidFill>
                <a:latin typeface="Calibri" panose="020F0502020204030204" pitchFamily="34" charset="0"/>
                <a:cs typeface="Calibri" panose="020F0502020204030204" pitchFamily="34" charset="0"/>
              </a:rPr>
              <a:t> que </a:t>
            </a:r>
            <a:r>
              <a:rPr lang="en-US" altLang="en-US" sz="1800" err="1">
                <a:solidFill>
                  <a:srgbClr val="000000"/>
                </a:solidFill>
                <a:latin typeface="Calibri" panose="020F0502020204030204" pitchFamily="34" charset="0"/>
                <a:cs typeface="Calibri" panose="020F0502020204030204" pitchFamily="34" charset="0"/>
              </a:rPr>
              <a:t>soit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l’endroit</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où</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ils</a:t>
            </a:r>
            <a:r>
              <a:rPr lang="en-US" altLang="en-US" sz="1800">
                <a:solidFill>
                  <a:srgbClr val="000000"/>
                </a:solidFill>
                <a:latin typeface="Calibri" panose="020F0502020204030204" pitchFamily="34" charset="0"/>
                <a:cs typeface="Calibri" panose="020F0502020204030204" pitchFamily="34" charset="0"/>
              </a:rPr>
              <a:t> </a:t>
            </a:r>
            <a:r>
              <a:rPr lang="en-US" altLang="en-US" sz="1800" err="1">
                <a:solidFill>
                  <a:srgbClr val="000000"/>
                </a:solidFill>
                <a:latin typeface="Calibri" panose="020F0502020204030204" pitchFamily="34" charset="0"/>
                <a:cs typeface="Calibri" panose="020F0502020204030204" pitchFamily="34" charset="0"/>
              </a:rPr>
              <a:t>vivent</a:t>
            </a:r>
            <a:r>
              <a:rPr lang="en-US" altLang="en-US" sz="1800">
                <a:solidFill>
                  <a:srgbClr val="000000"/>
                </a:solidFill>
                <a:latin typeface="Calibri" panose="020F0502020204030204" pitchFamily="34" charset="0"/>
                <a:cs typeface="Calibri" panose="020F0502020204030204" pitchFamily="34" charset="0"/>
              </a:rPr>
              <a:t>.</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un résumé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simple pour les patients, les </a:t>
            </a:r>
            <a:r>
              <a:rPr lang="en-US" altLang="en-US" err="1">
                <a:solidFill>
                  <a:srgbClr val="000000"/>
                </a:solidFill>
                <a:latin typeface="Calibri" panose="020F0502020204030204" pitchFamily="34" charset="0"/>
              </a:rPr>
              <a:t>familles</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aidants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naturels</a:t>
            </a:r>
            <a:r>
              <a:rPr lang="en-US" altLang="en-US">
                <a:solidFill>
                  <a:srgbClr val="000000"/>
                </a:solidFill>
                <a:latin typeface="Calibri" panose="020F0502020204030204" pitchFamily="34" charset="0"/>
              </a:rPr>
              <a:t> et le public, </a:t>
            </a:r>
            <a:r>
              <a:rPr lang="en-US" altLang="en-US" err="1">
                <a:solidFill>
                  <a:srgbClr val="000000"/>
                </a:solidFill>
                <a:latin typeface="Calibri" panose="020F0502020204030204" pitchFamily="34" charset="0"/>
              </a:rPr>
              <a:t>appelé</a:t>
            </a:r>
            <a:r>
              <a:rPr lang="en-US" altLang="en-US">
                <a:solidFill>
                  <a:srgbClr val="000000"/>
                </a:solidFill>
                <a:latin typeface="Calibri" panose="020F0502020204030204" pitchFamily="34" charset="0"/>
              </a:rPr>
              <a:t> le </a:t>
            </a:r>
            <a:r>
              <a:rPr lang="en-US" altLang="en-US" b="1">
                <a:solidFill>
                  <a:srgbClr val="000000"/>
                </a:solidFill>
                <a:latin typeface="Calibri" panose="020F0502020204030204" pitchFamily="34" charset="0"/>
              </a:rPr>
              <a:t>guide de </a:t>
            </a:r>
            <a:r>
              <a:rPr lang="en-US" altLang="en-US" b="1" err="1">
                <a:solidFill>
                  <a:srgbClr val="000000"/>
                </a:solidFill>
                <a:latin typeface="Calibri" panose="020F0502020204030204" pitchFamily="34" charset="0"/>
              </a:rPr>
              <a:t>référence</a:t>
            </a:r>
            <a:r>
              <a:rPr lang="en-US" altLang="en-US" b="1">
                <a:solidFill>
                  <a:srgbClr val="000000"/>
                </a:solidFill>
                <a:latin typeface="Calibri" panose="020F0502020204030204" pitchFamily="34" charset="0"/>
              </a:rPr>
              <a:t> des patients</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Participation des patients aux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 </a:t>
            </a:r>
          </a:p>
          <a:p>
            <a:pPr marL="171450" indent="-171450">
              <a:buFontTx/>
              <a:buChar char="•"/>
            </a:pPr>
            <a:r>
              <a:rPr lang="en-US" altLang="en-US">
                <a:solidFill>
                  <a:srgbClr val="000000"/>
                </a:solidFill>
                <a:latin typeface="Calibri" panose="020F0502020204030204" pitchFamily="34" charset="0"/>
              </a:rPr>
              <a:t>Participation à des </a:t>
            </a:r>
            <a:r>
              <a:rPr lang="en-US" altLang="en-US" err="1">
                <a:solidFill>
                  <a:srgbClr val="000000"/>
                </a:solidFill>
                <a:latin typeface="Calibri" panose="020F0502020204030204" pitchFamily="34" charset="0"/>
              </a:rPr>
              <a:t>comités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consultatifs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tant</a:t>
            </a:r>
            <a:r>
              <a:rPr lang="en-US" altLang="en-US">
                <a:solidFill>
                  <a:srgbClr val="000000"/>
                </a:solidFill>
                <a:latin typeface="Calibri" panose="020F0502020204030204" pitchFamily="34" charset="0"/>
              </a:rPr>
              <a:t> que </a:t>
            </a:r>
            <a:r>
              <a:rPr lang="en-US" altLang="en-US" err="1">
                <a:solidFill>
                  <a:srgbClr val="000000"/>
                </a:solidFill>
                <a:latin typeface="Calibri" panose="020F0502020204030204" pitchFamily="34" charset="0"/>
              </a:rPr>
              <a:t>membres</a:t>
            </a:r>
            <a:endParaRPr lang="en-US" altLang="en-US">
              <a:solidFill>
                <a:srgbClr val="000000"/>
              </a:solidFill>
              <a:latin typeface="Calibri" panose="020F0502020204030204" pitchFamily="34" charset="0"/>
            </a:endParaRPr>
          </a:p>
          <a:p>
            <a:pPr marL="171450" indent="-171450">
              <a:buFontTx/>
              <a:buChar char="•"/>
            </a:pPr>
            <a:r>
              <a:rPr lang="en-US" altLang="en-US" err="1">
                <a:solidFill>
                  <a:srgbClr val="000000"/>
                </a:solidFill>
                <a:latin typeface="Calibri" panose="020F0502020204030204" pitchFamily="34" charset="0"/>
              </a:rPr>
              <a:t>Groupes</a:t>
            </a:r>
            <a:r>
              <a:rPr lang="en-US" altLang="en-US">
                <a:solidFill>
                  <a:srgbClr val="000000"/>
                </a:solidFill>
                <a:latin typeface="Calibri" panose="020F0502020204030204" pitchFamily="34" charset="0"/>
              </a:rPr>
              <a:t> de discussion et </a:t>
            </a:r>
            <a:r>
              <a:rPr lang="en-US" altLang="en-US" err="1">
                <a:solidFill>
                  <a:srgbClr val="000000"/>
                </a:solidFill>
                <a:latin typeface="Calibri" panose="020F0502020204030204" pitchFamily="34" charset="0"/>
              </a:rPr>
              <a:t>entretiens</a:t>
            </a:r>
            <a:r>
              <a:rPr lang="en-US" altLang="en-US">
                <a:solidFill>
                  <a:srgbClr val="000000"/>
                </a:solidFill>
                <a:latin typeface="Calibri" panose="020F0502020204030204" pitchFamily="34" charset="0"/>
              </a:rPr>
              <a:t> avec des </a:t>
            </a:r>
            <a:r>
              <a:rPr lang="en-US" altLang="en-US" err="1">
                <a:solidFill>
                  <a:srgbClr val="000000"/>
                </a:solidFill>
                <a:latin typeface="Calibri" panose="020F0502020204030204" pitchFamily="34" charset="0"/>
              </a:rPr>
              <a:t>informateurs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précis (au </a:t>
            </a:r>
            <a:r>
              <a:rPr lang="en-US" altLang="en-US" err="1">
                <a:solidFill>
                  <a:srgbClr val="000000"/>
                </a:solidFill>
                <a:latin typeface="Calibri" panose="020F0502020204030204" pitchFamily="34" charset="0"/>
              </a:rPr>
              <a:t>besoin</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Période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commentaires</a:t>
            </a:r>
            <a:r>
              <a:rPr lang="en-US" altLang="en-US">
                <a:solidFill>
                  <a:srgbClr val="000000"/>
                </a:solidFill>
                <a:latin typeface="Calibri" panose="020F0502020204030204" pitchFamily="34" charset="0"/>
              </a:rPr>
              <a:t> du public pour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endParaRPr lang="en-US" altLang="en-US">
              <a:solidFill>
                <a:srgbClr val="000000"/>
              </a:solidFill>
              <a:latin typeface="Calibri" panose="020F0502020204030204" pitchFamily="34" charset="0"/>
            </a:endParaRPr>
          </a:p>
          <a:p>
            <a:pPr marL="171450" indent="-171450">
              <a:buFontTx/>
              <a:buChar char="•"/>
            </a:pPr>
            <a:r>
              <a:rPr lang="en-US" altLang="en-US">
                <a:solidFill>
                  <a:srgbClr val="000000"/>
                </a:solidFill>
                <a:latin typeface="Calibri" panose="020F0502020204030204" pitchFamily="34" charset="0"/>
              </a:rPr>
              <a:t>Consultations sur le guide de </a:t>
            </a:r>
            <a:r>
              <a:rPr lang="en-US" altLang="en-US" err="1">
                <a:solidFill>
                  <a:srgbClr val="000000"/>
                </a:solidFill>
                <a:latin typeface="Calibri" panose="020F0502020204030204" pitchFamily="34" charset="0"/>
              </a:rPr>
              <a:t>référence</a:t>
            </a:r>
            <a:r>
              <a:rPr lang="en-US" altLang="en-US">
                <a:solidFill>
                  <a:srgbClr val="000000"/>
                </a:solidFill>
                <a:latin typeface="Calibri" panose="020F0502020204030204" pitchFamily="34" charset="0"/>
              </a:rPr>
              <a:t> des patients</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tLang="en-US">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Toutefois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il</a:t>
            </a:r>
            <a:r>
              <a:rPr lang="en-US" altLang="en-US">
                <a:solidFill>
                  <a:srgbClr val="000000"/>
                </a:solidFill>
                <a:latin typeface="Calibri" panose="020F0502020204030204" pitchFamily="34" charset="0"/>
              </a:rPr>
              <a:t> y a des choses que nous </a:t>
            </a:r>
            <a:r>
              <a:rPr lang="en-US" altLang="en-US" err="1">
                <a:solidFill>
                  <a:srgbClr val="000000"/>
                </a:solidFill>
                <a:latin typeface="Calibri" panose="020F0502020204030204" pitchFamily="34" charset="0"/>
              </a:rPr>
              <a:t>pouvons</a:t>
            </a:r>
            <a:r>
              <a:rPr lang="en-US" altLang="en-US">
                <a:solidFill>
                  <a:srgbClr val="000000"/>
                </a:solidFill>
                <a:latin typeface="Calibri" panose="020F0502020204030204" pitchFamily="34" charset="0"/>
              </a:rPr>
              <a:t> faire </a:t>
            </a:r>
            <a:r>
              <a:rPr lang="en-US" altLang="en-US" err="1">
                <a:solidFill>
                  <a:srgbClr val="000000"/>
                </a:solidFill>
                <a:latin typeface="Calibri" panose="020F0502020204030204" pitchFamily="34" charset="0"/>
              </a:rPr>
              <a:t>aujourd’hui</a:t>
            </a:r>
            <a:r>
              <a:rPr lang="en-US" altLang="en-US">
                <a:solidFill>
                  <a:srgbClr val="000000"/>
                </a:solidFill>
                <a:latin typeface="Calibri" panose="020F0502020204030204" pitchFamily="34" charset="0"/>
              </a:rPr>
              <a:t> malgré les </a:t>
            </a:r>
            <a:r>
              <a:rPr lang="en-US" altLang="en-US" err="1">
                <a:solidFill>
                  <a:srgbClr val="000000"/>
                </a:solidFill>
                <a:latin typeface="Calibri" panose="020F0502020204030204" pitchFamily="34" charset="0"/>
              </a:rPr>
              <a:t>vastes</a:t>
            </a:r>
            <a:r>
              <a:rPr lang="en-US" altLang="en-US">
                <a:solidFill>
                  <a:srgbClr val="000000"/>
                </a:solidFill>
                <a:latin typeface="Calibri" panose="020F0502020204030204" pitchFamily="34" charset="0"/>
              </a:rPr>
              <a:t> obstacles </a:t>
            </a:r>
            <a:r>
              <a:rPr lang="en-US" altLang="en-US" err="1">
                <a:solidFill>
                  <a:srgbClr val="000000"/>
                </a:solidFill>
                <a:latin typeface="Calibri" panose="020F0502020204030204" pitchFamily="34" charset="0"/>
              </a:rPr>
              <a:t>systémiques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pourraient</a:t>
            </a:r>
            <a:r>
              <a:rPr lang="en-US" altLang="en-US">
                <a:solidFill>
                  <a:srgbClr val="000000"/>
                </a:solidFill>
                <a:latin typeface="Calibri" panose="020F0502020204030204" pitchFamily="34" charset="0"/>
              </a:rPr>
              <a:t> prendre du temps à </a:t>
            </a:r>
            <a:r>
              <a:rPr lang="en-US" altLang="en-US" err="1">
                <a:solidFill>
                  <a:srgbClr val="000000"/>
                </a:solidFill>
                <a:latin typeface="Calibri" panose="020F0502020204030204" pitchFamily="34" charset="0"/>
              </a:rPr>
              <a:t>surmonter</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un document qui </a:t>
            </a:r>
            <a:r>
              <a:rPr lang="en-US" altLang="en-US" err="1">
                <a:solidFill>
                  <a:srgbClr val="000000"/>
                </a:solidFill>
                <a:latin typeface="Calibri" panose="020F0502020204030204" pitchFamily="34" charset="0"/>
              </a:rPr>
              <a:t>décrit</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d’utilisation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titre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supérieure. Il compile un certain </a:t>
            </a:r>
            <a:r>
              <a:rPr lang="en-US" altLang="en-US" err="1">
                <a:solidFill>
                  <a:srgbClr val="000000"/>
                </a:solidFill>
                <a:latin typeface="Calibri" panose="020F0502020204030204" pitchFamily="34" charset="0"/>
              </a:rPr>
              <a:t>nombre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afin</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notamment</a:t>
            </a:r>
            <a:r>
              <a:rPr lang="en-US" altLang="en-US">
                <a:solidFill>
                  <a:srgbClr val="000000"/>
                </a:solidFill>
                <a:latin typeface="Calibri" panose="020F0502020204030204" pitchFamily="34" charset="0"/>
              </a:rPr>
              <a:t> des liens </a:t>
            </a:r>
            <a:r>
              <a:rPr lang="en-US" altLang="en-US" err="1">
                <a:solidFill>
                  <a:srgbClr val="000000"/>
                </a:solidFill>
                <a:latin typeface="Calibri" panose="020F0502020204030204" pitchFamily="34" charset="0"/>
              </a:rPr>
              <a:t>vers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sur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à des fins de </a:t>
            </a:r>
            <a:r>
              <a:rPr lang="en-US" altLang="en-US" err="1">
                <a:solidFill>
                  <a:srgbClr val="000000"/>
                </a:solidFill>
                <a:latin typeface="Calibri" panose="020F0502020204030204" pitchFamily="34" charset="0"/>
              </a:rPr>
              <a:t>réflexion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des </a:t>
            </a:r>
            <a:r>
              <a:rPr lang="en-US" altLang="en-US" err="1">
                <a:solidFill>
                  <a:srgbClr val="000000"/>
                </a:solidFill>
                <a:latin typeface="Calibri" panose="020F0502020204030204" pitchFamily="34" charset="0"/>
              </a:rPr>
              <a:t>modèles</a:t>
            </a:r>
            <a:r>
              <a:rPr lang="en-US" altLang="en-US">
                <a:solidFill>
                  <a:srgbClr val="000000"/>
                </a:solidFill>
                <a:latin typeface="Calibri" panose="020F0502020204030204" pitchFamily="34" charset="0"/>
              </a:rPr>
              <a:t> et des documents pour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de planification de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également</a:t>
            </a:r>
            <a:r>
              <a:rPr lang="en-US" altLang="en-US">
                <a:solidFill>
                  <a:srgbClr val="000000"/>
                </a:solidFill>
                <a:latin typeface="Calibri" panose="020F0502020204030204" pitchFamily="34" charset="0"/>
              </a:rPr>
              <a:t> un </a:t>
            </a:r>
            <a:r>
              <a:rPr lang="en-US" altLang="en-US" err="1">
                <a:solidFill>
                  <a:srgbClr val="000000"/>
                </a:solidFill>
                <a:latin typeface="Calibri" panose="020F0502020204030204" pitchFamily="34" charset="0"/>
              </a:rPr>
              <a:t>modèle</a:t>
            </a:r>
            <a:r>
              <a:rPr lang="en-US" altLang="en-US">
                <a:solidFill>
                  <a:srgbClr val="000000"/>
                </a:solidFill>
                <a:latin typeface="Calibri" panose="020F0502020204030204" pitchFamily="34" charset="0"/>
              </a:rPr>
              <a:t> de plan </a:t>
            </a:r>
            <a:r>
              <a:rPr lang="en-US" altLang="en-US" err="1">
                <a:solidFill>
                  <a:srgbClr val="000000"/>
                </a:solidFill>
                <a:latin typeface="Calibri" panose="020F0502020204030204" pitchFamily="34" charset="0"/>
              </a:rPr>
              <a:t>d’action</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sur la manière </a:t>
            </a:r>
            <a:r>
              <a:rPr lang="en-US" altLang="en-US" err="1">
                <a:solidFill>
                  <a:srgbClr val="000000"/>
                </a:solidFill>
                <a:latin typeface="Calibri" panose="020F0502020204030204" pitchFamily="34" charset="0"/>
              </a:rPr>
              <a:t>dont</a:t>
            </a:r>
            <a:r>
              <a:rPr lang="en-US" altLang="en-US">
                <a:solidFill>
                  <a:srgbClr val="000000"/>
                </a:solidFill>
                <a:latin typeface="Calibri" panose="020F0502020204030204" pitchFamily="34" charset="0"/>
              </a:rPr>
              <a:t> les plans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peuvent</a:t>
            </a:r>
            <a:r>
              <a:rPr lang="en-US" altLang="en-US">
                <a:solidFill>
                  <a:srgbClr val="000000"/>
                </a:solidFill>
                <a:latin typeface="Calibri" panose="020F0502020204030204" pitchFamily="34" charset="0"/>
              </a:rPr>
              <a:t> aider à faire </a:t>
            </a:r>
            <a:r>
              <a:rPr lang="en-US" altLang="en-US" err="1">
                <a:solidFill>
                  <a:srgbClr val="000000"/>
                </a:solidFill>
                <a:latin typeface="Calibri" panose="020F0502020204030204" pitchFamily="34" charset="0"/>
              </a:rPr>
              <a:t>progresser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a:t>
            </a:r>
          </a:p>
          <a:p>
            <a:pPr marL="174708" indent="-174708">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C60AFE-094D-7A4C-8030-C3D46A8F879D}"/>
              </a:ext>
            </a:extLst>
          </p:cNvPr>
          <p:cNvSpPr>
            <a:spLocks noGrp="1"/>
          </p:cNvSpPr>
          <p:nvPr>
            <p:ph type="dt" sz="half" idx="10"/>
          </p:nvPr>
        </p:nvSpPr>
        <p:spPr>
          <a:xfrm>
            <a:off x="628650" y="6356351"/>
            <a:ext cx="2057400" cy="365125"/>
          </a:xfrm>
          <a:prstGeom prst="rect">
            <a:avLst/>
          </a:prstGeom>
        </p:spPr>
        <p:txBody>
          <a:bodyPr/>
          <a:lstStyle/>
          <a:p>
            <a:fld id="{12ED2C24-AA0E-6741-B7D3-40DBEFA81D2F}" type="datetimeFigureOut">
              <a:rPr lang="en-US" smtClean="0"/>
              <a:t>7/9/2020</a:t>
            </a:fld>
            <a:endParaRPr lang="en-US"/>
          </a:p>
        </p:txBody>
      </p:sp>
      <p:sp>
        <p:nvSpPr>
          <p:cNvPr id="3" name="Footer Placeholder 2">
            <a:extLst>
              <a:ext uri="{FF2B5EF4-FFF2-40B4-BE49-F238E27FC236}">
                <a16:creationId xmlns:a16="http://schemas.microsoft.com/office/drawing/2014/main" id="{7C5A01E8-EEA2-9843-81A9-6F5C6DF01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7DDC80-4C94-A14E-9126-00510E47783A}"/>
              </a:ext>
            </a:extLst>
          </p:cNvPr>
          <p:cNvSpPr>
            <a:spLocks noGrp="1"/>
          </p:cNvSpPr>
          <p:nvPr>
            <p:ph type="sldNum" sz="quarter" idx="12"/>
          </p:nvPr>
        </p:nvSpPr>
        <p:spPr/>
        <p:txBody>
          <a:bodyPr/>
          <a:lstStyle/>
          <a:p>
            <a:fld id="{ED42C9E0-FA04-2A41-BE27-6BC89452789A}" type="slidenum">
              <a:rPr lang="en-US" smtClean="0"/>
              <a:t>‹#›</a:t>
            </a:fld>
            <a:endParaRPr lang="en-US"/>
          </a:p>
        </p:txBody>
      </p:sp>
    </p:spTree>
    <p:extLst>
      <p:ext uri="{BB962C8B-B14F-4D97-AF65-F5344CB8AC3E}">
        <p14:creationId xmlns:p14="http://schemas.microsoft.com/office/powerpoint/2010/main" val="172668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890526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411371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691329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1092932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596250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3951397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2883252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732174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356185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7315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5A6F45D8-4D00-4DD9-8911-E6B3BFAB0A36}" type="slidenum">
              <a:rPr lang="en-US" altLang="en-US"/>
              <a:pPr/>
              <a:t>‹#›</a:t>
            </a:fld>
            <a:endParaRPr lang="en-US" altLang="en-US"/>
          </a:p>
        </p:txBody>
      </p:sp>
    </p:spTree>
    <p:extLst>
      <p:ext uri="{BB962C8B-B14F-4D97-AF65-F5344CB8AC3E}">
        <p14:creationId xmlns:p14="http://schemas.microsoft.com/office/powerpoint/2010/main" val="2315711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8476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7/9/2020</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486191777"/>
      </p:ext>
    </p:extLst>
  </p:cSld>
  <p:clrMapOvr>
    <a:masterClrMapping/>
  </p:clrMapOvr>
  <p:transition spd="slow"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A6D066-48F3-5E42-A514-EA1A35955BEC}"/>
              </a:ext>
            </a:extLst>
          </p:cNvPr>
          <p:cNvPicPr>
            <a:picLocks noChangeAspect="1"/>
          </p:cNvPicPr>
          <p:nvPr userDrawn="1"/>
        </p:nvPicPr>
        <p:blipFill>
          <a:blip r:embed="rId2"/>
          <a:srcRect/>
          <a:stretch/>
        </p:blipFill>
        <p:spPr>
          <a:xfrm>
            <a:off x="2052" y="1548"/>
            <a:ext cx="9171228" cy="6916507"/>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52"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1644899944"/>
      </p:ext>
    </p:extLst>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 id="2147484650" r:id="rId12"/>
    <p:sldLayoutId id="2147484651" r:id="rId13"/>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slideLayout" Target="../slideLayouts/slideLayout50.xml"/><Relationship Id="rId7" Type="http://schemas.openxmlformats.org/officeDocument/2006/relationships/image" Target="../media/image28.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42.sv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45.sv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4.png"/><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47.sv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46.png"/><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hyperlink" Target="https://www.nice.org.uk/guidance/ng126" TargetMode="External"/><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2.xml"/><Relationship Id="rId1" Type="http://schemas.openxmlformats.org/officeDocument/2006/relationships/tags" Target="../tags/tag5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5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3.xml"/><Relationship Id="rId7" Type="http://schemas.openxmlformats.org/officeDocument/2006/relationships/diagramQuickStyle" Target="../diagrams/quickStyle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4.xml"/><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tags" Target="../tags/tag98.xml"/><Relationship Id="rId7" Type="http://schemas.openxmlformats.org/officeDocument/2006/relationships/notesSlide" Target="../notesSlides/notesSlide3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12.xml"/><Relationship Id="rId5" Type="http://schemas.openxmlformats.org/officeDocument/2006/relationships/tags" Target="../tags/tag100.xml"/><Relationship Id="rId10" Type="http://schemas.openxmlformats.org/officeDocument/2006/relationships/hyperlink" Target="https://pailnetwork.sunnybrook.ca/" TargetMode="External"/><Relationship Id="rId4" Type="http://schemas.openxmlformats.org/officeDocument/2006/relationships/tags" Target="../tags/tag99.xml"/><Relationship Id="rId9"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101.xml"/></Relationships>
</file>

<file path=ppt/slides/_rels/slide5.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30.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notesSlide" Target="../notesSlides/notesSlide5.xml"/><Relationship Id="rId17" Type="http://schemas.openxmlformats.org/officeDocument/2006/relationships/image" Target="../media/image34.png"/><Relationship Id="rId2" Type="http://schemas.openxmlformats.org/officeDocument/2006/relationships/tags" Target="../tags/tag11.xml"/><Relationship Id="rId16" Type="http://schemas.openxmlformats.org/officeDocument/2006/relationships/image" Target="../media/image33.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slideLayout" Target="../slideLayouts/slideLayout5.xml"/><Relationship Id="rId5" Type="http://schemas.openxmlformats.org/officeDocument/2006/relationships/tags" Target="../tags/tag14.xml"/><Relationship Id="rId15" Type="http://schemas.openxmlformats.org/officeDocument/2006/relationships/image" Target="../media/image32.png"/><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image" Target="../media/image36.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35.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notesSlide" Target="../notesSlides/notesSlide6.xml"/><Relationship Id="rId5" Type="http://schemas.openxmlformats.org/officeDocument/2006/relationships/tags" Target="../tags/tag24.xml"/><Relationship Id="rId15" Type="http://schemas.openxmlformats.org/officeDocument/2006/relationships/image" Target="../media/image38.png"/><Relationship Id="rId10" Type="http://schemas.openxmlformats.org/officeDocument/2006/relationships/slideLayout" Target="../slideLayouts/slideLayout11.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3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3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custDataLst>
              <p:tags r:id="rId1"/>
            </p:custDataLst>
          </p:nvPr>
        </p:nvSpPr>
        <p:spPr>
          <a:xfrm>
            <a:off x="364255" y="1630016"/>
            <a:ext cx="5693152" cy="2015936"/>
          </a:xfrm>
          <a:prstGeom prst="rect">
            <a:avLst/>
          </a:prstGeom>
          <a:noFill/>
        </p:spPr>
        <p:txBody>
          <a:bodyPr wrap="square" rtlCol="0" anchor="t">
            <a:spAutoFit/>
          </a:bodyPr>
          <a:lstStyle/>
          <a:p>
            <a:pPr>
              <a:lnSpc>
                <a:spcPts val="5000"/>
              </a:lnSpc>
              <a:defRPr/>
            </a:pPr>
            <a:r>
              <a:rPr lang="fr-CA" sz="4800" u="none">
                <a:latin typeface="Arial"/>
                <a:ea typeface="Helvetica Neue Light" panose="02000403000000020004" pitchFamily="2" charset="0"/>
                <a:cs typeface="Arial"/>
              </a:rPr>
              <a:t>Complications et fausses couches en début de grossesse</a:t>
            </a:r>
            <a:endParaRPr lang="fr-CA" sz="4800" u="none">
              <a:ea typeface="Helvetica Neue Light" panose="02000403000000020004" pitchFamily="2" charset="0"/>
              <a:cs typeface="Arial" panose="020B0604020202020204" pitchFamily="34" charset="0"/>
            </a:endParaRP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custDataLst>
              <p:tags r:id="rId2"/>
            </p:custDataLst>
          </p:nvPr>
        </p:nvSpPr>
        <p:spPr bwMode="auto">
          <a:xfrm>
            <a:off x="372399" y="4167831"/>
            <a:ext cx="5045316"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lvl="0">
              <a:lnSpc>
                <a:spcPts val="2000"/>
              </a:lnSpc>
            </a:pPr>
            <a:r>
              <a:rPr lang="fr-CA" sz="1600" u="none"/>
              <a:t>Orienter des soins fondés sur des données probantes pour les personnes qui présentent des complications au début de la grossesse (comme de la douleur et des saignements vaginaux) ou qui font une fausse couche au cours du premier trimestre de la grossesse</a:t>
            </a:r>
          </a:p>
        </p:txBody>
      </p:sp>
      <p:pic>
        <p:nvPicPr>
          <p:cNvPr id="10" name="Picture 9">
            <a:extLst>
              <a:ext uri="{FF2B5EF4-FFF2-40B4-BE49-F238E27FC236}">
                <a16:creationId xmlns:a16="http://schemas.microsoft.com/office/drawing/2014/main" id="{0B6FD028-7843-F344-910C-72132B9AF2C1}"/>
              </a:ext>
            </a:extLst>
          </p:cNvPr>
          <p:cNvPicPr>
            <a:picLocks noChangeAspect="1"/>
          </p:cNvPicPr>
          <p:nvPr/>
        </p:nvPicPr>
        <p:blipFill>
          <a:blip r:embed="rId5"/>
          <a:stretch>
            <a:fillRect/>
          </a:stretch>
        </p:blipFill>
        <p:spPr>
          <a:xfrm>
            <a:off x="5151758" y="1630016"/>
            <a:ext cx="4007077" cy="5075631"/>
          </a:xfrm>
          <a:prstGeom prst="rect">
            <a:avLst/>
          </a:prstGeom>
        </p:spPr>
      </p:pic>
      <p:pic>
        <p:nvPicPr>
          <p:cNvPr id="11" name="Picture 10">
            <a:extLst>
              <a:ext uri="{FF2B5EF4-FFF2-40B4-BE49-F238E27FC236}">
                <a16:creationId xmlns:a16="http://schemas.microsoft.com/office/drawing/2014/main" id="{90DC8223-5B83-704F-9E15-8BF954F5ED4C}"/>
              </a:ext>
            </a:extLst>
          </p:cNvPr>
          <p:cNvPicPr>
            <a:picLocks noChangeAspect="1"/>
          </p:cNvPicPr>
          <p:nvPr/>
        </p:nvPicPr>
        <p:blipFill>
          <a:blip r:embed="rId6"/>
          <a:stretch>
            <a:fillRect/>
          </a:stretch>
        </p:blipFill>
        <p:spPr>
          <a:xfrm>
            <a:off x="482320" y="6005209"/>
            <a:ext cx="1777251" cy="518365"/>
          </a:xfrm>
          <a:prstGeom prst="rect">
            <a:avLst/>
          </a:prstGeom>
        </p:spPr>
      </p:pic>
      <p:pic>
        <p:nvPicPr>
          <p:cNvPr id="12" name="Picture 11">
            <a:extLst>
              <a:ext uri="{FF2B5EF4-FFF2-40B4-BE49-F238E27FC236}">
                <a16:creationId xmlns:a16="http://schemas.microsoft.com/office/drawing/2014/main" id="{C0C15524-B923-4842-8EC0-EF158906E46C}"/>
              </a:ext>
            </a:extLst>
          </p:cNvPr>
          <p:cNvPicPr>
            <a:picLocks noChangeAspect="1"/>
          </p:cNvPicPr>
          <p:nvPr/>
        </p:nvPicPr>
        <p:blipFill>
          <a:blip r:embed="rId7"/>
          <a:srcRect/>
          <a:stretch/>
        </p:blipFill>
        <p:spPr>
          <a:xfrm>
            <a:off x="2533105" y="5832084"/>
            <a:ext cx="2437883" cy="864617"/>
          </a:xfrm>
          <a:prstGeom prst="rect">
            <a:avLst/>
          </a:prstGeom>
        </p:spPr>
      </p:pic>
      <p:pic>
        <p:nvPicPr>
          <p:cNvPr id="14" name="Picture 13">
            <a:extLst>
              <a:ext uri="{FF2B5EF4-FFF2-40B4-BE49-F238E27FC236}">
                <a16:creationId xmlns:a16="http://schemas.microsoft.com/office/drawing/2014/main" id="{F064F6E9-B95F-FF4A-9497-4907294CB698}"/>
              </a:ext>
            </a:extLst>
          </p:cNvPr>
          <p:cNvPicPr>
            <a:picLocks noChangeAspect="1"/>
          </p:cNvPicPr>
          <p:nvPr/>
        </p:nvPicPr>
        <p:blipFill>
          <a:blip r:embed="rId8"/>
          <a:stretch>
            <a:fillRect/>
          </a:stretch>
        </p:blipFill>
        <p:spPr>
          <a:xfrm>
            <a:off x="421356" y="380323"/>
            <a:ext cx="892073" cy="892073"/>
          </a:xfrm>
          <a:prstGeom prst="rect">
            <a:avLst/>
          </a:prstGeom>
        </p:spPr>
      </p:pic>
      <p:cxnSp>
        <p:nvCxnSpPr>
          <p:cNvPr id="8" name="Straight Connector 7">
            <a:extLst>
              <a:ext uri="{FF2B5EF4-FFF2-40B4-BE49-F238E27FC236}">
                <a16:creationId xmlns:a16="http://schemas.microsoft.com/office/drawing/2014/main" id="{39862A63-83E6-5D4A-BD78-FFC0FF2A0210}"/>
              </a:ext>
            </a:extLst>
          </p:cNvPr>
          <p:cNvCxnSpPr>
            <a:cxnSpLocks/>
          </p:cNvCxnSpPr>
          <p:nvPr/>
        </p:nvCxnSpPr>
        <p:spPr bwMode="auto">
          <a:xfrm>
            <a:off x="445238" y="3737066"/>
            <a:ext cx="5447562" cy="0"/>
          </a:xfrm>
          <a:prstGeom prst="line">
            <a:avLst/>
          </a:prstGeom>
          <a:solidFill>
            <a:srgbClr val="FFFF00"/>
          </a:solidFill>
          <a:ln w="66675" cap="flat" cmpd="sng" algn="ctr">
            <a:solidFill>
              <a:srgbClr val="693A77"/>
            </a:solidFill>
            <a:prstDash val="solid"/>
            <a:round/>
            <a:headEnd type="none" w="med" len="med"/>
            <a:tailEnd type="none" w="med" len="med"/>
          </a:ln>
          <a:effectLst/>
        </p:spPr>
      </p:cxnSp>
    </p:spTree>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2800" b="0">
                <a:solidFill>
                  <a:schemeClr val="tx1"/>
                </a:solidFill>
              </a:rPr>
              <a:t>Normes de qualité :</a:t>
            </a:r>
            <a:br>
              <a:rPr lang="fr-CA">
                <a:solidFill>
                  <a:schemeClr val="tx1"/>
                </a:solidFill>
              </a:rPr>
            </a:br>
            <a:r>
              <a:rPr lang="fr-CA">
                <a:solidFill>
                  <a:schemeClr val="tx1"/>
                </a:solidFill>
              </a:rPr>
              <a:t>Guide de mesure</a:t>
            </a:r>
          </a:p>
        </p:txBody>
      </p:sp>
      <p:sp>
        <p:nvSpPr>
          <p:cNvPr id="5" name="Content Placeholder 4"/>
          <p:cNvSpPr>
            <a:spLocks noGrp="1"/>
          </p:cNvSpPr>
          <p:nvPr>
            <p:ph idx="4294967295"/>
            <p:custDataLst>
              <p:tags r:id="rId2"/>
            </p:custDataLst>
          </p:nvPr>
        </p:nvSpPr>
        <p:spPr>
          <a:xfrm>
            <a:off x="457200" y="2040123"/>
            <a:ext cx="4401403" cy="3121523"/>
          </a:xfrm>
        </p:spPr>
        <p:txBody>
          <a:bodyPr/>
          <a:lstStyle/>
          <a:p>
            <a:pPr marL="0" indent="0">
              <a:buNone/>
            </a:pPr>
            <a:r>
              <a:rPr lang="fr-CA" sz="1800"/>
              <a:t>Le </a:t>
            </a:r>
            <a:r>
              <a:rPr lang="fr-CA" sz="1800" b="1"/>
              <a:t>guide de mesure </a:t>
            </a:r>
            <a:r>
              <a:rPr lang="fr-CA" sz="1800"/>
              <a:t>comporte deux sections dédiées :</a:t>
            </a:r>
          </a:p>
          <a:p>
            <a:pPr lvl="0">
              <a:buClr>
                <a:srgbClr val="00B2E3"/>
              </a:buClr>
            </a:pPr>
            <a:r>
              <a:rPr lang="fr-CA" sz="1800" b="1"/>
              <a:t>Mesure locale :</a:t>
            </a:r>
            <a:r>
              <a:rPr lang="fr-CA" sz="1800"/>
              <a:t> ce que vous pouvez faire pour évaluer la qualité des soins que vous fournissez à l’échelle locale.</a:t>
            </a:r>
          </a:p>
          <a:p>
            <a:pPr lvl="0">
              <a:buClr>
                <a:srgbClr val="00B2E3"/>
              </a:buClr>
            </a:pPr>
            <a:r>
              <a:rPr lang="fr-CA" sz="1800" b="1"/>
              <a:t>Mesure provinciale :</a:t>
            </a:r>
            <a:r>
              <a:rPr lang="fr-CA" sz="1800"/>
              <a:t> ce que vous pouvez faire pour mesurer le succès de la norme de qualité à l’échelle provinciale.</a:t>
            </a:r>
          </a:p>
          <a:p>
            <a:pPr marL="0" indent="0">
              <a:buNone/>
            </a:pPr>
            <a:endParaRPr lang="en-US" sz="1800"/>
          </a:p>
        </p:txBody>
      </p:sp>
      <p:pic>
        <p:nvPicPr>
          <p:cNvPr id="6" name="Picture 5">
            <a:extLst>
              <a:ext uri="{FF2B5EF4-FFF2-40B4-BE49-F238E27FC236}">
                <a16:creationId xmlns:a16="http://schemas.microsoft.com/office/drawing/2014/main" id="{FEDC8CF1-65AA-BA45-A3B8-A35B0DA57738}"/>
              </a:ext>
            </a:extLst>
          </p:cNvPr>
          <p:cNvPicPr>
            <a:picLocks noChangeAspect="1"/>
          </p:cNvPicPr>
          <p:nvPr/>
        </p:nvPicPr>
        <p:blipFill>
          <a:blip r:embed="rId5"/>
          <a:srcRect/>
          <a:stretch/>
        </p:blipFill>
        <p:spPr>
          <a:xfrm>
            <a:off x="5363451" y="1837388"/>
            <a:ext cx="3186044" cy="4132591"/>
          </a:xfrm>
          <a:prstGeom prst="rect">
            <a:avLst/>
          </a:prstGeom>
          <a:effectLst>
            <a:outerShdw blurRad="76200" algn="ctr" rotWithShape="0">
              <a:prstClr val="black">
                <a:alpha val="57000"/>
              </a:prstClr>
            </a:outerShdw>
          </a:effectLst>
        </p:spPr>
      </p:pic>
    </p:spTree>
    <p:extLst>
      <p:ext uri="{BB962C8B-B14F-4D97-AF65-F5344CB8AC3E}">
        <p14:creationId xmlns:p14="http://schemas.microsoft.com/office/powerpoint/2010/main" val="40878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158718" y="1623428"/>
            <a:ext cx="6863362" cy="4475776"/>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fr-CA" b="0">
                <a:solidFill>
                  <a:schemeClr val="tx1"/>
                </a:solidFill>
              </a:rPr>
              <a:t>Normes de qualité : </a:t>
            </a:r>
            <a:br>
              <a:rPr lang="fr-CA" b="0">
                <a:solidFill>
                  <a:schemeClr val="tx1"/>
                </a:solidFill>
              </a:rPr>
            </a:br>
            <a:r>
              <a:rPr lang="en-US">
                <a:solidFill>
                  <a:schemeClr val="tx1"/>
                </a:solidFill>
              </a:rPr>
              <a:t>Quorum</a:t>
            </a:r>
            <a:endParaRPr lang="en-US"/>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51684" y="1844820"/>
            <a:ext cx="2762516" cy="4738542"/>
          </a:xfrm>
        </p:spPr>
        <p:txBody>
          <a:bodyPr/>
          <a:lstStyle/>
          <a:p>
            <a:pPr marL="0" indent="0">
              <a:buNone/>
            </a:pPr>
            <a:r>
              <a:rPr lang="fr-CA" sz="1800" b="1"/>
              <a:t>Quorum </a:t>
            </a:r>
            <a:r>
              <a:rPr lang="fr-CA" sz="1800"/>
              <a:t>est une communauté en ligne qui a pour ambition d’améliorer la qualité des soins de santé en Ontario. </a:t>
            </a:r>
          </a:p>
          <a:p>
            <a:pPr marL="0" indent="0">
              <a:buNone/>
            </a:pPr>
            <a:r>
              <a:rPr lang="fr-CA" sz="1800"/>
              <a:t>La </a:t>
            </a:r>
            <a:r>
              <a:rPr lang="fr-CA" sz="1800" b="1"/>
              <a:t>Série sur l’adoption de normes de qualité </a:t>
            </a:r>
            <a:r>
              <a:rPr lang="fr-CA" sz="1800"/>
              <a:t>met en évidence les efforts déployés dans le domaine des soins de santé pour mettre en œuvre des changements et éliminer les lacunes en matière de soins liés aux normes de qualité. </a:t>
            </a:r>
          </a:p>
          <a:p>
            <a:pPr marL="0" indent="0">
              <a:buNone/>
            </a:pPr>
            <a:endParaRPr lang="en-CA" sz="1800"/>
          </a:p>
          <a:p>
            <a:pPr marL="0" indent="0">
              <a:buNone/>
            </a:pPr>
            <a:endParaRPr lang="en-CA" sz="1800"/>
          </a:p>
          <a:p>
            <a:endParaRPr lang="en-US" sz="180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1555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47BC1"/>
              </a:solidFill>
              <a:effectLst/>
              <a:uLnTx/>
              <a:uFillTx/>
              <a:latin typeface="Arial" panose="020B0604020202020204" pitchFamily="34" charset="0"/>
              <a:ea typeface="MS PGothic" panose="020B0600070205080204" pitchFamily="34" charset="-128"/>
              <a:cs typeface="+mn-cs"/>
            </a:endParaRPr>
          </a:p>
          <a:p>
            <a:pPr lvl="0" algn="ctr">
              <a:defRPr/>
            </a:pPr>
            <a:r>
              <a:rPr lang="en-US" sz="1600" b="1">
                <a:solidFill>
                  <a:srgbClr val="047BC1"/>
                </a:solidFill>
              </a:rPr>
              <a:t>quorum.hqontario.ca</a:t>
            </a:r>
            <a:endParaRPr kumimoji="0" lang="en-CA" sz="1600" b="1" i="0" u="none" strike="noStrike" kern="1200" cap="none" spc="0" normalizeH="0" baseline="0" noProof="0">
              <a:ln>
                <a:noFill/>
              </a:ln>
              <a:solidFill>
                <a:srgbClr val="047BC1"/>
              </a:solidFill>
              <a:effectLst/>
              <a:uLnTx/>
              <a:uFillTx/>
            </a:endParaRPr>
          </a:p>
        </p:txBody>
      </p:sp>
    </p:spTree>
    <p:extLst>
      <p:ext uri="{BB962C8B-B14F-4D97-AF65-F5344CB8AC3E}">
        <p14:creationId xmlns:p14="http://schemas.microsoft.com/office/powerpoint/2010/main" val="138308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2800" b="0">
                <a:solidFill>
                  <a:schemeClr val="tx1"/>
                </a:solidFill>
              </a:rPr>
              <a:t>Normes de qualité :</a:t>
            </a:r>
            <a:br>
              <a:rPr lang="fr-CA">
                <a:solidFill>
                  <a:schemeClr val="tx1"/>
                </a:solidFill>
                <a:highlight>
                  <a:srgbClr val="FFFF00"/>
                </a:highlight>
              </a:rPr>
            </a:br>
            <a:r>
              <a:rPr lang="fr-CA">
                <a:solidFill>
                  <a:schemeClr val="tx1"/>
                </a:solidFill>
              </a:rPr>
              <a:t>Tableaux de données</a:t>
            </a:r>
          </a:p>
        </p:txBody>
      </p:sp>
      <p:sp>
        <p:nvSpPr>
          <p:cNvPr id="5" name="Content Placeholder 4"/>
          <p:cNvSpPr>
            <a:spLocks noGrp="1"/>
          </p:cNvSpPr>
          <p:nvPr>
            <p:ph idx="4294967295"/>
            <p:custDataLst>
              <p:tags r:id="rId2"/>
            </p:custDataLst>
          </p:nvPr>
        </p:nvSpPr>
        <p:spPr>
          <a:xfrm>
            <a:off x="306281" y="1571092"/>
            <a:ext cx="8837719" cy="3715816"/>
          </a:xfrm>
        </p:spPr>
        <p:txBody>
          <a:bodyPr/>
          <a:lstStyle/>
          <a:p>
            <a:pPr marL="0" indent="0">
              <a:buNone/>
            </a:pPr>
            <a:r>
              <a:rPr lang="fr-CA" sz="1800"/>
              <a:t>Les </a:t>
            </a:r>
            <a:r>
              <a:rPr lang="fr-CA" sz="1800" b="1"/>
              <a:t>tableaux de données </a:t>
            </a:r>
            <a:r>
              <a:rPr lang="fr-CA" sz="1800"/>
              <a:t>peuvent être utilisés pour examiner les variations </a:t>
            </a:r>
            <a:br>
              <a:rPr lang="fr-CA" sz="1800"/>
            </a:br>
            <a:r>
              <a:rPr lang="fr-CA" sz="1800"/>
              <a:t>dans les résultats des indicateurs dans l’ensemble de la province. Ils comprennent des données sur les indicateurs clés :</a:t>
            </a:r>
          </a:p>
          <a:p>
            <a:pPr>
              <a:buClr>
                <a:srgbClr val="00B2E3"/>
              </a:buClr>
              <a:buFontTx/>
              <a:buChar char="-"/>
            </a:pPr>
            <a:r>
              <a:rPr lang="fr-CA" sz="1800"/>
              <a:t>Au fil du temps pour l’Ontario</a:t>
            </a:r>
          </a:p>
          <a:p>
            <a:pPr>
              <a:buClr>
                <a:srgbClr val="00B2E3"/>
              </a:buClr>
              <a:buFontTx/>
              <a:buChar char="-"/>
            </a:pPr>
            <a:r>
              <a:rPr lang="fr-CA" sz="1800"/>
              <a:t>Dans toutes les régions de l’Ontario</a:t>
            </a:r>
          </a:p>
          <a:p>
            <a:pPr>
              <a:buClr>
                <a:srgbClr val="00B2E3"/>
              </a:buClr>
              <a:buFontTx/>
              <a:buChar char="-"/>
            </a:pPr>
            <a:r>
              <a:rPr lang="fr-CA" sz="1800"/>
              <a:t>Pour des mesures précises de l’équité (âge, sexe, ruralité et revenu du ménage)</a:t>
            </a:r>
          </a:p>
        </p:txBody>
      </p:sp>
      <p:pic>
        <p:nvPicPr>
          <p:cNvPr id="6" name="Picture 5">
            <a:extLst>
              <a:ext uri="{FF2B5EF4-FFF2-40B4-BE49-F238E27FC236}">
                <a16:creationId xmlns:a16="http://schemas.microsoft.com/office/drawing/2014/main" id="{E19AB12A-0F2C-2A40-ABE8-9383785B20CA}"/>
              </a:ext>
            </a:extLst>
          </p:cNvPr>
          <p:cNvPicPr>
            <a:picLocks noChangeAspect="1"/>
          </p:cNvPicPr>
          <p:nvPr/>
        </p:nvPicPr>
        <p:blipFill>
          <a:blip r:embed="rId5"/>
          <a:srcRect/>
          <a:stretch/>
        </p:blipFill>
        <p:spPr>
          <a:xfrm>
            <a:off x="1384457" y="4239311"/>
            <a:ext cx="6243358" cy="20951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2"/>
            </p:custDataLst>
          </p:nvPr>
        </p:nvSpPr>
        <p:spPr>
          <a:xfrm>
            <a:off x="862016" y="3349696"/>
            <a:ext cx="7765023" cy="1969761"/>
          </a:xfrm>
        </p:spPr>
        <p:txBody>
          <a:bodyPr/>
          <a:lstStyle/>
          <a:p>
            <a:r>
              <a:rPr lang="fr-CA" sz="4800">
                <a:solidFill>
                  <a:schemeClr val="tx1"/>
                </a:solidFill>
              </a:rPr>
              <a:t>Pourquoi une norme</a:t>
            </a:r>
            <a:br>
              <a:rPr lang="fr-CA" sz="4800">
                <a:solidFill>
                  <a:schemeClr val="tx1"/>
                </a:solidFill>
              </a:rPr>
            </a:br>
            <a:r>
              <a:rPr lang="fr-CA" sz="4800">
                <a:solidFill>
                  <a:schemeClr val="tx1"/>
                </a:solidFill>
              </a:rPr>
              <a:t>de qualité pour les complications et fausses couches en début de grossesse est-elle nécessaire?</a:t>
            </a:r>
            <a:br>
              <a:rPr lang="fr-CA">
                <a:solidFill>
                  <a:schemeClr val="tx1"/>
                </a:solidFill>
                <a:latin typeface="MS PGothic"/>
              </a:rPr>
            </a:br>
            <a:endParaRPr lang="fr-CA">
              <a:solidFill>
                <a:schemeClr val="tx1"/>
              </a:solidFill>
              <a:latin typeface="MS PGothic"/>
            </a:endParaRPr>
          </a:p>
        </p:txBody>
      </p:sp>
      <p:cxnSp>
        <p:nvCxnSpPr>
          <p:cNvPr id="3" name="Straight Connector 2">
            <a:extLst>
              <a:ext uri="{FF2B5EF4-FFF2-40B4-BE49-F238E27FC236}">
                <a16:creationId xmlns:a16="http://schemas.microsoft.com/office/drawing/2014/main" id="{132AC860-67FD-2A46-990E-DC6132F748B3}"/>
              </a:ext>
            </a:extLst>
          </p:cNvPr>
          <p:cNvCxnSpPr>
            <a:cxnSpLocks/>
          </p:cNvCxnSpPr>
          <p:nvPr/>
        </p:nvCxnSpPr>
        <p:spPr bwMode="auto">
          <a:xfrm>
            <a:off x="763769" y="5444788"/>
            <a:ext cx="7383769"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9F01-52F1-40B2-90D4-250ECB2F483A}"/>
              </a:ext>
            </a:extLst>
          </p:cNvPr>
          <p:cNvSpPr>
            <a:spLocks noGrp="1"/>
          </p:cNvSpPr>
          <p:nvPr>
            <p:ph type="title"/>
            <p:custDataLst>
              <p:tags r:id="rId1"/>
            </p:custDataLst>
          </p:nvPr>
        </p:nvSpPr>
        <p:spPr>
          <a:xfrm>
            <a:off x="314325" y="1018524"/>
            <a:ext cx="8515350" cy="1304925"/>
          </a:xfrm>
        </p:spPr>
        <p:txBody>
          <a:bodyPr/>
          <a:lstStyle/>
          <a:p>
            <a:pPr algn="ctr"/>
            <a:r>
              <a:rPr lang="fr-CA" sz="2400" b="0">
                <a:solidFill>
                  <a:schemeClr val="tx1"/>
                </a:solidFill>
              </a:rPr>
              <a:t>En 2017-2018, </a:t>
            </a:r>
            <a:r>
              <a:rPr lang="fr-CA" sz="2400">
                <a:solidFill>
                  <a:srgbClr val="047BC1"/>
                </a:solidFill>
              </a:rPr>
              <a:t>plus de 30 000 patients</a:t>
            </a:r>
            <a:r>
              <a:rPr lang="fr-CA" sz="2400" b="0">
                <a:solidFill>
                  <a:srgbClr val="047BC1"/>
                </a:solidFill>
              </a:rPr>
              <a:t> </a:t>
            </a:r>
            <a:r>
              <a:rPr lang="fr-CA" sz="2400" b="0">
                <a:solidFill>
                  <a:schemeClr val="tx1"/>
                </a:solidFill>
              </a:rPr>
              <a:t>se sont rendus </a:t>
            </a:r>
            <a:br>
              <a:rPr lang="fr-CA" sz="2400" b="0">
                <a:solidFill>
                  <a:schemeClr val="tx1"/>
                </a:solidFill>
              </a:rPr>
            </a:br>
            <a:r>
              <a:rPr lang="fr-CA" sz="2400" b="0">
                <a:solidFill>
                  <a:schemeClr val="tx1"/>
                </a:solidFill>
              </a:rPr>
              <a:t>à l’urgence et ont reçu un diagnostic de complications ou de fausse couche en début de grossesse</a:t>
            </a:r>
            <a:br>
              <a:rPr lang="fr-CA" sz="2400" b="0">
                <a:solidFill>
                  <a:schemeClr val="tx1"/>
                </a:solidFill>
              </a:rPr>
            </a:br>
            <a:r>
              <a:rPr lang="fr-CA" sz="2400" b="0">
                <a:solidFill>
                  <a:schemeClr val="tx1"/>
                </a:solidFill>
              </a:rPr>
              <a:t> </a:t>
            </a:r>
            <a:br>
              <a:rPr lang="fr-CA" sz="2400" b="0">
                <a:solidFill>
                  <a:schemeClr val="tx1"/>
                </a:solidFill>
              </a:rPr>
            </a:br>
            <a:r>
              <a:rPr lang="fr-CA" sz="2400" b="0">
                <a:solidFill>
                  <a:schemeClr val="tx1"/>
                </a:solidFill>
              </a:rPr>
              <a:t>Ces patients avaient un total de </a:t>
            </a:r>
            <a:r>
              <a:rPr lang="fr-CA" sz="2400">
                <a:solidFill>
                  <a:srgbClr val="047BC1"/>
                </a:solidFill>
              </a:rPr>
              <a:t>48 307 visites à </a:t>
            </a:r>
            <a:br>
              <a:rPr lang="fr-CA" sz="2400">
                <a:solidFill>
                  <a:srgbClr val="047BC1"/>
                </a:solidFill>
              </a:rPr>
            </a:br>
            <a:r>
              <a:rPr lang="fr-CA" sz="2400">
                <a:solidFill>
                  <a:srgbClr val="047BC1"/>
                </a:solidFill>
              </a:rPr>
              <a:t>l’urgence</a:t>
            </a:r>
            <a:r>
              <a:rPr lang="fr-CA" sz="2400" b="0">
                <a:solidFill>
                  <a:srgbClr val="047BC1"/>
                </a:solidFill>
              </a:rPr>
              <a:t> </a:t>
            </a:r>
            <a:r>
              <a:rPr lang="fr-CA" sz="2400" b="0">
                <a:solidFill>
                  <a:schemeClr val="tx1"/>
                </a:solidFill>
              </a:rPr>
              <a:t>pour complications ou fausse couche en début de grossesse  </a:t>
            </a:r>
          </a:p>
        </p:txBody>
      </p:sp>
      <p:sp>
        <p:nvSpPr>
          <p:cNvPr id="6" name="TextBox 5">
            <a:extLst>
              <a:ext uri="{FF2B5EF4-FFF2-40B4-BE49-F238E27FC236}">
                <a16:creationId xmlns:a16="http://schemas.microsoft.com/office/drawing/2014/main" id="{5FE58F7A-FEE1-4F56-B999-6EBEB7D9ADD7}"/>
              </a:ext>
            </a:extLst>
          </p:cNvPr>
          <p:cNvSpPr txBox="1"/>
          <p:nvPr>
            <p:custDataLst>
              <p:tags r:id="rId2"/>
            </p:custDataLst>
          </p:nvPr>
        </p:nvSpPr>
        <p:spPr>
          <a:xfrm>
            <a:off x="173490" y="6412281"/>
            <a:ext cx="7716476" cy="246221"/>
          </a:xfrm>
          <a:prstGeom prst="rect">
            <a:avLst/>
          </a:prstGeom>
          <a:noFill/>
        </p:spPr>
        <p:txBody>
          <a:bodyPr wrap="square" rtlCol="0">
            <a:spAutoFit/>
          </a:bodyPr>
          <a:lstStyle/>
          <a:p>
            <a:r>
              <a:rPr lang="fr-CA" sz="1000" u="none"/>
              <a:t>Source : Système national d’information sur les soins ambulatoires (SNISA), accessible par l’entremise de Savoir-Santé Ontario.</a:t>
            </a:r>
          </a:p>
        </p:txBody>
      </p:sp>
      <p:pic>
        <p:nvPicPr>
          <p:cNvPr id="7" name="Graphic 6">
            <a:extLst>
              <a:ext uri="{FF2B5EF4-FFF2-40B4-BE49-F238E27FC236}">
                <a16:creationId xmlns:a16="http://schemas.microsoft.com/office/drawing/2014/main" id="{50DE98BF-7B70-9C43-971F-849EF079BF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56351" y="3206812"/>
            <a:ext cx="3031298" cy="3031298"/>
          </a:xfrm>
          <a:prstGeom prst="rect">
            <a:avLst/>
          </a:prstGeom>
        </p:spPr>
      </p:pic>
    </p:spTree>
    <p:extLst>
      <p:ext uri="{BB962C8B-B14F-4D97-AF65-F5344CB8AC3E}">
        <p14:creationId xmlns:p14="http://schemas.microsoft.com/office/powerpoint/2010/main" val="369804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2C647CD-9FD7-478F-BA33-37409F491185}"/>
              </a:ext>
            </a:extLst>
          </p:cNvPr>
          <p:cNvSpPr>
            <a:spLocks noGrp="1"/>
          </p:cNvSpPr>
          <p:nvPr>
            <p:ph type="title"/>
          </p:nvPr>
        </p:nvSpPr>
        <p:spPr>
          <a:xfrm>
            <a:off x="371362" y="140010"/>
            <a:ext cx="8963025" cy="1348625"/>
          </a:xfrm>
        </p:spPr>
        <p:txBody>
          <a:bodyPr/>
          <a:lstStyle/>
          <a:p>
            <a:br>
              <a:rPr lang="fr-CA" sz="2000">
                <a:solidFill>
                  <a:schemeClr val="tx1"/>
                </a:solidFill>
              </a:rPr>
            </a:br>
            <a:r>
              <a:rPr lang="fr-CA" sz="2000">
                <a:solidFill>
                  <a:schemeClr val="tx1"/>
                </a:solidFill>
              </a:rPr>
              <a:t>Plus de la moitié (56,5 %) des visites à l’urgence pour complications ou fausse couche en début de grossesse ont été effectuées par des patients âgés de 25 à 34 ans</a:t>
            </a:r>
            <a:br>
              <a:rPr lang="fr-CA" sz="2000">
                <a:solidFill>
                  <a:schemeClr val="tx1"/>
                </a:solidFill>
              </a:rPr>
            </a:br>
            <a:endParaRPr lang="en-CA" sz="2000">
              <a:solidFill>
                <a:schemeClr val="tx1"/>
              </a:solidFill>
            </a:endParaRPr>
          </a:p>
        </p:txBody>
      </p:sp>
      <p:sp>
        <p:nvSpPr>
          <p:cNvPr id="11" name="Title 1">
            <a:extLst>
              <a:ext uri="{FF2B5EF4-FFF2-40B4-BE49-F238E27FC236}">
                <a16:creationId xmlns:a16="http://schemas.microsoft.com/office/drawing/2014/main" id="{78804327-101A-4D43-BC74-03D0A727433F}"/>
              </a:ext>
            </a:extLst>
          </p:cNvPr>
          <p:cNvSpPr txBox="1">
            <a:spLocks/>
          </p:cNvSpPr>
          <p:nvPr/>
        </p:nvSpPr>
        <p:spPr bwMode="auto">
          <a:xfrm>
            <a:off x="5180188" y="2158330"/>
            <a:ext cx="3603273" cy="254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accent2"/>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ctr" defTabSz="914400"/>
            <a:endParaRPr lang="en-CA" sz="3200" b="0" u="none" kern="0">
              <a:solidFill>
                <a:schemeClr val="tx1"/>
              </a:solidFill>
            </a:endParaRPr>
          </a:p>
        </p:txBody>
      </p:sp>
      <p:sp>
        <p:nvSpPr>
          <p:cNvPr id="10" name="TextBox 9">
            <a:extLst>
              <a:ext uri="{FF2B5EF4-FFF2-40B4-BE49-F238E27FC236}">
                <a16:creationId xmlns:a16="http://schemas.microsoft.com/office/drawing/2014/main" id="{FD572FBC-8B92-4984-BAC5-CC148D1E178B}"/>
              </a:ext>
            </a:extLst>
          </p:cNvPr>
          <p:cNvSpPr txBox="1"/>
          <p:nvPr/>
        </p:nvSpPr>
        <p:spPr>
          <a:xfrm>
            <a:off x="90487" y="6471769"/>
            <a:ext cx="8963025" cy="246221"/>
          </a:xfrm>
          <a:prstGeom prst="rect">
            <a:avLst/>
          </a:prstGeom>
          <a:noFill/>
        </p:spPr>
        <p:txBody>
          <a:bodyPr wrap="square" rtlCol="0" anchor="t">
            <a:spAutoFit/>
          </a:bodyPr>
          <a:lstStyle/>
          <a:p>
            <a:r>
              <a:rPr lang="fr-CA" sz="1000" u="none">
                <a:latin typeface="Arial"/>
                <a:ea typeface="MS PGothic"/>
                <a:cs typeface="Arial"/>
              </a:rPr>
              <a:t>Source : Système national d’information sur les soins ambulatoires (SNISA), accessible par l’entremise de Savoir-Santé Ontario.</a:t>
            </a:r>
          </a:p>
        </p:txBody>
      </p:sp>
      <p:sp>
        <p:nvSpPr>
          <p:cNvPr id="3" name="TextBox 2">
            <a:extLst>
              <a:ext uri="{FF2B5EF4-FFF2-40B4-BE49-F238E27FC236}">
                <a16:creationId xmlns:a16="http://schemas.microsoft.com/office/drawing/2014/main" id="{4B1D8BFE-57F2-435E-AEB9-13BDE1E29CB7}"/>
              </a:ext>
            </a:extLst>
          </p:cNvPr>
          <p:cNvSpPr txBox="1"/>
          <p:nvPr/>
        </p:nvSpPr>
        <p:spPr>
          <a:xfrm>
            <a:off x="371362" y="1341501"/>
            <a:ext cx="8219017" cy="830997"/>
          </a:xfrm>
          <a:prstGeom prst="rect">
            <a:avLst/>
          </a:prstGeom>
          <a:noFill/>
        </p:spPr>
        <p:txBody>
          <a:bodyPr wrap="square" rtlCol="0">
            <a:spAutoFit/>
          </a:bodyPr>
          <a:lstStyle/>
          <a:p>
            <a:r>
              <a:rPr lang="fr-CA" sz="1600" b="1" u="none"/>
              <a:t>Figure : Nombre de visites à l’urgence pour les patients ayant reçu un diagnostic de complications ou de fausse couche en début de grossesse en Ontario, par groupe d’âge, 2017-2018 </a:t>
            </a:r>
          </a:p>
        </p:txBody>
      </p:sp>
      <p:graphicFrame>
        <p:nvGraphicFramePr>
          <p:cNvPr id="12" name="Chart 11">
            <a:extLst>
              <a:ext uri="{FF2B5EF4-FFF2-40B4-BE49-F238E27FC236}">
                <a16:creationId xmlns:a16="http://schemas.microsoft.com/office/drawing/2014/main" id="{465ABD6D-DBC3-48B7-B135-9CEF1E9904B0}"/>
              </a:ext>
            </a:extLst>
          </p:cNvPr>
          <p:cNvGraphicFramePr>
            <a:graphicFrameLocks/>
          </p:cNvGraphicFramePr>
          <p:nvPr>
            <p:extLst>
              <p:ext uri="{D42A27DB-BD31-4B8C-83A1-F6EECF244321}">
                <p14:modId xmlns:p14="http://schemas.microsoft.com/office/powerpoint/2010/main" val="800763231"/>
              </p:ext>
            </p:extLst>
          </p:nvPr>
        </p:nvGraphicFramePr>
        <p:xfrm>
          <a:off x="1387300" y="2158330"/>
          <a:ext cx="6600760" cy="4104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5259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E8B3-8B61-4C83-93FD-44F0DEDA4525}"/>
              </a:ext>
            </a:extLst>
          </p:cNvPr>
          <p:cNvSpPr>
            <a:spLocks noGrp="1"/>
          </p:cNvSpPr>
          <p:nvPr>
            <p:ph type="title"/>
          </p:nvPr>
        </p:nvSpPr>
        <p:spPr>
          <a:xfrm>
            <a:off x="295273" y="541725"/>
            <a:ext cx="8219017" cy="851699"/>
          </a:xfrm>
        </p:spPr>
        <p:txBody>
          <a:bodyPr/>
          <a:lstStyle/>
          <a:p>
            <a:r>
              <a:rPr lang="fr-FR" sz="2000">
                <a:solidFill>
                  <a:schemeClr val="tx1"/>
                </a:solidFill>
              </a:rPr>
              <a:t>Près de la moitié des visites à l'urgence pour EPCL concernaient une hémorragie en début de grossesse et une menace d'une perte de grossesse précoce</a:t>
            </a:r>
            <a:br>
              <a:rPr lang="fr-CA" sz="2000">
                <a:solidFill>
                  <a:schemeClr val="tx1"/>
                </a:solidFill>
              </a:rPr>
            </a:br>
            <a:endParaRPr lang="en-CA" sz="2000">
              <a:solidFill>
                <a:schemeClr val="tx1"/>
              </a:solidFill>
            </a:endParaRPr>
          </a:p>
        </p:txBody>
      </p:sp>
      <p:sp>
        <p:nvSpPr>
          <p:cNvPr id="10" name="TextBox 9">
            <a:extLst>
              <a:ext uri="{FF2B5EF4-FFF2-40B4-BE49-F238E27FC236}">
                <a16:creationId xmlns:a16="http://schemas.microsoft.com/office/drawing/2014/main" id="{D5FFC630-BFE6-4E73-BE4F-71D80B7EAC51}"/>
              </a:ext>
            </a:extLst>
          </p:cNvPr>
          <p:cNvSpPr txBox="1"/>
          <p:nvPr/>
        </p:nvSpPr>
        <p:spPr>
          <a:xfrm>
            <a:off x="295273" y="1414740"/>
            <a:ext cx="8219017" cy="646331"/>
          </a:xfrm>
          <a:prstGeom prst="rect">
            <a:avLst/>
          </a:prstGeom>
          <a:noFill/>
        </p:spPr>
        <p:txBody>
          <a:bodyPr wrap="square" rtlCol="0" anchor="t">
            <a:spAutoFit/>
          </a:bodyPr>
          <a:lstStyle/>
          <a:p>
            <a:r>
              <a:rPr lang="fr-CA" sz="1200" b="1" u="none">
                <a:latin typeface="Arial"/>
                <a:ea typeface="MS PGothic"/>
                <a:cs typeface="Arial"/>
              </a:rPr>
              <a:t>Figure : Proportion de toutes les visites à l’urgence pour complications ou fausse couche en début de grossesse pour lesquelles des complications ou une fausse couche en début de grossesse sont le principal diagnostic, selon le type de diagnostic (5 premiers), en Ontario, 2017-2018</a:t>
            </a:r>
          </a:p>
        </p:txBody>
      </p:sp>
      <p:pic>
        <p:nvPicPr>
          <p:cNvPr id="6" name="Picture 5">
            <a:extLst>
              <a:ext uri="{FF2B5EF4-FFF2-40B4-BE49-F238E27FC236}">
                <a16:creationId xmlns:a16="http://schemas.microsoft.com/office/drawing/2014/main" id="{704B0150-BD02-4FE1-93D1-B7EF8243B44F}"/>
              </a:ext>
            </a:extLst>
          </p:cNvPr>
          <p:cNvPicPr>
            <a:picLocks noChangeAspect="1"/>
          </p:cNvPicPr>
          <p:nvPr/>
        </p:nvPicPr>
        <p:blipFill>
          <a:blip r:embed="rId3"/>
          <a:stretch>
            <a:fillRect/>
          </a:stretch>
        </p:blipFill>
        <p:spPr>
          <a:xfrm>
            <a:off x="736423" y="2221475"/>
            <a:ext cx="7945083" cy="3937735"/>
          </a:xfrm>
          <a:prstGeom prst="rect">
            <a:avLst/>
          </a:prstGeom>
        </p:spPr>
      </p:pic>
      <p:sp>
        <p:nvSpPr>
          <p:cNvPr id="8" name="TextBox 7">
            <a:extLst>
              <a:ext uri="{FF2B5EF4-FFF2-40B4-BE49-F238E27FC236}">
                <a16:creationId xmlns:a16="http://schemas.microsoft.com/office/drawing/2014/main" id="{8CE4B14A-DCAC-4786-90CC-7241C2CAF237}"/>
              </a:ext>
            </a:extLst>
          </p:cNvPr>
          <p:cNvSpPr txBox="1"/>
          <p:nvPr/>
        </p:nvSpPr>
        <p:spPr>
          <a:xfrm>
            <a:off x="90486" y="6319615"/>
            <a:ext cx="8963025" cy="400110"/>
          </a:xfrm>
          <a:prstGeom prst="rect">
            <a:avLst/>
          </a:prstGeom>
          <a:noFill/>
        </p:spPr>
        <p:txBody>
          <a:bodyPr wrap="square" rtlCol="0">
            <a:spAutoFit/>
          </a:bodyPr>
          <a:lstStyle/>
          <a:p>
            <a:r>
              <a:rPr lang="fr-CA" sz="1000" u="none"/>
              <a:t>Source : Système national d’information sur les soins ambulatoires (SNISA), accessible par l’entremise de Savoir-Santé Ontario.</a:t>
            </a:r>
          </a:p>
          <a:p>
            <a:r>
              <a:rPr lang="fr-CA" sz="1000" u="none"/>
              <a:t>*La grossesse péritonéale et la grossesse ovarienne ont été exclues de la grossesse extra-utérine, car elles ne sont pas visées par la présente norme.</a:t>
            </a:r>
          </a:p>
        </p:txBody>
      </p:sp>
    </p:spTree>
    <p:extLst>
      <p:ext uri="{BB962C8B-B14F-4D97-AF65-F5344CB8AC3E}">
        <p14:creationId xmlns:p14="http://schemas.microsoft.com/office/powerpoint/2010/main" val="2640312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7766E-4E83-406B-865A-A1A61BACB9E9}"/>
              </a:ext>
            </a:extLst>
          </p:cNvPr>
          <p:cNvSpPr>
            <a:spLocks noGrp="1"/>
          </p:cNvSpPr>
          <p:nvPr>
            <p:ph type="title"/>
          </p:nvPr>
        </p:nvSpPr>
        <p:spPr>
          <a:xfrm>
            <a:off x="449708" y="389242"/>
            <a:ext cx="8614392" cy="829829"/>
          </a:xfrm>
        </p:spPr>
        <p:txBody>
          <a:bodyPr/>
          <a:lstStyle/>
          <a:p>
            <a:br>
              <a:rPr lang="fr-CA" sz="2000">
                <a:solidFill>
                  <a:schemeClr val="tx1"/>
                </a:solidFill>
              </a:rPr>
            </a:br>
            <a:r>
              <a:rPr lang="fr-CA" sz="2000">
                <a:solidFill>
                  <a:schemeClr val="tx1"/>
                </a:solidFill>
              </a:rPr>
              <a:t>Près de 90 % des patients qui présentaient des complications ou qui faisaient une fausse couche en début de grossesse ont reçu leur congé après leur visite à l’urgence</a:t>
            </a:r>
            <a:br>
              <a:rPr lang="fr-CA" sz="2000">
                <a:solidFill>
                  <a:schemeClr val="tx1"/>
                </a:solidFill>
              </a:rPr>
            </a:br>
            <a:endParaRPr lang="en-CA" sz="2000">
              <a:solidFill>
                <a:schemeClr val="tx1"/>
              </a:solidFill>
            </a:endParaRPr>
          </a:p>
        </p:txBody>
      </p:sp>
      <p:sp>
        <p:nvSpPr>
          <p:cNvPr id="4" name="TextBox 3">
            <a:extLst>
              <a:ext uri="{FF2B5EF4-FFF2-40B4-BE49-F238E27FC236}">
                <a16:creationId xmlns:a16="http://schemas.microsoft.com/office/drawing/2014/main" id="{1DF5E03C-4E3A-4742-9C5C-1BD6250168A2}"/>
              </a:ext>
            </a:extLst>
          </p:cNvPr>
          <p:cNvSpPr txBox="1"/>
          <p:nvPr/>
        </p:nvSpPr>
        <p:spPr>
          <a:xfrm>
            <a:off x="114100" y="6539059"/>
            <a:ext cx="8963025" cy="246221"/>
          </a:xfrm>
          <a:prstGeom prst="rect">
            <a:avLst/>
          </a:prstGeom>
          <a:noFill/>
        </p:spPr>
        <p:txBody>
          <a:bodyPr wrap="square" rtlCol="0" anchor="t">
            <a:spAutoFit/>
          </a:bodyPr>
          <a:lstStyle/>
          <a:p>
            <a:r>
              <a:rPr lang="fr-CA" sz="1000" u="none">
                <a:latin typeface="Arial"/>
                <a:ea typeface="MS PGothic"/>
                <a:cs typeface="Arial"/>
              </a:rPr>
              <a:t>Source : Système national d’information sur les soins ambulatoires (SNISA), accessible par l’entremise de Savoir-Santé Ontario</a:t>
            </a:r>
          </a:p>
        </p:txBody>
      </p:sp>
      <p:sp>
        <p:nvSpPr>
          <p:cNvPr id="23" name="TextBox 22">
            <a:extLst>
              <a:ext uri="{FF2B5EF4-FFF2-40B4-BE49-F238E27FC236}">
                <a16:creationId xmlns:a16="http://schemas.microsoft.com/office/drawing/2014/main" id="{82829FAA-78C7-4A78-8C8E-9C7FC87B86B6}"/>
              </a:ext>
            </a:extLst>
          </p:cNvPr>
          <p:cNvSpPr txBox="1"/>
          <p:nvPr/>
        </p:nvSpPr>
        <p:spPr>
          <a:xfrm>
            <a:off x="479591" y="1381929"/>
            <a:ext cx="8219017" cy="584775"/>
          </a:xfrm>
          <a:prstGeom prst="rect">
            <a:avLst/>
          </a:prstGeom>
          <a:noFill/>
        </p:spPr>
        <p:txBody>
          <a:bodyPr wrap="square" rtlCol="0">
            <a:spAutoFit/>
          </a:bodyPr>
          <a:lstStyle/>
          <a:p>
            <a:r>
              <a:rPr lang="fr-CA" sz="1600" b="1" u="none"/>
              <a:t>Figure : Distribution des patients à la suite de la visite à l’urgence pour complications ou fausse couche en début de grossesse en Ontario, 2017-2018</a:t>
            </a:r>
          </a:p>
        </p:txBody>
      </p:sp>
      <p:graphicFrame>
        <p:nvGraphicFramePr>
          <p:cNvPr id="6" name="Chart 5">
            <a:extLst>
              <a:ext uri="{FF2B5EF4-FFF2-40B4-BE49-F238E27FC236}">
                <a16:creationId xmlns:a16="http://schemas.microsoft.com/office/drawing/2014/main" id="{504B71F3-CAAF-4C6E-9FD1-87F3AFABA01D}"/>
              </a:ext>
            </a:extLst>
          </p:cNvPr>
          <p:cNvGraphicFramePr>
            <a:graphicFrameLocks/>
          </p:cNvGraphicFramePr>
          <p:nvPr>
            <p:extLst>
              <p:ext uri="{D42A27DB-BD31-4B8C-83A1-F6EECF244321}">
                <p14:modId xmlns:p14="http://schemas.microsoft.com/office/powerpoint/2010/main" val="1687708360"/>
              </p:ext>
            </p:extLst>
          </p:nvPr>
        </p:nvGraphicFramePr>
        <p:xfrm>
          <a:off x="114100" y="2221044"/>
          <a:ext cx="8950000" cy="43478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064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72185" y="696533"/>
            <a:ext cx="8365067" cy="893683"/>
          </a:xfrm>
        </p:spPr>
        <p:txBody>
          <a:bodyPr/>
          <a:lstStyle/>
          <a:p>
            <a:pPr defTabSz="457200"/>
            <a:r>
              <a:rPr lang="fr-CA" sz="2600">
                <a:solidFill>
                  <a:schemeClr val="tx1"/>
                </a:solidFill>
              </a:rPr>
              <a:t>De nombreuses visites répétées à l’urgence ont lieu dans les 30 jours suivant la visite initiale pour complications ou fausse couche en début de grossesse</a:t>
            </a:r>
            <a:br>
              <a:rPr lang="fr-CA" sz="2400">
                <a:solidFill>
                  <a:schemeClr val="tx1"/>
                </a:solidFill>
                <a:latin typeface="Arial" panose="020B0604020202020204" pitchFamily="34" charset="0"/>
                <a:cs typeface="Times New Roman" panose="02020603050405020304" pitchFamily="18" charset="0"/>
              </a:rPr>
            </a:br>
            <a:endParaRPr lang="fr-CA" sz="2400">
              <a:solidFill>
                <a:schemeClr val="tx1"/>
              </a:solidFill>
              <a:latin typeface="Arial" panose="020B0604020202020204" pitchFamily="34" charset="0"/>
              <a:cs typeface="Times New Roman" panose="02020603050405020304" pitchFamily="18" charset="0"/>
            </a:endParaRPr>
          </a:p>
        </p:txBody>
      </p:sp>
      <p:sp>
        <p:nvSpPr>
          <p:cNvPr id="7" name="TextBox 6"/>
          <p:cNvSpPr txBox="1"/>
          <p:nvPr>
            <p:custDataLst>
              <p:tags r:id="rId2"/>
            </p:custDataLst>
          </p:nvPr>
        </p:nvSpPr>
        <p:spPr>
          <a:xfrm>
            <a:off x="442976" y="6275509"/>
            <a:ext cx="7945650" cy="430887"/>
          </a:xfrm>
          <a:prstGeom prst="rect">
            <a:avLst/>
          </a:prstGeom>
          <a:noFill/>
        </p:spPr>
        <p:txBody>
          <a:bodyPr wrap="square" rtlCol="0">
            <a:spAutoFit/>
          </a:bodyPr>
          <a:lstStyle/>
          <a:p>
            <a:r>
              <a:rPr lang="fr-CA" sz="1100" u="none"/>
              <a:t>Sources des données : Système national d’information sur les soins ambulatoires (SNISA), fourni par l’Institute for Clinical Evaluative Sciences (ICES)</a:t>
            </a:r>
          </a:p>
        </p:txBody>
      </p:sp>
      <p:sp>
        <p:nvSpPr>
          <p:cNvPr id="3" name="TextBox 2">
            <a:extLst>
              <a:ext uri="{FF2B5EF4-FFF2-40B4-BE49-F238E27FC236}">
                <a16:creationId xmlns:a16="http://schemas.microsoft.com/office/drawing/2014/main" id="{DC45DAFF-A788-4C6F-87A4-BBFF2C315BC0}"/>
              </a:ext>
            </a:extLst>
          </p:cNvPr>
          <p:cNvSpPr txBox="1"/>
          <p:nvPr>
            <p:custDataLst>
              <p:tags r:id="rId3"/>
            </p:custDataLst>
          </p:nvPr>
        </p:nvSpPr>
        <p:spPr>
          <a:xfrm>
            <a:off x="648843" y="2116981"/>
            <a:ext cx="5145670" cy="3631763"/>
          </a:xfrm>
          <a:prstGeom prst="rect">
            <a:avLst/>
          </a:prstGeom>
          <a:noFill/>
        </p:spPr>
        <p:txBody>
          <a:bodyPr wrap="square" rtlCol="0">
            <a:spAutoFit/>
          </a:bodyPr>
          <a:lstStyle/>
          <a:p>
            <a:r>
              <a:rPr lang="fr-CA" sz="2300" u="none">
                <a:latin typeface="Arial"/>
                <a:cs typeface="Arial"/>
              </a:rPr>
              <a:t>Plus </a:t>
            </a:r>
            <a:r>
              <a:rPr lang="fr-CA" sz="2300" b="1" u="none">
                <a:solidFill>
                  <a:srgbClr val="047BC1"/>
                </a:solidFill>
                <a:latin typeface="Arial"/>
                <a:cs typeface="Arial"/>
              </a:rPr>
              <a:t>d’un quart</a:t>
            </a:r>
            <a:r>
              <a:rPr lang="fr-CA" sz="2300" u="none">
                <a:solidFill>
                  <a:srgbClr val="047BC1"/>
                </a:solidFill>
                <a:latin typeface="Arial"/>
                <a:cs typeface="Arial"/>
              </a:rPr>
              <a:t> </a:t>
            </a:r>
            <a:r>
              <a:rPr lang="fr-CA" sz="2300" u="none">
                <a:latin typeface="Arial"/>
                <a:cs typeface="Arial"/>
              </a:rPr>
              <a:t>des visites à l’urgence pour complications ou fausse couche en début de grossesse ont été suivies d’une nouvelle visite pour tout autre problème de santé dans les 30 jours. Des </a:t>
            </a:r>
            <a:r>
              <a:rPr lang="fr-CA" sz="2300" b="1" u="none">
                <a:solidFill>
                  <a:srgbClr val="047BC1"/>
                </a:solidFill>
                <a:latin typeface="Arial"/>
                <a:cs typeface="Arial"/>
              </a:rPr>
              <a:t>résultats semblables</a:t>
            </a:r>
            <a:r>
              <a:rPr lang="fr-CA" sz="2300" u="none">
                <a:latin typeface="Arial"/>
                <a:cs typeface="Arial"/>
              </a:rPr>
              <a:t> ont été observés pour la grossesse extra-utérine tubaire et les complications.</a:t>
            </a:r>
          </a:p>
          <a:p>
            <a:endParaRPr lang="en-CA" sz="2300" u="none" kern="0">
              <a:latin typeface="Arial"/>
              <a:cs typeface="Arial"/>
            </a:endParaRPr>
          </a:p>
        </p:txBody>
      </p:sp>
      <p:pic>
        <p:nvPicPr>
          <p:cNvPr id="6" name="Graphic 5">
            <a:extLst>
              <a:ext uri="{FF2B5EF4-FFF2-40B4-BE49-F238E27FC236}">
                <a16:creationId xmlns:a16="http://schemas.microsoft.com/office/drawing/2014/main" id="{476BA756-3527-F241-B73B-2795A38070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20365" y="1938674"/>
            <a:ext cx="2859191" cy="2859191"/>
          </a:xfrm>
          <a:prstGeom prst="rect">
            <a:avLst/>
          </a:prstGeom>
        </p:spPr>
      </p:pic>
    </p:spTree>
    <p:extLst>
      <p:ext uri="{BB962C8B-B14F-4D97-AF65-F5344CB8AC3E}">
        <p14:creationId xmlns:p14="http://schemas.microsoft.com/office/powerpoint/2010/main" val="773806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9466" y="446689"/>
            <a:ext cx="8365067" cy="881591"/>
          </a:xfrm>
        </p:spPr>
        <p:txBody>
          <a:bodyPr/>
          <a:lstStyle/>
          <a:p>
            <a:pPr defTabSz="457200"/>
            <a:br>
              <a:rPr lang="fr-CA" sz="2400">
                <a:solidFill>
                  <a:schemeClr val="tx1"/>
                </a:solidFill>
                <a:latin typeface="Arial" panose="020B0604020202020204" pitchFamily="34" charset="0"/>
                <a:cs typeface="Times New Roman" panose="02020603050405020304" pitchFamily="18" charset="0"/>
              </a:rPr>
            </a:br>
            <a:r>
              <a:rPr lang="fr-FR" sz="2600">
                <a:solidFill>
                  <a:schemeClr val="tx1"/>
                </a:solidFill>
              </a:rPr>
              <a:t>Les personnes vivant en milieu rural ont eu plus de visites répétées à l'urgence que les personnes vivant en milieu urbain</a:t>
            </a:r>
            <a:br>
              <a:rPr lang="fr-CA" sz="2400">
                <a:solidFill>
                  <a:schemeClr val="tx1"/>
                </a:solidFill>
              </a:rPr>
            </a:br>
            <a:endParaRPr lang="fr-CA" sz="2400">
              <a:solidFill>
                <a:schemeClr val="tx1"/>
              </a:solidFill>
            </a:endParaRPr>
          </a:p>
        </p:txBody>
      </p:sp>
      <p:sp>
        <p:nvSpPr>
          <p:cNvPr id="7" name="TextBox 6"/>
          <p:cNvSpPr txBox="1"/>
          <p:nvPr>
            <p:custDataLst>
              <p:tags r:id="rId2"/>
            </p:custDataLst>
          </p:nvPr>
        </p:nvSpPr>
        <p:spPr>
          <a:xfrm>
            <a:off x="389466" y="6111843"/>
            <a:ext cx="8061205" cy="430887"/>
          </a:xfrm>
          <a:prstGeom prst="rect">
            <a:avLst/>
          </a:prstGeom>
          <a:noFill/>
        </p:spPr>
        <p:txBody>
          <a:bodyPr wrap="square" rtlCol="0">
            <a:spAutoFit/>
          </a:bodyPr>
          <a:lstStyle/>
          <a:p>
            <a:r>
              <a:rPr lang="fr-CA" sz="1100" u="none"/>
              <a:t>Sources des données : Système national d’information sur les soins ambulatoires (SNISA), fourni par l’Institute for </a:t>
            </a:r>
            <a:r>
              <a:rPr lang="fr-CA" sz="1100" u="none" err="1"/>
              <a:t>Clinical</a:t>
            </a:r>
            <a:r>
              <a:rPr lang="fr-CA" sz="1100" u="none"/>
              <a:t> </a:t>
            </a:r>
            <a:r>
              <a:rPr lang="fr-CA" sz="1100" u="none" err="1"/>
              <a:t>Evaluative</a:t>
            </a:r>
            <a:r>
              <a:rPr lang="fr-CA" sz="1100" u="none"/>
              <a:t> Sciences (ICES)</a:t>
            </a:r>
          </a:p>
        </p:txBody>
      </p:sp>
      <p:sp>
        <p:nvSpPr>
          <p:cNvPr id="3" name="TextBox 2">
            <a:extLst>
              <a:ext uri="{FF2B5EF4-FFF2-40B4-BE49-F238E27FC236}">
                <a16:creationId xmlns:a16="http://schemas.microsoft.com/office/drawing/2014/main" id="{7545B5EF-CAAA-42EF-842F-98355E2C754B}"/>
              </a:ext>
            </a:extLst>
          </p:cNvPr>
          <p:cNvSpPr txBox="1"/>
          <p:nvPr>
            <p:custDataLst>
              <p:tags r:id="rId3"/>
            </p:custDataLst>
          </p:nvPr>
        </p:nvSpPr>
        <p:spPr>
          <a:xfrm>
            <a:off x="402998" y="1987637"/>
            <a:ext cx="4357511" cy="4339650"/>
          </a:xfrm>
          <a:prstGeom prst="rect">
            <a:avLst/>
          </a:prstGeom>
          <a:noFill/>
        </p:spPr>
        <p:txBody>
          <a:bodyPr wrap="square" rtlCol="0" anchor="t">
            <a:spAutoFit/>
          </a:bodyPr>
          <a:lstStyle/>
          <a:p>
            <a:r>
              <a:rPr lang="fr-CA" sz="2300" u="none">
                <a:latin typeface="Arial"/>
                <a:ea typeface="MS PGothic"/>
                <a:cs typeface="Arial"/>
              </a:rPr>
              <a:t>Dans les </a:t>
            </a:r>
            <a:r>
              <a:rPr lang="fr-CA" sz="2300" b="1" u="none">
                <a:solidFill>
                  <a:srgbClr val="047BC1"/>
                </a:solidFill>
                <a:latin typeface="Arial"/>
                <a:ea typeface="MS PGothic"/>
                <a:cs typeface="Arial"/>
              </a:rPr>
              <a:t>régions rurales</a:t>
            </a:r>
            <a:r>
              <a:rPr lang="fr-CA" sz="2300" u="none">
                <a:latin typeface="Arial"/>
                <a:ea typeface="MS PGothic"/>
                <a:cs typeface="Arial"/>
              </a:rPr>
              <a:t>, 44,7 % des personnes se sont à </a:t>
            </a:r>
            <a:r>
              <a:rPr lang="fr-CA" sz="2300" b="1" u="none">
                <a:solidFill>
                  <a:srgbClr val="047BC1"/>
                </a:solidFill>
                <a:latin typeface="Arial"/>
                <a:ea typeface="MS PGothic"/>
                <a:cs typeface="Arial"/>
              </a:rPr>
              <a:t>nouveau rendues à l’urgence</a:t>
            </a:r>
            <a:r>
              <a:rPr lang="fr-CA" sz="2300" u="none">
                <a:solidFill>
                  <a:srgbClr val="047BC1"/>
                </a:solidFill>
                <a:latin typeface="Arial"/>
                <a:ea typeface="MS PGothic"/>
                <a:cs typeface="Arial"/>
              </a:rPr>
              <a:t> </a:t>
            </a:r>
            <a:r>
              <a:rPr lang="fr-CA" sz="2300" u="none">
                <a:latin typeface="Arial"/>
                <a:ea typeface="MS PGothic"/>
                <a:cs typeface="Arial"/>
              </a:rPr>
              <a:t>pour toute autre raison dans les 30 jours suivant leur première visite pour complications ou fausse couche en début de grossesse, comparativement à </a:t>
            </a:r>
            <a:r>
              <a:rPr lang="fr-CA" sz="2300" b="1" u="none">
                <a:solidFill>
                  <a:srgbClr val="047BC1"/>
                </a:solidFill>
                <a:latin typeface="Arial"/>
                <a:ea typeface="MS PGothic"/>
                <a:cs typeface="Arial"/>
              </a:rPr>
              <a:t>39,8 % dans les régions urbaines</a:t>
            </a:r>
            <a:r>
              <a:rPr lang="fr-CA" sz="2300" u="none">
                <a:latin typeface="Arial"/>
                <a:ea typeface="MS PGothic"/>
                <a:cs typeface="Arial"/>
              </a:rPr>
              <a:t>.</a:t>
            </a:r>
          </a:p>
          <a:p>
            <a:endParaRPr lang="en-US" sz="2300" u="none" kern="0">
              <a:latin typeface="Arial"/>
              <a:cs typeface="Arial"/>
            </a:endParaRPr>
          </a:p>
          <a:p>
            <a:endParaRPr lang="en-CA" sz="2300" u="none" kern="0">
              <a:latin typeface="Arial"/>
              <a:cs typeface="Arial"/>
            </a:endParaRPr>
          </a:p>
        </p:txBody>
      </p:sp>
      <p:pic>
        <p:nvPicPr>
          <p:cNvPr id="6" name="Graphic 5">
            <a:extLst>
              <a:ext uri="{FF2B5EF4-FFF2-40B4-BE49-F238E27FC236}">
                <a16:creationId xmlns:a16="http://schemas.microsoft.com/office/drawing/2014/main" id="{1B2C2CEB-30EB-AC4F-9859-1641DDFC15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34369" y="1412048"/>
            <a:ext cx="3902773" cy="3902773"/>
          </a:xfrm>
          <a:prstGeom prst="rect">
            <a:avLst/>
          </a:prstGeom>
        </p:spPr>
      </p:pic>
    </p:spTree>
    <p:extLst>
      <p:ext uri="{BB962C8B-B14F-4D97-AF65-F5344CB8AC3E}">
        <p14:creationId xmlns:p14="http://schemas.microsoft.com/office/powerpoint/2010/main" val="306205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solidFill>
                  <a:schemeClr val="tx1"/>
                </a:solidFill>
              </a:rPr>
              <a:t>Objectifs</a:t>
            </a:r>
          </a:p>
        </p:txBody>
      </p:sp>
      <p:sp>
        <p:nvSpPr>
          <p:cNvPr id="3" name="Content Placeholder 2"/>
          <p:cNvSpPr>
            <a:spLocks noGrp="1"/>
          </p:cNvSpPr>
          <p:nvPr>
            <p:ph idx="1"/>
            <p:custDataLst>
              <p:tags r:id="rId2"/>
            </p:custDataLst>
          </p:nvPr>
        </p:nvSpPr>
        <p:spPr>
          <a:xfrm>
            <a:off x="457200" y="1440546"/>
            <a:ext cx="8229600" cy="4631779"/>
          </a:xfrm>
        </p:spPr>
        <p:txBody>
          <a:bodyPr/>
          <a:lstStyle/>
          <a:p>
            <a:pPr>
              <a:buClr>
                <a:srgbClr val="00B2E3"/>
              </a:buClr>
            </a:pPr>
            <a:r>
              <a:rPr lang="fr-CA" sz="2000" b="1">
                <a:ea typeface="MS PGothic"/>
              </a:rPr>
              <a:t>Aperçu des normes de qualité</a:t>
            </a:r>
            <a:r>
              <a:rPr lang="fr-CA" sz="2000">
                <a:ea typeface="MS PGothic"/>
              </a:rPr>
              <a:t> </a:t>
            </a:r>
            <a:br>
              <a:rPr lang="fr-CA" sz="2000">
                <a:ea typeface="MS PGothic"/>
              </a:rPr>
            </a:br>
            <a:r>
              <a:rPr lang="fr-CA" sz="2000"/>
              <a:t>De quoi s’agit-il? Comment sont-elles utilisées?</a:t>
            </a:r>
          </a:p>
          <a:p>
            <a:pPr>
              <a:buClr>
                <a:srgbClr val="00B2E3"/>
              </a:buClr>
            </a:pPr>
            <a:r>
              <a:rPr lang="fr-CA" sz="2000" b="1">
                <a:ea typeface="MS PGothic"/>
              </a:rPr>
              <a:t>Pourquoi cette norme de qualité est-elle nécessaire? </a:t>
            </a:r>
            <a:br>
              <a:rPr lang="fr-CA" sz="2000" b="1"/>
            </a:br>
            <a:r>
              <a:rPr lang="fr-CA" sz="2000"/>
              <a:t>Lacunes et variations dans la qualité des soins pour les personnes qui présentent des complications au début de la grossesse ou qui font une fausse couche au cours du premier trimestre de la grossesse</a:t>
            </a:r>
          </a:p>
          <a:p>
            <a:pPr>
              <a:buClr>
                <a:srgbClr val="00B2E3"/>
              </a:buClr>
            </a:pPr>
            <a:r>
              <a:rPr lang="fr-CA" sz="2000" b="1"/>
              <a:t>Comment mesurer le succès</a:t>
            </a:r>
            <a:br>
              <a:rPr lang="fr-CA" sz="2000" b="1"/>
            </a:br>
            <a:r>
              <a:rPr lang="fr-CA" sz="2000"/>
              <a:t>Indicateurs qui peuvent vous aider à mesurer vos efforts d’amélioration de la qualité</a:t>
            </a:r>
          </a:p>
          <a:p>
            <a:pPr>
              <a:buClr>
                <a:srgbClr val="00B2E3"/>
              </a:buClr>
            </a:pPr>
            <a:r>
              <a:rPr lang="fr-CA" sz="2000" b="1"/>
              <a:t>Énoncés de qualité en bref</a:t>
            </a:r>
            <a:br>
              <a:rPr lang="fr-CA" sz="2000" b="1"/>
            </a:br>
            <a:r>
              <a:rPr lang="fr-CA" sz="2000"/>
              <a:t>Les recommandations clés de la norme de qualité pour les complications et les fausses couches en début de grossesse</a:t>
            </a:r>
            <a:endParaRPr lang="en-US" sz="1800"/>
          </a:p>
        </p:txBody>
      </p:sp>
    </p:spTree>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65" y="502247"/>
            <a:ext cx="8754535" cy="619981"/>
          </a:xfrm>
        </p:spPr>
        <p:txBody>
          <a:bodyPr/>
          <a:lstStyle/>
          <a:p>
            <a:pPr defTabSz="457200"/>
            <a:br>
              <a:rPr lang="fr-CA" sz="2000">
                <a:solidFill>
                  <a:schemeClr val="tx1"/>
                </a:solidFill>
                <a:latin typeface="Arial" panose="020B0604020202020204" pitchFamily="34" charset="0"/>
                <a:ea typeface="MS PGothic"/>
                <a:cs typeface="Times New Roman" panose="02020603050405020304" pitchFamily="18" charset="0"/>
              </a:rPr>
            </a:br>
            <a:r>
              <a:rPr lang="fr-CA" sz="2000">
                <a:solidFill>
                  <a:schemeClr val="tx1"/>
                </a:solidFill>
                <a:latin typeface="Arial" panose="020B0604020202020204" pitchFamily="34" charset="0"/>
                <a:ea typeface="MS PGothic"/>
                <a:cs typeface="Times New Roman" panose="02020603050405020304" pitchFamily="18" charset="0"/>
              </a:rPr>
              <a:t>Les visites répétées à l’urgence, quel que soit l’état de santé, après une première visite pour complications ou fausse couche en début de grossesse étaient plus fréquentes dans les groupes d’âge plus jeunes</a:t>
            </a:r>
            <a:br>
              <a:rPr lang="fr-CA" sz="2000">
                <a:solidFill>
                  <a:schemeClr val="tx1"/>
                </a:solidFill>
              </a:rPr>
            </a:br>
            <a:endParaRPr lang="en-CA" sz="2000">
              <a:solidFill>
                <a:schemeClr val="tx1"/>
              </a:solidFill>
            </a:endParaRPr>
          </a:p>
        </p:txBody>
      </p:sp>
      <p:sp>
        <p:nvSpPr>
          <p:cNvPr id="8" name="TextBox 7">
            <a:extLst>
              <a:ext uri="{FF2B5EF4-FFF2-40B4-BE49-F238E27FC236}">
                <a16:creationId xmlns:a16="http://schemas.microsoft.com/office/drawing/2014/main" id="{9F2EDE63-C7F4-480F-B8CD-ED672E2CA63A}"/>
              </a:ext>
            </a:extLst>
          </p:cNvPr>
          <p:cNvSpPr txBox="1"/>
          <p:nvPr/>
        </p:nvSpPr>
        <p:spPr>
          <a:xfrm>
            <a:off x="389465" y="1559900"/>
            <a:ext cx="7679747" cy="738664"/>
          </a:xfrm>
          <a:prstGeom prst="rect">
            <a:avLst/>
          </a:prstGeom>
          <a:noFill/>
        </p:spPr>
        <p:txBody>
          <a:bodyPr wrap="square" rtlCol="0">
            <a:spAutoFit/>
          </a:bodyPr>
          <a:lstStyle/>
          <a:p>
            <a:r>
              <a:rPr lang="fr-CA" b="1" u="none"/>
              <a:t>Figure : Visites répétées à l’urgence pour tout problème dans les 30 jours suivant la visite initiale pour complications ou fausse couche en début de grossesse, en Ontario, par groupe d’âge, 2017-2018</a:t>
            </a:r>
          </a:p>
        </p:txBody>
      </p:sp>
      <p:sp>
        <p:nvSpPr>
          <p:cNvPr id="9" name="TextBox 8">
            <a:extLst>
              <a:ext uri="{FF2B5EF4-FFF2-40B4-BE49-F238E27FC236}">
                <a16:creationId xmlns:a16="http://schemas.microsoft.com/office/drawing/2014/main" id="{731E0974-844D-4111-8883-D4C305E43553}"/>
              </a:ext>
            </a:extLst>
          </p:cNvPr>
          <p:cNvSpPr txBox="1"/>
          <p:nvPr/>
        </p:nvSpPr>
        <p:spPr>
          <a:xfrm>
            <a:off x="337458" y="6223372"/>
            <a:ext cx="8806542" cy="430887"/>
          </a:xfrm>
          <a:prstGeom prst="rect">
            <a:avLst/>
          </a:prstGeom>
          <a:noFill/>
        </p:spPr>
        <p:txBody>
          <a:bodyPr wrap="square" rtlCol="0">
            <a:spAutoFit/>
          </a:bodyPr>
          <a:lstStyle/>
          <a:p>
            <a:r>
              <a:rPr lang="fr-CA" sz="1100" u="none"/>
              <a:t>Sources des données : Système national d’information sur les soins ambulatoires (</a:t>
            </a:r>
            <a:r>
              <a:rPr lang="fr-CA" sz="1100" u="none" err="1"/>
              <a:t>SNISA</a:t>
            </a:r>
            <a:r>
              <a:rPr lang="fr-CA" sz="1100" u="none"/>
              <a:t>), fourni par l’Institute for </a:t>
            </a:r>
            <a:r>
              <a:rPr lang="fr-CA" sz="1100" u="none" err="1"/>
              <a:t>Clinical</a:t>
            </a:r>
            <a:r>
              <a:rPr lang="fr-CA" sz="1100" u="none"/>
              <a:t> </a:t>
            </a:r>
            <a:br>
              <a:rPr lang="fr-CA" sz="1100" u="none"/>
            </a:br>
            <a:r>
              <a:rPr lang="fr-CA" sz="1100" u="none" err="1"/>
              <a:t>Evaluative</a:t>
            </a:r>
            <a:r>
              <a:rPr lang="fr-CA" sz="1100" u="none"/>
              <a:t> Sciences (</a:t>
            </a:r>
            <a:r>
              <a:rPr lang="fr-CA" sz="1100" u="none" err="1"/>
              <a:t>ICES</a:t>
            </a:r>
            <a:r>
              <a:rPr lang="fr-CA" sz="1100" u="none"/>
              <a:t>).</a:t>
            </a:r>
          </a:p>
        </p:txBody>
      </p:sp>
      <p:graphicFrame>
        <p:nvGraphicFramePr>
          <p:cNvPr id="7" name="Chart 6">
            <a:extLst>
              <a:ext uri="{FF2B5EF4-FFF2-40B4-BE49-F238E27FC236}">
                <a16:creationId xmlns:a16="http://schemas.microsoft.com/office/drawing/2014/main" id="{99A597AA-055C-440E-83CD-BB57161534C1}"/>
              </a:ext>
            </a:extLst>
          </p:cNvPr>
          <p:cNvGraphicFramePr>
            <a:graphicFrameLocks/>
          </p:cNvGraphicFramePr>
          <p:nvPr>
            <p:extLst>
              <p:ext uri="{D42A27DB-BD31-4B8C-83A1-F6EECF244321}">
                <p14:modId xmlns:p14="http://schemas.microsoft.com/office/powerpoint/2010/main" val="1593346851"/>
              </p:ext>
            </p:extLst>
          </p:nvPr>
        </p:nvGraphicFramePr>
        <p:xfrm>
          <a:off x="1134320" y="2298564"/>
          <a:ext cx="7361498" cy="36836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7452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16" y="540339"/>
            <a:ext cx="8365067" cy="959556"/>
          </a:xfrm>
        </p:spPr>
        <p:txBody>
          <a:bodyPr/>
          <a:lstStyle/>
          <a:p>
            <a:pPr defTabSz="457200"/>
            <a:r>
              <a:rPr lang="fr-CA" sz="2200">
                <a:solidFill>
                  <a:schemeClr val="tx1"/>
                </a:solidFill>
              </a:rPr>
              <a:t>Les visites répétées à l’urgence pour tout problème dans les 30 jours suivant la visite initiale pour une grossesse extra-utérine tubaire et pour des complications </a:t>
            </a:r>
            <a:r>
              <a:rPr lang="fr-FR" sz="2200">
                <a:solidFill>
                  <a:schemeClr val="tx1"/>
                </a:solidFill>
              </a:rPr>
              <a:t>variaient de 28,9 % à 72,7 % dans les sous-régions</a:t>
            </a:r>
            <a:br>
              <a:rPr lang="fr-CA" sz="2400">
                <a:solidFill>
                  <a:schemeClr val="tx1"/>
                </a:solidFill>
                <a:latin typeface="Arial" panose="020B0604020202020204" pitchFamily="34" charset="0"/>
                <a:cs typeface="Times New Roman" panose="02020603050405020304" pitchFamily="18" charset="0"/>
              </a:rPr>
            </a:br>
            <a:endParaRPr lang="en-CA" sz="2400" kern="1200">
              <a:solidFill>
                <a:schemeClr val="tx1"/>
              </a:solidFill>
              <a:latin typeface="Arial" panose="020B0604020202020204" pitchFamily="34" charset="0"/>
              <a:cs typeface="Times New Roman" panose="02020603050405020304" pitchFamily="18" charset="0"/>
            </a:endParaRPr>
          </a:p>
        </p:txBody>
      </p:sp>
      <p:sp>
        <p:nvSpPr>
          <p:cNvPr id="7" name="TextBox 6"/>
          <p:cNvSpPr txBox="1"/>
          <p:nvPr/>
        </p:nvSpPr>
        <p:spPr>
          <a:xfrm>
            <a:off x="337458" y="5897015"/>
            <a:ext cx="7931899" cy="430887"/>
          </a:xfrm>
          <a:prstGeom prst="rect">
            <a:avLst/>
          </a:prstGeom>
          <a:noFill/>
        </p:spPr>
        <p:txBody>
          <a:bodyPr wrap="square" rtlCol="0">
            <a:spAutoFit/>
          </a:bodyPr>
          <a:lstStyle/>
          <a:p>
            <a:r>
              <a:rPr lang="fr-CA" sz="1100" u="none"/>
              <a:t>Sources des données : Système national d’information sur les soins ambulatoires (SNISA), fourni par l’Institute for </a:t>
            </a:r>
            <a:r>
              <a:rPr lang="fr-CA" sz="1100" u="none" err="1"/>
              <a:t>Clinical</a:t>
            </a:r>
            <a:r>
              <a:rPr lang="fr-CA" sz="1100" u="none"/>
              <a:t> </a:t>
            </a:r>
            <a:r>
              <a:rPr lang="fr-CA" sz="1100" u="none" err="1"/>
              <a:t>Evaluative</a:t>
            </a:r>
            <a:r>
              <a:rPr lang="fr-CA" sz="1100" u="none"/>
              <a:t> Sciences (</a:t>
            </a:r>
            <a:r>
              <a:rPr lang="fr-CA" sz="1100" u="none" err="1"/>
              <a:t>ICES</a:t>
            </a:r>
            <a:r>
              <a:rPr lang="fr-CA" sz="1100" u="none"/>
              <a:t>).</a:t>
            </a:r>
          </a:p>
        </p:txBody>
      </p:sp>
      <p:sp>
        <p:nvSpPr>
          <p:cNvPr id="5" name="TextBox 4">
            <a:extLst>
              <a:ext uri="{FF2B5EF4-FFF2-40B4-BE49-F238E27FC236}">
                <a16:creationId xmlns:a16="http://schemas.microsoft.com/office/drawing/2014/main" id="{29BB2F4B-B045-46FB-987F-F088D6F103D3}"/>
              </a:ext>
            </a:extLst>
          </p:cNvPr>
          <p:cNvSpPr txBox="1"/>
          <p:nvPr/>
        </p:nvSpPr>
        <p:spPr>
          <a:xfrm>
            <a:off x="498316" y="1724485"/>
            <a:ext cx="8147367" cy="830997"/>
          </a:xfrm>
          <a:prstGeom prst="rect">
            <a:avLst/>
          </a:prstGeom>
          <a:noFill/>
        </p:spPr>
        <p:txBody>
          <a:bodyPr wrap="square" rtlCol="0">
            <a:spAutoFit/>
          </a:bodyPr>
          <a:lstStyle/>
          <a:p>
            <a:r>
              <a:rPr lang="fr-CA" sz="1600" b="1" u="none"/>
              <a:t>Figure : Visites répétées à l’urgence pour tout problème dans les 30 jours suivant la visite initiale pour une grossesse extra-utérine tubaire et pour des complications, en Ontario, par groupe d’âge, 2017-2018</a:t>
            </a:r>
          </a:p>
        </p:txBody>
      </p:sp>
      <p:graphicFrame>
        <p:nvGraphicFramePr>
          <p:cNvPr id="8" name="Chart 7">
            <a:extLst>
              <a:ext uri="{FF2B5EF4-FFF2-40B4-BE49-F238E27FC236}">
                <a16:creationId xmlns:a16="http://schemas.microsoft.com/office/drawing/2014/main" id="{B49B7F2F-5FA0-4637-8B8A-5FF678B03848}"/>
              </a:ext>
            </a:extLst>
          </p:cNvPr>
          <p:cNvGraphicFramePr>
            <a:graphicFrameLocks/>
          </p:cNvGraphicFramePr>
          <p:nvPr>
            <p:extLst>
              <p:ext uri="{D42A27DB-BD31-4B8C-83A1-F6EECF244321}">
                <p14:modId xmlns:p14="http://schemas.microsoft.com/office/powerpoint/2010/main" val="2603684408"/>
              </p:ext>
            </p:extLst>
          </p:nvPr>
        </p:nvGraphicFramePr>
        <p:xfrm>
          <a:off x="1047508" y="2667777"/>
          <a:ext cx="7048984" cy="3004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0777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75" y="564278"/>
            <a:ext cx="8365067" cy="879511"/>
          </a:xfrm>
        </p:spPr>
        <p:txBody>
          <a:bodyPr/>
          <a:lstStyle/>
          <a:p>
            <a:pPr defTabSz="457200"/>
            <a:r>
              <a:rPr lang="fr-CA" sz="2000">
                <a:solidFill>
                  <a:schemeClr val="tx1"/>
                </a:solidFill>
              </a:rPr>
              <a:t>Les personnes vivant dans les quartiers à faible revenu ont eu plus de visites répétées à l’urgence pour tout problème de santé dans les 30 jours suivant une première visite pour une grossesse extra-utérine tubaire et des complications</a:t>
            </a:r>
            <a:br>
              <a:rPr lang="fr-CA" sz="2400">
                <a:solidFill>
                  <a:schemeClr val="tx1"/>
                </a:solidFill>
                <a:latin typeface="Arial" panose="020B0604020202020204" pitchFamily="34" charset="0"/>
                <a:cs typeface="Times New Roman" panose="02020603050405020304" pitchFamily="18" charset="0"/>
              </a:rPr>
            </a:br>
            <a:endParaRPr lang="en-CA" sz="2400" kern="1200">
              <a:solidFill>
                <a:schemeClr val="tx1"/>
              </a:solidFill>
              <a:latin typeface="Arial" panose="020B0604020202020204" pitchFamily="34" charset="0"/>
              <a:cs typeface="Times New Roman" panose="02020603050405020304" pitchFamily="18" charset="0"/>
            </a:endParaRPr>
          </a:p>
        </p:txBody>
      </p:sp>
      <p:sp>
        <p:nvSpPr>
          <p:cNvPr id="7" name="TextBox 6"/>
          <p:cNvSpPr txBox="1"/>
          <p:nvPr/>
        </p:nvSpPr>
        <p:spPr>
          <a:xfrm>
            <a:off x="168729" y="6215023"/>
            <a:ext cx="8074415" cy="430887"/>
          </a:xfrm>
          <a:prstGeom prst="rect">
            <a:avLst/>
          </a:prstGeom>
          <a:noFill/>
        </p:spPr>
        <p:txBody>
          <a:bodyPr wrap="square" rtlCol="0">
            <a:spAutoFit/>
          </a:bodyPr>
          <a:lstStyle/>
          <a:p>
            <a:r>
              <a:rPr lang="fr-CA" sz="1100" u="none"/>
              <a:t>Sources des données : Système national d’information sur les soins ambulatoires (SNISA), fourni par l’Institute for </a:t>
            </a:r>
            <a:r>
              <a:rPr lang="fr-CA" sz="1100" u="none" err="1"/>
              <a:t>Clinical</a:t>
            </a:r>
            <a:r>
              <a:rPr lang="fr-CA" sz="1100" u="none"/>
              <a:t> </a:t>
            </a:r>
            <a:r>
              <a:rPr lang="fr-CA" sz="1100" u="none" err="1"/>
              <a:t>Evaluative</a:t>
            </a:r>
            <a:r>
              <a:rPr lang="fr-CA" sz="1100" u="none"/>
              <a:t> Sciences (</a:t>
            </a:r>
            <a:r>
              <a:rPr lang="fr-CA" sz="1100" u="none" err="1"/>
              <a:t>ICES</a:t>
            </a:r>
            <a:r>
              <a:rPr lang="fr-CA" sz="1100" u="none"/>
              <a:t>).</a:t>
            </a:r>
          </a:p>
        </p:txBody>
      </p:sp>
      <p:sp>
        <p:nvSpPr>
          <p:cNvPr id="6" name="TextBox 5">
            <a:extLst>
              <a:ext uri="{FF2B5EF4-FFF2-40B4-BE49-F238E27FC236}">
                <a16:creationId xmlns:a16="http://schemas.microsoft.com/office/drawing/2014/main" id="{051F2ED0-C6DC-4E3F-ADF6-87F2E2037401}"/>
              </a:ext>
            </a:extLst>
          </p:cNvPr>
          <p:cNvSpPr txBox="1"/>
          <p:nvPr/>
        </p:nvSpPr>
        <p:spPr>
          <a:xfrm>
            <a:off x="563397" y="1711695"/>
            <a:ext cx="7679747" cy="738664"/>
          </a:xfrm>
          <a:prstGeom prst="rect">
            <a:avLst/>
          </a:prstGeom>
          <a:noFill/>
        </p:spPr>
        <p:txBody>
          <a:bodyPr wrap="square" rtlCol="0">
            <a:spAutoFit/>
          </a:bodyPr>
          <a:lstStyle/>
          <a:p>
            <a:r>
              <a:rPr lang="fr-CA" b="1" u="none"/>
              <a:t>Figure : Visites répétées à l’urgence pour tout problème dans les 30 jours suivant la visite initiale pour une grossesse extra-utérine tubaire et pour des complications, en Ontario, par quintile de revenu des quartiers, 2017-2018</a:t>
            </a:r>
          </a:p>
        </p:txBody>
      </p:sp>
      <p:graphicFrame>
        <p:nvGraphicFramePr>
          <p:cNvPr id="8" name="Chart 7">
            <a:extLst>
              <a:ext uri="{FF2B5EF4-FFF2-40B4-BE49-F238E27FC236}">
                <a16:creationId xmlns:a16="http://schemas.microsoft.com/office/drawing/2014/main" id="{EAD8282A-E428-43A9-B8E1-6B7325F1986C}"/>
              </a:ext>
            </a:extLst>
          </p:cNvPr>
          <p:cNvGraphicFramePr>
            <a:graphicFrameLocks/>
          </p:cNvGraphicFramePr>
          <p:nvPr>
            <p:extLst>
              <p:ext uri="{D42A27DB-BD31-4B8C-83A1-F6EECF244321}">
                <p14:modId xmlns:p14="http://schemas.microsoft.com/office/powerpoint/2010/main" val="3047931144"/>
              </p:ext>
            </p:extLst>
          </p:nvPr>
        </p:nvGraphicFramePr>
        <p:xfrm>
          <a:off x="995423" y="2718265"/>
          <a:ext cx="7060557" cy="33352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9397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82B3-15E1-4A2A-9070-0E609E013958}"/>
              </a:ext>
            </a:extLst>
          </p:cNvPr>
          <p:cNvSpPr>
            <a:spLocks noGrp="1"/>
          </p:cNvSpPr>
          <p:nvPr>
            <p:ph type="title"/>
            <p:custDataLst>
              <p:tags r:id="rId1"/>
            </p:custDataLst>
          </p:nvPr>
        </p:nvSpPr>
        <p:spPr/>
        <p:txBody>
          <a:bodyPr/>
          <a:lstStyle/>
          <a:p>
            <a:r>
              <a:rPr lang="fr-CA" sz="3200">
                <a:solidFill>
                  <a:schemeClr val="tx1"/>
                </a:solidFill>
              </a:rPr>
              <a:t>L’impact des complications ou d’une fausse couche en début de grossesse sur la vie des gens </a:t>
            </a:r>
          </a:p>
        </p:txBody>
      </p:sp>
      <p:sp>
        <p:nvSpPr>
          <p:cNvPr id="3" name="Content Placeholder 2">
            <a:extLst>
              <a:ext uri="{FF2B5EF4-FFF2-40B4-BE49-F238E27FC236}">
                <a16:creationId xmlns:a16="http://schemas.microsoft.com/office/drawing/2014/main" id="{881BE968-47BC-4744-96F0-7C7463376C98}"/>
              </a:ext>
            </a:extLst>
          </p:cNvPr>
          <p:cNvSpPr>
            <a:spLocks noGrp="1"/>
          </p:cNvSpPr>
          <p:nvPr>
            <p:ph idx="1"/>
            <p:custDataLst>
              <p:tags r:id="rId2"/>
            </p:custDataLst>
          </p:nvPr>
        </p:nvSpPr>
        <p:spPr>
          <a:xfrm>
            <a:off x="457200" y="1995140"/>
            <a:ext cx="8229600" cy="4248472"/>
          </a:xfrm>
        </p:spPr>
        <p:txBody>
          <a:bodyPr/>
          <a:lstStyle/>
          <a:p>
            <a:pPr>
              <a:buClr>
                <a:srgbClr val="00B2E3"/>
              </a:buClr>
            </a:pPr>
            <a:r>
              <a:rPr lang="fr-CA" sz="2000"/>
              <a:t>Les impacts émotionnel et psychologique d’une fausse couche en début de grossesse peuvent être graves. Pour certaines personnes, la détresse émotionnelle peut entraîner une dépression clinique, </a:t>
            </a:r>
            <a:br>
              <a:rPr lang="fr-CA" sz="2000"/>
            </a:br>
            <a:r>
              <a:rPr lang="fr-CA" sz="2000"/>
              <a:t>un trouble de stress post-traumatique ou de l’anxiété.</a:t>
            </a:r>
          </a:p>
          <a:p>
            <a:pPr>
              <a:buClr>
                <a:srgbClr val="00B2E3"/>
              </a:buClr>
            </a:pPr>
            <a:r>
              <a:rPr lang="fr-CA" sz="2000"/>
              <a:t>Les familles ontariennes qui vivent une fausse couche en début de grossesse ont signalé un manque de gentillesse et de respect de la part des professionnels de la santé, qu’elles se sentaient moins soutenues et qu’elles étaient plus stigmatisées au moment de leur perte que les personnes dont la perte est survenue plus tard pendant la grossesse.</a:t>
            </a:r>
          </a:p>
        </p:txBody>
      </p:sp>
      <p:sp>
        <p:nvSpPr>
          <p:cNvPr id="4" name="TextBox 3">
            <a:extLst>
              <a:ext uri="{FF2B5EF4-FFF2-40B4-BE49-F238E27FC236}">
                <a16:creationId xmlns:a16="http://schemas.microsoft.com/office/drawing/2014/main" id="{43F23EAA-5D0F-4DEA-83F8-8DC428F804E3}"/>
              </a:ext>
            </a:extLst>
          </p:cNvPr>
          <p:cNvSpPr txBox="1"/>
          <p:nvPr>
            <p:custDataLst>
              <p:tags r:id="rId3"/>
            </p:custDataLst>
          </p:nvPr>
        </p:nvSpPr>
        <p:spPr>
          <a:xfrm>
            <a:off x="176221" y="5774252"/>
            <a:ext cx="8806542" cy="938719"/>
          </a:xfrm>
          <a:prstGeom prst="rect">
            <a:avLst/>
          </a:prstGeom>
          <a:noFill/>
        </p:spPr>
        <p:txBody>
          <a:bodyPr wrap="square" rtlCol="0">
            <a:spAutoFit/>
          </a:bodyPr>
          <a:lstStyle/>
          <a:p>
            <a:r>
              <a:rPr lang="fr-CA" sz="1100" u="none"/>
              <a:t>Source : National Institute for </a:t>
            </a:r>
            <a:r>
              <a:rPr lang="fr-CA" sz="1100" u="none" err="1"/>
              <a:t>Health</a:t>
            </a:r>
            <a:r>
              <a:rPr lang="fr-CA" sz="1100" u="none"/>
              <a:t> and Care Excellence. </a:t>
            </a:r>
            <a:r>
              <a:rPr lang="fr-CA" sz="1100" u="none" err="1"/>
              <a:t>Ectopic</a:t>
            </a:r>
            <a:r>
              <a:rPr lang="fr-CA" sz="1100" u="none"/>
              <a:t> </a:t>
            </a:r>
            <a:r>
              <a:rPr lang="fr-CA" sz="1100" u="none" err="1"/>
              <a:t>pregnancy</a:t>
            </a:r>
            <a:r>
              <a:rPr lang="fr-CA" sz="1100" u="none"/>
              <a:t> and </a:t>
            </a:r>
            <a:r>
              <a:rPr lang="fr-CA" sz="1100" u="none" err="1"/>
              <a:t>miscarriage</a:t>
            </a:r>
            <a:r>
              <a:rPr lang="fr-CA" sz="1100" u="none"/>
              <a:t>: </a:t>
            </a:r>
            <a:r>
              <a:rPr lang="fr-CA" sz="1100" u="none" err="1"/>
              <a:t>diagnosis</a:t>
            </a:r>
            <a:r>
              <a:rPr lang="fr-CA" sz="1100" u="none"/>
              <a:t> and initial management [Internet]. Londres : The Institute; 2019 [citation, mai 2019]. Disponible à : </a:t>
            </a:r>
            <a:r>
              <a:rPr lang="fr-CA" sz="1100" u="none">
                <a:solidFill>
                  <a:srgbClr val="047BC1"/>
                </a:solidFill>
                <a:hlinkClick r:id="rId6">
                  <a:extLst>
                    <a:ext uri="{A12FA001-AC4F-418D-AE19-62706E023703}">
                      <ahyp:hlinkClr xmlns:ahyp="http://schemas.microsoft.com/office/drawing/2018/hyperlinkcolor" val="tx"/>
                    </a:ext>
                  </a:extLst>
                </a:hlinkClick>
              </a:rPr>
              <a:t>https://www.nice.org.uk/guidance/ng126</a:t>
            </a:r>
          </a:p>
          <a:p>
            <a:r>
              <a:rPr lang="fr-CA" sz="1100" u="none"/>
              <a:t>Watson J., A. </a:t>
            </a:r>
            <a:r>
              <a:rPr lang="fr-CA" sz="1100" u="none" err="1"/>
              <a:t>Simmonds</a:t>
            </a:r>
            <a:r>
              <a:rPr lang="fr-CA" sz="1100" u="none"/>
              <a:t>, M. La Fontaine, M. E. </a:t>
            </a:r>
            <a:r>
              <a:rPr lang="fr-CA" sz="1100" u="none" err="1"/>
              <a:t>Fockler</a:t>
            </a:r>
            <a:r>
              <a:rPr lang="fr-CA" sz="1100" u="none"/>
              <a:t>. </a:t>
            </a:r>
            <a:r>
              <a:rPr lang="fr-CA" sz="1100" u="none" err="1"/>
              <a:t>Pregnancy</a:t>
            </a:r>
            <a:r>
              <a:rPr lang="fr-CA" sz="1100" u="none"/>
              <a:t> and infant </a:t>
            </a:r>
            <a:r>
              <a:rPr lang="fr-CA" sz="1100" u="none" err="1"/>
              <a:t>loss</a:t>
            </a:r>
            <a:r>
              <a:rPr lang="fr-CA" sz="1100" u="none"/>
              <a:t>: a </a:t>
            </a:r>
            <a:r>
              <a:rPr lang="fr-CA" sz="1100" u="none" err="1"/>
              <a:t>survey</a:t>
            </a:r>
            <a:r>
              <a:rPr lang="fr-CA" sz="1100" u="none"/>
              <a:t> of </a:t>
            </a:r>
            <a:r>
              <a:rPr lang="fr-CA" sz="1100" u="none" err="1"/>
              <a:t>families</a:t>
            </a:r>
            <a:r>
              <a:rPr lang="fr-CA" sz="1100" u="none"/>
              <a:t>’ </a:t>
            </a:r>
            <a:r>
              <a:rPr lang="fr-CA" sz="1100" u="none" err="1"/>
              <a:t>experiences</a:t>
            </a:r>
            <a:r>
              <a:rPr lang="fr-CA" sz="1100" u="none"/>
              <a:t> in Ontario Canada. BMC </a:t>
            </a:r>
            <a:r>
              <a:rPr lang="fr-CA" sz="1100" u="none" err="1"/>
              <a:t>Pregnancy</a:t>
            </a:r>
            <a:r>
              <a:rPr lang="fr-CA" sz="1100" u="none"/>
              <a:t> </a:t>
            </a:r>
            <a:r>
              <a:rPr lang="fr-CA" sz="1100" u="none" err="1"/>
              <a:t>Childbirth</a:t>
            </a:r>
            <a:r>
              <a:rPr lang="fr-CA" sz="1100" u="none"/>
              <a:t>. 2019;19(1):129.</a:t>
            </a:r>
          </a:p>
          <a:p>
            <a:endParaRPr lang="en-CA" sz="1100" u="none"/>
          </a:p>
        </p:txBody>
      </p:sp>
    </p:spTree>
    <p:extLst>
      <p:ext uri="{BB962C8B-B14F-4D97-AF65-F5344CB8AC3E}">
        <p14:creationId xmlns:p14="http://schemas.microsoft.com/office/powerpoint/2010/main" val="285836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82B3-15E1-4A2A-9070-0E609E013958}"/>
              </a:ext>
            </a:extLst>
          </p:cNvPr>
          <p:cNvSpPr>
            <a:spLocks noGrp="1"/>
          </p:cNvSpPr>
          <p:nvPr>
            <p:ph type="title"/>
            <p:custDataLst>
              <p:tags r:id="rId1"/>
            </p:custDataLst>
          </p:nvPr>
        </p:nvSpPr>
        <p:spPr/>
        <p:txBody>
          <a:bodyPr/>
          <a:lstStyle/>
          <a:p>
            <a:r>
              <a:rPr lang="fr-CA" sz="3200">
                <a:solidFill>
                  <a:schemeClr val="tx1"/>
                </a:solidFill>
              </a:rPr>
              <a:t>La grossesse extra-utérine est un événement pouvant la vie d’une personne en danger </a:t>
            </a:r>
          </a:p>
        </p:txBody>
      </p:sp>
      <p:sp>
        <p:nvSpPr>
          <p:cNvPr id="3" name="Content Placeholder 2">
            <a:extLst>
              <a:ext uri="{FF2B5EF4-FFF2-40B4-BE49-F238E27FC236}">
                <a16:creationId xmlns:a16="http://schemas.microsoft.com/office/drawing/2014/main" id="{881BE968-47BC-4744-96F0-7C7463376C98}"/>
              </a:ext>
            </a:extLst>
          </p:cNvPr>
          <p:cNvSpPr>
            <a:spLocks noGrp="1"/>
          </p:cNvSpPr>
          <p:nvPr>
            <p:ph idx="1"/>
            <p:custDataLst>
              <p:tags r:id="rId2"/>
            </p:custDataLst>
          </p:nvPr>
        </p:nvSpPr>
        <p:spPr/>
        <p:txBody>
          <a:bodyPr/>
          <a:lstStyle/>
          <a:p>
            <a:pPr>
              <a:buClr>
                <a:srgbClr val="00B2E3"/>
              </a:buClr>
            </a:pPr>
            <a:r>
              <a:rPr lang="fr-CA"/>
              <a:t>La grossesse extra-utérine est un événement pouvant la vie d’une personne en danger, et il est nécessaire de normaliser les soins pour les personnes enceintes et leur famille, ainsi que de s’assurer qu’on leur offre le choix de prise en charge.</a:t>
            </a:r>
          </a:p>
          <a:p>
            <a:pPr>
              <a:buClr>
                <a:srgbClr val="00B2E3"/>
              </a:buClr>
            </a:pPr>
            <a:r>
              <a:rPr lang="fr-CA"/>
              <a:t>Dans certaines collectivités de l’Ontario, il existe des cliniques pour le début de la grossesse offrant l’évaluation, le diagnostic et la prise en charge des complications et des fausses couches en début de grossesse à l’extérieur de l’urgence, mais les services offerts et les heures d’ouverture varient. </a:t>
            </a:r>
          </a:p>
        </p:txBody>
      </p:sp>
    </p:spTree>
    <p:extLst>
      <p:ext uri="{BB962C8B-B14F-4D97-AF65-F5344CB8AC3E}">
        <p14:creationId xmlns:p14="http://schemas.microsoft.com/office/powerpoint/2010/main" val="1638691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7C7EA5-043F-4AE3-AA4A-9B5BA62AFE93}"/>
              </a:ext>
            </a:extLst>
          </p:cNvPr>
          <p:cNvSpPr/>
          <p:nvPr>
            <p:custDataLst>
              <p:tags r:id="rId1"/>
            </p:custDataLst>
          </p:nvPr>
        </p:nvSpPr>
        <p:spPr>
          <a:xfrm>
            <a:off x="818225" y="1436812"/>
            <a:ext cx="8035778" cy="3108543"/>
          </a:xfrm>
          <a:prstGeom prst="rect">
            <a:avLst/>
          </a:prstGeom>
        </p:spPr>
        <p:txBody>
          <a:bodyPr wrap="square">
            <a:spAutoFit/>
          </a:bodyPr>
          <a:lstStyle/>
          <a:p>
            <a:pPr algn="ctr"/>
            <a:r>
              <a:rPr lang="fr-CA" sz="2800" u="none"/>
              <a:t>Dans un sondage mené en 2017 auprès des urgences de l’Ontario, </a:t>
            </a:r>
            <a:r>
              <a:rPr lang="fr-CA" sz="2800" b="1" u="none">
                <a:solidFill>
                  <a:srgbClr val="047BC1"/>
                </a:solidFill>
              </a:rPr>
              <a:t>34 urgences</a:t>
            </a:r>
            <a:br>
              <a:rPr lang="fr-CA" sz="2800" b="1" u="none">
                <a:solidFill>
                  <a:srgbClr val="047BC1"/>
                </a:solidFill>
              </a:rPr>
            </a:br>
            <a:r>
              <a:rPr lang="fr-CA" sz="2800" b="1" u="none">
                <a:solidFill>
                  <a:srgbClr val="047BC1"/>
                </a:solidFill>
              </a:rPr>
              <a:t>sur</a:t>
            </a:r>
            <a:r>
              <a:rPr lang="fr-CA" sz="2800" u="none">
                <a:solidFill>
                  <a:srgbClr val="047BC1"/>
                </a:solidFill>
              </a:rPr>
              <a:t> </a:t>
            </a:r>
            <a:r>
              <a:rPr lang="fr-CA" sz="2800" b="1" u="none">
                <a:solidFill>
                  <a:srgbClr val="047BC1"/>
                </a:solidFill>
              </a:rPr>
              <a:t>63</a:t>
            </a:r>
            <a:r>
              <a:rPr lang="fr-CA" sz="2800" b="1" u="none">
                <a:solidFill>
                  <a:srgbClr val="ED7D31"/>
                </a:solidFill>
              </a:rPr>
              <a:t> </a:t>
            </a:r>
            <a:r>
              <a:rPr lang="fr-CA" sz="2800" u="none"/>
              <a:t>ont indiqué qu’elles n’offraient pas l’accès à des services d’évaluation pour le début de grossesse aux personnes qui se présentaient à l’urgence avec des complications et qui pouvaient retourner à la maison.</a:t>
            </a:r>
          </a:p>
        </p:txBody>
      </p:sp>
      <p:sp>
        <p:nvSpPr>
          <p:cNvPr id="12" name="TextBox 11">
            <a:extLst>
              <a:ext uri="{FF2B5EF4-FFF2-40B4-BE49-F238E27FC236}">
                <a16:creationId xmlns:a16="http://schemas.microsoft.com/office/drawing/2014/main" id="{72DBFD16-6FA3-49F0-81D9-9F85A877482F}"/>
              </a:ext>
            </a:extLst>
          </p:cNvPr>
          <p:cNvSpPr txBox="1"/>
          <p:nvPr>
            <p:custDataLst>
              <p:tags r:id="rId2"/>
            </p:custDataLst>
          </p:nvPr>
        </p:nvSpPr>
        <p:spPr>
          <a:xfrm>
            <a:off x="518615" y="6057787"/>
            <a:ext cx="8335388" cy="461665"/>
          </a:xfrm>
          <a:prstGeom prst="rect">
            <a:avLst/>
          </a:prstGeom>
          <a:noFill/>
        </p:spPr>
        <p:txBody>
          <a:bodyPr wrap="square" rtlCol="0">
            <a:spAutoFit/>
          </a:bodyPr>
          <a:lstStyle/>
          <a:p>
            <a:r>
              <a:rPr lang="fr-CA" sz="1200" u="none"/>
              <a:t>Source : Glicksman R., S. McLeod S, J. Thomas, C. Varner. LO40 : Services for emergency department patients experiencing early pregnancy complications: a survey of Ontario hospitals. CJEM. 2019;21(S1):S21-S2. </a:t>
            </a:r>
          </a:p>
        </p:txBody>
      </p:sp>
    </p:spTree>
    <p:extLst>
      <p:ext uri="{BB962C8B-B14F-4D97-AF65-F5344CB8AC3E}">
        <p14:creationId xmlns:p14="http://schemas.microsoft.com/office/powerpoint/2010/main" val="3062374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7C7EA5-043F-4AE3-AA4A-9B5BA62AFE93}"/>
              </a:ext>
            </a:extLst>
          </p:cNvPr>
          <p:cNvSpPr/>
          <p:nvPr>
            <p:custDataLst>
              <p:tags r:id="rId1"/>
            </p:custDataLst>
          </p:nvPr>
        </p:nvSpPr>
        <p:spPr>
          <a:xfrm>
            <a:off x="615015" y="1166842"/>
            <a:ext cx="8094424" cy="4524315"/>
          </a:xfrm>
          <a:prstGeom prst="rect">
            <a:avLst/>
          </a:prstGeom>
        </p:spPr>
        <p:txBody>
          <a:bodyPr wrap="square" anchor="t">
            <a:spAutoFit/>
          </a:bodyPr>
          <a:lstStyle/>
          <a:p>
            <a:pPr algn="ctr"/>
            <a:r>
              <a:rPr lang="fr-CA" sz="3200" u="none">
                <a:latin typeface="Arial"/>
                <a:ea typeface="MS PGothic"/>
                <a:cs typeface="Arial"/>
              </a:rPr>
              <a:t>Dans le même sondage, </a:t>
            </a:r>
            <a:r>
              <a:rPr lang="fr-CA" sz="3200" b="1" u="none">
                <a:solidFill>
                  <a:srgbClr val="047BC1"/>
                </a:solidFill>
                <a:latin typeface="Arial"/>
                <a:ea typeface="MS PGothic"/>
                <a:cs typeface="Arial"/>
              </a:rPr>
              <a:t>l’échographie interprétée par un radiologue 24 heures sur 24 et 7 jours sur 7</a:t>
            </a:r>
            <a:r>
              <a:rPr lang="fr-CA" sz="3200" b="1" u="none">
                <a:solidFill>
                  <a:srgbClr val="ED7D31"/>
                </a:solidFill>
                <a:latin typeface="Arial"/>
                <a:ea typeface="MS PGothic"/>
                <a:cs typeface="Arial"/>
              </a:rPr>
              <a:t> </a:t>
            </a:r>
            <a:r>
              <a:rPr lang="fr-CA" sz="3200" u="none">
                <a:latin typeface="Arial"/>
                <a:ea typeface="MS PGothic"/>
                <a:cs typeface="Arial"/>
              </a:rPr>
              <a:t>n’était disponible que dans </a:t>
            </a:r>
            <a:r>
              <a:rPr lang="fr-CA" sz="3200" b="1" u="none">
                <a:solidFill>
                  <a:srgbClr val="047BC1"/>
                </a:solidFill>
                <a:latin typeface="Arial"/>
                <a:ea typeface="MS PGothic"/>
                <a:cs typeface="Arial"/>
              </a:rPr>
              <a:t>22 (34,9 %) des 63 </a:t>
            </a:r>
            <a:r>
              <a:rPr lang="fr-CA" sz="3200" u="none">
                <a:latin typeface="Arial"/>
                <a:ea typeface="MS PGothic"/>
                <a:cs typeface="Arial"/>
              </a:rPr>
              <a:t>hôpitaux. Il s’agit d’un service de diagnostic important pour les personnes présentant des complications en début de grossesse.</a:t>
            </a:r>
          </a:p>
          <a:p>
            <a:pPr algn="ctr"/>
            <a:endParaRPr lang="en-US" sz="3200" u="none">
              <a:latin typeface="Arial"/>
              <a:ea typeface="MS PGothic"/>
              <a:cs typeface="Arial"/>
            </a:endParaRPr>
          </a:p>
          <a:p>
            <a:pPr algn="ctr"/>
            <a:endParaRPr lang="en-CA" sz="3200" u="none">
              <a:latin typeface="Arial"/>
              <a:ea typeface="MS PGothic"/>
              <a:cs typeface="Arial"/>
            </a:endParaRPr>
          </a:p>
        </p:txBody>
      </p:sp>
      <p:sp>
        <p:nvSpPr>
          <p:cNvPr id="3" name="TextBox 2">
            <a:extLst>
              <a:ext uri="{FF2B5EF4-FFF2-40B4-BE49-F238E27FC236}">
                <a16:creationId xmlns:a16="http://schemas.microsoft.com/office/drawing/2014/main" id="{FCEAD7BD-FC49-4B99-8A80-9C00621E9EC4}"/>
              </a:ext>
            </a:extLst>
          </p:cNvPr>
          <p:cNvSpPr txBox="1"/>
          <p:nvPr>
            <p:custDataLst>
              <p:tags r:id="rId2"/>
            </p:custDataLst>
          </p:nvPr>
        </p:nvSpPr>
        <p:spPr>
          <a:xfrm>
            <a:off x="494533" y="6057068"/>
            <a:ext cx="8335388" cy="461665"/>
          </a:xfrm>
          <a:prstGeom prst="rect">
            <a:avLst/>
          </a:prstGeom>
          <a:noFill/>
        </p:spPr>
        <p:txBody>
          <a:bodyPr wrap="square" rtlCol="0">
            <a:spAutoFit/>
          </a:bodyPr>
          <a:lstStyle/>
          <a:p>
            <a:r>
              <a:rPr lang="fr-CA" sz="1200" u="none"/>
              <a:t>Source : Glicksman R., S. McLeod S, J. Thomas, C. Varner. LO40 : Services for emergency department patients experiencing early pregnancy complications: a survey of Ontario hospitals. CJEM. 2019;21(S1):S21-S2. </a:t>
            </a:r>
          </a:p>
        </p:txBody>
      </p:sp>
    </p:spTree>
    <p:extLst>
      <p:ext uri="{BB962C8B-B14F-4D97-AF65-F5344CB8AC3E}">
        <p14:creationId xmlns:p14="http://schemas.microsoft.com/office/powerpoint/2010/main" val="500699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7F5B17-88EE-8E40-8647-F81B3D635D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custDataLst>
              <p:tags r:id="rId1"/>
            </p:custDataLst>
          </p:nvPr>
        </p:nvSpPr>
        <p:spPr>
          <a:xfrm>
            <a:off x="409431" y="1064526"/>
            <a:ext cx="6448569" cy="4353635"/>
          </a:xfrm>
        </p:spPr>
        <p:txBody>
          <a:bodyPr/>
          <a:lstStyle/>
          <a:p>
            <a:pPr defTabSz="457200"/>
            <a:r>
              <a:rPr lang="fr-CA" sz="1600" i="1">
                <a:solidFill>
                  <a:schemeClr val="tx1"/>
                </a:solidFill>
                <a:ea typeface="MS PGothic"/>
              </a:rPr>
              <a:t>« On estime qu’une grossesse sur cinq se termine par une fausse couche, et 80 % d’entre elles ont lieu pendant le premier trimestre.  J’ai fait deux fausses couches en début de grossesse, une à 12 semaines et l’autre à 10 semaines. Elles ont été toutes les deux horribles. Même si nos médecins ne peuvent pas changer le résultat, nous avons tous besoin et méritons des soins de compassion. La fausse couche est une expérience souvent silencieuse, inattendue et déchirante pour beaucoup.</a:t>
            </a:r>
            <a:br>
              <a:rPr lang="fr-CA" sz="1600" i="1">
                <a:solidFill>
                  <a:schemeClr val="tx1"/>
                </a:solidFill>
                <a:ea typeface="MS PGothic"/>
              </a:rPr>
            </a:br>
            <a:r>
              <a:rPr lang="fr-CA" sz="1600" i="1">
                <a:solidFill>
                  <a:schemeClr val="tx1"/>
                </a:solidFill>
                <a:ea typeface="MS PGothic"/>
              </a:rPr>
              <a:t>	Pour les professionnels de la santé, cette norme de qualité offre des conseils sur le diagnostic, le suivi et la prise en charge des aspects physiques et émotionnels des soins pour les patients qui présentent des complications ou qui font une fausse couche en début de grossesse. Que vous vous rendiez dans un grand hôpital d’enseignement sur l’avenue </a:t>
            </a:r>
            <a:r>
              <a:rPr lang="fr-CA" sz="1600" i="1" err="1">
                <a:solidFill>
                  <a:schemeClr val="tx1"/>
                </a:solidFill>
                <a:ea typeface="MS PGothic"/>
              </a:rPr>
              <a:t>University</a:t>
            </a:r>
            <a:r>
              <a:rPr lang="fr-CA" sz="1600" i="1">
                <a:solidFill>
                  <a:schemeClr val="tx1"/>
                </a:solidFill>
                <a:ea typeface="MS PGothic"/>
              </a:rPr>
              <a:t> ou dans un petit hôpital en région rurale du Nord de l’Ontario, vous devriez vous attendre à être traité de la même manière. Le guide de référence du patient est également une ressource clé. Il peut aider les patients à poser des questions éclairées à leurs fournisseurs de soins de santé. »</a:t>
            </a:r>
            <a:br>
              <a:rPr lang="fr-CA" sz="1600" b="0">
                <a:solidFill>
                  <a:schemeClr val="tx1"/>
                </a:solidFill>
                <a:ea typeface="MS PGothic"/>
              </a:rPr>
            </a:br>
            <a:br>
              <a:rPr lang="fr-CA" sz="1600">
                <a:solidFill>
                  <a:schemeClr val="tx1"/>
                </a:solidFill>
                <a:ea typeface="MS PGothic"/>
              </a:rPr>
            </a:br>
            <a:r>
              <a:rPr lang="fr-CA" sz="1600" b="0">
                <a:solidFill>
                  <a:schemeClr val="tx1"/>
                </a:solidFill>
                <a:ea typeface="MS PGothic"/>
              </a:rPr>
              <a:t>– Amanda Ross-White, consultante en situation de vécu, Comité consultatif sur la norme de qualité sur les complications et les fausses couches en début de grossesse </a:t>
            </a:r>
          </a:p>
        </p:txBody>
      </p:sp>
      <p:sp>
        <p:nvSpPr>
          <p:cNvPr id="5" name="TextBox 4">
            <a:extLst>
              <a:ext uri="{FF2B5EF4-FFF2-40B4-BE49-F238E27FC236}">
                <a16:creationId xmlns:a16="http://schemas.microsoft.com/office/drawing/2014/main" id="{F64B97D9-0359-034C-A9B8-38C977EECEA0}"/>
              </a:ext>
            </a:extLst>
          </p:cNvPr>
          <p:cNvSpPr txBox="1"/>
          <p:nvPr/>
        </p:nvSpPr>
        <p:spPr>
          <a:xfrm>
            <a:off x="6858000" y="0"/>
            <a:ext cx="2108269" cy="2092881"/>
          </a:xfrm>
          <a:prstGeom prst="rect">
            <a:avLst/>
          </a:prstGeom>
          <a:noFill/>
        </p:spPr>
        <p:txBody>
          <a:bodyPr wrap="none" rtlCol="0">
            <a:spAutoFit/>
          </a:bodyPr>
          <a:lstStyle/>
          <a:p>
            <a:r>
              <a:rPr lang="en-US" sz="13000" b="1" u="none" spc="-300">
                <a:solidFill>
                  <a:srgbClr val="00B2E3"/>
                </a:solidFill>
                <a:latin typeface="ITC Century Std Book" panose="02040604060705020304" pitchFamily="18" charset="0"/>
              </a:rPr>
              <a:t>&gt;&gt;</a:t>
            </a:r>
          </a:p>
        </p:txBody>
      </p:sp>
    </p:spTree>
    <p:extLst>
      <p:ext uri="{BB962C8B-B14F-4D97-AF65-F5344CB8AC3E}">
        <p14:creationId xmlns:p14="http://schemas.microsoft.com/office/powerpoint/2010/main" val="1768557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2"/>
            </p:custDataLst>
          </p:nvPr>
        </p:nvSpPr>
        <p:spPr>
          <a:xfrm>
            <a:off x="748397" y="1708085"/>
            <a:ext cx="6081935" cy="1969761"/>
          </a:xfrm>
        </p:spPr>
        <p:txBody>
          <a:bodyPr/>
          <a:lstStyle/>
          <a:p>
            <a:br>
              <a:rPr lang="fr-CA" sz="4800">
                <a:solidFill>
                  <a:schemeClr val="tx1"/>
                </a:solidFill>
              </a:rPr>
            </a:br>
            <a:r>
              <a:rPr lang="fr-CA" sz="4800">
                <a:solidFill>
                  <a:schemeClr val="tx1"/>
                </a:solidFill>
              </a:rPr>
              <a:t>Énoncés de qualité en bref</a:t>
            </a:r>
            <a:endParaRPr lang="fr-CA">
              <a:solidFill>
                <a:schemeClr val="tx1"/>
              </a:solidFill>
              <a:latin typeface="MS PGothic"/>
            </a:endParaRPr>
          </a:p>
        </p:txBody>
      </p:sp>
      <p:cxnSp>
        <p:nvCxnSpPr>
          <p:cNvPr id="3" name="Straight Connector 2">
            <a:extLst>
              <a:ext uri="{FF2B5EF4-FFF2-40B4-BE49-F238E27FC236}">
                <a16:creationId xmlns:a16="http://schemas.microsoft.com/office/drawing/2014/main" id="{E29E0D3C-22A4-E040-9B68-4FDCB514D61F}"/>
              </a:ext>
            </a:extLst>
          </p:cNvPr>
          <p:cNvCxnSpPr>
            <a:cxnSpLocks/>
          </p:cNvCxnSpPr>
          <p:nvPr/>
        </p:nvCxnSpPr>
        <p:spPr bwMode="auto">
          <a:xfrm>
            <a:off x="860874" y="4002383"/>
            <a:ext cx="5645123"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77960"/>
            <a:ext cx="8244584" cy="1165909"/>
          </a:xfrm>
        </p:spPr>
        <p:txBody>
          <a:bodyPr/>
          <a:lstStyle/>
          <a:p>
            <a:r>
              <a:rPr lang="fr-CA" sz="3200">
                <a:solidFill>
                  <a:schemeClr val="tx1"/>
                </a:solidFill>
              </a:rPr>
              <a:t>Portée de la norme de qualité sur les complications et les fausses couches </a:t>
            </a:r>
            <a:br>
              <a:rPr lang="fr-CA" sz="3200">
                <a:solidFill>
                  <a:schemeClr val="tx1"/>
                </a:solidFill>
              </a:rPr>
            </a:br>
            <a:r>
              <a:rPr lang="fr-CA" sz="3200">
                <a:solidFill>
                  <a:schemeClr val="tx1"/>
                </a:solidFill>
              </a:rPr>
              <a:t>en début de grossesse</a:t>
            </a:r>
          </a:p>
        </p:txBody>
      </p:sp>
      <p:sp>
        <p:nvSpPr>
          <p:cNvPr id="4" name="Content Placeholder 3"/>
          <p:cNvSpPr>
            <a:spLocks noGrp="1"/>
          </p:cNvSpPr>
          <p:nvPr>
            <p:ph idx="1"/>
            <p:custDataLst>
              <p:tags r:id="rId3"/>
            </p:custDataLst>
          </p:nvPr>
        </p:nvSpPr>
        <p:spPr>
          <a:xfrm>
            <a:off x="457200" y="2151999"/>
            <a:ext cx="8229600" cy="4248472"/>
          </a:xfrm>
        </p:spPr>
        <p:txBody>
          <a:bodyPr/>
          <a:lstStyle/>
          <a:p>
            <a:pPr>
              <a:buClr>
                <a:srgbClr val="00B2E3"/>
              </a:buClr>
            </a:pPr>
            <a:r>
              <a:rPr lang="fr-CA" sz="2000"/>
              <a:t>Cette norme de qualité met l’accent sur les soins aux adultes de </a:t>
            </a:r>
            <a:br>
              <a:rPr lang="fr-CA" sz="2000"/>
            </a:br>
            <a:r>
              <a:rPr lang="fr-CA" sz="2000"/>
              <a:t>18 ans et plus qui présentent des complications au début de la grossesse ou qui font une fausse couche pendant le premier trimestre de grossesse. </a:t>
            </a:r>
          </a:p>
          <a:p>
            <a:pPr>
              <a:buClr>
                <a:srgbClr val="00B2E3"/>
              </a:buClr>
            </a:pPr>
            <a:r>
              <a:rPr lang="fr-CA" sz="2000"/>
              <a:t>Cette norme s’applique à tous les milieux et comprend le diagnostic, le suivi, la prise en charge et les aspects psychosociaux des soins pour les complications et les fausses couches en début de grossesse jusqu’à 13 semaines complètes de grossesse.</a:t>
            </a:r>
          </a:p>
          <a:p>
            <a:pPr>
              <a:buClr>
                <a:srgbClr val="00B2E3"/>
              </a:buClr>
            </a:pPr>
            <a:r>
              <a:rPr lang="fr-CA" sz="2000"/>
              <a:t>Cette norme de qualité ne s’applique pas aux autres types de grossesse extra-utérine, d’interruption de grossesse (avortement thérapeutique) ou de grossesse môlaire (maladie trophoblastique gravidique).</a:t>
            </a:r>
          </a:p>
        </p:txBody>
      </p:sp>
    </p:spTree>
    <p:custDataLst>
      <p:tags r:id="rId1"/>
    </p:custDataLst>
    <p:extLst>
      <p:ext uri="{BB962C8B-B14F-4D97-AF65-F5344CB8AC3E}">
        <p14:creationId xmlns:p14="http://schemas.microsoft.com/office/powerpoint/2010/main" val="303949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solidFill>
                  <a:schemeClr val="tx1"/>
                </a:solidFill>
              </a:rPr>
              <a:t>Normes de qualité</a:t>
            </a:r>
          </a:p>
        </p:txBody>
      </p:sp>
      <p:sp>
        <p:nvSpPr>
          <p:cNvPr id="16" name="Content Placeholder 2">
            <a:extLst>
              <a:ext uri="{FF2B5EF4-FFF2-40B4-BE49-F238E27FC236}">
                <a16:creationId xmlns:a16="http://schemas.microsoft.com/office/drawing/2014/main" id="{25917A72-0C15-CA48-B97A-8C51A4F1C5C3}"/>
              </a:ext>
            </a:extLst>
          </p:cNvPr>
          <p:cNvSpPr>
            <a:spLocks noGrp="1"/>
          </p:cNvSpPr>
          <p:nvPr>
            <p:ph idx="1"/>
            <p:custDataLst>
              <p:tags r:id="rId2"/>
            </p:custDataLst>
          </p:nvPr>
        </p:nvSpPr>
        <p:spPr>
          <a:xfrm>
            <a:off x="472184" y="1440547"/>
            <a:ext cx="8007508" cy="3143979"/>
          </a:xfrm>
        </p:spPr>
        <p:txBody>
          <a:bodyPr/>
          <a:lstStyle/>
          <a:p>
            <a:pPr>
              <a:lnSpc>
                <a:spcPct val="90000"/>
              </a:lnSpc>
              <a:spcAft>
                <a:spcPts val="1200"/>
              </a:spcAft>
              <a:buClr>
                <a:srgbClr val="00B2E3"/>
              </a:buClr>
            </a:pPr>
            <a:r>
              <a:rPr lang="fr-CA"/>
              <a:t>Informent les cliniciens et les patients sur ce devraient être la qualité des soins</a:t>
            </a:r>
          </a:p>
          <a:p>
            <a:pPr>
              <a:lnSpc>
                <a:spcPct val="90000"/>
              </a:lnSpc>
              <a:spcAft>
                <a:spcPts val="1200"/>
              </a:spcAft>
              <a:buClr>
                <a:srgbClr val="00B2E3"/>
              </a:buClr>
            </a:pPr>
            <a:r>
              <a:rPr lang="fr-CA"/>
              <a:t>Elles se concentrent sur les affections pour lesquelles il existe des variations importantes dans la prestation des soins, ou s’il existe des écarts entre les soins offerts en Ontario et ceux que les patients devraient recevoir</a:t>
            </a:r>
          </a:p>
          <a:p>
            <a:pPr>
              <a:lnSpc>
                <a:spcPct val="90000"/>
              </a:lnSpc>
              <a:spcAft>
                <a:spcPts val="1200"/>
              </a:spcAft>
              <a:buClr>
                <a:srgbClr val="00B2E3"/>
              </a:buClr>
            </a:pPr>
            <a:r>
              <a:rPr lang="fr-CA"/>
              <a:t>Elles reposent sur les meilleures données probantes disponibles</a:t>
            </a:r>
          </a:p>
          <a:p>
            <a:pPr marL="360363" indent="-360363">
              <a:lnSpc>
                <a:spcPct val="90000"/>
              </a:lnSpc>
              <a:spcAft>
                <a:spcPts val="1200"/>
              </a:spcAft>
              <a:buClr>
                <a:srgbClr val="00B2E3"/>
              </a:buClr>
              <a:buFont typeface="Arial" panose="020B0604020202020204" pitchFamily="34" charset="0"/>
              <a:buChar char="•"/>
            </a:pPr>
            <a:endParaRPr lang="en-CA"/>
          </a:p>
          <a:p>
            <a:pPr>
              <a:buClr>
                <a:srgbClr val="00B2E3"/>
              </a:buClr>
            </a:pPr>
            <a:endParaRPr lang="en-CA"/>
          </a:p>
        </p:txBody>
      </p:sp>
    </p:spTree>
    <p:extLst>
      <p:ext uri="{BB962C8B-B14F-4D97-AF65-F5344CB8AC3E}">
        <p14:creationId xmlns:p14="http://schemas.microsoft.com/office/powerpoint/2010/main" val="61464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3200">
                <a:solidFill>
                  <a:schemeClr val="tx1"/>
                </a:solidFill>
              </a:rPr>
              <a:t>Sujets de l’énoncé de qualité sur les complications et les fausses couches </a:t>
            </a:r>
            <a:br>
              <a:rPr lang="fr-CA" sz="3200">
                <a:solidFill>
                  <a:schemeClr val="tx1"/>
                </a:solidFill>
              </a:rPr>
            </a:br>
            <a:r>
              <a:rPr lang="fr-CA" sz="3200">
                <a:solidFill>
                  <a:schemeClr val="tx1"/>
                </a:solidFill>
              </a:rPr>
              <a:t>en début de grossesse</a:t>
            </a:r>
          </a:p>
        </p:txBody>
      </p:sp>
      <p:sp>
        <p:nvSpPr>
          <p:cNvPr id="4" name="Content Placeholder 3"/>
          <p:cNvSpPr>
            <a:spLocks noGrp="1"/>
          </p:cNvSpPr>
          <p:nvPr>
            <p:ph idx="1"/>
            <p:custDataLst>
              <p:tags r:id="rId2"/>
            </p:custDataLst>
          </p:nvPr>
        </p:nvSpPr>
        <p:spPr>
          <a:xfrm>
            <a:off x="457200" y="1830017"/>
            <a:ext cx="8229600" cy="4248472"/>
          </a:xfrm>
        </p:spPr>
        <p:txBody>
          <a:bodyPr/>
          <a:lstStyle/>
          <a:p>
            <a:pPr marL="457200" indent="-457200">
              <a:buClr>
                <a:srgbClr val="00B2E3"/>
              </a:buClr>
              <a:buAutoNum type="arabicPeriod"/>
            </a:pPr>
            <a:r>
              <a:rPr lang="fr-CA" sz="1800"/>
              <a:t>Évaluation complète</a:t>
            </a:r>
          </a:p>
          <a:p>
            <a:pPr marL="457200" indent="-457200">
              <a:buClr>
                <a:srgbClr val="00B2E3"/>
              </a:buClr>
              <a:buAutoNum type="arabicPeriod"/>
            </a:pPr>
            <a:r>
              <a:rPr lang="fr-CA" sz="1800"/>
              <a:t>Services d’évaluation en début de grossesse</a:t>
            </a:r>
          </a:p>
          <a:p>
            <a:pPr marL="457200" indent="-457200">
              <a:buClr>
                <a:srgbClr val="00B2E3"/>
              </a:buClr>
              <a:buAutoNum type="arabicPeriod"/>
            </a:pPr>
            <a:r>
              <a:rPr lang="fr-CA" sz="1800"/>
              <a:t>Grossesse donc la localisation est inconnue</a:t>
            </a:r>
          </a:p>
          <a:p>
            <a:pPr marL="457200" indent="-457200">
              <a:buClr>
                <a:srgbClr val="00B2E3"/>
              </a:buClr>
              <a:buAutoNum type="arabicPeriod"/>
            </a:pPr>
            <a:r>
              <a:rPr lang="fr-CA" sz="1800"/>
              <a:t>Diagnostic de fausse couche au début d’une grossesse intra-utérine</a:t>
            </a:r>
          </a:p>
          <a:p>
            <a:pPr marL="457200" indent="-457200">
              <a:buClr>
                <a:srgbClr val="00B2E3"/>
              </a:buClr>
              <a:buAutoNum type="arabicPeriod"/>
            </a:pPr>
            <a:r>
              <a:rPr lang="fr-CA" sz="1800"/>
              <a:t>Options de prises en charge lors d’une fausse couche au début d’une grossesse intra-utérine</a:t>
            </a:r>
          </a:p>
          <a:p>
            <a:pPr marL="457200" indent="-457200">
              <a:buClr>
                <a:srgbClr val="00B2E3"/>
              </a:buClr>
              <a:buAutoNum type="arabicPeriod"/>
            </a:pPr>
            <a:r>
              <a:rPr lang="fr-CA" sz="1800"/>
              <a:t>Options de prises en charge pour la grossesse extra-utérine tubaire</a:t>
            </a:r>
          </a:p>
          <a:p>
            <a:pPr marL="457200" indent="-457200">
              <a:buClr>
                <a:srgbClr val="00B2E3"/>
              </a:buClr>
              <a:buAutoNum type="arabicPeriod"/>
            </a:pPr>
            <a:r>
              <a:rPr lang="fr-CA" sz="1800"/>
              <a:t>Soins prodigués avec compassion</a:t>
            </a:r>
          </a:p>
          <a:p>
            <a:pPr marL="457200" indent="-457200">
              <a:buClr>
                <a:srgbClr val="00B2E3"/>
              </a:buClr>
              <a:buAutoNum type="arabicPeriod"/>
            </a:pPr>
            <a:r>
              <a:rPr lang="fr-CA" sz="1800"/>
              <a:t>Soutien psychosocial et soutien par les pairs</a:t>
            </a:r>
          </a:p>
        </p:txBody>
      </p:sp>
    </p:spTree>
    <p:extLst>
      <p:ext uri="{BB962C8B-B14F-4D97-AF65-F5344CB8AC3E}">
        <p14:creationId xmlns:p14="http://schemas.microsoft.com/office/powerpoint/2010/main" val="2794158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64090"/>
            <a:ext cx="8244584" cy="1165909"/>
          </a:xfrm>
        </p:spPr>
        <p:txBody>
          <a:bodyPr anchor="t"/>
          <a:lstStyle/>
          <a:p>
            <a:pPr>
              <a:lnSpc>
                <a:spcPct val="90000"/>
              </a:lnSpc>
            </a:pPr>
            <a:r>
              <a:rPr lang="fr-CA" sz="3200" b="0">
                <a:solidFill>
                  <a:schemeClr val="tx1"/>
                </a:solidFill>
                <a:ea typeface="MS PGothic"/>
              </a:rPr>
              <a:t>Énoncé de qualité 1 :</a:t>
            </a:r>
            <a:br>
              <a:rPr lang="fr-CA" sz="3200" b="0">
                <a:solidFill>
                  <a:schemeClr val="tx1"/>
                </a:solidFill>
                <a:ea typeface="MS PGothic"/>
              </a:rPr>
            </a:br>
            <a:r>
              <a:rPr lang="fr-CA" sz="3200" b="1">
                <a:solidFill>
                  <a:schemeClr val="tx1"/>
                </a:solidFill>
                <a:ea typeface="MS PGothic"/>
              </a:rPr>
              <a:t>Évaluation complète</a:t>
            </a:r>
            <a:br>
              <a:rPr lang="fr-CA" sz="3200">
                <a:solidFill>
                  <a:schemeClr val="tx1"/>
                </a:solidFill>
              </a:rPr>
            </a:br>
            <a:br>
              <a:rPr lang="fr-CA" sz="3500">
                <a:solidFill>
                  <a:schemeClr val="tx1"/>
                </a:solidFill>
              </a:rPr>
            </a:br>
            <a:endParaRPr lang="fr-CA" sz="3500">
              <a:solidFill>
                <a:schemeClr val="tx1"/>
              </a:solidFill>
            </a:endParaRPr>
          </a:p>
        </p:txBody>
      </p:sp>
      <p:sp>
        <p:nvSpPr>
          <p:cNvPr id="3" name="Rectangle 2"/>
          <p:cNvSpPr/>
          <p:nvPr>
            <p:custDataLst>
              <p:tags r:id="rId3"/>
            </p:custDataLst>
          </p:nvPr>
        </p:nvSpPr>
        <p:spPr>
          <a:xfrm>
            <a:off x="780692" y="2372096"/>
            <a:ext cx="7801276" cy="211380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a:cs typeface="Arial"/>
              </a:rPr>
              <a:t>Les personnes présentant des signes ou des symptômes de complications en début de grossesse reçoivent une évaluation complète qui comprend une échographie </a:t>
            </a:r>
            <a:r>
              <a:rPr lang="fr-CA" sz="2400" u="none" err="1">
                <a:cs typeface="Arial"/>
              </a:rPr>
              <a:t>transvaginale</a:t>
            </a:r>
            <a:r>
              <a:rPr lang="fr-CA" sz="2400" u="none">
                <a:cs typeface="Arial"/>
              </a:rPr>
              <a:t> et la mesure</a:t>
            </a:r>
            <a:br>
              <a:rPr lang="fr-CA" sz="2400" u="none">
                <a:cs typeface="Arial"/>
              </a:rPr>
            </a:br>
            <a:r>
              <a:rPr lang="fr-CA" sz="2400" u="none">
                <a:cs typeface="Arial"/>
              </a:rPr>
              <a:t>du taux de la bêta-</a:t>
            </a:r>
            <a:r>
              <a:rPr lang="fr-CA" sz="2400" u="none" err="1">
                <a:cs typeface="Arial"/>
              </a:rPr>
              <a:t>hCG</a:t>
            </a:r>
            <a:r>
              <a:rPr lang="fr-CA" sz="2400" u="none">
                <a:cs typeface="Arial"/>
              </a:rPr>
              <a:t>.  </a:t>
            </a: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00620" y="668232"/>
            <a:ext cx="9181310" cy="898336"/>
          </a:xfrm>
        </p:spPr>
        <p:txBody>
          <a:bodyPr/>
          <a:lstStyle/>
          <a:p>
            <a:r>
              <a:rPr lang="fr-CA" sz="3200" b="0">
                <a:solidFill>
                  <a:schemeClr val="tx1"/>
                </a:solidFill>
                <a:ea typeface="MS PGothic"/>
              </a:rPr>
              <a:t>Énoncé de qualité 2 :</a:t>
            </a:r>
            <a:br>
              <a:rPr lang="fr-CA" sz="3200" b="0">
                <a:solidFill>
                  <a:schemeClr val="tx1"/>
                </a:solidFill>
                <a:ea typeface="MS PGothic"/>
              </a:rPr>
            </a:br>
            <a:r>
              <a:rPr lang="fr-CA" sz="3200">
                <a:solidFill>
                  <a:schemeClr val="tx1"/>
                </a:solidFill>
                <a:ea typeface="MS PGothic"/>
              </a:rPr>
              <a:t>Services d’évaluation en début de grossesse</a:t>
            </a:r>
            <a:r>
              <a:rPr lang="fr-CA" sz="3200" b="0">
                <a:solidFill>
                  <a:schemeClr val="tx1"/>
                </a:solidFill>
                <a:ea typeface="MS PGothic"/>
              </a:rPr>
              <a:t> </a:t>
            </a:r>
            <a:br>
              <a:rPr lang="fr-CA">
                <a:solidFill>
                  <a:schemeClr val="tx1"/>
                </a:solidFill>
              </a:rPr>
            </a:br>
            <a:endParaRPr lang="fr-CA">
              <a:solidFill>
                <a:schemeClr val="tx1"/>
              </a:solidFill>
            </a:endParaRPr>
          </a:p>
        </p:txBody>
      </p:sp>
      <p:sp>
        <p:nvSpPr>
          <p:cNvPr id="3" name="Rectangle 2"/>
          <p:cNvSpPr/>
          <p:nvPr>
            <p:custDataLst>
              <p:tags r:id="rId3"/>
            </p:custDataLst>
          </p:nvPr>
        </p:nvSpPr>
        <p:spPr>
          <a:xfrm>
            <a:off x="933157" y="2319223"/>
            <a:ext cx="7277687" cy="2219554"/>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a:cs typeface="Arial"/>
              </a:rPr>
              <a:t>Les personnes qui présentent des complications ou qui font une fausse couche en début de grossesse ont accès à des services d’évaluation en début de grossesse. </a:t>
            </a: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20499" y="449426"/>
            <a:ext cx="8823501" cy="1165909"/>
          </a:xfrm>
        </p:spPr>
        <p:txBody>
          <a:bodyPr anchor="t"/>
          <a:lstStyle/>
          <a:p>
            <a:pPr>
              <a:lnSpc>
                <a:spcPct val="90000"/>
              </a:lnSpc>
            </a:pPr>
            <a:r>
              <a:rPr lang="fr-CA" sz="3200" b="0">
                <a:solidFill>
                  <a:schemeClr val="tx1"/>
                </a:solidFill>
                <a:ea typeface="MS PGothic"/>
              </a:rPr>
              <a:t>Énoncé de qualité 3 :</a:t>
            </a:r>
            <a:br>
              <a:rPr lang="fr-CA" sz="3200" b="0">
                <a:solidFill>
                  <a:schemeClr val="tx1"/>
                </a:solidFill>
                <a:ea typeface="MS PGothic"/>
              </a:rPr>
            </a:br>
            <a:r>
              <a:rPr lang="fr-CA" sz="3200">
                <a:solidFill>
                  <a:schemeClr val="tx1"/>
                </a:solidFill>
                <a:ea typeface="MS PGothic"/>
              </a:rPr>
              <a:t>Grossesse donc la localisation est inconnue</a:t>
            </a:r>
            <a:r>
              <a:rPr lang="fr-CA">
                <a:solidFill>
                  <a:schemeClr val="tx1"/>
                </a:solidFill>
                <a:ea typeface="MS PGothic"/>
              </a:rPr>
              <a:t> </a:t>
            </a:r>
            <a:br>
              <a:rPr lang="fr-CA" sz="3500">
                <a:solidFill>
                  <a:schemeClr val="tx1"/>
                </a:solidFill>
              </a:rPr>
            </a:br>
            <a:endParaRPr lang="fr-CA" sz="3500">
              <a:solidFill>
                <a:schemeClr val="tx1"/>
              </a:solidFill>
            </a:endParaRPr>
          </a:p>
        </p:txBody>
      </p:sp>
      <p:sp>
        <p:nvSpPr>
          <p:cNvPr id="3" name="Rectangle 2"/>
          <p:cNvSpPr/>
          <p:nvPr>
            <p:custDataLst>
              <p:tags r:id="rId3"/>
            </p:custDataLst>
          </p:nvPr>
        </p:nvSpPr>
        <p:spPr>
          <a:xfrm>
            <a:off x="1093405" y="2432290"/>
            <a:ext cx="7277687" cy="264702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a:cs typeface="Arial"/>
              </a:rPr>
              <a:t>Les personnes ayant une grossesse donc la localisation est inconnue (non visible dans l’utérus ou les annexes à l’échographie) reçoivent deux mesures du taux de la bêta-hCG effectuées à 48 heures d’intervalle. Elles sont suivies jusqu’à ce qu’un diagnostic final soit posé ou jusqu’à ce que </a:t>
            </a:r>
            <a:br>
              <a:rPr lang="fr-CA" sz="2400" u="none">
                <a:cs typeface="Arial"/>
              </a:rPr>
            </a:br>
            <a:r>
              <a:rPr lang="fr-CA" sz="2400" u="none">
                <a:cs typeface="Arial"/>
              </a:rPr>
              <a:t>le taux de la bêta-hCG soit de zéro. </a:t>
            </a: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29491" y="272374"/>
            <a:ext cx="8419469" cy="1165909"/>
          </a:xfrm>
        </p:spPr>
        <p:txBody>
          <a:bodyPr anchor="t"/>
          <a:lstStyle/>
          <a:p>
            <a:pPr>
              <a:lnSpc>
                <a:spcPct val="90000"/>
              </a:lnSpc>
            </a:pPr>
            <a:r>
              <a:rPr lang="fr-CA" sz="3200" b="0">
                <a:solidFill>
                  <a:schemeClr val="tx1"/>
                </a:solidFill>
                <a:ea typeface="MS PGothic"/>
              </a:rPr>
              <a:t>Énoncé de qualité 4 :</a:t>
            </a:r>
            <a:br>
              <a:rPr lang="fr-CA" sz="3200" b="0">
                <a:solidFill>
                  <a:schemeClr val="tx1"/>
                </a:solidFill>
                <a:ea typeface="MS PGothic"/>
              </a:rPr>
            </a:br>
            <a:r>
              <a:rPr lang="fr-CA" sz="3200">
                <a:solidFill>
                  <a:schemeClr val="tx1"/>
                </a:solidFill>
                <a:ea typeface="MS PGothic"/>
              </a:rPr>
              <a:t>Diagnostic de fausse couche au début d’une grossesse intra-utérine</a:t>
            </a:r>
          </a:p>
          <a:p>
            <a:pPr>
              <a:lnSpc>
                <a:spcPct val="90000"/>
              </a:lnSpc>
            </a:pPr>
            <a:br>
              <a:rPr lang="fr-CA" sz="3200">
                <a:solidFill>
                  <a:schemeClr val="tx1"/>
                </a:solidFill>
              </a:rPr>
            </a:br>
            <a:br>
              <a:rPr lang="fr-CA" sz="3200">
                <a:solidFill>
                  <a:schemeClr val="tx1"/>
                </a:solidFill>
              </a:rPr>
            </a:br>
            <a:br>
              <a:rPr lang="fr-CA" sz="3200">
                <a:solidFill>
                  <a:schemeClr val="tx1"/>
                </a:solidFill>
              </a:rPr>
            </a:br>
            <a:br>
              <a:rPr lang="fr-CA" sz="3200">
                <a:solidFill>
                  <a:schemeClr val="tx1"/>
                </a:solidFill>
              </a:rPr>
            </a:br>
            <a:endParaRPr lang="fr-CA" sz="3200">
              <a:solidFill>
                <a:schemeClr val="tx1"/>
              </a:solidFill>
            </a:endParaRPr>
          </a:p>
        </p:txBody>
      </p:sp>
      <p:sp>
        <p:nvSpPr>
          <p:cNvPr id="3" name="Rectangle 2"/>
          <p:cNvSpPr/>
          <p:nvPr>
            <p:custDataLst>
              <p:tags r:id="rId3"/>
            </p:custDataLst>
          </p:nvPr>
        </p:nvSpPr>
        <p:spPr>
          <a:xfrm>
            <a:off x="911842" y="1948167"/>
            <a:ext cx="7454766" cy="448837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a:cs typeface="Arial"/>
              </a:rPr>
              <a:t>Les personnes enceintes qui présentent des signes et symptômes de fausse couche au début d’une grossesse intra-utérine reçoivent ce diagnostic le plus rapidement possible grâce à l’échographie </a:t>
            </a:r>
            <a:r>
              <a:rPr lang="fr-CA" sz="2400" u="none" err="1">
                <a:cs typeface="Arial"/>
              </a:rPr>
              <a:t>transvaginale</a:t>
            </a:r>
            <a:r>
              <a:rPr lang="fr-CA" sz="2400" u="none">
                <a:cs typeface="Arial"/>
              </a:rPr>
              <a:t>. En attendant de savoir si la grossesse est viable ou non, elles reçoivent de l’information sur qui contacter, où aller et combien de temps il faut pour recevoir un diagnostic. Un diagnostic de fausse couche en début de grossesse est également communiqué aux prestataires de soins de santé primaires de la personne ou à d’autres prestataires de soins pertinents.</a:t>
            </a: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49708" y="351816"/>
            <a:ext cx="8244584" cy="1165909"/>
          </a:xfrm>
        </p:spPr>
        <p:txBody>
          <a:bodyPr anchor="t"/>
          <a:lstStyle/>
          <a:p>
            <a:pPr>
              <a:lnSpc>
                <a:spcPct val="90000"/>
              </a:lnSpc>
            </a:pPr>
            <a:r>
              <a:rPr lang="fr-CA" sz="3200" b="0">
                <a:solidFill>
                  <a:schemeClr val="tx1"/>
                </a:solidFill>
                <a:ea typeface="MS PGothic"/>
              </a:rPr>
              <a:t>Énoncé de qualité 5 :</a:t>
            </a:r>
            <a:br>
              <a:rPr lang="fr-CA" sz="3200" b="0">
                <a:solidFill>
                  <a:schemeClr val="tx1"/>
                </a:solidFill>
                <a:ea typeface="MS PGothic"/>
              </a:rPr>
            </a:br>
            <a:r>
              <a:rPr lang="fr-CA" sz="3200">
                <a:solidFill>
                  <a:schemeClr val="tx1"/>
                </a:solidFill>
                <a:ea typeface="MS PGothic"/>
              </a:rPr>
              <a:t>Options de prises en charge lors d’une fausse couche au début d’une grossesse intra-utérine</a:t>
            </a:r>
          </a:p>
          <a:p>
            <a:pPr>
              <a:lnSpc>
                <a:spcPct val="90000"/>
              </a:lnSpc>
            </a:pPr>
            <a:br>
              <a:rPr lang="fr-CA" sz="3200">
                <a:solidFill>
                  <a:schemeClr val="tx1"/>
                </a:solidFill>
              </a:rPr>
            </a:br>
            <a:br>
              <a:rPr lang="fr-CA" sz="3200">
                <a:solidFill>
                  <a:schemeClr val="tx1"/>
                </a:solidFill>
              </a:rPr>
            </a:br>
            <a:br>
              <a:rPr lang="fr-CA" sz="3500">
                <a:solidFill>
                  <a:schemeClr val="tx1"/>
                </a:solidFill>
              </a:rPr>
            </a:br>
            <a:endParaRPr lang="fr-CA" sz="3500">
              <a:solidFill>
                <a:schemeClr val="tx1"/>
              </a:solidFill>
            </a:endParaRPr>
          </a:p>
        </p:txBody>
      </p:sp>
      <p:sp>
        <p:nvSpPr>
          <p:cNvPr id="3" name="Rectangle 2"/>
          <p:cNvSpPr/>
          <p:nvPr>
            <p:custDataLst>
              <p:tags r:id="rId3"/>
            </p:custDataLst>
          </p:nvPr>
        </p:nvSpPr>
        <p:spPr>
          <a:xfrm>
            <a:off x="685800" y="2708535"/>
            <a:ext cx="7772400" cy="318448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a:cs typeface="Arial"/>
              </a:rPr>
              <a:t>Les personnes qui font une fausse couche au début d’une grossesse intra-utérine reçoivent de l’information sur toutes les options de prise en charge possibles (expectante, médicale et chirurgicale) et sont appuyées dans la prise de décision éclairée sur la prise en charge qui leur convient le mieux, selon leur diagnostic, leur situation clinique, leurs valeurs et leurs préférences.</a:t>
            </a: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49708" y="440893"/>
            <a:ext cx="8555144" cy="1165909"/>
          </a:xfrm>
        </p:spPr>
        <p:txBody>
          <a:bodyPr anchor="t"/>
          <a:lstStyle/>
          <a:p>
            <a:pPr>
              <a:lnSpc>
                <a:spcPct val="90000"/>
              </a:lnSpc>
            </a:pPr>
            <a:r>
              <a:rPr lang="fr-CA" sz="3200" b="0">
                <a:solidFill>
                  <a:schemeClr val="tx1"/>
                </a:solidFill>
                <a:ea typeface="MS PGothic"/>
              </a:rPr>
              <a:t>Énoncé de qualité 6 :</a:t>
            </a:r>
            <a:br>
              <a:rPr lang="fr-CA" sz="3200" b="0">
                <a:solidFill>
                  <a:schemeClr val="tx1"/>
                </a:solidFill>
                <a:ea typeface="MS PGothic"/>
              </a:rPr>
            </a:br>
            <a:r>
              <a:rPr lang="fr-CA" sz="3200">
                <a:solidFill>
                  <a:schemeClr val="tx1"/>
                </a:solidFill>
                <a:ea typeface="MS PGothic"/>
              </a:rPr>
              <a:t>Options de prises en charge pour la grossesse extra-utérine tubaire</a:t>
            </a:r>
          </a:p>
          <a:p>
            <a:pPr>
              <a:lnSpc>
                <a:spcPct val="90000"/>
              </a:lnSpc>
            </a:pPr>
            <a:br>
              <a:rPr lang="fr-CA" sz="3200">
                <a:solidFill>
                  <a:schemeClr val="tx1"/>
                </a:solidFill>
              </a:rPr>
            </a:br>
            <a:br>
              <a:rPr lang="fr-CA" sz="3200">
                <a:solidFill>
                  <a:schemeClr val="tx1"/>
                </a:solidFill>
              </a:rPr>
            </a:br>
            <a:br>
              <a:rPr lang="fr-CA" sz="3200">
                <a:solidFill>
                  <a:schemeClr val="tx1"/>
                </a:solidFill>
              </a:rPr>
            </a:br>
            <a:br>
              <a:rPr lang="fr-CA" sz="3200">
                <a:solidFill>
                  <a:schemeClr val="tx1"/>
                </a:solidFill>
              </a:rPr>
            </a:br>
            <a:endParaRPr lang="fr-CA" sz="3200">
              <a:solidFill>
                <a:schemeClr val="tx1"/>
              </a:solidFill>
            </a:endParaRPr>
          </a:p>
        </p:txBody>
      </p:sp>
      <p:sp>
        <p:nvSpPr>
          <p:cNvPr id="3" name="Rectangle 2"/>
          <p:cNvSpPr/>
          <p:nvPr>
            <p:custDataLst>
              <p:tags r:id="rId3"/>
            </p:custDataLst>
          </p:nvPr>
        </p:nvSpPr>
        <p:spPr>
          <a:xfrm>
            <a:off x="765313" y="2035697"/>
            <a:ext cx="7613374" cy="386626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a:cs typeface="Arial"/>
              </a:rPr>
              <a:t>Les personnes ayant une grossesse extra-utérine tubaire confirmée reçoivent de l’information sur toutes les options de prise en charge possibles (expectante, médicale et chirurgicale) et sont appuyées pour prendre une décision éclairée concernant leurs soins. Elles ont accès à l’option de prise en charge qu’elles préfèrent. Les professionnels de la santé surveillent étroitement les signes et les symptômes et organisent un accès approprié aux soins de suivi. </a:t>
            </a: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49708" y="440893"/>
            <a:ext cx="8244584" cy="1165909"/>
          </a:xfrm>
        </p:spPr>
        <p:txBody>
          <a:bodyPr anchor="t"/>
          <a:lstStyle/>
          <a:p>
            <a:pPr>
              <a:lnSpc>
                <a:spcPct val="90000"/>
              </a:lnSpc>
            </a:pPr>
            <a:r>
              <a:rPr lang="fr-CA" sz="3200" b="0">
                <a:solidFill>
                  <a:schemeClr val="tx1"/>
                </a:solidFill>
                <a:ea typeface="MS PGothic"/>
              </a:rPr>
              <a:t>Énoncé de qualité 7 :</a:t>
            </a:r>
            <a:br>
              <a:rPr lang="fr-CA" b="0">
                <a:solidFill>
                  <a:schemeClr val="tx1"/>
                </a:solidFill>
                <a:ea typeface="MS PGothic"/>
              </a:rPr>
            </a:br>
            <a:r>
              <a:rPr lang="fr-CA">
                <a:solidFill>
                  <a:schemeClr val="tx1"/>
                </a:solidFill>
                <a:ea typeface="MS PGothic"/>
              </a:rPr>
              <a:t>Soins prodigués avec compassion</a:t>
            </a:r>
            <a:br>
              <a:rPr lang="fr-CA" sz="3200">
                <a:solidFill>
                  <a:schemeClr val="tx1"/>
                </a:solidFill>
              </a:rPr>
            </a:br>
            <a:br>
              <a:rPr lang="fr-CA" sz="3200">
                <a:solidFill>
                  <a:schemeClr val="tx1"/>
                </a:solidFill>
              </a:rPr>
            </a:br>
            <a:br>
              <a:rPr lang="fr-CA" sz="3200">
                <a:solidFill>
                  <a:schemeClr val="tx1"/>
                </a:solidFill>
              </a:rPr>
            </a:br>
            <a:br>
              <a:rPr lang="fr-CA" sz="3200">
                <a:solidFill>
                  <a:schemeClr val="tx1"/>
                </a:solidFill>
              </a:rPr>
            </a:br>
            <a:br>
              <a:rPr lang="fr-CA" sz="3500">
                <a:solidFill>
                  <a:schemeClr val="tx1"/>
                </a:solidFill>
              </a:rPr>
            </a:br>
            <a:endParaRPr lang="fr-CA" sz="3500">
              <a:solidFill>
                <a:schemeClr val="tx1"/>
              </a:solidFill>
            </a:endParaRPr>
          </a:p>
        </p:txBody>
      </p:sp>
      <p:sp>
        <p:nvSpPr>
          <p:cNvPr id="3" name="Rectangle 2"/>
          <p:cNvSpPr/>
          <p:nvPr>
            <p:custDataLst>
              <p:tags r:id="rId3"/>
            </p:custDataLst>
          </p:nvPr>
        </p:nvSpPr>
        <p:spPr>
          <a:xfrm>
            <a:off x="765313" y="2135171"/>
            <a:ext cx="7613374" cy="309281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a:cs typeface="Arial"/>
              </a:rPr>
              <a:t>Les personnes et les familles qui vivent des complications ou une fausse couche en début de grossesse sont traitées avec dignité et respect, et reçoivent un soutien de manière sensible, en tenant compte de leur situation personnelle et de leurs réactions émotionnelles, quel que soit l’endroit où elles reçoivent leurs soins. </a:t>
            </a:r>
          </a:p>
        </p:txBody>
      </p:sp>
    </p:spTree>
    <p:custDataLst>
      <p:tags r:id="rId1"/>
    </p:custDataLst>
    <p:extLst>
      <p:ext uri="{BB962C8B-B14F-4D97-AF65-F5344CB8AC3E}">
        <p14:creationId xmlns:p14="http://schemas.microsoft.com/office/powerpoint/2010/main" val="4274796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21109" y="421015"/>
            <a:ext cx="8922891" cy="1165909"/>
          </a:xfrm>
        </p:spPr>
        <p:txBody>
          <a:bodyPr anchor="t"/>
          <a:lstStyle/>
          <a:p>
            <a:pPr>
              <a:lnSpc>
                <a:spcPct val="90000"/>
              </a:lnSpc>
            </a:pPr>
            <a:r>
              <a:rPr lang="fr-CA" sz="3200" b="0">
                <a:solidFill>
                  <a:schemeClr val="tx1"/>
                </a:solidFill>
                <a:ea typeface="MS PGothic"/>
              </a:rPr>
              <a:t>Énoncé de qualité 8 :</a:t>
            </a:r>
            <a:br>
              <a:rPr lang="fr-CA" sz="3200" b="0">
                <a:solidFill>
                  <a:schemeClr val="tx1"/>
                </a:solidFill>
                <a:ea typeface="MS PGothic"/>
              </a:rPr>
            </a:br>
            <a:r>
              <a:rPr lang="fr-CA" sz="3200">
                <a:solidFill>
                  <a:schemeClr val="tx1"/>
                </a:solidFill>
                <a:ea typeface="MS PGothic"/>
              </a:rPr>
              <a:t>Soutien psychosocial et soutien par les pairs</a:t>
            </a:r>
            <a:br>
              <a:rPr lang="fr-CA" sz="3200">
                <a:solidFill>
                  <a:schemeClr val="tx1"/>
                </a:solidFill>
              </a:rPr>
            </a:br>
            <a:br>
              <a:rPr lang="fr-CA" sz="3200">
                <a:solidFill>
                  <a:schemeClr val="tx1"/>
                </a:solidFill>
              </a:rPr>
            </a:br>
            <a:br>
              <a:rPr lang="fr-CA" sz="3200">
                <a:solidFill>
                  <a:schemeClr val="tx1"/>
                </a:solidFill>
              </a:rPr>
            </a:br>
            <a:br>
              <a:rPr lang="fr-CA" sz="3200">
                <a:solidFill>
                  <a:schemeClr val="tx1"/>
                </a:solidFill>
              </a:rPr>
            </a:br>
            <a:endParaRPr lang="fr-CA" sz="3200">
              <a:solidFill>
                <a:schemeClr val="tx1"/>
              </a:solidFill>
            </a:endParaRPr>
          </a:p>
        </p:txBody>
      </p:sp>
      <p:sp>
        <p:nvSpPr>
          <p:cNvPr id="3" name="Rectangle 2"/>
          <p:cNvSpPr/>
          <p:nvPr>
            <p:custDataLst>
              <p:tags r:id="rId3"/>
            </p:custDataLst>
          </p:nvPr>
        </p:nvSpPr>
        <p:spPr>
          <a:xfrm>
            <a:off x="765313" y="2522629"/>
            <a:ext cx="7613374" cy="181274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fr-CA" sz="2400" u="none">
                <a:cs typeface="Arial"/>
              </a:rPr>
              <a:t>Les personnes qui font une fausse couche en début de grossesse et leur famille reçoivent de l’information sur les services et les organismes de soutien psychosocial et de soutien par les pairs.</a:t>
            </a:r>
          </a:p>
        </p:txBody>
      </p:sp>
    </p:spTree>
    <p:custDataLst>
      <p:tags r:id="rId1"/>
    </p:custDataLst>
    <p:extLst>
      <p:ext uri="{BB962C8B-B14F-4D97-AF65-F5344CB8AC3E}">
        <p14:creationId xmlns:p14="http://schemas.microsoft.com/office/powerpoint/2010/main" val="2575694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2"/>
            </p:custDataLst>
          </p:nvPr>
        </p:nvSpPr>
        <p:spPr>
          <a:xfrm>
            <a:off x="606903" y="1668961"/>
            <a:ext cx="6081935" cy="1969761"/>
          </a:xfrm>
        </p:spPr>
        <p:txBody>
          <a:bodyPr/>
          <a:lstStyle/>
          <a:p>
            <a:br>
              <a:rPr lang="fr-CA" sz="4800">
                <a:solidFill>
                  <a:schemeClr val="tx1"/>
                </a:solidFill>
              </a:rPr>
            </a:br>
            <a:r>
              <a:rPr lang="fr-CA" sz="4800">
                <a:solidFill>
                  <a:schemeClr val="tx1"/>
                </a:solidFill>
              </a:rPr>
              <a:t>Comment mesurer la réussite</a:t>
            </a:r>
            <a:endParaRPr lang="fr-CA">
              <a:solidFill>
                <a:schemeClr val="tx1"/>
              </a:solidFill>
              <a:latin typeface="MS PGothic"/>
            </a:endParaRPr>
          </a:p>
        </p:txBody>
      </p:sp>
      <p:cxnSp>
        <p:nvCxnSpPr>
          <p:cNvPr id="3" name="Straight Connector 2">
            <a:extLst>
              <a:ext uri="{FF2B5EF4-FFF2-40B4-BE49-F238E27FC236}">
                <a16:creationId xmlns:a16="http://schemas.microsoft.com/office/drawing/2014/main" id="{7BB7DCEB-E372-684E-B63A-51AFCA054CA4}"/>
              </a:ext>
            </a:extLst>
          </p:cNvPr>
          <p:cNvCxnSpPr>
            <a:cxnSpLocks/>
          </p:cNvCxnSpPr>
          <p:nvPr/>
        </p:nvCxnSpPr>
        <p:spPr bwMode="auto">
          <a:xfrm>
            <a:off x="763769" y="3972037"/>
            <a:ext cx="5450914"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60872"/>
            <a:ext cx="7139136" cy="706437"/>
          </a:xfrm>
        </p:spPr>
        <p:txBody>
          <a:bodyPr/>
          <a:lstStyle/>
          <a:p>
            <a:r>
              <a:rPr lang="fr-CA">
                <a:solidFill>
                  <a:schemeClr val="tx1"/>
                </a:solidFill>
              </a:rPr>
              <a:t>Normes de qualité : Vision</a:t>
            </a:r>
          </a:p>
        </p:txBody>
      </p:sp>
      <p:graphicFrame>
        <p:nvGraphicFramePr>
          <p:cNvPr id="4" name="Diagram 3"/>
          <p:cNvGraphicFramePr/>
          <p:nvPr>
            <p:custDataLst>
              <p:tags r:id="rId2"/>
            </p:custDataLst>
            <p:extLst>
              <p:ext uri="{D42A27DB-BD31-4B8C-83A1-F6EECF244321}">
                <p14:modId xmlns:p14="http://schemas.microsoft.com/office/powerpoint/2010/main" val="2990058025"/>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custDataLst>
              <p:tags r:id="rId2"/>
            </p:custDataLst>
          </p:nvPr>
        </p:nvSpPr>
        <p:spPr/>
        <p:txBody>
          <a:bodyPr/>
          <a:lstStyle/>
          <a:p>
            <a:r>
              <a:rPr lang="fr-CA">
                <a:solidFill>
                  <a:schemeClr val="tx1"/>
                </a:solidFill>
              </a:rPr>
              <a:t>Comment mesurer la réussite à l’échelle provinciale</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custDataLst>
              <p:tags r:id="rId3"/>
            </p:custDataLst>
          </p:nvPr>
        </p:nvSpPr>
        <p:spPr>
          <a:xfrm>
            <a:off x="457200" y="1700808"/>
            <a:ext cx="8487905" cy="4248472"/>
          </a:xfrm>
        </p:spPr>
        <p:txBody>
          <a:bodyPr/>
          <a:lstStyle/>
          <a:p>
            <a:pPr marL="0" indent="0">
              <a:buNone/>
            </a:pPr>
            <a:r>
              <a:rPr lang="fr-CA" sz="2000">
                <a:ea typeface="MS PGothic"/>
              </a:rPr>
              <a:t>Nous recommandons la liste suivante d’indicateurs potentiels pour surveiller la réussite globale de la norme à l’échelle provinciale : </a:t>
            </a:r>
          </a:p>
          <a:p>
            <a:pPr>
              <a:buClr>
                <a:srgbClr val="00B2E3"/>
              </a:buClr>
            </a:pPr>
            <a:r>
              <a:rPr lang="fr-CA" sz="2000">
                <a:ea typeface="MS PGothic"/>
              </a:rPr>
              <a:t>Nombre de visites à l’urgence par des personnes qui présentent des complications ou font une fausse couche en début de grossesse</a:t>
            </a:r>
          </a:p>
          <a:p>
            <a:pPr>
              <a:buClr>
                <a:srgbClr val="00B2E3"/>
              </a:buClr>
            </a:pPr>
            <a:r>
              <a:rPr lang="fr-CA" sz="2000">
                <a:ea typeface="MS PGothic"/>
              </a:rPr>
              <a:t>Pourcentage de visites répétées à l’urgence dans les 30 jours suivant la visite initiale en cas de complications ou de fausses couches en début de grossesse</a:t>
            </a:r>
          </a:p>
          <a:p>
            <a:pPr>
              <a:buClr>
                <a:srgbClr val="00B2E3"/>
              </a:buClr>
            </a:pPr>
            <a:r>
              <a:rPr lang="fr-CA" sz="2000">
                <a:ea typeface="MS PGothic"/>
              </a:rPr>
              <a:t>Pourcentage de visites répétées à l’urgence dans les 30 jours suivant la visite initiale en cas de complications ou de grossesse extra-utérine tubaire</a:t>
            </a:r>
          </a:p>
          <a:p>
            <a:pPr>
              <a:buClr>
                <a:srgbClr val="00B2E3"/>
              </a:buClr>
            </a:pPr>
            <a:r>
              <a:rPr lang="fr-CA" sz="2000">
                <a:ea typeface="MS PGothic"/>
              </a:rPr>
              <a:t>Pourcentage de visites à l’urgence et d’hospitalisation pour des complications ou une fausse couche en début de grossesse nécessitant une transfusion sanguine</a:t>
            </a:r>
          </a:p>
          <a:p>
            <a:pPr marL="0" indent="0">
              <a:buNone/>
            </a:pPr>
            <a:endParaRPr lang="en-CA" sz="1800"/>
          </a:p>
          <a:p>
            <a:endParaRPr lang="en-US" sz="1800"/>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0CA5-2EAF-4533-976D-B6C8C3BA29A6}"/>
              </a:ext>
            </a:extLst>
          </p:cNvPr>
          <p:cNvSpPr>
            <a:spLocks noGrp="1"/>
          </p:cNvSpPr>
          <p:nvPr>
            <p:ph type="title"/>
            <p:custDataLst>
              <p:tags r:id="rId1"/>
            </p:custDataLst>
          </p:nvPr>
        </p:nvSpPr>
        <p:spPr/>
        <p:txBody>
          <a:bodyPr/>
          <a:lstStyle/>
          <a:p>
            <a:r>
              <a:rPr lang="fr-CA">
                <a:solidFill>
                  <a:schemeClr val="tx1"/>
                </a:solidFill>
              </a:rPr>
              <a:t>Comment mesurer la réussite </a:t>
            </a:r>
            <a:br>
              <a:rPr lang="fr-CA">
                <a:solidFill>
                  <a:schemeClr val="tx1"/>
                </a:solidFill>
              </a:rPr>
            </a:br>
            <a:r>
              <a:rPr lang="fr-CA">
                <a:solidFill>
                  <a:schemeClr val="tx1"/>
                </a:solidFill>
              </a:rPr>
              <a:t>à l’échelle locale</a:t>
            </a:r>
          </a:p>
        </p:txBody>
      </p:sp>
      <p:sp>
        <p:nvSpPr>
          <p:cNvPr id="3" name="Content Placeholder 2">
            <a:extLst>
              <a:ext uri="{FF2B5EF4-FFF2-40B4-BE49-F238E27FC236}">
                <a16:creationId xmlns:a16="http://schemas.microsoft.com/office/drawing/2014/main" id="{4741611F-638D-4D32-B233-43B4EC3A146E}"/>
              </a:ext>
            </a:extLst>
          </p:cNvPr>
          <p:cNvSpPr>
            <a:spLocks noGrp="1"/>
          </p:cNvSpPr>
          <p:nvPr>
            <p:ph idx="1"/>
            <p:custDataLst>
              <p:tags r:id="rId2"/>
            </p:custDataLst>
          </p:nvPr>
        </p:nvSpPr>
        <p:spPr/>
        <p:txBody>
          <a:bodyPr/>
          <a:lstStyle/>
          <a:p>
            <a:pPr marL="0" indent="0">
              <a:buNone/>
            </a:pPr>
            <a:r>
              <a:rPr lang="fr-CA" sz="2000">
                <a:ea typeface="MS PGothic"/>
              </a:rPr>
              <a:t>Nous recommandons la liste suivante d’indicateurs potentiels pour surveiller la réussite globale de la norme à l’échelle locale :</a:t>
            </a:r>
          </a:p>
          <a:p>
            <a:pPr>
              <a:buClr>
                <a:srgbClr val="00B2E3"/>
              </a:buClr>
            </a:pPr>
            <a:r>
              <a:rPr lang="fr-CA" sz="2000">
                <a:ea typeface="MS PGothic"/>
              </a:rPr>
              <a:t>Temps d’attente moyen pour les personnes qui font une fausse couche en début de grossesse intra-utérine et qui ont besoin d’une dilatation-curetage (DC)</a:t>
            </a:r>
          </a:p>
          <a:p>
            <a:pPr>
              <a:buClr>
                <a:srgbClr val="00B2E3"/>
              </a:buClr>
            </a:pPr>
            <a:r>
              <a:rPr lang="fr-CA" sz="2000">
                <a:ea typeface="MS PGothic"/>
              </a:rPr>
              <a:t>Temps d’attente moyen entre la première rencontre avec un professionnel de la santé lors de complications ou de fausse couche en début de grossesse et le diagnostic par échographie </a:t>
            </a:r>
            <a:r>
              <a:rPr lang="fr-CA" sz="2000" err="1">
                <a:ea typeface="MS PGothic"/>
              </a:rPr>
              <a:t>transvaginale</a:t>
            </a:r>
            <a:r>
              <a:rPr lang="fr-CA" sz="2000">
                <a:ea typeface="MS PGothic"/>
              </a:rPr>
              <a:t> des complications ou de la fausse couche </a:t>
            </a:r>
          </a:p>
          <a:p>
            <a:pPr>
              <a:buClr>
                <a:srgbClr val="00B2E3"/>
              </a:buClr>
            </a:pPr>
            <a:r>
              <a:rPr lang="fr-CA" sz="2000">
                <a:ea typeface="MS PGothic"/>
              </a:rPr>
              <a:t>Pourcentage de personnes qui présentent des complications ou font une fausse couche en début de grossesse et qui sont satisfaites des soins qu’elles reçoivent </a:t>
            </a:r>
          </a:p>
          <a:p>
            <a:pPr marL="0" indent="0">
              <a:buNone/>
            </a:pPr>
            <a:endParaRPr lang="en-CA"/>
          </a:p>
          <a:p>
            <a:endParaRPr lang="en-CA"/>
          </a:p>
          <a:p>
            <a:endParaRPr lang="en-CA"/>
          </a:p>
        </p:txBody>
      </p:sp>
    </p:spTree>
    <p:extLst>
      <p:ext uri="{BB962C8B-B14F-4D97-AF65-F5344CB8AC3E}">
        <p14:creationId xmlns:p14="http://schemas.microsoft.com/office/powerpoint/2010/main" val="733678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custDataLst>
              <p:tags r:id="rId1"/>
            </p:custDataLst>
          </p:nvPr>
        </p:nvPicPr>
        <p:blipFill>
          <a:blip r:embed="rId8" cstate="print"/>
          <a:srcRect/>
          <a:stretch>
            <a:fillRect/>
          </a:stretch>
        </p:blipFill>
        <p:spPr bwMode="auto">
          <a:xfrm>
            <a:off x="0" y="857250"/>
            <a:ext cx="5143500" cy="1704975"/>
          </a:xfrm>
          <a:prstGeom prst="rect">
            <a:avLst/>
          </a:prstGeom>
          <a:noFill/>
          <a:ln w="9525">
            <a:noFill/>
            <a:miter lim="800000"/>
            <a:headEnd/>
            <a:tailEnd/>
          </a:ln>
        </p:spPr>
      </p:pic>
      <p:sp>
        <p:nvSpPr>
          <p:cNvPr id="2" name="Title 1"/>
          <p:cNvSpPr>
            <a:spLocks noGrp="1"/>
          </p:cNvSpPr>
          <p:nvPr>
            <p:ph type="title" idx="4294967295"/>
            <p:custDataLst>
              <p:tags r:id="rId2"/>
            </p:custDataLst>
          </p:nvPr>
        </p:nvSpPr>
        <p:spPr>
          <a:xfrm>
            <a:off x="313840" y="2562225"/>
            <a:ext cx="6658460" cy="2339977"/>
          </a:xfrm>
        </p:spPr>
        <p:txBody>
          <a:bodyPr>
            <a:normAutofit fontScale="90000"/>
          </a:bodyPr>
          <a:lstStyle/>
          <a:p>
            <a:r>
              <a:rPr lang="fr-CA" sz="4400" b="1" err="1">
                <a:solidFill>
                  <a:schemeClr val="tx1"/>
                </a:solidFill>
              </a:rPr>
              <a:t>Pregnancy</a:t>
            </a:r>
            <a:r>
              <a:rPr lang="fr-CA" sz="4400" b="1">
                <a:solidFill>
                  <a:schemeClr val="tx1"/>
                </a:solidFill>
              </a:rPr>
              <a:t> and Infant </a:t>
            </a:r>
            <a:r>
              <a:rPr lang="fr-CA" sz="4400" b="1" err="1">
                <a:solidFill>
                  <a:schemeClr val="tx1"/>
                </a:solidFill>
              </a:rPr>
              <a:t>Loss</a:t>
            </a:r>
            <a:r>
              <a:rPr lang="fr-CA" sz="4400" b="1">
                <a:solidFill>
                  <a:schemeClr val="tx1"/>
                </a:solidFill>
              </a:rPr>
              <a:t> (PAIL) Network</a:t>
            </a:r>
            <a:br>
              <a:rPr lang="fr-CA" sz="3675" b="1">
                <a:solidFill>
                  <a:schemeClr val="tx1"/>
                </a:solidFill>
              </a:rPr>
            </a:br>
            <a:br>
              <a:rPr lang="fr-CA" sz="3675" b="1">
                <a:solidFill>
                  <a:schemeClr val="tx1"/>
                </a:solidFill>
              </a:rPr>
            </a:br>
            <a:endParaRPr lang="fr-CA" sz="3675" b="1">
              <a:solidFill>
                <a:schemeClr val="tx1"/>
              </a:solidFill>
            </a:endParaRPr>
          </a:p>
        </p:txBody>
      </p:sp>
      <p:pic>
        <p:nvPicPr>
          <p:cNvPr id="6" name="Picture 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6327541" y="5554113"/>
            <a:ext cx="2447579" cy="729067"/>
          </a:xfrm>
          <a:prstGeom prst="rect">
            <a:avLst/>
          </a:prstGeom>
        </p:spPr>
      </p:pic>
      <p:sp>
        <p:nvSpPr>
          <p:cNvPr id="3" name="TextBox 2"/>
          <p:cNvSpPr txBox="1"/>
          <p:nvPr>
            <p:custDataLst>
              <p:tags r:id="rId4"/>
            </p:custDataLst>
          </p:nvPr>
        </p:nvSpPr>
        <p:spPr>
          <a:xfrm>
            <a:off x="4791808" y="5341327"/>
            <a:ext cx="184731" cy="300082"/>
          </a:xfrm>
          <a:prstGeom prst="rect">
            <a:avLst/>
          </a:prstGeom>
          <a:noFill/>
        </p:spPr>
        <p:txBody>
          <a:bodyPr wrap="none" rtlCol="0">
            <a:spAutoFit/>
          </a:bodyPr>
          <a:lstStyle/>
          <a:p>
            <a:pPr defTabSz="685800" fontAlgn="auto">
              <a:spcBef>
                <a:spcPts val="0"/>
              </a:spcBef>
              <a:spcAft>
                <a:spcPts val="0"/>
              </a:spcAft>
            </a:pPr>
            <a:endParaRPr lang="en-US" sz="1350" u="none">
              <a:solidFill>
                <a:prstClr val="black"/>
              </a:solidFill>
              <a:latin typeface="Calibri" panose="020F0502020204030204"/>
              <a:ea typeface="+mn-ea"/>
            </a:endParaRPr>
          </a:p>
        </p:txBody>
      </p:sp>
      <p:sp>
        <p:nvSpPr>
          <p:cNvPr id="4" name="TextBox 3"/>
          <p:cNvSpPr txBox="1"/>
          <p:nvPr>
            <p:custDataLst>
              <p:tags r:id="rId5"/>
            </p:custDataLst>
          </p:nvPr>
        </p:nvSpPr>
        <p:spPr>
          <a:xfrm>
            <a:off x="480092" y="5641409"/>
            <a:ext cx="5366525" cy="461665"/>
          </a:xfrm>
          <a:prstGeom prst="rect">
            <a:avLst/>
          </a:prstGeom>
          <a:noFill/>
        </p:spPr>
        <p:txBody>
          <a:bodyPr wrap="square" rtlCol="0">
            <a:spAutoFit/>
          </a:bodyPr>
          <a:lstStyle/>
          <a:p>
            <a:pPr algn="ctr"/>
            <a:r>
              <a:rPr lang="fr-CA" sz="2400" b="1">
                <a:solidFill>
                  <a:srgbClr val="047BC1"/>
                </a:solidFill>
                <a:hlinkClick r:id="rId10">
                  <a:extLst>
                    <a:ext uri="{A12FA001-AC4F-418D-AE19-62706E023703}">
                      <ahyp:hlinkClr xmlns:ahyp="http://schemas.microsoft.com/office/drawing/2018/hyperlinkcolor" val="tx"/>
                    </a:ext>
                  </a:extLst>
                </a:hlinkClick>
              </a:rPr>
              <a:t>https://pailnetwork.sunnybrook.ca</a:t>
            </a:r>
          </a:p>
        </p:txBody>
      </p:sp>
    </p:spTree>
    <p:extLst>
      <p:ext uri="{BB962C8B-B14F-4D97-AF65-F5344CB8AC3E}">
        <p14:creationId xmlns:p14="http://schemas.microsoft.com/office/powerpoint/2010/main" val="1468945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CB6C8F-735C-6847-B0A8-45B3C6AFB113}"/>
              </a:ext>
            </a:extLst>
          </p:cNvPr>
          <p:cNvSpPr/>
          <p:nvPr/>
        </p:nvSpPr>
        <p:spPr>
          <a:xfrm>
            <a:off x="5353541" y="5800151"/>
            <a:ext cx="3790459"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a:solidFill>
                  <a:srgbClr val="FFFFFF"/>
                </a:solidFill>
                <a:latin typeface="Arial"/>
                <a:cs typeface="Arial"/>
              </a:rPr>
            </a:br>
            <a:endParaRPr lang="en-CA" sz="2800" b="1" u="none">
              <a:solidFill>
                <a:srgbClr val="FFFFFF"/>
              </a:solidFill>
              <a:latin typeface="Arial"/>
              <a:cs typeface="Arial"/>
            </a:endParaRPr>
          </a:p>
          <a:p>
            <a:pPr eaLnBrk="0" hangingPunct="0"/>
            <a:endParaRPr lang="en-CA" sz="2800" b="1" u="none">
              <a:solidFill>
                <a:srgbClr val="FFFFFF"/>
              </a:solidFill>
              <a:latin typeface="Arial"/>
              <a:cs typeface="Arial"/>
            </a:endParaRPr>
          </a:p>
          <a:p>
            <a:pPr eaLnBrk="0" hangingPunct="0"/>
            <a:br>
              <a:rPr lang="en-CA" sz="2800" b="1" u="none">
                <a:solidFill>
                  <a:srgbClr val="FFFFFF"/>
                </a:solidFill>
                <a:latin typeface="Arial"/>
                <a:cs typeface="Arial"/>
              </a:rPr>
            </a:br>
            <a:r>
              <a:rPr lang="en-CA" sz="2400" u="none" err="1">
                <a:solidFill>
                  <a:srgbClr val="FFFFFF"/>
                </a:solidFill>
                <a:latin typeface="Arial"/>
                <a:cs typeface="Arial"/>
              </a:rPr>
              <a:t>Venez</a:t>
            </a:r>
            <a:r>
              <a:rPr lang="en-CA" sz="2400" u="none">
                <a:solidFill>
                  <a:srgbClr val="FFFFFF"/>
                </a:solidFill>
                <a:latin typeface="Arial"/>
                <a:cs typeface="Arial"/>
              </a:rPr>
              <a:t> nous y rejoinder :</a:t>
            </a:r>
            <a:br>
              <a:rPr lang="en-CA" sz="2400" u="none">
                <a:solidFill>
                  <a:srgbClr val="FFFFFF"/>
                </a:solidFill>
                <a:latin typeface="Arial"/>
                <a:cs typeface="Arial"/>
              </a:rPr>
            </a:br>
            <a:r>
              <a:rPr lang="en-CA" sz="2400" b="1" u="none" err="1">
                <a:solidFill>
                  <a:srgbClr val="FFFFFF"/>
                </a:solidFill>
                <a:latin typeface="Arial"/>
                <a:cs typeface="Arial"/>
              </a:rPr>
              <a:t>quorum.hqontario.ca</a:t>
            </a:r>
            <a:endParaRPr lang="en-CA" sz="2400" b="1" u="none">
              <a:solidFill>
                <a:srgbClr val="FFFFFF"/>
              </a:solidFill>
              <a:latin typeface="Arial"/>
              <a:cs typeface="Arial"/>
            </a:endParaRP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custDataLst>
              <p:tags r:id="rId1"/>
            </p:custDataLst>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custDataLst>
              <p:tags r:id="rId2"/>
            </p:custDataLst>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custDataLst>
              <p:tags r:id="rId3"/>
            </p:custDataLst>
          </p:nvPr>
        </p:nvSpPr>
        <p:spPr>
          <a:xfrm>
            <a:off x="98152" y="6224276"/>
            <a:ext cx="8921937" cy="584775"/>
          </a:xfrm>
          <a:prstGeom prst="rect">
            <a:avLst/>
          </a:prstGeom>
        </p:spPr>
        <p:txBody>
          <a:bodyPr wrap="square" anchor="t">
            <a:spAutoFit/>
          </a:bodyPr>
          <a:lstStyle/>
          <a:p>
            <a:r>
              <a:rPr lang="fr-CA" sz="1200" b="1" u="none"/>
              <a:t>Vous trouverez ces ressources ici :</a:t>
            </a:r>
            <a:br>
              <a:rPr lang="fr-CA" sz="1200" b="1" u="none">
                <a:cs typeface="Arial"/>
              </a:rPr>
            </a:br>
            <a:r>
              <a:rPr lang="en-CA" sz="1000">
                <a:solidFill>
                  <a:srgbClr val="047BC1"/>
                </a:solidFill>
              </a:rPr>
              <a:t>https://</a:t>
            </a:r>
            <a:r>
              <a:rPr lang="en-CA" sz="1000" err="1">
                <a:solidFill>
                  <a:srgbClr val="047BC1"/>
                </a:solidFill>
              </a:rPr>
              <a:t>www.hqontario.ca</a:t>
            </a:r>
            <a:r>
              <a:rPr lang="en-CA" sz="1000">
                <a:solidFill>
                  <a:srgbClr val="047BC1"/>
                </a:solidFill>
              </a:rPr>
              <a:t>/</a:t>
            </a:r>
            <a:r>
              <a:rPr lang="en-CA" sz="1000" err="1">
                <a:solidFill>
                  <a:srgbClr val="047BC1"/>
                </a:solidFill>
              </a:rPr>
              <a:t>Améliorer</a:t>
            </a:r>
            <a:r>
              <a:rPr lang="en-CA" sz="1000">
                <a:solidFill>
                  <a:srgbClr val="047BC1"/>
                </a:solidFill>
              </a:rPr>
              <a:t>-les-</a:t>
            </a:r>
            <a:r>
              <a:rPr lang="en-CA" sz="1000" err="1">
                <a:solidFill>
                  <a:srgbClr val="047BC1"/>
                </a:solidFill>
              </a:rPr>
              <a:t>soins</a:t>
            </a:r>
            <a:r>
              <a:rPr lang="en-CA" sz="1000">
                <a:solidFill>
                  <a:srgbClr val="047BC1"/>
                </a:solidFill>
              </a:rPr>
              <a:t>-grâce-aux-</a:t>
            </a:r>
            <a:r>
              <a:rPr lang="en-CA" sz="1000" err="1">
                <a:solidFill>
                  <a:srgbClr val="047BC1"/>
                </a:solidFill>
              </a:rPr>
              <a:t>données</a:t>
            </a:r>
            <a:r>
              <a:rPr lang="en-CA" sz="1000">
                <a:solidFill>
                  <a:srgbClr val="047BC1"/>
                </a:solidFill>
              </a:rPr>
              <a:t>-</a:t>
            </a:r>
            <a:r>
              <a:rPr lang="en-CA" sz="1000" err="1">
                <a:solidFill>
                  <a:srgbClr val="047BC1"/>
                </a:solidFill>
              </a:rPr>
              <a:t>probantes</a:t>
            </a:r>
            <a:r>
              <a:rPr lang="en-CA" sz="1000">
                <a:solidFill>
                  <a:srgbClr val="047BC1"/>
                </a:solidFill>
              </a:rPr>
              <a:t>/</a:t>
            </a:r>
            <a:r>
              <a:rPr lang="en-CA" sz="1000" err="1">
                <a:solidFill>
                  <a:srgbClr val="047BC1"/>
                </a:solidFill>
              </a:rPr>
              <a:t>Normes</a:t>
            </a:r>
            <a:r>
              <a:rPr lang="en-CA" sz="1000">
                <a:solidFill>
                  <a:srgbClr val="047BC1"/>
                </a:solidFill>
              </a:rPr>
              <a:t>-de-</a:t>
            </a:r>
            <a:r>
              <a:rPr lang="en-CA" sz="1000" err="1">
                <a:solidFill>
                  <a:srgbClr val="047BC1"/>
                </a:solidFill>
              </a:rPr>
              <a:t>qualité</a:t>
            </a:r>
            <a:r>
              <a:rPr lang="en-CA" sz="1000">
                <a:solidFill>
                  <a:srgbClr val="047BC1"/>
                </a:solidFill>
              </a:rPr>
              <a:t>/</a:t>
            </a:r>
            <a:r>
              <a:rPr lang="en-CA" sz="1000" err="1">
                <a:solidFill>
                  <a:srgbClr val="047BC1"/>
                </a:solidFill>
              </a:rPr>
              <a:t>Voir</a:t>
            </a:r>
            <a:r>
              <a:rPr lang="en-CA" sz="1000">
                <a:solidFill>
                  <a:srgbClr val="047BC1"/>
                </a:solidFill>
              </a:rPr>
              <a:t>-</a:t>
            </a:r>
            <a:r>
              <a:rPr lang="en-CA" sz="1000" err="1">
                <a:solidFill>
                  <a:srgbClr val="047BC1"/>
                </a:solidFill>
              </a:rPr>
              <a:t>toutes</a:t>
            </a:r>
            <a:r>
              <a:rPr lang="en-CA" sz="1000">
                <a:solidFill>
                  <a:srgbClr val="047BC1"/>
                </a:solidFill>
              </a:rPr>
              <a:t>-les-</a:t>
            </a:r>
            <a:r>
              <a:rPr lang="en-CA" sz="1000" err="1">
                <a:solidFill>
                  <a:srgbClr val="047BC1"/>
                </a:solidFill>
              </a:rPr>
              <a:t>normes</a:t>
            </a:r>
            <a:r>
              <a:rPr lang="en-CA" sz="1000">
                <a:solidFill>
                  <a:srgbClr val="047BC1"/>
                </a:solidFill>
              </a:rPr>
              <a:t>-de-</a:t>
            </a:r>
            <a:r>
              <a:rPr lang="en-CA" sz="1000" err="1">
                <a:solidFill>
                  <a:srgbClr val="047BC1"/>
                </a:solidFill>
              </a:rPr>
              <a:t>qualité</a:t>
            </a:r>
            <a:r>
              <a:rPr lang="en-CA" sz="1000">
                <a:solidFill>
                  <a:srgbClr val="047BC1"/>
                </a:solidFill>
              </a:rPr>
              <a:t>/Complication-en-début-de-grossesse-et-perte-de-grossesse-précoce</a:t>
            </a:r>
            <a:endParaRPr lang="fr-CA" sz="1000" u="none">
              <a:solidFill>
                <a:srgbClr val="047BC1"/>
              </a:solidFill>
              <a:cs typeface="Arial"/>
            </a:endParaRPr>
          </a:p>
        </p:txBody>
      </p:sp>
      <p:sp>
        <p:nvSpPr>
          <p:cNvPr id="7" name="Title 6"/>
          <p:cNvSpPr>
            <a:spLocks noGrp="1"/>
          </p:cNvSpPr>
          <p:nvPr>
            <p:ph type="title"/>
            <p:custDataLst>
              <p:tags r:id="rId4"/>
            </p:custDataLst>
          </p:nvPr>
        </p:nvSpPr>
        <p:spPr>
          <a:xfrm>
            <a:off x="436829" y="1233"/>
            <a:ext cx="8244584" cy="1165909"/>
          </a:xfrm>
        </p:spPr>
        <p:txBody>
          <a:bodyPr/>
          <a:lstStyle/>
          <a:p>
            <a:r>
              <a:rPr lang="fr-CA" sz="2800">
                <a:solidFill>
                  <a:schemeClr val="tx1"/>
                </a:solidFill>
              </a:rPr>
              <a:t>Ressources des normes de qualité</a:t>
            </a:r>
          </a:p>
        </p:txBody>
      </p:sp>
      <p:sp>
        <p:nvSpPr>
          <p:cNvPr id="24" name="TextBox 23">
            <a:extLst>
              <a:ext uri="{FF2B5EF4-FFF2-40B4-BE49-F238E27FC236}">
                <a16:creationId xmlns:a16="http://schemas.microsoft.com/office/drawing/2014/main" id="{4853A873-C959-4D38-8278-FD7FE247F985}"/>
              </a:ext>
            </a:extLst>
          </p:cNvPr>
          <p:cNvSpPr txBox="1"/>
          <p:nvPr>
            <p:custDataLst>
              <p:tags r:id="rId5"/>
            </p:custDataLst>
          </p:nvPr>
        </p:nvSpPr>
        <p:spPr>
          <a:xfrm>
            <a:off x="4646641" y="3382496"/>
            <a:ext cx="2568076" cy="276999"/>
          </a:xfrm>
          <a:prstGeom prst="rect">
            <a:avLst/>
          </a:prstGeom>
          <a:noFill/>
        </p:spPr>
        <p:txBody>
          <a:bodyPr wrap="square" rtlCol="0">
            <a:spAutoFit/>
          </a:bodyPr>
          <a:lstStyle/>
          <a:p>
            <a:r>
              <a:rPr lang="fr-CA" sz="1200" b="1" u="none">
                <a:solidFill>
                  <a:srgbClr val="000000"/>
                </a:solidFill>
              </a:rPr>
              <a:t>Guide de référence des patients</a:t>
            </a:r>
          </a:p>
        </p:txBody>
      </p:sp>
      <p:sp>
        <p:nvSpPr>
          <p:cNvPr id="25" name="TextBox 24">
            <a:extLst>
              <a:ext uri="{FF2B5EF4-FFF2-40B4-BE49-F238E27FC236}">
                <a16:creationId xmlns:a16="http://schemas.microsoft.com/office/drawing/2014/main" id="{03E716EF-89B3-412B-9FC8-3C5BA1689C25}"/>
              </a:ext>
            </a:extLst>
          </p:cNvPr>
          <p:cNvSpPr txBox="1"/>
          <p:nvPr>
            <p:custDataLst>
              <p:tags r:id="rId6"/>
            </p:custDataLst>
          </p:nvPr>
        </p:nvSpPr>
        <p:spPr>
          <a:xfrm>
            <a:off x="2270355" y="3386071"/>
            <a:ext cx="1417376" cy="276999"/>
          </a:xfrm>
          <a:prstGeom prst="rect">
            <a:avLst/>
          </a:prstGeom>
          <a:noFill/>
        </p:spPr>
        <p:txBody>
          <a:bodyPr wrap="none" rtlCol="0">
            <a:spAutoFit/>
          </a:bodyPr>
          <a:lstStyle/>
          <a:p>
            <a:r>
              <a:rPr lang="fr-CA" sz="1200" b="1" u="none">
                <a:solidFill>
                  <a:srgbClr val="000000"/>
                </a:solidFill>
              </a:rPr>
              <a:t>Norme de qualité</a:t>
            </a:r>
          </a:p>
        </p:txBody>
      </p:sp>
      <p:pic>
        <p:nvPicPr>
          <p:cNvPr id="32" name="Picture 31">
            <a:extLst>
              <a:ext uri="{FF2B5EF4-FFF2-40B4-BE49-F238E27FC236}">
                <a16:creationId xmlns:a16="http://schemas.microsoft.com/office/drawing/2014/main" id="{C94ECBFE-1D6E-F040-800E-CB452D1C3EE8}"/>
              </a:ext>
            </a:extLst>
          </p:cNvPr>
          <p:cNvPicPr>
            <a:picLocks noChangeAspect="1"/>
          </p:cNvPicPr>
          <p:nvPr/>
        </p:nvPicPr>
        <p:blipFill>
          <a:blip r:embed="rId13"/>
          <a:srcRect/>
          <a:stretch/>
        </p:blipFill>
        <p:spPr>
          <a:xfrm>
            <a:off x="2286387" y="1130179"/>
            <a:ext cx="1617685" cy="2100802"/>
          </a:xfrm>
          <a:prstGeom prst="rect">
            <a:avLst/>
          </a:prstGeom>
          <a:effectLst>
            <a:outerShdw blurRad="76200" algn="ctr" rotWithShape="0">
              <a:prstClr val="black">
                <a:alpha val="40000"/>
              </a:prstClr>
            </a:outerShdw>
          </a:effectLst>
        </p:spPr>
      </p:pic>
      <p:pic>
        <p:nvPicPr>
          <p:cNvPr id="33" name="Picture 32">
            <a:extLst>
              <a:ext uri="{FF2B5EF4-FFF2-40B4-BE49-F238E27FC236}">
                <a16:creationId xmlns:a16="http://schemas.microsoft.com/office/drawing/2014/main" id="{0BC895F0-74B1-0943-BC0F-3B430C4D3F6A}"/>
              </a:ext>
            </a:extLst>
          </p:cNvPr>
          <p:cNvPicPr>
            <a:picLocks noChangeAspect="1"/>
          </p:cNvPicPr>
          <p:nvPr/>
        </p:nvPicPr>
        <p:blipFill>
          <a:blip r:embed="rId14"/>
          <a:srcRect/>
          <a:stretch/>
        </p:blipFill>
        <p:spPr>
          <a:xfrm>
            <a:off x="5129471" y="1125342"/>
            <a:ext cx="1612356" cy="2092662"/>
          </a:xfrm>
          <a:prstGeom prst="rect">
            <a:avLst/>
          </a:prstGeom>
          <a:effectLst>
            <a:outerShdw blurRad="76200" algn="ctr" rotWithShape="0">
              <a:prstClr val="black">
                <a:alpha val="40000"/>
              </a:prstClr>
            </a:outerShdw>
          </a:effectLst>
        </p:spPr>
      </p:pic>
      <p:sp>
        <p:nvSpPr>
          <p:cNvPr id="19" name="TextBox 18">
            <a:extLst>
              <a:ext uri="{FF2B5EF4-FFF2-40B4-BE49-F238E27FC236}">
                <a16:creationId xmlns:a16="http://schemas.microsoft.com/office/drawing/2014/main" id="{F255B77F-E47C-C149-B8BC-D1763CBE5DBF}"/>
              </a:ext>
            </a:extLst>
          </p:cNvPr>
          <p:cNvSpPr txBox="1"/>
          <p:nvPr>
            <p:custDataLst>
              <p:tags r:id="rId7"/>
            </p:custDataLst>
          </p:nvPr>
        </p:nvSpPr>
        <p:spPr>
          <a:xfrm>
            <a:off x="810266" y="5907770"/>
            <a:ext cx="1915909" cy="307777"/>
          </a:xfrm>
          <a:prstGeom prst="rect">
            <a:avLst/>
          </a:prstGeom>
          <a:noFill/>
        </p:spPr>
        <p:txBody>
          <a:bodyPr wrap="none" rtlCol="0">
            <a:spAutoFit/>
          </a:bodyPr>
          <a:lstStyle/>
          <a:p>
            <a:pPr algn="ctr"/>
            <a:r>
              <a:rPr lang="fr-CA" b="1" u="none">
                <a:solidFill>
                  <a:srgbClr val="000000"/>
                </a:solidFill>
              </a:rPr>
              <a:t>Guide de démarrage</a:t>
            </a:r>
          </a:p>
        </p:txBody>
      </p:sp>
      <p:sp>
        <p:nvSpPr>
          <p:cNvPr id="20" name="TextBox 19">
            <a:extLst>
              <a:ext uri="{FF2B5EF4-FFF2-40B4-BE49-F238E27FC236}">
                <a16:creationId xmlns:a16="http://schemas.microsoft.com/office/drawing/2014/main" id="{EF08D16A-3F0F-464E-A295-EEB8B24BD11E}"/>
              </a:ext>
            </a:extLst>
          </p:cNvPr>
          <p:cNvSpPr txBox="1"/>
          <p:nvPr>
            <p:custDataLst>
              <p:tags r:id="rId8"/>
            </p:custDataLst>
          </p:nvPr>
        </p:nvSpPr>
        <p:spPr>
          <a:xfrm>
            <a:off x="6406079" y="5874120"/>
            <a:ext cx="1987532" cy="307777"/>
          </a:xfrm>
          <a:prstGeom prst="rect">
            <a:avLst/>
          </a:prstGeom>
          <a:noFill/>
        </p:spPr>
        <p:txBody>
          <a:bodyPr wrap="none" rtlCol="0" anchor="t">
            <a:spAutoFit/>
          </a:bodyPr>
          <a:lstStyle/>
          <a:p>
            <a:r>
              <a:rPr lang="fr-CA" b="1" u="none">
                <a:solidFill>
                  <a:srgbClr val="000000"/>
                </a:solidFill>
                <a:cs typeface="Arial"/>
              </a:rPr>
              <a:t>Tableaux de</a:t>
            </a:r>
            <a:r>
              <a:rPr lang="fr-CA" b="1" u="none">
                <a:solidFill>
                  <a:srgbClr val="000000"/>
                </a:solidFill>
              </a:rPr>
              <a:t> données</a:t>
            </a:r>
          </a:p>
        </p:txBody>
      </p:sp>
      <p:sp>
        <p:nvSpPr>
          <p:cNvPr id="21" name="TextBox 20">
            <a:extLst>
              <a:ext uri="{FF2B5EF4-FFF2-40B4-BE49-F238E27FC236}">
                <a16:creationId xmlns:a16="http://schemas.microsoft.com/office/drawing/2014/main" id="{F351D6F4-5254-B84C-95E9-4B0A78FC412A}"/>
              </a:ext>
            </a:extLst>
          </p:cNvPr>
          <p:cNvSpPr txBox="1"/>
          <p:nvPr>
            <p:custDataLst>
              <p:tags r:id="rId9"/>
            </p:custDataLst>
          </p:nvPr>
        </p:nvSpPr>
        <p:spPr>
          <a:xfrm>
            <a:off x="3777264" y="6161832"/>
            <a:ext cx="1636987" cy="307777"/>
          </a:xfrm>
          <a:prstGeom prst="rect">
            <a:avLst/>
          </a:prstGeom>
          <a:noFill/>
        </p:spPr>
        <p:txBody>
          <a:bodyPr wrap="none" rtlCol="0" anchor="t">
            <a:spAutoFit/>
          </a:bodyPr>
          <a:lstStyle/>
          <a:p>
            <a:r>
              <a:rPr lang="en-US" altLang="en-US" b="1" u="none">
                <a:solidFill>
                  <a:srgbClr val="000000"/>
                </a:solidFill>
              </a:rPr>
              <a:t>Guide de </a:t>
            </a:r>
            <a:r>
              <a:rPr lang="en-US" altLang="en-US" b="1" u="none" err="1">
                <a:solidFill>
                  <a:srgbClr val="000000"/>
                </a:solidFill>
              </a:rPr>
              <a:t>mesure</a:t>
            </a:r>
            <a:endParaRPr lang="en-US" altLang="en-US" b="1" u="none">
              <a:solidFill>
                <a:srgbClr val="000000"/>
              </a:solidFill>
            </a:endParaRPr>
          </a:p>
        </p:txBody>
      </p:sp>
      <p:pic>
        <p:nvPicPr>
          <p:cNvPr id="26" name="Picture 25">
            <a:extLst>
              <a:ext uri="{FF2B5EF4-FFF2-40B4-BE49-F238E27FC236}">
                <a16:creationId xmlns:a16="http://schemas.microsoft.com/office/drawing/2014/main" id="{7DB58090-AB45-074D-8A77-D59B8454757E}"/>
              </a:ext>
            </a:extLst>
          </p:cNvPr>
          <p:cNvPicPr>
            <a:picLocks noChangeAspect="1"/>
          </p:cNvPicPr>
          <p:nvPr>
            <p:custDataLst>
              <p:tags r:id="rId10"/>
            </p:custDataLst>
          </p:nvPr>
        </p:nvPicPr>
        <p:blipFill>
          <a:blip r:embed="rId15"/>
          <a:srcRect/>
          <a:stretch/>
        </p:blipFill>
        <p:spPr>
          <a:xfrm>
            <a:off x="3905682" y="4041223"/>
            <a:ext cx="1552872" cy="2014217"/>
          </a:xfrm>
          <a:prstGeom prst="rect">
            <a:avLst/>
          </a:prstGeom>
          <a:effectLst>
            <a:outerShdw blurRad="76200" algn="ctr" rotWithShape="0">
              <a:prstClr val="black">
                <a:alpha val="40000"/>
              </a:prstClr>
            </a:outerShdw>
          </a:effectLst>
        </p:spPr>
      </p:pic>
      <p:pic>
        <p:nvPicPr>
          <p:cNvPr id="34" name="Picture 33">
            <a:extLst>
              <a:ext uri="{FF2B5EF4-FFF2-40B4-BE49-F238E27FC236}">
                <a16:creationId xmlns:a16="http://schemas.microsoft.com/office/drawing/2014/main" id="{81D23AAC-8665-4E43-906E-884A6D012B0B}"/>
              </a:ext>
            </a:extLst>
          </p:cNvPr>
          <p:cNvPicPr>
            <a:picLocks noChangeAspect="1"/>
          </p:cNvPicPr>
          <p:nvPr/>
        </p:nvPicPr>
        <p:blipFill>
          <a:blip r:embed="rId16"/>
          <a:srcRect/>
          <a:stretch/>
        </p:blipFill>
        <p:spPr>
          <a:xfrm>
            <a:off x="6083850" y="4485338"/>
            <a:ext cx="2477588" cy="831448"/>
          </a:xfrm>
          <a:prstGeom prst="rect">
            <a:avLst/>
          </a:prstGeom>
          <a:effectLst>
            <a:outerShdw blurRad="63500" sx="102000" sy="102000" algn="ctr" rotWithShape="0">
              <a:prstClr val="black">
                <a:alpha val="40000"/>
              </a:prstClr>
            </a:outerShdw>
          </a:effectLst>
        </p:spPr>
      </p:pic>
      <p:pic>
        <p:nvPicPr>
          <p:cNvPr id="35" name="Picture 34">
            <a:extLst>
              <a:ext uri="{FF2B5EF4-FFF2-40B4-BE49-F238E27FC236}">
                <a16:creationId xmlns:a16="http://schemas.microsoft.com/office/drawing/2014/main" id="{EEAF50D9-0B34-6241-988B-3D64D171CC35}"/>
              </a:ext>
            </a:extLst>
          </p:cNvPr>
          <p:cNvPicPr>
            <a:picLocks noChangeAspect="1"/>
          </p:cNvPicPr>
          <p:nvPr/>
        </p:nvPicPr>
        <p:blipFill>
          <a:blip r:embed="rId17"/>
          <a:srcRect/>
          <a:stretch/>
        </p:blipFill>
        <p:spPr>
          <a:xfrm>
            <a:off x="582562" y="4061876"/>
            <a:ext cx="2321162" cy="1745564"/>
          </a:xfrm>
          <a:prstGeom prst="rect">
            <a:avLst/>
          </a:prstGeom>
          <a:ln>
            <a:noFill/>
          </a:ln>
          <a:effectLst>
            <a:outerShdw blurRad="292100" dist="165100" dir="2700000" sx="93000" sy="93000" algn="tl" rotWithShape="0">
              <a:srgbClr val="333333">
                <a:alpha val="81000"/>
              </a:srgbClr>
            </a:outerShdw>
          </a:effectLst>
        </p:spPr>
      </p:pic>
    </p:spTree>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EF36B9F-8EB4-9E4F-9370-929265A325E5}"/>
              </a:ext>
            </a:extLst>
          </p:cNvPr>
          <p:cNvSpPr txBox="1"/>
          <p:nvPr/>
        </p:nvSpPr>
        <p:spPr>
          <a:xfrm>
            <a:off x="202059" y="6511934"/>
            <a:ext cx="4966283" cy="215444"/>
          </a:xfrm>
          <a:prstGeom prst="rect">
            <a:avLst/>
          </a:prstGeom>
          <a:noFill/>
        </p:spPr>
        <p:txBody>
          <a:bodyPr wrap="square" rtlCol="0">
            <a:spAutoFit/>
          </a:bodyPr>
          <a:lstStyle/>
          <a:p>
            <a:r>
              <a:rPr lang="en-CA" sz="800" u="none">
                <a:solidFill>
                  <a:srgbClr val="000000"/>
                </a:solidFill>
                <a:latin typeface="Calibri" panose="020F0502020204030204" pitchFamily="34" charset="0"/>
              </a:rPr>
              <a:t>*Les </a:t>
            </a:r>
            <a:r>
              <a:rPr lang="en-CA" sz="800" u="none" err="1">
                <a:solidFill>
                  <a:srgbClr val="000000"/>
                </a:solidFill>
                <a:latin typeface="Calibri" panose="020F0502020204030204" pitchFamily="34" charset="0"/>
              </a:rPr>
              <a:t>extraits</a:t>
            </a:r>
            <a:r>
              <a:rPr lang="en-CA" sz="800" u="none">
                <a:solidFill>
                  <a:srgbClr val="000000"/>
                </a:solidFill>
                <a:latin typeface="Calibri" panose="020F0502020204030204" pitchFamily="34" charset="0"/>
              </a:rPr>
              <a:t> </a:t>
            </a:r>
            <a:r>
              <a:rPr lang="en-CA" sz="800" u="none" err="1">
                <a:solidFill>
                  <a:srgbClr val="000000"/>
                </a:solidFill>
                <a:latin typeface="Calibri" panose="020F0502020204030204" pitchFamily="34" charset="0"/>
              </a:rPr>
              <a:t>sont</a:t>
            </a:r>
            <a:r>
              <a:rPr lang="en-CA" sz="800" u="none">
                <a:solidFill>
                  <a:srgbClr val="000000"/>
                </a:solidFill>
                <a:latin typeface="Calibri" panose="020F0502020204030204" pitchFamily="34" charset="0"/>
              </a:rPr>
              <a:t> </a:t>
            </a:r>
            <a:r>
              <a:rPr lang="en-CA" sz="800" u="none" err="1">
                <a:solidFill>
                  <a:srgbClr val="000000"/>
                </a:solidFill>
                <a:latin typeface="Calibri" panose="020F0502020204030204" pitchFamily="34" charset="0"/>
              </a:rPr>
              <a:t>tirés</a:t>
            </a:r>
            <a:r>
              <a:rPr lang="en-CA" sz="800" u="none">
                <a:solidFill>
                  <a:srgbClr val="000000"/>
                </a:solidFill>
                <a:latin typeface="Calibri" panose="020F0502020204030204" pitchFamily="34" charset="0"/>
              </a:rPr>
              <a:t> de la </a:t>
            </a:r>
            <a:r>
              <a:rPr lang="en-CA" sz="800" u="none" err="1">
                <a:solidFill>
                  <a:srgbClr val="000000"/>
                </a:solidFill>
                <a:latin typeface="Calibri" panose="020F0502020204030204" pitchFamily="34" charset="0"/>
              </a:rPr>
              <a:t>norme</a:t>
            </a:r>
            <a:r>
              <a:rPr lang="en-CA" sz="800" u="none">
                <a:solidFill>
                  <a:srgbClr val="000000"/>
                </a:solidFill>
                <a:latin typeface="Calibri" panose="020F0502020204030204" pitchFamily="34" charset="0"/>
              </a:rPr>
              <a:t> de </a:t>
            </a:r>
            <a:r>
              <a:rPr lang="en-CA" sz="800" u="none" err="1">
                <a:solidFill>
                  <a:srgbClr val="000000"/>
                </a:solidFill>
                <a:latin typeface="Calibri" panose="020F0502020204030204" pitchFamily="34" charset="0"/>
              </a:rPr>
              <a:t>qualité</a:t>
            </a:r>
            <a:r>
              <a:rPr lang="en-CA" sz="800" u="none">
                <a:solidFill>
                  <a:srgbClr val="000000"/>
                </a:solidFill>
                <a:latin typeface="Calibri" panose="020F0502020204030204" pitchFamily="34" charset="0"/>
              </a:rPr>
              <a:t> </a:t>
            </a:r>
            <a:r>
              <a:rPr lang="en-CA" sz="800" i="1" u="none">
                <a:solidFill>
                  <a:srgbClr val="000000"/>
                </a:solidFill>
                <a:latin typeface="Calibri" panose="020F0502020204030204" pitchFamily="34" charset="0"/>
              </a:rPr>
              <a:t>Transitions entre </a:t>
            </a:r>
            <a:r>
              <a:rPr lang="en-CA" sz="800" i="1" u="none" err="1">
                <a:solidFill>
                  <a:srgbClr val="000000"/>
                </a:solidFill>
                <a:latin typeface="Calibri" panose="020F0502020204030204" pitchFamily="34" charset="0"/>
              </a:rPr>
              <a:t>l'hôpital</a:t>
            </a:r>
            <a:r>
              <a:rPr lang="en-CA" sz="800" i="1" u="none">
                <a:solidFill>
                  <a:srgbClr val="000000"/>
                </a:solidFill>
                <a:latin typeface="Calibri" panose="020F0502020204030204" pitchFamily="34" charset="0"/>
              </a:rPr>
              <a:t> et la </a:t>
            </a:r>
            <a:r>
              <a:rPr lang="en-CA" sz="800" i="1" u="none" err="1">
                <a:solidFill>
                  <a:srgbClr val="000000"/>
                </a:solidFill>
                <a:latin typeface="Calibri" panose="020F0502020204030204" pitchFamily="34" charset="0"/>
              </a:rPr>
              <a:t>maison</a:t>
            </a:r>
            <a:r>
              <a:rPr lang="en-CA" sz="800" u="none">
                <a:solidFill>
                  <a:srgbClr val="000000"/>
                </a:solidFill>
                <a:latin typeface="Calibri" panose="020F0502020204030204" pitchFamily="34" charset="0"/>
              </a:rPr>
              <a:t>.</a:t>
            </a:r>
            <a:endParaRPr lang="en-US" sz="800" u="none"/>
          </a:p>
        </p:txBody>
      </p:sp>
      <p:sp>
        <p:nvSpPr>
          <p:cNvPr id="18" name="Title 3">
            <a:extLst>
              <a:ext uri="{FF2B5EF4-FFF2-40B4-BE49-F238E27FC236}">
                <a16:creationId xmlns:a16="http://schemas.microsoft.com/office/drawing/2014/main" id="{54B68B1A-F927-6149-BA83-CB4E0EC6D11C}"/>
              </a:ext>
            </a:extLst>
          </p:cNvPr>
          <p:cNvSpPr txBox="1">
            <a:spLocks/>
          </p:cNvSpPr>
          <p:nvPr>
            <p:custDataLst>
              <p:tags r:id="rId1"/>
            </p:custDataLst>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200" b="0" u="none">
                <a:solidFill>
                  <a:schemeClr val="tx1"/>
                </a:solidFill>
              </a:rPr>
              <a:t>Aperçu de la </a:t>
            </a:r>
            <a:r>
              <a:rPr lang="fr-CA" sz="3200" u="none">
                <a:solidFill>
                  <a:schemeClr val="tx1"/>
                </a:solidFill>
              </a:rPr>
              <a:t>norme de qualité</a:t>
            </a:r>
          </a:p>
        </p:txBody>
      </p:sp>
      <p:sp>
        <p:nvSpPr>
          <p:cNvPr id="20" name="TextBox 19">
            <a:extLst>
              <a:ext uri="{FF2B5EF4-FFF2-40B4-BE49-F238E27FC236}">
                <a16:creationId xmlns:a16="http://schemas.microsoft.com/office/drawing/2014/main" id="{EDE7E11E-E449-1F4F-BE56-C122614BB26D}"/>
              </a:ext>
            </a:extLst>
          </p:cNvPr>
          <p:cNvSpPr txBox="1"/>
          <p:nvPr>
            <p:custDataLst>
              <p:tags r:id="rId2"/>
            </p:custDataLst>
          </p:nvPr>
        </p:nvSpPr>
        <p:spPr>
          <a:xfrm>
            <a:off x="1707187" y="1193483"/>
            <a:ext cx="1095043" cy="338554"/>
          </a:xfrm>
          <a:prstGeom prst="rect">
            <a:avLst/>
          </a:prstGeom>
          <a:solidFill>
            <a:srgbClr val="047BC1"/>
          </a:solidFill>
          <a:ln>
            <a:noFill/>
          </a:ln>
        </p:spPr>
        <p:txBody>
          <a:bodyPr wrap="none" rtlCol="0">
            <a:spAutoFit/>
          </a:bodyPr>
          <a:lstStyle/>
          <a:p>
            <a:pPr algn="ctr"/>
            <a:r>
              <a:rPr lang="fr-CA" sz="1600" b="1" u="none">
                <a:solidFill>
                  <a:schemeClr val="bg1"/>
                </a:solidFill>
              </a:rPr>
              <a:t>L’Énoncé</a:t>
            </a:r>
          </a:p>
        </p:txBody>
      </p:sp>
      <p:sp>
        <p:nvSpPr>
          <p:cNvPr id="21" name="TextBox 20">
            <a:extLst>
              <a:ext uri="{FF2B5EF4-FFF2-40B4-BE49-F238E27FC236}">
                <a16:creationId xmlns:a16="http://schemas.microsoft.com/office/drawing/2014/main" id="{C2506EFC-956F-7D4A-9676-446BDB537D06}"/>
              </a:ext>
            </a:extLst>
          </p:cNvPr>
          <p:cNvSpPr txBox="1"/>
          <p:nvPr>
            <p:custDataLst>
              <p:tags r:id="rId3"/>
            </p:custDataLst>
          </p:nvPr>
        </p:nvSpPr>
        <p:spPr>
          <a:xfrm>
            <a:off x="6133432" y="1187343"/>
            <a:ext cx="1085554" cy="338554"/>
          </a:xfrm>
          <a:prstGeom prst="rect">
            <a:avLst/>
          </a:prstGeom>
          <a:solidFill>
            <a:srgbClr val="047BC1"/>
          </a:solidFill>
          <a:ln>
            <a:noFill/>
          </a:ln>
        </p:spPr>
        <p:txBody>
          <a:bodyPr wrap="none" rtlCol="0">
            <a:spAutoFit/>
          </a:bodyPr>
          <a:lstStyle/>
          <a:p>
            <a:pPr algn="ctr"/>
            <a:r>
              <a:rPr lang="fr-CA" sz="1600" b="1" u="none">
                <a:solidFill>
                  <a:schemeClr val="bg1"/>
                </a:solidFill>
              </a:rPr>
              <a:t>Le public</a:t>
            </a:r>
          </a:p>
        </p:txBody>
      </p:sp>
      <p:sp>
        <p:nvSpPr>
          <p:cNvPr id="22" name="TextBox 21">
            <a:extLst>
              <a:ext uri="{FF2B5EF4-FFF2-40B4-BE49-F238E27FC236}">
                <a16:creationId xmlns:a16="http://schemas.microsoft.com/office/drawing/2014/main" id="{BD1230FC-DE6F-8340-B1FD-57BA8E1E2595}"/>
              </a:ext>
            </a:extLst>
          </p:cNvPr>
          <p:cNvSpPr txBox="1"/>
          <p:nvPr>
            <p:custDataLst>
              <p:tags r:id="rId4"/>
            </p:custDataLst>
          </p:nvPr>
        </p:nvSpPr>
        <p:spPr>
          <a:xfrm>
            <a:off x="4443546" y="4729398"/>
            <a:ext cx="1689886" cy="338554"/>
          </a:xfrm>
          <a:prstGeom prst="rect">
            <a:avLst/>
          </a:prstGeom>
          <a:solidFill>
            <a:srgbClr val="047BC1"/>
          </a:solidFill>
          <a:ln>
            <a:noFill/>
          </a:ln>
        </p:spPr>
        <p:txBody>
          <a:bodyPr wrap="square" rtlCol="0">
            <a:spAutoFit/>
          </a:bodyPr>
          <a:lstStyle/>
          <a:p>
            <a:pPr algn="ctr"/>
            <a:r>
              <a:rPr lang="fr-CA" sz="1600" b="1" u="none">
                <a:solidFill>
                  <a:schemeClr val="bg1"/>
                </a:solidFill>
              </a:rPr>
              <a:t>Les indicateurs</a:t>
            </a:r>
          </a:p>
        </p:txBody>
      </p:sp>
      <p:sp>
        <p:nvSpPr>
          <p:cNvPr id="23" name="TextBox 22">
            <a:extLst>
              <a:ext uri="{FF2B5EF4-FFF2-40B4-BE49-F238E27FC236}">
                <a16:creationId xmlns:a16="http://schemas.microsoft.com/office/drawing/2014/main" id="{004E63F6-3A01-2E49-BD37-8352B1010AAC}"/>
              </a:ext>
            </a:extLst>
          </p:cNvPr>
          <p:cNvSpPr txBox="1"/>
          <p:nvPr>
            <p:custDataLst>
              <p:tags r:id="rId5"/>
            </p:custDataLst>
          </p:nvPr>
        </p:nvSpPr>
        <p:spPr>
          <a:xfrm>
            <a:off x="1745394" y="4144623"/>
            <a:ext cx="1596149" cy="584775"/>
          </a:xfrm>
          <a:prstGeom prst="rect">
            <a:avLst/>
          </a:prstGeom>
          <a:solidFill>
            <a:srgbClr val="047BC1"/>
          </a:solidFill>
          <a:ln>
            <a:solidFill>
              <a:srgbClr val="FFFFFF"/>
            </a:solidFill>
          </a:ln>
        </p:spPr>
        <p:txBody>
          <a:bodyPr wrap="square" rtlCol="0">
            <a:spAutoFit/>
          </a:bodyPr>
          <a:lstStyle/>
          <a:p>
            <a:pPr algn="ctr"/>
            <a:r>
              <a:rPr lang="fr-CA" sz="1600" b="1" u="none">
                <a:solidFill>
                  <a:schemeClr val="bg1"/>
                </a:solidFill>
              </a:rPr>
              <a:t>Les définitions</a:t>
            </a:r>
          </a:p>
        </p:txBody>
      </p:sp>
      <p:cxnSp>
        <p:nvCxnSpPr>
          <p:cNvPr id="24" name="Straight Arrow Connector 23">
            <a:extLst>
              <a:ext uri="{FF2B5EF4-FFF2-40B4-BE49-F238E27FC236}">
                <a16:creationId xmlns:a16="http://schemas.microsoft.com/office/drawing/2014/main" id="{6420A9BF-47C0-7E40-B3FB-506CC9B77AEC}"/>
              </a:ext>
            </a:extLst>
          </p:cNvPr>
          <p:cNvCxnSpPr>
            <a:cxnSpLocks/>
          </p:cNvCxnSpPr>
          <p:nvPr>
            <p:custDataLst>
              <p:tags r:id="rId6"/>
            </p:custDataLst>
          </p:nvPr>
        </p:nvCxnSpPr>
        <p:spPr bwMode="auto">
          <a:xfrm>
            <a:off x="2257329" y="1531838"/>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3" name="Straight Arrow Connector 32">
            <a:extLst>
              <a:ext uri="{FF2B5EF4-FFF2-40B4-BE49-F238E27FC236}">
                <a16:creationId xmlns:a16="http://schemas.microsoft.com/office/drawing/2014/main" id="{20BB0645-A0AC-7C4A-A1A2-690CF017C728}"/>
              </a:ext>
            </a:extLst>
          </p:cNvPr>
          <p:cNvCxnSpPr>
            <a:cxnSpLocks/>
          </p:cNvCxnSpPr>
          <p:nvPr>
            <p:custDataLst>
              <p:tags r:id="rId7"/>
            </p:custDataLst>
          </p:nvPr>
        </p:nvCxnSpPr>
        <p:spPr bwMode="auto">
          <a:xfrm>
            <a:off x="6697819" y="1505575"/>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4" name="Straight Arrow Connector 33">
            <a:extLst>
              <a:ext uri="{FF2B5EF4-FFF2-40B4-BE49-F238E27FC236}">
                <a16:creationId xmlns:a16="http://schemas.microsoft.com/office/drawing/2014/main" id="{1766C78E-3ABC-3643-96C7-FC5454AC572D}"/>
              </a:ext>
            </a:extLst>
          </p:cNvPr>
          <p:cNvCxnSpPr>
            <a:cxnSpLocks/>
            <a:stCxn id="23" idx="2"/>
          </p:cNvCxnSpPr>
          <p:nvPr>
            <p:custDataLst>
              <p:tags r:id="rId8"/>
            </p:custDataLst>
          </p:nvPr>
        </p:nvCxnSpPr>
        <p:spPr bwMode="auto">
          <a:xfrm>
            <a:off x="2543469" y="4729398"/>
            <a:ext cx="0" cy="281528"/>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5" name="Straight Arrow Connector 34">
            <a:extLst>
              <a:ext uri="{FF2B5EF4-FFF2-40B4-BE49-F238E27FC236}">
                <a16:creationId xmlns:a16="http://schemas.microsoft.com/office/drawing/2014/main" id="{1AC18F41-8AD5-3B4E-BAE2-B0CED8005D1D}"/>
              </a:ext>
            </a:extLst>
          </p:cNvPr>
          <p:cNvCxnSpPr>
            <a:cxnSpLocks/>
          </p:cNvCxnSpPr>
          <p:nvPr>
            <p:custDataLst>
              <p:tags r:id="rId9"/>
            </p:custDataLst>
          </p:nvPr>
        </p:nvCxnSpPr>
        <p:spPr bwMode="auto">
          <a:xfrm>
            <a:off x="6082614" y="4900504"/>
            <a:ext cx="365022" cy="0"/>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pic>
        <p:nvPicPr>
          <p:cNvPr id="36" name="Picture 35">
            <a:extLst>
              <a:ext uri="{FF2B5EF4-FFF2-40B4-BE49-F238E27FC236}">
                <a16:creationId xmlns:a16="http://schemas.microsoft.com/office/drawing/2014/main" id="{24AEC0D6-896E-2B45-BE04-9EDCB9CE13C7}"/>
              </a:ext>
            </a:extLst>
          </p:cNvPr>
          <p:cNvPicPr>
            <a:picLocks noChangeAspect="1"/>
          </p:cNvPicPr>
          <p:nvPr/>
        </p:nvPicPr>
        <p:blipFill>
          <a:blip r:embed="rId12"/>
          <a:srcRect/>
          <a:stretch/>
        </p:blipFill>
        <p:spPr>
          <a:xfrm>
            <a:off x="575388" y="2022809"/>
            <a:ext cx="3363881" cy="1954075"/>
          </a:xfrm>
          <a:prstGeom prst="rect">
            <a:avLst/>
          </a:prstGeom>
          <a:ln>
            <a:noFill/>
          </a:ln>
          <a:effectLst>
            <a:outerShdw blurRad="292100" dist="139700" dir="2700000" algn="tl" rotWithShape="0">
              <a:srgbClr val="333333">
                <a:alpha val="65000"/>
              </a:srgbClr>
            </a:outerShdw>
          </a:effectLst>
        </p:spPr>
      </p:pic>
      <p:pic>
        <p:nvPicPr>
          <p:cNvPr id="37" name="Picture 36">
            <a:extLst>
              <a:ext uri="{FF2B5EF4-FFF2-40B4-BE49-F238E27FC236}">
                <a16:creationId xmlns:a16="http://schemas.microsoft.com/office/drawing/2014/main" id="{AF03FC28-6D92-F44F-9DCA-9F9820A774DD}"/>
              </a:ext>
            </a:extLst>
          </p:cNvPr>
          <p:cNvPicPr>
            <a:picLocks noChangeAspect="1"/>
          </p:cNvPicPr>
          <p:nvPr/>
        </p:nvPicPr>
        <p:blipFill>
          <a:blip r:embed="rId13"/>
          <a:srcRect/>
          <a:stretch/>
        </p:blipFill>
        <p:spPr>
          <a:xfrm>
            <a:off x="5712149" y="2022809"/>
            <a:ext cx="1971339" cy="2038572"/>
          </a:xfrm>
          <a:prstGeom prst="rect">
            <a:avLst/>
          </a:prstGeom>
          <a:ln>
            <a:noFill/>
          </a:ln>
          <a:effectLst>
            <a:outerShdw blurRad="292100" dist="139700" dir="2700000" algn="tl" rotWithShape="0">
              <a:srgbClr val="333333">
                <a:alpha val="65000"/>
              </a:srgbClr>
            </a:outerShdw>
          </a:effectLst>
        </p:spPr>
      </p:pic>
      <p:pic>
        <p:nvPicPr>
          <p:cNvPr id="38" name="Picture 37">
            <a:extLst>
              <a:ext uri="{FF2B5EF4-FFF2-40B4-BE49-F238E27FC236}">
                <a16:creationId xmlns:a16="http://schemas.microsoft.com/office/drawing/2014/main" id="{BFEDC653-7EEB-E74E-B51E-058467AE8D0B}"/>
              </a:ext>
            </a:extLst>
          </p:cNvPr>
          <p:cNvPicPr>
            <a:picLocks noChangeAspect="1"/>
          </p:cNvPicPr>
          <p:nvPr/>
        </p:nvPicPr>
        <p:blipFill>
          <a:blip r:embed="rId14"/>
          <a:srcRect/>
          <a:stretch/>
        </p:blipFill>
        <p:spPr>
          <a:xfrm>
            <a:off x="6561194" y="4479176"/>
            <a:ext cx="1472314" cy="1733470"/>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F0DC58F8-A1A6-554D-89FD-D99018FC19B4}"/>
              </a:ext>
            </a:extLst>
          </p:cNvPr>
          <p:cNvPicPr>
            <a:picLocks noChangeAspect="1"/>
          </p:cNvPicPr>
          <p:nvPr/>
        </p:nvPicPr>
        <p:blipFill>
          <a:blip r:embed="rId15"/>
          <a:srcRect/>
          <a:stretch/>
        </p:blipFill>
        <p:spPr>
          <a:xfrm>
            <a:off x="1493567" y="5067952"/>
            <a:ext cx="2099801" cy="12293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ln>
            <a:noFill/>
          </a:ln>
        </p:spPr>
        <p:txBody>
          <a:bodyPr/>
          <a:lstStyle/>
          <a:p>
            <a:r>
              <a:rPr lang="fr-CA" sz="2800" b="0">
                <a:solidFill>
                  <a:schemeClr val="tx1"/>
                </a:solidFill>
              </a:rPr>
              <a:t>Normes de qualité :  </a:t>
            </a:r>
            <a:br>
              <a:rPr lang="fr-CA" sz="2800" b="0">
                <a:solidFill>
                  <a:schemeClr val="tx1"/>
                </a:solidFill>
              </a:rPr>
            </a:br>
            <a:r>
              <a:rPr lang="fr-CA">
                <a:solidFill>
                  <a:schemeClr val="tx1"/>
                </a:solidFill>
              </a:rPr>
              <a:t>Guide de référence des patients</a:t>
            </a:r>
          </a:p>
        </p:txBody>
      </p:sp>
      <p:sp>
        <p:nvSpPr>
          <p:cNvPr id="5" name="Content Placeholder 4"/>
          <p:cNvSpPr>
            <a:spLocks noGrp="1"/>
          </p:cNvSpPr>
          <p:nvPr>
            <p:ph idx="4294967295"/>
            <p:custDataLst>
              <p:tags r:id="rId2"/>
            </p:custDataLst>
          </p:nvPr>
        </p:nvSpPr>
        <p:spPr>
          <a:xfrm>
            <a:off x="473272" y="2061845"/>
            <a:ext cx="3767802" cy="2492375"/>
          </a:xfrm>
        </p:spPr>
        <p:txBody>
          <a:bodyPr/>
          <a:lstStyle/>
          <a:p>
            <a:pPr marL="0" indent="0">
              <a:buNone/>
            </a:pPr>
            <a:r>
              <a:rPr lang="fr-CA" sz="1800"/>
              <a:t>Le </a:t>
            </a:r>
            <a:r>
              <a:rPr lang="fr-CA" sz="1800" b="1"/>
              <a:t>guide de référence des patients </a:t>
            </a:r>
            <a:r>
              <a:rPr lang="fr-CA" sz="1800"/>
              <a:t>est conçu pour donner aux patients de l’information sur ce à quoi ressemblent des soins de qualité pour diverses affections, en se fondant sur les meilleures données probantes, afin qu’ils puissent poser des questions éclairées à leurs fournisseurs de soins de santé.</a:t>
            </a:r>
          </a:p>
        </p:txBody>
      </p:sp>
      <p:pic>
        <p:nvPicPr>
          <p:cNvPr id="6" name="Picture 5">
            <a:extLst>
              <a:ext uri="{FF2B5EF4-FFF2-40B4-BE49-F238E27FC236}">
                <a16:creationId xmlns:a16="http://schemas.microsoft.com/office/drawing/2014/main" id="{F2E5B06B-E4FB-964C-9E0B-EA30B5548365}"/>
              </a:ext>
            </a:extLst>
          </p:cNvPr>
          <p:cNvPicPr>
            <a:picLocks noChangeAspect="1"/>
          </p:cNvPicPr>
          <p:nvPr/>
        </p:nvPicPr>
        <p:blipFill>
          <a:blip r:embed="rId5"/>
          <a:srcRect/>
          <a:stretch/>
        </p:blipFill>
        <p:spPr>
          <a:xfrm>
            <a:off x="4692246" y="1710353"/>
            <a:ext cx="3449195" cy="4476677"/>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44584" cy="1459569"/>
          </a:xfrm>
        </p:spPr>
        <p:txBody>
          <a:bodyPr/>
          <a:lstStyle/>
          <a:p>
            <a:r>
              <a:rPr lang="fr-CA" sz="2400" b="0">
                <a:solidFill>
                  <a:schemeClr val="tx1"/>
                </a:solidFill>
                <a:latin typeface="Calibri" panose="020F0502020204030204" pitchFamily="34" charset="0"/>
                <a:cs typeface="Calibri" panose="020F0502020204030204" pitchFamily="34" charset="0"/>
              </a:rPr>
              <a:t>Normes de qualité :</a:t>
            </a:r>
            <a:br>
              <a:rPr lang="fr-CA" sz="24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Comment le système de santé peut appuyer la mise en œuvre</a:t>
            </a: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602080" y="2136584"/>
            <a:ext cx="6626208" cy="2484546"/>
          </a:xfrm>
        </p:spPr>
        <p:txBody>
          <a:bodyPr/>
          <a:lstStyle/>
          <a:p>
            <a:pPr marL="0" indent="0">
              <a:buNone/>
            </a:pPr>
            <a:r>
              <a:rPr lang="fr-FR" sz="2000">
                <a:latin typeface="Calibri" panose="020F0502020204030204" pitchFamily="34" charset="0"/>
                <a:cs typeface="Calibri" panose="020F0502020204030204" pitchFamily="34" charset="0"/>
              </a:rPr>
              <a:t>La mise en œuvre des normes de qualité peut être difficile en raison d'obstacles ou de lacunes au niveau du système, dont beaucoup ont été identifiés tout au long de l'élaboration de cette norme. Santé Ontario travaillera avec d'autres partenaires provinciaux, dont le ministère de la Santé, et les soutiendra afin de combler les lacunes au niveau du système pour soutenir la mise en œuvre des normes de qualité.</a:t>
            </a:r>
            <a:endParaRPr lang="fr-CA" sz="200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sz="2800" b="0">
                <a:solidFill>
                  <a:schemeClr val="tx1"/>
                </a:solidFill>
              </a:rPr>
              <a:t>Normes de qualité :</a:t>
            </a:r>
            <a:br>
              <a:rPr lang="fr-CA">
                <a:solidFill>
                  <a:schemeClr val="tx1"/>
                </a:solidFill>
              </a:rPr>
            </a:br>
            <a:r>
              <a:rPr lang="fr-CA">
                <a:solidFill>
                  <a:schemeClr val="tx1"/>
                </a:solidFill>
              </a:rPr>
              <a:t>Outils de mise en œuvre</a:t>
            </a:r>
          </a:p>
        </p:txBody>
      </p:sp>
      <p:sp>
        <p:nvSpPr>
          <p:cNvPr id="6" name="Content Placeholder 4">
            <a:extLst>
              <a:ext uri="{FF2B5EF4-FFF2-40B4-BE49-F238E27FC236}">
                <a16:creationId xmlns:a16="http://schemas.microsoft.com/office/drawing/2014/main" id="{11122F44-6096-E34E-97B1-A63239281762}"/>
              </a:ext>
            </a:extLst>
          </p:cNvPr>
          <p:cNvSpPr txBox="1">
            <a:spLocks/>
          </p:cNvSpPr>
          <p:nvPr>
            <p:custDataLst>
              <p:tags r:id="rId2"/>
            </p:custDataLst>
          </p:nvPr>
        </p:nvSpPr>
        <p:spPr bwMode="auto">
          <a:xfrm>
            <a:off x="496935" y="2173288"/>
            <a:ext cx="3354340"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FontTx/>
              <a:buNone/>
            </a:pPr>
            <a:r>
              <a:rPr lang="fr-CA" sz="1800" u="none" kern="0"/>
              <a:t>Le </a:t>
            </a:r>
            <a:r>
              <a:rPr lang="fr-CA" sz="1800" b="1" i="1" u="none" kern="0"/>
              <a:t>Guide de démarrage</a:t>
            </a:r>
            <a:r>
              <a:rPr lang="fr-CA" sz="1800" b="1" u="none" kern="0"/>
              <a:t> :</a:t>
            </a:r>
          </a:p>
          <a:p>
            <a:pPr defTabSz="914400"/>
            <a:r>
              <a:rPr lang="fr-CA" sz="1800" u="none" kern="0"/>
              <a:t>Décrit le processus d’utilisation de la norme de qualité à titre de ressource pour offrir des soins de qualité supérieure</a:t>
            </a:r>
          </a:p>
          <a:p>
            <a:pPr defTabSz="914400"/>
            <a:r>
              <a:rPr lang="fr-CA" sz="1800" u="none" kern="0"/>
              <a:t>Contient des démarches fondées sur des données probantes, ainsi que d’autres outils et modèles utiles pour mettre en œuvre les idées de changement à l’échelle de la pratique</a:t>
            </a:r>
          </a:p>
        </p:txBody>
      </p:sp>
      <p:pic>
        <p:nvPicPr>
          <p:cNvPr id="7" name="Picture 6">
            <a:extLst>
              <a:ext uri="{FF2B5EF4-FFF2-40B4-BE49-F238E27FC236}">
                <a16:creationId xmlns:a16="http://schemas.microsoft.com/office/drawing/2014/main" id="{A9A955F9-2C93-C044-87A7-29C98D453B47}"/>
              </a:ext>
            </a:extLst>
          </p:cNvPr>
          <p:cNvPicPr>
            <a:picLocks noChangeAspect="1"/>
          </p:cNvPicPr>
          <p:nvPr/>
        </p:nvPicPr>
        <p:blipFill>
          <a:blip r:embed="rId5"/>
          <a:srcRect/>
          <a:stretch/>
        </p:blipFill>
        <p:spPr>
          <a:xfrm>
            <a:off x="4190260" y="2173288"/>
            <a:ext cx="4366493" cy="3283697"/>
          </a:xfrm>
          <a:prstGeom prst="rect">
            <a:avLst/>
          </a:prstGeom>
          <a:ln>
            <a:noFill/>
          </a:ln>
          <a:effectLst>
            <a:outerShdw blurRad="292100" dist="165100" dir="2700000" sx="93000" sy="93000" algn="tl" rotWithShape="0">
              <a:srgbClr val="333333">
                <a:alpha val="81000"/>
              </a:srgbClr>
            </a:outerShdw>
          </a:effectLst>
        </p:spPr>
      </p:pic>
    </p:spTree>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11"/>
</p:tagLst>
</file>

<file path=ppt/tags/tag19.xml><?xml version="1.0" encoding="utf-8"?>
<p:tagLst xmlns:a="http://schemas.openxmlformats.org/drawingml/2006/main" xmlns:r="http://schemas.openxmlformats.org/officeDocument/2006/relationships" xmlns:p="http://schemas.openxmlformats.org/presentationml/2006/main">
  <p:tag name="NUM" val="16"/>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36cbde69b0d2621dabbb0ac4d7158f27">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49408837973909164b72be3465413739"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09d81ef-0277-42ba-a0f1-16cbb8b85662">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SharedWithUsers>
  </documentManagement>
</p:properties>
</file>

<file path=customXml/itemProps1.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2.xml><?xml version="1.0" encoding="utf-8"?>
<ds:datastoreItem xmlns:ds="http://schemas.openxmlformats.org/officeDocument/2006/customXml" ds:itemID="{1E8C43F6-4A99-48E5-ACCC-8F27D97DBEE8}">
  <ds:schemaRefs>
    <ds:schemaRef ds:uri="209d81ef-0277-42ba-a0f1-16cbb8b85662"/>
    <ds:schemaRef ds:uri="fb09dc78-496d-4cee-aa06-cd448ccde1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7211F7-2DF1-4B68-8B60-CC913EB92E33}">
  <ds:schemaRefs>
    <ds:schemaRef ds:uri="209d81ef-0277-42ba-a0f1-16cbb8b85662"/>
    <ds:schemaRef ds:uri="fb09dc78-496d-4cee-aa06-cd448ccde1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43</Slides>
  <Notes>33</Notes>
  <HiddenSlides>0</HiddenSlide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HQO Draft Template_4-3</vt:lpstr>
      <vt:lpstr>HQO_Slide</vt:lpstr>
      <vt:lpstr>1_HQO_Slide</vt:lpstr>
      <vt:lpstr>1_HQO Draft Template_4-3</vt:lpstr>
      <vt:lpstr>PowerPoint Presentation</vt:lpstr>
      <vt:lpstr>Objectifs</vt:lpstr>
      <vt:lpstr>Normes de qualité</vt:lpstr>
      <vt:lpstr>Normes de qualité : Vision</vt:lpstr>
      <vt:lpstr>Ressources des normes de qualité</vt:lpstr>
      <vt:lpstr>PowerPoint Presentation</vt:lpstr>
      <vt:lpstr>Normes de qualité :   Guide de référence des patients</vt:lpstr>
      <vt:lpstr>Normes de qualité : Comment le système de santé peut appuyer la mise en œuvre</vt:lpstr>
      <vt:lpstr>Normes de qualité : Outils de mise en œuvre</vt:lpstr>
      <vt:lpstr>Normes de qualité : Guide de mesure</vt:lpstr>
      <vt:lpstr>Normes de qualité :  Quorum</vt:lpstr>
      <vt:lpstr>Normes de qualité : Tableaux de données</vt:lpstr>
      <vt:lpstr>Pourquoi une norme de qualité pour les complications et fausses couches en début de grossesse est-elle nécessaire? </vt:lpstr>
      <vt:lpstr>En 2017-2018, plus de 30 000 patients se sont rendus  à l’urgence et ont reçu un diagnostic de complications ou de fausse couche en début de grossesse   Ces patients avaient un total de 48 307 visites à  l’urgence pour complications ou fausse couche en début de grossesse  </vt:lpstr>
      <vt:lpstr> Plus de la moitié (56,5 %) des visites à l’urgence pour complications ou fausse couche en début de grossesse ont été effectuées par des patients âgés de 25 à 34 ans </vt:lpstr>
      <vt:lpstr>Près de la moitié des visites à l'urgence pour EPCL concernaient une hémorragie en début de grossesse et une menace d'une perte de grossesse précoce </vt:lpstr>
      <vt:lpstr> Près de 90 % des patients qui présentaient des complications ou qui faisaient une fausse couche en début de grossesse ont reçu leur congé après leur visite à l’urgence </vt:lpstr>
      <vt:lpstr>De nombreuses visites répétées à l’urgence ont lieu dans les 30 jours suivant la visite initiale pour complications ou fausse couche en début de grossesse </vt:lpstr>
      <vt:lpstr> Les personnes vivant en milieu rural ont eu plus de visites répétées à l'urgence que les personnes vivant en milieu urbain </vt:lpstr>
      <vt:lpstr> Les visites répétées à l’urgence, quel que soit l’état de santé, après une première visite pour complications ou fausse couche en début de grossesse étaient plus fréquentes dans les groupes d’âge plus jeunes </vt:lpstr>
      <vt:lpstr>Les visites répétées à l’urgence pour tout problème dans les 30 jours suivant la visite initiale pour une grossesse extra-utérine tubaire et pour des complications variaient de 28,9 % à 72,7 % dans les sous-régions </vt:lpstr>
      <vt:lpstr>Les personnes vivant dans les quartiers à faible revenu ont eu plus de visites répétées à l’urgence pour tout problème de santé dans les 30 jours suivant une première visite pour une grossesse extra-utérine tubaire et des complications </vt:lpstr>
      <vt:lpstr>L’impact des complications ou d’une fausse couche en début de grossesse sur la vie des gens </vt:lpstr>
      <vt:lpstr>La grossesse extra-utérine est un événement pouvant la vie d’une personne en danger </vt:lpstr>
      <vt:lpstr>PowerPoint Presentation</vt:lpstr>
      <vt:lpstr>PowerPoint Presentation</vt:lpstr>
      <vt:lpstr>« On estime qu’une grossesse sur cinq se termine par une fausse couche, et 80 % d’entre elles ont lieu pendant le premier trimestre.  J’ai fait deux fausses couches en début de grossesse, une à 12 semaines et l’autre à 10 semaines. Elles ont été toutes les deux horribles. Même si nos médecins ne peuvent pas changer le résultat, nous avons tous besoin et méritons des soins de compassion. La fausse couche est une expérience souvent silencieuse, inattendue et déchirante pour beaucoup.  Pour les professionnels de la santé, cette norme de qualité offre des conseils sur le diagnostic, le suivi et la prise en charge des aspects physiques et émotionnels des soins pour les patients qui présentent des complications ou qui font une fausse couche en début de grossesse. Que vous vous rendiez dans un grand hôpital d’enseignement sur l’avenue University ou dans un petit hôpital en région rurale du Nord de l’Ontario, vous devriez vous attendre à être traité de la même manière. Le guide de référence du patient est également une ressource clé. Il peut aider les patients à poser des questions éclairées à leurs fournisseurs de soins de santé. »  – Amanda Ross-White, consultante en situation de vécu, Comité consultatif sur la norme de qualité sur les complications et les fausses couches en début de grossesse </vt:lpstr>
      <vt:lpstr> Énoncés de qualité en bref</vt:lpstr>
      <vt:lpstr>Portée de la norme de qualité sur les complications et les fausses couches  en début de grossesse</vt:lpstr>
      <vt:lpstr>Sujets de l’énoncé de qualité sur les complications et les fausses couches  en début de grossesse</vt:lpstr>
      <vt:lpstr>Énoncé de qualité 1 : Évaluation complète  </vt:lpstr>
      <vt:lpstr>Énoncé de qualité 2 : Services d’évaluation en début de grossesse  </vt:lpstr>
      <vt:lpstr>Énoncé de qualité 3 : Grossesse donc la localisation est inconnue  </vt:lpstr>
      <vt:lpstr>Énoncé de qualité 4 : Diagnostic de fausse couche au début d’une grossesse intra-utérine     </vt:lpstr>
      <vt:lpstr>Énoncé de qualité 5 : Options de prises en charge lors d’une fausse couche au début d’une grossesse intra-utérine    </vt:lpstr>
      <vt:lpstr>Énoncé de qualité 6 : Options de prises en charge pour la grossesse extra-utérine tubaire     </vt:lpstr>
      <vt:lpstr>Énoncé de qualité 7 : Soins prodigués avec compassion     </vt:lpstr>
      <vt:lpstr>Énoncé de qualité 8 : Soutien psychosocial et soutien par les pairs    </vt:lpstr>
      <vt:lpstr> Comment mesurer la réussite</vt:lpstr>
      <vt:lpstr>Comment mesurer la réussite à l’échelle provinciale</vt:lpstr>
      <vt:lpstr>Comment mesurer la réussite  à l’échelle locale</vt:lpstr>
      <vt:lpstr>Pregnancy and Infant Loss (PAIL) Network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revision>1</cp:revision>
  <cp:lastPrinted>2019-07-16T19:17:36Z</cp:lastPrinted>
  <dcterms:modified xsi:type="dcterms:W3CDTF">2020-07-09T17:17:13Z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4608">
    <vt:lpwstr>76</vt:lpwstr>
  </property>
</Properties>
</file>