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xml" ContentType="application/vnd.openxmlformats-officedocument.presentationml.tags+xml"/>
  <Override PartName="/ppt/notesSlides/notesSlide27.xml" ContentType="application/vnd.openxmlformats-officedocument.presentationml.notesSlide+xml"/>
  <Override PartName="/ppt/tags/tag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0.xml" ContentType="application/vnd.openxmlformats-officedocument.presentationml.notesSlide+xml"/>
  <Override PartName="/ppt/tags/tag1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5.xml" ContentType="application/vnd.openxmlformats-officedocument.presentationml.tags+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8" r:id="rId7"/>
  </p:sldMasterIdLst>
  <p:notesMasterIdLst>
    <p:notesMasterId r:id="rId51"/>
  </p:notesMasterIdLst>
  <p:handoutMasterIdLst>
    <p:handoutMasterId r:id="rId52"/>
  </p:handoutMasterIdLst>
  <p:sldIdLst>
    <p:sldId id="372" r:id="rId8"/>
    <p:sldId id="649" r:id="rId9"/>
    <p:sldId id="1181" r:id="rId10"/>
    <p:sldId id="654" r:id="rId11"/>
    <p:sldId id="652" r:id="rId12"/>
    <p:sldId id="474" r:id="rId13"/>
    <p:sldId id="621" r:id="rId14"/>
    <p:sldId id="653" r:id="rId15"/>
    <p:sldId id="623" r:id="rId16"/>
    <p:sldId id="699" r:id="rId17"/>
    <p:sldId id="1167" r:id="rId18"/>
    <p:sldId id="700" r:id="rId19"/>
    <p:sldId id="624" r:id="rId20"/>
    <p:sldId id="1218" r:id="rId21"/>
    <p:sldId id="1220" r:id="rId22"/>
    <p:sldId id="1241" r:id="rId23"/>
    <p:sldId id="1240" r:id="rId24"/>
    <p:sldId id="1242" r:id="rId25"/>
    <p:sldId id="1233" r:id="rId26"/>
    <p:sldId id="1237" r:id="rId27"/>
    <p:sldId id="1239" r:id="rId28"/>
    <p:sldId id="1234" r:id="rId29"/>
    <p:sldId id="1243" r:id="rId30"/>
    <p:sldId id="1244" r:id="rId31"/>
    <p:sldId id="1185" r:id="rId32"/>
    <p:sldId id="1213" r:id="rId33"/>
    <p:sldId id="1212" r:id="rId34"/>
    <p:sldId id="422" r:id="rId35"/>
    <p:sldId id="655" r:id="rId36"/>
    <p:sldId id="443" r:id="rId37"/>
    <p:sldId id="666" r:id="rId38"/>
    <p:sldId id="667" r:id="rId39"/>
    <p:sldId id="668" r:id="rId40"/>
    <p:sldId id="669" r:id="rId41"/>
    <p:sldId id="670" r:id="rId42"/>
    <p:sldId id="671" r:id="rId43"/>
    <p:sldId id="1205" r:id="rId44"/>
    <p:sldId id="1206" r:id="rId45"/>
    <p:sldId id="1174" r:id="rId46"/>
    <p:sldId id="646" r:id="rId47"/>
    <p:sldId id="1162" r:id="rId48"/>
    <p:sldId id="1245" r:id="rId49"/>
    <p:sldId id="647" r:id="rId50"/>
  </p:sldIdLst>
  <p:sldSz cx="9144000" cy="6858000" type="screen4x3"/>
  <p:notesSz cx="7010400" cy="9296400"/>
  <p:custDataLst>
    <p:tags r:id="rId53"/>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45" userDrawn="1">
          <p15:clr>
            <a:srgbClr val="A4A3A4"/>
          </p15:clr>
        </p15:guide>
        <p15:guide id="2" pos="299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3"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58"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8"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6"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Pagano, Christopher" initials="PC" lastIdx="11" clrIdx="20">
    <p:extLst>
      <p:ext uri="{19B8F6BF-5375-455C-9EA6-DF929625EA0E}">
        <p15:presenceInfo xmlns:p15="http://schemas.microsoft.com/office/powerpoint/2012/main" userId="Pagano, Christopher" providerId="None"/>
      </p:ext>
    </p:extLst>
  </p:cmAuthor>
  <p:cmAuthor id="21" name="Ginieniewicz, Jorge" initials="GJ" lastIdx="1" clrIdx="21">
    <p:extLst>
      <p:ext uri="{19B8F6BF-5375-455C-9EA6-DF929625EA0E}">
        <p15:presenceInfo xmlns:p15="http://schemas.microsoft.com/office/powerpoint/2012/main" userId="S::jginieniewicz@hqontario.ca::0252df90-739c-4c67-aa4f-874de5a4e75f" providerId="AD"/>
      </p:ext>
    </p:extLst>
  </p:cmAuthor>
  <p:cmAuthor id="22" name="McPherson, Mark" initials="MM" lastIdx="9" clrIdx="22">
    <p:extLst>
      <p:ext uri="{19B8F6BF-5375-455C-9EA6-DF929625EA0E}">
        <p15:presenceInfo xmlns:p15="http://schemas.microsoft.com/office/powerpoint/2012/main" userId="S-1-5-21-535683054-4239906057-3132855710-3292" providerId="AD"/>
      </p:ext>
    </p:extLst>
  </p:cmAuthor>
  <p:cmAuthor id="23" name="Stacey Johnson" initials="SJ" lastIdx="3" clrIdx="23">
    <p:extLst>
      <p:ext uri="{19B8F6BF-5375-455C-9EA6-DF929625EA0E}">
        <p15:presenceInfo xmlns:p15="http://schemas.microsoft.com/office/powerpoint/2012/main" userId="Stacey Johnson" providerId="None"/>
      </p:ext>
    </p:extLst>
  </p:cmAuthor>
  <p:cmAuthor id="24" name="Johnson, Stacey" initials="JS" lastIdx="9" clrIdx="24">
    <p:extLst>
      <p:ext uri="{19B8F6BF-5375-455C-9EA6-DF929625EA0E}">
        <p15:presenceInfo xmlns:p15="http://schemas.microsoft.com/office/powerpoint/2012/main" userId="S::sjohnson@hqontario.ca::c1d74880-3551-4508-8754-1d2254d9d2e6" providerId="AD"/>
      </p:ext>
    </p:extLst>
  </p:cmAuthor>
  <p:cmAuthor id="25" name="Harrison, Susan" initials="HS" lastIdx="5" clrIdx="25">
    <p:extLst>
      <p:ext uri="{19B8F6BF-5375-455C-9EA6-DF929625EA0E}">
        <p15:presenceInfo xmlns:p15="http://schemas.microsoft.com/office/powerpoint/2012/main" userId="S::sharrison@hqontario.ca::12d20603-a68e-40bb-99e5-862f8234107b" providerId="AD"/>
      </p:ext>
    </p:extLst>
  </p:cmAuthor>
  <p:cmAuthor id="26" name="Ihn, Erica" initials="IE" lastIdx="11" clrIdx="26">
    <p:extLst>
      <p:ext uri="{19B8F6BF-5375-455C-9EA6-DF929625EA0E}">
        <p15:presenceInfo xmlns:p15="http://schemas.microsoft.com/office/powerpoint/2012/main" userId="S::eihn@hqontario.ca::e9cf071f-070c-444b-9220-ab1b62e60e80" providerId="AD"/>
      </p:ext>
    </p:extLst>
  </p:cmAuthor>
  <p:cmAuthor id="27" name="Abraham, Sneha" initials="AS" lastIdx="64" clrIdx="27">
    <p:extLst>
      <p:ext uri="{19B8F6BF-5375-455C-9EA6-DF929625EA0E}">
        <p15:presenceInfo xmlns:p15="http://schemas.microsoft.com/office/powerpoint/2012/main" userId="S::sabraham@hqontario.ca::b018377a-d2cf-4bc8-9e06-efaf09dacac2" providerId="AD"/>
      </p:ext>
    </p:extLst>
  </p:cmAuthor>
  <p:cmAuthor id="28" name="Suzannah" initials="S" lastIdx="4" clrIdx="28">
    <p:extLst>
      <p:ext uri="{19B8F6BF-5375-455C-9EA6-DF929625EA0E}">
        <p15:presenceInfo xmlns:p15="http://schemas.microsoft.com/office/powerpoint/2012/main" userId="Suzann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F"/>
    <a:srgbClr val="00788A"/>
    <a:srgbClr val="ED7D31"/>
    <a:srgbClr val="693A77"/>
    <a:srgbClr val="FCD8D8"/>
    <a:srgbClr val="F9B9B9"/>
    <a:srgbClr val="F5F5F5"/>
    <a:srgbClr val="FFCF37"/>
    <a:srgbClr val="EDFDFF"/>
    <a:srgbClr val="EEDA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825437-C9B0-1523-938D-CFF2ED0149EE}" v="13" dt="2019-09-30T14:34:08.137"/>
    <p1510:client id="{F279E9BC-DA91-D1E2-E46D-D56FD26FB207}" v="13" dt="2019-09-30T14:01:21.60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90" y="90"/>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245"/>
        <p:guide pos="299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01820434315187E-2"/>
          <c:y val="0"/>
          <c:w val="0.95998180991359705"/>
          <c:h val="0.84807173397317026"/>
        </c:manualLayout>
      </c:layout>
      <c:barChart>
        <c:barDir val="col"/>
        <c:grouping val="clustered"/>
        <c:varyColors val="0"/>
        <c:ser>
          <c:idx val="0"/>
          <c:order val="0"/>
          <c:tx>
            <c:strRef>
              <c:f>'ED Visits and Age'!$G$12</c:f>
              <c:strCache>
                <c:ptCount val="1"/>
                <c:pt idx="0">
                  <c:v>Visits</c:v>
                </c:pt>
              </c:strCache>
            </c:strRef>
          </c:tx>
          <c:spPr>
            <a:solidFill>
              <a:srgbClr val="ED7D31"/>
            </a:solidFill>
            <a:ln>
              <a:noFill/>
            </a:ln>
            <a:effectLst/>
          </c:spPr>
          <c:invertIfNegative val="0"/>
          <c:dPt>
            <c:idx val="0"/>
            <c:invertIfNegative val="0"/>
            <c:bubble3D val="0"/>
            <c:spPr>
              <a:solidFill>
                <a:srgbClr val="00A0AF"/>
              </a:solidFill>
              <a:ln>
                <a:noFill/>
              </a:ln>
              <a:effectLst/>
            </c:spPr>
            <c:extLst>
              <c:ext xmlns:c16="http://schemas.microsoft.com/office/drawing/2014/chart" uri="{C3380CC4-5D6E-409C-BE32-E72D297353CC}">
                <c16:uniqueId val="{00000006-58EE-0945-8698-9EAD2A5448D7}"/>
              </c:ext>
            </c:extLst>
          </c:dPt>
          <c:dPt>
            <c:idx val="1"/>
            <c:invertIfNegative val="0"/>
            <c:bubble3D val="0"/>
            <c:spPr>
              <a:solidFill>
                <a:srgbClr val="00A0AF"/>
              </a:solidFill>
              <a:ln>
                <a:noFill/>
              </a:ln>
              <a:effectLst/>
            </c:spPr>
            <c:extLst>
              <c:ext xmlns:c16="http://schemas.microsoft.com/office/drawing/2014/chart" uri="{C3380CC4-5D6E-409C-BE32-E72D297353CC}">
                <c16:uniqueId val="{00000005-58EE-0945-8698-9EAD2A5448D7}"/>
              </c:ext>
            </c:extLst>
          </c:dPt>
          <c:dPt>
            <c:idx val="2"/>
            <c:invertIfNegative val="0"/>
            <c:bubble3D val="0"/>
            <c:spPr>
              <a:solidFill>
                <a:srgbClr val="00A0AF"/>
              </a:solidFill>
              <a:ln>
                <a:noFill/>
              </a:ln>
              <a:effectLst/>
            </c:spPr>
            <c:extLst>
              <c:ext xmlns:c16="http://schemas.microsoft.com/office/drawing/2014/chart" uri="{C3380CC4-5D6E-409C-BE32-E72D297353CC}">
                <c16:uniqueId val="{00000001-4EA6-4C92-BAAD-95E1EBA9CBFE}"/>
              </c:ext>
            </c:extLst>
          </c:dPt>
          <c:dPt>
            <c:idx val="3"/>
            <c:invertIfNegative val="0"/>
            <c:bubble3D val="0"/>
            <c:spPr>
              <a:solidFill>
                <a:srgbClr val="00A0AF"/>
              </a:solidFill>
              <a:ln>
                <a:noFill/>
              </a:ln>
              <a:effectLst/>
            </c:spPr>
            <c:extLst>
              <c:ext xmlns:c16="http://schemas.microsoft.com/office/drawing/2014/chart" uri="{C3380CC4-5D6E-409C-BE32-E72D297353CC}">
                <c16:uniqueId val="{00000002-4EA6-4C92-BAAD-95E1EBA9CBFE}"/>
              </c:ext>
            </c:extLst>
          </c:dPt>
          <c:dPt>
            <c:idx val="4"/>
            <c:invertIfNegative val="0"/>
            <c:bubble3D val="0"/>
            <c:spPr>
              <a:solidFill>
                <a:srgbClr val="00A0AF"/>
              </a:solidFill>
              <a:ln>
                <a:noFill/>
              </a:ln>
              <a:effectLst/>
            </c:spPr>
            <c:extLst>
              <c:ext xmlns:c16="http://schemas.microsoft.com/office/drawing/2014/chart" uri="{C3380CC4-5D6E-409C-BE32-E72D297353CC}">
                <c16:uniqueId val="{00000004-58EE-0945-8698-9EAD2A5448D7}"/>
              </c:ext>
            </c:extLst>
          </c:dPt>
          <c:dPt>
            <c:idx val="5"/>
            <c:invertIfNegative val="0"/>
            <c:bubble3D val="0"/>
            <c:spPr>
              <a:solidFill>
                <a:srgbClr val="00A0AF"/>
              </a:solidFill>
              <a:ln>
                <a:noFill/>
              </a:ln>
              <a:effectLst/>
            </c:spPr>
            <c:extLst>
              <c:ext xmlns:c16="http://schemas.microsoft.com/office/drawing/2014/chart" uri="{C3380CC4-5D6E-409C-BE32-E72D297353CC}">
                <c16:uniqueId val="{00000007-58EE-0945-8698-9EAD2A5448D7}"/>
              </c:ext>
            </c:extLst>
          </c:dPt>
          <c:dPt>
            <c:idx val="6"/>
            <c:invertIfNegative val="0"/>
            <c:bubble3D val="0"/>
            <c:spPr>
              <a:solidFill>
                <a:srgbClr val="00A0AF"/>
              </a:solidFill>
              <a:ln>
                <a:noFill/>
              </a:ln>
              <a:effectLst/>
            </c:spPr>
            <c:extLst>
              <c:ext xmlns:c16="http://schemas.microsoft.com/office/drawing/2014/chart" uri="{C3380CC4-5D6E-409C-BE32-E72D297353CC}">
                <c16:uniqueId val="{00000008-58EE-0945-8698-9EAD2A5448D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Visits and Age'!$F$13:$F$19</c:f>
              <c:strCache>
                <c:ptCount val="7"/>
                <c:pt idx="0">
                  <c:v>13-19</c:v>
                </c:pt>
                <c:pt idx="1">
                  <c:v>20-24</c:v>
                </c:pt>
                <c:pt idx="2">
                  <c:v>25-29</c:v>
                </c:pt>
                <c:pt idx="3">
                  <c:v>30-34</c:v>
                </c:pt>
                <c:pt idx="4">
                  <c:v>35-39</c:v>
                </c:pt>
                <c:pt idx="5">
                  <c:v>40-44</c:v>
                </c:pt>
                <c:pt idx="6">
                  <c:v>45-64</c:v>
                </c:pt>
              </c:strCache>
            </c:strRef>
          </c:cat>
          <c:val>
            <c:numRef>
              <c:f>'ED Visits and Age'!$G$13:$G$19</c:f>
              <c:numCache>
                <c:formatCode>General</c:formatCode>
                <c:ptCount val="7"/>
                <c:pt idx="0">
                  <c:v>1424</c:v>
                </c:pt>
                <c:pt idx="1">
                  <c:v>6355</c:v>
                </c:pt>
                <c:pt idx="2">
                  <c:v>12356</c:v>
                </c:pt>
                <c:pt idx="3">
                  <c:v>14927</c:v>
                </c:pt>
                <c:pt idx="4">
                  <c:v>9547</c:v>
                </c:pt>
                <c:pt idx="5">
                  <c:v>3332</c:v>
                </c:pt>
                <c:pt idx="6">
                  <c:v>366</c:v>
                </c:pt>
              </c:numCache>
            </c:numRef>
          </c:val>
          <c:extLst>
            <c:ext xmlns:c16="http://schemas.microsoft.com/office/drawing/2014/chart" uri="{C3380CC4-5D6E-409C-BE32-E72D297353CC}">
              <c16:uniqueId val="{00000000-4EA6-4C92-BAAD-95E1EBA9CBFE}"/>
            </c:ext>
          </c:extLst>
        </c:ser>
        <c:dLbls>
          <c:showLegendKey val="0"/>
          <c:showVal val="0"/>
          <c:showCatName val="0"/>
          <c:showSerName val="0"/>
          <c:showPercent val="0"/>
          <c:showBubbleSize val="0"/>
        </c:dLbls>
        <c:gapWidth val="82"/>
        <c:overlap val="-27"/>
        <c:axId val="830788480"/>
        <c:axId val="830788808"/>
      </c:barChart>
      <c:catAx>
        <c:axId val="830788480"/>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Age</a:t>
                </a:r>
                <a:r>
                  <a:rPr lang="en-US" baseline="0"/>
                  <a:t> (years)</a:t>
                </a:r>
                <a:endParaRPr lang="en-CA"/>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30788808"/>
        <c:crosses val="autoZero"/>
        <c:auto val="1"/>
        <c:lblAlgn val="ctr"/>
        <c:lblOffset val="100"/>
        <c:noMultiLvlLbl val="0"/>
      </c:catAx>
      <c:valAx>
        <c:axId val="830788808"/>
        <c:scaling>
          <c:orientation val="minMax"/>
          <c:max val="18000"/>
        </c:scaling>
        <c:delete val="1"/>
        <c:axPos val="l"/>
        <c:title>
          <c:tx>
            <c:rich>
              <a:bodyPr rot="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Number</a:t>
                </a:r>
                <a:r>
                  <a:rPr lang="en-US" baseline="0"/>
                  <a:t> of ED visits</a:t>
                </a:r>
                <a:endParaRPr lang="en-CA"/>
              </a:p>
            </c:rich>
          </c:tx>
          <c:layout>
            <c:manualLayout>
              <c:xMode val="edge"/>
              <c:yMode val="edge"/>
              <c:x val="0"/>
              <c:y val="3.6814086456625178E-2"/>
            </c:manualLayout>
          </c:layout>
          <c:overlay val="0"/>
          <c:spPr>
            <a:noFill/>
            <a:ln>
              <a:noFill/>
            </a:ln>
            <a:effectLst/>
          </c:spPr>
          <c:txPr>
            <a:bodyPr rot="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crossAx val="830788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a:t>Proportion</a:t>
            </a:r>
            <a:r>
              <a:rPr lang="en-CA" baseline="0"/>
              <a:t> of visits (N = 48,307)</a:t>
            </a:r>
            <a:endParaRPr lang="en-CA"/>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334213740306421"/>
          <c:y val="0.13852474323062561"/>
          <c:w val="0.65377009462720059"/>
          <c:h val="0.6956365748399097"/>
        </c:manualLayout>
      </c:layout>
      <c:barChart>
        <c:barDir val="bar"/>
        <c:grouping val="clustered"/>
        <c:varyColors val="0"/>
        <c:ser>
          <c:idx val="0"/>
          <c:order val="0"/>
          <c:spPr>
            <a:solidFill>
              <a:srgbClr val="00A0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Sheet2!$A$5:$A$9</c:f>
              <c:strCache>
                <c:ptCount val="5"/>
                <c:pt idx="0">
                  <c:v>Ectopic pregnancy, unspecified </c:v>
                </c:pt>
                <c:pt idx="1">
                  <c:v>Missed abortion</c:v>
                </c:pt>
                <c:pt idx="2">
                  <c:v>Spontaneous abortion, complete or unspecified, without complication</c:v>
                </c:pt>
                <c:pt idx="3">
                  <c:v>Threatened early pregnancy loss, antepartum condition or complication*</c:v>
                </c:pt>
                <c:pt idx="4">
                  <c:v>Hemorrhage in early pregnancy, unspecified, antepartum condition or complication </c:v>
                </c:pt>
              </c:strCache>
            </c:strRef>
          </c:cat>
          <c:val>
            <c:numRef>
              <c:f>Sheet2!$B$5:$B$9</c:f>
              <c:numCache>
                <c:formatCode>0.0</c:formatCode>
                <c:ptCount val="5"/>
                <c:pt idx="0">
                  <c:v>7.5</c:v>
                </c:pt>
                <c:pt idx="1">
                  <c:v>7.8</c:v>
                </c:pt>
                <c:pt idx="2">
                  <c:v>17.899999999999999</c:v>
                </c:pt>
                <c:pt idx="3">
                  <c:v>18.3</c:v>
                </c:pt>
                <c:pt idx="4">
                  <c:v>26</c:v>
                </c:pt>
              </c:numCache>
            </c:numRef>
          </c:val>
          <c:extLst>
            <c:ext xmlns:c16="http://schemas.microsoft.com/office/drawing/2014/chart" uri="{C3380CC4-5D6E-409C-BE32-E72D297353CC}">
              <c16:uniqueId val="{00000000-B744-4CFA-8BD4-214815F37460}"/>
            </c:ext>
          </c:extLst>
        </c:ser>
        <c:dLbls>
          <c:dLblPos val="outEnd"/>
          <c:showLegendKey val="0"/>
          <c:showVal val="1"/>
          <c:showCatName val="0"/>
          <c:showSerName val="0"/>
          <c:showPercent val="0"/>
          <c:showBubbleSize val="0"/>
        </c:dLbls>
        <c:gapWidth val="182"/>
        <c:axId val="599552640"/>
        <c:axId val="599552968"/>
      </c:barChart>
      <c:catAx>
        <c:axId val="5995526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EPCL</a:t>
                </a:r>
                <a:r>
                  <a:rPr lang="en-CA" baseline="0"/>
                  <a:t> as main problem diagnosis</a:t>
                </a:r>
                <a:endParaRPr lang="en-CA"/>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99552968"/>
        <c:crosses val="autoZero"/>
        <c:auto val="1"/>
        <c:lblAlgn val="ctr"/>
        <c:lblOffset val="100"/>
        <c:noMultiLvlLbl val="0"/>
      </c:catAx>
      <c:valAx>
        <c:axId val="599552968"/>
        <c:scaling>
          <c:orientation val="minMax"/>
          <c:max val="6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Percent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955264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2"/>
              </a:solidFill>
              <a:ln w="19050">
                <a:noFill/>
              </a:ln>
              <a:effectLst/>
            </c:spPr>
            <c:extLst>
              <c:ext xmlns:c16="http://schemas.microsoft.com/office/drawing/2014/chart" uri="{C3380CC4-5D6E-409C-BE32-E72D297353CC}">
                <c16:uniqueId val="{00000001-9C5F-4A50-AC31-ED11D72690F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C5F-4A50-AC31-ED11D72690F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C5F-4A50-AC31-ED11D72690F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C5F-4A50-AC31-ED11D72690F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C5F-4A50-AC31-ED11D72690F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C5F-4A50-AC31-ED11D72690F4}"/>
              </c:ext>
            </c:extLst>
          </c:dPt>
          <c:dLbls>
            <c:dLbl>
              <c:idx val="0"/>
              <c:layout>
                <c:manualLayout>
                  <c:x val="0.26118117288235315"/>
                  <c:y val="3.1002094627999289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en-US" sz="1600" b="0">
                        <a:solidFill>
                          <a:schemeClr val="tx1"/>
                        </a:solidFill>
                      </a:rPr>
                      <a:t>Discharged home (private</a:t>
                    </a:r>
                    <a:r>
                      <a:rPr lang="en-US" sz="1600" b="0" baseline="0">
                        <a:solidFill>
                          <a:schemeClr val="tx1"/>
                        </a:solidFill>
                      </a:rPr>
                      <a:t> dwelling, no support services)</a:t>
                    </a:r>
                  </a:p>
                  <a:p>
                    <a:pPr>
                      <a:defRPr sz="1200"/>
                    </a:pPr>
                    <a:r>
                      <a:rPr lang="en-US" sz="1600" b="0" baseline="0">
                        <a:solidFill>
                          <a:schemeClr val="tx1"/>
                        </a:solidFill>
                      </a:rPr>
                      <a:t>89.0</a:t>
                    </a:r>
                    <a:r>
                      <a:rPr lang="en-US" sz="1600" b="0">
                        <a:solidFill>
                          <a:schemeClr val="tx1"/>
                        </a:solidFill>
                      </a:rPr>
                      <a:t>%</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5473192232112424"/>
                      <c:h val="0.37320004750181712"/>
                    </c:manualLayout>
                  </c15:layout>
                </c:ext>
                <c:ext xmlns:c16="http://schemas.microsoft.com/office/drawing/2014/chart" uri="{C3380CC4-5D6E-409C-BE32-E72D297353CC}">
                  <c16:uniqueId val="{00000001-9C5F-4A50-AC31-ED11D72690F4}"/>
                </c:ext>
              </c:extLst>
            </c:dLbl>
            <c:dLbl>
              <c:idx val="1"/>
              <c:layout>
                <c:manualLayout>
                  <c:x val="5.1521214191370367E-2"/>
                  <c:y val="-0.16919384606950238"/>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en-US"/>
                      <a:t>Discharged</a:t>
                    </a:r>
                    <a:r>
                      <a:rPr lang="en-US" baseline="0"/>
                      <a:t> to place of residence/institution (nursing home, chronic care, private dwelling with home care, jail) </a:t>
                    </a:r>
                  </a:p>
                  <a:p>
                    <a:pPr>
                      <a:defRPr sz="1200"/>
                    </a:pPr>
                    <a:r>
                      <a:rPr lang="en-US" baseline="0"/>
                      <a:t> </a:t>
                    </a:r>
                    <a:fld id="{FE91FA92-ECC2-4044-AD04-848A4954EEFD}" type="VALUE">
                      <a:rPr lang="en-US" b="1"/>
                      <a:pPr>
                        <a:defRPr sz="1200"/>
                      </a:pPr>
                      <a:t>[VALUE]</a:t>
                    </a:fld>
                    <a:r>
                      <a:rPr lang="en-US" b="1"/>
                      <a:t>%</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3629929173426181"/>
                      <c:h val="0.22602856757787784"/>
                    </c:manualLayout>
                  </c15:layout>
                  <c15:dlblFieldTable/>
                  <c15:showDataLabelsRange val="0"/>
                </c:ext>
                <c:ext xmlns:c16="http://schemas.microsoft.com/office/drawing/2014/chart" uri="{C3380CC4-5D6E-409C-BE32-E72D297353CC}">
                  <c16:uniqueId val="{00000003-9C5F-4A50-AC31-ED11D72690F4}"/>
                </c:ext>
              </c:extLst>
            </c:dLbl>
            <c:dLbl>
              <c:idx val="2"/>
              <c:layout>
                <c:manualLayout>
                  <c:x val="4.059126894852437E-2"/>
                  <c:y val="-2.5892563429571303E-2"/>
                </c:manualLayout>
              </c:layout>
              <c:tx>
                <c:rich>
                  <a:bodyPr/>
                  <a:lstStyle/>
                  <a:p>
                    <a:r>
                      <a:rPr lang="en-US"/>
                      <a:t>Intra-facility transfer </a:t>
                    </a:r>
                  </a:p>
                  <a:p>
                    <a:r>
                      <a:rPr lang="en-US" b="1"/>
                      <a:t>2.2%</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5F-4A50-AC31-ED11D72690F4}"/>
                </c:ext>
              </c:extLst>
            </c:dLbl>
            <c:dLbl>
              <c:idx val="3"/>
              <c:layout>
                <c:manualLayout>
                  <c:x val="4.5722427553698645E-3"/>
                  <c:y val="4.8895538057742785E-2"/>
                </c:manualLayout>
              </c:layout>
              <c:tx>
                <c:rich>
                  <a:bodyPr/>
                  <a:lstStyle/>
                  <a:p>
                    <a:r>
                      <a:rPr lang="en-US"/>
                      <a:t>Transferred to another</a:t>
                    </a:r>
                    <a:br>
                      <a:rPr lang="en-US"/>
                    </a:br>
                    <a:r>
                      <a:rPr lang="en-US"/>
                      <a:t>facility </a:t>
                    </a:r>
                  </a:p>
                  <a:p>
                    <a:fld id="{3EF7333F-CD4C-4571-9246-8FC86614B782}" type="VALUE">
                      <a:rPr lang="en-US" b="1"/>
                      <a:pPr/>
                      <a:t>[VALUE]</a:t>
                    </a:fld>
                    <a:r>
                      <a:rPr lang="en-US" b="1"/>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C5F-4A50-AC31-ED11D72690F4}"/>
                </c:ext>
              </c:extLst>
            </c:dLbl>
            <c:dLbl>
              <c:idx val="4"/>
              <c:layout>
                <c:manualLayout>
                  <c:x val="2.2015406465274376E-2"/>
                  <c:y val="7.7383113104016341E-2"/>
                </c:manualLayout>
              </c:layout>
              <c:tx>
                <c:rich>
                  <a:bodyPr/>
                  <a:lstStyle/>
                  <a:p>
                    <a:r>
                      <a:rPr lang="en-US"/>
                      <a:t>Client admitted as inpatient </a:t>
                    </a:r>
                  </a:p>
                  <a:p>
                    <a:r>
                      <a:rPr lang="en-US" b="1"/>
                      <a:t>5.3%</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5F-4A50-AC31-ED11D72690F4}"/>
                </c:ext>
              </c:extLst>
            </c:dLbl>
            <c:dLbl>
              <c:idx val="5"/>
              <c:tx>
                <c:rich>
                  <a:bodyPr/>
                  <a:lstStyle/>
                  <a:p>
                    <a:r>
                      <a:rPr lang="en-US"/>
                      <a:t>Client registered but left without being seen or treated by service provider</a:t>
                    </a:r>
                  </a:p>
                  <a:p>
                    <a:fld id="{817E73C9-2986-49AD-9BD2-1115A3F15700}" type="VALUE">
                      <a:rPr lang="en-US" b="1"/>
                      <a:pPr/>
                      <a:t>[VALUE]</a:t>
                    </a:fld>
                    <a:r>
                      <a:rPr lang="en-US" b="1"/>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C5F-4A50-AC31-ED11D72690F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'Disposition Status 2'!$A$17:$A$22</c:f>
              <c:strCache>
                <c:ptCount val="6"/>
                <c:pt idx="0">
                  <c:v>Discharged Home (Private Dwelling Only, No Support Services)</c:v>
                </c:pt>
                <c:pt idx="1">
                  <c:v>Discharged To Place Of Residence/Institution (Nursing Home, Chronic Care, Private Dwelling With Home Care, Jail)</c:v>
                </c:pt>
                <c:pt idx="2">
                  <c:v>Intra Facility Transfer</c:v>
                </c:pt>
                <c:pt idx="3">
                  <c:v>Transferred to Another Facility</c:v>
                </c:pt>
                <c:pt idx="4">
                  <c:v>Client Admitted As Inpatient</c:v>
                </c:pt>
                <c:pt idx="5">
                  <c:v>Client Registered But Left Without Being Seen Or Treated By Service Provider</c:v>
                </c:pt>
              </c:strCache>
            </c:strRef>
          </c:cat>
          <c:val>
            <c:numRef>
              <c:f>'Disposition Status 2'!$B$17:$B$22</c:f>
              <c:numCache>
                <c:formatCode>0.0</c:formatCode>
                <c:ptCount val="6"/>
                <c:pt idx="0">
                  <c:v>89</c:v>
                </c:pt>
                <c:pt idx="1">
                  <c:v>6.1965547155781384E-2</c:v>
                </c:pt>
                <c:pt idx="2">
                  <c:v>2.1956458875531872</c:v>
                </c:pt>
                <c:pt idx="3">
                  <c:v>1.0368901557400751</c:v>
                </c:pt>
                <c:pt idx="4">
                  <c:v>5.2608749535258399</c:v>
                </c:pt>
                <c:pt idx="5">
                  <c:v>2.5075391415706201</c:v>
                </c:pt>
              </c:numCache>
            </c:numRef>
          </c:val>
          <c:extLst>
            <c:ext xmlns:c16="http://schemas.microsoft.com/office/drawing/2014/chart" uri="{C3380CC4-5D6E-409C-BE32-E72D297353CC}">
              <c16:uniqueId val="{0000000C-9C5F-4A50-AC31-ED11D72690F4}"/>
            </c:ext>
          </c:extLst>
        </c:ser>
        <c:dLbls>
          <c:dLblPos val="bestFit"/>
          <c:showLegendKey val="0"/>
          <c:showVal val="1"/>
          <c:showCatName val="0"/>
          <c:showSerName val="0"/>
          <c:showPercent val="0"/>
          <c:showBubbleSize val="0"/>
          <c:showLeaderLines val="1"/>
        </c:dLbls>
        <c:firstSliceAng val="114"/>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39995224879533E-2"/>
          <c:y val="0.1344059833959243"/>
          <c:w val="0.86154677772716426"/>
          <c:h val="0.71986937100026616"/>
        </c:manualLayout>
      </c:layout>
      <c:barChart>
        <c:barDir val="col"/>
        <c:grouping val="clustered"/>
        <c:varyColors val="0"/>
        <c:ser>
          <c:idx val="1"/>
          <c:order val="1"/>
          <c:tx>
            <c:strRef>
              <c:f>'revisits for EPCL'!$C$125</c:f>
              <c:strCache>
                <c:ptCount val="1"/>
                <c:pt idx="0">
                  <c:v>Any revisit</c:v>
                </c:pt>
              </c:strCache>
            </c:strRef>
          </c:tx>
          <c:spPr>
            <a:solidFill>
              <a:srgbClr val="00A0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'revisits for EPCL'!$A$126:$A$132</c:f>
              <c:strCache>
                <c:ptCount val="7"/>
                <c:pt idx="0">
                  <c:v>13 - 19</c:v>
                </c:pt>
                <c:pt idx="1">
                  <c:v>20 - 24</c:v>
                </c:pt>
                <c:pt idx="2">
                  <c:v>25 - 29</c:v>
                </c:pt>
                <c:pt idx="3">
                  <c:v>30 - 34</c:v>
                </c:pt>
                <c:pt idx="4">
                  <c:v>35 - 39</c:v>
                </c:pt>
                <c:pt idx="5">
                  <c:v>40 - 44</c:v>
                </c:pt>
                <c:pt idx="6">
                  <c:v>45 - 64</c:v>
                </c:pt>
              </c:strCache>
            </c:strRef>
          </c:cat>
          <c:val>
            <c:numRef>
              <c:f>'revisits for EPCL'!$C$126:$C$132</c:f>
              <c:numCache>
                <c:formatCode>.0</c:formatCode>
                <c:ptCount val="7"/>
                <c:pt idx="0">
                  <c:v>49.45</c:v>
                </c:pt>
                <c:pt idx="1">
                  <c:v>47.08</c:v>
                </c:pt>
                <c:pt idx="2">
                  <c:v>40.97</c:v>
                </c:pt>
                <c:pt idx="3">
                  <c:v>38.69</c:v>
                </c:pt>
                <c:pt idx="4">
                  <c:v>37.53</c:v>
                </c:pt>
                <c:pt idx="5">
                  <c:v>38.26</c:v>
                </c:pt>
                <c:pt idx="6">
                  <c:v>33.58</c:v>
                </c:pt>
              </c:numCache>
            </c:numRef>
          </c:val>
          <c:extLst>
            <c:ext xmlns:c16="http://schemas.microsoft.com/office/drawing/2014/chart" uri="{C3380CC4-5D6E-409C-BE32-E72D297353CC}">
              <c16:uniqueId val="{00000000-252B-4CEC-B051-BD3DFC466FA3}"/>
            </c:ext>
          </c:extLst>
        </c:ser>
        <c:dLbls>
          <c:dLblPos val="outEnd"/>
          <c:showLegendKey val="0"/>
          <c:showVal val="1"/>
          <c:showCatName val="0"/>
          <c:showSerName val="0"/>
          <c:showPercent val="0"/>
          <c:showBubbleSize val="0"/>
        </c:dLbls>
        <c:gapWidth val="219"/>
        <c:overlap val="-27"/>
        <c:axId val="662419624"/>
        <c:axId val="662421264"/>
        <c:extLst>
          <c:ext xmlns:c15="http://schemas.microsoft.com/office/drawing/2012/chart" uri="{02D57815-91ED-43cb-92C2-25804820EDAC}">
            <c15:filteredBarSeries>
              <c15:ser>
                <c:idx val="0"/>
                <c:order val="0"/>
                <c:tx>
                  <c:strRef>
                    <c:extLst>
                      <c:ext uri="{02D57815-91ED-43cb-92C2-25804820EDAC}">
                        <c15:formulaRef>
                          <c15:sqref>'revisits for EPCL'!$B$125</c15:sqref>
                        </c15:formulaRef>
                      </c:ext>
                    </c:extLst>
                    <c:strCache>
                      <c:ptCount val="1"/>
                      <c:pt idx="0">
                        <c:v>Obstetric revisit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'revisits for EPCL'!$A$126:$A$132</c15:sqref>
                        </c15:formulaRef>
                      </c:ext>
                    </c:extLst>
                    <c:strCache>
                      <c:ptCount val="7"/>
                      <c:pt idx="0">
                        <c:v>13 - 19</c:v>
                      </c:pt>
                      <c:pt idx="1">
                        <c:v>20 - 24</c:v>
                      </c:pt>
                      <c:pt idx="2">
                        <c:v>25 - 29</c:v>
                      </c:pt>
                      <c:pt idx="3">
                        <c:v>30 - 34</c:v>
                      </c:pt>
                      <c:pt idx="4">
                        <c:v>35 - 39</c:v>
                      </c:pt>
                      <c:pt idx="5">
                        <c:v>40 - 44</c:v>
                      </c:pt>
                      <c:pt idx="6">
                        <c:v>45 - 64</c:v>
                      </c:pt>
                    </c:strCache>
                  </c:strRef>
                </c:cat>
                <c:val>
                  <c:numRef>
                    <c:extLst>
                      <c:ext uri="{02D57815-91ED-43cb-92C2-25804820EDAC}">
                        <c15:formulaRef>
                          <c15:sqref>'revisits for EPCL'!$B$126:$B$132</c15:sqref>
                        </c15:formulaRef>
                      </c:ext>
                    </c:extLst>
                    <c:numCache>
                      <c:formatCode>.0</c:formatCode>
                      <c:ptCount val="7"/>
                      <c:pt idx="0">
                        <c:v>34.35</c:v>
                      </c:pt>
                      <c:pt idx="1">
                        <c:v>35.590000000000003</c:v>
                      </c:pt>
                      <c:pt idx="2">
                        <c:v>33.200000000000003</c:v>
                      </c:pt>
                      <c:pt idx="3">
                        <c:v>31.95</c:v>
                      </c:pt>
                      <c:pt idx="4">
                        <c:v>31.47</c:v>
                      </c:pt>
                      <c:pt idx="5">
                        <c:v>33.25</c:v>
                      </c:pt>
                      <c:pt idx="6">
                        <c:v>26.42</c:v>
                      </c:pt>
                    </c:numCache>
                  </c:numRef>
                </c:val>
                <c:extLst>
                  <c:ext xmlns:c16="http://schemas.microsoft.com/office/drawing/2014/chart" uri="{C3380CC4-5D6E-409C-BE32-E72D297353CC}">
                    <c16:uniqueId val="{00000001-252B-4CEC-B051-BD3DFC466FA3}"/>
                  </c:ext>
                </c:extLst>
              </c15:ser>
            </c15:filteredBarSeries>
          </c:ext>
        </c:extLst>
      </c:barChart>
      <c:catAx>
        <c:axId val="6624196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Age</a:t>
                </a:r>
                <a:r>
                  <a:rPr lang="en-CA" baseline="0"/>
                  <a:t> groups</a:t>
                </a:r>
                <a:endParaRPr lang="en-CA"/>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2421264"/>
        <c:crosses val="autoZero"/>
        <c:auto val="1"/>
        <c:lblAlgn val="ctr"/>
        <c:lblOffset val="100"/>
        <c:noMultiLvlLbl val="0"/>
      </c:catAx>
      <c:valAx>
        <c:axId val="66242126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Percent</a:t>
                </a:r>
              </a:p>
            </c:rich>
          </c:tx>
          <c:layout>
            <c:manualLayout>
              <c:xMode val="edge"/>
              <c:yMode val="edge"/>
              <c:x val="1.218450659806794E-2"/>
              <c:y val="3.7417443590544268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241962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65326060178665E-2"/>
          <c:y val="0.14652837227127485"/>
          <c:w val="0.8980472055786054"/>
          <c:h val="0.58768035964921017"/>
        </c:manualLayout>
      </c:layout>
      <c:barChart>
        <c:barDir val="col"/>
        <c:grouping val="clustered"/>
        <c:varyColors val="0"/>
        <c:ser>
          <c:idx val="0"/>
          <c:order val="0"/>
          <c:tx>
            <c:strRef>
              <c:f>Sheet1!$B$1</c:f>
              <c:strCache>
                <c:ptCount val="1"/>
                <c:pt idx="0">
                  <c:v>Sub region</c:v>
                </c:pt>
              </c:strCache>
            </c:strRef>
          </c:tx>
          <c:spPr>
            <a:solidFill>
              <a:schemeClr val="accent1"/>
            </a:solidFill>
            <a:ln>
              <a:noFill/>
            </a:ln>
            <a:effectLst/>
          </c:spPr>
          <c:invertIfNegative val="0"/>
          <c:val>
            <c:numRef>
              <c:f>Sheet1!$B$2:$B$77</c:f>
              <c:numCache>
                <c:formatCode>General</c:formatCode>
                <c:ptCount val="76"/>
              </c:numCache>
            </c:numRef>
          </c:val>
          <c:extLst>
            <c:ext xmlns:c16="http://schemas.microsoft.com/office/drawing/2014/chart" uri="{C3380CC4-5D6E-409C-BE32-E72D297353CC}">
              <c16:uniqueId val="{00000000-B574-4F82-940B-16ED815C6380}"/>
            </c:ext>
          </c:extLst>
        </c:ser>
        <c:ser>
          <c:idx val="1"/>
          <c:order val="1"/>
          <c:tx>
            <c:strRef>
              <c:f>Sheet1!$C$1</c:f>
              <c:strCache>
                <c:ptCount val="1"/>
                <c:pt idx="0">
                  <c:v>Any revisit</c:v>
                </c:pt>
              </c:strCache>
            </c:strRef>
          </c:tx>
          <c:spPr>
            <a:solidFill>
              <a:srgbClr val="00A0AF"/>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74-4F82-940B-16ED815C6380}"/>
                </c:ext>
              </c:extLst>
            </c:dLbl>
            <c:dLbl>
              <c:idx val="6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74-4F82-940B-16ED815C638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Sheet1!$C$2:$C$77</c:f>
              <c:numCache>
                <c:formatCode>.0</c:formatCode>
                <c:ptCount val="76"/>
                <c:pt idx="0">
                  <c:v>72.73</c:v>
                </c:pt>
                <c:pt idx="1">
                  <c:v>71.430000000000007</c:v>
                </c:pt>
                <c:pt idx="2">
                  <c:v>71.430000000000007</c:v>
                </c:pt>
                <c:pt idx="3">
                  <c:v>70</c:v>
                </c:pt>
                <c:pt idx="4">
                  <c:v>68.38</c:v>
                </c:pt>
                <c:pt idx="5">
                  <c:v>68.180000000000007</c:v>
                </c:pt>
                <c:pt idx="6">
                  <c:v>67.5</c:v>
                </c:pt>
                <c:pt idx="7">
                  <c:v>66.67</c:v>
                </c:pt>
                <c:pt idx="8">
                  <c:v>65.959999999999994</c:v>
                </c:pt>
                <c:pt idx="9">
                  <c:v>65.739999999999995</c:v>
                </c:pt>
                <c:pt idx="10">
                  <c:v>63.89</c:v>
                </c:pt>
                <c:pt idx="11">
                  <c:v>61.54</c:v>
                </c:pt>
                <c:pt idx="12">
                  <c:v>58.33</c:v>
                </c:pt>
                <c:pt idx="13">
                  <c:v>58.18</c:v>
                </c:pt>
                <c:pt idx="14">
                  <c:v>58.06</c:v>
                </c:pt>
                <c:pt idx="15">
                  <c:v>58.02</c:v>
                </c:pt>
                <c:pt idx="16">
                  <c:v>57.58</c:v>
                </c:pt>
                <c:pt idx="17">
                  <c:v>57.35</c:v>
                </c:pt>
                <c:pt idx="18">
                  <c:v>54.88</c:v>
                </c:pt>
                <c:pt idx="19">
                  <c:v>54.55</c:v>
                </c:pt>
                <c:pt idx="20">
                  <c:v>53.57</c:v>
                </c:pt>
                <c:pt idx="21">
                  <c:v>53.33</c:v>
                </c:pt>
                <c:pt idx="22">
                  <c:v>52.94</c:v>
                </c:pt>
                <c:pt idx="23">
                  <c:v>52.83</c:v>
                </c:pt>
                <c:pt idx="24">
                  <c:v>51.28</c:v>
                </c:pt>
                <c:pt idx="25">
                  <c:v>50</c:v>
                </c:pt>
                <c:pt idx="26">
                  <c:v>50</c:v>
                </c:pt>
                <c:pt idx="27">
                  <c:v>50</c:v>
                </c:pt>
                <c:pt idx="28">
                  <c:v>48.84</c:v>
                </c:pt>
                <c:pt idx="29">
                  <c:v>48.15</c:v>
                </c:pt>
                <c:pt idx="30">
                  <c:v>47.83</c:v>
                </c:pt>
                <c:pt idx="31">
                  <c:v>47.62</c:v>
                </c:pt>
                <c:pt idx="32">
                  <c:v>46.67</c:v>
                </c:pt>
                <c:pt idx="33">
                  <c:v>46.51</c:v>
                </c:pt>
                <c:pt idx="34">
                  <c:v>46.03</c:v>
                </c:pt>
                <c:pt idx="35">
                  <c:v>45.71</c:v>
                </c:pt>
                <c:pt idx="36">
                  <c:v>45.45</c:v>
                </c:pt>
                <c:pt idx="37">
                  <c:v>45</c:v>
                </c:pt>
                <c:pt idx="38">
                  <c:v>44.44</c:v>
                </c:pt>
                <c:pt idx="39">
                  <c:v>44.44</c:v>
                </c:pt>
                <c:pt idx="40">
                  <c:v>44.33</c:v>
                </c:pt>
                <c:pt idx="41">
                  <c:v>44.07</c:v>
                </c:pt>
                <c:pt idx="42">
                  <c:v>43.94</c:v>
                </c:pt>
                <c:pt idx="43">
                  <c:v>43.8</c:v>
                </c:pt>
                <c:pt idx="44">
                  <c:v>43.75</c:v>
                </c:pt>
                <c:pt idx="45">
                  <c:v>42.86</c:v>
                </c:pt>
                <c:pt idx="46">
                  <c:v>42.57</c:v>
                </c:pt>
                <c:pt idx="47">
                  <c:v>42.11</c:v>
                </c:pt>
                <c:pt idx="48">
                  <c:v>41.1</c:v>
                </c:pt>
                <c:pt idx="49">
                  <c:v>40.799999999999997</c:v>
                </c:pt>
                <c:pt idx="50">
                  <c:v>40.74</c:v>
                </c:pt>
                <c:pt idx="51">
                  <c:v>40.65</c:v>
                </c:pt>
                <c:pt idx="52">
                  <c:v>40.54</c:v>
                </c:pt>
                <c:pt idx="53">
                  <c:v>40.520000000000003</c:v>
                </c:pt>
                <c:pt idx="54">
                  <c:v>39.5</c:v>
                </c:pt>
                <c:pt idx="55">
                  <c:v>38.82</c:v>
                </c:pt>
                <c:pt idx="56">
                  <c:v>38.1</c:v>
                </c:pt>
                <c:pt idx="57">
                  <c:v>37.93</c:v>
                </c:pt>
                <c:pt idx="58">
                  <c:v>37.5</c:v>
                </c:pt>
                <c:pt idx="59">
                  <c:v>37.5</c:v>
                </c:pt>
                <c:pt idx="60">
                  <c:v>36.71</c:v>
                </c:pt>
                <c:pt idx="61">
                  <c:v>35.71</c:v>
                </c:pt>
                <c:pt idx="62">
                  <c:v>35.200000000000003</c:v>
                </c:pt>
                <c:pt idx="63">
                  <c:v>34.29</c:v>
                </c:pt>
                <c:pt idx="64">
                  <c:v>34.15</c:v>
                </c:pt>
                <c:pt idx="65">
                  <c:v>33.83</c:v>
                </c:pt>
                <c:pt idx="66">
                  <c:v>31.4</c:v>
                </c:pt>
                <c:pt idx="67">
                  <c:v>30.86</c:v>
                </c:pt>
                <c:pt idx="68">
                  <c:v>28.85</c:v>
                </c:pt>
                <c:pt idx="69">
                  <c:v>0</c:v>
                </c:pt>
                <c:pt idx="70">
                  <c:v>0</c:v>
                </c:pt>
                <c:pt idx="71">
                  <c:v>0</c:v>
                </c:pt>
                <c:pt idx="72">
                  <c:v>0</c:v>
                </c:pt>
                <c:pt idx="73">
                  <c:v>0</c:v>
                </c:pt>
                <c:pt idx="74">
                  <c:v>0</c:v>
                </c:pt>
                <c:pt idx="75">
                  <c:v>0</c:v>
                </c:pt>
              </c:numCache>
            </c:numRef>
          </c:val>
          <c:extLst>
            <c:ext xmlns:c16="http://schemas.microsoft.com/office/drawing/2014/chart" uri="{C3380CC4-5D6E-409C-BE32-E72D297353CC}">
              <c16:uniqueId val="{00000003-B574-4F82-940B-16ED815C6380}"/>
            </c:ext>
          </c:extLst>
        </c:ser>
        <c:dLbls>
          <c:showLegendKey val="0"/>
          <c:showVal val="0"/>
          <c:showCatName val="0"/>
          <c:showSerName val="0"/>
          <c:showPercent val="0"/>
          <c:showBubbleSize val="0"/>
        </c:dLbls>
        <c:gapWidth val="219"/>
        <c:overlap val="-27"/>
        <c:axId val="314363896"/>
        <c:axId val="314365864"/>
      </c:barChart>
      <c:catAx>
        <c:axId val="314363896"/>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Sub-region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314365864"/>
        <c:crosses val="autoZero"/>
        <c:auto val="1"/>
        <c:lblAlgn val="ctr"/>
        <c:lblOffset val="100"/>
        <c:noMultiLvlLbl val="0"/>
      </c:catAx>
      <c:valAx>
        <c:axId val="31436586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Percent</a:t>
                </a:r>
              </a:p>
            </c:rich>
          </c:tx>
          <c:layout>
            <c:manualLayout>
              <c:xMode val="edge"/>
              <c:yMode val="edge"/>
              <c:x val="1.1059906763921597E-2"/>
              <c:y val="1.9222705282752189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43638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2739918096557"/>
          <c:y val="0.20398964416813259"/>
          <c:w val="0.71125719219950911"/>
          <c:h val="0.58448534724448076"/>
        </c:manualLayout>
      </c:layout>
      <c:barChart>
        <c:barDir val="col"/>
        <c:grouping val="clustered"/>
        <c:varyColors val="0"/>
        <c:ser>
          <c:idx val="1"/>
          <c:order val="1"/>
          <c:tx>
            <c:strRef>
              <c:f>'revisits for tubal ectopic'!$C$165</c:f>
              <c:strCache>
                <c:ptCount val="1"/>
                <c:pt idx="0">
                  <c:v>Any revisit</c:v>
                </c:pt>
              </c:strCache>
            </c:strRef>
          </c:tx>
          <c:spPr>
            <a:solidFill>
              <a:srgbClr val="00A0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'revisits for tubal ectopic'!$A$166:$A$170</c:f>
              <c:strCache>
                <c:ptCount val="5"/>
                <c:pt idx="0">
                  <c:v>1 (lowest)</c:v>
                </c:pt>
                <c:pt idx="1">
                  <c:v>2</c:v>
                </c:pt>
                <c:pt idx="2">
                  <c:v>3</c:v>
                </c:pt>
                <c:pt idx="3">
                  <c:v>4</c:v>
                </c:pt>
                <c:pt idx="4">
                  <c:v>5 (highest)</c:v>
                </c:pt>
              </c:strCache>
            </c:strRef>
          </c:cat>
          <c:val>
            <c:numRef>
              <c:f>'revisits for tubal ectopic'!$C$166:$C$170</c:f>
              <c:numCache>
                <c:formatCode>.0</c:formatCode>
                <c:ptCount val="5"/>
                <c:pt idx="0">
                  <c:v>47.64</c:v>
                </c:pt>
                <c:pt idx="1">
                  <c:v>46.27</c:v>
                </c:pt>
                <c:pt idx="2">
                  <c:v>46.94</c:v>
                </c:pt>
                <c:pt idx="3">
                  <c:v>44.71</c:v>
                </c:pt>
                <c:pt idx="4">
                  <c:v>40.590000000000003</c:v>
                </c:pt>
              </c:numCache>
            </c:numRef>
          </c:val>
          <c:extLst>
            <c:ext xmlns:c16="http://schemas.microsoft.com/office/drawing/2014/chart" uri="{C3380CC4-5D6E-409C-BE32-E72D297353CC}">
              <c16:uniqueId val="{00000000-1FD4-44EC-BFDD-03DEBBDEF815}"/>
            </c:ext>
          </c:extLst>
        </c:ser>
        <c:dLbls>
          <c:dLblPos val="outEnd"/>
          <c:showLegendKey val="0"/>
          <c:showVal val="1"/>
          <c:showCatName val="0"/>
          <c:showSerName val="0"/>
          <c:showPercent val="0"/>
          <c:showBubbleSize val="0"/>
        </c:dLbls>
        <c:gapWidth val="219"/>
        <c:overlap val="-27"/>
        <c:axId val="227062064"/>
        <c:axId val="227058536"/>
        <c:extLst>
          <c:ext xmlns:c15="http://schemas.microsoft.com/office/drawing/2012/chart" uri="{02D57815-91ED-43cb-92C2-25804820EDAC}">
            <c15:filteredBarSeries>
              <c15:ser>
                <c:idx val="0"/>
                <c:order val="0"/>
                <c:tx>
                  <c:strRef>
                    <c:extLst>
                      <c:ext uri="{02D57815-91ED-43cb-92C2-25804820EDAC}">
                        <c15:formulaRef>
                          <c15:sqref>'revisits for tubal ectopic'!$B$165</c15:sqref>
                        </c15:formulaRef>
                      </c:ext>
                    </c:extLst>
                    <c:strCache>
                      <c:ptCount val="1"/>
                      <c:pt idx="0">
                        <c:v>Obstetric revisit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'revisits for tubal ectopic'!$A$166:$A$170</c15:sqref>
                        </c15:formulaRef>
                      </c:ext>
                    </c:extLst>
                    <c:strCache>
                      <c:ptCount val="5"/>
                      <c:pt idx="0">
                        <c:v>1 (lowest)</c:v>
                      </c:pt>
                      <c:pt idx="1">
                        <c:v>2</c:v>
                      </c:pt>
                      <c:pt idx="2">
                        <c:v>3</c:v>
                      </c:pt>
                      <c:pt idx="3">
                        <c:v>4</c:v>
                      </c:pt>
                      <c:pt idx="4">
                        <c:v>5 (highest)</c:v>
                      </c:pt>
                    </c:strCache>
                  </c:strRef>
                </c:cat>
                <c:val>
                  <c:numRef>
                    <c:extLst>
                      <c:ext uri="{02D57815-91ED-43cb-92C2-25804820EDAC}">
                        <c15:formulaRef>
                          <c15:sqref>'revisits for tubal ectopic'!$B$166:$B$170</c15:sqref>
                        </c15:formulaRef>
                      </c:ext>
                    </c:extLst>
                    <c:numCache>
                      <c:formatCode>.0</c:formatCode>
                      <c:ptCount val="5"/>
                      <c:pt idx="0">
                        <c:v>32.729999999999997</c:v>
                      </c:pt>
                      <c:pt idx="1">
                        <c:v>31.79</c:v>
                      </c:pt>
                      <c:pt idx="2">
                        <c:v>31.6</c:v>
                      </c:pt>
                      <c:pt idx="3">
                        <c:v>32.03</c:v>
                      </c:pt>
                      <c:pt idx="4">
                        <c:v>29.3</c:v>
                      </c:pt>
                    </c:numCache>
                  </c:numRef>
                </c:val>
                <c:extLst>
                  <c:ext xmlns:c16="http://schemas.microsoft.com/office/drawing/2014/chart" uri="{C3380CC4-5D6E-409C-BE32-E72D297353CC}">
                    <c16:uniqueId val="{00000001-1FD4-44EC-BFDD-03DEBBDEF815}"/>
                  </c:ext>
                </c:extLst>
              </c15:ser>
            </c15:filteredBarSeries>
          </c:ext>
        </c:extLst>
      </c:barChart>
      <c:catAx>
        <c:axId val="2270620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Neighbourhood</a:t>
                </a:r>
                <a:r>
                  <a:rPr lang="en-CA" baseline="0"/>
                  <a:t> income quintile</a:t>
                </a:r>
                <a:endParaRPr lang="en-CA"/>
              </a:p>
            </c:rich>
          </c:tx>
          <c:layout>
            <c:manualLayout>
              <c:xMode val="edge"/>
              <c:yMode val="edge"/>
              <c:x val="0.40918806159002113"/>
              <c:y val="0.853196428077900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058536"/>
        <c:crosses val="autoZero"/>
        <c:auto val="1"/>
        <c:lblAlgn val="ctr"/>
        <c:lblOffset val="100"/>
        <c:noMultiLvlLbl val="0"/>
      </c:catAx>
      <c:valAx>
        <c:axId val="22705853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Percent</a:t>
                </a:r>
              </a:p>
            </c:rich>
          </c:tx>
          <c:layout>
            <c:manualLayout>
              <c:xMode val="edge"/>
              <c:yMode val="edge"/>
              <c:x val="8.6862106406080344E-2"/>
              <c:y val="2.8528428825909547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06206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solidFill>
          <a:srgbClr val="389EB2"/>
        </a:solidFill>
      </dgm:spPr>
      <dgm:t>
        <a:bodyPr/>
        <a:lstStyle/>
        <a:p>
          <a:r>
            <a:rPr lang="en-US" sz="1800" b="1" i="0"/>
            <a:t>Help health care professionals know what care to offer, based on evidence and expert consensus</a:t>
          </a:r>
          <a:r>
            <a:rPr lang="en-US" sz="1800" b="0" i="0"/>
            <a:t> </a:t>
          </a:r>
          <a:endParaRPr lang="en-US" sz="1800" b="1"/>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solidFill>
          <a:srgbClr val="3B6B9B"/>
        </a:solidFill>
      </dgm:spPr>
      <dgm:t>
        <a:bodyPr/>
        <a:lstStyle/>
        <a:p>
          <a:r>
            <a:rPr lang="en-US" sz="1800" b="1" i="0"/>
            <a:t>Help health care organizations measure, assess, and improve the quality of care they provide</a:t>
          </a:r>
          <a:endParaRPr lang="en-US" sz="1800" b="1"/>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solidFill>
          <a:srgbClr val="669684"/>
        </a:solidFill>
      </dgm:spPr>
      <dgm:t>
        <a:bodyPr/>
        <a:lstStyle/>
        <a:p>
          <a:r>
            <a:rPr lang="en-US" sz="1800" b="1" i="0"/>
            <a:t>Help ensure consistent, </a:t>
          </a:r>
          <a:br>
            <a:rPr lang="en-US" sz="1800" b="1" i="0"/>
          </a:br>
          <a:r>
            <a:rPr lang="en-US" sz="1800" b="1" i="0"/>
            <a:t>high-quality care across </a:t>
          </a:r>
          <a:br>
            <a:rPr lang="en-US" sz="1800" b="1" i="0"/>
          </a:br>
          <a:r>
            <a:rPr lang="en-US" sz="1800" b="1" i="0"/>
            <a:t>the province</a:t>
          </a:r>
          <a:endParaRPr lang="en-US" sz="1800" b="1"/>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ln>
          <a:noFill/>
        </a:ln>
        <a:effectLst/>
      </dgm:spPr>
      <dgm:t>
        <a:bodyPr/>
        <a:lstStyle/>
        <a:p>
          <a:r>
            <a:rPr lang="en-US" sz="1800" b="1" i="0"/>
            <a:t>Help patients, residents, families, and caregivers know what to ask for in their care </a:t>
          </a:r>
          <a:endParaRPr lang="en-US" sz="1800" b="1"/>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patients, residents, families, and caregivers know what to ask for in their care </a:t>
          </a:r>
          <a:endParaRPr lang="en-US" sz="1800" b="1" kern="1200"/>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solidFill>
          <a:srgbClr val="389E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health care professionals know what care to offer, based on evidence and expert consensus</a:t>
          </a:r>
          <a:r>
            <a:rPr lang="en-US" sz="1800" b="0" i="0" kern="1200"/>
            <a:t> </a:t>
          </a:r>
          <a:endParaRPr lang="en-US" sz="1800" b="1" kern="1200"/>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solidFill>
          <a:srgbClr val="3B6B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health care organizations measure, assess, and improve the quality of care they provide</a:t>
          </a:r>
          <a:endParaRPr lang="en-US" sz="1800" b="1" kern="1200"/>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solidFill>
          <a:srgbClr val="66968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ensure consistent, </a:t>
          </a:r>
          <a:br>
            <a:rPr lang="en-US" sz="1800" b="1" i="0" kern="1200"/>
          </a:br>
          <a:r>
            <a:rPr lang="en-US" sz="1800" b="1" i="0" kern="1200"/>
            <a:t>high-quality care across </a:t>
          </a:r>
          <a:br>
            <a:rPr lang="en-US" sz="1800" b="1" i="0" kern="1200"/>
          </a:br>
          <a:r>
            <a:rPr lang="en-US" sz="1800" b="1" i="0" kern="1200"/>
            <a:t>the province</a:t>
          </a:r>
          <a:endParaRPr lang="en-US" sz="1800" b="1" kern="1200"/>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2019-10-01</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hqontario.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 any questions about the content of this presentation, please contact us at </a:t>
            </a:r>
            <a:r>
              <a:rPr lang="en-US" u="sng">
                <a:hlinkClick r:id="rId3"/>
              </a:rPr>
              <a:t>QualityStandards@hqontario.ca</a:t>
            </a:r>
            <a:endParaRPr lang="en-US"/>
          </a:p>
        </p:txBody>
      </p:sp>
      <p:sp>
        <p:nvSpPr>
          <p:cNvPr id="4" name="Slide Number Placeholder 3"/>
          <p:cNvSpPr>
            <a:spLocks noGrp="1"/>
          </p:cNvSpPr>
          <p:nvPr>
            <p:ph type="sldNum" sz="quarter" idx="5"/>
          </p:nvPr>
        </p:nvSpPr>
        <p:spPr/>
        <p:txBody>
          <a:bodyPr/>
          <a:lstStyle/>
          <a:p>
            <a:pPr>
              <a:defRPr/>
            </a:pPr>
            <a:fld id="{0597D704-995A-451A-AAA2-B9462F0B3A37}" type="slidenum">
              <a:rPr lang="en-CA" altLang="en-US">
                <a:solidFill>
                  <a:srgbClr val="000000"/>
                </a:solidFill>
              </a:rPr>
              <a:pPr>
                <a:defRPr/>
              </a:pPr>
              <a:t>0</a:t>
            </a:fld>
            <a:endParaRPr lang="en-CA" altLang="en-US">
              <a:solidFill>
                <a:srgbClr val="000000"/>
              </a:solidFill>
            </a:endParaRPr>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9</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3899048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2370689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1470083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2037887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1070539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1962940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637050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a:t>
            </a:fld>
            <a:endParaRPr lang="en-CA" altLang="en-US"/>
          </a:p>
        </p:txBody>
      </p:sp>
    </p:spTree>
    <p:extLst>
      <p:ext uri="{BB962C8B-B14F-4D97-AF65-F5344CB8AC3E}">
        <p14:creationId xmlns:p14="http://schemas.microsoft.com/office/powerpoint/2010/main" val="870951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3774076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1698390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1912076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22</a:t>
            </a:fld>
            <a:endParaRPr lang="en-CA" altLang="en-US"/>
          </a:p>
        </p:txBody>
      </p:sp>
    </p:spTree>
    <p:extLst>
      <p:ext uri="{BB962C8B-B14F-4D97-AF65-F5344CB8AC3E}">
        <p14:creationId xmlns:p14="http://schemas.microsoft.com/office/powerpoint/2010/main" val="1655631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24</a:t>
            </a:fld>
            <a:endParaRPr lang="en-CA" altLang="en-US"/>
          </a:p>
        </p:txBody>
      </p:sp>
    </p:spTree>
    <p:extLst>
      <p:ext uri="{BB962C8B-B14F-4D97-AF65-F5344CB8AC3E}">
        <p14:creationId xmlns:p14="http://schemas.microsoft.com/office/powerpoint/2010/main" val="1166685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25</a:t>
            </a:fld>
            <a:endParaRPr lang="en-CA" altLang="en-US"/>
          </a:p>
        </p:txBody>
      </p:sp>
    </p:spTree>
    <p:extLst>
      <p:ext uri="{BB962C8B-B14F-4D97-AF65-F5344CB8AC3E}">
        <p14:creationId xmlns:p14="http://schemas.microsoft.com/office/powerpoint/2010/main" val="4092780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26</a:t>
            </a:fld>
            <a:endParaRPr lang="en-CA" altLang="en-US"/>
          </a:p>
        </p:txBody>
      </p:sp>
    </p:spTree>
    <p:extLst>
      <p:ext uri="{BB962C8B-B14F-4D97-AF65-F5344CB8AC3E}">
        <p14:creationId xmlns:p14="http://schemas.microsoft.com/office/powerpoint/2010/main" val="1337154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27</a:t>
            </a:fld>
            <a:endParaRPr lang="en-CA" altLang="en-US"/>
          </a:p>
        </p:txBody>
      </p:sp>
    </p:spTree>
    <p:extLst>
      <p:ext uri="{BB962C8B-B14F-4D97-AF65-F5344CB8AC3E}">
        <p14:creationId xmlns:p14="http://schemas.microsoft.com/office/powerpoint/2010/main" val="3478855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a:t>A note on terminology:</a:t>
            </a:r>
          </a:p>
          <a:p>
            <a:r>
              <a:rPr lang="en-US" sz="1200" b="0" i="0" kern="1200">
                <a:solidFill>
                  <a:schemeClr val="tx1"/>
                </a:solidFill>
                <a:effectLst/>
                <a:latin typeface="Calibri" pitchFamily="68" charset="0"/>
                <a:ea typeface="MS PGothic" panose="020B0600070205080204" pitchFamily="34" charset="-128"/>
                <a:cs typeface="ＭＳ Ｐゴシック" pitchFamily="68" charset="-128"/>
              </a:rPr>
              <a:t>Language used to talk about early pregnancy complications and loss should be led by the person and family. Health care professionals should avoid using terms such as “missed abortion” and should ask people what terminology they prefer when referring to the pregnancy (e.g., whether they prefer “baby” or “fetus”).</a:t>
            </a:r>
          </a:p>
          <a:p>
            <a:pPr>
              <a:spcBef>
                <a:spcPts val="0"/>
              </a:spcBef>
              <a:spcAft>
                <a:spcPts val="0"/>
              </a:spcAft>
            </a:pP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28</a:t>
            </a:fld>
            <a:endParaRPr lang="en-CA" altLang="en-US">
              <a:solidFill>
                <a:srgbClr val="000000"/>
              </a:solidFill>
            </a:endParaRPr>
          </a:p>
        </p:txBody>
      </p:sp>
    </p:spTree>
    <p:extLst>
      <p:ext uri="{BB962C8B-B14F-4D97-AF65-F5344CB8AC3E}">
        <p14:creationId xmlns:p14="http://schemas.microsoft.com/office/powerpoint/2010/main" val="1896437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29</a:t>
            </a:fld>
            <a:endParaRPr lang="en-CA" altLang="en-US"/>
          </a:p>
        </p:txBody>
      </p:sp>
    </p:spTree>
    <p:extLst>
      <p:ext uri="{BB962C8B-B14F-4D97-AF65-F5344CB8AC3E}">
        <p14:creationId xmlns:p14="http://schemas.microsoft.com/office/powerpoint/2010/main" val="115575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t>Quality standards are a smaller set of high-impact statements that describe optimal care where identified quality gaps exist in Ontario.</a:t>
            </a:r>
          </a:p>
          <a:p>
            <a:pPr marL="174708" indent="-174708">
              <a:buFont typeface="Arial" panose="020B0604020202020204" pitchFamily="34" charset="0"/>
              <a:buChar char="•"/>
            </a:pPr>
            <a:r>
              <a:rPr lang="en-US"/>
              <a:t>Voluntary and aspirational in nature​.</a:t>
            </a:r>
          </a:p>
          <a:p>
            <a:pPr marL="174708" indent="-174708">
              <a:buFont typeface="Arial" panose="020B0604020202020204" pitchFamily="34" charset="0"/>
              <a:buChar char="•"/>
            </a:pPr>
            <a:r>
              <a:rPr lang="en-US"/>
              <a:t>Designed to “raise the ceiling,” with the goal of having the best possible care available to all Ontarians, regardless of where they live in the province.</a:t>
            </a:r>
          </a:p>
          <a:p>
            <a:pPr marL="174708" indent="-174708">
              <a:buFont typeface="Arial" panose="020B0604020202020204" pitchFamily="34" charset="0"/>
              <a:buChar char="•"/>
            </a:pPr>
            <a:r>
              <a:rPr lang="en-US" sz="2400">
                <a:latin typeface="Arial" panose="020B0604020202020204" pitchFamily="34" charset="0"/>
              </a:rPr>
              <a:t>There are many guidelines, professional standards, and other recommendations that contribute to the evidence ecosystem. Quality standards complement these resources.</a:t>
            </a:r>
          </a:p>
          <a:p>
            <a:pPr marL="174708" indent="-174708" defTabSz="465887">
              <a:buFont typeface="Arial" panose="020B0604020202020204" pitchFamily="34" charset="0"/>
              <a:buChar char="•"/>
              <a:defRPr/>
            </a:pPr>
            <a:r>
              <a:rPr lang="en-US" sz="2400"/>
              <a:t>Quality standards outline the </a:t>
            </a:r>
            <a:r>
              <a:rPr lang="en-US" sz="2400" b="1"/>
              <a:t>what</a:t>
            </a:r>
            <a:r>
              <a:rPr lang="en-US" sz="2400"/>
              <a:t> of care that should be delivered but are agnostic on </a:t>
            </a:r>
            <a:r>
              <a:rPr lang="en-US" sz="2400" b="1"/>
              <a:t>who</a:t>
            </a:r>
            <a:r>
              <a:rPr lang="en-US" sz="2400"/>
              <a:t> should be delivering it (unlike other CPGs, BPGs).</a:t>
            </a:r>
            <a:endParaRPr lang="en-US" sz="2400">
              <a:latin typeface="Arial" panose="020B0604020202020204" pitchFamily="34" charset="0"/>
            </a:endParaRPr>
          </a:p>
          <a:p>
            <a:endParaRPr lang="en-CA" b="1"/>
          </a:p>
          <a:p>
            <a:r>
              <a:rPr lang="en-CA" b="1"/>
              <a:t>Quality standards are:</a:t>
            </a:r>
          </a:p>
          <a:p>
            <a:pPr marL="174708" indent="-174708" defTabSz="465887">
              <a:spcBef>
                <a:spcPct val="0"/>
              </a:spcBef>
              <a:buClr>
                <a:srgbClr val="00788A"/>
              </a:buClr>
              <a:buFont typeface="Arial" panose="020B0604020202020204" pitchFamily="34" charset="0"/>
              <a:buChar char="•"/>
            </a:pPr>
            <a:r>
              <a:rPr lang="en-US"/>
              <a:t>Concise: 5 to 15 strong, evidence-based statements focused on high-priority areas for improvement.</a:t>
            </a:r>
          </a:p>
          <a:p>
            <a:pPr marL="174708" indent="-174708" defTabSz="465887">
              <a:spcBef>
                <a:spcPct val="0"/>
              </a:spcBef>
              <a:buClr>
                <a:srgbClr val="00788A"/>
              </a:buClr>
              <a:buFont typeface="Arial" panose="020B0604020202020204" pitchFamily="34" charset="0"/>
              <a:buChar char="•"/>
              <a:defRPr/>
            </a:pPr>
            <a:r>
              <a:rPr lang="en-US"/>
              <a:t>Accessible: help clinicians and provider organizations offer the highest-quality care; and patients to know what to discuss with their care providers (compared to CPGs that are quite dense, these are very accessible, also written in plain language).</a:t>
            </a:r>
          </a:p>
          <a:p>
            <a:pPr marL="174708" indent="-174708" defTabSz="465887">
              <a:spcBef>
                <a:spcPct val="0"/>
              </a:spcBef>
              <a:buClr>
                <a:srgbClr val="00788A"/>
              </a:buClr>
              <a:buFont typeface="Arial" panose="020B0604020202020204" pitchFamily="34" charset="0"/>
              <a:buChar char="•"/>
            </a:pPr>
            <a:r>
              <a:rPr lang="en-US"/>
              <a:t>Measurable: each statement is accompanied by one or more quality indicators (structure, process, or outcome), with a set of outcome measures for the overall standard.</a:t>
            </a:r>
          </a:p>
          <a:p>
            <a:pPr marL="174708" indent="-174708" defTabSz="465887">
              <a:spcBef>
                <a:spcPct val="0"/>
              </a:spcBef>
              <a:buClr>
                <a:srgbClr val="00788A"/>
              </a:buClr>
              <a:buFont typeface="Arial" panose="020B0604020202020204" pitchFamily="34" charset="0"/>
              <a:buChar char="•"/>
            </a:pPr>
            <a:r>
              <a:rPr lang="en-US"/>
              <a:t>Implementable</a:t>
            </a:r>
            <a:r>
              <a:rPr lang="en-US" sz="2900"/>
              <a:t>: </a:t>
            </a:r>
            <a:r>
              <a:rPr lang="en-US"/>
              <a:t>quality improvement tools and resources support each standard, to fuel adoption.</a:t>
            </a:r>
            <a:endParaRPr lang="en-CA"/>
          </a:p>
          <a:p>
            <a:pPr defTabSz="466583">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CA"/>
              <a:t>The Early Pregnancy Complications and Loss Quality Standard Advisory Committee identified a small number of overarching goals for this quality standard. These have been mapped to indicators that may be used to assess quality of care provincially and locally.</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38</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39</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Locally:</a:t>
            </a:r>
          </a:p>
          <a:p>
            <a:r>
              <a:rPr lang="en-CA"/>
              <a:t>In addition, each quality statement within this quality standard is accompanied by one or more indicators. </a:t>
            </a:r>
          </a:p>
          <a:p>
            <a:r>
              <a:rPr lang="en-CA"/>
              <a:t>These indicators are intended to guide measurement of quality improvement efforts related to implementation of the statement. </a:t>
            </a:r>
            <a:endParaRPr lang="en-CA">
              <a:cs typeface="Calibri"/>
            </a:endParaRPr>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40</a:t>
            </a:fld>
            <a:endParaRPr lang="en-CA" altLang="en-US"/>
          </a:p>
        </p:txBody>
      </p:sp>
    </p:spTree>
    <p:extLst>
      <p:ext uri="{BB962C8B-B14F-4D97-AF65-F5344CB8AC3E}">
        <p14:creationId xmlns:p14="http://schemas.microsoft.com/office/powerpoint/2010/main" val="1374772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ED2BA-F173-CD4C-B746-0445BB6DA3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57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42</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7210" lvl="1" indent="-367210">
              <a:lnSpc>
                <a:spcPct val="95000"/>
              </a:lnSpc>
              <a:spcAft>
                <a:spcPts val="611"/>
              </a:spcAft>
              <a:buClr>
                <a:srgbClr val="00858F"/>
              </a:buClr>
              <a:buFont typeface="Arial" panose="020B0604020202020204" pitchFamily="34" charset="0"/>
              <a:buChar char="•"/>
            </a:pPr>
            <a:r>
              <a:rPr lang="en-CA" sz="1600" b="1">
                <a:cs typeface="ＭＳ Ｐゴシック" charset="-128"/>
              </a:rPr>
              <a:t>Patients, caregivers, and the public </a:t>
            </a:r>
            <a:r>
              <a:rPr lang="en-CA" sz="1600">
                <a:cs typeface="ＭＳ Ｐゴシック" charset="-128"/>
              </a:rPr>
              <a:t>can use quality standards to understand what excellent care looks like, what they should expect from their health care providers, and how to discuss the quality of their care.</a:t>
            </a:r>
            <a:endParaRPr lang="en-CA" sz="1600" b="1"/>
          </a:p>
          <a:p>
            <a:pPr marL="367210" indent="-367210">
              <a:lnSpc>
                <a:spcPct val="95000"/>
              </a:lnSpc>
              <a:spcAft>
                <a:spcPts val="611"/>
              </a:spcAft>
              <a:buFont typeface="Arial" panose="020B0604020202020204" pitchFamily="34" charset="0"/>
              <a:buChar char="•"/>
            </a:pPr>
            <a:r>
              <a:rPr lang="en-CA" sz="1600" b="1"/>
              <a:t>Provincial regions and disease agencies </a:t>
            </a:r>
            <a:r>
              <a:rPr lang="en-CA" sz="1600"/>
              <a:t>can use quality standards to measure health outcomes, hold health service providers accountable for delivering high-quality care, and inform regional improvement strategies.</a:t>
            </a:r>
            <a:endParaRPr lang="en-CA" sz="1600" b="1"/>
          </a:p>
          <a:p>
            <a:pPr marL="367210" lvl="1" indent="-367210">
              <a:lnSpc>
                <a:spcPct val="95000"/>
              </a:lnSpc>
              <a:spcAft>
                <a:spcPts val="611"/>
              </a:spcAft>
              <a:buClr>
                <a:srgbClr val="00858F"/>
              </a:buClr>
              <a:buFont typeface="Arial" panose="020B0604020202020204" pitchFamily="34" charset="0"/>
              <a:buChar char="•"/>
            </a:pPr>
            <a:r>
              <a:rPr lang="en-CA" sz="1600" b="1">
                <a:cs typeface="ＭＳ Ｐゴシック" charset="-128"/>
              </a:rPr>
              <a:t>Provider organizations </a:t>
            </a:r>
            <a:r>
              <a:rPr lang="en-CA" sz="1600">
                <a:cs typeface="ＭＳ Ｐゴシック" charset="-128"/>
              </a:rPr>
              <a:t>can use quality standards to measure and audit their quality of care, identify gaps, guide organizational improvement strategies, and inform clinical program investments.</a:t>
            </a:r>
            <a:endParaRPr lang="en-CA" sz="1600" b="1">
              <a:cs typeface="ＭＳ Ｐゴシック" charset="-128"/>
            </a:endParaRPr>
          </a:p>
          <a:p>
            <a:pPr marL="367210" lvl="1" indent="-367210">
              <a:lnSpc>
                <a:spcPct val="95000"/>
              </a:lnSpc>
              <a:spcAft>
                <a:spcPts val="611"/>
              </a:spcAft>
              <a:buClr>
                <a:srgbClr val="00858F"/>
              </a:buClr>
              <a:buFont typeface="Arial" panose="020B0604020202020204" pitchFamily="34" charset="0"/>
              <a:buChar char="•"/>
            </a:pPr>
            <a:r>
              <a:rPr lang="en-CA" sz="1600" b="1">
                <a:cs typeface="ＭＳ Ｐゴシック" charset="-128"/>
              </a:rPr>
              <a:t>Health care professionals </a:t>
            </a:r>
            <a:r>
              <a:rPr lang="en-CA" sz="1600">
                <a:cs typeface="ＭＳ Ｐゴシック" charset="-128"/>
              </a:rPr>
              <a:t>can use quality standards to evaluate their practice and identify areas for personal and organizational quality improvement; they can also incorporate the evidence-based statements into professional education.</a:t>
            </a:r>
            <a:endParaRPr lang="en-CA" sz="1600" b="1">
              <a:cs typeface="ＭＳ Ｐゴシック" charset="-128"/>
            </a:endParaRPr>
          </a:p>
          <a:p>
            <a:pPr marL="367210" lvl="1" indent="-367210">
              <a:lnSpc>
                <a:spcPct val="95000"/>
              </a:lnSpc>
              <a:spcAft>
                <a:spcPts val="611"/>
              </a:spcAft>
              <a:buClr>
                <a:srgbClr val="00858F"/>
              </a:buClr>
              <a:buFont typeface="Arial" panose="020B0604020202020204" pitchFamily="34" charset="0"/>
              <a:buChar char="•"/>
            </a:pPr>
            <a:r>
              <a:rPr lang="en-CA" sz="1600" b="1"/>
              <a:t>Government </a:t>
            </a:r>
            <a:r>
              <a:rPr lang="en-CA" sz="1600"/>
              <a:t>can use quality standards to identify provincial priority areas, inform new data collection and reporting initiatives, and design performance indicators and funding incentives.</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defTabSz="465887">
              <a:buFont typeface="Arial" panose="020B0604020202020204" pitchFamily="34" charset="0"/>
              <a:buChar char="•"/>
              <a:defRPr/>
            </a:pPr>
            <a:r>
              <a:rPr lang="en-CA" sz="1800"/>
              <a:t>Each quality standard focuses on a specific health care issue.  The development of each quality standard is accompanied by an assortment of resources. </a:t>
            </a:r>
          </a:p>
          <a:p>
            <a:pPr marL="291179" indent="-291179" defTabSz="465887">
              <a:buFont typeface="Arial" panose="020B0604020202020204" pitchFamily="34" charset="0"/>
              <a:buChar char="•"/>
              <a:defRPr/>
            </a:pPr>
            <a:r>
              <a:rPr lang="en-CA" sz="1800"/>
              <a:t>Through concise, easy-to-understand statements, quality standards outline what quality care looks like for a condition or topic based on the evidence. </a:t>
            </a:r>
          </a:p>
          <a:p>
            <a:pPr marL="291179" indent="-291179">
              <a:buFont typeface="Arial" panose="020B0604020202020204" pitchFamily="34" charset="0"/>
              <a:buChar char="•"/>
            </a:pPr>
            <a:r>
              <a:rPr lang="en-CA" sz="1800"/>
              <a:t>Each quality standard is accompanied by: </a:t>
            </a:r>
          </a:p>
          <a:p>
            <a:pPr marL="757066" lvl="1" indent="-291179">
              <a:buFont typeface="Arial" panose="020B0604020202020204" pitchFamily="34" charset="0"/>
              <a:buChar char="•"/>
            </a:pPr>
            <a:r>
              <a:rPr lang="en-CA" sz="1800" i="1"/>
              <a:t>A patient conversation guide </a:t>
            </a:r>
          </a:p>
          <a:p>
            <a:pPr marL="757066" lvl="1" indent="-291179">
              <a:buFont typeface="Arial" panose="020B0604020202020204" pitchFamily="34" charset="0"/>
              <a:buChar char="•"/>
            </a:pPr>
            <a:r>
              <a:rPr lang="en-CA" sz="1800" i="1"/>
              <a:t>Recommendations for adoption </a:t>
            </a:r>
          </a:p>
          <a:p>
            <a:pPr marL="757066" lvl="1" indent="-291179">
              <a:buFont typeface="Arial" panose="020B0604020202020204" pitchFamily="34" charset="0"/>
              <a:buChar char="•"/>
            </a:pPr>
            <a:r>
              <a:rPr lang="en-CA" sz="1800" i="1"/>
              <a:t>A getting started guide</a:t>
            </a:r>
          </a:p>
          <a:p>
            <a:pPr marL="757066" lvl="1" indent="-291179">
              <a:buFont typeface="Arial" panose="020B0604020202020204" pitchFamily="34" charset="0"/>
              <a:buChar char="•"/>
            </a:pPr>
            <a:r>
              <a:rPr lang="en-CA" sz="1800" i="1"/>
              <a:t>Data tables</a:t>
            </a:r>
          </a:p>
          <a:p>
            <a:pPr marL="757066" lvl="1" indent="-291179">
              <a:buFont typeface="Arial" panose="020B0604020202020204" pitchFamily="34" charset="0"/>
              <a:buChar char="•"/>
            </a:pPr>
            <a:r>
              <a:rPr lang="en-CA" sz="1800" i="1"/>
              <a:t>A measurement guide</a:t>
            </a:r>
          </a:p>
          <a:p>
            <a:pPr marL="291179" indent="-291179">
              <a:buFont typeface="Arial" panose="020B0604020202020204" pitchFamily="34" charset="0"/>
              <a:buChar char="•"/>
            </a:pPr>
            <a:r>
              <a:rPr lang="en-CA" sz="1800"/>
              <a:t>Quality standards provide the blueprint to enable the health care system in Ontario to work better, facilitate smooth transitions, and ensure patients receive the same high-quality care, regardless of where they reside.</a:t>
            </a:r>
          </a:p>
          <a:p>
            <a:endParaRPr lang="en-US"/>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465887">
              <a:buFont typeface="Arial" panose="020B0604020202020204" pitchFamily="34" charset="0"/>
              <a:buChar char="•"/>
              <a:defRPr/>
            </a:pPr>
            <a:r>
              <a:rPr lang="en-CA" b="0"/>
              <a:t>Every quality standard includes a </a:t>
            </a:r>
            <a:r>
              <a:rPr lang="en-CA" b="1"/>
              <a:t>patient conversation guide</a:t>
            </a:r>
            <a:r>
              <a:rPr lang="en-CA" b="0"/>
              <a:t> for patients,</a:t>
            </a:r>
            <a:r>
              <a:rPr lang="en-CA" b="0" baseline="0"/>
              <a:t> families, </a:t>
            </a:r>
            <a:r>
              <a:rPr lang="en-CA" b="0"/>
              <a:t>caregivers, and the public. </a:t>
            </a:r>
            <a:endParaRPr lang="en-CA" b="1"/>
          </a:p>
          <a:p>
            <a:endParaRPr lang="en-US" baseline="0"/>
          </a:p>
          <a:p>
            <a:r>
              <a:rPr lang="en-US" b="1" baseline="0"/>
              <a:t>Patient engagement in Quality Standards: </a:t>
            </a:r>
          </a:p>
          <a:p>
            <a:pPr marL="174708" indent="-174708">
              <a:buFont typeface="Arial" panose="020B0604020202020204" pitchFamily="34" charset="0"/>
              <a:buChar char="•"/>
            </a:pPr>
            <a:r>
              <a:rPr lang="en-CA"/>
              <a:t>Membership on advisory committees</a:t>
            </a:r>
          </a:p>
          <a:p>
            <a:pPr marL="174708" indent="-174708">
              <a:buFont typeface="Arial" panose="020B0604020202020204" pitchFamily="34" charset="0"/>
              <a:buChar char="•"/>
            </a:pPr>
            <a:r>
              <a:rPr lang="en-CA"/>
              <a:t>Focus groups and key informant interviews on topic specific content (when necessary)</a:t>
            </a:r>
          </a:p>
          <a:p>
            <a:pPr marL="174708" indent="-174708">
              <a:buFont typeface="Arial" panose="020B0604020202020204" pitchFamily="34" charset="0"/>
              <a:buChar char="•"/>
            </a:pPr>
            <a:r>
              <a:rPr lang="en-CA"/>
              <a:t>Public comment period for each quality standard</a:t>
            </a:r>
          </a:p>
          <a:p>
            <a:pPr marL="174708" indent="-174708">
              <a:buFont typeface="Arial" panose="020B0604020202020204" pitchFamily="34" charset="0"/>
              <a:buChar char="•"/>
            </a:pPr>
            <a:r>
              <a:rPr lang="en-CA"/>
              <a:t>Consultations on the patient conversation guide</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CA"/>
              <a:t>As many aspects of the quality standard represent care that can and should be made available today, it is recognized that there are larger systemic barriers that may impede care delivery as per the standard.  This document summarizes the system-wide and regional requirements that are needed to help health care professionals and organizations meet these standards and the time horizon expected to resolve these barriers.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CA"/>
              <a:t>But again, there are things we can do today despite the larger systemic barriers that may take time to resolve.  The getting started guide is a document that outlines a process for using the quality standards as a resource to deliver high-quality care. It compiles a number of resources to support adoption such as links to implementation and quality improvement resources, examples, and activities for reflection, as well as templates and documents to support the implementation planning activities. The getting started guide also includes an Action Plan Template and examples on how Quality Improvement Plans can help to advance quality standards.</a:t>
            </a:r>
            <a:endParaRPr lang="en-US"/>
          </a:p>
          <a:p>
            <a:pPr marL="174708" indent="-174708">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24.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C60AFE-094D-7A4C-8030-C3D46A8F879D}"/>
              </a:ext>
            </a:extLst>
          </p:cNvPr>
          <p:cNvSpPr>
            <a:spLocks noGrp="1"/>
          </p:cNvSpPr>
          <p:nvPr>
            <p:ph type="dt" sz="half" idx="10"/>
          </p:nvPr>
        </p:nvSpPr>
        <p:spPr>
          <a:xfrm>
            <a:off x="628650" y="6356351"/>
            <a:ext cx="2057400" cy="365125"/>
          </a:xfrm>
          <a:prstGeom prst="rect">
            <a:avLst/>
          </a:prstGeom>
        </p:spPr>
        <p:txBody>
          <a:bodyPr/>
          <a:lstStyle/>
          <a:p>
            <a:fld id="{12ED2C24-AA0E-6741-B7D3-40DBEFA81D2F}" type="datetimeFigureOut">
              <a:rPr lang="en-US" smtClean="0"/>
              <a:t>10/1/2019</a:t>
            </a:fld>
            <a:endParaRPr lang="en-US"/>
          </a:p>
        </p:txBody>
      </p:sp>
      <p:sp>
        <p:nvSpPr>
          <p:cNvPr id="3" name="Footer Placeholder 2">
            <a:extLst>
              <a:ext uri="{FF2B5EF4-FFF2-40B4-BE49-F238E27FC236}">
                <a16:creationId xmlns:a16="http://schemas.microsoft.com/office/drawing/2014/main" id="{7C5A01E8-EEA2-9843-81A9-6F5C6DF01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7DDC80-4C94-A14E-9126-00510E47783A}"/>
              </a:ext>
            </a:extLst>
          </p:cNvPr>
          <p:cNvSpPr>
            <a:spLocks noGrp="1"/>
          </p:cNvSpPr>
          <p:nvPr>
            <p:ph type="sldNum" sz="quarter" idx="12"/>
          </p:nvPr>
        </p:nvSpPr>
        <p:spPr/>
        <p:txBody>
          <a:bodyPr/>
          <a:lstStyle/>
          <a:p>
            <a:fld id="{ED42C9E0-FA04-2A41-BE27-6BC89452789A}" type="slidenum">
              <a:rPr lang="en-US" smtClean="0"/>
              <a:t>‹#›</a:t>
            </a:fld>
            <a:endParaRPr lang="en-US"/>
          </a:p>
        </p:txBody>
      </p:sp>
    </p:spTree>
    <p:extLst>
      <p:ext uri="{BB962C8B-B14F-4D97-AF65-F5344CB8AC3E}">
        <p14:creationId xmlns:p14="http://schemas.microsoft.com/office/powerpoint/2010/main" val="1726686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890526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4113716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691329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109293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596250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39513977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2883252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7321744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356185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73151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788A"/>
                </a:solidFill>
              </a:defRPr>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A0A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5A6F45D8-4D00-4DD9-8911-E6B3BFAB0A36}" type="slidenum">
              <a:rPr lang="en-US" altLang="en-US"/>
              <a:pPr/>
              <a:t>‹#›</a:t>
            </a:fld>
            <a:endParaRPr lang="en-US" altLang="en-US"/>
          </a:p>
        </p:txBody>
      </p:sp>
    </p:spTree>
    <p:extLst>
      <p:ext uri="{BB962C8B-B14F-4D97-AF65-F5344CB8AC3E}">
        <p14:creationId xmlns:p14="http://schemas.microsoft.com/office/powerpoint/2010/main" val="23157119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8476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10/1/2019</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486191777"/>
      </p:ext>
    </p:extLst>
  </p:cSld>
  <p:clrMapOvr>
    <a:masterClrMapping/>
  </p:clrMapOvr>
  <p:transition spd="slow" advClick="0"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52"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1644899944"/>
      </p:ext>
    </p:extLst>
  </p:cSld>
  <p:clrMap bg1="lt1" tx1="dk1" bg2="lt2" tx2="dk2" accent1="accent1" accent2="accent2" accent3="accent3" accent4="accent4" accent5="accent5" accent6="accent6" hlink="hlink" folHlink="folHlink"/>
  <p:sldLayoutIdLst>
    <p:sldLayoutId id="2147484639" r:id="rId1"/>
    <p:sldLayoutId id="2147484640" r:id="rId2"/>
    <p:sldLayoutId id="2147484641" r:id="rId3"/>
    <p:sldLayoutId id="2147484642" r:id="rId4"/>
    <p:sldLayoutId id="2147484643" r:id="rId5"/>
    <p:sldLayoutId id="2147484644" r:id="rId6"/>
    <p:sldLayoutId id="2147484645" r:id="rId7"/>
    <p:sldLayoutId id="2147484646" r:id="rId8"/>
    <p:sldLayoutId id="2147484647" r:id="rId9"/>
    <p:sldLayoutId id="2147484648" r:id="rId10"/>
    <p:sldLayoutId id="2147484649" r:id="rId11"/>
    <p:sldLayoutId id="2147484650" r:id="rId12"/>
    <p:sldLayoutId id="2147484651" r:id="rId13"/>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xml"/><Relationship Id="rId1" Type="http://schemas.openxmlformats.org/officeDocument/2006/relationships/slideLayout" Target="../slideLayouts/slideLayout50.xml"/><Relationship Id="rId6" Type="http://schemas.openxmlformats.org/officeDocument/2006/relationships/image" Target="../media/image27.emf"/><Relationship Id="rId5" Type="http://schemas.openxmlformats.org/officeDocument/2006/relationships/image" Target="../media/image1.emf"/><Relationship Id="rId4" Type="http://schemas.openxmlformats.org/officeDocument/2006/relationships/image" Target="../media/image26.emf"/></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quorum.hqontario.ca/en/Home/Posts?tags=quality+standards+adoption"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2.sv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4.sv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nice.org.uk/guidance/ng126"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hyperlink" Target="https://pailnetwork.sunnybrook.ca/" TargetMode="External"/><Relationship Id="rId4" Type="http://schemas.openxmlformats.org/officeDocument/2006/relationships/image" Target="../media/image48.jp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9.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hyperlink" Target="https://www.hqontario.ca/evidence-to-improve-care/quality-standards/view-all-quality-standards/early-pregnancy-complications-and-loss" TargetMode="External"/><Relationship Id="rId7" Type="http://schemas.openxmlformats.org/officeDocument/2006/relationships/image" Target="../media/image33.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e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291A8-1382-D540-A1A4-729B0126E327}"/>
              </a:ext>
            </a:extLst>
          </p:cNvPr>
          <p:cNvSpPr txBox="1"/>
          <p:nvPr/>
        </p:nvSpPr>
        <p:spPr>
          <a:xfrm>
            <a:off x="301517" y="1695899"/>
            <a:ext cx="5019232" cy="2015936"/>
          </a:xfrm>
          <a:prstGeom prst="rect">
            <a:avLst/>
          </a:prstGeom>
          <a:noFill/>
        </p:spPr>
        <p:txBody>
          <a:bodyPr wrap="square" rtlCol="0">
            <a:spAutoFit/>
          </a:bodyPr>
          <a:lstStyle/>
          <a:p>
            <a:pPr marL="0" marR="0" lvl="0" indent="0" algn="l" defTabSz="457200" rtl="0" eaLnBrk="1" fontAlgn="base" latinLnBrk="0" hangingPunct="1">
              <a:lnSpc>
                <a:spcPts val="5000"/>
              </a:lnSpc>
              <a:spcBef>
                <a:spcPct val="0"/>
              </a:spcBef>
              <a:spcAft>
                <a:spcPct val="0"/>
              </a:spcAft>
              <a:buClrTx/>
              <a:buSzTx/>
              <a:buFontTx/>
              <a:buNone/>
              <a:tabLst/>
              <a:defRPr/>
            </a:pPr>
            <a:r>
              <a:rPr lang="en-US" sz="4800" u="none">
                <a:solidFill>
                  <a:srgbClr val="429EAD"/>
                </a:solidFill>
                <a:ea typeface="Helvetica Neue Light" panose="02000403000000020004" pitchFamily="2" charset="0"/>
                <a:cs typeface="Arial" panose="020B0604020202020204" pitchFamily="34" charset="0"/>
              </a:rPr>
              <a:t>Early Pregnancy Complications and Loss (draft)</a:t>
            </a:r>
            <a:endParaRPr kumimoji="0" lang="en-US" sz="4800" b="0" i="0" u="none" strike="noStrike" kern="1200" cap="none" spc="0" normalizeH="0" baseline="0" noProof="0">
              <a:ln>
                <a:noFill/>
              </a:ln>
              <a:solidFill>
                <a:srgbClr val="429EAD"/>
              </a:solidFill>
              <a:effectLst/>
              <a:uLnTx/>
              <a:uFillTx/>
              <a:latin typeface="Arial" panose="020B0604020202020204" pitchFamily="34" charset="0"/>
              <a:ea typeface="Helvetica Neue Light" panose="02000403000000020004" pitchFamily="2" charset="0"/>
              <a:cs typeface="Arial" panose="020B0604020202020204" pitchFamily="34" charset="0"/>
            </a:endParaRPr>
          </a:p>
        </p:txBody>
      </p:sp>
      <p:pic>
        <p:nvPicPr>
          <p:cNvPr id="8" name="Picture 7">
            <a:extLst>
              <a:ext uri="{FF2B5EF4-FFF2-40B4-BE49-F238E27FC236}">
                <a16:creationId xmlns:a16="http://schemas.microsoft.com/office/drawing/2014/main" id="{C48226C0-359E-5849-86A7-B53FF52721E4}"/>
              </a:ext>
            </a:extLst>
          </p:cNvPr>
          <p:cNvPicPr>
            <a:picLocks noChangeAspect="1"/>
          </p:cNvPicPr>
          <p:nvPr/>
        </p:nvPicPr>
        <p:blipFill>
          <a:blip r:embed="rId3"/>
          <a:stretch>
            <a:fillRect/>
          </a:stretch>
        </p:blipFill>
        <p:spPr>
          <a:xfrm>
            <a:off x="418783" y="423495"/>
            <a:ext cx="832384" cy="821978"/>
          </a:xfrm>
          <a:prstGeom prst="rect">
            <a:avLst/>
          </a:prstGeom>
        </p:spPr>
      </p:pic>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301517" y="3930698"/>
            <a:ext cx="5602326" cy="74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lvl="0">
              <a:lnSpc>
                <a:spcPts val="2000"/>
              </a:lnSpc>
            </a:pPr>
            <a:r>
              <a:rPr lang="en-CA" altLang="en-US" sz="1800" b="1" u="none" spc="80">
                <a:solidFill>
                  <a:srgbClr val="00A0AF"/>
                </a:solidFill>
              </a:rPr>
              <a:t>Guiding evidence-based care for people experiencing early pregnancy complications (such as pain and vaginal bleeding) and/or loss in the first trimester of pregnancy </a:t>
            </a:r>
            <a:endParaRPr kumimoji="0" lang="en-US" altLang="en-US" sz="1800" b="1" i="0" u="none" strike="noStrike" kern="1200" cap="none" spc="80" normalizeH="0" baseline="0" noProof="0">
              <a:ln>
                <a:noFill/>
              </a:ln>
              <a:solidFill>
                <a:srgbClr val="00A0AF"/>
              </a:solidFill>
              <a:effectLst/>
              <a:uLnTx/>
              <a:uFillTx/>
              <a:latin typeface="Arial" panose="020B0604020202020204" pitchFamily="34" charset="0"/>
              <a:ea typeface="MS PGothic" panose="020B0600070205080204" pitchFamily="34" charset="-128"/>
              <a:cs typeface="+mn-cs"/>
            </a:endParaRPr>
          </a:p>
        </p:txBody>
      </p:sp>
      <p:pic>
        <p:nvPicPr>
          <p:cNvPr id="4" name="Picture 3">
            <a:extLst>
              <a:ext uri="{FF2B5EF4-FFF2-40B4-BE49-F238E27FC236}">
                <a16:creationId xmlns:a16="http://schemas.microsoft.com/office/drawing/2014/main" id="{B1813A60-C68A-7F45-8056-A79323EED496}"/>
              </a:ext>
            </a:extLst>
          </p:cNvPr>
          <p:cNvPicPr>
            <a:picLocks noChangeAspect="1"/>
          </p:cNvPicPr>
          <p:nvPr/>
        </p:nvPicPr>
        <p:blipFill>
          <a:blip r:embed="rId4"/>
          <a:stretch>
            <a:fillRect/>
          </a:stretch>
        </p:blipFill>
        <p:spPr>
          <a:xfrm>
            <a:off x="2589415" y="5797825"/>
            <a:ext cx="1777251" cy="518365"/>
          </a:xfrm>
          <a:prstGeom prst="rect">
            <a:avLst/>
          </a:prstGeom>
        </p:spPr>
      </p:pic>
      <p:pic>
        <p:nvPicPr>
          <p:cNvPr id="10" name="Picture 9">
            <a:extLst>
              <a:ext uri="{FF2B5EF4-FFF2-40B4-BE49-F238E27FC236}">
                <a16:creationId xmlns:a16="http://schemas.microsoft.com/office/drawing/2014/main" id="{C889AD00-00BE-614E-AD6E-E47036FE0A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4831" y="5635038"/>
            <a:ext cx="1595522" cy="822761"/>
          </a:xfrm>
          <a:prstGeom prst="rect">
            <a:avLst/>
          </a:prstGeom>
        </p:spPr>
      </p:pic>
      <p:pic>
        <p:nvPicPr>
          <p:cNvPr id="13" name="Picture 12">
            <a:extLst>
              <a:ext uri="{FF2B5EF4-FFF2-40B4-BE49-F238E27FC236}">
                <a16:creationId xmlns:a16="http://schemas.microsoft.com/office/drawing/2014/main" id="{0C308087-8293-2649-9C8F-88D0C08B54E9}"/>
              </a:ext>
            </a:extLst>
          </p:cNvPr>
          <p:cNvPicPr>
            <a:picLocks noChangeAspect="1"/>
          </p:cNvPicPr>
          <p:nvPr/>
        </p:nvPicPr>
        <p:blipFill>
          <a:blip r:embed="rId6"/>
          <a:stretch>
            <a:fillRect/>
          </a:stretch>
        </p:blipFill>
        <p:spPr>
          <a:xfrm>
            <a:off x="5151758" y="1630016"/>
            <a:ext cx="4007077" cy="5075631"/>
          </a:xfrm>
          <a:prstGeom prst="rect">
            <a:avLst/>
          </a:prstGeom>
        </p:spPr>
      </p:pic>
    </p:spTree>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br>
            <a:r>
              <a:rPr lang="en-US"/>
              <a:t>Measurement Guide</a:t>
            </a:r>
          </a:p>
        </p:txBody>
      </p:sp>
      <p:sp>
        <p:nvSpPr>
          <p:cNvPr id="5" name="Content Placeholder 4"/>
          <p:cNvSpPr>
            <a:spLocks noGrp="1"/>
          </p:cNvSpPr>
          <p:nvPr>
            <p:ph idx="4294967295"/>
          </p:nvPr>
        </p:nvSpPr>
        <p:spPr>
          <a:xfrm>
            <a:off x="457200" y="2040123"/>
            <a:ext cx="4401403" cy="3121523"/>
          </a:xfrm>
        </p:spPr>
        <p:txBody>
          <a:bodyPr/>
          <a:lstStyle/>
          <a:p>
            <a:pPr marL="0" indent="0">
              <a:buNone/>
            </a:pPr>
            <a:r>
              <a:rPr lang="en-US" sz="1800"/>
              <a:t>The </a:t>
            </a:r>
            <a:r>
              <a:rPr lang="en-US" sz="1800" b="1"/>
              <a:t>measurement guide </a:t>
            </a:r>
            <a:r>
              <a:rPr lang="en-US" sz="1800"/>
              <a:t>has two dedicated sections:</a:t>
            </a:r>
          </a:p>
          <a:p>
            <a:pPr lvl="0"/>
            <a:r>
              <a:rPr lang="en-US" sz="1800" b="1"/>
              <a:t>Local measurement:</a:t>
            </a:r>
            <a:r>
              <a:rPr lang="en-US" sz="1800"/>
              <a:t> what you can do to assess the quality of care that you provide locally</a:t>
            </a:r>
          </a:p>
          <a:p>
            <a:pPr lvl="0"/>
            <a:r>
              <a:rPr lang="en-US" sz="1800" b="1"/>
              <a:t>Provincial measurement:</a:t>
            </a:r>
            <a:r>
              <a:rPr lang="en-US" sz="1800"/>
              <a:t> how we can measure the success of the quality standard on a provincial level</a:t>
            </a:r>
          </a:p>
          <a:p>
            <a:pPr marL="0" indent="0">
              <a:buNone/>
            </a:pPr>
            <a:endParaRPr lang="en-US" sz="1800"/>
          </a:p>
        </p:txBody>
      </p:sp>
      <p:pic>
        <p:nvPicPr>
          <p:cNvPr id="6" name="Picture 5">
            <a:extLst>
              <a:ext uri="{FF2B5EF4-FFF2-40B4-BE49-F238E27FC236}">
                <a16:creationId xmlns:a16="http://schemas.microsoft.com/office/drawing/2014/main" id="{21E68081-A119-4743-B86A-3C94BE7735D1}"/>
              </a:ext>
            </a:extLst>
          </p:cNvPr>
          <p:cNvPicPr>
            <a:picLocks noChangeAspect="1"/>
          </p:cNvPicPr>
          <p:nvPr/>
        </p:nvPicPr>
        <p:blipFill>
          <a:blip r:embed="rId3"/>
          <a:srcRect/>
          <a:stretch/>
        </p:blipFill>
        <p:spPr>
          <a:xfrm>
            <a:off x="5359790" y="1837388"/>
            <a:ext cx="3193366" cy="4132591"/>
          </a:xfrm>
          <a:prstGeom prst="rect">
            <a:avLst/>
          </a:prstGeom>
          <a:effectLst>
            <a:outerShdw blurRad="76200" algn="ctr" rotWithShape="0">
              <a:prstClr val="black">
                <a:alpha val="57000"/>
              </a:prstClr>
            </a:outerShdw>
          </a:effectLst>
        </p:spPr>
      </p:pic>
    </p:spTree>
    <p:extLst>
      <p:ext uri="{BB962C8B-B14F-4D97-AF65-F5344CB8AC3E}">
        <p14:creationId xmlns:p14="http://schemas.microsoft.com/office/powerpoint/2010/main" val="408782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highlight>
                  <a:srgbClr val="FFFF00"/>
                </a:highlight>
              </a:rPr>
            </a:br>
            <a:r>
              <a:rPr lang="en-US"/>
              <a:t>Quorum</a:t>
            </a:r>
          </a:p>
        </p:txBody>
      </p:sp>
      <p:sp>
        <p:nvSpPr>
          <p:cNvPr id="5" name="Content Placeholder 4"/>
          <p:cNvSpPr>
            <a:spLocks noGrp="1"/>
          </p:cNvSpPr>
          <p:nvPr>
            <p:ph idx="4294967295"/>
          </p:nvPr>
        </p:nvSpPr>
        <p:spPr>
          <a:xfrm>
            <a:off x="306281" y="1584153"/>
            <a:ext cx="3233332" cy="3715816"/>
          </a:xfrm>
        </p:spPr>
        <p:txBody>
          <a:bodyPr/>
          <a:lstStyle/>
          <a:p>
            <a:pPr marL="0" indent="0">
              <a:buNone/>
            </a:pPr>
            <a:r>
              <a:rPr lang="en-US" sz="1800" b="1"/>
              <a:t>Quorum </a:t>
            </a:r>
            <a:r>
              <a:rPr lang="en-CA" sz="1800"/>
              <a:t>is an online community dedicated to improving the quality of health care in Ontario. </a:t>
            </a:r>
            <a:br>
              <a:rPr lang="en-CA" sz="1800"/>
            </a:br>
            <a:endParaRPr lang="en-CA" sz="1800"/>
          </a:p>
          <a:p>
            <a:pPr marL="0" indent="0">
              <a:buNone/>
            </a:pPr>
            <a:r>
              <a:rPr lang="en-CA" sz="1800"/>
              <a:t>The </a:t>
            </a:r>
            <a:r>
              <a:rPr lang="en-CA" sz="1800" b="1"/>
              <a:t>Quality Standards Adoption Series </a:t>
            </a:r>
            <a:r>
              <a:rPr lang="en-CA" sz="1800"/>
              <a:t>highlights efforts in the field to implement changes and close gaps in care related to quality standard topics. </a:t>
            </a:r>
          </a:p>
          <a:p>
            <a:pPr marL="0" indent="0">
              <a:buNone/>
            </a:pPr>
            <a:endParaRPr lang="en-CA" sz="1800"/>
          </a:p>
          <a:p>
            <a:pPr marL="0" indent="0">
              <a:buNone/>
            </a:pPr>
            <a:endParaRPr lang="en-CA" sz="1800"/>
          </a:p>
        </p:txBody>
      </p:sp>
      <p:sp>
        <p:nvSpPr>
          <p:cNvPr id="8" name="TextBox 7"/>
          <p:cNvSpPr txBox="1"/>
          <p:nvPr/>
        </p:nvSpPr>
        <p:spPr>
          <a:xfrm>
            <a:off x="306281" y="5443575"/>
            <a:ext cx="8704075" cy="646331"/>
          </a:xfrm>
          <a:prstGeom prst="rect">
            <a:avLst/>
          </a:prstGeom>
          <a:noFill/>
        </p:spPr>
        <p:txBody>
          <a:bodyPr wrap="square" rtlCol="0">
            <a:spAutoFit/>
          </a:bodyPr>
          <a:lstStyle/>
          <a:p>
            <a:pPr marL="0" indent="0">
              <a:buNone/>
            </a:pPr>
            <a:r>
              <a:rPr lang="en-CA" sz="1800" u="none"/>
              <a:t>Visit the </a:t>
            </a:r>
            <a:r>
              <a:rPr lang="en-CA" sz="1800" u="none">
                <a:hlinkClick r:id="rId3"/>
              </a:rPr>
              <a:t>Quality Standards Adoption Series </a:t>
            </a:r>
            <a:r>
              <a:rPr lang="en-CA" sz="1800" u="none"/>
              <a:t>on Quorum to learn how organizations are implementing 	quality standards.</a:t>
            </a:r>
          </a:p>
        </p:txBody>
      </p:sp>
      <p:pic>
        <p:nvPicPr>
          <p:cNvPr id="3" name="Picture 2">
            <a:extLst>
              <a:ext uri="{FF2B5EF4-FFF2-40B4-BE49-F238E27FC236}">
                <a16:creationId xmlns:a16="http://schemas.microsoft.com/office/drawing/2014/main" id="{6B4E2EC7-B7C3-4611-971F-B502B2BD1B4A}"/>
              </a:ext>
            </a:extLst>
          </p:cNvPr>
          <p:cNvPicPr>
            <a:picLocks noChangeAspect="1"/>
          </p:cNvPicPr>
          <p:nvPr/>
        </p:nvPicPr>
        <p:blipFill rotWithShape="1">
          <a:blip r:embed="rId4"/>
          <a:srcRect l="2862" t="2909" r="12466" b="2930"/>
          <a:stretch/>
        </p:blipFill>
        <p:spPr>
          <a:xfrm>
            <a:off x="3761958" y="1179290"/>
            <a:ext cx="5075761" cy="3715815"/>
          </a:xfrm>
          <a:prstGeom prst="rect">
            <a:avLst/>
          </a:prstGeom>
          <a:ln>
            <a:solidFill>
              <a:schemeClr val="bg1">
                <a:lumMod val="75000"/>
              </a:schemeClr>
            </a:solidFill>
          </a:ln>
        </p:spPr>
      </p:pic>
    </p:spTree>
    <p:extLst>
      <p:ext uri="{BB962C8B-B14F-4D97-AF65-F5344CB8AC3E}">
        <p14:creationId xmlns:p14="http://schemas.microsoft.com/office/powerpoint/2010/main" val="4279490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highlight>
                  <a:srgbClr val="FFFF00"/>
                </a:highlight>
              </a:rPr>
            </a:br>
            <a:r>
              <a:rPr lang="en-US"/>
              <a:t>Data Tables</a:t>
            </a:r>
          </a:p>
        </p:txBody>
      </p:sp>
      <p:sp>
        <p:nvSpPr>
          <p:cNvPr id="5" name="Content Placeholder 4"/>
          <p:cNvSpPr>
            <a:spLocks noGrp="1"/>
          </p:cNvSpPr>
          <p:nvPr>
            <p:ph idx="4294967295"/>
          </p:nvPr>
        </p:nvSpPr>
        <p:spPr>
          <a:xfrm>
            <a:off x="306281" y="1571092"/>
            <a:ext cx="8106199" cy="3715816"/>
          </a:xfrm>
        </p:spPr>
        <p:txBody>
          <a:bodyPr/>
          <a:lstStyle/>
          <a:p>
            <a:pPr marL="0" indent="0">
              <a:buNone/>
            </a:pPr>
            <a:r>
              <a:rPr lang="en-US" sz="1800" b="1"/>
              <a:t>Data tables </a:t>
            </a:r>
            <a:r>
              <a:rPr lang="en-CA" sz="1800"/>
              <a:t>can be used to examine variations in indicator results across the province. They include</a:t>
            </a:r>
            <a:r>
              <a:rPr lang="en-CA"/>
              <a:t> </a:t>
            </a:r>
            <a:r>
              <a:rPr lang="en-CA" sz="1800"/>
              <a:t>data on key indicators:</a:t>
            </a:r>
          </a:p>
          <a:p>
            <a:pPr>
              <a:buFontTx/>
              <a:buChar char="-"/>
            </a:pPr>
            <a:r>
              <a:rPr lang="en-CA" sz="1800"/>
              <a:t>Over time for Ontario</a:t>
            </a:r>
          </a:p>
          <a:p>
            <a:pPr>
              <a:buFontTx/>
              <a:buChar char="-"/>
            </a:pPr>
            <a:r>
              <a:rPr lang="en-CA" sz="1800"/>
              <a:t>Across regions in Ontario</a:t>
            </a:r>
          </a:p>
          <a:p>
            <a:pPr>
              <a:buFontTx/>
              <a:buChar char="-"/>
            </a:pPr>
            <a:r>
              <a:rPr lang="en-CA" sz="1800"/>
              <a:t>For specific measures of equity (age, sex, rurality, and household income)</a:t>
            </a:r>
            <a:endParaRPr lang="en-US" sz="1800"/>
          </a:p>
        </p:txBody>
      </p:sp>
      <p:pic>
        <p:nvPicPr>
          <p:cNvPr id="4" name="Picture 3">
            <a:extLst>
              <a:ext uri="{FF2B5EF4-FFF2-40B4-BE49-F238E27FC236}">
                <a16:creationId xmlns:a16="http://schemas.microsoft.com/office/drawing/2014/main" id="{1F44DFE9-4E1D-4DE8-BB71-4EDB7ADAC07A}"/>
              </a:ext>
            </a:extLst>
          </p:cNvPr>
          <p:cNvPicPr>
            <a:picLocks noChangeAspect="1"/>
          </p:cNvPicPr>
          <p:nvPr/>
        </p:nvPicPr>
        <p:blipFill>
          <a:blip r:embed="rId3"/>
          <a:srcRect/>
          <a:stretch/>
        </p:blipFill>
        <p:spPr>
          <a:xfrm>
            <a:off x="1874436" y="3799543"/>
            <a:ext cx="5060200" cy="26572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448" y="1593747"/>
            <a:ext cx="7765023" cy="1969761"/>
          </a:xfrm>
        </p:spPr>
        <p:txBody>
          <a:bodyPr/>
          <a:lstStyle/>
          <a:p>
            <a:r>
              <a:rPr lang="en-US" sz="4800"/>
              <a:t>Why a Quality Standard for Early Pregnancy Complications and Loss (</a:t>
            </a:r>
            <a:r>
              <a:rPr lang="en-CA" sz="4800"/>
              <a:t>EPCL) </a:t>
            </a:r>
            <a:r>
              <a:rPr lang="en-US" sz="4800"/>
              <a:t>Is Needed</a:t>
            </a:r>
            <a:br>
              <a:rPr lang="en-US">
                <a:solidFill>
                  <a:schemeClr val="tx1"/>
                </a:solidFill>
                <a:latin typeface="MS PGothic"/>
              </a:rPr>
            </a:br>
            <a:endParaRPr lang="en-US"/>
          </a:p>
        </p:txBody>
      </p: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9F01-52F1-40B2-90D4-250ECB2F483A}"/>
              </a:ext>
            </a:extLst>
          </p:cNvPr>
          <p:cNvSpPr>
            <a:spLocks noGrp="1"/>
          </p:cNvSpPr>
          <p:nvPr>
            <p:ph type="title"/>
          </p:nvPr>
        </p:nvSpPr>
        <p:spPr>
          <a:xfrm>
            <a:off x="1065887" y="1093382"/>
            <a:ext cx="7144924" cy="1304925"/>
          </a:xfrm>
        </p:spPr>
        <p:txBody>
          <a:bodyPr/>
          <a:lstStyle/>
          <a:p>
            <a:pPr algn="ctr">
              <a:lnSpc>
                <a:spcPts val="2860"/>
              </a:lnSpc>
            </a:pPr>
            <a:r>
              <a:rPr lang="en-CA" sz="2600" b="0">
                <a:solidFill>
                  <a:schemeClr val="tx1"/>
                </a:solidFill>
              </a:rPr>
              <a:t>In 2017/18, </a:t>
            </a:r>
            <a:r>
              <a:rPr lang="en-CA" sz="2600">
                <a:solidFill>
                  <a:srgbClr val="00A0AF"/>
                </a:solidFill>
              </a:rPr>
              <a:t>over 30,000 patients </a:t>
            </a:r>
            <a:r>
              <a:rPr lang="en-CA" sz="2600" b="0">
                <a:solidFill>
                  <a:schemeClr val="tx1"/>
                </a:solidFill>
              </a:rPr>
              <a:t>who </a:t>
            </a:r>
            <a:br>
              <a:rPr lang="en-CA" sz="2600" b="0">
                <a:solidFill>
                  <a:schemeClr val="tx1"/>
                </a:solidFill>
              </a:rPr>
            </a:br>
            <a:r>
              <a:rPr lang="en-CA" sz="2600" b="0">
                <a:solidFill>
                  <a:schemeClr val="tx1"/>
                </a:solidFill>
              </a:rPr>
              <a:t>visited the emergency department were diagnosed with an early pregnancy complication and/or loss</a:t>
            </a:r>
            <a:br>
              <a:rPr lang="en-CA" sz="2600" b="0">
                <a:solidFill>
                  <a:schemeClr val="tx1"/>
                </a:solidFill>
              </a:rPr>
            </a:br>
            <a:r>
              <a:rPr lang="en-CA" sz="2600" b="0">
                <a:solidFill>
                  <a:schemeClr val="tx1"/>
                </a:solidFill>
              </a:rPr>
              <a:t> </a:t>
            </a:r>
            <a:br>
              <a:rPr lang="en-CA" sz="2600" b="0">
                <a:solidFill>
                  <a:schemeClr val="tx1"/>
                </a:solidFill>
              </a:rPr>
            </a:br>
            <a:r>
              <a:rPr lang="en-CA" sz="2800" b="0">
                <a:solidFill>
                  <a:schemeClr val="tx1"/>
                </a:solidFill>
              </a:rPr>
              <a:t>These patients had a total of </a:t>
            </a:r>
            <a:r>
              <a:rPr lang="en-CA" sz="2800">
                <a:solidFill>
                  <a:srgbClr val="00A0AF"/>
                </a:solidFill>
              </a:rPr>
              <a:t>48,307 emergency department</a:t>
            </a:r>
            <a:r>
              <a:rPr lang="en-CA" sz="2800" b="0">
                <a:solidFill>
                  <a:schemeClr val="tx1"/>
                </a:solidFill>
              </a:rPr>
              <a:t> visits for EPCL  </a:t>
            </a:r>
            <a:endParaRPr lang="en-CA" sz="2600" b="0">
              <a:solidFill>
                <a:schemeClr val="tx1"/>
              </a:solidFill>
            </a:endParaRPr>
          </a:p>
        </p:txBody>
      </p:sp>
      <p:sp>
        <p:nvSpPr>
          <p:cNvPr id="6" name="TextBox 5">
            <a:extLst>
              <a:ext uri="{FF2B5EF4-FFF2-40B4-BE49-F238E27FC236}">
                <a16:creationId xmlns:a16="http://schemas.microsoft.com/office/drawing/2014/main" id="{5FE58F7A-FEE1-4F56-B999-6EBEB7D9ADD7}"/>
              </a:ext>
            </a:extLst>
          </p:cNvPr>
          <p:cNvSpPr txBox="1"/>
          <p:nvPr/>
        </p:nvSpPr>
        <p:spPr>
          <a:xfrm>
            <a:off x="176473" y="6457890"/>
            <a:ext cx="7445615" cy="246221"/>
          </a:xfrm>
          <a:prstGeom prst="rect">
            <a:avLst/>
          </a:prstGeom>
          <a:noFill/>
        </p:spPr>
        <p:txBody>
          <a:bodyPr wrap="square" rtlCol="0">
            <a:spAutoFit/>
          </a:bodyPr>
          <a:lstStyle/>
          <a:p>
            <a:r>
              <a:rPr lang="en-CA" sz="1000" u="none"/>
              <a:t>Source: National Ambulatory Care Reporting System (NACRS), accessed using IntelliHealth Ontario.</a:t>
            </a:r>
          </a:p>
        </p:txBody>
      </p:sp>
      <p:pic>
        <p:nvPicPr>
          <p:cNvPr id="4" name="Graphic 3">
            <a:extLst>
              <a:ext uri="{FF2B5EF4-FFF2-40B4-BE49-F238E27FC236}">
                <a16:creationId xmlns:a16="http://schemas.microsoft.com/office/drawing/2014/main" id="{6D13F118-54C8-864B-97C0-F7089E3953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56351" y="3206812"/>
            <a:ext cx="3031298" cy="3031298"/>
          </a:xfrm>
          <a:prstGeom prst="rect">
            <a:avLst/>
          </a:prstGeom>
        </p:spPr>
      </p:pic>
    </p:spTree>
    <p:extLst>
      <p:ext uri="{BB962C8B-B14F-4D97-AF65-F5344CB8AC3E}">
        <p14:creationId xmlns:p14="http://schemas.microsoft.com/office/powerpoint/2010/main" val="3698049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2C647CD-9FD7-478F-BA33-37409F491185}"/>
              </a:ext>
            </a:extLst>
          </p:cNvPr>
          <p:cNvSpPr>
            <a:spLocks noGrp="1"/>
          </p:cNvSpPr>
          <p:nvPr>
            <p:ph type="title"/>
          </p:nvPr>
        </p:nvSpPr>
        <p:spPr>
          <a:xfrm>
            <a:off x="371362" y="201936"/>
            <a:ext cx="8963025" cy="1348625"/>
          </a:xfrm>
        </p:spPr>
        <p:txBody>
          <a:bodyPr/>
          <a:lstStyle/>
          <a:p>
            <a:br>
              <a:rPr lang="en-US" sz="3200">
                <a:solidFill>
                  <a:srgbClr val="00A0AF"/>
                </a:solidFill>
              </a:rPr>
            </a:br>
            <a:r>
              <a:rPr lang="en-US" sz="2600">
                <a:solidFill>
                  <a:srgbClr val="00A0AF"/>
                </a:solidFill>
              </a:rPr>
              <a:t>More than half of ED visits for EPCL (56.5%) were </a:t>
            </a:r>
            <a:br>
              <a:rPr lang="en-US" sz="2600">
                <a:solidFill>
                  <a:srgbClr val="00A0AF"/>
                </a:solidFill>
              </a:rPr>
            </a:br>
            <a:r>
              <a:rPr lang="en-US" sz="2600">
                <a:solidFill>
                  <a:srgbClr val="00A0AF"/>
                </a:solidFill>
              </a:rPr>
              <a:t>made by patients between 25 and 34 years of age</a:t>
            </a:r>
            <a:br>
              <a:rPr lang="en-US" sz="3000">
                <a:solidFill>
                  <a:srgbClr val="00A0AF"/>
                </a:solidFill>
              </a:rPr>
            </a:br>
            <a:endParaRPr lang="en-CA" sz="3000">
              <a:solidFill>
                <a:srgbClr val="00A0AF"/>
              </a:solidFill>
            </a:endParaRPr>
          </a:p>
        </p:txBody>
      </p:sp>
      <p:sp>
        <p:nvSpPr>
          <p:cNvPr id="11" name="Title 1">
            <a:extLst>
              <a:ext uri="{FF2B5EF4-FFF2-40B4-BE49-F238E27FC236}">
                <a16:creationId xmlns:a16="http://schemas.microsoft.com/office/drawing/2014/main" id="{78804327-101A-4D43-BC74-03D0A727433F}"/>
              </a:ext>
            </a:extLst>
          </p:cNvPr>
          <p:cNvSpPr txBox="1">
            <a:spLocks/>
          </p:cNvSpPr>
          <p:nvPr/>
        </p:nvSpPr>
        <p:spPr bwMode="auto">
          <a:xfrm>
            <a:off x="5180188" y="2158330"/>
            <a:ext cx="3603273" cy="2541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accent2"/>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algn="ctr" defTabSz="914400"/>
            <a:endParaRPr lang="en-CA" sz="3200" b="0" u="none" kern="0">
              <a:solidFill>
                <a:schemeClr val="tx1"/>
              </a:solidFill>
            </a:endParaRPr>
          </a:p>
        </p:txBody>
      </p:sp>
      <p:sp>
        <p:nvSpPr>
          <p:cNvPr id="10" name="TextBox 9">
            <a:extLst>
              <a:ext uri="{FF2B5EF4-FFF2-40B4-BE49-F238E27FC236}">
                <a16:creationId xmlns:a16="http://schemas.microsoft.com/office/drawing/2014/main" id="{FD572FBC-8B92-4984-BAC5-CC148D1E178B}"/>
              </a:ext>
            </a:extLst>
          </p:cNvPr>
          <p:cNvSpPr txBox="1"/>
          <p:nvPr/>
        </p:nvSpPr>
        <p:spPr>
          <a:xfrm>
            <a:off x="180974" y="6490185"/>
            <a:ext cx="8963025" cy="246221"/>
          </a:xfrm>
          <a:prstGeom prst="rect">
            <a:avLst/>
          </a:prstGeom>
          <a:noFill/>
        </p:spPr>
        <p:txBody>
          <a:bodyPr wrap="square" rtlCol="0" anchor="t">
            <a:spAutoFit/>
          </a:bodyPr>
          <a:lstStyle/>
          <a:p>
            <a:r>
              <a:rPr lang="en-CA" sz="1000" u="none">
                <a:latin typeface="Arial"/>
                <a:ea typeface="MS PGothic"/>
                <a:cs typeface="Arial"/>
              </a:rPr>
              <a:t>Source: National Ambulatory Care Reporting System (NACRS), accessed using IntelliHealth Ontario.</a:t>
            </a:r>
          </a:p>
        </p:txBody>
      </p:sp>
      <p:graphicFrame>
        <p:nvGraphicFramePr>
          <p:cNvPr id="8" name="Chart 1">
            <a:extLst>
              <a:ext uri="{FF2B5EF4-FFF2-40B4-BE49-F238E27FC236}">
                <a16:creationId xmlns:a16="http://schemas.microsoft.com/office/drawing/2014/main" id="{A8D2C2A1-D77A-4395-BC3F-EE3AE05E1A1B}"/>
              </a:ext>
              <a:ext uri="{147F2762-F138-4A5C-976F-8EAC2B608ADB}">
                <a16:predDERef xmlns:a16="http://schemas.microsoft.com/office/drawing/2014/main" pred="{A27A8504-087F-4A95-A472-44B85227E695}"/>
              </a:ext>
            </a:extLst>
          </p:cNvPr>
          <p:cNvGraphicFramePr>
            <a:graphicFrameLocks/>
          </p:cNvGraphicFramePr>
          <p:nvPr>
            <p:extLst>
              <p:ext uri="{D42A27DB-BD31-4B8C-83A1-F6EECF244321}">
                <p14:modId xmlns:p14="http://schemas.microsoft.com/office/powerpoint/2010/main" val="431523696"/>
              </p:ext>
            </p:extLst>
          </p:nvPr>
        </p:nvGraphicFramePr>
        <p:xfrm>
          <a:off x="630542" y="2018742"/>
          <a:ext cx="7700658" cy="40095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1D8BFE-57F2-435E-AEB9-13BDE1E29CB7}"/>
              </a:ext>
            </a:extLst>
          </p:cNvPr>
          <p:cNvSpPr txBox="1"/>
          <p:nvPr/>
        </p:nvSpPr>
        <p:spPr>
          <a:xfrm>
            <a:off x="371362" y="1489133"/>
            <a:ext cx="8219017" cy="584775"/>
          </a:xfrm>
          <a:prstGeom prst="rect">
            <a:avLst/>
          </a:prstGeom>
          <a:noFill/>
        </p:spPr>
        <p:txBody>
          <a:bodyPr wrap="square" rtlCol="0">
            <a:spAutoFit/>
          </a:bodyPr>
          <a:lstStyle/>
          <a:p>
            <a:r>
              <a:rPr lang="en-US" sz="1600" b="1" u="none"/>
              <a:t>Figure: Number of ED visits for patients with an EPCL diagnosis, in Ontario, </a:t>
            </a:r>
            <a:br>
              <a:rPr lang="en-US" sz="1600" b="1" u="none"/>
            </a:br>
            <a:r>
              <a:rPr lang="en-US" sz="1600" b="1" u="none"/>
              <a:t>by age group, 2017/18 </a:t>
            </a:r>
            <a:endParaRPr lang="en-CA" sz="1600" b="1" u="none"/>
          </a:p>
        </p:txBody>
      </p:sp>
    </p:spTree>
    <p:extLst>
      <p:ext uri="{BB962C8B-B14F-4D97-AF65-F5344CB8AC3E}">
        <p14:creationId xmlns:p14="http://schemas.microsoft.com/office/powerpoint/2010/main" val="359752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E8B3-8B61-4C83-93FD-44F0DEDA4525}"/>
              </a:ext>
            </a:extLst>
          </p:cNvPr>
          <p:cNvSpPr>
            <a:spLocks noGrp="1"/>
          </p:cNvSpPr>
          <p:nvPr>
            <p:ph type="title"/>
          </p:nvPr>
        </p:nvSpPr>
        <p:spPr>
          <a:xfrm>
            <a:off x="436922" y="570637"/>
            <a:ext cx="8244584" cy="851699"/>
          </a:xfrm>
        </p:spPr>
        <p:txBody>
          <a:bodyPr/>
          <a:lstStyle/>
          <a:p>
            <a:r>
              <a:rPr lang="en-CA" sz="2600">
                <a:solidFill>
                  <a:srgbClr val="00A0AF"/>
                </a:solidFill>
                <a:ea typeface="MS PGothic"/>
              </a:rPr>
              <a:t>Almost half of ED visits for EPCL were for hemorrhage in early pregnancy and threatened early pregnancy loss</a:t>
            </a:r>
            <a:br>
              <a:rPr lang="en-CA" sz="3200"/>
            </a:br>
            <a:endParaRPr lang="en-CA" sz="3200">
              <a:solidFill>
                <a:srgbClr val="00A0AF"/>
              </a:solidFill>
            </a:endParaRPr>
          </a:p>
        </p:txBody>
      </p:sp>
      <p:sp>
        <p:nvSpPr>
          <p:cNvPr id="7" name="TextBox 6">
            <a:extLst>
              <a:ext uri="{FF2B5EF4-FFF2-40B4-BE49-F238E27FC236}">
                <a16:creationId xmlns:a16="http://schemas.microsoft.com/office/drawing/2014/main" id="{1FFF7BFA-82FB-4AED-BFD2-0684CF14A35B}"/>
              </a:ext>
            </a:extLst>
          </p:cNvPr>
          <p:cNvSpPr txBox="1"/>
          <p:nvPr/>
        </p:nvSpPr>
        <p:spPr>
          <a:xfrm>
            <a:off x="90486" y="6319615"/>
            <a:ext cx="8963025" cy="553998"/>
          </a:xfrm>
          <a:prstGeom prst="rect">
            <a:avLst/>
          </a:prstGeom>
          <a:noFill/>
        </p:spPr>
        <p:txBody>
          <a:bodyPr wrap="square" rtlCol="0">
            <a:spAutoFit/>
          </a:bodyPr>
          <a:lstStyle/>
          <a:p>
            <a:r>
              <a:rPr lang="en-CA" sz="1000" u="none" dirty="0"/>
              <a:t>Source: National Ambulatory Care Reporting System (NACRS), accessed using </a:t>
            </a:r>
            <a:r>
              <a:rPr lang="en-CA" sz="1000" u="none" dirty="0" err="1"/>
              <a:t>IntelliHealth</a:t>
            </a:r>
            <a:r>
              <a:rPr lang="en-CA" sz="1000" u="none" dirty="0"/>
              <a:t> Ontario</a:t>
            </a:r>
          </a:p>
          <a:p>
            <a:r>
              <a:rPr lang="en-CA" sz="1000" u="none" dirty="0"/>
              <a:t>*Threatened early pregnancy loss, antepartum condition or complication is coded as Threatened abortion, antepartum condition or complication</a:t>
            </a:r>
          </a:p>
          <a:p>
            <a:endParaRPr lang="en-CA" sz="1000" u="none" dirty="0"/>
          </a:p>
        </p:txBody>
      </p:sp>
      <p:sp>
        <p:nvSpPr>
          <p:cNvPr id="10" name="TextBox 9">
            <a:extLst>
              <a:ext uri="{FF2B5EF4-FFF2-40B4-BE49-F238E27FC236}">
                <a16:creationId xmlns:a16="http://schemas.microsoft.com/office/drawing/2014/main" id="{D5FFC630-BFE6-4E73-BE4F-71D80B7EAC51}"/>
              </a:ext>
            </a:extLst>
          </p:cNvPr>
          <p:cNvSpPr txBox="1"/>
          <p:nvPr/>
        </p:nvSpPr>
        <p:spPr>
          <a:xfrm>
            <a:off x="462489" y="1502010"/>
            <a:ext cx="8219017" cy="584775"/>
          </a:xfrm>
          <a:prstGeom prst="rect">
            <a:avLst/>
          </a:prstGeom>
          <a:noFill/>
        </p:spPr>
        <p:txBody>
          <a:bodyPr wrap="square" rtlCol="0" anchor="t">
            <a:spAutoFit/>
          </a:bodyPr>
          <a:lstStyle/>
          <a:p>
            <a:r>
              <a:rPr lang="en-US" sz="1600" b="1" u="none">
                <a:latin typeface="Arial"/>
                <a:ea typeface="MS PGothic"/>
                <a:cs typeface="Arial"/>
              </a:rPr>
              <a:t>Figure: Proportion of all ED visits with EPCL as main problem diagnosis, by diagnosis type (top 5), in Ontario, 2017/18</a:t>
            </a:r>
            <a:endParaRPr lang="en-CA" sz="1600" b="1" u="none">
              <a:latin typeface="Arial"/>
              <a:ea typeface="MS PGothic"/>
              <a:cs typeface="Arial"/>
            </a:endParaRPr>
          </a:p>
        </p:txBody>
      </p:sp>
      <p:graphicFrame>
        <p:nvGraphicFramePr>
          <p:cNvPr id="14" name="Chart 13">
            <a:extLst>
              <a:ext uri="{FF2B5EF4-FFF2-40B4-BE49-F238E27FC236}">
                <a16:creationId xmlns:a16="http://schemas.microsoft.com/office/drawing/2014/main" id="{63FEAED2-AF66-498D-89D7-5B175E54E173}"/>
              </a:ext>
            </a:extLst>
          </p:cNvPr>
          <p:cNvGraphicFramePr>
            <a:graphicFrameLocks/>
          </p:cNvGraphicFramePr>
          <p:nvPr>
            <p:extLst>
              <p:ext uri="{D42A27DB-BD31-4B8C-83A1-F6EECF244321}">
                <p14:modId xmlns:p14="http://schemas.microsoft.com/office/powerpoint/2010/main" val="2617215299"/>
              </p:ext>
            </p:extLst>
          </p:nvPr>
        </p:nvGraphicFramePr>
        <p:xfrm>
          <a:off x="276723" y="2086785"/>
          <a:ext cx="8776787" cy="42808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9171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7766E-4E83-406B-865A-A1A61BACB9E9}"/>
              </a:ext>
            </a:extLst>
          </p:cNvPr>
          <p:cNvSpPr>
            <a:spLocks noGrp="1"/>
          </p:cNvSpPr>
          <p:nvPr>
            <p:ph type="title"/>
          </p:nvPr>
        </p:nvSpPr>
        <p:spPr>
          <a:xfrm>
            <a:off x="449708" y="389242"/>
            <a:ext cx="8614392" cy="829829"/>
          </a:xfrm>
        </p:spPr>
        <p:txBody>
          <a:bodyPr/>
          <a:lstStyle/>
          <a:p>
            <a:br>
              <a:rPr lang="en-US" sz="2800">
                <a:solidFill>
                  <a:srgbClr val="00A0AF"/>
                </a:solidFill>
              </a:rPr>
            </a:br>
            <a:r>
              <a:rPr lang="en-US" sz="2600">
                <a:solidFill>
                  <a:srgbClr val="00A0AF"/>
                </a:solidFill>
              </a:rPr>
              <a:t>Almost 90% of patients with EPCL were </a:t>
            </a:r>
            <a:br>
              <a:rPr lang="en-US" sz="2600">
                <a:solidFill>
                  <a:srgbClr val="00A0AF"/>
                </a:solidFill>
              </a:rPr>
            </a:br>
            <a:r>
              <a:rPr lang="en-US" sz="2600">
                <a:solidFill>
                  <a:srgbClr val="00A0AF"/>
                </a:solidFill>
              </a:rPr>
              <a:t>discharged home after their ED visit</a:t>
            </a:r>
            <a:br>
              <a:rPr lang="en-US" sz="2600">
                <a:solidFill>
                  <a:srgbClr val="00A0AF"/>
                </a:solidFill>
              </a:rPr>
            </a:br>
            <a:endParaRPr lang="en-CA" sz="2600">
              <a:solidFill>
                <a:srgbClr val="00A0AF"/>
              </a:solidFill>
            </a:endParaRPr>
          </a:p>
        </p:txBody>
      </p:sp>
      <p:sp>
        <p:nvSpPr>
          <p:cNvPr id="4" name="TextBox 3">
            <a:extLst>
              <a:ext uri="{FF2B5EF4-FFF2-40B4-BE49-F238E27FC236}">
                <a16:creationId xmlns:a16="http://schemas.microsoft.com/office/drawing/2014/main" id="{1DF5E03C-4E3A-4742-9C5C-1BD6250168A2}"/>
              </a:ext>
            </a:extLst>
          </p:cNvPr>
          <p:cNvSpPr txBox="1"/>
          <p:nvPr/>
        </p:nvSpPr>
        <p:spPr>
          <a:xfrm>
            <a:off x="101075" y="6468758"/>
            <a:ext cx="8963025" cy="246221"/>
          </a:xfrm>
          <a:prstGeom prst="rect">
            <a:avLst/>
          </a:prstGeom>
          <a:noFill/>
        </p:spPr>
        <p:txBody>
          <a:bodyPr wrap="square" rtlCol="0" anchor="t">
            <a:spAutoFit/>
          </a:bodyPr>
          <a:lstStyle/>
          <a:p>
            <a:r>
              <a:rPr lang="en-CA" sz="1000" u="none">
                <a:latin typeface="Arial"/>
                <a:ea typeface="MS PGothic"/>
                <a:cs typeface="Arial"/>
              </a:rPr>
              <a:t>Source: National Ambulatory Care Reporting System (NACRS), accessed using IntelliHealth Ontario.</a:t>
            </a:r>
          </a:p>
        </p:txBody>
      </p:sp>
      <p:graphicFrame>
        <p:nvGraphicFramePr>
          <p:cNvPr id="22" name="Chart 21">
            <a:extLst>
              <a:ext uri="{FF2B5EF4-FFF2-40B4-BE49-F238E27FC236}">
                <a16:creationId xmlns:a16="http://schemas.microsoft.com/office/drawing/2014/main" id="{C6208537-2FF1-4DF7-87B8-E1E636BDDFFD}"/>
              </a:ext>
            </a:extLst>
          </p:cNvPr>
          <p:cNvGraphicFramePr>
            <a:graphicFrameLocks/>
          </p:cNvGraphicFramePr>
          <p:nvPr>
            <p:extLst>
              <p:ext uri="{D42A27DB-BD31-4B8C-83A1-F6EECF244321}">
                <p14:modId xmlns:p14="http://schemas.microsoft.com/office/powerpoint/2010/main" val="3213929963"/>
              </p:ext>
            </p:extLst>
          </p:nvPr>
        </p:nvGraphicFramePr>
        <p:xfrm>
          <a:off x="250437" y="1803846"/>
          <a:ext cx="8219017" cy="4749292"/>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82829FAA-78C7-4A78-8C8E-9C7FC87B86B6}"/>
              </a:ext>
            </a:extLst>
          </p:cNvPr>
          <p:cNvSpPr txBox="1"/>
          <p:nvPr/>
        </p:nvSpPr>
        <p:spPr>
          <a:xfrm>
            <a:off x="462491" y="1338068"/>
            <a:ext cx="8531197" cy="338554"/>
          </a:xfrm>
          <a:prstGeom prst="rect">
            <a:avLst/>
          </a:prstGeom>
          <a:noFill/>
        </p:spPr>
        <p:txBody>
          <a:bodyPr wrap="square" rtlCol="0">
            <a:spAutoFit/>
          </a:bodyPr>
          <a:lstStyle/>
          <a:p>
            <a:r>
              <a:rPr lang="en-US" sz="1600" b="1" u="none"/>
              <a:t>Figure: Disposition status for EPCL ED visits in Ontario, 2017/18</a:t>
            </a:r>
            <a:endParaRPr lang="en-CA" sz="1600" b="1" u="none"/>
          </a:p>
        </p:txBody>
      </p:sp>
    </p:spTree>
    <p:extLst>
      <p:ext uri="{BB962C8B-B14F-4D97-AF65-F5344CB8AC3E}">
        <p14:creationId xmlns:p14="http://schemas.microsoft.com/office/powerpoint/2010/main" val="94496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444" y="484085"/>
            <a:ext cx="8365067" cy="893683"/>
          </a:xfrm>
        </p:spPr>
        <p:txBody>
          <a:bodyPr/>
          <a:lstStyle/>
          <a:p>
            <a:pPr defTabSz="457200"/>
            <a:r>
              <a:rPr lang="en-US" sz="2600">
                <a:solidFill>
                  <a:srgbClr val="00A0AF"/>
                </a:solidFill>
              </a:rPr>
              <a:t>Many</a:t>
            </a:r>
            <a:r>
              <a:rPr lang="en-CA" sz="2600">
                <a:solidFill>
                  <a:srgbClr val="00A0AF"/>
                </a:solidFill>
              </a:rPr>
              <a:t> repeat ED visits occur within 30 days of the initial visit for EPCL</a:t>
            </a:r>
            <a:br>
              <a:rPr lang="en-CA" sz="2400" kern="1200">
                <a:solidFill>
                  <a:srgbClr val="00A0AF"/>
                </a:solidFill>
                <a:latin typeface="Arial" panose="020B0604020202020204" pitchFamily="34" charset="0"/>
                <a:cs typeface="Times New Roman" panose="02020603050405020304" pitchFamily="18" charset="0"/>
              </a:rPr>
            </a:br>
            <a:endParaRPr lang="en-CA" sz="2400" kern="1200">
              <a:solidFill>
                <a:srgbClr val="00A0AF"/>
              </a:solidFill>
              <a:latin typeface="Arial" panose="020B0604020202020204" pitchFamily="34" charset="0"/>
              <a:cs typeface="Times New Roman" panose="02020603050405020304" pitchFamily="18" charset="0"/>
            </a:endParaRPr>
          </a:p>
        </p:txBody>
      </p:sp>
      <p:sp>
        <p:nvSpPr>
          <p:cNvPr id="7" name="TextBox 6"/>
          <p:cNvSpPr txBox="1"/>
          <p:nvPr/>
        </p:nvSpPr>
        <p:spPr>
          <a:xfrm>
            <a:off x="168729" y="6420477"/>
            <a:ext cx="8806542" cy="246221"/>
          </a:xfrm>
          <a:prstGeom prst="rect">
            <a:avLst/>
          </a:prstGeom>
          <a:noFill/>
        </p:spPr>
        <p:txBody>
          <a:bodyPr wrap="square" rtlCol="0">
            <a:spAutoFit/>
          </a:bodyPr>
          <a:lstStyle/>
          <a:p>
            <a:r>
              <a:rPr lang="en-US" sz="1000" u="none"/>
              <a:t>Data source: </a:t>
            </a:r>
            <a:r>
              <a:rPr lang="en-CA" sz="1000" u="none"/>
              <a:t>National Ambulatory Care Reporting System (NACRS),</a:t>
            </a:r>
            <a:r>
              <a:rPr lang="en-US" sz="1000" u="none"/>
              <a:t> provided by Institute for Clinical Evaluative Sciences (ICES).</a:t>
            </a:r>
            <a:endParaRPr lang="en-CA" sz="1000" u="none"/>
          </a:p>
        </p:txBody>
      </p:sp>
      <p:sp>
        <p:nvSpPr>
          <p:cNvPr id="3" name="TextBox 2">
            <a:extLst>
              <a:ext uri="{FF2B5EF4-FFF2-40B4-BE49-F238E27FC236}">
                <a16:creationId xmlns:a16="http://schemas.microsoft.com/office/drawing/2014/main" id="{DC45DAFF-A788-4C6F-87A4-BBFF2C315BC0}"/>
              </a:ext>
            </a:extLst>
          </p:cNvPr>
          <p:cNvSpPr txBox="1"/>
          <p:nvPr/>
        </p:nvSpPr>
        <p:spPr>
          <a:xfrm>
            <a:off x="564444" y="1824411"/>
            <a:ext cx="4790433" cy="3539430"/>
          </a:xfrm>
          <a:prstGeom prst="rect">
            <a:avLst/>
          </a:prstGeom>
          <a:noFill/>
        </p:spPr>
        <p:txBody>
          <a:bodyPr wrap="square" rtlCol="0">
            <a:spAutoFit/>
          </a:bodyPr>
          <a:lstStyle/>
          <a:p>
            <a:r>
              <a:rPr lang="en-US" sz="2800" u="none" kern="0">
                <a:latin typeface="Arial"/>
                <a:cs typeface="Arial"/>
              </a:rPr>
              <a:t>More than </a:t>
            </a:r>
            <a:r>
              <a:rPr lang="en-US" sz="2800" b="1" u="none" kern="0">
                <a:solidFill>
                  <a:srgbClr val="00A0AF"/>
                </a:solidFill>
                <a:latin typeface="Arial"/>
                <a:cs typeface="Arial"/>
              </a:rPr>
              <a:t>one-fourth</a:t>
            </a:r>
            <a:r>
              <a:rPr lang="en-US" sz="2800" u="none" kern="0">
                <a:latin typeface="Arial"/>
                <a:cs typeface="Arial"/>
              </a:rPr>
              <a:t> of ED visits for EPCL were followed by a repeat visit for any condition within 30 days. </a:t>
            </a:r>
            <a:r>
              <a:rPr lang="en-US" sz="2800" b="1" u="none" kern="0">
                <a:solidFill>
                  <a:srgbClr val="00A0AF"/>
                </a:solidFill>
                <a:latin typeface="Arial"/>
                <a:cs typeface="Arial"/>
              </a:rPr>
              <a:t>Similar results</a:t>
            </a:r>
            <a:r>
              <a:rPr lang="en-US" sz="2800" u="none" kern="0">
                <a:latin typeface="Arial"/>
                <a:cs typeface="Arial"/>
              </a:rPr>
              <a:t> were seen for tubal ectopic pregnancy and complications.</a:t>
            </a:r>
          </a:p>
          <a:p>
            <a:endParaRPr lang="en-CA" sz="2800" u="none" kern="0">
              <a:latin typeface="Arial"/>
              <a:cs typeface="Arial"/>
            </a:endParaRPr>
          </a:p>
        </p:txBody>
      </p:sp>
      <p:pic>
        <p:nvPicPr>
          <p:cNvPr id="6" name="Graphic 5">
            <a:extLst>
              <a:ext uri="{FF2B5EF4-FFF2-40B4-BE49-F238E27FC236}">
                <a16:creationId xmlns:a16="http://schemas.microsoft.com/office/drawing/2014/main" id="{4B683859-0DBD-F448-B430-2479C656D0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20365" y="1938674"/>
            <a:ext cx="2859191" cy="2859191"/>
          </a:xfrm>
          <a:prstGeom prst="rect">
            <a:avLst/>
          </a:prstGeom>
        </p:spPr>
      </p:pic>
    </p:spTree>
    <p:extLst>
      <p:ext uri="{BB962C8B-B14F-4D97-AF65-F5344CB8AC3E}">
        <p14:creationId xmlns:p14="http://schemas.microsoft.com/office/powerpoint/2010/main" val="773806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191" y="416034"/>
            <a:ext cx="8365067" cy="881591"/>
          </a:xfrm>
        </p:spPr>
        <p:txBody>
          <a:bodyPr/>
          <a:lstStyle/>
          <a:p>
            <a:pPr defTabSz="457200"/>
            <a:br>
              <a:rPr lang="en-CA" sz="2400" kern="1200">
                <a:solidFill>
                  <a:srgbClr val="00A0AF"/>
                </a:solidFill>
                <a:latin typeface="Arial" panose="020B0604020202020204" pitchFamily="34" charset="0"/>
                <a:cs typeface="Times New Roman" panose="02020603050405020304" pitchFamily="18" charset="0"/>
              </a:rPr>
            </a:br>
            <a:r>
              <a:rPr lang="en-CA" sz="2600">
                <a:solidFill>
                  <a:srgbClr val="00A0AF"/>
                </a:solidFill>
              </a:rPr>
              <a:t>People living in rural areas had more repeat ED visits than people living in urban areas</a:t>
            </a:r>
            <a:br>
              <a:rPr lang="en-CA" sz="2400">
                <a:solidFill>
                  <a:srgbClr val="00A0AF"/>
                </a:solidFill>
              </a:rPr>
            </a:br>
            <a:endParaRPr lang="en-CA" sz="2400">
              <a:solidFill>
                <a:srgbClr val="00A0AF"/>
              </a:solidFill>
            </a:endParaRPr>
          </a:p>
        </p:txBody>
      </p:sp>
      <p:sp>
        <p:nvSpPr>
          <p:cNvPr id="7" name="TextBox 6"/>
          <p:cNvSpPr txBox="1"/>
          <p:nvPr/>
        </p:nvSpPr>
        <p:spPr>
          <a:xfrm>
            <a:off x="132453" y="6409170"/>
            <a:ext cx="8806542" cy="246221"/>
          </a:xfrm>
          <a:prstGeom prst="rect">
            <a:avLst/>
          </a:prstGeom>
          <a:noFill/>
        </p:spPr>
        <p:txBody>
          <a:bodyPr wrap="square" rtlCol="0">
            <a:spAutoFit/>
          </a:bodyPr>
          <a:lstStyle/>
          <a:p>
            <a:r>
              <a:rPr lang="en-US" sz="1000" u="none"/>
              <a:t>Data source: </a:t>
            </a:r>
            <a:r>
              <a:rPr lang="en-CA" sz="1000" u="none"/>
              <a:t>National Ambulatory Care Reporting System (NACRS),</a:t>
            </a:r>
            <a:r>
              <a:rPr lang="en-US" sz="1000" u="none"/>
              <a:t> provided by Institute for Clinical Evaluative Sciences (ICES).</a:t>
            </a:r>
            <a:endParaRPr lang="en-CA" sz="1000" u="none"/>
          </a:p>
        </p:txBody>
      </p:sp>
      <p:sp>
        <p:nvSpPr>
          <p:cNvPr id="3" name="TextBox 2">
            <a:extLst>
              <a:ext uri="{FF2B5EF4-FFF2-40B4-BE49-F238E27FC236}">
                <a16:creationId xmlns:a16="http://schemas.microsoft.com/office/drawing/2014/main" id="{7545B5EF-CAAA-42EF-842F-98355E2C754B}"/>
              </a:ext>
            </a:extLst>
          </p:cNvPr>
          <p:cNvSpPr txBox="1"/>
          <p:nvPr/>
        </p:nvSpPr>
        <p:spPr>
          <a:xfrm>
            <a:off x="537704" y="1837461"/>
            <a:ext cx="3902774" cy="4031873"/>
          </a:xfrm>
          <a:prstGeom prst="rect">
            <a:avLst/>
          </a:prstGeom>
          <a:noFill/>
        </p:spPr>
        <p:txBody>
          <a:bodyPr wrap="square" rtlCol="0" anchor="t">
            <a:spAutoFit/>
          </a:bodyPr>
          <a:lstStyle/>
          <a:p>
            <a:r>
              <a:rPr lang="en-US" sz="2800" u="none" kern="0">
                <a:latin typeface="Arial"/>
                <a:ea typeface="MS PGothic"/>
                <a:cs typeface="Arial"/>
              </a:rPr>
              <a:t>In </a:t>
            </a:r>
            <a:r>
              <a:rPr lang="en-US" sz="2800" b="1" u="none" kern="0">
                <a:solidFill>
                  <a:srgbClr val="00A0AF"/>
                </a:solidFill>
                <a:latin typeface="Arial"/>
                <a:ea typeface="MS PGothic"/>
                <a:cs typeface="Arial"/>
              </a:rPr>
              <a:t>rural areas, 44.7%</a:t>
            </a:r>
            <a:r>
              <a:rPr lang="en-US" sz="2800" u="none" kern="0">
                <a:latin typeface="Arial"/>
                <a:ea typeface="MS PGothic"/>
                <a:cs typeface="Arial"/>
              </a:rPr>
              <a:t> of people had </a:t>
            </a:r>
            <a:r>
              <a:rPr lang="en-CA" sz="2800" b="1" u="none" kern="0">
                <a:solidFill>
                  <a:srgbClr val="00A0AF"/>
                </a:solidFill>
                <a:latin typeface="Arial"/>
                <a:ea typeface="MS PGothic"/>
                <a:cs typeface="Arial"/>
              </a:rPr>
              <a:t>repeat ED visits</a:t>
            </a:r>
            <a:r>
              <a:rPr lang="en-CA" sz="2800" u="none" kern="0">
                <a:latin typeface="Arial"/>
                <a:ea typeface="MS PGothic"/>
                <a:cs typeface="Arial"/>
              </a:rPr>
              <a:t> for any reason within 30 days of their initial visit for EPCL, </a:t>
            </a:r>
            <a:r>
              <a:rPr lang="en-US" sz="2800" u="none" kern="0">
                <a:latin typeface="Arial"/>
                <a:ea typeface="MS PGothic"/>
                <a:cs typeface="Arial"/>
              </a:rPr>
              <a:t>compared with </a:t>
            </a:r>
            <a:r>
              <a:rPr lang="en-US" sz="2800" b="1" u="none" kern="0">
                <a:solidFill>
                  <a:srgbClr val="00A0AF"/>
                </a:solidFill>
                <a:latin typeface="Arial"/>
                <a:ea typeface="MS PGothic"/>
                <a:cs typeface="Arial"/>
              </a:rPr>
              <a:t>39.8% in urban areas</a:t>
            </a:r>
            <a:r>
              <a:rPr lang="en-US" sz="2800" u="none" kern="0">
                <a:latin typeface="Arial"/>
                <a:ea typeface="MS PGothic"/>
                <a:cs typeface="Arial"/>
              </a:rPr>
              <a:t>.</a:t>
            </a:r>
          </a:p>
          <a:p>
            <a:endParaRPr lang="en-US" sz="2800" u="none" kern="0">
              <a:latin typeface="Arial"/>
              <a:cs typeface="Arial"/>
            </a:endParaRPr>
          </a:p>
          <a:p>
            <a:endParaRPr lang="en-CA" sz="2800" u="none" kern="0">
              <a:latin typeface="Arial"/>
              <a:cs typeface="Arial"/>
            </a:endParaRPr>
          </a:p>
        </p:txBody>
      </p:sp>
      <p:pic>
        <p:nvPicPr>
          <p:cNvPr id="6" name="Graphic 5">
            <a:extLst>
              <a:ext uri="{FF2B5EF4-FFF2-40B4-BE49-F238E27FC236}">
                <a16:creationId xmlns:a16="http://schemas.microsoft.com/office/drawing/2014/main" id="{AA22FB35-A6B1-FF4B-A870-E6BBD6DB72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4369" y="1412048"/>
            <a:ext cx="3902773" cy="3902773"/>
          </a:xfrm>
          <a:prstGeom prst="rect">
            <a:avLst/>
          </a:prstGeom>
        </p:spPr>
      </p:pic>
    </p:spTree>
    <p:extLst>
      <p:ext uri="{BB962C8B-B14F-4D97-AF65-F5344CB8AC3E}">
        <p14:creationId xmlns:p14="http://schemas.microsoft.com/office/powerpoint/2010/main" val="306205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p>
        </p:txBody>
      </p:sp>
      <p:sp>
        <p:nvSpPr>
          <p:cNvPr id="3" name="Content Placeholder 2"/>
          <p:cNvSpPr>
            <a:spLocks noGrp="1"/>
          </p:cNvSpPr>
          <p:nvPr>
            <p:ph idx="1"/>
          </p:nvPr>
        </p:nvSpPr>
        <p:spPr>
          <a:xfrm>
            <a:off x="457200" y="1440546"/>
            <a:ext cx="8229600" cy="4631779"/>
          </a:xfrm>
        </p:spPr>
        <p:txBody>
          <a:bodyPr/>
          <a:lstStyle/>
          <a:p>
            <a:r>
              <a:rPr lang="en-US" sz="2000" b="1">
                <a:ea typeface="MS PGothic"/>
              </a:rPr>
              <a:t>Overview of quality standards </a:t>
            </a:r>
            <a:br>
              <a:rPr lang="en-US" sz="2000" b="1"/>
            </a:br>
            <a:r>
              <a:rPr lang="en-US" sz="2000">
                <a:ea typeface="MS PGothic"/>
              </a:rPr>
              <a:t>What are they? How are they used?​</a:t>
            </a:r>
          </a:p>
          <a:p>
            <a:r>
              <a:rPr lang="en-US" sz="2000" b="1">
                <a:ea typeface="MS PGothic"/>
              </a:rPr>
              <a:t>Why this quality standard is needed </a:t>
            </a:r>
            <a:br>
              <a:rPr lang="en-US" sz="2000" b="1"/>
            </a:br>
            <a:r>
              <a:rPr lang="en-US" sz="2000">
                <a:ea typeface="MS PGothic"/>
              </a:rPr>
              <a:t>Gaps and variations in quality of care for people experiencing </a:t>
            </a:r>
            <a:br>
              <a:rPr lang="en-US" sz="2000">
                <a:ea typeface="MS PGothic"/>
              </a:rPr>
            </a:br>
            <a:r>
              <a:rPr lang="en-US" sz="2000">
                <a:ea typeface="MS PGothic"/>
              </a:rPr>
              <a:t>early pregnancy complications and/or loss (EPCL) in the first trimester of pregnancy</a:t>
            </a:r>
          </a:p>
          <a:p>
            <a:r>
              <a:rPr lang="en-US" sz="2000" b="1"/>
              <a:t>How success can be measured </a:t>
            </a:r>
            <a:br>
              <a:rPr lang="en-US" sz="2000" b="1"/>
            </a:br>
            <a:r>
              <a:rPr lang="en-US" sz="2000"/>
              <a:t>Indicators that can help measure your quality improvement efforts</a:t>
            </a:r>
            <a:endParaRPr lang="en-US" sz="2000" b="1"/>
          </a:p>
          <a:p>
            <a:r>
              <a:rPr lang="en-US" sz="2000" b="1"/>
              <a:t>Quality statements in brief</a:t>
            </a:r>
            <a:br>
              <a:rPr lang="en-US" sz="2000" b="1"/>
            </a:br>
            <a:r>
              <a:rPr lang="en-US" sz="2000"/>
              <a:t>The key recommendations in the EPCL quality standard </a:t>
            </a:r>
          </a:p>
          <a:p>
            <a:endParaRPr lang="en-US" sz="2000"/>
          </a:p>
        </p:txBody>
      </p:sp>
    </p:spTree>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64" y="501369"/>
            <a:ext cx="8365067" cy="619981"/>
          </a:xfrm>
        </p:spPr>
        <p:txBody>
          <a:bodyPr/>
          <a:lstStyle/>
          <a:p>
            <a:pPr defTabSz="457200"/>
            <a:br>
              <a:rPr lang="en-CA" sz="2400" kern="1200">
                <a:solidFill>
                  <a:srgbClr val="00A0AF"/>
                </a:solidFill>
                <a:latin typeface="Arial" panose="020B0604020202020204" pitchFamily="34" charset="0"/>
                <a:cs typeface="Times New Roman" panose="02020603050405020304" pitchFamily="18" charset="0"/>
              </a:rPr>
            </a:br>
            <a:r>
              <a:rPr lang="en-CA" sz="2600">
                <a:solidFill>
                  <a:srgbClr val="00A0AF"/>
                </a:solidFill>
                <a:ea typeface="MS PGothic"/>
              </a:rPr>
              <a:t>Repeat ED visits for any condition after an initial visit for EPCL were higher in younger age groups</a:t>
            </a:r>
            <a:br>
              <a:rPr lang="en-CA" sz="2400">
                <a:solidFill>
                  <a:srgbClr val="00A0AF"/>
                </a:solidFill>
              </a:rPr>
            </a:br>
            <a:endParaRPr lang="en-CA" sz="2400">
              <a:solidFill>
                <a:srgbClr val="00A0AF"/>
              </a:solidFill>
            </a:endParaRPr>
          </a:p>
        </p:txBody>
      </p:sp>
      <p:sp>
        <p:nvSpPr>
          <p:cNvPr id="8" name="TextBox 7">
            <a:extLst>
              <a:ext uri="{FF2B5EF4-FFF2-40B4-BE49-F238E27FC236}">
                <a16:creationId xmlns:a16="http://schemas.microsoft.com/office/drawing/2014/main" id="{9F2EDE63-C7F4-480F-B8CD-ED672E2CA63A}"/>
              </a:ext>
            </a:extLst>
          </p:cNvPr>
          <p:cNvSpPr txBox="1"/>
          <p:nvPr/>
        </p:nvSpPr>
        <p:spPr>
          <a:xfrm>
            <a:off x="460264" y="1327010"/>
            <a:ext cx="7679747" cy="523220"/>
          </a:xfrm>
          <a:prstGeom prst="rect">
            <a:avLst/>
          </a:prstGeom>
          <a:noFill/>
        </p:spPr>
        <p:txBody>
          <a:bodyPr wrap="square" rtlCol="0">
            <a:spAutoFit/>
          </a:bodyPr>
          <a:lstStyle/>
          <a:p>
            <a:r>
              <a:rPr lang="en-US" b="1" u="none"/>
              <a:t>Figure: ED revisit for any condition within 30 days of initial visit in ED for EPCL, in Ontario, by age group, 2017/18</a:t>
            </a:r>
            <a:endParaRPr lang="en-CA" b="1" u="none"/>
          </a:p>
        </p:txBody>
      </p:sp>
      <p:graphicFrame>
        <p:nvGraphicFramePr>
          <p:cNvPr id="6" name="Chart 5">
            <a:extLst>
              <a:ext uri="{FF2B5EF4-FFF2-40B4-BE49-F238E27FC236}">
                <a16:creationId xmlns:a16="http://schemas.microsoft.com/office/drawing/2014/main" id="{A64B609B-15F4-40E3-BA59-0BCA01988CDA}"/>
              </a:ext>
            </a:extLst>
          </p:cNvPr>
          <p:cNvGraphicFramePr>
            <a:graphicFrameLocks/>
          </p:cNvGraphicFramePr>
          <p:nvPr>
            <p:extLst>
              <p:ext uri="{D42A27DB-BD31-4B8C-83A1-F6EECF244321}">
                <p14:modId xmlns:p14="http://schemas.microsoft.com/office/powerpoint/2010/main" val="1586748310"/>
              </p:ext>
            </p:extLst>
          </p:nvPr>
        </p:nvGraphicFramePr>
        <p:xfrm>
          <a:off x="923924" y="2213485"/>
          <a:ext cx="7296151" cy="375648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31E0974-844D-4111-8883-D4C305E43553}"/>
              </a:ext>
            </a:extLst>
          </p:cNvPr>
          <p:cNvSpPr txBox="1"/>
          <p:nvPr/>
        </p:nvSpPr>
        <p:spPr>
          <a:xfrm>
            <a:off x="239526" y="6333225"/>
            <a:ext cx="8806542" cy="246221"/>
          </a:xfrm>
          <a:prstGeom prst="rect">
            <a:avLst/>
          </a:prstGeom>
          <a:noFill/>
        </p:spPr>
        <p:txBody>
          <a:bodyPr wrap="square" rtlCol="0">
            <a:spAutoFit/>
          </a:bodyPr>
          <a:lstStyle/>
          <a:p>
            <a:r>
              <a:rPr lang="en-US" sz="1000" u="none"/>
              <a:t>Data source: </a:t>
            </a:r>
            <a:r>
              <a:rPr lang="en-CA" sz="1000" u="none"/>
              <a:t>National Ambulatory Care Reporting System (NACRS),</a:t>
            </a:r>
            <a:r>
              <a:rPr lang="en-US" sz="1000" u="none"/>
              <a:t> provided by Institute for Clinical Evaluative Sciences (ICES).</a:t>
            </a:r>
            <a:endParaRPr lang="en-CA" sz="1000" u="none"/>
          </a:p>
        </p:txBody>
      </p:sp>
    </p:spTree>
    <p:extLst>
      <p:ext uri="{BB962C8B-B14F-4D97-AF65-F5344CB8AC3E}">
        <p14:creationId xmlns:p14="http://schemas.microsoft.com/office/powerpoint/2010/main" val="2795464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947" y="557258"/>
            <a:ext cx="8365067" cy="959556"/>
          </a:xfrm>
        </p:spPr>
        <p:txBody>
          <a:bodyPr/>
          <a:lstStyle/>
          <a:p>
            <a:pPr defTabSz="457200"/>
            <a:r>
              <a:rPr lang="en-CA" sz="2200">
                <a:solidFill>
                  <a:srgbClr val="00A0AF"/>
                </a:solidFill>
              </a:rPr>
              <a:t>Repeat ED visits for any condition within 30 days of initial visit for tubal ectopic pregnancy and complications ranged from 28.9% to 72.7% in sub-regions</a:t>
            </a:r>
            <a:br>
              <a:rPr lang="en-CA" sz="2400" kern="1200">
                <a:solidFill>
                  <a:srgbClr val="00A0AF"/>
                </a:solidFill>
                <a:latin typeface="Arial" panose="020B0604020202020204" pitchFamily="34" charset="0"/>
                <a:cs typeface="Times New Roman" panose="02020603050405020304" pitchFamily="18" charset="0"/>
              </a:rPr>
            </a:br>
            <a:endParaRPr lang="en-CA" sz="2400" kern="1200">
              <a:solidFill>
                <a:srgbClr val="00A0AF"/>
              </a:solidFill>
              <a:latin typeface="Arial" panose="020B0604020202020204" pitchFamily="34" charset="0"/>
              <a:cs typeface="Times New Roman" panose="02020603050405020304" pitchFamily="18" charset="0"/>
            </a:endParaRPr>
          </a:p>
        </p:txBody>
      </p:sp>
      <p:sp>
        <p:nvSpPr>
          <p:cNvPr id="7" name="TextBox 6"/>
          <p:cNvSpPr txBox="1"/>
          <p:nvPr/>
        </p:nvSpPr>
        <p:spPr>
          <a:xfrm>
            <a:off x="168728" y="6378047"/>
            <a:ext cx="8806542" cy="246221"/>
          </a:xfrm>
          <a:prstGeom prst="rect">
            <a:avLst/>
          </a:prstGeom>
          <a:noFill/>
        </p:spPr>
        <p:txBody>
          <a:bodyPr wrap="square" rtlCol="0">
            <a:spAutoFit/>
          </a:bodyPr>
          <a:lstStyle/>
          <a:p>
            <a:r>
              <a:rPr lang="en-US" sz="1000" u="none"/>
              <a:t>Data source: </a:t>
            </a:r>
            <a:r>
              <a:rPr lang="en-CA" sz="1000" u="none"/>
              <a:t>National Ambulatory Care Reporting System (NACRS),</a:t>
            </a:r>
            <a:r>
              <a:rPr lang="en-US" sz="1000" u="none"/>
              <a:t> provided by Institute for Clinical Evaluative Sciences (ICES).</a:t>
            </a:r>
            <a:endParaRPr lang="en-CA" sz="1000" u="none"/>
          </a:p>
        </p:txBody>
      </p:sp>
      <p:sp>
        <p:nvSpPr>
          <p:cNvPr id="5" name="TextBox 4">
            <a:extLst>
              <a:ext uri="{FF2B5EF4-FFF2-40B4-BE49-F238E27FC236}">
                <a16:creationId xmlns:a16="http://schemas.microsoft.com/office/drawing/2014/main" id="{29BB2F4B-B045-46FB-987F-F088D6F103D3}"/>
              </a:ext>
            </a:extLst>
          </p:cNvPr>
          <p:cNvSpPr txBox="1"/>
          <p:nvPr/>
        </p:nvSpPr>
        <p:spPr>
          <a:xfrm>
            <a:off x="450947" y="1516814"/>
            <a:ext cx="8147367" cy="584775"/>
          </a:xfrm>
          <a:prstGeom prst="rect">
            <a:avLst/>
          </a:prstGeom>
          <a:noFill/>
        </p:spPr>
        <p:txBody>
          <a:bodyPr wrap="square" rtlCol="0">
            <a:spAutoFit/>
          </a:bodyPr>
          <a:lstStyle/>
          <a:p>
            <a:r>
              <a:rPr lang="en-US" sz="1600" b="1" u="none"/>
              <a:t>Figure: ED revisit for any condition within 30 days of initial visit in ED for tubal ectopic pregnancy and complications, in Ontario, by sub-region, 2017/18</a:t>
            </a:r>
            <a:endParaRPr lang="en-CA" sz="1600" b="1" u="none"/>
          </a:p>
        </p:txBody>
      </p:sp>
      <p:graphicFrame>
        <p:nvGraphicFramePr>
          <p:cNvPr id="6" name="Chart 5">
            <a:extLst>
              <a:ext uri="{FF2B5EF4-FFF2-40B4-BE49-F238E27FC236}">
                <a16:creationId xmlns:a16="http://schemas.microsoft.com/office/drawing/2014/main" id="{09A4947B-9402-4D93-A115-317D487F59EB}"/>
              </a:ext>
            </a:extLst>
          </p:cNvPr>
          <p:cNvGraphicFramePr>
            <a:graphicFrameLocks/>
          </p:cNvGraphicFramePr>
          <p:nvPr>
            <p:extLst>
              <p:ext uri="{D42A27DB-BD31-4B8C-83A1-F6EECF244321}">
                <p14:modId xmlns:p14="http://schemas.microsoft.com/office/powerpoint/2010/main" val="3662554585"/>
              </p:ext>
            </p:extLst>
          </p:nvPr>
        </p:nvGraphicFramePr>
        <p:xfrm>
          <a:off x="327985" y="2476370"/>
          <a:ext cx="8488029" cy="37899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7579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75" y="608119"/>
            <a:ext cx="8365067" cy="879511"/>
          </a:xfrm>
        </p:spPr>
        <p:txBody>
          <a:bodyPr/>
          <a:lstStyle/>
          <a:p>
            <a:pPr defTabSz="457200"/>
            <a:r>
              <a:rPr lang="en-CA" sz="2000">
                <a:solidFill>
                  <a:srgbClr val="00A0AF"/>
                </a:solidFill>
              </a:rPr>
              <a:t>Those living in lowest-income neighbourhoods had more repeat ED visits for any condition within 30 days of an initial visit for tubal ectopic pregnancy and complications</a:t>
            </a:r>
            <a:br>
              <a:rPr lang="en-CA" sz="2400" kern="1200">
                <a:solidFill>
                  <a:srgbClr val="00A0AF"/>
                </a:solidFill>
                <a:latin typeface="Arial" panose="020B0604020202020204" pitchFamily="34" charset="0"/>
                <a:cs typeface="Times New Roman" panose="02020603050405020304" pitchFamily="18" charset="0"/>
              </a:rPr>
            </a:br>
            <a:endParaRPr lang="en-CA" sz="2400" kern="1200">
              <a:solidFill>
                <a:srgbClr val="00A0AF"/>
              </a:solidFill>
              <a:latin typeface="Arial" panose="020B0604020202020204" pitchFamily="34" charset="0"/>
              <a:cs typeface="Times New Roman" panose="02020603050405020304" pitchFamily="18" charset="0"/>
            </a:endParaRPr>
          </a:p>
        </p:txBody>
      </p:sp>
      <p:sp>
        <p:nvSpPr>
          <p:cNvPr id="7" name="TextBox 6"/>
          <p:cNvSpPr txBox="1"/>
          <p:nvPr/>
        </p:nvSpPr>
        <p:spPr>
          <a:xfrm>
            <a:off x="112735" y="6406505"/>
            <a:ext cx="8806542" cy="246221"/>
          </a:xfrm>
          <a:prstGeom prst="rect">
            <a:avLst/>
          </a:prstGeom>
          <a:noFill/>
        </p:spPr>
        <p:txBody>
          <a:bodyPr wrap="square" rtlCol="0">
            <a:spAutoFit/>
          </a:bodyPr>
          <a:lstStyle/>
          <a:p>
            <a:r>
              <a:rPr lang="en-US" sz="1000" u="none"/>
              <a:t>Data source: </a:t>
            </a:r>
            <a:r>
              <a:rPr lang="en-CA" sz="1000" u="none"/>
              <a:t>National Ambulatory Care Reporting System (NACRS),</a:t>
            </a:r>
            <a:r>
              <a:rPr lang="en-US" sz="1000" u="none"/>
              <a:t> provided by Institute for Clinical Evaluative Sciences (ICES).</a:t>
            </a:r>
            <a:endParaRPr lang="en-CA" sz="1000" u="none"/>
          </a:p>
        </p:txBody>
      </p:sp>
      <p:graphicFrame>
        <p:nvGraphicFramePr>
          <p:cNvPr id="5" name="Chart 4">
            <a:extLst>
              <a:ext uri="{FF2B5EF4-FFF2-40B4-BE49-F238E27FC236}">
                <a16:creationId xmlns:a16="http://schemas.microsoft.com/office/drawing/2014/main" id="{58EE0CAF-20F6-41B8-B824-27C405512268}"/>
              </a:ext>
            </a:extLst>
          </p:cNvPr>
          <p:cNvGraphicFramePr>
            <a:graphicFrameLocks/>
          </p:cNvGraphicFramePr>
          <p:nvPr>
            <p:extLst>
              <p:ext uri="{D42A27DB-BD31-4B8C-83A1-F6EECF244321}">
                <p14:modId xmlns:p14="http://schemas.microsoft.com/office/powerpoint/2010/main" val="2972391605"/>
              </p:ext>
            </p:extLst>
          </p:nvPr>
        </p:nvGraphicFramePr>
        <p:xfrm>
          <a:off x="441475" y="2429855"/>
          <a:ext cx="7885102" cy="39766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51F2ED0-C6DC-4E3F-ADF6-87F2E2037401}"/>
              </a:ext>
            </a:extLst>
          </p:cNvPr>
          <p:cNvSpPr txBox="1"/>
          <p:nvPr/>
        </p:nvSpPr>
        <p:spPr>
          <a:xfrm>
            <a:off x="441475" y="1567645"/>
            <a:ext cx="7679747" cy="523220"/>
          </a:xfrm>
          <a:prstGeom prst="rect">
            <a:avLst/>
          </a:prstGeom>
          <a:noFill/>
        </p:spPr>
        <p:txBody>
          <a:bodyPr wrap="square" rtlCol="0">
            <a:spAutoFit/>
          </a:bodyPr>
          <a:lstStyle/>
          <a:p>
            <a:r>
              <a:rPr lang="en-US" b="1" u="none"/>
              <a:t>Figure: ED revisit for any condition within 30 days of initial visit in ED for tubal ectopic pregnancy and complications, in Ontario, by neighbourhood income quintile, 2017/18</a:t>
            </a:r>
            <a:endParaRPr lang="en-CA" b="1" u="none"/>
          </a:p>
        </p:txBody>
      </p:sp>
    </p:spTree>
    <p:extLst>
      <p:ext uri="{BB962C8B-B14F-4D97-AF65-F5344CB8AC3E}">
        <p14:creationId xmlns:p14="http://schemas.microsoft.com/office/powerpoint/2010/main" val="2310762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82B3-15E1-4A2A-9070-0E609E013958}"/>
              </a:ext>
            </a:extLst>
          </p:cNvPr>
          <p:cNvSpPr>
            <a:spLocks noGrp="1"/>
          </p:cNvSpPr>
          <p:nvPr>
            <p:ph type="title"/>
          </p:nvPr>
        </p:nvSpPr>
        <p:spPr/>
        <p:txBody>
          <a:bodyPr/>
          <a:lstStyle/>
          <a:p>
            <a:r>
              <a:rPr lang="en-US">
                <a:ea typeface="MS PGothic"/>
              </a:rPr>
              <a:t>Impact of EPCL on people’s lives </a:t>
            </a:r>
            <a:endParaRPr lang="en-CA"/>
          </a:p>
        </p:txBody>
      </p:sp>
      <p:sp>
        <p:nvSpPr>
          <p:cNvPr id="3" name="Content Placeholder 2">
            <a:extLst>
              <a:ext uri="{FF2B5EF4-FFF2-40B4-BE49-F238E27FC236}">
                <a16:creationId xmlns:a16="http://schemas.microsoft.com/office/drawing/2014/main" id="{881BE968-47BC-4744-96F0-7C7463376C98}"/>
              </a:ext>
            </a:extLst>
          </p:cNvPr>
          <p:cNvSpPr>
            <a:spLocks noGrp="1"/>
          </p:cNvSpPr>
          <p:nvPr>
            <p:ph idx="1"/>
          </p:nvPr>
        </p:nvSpPr>
        <p:spPr>
          <a:xfrm>
            <a:off x="423746" y="1587636"/>
            <a:ext cx="8229600" cy="4248472"/>
          </a:xfrm>
        </p:spPr>
        <p:txBody>
          <a:bodyPr/>
          <a:lstStyle/>
          <a:p>
            <a:r>
              <a:rPr lang="en-US"/>
              <a:t>The emotional and psychological impacts of early pregnancy loss can be serious. For some people, the emotional distress can result in clinical depression, </a:t>
            </a:r>
            <a:br>
              <a:rPr lang="en-US"/>
            </a:br>
            <a:r>
              <a:rPr lang="en-US"/>
              <a:t>post-traumatic stress disorder, and/or anxiety.</a:t>
            </a:r>
          </a:p>
          <a:p>
            <a:r>
              <a:rPr lang="en-US"/>
              <a:t>Ontario families experiencing early pregnancy loss have reported a lack of kindness and respect from health care professionals, that they felt less supported, and that they experienced more stigma at the time of their loss, compared with people whose loss occurred later in the pregnancy.</a:t>
            </a:r>
            <a:endParaRPr lang="en-CA"/>
          </a:p>
        </p:txBody>
      </p:sp>
      <p:sp>
        <p:nvSpPr>
          <p:cNvPr id="4" name="TextBox 3">
            <a:extLst>
              <a:ext uri="{FF2B5EF4-FFF2-40B4-BE49-F238E27FC236}">
                <a16:creationId xmlns:a16="http://schemas.microsoft.com/office/drawing/2014/main" id="{43F23EAA-5D0F-4DEA-83F8-8DC428F804E3}"/>
              </a:ext>
            </a:extLst>
          </p:cNvPr>
          <p:cNvSpPr txBox="1"/>
          <p:nvPr/>
        </p:nvSpPr>
        <p:spPr>
          <a:xfrm>
            <a:off x="168729" y="5775934"/>
            <a:ext cx="8806542" cy="1015663"/>
          </a:xfrm>
          <a:prstGeom prst="rect">
            <a:avLst/>
          </a:prstGeom>
          <a:noFill/>
        </p:spPr>
        <p:txBody>
          <a:bodyPr wrap="square" rtlCol="0">
            <a:spAutoFit/>
          </a:bodyPr>
          <a:lstStyle/>
          <a:p>
            <a:r>
              <a:rPr lang="en-US" sz="1000" u="none"/>
              <a:t>Sources: </a:t>
            </a:r>
            <a:br>
              <a:rPr lang="en-US" sz="1000" u="none"/>
            </a:br>
            <a:r>
              <a:rPr lang="en-US" sz="1000" u="none"/>
              <a:t>National Institute for Health and Care Excellence. Ectopic pregnancy and miscarriage: diagnosis and initial management [Internet]. </a:t>
            </a:r>
            <a:br>
              <a:rPr lang="en-US" sz="1000" u="none"/>
            </a:br>
            <a:r>
              <a:rPr lang="en-US" sz="1000" u="none"/>
              <a:t>London: The Institute; 2019 [cited 2019 May]. Available from: </a:t>
            </a:r>
            <a:r>
              <a:rPr lang="en-US" sz="1000" u="none">
                <a:hlinkClick r:id="rId3"/>
              </a:rPr>
              <a:t>https://www.nice.org.uk/guidance/ng126</a:t>
            </a:r>
            <a:endParaRPr lang="en-US" sz="1000" u="none"/>
          </a:p>
          <a:p>
            <a:r>
              <a:rPr lang="en-US" sz="1000" u="none"/>
              <a:t>Watson J, Simmonds A, La Fontaine M, Fockler ME. Pregnancy and infant loss: a survey of families’ experiences in Ontario Canada. </a:t>
            </a:r>
            <a:br>
              <a:rPr lang="en-US" sz="1000" u="none"/>
            </a:br>
            <a:r>
              <a:rPr lang="en-US" sz="1000" u="none"/>
              <a:t>BMC Pregnancy Childbirth. 2019;19(1):129.</a:t>
            </a:r>
          </a:p>
          <a:p>
            <a:endParaRPr lang="en-CA" sz="1000" u="none"/>
          </a:p>
        </p:txBody>
      </p:sp>
    </p:spTree>
    <p:extLst>
      <p:ext uri="{BB962C8B-B14F-4D97-AF65-F5344CB8AC3E}">
        <p14:creationId xmlns:p14="http://schemas.microsoft.com/office/powerpoint/2010/main" val="285836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82B3-15E1-4A2A-9070-0E609E013958}"/>
              </a:ext>
            </a:extLst>
          </p:cNvPr>
          <p:cNvSpPr>
            <a:spLocks noGrp="1"/>
          </p:cNvSpPr>
          <p:nvPr>
            <p:ph type="title"/>
          </p:nvPr>
        </p:nvSpPr>
        <p:spPr/>
        <p:txBody>
          <a:bodyPr/>
          <a:lstStyle/>
          <a:p>
            <a:r>
              <a:rPr lang="en-US"/>
              <a:t>Ectopic pregnancy is a potentially life-threatening event </a:t>
            </a:r>
            <a:endParaRPr lang="en-CA"/>
          </a:p>
        </p:txBody>
      </p:sp>
      <p:sp>
        <p:nvSpPr>
          <p:cNvPr id="3" name="Content Placeholder 2">
            <a:extLst>
              <a:ext uri="{FF2B5EF4-FFF2-40B4-BE49-F238E27FC236}">
                <a16:creationId xmlns:a16="http://schemas.microsoft.com/office/drawing/2014/main" id="{881BE968-47BC-4744-96F0-7C7463376C98}"/>
              </a:ext>
            </a:extLst>
          </p:cNvPr>
          <p:cNvSpPr>
            <a:spLocks noGrp="1"/>
          </p:cNvSpPr>
          <p:nvPr>
            <p:ph idx="1"/>
          </p:nvPr>
        </p:nvSpPr>
        <p:spPr/>
        <p:txBody>
          <a:bodyPr/>
          <a:lstStyle/>
          <a:p>
            <a:r>
              <a:rPr lang="en-US"/>
              <a:t>Ectopic pregnancy is a potentially life-threatening event, and there is a need to standardize care for pregnant people and their families, as well as to ensure people are offered their choice of management options.</a:t>
            </a:r>
          </a:p>
          <a:p>
            <a:r>
              <a:rPr lang="en-US"/>
              <a:t>Currently, early pregnancy clinics offering assessment, diagnosis, and management of early pregnancy complications and loss outside of the ED setting are available in some communities in Ontario, but the services offered and hours of operation vary. </a:t>
            </a:r>
            <a:endParaRPr lang="en-CA"/>
          </a:p>
        </p:txBody>
      </p:sp>
    </p:spTree>
    <p:extLst>
      <p:ext uri="{BB962C8B-B14F-4D97-AF65-F5344CB8AC3E}">
        <p14:creationId xmlns:p14="http://schemas.microsoft.com/office/powerpoint/2010/main" val="1638691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7C7EA5-043F-4AE3-AA4A-9B5BA62AFE93}"/>
              </a:ext>
            </a:extLst>
          </p:cNvPr>
          <p:cNvSpPr/>
          <p:nvPr/>
        </p:nvSpPr>
        <p:spPr>
          <a:xfrm>
            <a:off x="1355062" y="1086772"/>
            <a:ext cx="6574663" cy="3539430"/>
          </a:xfrm>
          <a:prstGeom prst="rect">
            <a:avLst/>
          </a:prstGeom>
        </p:spPr>
        <p:txBody>
          <a:bodyPr wrap="square" anchor="t">
            <a:spAutoFit/>
          </a:bodyPr>
          <a:lstStyle/>
          <a:p>
            <a:pPr algn="ctr"/>
            <a:r>
              <a:rPr lang="en-US" sz="3200" u="none">
                <a:latin typeface="Arial"/>
                <a:ea typeface="MS PGothic"/>
                <a:cs typeface="Arial"/>
              </a:rPr>
              <a:t>In a 2017 survey of Ontario EDs, </a:t>
            </a:r>
            <a:r>
              <a:rPr lang="en-US" sz="3200" b="1" u="none">
                <a:solidFill>
                  <a:srgbClr val="00A0AF"/>
                </a:solidFill>
                <a:latin typeface="Arial"/>
                <a:ea typeface="MS PGothic"/>
                <a:cs typeface="Arial"/>
              </a:rPr>
              <a:t>34 of the 63 EDs </a:t>
            </a:r>
            <a:r>
              <a:rPr lang="en-US" sz="3200" u="none">
                <a:latin typeface="Arial"/>
                <a:ea typeface="MS PGothic"/>
                <a:cs typeface="Arial"/>
              </a:rPr>
              <a:t>reported that they did not offer access to early pregnancy assessment services for women who presented in the ED </a:t>
            </a:r>
            <a:r>
              <a:rPr lang="en-CA" sz="3200" u="none">
                <a:latin typeface="Arial"/>
                <a:ea typeface="MS PGothic"/>
                <a:cs typeface="Arial"/>
              </a:rPr>
              <a:t>with </a:t>
            </a:r>
            <a:r>
              <a:rPr lang="en-US" sz="3200" u="none">
                <a:latin typeface="Arial"/>
                <a:ea typeface="MS PGothic"/>
                <a:cs typeface="Arial"/>
              </a:rPr>
              <a:t>early pregnancy complications who were safe to discharge home.</a:t>
            </a:r>
            <a:endParaRPr lang="en-CA" sz="3200" u="none">
              <a:latin typeface="Arial"/>
              <a:ea typeface="MS PGothic"/>
              <a:cs typeface="Arial"/>
            </a:endParaRPr>
          </a:p>
        </p:txBody>
      </p:sp>
      <p:sp>
        <p:nvSpPr>
          <p:cNvPr id="12" name="TextBox 11">
            <a:extLst>
              <a:ext uri="{FF2B5EF4-FFF2-40B4-BE49-F238E27FC236}">
                <a16:creationId xmlns:a16="http://schemas.microsoft.com/office/drawing/2014/main" id="{72DBFD16-6FA3-49F0-81D9-9F85A877482F}"/>
              </a:ext>
            </a:extLst>
          </p:cNvPr>
          <p:cNvSpPr txBox="1"/>
          <p:nvPr/>
        </p:nvSpPr>
        <p:spPr>
          <a:xfrm>
            <a:off x="236779" y="6245678"/>
            <a:ext cx="8335388" cy="400110"/>
          </a:xfrm>
          <a:prstGeom prst="rect">
            <a:avLst/>
          </a:prstGeom>
          <a:noFill/>
        </p:spPr>
        <p:txBody>
          <a:bodyPr wrap="square" rtlCol="0">
            <a:spAutoFit/>
          </a:bodyPr>
          <a:lstStyle/>
          <a:p>
            <a:r>
              <a:rPr lang="en-US" sz="1000" u="none"/>
              <a:t>Source: </a:t>
            </a:r>
            <a:r>
              <a:rPr lang="en-CA" sz="1000" u="none"/>
              <a:t>Glicksman R, McLeod S, Thomas J, Varner C. LO40: Services for emergency department patients experiencing early pregnancy complications: a survey of Ontario hospitals. CJEM. 2019;21(S1):S21-S2.</a:t>
            </a:r>
            <a:r>
              <a:rPr lang="en-US" sz="1000" u="none"/>
              <a:t> </a:t>
            </a:r>
            <a:endParaRPr lang="en-CA" sz="1000" u="none"/>
          </a:p>
        </p:txBody>
      </p:sp>
    </p:spTree>
    <p:extLst>
      <p:ext uri="{BB962C8B-B14F-4D97-AF65-F5344CB8AC3E}">
        <p14:creationId xmlns:p14="http://schemas.microsoft.com/office/powerpoint/2010/main" val="3062374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7C7EA5-043F-4AE3-AA4A-9B5BA62AFE93}"/>
              </a:ext>
            </a:extLst>
          </p:cNvPr>
          <p:cNvSpPr/>
          <p:nvPr/>
        </p:nvSpPr>
        <p:spPr>
          <a:xfrm>
            <a:off x="1019672" y="1138315"/>
            <a:ext cx="6928130" cy="4031873"/>
          </a:xfrm>
          <a:prstGeom prst="rect">
            <a:avLst/>
          </a:prstGeom>
        </p:spPr>
        <p:txBody>
          <a:bodyPr wrap="square" anchor="t">
            <a:spAutoFit/>
          </a:bodyPr>
          <a:lstStyle/>
          <a:p>
            <a:pPr algn="ctr"/>
            <a:r>
              <a:rPr lang="en-US" sz="3200" u="none">
                <a:latin typeface="Arial"/>
                <a:ea typeface="MS PGothic"/>
                <a:cs typeface="Arial"/>
              </a:rPr>
              <a:t>In the same study, </a:t>
            </a:r>
            <a:r>
              <a:rPr lang="en-US" sz="3200" b="1" u="none">
                <a:solidFill>
                  <a:srgbClr val="00A0AF"/>
                </a:solidFill>
                <a:latin typeface="Arial"/>
                <a:ea typeface="MS PGothic"/>
                <a:cs typeface="Arial"/>
              </a:rPr>
              <a:t>24/7 radiologist interpreted ultrasound</a:t>
            </a:r>
            <a:r>
              <a:rPr lang="en-US" sz="3200" u="none">
                <a:latin typeface="Arial"/>
                <a:ea typeface="MS PGothic"/>
                <a:cs typeface="Arial"/>
              </a:rPr>
              <a:t> was available to only </a:t>
            </a:r>
            <a:r>
              <a:rPr lang="en-US" sz="3200" b="1" u="none">
                <a:solidFill>
                  <a:srgbClr val="00A0AF"/>
                </a:solidFill>
                <a:latin typeface="Arial"/>
                <a:ea typeface="MS PGothic"/>
                <a:cs typeface="Arial"/>
              </a:rPr>
              <a:t>22 (34.9%) of 63 </a:t>
            </a:r>
            <a:r>
              <a:rPr lang="en-US" sz="3200" u="none">
                <a:latin typeface="Arial"/>
                <a:ea typeface="MS PGothic"/>
                <a:cs typeface="Arial"/>
              </a:rPr>
              <a:t>hospital sites. This is an important diagnostic service for people with early pregnancy complications.</a:t>
            </a:r>
          </a:p>
          <a:p>
            <a:pPr algn="ctr"/>
            <a:endParaRPr lang="en-US" sz="3200" u="none">
              <a:latin typeface="Arial"/>
              <a:ea typeface="MS PGothic"/>
              <a:cs typeface="Arial"/>
            </a:endParaRPr>
          </a:p>
          <a:p>
            <a:pPr algn="ctr"/>
            <a:endParaRPr lang="en-CA" sz="3200" u="none">
              <a:latin typeface="Arial"/>
              <a:ea typeface="MS PGothic"/>
              <a:cs typeface="Arial"/>
            </a:endParaRPr>
          </a:p>
        </p:txBody>
      </p:sp>
      <p:sp>
        <p:nvSpPr>
          <p:cNvPr id="3" name="TextBox 2">
            <a:extLst>
              <a:ext uri="{FF2B5EF4-FFF2-40B4-BE49-F238E27FC236}">
                <a16:creationId xmlns:a16="http://schemas.microsoft.com/office/drawing/2014/main" id="{FCEAD7BD-FC49-4B99-8A80-9C00621E9EC4}"/>
              </a:ext>
            </a:extLst>
          </p:cNvPr>
          <p:cNvSpPr txBox="1"/>
          <p:nvPr/>
        </p:nvSpPr>
        <p:spPr>
          <a:xfrm>
            <a:off x="231486" y="6216904"/>
            <a:ext cx="8335388" cy="400110"/>
          </a:xfrm>
          <a:prstGeom prst="rect">
            <a:avLst/>
          </a:prstGeom>
          <a:noFill/>
        </p:spPr>
        <p:txBody>
          <a:bodyPr wrap="square" rtlCol="0">
            <a:spAutoFit/>
          </a:bodyPr>
          <a:lstStyle/>
          <a:p>
            <a:r>
              <a:rPr lang="en-US" sz="1000" u="none"/>
              <a:t>Source: </a:t>
            </a:r>
            <a:r>
              <a:rPr lang="en-CA" sz="1000" u="none"/>
              <a:t>Glicksman R, McLeod S, Thomas J, Varner C. LO40: Services for emergency department patients experiencing early pregnancy complications: a survey of Ontario hospitals. CJEM. 2019;21(S1):S21-S2.</a:t>
            </a:r>
            <a:r>
              <a:rPr lang="en-US" sz="1000" u="none"/>
              <a:t> </a:t>
            </a:r>
            <a:endParaRPr lang="en-CA" sz="1000" u="none"/>
          </a:p>
        </p:txBody>
      </p:sp>
    </p:spTree>
    <p:extLst>
      <p:ext uri="{BB962C8B-B14F-4D97-AF65-F5344CB8AC3E}">
        <p14:creationId xmlns:p14="http://schemas.microsoft.com/office/powerpoint/2010/main" val="500699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F5B0CB-F454-5B4E-8057-560B6C4F3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685003" y="1127156"/>
            <a:ext cx="6147944" cy="4353635"/>
          </a:xfrm>
        </p:spPr>
        <p:txBody>
          <a:bodyPr/>
          <a:lstStyle/>
          <a:p>
            <a:pPr defTabSz="457200"/>
            <a:r>
              <a:rPr lang="en-US" sz="1600" b="0" i="1">
                <a:ea typeface="MS PGothic"/>
              </a:rPr>
              <a:t>“An estimated one in five pregnancies end in a loss, and 80% of those are in the first trimester.  I had two early pregnancy losses, one at 12 weeks and one at 10 weeks. They were both awful. Even if our doctors can’t change the outcome, we all need and deserve compassionate care. Miscarriage is an often-silent, unexpected, and heart-wrenching experience for many.</a:t>
            </a:r>
            <a:br>
              <a:rPr lang="en-US" sz="1600" b="0" i="1">
                <a:ea typeface="MS PGothic"/>
              </a:rPr>
            </a:br>
            <a:br>
              <a:rPr lang="en-US" sz="1600" b="0" i="1">
                <a:ea typeface="MS PGothic"/>
              </a:rPr>
            </a:br>
            <a:r>
              <a:rPr lang="en-US" sz="1600" b="0" i="1">
                <a:ea typeface="MS PGothic"/>
              </a:rPr>
              <a:t>For health care professionals, this quality standard offers guidance on the diagnosis, follow-up, and management of the physical and emotional aspects of care for patients experiencing early pregnancy complications or loss. Whether you seek care at a large, teaching hospital on University Avenue or at a small, rural hospital in Northern Ontario, you should expect how you are treated to be similar. The patient conversation guide is also a key resource. It can help patients ask informed questions of their health care providers.”</a:t>
            </a:r>
            <a:br>
              <a:rPr lang="en-US" sz="1600" b="0" i="1">
                <a:solidFill>
                  <a:srgbClr val="00A0AF"/>
                </a:solidFill>
                <a:ea typeface="MS PGothic"/>
              </a:rPr>
            </a:br>
            <a:br>
              <a:rPr lang="en-US" sz="1600" i="1">
                <a:solidFill>
                  <a:srgbClr val="00A0AF"/>
                </a:solidFill>
                <a:ea typeface="MS PGothic"/>
              </a:rPr>
            </a:br>
            <a:r>
              <a:rPr lang="en-US" sz="1600">
                <a:solidFill>
                  <a:srgbClr val="00A0AF"/>
                </a:solidFill>
                <a:ea typeface="MS PGothic"/>
              </a:rPr>
              <a:t>— </a:t>
            </a:r>
            <a:r>
              <a:rPr lang="en-US" sz="1600">
                <a:ea typeface="MS PGothic"/>
              </a:rPr>
              <a:t>Amanda Ross-White, Lived Experience Advisor, </a:t>
            </a:r>
            <a:br>
              <a:rPr lang="en-US" sz="1600">
                <a:ea typeface="MS PGothic"/>
              </a:rPr>
            </a:br>
            <a:r>
              <a:rPr lang="en-US" sz="1600">
                <a:ea typeface="MS PGothic"/>
              </a:rPr>
              <a:t>EPCL Quality Standard Advisory Committee</a:t>
            </a:r>
            <a:r>
              <a:rPr lang="en-US" sz="1600" b="0">
                <a:ea typeface="MS PGothic"/>
              </a:rPr>
              <a:t> </a:t>
            </a:r>
            <a:endParaRPr lang="en-CA" sz="1600" b="0">
              <a:ea typeface="MS PGothic"/>
            </a:endParaRPr>
          </a:p>
        </p:txBody>
      </p:sp>
      <p:sp>
        <p:nvSpPr>
          <p:cNvPr id="4" name="TextBox 3">
            <a:extLst>
              <a:ext uri="{FF2B5EF4-FFF2-40B4-BE49-F238E27FC236}">
                <a16:creationId xmlns:a16="http://schemas.microsoft.com/office/drawing/2014/main" id="{4F0AF6D7-A6C9-DA4D-9BE4-93D97383A8CA}"/>
              </a:ext>
            </a:extLst>
          </p:cNvPr>
          <p:cNvSpPr txBox="1"/>
          <p:nvPr/>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1768557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sz="4800"/>
            </a:br>
            <a:r>
              <a:rPr lang="en-US" sz="4800"/>
              <a:t>Quality Statements in Brief</a:t>
            </a:r>
            <a:br>
              <a:rPr lang="en-US">
                <a:solidFill>
                  <a:schemeClr val="tx1"/>
                </a:solidFill>
                <a:latin typeface="MS PGothic"/>
              </a:rPr>
            </a:br>
            <a:endParaRPr lang="en-US"/>
          </a:p>
        </p:txBody>
      </p:sp>
    </p:spTree>
    <p:custDataLst>
      <p:tags r:id="rId1"/>
    </p:custDataLst>
    <p:extLst>
      <p:ext uri="{BB962C8B-B14F-4D97-AF65-F5344CB8AC3E}">
        <p14:creationId xmlns:p14="http://schemas.microsoft.com/office/powerpoint/2010/main" val="3696571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330"/>
            <a:ext cx="8244584" cy="1165909"/>
          </a:xfrm>
        </p:spPr>
        <p:txBody>
          <a:bodyPr/>
          <a:lstStyle/>
          <a:p>
            <a:r>
              <a:rPr lang="en-CA" sz="3200">
                <a:ea typeface="MS PGothic"/>
              </a:rPr>
              <a:t>Scope of the Early Pregnancy Complications and Loss Quality Standard</a:t>
            </a:r>
          </a:p>
        </p:txBody>
      </p:sp>
      <p:sp>
        <p:nvSpPr>
          <p:cNvPr id="4" name="Content Placeholder 3"/>
          <p:cNvSpPr>
            <a:spLocks noGrp="1"/>
          </p:cNvSpPr>
          <p:nvPr>
            <p:ph idx="1"/>
          </p:nvPr>
        </p:nvSpPr>
        <p:spPr>
          <a:xfrm>
            <a:off x="457200" y="1804130"/>
            <a:ext cx="8229600" cy="4248472"/>
          </a:xfrm>
        </p:spPr>
        <p:txBody>
          <a:bodyPr/>
          <a:lstStyle/>
          <a:p>
            <a:r>
              <a:rPr lang="en-CA" sz="2000">
                <a:ea typeface="MS PGothic"/>
              </a:rPr>
              <a:t>This quality standard addresses care for adults 18 years of age and older experiencing early pregnancy complications and/or loss in the first trimester of pregnancy. </a:t>
            </a:r>
            <a:endParaRPr lang="en-CA" sz="2000">
              <a:solidFill>
                <a:srgbClr val="FF0000"/>
              </a:solidFill>
            </a:endParaRPr>
          </a:p>
          <a:p>
            <a:r>
              <a:rPr lang="en-CA" sz="2000">
                <a:ea typeface="MS PGothic"/>
              </a:rPr>
              <a:t>This standard applies to all settings and includes diagnosis, follow-up, management, and psychosocial aspects of care for early pregnancy complications and loss up to 13 completed weeks of pregnancy.</a:t>
            </a:r>
            <a:endParaRPr lang="en-CA" sz="2000">
              <a:solidFill>
                <a:srgbClr val="FF0000"/>
              </a:solidFill>
            </a:endParaRPr>
          </a:p>
          <a:p>
            <a:r>
              <a:rPr lang="en-CA" sz="2000">
                <a:ea typeface="MS PGothic"/>
              </a:rPr>
              <a:t>This quality standard does not address other types of ectopic pregnancy, termination of pregnancy (therapeutic abortion), or molar pregnancy (gestational trophoblastic disease).</a:t>
            </a:r>
            <a:endParaRPr lang="en-CA" sz="2000"/>
          </a:p>
        </p:txBody>
      </p:sp>
    </p:spTree>
    <p:custDataLst>
      <p:tags r:id="rId1"/>
    </p:custDataLst>
    <p:extLst>
      <p:ext uri="{BB962C8B-B14F-4D97-AF65-F5344CB8AC3E}">
        <p14:creationId xmlns:p14="http://schemas.microsoft.com/office/powerpoint/2010/main" val="303949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Quality Standards</a:t>
            </a:r>
          </a:p>
        </p:txBody>
      </p:sp>
      <p:sp>
        <p:nvSpPr>
          <p:cNvPr id="16" name="Content Placeholder 2">
            <a:extLst>
              <a:ext uri="{FF2B5EF4-FFF2-40B4-BE49-F238E27FC236}">
                <a16:creationId xmlns:a16="http://schemas.microsoft.com/office/drawing/2014/main" id="{25917A72-0C15-CA48-B97A-8C51A4F1C5C3}"/>
              </a:ext>
            </a:extLst>
          </p:cNvPr>
          <p:cNvSpPr>
            <a:spLocks noGrp="1"/>
          </p:cNvSpPr>
          <p:nvPr>
            <p:ph idx="1"/>
          </p:nvPr>
        </p:nvSpPr>
        <p:spPr>
          <a:xfrm>
            <a:off x="472184" y="1440547"/>
            <a:ext cx="5171379" cy="3143979"/>
          </a:xfrm>
        </p:spPr>
        <p:txBody>
          <a:bodyPr/>
          <a:lstStyle/>
          <a:p>
            <a:pPr>
              <a:lnSpc>
                <a:spcPct val="90000"/>
              </a:lnSpc>
              <a:spcAft>
                <a:spcPts val="1200"/>
              </a:spcAft>
            </a:pPr>
            <a:r>
              <a:rPr lang="en-CA"/>
              <a:t>Inform clinicians and patients what quality care looks like</a:t>
            </a:r>
          </a:p>
          <a:p>
            <a:pPr>
              <a:lnSpc>
                <a:spcPct val="90000"/>
              </a:lnSpc>
              <a:spcAft>
                <a:spcPts val="1200"/>
              </a:spcAft>
            </a:pPr>
            <a:r>
              <a:rPr lang="en-CA"/>
              <a:t>Focus on conditions where there are large variations in how care is delivered, or where there are gaps between the care provided in Ontario and the care patients should receive</a:t>
            </a:r>
          </a:p>
          <a:p>
            <a:pPr>
              <a:lnSpc>
                <a:spcPct val="90000"/>
              </a:lnSpc>
              <a:spcAft>
                <a:spcPts val="1200"/>
              </a:spcAft>
            </a:pPr>
            <a:r>
              <a:rPr lang="en-CA"/>
              <a:t>Are grounded in the best available evidence</a:t>
            </a:r>
          </a:p>
          <a:p>
            <a:pPr marL="360363" indent="-360363">
              <a:lnSpc>
                <a:spcPct val="90000"/>
              </a:lnSpc>
              <a:spcAft>
                <a:spcPts val="1200"/>
              </a:spcAft>
              <a:buFont typeface="Arial" panose="020B0604020202020204" pitchFamily="34" charset="0"/>
              <a:buChar char="•"/>
            </a:pPr>
            <a:endParaRPr lang="en-CA"/>
          </a:p>
          <a:p>
            <a:endParaRPr lang="en-CA"/>
          </a:p>
        </p:txBody>
      </p:sp>
      <p:pic>
        <p:nvPicPr>
          <p:cNvPr id="17" name="Picture 16">
            <a:extLst>
              <a:ext uri="{FF2B5EF4-FFF2-40B4-BE49-F238E27FC236}">
                <a16:creationId xmlns:a16="http://schemas.microsoft.com/office/drawing/2014/main" id="{A0CFCA10-1F12-3E45-8F8D-EA35B11A4792}"/>
              </a:ext>
            </a:extLst>
          </p:cNvPr>
          <p:cNvPicPr>
            <a:picLocks noChangeAspect="1"/>
          </p:cNvPicPr>
          <p:nvPr/>
        </p:nvPicPr>
        <p:blipFill>
          <a:blip r:embed="rId3"/>
          <a:stretch>
            <a:fillRect/>
          </a:stretch>
        </p:blipFill>
        <p:spPr>
          <a:xfrm rot="20624600">
            <a:off x="5830000" y="989080"/>
            <a:ext cx="2270386" cy="2267587"/>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6D18A882-24AA-BD43-92E4-22BF9FAD9B5B}"/>
              </a:ext>
            </a:extLst>
          </p:cNvPr>
          <p:cNvPicPr>
            <a:picLocks noChangeAspect="1"/>
          </p:cNvPicPr>
          <p:nvPr/>
        </p:nvPicPr>
        <p:blipFill>
          <a:blip r:embed="rId4"/>
          <a:stretch>
            <a:fillRect/>
          </a:stretch>
        </p:blipFill>
        <p:spPr>
          <a:xfrm rot="826864">
            <a:off x="6071828" y="3449333"/>
            <a:ext cx="2270386" cy="22703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4645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a:ea typeface="MS PGothic"/>
              </a:rPr>
              <a:t>EPCL Quality Statement Topics</a:t>
            </a:r>
          </a:p>
        </p:txBody>
      </p:sp>
      <p:sp>
        <p:nvSpPr>
          <p:cNvPr id="4" name="Content Placeholder 3"/>
          <p:cNvSpPr>
            <a:spLocks noGrp="1"/>
          </p:cNvSpPr>
          <p:nvPr>
            <p:ph idx="1"/>
          </p:nvPr>
        </p:nvSpPr>
        <p:spPr/>
        <p:txBody>
          <a:bodyPr/>
          <a:lstStyle/>
          <a:p>
            <a:pPr marL="457200" indent="-457200">
              <a:buAutoNum type="arabicPeriod"/>
            </a:pPr>
            <a:r>
              <a:rPr lang="en-US" sz="2000">
                <a:ea typeface="MS PGothic"/>
              </a:rPr>
              <a:t>Comprehensive Assessment</a:t>
            </a:r>
          </a:p>
          <a:p>
            <a:pPr marL="457200" indent="-457200">
              <a:buAutoNum type="arabicPeriod"/>
            </a:pPr>
            <a:r>
              <a:rPr lang="en-US" sz="2000">
                <a:ea typeface="MS PGothic"/>
              </a:rPr>
              <a:t>Early Pregnancy Assessment Services</a:t>
            </a:r>
          </a:p>
          <a:p>
            <a:pPr marL="457200" indent="-457200">
              <a:buAutoNum type="arabicPeriod"/>
            </a:pPr>
            <a:r>
              <a:rPr lang="en-US" sz="2000">
                <a:ea typeface="MS PGothic"/>
              </a:rPr>
              <a:t>Pregnancy of Unknown Location</a:t>
            </a:r>
          </a:p>
          <a:p>
            <a:pPr marL="457200" indent="-457200">
              <a:buAutoNum type="arabicPeriod"/>
            </a:pPr>
            <a:r>
              <a:rPr lang="en-US" sz="2000">
                <a:ea typeface="MS PGothic"/>
              </a:rPr>
              <a:t>Diagnosis of Intrauterine Early Pregnancy Loss</a:t>
            </a:r>
          </a:p>
          <a:p>
            <a:pPr marL="457200" indent="-457200">
              <a:buAutoNum type="arabicPeriod"/>
            </a:pPr>
            <a:r>
              <a:rPr lang="en-US" sz="2000">
                <a:ea typeface="MS PGothic"/>
              </a:rPr>
              <a:t>Management Options for Intrauterine Early Pregnancy Loss</a:t>
            </a:r>
          </a:p>
          <a:p>
            <a:pPr marL="457200" indent="-457200">
              <a:buAutoNum type="arabicPeriod"/>
            </a:pPr>
            <a:r>
              <a:rPr lang="en-US" sz="2000">
                <a:ea typeface="MS PGothic"/>
              </a:rPr>
              <a:t>Management Options for Tubal Ectopic Pregnancy</a:t>
            </a:r>
          </a:p>
          <a:p>
            <a:pPr marL="457200" indent="-457200">
              <a:buAutoNum type="arabicPeriod"/>
            </a:pPr>
            <a:r>
              <a:rPr lang="en-US" sz="2000">
                <a:ea typeface="MS PGothic"/>
              </a:rPr>
              <a:t>Compassionate Care</a:t>
            </a:r>
          </a:p>
          <a:p>
            <a:pPr marL="457200" indent="-457200">
              <a:buAutoNum type="arabicPeriod"/>
            </a:pPr>
            <a:r>
              <a:rPr lang="en-US" sz="2000">
                <a:ea typeface="MS PGothic"/>
              </a:rPr>
              <a:t>Psychosocial and Peer Supports</a:t>
            </a:r>
          </a:p>
        </p:txBody>
      </p:sp>
    </p:spTree>
    <p:extLst>
      <p:ext uri="{BB962C8B-B14F-4D97-AF65-F5344CB8AC3E}">
        <p14:creationId xmlns:p14="http://schemas.microsoft.com/office/powerpoint/2010/main" val="2794158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895"/>
            <a:ext cx="8244584" cy="1165909"/>
          </a:xfrm>
        </p:spPr>
        <p:txBody>
          <a:bodyPr anchor="t"/>
          <a:lstStyle/>
          <a:p>
            <a:pPr>
              <a:lnSpc>
                <a:spcPct val="90000"/>
              </a:lnSpc>
            </a:pPr>
            <a:r>
              <a:rPr lang="en-CA" sz="2400" b="0">
                <a:ea typeface="MS PGothic"/>
              </a:rPr>
              <a:t>Quality Statement 1:</a:t>
            </a:r>
            <a:br>
              <a:rPr lang="en-CA" sz="2400" b="0">
                <a:ea typeface="MS PGothic"/>
              </a:rPr>
            </a:br>
            <a:r>
              <a:rPr lang="en-CA" sz="2400">
                <a:ea typeface="MS PGothic"/>
              </a:rPr>
              <a:t>Comprehensive Assessment</a:t>
            </a:r>
            <a:br>
              <a:rPr lang="en-US" sz="2400"/>
            </a:br>
            <a:br>
              <a:rPr lang="en-CA" sz="2400"/>
            </a:br>
            <a:endParaRPr lang="en-CA" sz="2400" b="0"/>
          </a:p>
        </p:txBody>
      </p:sp>
      <p:sp>
        <p:nvSpPr>
          <p:cNvPr id="3" name="Rectangle 2"/>
          <p:cNvSpPr/>
          <p:nvPr/>
        </p:nvSpPr>
        <p:spPr>
          <a:xfrm>
            <a:off x="671362" y="2547644"/>
            <a:ext cx="7801276" cy="1762713"/>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cs typeface="Arial"/>
              </a:rPr>
              <a:t>People with signs or symptoms of early pregnancy complications receive a comprehensive assessment that includes a transvaginal ultrasound and serum </a:t>
            </a:r>
            <a:br>
              <a:rPr lang="en-CA" sz="2400" u="none">
                <a:cs typeface="Arial"/>
              </a:rPr>
            </a:br>
            <a:r>
              <a:rPr lang="en-CA" sz="2400" u="none">
                <a:cs typeface="Arial"/>
              </a:rPr>
              <a:t>beta-hCG measurement.  </a:t>
            </a: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588719"/>
            <a:ext cx="8244584" cy="898336"/>
          </a:xfrm>
        </p:spPr>
        <p:txBody>
          <a:bodyPr/>
          <a:lstStyle/>
          <a:p>
            <a:r>
              <a:rPr lang="en-CA" sz="2400" b="0">
                <a:ea typeface="MS PGothic"/>
              </a:rPr>
              <a:t>Quality Statement 2:</a:t>
            </a:r>
            <a:br>
              <a:rPr lang="en-CA" sz="2400" b="0">
                <a:ea typeface="MS PGothic"/>
              </a:rPr>
            </a:br>
            <a:r>
              <a:rPr lang="en-CA" sz="2400">
                <a:ea typeface="MS PGothic"/>
              </a:rPr>
              <a:t>Early Pregnancy Assessment Services </a:t>
            </a:r>
            <a:br>
              <a:rPr lang="en-CA" sz="2400"/>
            </a:br>
            <a:endParaRPr lang="en-CA" sz="2400"/>
          </a:p>
        </p:txBody>
      </p:sp>
      <p:sp>
        <p:nvSpPr>
          <p:cNvPr id="3" name="Rectangle 2"/>
          <p:cNvSpPr/>
          <p:nvPr/>
        </p:nvSpPr>
        <p:spPr>
          <a:xfrm>
            <a:off x="933157" y="2724410"/>
            <a:ext cx="7277687" cy="1538793"/>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cs typeface="Arial"/>
              </a:rPr>
              <a:t>People experiencing early pregnancy complications and loss have access to early pregnancy assessment services. </a:t>
            </a: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515732"/>
            <a:ext cx="8244584" cy="1165909"/>
          </a:xfrm>
        </p:spPr>
        <p:txBody>
          <a:bodyPr anchor="t"/>
          <a:lstStyle/>
          <a:p>
            <a:pPr>
              <a:lnSpc>
                <a:spcPct val="90000"/>
              </a:lnSpc>
            </a:pPr>
            <a:r>
              <a:rPr lang="en-CA" sz="2400" b="0">
                <a:ea typeface="MS PGothic"/>
              </a:rPr>
              <a:t>Quality Statement 3:</a:t>
            </a:r>
            <a:br>
              <a:rPr lang="en-CA" sz="2400" b="0">
                <a:ea typeface="MS PGothic"/>
              </a:rPr>
            </a:br>
            <a:r>
              <a:rPr lang="en-CA" sz="2400">
                <a:ea typeface="MS PGothic"/>
              </a:rPr>
              <a:t>Pregnancy of Unknown Location </a:t>
            </a:r>
            <a:br>
              <a:rPr lang="en-CA" sz="2400"/>
            </a:br>
            <a:endParaRPr lang="en-CA" sz="2400" b="0"/>
          </a:p>
        </p:txBody>
      </p:sp>
      <p:sp>
        <p:nvSpPr>
          <p:cNvPr id="3" name="Rectangle 2"/>
          <p:cNvSpPr/>
          <p:nvPr/>
        </p:nvSpPr>
        <p:spPr>
          <a:xfrm>
            <a:off x="933157" y="2116900"/>
            <a:ext cx="7277687" cy="2378386"/>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cs typeface="Arial"/>
              </a:rPr>
              <a:t>People with a pregnancy of unknown location </a:t>
            </a:r>
            <a:br>
              <a:rPr lang="en-CA" sz="2400" u="none">
                <a:cs typeface="Arial"/>
              </a:rPr>
            </a:br>
            <a:r>
              <a:rPr lang="en-CA" sz="2400" u="none">
                <a:cs typeface="Arial"/>
              </a:rPr>
              <a:t>(not visible in the uterus or adnexa, on ultrasound) receive two serial serum beta-hCG measurements taken 48 hours apart. They are followed until a final diagnosis is made or until </a:t>
            </a:r>
            <a:br>
              <a:rPr lang="en-CA" sz="2400" u="none">
                <a:cs typeface="Arial"/>
              </a:rPr>
            </a:br>
            <a:r>
              <a:rPr lang="en-CA" sz="2400" u="none">
                <a:cs typeface="Arial"/>
              </a:rPr>
              <a:t>beta-hCG returns to zero. </a:t>
            </a:r>
            <a:endParaRPr lang="en-US" sz="2400" u="none">
              <a:cs typeface="Arial"/>
            </a:endParaRP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1" y="494919"/>
            <a:ext cx="8419469" cy="1165909"/>
          </a:xfrm>
        </p:spPr>
        <p:txBody>
          <a:bodyPr anchor="t"/>
          <a:lstStyle/>
          <a:p>
            <a:pPr>
              <a:lnSpc>
                <a:spcPct val="90000"/>
              </a:lnSpc>
            </a:pPr>
            <a:r>
              <a:rPr lang="en-CA" sz="2400" b="0">
                <a:ea typeface="MS PGothic"/>
              </a:rPr>
              <a:t>Quality Statement 4:</a:t>
            </a:r>
            <a:br>
              <a:rPr lang="en-CA" sz="2400" b="0">
                <a:ea typeface="MS PGothic"/>
              </a:rPr>
            </a:br>
            <a:r>
              <a:rPr lang="en-US" sz="2400">
                <a:ea typeface="MS PGothic"/>
              </a:rPr>
              <a:t>Diagnosis of Intrauterine Early Pregnancy Loss</a:t>
            </a:r>
            <a:br>
              <a:rPr lang="en-US" sz="2400"/>
            </a:br>
            <a:br>
              <a:rPr lang="en-US" sz="2400"/>
            </a:br>
            <a:br>
              <a:rPr lang="en-US" sz="2400"/>
            </a:br>
            <a:br>
              <a:rPr lang="en-US" sz="2400"/>
            </a:br>
            <a:endParaRPr lang="en-CA" sz="2400" b="0"/>
          </a:p>
        </p:txBody>
      </p:sp>
      <p:sp>
        <p:nvSpPr>
          <p:cNvPr id="3" name="Rectangle 2"/>
          <p:cNvSpPr/>
          <p:nvPr/>
        </p:nvSpPr>
        <p:spPr>
          <a:xfrm>
            <a:off x="909193" y="1766514"/>
            <a:ext cx="7454766" cy="3841581"/>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cs typeface="Arial"/>
              </a:rPr>
              <a:t>Pregnant people who experience intrauterine early pregnancy loss receive this diagnosis as quickly as possible based on transvaginal ultrasound. While waiting to learn whether or not the pregnancy is viable, they receive information on who to contact, where to go, and how long it should take to receive a diagnosis. A diagnosis of early pregnancy loss is also communicated to the person’s primary or other relevant care providers.</a:t>
            </a: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973" y="392766"/>
            <a:ext cx="8963602" cy="1165909"/>
          </a:xfrm>
        </p:spPr>
        <p:txBody>
          <a:bodyPr anchor="t"/>
          <a:lstStyle/>
          <a:p>
            <a:pPr>
              <a:lnSpc>
                <a:spcPct val="90000"/>
              </a:lnSpc>
            </a:pPr>
            <a:r>
              <a:rPr lang="en-CA" sz="2400" b="0">
                <a:ea typeface="MS PGothic"/>
              </a:rPr>
              <a:t>Quality Statement 5:</a:t>
            </a:r>
            <a:br>
              <a:rPr lang="en-CA" sz="2400" b="0">
                <a:ea typeface="MS PGothic"/>
              </a:rPr>
            </a:br>
            <a:r>
              <a:rPr lang="en-CA" sz="2400">
                <a:ea typeface="MS PGothic"/>
              </a:rPr>
              <a:t>M</a:t>
            </a:r>
            <a:r>
              <a:rPr lang="en-US" sz="2400">
                <a:ea typeface="MS PGothic"/>
              </a:rPr>
              <a:t>anagement Options for Intrauterine Early </a:t>
            </a:r>
            <a:br>
              <a:rPr lang="en-US" sz="2400">
                <a:ea typeface="MS PGothic"/>
              </a:rPr>
            </a:br>
            <a:r>
              <a:rPr lang="en-US" sz="2400">
                <a:ea typeface="MS PGothic"/>
              </a:rPr>
              <a:t>Pregnancy Loss</a:t>
            </a:r>
            <a:endParaRPr lang="en-CA" sz="2400">
              <a:ea typeface="MS PGothic"/>
            </a:endParaRPr>
          </a:p>
          <a:p>
            <a:pPr>
              <a:lnSpc>
                <a:spcPct val="90000"/>
              </a:lnSpc>
            </a:pPr>
            <a:br>
              <a:rPr lang="en-US" sz="3200"/>
            </a:br>
            <a:br>
              <a:rPr lang="en-CA" sz="3200"/>
            </a:br>
            <a:br>
              <a:rPr lang="en-CA" sz="3500"/>
            </a:br>
            <a:endParaRPr lang="en-CA" sz="3500" b="0"/>
          </a:p>
        </p:txBody>
      </p:sp>
      <p:sp>
        <p:nvSpPr>
          <p:cNvPr id="3" name="Rectangle 2"/>
          <p:cNvSpPr/>
          <p:nvPr/>
        </p:nvSpPr>
        <p:spPr>
          <a:xfrm>
            <a:off x="767219" y="2370332"/>
            <a:ext cx="7772400" cy="3184489"/>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cs typeface="Arial"/>
              </a:rPr>
              <a:t>People with intrauterine early pregnancy loss receive information on all potential management options (expectant, medical, and surgical) and are supported in making an informed decision on the most appropriate management approach for them, based on their diagnosis, clinical situation, values, and preferences.</a:t>
            </a: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518995"/>
            <a:ext cx="8244584" cy="1165909"/>
          </a:xfrm>
        </p:spPr>
        <p:txBody>
          <a:bodyPr anchor="t"/>
          <a:lstStyle/>
          <a:p>
            <a:pPr>
              <a:lnSpc>
                <a:spcPct val="90000"/>
              </a:lnSpc>
            </a:pPr>
            <a:r>
              <a:rPr lang="en-CA" sz="2400" b="0">
                <a:ea typeface="MS PGothic"/>
              </a:rPr>
              <a:t>Quality Statement 6:</a:t>
            </a:r>
            <a:br>
              <a:rPr lang="en-CA" sz="2400" b="0">
                <a:ea typeface="MS PGothic"/>
              </a:rPr>
            </a:br>
            <a:r>
              <a:rPr lang="en-US" sz="2400">
                <a:ea typeface="MS PGothic"/>
              </a:rPr>
              <a:t>Management Options for Tubal Ectopic Pregnancy</a:t>
            </a:r>
            <a:endParaRPr lang="en-CA" sz="2400">
              <a:ea typeface="MS PGothic"/>
            </a:endParaRPr>
          </a:p>
          <a:p>
            <a:pPr>
              <a:lnSpc>
                <a:spcPct val="90000"/>
              </a:lnSpc>
            </a:pPr>
            <a:br>
              <a:rPr lang="en-US" sz="2400"/>
            </a:br>
            <a:br>
              <a:rPr lang="en-US" sz="2400"/>
            </a:br>
            <a:br>
              <a:rPr lang="en-CA" sz="2400"/>
            </a:br>
            <a:br>
              <a:rPr lang="en-CA" sz="2400"/>
            </a:br>
            <a:endParaRPr lang="en-CA" sz="2400" b="0"/>
          </a:p>
        </p:txBody>
      </p:sp>
      <p:sp>
        <p:nvSpPr>
          <p:cNvPr id="3" name="Rectangle 2"/>
          <p:cNvSpPr/>
          <p:nvPr/>
        </p:nvSpPr>
        <p:spPr>
          <a:xfrm>
            <a:off x="765313" y="1889782"/>
            <a:ext cx="7613374" cy="3866268"/>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cs typeface="Arial"/>
              </a:rPr>
              <a:t>People with a confirmed tubal ectopic pregnancy receive information on all potential management options (expectant, medical, and surgical) and are supported to make an informed decision about their care. They have access to their preferred management option. Health care professionals closely monitor signs and symptoms and arrange appropriate access to follow-up care. </a:t>
            </a:r>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90997"/>
            <a:ext cx="8244584" cy="1165909"/>
          </a:xfrm>
        </p:spPr>
        <p:txBody>
          <a:bodyPr anchor="t"/>
          <a:lstStyle/>
          <a:p>
            <a:pPr>
              <a:lnSpc>
                <a:spcPct val="90000"/>
              </a:lnSpc>
            </a:pPr>
            <a:r>
              <a:rPr lang="en-CA" sz="2400" b="0">
                <a:ea typeface="MS PGothic"/>
              </a:rPr>
              <a:t>Quality Statement 7:</a:t>
            </a:r>
            <a:br>
              <a:rPr lang="en-CA" sz="2400" b="0">
                <a:ea typeface="MS PGothic"/>
              </a:rPr>
            </a:br>
            <a:r>
              <a:rPr lang="en-CA" sz="2400">
                <a:ea typeface="MS PGothic"/>
              </a:rPr>
              <a:t>Compassionate Care</a:t>
            </a:r>
            <a:br>
              <a:rPr lang="en-CA" sz="2400"/>
            </a:br>
            <a:br>
              <a:rPr lang="en-US" sz="2400"/>
            </a:br>
            <a:br>
              <a:rPr lang="en-US" sz="2400"/>
            </a:br>
            <a:br>
              <a:rPr lang="en-CA" sz="2400"/>
            </a:br>
            <a:br>
              <a:rPr lang="en-CA" sz="2400"/>
            </a:br>
            <a:endParaRPr lang="en-CA" sz="2400" b="0"/>
          </a:p>
        </p:txBody>
      </p:sp>
      <p:sp>
        <p:nvSpPr>
          <p:cNvPr id="3" name="Rectangle 2"/>
          <p:cNvSpPr/>
          <p:nvPr/>
        </p:nvSpPr>
        <p:spPr>
          <a:xfrm>
            <a:off x="765313" y="2135171"/>
            <a:ext cx="7613374" cy="2703895"/>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cs typeface="Arial"/>
              </a:rPr>
              <a:t>People and families experiencing early pregnancy complications and/or loss are treated with dignity and respect, and receive support in a sensitive manner, taking into account their individual circumstances and emotional responses, no matter where they receive their care. </a:t>
            </a:r>
          </a:p>
        </p:txBody>
      </p:sp>
    </p:spTree>
    <p:custDataLst>
      <p:tags r:id="rId1"/>
    </p:custDataLst>
    <p:extLst>
      <p:ext uri="{BB962C8B-B14F-4D97-AF65-F5344CB8AC3E}">
        <p14:creationId xmlns:p14="http://schemas.microsoft.com/office/powerpoint/2010/main" val="4274796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516049"/>
            <a:ext cx="8244584" cy="1165909"/>
          </a:xfrm>
        </p:spPr>
        <p:txBody>
          <a:bodyPr anchor="t"/>
          <a:lstStyle/>
          <a:p>
            <a:pPr>
              <a:lnSpc>
                <a:spcPct val="90000"/>
              </a:lnSpc>
            </a:pPr>
            <a:r>
              <a:rPr lang="en-CA" sz="2400" b="0">
                <a:ea typeface="MS PGothic"/>
              </a:rPr>
              <a:t>Quality Statement 8:</a:t>
            </a:r>
            <a:br>
              <a:rPr lang="en-CA" sz="2400" b="0">
                <a:ea typeface="MS PGothic"/>
              </a:rPr>
            </a:br>
            <a:r>
              <a:rPr lang="en-CA" sz="2400">
                <a:ea typeface="MS PGothic"/>
              </a:rPr>
              <a:t>Psychosocial and Peer Supports</a:t>
            </a:r>
            <a:br>
              <a:rPr lang="en-US" sz="2400"/>
            </a:br>
            <a:br>
              <a:rPr lang="en-US" sz="2400"/>
            </a:br>
            <a:br>
              <a:rPr lang="en-CA" sz="2400"/>
            </a:br>
            <a:br>
              <a:rPr lang="en-CA" sz="2400"/>
            </a:br>
            <a:endParaRPr lang="en-CA" sz="2400" b="0"/>
          </a:p>
        </p:txBody>
      </p:sp>
      <p:sp>
        <p:nvSpPr>
          <p:cNvPr id="3" name="Rectangle 2"/>
          <p:cNvSpPr/>
          <p:nvPr/>
        </p:nvSpPr>
        <p:spPr>
          <a:xfrm>
            <a:off x="765313" y="2522629"/>
            <a:ext cx="7613374" cy="1812743"/>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cs typeface="Arial"/>
              </a:rPr>
              <a:t>People who experience an early pregnancy loss </a:t>
            </a:r>
          </a:p>
          <a:p>
            <a:r>
              <a:rPr lang="en-CA" sz="2400" u="none">
                <a:cs typeface="Arial"/>
              </a:rPr>
              <a:t>and their families are offered information about psychosocial and peer support services and organizations.</a:t>
            </a:r>
          </a:p>
        </p:txBody>
      </p:sp>
    </p:spTree>
    <p:custDataLst>
      <p:tags r:id="rId1"/>
    </p:custDataLst>
    <p:extLst>
      <p:ext uri="{BB962C8B-B14F-4D97-AF65-F5344CB8AC3E}">
        <p14:creationId xmlns:p14="http://schemas.microsoft.com/office/powerpoint/2010/main" val="2575694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sz="4800"/>
            </a:br>
            <a:r>
              <a:rPr lang="en-US" sz="4800"/>
              <a:t>How Success Can Be Measured</a:t>
            </a:r>
            <a:br>
              <a:rPr lang="en-US">
                <a:solidFill>
                  <a:schemeClr val="tx1"/>
                </a:solidFill>
                <a:latin typeface="MS PGothic"/>
              </a:rPr>
            </a:br>
            <a:endParaRPr lang="en-US"/>
          </a:p>
        </p:txBody>
      </p:sp>
    </p:spTree>
    <p:custDataLst>
      <p:tags r:id="rId1"/>
    </p:custDataLst>
    <p:extLst>
      <p:ext uri="{BB962C8B-B14F-4D97-AF65-F5344CB8AC3E}">
        <p14:creationId xmlns:p14="http://schemas.microsoft.com/office/powerpoint/2010/main" val="147900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en-CA"/>
              <a:t>Quality Standards: Vision</a:t>
            </a:r>
          </a:p>
        </p:txBody>
      </p:sp>
      <p:graphicFrame>
        <p:nvGraphicFramePr>
          <p:cNvPr id="4" name="Diagram 3"/>
          <p:cNvGraphicFramePr/>
          <p:nvPr>
            <p:extLst>
              <p:ext uri="{D42A27DB-BD31-4B8C-83A1-F6EECF244321}">
                <p14:modId xmlns:p14="http://schemas.microsoft.com/office/powerpoint/2010/main" val="3632027747"/>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9141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p:txBody>
          <a:bodyPr/>
          <a:lstStyle/>
          <a:p>
            <a:r>
              <a:rPr lang="en-US" sz="3200"/>
              <a:t>How Success Can Be Measured Provincially</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57200" y="1700808"/>
            <a:ext cx="8487905" cy="4248472"/>
          </a:xfrm>
        </p:spPr>
        <p:txBody>
          <a:bodyPr/>
          <a:lstStyle/>
          <a:p>
            <a:pPr marL="0" indent="0">
              <a:buNone/>
            </a:pPr>
            <a:r>
              <a:rPr lang="en-CA" sz="2000">
                <a:ea typeface="MS PGothic"/>
              </a:rPr>
              <a:t>We recommend the following list of potential indicators to monitor the overall success of the standard provincially: </a:t>
            </a:r>
            <a:endParaRPr lang="en-CA" sz="2000"/>
          </a:p>
          <a:p>
            <a:r>
              <a:rPr lang="en-US" sz="2000">
                <a:ea typeface="MS PGothic"/>
              </a:rPr>
              <a:t>Number of emergency department visits by people with early pregnancy complications and/or loss</a:t>
            </a:r>
            <a:endParaRPr lang="en-CA" sz="2000">
              <a:ea typeface="MS PGothic"/>
            </a:endParaRPr>
          </a:p>
          <a:p>
            <a:r>
              <a:rPr lang="en-CA" sz="2000">
                <a:ea typeface="MS PGothic"/>
              </a:rPr>
              <a:t>Percentage of repeat emergency department visits within 30 days of the initial visit for early pregnancy complications or loss</a:t>
            </a:r>
          </a:p>
          <a:p>
            <a:r>
              <a:rPr lang="en-CA" sz="2000">
                <a:ea typeface="MS PGothic"/>
              </a:rPr>
              <a:t>Percentage of repeat emergency department visits within 30 days of the initial visit for tubal ectopic pregnancy and complications</a:t>
            </a:r>
          </a:p>
          <a:p>
            <a:r>
              <a:rPr lang="en-CA" sz="2000">
                <a:ea typeface="MS PGothic"/>
              </a:rPr>
              <a:t>Percentage of emergency department and inpatient visits for early pregnancy complications or loss that required a blood transfusion</a:t>
            </a:r>
          </a:p>
          <a:p>
            <a:pPr marL="0" indent="0">
              <a:buNone/>
            </a:pPr>
            <a:endParaRPr lang="en-CA" sz="1800"/>
          </a:p>
          <a:p>
            <a:endParaRPr lang="en-US" sz="1800"/>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10CA5-2EAF-4533-976D-B6C8C3BA29A6}"/>
              </a:ext>
            </a:extLst>
          </p:cNvPr>
          <p:cNvSpPr>
            <a:spLocks noGrp="1"/>
          </p:cNvSpPr>
          <p:nvPr>
            <p:ph type="title"/>
          </p:nvPr>
        </p:nvSpPr>
        <p:spPr/>
        <p:txBody>
          <a:bodyPr/>
          <a:lstStyle/>
          <a:p>
            <a:r>
              <a:rPr lang="en-US" sz="3200"/>
              <a:t>How Success Can Be Measured Locally</a:t>
            </a:r>
            <a:endParaRPr lang="en-CA" sz="3200"/>
          </a:p>
        </p:txBody>
      </p:sp>
      <p:sp>
        <p:nvSpPr>
          <p:cNvPr id="3" name="Content Placeholder 2">
            <a:extLst>
              <a:ext uri="{FF2B5EF4-FFF2-40B4-BE49-F238E27FC236}">
                <a16:creationId xmlns:a16="http://schemas.microsoft.com/office/drawing/2014/main" id="{4741611F-638D-4D32-B233-43B4EC3A146E}"/>
              </a:ext>
            </a:extLst>
          </p:cNvPr>
          <p:cNvSpPr>
            <a:spLocks noGrp="1"/>
          </p:cNvSpPr>
          <p:nvPr>
            <p:ph idx="1"/>
          </p:nvPr>
        </p:nvSpPr>
        <p:spPr/>
        <p:txBody>
          <a:bodyPr/>
          <a:lstStyle/>
          <a:p>
            <a:pPr marL="0" indent="0">
              <a:buNone/>
            </a:pPr>
            <a:r>
              <a:rPr lang="en-CA" sz="2000">
                <a:ea typeface="MS PGothic"/>
              </a:rPr>
              <a:t>We recommend the following list of potential indicators to monitor the overall success of the standard locally:</a:t>
            </a:r>
          </a:p>
          <a:p>
            <a:r>
              <a:rPr lang="en-CA" sz="2000">
                <a:ea typeface="MS PGothic"/>
              </a:rPr>
              <a:t>Average time that people with early intrauterine pregnancy loss who need a dilatation and curettage (D&amp;C) procedure wait for a D&amp;C</a:t>
            </a:r>
          </a:p>
          <a:p>
            <a:r>
              <a:rPr lang="en-US" sz="2000">
                <a:ea typeface="MS PGothic"/>
              </a:rPr>
              <a:t>Average wait time from first presentation to a health care professional of early pregnancy complications or loss, to a diagnosis via transvaginal ultrasound of early pregnancy complications or loss </a:t>
            </a:r>
            <a:endParaRPr lang="en-CA" sz="2000">
              <a:ea typeface="MS PGothic"/>
            </a:endParaRPr>
          </a:p>
          <a:p>
            <a:r>
              <a:rPr lang="en-US" sz="2000">
                <a:ea typeface="MS PGothic"/>
              </a:rPr>
              <a:t>Percentage of people with early pregnancy complications or loss who are satisfied with the care they receive </a:t>
            </a:r>
            <a:endParaRPr lang="en-CA" sz="2000">
              <a:ea typeface="MS PGothic"/>
            </a:endParaRPr>
          </a:p>
          <a:p>
            <a:pPr marL="0" indent="0">
              <a:buNone/>
            </a:pPr>
            <a:endParaRPr lang="en-CA"/>
          </a:p>
          <a:p>
            <a:endParaRPr lang="en-CA"/>
          </a:p>
          <a:p>
            <a:endParaRPr lang="en-CA"/>
          </a:p>
        </p:txBody>
      </p:sp>
    </p:spTree>
    <p:extLst>
      <p:ext uri="{BB962C8B-B14F-4D97-AF65-F5344CB8AC3E}">
        <p14:creationId xmlns:p14="http://schemas.microsoft.com/office/powerpoint/2010/main" val="733678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0" y="395585"/>
            <a:ext cx="5143500" cy="1704975"/>
          </a:xfrm>
          <a:prstGeom prst="rect">
            <a:avLst/>
          </a:prstGeom>
          <a:noFill/>
          <a:ln w="9525">
            <a:noFill/>
            <a:miter lim="800000"/>
            <a:headEnd/>
            <a:tailEnd/>
          </a:ln>
        </p:spPr>
      </p:pic>
      <p:sp>
        <p:nvSpPr>
          <p:cNvPr id="2" name="Title 1"/>
          <p:cNvSpPr>
            <a:spLocks noGrp="1"/>
          </p:cNvSpPr>
          <p:nvPr>
            <p:ph type="title" idx="4294967295"/>
          </p:nvPr>
        </p:nvSpPr>
        <p:spPr>
          <a:xfrm>
            <a:off x="313840" y="2100560"/>
            <a:ext cx="6658460" cy="2339977"/>
          </a:xfrm>
        </p:spPr>
        <p:txBody>
          <a:bodyPr>
            <a:normAutofit fontScale="90000"/>
          </a:bodyPr>
          <a:lstStyle/>
          <a:p>
            <a:r>
              <a:rPr lang="en-US" sz="4400" b="1"/>
              <a:t>Pregnancy and Infant Loss (PAIL) Network</a:t>
            </a:r>
            <a:br>
              <a:rPr lang="en-US" sz="3675" b="1"/>
            </a:br>
            <a:br>
              <a:rPr lang="en-US" sz="3675" b="1"/>
            </a:br>
            <a:endParaRPr lang="en-US" sz="270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7541" y="5416445"/>
            <a:ext cx="2447579" cy="729067"/>
          </a:xfrm>
          <a:prstGeom prst="rect">
            <a:avLst/>
          </a:prstGeom>
        </p:spPr>
      </p:pic>
      <p:sp>
        <p:nvSpPr>
          <p:cNvPr id="3" name="TextBox 2"/>
          <p:cNvSpPr txBox="1"/>
          <p:nvPr/>
        </p:nvSpPr>
        <p:spPr>
          <a:xfrm>
            <a:off x="4791808" y="5341327"/>
            <a:ext cx="184731" cy="300082"/>
          </a:xfrm>
          <a:prstGeom prst="rect">
            <a:avLst/>
          </a:prstGeom>
          <a:noFill/>
        </p:spPr>
        <p:txBody>
          <a:bodyPr wrap="none" rtlCol="0">
            <a:spAutoFit/>
          </a:bodyPr>
          <a:lstStyle/>
          <a:p>
            <a:pPr defTabSz="685800" fontAlgn="auto">
              <a:spcBef>
                <a:spcPts val="0"/>
              </a:spcBef>
              <a:spcAft>
                <a:spcPts val="0"/>
              </a:spcAft>
            </a:pPr>
            <a:endParaRPr lang="en-US" sz="1350" u="none">
              <a:solidFill>
                <a:prstClr val="black"/>
              </a:solidFill>
              <a:latin typeface="Calibri" panose="020F0502020204030204"/>
              <a:ea typeface="+mn-ea"/>
            </a:endParaRPr>
          </a:p>
        </p:txBody>
      </p:sp>
      <p:sp>
        <p:nvSpPr>
          <p:cNvPr id="4" name="TextBox 3"/>
          <p:cNvSpPr txBox="1"/>
          <p:nvPr/>
        </p:nvSpPr>
        <p:spPr>
          <a:xfrm>
            <a:off x="341479" y="5652369"/>
            <a:ext cx="5366525" cy="400110"/>
          </a:xfrm>
          <a:prstGeom prst="rect">
            <a:avLst/>
          </a:prstGeom>
          <a:noFill/>
        </p:spPr>
        <p:txBody>
          <a:bodyPr wrap="square" rtlCol="0">
            <a:spAutoFit/>
          </a:bodyPr>
          <a:lstStyle/>
          <a:p>
            <a:r>
              <a:rPr lang="en-US" sz="2000" b="1">
                <a:solidFill>
                  <a:srgbClr val="00A0AF"/>
                </a:solidFill>
                <a:hlinkClick r:id="rId5">
                  <a:extLst>
                    <a:ext uri="{A12FA001-AC4F-418D-AE19-62706E023703}">
                      <ahyp:hlinkClr xmlns:ahyp="http://schemas.microsoft.com/office/drawing/2018/hyperlinkcolor" val="tx"/>
                    </a:ext>
                  </a:extLst>
                </a:hlinkClick>
              </a:rPr>
              <a:t>https://</a:t>
            </a:r>
            <a:r>
              <a:rPr lang="en-US" sz="2000" b="1" err="1">
                <a:solidFill>
                  <a:srgbClr val="00A0AF"/>
                </a:solidFill>
                <a:hlinkClick r:id="rId5">
                  <a:extLst>
                    <a:ext uri="{A12FA001-AC4F-418D-AE19-62706E023703}">
                      <ahyp:hlinkClr xmlns:ahyp="http://schemas.microsoft.com/office/drawing/2018/hyperlinkcolor" val="tx"/>
                    </a:ext>
                  </a:extLst>
                </a:hlinkClick>
              </a:rPr>
              <a:t>pailnetwork.sunnybrook.ca</a:t>
            </a:r>
            <a:endParaRPr lang="en-US" sz="2000" b="1">
              <a:solidFill>
                <a:srgbClr val="00A0AF"/>
              </a:solidFill>
            </a:endParaRPr>
          </a:p>
        </p:txBody>
      </p:sp>
    </p:spTree>
    <p:extLst>
      <p:ext uri="{BB962C8B-B14F-4D97-AF65-F5344CB8AC3E}">
        <p14:creationId xmlns:p14="http://schemas.microsoft.com/office/powerpoint/2010/main" val="1468945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5160" y="5691938"/>
            <a:ext cx="7463481"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800" b="1" u="none">
                <a:solidFill>
                  <a:srgbClr val="FFFFFF"/>
                </a:solidFill>
                <a:latin typeface="Arial"/>
                <a:cs typeface="Arial"/>
              </a:rPr>
            </a:br>
            <a:endParaRPr lang="en-CA" sz="2800" b="1" u="none">
              <a:solidFill>
                <a:srgbClr val="FFFFFF"/>
              </a:solidFill>
              <a:latin typeface="Arial"/>
              <a:cs typeface="Arial"/>
            </a:endParaRPr>
          </a:p>
          <a:p>
            <a:pPr eaLnBrk="0" hangingPunct="0"/>
            <a:endParaRPr lang="en-CA" sz="2800" b="1" u="none">
              <a:solidFill>
                <a:srgbClr val="FFFFFF"/>
              </a:solidFill>
              <a:latin typeface="Arial"/>
              <a:cs typeface="Arial"/>
            </a:endParaRPr>
          </a:p>
          <a:p>
            <a:pPr eaLnBrk="0" hangingPunct="0"/>
            <a:br>
              <a:rPr lang="en-CA" sz="2800" b="1" u="none">
                <a:solidFill>
                  <a:srgbClr val="FFFFFF"/>
                </a:solidFill>
                <a:latin typeface="Arial"/>
                <a:cs typeface="Arial"/>
              </a:rPr>
            </a:br>
            <a:r>
              <a:rPr lang="en-CA" sz="2800" u="none">
                <a:solidFill>
                  <a:srgbClr val="FFFFFF"/>
                </a:solidFill>
                <a:latin typeface="Arial"/>
                <a:cs typeface="Arial"/>
              </a:rPr>
              <a:t>Connect with us:</a:t>
            </a:r>
            <a:br>
              <a:rPr lang="en-CA" sz="2800" u="none">
                <a:solidFill>
                  <a:srgbClr val="FFFFFF"/>
                </a:solidFill>
                <a:latin typeface="Arial"/>
                <a:cs typeface="Arial"/>
              </a:rPr>
            </a:br>
            <a:r>
              <a:rPr lang="en-CA" sz="2800" b="1" u="none">
                <a:solidFill>
                  <a:srgbClr val="FFFFFF"/>
                </a:solidFill>
                <a:latin typeface="Arial"/>
                <a:cs typeface="Arial"/>
              </a:rPr>
              <a:t>https://quorum.hqontario.ca/</a:t>
            </a:r>
          </a:p>
        </p:txBody>
      </p:sp>
    </p:spTree>
    <p:custDataLst>
      <p:tags r:id="rId1"/>
    </p:custDataLst>
    <p:extLst>
      <p:ext uri="{BB962C8B-B14F-4D97-AF65-F5344CB8AC3E}">
        <p14:creationId xmlns:p14="http://schemas.microsoft.com/office/powerpoint/2010/main" val="137298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98152" y="6360455"/>
            <a:ext cx="8921937" cy="400110"/>
          </a:xfrm>
          <a:prstGeom prst="rect">
            <a:avLst/>
          </a:prstGeom>
        </p:spPr>
        <p:txBody>
          <a:bodyPr wrap="square" anchor="t">
            <a:spAutoFit/>
          </a:bodyPr>
          <a:lstStyle/>
          <a:p>
            <a:r>
              <a:rPr lang="en-US" sz="1000" b="1" u="none">
                <a:solidFill>
                  <a:srgbClr val="0C6577"/>
                </a:solidFill>
              </a:rPr>
              <a:t>Find these resources here:</a:t>
            </a:r>
            <a:br>
              <a:rPr lang="en-US" sz="1000" b="1" u="none">
                <a:solidFill>
                  <a:srgbClr val="0C6577"/>
                </a:solidFill>
                <a:cs typeface="Arial"/>
              </a:rPr>
            </a:br>
            <a:r>
              <a:rPr lang="en-CA" sz="1000">
                <a:hlinkClick r:id="rId3"/>
              </a:rPr>
              <a:t>https://www.hqontario.ca/evidence-to-improve-care/quality-standards/view-all-quality-standards/early-pregnancy-complications-and-loss</a:t>
            </a:r>
            <a:r>
              <a:rPr lang="en-US" sz="1000" u="none">
                <a:cs typeface="Arial"/>
              </a:rPr>
              <a:t> </a:t>
            </a:r>
            <a:endParaRPr lang="en-US" sz="1000" u="none"/>
          </a:p>
        </p:txBody>
      </p:sp>
      <p:sp>
        <p:nvSpPr>
          <p:cNvPr id="7" name="Title 6"/>
          <p:cNvSpPr>
            <a:spLocks noGrp="1"/>
          </p:cNvSpPr>
          <p:nvPr>
            <p:ph type="title"/>
          </p:nvPr>
        </p:nvSpPr>
        <p:spPr>
          <a:xfrm>
            <a:off x="436829" y="1233"/>
            <a:ext cx="8244584" cy="1165909"/>
          </a:xfrm>
        </p:spPr>
        <p:txBody>
          <a:bodyPr/>
          <a:lstStyle/>
          <a:p>
            <a:r>
              <a:rPr lang="en-US" sz="2800"/>
              <a:t>Quality Standards Resources</a:t>
            </a:r>
          </a:p>
        </p:txBody>
      </p:sp>
      <p:sp>
        <p:nvSpPr>
          <p:cNvPr id="18" name="TextBox 17">
            <a:extLst>
              <a:ext uri="{FF2B5EF4-FFF2-40B4-BE49-F238E27FC236}">
                <a16:creationId xmlns:a16="http://schemas.microsoft.com/office/drawing/2014/main" id="{A5593DC1-F54F-440D-8F78-18B2BBEA017D}"/>
              </a:ext>
            </a:extLst>
          </p:cNvPr>
          <p:cNvSpPr txBox="1"/>
          <p:nvPr/>
        </p:nvSpPr>
        <p:spPr>
          <a:xfrm>
            <a:off x="6891460" y="6074241"/>
            <a:ext cx="2252540" cy="276999"/>
          </a:xfrm>
          <a:prstGeom prst="rect">
            <a:avLst/>
          </a:prstGeom>
          <a:noFill/>
        </p:spPr>
        <p:txBody>
          <a:bodyPr wrap="square" rtlCol="0" anchor="t">
            <a:spAutoFit/>
          </a:bodyPr>
          <a:lstStyle/>
          <a:p>
            <a:r>
              <a:rPr lang="en-US" sz="1200" b="1" u="none"/>
              <a:t>Data Tables</a:t>
            </a:r>
          </a:p>
        </p:txBody>
      </p:sp>
      <p:sp>
        <p:nvSpPr>
          <p:cNvPr id="19" name="TextBox 18">
            <a:extLst>
              <a:ext uri="{FF2B5EF4-FFF2-40B4-BE49-F238E27FC236}">
                <a16:creationId xmlns:a16="http://schemas.microsoft.com/office/drawing/2014/main" id="{4F2D8F28-C103-C141-A84E-ACE96D8BD2B5}"/>
              </a:ext>
            </a:extLst>
          </p:cNvPr>
          <p:cNvSpPr txBox="1"/>
          <p:nvPr/>
        </p:nvSpPr>
        <p:spPr>
          <a:xfrm>
            <a:off x="409411" y="5854055"/>
            <a:ext cx="2901500" cy="307777"/>
          </a:xfrm>
          <a:prstGeom prst="rect">
            <a:avLst/>
          </a:prstGeom>
          <a:noFill/>
        </p:spPr>
        <p:txBody>
          <a:bodyPr wrap="none" rtlCol="0">
            <a:spAutoFit/>
          </a:bodyPr>
          <a:lstStyle/>
          <a:p>
            <a:r>
              <a:rPr lang="en-US" b="1" u="none">
                <a:solidFill>
                  <a:srgbClr val="000000"/>
                </a:solidFill>
              </a:rPr>
              <a:t>Recommendations for Adoption</a:t>
            </a:r>
          </a:p>
        </p:txBody>
      </p:sp>
      <p:pic>
        <p:nvPicPr>
          <p:cNvPr id="20" name="Picture 19">
            <a:extLst>
              <a:ext uri="{FF2B5EF4-FFF2-40B4-BE49-F238E27FC236}">
                <a16:creationId xmlns:a16="http://schemas.microsoft.com/office/drawing/2014/main" id="{E901ABB8-D4A8-0940-8467-700A14C27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7634" y="1518433"/>
            <a:ext cx="2164710" cy="1675904"/>
          </a:xfrm>
          <a:prstGeom prst="rect">
            <a:avLst/>
          </a:prstGeom>
          <a:effectLst>
            <a:outerShdw blurRad="76200" algn="ctr" rotWithShape="0">
              <a:prstClr val="black">
                <a:alpha val="40000"/>
              </a:prstClr>
            </a:outerShdw>
          </a:effectLst>
        </p:spPr>
      </p:pic>
      <p:sp>
        <p:nvSpPr>
          <p:cNvPr id="26" name="TextBox 25">
            <a:extLst>
              <a:ext uri="{FF2B5EF4-FFF2-40B4-BE49-F238E27FC236}">
                <a16:creationId xmlns:a16="http://schemas.microsoft.com/office/drawing/2014/main" id="{FA42A3A3-81E5-3D40-A873-02FBC4F3EFB2}"/>
              </a:ext>
            </a:extLst>
          </p:cNvPr>
          <p:cNvSpPr txBox="1"/>
          <p:nvPr/>
        </p:nvSpPr>
        <p:spPr>
          <a:xfrm>
            <a:off x="6364191" y="3464131"/>
            <a:ext cx="2135401" cy="484005"/>
          </a:xfrm>
          <a:prstGeom prst="rect">
            <a:avLst/>
          </a:prstGeom>
          <a:noFill/>
        </p:spPr>
        <p:txBody>
          <a:bodyPr wrap="none" rtlCol="0">
            <a:spAutoFit/>
          </a:bodyPr>
          <a:lstStyle/>
          <a:p>
            <a:r>
              <a:rPr lang="en-US" b="1" u="none">
                <a:solidFill>
                  <a:srgbClr val="000000"/>
                </a:solidFill>
              </a:rPr>
              <a:t>Getting Started Guide</a:t>
            </a:r>
          </a:p>
        </p:txBody>
      </p:sp>
      <p:sp>
        <p:nvSpPr>
          <p:cNvPr id="28" name="TextBox 27">
            <a:extLst>
              <a:ext uri="{FF2B5EF4-FFF2-40B4-BE49-F238E27FC236}">
                <a16:creationId xmlns:a16="http://schemas.microsoft.com/office/drawing/2014/main" id="{4CB5A98D-E2D7-F947-BB70-39134749FBB3}"/>
              </a:ext>
            </a:extLst>
          </p:cNvPr>
          <p:cNvSpPr txBox="1"/>
          <p:nvPr/>
        </p:nvSpPr>
        <p:spPr>
          <a:xfrm>
            <a:off x="3351715" y="3469354"/>
            <a:ext cx="2529860" cy="307777"/>
          </a:xfrm>
          <a:prstGeom prst="rect">
            <a:avLst/>
          </a:prstGeom>
          <a:noFill/>
        </p:spPr>
        <p:txBody>
          <a:bodyPr wrap="none" rtlCol="0">
            <a:spAutoFit/>
          </a:bodyPr>
          <a:lstStyle/>
          <a:p>
            <a:r>
              <a:rPr lang="en-US" b="1" u="none">
                <a:solidFill>
                  <a:srgbClr val="000000"/>
                </a:solidFill>
              </a:rPr>
              <a:t>Patient Conversation Guide</a:t>
            </a:r>
          </a:p>
        </p:txBody>
      </p:sp>
      <p:sp>
        <p:nvSpPr>
          <p:cNvPr id="29" name="TextBox 28">
            <a:extLst>
              <a:ext uri="{FF2B5EF4-FFF2-40B4-BE49-F238E27FC236}">
                <a16:creationId xmlns:a16="http://schemas.microsoft.com/office/drawing/2014/main" id="{F830BAC6-EBFE-F045-AF62-6372CBA05DDE}"/>
              </a:ext>
            </a:extLst>
          </p:cNvPr>
          <p:cNvSpPr txBox="1"/>
          <p:nvPr/>
        </p:nvSpPr>
        <p:spPr>
          <a:xfrm>
            <a:off x="947125" y="3503740"/>
            <a:ext cx="1616148" cy="307777"/>
          </a:xfrm>
          <a:prstGeom prst="rect">
            <a:avLst/>
          </a:prstGeom>
          <a:noFill/>
        </p:spPr>
        <p:txBody>
          <a:bodyPr wrap="none" rtlCol="0">
            <a:spAutoFit/>
          </a:bodyPr>
          <a:lstStyle/>
          <a:p>
            <a:r>
              <a:rPr lang="en-US" b="1" u="none">
                <a:solidFill>
                  <a:srgbClr val="000000"/>
                </a:solidFill>
              </a:rPr>
              <a:t>Quality Standard</a:t>
            </a:r>
          </a:p>
        </p:txBody>
      </p:sp>
      <p:sp>
        <p:nvSpPr>
          <p:cNvPr id="30" name="TextBox 29">
            <a:extLst>
              <a:ext uri="{FF2B5EF4-FFF2-40B4-BE49-F238E27FC236}">
                <a16:creationId xmlns:a16="http://schemas.microsoft.com/office/drawing/2014/main" id="{2D79F928-50F0-BC4F-9EFC-4FC7DE3C8133}"/>
              </a:ext>
            </a:extLst>
          </p:cNvPr>
          <p:cNvSpPr txBox="1"/>
          <p:nvPr/>
        </p:nvSpPr>
        <p:spPr>
          <a:xfrm>
            <a:off x="3707019" y="6037451"/>
            <a:ext cx="1895071" cy="307777"/>
          </a:xfrm>
          <a:prstGeom prst="rect">
            <a:avLst/>
          </a:prstGeom>
          <a:noFill/>
        </p:spPr>
        <p:txBody>
          <a:bodyPr wrap="none" rtlCol="0" anchor="t">
            <a:spAutoFit/>
          </a:bodyPr>
          <a:lstStyle/>
          <a:p>
            <a:r>
              <a:rPr lang="en-US" b="1" u="none">
                <a:solidFill>
                  <a:srgbClr val="000000"/>
                </a:solidFill>
              </a:rPr>
              <a:t>Measurement Guide</a:t>
            </a:r>
          </a:p>
        </p:txBody>
      </p:sp>
      <p:pic>
        <p:nvPicPr>
          <p:cNvPr id="31" name="Picture 30">
            <a:extLst>
              <a:ext uri="{FF2B5EF4-FFF2-40B4-BE49-F238E27FC236}">
                <a16:creationId xmlns:a16="http://schemas.microsoft.com/office/drawing/2014/main" id="{111438C4-5670-DE48-BD49-560AC585DB12}"/>
              </a:ext>
            </a:extLst>
          </p:cNvPr>
          <p:cNvPicPr>
            <a:picLocks noChangeAspect="1"/>
          </p:cNvPicPr>
          <p:nvPr/>
        </p:nvPicPr>
        <p:blipFill>
          <a:blip r:embed="rId5"/>
          <a:srcRect/>
          <a:stretch/>
        </p:blipFill>
        <p:spPr>
          <a:xfrm>
            <a:off x="947125" y="1130179"/>
            <a:ext cx="1623347" cy="2100803"/>
          </a:xfrm>
          <a:prstGeom prst="rect">
            <a:avLst/>
          </a:prstGeom>
          <a:effectLst>
            <a:outerShdw blurRad="76200" algn="ctr" rotWithShape="0">
              <a:prstClr val="black">
                <a:alpha val="40000"/>
              </a:prstClr>
            </a:outerShdw>
          </a:effectLst>
        </p:spPr>
      </p:pic>
      <p:pic>
        <p:nvPicPr>
          <p:cNvPr id="32" name="Picture 31">
            <a:extLst>
              <a:ext uri="{FF2B5EF4-FFF2-40B4-BE49-F238E27FC236}">
                <a16:creationId xmlns:a16="http://schemas.microsoft.com/office/drawing/2014/main" id="{F8406BC1-424D-7D48-A696-44414BBBCC19}"/>
              </a:ext>
            </a:extLst>
          </p:cNvPr>
          <p:cNvPicPr>
            <a:picLocks noChangeAspect="1"/>
          </p:cNvPicPr>
          <p:nvPr/>
        </p:nvPicPr>
        <p:blipFill>
          <a:blip r:embed="rId6"/>
          <a:srcRect/>
          <a:stretch/>
        </p:blipFill>
        <p:spPr>
          <a:xfrm>
            <a:off x="3790690" y="1125342"/>
            <a:ext cx="1617057" cy="2092662"/>
          </a:xfrm>
          <a:prstGeom prst="rect">
            <a:avLst/>
          </a:prstGeom>
          <a:effectLst>
            <a:outerShdw blurRad="76200" algn="ctr" rotWithShape="0">
              <a:prstClr val="black">
                <a:alpha val="40000"/>
              </a:prstClr>
            </a:outerShdw>
          </a:effectLst>
        </p:spPr>
      </p:pic>
      <p:pic>
        <p:nvPicPr>
          <p:cNvPr id="33" name="Picture 32">
            <a:extLst>
              <a:ext uri="{FF2B5EF4-FFF2-40B4-BE49-F238E27FC236}">
                <a16:creationId xmlns:a16="http://schemas.microsoft.com/office/drawing/2014/main" id="{9786B4D9-E900-6541-B2FC-E7A0FE62C23C}"/>
              </a:ext>
            </a:extLst>
          </p:cNvPr>
          <p:cNvPicPr>
            <a:picLocks noChangeAspect="1"/>
          </p:cNvPicPr>
          <p:nvPr/>
        </p:nvPicPr>
        <p:blipFill>
          <a:blip r:embed="rId7"/>
          <a:srcRect/>
          <a:stretch/>
        </p:blipFill>
        <p:spPr>
          <a:xfrm>
            <a:off x="828928" y="4209646"/>
            <a:ext cx="1944074" cy="1502239"/>
          </a:xfrm>
          <a:prstGeom prst="rect">
            <a:avLst/>
          </a:prstGeom>
          <a:effectLst>
            <a:outerShdw blurRad="76200" algn="ctr" rotWithShape="0">
              <a:prstClr val="black">
                <a:alpha val="40000"/>
              </a:prstClr>
            </a:outerShdw>
          </a:effectLst>
        </p:spPr>
      </p:pic>
      <p:pic>
        <p:nvPicPr>
          <p:cNvPr id="34" name="Picture 33">
            <a:extLst>
              <a:ext uri="{FF2B5EF4-FFF2-40B4-BE49-F238E27FC236}">
                <a16:creationId xmlns:a16="http://schemas.microsoft.com/office/drawing/2014/main" id="{0713A29C-67C7-454E-93E1-0C9557571692}"/>
              </a:ext>
            </a:extLst>
          </p:cNvPr>
          <p:cNvPicPr>
            <a:picLocks noChangeAspect="1"/>
          </p:cNvPicPr>
          <p:nvPr/>
        </p:nvPicPr>
        <p:blipFill>
          <a:blip r:embed="rId8"/>
          <a:srcRect/>
          <a:stretch/>
        </p:blipFill>
        <p:spPr>
          <a:xfrm>
            <a:off x="3895592" y="4018408"/>
            <a:ext cx="1501742" cy="1943430"/>
          </a:xfrm>
          <a:prstGeom prst="rect">
            <a:avLst/>
          </a:prstGeom>
          <a:effectLst>
            <a:outerShdw blurRad="63500" sx="102000" sy="102000" algn="ctr" rotWithShape="0">
              <a:prstClr val="black">
                <a:alpha val="40000"/>
              </a:prstClr>
            </a:outerShdw>
          </a:effectLst>
        </p:spPr>
      </p:pic>
      <p:pic>
        <p:nvPicPr>
          <p:cNvPr id="21" name="Picture 20">
            <a:extLst>
              <a:ext uri="{FF2B5EF4-FFF2-40B4-BE49-F238E27FC236}">
                <a16:creationId xmlns:a16="http://schemas.microsoft.com/office/drawing/2014/main" id="{C3D5F3DD-EBB5-324C-9038-8BDC5314D659}"/>
              </a:ext>
            </a:extLst>
          </p:cNvPr>
          <p:cNvPicPr>
            <a:picLocks noChangeAspect="1"/>
          </p:cNvPicPr>
          <p:nvPr/>
        </p:nvPicPr>
        <p:blipFill>
          <a:blip r:embed="rId9"/>
          <a:srcRect/>
          <a:stretch/>
        </p:blipFill>
        <p:spPr>
          <a:xfrm>
            <a:off x="5982015" y="4257233"/>
            <a:ext cx="2770135" cy="1454652"/>
          </a:xfrm>
          <a:prstGeom prst="rect">
            <a:avLst/>
          </a:prstGeom>
          <a:ln>
            <a:noFill/>
          </a:ln>
          <a:effectLst>
            <a:outerShdw blurRad="254000" dist="139700" dir="1620000" sx="95000" sy="95000" algn="tl" rotWithShape="0">
              <a:srgbClr val="333333">
                <a:alpha val="62000"/>
              </a:srgbClr>
            </a:outerShdw>
          </a:effectLst>
        </p:spPr>
      </p:pic>
    </p:spTree>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3200" b="0" u="none" kern="0">
                <a:solidFill>
                  <a:srgbClr val="00A0AF"/>
                </a:solidFill>
              </a:rPr>
              <a:t>Inside the </a:t>
            </a:r>
            <a:r>
              <a:rPr lang="en-US" sz="3200" u="none" kern="0">
                <a:solidFill>
                  <a:srgbClr val="00A0AF"/>
                </a:solidFill>
              </a:rPr>
              <a:t>Quality Standard</a:t>
            </a:r>
          </a:p>
        </p:txBody>
      </p:sp>
      <p:sp>
        <p:nvSpPr>
          <p:cNvPr id="25" name="TextBox 24">
            <a:extLst>
              <a:ext uri="{FF2B5EF4-FFF2-40B4-BE49-F238E27FC236}">
                <a16:creationId xmlns:a16="http://schemas.microsoft.com/office/drawing/2014/main" id="{B4017602-2BEA-1C4C-9215-7719F1D924ED}"/>
              </a:ext>
            </a:extLst>
          </p:cNvPr>
          <p:cNvSpPr txBox="1"/>
          <p:nvPr/>
        </p:nvSpPr>
        <p:spPr>
          <a:xfrm>
            <a:off x="1455451" y="922895"/>
            <a:ext cx="1598515" cy="338554"/>
          </a:xfrm>
          <a:prstGeom prst="rect">
            <a:avLst/>
          </a:prstGeom>
          <a:solidFill>
            <a:schemeClr val="accent1">
              <a:lumMod val="50000"/>
            </a:schemeClr>
          </a:solidFill>
          <a:ln>
            <a:noFill/>
          </a:ln>
        </p:spPr>
        <p:txBody>
          <a:bodyPr wrap="none" rtlCol="0">
            <a:spAutoFit/>
          </a:bodyPr>
          <a:lstStyle/>
          <a:p>
            <a:r>
              <a:rPr lang="en-CA" sz="1600" b="1" u="none">
                <a:solidFill>
                  <a:schemeClr val="bg1"/>
                </a:solidFill>
              </a:rPr>
              <a:t>The Statement</a:t>
            </a:r>
          </a:p>
        </p:txBody>
      </p:sp>
      <p:sp>
        <p:nvSpPr>
          <p:cNvPr id="26" name="TextBox 25">
            <a:extLst>
              <a:ext uri="{FF2B5EF4-FFF2-40B4-BE49-F238E27FC236}">
                <a16:creationId xmlns:a16="http://schemas.microsoft.com/office/drawing/2014/main" id="{070DA0B4-BCD5-5941-8431-5F4B894BB01C}"/>
              </a:ext>
            </a:extLst>
          </p:cNvPr>
          <p:cNvSpPr txBox="1"/>
          <p:nvPr/>
        </p:nvSpPr>
        <p:spPr>
          <a:xfrm>
            <a:off x="5054302" y="916755"/>
            <a:ext cx="1520353" cy="338554"/>
          </a:xfrm>
          <a:prstGeom prst="rect">
            <a:avLst/>
          </a:prstGeom>
          <a:solidFill>
            <a:srgbClr val="3C8C93"/>
          </a:solidFill>
          <a:ln>
            <a:noFill/>
          </a:ln>
        </p:spPr>
        <p:txBody>
          <a:bodyPr wrap="none" rtlCol="0">
            <a:spAutoFit/>
          </a:bodyPr>
          <a:lstStyle/>
          <a:p>
            <a:r>
              <a:rPr lang="en-CA" sz="1600" b="1" u="none">
                <a:solidFill>
                  <a:schemeClr val="bg1"/>
                </a:solidFill>
              </a:rPr>
              <a:t>The Audience</a:t>
            </a:r>
          </a:p>
        </p:txBody>
      </p:sp>
      <p:sp>
        <p:nvSpPr>
          <p:cNvPr id="27" name="TextBox 26">
            <a:extLst>
              <a:ext uri="{FF2B5EF4-FFF2-40B4-BE49-F238E27FC236}">
                <a16:creationId xmlns:a16="http://schemas.microsoft.com/office/drawing/2014/main" id="{53845974-EE63-0446-8B22-EC178407131A}"/>
              </a:ext>
            </a:extLst>
          </p:cNvPr>
          <p:cNvSpPr txBox="1"/>
          <p:nvPr/>
        </p:nvSpPr>
        <p:spPr>
          <a:xfrm>
            <a:off x="2879060" y="5997324"/>
            <a:ext cx="1587294" cy="338554"/>
          </a:xfrm>
          <a:prstGeom prst="rect">
            <a:avLst/>
          </a:prstGeom>
          <a:solidFill>
            <a:srgbClr val="3C8C93"/>
          </a:solidFill>
          <a:ln>
            <a:solidFill>
              <a:srgbClr val="FFFFFF"/>
            </a:solidFill>
          </a:ln>
        </p:spPr>
        <p:txBody>
          <a:bodyPr wrap="none" rtlCol="0">
            <a:spAutoFit/>
          </a:bodyPr>
          <a:lstStyle/>
          <a:p>
            <a:r>
              <a:rPr lang="en-CA" sz="1600" b="1" u="none">
                <a:solidFill>
                  <a:schemeClr val="bg1"/>
                </a:solidFill>
              </a:rPr>
              <a:t>The Indicators</a:t>
            </a:r>
          </a:p>
        </p:txBody>
      </p:sp>
      <p:sp>
        <p:nvSpPr>
          <p:cNvPr id="28" name="TextBox 27">
            <a:extLst>
              <a:ext uri="{FF2B5EF4-FFF2-40B4-BE49-F238E27FC236}">
                <a16:creationId xmlns:a16="http://schemas.microsoft.com/office/drawing/2014/main" id="{CA66F257-E7F3-4C47-96EA-05C8DF816052}"/>
              </a:ext>
            </a:extLst>
          </p:cNvPr>
          <p:cNvSpPr txBox="1"/>
          <p:nvPr/>
        </p:nvSpPr>
        <p:spPr>
          <a:xfrm>
            <a:off x="7146015" y="916755"/>
            <a:ext cx="1245854" cy="338554"/>
          </a:xfrm>
          <a:prstGeom prst="rect">
            <a:avLst/>
          </a:prstGeom>
          <a:solidFill>
            <a:srgbClr val="3C8C93"/>
          </a:solidFill>
          <a:ln>
            <a:solidFill>
              <a:srgbClr val="FFFFFF"/>
            </a:solidFill>
          </a:ln>
        </p:spPr>
        <p:txBody>
          <a:bodyPr wrap="none" rtlCol="0">
            <a:spAutoFit/>
          </a:bodyPr>
          <a:lstStyle/>
          <a:p>
            <a:r>
              <a:rPr lang="en-CA" sz="1600" b="1" u="none">
                <a:solidFill>
                  <a:schemeClr val="bg1"/>
                </a:solidFill>
              </a:rPr>
              <a:t>Definitions</a:t>
            </a:r>
          </a:p>
        </p:txBody>
      </p:sp>
      <p:cxnSp>
        <p:nvCxnSpPr>
          <p:cNvPr id="29" name="Straight Arrow Connector 28">
            <a:extLst>
              <a:ext uri="{FF2B5EF4-FFF2-40B4-BE49-F238E27FC236}">
                <a16:creationId xmlns:a16="http://schemas.microsoft.com/office/drawing/2014/main" id="{D25E328C-D84A-3441-9DBC-A2F5745AFB0A}"/>
              </a:ext>
            </a:extLst>
          </p:cNvPr>
          <p:cNvCxnSpPr>
            <a:cxnSpLocks/>
          </p:cNvCxnSpPr>
          <p:nvPr/>
        </p:nvCxnSpPr>
        <p:spPr bwMode="auto">
          <a:xfrm>
            <a:off x="2257329" y="1261250"/>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30" name="Straight Arrow Connector 29">
            <a:extLst>
              <a:ext uri="{FF2B5EF4-FFF2-40B4-BE49-F238E27FC236}">
                <a16:creationId xmlns:a16="http://schemas.microsoft.com/office/drawing/2014/main" id="{0EBDBA0A-E95C-0B4C-96DC-5E53D81ABF9C}"/>
              </a:ext>
            </a:extLst>
          </p:cNvPr>
          <p:cNvCxnSpPr>
            <a:cxnSpLocks/>
          </p:cNvCxnSpPr>
          <p:nvPr/>
        </p:nvCxnSpPr>
        <p:spPr bwMode="auto">
          <a:xfrm>
            <a:off x="5836088" y="1234987"/>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31" name="Straight Arrow Connector 30">
            <a:extLst>
              <a:ext uri="{FF2B5EF4-FFF2-40B4-BE49-F238E27FC236}">
                <a16:creationId xmlns:a16="http://schemas.microsoft.com/office/drawing/2014/main" id="{FC42E02C-016A-0648-B553-0118F9057268}"/>
              </a:ext>
            </a:extLst>
          </p:cNvPr>
          <p:cNvCxnSpPr>
            <a:cxnSpLocks/>
          </p:cNvCxnSpPr>
          <p:nvPr/>
        </p:nvCxnSpPr>
        <p:spPr bwMode="auto">
          <a:xfrm>
            <a:off x="7743708" y="1240241"/>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32" name="Straight Arrow Connector 31">
            <a:extLst>
              <a:ext uri="{FF2B5EF4-FFF2-40B4-BE49-F238E27FC236}">
                <a16:creationId xmlns:a16="http://schemas.microsoft.com/office/drawing/2014/main" id="{0B787A8E-36D2-4847-8C6C-C837541D7420}"/>
              </a:ext>
            </a:extLst>
          </p:cNvPr>
          <p:cNvCxnSpPr>
            <a:cxnSpLocks/>
          </p:cNvCxnSpPr>
          <p:nvPr/>
        </p:nvCxnSpPr>
        <p:spPr bwMode="auto">
          <a:xfrm>
            <a:off x="4466832" y="6168430"/>
            <a:ext cx="365022" cy="0"/>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pic>
        <p:nvPicPr>
          <p:cNvPr id="33" name="Picture 32">
            <a:extLst>
              <a:ext uri="{FF2B5EF4-FFF2-40B4-BE49-F238E27FC236}">
                <a16:creationId xmlns:a16="http://schemas.microsoft.com/office/drawing/2014/main" id="{7B0C9AC8-BF1B-5A4F-88E8-297E50D296CB}"/>
              </a:ext>
            </a:extLst>
          </p:cNvPr>
          <p:cNvPicPr>
            <a:picLocks noChangeAspect="1"/>
          </p:cNvPicPr>
          <p:nvPr/>
        </p:nvPicPr>
        <p:blipFill>
          <a:blip r:embed="rId3"/>
          <a:srcRect/>
          <a:stretch/>
        </p:blipFill>
        <p:spPr>
          <a:xfrm>
            <a:off x="683676" y="1790874"/>
            <a:ext cx="3183185" cy="3968340"/>
          </a:xfrm>
          <a:prstGeom prst="rect">
            <a:avLst/>
          </a:prstGeom>
          <a:ln>
            <a:noFill/>
          </a:ln>
          <a:effectLst>
            <a:outerShdw blurRad="292100" dist="139700" dir="2700000" algn="tl" rotWithShape="0">
              <a:srgbClr val="333333">
                <a:alpha val="65000"/>
              </a:srgbClr>
            </a:outerShdw>
          </a:effectLst>
        </p:spPr>
      </p:pic>
      <p:pic>
        <p:nvPicPr>
          <p:cNvPr id="34" name="Picture 33">
            <a:extLst>
              <a:ext uri="{FF2B5EF4-FFF2-40B4-BE49-F238E27FC236}">
                <a16:creationId xmlns:a16="http://schemas.microsoft.com/office/drawing/2014/main" id="{2A334058-4C7A-5846-8D90-8B833D1C6282}"/>
              </a:ext>
            </a:extLst>
          </p:cNvPr>
          <p:cNvPicPr>
            <a:picLocks noChangeAspect="1"/>
          </p:cNvPicPr>
          <p:nvPr/>
        </p:nvPicPr>
        <p:blipFill>
          <a:blip r:embed="rId4"/>
          <a:srcRect/>
          <a:stretch/>
        </p:blipFill>
        <p:spPr>
          <a:xfrm>
            <a:off x="5250893" y="1797754"/>
            <a:ext cx="2982285" cy="3249356"/>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FE401EC0-D07B-D648-A7D5-2D279D17F09B}"/>
              </a:ext>
            </a:extLst>
          </p:cNvPr>
          <p:cNvPicPr>
            <a:picLocks noChangeAspect="1"/>
          </p:cNvPicPr>
          <p:nvPr/>
        </p:nvPicPr>
        <p:blipFill>
          <a:blip r:embed="rId5"/>
          <a:srcRect/>
          <a:stretch/>
        </p:blipFill>
        <p:spPr>
          <a:xfrm>
            <a:off x="5236409" y="5189412"/>
            <a:ext cx="2148092" cy="15036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sz="2800" b="0"/>
              <a:t>Quality Standards:  </a:t>
            </a:r>
            <a:br>
              <a:rPr lang="en-US" sz="2800" b="0"/>
            </a:br>
            <a:r>
              <a:rPr lang="en-US"/>
              <a:t>Patient Conversation Guide</a:t>
            </a:r>
          </a:p>
        </p:txBody>
      </p:sp>
      <p:sp>
        <p:nvSpPr>
          <p:cNvPr id="5" name="Content Placeholder 4"/>
          <p:cNvSpPr>
            <a:spLocks noGrp="1"/>
          </p:cNvSpPr>
          <p:nvPr>
            <p:ph idx="4294967295"/>
          </p:nvPr>
        </p:nvSpPr>
        <p:spPr>
          <a:xfrm>
            <a:off x="473272" y="2549525"/>
            <a:ext cx="3804366" cy="2492375"/>
          </a:xfrm>
        </p:spPr>
        <p:txBody>
          <a:bodyPr/>
          <a:lstStyle/>
          <a:p>
            <a:pPr marL="0" indent="0">
              <a:buNone/>
            </a:pPr>
            <a:r>
              <a:rPr lang="en-US" sz="1800"/>
              <a:t>The </a:t>
            </a:r>
            <a:r>
              <a:rPr lang="en-US" sz="1800" b="1"/>
              <a:t>patient conversation guide </a:t>
            </a:r>
            <a:br>
              <a:rPr lang="en-US" sz="1800" b="1"/>
            </a:br>
            <a:r>
              <a:rPr lang="en-US" sz="1800"/>
              <a:t>is designed to give patients information about what quality care looks like for various conditions based on the best evidence, so they can ask informed questions of their health care providers.</a:t>
            </a:r>
          </a:p>
        </p:txBody>
      </p:sp>
      <p:pic>
        <p:nvPicPr>
          <p:cNvPr id="6" name="Picture 5">
            <a:extLst>
              <a:ext uri="{FF2B5EF4-FFF2-40B4-BE49-F238E27FC236}">
                <a16:creationId xmlns:a16="http://schemas.microsoft.com/office/drawing/2014/main" id="{4729AF02-70B5-6B4A-8EDE-9C8230D22E20}"/>
              </a:ext>
            </a:extLst>
          </p:cNvPr>
          <p:cNvPicPr>
            <a:picLocks noChangeAspect="1"/>
          </p:cNvPicPr>
          <p:nvPr/>
        </p:nvPicPr>
        <p:blipFill>
          <a:blip r:embed="rId3"/>
          <a:srcRect/>
          <a:stretch/>
        </p:blipFill>
        <p:spPr>
          <a:xfrm>
            <a:off x="4687219" y="1710353"/>
            <a:ext cx="3459251" cy="4476677"/>
          </a:xfrm>
          <a:prstGeom prst="rect">
            <a:avLst/>
          </a:prstGeom>
          <a:effectLst>
            <a:outerShdw blurRad="76200" algn="ctr" rotWithShape="0">
              <a:prstClr val="black">
                <a:alpha val="40000"/>
              </a:prstClr>
            </a:outerShdw>
          </a:effectLst>
        </p:spPr>
      </p:pic>
    </p:spTree>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0"/>
              <a:t>Quality Standards:</a:t>
            </a:r>
            <a:br>
              <a:rPr lang="en-US">
                <a:highlight>
                  <a:srgbClr val="FFFF00"/>
                </a:highlight>
              </a:rPr>
            </a:br>
            <a:r>
              <a:rPr lang="en-US"/>
              <a:t>Recommendations for Adoption</a:t>
            </a:r>
          </a:p>
        </p:txBody>
      </p:sp>
      <p:sp>
        <p:nvSpPr>
          <p:cNvPr id="5" name="Content Placeholder 4"/>
          <p:cNvSpPr>
            <a:spLocks noGrp="1"/>
          </p:cNvSpPr>
          <p:nvPr>
            <p:ph idx="4294967295"/>
          </p:nvPr>
        </p:nvSpPr>
        <p:spPr>
          <a:xfrm>
            <a:off x="457201" y="2017241"/>
            <a:ext cx="3288082" cy="3444106"/>
          </a:xfrm>
        </p:spPr>
        <p:txBody>
          <a:bodyPr/>
          <a:lstStyle/>
          <a:p>
            <a:pPr marL="0" indent="0">
              <a:buNone/>
            </a:pPr>
            <a:r>
              <a:rPr lang="en-US" sz="1800" b="1"/>
              <a:t>Recommendations</a:t>
            </a:r>
            <a:r>
              <a:rPr lang="en-US" sz="1800"/>
              <a:t> for policy makers, administrators, health care organizations, and professionals that aim to bridge the gaps between current care and care outlined in the quality statements to enable adoption of the quality standard across Ontario.</a:t>
            </a:r>
          </a:p>
        </p:txBody>
      </p:sp>
      <p:pic>
        <p:nvPicPr>
          <p:cNvPr id="6" name="Picture 5">
            <a:extLst>
              <a:ext uri="{FF2B5EF4-FFF2-40B4-BE49-F238E27FC236}">
                <a16:creationId xmlns:a16="http://schemas.microsoft.com/office/drawing/2014/main" id="{96306335-66F8-D847-AF67-5A4B11F14F9A}"/>
              </a:ext>
            </a:extLst>
          </p:cNvPr>
          <p:cNvPicPr>
            <a:picLocks noChangeAspect="1"/>
          </p:cNvPicPr>
          <p:nvPr/>
        </p:nvPicPr>
        <p:blipFill>
          <a:blip r:embed="rId3"/>
          <a:srcRect/>
          <a:stretch/>
        </p:blipFill>
        <p:spPr>
          <a:xfrm>
            <a:off x="4336531" y="1919288"/>
            <a:ext cx="4365249" cy="3373146"/>
          </a:xfrm>
          <a:prstGeom prst="rect">
            <a:avLst/>
          </a:prstGeom>
          <a:effectLst>
            <a:outerShdw blurRad="76200" algn="ctr" rotWithShape="0">
              <a:prstClr val="black">
                <a:alpha val="40000"/>
              </a:prstClr>
            </a:outerShdw>
          </a:effectLst>
        </p:spPr>
      </p:pic>
    </p:spTree>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br>
            <a:r>
              <a:rPr lang="en-US"/>
              <a:t>Implementation Tools</a:t>
            </a:r>
          </a:p>
        </p:txBody>
      </p:sp>
      <p:sp>
        <p:nvSpPr>
          <p:cNvPr id="5" name="Content Placeholder 4"/>
          <p:cNvSpPr>
            <a:spLocks noGrp="1"/>
          </p:cNvSpPr>
          <p:nvPr>
            <p:ph idx="4294967295"/>
          </p:nvPr>
        </p:nvSpPr>
        <p:spPr>
          <a:xfrm>
            <a:off x="496935" y="2173288"/>
            <a:ext cx="3354340" cy="4248150"/>
          </a:xfrm>
        </p:spPr>
        <p:txBody>
          <a:bodyPr/>
          <a:lstStyle/>
          <a:p>
            <a:pPr marL="0" indent="0">
              <a:buNone/>
            </a:pPr>
            <a:r>
              <a:rPr lang="en-US" sz="1800"/>
              <a:t>The </a:t>
            </a:r>
            <a:r>
              <a:rPr lang="en-US" sz="1800" b="1" i="1"/>
              <a:t>Getting Started Guide:</a:t>
            </a:r>
          </a:p>
          <a:p>
            <a:r>
              <a:rPr lang="en-US" sz="1800"/>
              <a:t>Outlines the process for using the quality standard as a resource to deliver high-quality care</a:t>
            </a:r>
          </a:p>
          <a:p>
            <a:r>
              <a:rPr lang="en-US" sz="1800"/>
              <a:t>Contains evidence-based approaches, as well as useful tools and templates for implementing changes ideas at the practice level</a:t>
            </a:r>
          </a:p>
        </p:txBody>
      </p:sp>
      <p:pic>
        <p:nvPicPr>
          <p:cNvPr id="6" name="Picture 5">
            <a:extLst>
              <a:ext uri="{FF2B5EF4-FFF2-40B4-BE49-F238E27FC236}">
                <a16:creationId xmlns:a16="http://schemas.microsoft.com/office/drawing/2014/main" id="{19922382-1209-734E-9D7C-755FDA3E0084}"/>
              </a:ext>
            </a:extLst>
          </p:cNvPr>
          <p:cNvPicPr>
            <a:picLocks noChangeAspect="1"/>
          </p:cNvPicPr>
          <p:nvPr/>
        </p:nvPicPr>
        <p:blipFill>
          <a:blip r:embed="rId3"/>
          <a:stretch>
            <a:fillRect/>
          </a:stretch>
        </p:blipFill>
        <p:spPr>
          <a:xfrm>
            <a:off x="4186097" y="2053947"/>
            <a:ext cx="4421805" cy="3316353"/>
          </a:xfrm>
          <a:prstGeom prst="rect">
            <a:avLst/>
          </a:prstGeom>
          <a:ln>
            <a:noFill/>
          </a:ln>
          <a:effectLst>
            <a:outerShdw blurRad="76200" algn="ctr" rotWithShape="0">
              <a:prstClr val="black">
                <a:alpha val="40000"/>
              </a:prstClr>
            </a:outerShdw>
          </a:effectLst>
        </p:spPr>
      </p:pic>
    </p:spTree>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8DFC9AD78E244BB42D54D64E3FAE35" ma:contentTypeVersion="" ma:contentTypeDescription="Create a new document." ma:contentTypeScope="" ma:versionID="2766ba3875fa8bb246d19b6189d6fedb">
  <xsd:schema xmlns:xsd="http://www.w3.org/2001/XMLSchema" xmlns:xs="http://www.w3.org/2001/XMLSchema" xmlns:p="http://schemas.microsoft.com/office/2006/metadata/properties" xmlns:ns2="209d81ef-0277-42ba-a0f1-16cbb8b85662" xmlns:ns3="fb09dc78-496d-4cee-aa06-cd448ccde12b" targetNamespace="http://schemas.microsoft.com/office/2006/metadata/properties" ma:root="true" ma:fieldsID="5dd12127897edfb55a7efe4bf00f328c" ns2:_="" ns3:_="">
    <xsd:import namespace="209d81ef-0277-42ba-a0f1-16cbb8b85662"/>
    <xsd:import namespace="fb09dc78-496d-4cee-aa06-cd448ccde1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d81ef-0277-42ba-a0f1-16cbb8b8566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9dc78-496d-4cee-aa06-cd448ccde12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7211F7-2DF1-4B68-8B60-CC913EB92E3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3.xml><?xml version="1.0" encoding="utf-8"?>
<ds:datastoreItem xmlns:ds="http://schemas.openxmlformats.org/officeDocument/2006/customXml" ds:itemID="{2DB7318B-ACF4-4898-9F9D-C86BE09322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9d81ef-0277-42ba-a0f1-16cbb8b85662"/>
    <ds:schemaRef ds:uri="fb09dc78-496d-4cee-aa06-cd448ccde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TotalTime>
  <Words>2345</Words>
  <Application>Microsoft Office PowerPoint</Application>
  <PresentationFormat>On-screen Show (4:3)</PresentationFormat>
  <Paragraphs>241</Paragraphs>
  <Slides>43</Slides>
  <Notes>34</Notes>
  <HiddenSlides>0</HiddenSlides>
  <MMClips>0</MMClips>
  <ScaleCrop>false</ScaleCrop>
  <HeadingPairs>
    <vt:vector size="4" baseType="variant">
      <vt:variant>
        <vt:lpstr>Theme</vt:lpstr>
      </vt:variant>
      <vt:variant>
        <vt:i4>4</vt:i4>
      </vt:variant>
      <vt:variant>
        <vt:lpstr>Slide Titles</vt:lpstr>
      </vt:variant>
      <vt:variant>
        <vt:i4>43</vt:i4>
      </vt:variant>
    </vt:vector>
  </HeadingPairs>
  <TitlesOfParts>
    <vt:vector size="47" baseType="lpstr">
      <vt:lpstr>HQO Draft Template_4-3</vt:lpstr>
      <vt:lpstr>HQO_Slide</vt:lpstr>
      <vt:lpstr>1_HQO_Slide</vt:lpstr>
      <vt:lpstr>1_HQO Draft Template_4-3</vt:lpstr>
      <vt:lpstr>PowerPoint Presentation</vt:lpstr>
      <vt:lpstr>Objectives</vt:lpstr>
      <vt:lpstr>Quality Standards</vt:lpstr>
      <vt:lpstr>Quality Standards: Vision</vt:lpstr>
      <vt:lpstr>Quality Standards Resources</vt:lpstr>
      <vt:lpstr>PowerPoint Presentation</vt:lpstr>
      <vt:lpstr>Quality Standards:   Patient Conversation Guide</vt:lpstr>
      <vt:lpstr>Quality Standards: Recommendations for Adoption</vt:lpstr>
      <vt:lpstr>Quality Standards: Implementation Tools</vt:lpstr>
      <vt:lpstr>Quality Standards: Measurement Guide</vt:lpstr>
      <vt:lpstr>Quality Standards: Quorum</vt:lpstr>
      <vt:lpstr>Quality Standards: Data Tables</vt:lpstr>
      <vt:lpstr>Why a Quality Standard for Early Pregnancy Complications and Loss (EPCL) Is Needed </vt:lpstr>
      <vt:lpstr>In 2017/18, over 30,000 patients who  visited the emergency department were diagnosed with an early pregnancy complication and/or loss   These patients had a total of 48,307 emergency department visits for EPCL  </vt:lpstr>
      <vt:lpstr> More than half of ED visits for EPCL (56.5%) were  made by patients between 25 and 34 years of age </vt:lpstr>
      <vt:lpstr>Almost half of ED visits for EPCL were for hemorrhage in early pregnancy and threatened early pregnancy loss </vt:lpstr>
      <vt:lpstr> Almost 90% of patients with EPCL were  discharged home after their ED visit </vt:lpstr>
      <vt:lpstr>Many repeat ED visits occur within 30 days of the initial visit for EPCL </vt:lpstr>
      <vt:lpstr> People living in rural areas had more repeat ED visits than people living in urban areas </vt:lpstr>
      <vt:lpstr> Repeat ED visits for any condition after an initial visit for EPCL were higher in younger age groups </vt:lpstr>
      <vt:lpstr>Repeat ED visits for any condition within 30 days of initial visit for tubal ectopic pregnancy and complications ranged from 28.9% to 72.7% in sub-regions </vt:lpstr>
      <vt:lpstr>Those living in lowest-income neighbourhoods had more repeat ED visits for any condition within 30 days of an initial visit for tubal ectopic pregnancy and complications </vt:lpstr>
      <vt:lpstr>Impact of EPCL on people’s lives </vt:lpstr>
      <vt:lpstr>Ectopic pregnancy is a potentially life-threatening event </vt:lpstr>
      <vt:lpstr>PowerPoint Presentation</vt:lpstr>
      <vt:lpstr>PowerPoint Presentation</vt:lpstr>
      <vt:lpstr>“An estimated one in five pregnancies end in a loss, and 80% of those are in the first trimester.  I had two early pregnancy losses, one at 12 weeks and one at 10 weeks. They were both awful. Even if our doctors can’t change the outcome, we all need and deserve compassionate care. Miscarriage is an often-silent, unexpected, and heart-wrenching experience for many.  For health care professionals, this quality standard offers guidance on the diagnosis, follow-up, and management of the physical and emotional aspects of care for patients experiencing early pregnancy complications or loss. Whether you seek care at a large, teaching hospital on University Avenue or at a small, rural hospital in Northern Ontario, you should expect how you are treated to be similar. The patient conversation guide is also a key resource. It can help patients ask informed questions of their health care providers.”  — Amanda Ross-White, Lived Experience Advisor,  EPCL Quality Standard Advisory Committee </vt:lpstr>
      <vt:lpstr> Quality Statements in Brief </vt:lpstr>
      <vt:lpstr>Scope of the Early Pregnancy Complications and Loss Quality Standard</vt:lpstr>
      <vt:lpstr>EPCL Quality Statement Topics</vt:lpstr>
      <vt:lpstr>Quality Statement 1: Comprehensive Assessment  </vt:lpstr>
      <vt:lpstr>Quality Statement 2: Early Pregnancy Assessment Services  </vt:lpstr>
      <vt:lpstr>Quality Statement 3: Pregnancy of Unknown Location  </vt:lpstr>
      <vt:lpstr>Quality Statement 4: Diagnosis of Intrauterine Early Pregnancy Loss    </vt:lpstr>
      <vt:lpstr>Quality Statement 5: Management Options for Intrauterine Early  Pregnancy Loss    </vt:lpstr>
      <vt:lpstr>Quality Statement 6: Management Options for Tubal Ectopic Pregnancy     </vt:lpstr>
      <vt:lpstr>Quality Statement 7: Compassionate Care     </vt:lpstr>
      <vt:lpstr>Quality Statement 8: Psychosocial and Peer Supports    </vt:lpstr>
      <vt:lpstr> How Success Can Be Measured </vt:lpstr>
      <vt:lpstr>How Success Can Be Measured Provincially</vt:lpstr>
      <vt:lpstr>How Success Can Be Measured Locally</vt:lpstr>
      <vt:lpstr>Pregnancy and Infant Loss (PAIL) Network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Sneha Abraham</cp:lastModifiedBy>
  <cp:revision>3</cp:revision>
  <cp:lastPrinted>2019-07-16T19:17:36Z</cp:lastPrinted>
  <dcterms:modified xsi:type="dcterms:W3CDTF">2019-10-01T13:06:16Z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0x0101005F8DFC9AD78E244BB42D54D64E3FAE35</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4608">
    <vt:lpwstr>76</vt:lpwstr>
  </property>
</Properties>
</file>