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3">
  <p:sldMasterIdLst>
    <p:sldMasterId id="2147483661" r:id="rId1"/>
    <p:sldMasterId id="2147483680" r:id="rId2"/>
    <p:sldMasterId id="2147483687" r:id="rId3"/>
    <p:sldMasterId id="2147483708" r:id="rId4"/>
  </p:sldMasterIdLst>
  <p:notesMasterIdLst>
    <p:notesMasterId r:id="rId43"/>
  </p:notesMasterIdLst>
  <p:sldIdLst>
    <p:sldId id="322" r:id="rId5"/>
    <p:sldId id="356" r:id="rId6"/>
    <p:sldId id="357" r:id="rId7"/>
    <p:sldId id="358" r:id="rId8"/>
    <p:sldId id="359" r:id="rId9"/>
    <p:sldId id="360" r:id="rId10"/>
    <p:sldId id="361" r:id="rId11"/>
    <p:sldId id="367" r:id="rId12"/>
    <p:sldId id="395" r:id="rId13"/>
    <p:sldId id="362" r:id="rId14"/>
    <p:sldId id="363" r:id="rId15"/>
    <p:sldId id="364" r:id="rId16"/>
    <p:sldId id="365" r:id="rId17"/>
    <p:sldId id="366" r:id="rId18"/>
    <p:sldId id="2146847405" r:id="rId19"/>
    <p:sldId id="1592" r:id="rId20"/>
    <p:sldId id="2146847390" r:id="rId21"/>
    <p:sldId id="341" r:id="rId22"/>
    <p:sldId id="343" r:id="rId23"/>
    <p:sldId id="2146847400" r:id="rId24"/>
    <p:sldId id="342" r:id="rId25"/>
    <p:sldId id="2146847402" r:id="rId26"/>
    <p:sldId id="2146847401" r:id="rId27"/>
    <p:sldId id="379" r:id="rId28"/>
    <p:sldId id="2146847410" r:id="rId29"/>
    <p:sldId id="381" r:id="rId30"/>
    <p:sldId id="384" r:id="rId31"/>
    <p:sldId id="385" r:id="rId32"/>
    <p:sldId id="2146847414" r:id="rId33"/>
    <p:sldId id="386" r:id="rId34"/>
    <p:sldId id="2146847411" r:id="rId35"/>
    <p:sldId id="2146847412" r:id="rId36"/>
    <p:sldId id="2146847413" r:id="rId37"/>
    <p:sldId id="2146847406" r:id="rId38"/>
    <p:sldId id="392" r:id="rId39"/>
    <p:sldId id="391" r:id="rId40"/>
    <p:sldId id="390" r:id="rId41"/>
    <p:sldId id="39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DCDCD"/>
    <a:srgbClr val="00B2E3"/>
    <a:srgbClr val="B7BF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1953D6-67F0-4AC9-9C43-F33D07D39CC4}" v="5" dt="2024-10-24T16:14:59.7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50" Type="http://schemas.openxmlformats.org/officeDocument/2006/relationships/customXml" Target="../customXml/item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52"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customXml" Target="../customXml/item2.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t" anchorCtr="0"/>
          <a:lstStyle/>
          <a:p>
            <a:pPr>
              <a:defRPr sz="20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2000" b="1" i="0" u="none" strike="noStrike" kern="1200" spc="0" baseline="0">
                <a:solidFill>
                  <a:schemeClr val="tx1"/>
                </a:solidFill>
                <a:latin typeface="Calibri" panose="020F0502020204030204" pitchFamily="34" charset="0"/>
                <a:cs typeface="Calibri" panose="020F0502020204030204" pitchFamily="34" charset="0"/>
              </a:rPr>
              <a:t>Proportion of each generational cohort that identified as gender-diverse in Canada, 2021</a:t>
            </a:r>
            <a:r>
              <a:rPr lang="en-US" sz="2000" b="1" i="0" u="none" strike="noStrike" kern="1200" spc="0" baseline="30000">
                <a:solidFill>
                  <a:schemeClr val="tx1"/>
                </a:solidFill>
                <a:latin typeface="Calibri" panose="020F0502020204030204" pitchFamily="34" charset="0"/>
                <a:cs typeface="Calibri" panose="020F0502020204030204" pitchFamily="34" charset="0"/>
              </a:rPr>
              <a:t>1</a:t>
            </a:r>
          </a:p>
        </c:rich>
      </c:tx>
      <c:layout>
        <c:manualLayout>
          <c:xMode val="edge"/>
          <c:yMode val="edge"/>
          <c:x val="0.11856984370879399"/>
          <c:y val="3.1354422244247887E-3"/>
        </c:manualLayout>
      </c:layout>
      <c:overlay val="0"/>
      <c:spPr>
        <a:noFill/>
        <a:ln>
          <a:noFill/>
        </a:ln>
        <a:effectLst/>
      </c:spPr>
      <c:txPr>
        <a:bodyPr rot="0" spcFirstLastPara="1" vertOverflow="ellipsis" vert="horz" wrap="square" anchor="t" anchorCtr="0"/>
        <a:lstStyle/>
        <a:p>
          <a:pPr>
            <a:defRPr sz="20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1.6542597187758478E-2"/>
          <c:y val="0.15231621464785292"/>
          <c:w val="0.97573752412462089"/>
          <c:h val="0.41981743632032253"/>
        </c:manualLayout>
      </c:layout>
      <c:barChart>
        <c:barDir val="col"/>
        <c:grouping val="clustered"/>
        <c:varyColors val="0"/>
        <c:ser>
          <c:idx val="0"/>
          <c:order val="0"/>
          <c:tx>
            <c:strRef>
              <c:f>Sheet1!$B$1</c:f>
              <c:strCache>
                <c:ptCount val="1"/>
                <c:pt idx="0">
                  <c:v>% of gender-diverse people in Canada</c:v>
                </c:pt>
              </c:strCache>
            </c:strRef>
          </c:tx>
          <c:spPr>
            <a:solidFill>
              <a:srgbClr val="00B2E3"/>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Greatest and interwar generations (born 1945 or earlier)</c:v>
                </c:pt>
                <c:pt idx="1">
                  <c:v>Baby boomers (born between 1946 and 1965)</c:v>
                </c:pt>
                <c:pt idx="2">
                  <c:v>Generation X (born between 1966 and 1980)</c:v>
                </c:pt>
                <c:pt idx="3">
                  <c:v>Millennials (born between 1981 and 1996)</c:v>
                </c:pt>
                <c:pt idx="4">
                  <c:v>Generation Z (born between 1997 and 2006)</c:v>
                </c:pt>
              </c:strCache>
            </c:strRef>
          </c:cat>
          <c:val>
            <c:numRef>
              <c:f>Sheet1!$B$2:$B$6</c:f>
              <c:numCache>
                <c:formatCode>0.00%</c:formatCode>
                <c:ptCount val="5"/>
                <c:pt idx="0">
                  <c:v>1.1999999999999999E-3</c:v>
                </c:pt>
                <c:pt idx="1">
                  <c:v>1.5E-3</c:v>
                </c:pt>
                <c:pt idx="2">
                  <c:v>1.9E-3</c:v>
                </c:pt>
                <c:pt idx="3">
                  <c:v>5.1000000000000004E-3</c:v>
                </c:pt>
                <c:pt idx="4">
                  <c:v>7.9000000000000008E-3</c:v>
                </c:pt>
              </c:numCache>
            </c:numRef>
          </c:val>
          <c:extLst>
            <c:ext xmlns:c16="http://schemas.microsoft.com/office/drawing/2014/chart" uri="{C3380CC4-5D6E-409C-BE32-E72D297353CC}">
              <c16:uniqueId val="{00000000-1720-468F-B86D-E164B431667E}"/>
            </c:ext>
          </c:extLst>
        </c:ser>
        <c:dLbls>
          <c:showLegendKey val="0"/>
          <c:showVal val="0"/>
          <c:showCatName val="0"/>
          <c:showSerName val="0"/>
          <c:showPercent val="0"/>
          <c:showBubbleSize val="0"/>
        </c:dLbls>
        <c:gapWidth val="219"/>
        <c:overlap val="-27"/>
        <c:axId val="395333343"/>
        <c:axId val="395335023"/>
      </c:barChart>
      <c:catAx>
        <c:axId val="395333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crossAx val="395335023"/>
        <c:crosses val="autoZero"/>
        <c:auto val="1"/>
        <c:lblAlgn val="ctr"/>
        <c:lblOffset val="100"/>
        <c:noMultiLvlLbl val="0"/>
      </c:catAx>
      <c:valAx>
        <c:axId val="395335023"/>
        <c:scaling>
          <c:orientation val="minMax"/>
          <c:min val="0"/>
        </c:scaling>
        <c:delete val="0"/>
        <c:axPos val="l"/>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5333343"/>
        <c:crosses val="autoZero"/>
        <c:crossBetween val="between"/>
        <c:majorUnit val="5.000000000000001E-3"/>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alpha val="75000"/>
      </a:schemeClr>
    </a:solidFill>
    <a:ln w="6350">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t" anchorCtr="0"/>
          <a:lstStyle/>
          <a:p>
            <a:pPr>
              <a:defRPr sz="20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2000" b="1" i="0" u="none" strike="noStrike" kern="1200" spc="0" baseline="0">
                <a:solidFill>
                  <a:prstClr val="black"/>
                </a:solidFill>
                <a:latin typeface="Calibri" panose="020F0502020204030204" pitchFamily="34" charset="0"/>
                <a:ea typeface="+mn-ea"/>
                <a:cs typeface="Calibri" panose="020F0502020204030204" pitchFamily="34" charset="0"/>
              </a:rPr>
              <a:t>Percentage of </a:t>
            </a:r>
            <a:r>
              <a:rPr lang="en-US" sz="2000" b="1" i="0" u="none" strike="noStrike" kern="1200" spc="0" baseline="0">
                <a:solidFill>
                  <a:prstClr val="black"/>
                </a:solidFill>
                <a:latin typeface="Calibri" panose="020F0502020204030204" pitchFamily="34" charset="0"/>
                <a:cs typeface="Calibri" panose="020F0502020204030204" pitchFamily="34" charset="0"/>
              </a:rPr>
              <a:t>gender-diverse and cisgender adults in Ontario who rated their health positively, </a:t>
            </a:r>
            <a:r>
              <a:rPr lang="en-US" sz="2000" b="1" i="0" u="none" strike="noStrike" kern="1200" spc="0" baseline="0">
                <a:solidFill>
                  <a:prstClr val="black"/>
                </a:solidFill>
                <a:latin typeface="Calibri" panose="020F0502020204030204" pitchFamily="34" charset="0"/>
                <a:ea typeface="+mn-ea"/>
                <a:cs typeface="Calibri" panose="020F0502020204030204" pitchFamily="34" charset="0"/>
              </a:rPr>
              <a:t>2019, 2020, and 2021</a:t>
            </a:r>
            <a:r>
              <a:rPr lang="en-US" sz="2000" b="1" i="0" u="none" strike="noStrike" kern="1200" spc="0" baseline="30000">
                <a:solidFill>
                  <a:prstClr val="black"/>
                </a:solidFill>
                <a:latin typeface="Calibri" panose="020F0502020204030204" pitchFamily="34" charset="0"/>
                <a:ea typeface="+mn-ea"/>
                <a:cs typeface="Calibri" panose="020F0502020204030204" pitchFamily="34" charset="0"/>
              </a:rPr>
              <a:t>1</a:t>
            </a:r>
            <a:endParaRPr lang="en-CA" sz="2000" b="1" i="0" u="none" strike="noStrike" kern="1200" spc="0" baseline="30000">
              <a:solidFill>
                <a:prstClr val="black"/>
              </a:solidFill>
              <a:latin typeface="Calibri" panose="020F0502020204030204" pitchFamily="34" charset="0"/>
              <a:ea typeface="+mn-ea"/>
              <a:cs typeface="Calibri" panose="020F0502020204030204" pitchFamily="34" charset="0"/>
            </a:endParaRPr>
          </a:p>
        </c:rich>
      </c:tx>
      <c:layout>
        <c:manualLayout>
          <c:xMode val="edge"/>
          <c:yMode val="edge"/>
          <c:x val="0.17552980872928653"/>
          <c:y val="0"/>
        </c:manualLayout>
      </c:layout>
      <c:overlay val="0"/>
      <c:spPr>
        <a:noFill/>
        <a:ln>
          <a:noFill/>
        </a:ln>
        <a:effectLst/>
      </c:spPr>
      <c:txPr>
        <a:bodyPr rot="0" spcFirstLastPara="1" vertOverflow="ellipsis" vert="horz" wrap="square" anchor="t" anchorCtr="0"/>
        <a:lstStyle/>
        <a:p>
          <a:pPr>
            <a:defRPr sz="20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4330429406820752"/>
          <c:y val="0.47450548501179407"/>
          <c:w val="0.82846910255472128"/>
          <c:h val="0.3066089779593752"/>
        </c:manualLayout>
      </c:layout>
      <c:barChart>
        <c:barDir val="col"/>
        <c:grouping val="clustered"/>
        <c:varyColors val="0"/>
        <c:ser>
          <c:idx val="0"/>
          <c:order val="0"/>
          <c:tx>
            <c:strRef>
              <c:f>Sheet1!$B$1</c:f>
              <c:strCache>
                <c:ptCount val="1"/>
                <c:pt idx="0">
                  <c:v>Series 1</c:v>
                </c:pt>
              </c:strCache>
            </c:strRef>
          </c:tx>
          <c:spPr>
            <a:solidFill>
              <a:srgbClr val="00B2E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Gender-diverse people </c:v>
                </c:pt>
                <c:pt idx="1">
                  <c:v>Cisgender people</c:v>
                </c:pt>
              </c:strCache>
            </c:strRef>
          </c:cat>
          <c:val>
            <c:numRef>
              <c:f>Sheet1!$B$2:$B$3</c:f>
              <c:numCache>
                <c:formatCode>0.00%</c:formatCode>
                <c:ptCount val="2"/>
                <c:pt idx="0">
                  <c:v>0.82099999999999995</c:v>
                </c:pt>
                <c:pt idx="1">
                  <c:v>0.877</c:v>
                </c:pt>
              </c:numCache>
            </c:numRef>
          </c:val>
          <c:extLst>
            <c:ext xmlns:c16="http://schemas.microsoft.com/office/drawing/2014/chart" uri="{C3380CC4-5D6E-409C-BE32-E72D297353CC}">
              <c16:uniqueId val="{00000000-143D-E348-8656-7868657EB347}"/>
            </c:ext>
          </c:extLst>
        </c:ser>
        <c:dLbls>
          <c:showLegendKey val="0"/>
          <c:showVal val="0"/>
          <c:showCatName val="0"/>
          <c:showSerName val="0"/>
          <c:showPercent val="0"/>
          <c:showBubbleSize val="0"/>
        </c:dLbls>
        <c:gapWidth val="219"/>
        <c:overlap val="-27"/>
        <c:axId val="395333343"/>
        <c:axId val="395335023"/>
      </c:barChart>
      <c:catAx>
        <c:axId val="395333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95335023"/>
        <c:crosses val="autoZero"/>
        <c:auto val="1"/>
        <c:lblAlgn val="ctr"/>
        <c:lblOffset val="100"/>
        <c:noMultiLvlLbl val="0"/>
      </c:catAx>
      <c:valAx>
        <c:axId val="395335023"/>
        <c:scaling>
          <c:orientation val="minMax"/>
          <c:min val="0"/>
        </c:scaling>
        <c:delete val="1"/>
        <c:axPos val="l"/>
        <c:numFmt formatCode="0%" sourceLinked="0"/>
        <c:majorTickMark val="none"/>
        <c:minorTickMark val="none"/>
        <c:tickLblPos val="nextTo"/>
        <c:crossAx val="3953333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alpha val="75000"/>
      </a:schemeClr>
    </a:solidFill>
    <a:ln w="6350">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t" anchorCtr="0"/>
          <a:lstStyle/>
          <a:p>
            <a:pPr>
              <a:defRPr sz="20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2000" b="1" i="0" u="none" strike="noStrike" kern="1200" spc="0" baseline="0">
                <a:solidFill>
                  <a:prstClr val="black"/>
                </a:solidFill>
                <a:latin typeface="Calibri" panose="020F0502020204030204" pitchFamily="34" charset="0"/>
                <a:ea typeface="+mn-ea"/>
                <a:cs typeface="Calibri" panose="020F0502020204030204" pitchFamily="34" charset="0"/>
              </a:rPr>
              <a:t>Percentage of </a:t>
            </a:r>
            <a:r>
              <a:rPr lang="en-US" sz="2000" b="1" i="0" u="none" strike="noStrike" kern="1200" spc="0" baseline="0">
                <a:solidFill>
                  <a:prstClr val="black"/>
                </a:solidFill>
                <a:latin typeface="Calibri" panose="020F0502020204030204" pitchFamily="34" charset="0"/>
                <a:cs typeface="Calibri" panose="020F0502020204030204" pitchFamily="34" charset="0"/>
              </a:rPr>
              <a:t>gender-diverse and cisgender adults in Ontario who rated their mental health positively, </a:t>
            </a:r>
            <a:r>
              <a:rPr lang="en-US" sz="2000" b="1" i="0" u="none" strike="noStrike" kern="1200" spc="0" baseline="0">
                <a:solidFill>
                  <a:prstClr val="black"/>
                </a:solidFill>
                <a:latin typeface="Calibri" panose="020F0502020204030204" pitchFamily="34" charset="0"/>
                <a:ea typeface="+mn-ea"/>
                <a:cs typeface="Calibri" panose="020F0502020204030204" pitchFamily="34" charset="0"/>
              </a:rPr>
              <a:t>2019, 2020, and 2021</a:t>
            </a:r>
            <a:r>
              <a:rPr lang="en-US" sz="2000" b="1" i="0" u="none" strike="noStrike" kern="1200" spc="0" baseline="30000">
                <a:solidFill>
                  <a:prstClr val="black"/>
                </a:solidFill>
                <a:latin typeface="Calibri" panose="020F0502020204030204" pitchFamily="34" charset="0"/>
                <a:ea typeface="+mn-ea"/>
                <a:cs typeface="Calibri" panose="020F0502020204030204" pitchFamily="34" charset="0"/>
              </a:rPr>
              <a:t>1</a:t>
            </a:r>
            <a:endParaRPr lang="en-CA" sz="2000" b="1" i="0" u="none" strike="noStrike" kern="1200" spc="0" baseline="30000">
              <a:solidFill>
                <a:prstClr val="black"/>
              </a:solidFill>
              <a:latin typeface="Calibri" panose="020F0502020204030204" pitchFamily="34" charset="0"/>
              <a:ea typeface="+mn-ea"/>
              <a:cs typeface="Calibri" panose="020F0502020204030204" pitchFamily="34" charset="0"/>
            </a:endParaRPr>
          </a:p>
        </c:rich>
      </c:tx>
      <c:layout>
        <c:manualLayout>
          <c:xMode val="edge"/>
          <c:yMode val="edge"/>
          <c:x val="0.13309263613966305"/>
          <c:y val="5.016704511684391E-2"/>
        </c:manualLayout>
      </c:layout>
      <c:overlay val="0"/>
      <c:spPr>
        <a:noFill/>
        <a:ln>
          <a:noFill/>
        </a:ln>
        <a:effectLst/>
      </c:spPr>
      <c:txPr>
        <a:bodyPr rot="0" spcFirstLastPara="1" vertOverflow="ellipsis" vert="horz" wrap="square" anchor="t" anchorCtr="0"/>
        <a:lstStyle/>
        <a:p>
          <a:pPr>
            <a:defRPr sz="20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799666375821507"/>
          <c:y val="0.38293161988264662"/>
          <c:w val="0.72893232291707888"/>
          <c:h val="0.30773773446324193"/>
        </c:manualLayout>
      </c:layout>
      <c:barChart>
        <c:barDir val="col"/>
        <c:grouping val="clustered"/>
        <c:varyColors val="0"/>
        <c:ser>
          <c:idx val="0"/>
          <c:order val="0"/>
          <c:tx>
            <c:strRef>
              <c:f>Sheet1!$B$1</c:f>
              <c:strCache>
                <c:ptCount val="1"/>
                <c:pt idx="0">
                  <c:v>Series 1</c:v>
                </c:pt>
              </c:strCache>
            </c:strRef>
          </c:tx>
          <c:spPr>
            <a:solidFill>
              <a:srgbClr val="00B2E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Gender-diverse people</c:v>
                </c:pt>
                <c:pt idx="1">
                  <c:v>Cisgender people</c:v>
                </c:pt>
              </c:strCache>
            </c:strRef>
          </c:cat>
          <c:val>
            <c:numRef>
              <c:f>Sheet1!$B$2:$B$3</c:f>
              <c:numCache>
                <c:formatCode>0.00%</c:formatCode>
                <c:ptCount val="2"/>
                <c:pt idx="0">
                  <c:v>0.497</c:v>
                </c:pt>
                <c:pt idx="1">
                  <c:v>0.85499999999999998</c:v>
                </c:pt>
              </c:numCache>
            </c:numRef>
          </c:val>
          <c:extLst>
            <c:ext xmlns:c16="http://schemas.microsoft.com/office/drawing/2014/chart" uri="{C3380CC4-5D6E-409C-BE32-E72D297353CC}">
              <c16:uniqueId val="{00000000-4D80-4ECC-A781-B274FF486395}"/>
            </c:ext>
          </c:extLst>
        </c:ser>
        <c:dLbls>
          <c:showLegendKey val="0"/>
          <c:showVal val="0"/>
          <c:showCatName val="0"/>
          <c:showSerName val="0"/>
          <c:showPercent val="0"/>
          <c:showBubbleSize val="0"/>
        </c:dLbls>
        <c:gapWidth val="219"/>
        <c:overlap val="-27"/>
        <c:axId val="395333343"/>
        <c:axId val="395335023"/>
      </c:barChart>
      <c:catAx>
        <c:axId val="395333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00000"/>
                </a:solidFill>
                <a:latin typeface="+mn-lt"/>
                <a:ea typeface="+mn-ea"/>
                <a:cs typeface="+mn-cs"/>
              </a:defRPr>
            </a:pPr>
            <a:endParaRPr lang="en-US"/>
          </a:p>
        </c:txPr>
        <c:crossAx val="395335023"/>
        <c:crosses val="autoZero"/>
        <c:auto val="1"/>
        <c:lblAlgn val="ctr"/>
        <c:lblOffset val="100"/>
        <c:noMultiLvlLbl val="0"/>
      </c:catAx>
      <c:valAx>
        <c:axId val="395335023"/>
        <c:scaling>
          <c:orientation val="minMax"/>
          <c:min val="0"/>
        </c:scaling>
        <c:delete val="1"/>
        <c:axPos val="l"/>
        <c:numFmt formatCode="0%" sourceLinked="0"/>
        <c:majorTickMark val="none"/>
        <c:minorTickMark val="none"/>
        <c:tickLblPos val="nextTo"/>
        <c:crossAx val="395333343"/>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alpha val="75000"/>
      </a:schemeClr>
    </a:solidFill>
    <a:ln w="6350">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2000" b="1">
                <a:solidFill>
                  <a:schemeClr val="tx1"/>
                </a:solidFill>
              </a:rPr>
              <a:t>Self-reported mental health among</a:t>
            </a:r>
            <a:r>
              <a:rPr lang="en-US" sz="2000" b="1" baseline="0">
                <a:solidFill>
                  <a:schemeClr val="tx1"/>
                </a:solidFill>
              </a:rPr>
              <a:t> gender-diverse and cisgender people in</a:t>
            </a:r>
            <a:r>
              <a:rPr lang="en-US" sz="2000" b="1">
                <a:solidFill>
                  <a:schemeClr val="tx1"/>
                </a:solidFill>
              </a:rPr>
              <a:t> Canada, 2018</a:t>
            </a:r>
            <a:r>
              <a:rPr lang="en-US" sz="2000" b="1" baseline="30000">
                <a:solidFill>
                  <a:schemeClr val="tx1"/>
                </a:solidFill>
              </a:rPr>
              <a:t>1</a:t>
            </a:r>
            <a:endParaRPr lang="en-CA" sz="2000" b="1" baseline="30000">
              <a:solidFill>
                <a:schemeClr val="tx1"/>
              </a:solidFill>
            </a:endParaRPr>
          </a:p>
        </c:rich>
      </c:tx>
      <c:layout>
        <c:manualLayout>
          <c:xMode val="edge"/>
          <c:yMode val="edge"/>
          <c:x val="0.12430514822116046"/>
          <c:y val="4.7978693121445565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7.3547889709670605E-2"/>
          <c:y val="0.30257570744833368"/>
          <c:w val="0.86700489087609411"/>
          <c:h val="0.50806444569626941"/>
        </c:manualLayout>
      </c:layout>
      <c:barChart>
        <c:barDir val="col"/>
        <c:grouping val="clustered"/>
        <c:varyColors val="0"/>
        <c:ser>
          <c:idx val="0"/>
          <c:order val="0"/>
          <c:tx>
            <c:strRef>
              <c:f>Sheet1!$A$2</c:f>
              <c:strCache>
                <c:ptCount val="1"/>
                <c:pt idx="0">
                  <c:v>Gender-diverse people</c:v>
                </c:pt>
              </c:strCache>
            </c:strRef>
          </c:tx>
          <c:spPr>
            <a:solidFill>
              <a:srgbClr val="00B2E3"/>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Contemplated suicide in their lifetime</c:v>
                </c:pt>
                <c:pt idx="1">
                  <c:v>Diagnosed mood or anxiety disorder</c:v>
                </c:pt>
              </c:strCache>
            </c:strRef>
          </c:cat>
          <c:val>
            <c:numRef>
              <c:f>Sheet1!$B$2:$C$2</c:f>
              <c:numCache>
                <c:formatCode>0%</c:formatCode>
                <c:ptCount val="2"/>
                <c:pt idx="0">
                  <c:v>0.44800000000000001</c:v>
                </c:pt>
                <c:pt idx="1">
                  <c:v>0.61099999999999999</c:v>
                </c:pt>
              </c:numCache>
            </c:numRef>
          </c:val>
          <c:extLst>
            <c:ext xmlns:c16="http://schemas.microsoft.com/office/drawing/2014/chart" uri="{C3380CC4-5D6E-409C-BE32-E72D297353CC}">
              <c16:uniqueId val="{00000000-8260-49C3-995E-4B3D615BC8C5}"/>
            </c:ext>
          </c:extLst>
        </c:ser>
        <c:ser>
          <c:idx val="1"/>
          <c:order val="1"/>
          <c:tx>
            <c:strRef>
              <c:f>Sheet1!$A$3</c:f>
              <c:strCache>
                <c:ptCount val="1"/>
                <c:pt idx="0">
                  <c:v>Cisgender people</c:v>
                </c:pt>
              </c:strCache>
            </c:strRef>
          </c:tx>
          <c:spPr>
            <a:solidFill>
              <a:srgbClr val="CDCDCD"/>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Contemplated suicide in their lifetime</c:v>
                </c:pt>
                <c:pt idx="1">
                  <c:v>Diagnosed mood or anxiety disorder</c:v>
                </c:pt>
              </c:strCache>
            </c:strRef>
          </c:cat>
          <c:val>
            <c:numRef>
              <c:f>Sheet1!$B$3:$C$3</c:f>
              <c:numCache>
                <c:formatCode>0%</c:formatCode>
                <c:ptCount val="2"/>
                <c:pt idx="0">
                  <c:v>0.156</c:v>
                </c:pt>
                <c:pt idx="1">
                  <c:v>0.17100000000000001</c:v>
                </c:pt>
              </c:numCache>
            </c:numRef>
          </c:val>
          <c:extLst>
            <c:ext xmlns:c16="http://schemas.microsoft.com/office/drawing/2014/chart" uri="{C3380CC4-5D6E-409C-BE32-E72D297353CC}">
              <c16:uniqueId val="{00000001-8260-49C3-995E-4B3D615BC8C5}"/>
            </c:ext>
          </c:extLst>
        </c:ser>
        <c:dLbls>
          <c:showLegendKey val="0"/>
          <c:showVal val="1"/>
          <c:showCatName val="0"/>
          <c:showSerName val="0"/>
          <c:showPercent val="0"/>
          <c:showBubbleSize val="0"/>
        </c:dLbls>
        <c:gapWidth val="75"/>
        <c:axId val="1639245279"/>
        <c:axId val="1639243199"/>
      </c:barChart>
      <c:catAx>
        <c:axId val="1639245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1639243199"/>
        <c:crosses val="autoZero"/>
        <c:auto val="1"/>
        <c:lblAlgn val="ctr"/>
        <c:lblOffset val="100"/>
        <c:noMultiLvlLbl val="0"/>
      </c:catAx>
      <c:valAx>
        <c:axId val="1639243199"/>
        <c:scaling>
          <c:orientation val="minMax"/>
        </c:scaling>
        <c:delete val="1"/>
        <c:axPos val="l"/>
        <c:numFmt formatCode="0%" sourceLinked="1"/>
        <c:majorTickMark val="none"/>
        <c:minorTickMark val="none"/>
        <c:tickLblPos val="nextTo"/>
        <c:crossAx val="1639245279"/>
        <c:crosses val="autoZero"/>
        <c:crossBetween val="between"/>
      </c:valAx>
      <c:spPr>
        <a:noFill/>
        <a:ln>
          <a:noFill/>
        </a:ln>
        <a:effectLst/>
      </c:spPr>
    </c:plotArea>
    <c:legend>
      <c:legendPos val="b"/>
      <c:layout>
        <c:manualLayout>
          <c:xMode val="edge"/>
          <c:yMode val="edge"/>
          <c:x val="8.4880725943547577E-2"/>
          <c:y val="0.23457178146849292"/>
          <c:w val="0.4029379526649377"/>
          <c:h val="0.1245870001543924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Calibri" panose="020F0502020204030204" pitchFamily="34" charset="0"/>
          <a:cs typeface="Calibri" panose="020F0502020204030204" pitchFamily="34"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b="1">
                <a:solidFill>
                  <a:schemeClr val="tx1"/>
                </a:solidFill>
              </a:rPr>
              <a:t>Self-reported source of gender-affirming hormone therapy, Ontario, 2019</a:t>
            </a:r>
            <a:r>
              <a:rPr lang="en-US" b="1" baseline="30000">
                <a:solidFill>
                  <a:schemeClr val="tx1"/>
                </a:solidFill>
              </a:rPr>
              <a:t>1</a:t>
            </a:r>
          </a:p>
        </c:rich>
      </c:tx>
      <c:layout>
        <c:manualLayout>
          <c:xMode val="edge"/>
          <c:yMode val="edge"/>
          <c:x val="0.32298220294157015"/>
          <c:y val="3.6799743953451654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36409744974676811"/>
          <c:y val="0.26058512850071514"/>
          <c:w val="0.61292858832658936"/>
          <c:h val="0.40820878921139081"/>
        </c:manualLayout>
      </c:layout>
      <c:barChart>
        <c:barDir val="col"/>
        <c:grouping val="clustered"/>
        <c:varyColors val="0"/>
        <c:ser>
          <c:idx val="0"/>
          <c:order val="0"/>
          <c:tx>
            <c:strRef>
              <c:f>Sheet1!$B$1</c:f>
              <c:strCache>
                <c:ptCount val="1"/>
                <c:pt idx="0">
                  <c:v>Column1</c:v>
                </c:pt>
              </c:strCache>
            </c:strRef>
          </c:tx>
          <c:spPr>
            <a:solidFill>
              <a:schemeClr val="accent1"/>
            </a:solidFill>
            <a:ln w="19050">
              <a:solidFill>
                <a:schemeClr val="lt1"/>
              </a:solidFill>
            </a:ln>
            <a:effectLst/>
          </c:spPr>
          <c:invertIfNegative val="0"/>
          <c:dPt>
            <c:idx val="0"/>
            <c:invertIfNegative val="0"/>
            <c:bubble3D val="0"/>
            <c:spPr>
              <a:solidFill>
                <a:srgbClr val="00B2E3"/>
              </a:solidFill>
              <a:ln w="19050">
                <a:solidFill>
                  <a:schemeClr val="lt1"/>
                </a:solidFill>
              </a:ln>
              <a:effectLst/>
            </c:spPr>
            <c:extLst>
              <c:ext xmlns:c16="http://schemas.microsoft.com/office/drawing/2014/chart" uri="{C3380CC4-5D6E-409C-BE32-E72D297353CC}">
                <c16:uniqueId val="{00000001-179B-4998-9D85-16542694CF5C}"/>
              </c:ext>
            </c:extLst>
          </c:dPt>
          <c:dPt>
            <c:idx val="1"/>
            <c:invertIfNegative val="0"/>
            <c:bubble3D val="0"/>
            <c:spPr>
              <a:solidFill>
                <a:srgbClr val="CDCDCD"/>
              </a:solidFill>
              <a:ln w="19050">
                <a:solidFill>
                  <a:schemeClr val="lt1"/>
                </a:solidFill>
              </a:ln>
              <a:effectLst/>
            </c:spPr>
            <c:extLst>
              <c:ext xmlns:c16="http://schemas.microsoft.com/office/drawing/2014/chart" uri="{C3380CC4-5D6E-409C-BE32-E72D297353CC}">
                <c16:uniqueId val="{00000003-179B-4998-9D85-16542694CF5C}"/>
              </c:ext>
            </c:extLst>
          </c:dPt>
          <c:dPt>
            <c:idx val="2"/>
            <c:invertIfNegative val="0"/>
            <c:bubble3D val="0"/>
            <c:spPr>
              <a:solidFill>
                <a:srgbClr val="B7BF10"/>
              </a:solidFill>
              <a:ln w="19050">
                <a:solidFill>
                  <a:schemeClr val="lt1"/>
                </a:solidFill>
              </a:ln>
              <a:effectLst/>
            </c:spPr>
            <c:extLst>
              <c:ext xmlns:c16="http://schemas.microsoft.com/office/drawing/2014/chart" uri="{C3380CC4-5D6E-409C-BE32-E72D297353CC}">
                <c16:uniqueId val="{00000005-179B-4998-9D85-16542694CF5C}"/>
              </c:ext>
            </c:extLst>
          </c:dPt>
          <c:dLbls>
            <c:dLbl>
              <c:idx val="1"/>
              <c:layout>
                <c:manualLayout>
                  <c:x val="0"/>
                  <c:y val="-2.41452211474113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79B-4998-9D85-16542694CF5C}"/>
                </c:ext>
              </c:extLst>
            </c:dLbl>
            <c:numFmt formatCode="0.0%" sourceLinked="0"/>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Primary care clinician</c:v>
                </c:pt>
                <c:pt idx="1">
                  <c:v>Specialist </c:v>
                </c:pt>
                <c:pt idx="2">
                  <c:v>Other (e.g., online, unregulated source, someone else's perscription)</c:v>
                </c:pt>
              </c:strCache>
            </c:strRef>
          </c:cat>
          <c:val>
            <c:numRef>
              <c:f>Sheet1!$B$2:$B$4</c:f>
              <c:numCache>
                <c:formatCode>0.00%</c:formatCode>
                <c:ptCount val="3"/>
                <c:pt idx="0">
                  <c:v>0.65900000000000003</c:v>
                </c:pt>
                <c:pt idx="1">
                  <c:v>0.36299999999999999</c:v>
                </c:pt>
                <c:pt idx="2">
                  <c:v>2.9000000000000001E-2</c:v>
                </c:pt>
              </c:numCache>
            </c:numRef>
          </c:val>
          <c:extLst>
            <c:ext xmlns:c16="http://schemas.microsoft.com/office/drawing/2014/chart" uri="{C3380CC4-5D6E-409C-BE32-E72D297353CC}">
              <c16:uniqueId val="{00000006-179B-4998-9D85-16542694CF5C}"/>
            </c:ext>
          </c:extLst>
        </c:ser>
        <c:dLbls>
          <c:showLegendKey val="0"/>
          <c:showVal val="0"/>
          <c:showCatName val="0"/>
          <c:showSerName val="0"/>
          <c:showPercent val="0"/>
          <c:showBubbleSize val="0"/>
        </c:dLbls>
        <c:gapWidth val="100"/>
        <c:axId val="214946847"/>
        <c:axId val="320843119"/>
      </c:barChart>
      <c:catAx>
        <c:axId val="21494684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320843119"/>
        <c:crosses val="autoZero"/>
        <c:auto val="1"/>
        <c:lblAlgn val="ctr"/>
        <c:lblOffset val="100"/>
        <c:noMultiLvlLbl val="0"/>
      </c:catAx>
      <c:valAx>
        <c:axId val="32084311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214946847"/>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12A345-3D93-463C-9AAB-8A0D4EB4B89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CA"/>
        </a:p>
      </dgm:t>
    </dgm:pt>
    <dgm:pt modelId="{FCC2B126-1875-471D-8035-3613EC5A247B}">
      <dgm:prSet phldrT="[Text]" custT="1"/>
      <dgm:spPr>
        <a:noFill/>
        <a:ln w="25400">
          <a:solidFill>
            <a:srgbClr val="00B2E3"/>
          </a:solidFill>
        </a:ln>
        <a:effectLst/>
      </dgm:spPr>
      <dgm:t>
        <a:bodyPr/>
        <a:lstStyle/>
        <a:p>
          <a:r>
            <a:rPr lang="en-US" sz="2200" b="1" i="0">
              <a:solidFill>
                <a:schemeClr val="tx1"/>
              </a:solidFill>
              <a:latin typeface="Calibri" panose="020F0502020204030204" pitchFamily="34" charset="0"/>
              <a:cs typeface="Calibri" panose="020F0502020204030204" pitchFamily="34" charset="0"/>
            </a:rPr>
            <a:t>Help patients, residents, families, and care partners know what to ask for in their care</a:t>
          </a:r>
          <a:endParaRPr lang="en-CA" sz="2200"/>
        </a:p>
      </dgm:t>
      <dgm:extLst>
        <a:ext uri="{E40237B7-FDA0-4F09-8148-C483321AD2D9}">
          <dgm14:cNvPr xmlns:dgm14="http://schemas.microsoft.com/office/drawing/2010/diagram" id="0" name="" descr="&#10;"/>
        </a:ext>
      </dgm:extLst>
    </dgm:pt>
    <dgm:pt modelId="{75F10C7E-72B7-43B8-B3B2-EEE16F96AC67}" type="parTrans" cxnId="{0CC40E5B-7C5F-4751-A39A-5FE690A6B473}">
      <dgm:prSet/>
      <dgm:spPr/>
      <dgm:t>
        <a:bodyPr/>
        <a:lstStyle/>
        <a:p>
          <a:endParaRPr lang="en-CA"/>
        </a:p>
      </dgm:t>
    </dgm:pt>
    <dgm:pt modelId="{6F9DB33A-68B4-46AF-9794-05CA10859703}" type="sibTrans" cxnId="{0CC40E5B-7C5F-4751-A39A-5FE690A6B473}">
      <dgm:prSet/>
      <dgm:spPr/>
      <dgm:t>
        <a:bodyPr/>
        <a:lstStyle/>
        <a:p>
          <a:endParaRPr lang="en-CA"/>
        </a:p>
      </dgm:t>
    </dgm:pt>
    <dgm:pt modelId="{A3944FDE-7D5F-4DE4-96BF-65F8984D08C0}">
      <dgm:prSet phldrT="[Text]" custT="1"/>
      <dgm:spPr>
        <a:noFill/>
        <a:ln w="25400">
          <a:solidFill>
            <a:srgbClr val="00B2E3"/>
          </a:solidFill>
        </a:ln>
      </dgm:spPr>
      <dgm:t>
        <a:bodyPr/>
        <a:lstStyle/>
        <a:p>
          <a:r>
            <a:rPr lang="en-US" sz="2200" b="1" i="0">
              <a:solidFill>
                <a:schemeClr val="tx1"/>
              </a:solidFill>
              <a:latin typeface="Calibri" panose="020F0502020204030204" pitchFamily="34" charset="0"/>
              <a:cs typeface="Calibri" panose="020F0502020204030204" pitchFamily="34" charset="0"/>
            </a:rPr>
            <a:t>Help clinicians know what care to offer based on evidence and expert consensus </a:t>
          </a:r>
          <a:endParaRPr lang="en-CA" sz="2200"/>
        </a:p>
      </dgm:t>
      <dgm:extLst>
        <a:ext uri="{E40237B7-FDA0-4F09-8148-C483321AD2D9}">
          <dgm14:cNvPr xmlns:dgm14="http://schemas.microsoft.com/office/drawing/2010/diagram" id="0" name="" descr="&#10;"/>
        </a:ext>
      </dgm:extLst>
    </dgm:pt>
    <dgm:pt modelId="{06C06780-326C-477E-A98A-7A44ED686A27}" type="parTrans" cxnId="{0F6B33C1-309C-4BC0-A6B5-29503CF73EA7}">
      <dgm:prSet/>
      <dgm:spPr/>
      <dgm:t>
        <a:bodyPr/>
        <a:lstStyle/>
        <a:p>
          <a:endParaRPr lang="en-CA"/>
        </a:p>
      </dgm:t>
    </dgm:pt>
    <dgm:pt modelId="{008E56B8-799E-45C2-8A2B-47885CC3C49C}" type="sibTrans" cxnId="{0F6B33C1-309C-4BC0-A6B5-29503CF73EA7}">
      <dgm:prSet/>
      <dgm:spPr/>
      <dgm:t>
        <a:bodyPr/>
        <a:lstStyle/>
        <a:p>
          <a:endParaRPr lang="en-CA"/>
        </a:p>
      </dgm:t>
    </dgm:pt>
    <dgm:pt modelId="{6220D4A5-2E71-487F-AC87-DEBF722CCFDC}">
      <dgm:prSet custT="1"/>
      <dgm:spPr>
        <a:noFill/>
        <a:ln w="25400">
          <a:solidFill>
            <a:srgbClr val="00B2E3"/>
          </a:solidFill>
        </a:ln>
      </dgm:spPr>
      <dgm:t>
        <a:bodyPr/>
        <a:lstStyle/>
        <a:p>
          <a:r>
            <a:rPr lang="en-US" sz="2200" b="1" i="0">
              <a:solidFill>
                <a:schemeClr val="tx1"/>
              </a:solidFill>
              <a:latin typeface="Calibri" panose="020F0502020204030204" pitchFamily="34" charset="0"/>
              <a:cs typeface="Calibri" panose="020F0502020204030204" pitchFamily="34" charset="0"/>
            </a:rPr>
            <a:t>Help health care organizations measure, assess, and improve the quality of care they provide</a:t>
          </a:r>
          <a:endParaRPr lang="en-CA" sz="2200"/>
        </a:p>
      </dgm:t>
      <dgm:extLst>
        <a:ext uri="{E40237B7-FDA0-4F09-8148-C483321AD2D9}">
          <dgm14:cNvPr xmlns:dgm14="http://schemas.microsoft.com/office/drawing/2010/diagram" id="0" name="" descr="&#10;"/>
        </a:ext>
      </dgm:extLst>
    </dgm:pt>
    <dgm:pt modelId="{A9677189-2D6E-4E23-9A9D-077EDDA89F08}" type="parTrans" cxnId="{D849E9E4-61C4-49EB-B687-434001F29FDA}">
      <dgm:prSet/>
      <dgm:spPr/>
      <dgm:t>
        <a:bodyPr/>
        <a:lstStyle/>
        <a:p>
          <a:endParaRPr lang="en-CA"/>
        </a:p>
      </dgm:t>
    </dgm:pt>
    <dgm:pt modelId="{7E7F9D5B-1E2C-46AF-B9BA-4023CEAE0D25}" type="sibTrans" cxnId="{D849E9E4-61C4-49EB-B687-434001F29FDA}">
      <dgm:prSet/>
      <dgm:spPr/>
      <dgm:t>
        <a:bodyPr/>
        <a:lstStyle/>
        <a:p>
          <a:endParaRPr lang="en-CA"/>
        </a:p>
      </dgm:t>
    </dgm:pt>
    <dgm:pt modelId="{E6B66BBA-9E9A-4413-8E27-1CA5CC6FA352}">
      <dgm:prSet custT="1"/>
      <dgm:spPr>
        <a:noFill/>
        <a:ln w="25400">
          <a:solidFill>
            <a:srgbClr val="00B2E3"/>
          </a:solidFill>
        </a:ln>
      </dgm:spPr>
      <dgm:t>
        <a:bodyPr/>
        <a:lstStyle/>
        <a:p>
          <a:r>
            <a:rPr lang="en-US" sz="2200" b="1" i="0">
              <a:solidFill>
                <a:schemeClr val="tx1"/>
              </a:solidFill>
              <a:latin typeface="Calibri" panose="020F0502020204030204" pitchFamily="34" charset="0"/>
              <a:cs typeface="Calibri" panose="020F0502020204030204" pitchFamily="34" charset="0"/>
            </a:rPr>
            <a:t>Help ensure consistent, </a:t>
          </a:r>
          <a:br>
            <a:rPr lang="en-US" sz="2200" b="1" i="0">
              <a:solidFill>
                <a:schemeClr val="tx1"/>
              </a:solidFill>
              <a:latin typeface="Calibri" panose="020F0502020204030204" pitchFamily="34" charset="0"/>
              <a:cs typeface="Calibri" panose="020F0502020204030204" pitchFamily="34" charset="0"/>
            </a:rPr>
          </a:br>
          <a:r>
            <a:rPr lang="en-US" sz="2200" b="1" i="0">
              <a:solidFill>
                <a:schemeClr val="tx1"/>
              </a:solidFill>
              <a:latin typeface="Calibri" panose="020F0502020204030204" pitchFamily="34" charset="0"/>
              <a:cs typeface="Calibri" panose="020F0502020204030204" pitchFamily="34" charset="0"/>
            </a:rPr>
            <a:t>high-quality care across </a:t>
          </a:r>
          <a:br>
            <a:rPr lang="en-US" sz="2200" b="1" i="0">
              <a:solidFill>
                <a:schemeClr val="tx1"/>
              </a:solidFill>
              <a:latin typeface="Calibri" panose="020F0502020204030204" pitchFamily="34" charset="0"/>
              <a:cs typeface="Calibri" panose="020F0502020204030204" pitchFamily="34" charset="0"/>
            </a:rPr>
          </a:br>
          <a:r>
            <a:rPr lang="en-US" sz="2200" b="1" i="0">
              <a:solidFill>
                <a:schemeClr val="tx1"/>
              </a:solidFill>
              <a:latin typeface="Calibri" panose="020F0502020204030204" pitchFamily="34" charset="0"/>
              <a:cs typeface="Calibri" panose="020F0502020204030204" pitchFamily="34" charset="0"/>
            </a:rPr>
            <a:t>the province</a:t>
          </a:r>
          <a:endParaRPr lang="en-CA" sz="2200"/>
        </a:p>
      </dgm:t>
      <dgm:extLst>
        <a:ext uri="{E40237B7-FDA0-4F09-8148-C483321AD2D9}">
          <dgm14:cNvPr xmlns:dgm14="http://schemas.microsoft.com/office/drawing/2010/diagram" id="0" name="" descr="&#10;"/>
        </a:ext>
      </dgm:extLst>
    </dgm:pt>
    <dgm:pt modelId="{93D2F440-93B2-4C1C-9ACA-7C3CEC7B463B}" type="parTrans" cxnId="{C615FC6F-95A6-406B-9EFC-EC8D1090EB78}">
      <dgm:prSet/>
      <dgm:spPr/>
      <dgm:t>
        <a:bodyPr/>
        <a:lstStyle/>
        <a:p>
          <a:endParaRPr lang="en-CA"/>
        </a:p>
      </dgm:t>
    </dgm:pt>
    <dgm:pt modelId="{DDD81535-3862-4E50-94F1-045C5D49D001}" type="sibTrans" cxnId="{C615FC6F-95A6-406B-9EFC-EC8D1090EB78}">
      <dgm:prSet/>
      <dgm:spPr/>
      <dgm:t>
        <a:bodyPr/>
        <a:lstStyle/>
        <a:p>
          <a:endParaRPr lang="en-CA"/>
        </a:p>
      </dgm:t>
    </dgm:pt>
    <dgm:pt modelId="{F012DD83-629C-4135-A213-E390A22FAA1D}" type="pres">
      <dgm:prSet presAssocID="{4812A345-3D93-463C-9AAB-8A0D4EB4B894}" presName="diagram" presStyleCnt="0">
        <dgm:presLayoutVars>
          <dgm:dir/>
          <dgm:resizeHandles val="exact"/>
        </dgm:presLayoutVars>
      </dgm:prSet>
      <dgm:spPr/>
    </dgm:pt>
    <dgm:pt modelId="{544B06D5-F1C1-42C1-994E-784E29D5EA61}" type="pres">
      <dgm:prSet presAssocID="{FCC2B126-1875-471D-8035-3613EC5A247B}" presName="node" presStyleLbl="node1" presStyleIdx="0" presStyleCnt="4">
        <dgm:presLayoutVars>
          <dgm:bulletEnabled val="1"/>
        </dgm:presLayoutVars>
      </dgm:prSet>
      <dgm:spPr/>
    </dgm:pt>
    <dgm:pt modelId="{5F2E4731-1A92-47E7-A1F6-F81DD169D077}" type="pres">
      <dgm:prSet presAssocID="{6F9DB33A-68B4-46AF-9794-05CA10859703}" presName="sibTrans" presStyleCnt="0"/>
      <dgm:spPr/>
    </dgm:pt>
    <dgm:pt modelId="{D8E4434D-1D9D-4185-9743-05A49778AB19}" type="pres">
      <dgm:prSet presAssocID="{A3944FDE-7D5F-4DE4-96BF-65F8984D08C0}" presName="node" presStyleLbl="node1" presStyleIdx="1" presStyleCnt="4" custScaleY="100000" custLinFactNeighborX="26" custLinFactNeighborY="148">
        <dgm:presLayoutVars>
          <dgm:bulletEnabled val="1"/>
        </dgm:presLayoutVars>
      </dgm:prSet>
      <dgm:spPr/>
    </dgm:pt>
    <dgm:pt modelId="{0F369478-3F7A-40DF-B70E-9DAAEE62DB5D}" type="pres">
      <dgm:prSet presAssocID="{008E56B8-799E-45C2-8A2B-47885CC3C49C}" presName="sibTrans" presStyleCnt="0"/>
      <dgm:spPr/>
    </dgm:pt>
    <dgm:pt modelId="{3947A28E-ECFA-43C3-92F9-4B1196EDF601}" type="pres">
      <dgm:prSet presAssocID="{6220D4A5-2E71-487F-AC87-DEBF722CCFDC}" presName="node" presStyleLbl="node1" presStyleIdx="2" presStyleCnt="4">
        <dgm:presLayoutVars>
          <dgm:bulletEnabled val="1"/>
        </dgm:presLayoutVars>
      </dgm:prSet>
      <dgm:spPr/>
    </dgm:pt>
    <dgm:pt modelId="{64ADED74-084A-46AA-A151-285E52464A16}" type="pres">
      <dgm:prSet presAssocID="{7E7F9D5B-1E2C-46AF-B9BA-4023CEAE0D25}" presName="sibTrans" presStyleCnt="0"/>
      <dgm:spPr/>
    </dgm:pt>
    <dgm:pt modelId="{AF219126-4B42-4B05-B095-31EB44C57AD6}" type="pres">
      <dgm:prSet presAssocID="{E6B66BBA-9E9A-4413-8E27-1CA5CC6FA352}" presName="node" presStyleLbl="node1" presStyleIdx="3" presStyleCnt="4">
        <dgm:presLayoutVars>
          <dgm:bulletEnabled val="1"/>
        </dgm:presLayoutVars>
      </dgm:prSet>
      <dgm:spPr/>
    </dgm:pt>
  </dgm:ptLst>
  <dgm:cxnLst>
    <dgm:cxn modelId="{C57DFA1E-8694-4ADC-A6BD-B8689256BE0C}" type="presOf" srcId="{A3944FDE-7D5F-4DE4-96BF-65F8984D08C0}" destId="{D8E4434D-1D9D-4185-9743-05A49778AB19}" srcOrd="0" destOrd="0" presId="urn:microsoft.com/office/officeart/2005/8/layout/default"/>
    <dgm:cxn modelId="{0CC40E5B-7C5F-4751-A39A-5FE690A6B473}" srcId="{4812A345-3D93-463C-9AAB-8A0D4EB4B894}" destId="{FCC2B126-1875-471D-8035-3613EC5A247B}" srcOrd="0" destOrd="0" parTransId="{75F10C7E-72B7-43B8-B3B2-EEE16F96AC67}" sibTransId="{6F9DB33A-68B4-46AF-9794-05CA10859703}"/>
    <dgm:cxn modelId="{C615FC6F-95A6-406B-9EFC-EC8D1090EB78}" srcId="{4812A345-3D93-463C-9AAB-8A0D4EB4B894}" destId="{E6B66BBA-9E9A-4413-8E27-1CA5CC6FA352}" srcOrd="3" destOrd="0" parTransId="{93D2F440-93B2-4C1C-9ACA-7C3CEC7B463B}" sibTransId="{DDD81535-3862-4E50-94F1-045C5D49D001}"/>
    <dgm:cxn modelId="{9CDF0554-1ECB-4F0E-90BE-5C7E463099F3}" type="presOf" srcId="{FCC2B126-1875-471D-8035-3613EC5A247B}" destId="{544B06D5-F1C1-42C1-994E-784E29D5EA61}" srcOrd="0" destOrd="0" presId="urn:microsoft.com/office/officeart/2005/8/layout/default"/>
    <dgm:cxn modelId="{0F6B33C1-309C-4BC0-A6B5-29503CF73EA7}" srcId="{4812A345-3D93-463C-9AAB-8A0D4EB4B894}" destId="{A3944FDE-7D5F-4DE4-96BF-65F8984D08C0}" srcOrd="1" destOrd="0" parTransId="{06C06780-326C-477E-A98A-7A44ED686A27}" sibTransId="{008E56B8-799E-45C2-8A2B-47885CC3C49C}"/>
    <dgm:cxn modelId="{66EB27CA-630A-4081-8593-CC446B52F646}" type="presOf" srcId="{4812A345-3D93-463C-9AAB-8A0D4EB4B894}" destId="{F012DD83-629C-4135-A213-E390A22FAA1D}" srcOrd="0" destOrd="0" presId="urn:microsoft.com/office/officeart/2005/8/layout/default"/>
    <dgm:cxn modelId="{E9569EE4-FA34-4B68-A889-B20A2ABC08D9}" type="presOf" srcId="{6220D4A5-2E71-487F-AC87-DEBF722CCFDC}" destId="{3947A28E-ECFA-43C3-92F9-4B1196EDF601}" srcOrd="0" destOrd="0" presId="urn:microsoft.com/office/officeart/2005/8/layout/default"/>
    <dgm:cxn modelId="{D849E9E4-61C4-49EB-B687-434001F29FDA}" srcId="{4812A345-3D93-463C-9AAB-8A0D4EB4B894}" destId="{6220D4A5-2E71-487F-AC87-DEBF722CCFDC}" srcOrd="2" destOrd="0" parTransId="{A9677189-2D6E-4E23-9A9D-077EDDA89F08}" sibTransId="{7E7F9D5B-1E2C-46AF-B9BA-4023CEAE0D25}"/>
    <dgm:cxn modelId="{09D20CEA-7E87-4C6F-BB42-663C368A27AA}" type="presOf" srcId="{E6B66BBA-9E9A-4413-8E27-1CA5CC6FA352}" destId="{AF219126-4B42-4B05-B095-31EB44C57AD6}" srcOrd="0" destOrd="0" presId="urn:microsoft.com/office/officeart/2005/8/layout/default"/>
    <dgm:cxn modelId="{A6A11E60-2D0A-4142-8A35-6015D6FF97C5}" type="presParOf" srcId="{F012DD83-629C-4135-A213-E390A22FAA1D}" destId="{544B06D5-F1C1-42C1-994E-784E29D5EA61}" srcOrd="0" destOrd="0" presId="urn:microsoft.com/office/officeart/2005/8/layout/default"/>
    <dgm:cxn modelId="{24CD0C5F-71BD-4B13-8AA1-0E529368F5E3}" type="presParOf" srcId="{F012DD83-629C-4135-A213-E390A22FAA1D}" destId="{5F2E4731-1A92-47E7-A1F6-F81DD169D077}" srcOrd="1" destOrd="0" presId="urn:microsoft.com/office/officeart/2005/8/layout/default"/>
    <dgm:cxn modelId="{1BEAAD55-0611-43DB-99CB-D34790CB390B}" type="presParOf" srcId="{F012DD83-629C-4135-A213-E390A22FAA1D}" destId="{D8E4434D-1D9D-4185-9743-05A49778AB19}" srcOrd="2" destOrd="0" presId="urn:microsoft.com/office/officeart/2005/8/layout/default"/>
    <dgm:cxn modelId="{6255299F-5A72-4488-97ED-BAC7394A4713}" type="presParOf" srcId="{F012DD83-629C-4135-A213-E390A22FAA1D}" destId="{0F369478-3F7A-40DF-B70E-9DAAEE62DB5D}" srcOrd="3" destOrd="0" presId="urn:microsoft.com/office/officeart/2005/8/layout/default"/>
    <dgm:cxn modelId="{9529A221-F5BA-48DD-9C0A-CB0E8229B295}" type="presParOf" srcId="{F012DD83-629C-4135-A213-E390A22FAA1D}" destId="{3947A28E-ECFA-43C3-92F9-4B1196EDF601}" srcOrd="4" destOrd="0" presId="urn:microsoft.com/office/officeart/2005/8/layout/default"/>
    <dgm:cxn modelId="{A9217B75-38D9-4BA9-931B-49EF8057C6D7}" type="presParOf" srcId="{F012DD83-629C-4135-A213-E390A22FAA1D}" destId="{64ADED74-084A-46AA-A151-285E52464A16}" srcOrd="5" destOrd="0" presId="urn:microsoft.com/office/officeart/2005/8/layout/default"/>
    <dgm:cxn modelId="{1843C5B9-0F38-4E5E-9321-5A0A3CFC764E}" type="presParOf" srcId="{F012DD83-629C-4135-A213-E390A22FAA1D}" destId="{AF219126-4B42-4B05-B095-31EB44C57AD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B06D5-F1C1-42C1-994E-784E29D5EA61}">
      <dsp:nvSpPr>
        <dsp:cNvPr id="0" name=""/>
        <dsp:cNvSpPr/>
      </dsp:nvSpPr>
      <dsp:spPr>
        <a:xfrm>
          <a:off x="877" y="4902"/>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a:solidFill>
                <a:schemeClr val="tx1"/>
              </a:solidFill>
              <a:latin typeface="Calibri" panose="020F0502020204030204" pitchFamily="34" charset="0"/>
              <a:cs typeface="Calibri" panose="020F0502020204030204" pitchFamily="34" charset="0"/>
            </a:rPr>
            <a:t>Help patients, residents, families, and care partners know what to ask for in their care</a:t>
          </a:r>
          <a:endParaRPr lang="en-CA" sz="2200" kern="1200"/>
        </a:p>
      </dsp:txBody>
      <dsp:txXfrm>
        <a:off x="877" y="4902"/>
        <a:ext cx="3423693" cy="2054216"/>
      </dsp:txXfrm>
    </dsp:sp>
    <dsp:sp modelId="{D8E4434D-1D9D-4185-9743-05A49778AB19}">
      <dsp:nvSpPr>
        <dsp:cNvPr id="0" name=""/>
        <dsp:cNvSpPr/>
      </dsp:nvSpPr>
      <dsp:spPr>
        <a:xfrm>
          <a:off x="3767819" y="7943"/>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a:solidFill>
                <a:schemeClr val="tx1"/>
              </a:solidFill>
              <a:latin typeface="Calibri" panose="020F0502020204030204" pitchFamily="34" charset="0"/>
              <a:cs typeface="Calibri" panose="020F0502020204030204" pitchFamily="34" charset="0"/>
            </a:rPr>
            <a:t>Help clinicians know what care to offer based on evidence and expert consensus </a:t>
          </a:r>
          <a:endParaRPr lang="en-CA" sz="2200" kern="1200"/>
        </a:p>
      </dsp:txBody>
      <dsp:txXfrm>
        <a:off x="3767819" y="7943"/>
        <a:ext cx="3423693" cy="2054216"/>
      </dsp:txXfrm>
    </dsp:sp>
    <dsp:sp modelId="{3947A28E-ECFA-43C3-92F9-4B1196EDF601}">
      <dsp:nvSpPr>
        <dsp:cNvPr id="0" name=""/>
        <dsp:cNvSpPr/>
      </dsp:nvSpPr>
      <dsp:spPr>
        <a:xfrm>
          <a:off x="877"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a:solidFill>
                <a:schemeClr val="tx1"/>
              </a:solidFill>
              <a:latin typeface="Calibri" panose="020F0502020204030204" pitchFamily="34" charset="0"/>
              <a:cs typeface="Calibri" panose="020F0502020204030204" pitchFamily="34" charset="0"/>
            </a:rPr>
            <a:t>Help health care organizations measure, assess, and improve the quality of care they provide</a:t>
          </a:r>
          <a:endParaRPr lang="en-CA" sz="2200" kern="1200"/>
        </a:p>
      </dsp:txBody>
      <dsp:txXfrm>
        <a:off x="877" y="2401488"/>
        <a:ext cx="3423693" cy="2054216"/>
      </dsp:txXfrm>
    </dsp:sp>
    <dsp:sp modelId="{AF219126-4B42-4B05-B095-31EB44C57AD6}">
      <dsp:nvSpPr>
        <dsp:cNvPr id="0" name=""/>
        <dsp:cNvSpPr/>
      </dsp:nvSpPr>
      <dsp:spPr>
        <a:xfrm>
          <a:off x="3766941"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a:solidFill>
                <a:schemeClr val="tx1"/>
              </a:solidFill>
              <a:latin typeface="Calibri" panose="020F0502020204030204" pitchFamily="34" charset="0"/>
              <a:cs typeface="Calibri" panose="020F0502020204030204" pitchFamily="34" charset="0"/>
            </a:rPr>
            <a:t>Help ensure consistent, </a:t>
          </a:r>
          <a:br>
            <a:rPr lang="en-US" sz="2200" b="1" i="0" kern="1200">
              <a:solidFill>
                <a:schemeClr val="tx1"/>
              </a:solidFill>
              <a:latin typeface="Calibri" panose="020F0502020204030204" pitchFamily="34" charset="0"/>
              <a:cs typeface="Calibri" panose="020F0502020204030204" pitchFamily="34" charset="0"/>
            </a:rPr>
          </a:br>
          <a:r>
            <a:rPr lang="en-US" sz="2200" b="1" i="0" kern="1200">
              <a:solidFill>
                <a:schemeClr val="tx1"/>
              </a:solidFill>
              <a:latin typeface="Calibri" panose="020F0502020204030204" pitchFamily="34" charset="0"/>
              <a:cs typeface="Calibri" panose="020F0502020204030204" pitchFamily="34" charset="0"/>
            </a:rPr>
            <a:t>high-quality care across </a:t>
          </a:r>
          <a:br>
            <a:rPr lang="en-US" sz="2200" b="1" i="0" kern="1200">
              <a:solidFill>
                <a:schemeClr val="tx1"/>
              </a:solidFill>
              <a:latin typeface="Calibri" panose="020F0502020204030204" pitchFamily="34" charset="0"/>
              <a:cs typeface="Calibri" panose="020F0502020204030204" pitchFamily="34" charset="0"/>
            </a:rPr>
          </a:br>
          <a:r>
            <a:rPr lang="en-US" sz="2200" b="1" i="0" kern="1200">
              <a:solidFill>
                <a:schemeClr val="tx1"/>
              </a:solidFill>
              <a:latin typeface="Calibri" panose="020F0502020204030204" pitchFamily="34" charset="0"/>
              <a:cs typeface="Calibri" panose="020F0502020204030204" pitchFamily="34" charset="0"/>
            </a:rPr>
            <a:t>the province</a:t>
          </a:r>
          <a:endParaRPr lang="en-CA" sz="2200" kern="1200"/>
        </a:p>
      </dsp:txBody>
      <dsp:txXfrm>
        <a:off x="3766941" y="2401488"/>
        <a:ext cx="3423693" cy="205421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14D67B-AE8A-410D-82E0-DAEF0462E577}" type="datetimeFigureOut">
              <a:rPr lang="en-CA" smtClean="0"/>
              <a:t>2024-10-24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7CD5CC-6756-47C8-9C55-04718BDA71B2}" type="slidenum">
              <a:rPr lang="en-CA" smtClean="0"/>
              <a:t>‹#›</a:t>
            </a:fld>
            <a:endParaRPr lang="en-CA"/>
          </a:p>
        </p:txBody>
      </p:sp>
    </p:spTree>
    <p:extLst>
      <p:ext uri="{BB962C8B-B14F-4D97-AF65-F5344CB8AC3E}">
        <p14:creationId xmlns:p14="http://schemas.microsoft.com/office/powerpoint/2010/main" val="200646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hqontario.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Calibri" panose="020F0502020204030204" pitchFamily="34" charset="0"/>
                <a:cs typeface="Calibri" panose="020F0502020204030204" pitchFamily="34" charset="0"/>
              </a:rPr>
              <a:t>If you have any questions about the content of this presentation, please contact us at </a:t>
            </a:r>
            <a:r>
              <a:rPr lang="en-US" sz="1200" b="0" i="0" u="sng" strike="noStrike" kern="1200">
                <a:solidFill>
                  <a:schemeClr val="tx1"/>
                </a:solidFill>
                <a:effectLst/>
                <a:latin typeface="Calibri" panose="020F0502020204030204" pitchFamily="34" charset="0"/>
                <a:cs typeface="Calibri" panose="020F0502020204030204" pitchFamily="34" charset="0"/>
                <a:hlinkClick r:id="rId3"/>
              </a:rPr>
              <a:t>QualityStandards@OntarioHealth.ca</a:t>
            </a:r>
            <a:endParaRPr lang="en-US" sz="1200">
              <a:latin typeface="Calibri" panose="020F0502020204030204" pitchFamily="34" charset="0"/>
              <a:cs typeface="Calibri" panose="020F0502020204030204" pitchFamily="34" charset="0"/>
            </a:endParaRPr>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30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panose="020F0502020204030204" pitchFamily="34" charset="0"/>
                <a:cs typeface="Calibri" panose="020F0502020204030204" pitchFamily="34" charset="0"/>
              </a:rPr>
              <a:t>The Quality Standards program has highlighted several stories from organizations and groups using various standards and statements within their clinical care settings, organization, or institutions; these are available through posts and discussions on Quorum.</a:t>
            </a:r>
          </a:p>
          <a:p>
            <a:endParaRPr lang="en-US">
              <a:latin typeface="Calibri" panose="020F0502020204030204" pitchFamily="34" charset="0"/>
              <a:cs typeface="Calibri" panose="020F0502020204030204" pitchFamily="34" charset="0"/>
            </a:endParaRPr>
          </a:p>
          <a:p>
            <a:r>
              <a:rPr lang="en-US">
                <a:latin typeface="Calibri" panose="020F0502020204030204" pitchFamily="34" charset="0"/>
                <a:cs typeface="Calibri" panose="020F0502020204030204" pitchFamily="34" charset="0"/>
              </a:rPr>
              <a:t>As well, we are working on compiling resources and tools, for both clinicians and patients and families.</a:t>
            </a:r>
          </a:p>
          <a:p>
            <a:endParaRPr lang="en-US">
              <a:latin typeface="Calibri" panose="020F0502020204030204" pitchFamily="34" charset="0"/>
              <a:cs typeface="Calibri" panose="020F0502020204030204" pitchFamily="34" charset="0"/>
            </a:endParaRPr>
          </a:p>
          <a:p>
            <a:r>
              <a:rPr lang="en-US">
                <a:latin typeface="Calibri" panose="020F0502020204030204" pitchFamily="34" charset="0"/>
                <a:cs typeface="Calibri" panose="020F0502020204030204" pitchFamily="34" charset="0"/>
              </a:rPr>
              <a:t>The focus is on implementation/adoption stories and how organizations are using quality standards in practice to inform care.</a:t>
            </a:r>
          </a:p>
          <a:p>
            <a:r>
              <a:rPr lang="en-US">
                <a:latin typeface="Calibri" panose="020F0502020204030204" pitchFamily="34" charset="0"/>
                <a:cs typeface="Calibri" panose="020F0502020204030204" pitchFamily="34" charset="0"/>
              </a:rPr>
              <a:t> </a:t>
            </a:r>
          </a:p>
          <a:p>
            <a:r>
              <a:rPr lang="en-US">
                <a:latin typeface="Calibri" panose="020F0502020204030204" pitchFamily="34" charset="0"/>
                <a:cs typeface="Calibri" panose="020F0502020204030204" pitchFamily="34" charset="0"/>
              </a:rPr>
              <a:t>We’d love to hear from you if you are interested in contributing to a post or article.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253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Definitions</a:t>
            </a:r>
          </a:p>
          <a:p>
            <a:r>
              <a:rPr lang="en-US"/>
              <a:t>Minority stress: f</a:t>
            </a:r>
            <a:r>
              <a:rPr lang="en-CA" sz="1800">
                <a:effectLst/>
                <a:latin typeface="Calibri" panose="020F0502020204030204" pitchFamily="34" charset="0"/>
                <a:ea typeface="Calibri" panose="020F0502020204030204" pitchFamily="34" charset="0"/>
                <a:cs typeface="Arial" panose="020B0604020202020204" pitchFamily="34" charset="0"/>
              </a:rPr>
              <a:t>or gender-diverse people, a burden of stress specific to a person’s gender-diverse status that is experienced in addition to the typical stress experienced by cisgender people. Minority stress among gender-diverse people includes gender-based discrimination, oppression, rejection, victimization, and anticipation of discrimination or victimization, as well as nonaffirmation of gender identity, internalized transphobia, concealment of sexual and gender identity, structural societal stigma, and internalization of stigma.</a:t>
            </a:r>
          </a:p>
          <a:p>
            <a:endParaRPr lang="en-US"/>
          </a:p>
          <a:p>
            <a:r>
              <a:rPr lang="en-US"/>
              <a:t>Cisgender: describes people whose gender identity or expression aligns with the gender typically attributed to the sex assigned to them at birth.</a:t>
            </a:r>
            <a:endParaRPr lang="en-CA"/>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16</a:t>
            </a:fld>
            <a:endParaRPr lang="en-CA" altLang="en-US"/>
          </a:p>
        </p:txBody>
      </p:sp>
    </p:spTree>
    <p:extLst>
      <p:ext uri="{BB962C8B-B14F-4D97-AF65-F5344CB8AC3E}">
        <p14:creationId xmlns:p14="http://schemas.microsoft.com/office/powerpoint/2010/main" val="890401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A7CD5CC-6756-47C8-9C55-04718BDA71B2}" type="slidenum">
              <a:rPr lang="en-CA" smtClean="0"/>
              <a:t>17</a:t>
            </a:fld>
            <a:endParaRPr lang="en-CA"/>
          </a:p>
        </p:txBody>
      </p:sp>
    </p:spTree>
    <p:extLst>
      <p:ext uri="{BB962C8B-B14F-4D97-AF65-F5344CB8AC3E}">
        <p14:creationId xmlns:p14="http://schemas.microsoft.com/office/powerpoint/2010/main" val="506509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A7CD5CC-6756-47C8-9C55-04718BDA71B2}" type="slidenum">
              <a:rPr lang="en-CA" smtClean="0"/>
              <a:t>18</a:t>
            </a:fld>
            <a:endParaRPr lang="en-CA"/>
          </a:p>
        </p:txBody>
      </p:sp>
    </p:spTree>
    <p:extLst>
      <p:ext uri="{BB962C8B-B14F-4D97-AF65-F5344CB8AC3E}">
        <p14:creationId xmlns:p14="http://schemas.microsoft.com/office/powerpoint/2010/main" val="2944990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A7CD5CC-6756-47C8-9C55-04718BDA71B2}" type="slidenum">
              <a:rPr lang="en-CA" smtClean="0"/>
              <a:t>19</a:t>
            </a:fld>
            <a:endParaRPr lang="en-CA"/>
          </a:p>
        </p:txBody>
      </p:sp>
    </p:spTree>
    <p:extLst>
      <p:ext uri="{BB962C8B-B14F-4D97-AF65-F5344CB8AC3E}">
        <p14:creationId xmlns:p14="http://schemas.microsoft.com/office/powerpoint/2010/main" val="1599613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A7CD5CC-6756-47C8-9C55-04718BDA71B2}" type="slidenum">
              <a:rPr lang="en-CA" smtClean="0"/>
              <a:t>20</a:t>
            </a:fld>
            <a:endParaRPr lang="en-CA"/>
          </a:p>
        </p:txBody>
      </p:sp>
    </p:spTree>
    <p:extLst>
      <p:ext uri="{BB962C8B-B14F-4D97-AF65-F5344CB8AC3E}">
        <p14:creationId xmlns:p14="http://schemas.microsoft.com/office/powerpoint/2010/main" val="3891610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A7CD5CC-6756-47C8-9C55-04718BDA71B2}" type="slidenum">
              <a:rPr lang="en-CA" smtClean="0"/>
              <a:t>21</a:t>
            </a:fld>
            <a:endParaRPr lang="en-CA"/>
          </a:p>
        </p:txBody>
      </p:sp>
    </p:spTree>
    <p:extLst>
      <p:ext uri="{BB962C8B-B14F-4D97-AF65-F5344CB8AC3E}">
        <p14:creationId xmlns:p14="http://schemas.microsoft.com/office/powerpoint/2010/main" val="2605812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endParaRPr lang="en-CA"/>
          </a:p>
        </p:txBody>
      </p:sp>
      <p:sp>
        <p:nvSpPr>
          <p:cNvPr id="4" name="Slide Number Placeholder 3"/>
          <p:cNvSpPr>
            <a:spLocks noGrp="1"/>
          </p:cNvSpPr>
          <p:nvPr>
            <p:ph type="sldNum" sz="quarter" idx="5"/>
          </p:nvPr>
        </p:nvSpPr>
        <p:spPr/>
        <p:txBody>
          <a:bodyPr/>
          <a:lstStyle/>
          <a:p>
            <a:fld id="{3A7CD5CC-6756-47C8-9C55-04718BDA71B2}" type="slidenum">
              <a:rPr lang="en-CA" smtClean="0"/>
              <a:t>22</a:t>
            </a:fld>
            <a:endParaRPr lang="en-CA"/>
          </a:p>
        </p:txBody>
      </p:sp>
    </p:spTree>
    <p:extLst>
      <p:ext uri="{BB962C8B-B14F-4D97-AF65-F5344CB8AC3E}">
        <p14:creationId xmlns:p14="http://schemas.microsoft.com/office/powerpoint/2010/main" val="1483220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A7CD5CC-6756-47C8-9C55-04718BDA71B2}" type="slidenum">
              <a:rPr lang="en-CA" smtClean="0"/>
              <a:t>23</a:t>
            </a:fld>
            <a:endParaRPr lang="en-CA"/>
          </a:p>
        </p:txBody>
      </p:sp>
    </p:spTree>
    <p:extLst>
      <p:ext uri="{BB962C8B-B14F-4D97-AF65-F5344CB8AC3E}">
        <p14:creationId xmlns:p14="http://schemas.microsoft.com/office/powerpoint/2010/main" val="2974844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Calibri" panose="020F0502020204030204" pitchFamily="34" charset="0"/>
                <a:cs typeface="Calibri" panose="020F0502020204030204" pitchFamily="34" charset="0"/>
              </a:rPr>
              <a:t>Note: A separate quality standard will address </a:t>
            </a:r>
            <a:r>
              <a:rPr lang="en-CA" sz="1800">
                <a:effectLst/>
                <a:latin typeface="Calibri" panose="020F0502020204030204" pitchFamily="34" charset="0"/>
                <a:ea typeface="Calibri" panose="020F0502020204030204" pitchFamily="34" charset="0"/>
                <a:cs typeface="Arial" panose="020B0604020202020204" pitchFamily="34" charset="0"/>
              </a:rPr>
              <a:t>gender-affirming care for adolescents.</a:t>
            </a:r>
            <a:r>
              <a:rPr lang="en-CA" sz="1200" kern="1200">
                <a:solidFill>
                  <a:schemeClr val="tx1"/>
                </a:solidFill>
                <a:effectLst/>
                <a:latin typeface="Calibri" panose="020F0502020204030204" pitchFamily="34" charset="0"/>
                <a:cs typeface="Calibri" panose="020F050202020403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597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0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444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CA" sz="1200" kern="1200">
                <a:solidFill>
                  <a:schemeClr val="tx1"/>
                </a:solidFill>
                <a:effectLst/>
                <a:latin typeface="Calibri" pitchFamily="68" charset="0"/>
                <a:ea typeface="MS PGothic" panose="020B0600070205080204" pitchFamily="34" charset="-128"/>
                <a:cs typeface="ＭＳ Ｐゴシック" pitchFamily="68" charset="-128"/>
              </a:rPr>
              <a:t>The Gender-Affirming Care Quality Standard Advisory Committee identified a set of overarching goals for this quality standard. These have been mapped to indicators that may be used to assess quality of care provincially and locally.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2828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73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942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75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a:solidFill>
                  <a:schemeClr val="tx1"/>
                </a:solidFill>
                <a:effectLst/>
                <a:latin typeface="Calibri" panose="020F0502020204030204" pitchFamily="34" charset="0"/>
                <a:cs typeface="Calibri" panose="020F0502020204030204" pitchFamily="34" charset="0"/>
              </a:rPr>
              <a:t>Quality standards are a small set of high impact statements that describe optimal care where identified quality gaps exist in Ontario.</a:t>
            </a:r>
            <a:endParaRPr lang="en-US" sz="1200" b="0" i="0" kern="120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en-US" sz="1200" b="0" i="0" u="none" strike="noStrike" kern="1200">
                <a:solidFill>
                  <a:schemeClr val="tx1"/>
                </a:solidFill>
                <a:effectLst/>
                <a:latin typeface="Calibri" panose="020F0502020204030204" pitchFamily="34" charset="0"/>
                <a:cs typeface="Calibri" panose="020F0502020204030204" pitchFamily="34" charset="0"/>
              </a:rPr>
              <a:t>Voluntary and aspirational in nature</a:t>
            </a:r>
            <a:r>
              <a:rPr lang="en-US" sz="1200" b="0" i="0" kern="1200">
                <a:solidFill>
                  <a:schemeClr val="tx1"/>
                </a:solidFill>
                <a:effectLst/>
                <a:latin typeface="Calibri" panose="020F0502020204030204" pitchFamily="34" charset="0"/>
                <a:cs typeface="Calibri" panose="020F0502020204030204" pitchFamily="34" charset="0"/>
              </a:rPr>
              <a:t>​.</a:t>
            </a:r>
          </a:p>
          <a:p>
            <a:pPr marL="171450" indent="-171450" rtl="0" fontAlgn="base">
              <a:buFont typeface="Arial" panose="020B0604020202020204" pitchFamily="34" charset="0"/>
              <a:buChar char="•"/>
            </a:pPr>
            <a:r>
              <a:rPr lang="en-US" sz="1200" b="0" i="0" u="none" strike="noStrike" kern="1200">
                <a:solidFill>
                  <a:schemeClr val="tx1"/>
                </a:solidFill>
                <a:effectLst/>
                <a:latin typeface="Calibri" panose="020F0502020204030204" pitchFamily="34" charset="0"/>
                <a:cs typeface="Calibri" panose="020F0502020204030204" pitchFamily="34" charset="0"/>
              </a:rPr>
              <a:t>Designed to “raise the ceiling” with the goal of having the best possible care available to all Ontarians, regardless of where they live in the province.</a:t>
            </a:r>
          </a:p>
          <a:p>
            <a:pPr marL="0" indent="0" rtl="0" fontAlgn="base">
              <a:buFont typeface="Arial" panose="020B0604020202020204" pitchFamily="34" charset="0"/>
              <a:buNone/>
            </a:pPr>
            <a:endParaRPr lang="en-US" sz="1200" b="0" i="0" u="none" strike="noStrike" kern="120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en-US" sz="1200" b="1" kern="1200">
                <a:solidFill>
                  <a:schemeClr val="tx1"/>
                </a:solidFill>
                <a:latin typeface="Calibri" panose="020F0502020204030204" pitchFamily="34" charset="0"/>
                <a:cs typeface="Calibri" panose="020F0502020204030204" pitchFamily="34" charset="0"/>
              </a:rPr>
              <a:t>There are many guidelines, professional standards, and</a:t>
            </a:r>
            <a:r>
              <a:rPr lang="en-US" sz="1200" b="1" kern="1200" baseline="0">
                <a:solidFill>
                  <a:schemeClr val="tx1"/>
                </a:solidFill>
                <a:latin typeface="Calibri" panose="020F0502020204030204" pitchFamily="34" charset="0"/>
                <a:cs typeface="Calibri" panose="020F0502020204030204" pitchFamily="34" charset="0"/>
              </a:rPr>
              <a:t> other recommendations that contribute to the evidence ecosystem. Quality standards complement these resources.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1" baseline="0">
                <a:latin typeface="Calibri" panose="020F0502020204030204" pitchFamily="34" charset="0"/>
                <a:cs typeface="Calibri" panose="020F0502020204030204" pitchFamily="34" charset="0"/>
              </a:rPr>
              <a:t>Quality standards outline the what of care that should be delivered but are agnostic on who should be delivering it (unlike other CPGs, BPGs</a:t>
            </a:r>
            <a:r>
              <a:rPr lang="en-US" sz="1200" baseline="0">
                <a:latin typeface="Calibri" panose="020F0502020204030204" pitchFamily="34" charset="0"/>
                <a:cs typeface="Calibri" panose="020F0502020204030204" pitchFamily="34" charset="0"/>
              </a:rPr>
              <a:t>).</a:t>
            </a:r>
            <a:endParaRPr lang="en-US" sz="1200" b="0" kern="1200">
              <a:solidFill>
                <a:schemeClr val="tx1"/>
              </a:solidFill>
              <a:latin typeface="Calibri" panose="020F0502020204030204" pitchFamily="34" charset="0"/>
              <a:cs typeface="Calibri" panose="020F0502020204030204" pitchFamily="34" charset="0"/>
            </a:endParaRPr>
          </a:p>
          <a:p>
            <a:endParaRPr lang="en-CA" sz="1200" b="1">
              <a:latin typeface="Calibri" panose="020F0502020204030204" pitchFamily="34" charset="0"/>
              <a:cs typeface="Calibri" panose="020F0502020204030204" pitchFamily="34" charset="0"/>
            </a:endParaRPr>
          </a:p>
          <a:p>
            <a:r>
              <a:rPr lang="en-CA" sz="1200" b="1">
                <a:latin typeface="Calibri" panose="020F0502020204030204" pitchFamily="34" charset="0"/>
                <a:cs typeface="Calibri" panose="020F0502020204030204" pitchFamily="34" charset="0"/>
              </a:rPr>
              <a:t>Quality standards are:</a:t>
            </a:r>
          </a:p>
          <a:p>
            <a:pPr marL="171450" indent="-171450" defTabSz="457200">
              <a:spcBef>
                <a:spcPct val="0"/>
              </a:spcBef>
              <a:buClr>
                <a:srgbClr val="00788A"/>
              </a:buClr>
              <a:buFont typeface="Arial" panose="020B0604020202020204" pitchFamily="34" charset="0"/>
              <a:buChar char="•"/>
            </a:pPr>
            <a:r>
              <a:rPr lang="en-US" sz="1200" b="0" kern="1200">
                <a:solidFill>
                  <a:schemeClr val="tx1"/>
                </a:solidFill>
                <a:latin typeface="Calibri" panose="020F0502020204030204" pitchFamily="34" charset="0"/>
                <a:cs typeface="Calibri" panose="020F0502020204030204" pitchFamily="34" charset="0"/>
              </a:rPr>
              <a:t>Concise: 5 to 15 strong, evidence-based statements focused on high-priority areas for improvement.</a:t>
            </a:r>
          </a:p>
          <a:p>
            <a:pPr marL="171450" marR="0" lvl="0" indent="-171450" algn="l" defTabSz="457200" rtl="0" eaLnBrk="0" fontAlgn="base" latinLnBrk="0" hangingPunct="0">
              <a:lnSpc>
                <a:spcPct val="100000"/>
              </a:lnSpc>
              <a:spcBef>
                <a:spcPct val="0"/>
              </a:spcBef>
              <a:spcAft>
                <a:spcPct val="0"/>
              </a:spcAft>
              <a:buClr>
                <a:srgbClr val="00788A"/>
              </a:buClr>
              <a:buSzTx/>
              <a:buFont typeface="Arial" panose="020B0604020202020204" pitchFamily="34" charset="0"/>
              <a:buChar char="•"/>
              <a:tabLst/>
              <a:defRPr/>
            </a:pPr>
            <a:r>
              <a:rPr lang="en-US" sz="1200" b="0" kern="1200">
                <a:solidFill>
                  <a:schemeClr val="tx1"/>
                </a:solidFill>
                <a:latin typeface="Calibri" panose="020F0502020204030204" pitchFamily="34" charset="0"/>
                <a:cs typeface="Calibri" panose="020F0502020204030204" pitchFamily="34" charset="0"/>
              </a:rPr>
              <a:t>Accessible: help clinicians and provider organizations offer the highest-quality care; and patients to know what to discuss with their clinicians (</a:t>
            </a:r>
            <a:r>
              <a:rPr lang="en-US" sz="1200" b="0" baseline="0">
                <a:latin typeface="Calibri" panose="020F0502020204030204" pitchFamily="34" charset="0"/>
                <a:cs typeface="Calibri" panose="020F0502020204030204" pitchFamily="34" charset="0"/>
              </a:rPr>
              <a:t>compared with CPGs that are quite dense, these are very accessible, also written in plain language).</a:t>
            </a:r>
          </a:p>
          <a:p>
            <a:pPr marL="171450" indent="-171450" defTabSz="457200">
              <a:spcBef>
                <a:spcPct val="0"/>
              </a:spcBef>
              <a:buClr>
                <a:srgbClr val="00788A"/>
              </a:buClr>
              <a:buFont typeface="Arial" panose="020B0604020202020204" pitchFamily="34" charset="0"/>
              <a:buChar char="•"/>
            </a:pPr>
            <a:r>
              <a:rPr lang="en-US" sz="1200" b="0" kern="1200">
                <a:solidFill>
                  <a:schemeClr val="tx1"/>
                </a:solidFill>
                <a:latin typeface="Calibri" panose="020F0502020204030204" pitchFamily="34" charset="0"/>
                <a:cs typeface="Calibri" panose="020F0502020204030204" pitchFamily="34" charset="0"/>
              </a:rPr>
              <a:t>Measurable: each statement is accompanied by one or more quality indicators (structure, process, or outcome), with a set of outcome measures for the overall standard.</a:t>
            </a:r>
          </a:p>
          <a:p>
            <a:pPr marL="171450" lvl="0" indent="-171450" defTabSz="457200">
              <a:spcBef>
                <a:spcPct val="0"/>
              </a:spcBef>
              <a:buClr>
                <a:srgbClr val="00788A"/>
              </a:buClr>
              <a:buFont typeface="Arial" panose="020B0604020202020204" pitchFamily="34" charset="0"/>
              <a:buChar char="•"/>
            </a:pPr>
            <a:r>
              <a:rPr lang="en-US" sz="1200" b="0" kern="1200">
                <a:solidFill>
                  <a:schemeClr val="tx1"/>
                </a:solidFill>
                <a:latin typeface="Calibri" panose="020F0502020204030204" pitchFamily="34" charset="0"/>
                <a:cs typeface="Calibri" panose="020F0502020204030204" pitchFamily="34" charset="0"/>
              </a:rPr>
              <a:t>Implementable</a:t>
            </a:r>
            <a:r>
              <a:rPr lang="en-US" sz="1200" b="0">
                <a:latin typeface="Calibri" panose="020F0502020204030204" pitchFamily="34" charset="0"/>
                <a:cs typeface="Calibri" panose="020F0502020204030204" pitchFamily="34" charset="0"/>
              </a:rPr>
              <a:t>: </a:t>
            </a:r>
            <a:r>
              <a:rPr lang="en-US" sz="1200" kern="1200">
                <a:solidFill>
                  <a:schemeClr val="tx1"/>
                </a:solidFill>
                <a:latin typeface="Calibri" panose="020F0502020204030204" pitchFamily="34" charset="0"/>
                <a:cs typeface="Calibri" panose="020F0502020204030204" pitchFamily="34" charset="0"/>
              </a:rPr>
              <a:t>quality improvement tools and resources support each standard, to fuel adoption.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410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363" lvl="1" indent="-360363">
              <a:lnSpc>
                <a:spcPct val="95000"/>
              </a:lnSpc>
              <a:spcAft>
                <a:spcPts val="600"/>
              </a:spcAft>
              <a:buClr>
                <a:srgbClr val="00858F"/>
              </a:buClr>
              <a:buFont typeface="Arial" panose="020B0604020202020204" pitchFamily="34" charset="0"/>
              <a:buChar char="•"/>
            </a:pPr>
            <a:r>
              <a:rPr lang="en-CA" sz="1200" b="1">
                <a:latin typeface="Calibri" panose="020F0502020204030204" pitchFamily="34" charset="0"/>
                <a:cs typeface="Calibri" panose="020F0502020204030204" pitchFamily="34" charset="0"/>
              </a:rPr>
              <a:t>Patients, care partners, and the public </a:t>
            </a:r>
            <a:r>
              <a:rPr lang="en-CA" sz="1200">
                <a:latin typeface="Calibri" panose="020F0502020204030204" pitchFamily="34" charset="0"/>
                <a:cs typeface="Calibri" panose="020F0502020204030204" pitchFamily="34" charset="0"/>
              </a:rPr>
              <a:t>can use quality standards to understand what excellent care looks like, what they should expect from their clinicians, and how to discuss the quality of their care.</a:t>
            </a:r>
            <a:endParaRPr lang="en-CA" b="1">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a:latin typeface="Calibri" panose="020F0502020204030204" pitchFamily="34" charset="0"/>
                <a:cs typeface="Calibri" panose="020F0502020204030204" pitchFamily="34" charset="0"/>
              </a:rPr>
              <a:t>Provincial regions and disease agencies </a:t>
            </a:r>
            <a:r>
              <a:rPr lang="en-CA" sz="1200">
                <a:latin typeface="Calibri" panose="020F0502020204030204" pitchFamily="34" charset="0"/>
                <a:cs typeface="Calibri" panose="020F0502020204030204" pitchFamily="34" charset="0"/>
              </a:rPr>
              <a:t>can use quality standards to measure health outcomes, hold health service providers accountable for delivering high-quality care, and inform regional improvement strategies.</a:t>
            </a:r>
            <a:endParaRPr lang="en-CA" sz="1200" b="1">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a:latin typeface="Calibri" panose="020F0502020204030204" pitchFamily="34" charset="0"/>
                <a:cs typeface="Calibri" panose="020F0502020204030204" pitchFamily="34" charset="0"/>
              </a:rPr>
              <a:t>Provider organizations </a:t>
            </a:r>
            <a:r>
              <a:rPr lang="en-CA" sz="1200">
                <a:latin typeface="Calibri" panose="020F0502020204030204" pitchFamily="34" charset="0"/>
                <a:cs typeface="Calibri" panose="020F0502020204030204" pitchFamily="34" charset="0"/>
              </a:rPr>
              <a:t>can use quality standards to measure and audit their quality of care, identify gaps, guide organizational improvement strategies, and inform clinical program investments.</a:t>
            </a:r>
            <a:endParaRPr lang="en-CA" sz="1200" b="1">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a:latin typeface="Calibri" panose="020F0502020204030204" pitchFamily="34" charset="0"/>
                <a:cs typeface="Calibri" panose="020F0502020204030204" pitchFamily="34" charset="0"/>
              </a:rPr>
              <a:t>Clinicians </a:t>
            </a:r>
            <a:r>
              <a:rPr lang="en-CA" sz="1200">
                <a:latin typeface="Calibri" panose="020F0502020204030204" pitchFamily="34" charset="0"/>
                <a:cs typeface="Calibri" panose="020F0502020204030204" pitchFamily="34" charset="0"/>
              </a:rPr>
              <a:t>can use quality standards to evaluate their practice and identify areas for personal and organizational quality improvement, and can incorporate the evidence-based statements into professional education.</a:t>
            </a:r>
            <a:endParaRPr lang="en-CA" sz="1200" b="1">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a:latin typeface="Calibri" panose="020F0502020204030204" pitchFamily="34" charset="0"/>
                <a:cs typeface="Calibri" panose="020F0502020204030204" pitchFamily="34" charset="0"/>
              </a:rPr>
              <a:t>Government </a:t>
            </a:r>
            <a:r>
              <a:rPr lang="en-CA" sz="1200">
                <a:latin typeface="Calibri" panose="020F0502020204030204" pitchFamily="34" charset="0"/>
                <a:cs typeface="Calibri" panose="020F0502020204030204" pitchFamily="34" charset="0"/>
              </a:rPr>
              <a:t>can use quality standards to identify provincial priority areas, inform new data collection and reporting initiatives, and design performance indicators and funding incentives.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36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defRPr/>
            </a:pPr>
            <a:r>
              <a:rPr lang="en-CA" sz="1200">
                <a:latin typeface="Calibri" panose="020F0502020204030204" pitchFamily="34" charset="0"/>
                <a:ea typeface="MS PGothic"/>
                <a:cs typeface="Calibri" panose="020F0502020204030204" pitchFamily="34" charset="0"/>
              </a:rPr>
              <a:t>Each quality standard focuses on a specific health care issue. The development of each quality standard is accompanied by an assortment of resources.</a:t>
            </a:r>
          </a:p>
          <a:p>
            <a:pPr marL="285750" marR="0" lvl="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a:latin typeface="Calibri" panose="020F0502020204030204" pitchFamily="34" charset="0"/>
                <a:ea typeface="MS PGothic"/>
                <a:cs typeface="Calibri" panose="020F0502020204030204" pitchFamily="34" charset="0"/>
              </a:rPr>
              <a:t>Through concise, easy-to-understand statements, quality standards outline what quality care looks like for a condition or topic based on the evidence.</a:t>
            </a:r>
          </a:p>
          <a:p>
            <a:pPr marL="285750" indent="-2857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Each quality standard is accompanied by a: </a:t>
            </a:r>
            <a:endParaRPr lang="en-CA" sz="120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CA" sz="1200" i="1">
                <a:latin typeface="Calibri" panose="020F0502020204030204" pitchFamily="34" charset="0"/>
                <a:ea typeface="MS PGothic"/>
                <a:cs typeface="Calibri" panose="020F0502020204030204" pitchFamily="34" charset="0"/>
              </a:rPr>
              <a:t>Patient guide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a:latin typeface="Calibri" panose="020F0502020204030204" pitchFamily="34" charset="0"/>
                <a:ea typeface="MS PGothic"/>
                <a:cs typeface="Calibri" panose="020F0502020204030204" pitchFamily="34" charset="0"/>
              </a:rPr>
              <a:t>Placemat</a:t>
            </a:r>
            <a:endParaRPr lang="en-CA" sz="1200" i="1">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CA" sz="1200" i="1">
                <a:latin typeface="Calibri" panose="020F0502020204030204" pitchFamily="34" charset="0"/>
                <a:ea typeface="MS PGothic"/>
                <a:cs typeface="Calibri" panose="020F0502020204030204" pitchFamily="34" charset="0"/>
              </a:rPr>
              <a:t>Case for Improvement Deck</a:t>
            </a:r>
          </a:p>
          <a:p>
            <a:pPr marL="742950" lvl="1" indent="-285750">
              <a:buFont typeface="Arial" panose="020B0604020202020204" pitchFamily="34" charset="0"/>
              <a:buChar char="•"/>
            </a:pPr>
            <a:r>
              <a:rPr lang="en-CA" sz="1200" i="1">
                <a:latin typeface="Calibri" panose="020F0502020204030204" pitchFamily="34" charset="0"/>
                <a:ea typeface="MS PGothic"/>
                <a:cs typeface="Calibri" panose="020F0502020204030204" pitchFamily="34" charset="0"/>
              </a:rPr>
              <a:t>Measurement guide</a:t>
            </a:r>
          </a:p>
          <a:p>
            <a:pPr marL="742950" lvl="1" indent="-285750">
              <a:buFont typeface="Arial" panose="020B0604020202020204" pitchFamily="34" charset="0"/>
              <a:buChar char="•"/>
            </a:pPr>
            <a:r>
              <a:rPr lang="en-CA" sz="1200" i="1">
                <a:latin typeface="Calibri" panose="020F0502020204030204" pitchFamily="34" charset="0"/>
                <a:ea typeface="MS PGothic"/>
                <a:cs typeface="Calibri" panose="020F0502020204030204" pitchFamily="34" charset="0"/>
              </a:rPr>
              <a:t>Technical specifications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a:latin typeface="Calibri" panose="020F0502020204030204" pitchFamily="34" charset="0"/>
                <a:ea typeface="MS PGothic"/>
                <a:cs typeface="Calibri" panose="020F0502020204030204" pitchFamily="34" charset="0"/>
              </a:rPr>
              <a:t>Getting started guide</a:t>
            </a:r>
          </a:p>
          <a:p>
            <a:pPr marL="285750" indent="-2857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Quality standards provide the blueprint to enable the health care system in Ontario to work better, facilitate smooth transitions, and ensure patients receive the same high-quality care, regardless of where they reside.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36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b="0">
                <a:latin typeface="Calibri" panose="020F0502020204030204" pitchFamily="34" charset="0"/>
                <a:ea typeface="MS PGothic"/>
                <a:cs typeface="Calibri" panose="020F0502020204030204" pitchFamily="34" charset="0"/>
              </a:rPr>
              <a:t>Every quality standard includes a plain language summary for patients,</a:t>
            </a:r>
            <a:r>
              <a:rPr lang="en-CA" b="0" baseline="0">
                <a:latin typeface="Calibri" panose="020F0502020204030204" pitchFamily="34" charset="0"/>
                <a:ea typeface="MS PGothic"/>
                <a:cs typeface="Calibri" panose="020F0502020204030204" pitchFamily="34" charset="0"/>
              </a:rPr>
              <a:t> families, </a:t>
            </a:r>
            <a:r>
              <a:rPr lang="en-CA" b="0">
                <a:latin typeface="Calibri" panose="020F0502020204030204" pitchFamily="34" charset="0"/>
                <a:ea typeface="MS PGothic"/>
                <a:cs typeface="Calibri" panose="020F0502020204030204" pitchFamily="34" charset="0"/>
              </a:rPr>
              <a:t>care partners and the public called the </a:t>
            </a:r>
            <a:r>
              <a:rPr lang="en-CA" b="1">
                <a:latin typeface="Calibri" panose="020F0502020204030204" pitchFamily="34" charset="0"/>
                <a:ea typeface="MS PGothic"/>
                <a:cs typeface="Calibri" panose="020F0502020204030204" pitchFamily="34" charset="0"/>
              </a:rPr>
              <a:t>patient guide.</a:t>
            </a:r>
          </a:p>
          <a:p>
            <a:endParaRPr lang="en-US" baseline="0">
              <a:latin typeface="Calibri" panose="020F0502020204030204" pitchFamily="34" charset="0"/>
              <a:cs typeface="Calibri" panose="020F0502020204030204" pitchFamily="34" charset="0"/>
            </a:endParaRPr>
          </a:p>
          <a:p>
            <a:r>
              <a:rPr lang="en-US" b="1" baseline="0">
                <a:latin typeface="Calibri" panose="020F0502020204030204" pitchFamily="34" charset="0"/>
                <a:ea typeface="MS PGothic"/>
                <a:cs typeface="Calibri" panose="020F0502020204030204" pitchFamily="34" charset="0"/>
              </a:rPr>
              <a:t>Patient engagement in quality standards:</a:t>
            </a:r>
            <a:r>
              <a:rPr lang="en-US" b="1">
                <a:latin typeface="Calibri" panose="020F0502020204030204" pitchFamily="34" charset="0"/>
                <a:ea typeface="MS PGothic"/>
                <a:cs typeface="Calibri" panose="020F0502020204030204" pitchFamily="34" charset="0"/>
              </a:rPr>
              <a:t> </a:t>
            </a:r>
            <a:endParaRPr lang="en-US" b="1" baseline="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Membership on advisory committees</a:t>
            </a:r>
          </a:p>
          <a:p>
            <a:pPr marL="171450" indent="-1714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Focus groups and key informant interviews on topic-specific content (when necessary)</a:t>
            </a:r>
          </a:p>
          <a:p>
            <a:pPr marL="171450" indent="-1714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Public comment period for each quality standard</a:t>
            </a:r>
          </a:p>
          <a:p>
            <a:pPr marL="171450" indent="-1714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Consultations on the patient guide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196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268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3868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a:latin typeface="Calibri" panose="020F0502020204030204" pitchFamily="34" charset="0"/>
                <a:cs typeface="Calibri" panose="020F0502020204030204" pitchFamily="34" charset="0"/>
              </a:rPr>
              <a:t>There are things we can do today despite the larger systemic barriers that may take time to resolve. The </a:t>
            </a:r>
            <a:r>
              <a:rPr lang="en-CA" i="1">
                <a:latin typeface="Calibri" panose="020F0502020204030204" pitchFamily="34" charset="0"/>
                <a:cs typeface="Calibri" panose="020F0502020204030204" pitchFamily="34" charset="0"/>
              </a:rPr>
              <a:t>Getting Started Guide </a:t>
            </a:r>
            <a:r>
              <a:rPr lang="en-CA">
                <a:latin typeface="Calibri" panose="020F0502020204030204" pitchFamily="34" charset="0"/>
                <a:cs typeface="Calibri" panose="020F0502020204030204" pitchFamily="34" charset="0"/>
              </a:rPr>
              <a:t>is a document that outlines a process for using the quality standards as a resource to deliver high-quality care. It compiles a number of resources to support adoption, such as links to implementation and quality improvement resources, examples and activities for reflection, and templates and documents to support the implementation planning activities. The </a:t>
            </a:r>
            <a:r>
              <a:rPr lang="en-CA" i="1">
                <a:latin typeface="Calibri" panose="020F0502020204030204" pitchFamily="34" charset="0"/>
                <a:cs typeface="Calibri" panose="020F0502020204030204" pitchFamily="34" charset="0"/>
              </a:rPr>
              <a:t>Getting Started Guide </a:t>
            </a:r>
            <a:r>
              <a:rPr lang="en-CA">
                <a:latin typeface="Calibri" panose="020F0502020204030204" pitchFamily="34" charset="0"/>
                <a:cs typeface="Calibri" panose="020F0502020204030204" pitchFamily="34" charset="0"/>
              </a:rPr>
              <a:t>also includes an Action Plan Template and examples on how Quality Improvement Plans can help to advance quality standards.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779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a:extLst>
              <a:ext uri="{FF2B5EF4-FFF2-40B4-BE49-F238E27FC236}">
                <a16:creationId xmlns:a16="http://schemas.microsoft.com/office/drawing/2014/main" id="{ABA6910C-61A3-42F4-0A10-12531FC6BB01}"/>
              </a:ext>
            </a:extLst>
          </p:cNvPr>
          <p:cNvPicPr>
            <a:picLocks noChangeAspect="1"/>
          </p:cNvPicPr>
          <p:nvPr userDrawn="1"/>
        </p:nvPicPr>
        <p:blipFill>
          <a:blip r:embed="rId3"/>
          <a:srcRect/>
          <a:stretch/>
        </p:blipFill>
        <p:spPr>
          <a:xfrm>
            <a:off x="9522296" y="5545905"/>
            <a:ext cx="2669704" cy="1307860"/>
          </a:xfrm>
          <a:prstGeom prst="rect">
            <a:avLst/>
          </a:prstGeom>
        </p:spPr>
      </p:pic>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2270916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a:t>Place Icon</a:t>
            </a:r>
          </a:p>
          <a:p>
            <a:endParaRPr lang="en-US"/>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a:t>Place Icon</a:t>
            </a:r>
          </a:p>
          <a:p>
            <a:endParaRPr lang="en-US"/>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5" name="TextBox 4">
            <a:extLst>
              <a:ext uri="{FF2B5EF4-FFF2-40B4-BE49-F238E27FC236}">
                <a16:creationId xmlns:a16="http://schemas.microsoft.com/office/drawing/2014/main" id="{925CDB81-818A-3600-3FC2-3CBE6B45DA5D}"/>
              </a:ext>
            </a:extLst>
          </p:cNvPr>
          <p:cNvSpPr txBox="1"/>
          <p:nvPr userDrawn="1"/>
        </p:nvSpPr>
        <p:spPr>
          <a:xfrm>
            <a:off x="9144000" y="6601538"/>
            <a:ext cx="2890486" cy="184667"/>
          </a:xfrm>
          <a:prstGeom prst="rect">
            <a:avLst/>
          </a:prstGeom>
          <a:noFill/>
        </p:spPr>
        <p:txBody>
          <a:bodyPr wrap="square" lIns="0" tIns="0" rIns="0" bIns="0" rtlCol="0" anchor="t" anchorCtr="0">
            <a:noAutofit/>
          </a:bodyPr>
          <a:lstStyle/>
          <a:p>
            <a:pPr algn="r" fontAlgn="t"/>
            <a:fld id="{99B3E3F8-ED30-B841-A7A3-D17844397E5C}" type="slidenum">
              <a:rPr lang="en-US" sz="1000" smtClean="0">
                <a:ea typeface="MS PGothic"/>
                <a:cs typeface="Calibri"/>
              </a:rPr>
              <a:pPr algn="r" fontAlgn="t"/>
              <a:t>‹#›</a:t>
            </a:fld>
            <a:endParaRPr lang="en-US" sz="1000">
              <a:ea typeface="MS PGothic"/>
              <a:cs typeface="Calibri"/>
            </a:endParaRPr>
          </a:p>
        </p:txBody>
      </p:sp>
    </p:spTree>
    <p:extLst>
      <p:ext uri="{BB962C8B-B14F-4D97-AF65-F5344CB8AC3E}">
        <p14:creationId xmlns:p14="http://schemas.microsoft.com/office/powerpoint/2010/main" val="1625029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7" name="TextBox 6">
            <a:extLst>
              <a:ext uri="{FF2B5EF4-FFF2-40B4-BE49-F238E27FC236}">
                <a16:creationId xmlns:a16="http://schemas.microsoft.com/office/drawing/2014/main" id="{E8B0EDC9-45AE-DBE1-2A63-D8758AB3E6FF}"/>
              </a:ext>
            </a:extLst>
          </p:cNvPr>
          <p:cNvSpPr txBox="1"/>
          <p:nvPr userDrawn="1"/>
        </p:nvSpPr>
        <p:spPr>
          <a:xfrm>
            <a:off x="9144000" y="6601538"/>
            <a:ext cx="2890486" cy="184667"/>
          </a:xfrm>
          <a:prstGeom prst="rect">
            <a:avLst/>
          </a:prstGeom>
          <a:noFill/>
        </p:spPr>
        <p:txBody>
          <a:bodyPr wrap="square" lIns="0" tIns="0" rIns="0" bIns="0" rtlCol="0" anchor="t" anchorCtr="0">
            <a:noAutofit/>
          </a:bodyPr>
          <a:lstStyle/>
          <a:p>
            <a:pPr algn="r" fontAlgn="t"/>
            <a:fld id="{99B3E3F8-ED30-B841-A7A3-D17844397E5C}" type="slidenum">
              <a:rPr lang="en-US" sz="1000" smtClean="0">
                <a:ea typeface="MS PGothic"/>
                <a:cs typeface="Calibri"/>
              </a:rPr>
              <a:pPr algn="r" fontAlgn="t"/>
              <a:t>‹#›</a:t>
            </a:fld>
            <a:endParaRPr lang="en-US" sz="1000">
              <a:ea typeface="MS PGothic"/>
              <a:cs typeface="Calibri"/>
            </a:endParaRPr>
          </a:p>
        </p:txBody>
      </p:sp>
    </p:spTree>
    <p:extLst>
      <p:ext uri="{BB962C8B-B14F-4D97-AF65-F5344CB8AC3E}">
        <p14:creationId xmlns:p14="http://schemas.microsoft.com/office/powerpoint/2010/main" val="1521084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a:t>Click icon to insert picture</a:t>
            </a:r>
          </a:p>
          <a:p>
            <a:endParaRPr lang="en-US"/>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6" name="TextBox 5">
            <a:extLst>
              <a:ext uri="{FF2B5EF4-FFF2-40B4-BE49-F238E27FC236}">
                <a16:creationId xmlns:a16="http://schemas.microsoft.com/office/drawing/2014/main" id="{D17B194D-F9BF-DC51-7A47-26DF7EEF81E4}"/>
              </a:ext>
            </a:extLst>
          </p:cNvPr>
          <p:cNvSpPr txBox="1"/>
          <p:nvPr userDrawn="1"/>
        </p:nvSpPr>
        <p:spPr>
          <a:xfrm>
            <a:off x="9144000" y="6601538"/>
            <a:ext cx="2890486" cy="184667"/>
          </a:xfrm>
          <a:prstGeom prst="rect">
            <a:avLst/>
          </a:prstGeom>
          <a:noFill/>
        </p:spPr>
        <p:txBody>
          <a:bodyPr wrap="square" lIns="0" tIns="0" rIns="0" bIns="0" rtlCol="0" anchor="t" anchorCtr="0">
            <a:noAutofit/>
          </a:bodyPr>
          <a:lstStyle/>
          <a:p>
            <a:pPr algn="r" fontAlgn="t"/>
            <a:fld id="{99B3E3F8-ED30-B841-A7A3-D17844397E5C}" type="slidenum">
              <a:rPr lang="en-US" sz="1000" smtClean="0">
                <a:ea typeface="MS PGothic"/>
                <a:cs typeface="Calibri"/>
              </a:rPr>
              <a:pPr algn="r" fontAlgn="t"/>
              <a:t>‹#›</a:t>
            </a:fld>
            <a:endParaRPr lang="en-US" sz="1000">
              <a:ea typeface="MS PGothic"/>
              <a:cs typeface="Calibri"/>
            </a:endParaRPr>
          </a:p>
        </p:txBody>
      </p:sp>
    </p:spTree>
    <p:extLst>
      <p:ext uri="{BB962C8B-B14F-4D97-AF65-F5344CB8AC3E}">
        <p14:creationId xmlns:p14="http://schemas.microsoft.com/office/powerpoint/2010/main" val="2163806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1" name="Text Placeholder 15">
            <a:extLst>
              <a:ext uri="{FF2B5EF4-FFF2-40B4-BE49-F238E27FC236}">
                <a16:creationId xmlns:a16="http://schemas.microsoft.com/office/drawing/2014/main" id="{A39CCAFA-5EDF-82F7-9BC7-4F008F5EF9F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6" name="TextBox 5">
            <a:extLst>
              <a:ext uri="{FF2B5EF4-FFF2-40B4-BE49-F238E27FC236}">
                <a16:creationId xmlns:a16="http://schemas.microsoft.com/office/drawing/2014/main" id="{87B44E33-6DCE-3CFC-8A77-A731B4295EB4}"/>
              </a:ext>
            </a:extLst>
          </p:cNvPr>
          <p:cNvSpPr txBox="1"/>
          <p:nvPr userDrawn="1"/>
        </p:nvSpPr>
        <p:spPr>
          <a:xfrm>
            <a:off x="9144000" y="6601538"/>
            <a:ext cx="2890486" cy="184667"/>
          </a:xfrm>
          <a:prstGeom prst="rect">
            <a:avLst/>
          </a:prstGeom>
          <a:noFill/>
        </p:spPr>
        <p:txBody>
          <a:bodyPr wrap="square" lIns="0" tIns="0" rIns="0" bIns="0" rtlCol="0" anchor="t" anchorCtr="0">
            <a:noAutofit/>
          </a:bodyPr>
          <a:lstStyle/>
          <a:p>
            <a:pPr algn="r" fontAlgn="t"/>
            <a:fld id="{99B3E3F8-ED30-B841-A7A3-D17844397E5C}" type="slidenum">
              <a:rPr lang="en-US" sz="1000" smtClean="0">
                <a:ea typeface="MS PGothic"/>
                <a:cs typeface="Calibri"/>
              </a:rPr>
              <a:pPr algn="r" fontAlgn="t"/>
              <a:t>‹#›</a:t>
            </a:fld>
            <a:endParaRPr lang="en-US" sz="1000">
              <a:ea typeface="MS PGothic"/>
              <a:cs typeface="Calibri"/>
            </a:endParaRPr>
          </a:p>
        </p:txBody>
      </p:sp>
    </p:spTree>
    <p:extLst>
      <p:ext uri="{BB962C8B-B14F-4D97-AF65-F5344CB8AC3E}">
        <p14:creationId xmlns:p14="http://schemas.microsoft.com/office/powerpoint/2010/main" val="656670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8" name="Text Placeholder 15">
            <a:extLst>
              <a:ext uri="{FF2B5EF4-FFF2-40B4-BE49-F238E27FC236}">
                <a16:creationId xmlns:a16="http://schemas.microsoft.com/office/drawing/2014/main" id="{873DF537-6BED-4F95-DEF6-109F03876277}"/>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0" name="TextBox 9">
            <a:extLst>
              <a:ext uri="{FF2B5EF4-FFF2-40B4-BE49-F238E27FC236}">
                <a16:creationId xmlns:a16="http://schemas.microsoft.com/office/drawing/2014/main" id="{84581EB4-E608-8BEE-3444-60180651328F}"/>
              </a:ext>
            </a:extLst>
          </p:cNvPr>
          <p:cNvSpPr txBox="1"/>
          <p:nvPr userDrawn="1"/>
        </p:nvSpPr>
        <p:spPr>
          <a:xfrm>
            <a:off x="9144000" y="6601538"/>
            <a:ext cx="2890486" cy="184667"/>
          </a:xfrm>
          <a:prstGeom prst="rect">
            <a:avLst/>
          </a:prstGeom>
          <a:noFill/>
        </p:spPr>
        <p:txBody>
          <a:bodyPr wrap="square" lIns="0" tIns="0" rIns="0" bIns="0" rtlCol="0" anchor="t" anchorCtr="0">
            <a:noAutofit/>
          </a:bodyPr>
          <a:lstStyle/>
          <a:p>
            <a:pPr algn="r" fontAlgn="t"/>
            <a:fld id="{99B3E3F8-ED30-B841-A7A3-D17844397E5C}" type="slidenum">
              <a:rPr lang="en-US" sz="1000" smtClean="0">
                <a:ea typeface="MS PGothic"/>
                <a:cs typeface="Calibri"/>
              </a:rPr>
              <a:pPr algn="r" fontAlgn="t"/>
              <a:t>‹#›</a:t>
            </a:fld>
            <a:endParaRPr lang="en-US" sz="1000">
              <a:ea typeface="MS PGothic"/>
              <a:cs typeface="Calibri"/>
            </a:endParaRPr>
          </a:p>
        </p:txBody>
      </p:sp>
    </p:spTree>
    <p:extLst>
      <p:ext uri="{BB962C8B-B14F-4D97-AF65-F5344CB8AC3E}">
        <p14:creationId xmlns:p14="http://schemas.microsoft.com/office/powerpoint/2010/main" val="416866626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ext Placeholder 15">
            <a:extLst>
              <a:ext uri="{FF2B5EF4-FFF2-40B4-BE49-F238E27FC236}">
                <a16:creationId xmlns:a16="http://schemas.microsoft.com/office/drawing/2014/main" id="{2D01EC43-5CD5-448B-1ED7-B6E18C55238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5" name="TextBox 4">
            <a:extLst>
              <a:ext uri="{FF2B5EF4-FFF2-40B4-BE49-F238E27FC236}">
                <a16:creationId xmlns:a16="http://schemas.microsoft.com/office/drawing/2014/main" id="{C4D78C8D-DF33-368A-56BE-5D1A63C67074}"/>
              </a:ext>
            </a:extLst>
          </p:cNvPr>
          <p:cNvSpPr txBox="1"/>
          <p:nvPr userDrawn="1"/>
        </p:nvSpPr>
        <p:spPr>
          <a:xfrm>
            <a:off x="9144000" y="6601538"/>
            <a:ext cx="2890486" cy="184667"/>
          </a:xfrm>
          <a:prstGeom prst="rect">
            <a:avLst/>
          </a:prstGeom>
          <a:noFill/>
        </p:spPr>
        <p:txBody>
          <a:bodyPr wrap="square" lIns="0" tIns="0" rIns="0" bIns="0" rtlCol="0" anchor="t" anchorCtr="0">
            <a:noAutofit/>
          </a:bodyPr>
          <a:lstStyle/>
          <a:p>
            <a:pPr algn="r" fontAlgn="t"/>
            <a:fld id="{99B3E3F8-ED30-B841-A7A3-D17844397E5C}" type="slidenum">
              <a:rPr lang="en-US" sz="1000" smtClean="0">
                <a:ea typeface="MS PGothic"/>
                <a:cs typeface="Calibri"/>
              </a:rPr>
              <a:pPr algn="r" fontAlgn="t"/>
              <a:t>‹#›</a:t>
            </a:fld>
            <a:endParaRPr lang="en-US" sz="1000">
              <a:ea typeface="MS PGothic"/>
              <a:cs typeface="Calibri"/>
            </a:endParaRPr>
          </a:p>
        </p:txBody>
      </p:sp>
    </p:spTree>
    <p:extLst>
      <p:ext uri="{BB962C8B-B14F-4D97-AF65-F5344CB8AC3E}">
        <p14:creationId xmlns:p14="http://schemas.microsoft.com/office/powerpoint/2010/main" val="2779706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9243B0-32C0-026E-F42F-5A33A0392B5F}"/>
              </a:ext>
            </a:extLst>
          </p:cNvPr>
          <p:cNvSpPr txBox="1"/>
          <p:nvPr userDrawn="1"/>
        </p:nvSpPr>
        <p:spPr>
          <a:xfrm>
            <a:off x="9144000" y="6601538"/>
            <a:ext cx="2890486" cy="184667"/>
          </a:xfrm>
          <a:prstGeom prst="rect">
            <a:avLst/>
          </a:prstGeom>
          <a:noFill/>
        </p:spPr>
        <p:txBody>
          <a:bodyPr wrap="square" lIns="0" tIns="0" rIns="0" bIns="0" rtlCol="0" anchor="t" anchorCtr="0">
            <a:noAutofit/>
          </a:bodyPr>
          <a:lstStyle/>
          <a:p>
            <a:pPr algn="r" fontAlgn="t"/>
            <a:fld id="{99B3E3F8-ED30-B841-A7A3-D17844397E5C}" type="slidenum">
              <a:rPr lang="en-US" sz="1000" smtClean="0">
                <a:ea typeface="MS PGothic"/>
                <a:cs typeface="Calibri"/>
              </a:rPr>
              <a:pPr algn="r" fontAlgn="t"/>
              <a:t>‹#›</a:t>
            </a:fld>
            <a:endParaRPr lang="en-US" sz="1000">
              <a:ea typeface="MS PGothic"/>
              <a:cs typeface="Calibri"/>
            </a:endParaRPr>
          </a:p>
        </p:txBody>
      </p:sp>
    </p:spTree>
    <p:extLst>
      <p:ext uri="{BB962C8B-B14F-4D97-AF65-F5344CB8AC3E}">
        <p14:creationId xmlns:p14="http://schemas.microsoft.com/office/powerpoint/2010/main" val="2789951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Message here (or delete)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Thank you</a:t>
            </a:r>
          </a:p>
        </p:txBody>
      </p:sp>
      <p:sp>
        <p:nvSpPr>
          <p:cNvPr id="7" name="Rectangle 6">
            <a:extLst>
              <a:ext uri="{FF2B5EF4-FFF2-40B4-BE49-F238E27FC236}">
                <a16:creationId xmlns:a16="http://schemas.microsoft.com/office/drawing/2014/main" id="{77E94D55-0429-2FBD-5043-3AEB4F53C096}"/>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85A15D8-285F-3752-BAA5-FC7F61AFA185}"/>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428258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125362"/>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43328"/>
            <a:ext cx="5844209" cy="568810"/>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Ontario Health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275991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2411647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9B220-3ACD-417A-A277-ED0BABC3D348}"/>
              </a:ext>
            </a:extLst>
          </p:cNvPr>
          <p:cNvSpPr/>
          <p:nvPr userDrawn="1"/>
        </p:nvSpPr>
        <p:spPr bwMode="auto">
          <a:xfrm>
            <a:off x="2" y="0"/>
            <a:ext cx="565265" cy="1809296"/>
          </a:xfrm>
          <a:prstGeom prst="rect">
            <a:avLst/>
          </a:prstGeom>
          <a:gradFill>
            <a:gsLst>
              <a:gs pos="100000">
                <a:schemeClr val="bg1"/>
              </a:gs>
              <a:gs pos="0">
                <a:srgbClr val="92278F"/>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indent="0" algn="l" defTabSz="342900" rtl="0" eaLnBrk="1" fontAlgn="base" latinLnBrk="0" hangingPunct="1">
              <a:lnSpc>
                <a:spcPct val="100000"/>
              </a:lnSpc>
              <a:spcBef>
                <a:spcPct val="50000"/>
              </a:spcBef>
              <a:spcAft>
                <a:spcPct val="0"/>
              </a:spcAft>
              <a:buClrTx/>
              <a:buSzTx/>
              <a:buFontTx/>
              <a:buNone/>
              <a:tabLst/>
            </a:pPr>
            <a:endParaRPr kumimoji="0" lang="en-US" sz="1050" b="0" i="0" u="sng" strike="noStrike" cap="none" normalizeH="0" baseline="0">
              <a:ln>
                <a:noFill/>
              </a:ln>
              <a:solidFill>
                <a:schemeClr val="tx1"/>
              </a:solidFill>
              <a:effectLst/>
              <a:latin typeface="Arial" charset="0"/>
              <a:ea typeface="ＭＳ Ｐゴシック" pitchFamily="68" charset="-128"/>
            </a:endParaRPr>
          </a:p>
        </p:txBody>
      </p:sp>
      <p:pic>
        <p:nvPicPr>
          <p:cNvPr id="4" name="Picture 3" descr="Ontario Health logo">
            <a:extLst>
              <a:ext uri="{FF2B5EF4-FFF2-40B4-BE49-F238E27FC236}">
                <a16:creationId xmlns:a16="http://schemas.microsoft.com/office/drawing/2014/main" id="{F1D1804F-62D7-40D8-A044-1EE428B8A5EB}"/>
              </a:ext>
            </a:extLst>
          </p:cNvPr>
          <p:cNvPicPr>
            <a:picLocks noChangeAspect="1"/>
          </p:cNvPicPr>
          <p:nvPr userDrawn="1"/>
        </p:nvPicPr>
        <p:blipFill>
          <a:blip r:embed="rId2"/>
          <a:srcRect/>
          <a:stretch/>
        </p:blipFill>
        <p:spPr>
          <a:xfrm>
            <a:off x="8972805" y="5875337"/>
            <a:ext cx="2665015" cy="647700"/>
          </a:xfrm>
          <a:prstGeom prst="rect">
            <a:avLst/>
          </a:prstGeom>
        </p:spPr>
      </p:pic>
      <p:sp>
        <p:nvSpPr>
          <p:cNvPr id="5" name="Rectangle 4">
            <a:extLst>
              <a:ext uri="{FF2B5EF4-FFF2-40B4-BE49-F238E27FC236}">
                <a16:creationId xmlns:a16="http://schemas.microsoft.com/office/drawing/2014/main" id="{B4D06F2E-1418-4481-BA27-7E36F4C8E124}"/>
              </a:ext>
            </a:extLst>
          </p:cNvPr>
          <p:cNvSpPr/>
          <p:nvPr userDrawn="1"/>
        </p:nvSpPr>
        <p:spPr bwMode="auto">
          <a:xfrm>
            <a:off x="2" y="0"/>
            <a:ext cx="565265" cy="3101650"/>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indent="0" algn="l" defTabSz="342900" rtl="0" eaLnBrk="1" fontAlgn="base" latinLnBrk="0" hangingPunct="1">
              <a:lnSpc>
                <a:spcPct val="100000"/>
              </a:lnSpc>
              <a:spcBef>
                <a:spcPct val="50000"/>
              </a:spcBef>
              <a:spcAft>
                <a:spcPct val="0"/>
              </a:spcAft>
              <a:buClrTx/>
              <a:buSzTx/>
              <a:buFontTx/>
              <a:buNone/>
              <a:tabLst/>
            </a:pPr>
            <a:endParaRPr kumimoji="0" lang="en-US" sz="105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2635782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104192"/>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8" name="Picture 7">
            <a:extLst>
              <a:ext uri="{FF2B5EF4-FFF2-40B4-BE49-F238E27FC236}">
                <a16:creationId xmlns:a16="http://schemas.microsoft.com/office/drawing/2014/main" id="{2135E3E3-D409-BCAE-B326-682ADC262DF2}"/>
              </a:ext>
            </a:extLst>
          </p:cNvPr>
          <p:cNvPicPr>
            <a:picLocks noChangeAspect="1"/>
          </p:cNvPicPr>
          <p:nvPr userDrawn="1"/>
        </p:nvPicPr>
        <p:blipFill>
          <a:blip r:embed="rId3"/>
          <a:srcRect/>
          <a:stretch/>
        </p:blipFill>
        <p:spPr>
          <a:xfrm>
            <a:off x="9522296" y="5547694"/>
            <a:ext cx="2669704" cy="1307860"/>
          </a:xfrm>
          <a:prstGeom prst="rect">
            <a:avLst/>
          </a:prstGeom>
        </p:spPr>
      </p:pic>
    </p:spTree>
    <p:extLst>
      <p:ext uri="{BB962C8B-B14F-4D97-AF65-F5344CB8AC3E}">
        <p14:creationId xmlns:p14="http://schemas.microsoft.com/office/powerpoint/2010/main" val="849129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ullets">
    <p:spTree>
      <p:nvGrpSpPr>
        <p:cNvPr id="1" name=""/>
        <p:cNvGrpSpPr/>
        <p:nvPr/>
      </p:nvGrpSpPr>
      <p:grpSpPr>
        <a:xfrm>
          <a:off x="0" y="0"/>
          <a:ext cx="0" cy="0"/>
          <a:chOff x="0" y="0"/>
          <a:chExt cx="0" cy="0"/>
        </a:xfrm>
      </p:grpSpPr>
      <p:sp>
        <p:nvSpPr>
          <p:cNvPr id="4" name="TextBox 3"/>
          <p:cNvSpPr txBox="1"/>
          <p:nvPr userDrawn="1"/>
        </p:nvSpPr>
        <p:spPr>
          <a:xfrm>
            <a:off x="10299012" y="6332835"/>
            <a:ext cx="1422400" cy="219291"/>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825" b="0" u="none">
                <a:solidFill>
                  <a:schemeClr val="tx1"/>
                </a:solidFill>
                <a:latin typeface="Arial"/>
                <a:cs typeface="Arial"/>
              </a:rPr>
              <a:pPr algn="r" eaLnBrk="1" hangingPunct="1">
                <a:spcBef>
                  <a:spcPct val="50000"/>
                </a:spcBef>
              </a:pPr>
              <a:t>‹#›</a:t>
            </a:fld>
            <a:endParaRPr lang="en-US" altLang="en-US" sz="825" b="0" u="none">
              <a:solidFill>
                <a:schemeClr val="tx1"/>
              </a:solidFill>
              <a:latin typeface="Arial"/>
              <a:cs typeface="Arial"/>
            </a:endParaRPr>
          </a:p>
        </p:txBody>
      </p:sp>
      <p:sp>
        <p:nvSpPr>
          <p:cNvPr id="2" name="Title 1"/>
          <p:cNvSpPr>
            <a:spLocks noGrp="1"/>
          </p:cNvSpPr>
          <p:nvPr>
            <p:ph type="title"/>
          </p:nvPr>
        </p:nvSpPr>
        <p:spPr>
          <a:xfrm>
            <a:off x="609600" y="180854"/>
            <a:ext cx="9518848" cy="1165909"/>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609600" y="1700808"/>
            <a:ext cx="10972800" cy="4248472"/>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5" name="Picture 4" descr="Ontario Health logo">
            <a:extLst>
              <a:ext uri="{FF2B5EF4-FFF2-40B4-BE49-F238E27FC236}">
                <a16:creationId xmlns:a16="http://schemas.microsoft.com/office/drawing/2014/main" id="{79257861-92BA-4C58-9FA0-269AB8F2E39E}"/>
              </a:ext>
            </a:extLst>
          </p:cNvPr>
          <p:cNvPicPr>
            <a:picLocks noChangeAspect="1"/>
          </p:cNvPicPr>
          <p:nvPr userDrawn="1"/>
        </p:nvPicPr>
        <p:blipFill>
          <a:blip r:embed="rId2"/>
          <a:srcRect/>
          <a:stretch/>
        </p:blipFill>
        <p:spPr>
          <a:xfrm>
            <a:off x="381307" y="6183037"/>
            <a:ext cx="1454932" cy="353604"/>
          </a:xfrm>
          <a:prstGeom prst="rect">
            <a:avLst/>
          </a:prstGeom>
        </p:spPr>
      </p:pic>
      <p:sp>
        <p:nvSpPr>
          <p:cNvPr id="6" name="Rectangle 5">
            <a:extLst>
              <a:ext uri="{FF2B5EF4-FFF2-40B4-BE49-F238E27FC236}">
                <a16:creationId xmlns:a16="http://schemas.microsoft.com/office/drawing/2014/main" id="{5E9F1A82-9D54-4801-8572-9152A6C6BCF8}"/>
              </a:ext>
            </a:extLst>
          </p:cNvPr>
          <p:cNvSpPr/>
          <p:nvPr userDrawn="1"/>
        </p:nvSpPr>
        <p:spPr bwMode="auto">
          <a:xfrm>
            <a:off x="2" y="0"/>
            <a:ext cx="565265" cy="1809296"/>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indent="0" algn="l" defTabSz="342900" rtl="0" eaLnBrk="1" fontAlgn="base" latinLnBrk="0" hangingPunct="1">
              <a:lnSpc>
                <a:spcPct val="100000"/>
              </a:lnSpc>
              <a:spcBef>
                <a:spcPct val="50000"/>
              </a:spcBef>
              <a:spcAft>
                <a:spcPct val="0"/>
              </a:spcAft>
              <a:buClrTx/>
              <a:buSzTx/>
              <a:buFontTx/>
              <a:buNone/>
              <a:tabLst/>
            </a:pPr>
            <a:endParaRPr kumimoji="0" lang="en-US" sz="105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1490133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4" name="Picture 3" descr="Ontario Health logo">
            <a:extLst>
              <a:ext uri="{FF2B5EF4-FFF2-40B4-BE49-F238E27FC236}">
                <a16:creationId xmlns:a16="http://schemas.microsoft.com/office/drawing/2014/main" id="{C411CE17-C75B-41F3-A571-C9945B8E496A}"/>
              </a:ext>
            </a:extLst>
          </p:cNvPr>
          <p:cNvPicPr>
            <a:picLocks noChangeAspect="1"/>
          </p:cNvPicPr>
          <p:nvPr userDrawn="1"/>
        </p:nvPicPr>
        <p:blipFill>
          <a:blip r:embed="rId2"/>
          <a:srcRect/>
          <a:stretch/>
        </p:blipFill>
        <p:spPr>
          <a:xfrm>
            <a:off x="381307" y="6183037"/>
            <a:ext cx="1454932" cy="353604"/>
          </a:xfrm>
          <a:prstGeom prst="rect">
            <a:avLst/>
          </a:prstGeom>
        </p:spPr>
      </p:pic>
      <p:sp>
        <p:nvSpPr>
          <p:cNvPr id="5" name="Rectangle 4">
            <a:extLst>
              <a:ext uri="{FF2B5EF4-FFF2-40B4-BE49-F238E27FC236}">
                <a16:creationId xmlns:a16="http://schemas.microsoft.com/office/drawing/2014/main" id="{5D389F46-2B3C-4752-8A83-BDBFDA4A3B71}"/>
              </a:ext>
            </a:extLst>
          </p:cNvPr>
          <p:cNvSpPr/>
          <p:nvPr userDrawn="1"/>
        </p:nvSpPr>
        <p:spPr bwMode="auto">
          <a:xfrm>
            <a:off x="2" y="0"/>
            <a:ext cx="565265" cy="1809296"/>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indent="0" algn="l" defTabSz="342900" rtl="0" eaLnBrk="1" fontAlgn="base" latinLnBrk="0" hangingPunct="1">
              <a:lnSpc>
                <a:spcPct val="100000"/>
              </a:lnSpc>
              <a:spcBef>
                <a:spcPct val="50000"/>
              </a:spcBef>
              <a:spcAft>
                <a:spcPct val="0"/>
              </a:spcAft>
              <a:buClrTx/>
              <a:buSzTx/>
              <a:buFontTx/>
              <a:buNone/>
              <a:tabLst/>
            </a:pPr>
            <a:endParaRPr kumimoji="0" lang="en-US" sz="105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609600" y="180857"/>
            <a:ext cx="9518848" cy="1165909"/>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5B34939-D16E-7241-8648-2BC928FA5F3F}"/>
              </a:ext>
            </a:extLst>
          </p:cNvPr>
          <p:cNvSpPr txBox="1"/>
          <p:nvPr userDrawn="1"/>
        </p:nvSpPr>
        <p:spPr>
          <a:xfrm>
            <a:off x="10299012" y="6332835"/>
            <a:ext cx="1422400" cy="219291"/>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825" b="0" u="none">
                <a:solidFill>
                  <a:schemeClr val="tx1"/>
                </a:solidFill>
                <a:latin typeface="Arial"/>
                <a:cs typeface="Arial"/>
              </a:rPr>
              <a:pPr algn="r" eaLnBrk="1" hangingPunct="1">
                <a:spcBef>
                  <a:spcPct val="50000"/>
                </a:spcBef>
              </a:pPr>
              <a:t>‹#›</a:t>
            </a:fld>
            <a:endParaRPr lang="en-US" altLang="en-US" sz="825" b="0" u="none">
              <a:solidFill>
                <a:schemeClr val="tx1"/>
              </a:solidFill>
              <a:latin typeface="Arial"/>
              <a:cs typeface="Arial"/>
            </a:endParaRPr>
          </a:p>
        </p:txBody>
      </p:sp>
      <p:sp>
        <p:nvSpPr>
          <p:cNvPr id="7" name="Content Placeholder 2">
            <a:extLst>
              <a:ext uri="{FF2B5EF4-FFF2-40B4-BE49-F238E27FC236}">
                <a16:creationId xmlns:a16="http://schemas.microsoft.com/office/drawing/2014/main" id="{A9612BE2-2A24-CC42-A1CE-5453B004BF3B}"/>
              </a:ext>
            </a:extLst>
          </p:cNvPr>
          <p:cNvSpPr>
            <a:spLocks noGrp="1"/>
          </p:cNvSpPr>
          <p:nvPr>
            <p:ph idx="1"/>
          </p:nvPr>
        </p:nvSpPr>
        <p:spPr>
          <a:xfrm>
            <a:off x="609600" y="1700808"/>
            <a:ext cx="10972800" cy="4248472"/>
          </a:xfrm>
        </p:spPr>
        <p:txBody>
          <a:bodyPr/>
          <a:lstStyle>
            <a:lvl1pPr marL="0" indent="0">
              <a:buClr>
                <a:srgbClr val="00B2E3"/>
              </a:buClr>
              <a:buFontTx/>
              <a:buNone/>
              <a:defRPr>
                <a:solidFill>
                  <a:schemeClr val="tx1"/>
                </a:solidFill>
              </a:defRPr>
            </a:lvl1pPr>
            <a:lvl2pPr marL="342900" indent="0">
              <a:buClr>
                <a:srgbClr val="00B2E3"/>
              </a:buClr>
              <a:buFontTx/>
              <a:buNone/>
              <a:defRPr/>
            </a:lvl2pPr>
            <a:lvl3pPr marL="685800" indent="0">
              <a:buClr>
                <a:srgbClr val="00B2E3"/>
              </a:buClr>
              <a:buFontTx/>
              <a:buNone/>
              <a:defRPr/>
            </a:lvl3pPr>
            <a:lvl4pPr marL="1028700" indent="0">
              <a:buClr>
                <a:srgbClr val="00B2E3"/>
              </a:buClr>
              <a:buFontTx/>
              <a:buNone/>
              <a:defRPr/>
            </a:lvl4pPr>
            <a:lvl5pPr marL="1371600" indent="0">
              <a:buClr>
                <a:srgbClr val="00B2E3"/>
              </a:buClr>
              <a:buFontTx/>
              <a:buNone/>
              <a:defRPr/>
            </a:lvl5pPr>
          </a:lstStyle>
          <a:p>
            <a:pPr lvl="0"/>
            <a:r>
              <a:rPr lang="en-US"/>
              <a:t>Click to edit Master text styles</a:t>
            </a:r>
            <a:endParaRPr lang="en-CA"/>
          </a:p>
        </p:txBody>
      </p:sp>
    </p:spTree>
    <p:extLst>
      <p:ext uri="{BB962C8B-B14F-4D97-AF65-F5344CB8AC3E}">
        <p14:creationId xmlns:p14="http://schemas.microsoft.com/office/powerpoint/2010/main" val="2206877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ph Title">
    <p:spTree>
      <p:nvGrpSpPr>
        <p:cNvPr id="1" name=""/>
        <p:cNvGrpSpPr/>
        <p:nvPr/>
      </p:nvGrpSpPr>
      <p:grpSpPr>
        <a:xfrm>
          <a:off x="0" y="0"/>
          <a:ext cx="0" cy="0"/>
          <a:chOff x="0" y="0"/>
          <a:chExt cx="0" cy="0"/>
        </a:xfrm>
      </p:grpSpPr>
      <p:pic>
        <p:nvPicPr>
          <p:cNvPr id="4" name="Picture 3" descr="Ontario Health logo">
            <a:extLst>
              <a:ext uri="{FF2B5EF4-FFF2-40B4-BE49-F238E27FC236}">
                <a16:creationId xmlns:a16="http://schemas.microsoft.com/office/drawing/2014/main" id="{C411CE17-C75B-41F3-A571-C9945B8E496A}"/>
              </a:ext>
            </a:extLst>
          </p:cNvPr>
          <p:cNvPicPr>
            <a:picLocks noChangeAspect="1"/>
          </p:cNvPicPr>
          <p:nvPr userDrawn="1"/>
        </p:nvPicPr>
        <p:blipFill>
          <a:blip r:embed="rId2"/>
          <a:srcRect/>
          <a:stretch/>
        </p:blipFill>
        <p:spPr>
          <a:xfrm>
            <a:off x="381307" y="6183037"/>
            <a:ext cx="1454932" cy="353604"/>
          </a:xfrm>
          <a:prstGeom prst="rect">
            <a:avLst/>
          </a:prstGeom>
        </p:spPr>
      </p:pic>
      <p:sp>
        <p:nvSpPr>
          <p:cNvPr id="5" name="Rectangle 4">
            <a:extLst>
              <a:ext uri="{FF2B5EF4-FFF2-40B4-BE49-F238E27FC236}">
                <a16:creationId xmlns:a16="http://schemas.microsoft.com/office/drawing/2014/main" id="{5D389F46-2B3C-4752-8A83-BDBFDA4A3B71}"/>
              </a:ext>
            </a:extLst>
          </p:cNvPr>
          <p:cNvSpPr/>
          <p:nvPr userDrawn="1"/>
        </p:nvSpPr>
        <p:spPr bwMode="auto">
          <a:xfrm>
            <a:off x="2" y="0"/>
            <a:ext cx="565265" cy="1809296"/>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indent="0" algn="l" defTabSz="342900" rtl="0" eaLnBrk="1" fontAlgn="base" latinLnBrk="0" hangingPunct="1">
              <a:lnSpc>
                <a:spcPct val="100000"/>
              </a:lnSpc>
              <a:spcBef>
                <a:spcPct val="50000"/>
              </a:spcBef>
              <a:spcAft>
                <a:spcPct val="0"/>
              </a:spcAft>
              <a:buClrTx/>
              <a:buSzTx/>
              <a:buFontTx/>
              <a:buNone/>
              <a:tabLst/>
            </a:pPr>
            <a:endParaRPr kumimoji="0" lang="en-US" sz="105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609600" y="180857"/>
            <a:ext cx="9518848" cy="1165909"/>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5B34939-D16E-7241-8648-2BC928FA5F3F}"/>
              </a:ext>
            </a:extLst>
          </p:cNvPr>
          <p:cNvSpPr txBox="1"/>
          <p:nvPr userDrawn="1"/>
        </p:nvSpPr>
        <p:spPr>
          <a:xfrm>
            <a:off x="10299012" y="6332835"/>
            <a:ext cx="1422400" cy="219291"/>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825" b="0" u="none">
                <a:solidFill>
                  <a:schemeClr val="tx1"/>
                </a:solidFill>
                <a:latin typeface="Arial"/>
                <a:cs typeface="Arial"/>
              </a:rPr>
              <a:pPr algn="r" eaLnBrk="1" hangingPunct="1">
                <a:spcBef>
                  <a:spcPct val="50000"/>
                </a:spcBef>
              </a:pPr>
              <a:t>‹#›</a:t>
            </a:fld>
            <a:endParaRPr lang="en-US" altLang="en-US" sz="825" b="0" u="none">
              <a:solidFill>
                <a:schemeClr val="tx1"/>
              </a:solidFill>
              <a:latin typeface="Arial"/>
              <a:cs typeface="Arial"/>
            </a:endParaRPr>
          </a:p>
        </p:txBody>
      </p:sp>
      <p:graphicFrame>
        <p:nvGraphicFramePr>
          <p:cNvPr id="9" name="Table 8">
            <a:extLst>
              <a:ext uri="{FF2B5EF4-FFF2-40B4-BE49-F238E27FC236}">
                <a16:creationId xmlns:a16="http://schemas.microsoft.com/office/drawing/2014/main" id="{A0AA7DBD-EF3C-004C-BD76-9E1972AB5A19}"/>
              </a:ext>
            </a:extLst>
          </p:cNvPr>
          <p:cNvGraphicFramePr>
            <a:graphicFrameLocks noGrp="1"/>
          </p:cNvGraphicFramePr>
          <p:nvPr userDrawn="1">
            <p:extLst>
              <p:ext uri="{D42A27DB-BD31-4B8C-83A1-F6EECF244321}">
                <p14:modId xmlns:p14="http://schemas.microsoft.com/office/powerpoint/2010/main" val="505905108"/>
              </p:ext>
            </p:extLst>
          </p:nvPr>
        </p:nvGraphicFramePr>
        <p:xfrm>
          <a:off x="761971" y="1965193"/>
          <a:ext cx="10813119" cy="370840"/>
        </p:xfrm>
        <a:graphic>
          <a:graphicData uri="http://schemas.openxmlformats.org/drawingml/2006/table">
            <a:tbl>
              <a:tblPr firstRow="1" bandRow="1">
                <a:tableStyleId>{5C22544A-7EE6-4342-B048-85BDC9FD1C3A}</a:tableStyleId>
              </a:tblPr>
              <a:tblGrid>
                <a:gridCol w="1081311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marL="121920" marR="121920"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567251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00B2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6" y="1813206"/>
            <a:ext cx="8109247" cy="1969761"/>
          </a:xfrm>
        </p:spPr>
        <p:txBody>
          <a:bodyPr anchor="t"/>
          <a:lstStyle>
            <a:lvl1pPr algn="l">
              <a:defRPr sz="3000" b="1" cap="none">
                <a:solidFill>
                  <a:srgbClr val="FFFFFF"/>
                </a:solidFill>
              </a:defRPr>
            </a:lvl1pPr>
          </a:lstStyle>
          <a:p>
            <a:r>
              <a:rPr lang="en-US"/>
              <a:t>Click to edit Master title style</a:t>
            </a:r>
            <a:endParaRPr lang="en-CA"/>
          </a:p>
        </p:txBody>
      </p:sp>
      <p:sp>
        <p:nvSpPr>
          <p:cNvPr id="4" name="Rectangle 3">
            <a:extLst>
              <a:ext uri="{FF2B5EF4-FFF2-40B4-BE49-F238E27FC236}">
                <a16:creationId xmlns:a16="http://schemas.microsoft.com/office/drawing/2014/main" id="{FC22E14C-C515-44CF-A19F-E393ABBBD456}"/>
              </a:ext>
            </a:extLst>
          </p:cNvPr>
          <p:cNvSpPr/>
          <p:nvPr userDrawn="1"/>
        </p:nvSpPr>
        <p:spPr bwMode="auto">
          <a:xfrm rot="5400000">
            <a:off x="3807768" y="-1537226"/>
            <a:ext cx="423949" cy="58586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indent="0" algn="l" defTabSz="342900" rtl="0" eaLnBrk="1" fontAlgn="base" latinLnBrk="0" hangingPunct="1">
              <a:lnSpc>
                <a:spcPct val="100000"/>
              </a:lnSpc>
              <a:spcBef>
                <a:spcPct val="50000"/>
              </a:spcBef>
              <a:spcAft>
                <a:spcPct val="0"/>
              </a:spcAft>
              <a:buClrTx/>
              <a:buSzTx/>
              <a:buFontTx/>
              <a:buNone/>
              <a:tabLst/>
            </a:pPr>
            <a:endParaRPr kumimoji="0" lang="en-US" sz="1050" b="0" i="0" u="sng" strike="noStrike" cap="none" normalizeH="0" baseline="0">
              <a:ln>
                <a:noFill/>
              </a:ln>
              <a:solidFill>
                <a:schemeClr val="tx1"/>
              </a:solidFill>
              <a:effectLst/>
              <a:latin typeface="Arial" charset="0"/>
              <a:ea typeface="ＭＳ Ｐゴシック" pitchFamily="68" charset="-128"/>
            </a:endParaRPr>
          </a:p>
        </p:txBody>
      </p:sp>
      <p:sp>
        <p:nvSpPr>
          <p:cNvPr id="5" name="TextBox 4">
            <a:extLst>
              <a:ext uri="{FF2B5EF4-FFF2-40B4-BE49-F238E27FC236}">
                <a16:creationId xmlns:a16="http://schemas.microsoft.com/office/drawing/2014/main" id="{5C1F5EF3-5E57-264A-A511-A63DF848DC61}"/>
              </a:ext>
            </a:extLst>
          </p:cNvPr>
          <p:cNvSpPr txBox="1"/>
          <p:nvPr userDrawn="1"/>
        </p:nvSpPr>
        <p:spPr>
          <a:xfrm>
            <a:off x="10299012" y="6332835"/>
            <a:ext cx="1422400" cy="219291"/>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825" b="0" u="none">
                <a:solidFill>
                  <a:schemeClr val="bg1"/>
                </a:solidFill>
                <a:latin typeface="Arial"/>
                <a:cs typeface="Arial"/>
              </a:rPr>
              <a:pPr algn="r" eaLnBrk="1" hangingPunct="1">
                <a:spcBef>
                  <a:spcPct val="50000"/>
                </a:spcBef>
              </a:pPr>
              <a:t>‹#›</a:t>
            </a:fld>
            <a:endParaRPr lang="en-US" altLang="en-US" sz="825" b="0" u="none">
              <a:solidFill>
                <a:schemeClr val="bg1"/>
              </a:solidFill>
              <a:latin typeface="Arial"/>
              <a:cs typeface="Arial"/>
            </a:endParaRPr>
          </a:p>
        </p:txBody>
      </p:sp>
    </p:spTree>
    <p:extLst>
      <p:ext uri="{BB962C8B-B14F-4D97-AF65-F5344CB8AC3E}">
        <p14:creationId xmlns:p14="http://schemas.microsoft.com/office/powerpoint/2010/main" val="2059860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lide_images">
    <p:spTree>
      <p:nvGrpSpPr>
        <p:cNvPr id="1" name=""/>
        <p:cNvGrpSpPr/>
        <p:nvPr/>
      </p:nvGrpSpPr>
      <p:grpSpPr>
        <a:xfrm>
          <a:off x="0" y="0"/>
          <a:ext cx="0" cy="0"/>
          <a:chOff x="0" y="0"/>
          <a:chExt cx="0" cy="0"/>
        </a:xfrm>
      </p:grpSpPr>
      <p:sp>
        <p:nvSpPr>
          <p:cNvPr id="8" name="TextBox 7"/>
          <p:cNvSpPr txBox="1"/>
          <p:nvPr userDrawn="1"/>
        </p:nvSpPr>
        <p:spPr>
          <a:xfrm>
            <a:off x="10299012" y="6353797"/>
            <a:ext cx="1422400" cy="219291"/>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825" b="0" u="none">
                <a:solidFill>
                  <a:srgbClr val="00788A"/>
                </a:solidFill>
                <a:latin typeface="Arial"/>
                <a:cs typeface="Arial"/>
              </a:rPr>
              <a:pPr algn="r" eaLnBrk="1" hangingPunct="1">
                <a:spcBef>
                  <a:spcPct val="50000"/>
                </a:spcBef>
              </a:pPr>
              <a:t>‹#›</a:t>
            </a:fld>
            <a:endParaRPr lang="en-US" altLang="en-US" sz="825" b="0" u="none">
              <a:solidFill>
                <a:srgbClr val="00788A"/>
              </a:solidFill>
              <a:latin typeface="Arial"/>
              <a:cs typeface="Arial"/>
            </a:endParaRPr>
          </a:p>
        </p:txBody>
      </p:sp>
      <p:sp>
        <p:nvSpPr>
          <p:cNvPr id="7" name="Rectangle 6"/>
          <p:cNvSpPr/>
          <p:nvPr userDrawn="1"/>
        </p:nvSpPr>
        <p:spPr bwMode="auto">
          <a:xfrm>
            <a:off x="0" y="274086"/>
            <a:ext cx="292389" cy="230832"/>
          </a:xfrm>
          <a:prstGeom prst="rect">
            <a:avLst/>
          </a:prstGeom>
          <a:solidFill>
            <a:srgbClr val="00A0A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0" marR="0" indent="0" algn="l" defTabSz="342900" rtl="0" eaLnBrk="1" fontAlgn="base" latinLnBrk="0" hangingPunct="1">
              <a:lnSpc>
                <a:spcPct val="100000"/>
              </a:lnSpc>
              <a:spcBef>
                <a:spcPct val="50000"/>
              </a:spcBef>
              <a:spcAft>
                <a:spcPct val="0"/>
              </a:spcAft>
              <a:buClrTx/>
              <a:buSzTx/>
              <a:buFontTx/>
              <a:buNone/>
              <a:tabLst/>
            </a:pPr>
            <a:endParaRPr kumimoji="0" lang="en-US" sz="1050" b="0" i="0" u="sng" strike="noStrike" cap="none" normalizeH="0" baseline="0">
              <a:ln>
                <a:noFill/>
              </a:ln>
              <a:solidFill>
                <a:schemeClr val="tx1"/>
              </a:solidFill>
              <a:effectLst/>
              <a:latin typeface="Arial" charset="0"/>
              <a:ea typeface="ＭＳ Ｐゴシック" pitchFamily="68" charset="-128"/>
            </a:endParaRPr>
          </a:p>
        </p:txBody>
      </p:sp>
      <p:sp>
        <p:nvSpPr>
          <p:cNvPr id="5" name="Title 1"/>
          <p:cNvSpPr>
            <a:spLocks noGrp="1"/>
          </p:cNvSpPr>
          <p:nvPr>
            <p:ph type="title"/>
          </p:nvPr>
        </p:nvSpPr>
        <p:spPr>
          <a:xfrm>
            <a:off x="609601" y="274638"/>
            <a:ext cx="10992779" cy="1165909"/>
          </a:xfrm>
        </p:spPr>
        <p:txBody>
          <a:bodyPr anchor="ctr"/>
          <a:lstStyle>
            <a:lvl1pPr>
              <a:defRPr>
                <a:solidFill>
                  <a:schemeClr val="accent2"/>
                </a:solidFill>
              </a:defRPr>
            </a:lvl1pPr>
          </a:lstStyle>
          <a:p>
            <a:r>
              <a:rPr lang="en-US"/>
              <a:t>Click to edit Master title style</a:t>
            </a:r>
            <a:endParaRPr lang="en-CA"/>
          </a:p>
        </p:txBody>
      </p:sp>
    </p:spTree>
    <p:extLst>
      <p:ext uri="{BB962C8B-B14F-4D97-AF65-F5344CB8AC3E}">
        <p14:creationId xmlns:p14="http://schemas.microsoft.com/office/powerpoint/2010/main" val="3756515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descr="Ontario Health logo">
            <a:extLst>
              <a:ext uri="{FF2B5EF4-FFF2-40B4-BE49-F238E27FC236}">
                <a16:creationId xmlns:a16="http://schemas.microsoft.com/office/drawing/2014/main" id="{09853D7E-AABD-29E5-1A2A-501A36477E50}"/>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ABA6910C-61A3-42F4-0A10-12531FC6BB01}"/>
              </a:ext>
            </a:extLst>
          </p:cNvPr>
          <p:cNvPicPr>
            <a:picLocks noChangeAspect="1"/>
          </p:cNvPicPr>
          <p:nvPr userDrawn="1"/>
        </p:nvPicPr>
        <p:blipFill>
          <a:blip r:embed="rId3"/>
          <a:stretch>
            <a:fillRect/>
          </a:stretch>
        </p:blipFill>
        <p:spPr>
          <a:xfrm>
            <a:off x="9628909" y="5543459"/>
            <a:ext cx="2686992" cy="1316330"/>
          </a:xfrm>
          <a:prstGeom prst="rect">
            <a:avLst/>
          </a:prstGeom>
        </p:spPr>
      </p:pic>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2554957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FA14FDE3-A569-77AC-3872-57D6EEAAB83A}"/>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2135E3E3-D409-BCAE-B326-682ADC262DF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7914247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809371D1-1F79-D926-7C95-6F1A2F3A487E}"/>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612FBE26-C3F7-1374-B446-AE1070D03253}"/>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29659491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2" name="Picture 1" descr="Ontario Health logo">
            <a:extLst>
              <a:ext uri="{FF2B5EF4-FFF2-40B4-BE49-F238E27FC236}">
                <a16:creationId xmlns:a16="http://schemas.microsoft.com/office/drawing/2014/main" id="{C3E34DFA-DA63-6CCF-5C2C-C1EF58F6EC99}"/>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6" name="Picture 5" descr="Ontario Health logo">
            <a:extLst>
              <a:ext uri="{FF2B5EF4-FFF2-40B4-BE49-F238E27FC236}">
                <a16:creationId xmlns:a16="http://schemas.microsoft.com/office/drawing/2014/main" id="{DD88DF62-A761-6299-BEEA-2348FAA40118}"/>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9259816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8233F554-2D9F-FABD-A0A0-C6102B4A8E18}"/>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42775192-D723-2041-E74C-BAA4F6AC741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4246443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a:t>Click icon to insert an icon from The Pulse library</a:t>
            </a:r>
          </a:p>
          <a:p>
            <a:endParaRPr lang="en-US"/>
          </a:p>
          <a:p>
            <a:endParaRPr lang="en-US"/>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0252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a:extLst>
              <a:ext uri="{FF2B5EF4-FFF2-40B4-BE49-F238E27FC236}">
                <a16:creationId xmlns:a16="http://schemas.microsoft.com/office/drawing/2014/main" id="{C54986E9-5F00-2F78-EE72-89C6997AB113}"/>
              </a:ext>
            </a:extLst>
          </p:cNvPr>
          <p:cNvPicPr>
            <a:picLocks noChangeAspect="1"/>
          </p:cNvPicPr>
          <p:nvPr/>
        </p:nvPicPr>
        <p:blipFill>
          <a:blip r:embed="rId2"/>
          <a:srcRect/>
          <a:stretch/>
        </p:blipFill>
        <p:spPr>
          <a:xfrm>
            <a:off x="9522296" y="5545905"/>
            <a:ext cx="2669704" cy="130786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5642941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a:t>Click icon to insert an icon from The Pulse library</a:t>
            </a:r>
          </a:p>
          <a:p>
            <a:endParaRPr lang="en-US"/>
          </a:p>
          <a:p>
            <a:endParaRPr lang="en-US"/>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C54986E9-5F00-2F78-EE72-89C6997AB113}"/>
              </a:ext>
            </a:extLst>
          </p:cNvPr>
          <p:cNvPicPr>
            <a:picLocks noChangeAspect="1"/>
          </p:cNvPicPr>
          <p:nvPr/>
        </p:nvPicPr>
        <p:blipFill>
          <a:blip r:embed="rId2"/>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6516B224-F868-DCD6-59A6-3BB382292A7D}"/>
              </a:ext>
            </a:extLst>
          </p:cNvPr>
          <p:cNvPicPr>
            <a:picLocks noChangeAspect="1"/>
          </p:cNvPicPr>
          <p:nvPr userDrawn="1"/>
        </p:nvPicPr>
        <p:blipFill>
          <a:blip r:embed="rId2"/>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9140051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77E94D55-0429-2FBD-5043-3AEB4F53C096}"/>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85A15D8-285F-3752-BAA5-FC7F61AFA185}"/>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29995999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3" name="Rectangle 2">
            <a:extLst>
              <a:ext uri="{FF2B5EF4-FFF2-40B4-BE49-F238E27FC236}">
                <a16:creationId xmlns:a16="http://schemas.microsoft.com/office/drawing/2014/main" id="{2E53384F-1C08-8C6A-F5E4-86BD1126AE8A}"/>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40896490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7676962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0">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Footer Placeholder 3">
            <a:extLst>
              <a:ext uri="{FF2B5EF4-FFF2-40B4-BE49-F238E27FC236}">
                <a16:creationId xmlns:a16="http://schemas.microsoft.com/office/drawing/2014/main" id="{36BF868D-DE7B-3CA6-1B2D-BADEACA1992F}"/>
              </a:ext>
            </a:extLst>
          </p:cNvPr>
          <p:cNvSpPr>
            <a:spLocks noGrp="1"/>
          </p:cNvSpPr>
          <p:nvPr>
            <p:ph type="ftr" sz="quarter" idx="12"/>
          </p:nvPr>
        </p:nvSpPr>
        <p:spPr/>
        <p:txBody>
          <a:bodyPr/>
          <a:lstStyle/>
          <a:p>
            <a:pPr algn="r"/>
            <a:fld id="{B5E6C4C4-F8D2-3E45-812B-28EE593B4815}" type="slidenum">
              <a:rPr lang="en-US" smtClean="0"/>
              <a:pPr algn="r"/>
              <a:t>‹#›</a:t>
            </a:fld>
            <a:endParaRPr lang="en-US"/>
          </a:p>
        </p:txBody>
      </p:sp>
    </p:spTree>
    <p:extLst>
      <p:ext uri="{BB962C8B-B14F-4D97-AF65-F5344CB8AC3E}">
        <p14:creationId xmlns:p14="http://schemas.microsoft.com/office/powerpoint/2010/main" val="2153990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33266235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2544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11634793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a:t>Place Icon</a:t>
            </a:r>
          </a:p>
          <a:p>
            <a:endParaRPr lang="en-US"/>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a:t>Place Icon</a:t>
            </a:r>
          </a:p>
          <a:p>
            <a:endParaRPr lang="en-US"/>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11030216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739256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77E94D55-0429-2FBD-5043-3AEB4F53C096}"/>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85A15D8-285F-3752-BAA5-FC7F61AFA185}"/>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2358532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a:t>Click icon to insert picture</a:t>
            </a:r>
          </a:p>
          <a:p>
            <a:endParaRPr lang="en-US"/>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6855590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1" name="Text Placeholder 15">
            <a:extLst>
              <a:ext uri="{FF2B5EF4-FFF2-40B4-BE49-F238E27FC236}">
                <a16:creationId xmlns:a16="http://schemas.microsoft.com/office/drawing/2014/main" id="{A39CCAFA-5EDF-82F7-9BC7-4F008F5EF9F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25105784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8" name="Text Placeholder 15">
            <a:extLst>
              <a:ext uri="{FF2B5EF4-FFF2-40B4-BE49-F238E27FC236}">
                <a16:creationId xmlns:a16="http://schemas.microsoft.com/office/drawing/2014/main" id="{873DF537-6BED-4F95-DEF6-109F03876277}"/>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1528713407"/>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ext Placeholder 15">
            <a:extLst>
              <a:ext uri="{FF2B5EF4-FFF2-40B4-BE49-F238E27FC236}">
                <a16:creationId xmlns:a16="http://schemas.microsoft.com/office/drawing/2014/main" id="{2D01EC43-5CD5-448B-1ED7-B6E18C55238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37041510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925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descr="Ontario Health logo">
            <a:extLst>
              <a:ext uri="{FF2B5EF4-FFF2-40B4-BE49-F238E27FC236}">
                <a16:creationId xmlns:a16="http://schemas.microsoft.com/office/drawing/2014/main" id="{09853D7E-AABD-29E5-1A2A-501A36477E50}"/>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ABA6910C-61A3-42F4-0A10-12531FC6BB01}"/>
              </a:ext>
            </a:extLst>
          </p:cNvPr>
          <p:cNvPicPr>
            <a:picLocks noChangeAspect="1"/>
          </p:cNvPicPr>
          <p:nvPr userDrawn="1"/>
        </p:nvPicPr>
        <p:blipFill>
          <a:blip r:embed="rId3"/>
          <a:stretch>
            <a:fillRect/>
          </a:stretch>
        </p:blipFill>
        <p:spPr>
          <a:xfrm>
            <a:off x="9628909" y="5543459"/>
            <a:ext cx="2686992" cy="1316330"/>
          </a:xfrm>
          <a:prstGeom prst="rect">
            <a:avLst/>
          </a:prstGeom>
        </p:spPr>
      </p:pic>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427493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FA14FDE3-A569-77AC-3872-57D6EEAAB83A}"/>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2135E3E3-D409-BCAE-B326-682ADC262DF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3102289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809371D1-1F79-D926-7C95-6F1A2F3A487E}"/>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612FBE26-C3F7-1374-B446-AE1070D03253}"/>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22646415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2" name="Picture 1" descr="Ontario Health logo">
            <a:extLst>
              <a:ext uri="{FF2B5EF4-FFF2-40B4-BE49-F238E27FC236}">
                <a16:creationId xmlns:a16="http://schemas.microsoft.com/office/drawing/2014/main" id="{C3E34DFA-DA63-6CCF-5C2C-C1EF58F6EC99}"/>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6" name="Picture 5" descr="Ontario Health logo">
            <a:extLst>
              <a:ext uri="{FF2B5EF4-FFF2-40B4-BE49-F238E27FC236}">
                <a16:creationId xmlns:a16="http://schemas.microsoft.com/office/drawing/2014/main" id="{DD88DF62-A761-6299-BEEA-2348FAA40118}"/>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8994166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8233F554-2D9F-FABD-A0A0-C6102B4A8E18}"/>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42775192-D723-2041-E74C-BAA4F6AC741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15706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Tree>
    <p:extLst>
      <p:ext uri="{BB962C8B-B14F-4D97-AF65-F5344CB8AC3E}">
        <p14:creationId xmlns:p14="http://schemas.microsoft.com/office/powerpoint/2010/main" val="1199365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a:t>Click icon to insert an icon from The Pulse library</a:t>
            </a:r>
          </a:p>
          <a:p>
            <a:endParaRPr lang="en-US"/>
          </a:p>
          <a:p>
            <a:endParaRPr lang="en-US"/>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C54986E9-5F00-2F78-EE72-89C6997AB113}"/>
              </a:ext>
            </a:extLst>
          </p:cNvPr>
          <p:cNvPicPr>
            <a:picLocks noChangeAspect="1"/>
          </p:cNvPicPr>
          <p:nvPr/>
        </p:nvPicPr>
        <p:blipFill>
          <a:blip r:embed="rId2"/>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6516B224-F868-DCD6-59A6-3BB382292A7D}"/>
              </a:ext>
            </a:extLst>
          </p:cNvPr>
          <p:cNvPicPr>
            <a:picLocks noChangeAspect="1"/>
          </p:cNvPicPr>
          <p:nvPr userDrawn="1"/>
        </p:nvPicPr>
        <p:blipFill>
          <a:blip r:embed="rId2"/>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3204106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3" name="Rectangle 2">
            <a:extLst>
              <a:ext uri="{FF2B5EF4-FFF2-40B4-BE49-F238E27FC236}">
                <a16:creationId xmlns:a16="http://schemas.microsoft.com/office/drawing/2014/main" id="{2E53384F-1C08-8C6A-F5E4-86BD1126AE8A}"/>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33391771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7979078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0">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5" name="Slide Number Placeholder 4">
            <a:extLst>
              <a:ext uri="{FF2B5EF4-FFF2-40B4-BE49-F238E27FC236}">
                <a16:creationId xmlns:a16="http://schemas.microsoft.com/office/drawing/2014/main" id="{E8609BEA-AF22-F382-9DC3-DD56D895829B}"/>
              </a:ext>
            </a:extLst>
          </p:cNvPr>
          <p:cNvSpPr>
            <a:spLocks noGrp="1"/>
          </p:cNvSpPr>
          <p:nvPr>
            <p:ph type="sldNum" sz="quarter" idx="12"/>
          </p:nvPr>
        </p:nvSpPr>
        <p:spPr/>
        <p:txBody>
          <a:bodyPr/>
          <a:lstStyle/>
          <a:p>
            <a:fld id="{F4838459-7531-48CC-942F-86A532F04E35}" type="slidenum">
              <a:rPr lang="en-CA" smtClean="0"/>
              <a:t>‹#›</a:t>
            </a:fld>
            <a:endParaRPr lang="en-CA"/>
          </a:p>
        </p:txBody>
      </p:sp>
    </p:spTree>
    <p:extLst>
      <p:ext uri="{BB962C8B-B14F-4D97-AF65-F5344CB8AC3E}">
        <p14:creationId xmlns:p14="http://schemas.microsoft.com/office/powerpoint/2010/main" val="30484145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D954C5A8-A446-6E0D-FF4D-C5B342081E80}"/>
              </a:ext>
            </a:extLst>
          </p:cNvPr>
          <p:cNvSpPr>
            <a:spLocks noGrp="1"/>
          </p:cNvSpPr>
          <p:nvPr>
            <p:ph type="sldNum" sz="quarter" idx="12"/>
          </p:nvPr>
        </p:nvSpPr>
        <p:spPr/>
        <p:txBody>
          <a:bodyPr/>
          <a:lstStyle/>
          <a:p>
            <a:fld id="{F4838459-7531-48CC-942F-86A532F04E35}" type="slidenum">
              <a:rPr lang="en-CA" smtClean="0"/>
              <a:t>‹#›</a:t>
            </a:fld>
            <a:endParaRPr lang="en-CA"/>
          </a:p>
        </p:txBody>
      </p:sp>
    </p:spTree>
    <p:extLst>
      <p:ext uri="{BB962C8B-B14F-4D97-AF65-F5344CB8AC3E}">
        <p14:creationId xmlns:p14="http://schemas.microsoft.com/office/powerpoint/2010/main" val="40659721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3E206C47-B6BF-579E-D1A3-E7FB5C0C6489}"/>
              </a:ext>
            </a:extLst>
          </p:cNvPr>
          <p:cNvSpPr>
            <a:spLocks noGrp="1"/>
          </p:cNvSpPr>
          <p:nvPr>
            <p:ph type="sldNum" sz="quarter" idx="14"/>
          </p:nvPr>
        </p:nvSpPr>
        <p:spPr/>
        <p:txBody>
          <a:bodyPr/>
          <a:lstStyle/>
          <a:p>
            <a:fld id="{F4838459-7531-48CC-942F-86A532F04E35}" type="slidenum">
              <a:rPr lang="en-CA" smtClean="0"/>
              <a:t>‹#›</a:t>
            </a:fld>
            <a:endParaRPr lang="en-CA"/>
          </a:p>
        </p:txBody>
      </p:sp>
    </p:spTree>
    <p:extLst>
      <p:ext uri="{BB962C8B-B14F-4D97-AF65-F5344CB8AC3E}">
        <p14:creationId xmlns:p14="http://schemas.microsoft.com/office/powerpoint/2010/main" val="8461579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5794A984-7A90-880A-3896-48F4E0E92CFC}"/>
              </a:ext>
            </a:extLst>
          </p:cNvPr>
          <p:cNvSpPr>
            <a:spLocks noGrp="1"/>
          </p:cNvSpPr>
          <p:nvPr>
            <p:ph type="sldNum" sz="quarter" idx="15"/>
          </p:nvPr>
        </p:nvSpPr>
        <p:spPr/>
        <p:txBody>
          <a:bodyPr/>
          <a:lstStyle/>
          <a:p>
            <a:fld id="{F4838459-7531-48CC-942F-86A532F04E35}" type="slidenum">
              <a:rPr lang="en-CA" smtClean="0"/>
              <a:t>‹#›</a:t>
            </a:fld>
            <a:endParaRPr lang="en-CA"/>
          </a:p>
        </p:txBody>
      </p:sp>
    </p:spTree>
    <p:extLst>
      <p:ext uri="{BB962C8B-B14F-4D97-AF65-F5344CB8AC3E}">
        <p14:creationId xmlns:p14="http://schemas.microsoft.com/office/powerpoint/2010/main" val="22176066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a:t>Place Icon</a:t>
            </a:r>
          </a:p>
          <a:p>
            <a:endParaRPr lang="en-US"/>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a:t>Place Icon</a:t>
            </a:r>
          </a:p>
          <a:p>
            <a:endParaRPr lang="en-US"/>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3A4CE59A-19D6-F1C1-1DC3-8F7D34A43D1A}"/>
              </a:ext>
            </a:extLst>
          </p:cNvPr>
          <p:cNvSpPr>
            <a:spLocks noGrp="1"/>
          </p:cNvSpPr>
          <p:nvPr>
            <p:ph type="sldNum" sz="quarter" idx="23"/>
          </p:nvPr>
        </p:nvSpPr>
        <p:spPr/>
        <p:txBody>
          <a:bodyPr/>
          <a:lstStyle/>
          <a:p>
            <a:fld id="{F4838459-7531-48CC-942F-86A532F04E35}" type="slidenum">
              <a:rPr lang="en-CA" smtClean="0"/>
              <a:t>‹#›</a:t>
            </a:fld>
            <a:endParaRPr lang="en-CA"/>
          </a:p>
        </p:txBody>
      </p:sp>
    </p:spTree>
    <p:extLst>
      <p:ext uri="{BB962C8B-B14F-4D97-AF65-F5344CB8AC3E}">
        <p14:creationId xmlns:p14="http://schemas.microsoft.com/office/powerpoint/2010/main" val="35778151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BE541DB9-6084-3788-6B35-741309DFC4A8}"/>
              </a:ext>
            </a:extLst>
          </p:cNvPr>
          <p:cNvSpPr>
            <a:spLocks noGrp="1"/>
          </p:cNvSpPr>
          <p:nvPr>
            <p:ph type="sldNum" sz="quarter" idx="15"/>
          </p:nvPr>
        </p:nvSpPr>
        <p:spPr/>
        <p:txBody>
          <a:bodyPr/>
          <a:lstStyle/>
          <a:p>
            <a:fld id="{F4838459-7531-48CC-942F-86A532F04E35}" type="slidenum">
              <a:rPr lang="en-CA" smtClean="0"/>
              <a:t>‹#›</a:t>
            </a:fld>
            <a:endParaRPr lang="en-CA"/>
          </a:p>
        </p:txBody>
      </p:sp>
    </p:spTree>
    <p:extLst>
      <p:ext uri="{BB962C8B-B14F-4D97-AF65-F5344CB8AC3E}">
        <p14:creationId xmlns:p14="http://schemas.microsoft.com/office/powerpoint/2010/main" val="27526790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a:t>Click icon to insert picture</a:t>
            </a:r>
          </a:p>
          <a:p>
            <a:endParaRPr lang="en-US"/>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6BC64535-AAE1-44DB-4C4D-F06D09173B6B}"/>
              </a:ext>
            </a:extLst>
          </p:cNvPr>
          <p:cNvSpPr>
            <a:spLocks noGrp="1"/>
          </p:cNvSpPr>
          <p:nvPr>
            <p:ph type="sldNum" sz="quarter" idx="14"/>
          </p:nvPr>
        </p:nvSpPr>
        <p:spPr/>
        <p:txBody>
          <a:bodyPr/>
          <a:lstStyle/>
          <a:p>
            <a:fld id="{F4838459-7531-48CC-942F-86A532F04E35}" type="slidenum">
              <a:rPr lang="en-CA" smtClean="0"/>
              <a:t>‹#›</a:t>
            </a:fld>
            <a:endParaRPr lang="en-CA"/>
          </a:p>
        </p:txBody>
      </p:sp>
    </p:spTree>
    <p:extLst>
      <p:ext uri="{BB962C8B-B14F-4D97-AF65-F5344CB8AC3E}">
        <p14:creationId xmlns:p14="http://schemas.microsoft.com/office/powerpoint/2010/main" val="4250113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0">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6" name="TextBox 5">
            <a:extLst>
              <a:ext uri="{FF2B5EF4-FFF2-40B4-BE49-F238E27FC236}">
                <a16:creationId xmlns:a16="http://schemas.microsoft.com/office/drawing/2014/main" id="{60052CF7-F208-F42F-0536-F9B1A683800C}"/>
              </a:ext>
            </a:extLst>
          </p:cNvPr>
          <p:cNvSpPr txBox="1"/>
          <p:nvPr userDrawn="1"/>
        </p:nvSpPr>
        <p:spPr>
          <a:xfrm>
            <a:off x="9144000" y="6601538"/>
            <a:ext cx="2890486" cy="184667"/>
          </a:xfrm>
          <a:prstGeom prst="rect">
            <a:avLst/>
          </a:prstGeom>
          <a:noFill/>
        </p:spPr>
        <p:txBody>
          <a:bodyPr wrap="square" lIns="0" tIns="0" rIns="0" bIns="0" rtlCol="0" anchor="t" anchorCtr="0">
            <a:noAutofit/>
          </a:bodyPr>
          <a:lstStyle/>
          <a:p>
            <a:pPr algn="r" fontAlgn="t"/>
            <a:fld id="{99B3E3F8-ED30-B841-A7A3-D17844397E5C}" type="slidenum">
              <a:rPr lang="en-US" sz="1000" smtClean="0">
                <a:ea typeface="MS PGothic"/>
                <a:cs typeface="Calibri"/>
              </a:rPr>
              <a:pPr algn="r" fontAlgn="t"/>
              <a:t>‹#›</a:t>
            </a:fld>
            <a:endParaRPr lang="en-US" sz="1000">
              <a:ea typeface="MS PGothic"/>
              <a:cs typeface="Calibri"/>
            </a:endParaRPr>
          </a:p>
        </p:txBody>
      </p:sp>
    </p:spTree>
    <p:extLst>
      <p:ext uri="{BB962C8B-B14F-4D97-AF65-F5344CB8AC3E}">
        <p14:creationId xmlns:p14="http://schemas.microsoft.com/office/powerpoint/2010/main" val="12612209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1" name="Text Placeholder 15">
            <a:extLst>
              <a:ext uri="{FF2B5EF4-FFF2-40B4-BE49-F238E27FC236}">
                <a16:creationId xmlns:a16="http://schemas.microsoft.com/office/drawing/2014/main" id="{A39CCAFA-5EDF-82F7-9BC7-4F008F5EF9F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5" name="Slide Number Placeholder 4">
            <a:extLst>
              <a:ext uri="{FF2B5EF4-FFF2-40B4-BE49-F238E27FC236}">
                <a16:creationId xmlns:a16="http://schemas.microsoft.com/office/drawing/2014/main" id="{761BA3B4-EAE6-2E6B-C9E7-6A9A23F37221}"/>
              </a:ext>
            </a:extLst>
          </p:cNvPr>
          <p:cNvSpPr>
            <a:spLocks noGrp="1"/>
          </p:cNvSpPr>
          <p:nvPr>
            <p:ph type="sldNum" sz="quarter" idx="11"/>
          </p:nvPr>
        </p:nvSpPr>
        <p:spPr/>
        <p:txBody>
          <a:bodyPr/>
          <a:lstStyle/>
          <a:p>
            <a:fld id="{F4838459-7531-48CC-942F-86A532F04E35}" type="slidenum">
              <a:rPr lang="en-CA" smtClean="0"/>
              <a:t>‹#›</a:t>
            </a:fld>
            <a:endParaRPr lang="en-CA"/>
          </a:p>
        </p:txBody>
      </p:sp>
    </p:spTree>
    <p:extLst>
      <p:ext uri="{BB962C8B-B14F-4D97-AF65-F5344CB8AC3E}">
        <p14:creationId xmlns:p14="http://schemas.microsoft.com/office/powerpoint/2010/main" val="23968190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8" name="Text Placeholder 15">
            <a:extLst>
              <a:ext uri="{FF2B5EF4-FFF2-40B4-BE49-F238E27FC236}">
                <a16:creationId xmlns:a16="http://schemas.microsoft.com/office/drawing/2014/main" id="{873DF537-6BED-4F95-DEF6-109F03876277}"/>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Slide Number Placeholder 8">
            <a:extLst>
              <a:ext uri="{FF2B5EF4-FFF2-40B4-BE49-F238E27FC236}">
                <a16:creationId xmlns:a16="http://schemas.microsoft.com/office/drawing/2014/main" id="{3A251895-DF8A-783D-FDB1-BFA6F9160BE8}"/>
              </a:ext>
            </a:extLst>
          </p:cNvPr>
          <p:cNvSpPr>
            <a:spLocks noGrp="1"/>
          </p:cNvSpPr>
          <p:nvPr>
            <p:ph type="sldNum" sz="quarter" idx="11"/>
          </p:nvPr>
        </p:nvSpPr>
        <p:spPr/>
        <p:txBody>
          <a:bodyPr/>
          <a:lstStyle/>
          <a:p>
            <a:fld id="{F4838459-7531-48CC-942F-86A532F04E35}" type="slidenum">
              <a:rPr lang="en-CA" smtClean="0"/>
              <a:t>‹#›</a:t>
            </a:fld>
            <a:endParaRPr lang="en-CA"/>
          </a:p>
        </p:txBody>
      </p:sp>
    </p:spTree>
    <p:extLst>
      <p:ext uri="{BB962C8B-B14F-4D97-AF65-F5344CB8AC3E}">
        <p14:creationId xmlns:p14="http://schemas.microsoft.com/office/powerpoint/2010/main" val="3807722046"/>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ext Placeholder 15">
            <a:extLst>
              <a:ext uri="{FF2B5EF4-FFF2-40B4-BE49-F238E27FC236}">
                <a16:creationId xmlns:a16="http://schemas.microsoft.com/office/drawing/2014/main" id="{2D01EC43-5CD5-448B-1ED7-B6E18C55238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330E4AEF-FC1B-EF62-BFF0-9F291DDB6E10}"/>
              </a:ext>
            </a:extLst>
          </p:cNvPr>
          <p:cNvSpPr>
            <a:spLocks noGrp="1"/>
          </p:cNvSpPr>
          <p:nvPr>
            <p:ph type="sldNum" sz="quarter" idx="11"/>
          </p:nvPr>
        </p:nvSpPr>
        <p:spPr/>
        <p:txBody>
          <a:bodyPr/>
          <a:lstStyle/>
          <a:p>
            <a:fld id="{F4838459-7531-48CC-942F-86A532F04E35}" type="slidenum">
              <a:rPr lang="en-CA" smtClean="0"/>
              <a:t>‹#›</a:t>
            </a:fld>
            <a:endParaRPr lang="en-CA"/>
          </a:p>
        </p:txBody>
      </p:sp>
    </p:spTree>
    <p:extLst>
      <p:ext uri="{BB962C8B-B14F-4D97-AF65-F5344CB8AC3E}">
        <p14:creationId xmlns:p14="http://schemas.microsoft.com/office/powerpoint/2010/main" val="24661887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BFF85A-8865-1098-59C8-3BC729677592}"/>
              </a:ext>
            </a:extLst>
          </p:cNvPr>
          <p:cNvSpPr>
            <a:spLocks noGrp="1"/>
          </p:cNvSpPr>
          <p:nvPr>
            <p:ph type="sldNum" sz="quarter" idx="10"/>
          </p:nvPr>
        </p:nvSpPr>
        <p:spPr/>
        <p:txBody>
          <a:bodyPr/>
          <a:lstStyle/>
          <a:p>
            <a:fld id="{F4838459-7531-48CC-942F-86A532F04E35}" type="slidenum">
              <a:rPr lang="en-CA" smtClean="0"/>
              <a:t>‹#›</a:t>
            </a:fld>
            <a:endParaRPr lang="en-CA"/>
          </a:p>
        </p:txBody>
      </p:sp>
    </p:spTree>
    <p:extLst>
      <p:ext uri="{BB962C8B-B14F-4D97-AF65-F5344CB8AC3E}">
        <p14:creationId xmlns:p14="http://schemas.microsoft.com/office/powerpoint/2010/main" val="3093009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5" name="TextBox 4">
            <a:extLst>
              <a:ext uri="{FF2B5EF4-FFF2-40B4-BE49-F238E27FC236}">
                <a16:creationId xmlns:a16="http://schemas.microsoft.com/office/drawing/2014/main" id="{D66D45BA-6DF0-EAEA-BBED-770295F14ADB}"/>
              </a:ext>
            </a:extLst>
          </p:cNvPr>
          <p:cNvSpPr txBox="1"/>
          <p:nvPr userDrawn="1"/>
        </p:nvSpPr>
        <p:spPr>
          <a:xfrm>
            <a:off x="9144000" y="6601538"/>
            <a:ext cx="2890486" cy="184667"/>
          </a:xfrm>
          <a:prstGeom prst="rect">
            <a:avLst/>
          </a:prstGeom>
          <a:noFill/>
        </p:spPr>
        <p:txBody>
          <a:bodyPr wrap="square" lIns="0" tIns="0" rIns="0" bIns="0" rtlCol="0" anchor="t" anchorCtr="0">
            <a:noAutofit/>
          </a:bodyPr>
          <a:lstStyle/>
          <a:p>
            <a:pPr algn="r" fontAlgn="t"/>
            <a:fld id="{99B3E3F8-ED30-B841-A7A3-D17844397E5C}" type="slidenum">
              <a:rPr lang="en-US" sz="1000" smtClean="0">
                <a:ea typeface="MS PGothic"/>
                <a:cs typeface="Calibri"/>
              </a:rPr>
              <a:pPr algn="r" fontAlgn="t"/>
              <a:t>‹#›</a:t>
            </a:fld>
            <a:endParaRPr lang="en-US" sz="1000">
              <a:ea typeface="MS PGothic"/>
              <a:cs typeface="Calibri"/>
            </a:endParaRPr>
          </a:p>
        </p:txBody>
      </p:sp>
    </p:spTree>
    <p:extLst>
      <p:ext uri="{BB962C8B-B14F-4D97-AF65-F5344CB8AC3E}">
        <p14:creationId xmlns:p14="http://schemas.microsoft.com/office/powerpoint/2010/main" val="553439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2"/>
          </a:solidFill>
        </p:spPr>
        <p:txBody>
          <a:bodyPr lIns="182880" tIns="182880" rIns="182880" bIns="182880">
            <a:noAutofit/>
          </a:bodyPr>
          <a:lstStyle>
            <a:lvl1pPr>
              <a:defRPr sz="1800" baseline="0">
                <a:solidFill>
                  <a:schemeClr val="tx1"/>
                </a:solidFill>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2613E8BE-5F0D-375A-3831-B5618B36749D}"/>
              </a:ext>
            </a:extLst>
          </p:cNvPr>
          <p:cNvSpPr txBox="1"/>
          <p:nvPr userDrawn="1"/>
        </p:nvSpPr>
        <p:spPr>
          <a:xfrm>
            <a:off x="9144000" y="6601538"/>
            <a:ext cx="2890486" cy="184667"/>
          </a:xfrm>
          <a:prstGeom prst="rect">
            <a:avLst/>
          </a:prstGeom>
          <a:noFill/>
        </p:spPr>
        <p:txBody>
          <a:bodyPr wrap="square" lIns="0" tIns="0" rIns="0" bIns="0" rtlCol="0" anchor="t" anchorCtr="0">
            <a:noAutofit/>
          </a:bodyPr>
          <a:lstStyle/>
          <a:p>
            <a:pPr algn="r" fontAlgn="t"/>
            <a:fld id="{99B3E3F8-ED30-B841-A7A3-D17844397E5C}" type="slidenum">
              <a:rPr lang="en-US" sz="1000" smtClean="0">
                <a:ea typeface="MS PGothic"/>
                <a:cs typeface="Calibri"/>
              </a:rPr>
              <a:pPr algn="r" fontAlgn="t"/>
              <a:t>‹#›</a:t>
            </a:fld>
            <a:endParaRPr lang="en-US" sz="1000">
              <a:ea typeface="MS PGothic"/>
              <a:cs typeface="Calibri"/>
            </a:endParaRPr>
          </a:p>
        </p:txBody>
      </p:sp>
    </p:spTree>
    <p:extLst>
      <p:ext uri="{BB962C8B-B14F-4D97-AF65-F5344CB8AC3E}">
        <p14:creationId xmlns:p14="http://schemas.microsoft.com/office/powerpoint/2010/main" val="1922553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solidFill>
                  <a:schemeClr val="bg1"/>
                </a:solidFill>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TextBox 3">
            <a:extLst>
              <a:ext uri="{FF2B5EF4-FFF2-40B4-BE49-F238E27FC236}">
                <a16:creationId xmlns:a16="http://schemas.microsoft.com/office/drawing/2014/main" id="{AFFB7E17-BB57-8108-C897-D314665D910F}"/>
              </a:ext>
            </a:extLst>
          </p:cNvPr>
          <p:cNvSpPr txBox="1"/>
          <p:nvPr userDrawn="1"/>
        </p:nvSpPr>
        <p:spPr>
          <a:xfrm>
            <a:off x="9144000" y="6601538"/>
            <a:ext cx="2890486" cy="184667"/>
          </a:xfrm>
          <a:prstGeom prst="rect">
            <a:avLst/>
          </a:prstGeom>
          <a:noFill/>
        </p:spPr>
        <p:txBody>
          <a:bodyPr wrap="square" lIns="0" tIns="0" rIns="0" bIns="0" rtlCol="0" anchor="t" anchorCtr="0">
            <a:noAutofit/>
          </a:bodyPr>
          <a:lstStyle/>
          <a:p>
            <a:pPr algn="r" fontAlgn="t"/>
            <a:fld id="{99B3E3F8-ED30-B841-A7A3-D17844397E5C}" type="slidenum">
              <a:rPr lang="en-US" sz="1000" smtClean="0">
                <a:ea typeface="MS PGothic"/>
                <a:cs typeface="Calibri"/>
              </a:rPr>
              <a:pPr algn="r" fontAlgn="t"/>
              <a:t>‹#›</a:t>
            </a:fld>
            <a:endParaRPr lang="en-US" sz="1000">
              <a:ea typeface="MS PGothic"/>
              <a:cs typeface="Calibri"/>
            </a:endParaRPr>
          </a:p>
        </p:txBody>
      </p:sp>
    </p:spTree>
    <p:extLst>
      <p:ext uri="{BB962C8B-B14F-4D97-AF65-F5344CB8AC3E}">
        <p14:creationId xmlns:p14="http://schemas.microsoft.com/office/powerpoint/2010/main" val="2202056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theme" Target="../theme/theme3.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image" Target="../media/image1.png"/><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theme" Target="../theme/theme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
        <p:nvSpPr>
          <p:cNvPr id="4" name="Footer Placeholder 3">
            <a:extLst>
              <a:ext uri="{FF2B5EF4-FFF2-40B4-BE49-F238E27FC236}">
                <a16:creationId xmlns:a16="http://schemas.microsoft.com/office/drawing/2014/main" id="{854F365F-DF38-B254-6D13-5098BA8F3581}"/>
              </a:ext>
            </a:extLst>
          </p:cNvPr>
          <p:cNvSpPr>
            <a:spLocks noGrp="1"/>
          </p:cNvSpPr>
          <p:nvPr>
            <p:ph type="ftr" sz="quarter" idx="3"/>
          </p:nvPr>
        </p:nvSpPr>
        <p:spPr>
          <a:xfrm>
            <a:off x="7505701" y="6356350"/>
            <a:ext cx="4114800" cy="365125"/>
          </a:xfrm>
          <a:prstGeom prst="rect">
            <a:avLst/>
          </a:prstGeom>
        </p:spPr>
        <p:txBody>
          <a:bodyPr vert="horz" lIns="91440" tIns="45720" rIns="91440" bIns="45720" rtlCol="0" anchor="ctr"/>
          <a:lstStyle>
            <a:lvl1pPr algn="ctr">
              <a:defRPr sz="1200">
                <a:solidFill>
                  <a:schemeClr val="tx1"/>
                </a:solidFill>
              </a:defRPr>
            </a:lvl1pPr>
          </a:lstStyle>
          <a:p>
            <a:pPr algn="r"/>
            <a:fld id="{B5E6C4C4-F8D2-3E45-812B-28EE593B4815}" type="slidenum">
              <a:rPr lang="en-US" smtClean="0"/>
              <a:pPr algn="r"/>
              <a:t>‹#›</a:t>
            </a:fld>
            <a:endParaRPr lang="en-US"/>
          </a:p>
        </p:txBody>
      </p:sp>
    </p:spTree>
    <p:extLst>
      <p:ext uri="{BB962C8B-B14F-4D97-AF65-F5344CB8AC3E}">
        <p14:creationId xmlns:p14="http://schemas.microsoft.com/office/powerpoint/2010/main" val="338443076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hd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p15:clr>
            <a:srgbClr val="F26B43"/>
          </p15:clr>
        </p15:guide>
        <p15:guide id="20" pos="576">
          <p15:clr>
            <a:srgbClr val="F26B43"/>
          </p15:clr>
        </p15:guide>
        <p15:guide id="21" pos="336">
          <p15:clr>
            <a:srgbClr val="F26B43"/>
          </p15:clr>
        </p15:guide>
        <p15:guide id="22" pos="3840">
          <p15:clr>
            <a:srgbClr val="F26B43"/>
          </p15:clr>
        </p15:guide>
        <p15:guide id="23" orient="horz" pos="1224">
          <p15:clr>
            <a:srgbClr val="F26B43"/>
          </p15:clr>
        </p15:guide>
        <p15:guide id="24" orient="horz" pos="624">
          <p15:clr>
            <a:srgbClr val="F26B43"/>
          </p15:clr>
        </p15:guide>
        <p15:guide id="25" pos="7488">
          <p15:clr>
            <a:srgbClr val="F26B43"/>
          </p15:clr>
        </p15:guide>
        <p15:guide id="26" orient="horz" pos="168">
          <p15:clr>
            <a:srgbClr val="F26B43"/>
          </p15:clr>
        </p15:guide>
        <p15:guide id="27" pos="768">
          <p15:clr>
            <a:srgbClr val="F26B43"/>
          </p15:clr>
        </p15:guide>
        <p15:guide id="28" pos="7320">
          <p15:clr>
            <a:srgbClr val="F26B43"/>
          </p15:clr>
        </p15:guide>
        <p15:guide id="29" pos="7104">
          <p15:clr>
            <a:srgbClr val="F26B43"/>
          </p15:clr>
        </p15:guide>
        <p15:guide id="30" orient="horz" pos="744">
          <p15:clr>
            <a:srgbClr val="F26B43"/>
          </p15:clr>
        </p15:guide>
        <p15:guide id="31" orient="horz" pos="3744">
          <p15:clr>
            <a:srgbClr val="F26B43"/>
          </p15:clr>
        </p15:guide>
        <p15:guide id="32" pos="3696">
          <p15:clr>
            <a:srgbClr val="F26B43"/>
          </p15:clr>
        </p15:guide>
        <p15:guide id="33" pos="3984">
          <p15:clr>
            <a:srgbClr val="F26B43"/>
          </p15:clr>
        </p15:guide>
        <p15:guide id="34" orient="horz" pos="4080">
          <p15:clr>
            <a:srgbClr val="F26B43"/>
          </p15:clr>
        </p15:guide>
        <p15:guide id="35" orient="horz" pos="91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609600" y="180857"/>
            <a:ext cx="9518848" cy="1118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CA" altLang="en-US"/>
          </a:p>
        </p:txBody>
      </p:sp>
      <p:sp>
        <p:nvSpPr>
          <p:cNvPr id="2052" name="Rectangle 3"/>
          <p:cNvSpPr>
            <a:spLocks noGrp="1" noChangeArrowheads="1"/>
          </p:cNvSpPr>
          <p:nvPr>
            <p:ph type="body" idx="1"/>
          </p:nvPr>
        </p:nvSpPr>
        <p:spPr bwMode="auto">
          <a:xfrm>
            <a:off x="609600" y="1628800"/>
            <a:ext cx="10972800" cy="4320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00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7" name="Slide Number Placeholder 6"/>
          <p:cNvSpPr>
            <a:spLocks noGrp="1"/>
          </p:cNvSpPr>
          <p:nvPr>
            <p:ph type="sldNum" sz="quarter" idx="4"/>
          </p:nvPr>
        </p:nvSpPr>
        <p:spPr>
          <a:xfrm>
            <a:off x="5791200" y="6422002"/>
            <a:ext cx="609600" cy="300038"/>
          </a:xfrm>
          <a:prstGeom prst="rect">
            <a:avLst/>
          </a:prstGeom>
        </p:spPr>
        <p:txBody>
          <a:bodyPr vert="horz" wrap="square" lIns="91440" tIns="45720" rIns="91440" bIns="45720" numCol="1" anchor="ctr" anchorCtr="0" compatLnSpc="1">
            <a:prstTxWarp prst="textNoShape">
              <a:avLst/>
            </a:prstTxWarp>
          </a:bodyPr>
          <a:lstStyle>
            <a:lvl1pPr algn="ctr">
              <a:spcBef>
                <a:spcPct val="50000"/>
              </a:spcBef>
              <a:defRPr sz="900" b="1" u="none">
                <a:solidFill>
                  <a:schemeClr val="tx1"/>
                </a:solidFill>
                <a:latin typeface="Helvetica Neue Light"/>
                <a:cs typeface="Helvetica Neue Light"/>
              </a:defRPr>
            </a:lvl1pPr>
          </a:lstStyle>
          <a:p>
            <a:fld id="{55891DED-E6B3-49D7-8D3B-5D621779D901}" type="slidenum">
              <a:rPr lang="en-US" altLang="en-US" smtClean="0"/>
              <a:pPr/>
              <a:t>‹#›</a:t>
            </a:fld>
            <a:endParaRPr lang="en-US" altLang="en-US"/>
          </a:p>
        </p:txBody>
      </p:sp>
    </p:spTree>
    <p:extLst>
      <p:ext uri="{BB962C8B-B14F-4D97-AF65-F5344CB8AC3E}">
        <p14:creationId xmlns:p14="http://schemas.microsoft.com/office/powerpoint/2010/main" val="366840841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hf sldNum="0" hdr="0" ftr="0" dt="0"/>
  <p:txStyles>
    <p:titleStyle>
      <a:lvl1pPr algn="l" rtl="0" eaLnBrk="0" fontAlgn="base" hangingPunct="0">
        <a:spcBef>
          <a:spcPct val="0"/>
        </a:spcBef>
        <a:spcAft>
          <a:spcPct val="0"/>
        </a:spcAft>
        <a:defRPr sz="2700" b="1" i="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algn="ctr" rtl="0" eaLnBrk="0" fontAlgn="base" hangingPunct="0">
        <a:spcBef>
          <a:spcPct val="0"/>
        </a:spcBef>
        <a:spcAft>
          <a:spcPct val="0"/>
        </a:spcAft>
        <a:defRPr sz="2700" b="1">
          <a:solidFill>
            <a:srgbClr val="00788A"/>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2700" b="1">
          <a:solidFill>
            <a:srgbClr val="00788A"/>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2700" b="1">
          <a:solidFill>
            <a:srgbClr val="00788A"/>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2700" b="1">
          <a:solidFill>
            <a:srgbClr val="00788A"/>
          </a:solidFill>
          <a:latin typeface="Arial" charset="0"/>
          <a:ea typeface="MS PGothic" panose="020B0600070205080204" pitchFamily="34" charset="-128"/>
          <a:cs typeface="ＭＳ Ｐゴシック" charset="-128"/>
        </a:defRPr>
      </a:lvl5pPr>
      <a:lvl6pPr marL="342900" algn="ctr" rtl="0" eaLnBrk="1" fontAlgn="base" hangingPunct="1">
        <a:spcBef>
          <a:spcPct val="0"/>
        </a:spcBef>
        <a:spcAft>
          <a:spcPct val="0"/>
        </a:spcAft>
        <a:defRPr sz="2700" b="1">
          <a:solidFill>
            <a:srgbClr val="008E8F"/>
          </a:solidFill>
          <a:latin typeface="Arial" charset="0"/>
        </a:defRPr>
      </a:lvl6pPr>
      <a:lvl7pPr marL="685800" algn="ctr" rtl="0" eaLnBrk="1" fontAlgn="base" hangingPunct="1">
        <a:spcBef>
          <a:spcPct val="0"/>
        </a:spcBef>
        <a:spcAft>
          <a:spcPct val="0"/>
        </a:spcAft>
        <a:defRPr sz="2700" b="1">
          <a:solidFill>
            <a:srgbClr val="008E8F"/>
          </a:solidFill>
          <a:latin typeface="Arial" charset="0"/>
        </a:defRPr>
      </a:lvl7pPr>
      <a:lvl8pPr marL="1028700" algn="ctr" rtl="0" eaLnBrk="1" fontAlgn="base" hangingPunct="1">
        <a:spcBef>
          <a:spcPct val="0"/>
        </a:spcBef>
        <a:spcAft>
          <a:spcPct val="0"/>
        </a:spcAft>
        <a:defRPr sz="2700" b="1">
          <a:solidFill>
            <a:srgbClr val="008E8F"/>
          </a:solidFill>
          <a:latin typeface="Arial" charset="0"/>
        </a:defRPr>
      </a:lvl8pPr>
      <a:lvl9pPr marL="1371600" algn="ctr" rtl="0" eaLnBrk="1" fontAlgn="base" hangingPunct="1">
        <a:spcBef>
          <a:spcPct val="0"/>
        </a:spcBef>
        <a:spcAft>
          <a:spcPct val="0"/>
        </a:spcAft>
        <a:defRPr sz="2700" b="1">
          <a:solidFill>
            <a:srgbClr val="008E8F"/>
          </a:solidFill>
          <a:latin typeface="Arial" charset="0"/>
        </a:defRPr>
      </a:lvl9pPr>
    </p:titleStyle>
    <p:bodyStyle>
      <a:lvl1pPr marL="257175" indent="-257175" algn="l" rtl="0" eaLnBrk="0" fontAlgn="base" hangingPunct="0">
        <a:spcBef>
          <a:spcPts val="882"/>
        </a:spcBef>
        <a:spcAft>
          <a:spcPct val="0"/>
        </a:spcAft>
        <a:buClr>
          <a:srgbClr val="00B2E3"/>
        </a:buClr>
        <a:buChar char="•"/>
        <a:defRPr sz="1800" b="0" i="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557213" indent="-214313" algn="l" rtl="0" eaLnBrk="0" fontAlgn="base" hangingPunct="0">
        <a:spcBef>
          <a:spcPts val="882"/>
        </a:spcBef>
        <a:spcAft>
          <a:spcPct val="0"/>
        </a:spcAft>
        <a:buClr>
          <a:srgbClr val="00B2E3"/>
        </a:buClr>
        <a:buFont typeface="Arial" panose="020B0604020202020204" pitchFamily="34" charset="0"/>
        <a:buChar char="–"/>
        <a:defRPr sz="1500" b="0" i="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857250" indent="-171450" algn="l" rtl="0" eaLnBrk="0" fontAlgn="base" hangingPunct="0">
        <a:spcBef>
          <a:spcPts val="882"/>
        </a:spcBef>
        <a:spcAft>
          <a:spcPct val="0"/>
        </a:spcAft>
        <a:buClr>
          <a:srgbClr val="00B2E3"/>
        </a:buClr>
        <a:buFont typeface="Arial" panose="020B0604020202020204" pitchFamily="34" charset="0"/>
        <a:buChar char="•"/>
        <a:defRPr sz="1500" b="0" i="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200150" indent="-171450" algn="l" rtl="0" eaLnBrk="0" fontAlgn="base" hangingPunct="0">
        <a:spcBef>
          <a:spcPts val="882"/>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1543050" indent="-171450" algn="l" rtl="0" eaLnBrk="0" fontAlgn="base" hangingPunct="0">
        <a:spcBef>
          <a:spcPts val="882"/>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1885950" indent="-171450" algn="l" rtl="0" eaLnBrk="1" fontAlgn="base" hangingPunct="1">
        <a:spcBef>
          <a:spcPct val="20000"/>
        </a:spcBef>
        <a:spcAft>
          <a:spcPct val="0"/>
        </a:spcAft>
        <a:buChar char="»"/>
        <a:defRPr>
          <a:solidFill>
            <a:schemeClr val="tx1"/>
          </a:solidFill>
          <a:latin typeface="+mn-lt"/>
        </a:defRPr>
      </a:lvl6pPr>
      <a:lvl7pPr marL="2228850" indent="-171450" algn="l" rtl="0" eaLnBrk="1" fontAlgn="base" hangingPunct="1">
        <a:spcBef>
          <a:spcPct val="20000"/>
        </a:spcBef>
        <a:spcAft>
          <a:spcPct val="0"/>
        </a:spcAft>
        <a:buChar char="»"/>
        <a:defRPr>
          <a:solidFill>
            <a:schemeClr val="tx1"/>
          </a:solidFill>
          <a:latin typeface="+mn-lt"/>
        </a:defRPr>
      </a:lvl7pPr>
      <a:lvl8pPr marL="2571750" indent="-171450" algn="l" rtl="0" eaLnBrk="1" fontAlgn="base" hangingPunct="1">
        <a:spcBef>
          <a:spcPct val="20000"/>
        </a:spcBef>
        <a:spcAft>
          <a:spcPct val="0"/>
        </a:spcAft>
        <a:buChar char="»"/>
        <a:defRPr>
          <a:solidFill>
            <a:schemeClr val="tx1"/>
          </a:solidFill>
          <a:latin typeface="+mn-lt"/>
        </a:defRPr>
      </a:lvl8pPr>
      <a:lvl9pPr marL="2914650" indent="-17145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
        <p:nvSpPr>
          <p:cNvPr id="4" name="Footer Placeholder 3">
            <a:extLst>
              <a:ext uri="{FF2B5EF4-FFF2-40B4-BE49-F238E27FC236}">
                <a16:creationId xmlns:a16="http://schemas.microsoft.com/office/drawing/2014/main" id="{854F365F-DF38-B254-6D13-5098BA8F3581}"/>
              </a:ext>
            </a:extLst>
          </p:cNvPr>
          <p:cNvSpPr>
            <a:spLocks noGrp="1"/>
          </p:cNvSpPr>
          <p:nvPr>
            <p:ph type="ftr" sz="quarter" idx="3"/>
          </p:nvPr>
        </p:nvSpPr>
        <p:spPr>
          <a:xfrm>
            <a:off x="7505701" y="6356350"/>
            <a:ext cx="4114800" cy="365125"/>
          </a:xfrm>
          <a:prstGeom prst="rect">
            <a:avLst/>
          </a:prstGeom>
        </p:spPr>
        <p:txBody>
          <a:bodyPr vert="horz" lIns="91440" tIns="45720" rIns="91440" bIns="45720" rtlCol="0" anchor="ctr"/>
          <a:lstStyle>
            <a:lvl1pPr algn="ctr">
              <a:defRPr sz="1200">
                <a:solidFill>
                  <a:schemeClr val="tx1"/>
                </a:solidFill>
              </a:defRPr>
            </a:lvl1pPr>
          </a:lstStyle>
          <a:p>
            <a:pPr algn="r"/>
            <a:fld id="{B5E6C4C4-F8D2-3E45-812B-28EE593B4815}" type="slidenum">
              <a:rPr lang="en-US" smtClean="0"/>
              <a:pPr algn="r"/>
              <a:t>‹#›</a:t>
            </a:fld>
            <a:endParaRPr lang="en-US"/>
          </a:p>
        </p:txBody>
      </p:sp>
    </p:spTree>
    <p:extLst>
      <p:ext uri="{BB962C8B-B14F-4D97-AF65-F5344CB8AC3E}">
        <p14:creationId xmlns:p14="http://schemas.microsoft.com/office/powerpoint/2010/main" val="73891878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Lst>
  <p:hf hd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p15:clr>
            <a:srgbClr val="F26B43"/>
          </p15:clr>
        </p15:guide>
        <p15:guide id="20" pos="576">
          <p15:clr>
            <a:srgbClr val="F26B43"/>
          </p15:clr>
        </p15:guide>
        <p15:guide id="21" pos="336">
          <p15:clr>
            <a:srgbClr val="F26B43"/>
          </p15:clr>
        </p15:guide>
        <p15:guide id="22" pos="3840">
          <p15:clr>
            <a:srgbClr val="F26B43"/>
          </p15:clr>
        </p15:guide>
        <p15:guide id="23" orient="horz" pos="1224">
          <p15:clr>
            <a:srgbClr val="F26B43"/>
          </p15:clr>
        </p15:guide>
        <p15:guide id="24" orient="horz" pos="624">
          <p15:clr>
            <a:srgbClr val="F26B43"/>
          </p15:clr>
        </p15:guide>
        <p15:guide id="25" pos="7488">
          <p15:clr>
            <a:srgbClr val="F26B43"/>
          </p15:clr>
        </p15:guide>
        <p15:guide id="26" orient="horz" pos="168">
          <p15:clr>
            <a:srgbClr val="F26B43"/>
          </p15:clr>
        </p15:guide>
        <p15:guide id="27" pos="768">
          <p15:clr>
            <a:srgbClr val="F26B43"/>
          </p15:clr>
        </p15:guide>
        <p15:guide id="28" pos="7320">
          <p15:clr>
            <a:srgbClr val="F26B43"/>
          </p15:clr>
        </p15:guide>
        <p15:guide id="29" pos="7104">
          <p15:clr>
            <a:srgbClr val="F26B43"/>
          </p15:clr>
        </p15:guide>
        <p15:guide id="30" orient="horz" pos="744">
          <p15:clr>
            <a:srgbClr val="F26B43"/>
          </p15:clr>
        </p15:guide>
        <p15:guide id="31" orient="horz" pos="3744">
          <p15:clr>
            <a:srgbClr val="F26B43"/>
          </p15:clr>
        </p15:guide>
        <p15:guide id="32" pos="3696">
          <p15:clr>
            <a:srgbClr val="F26B43"/>
          </p15:clr>
        </p15:guide>
        <p15:guide id="33" pos="3984">
          <p15:clr>
            <a:srgbClr val="F26B43"/>
          </p15:clr>
        </p15:guide>
        <p15:guide id="34" orient="horz" pos="4080">
          <p15:clr>
            <a:srgbClr val="F26B43"/>
          </p15:clr>
        </p15:guide>
        <p15:guide id="35" orient="horz" pos="91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
        <p:nvSpPr>
          <p:cNvPr id="5" name="Slide Number Placeholder 4">
            <a:extLst>
              <a:ext uri="{FF2B5EF4-FFF2-40B4-BE49-F238E27FC236}">
                <a16:creationId xmlns:a16="http://schemas.microsoft.com/office/drawing/2014/main" id="{DA2C9238-AFB7-B328-C79A-E186D400D2A3}"/>
              </a:ext>
            </a:extLst>
          </p:cNvPr>
          <p:cNvSpPr>
            <a:spLocks noGrp="1"/>
          </p:cNvSpPr>
          <p:nvPr>
            <p:ph type="sldNum" sz="quarter" idx="4"/>
          </p:nvPr>
        </p:nvSpPr>
        <p:spPr>
          <a:xfrm>
            <a:off x="889635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F4838459-7531-48CC-942F-86A532F04E35}" type="slidenum">
              <a:rPr lang="en-CA" smtClean="0"/>
              <a:pPr/>
              <a:t>‹#›</a:t>
            </a:fld>
            <a:endParaRPr lang="en-CA"/>
          </a:p>
        </p:txBody>
      </p:sp>
    </p:spTree>
    <p:extLst>
      <p:ext uri="{BB962C8B-B14F-4D97-AF65-F5344CB8AC3E}">
        <p14:creationId xmlns:p14="http://schemas.microsoft.com/office/powerpoint/2010/main" val="216892259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Lst>
  <p:hf hdr="0" ft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p15:clr>
            <a:srgbClr val="F26B43"/>
          </p15:clr>
        </p15:guide>
        <p15:guide id="20" pos="576">
          <p15:clr>
            <a:srgbClr val="F26B43"/>
          </p15:clr>
        </p15:guide>
        <p15:guide id="21" pos="336">
          <p15:clr>
            <a:srgbClr val="F26B43"/>
          </p15:clr>
        </p15:guide>
        <p15:guide id="22" pos="3840">
          <p15:clr>
            <a:srgbClr val="F26B43"/>
          </p15:clr>
        </p15:guide>
        <p15:guide id="23" orient="horz" pos="1224">
          <p15:clr>
            <a:srgbClr val="F26B43"/>
          </p15:clr>
        </p15:guide>
        <p15:guide id="24" orient="horz" pos="624">
          <p15:clr>
            <a:srgbClr val="F26B43"/>
          </p15:clr>
        </p15:guide>
        <p15:guide id="25" pos="7488">
          <p15:clr>
            <a:srgbClr val="F26B43"/>
          </p15:clr>
        </p15:guide>
        <p15:guide id="26" orient="horz" pos="168">
          <p15:clr>
            <a:srgbClr val="F26B43"/>
          </p15:clr>
        </p15:guide>
        <p15:guide id="27" pos="768">
          <p15:clr>
            <a:srgbClr val="F26B43"/>
          </p15:clr>
        </p15:guide>
        <p15:guide id="28" pos="7320">
          <p15:clr>
            <a:srgbClr val="F26B43"/>
          </p15:clr>
        </p15:guide>
        <p15:guide id="29" pos="7104">
          <p15:clr>
            <a:srgbClr val="F26B43"/>
          </p15:clr>
        </p15:guide>
        <p15:guide id="30" orient="horz" pos="744">
          <p15:clr>
            <a:srgbClr val="F26B43"/>
          </p15:clr>
        </p15:guide>
        <p15:guide id="31" orient="horz" pos="3744">
          <p15:clr>
            <a:srgbClr val="F26B43"/>
          </p15:clr>
        </p15:guide>
        <p15:guide id="32" pos="3696">
          <p15:clr>
            <a:srgbClr val="F26B43"/>
          </p15:clr>
        </p15:guide>
        <p15:guide id="33" pos="3984">
          <p15:clr>
            <a:srgbClr val="F26B43"/>
          </p15:clr>
        </p15:guide>
        <p15:guide id="34" orient="horz" pos="4080">
          <p15:clr>
            <a:srgbClr val="F26B43"/>
          </p15:clr>
        </p15:guide>
        <p15:guide id="35" orient="horz" pos="9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59.xml"/><Relationship Id="rId5" Type="http://schemas.openxmlformats.org/officeDocument/2006/relationships/hyperlink" Target="https://quorum.hqontario.ca/en/" TargetMode="External"/><Relationship Id="rId4" Type="http://schemas.openxmlformats.org/officeDocument/2006/relationships/hyperlink" Target="https://quorum.hqontario.ca/en/Home/Posts?tags=quality+standards+adoption"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8" Type="http://schemas.openxmlformats.org/officeDocument/2006/relationships/hyperlink" Target="https://psycnet.apa.org/record/2012-21304-001" TargetMode="External"/><Relationship Id="rId3" Type="http://schemas.openxmlformats.org/officeDocument/2006/relationships/hyperlink" Target="https://pubmed.ncbi.nlm.nih.gov/36238954/" TargetMode="External"/><Relationship Id="rId7" Type="http://schemas.openxmlformats.org/officeDocument/2006/relationships/hyperlink" Target="https://pubmed.ncbi.nlm.nih.gov/34228052/" TargetMode="External"/><Relationship Id="rId2" Type="http://schemas.openxmlformats.org/officeDocument/2006/relationships/notesSlide" Target="../notesSlides/notesSlide11.xml"/><Relationship Id="rId1" Type="http://schemas.openxmlformats.org/officeDocument/2006/relationships/slideLayout" Target="../slideLayouts/slideLayout44.xml"/><Relationship Id="rId6" Type="http://schemas.openxmlformats.org/officeDocument/2006/relationships/hyperlink" Target="https://cps.ca/en/documents/position/an-affirming-approach-to-caring-for-transgender-and-gender-diverse-youth" TargetMode="External"/><Relationship Id="rId11" Type="http://schemas.openxmlformats.org/officeDocument/2006/relationships/image" Target="../media/image30.png"/><Relationship Id="rId5" Type="http://schemas.openxmlformats.org/officeDocument/2006/relationships/hyperlink" Target="https://www150.statcan.gc.ca/n1/daily-quotidien/220427/dq220427b-eng.htm" TargetMode="External"/><Relationship Id="rId10" Type="http://schemas.openxmlformats.org/officeDocument/2006/relationships/image" Target="../media/image29.png"/><Relationship Id="rId4" Type="http://schemas.openxmlformats.org/officeDocument/2006/relationships/hyperlink" Target="https://www.ncbi.nlm.nih.gov/pmc/articles/PMC4993101/" TargetMode="External"/><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hyperlink" Target="https://www150.statcan.gc.ca/n1/daily-quotidien/220427/dq220427b-eng.htm"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chart" Target="../charts/chart1.xml"/><Relationship Id="rId4" Type="http://schemas.openxmlformats.org/officeDocument/2006/relationships/hyperlink" Target="https://www.ncbi.nlm.nih.gov/pmc/articles/PMC7430478/" TargetMode="Externa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hyperlink" Target="https://www.cmajopen.ca/content/9/4/E1213.long" TargetMode="Externa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hyperlink" Target="https://www.ncbi.nlm.nih.gov/pmc/articles/PMC9341318/" TargetMode="External"/><Relationship Id="rId5" Type="http://schemas.openxmlformats.org/officeDocument/2006/relationships/hyperlink" Target="https://www150.statcan.gc.ca/n1/daily-quotidien/220427/dq220427b-eng.htm" TargetMode="External"/><Relationship Id="rId4" Type="http://schemas.openxmlformats.org/officeDocument/2006/relationships/hyperlink" Target="https://www150.statcan.gc.ca/n1/pub/85-002-x/2020001/article/00009-eng.ht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3" Type="http://schemas.openxmlformats.org/officeDocument/2006/relationships/hyperlink" Target="https://www150.statcan.gc.ca/n1/pub/85-002-x/2020001/article/00009/tbl/tbl13-eng.htm" TargetMode="External"/><Relationship Id="rId7"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hyperlink" Target="https://journals.plos.org/plosone/article?id=10.1371/journal.pone.0254215" TargetMode="External"/><Relationship Id="rId5" Type="http://schemas.openxmlformats.org/officeDocument/2006/relationships/hyperlink" Target="https://jamanetwork.com/journals/jamanetworkopen/fullarticle/2789423" TargetMode="External"/><Relationship Id="rId4" Type="http://schemas.openxmlformats.org/officeDocument/2006/relationships/hyperlink" Target="https://www150.statcan.gc.ca/n1/daily-quotidien/220427/dq220427b-eng.htm"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cmajopen.ca/content/9/4/E1213.long"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hyperlink" Target="https://www.camh.ca/en/your-care/programs-and-services/gender-identity-clinic-adult"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chart" Target="../charts/chart5.xml"/><Relationship Id="rId4" Type="http://schemas.openxmlformats.org/officeDocument/2006/relationships/hyperlink" Target="https://www.rainbowhealthontario.ca/trans-health-knowledge-base/how-do-i-access-or-start-hormone-replacement-therapy/"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rainbowhealthontario.ca/wp-content/uploads/2021/06/Guidelines-FINAL-4TH-EDITION-c.pdf" TargetMode="External"/><Relationship Id="rId3" Type="http://schemas.openxmlformats.org/officeDocument/2006/relationships/image" Target="../media/image36.png"/><Relationship Id="rId7" Type="http://schemas.openxmlformats.org/officeDocument/2006/relationships/hyperlink" Target="https://www.ncbi.nlm.nih.gov/pmc/articles/PMC7347017/"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https://www.ncbi.nlm.nih.gov/pmc/articles/PMC3464167/" TargetMode="External"/><Relationship Id="rId5" Type="http://schemas.openxmlformats.org/officeDocument/2006/relationships/hyperlink" Target="https://onlinelibrary.wiley.com/doi/10.1111/jonm.13190" TargetMode="External"/><Relationship Id="rId4" Type="http://schemas.openxmlformats.org/officeDocument/2006/relationships/hyperlink" Target="https://www.ncbi.nlm.nih.gov/pmc/articles/PMC568527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www.hqontario.ca/evidence-to-improve-care/quality-standards/view-all-quality-standards/gender-affirming-care-for-gender-diverse-people" TargetMode="External"/><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2.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A068EC-1729-176F-DCD9-CB27FD380BE4}"/>
              </a:ext>
            </a:extLst>
          </p:cNvPr>
          <p:cNvSpPr>
            <a:spLocks noGrp="1"/>
          </p:cNvSpPr>
          <p:nvPr>
            <p:ph type="body" sz="quarter" idx="14"/>
          </p:nvPr>
        </p:nvSpPr>
        <p:spPr>
          <a:xfrm>
            <a:off x="712100" y="3675328"/>
            <a:ext cx="5410200" cy="923330"/>
          </a:xfrm>
        </p:spPr>
        <p:txBody>
          <a:bodyPr/>
          <a:lstStyle/>
          <a:p>
            <a:r>
              <a:rPr lang="en-US" dirty="0"/>
              <a:t>Guiding evidence-based care for people in Ontario</a:t>
            </a:r>
          </a:p>
        </p:txBody>
      </p:sp>
      <p:sp>
        <p:nvSpPr>
          <p:cNvPr id="4" name="Text Placeholder 3">
            <a:extLst>
              <a:ext uri="{FF2B5EF4-FFF2-40B4-BE49-F238E27FC236}">
                <a16:creationId xmlns:a16="http://schemas.microsoft.com/office/drawing/2014/main" id="{19A3B049-3C13-A977-073D-E6E5B1D249D2}"/>
              </a:ext>
            </a:extLst>
          </p:cNvPr>
          <p:cNvSpPr>
            <a:spLocks noGrp="1"/>
          </p:cNvSpPr>
          <p:nvPr>
            <p:ph type="body" sz="quarter" idx="17"/>
          </p:nvPr>
        </p:nvSpPr>
        <p:spPr>
          <a:xfrm>
            <a:off x="712099" y="2395393"/>
            <a:ext cx="7340519" cy="866712"/>
          </a:xfrm>
        </p:spPr>
        <p:txBody>
          <a:bodyPr/>
          <a:lstStyle/>
          <a:p>
            <a:r>
              <a:rPr lang="en-CA" sz="3200" b="1">
                <a:effectLst/>
                <a:latin typeface="Calibri" panose="020F0502020204030204" pitchFamily="34" charset="0"/>
                <a:ea typeface="Calibri" panose="020F0502020204030204" pitchFamily="34" charset="0"/>
              </a:rPr>
              <a:t>Gender-Affirming Care for Gender-Diverse People: Care for Adults</a:t>
            </a:r>
          </a:p>
        </p:txBody>
      </p:sp>
      <p:grpSp>
        <p:nvGrpSpPr>
          <p:cNvPr id="7" name="Group 6">
            <a:extLst>
              <a:ext uri="{FF2B5EF4-FFF2-40B4-BE49-F238E27FC236}">
                <a16:creationId xmlns:a16="http://schemas.microsoft.com/office/drawing/2014/main" id="{942C4465-C849-FC61-731B-E14C73CAB75A}"/>
              </a:ext>
            </a:extLst>
          </p:cNvPr>
          <p:cNvGrpSpPr/>
          <p:nvPr/>
        </p:nvGrpSpPr>
        <p:grpSpPr>
          <a:xfrm>
            <a:off x="608861" y="1355304"/>
            <a:ext cx="2557418" cy="697140"/>
            <a:chOff x="554492" y="1014184"/>
            <a:chExt cx="2557418" cy="697140"/>
          </a:xfrm>
        </p:grpSpPr>
        <p:sp>
          <p:nvSpPr>
            <p:cNvPr id="5" name="Rectangle 2">
              <a:extLst>
                <a:ext uri="{FF2B5EF4-FFF2-40B4-BE49-F238E27FC236}">
                  <a16:creationId xmlns:a16="http://schemas.microsoft.com/office/drawing/2014/main" id="{6B8BFAA6-228A-2DC6-61FB-12C62F6BEB37}"/>
                </a:ext>
              </a:extLst>
            </p:cNvPr>
            <p:cNvSpPr txBox="1">
              <a:spLocks noChangeArrowheads="1"/>
            </p:cNvSpPr>
            <p:nvPr/>
          </p:nvSpPr>
          <p:spPr bwMode="auto">
            <a:xfrm>
              <a:off x="554492" y="1014184"/>
              <a:ext cx="2557418" cy="697140"/>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1400" b="1" i="0" u="sng">
                  <a:solidFill>
                    <a:schemeClr val="tx1"/>
                  </a:solidFill>
                  <a:latin typeface="Arial" panose="020B0604020202020204" pitchFamily="34" charset="0"/>
                  <a:ea typeface="MS PGothic" panose="020B0600070205080204" pitchFamily="34" charset="-128"/>
                  <a:cs typeface="Calibri" panose="020F0502020204030204" pitchFamily="34" charset="0"/>
                </a:defRPr>
              </a:lvl1pPr>
              <a:lvl2pPr marL="742950" indent="-28575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2pPr>
              <a:lvl3pPr marL="11430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3pPr>
              <a:lvl4pPr marL="16002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4pPr>
              <a:lvl5pPr marL="20574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5pPr>
              <a:lvl6pPr marL="25146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6pPr>
              <a:lvl7pPr marL="29718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7pPr>
              <a:lvl8pPr marL="34290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8pPr>
              <a:lvl9pPr marL="38862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ts val="4309"/>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Helvetica Neue Light" panose="02000403000000020004" pitchFamily="2" charset="0"/>
                  <a:cs typeface="Calibri" panose="020F0502020204030204" pitchFamily="34" charset="0"/>
                </a:rPr>
                <a:t>QUALITY STANDARDS</a:t>
              </a:r>
            </a:p>
          </p:txBody>
        </p:sp>
        <p:cxnSp>
          <p:nvCxnSpPr>
            <p:cNvPr id="6" name="Straight Connector 5">
              <a:extLst>
                <a:ext uri="{FF2B5EF4-FFF2-40B4-BE49-F238E27FC236}">
                  <a16:creationId xmlns:a16="http://schemas.microsoft.com/office/drawing/2014/main" id="{67165FD0-D4AE-565F-53A6-3761FA828CA4}"/>
                </a:ext>
                <a:ext uri="{C183D7F6-B498-43B3-948B-1728B52AA6E4}">
                  <adec:decorative xmlns:adec="http://schemas.microsoft.com/office/drawing/2017/decorative" val="1"/>
                </a:ext>
              </a:extLst>
            </p:cNvPr>
            <p:cNvCxnSpPr>
              <a:cxnSpLocks/>
            </p:cNvCxnSpPr>
            <p:nvPr/>
          </p:nvCxnSpPr>
          <p:spPr>
            <a:xfrm>
              <a:off x="660481" y="1646745"/>
              <a:ext cx="617645" cy="0"/>
            </a:xfrm>
            <a:prstGeom prst="line">
              <a:avLst/>
            </a:prstGeom>
            <a:ln w="76200">
              <a:solidFill>
                <a:srgbClr val="FCAF17"/>
              </a:solidFill>
            </a:ln>
          </p:spPr>
          <p:style>
            <a:lnRef idx="1">
              <a:schemeClr val="accent4"/>
            </a:lnRef>
            <a:fillRef idx="0">
              <a:schemeClr val="accent4"/>
            </a:fillRef>
            <a:effectRef idx="0">
              <a:schemeClr val="accent4"/>
            </a:effectRef>
            <a:fontRef idx="minor">
              <a:schemeClr val="tx1"/>
            </a:fontRef>
          </p:style>
        </p:cxnSp>
      </p:grpSp>
    </p:spTree>
    <p:extLst>
      <p:ext uri="{BB962C8B-B14F-4D97-AF65-F5344CB8AC3E}">
        <p14:creationId xmlns:p14="http://schemas.microsoft.com/office/powerpoint/2010/main" val="92550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sz="3600"/>
              <a:t>How the health care system can support implementation</a:t>
            </a:r>
          </a:p>
        </p:txBody>
      </p:sp>
      <p:sp>
        <p:nvSpPr>
          <p:cNvPr id="28" name="Text Placeholder 27">
            <a:extLst>
              <a:ext uri="{FF2B5EF4-FFF2-40B4-BE49-F238E27FC236}">
                <a16:creationId xmlns:a16="http://schemas.microsoft.com/office/drawing/2014/main" id="{B3A1D469-A7F2-D8F7-44B7-D8A645635D39}"/>
              </a:ext>
            </a:extLst>
          </p:cNvPr>
          <p:cNvSpPr>
            <a:spLocks noGrp="1"/>
          </p:cNvSpPr>
          <p:nvPr>
            <p:ph type="body" sz="quarter" idx="10"/>
          </p:nvPr>
        </p:nvSpPr>
        <p:spPr/>
        <p:txBody>
          <a:bodyPr/>
          <a:lstStyle/>
          <a:p>
            <a:r>
              <a:rPr lang="en-US" b="1"/>
              <a:t>Quality standards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sz="3000"/>
              <a:t>Implementing quality standards can be challenging owing to </a:t>
            </a:r>
            <a:br>
              <a:rPr lang="en-US" sz="3000"/>
            </a:br>
            <a:r>
              <a:rPr lang="en-US" sz="3000"/>
              <a:t>system-level barriers or gaps, many of which have been identified throughout the development of this standard</a:t>
            </a:r>
          </a:p>
          <a:p>
            <a:pPr marL="342900" indent="-342900">
              <a:buFont typeface="Arial" panose="020B0604020202020204" pitchFamily="34" charset="0"/>
              <a:buChar char="•"/>
            </a:pPr>
            <a:r>
              <a:rPr lang="en-US" sz="3000"/>
              <a:t>Ontario Health will work with and support other provincial partners, including the Ministry of Health, to bridge system-level gaps and support the implementation of quality standards</a:t>
            </a:r>
          </a:p>
        </p:txBody>
      </p:sp>
      <p:sp>
        <p:nvSpPr>
          <p:cNvPr id="2" name="Slide Number Placeholder 1">
            <a:extLst>
              <a:ext uri="{FF2B5EF4-FFF2-40B4-BE49-F238E27FC236}">
                <a16:creationId xmlns:a16="http://schemas.microsoft.com/office/drawing/2014/main" id="{E6E64243-85B9-3FE0-19F9-825AF272FC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8459-7531-48CC-942F-86A532F04E35}" type="slidenum">
              <a:rPr kumimoji="0" lang="en-CA"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31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Implementation tools</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a:t>Quality standards</a:t>
            </a:r>
          </a:p>
        </p:txBody>
      </p:sp>
      <p:pic>
        <p:nvPicPr>
          <p:cNvPr id="6" name="Picture Placeholder 5">
            <a:extLst>
              <a:ext uri="{FF2B5EF4-FFF2-40B4-BE49-F238E27FC236}">
                <a16:creationId xmlns:a16="http://schemas.microsoft.com/office/drawing/2014/main" id="{45C28FB9-DFF1-3B30-A652-2A444EE721D3}"/>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3"/>
          <a:srcRect l="136" r="54"/>
          <a:stretch/>
        </p:blipFill>
        <p:spPr>
          <a:xfrm>
            <a:off x="6591298" y="1543049"/>
            <a:ext cx="5029201" cy="3771901"/>
          </a:xfrm>
          <a:effectLst>
            <a:outerShdw blurRad="50800" dist="38100" dir="2700000" algn="tl" rotWithShape="0">
              <a:prstClr val="black">
                <a:alpha val="40000"/>
              </a:prstClr>
            </a:outerShdw>
          </a:effectLst>
        </p:spPr>
      </p:pic>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US"/>
              <a:t>The </a:t>
            </a:r>
            <a:r>
              <a:rPr lang="en-US" b="1" i="1"/>
              <a:t>Getting Started Guide</a:t>
            </a:r>
            <a:r>
              <a:rPr lang="en-US"/>
              <a:t>:</a:t>
            </a:r>
          </a:p>
          <a:p>
            <a:pPr marL="342900" indent="-342900">
              <a:buFont typeface="Arial" panose="020B0604020202020204" pitchFamily="34" charset="0"/>
              <a:buChar char="•"/>
            </a:pPr>
            <a:r>
              <a:rPr lang="en-US"/>
              <a:t>Outlines the process for using the quality standard as a resource to deliver </a:t>
            </a:r>
            <a:br>
              <a:rPr lang="en-US"/>
            </a:br>
            <a:r>
              <a:rPr lang="en-US"/>
              <a:t>high-quality care</a:t>
            </a:r>
          </a:p>
          <a:p>
            <a:pPr marL="342900" indent="-342900">
              <a:buFont typeface="Arial" panose="020B0604020202020204" pitchFamily="34" charset="0"/>
              <a:buChar char="•"/>
            </a:pPr>
            <a:r>
              <a:rPr lang="en-US"/>
              <a:t>Contains evidence-based approaches, as well as useful tools and templates for implementing change ideas at the </a:t>
            </a:r>
            <a:br>
              <a:rPr lang="en-US"/>
            </a:br>
            <a:r>
              <a:rPr lang="en-US"/>
              <a:t>practice level</a:t>
            </a:r>
          </a:p>
        </p:txBody>
      </p:sp>
      <p:sp>
        <p:nvSpPr>
          <p:cNvPr id="2" name="Slide Number Placeholder 1">
            <a:extLst>
              <a:ext uri="{FF2B5EF4-FFF2-40B4-BE49-F238E27FC236}">
                <a16:creationId xmlns:a16="http://schemas.microsoft.com/office/drawing/2014/main" id="{A1CAC6EE-1859-1406-9FBC-C83B687AEF8D}"/>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8459-7531-48CC-942F-86A532F04E35}" type="slidenum">
              <a:rPr kumimoji="0" lang="en-CA"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059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Quorum</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a:t>Quality standard adoption tools</a:t>
            </a:r>
          </a:p>
        </p:txBody>
      </p:sp>
      <p:pic>
        <p:nvPicPr>
          <p:cNvPr id="4" name="Picture Placeholder 3">
            <a:extLst>
              <a:ext uri="{FF2B5EF4-FFF2-40B4-BE49-F238E27FC236}">
                <a16:creationId xmlns:a16="http://schemas.microsoft.com/office/drawing/2014/main" id="{0F2F2847-2521-3FB2-E5CD-C71889052DA2}"/>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3"/>
          <a:srcRect l="374" r="3"/>
          <a:stretch/>
        </p:blipFill>
        <p:spPr>
          <a:xfrm>
            <a:off x="6324603" y="1650673"/>
            <a:ext cx="5433556" cy="3556654"/>
          </a:xfrm>
        </p:spPr>
      </p:pic>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US" b="1"/>
              <a:t>Quorum</a:t>
            </a:r>
            <a:r>
              <a:rPr lang="en-US"/>
              <a:t> is an online community dedicated to improving the quality of health care in Ontario. </a:t>
            </a:r>
            <a:br>
              <a:rPr lang="en-US"/>
            </a:br>
            <a:endParaRPr lang="en-US"/>
          </a:p>
          <a:p>
            <a:r>
              <a:rPr lang="en-US"/>
              <a:t>The </a:t>
            </a:r>
            <a:r>
              <a:rPr lang="en-US">
                <a:hlinkClick r:id="rId4"/>
              </a:rPr>
              <a:t>Quality Standards Adoption Series </a:t>
            </a:r>
            <a:r>
              <a:rPr lang="en-US"/>
              <a:t>highlights efforts in the field to implement changes and close gaps in care related to quality standard topics. </a:t>
            </a:r>
          </a:p>
        </p:txBody>
      </p:sp>
      <p:sp>
        <p:nvSpPr>
          <p:cNvPr id="5" name="Text Placeholder 2">
            <a:extLst>
              <a:ext uri="{FF2B5EF4-FFF2-40B4-BE49-F238E27FC236}">
                <a16:creationId xmlns:a16="http://schemas.microsoft.com/office/drawing/2014/main" id="{6AA11D48-10C0-8CB2-2C42-8A3829E9FB9E}"/>
              </a:ext>
            </a:extLst>
          </p:cNvPr>
          <p:cNvSpPr txBox="1">
            <a:spLocks/>
          </p:cNvSpPr>
          <p:nvPr/>
        </p:nvSpPr>
        <p:spPr>
          <a:xfrm>
            <a:off x="323849" y="6441420"/>
            <a:ext cx="11087100" cy="184666"/>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None/>
              <a:tabLst/>
              <a:defRPr/>
            </a:pPr>
            <a:r>
              <a:rPr kumimoji="0" lang="en-US" sz="1200" b="0" i="0" u="none" strike="noStrike" kern="1200" cap="none" spc="0" normalizeH="0" baseline="0" noProof="0">
                <a:ln>
                  <a:noFill/>
                </a:ln>
                <a:solidFill>
                  <a:srgbClr val="047BC1"/>
                </a:solidFill>
                <a:effectLst/>
                <a:uLnTx/>
                <a:uFillTx/>
                <a:latin typeface="Calibri" panose="020F0502020204030204" pitchFamily="34" charset="0"/>
                <a:ea typeface="+mn-ea"/>
                <a:cs typeface="Calibri" panose="020F0502020204030204" pitchFamily="34" charset="0"/>
                <a:hlinkClick r:id="rId5"/>
              </a:rPr>
              <a:t>quorum.hqontario.ca</a:t>
            </a:r>
            <a:endParaRPr kumimoji="0" lang="en-CA" sz="1200" b="0" i="0" u="none" strike="noStrike" kern="1200" cap="none" spc="0" normalizeH="0" baseline="0" noProof="0">
              <a:ln>
                <a:noFill/>
              </a:ln>
              <a:solidFill>
                <a:srgbClr val="047BC1"/>
              </a:solidFill>
              <a:effectLst/>
              <a:uLnTx/>
              <a:uFillTx/>
              <a:latin typeface="Calibri" panose="020F0502020204030204" pitchFamily="34" charset="0"/>
              <a:ea typeface="+mn-ea"/>
              <a:cs typeface="Calibri" panose="020F0502020204030204" pitchFamily="34" charset="0"/>
            </a:endParaRPr>
          </a:p>
        </p:txBody>
      </p:sp>
      <p:sp>
        <p:nvSpPr>
          <p:cNvPr id="3" name="Slide Number Placeholder 2">
            <a:extLst>
              <a:ext uri="{FF2B5EF4-FFF2-40B4-BE49-F238E27FC236}">
                <a16:creationId xmlns:a16="http://schemas.microsoft.com/office/drawing/2014/main" id="{7FF44CFD-5962-612A-AA9B-A1E2B53CD38B}"/>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8459-7531-48CC-942F-86A532F04E35}" type="slidenum">
              <a:rPr kumimoji="0" lang="en-CA"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699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Measurement guide</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US" sz="2400"/>
              <a:t>The </a:t>
            </a:r>
            <a:r>
              <a:rPr lang="en-US" sz="2400" b="1"/>
              <a:t>measurement guide </a:t>
            </a:r>
            <a:r>
              <a:rPr lang="en-US" sz="2400"/>
              <a:t>describes:</a:t>
            </a:r>
          </a:p>
          <a:p>
            <a:pPr marL="342900" indent="-342900">
              <a:buFont typeface="Arial" panose="020B0604020202020204" pitchFamily="34" charset="0"/>
              <a:buChar char="•"/>
            </a:pPr>
            <a:r>
              <a:rPr lang="en-US" sz="2400"/>
              <a:t>The measurement principles behind </a:t>
            </a:r>
            <a:br>
              <a:rPr lang="en-US" sz="2400"/>
            </a:br>
            <a:r>
              <a:rPr lang="en-US" sz="2400"/>
              <a:t>the quality indicators included in </a:t>
            </a:r>
            <a:br>
              <a:rPr lang="en-US" sz="2400"/>
            </a:br>
            <a:r>
              <a:rPr lang="en-US" sz="2400"/>
              <a:t>quality standards</a:t>
            </a:r>
          </a:p>
          <a:p>
            <a:pPr marL="342900" indent="-342900">
              <a:buFont typeface="Arial" panose="020B0604020202020204" pitchFamily="34" charset="0"/>
              <a:buChar char="•"/>
            </a:pPr>
            <a:r>
              <a:rPr lang="en-US" sz="2400"/>
              <a:t>The types of indicators included in quality standards</a:t>
            </a:r>
          </a:p>
          <a:p>
            <a:pPr marL="342900" indent="-342900">
              <a:buFont typeface="Arial" panose="020B0604020202020204" pitchFamily="34" charset="0"/>
              <a:buChar char="•"/>
            </a:pPr>
            <a:r>
              <a:rPr lang="en-US" sz="2400"/>
              <a:t>How local and provincial data are collected and measured </a:t>
            </a:r>
          </a:p>
        </p:txBody>
      </p:sp>
      <p:pic>
        <p:nvPicPr>
          <p:cNvPr id="9" name="Picture Placeholder 8">
            <a:extLst>
              <a:ext uri="{FF2B5EF4-FFF2-40B4-BE49-F238E27FC236}">
                <a16:creationId xmlns:a16="http://schemas.microsoft.com/office/drawing/2014/main" id="{A166E758-34A4-FDA0-5F55-E211C00BE2AC}"/>
              </a:ext>
              <a:ext uri="{C183D7F6-B498-43B3-948B-1728B52AA6E4}">
                <adec:decorative xmlns:adec="http://schemas.microsoft.com/office/drawing/2017/decorative" val="1"/>
              </a:ext>
            </a:extLst>
          </p:cNvPr>
          <p:cNvPicPr>
            <a:picLocks noGrp="1" noChangeAspect="1"/>
          </p:cNvPicPr>
          <p:nvPr>
            <p:ph type="pic" sz="quarter" idx="11"/>
          </p:nvPr>
        </p:nvPicPr>
        <p:blipFill>
          <a:blip r:embed="rId2"/>
          <a:srcRect l="826" r="826"/>
          <a:stretch/>
        </p:blipFill>
        <p:spPr>
          <a:xfrm>
            <a:off x="7505701" y="1262385"/>
            <a:ext cx="3296099" cy="4340446"/>
          </a:xfr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14D5571C-899C-44D1-C483-F466A9996A44}"/>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8459-7531-48CC-942F-86A532F04E35}" type="slidenum">
              <a:rPr kumimoji="0" lang="en-CA"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15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Technical specifications</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vert="horz" lIns="0" tIns="0" rIns="0" bIns="0" rtlCol="0" anchor="t">
            <a:noAutofit/>
          </a:bodyPr>
          <a:lstStyle/>
          <a:p>
            <a:r>
              <a:rPr lang="en-US"/>
              <a:t>The </a:t>
            </a:r>
            <a:r>
              <a:rPr lang="en-US" b="1"/>
              <a:t>technical specifications </a:t>
            </a:r>
            <a:r>
              <a:rPr lang="en-US"/>
              <a:t>report outlines </a:t>
            </a:r>
            <a:br>
              <a:rPr lang="en-US"/>
            </a:br>
            <a:r>
              <a:rPr lang="en-US"/>
              <a:t>2 types of measurement:</a:t>
            </a:r>
            <a:endParaRPr lang="en-US">
              <a:cs typeface="Calibri"/>
            </a:endParaRPr>
          </a:p>
          <a:p>
            <a:pPr marL="342900" indent="-342900">
              <a:buFont typeface="Arial" panose="020B0604020202020204" pitchFamily="34" charset="0"/>
              <a:buChar char="•"/>
            </a:pPr>
            <a:r>
              <a:rPr lang="en-US" b="1"/>
              <a:t>Provincial measurement: </a:t>
            </a:r>
            <a:r>
              <a:rPr lang="en-US"/>
              <a:t>how we can monitor the progress being made to improve care at the provincial level </a:t>
            </a:r>
          </a:p>
          <a:p>
            <a:pPr marL="342900" indent="-342900">
              <a:buFont typeface="Arial" panose="020B0604020202020204" pitchFamily="34" charset="0"/>
              <a:buChar char="•"/>
            </a:pPr>
            <a:r>
              <a:rPr lang="en-US" b="1"/>
              <a:t>Local measurement: </a:t>
            </a:r>
            <a:r>
              <a:rPr lang="en-US"/>
              <a:t>what you can do to assess the quality of care that you </a:t>
            </a:r>
            <a:br>
              <a:rPr lang="en-US"/>
            </a:br>
            <a:r>
              <a:rPr lang="en-US"/>
              <a:t>provide locally</a:t>
            </a:r>
          </a:p>
        </p:txBody>
      </p:sp>
      <p:sp>
        <p:nvSpPr>
          <p:cNvPr id="3" name="Slide Number Placeholder 2">
            <a:extLst>
              <a:ext uri="{FF2B5EF4-FFF2-40B4-BE49-F238E27FC236}">
                <a16:creationId xmlns:a16="http://schemas.microsoft.com/office/drawing/2014/main" id="{43B7AAEB-E9C5-052F-875F-B64D8E0C62B2}"/>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8459-7531-48CC-942F-86A532F04E35}" type="slidenum">
              <a:rPr kumimoji="0" lang="en-CA"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0C91361-476C-F05D-07B7-F9AF43236A5C}"/>
              </a:ext>
            </a:extLst>
          </p:cNvPr>
          <p:cNvPicPr>
            <a:picLocks noChangeAspect="1"/>
          </p:cNvPicPr>
          <p:nvPr/>
        </p:nvPicPr>
        <p:blipFill>
          <a:blip r:embed="rId2"/>
          <a:stretch>
            <a:fillRect/>
          </a:stretch>
        </p:blipFill>
        <p:spPr>
          <a:xfrm>
            <a:off x="7282420" y="1183367"/>
            <a:ext cx="3538693" cy="459840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7523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body" sz="quarter" idx="13"/>
          </p:nvPr>
        </p:nvSpPr>
        <p:spPr/>
        <p:txBody>
          <a:bodyPr/>
          <a:lstStyle/>
          <a:p>
            <a:r>
              <a:rPr lang="en-US" sz="6000"/>
              <a:t>Why do we need a quality standard for gender-affirming care?</a:t>
            </a:r>
          </a:p>
        </p:txBody>
      </p:sp>
    </p:spTree>
    <p:extLst>
      <p:ext uri="{BB962C8B-B14F-4D97-AF65-F5344CB8AC3E}">
        <p14:creationId xmlns:p14="http://schemas.microsoft.com/office/powerpoint/2010/main" val="368359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8865F0-4395-116B-E5D1-6905C4FF1267}"/>
              </a:ext>
            </a:extLst>
          </p:cNvPr>
          <p:cNvSpPr txBox="1">
            <a:spLocks noGrp="1"/>
          </p:cNvSpPr>
          <p:nvPr>
            <p:ph type="title" idx="4294967295"/>
          </p:nvPr>
        </p:nvSpPr>
        <p:spPr>
          <a:xfrm>
            <a:off x="4880128" y="2857342"/>
            <a:ext cx="2812759" cy="14773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lang="en-US" sz="1800" b="0">
                <a:effectLst/>
                <a:latin typeface="+mn-lt"/>
              </a:rPr>
              <a:t>1 in 300 people in Ontario (0.33%) identified as gender diverse in the 2021 census,</a:t>
            </a:r>
            <a:r>
              <a:rPr lang="en-US" sz="1800" b="0" baseline="30000">
                <a:latin typeface="+mn-lt"/>
                <a:ea typeface="+mn-ea"/>
                <a:cs typeface="+mn-cs"/>
              </a:rPr>
              <a:t>3</a:t>
            </a:r>
            <a:r>
              <a:rPr lang="en-US" sz="1800" b="0">
                <a:effectLst/>
                <a:latin typeface="+mn-lt"/>
              </a:rPr>
              <a:t> and the need for gender-affirming care is growing.</a:t>
            </a:r>
            <a:r>
              <a:rPr lang="en-US" sz="1800" b="0" baseline="30000">
                <a:effectLst/>
                <a:latin typeface="+mn-lt"/>
              </a:rPr>
              <a:t>4</a:t>
            </a:r>
            <a:endParaRPr kumimoji="0" lang="en-CA" sz="1800" b="0" i="0" u="none" strike="noStrike" kern="1200" cap="none" spc="0" normalizeH="0" baseline="30000" noProof="0">
              <a:ln>
                <a:noFill/>
              </a:ln>
              <a:solidFill>
                <a:schemeClr val="tx1"/>
              </a:solidFill>
              <a:effectLst/>
              <a:uLnTx/>
              <a:uFillTx/>
              <a:latin typeface="+mn-lt"/>
              <a:ea typeface="+mn-ea"/>
              <a:cs typeface="+mn-cs"/>
            </a:endParaRPr>
          </a:p>
        </p:txBody>
      </p:sp>
      <p:sp>
        <p:nvSpPr>
          <p:cNvPr id="9" name="TextBox 8">
            <a:extLst>
              <a:ext uri="{FF2B5EF4-FFF2-40B4-BE49-F238E27FC236}">
                <a16:creationId xmlns:a16="http://schemas.microsoft.com/office/drawing/2014/main" id="{EF283FB2-CF47-C885-1567-68AEF8694404}"/>
              </a:ext>
            </a:extLst>
          </p:cNvPr>
          <p:cNvSpPr txBox="1">
            <a:spLocks/>
          </p:cNvSpPr>
          <p:nvPr/>
        </p:nvSpPr>
        <p:spPr>
          <a:xfrm>
            <a:off x="8141931" y="2857342"/>
            <a:ext cx="3659583"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tx1"/>
                </a:solidFill>
                <a:effectLst/>
                <a:uLnTx/>
                <a:uFillTx/>
                <a:latin typeface="+mn-lt"/>
                <a:ea typeface="+mn-ea"/>
                <a:cs typeface="+mn-cs"/>
              </a:rPr>
              <a:t>Gender-diverse people experience discrimination, minority stress, and barriers to accessing health care, all of which contribute to worse physical and mental health outcomes compared with their cisgender peers.</a:t>
            </a:r>
            <a:r>
              <a:rPr kumimoji="0" lang="en-US" sz="1800" b="0" i="0" u="none" strike="noStrike" kern="1200" cap="none" spc="0" normalizeH="0" baseline="30000" noProof="0">
                <a:ln>
                  <a:noFill/>
                </a:ln>
                <a:solidFill>
                  <a:schemeClr val="tx1"/>
                </a:solidFill>
                <a:effectLst/>
                <a:uLnTx/>
                <a:uFillTx/>
                <a:latin typeface="+mn-lt"/>
                <a:ea typeface="+mn-ea"/>
                <a:cs typeface="+mn-cs"/>
              </a:rPr>
              <a:t>5,6</a:t>
            </a:r>
            <a:endParaRPr kumimoji="0" lang="en-CA" b="0" i="0" u="none" strike="noStrike" kern="1200" cap="none" spc="0" normalizeH="0" baseline="0" noProof="0">
              <a:ln>
                <a:noFill/>
              </a:ln>
              <a:solidFill>
                <a:schemeClr val="tx1"/>
              </a:solidFill>
              <a:effectLst/>
              <a:uLnTx/>
              <a:uFillTx/>
              <a:latin typeface="+mn-lt"/>
              <a:ea typeface="+mn-ea"/>
              <a:cs typeface="+mn-cs"/>
            </a:endParaRPr>
          </a:p>
        </p:txBody>
      </p:sp>
      <p:sp>
        <p:nvSpPr>
          <p:cNvPr id="18" name="Rectangle 17">
            <a:extLst>
              <a:ext uri="{FF2B5EF4-FFF2-40B4-BE49-F238E27FC236}">
                <a16:creationId xmlns:a16="http://schemas.microsoft.com/office/drawing/2014/main" id="{146EB7FF-EEBF-3B5A-63D2-5108C190C7B2}"/>
              </a:ext>
            </a:extLst>
          </p:cNvPr>
          <p:cNvSpPr/>
          <p:nvPr/>
        </p:nvSpPr>
        <p:spPr>
          <a:xfrm>
            <a:off x="0" y="5540193"/>
            <a:ext cx="11210926" cy="1538883"/>
          </a:xfrm>
          <a:prstGeom prst="rect">
            <a:avLst/>
          </a:prstGeom>
        </p:spPr>
        <p:txBody>
          <a:bodyPr wrap="square">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marL="228600" marR="0" lvl="0" indent="-228600" algn="l" defTabSz="914400" rtl="0" eaLnBrk="1" fontAlgn="auto" latinLnBrk="0" hangingPunct="1">
              <a:lnSpc>
                <a:spcPct val="100000"/>
              </a:lnSpc>
              <a:spcBef>
                <a:spcPts val="0"/>
              </a:spcBef>
              <a:spcAft>
                <a:spcPts val="200"/>
              </a:spcAft>
              <a:buClrTx/>
              <a:buSzTx/>
              <a:buFontTx/>
              <a:buAutoNum type="arabicPeriod"/>
              <a:tabLst/>
              <a:defRPr/>
            </a:pPr>
            <a:r>
              <a:rPr lang="en-US" sz="1200" u="none">
                <a:latin typeface="+mn-lt"/>
                <a:cs typeface="Calibri" panose="020F0502020204030204" pitchFamily="34" charset="0"/>
              </a:rPr>
              <a:t>Coleman et al, 2022, </a:t>
            </a:r>
            <a:r>
              <a:rPr lang="en-US" sz="1200" u="none">
                <a:solidFill>
                  <a:srgbClr val="047BC1"/>
                </a:solidFill>
                <a:latin typeface="+mn-lt"/>
                <a:cs typeface="Calibri" panose="020F0502020204030204" pitchFamily="34" charset="0"/>
                <a:hlinkClick r:id="rId3">
                  <a:extLst>
                    <a:ext uri="{A12FA001-AC4F-418D-AE19-62706E023703}">
                      <ahyp:hlinkClr xmlns:ahyp="http://schemas.microsoft.com/office/drawing/2018/hyperlinkcolor" val="tx"/>
                    </a:ext>
                  </a:extLst>
                </a:hlinkClick>
              </a:rPr>
              <a:t>Standards of care for the health of transgender and gender diverse people, version 8</a:t>
            </a: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a:t>
            </a:r>
          </a:p>
          <a:p>
            <a:pPr marL="228600" indent="-228600">
              <a:spcBef>
                <a:spcPts val="0"/>
              </a:spcBef>
              <a:spcAft>
                <a:spcPts val="200"/>
              </a:spcAft>
              <a:buAutoNum type="arabicPeriod"/>
            </a:pPr>
            <a:r>
              <a:rPr lang="en-US" sz="1200" u="none">
                <a:latin typeface="+mn-lt"/>
                <a:cs typeface="Calibri" panose="020F0502020204030204" pitchFamily="34" charset="0"/>
              </a:rPr>
              <a:t>Reisner and Murchison, 2016, </a:t>
            </a:r>
            <a:r>
              <a:rPr lang="en-US" sz="1200" u="none">
                <a:latin typeface="+mn-lt"/>
                <a:cs typeface="Calibri" panose="020F0502020204030204" pitchFamily="34" charset="0"/>
                <a:hlinkClick r:id="rId4"/>
              </a:rPr>
              <a:t>A global research synthesis of HIV and STI </a:t>
            </a:r>
            <a:r>
              <a:rPr lang="en-US" sz="1200" u="none" err="1">
                <a:latin typeface="+mn-lt"/>
                <a:cs typeface="Calibri" panose="020F0502020204030204" pitchFamily="34" charset="0"/>
                <a:hlinkClick r:id="rId4"/>
              </a:rPr>
              <a:t>biobehavioural</a:t>
            </a:r>
            <a:r>
              <a:rPr lang="en-US" sz="1200" u="none">
                <a:latin typeface="+mn-lt"/>
                <a:cs typeface="Calibri" panose="020F0502020204030204" pitchFamily="34" charset="0"/>
                <a:hlinkClick r:id="rId4"/>
              </a:rPr>
              <a:t> risks in female-to-male transgender adults</a:t>
            </a:r>
            <a:r>
              <a:rPr lang="en-US" sz="1200" u="none">
                <a:latin typeface="+mn-lt"/>
                <a:cs typeface="Calibri" panose="020F0502020204030204" pitchFamily="34" charset="0"/>
              </a:rPr>
              <a:t>.</a:t>
            </a:r>
          </a:p>
          <a:p>
            <a:pPr marL="0" marR="0" lvl="0" indent="0" algn="l" defTabSz="914400" rtl="0" eaLnBrk="1" fontAlgn="auto" latinLnBrk="0" hangingPunct="1">
              <a:spcBef>
                <a:spcPts val="0"/>
              </a:spcBef>
              <a:spcAft>
                <a:spcPts val="200"/>
              </a:spcAft>
              <a:buClr>
                <a:srgbClr val="44546A"/>
              </a:buClr>
              <a:buSzTx/>
              <a:buFont typeface="Arial" panose="020B0604020202020204" pitchFamily="34" charset="0"/>
              <a:buAutoNum type="arabicPeriod"/>
              <a:tabLst/>
              <a:defRPr/>
            </a:pPr>
            <a:r>
              <a:rPr lang="en-US" sz="1200" u="none">
                <a:latin typeface="+mn-lt"/>
                <a:cs typeface="Calibri" panose="020F0502020204030204" pitchFamily="34" charset="0"/>
              </a:rPr>
              <a:t>   Statistics Canada, 2021 Canadian census, </a:t>
            </a:r>
            <a:r>
              <a:rPr lang="en-US" sz="1200" i="1" u="none">
                <a:latin typeface="+mn-lt"/>
                <a:cs typeface="Calibri" panose="020F0502020204030204" pitchFamily="34" charset="0"/>
              </a:rPr>
              <a:t>The Daily</a:t>
            </a:r>
            <a:r>
              <a:rPr lang="en-US" sz="1200" u="none">
                <a:latin typeface="+mn-lt"/>
                <a:cs typeface="Calibri" panose="020F0502020204030204" pitchFamily="34" charset="0"/>
              </a:rPr>
              <a:t>, April 27, 2022: </a:t>
            </a:r>
            <a:r>
              <a:rPr lang="en-US" sz="1200" u="none">
                <a:solidFill>
                  <a:srgbClr val="0070C0"/>
                </a:solidFill>
                <a:latin typeface="+mn-lt"/>
                <a:cs typeface="Calibri" panose="020F0502020204030204" pitchFamily="34" charset="0"/>
                <a:hlinkClick r:id="rId5">
                  <a:extLst>
                    <a:ext uri="{A12FA001-AC4F-418D-AE19-62706E023703}">
                      <ahyp:hlinkClr xmlns:ahyp="http://schemas.microsoft.com/office/drawing/2018/hyperlinkcolor" val="tx"/>
                    </a:ext>
                  </a:extLst>
                </a:hlinkClick>
              </a:rPr>
              <a:t>Canada is the first country to provide census data on transgender and nonbinary people</a:t>
            </a:r>
            <a:r>
              <a:rPr lang="en-US" sz="1200" u="none">
                <a:latin typeface="+mn-lt"/>
                <a:cs typeface="Calibri" panose="020F0502020204030204" pitchFamily="34" charset="0"/>
              </a:rPr>
              <a:t>.</a:t>
            </a:r>
          </a:p>
          <a:p>
            <a:pPr marL="228600" marR="0" lvl="0" indent="-228600" algn="l" defTabSz="914400" rtl="0" eaLnBrk="1" fontAlgn="auto" latinLnBrk="0" hangingPunct="1">
              <a:lnSpc>
                <a:spcPct val="100000"/>
              </a:lnSpc>
              <a:spcBef>
                <a:spcPts val="0"/>
              </a:spcBef>
              <a:spcAft>
                <a:spcPts val="200"/>
              </a:spcAft>
              <a:buClrTx/>
              <a:buSzTx/>
              <a:buFontTx/>
              <a:buAutoNum type="arabicPeriod"/>
              <a:tabLst/>
              <a:defRPr/>
            </a:pPr>
            <a:r>
              <a:rPr lang="en-US" sz="1200" u="none" err="1">
                <a:latin typeface="+mn-lt"/>
                <a:cs typeface="Calibri" panose="020F0502020204030204" pitchFamily="34" charset="0"/>
              </a:rPr>
              <a:t>Vandermorris</a:t>
            </a:r>
            <a:r>
              <a:rPr lang="en-US" sz="1200" u="none">
                <a:latin typeface="+mn-lt"/>
                <a:cs typeface="Calibri" panose="020F0502020204030204" pitchFamily="34" charset="0"/>
              </a:rPr>
              <a:t> and Metzger, 2023, </a:t>
            </a:r>
            <a:r>
              <a:rPr lang="en-US" sz="1200" u="none">
                <a:latin typeface="+mn-lt"/>
                <a:cs typeface="Calibri" panose="020F0502020204030204" pitchFamily="34" charset="0"/>
                <a:hlinkClick r:id="rId6"/>
              </a:rPr>
              <a:t>An affirming approach to caring for transgender and gender-diverse youth</a:t>
            </a: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a:t>
            </a:r>
          </a:p>
          <a:p>
            <a:pPr marL="0" marR="0" lvl="0" indent="0" algn="l" defTabSz="914400" rtl="0" eaLnBrk="1" fontAlgn="auto" latinLnBrk="0" hangingPunct="1">
              <a:spcBef>
                <a:spcPts val="0"/>
              </a:spcBef>
              <a:spcAft>
                <a:spcPts val="200"/>
              </a:spcAft>
              <a:buClr>
                <a:srgbClr val="44546A"/>
              </a:buClr>
              <a:buSzTx/>
              <a:buFont typeface="Arial" panose="020B0604020202020204" pitchFamily="34" charset="0"/>
              <a:buAutoNum type="arabicPeriod"/>
              <a:tabLst/>
              <a:defRPr/>
            </a:pPr>
            <a:r>
              <a:rPr lang="en-US" sz="1200" u="none">
                <a:latin typeface="+mn-lt"/>
                <a:cs typeface="Calibri" panose="020F0502020204030204" pitchFamily="34" charset="0"/>
              </a:rPr>
              <a:t>   </a:t>
            </a:r>
            <a:r>
              <a:rPr lang="en-US" sz="1200" u="none" err="1">
                <a:latin typeface="+mn-lt"/>
                <a:cs typeface="Calibri" panose="020F0502020204030204" pitchFamily="34" charset="0"/>
              </a:rPr>
              <a:t>Flentje</a:t>
            </a:r>
            <a:r>
              <a:rPr lang="en-US" sz="1200" u="none">
                <a:latin typeface="+mn-lt"/>
                <a:cs typeface="Calibri" panose="020F0502020204030204" pitchFamily="34" charset="0"/>
              </a:rPr>
              <a:t>  et al, 2022, </a:t>
            </a:r>
            <a:r>
              <a:rPr lang="en-US" sz="1200" u="none">
                <a:latin typeface="+mn-lt"/>
                <a:cs typeface="Calibri" panose="020F0502020204030204" pitchFamily="34" charset="0"/>
                <a:hlinkClick r:id="rId7"/>
              </a:rPr>
              <a:t>Minority stress, structural stigma, and physical health among sexual and gender minority individuals: examining the relative strength of the relationships</a:t>
            </a:r>
            <a:r>
              <a:rPr lang="en-US" sz="1200" u="none">
                <a:latin typeface="+mn-lt"/>
                <a:cs typeface="Calibri" panose="020F0502020204030204" pitchFamily="34" charset="0"/>
              </a:rPr>
              <a:t>. </a:t>
            </a:r>
          </a:p>
          <a:p>
            <a:pPr marL="228600" indent="-228600">
              <a:spcBef>
                <a:spcPts val="0"/>
              </a:spcBef>
              <a:spcAft>
                <a:spcPts val="200"/>
              </a:spcAft>
              <a:buAutoNum type="arabicPeriod"/>
            </a:pPr>
            <a:r>
              <a:rPr lang="en-US" sz="1200" u="none">
                <a:latin typeface="+mn-lt"/>
                <a:cs typeface="Calibri" panose="020F0502020204030204" pitchFamily="34" charset="0"/>
              </a:rPr>
              <a:t>Hendricks and Testa, 2012, </a:t>
            </a:r>
            <a:r>
              <a:rPr lang="en-US" sz="1200" u="none">
                <a:latin typeface="+mn-lt"/>
                <a:cs typeface="Calibri" panose="020F0502020204030204" pitchFamily="34" charset="0"/>
                <a:hlinkClick r:id="rId8"/>
              </a:rPr>
              <a:t>A conceptual framework for clinical work with transgender and gender nonconforming clients: an adaptation of the Minority Stress Model</a:t>
            </a:r>
            <a:r>
              <a:rPr lang="en-US" sz="1200" u="none">
                <a:latin typeface="+mn-lt"/>
                <a:cs typeface="Calibri" panose="020F0502020204030204" pitchFamily="34" charset="0"/>
              </a:rPr>
              <a:t>.</a:t>
            </a:r>
          </a:p>
          <a:p>
            <a:pPr>
              <a:spcBef>
                <a:spcPts val="0"/>
              </a:spcBef>
              <a:spcAft>
                <a:spcPts val="200"/>
              </a:spcAft>
            </a:pPr>
            <a:endParaRPr lang="en-US" sz="1200" u="none">
              <a:latin typeface="+mn-lt"/>
              <a:cs typeface="Calibri" panose="020F0502020204030204" pitchFamily="34" charset="0"/>
            </a:endParaRPr>
          </a:p>
        </p:txBody>
      </p:sp>
      <p:sp>
        <p:nvSpPr>
          <p:cNvPr id="8" name="Footer Placeholder 1">
            <a:extLst>
              <a:ext uri="{FF2B5EF4-FFF2-40B4-BE49-F238E27FC236}">
                <a16:creationId xmlns:a16="http://schemas.microsoft.com/office/drawing/2014/main" id="{51173E04-9943-5693-850F-7288D49BFD53}"/>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65D9787-0139-49B1-8197-B844C91D871B}" type="slidenum">
              <a:rPr lang="en-US" sz="1200" smtClean="0">
                <a:solidFill>
                  <a:srgbClr val="000000"/>
                </a:solidFill>
                <a:latin typeface="Calibri" panose="020F0502020204030204"/>
              </a:rPr>
              <a:t>16</a:t>
            </a:fld>
            <a:endParaRPr lang="en-US" sz="1200">
              <a:solidFill>
                <a:srgbClr val="000000"/>
              </a:solidFill>
              <a:latin typeface="Calibri" panose="020F0502020204030204"/>
            </a:endParaRPr>
          </a:p>
        </p:txBody>
      </p:sp>
      <p:sp>
        <p:nvSpPr>
          <p:cNvPr id="4" name="TextBox 3">
            <a:extLst>
              <a:ext uri="{FF2B5EF4-FFF2-40B4-BE49-F238E27FC236}">
                <a16:creationId xmlns:a16="http://schemas.microsoft.com/office/drawing/2014/main" id="{57AFA37E-9FE1-AC63-A987-534C43053670}"/>
              </a:ext>
            </a:extLst>
          </p:cNvPr>
          <p:cNvSpPr txBox="1"/>
          <p:nvPr/>
        </p:nvSpPr>
        <p:spPr>
          <a:xfrm>
            <a:off x="873432" y="2857342"/>
            <a:ext cx="3155552" cy="2031325"/>
          </a:xfrm>
          <a:prstGeom prst="rect">
            <a:avLst/>
          </a:prstGeom>
          <a:noFill/>
        </p:spPr>
        <p:txBody>
          <a:bodyPr wrap="square">
            <a:spAutoFit/>
          </a:bodyPr>
          <a:lstStyle/>
          <a:p>
            <a:r>
              <a:rPr lang="en-CA" sz="1800" i="1">
                <a:effectLst/>
                <a:ea typeface="Calibri" panose="020F0502020204030204" pitchFamily="34" charset="0"/>
                <a:cs typeface="Arial" panose="020B0604020202020204" pitchFamily="34" charset="0"/>
              </a:rPr>
              <a:t>Gender-affirming care </a:t>
            </a:r>
            <a:r>
              <a:rPr lang="en-CA" sz="1800">
                <a:effectLst/>
                <a:ea typeface="Calibri" panose="020F0502020204030204" pitchFamily="34" charset="0"/>
                <a:cs typeface="Arial" panose="020B0604020202020204" pitchFamily="34" charset="0"/>
              </a:rPr>
              <a:t>refers to health care that recognizes and affirms the gender identity and expression of gender-diverse people, whether socially, medically, legally, or some combination of these.</a:t>
            </a:r>
            <a:r>
              <a:rPr lang="en-CA" sz="1800" baseline="30000">
                <a:effectLst/>
                <a:ea typeface="Calibri" panose="020F0502020204030204" pitchFamily="34" charset="0"/>
                <a:cs typeface="Arial" panose="020B0604020202020204" pitchFamily="34" charset="0"/>
              </a:rPr>
              <a:t>1,2</a:t>
            </a:r>
            <a:endParaRPr lang="en-CA" baseline="30000"/>
          </a:p>
        </p:txBody>
      </p:sp>
      <p:pic>
        <p:nvPicPr>
          <p:cNvPr id="10" name="Picture 9">
            <a:extLst>
              <a:ext uri="{FF2B5EF4-FFF2-40B4-BE49-F238E27FC236}">
                <a16:creationId xmlns:a16="http://schemas.microsoft.com/office/drawing/2014/main" id="{ADEBF836-E459-24DA-33C8-D6A0B350E903}"/>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3449" y="729766"/>
            <a:ext cx="2542252" cy="2542252"/>
          </a:xfrm>
          <a:prstGeom prst="rect">
            <a:avLst/>
          </a:prstGeom>
        </p:spPr>
      </p:pic>
      <p:pic>
        <p:nvPicPr>
          <p:cNvPr id="14" name="Picture 13">
            <a:extLst>
              <a:ext uri="{FF2B5EF4-FFF2-40B4-BE49-F238E27FC236}">
                <a16:creationId xmlns:a16="http://schemas.microsoft.com/office/drawing/2014/main" id="{C6523D18-7380-BDB1-0659-B34279F18654}"/>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8411" y="729766"/>
            <a:ext cx="2542252" cy="2542252"/>
          </a:xfrm>
          <a:prstGeom prst="rect">
            <a:avLst/>
          </a:prstGeom>
        </p:spPr>
      </p:pic>
      <p:pic>
        <p:nvPicPr>
          <p:cNvPr id="16" name="Picture 15">
            <a:extLst>
              <a:ext uri="{FF2B5EF4-FFF2-40B4-BE49-F238E27FC236}">
                <a16:creationId xmlns:a16="http://schemas.microsoft.com/office/drawing/2014/main" id="{C6443F78-4E52-047A-C861-097022871CEA}"/>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27352" y="669348"/>
            <a:ext cx="2542252" cy="2542252"/>
          </a:xfrm>
          <a:prstGeom prst="rect">
            <a:avLst/>
          </a:prstGeom>
        </p:spPr>
      </p:pic>
    </p:spTree>
    <p:extLst>
      <p:ext uri="{BB962C8B-B14F-4D97-AF65-F5344CB8AC3E}">
        <p14:creationId xmlns:p14="http://schemas.microsoft.com/office/powerpoint/2010/main" val="2167963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2DB060D3-83ED-D45B-F9E3-2019E176A796}"/>
              </a:ext>
            </a:extLst>
          </p:cNvPr>
          <p:cNvSpPr txBox="1">
            <a:spLocks/>
          </p:cNvSpPr>
          <p:nvPr/>
        </p:nvSpPr>
        <p:spPr>
          <a:xfrm>
            <a:off x="533400" y="312176"/>
            <a:ext cx="11040291" cy="7946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l" defTabSz="914400" rtl="0" eaLnBrk="1" fontAlgn="auto" latinLnBrk="0" hangingPunct="1">
              <a:lnSpc>
                <a:spcPct val="90000"/>
              </a:lnSpc>
              <a:spcBef>
                <a:spcPts val="1000"/>
              </a:spcBef>
              <a:spcAft>
                <a:spcPts val="0"/>
              </a:spcAft>
              <a:buClrTx/>
              <a:buSzTx/>
              <a:tabLst/>
              <a:defRPr/>
            </a:pPr>
            <a:r>
              <a:rPr lang="en-US" sz="3000" b="1">
                <a:latin typeface="+mn-lt"/>
              </a:rPr>
              <a:t>To meet the needs of the growing gender-diverse community, access to gender-affirming care will need to be made more widely available</a:t>
            </a:r>
          </a:p>
        </p:txBody>
      </p:sp>
      <p:sp>
        <p:nvSpPr>
          <p:cNvPr id="4" name="Text Placeholder 2">
            <a:extLst>
              <a:ext uri="{FF2B5EF4-FFF2-40B4-BE49-F238E27FC236}">
                <a16:creationId xmlns:a16="http://schemas.microsoft.com/office/drawing/2014/main" id="{9298C438-262F-D2A5-6822-7DA5AE29CF2C}"/>
              </a:ext>
            </a:extLst>
          </p:cNvPr>
          <p:cNvSpPr txBox="1">
            <a:spLocks/>
          </p:cNvSpPr>
          <p:nvPr/>
        </p:nvSpPr>
        <p:spPr>
          <a:xfrm>
            <a:off x="305" y="6366765"/>
            <a:ext cx="11087100" cy="697627"/>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200"/>
              </a:spcAft>
              <a:buClrTx/>
              <a:buSzTx/>
              <a:buFontTx/>
              <a:buAutoNum type="arabicPeriod"/>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Statistics Canada, 2021 Canadian census, </a:t>
            </a:r>
            <a:r>
              <a:rPr kumimoji="0" lang="en-US" sz="1200" b="0" i="1"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The Daily</a:t>
            </a: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April 27, 2022: </a:t>
            </a:r>
            <a:r>
              <a:rPr kumimoji="0" lang="en-US" sz="1200" b="0" i="0" u="none" strike="noStrike" kern="1200" cap="none" spc="0" normalizeH="0" baseline="0" noProof="0">
                <a:ln>
                  <a:noFill/>
                </a:ln>
                <a:solidFill>
                  <a:srgbClr val="0070C0"/>
                </a:solidFill>
                <a:effectLst/>
                <a:uLnTx/>
                <a:uFillTx/>
                <a:latin typeface="Calibri" panose="020F0502020204030204"/>
                <a:ea typeface="+mn-ea"/>
                <a:cs typeface="Calibri" panose="020F0502020204030204" pitchFamily="34" charset="0"/>
                <a:hlinkClick r:id="rId3">
                  <a:extLst>
                    <a:ext uri="{A12FA001-AC4F-418D-AE19-62706E023703}">
                      <ahyp:hlinkClr xmlns:ahyp="http://schemas.microsoft.com/office/drawing/2018/hyperlinkcolor" val="tx"/>
                    </a:ext>
                  </a:extLst>
                </a:hlinkClick>
              </a:rPr>
              <a:t>Canada is the first country to provide census data on transgender and nonbinary people</a:t>
            </a: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a:t>
            </a:r>
          </a:p>
          <a:p>
            <a:pPr marL="228600" marR="0" lvl="0" indent="-228600" algn="l" defTabSz="914400" rtl="0" eaLnBrk="1" fontAlgn="auto" latinLnBrk="0" hangingPunct="1">
              <a:lnSpc>
                <a:spcPct val="100000"/>
              </a:lnSpc>
              <a:spcBef>
                <a:spcPts val="0"/>
              </a:spcBef>
              <a:spcAft>
                <a:spcPts val="200"/>
              </a:spcAft>
              <a:buClrTx/>
              <a:buSzTx/>
              <a:buFontTx/>
              <a:buAutoNum type="arabicPeriod"/>
              <a:tabLst/>
              <a:defRPr/>
            </a:pPr>
            <a:r>
              <a:rPr lang="en-US" b="0" kern="0">
                <a:latin typeface="+mn-lt"/>
              </a:rPr>
              <a:t>Zhang et al, 2020, </a:t>
            </a:r>
            <a:r>
              <a:rPr lang="en-US" b="0" kern="0">
                <a:latin typeface="+mn-lt"/>
                <a:hlinkClick r:id="rId4"/>
              </a:rPr>
              <a:t>Epidemiological considerations in transgender health: a systematic review with focus on higher quality data</a:t>
            </a: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a:t>
            </a:r>
            <a:r>
              <a:rPr lang="en-US" b="0" kern="0">
                <a:latin typeface="+mn-lt"/>
                <a:hlinkClick r:id="rId4"/>
              </a:rPr>
              <a:t> </a:t>
            </a:r>
            <a:endParaRPr lang="en-US" b="0" kern="0">
              <a:latin typeface="+mn-lt"/>
            </a:endParaRPr>
          </a:p>
          <a:p>
            <a:pPr marL="0" indent="0">
              <a:lnSpc>
                <a:spcPct val="100000"/>
              </a:lnSpc>
              <a:spcBef>
                <a:spcPts val="0"/>
              </a:spcBef>
              <a:buClr>
                <a:schemeClr val="tx2"/>
              </a:buClr>
              <a:buFont typeface="Arial" panose="020B0604020202020204" pitchFamily="34" charset="0"/>
              <a:buNone/>
              <a:defRPr/>
            </a:pPr>
            <a:endParaRPr lang="en-US" b="0" kern="0">
              <a:latin typeface="+mn-lt"/>
            </a:endParaRPr>
          </a:p>
        </p:txBody>
      </p:sp>
      <p:graphicFrame>
        <p:nvGraphicFramePr>
          <p:cNvPr id="7" name="Chart 6" descr="Graph showing that the gender-diverse community has grown over time">
            <a:extLst>
              <a:ext uri="{FF2B5EF4-FFF2-40B4-BE49-F238E27FC236}">
                <a16:creationId xmlns:a16="http://schemas.microsoft.com/office/drawing/2014/main" id="{E3FE6C85-55CA-BE3D-9DBB-84BDA2080219}"/>
              </a:ext>
            </a:extLst>
          </p:cNvPr>
          <p:cNvGraphicFramePr/>
          <p:nvPr>
            <p:extLst>
              <p:ext uri="{D42A27DB-BD31-4B8C-83A1-F6EECF244321}">
                <p14:modId xmlns:p14="http://schemas.microsoft.com/office/powerpoint/2010/main" val="2069070961"/>
              </p:ext>
            </p:extLst>
          </p:nvPr>
        </p:nvGraphicFramePr>
        <p:xfrm>
          <a:off x="110837" y="1636614"/>
          <a:ext cx="11891480" cy="2619360"/>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 Placeholder 8">
            <a:extLst>
              <a:ext uri="{FF2B5EF4-FFF2-40B4-BE49-F238E27FC236}">
                <a16:creationId xmlns:a16="http://schemas.microsoft.com/office/drawing/2014/main" id="{DAEEF4DC-FD0A-F7A9-033D-304A49E2ED86}"/>
              </a:ext>
            </a:extLst>
          </p:cNvPr>
          <p:cNvSpPr txBox="1">
            <a:spLocks/>
          </p:cNvSpPr>
          <p:nvPr/>
        </p:nvSpPr>
        <p:spPr>
          <a:xfrm>
            <a:off x="486591" y="4325030"/>
            <a:ext cx="11087100" cy="16086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Gender diversity is increasing; the rise may be associated with the dismantling of societal stigmas.</a:t>
            </a:r>
            <a:r>
              <a:rPr lang="en-US" sz="2400" baseline="30000" dirty="0"/>
              <a:t>1,2</a:t>
            </a:r>
            <a:r>
              <a:rPr lang="en-US" sz="2400" dirty="0"/>
              <a:t> As a result, the gender-diverse community in Canada is younger, with an average age of 39.4 years, compared to 48.0 years among the cisgender population.</a:t>
            </a:r>
            <a:r>
              <a:rPr lang="en-US" sz="2400" baseline="30000" dirty="0"/>
              <a:t>1</a:t>
            </a:r>
            <a:r>
              <a:rPr lang="en-US" sz="2400" dirty="0"/>
              <a:t> </a:t>
            </a:r>
          </a:p>
        </p:txBody>
      </p:sp>
    </p:spTree>
    <p:extLst>
      <p:ext uri="{BB962C8B-B14F-4D97-AF65-F5344CB8AC3E}">
        <p14:creationId xmlns:p14="http://schemas.microsoft.com/office/powerpoint/2010/main" val="384959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descr="Graph showing that 82.1% of gender-diverse adults and 87.7% of cisgender adults reported their health positively.">
            <a:extLst>
              <a:ext uri="{FF2B5EF4-FFF2-40B4-BE49-F238E27FC236}">
                <a16:creationId xmlns:a16="http://schemas.microsoft.com/office/drawing/2014/main" id="{1B15838B-EB1F-8580-D9C5-2D1C2FBEEC73}"/>
              </a:ext>
            </a:extLst>
          </p:cNvPr>
          <p:cNvGraphicFramePr/>
          <p:nvPr>
            <p:extLst>
              <p:ext uri="{D42A27DB-BD31-4B8C-83A1-F6EECF244321}">
                <p14:modId xmlns:p14="http://schemas.microsoft.com/office/powerpoint/2010/main" val="1480808793"/>
              </p:ext>
            </p:extLst>
          </p:nvPr>
        </p:nvGraphicFramePr>
        <p:xfrm>
          <a:off x="5777345" y="1573437"/>
          <a:ext cx="5849092" cy="2708563"/>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6">
            <a:extLst>
              <a:ext uri="{FF2B5EF4-FFF2-40B4-BE49-F238E27FC236}">
                <a16:creationId xmlns:a16="http://schemas.microsoft.com/office/drawing/2014/main" id="{33162BDC-B064-1C01-5976-81CEF1492111}"/>
              </a:ext>
            </a:extLst>
          </p:cNvPr>
          <p:cNvSpPr>
            <a:spLocks noGrp="1"/>
          </p:cNvSpPr>
          <p:nvPr>
            <p:ph type="title"/>
          </p:nvPr>
        </p:nvSpPr>
        <p:spPr>
          <a:xfrm>
            <a:off x="533400" y="333151"/>
            <a:ext cx="11402961" cy="697541"/>
          </a:xfrm>
        </p:spPr>
        <p:txBody>
          <a:bodyPr>
            <a:noAutofit/>
          </a:bodyPr>
          <a:lstStyle/>
          <a:p>
            <a:r>
              <a:rPr lang="en-US" sz="3000" b="1" dirty="0">
                <a:latin typeface="+mn-lt"/>
              </a:rPr>
              <a:t>Gender-diverse adults have lower self-reported health and more unmet health care needs than cisgender adults</a:t>
            </a:r>
          </a:p>
        </p:txBody>
      </p:sp>
      <p:sp>
        <p:nvSpPr>
          <p:cNvPr id="9" name="Text Placeholder 8">
            <a:extLst>
              <a:ext uri="{FF2B5EF4-FFF2-40B4-BE49-F238E27FC236}">
                <a16:creationId xmlns:a16="http://schemas.microsoft.com/office/drawing/2014/main" id="{8CD66C27-B0AA-1E48-F8FC-55634F94DF86}"/>
              </a:ext>
            </a:extLst>
          </p:cNvPr>
          <p:cNvSpPr>
            <a:spLocks noGrp="1"/>
          </p:cNvSpPr>
          <p:nvPr>
            <p:ph type="body" sz="quarter" idx="10"/>
          </p:nvPr>
        </p:nvSpPr>
        <p:spPr>
          <a:xfrm>
            <a:off x="323849" y="1708207"/>
            <a:ext cx="5453496" cy="3925677"/>
          </a:xfrm>
        </p:spPr>
        <p:txBody>
          <a:bodyPr>
            <a:normAutofit fontScale="92500" lnSpcReduction="20000"/>
          </a:bodyPr>
          <a:lstStyle/>
          <a:p>
            <a:pPr marL="342900" indent="-342900">
              <a:buFont typeface="Arial" panose="020B0604020202020204" pitchFamily="34" charset="0"/>
              <a:buChar char="•"/>
            </a:pPr>
            <a:r>
              <a:rPr lang="en-US" sz="2600" b="0" dirty="0">
                <a:latin typeface="+mn-lt"/>
              </a:rPr>
              <a:t>Between 2019 and 2021, 82.1% of gender-diverse adults in Ontario rated their health positively (good, very good, or excellent), compared to 87.7% of cisgender adults</a:t>
            </a:r>
            <a:r>
              <a:rPr lang="en-US" sz="2600" b="0" baseline="30000" dirty="0">
                <a:latin typeface="+mn-lt"/>
              </a:rPr>
              <a:t>1</a:t>
            </a:r>
          </a:p>
          <a:p>
            <a:pPr marL="342900" indent="-342900">
              <a:buFont typeface="Arial" panose="020B0604020202020204" pitchFamily="34" charset="0"/>
              <a:buChar char="•"/>
            </a:pPr>
            <a:r>
              <a:rPr kumimoji="0" lang="en-US" sz="2600" b="0" i="0" u="none" strike="noStrike" kern="1200" cap="none" spc="0" normalizeH="0" baseline="0" noProof="0" dirty="0">
                <a:ln>
                  <a:noFill/>
                </a:ln>
                <a:solidFill>
                  <a:prstClr val="black"/>
                </a:solidFill>
                <a:effectLst/>
                <a:uLnTx/>
                <a:uFillTx/>
                <a:latin typeface="+mn-lt"/>
                <a:ea typeface="+mn-ea"/>
                <a:cs typeface="+mn-cs"/>
              </a:rPr>
              <a:t>In the 2019 Trans PULSE Canada survey, 42.3% of gender-diverse respondents in Ontario reported having unmet health care needs in the past year,</a:t>
            </a:r>
            <a:r>
              <a:rPr kumimoji="0" lang="en-US" sz="2600" b="0" i="0" u="none" strike="noStrike" kern="1200" cap="none" spc="0" normalizeH="0" baseline="30000" noProof="0" dirty="0">
                <a:ln>
                  <a:noFill/>
                </a:ln>
                <a:solidFill>
                  <a:prstClr val="black"/>
                </a:solidFill>
                <a:effectLst/>
                <a:uLnTx/>
                <a:uFillTx/>
                <a:latin typeface="+mn-lt"/>
                <a:ea typeface="+mn-ea"/>
                <a:cs typeface="+mn-cs"/>
              </a:rPr>
              <a:t>2</a:t>
            </a:r>
            <a:r>
              <a:rPr kumimoji="0" lang="en-US" sz="2600" b="0" i="0" u="none" strike="noStrike" kern="1200" cap="none" spc="0" normalizeH="0" baseline="0" noProof="0" dirty="0">
                <a:ln>
                  <a:noFill/>
                </a:ln>
                <a:solidFill>
                  <a:prstClr val="black"/>
                </a:solidFill>
                <a:effectLst/>
                <a:uLnTx/>
                <a:uFillTx/>
                <a:latin typeface="+mn-lt"/>
                <a:ea typeface="+mn-ea"/>
                <a:cs typeface="+mn-cs"/>
              </a:rPr>
              <a:t> compared to </a:t>
            </a:r>
            <a:r>
              <a:rPr lang="en-US" sz="2600" b="0" dirty="0">
                <a:solidFill>
                  <a:prstClr val="black"/>
                </a:solidFill>
                <a:latin typeface="+mn-lt"/>
              </a:rPr>
              <a:t>4.8</a:t>
            </a:r>
            <a:r>
              <a:rPr kumimoji="0" lang="en-US" sz="2600" b="0" i="0" u="none" strike="noStrike" kern="1200" cap="none" spc="0" normalizeH="0" baseline="0" noProof="0" dirty="0">
                <a:ln>
                  <a:noFill/>
                </a:ln>
                <a:solidFill>
                  <a:prstClr val="black"/>
                </a:solidFill>
                <a:effectLst/>
                <a:uLnTx/>
                <a:uFillTx/>
                <a:latin typeface="+mn-lt"/>
                <a:ea typeface="+mn-ea"/>
                <a:cs typeface="+mn-cs"/>
              </a:rPr>
              <a:t>% in the general Ontario population</a:t>
            </a:r>
            <a:r>
              <a:rPr kumimoji="0" lang="en-US" sz="2600" b="0" i="0" u="none" strike="noStrike" kern="1200" cap="none" spc="0" normalizeH="0" baseline="30000" noProof="0" dirty="0">
                <a:ln>
                  <a:noFill/>
                </a:ln>
                <a:solidFill>
                  <a:prstClr val="black"/>
                </a:solidFill>
                <a:effectLst/>
                <a:uLnTx/>
                <a:uFillTx/>
                <a:latin typeface="+mn-lt"/>
                <a:ea typeface="+mn-ea"/>
                <a:cs typeface="+mn-cs"/>
              </a:rPr>
              <a:t>3</a:t>
            </a:r>
            <a:endParaRPr lang="en-US" sz="2600" b="0" dirty="0">
              <a:solidFill>
                <a:prstClr val="black"/>
              </a:solidFill>
              <a:latin typeface="+mn-lt"/>
            </a:endParaRPr>
          </a:p>
          <a:p>
            <a:endParaRPr lang="en-US" sz="2400" baseline="30000" dirty="0"/>
          </a:p>
          <a:p>
            <a:pPr marL="457200" indent="-457200">
              <a:buFont typeface="Arial" panose="020B0604020202020204" pitchFamily="34" charset="0"/>
              <a:buChar char="•"/>
            </a:pPr>
            <a:endParaRPr lang="en-US" sz="2400" baseline="30000" dirty="0"/>
          </a:p>
          <a:p>
            <a:pPr marL="457200" indent="-457200">
              <a:buFont typeface="Arial" panose="020B0604020202020204" pitchFamily="34" charset="0"/>
              <a:buChar char="•"/>
            </a:pPr>
            <a:endParaRPr lang="en-US" sz="2400" dirty="0"/>
          </a:p>
        </p:txBody>
      </p:sp>
      <p:sp>
        <p:nvSpPr>
          <p:cNvPr id="2" name="Text Placeholder 2">
            <a:extLst>
              <a:ext uri="{FF2B5EF4-FFF2-40B4-BE49-F238E27FC236}">
                <a16:creationId xmlns:a16="http://schemas.microsoft.com/office/drawing/2014/main" id="{7C996FFB-4A62-0142-7262-3A3B88CEA857}"/>
              </a:ext>
            </a:extLst>
          </p:cNvPr>
          <p:cNvSpPr txBox="1">
            <a:spLocks/>
          </p:cNvSpPr>
          <p:nvPr/>
        </p:nvSpPr>
        <p:spPr>
          <a:xfrm>
            <a:off x="9219" y="6176629"/>
            <a:ext cx="11087100" cy="856645"/>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chemeClr val="tx2"/>
              </a:buClr>
              <a:buFont typeface="Arial" panose="020B0604020202020204" pitchFamily="34" charset="0"/>
              <a:buNone/>
              <a:defRPr/>
            </a:pPr>
            <a:r>
              <a:rPr lang="en-US" b="0" kern="0">
                <a:latin typeface="+mn-lt"/>
              </a:rPr>
              <a:t>1.   Canadian Community Health Survey, Ontario Share File; 2019, 2020, and 2021 combined. </a:t>
            </a:r>
          </a:p>
          <a:p>
            <a:pPr marL="0" marR="0" lvl="0" indent="0" algn="l" defTabSz="914400" rtl="0" eaLnBrk="1" fontAlgn="auto" latinLnBrk="0" hangingPunct="1">
              <a:lnSpc>
                <a:spcPct val="100000"/>
              </a:lnSpc>
              <a:spcBef>
                <a:spcPts val="0"/>
              </a:spcBef>
              <a:spcAft>
                <a:spcPts val="200"/>
              </a:spcAft>
              <a:buClrTx/>
              <a:buSzTx/>
              <a:buNone/>
              <a:tabLst/>
              <a:defRPr/>
            </a:pPr>
            <a:r>
              <a:rPr lang="en-US" b="0" kern="0">
                <a:latin typeface="+mn-lt"/>
              </a:rPr>
              <a:t>2.   </a:t>
            </a:r>
            <a:r>
              <a:rPr lang="en-US" b="0" kern="0" err="1">
                <a:latin typeface="+mn-lt"/>
              </a:rPr>
              <a:t>Scheim</a:t>
            </a:r>
            <a:r>
              <a:rPr lang="en-US" b="0" kern="0">
                <a:latin typeface="+mn-lt"/>
              </a:rPr>
              <a:t> et al., 2021, </a:t>
            </a:r>
            <a:r>
              <a:rPr lang="en-US" b="0" kern="0">
                <a:latin typeface="+mn-lt"/>
                <a:hlinkClick r:id="rId4"/>
              </a:rPr>
              <a:t>Health care access among transgender and nonbinary people in Canada, 2019: a cross-sectional survey</a:t>
            </a: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a:t>
            </a:r>
          </a:p>
          <a:p>
            <a:pPr marL="0" indent="0">
              <a:lnSpc>
                <a:spcPct val="100000"/>
              </a:lnSpc>
              <a:spcBef>
                <a:spcPts val="0"/>
              </a:spcBef>
              <a:buClr>
                <a:schemeClr val="tx2"/>
              </a:buClr>
              <a:buFont typeface="Arial" panose="020B0604020202020204" pitchFamily="34" charset="0"/>
              <a:buNone/>
              <a:defRPr/>
            </a:pPr>
            <a:r>
              <a:rPr lang="en-US" b="0" kern="0">
                <a:latin typeface="+mn-lt"/>
              </a:rPr>
              <a:t>3.   Canadian Community Health Survey, Ontario Share File, 2019 and 2020 combined.</a:t>
            </a:r>
          </a:p>
          <a:p>
            <a:pPr marL="0" indent="0">
              <a:lnSpc>
                <a:spcPct val="100000"/>
              </a:lnSpc>
              <a:spcBef>
                <a:spcPts val="0"/>
              </a:spcBef>
              <a:buClr>
                <a:schemeClr val="tx2"/>
              </a:buClr>
              <a:buFont typeface="Arial" panose="020B0604020202020204" pitchFamily="34" charset="0"/>
              <a:buNone/>
              <a:defRPr/>
            </a:pPr>
            <a:endParaRPr lang="en-US" b="0" kern="0">
              <a:latin typeface="+mn-lt"/>
            </a:endParaRPr>
          </a:p>
        </p:txBody>
      </p:sp>
      <p:pic>
        <p:nvPicPr>
          <p:cNvPr id="3" name="Picture 2">
            <a:extLst>
              <a:ext uri="{FF2B5EF4-FFF2-40B4-BE49-F238E27FC236}">
                <a16:creationId xmlns:a16="http://schemas.microsoft.com/office/drawing/2014/main" id="{61803E80-987F-E3B7-F1D7-297186CE3B0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9554" y="4491022"/>
            <a:ext cx="2542252" cy="2542252"/>
          </a:xfrm>
          <a:prstGeom prst="rect">
            <a:avLst/>
          </a:prstGeom>
        </p:spPr>
      </p:pic>
    </p:spTree>
    <p:extLst>
      <p:ext uri="{BB962C8B-B14F-4D97-AF65-F5344CB8AC3E}">
        <p14:creationId xmlns:p14="http://schemas.microsoft.com/office/powerpoint/2010/main" val="3689112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descr="Graph showing that 49.7% of gender-diverse adults and 85.5% of cisgender adults rated their mental health positively.">
            <a:extLst>
              <a:ext uri="{FF2B5EF4-FFF2-40B4-BE49-F238E27FC236}">
                <a16:creationId xmlns:a16="http://schemas.microsoft.com/office/drawing/2014/main" id="{B2F823C4-159C-8D84-6D32-1165084D0F6B}"/>
              </a:ext>
            </a:extLst>
          </p:cNvPr>
          <p:cNvGraphicFramePr/>
          <p:nvPr>
            <p:extLst>
              <p:ext uri="{D42A27DB-BD31-4B8C-83A1-F6EECF244321}">
                <p14:modId xmlns:p14="http://schemas.microsoft.com/office/powerpoint/2010/main" val="4224445550"/>
              </p:ext>
            </p:extLst>
          </p:nvPr>
        </p:nvGraphicFramePr>
        <p:xfrm>
          <a:off x="5544544" y="1141381"/>
          <a:ext cx="6133848" cy="330778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6">
            <a:extLst>
              <a:ext uri="{FF2B5EF4-FFF2-40B4-BE49-F238E27FC236}">
                <a16:creationId xmlns:a16="http://schemas.microsoft.com/office/drawing/2014/main" id="{50DFCD32-BF0F-B063-CD71-31AB0368245F}"/>
              </a:ext>
            </a:extLst>
          </p:cNvPr>
          <p:cNvSpPr>
            <a:spLocks noGrp="1"/>
          </p:cNvSpPr>
          <p:nvPr>
            <p:ph type="title"/>
          </p:nvPr>
        </p:nvSpPr>
        <p:spPr>
          <a:xfrm>
            <a:off x="533400" y="361336"/>
            <a:ext cx="11144992" cy="697541"/>
          </a:xfrm>
        </p:spPr>
        <p:txBody>
          <a:bodyPr>
            <a:noAutofit/>
          </a:bodyPr>
          <a:lstStyle/>
          <a:p>
            <a:r>
              <a:rPr lang="en-US" sz="3000" b="1">
                <a:latin typeface="+mn-lt"/>
              </a:rPr>
              <a:t>Gender-diverse adults rate their mental health considerably worse than cisgender adults</a:t>
            </a:r>
          </a:p>
        </p:txBody>
      </p:sp>
      <p:sp>
        <p:nvSpPr>
          <p:cNvPr id="9" name="Text Placeholder 8">
            <a:extLst>
              <a:ext uri="{FF2B5EF4-FFF2-40B4-BE49-F238E27FC236}">
                <a16:creationId xmlns:a16="http://schemas.microsoft.com/office/drawing/2014/main" id="{8CD66C27-B0AA-1E48-F8FC-55634F94DF86}"/>
              </a:ext>
            </a:extLst>
          </p:cNvPr>
          <p:cNvSpPr>
            <a:spLocks noGrp="1"/>
          </p:cNvSpPr>
          <p:nvPr>
            <p:ph type="body" sz="quarter" idx="10"/>
          </p:nvPr>
        </p:nvSpPr>
        <p:spPr>
          <a:xfrm>
            <a:off x="513608" y="1643905"/>
            <a:ext cx="5477759" cy="3307789"/>
          </a:xfrm>
        </p:spPr>
        <p:txBody>
          <a:bodyPr>
            <a:normAutofit fontScale="92500" lnSpcReduction="10000"/>
          </a:bodyPr>
          <a:lstStyle/>
          <a:p>
            <a:pPr marL="457200" indent="-457200">
              <a:buFont typeface="Arial" panose="020B0604020202020204" pitchFamily="34" charset="0"/>
              <a:buChar char="•"/>
            </a:pPr>
            <a:r>
              <a:rPr lang="en-US" sz="2400" b="0" dirty="0"/>
              <a:t>49.7% of gender-diverse adults rated their mental health positively (good, very good, or excellent)*, compared to 85.5% of cisgender adults</a:t>
            </a:r>
            <a:r>
              <a:rPr lang="en-US" sz="2400" b="0" baseline="30000" dirty="0"/>
              <a:t>1</a:t>
            </a:r>
          </a:p>
          <a:p>
            <a:pPr marL="457200" indent="-457200">
              <a:buFont typeface="Arial" panose="020B0604020202020204" pitchFamily="34" charset="0"/>
              <a:buChar cha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Systemic discrimination, lack of access to gender-affirming care, marginalization, and economic insecurity may be associated with negative mental health outcomes among gender-diverse people</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2-4</a:t>
            </a:r>
            <a:endParaRPr lang="en-US" sz="2400" baseline="30000" dirty="0"/>
          </a:p>
          <a:p>
            <a:pPr marL="457200" indent="-457200">
              <a:buFont typeface="Arial" panose="020B0604020202020204" pitchFamily="34" charset="0"/>
              <a:buChar char="•"/>
            </a:pPr>
            <a:endParaRPr lang="en-US" sz="2400" baseline="30000" dirty="0"/>
          </a:p>
          <a:p>
            <a:pPr marL="457200" indent="-457200">
              <a:buFont typeface="Arial" panose="020B0604020202020204" pitchFamily="34" charset="0"/>
              <a:buChar char="•"/>
            </a:pPr>
            <a:endParaRPr lang="en-US" sz="2400" dirty="0"/>
          </a:p>
          <a:p>
            <a:endParaRPr lang="en-US" sz="2400" dirty="0"/>
          </a:p>
        </p:txBody>
      </p:sp>
      <p:sp>
        <p:nvSpPr>
          <p:cNvPr id="5" name="Text Placeholder 2">
            <a:extLst>
              <a:ext uri="{FF2B5EF4-FFF2-40B4-BE49-F238E27FC236}">
                <a16:creationId xmlns:a16="http://schemas.microsoft.com/office/drawing/2014/main" id="{6795B2A9-E971-E574-9170-6733C234FF9E}"/>
              </a:ext>
            </a:extLst>
          </p:cNvPr>
          <p:cNvSpPr txBox="1">
            <a:spLocks/>
          </p:cNvSpPr>
          <p:nvPr/>
        </p:nvSpPr>
        <p:spPr>
          <a:xfrm>
            <a:off x="5361" y="5300006"/>
            <a:ext cx="9217297" cy="193899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chemeClr val="tx2"/>
              </a:buClr>
              <a:buAutoNum type="arabicPeriod"/>
              <a:defRPr/>
            </a:pPr>
            <a:r>
              <a:rPr lang="en-US" b="0" kern="0">
                <a:latin typeface="+mn-lt"/>
              </a:rPr>
              <a:t>Canadian Community Health Survey, Ontario Share File; 2019, 2020, and 2021 combined.</a:t>
            </a:r>
          </a:p>
          <a:p>
            <a:pPr>
              <a:lnSpc>
                <a:spcPct val="100000"/>
              </a:lnSpc>
              <a:spcBef>
                <a:spcPts val="0"/>
              </a:spcBef>
              <a:buClr>
                <a:schemeClr val="tx2"/>
              </a:buClr>
              <a:buAutoNum type="arabicPeriod"/>
              <a:defRPr/>
            </a:pPr>
            <a:r>
              <a:rPr lang="en-US" b="0" kern="0">
                <a:latin typeface="+mn-lt"/>
              </a:rPr>
              <a:t>Statistics Canada, 2020, </a:t>
            </a:r>
            <a:r>
              <a:rPr lang="en-US" b="0" kern="0">
                <a:latin typeface="+mn-lt"/>
                <a:hlinkClick r:id="rId4"/>
              </a:rPr>
              <a:t>Experiences of violent victimization and unwanted sexual </a:t>
            </a:r>
            <a:r>
              <a:rPr lang="en-US" b="0" kern="0" err="1">
                <a:latin typeface="+mn-lt"/>
                <a:hlinkClick r:id="rId4"/>
              </a:rPr>
              <a:t>behaviours</a:t>
            </a:r>
            <a:r>
              <a:rPr lang="en-US" b="0" kern="0">
                <a:latin typeface="+mn-lt"/>
                <a:hlinkClick r:id="rId4"/>
              </a:rPr>
              <a:t> among gay, lesbian, bisexual and other sexual minority people, and the transgender population, in Canada, 2018</a:t>
            </a:r>
            <a:r>
              <a:rPr lang="en-US" b="0" kern="0">
                <a:latin typeface="+mn-lt"/>
              </a:rPr>
              <a:t>.</a:t>
            </a:r>
          </a:p>
          <a:p>
            <a:pPr>
              <a:lnSpc>
                <a:spcPct val="100000"/>
              </a:lnSpc>
              <a:spcBef>
                <a:spcPts val="0"/>
              </a:spcBef>
              <a:buClr>
                <a:schemeClr val="tx2"/>
              </a:buClr>
              <a:buAutoNum type="arabicPeriod"/>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Statistics Canada, 2021 Canadian census, </a:t>
            </a:r>
            <a:r>
              <a:rPr kumimoji="0" lang="en-US" sz="1200" b="0" i="1"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The Daily</a:t>
            </a: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April 27, 2022, </a:t>
            </a:r>
            <a:r>
              <a:rPr kumimoji="0" lang="en-US" sz="1200" b="0" i="0" u="none" strike="noStrike" kern="1200" cap="none" spc="0" normalizeH="0" baseline="0" noProof="0">
                <a:ln>
                  <a:noFill/>
                </a:ln>
                <a:solidFill>
                  <a:srgbClr val="0070C0"/>
                </a:solidFill>
                <a:effectLst/>
                <a:uLnTx/>
                <a:uFillTx/>
                <a:latin typeface="Calibri" panose="020F0502020204030204"/>
                <a:ea typeface="+mn-ea"/>
                <a:cs typeface="Calibri" panose="020F0502020204030204" pitchFamily="34" charset="0"/>
                <a:hlinkClick r:id="rId5">
                  <a:extLst>
                    <a:ext uri="{A12FA001-AC4F-418D-AE19-62706E023703}">
                      <ahyp:hlinkClr xmlns:ahyp="http://schemas.microsoft.com/office/drawing/2018/hyperlinkcolor" val="tx"/>
                    </a:ext>
                  </a:extLst>
                </a:hlinkClick>
              </a:rPr>
              <a:t>Canada is the first country to provide census data on transgender and nonbinary people</a:t>
            </a:r>
            <a:r>
              <a:rPr kumimoji="0" lang="en-US" b="0" i="0" u="none" strike="noStrike" kern="0" cap="none" spc="0" normalizeH="0" baseline="0" noProof="0">
                <a:ln>
                  <a:noFill/>
                </a:ln>
                <a:solidFill>
                  <a:prstClr val="black"/>
                </a:solidFill>
                <a:effectLst/>
                <a:uLnTx/>
                <a:uFillTx/>
                <a:latin typeface="Calibri" panose="020F0502020204030204"/>
                <a:ea typeface="+mn-ea"/>
                <a:cs typeface="+mn-cs"/>
              </a:rPr>
              <a:t>.</a:t>
            </a:r>
            <a:endParaRPr lang="en-US" b="0" kern="0">
              <a:latin typeface="+mn-lt"/>
            </a:endParaRPr>
          </a:p>
          <a:p>
            <a:pPr marL="0" indent="0">
              <a:lnSpc>
                <a:spcPct val="100000"/>
              </a:lnSpc>
              <a:spcBef>
                <a:spcPts val="0"/>
              </a:spcBef>
              <a:buClr>
                <a:schemeClr val="tx2"/>
              </a:buClr>
              <a:buNone/>
              <a:defRPr/>
            </a:pPr>
            <a:r>
              <a:rPr lang="en-US" b="0" kern="0">
                <a:latin typeface="+mn-lt"/>
              </a:rPr>
              <a:t>4.   Bhatt et al., 2022, </a:t>
            </a:r>
            <a:r>
              <a:rPr lang="en-US" b="0" kern="0">
                <a:latin typeface="+mn-lt"/>
                <a:hlinkClick r:id="rId6"/>
              </a:rPr>
              <a:t>Gender-affirming care for transgender patients</a:t>
            </a:r>
            <a:r>
              <a:rPr lang="en-US" b="0" kern="0">
                <a:latin typeface="+mn-lt"/>
              </a:rPr>
              <a:t>.</a:t>
            </a:r>
          </a:p>
          <a:p>
            <a:pPr marL="0" indent="0">
              <a:lnSpc>
                <a:spcPct val="100000"/>
              </a:lnSpc>
              <a:spcBef>
                <a:spcPts val="0"/>
              </a:spcBef>
              <a:buClr>
                <a:schemeClr val="tx2"/>
              </a:buClr>
              <a:buNone/>
              <a:defRPr/>
            </a:pPr>
            <a:endParaRPr lang="en-US" b="0" kern="0">
              <a:latin typeface="+mn-lt"/>
            </a:endParaRPr>
          </a:p>
          <a:p>
            <a:pPr marL="0" indent="0">
              <a:lnSpc>
                <a:spcPct val="100000"/>
              </a:lnSpc>
              <a:spcBef>
                <a:spcPts val="0"/>
              </a:spcBef>
              <a:buClr>
                <a:schemeClr val="tx2"/>
              </a:buClr>
              <a:buNone/>
              <a:defRPr/>
            </a:pPr>
            <a:r>
              <a:rPr lang="en-US" b="0" kern="0">
                <a:latin typeface="+mn-lt"/>
              </a:rPr>
              <a:t>*Interpret these findings with caution as there was a high sampling variability in the estimate.</a:t>
            </a:r>
          </a:p>
          <a:p>
            <a:pPr marL="0" indent="0">
              <a:lnSpc>
                <a:spcPct val="100000"/>
              </a:lnSpc>
              <a:spcBef>
                <a:spcPts val="0"/>
              </a:spcBef>
              <a:buClr>
                <a:schemeClr val="tx2"/>
              </a:buClr>
              <a:buNone/>
              <a:defRPr/>
            </a:pPr>
            <a:endParaRPr lang="en-US" b="0" kern="0">
              <a:latin typeface="+mn-lt"/>
            </a:endParaRPr>
          </a:p>
          <a:p>
            <a:pPr marL="0" indent="0">
              <a:lnSpc>
                <a:spcPct val="100000"/>
              </a:lnSpc>
              <a:spcBef>
                <a:spcPts val="0"/>
              </a:spcBef>
              <a:buClr>
                <a:schemeClr val="tx2"/>
              </a:buClr>
              <a:buNone/>
              <a:defRPr/>
            </a:pPr>
            <a:endParaRPr lang="en-US" b="0" kern="0">
              <a:latin typeface="+mn-lt"/>
            </a:endParaRPr>
          </a:p>
        </p:txBody>
      </p:sp>
      <p:sp>
        <p:nvSpPr>
          <p:cNvPr id="8" name="TextBox 7">
            <a:extLst>
              <a:ext uri="{FF2B5EF4-FFF2-40B4-BE49-F238E27FC236}">
                <a16:creationId xmlns:a16="http://schemas.microsoft.com/office/drawing/2014/main" id="{AC70AD25-AB40-138A-B7FB-2A418967B82E}"/>
              </a:ext>
            </a:extLst>
          </p:cNvPr>
          <p:cNvSpPr txBox="1"/>
          <p:nvPr/>
        </p:nvSpPr>
        <p:spPr>
          <a:xfrm>
            <a:off x="7866641" y="2593797"/>
            <a:ext cx="294134" cy="369332"/>
          </a:xfrm>
          <a:prstGeom prst="rect">
            <a:avLst/>
          </a:prstGeom>
          <a:noFill/>
        </p:spPr>
        <p:txBody>
          <a:bodyPr wrap="square">
            <a:spAutoFit/>
          </a:bodyPr>
          <a:lstStyle/>
          <a:p>
            <a:r>
              <a:rPr lang="en-US" b="0" kern="0">
                <a:latin typeface="+mn-lt"/>
              </a:rPr>
              <a:t>*</a:t>
            </a:r>
            <a:endParaRPr lang="en-CA"/>
          </a:p>
        </p:txBody>
      </p:sp>
      <p:pic>
        <p:nvPicPr>
          <p:cNvPr id="12" name="Picture 11">
            <a:extLst>
              <a:ext uri="{FF2B5EF4-FFF2-40B4-BE49-F238E27FC236}">
                <a16:creationId xmlns:a16="http://schemas.microsoft.com/office/drawing/2014/main" id="{FA18ABA0-B7FD-5E6A-F9E0-5650BA871ED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8305" y="4449170"/>
            <a:ext cx="2283695" cy="2299276"/>
          </a:xfrm>
          <a:prstGeom prst="rect">
            <a:avLst/>
          </a:prstGeom>
        </p:spPr>
      </p:pic>
    </p:spTree>
    <p:extLst>
      <p:ext uri="{BB962C8B-B14F-4D97-AF65-F5344CB8AC3E}">
        <p14:creationId xmlns:p14="http://schemas.microsoft.com/office/powerpoint/2010/main" val="2574170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Objectives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sz="3000" b="1"/>
              <a:t>Overview of quality standards: </a:t>
            </a:r>
            <a:r>
              <a:rPr lang="en-US" sz="3000"/>
              <a:t>What are they? How are they used?​</a:t>
            </a:r>
          </a:p>
          <a:p>
            <a:pPr marL="342900" indent="-342900">
              <a:buFont typeface="Arial" panose="020B0604020202020204" pitchFamily="34" charset="0"/>
              <a:buChar char="•"/>
            </a:pPr>
            <a:r>
              <a:rPr lang="en-US" sz="3000" b="1"/>
              <a:t>Why this quality standard is needed: </a:t>
            </a:r>
            <a:r>
              <a:rPr lang="en-US" sz="3000"/>
              <a:t>Gaps and variations in quality of gender-affirming care for gender-diverse adults in Ontario</a:t>
            </a:r>
          </a:p>
          <a:p>
            <a:pPr marL="342900" indent="-342900">
              <a:buFont typeface="Arial" panose="020B0604020202020204" pitchFamily="34" charset="0"/>
              <a:buChar char="•"/>
            </a:pPr>
            <a:r>
              <a:rPr lang="en-US" sz="3000" b="1"/>
              <a:t>Quality statements to improve care: </a:t>
            </a:r>
            <a:r>
              <a:rPr lang="en-US" sz="3000"/>
              <a:t>The key statements in the </a:t>
            </a:r>
            <a:r>
              <a:rPr lang="en-CA" sz="2800" i="1">
                <a:effectLst/>
                <a:latin typeface="Calibri" panose="020F0502020204030204" pitchFamily="34" charset="0"/>
                <a:ea typeface="Calibri" panose="020F0502020204030204" pitchFamily="34" charset="0"/>
              </a:rPr>
              <a:t>Gender-Affirming Care for Gender-Diverse People: Care for Adults </a:t>
            </a:r>
            <a:br>
              <a:rPr lang="en-CA" sz="2800" i="1">
                <a:effectLst/>
                <a:latin typeface="Calibri" panose="020F0502020204030204" pitchFamily="34" charset="0"/>
                <a:ea typeface="Calibri" panose="020F0502020204030204" pitchFamily="34" charset="0"/>
              </a:rPr>
            </a:br>
            <a:r>
              <a:rPr lang="en-US" sz="3000"/>
              <a:t>quality standard</a:t>
            </a:r>
          </a:p>
          <a:p>
            <a:pPr marL="342900" indent="-342900">
              <a:buFont typeface="Arial" panose="020B0604020202020204" pitchFamily="34" charset="0"/>
              <a:buChar char="•"/>
            </a:pPr>
            <a:r>
              <a:rPr lang="en-US" sz="3000" b="1"/>
              <a:t>Measures to support improvement: </a:t>
            </a:r>
            <a:r>
              <a:rPr lang="en-US" sz="3000"/>
              <a:t>Indicators that can help measure your quality improvement efforts</a:t>
            </a:r>
          </a:p>
        </p:txBody>
      </p:sp>
      <p:sp>
        <p:nvSpPr>
          <p:cNvPr id="2" name="Slide Number Placeholder 1">
            <a:extLst>
              <a:ext uri="{FF2B5EF4-FFF2-40B4-BE49-F238E27FC236}">
                <a16:creationId xmlns:a16="http://schemas.microsoft.com/office/drawing/2014/main" id="{0B3FF0A8-402D-BCB0-13E1-DBE64C1BCE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8459-7531-48CC-942F-86A532F04E35}" type="slidenum">
              <a:rPr kumimoji="0" lang="en-CA"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93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50DFCD32-BF0F-B063-CD71-31AB0368245F}"/>
              </a:ext>
            </a:extLst>
          </p:cNvPr>
          <p:cNvSpPr>
            <a:spLocks noGrp="1"/>
          </p:cNvSpPr>
          <p:nvPr>
            <p:ph type="title"/>
          </p:nvPr>
        </p:nvSpPr>
        <p:spPr>
          <a:xfrm>
            <a:off x="533400" y="340057"/>
            <a:ext cx="11658600" cy="697541"/>
          </a:xfrm>
        </p:spPr>
        <p:txBody>
          <a:bodyPr>
            <a:noAutofit/>
          </a:bodyPr>
          <a:lstStyle/>
          <a:p>
            <a:r>
              <a:rPr lang="en-US" sz="3000" b="1">
                <a:latin typeface="+mn-lt"/>
              </a:rPr>
              <a:t>Gender-affirming care is important for addressing mental health disparities, including suicidality and mental health diagnoses</a:t>
            </a:r>
          </a:p>
        </p:txBody>
      </p:sp>
      <p:sp>
        <p:nvSpPr>
          <p:cNvPr id="9" name="Text Placeholder 8">
            <a:extLst>
              <a:ext uri="{FF2B5EF4-FFF2-40B4-BE49-F238E27FC236}">
                <a16:creationId xmlns:a16="http://schemas.microsoft.com/office/drawing/2014/main" id="{8CD66C27-B0AA-1E48-F8FC-55634F94DF86}"/>
              </a:ext>
            </a:extLst>
          </p:cNvPr>
          <p:cNvSpPr>
            <a:spLocks noGrp="1"/>
          </p:cNvSpPr>
          <p:nvPr>
            <p:ph type="body" sz="quarter" idx="10"/>
          </p:nvPr>
        </p:nvSpPr>
        <p:spPr>
          <a:xfrm>
            <a:off x="533400" y="1711427"/>
            <a:ext cx="5333999" cy="3597992"/>
          </a:xfrm>
        </p:spPr>
        <p:txBody>
          <a:bodyPr>
            <a:normAutofit lnSpcReduction="10000"/>
          </a:bodyPr>
          <a:lstStyle/>
          <a:p>
            <a:pPr marL="342900" indent="-342900">
              <a:spcBef>
                <a:spcPct val="50000"/>
              </a:spcBef>
              <a:buFont typeface="Arial" panose="020B0604020202020204" pitchFamily="34" charset="0"/>
              <a:buChar char="•"/>
            </a:pPr>
            <a:r>
              <a:rPr lang="en-US" sz="2400" b="0" u="none" dirty="0">
                <a:solidFill>
                  <a:srgbClr val="000000"/>
                </a:solidFill>
                <a:ea typeface="ＭＳ Ｐゴシック" pitchFamily="68" charset="-128"/>
              </a:rPr>
              <a:t>Gender-diverse people were more likely </a:t>
            </a:r>
            <a:r>
              <a:rPr lang="en-US" sz="2400" b="0" dirty="0">
                <a:solidFill>
                  <a:srgbClr val="000000"/>
                </a:solidFill>
                <a:ea typeface="ＭＳ Ｐゴシック" pitchFamily="68" charset="-128"/>
              </a:rPr>
              <a:t>to report </a:t>
            </a:r>
            <a:r>
              <a:rPr lang="en-US" sz="2400" b="0" u="none" dirty="0">
                <a:solidFill>
                  <a:srgbClr val="000000"/>
                </a:solidFill>
                <a:ea typeface="ＭＳ Ｐゴシック" pitchFamily="68" charset="-128"/>
              </a:rPr>
              <a:t>poorer mental health outcomes, such as having contemplated suicide or having a diagnosis of a mood or anxiety disorder, than cisgender people</a:t>
            </a:r>
            <a:r>
              <a:rPr lang="en-US" sz="2400" b="0" u="none" baseline="30000" dirty="0">
                <a:solidFill>
                  <a:srgbClr val="000000"/>
                </a:solidFill>
                <a:ea typeface="ＭＳ Ｐゴシック" pitchFamily="68" charset="-128"/>
              </a:rPr>
              <a:t>1</a:t>
            </a:r>
          </a:p>
          <a:p>
            <a:pPr marL="342900" indent="-342900">
              <a:spcBef>
                <a:spcPct val="50000"/>
              </a:spcBef>
              <a:buFont typeface="Arial" panose="020B0604020202020204" pitchFamily="34" charset="0"/>
              <a:buChar char="•"/>
            </a:pPr>
            <a:r>
              <a:rPr kumimoji="0" lang="en-US" sz="2400" b="0" i="0" u="none" strike="noStrike" kern="1200" cap="none" spc="0" normalizeH="0" baseline="0" noProof="0" dirty="0">
                <a:ln>
                  <a:noFill/>
                </a:ln>
                <a:solidFill>
                  <a:srgbClr val="000000"/>
                </a:solidFill>
                <a:effectLst/>
                <a:uLnTx/>
                <a:uFillTx/>
                <a:latin typeface="Calibri" panose="020F0502020204030204"/>
                <a:ea typeface="ＭＳ Ｐゴシック" pitchFamily="68" charset="-128"/>
                <a:cs typeface="+mn-cs"/>
              </a:rPr>
              <a:t>Access to gender-affirming care is associated with better mental health outcomes and reduced suicidality</a:t>
            </a:r>
            <a:r>
              <a:rPr kumimoji="0" lang="en-US" sz="2400" b="0" i="0" u="none" strike="noStrike" kern="1200" cap="none" spc="0" normalizeH="0" baseline="30000" noProof="0" dirty="0">
                <a:ln>
                  <a:noFill/>
                </a:ln>
                <a:solidFill>
                  <a:srgbClr val="000000"/>
                </a:solidFill>
                <a:effectLst/>
                <a:uLnTx/>
                <a:uFillTx/>
                <a:latin typeface="Calibri" panose="020F0502020204030204"/>
                <a:ea typeface="ＭＳ Ｐゴシック" pitchFamily="68" charset="-128"/>
                <a:cs typeface="+mn-cs"/>
              </a:rPr>
              <a:t>2,3</a:t>
            </a:r>
          </a:p>
          <a:p>
            <a:endParaRPr lang="en-US" sz="2400" dirty="0"/>
          </a:p>
        </p:txBody>
      </p:sp>
      <p:sp>
        <p:nvSpPr>
          <p:cNvPr id="5" name="Text Placeholder 2">
            <a:extLst>
              <a:ext uri="{FF2B5EF4-FFF2-40B4-BE49-F238E27FC236}">
                <a16:creationId xmlns:a16="http://schemas.microsoft.com/office/drawing/2014/main" id="{6795B2A9-E971-E574-9170-6733C234FF9E}"/>
              </a:ext>
            </a:extLst>
          </p:cNvPr>
          <p:cNvSpPr txBox="1">
            <a:spLocks/>
          </p:cNvSpPr>
          <p:nvPr/>
        </p:nvSpPr>
        <p:spPr>
          <a:xfrm>
            <a:off x="0" y="5844485"/>
            <a:ext cx="11658600" cy="101566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chemeClr val="tx2"/>
              </a:buClr>
              <a:buAutoNum type="arabicPeriod"/>
              <a:defRPr/>
            </a:pPr>
            <a:r>
              <a:rPr lang="en-US" b="0" kern="0">
                <a:latin typeface="+mn-lt"/>
              </a:rPr>
              <a:t>Statistics Canada, </a:t>
            </a:r>
            <a:r>
              <a:rPr lang="en-US" b="0" kern="0">
                <a:latin typeface="+mn-lt"/>
                <a:hlinkClick r:id="rId3"/>
              </a:rPr>
              <a:t>2018 survey of safety in public and private spaces</a:t>
            </a:r>
            <a:r>
              <a:rPr lang="en-US" b="0" kern="0">
                <a:latin typeface="+mn-lt"/>
              </a:rPr>
              <a:t>, reported in </a:t>
            </a:r>
            <a:r>
              <a:rPr lang="en-US" b="0" i="1" kern="0">
                <a:latin typeface="+mn-lt"/>
              </a:rPr>
              <a:t>The Daily</a:t>
            </a:r>
            <a:r>
              <a:rPr lang="en-US" b="0" kern="0">
                <a:latin typeface="+mn-lt"/>
              </a:rPr>
              <a:t>, April 27, 2022, </a:t>
            </a:r>
            <a:r>
              <a:rPr lang="en-US" b="0" kern="0">
                <a:latin typeface="+mn-lt"/>
                <a:hlinkClick r:id="rId4"/>
              </a:rPr>
              <a:t>Canada is the first country to provide census data on transgender and nonbinary people</a:t>
            </a:r>
            <a:r>
              <a:rPr lang="en-US" b="0" kern="0">
                <a:latin typeface="+mn-lt"/>
              </a:rPr>
              <a:t>.</a:t>
            </a:r>
          </a:p>
          <a:p>
            <a:pPr>
              <a:lnSpc>
                <a:spcPct val="100000"/>
              </a:lnSpc>
              <a:spcBef>
                <a:spcPts val="0"/>
              </a:spcBef>
              <a:buClr>
                <a:schemeClr val="tx2"/>
              </a:buClr>
              <a:buAutoNum type="arabicPeriod"/>
              <a:defRPr/>
            </a:pPr>
            <a:r>
              <a:rPr lang="en-US" b="0" kern="0">
                <a:latin typeface="+mn-lt"/>
              </a:rPr>
              <a:t>Tordoff et al, 2022, </a:t>
            </a:r>
            <a:r>
              <a:rPr lang="en-US" b="0" kern="0">
                <a:latin typeface="+mn-lt"/>
                <a:hlinkClick r:id="rId5"/>
              </a:rPr>
              <a:t>Mental health outcomes in transgender and nonbinary youths receiving gender-affirming care</a:t>
            </a:r>
            <a:r>
              <a:rPr lang="en-US" b="0" kern="0">
                <a:latin typeface="+mn-lt"/>
              </a:rPr>
              <a:t>.</a:t>
            </a:r>
          </a:p>
          <a:p>
            <a:pPr>
              <a:lnSpc>
                <a:spcPct val="100000"/>
              </a:lnSpc>
              <a:spcBef>
                <a:spcPts val="0"/>
              </a:spcBef>
              <a:buClr>
                <a:schemeClr val="tx2"/>
              </a:buClr>
              <a:buAutoNum type="arabicPeriod"/>
              <a:defRPr/>
            </a:pPr>
            <a:r>
              <a:rPr lang="en-US" b="0" kern="0">
                <a:latin typeface="+mn-lt"/>
              </a:rPr>
              <a:t>Jarrett et al, 2021, </a:t>
            </a:r>
            <a:r>
              <a:rPr lang="en-US" b="0" kern="0">
                <a:latin typeface="+mn-lt"/>
                <a:hlinkClick r:id="rId6"/>
              </a:rPr>
              <a:t>Gender-affirming care, mental health, and economic stability in the time of COVID-19: a multi-national, cross-sectional study of transgender and nonbinary people</a:t>
            </a:r>
            <a:r>
              <a:rPr lang="en-US" b="0" kern="0">
                <a:latin typeface="+mn-lt"/>
              </a:rPr>
              <a:t>.</a:t>
            </a:r>
          </a:p>
        </p:txBody>
      </p:sp>
      <p:graphicFrame>
        <p:nvGraphicFramePr>
          <p:cNvPr id="6" name="Chart 5" descr="Graphs showing that 44.8% of gender-diverse people and 15.6% of cisgender people reported having contemplated suicide in their lifetime and that 61.1% of gender-diverse people and 17.1% of cisgender people reported having been diagnosed with a mood or anxiety disorder.">
            <a:extLst>
              <a:ext uri="{FF2B5EF4-FFF2-40B4-BE49-F238E27FC236}">
                <a16:creationId xmlns:a16="http://schemas.microsoft.com/office/drawing/2014/main" id="{726CD2D3-6593-59DB-836E-E8DE1D697470}"/>
              </a:ext>
            </a:extLst>
          </p:cNvPr>
          <p:cNvGraphicFramePr/>
          <p:nvPr>
            <p:extLst>
              <p:ext uri="{D42A27DB-BD31-4B8C-83A1-F6EECF244321}">
                <p14:modId xmlns:p14="http://schemas.microsoft.com/office/powerpoint/2010/main" val="1489941963"/>
              </p:ext>
            </p:extLst>
          </p:nvPr>
        </p:nvGraphicFramePr>
        <p:xfrm>
          <a:off x="5986669" y="1078541"/>
          <a:ext cx="6205331" cy="45339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318697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8">
            <a:extLst>
              <a:ext uri="{FF2B5EF4-FFF2-40B4-BE49-F238E27FC236}">
                <a16:creationId xmlns:a16="http://schemas.microsoft.com/office/drawing/2014/main" id="{48EF6613-38C7-C56C-9975-C319F60ABBE6}"/>
              </a:ext>
            </a:extLst>
          </p:cNvPr>
          <p:cNvSpPr txBox="1">
            <a:spLocks/>
          </p:cNvSpPr>
          <p:nvPr/>
        </p:nvSpPr>
        <p:spPr>
          <a:xfrm>
            <a:off x="499555" y="3924165"/>
            <a:ext cx="9968060" cy="6743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000">
                <a:latin typeface="Calibri" panose="020F0502020204030204"/>
              </a:rPr>
              <a:t>54.6%: comfortable experience with gender-affirming primary care</a:t>
            </a:r>
          </a:p>
        </p:txBody>
      </p:sp>
      <p:sp>
        <p:nvSpPr>
          <p:cNvPr id="9" name="Text Placeholder 8">
            <a:extLst>
              <a:ext uri="{FF2B5EF4-FFF2-40B4-BE49-F238E27FC236}">
                <a16:creationId xmlns:a16="http://schemas.microsoft.com/office/drawing/2014/main" id="{8CD66C27-B0AA-1E48-F8FC-55634F94DF86}"/>
              </a:ext>
            </a:extLst>
          </p:cNvPr>
          <p:cNvSpPr>
            <a:spLocks noGrp="1"/>
          </p:cNvSpPr>
          <p:nvPr>
            <p:ph type="body" sz="quarter" idx="10"/>
          </p:nvPr>
        </p:nvSpPr>
        <p:spPr>
          <a:xfrm>
            <a:off x="499555" y="1538514"/>
            <a:ext cx="11087100" cy="2286175"/>
          </a:xfrm>
        </p:spPr>
        <p:txBody>
          <a:bodyPr>
            <a:normAutofit/>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b="0" dirty="0">
                <a:solidFill>
                  <a:prstClr val="black"/>
                </a:solidFill>
                <a:latin typeface="Calibri" panose="020F0502020204030204"/>
              </a:rPr>
              <a:t>Between 2019 and 2021,</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88.3% of gender-diverse adults and 88.5% of cisgender adults in Ontario reported having a regular primary care clinician (a family doctor, general practitioner, or nurse practitioner)</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a:t>
            </a:r>
            <a:endParaRPr kumimoji="0" lang="en-US" sz="2400" b="0" i="0" u="none" strike="noStrike" kern="1200" cap="none" spc="0" normalizeH="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b="0" dirty="0">
                <a:solidFill>
                  <a:prstClr val="black"/>
                </a:solidFill>
                <a:latin typeface="Calibri" panose="020F0502020204030204"/>
              </a:rPr>
              <a:t>In the 2019 Trans PULSE Canada survey,</a:t>
            </a:r>
            <a:r>
              <a:rPr lang="en-US" sz="2400" b="0" baseline="30000" dirty="0">
                <a:solidFill>
                  <a:prstClr val="black"/>
                </a:solidFill>
                <a:latin typeface="Calibri" panose="020F0502020204030204"/>
              </a:rPr>
              <a:t>2</a:t>
            </a:r>
            <a:r>
              <a:rPr lang="en-US" sz="2400" b="0" dirty="0">
                <a:solidFill>
                  <a:prstClr val="black"/>
                </a:solidFill>
                <a:latin typeface="Calibri" panose="020F0502020204030204"/>
              </a:rPr>
              <a:t> only 54.6% of gender-diverse respondents in Ontario reported having a primary care clinician with whom they felt comfortable discussing issues related to their gender identity </a:t>
            </a:r>
          </a:p>
        </p:txBody>
      </p:sp>
      <p:sp>
        <p:nvSpPr>
          <p:cNvPr id="2" name="Title 6">
            <a:extLst>
              <a:ext uri="{FF2B5EF4-FFF2-40B4-BE49-F238E27FC236}">
                <a16:creationId xmlns:a16="http://schemas.microsoft.com/office/drawing/2014/main" id="{2DB060D3-83ED-D45B-F9E3-2019E176A796}"/>
              </a:ext>
            </a:extLst>
          </p:cNvPr>
          <p:cNvSpPr txBox="1">
            <a:spLocks/>
          </p:cNvSpPr>
          <p:nvPr/>
        </p:nvSpPr>
        <p:spPr>
          <a:xfrm>
            <a:off x="533400" y="361336"/>
            <a:ext cx="10626213" cy="6975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a:latin typeface="+mn-lt"/>
              </a:rPr>
              <a:t>Gender-affirming primary care is not currently accessible to all gender-diverse adults in Ontario</a:t>
            </a:r>
          </a:p>
        </p:txBody>
      </p:sp>
      <p:sp>
        <p:nvSpPr>
          <p:cNvPr id="4" name="Text Placeholder 2">
            <a:extLst>
              <a:ext uri="{FF2B5EF4-FFF2-40B4-BE49-F238E27FC236}">
                <a16:creationId xmlns:a16="http://schemas.microsoft.com/office/drawing/2014/main" id="{9298C438-262F-D2A5-6822-7DA5AE29CF2C}"/>
              </a:ext>
            </a:extLst>
          </p:cNvPr>
          <p:cNvSpPr txBox="1">
            <a:spLocks/>
          </p:cNvSpPr>
          <p:nvPr/>
        </p:nvSpPr>
        <p:spPr>
          <a:xfrm>
            <a:off x="10068" y="6396546"/>
            <a:ext cx="11087100" cy="461665"/>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chemeClr val="tx2"/>
              </a:buClr>
              <a:buFont typeface="Arial" panose="020B0604020202020204" pitchFamily="34" charset="0"/>
              <a:buAutoNum type="arabicPeriod"/>
              <a:defRPr/>
            </a:pPr>
            <a:r>
              <a:rPr lang="en-US" b="0" kern="0">
                <a:latin typeface="+mn-lt"/>
              </a:rPr>
              <a:t>Canadian Community Health Survey, Ontario Share File, 2019 and 2020 combined.</a:t>
            </a:r>
          </a:p>
          <a:p>
            <a:pPr>
              <a:lnSpc>
                <a:spcPct val="100000"/>
              </a:lnSpc>
              <a:spcBef>
                <a:spcPts val="0"/>
              </a:spcBef>
              <a:buClr>
                <a:schemeClr val="tx2"/>
              </a:buClr>
              <a:buFont typeface="Arial" panose="020B0604020202020204" pitchFamily="34" charset="0"/>
              <a:buAutoNum type="arabicPeriod"/>
              <a:defRPr/>
            </a:pPr>
            <a:r>
              <a:rPr lang="en-US" b="0" kern="0" err="1">
                <a:latin typeface="+mn-lt"/>
              </a:rPr>
              <a:t>Scheim</a:t>
            </a:r>
            <a:r>
              <a:rPr lang="en-US" b="0" kern="0">
                <a:latin typeface="+mn-lt"/>
              </a:rPr>
              <a:t> et al, 2021, </a:t>
            </a:r>
            <a:r>
              <a:rPr lang="en-US" b="0" kern="0">
                <a:latin typeface="+mn-lt"/>
                <a:hlinkClick r:id="rId3"/>
              </a:rPr>
              <a:t>Health care access among transgender and nonbinary people in Canada, 2019: a cross-sectional survey</a:t>
            </a:r>
            <a:r>
              <a:rPr kumimoji="0" lang="en-US" b="0" i="0" u="none" strike="noStrike" kern="0" cap="none" spc="0" normalizeH="0" baseline="0" noProof="0">
                <a:ln>
                  <a:noFill/>
                </a:ln>
                <a:solidFill>
                  <a:prstClr val="black"/>
                </a:solidFill>
                <a:effectLst/>
                <a:uLnTx/>
                <a:uFillTx/>
                <a:latin typeface="Calibri" panose="020F0502020204030204"/>
                <a:ea typeface="+mn-ea"/>
                <a:cs typeface="+mn-cs"/>
              </a:rPr>
              <a:t>.</a:t>
            </a:r>
          </a:p>
        </p:txBody>
      </p:sp>
      <p:sp>
        <p:nvSpPr>
          <p:cNvPr id="28" name="Text Placeholder 8">
            <a:extLst>
              <a:ext uri="{FF2B5EF4-FFF2-40B4-BE49-F238E27FC236}">
                <a16:creationId xmlns:a16="http://schemas.microsoft.com/office/drawing/2014/main" id="{ABE855B5-D28C-C608-16B9-62BD0E8F2122}"/>
              </a:ext>
            </a:extLst>
          </p:cNvPr>
          <p:cNvSpPr txBox="1">
            <a:spLocks/>
          </p:cNvSpPr>
          <p:nvPr/>
        </p:nvSpPr>
        <p:spPr>
          <a:xfrm>
            <a:off x="5496751" y="5842820"/>
            <a:ext cx="4545955" cy="4591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000">
                <a:solidFill>
                  <a:prstClr val="black"/>
                </a:solidFill>
                <a:latin typeface="Calibri" panose="020F0502020204030204"/>
              </a:rPr>
              <a:t>88.3%: access to primary care</a:t>
            </a:r>
          </a:p>
        </p:txBody>
      </p:sp>
      <p:grpSp>
        <p:nvGrpSpPr>
          <p:cNvPr id="78" name="Group 77">
            <a:extLst>
              <a:ext uri="{FF2B5EF4-FFF2-40B4-BE49-F238E27FC236}">
                <a16:creationId xmlns:a16="http://schemas.microsoft.com/office/drawing/2014/main" id="{41E63196-0525-ABAB-900C-4E59CFB36704}"/>
              </a:ext>
            </a:extLst>
          </p:cNvPr>
          <p:cNvGrpSpPr/>
          <p:nvPr/>
        </p:nvGrpSpPr>
        <p:grpSpPr>
          <a:xfrm>
            <a:off x="1797220" y="4264693"/>
            <a:ext cx="8794589" cy="1587770"/>
            <a:chOff x="1797220" y="4264693"/>
            <a:chExt cx="8794589" cy="1587770"/>
          </a:xfrm>
        </p:grpSpPr>
        <p:grpSp>
          <p:nvGrpSpPr>
            <p:cNvPr id="79" name="Group 78">
              <a:extLst>
                <a:ext uri="{FF2B5EF4-FFF2-40B4-BE49-F238E27FC236}">
                  <a16:creationId xmlns:a16="http://schemas.microsoft.com/office/drawing/2014/main" id="{F60D08DA-CEC5-2607-0D3A-B614437F3CBB}"/>
                </a:ext>
                <a:ext uri="{C183D7F6-B498-43B3-948B-1728B52AA6E4}">
                  <adec:decorative xmlns:adec="http://schemas.microsoft.com/office/drawing/2017/decorative" val="1"/>
                </a:ext>
              </a:extLst>
            </p:cNvPr>
            <p:cNvGrpSpPr/>
            <p:nvPr/>
          </p:nvGrpSpPr>
          <p:grpSpPr>
            <a:xfrm>
              <a:off x="1797220" y="4439741"/>
              <a:ext cx="8794589" cy="1172672"/>
              <a:chOff x="1797220" y="4439741"/>
              <a:chExt cx="8794589" cy="1172672"/>
            </a:xfrm>
          </p:grpSpPr>
          <p:pic>
            <p:nvPicPr>
              <p:cNvPr id="84" name="Picture 83" descr="A blue and black outline of a person&#10;&#10;Description automatically generated">
                <a:extLst>
                  <a:ext uri="{FF2B5EF4-FFF2-40B4-BE49-F238E27FC236}">
                    <a16:creationId xmlns:a16="http://schemas.microsoft.com/office/drawing/2014/main" id="{6D2035A3-9C34-1650-9764-961B20AB9D9F}"/>
                  </a:ext>
                </a:extLst>
              </p:cNvPr>
              <p:cNvPicPr>
                <a:picLocks noChangeAspect="1"/>
              </p:cNvPicPr>
              <p:nvPr/>
            </p:nvPicPr>
            <p:blipFill>
              <a:blip r:embed="rId4">
                <a:duotone>
                  <a:prstClr val="black"/>
                  <a:srgbClr val="70AD47">
                    <a:tint val="45000"/>
                    <a:satMod val="400000"/>
                  </a:srgbClr>
                </a:duotone>
                <a:extLst>
                  <a:ext uri="{28A0092B-C50C-407E-A947-70E740481C1C}">
                    <a14:useLocalDpi xmlns:a14="http://schemas.microsoft.com/office/drawing/2010/main" val="0"/>
                  </a:ext>
                </a:extLst>
              </a:blip>
              <a:stretch>
                <a:fillRect/>
              </a:stretch>
            </p:blipFill>
            <p:spPr>
              <a:xfrm>
                <a:off x="1797220" y="4439741"/>
                <a:ext cx="1152000" cy="1172672"/>
              </a:xfrm>
              <a:prstGeom prst="rect">
                <a:avLst/>
              </a:prstGeom>
              <a:noFill/>
            </p:spPr>
          </p:pic>
          <p:pic>
            <p:nvPicPr>
              <p:cNvPr id="85" name="Picture 84" descr="A blue and black outline of a person&#10;&#10;Description automatically generated">
                <a:extLst>
                  <a:ext uri="{FF2B5EF4-FFF2-40B4-BE49-F238E27FC236}">
                    <a16:creationId xmlns:a16="http://schemas.microsoft.com/office/drawing/2014/main" id="{DBD9DE29-F5AC-83A1-35A5-D6D2590203DF}"/>
                  </a:ext>
                </a:extLst>
              </p:cNvPr>
              <p:cNvPicPr>
                <a:picLocks noChangeAspect="1"/>
              </p:cNvPicPr>
              <p:nvPr/>
            </p:nvPicPr>
            <p:blipFill>
              <a:blip r:embed="rId4">
                <a:duotone>
                  <a:prstClr val="black"/>
                  <a:srgbClr val="70AD47">
                    <a:tint val="45000"/>
                    <a:satMod val="400000"/>
                  </a:srgbClr>
                </a:duotone>
                <a:extLst>
                  <a:ext uri="{28A0092B-C50C-407E-A947-70E740481C1C}">
                    <a14:useLocalDpi xmlns:a14="http://schemas.microsoft.com/office/drawing/2010/main" val="0"/>
                  </a:ext>
                </a:extLst>
              </a:blip>
              <a:stretch>
                <a:fillRect/>
              </a:stretch>
            </p:blipFill>
            <p:spPr>
              <a:xfrm>
                <a:off x="2646397" y="4439741"/>
                <a:ext cx="1152000" cy="1172672"/>
              </a:xfrm>
              <a:prstGeom prst="rect">
                <a:avLst/>
              </a:prstGeom>
              <a:noFill/>
            </p:spPr>
          </p:pic>
          <p:pic>
            <p:nvPicPr>
              <p:cNvPr id="86" name="Picture 85" descr="A blue and black outline of a person&#10;&#10;Description automatically generated">
                <a:extLst>
                  <a:ext uri="{FF2B5EF4-FFF2-40B4-BE49-F238E27FC236}">
                    <a16:creationId xmlns:a16="http://schemas.microsoft.com/office/drawing/2014/main" id="{80ADEF0A-A216-793B-5FF9-9F50242DCE1F}"/>
                  </a:ext>
                </a:extLst>
              </p:cNvPr>
              <p:cNvPicPr>
                <a:picLocks noChangeAspect="1"/>
              </p:cNvPicPr>
              <p:nvPr/>
            </p:nvPicPr>
            <p:blipFill>
              <a:blip r:embed="rId4">
                <a:duotone>
                  <a:prstClr val="black"/>
                  <a:srgbClr val="70AD47">
                    <a:tint val="45000"/>
                    <a:satMod val="400000"/>
                  </a:srgbClr>
                </a:duotone>
                <a:extLst>
                  <a:ext uri="{28A0092B-C50C-407E-A947-70E740481C1C}">
                    <a14:useLocalDpi xmlns:a14="http://schemas.microsoft.com/office/drawing/2010/main" val="0"/>
                  </a:ext>
                </a:extLst>
              </a:blip>
              <a:stretch>
                <a:fillRect/>
              </a:stretch>
            </p:blipFill>
            <p:spPr>
              <a:xfrm>
                <a:off x="3495574" y="4439741"/>
                <a:ext cx="1152000" cy="1172672"/>
              </a:xfrm>
              <a:prstGeom prst="rect">
                <a:avLst/>
              </a:prstGeom>
              <a:noFill/>
            </p:spPr>
          </p:pic>
          <p:pic>
            <p:nvPicPr>
              <p:cNvPr id="87" name="Picture 86" descr="A blue and black outline of a person&#10;&#10;Description automatically generated">
                <a:extLst>
                  <a:ext uri="{FF2B5EF4-FFF2-40B4-BE49-F238E27FC236}">
                    <a16:creationId xmlns:a16="http://schemas.microsoft.com/office/drawing/2014/main" id="{DB06ECD3-F029-58A5-7CC5-09AF5CFDC4A6}"/>
                  </a:ext>
                </a:extLst>
              </p:cNvPr>
              <p:cNvPicPr>
                <a:picLocks noChangeAspect="1"/>
              </p:cNvPicPr>
              <p:nvPr/>
            </p:nvPicPr>
            <p:blipFill>
              <a:blip r:embed="rId4">
                <a:duotone>
                  <a:prstClr val="black"/>
                  <a:srgbClr val="70AD47">
                    <a:tint val="45000"/>
                    <a:satMod val="400000"/>
                  </a:srgbClr>
                </a:duotone>
                <a:extLst>
                  <a:ext uri="{28A0092B-C50C-407E-A947-70E740481C1C}">
                    <a14:useLocalDpi xmlns:a14="http://schemas.microsoft.com/office/drawing/2010/main" val="0"/>
                  </a:ext>
                </a:extLst>
              </a:blip>
              <a:stretch>
                <a:fillRect/>
              </a:stretch>
            </p:blipFill>
            <p:spPr>
              <a:xfrm>
                <a:off x="4344751" y="4439741"/>
                <a:ext cx="1152000" cy="1172672"/>
              </a:xfrm>
              <a:prstGeom prst="rect">
                <a:avLst/>
              </a:prstGeom>
              <a:noFill/>
            </p:spPr>
          </p:pic>
          <p:pic>
            <p:nvPicPr>
              <p:cNvPr id="88" name="Picture 87" descr="A blue and black outline of a person&#10;&#10;Description automatically generated">
                <a:extLst>
                  <a:ext uri="{FF2B5EF4-FFF2-40B4-BE49-F238E27FC236}">
                    <a16:creationId xmlns:a16="http://schemas.microsoft.com/office/drawing/2014/main" id="{92934DD5-8814-584E-488D-B2E1BEE2C9A3}"/>
                  </a:ext>
                </a:extLst>
              </p:cNvPr>
              <p:cNvPicPr>
                <a:picLocks noChangeAspect="1"/>
              </p:cNvPicPr>
              <p:nvPr/>
            </p:nvPicPr>
            <p:blipFill>
              <a:blip r:embed="rId4">
                <a:duotone>
                  <a:prstClr val="black"/>
                  <a:srgbClr val="70AD47">
                    <a:tint val="45000"/>
                    <a:satMod val="400000"/>
                  </a:srgbClr>
                </a:duotone>
                <a:extLst>
                  <a:ext uri="{28A0092B-C50C-407E-A947-70E740481C1C}">
                    <a14:useLocalDpi xmlns:a14="http://schemas.microsoft.com/office/drawing/2010/main" val="0"/>
                  </a:ext>
                </a:extLst>
              </a:blip>
              <a:stretch>
                <a:fillRect/>
              </a:stretch>
            </p:blipFill>
            <p:spPr>
              <a:xfrm>
                <a:off x="5193928" y="4439741"/>
                <a:ext cx="1152000" cy="1172672"/>
              </a:xfrm>
              <a:prstGeom prst="rect">
                <a:avLst/>
              </a:prstGeom>
              <a:noFill/>
            </p:spPr>
          </p:pic>
          <p:pic>
            <p:nvPicPr>
              <p:cNvPr id="89" name="Picture 88" descr="A blue and black outline of a person&#10;&#10;Description automatically generated">
                <a:extLst>
                  <a:ext uri="{FF2B5EF4-FFF2-40B4-BE49-F238E27FC236}">
                    <a16:creationId xmlns:a16="http://schemas.microsoft.com/office/drawing/2014/main" id="{2EC6B66A-FDB8-7663-307C-AB03AF474EC1}"/>
                  </a:ext>
                </a:extLst>
              </p:cNvPr>
              <p:cNvPicPr>
                <a:picLocks noChangeAspect="1"/>
              </p:cNvPicPr>
              <p:nvPr/>
            </p:nvPicPr>
            <p:blipFill>
              <a:blip r:embed="rId4">
                <a:duotone>
                  <a:prstClr val="black"/>
                  <a:srgbClr val="FFC000">
                    <a:tint val="45000"/>
                    <a:satMod val="400000"/>
                  </a:srgbClr>
                </a:duotone>
                <a:extLst>
                  <a:ext uri="{28A0092B-C50C-407E-A947-70E740481C1C}">
                    <a14:useLocalDpi xmlns:a14="http://schemas.microsoft.com/office/drawing/2010/main" val="0"/>
                  </a:ext>
                </a:extLst>
              </a:blip>
              <a:stretch>
                <a:fillRect/>
              </a:stretch>
            </p:blipFill>
            <p:spPr>
              <a:xfrm>
                <a:off x="6043105" y="4439741"/>
                <a:ext cx="1152000" cy="1172672"/>
              </a:xfrm>
              <a:prstGeom prst="rect">
                <a:avLst/>
              </a:prstGeom>
            </p:spPr>
          </p:pic>
          <p:pic>
            <p:nvPicPr>
              <p:cNvPr id="90" name="Picture 89" descr="A blue and black outline of a person&#10;&#10;Description automatically generated">
                <a:extLst>
                  <a:ext uri="{FF2B5EF4-FFF2-40B4-BE49-F238E27FC236}">
                    <a16:creationId xmlns:a16="http://schemas.microsoft.com/office/drawing/2014/main" id="{7090F777-FD18-BE61-9EFE-D562DA2B28A6}"/>
                  </a:ext>
                </a:extLst>
              </p:cNvPr>
              <p:cNvPicPr>
                <a:picLocks noChangeAspect="1"/>
              </p:cNvPicPr>
              <p:nvPr/>
            </p:nvPicPr>
            <p:blipFill>
              <a:blip r:embed="rId4">
                <a:duotone>
                  <a:prstClr val="black"/>
                  <a:srgbClr val="FFC000">
                    <a:tint val="45000"/>
                    <a:satMod val="400000"/>
                  </a:srgbClr>
                </a:duotone>
                <a:extLst>
                  <a:ext uri="{28A0092B-C50C-407E-A947-70E740481C1C}">
                    <a14:useLocalDpi xmlns:a14="http://schemas.microsoft.com/office/drawing/2010/main" val="0"/>
                  </a:ext>
                </a:extLst>
              </a:blip>
              <a:stretch>
                <a:fillRect/>
              </a:stretch>
            </p:blipFill>
            <p:spPr>
              <a:xfrm>
                <a:off x="6892282" y="4439741"/>
                <a:ext cx="1152000" cy="1172672"/>
              </a:xfrm>
              <a:prstGeom prst="rect">
                <a:avLst/>
              </a:prstGeom>
            </p:spPr>
          </p:pic>
          <p:pic>
            <p:nvPicPr>
              <p:cNvPr id="91" name="Picture 90" descr="A blue and black outline of a person&#10;&#10;Description automatically generated">
                <a:extLst>
                  <a:ext uri="{FF2B5EF4-FFF2-40B4-BE49-F238E27FC236}">
                    <a16:creationId xmlns:a16="http://schemas.microsoft.com/office/drawing/2014/main" id="{D65542F0-21F8-5D8A-4CB8-6BE24EBC493B}"/>
                  </a:ext>
                </a:extLst>
              </p:cNvPr>
              <p:cNvPicPr>
                <a:picLocks noChangeAspect="1"/>
              </p:cNvPicPr>
              <p:nvPr/>
            </p:nvPicPr>
            <p:blipFill>
              <a:blip r:embed="rId4">
                <a:duotone>
                  <a:prstClr val="black"/>
                  <a:srgbClr val="FFC000">
                    <a:tint val="45000"/>
                    <a:satMod val="400000"/>
                  </a:srgbClr>
                </a:duotone>
                <a:extLst>
                  <a:ext uri="{28A0092B-C50C-407E-A947-70E740481C1C}">
                    <a14:useLocalDpi xmlns:a14="http://schemas.microsoft.com/office/drawing/2010/main" val="0"/>
                  </a:ext>
                </a:extLst>
              </a:blip>
              <a:stretch>
                <a:fillRect/>
              </a:stretch>
            </p:blipFill>
            <p:spPr>
              <a:xfrm>
                <a:off x="7741459" y="4439741"/>
                <a:ext cx="1152000" cy="1172672"/>
              </a:xfrm>
              <a:prstGeom prst="rect">
                <a:avLst/>
              </a:prstGeom>
            </p:spPr>
          </p:pic>
          <p:pic>
            <p:nvPicPr>
              <p:cNvPr id="92" name="Picture 91" descr="A blue and black outline of a person&#10;&#10;Description automatically generated">
                <a:extLst>
                  <a:ext uri="{FF2B5EF4-FFF2-40B4-BE49-F238E27FC236}">
                    <a16:creationId xmlns:a16="http://schemas.microsoft.com/office/drawing/2014/main" id="{3A66C7E4-DAAE-FC01-9CF3-8CA5906AACE4}"/>
                  </a:ext>
                </a:extLst>
              </p:cNvPr>
              <p:cNvPicPr>
                <a:picLocks noChangeAspect="1"/>
              </p:cNvPicPr>
              <p:nvPr/>
            </p:nvPicPr>
            <p:blipFill>
              <a:blip r:embed="rId4">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9439809" y="4439741"/>
                <a:ext cx="1152000" cy="1172672"/>
              </a:xfrm>
              <a:prstGeom prst="rect">
                <a:avLst/>
              </a:prstGeom>
            </p:spPr>
          </p:pic>
          <p:pic>
            <p:nvPicPr>
              <p:cNvPr id="93" name="Picture 92" descr="A blue and black outline of a person&#10;&#10;Description automatically generated">
                <a:extLst>
                  <a:ext uri="{FF2B5EF4-FFF2-40B4-BE49-F238E27FC236}">
                    <a16:creationId xmlns:a16="http://schemas.microsoft.com/office/drawing/2014/main" id="{E74550F3-A15F-56FA-4770-FD04E4D30D90}"/>
                  </a:ext>
                </a:extLst>
              </p:cNvPr>
              <p:cNvPicPr>
                <a:picLocks noChangeAspect="1"/>
              </p:cNvPicPr>
              <p:nvPr/>
            </p:nvPicPr>
            <p:blipFill>
              <a:blip r:embed="rId4">
                <a:duotone>
                  <a:prstClr val="black"/>
                  <a:srgbClr val="FFC000">
                    <a:tint val="45000"/>
                    <a:satMod val="400000"/>
                  </a:srgbClr>
                </a:duotone>
                <a:extLst>
                  <a:ext uri="{28A0092B-C50C-407E-A947-70E740481C1C}">
                    <a14:useLocalDpi xmlns:a14="http://schemas.microsoft.com/office/drawing/2010/main" val="0"/>
                  </a:ext>
                </a:extLst>
              </a:blip>
              <a:stretch>
                <a:fillRect/>
              </a:stretch>
            </p:blipFill>
            <p:spPr>
              <a:xfrm>
                <a:off x="8590632" y="4439741"/>
                <a:ext cx="1152000" cy="1172672"/>
              </a:xfrm>
              <a:prstGeom prst="rect">
                <a:avLst/>
              </a:prstGeom>
            </p:spPr>
          </p:pic>
        </p:grpSp>
        <p:sp>
          <p:nvSpPr>
            <p:cNvPr id="80" name="Right Brace 79">
              <a:extLst>
                <a:ext uri="{FF2B5EF4-FFF2-40B4-BE49-F238E27FC236}">
                  <a16:creationId xmlns:a16="http://schemas.microsoft.com/office/drawing/2014/main" id="{A44A1F2D-D491-C85F-04A5-ADE7846712F5}"/>
                </a:ext>
              </a:extLst>
            </p:cNvPr>
            <p:cNvSpPr/>
            <p:nvPr/>
          </p:nvSpPr>
          <p:spPr>
            <a:xfrm rot="16200000" flipH="1">
              <a:off x="5459737" y="1961280"/>
              <a:ext cx="459132" cy="7323233"/>
            </a:xfrm>
            <a:prstGeom prst="rightBrace">
              <a:avLst>
                <a:gd name="adj1" fmla="val 32857"/>
                <a:gd name="adj2" fmla="val 64036"/>
              </a:avLst>
            </a:prstGeom>
            <a:no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w="28575">
                  <a:solidFill>
                    <a:prstClr val="black"/>
                  </a:solidFill>
                </a:ln>
                <a:solidFill>
                  <a:prstClr val="black"/>
                </a:solidFill>
                <a:effectLst/>
                <a:uLnTx/>
                <a:uFillTx/>
              </a:endParaRPr>
            </a:p>
          </p:txBody>
        </p:sp>
        <p:sp>
          <p:nvSpPr>
            <p:cNvPr id="81" name="Right Brace 80">
              <a:extLst>
                <a:ext uri="{FF2B5EF4-FFF2-40B4-BE49-F238E27FC236}">
                  <a16:creationId xmlns:a16="http://schemas.microsoft.com/office/drawing/2014/main" id="{7E91144D-F88A-4014-7784-25AABA62EE37}"/>
                </a:ext>
              </a:extLst>
            </p:cNvPr>
            <p:cNvSpPr/>
            <p:nvPr/>
          </p:nvSpPr>
          <p:spPr>
            <a:xfrm rot="16200000">
              <a:off x="4047300" y="2148938"/>
              <a:ext cx="345698" cy="4577207"/>
            </a:xfrm>
            <a:prstGeom prst="rightBrace">
              <a:avLst>
                <a:gd name="adj1" fmla="val 53441"/>
                <a:gd name="adj2" fmla="val 52350"/>
              </a:avLst>
            </a:prstGeom>
            <a:no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pic>
          <p:nvPicPr>
            <p:cNvPr id="82" name="Picture 81" descr="A blue and black outline of a person&#10;&#10;Description automatically generated">
              <a:extLst>
                <a:ext uri="{FF2B5EF4-FFF2-40B4-BE49-F238E27FC236}">
                  <a16:creationId xmlns:a16="http://schemas.microsoft.com/office/drawing/2014/main" id="{4CC98607-A73D-C37D-0919-AEEE67B4F08E}"/>
                </a:ext>
              </a:extLst>
            </p:cNvPr>
            <p:cNvPicPr>
              <a:picLocks noChangeAspect="1"/>
            </p:cNvPicPr>
            <p:nvPr/>
          </p:nvPicPr>
          <p:blipFill rotWithShape="1">
            <a:blip r:embed="rId5">
              <a:duotone>
                <a:prstClr val="black"/>
                <a:srgbClr val="70AD47">
                  <a:tint val="45000"/>
                  <a:satMod val="400000"/>
                </a:srgbClr>
              </a:duotone>
              <a:extLst>
                <a:ext uri="{28A0092B-C50C-407E-A947-70E740481C1C}">
                  <a14:useLocalDpi xmlns:a14="http://schemas.microsoft.com/office/drawing/2010/main" val="0"/>
                </a:ext>
              </a:extLst>
            </a:blip>
            <a:srcRect/>
            <a:stretch/>
          </p:blipFill>
          <p:spPr>
            <a:xfrm>
              <a:off x="6043774" y="4439741"/>
              <a:ext cx="549887" cy="1172672"/>
            </a:xfrm>
            <a:prstGeom prst="rect">
              <a:avLst/>
            </a:prstGeom>
            <a:noFill/>
          </p:spPr>
        </p:pic>
        <p:pic>
          <p:nvPicPr>
            <p:cNvPr id="83" name="Picture 82" descr="A blue and black outline of a person&#10;&#10;Description automatically generated">
              <a:extLst>
                <a:ext uri="{FF2B5EF4-FFF2-40B4-BE49-F238E27FC236}">
                  <a16:creationId xmlns:a16="http://schemas.microsoft.com/office/drawing/2014/main" id="{EEF03DAF-E305-E994-9A77-2D709134618E}"/>
                </a:ext>
              </a:extLst>
            </p:cNvPr>
            <p:cNvPicPr>
              <a:picLocks noChangeAspect="1"/>
            </p:cNvPicPr>
            <p:nvPr/>
          </p:nvPicPr>
          <p:blipFill rotWithShape="1">
            <a:blip r:embed="rId6">
              <a:duotone>
                <a:prstClr val="black"/>
                <a:srgbClr val="FF0000">
                  <a:tint val="45000"/>
                  <a:satMod val="400000"/>
                </a:srgbClr>
              </a:duotone>
              <a:extLst>
                <a:ext uri="{28A0092B-C50C-407E-A947-70E740481C1C}">
                  <a14:useLocalDpi xmlns:a14="http://schemas.microsoft.com/office/drawing/2010/main" val="0"/>
                </a:ext>
              </a:extLst>
            </a:blip>
            <a:srcRect/>
            <a:stretch/>
          </p:blipFill>
          <p:spPr>
            <a:xfrm>
              <a:off x="9350919" y="4444983"/>
              <a:ext cx="391713" cy="1172672"/>
            </a:xfrm>
            <a:prstGeom prst="rect">
              <a:avLst/>
            </a:prstGeom>
          </p:spPr>
        </p:pic>
      </p:grpSp>
    </p:spTree>
    <p:extLst>
      <p:ext uri="{BB962C8B-B14F-4D97-AF65-F5344CB8AC3E}">
        <p14:creationId xmlns:p14="http://schemas.microsoft.com/office/powerpoint/2010/main" val="3417552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4CF2B-6C1E-E8EA-86BC-137C201240BD}"/>
              </a:ext>
            </a:extLst>
          </p:cNvPr>
          <p:cNvSpPr>
            <a:spLocks noGrp="1"/>
          </p:cNvSpPr>
          <p:nvPr>
            <p:ph type="title"/>
          </p:nvPr>
        </p:nvSpPr>
        <p:spPr>
          <a:xfrm>
            <a:off x="552450" y="392945"/>
            <a:ext cx="11087100" cy="697541"/>
          </a:xfrm>
        </p:spPr>
        <p:txBody>
          <a:bodyPr vert="horz" lIns="91440" tIns="45720" rIns="91440" bIns="45720" rtlCol="0" anchor="ctr">
            <a:noAutofit/>
          </a:bodyPr>
          <a:lstStyle/>
          <a:p>
            <a:r>
              <a:rPr lang="en-US" sz="3000" b="1">
                <a:latin typeface="+mn-lt"/>
              </a:rPr>
              <a:t>Gender-affirming hormone therapy is most often prescribed in primary care</a:t>
            </a:r>
          </a:p>
        </p:txBody>
      </p:sp>
      <p:sp>
        <p:nvSpPr>
          <p:cNvPr id="5" name="Text Placeholder 4">
            <a:extLst>
              <a:ext uri="{FF2B5EF4-FFF2-40B4-BE49-F238E27FC236}">
                <a16:creationId xmlns:a16="http://schemas.microsoft.com/office/drawing/2014/main" id="{B5B7F85C-1309-9550-AC8A-E0EDCA5160A2}"/>
              </a:ext>
            </a:extLst>
          </p:cNvPr>
          <p:cNvSpPr>
            <a:spLocks noGrp="1"/>
          </p:cNvSpPr>
          <p:nvPr>
            <p:ph type="body" sz="quarter" idx="10"/>
          </p:nvPr>
        </p:nvSpPr>
        <p:spPr>
          <a:xfrm>
            <a:off x="552450" y="1593273"/>
            <a:ext cx="5606143" cy="4050443"/>
          </a:xfrm>
        </p:spPr>
        <p:txBody>
          <a:bodyPr vert="horz" lIns="91440" tIns="45720" rIns="91440" bIns="45720" rtlCol="0" anchor="t">
            <a:normAutofit fontScale="92500" lnSpcReduction="10000"/>
          </a:bodyPr>
          <a:lstStyle/>
          <a:p>
            <a:pPr marL="342900" indent="-342900">
              <a:buFont typeface="Arial" panose="020B0604020202020204" pitchFamily="34" charset="0"/>
              <a:buChar char="•"/>
            </a:pPr>
            <a:r>
              <a:rPr lang="en-US" sz="2400" b="0" dirty="0"/>
              <a:t>The 2019 Trans PULSE Canada survey found that two-thirds of the hormone therapy of Ontario respondents was prescribed in primary care</a:t>
            </a:r>
            <a:r>
              <a:rPr lang="en-US" sz="2400" b="0" baseline="30000" dirty="0"/>
              <a:t>1</a:t>
            </a:r>
          </a:p>
          <a:p>
            <a:pPr marL="342900" indent="-342900">
              <a:buFont typeface="Arial" panose="020B0604020202020204" pitchFamily="34" charset="0"/>
              <a:buChar cha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Primary care clinicians are encouraged to take an active role in helping people access gender-affirming hormone therapy.</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2,3</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Better access via primary care may reduce overall wait times, alleviate the strain on specialists, and improve patient safety by diverting people away from unregulated sources of hormone therapy medications </a:t>
            </a:r>
          </a:p>
        </p:txBody>
      </p:sp>
      <p:sp>
        <p:nvSpPr>
          <p:cNvPr id="6" name="TextBox 5">
            <a:extLst>
              <a:ext uri="{FF2B5EF4-FFF2-40B4-BE49-F238E27FC236}">
                <a16:creationId xmlns:a16="http://schemas.microsoft.com/office/drawing/2014/main" id="{608CA553-32BE-8814-C0B3-EF98AE97516E}"/>
              </a:ext>
            </a:extLst>
          </p:cNvPr>
          <p:cNvSpPr txBox="1"/>
          <p:nvPr/>
        </p:nvSpPr>
        <p:spPr>
          <a:xfrm>
            <a:off x="12012" y="6209958"/>
            <a:ext cx="11440391" cy="646331"/>
          </a:xfrm>
          <a:prstGeom prst="rect">
            <a:avLst/>
          </a:prstGeom>
          <a:noFill/>
        </p:spPr>
        <p:txBody>
          <a:bodyPr wrap="square">
            <a:spAutoFit/>
          </a:bodyPr>
          <a:lstStyle/>
          <a:p>
            <a:pPr marL="228600" indent="-228600">
              <a:buAutoNum type="arabicPeriod"/>
            </a:pPr>
            <a:r>
              <a:rPr lang="en-US" sz="1200" u="none">
                <a:latin typeface="Calibri"/>
                <a:ea typeface="MS PGothic"/>
                <a:cs typeface="Segoe UI"/>
              </a:rPr>
              <a:t>Personal communication, Trans PULSE Canada study team, June 6, 2024. </a:t>
            </a:r>
          </a:p>
          <a:p>
            <a:pPr marL="228600" indent="-228600">
              <a:buFontTx/>
              <a:buAutoNum type="arabicPeriod"/>
            </a:pPr>
            <a:r>
              <a:rPr lang="en-US" sz="1200" u="none">
                <a:latin typeface="Calibri"/>
                <a:ea typeface="MS PGothic"/>
                <a:cs typeface="Segoe UI"/>
              </a:rPr>
              <a:t>Centre for Addiction and Mental Health, </a:t>
            </a:r>
            <a:r>
              <a:rPr lang="en-US" sz="1200" u="none">
                <a:latin typeface="Calibri"/>
                <a:ea typeface="MS PGothic"/>
                <a:cs typeface="Segoe UI"/>
                <a:hlinkClick r:id="rId3"/>
              </a:rPr>
              <a:t>Gender Identity Clinic</a:t>
            </a:r>
            <a:r>
              <a:rPr lang="en-US" sz="1200">
                <a:latin typeface="Calibri"/>
                <a:ea typeface="MS PGothic"/>
                <a:cs typeface="Segoe UI"/>
              </a:rPr>
              <a:t>, accessed June 2024. </a:t>
            </a:r>
            <a:endParaRPr lang="en-US" sz="1200" u="none">
              <a:latin typeface="Calibri"/>
              <a:ea typeface="MS PGothic"/>
              <a:cs typeface="Segoe UI"/>
            </a:endParaRPr>
          </a:p>
          <a:p>
            <a:pPr marL="228600" indent="-228600">
              <a:buFontTx/>
              <a:buAutoNum type="arabicPeriod"/>
            </a:pPr>
            <a:r>
              <a:rPr lang="en-US" sz="1200">
                <a:latin typeface="Calibri"/>
                <a:ea typeface="MS PGothic"/>
                <a:cs typeface="Segoe UI"/>
              </a:rPr>
              <a:t>Rainbow Health Ontario, </a:t>
            </a:r>
            <a:r>
              <a:rPr lang="en-US" sz="1200">
                <a:solidFill>
                  <a:srgbClr val="333333"/>
                </a:solidFill>
                <a:latin typeface="proxima-nova"/>
                <a:ea typeface="MS PGothic"/>
                <a:cs typeface="Segoe UI"/>
                <a:hlinkClick r:id="rId4"/>
              </a:rPr>
              <a:t>H</a:t>
            </a:r>
            <a:r>
              <a:rPr lang="en-US" sz="1200" b="0" i="0">
                <a:solidFill>
                  <a:srgbClr val="333333"/>
                </a:solidFill>
                <a:effectLst/>
                <a:latin typeface="proxima-nova"/>
                <a:hlinkClick r:id="rId4"/>
              </a:rPr>
              <a:t>ow do </a:t>
            </a:r>
            <a:r>
              <a:rPr lang="en-US" sz="1200">
                <a:solidFill>
                  <a:srgbClr val="333333"/>
                </a:solidFill>
                <a:latin typeface="proxima-nova"/>
                <a:hlinkClick r:id="rId4"/>
              </a:rPr>
              <a:t>I</a:t>
            </a:r>
            <a:r>
              <a:rPr lang="en-US" sz="1200" b="0" i="0">
                <a:solidFill>
                  <a:srgbClr val="333333"/>
                </a:solidFill>
                <a:effectLst/>
                <a:latin typeface="proxima-nova"/>
                <a:hlinkClick r:id="rId4"/>
              </a:rPr>
              <a:t> access or start hormone replacement therapy?</a:t>
            </a:r>
            <a:r>
              <a:rPr lang="en-US" sz="1200" b="0" i="0">
                <a:solidFill>
                  <a:srgbClr val="333333"/>
                </a:solidFill>
                <a:effectLst/>
                <a:latin typeface="proxima-nova"/>
              </a:rPr>
              <a:t>, accessed June 2024.</a:t>
            </a:r>
          </a:p>
        </p:txBody>
      </p:sp>
      <p:graphicFrame>
        <p:nvGraphicFramePr>
          <p:cNvPr id="8" name="Chart 7" descr="Graph showing that 65.9% of people reported receiving gender-affirming hormone therapy from a primary care clinician, 36.3% from a specialist, and 2.9% from other sources such as online, an unregulated source, or someone else's prescription.">
            <a:extLst>
              <a:ext uri="{FF2B5EF4-FFF2-40B4-BE49-F238E27FC236}">
                <a16:creationId xmlns:a16="http://schemas.microsoft.com/office/drawing/2014/main" id="{F553C9F0-E739-0CAD-3E2F-D91298C32ADF}"/>
              </a:ext>
            </a:extLst>
          </p:cNvPr>
          <p:cNvGraphicFramePr/>
          <p:nvPr>
            <p:extLst>
              <p:ext uri="{D42A27DB-BD31-4B8C-83A1-F6EECF244321}">
                <p14:modId xmlns:p14="http://schemas.microsoft.com/office/powerpoint/2010/main" val="3391183845"/>
              </p:ext>
            </p:extLst>
          </p:nvPr>
        </p:nvGraphicFramePr>
        <p:xfrm>
          <a:off x="4994151" y="799080"/>
          <a:ext cx="5850824" cy="5259840"/>
        </p:xfrm>
        <a:graphic>
          <a:graphicData uri="http://schemas.openxmlformats.org/drawingml/2006/chart">
            <c:chart xmlns:c="http://schemas.openxmlformats.org/drawingml/2006/chart" xmlns:r="http://schemas.openxmlformats.org/officeDocument/2006/relationships" r:id="rId5"/>
          </a:graphicData>
        </a:graphic>
      </p:graphicFrame>
      <p:pic>
        <p:nvPicPr>
          <p:cNvPr id="1026" name="Picture 2">
            <a:extLst>
              <a:ext uri="{FF2B5EF4-FFF2-40B4-BE49-F238E27FC236}">
                <a16:creationId xmlns:a16="http://schemas.microsoft.com/office/drawing/2014/main" id="{013EDA5A-2166-D2FE-4F27-8664DDF45AE4}"/>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44930" y="4933771"/>
            <a:ext cx="1994665" cy="1994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858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A9BD-033D-B776-A9DE-98B5790CAB5C}"/>
              </a:ext>
            </a:extLst>
          </p:cNvPr>
          <p:cNvSpPr>
            <a:spLocks noGrp="1"/>
          </p:cNvSpPr>
          <p:nvPr>
            <p:ph type="title"/>
          </p:nvPr>
        </p:nvSpPr>
        <p:spPr>
          <a:xfrm>
            <a:off x="533400" y="417344"/>
            <a:ext cx="10872019" cy="505381"/>
          </a:xfrm>
        </p:spPr>
        <p:txBody>
          <a:bodyPr>
            <a:noAutofit/>
          </a:bodyPr>
          <a:lstStyle/>
          <a:p>
            <a:r>
              <a:rPr lang="en-US" sz="3000" b="1">
                <a:latin typeface="+mn-lt"/>
                <a:cs typeface="Calibri Light"/>
              </a:rPr>
              <a:t>Opportunities exist to improve clinical competency in meeting the health care needs of gender-diverse adults</a:t>
            </a:r>
          </a:p>
        </p:txBody>
      </p:sp>
      <p:pic>
        <p:nvPicPr>
          <p:cNvPr id="6" name="Picture Placeholder 5">
            <a:extLst>
              <a:ext uri="{FF2B5EF4-FFF2-40B4-BE49-F238E27FC236}">
                <a16:creationId xmlns:a16="http://schemas.microsoft.com/office/drawing/2014/main" id="{1CAA8503-BC25-F541-DF74-4CF564A007E0}"/>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a:xfrm>
            <a:off x="8954395" y="928090"/>
            <a:ext cx="2714351" cy="2574570"/>
          </a:xfrm>
        </p:spPr>
      </p:pic>
      <p:sp>
        <p:nvSpPr>
          <p:cNvPr id="4" name="TextBox 3">
            <a:extLst>
              <a:ext uri="{FF2B5EF4-FFF2-40B4-BE49-F238E27FC236}">
                <a16:creationId xmlns:a16="http://schemas.microsoft.com/office/drawing/2014/main" id="{D92E0772-39EE-454F-D287-0F07A8285CCF}"/>
              </a:ext>
            </a:extLst>
          </p:cNvPr>
          <p:cNvSpPr txBox="1"/>
          <p:nvPr/>
        </p:nvSpPr>
        <p:spPr>
          <a:xfrm>
            <a:off x="523254" y="1441687"/>
            <a:ext cx="8372749" cy="2308324"/>
          </a:xfrm>
          <a:prstGeom prst="rect">
            <a:avLst/>
          </a:prstGeom>
          <a:noFill/>
        </p:spPr>
        <p:txBody>
          <a:bodyPr wrap="square">
            <a:spAutoFit/>
          </a:bodyPr>
          <a:lstStyle/>
          <a:p>
            <a:r>
              <a:rPr lang="en-US" sz="2400" u="none"/>
              <a:t>Limited education and training on gender-affirming care has been identified as a constraint among medical students and nurses in Ontario.</a:t>
            </a:r>
            <a:r>
              <a:rPr lang="en-US" sz="2400" baseline="30000"/>
              <a:t>1,</a:t>
            </a:r>
            <a:r>
              <a:rPr lang="en-US" sz="2400" u="none" baseline="30000"/>
              <a:t>2 </a:t>
            </a:r>
            <a:r>
              <a:rPr lang="en-US" sz="2400"/>
              <a:t>A q</a:t>
            </a:r>
            <a:r>
              <a:rPr lang="en-US" sz="2400">
                <a:solidFill>
                  <a:prstClr val="black"/>
                </a:solidFill>
              </a:rPr>
              <a:t>ualitative analysis of physician-perceived barriers found difficulty in accessing resources and referral networks, as well as deficits in medical knowledge, as main barriers.</a:t>
            </a:r>
            <a:r>
              <a:rPr lang="en-US" sz="2400" baseline="30000">
                <a:solidFill>
                  <a:prstClr val="black"/>
                </a:solidFill>
              </a:rPr>
              <a:t>3</a:t>
            </a:r>
          </a:p>
          <a:p>
            <a:endParaRPr lang="en-US" sz="2400" u="none"/>
          </a:p>
        </p:txBody>
      </p:sp>
      <p:sp>
        <p:nvSpPr>
          <p:cNvPr id="12" name="TextBox 11">
            <a:extLst>
              <a:ext uri="{FF2B5EF4-FFF2-40B4-BE49-F238E27FC236}">
                <a16:creationId xmlns:a16="http://schemas.microsoft.com/office/drawing/2014/main" id="{2D4F0D72-392B-F3AB-E732-066C5502FD9D}"/>
              </a:ext>
            </a:extLst>
          </p:cNvPr>
          <p:cNvSpPr txBox="1"/>
          <p:nvPr/>
        </p:nvSpPr>
        <p:spPr>
          <a:xfrm>
            <a:off x="523254" y="3443290"/>
            <a:ext cx="10764179"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3000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The following key enablers to build capacity among </a:t>
            </a:r>
            <a:r>
              <a:rPr lang="en-US" sz="2400">
                <a:solidFill>
                  <a:prstClr val="black"/>
                </a:solidFill>
                <a:latin typeface="Calibri" panose="020F0502020204030204"/>
              </a:rPr>
              <a:t>clinicians</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to provide gender-affirming care have been identified</a:t>
            </a:r>
            <a:r>
              <a:rPr kumimoji="0" lang="en-US" sz="2400" b="0" i="0" u="none" strike="noStrike" kern="1200" cap="none" spc="0" normalizeH="0" baseline="30000" noProof="0">
                <a:ln>
                  <a:noFill/>
                </a:ln>
                <a:solidFill>
                  <a:prstClr val="black"/>
                </a:solidFill>
                <a:effectLst/>
                <a:uLnTx/>
                <a:uFillTx/>
                <a:latin typeface="Calibri" panose="020F0502020204030204"/>
                <a:ea typeface="+mn-ea"/>
                <a:cs typeface="+mn-cs"/>
              </a:rPr>
              <a:t>4,5</a:t>
            </a:r>
            <a:r>
              <a:rPr kumimoji="0" lang="en-US" sz="2400" b="0" i="0" u="none" strike="noStrike" kern="1200" cap="none" spc="0" normalizeH="0" noProof="0">
                <a:ln>
                  <a:noFill/>
                </a:ln>
                <a:solidFill>
                  <a:prstClr val="black"/>
                </a:solidFill>
                <a:effectLst/>
                <a:uLnTx/>
                <a:uFillTx/>
                <a:latin typeface="Calibri" panose="020F0502020204030204"/>
                <a:ea typeface="+mn-ea"/>
                <a:cs typeface="+mn-cs"/>
              </a:rPr>
              <a:t>:</a:t>
            </a:r>
          </a:p>
        </p:txBody>
      </p:sp>
      <p:sp>
        <p:nvSpPr>
          <p:cNvPr id="14" name="TextBox 13">
            <a:extLst>
              <a:ext uri="{FF2B5EF4-FFF2-40B4-BE49-F238E27FC236}">
                <a16:creationId xmlns:a16="http://schemas.microsoft.com/office/drawing/2014/main" id="{0681C050-BDE9-787B-C8D9-9BA17FF5E4F0}"/>
              </a:ext>
            </a:extLst>
          </p:cNvPr>
          <p:cNvSpPr txBox="1"/>
          <p:nvPr/>
        </p:nvSpPr>
        <p:spPr>
          <a:xfrm>
            <a:off x="581647" y="4520508"/>
            <a:ext cx="10705786" cy="1323439"/>
          </a:xfrm>
          <a:prstGeom prst="rect">
            <a:avLst/>
          </a:prstGeom>
          <a:noFill/>
        </p:spPr>
        <p:txBody>
          <a:bodyPr wrap="square" numCol="2">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a:ln>
                  <a:noFill/>
                </a:ln>
                <a:solidFill>
                  <a:prstClr val="black"/>
                </a:solidFill>
                <a:effectLst/>
                <a:uLnTx/>
                <a:uFillTx/>
                <a:latin typeface="Calibri" panose="020F0502020204030204"/>
                <a:ea typeface="+mn-ea"/>
                <a:cs typeface="+mn-cs"/>
              </a:rPr>
              <a:t>Continuing 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a:ln>
                  <a:noFill/>
                </a:ln>
                <a:solidFill>
                  <a:prstClr val="black"/>
                </a:solidFill>
                <a:effectLst/>
                <a:uLnTx/>
                <a:uFillTx/>
                <a:latin typeface="Calibri" panose="020F0502020204030204"/>
                <a:ea typeface="+mn-ea"/>
                <a:cs typeface="+mn-cs"/>
              </a:rPr>
              <a:t>Clinical practice guidelines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a:ln>
                  <a:noFill/>
                </a:ln>
                <a:solidFill>
                  <a:prstClr val="black"/>
                </a:solidFill>
                <a:effectLst/>
                <a:uLnTx/>
                <a:uFillTx/>
                <a:latin typeface="Calibri" panose="020F0502020204030204"/>
                <a:ea typeface="+mn-ea"/>
                <a:cs typeface="+mn-cs"/>
              </a:rPr>
              <a:t>Professional shadowing</a:t>
            </a:r>
          </a:p>
          <a:p>
            <a:pPr marR="0" lvl="0" algn="l" defTabSz="914400" rtl="0" eaLnBrk="1" fontAlgn="auto" latinLnBrk="0" hangingPunct="1">
              <a:lnSpc>
                <a:spcPct val="100000"/>
              </a:lnSpc>
              <a:spcBef>
                <a:spcPts val="0"/>
              </a:spcBef>
              <a:spcAft>
                <a:spcPts val="0"/>
              </a:spcAft>
              <a:buClrTx/>
              <a:buSzTx/>
              <a:tabLst/>
              <a:defRPr/>
            </a:pPr>
            <a:endParaRPr kumimoji="0" lang="en-US" sz="200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a:ln>
                  <a:noFill/>
                </a:ln>
                <a:solidFill>
                  <a:prstClr val="black"/>
                </a:solidFill>
                <a:effectLst/>
                <a:uLnTx/>
                <a:uFillTx/>
                <a:latin typeface="Calibri" panose="020F0502020204030204"/>
                <a:ea typeface="+mn-ea"/>
                <a:cs typeface="+mn-cs"/>
              </a:rPr>
              <a:t>Mentorship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a:ln>
                  <a:noFill/>
                </a:ln>
                <a:solidFill>
                  <a:prstClr val="black"/>
                </a:solidFill>
                <a:effectLst/>
                <a:uLnTx/>
                <a:uFillTx/>
                <a:latin typeface="Calibri" panose="020F0502020204030204"/>
                <a:ea typeface="+mn-ea"/>
                <a:cs typeface="+mn-cs"/>
              </a:rPr>
              <a:t>Including gender-affirming care in curricula</a:t>
            </a:r>
            <a:endParaRPr kumimoji="0" lang="en-US" sz="240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71BB063-EBF4-E619-9A9A-9A9F0C595A5B}"/>
              </a:ext>
            </a:extLst>
          </p:cNvPr>
          <p:cNvSpPr txBox="1"/>
          <p:nvPr/>
        </p:nvSpPr>
        <p:spPr>
          <a:xfrm>
            <a:off x="7208" y="5834647"/>
            <a:ext cx="11475028" cy="1015663"/>
          </a:xfrm>
          <a:prstGeom prst="rect">
            <a:avLst/>
          </a:prstGeom>
          <a:noFill/>
        </p:spPr>
        <p:txBody>
          <a:bodyPr wrap="square">
            <a:spAutoFit/>
          </a:bodyPr>
          <a:lstStyle/>
          <a:p>
            <a:pPr marL="228600" marR="0" lvl="0" indent="-228600" algn="l" defTabSz="457200" rtl="0" eaLnBrk="1" fontAlgn="base" latinLnBrk="0" hangingPunct="1">
              <a:lnSpc>
                <a:spcPct val="100000"/>
              </a:lnSpc>
              <a:spcBef>
                <a:spcPct val="0"/>
              </a:spcBef>
              <a:spcAft>
                <a:spcPct val="0"/>
              </a:spcAft>
              <a:buClrTx/>
              <a:buSzTx/>
              <a:buFontTx/>
              <a:buAutoNum type="arabicPeriod"/>
              <a:tabLst/>
              <a:defRPr/>
            </a:pPr>
            <a:r>
              <a:rPr kumimoji="0" lang="en-US" sz="1200" b="0" i="0" u="none" strike="noStrike" kern="1200" cap="none" spc="0" normalizeH="0" baseline="0" noProof="0">
                <a:ln>
                  <a:noFill/>
                </a:ln>
                <a:solidFill>
                  <a:srgbClr val="000000"/>
                </a:solidFill>
                <a:effectLst/>
                <a:uLnTx/>
                <a:uFillTx/>
                <a:latin typeface="Calibri"/>
                <a:ea typeface="MS PGothic"/>
                <a:cs typeface="Segoe UI"/>
              </a:rPr>
              <a:t>Chan et al, 2016, </a:t>
            </a:r>
            <a:r>
              <a:rPr kumimoji="0" lang="en-US" sz="1200" b="0" i="0" u="none" strike="noStrike" kern="1200" cap="none" spc="0" normalizeH="0" baseline="0" noProof="0">
                <a:ln>
                  <a:noFill/>
                </a:ln>
                <a:solidFill>
                  <a:srgbClr val="000000"/>
                </a:solidFill>
                <a:effectLst/>
                <a:uLnTx/>
                <a:uFillTx/>
                <a:latin typeface="Calibri"/>
                <a:ea typeface="MS PGothic"/>
                <a:cs typeface="Segoe UI"/>
                <a:hlinkClick r:id="rId4"/>
              </a:rPr>
              <a:t>Gaps in transgender medicine content identified among Canadian medical school curricula</a:t>
            </a:r>
            <a:r>
              <a:rPr kumimoji="0" lang="en-US" sz="1200" b="0" i="0" u="none" strike="noStrike" kern="1200" cap="none" spc="0" normalizeH="0" baseline="0" noProof="0">
                <a:ln>
                  <a:noFill/>
                </a:ln>
                <a:solidFill>
                  <a:srgbClr val="000000"/>
                </a:solidFill>
                <a:effectLst/>
                <a:uLnTx/>
                <a:uFillTx/>
                <a:latin typeface="Calibri"/>
                <a:ea typeface="MS PGothic"/>
                <a:cs typeface="Segoe UI"/>
              </a:rPr>
              <a:t>. </a:t>
            </a:r>
          </a:p>
          <a:p>
            <a:pPr marL="228600" marR="0" lvl="0" indent="-228600" algn="l" defTabSz="457200" rtl="0" eaLnBrk="1" fontAlgn="base" latinLnBrk="0" hangingPunct="1">
              <a:lnSpc>
                <a:spcPct val="100000"/>
              </a:lnSpc>
              <a:spcBef>
                <a:spcPct val="0"/>
              </a:spcBef>
              <a:spcAft>
                <a:spcPct val="0"/>
              </a:spcAft>
              <a:buClrTx/>
              <a:buSzTx/>
              <a:buFontTx/>
              <a:buAutoNum type="arabicPeriod"/>
              <a:tabLst/>
              <a:defRPr/>
            </a:pPr>
            <a:r>
              <a:rPr kumimoji="0" lang="en-US" sz="1200" b="0" i="0" u="none" strike="noStrike" kern="1200" cap="none" spc="0" normalizeH="0" baseline="0" noProof="0">
                <a:ln>
                  <a:noFill/>
                </a:ln>
                <a:solidFill>
                  <a:srgbClr val="000000"/>
                </a:solidFill>
                <a:effectLst/>
                <a:uLnTx/>
                <a:uFillTx/>
                <a:latin typeface="Calibri"/>
                <a:ea typeface="MS PGothic"/>
                <a:cs typeface="Segoe UI"/>
              </a:rPr>
              <a:t>Ziegler, 2020, </a:t>
            </a:r>
            <a:r>
              <a:rPr kumimoji="0" lang="en-US" sz="1200" b="0" i="0" u="none" strike="noStrike" kern="1200" cap="none" spc="0" normalizeH="0" baseline="0" noProof="0">
                <a:ln>
                  <a:noFill/>
                </a:ln>
                <a:solidFill>
                  <a:srgbClr val="000000"/>
                </a:solidFill>
                <a:effectLst/>
                <a:uLnTx/>
                <a:uFillTx/>
                <a:latin typeface="Calibri"/>
                <a:ea typeface="MS PGothic"/>
                <a:cs typeface="Segoe UI"/>
                <a:hlinkClick r:id="rId5"/>
              </a:rPr>
              <a:t>The integral role of nurses in primary care for transgender people: a qualitative descriptive study</a:t>
            </a:r>
            <a:r>
              <a:rPr kumimoji="0" lang="en-US" sz="1200" b="0" i="0" u="none" strike="noStrike" kern="1200" cap="none" spc="0" normalizeH="0" baseline="0" noProof="0">
                <a:ln>
                  <a:noFill/>
                </a:ln>
                <a:solidFill>
                  <a:srgbClr val="000000"/>
                </a:solidFill>
                <a:effectLst/>
                <a:uLnTx/>
                <a:uFillTx/>
                <a:latin typeface="Calibri"/>
                <a:ea typeface="MS PGothic"/>
                <a:cs typeface="Segoe UI"/>
              </a:rPr>
              <a:t>. </a:t>
            </a:r>
          </a:p>
          <a:p>
            <a:pPr marL="228600" marR="0" lvl="0" indent="-228600" algn="l" defTabSz="457200" rtl="0" eaLnBrk="1" fontAlgn="base" latinLnBrk="0" hangingPunct="1">
              <a:lnSpc>
                <a:spcPct val="100000"/>
              </a:lnSpc>
              <a:spcBef>
                <a:spcPct val="0"/>
              </a:spcBef>
              <a:spcAft>
                <a:spcPct val="0"/>
              </a:spcAft>
              <a:buClrTx/>
              <a:buSzTx/>
              <a:buFontTx/>
              <a:buAutoNum type="arabicPeriod"/>
              <a:tabLst/>
              <a:defRPr/>
            </a:pPr>
            <a:r>
              <a:rPr kumimoji="0" lang="en-US" sz="1200" b="0" i="0" u="none" strike="noStrike" kern="1200" cap="none" spc="0" normalizeH="0" baseline="0" noProof="0" err="1">
                <a:ln>
                  <a:noFill/>
                </a:ln>
                <a:solidFill>
                  <a:srgbClr val="000000"/>
                </a:solidFill>
                <a:effectLst/>
                <a:uLnTx/>
                <a:uFillTx/>
                <a:latin typeface="Calibri"/>
                <a:ea typeface="MS PGothic"/>
                <a:cs typeface="Segoe UI"/>
              </a:rPr>
              <a:t>Snelgrove</a:t>
            </a:r>
            <a:r>
              <a:rPr kumimoji="0" lang="en-US" sz="1200" b="0" i="0" u="none" strike="noStrike" kern="1200" cap="none" spc="0" normalizeH="0" baseline="0" noProof="0">
                <a:ln>
                  <a:noFill/>
                </a:ln>
                <a:solidFill>
                  <a:srgbClr val="000000"/>
                </a:solidFill>
                <a:effectLst/>
                <a:uLnTx/>
                <a:uFillTx/>
                <a:latin typeface="Calibri"/>
                <a:ea typeface="MS PGothic"/>
                <a:cs typeface="Segoe UI"/>
              </a:rPr>
              <a:t> et al, 2012, </a:t>
            </a:r>
            <a:r>
              <a:rPr kumimoji="0" lang="en-US" sz="1200" b="0" i="0" u="none" strike="noStrike" kern="1200" cap="none" spc="0" normalizeH="0" baseline="0" noProof="0">
                <a:ln>
                  <a:noFill/>
                </a:ln>
                <a:solidFill>
                  <a:srgbClr val="000000"/>
                </a:solidFill>
                <a:effectLst/>
                <a:uLnTx/>
                <a:uFillTx/>
                <a:latin typeface="Calibri"/>
                <a:ea typeface="MS PGothic"/>
                <a:cs typeface="Segoe UI"/>
                <a:hlinkClick r:id="rId6"/>
              </a:rPr>
              <a:t>“Completely out-at-sea” with “two-gender medicine”: a qualitative analysis of physician-side barriers to providing healthcare for transgender patients</a:t>
            </a:r>
            <a:r>
              <a:rPr kumimoji="0" lang="en-US" sz="1200" b="0" i="0" u="none" strike="noStrike" kern="1200" cap="none" spc="0" normalizeH="0" baseline="0" noProof="0">
                <a:ln>
                  <a:noFill/>
                </a:ln>
                <a:solidFill>
                  <a:srgbClr val="000000"/>
                </a:solidFill>
                <a:effectLst/>
                <a:uLnTx/>
                <a:uFillTx/>
                <a:latin typeface="Calibri"/>
                <a:ea typeface="MS PGothic"/>
                <a:cs typeface="Segoe UI"/>
              </a:rPr>
              <a:t>. </a:t>
            </a:r>
          </a:p>
          <a:p>
            <a:pPr marL="228600" marR="0" lvl="0" indent="-228600" algn="l" defTabSz="457200" rtl="0" eaLnBrk="1" fontAlgn="base" latinLnBrk="0" hangingPunct="1">
              <a:lnSpc>
                <a:spcPct val="100000"/>
              </a:lnSpc>
              <a:spcBef>
                <a:spcPct val="0"/>
              </a:spcBef>
              <a:spcAft>
                <a:spcPct val="0"/>
              </a:spcAft>
              <a:buClrTx/>
              <a:buSzTx/>
              <a:buFontTx/>
              <a:buAutoNum type="arabicPeriod"/>
              <a:tabLst/>
              <a:defRPr/>
            </a:pPr>
            <a:r>
              <a:rPr kumimoji="0" lang="en-US" sz="1200" b="0" i="0" u="none" strike="noStrike" kern="1200" cap="none" spc="0" normalizeH="0" baseline="0" noProof="0">
                <a:ln>
                  <a:noFill/>
                </a:ln>
                <a:solidFill>
                  <a:srgbClr val="000000"/>
                </a:solidFill>
                <a:effectLst/>
                <a:uLnTx/>
                <a:uFillTx/>
                <a:latin typeface="Calibri"/>
                <a:ea typeface="MS PGothic"/>
                <a:cs typeface="Segoe UI"/>
              </a:rPr>
              <a:t>Ziegler et al, 2020, </a:t>
            </a:r>
            <a:r>
              <a:rPr kumimoji="0" lang="en-US" sz="1200" b="0" i="0" u="none" strike="noStrike" kern="1200" cap="none" spc="0" normalizeH="0" baseline="0" noProof="0">
                <a:ln>
                  <a:noFill/>
                </a:ln>
                <a:solidFill>
                  <a:srgbClr val="000000"/>
                </a:solidFill>
                <a:effectLst/>
                <a:uLnTx/>
                <a:uFillTx/>
                <a:latin typeface="Calibri"/>
                <a:ea typeface="MS PGothic"/>
                <a:cs typeface="Segoe UI"/>
                <a:hlinkClick r:id="rId7"/>
              </a:rPr>
              <a:t> Models of care and team </a:t>
            </a:r>
            <a:r>
              <a:rPr lang="en-US" sz="1200">
                <a:solidFill>
                  <a:srgbClr val="000000"/>
                </a:solidFill>
                <a:latin typeface="Calibri"/>
                <a:ea typeface="MS PGothic"/>
                <a:cs typeface="Segoe UI"/>
                <a:hlinkClick r:id="rId7"/>
              </a:rPr>
              <a:t>a</a:t>
            </a:r>
            <a:r>
              <a:rPr kumimoji="0" lang="en-US" sz="1200" b="0" i="0" u="none" strike="noStrike" kern="1200" cap="none" spc="0" normalizeH="0" baseline="0" noProof="0" err="1">
                <a:ln>
                  <a:noFill/>
                </a:ln>
                <a:solidFill>
                  <a:srgbClr val="000000"/>
                </a:solidFill>
                <a:effectLst/>
                <a:uLnTx/>
                <a:uFillTx/>
                <a:latin typeface="Calibri"/>
                <a:ea typeface="MS PGothic"/>
                <a:cs typeface="Segoe UI"/>
                <a:hlinkClick r:id="rId7"/>
              </a:rPr>
              <a:t>ctivities</a:t>
            </a:r>
            <a:r>
              <a:rPr kumimoji="0" lang="en-US" sz="1200" b="0" i="0" u="none" strike="noStrike" kern="1200" cap="none" spc="0" normalizeH="0" baseline="0" noProof="0">
                <a:ln>
                  <a:noFill/>
                </a:ln>
                <a:solidFill>
                  <a:srgbClr val="000000"/>
                </a:solidFill>
                <a:effectLst/>
                <a:uLnTx/>
                <a:uFillTx/>
                <a:latin typeface="Calibri"/>
                <a:ea typeface="MS PGothic"/>
                <a:cs typeface="Segoe UI"/>
                <a:hlinkClick r:id="rId7"/>
              </a:rPr>
              <a:t> in the delivery of transgender primary care: an Ontario case study</a:t>
            </a:r>
            <a:r>
              <a:rPr kumimoji="0" lang="en-US" sz="1200" b="0" i="0" u="none" strike="noStrike" kern="1200" cap="none" spc="0" normalizeH="0" baseline="0" noProof="0">
                <a:ln>
                  <a:noFill/>
                </a:ln>
                <a:solidFill>
                  <a:srgbClr val="000000"/>
                </a:solidFill>
                <a:effectLst/>
                <a:uLnTx/>
                <a:uFillTx/>
                <a:latin typeface="Calibri"/>
                <a:ea typeface="MS PGothic"/>
                <a:cs typeface="Segoe UI"/>
              </a:rPr>
              <a:t>. </a:t>
            </a:r>
          </a:p>
          <a:p>
            <a:pPr marL="228600" marR="0" lvl="0" indent="-228600" algn="l" defTabSz="457200" rtl="0" eaLnBrk="1" fontAlgn="base" latinLnBrk="0" hangingPunct="1">
              <a:lnSpc>
                <a:spcPct val="100000"/>
              </a:lnSpc>
              <a:spcBef>
                <a:spcPct val="0"/>
              </a:spcBef>
              <a:spcAft>
                <a:spcPct val="0"/>
              </a:spcAft>
              <a:buClrTx/>
              <a:buSzTx/>
              <a:buFontTx/>
              <a:buAutoNum type="arabicPeriod"/>
              <a:tabLst/>
              <a:defRPr/>
            </a:pPr>
            <a:r>
              <a:rPr lang="en-US" sz="1200">
                <a:solidFill>
                  <a:srgbClr val="000000"/>
                </a:solidFill>
                <a:latin typeface="Calibri"/>
                <a:ea typeface="MS PGothic"/>
                <a:cs typeface="Segoe UI"/>
              </a:rPr>
              <a:t>Rainbow Health Ontario, 2021, </a:t>
            </a:r>
            <a:r>
              <a:rPr lang="en-US" sz="1200">
                <a:hlinkClick r:id="rId8"/>
              </a:rPr>
              <a:t>Guidelines for gender-affirming primary care with trans and non-binary patients</a:t>
            </a:r>
            <a:r>
              <a:rPr kumimoji="0" lang="en-US" sz="1200" b="0" i="0" u="none" strike="noStrike" kern="1200" cap="none" spc="0" normalizeH="0" baseline="0" noProof="0">
                <a:ln>
                  <a:noFill/>
                </a:ln>
                <a:solidFill>
                  <a:srgbClr val="000000"/>
                </a:solidFill>
                <a:effectLst/>
                <a:uLnTx/>
                <a:uFillTx/>
                <a:latin typeface="Calibri"/>
                <a:ea typeface="MS PGothic"/>
                <a:cs typeface="Segoe UI"/>
              </a:rPr>
              <a:t>. </a:t>
            </a:r>
          </a:p>
        </p:txBody>
      </p:sp>
    </p:spTree>
    <p:extLst>
      <p:ext uri="{BB962C8B-B14F-4D97-AF65-F5344CB8AC3E}">
        <p14:creationId xmlns:p14="http://schemas.microsoft.com/office/powerpoint/2010/main" val="1990170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032759E-CCCE-B503-1C27-34780DD8C15A}"/>
              </a:ext>
            </a:extLst>
          </p:cNvPr>
          <p:cNvSpPr txBox="1">
            <a:spLocks/>
          </p:cNvSpPr>
          <p:nvPr/>
        </p:nvSpPr>
        <p:spPr>
          <a:xfrm>
            <a:off x="10837145" y="-395928"/>
            <a:ext cx="1152525" cy="1466133"/>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None/>
              <a:tabLst/>
              <a:defRPr/>
            </a:pPr>
            <a:r>
              <a:rPr kumimoji="0" lang="en-US" sz="20000" b="0" i="0" u="none" strike="noStrike" kern="1200" cap="none" spc="0" normalizeH="0" baseline="0" noProof="0">
                <a:ln>
                  <a:noFill/>
                </a:ln>
                <a:solidFill>
                  <a:srgbClr val="000000"/>
                </a:solidFill>
                <a:effectLst/>
                <a:uLnTx/>
                <a:uFillTx/>
                <a:latin typeface="Calibri" panose="020F0502020204030204"/>
                <a:ea typeface="+mn-ea"/>
                <a:cs typeface="+mn-cs"/>
              </a:rPr>
              <a:t>”</a:t>
            </a:r>
            <a:endParaRPr kumimoji="0" lang="en-US" sz="20000" b="0" i="1" u="none" strike="noStrike" kern="1200" cap="none" spc="0" normalizeH="0" baseline="0" noProof="0">
              <a:ln>
                <a:noFill/>
              </a:ln>
              <a:solidFill>
                <a:srgbClr val="000000"/>
              </a:solidFill>
              <a:effectLst/>
              <a:highlight>
                <a:srgbClr val="FFFF00"/>
              </a:highligh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B18C8311-DE78-3D49-9FCB-23F41294545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8459-7531-48CC-942F-86A532F04E35}" type="slidenum">
              <a:rPr kumimoji="0" lang="en-CA"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999E1FD-645E-E6FE-F2FE-604ECC28F27D}"/>
              </a:ext>
            </a:extLst>
          </p:cNvPr>
          <p:cNvSpPr txBox="1"/>
          <p:nvPr/>
        </p:nvSpPr>
        <p:spPr>
          <a:xfrm>
            <a:off x="408510" y="917975"/>
            <a:ext cx="11004898" cy="5847755"/>
          </a:xfrm>
          <a:prstGeom prst="rect">
            <a:avLst/>
          </a:prstGeom>
          <a:noFill/>
        </p:spPr>
        <p:txBody>
          <a:bodyPr wrap="square">
            <a:spAutoFit/>
          </a:bodyPr>
          <a:lstStyle/>
          <a:p>
            <a:r>
              <a:rPr lang="en-CA" sz="2000"/>
              <a:t>“Navigating my gender identity has been a complex journey, especially with my perspective as a health care professional. The lack of clear guidelines and training on gender-affirming care for clinicians has been a challenge. Despite my professional background and advocacy skills, I have found it difficult to fully embrace my true self without fear of judgment.”</a:t>
            </a:r>
            <a:br>
              <a:rPr lang="en-CA" sz="2000"/>
            </a:br>
            <a:br>
              <a:rPr lang="en-CA" sz="2000"/>
            </a:br>
            <a:r>
              <a:rPr lang="en-CA" sz="2000"/>
              <a:t>“When discussing my chronic gynecological health issues, I have hesitated to include my gender identity as a part of my health care plan.”</a:t>
            </a:r>
            <a:br>
              <a:rPr lang="en-CA" sz="2000"/>
            </a:br>
            <a:br>
              <a:rPr lang="en-CA" sz="2000"/>
            </a:br>
            <a:r>
              <a:rPr lang="en-CA" sz="2000"/>
              <a:t>“It is essential for gender-diverse people to feel supported and understood within the health care system. Establishing formal standards of care demonstrates acceptance and protection of those in the gender-diverse community. Gender-diverse people deserve to receive the same level of care as anyone else. The patient guide that accompanies this quality standard empowers gender-diverse adults to advocate for their care and seek treatment without hesitation.”</a:t>
            </a:r>
            <a:br>
              <a:rPr lang="en-CA" sz="2000"/>
            </a:br>
            <a:br>
              <a:rPr lang="en-CA" sz="2000"/>
            </a:br>
            <a:r>
              <a:rPr lang="en-CA" sz="2000"/>
              <a:t>“The introduction of the gender-affirming care quality standards has given me the confidence to express myself authentically, both personally and professionally.”</a:t>
            </a:r>
          </a:p>
          <a:p>
            <a:pPr lvl="0">
              <a:buSzPts val="1000"/>
              <a:tabLst>
                <a:tab pos="457200" algn="l"/>
              </a:tabLst>
            </a:pPr>
            <a:endParaRPr lang="en-CA" sz="1800">
              <a:solidFill>
                <a:srgbClr val="000000"/>
              </a:solidFill>
              <a:effectLst/>
              <a:latin typeface="Corbel" panose="020B0503020204020204" pitchFamily="34" charset="0"/>
              <a:ea typeface="Times New Roman" panose="02020603050405020304" pitchFamily="18" charset="0"/>
            </a:endParaRPr>
          </a:p>
          <a:p>
            <a:pPr lvl="0">
              <a:buSzPts val="1000"/>
              <a:tabLst>
                <a:tab pos="457200" algn="l"/>
              </a:tabLst>
            </a:pPr>
            <a:r>
              <a:rPr lang="en-US"/>
              <a:t>– </a:t>
            </a:r>
            <a:r>
              <a:rPr lang="en-CA" i="1">
                <a:solidFill>
                  <a:srgbClr val="000000"/>
                </a:solidFill>
                <a:effectLst/>
                <a:ea typeface="Times New Roman" panose="02020603050405020304" pitchFamily="18" charset="0"/>
              </a:rPr>
              <a:t>Elena “Leni” Salgado, Lived </a:t>
            </a:r>
            <a:r>
              <a:rPr lang="en-CA" i="1">
                <a:solidFill>
                  <a:srgbClr val="000000"/>
                </a:solidFill>
                <a:ea typeface="Times New Roman" panose="02020603050405020304" pitchFamily="18" charset="0"/>
              </a:rPr>
              <a:t>E</a:t>
            </a:r>
            <a:r>
              <a:rPr lang="en-CA" i="1">
                <a:solidFill>
                  <a:srgbClr val="000000"/>
                </a:solidFill>
                <a:effectLst/>
                <a:ea typeface="Times New Roman" panose="02020603050405020304" pitchFamily="18" charset="0"/>
              </a:rPr>
              <a:t>xperience </a:t>
            </a:r>
            <a:r>
              <a:rPr lang="en-CA" i="1">
                <a:solidFill>
                  <a:srgbClr val="000000"/>
                </a:solidFill>
                <a:ea typeface="Times New Roman" panose="02020603050405020304" pitchFamily="18" charset="0"/>
              </a:rPr>
              <a:t>A</a:t>
            </a:r>
            <a:r>
              <a:rPr lang="en-CA" i="1">
                <a:solidFill>
                  <a:srgbClr val="000000"/>
                </a:solidFill>
                <a:effectLst/>
                <a:ea typeface="Times New Roman" panose="02020603050405020304" pitchFamily="18" charset="0"/>
              </a:rPr>
              <a:t>dvisor and Pharmacist, Gender-Affirming Care Quality Standard Advisory Committee </a:t>
            </a:r>
            <a:endParaRPr lang="en-CA" i="1">
              <a:solidFill>
                <a:srgbClr val="000000"/>
              </a:solidFill>
              <a:effectLst/>
              <a:ea typeface="Calibri" panose="020F0502020204030204" pitchFamily="34" charset="0"/>
            </a:endParaRPr>
          </a:p>
        </p:txBody>
      </p:sp>
    </p:spTree>
    <p:extLst>
      <p:ext uri="{BB962C8B-B14F-4D97-AF65-F5344CB8AC3E}">
        <p14:creationId xmlns:p14="http://schemas.microsoft.com/office/powerpoint/2010/main" val="863682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032759E-CCCE-B503-1C27-34780DD8C15A}"/>
              </a:ext>
            </a:extLst>
          </p:cNvPr>
          <p:cNvSpPr txBox="1">
            <a:spLocks/>
          </p:cNvSpPr>
          <p:nvPr/>
        </p:nvSpPr>
        <p:spPr>
          <a:xfrm>
            <a:off x="9953625" y="209550"/>
            <a:ext cx="1152525" cy="3219450"/>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None/>
              <a:tabLst/>
              <a:defRPr/>
            </a:pPr>
            <a:r>
              <a:rPr kumimoji="0" lang="en-US" sz="20000" b="0" i="0" u="none" strike="noStrike" kern="1200" cap="none" spc="0" normalizeH="0" baseline="0" noProof="0">
                <a:ln>
                  <a:noFill/>
                </a:ln>
                <a:solidFill>
                  <a:srgbClr val="000000"/>
                </a:solidFill>
                <a:effectLst/>
                <a:uLnTx/>
                <a:uFillTx/>
                <a:latin typeface="Calibri" panose="020F0502020204030204"/>
                <a:ea typeface="+mn-ea"/>
                <a:cs typeface="+mn-cs"/>
              </a:rPr>
              <a:t>”</a:t>
            </a:r>
            <a:endParaRPr kumimoji="0" lang="en-US" sz="20000" b="0" i="1" u="none" strike="noStrike" kern="1200" cap="none" spc="0" normalizeH="0" baseline="0" noProof="0">
              <a:ln>
                <a:noFill/>
              </a:ln>
              <a:solidFill>
                <a:srgbClr val="000000"/>
              </a:solidFill>
              <a:effectLst/>
              <a:highlight>
                <a:srgbClr val="FFFF00"/>
              </a:highligh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B18C8311-DE78-3D49-9FCB-23F41294545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8459-7531-48CC-942F-86A532F04E35}" type="slidenum">
              <a:rPr kumimoji="0" lang="en-CA"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CA"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F992ED5-1F4E-0C9E-5BC4-07239B810F0F}"/>
              </a:ext>
            </a:extLst>
          </p:cNvPr>
          <p:cNvSpPr txBox="1"/>
          <p:nvPr/>
        </p:nvSpPr>
        <p:spPr>
          <a:xfrm>
            <a:off x="540707" y="1750003"/>
            <a:ext cx="11110586" cy="3821239"/>
          </a:xfrm>
          <a:prstGeom prst="rect">
            <a:avLst/>
          </a:prstGeom>
          <a:noFill/>
        </p:spPr>
        <p:txBody>
          <a:bodyPr wrap="square">
            <a:spAutoFit/>
          </a:bodyPr>
          <a:lstStyle/>
          <a:p>
            <a:pPr>
              <a:lnSpc>
                <a:spcPct val="106000"/>
              </a:lnSpc>
              <a:spcAft>
                <a:spcPts val="800"/>
              </a:spcAft>
            </a:pPr>
            <a:r>
              <a:rPr lang="en-CA" sz="2000"/>
              <a:t>“All gender-diverse people should have access to gender-affirming care, but unfortunately in Ontario this access remains limited for many reasons. One is a shortage of clinicians offering this care, which could be attributed to a lack of training, administrative barriers, and difficulty with system navigation.”</a:t>
            </a:r>
          </a:p>
          <a:p>
            <a:pPr>
              <a:lnSpc>
                <a:spcPct val="106000"/>
              </a:lnSpc>
              <a:spcAft>
                <a:spcPts val="800"/>
              </a:spcAft>
            </a:pPr>
            <a:endParaRPr lang="en-CA" sz="2000"/>
          </a:p>
          <a:p>
            <a:pPr>
              <a:lnSpc>
                <a:spcPct val="106000"/>
              </a:lnSpc>
              <a:spcAft>
                <a:spcPts val="800"/>
              </a:spcAft>
            </a:pPr>
            <a:r>
              <a:rPr lang="en-CA" sz="2000"/>
              <a:t>“This quality standard sets a benchmark for what all gender-diverse adults should expect when seeking gender-affirming care. My hope is that the standard will also lead to improved training and expertise among primary care clinicians and a removal of barriers to providing gender-affirming care.”</a:t>
            </a:r>
          </a:p>
          <a:p>
            <a:pPr>
              <a:lnSpc>
                <a:spcPct val="106000"/>
              </a:lnSpc>
              <a:spcAft>
                <a:spcPts val="800"/>
              </a:spcAft>
            </a:pPr>
            <a:endParaRPr lang="en-CA" sz="2000"/>
          </a:p>
          <a:p>
            <a:pPr>
              <a:lnSpc>
                <a:spcPct val="106000"/>
              </a:lnSpc>
              <a:spcAft>
                <a:spcPts val="800"/>
              </a:spcAft>
            </a:pPr>
            <a:r>
              <a:rPr lang="en-US"/>
              <a:t>– </a:t>
            </a:r>
            <a:r>
              <a:rPr lang="en-CA" i="1">
                <a:solidFill>
                  <a:srgbClr val="000000"/>
                </a:solidFill>
                <a:effectLst/>
                <a:ea typeface="Times New Roman" panose="02020603050405020304" pitchFamily="18" charset="0"/>
              </a:rPr>
              <a:t>Dr. Sean Robinson, Family Physician, Gender-Affirming Care Quality Standard Advisory Committee </a:t>
            </a:r>
            <a:endParaRPr lang="en-CA" i="1">
              <a:solidFill>
                <a:srgbClr val="000000"/>
              </a:solidFill>
              <a:effectLst/>
              <a:ea typeface="Calibri" panose="020F0502020204030204" pitchFamily="34" charset="0"/>
            </a:endParaRPr>
          </a:p>
          <a:p>
            <a:pPr>
              <a:lnSpc>
                <a:spcPct val="106000"/>
              </a:lnSpc>
              <a:spcAft>
                <a:spcPts val="800"/>
              </a:spcAft>
            </a:pPr>
            <a:endParaRPr lang="en-CA" sz="2000"/>
          </a:p>
        </p:txBody>
      </p:sp>
    </p:spTree>
    <p:extLst>
      <p:ext uri="{BB962C8B-B14F-4D97-AF65-F5344CB8AC3E}">
        <p14:creationId xmlns:p14="http://schemas.microsoft.com/office/powerpoint/2010/main" val="1132199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body" sz="quarter" idx="13"/>
          </p:nvPr>
        </p:nvSpPr>
        <p:spPr/>
        <p:txBody>
          <a:bodyPr/>
          <a:lstStyle/>
          <a:p>
            <a:r>
              <a:rPr lang="en-US"/>
              <a:t>Quality statements </a:t>
            </a:r>
            <a:br>
              <a:rPr lang="en-US"/>
            </a:br>
            <a:r>
              <a:rPr lang="en-US"/>
              <a:t>to improve care</a:t>
            </a:r>
          </a:p>
        </p:txBody>
      </p:sp>
    </p:spTree>
    <p:extLst>
      <p:ext uri="{BB962C8B-B14F-4D97-AF65-F5344CB8AC3E}">
        <p14:creationId xmlns:p14="http://schemas.microsoft.com/office/powerpoint/2010/main" val="59602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Scope of this quality standard</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dirty="0"/>
              <a:t>This quality standard addresses care for gender-diverse adults aged 18 years and older. The quality standard focuses on gender-affirming care and the primary care needs of gender-diverse adults, including health assessment, screening, treatment, and follow-up. It addresses primary care referral for gender-affirming surgical assessment, based on clinical evidence, but not specific surgical procedures. </a:t>
            </a:r>
          </a:p>
          <a:p>
            <a:pPr marL="342900" indent="-342900">
              <a:buFont typeface="Arial" panose="020B0604020202020204" pitchFamily="34" charset="0"/>
              <a:buChar char="•"/>
            </a:pPr>
            <a:r>
              <a:rPr lang="en-US" dirty="0"/>
              <a:t>Although many statements may apply to intersex people, this quality standard does not directly address the care of intersex people. </a:t>
            </a:r>
          </a:p>
        </p:txBody>
      </p:sp>
      <p:sp>
        <p:nvSpPr>
          <p:cNvPr id="2" name="Slide Number Placeholder 1">
            <a:extLst>
              <a:ext uri="{FF2B5EF4-FFF2-40B4-BE49-F238E27FC236}">
                <a16:creationId xmlns:a16="http://schemas.microsoft.com/office/drawing/2014/main" id="{984EBC1F-2AD8-92B7-AF10-6066530368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8459-7531-48CC-942F-86A532F04E35}" type="slidenum">
              <a:rPr kumimoji="0" lang="en-CA"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832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Quality statement topics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457200" indent="-457200">
              <a:buFont typeface="+mj-lt"/>
              <a:buAutoNum type="arabicPeriod"/>
            </a:pPr>
            <a:r>
              <a:rPr lang="en-US"/>
              <a:t>Gender-affirming education and training for health care teams</a:t>
            </a:r>
          </a:p>
          <a:p>
            <a:pPr marL="457200" indent="-457200">
              <a:buFont typeface="+mj-lt"/>
              <a:buAutoNum type="arabicPeriod"/>
            </a:pPr>
            <a:r>
              <a:rPr lang="en-US"/>
              <a:t>Gender-affirming primary care</a:t>
            </a:r>
          </a:p>
          <a:p>
            <a:pPr marL="457200" indent="-457200">
              <a:buFont typeface="+mj-lt"/>
              <a:buAutoNum type="arabicPeriod"/>
            </a:pPr>
            <a:r>
              <a:rPr lang="en-US"/>
              <a:t>Gender-affirming hormone therapy</a:t>
            </a:r>
          </a:p>
          <a:p>
            <a:pPr marL="457200" indent="-457200">
              <a:buFont typeface="+mj-lt"/>
              <a:buAutoNum type="arabicPeriod"/>
            </a:pPr>
            <a:r>
              <a:rPr lang="en-US"/>
              <a:t>Gender-affirming mental health care</a:t>
            </a:r>
          </a:p>
          <a:p>
            <a:pPr marL="457200" indent="-457200">
              <a:buFont typeface="+mj-lt"/>
              <a:buAutoNum type="arabicPeriod"/>
            </a:pPr>
            <a:r>
              <a:rPr lang="en-US"/>
              <a:t>Gender-affirming health care environments</a:t>
            </a:r>
          </a:p>
        </p:txBody>
      </p:sp>
      <p:sp>
        <p:nvSpPr>
          <p:cNvPr id="2" name="Slide Number Placeholder 1">
            <a:extLst>
              <a:ext uri="{FF2B5EF4-FFF2-40B4-BE49-F238E27FC236}">
                <a16:creationId xmlns:a16="http://schemas.microsoft.com/office/drawing/2014/main" id="{481D093E-778C-78D9-0109-9FBA7F1DB4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8459-7531-48CC-942F-86A532F04E35}" type="slidenum">
              <a:rPr kumimoji="0" lang="en-CA"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CA"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660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a:xfrm>
            <a:off x="539838" y="416580"/>
            <a:ext cx="11652161" cy="697541"/>
          </a:xfrm>
        </p:spPr>
        <p:txBody>
          <a:bodyPr/>
          <a:lstStyle/>
          <a:p>
            <a:r>
              <a:rPr lang="en-US" sz="3400"/>
              <a:t>Gender-affirming education and training for health care teams</a:t>
            </a:r>
            <a:endParaRPr lang="en-US" sz="3400">
              <a:highlight>
                <a:srgbClr val="FFFF00"/>
              </a:highlight>
            </a:endParaRP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1:</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CA" sz="1800" dirty="0">
                <a:solidFill>
                  <a:schemeClr val="bg1"/>
                </a:solidFill>
                <a:effectLst/>
                <a:latin typeface="Calibri" panose="020F0502020204030204" pitchFamily="34" charset="0"/>
                <a:ea typeface="Calibri" panose="020F0502020204030204" pitchFamily="34" charset="0"/>
                <a:cs typeface="Arial" panose="020B0604020202020204" pitchFamily="34" charset="0"/>
              </a:rPr>
              <a:t>Gender-diverse adults receive care from clinicians who have the clinical and cultural competency and cultural humility to provide safe and appropriate gender-affirming care. Health care organizations provide ongoing gender-affirming education and training for health care teams to build organizational capacity to deliver equitable care.</a:t>
            </a:r>
            <a:endParaRPr lang="en-US" dirty="0">
              <a:solidFill>
                <a:schemeClr val="bg1"/>
              </a:solidFill>
            </a:endParaRPr>
          </a:p>
        </p:txBody>
      </p:sp>
      <p:sp>
        <p:nvSpPr>
          <p:cNvPr id="2" name="Slide Number Placeholder 1">
            <a:extLst>
              <a:ext uri="{FF2B5EF4-FFF2-40B4-BE49-F238E27FC236}">
                <a16:creationId xmlns:a16="http://schemas.microsoft.com/office/drawing/2014/main" id="{A5A66A3A-2B6F-4496-D8EA-2E84A915F354}"/>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8459-7531-48CC-942F-86A532F04E35}" type="slidenum">
              <a:rPr kumimoji="0" lang="en-CA"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CA"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017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Quality standards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sz="3000"/>
              <a:t>Inform clinicians and patients about what quality care looks like</a:t>
            </a:r>
          </a:p>
          <a:p>
            <a:pPr marL="342900" indent="-342900">
              <a:buFont typeface="Arial" panose="020B0604020202020204" pitchFamily="34" charset="0"/>
              <a:buChar char="•"/>
            </a:pPr>
            <a:r>
              <a:rPr lang="en-US" sz="3000"/>
              <a:t>Focus on conditions or processes where there are large variations in how care is delivered or where there are gaps between the care provided in Ontario and the care patients should receive</a:t>
            </a:r>
          </a:p>
          <a:p>
            <a:pPr marL="342900" indent="-342900">
              <a:buFont typeface="Arial" panose="020B0604020202020204" pitchFamily="34" charset="0"/>
              <a:buChar char="•"/>
            </a:pPr>
            <a:r>
              <a:rPr lang="en-US" sz="3000"/>
              <a:t>Are grounded in the best available evidence</a:t>
            </a:r>
          </a:p>
        </p:txBody>
      </p:sp>
      <p:sp>
        <p:nvSpPr>
          <p:cNvPr id="2" name="Slide Number Placeholder 1">
            <a:extLst>
              <a:ext uri="{FF2B5EF4-FFF2-40B4-BE49-F238E27FC236}">
                <a16:creationId xmlns:a16="http://schemas.microsoft.com/office/drawing/2014/main" id="{C0C51C52-4321-0E07-0FC9-F8E4716EA8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8459-7531-48CC-942F-86A532F04E35}" type="slidenum">
              <a:rPr kumimoji="0" lang="en-CA"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10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Gender-affirming primary care</a:t>
            </a:r>
            <a:endParaRPr lang="en-US">
              <a:highlight>
                <a:srgbClr val="FFFF00"/>
              </a:highlight>
            </a:endParaRP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2:</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C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Gender-diverse adults receive appropriate and compassionate gender-affirming primary care health assessments, screening, treatment, and follow-up. This care is based on their needs and preferences and is appropriate for their age, gender, and current anatomy.</a:t>
            </a:r>
          </a:p>
        </p:txBody>
      </p:sp>
      <p:sp>
        <p:nvSpPr>
          <p:cNvPr id="2" name="Slide Number Placeholder 1">
            <a:extLst>
              <a:ext uri="{FF2B5EF4-FFF2-40B4-BE49-F238E27FC236}">
                <a16:creationId xmlns:a16="http://schemas.microsoft.com/office/drawing/2014/main" id="{A5A66A3A-2B6F-4496-D8EA-2E84A915F354}"/>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8459-7531-48CC-942F-86A532F04E35}" type="slidenum">
              <a:rPr kumimoji="0" lang="en-CA"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CA"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031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Gender-affirming hormone therapy</a:t>
            </a:r>
            <a:endParaRPr lang="en-US">
              <a:highlight>
                <a:srgbClr val="FFFF00"/>
              </a:highlight>
            </a:endParaRP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3:</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CA" sz="1800">
                <a:solidFill>
                  <a:schemeClr val="bg1"/>
                </a:solidFill>
                <a:effectLst/>
                <a:latin typeface="Calibri" panose="020F0502020204030204" pitchFamily="34" charset="0"/>
                <a:ea typeface="Calibri" panose="020F0502020204030204" pitchFamily="34" charset="0"/>
                <a:cs typeface="Calibri" panose="020F0502020204030204" pitchFamily="34" charset="0"/>
              </a:rPr>
              <a:t>Gender-diverse adults have access to gender-affirming hormone therapy from a primary care clinician. Gender-affirming hormone therapy meets the needs and preferences of gender-diverse adults. </a:t>
            </a:r>
          </a:p>
        </p:txBody>
      </p:sp>
      <p:sp>
        <p:nvSpPr>
          <p:cNvPr id="2" name="Slide Number Placeholder 1">
            <a:extLst>
              <a:ext uri="{FF2B5EF4-FFF2-40B4-BE49-F238E27FC236}">
                <a16:creationId xmlns:a16="http://schemas.microsoft.com/office/drawing/2014/main" id="{A5A66A3A-2B6F-4496-D8EA-2E84A915F354}"/>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8459-7531-48CC-942F-86A532F04E35}" type="slidenum">
              <a:rPr kumimoji="0" lang="en-CA"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CA"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240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Gender-affirming mental health care</a:t>
            </a:r>
            <a:endParaRPr lang="en-US">
              <a:highlight>
                <a:srgbClr val="FFFF00"/>
              </a:highlight>
            </a:endParaRP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4:</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CA" sz="1800">
                <a:solidFill>
                  <a:schemeClr val="bg1"/>
                </a:solidFill>
                <a:effectLst/>
                <a:latin typeface="Calibri" panose="020F0502020204030204" pitchFamily="34" charset="0"/>
                <a:ea typeface="Calibri" panose="020F0502020204030204" pitchFamily="34" charset="0"/>
                <a:cs typeface="Calibri" panose="020F0502020204030204" pitchFamily="34" charset="0"/>
              </a:rPr>
              <a:t>Gender-diverse adults are offered trauma-informed, person-centred, gender-affirming care for mental health and substance use concerns as needed. These concerns are considered concurrently with gender incongruence and gender diversity as needed. Care for all aspects of health and well-being is delivered as part of a comprehensive care plan. </a:t>
            </a:r>
          </a:p>
        </p:txBody>
      </p:sp>
      <p:sp>
        <p:nvSpPr>
          <p:cNvPr id="2" name="Slide Number Placeholder 1">
            <a:extLst>
              <a:ext uri="{FF2B5EF4-FFF2-40B4-BE49-F238E27FC236}">
                <a16:creationId xmlns:a16="http://schemas.microsoft.com/office/drawing/2014/main" id="{A5A66A3A-2B6F-4496-D8EA-2E84A915F354}"/>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8459-7531-48CC-942F-86A532F04E35}" type="slidenum">
              <a:rPr kumimoji="0" lang="en-CA"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CA"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7325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sz="4400"/>
              <a:t>Gender-affirming health care environments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5:</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CA" sz="1800">
                <a:solidFill>
                  <a:schemeClr val="bg1"/>
                </a:solidFill>
                <a:effectLst/>
                <a:latin typeface="Calibri" panose="020F0502020204030204" pitchFamily="34" charset="0"/>
                <a:ea typeface="Calibri" panose="020F0502020204030204" pitchFamily="34" charset="0"/>
                <a:cs typeface="Calibri" panose="020F0502020204030204" pitchFamily="34" charset="0"/>
              </a:rPr>
              <a:t>Gender-diverse adults receive care in a safe, trauma-informed, gender-affirming, and culturally responsive environment. Person-centred care is provided throughout their care journeys.</a:t>
            </a:r>
          </a:p>
        </p:txBody>
      </p:sp>
      <p:sp>
        <p:nvSpPr>
          <p:cNvPr id="2" name="Slide Number Placeholder 1">
            <a:extLst>
              <a:ext uri="{FF2B5EF4-FFF2-40B4-BE49-F238E27FC236}">
                <a16:creationId xmlns:a16="http://schemas.microsoft.com/office/drawing/2014/main" id="{A5A66A3A-2B6F-4496-D8EA-2E84A915F354}"/>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8459-7531-48CC-942F-86A532F04E35}" type="slidenum">
              <a:rPr kumimoji="0" lang="en-CA"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CA"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49732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body" sz="quarter" idx="13"/>
          </p:nvPr>
        </p:nvSpPr>
        <p:spPr/>
        <p:txBody>
          <a:bodyPr/>
          <a:lstStyle/>
          <a:p>
            <a:r>
              <a:rPr lang="en-US"/>
              <a:t>Measures to support improvement</a:t>
            </a:r>
          </a:p>
        </p:txBody>
      </p:sp>
    </p:spTree>
    <p:extLst>
      <p:ext uri="{BB962C8B-B14F-4D97-AF65-F5344CB8AC3E}">
        <p14:creationId xmlns:p14="http://schemas.microsoft.com/office/powerpoint/2010/main" val="13662920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sz="3800"/>
              <a:t>Indicators that can be measured using provincial data</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427074" y="1700462"/>
            <a:ext cx="11658600" cy="5001889"/>
          </a:xfrm>
        </p:spPr>
        <p:txBody>
          <a:bodyPr/>
          <a:lstStyle/>
          <a:p>
            <a:pPr marL="342900" indent="-342900">
              <a:buFont typeface="Arial" panose="020B0604020202020204" pitchFamily="34" charset="0"/>
              <a:buChar char="•"/>
            </a:pPr>
            <a:r>
              <a:rPr lang="en-US" sz="2400">
                <a:cs typeface="Calibri" panose="020F0502020204030204"/>
              </a:rPr>
              <a:t>Percentage of gender-diverse adults who have a primary care clinician </a:t>
            </a:r>
          </a:p>
          <a:p>
            <a:pPr marL="342900" indent="-342900">
              <a:buFont typeface="Arial" panose="020B0604020202020204" pitchFamily="34" charset="0"/>
              <a:buChar char="•"/>
            </a:pPr>
            <a:r>
              <a:rPr lang="en-US" sz="2400">
                <a:cs typeface="Calibri" panose="020F0502020204030204"/>
              </a:rPr>
              <a:t>Percentage of gender-diverse adults who feel their health is good</a:t>
            </a:r>
          </a:p>
          <a:p>
            <a:pPr marL="342900" indent="-342900">
              <a:buFont typeface="Arial" panose="020B0604020202020204" pitchFamily="34" charset="0"/>
              <a:buChar char="•"/>
            </a:pPr>
            <a:endParaRPr lang="en-US" sz="1800"/>
          </a:p>
        </p:txBody>
      </p:sp>
      <p:sp>
        <p:nvSpPr>
          <p:cNvPr id="3" name="Footer Placeholder 1">
            <a:extLst>
              <a:ext uri="{FF2B5EF4-FFF2-40B4-BE49-F238E27FC236}">
                <a16:creationId xmlns:a16="http://schemas.microsoft.com/office/drawing/2014/main" id="{F74D4FE1-1938-4A26-EEEF-EC65EEC9DF4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35</a:t>
            </a:r>
          </a:p>
        </p:txBody>
      </p:sp>
    </p:spTree>
    <p:extLst>
      <p:ext uri="{BB962C8B-B14F-4D97-AF65-F5344CB8AC3E}">
        <p14:creationId xmlns:p14="http://schemas.microsoft.com/office/powerpoint/2010/main" val="2832015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sz="3800"/>
              <a:t>Indicators that can be measured using only local data</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52450" y="1651270"/>
            <a:ext cx="11087100" cy="4533900"/>
          </a:xfrm>
        </p:spPr>
        <p:txBody>
          <a:bodyPr vert="horz" lIns="0" tIns="0" rIns="0" bIns="0" numCol="1" spcCol="457200" rtlCol="0" anchor="t">
            <a:noAutofit/>
          </a:bodyPr>
          <a:lstStyle/>
          <a:p>
            <a:pPr marL="342900" indent="-342900">
              <a:buFont typeface="Arial" panose="020B0604020202020204" pitchFamily="34" charset="0"/>
              <a:buChar char="•"/>
            </a:pPr>
            <a:r>
              <a:rPr lang="en-US" sz="2400" dirty="0"/>
              <a:t>Percentage of gender-diverse adults who feel comfortable discussing </a:t>
            </a:r>
            <a:r>
              <a:rPr lang="en-US" sz="2400"/>
              <a:t>health care needs </a:t>
            </a:r>
            <a:r>
              <a:rPr lang="en-US" sz="2400" dirty="0"/>
              <a:t>related to their gender identity with their primary care clinician</a:t>
            </a:r>
          </a:p>
          <a:p>
            <a:pPr marL="342900" indent="-342900">
              <a:buFont typeface="Arial" panose="020B0604020202020204" pitchFamily="34" charset="0"/>
              <a:buChar char="•"/>
            </a:pPr>
            <a:r>
              <a:rPr lang="en-US" sz="2400" dirty="0">
                <a:cs typeface="Calibri" panose="020F0502020204030204"/>
              </a:rPr>
              <a:t>Percentage of gender-diverse adults who felt they were able to access gender-affirming care within an appropriate time frame</a:t>
            </a:r>
          </a:p>
          <a:p>
            <a:pPr marL="342900" indent="-342900">
              <a:buFont typeface="Arial" panose="020B0604020202020204" pitchFamily="34" charset="0"/>
              <a:buChar char="•"/>
            </a:pPr>
            <a:r>
              <a:rPr lang="en-US" sz="2400" dirty="0">
                <a:cs typeface="Calibri" panose="020F0502020204030204"/>
              </a:rPr>
              <a:t>Percentage of primary care clinicians who feel comfortable and sufficiently knowledgeable to care for gender-diverse adults</a:t>
            </a:r>
          </a:p>
        </p:txBody>
      </p:sp>
      <p:sp>
        <p:nvSpPr>
          <p:cNvPr id="3" name="Footer Placeholder 1">
            <a:extLst>
              <a:ext uri="{FF2B5EF4-FFF2-40B4-BE49-F238E27FC236}">
                <a16:creationId xmlns:a16="http://schemas.microsoft.com/office/drawing/2014/main" id="{F74D4FE1-1938-4A26-EEEF-EC65EEC9DF4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36</a:t>
            </a:r>
          </a:p>
        </p:txBody>
      </p:sp>
    </p:spTree>
    <p:extLst>
      <p:ext uri="{BB962C8B-B14F-4D97-AF65-F5344CB8AC3E}">
        <p14:creationId xmlns:p14="http://schemas.microsoft.com/office/powerpoint/2010/main" val="2491820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Data sources and acknowledgement</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9839" y="1943100"/>
            <a:ext cx="11087100" cy="3346655"/>
          </a:xfrm>
        </p:spPr>
        <p:txBody>
          <a:bodyPr/>
          <a:lstStyle/>
          <a:p>
            <a:r>
              <a:rPr lang="en-US"/>
              <a:t>Some of the data used in this presentation are from the Canadian Community Health Survey Ontario Share Files (developed by Statistics Canada and provided by the Ontario Ministry of Health), as well as other Statistics Canada surveys. However, the analyses, conclusions, opinions, and statements expressed herein are those of the authors and not necessarily those of the Ontario Ministry of Health or Statistics Canada.</a:t>
            </a:r>
          </a:p>
        </p:txBody>
      </p:sp>
      <p:sp>
        <p:nvSpPr>
          <p:cNvPr id="3" name="Footer Placeholder 1">
            <a:extLst>
              <a:ext uri="{FF2B5EF4-FFF2-40B4-BE49-F238E27FC236}">
                <a16:creationId xmlns:a16="http://schemas.microsoft.com/office/drawing/2014/main" id="{C65C18A0-E352-5112-D9E7-206A083882D7}"/>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37</a:t>
            </a:r>
          </a:p>
        </p:txBody>
      </p:sp>
    </p:spTree>
    <p:extLst>
      <p:ext uri="{BB962C8B-B14F-4D97-AF65-F5344CB8AC3E}">
        <p14:creationId xmlns:p14="http://schemas.microsoft.com/office/powerpoint/2010/main" val="81161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E49F21-0E93-A022-1D81-1462AB999B0D}"/>
              </a:ext>
            </a:extLst>
          </p:cNvPr>
          <p:cNvSpPr>
            <a:spLocks noGrp="1"/>
          </p:cNvSpPr>
          <p:nvPr>
            <p:ph type="body" sz="quarter" idx="13"/>
          </p:nvPr>
        </p:nvSpPr>
        <p:spPr/>
        <p:txBody>
          <a:bodyPr/>
          <a:lstStyle/>
          <a:p>
            <a:r>
              <a:rPr lang="en-CA"/>
              <a:t>Thank you</a:t>
            </a:r>
          </a:p>
        </p:txBody>
      </p:sp>
    </p:spTree>
    <p:extLst>
      <p:ext uri="{BB962C8B-B14F-4D97-AF65-F5344CB8AC3E}">
        <p14:creationId xmlns:p14="http://schemas.microsoft.com/office/powerpoint/2010/main" val="3673535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012-5468-212D-6775-E22ED9836EF7}"/>
              </a:ext>
            </a:extLst>
          </p:cNvPr>
          <p:cNvSpPr>
            <a:spLocks noGrp="1"/>
          </p:cNvSpPr>
          <p:nvPr>
            <p:ph type="title"/>
          </p:nvPr>
        </p:nvSpPr>
        <p:spPr/>
        <p:txBody>
          <a:bodyPr/>
          <a:lstStyle/>
          <a:p>
            <a:r>
              <a:rPr lang="en-US"/>
              <a:t>Quality standards</a:t>
            </a:r>
          </a:p>
        </p:txBody>
      </p:sp>
      <p:graphicFrame>
        <p:nvGraphicFramePr>
          <p:cNvPr id="7" name="Diagram 6" descr="Quality standards&#10;- Help patients, residents, families, and care partners know what to ask for in their care&#10;- Help clinicians know what care to offer, based on evidence and expert consensus&#10;- Help health care organizations measure, assess, and improve the quality of care they provide&#10;- Help ensure consistent, high-quality care across the province">
            <a:extLst>
              <a:ext uri="{FF2B5EF4-FFF2-40B4-BE49-F238E27FC236}">
                <a16:creationId xmlns:a16="http://schemas.microsoft.com/office/drawing/2014/main" id="{19C5F5E8-BF21-1621-6EE4-9674393947C9}"/>
              </a:ext>
            </a:extLst>
          </p:cNvPr>
          <p:cNvGraphicFramePr/>
          <p:nvPr>
            <p:extLst>
              <p:ext uri="{D42A27DB-BD31-4B8C-83A1-F6EECF244321}">
                <p14:modId xmlns:p14="http://schemas.microsoft.com/office/powerpoint/2010/main" val="2938315613"/>
              </p:ext>
            </p:extLst>
          </p:nvPr>
        </p:nvGraphicFramePr>
        <p:xfrm>
          <a:off x="2500244" y="1677725"/>
          <a:ext cx="7191513" cy="4460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78AA3742-0CF3-4270-9A75-F823E0B0FAF6}"/>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8459-7531-48CC-942F-86A532F04E35}" type="slidenum">
              <a:rPr kumimoji="0" lang="en-CA"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644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en-US"/>
              <a:t>Quality standard resources</a:t>
            </a:r>
          </a:p>
        </p:txBody>
      </p:sp>
      <p:sp>
        <p:nvSpPr>
          <p:cNvPr id="3" name="Text Placeholder 2">
            <a:extLst>
              <a:ext uri="{FF2B5EF4-FFF2-40B4-BE49-F238E27FC236}">
                <a16:creationId xmlns:a16="http://schemas.microsoft.com/office/drawing/2014/main" id="{813DC22C-CA7E-D280-9613-B31927BE2821}"/>
              </a:ext>
            </a:extLst>
          </p:cNvPr>
          <p:cNvSpPr>
            <a:spLocks noGrp="1"/>
          </p:cNvSpPr>
          <p:nvPr>
            <p:ph type="body" sz="quarter" idx="10"/>
          </p:nvPr>
        </p:nvSpPr>
        <p:spPr>
          <a:xfrm>
            <a:off x="323849" y="6258579"/>
            <a:ext cx="11087100" cy="369332"/>
          </a:xfrm>
        </p:spPr>
        <p:txBody>
          <a:bodyPr/>
          <a:lstStyle/>
          <a:p>
            <a:r>
              <a:rPr lang="en-US" b="0"/>
              <a:t>Find these resources here:</a:t>
            </a:r>
            <a:br>
              <a:rPr lang="en-US" b="0"/>
            </a:br>
            <a:r>
              <a:rPr lang="en-US" b="0">
                <a:hlinkClick r:id="rId3"/>
              </a:rPr>
              <a:t>https://www.hqontario.ca/evidence-to-improve-care/quality-standards/view-all-quality-standards/gender-affirming-care-for-gender-diverse-people</a:t>
            </a:r>
            <a:endParaRPr lang="en-US" b="0">
              <a:highlight>
                <a:srgbClr val="FFFF00"/>
              </a:highlight>
            </a:endParaRPr>
          </a:p>
        </p:txBody>
      </p:sp>
      <p:pic>
        <p:nvPicPr>
          <p:cNvPr id="8" name="Picture 7">
            <a:extLst>
              <a:ext uri="{FF2B5EF4-FFF2-40B4-BE49-F238E27FC236}">
                <a16:creationId xmlns:a16="http://schemas.microsoft.com/office/drawing/2014/main" id="{62BAC47B-321B-FB6B-35E8-5713DE0FE6B0}"/>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8084583" y="3995887"/>
            <a:ext cx="1623533" cy="1218209"/>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26C9640-EA3A-E14C-7E08-C84D4F09D62D}"/>
              </a:ext>
              <a:ext uri="{C183D7F6-B498-43B3-948B-1728B52AA6E4}">
                <adec:decorative xmlns:adec="http://schemas.microsoft.com/office/drawing/2017/decorative" val="0"/>
              </a:ext>
            </a:extLst>
          </p:cNvPr>
          <p:cNvSpPr txBox="1"/>
          <p:nvPr/>
        </p:nvSpPr>
        <p:spPr>
          <a:xfrm>
            <a:off x="7783801" y="5481941"/>
            <a:ext cx="2225096"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Getting Started Guide</a:t>
            </a:r>
          </a:p>
        </p:txBody>
      </p:sp>
      <p:pic>
        <p:nvPicPr>
          <p:cNvPr id="10" name="Picture 9">
            <a:extLst>
              <a:ext uri="{FF2B5EF4-FFF2-40B4-BE49-F238E27FC236}">
                <a16:creationId xmlns:a16="http://schemas.microsoft.com/office/drawing/2014/main" id="{3F553A37-1B97-06FF-4F8E-47544D3467B4}"/>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2160350" y="3788050"/>
            <a:ext cx="1263358" cy="1637994"/>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1" name="TextBox 10">
            <a:extLst>
              <a:ext uri="{FF2B5EF4-FFF2-40B4-BE49-F238E27FC236}">
                <a16:creationId xmlns:a16="http://schemas.microsoft.com/office/drawing/2014/main" id="{63410C60-AB62-8392-43D5-EFC7B6490CDD}"/>
              </a:ext>
            </a:extLst>
          </p:cNvPr>
          <p:cNvSpPr txBox="1"/>
          <p:nvPr/>
        </p:nvSpPr>
        <p:spPr>
          <a:xfrm>
            <a:off x="1717792" y="5484629"/>
            <a:ext cx="2148473"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S PGothic"/>
                <a:cs typeface="Calibri"/>
              </a:rPr>
              <a:t>Measurement Guide</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12" name="TextBox 12">
            <a:extLst>
              <a:ext uri="{FF2B5EF4-FFF2-40B4-BE49-F238E27FC236}">
                <a16:creationId xmlns:a16="http://schemas.microsoft.com/office/drawing/2014/main" id="{F771BB59-2D5C-1C8B-C06B-135DBA926C5F}"/>
              </a:ext>
            </a:extLst>
          </p:cNvPr>
          <p:cNvSpPr txBox="1"/>
          <p:nvPr/>
        </p:nvSpPr>
        <p:spPr>
          <a:xfrm>
            <a:off x="4560779" y="5481941"/>
            <a:ext cx="2383153"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S PGothic"/>
                <a:cs typeface="Calibri"/>
              </a:rPr>
              <a:t>Technical Specifications</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14" name="TextBox 2">
            <a:extLst>
              <a:ext uri="{FF2B5EF4-FFF2-40B4-BE49-F238E27FC236}">
                <a16:creationId xmlns:a16="http://schemas.microsoft.com/office/drawing/2014/main" id="{B2E8B1DB-7B7E-3CF2-028A-93DD1AA36A31}"/>
              </a:ext>
            </a:extLst>
          </p:cNvPr>
          <p:cNvSpPr txBox="1"/>
          <p:nvPr/>
        </p:nvSpPr>
        <p:spPr>
          <a:xfrm>
            <a:off x="1224861" y="3183571"/>
            <a:ext cx="1756058"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Quality Standard</a:t>
            </a:r>
          </a:p>
        </p:txBody>
      </p:sp>
      <p:sp>
        <p:nvSpPr>
          <p:cNvPr id="15" name="TextBox 4">
            <a:extLst>
              <a:ext uri="{FF2B5EF4-FFF2-40B4-BE49-F238E27FC236}">
                <a16:creationId xmlns:a16="http://schemas.microsoft.com/office/drawing/2014/main" id="{071E7EA6-9373-69D2-5AC3-46477A2418F8}"/>
              </a:ext>
              <a:ext uri="{C183D7F6-B498-43B3-948B-1728B52AA6E4}">
                <adec:decorative xmlns:adec="http://schemas.microsoft.com/office/drawing/2017/decorative" val="0"/>
              </a:ext>
            </a:extLst>
          </p:cNvPr>
          <p:cNvSpPr txBox="1"/>
          <p:nvPr/>
        </p:nvSpPr>
        <p:spPr>
          <a:xfrm>
            <a:off x="3729264" y="3183571"/>
            <a:ext cx="1459502"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Patient Guide</a:t>
            </a:r>
          </a:p>
        </p:txBody>
      </p:sp>
      <p:sp>
        <p:nvSpPr>
          <p:cNvPr id="16" name="TextBox 15">
            <a:extLst>
              <a:ext uri="{FF2B5EF4-FFF2-40B4-BE49-F238E27FC236}">
                <a16:creationId xmlns:a16="http://schemas.microsoft.com/office/drawing/2014/main" id="{49E55529-E794-E5EA-E4DE-7051F40512E9}"/>
              </a:ext>
            </a:extLst>
          </p:cNvPr>
          <p:cNvSpPr txBox="1"/>
          <p:nvPr/>
        </p:nvSpPr>
        <p:spPr>
          <a:xfrm>
            <a:off x="6222020" y="3183571"/>
            <a:ext cx="1049775" cy="369332"/>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Placemat</a:t>
            </a:r>
          </a:p>
        </p:txBody>
      </p:sp>
      <p:sp>
        <p:nvSpPr>
          <p:cNvPr id="17" name="TextBox 16">
            <a:extLst>
              <a:ext uri="{FF2B5EF4-FFF2-40B4-BE49-F238E27FC236}">
                <a16:creationId xmlns:a16="http://schemas.microsoft.com/office/drawing/2014/main" id="{D104AAF8-D418-D4E1-537D-DF7F846A3934}"/>
              </a:ext>
              <a:ext uri="{C183D7F6-B498-43B3-948B-1728B52AA6E4}">
                <adec:decorative xmlns:adec="http://schemas.microsoft.com/office/drawing/2017/decorative" val="0"/>
              </a:ext>
            </a:extLst>
          </p:cNvPr>
          <p:cNvSpPr txBox="1"/>
          <p:nvPr/>
        </p:nvSpPr>
        <p:spPr>
          <a:xfrm>
            <a:off x="8137422" y="3183571"/>
            <a:ext cx="2785186"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Case for Improvement Deck</a:t>
            </a:r>
          </a:p>
        </p:txBody>
      </p:sp>
      <p:sp>
        <p:nvSpPr>
          <p:cNvPr id="5" name="Slide Number Placeholder 4">
            <a:extLst>
              <a:ext uri="{FF2B5EF4-FFF2-40B4-BE49-F238E27FC236}">
                <a16:creationId xmlns:a16="http://schemas.microsoft.com/office/drawing/2014/main" id="{633F6C7A-5A36-DD3A-C4E4-3F803960191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8459-7531-48CC-942F-86A532F04E35}" type="slidenum">
              <a:rPr kumimoji="0" lang="en-CA"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814980C1-62F5-9EF4-A37C-A484FF887D0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303095" y="1543098"/>
            <a:ext cx="2453839" cy="1371998"/>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8045F727-3F17-EAF5-B4B5-690D3BB5B3AB}"/>
              </a:ext>
            </a:extLst>
          </p:cNvPr>
          <p:cNvPicPr>
            <a:picLocks noChangeAspect="1"/>
          </p:cNvPicPr>
          <p:nvPr/>
        </p:nvPicPr>
        <p:blipFill>
          <a:blip r:embed="rId7"/>
          <a:stretch>
            <a:fillRect/>
          </a:stretch>
        </p:blipFill>
        <p:spPr>
          <a:xfrm>
            <a:off x="6111203" y="1429506"/>
            <a:ext cx="1279590" cy="1660501"/>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2E5F9FF5-0A90-07B5-4BC6-EC1104E7C6C4}"/>
              </a:ext>
            </a:extLst>
          </p:cNvPr>
          <p:cNvPicPr>
            <a:picLocks noChangeAspect="1"/>
          </p:cNvPicPr>
          <p:nvPr/>
        </p:nvPicPr>
        <p:blipFill>
          <a:blip r:embed="rId8"/>
          <a:stretch>
            <a:fillRect/>
          </a:stretch>
        </p:blipFill>
        <p:spPr>
          <a:xfrm>
            <a:off x="1471211" y="1429506"/>
            <a:ext cx="1263358" cy="1624955"/>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D4573BE5-1489-DB4E-4CBA-F740EC8A4069}"/>
              </a:ext>
            </a:extLst>
          </p:cNvPr>
          <p:cNvPicPr>
            <a:picLocks noChangeAspect="1"/>
          </p:cNvPicPr>
          <p:nvPr/>
        </p:nvPicPr>
        <p:blipFill>
          <a:blip r:embed="rId9"/>
          <a:stretch>
            <a:fillRect/>
          </a:stretch>
        </p:blipFill>
        <p:spPr>
          <a:xfrm>
            <a:off x="3861820" y="1429506"/>
            <a:ext cx="1258857" cy="1627522"/>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ACBC4719-8576-247F-2644-C830410C9E06}"/>
              </a:ext>
            </a:extLst>
          </p:cNvPr>
          <p:cNvPicPr>
            <a:picLocks noChangeAspect="1"/>
          </p:cNvPicPr>
          <p:nvPr/>
        </p:nvPicPr>
        <p:blipFill>
          <a:blip r:embed="rId10"/>
          <a:stretch>
            <a:fillRect/>
          </a:stretch>
        </p:blipFill>
        <p:spPr>
          <a:xfrm>
            <a:off x="5112559" y="3763260"/>
            <a:ext cx="1279591" cy="166278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8259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en-US"/>
              <a:t>Inside the quality standard</a:t>
            </a:r>
          </a:p>
        </p:txBody>
      </p:sp>
      <p:sp>
        <p:nvSpPr>
          <p:cNvPr id="15" name="Callout: Down Arrow 14">
            <a:extLst>
              <a:ext uri="{FF2B5EF4-FFF2-40B4-BE49-F238E27FC236}">
                <a16:creationId xmlns:a16="http://schemas.microsoft.com/office/drawing/2014/main" id="{DE890FCF-0460-7429-44A9-ECEC567CE636}"/>
              </a:ext>
            </a:extLst>
          </p:cNvPr>
          <p:cNvSpPr/>
          <p:nvPr/>
        </p:nvSpPr>
        <p:spPr>
          <a:xfrm>
            <a:off x="2585420" y="1373153"/>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pitchFamily="34" charset="0"/>
                <a:ea typeface="MS PGothic"/>
                <a:cs typeface="Calibri" panose="020F0502020204030204" pitchFamily="34" charset="0"/>
              </a:rPr>
              <a:t>The Quality Statement</a:t>
            </a:r>
            <a:endParaRPr kumimoji="0" lang="en-CA" sz="1800" b="1" i="0" u="none" strike="noStrike" kern="1200" cap="none" spc="0" normalizeH="0" baseline="0" noProof="0">
              <a:ln>
                <a:noFill/>
              </a:ln>
              <a:solidFill>
                <a:srgbClr val="FFFFFF"/>
              </a:solidFill>
              <a:effectLst/>
              <a:uLnTx/>
              <a:uFillTx/>
              <a:latin typeface="Calibri" panose="020F0502020204030204" pitchFamily="34" charset="0"/>
              <a:ea typeface="MS PGothic"/>
              <a:cs typeface="Calibri" panose="020F0502020204030204" pitchFamily="34" charset="0"/>
            </a:endParaRPr>
          </a:p>
        </p:txBody>
      </p:sp>
      <p:sp>
        <p:nvSpPr>
          <p:cNvPr id="19" name="Callout: Down Arrow 18">
            <a:extLst>
              <a:ext uri="{FF2B5EF4-FFF2-40B4-BE49-F238E27FC236}">
                <a16:creationId xmlns:a16="http://schemas.microsoft.com/office/drawing/2014/main" id="{4BB24016-9C38-0C43-21BB-511AC83DE9B2}"/>
              </a:ext>
            </a:extLst>
          </p:cNvPr>
          <p:cNvSpPr/>
          <p:nvPr/>
        </p:nvSpPr>
        <p:spPr>
          <a:xfrm>
            <a:off x="7342229" y="1249462"/>
            <a:ext cx="2825540"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pitchFamily="34" charset="0"/>
                <a:ea typeface="MS PGothic"/>
                <a:cs typeface="Calibri" panose="020F0502020204030204" pitchFamily="34" charset="0"/>
              </a:rPr>
              <a:t>The Audience Statements</a:t>
            </a:r>
            <a:endParaRPr kumimoji="0" lang="en-CA" sz="1800" b="1" i="0" u="none" strike="noStrike" kern="1200" cap="none" spc="0" normalizeH="0" baseline="0" noProof="0">
              <a:ln>
                <a:noFill/>
              </a:ln>
              <a:solidFill>
                <a:srgbClr val="FFFFFF"/>
              </a:solidFill>
              <a:effectLst/>
              <a:uLnTx/>
              <a:uFillTx/>
              <a:latin typeface="Calibri" panose="020F0502020204030204" pitchFamily="34" charset="0"/>
              <a:ea typeface="MS PGothic"/>
              <a:cs typeface="Calibri" panose="020F0502020204030204" pitchFamily="34" charset="0"/>
            </a:endParaRPr>
          </a:p>
        </p:txBody>
      </p:sp>
      <p:sp>
        <p:nvSpPr>
          <p:cNvPr id="20" name="Callout: Down Arrow 19">
            <a:extLst>
              <a:ext uri="{FF2B5EF4-FFF2-40B4-BE49-F238E27FC236}">
                <a16:creationId xmlns:a16="http://schemas.microsoft.com/office/drawing/2014/main" id="{1A53F153-3DCB-4B1D-C329-E2C2780C63A3}"/>
              </a:ext>
            </a:extLst>
          </p:cNvPr>
          <p:cNvSpPr/>
          <p:nvPr/>
        </p:nvSpPr>
        <p:spPr>
          <a:xfrm>
            <a:off x="2585420" y="4274266"/>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pitchFamily="34" charset="0"/>
                <a:ea typeface="MS PGothic"/>
                <a:cs typeface="Calibri" panose="020F0502020204030204" pitchFamily="34" charset="0"/>
              </a:rPr>
              <a:t>The Definitions</a:t>
            </a:r>
            <a:endParaRPr kumimoji="0" lang="en-CA" sz="1800" b="1" i="0" u="none" strike="noStrike" kern="1200" cap="none" spc="0" normalizeH="0" baseline="0" noProof="0">
              <a:ln>
                <a:noFill/>
              </a:ln>
              <a:solidFill>
                <a:srgbClr val="FFFFFF"/>
              </a:solidFill>
              <a:effectLst/>
              <a:uLnTx/>
              <a:uFillTx/>
              <a:latin typeface="Calibri" panose="020F0502020204030204" pitchFamily="34" charset="0"/>
              <a:ea typeface="MS PGothic"/>
              <a:cs typeface="Calibri" panose="020F0502020204030204" pitchFamily="34" charset="0"/>
            </a:endParaRPr>
          </a:p>
        </p:txBody>
      </p:sp>
      <p:sp>
        <p:nvSpPr>
          <p:cNvPr id="21" name="Callout: Down Arrow 20">
            <a:extLst>
              <a:ext uri="{FF2B5EF4-FFF2-40B4-BE49-F238E27FC236}">
                <a16:creationId xmlns:a16="http://schemas.microsoft.com/office/drawing/2014/main" id="{F07B6B82-5AAE-C6B6-0FD1-33B3621019A3}"/>
              </a:ext>
            </a:extLst>
          </p:cNvPr>
          <p:cNvSpPr/>
          <p:nvPr/>
        </p:nvSpPr>
        <p:spPr>
          <a:xfrm>
            <a:off x="7484605" y="4278349"/>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pitchFamily="34" charset="0"/>
                <a:ea typeface="MS PGothic"/>
                <a:cs typeface="Calibri" panose="020F0502020204030204" pitchFamily="34" charset="0"/>
              </a:rPr>
              <a:t>The Indicators</a:t>
            </a:r>
            <a:endParaRPr kumimoji="0" lang="en-CA" sz="1800" b="1" i="0" u="none" strike="noStrike" kern="1200" cap="none" spc="0" normalizeH="0" baseline="0" noProof="0">
              <a:ln>
                <a:noFill/>
              </a:ln>
              <a:solidFill>
                <a:srgbClr val="FFFFFF"/>
              </a:solidFill>
              <a:effectLst/>
              <a:uLnTx/>
              <a:uFillTx/>
              <a:latin typeface="Calibri" panose="020F0502020204030204" pitchFamily="34" charset="0"/>
              <a:ea typeface="MS PGothic"/>
              <a:cs typeface="Calibri" panose="020F0502020204030204" pitchFamily="34" charset="0"/>
            </a:endParaRPr>
          </a:p>
        </p:txBody>
      </p:sp>
      <p:sp>
        <p:nvSpPr>
          <p:cNvPr id="3" name="Slide Number Placeholder 2">
            <a:extLst>
              <a:ext uri="{FF2B5EF4-FFF2-40B4-BE49-F238E27FC236}">
                <a16:creationId xmlns:a16="http://schemas.microsoft.com/office/drawing/2014/main" id="{894C43F2-2E7B-C265-87FE-FFF88359C00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8459-7531-48CC-942F-86A532F04E35}" type="slidenum">
              <a:rPr kumimoji="0" lang="en-CA"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6" name="Picture 15" descr="Each quality statement is accompanied by indicators that can be used by clinicians and health care organizations to measure quality improvement efforts.">
            <a:extLst>
              <a:ext uri="{FF2B5EF4-FFF2-40B4-BE49-F238E27FC236}">
                <a16:creationId xmlns:a16="http://schemas.microsoft.com/office/drawing/2014/main" id="{BECF6677-CBE8-3719-612A-8221D1470172}"/>
              </a:ext>
            </a:extLst>
          </p:cNvPr>
          <p:cNvPicPr>
            <a:picLocks noChangeAspect="1"/>
          </p:cNvPicPr>
          <p:nvPr/>
        </p:nvPicPr>
        <p:blipFill>
          <a:blip r:embed="rId2"/>
          <a:stretch>
            <a:fillRect/>
          </a:stretch>
        </p:blipFill>
        <p:spPr>
          <a:xfrm>
            <a:off x="6736252" y="5061151"/>
            <a:ext cx="4037493" cy="1664946"/>
          </a:xfrm>
          <a:prstGeom prst="rect">
            <a:avLst/>
          </a:prstGeom>
          <a:effectLst>
            <a:outerShdw blurRad="50800" dist="38100" dir="2700000" algn="tl" rotWithShape="0">
              <a:prstClr val="black">
                <a:alpha val="40000"/>
              </a:prstClr>
            </a:outerShdw>
          </a:effectLst>
        </p:spPr>
      </p:pic>
      <p:pic>
        <p:nvPicPr>
          <p:cNvPr id="6" name="Picture 5" descr="This quality standard includes audience statements for gender-diverse adults, primary clinicians, and organizations and health services planners.">
            <a:extLst>
              <a:ext uri="{FF2B5EF4-FFF2-40B4-BE49-F238E27FC236}">
                <a16:creationId xmlns:a16="http://schemas.microsoft.com/office/drawing/2014/main" id="{7BDCE77D-5BE1-25AE-68D2-38C425B05964}"/>
              </a:ext>
            </a:extLst>
          </p:cNvPr>
          <p:cNvPicPr>
            <a:picLocks noChangeAspect="1"/>
          </p:cNvPicPr>
          <p:nvPr/>
        </p:nvPicPr>
        <p:blipFill>
          <a:blip r:embed="rId3"/>
          <a:stretch>
            <a:fillRect/>
          </a:stretch>
        </p:blipFill>
        <p:spPr>
          <a:xfrm>
            <a:off x="7264594" y="2026366"/>
            <a:ext cx="3019717" cy="2135048"/>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29860E2A-5B0A-24C3-B175-0959D8BFEB19}"/>
              </a:ext>
            </a:extLst>
          </p:cNvPr>
          <p:cNvPicPr>
            <a:picLocks noChangeAspect="1"/>
          </p:cNvPicPr>
          <p:nvPr/>
        </p:nvPicPr>
        <p:blipFill>
          <a:blip r:embed="rId4"/>
          <a:stretch>
            <a:fillRect/>
          </a:stretch>
        </p:blipFill>
        <p:spPr>
          <a:xfrm>
            <a:off x="1831939" y="2167046"/>
            <a:ext cx="4047751" cy="1947720"/>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AFF8EF92-2489-1790-6485-3B06B5C460DC}"/>
              </a:ext>
            </a:extLst>
          </p:cNvPr>
          <p:cNvPicPr>
            <a:picLocks noChangeAspect="1"/>
          </p:cNvPicPr>
          <p:nvPr/>
        </p:nvPicPr>
        <p:blipFill>
          <a:blip r:embed="rId5"/>
          <a:stretch>
            <a:fillRect/>
          </a:stretch>
        </p:blipFill>
        <p:spPr>
          <a:xfrm>
            <a:off x="1848906" y="5036088"/>
            <a:ext cx="4030784" cy="15598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291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Patient guide</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399" y="2519891"/>
            <a:ext cx="5333999" cy="1818217"/>
          </a:xfrm>
        </p:spPr>
        <p:txBody>
          <a:bodyPr/>
          <a:lstStyle/>
          <a:p>
            <a:r>
              <a:rPr lang="en-US"/>
              <a:t>The </a:t>
            </a:r>
            <a:r>
              <a:rPr lang="en-US" b="1"/>
              <a:t>patient guide </a:t>
            </a:r>
            <a:r>
              <a:rPr lang="en-US"/>
              <a:t>is designed to give patients information about what quality care looks like for various conditions based on the best evidence, so they can ask informed questions of their health care teams. </a:t>
            </a:r>
          </a:p>
          <a:p>
            <a:endParaRPr lang="en-US"/>
          </a:p>
        </p:txBody>
      </p:sp>
      <p:sp>
        <p:nvSpPr>
          <p:cNvPr id="3" name="Slide Number Placeholder 2">
            <a:extLst>
              <a:ext uri="{FF2B5EF4-FFF2-40B4-BE49-F238E27FC236}">
                <a16:creationId xmlns:a16="http://schemas.microsoft.com/office/drawing/2014/main" id="{AE80D471-6AC4-1EC2-82C5-96E531C48350}"/>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8459-7531-48CC-942F-86A532F04E35}" type="slidenum">
              <a:rPr kumimoji="0" lang="en-CA"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B520D69-8B6F-E055-19DB-D6984FA4BB88}"/>
              </a:ext>
            </a:extLst>
          </p:cNvPr>
          <p:cNvPicPr>
            <a:picLocks noChangeAspect="1"/>
          </p:cNvPicPr>
          <p:nvPr/>
        </p:nvPicPr>
        <p:blipFill>
          <a:blip r:embed="rId3"/>
          <a:stretch>
            <a:fillRect/>
          </a:stretch>
        </p:blipFill>
        <p:spPr>
          <a:xfrm>
            <a:off x="6955471" y="1170099"/>
            <a:ext cx="3540655" cy="45775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3938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Placemat</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624137"/>
            <a:ext cx="5333999" cy="1609725"/>
          </a:xfrm>
        </p:spPr>
        <p:txBody>
          <a:bodyPr/>
          <a:lstStyle/>
          <a:p>
            <a:r>
              <a:rPr lang="en-US"/>
              <a:t>The placemat is a </a:t>
            </a:r>
            <a:r>
              <a:rPr lang="en-US" b="1"/>
              <a:t>quick-reference resource </a:t>
            </a:r>
            <a:br>
              <a:rPr lang="en-US" b="1"/>
            </a:br>
            <a:r>
              <a:rPr lang="en-US" b="1"/>
              <a:t>for clinicians</a:t>
            </a:r>
            <a:r>
              <a:rPr lang="en-US"/>
              <a:t> that summarizes the quality standard and includes links to helpful resources and tools.</a:t>
            </a:r>
          </a:p>
        </p:txBody>
      </p:sp>
      <p:sp>
        <p:nvSpPr>
          <p:cNvPr id="2" name="Slide Number Placeholder 1">
            <a:extLst>
              <a:ext uri="{FF2B5EF4-FFF2-40B4-BE49-F238E27FC236}">
                <a16:creationId xmlns:a16="http://schemas.microsoft.com/office/drawing/2014/main" id="{B2677AAE-65EC-7207-7683-B2EEF64A494C}"/>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8459-7531-48CC-942F-86A532F04E35}" type="slidenum">
              <a:rPr kumimoji="0" lang="en-CA"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D688036-0D10-A77C-2435-3636FCB206DB}"/>
              </a:ext>
            </a:extLst>
          </p:cNvPr>
          <p:cNvPicPr>
            <a:picLocks noChangeAspect="1"/>
          </p:cNvPicPr>
          <p:nvPr/>
        </p:nvPicPr>
        <p:blipFill>
          <a:blip r:embed="rId2"/>
          <a:stretch>
            <a:fillRect/>
          </a:stretch>
        </p:blipFill>
        <p:spPr>
          <a:xfrm>
            <a:off x="6727295" y="1226077"/>
            <a:ext cx="3540655" cy="459464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9322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Case for improvement deck</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624137"/>
            <a:ext cx="5333999" cy="1609725"/>
          </a:xfrm>
        </p:spPr>
        <p:txBody>
          <a:bodyPr/>
          <a:lstStyle/>
          <a:p>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The </a:t>
            </a:r>
            <a:r>
              <a:rPr kumimoji="0" lang="en-US" sz="2200" b="1" i="0" u="none" strike="noStrike" kern="1200" cap="none" spc="0" normalizeH="0" baseline="0" noProof="0">
                <a:ln>
                  <a:noFill/>
                </a:ln>
                <a:solidFill>
                  <a:srgbClr val="000000"/>
                </a:solidFill>
                <a:effectLst/>
                <a:uLnTx/>
                <a:uFillTx/>
                <a:latin typeface="Calibri" panose="020F0502020204030204"/>
                <a:ea typeface="+mn-ea"/>
                <a:cs typeface="+mn-cs"/>
              </a:rPr>
              <a:t>case for improvement deck </a:t>
            </a: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describes why the quality standard was created and shows some of the data used to develop it. Champions can use or adapt this deck to build support for the quality standard in their organizations</a:t>
            </a:r>
            <a:r>
              <a:rPr lang="en-US"/>
              <a:t>.</a:t>
            </a:r>
          </a:p>
        </p:txBody>
      </p:sp>
      <p:sp>
        <p:nvSpPr>
          <p:cNvPr id="3" name="Slide Number Placeholder 2">
            <a:extLst>
              <a:ext uri="{FF2B5EF4-FFF2-40B4-BE49-F238E27FC236}">
                <a16:creationId xmlns:a16="http://schemas.microsoft.com/office/drawing/2014/main" id="{99016C36-9AEB-C9D2-7DD6-8996842215D5}"/>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8459-7531-48CC-942F-86A532F04E35}" type="slidenum">
              <a:rPr kumimoji="0" lang="en-CA"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2633C7E-57E6-682B-6D7D-89AB40CFEFB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79123" y="1990488"/>
            <a:ext cx="5247816" cy="293417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8762564"/>
      </p:ext>
    </p:extLst>
  </p:cSld>
  <p:clrMapOvr>
    <a:masterClrMapping/>
  </p:clrMapOvr>
</p:sld>
</file>

<file path=ppt/theme/theme1.xml><?xml version="1.0" encoding="utf-8"?>
<a:theme xmlns:a="http://schemas.openxmlformats.org/drawingml/2006/main" name="OH Template-Mar30">
  <a:themeElements>
    <a:clrScheme name="OH-MAIN COLOURS ">
      <a:dk1>
        <a:srgbClr val="000000"/>
      </a:dk1>
      <a:lt1>
        <a:srgbClr val="FFFFFF"/>
      </a:lt1>
      <a:dk2>
        <a:srgbClr val="000000"/>
      </a:dk2>
      <a:lt2>
        <a:srgbClr val="808080"/>
      </a:lt2>
      <a:accent1>
        <a:srgbClr val="00B2E3"/>
      </a:accent1>
      <a:accent2>
        <a:srgbClr val="FBAE21"/>
      </a:accent2>
      <a:accent3>
        <a:srgbClr val="49A7A2"/>
      </a:accent3>
      <a:accent4>
        <a:srgbClr val="92278F"/>
      </a:accent4>
      <a:accent5>
        <a:srgbClr val="99CF54"/>
      </a:accent5>
      <a:accent6>
        <a:srgbClr val="C9BD97"/>
      </a:accent6>
      <a:hlink>
        <a:srgbClr val="047BC1"/>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2.xml><?xml version="1.0" encoding="utf-8"?>
<a:theme xmlns:a="http://schemas.openxmlformats.org/drawingml/2006/main" name="1_Ontario Health">
  <a:themeElements>
    <a:clrScheme name="Ontario Health">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15922"/>
      </a:accent6>
      <a:hlink>
        <a:srgbClr val="047BC1"/>
      </a:hlink>
      <a:folHlink>
        <a:srgbClr val="047BC1"/>
      </a:folHlink>
    </a:clrScheme>
    <a:fontScheme name="Calibri Light-Constantia">
      <a:majorFont>
        <a:latin typeface="Calibri Light"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B2E3"/>
        </a:solidFill>
        <a:ln w="9525" cap="flat" cmpd="sng" algn="ctr">
          <a:no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sz="1400" b="0" i="0" u="sng" strike="noStrike" cap="none" normalizeH="0" baseline="0" smtClean="0">
            <a:ln>
              <a:noFill/>
            </a:ln>
            <a:solidFill>
              <a:schemeClr val="tx1"/>
            </a:solidFill>
            <a:effectLst/>
            <a:latin typeface="Arial" charset="0"/>
            <a:ea typeface="ＭＳ Ｐゴシック" pitchFamily="68" charset="-128"/>
          </a:defRPr>
        </a:defPPr>
      </a:lstStyle>
    </a:spDef>
    <a:lnDef>
      <a:spPr bwMode="auto">
        <a:solidFill>
          <a:srgbClr val="FFFF00"/>
        </a:solidFill>
        <a:ln w="12700" cap="flat" cmpd="sng" algn="ctr">
          <a:solidFill>
            <a:schemeClr val="tx1"/>
          </a:solidFill>
          <a:prstDash val="solid"/>
          <a:round/>
          <a:headEnd type="none" w="med" len="med"/>
          <a:tailEnd type="none" w="med" len="med"/>
        </a:ln>
        <a:effectLst/>
      </a:spPr>
      <a:bodyPr/>
      <a:lstStyle/>
    </a:lnDef>
    <a:txDef>
      <a:spPr>
        <a:noFill/>
      </a:spPr>
      <a:bodyPr wrap="square" rtlCol="0">
        <a:spAutoFit/>
      </a:bodyPr>
      <a:lstStyle>
        <a:defPPr algn="l">
          <a:defRPr sz="2400" u="none" kern="0" dirty="0" err="1">
            <a:solidFill>
              <a:srgbClr val="000000"/>
            </a:solidFill>
            <a:latin typeface="Calibri" panose="020F0502020204030204" pitchFamily="34" charset="0"/>
            <a:cs typeface="Calibri" panose="020F0502020204030204" pitchFamily="34" charset="0"/>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H Template-Mar30">
  <a:themeElements>
    <a:clrScheme name="OntarioHealth 2">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47BC1"/>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4.xml><?xml version="1.0" encoding="utf-8"?>
<a:theme xmlns:a="http://schemas.openxmlformats.org/drawingml/2006/main" name="2_OH Template-Mar30">
  <a:themeElements>
    <a:clrScheme name="OntarioHealth 2">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47BC1"/>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ntario Health">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15922"/>
    </a:accent6>
    <a:hlink>
      <a:srgbClr val="047BC1"/>
    </a:hlink>
    <a:folHlink>
      <a:srgbClr val="047BC1"/>
    </a:folHlink>
  </a:clrScheme>
  <a:fontScheme name="Calibri Light-Constantia">
    <a:majorFont>
      <a:latin typeface="Calibri Light"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ntario Health">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15922"/>
    </a:accent6>
    <a:hlink>
      <a:srgbClr val="047BC1"/>
    </a:hlink>
    <a:folHlink>
      <a:srgbClr val="047BC1"/>
    </a:folHlink>
  </a:clrScheme>
  <a:fontScheme name="Calibri Light-Constantia">
    <a:majorFont>
      <a:latin typeface="Calibri Light"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C6991944287E4C86CAECC00C19A958" ma:contentTypeVersion="20" ma:contentTypeDescription="Create a new document." ma:contentTypeScope="" ma:versionID="12ff5252c645ff3c22eec4c0120b516b">
  <xsd:schema xmlns:xsd="http://www.w3.org/2001/XMLSchema" xmlns:xs="http://www.w3.org/2001/XMLSchema" xmlns:p="http://schemas.microsoft.com/office/2006/metadata/properties" xmlns:ns2="623dabe2-7971-4695-be10-17b1dbde532f" xmlns:ns3="f4a9ebb6-6bae-4df8-b4d9-b705f0eb6b4b" targetNamespace="http://schemas.microsoft.com/office/2006/metadata/properties" ma:root="true" ma:fieldsID="692a2d1c538836c63f1d5f1079da234a" ns2:_="" ns3:_="">
    <xsd:import namespace="623dabe2-7971-4695-be10-17b1dbde532f"/>
    <xsd:import namespace="f4a9ebb6-6bae-4df8-b4d9-b705f0eb6b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3dabe2-7971-4695-be10-17b1dbde532f"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4e0fc4-5c12-403e-8f4f-2f7047c0123e}" ma:internalName="TaxCatchAll" ma:showField="CatchAllData" ma:web="623dabe2-7971-4695-be10-17b1dbde53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a9ebb6-6bae-4df8-b4d9-b705f0eb6b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4a9ebb6-6bae-4df8-b4d9-b705f0eb6b4b">
      <Terms xmlns="http://schemas.microsoft.com/office/infopath/2007/PartnerControls"/>
    </lcf76f155ced4ddcb4097134ff3c332f>
    <TaxCatchAll xmlns="623dabe2-7971-4695-be10-17b1dbde532f" xsi:nil="true"/>
  </documentManagement>
</p:properties>
</file>

<file path=customXml/itemProps1.xml><?xml version="1.0" encoding="utf-8"?>
<ds:datastoreItem xmlns:ds="http://schemas.openxmlformats.org/officeDocument/2006/customXml" ds:itemID="{A325275F-A175-458B-A066-9FD02C8B914E}"/>
</file>

<file path=customXml/itemProps2.xml><?xml version="1.0" encoding="utf-8"?>
<ds:datastoreItem xmlns:ds="http://schemas.openxmlformats.org/officeDocument/2006/customXml" ds:itemID="{A681D61F-F2B2-4541-8235-6B37E026D1A3}"/>
</file>

<file path=customXml/itemProps3.xml><?xml version="1.0" encoding="utf-8"?>
<ds:datastoreItem xmlns:ds="http://schemas.openxmlformats.org/officeDocument/2006/customXml" ds:itemID="{6ABD858D-2E51-46A1-A707-DB240EA5970B}"/>
</file>

<file path=docMetadata/LabelInfo.xml><?xml version="1.0" encoding="utf-8"?>
<clbl:labelList xmlns:clbl="http://schemas.microsoft.com/office/2020/mipLabelMetadata">
  <clbl:label id="{4ef96c5c-d83f-466b-a478-816a5bb4af62}" enabled="0" method="" siteId="{4ef96c5c-d83f-466b-a478-816a5bb4af62}" removed="1"/>
</clbl:labelList>
</file>

<file path=docProps/app.xml><?xml version="1.0" encoding="utf-8"?>
<Properties xmlns="http://schemas.openxmlformats.org/officeDocument/2006/extended-properties" xmlns:vt="http://schemas.openxmlformats.org/officeDocument/2006/docPropsVTypes">
  <TotalTime>0</TotalTime>
  <Words>3827</Words>
  <Application>Microsoft Office PowerPoint</Application>
  <PresentationFormat>Widescreen</PresentationFormat>
  <Paragraphs>282</Paragraphs>
  <Slides>38</Slides>
  <Notes>24</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38</vt:i4>
      </vt:variant>
    </vt:vector>
  </HeadingPairs>
  <TitlesOfParts>
    <vt:vector size="53" baseType="lpstr">
      <vt:lpstr>ＭＳ Ｐゴシック</vt:lpstr>
      <vt:lpstr>ＭＳ Ｐゴシック</vt:lpstr>
      <vt:lpstr>Arial</vt:lpstr>
      <vt:lpstr>Calibri</vt:lpstr>
      <vt:lpstr>Calibri Light</vt:lpstr>
      <vt:lpstr>Corbel</vt:lpstr>
      <vt:lpstr>Helvetica Neue Light</vt:lpstr>
      <vt:lpstr>proxima-nova</vt:lpstr>
      <vt:lpstr>System Font Regular</vt:lpstr>
      <vt:lpstr>Times New Roman</vt:lpstr>
      <vt:lpstr>Wingdings</vt:lpstr>
      <vt:lpstr>OH Template-Mar30</vt:lpstr>
      <vt:lpstr>1_Ontario Health</vt:lpstr>
      <vt:lpstr>1_OH Template-Mar30</vt:lpstr>
      <vt:lpstr>2_OH Template-Mar30</vt:lpstr>
      <vt:lpstr>PowerPoint Presentation</vt:lpstr>
      <vt:lpstr>Objectives</vt:lpstr>
      <vt:lpstr>Quality standards</vt:lpstr>
      <vt:lpstr>Quality standards</vt:lpstr>
      <vt:lpstr>Quality standard resources</vt:lpstr>
      <vt:lpstr>Inside the quality standard</vt:lpstr>
      <vt:lpstr>Patient guide</vt:lpstr>
      <vt:lpstr>Placemat</vt:lpstr>
      <vt:lpstr>Case for improvement deck</vt:lpstr>
      <vt:lpstr>How the health care system can support implementation</vt:lpstr>
      <vt:lpstr>Implementation tools</vt:lpstr>
      <vt:lpstr>Quorum</vt:lpstr>
      <vt:lpstr>Measurement guide</vt:lpstr>
      <vt:lpstr>Technical specifications</vt:lpstr>
      <vt:lpstr>PowerPoint Presentation</vt:lpstr>
      <vt:lpstr>1 in 300 people in Ontario (0.33%) identified as gender diverse in the 2021 census,3 and the need for gender-affirming care is growing.4</vt:lpstr>
      <vt:lpstr>PowerPoint Presentation</vt:lpstr>
      <vt:lpstr>Gender-diverse adults have lower self-reported health and more unmet health care needs than cisgender adults</vt:lpstr>
      <vt:lpstr>Gender-diverse adults rate their mental health considerably worse than cisgender adults</vt:lpstr>
      <vt:lpstr>Gender-affirming care is important for addressing mental health disparities, including suicidality and mental health diagnoses</vt:lpstr>
      <vt:lpstr>PowerPoint Presentation</vt:lpstr>
      <vt:lpstr>Gender-affirming hormone therapy is most often prescribed in primary care</vt:lpstr>
      <vt:lpstr>Opportunities exist to improve clinical competency in meeting the health care needs of gender-diverse adults</vt:lpstr>
      <vt:lpstr>PowerPoint Presentation</vt:lpstr>
      <vt:lpstr>PowerPoint Presentation</vt:lpstr>
      <vt:lpstr>PowerPoint Presentation</vt:lpstr>
      <vt:lpstr>Scope of this quality standard</vt:lpstr>
      <vt:lpstr>Quality statement topics</vt:lpstr>
      <vt:lpstr>Gender-affirming education and training for health care teams</vt:lpstr>
      <vt:lpstr>Gender-affirming primary care</vt:lpstr>
      <vt:lpstr>Gender-affirming hormone therapy</vt:lpstr>
      <vt:lpstr>Gender-affirming mental health care</vt:lpstr>
      <vt:lpstr>Gender-affirming health care environments</vt:lpstr>
      <vt:lpstr>PowerPoint Presentation</vt:lpstr>
      <vt:lpstr>Indicators that can be measured using provincial data</vt:lpstr>
      <vt:lpstr>Indicators that can be measured using only local data</vt:lpstr>
      <vt:lpstr>Data sources and acknowledgement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2024-10-24T16:14:59Z</dcterms:created>
  <dcterms:modified xsi:type="dcterms:W3CDTF">2024-10-24T16:15:10Z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0x01010039C6991944287E4C86CAECC00C19A958</vt:lpwstr>
  </property>
</Properties>
</file>