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4.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drawings/drawing5.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83_3AE9946E.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10" r:id="rId1"/>
    <p:sldMasterId id="2147483730" r:id="rId2"/>
    <p:sldMasterId id="2147483764" r:id="rId3"/>
    <p:sldMasterId id="2147483784" r:id="rId4"/>
  </p:sldMasterIdLst>
  <p:notesMasterIdLst>
    <p:notesMasterId r:id="rId43"/>
  </p:notesMasterIdLst>
  <p:handoutMasterIdLst>
    <p:handoutMasterId r:id="rId44"/>
  </p:handoutMasterIdLst>
  <p:sldIdLst>
    <p:sldId id="322" r:id="rId5"/>
    <p:sldId id="356" r:id="rId6"/>
    <p:sldId id="357" r:id="rId7"/>
    <p:sldId id="358" r:id="rId8"/>
    <p:sldId id="359" r:id="rId9"/>
    <p:sldId id="360" r:id="rId10"/>
    <p:sldId id="361" r:id="rId11"/>
    <p:sldId id="367" r:id="rId12"/>
    <p:sldId id="1596" r:id="rId13"/>
    <p:sldId id="362" r:id="rId14"/>
    <p:sldId id="363" r:id="rId15"/>
    <p:sldId id="364" r:id="rId16"/>
    <p:sldId id="365" r:id="rId17"/>
    <p:sldId id="366" r:id="rId18"/>
    <p:sldId id="382" r:id="rId19"/>
    <p:sldId id="1592" r:id="rId20"/>
    <p:sldId id="2146847390" r:id="rId21"/>
    <p:sldId id="341" r:id="rId22"/>
    <p:sldId id="343" r:id="rId23"/>
    <p:sldId id="2146847400" r:id="rId24"/>
    <p:sldId id="342" r:id="rId25"/>
    <p:sldId id="2146847402" r:id="rId26"/>
    <p:sldId id="2146847401" r:id="rId27"/>
    <p:sldId id="2146847403" r:id="rId28"/>
    <p:sldId id="2146847410" r:id="rId29"/>
    <p:sldId id="381" r:id="rId30"/>
    <p:sldId id="384" r:id="rId31"/>
    <p:sldId id="385" r:id="rId32"/>
    <p:sldId id="386" r:id="rId33"/>
    <p:sldId id="2146847411" r:id="rId34"/>
    <p:sldId id="2146847412" r:id="rId35"/>
    <p:sldId id="2146847413" r:id="rId36"/>
    <p:sldId id="2146847414" r:id="rId37"/>
    <p:sldId id="387" r:id="rId38"/>
    <p:sldId id="392" r:id="rId39"/>
    <p:sldId id="391" r:id="rId40"/>
    <p:sldId id="390" r:id="rId41"/>
    <p:sldId id="3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F3FF"/>
    <a:srgbClr val="00B2E3"/>
    <a:srgbClr val="E8F3D8"/>
    <a:srgbClr val="DCCDDB"/>
    <a:srgbClr val="CFE1E0"/>
    <a:srgbClr val="CBE4F4"/>
    <a:srgbClr val="E9E4DB"/>
    <a:srgbClr val="049FDC"/>
    <a:srgbClr val="888887"/>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C59071-A5F1-4BD8-A311-9F4BB276D10A}" v="5" dt="2024-10-24T16:16:12.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53" autoAdjust="0"/>
  </p:normalViewPr>
  <p:slideViewPr>
    <p:cSldViewPr snapToGrid="0">
      <p:cViewPr varScale="1">
        <p:scale>
          <a:sx n="96" d="100"/>
          <a:sy n="96" d="100"/>
        </p:scale>
        <p:origin x="1116" y="84"/>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3" Type="http://schemas.openxmlformats.org/officeDocument/2006/relationships/customXml" Target="../customXml/item3.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rtl="0">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r>
              <a:rPr lang="fr-CA" sz="2000" b="1"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rPr>
              <a:t>Proportion de chaque cohorte générationnelle identifiée comme de diverses identités de genre</a:t>
            </a:r>
            <a:r>
              <a:rPr lang="fr-CA" sz="2000" b="0"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fr-CA" sz="2000" b="1" i="0" u="none" strike="noStrike" kern="1200" spc="0" baseline="0">
                <a:solidFill>
                  <a:schemeClr val="tx1"/>
                </a:solidFill>
                <a:latin typeface="Calibri" panose="020F0502020204030204" pitchFamily="34" charset="0"/>
                <a:ea typeface="Calibri" panose="020F0502020204030204" pitchFamily="34" charset="0"/>
                <a:cs typeface="Calibri" panose="020F0502020204030204" pitchFamily="34" charset="0"/>
              </a:rPr>
              <a:t>au Canada, 2021</a:t>
            </a:r>
            <a:r>
              <a:rPr lang="fr-CA" sz="2000" b="1" i="0" u="none" strike="noStrike" kern="1200" spc="0" baseline="30000">
                <a:solidFill>
                  <a:schemeClr val="tx1"/>
                </a:solidFill>
                <a:latin typeface="Calibri" panose="020F0502020204030204" pitchFamily="34" charset="0"/>
                <a:ea typeface="Calibri" panose="020F0502020204030204" pitchFamily="34" charset="0"/>
                <a:cs typeface="Calibri" panose="020F0502020204030204" pitchFamily="34" charset="0"/>
              </a:rPr>
              <a:t>1</a:t>
            </a:r>
          </a:p>
        </c:rich>
      </c:tx>
      <c:layout>
        <c:manualLayout>
          <c:xMode val="edge"/>
          <c:yMode val="edge"/>
          <c:x val="0.11856984370879399"/>
          <c:y val="3.1354422244247887E-3"/>
        </c:manualLayout>
      </c:layout>
      <c:overlay val="0"/>
      <c:spPr>
        <a:noFill/>
        <a:ln>
          <a:noFill/>
        </a:ln>
        <a:effectLst/>
      </c:spPr>
      <c:txPr>
        <a:bodyPr rot="0" spcFirstLastPara="1" vertOverflow="ellipsis" vert="horz" wrap="square" anchor="t" anchorCtr="0"/>
        <a:lstStyle/>
        <a:p>
          <a:pPr rtl="0">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1.6542597187758478E-2"/>
          <c:y val="0.15231621464785292"/>
          <c:w val="0.97573752412462089"/>
          <c:h val="0.41981743632032253"/>
        </c:manualLayout>
      </c:layout>
      <c:barChart>
        <c:barDir val="col"/>
        <c:grouping val="clustered"/>
        <c:varyColors val="0"/>
        <c:ser>
          <c:idx val="0"/>
          <c:order val="0"/>
          <c:tx>
            <c:strRef>
              <c:f>Sheet1!$B$1</c:f>
              <c:strCache>
                <c:ptCount val="1"/>
                <c:pt idx="0">
                  <c:v>% de personnes de diverses identités de genre au Canada</c:v>
                </c:pt>
              </c:strCache>
            </c:strRef>
          </c:tx>
          <c:spPr>
            <a:solidFill>
              <a:srgbClr val="00B2E3"/>
            </a:solidFill>
            <a:ln>
              <a:noFill/>
            </a:ln>
            <a:effectLst/>
          </c:spPr>
          <c:invertIfNegative val="0"/>
          <c:cat>
            <c:strRef>
              <c:f>Sheet1!$A$2:$A$6</c:f>
              <c:strCache>
                <c:ptCount val="5"/>
                <c:pt idx="0">
                  <c:v>La génération grandiose et de l’entre-deux-guerres (nés en 1945 ou avant)</c:v>
                </c:pt>
                <c:pt idx="1">
                  <c:v>Baby-boomers (nés entre 1946 et 1965)</c:v>
                </c:pt>
                <c:pt idx="2">
                  <c:v>Génération X (nés entre 1966 et 1980)</c:v>
                </c:pt>
                <c:pt idx="3">
                  <c:v>Millénariaux (nés entre 1981 et 1996)</c:v>
                </c:pt>
                <c:pt idx="4">
                  <c:v>Génération Z (nés entre 1997 et 2006)</c:v>
                </c:pt>
              </c:strCache>
            </c:strRef>
          </c:cat>
          <c:val>
            <c:numRef>
              <c:f>Sheet1!$B$2:$B$6</c:f>
              <c:numCache>
                <c:formatCode>0.00%</c:formatCode>
                <c:ptCount val="5"/>
                <c:pt idx="0">
                  <c:v>1.1999999999999999E-3</c:v>
                </c:pt>
                <c:pt idx="1">
                  <c:v>1.5E-3</c:v>
                </c:pt>
                <c:pt idx="2">
                  <c:v>1.9E-3</c:v>
                </c:pt>
                <c:pt idx="3">
                  <c:v>5.1000000000000004E-3</c:v>
                </c:pt>
                <c:pt idx="4">
                  <c:v>7.9000000000000008E-3</c:v>
                </c:pt>
              </c:numCache>
            </c:numRef>
          </c:val>
          <c:extLst>
            <c:ext xmlns:c16="http://schemas.microsoft.com/office/drawing/2014/chart" uri="{C3380CC4-5D6E-409C-BE32-E72D297353CC}">
              <c16:uniqueId val="{00000000-1720-468F-B86D-E164B431667E}"/>
            </c:ext>
          </c:extLst>
        </c:ser>
        <c:dLbls>
          <c:showLegendKey val="0"/>
          <c:showVal val="0"/>
          <c:showCatName val="0"/>
          <c:showSerName val="0"/>
          <c:showPercent val="0"/>
          <c:showBubbleSize val="0"/>
        </c:dLbls>
        <c:gapWidth val="219"/>
        <c:overlap val="-27"/>
        <c:axId val="409655896"/>
        <c:axId val="409656288"/>
      </c:barChart>
      <c:catAx>
        <c:axId val="409655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600" b="0" i="0" u="none" strike="noStrike" kern="1200" baseline="0">
                <a:solidFill>
                  <a:srgbClr val="000000"/>
                </a:solidFill>
                <a:latin typeface="+mn-lt"/>
                <a:ea typeface="+mn-ea"/>
                <a:cs typeface="+mn-cs"/>
              </a:defRPr>
            </a:pPr>
            <a:endParaRPr lang="en-US"/>
          </a:p>
        </c:txPr>
        <c:crossAx val="409656288"/>
        <c:crosses val="autoZero"/>
        <c:auto val="1"/>
        <c:lblAlgn val="ctr"/>
        <c:lblOffset val="100"/>
        <c:noMultiLvlLbl val="0"/>
      </c:catAx>
      <c:valAx>
        <c:axId val="409656288"/>
        <c:scaling>
          <c:orientation val="minMax"/>
          <c:min val="0"/>
        </c:scaling>
        <c:delete val="0"/>
        <c:axPos val="l"/>
        <c:numFmt formatCode="0.0%" sourceLinked="0"/>
        <c:majorTickMark val="out"/>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crossAx val="409655896"/>
        <c:crosses val="autoZero"/>
        <c:crossBetween val="between"/>
        <c:majorUnit val="5.000000000000001E-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75000"/>
      </a:schemeClr>
    </a:solidFill>
    <a:ln w="6350">
      <a:noFill/>
    </a:ln>
    <a:effectLst/>
  </c:spPr>
  <c:txPr>
    <a:bodyPr/>
    <a:lstStyle/>
    <a:p>
      <a:pPr rtl="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rtl="0">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r>
              <a:rPr lang="fr-CA" sz="2000" b="1" i="0" u="none" strike="noStrike" kern="1200" spc="0" baseline="0">
                <a:solidFill>
                  <a:prstClr val="black"/>
                </a:solidFill>
                <a:latin typeface="Calibri" panose="020F0502020204030204" pitchFamily="34" charset="0"/>
                <a:ea typeface="+mn-ea"/>
                <a:cs typeface="Calibri" panose="020F0502020204030204" pitchFamily="34" charset="0"/>
              </a:rPr>
              <a:t>Pourcentage d’</a:t>
            </a:r>
            <a:r>
              <a:rPr lang="fr-CA" sz="2000" b="1" i="0" u="none" strike="noStrike" kern="1200" spc="0" baseline="0">
                <a:solidFill>
                  <a:prstClr val="black"/>
                </a:solidFill>
                <a:latin typeface="Calibri" panose="020F0502020204030204" pitchFamily="34" charset="0"/>
                <a:ea typeface="Calibri" panose="020F0502020204030204" pitchFamily="34" charset="0"/>
                <a:cs typeface="Calibri" panose="020F0502020204030204" pitchFamily="34" charset="0"/>
              </a:rPr>
              <a:t>adultes de diverses identités de genre et cisgenres de l’Ontario qui ont évalué leur santé positivement, </a:t>
            </a:r>
            <a:r>
              <a:rPr lang="fr-CA" sz="2000" b="1" i="0" u="none" strike="noStrike" kern="1200" spc="0" baseline="0">
                <a:solidFill>
                  <a:prstClr val="black"/>
                </a:solidFill>
                <a:latin typeface="Calibri" panose="020F0502020204030204" pitchFamily="34" charset="0"/>
                <a:ea typeface="+mn-ea"/>
                <a:cs typeface="Calibri" panose="020F0502020204030204" pitchFamily="34" charset="0"/>
              </a:rPr>
              <a:t>2019, 2020 et 2021</a:t>
            </a:r>
            <a:r>
              <a:rPr lang="fr-CA" sz="2000" b="1" i="0" u="none" strike="noStrike" kern="1200" spc="0" baseline="30000">
                <a:solidFill>
                  <a:prstClr val="black"/>
                </a:solidFill>
                <a:latin typeface="Calibri" panose="020F0502020204030204" pitchFamily="34" charset="0"/>
                <a:ea typeface="+mn-ea"/>
                <a:cs typeface="Calibri" panose="020F0502020204030204" pitchFamily="34" charset="0"/>
              </a:rPr>
              <a:t>1</a:t>
            </a:r>
          </a:p>
        </c:rich>
      </c:tx>
      <c:layout>
        <c:manualLayout>
          <c:xMode val="edge"/>
          <c:yMode val="edge"/>
          <c:x val="0.17552980872928653"/>
          <c:y val="0"/>
        </c:manualLayout>
      </c:layout>
      <c:overlay val="0"/>
      <c:spPr>
        <a:noFill/>
        <a:ln>
          <a:noFill/>
        </a:ln>
        <a:effectLst/>
      </c:spPr>
      <c:txPr>
        <a:bodyPr rot="0" spcFirstLastPara="1" vertOverflow="ellipsis" vert="horz" wrap="square" anchor="t" anchorCtr="0"/>
        <a:lstStyle/>
        <a:p>
          <a:pPr rtl="0">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4330429406820752"/>
          <c:y val="0.47450548501179407"/>
          <c:w val="0.82846910255472128"/>
          <c:h val="0.3066089779593752"/>
        </c:manualLayout>
      </c:layout>
      <c:barChart>
        <c:barDir val="col"/>
        <c:grouping val="clustered"/>
        <c:varyColors val="0"/>
        <c:ser>
          <c:idx val="0"/>
          <c:order val="0"/>
          <c:tx>
            <c:strRef>
              <c:f>Sheet1!$B$1</c:f>
              <c:strCache>
                <c:ptCount val="1"/>
                <c:pt idx="0">
                  <c:v>Series 1</c:v>
                </c:pt>
              </c:strCache>
            </c:strRef>
          </c:tx>
          <c:spPr>
            <a:solidFill>
              <a:srgbClr val="00B2E3"/>
            </a:solidFill>
            <a:ln>
              <a:noFill/>
            </a:ln>
            <a:effectLst/>
          </c:spPr>
          <c:invertIfNegative val="0"/>
          <c:cat>
            <c:strRef>
              <c:f>Sheet1!$A$2:$A$3</c:f>
              <c:strCache>
                <c:ptCount val="2"/>
                <c:pt idx="0">
                  <c:v>Personnes de diverses identités de genre</c:v>
                </c:pt>
                <c:pt idx="1">
                  <c:v>Personnes cisgenres</c:v>
                </c:pt>
              </c:strCache>
            </c:strRef>
          </c:cat>
          <c:val>
            <c:numRef>
              <c:f>Sheet1!$B$2:$B$3</c:f>
              <c:numCache>
                <c:formatCode>0.00%</c:formatCode>
                <c:ptCount val="2"/>
                <c:pt idx="0">
                  <c:v>0.82099999999999995</c:v>
                </c:pt>
                <c:pt idx="1">
                  <c:v>0.877</c:v>
                </c:pt>
              </c:numCache>
            </c:numRef>
          </c:val>
          <c:extLst>
            <c:ext xmlns:c16="http://schemas.microsoft.com/office/drawing/2014/chart" uri="{C3380CC4-5D6E-409C-BE32-E72D297353CC}">
              <c16:uniqueId val="{00000000-143D-E348-8656-7868657EB347}"/>
            </c:ext>
          </c:extLst>
        </c:ser>
        <c:dLbls>
          <c:showLegendKey val="0"/>
          <c:showVal val="0"/>
          <c:showCatName val="0"/>
          <c:showSerName val="0"/>
          <c:showPercent val="0"/>
          <c:showBubbleSize val="0"/>
        </c:dLbls>
        <c:gapWidth val="219"/>
        <c:overlap val="-27"/>
        <c:axId val="413617960"/>
        <c:axId val="413616784"/>
      </c:barChart>
      <c:catAx>
        <c:axId val="413617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800" b="0" i="0" u="none" strike="noStrike" kern="1200" baseline="0">
                <a:solidFill>
                  <a:schemeClr val="tx1"/>
                </a:solidFill>
                <a:latin typeface="+mn-lt"/>
                <a:ea typeface="+mn-ea"/>
                <a:cs typeface="+mn-cs"/>
              </a:defRPr>
            </a:pPr>
            <a:endParaRPr lang="en-US"/>
          </a:p>
        </c:txPr>
        <c:crossAx val="413616784"/>
        <c:crosses val="autoZero"/>
        <c:auto val="1"/>
        <c:lblAlgn val="ctr"/>
        <c:lblOffset val="100"/>
        <c:noMultiLvlLbl val="0"/>
      </c:catAx>
      <c:valAx>
        <c:axId val="413616784"/>
        <c:scaling>
          <c:orientation val="minMax"/>
          <c:min val="0"/>
        </c:scaling>
        <c:delete val="1"/>
        <c:axPos val="l"/>
        <c:numFmt formatCode="0%" sourceLinked="0"/>
        <c:majorTickMark val="none"/>
        <c:minorTickMark val="none"/>
        <c:tickLblPos val="nextTo"/>
        <c:crossAx val="413617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75000"/>
      </a:schemeClr>
    </a:solidFill>
    <a:ln w="6350">
      <a:noFill/>
    </a:ln>
    <a:effectLst/>
  </c:spPr>
  <c:txPr>
    <a:bodyPr/>
    <a:lstStyle/>
    <a:p>
      <a:pPr rtl="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rtl="0">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r>
              <a:rPr lang="fr-CA" sz="2000" b="1" i="0" u="none" strike="noStrike" kern="1200" spc="0" baseline="0">
                <a:solidFill>
                  <a:prstClr val="black"/>
                </a:solidFill>
                <a:latin typeface="Calibri" panose="020F0502020204030204" pitchFamily="34" charset="0"/>
                <a:ea typeface="+mn-ea"/>
                <a:cs typeface="Calibri" panose="020F0502020204030204" pitchFamily="34" charset="0"/>
              </a:rPr>
              <a:t>Pourcentage d’</a:t>
            </a:r>
            <a:r>
              <a:rPr lang="fr-CA" sz="2000" b="1" i="0" u="none" strike="noStrike" kern="1200" spc="0" baseline="0">
                <a:solidFill>
                  <a:prstClr val="black"/>
                </a:solidFill>
                <a:latin typeface="Calibri" panose="020F0502020204030204" pitchFamily="34" charset="0"/>
                <a:ea typeface="Calibri" panose="020F0502020204030204" pitchFamily="34" charset="0"/>
                <a:cs typeface="Calibri" panose="020F0502020204030204" pitchFamily="34" charset="0"/>
              </a:rPr>
              <a:t>adultes de diverses identités de genre et cisgenres de l’Ontario qui ont évalué leur santé mentale positivement, </a:t>
            </a:r>
            <a:r>
              <a:rPr lang="fr-CA" sz="2000" b="1" i="0" u="none" strike="noStrike" kern="1200" spc="0" baseline="0">
                <a:solidFill>
                  <a:prstClr val="black"/>
                </a:solidFill>
                <a:latin typeface="Calibri" panose="020F0502020204030204" pitchFamily="34" charset="0"/>
                <a:ea typeface="+mn-ea"/>
                <a:cs typeface="Calibri" panose="020F0502020204030204" pitchFamily="34" charset="0"/>
              </a:rPr>
              <a:t>2019, 2020 et 2021</a:t>
            </a:r>
            <a:r>
              <a:rPr lang="fr-CA" sz="2000" b="1" i="0" u="none" strike="noStrike" kern="1200" spc="0" baseline="30000">
                <a:solidFill>
                  <a:prstClr val="black"/>
                </a:solidFill>
                <a:latin typeface="Calibri" panose="020F0502020204030204" pitchFamily="34" charset="0"/>
                <a:ea typeface="+mn-ea"/>
                <a:cs typeface="Calibri" panose="020F0502020204030204" pitchFamily="34" charset="0"/>
              </a:rPr>
              <a:t>1</a:t>
            </a:r>
            <a:endParaRPr lang="fr-CA" sz="2000" b="1" i="0" u="none" strike="noStrike" kern="1200" spc="0" baseline="30000" dirty="0">
              <a:solidFill>
                <a:prstClr val="black"/>
              </a:solidFill>
              <a:latin typeface="Calibri" panose="020F0502020204030204" pitchFamily="34" charset="0"/>
              <a:ea typeface="+mn-ea"/>
              <a:cs typeface="Calibri" panose="020F0502020204030204" pitchFamily="34" charset="0"/>
            </a:endParaRPr>
          </a:p>
        </c:rich>
      </c:tx>
      <c:layout>
        <c:manualLayout>
          <c:xMode val="edge"/>
          <c:yMode val="edge"/>
          <c:x val="0.13309263613966305"/>
          <c:y val="5.016704511684391E-2"/>
        </c:manualLayout>
      </c:layout>
      <c:overlay val="0"/>
      <c:spPr>
        <a:noFill/>
        <a:ln>
          <a:noFill/>
        </a:ln>
        <a:effectLst/>
      </c:spPr>
      <c:txPr>
        <a:bodyPr rot="0" spcFirstLastPara="1" vertOverflow="ellipsis" vert="horz" wrap="square" anchor="t" anchorCtr="0"/>
        <a:lstStyle/>
        <a:p>
          <a:pPr rtl="0">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799666375821507"/>
          <c:y val="0.38293161988264662"/>
          <c:w val="0.72893232291707888"/>
          <c:h val="0.30773773446324193"/>
        </c:manualLayout>
      </c:layout>
      <c:barChart>
        <c:barDir val="col"/>
        <c:grouping val="clustered"/>
        <c:varyColors val="0"/>
        <c:ser>
          <c:idx val="0"/>
          <c:order val="0"/>
          <c:tx>
            <c:strRef>
              <c:f>Sheet1!$B$1</c:f>
              <c:strCache>
                <c:ptCount val="1"/>
                <c:pt idx="0">
                  <c:v>Series 1</c:v>
                </c:pt>
              </c:strCache>
            </c:strRef>
          </c:tx>
          <c:spPr>
            <a:solidFill>
              <a:srgbClr val="00B2E3"/>
            </a:solidFill>
            <a:ln>
              <a:noFill/>
            </a:ln>
            <a:effectLst/>
          </c:spPr>
          <c:invertIfNegative val="0"/>
          <c:cat>
            <c:strRef>
              <c:f>Sheet1!$A$2:$A$3</c:f>
              <c:strCache>
                <c:ptCount val="2"/>
                <c:pt idx="0">
                  <c:v>Personnes de diverses identités de genre</c:v>
                </c:pt>
                <c:pt idx="1">
                  <c:v>Personnes cisgenres</c:v>
                </c:pt>
              </c:strCache>
            </c:strRef>
          </c:cat>
          <c:val>
            <c:numRef>
              <c:f>Sheet1!$B$2:$B$3</c:f>
              <c:numCache>
                <c:formatCode>0.00%</c:formatCode>
                <c:ptCount val="2"/>
                <c:pt idx="0">
                  <c:v>0.497</c:v>
                </c:pt>
                <c:pt idx="1">
                  <c:v>0.85499999999999998</c:v>
                </c:pt>
              </c:numCache>
            </c:numRef>
          </c:val>
          <c:extLst>
            <c:ext xmlns:c16="http://schemas.microsoft.com/office/drawing/2014/chart" uri="{C3380CC4-5D6E-409C-BE32-E72D297353CC}">
              <c16:uniqueId val="{00000000-4D80-4ECC-A781-B274FF486395}"/>
            </c:ext>
          </c:extLst>
        </c:ser>
        <c:dLbls>
          <c:showLegendKey val="0"/>
          <c:showVal val="0"/>
          <c:showCatName val="0"/>
          <c:showSerName val="0"/>
          <c:showPercent val="0"/>
          <c:showBubbleSize val="0"/>
        </c:dLbls>
        <c:gapWidth val="219"/>
        <c:overlap val="-27"/>
        <c:axId val="413619136"/>
        <c:axId val="413623840"/>
      </c:barChart>
      <c:catAx>
        <c:axId val="41361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800" b="0" i="0" u="none" strike="noStrike" kern="1200" baseline="0">
                <a:solidFill>
                  <a:srgbClr val="000000"/>
                </a:solidFill>
                <a:latin typeface="+mn-lt"/>
                <a:ea typeface="+mn-ea"/>
                <a:cs typeface="+mn-cs"/>
              </a:defRPr>
            </a:pPr>
            <a:endParaRPr lang="en-US"/>
          </a:p>
        </c:txPr>
        <c:crossAx val="413623840"/>
        <c:crosses val="autoZero"/>
        <c:auto val="1"/>
        <c:lblAlgn val="ctr"/>
        <c:lblOffset val="100"/>
        <c:noMultiLvlLbl val="0"/>
      </c:catAx>
      <c:valAx>
        <c:axId val="413623840"/>
        <c:scaling>
          <c:orientation val="minMax"/>
          <c:min val="0"/>
        </c:scaling>
        <c:delete val="1"/>
        <c:axPos val="l"/>
        <c:numFmt formatCode="0%" sourceLinked="0"/>
        <c:majorTickMark val="none"/>
        <c:minorTickMark val="none"/>
        <c:tickLblPos val="nextTo"/>
        <c:crossAx val="41361913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75000"/>
      </a:schemeClr>
    </a:solidFill>
    <a:ln w="6350">
      <a:noFill/>
    </a:ln>
    <a:effectLst/>
  </c:spPr>
  <c:txPr>
    <a:bodyPr/>
    <a:lstStyle/>
    <a:p>
      <a:pPr rtl="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rtl="0">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r>
              <a:rPr lang="fr-CA" sz="1600" b="1" i="0" u="none" baseline="0" dirty="0">
                <a:solidFill>
                  <a:schemeClr val="tx1"/>
                </a:solidFill>
              </a:rPr>
              <a:t>Santé mentale autodéclarée chez les personnes de diverses identités de genre et cisgenres au Canada, 2018</a:t>
            </a:r>
            <a:r>
              <a:rPr lang="fr-CA" sz="1600" b="1" i="0" u="none" baseline="30000" dirty="0">
                <a:solidFill>
                  <a:schemeClr val="tx1"/>
                </a:solidFill>
              </a:rPr>
              <a:t>1</a:t>
            </a:r>
            <a:endParaRPr lang="fr-CA" sz="1600" b="1" baseline="30000" dirty="0">
              <a:solidFill>
                <a:schemeClr val="tx1"/>
              </a:solidFill>
            </a:endParaRPr>
          </a:p>
        </c:rich>
      </c:tx>
      <c:layout>
        <c:manualLayout>
          <c:xMode val="edge"/>
          <c:yMode val="edge"/>
          <c:x val="0.12430514822116046"/>
          <c:y val="4.7978693121445565E-2"/>
        </c:manualLayout>
      </c:layout>
      <c:overlay val="0"/>
      <c:spPr>
        <a:noFill/>
        <a:ln>
          <a:noFill/>
        </a:ln>
        <a:effectLst/>
      </c:spPr>
      <c:txPr>
        <a:bodyPr rot="0" spcFirstLastPara="1" vertOverflow="ellipsis" vert="horz" wrap="square" anchor="ctr" anchorCtr="1"/>
        <a:lstStyle/>
        <a:p>
          <a:pPr rtl="0">
            <a:defRPr sz="200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7.3547889709670605E-2"/>
          <c:y val="0.30257570744833368"/>
          <c:w val="0.86700489087609411"/>
          <c:h val="0.50806444569626941"/>
        </c:manualLayout>
      </c:layout>
      <c:barChart>
        <c:barDir val="col"/>
        <c:grouping val="clustered"/>
        <c:varyColors val="0"/>
        <c:ser>
          <c:idx val="0"/>
          <c:order val="0"/>
          <c:tx>
            <c:strRef>
              <c:f>Sheet1!$A$2</c:f>
              <c:strCache>
                <c:ptCount val="1"/>
                <c:pt idx="0">
                  <c:v>Personnes de diverses identités de genre</c:v>
                </c:pt>
              </c:strCache>
            </c:strRef>
          </c:tx>
          <c:spPr>
            <a:solidFill>
              <a:srgbClr val="00B2E3"/>
            </a:solidFill>
            <a:ln>
              <a:noFill/>
            </a:ln>
            <a:effectLst/>
          </c:spPr>
          <c:invertIfNegative val="0"/>
          <c:dLbls>
            <c:delete val="1"/>
          </c:dLbls>
          <c:cat>
            <c:strRef>
              <c:f>Sheet1!$B$1:$C$1</c:f>
              <c:strCache>
                <c:ptCount val="2"/>
                <c:pt idx="0">
                  <c:v>Ont envisagé le suicide au
 cours de leur vie</c:v>
                </c:pt>
                <c:pt idx="1">
                  <c:v>Trouble d’humeur ou
 d’anxiété diagnostiqué</c:v>
                </c:pt>
              </c:strCache>
            </c:strRef>
          </c:cat>
          <c:val>
            <c:numRef>
              <c:f>Sheet1!$B$2:$C$2</c:f>
              <c:numCache>
                <c:formatCode>0.0%</c:formatCode>
                <c:ptCount val="2"/>
                <c:pt idx="0">
                  <c:v>0.44800000000000001</c:v>
                </c:pt>
                <c:pt idx="1">
                  <c:v>0.61099999999999999</c:v>
                </c:pt>
              </c:numCache>
            </c:numRef>
          </c:val>
          <c:extLst>
            <c:ext xmlns:c16="http://schemas.microsoft.com/office/drawing/2014/chart" uri="{C3380CC4-5D6E-409C-BE32-E72D297353CC}">
              <c16:uniqueId val="{00000000-8260-49C3-995E-4B3D615BC8C5}"/>
            </c:ext>
          </c:extLst>
        </c:ser>
        <c:ser>
          <c:idx val="1"/>
          <c:order val="1"/>
          <c:tx>
            <c:strRef>
              <c:f>Sheet1!$A$3</c:f>
              <c:strCache>
                <c:ptCount val="1"/>
                <c:pt idx="0">
                  <c:v>Personnes cisgenres</c:v>
                </c:pt>
              </c:strCache>
            </c:strRef>
          </c:tx>
          <c:spPr>
            <a:solidFill>
              <a:srgbClr val="CDCDCD"/>
            </a:solidFill>
            <a:ln>
              <a:noFill/>
            </a:ln>
            <a:effectLst/>
          </c:spPr>
          <c:invertIfNegative val="0"/>
          <c:dLbls>
            <c:delete val="1"/>
          </c:dLbls>
          <c:cat>
            <c:strRef>
              <c:f>Sheet1!$B$1:$C$1</c:f>
              <c:strCache>
                <c:ptCount val="2"/>
                <c:pt idx="0">
                  <c:v>Ont envisagé le suicide au
 cours de leur vie</c:v>
                </c:pt>
                <c:pt idx="1">
                  <c:v>Trouble d’humeur ou
 d’anxiété diagnostiqué</c:v>
                </c:pt>
              </c:strCache>
            </c:strRef>
          </c:cat>
          <c:val>
            <c:numRef>
              <c:f>Sheet1!$B$3:$C$3</c:f>
              <c:numCache>
                <c:formatCode>0.0%</c:formatCode>
                <c:ptCount val="2"/>
                <c:pt idx="0">
                  <c:v>0.156</c:v>
                </c:pt>
                <c:pt idx="1">
                  <c:v>0.17100000000000001</c:v>
                </c:pt>
              </c:numCache>
            </c:numRef>
          </c:val>
          <c:extLst>
            <c:ext xmlns:c16="http://schemas.microsoft.com/office/drawing/2014/chart" uri="{C3380CC4-5D6E-409C-BE32-E72D297353CC}">
              <c16:uniqueId val="{00000001-8260-49C3-995E-4B3D615BC8C5}"/>
            </c:ext>
          </c:extLst>
        </c:ser>
        <c:dLbls>
          <c:showLegendKey val="0"/>
          <c:showVal val="1"/>
          <c:showCatName val="0"/>
          <c:showSerName val="0"/>
          <c:showPercent val="0"/>
          <c:showBubbleSize val="0"/>
        </c:dLbls>
        <c:gapWidth val="75"/>
        <c:axId val="409657856"/>
        <c:axId val="416269208"/>
      </c:barChart>
      <c:catAx>
        <c:axId val="409657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416269208"/>
        <c:crosses val="autoZero"/>
        <c:auto val="1"/>
        <c:lblAlgn val="ctr"/>
        <c:lblOffset val="100"/>
        <c:noMultiLvlLbl val="0"/>
      </c:catAx>
      <c:valAx>
        <c:axId val="416269208"/>
        <c:scaling>
          <c:orientation val="minMax"/>
        </c:scaling>
        <c:delete val="1"/>
        <c:axPos val="l"/>
        <c:numFmt formatCode="0.0%" sourceLinked="1"/>
        <c:majorTickMark val="none"/>
        <c:minorTickMark val="none"/>
        <c:tickLblPos val="nextTo"/>
        <c:crossAx val="409657856"/>
        <c:crosses val="autoZero"/>
        <c:crossBetween val="between"/>
      </c:valAx>
      <c:spPr>
        <a:noFill/>
        <a:ln w="25400">
          <a:noFill/>
        </a:ln>
        <a:effectLst/>
      </c:spPr>
    </c:plotArea>
    <c:legend>
      <c:legendPos val="b"/>
      <c:layout>
        <c:manualLayout>
          <c:xMode val="edge"/>
          <c:yMode val="edge"/>
          <c:x val="8.4880725943547577E-2"/>
          <c:y val="0.23457178146849292"/>
          <c:w val="0.4029379526649377"/>
          <c:h val="0.2174574453235614"/>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sz="1600">
          <a:latin typeface="Calibri" panose="020F0502020204030204" pitchFamily="34" charset="0"/>
          <a:cs typeface="Calibri" panose="020F0502020204030204" pitchFamily="34" charset="0"/>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rtl="0">
              <a:defRPr sz="1862" b="1" i="0" u="none" strike="noStrike" kern="1200" spc="0" baseline="0">
                <a:solidFill>
                  <a:schemeClr val="tx1"/>
                </a:solidFill>
                <a:latin typeface="Calibri" panose="020F0502020204030204" pitchFamily="34" charset="0"/>
                <a:ea typeface="+mn-ea"/>
                <a:cs typeface="Calibri" panose="020F0502020204030204" pitchFamily="34" charset="0"/>
              </a:defRPr>
            </a:pPr>
            <a:r>
              <a:rPr lang="fr-CA" b="1" i="0" u="none" baseline="0">
                <a:solidFill>
                  <a:schemeClr val="tx1"/>
                </a:solidFill>
              </a:rPr>
              <a:t>Source autodéclarée d’hormonothérapie d’affirmation de genre, Ontario, 2019</a:t>
            </a:r>
            <a:r>
              <a:rPr lang="fr-CA" b="1" i="0" u="none" baseline="30000">
                <a:solidFill>
                  <a:schemeClr val="tx1"/>
                </a:solidFill>
              </a:rPr>
              <a:t>1</a:t>
            </a:r>
          </a:p>
        </c:rich>
      </c:tx>
      <c:layout>
        <c:manualLayout>
          <c:xMode val="edge"/>
          <c:yMode val="edge"/>
          <c:x val="0.32298220294157015"/>
          <c:y val="3.6799743953451654E-2"/>
        </c:manualLayout>
      </c:layout>
      <c:overlay val="0"/>
      <c:spPr>
        <a:noFill/>
        <a:ln>
          <a:noFill/>
        </a:ln>
        <a:effectLst/>
      </c:spPr>
      <c:txPr>
        <a:bodyPr rot="0" spcFirstLastPara="1" vertOverflow="ellipsis" vert="horz" wrap="square" anchor="ctr" anchorCtr="1"/>
        <a:lstStyle/>
        <a:p>
          <a:pPr rtl="0">
            <a:defRPr sz="1862"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36409743311369469"/>
          <c:y val="0.26541415708462612"/>
          <c:w val="0.61292858832658936"/>
          <c:h val="0.40820878921139081"/>
        </c:manualLayout>
      </c:layout>
      <c:barChart>
        <c:barDir val="col"/>
        <c:grouping val="clustered"/>
        <c:varyColors val="0"/>
        <c:ser>
          <c:idx val="0"/>
          <c:order val="0"/>
          <c:tx>
            <c:strRef>
              <c:f>Sheet1!$B$1</c:f>
              <c:strCache>
                <c:ptCount val="1"/>
                <c:pt idx="0">
                  <c:v>Column1</c:v>
                </c:pt>
              </c:strCache>
            </c:strRef>
          </c:tx>
          <c:spPr>
            <a:solidFill>
              <a:schemeClr val="accent1"/>
            </a:solidFill>
            <a:ln w="19050">
              <a:solidFill>
                <a:schemeClr val="lt1"/>
              </a:solidFill>
            </a:ln>
            <a:effectLst/>
          </c:spPr>
          <c:invertIfNegative val="0"/>
          <c:dPt>
            <c:idx val="0"/>
            <c:invertIfNegative val="0"/>
            <c:bubble3D val="0"/>
            <c:spPr>
              <a:solidFill>
                <a:srgbClr val="00B2E3"/>
              </a:solidFill>
              <a:ln w="19050">
                <a:solidFill>
                  <a:schemeClr val="lt1"/>
                </a:solidFill>
              </a:ln>
              <a:effectLst/>
            </c:spPr>
            <c:extLst>
              <c:ext xmlns:c16="http://schemas.microsoft.com/office/drawing/2014/chart" uri="{C3380CC4-5D6E-409C-BE32-E72D297353CC}">
                <c16:uniqueId val="{00000001-179B-4998-9D85-16542694CF5C}"/>
              </c:ext>
            </c:extLst>
          </c:dPt>
          <c:dPt>
            <c:idx val="1"/>
            <c:invertIfNegative val="0"/>
            <c:bubble3D val="0"/>
            <c:spPr>
              <a:solidFill>
                <a:srgbClr val="CDCDCD"/>
              </a:solidFill>
              <a:ln w="19050">
                <a:solidFill>
                  <a:schemeClr val="lt1"/>
                </a:solidFill>
              </a:ln>
              <a:effectLst/>
            </c:spPr>
            <c:extLst>
              <c:ext xmlns:c16="http://schemas.microsoft.com/office/drawing/2014/chart" uri="{C3380CC4-5D6E-409C-BE32-E72D297353CC}">
                <c16:uniqueId val="{00000003-179B-4998-9D85-16542694CF5C}"/>
              </c:ext>
            </c:extLst>
          </c:dPt>
          <c:dPt>
            <c:idx val="2"/>
            <c:invertIfNegative val="0"/>
            <c:bubble3D val="0"/>
            <c:spPr>
              <a:solidFill>
                <a:srgbClr val="B7BF10"/>
              </a:solidFill>
              <a:ln w="19050">
                <a:solidFill>
                  <a:schemeClr val="lt1"/>
                </a:solidFill>
              </a:ln>
              <a:effectLst/>
            </c:spPr>
            <c:extLst>
              <c:ext xmlns:c16="http://schemas.microsoft.com/office/drawing/2014/chart" uri="{C3380CC4-5D6E-409C-BE32-E72D297353CC}">
                <c16:uniqueId val="{00000005-179B-4998-9D85-16542694CF5C}"/>
              </c:ext>
            </c:extLst>
          </c:dPt>
          <c:cat>
            <c:strRef>
              <c:f>Sheet1!$A$2:$A$4</c:f>
              <c:strCache>
                <c:ptCount val="3"/>
                <c:pt idx="0">
                  <c:v>Clinicien de soins primaires</c:v>
                </c:pt>
                <c:pt idx="1">
                  <c:v>Spécialiste</c:v>
                </c:pt>
                <c:pt idx="2">
                  <c:v>Autres (p. ex., en ligne, source non réglementée, ordonnance d’une autre personne)</c:v>
                </c:pt>
              </c:strCache>
            </c:strRef>
          </c:cat>
          <c:val>
            <c:numRef>
              <c:f>Sheet1!$B$2:$B$4</c:f>
              <c:numCache>
                <c:formatCode>0.00%</c:formatCode>
                <c:ptCount val="3"/>
                <c:pt idx="0">
                  <c:v>0.65900000000000003</c:v>
                </c:pt>
                <c:pt idx="1">
                  <c:v>0.36299999999999999</c:v>
                </c:pt>
                <c:pt idx="2">
                  <c:v>2.9000000000000001E-2</c:v>
                </c:pt>
              </c:numCache>
            </c:numRef>
          </c:val>
          <c:extLst>
            <c:ext xmlns:c16="http://schemas.microsoft.com/office/drawing/2014/chart" uri="{C3380CC4-5D6E-409C-BE32-E72D297353CC}">
              <c16:uniqueId val="{00000006-179B-4998-9D85-16542694CF5C}"/>
            </c:ext>
          </c:extLst>
        </c:ser>
        <c:dLbls>
          <c:showLegendKey val="0"/>
          <c:showVal val="0"/>
          <c:showCatName val="0"/>
          <c:showSerName val="0"/>
          <c:showPercent val="0"/>
          <c:showBubbleSize val="0"/>
        </c:dLbls>
        <c:gapWidth val="100"/>
        <c:axId val="416270384"/>
        <c:axId val="416267248"/>
      </c:barChart>
      <c:catAx>
        <c:axId val="4162703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16267248"/>
        <c:crosses val="autoZero"/>
        <c:auto val="1"/>
        <c:lblAlgn val="ctr"/>
        <c:lblOffset val="100"/>
        <c:noMultiLvlLbl val="0"/>
      </c:catAx>
      <c:valAx>
        <c:axId val="416267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41627038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latin typeface="Calibri" panose="020F0502020204030204" pitchFamily="34" charset="0"/>
          <a:cs typeface="Calibri" panose="020F050202020403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83_3AE9946E.xml><?xml version="1.0" encoding="utf-8"?>
<p188:cmLst xmlns:a="http://schemas.openxmlformats.org/drawingml/2006/main" xmlns:r="http://schemas.openxmlformats.org/officeDocument/2006/relationships" xmlns:p188="http://schemas.microsoft.com/office/powerpoint/2018/8/main">
  <p188:cm id="{CC12A543-B93A-4E0B-91D9-4961E11DE533}" authorId="{00000000-0000-0000-0000-000000000000}" created="2023-09-25T15:01:10.368">
    <pc:sldMkLst xmlns:pc="http://schemas.microsoft.com/office/powerpoint/2013/main/command">
      <pc:docMk/>
      <pc:sldMk cId="988386414" sldId="387"/>
    </pc:sldMkLst>
    <p188:txBody>
      <a:bodyPr/>
      <a:lstStyle/>
      <a:p>
        <a:r>
          <a:rPr lang="en-CA"/>
          <a:t>In notes, add topic name for QSAC.</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fr-FR" sz="2200" b="1" i="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fr-FR" sz="2200" b="1" i="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fr-FR" sz="2200" b="1" i="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CA" sz="2200" b="1" i="0">
              <a:solidFill>
                <a:schemeClr val="tx1"/>
              </a:solidFill>
              <a:latin typeface="Calibri" panose="020F0502020204030204" pitchFamily="34" charset="0"/>
              <a:cs typeface="Calibri" panose="020F0502020204030204" pitchFamily="34" charset="0"/>
            </a:rPr>
            <a:t>Assurer </a:t>
          </a:r>
          <a:r>
            <a:rPr lang="fr-CA" sz="2200" b="1" i="0" noProof="0">
              <a:solidFill>
                <a:schemeClr val="tx1"/>
              </a:solidFill>
              <a:latin typeface="Calibri" panose="020F0502020204030204" pitchFamily="34" charset="0"/>
              <a:cs typeface="Calibri" panose="020F0502020204030204" pitchFamily="34" charset="0"/>
            </a:rPr>
            <a:t>continuellement</a:t>
          </a:r>
          <a:r>
            <a:rPr lang="en-CA" sz="2200" b="1" i="0">
              <a:solidFill>
                <a:schemeClr val="tx1"/>
              </a:solidFill>
              <a:latin typeface="Calibri" panose="020F0502020204030204" pitchFamily="34" charset="0"/>
              <a:cs typeface="Calibri" panose="020F0502020204030204" pitchFamily="34" charset="0"/>
            </a:rPr>
            <a:t> </a:t>
          </a:r>
          <a:r>
            <a:rPr lang="fr-FR" sz="2200" b="1" i="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kern="1200">
            <a:solidFill>
              <a:schemeClr val="tx1"/>
            </a:solidFill>
            <a:latin typeface="Calibri" panose="020F0502020204030204" pitchFamily="34" charset="0"/>
            <a:cs typeface="Calibri" panose="020F0502020204030204" pitchFamily="34" charset="0"/>
          </a:endParaRPr>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kern="1200">
            <a:solidFill>
              <a:schemeClr val="tx1"/>
            </a:solidFill>
            <a:latin typeface="Calibri" panose="020F0502020204030204" pitchFamily="34" charset="0"/>
            <a:cs typeface="Calibri" panose="020F0502020204030204" pitchFamily="34" charset="0"/>
          </a:endParaRPr>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kern="1200">
            <a:solidFill>
              <a:schemeClr val="tx1"/>
            </a:solidFill>
            <a:latin typeface="Calibri" panose="020F0502020204030204" pitchFamily="34" charset="0"/>
            <a:cs typeface="Calibri" panose="020F0502020204030204" pitchFamily="34" charset="0"/>
          </a:endParaRPr>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a:solidFill>
                <a:schemeClr val="tx1"/>
              </a:solidFill>
              <a:latin typeface="Calibri" panose="020F0502020204030204" pitchFamily="34" charset="0"/>
              <a:cs typeface="Calibri" panose="020F0502020204030204" pitchFamily="34" charset="0"/>
            </a:rPr>
            <a:t>Assurer </a:t>
          </a:r>
          <a:r>
            <a:rPr lang="fr-CA" sz="2200" b="1" i="0" kern="1200" noProof="0">
              <a:solidFill>
                <a:schemeClr val="tx1"/>
              </a:solidFill>
              <a:latin typeface="Calibri" panose="020F0502020204030204" pitchFamily="34" charset="0"/>
              <a:cs typeface="Calibri" panose="020F0502020204030204" pitchFamily="34" charset="0"/>
            </a:rPr>
            <a:t>continuellement</a:t>
          </a:r>
          <a:r>
            <a:rPr lang="en-CA" sz="2200" b="1" i="0" kern="1200">
              <a:solidFill>
                <a:schemeClr val="tx1"/>
              </a:solidFill>
              <a:latin typeface="Calibri" panose="020F0502020204030204" pitchFamily="34" charset="0"/>
              <a:cs typeface="Calibri" panose="020F0502020204030204" pitchFamily="34" charset="0"/>
            </a:rPr>
            <a:t> </a:t>
          </a:r>
          <a:r>
            <a:rPr lang="fr-FR" sz="2200" b="1" i="0" kern="120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kern="1200">
            <a:solidFill>
              <a:schemeClr val="tx1"/>
            </a:solidFill>
            <a:latin typeface="Calibri" panose="020F0502020204030204" pitchFamily="34" charset="0"/>
            <a:cs typeface="Calibri" panose="020F0502020204030204" pitchFamily="34" charset="0"/>
          </a:endParaRPr>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0.11071</cdr:x>
      <cdr:y>0.4191</cdr:y>
    </cdr:from>
    <cdr:to>
      <cdr:x>0.17823</cdr:x>
      <cdr:y>0.55533</cdr:y>
    </cdr:to>
    <cdr:sp macro="" textlink="">
      <cdr:nvSpPr>
        <cdr:cNvPr id="2" name="TextBox 1">
          <a:extLst xmlns:a="http://schemas.openxmlformats.org/drawingml/2006/main">
            <a:ext uri="{FF2B5EF4-FFF2-40B4-BE49-F238E27FC236}">
              <a16:creationId xmlns:a16="http://schemas.microsoft.com/office/drawing/2014/main" id="{2B3D1E14-D6C2-E8D4-C3F5-A1AC98A97149}"/>
            </a:ext>
          </a:extLst>
        </cdr:cNvPr>
        <cdr:cNvSpPr txBox="1"/>
      </cdr:nvSpPr>
      <cdr:spPr>
        <a:xfrm xmlns:a="http://schemas.openxmlformats.org/drawingml/2006/main">
          <a:off x="1316520" y="1097762"/>
          <a:ext cx="802887" cy="3568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0,12 %</a:t>
          </a:r>
          <a:endParaRPr lang="en-CA" sz="1200" dirty="0"/>
        </a:p>
      </cdr:txBody>
    </cdr:sp>
  </cdr:relSizeAnchor>
  <cdr:relSizeAnchor xmlns:cdr="http://schemas.openxmlformats.org/drawingml/2006/chartDrawing">
    <cdr:from>
      <cdr:x>0.30253</cdr:x>
      <cdr:y>0.40118</cdr:y>
    </cdr:from>
    <cdr:to>
      <cdr:x>0.37005</cdr:x>
      <cdr:y>0.55533</cdr:y>
    </cdr:to>
    <cdr:sp macro="" textlink="">
      <cdr:nvSpPr>
        <cdr:cNvPr id="3" name="TextBox 1">
          <a:extLst xmlns:a="http://schemas.openxmlformats.org/drawingml/2006/main">
            <a:ext uri="{FF2B5EF4-FFF2-40B4-BE49-F238E27FC236}">
              <a16:creationId xmlns:a16="http://schemas.microsoft.com/office/drawing/2014/main" id="{536D3F11-A020-5410-7FB2-6B2AB2CD1A5A}"/>
            </a:ext>
          </a:extLst>
        </cdr:cNvPr>
        <cdr:cNvSpPr txBox="1"/>
      </cdr:nvSpPr>
      <cdr:spPr>
        <a:xfrm xmlns:a="http://schemas.openxmlformats.org/drawingml/2006/main">
          <a:off x="3597564" y="1050830"/>
          <a:ext cx="802887" cy="4037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0,15 %</a:t>
          </a:r>
          <a:endParaRPr lang="en-CA" sz="1200" dirty="0"/>
        </a:p>
      </cdr:txBody>
    </cdr:sp>
  </cdr:relSizeAnchor>
  <cdr:relSizeAnchor xmlns:cdr="http://schemas.openxmlformats.org/drawingml/2006/chartDrawing">
    <cdr:from>
      <cdr:x>0.49559</cdr:x>
      <cdr:y>0.38841</cdr:y>
    </cdr:from>
    <cdr:to>
      <cdr:x>0.56311</cdr:x>
      <cdr:y>0.5</cdr:y>
    </cdr:to>
    <cdr:sp macro="" textlink="">
      <cdr:nvSpPr>
        <cdr:cNvPr id="4" name="TextBox 1">
          <a:extLst xmlns:a="http://schemas.openxmlformats.org/drawingml/2006/main">
            <a:ext uri="{FF2B5EF4-FFF2-40B4-BE49-F238E27FC236}">
              <a16:creationId xmlns:a16="http://schemas.microsoft.com/office/drawing/2014/main" id="{536D3F11-A020-5410-7FB2-6B2AB2CD1A5A}"/>
            </a:ext>
          </a:extLst>
        </cdr:cNvPr>
        <cdr:cNvSpPr txBox="1"/>
      </cdr:nvSpPr>
      <cdr:spPr>
        <a:xfrm xmlns:a="http://schemas.openxmlformats.org/drawingml/2006/main">
          <a:off x="5893284" y="1017376"/>
          <a:ext cx="802887" cy="29230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0,19 %</a:t>
          </a:r>
          <a:endParaRPr lang="en-CA" sz="1200" dirty="0"/>
        </a:p>
      </cdr:txBody>
    </cdr:sp>
  </cdr:relSizeAnchor>
  <cdr:relSizeAnchor xmlns:cdr="http://schemas.openxmlformats.org/drawingml/2006/chartDrawing">
    <cdr:from>
      <cdr:x>0.68513</cdr:x>
      <cdr:y>0.26069</cdr:y>
    </cdr:from>
    <cdr:to>
      <cdr:x>0.75265</cdr:x>
      <cdr:y>0.34541</cdr:y>
    </cdr:to>
    <cdr:sp macro="" textlink="">
      <cdr:nvSpPr>
        <cdr:cNvPr id="5" name="TextBox 1">
          <a:extLst xmlns:a="http://schemas.openxmlformats.org/drawingml/2006/main">
            <a:ext uri="{FF2B5EF4-FFF2-40B4-BE49-F238E27FC236}">
              <a16:creationId xmlns:a16="http://schemas.microsoft.com/office/drawing/2014/main" id="{536D3F11-A020-5410-7FB2-6B2AB2CD1A5A}"/>
            </a:ext>
          </a:extLst>
        </cdr:cNvPr>
        <cdr:cNvSpPr txBox="1"/>
      </cdr:nvSpPr>
      <cdr:spPr>
        <a:xfrm xmlns:a="http://schemas.openxmlformats.org/drawingml/2006/main">
          <a:off x="8147262" y="682840"/>
          <a:ext cx="802887" cy="2219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0,51 %</a:t>
          </a:r>
          <a:endParaRPr lang="en-CA" sz="1200" dirty="0"/>
        </a:p>
      </cdr:txBody>
    </cdr:sp>
  </cdr:relSizeAnchor>
  <cdr:relSizeAnchor xmlns:cdr="http://schemas.openxmlformats.org/drawingml/2006/chartDrawing">
    <cdr:from>
      <cdr:x>0.87711</cdr:x>
      <cdr:y>0.13255</cdr:y>
    </cdr:from>
    <cdr:to>
      <cdr:x>0.94463</cdr:x>
      <cdr:y>0.26878</cdr:y>
    </cdr:to>
    <cdr:sp macro="" textlink="">
      <cdr:nvSpPr>
        <cdr:cNvPr id="6" name="TextBox 1">
          <a:extLst xmlns:a="http://schemas.openxmlformats.org/drawingml/2006/main">
            <a:ext uri="{FF2B5EF4-FFF2-40B4-BE49-F238E27FC236}">
              <a16:creationId xmlns:a16="http://schemas.microsoft.com/office/drawing/2014/main" id="{536D3F11-A020-5410-7FB2-6B2AB2CD1A5A}"/>
            </a:ext>
          </a:extLst>
        </cdr:cNvPr>
        <cdr:cNvSpPr txBox="1"/>
      </cdr:nvSpPr>
      <cdr:spPr>
        <a:xfrm xmlns:a="http://schemas.openxmlformats.org/drawingml/2006/main">
          <a:off x="10430158" y="347195"/>
          <a:ext cx="802887" cy="3568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0,79 %</a:t>
          </a:r>
          <a:endParaRPr lang="en-CA"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0.30621</cdr:x>
      <cdr:y>0.43971</cdr:y>
    </cdr:from>
    <cdr:to>
      <cdr:x>0.44348</cdr:x>
      <cdr:y>0.56029</cdr:y>
    </cdr:to>
    <cdr:sp macro="" textlink="">
      <cdr:nvSpPr>
        <cdr:cNvPr id="2" name="TextBox 1">
          <a:extLst xmlns:a="http://schemas.openxmlformats.org/drawingml/2006/main">
            <a:ext uri="{FF2B5EF4-FFF2-40B4-BE49-F238E27FC236}">
              <a16:creationId xmlns:a16="http://schemas.microsoft.com/office/drawing/2014/main" id="{90939289-4C54-2B3F-F85D-DF160A537E7C}"/>
            </a:ext>
          </a:extLst>
        </cdr:cNvPr>
        <cdr:cNvSpPr txBox="1"/>
      </cdr:nvSpPr>
      <cdr:spPr>
        <a:xfrm xmlns:a="http://schemas.openxmlformats.org/drawingml/2006/main">
          <a:off x="1791066" y="1301357"/>
          <a:ext cx="802887" cy="3568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82,1 %</a:t>
          </a:r>
          <a:endParaRPr lang="en-CA" sz="1200" dirty="0"/>
        </a:p>
      </cdr:txBody>
    </cdr:sp>
  </cdr:relSizeAnchor>
  <cdr:relSizeAnchor xmlns:cdr="http://schemas.openxmlformats.org/drawingml/2006/chartDrawing">
    <cdr:from>
      <cdr:x>0.71136</cdr:x>
      <cdr:y>0.4322</cdr:y>
    </cdr:from>
    <cdr:to>
      <cdr:x>0.84863</cdr:x>
      <cdr:y>0.55277</cdr:y>
    </cdr:to>
    <cdr:sp macro="" textlink="">
      <cdr:nvSpPr>
        <cdr:cNvPr id="3" name="TextBox 1">
          <a:extLst xmlns:a="http://schemas.openxmlformats.org/drawingml/2006/main">
            <a:ext uri="{FF2B5EF4-FFF2-40B4-BE49-F238E27FC236}">
              <a16:creationId xmlns:a16="http://schemas.microsoft.com/office/drawing/2014/main" id="{04567EC1-4AC2-6CD6-E058-0C8F82C61392}"/>
            </a:ext>
          </a:extLst>
        </cdr:cNvPr>
        <cdr:cNvSpPr txBox="1"/>
      </cdr:nvSpPr>
      <cdr:spPr>
        <a:xfrm xmlns:a="http://schemas.openxmlformats.org/drawingml/2006/main">
          <a:off x="4160814" y="1279109"/>
          <a:ext cx="802887" cy="3568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87,7 %</a:t>
          </a:r>
          <a:endParaRPr lang="en-CA" sz="1200" dirty="0"/>
        </a:p>
      </cdr:txBody>
    </cdr:sp>
  </cdr:relSizeAnchor>
</c:userShapes>
</file>

<file path=ppt/drawings/drawing3.xml><?xml version="1.0" encoding="utf-8"?>
<c:userShapes xmlns:c="http://schemas.openxmlformats.org/drawingml/2006/chart">
  <cdr:relSizeAnchor xmlns:cdr="http://schemas.openxmlformats.org/drawingml/2006/chartDrawing">
    <cdr:from>
      <cdr:x>0.31464</cdr:x>
      <cdr:y>0.45306</cdr:y>
    </cdr:from>
    <cdr:to>
      <cdr:x>0.44554</cdr:x>
      <cdr:y>0.54015</cdr:y>
    </cdr:to>
    <cdr:sp macro="" textlink="">
      <cdr:nvSpPr>
        <cdr:cNvPr id="2" name="TextBox 1">
          <a:extLst xmlns:a="http://schemas.openxmlformats.org/drawingml/2006/main">
            <a:ext uri="{FF2B5EF4-FFF2-40B4-BE49-F238E27FC236}">
              <a16:creationId xmlns:a16="http://schemas.microsoft.com/office/drawing/2014/main" id="{6DA4B80B-B51B-A0AD-6E52-B26A0A46794A}"/>
            </a:ext>
          </a:extLst>
        </cdr:cNvPr>
        <cdr:cNvSpPr txBox="1"/>
      </cdr:nvSpPr>
      <cdr:spPr>
        <a:xfrm xmlns:a="http://schemas.openxmlformats.org/drawingml/2006/main">
          <a:off x="1929983" y="1921497"/>
          <a:ext cx="802887" cy="3693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49,7 %</a:t>
          </a:r>
          <a:endParaRPr lang="en-CA" sz="1200" dirty="0"/>
        </a:p>
      </cdr:txBody>
    </cdr:sp>
  </cdr:relSizeAnchor>
  <cdr:relSizeAnchor xmlns:cdr="http://schemas.openxmlformats.org/drawingml/2006/chartDrawing">
    <cdr:from>
      <cdr:x>0.67273</cdr:x>
      <cdr:y>0.32766</cdr:y>
    </cdr:from>
    <cdr:to>
      <cdr:x>0.80362</cdr:x>
      <cdr:y>0.42698</cdr:y>
    </cdr:to>
    <cdr:sp macro="" textlink="">
      <cdr:nvSpPr>
        <cdr:cNvPr id="3" name="TextBox 1">
          <a:extLst xmlns:a="http://schemas.openxmlformats.org/drawingml/2006/main">
            <a:ext uri="{FF2B5EF4-FFF2-40B4-BE49-F238E27FC236}">
              <a16:creationId xmlns:a16="http://schemas.microsoft.com/office/drawing/2014/main" id="{3307DC5D-859A-79EB-2A63-B01A9DEF31D9}"/>
            </a:ext>
          </a:extLst>
        </cdr:cNvPr>
        <cdr:cNvSpPr txBox="1"/>
      </cdr:nvSpPr>
      <cdr:spPr>
        <a:xfrm xmlns:a="http://schemas.openxmlformats.org/drawingml/2006/main">
          <a:off x="4126420" y="1389633"/>
          <a:ext cx="802887" cy="4212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85,5 %</a:t>
          </a:r>
          <a:endParaRPr lang="en-CA" sz="1200" dirty="0"/>
        </a:p>
      </cdr:txBody>
    </cdr:sp>
  </cdr:relSizeAnchor>
</c:userShapes>
</file>

<file path=ppt/drawings/drawing4.xml><?xml version="1.0" encoding="utf-8"?>
<c:userShapes xmlns:c="http://schemas.openxmlformats.org/drawingml/2006/chart">
  <cdr:relSizeAnchor xmlns:cdr="http://schemas.openxmlformats.org/drawingml/2006/chartDrawing">
    <cdr:from>
      <cdr:x>0.15921</cdr:x>
      <cdr:y>0.42127</cdr:y>
    </cdr:from>
    <cdr:to>
      <cdr:x>0.2886</cdr:x>
      <cdr:y>0.5</cdr:y>
    </cdr:to>
    <cdr:sp macro="" textlink="">
      <cdr:nvSpPr>
        <cdr:cNvPr id="3" name="TextBox 1">
          <a:extLst xmlns:a="http://schemas.openxmlformats.org/drawingml/2006/main">
            <a:ext uri="{FF2B5EF4-FFF2-40B4-BE49-F238E27FC236}">
              <a16:creationId xmlns:a16="http://schemas.microsoft.com/office/drawing/2014/main" id="{391AB5A0-EAA8-974E-B5E0-1B7F017EC581}"/>
            </a:ext>
          </a:extLst>
        </cdr:cNvPr>
        <cdr:cNvSpPr txBox="1"/>
      </cdr:nvSpPr>
      <cdr:spPr>
        <a:xfrm xmlns:a="http://schemas.openxmlformats.org/drawingml/2006/main">
          <a:off x="987972" y="1958668"/>
          <a:ext cx="802887" cy="3660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latin typeface="Calibri" panose="020F0502020204030204" pitchFamily="34" charset="0"/>
              <a:cs typeface="Calibri" panose="020F0502020204030204" pitchFamily="34" charset="0"/>
            </a:rPr>
            <a:t>44,8 %</a:t>
          </a:r>
          <a:endParaRPr lang="en-CA" sz="16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0.30757</cdr:x>
      <cdr:y>0.62659</cdr:y>
    </cdr:from>
    <cdr:to>
      <cdr:x>0.43696</cdr:x>
      <cdr:y>0.71719</cdr:y>
    </cdr:to>
    <cdr:sp macro="" textlink="">
      <cdr:nvSpPr>
        <cdr:cNvPr id="4" name="TextBox 1">
          <a:extLst xmlns:a="http://schemas.openxmlformats.org/drawingml/2006/main">
            <a:ext uri="{FF2B5EF4-FFF2-40B4-BE49-F238E27FC236}">
              <a16:creationId xmlns:a16="http://schemas.microsoft.com/office/drawing/2014/main" id="{16665B05-6BF4-D9D5-3F92-5AADA41919CB}"/>
            </a:ext>
          </a:extLst>
        </cdr:cNvPr>
        <cdr:cNvSpPr txBox="1"/>
      </cdr:nvSpPr>
      <cdr:spPr>
        <a:xfrm xmlns:a="http://schemas.openxmlformats.org/drawingml/2006/main">
          <a:off x="1908567" y="2913309"/>
          <a:ext cx="802887" cy="4212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latin typeface="Calibri" panose="020F0502020204030204" pitchFamily="34" charset="0"/>
              <a:cs typeface="Calibri" panose="020F0502020204030204" pitchFamily="34" charset="0"/>
            </a:rPr>
            <a:t>15,6 %</a:t>
          </a:r>
          <a:endParaRPr lang="en-CA" sz="16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0.58711</cdr:x>
      <cdr:y>0.29694</cdr:y>
    </cdr:from>
    <cdr:to>
      <cdr:x>0.71649</cdr:x>
      <cdr:y>0.38754</cdr:y>
    </cdr:to>
    <cdr:sp macro="" textlink="">
      <cdr:nvSpPr>
        <cdr:cNvPr id="7" name="TextBox 1">
          <a:extLst xmlns:a="http://schemas.openxmlformats.org/drawingml/2006/main">
            <a:ext uri="{FF2B5EF4-FFF2-40B4-BE49-F238E27FC236}">
              <a16:creationId xmlns:a16="http://schemas.microsoft.com/office/drawing/2014/main" id="{85377C1C-FC88-764C-67C6-F2CE0E06B238}"/>
            </a:ext>
          </a:extLst>
        </cdr:cNvPr>
        <cdr:cNvSpPr txBox="1"/>
      </cdr:nvSpPr>
      <cdr:spPr>
        <a:xfrm xmlns:a="http://schemas.openxmlformats.org/drawingml/2006/main">
          <a:off x="3643201" y="1380636"/>
          <a:ext cx="802887" cy="4212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latin typeface="Calibri" panose="020F0502020204030204" pitchFamily="34" charset="0"/>
              <a:cs typeface="Calibri" panose="020F0502020204030204" pitchFamily="34" charset="0"/>
            </a:rPr>
            <a:t>61,1 %</a:t>
          </a:r>
          <a:endParaRPr lang="en-CA" sz="16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0.75164</cdr:x>
      <cdr:y>0.61746</cdr:y>
    </cdr:from>
    <cdr:to>
      <cdr:x>0.88102</cdr:x>
      <cdr:y>0.70806</cdr:y>
    </cdr:to>
    <cdr:sp macro="" textlink="">
      <cdr:nvSpPr>
        <cdr:cNvPr id="8" name="TextBox 1">
          <a:extLst xmlns:a="http://schemas.openxmlformats.org/drawingml/2006/main">
            <a:ext uri="{FF2B5EF4-FFF2-40B4-BE49-F238E27FC236}">
              <a16:creationId xmlns:a16="http://schemas.microsoft.com/office/drawing/2014/main" id="{ABBB579F-C7DC-A1D9-AA73-766BC206737D}"/>
            </a:ext>
          </a:extLst>
        </cdr:cNvPr>
        <cdr:cNvSpPr txBox="1"/>
      </cdr:nvSpPr>
      <cdr:spPr>
        <a:xfrm xmlns:a="http://schemas.openxmlformats.org/drawingml/2006/main">
          <a:off x="4664156" y="2870857"/>
          <a:ext cx="802887" cy="4212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latin typeface="Calibri" panose="020F0502020204030204" pitchFamily="34" charset="0"/>
              <a:cs typeface="Calibri" panose="020F0502020204030204" pitchFamily="34" charset="0"/>
            </a:rPr>
            <a:t>17,1 %</a:t>
          </a:r>
          <a:endParaRPr lang="en-CA" sz="1600" dirty="0">
            <a:latin typeface="Calibri" panose="020F0502020204030204" pitchFamily="34" charset="0"/>
            <a:cs typeface="Calibri" panose="020F050202020403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0.41758</cdr:x>
      <cdr:y>0.27695</cdr:y>
    </cdr:from>
    <cdr:to>
      <cdr:x>0.5548</cdr:x>
      <cdr:y>0.34655</cdr:y>
    </cdr:to>
    <cdr:sp macro="" textlink="">
      <cdr:nvSpPr>
        <cdr:cNvPr id="2" name="TextBox 1">
          <a:extLst xmlns:a="http://schemas.openxmlformats.org/drawingml/2006/main">
            <a:ext uri="{FF2B5EF4-FFF2-40B4-BE49-F238E27FC236}">
              <a16:creationId xmlns:a16="http://schemas.microsoft.com/office/drawing/2014/main" id="{F08965DB-1DA2-6C18-8825-8DAD9095FDE9}"/>
            </a:ext>
          </a:extLst>
        </cdr:cNvPr>
        <cdr:cNvSpPr txBox="1"/>
      </cdr:nvSpPr>
      <cdr:spPr>
        <a:xfrm xmlns:a="http://schemas.openxmlformats.org/drawingml/2006/main">
          <a:off x="2443175" y="1456702"/>
          <a:ext cx="802887" cy="3660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Calibri" panose="020F0502020204030204" pitchFamily="34" charset="0"/>
              <a:cs typeface="Calibri" panose="020F0502020204030204" pitchFamily="34" charset="0"/>
            </a:rPr>
            <a:t>65,9 %</a:t>
          </a:r>
          <a:endParaRPr lang="en-CA" sz="12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0.61876</cdr:x>
      <cdr:y>0.4304</cdr:y>
    </cdr:from>
    <cdr:to>
      <cdr:x>0.75598</cdr:x>
      <cdr:y>0.5</cdr:y>
    </cdr:to>
    <cdr:sp macro="" textlink="">
      <cdr:nvSpPr>
        <cdr:cNvPr id="3" name="TextBox 1">
          <a:extLst xmlns:a="http://schemas.openxmlformats.org/drawingml/2006/main">
            <a:ext uri="{FF2B5EF4-FFF2-40B4-BE49-F238E27FC236}">
              <a16:creationId xmlns:a16="http://schemas.microsoft.com/office/drawing/2014/main" id="{54F7BB13-85D3-199D-95E8-0A76BFCB762F}"/>
            </a:ext>
          </a:extLst>
        </cdr:cNvPr>
        <cdr:cNvSpPr txBox="1"/>
      </cdr:nvSpPr>
      <cdr:spPr>
        <a:xfrm xmlns:a="http://schemas.openxmlformats.org/drawingml/2006/main">
          <a:off x="3620248" y="2263844"/>
          <a:ext cx="802887" cy="3660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Calibri" panose="020F0502020204030204" pitchFamily="34" charset="0"/>
              <a:cs typeface="Calibri" panose="020F0502020204030204" pitchFamily="34" charset="0"/>
            </a:rPr>
            <a:t>36,3 %</a:t>
          </a:r>
          <a:endParaRPr lang="en-CA" sz="1200"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0.83321</cdr:x>
      <cdr:y>0.6094</cdr:y>
    </cdr:from>
    <cdr:to>
      <cdr:x>0.97044</cdr:x>
      <cdr:y>0.679</cdr:y>
    </cdr:to>
    <cdr:sp macro="" textlink="">
      <cdr:nvSpPr>
        <cdr:cNvPr id="4" name="TextBox 1">
          <a:extLst xmlns:a="http://schemas.openxmlformats.org/drawingml/2006/main">
            <a:ext uri="{FF2B5EF4-FFF2-40B4-BE49-F238E27FC236}">
              <a16:creationId xmlns:a16="http://schemas.microsoft.com/office/drawing/2014/main" id="{DA32FE0E-44FA-24FC-AF14-EC57B82CF179}"/>
            </a:ext>
          </a:extLst>
        </cdr:cNvPr>
        <cdr:cNvSpPr txBox="1"/>
      </cdr:nvSpPr>
      <cdr:spPr>
        <a:xfrm xmlns:a="http://schemas.openxmlformats.org/drawingml/2006/main">
          <a:off x="4874970" y="3205339"/>
          <a:ext cx="802887" cy="3660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latin typeface="Calibri" panose="020F0502020204030204" pitchFamily="34" charset="0"/>
              <a:cs typeface="Calibri" panose="020F0502020204030204" pitchFamily="34" charset="0"/>
            </a:rPr>
            <a:t>2,9 %</a:t>
          </a:r>
          <a:endParaRPr lang="en-CA" sz="1200" dirty="0">
            <a:latin typeface="Calibri" panose="020F0502020204030204" pitchFamily="34" charset="0"/>
            <a:cs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10/24/2024</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a:solidFill>
                  <a:srgbClr val="000000"/>
                </a:solidFill>
                <a:latin typeface="Calibri" panose="020F0502020204030204" pitchFamily="34" charset="0"/>
              </a:rPr>
              <a:t>Si vous avez des questions sur le contenu de cette présentation, veuillez nous contacter à </a:t>
            </a:r>
            <a:r>
              <a:rPr lang="fr-CA" altLang="en-US" sz="1200" u="sng" noProof="0">
                <a:solidFill>
                  <a:srgbClr val="000000"/>
                </a:solidFill>
                <a:latin typeface="Calibri" panose="020F0502020204030204" pitchFamily="34" charset="0"/>
                <a:hlinkClick r:id="rId3"/>
              </a:rPr>
              <a:t>QualityStandards@OntarioHealth.ca</a:t>
            </a:r>
            <a:endParaRPr lang="fr-CA" altLang="en-US" sz="1200" u="sng" noProof="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a:p>
          <a:p>
            <a:r>
              <a:rPr lang="fr-FR"/>
              <a:t>De plus, nous travaillons à la compilation de ressources et d’outils, tant pour les cliniciens que pour les patients et les familles.</a:t>
            </a:r>
          </a:p>
          <a:p>
            <a:endParaRPr lang="fr-FR"/>
          </a:p>
          <a:p>
            <a:r>
              <a:rPr lang="fr-FR"/>
              <a:t>L’accent est mis sur les exemples de mise en œuvre et d’adoption, et sur la façon dont les organisations appliquent les normes de qualité dans leur pratique pour donner des soins.</a:t>
            </a:r>
          </a:p>
          <a:p>
            <a:endParaRPr lang="fr-FR"/>
          </a:p>
          <a:p>
            <a:r>
              <a:rPr lang="fr-FR"/>
              <a:t>Nous aimerions beaucoup savoir si vous voulez contribuer à un message ou à un article.</a:t>
            </a:r>
            <a:endParaRPr lang="en-CA"/>
          </a:p>
          <a:p>
            <a:endParaRPr lang="en-CA">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14</a:t>
            </a:fld>
            <a:endParaRPr lang="en-US"/>
          </a:p>
        </p:txBody>
      </p:sp>
    </p:spTree>
    <p:extLst>
      <p:ext uri="{BB962C8B-B14F-4D97-AF65-F5344CB8AC3E}">
        <p14:creationId xmlns:p14="http://schemas.microsoft.com/office/powerpoint/2010/main" val="2144207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latin typeface="+mn-lt"/>
            </a:endParaRPr>
          </a:p>
          <a:p>
            <a:endParaRPr lang="en-CA" dirty="0">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2789911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Arial" panose="020B0604020202020204" pitchFamily="34" charset="0"/>
              </a:rPr>
              <a:t>Définitions</a:t>
            </a:r>
          </a:p>
          <a:p>
            <a:pPr>
              <a:lnSpc>
                <a:spcPct val="107000"/>
              </a:lnSpc>
              <a:spcAft>
                <a:spcPts val="800"/>
              </a:spcAft>
            </a:pPr>
            <a:endParaRPr lang="en-CA" sz="1800" b="1"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Arial" panose="020B0604020202020204" pitchFamily="34" charset="0"/>
              </a:rPr>
              <a:t>Le stress minoritaire : </a:t>
            </a:r>
            <a:r>
              <a:rPr lang="fr-CA" sz="1800" kern="100" dirty="0">
                <a:effectLst/>
                <a:latin typeface="Calibri" panose="020F0502020204030204" pitchFamily="34" charset="0"/>
                <a:ea typeface="Calibri" panose="020F0502020204030204" pitchFamily="34" charset="0"/>
                <a:cs typeface="Arial" panose="020B0604020202020204" pitchFamily="34" charset="0"/>
              </a:rPr>
              <a:t>pour les personnes de diverses identités de genre, un fardeau de stress spécifique au statut d’une personne de diverses identités de genre qui est vécu en plus du stress typique éprouvé par les personnes cisgenres. Le stress minoritaire chez les personnes de diversité identités de genre comprend la discrimination fondée sur le genre, l’oppression, le rejet, la victimisation et l’anticipation de la discrimination ou de la victimisation, ainsi que la </a:t>
            </a:r>
            <a:r>
              <a:rPr lang="fr-CA" sz="1800" kern="100" dirty="0" err="1">
                <a:effectLst/>
                <a:latin typeface="Calibri" panose="020F0502020204030204" pitchFamily="34" charset="0"/>
                <a:ea typeface="Calibri" panose="020F0502020204030204" pitchFamily="34" charset="0"/>
                <a:cs typeface="Arial" panose="020B0604020202020204" pitchFamily="34" charset="0"/>
              </a:rPr>
              <a:t>non-affirmation</a:t>
            </a:r>
            <a:r>
              <a:rPr lang="fr-CA" sz="1800" kern="100" dirty="0">
                <a:effectLst/>
                <a:latin typeface="Calibri" panose="020F0502020204030204" pitchFamily="34" charset="0"/>
                <a:ea typeface="Calibri" panose="020F0502020204030204" pitchFamily="34" charset="0"/>
                <a:cs typeface="Arial" panose="020B0604020202020204" pitchFamily="34" charset="0"/>
              </a:rPr>
              <a:t> de l’identité de genre, la transphobie intériorisée, la dissimulation de l’identité sexuelle et de genre, la stigmatisation structurelle de la société et l’intériorisation de la stigmatisation.</a:t>
            </a:r>
          </a:p>
          <a:p>
            <a:pPr>
              <a:lnSpc>
                <a:spcPct val="107000"/>
              </a:lnSpc>
              <a:spcAft>
                <a:spcPts val="800"/>
              </a:spcAft>
            </a:pPr>
            <a:endParaRPr lang="en-CA"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CA" sz="1800" b="1" kern="100" dirty="0">
                <a:effectLst/>
                <a:latin typeface="Calibri" panose="020F0502020204030204" pitchFamily="34" charset="0"/>
                <a:ea typeface="Calibri" panose="020F0502020204030204" pitchFamily="34" charset="0"/>
                <a:cs typeface="Arial" panose="020B0604020202020204" pitchFamily="34" charset="0"/>
              </a:rPr>
              <a:t>Cisgenre : </a:t>
            </a:r>
            <a:r>
              <a:rPr lang="fr-CA" sz="1800" kern="100" dirty="0">
                <a:effectLst/>
                <a:latin typeface="Calibri" panose="020F0502020204030204" pitchFamily="34" charset="0"/>
                <a:ea typeface="Calibri" panose="020F0502020204030204" pitchFamily="34" charset="0"/>
                <a:cs typeface="Arial" panose="020B0604020202020204" pitchFamily="34" charset="0"/>
              </a:rPr>
              <a:t>décrit les personnes dont l’identité de genre ou l’expression correspond au genre typiquement attribué au genre qui leur a été assigné à la naissance.</a:t>
            </a:r>
            <a:endParaRPr lang="en-CA"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401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D5CC-6756-47C8-9C55-04718BDA71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09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D5CC-6756-47C8-9C55-04718BDA71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990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D5CC-6756-47C8-9C55-04718BDA71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613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D5CC-6756-47C8-9C55-04718BDA71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610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D5CC-6756-47C8-9C55-04718BDA71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812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D5CC-6756-47C8-9C55-04718BDA71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220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CD5CC-6756-47C8-9C55-04718BDA71B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844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27</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a:solidFill>
                  <a:srgbClr val="FFFF00"/>
                </a:solidFill>
                <a:effectLst/>
                <a:latin typeface="Calibri" pitchFamily="68" charset="0"/>
                <a:ea typeface="MS PGothic" panose="020B0600070205080204" pitchFamily="34" charset="-128"/>
                <a:cs typeface="ＭＳ Ｐゴシック" pitchFamily="68" charset="-128"/>
              </a:rPr>
              <a:t>Le Comité consultatif sur la norme de qualité [topic] </a:t>
            </a:r>
            <a:r>
              <a:rPr lang="fr-CA" sz="1200" kern="1200">
                <a:solidFill>
                  <a:schemeClr val="tx1"/>
                </a:solidFill>
                <a:effectLst/>
                <a:latin typeface="Calibri" pitchFamily="68" charset="0"/>
                <a:ea typeface="MS PGothic" panose="020B0600070205080204" pitchFamily="34" charset="-128"/>
                <a:cs typeface="ＭＳ Ｐゴシック" pitchFamily="68" charset="-128"/>
              </a:rPr>
              <a:t>a défini certains objectifs généraux pour cette norme de qualité.  </a:t>
            </a:r>
            <a:r>
              <a:rPr lang="fr-FR" sz="1200" kern="120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Chaque énoncé de qualité de la norme est accompagné d'un ou de plusieurs indicateurs. Ces indicateurs visent à orienter la mesure des efforts d’amélioration de la qualité liés à la mise en œuvre des énoncés. </a:t>
            </a:r>
          </a:p>
          <a:p>
            <a:endParaRPr lang="en-US" sz="1200" b="0" kern="1200">
              <a:solidFill>
                <a:schemeClr val="tx1"/>
              </a:solidFill>
              <a:effectLst/>
              <a:latin typeface="+mn-lt"/>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a:solidFill>
                  <a:srgbClr val="000000"/>
                </a:solidFill>
                <a:latin typeface="+mn-lt"/>
              </a:rPr>
              <a:t>Leur application est volontaire et les normes sont de nature ambitieuse.</a:t>
            </a:r>
          </a:p>
          <a:p>
            <a:pPr marL="171450" indent="-171450">
              <a:buFontTx/>
              <a:buChar char="•"/>
            </a:pPr>
            <a:r>
              <a:rPr lang="fr-CA" altLang="en-US" noProof="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a:solidFill>
                  <a:srgbClr val="000000"/>
                </a:solidFill>
                <a:latin typeface="+mn-lt"/>
              </a:rPr>
              <a:t>Les normes de qualité énoncent les </a:t>
            </a:r>
            <a:r>
              <a:rPr lang="fr-CA" altLang="en-US" b="1" noProof="0">
                <a:solidFill>
                  <a:srgbClr val="000000"/>
                </a:solidFill>
                <a:latin typeface="+mn-lt"/>
              </a:rPr>
              <a:t>caractéristiques</a:t>
            </a:r>
            <a:r>
              <a:rPr lang="fr-CA" altLang="en-US" noProof="0">
                <a:solidFill>
                  <a:srgbClr val="000000"/>
                </a:solidFill>
                <a:latin typeface="+mn-lt"/>
              </a:rPr>
              <a:t> des soins qui devraient être offerts, mais ne nomment pas les </a:t>
            </a:r>
            <a:r>
              <a:rPr lang="fr-CA" altLang="en-US" b="1" noProof="0">
                <a:solidFill>
                  <a:srgbClr val="000000"/>
                </a:solidFill>
                <a:latin typeface="+mn-lt"/>
              </a:rPr>
              <a:t>personnes</a:t>
            </a:r>
            <a:r>
              <a:rPr lang="fr-CA" altLang="en-US" noProof="0">
                <a:solidFill>
                  <a:srgbClr val="000000"/>
                </a:solidFill>
                <a:latin typeface="+mn-lt"/>
              </a:rPr>
              <a:t> qui devraient les offrir (contrairement aux guides de pratique clinique et guides de pratiques exemplaires).</a:t>
            </a:r>
          </a:p>
          <a:p>
            <a:pPr marL="171450" indent="-171450"/>
            <a:endParaRPr lang="fr-CA" altLang="en-US" noProof="0">
              <a:solidFill>
                <a:srgbClr val="000000"/>
              </a:solidFill>
              <a:latin typeface="+mn-lt"/>
            </a:endParaRPr>
          </a:p>
          <a:p>
            <a:pPr marL="171450" indent="-171450"/>
            <a:r>
              <a:rPr lang="fr-CA" altLang="en-US" b="1" noProof="0">
                <a:solidFill>
                  <a:srgbClr val="000000"/>
                </a:solidFill>
                <a:latin typeface="+mn-lt"/>
              </a:rPr>
              <a:t>Les normes de qualité sont :</a:t>
            </a:r>
          </a:p>
          <a:p>
            <a:pPr marL="171450" indent="-171450">
              <a:spcBef>
                <a:spcPct val="0"/>
              </a:spcBef>
              <a:buClr>
                <a:srgbClr val="00788A"/>
              </a:buClr>
              <a:buFontTx/>
              <a:buChar char="•"/>
            </a:pPr>
            <a:r>
              <a:rPr lang="fr-CA" altLang="en-US" noProof="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a:solidFill>
                  <a:srgbClr val="000000"/>
                </a:solidFill>
                <a:latin typeface="+mn-lt"/>
              </a:rPr>
              <a:t>Applicables : des outils et des ressources d’amélioration de la qualité soutiennent chaque norme en vue de favoriser l’adoption.</a:t>
            </a:r>
          </a:p>
          <a:p>
            <a:pPr defTabSz="457883">
              <a:defRPr/>
            </a:pPr>
            <a:endParaRPr lang="en-CA" b="1">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a:solidFill>
                  <a:srgbClr val="000000"/>
                </a:solidFill>
                <a:latin typeface="+mn-lt"/>
              </a:rPr>
              <a:t>Les patients, les </a:t>
            </a:r>
            <a:r>
              <a:rPr lang="fr-CA" sz="1800" b="1">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b="1" noProof="0">
                <a:solidFill>
                  <a:srgbClr val="000000"/>
                </a:solidFill>
                <a:latin typeface="+mn-lt"/>
              </a:rPr>
              <a:t>et le public </a:t>
            </a:r>
            <a:r>
              <a:rPr lang="fr-CA" altLang="en-US" noProof="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a:solidFill>
                  <a:srgbClr val="000000"/>
                </a:solidFill>
                <a:latin typeface="+mn-lt"/>
              </a:rPr>
              <a:t>Les régions provinciales et les organismes responsables de la prévention des maladies </a:t>
            </a:r>
            <a:r>
              <a:rPr lang="fr-CA" altLang="en-US" noProof="0">
                <a:solidFill>
                  <a:srgbClr val="000000"/>
                </a:solidFill>
                <a:latin typeface="+mn-lt"/>
              </a:rPr>
              <a:t>peuvent recourir aux normes de qualité pour mesurer les résultats de santé, tenir les </a:t>
            </a:r>
            <a:r>
              <a:rPr lang="fr-CA" altLang="en-US" b="0" noProof="0">
                <a:solidFill>
                  <a:srgbClr val="000000"/>
                </a:solidFill>
                <a:latin typeface="+mn-lt"/>
              </a:rPr>
              <a:t>organismes fournisseurs de soins de santé</a:t>
            </a:r>
            <a:r>
              <a:rPr lang="fr-CA" altLang="en-US" b="1" noProof="0">
                <a:solidFill>
                  <a:srgbClr val="000000"/>
                </a:solidFill>
                <a:latin typeface="+mn-lt"/>
              </a:rPr>
              <a:t> </a:t>
            </a:r>
            <a:r>
              <a:rPr lang="fr-CA" altLang="en-US" noProof="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a:solidFill>
                  <a:srgbClr val="000000"/>
                </a:solidFill>
                <a:latin typeface="+mn-lt"/>
              </a:rPr>
              <a:t>Les organismes fournisseurs de soins de santé</a:t>
            </a:r>
            <a:r>
              <a:rPr lang="fr-CA" altLang="en-US" noProof="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a:solidFill>
                  <a:srgbClr val="000000"/>
                </a:solidFill>
                <a:latin typeface="+mn-lt"/>
              </a:rPr>
              <a:t>Les cliniciens </a:t>
            </a:r>
            <a:r>
              <a:rPr lang="fr-CA" altLang="en-US" noProof="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a:solidFill>
                  <a:srgbClr val="000000"/>
                </a:solidFill>
                <a:latin typeface="+mn-lt"/>
              </a:rPr>
              <a:t>Le </a:t>
            </a:r>
            <a:r>
              <a:rPr lang="fr-CA" altLang="en-US" b="1" noProof="0">
                <a:solidFill>
                  <a:srgbClr val="000000"/>
                </a:solidFill>
                <a:latin typeface="+mn-lt"/>
              </a:rPr>
              <a:t>gouvernement</a:t>
            </a:r>
            <a:r>
              <a:rPr lang="fr-CA" altLang="en-US" noProof="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a:latin typeface="+mn-lt"/>
                <a:cs typeface="Calibri" panose="020F0502020204030204" pitchFamily="34" charset="0"/>
              </a:rPr>
              <a:t>.</a:t>
            </a:r>
          </a:p>
          <a:p>
            <a:endParaRPr lang="en-CA" b="1">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jeu de diapositives « cas d’amélioration »</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a:solidFill>
                  <a:srgbClr val="000000"/>
                </a:solidFill>
                <a:latin typeface="Calibri" panose="020F0502020204030204" pitchFamily="34" charset="0"/>
              </a:rPr>
              <a:t>Chaque norme de qualité comprend un résumé en langage simple pour les patients, les familles, les </a:t>
            </a:r>
            <a:r>
              <a:rPr lang="fr-CA" sz="180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noProof="0">
                <a:solidFill>
                  <a:srgbClr val="000000"/>
                </a:solidFill>
                <a:latin typeface="Calibri" panose="020F0502020204030204" pitchFamily="34" charset="0"/>
              </a:rPr>
              <a:t>et le public, appelé le </a:t>
            </a:r>
            <a:r>
              <a:rPr lang="fr-CA" altLang="en-US" b="1" noProof="0">
                <a:solidFill>
                  <a:srgbClr val="000000"/>
                </a:solidFill>
                <a:latin typeface="Calibri" panose="020F0502020204030204" pitchFamily="34" charset="0"/>
              </a:rPr>
              <a:t>guide du patient</a:t>
            </a:r>
            <a:r>
              <a:rPr lang="fr-CA" altLang="en-US" noProof="0">
                <a:solidFill>
                  <a:srgbClr val="000000"/>
                </a:solidFill>
                <a:latin typeface="Calibri" panose="020F0502020204030204" pitchFamily="34" charset="0"/>
              </a:rPr>
              <a:t>.</a:t>
            </a:r>
          </a:p>
          <a:p>
            <a:pPr marL="171450" indent="-171450"/>
            <a:endParaRPr lang="fr-CA" altLang="en-US" noProof="0">
              <a:solidFill>
                <a:srgbClr val="000000"/>
              </a:solidFill>
              <a:latin typeface="Calibri" panose="020F0502020204030204" pitchFamily="34" charset="0"/>
            </a:endParaRPr>
          </a:p>
          <a:p>
            <a:pPr marL="171450" indent="-171450"/>
            <a:r>
              <a:rPr lang="fr-CA" altLang="en-US" b="1" noProof="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a:solidFill>
                  <a:srgbClr val="000000"/>
                </a:solidFill>
                <a:latin typeface="Calibri" panose="020F0502020204030204" pitchFamily="34" charset="0"/>
              </a:rPr>
              <a:t>Consultations sur le guide de conversation des patients</a:t>
            </a:r>
          </a:p>
          <a:p>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306451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BA44F217-4F01-DDEB-6DD9-EDCD1CA41701}"/>
              </a:ext>
            </a:extLst>
          </p:cNvPr>
          <p:cNvSpPr>
            <a:spLocks noGrp="1"/>
          </p:cNvSpPr>
          <p:nvPr>
            <p:ph type="sldNum" sz="quarter" idx="12"/>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1F8E21E-9B3C-83DA-B7B3-36C9A4067D50}"/>
              </a:ext>
            </a:extLst>
          </p:cNvPr>
          <p:cNvSpPr>
            <a:spLocks noGrp="1"/>
          </p:cNvSpPr>
          <p:nvPr>
            <p:ph type="sldNum" sz="quarter" idx="14"/>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87BB413D-E2E9-E313-8B0B-383EFD70521C}"/>
              </a:ext>
            </a:extLst>
          </p:cNvPr>
          <p:cNvSpPr>
            <a:spLocks noGrp="1"/>
          </p:cNvSpPr>
          <p:nvPr>
            <p:ph type="sldNum" sz="quarter" idx="15"/>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C8F6F44E-5480-664E-AD07-512F2AA13AC6}"/>
              </a:ext>
            </a:extLst>
          </p:cNvPr>
          <p:cNvSpPr>
            <a:spLocks noGrp="1"/>
          </p:cNvSpPr>
          <p:nvPr>
            <p:ph type="sldNum" sz="quarter" idx="23"/>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E031365E-BAFA-846F-0B2A-CBC71D74D01B}"/>
              </a:ext>
            </a:extLst>
          </p:cNvPr>
          <p:cNvSpPr>
            <a:spLocks noGrp="1"/>
          </p:cNvSpPr>
          <p:nvPr>
            <p:ph type="sldNum" sz="quarter" idx="15"/>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C5F0DE79-D88E-D429-BB63-D235ABE1BB07}"/>
              </a:ext>
            </a:extLst>
          </p:cNvPr>
          <p:cNvSpPr>
            <a:spLocks noGrp="1"/>
          </p:cNvSpPr>
          <p:nvPr>
            <p:ph type="sldNum" sz="quarter" idx="14"/>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3A6DBCA9-3242-96ED-569A-1AD5BD632561}"/>
              </a:ext>
            </a:extLst>
          </p:cNvPr>
          <p:cNvSpPr>
            <a:spLocks noGrp="1"/>
          </p:cNvSpPr>
          <p:nvPr>
            <p:ph type="sldNum" sz="quarter" idx="11"/>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FA84230A-D798-B8E4-7259-4DB1B10CAA3D}"/>
              </a:ext>
            </a:extLst>
          </p:cNvPr>
          <p:cNvSpPr>
            <a:spLocks noGrp="1"/>
          </p:cNvSpPr>
          <p:nvPr>
            <p:ph type="sldNum" sz="quarter" idx="11"/>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0C72FA7B-E1EC-025B-E048-18371BA9D4EA}"/>
              </a:ext>
            </a:extLst>
          </p:cNvPr>
          <p:cNvSpPr>
            <a:spLocks noGrp="1"/>
          </p:cNvSpPr>
          <p:nvPr>
            <p:ph type="sldNum" sz="quarter" idx="11"/>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0AA41-B79E-E257-6638-61F9B7A0CBF9}"/>
              </a:ext>
            </a:extLst>
          </p:cNvPr>
          <p:cNvSpPr>
            <a:spLocks noGrp="1"/>
          </p:cNvSpPr>
          <p:nvPr>
            <p:ph type="sldNum" sz="quarter" idx="10"/>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711632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695879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898235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3286041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44589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511475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28474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737066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95135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80687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509362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1959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998805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2917851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310906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693019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3461259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82201340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Tree>
    <p:extLst>
      <p:ext uri="{BB962C8B-B14F-4D97-AF65-F5344CB8AC3E}">
        <p14:creationId xmlns:p14="http://schemas.microsoft.com/office/powerpoint/2010/main" val="1160247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18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39268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32913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14757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355475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098496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3678928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1432232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681654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E8609BEA-AF22-F382-9DC3-DD56D895829B}"/>
              </a:ext>
            </a:extLst>
          </p:cNvPr>
          <p:cNvSpPr>
            <a:spLocks noGrp="1"/>
          </p:cNvSpPr>
          <p:nvPr>
            <p:ph type="sldNum" sz="quarter" idx="12"/>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0989763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D954C5A8-A446-6E0D-FF4D-C5B342081E80}"/>
              </a:ext>
            </a:extLst>
          </p:cNvPr>
          <p:cNvSpPr>
            <a:spLocks noGrp="1"/>
          </p:cNvSpPr>
          <p:nvPr>
            <p:ph type="sldNum" sz="quarter" idx="12"/>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4197732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3E206C47-B6BF-579E-D1A3-E7FB5C0C6489}"/>
              </a:ext>
            </a:extLst>
          </p:cNvPr>
          <p:cNvSpPr>
            <a:spLocks noGrp="1"/>
          </p:cNvSpPr>
          <p:nvPr>
            <p:ph type="sldNum" sz="quarter" idx="14"/>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1640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5794A984-7A90-880A-3896-48F4E0E92CFC}"/>
              </a:ext>
            </a:extLst>
          </p:cNvPr>
          <p:cNvSpPr>
            <a:spLocks noGrp="1"/>
          </p:cNvSpPr>
          <p:nvPr>
            <p:ph type="sldNum" sz="quarter" idx="15"/>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786869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3A4CE59A-19D6-F1C1-1DC3-8F7D34A43D1A}"/>
              </a:ext>
            </a:extLst>
          </p:cNvPr>
          <p:cNvSpPr>
            <a:spLocks noGrp="1"/>
          </p:cNvSpPr>
          <p:nvPr>
            <p:ph type="sldNum" sz="quarter" idx="23"/>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1492438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BE541DB9-6084-3788-6B35-741309DFC4A8}"/>
              </a:ext>
            </a:extLst>
          </p:cNvPr>
          <p:cNvSpPr>
            <a:spLocks noGrp="1"/>
          </p:cNvSpPr>
          <p:nvPr>
            <p:ph type="sldNum" sz="quarter" idx="15"/>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16354003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6BC64535-AAE1-44DB-4C4D-F06D09173B6B}"/>
              </a:ext>
            </a:extLst>
          </p:cNvPr>
          <p:cNvSpPr>
            <a:spLocks noGrp="1"/>
          </p:cNvSpPr>
          <p:nvPr>
            <p:ph type="sldNum" sz="quarter" idx="14"/>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3529008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761BA3B4-EAE6-2E6B-C9E7-6A9A23F37221}"/>
              </a:ext>
            </a:extLst>
          </p:cNvPr>
          <p:cNvSpPr>
            <a:spLocks noGrp="1"/>
          </p:cNvSpPr>
          <p:nvPr>
            <p:ph type="sldNum" sz="quarter" idx="11"/>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32114085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3A251895-DF8A-783D-FDB1-BFA6F9160BE8}"/>
              </a:ext>
            </a:extLst>
          </p:cNvPr>
          <p:cNvSpPr>
            <a:spLocks noGrp="1"/>
          </p:cNvSpPr>
          <p:nvPr>
            <p:ph type="sldNum" sz="quarter" idx="11"/>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516665274"/>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330E4AEF-FC1B-EF62-BFF0-9F291DDB6E10}"/>
              </a:ext>
            </a:extLst>
          </p:cNvPr>
          <p:cNvSpPr>
            <a:spLocks noGrp="1"/>
          </p:cNvSpPr>
          <p:nvPr>
            <p:ph type="sldNum" sz="quarter" idx="11"/>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4195684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FF85A-8865-1098-59C8-3BC729677592}"/>
              </a:ext>
            </a:extLst>
          </p:cNvPr>
          <p:cNvSpPr>
            <a:spLocks noGrp="1"/>
          </p:cNvSpPr>
          <p:nvPr>
            <p:ph type="sldNum" sz="quarter" idx="10"/>
          </p:nvPr>
        </p:nvSpPr>
        <p:spPr/>
        <p:txBody>
          <a:bodyPr/>
          <a:lstStyle/>
          <a:p>
            <a:fld id="{F4838459-7531-48CC-942F-86A532F04E35}" type="slidenum">
              <a:rPr lang="en-CA" smtClean="0"/>
              <a:t>‹#›</a:t>
            </a:fld>
            <a:endParaRPr lang="en-CA"/>
          </a:p>
        </p:txBody>
      </p:sp>
    </p:spTree>
    <p:extLst>
      <p:ext uri="{BB962C8B-B14F-4D97-AF65-F5344CB8AC3E}">
        <p14:creationId xmlns:p14="http://schemas.microsoft.com/office/powerpoint/2010/main" val="2412538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01C1-3A88-DC9C-4587-CD604B7B16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75E14C7-757D-9EC6-9127-97E277EC8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E63D2DB-5CFF-82A6-C587-EA556058907A}"/>
              </a:ext>
            </a:extLst>
          </p:cNvPr>
          <p:cNvSpPr>
            <a:spLocks noGrp="1"/>
          </p:cNvSpPr>
          <p:nvPr>
            <p:ph type="dt" sz="half" idx="10"/>
          </p:nvPr>
        </p:nvSpPr>
        <p:spPr/>
        <p:txBody>
          <a:bodyPr/>
          <a:lstStyle/>
          <a:p>
            <a:fld id="{B249A96C-A9B5-4396-B377-4339523FD4DD}" type="datetimeFigureOut">
              <a:rPr lang="en-CA" smtClean="0"/>
              <a:t>2024-10-24</a:t>
            </a:fld>
            <a:endParaRPr lang="en-CA"/>
          </a:p>
        </p:txBody>
      </p:sp>
      <p:sp>
        <p:nvSpPr>
          <p:cNvPr id="5" name="Footer Placeholder 4">
            <a:extLst>
              <a:ext uri="{FF2B5EF4-FFF2-40B4-BE49-F238E27FC236}">
                <a16:creationId xmlns:a16="http://schemas.microsoft.com/office/drawing/2014/main" id="{398199D8-5E8A-2EC7-5AF2-0FD670AE0A4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80BA958-4F5A-9F73-A270-DD9AC857CE79}"/>
              </a:ext>
            </a:extLst>
          </p:cNvPr>
          <p:cNvSpPr>
            <a:spLocks noGrp="1"/>
          </p:cNvSpPr>
          <p:nvPr>
            <p:ph type="sldNum" sz="quarter" idx="12"/>
          </p:nvPr>
        </p:nvSpPr>
        <p:spPr/>
        <p:txBody>
          <a:bodyPr/>
          <a:lstStyle/>
          <a:p>
            <a:fld id="{0328108B-52F6-47F6-ADE5-8A5E1C28FBD3}" type="slidenum">
              <a:rPr lang="en-CA" smtClean="0"/>
              <a:t>‹#›</a:t>
            </a:fld>
            <a:endParaRPr lang="en-CA"/>
          </a:p>
        </p:txBody>
      </p:sp>
    </p:spTree>
    <p:extLst>
      <p:ext uri="{BB962C8B-B14F-4D97-AF65-F5344CB8AC3E}">
        <p14:creationId xmlns:p14="http://schemas.microsoft.com/office/powerpoint/2010/main" val="68486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15DD4-FFF0-11E6-E325-2E370C1858D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234271-21A5-0203-D0F7-EDF6C13435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D5DA0D-1719-ADDF-BC78-3DB32C8F4FF2}"/>
              </a:ext>
            </a:extLst>
          </p:cNvPr>
          <p:cNvSpPr>
            <a:spLocks noGrp="1"/>
          </p:cNvSpPr>
          <p:nvPr>
            <p:ph type="dt" sz="half" idx="10"/>
          </p:nvPr>
        </p:nvSpPr>
        <p:spPr/>
        <p:txBody>
          <a:bodyPr/>
          <a:lstStyle/>
          <a:p>
            <a:fld id="{B249A96C-A9B5-4396-B377-4339523FD4DD}" type="datetimeFigureOut">
              <a:rPr lang="en-CA" smtClean="0"/>
              <a:t>2024-10-24</a:t>
            </a:fld>
            <a:endParaRPr lang="en-CA"/>
          </a:p>
        </p:txBody>
      </p:sp>
      <p:sp>
        <p:nvSpPr>
          <p:cNvPr id="5" name="Footer Placeholder 4">
            <a:extLst>
              <a:ext uri="{FF2B5EF4-FFF2-40B4-BE49-F238E27FC236}">
                <a16:creationId xmlns:a16="http://schemas.microsoft.com/office/drawing/2014/main" id="{0A1EA6AC-56D3-DD50-1002-74BF07CE4C8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EF45107-8969-F066-6981-FFFA742811FF}"/>
              </a:ext>
            </a:extLst>
          </p:cNvPr>
          <p:cNvSpPr>
            <a:spLocks noGrp="1"/>
          </p:cNvSpPr>
          <p:nvPr>
            <p:ph type="sldNum" sz="quarter" idx="12"/>
          </p:nvPr>
        </p:nvSpPr>
        <p:spPr/>
        <p:txBody>
          <a:bodyPr/>
          <a:lstStyle/>
          <a:p>
            <a:fld id="{0328108B-52F6-47F6-ADE5-8A5E1C28FBD3}" type="slidenum">
              <a:rPr lang="en-CA" smtClean="0"/>
              <a:t>‹#›</a:t>
            </a:fld>
            <a:endParaRPr lang="en-CA"/>
          </a:p>
        </p:txBody>
      </p:sp>
    </p:spTree>
    <p:extLst>
      <p:ext uri="{BB962C8B-B14F-4D97-AF65-F5344CB8AC3E}">
        <p14:creationId xmlns:p14="http://schemas.microsoft.com/office/powerpoint/2010/main" val="1563438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DBB0E-A3DA-1912-C71F-32CC22E667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59A1ED2-0745-5C09-041F-301EB90903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21DF41-DFFB-A3C3-1DBB-EFFDF2491149}"/>
              </a:ext>
            </a:extLst>
          </p:cNvPr>
          <p:cNvSpPr>
            <a:spLocks noGrp="1"/>
          </p:cNvSpPr>
          <p:nvPr>
            <p:ph type="dt" sz="half" idx="10"/>
          </p:nvPr>
        </p:nvSpPr>
        <p:spPr/>
        <p:txBody>
          <a:bodyPr/>
          <a:lstStyle/>
          <a:p>
            <a:fld id="{B249A96C-A9B5-4396-B377-4339523FD4DD}" type="datetimeFigureOut">
              <a:rPr lang="en-CA" smtClean="0"/>
              <a:t>2024-10-24</a:t>
            </a:fld>
            <a:endParaRPr lang="en-CA"/>
          </a:p>
        </p:txBody>
      </p:sp>
      <p:sp>
        <p:nvSpPr>
          <p:cNvPr id="5" name="Footer Placeholder 4">
            <a:extLst>
              <a:ext uri="{FF2B5EF4-FFF2-40B4-BE49-F238E27FC236}">
                <a16:creationId xmlns:a16="http://schemas.microsoft.com/office/drawing/2014/main" id="{66C88D6F-CBA8-84FE-C8D8-81C336DA69F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F5EA064-8CF8-AC5A-F8BD-11616D399973}"/>
              </a:ext>
            </a:extLst>
          </p:cNvPr>
          <p:cNvSpPr>
            <a:spLocks noGrp="1"/>
          </p:cNvSpPr>
          <p:nvPr>
            <p:ph type="sldNum" sz="quarter" idx="12"/>
          </p:nvPr>
        </p:nvSpPr>
        <p:spPr/>
        <p:txBody>
          <a:bodyPr/>
          <a:lstStyle/>
          <a:p>
            <a:fld id="{0328108B-52F6-47F6-ADE5-8A5E1C28FBD3}" type="slidenum">
              <a:rPr lang="en-CA" smtClean="0"/>
              <a:t>‹#›</a:t>
            </a:fld>
            <a:endParaRPr lang="en-CA"/>
          </a:p>
        </p:txBody>
      </p:sp>
    </p:spTree>
    <p:extLst>
      <p:ext uri="{BB962C8B-B14F-4D97-AF65-F5344CB8AC3E}">
        <p14:creationId xmlns:p14="http://schemas.microsoft.com/office/powerpoint/2010/main" val="2221709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B8A5-9D57-8CCB-833F-2D92886624D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1B7FBF2-8A16-C78A-37D6-2D0BA7D2D1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49724FA-B5C4-1B70-AEC3-47F405D09A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55AD79C-84F5-7EFF-CAE3-034B98BC4CA8}"/>
              </a:ext>
            </a:extLst>
          </p:cNvPr>
          <p:cNvSpPr>
            <a:spLocks noGrp="1"/>
          </p:cNvSpPr>
          <p:nvPr>
            <p:ph type="dt" sz="half" idx="10"/>
          </p:nvPr>
        </p:nvSpPr>
        <p:spPr/>
        <p:txBody>
          <a:bodyPr/>
          <a:lstStyle/>
          <a:p>
            <a:fld id="{B249A96C-A9B5-4396-B377-4339523FD4DD}" type="datetimeFigureOut">
              <a:rPr lang="en-CA" smtClean="0"/>
              <a:t>2024-10-24</a:t>
            </a:fld>
            <a:endParaRPr lang="en-CA"/>
          </a:p>
        </p:txBody>
      </p:sp>
      <p:sp>
        <p:nvSpPr>
          <p:cNvPr id="6" name="Footer Placeholder 5">
            <a:extLst>
              <a:ext uri="{FF2B5EF4-FFF2-40B4-BE49-F238E27FC236}">
                <a16:creationId xmlns:a16="http://schemas.microsoft.com/office/drawing/2014/main" id="{6EAF7ABF-0634-1968-CDCA-ED3C8AFEF3E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6A8ACB0-E6B8-E711-66AB-7A39109CA83C}"/>
              </a:ext>
            </a:extLst>
          </p:cNvPr>
          <p:cNvSpPr>
            <a:spLocks noGrp="1"/>
          </p:cNvSpPr>
          <p:nvPr>
            <p:ph type="sldNum" sz="quarter" idx="12"/>
          </p:nvPr>
        </p:nvSpPr>
        <p:spPr/>
        <p:txBody>
          <a:bodyPr/>
          <a:lstStyle/>
          <a:p>
            <a:fld id="{0328108B-52F6-47F6-ADE5-8A5E1C28FBD3}" type="slidenum">
              <a:rPr lang="en-CA" smtClean="0"/>
              <a:t>‹#›</a:t>
            </a:fld>
            <a:endParaRPr lang="en-CA"/>
          </a:p>
        </p:txBody>
      </p:sp>
    </p:spTree>
    <p:extLst>
      <p:ext uri="{BB962C8B-B14F-4D97-AF65-F5344CB8AC3E}">
        <p14:creationId xmlns:p14="http://schemas.microsoft.com/office/powerpoint/2010/main" val="14178358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3BCD-028B-EF68-4D30-1A1221C03CB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03D7F63-877F-89C1-640E-7FA09C6531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E9761-B8F0-0836-8E38-4335F3BB7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2CC30F5-263B-B575-1E58-D4C46FAE5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82C896-3990-E50D-9F67-683CB1A3B3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05C67BE-6E76-79D2-0809-8DCEC64858E3}"/>
              </a:ext>
            </a:extLst>
          </p:cNvPr>
          <p:cNvSpPr>
            <a:spLocks noGrp="1"/>
          </p:cNvSpPr>
          <p:nvPr>
            <p:ph type="dt" sz="half" idx="10"/>
          </p:nvPr>
        </p:nvSpPr>
        <p:spPr/>
        <p:txBody>
          <a:bodyPr/>
          <a:lstStyle/>
          <a:p>
            <a:fld id="{B249A96C-A9B5-4396-B377-4339523FD4DD}" type="datetimeFigureOut">
              <a:rPr lang="en-CA" smtClean="0"/>
              <a:t>2024-10-24</a:t>
            </a:fld>
            <a:endParaRPr lang="en-CA"/>
          </a:p>
        </p:txBody>
      </p:sp>
      <p:sp>
        <p:nvSpPr>
          <p:cNvPr id="8" name="Footer Placeholder 7">
            <a:extLst>
              <a:ext uri="{FF2B5EF4-FFF2-40B4-BE49-F238E27FC236}">
                <a16:creationId xmlns:a16="http://schemas.microsoft.com/office/drawing/2014/main" id="{88F3A94B-F5C0-BF7A-38E7-5802D371869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6417C77-C677-3FBC-DD3F-BF5EB79DF470}"/>
              </a:ext>
            </a:extLst>
          </p:cNvPr>
          <p:cNvSpPr>
            <a:spLocks noGrp="1"/>
          </p:cNvSpPr>
          <p:nvPr>
            <p:ph type="sldNum" sz="quarter" idx="12"/>
          </p:nvPr>
        </p:nvSpPr>
        <p:spPr/>
        <p:txBody>
          <a:bodyPr/>
          <a:lstStyle/>
          <a:p>
            <a:fld id="{0328108B-52F6-47F6-ADE5-8A5E1C28FBD3}" type="slidenum">
              <a:rPr lang="en-CA" smtClean="0"/>
              <a:t>‹#›</a:t>
            </a:fld>
            <a:endParaRPr lang="en-CA"/>
          </a:p>
        </p:txBody>
      </p:sp>
    </p:spTree>
    <p:extLst>
      <p:ext uri="{BB962C8B-B14F-4D97-AF65-F5344CB8AC3E}">
        <p14:creationId xmlns:p14="http://schemas.microsoft.com/office/powerpoint/2010/main" val="4035650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A58B2-F956-C41E-E068-6500C277143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4D89FB9-211E-02BD-78CF-4ACCB155F250}"/>
              </a:ext>
            </a:extLst>
          </p:cNvPr>
          <p:cNvSpPr>
            <a:spLocks noGrp="1"/>
          </p:cNvSpPr>
          <p:nvPr>
            <p:ph type="dt" sz="half" idx="10"/>
          </p:nvPr>
        </p:nvSpPr>
        <p:spPr/>
        <p:txBody>
          <a:bodyPr/>
          <a:lstStyle/>
          <a:p>
            <a:fld id="{B249A96C-A9B5-4396-B377-4339523FD4DD}" type="datetimeFigureOut">
              <a:rPr lang="en-CA" smtClean="0"/>
              <a:t>2024-10-24</a:t>
            </a:fld>
            <a:endParaRPr lang="en-CA"/>
          </a:p>
        </p:txBody>
      </p:sp>
      <p:sp>
        <p:nvSpPr>
          <p:cNvPr id="4" name="Footer Placeholder 3">
            <a:extLst>
              <a:ext uri="{FF2B5EF4-FFF2-40B4-BE49-F238E27FC236}">
                <a16:creationId xmlns:a16="http://schemas.microsoft.com/office/drawing/2014/main" id="{47F37066-7C57-C7EC-28E1-937BF382F4A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F47A9CF-20A3-6342-5BAE-940FDA4F21BF}"/>
              </a:ext>
            </a:extLst>
          </p:cNvPr>
          <p:cNvSpPr>
            <a:spLocks noGrp="1"/>
          </p:cNvSpPr>
          <p:nvPr>
            <p:ph type="sldNum" sz="quarter" idx="12"/>
          </p:nvPr>
        </p:nvSpPr>
        <p:spPr/>
        <p:txBody>
          <a:bodyPr/>
          <a:lstStyle/>
          <a:p>
            <a:fld id="{0328108B-52F6-47F6-ADE5-8A5E1C28FBD3}" type="slidenum">
              <a:rPr lang="en-CA" smtClean="0"/>
              <a:t>‹#›</a:t>
            </a:fld>
            <a:endParaRPr lang="en-CA"/>
          </a:p>
        </p:txBody>
      </p:sp>
    </p:spTree>
    <p:extLst>
      <p:ext uri="{BB962C8B-B14F-4D97-AF65-F5344CB8AC3E}">
        <p14:creationId xmlns:p14="http://schemas.microsoft.com/office/powerpoint/2010/main" val="4291243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FF9B68-B2BE-C161-77C7-08262A51495C}"/>
              </a:ext>
            </a:extLst>
          </p:cNvPr>
          <p:cNvSpPr>
            <a:spLocks noGrp="1"/>
          </p:cNvSpPr>
          <p:nvPr>
            <p:ph type="dt" sz="half" idx="10"/>
          </p:nvPr>
        </p:nvSpPr>
        <p:spPr/>
        <p:txBody>
          <a:bodyPr/>
          <a:lstStyle/>
          <a:p>
            <a:fld id="{B249A96C-A9B5-4396-B377-4339523FD4DD}" type="datetimeFigureOut">
              <a:rPr lang="en-CA" smtClean="0"/>
              <a:t>2024-10-24</a:t>
            </a:fld>
            <a:endParaRPr lang="en-CA"/>
          </a:p>
        </p:txBody>
      </p:sp>
      <p:sp>
        <p:nvSpPr>
          <p:cNvPr id="3" name="Footer Placeholder 2">
            <a:extLst>
              <a:ext uri="{FF2B5EF4-FFF2-40B4-BE49-F238E27FC236}">
                <a16:creationId xmlns:a16="http://schemas.microsoft.com/office/drawing/2014/main" id="{99ACFFBE-DFF1-2FF5-9087-5415FAD2931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ACA1B8F-0F47-C061-3C1B-14A30B7C321B}"/>
              </a:ext>
            </a:extLst>
          </p:cNvPr>
          <p:cNvSpPr>
            <a:spLocks noGrp="1"/>
          </p:cNvSpPr>
          <p:nvPr>
            <p:ph type="sldNum" sz="quarter" idx="12"/>
          </p:nvPr>
        </p:nvSpPr>
        <p:spPr/>
        <p:txBody>
          <a:bodyPr/>
          <a:lstStyle/>
          <a:p>
            <a:fld id="{0328108B-52F6-47F6-ADE5-8A5E1C28FBD3}" type="slidenum">
              <a:rPr lang="en-CA" smtClean="0"/>
              <a:t>‹#›</a:t>
            </a:fld>
            <a:endParaRPr lang="en-CA"/>
          </a:p>
        </p:txBody>
      </p:sp>
    </p:spTree>
    <p:extLst>
      <p:ext uri="{BB962C8B-B14F-4D97-AF65-F5344CB8AC3E}">
        <p14:creationId xmlns:p14="http://schemas.microsoft.com/office/powerpoint/2010/main" val="2797719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6745-FC64-7E77-0A1D-369D4B04EF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D9A9630-86FD-0BDA-D16D-FCAD5E1962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6E345DD-AA60-4981-8AF9-8FC6D1CA1C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45AA1-8ED7-3FA8-F31D-A646998C878A}"/>
              </a:ext>
            </a:extLst>
          </p:cNvPr>
          <p:cNvSpPr>
            <a:spLocks noGrp="1"/>
          </p:cNvSpPr>
          <p:nvPr>
            <p:ph type="dt" sz="half" idx="10"/>
          </p:nvPr>
        </p:nvSpPr>
        <p:spPr/>
        <p:txBody>
          <a:bodyPr/>
          <a:lstStyle/>
          <a:p>
            <a:fld id="{B249A96C-A9B5-4396-B377-4339523FD4DD}" type="datetimeFigureOut">
              <a:rPr lang="en-CA" smtClean="0"/>
              <a:t>2024-10-24</a:t>
            </a:fld>
            <a:endParaRPr lang="en-CA"/>
          </a:p>
        </p:txBody>
      </p:sp>
      <p:sp>
        <p:nvSpPr>
          <p:cNvPr id="6" name="Footer Placeholder 5">
            <a:extLst>
              <a:ext uri="{FF2B5EF4-FFF2-40B4-BE49-F238E27FC236}">
                <a16:creationId xmlns:a16="http://schemas.microsoft.com/office/drawing/2014/main" id="{AE369449-2B97-51FC-82D3-90BE933DED1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A014ADE-A065-3822-D96A-6B9AD6B5599D}"/>
              </a:ext>
            </a:extLst>
          </p:cNvPr>
          <p:cNvSpPr>
            <a:spLocks noGrp="1"/>
          </p:cNvSpPr>
          <p:nvPr>
            <p:ph type="sldNum" sz="quarter" idx="12"/>
          </p:nvPr>
        </p:nvSpPr>
        <p:spPr/>
        <p:txBody>
          <a:bodyPr/>
          <a:lstStyle/>
          <a:p>
            <a:fld id="{0328108B-52F6-47F6-ADE5-8A5E1C28FBD3}" type="slidenum">
              <a:rPr lang="en-CA" smtClean="0"/>
              <a:t>‹#›</a:t>
            </a:fld>
            <a:endParaRPr lang="en-CA"/>
          </a:p>
        </p:txBody>
      </p:sp>
    </p:spTree>
    <p:extLst>
      <p:ext uri="{BB962C8B-B14F-4D97-AF65-F5344CB8AC3E}">
        <p14:creationId xmlns:p14="http://schemas.microsoft.com/office/powerpoint/2010/main" val="1683111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049D-E499-92BD-C1D1-F5A438D139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A1F3494-DA9F-855F-CBA9-374E1C9B77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BC9BB44-04C6-AFC9-7383-D4B13BA2B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638D1-9326-1813-3A84-5F2B22414BE2}"/>
              </a:ext>
            </a:extLst>
          </p:cNvPr>
          <p:cNvSpPr>
            <a:spLocks noGrp="1"/>
          </p:cNvSpPr>
          <p:nvPr>
            <p:ph type="dt" sz="half" idx="10"/>
          </p:nvPr>
        </p:nvSpPr>
        <p:spPr/>
        <p:txBody>
          <a:bodyPr/>
          <a:lstStyle/>
          <a:p>
            <a:fld id="{B249A96C-A9B5-4396-B377-4339523FD4DD}" type="datetimeFigureOut">
              <a:rPr lang="en-CA" smtClean="0"/>
              <a:t>2024-10-24</a:t>
            </a:fld>
            <a:endParaRPr lang="en-CA"/>
          </a:p>
        </p:txBody>
      </p:sp>
      <p:sp>
        <p:nvSpPr>
          <p:cNvPr id="6" name="Footer Placeholder 5">
            <a:extLst>
              <a:ext uri="{FF2B5EF4-FFF2-40B4-BE49-F238E27FC236}">
                <a16:creationId xmlns:a16="http://schemas.microsoft.com/office/drawing/2014/main" id="{8A8EF672-F281-5871-0276-93DE81F1F09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8774504-77C7-6782-F084-8910E955A369}"/>
              </a:ext>
            </a:extLst>
          </p:cNvPr>
          <p:cNvSpPr>
            <a:spLocks noGrp="1"/>
          </p:cNvSpPr>
          <p:nvPr>
            <p:ph type="sldNum" sz="quarter" idx="12"/>
          </p:nvPr>
        </p:nvSpPr>
        <p:spPr/>
        <p:txBody>
          <a:bodyPr/>
          <a:lstStyle/>
          <a:p>
            <a:fld id="{0328108B-52F6-47F6-ADE5-8A5E1C28FBD3}" type="slidenum">
              <a:rPr lang="en-CA" smtClean="0"/>
              <a:t>‹#›</a:t>
            </a:fld>
            <a:endParaRPr lang="en-CA"/>
          </a:p>
        </p:txBody>
      </p:sp>
    </p:spTree>
    <p:extLst>
      <p:ext uri="{BB962C8B-B14F-4D97-AF65-F5344CB8AC3E}">
        <p14:creationId xmlns:p14="http://schemas.microsoft.com/office/powerpoint/2010/main" val="12750493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E66F-0C45-09C4-8BC4-00320EB902F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FEB8284-02D9-03AF-8CC5-B860A5406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8D8FBD7-0A1A-9BC6-E45F-2724B9940407}"/>
              </a:ext>
            </a:extLst>
          </p:cNvPr>
          <p:cNvSpPr>
            <a:spLocks noGrp="1"/>
          </p:cNvSpPr>
          <p:nvPr>
            <p:ph type="dt" sz="half" idx="10"/>
          </p:nvPr>
        </p:nvSpPr>
        <p:spPr/>
        <p:txBody>
          <a:bodyPr/>
          <a:lstStyle/>
          <a:p>
            <a:fld id="{B249A96C-A9B5-4396-B377-4339523FD4DD}" type="datetimeFigureOut">
              <a:rPr lang="en-CA" smtClean="0"/>
              <a:t>2024-10-24</a:t>
            </a:fld>
            <a:endParaRPr lang="en-CA"/>
          </a:p>
        </p:txBody>
      </p:sp>
      <p:sp>
        <p:nvSpPr>
          <p:cNvPr id="5" name="Footer Placeholder 4">
            <a:extLst>
              <a:ext uri="{FF2B5EF4-FFF2-40B4-BE49-F238E27FC236}">
                <a16:creationId xmlns:a16="http://schemas.microsoft.com/office/drawing/2014/main" id="{8FEA4B0C-956B-9B32-7F06-2EBB88EDD7D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1C6B21B-E0C0-C48A-55D7-8819225F67B8}"/>
              </a:ext>
            </a:extLst>
          </p:cNvPr>
          <p:cNvSpPr>
            <a:spLocks noGrp="1"/>
          </p:cNvSpPr>
          <p:nvPr>
            <p:ph type="sldNum" sz="quarter" idx="12"/>
          </p:nvPr>
        </p:nvSpPr>
        <p:spPr/>
        <p:txBody>
          <a:bodyPr/>
          <a:lstStyle/>
          <a:p>
            <a:fld id="{0328108B-52F6-47F6-ADE5-8A5E1C28FBD3}" type="slidenum">
              <a:rPr lang="en-CA" smtClean="0"/>
              <a:t>‹#›</a:t>
            </a:fld>
            <a:endParaRPr lang="en-CA"/>
          </a:p>
        </p:txBody>
      </p:sp>
    </p:spTree>
    <p:extLst>
      <p:ext uri="{BB962C8B-B14F-4D97-AF65-F5344CB8AC3E}">
        <p14:creationId xmlns:p14="http://schemas.microsoft.com/office/powerpoint/2010/main" val="41015519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91B66A-83A4-F771-6DA9-9C62852B17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08448A0-EF1C-23F3-1787-977CF26332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1FC7332-5452-2415-964F-A78876E3EC9D}"/>
              </a:ext>
            </a:extLst>
          </p:cNvPr>
          <p:cNvSpPr>
            <a:spLocks noGrp="1"/>
          </p:cNvSpPr>
          <p:nvPr>
            <p:ph type="dt" sz="half" idx="10"/>
          </p:nvPr>
        </p:nvSpPr>
        <p:spPr/>
        <p:txBody>
          <a:bodyPr/>
          <a:lstStyle/>
          <a:p>
            <a:fld id="{B249A96C-A9B5-4396-B377-4339523FD4DD}" type="datetimeFigureOut">
              <a:rPr lang="en-CA" smtClean="0"/>
              <a:t>2024-10-24</a:t>
            </a:fld>
            <a:endParaRPr lang="en-CA"/>
          </a:p>
        </p:txBody>
      </p:sp>
      <p:sp>
        <p:nvSpPr>
          <p:cNvPr id="5" name="Footer Placeholder 4">
            <a:extLst>
              <a:ext uri="{FF2B5EF4-FFF2-40B4-BE49-F238E27FC236}">
                <a16:creationId xmlns:a16="http://schemas.microsoft.com/office/drawing/2014/main" id="{A0FE8AB0-63F5-9326-125C-F01973868FD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82C00EC-5D6A-072A-858D-FD54D54B3A2B}"/>
              </a:ext>
            </a:extLst>
          </p:cNvPr>
          <p:cNvSpPr>
            <a:spLocks noGrp="1"/>
          </p:cNvSpPr>
          <p:nvPr>
            <p:ph type="sldNum" sz="quarter" idx="12"/>
          </p:nvPr>
        </p:nvSpPr>
        <p:spPr/>
        <p:txBody>
          <a:bodyPr/>
          <a:lstStyle/>
          <a:p>
            <a:fld id="{0328108B-52F6-47F6-ADE5-8A5E1C28FBD3}" type="slidenum">
              <a:rPr lang="en-CA" smtClean="0"/>
              <a:t>‹#›</a:t>
            </a:fld>
            <a:endParaRPr lang="en-CA"/>
          </a:p>
        </p:txBody>
      </p:sp>
    </p:spTree>
    <p:extLst>
      <p:ext uri="{BB962C8B-B14F-4D97-AF65-F5344CB8AC3E}">
        <p14:creationId xmlns:p14="http://schemas.microsoft.com/office/powerpoint/2010/main" val="236344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6" name="TextBox 5">
            <a:extLst>
              <a:ext uri="{FF2B5EF4-FFF2-40B4-BE49-F238E27FC236}">
                <a16:creationId xmlns:a16="http://schemas.microsoft.com/office/drawing/2014/main" id="{D17B194D-F9BF-DC51-7A47-26DF7EEF81E4}"/>
              </a:ext>
            </a:extLst>
          </p:cNvPr>
          <p:cNvSpPr txBox="1"/>
          <p:nvPr userDrawn="1"/>
        </p:nvSpPr>
        <p:spPr>
          <a:xfrm>
            <a:off x="9144000" y="6601538"/>
            <a:ext cx="2890486" cy="184667"/>
          </a:xfrm>
          <a:prstGeom prst="rect">
            <a:avLst/>
          </a:prstGeom>
          <a:noFill/>
        </p:spPr>
        <p:txBody>
          <a:bodyPr wrap="square" lIns="0" tIns="0" rIns="0" bIns="0" rtlCol="0" anchor="t" anchorCtr="0">
            <a:noAutofit/>
          </a:bodyPr>
          <a:lstStyle/>
          <a:p>
            <a:pPr algn="r" fontAlgn="t"/>
            <a:fld id="{99B3E3F8-ED30-B841-A7A3-D17844397E5C}" type="slidenum">
              <a:rPr lang="en-US" sz="1000" smtClean="0">
                <a:ea typeface="MS PGothic"/>
                <a:cs typeface="Calibri"/>
              </a:rPr>
              <a:pPr algn="r" fontAlgn="t"/>
              <a:t>‹#›</a:t>
            </a:fld>
            <a:endParaRPr lang="en-US" sz="1000">
              <a:ea typeface="MS PGothic"/>
              <a:cs typeface="Calibri"/>
            </a:endParaRPr>
          </a:p>
        </p:txBody>
      </p:sp>
    </p:spTree>
    <p:extLst>
      <p:ext uri="{BB962C8B-B14F-4D97-AF65-F5344CB8AC3E}">
        <p14:creationId xmlns:p14="http://schemas.microsoft.com/office/powerpoint/2010/main" val="2035278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412BA5F9-A8BF-90BE-CA40-BF034AB9ACE2}"/>
              </a:ext>
            </a:extLst>
          </p:cNvPr>
          <p:cNvSpPr>
            <a:spLocks noGrp="1"/>
          </p:cNvSpPr>
          <p:nvPr>
            <p:ph type="sldNum" sz="quarter" idx="12"/>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1.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5" name="Slide Number Placeholder 4">
            <a:extLst>
              <a:ext uri="{FF2B5EF4-FFF2-40B4-BE49-F238E27FC236}">
                <a16:creationId xmlns:a16="http://schemas.microsoft.com/office/drawing/2014/main" id="{F76FB381-B7EA-9C8C-73FB-79534F241690}"/>
              </a:ext>
            </a:extLst>
          </p:cNvPr>
          <p:cNvSpPr>
            <a:spLocks noGrp="1"/>
          </p:cNvSpPr>
          <p:nvPr>
            <p:ph type="sldNum" sz="quarter" idx="4"/>
          </p:nvPr>
        </p:nvSpPr>
        <p:spPr>
          <a:xfrm>
            <a:off x="88773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84655269-31F9-4D2A-98C7-932A10691EEB}" type="slidenum">
              <a:rPr lang="en-CA" smtClean="0"/>
              <a:pPr/>
              <a:t>‹#›</a:t>
            </a:fld>
            <a:endParaRPr lang="en-CA"/>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fld id="{B5E6C4C4-F8D2-3E45-812B-28EE593B4815}" type="slidenum">
              <a:rPr lang="en-US" smtClean="0"/>
              <a:pPr algn="r"/>
              <a:t>‹#›</a:t>
            </a:fld>
            <a:endParaRPr lang="en-US"/>
          </a:p>
        </p:txBody>
      </p:sp>
    </p:spTree>
    <p:extLst>
      <p:ext uri="{BB962C8B-B14F-4D97-AF65-F5344CB8AC3E}">
        <p14:creationId xmlns:p14="http://schemas.microsoft.com/office/powerpoint/2010/main" val="200364471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Lst>
  <p:hf hd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p15:clr>
            <a:srgbClr val="F26B43"/>
          </p15:clr>
        </p15:guide>
        <p15:guide id="20" pos="576">
          <p15:clr>
            <a:srgbClr val="F26B43"/>
          </p15:clr>
        </p15:guide>
        <p15:guide id="21" pos="336">
          <p15:clr>
            <a:srgbClr val="F26B43"/>
          </p15:clr>
        </p15:guide>
        <p15:guide id="22" pos="3840">
          <p15:clr>
            <a:srgbClr val="F26B43"/>
          </p15:clr>
        </p15:guide>
        <p15:guide id="23" orient="horz" pos="1224">
          <p15:clr>
            <a:srgbClr val="F26B43"/>
          </p15:clr>
        </p15:guide>
        <p15:guide id="24" orient="horz" pos="624">
          <p15:clr>
            <a:srgbClr val="F26B43"/>
          </p15:clr>
        </p15:guide>
        <p15:guide id="25" pos="7488">
          <p15:clr>
            <a:srgbClr val="F26B43"/>
          </p15:clr>
        </p15:guide>
        <p15:guide id="26" orient="horz" pos="168">
          <p15:clr>
            <a:srgbClr val="F26B43"/>
          </p15:clr>
        </p15:guide>
        <p15:guide id="27" pos="768">
          <p15:clr>
            <a:srgbClr val="F26B43"/>
          </p15:clr>
        </p15:guide>
        <p15:guide id="28" pos="7320">
          <p15:clr>
            <a:srgbClr val="F26B43"/>
          </p15:clr>
        </p15:guide>
        <p15:guide id="29" pos="7104">
          <p15:clr>
            <a:srgbClr val="F26B43"/>
          </p15:clr>
        </p15:guide>
        <p15:guide id="30" orient="horz" pos="744">
          <p15:clr>
            <a:srgbClr val="F26B43"/>
          </p15:clr>
        </p15:guide>
        <p15:guide id="31" orient="horz" pos="3744">
          <p15:clr>
            <a:srgbClr val="F26B43"/>
          </p15:clr>
        </p15:guide>
        <p15:guide id="32" pos="3696">
          <p15:clr>
            <a:srgbClr val="F26B43"/>
          </p15:clr>
        </p15:guide>
        <p15:guide id="33" pos="3984">
          <p15:clr>
            <a:srgbClr val="F26B43"/>
          </p15:clr>
        </p15:guide>
        <p15:guide id="34" orient="horz" pos="4080">
          <p15:clr>
            <a:srgbClr val="F26B43"/>
          </p15:clr>
        </p15:guide>
        <p15:guide id="35" orient="horz" pos="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5" name="Slide Number Placeholder 4">
            <a:extLst>
              <a:ext uri="{FF2B5EF4-FFF2-40B4-BE49-F238E27FC236}">
                <a16:creationId xmlns:a16="http://schemas.microsoft.com/office/drawing/2014/main" id="{DA2C9238-AFB7-B328-C79A-E186D400D2A3}"/>
              </a:ext>
            </a:extLst>
          </p:cNvPr>
          <p:cNvSpPr>
            <a:spLocks noGrp="1"/>
          </p:cNvSpPr>
          <p:nvPr>
            <p:ph type="sldNum" sz="quarter" idx="4"/>
          </p:nvPr>
        </p:nvSpPr>
        <p:spPr>
          <a:xfrm>
            <a:off x="889635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F4838459-7531-48CC-942F-86A532F04E35}" type="slidenum">
              <a:rPr lang="en-CA" smtClean="0"/>
              <a:pPr/>
              <a:t>‹#›</a:t>
            </a:fld>
            <a:endParaRPr lang="en-CA"/>
          </a:p>
        </p:txBody>
      </p:sp>
    </p:spTree>
    <p:extLst>
      <p:ext uri="{BB962C8B-B14F-4D97-AF65-F5344CB8AC3E}">
        <p14:creationId xmlns:p14="http://schemas.microsoft.com/office/powerpoint/2010/main" val="336776920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p15:clr>
            <a:srgbClr val="F26B43"/>
          </p15:clr>
        </p15:guide>
        <p15:guide id="20" pos="576">
          <p15:clr>
            <a:srgbClr val="F26B43"/>
          </p15:clr>
        </p15:guide>
        <p15:guide id="21" pos="336">
          <p15:clr>
            <a:srgbClr val="F26B43"/>
          </p15:clr>
        </p15:guide>
        <p15:guide id="22" pos="3840">
          <p15:clr>
            <a:srgbClr val="F26B43"/>
          </p15:clr>
        </p15:guide>
        <p15:guide id="23" orient="horz" pos="1224">
          <p15:clr>
            <a:srgbClr val="F26B43"/>
          </p15:clr>
        </p15:guide>
        <p15:guide id="24" orient="horz" pos="624">
          <p15:clr>
            <a:srgbClr val="F26B43"/>
          </p15:clr>
        </p15:guide>
        <p15:guide id="25" pos="7488">
          <p15:clr>
            <a:srgbClr val="F26B43"/>
          </p15:clr>
        </p15:guide>
        <p15:guide id="26" orient="horz" pos="168">
          <p15:clr>
            <a:srgbClr val="F26B43"/>
          </p15:clr>
        </p15:guide>
        <p15:guide id="27" pos="768">
          <p15:clr>
            <a:srgbClr val="F26B43"/>
          </p15:clr>
        </p15:guide>
        <p15:guide id="28" pos="7320">
          <p15:clr>
            <a:srgbClr val="F26B43"/>
          </p15:clr>
        </p15:guide>
        <p15:guide id="29" pos="7104">
          <p15:clr>
            <a:srgbClr val="F26B43"/>
          </p15:clr>
        </p15:guide>
        <p15:guide id="30" orient="horz" pos="744">
          <p15:clr>
            <a:srgbClr val="F26B43"/>
          </p15:clr>
        </p15:guide>
        <p15:guide id="31" orient="horz" pos="3744">
          <p15:clr>
            <a:srgbClr val="F26B43"/>
          </p15:clr>
        </p15:guide>
        <p15:guide id="32" pos="3696">
          <p15:clr>
            <a:srgbClr val="F26B43"/>
          </p15:clr>
        </p15:guide>
        <p15:guide id="33" pos="3984">
          <p15:clr>
            <a:srgbClr val="F26B43"/>
          </p15:clr>
        </p15:guide>
        <p15:guide id="34" orient="horz" pos="4080">
          <p15:clr>
            <a:srgbClr val="F26B43"/>
          </p15:clr>
        </p15:guide>
        <p15:guide id="35" orient="horz" pos="91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7BB48D-7059-845E-68AF-526F59922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0637B0C-CE47-939F-E174-932E70838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A4DEA1B-2810-DC13-0723-F929FE501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9A96C-A9B5-4396-B377-4339523FD4DD}" type="datetimeFigureOut">
              <a:rPr lang="en-CA" smtClean="0"/>
              <a:t>2024-10-24</a:t>
            </a:fld>
            <a:endParaRPr lang="en-CA"/>
          </a:p>
        </p:txBody>
      </p:sp>
      <p:sp>
        <p:nvSpPr>
          <p:cNvPr id="5" name="Footer Placeholder 4">
            <a:extLst>
              <a:ext uri="{FF2B5EF4-FFF2-40B4-BE49-F238E27FC236}">
                <a16:creationId xmlns:a16="http://schemas.microsoft.com/office/drawing/2014/main" id="{18105F3D-6E2D-42D4-DBE2-9F7B4B331A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1678DB7-B8E5-1608-DEB6-C6044AFBFD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8108B-52F6-47F6-ADE5-8A5E1C28FBD3}" type="slidenum">
              <a:rPr lang="en-CA" smtClean="0"/>
              <a:t>‹#›</a:t>
            </a:fld>
            <a:endParaRPr lang="en-CA"/>
          </a:p>
        </p:txBody>
      </p:sp>
    </p:spTree>
    <p:extLst>
      <p:ext uri="{BB962C8B-B14F-4D97-AF65-F5344CB8AC3E}">
        <p14:creationId xmlns:p14="http://schemas.microsoft.com/office/powerpoint/2010/main" val="115555686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s://quorum.hqontario.ca/fr" TargetMode="External"/><Relationship Id="rId4" Type="http://schemas.openxmlformats.org/officeDocument/2006/relationships/hyperlink" Target="https://quorum.hqontario.ca/fr/Home/Posts?tags=quality+standards+adopti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www150.statcan.gc.ca/n1/daily-quotidien/220427/dq220427b-eng.htm" TargetMode="External"/><Relationship Id="rId3" Type="http://schemas.openxmlformats.org/officeDocument/2006/relationships/image" Target="../media/image24.png"/><Relationship Id="rId7" Type="http://schemas.openxmlformats.org/officeDocument/2006/relationships/hyperlink" Target="https://www.ncbi.nlm.nih.gov/pmc/articles/PMC4993101/" TargetMode="External"/><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hyperlink" Target="https://pubmed.ncbi.nlm.nih.gov/36238954/" TargetMode="External"/><Relationship Id="rId11" Type="http://schemas.openxmlformats.org/officeDocument/2006/relationships/hyperlink" Target="https://psycnet.apa.org/record/2012-21304-001" TargetMode="External"/><Relationship Id="rId5" Type="http://schemas.openxmlformats.org/officeDocument/2006/relationships/image" Target="../media/image26.png"/><Relationship Id="rId10" Type="http://schemas.openxmlformats.org/officeDocument/2006/relationships/hyperlink" Target="https://pubmed.ncbi.nlm.nih.gov/34228052/" TargetMode="External"/><Relationship Id="rId4" Type="http://schemas.openxmlformats.org/officeDocument/2006/relationships/image" Target="../media/image25.png"/><Relationship Id="rId9" Type="http://schemas.openxmlformats.org/officeDocument/2006/relationships/hyperlink" Target="https://cps.ca/en/documents/position/an-affirming-approach-to-caring-for-transgender-and-gender-diverse-youth" TargetMode="Externa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0.xml"/><Relationship Id="rId5" Type="http://schemas.openxmlformats.org/officeDocument/2006/relationships/hyperlink" Target="https://www.ncbi.nlm.nih.gov/pmc/articles/PMC7430478/" TargetMode="External"/><Relationship Id="rId4" Type="http://schemas.openxmlformats.org/officeDocument/2006/relationships/hyperlink" Target="https://www150.statcan.gc.ca/n1/daily-quotidien/220427/dq220427b-eng.htm" TargetMode="Externa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70.xml"/><Relationship Id="rId5" Type="http://schemas.openxmlformats.org/officeDocument/2006/relationships/hyperlink" Target="https://www.cmajopen.ca/content/9/4/E1213.long"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0.xml"/><Relationship Id="rId6" Type="http://schemas.openxmlformats.org/officeDocument/2006/relationships/hyperlink" Target="https://www.ncbi.nlm.nih.gov/pmc/articles/PMC9341318/" TargetMode="External"/><Relationship Id="rId5" Type="http://schemas.openxmlformats.org/officeDocument/2006/relationships/hyperlink" Target="https://www150.statcan.gc.ca/n1/daily-quotidien/220427/dq220427b-eng.htm" TargetMode="External"/><Relationship Id="rId4" Type="http://schemas.openxmlformats.org/officeDocument/2006/relationships/hyperlink" Target="https://www150.statcan.gc.ca/n1/pub/85-002-x/2020001/article/00009-eng.ht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hyperlink" Target="https://journals.plos.org/plosone/article?id=10.1371/journal.pone.0254215" TargetMode="External"/><Relationship Id="rId2" Type="http://schemas.openxmlformats.org/officeDocument/2006/relationships/notesSlide" Target="../notesSlides/notesSlide17.xml"/><Relationship Id="rId1" Type="http://schemas.openxmlformats.org/officeDocument/2006/relationships/slideLayout" Target="../slideLayouts/slideLayout70.xml"/><Relationship Id="rId6" Type="http://schemas.openxmlformats.org/officeDocument/2006/relationships/hyperlink" Target="https://jamanetwork.com/journals/jamanetworkopen/fullarticle/2789423" TargetMode="External"/><Relationship Id="rId5" Type="http://schemas.openxmlformats.org/officeDocument/2006/relationships/hyperlink" Target="https://www150.statcan.gc.ca/n1/daily-quotidien/220427/dq220427b-eng.htm" TargetMode="External"/><Relationship Id="rId4" Type="http://schemas.openxmlformats.org/officeDocument/2006/relationships/hyperlink" Target="https://www150.statcan.gc.ca/n1/pub/85-002-x/2020001/article/00009/tbl/tbl13-eng.ht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0.xml"/><Relationship Id="rId6" Type="http://schemas.openxmlformats.org/officeDocument/2006/relationships/hyperlink" Target="https://www.cmajopen.ca/content/9/4/E1213.long"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70.xml"/><Relationship Id="rId6" Type="http://schemas.openxmlformats.org/officeDocument/2006/relationships/hyperlink" Target="https://www.rainbowhealthontario.ca/trans-health-knowledge-base/how-do-i-access-or-start-hormone-replacement-therapy/" TargetMode="External"/><Relationship Id="rId5" Type="http://schemas.openxmlformats.org/officeDocument/2006/relationships/hyperlink" Target="https://www.camh.ca/en/your-care/programs-and-services/gender-identity-clinic-adult"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hyperlink" Target="https://www.rainbowhealthontario.ca/wp-content/uploads/2021/06/Guidelines-FINAL-4TH-EDITION-c.pdf" TargetMode="External"/><Relationship Id="rId3" Type="http://schemas.openxmlformats.org/officeDocument/2006/relationships/image" Target="../media/image32.png"/><Relationship Id="rId7" Type="http://schemas.openxmlformats.org/officeDocument/2006/relationships/hyperlink" Target="https://www.ncbi.nlm.nih.gov/pmc/articles/PMC7347017/" TargetMode="External"/><Relationship Id="rId2" Type="http://schemas.openxmlformats.org/officeDocument/2006/relationships/notesSlide" Target="../notesSlides/notesSlide20.xml"/><Relationship Id="rId1" Type="http://schemas.openxmlformats.org/officeDocument/2006/relationships/slideLayout" Target="../slideLayouts/slideLayout70.xml"/><Relationship Id="rId6" Type="http://schemas.openxmlformats.org/officeDocument/2006/relationships/hyperlink" Target="https://www.ncbi.nlm.nih.gov/pmc/articles/PMC3464167/" TargetMode="External"/><Relationship Id="rId5" Type="http://schemas.openxmlformats.org/officeDocument/2006/relationships/hyperlink" Target="https://onlinelibrary.wiley.com/doi/10.1111/jonm.13190" TargetMode="External"/><Relationship Id="rId4" Type="http://schemas.openxmlformats.org/officeDocument/2006/relationships/hyperlink" Target="https://www.ncbi.nlm.nih.gov/pmc/articles/PMC568527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83_3AE9946E.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qontario.ca/Am%C3%A9liorer-les-soins-gr%C3%A2ce-aux-donn%C3%A9es-probantes/Normes-de-qualit%C3%A9/Voir-toutes-les-normes-de-qualit%C3%A9/Les-soins-daffirmation-de-genre-pour-les-personnes-de-diverses-identit%C3%A9s-de-genre" TargetMode="External"/><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6145900" cy="800219"/>
          </a:xfrm>
        </p:spPr>
        <p:txBody>
          <a:bodyPr/>
          <a:lstStyle/>
          <a:p>
            <a:r>
              <a:rPr lang="fr-CA" sz="2600" noProof="0" dirty="0"/>
              <a:t>Orienter les soins fondés sur les données probantes pour la population ontarienne </a:t>
            </a:r>
          </a:p>
        </p:txBody>
      </p:sp>
      <p:sp>
        <p:nvSpPr>
          <p:cNvPr id="4" name="Text Placeholder 3">
            <a:extLst>
              <a:ext uri="{FF2B5EF4-FFF2-40B4-BE49-F238E27FC236}">
                <a16:creationId xmlns:a16="http://schemas.microsoft.com/office/drawing/2014/main" id="{19A3B049-3C13-A977-073D-E6E5B1D249D2}"/>
              </a:ext>
            </a:extLst>
          </p:cNvPr>
          <p:cNvSpPr>
            <a:spLocks noGrp="1"/>
          </p:cNvSpPr>
          <p:nvPr>
            <p:ph type="body" sz="quarter" idx="17"/>
          </p:nvPr>
        </p:nvSpPr>
        <p:spPr>
          <a:xfrm>
            <a:off x="712100" y="2124485"/>
            <a:ext cx="7203175" cy="1137619"/>
          </a:xfrm>
        </p:spPr>
        <p:txBody>
          <a:bodyPr/>
          <a:lstStyle/>
          <a:p>
            <a:r>
              <a:rPr lang="fr-FR" sz="2800" noProof="0" dirty="0"/>
              <a:t>Les soins d’affirmation de genre pour les personnes de diverses identités de genre : </a:t>
            </a:r>
            <a:br>
              <a:rPr lang="fr-FR" sz="2800" noProof="0" dirty="0"/>
            </a:br>
            <a:r>
              <a:rPr lang="fr-FR" sz="2800" noProof="0" dirty="0"/>
              <a:t>Soins offerts aux adultes</a:t>
            </a:r>
            <a:endParaRPr lang="fr-CA" sz="2800" noProof="0" dirty="0"/>
          </a:p>
        </p:txBody>
      </p:sp>
      <p:grpSp>
        <p:nvGrpSpPr>
          <p:cNvPr id="7" name="Group 6">
            <a:extLst>
              <a:ext uri="{FF2B5EF4-FFF2-40B4-BE49-F238E27FC236}">
                <a16:creationId xmlns:a16="http://schemas.microsoft.com/office/drawing/2014/main" id="{942C4465-C849-FC61-731B-E14C73CAB75A}"/>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a:t>Comment le système de santé peut appuyer la mise en œuvre</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fr-CA" b="1" noProof="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a:t>Santé Ontario travaillera avec d’autres partenaires provinciaux, dont le ministère de la Santé, et les soutiendra afin de combler les lacunes au niveau du système pour soutenir la mise en œuvre des normes </a:t>
            </a:r>
            <a:br>
              <a:rPr lang="fr-CA" sz="3000" noProof="0"/>
            </a:br>
            <a:r>
              <a:rPr lang="fr-CA" sz="3000" noProof="0"/>
              <a:t>de qualité</a:t>
            </a:r>
          </a:p>
        </p:txBody>
      </p:sp>
      <p:sp>
        <p:nvSpPr>
          <p:cNvPr id="2" name="Slide Number Placeholder 1">
            <a:extLst>
              <a:ext uri="{FF2B5EF4-FFF2-40B4-BE49-F238E27FC236}">
                <a16:creationId xmlns:a16="http://schemas.microsoft.com/office/drawing/2014/main" id="{DBB9E567-188F-AF11-77AC-CFE76C03BF1D}"/>
              </a:ext>
            </a:extLst>
          </p:cNvPr>
          <p:cNvSpPr>
            <a:spLocks noGrp="1"/>
          </p:cNvSpPr>
          <p:nvPr>
            <p:ph type="sldNum" sz="quarter" idx="12"/>
          </p:nvPr>
        </p:nvSpPr>
        <p:spPr/>
        <p:txBody>
          <a:bodyPr/>
          <a:lstStyle/>
          <a:p>
            <a:fld id="{84655269-31F9-4D2A-98C7-932A10691EEB}" type="slidenum">
              <a:rPr lang="en-CA" smtClean="0"/>
              <a:t>10</a:t>
            </a:fld>
            <a:endParaRPr lang="en-CA"/>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Outils de mise en œuvre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pic>
        <p:nvPicPr>
          <p:cNvPr id="6" name="Picture Placeholder 5">
            <a:extLst>
              <a:ext uri="{FF2B5EF4-FFF2-40B4-BE49-F238E27FC236}">
                <a16:creationId xmlns:a16="http://schemas.microsoft.com/office/drawing/2014/main" id="{45C28FB9-DFF1-3B30-A652-2A444EE721D3}"/>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a:t>Le </a:t>
            </a:r>
            <a:r>
              <a:rPr lang="fr-CA" b="1" i="1" noProof="0"/>
              <a:t>Guide de démarrage :</a:t>
            </a:r>
          </a:p>
          <a:p>
            <a:pPr marL="342900" indent="-342900">
              <a:buFont typeface="Arial" panose="020B0604020202020204" pitchFamily="34" charset="0"/>
              <a:buChar char="•"/>
            </a:pPr>
            <a:r>
              <a:rPr lang="fr-CA" noProof="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a:t>Contient des démarches fondées sur des données probantes, ainsi que d’autres outils et modèles utiles pour mettre en œuvre les idées de changement à l’échelle de la pratique</a:t>
            </a:r>
          </a:p>
        </p:txBody>
      </p:sp>
      <p:sp>
        <p:nvSpPr>
          <p:cNvPr id="2" name="Slide Number Placeholder 1">
            <a:extLst>
              <a:ext uri="{FF2B5EF4-FFF2-40B4-BE49-F238E27FC236}">
                <a16:creationId xmlns:a16="http://schemas.microsoft.com/office/drawing/2014/main" id="{75DA30C6-E959-BE8B-ADD8-0F3AB8D4A808}"/>
              </a:ext>
            </a:extLst>
          </p:cNvPr>
          <p:cNvSpPr>
            <a:spLocks noGrp="1"/>
          </p:cNvSpPr>
          <p:nvPr>
            <p:ph type="sldNum" sz="quarter" idx="14"/>
          </p:nvPr>
        </p:nvSpPr>
        <p:spPr/>
        <p:txBody>
          <a:bodyPr/>
          <a:lstStyle/>
          <a:p>
            <a:fld id="{84655269-31F9-4D2A-98C7-932A10691EEB}" type="slidenum">
              <a:rPr lang="en-CA" smtClean="0"/>
              <a:t>11</a:t>
            </a:fld>
            <a:endParaRPr lang="en-CA"/>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Quorum</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pic>
        <p:nvPicPr>
          <p:cNvPr id="4" name="Picture Placeholder 3">
            <a:extLst>
              <a:ext uri="{FF2B5EF4-FFF2-40B4-BE49-F238E27FC236}">
                <a16:creationId xmlns:a16="http://schemas.microsoft.com/office/drawing/2014/main" id="{0F2F2847-2521-3FB2-E5CD-C71889052DA2}"/>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l="374" r="3"/>
          <a:stretch/>
        </p:blipFill>
        <p:spPr>
          <a:xfrm>
            <a:off x="6324603" y="1650673"/>
            <a:ext cx="5433556" cy="3556654"/>
          </a:xfrm>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b="1" noProof="0"/>
              <a:t>Quorum</a:t>
            </a:r>
            <a:r>
              <a:rPr lang="fr-CA" noProof="0"/>
              <a:t> est une communauté en ligne qui a pour ambition d’améliorer la qualité des soins de santé en Ontario.</a:t>
            </a:r>
          </a:p>
          <a:p>
            <a:r>
              <a:rPr lang="fr-CA" noProof="0"/>
              <a:t>La </a:t>
            </a:r>
            <a:r>
              <a:rPr lang="fr-CA" noProof="0">
                <a:hlinkClick r:id="rId4"/>
              </a:rPr>
              <a:t>Série sur l’adoption de normes de qualité </a:t>
            </a:r>
            <a:r>
              <a:rPr lang="fr-CA" noProof="0"/>
              <a:t>met en évidence les efforts déployés dans le domaine des soins de santé pour mettre en œuvre des changements et éliminer les lacunes en matière de soins liés aux normes </a:t>
            </a:r>
            <a:br>
              <a:rPr lang="fr-CA" noProof="0"/>
            </a:br>
            <a:r>
              <a:rPr lang="fr-CA" noProof="0"/>
              <a:t>de qualité.</a:t>
            </a:r>
          </a:p>
        </p:txBody>
      </p:sp>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a:solidFill>
                  <a:srgbClr val="047BC1"/>
                </a:solidFill>
                <a:latin typeface="Calibri" panose="020F0502020204030204" pitchFamily="34" charset="0"/>
                <a:cs typeface="Calibri" panose="020F0502020204030204" pitchFamily="34" charset="0"/>
                <a:hlinkClick r:id="rId5"/>
              </a:rPr>
              <a:t>quorum.hqontario.ca</a:t>
            </a:r>
            <a:endParaRPr lang="en-CA" b="0" u="none">
              <a:solidFill>
                <a:srgbClr val="047BC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18425A9-3E18-517C-8401-B14F346373DD}"/>
              </a:ext>
            </a:extLst>
          </p:cNvPr>
          <p:cNvSpPr>
            <a:spLocks noGrp="1"/>
          </p:cNvSpPr>
          <p:nvPr>
            <p:ph type="sldNum" sz="quarter" idx="14"/>
          </p:nvPr>
        </p:nvSpPr>
        <p:spPr/>
        <p:txBody>
          <a:bodyPr/>
          <a:lstStyle/>
          <a:p>
            <a:fld id="{84655269-31F9-4D2A-98C7-932A10691EEB}" type="slidenum">
              <a:rPr lang="en-CA" smtClean="0"/>
              <a:t>12</a:t>
            </a:fld>
            <a:endParaRPr lang="en-CA"/>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Guide de mesure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632382"/>
            <a:ext cx="5333999" cy="4533900"/>
          </a:xfrm>
        </p:spPr>
        <p:txBody>
          <a:bodyPr/>
          <a:lstStyle/>
          <a:p>
            <a:r>
              <a:rPr lang="fr-CA" sz="2400" noProof="0"/>
              <a:t>Le </a:t>
            </a:r>
            <a:r>
              <a:rPr lang="fr-CA" sz="2400" b="1" noProof="0"/>
              <a:t>guide de mesure </a:t>
            </a:r>
            <a:r>
              <a:rPr lang="fr-CA" sz="2400" noProof="0"/>
              <a:t>décrit :</a:t>
            </a:r>
          </a:p>
          <a:p>
            <a:pPr marL="342900" indent="-342900">
              <a:buFont typeface="Arial" panose="020B0604020202020204" pitchFamily="34" charset="0"/>
              <a:buChar char="•"/>
            </a:pPr>
            <a:r>
              <a:rPr lang="fr-FR" sz="2400" noProof="0"/>
              <a:t>Les principes de mesure qui sous-tendent les indicateurs de qualité inclus dans les normes de qualité</a:t>
            </a:r>
          </a:p>
          <a:p>
            <a:pPr marL="342900" indent="-342900">
              <a:buFont typeface="Arial" panose="020B0604020202020204" pitchFamily="34" charset="0"/>
              <a:buChar char="•"/>
            </a:pPr>
            <a:r>
              <a:rPr lang="fr-FR" sz="2400" noProof="0"/>
              <a:t>Les types d’indicateurs inclus dans les normes de qualité</a:t>
            </a:r>
          </a:p>
          <a:p>
            <a:pPr marL="342900" indent="-342900">
              <a:buFont typeface="Arial" panose="020B0604020202020204" pitchFamily="34" charset="0"/>
              <a:buChar char="•"/>
            </a:pPr>
            <a:r>
              <a:rPr lang="fr-FR" sz="2400" noProof="0"/>
              <a:t>La manière dont les données locales et provinciales sont recueillies et mesurées</a:t>
            </a:r>
          </a:p>
        </p:txBody>
      </p:sp>
      <p:pic>
        <p:nvPicPr>
          <p:cNvPr id="9" name="Picture Placeholder 8">
            <a:extLst>
              <a:ext uri="{FF2B5EF4-FFF2-40B4-BE49-F238E27FC236}">
                <a16:creationId xmlns:a16="http://schemas.microsoft.com/office/drawing/2014/main" id="{A166E758-34A4-FDA0-5F55-E211C00BE2AC}"/>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l="909" r="909"/>
          <a:stretch/>
        </p:blipFill>
        <p:spPr>
          <a:xfrm>
            <a:off x="7505701" y="1262385"/>
            <a:ext cx="3296099" cy="4340446"/>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E3BBF6BA-AD13-21CB-C177-89343C907F76}"/>
              </a:ext>
            </a:extLst>
          </p:cNvPr>
          <p:cNvSpPr>
            <a:spLocks noGrp="1"/>
          </p:cNvSpPr>
          <p:nvPr>
            <p:ph type="sldNum" sz="quarter" idx="14"/>
          </p:nvPr>
        </p:nvSpPr>
        <p:spPr/>
        <p:txBody>
          <a:bodyPr/>
          <a:lstStyle/>
          <a:p>
            <a:fld id="{84655269-31F9-4D2A-98C7-932A10691EEB}" type="slidenum">
              <a:rPr lang="en-CA" smtClean="0"/>
              <a:t>13</a:t>
            </a:fld>
            <a:endParaRPr lang="en-CA"/>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Spécifications techniques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a:ea typeface="+mn-lt"/>
                <a:cs typeface="+mn-lt"/>
              </a:rPr>
              <a:t>Le rapport sur les </a:t>
            </a:r>
            <a:r>
              <a:rPr lang="fr-CA" b="1" noProof="0">
                <a:ea typeface="+mn-lt"/>
                <a:cs typeface="+mn-lt"/>
              </a:rPr>
              <a:t>spécifications techniques</a:t>
            </a:r>
            <a:r>
              <a:rPr lang="fr-CA" noProof="0">
                <a:ea typeface="+mn-lt"/>
                <a:cs typeface="+mn-lt"/>
              </a:rPr>
              <a:t> </a:t>
            </a:r>
            <a:r>
              <a:rPr lang="fr-CA">
                <a:ea typeface="+mn-lt"/>
                <a:cs typeface="+mn-lt"/>
              </a:rPr>
              <a:t>décrit deux types de mesures</a:t>
            </a:r>
            <a:r>
              <a:rPr lang="fr-CA" noProof="0"/>
              <a:t> :</a:t>
            </a:r>
            <a:endParaRPr lang="en-US"/>
          </a:p>
          <a:p>
            <a:pPr marL="342900" indent="-342900">
              <a:buFont typeface="Arial" panose="020B0604020202020204" pitchFamily="34" charset="0"/>
              <a:buChar char="•"/>
            </a:pPr>
            <a:r>
              <a:rPr lang="fr-CA" b="1" noProof="0"/>
              <a:t>Mesure provinciale : </a:t>
            </a:r>
            <a:r>
              <a:rPr lang="fr-CA" noProof="0"/>
              <a:t>comment nous pouvons surveiller les progrès réalisés pour améliorer les soins à l’échelle provinciale</a:t>
            </a:r>
          </a:p>
          <a:p>
            <a:pPr marL="342900" indent="-342900">
              <a:buFont typeface="Arial" panose="020B0604020202020204" pitchFamily="34" charset="0"/>
              <a:buChar char="•"/>
            </a:pPr>
            <a:r>
              <a:rPr lang="fr-CA" b="1" noProof="0"/>
              <a:t>Mesure locale : </a:t>
            </a:r>
            <a:r>
              <a:rPr lang="fr-CA" noProof="0"/>
              <a:t>mesures que vous pouvez entreprendre pour évaluer la qualité des soins que vous fournissez localement</a:t>
            </a:r>
          </a:p>
        </p:txBody>
      </p:sp>
      <p:sp>
        <p:nvSpPr>
          <p:cNvPr id="3" name="Slide Number Placeholder 2">
            <a:extLst>
              <a:ext uri="{FF2B5EF4-FFF2-40B4-BE49-F238E27FC236}">
                <a16:creationId xmlns:a16="http://schemas.microsoft.com/office/drawing/2014/main" id="{3BE6F7DF-72C2-E631-969A-C053C26552A0}"/>
              </a:ext>
            </a:extLst>
          </p:cNvPr>
          <p:cNvSpPr>
            <a:spLocks noGrp="1"/>
          </p:cNvSpPr>
          <p:nvPr>
            <p:ph type="sldNum" sz="quarter" idx="14"/>
          </p:nvPr>
        </p:nvSpPr>
        <p:spPr/>
        <p:txBody>
          <a:bodyPr/>
          <a:lstStyle/>
          <a:p>
            <a:fld id="{84655269-31F9-4D2A-98C7-932A10691EEB}" type="slidenum">
              <a:rPr lang="en-CA" smtClean="0"/>
              <a:t>14</a:t>
            </a:fld>
            <a:endParaRPr lang="en-CA"/>
          </a:p>
        </p:txBody>
      </p:sp>
      <p:pic>
        <p:nvPicPr>
          <p:cNvPr id="4" name="Picture 3">
            <a:extLst>
              <a:ext uri="{FF2B5EF4-FFF2-40B4-BE49-F238E27FC236}">
                <a16:creationId xmlns:a16="http://schemas.microsoft.com/office/drawing/2014/main" id="{FDB28917-D09F-EA96-09CD-EF58FB6A2A57}"/>
              </a:ext>
            </a:extLst>
          </p:cNvPr>
          <p:cNvPicPr>
            <a:picLocks noChangeAspect="1"/>
          </p:cNvPicPr>
          <p:nvPr/>
        </p:nvPicPr>
        <p:blipFill>
          <a:blip r:embed="rId3"/>
          <a:stretch>
            <a:fillRect/>
          </a:stretch>
        </p:blipFill>
        <p:spPr>
          <a:xfrm>
            <a:off x="7346171" y="1437703"/>
            <a:ext cx="3393765" cy="44100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fr-CA" sz="6000" noProof="0" dirty="0"/>
              <a:t>Pourquoi avons-nous besoin d’une norme de qualité pour les soins d’affirmation de genre?</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8865F0-4395-116B-E5D1-6905C4FF1267}"/>
              </a:ext>
            </a:extLst>
          </p:cNvPr>
          <p:cNvSpPr txBox="1">
            <a:spLocks noGrp="1"/>
          </p:cNvSpPr>
          <p:nvPr>
            <p:ph type="title" idx="4294967295"/>
          </p:nvPr>
        </p:nvSpPr>
        <p:spPr>
          <a:xfrm>
            <a:off x="4880128" y="2857342"/>
            <a:ext cx="2812759" cy="2031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00000"/>
              </a:lnSpc>
              <a:spcBef>
                <a:spcPts val="0"/>
              </a:spcBef>
              <a:defRPr/>
            </a:pPr>
            <a:r>
              <a:rPr lang="fr-CA" sz="1800" b="0" i="0" u="none" baseline="0" dirty="0">
                <a:effectLst/>
                <a:latin typeface="+mn-lt"/>
                <a:ea typeface="+mn-lt"/>
                <a:cs typeface="+mn-lt"/>
              </a:rPr>
              <a:t>En Ontario, 1 personne sur 300 (0,33 %) s’est identifiée comme étant de genre divers lors du recensement de 2021</a:t>
            </a:r>
            <a:r>
              <a:rPr lang="fr-CA" sz="1800" b="0" i="0" u="none" baseline="30000" dirty="0">
                <a:latin typeface="+mn-lt"/>
                <a:ea typeface="+mn-ea"/>
                <a:cs typeface="+mn-cs"/>
              </a:rPr>
              <a:t>3</a:t>
            </a:r>
            <a:r>
              <a:rPr lang="fr-CA" sz="1800" b="0" i="0" u="none" baseline="0" dirty="0">
                <a:effectLst/>
                <a:latin typeface="+mn-lt"/>
                <a:ea typeface="+mn-lt"/>
                <a:cs typeface="+mn-lt"/>
              </a:rPr>
              <a:t> et le besoin de soins d’affirmation de genre augmente</a:t>
            </a:r>
            <a:r>
              <a:rPr lang="fr-CA" sz="1800" b="0" i="0" u="none" baseline="30000" dirty="0">
                <a:effectLst/>
                <a:latin typeface="+mn-lt"/>
                <a:ea typeface="+mn-lt"/>
                <a:cs typeface="+mn-lt"/>
              </a:rPr>
              <a:t>4</a:t>
            </a:r>
            <a:r>
              <a:rPr lang="fr-CA" sz="1800" b="0" i="0" u="none" dirty="0">
                <a:effectLst/>
                <a:latin typeface="+mn-lt"/>
                <a:ea typeface="+mn-lt"/>
                <a:cs typeface="+mn-lt"/>
              </a:rPr>
              <a:t>.</a:t>
            </a:r>
            <a:endParaRPr kumimoji="0" lang="fr-CA" sz="1800" b="0" i="0" u="none" strike="noStrike" kern="1200" cap="none" spc="0" normalizeH="0" noProof="0" dirty="0">
              <a:ln>
                <a:noFill/>
              </a:ln>
              <a:solidFill>
                <a:schemeClr val="tx1"/>
              </a:solidFill>
              <a:effectLst/>
              <a:uLnTx/>
              <a:uFillTx/>
              <a:latin typeface="+mn-lt"/>
              <a:ea typeface="+mn-ea"/>
              <a:cs typeface="+mn-cs"/>
            </a:endParaRPr>
          </a:p>
        </p:txBody>
      </p:sp>
      <p:sp>
        <p:nvSpPr>
          <p:cNvPr id="9" name="TextBox 8">
            <a:extLst>
              <a:ext uri="{FF2B5EF4-FFF2-40B4-BE49-F238E27FC236}">
                <a16:creationId xmlns:a16="http://schemas.microsoft.com/office/drawing/2014/main" id="{EF283FB2-CF47-C885-1567-68AEF8694404}"/>
              </a:ext>
            </a:extLst>
          </p:cNvPr>
          <p:cNvSpPr txBox="1">
            <a:spLocks/>
          </p:cNvSpPr>
          <p:nvPr/>
        </p:nvSpPr>
        <p:spPr>
          <a:xfrm>
            <a:off x="8141931" y="2857342"/>
            <a:ext cx="3659583"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libri" panose="020F0502020204030204"/>
                <a:ea typeface="+mn-ea"/>
                <a:cs typeface="+mn-cs"/>
              </a:rPr>
              <a:t>Les personnes de diverses identités de genre sont victimes de discrimination, de stress minoritaire et d’obstacles à l’accès aux soins de santé, autant d’éléments qui contribuent à des résultats de santé physique et mentale plus mauvais que leurs pairs cisgenres</a:t>
            </a:r>
            <a:r>
              <a:rPr kumimoji="0" lang="fr-CA" sz="1800" b="0" i="0" u="none" strike="noStrike" kern="1200" cap="none" spc="0" normalizeH="0" baseline="30000" noProof="0" dirty="0">
                <a:ln>
                  <a:noFill/>
                </a:ln>
                <a:solidFill>
                  <a:srgbClr val="000000"/>
                </a:solidFill>
                <a:effectLst/>
                <a:uLnTx/>
                <a:uFillTx/>
                <a:latin typeface="Calibri" panose="020F0502020204030204"/>
                <a:ea typeface="+mn-ea"/>
                <a:cs typeface="+mn-cs"/>
              </a:rPr>
              <a:t>5,6</a:t>
            </a:r>
            <a:r>
              <a:rPr kumimoji="0" lang="fr-CA" sz="1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8" name="Footer Placeholder 1">
            <a:extLst>
              <a:ext uri="{FF2B5EF4-FFF2-40B4-BE49-F238E27FC236}">
                <a16:creationId xmlns:a16="http://schemas.microsoft.com/office/drawing/2014/main" id="{51173E04-9943-5693-850F-7288D49BFD53}"/>
              </a:ext>
            </a:extLst>
          </p:cNvPr>
          <p:cNvSpPr txBox="1">
            <a:spLocks/>
          </p:cNvSpPr>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65D9787-0139-49B1-8197-B844C91D871B}" type="slidenum">
              <a:rPr kumimoji="0"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7AFA37E-9FE1-AC63-A987-534C43053670}"/>
              </a:ext>
            </a:extLst>
          </p:cNvPr>
          <p:cNvSpPr txBox="1"/>
          <p:nvPr/>
        </p:nvSpPr>
        <p:spPr>
          <a:xfrm>
            <a:off x="873432" y="2857342"/>
            <a:ext cx="315555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Des </a:t>
            </a:r>
            <a:r>
              <a:rPr kumimoji="0" lang="fr-CA" sz="1800" b="0" i="1"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soins d’affirmation de genre</a:t>
            </a:r>
            <a:r>
              <a:rPr kumimoji="0" lang="fr-CA"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 désignent les soins de santé qui reconnaissent et affirment l’identité de genre et l’expression de genre des personnes de diverses identités de genre, que ce soit sur le plan social, médical, légal ou une combinaison de ces aspects </a:t>
            </a:r>
            <a:r>
              <a:rPr kumimoji="0" lang="fr-CA" sz="1800" b="0" i="0" u="none" strike="noStrike" kern="1200" cap="none" spc="0" normalizeH="0" baseline="3000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1,2</a:t>
            </a:r>
            <a:r>
              <a:rPr kumimoji="0" lang="fr-CA" sz="18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a:t>
            </a:r>
            <a:endParaRPr kumimoji="0" lang="fr-CA" sz="1800" b="0" i="0" u="none" strike="noStrike" kern="1200" cap="none" spc="0" normalizeH="0" baseline="30000" noProof="0" dirty="0">
              <a:ln>
                <a:noFill/>
              </a:ln>
              <a:solidFill>
                <a:srgbClr val="00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DEBF836-E459-24DA-33C8-D6A0B350E9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449" y="729766"/>
            <a:ext cx="2542252" cy="2542252"/>
          </a:xfrm>
          <a:prstGeom prst="rect">
            <a:avLst/>
          </a:prstGeom>
        </p:spPr>
      </p:pic>
      <p:pic>
        <p:nvPicPr>
          <p:cNvPr id="14" name="Picture 13">
            <a:extLst>
              <a:ext uri="{FF2B5EF4-FFF2-40B4-BE49-F238E27FC236}">
                <a16:creationId xmlns:a16="http://schemas.microsoft.com/office/drawing/2014/main" id="{C6523D18-7380-BDB1-0659-B34279F1865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411" y="729766"/>
            <a:ext cx="2542252" cy="2542252"/>
          </a:xfrm>
          <a:prstGeom prst="rect">
            <a:avLst/>
          </a:prstGeom>
        </p:spPr>
      </p:pic>
      <p:pic>
        <p:nvPicPr>
          <p:cNvPr id="16" name="Picture 15">
            <a:extLst>
              <a:ext uri="{FF2B5EF4-FFF2-40B4-BE49-F238E27FC236}">
                <a16:creationId xmlns:a16="http://schemas.microsoft.com/office/drawing/2014/main" id="{C6443F78-4E52-047A-C861-097022871CE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7352" y="669348"/>
            <a:ext cx="2542252" cy="2542252"/>
          </a:xfrm>
          <a:prstGeom prst="rect">
            <a:avLst/>
          </a:prstGeom>
        </p:spPr>
      </p:pic>
      <p:sp>
        <p:nvSpPr>
          <p:cNvPr id="2" name="Rectangle 1">
            <a:extLst>
              <a:ext uri="{FF2B5EF4-FFF2-40B4-BE49-F238E27FC236}">
                <a16:creationId xmlns:a16="http://schemas.microsoft.com/office/drawing/2014/main" id="{17080355-9FDC-B972-2F5D-977413456AA6}"/>
              </a:ext>
            </a:extLst>
          </p:cNvPr>
          <p:cNvSpPr/>
          <p:nvPr/>
        </p:nvSpPr>
        <p:spPr>
          <a:xfrm>
            <a:off x="0" y="5540193"/>
            <a:ext cx="11210926" cy="1538883"/>
          </a:xfrm>
          <a:prstGeom prst="rect">
            <a:avLst/>
          </a:prstGeom>
        </p:spPr>
        <p:txBody>
          <a:bodyPr wrap="square">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228600" marR="0" lvl="0" indent="-228600" algn="l" defTabSz="914400" rtl="0" eaLnBrk="1" fontAlgn="auto" latinLnBrk="0" hangingPunct="1">
              <a:lnSpc>
                <a:spcPct val="100000"/>
              </a:lnSpc>
              <a:spcBef>
                <a:spcPts val="0"/>
              </a:spcBef>
              <a:spcAft>
                <a:spcPts val="20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Coleman et al, 2022, </a:t>
            </a:r>
            <a:r>
              <a:rPr kumimoji="0" lang="en-US" sz="1200" b="0" i="0" u="none" strike="noStrike" kern="1200" cap="none" spc="0" normalizeH="0" baseline="0" noProof="0" dirty="0">
                <a:ln>
                  <a:noFill/>
                </a:ln>
                <a:solidFill>
                  <a:srgbClr val="047BC1"/>
                </a:solidFill>
                <a:effectLst/>
                <a:uLnTx/>
                <a:uFillTx/>
                <a:latin typeface="Calibri" panose="020F0502020204030204"/>
                <a:ea typeface="MS PGothic" panose="020B0600070205080204" pitchFamily="34" charset="-128"/>
                <a:cs typeface="Calibri" panose="020F0502020204030204" pitchFamily="34" charset="0"/>
                <a:hlinkClick r:id="rId6">
                  <a:extLst>
                    <a:ext uri="{A12FA001-AC4F-418D-AE19-62706E023703}">
                      <ahyp:hlinkClr xmlns:ahyp="http://schemas.microsoft.com/office/drawing/2018/hyperlinkcolor" val="tx"/>
                    </a:ext>
                  </a:extLst>
                </a:hlinkClick>
              </a:rPr>
              <a:t>Standards of care for the health of transgender and gender diverse people, version 8</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a:t>
            </a:r>
          </a:p>
          <a:p>
            <a:pPr marL="228600" marR="0" lvl="0" indent="-228600" algn="l" defTabSz="457200" rtl="0" eaLnBrk="1" fontAlgn="base" latinLnBrk="0" hangingPunct="1">
              <a:lnSpc>
                <a:spcPct val="100000"/>
              </a:lnSpc>
              <a:spcBef>
                <a:spcPts val="0"/>
              </a:spcBef>
              <a:spcAft>
                <a:spcPts val="20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Reisner and Murchison, 2016, </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hlinkClick r:id="rId7"/>
              </a:rPr>
              <a:t>A global research synthesis of HIV and STI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hlinkClick r:id="rId7"/>
              </a:rPr>
              <a:t>biobehavioural</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hlinkClick r:id="rId7"/>
              </a:rPr>
              <a:t> risks in female-to-male transgender adults</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a:t>
            </a:r>
          </a:p>
          <a:p>
            <a:pPr marL="0" marR="0" lvl="0" indent="0" algn="l" defTabSz="914400" rtl="0" eaLnBrk="1" fontAlgn="auto" latinLnBrk="0" hangingPunct="1">
              <a:lnSpc>
                <a:spcPct val="100000"/>
              </a:lnSpc>
              <a:spcBef>
                <a:spcPts val="0"/>
              </a:spcBef>
              <a:spcAft>
                <a:spcPts val="200"/>
              </a:spcAft>
              <a:buClr>
                <a:srgbClr val="44546A"/>
              </a:buClr>
              <a:buSzTx/>
              <a:buFont typeface="Arial" panose="020B0604020202020204" pitchFamily="34" charset="0"/>
              <a:buAutoNum type="arabicPeriod"/>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   Statistics Canada, 2021 Canadian census, </a:t>
            </a:r>
            <a:r>
              <a:rPr kumimoji="0" lang="en-US" sz="1200" b="0" i="1"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The Daily</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 April 27, 2022: </a:t>
            </a:r>
            <a:r>
              <a:rPr kumimoji="0" lang="en-US" sz="1200" b="0" i="0" u="none" strike="noStrike" kern="1200" cap="none" spc="0" normalizeH="0" baseline="0" noProof="0" dirty="0">
                <a:ln>
                  <a:noFill/>
                </a:ln>
                <a:solidFill>
                  <a:srgbClr val="0070C0"/>
                </a:solidFill>
                <a:effectLst/>
                <a:uLnTx/>
                <a:uFillTx/>
                <a:latin typeface="Calibri" panose="020F0502020204030204"/>
                <a:ea typeface="MS PGothic" panose="020B0600070205080204" pitchFamily="34" charset="-128"/>
                <a:cs typeface="Calibri" panose="020F0502020204030204" pitchFamily="34" charset="0"/>
                <a:hlinkClick r:id="rId8">
                  <a:extLst>
                    <a:ext uri="{A12FA001-AC4F-418D-AE19-62706E023703}">
                      <ahyp:hlinkClr xmlns:ahyp="http://schemas.microsoft.com/office/drawing/2018/hyperlinkcolor" val="tx"/>
                    </a:ext>
                  </a:extLst>
                </a:hlinkClick>
              </a:rPr>
              <a:t>Canada is the first country to provide census data on transgender and nonbinary people</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200"/>
              </a:spcAft>
              <a:buClrTx/>
              <a:buSzTx/>
              <a:buFontTx/>
              <a:buAutoNum type="arabicPeriod"/>
              <a:tabLst/>
              <a:defRPr/>
            </a:pPr>
            <a:r>
              <a:rPr kumimoji="0" lang="en-US" sz="1200" b="0" i="0" u="none" strike="noStrike" kern="1200" cap="none" spc="0" normalizeH="0" baseline="0" noProof="0" dirty="0" err="1">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Vandermorris</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 and Metzger, 2023, </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hlinkClick r:id="rId9"/>
              </a:rPr>
              <a:t>An affirming approach to caring for transgender and gender-diverse youth</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a:t>
            </a:r>
          </a:p>
          <a:p>
            <a:pPr marL="0" marR="0" lvl="0" indent="0" algn="l" defTabSz="914400" rtl="0" eaLnBrk="1" fontAlgn="auto" latinLnBrk="0" hangingPunct="1">
              <a:lnSpc>
                <a:spcPct val="100000"/>
              </a:lnSpc>
              <a:spcBef>
                <a:spcPts val="0"/>
              </a:spcBef>
              <a:spcAft>
                <a:spcPts val="200"/>
              </a:spcAft>
              <a:buClr>
                <a:srgbClr val="44546A"/>
              </a:buClr>
              <a:buSzTx/>
              <a:buFont typeface="Arial" panose="020B0604020202020204" pitchFamily="34" charset="0"/>
              <a:buAutoNum type="arabicPeriod"/>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Flentje</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  et al, 2022, </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hlinkClick r:id="rId10"/>
              </a:rPr>
              <a:t>Minority stress, structural stigma, and physical health among sexual and gender minority individuals: examining the relative strength of the relationships</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 </a:t>
            </a:r>
          </a:p>
          <a:p>
            <a:pPr marL="228600" marR="0" lvl="0" indent="-228600" algn="l" defTabSz="457200" rtl="0" eaLnBrk="1" fontAlgn="base" latinLnBrk="0" hangingPunct="1">
              <a:lnSpc>
                <a:spcPct val="100000"/>
              </a:lnSpc>
              <a:spcBef>
                <a:spcPts val="0"/>
              </a:spcBef>
              <a:spcAft>
                <a:spcPts val="20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Hendricks and Testa, 2012, </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hlinkClick r:id="rId11"/>
              </a:rPr>
              <a:t>A conceptual framework for clinical work with transgender and gender nonconforming clients: an adaptation of the Minority Stress Model</a:t>
            </a:r>
            <a:r>
              <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rPr>
              <a:t>.</a:t>
            </a:r>
          </a:p>
          <a:p>
            <a:pPr marL="0" marR="0" lvl="0" indent="0" algn="l" defTabSz="457200" rtl="0" eaLnBrk="1" fontAlgn="base" latinLnBrk="0" hangingPunct="1">
              <a:lnSpc>
                <a:spcPct val="100000"/>
              </a:lnSpc>
              <a:spcBef>
                <a:spcPts val="0"/>
              </a:spcBef>
              <a:spcAft>
                <a:spcPts val="20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167963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DB060D3-83ED-D45B-F9E3-2019E176A796}"/>
              </a:ext>
            </a:extLst>
          </p:cNvPr>
          <p:cNvSpPr txBox="1">
            <a:spLocks/>
          </p:cNvSpPr>
          <p:nvPr/>
        </p:nvSpPr>
        <p:spPr>
          <a:xfrm>
            <a:off x="533400" y="312176"/>
            <a:ext cx="11040291" cy="794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r-CA" sz="2400" b="1" i="0" u="none" strike="noStrike" kern="1200" cap="none" spc="0" normalizeH="0" baseline="0" noProof="0" dirty="0">
                <a:ln>
                  <a:noFill/>
                </a:ln>
                <a:solidFill>
                  <a:prstClr val="black"/>
                </a:solidFill>
                <a:effectLst/>
                <a:uLnTx/>
                <a:uFillTx/>
                <a:latin typeface="Calibri" panose="020F0502020204030204"/>
                <a:ea typeface="+mj-ea"/>
                <a:cs typeface="+mj-cs"/>
              </a:rPr>
              <a:t>Pour répondre aux besoins d’une communauté de diverses identités de genre, l’accès aux soins de promotion de l’égalité des genres devra être rendu plus accessible</a:t>
            </a:r>
          </a:p>
        </p:txBody>
      </p:sp>
      <p:graphicFrame>
        <p:nvGraphicFramePr>
          <p:cNvPr id="7" name="Chart 6" descr="Graphique montrant que la communauté de diverses identités de genre s’est développée au fil du temps.">
            <a:extLst>
              <a:ext uri="{FF2B5EF4-FFF2-40B4-BE49-F238E27FC236}">
                <a16:creationId xmlns:a16="http://schemas.microsoft.com/office/drawing/2014/main" id="{E3FE6C85-55CA-BE3D-9DBB-84BDA2080219}"/>
              </a:ext>
            </a:extLst>
          </p:cNvPr>
          <p:cNvGraphicFramePr/>
          <p:nvPr>
            <p:extLst>
              <p:ext uri="{D42A27DB-BD31-4B8C-83A1-F6EECF244321}">
                <p14:modId xmlns:p14="http://schemas.microsoft.com/office/powerpoint/2010/main" val="1077234558"/>
              </p:ext>
            </p:extLst>
          </p:nvPr>
        </p:nvGraphicFramePr>
        <p:xfrm>
          <a:off x="110837" y="1636614"/>
          <a:ext cx="11891480" cy="261936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8">
            <a:extLst>
              <a:ext uri="{FF2B5EF4-FFF2-40B4-BE49-F238E27FC236}">
                <a16:creationId xmlns:a16="http://schemas.microsoft.com/office/drawing/2014/main" id="{DAEEF4DC-FD0A-F7A9-033D-304A49E2ED86}"/>
              </a:ext>
            </a:extLst>
          </p:cNvPr>
          <p:cNvSpPr txBox="1">
            <a:spLocks/>
          </p:cNvSpPr>
          <p:nvPr/>
        </p:nvSpPr>
        <p:spPr>
          <a:xfrm>
            <a:off x="486591" y="4325030"/>
            <a:ext cx="11087100" cy="16086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La diversité des genres est en augmentation; l’augmentation peut être associée au démantèlement des stigmates sociaux</a:t>
            </a:r>
            <a:r>
              <a:rPr kumimoji="0" lang="fr-CA" sz="2400" b="0" i="0" u="none" strike="noStrike" kern="1200" cap="none" spc="0" normalizeH="0" baseline="30000" noProof="0" dirty="0">
                <a:ln>
                  <a:noFill/>
                </a:ln>
                <a:solidFill>
                  <a:prstClr val="black"/>
                </a:solidFill>
                <a:effectLst/>
                <a:uLnTx/>
                <a:uFillTx/>
                <a:latin typeface="Calibri" panose="020F0502020204030204"/>
                <a:ea typeface="+mn-ea"/>
                <a:cs typeface="+mn-cs"/>
              </a:rPr>
              <a:t>1,2</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Par conséquent, la communauté de diverses identités de genre au Canada est plus jeune, avec un âge moyen de 39,4 ans, comparativement à 48,0 ans dans la population cisgenre</a:t>
            </a:r>
            <a:r>
              <a:rPr kumimoji="0" lang="fr-CA" sz="24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 Placeholder 2">
            <a:extLst>
              <a:ext uri="{FF2B5EF4-FFF2-40B4-BE49-F238E27FC236}">
                <a16:creationId xmlns:a16="http://schemas.microsoft.com/office/drawing/2014/main" id="{FA88E6E7-2BFB-457A-CA3E-B8DEF8AC74E5}"/>
              </a:ext>
            </a:extLst>
          </p:cNvPr>
          <p:cNvSpPr txBox="1">
            <a:spLocks/>
          </p:cNvSpPr>
          <p:nvPr/>
        </p:nvSpPr>
        <p:spPr>
          <a:xfrm>
            <a:off x="305" y="6366765"/>
            <a:ext cx="11087100" cy="697627"/>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20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Statistics Canada, 2021 Canadian census, </a:t>
            </a: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The Daily</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April 27, 2022: </a:t>
            </a: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hlinkClick r:id="rId4">
                  <a:extLst>
                    <a:ext uri="{A12FA001-AC4F-418D-AE19-62706E023703}">
                      <ahyp:hlinkClr xmlns:ahyp="http://schemas.microsoft.com/office/drawing/2018/hyperlinkcolor" val="tx"/>
                    </a:ext>
                  </a:extLst>
                </a:hlinkClick>
              </a:rPr>
              <a:t>Canada is the first country to provide census data on transgender and nonbinary people</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a:t>
            </a:r>
          </a:p>
          <a:p>
            <a:pPr marL="228600" marR="0" lvl="0" indent="-228600" algn="l" defTabSz="914400" rtl="0" eaLnBrk="1" fontAlgn="auto" latinLnBrk="0" hangingPunct="1">
              <a:lnSpc>
                <a:spcPct val="100000"/>
              </a:lnSpc>
              <a:spcBef>
                <a:spcPts val="0"/>
              </a:spcBef>
              <a:spcAft>
                <a:spcPts val="200"/>
              </a:spcAft>
              <a:buClrTx/>
              <a:buSzTx/>
              <a:buFontTx/>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Zhang et al, 2020,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hlinkClick r:id="rId5"/>
              </a:rPr>
              <a:t>Epidemiological considerations in transgender health: a systematic review with focus on higher quality data</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hlinkClick r:id="rId5"/>
              </a:rPr>
              <a:t> </a:t>
            </a: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59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descr="Graphique montrant que 82,1 % des adultes de diverses identités de genre et 87,7 % des adultes cisgenres ont évalué positivement leur santé.">
            <a:extLst>
              <a:ext uri="{FF2B5EF4-FFF2-40B4-BE49-F238E27FC236}">
                <a16:creationId xmlns:a16="http://schemas.microsoft.com/office/drawing/2014/main" id="{1B15838B-EB1F-8580-D9C5-2D1C2FBEEC73}"/>
              </a:ext>
            </a:extLst>
          </p:cNvPr>
          <p:cNvGraphicFramePr/>
          <p:nvPr>
            <p:extLst>
              <p:ext uri="{D42A27DB-BD31-4B8C-83A1-F6EECF244321}">
                <p14:modId xmlns:p14="http://schemas.microsoft.com/office/powerpoint/2010/main" val="97505250"/>
              </p:ext>
            </p:extLst>
          </p:nvPr>
        </p:nvGraphicFramePr>
        <p:xfrm>
          <a:off x="5411520" y="1435163"/>
          <a:ext cx="5849092" cy="349367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a:extLst>
              <a:ext uri="{FF2B5EF4-FFF2-40B4-BE49-F238E27FC236}">
                <a16:creationId xmlns:a16="http://schemas.microsoft.com/office/drawing/2014/main" id="{33162BDC-B064-1C01-5976-81CEF1492111}"/>
              </a:ext>
            </a:extLst>
          </p:cNvPr>
          <p:cNvSpPr>
            <a:spLocks noGrp="1"/>
          </p:cNvSpPr>
          <p:nvPr>
            <p:ph type="title"/>
          </p:nvPr>
        </p:nvSpPr>
        <p:spPr>
          <a:xfrm>
            <a:off x="533400" y="333151"/>
            <a:ext cx="11402961" cy="697541"/>
          </a:xfrm>
        </p:spPr>
        <p:txBody>
          <a:bodyPr>
            <a:noAutofit/>
          </a:bodyPr>
          <a:lstStyle/>
          <a:p>
            <a:pPr algn="l" rtl="0"/>
            <a:r>
              <a:rPr lang="fr-CA" sz="3000" b="1" i="0" u="none" baseline="0">
                <a:latin typeface="+mn-lt"/>
                <a:ea typeface="+mn-lt"/>
                <a:cs typeface="+mn-lt"/>
              </a:rPr>
              <a:t>Les adultes de diverses identités de genre</a:t>
            </a:r>
            <a:r>
              <a:rPr lang="fr-CA" sz="3000" b="0" i="0" u="none" baseline="0">
                <a:latin typeface="+mn-lt"/>
                <a:ea typeface="+mn-lt"/>
                <a:cs typeface="+mn-lt"/>
              </a:rPr>
              <a:t> </a:t>
            </a:r>
            <a:r>
              <a:rPr lang="fr-CA" sz="3000" b="1" i="0" u="none" baseline="0">
                <a:latin typeface="+mn-lt"/>
                <a:ea typeface="+mn-lt"/>
                <a:cs typeface="+mn-lt"/>
              </a:rPr>
              <a:t>ont des besoins de santé moins déclarés et moins satisfaits que les adultes cisgenres</a:t>
            </a:r>
          </a:p>
        </p:txBody>
      </p:sp>
      <p:sp>
        <p:nvSpPr>
          <p:cNvPr id="9" name="Text Placeholder 8">
            <a:extLst>
              <a:ext uri="{FF2B5EF4-FFF2-40B4-BE49-F238E27FC236}">
                <a16:creationId xmlns:a16="http://schemas.microsoft.com/office/drawing/2014/main" id="{8CD66C27-B0AA-1E48-F8FC-55634F94DF86}"/>
              </a:ext>
            </a:extLst>
          </p:cNvPr>
          <p:cNvSpPr>
            <a:spLocks noGrp="1"/>
          </p:cNvSpPr>
          <p:nvPr>
            <p:ph type="body" sz="quarter" idx="13"/>
          </p:nvPr>
        </p:nvSpPr>
        <p:spPr>
          <a:xfrm>
            <a:off x="323849" y="1708207"/>
            <a:ext cx="5453496" cy="3925677"/>
          </a:xfrm>
        </p:spPr>
        <p:txBody>
          <a:bodyPr>
            <a:normAutofit fontScale="92500" lnSpcReduction="10000"/>
          </a:bodyPr>
          <a:lstStyle/>
          <a:p>
            <a:pPr marL="342900" indent="-342900" algn="l" rtl="0">
              <a:buFont typeface="Arial" panose="020B0604020202020204" pitchFamily="34" charset="0"/>
              <a:buChar char="•"/>
            </a:pPr>
            <a:r>
              <a:rPr lang="fr-CA" sz="2400" b="0" i="0" u="none" baseline="0" dirty="0"/>
              <a:t>Entre 2019 et 2021, 82,1 % des adultes de l’Ontario de diverses identités de genre ont évalué leur santé de façon positive (bonne, très bonne ou excellente), comparativement à 87,7 % des adultes du groupe cisgenre</a:t>
            </a:r>
            <a:r>
              <a:rPr lang="fr-CA" sz="2400" b="0" i="0" u="none" baseline="30000" dirty="0"/>
              <a:t>1</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fr-CA" sz="2400" b="0" i="0" u="none" baseline="30000" dirty="0"/>
          </a:p>
          <a:p>
            <a:pPr marL="342900" indent="-342900" algn="l" rtl="0">
              <a:buFont typeface="Arial" panose="020B0604020202020204" pitchFamily="34" charset="0"/>
              <a:buChar char="•"/>
            </a:pPr>
            <a:r>
              <a:rPr kumimoji="0" lang="fr-CA" sz="2400" b="0" i="0" u="none" strike="noStrike" kern="1200" cap="none" spc="0" normalizeH="0" baseline="0" dirty="0">
                <a:ln>
                  <a:noFill/>
                </a:ln>
                <a:solidFill>
                  <a:prstClr val="black"/>
                </a:solidFill>
                <a:effectLst/>
                <a:uLnTx/>
                <a:uFillTx/>
                <a:latin typeface="Calibri" panose="020F0502020204030204"/>
                <a:ea typeface="+mn-ea"/>
                <a:cs typeface="+mn-cs"/>
              </a:rPr>
              <a:t>Dans l’enquête Trans PULSE Canada de 2019, 42,3 % des répondants de diverses identités de genre en Ontario ont déclaré avoir eu des besoins de soins de santé non satisfaits au cours de la dernière année, </a:t>
            </a:r>
            <a:r>
              <a:rPr kumimoji="0" lang="fr-CA" sz="2400" b="0" i="0" u="none" strike="noStrike" kern="1200" cap="none" spc="0" normalizeH="0" baseline="30000" dirty="0">
                <a:ln>
                  <a:noFill/>
                </a:ln>
                <a:solidFill>
                  <a:prstClr val="black"/>
                </a:solidFill>
                <a:effectLst/>
                <a:uLnTx/>
                <a:uFillTx/>
                <a:latin typeface="Calibri" panose="020F0502020204030204"/>
                <a:ea typeface="+mn-ea"/>
                <a:cs typeface="+mn-cs"/>
              </a:rPr>
              <a:t>2</a:t>
            </a:r>
            <a:r>
              <a:rPr kumimoji="0" lang="fr-CA" sz="2400" b="0" i="0" u="none" strike="noStrike" kern="1200" cap="none" spc="0" normalizeH="0" baseline="0" dirty="0">
                <a:ln>
                  <a:noFill/>
                </a:ln>
                <a:solidFill>
                  <a:prstClr val="black"/>
                </a:solidFill>
                <a:effectLst/>
                <a:uLnTx/>
                <a:uFillTx/>
                <a:latin typeface="Calibri" panose="020F0502020204030204"/>
                <a:ea typeface="+mn-ea"/>
                <a:cs typeface="+mn-cs"/>
              </a:rPr>
              <a:t> comparativement à </a:t>
            </a:r>
            <a:r>
              <a:rPr lang="fr-CA" sz="2400" b="0" i="0" u="none" baseline="0" dirty="0">
                <a:solidFill>
                  <a:prstClr val="black"/>
                </a:solidFill>
                <a:latin typeface="Calibri" panose="020F0502020204030204"/>
                <a:ea typeface="Calibri" panose="020F0502020204030204"/>
                <a:cs typeface="Calibri" panose="020F0502020204030204"/>
              </a:rPr>
              <a:t>4,8</a:t>
            </a:r>
            <a:r>
              <a:rPr kumimoji="0" lang="fr-CA" sz="2400" b="0" i="0" u="none" strike="noStrike" kern="1200" cap="none" spc="0" normalizeH="0" baseline="0" dirty="0">
                <a:ln>
                  <a:noFill/>
                </a:ln>
                <a:solidFill>
                  <a:prstClr val="black"/>
                </a:solidFill>
                <a:effectLst/>
                <a:uLnTx/>
                <a:uFillTx/>
                <a:latin typeface="Calibri" panose="020F0502020204030204"/>
                <a:ea typeface="+mn-ea"/>
                <a:cs typeface="+mn-cs"/>
              </a:rPr>
              <a:t> % dans la population générale de l’Ontario</a:t>
            </a:r>
            <a:r>
              <a:rPr kumimoji="0" lang="fr-CA" sz="2400" b="0" i="0" u="none" strike="noStrike" kern="1200" cap="none" spc="0" normalizeH="0" baseline="30000" dirty="0">
                <a:ln>
                  <a:noFill/>
                </a:ln>
                <a:solidFill>
                  <a:prstClr val="black"/>
                </a:solidFill>
                <a:effectLst/>
                <a:uLnTx/>
                <a:uFillTx/>
                <a:latin typeface="Calibri" panose="020F0502020204030204"/>
                <a:ea typeface="+mn-ea"/>
                <a:cs typeface="+mn-cs"/>
              </a:rPr>
              <a:t>3</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fr-CA" sz="2400" dirty="0">
              <a:solidFill>
                <a:prstClr val="black"/>
              </a:solidFill>
              <a:latin typeface="Calibri" panose="020F0502020204030204"/>
            </a:endParaRPr>
          </a:p>
          <a:p>
            <a:endParaRPr lang="fr-CA" sz="2400" baseline="30000" dirty="0"/>
          </a:p>
          <a:p>
            <a:pPr marL="457200" indent="-457200" algn="l" rtl="0">
              <a:buFont typeface="Arial" panose="020B0604020202020204" pitchFamily="34" charset="0"/>
              <a:buChar char="•"/>
            </a:pPr>
            <a:endParaRPr lang="fr-CA" sz="2400" baseline="30000" dirty="0"/>
          </a:p>
          <a:p>
            <a:pPr marL="457200" indent="-457200" algn="l" rtl="0">
              <a:buFont typeface="Arial" panose="020B0604020202020204" pitchFamily="34" charset="0"/>
              <a:buChar char="•"/>
            </a:pPr>
            <a:endParaRPr lang="fr-CA" sz="2400" dirty="0"/>
          </a:p>
        </p:txBody>
      </p:sp>
      <p:pic>
        <p:nvPicPr>
          <p:cNvPr id="3" name="Picture 2">
            <a:extLst>
              <a:ext uri="{FF2B5EF4-FFF2-40B4-BE49-F238E27FC236}">
                <a16:creationId xmlns:a16="http://schemas.microsoft.com/office/drawing/2014/main" id="{61803E80-987F-E3B7-F1D7-297186CE3B0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9851" y="4444810"/>
            <a:ext cx="2542252" cy="2542252"/>
          </a:xfrm>
          <a:prstGeom prst="rect">
            <a:avLst/>
          </a:prstGeom>
        </p:spPr>
      </p:pic>
      <p:sp>
        <p:nvSpPr>
          <p:cNvPr id="2" name="Text Placeholder 2">
            <a:extLst>
              <a:ext uri="{FF2B5EF4-FFF2-40B4-BE49-F238E27FC236}">
                <a16:creationId xmlns:a16="http://schemas.microsoft.com/office/drawing/2014/main" id="{4C934CC8-E996-A462-5BB6-4CC83A840F96}"/>
              </a:ext>
            </a:extLst>
          </p:cNvPr>
          <p:cNvSpPr txBox="1">
            <a:spLocks/>
          </p:cNvSpPr>
          <p:nvPr/>
        </p:nvSpPr>
        <p:spPr>
          <a:xfrm>
            <a:off x="9219" y="6176629"/>
            <a:ext cx="11087100" cy="671979"/>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1.   Canadian Community Health Survey, Ontario Share File; 2019, 2020, and 2021 combined. </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2.   </a:t>
            </a:r>
            <a:r>
              <a:rPr kumimoji="0" lang="en-US" sz="1200" b="0" i="0" u="none" strike="noStrike" kern="0" cap="none" spc="0" normalizeH="0" baseline="0" noProof="0" dirty="0" err="1">
                <a:ln>
                  <a:noFill/>
                </a:ln>
                <a:solidFill>
                  <a:prstClr val="black"/>
                </a:solidFill>
                <a:effectLst/>
                <a:uLnTx/>
                <a:uFillTx/>
                <a:latin typeface="Calibri" panose="020F0502020204030204"/>
                <a:ea typeface="+mn-ea"/>
                <a:cs typeface="+mn-cs"/>
              </a:rPr>
              <a:t>Scheim</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et al, 2021,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hlinkClick r:id="rId5"/>
              </a:rPr>
              <a:t>Health care access among transgender and nonbinary people in Canada, 2019: a cross-sectional survey</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3.   Canadian Community Health Survey, Ontario Share File, 2019 and 2020 combined.</a:t>
            </a:r>
          </a:p>
        </p:txBody>
      </p:sp>
    </p:spTree>
    <p:extLst>
      <p:ext uri="{BB962C8B-B14F-4D97-AF65-F5344CB8AC3E}">
        <p14:creationId xmlns:p14="http://schemas.microsoft.com/office/powerpoint/2010/main" val="3689112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Graphique montrant que 49,7 % des adultes de diverses identités de genre et 85,5 % des adultes cisgenres ont évalué positivement leur santé.">
            <a:extLst>
              <a:ext uri="{FF2B5EF4-FFF2-40B4-BE49-F238E27FC236}">
                <a16:creationId xmlns:a16="http://schemas.microsoft.com/office/drawing/2014/main" id="{B2F823C4-159C-8D84-6D32-1165084D0F6B}"/>
              </a:ext>
            </a:extLst>
          </p:cNvPr>
          <p:cNvGraphicFramePr/>
          <p:nvPr>
            <p:extLst>
              <p:ext uri="{D42A27DB-BD31-4B8C-83A1-F6EECF244321}">
                <p14:modId xmlns:p14="http://schemas.microsoft.com/office/powerpoint/2010/main" val="397094153"/>
              </p:ext>
            </p:extLst>
          </p:nvPr>
        </p:nvGraphicFramePr>
        <p:xfrm>
          <a:off x="5544544" y="1058877"/>
          <a:ext cx="6133848" cy="424112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8CD66C27-B0AA-1E48-F8FC-55634F94DF86}"/>
              </a:ext>
            </a:extLst>
          </p:cNvPr>
          <p:cNvSpPr>
            <a:spLocks noGrp="1"/>
          </p:cNvSpPr>
          <p:nvPr>
            <p:ph type="body" sz="quarter" idx="13"/>
          </p:nvPr>
        </p:nvSpPr>
        <p:spPr>
          <a:xfrm>
            <a:off x="513608" y="1643905"/>
            <a:ext cx="5477759" cy="3307789"/>
          </a:xfrm>
        </p:spPr>
        <p:txBody>
          <a:bodyPr>
            <a:normAutofit fontScale="92500" lnSpcReduction="20000"/>
          </a:bodyPr>
          <a:lstStyle/>
          <a:p>
            <a:pPr marL="457200" indent="-457200">
              <a:buFont typeface="Arial" panose="020B0604020202020204" pitchFamily="34" charset="0"/>
              <a:buChar char="•"/>
            </a:pPr>
            <a:r>
              <a:rPr lang="fr-CA" sz="2400" b="0" i="0" u="none" baseline="0" dirty="0"/>
              <a:t>49,7 % des adultes de diverses identités de genre ont évalué leur santé mentale positivement (bonne, très bonne ou excellente)*, comparativement à 85,5 % des adultes cisgenres</a:t>
            </a:r>
            <a:r>
              <a:rPr lang="fr-CA" sz="2400" b="0" i="0" u="none" baseline="30000" dirty="0"/>
              <a:t>1</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fr-CA" sz="2400" b="0" i="0" u="none" baseline="30000" dirty="0"/>
          </a:p>
          <a:p>
            <a:pPr marL="457200" indent="-457200">
              <a:buFont typeface="Arial" panose="020B0604020202020204" pitchFamily="34" charset="0"/>
              <a:buChar char="•"/>
            </a:pPr>
            <a:r>
              <a:rPr kumimoji="0" lang="fr-CA" sz="2400" b="0" i="0" u="none" strike="noStrike" kern="1200" cap="none" spc="0" normalizeH="0" baseline="0" dirty="0">
                <a:ln>
                  <a:noFill/>
                </a:ln>
                <a:solidFill>
                  <a:prstClr val="black"/>
                </a:solidFill>
                <a:effectLst/>
                <a:uLnTx/>
                <a:uFillTx/>
                <a:latin typeface="Calibri" panose="020F0502020204030204"/>
                <a:ea typeface="+mn-ea"/>
                <a:cs typeface="+mn-cs"/>
              </a:rPr>
              <a:t>La discrimination systémique, le manque d’accès aux soins d’affirmation de genre, la marginalisation et l’insécurité économique peuvent être associés à des résultats négatifs en matière de santé mentale chez les personnes de diverses identités de genre</a:t>
            </a:r>
            <a:r>
              <a:rPr kumimoji="0" lang="fr-CA" sz="2400" b="0" i="0" u="none" strike="noStrike" kern="1200" cap="none" spc="0" normalizeH="0" baseline="30000" dirty="0">
                <a:ln>
                  <a:noFill/>
                </a:ln>
                <a:solidFill>
                  <a:prstClr val="black"/>
                </a:solidFill>
                <a:effectLst/>
                <a:uLnTx/>
                <a:uFillTx/>
                <a:latin typeface="Calibri" panose="020F0502020204030204"/>
                <a:ea typeface="+mn-ea"/>
                <a:cs typeface="+mn-cs"/>
              </a:rPr>
              <a:t>2-4</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fr-CA" sz="2400" b="0" i="0" u="none" baseline="30000" dirty="0"/>
          </a:p>
          <a:p>
            <a:pPr marL="457200" indent="-457200" algn="l" rtl="0">
              <a:buFont typeface="Arial" panose="020B0604020202020204" pitchFamily="34" charset="0"/>
              <a:buChar char="•"/>
            </a:pPr>
            <a:endParaRPr lang="fr-CA" sz="2400" baseline="30000" dirty="0"/>
          </a:p>
          <a:p>
            <a:pPr marL="457200" indent="-457200" algn="l" rtl="0">
              <a:buFont typeface="Arial" panose="020B0604020202020204" pitchFamily="34" charset="0"/>
              <a:buChar char="•"/>
            </a:pPr>
            <a:endParaRPr lang="fr-CA" sz="2400" baseline="30000" dirty="0"/>
          </a:p>
          <a:p>
            <a:pPr marL="457200" indent="-457200" algn="l" rtl="0">
              <a:buFont typeface="Arial" panose="020B0604020202020204" pitchFamily="34" charset="0"/>
              <a:buChar char="•"/>
            </a:pPr>
            <a:endParaRPr lang="fr-CA" sz="2400" dirty="0"/>
          </a:p>
          <a:p>
            <a:endParaRPr lang="fr-CA" sz="2400" dirty="0"/>
          </a:p>
        </p:txBody>
      </p:sp>
      <p:sp>
        <p:nvSpPr>
          <p:cNvPr id="2" name="Title 6">
            <a:extLst>
              <a:ext uri="{FF2B5EF4-FFF2-40B4-BE49-F238E27FC236}">
                <a16:creationId xmlns:a16="http://schemas.microsoft.com/office/drawing/2014/main" id="{50DFCD32-BF0F-B063-CD71-31AB0368245F}"/>
              </a:ext>
            </a:extLst>
          </p:cNvPr>
          <p:cNvSpPr>
            <a:spLocks noGrp="1"/>
          </p:cNvSpPr>
          <p:nvPr>
            <p:ph type="title"/>
          </p:nvPr>
        </p:nvSpPr>
        <p:spPr>
          <a:xfrm>
            <a:off x="533400" y="361336"/>
            <a:ext cx="11144992" cy="697541"/>
          </a:xfrm>
        </p:spPr>
        <p:txBody>
          <a:bodyPr>
            <a:noAutofit/>
          </a:bodyPr>
          <a:lstStyle/>
          <a:p>
            <a:pPr algn="l" rtl="0"/>
            <a:r>
              <a:rPr lang="fr-CA" sz="3000" b="1" i="0" u="none" baseline="0">
                <a:latin typeface="+mn-lt"/>
                <a:ea typeface="+mn-lt"/>
                <a:cs typeface="+mn-lt"/>
              </a:rPr>
              <a:t>Les adultes de diverses identités de genre</a:t>
            </a:r>
            <a:r>
              <a:rPr lang="fr-CA" sz="3000" b="0" i="0" u="none" baseline="0">
                <a:latin typeface="+mn-lt"/>
                <a:ea typeface="+mn-lt"/>
                <a:cs typeface="+mn-lt"/>
              </a:rPr>
              <a:t> </a:t>
            </a:r>
            <a:r>
              <a:rPr lang="fr-CA" sz="3000" b="1" i="0" u="none" baseline="0">
                <a:latin typeface="+mn-lt"/>
                <a:ea typeface="+mn-lt"/>
                <a:cs typeface="+mn-lt"/>
              </a:rPr>
              <a:t>considèrent leur santé mentale considérablement pire que les adultes cisgenres</a:t>
            </a:r>
          </a:p>
        </p:txBody>
      </p:sp>
      <p:sp>
        <p:nvSpPr>
          <p:cNvPr id="5" name="Text Placeholder 2">
            <a:extLst>
              <a:ext uri="{FF2B5EF4-FFF2-40B4-BE49-F238E27FC236}">
                <a16:creationId xmlns:a16="http://schemas.microsoft.com/office/drawing/2014/main" id="{6795B2A9-E971-E574-9170-6733C234FF9E}"/>
              </a:ext>
            </a:extLst>
          </p:cNvPr>
          <p:cNvSpPr txBox="1">
            <a:spLocks/>
          </p:cNvSpPr>
          <p:nvPr/>
        </p:nvSpPr>
        <p:spPr>
          <a:xfrm>
            <a:off x="5361" y="5300006"/>
            <a:ext cx="9217297" cy="193899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Canadian Community Health Survey, Ontario Share File; 2019, 2020, and 2021 combined.</a:t>
            </a:r>
          </a:p>
          <a:p>
            <a:pPr marL="228600" marR="0" lvl="0" indent="-22860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Statistics Canada, 2020,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hlinkClick r:id="rId4"/>
              </a:rPr>
              <a:t>Experiences of violent victimization and unwanted sexual </a:t>
            </a:r>
            <a:r>
              <a:rPr kumimoji="0" lang="en-US" sz="1200" b="0" i="0" u="none" strike="noStrike" kern="0" cap="none" spc="0" normalizeH="0" baseline="0" noProof="0" dirty="0" err="1">
                <a:ln>
                  <a:noFill/>
                </a:ln>
                <a:solidFill>
                  <a:prstClr val="black"/>
                </a:solidFill>
                <a:effectLst/>
                <a:uLnTx/>
                <a:uFillTx/>
                <a:latin typeface="Calibri" panose="020F0502020204030204"/>
                <a:ea typeface="+mn-ea"/>
                <a:cs typeface="+mn-cs"/>
                <a:hlinkClick r:id="rId4"/>
              </a:rPr>
              <a:t>behaviours</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hlinkClick r:id="rId4"/>
              </a:rPr>
              <a:t> among gay, lesbian, bisexual and other sexual minority people, and the transgender population, in Canada, 2018</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AutoNum type="arabicPeriod"/>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Statistics Canada, 2021 Canadian census, </a:t>
            </a:r>
            <a:r>
              <a:rPr kumimoji="0" lang="en-US" sz="1200" b="0" i="1"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The Daily</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April 27, 2022, </a:t>
            </a:r>
            <a:r>
              <a:rPr kumimoji="0" lang="en-US" sz="12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hlinkClick r:id="rId5">
                  <a:extLst>
                    <a:ext uri="{A12FA001-AC4F-418D-AE19-62706E023703}">
                      <ahyp:hlinkClr xmlns:ahyp="http://schemas.microsoft.com/office/drawing/2018/hyperlinkcolor" val="tx"/>
                    </a:ext>
                  </a:extLst>
                </a:hlinkClick>
              </a:rPr>
              <a:t>Canada is the first country to provide census data on transgender and nonbinary people</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AutoNum type="arabicPeriod" startAt="4"/>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Bhatt et al., 2022,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hlinkClick r:id="rId6"/>
              </a:rPr>
              <a:t>Gender-affirming care for transgender patients</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AutoNum type="arabicPeriod" startAt="4"/>
              <a:tabLst/>
              <a:defRPr/>
            </a:pPr>
            <a:endParaRPr kumimoji="0" lang="fr-CA"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r>
              <a:rPr kumimoji="0" lang="fr-CA" sz="1200" b="0" i="0" u="none" strike="noStrike" kern="0" cap="none" spc="0" normalizeH="0" baseline="0" noProof="0" dirty="0">
                <a:ln>
                  <a:noFill/>
                </a:ln>
                <a:solidFill>
                  <a:prstClr val="black"/>
                </a:solidFill>
                <a:effectLst/>
                <a:uLnTx/>
                <a:uFillTx/>
                <a:latin typeface="Calibri" panose="020F0502020204030204"/>
                <a:ea typeface="+mn-ea"/>
                <a:cs typeface="+mn-cs"/>
              </a:rPr>
              <a:t>* Interprétez ces résultats avec prudence, car l’estimation comportait une forte variabilité d’échantillonnage.</a:t>
            </a:r>
          </a:p>
          <a:p>
            <a:pPr marL="0" marR="0" lvl="0"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endParaRPr kumimoji="0" lang="fr-CA" sz="12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None/>
              <a:tabLst/>
              <a:defRPr/>
            </a:pPr>
            <a:endParaRPr kumimoji="0" lang="fr-CA"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C70AD25-AB40-138A-B7FB-2A418967B82E}"/>
              </a:ext>
            </a:extLst>
          </p:cNvPr>
          <p:cNvSpPr txBox="1"/>
          <p:nvPr/>
        </p:nvSpPr>
        <p:spPr>
          <a:xfrm>
            <a:off x="7942878" y="2928467"/>
            <a:ext cx="2941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0" cap="none" spc="0" normalizeH="0" baseline="0" noProof="0">
                <a:ln>
                  <a:noFill/>
                </a:ln>
                <a:solidFill>
                  <a:prstClr val="black"/>
                </a:solidFill>
                <a:effectLst/>
                <a:uLnTx/>
                <a:uFillTx/>
                <a:latin typeface="Calibri" panose="020F0502020204030204"/>
                <a:ea typeface="+mn-ea"/>
                <a:cs typeface="+mn-cs"/>
              </a:rPr>
              <a:t>*</a:t>
            </a: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A18ABA0-B7FD-5E6A-F9E0-5650BA871ED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2475" y="4468194"/>
            <a:ext cx="2283695" cy="2299276"/>
          </a:xfrm>
          <a:prstGeom prst="rect">
            <a:avLst/>
          </a:prstGeom>
        </p:spPr>
      </p:pic>
    </p:spTree>
    <p:extLst>
      <p:ext uri="{BB962C8B-B14F-4D97-AF65-F5344CB8AC3E}">
        <p14:creationId xmlns:p14="http://schemas.microsoft.com/office/powerpoint/2010/main" val="257417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noProof="0" dirty="0"/>
              <a:t>Aperçu des normes de qualité : </a:t>
            </a:r>
            <a:r>
              <a:rPr lang="fr-CA" sz="2600" noProof="0" dirty="0"/>
              <a:t>De quoi s’agit-il? Comment sont-elles utilisées?</a:t>
            </a:r>
          </a:p>
          <a:p>
            <a:pPr marL="342900" indent="-342900">
              <a:buFont typeface="Arial" panose="020B0604020202020204" pitchFamily="34" charset="0"/>
              <a:buChar char="•"/>
            </a:pPr>
            <a:r>
              <a:rPr lang="fr-CA" sz="2600" b="1" noProof="0" dirty="0"/>
              <a:t>Pourquoi cette norme de qualité est-elle nécessaire? </a:t>
            </a:r>
            <a:r>
              <a:rPr lang="fr-CA" sz="2600" noProof="0" dirty="0"/>
              <a:t>Il existe des lacunes et des écarts dans la qualité des soins d’affirmation de genre pour les adultes de diverses identités de genre</a:t>
            </a:r>
            <a:endParaRPr lang="fr-CA" sz="2600" noProof="0" dirty="0">
              <a:highlight>
                <a:srgbClr val="FFFF00"/>
              </a:highlight>
            </a:endParaRPr>
          </a:p>
          <a:p>
            <a:pPr marL="342900" indent="-342900">
              <a:buFont typeface="Arial" panose="020B0604020202020204" pitchFamily="34" charset="0"/>
              <a:buChar char="•"/>
            </a:pPr>
            <a:r>
              <a:rPr lang="fr-CA" sz="2600" b="1" noProof="0" dirty="0"/>
              <a:t>Énoncés de qualité pour améliorer les soins : </a:t>
            </a:r>
            <a:r>
              <a:rPr lang="fr-CA" sz="2600" noProof="0" dirty="0"/>
              <a:t>Les énoncés clés de la norme de qualité sur </a:t>
            </a:r>
            <a:r>
              <a:rPr lang="fr-FR" sz="2600" dirty="0"/>
              <a:t>l</a:t>
            </a:r>
            <a:r>
              <a:rPr lang="fr-FR" sz="2600" noProof="0" dirty="0"/>
              <a:t>es soins d’affirmation de genre pour les adultes de diverses identités de genre</a:t>
            </a:r>
            <a:endParaRPr lang="fr-CA" sz="2600" noProof="0" dirty="0">
              <a:highlight>
                <a:srgbClr val="FFFF00"/>
              </a:highlight>
            </a:endParaRPr>
          </a:p>
          <a:p>
            <a:pPr marL="342900" indent="-342900">
              <a:buFont typeface="Arial" panose="020B0604020202020204" pitchFamily="34" charset="0"/>
              <a:buChar char="•"/>
            </a:pPr>
            <a:r>
              <a:rPr lang="fr-CA" sz="2600" b="1" noProof="0" dirty="0"/>
              <a:t>Mesure à l’appui de l’amélioration : </a:t>
            </a:r>
            <a:r>
              <a:rPr lang="fr-CA" sz="2600" noProof="0" dirty="0"/>
              <a:t>Indicateurs qui peuvent vous aider à mesurer vos efforts d’amélioration de la qualité</a:t>
            </a:r>
          </a:p>
        </p:txBody>
      </p:sp>
      <p:sp>
        <p:nvSpPr>
          <p:cNvPr id="2" name="Slide Number Placeholder 1">
            <a:extLst>
              <a:ext uri="{FF2B5EF4-FFF2-40B4-BE49-F238E27FC236}">
                <a16:creationId xmlns:a16="http://schemas.microsoft.com/office/drawing/2014/main" id="{4A188DB8-EC7A-1D85-E8F0-1F3A3DDF0C11}"/>
              </a:ext>
            </a:extLst>
          </p:cNvPr>
          <p:cNvSpPr>
            <a:spLocks noGrp="1"/>
          </p:cNvSpPr>
          <p:nvPr>
            <p:ph type="sldNum" sz="quarter" idx="12"/>
          </p:nvPr>
        </p:nvSpPr>
        <p:spPr/>
        <p:txBody>
          <a:bodyPr/>
          <a:lstStyle/>
          <a:p>
            <a:fld id="{84655269-31F9-4D2A-98C7-932A10691EEB}" type="slidenum">
              <a:rPr lang="en-CA" smtClean="0"/>
              <a:t>2</a:t>
            </a:fld>
            <a:endParaRPr lang="en-CA"/>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CD66C27-B0AA-1E48-F8FC-55634F94DF86}"/>
              </a:ext>
            </a:extLst>
          </p:cNvPr>
          <p:cNvSpPr>
            <a:spLocks noGrp="1"/>
          </p:cNvSpPr>
          <p:nvPr>
            <p:ph type="body" sz="quarter" idx="13"/>
          </p:nvPr>
        </p:nvSpPr>
        <p:spPr>
          <a:xfrm>
            <a:off x="533400" y="1711427"/>
            <a:ext cx="5333999" cy="3597992"/>
          </a:xfrm>
        </p:spPr>
        <p:txBody>
          <a:bodyPr>
            <a:normAutofit lnSpcReduction="10000"/>
          </a:bodyPr>
          <a:lstStyle/>
          <a:p>
            <a:pPr marL="342900" indent="-342900" algn="l" rtl="0">
              <a:spcBef>
                <a:spcPct val="50000"/>
              </a:spcBef>
              <a:buFont typeface="Arial" panose="020B0604020202020204" pitchFamily="34" charset="0"/>
              <a:buChar char="•"/>
            </a:pPr>
            <a:r>
              <a:rPr lang="fr-CA" sz="2400" b="0" i="0" u="none" baseline="0" dirty="0">
                <a:solidFill>
                  <a:srgbClr val="000000"/>
                </a:solidFill>
                <a:ea typeface="ＭＳ Ｐゴシック" pitchFamily="68" charset="-128"/>
              </a:rPr>
              <a:t>Les personnes de diverses identités de genre sont plus susceptibles de signaler des problèmes de santé mentale graves, comme avoir envisagé le suicide ou avoir un diagnostic de troubles de l’humeur ou de l’anxiété, que les personnes cisgenres</a:t>
            </a:r>
            <a:r>
              <a:rPr lang="fr-CA" sz="2400" b="0" i="0" u="none" baseline="30000" dirty="0">
                <a:solidFill>
                  <a:srgbClr val="000000"/>
                </a:solidFill>
                <a:ea typeface="ＭＳ Ｐゴシック" pitchFamily="68" charset="-128"/>
              </a:rPr>
              <a:t>1</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fr-CA" sz="2400" b="0" i="0" u="none" baseline="30000" dirty="0">
              <a:solidFill>
                <a:srgbClr val="000000"/>
              </a:solidFill>
              <a:ea typeface="ＭＳ Ｐゴシック" pitchFamily="68" charset="-128"/>
            </a:endParaRPr>
          </a:p>
          <a:p>
            <a:pPr marL="342900" indent="-342900" algn="l" rtl="0">
              <a:spcBef>
                <a:spcPct val="50000"/>
              </a:spcBef>
              <a:buFont typeface="Arial" panose="020B0604020202020204" pitchFamily="34" charset="0"/>
              <a:buChar char="•"/>
            </a:pPr>
            <a:r>
              <a:rPr kumimoji="0" lang="fr-CA" sz="2400" b="0" i="0" u="none" strike="noStrike" kern="1200" cap="none" spc="0" normalizeH="0" baseline="0" dirty="0">
                <a:ln>
                  <a:noFill/>
                </a:ln>
                <a:solidFill>
                  <a:srgbClr val="000000"/>
                </a:solidFill>
                <a:effectLst/>
                <a:uLnTx/>
                <a:uFillTx/>
                <a:latin typeface="Calibri" panose="020F0502020204030204"/>
                <a:ea typeface="ＭＳ Ｐゴシック" pitchFamily="68" charset="-128"/>
                <a:cs typeface="+mn-cs"/>
              </a:rPr>
              <a:t>L’accès aux soins d’affirmation de genre est associé à de meilleurs résultats en santé mentale et à une réduction du taux de suicide</a:t>
            </a:r>
            <a:r>
              <a:rPr kumimoji="0" lang="fr-CA" sz="2400" b="0" i="0" u="none" strike="noStrike" kern="1200" cap="none" spc="0" normalizeH="0" baseline="30000" dirty="0">
                <a:ln>
                  <a:noFill/>
                </a:ln>
                <a:solidFill>
                  <a:srgbClr val="000000"/>
                </a:solidFill>
                <a:effectLst/>
                <a:uLnTx/>
                <a:uFillTx/>
                <a:latin typeface="Calibri" panose="020F0502020204030204"/>
                <a:ea typeface="ＭＳ Ｐゴシック" pitchFamily="68" charset="-128"/>
                <a:cs typeface="+mn-cs"/>
              </a:rPr>
              <a:t>2,3</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fr-CA" sz="2400" b="0" i="0" u="none" strike="noStrike" kern="1200" cap="none" spc="0" normalizeH="0" baseline="30000" dirty="0">
              <a:ln>
                <a:noFill/>
              </a:ln>
              <a:solidFill>
                <a:srgbClr val="000000"/>
              </a:solidFill>
              <a:effectLst/>
              <a:uLnTx/>
              <a:uFillTx/>
              <a:latin typeface="Calibri" panose="020F0502020204030204"/>
              <a:ea typeface="ＭＳ Ｐゴシック" pitchFamily="68" charset="-128"/>
              <a:cs typeface="+mn-cs"/>
            </a:endParaRPr>
          </a:p>
          <a:p>
            <a:endParaRPr lang="fr-CA" sz="2400" dirty="0"/>
          </a:p>
        </p:txBody>
      </p:sp>
      <p:sp>
        <p:nvSpPr>
          <p:cNvPr id="2" name="Title 6">
            <a:extLst>
              <a:ext uri="{FF2B5EF4-FFF2-40B4-BE49-F238E27FC236}">
                <a16:creationId xmlns:a16="http://schemas.microsoft.com/office/drawing/2014/main" id="{50DFCD32-BF0F-B063-CD71-31AB0368245F}"/>
              </a:ext>
            </a:extLst>
          </p:cNvPr>
          <p:cNvSpPr>
            <a:spLocks noGrp="1"/>
          </p:cNvSpPr>
          <p:nvPr>
            <p:ph type="title"/>
          </p:nvPr>
        </p:nvSpPr>
        <p:spPr>
          <a:xfrm>
            <a:off x="533400" y="265411"/>
            <a:ext cx="11658600" cy="697541"/>
          </a:xfrm>
        </p:spPr>
        <p:txBody>
          <a:bodyPr>
            <a:noAutofit/>
          </a:bodyPr>
          <a:lstStyle/>
          <a:p>
            <a:pPr algn="l" rtl="0"/>
            <a:r>
              <a:rPr lang="fr-CA" sz="2600" b="1" i="0" u="none" baseline="0" dirty="0">
                <a:latin typeface="+mn-lt"/>
                <a:ea typeface="+mn-lt"/>
                <a:cs typeface="+mn-lt"/>
              </a:rPr>
              <a:t>Il est important de prendre en compte les différences entre les genres dans le traitement des disparités en santé mentale, y compris le taux de suicide et les diagnostics de santé mentale</a:t>
            </a:r>
          </a:p>
        </p:txBody>
      </p:sp>
      <p:graphicFrame>
        <p:nvGraphicFramePr>
          <p:cNvPr id="6" name="Chart 5" descr="Les graphiques montrent que 44,8 % des personnes de diverses identités de genre et 15,6 % des personnes cisgenres ont déclaré avoir envisagé de se suicider au cours de leur vie et que 61,1 % des personnes de diverses identités de genre et 17,1 % des personnes cisgenres ont déclaré avoir été diagnostiquées avec un trouble de l’humeur ou de l’anxiété.">
            <a:extLst>
              <a:ext uri="{FF2B5EF4-FFF2-40B4-BE49-F238E27FC236}">
                <a16:creationId xmlns:a16="http://schemas.microsoft.com/office/drawing/2014/main" id="{726CD2D3-6593-59DB-836E-E8DE1D697470}"/>
              </a:ext>
            </a:extLst>
          </p:cNvPr>
          <p:cNvGraphicFramePr/>
          <p:nvPr>
            <p:extLst>
              <p:ext uri="{D42A27DB-BD31-4B8C-83A1-F6EECF244321}">
                <p14:modId xmlns:p14="http://schemas.microsoft.com/office/powerpoint/2010/main" val="841957409"/>
              </p:ext>
            </p:extLst>
          </p:nvPr>
        </p:nvGraphicFramePr>
        <p:xfrm>
          <a:off x="5986669" y="962952"/>
          <a:ext cx="6205331" cy="464948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D576224B-5B83-5EF2-2A42-1CC7BA18ACE3}"/>
              </a:ext>
            </a:extLst>
          </p:cNvPr>
          <p:cNvSpPr txBox="1">
            <a:spLocks/>
          </p:cNvSpPr>
          <p:nvPr/>
        </p:nvSpPr>
        <p:spPr>
          <a:xfrm>
            <a:off x="0" y="5844485"/>
            <a:ext cx="11658600" cy="10156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Statistics Canada,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hlinkClick r:id="rId4"/>
              </a:rPr>
              <a:t>2018 survey of safety in public and private spaces</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reported in </a:t>
            </a:r>
            <a:r>
              <a:rPr kumimoji="0" lang="en-US" sz="1200" b="0" i="1" u="none" strike="noStrike" kern="0" cap="none" spc="0" normalizeH="0" baseline="0" noProof="0" dirty="0">
                <a:ln>
                  <a:noFill/>
                </a:ln>
                <a:solidFill>
                  <a:prstClr val="black"/>
                </a:solidFill>
                <a:effectLst/>
                <a:uLnTx/>
                <a:uFillTx/>
                <a:latin typeface="Calibri" panose="020F0502020204030204"/>
                <a:ea typeface="+mn-ea"/>
                <a:cs typeface="+mn-cs"/>
              </a:rPr>
              <a:t>The Daily</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April 27, 2022,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hlinkClick r:id="rId5"/>
              </a:rPr>
              <a:t>Canada is the first country to provide census data on transgender and nonbinary people</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Tordoff et al, 2022,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hlinkClick r:id="rId6"/>
              </a:rPr>
              <a:t>Mental health outcomes in transgender and nonbinary youths receiving gender-affirming care</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Jarrett et al, 2021,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hlinkClick r:id="rId7"/>
              </a:rPr>
              <a:t>Gender-affirming care, mental health, and economic stability in the time of COVID-19: a multi-national, cross-sectional study of transgender and nonbinary people</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318697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8">
            <a:extLst>
              <a:ext uri="{FF2B5EF4-FFF2-40B4-BE49-F238E27FC236}">
                <a16:creationId xmlns:a16="http://schemas.microsoft.com/office/drawing/2014/main" id="{48EF6613-38C7-C56C-9975-C319F60ABBE6}"/>
              </a:ext>
            </a:extLst>
          </p:cNvPr>
          <p:cNvSpPr txBox="1">
            <a:spLocks/>
          </p:cNvSpPr>
          <p:nvPr/>
        </p:nvSpPr>
        <p:spPr>
          <a:xfrm>
            <a:off x="499555" y="3924165"/>
            <a:ext cx="9968060" cy="6743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0" i="0" u="none" strike="noStrike" kern="1200" cap="none" spc="0" normalizeH="0" baseline="0" noProof="0">
                <a:ln>
                  <a:noFill/>
                </a:ln>
                <a:solidFill>
                  <a:prstClr val="black"/>
                </a:solidFill>
                <a:effectLst/>
                <a:uLnTx/>
                <a:uFillTx/>
                <a:latin typeface="Calibri" panose="020F0502020204030204"/>
                <a:ea typeface="+mn-ea"/>
                <a:cs typeface="+mn-cs"/>
              </a:rPr>
              <a:t>54,6 % : expérience confortable avec les soins primaires d’affirmation de genre</a:t>
            </a:r>
          </a:p>
        </p:txBody>
      </p:sp>
      <p:sp>
        <p:nvSpPr>
          <p:cNvPr id="9" name="Text Placeholder 8">
            <a:extLst>
              <a:ext uri="{FF2B5EF4-FFF2-40B4-BE49-F238E27FC236}">
                <a16:creationId xmlns:a16="http://schemas.microsoft.com/office/drawing/2014/main" id="{8CD66C27-B0AA-1E48-F8FC-55634F94DF86}"/>
              </a:ext>
            </a:extLst>
          </p:cNvPr>
          <p:cNvSpPr>
            <a:spLocks noGrp="1"/>
          </p:cNvSpPr>
          <p:nvPr>
            <p:ph type="body" sz="quarter" idx="13"/>
          </p:nvPr>
        </p:nvSpPr>
        <p:spPr>
          <a:xfrm>
            <a:off x="499555" y="1538514"/>
            <a:ext cx="11087100" cy="2286175"/>
          </a:xfrm>
        </p:spPr>
        <p:txBody>
          <a:bodyPr>
            <a:normAutofit lnSpcReduction="10000"/>
          </a:bodyPr>
          <a:lstStyle/>
          <a:p>
            <a:pPr marL="342900" indent="-342900">
              <a:buFont typeface="Arial" panose="020B0604020202020204" pitchFamily="34" charset="0"/>
              <a:buChar char="•"/>
              <a:defRPr/>
            </a:pPr>
            <a:r>
              <a:rPr lang="fr-CA" sz="2400" b="0" i="0" u="none" baseline="0" dirty="0">
                <a:solidFill>
                  <a:prstClr val="black"/>
                </a:solidFill>
                <a:latin typeface="Calibri" panose="020F0502020204030204"/>
                <a:ea typeface="Calibri" panose="020F0502020204030204"/>
                <a:cs typeface="Calibri" panose="020F0502020204030204"/>
              </a:rPr>
              <a:t>Entre 2019 et 2021,</a:t>
            </a:r>
            <a:r>
              <a:rPr kumimoji="0" lang="fr-CA" sz="2400" b="0" i="0" u="none" strike="noStrike" kern="1200" cap="none" spc="0" normalizeH="0" baseline="0" dirty="0">
                <a:ln>
                  <a:noFill/>
                </a:ln>
                <a:solidFill>
                  <a:prstClr val="black"/>
                </a:solidFill>
                <a:effectLst/>
                <a:uLnTx/>
                <a:uFillTx/>
                <a:latin typeface="Calibri" panose="020F0502020204030204"/>
                <a:ea typeface="+mn-ea"/>
                <a:cs typeface="+mn-cs"/>
              </a:rPr>
              <a:t> 88,3 % des adultes de diverses identités de genre et 88,5 % des adultes cisgenres de l’Ontario ont déclaré avoir un clinicien de soins primaires régulier (médecin de famille, généraliste ou infirmier praticien)</a:t>
            </a:r>
            <a:r>
              <a:rPr kumimoji="0" lang="fr-CA" sz="2400" b="0" i="0" u="none" strike="noStrike" kern="1200" cap="none" spc="0" normalizeH="0" baseline="30000" dirty="0">
                <a:ln>
                  <a:noFill/>
                </a:ln>
                <a:solidFill>
                  <a:prstClr val="black"/>
                </a:solidFill>
                <a:effectLst/>
                <a:uLnTx/>
                <a:uFillTx/>
                <a:latin typeface="Calibri" panose="020F0502020204030204"/>
                <a:ea typeface="+mn-ea"/>
                <a:cs typeface="+mn-cs"/>
              </a:rPr>
              <a:t>1</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fr-CA" sz="2400" b="0" i="0" u="none" baseline="30000" dirty="0">
              <a:solidFill>
                <a:srgbClr val="000000"/>
              </a:solidFill>
              <a:ea typeface="ＭＳ Ｐゴシック" pitchFamily="68" charset="-128"/>
            </a:endParaRPr>
          </a:p>
          <a:p>
            <a:pPr marL="342900" indent="-342900">
              <a:buFont typeface="Arial" panose="020B0604020202020204" pitchFamily="34" charset="0"/>
              <a:buChar char="•"/>
              <a:defRPr/>
            </a:pPr>
            <a:r>
              <a:rPr lang="fr-CA" sz="2400" b="0" i="0" u="none" baseline="0" dirty="0">
                <a:solidFill>
                  <a:prstClr val="black"/>
                </a:solidFill>
                <a:latin typeface="Calibri" panose="020F0502020204030204"/>
                <a:ea typeface="Calibri" panose="020F0502020204030204"/>
                <a:cs typeface="Calibri" panose="020F0502020204030204"/>
              </a:rPr>
              <a:t>Dans l’enquête Trans PULSE Canada de 2019</a:t>
            </a:r>
            <a:r>
              <a:rPr lang="fr-CA" sz="2400" b="0" i="0" u="none" baseline="30000" dirty="0">
                <a:solidFill>
                  <a:prstClr val="black"/>
                </a:solidFill>
                <a:latin typeface="Calibri" panose="020F0502020204030204"/>
                <a:ea typeface="Calibri" panose="020F0502020204030204"/>
                <a:cs typeface="Calibri" panose="020F0502020204030204"/>
              </a:rPr>
              <a:t>2</a:t>
            </a:r>
            <a:r>
              <a:rPr lang="fr-CA" sz="2400" b="0" i="0" u="none" baseline="0" dirty="0">
                <a:solidFill>
                  <a:prstClr val="black"/>
                </a:solidFill>
                <a:latin typeface="Calibri" panose="020F0502020204030204"/>
                <a:ea typeface="Calibri" panose="020F0502020204030204"/>
                <a:cs typeface="Calibri" panose="020F0502020204030204"/>
              </a:rPr>
              <a:t>, seulement 54,6 % des répondants de diverses identités de genre de l’Ontario ont déclaré avoir un clinicien de soins primaires avec qui ils se sentaient à l’aise pour discuter de questions liées à leur identité de genre</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fr-CA" sz="2400" b="0" i="0" u="none" baseline="30000" dirty="0">
              <a:solidFill>
                <a:srgbClr val="000000"/>
              </a:solidFill>
              <a:ea typeface="ＭＳ Ｐゴシック" pitchFamily="68" charset="-128"/>
            </a:endParaRPr>
          </a:p>
        </p:txBody>
      </p:sp>
      <p:sp>
        <p:nvSpPr>
          <p:cNvPr id="2" name="Title 6">
            <a:extLst>
              <a:ext uri="{FF2B5EF4-FFF2-40B4-BE49-F238E27FC236}">
                <a16:creationId xmlns:a16="http://schemas.microsoft.com/office/drawing/2014/main" id="{2DB060D3-83ED-D45B-F9E3-2019E176A796}"/>
              </a:ext>
            </a:extLst>
          </p:cNvPr>
          <p:cNvSpPr txBox="1">
            <a:spLocks/>
          </p:cNvSpPr>
          <p:nvPr/>
        </p:nvSpPr>
        <p:spPr>
          <a:xfrm>
            <a:off x="533400" y="361336"/>
            <a:ext cx="10626213" cy="6975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2600" b="1" i="0" u="none" strike="noStrike" kern="1200" cap="none" spc="0" normalizeH="0" baseline="0" noProof="0" dirty="0">
                <a:ln>
                  <a:noFill/>
                </a:ln>
                <a:solidFill>
                  <a:prstClr val="black"/>
                </a:solidFill>
                <a:effectLst/>
                <a:uLnTx/>
                <a:uFillTx/>
                <a:latin typeface="Calibri" panose="020F0502020204030204"/>
                <a:ea typeface="+mj-ea"/>
                <a:cs typeface="+mj-cs"/>
              </a:rPr>
              <a:t>Les soins primaires d’affirmation de genre ne sont pas actuellement accessibles à tous les adultes de diverses identités de genre de l’Ontario</a:t>
            </a:r>
          </a:p>
        </p:txBody>
      </p:sp>
      <p:grpSp>
        <p:nvGrpSpPr>
          <p:cNvPr id="3" name="Group 2">
            <a:extLst>
              <a:ext uri="{FF2B5EF4-FFF2-40B4-BE49-F238E27FC236}">
                <a16:creationId xmlns:a16="http://schemas.microsoft.com/office/drawing/2014/main" id="{9ABD240D-1B91-7268-C752-74B4660D58F8}"/>
              </a:ext>
              <a:ext uri="{C183D7F6-B498-43B3-948B-1728B52AA6E4}">
                <adec:decorative xmlns:adec="http://schemas.microsoft.com/office/drawing/2017/decorative" val="1"/>
              </a:ext>
            </a:extLst>
          </p:cNvPr>
          <p:cNvGrpSpPr/>
          <p:nvPr/>
        </p:nvGrpSpPr>
        <p:grpSpPr>
          <a:xfrm>
            <a:off x="1797220" y="4439741"/>
            <a:ext cx="8794589" cy="1172672"/>
            <a:chOff x="1797220" y="4439741"/>
            <a:chExt cx="8794589" cy="1172672"/>
          </a:xfrm>
        </p:grpSpPr>
        <p:pic>
          <p:nvPicPr>
            <p:cNvPr id="11" name="Picture 10" descr="A blue and black outline of a person&#10;&#10;Description automatically generated">
              <a:extLst>
                <a:ext uri="{FF2B5EF4-FFF2-40B4-BE49-F238E27FC236}">
                  <a16:creationId xmlns:a16="http://schemas.microsoft.com/office/drawing/2014/main" id="{6C1CB8C2-4C34-E810-1CF7-83B0FE76076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97220" y="4439741"/>
              <a:ext cx="1152000" cy="1172672"/>
            </a:xfrm>
            <a:prstGeom prst="rect">
              <a:avLst/>
            </a:prstGeom>
            <a:noFill/>
          </p:spPr>
        </p:pic>
        <p:pic>
          <p:nvPicPr>
            <p:cNvPr id="12" name="Picture 11" descr="A blue and black outline of a person&#10;&#10;Description automatically generated">
              <a:extLst>
                <a:ext uri="{FF2B5EF4-FFF2-40B4-BE49-F238E27FC236}">
                  <a16:creationId xmlns:a16="http://schemas.microsoft.com/office/drawing/2014/main" id="{F3ED5482-9576-77DA-0B1E-E6E038B3B5DD}"/>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646397" y="4439741"/>
              <a:ext cx="1152000" cy="1172672"/>
            </a:xfrm>
            <a:prstGeom prst="rect">
              <a:avLst/>
            </a:prstGeom>
            <a:noFill/>
          </p:spPr>
        </p:pic>
        <p:pic>
          <p:nvPicPr>
            <p:cNvPr id="13" name="Picture 12" descr="A blue and black outline of a person&#10;&#10;Description automatically generated">
              <a:extLst>
                <a:ext uri="{FF2B5EF4-FFF2-40B4-BE49-F238E27FC236}">
                  <a16:creationId xmlns:a16="http://schemas.microsoft.com/office/drawing/2014/main" id="{BADC31F2-3206-3C97-EBFF-A829F16A2582}"/>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495574" y="4439741"/>
              <a:ext cx="1152000" cy="1172672"/>
            </a:xfrm>
            <a:prstGeom prst="rect">
              <a:avLst/>
            </a:prstGeom>
            <a:noFill/>
          </p:spPr>
        </p:pic>
        <p:pic>
          <p:nvPicPr>
            <p:cNvPr id="14" name="Picture 13" descr="A blue and black outline of a person&#10;&#10;Description automatically generated">
              <a:extLst>
                <a:ext uri="{FF2B5EF4-FFF2-40B4-BE49-F238E27FC236}">
                  <a16:creationId xmlns:a16="http://schemas.microsoft.com/office/drawing/2014/main" id="{50DEC31A-F442-9ACC-CEBF-5389830E0145}"/>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344751" y="4439741"/>
              <a:ext cx="1152000" cy="1172672"/>
            </a:xfrm>
            <a:prstGeom prst="rect">
              <a:avLst/>
            </a:prstGeom>
            <a:noFill/>
          </p:spPr>
        </p:pic>
        <p:pic>
          <p:nvPicPr>
            <p:cNvPr id="15" name="Picture 14" descr="A blue and black outline of a person&#10;&#10;Description automatically generated">
              <a:extLst>
                <a:ext uri="{FF2B5EF4-FFF2-40B4-BE49-F238E27FC236}">
                  <a16:creationId xmlns:a16="http://schemas.microsoft.com/office/drawing/2014/main" id="{91BCB024-9BDD-379A-C63F-2C81D901286C}"/>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193928" y="4439741"/>
              <a:ext cx="1152000" cy="1172672"/>
            </a:xfrm>
            <a:prstGeom prst="rect">
              <a:avLst/>
            </a:prstGeom>
            <a:noFill/>
          </p:spPr>
        </p:pic>
        <p:pic>
          <p:nvPicPr>
            <p:cNvPr id="16" name="Picture 15" descr="A blue and black outline of a person&#10;&#10;Description automatically generated">
              <a:extLst>
                <a:ext uri="{FF2B5EF4-FFF2-40B4-BE49-F238E27FC236}">
                  <a16:creationId xmlns:a16="http://schemas.microsoft.com/office/drawing/2014/main" id="{871A7A64-2867-CF10-BB6C-86C7099B2B94}"/>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043105" y="4439741"/>
              <a:ext cx="1152000" cy="1172672"/>
            </a:xfrm>
            <a:prstGeom prst="rect">
              <a:avLst/>
            </a:prstGeom>
          </p:spPr>
        </p:pic>
        <p:pic>
          <p:nvPicPr>
            <p:cNvPr id="17" name="Picture 16" descr="A blue and black outline of a person&#10;&#10;Description automatically generated">
              <a:extLst>
                <a:ext uri="{FF2B5EF4-FFF2-40B4-BE49-F238E27FC236}">
                  <a16:creationId xmlns:a16="http://schemas.microsoft.com/office/drawing/2014/main" id="{C7148284-51A5-B59D-43B8-0CE50B3F9CD1}"/>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92282" y="4439741"/>
              <a:ext cx="1152000" cy="1172672"/>
            </a:xfrm>
            <a:prstGeom prst="rect">
              <a:avLst/>
            </a:prstGeom>
          </p:spPr>
        </p:pic>
        <p:pic>
          <p:nvPicPr>
            <p:cNvPr id="18" name="Picture 17" descr="A blue and black outline of a person&#10;&#10;Description automatically generated">
              <a:extLst>
                <a:ext uri="{FF2B5EF4-FFF2-40B4-BE49-F238E27FC236}">
                  <a16:creationId xmlns:a16="http://schemas.microsoft.com/office/drawing/2014/main" id="{E6DCCCC4-BE08-7BE8-DB3A-23EF84D16517}"/>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741459" y="4439741"/>
              <a:ext cx="1152000" cy="1172672"/>
            </a:xfrm>
            <a:prstGeom prst="rect">
              <a:avLst/>
            </a:prstGeom>
          </p:spPr>
        </p:pic>
        <p:pic>
          <p:nvPicPr>
            <p:cNvPr id="19" name="Picture 18" descr="A blue and black outline of a person&#10;&#10;Description automatically generated">
              <a:extLst>
                <a:ext uri="{FF2B5EF4-FFF2-40B4-BE49-F238E27FC236}">
                  <a16:creationId xmlns:a16="http://schemas.microsoft.com/office/drawing/2014/main" id="{793D8073-C46D-F61B-9343-E51FFF3652C3}"/>
                </a:ext>
              </a:extLst>
            </p:cNvPr>
            <p:cNvPicPr>
              <a:picLocks noChangeAspect="1"/>
            </p:cNvPicPr>
            <p:nvPr/>
          </p:nvPicPr>
          <p:blipFill>
            <a:blip r:embed="rId3">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9439809" y="4439741"/>
              <a:ext cx="1152000" cy="1172672"/>
            </a:xfrm>
            <a:prstGeom prst="rect">
              <a:avLst/>
            </a:prstGeom>
          </p:spPr>
        </p:pic>
        <p:pic>
          <p:nvPicPr>
            <p:cNvPr id="20" name="Picture 19" descr="A blue and black outline of a person&#10;&#10;Description automatically generated">
              <a:extLst>
                <a:ext uri="{FF2B5EF4-FFF2-40B4-BE49-F238E27FC236}">
                  <a16:creationId xmlns:a16="http://schemas.microsoft.com/office/drawing/2014/main" id="{A9A196FB-92B0-0C9D-B42A-55FD1805E185}"/>
                </a:ext>
              </a:extLst>
            </p:cNvPr>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590632" y="4439741"/>
              <a:ext cx="1152000" cy="1172672"/>
            </a:xfrm>
            <a:prstGeom prst="rect">
              <a:avLst/>
            </a:prstGeom>
          </p:spPr>
        </p:pic>
      </p:grpSp>
      <p:sp>
        <p:nvSpPr>
          <p:cNvPr id="22" name="Right Brace 21">
            <a:extLst>
              <a:ext uri="{FF2B5EF4-FFF2-40B4-BE49-F238E27FC236}">
                <a16:creationId xmlns:a16="http://schemas.microsoft.com/office/drawing/2014/main" id="{A167FFEE-F278-0077-4F61-69E554644EEC}"/>
              </a:ext>
            </a:extLst>
          </p:cNvPr>
          <p:cNvSpPr/>
          <p:nvPr/>
        </p:nvSpPr>
        <p:spPr>
          <a:xfrm rot="16200000" flipH="1">
            <a:off x="5459737" y="1961280"/>
            <a:ext cx="459132" cy="7323233"/>
          </a:xfrm>
          <a:prstGeom prst="rightBrace">
            <a:avLst>
              <a:gd name="adj1" fmla="val 32857"/>
              <a:gd name="adj2" fmla="val 64036"/>
            </a:avLst>
          </a:prstGeom>
          <a:ln w="285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w="28575">
                <a:solidFill>
                  <a:prstClr val="black"/>
                </a:solidFill>
              </a:ln>
              <a:solidFill>
                <a:prstClr val="black"/>
              </a:solidFill>
              <a:effectLst/>
              <a:uLnTx/>
              <a:uFillTx/>
              <a:latin typeface="Calibri" panose="020F0502020204030204"/>
              <a:ea typeface="+mn-ea"/>
              <a:cs typeface="+mn-cs"/>
            </a:endParaRPr>
          </a:p>
        </p:txBody>
      </p:sp>
      <p:sp>
        <p:nvSpPr>
          <p:cNvPr id="23" name="Right Brace 22">
            <a:extLst>
              <a:ext uri="{FF2B5EF4-FFF2-40B4-BE49-F238E27FC236}">
                <a16:creationId xmlns:a16="http://schemas.microsoft.com/office/drawing/2014/main" id="{2F656CE2-0A0E-B578-F412-460E91961E82}"/>
              </a:ext>
            </a:extLst>
          </p:cNvPr>
          <p:cNvSpPr/>
          <p:nvPr/>
        </p:nvSpPr>
        <p:spPr>
          <a:xfrm rot="16200000">
            <a:off x="4047300" y="2148938"/>
            <a:ext cx="345698" cy="4577207"/>
          </a:xfrm>
          <a:prstGeom prst="rightBrace">
            <a:avLst>
              <a:gd name="adj1" fmla="val 53441"/>
              <a:gd name="adj2" fmla="val 5235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 Placeholder 8">
            <a:extLst>
              <a:ext uri="{FF2B5EF4-FFF2-40B4-BE49-F238E27FC236}">
                <a16:creationId xmlns:a16="http://schemas.microsoft.com/office/drawing/2014/main" id="{ABE855B5-D28C-C608-16B9-62BD0E8F2122}"/>
              </a:ext>
            </a:extLst>
          </p:cNvPr>
          <p:cNvSpPr txBox="1">
            <a:spLocks/>
          </p:cNvSpPr>
          <p:nvPr/>
        </p:nvSpPr>
        <p:spPr>
          <a:xfrm>
            <a:off x="5496751" y="5842820"/>
            <a:ext cx="4545955" cy="4591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A" sz="2000" b="0" i="0" u="none" strike="noStrike" kern="1200" cap="none" spc="0" normalizeH="0" baseline="0" noProof="0">
                <a:ln>
                  <a:noFill/>
                </a:ln>
                <a:solidFill>
                  <a:prstClr val="black"/>
                </a:solidFill>
                <a:effectLst/>
                <a:uLnTx/>
                <a:uFillTx/>
                <a:latin typeface="Calibri" panose="020F0502020204030204"/>
                <a:ea typeface="+mn-ea"/>
                <a:cs typeface="+mn-cs"/>
              </a:rPr>
              <a:t>88,3 % : accès aux soins primaires</a:t>
            </a:r>
          </a:p>
        </p:txBody>
      </p:sp>
      <p:pic>
        <p:nvPicPr>
          <p:cNvPr id="5" name="Picture 4" descr="A blue and black outline of a person&#10;&#10;Description automatically generated">
            <a:extLst>
              <a:ext uri="{FF2B5EF4-FFF2-40B4-BE49-F238E27FC236}">
                <a16:creationId xmlns:a16="http://schemas.microsoft.com/office/drawing/2014/main" id="{FC270DBE-92B7-12E8-589C-F5948DCBA33D}"/>
              </a:ext>
            </a:extLst>
          </p:cNvPr>
          <p:cNvPicPr>
            <a:picLocks noChangeAspect="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6043774" y="4439741"/>
            <a:ext cx="549887" cy="1172672"/>
          </a:xfrm>
          <a:prstGeom prst="rect">
            <a:avLst/>
          </a:prstGeom>
          <a:noFill/>
        </p:spPr>
      </p:pic>
      <p:pic>
        <p:nvPicPr>
          <p:cNvPr id="6" name="Picture 5" descr="A blue and black outline of a person&#10;&#10;Description automatically generated">
            <a:extLst>
              <a:ext uri="{FF2B5EF4-FFF2-40B4-BE49-F238E27FC236}">
                <a16:creationId xmlns:a16="http://schemas.microsoft.com/office/drawing/2014/main" id="{BAC9D566-E20B-BFB5-7BB5-1444877CA5F8}"/>
              </a:ext>
            </a:extLst>
          </p:cNvPr>
          <p:cNvPicPr>
            <a:picLocks noChangeAspect="1"/>
          </p:cNvPicPr>
          <p:nvPr/>
        </p:nvPicPr>
        <p:blipFill rotWithShape="1">
          <a:blip r:embed="rId5">
            <a:duotone>
              <a:prstClr val="black"/>
              <a:srgbClr val="FF0000">
                <a:tint val="45000"/>
                <a:satMod val="400000"/>
              </a:srgbClr>
            </a:duotone>
            <a:extLst>
              <a:ext uri="{28A0092B-C50C-407E-A947-70E740481C1C}">
                <a14:useLocalDpi xmlns:a14="http://schemas.microsoft.com/office/drawing/2010/main" val="0"/>
              </a:ext>
            </a:extLst>
          </a:blip>
          <a:srcRect/>
          <a:stretch/>
        </p:blipFill>
        <p:spPr>
          <a:xfrm>
            <a:off x="9350919" y="4444983"/>
            <a:ext cx="391713" cy="1172672"/>
          </a:xfrm>
          <a:prstGeom prst="rect">
            <a:avLst/>
          </a:prstGeom>
        </p:spPr>
      </p:pic>
      <p:sp>
        <p:nvSpPr>
          <p:cNvPr id="4" name="Text Placeholder 2">
            <a:extLst>
              <a:ext uri="{FF2B5EF4-FFF2-40B4-BE49-F238E27FC236}">
                <a16:creationId xmlns:a16="http://schemas.microsoft.com/office/drawing/2014/main" id="{3AE7F9F9-A97D-3B5B-700E-005B6EFA3C84}"/>
              </a:ext>
            </a:extLst>
          </p:cNvPr>
          <p:cNvSpPr txBox="1">
            <a:spLocks/>
          </p:cNvSpPr>
          <p:nvPr/>
        </p:nvSpPr>
        <p:spPr>
          <a:xfrm>
            <a:off x="10068" y="6396546"/>
            <a:ext cx="11087100" cy="46166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1"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AutoNum type="arabicPeriod"/>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Canadian Community Health Survey, Ontario Share File, 2019 and 2020 combined.</a:t>
            </a:r>
          </a:p>
          <a:p>
            <a:pPr marL="228600" marR="0" lvl="0" indent="-228600" algn="l" defTabSz="914400" rtl="0" eaLnBrk="1" fontAlgn="auto" latinLnBrk="0" hangingPunct="1">
              <a:lnSpc>
                <a:spcPct val="100000"/>
              </a:lnSpc>
              <a:spcBef>
                <a:spcPts val="0"/>
              </a:spcBef>
              <a:spcAft>
                <a:spcPts val="0"/>
              </a:spcAft>
              <a:buClr>
                <a:srgbClr val="44546A"/>
              </a:buClr>
              <a:buSzTx/>
              <a:buFont typeface="Arial" panose="020B0604020202020204" pitchFamily="34" charset="0"/>
              <a:buAutoNum type="arabicPeriod"/>
              <a:tabLst/>
              <a:defRPr/>
            </a:pPr>
            <a:r>
              <a:rPr kumimoji="0" lang="en-US" sz="1200" b="0" i="0" u="none" strike="noStrike" kern="0" cap="none" spc="0" normalizeH="0" baseline="0" noProof="0" dirty="0" err="1">
                <a:ln>
                  <a:noFill/>
                </a:ln>
                <a:solidFill>
                  <a:prstClr val="black"/>
                </a:solidFill>
                <a:effectLst/>
                <a:uLnTx/>
                <a:uFillTx/>
                <a:latin typeface="Calibri" panose="020F0502020204030204"/>
                <a:ea typeface="+mn-ea"/>
                <a:cs typeface="+mn-cs"/>
              </a:rPr>
              <a:t>Scheim</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 et al, 2021, </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hlinkClick r:id="rId6"/>
              </a:rPr>
              <a:t>Health care access among transgender and nonbinary people in Canada, 2019: a cross-sectional survey</a:t>
            </a: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417552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4CF2B-6C1E-E8EA-86BC-137C201240BD}"/>
              </a:ext>
            </a:extLst>
          </p:cNvPr>
          <p:cNvSpPr>
            <a:spLocks noGrp="1"/>
          </p:cNvSpPr>
          <p:nvPr>
            <p:ph type="title"/>
          </p:nvPr>
        </p:nvSpPr>
        <p:spPr>
          <a:xfrm>
            <a:off x="552450" y="392945"/>
            <a:ext cx="11087100" cy="697541"/>
          </a:xfrm>
        </p:spPr>
        <p:txBody>
          <a:bodyPr vert="horz" lIns="91440" tIns="45720" rIns="91440" bIns="45720" rtlCol="0" anchor="ctr">
            <a:noAutofit/>
          </a:bodyPr>
          <a:lstStyle/>
          <a:p>
            <a:pPr algn="l" rtl="0"/>
            <a:r>
              <a:rPr lang="fr-CA" sz="3000" b="1" i="0" u="none" baseline="0">
                <a:latin typeface="+mn-lt"/>
                <a:ea typeface="+mn-lt"/>
                <a:cs typeface="+mn-lt"/>
              </a:rPr>
              <a:t>L’hormonothérapie d’affirmation de genre est la plus souvent prescrite en médecine générale</a:t>
            </a:r>
          </a:p>
        </p:txBody>
      </p:sp>
      <p:sp>
        <p:nvSpPr>
          <p:cNvPr id="5" name="Text Placeholder 4">
            <a:extLst>
              <a:ext uri="{FF2B5EF4-FFF2-40B4-BE49-F238E27FC236}">
                <a16:creationId xmlns:a16="http://schemas.microsoft.com/office/drawing/2014/main" id="{B5B7F85C-1309-9550-AC8A-E0EDCA5160A2}"/>
              </a:ext>
            </a:extLst>
          </p:cNvPr>
          <p:cNvSpPr>
            <a:spLocks noGrp="1"/>
          </p:cNvSpPr>
          <p:nvPr>
            <p:ph type="body" sz="quarter" idx="13"/>
          </p:nvPr>
        </p:nvSpPr>
        <p:spPr>
          <a:xfrm>
            <a:off x="552450" y="1593273"/>
            <a:ext cx="5606143" cy="4465647"/>
          </a:xfrm>
        </p:spPr>
        <p:txBody>
          <a:bodyPr vert="horz" lIns="91440" tIns="45720" rIns="91440" bIns="45720" rtlCol="0" anchor="t">
            <a:normAutofit fontScale="92500" lnSpcReduction="20000"/>
          </a:bodyPr>
          <a:lstStyle/>
          <a:p>
            <a:pPr marL="342900" indent="-342900">
              <a:buFont typeface="Arial" panose="020B0604020202020204" pitchFamily="34" charset="0"/>
              <a:buChar char="•"/>
            </a:pPr>
            <a:r>
              <a:rPr lang="fr-CA" sz="2400" b="0" i="0" u="none" baseline="0" dirty="0"/>
              <a:t>L’enquête de Trans PULSE Canada de 2019 a révélé que les deux tiers de l’hormonothérapie des répondants ontariens étaient prescrits aux soins primaires</a:t>
            </a:r>
            <a:r>
              <a:rPr lang="fr-CA" sz="2400" b="0" i="0" u="none" baseline="30000" dirty="0"/>
              <a:t>1</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fr-CA" sz="2400" b="0" i="0" u="none" baseline="30000" dirty="0">
              <a:solidFill>
                <a:srgbClr val="000000"/>
              </a:solidFill>
              <a:ea typeface="ＭＳ Ｐゴシック" pitchFamily="68" charset="-128"/>
            </a:endParaRPr>
          </a:p>
          <a:p>
            <a:pPr marL="342900" indent="-342900">
              <a:buFont typeface="Arial" panose="020B0604020202020204" pitchFamily="34" charset="0"/>
              <a:buChar char="•"/>
            </a:pPr>
            <a:r>
              <a:rPr kumimoji="0" lang="fr-CA" sz="2400" b="0" i="0" u="none" strike="noStrike" kern="1200" cap="none" spc="0" normalizeH="0" baseline="0" dirty="0">
                <a:ln>
                  <a:noFill/>
                </a:ln>
                <a:solidFill>
                  <a:prstClr val="black"/>
                </a:solidFill>
                <a:effectLst/>
                <a:uLnTx/>
                <a:uFillTx/>
                <a:latin typeface="Calibri" panose="020F0502020204030204"/>
                <a:ea typeface="+mn-ea"/>
                <a:cs typeface="+mn-cs"/>
              </a:rPr>
              <a:t>Les cliniciens de soins primaires sont encouragés à jouer un rôle actif pour aider les personnes à accéder à une hormonothérapie d’affirmation de genre</a:t>
            </a:r>
            <a:r>
              <a:rPr kumimoji="0" lang="fr-CA" sz="2400" b="0" i="0" u="none" strike="noStrike" kern="1200" cap="none" spc="0" normalizeH="0" baseline="30000" dirty="0">
                <a:ln>
                  <a:noFill/>
                </a:ln>
                <a:solidFill>
                  <a:prstClr val="black"/>
                </a:solidFill>
                <a:effectLst/>
                <a:uLnTx/>
                <a:uFillTx/>
                <a:latin typeface="Calibri" panose="020F0502020204030204"/>
                <a:ea typeface="+mn-ea"/>
                <a:cs typeface="+mn-cs"/>
              </a:rPr>
              <a:t>2,3</a:t>
            </a:r>
            <a:r>
              <a:rPr kumimoji="0" lang="fr-CA" sz="2400" b="0" i="0" u="none" strike="noStrike" kern="1200" cap="none" spc="0" normalizeH="0" dirty="0">
                <a:ln>
                  <a:noFill/>
                </a:ln>
                <a:solidFill>
                  <a:prstClr val="black"/>
                </a:solidFill>
                <a:effectLst/>
                <a:uLnTx/>
                <a:uFillTx/>
                <a:latin typeface="Calibri" panose="020F0502020204030204"/>
                <a:ea typeface="+mn-ea"/>
                <a:cs typeface="+mn-cs"/>
              </a:rPr>
              <a:t>. </a:t>
            </a:r>
            <a:r>
              <a:rPr kumimoji="0" lang="fr-CA" sz="2400" b="0" i="0" u="none" strike="noStrike" kern="1200" cap="none" spc="0" normalizeH="0" baseline="0" dirty="0">
                <a:ln>
                  <a:noFill/>
                </a:ln>
                <a:solidFill>
                  <a:prstClr val="black"/>
                </a:solidFill>
                <a:effectLst/>
                <a:uLnTx/>
                <a:uFillTx/>
                <a:latin typeface="Calibri" panose="020F0502020204030204"/>
                <a:ea typeface="+mn-ea"/>
                <a:cs typeface="+mn-cs"/>
              </a:rPr>
              <a:t>Un meilleur accès via les soins primaires peut réduire les temps d’attente globaux, alléger la pression sur les spécialistes et améliorer la sécurité des patients en détournant les gens des sources non réglementées de médicaments d’hormonothérapie</a:t>
            </a:r>
            <a:r>
              <a:rPr kumimoji="0" lang="fr-CA" sz="24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lang="fr-CA" sz="2400" b="0" i="0" u="none" baseline="30000" dirty="0">
              <a:solidFill>
                <a:srgbClr val="000000"/>
              </a:solidFill>
              <a:ea typeface="ＭＳ Ｐゴシック" pitchFamily="68" charset="-128"/>
            </a:endParaRPr>
          </a:p>
        </p:txBody>
      </p:sp>
      <p:graphicFrame>
        <p:nvGraphicFramePr>
          <p:cNvPr id="8" name="Chart 7" descr="Graphique montrant que 65,9 % des personnes ont déclaré avoir reçu une thérapie hormonale d’affirmation de genre d’un clinicien de soins primaires, 36,3 % d’un spécialiste, et 2,9 % d’autres sources comme en ligne, une source non réglementée, ou l’ordonnance de quelqu’un d’autre.">
            <a:extLst>
              <a:ext uri="{FF2B5EF4-FFF2-40B4-BE49-F238E27FC236}">
                <a16:creationId xmlns:a16="http://schemas.microsoft.com/office/drawing/2014/main" id="{F553C9F0-E739-0CAD-3E2F-D91298C32ADF}"/>
              </a:ext>
            </a:extLst>
          </p:cNvPr>
          <p:cNvGraphicFramePr/>
          <p:nvPr>
            <p:extLst>
              <p:ext uri="{D42A27DB-BD31-4B8C-83A1-F6EECF244321}">
                <p14:modId xmlns:p14="http://schemas.microsoft.com/office/powerpoint/2010/main" val="2828476435"/>
              </p:ext>
            </p:extLst>
          </p:nvPr>
        </p:nvGraphicFramePr>
        <p:xfrm>
          <a:off x="4942882" y="799080"/>
          <a:ext cx="5850824" cy="525984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a:extLst>
              <a:ext uri="{FF2B5EF4-FFF2-40B4-BE49-F238E27FC236}">
                <a16:creationId xmlns:a16="http://schemas.microsoft.com/office/drawing/2014/main" id="{013EDA5A-2166-D2FE-4F27-8664DDF45AE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9296" y="4861624"/>
            <a:ext cx="1994665" cy="19946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CB699C-CACB-1822-FB73-F8F65D5504C4}"/>
              </a:ext>
            </a:extLst>
          </p:cNvPr>
          <p:cNvSpPr txBox="1"/>
          <p:nvPr/>
        </p:nvSpPr>
        <p:spPr>
          <a:xfrm>
            <a:off x="12012" y="6209958"/>
            <a:ext cx="11440391" cy="646331"/>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S PGothic"/>
                <a:cs typeface="Segoe UI"/>
              </a:rPr>
              <a:t>Personal communication, Trans PULSE Canada study team, June 6, 2024.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S PGothic"/>
                <a:cs typeface="Segoe UI"/>
              </a:rPr>
              <a:t>Centre for Addiction and Mental Health, </a:t>
            </a:r>
            <a:r>
              <a:rPr kumimoji="0" lang="en-US" sz="1200" b="0" i="0" u="none" strike="noStrike" kern="1200" cap="none" spc="0" normalizeH="0" baseline="0" noProof="0" dirty="0">
                <a:ln>
                  <a:noFill/>
                </a:ln>
                <a:solidFill>
                  <a:prstClr val="black"/>
                </a:solidFill>
                <a:effectLst/>
                <a:uLnTx/>
                <a:uFillTx/>
                <a:latin typeface="Calibri"/>
                <a:ea typeface="MS PGothic"/>
                <a:cs typeface="Segoe UI"/>
                <a:hlinkClick r:id="rId5"/>
              </a:rPr>
              <a:t>Gender Identity Clinic</a:t>
            </a:r>
            <a:r>
              <a:rPr kumimoji="0" lang="en-US" sz="1200" b="0" i="0" u="none" strike="noStrike" kern="1200" cap="none" spc="0" normalizeH="0" baseline="0" noProof="0" dirty="0">
                <a:ln>
                  <a:noFill/>
                </a:ln>
                <a:solidFill>
                  <a:prstClr val="black"/>
                </a:solidFill>
                <a:effectLst/>
                <a:uLnTx/>
                <a:uFillTx/>
                <a:latin typeface="Calibri"/>
                <a:ea typeface="MS PGothic"/>
                <a:cs typeface="Segoe UI"/>
              </a:rPr>
              <a:t>, accessed June 2024.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S PGothic"/>
                <a:cs typeface="Segoe UI"/>
              </a:rPr>
              <a:t>Rainbow Health Ontario, </a:t>
            </a:r>
            <a:r>
              <a:rPr kumimoji="0" lang="en-US" sz="1200" b="0" i="0" u="none" strike="noStrike" kern="1200" cap="none" spc="0" normalizeH="0" baseline="0" noProof="0" dirty="0">
                <a:ln>
                  <a:noFill/>
                </a:ln>
                <a:solidFill>
                  <a:srgbClr val="333333"/>
                </a:solidFill>
                <a:effectLst/>
                <a:uLnTx/>
                <a:uFillTx/>
                <a:latin typeface="proxima-nova"/>
                <a:ea typeface="MS PGothic"/>
                <a:cs typeface="Segoe UI"/>
                <a:hlinkClick r:id="rId6"/>
              </a:rPr>
              <a:t>H</a:t>
            </a:r>
            <a:r>
              <a:rPr kumimoji="0" lang="en-US" sz="1200" b="0" i="0" u="none" strike="noStrike" kern="1200" cap="none" spc="0" normalizeH="0" baseline="0" noProof="0" dirty="0">
                <a:ln>
                  <a:noFill/>
                </a:ln>
                <a:solidFill>
                  <a:srgbClr val="333333"/>
                </a:solidFill>
                <a:effectLst/>
                <a:uLnTx/>
                <a:uFillTx/>
                <a:latin typeface="proxima-nova"/>
                <a:ea typeface="+mn-ea"/>
                <a:cs typeface="+mn-cs"/>
                <a:hlinkClick r:id="rId6"/>
              </a:rPr>
              <a:t>ow do I access or start hormone replacement therapy?</a:t>
            </a:r>
            <a:r>
              <a:rPr kumimoji="0" lang="en-US" sz="1200" b="0" i="0" u="none" strike="noStrike" kern="1200" cap="none" spc="0" normalizeH="0" baseline="0" noProof="0" dirty="0">
                <a:ln>
                  <a:noFill/>
                </a:ln>
                <a:solidFill>
                  <a:srgbClr val="333333"/>
                </a:solidFill>
                <a:effectLst/>
                <a:uLnTx/>
                <a:uFillTx/>
                <a:latin typeface="proxima-nova"/>
                <a:ea typeface="+mn-ea"/>
                <a:cs typeface="+mn-cs"/>
              </a:rPr>
              <a:t>, accessed June 2024.</a:t>
            </a:r>
          </a:p>
        </p:txBody>
      </p:sp>
    </p:spTree>
    <p:extLst>
      <p:ext uri="{BB962C8B-B14F-4D97-AF65-F5344CB8AC3E}">
        <p14:creationId xmlns:p14="http://schemas.microsoft.com/office/powerpoint/2010/main" val="2742858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A9BD-033D-B776-A9DE-98B5790CAB5C}"/>
              </a:ext>
            </a:extLst>
          </p:cNvPr>
          <p:cNvSpPr>
            <a:spLocks noGrp="1"/>
          </p:cNvSpPr>
          <p:nvPr>
            <p:ph type="title"/>
          </p:nvPr>
        </p:nvSpPr>
        <p:spPr>
          <a:xfrm>
            <a:off x="533400" y="417344"/>
            <a:ext cx="10872019" cy="505381"/>
          </a:xfrm>
        </p:spPr>
        <p:txBody>
          <a:bodyPr>
            <a:noAutofit/>
          </a:bodyPr>
          <a:lstStyle/>
          <a:p>
            <a:pPr algn="l" rtl="0"/>
            <a:r>
              <a:rPr lang="fr-CA" sz="2600" b="1" i="0" u="none" baseline="0" dirty="0">
                <a:latin typeface="+mn-lt"/>
                <a:cs typeface="Calibri Light"/>
              </a:rPr>
              <a:t>Il existe des possibilités d’améliorer la compétence clinique pour répondre aux besoins en soins de santé des adultes de diverses identités de genre</a:t>
            </a:r>
          </a:p>
        </p:txBody>
      </p:sp>
      <p:pic>
        <p:nvPicPr>
          <p:cNvPr id="6" name="Picture Placeholder 5">
            <a:extLst>
              <a:ext uri="{FF2B5EF4-FFF2-40B4-BE49-F238E27FC236}">
                <a16:creationId xmlns:a16="http://schemas.microsoft.com/office/drawing/2014/main" id="{1CAA8503-BC25-F541-DF74-4CF564A007E0}"/>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9159668" y="1064945"/>
            <a:ext cx="2714351" cy="2574570"/>
          </a:xfrm>
        </p:spPr>
      </p:pic>
      <p:sp>
        <p:nvSpPr>
          <p:cNvPr id="4" name="TextBox 3">
            <a:extLst>
              <a:ext uri="{FF2B5EF4-FFF2-40B4-BE49-F238E27FC236}">
                <a16:creationId xmlns:a16="http://schemas.microsoft.com/office/drawing/2014/main" id="{D92E0772-39EE-454F-D287-0F07A8285CCF}"/>
              </a:ext>
            </a:extLst>
          </p:cNvPr>
          <p:cNvSpPr txBox="1"/>
          <p:nvPr/>
        </p:nvSpPr>
        <p:spPr>
          <a:xfrm>
            <a:off x="523254" y="1441687"/>
            <a:ext cx="8372749" cy="24929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200" b="0" i="0" u="none" strike="noStrike" kern="1200" cap="none" spc="0" normalizeH="0" baseline="0" noProof="0" dirty="0">
                <a:ln>
                  <a:noFill/>
                </a:ln>
                <a:solidFill>
                  <a:prstClr val="black"/>
                </a:solidFill>
                <a:effectLst/>
                <a:uLnTx/>
                <a:uFillTx/>
                <a:latin typeface="Calibri" panose="020F0502020204030204"/>
                <a:ea typeface="+mn-ea"/>
                <a:cs typeface="+mn-cs"/>
              </a:rPr>
              <a:t>L’éducation et la formation limitées sur les soins d’affirmation de genre ont été identifiées comme une contrainte parmi les étudiants en médecine et les infirmières en Ontario</a:t>
            </a:r>
            <a:r>
              <a:rPr kumimoji="0" lang="fr-CA" sz="2200" b="0" i="0" u="none" strike="noStrike" kern="1200" cap="none" spc="0" normalizeH="0" baseline="30000" noProof="0" dirty="0">
                <a:ln>
                  <a:noFill/>
                </a:ln>
                <a:solidFill>
                  <a:prstClr val="black"/>
                </a:solidFill>
                <a:effectLst/>
                <a:uLnTx/>
                <a:uFillTx/>
                <a:latin typeface="Calibri" panose="020F0502020204030204"/>
                <a:ea typeface="+mn-ea"/>
                <a:cs typeface="+mn-cs"/>
              </a:rPr>
              <a:t>1,2</a:t>
            </a:r>
            <a:r>
              <a:rPr kumimoji="0" lang="fr-CA" sz="2200" b="0" i="0" u="none" strike="noStrike" kern="1200" cap="none" spc="0" normalizeH="0" baseline="0" noProof="0" dirty="0">
                <a:ln>
                  <a:noFill/>
                </a:ln>
                <a:solidFill>
                  <a:prstClr val="black"/>
                </a:solidFill>
                <a:effectLst/>
                <a:uLnTx/>
                <a:uFillTx/>
                <a:latin typeface="Calibri" panose="020F0502020204030204"/>
                <a:ea typeface="+mn-ea"/>
                <a:cs typeface="+mn-cs"/>
              </a:rPr>
              <a:t>. Une analyse qualitative des obstacles perçus par les médecins a révélé que les difficultés d’accès aux ressources et aux réseaux. d’orientation, ainsi que les déficits de connaissances médicales, constituaient les principaux obstacles</a:t>
            </a:r>
            <a:r>
              <a:rPr kumimoji="0" lang="fr-CA" sz="22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fr-CA" sz="2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fr-CA" sz="22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D4F0D72-392B-F3AB-E732-066C5502FD9D}"/>
              </a:ext>
            </a:extLst>
          </p:cNvPr>
          <p:cNvSpPr txBox="1"/>
          <p:nvPr/>
        </p:nvSpPr>
        <p:spPr>
          <a:xfrm>
            <a:off x="533400" y="3690641"/>
            <a:ext cx="1076417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200" b="0" i="0" u="none" strike="noStrike" kern="1200" cap="none" spc="0" normalizeH="0" baseline="0" noProof="0" dirty="0">
                <a:ln>
                  <a:noFill/>
                </a:ln>
                <a:solidFill>
                  <a:prstClr val="black"/>
                </a:solidFill>
                <a:effectLst/>
                <a:uLnTx/>
                <a:uFillTx/>
                <a:latin typeface="Calibri" panose="020F0502020204030204"/>
                <a:ea typeface="+mn-ea"/>
                <a:cs typeface="+mn-cs"/>
              </a:rPr>
              <a:t>Les principaux facteurs qui ont permis de renforcer la capacité des cliniciens à fournir des soins d’affirmation de genre ont été identifiés</a:t>
            </a:r>
            <a:r>
              <a:rPr kumimoji="0" lang="fr-CA" sz="2200" b="0" i="0" u="none" strike="noStrike" kern="1200" cap="none" spc="0" normalizeH="0" baseline="30000" noProof="0" dirty="0">
                <a:ln>
                  <a:noFill/>
                </a:ln>
                <a:solidFill>
                  <a:prstClr val="black"/>
                </a:solidFill>
                <a:effectLst/>
                <a:uLnTx/>
                <a:uFillTx/>
                <a:latin typeface="Calibri" panose="020F0502020204030204"/>
                <a:ea typeface="+mn-ea"/>
                <a:cs typeface="+mn-cs"/>
              </a:rPr>
              <a:t>4,5</a:t>
            </a:r>
            <a:r>
              <a:rPr kumimoji="0" lang="fr-CA"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0681C050-BDE9-787B-C8D9-9BA17FF5E4F0}"/>
              </a:ext>
            </a:extLst>
          </p:cNvPr>
          <p:cNvSpPr txBox="1"/>
          <p:nvPr/>
        </p:nvSpPr>
        <p:spPr>
          <a:xfrm>
            <a:off x="533400" y="4460082"/>
            <a:ext cx="10705786" cy="1323439"/>
          </a:xfrm>
          <a:prstGeom prst="rect">
            <a:avLst/>
          </a:prstGeom>
          <a:noFill/>
        </p:spPr>
        <p:txBody>
          <a:bodyPr wrap="square" numCol="2">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panose="020F0502020204030204"/>
                <a:ea typeface="+mn-ea"/>
                <a:cs typeface="+mn-cs"/>
              </a:rPr>
              <a:t>Formation continue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panose="020F0502020204030204"/>
                <a:ea typeface="+mn-ea"/>
                <a:cs typeface="+mn-cs"/>
              </a:rPr>
              <a:t>Lignes directrices sur la pratique clinique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panose="020F0502020204030204"/>
                <a:ea typeface="+mn-ea"/>
                <a:cs typeface="+mn-cs"/>
              </a:rPr>
              <a:t>Surveillance professionnelle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panose="020F0502020204030204"/>
                <a:ea typeface="+mn-ea"/>
                <a:cs typeface="+mn-cs"/>
              </a:rPr>
              <a:t>Mentorat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000" b="0" i="0" u="none" strike="noStrike" kern="1200" cap="none" spc="0" normalizeH="0" baseline="0" noProof="0" dirty="0">
                <a:ln>
                  <a:noFill/>
                </a:ln>
                <a:solidFill>
                  <a:prstClr val="black"/>
                </a:solidFill>
                <a:effectLst/>
                <a:uLnTx/>
                <a:uFillTx/>
                <a:latin typeface="Calibri" panose="020F0502020204030204"/>
                <a:ea typeface="+mn-ea"/>
                <a:cs typeface="+mn-cs"/>
              </a:rPr>
              <a:t>Inclure les soins d’affirmation de genre dans les programmes scolaires</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38B184-B533-6964-3AD5-393DEBDA6704}"/>
              </a:ext>
            </a:extLst>
          </p:cNvPr>
          <p:cNvSpPr txBox="1"/>
          <p:nvPr/>
        </p:nvSpPr>
        <p:spPr>
          <a:xfrm>
            <a:off x="7208" y="5834647"/>
            <a:ext cx="11475028" cy="1015663"/>
          </a:xfrm>
          <a:prstGeom prst="rect">
            <a:avLst/>
          </a:prstGeom>
          <a:noFill/>
        </p:spPr>
        <p:txBody>
          <a:bodyPr wrap="square">
            <a:spAutoFit/>
          </a:bodyPr>
          <a:lstStyle/>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Calibri"/>
                <a:ea typeface="MS PGothic"/>
                <a:cs typeface="Segoe UI"/>
              </a:rPr>
              <a:t>Chan et al, 2016, </a:t>
            </a:r>
            <a:r>
              <a:rPr kumimoji="0" lang="en-US" sz="1200" b="0" i="0" u="none" strike="noStrike" kern="1200" cap="none" spc="0" normalizeH="0" baseline="0" noProof="0" dirty="0">
                <a:ln>
                  <a:noFill/>
                </a:ln>
                <a:solidFill>
                  <a:srgbClr val="000000"/>
                </a:solidFill>
                <a:effectLst/>
                <a:uLnTx/>
                <a:uFillTx/>
                <a:latin typeface="Calibri"/>
                <a:ea typeface="MS PGothic"/>
                <a:cs typeface="Segoe UI"/>
                <a:hlinkClick r:id="rId4"/>
              </a:rPr>
              <a:t>Gaps in transgender medicine content identified among Canadian medical school curricula</a:t>
            </a:r>
            <a:r>
              <a:rPr kumimoji="0" lang="en-US" sz="1200" b="0" i="0" u="none" strike="noStrike" kern="1200" cap="none" spc="0" normalizeH="0" baseline="0" noProof="0" dirty="0">
                <a:ln>
                  <a:noFill/>
                </a:ln>
                <a:solidFill>
                  <a:srgbClr val="000000"/>
                </a:solidFill>
                <a:effectLst/>
                <a:uLnTx/>
                <a:uFillTx/>
                <a:latin typeface="Calibri"/>
                <a:ea typeface="MS PGothic"/>
                <a:cs typeface="Segoe UI"/>
              </a:rPr>
              <a:t>. </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Calibri"/>
                <a:ea typeface="MS PGothic"/>
                <a:cs typeface="Segoe UI"/>
              </a:rPr>
              <a:t>Ziegler, 2020, </a:t>
            </a:r>
            <a:r>
              <a:rPr kumimoji="0" lang="en-US" sz="1200" b="0" i="0" u="none" strike="noStrike" kern="1200" cap="none" spc="0" normalizeH="0" baseline="0" noProof="0" dirty="0">
                <a:ln>
                  <a:noFill/>
                </a:ln>
                <a:solidFill>
                  <a:srgbClr val="000000"/>
                </a:solidFill>
                <a:effectLst/>
                <a:uLnTx/>
                <a:uFillTx/>
                <a:latin typeface="Calibri"/>
                <a:ea typeface="MS PGothic"/>
                <a:cs typeface="Segoe UI"/>
                <a:hlinkClick r:id="rId5"/>
              </a:rPr>
              <a:t>The integral role of nurses in primary care for transgender people: a qualitative descriptive study</a:t>
            </a:r>
            <a:r>
              <a:rPr kumimoji="0" lang="en-US" sz="1200" b="0" i="0" u="none" strike="noStrike" kern="1200" cap="none" spc="0" normalizeH="0" baseline="0" noProof="0" dirty="0">
                <a:ln>
                  <a:noFill/>
                </a:ln>
                <a:solidFill>
                  <a:srgbClr val="000000"/>
                </a:solidFill>
                <a:effectLst/>
                <a:uLnTx/>
                <a:uFillTx/>
                <a:latin typeface="Calibri"/>
                <a:ea typeface="MS PGothic"/>
                <a:cs typeface="Segoe UI"/>
              </a:rPr>
              <a:t>. </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dirty="0" err="1">
                <a:ln>
                  <a:noFill/>
                </a:ln>
                <a:solidFill>
                  <a:srgbClr val="000000"/>
                </a:solidFill>
                <a:effectLst/>
                <a:uLnTx/>
                <a:uFillTx/>
                <a:latin typeface="Calibri"/>
                <a:ea typeface="MS PGothic"/>
                <a:cs typeface="Segoe UI"/>
              </a:rPr>
              <a:t>Snelgrove</a:t>
            </a:r>
            <a:r>
              <a:rPr kumimoji="0" lang="en-US" sz="1200" b="0" i="0" u="none" strike="noStrike" kern="1200" cap="none" spc="0" normalizeH="0" baseline="0" noProof="0" dirty="0">
                <a:ln>
                  <a:noFill/>
                </a:ln>
                <a:solidFill>
                  <a:srgbClr val="000000"/>
                </a:solidFill>
                <a:effectLst/>
                <a:uLnTx/>
                <a:uFillTx/>
                <a:latin typeface="Calibri"/>
                <a:ea typeface="MS PGothic"/>
                <a:cs typeface="Segoe UI"/>
              </a:rPr>
              <a:t> et al, 2012, </a:t>
            </a:r>
            <a:r>
              <a:rPr kumimoji="0" lang="en-US" sz="1200" b="0" i="0" u="none" strike="noStrike" kern="1200" cap="none" spc="0" normalizeH="0" baseline="0" noProof="0" dirty="0">
                <a:ln>
                  <a:noFill/>
                </a:ln>
                <a:solidFill>
                  <a:srgbClr val="000000"/>
                </a:solidFill>
                <a:effectLst/>
                <a:uLnTx/>
                <a:uFillTx/>
                <a:latin typeface="Calibri"/>
                <a:ea typeface="MS PGothic"/>
                <a:cs typeface="Segoe UI"/>
                <a:hlinkClick r:id="rId6"/>
              </a:rPr>
              <a:t>“Completely out-at-sea” with “two-gender medicine”: a qualitative analysis of physician-side barriers to providing healthcare for transgender patients</a:t>
            </a:r>
            <a:r>
              <a:rPr kumimoji="0" lang="en-US" sz="1200" b="0" i="0" u="none" strike="noStrike" kern="1200" cap="none" spc="0" normalizeH="0" baseline="0" noProof="0" dirty="0">
                <a:ln>
                  <a:noFill/>
                </a:ln>
                <a:solidFill>
                  <a:srgbClr val="000000"/>
                </a:solidFill>
                <a:effectLst/>
                <a:uLnTx/>
                <a:uFillTx/>
                <a:latin typeface="Calibri"/>
                <a:ea typeface="MS PGothic"/>
                <a:cs typeface="Segoe UI"/>
              </a:rPr>
              <a:t>. </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Calibri"/>
                <a:ea typeface="MS PGothic"/>
                <a:cs typeface="Segoe UI"/>
              </a:rPr>
              <a:t>Ziegler et al, 2020, </a:t>
            </a:r>
            <a:r>
              <a:rPr kumimoji="0" lang="en-US" sz="1200" b="0" i="0" u="none" strike="noStrike" kern="1200" cap="none" spc="0" normalizeH="0" baseline="0" noProof="0" dirty="0">
                <a:ln>
                  <a:noFill/>
                </a:ln>
                <a:solidFill>
                  <a:srgbClr val="000000"/>
                </a:solidFill>
                <a:effectLst/>
                <a:uLnTx/>
                <a:uFillTx/>
                <a:latin typeface="Calibri"/>
                <a:ea typeface="MS PGothic"/>
                <a:cs typeface="Segoe UI"/>
                <a:hlinkClick r:id="rId7"/>
              </a:rPr>
              <a:t> Models of care and team activities in the delivery of transgender primary care: an Ontario case study</a:t>
            </a:r>
            <a:r>
              <a:rPr kumimoji="0" lang="en-US" sz="1200" b="0" i="0" u="none" strike="noStrike" kern="1200" cap="none" spc="0" normalizeH="0" baseline="0" noProof="0" dirty="0">
                <a:ln>
                  <a:noFill/>
                </a:ln>
                <a:solidFill>
                  <a:srgbClr val="000000"/>
                </a:solidFill>
                <a:effectLst/>
                <a:uLnTx/>
                <a:uFillTx/>
                <a:latin typeface="Calibri"/>
                <a:ea typeface="MS PGothic"/>
                <a:cs typeface="Segoe UI"/>
              </a:rPr>
              <a:t>. </a:t>
            </a:r>
          </a:p>
          <a:p>
            <a:pPr marL="228600" marR="0" lvl="0" indent="-228600" algn="l" defTabSz="457200" rtl="0" eaLnBrk="1" fontAlgn="base" latinLnBrk="0" hangingPunct="1">
              <a:lnSpc>
                <a:spcPct val="100000"/>
              </a:lnSpc>
              <a:spcBef>
                <a:spcPct val="0"/>
              </a:spcBef>
              <a:spcAft>
                <a:spcPct val="0"/>
              </a:spcAft>
              <a:buClrTx/>
              <a:buSzTx/>
              <a:buFontTx/>
              <a:buAutoNum type="arabicPeriod"/>
              <a:tabLst/>
              <a:defRPr/>
            </a:pPr>
            <a:r>
              <a:rPr kumimoji="0" lang="en-US" sz="1200" b="0" i="0" u="none" strike="noStrike" kern="1200" cap="none" spc="0" normalizeH="0" baseline="0" noProof="0" dirty="0">
                <a:ln>
                  <a:noFill/>
                </a:ln>
                <a:solidFill>
                  <a:srgbClr val="000000"/>
                </a:solidFill>
                <a:effectLst/>
                <a:uLnTx/>
                <a:uFillTx/>
                <a:latin typeface="Calibri"/>
                <a:ea typeface="MS PGothic"/>
                <a:cs typeface="Segoe UI"/>
              </a:rPr>
              <a:t>Rainbow Health Ontario, 2021,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Guidelines for gender-affirming primary care with trans and non-binary patients</a:t>
            </a:r>
            <a:r>
              <a:rPr kumimoji="0" lang="en-US" sz="1200" b="0" i="0" u="none" strike="noStrike" kern="1200" cap="none" spc="0" normalizeH="0" baseline="0" noProof="0" dirty="0">
                <a:ln>
                  <a:noFill/>
                </a:ln>
                <a:solidFill>
                  <a:srgbClr val="000000"/>
                </a:solidFill>
                <a:effectLst/>
                <a:uLnTx/>
                <a:uFillTx/>
                <a:latin typeface="Calibri"/>
                <a:ea typeface="MS PGothic"/>
                <a:cs typeface="Segoe UI"/>
              </a:rPr>
              <a:t>. </a:t>
            </a:r>
          </a:p>
        </p:txBody>
      </p:sp>
    </p:spTree>
    <p:extLst>
      <p:ext uri="{BB962C8B-B14F-4D97-AF65-F5344CB8AC3E}">
        <p14:creationId xmlns:p14="http://schemas.microsoft.com/office/powerpoint/2010/main" val="1990170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2759E-CCCE-B503-1C27-34780DD8C15A}"/>
              </a:ext>
            </a:extLst>
          </p:cNvPr>
          <p:cNvSpPr txBox="1">
            <a:spLocks/>
          </p:cNvSpPr>
          <p:nvPr/>
        </p:nvSpPr>
        <p:spPr>
          <a:xfrm>
            <a:off x="10722845" y="-948378"/>
            <a:ext cx="1152525" cy="1466133"/>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200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fr-CA" sz="20000" b="0" i="1"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18C8311-DE78-3D49-9FCB-23F4129454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999E1FD-645E-E6FE-F2FE-604ECC28F27D}"/>
              </a:ext>
            </a:extLst>
          </p:cNvPr>
          <p:cNvSpPr txBox="1"/>
          <p:nvPr/>
        </p:nvSpPr>
        <p:spPr>
          <a:xfrm>
            <a:off x="316630" y="258167"/>
            <a:ext cx="11004898" cy="64633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Naviguer à travers mon identité de genre a été un voyage complexe, surtout avec ma perspective </a:t>
            </a:r>
            <a:b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de professionnel de la santé. L’absence de directives claires et de formation sur les soins d’affirmation </a:t>
            </a:r>
            <a:b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de genre pour les cliniciens a été un défi. En dépit de mes antécédents professionnels et de mes compétences en matière de plaidoyer, j’ai eu du mal à pleinement accepter ma vraie personne sans crainte de jugement. »</a:t>
            </a:r>
            <a:b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 En discutant de mes problèmes de santé gynécologique chronique, j’ai hésité à inclure mon identité de genre dans mon plan de soins de santé. »</a:t>
            </a:r>
            <a:b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 Il est essentiel que les personnes de diverses identités de genre se sentent soutenues et comprises dans le système de soins de santé. L’établissement de normes officielles de soins démontre l’acceptation et la protection de ceux qui vivent dans une communauté de diverses identités de genre. Les personnes de diverses identités de genre méritent d’être traitées avec le même niveau de soins que n’importe qui d’autre. Le guide du patient qui accompagne cette norme de qualité permet à des adultes de diverses identités de genre de défendre leurs soins et de chercher un traitement sans hésiter. »</a:t>
            </a:r>
            <a:b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L’introduction de normes de qualité des soins d’affirmation de genre m’a donné la confiance de m’exprimer de façon authentique, à la fois personnellement et professionnellement. »</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fr-CA" sz="1800" b="0" i="0" u="none" strike="noStrike" kern="1200" cap="none" spc="0" normalizeH="0" baseline="0" noProof="0" dirty="0">
              <a:ln>
                <a:noFill/>
              </a:ln>
              <a:solidFill>
                <a:srgbClr val="000000"/>
              </a:solidFill>
              <a:effectLst/>
              <a:uLnTx/>
              <a:uFillTx/>
              <a:latin typeface="Corbel" panose="020B0503020204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fr-CA"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CA" sz="1800" b="0" i="1"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Elena « </a:t>
            </a:r>
            <a:r>
              <a:rPr kumimoji="0" lang="fr-CA" sz="1800" b="0" i="1"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mn-cs"/>
              </a:rPr>
              <a:t>Leni</a:t>
            </a:r>
            <a:r>
              <a:rPr kumimoji="0" lang="fr-CA" sz="1800" b="0" i="1"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 » Salgado, Conseillère en expérience vécue et pharmacienne, Comité consultatif sur la norme de qualité des soins d’affirmation de genre </a:t>
            </a:r>
            <a:endParaRPr kumimoji="0" lang="fr-CA" sz="1800" b="0" i="1"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3015631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2759E-CCCE-B503-1C27-34780DD8C15A}"/>
              </a:ext>
            </a:extLst>
          </p:cNvPr>
          <p:cNvSpPr txBox="1">
            <a:spLocks/>
          </p:cNvSpPr>
          <p:nvPr/>
        </p:nvSpPr>
        <p:spPr>
          <a:xfrm>
            <a:off x="10372725" y="-83820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None/>
              <a:tabLst/>
              <a:defRPr/>
            </a:pPr>
            <a:r>
              <a:rPr kumimoji="0" lang="fr-CA" sz="200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fr-CA" sz="20000" b="0" i="1"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18C8311-DE78-3D49-9FCB-23F4129454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838459-7531-48CC-942F-86A532F04E35}" type="slidenum">
              <a:rPr kumimoji="0"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CA"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F992ED5-1F4E-0C9E-5BC4-07239B810F0F}"/>
              </a:ext>
            </a:extLst>
          </p:cNvPr>
          <p:cNvSpPr txBox="1"/>
          <p:nvPr/>
        </p:nvSpPr>
        <p:spPr>
          <a:xfrm>
            <a:off x="540707" y="1750003"/>
            <a:ext cx="11110586" cy="3821239"/>
          </a:xfrm>
          <a:prstGeom prst="rect">
            <a:avLst/>
          </a:prstGeom>
          <a:noFill/>
        </p:spPr>
        <p:txBody>
          <a:bodyPr wrap="square">
            <a:sp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Toutes les personnes de diverses identités de genre devraient avoir accès à des soins de promotion de l’égalité entre les sexes, mais malheureusement en Ontario, cet accès reste limité pour de nombreuses raisons. L’une est la pénurie de cliniciens qui offrent ces soins, ce qui pourrait être attribué à un manque de formation, à des obstacles administratifs et à la difficulté de navigation dans le système.</a:t>
            </a: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6000"/>
              </a:lnSpc>
              <a:spcBef>
                <a:spcPts val="0"/>
              </a:spcBef>
              <a:spcAft>
                <a:spcPts val="800"/>
              </a:spcAft>
              <a:buClrTx/>
              <a:buSzTx/>
              <a:buFontTx/>
              <a:buNone/>
              <a:tabLst/>
              <a:defRPr/>
            </a:pPr>
            <a:r>
              <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rPr>
              <a:t>« Cette norme de qualité établit un point de repère pour ce à quoi tous les adultes de diverses identités de genre devraient s’attendre lorsqu’ils cherchent à obtenir des soins d’affirmation de genre. J’espère que la norme permettra également d’améliorer la formation et l’expertise des cliniciens de soins primaires et de supprimer les obstacles à la prestation de soins de promotion de l’égalité entre les genres. »</a:t>
            </a: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6000"/>
              </a:lnSpc>
              <a:spcBef>
                <a:spcPts val="0"/>
              </a:spcBef>
              <a:spcAft>
                <a:spcPts val="800"/>
              </a:spcAft>
              <a:buClrTx/>
              <a:buSzTx/>
              <a:buFontTx/>
              <a:buNone/>
              <a:tabLst/>
              <a:defRPr/>
            </a:pPr>
            <a:r>
              <a:rPr kumimoji="0" lang="fr-CA"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CA" sz="1800" b="0" i="1"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mn-cs"/>
              </a:rPr>
              <a:t>Dr Sean Robinson, Médecin de famille, Comité consultatif sur les normes de qualité des soins d’affirmation de genre </a:t>
            </a:r>
            <a:endParaRPr kumimoji="0" lang="fr-CA" sz="1800" b="0" i="1"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ct val="106000"/>
              </a:lnSpc>
              <a:spcBef>
                <a:spcPts val="0"/>
              </a:spcBef>
              <a:spcAft>
                <a:spcPts val="800"/>
              </a:spcAft>
              <a:buClrTx/>
              <a:buSzTx/>
              <a:buFontTx/>
              <a:buNone/>
              <a:tabLst/>
              <a:defRPr/>
            </a:pPr>
            <a:endParaRPr kumimoji="0" lang="fr-CA"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19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fr-CA" noProof="0"/>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solidFill>
                  <a:schemeClr val="tx1"/>
                </a:solidFill>
                <a:latin typeface="Calibri" panose="020F0502020204030204" pitchFamily="34" charset="0"/>
                <a:cs typeface="Calibri" panose="020F0502020204030204" pitchFamily="34" charset="0"/>
              </a:rPr>
              <a:t>Portée de cette norme de qualité</a:t>
            </a:r>
            <a:endParaRPr lang="fr-CA" noProof="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285750" indent="-285750">
              <a:spcAft>
                <a:spcPts val="1200"/>
              </a:spcAft>
              <a:buFont typeface="Arial" panose="020B0604020202020204" pitchFamily="34" charset="0"/>
              <a:buChar char="•"/>
            </a:pPr>
            <a:r>
              <a:rPr lang="fr-CA" dirty="0">
                <a:effectLst/>
                <a:latin typeface="Calibri" panose="020F0502020204030204" pitchFamily="34" charset="0"/>
                <a:ea typeface="MS Mincho" panose="02020609040205080304" pitchFamily="49" charset="-128"/>
                <a:cs typeface="Calibri" panose="020F0502020204030204" pitchFamily="34" charset="0"/>
              </a:rPr>
              <a:t>Cette norme de qualité porte sur les soins offerts aux adultes de diverses identités de genre âgés de 18 ans et plus. La norme de qualité se concentre sur les soins d’affirmation de genre et les besoins en matière de soins primaires des adultes de diverses identités de genre, y compris l’évaluation de la santé, le dépistage, le traitement et le suivi. La norme aborde l’orientation des soins primaires pour l’évaluation chirurgicale d’affirmation de genre, basée sur des preuves cliniques, mais non pas sur des procédures chirurgicales particulières.</a:t>
            </a:r>
            <a:endParaRPr lang="en-CA" dirty="0">
              <a:effectLst/>
              <a:latin typeface="Calibri" panose="020F0502020204030204" pitchFamily="34" charset="0"/>
              <a:ea typeface="MS Mincho" panose="02020609040205080304" pitchFamily="49" charset="-128"/>
              <a:cs typeface="Calibri" panose="020F0502020204030204" pitchFamily="34" charset="0"/>
            </a:endParaRPr>
          </a:p>
          <a:p>
            <a:pPr marL="285750" indent="-285750">
              <a:spcAft>
                <a:spcPts val="1200"/>
              </a:spcAft>
              <a:buFont typeface="Arial" panose="020B0604020202020204" pitchFamily="34" charset="0"/>
              <a:buChar char="•"/>
            </a:pPr>
            <a:r>
              <a:rPr lang="fr-CA" dirty="0">
                <a:effectLst/>
                <a:latin typeface="Calibri" panose="020F0502020204030204" pitchFamily="34" charset="0"/>
                <a:ea typeface="MS Mincho" panose="02020609040205080304" pitchFamily="49" charset="-128"/>
                <a:cs typeface="Calibri" panose="020F0502020204030204" pitchFamily="34" charset="0"/>
              </a:rPr>
              <a:t>Bien que de nombreux énoncés puissent s’appliquer aux personnes intersexuées, cette norme de qualité ne porte pas directement sur les soins des personnes intersexuées. </a:t>
            </a:r>
            <a:endParaRPr lang="en-CA" dirty="0">
              <a:effectLst/>
              <a:latin typeface="Calibri" panose="020F0502020204030204" pitchFamily="34" charset="0"/>
              <a:ea typeface="MS Mincho" panose="02020609040205080304" pitchFamily="49" charset="-128"/>
              <a:cs typeface="Calibri" panose="020F0502020204030204" pitchFamily="34" charset="0"/>
            </a:endParaRPr>
          </a:p>
        </p:txBody>
      </p:sp>
      <p:sp>
        <p:nvSpPr>
          <p:cNvPr id="2" name="Slide Number Placeholder 1">
            <a:extLst>
              <a:ext uri="{FF2B5EF4-FFF2-40B4-BE49-F238E27FC236}">
                <a16:creationId xmlns:a16="http://schemas.microsoft.com/office/drawing/2014/main" id="{3AD34BA5-B3FF-7E83-A385-6A40DB9CC799}"/>
              </a:ext>
            </a:extLst>
          </p:cNvPr>
          <p:cNvSpPr>
            <a:spLocks noGrp="1"/>
          </p:cNvSpPr>
          <p:nvPr>
            <p:ph type="sldNum" sz="quarter" idx="12"/>
          </p:nvPr>
        </p:nvSpPr>
        <p:spPr/>
        <p:txBody>
          <a:bodyPr/>
          <a:lstStyle/>
          <a:p>
            <a:fld id="{84655269-31F9-4D2A-98C7-932A10691EEB}" type="slidenum">
              <a:rPr lang="en-CA" smtClean="0"/>
              <a:t>27</a:t>
            </a:fld>
            <a:endParaRPr lang="en-CA"/>
          </a:p>
        </p:txBody>
      </p:sp>
    </p:spTree>
    <p:extLst>
      <p:ext uri="{BB962C8B-B14F-4D97-AF65-F5344CB8AC3E}">
        <p14:creationId xmlns:p14="http://schemas.microsoft.com/office/powerpoint/2010/main" val="3909832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4400" noProof="0" dirty="0"/>
              <a:t>Thèmes de l’énoncé sur cette norme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457200" indent="-457200">
              <a:buFont typeface="+mj-lt"/>
              <a:buAutoNum type="arabicPeriod"/>
            </a:pPr>
            <a:r>
              <a:rPr lang="fr-FR" noProof="0" dirty="0"/>
              <a:t>Éducation et formation sur l’affirmation de genre pour les équipes de soins de santé</a:t>
            </a:r>
          </a:p>
          <a:p>
            <a:pPr marL="457200" indent="-457200">
              <a:buFont typeface="+mj-lt"/>
              <a:buAutoNum type="arabicPeriod"/>
            </a:pPr>
            <a:r>
              <a:rPr lang="fr-FR" noProof="0" dirty="0"/>
              <a:t>Soins primaires d’affirmation de genre</a:t>
            </a:r>
            <a:endParaRPr lang="fr-FR" dirty="0"/>
          </a:p>
          <a:p>
            <a:pPr marL="457200" indent="-457200">
              <a:buFont typeface="+mj-lt"/>
              <a:buAutoNum type="arabicPeriod"/>
            </a:pPr>
            <a:r>
              <a:rPr lang="fr-CA" noProof="0" dirty="0"/>
              <a:t>Hormonothérapie d’affirmation de genre</a:t>
            </a:r>
            <a:endParaRPr lang="fr-FR" noProof="0" dirty="0"/>
          </a:p>
          <a:p>
            <a:pPr marL="457200" indent="-457200">
              <a:buFont typeface="+mj-lt"/>
              <a:buAutoNum type="arabicPeriod"/>
            </a:pPr>
            <a:r>
              <a:rPr lang="fr-FR" noProof="0" dirty="0"/>
              <a:t>Soins de santé mentale d’affirmation de genre</a:t>
            </a:r>
            <a:endParaRPr lang="fr-FR" dirty="0"/>
          </a:p>
          <a:p>
            <a:pPr marL="457200" indent="-457200">
              <a:buFont typeface="+mj-lt"/>
              <a:buAutoNum type="arabicPeriod"/>
            </a:pPr>
            <a:r>
              <a:rPr lang="fr-FR" noProof="0" dirty="0"/>
              <a:t>Milieux de soins d’affirmation de genre</a:t>
            </a:r>
            <a:endParaRPr lang="fr-CA" noProof="0" dirty="0"/>
          </a:p>
        </p:txBody>
      </p:sp>
      <p:sp>
        <p:nvSpPr>
          <p:cNvPr id="2" name="Slide Number Placeholder 1">
            <a:extLst>
              <a:ext uri="{FF2B5EF4-FFF2-40B4-BE49-F238E27FC236}">
                <a16:creationId xmlns:a16="http://schemas.microsoft.com/office/drawing/2014/main" id="{504A957E-0ADD-1994-A449-3700E9748BC7}"/>
              </a:ext>
            </a:extLst>
          </p:cNvPr>
          <p:cNvSpPr>
            <a:spLocks noGrp="1"/>
          </p:cNvSpPr>
          <p:nvPr>
            <p:ph type="sldNum" sz="quarter" idx="12"/>
          </p:nvPr>
        </p:nvSpPr>
        <p:spPr/>
        <p:txBody>
          <a:bodyPr/>
          <a:lstStyle/>
          <a:p>
            <a:fld id="{84655269-31F9-4D2A-98C7-932A10691EEB}" type="slidenum">
              <a:rPr lang="en-CA" smtClean="0"/>
              <a:t>28</a:t>
            </a:fld>
            <a:endParaRPr lang="en-CA"/>
          </a:p>
        </p:txBody>
      </p:sp>
    </p:spTree>
    <p:extLst>
      <p:ext uri="{BB962C8B-B14F-4D97-AF65-F5344CB8AC3E}">
        <p14:creationId xmlns:p14="http://schemas.microsoft.com/office/powerpoint/2010/main" val="936660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2600" noProof="0" dirty="0"/>
              <a:t>Éducation et formation sur l’affirmation de genre pour les équipes </a:t>
            </a:r>
            <a:br>
              <a:rPr lang="fr-FR" sz="2600" noProof="0" dirty="0"/>
            </a:br>
            <a:r>
              <a:rPr lang="fr-FR" sz="2600" noProof="0" dirty="0"/>
              <a:t>de soins de santé</a:t>
            </a:r>
            <a:endParaRPr lang="fr-CA" sz="26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1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3038475"/>
          </a:xfrm>
        </p:spPr>
        <p:txBody>
          <a:bodyPr anchor="ctr" anchorCtr="0"/>
          <a:lstStyle/>
          <a:p>
            <a:r>
              <a:rPr lang="fr-FR" dirty="0">
                <a:solidFill>
                  <a:schemeClr val="bg1"/>
                </a:solidFill>
              </a:rPr>
              <a:t>Les adultes de diverses identités de genres reçoivent des soins de la part de cliniciens qui possèdent la compétence clinique et culturelle ainsi que l’humilité culturelle nécessaires pour offrir des soins d’affirmation de genre sûrs et appropriés. Les organismes de soins de santé offrent de l’éducation et des formations continues sur l’affirmation de genre aux équipes de soins de santé pour renforcer les capacités de l’organisme à dispenser des soins équitables.</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29</a:t>
            </a:fld>
            <a:endParaRPr lang="en-CA"/>
          </a:p>
        </p:txBody>
      </p:sp>
    </p:spTree>
    <p:extLst>
      <p:ext uri="{BB962C8B-B14F-4D97-AF65-F5344CB8AC3E}">
        <p14:creationId xmlns:p14="http://schemas.microsoft.com/office/powerpoint/2010/main" val="830031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a:t>Informent les cliniciens et les patients sur ce devraient être la qualité des soins</a:t>
            </a:r>
          </a:p>
          <a:p>
            <a:pPr marL="342900" indent="-342900">
              <a:buFont typeface="Arial" panose="020B0604020202020204" pitchFamily="34" charset="0"/>
              <a:buChar char="•"/>
            </a:pPr>
            <a:r>
              <a:rPr lang="fr-CA" sz="3000" noProof="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a:t>Elles reposent sur les meilleures données probantes disponibles</a:t>
            </a:r>
          </a:p>
        </p:txBody>
      </p:sp>
      <p:sp>
        <p:nvSpPr>
          <p:cNvPr id="2" name="Slide Number Placeholder 1">
            <a:extLst>
              <a:ext uri="{FF2B5EF4-FFF2-40B4-BE49-F238E27FC236}">
                <a16:creationId xmlns:a16="http://schemas.microsoft.com/office/drawing/2014/main" id="{5F75CF0A-DA8B-68D0-304B-7FD7D8468574}"/>
              </a:ext>
            </a:extLst>
          </p:cNvPr>
          <p:cNvSpPr>
            <a:spLocks noGrp="1"/>
          </p:cNvSpPr>
          <p:nvPr>
            <p:ph type="sldNum" sz="quarter" idx="12"/>
          </p:nvPr>
        </p:nvSpPr>
        <p:spPr/>
        <p:txBody>
          <a:bodyPr/>
          <a:lstStyle/>
          <a:p>
            <a:fld id="{84655269-31F9-4D2A-98C7-932A10691EEB}" type="slidenum">
              <a:rPr lang="en-CA" smtClean="0"/>
              <a:t>3</a:t>
            </a:fld>
            <a:endParaRPr lang="en-CA"/>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4000" noProof="0" dirty="0"/>
              <a:t>Soins primaires d’affirmation de genre</a:t>
            </a:r>
            <a:endParaRPr lang="fr-CA" sz="4000" noProof="0" dirty="0">
              <a:highlight>
                <a:srgbClr val="FFFF00"/>
              </a:highlight>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2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adultes de diverses identités de genre bénéficient de soins primaires d’affirmation de genre adaptés et offerts avec compassion, notamment les évaluations de la santé, le dépistage, le traitement et le suivi. Ces soins sont fondés sur les besoins et les préférences des personnes et sont adaptés à leur âge, leur genre et leur anatomie actuelle.</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30</a:t>
            </a:fld>
            <a:endParaRPr lang="en-CA"/>
          </a:p>
        </p:txBody>
      </p:sp>
    </p:spTree>
    <p:extLst>
      <p:ext uri="{BB962C8B-B14F-4D97-AF65-F5344CB8AC3E}">
        <p14:creationId xmlns:p14="http://schemas.microsoft.com/office/powerpoint/2010/main" val="768686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noProof="0" dirty="0"/>
              <a:t>Hormonothérapie d’affirmation de genre</a:t>
            </a:r>
            <a:endParaRPr lang="fr-CA" sz="4000" noProof="0" dirty="0">
              <a:highlight>
                <a:srgbClr val="FFFF00"/>
              </a:highlight>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3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adultes de diverses identités de genre ont accès à une hormonothérapie d’affirmation de genre auprès de leur clinicien en soins primaires. L’hormonothérapie d’affirmation de genre répond aux besoins et aux préférences des adultes de diverses identités de genre.</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31</a:t>
            </a:fld>
            <a:endParaRPr lang="en-CA"/>
          </a:p>
        </p:txBody>
      </p:sp>
    </p:spTree>
    <p:extLst>
      <p:ext uri="{BB962C8B-B14F-4D97-AF65-F5344CB8AC3E}">
        <p14:creationId xmlns:p14="http://schemas.microsoft.com/office/powerpoint/2010/main" val="3941842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4000" noProof="0" dirty="0"/>
              <a:t>Soins de santé mentale d’affirmation de genre</a:t>
            </a:r>
            <a:endParaRPr lang="fr-CA" sz="4000" noProof="0" dirty="0">
              <a:highlight>
                <a:srgbClr val="FFFF00"/>
              </a:highlight>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4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686050"/>
          </a:xfrm>
        </p:spPr>
        <p:txBody>
          <a:bodyPr anchor="ctr" anchorCtr="0"/>
          <a:lstStyle/>
          <a:p>
            <a:r>
              <a:rPr lang="fr-FR" dirty="0">
                <a:solidFill>
                  <a:schemeClr val="bg1"/>
                </a:solidFill>
              </a:rPr>
              <a:t>Les adultes de diverses identités de genre reçoivent des soins tenant compte des traumatismes, axés sur la personne et d’affirmation de genre pour leurs problèmes de santé mentale et de toxicomanie, au besoin. Ces problèmes sont examinés parallèlement à l’incongruité de genre et à la diversité des genres au besoin. Les soins relatifs à tous les aspects liés à la santé et au bien-être sont offerts dans le cadre d’un plan de soins exhaustif.</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32</a:t>
            </a:fld>
            <a:endParaRPr lang="en-CA"/>
          </a:p>
        </p:txBody>
      </p:sp>
    </p:spTree>
    <p:extLst>
      <p:ext uri="{BB962C8B-B14F-4D97-AF65-F5344CB8AC3E}">
        <p14:creationId xmlns:p14="http://schemas.microsoft.com/office/powerpoint/2010/main" val="2226036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noProof="0" dirty="0"/>
              <a:t>Milieux de soins d’affirmation de genre</a:t>
            </a:r>
            <a:endParaRPr lang="fr-CA" noProof="0" dirty="0">
              <a:highlight>
                <a:srgbClr val="FFFF00"/>
              </a:highlight>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5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adultes de diverses identités de genre reçoivent des soins dans un milieu sécuritaire, tenant compte des traumatismes, d’affirmation de genre et adapté sur le plan culturel. Des soins centrés sur la personne sont offerts tout au long de leur parcours de soins.</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33</a:t>
            </a:fld>
            <a:endParaRPr lang="en-CA"/>
          </a:p>
        </p:txBody>
      </p:sp>
    </p:spTree>
    <p:extLst>
      <p:ext uri="{BB962C8B-B14F-4D97-AF65-F5344CB8AC3E}">
        <p14:creationId xmlns:p14="http://schemas.microsoft.com/office/powerpoint/2010/main" val="2536609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p:txBody>
          <a:bodyPr/>
          <a:lstStyle/>
          <a:p>
            <a:r>
              <a:rPr lang="fr-CA" noProof="0"/>
              <a:t>Mesure à l’appui de l’amélioration</a:t>
            </a:r>
          </a:p>
        </p:txBody>
      </p:sp>
    </p:spTree>
    <p:extLst>
      <p:ext uri="{BB962C8B-B14F-4D97-AF65-F5344CB8AC3E}">
        <p14:creationId xmlns:p14="http://schemas.microsoft.com/office/powerpoint/2010/main" val="988386414"/>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FR" dirty="0"/>
              <a:t>Pourcentage d’adultes de diverses identités de genre qui ont un clinicien en soins primaires.</a:t>
            </a:r>
          </a:p>
          <a:p>
            <a:pPr marL="342900" indent="-342900">
              <a:buFont typeface="Arial" panose="020B0604020202020204" pitchFamily="34" charset="0"/>
              <a:buChar char="•"/>
            </a:pPr>
            <a:r>
              <a:rPr lang="fr-FR" dirty="0"/>
              <a:t>Pourcentage d’adultes de diverses identités de genre qui estiment être en bonne santé</a:t>
            </a:r>
            <a:r>
              <a:rPr lang="fr-CA" dirty="0"/>
              <a:t>.</a:t>
            </a:r>
            <a:endParaRPr lang="fr-FR" dirty="0"/>
          </a:p>
        </p:txBody>
      </p:sp>
      <p:sp>
        <p:nvSpPr>
          <p:cNvPr id="2" name="Slide Number Placeholder 1">
            <a:extLst>
              <a:ext uri="{FF2B5EF4-FFF2-40B4-BE49-F238E27FC236}">
                <a16:creationId xmlns:a16="http://schemas.microsoft.com/office/drawing/2014/main" id="{FC1A9547-982D-479E-FC09-EDF69D5B55A3}"/>
              </a:ext>
            </a:extLst>
          </p:cNvPr>
          <p:cNvSpPr>
            <a:spLocks noGrp="1"/>
          </p:cNvSpPr>
          <p:nvPr>
            <p:ph type="sldNum" sz="quarter" idx="12"/>
          </p:nvPr>
        </p:nvSpPr>
        <p:spPr/>
        <p:txBody>
          <a:bodyPr/>
          <a:lstStyle/>
          <a:p>
            <a:fld id="{84655269-31F9-4D2A-98C7-932A10691EEB}" type="slidenum">
              <a:rPr lang="en-CA" smtClean="0"/>
              <a:t>35</a:t>
            </a:fld>
            <a:endParaRPr lang="en-CA"/>
          </a:p>
        </p:txBody>
      </p:sp>
    </p:spTree>
    <p:extLst>
      <p:ext uri="{BB962C8B-B14F-4D97-AF65-F5344CB8AC3E}">
        <p14:creationId xmlns:p14="http://schemas.microsoft.com/office/powerpoint/2010/main" val="2832015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FR" noProof="0" dirty="0"/>
              <a:t>Pourcentage d’adultes de diverses identités de genre qui se sentent à l’aise de parler de leurs besoins en soins de de santé liés à leur identité de genre avec leur clinicien en soins primaires.</a:t>
            </a:r>
          </a:p>
          <a:p>
            <a:pPr marL="342900" indent="-342900">
              <a:buFont typeface="Arial" panose="020B0604020202020204" pitchFamily="34" charset="0"/>
              <a:buChar char="•"/>
            </a:pPr>
            <a:r>
              <a:rPr lang="fr-FR" noProof="0" dirty="0"/>
              <a:t>Pourcentage d’adultes de diverses identités de genre qui estimaient avoir été en mesure de bénéficier de soins d’affirmation de genre dans un délai approprié.</a:t>
            </a:r>
          </a:p>
          <a:p>
            <a:pPr marL="342900" indent="-342900">
              <a:buFont typeface="Arial" panose="020B0604020202020204" pitchFamily="34" charset="0"/>
              <a:buChar char="•"/>
            </a:pPr>
            <a:r>
              <a:rPr lang="fr-FR" noProof="0" dirty="0"/>
              <a:t>Pourcentage de cliniciens en soins primaires qui se sentent à l’aise d’offrir des soins aux adultes de diverses identités de genre et qui estiment avoir suffisamment de connaissances pour cela. </a:t>
            </a:r>
          </a:p>
          <a:p>
            <a:endParaRPr lang="fr-CA" noProof="0" dirty="0"/>
          </a:p>
        </p:txBody>
      </p:sp>
      <p:sp>
        <p:nvSpPr>
          <p:cNvPr id="2" name="Slide Number Placeholder 1">
            <a:extLst>
              <a:ext uri="{FF2B5EF4-FFF2-40B4-BE49-F238E27FC236}">
                <a16:creationId xmlns:a16="http://schemas.microsoft.com/office/drawing/2014/main" id="{C32AC280-1B90-E2EF-3690-CCBF72E63BC3}"/>
              </a:ext>
            </a:extLst>
          </p:cNvPr>
          <p:cNvSpPr>
            <a:spLocks noGrp="1"/>
          </p:cNvSpPr>
          <p:nvPr>
            <p:ph type="sldNum" sz="quarter" idx="12"/>
          </p:nvPr>
        </p:nvSpPr>
        <p:spPr/>
        <p:txBody>
          <a:bodyPr/>
          <a:lstStyle/>
          <a:p>
            <a:fld id="{84655269-31F9-4D2A-98C7-932A10691EEB}" type="slidenum">
              <a:rPr lang="en-CA" smtClean="0"/>
              <a:t>36</a:t>
            </a:fld>
            <a:endParaRPr lang="en-CA"/>
          </a:p>
        </p:txBody>
      </p:sp>
    </p:spTree>
    <p:extLst>
      <p:ext uri="{BB962C8B-B14F-4D97-AF65-F5344CB8AC3E}">
        <p14:creationId xmlns:p14="http://schemas.microsoft.com/office/powerpoint/2010/main" val="2491820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CA" b="0" i="0" u="none" baseline="0" dirty="0"/>
              <a:t>Certaines des données utilisées dans cette présentation proviennent de l’Enquête sur la santé dans les collectivités canadiennes Ontario Share Files (élaborée par Statistique Canada et fournie par le ministère de la Santé de l’Ontario), ainsi que d’autres enquêtes de Statistique Canada. Toutefois, les analyses, les conclusions, les opinions et les déclarations qui y sont présentées sont celles des auteurs et pas nécessairement celles du ministère de la Santé de l’Ontario ou de Statistique Canada</a:t>
            </a:r>
            <a:r>
              <a:rPr lang="en-US" dirty="0"/>
              <a:t>.</a:t>
            </a:r>
            <a:endParaRPr lang="fr-CA" noProof="0" dirty="0">
              <a:highlight>
                <a:srgbClr val="FFFF00"/>
              </a:highlight>
            </a:endParaRPr>
          </a:p>
        </p:txBody>
      </p:sp>
      <p:sp>
        <p:nvSpPr>
          <p:cNvPr id="2" name="Slide Number Placeholder 1">
            <a:extLst>
              <a:ext uri="{FF2B5EF4-FFF2-40B4-BE49-F238E27FC236}">
                <a16:creationId xmlns:a16="http://schemas.microsoft.com/office/drawing/2014/main" id="{77E602F8-A695-74F9-94E4-4E94647CD970}"/>
              </a:ext>
            </a:extLst>
          </p:cNvPr>
          <p:cNvSpPr>
            <a:spLocks noGrp="1"/>
          </p:cNvSpPr>
          <p:nvPr>
            <p:ph type="sldNum" sz="quarter" idx="12"/>
          </p:nvPr>
        </p:nvSpPr>
        <p:spPr/>
        <p:txBody>
          <a:bodyPr/>
          <a:lstStyle/>
          <a:p>
            <a:fld id="{84655269-31F9-4D2A-98C7-932A10691EEB}" type="slidenum">
              <a:rPr lang="en-CA" smtClean="0"/>
              <a:t>37</a:t>
            </a:fld>
            <a:endParaRPr lang="en-CA"/>
          </a:p>
        </p:txBody>
      </p:sp>
    </p:spTree>
    <p:extLst>
      <p:ext uri="{BB962C8B-B14F-4D97-AF65-F5344CB8AC3E}">
        <p14:creationId xmlns:p14="http://schemas.microsoft.com/office/powerpoint/2010/main" val="81161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body" sz="quarter" idx="13"/>
          </p:nvPr>
        </p:nvSpPr>
        <p:spPr>
          <a:xfrm>
            <a:off x="914400" y="2988328"/>
            <a:ext cx="10354491" cy="1172504"/>
          </a:xfrm>
        </p:spPr>
        <p:txBody>
          <a:bodyPr/>
          <a:lstStyle/>
          <a:p>
            <a:r>
              <a:rPr lang="fr-CA" noProof="0"/>
              <a:t>Merci.</a:t>
            </a:r>
          </a:p>
        </p:txBody>
      </p:sp>
    </p:spTree>
    <p:extLst>
      <p:ext uri="{BB962C8B-B14F-4D97-AF65-F5344CB8AC3E}">
        <p14:creationId xmlns:p14="http://schemas.microsoft.com/office/powerpoint/2010/main" val="1399319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noProof="0"/>
              <a:t>Normes de qualité</a:t>
            </a:r>
          </a:p>
        </p:txBody>
      </p:sp>
      <p:graphicFrame>
        <p:nvGraphicFramePr>
          <p:cNvPr id="7" name="Diagram 6" descr="- Aider les cliniciens à savoir quels soins fournir, en se basant sur les données probantes et le consensus d’experts&#10;- Aider les cliniciens à savoir quels soins fournir, en se basant sur les données probantes et le consensus d’experts&#10;- Aider les organismes de soins de santé à mesurer, à évaluer et à améliorer la qualité des soins qu’ils fournissent&#10;- Assurer continuellement des soins de grande qualité dans l’ensemble de la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1332382165"/>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2801249-7105-88F1-CBB9-C0195509FB05}"/>
              </a:ext>
            </a:extLst>
          </p:cNvPr>
          <p:cNvSpPr>
            <a:spLocks noGrp="1"/>
          </p:cNvSpPr>
          <p:nvPr>
            <p:ph type="sldNum" sz="quarter" idx="15"/>
          </p:nvPr>
        </p:nvSpPr>
        <p:spPr/>
        <p:txBody>
          <a:bodyPr/>
          <a:lstStyle/>
          <a:p>
            <a:fld id="{84655269-31F9-4D2A-98C7-932A10691EEB}" type="slidenum">
              <a:rPr lang="en-CA" smtClean="0"/>
              <a:t>4</a:t>
            </a:fld>
            <a:endParaRPr lang="en-CA"/>
          </a:p>
        </p:txBody>
      </p:sp>
    </p:spTree>
    <p:extLst>
      <p:ext uri="{BB962C8B-B14F-4D97-AF65-F5344CB8AC3E}">
        <p14:creationId xmlns:p14="http://schemas.microsoft.com/office/powerpoint/2010/main" val="909644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a:t>Ressources des normes de qualité</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173515"/>
            <a:ext cx="11087100" cy="553998"/>
          </a:xfrm>
        </p:spPr>
        <p:txBody>
          <a:bodyPr/>
          <a:lstStyle/>
          <a:p>
            <a:r>
              <a:rPr lang="fr-CA" b="0" dirty="0"/>
              <a:t>*Disponible en anglais uniquement.</a:t>
            </a:r>
            <a:br>
              <a:rPr lang="fr-CA" b="0" dirty="0"/>
            </a:br>
            <a:r>
              <a:rPr lang="fr-CA" b="0" dirty="0"/>
              <a:t>Vous trouverez ces ressources ici : </a:t>
            </a:r>
            <a:r>
              <a:rPr lang="fr-CA" b="0" dirty="0">
                <a:hlinkClick r:id="rId3"/>
              </a:rPr>
              <a:t>https://www.hqontario.ca/Améliorer-les-soins-grâce-aux-données-probantes/Normes-de-qualité/Voir-toutes-les-normes-de-qualité/Les-soins-daffirmation-de-genre-pour-les-personnes-de-diverses-identités-de-genre</a:t>
            </a:r>
            <a:endParaRPr lang="fr-CA" b="0" dirty="0"/>
          </a:p>
        </p:txBody>
      </p:sp>
      <p:sp>
        <p:nvSpPr>
          <p:cNvPr id="5" name="TextBox 2">
            <a:extLst>
              <a:ext uri="{FF2B5EF4-FFF2-40B4-BE49-F238E27FC236}">
                <a16:creationId xmlns:a16="http://schemas.microsoft.com/office/drawing/2014/main" id="{51942B0D-B547-AF32-57F8-D420ED71654D}"/>
              </a:ext>
            </a:extLst>
          </p:cNvPr>
          <p:cNvSpPr txBox="1"/>
          <p:nvPr/>
        </p:nvSpPr>
        <p:spPr>
          <a:xfrm>
            <a:off x="1169173" y="3089018"/>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Norme de qualité</a:t>
            </a:r>
          </a:p>
        </p:txBody>
      </p:sp>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959013" y="3088223"/>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Guide du patient</a:t>
            </a:r>
          </a:p>
        </p:txBody>
      </p:sp>
      <p:sp>
        <p:nvSpPr>
          <p:cNvPr id="7" name="TextBox 6">
            <a:extLst>
              <a:ext uri="{FF2B5EF4-FFF2-40B4-BE49-F238E27FC236}">
                <a16:creationId xmlns:a16="http://schemas.microsoft.com/office/drawing/2014/main" id="{F78A8C55-0FAA-AC09-AE6C-D0AA969EA9FB}"/>
              </a:ext>
            </a:extLst>
          </p:cNvPr>
          <p:cNvSpPr txBox="1"/>
          <p:nvPr/>
        </p:nvSpPr>
        <p:spPr>
          <a:xfrm>
            <a:off x="6568398" y="3091977"/>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Sommaire</a:t>
            </a:r>
          </a:p>
        </p:txBody>
      </p:sp>
      <p:pic>
        <p:nvPicPr>
          <p:cNvPr id="8" name="Picture 7">
            <a:extLst>
              <a:ext uri="{FF2B5EF4-FFF2-40B4-BE49-F238E27FC236}">
                <a16:creationId xmlns:a16="http://schemas.microsoft.com/office/drawing/2014/main" id="{62BAC47B-321B-FB6B-35E8-5713DE0FE6B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752654" y="4043591"/>
            <a:ext cx="16216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524879" y="5495285"/>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pic>
        <p:nvPicPr>
          <p:cNvPr id="10" name="Picture 9">
            <a:extLst>
              <a:ext uri="{FF2B5EF4-FFF2-40B4-BE49-F238E27FC236}">
                <a16:creationId xmlns:a16="http://schemas.microsoft.com/office/drawing/2014/main" id="{3F553A37-1B97-06FF-4F8E-47544D3467B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2842811" y="3811913"/>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2579018" y="5501201"/>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sp>
        <p:nvSpPr>
          <p:cNvPr id="12" name="TextBox 12">
            <a:extLst>
              <a:ext uri="{FF2B5EF4-FFF2-40B4-BE49-F238E27FC236}">
                <a16:creationId xmlns:a16="http://schemas.microsoft.com/office/drawing/2014/main" id="{F771BB59-2D5C-1C8B-C06B-135DBA926C5F}"/>
              </a:ext>
            </a:extLst>
          </p:cNvPr>
          <p:cNvSpPr txBox="1"/>
          <p:nvPr/>
        </p:nvSpPr>
        <p:spPr>
          <a:xfrm>
            <a:off x="4680092" y="5502765"/>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sp>
        <p:nvSpPr>
          <p:cNvPr id="15" name="TextBox 14">
            <a:extLst>
              <a:ext uri="{FF2B5EF4-FFF2-40B4-BE49-F238E27FC236}">
                <a16:creationId xmlns:a16="http://schemas.microsoft.com/office/drawing/2014/main" id="{91712260-D8C0-4C97-63E8-D53D777217EE}"/>
              </a:ext>
            </a:extLst>
          </p:cNvPr>
          <p:cNvSpPr txBox="1"/>
          <p:nvPr/>
        </p:nvSpPr>
        <p:spPr>
          <a:xfrm>
            <a:off x="8422803" y="3089018"/>
            <a:ext cx="2375264" cy="646331"/>
          </a:xfrm>
          <a:prstGeom prst="rect">
            <a:avLst/>
          </a:prstGeom>
          <a:noFill/>
        </p:spPr>
        <p:txBody>
          <a:bodyPr wrap="square">
            <a:spAutoFit/>
          </a:bodyPr>
          <a:lstStyle/>
          <a:p>
            <a:pPr algn="ctr"/>
            <a:r>
              <a:rPr lang="fr-CA">
                <a:latin typeface="Calibri" panose="020F0502020204030204" pitchFamily="34" charset="0"/>
                <a:ea typeface="Calibri" panose="020F0502020204030204" pitchFamily="34" charset="0"/>
                <a:cs typeface="Arial" panose="020B0604020202020204" pitchFamily="34" charset="0"/>
              </a:rPr>
              <a:t>J</a:t>
            </a:r>
            <a:r>
              <a:rPr lang="fr-CA" sz="1800">
                <a:effectLst/>
                <a:latin typeface="Calibri" panose="020F0502020204030204" pitchFamily="34" charset="0"/>
                <a:ea typeface="Calibri" panose="020F0502020204030204" pitchFamily="34" charset="0"/>
                <a:cs typeface="Arial" panose="020B0604020202020204" pitchFamily="34" charset="0"/>
              </a:rPr>
              <a:t>eu de diapositives </a:t>
            </a:r>
            <a:br>
              <a:rPr lang="fr-CA" sz="1800">
                <a:effectLst/>
                <a:latin typeface="Calibri" panose="020F0502020204030204" pitchFamily="34" charset="0"/>
                <a:ea typeface="Calibri" panose="020F0502020204030204" pitchFamily="34" charset="0"/>
                <a:cs typeface="Arial" panose="020B0604020202020204" pitchFamily="34" charset="0"/>
              </a:rPr>
            </a:br>
            <a:r>
              <a:rPr lang="fr-CA" sz="1800">
                <a:effectLst/>
                <a:latin typeface="Calibri" panose="020F0502020204030204" pitchFamily="34" charset="0"/>
                <a:ea typeface="Calibri" panose="020F0502020204030204" pitchFamily="34" charset="0"/>
                <a:cs typeface="Arial" panose="020B0604020202020204" pitchFamily="34" charset="0"/>
              </a:rPr>
              <a:t>« cas d’amélioration »</a:t>
            </a:r>
            <a:endParaRPr lang="en-CA"/>
          </a:p>
        </p:txBody>
      </p:sp>
      <p:sp>
        <p:nvSpPr>
          <p:cNvPr id="14" name="Slide Number Placeholder 13">
            <a:extLst>
              <a:ext uri="{FF2B5EF4-FFF2-40B4-BE49-F238E27FC236}">
                <a16:creationId xmlns:a16="http://schemas.microsoft.com/office/drawing/2014/main" id="{E136A2D3-55F0-0A47-B176-783EDC70A7B1}"/>
              </a:ext>
            </a:extLst>
          </p:cNvPr>
          <p:cNvSpPr>
            <a:spLocks noGrp="1"/>
          </p:cNvSpPr>
          <p:nvPr>
            <p:ph type="sldNum" sz="quarter" idx="11"/>
          </p:nvPr>
        </p:nvSpPr>
        <p:spPr/>
        <p:txBody>
          <a:bodyPr/>
          <a:lstStyle/>
          <a:p>
            <a:fld id="{84655269-31F9-4D2A-98C7-932A10691EEB}" type="slidenum">
              <a:rPr lang="en-CA" smtClean="0"/>
              <a:t>5</a:t>
            </a:fld>
            <a:endParaRPr lang="en-CA"/>
          </a:p>
        </p:txBody>
      </p:sp>
      <p:pic>
        <p:nvPicPr>
          <p:cNvPr id="22" name="Picture 21">
            <a:extLst>
              <a:ext uri="{FF2B5EF4-FFF2-40B4-BE49-F238E27FC236}">
                <a16:creationId xmlns:a16="http://schemas.microsoft.com/office/drawing/2014/main" id="{B4357EDC-C4F6-FDA2-736D-3321C43EDD6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510821" y="1560543"/>
            <a:ext cx="2201879" cy="123865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941A07B-2FF6-BE4D-25F1-E98A82C06658}"/>
              </a:ext>
            </a:extLst>
          </p:cNvPr>
          <p:cNvPicPr>
            <a:picLocks noChangeAspect="1"/>
          </p:cNvPicPr>
          <p:nvPr/>
        </p:nvPicPr>
        <p:blipFill>
          <a:blip r:embed="rId7"/>
          <a:stretch>
            <a:fillRect/>
          </a:stretch>
        </p:blipFill>
        <p:spPr>
          <a:xfrm>
            <a:off x="6438985" y="1437307"/>
            <a:ext cx="1266456" cy="1650916"/>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A5F73132-8490-9596-C6C5-42DCC0520A28}"/>
              </a:ext>
            </a:extLst>
          </p:cNvPr>
          <p:cNvPicPr>
            <a:picLocks noChangeAspect="1"/>
          </p:cNvPicPr>
          <p:nvPr/>
        </p:nvPicPr>
        <p:blipFill>
          <a:blip r:embed="rId8"/>
          <a:stretch>
            <a:fillRect/>
          </a:stretch>
        </p:blipFill>
        <p:spPr>
          <a:xfrm>
            <a:off x="1451718" y="1400314"/>
            <a:ext cx="1263358" cy="1645304"/>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7C371143-CCA9-573D-FDCC-0EF7E2CD019C}"/>
              </a:ext>
            </a:extLst>
          </p:cNvPr>
          <p:cNvPicPr>
            <a:picLocks noChangeAspect="1"/>
          </p:cNvPicPr>
          <p:nvPr/>
        </p:nvPicPr>
        <p:blipFill>
          <a:blip r:embed="rId9"/>
          <a:stretch>
            <a:fillRect/>
          </a:stretch>
        </p:blipFill>
        <p:spPr>
          <a:xfrm>
            <a:off x="4209433" y="1412202"/>
            <a:ext cx="1263359" cy="1637855"/>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EFEE99BA-90A8-2888-EB5F-79024EEAEEEB}"/>
              </a:ext>
            </a:extLst>
          </p:cNvPr>
          <p:cNvPicPr>
            <a:picLocks noChangeAspect="1"/>
          </p:cNvPicPr>
          <p:nvPr/>
        </p:nvPicPr>
        <p:blipFill>
          <a:blip r:embed="rId10"/>
          <a:stretch>
            <a:fillRect/>
          </a:stretch>
        </p:blipFill>
        <p:spPr>
          <a:xfrm>
            <a:off x="5289616" y="3766453"/>
            <a:ext cx="1279591" cy="16627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a:t>Aperçu de la norme de qualité</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a:solidFill>
                  <a:schemeClr val="bg1"/>
                </a:solidFill>
                <a:latin typeface="Calibri" panose="020F0502020204030204" pitchFamily="34" charset="0"/>
                <a:ea typeface="MS PGothic"/>
                <a:cs typeface="Calibri" panose="020F0502020204030204" pitchFamily="34" charset="0"/>
              </a:rPr>
              <a:t>L’énoncé</a:t>
            </a:r>
          </a:p>
        </p:txBody>
      </p:sp>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a:solidFill>
                  <a:schemeClr val="bg1"/>
                </a:solidFill>
                <a:latin typeface="Calibri" panose="020F0502020204030204" pitchFamily="34" charset="0"/>
                <a:ea typeface="MS PGothic"/>
                <a:cs typeface="Calibri" panose="020F0502020204030204" pitchFamily="34" charset="0"/>
              </a:rPr>
              <a:t>Le public</a:t>
            </a:r>
          </a:p>
        </p:txBody>
      </p:sp>
      <p:sp>
        <p:nvSpPr>
          <p:cNvPr id="20" name="Callout: Down Arrow 19">
            <a:extLst>
              <a:ext uri="{FF2B5EF4-FFF2-40B4-BE49-F238E27FC236}">
                <a16:creationId xmlns:a16="http://schemas.microsoft.com/office/drawing/2014/main" id="{1A53F153-3DCB-4B1D-C329-E2C2780C63A3}"/>
              </a:ext>
            </a:extLst>
          </p:cNvPr>
          <p:cNvSpPr/>
          <p:nvPr/>
        </p:nvSpPr>
        <p:spPr>
          <a:xfrm>
            <a:off x="2276840" y="4104061"/>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a:solidFill>
                  <a:schemeClr val="bg1"/>
                </a:solidFill>
                <a:latin typeface="Calibri" panose="020F0502020204030204" pitchFamily="34" charset="0"/>
                <a:ea typeface="MS PGothic"/>
                <a:cs typeface="Calibri" panose="020F0502020204030204" pitchFamily="34" charset="0"/>
              </a:rPr>
              <a:t>Les définitions</a:t>
            </a:r>
          </a:p>
        </p:txBody>
      </p:sp>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a:solidFill>
                  <a:schemeClr val="bg1"/>
                </a:solidFill>
                <a:latin typeface="Calibri" panose="020F0502020204030204" pitchFamily="34" charset="0"/>
                <a:ea typeface="MS PGothic"/>
                <a:cs typeface="Calibri" panose="020F0502020204030204" pitchFamily="34" charset="0"/>
              </a:rPr>
              <a:t>Les indicateurs</a:t>
            </a:r>
          </a:p>
        </p:txBody>
      </p:sp>
      <p:sp>
        <p:nvSpPr>
          <p:cNvPr id="3" name="Slide Number Placeholder 2">
            <a:extLst>
              <a:ext uri="{FF2B5EF4-FFF2-40B4-BE49-F238E27FC236}">
                <a16:creationId xmlns:a16="http://schemas.microsoft.com/office/drawing/2014/main" id="{5DCD08F0-497C-CC79-FC8F-A46B679B0808}"/>
              </a:ext>
            </a:extLst>
          </p:cNvPr>
          <p:cNvSpPr>
            <a:spLocks noGrp="1"/>
          </p:cNvSpPr>
          <p:nvPr>
            <p:ph type="sldNum" sz="quarter" idx="11"/>
          </p:nvPr>
        </p:nvSpPr>
        <p:spPr/>
        <p:txBody>
          <a:bodyPr/>
          <a:lstStyle/>
          <a:p>
            <a:fld id="{84655269-31F9-4D2A-98C7-932A10691EEB}" type="slidenum">
              <a:rPr lang="en-CA" smtClean="0"/>
              <a:t>6</a:t>
            </a:fld>
            <a:endParaRPr lang="en-CA"/>
          </a:p>
        </p:txBody>
      </p:sp>
      <p:pic>
        <p:nvPicPr>
          <p:cNvPr id="9" name="Picture 8" descr="This quality standard includes audience statements for gender-diverse adults, primary clinicians, and organizations and health services planners.">
            <a:extLst>
              <a:ext uri="{FF2B5EF4-FFF2-40B4-BE49-F238E27FC236}">
                <a16:creationId xmlns:a16="http://schemas.microsoft.com/office/drawing/2014/main" id="{B3B132B4-EF5C-B624-A66B-3153518366A1}"/>
              </a:ext>
            </a:extLst>
          </p:cNvPr>
          <p:cNvPicPr>
            <a:picLocks noChangeAspect="1"/>
          </p:cNvPicPr>
          <p:nvPr/>
        </p:nvPicPr>
        <p:blipFill>
          <a:blip r:embed="rId2"/>
          <a:stretch>
            <a:fillRect/>
          </a:stretch>
        </p:blipFill>
        <p:spPr>
          <a:xfrm>
            <a:off x="7325812" y="2227073"/>
            <a:ext cx="2961238" cy="1749513"/>
          </a:xfrm>
          <a:prstGeom prst="rect">
            <a:avLst/>
          </a:prstGeom>
          <a:effectLst>
            <a:outerShdw blurRad="50800" dist="38100" dir="2700000" algn="tl" rotWithShape="0">
              <a:prstClr val="black">
                <a:alpha val="40000"/>
              </a:prstClr>
            </a:outerShdw>
          </a:effectLst>
        </p:spPr>
      </p:pic>
      <p:pic>
        <p:nvPicPr>
          <p:cNvPr id="11" name="Picture 10" descr="Each quality statement is accompanied by indicators that can be used by clinicians and health care organizations to measure quality improvement efforts.">
            <a:extLst>
              <a:ext uri="{FF2B5EF4-FFF2-40B4-BE49-F238E27FC236}">
                <a16:creationId xmlns:a16="http://schemas.microsoft.com/office/drawing/2014/main" id="{B1E9FEDF-9A23-E2AE-FCCD-06EABE8330E5}"/>
              </a:ext>
            </a:extLst>
          </p:cNvPr>
          <p:cNvPicPr>
            <a:picLocks noChangeAspect="1"/>
          </p:cNvPicPr>
          <p:nvPr/>
        </p:nvPicPr>
        <p:blipFill>
          <a:blip r:embed="rId3"/>
          <a:stretch>
            <a:fillRect/>
          </a:stretch>
        </p:blipFill>
        <p:spPr>
          <a:xfrm>
            <a:off x="7164147" y="4860387"/>
            <a:ext cx="3284568" cy="167852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62D5B23-C29D-D347-9200-9C440648965E}"/>
              </a:ext>
            </a:extLst>
          </p:cNvPr>
          <p:cNvPicPr>
            <a:picLocks noChangeAspect="1"/>
          </p:cNvPicPr>
          <p:nvPr/>
        </p:nvPicPr>
        <p:blipFill>
          <a:blip r:embed="rId4"/>
          <a:stretch>
            <a:fillRect/>
          </a:stretch>
        </p:blipFill>
        <p:spPr>
          <a:xfrm>
            <a:off x="1904950" y="2254587"/>
            <a:ext cx="3284568" cy="1750280"/>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73E2EDF5-718E-5A99-1379-CDC0055FEC80}"/>
              </a:ext>
            </a:extLst>
          </p:cNvPr>
          <p:cNvPicPr>
            <a:picLocks noChangeAspect="1"/>
          </p:cNvPicPr>
          <p:nvPr/>
        </p:nvPicPr>
        <p:blipFill>
          <a:blip r:embed="rId5"/>
          <a:stretch>
            <a:fillRect/>
          </a:stretch>
        </p:blipFill>
        <p:spPr>
          <a:xfrm>
            <a:off x="1904950" y="4900796"/>
            <a:ext cx="3284568" cy="14419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Guide du patient</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noProof="0"/>
              <a:t>Le </a:t>
            </a:r>
            <a:r>
              <a:rPr lang="fr-CA" b="1" noProof="0"/>
              <a:t>guide du patient </a:t>
            </a:r>
            <a:r>
              <a:rPr lang="fr-CA" noProof="0"/>
              <a:t>est conçu pour donner </a:t>
            </a:r>
            <a:br>
              <a:rPr lang="fr-CA" noProof="0"/>
            </a:br>
            <a:r>
              <a:rPr lang="fr-CA" noProof="0"/>
              <a:t>aux patients de l’information sur ce à quoi ressemblent des soins de qualité pour diverses affections, en se fondant sur les meilleures données probantes, afin qu’ils puissent poser des questions éclairées à leurs équipes de soins de santé. </a:t>
            </a:r>
          </a:p>
        </p:txBody>
      </p:sp>
      <p:sp>
        <p:nvSpPr>
          <p:cNvPr id="3" name="Slide Number Placeholder 2">
            <a:extLst>
              <a:ext uri="{FF2B5EF4-FFF2-40B4-BE49-F238E27FC236}">
                <a16:creationId xmlns:a16="http://schemas.microsoft.com/office/drawing/2014/main" id="{5F496A74-A013-9744-50B8-84236709267F}"/>
              </a:ext>
            </a:extLst>
          </p:cNvPr>
          <p:cNvSpPr>
            <a:spLocks noGrp="1"/>
          </p:cNvSpPr>
          <p:nvPr>
            <p:ph type="sldNum" sz="quarter" idx="14"/>
          </p:nvPr>
        </p:nvSpPr>
        <p:spPr/>
        <p:txBody>
          <a:bodyPr/>
          <a:lstStyle/>
          <a:p>
            <a:fld id="{84655269-31F9-4D2A-98C7-932A10691EEB}" type="slidenum">
              <a:rPr lang="en-CA" smtClean="0"/>
              <a:t>7</a:t>
            </a:fld>
            <a:endParaRPr lang="en-CA"/>
          </a:p>
        </p:txBody>
      </p:sp>
      <p:pic>
        <p:nvPicPr>
          <p:cNvPr id="5" name="Picture 4">
            <a:extLst>
              <a:ext uri="{FF2B5EF4-FFF2-40B4-BE49-F238E27FC236}">
                <a16:creationId xmlns:a16="http://schemas.microsoft.com/office/drawing/2014/main" id="{47D875E4-5175-0E3F-91DB-95B6B0535992}"/>
              </a:ext>
            </a:extLst>
          </p:cNvPr>
          <p:cNvPicPr>
            <a:picLocks noChangeAspect="1"/>
          </p:cNvPicPr>
          <p:nvPr/>
        </p:nvPicPr>
        <p:blipFill>
          <a:blip r:embed="rId3"/>
          <a:stretch>
            <a:fillRect/>
          </a:stretch>
        </p:blipFill>
        <p:spPr>
          <a:xfrm>
            <a:off x="6985771" y="1170099"/>
            <a:ext cx="3783058" cy="49044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Sommaire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a:t>Ce </a:t>
            </a:r>
            <a:r>
              <a:rPr lang="fr-CA" b="1" noProof="0"/>
              <a:t>sommaire</a:t>
            </a:r>
            <a:r>
              <a:rPr lang="fr-CA" noProof="0"/>
              <a:t> est une ressource de référence rapide pour les cliniciens qui résume la norme de qualité et comprend des liens vers des ressources et des outils utiles.</a:t>
            </a:r>
          </a:p>
        </p:txBody>
      </p:sp>
      <p:sp>
        <p:nvSpPr>
          <p:cNvPr id="2" name="Slide Number Placeholder 1">
            <a:extLst>
              <a:ext uri="{FF2B5EF4-FFF2-40B4-BE49-F238E27FC236}">
                <a16:creationId xmlns:a16="http://schemas.microsoft.com/office/drawing/2014/main" id="{E0D95F4F-02D9-B9D8-33B3-D26A2F503491}"/>
              </a:ext>
            </a:extLst>
          </p:cNvPr>
          <p:cNvSpPr>
            <a:spLocks noGrp="1"/>
          </p:cNvSpPr>
          <p:nvPr>
            <p:ph type="sldNum" sz="quarter" idx="14"/>
          </p:nvPr>
        </p:nvSpPr>
        <p:spPr/>
        <p:txBody>
          <a:bodyPr/>
          <a:lstStyle/>
          <a:p>
            <a:fld id="{84655269-31F9-4D2A-98C7-932A10691EEB}" type="slidenum">
              <a:rPr lang="en-CA" smtClean="0"/>
              <a:t>8</a:t>
            </a:fld>
            <a:endParaRPr lang="en-CA"/>
          </a:p>
        </p:txBody>
      </p:sp>
      <p:pic>
        <p:nvPicPr>
          <p:cNvPr id="4" name="Picture 3">
            <a:extLst>
              <a:ext uri="{FF2B5EF4-FFF2-40B4-BE49-F238E27FC236}">
                <a16:creationId xmlns:a16="http://schemas.microsoft.com/office/drawing/2014/main" id="{6B03D42F-AE34-A797-D244-B314F07CA7D3}"/>
              </a:ext>
            </a:extLst>
          </p:cNvPr>
          <p:cNvPicPr>
            <a:picLocks noChangeAspect="1"/>
          </p:cNvPicPr>
          <p:nvPr/>
        </p:nvPicPr>
        <p:blipFill>
          <a:blip r:embed="rId2"/>
          <a:stretch>
            <a:fillRect/>
          </a:stretch>
        </p:blipFill>
        <p:spPr>
          <a:xfrm>
            <a:off x="6829748" y="978792"/>
            <a:ext cx="3759221" cy="49004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a:latin typeface="Calibri" panose="020F0502020204030204" pitchFamily="34" charset="0"/>
                <a:ea typeface="Calibri" panose="020F0502020204030204" pitchFamily="34" charset="0"/>
                <a:cs typeface="Arial" panose="020B0604020202020204" pitchFamily="34" charset="0"/>
              </a:rPr>
              <a:t>J</a:t>
            </a:r>
            <a:r>
              <a:rPr lang="fr-CA" sz="480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en-CA"/>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47937"/>
            <a:ext cx="5135880" cy="1609725"/>
          </a:xfrm>
        </p:spPr>
        <p:txBody>
          <a:bodyPr/>
          <a:lstStyle/>
          <a:p>
            <a:r>
              <a:rPr lang="fr-ca" b="0" i="0" u="none" baseline="0" dirty="0"/>
              <a:t>Le jeu de diapositives </a:t>
            </a:r>
            <a:r>
              <a:rPr lang="fr-ca" b="1" i="0" u="none" baseline="0" dirty="0"/>
              <a:t>«</a:t>
            </a:r>
            <a:r>
              <a:rPr lang="fr-ca" b="0" i="0" u="none" baseline="0" dirty="0"/>
              <a:t> </a:t>
            </a:r>
            <a:r>
              <a:rPr lang="fr-ca" b="1" i="0" u="none" baseline="0" dirty="0"/>
              <a:t>cas d’amélioration »</a:t>
            </a:r>
            <a:r>
              <a:rPr lang="fr-ca" b="0" i="0" u="none" baseline="0" dirty="0"/>
              <a:t> décrit pourquoi la norme de qualité a été inventée et démontre certaines des données utilisées pour l’élaborer. Les champions peuvent utiliser ou adapter cette diapositive pour renforcer le soutien pour la norme de qualité dans leur entreprise.</a:t>
            </a:r>
            <a:r>
              <a:rPr lang="en-US" dirty="0"/>
              <a:t> </a:t>
            </a:r>
          </a:p>
        </p:txBody>
      </p:sp>
      <p:sp>
        <p:nvSpPr>
          <p:cNvPr id="2" name="Slide Number Placeholder 1">
            <a:extLst>
              <a:ext uri="{FF2B5EF4-FFF2-40B4-BE49-F238E27FC236}">
                <a16:creationId xmlns:a16="http://schemas.microsoft.com/office/drawing/2014/main" id="{37918D98-F7C0-218C-5B83-6AB4AC8745BD}"/>
              </a:ext>
            </a:extLst>
          </p:cNvPr>
          <p:cNvSpPr>
            <a:spLocks noGrp="1"/>
          </p:cNvSpPr>
          <p:nvPr>
            <p:ph type="sldNum" sz="quarter" idx="14"/>
          </p:nvPr>
        </p:nvSpPr>
        <p:spPr/>
        <p:txBody>
          <a:bodyPr/>
          <a:lstStyle/>
          <a:p>
            <a:fld id="{84655269-31F9-4D2A-98C7-932A10691EEB}" type="slidenum">
              <a:rPr lang="en-CA" smtClean="0"/>
              <a:t>9</a:t>
            </a:fld>
            <a:endParaRPr lang="en-CA"/>
          </a:p>
        </p:txBody>
      </p:sp>
      <p:pic>
        <p:nvPicPr>
          <p:cNvPr id="3" name="Picture 2">
            <a:extLst>
              <a:ext uri="{FF2B5EF4-FFF2-40B4-BE49-F238E27FC236}">
                <a16:creationId xmlns:a16="http://schemas.microsoft.com/office/drawing/2014/main" id="{9C36B355-4D75-5F24-73F0-448B5F501F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68329" y="2206075"/>
            <a:ext cx="5152171" cy="28983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5079067"/>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1_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3.xml><?xml version="1.0" encoding="utf-8"?>
<a:theme xmlns:a="http://schemas.openxmlformats.org/drawingml/2006/main" name="2_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ntario Health">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15922"/>
    </a:accent6>
    <a:hlink>
      <a:srgbClr val="047BC1"/>
    </a:hlink>
    <a:folHlink>
      <a:srgbClr val="047BC1"/>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4a9ebb6-6bae-4df8-b4d9-b705f0eb6b4b">
      <Terms xmlns="http://schemas.microsoft.com/office/infopath/2007/PartnerControls"/>
    </lcf76f155ced4ddcb4097134ff3c332f>
    <TaxCatchAll xmlns="623dabe2-7971-4695-be10-17b1dbde532f" xsi:nil="true"/>
  </documentManagement>
</p:properties>
</file>

<file path=customXml/itemProps1.xml><?xml version="1.0" encoding="utf-8"?>
<ds:datastoreItem xmlns:ds="http://schemas.openxmlformats.org/officeDocument/2006/customXml" ds:itemID="{C89F41A5-3EDE-44C0-80C0-401EEA6BFF0A}"/>
</file>

<file path=customXml/itemProps2.xml><?xml version="1.0" encoding="utf-8"?>
<ds:datastoreItem xmlns:ds="http://schemas.openxmlformats.org/officeDocument/2006/customXml" ds:itemID="{97937170-D5F1-42E1-82F0-16C1169B654A}"/>
</file>

<file path=customXml/itemProps3.xml><?xml version="1.0" encoding="utf-8"?>
<ds:datastoreItem xmlns:ds="http://schemas.openxmlformats.org/officeDocument/2006/customXml" ds:itemID="{10795ACF-E062-4A50-A49F-47C6B14A8290}"/>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emplate>OH Template-Mar30</Template>
  <TotalTime>0</TotalTime>
  <Words>4964</Words>
  <Application>Microsoft Office PowerPoint</Application>
  <PresentationFormat>Widescreen</PresentationFormat>
  <Paragraphs>300</Paragraphs>
  <Slides>38</Slides>
  <Notes>26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38</vt:i4>
      </vt:variant>
    </vt:vector>
  </HeadingPairs>
  <TitlesOfParts>
    <vt:vector size="51" baseType="lpstr">
      <vt:lpstr>ＭＳ Ｐゴシック</vt:lpstr>
      <vt:lpstr>ＭＳ Ｐゴシック</vt:lpstr>
      <vt:lpstr>Arial</vt:lpstr>
      <vt:lpstr>Calibri</vt:lpstr>
      <vt:lpstr>Calibri Light</vt:lpstr>
      <vt:lpstr>Corbel</vt:lpstr>
      <vt:lpstr>proxima-nova</vt:lpstr>
      <vt:lpstr>System Font Regular</vt:lpstr>
      <vt:lpstr>Wingdings</vt:lpstr>
      <vt:lpstr>OH Template-Mar30</vt:lpstr>
      <vt:lpstr>1_OH Template-Mar30</vt:lpstr>
      <vt:lpstr>2_OH Template-Mar30</vt:lpstr>
      <vt:lpstr>Office Theme</vt:lpstr>
      <vt:lpstr>PowerPoint Presentation</vt:lpstr>
      <vt:lpstr>Objectifs</vt:lpstr>
      <vt:lpstr>Normes de qualité</vt:lpstr>
      <vt:lpstr>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PowerPoint Presentation</vt:lpstr>
      <vt:lpstr>En Ontario, 1 personne sur 300 (0,33 %) s’est identifiée comme étant de genre divers lors du recensement de 20213 et le besoin de soins d’affirmation de genre augmente4.</vt:lpstr>
      <vt:lpstr>PowerPoint Presentation</vt:lpstr>
      <vt:lpstr>Les adultes de diverses identités de genre ont des besoins de santé moins déclarés et moins satisfaits que les adultes cisgenres</vt:lpstr>
      <vt:lpstr>Les adultes de diverses identités de genre considèrent leur santé mentale considérablement pire que les adultes cisgenres</vt:lpstr>
      <vt:lpstr>Il est important de prendre en compte les différences entre les genres dans le traitement des disparités en santé mentale, y compris le taux de suicide et les diagnostics de santé mentale</vt:lpstr>
      <vt:lpstr>PowerPoint Presentation</vt:lpstr>
      <vt:lpstr>L’hormonothérapie d’affirmation de genre est la plus souvent prescrite en médecine générale</vt:lpstr>
      <vt:lpstr>Il existe des possibilités d’améliorer la compétence clinique pour répondre aux besoins en soins de santé des adultes de diverses identités de genre</vt:lpstr>
      <vt:lpstr>PowerPoint Presentation</vt:lpstr>
      <vt:lpstr>PowerPoint Presentation</vt:lpstr>
      <vt:lpstr>PowerPoint Presentation</vt:lpstr>
      <vt:lpstr>Portée de cette norme de qualité</vt:lpstr>
      <vt:lpstr>Thèmes de l’énoncé sur cette norme de qualité</vt:lpstr>
      <vt:lpstr>Éducation et formation sur l’affirmation de genre pour les équipes  de soins de santé</vt:lpstr>
      <vt:lpstr>Soins primaires d’affirmation de genre</vt:lpstr>
      <vt:lpstr>Hormonothérapie d’affirmation de genre</vt:lpstr>
      <vt:lpstr>Soins de santé mentale d’affirmation de genre</vt:lpstr>
      <vt:lpstr>Milieux de soins d’affirmation de genre</vt:lpstr>
      <vt:lpstr>PowerPoint Presentation</vt:lpstr>
      <vt:lpstr>Indicateurs pouvant être mesurés à l’aide de données provinciales</vt:lpstr>
      <vt:lpstr>Indicateurs ne pouvant être mesurés qu’à l’aide de données locales</vt:lpstr>
      <vt:lpstr>Sources des données et remerciements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2024-10-24T16:16:12Z</dcterms:created>
  <dcterms:modified xsi:type="dcterms:W3CDTF">2024-10-24T16:16:23Z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0x01010039C6991944287E4C86CAECC00C19A958</vt:lpwstr>
  </property>
</Properties>
</file>