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46"/>
  </p:notesMasterIdLst>
  <p:handoutMasterIdLst>
    <p:handoutMasterId r:id="rId47"/>
  </p:handoutMasterIdLst>
  <p:sldIdLst>
    <p:sldId id="372" r:id="rId8"/>
    <p:sldId id="649" r:id="rId9"/>
    <p:sldId id="1181" r:id="rId10"/>
    <p:sldId id="654" r:id="rId11"/>
    <p:sldId id="1182" r:id="rId12"/>
    <p:sldId id="474" r:id="rId13"/>
    <p:sldId id="621" r:id="rId14"/>
    <p:sldId id="1180" r:id="rId15"/>
    <p:sldId id="623" r:id="rId16"/>
    <p:sldId id="1167" r:id="rId17"/>
    <p:sldId id="1183" r:id="rId18"/>
    <p:sldId id="1184" r:id="rId19"/>
    <p:sldId id="624" r:id="rId20"/>
    <p:sldId id="1179" r:id="rId21"/>
    <p:sldId id="1193" r:id="rId22"/>
    <p:sldId id="1192" r:id="rId23"/>
    <p:sldId id="699" r:id="rId24"/>
    <p:sldId id="1185" r:id="rId25"/>
    <p:sldId id="1168" r:id="rId26"/>
    <p:sldId id="1190" r:id="rId27"/>
    <p:sldId id="1186" r:id="rId28"/>
    <p:sldId id="1189" r:id="rId29"/>
    <p:sldId id="1188" r:id="rId30"/>
    <p:sldId id="422" r:id="rId31"/>
    <p:sldId id="655" r:id="rId32"/>
    <p:sldId id="443" r:id="rId33"/>
    <p:sldId id="666" r:id="rId34"/>
    <p:sldId id="667" r:id="rId35"/>
    <p:sldId id="668" r:id="rId36"/>
    <p:sldId id="669" r:id="rId37"/>
    <p:sldId id="670" r:id="rId38"/>
    <p:sldId id="671" r:id="rId39"/>
    <p:sldId id="1194" r:id="rId40"/>
    <p:sldId id="1195" r:id="rId41"/>
    <p:sldId id="1174" r:id="rId42"/>
    <p:sldId id="646" r:id="rId43"/>
    <p:sldId id="1162" r:id="rId44"/>
    <p:sldId id="647" r:id="rId45"/>
  </p:sldIdLst>
  <p:sldSz cx="9144000" cy="6858000" type="screen4x3"/>
  <p:notesSz cx="6858000" cy="1190625"/>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extLst/>
  </p:cmAuthor>
  <p:cmAuthor id="3" name="Ng, Jessica" initials="NJ" lastIdx="2" clrIdx="3">
    <p:extLst/>
  </p:cmAuthor>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24"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6"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9" clrIdx="24">
    <p:extLst>
      <p:ext uri="{19B8F6BF-5375-455C-9EA6-DF929625EA0E}">
        <p15:presenceInfo xmlns:p15="http://schemas.microsoft.com/office/powerpoint/2012/main" userId="S::sjohnson@hqontario.ca::c1d74880-3551-4508-8754-1d2254d9d2e6" providerId="AD"/>
      </p:ext>
    </p:extLst>
  </p:cmAuthor>
  <p:cmAuthor id="25" name="Harrison, Susan" initials="HS" lastIdx="4" clrIdx="25">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CD8D8"/>
    <a:srgbClr val="F5F5F5"/>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9F727-3D89-48A6-9B88-42CA5D2253A6}" v="13" dt="2019-03-04T16:36:52.4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3"/>
    <p:restoredTop sz="74469" autoAdjust="0"/>
  </p:normalViewPr>
  <p:slideViewPr>
    <p:cSldViewPr snapToGrid="0">
      <p:cViewPr varScale="1">
        <p:scale>
          <a:sx n="148" d="100"/>
          <a:sy n="148" d="100"/>
        </p:scale>
        <p:origin x="824" y="184"/>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cpherson\Desktop\Glaucoma%20QS%20-%20Annual%20eye%20examinations%20for%20the%20diagnostic%20cohort%20-%2020Feb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cpherson\Desktop\Glaucoma%20QS%20-%20Annual%20eye%20examinations%20for%20the%20diagnostic%20cohort%20-%2020Feb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mmcpherson\Desktop\HQO%20Data%20Request_Glaucoma_final_feb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'[Glaucoma QS - Annual eye examinations for the diagnostic cohort - 20Feb2019.xlsx]lhins'!$C$1</c:f>
              <c:strCache>
                <c:ptCount val="1"/>
                <c:pt idx="0">
                  <c:v>crrate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F6E-4480-9381-17FFF47BB7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'[Glaucoma QS - Annual eye examinations for the diagnostic cohort - 20Feb2019.xlsx]lhins'!$B$2:$B$16</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'[Glaucoma QS - Annual eye examinations for the diagnostic cohort - 20Feb2019.xlsx]lhins'!$C$2:$C$16</c:f>
              <c:numCache>
                <c:formatCode>0.0</c:formatCode>
                <c:ptCount val="15"/>
                <c:pt idx="0">
                  <c:v>59.412314351530469</c:v>
                </c:pt>
                <c:pt idx="1">
                  <c:v>58.536548331258167</c:v>
                </c:pt>
                <c:pt idx="2">
                  <c:v>60.861076049226881</c:v>
                </c:pt>
                <c:pt idx="3">
                  <c:v>48.225490196078432</c:v>
                </c:pt>
                <c:pt idx="4">
                  <c:v>71.494155752710881</c:v>
                </c:pt>
                <c:pt idx="5">
                  <c:v>58.297765503389407</c:v>
                </c:pt>
                <c:pt idx="6">
                  <c:v>61.825707268261624</c:v>
                </c:pt>
                <c:pt idx="7">
                  <c:v>54.689100219458666</c:v>
                </c:pt>
                <c:pt idx="8">
                  <c:v>57.30779323012333</c:v>
                </c:pt>
                <c:pt idx="9">
                  <c:v>50.350176971157467</c:v>
                </c:pt>
                <c:pt idx="10">
                  <c:v>69.860521528198902</c:v>
                </c:pt>
                <c:pt idx="11">
                  <c:v>66.042907595804124</c:v>
                </c:pt>
                <c:pt idx="12">
                  <c:v>49.693354616483241</c:v>
                </c:pt>
                <c:pt idx="13">
                  <c:v>63.279622931053382</c:v>
                </c:pt>
                <c:pt idx="14">
                  <c:v>62.914479367399821</c:v>
                </c:pt>
              </c:numCache>
            </c:numRef>
          </c:val>
          <c:extLst>
            <c:ext xmlns:c16="http://schemas.microsoft.com/office/drawing/2014/chart" uri="{C3380CC4-5D6E-409C-BE32-E72D297353CC}">
              <c16:uniqueId val="{00000002-8F6E-4480-9381-17FFF47BB79D}"/>
            </c:ext>
          </c:extLst>
        </c:ser>
        <c:dLbls>
          <c:dLblPos val="outEnd"/>
          <c:showLegendKey val="0"/>
          <c:showVal val="1"/>
          <c:showCatName val="0"/>
          <c:showSerName val="0"/>
          <c:showPercent val="0"/>
          <c:showBubbleSize val="0"/>
        </c:dLbls>
        <c:gapWidth val="219"/>
        <c:overlap val="-27"/>
        <c:axId val="329409400"/>
        <c:axId val="329406776"/>
      </c:barChart>
      <c:catAx>
        <c:axId val="329409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Local Health Integration Network (LHIN) 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406776"/>
        <c:crosses val="autoZero"/>
        <c:auto val="1"/>
        <c:lblAlgn val="ctr"/>
        <c:lblOffset val="100"/>
        <c:noMultiLvlLbl val="0"/>
      </c:catAx>
      <c:valAx>
        <c:axId val="329406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40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'[Glaucoma QS - Annual eye examinations for the diagnostic cohort - 20Feb2019.xlsx]age'!$C$1</c:f>
              <c:strCache>
                <c:ptCount val="1"/>
                <c:pt idx="0">
                  <c:v>crrate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'[Glaucoma QS - Annual eye examinations for the diagnostic cohort - 20Feb2019.xlsx]age'!$B$2:$B$5</c:f>
              <c:strCache>
                <c:ptCount val="4"/>
                <c:pt idx="0">
                  <c:v>18-64</c:v>
                </c:pt>
                <c:pt idx="1">
                  <c:v>65-74</c:v>
                </c:pt>
                <c:pt idx="2">
                  <c:v>75-84</c:v>
                </c:pt>
                <c:pt idx="3">
                  <c:v>85+</c:v>
                </c:pt>
              </c:strCache>
            </c:strRef>
          </c:cat>
          <c:val>
            <c:numRef>
              <c:f>'[Glaucoma QS - Annual eye examinations for the diagnostic cohort - 20Feb2019.xlsx]age'!$C$2:$C$5</c:f>
              <c:numCache>
                <c:formatCode>0.0</c:formatCode>
                <c:ptCount val="4"/>
                <c:pt idx="0">
                  <c:v>49.095829501167849</c:v>
                </c:pt>
                <c:pt idx="1">
                  <c:v>65.322627908339683</c:v>
                </c:pt>
                <c:pt idx="2">
                  <c:v>67.577218898791358</c:v>
                </c:pt>
                <c:pt idx="3">
                  <c:v>60.480556433765408</c:v>
                </c:pt>
              </c:numCache>
            </c:numRef>
          </c:val>
          <c:extLst>
            <c:ext xmlns:c16="http://schemas.microsoft.com/office/drawing/2014/chart" uri="{C3380CC4-5D6E-409C-BE32-E72D297353CC}">
              <c16:uniqueId val="{00000000-F387-40DA-8358-6B3ED1BE5243}"/>
            </c:ext>
          </c:extLst>
        </c:ser>
        <c:dLbls>
          <c:dLblPos val="outEnd"/>
          <c:showLegendKey val="0"/>
          <c:showVal val="1"/>
          <c:showCatName val="0"/>
          <c:showSerName val="0"/>
          <c:showPercent val="0"/>
          <c:showBubbleSize val="0"/>
        </c:dLbls>
        <c:gapWidth val="219"/>
        <c:overlap val="-27"/>
        <c:axId val="275517192"/>
        <c:axId val="275517520"/>
      </c:barChart>
      <c:catAx>
        <c:axId val="275517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517520"/>
        <c:crosses val="autoZero"/>
        <c:auto val="1"/>
        <c:lblAlgn val="ctr"/>
        <c:lblOffset val="100"/>
        <c:noMultiLvlLbl val="0"/>
      </c:catAx>
      <c:valAx>
        <c:axId val="275517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517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2049-4399-9142-D6A25B65D2FA}"/>
              </c:ext>
            </c:extLst>
          </c:dPt>
          <c:dPt>
            <c:idx val="1"/>
            <c:bubble3D val="0"/>
            <c:spPr>
              <a:solidFill>
                <a:schemeClr val="accent2"/>
              </a:solidFill>
              <a:ln w="19050">
                <a:noFill/>
              </a:ln>
              <a:effectLst/>
            </c:spPr>
            <c:extLst>
              <c:ext xmlns:c16="http://schemas.microsoft.com/office/drawing/2014/chart" uri="{C3380CC4-5D6E-409C-BE32-E72D297353CC}">
                <c16:uniqueId val="{00000003-2049-4399-9142-D6A25B65D2FA}"/>
              </c:ext>
            </c:extLst>
          </c:dPt>
          <c:val>
            <c:numRef>
              <c:f>Sheet1!$A$1:$A$2</c:f>
              <c:numCache>
                <c:formatCode>General</c:formatCode>
                <c:ptCount val="2"/>
                <c:pt idx="0">
                  <c:v>5</c:v>
                </c:pt>
                <c:pt idx="1">
                  <c:v>95</c:v>
                </c:pt>
              </c:numCache>
            </c:numRef>
          </c:val>
          <c:extLst>
            <c:ext xmlns:c16="http://schemas.microsoft.com/office/drawing/2014/chart" uri="{C3380CC4-5D6E-409C-BE32-E72D297353CC}">
              <c16:uniqueId val="{00000004-2049-4399-9142-D6A25B65D2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7746321163855"/>
          <c:y val="7.845346156945672E-2"/>
          <c:w val="0.54849495700712791"/>
          <c:h val="0.92154653843054324"/>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7072-42A6-9E5D-94B433E36B22}"/>
              </c:ext>
            </c:extLst>
          </c:dPt>
          <c:dPt>
            <c:idx val="1"/>
            <c:bubble3D val="0"/>
            <c:spPr>
              <a:solidFill>
                <a:schemeClr val="accent2"/>
              </a:solidFill>
              <a:ln w="19050">
                <a:noFill/>
              </a:ln>
              <a:effectLst/>
            </c:spPr>
            <c:extLst>
              <c:ext xmlns:c16="http://schemas.microsoft.com/office/drawing/2014/chart" uri="{C3380CC4-5D6E-409C-BE32-E72D297353CC}">
                <c16:uniqueId val="{00000003-7072-42A6-9E5D-94B433E36B22}"/>
              </c:ext>
            </c:extLst>
          </c:dPt>
          <c:val>
            <c:numRef>
              <c:f>Sheet1!$A$4:$A$5</c:f>
              <c:numCache>
                <c:formatCode>General</c:formatCode>
                <c:ptCount val="2"/>
                <c:pt idx="0">
                  <c:v>13</c:v>
                </c:pt>
                <c:pt idx="1">
                  <c:v>87</c:v>
                </c:pt>
              </c:numCache>
            </c:numRef>
          </c:val>
          <c:extLst>
            <c:ext xmlns:c16="http://schemas.microsoft.com/office/drawing/2014/chart" uri="{C3380CC4-5D6E-409C-BE32-E72D297353CC}">
              <c16:uniqueId val="{00000004-7072-42A6-9E5D-94B433E36B2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2961543426239475E-3"/>
          <c:y val="2.6315789473684209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'[HQO Data Request_Glaucoma_final_feb2019.xlsx]wait2'!$F$6</c:f>
              <c:strCache>
                <c:ptCount val="1"/>
                <c:pt idx="0">
                  <c:v>Median Wait Time (Days)</c:v>
                </c:pt>
              </c:strCache>
            </c:strRef>
          </c:tx>
          <c:spPr>
            <a:solidFill>
              <a:schemeClr val="accent1"/>
            </a:solidFill>
            <a:ln>
              <a:noFill/>
            </a:ln>
            <a:effectLst/>
          </c:spPr>
          <c:invertIfNegative val="0"/>
          <c:dLbls>
            <c:dLbl>
              <c:idx val="5"/>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a:t>DS</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358-41BA-8EC6-DCBD32975E79}"/>
                </c:ext>
              </c:extLst>
            </c:dLbl>
            <c:dLbl>
              <c:idx val="12"/>
              <c:tx>
                <c:rich>
                  <a:bodyPr/>
                  <a:lstStyle/>
                  <a:p>
                    <a:r>
                      <a:rPr lang="en-US"/>
                      <a:t>DS</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58-41BA-8EC6-DCBD32975E79}"/>
                </c:ext>
              </c:extLst>
            </c:dLbl>
            <c:dLbl>
              <c:idx val="14"/>
              <c:tx>
                <c:rich>
                  <a:bodyPr/>
                  <a:lstStyle/>
                  <a:p>
                    <a:r>
                      <a:rPr lang="en-US"/>
                      <a:t>DS</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58-41BA-8EC6-DCBD32975E7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'[HQO Data Request_Glaucoma_final_feb2019.xlsx]wait2'!$E$7:$E$21</c:f>
              <c:strCache>
                <c:ptCount val="15"/>
                <c:pt idx="0">
                  <c:v>Ontario</c:v>
                </c:pt>
                <c:pt idx="1">
                  <c:v>Erie St. Clair</c:v>
                </c:pt>
                <c:pt idx="2">
                  <c:v>South West</c:v>
                </c:pt>
                <c:pt idx="3">
                  <c:v>Waterloo Wellington</c:v>
                </c:pt>
                <c:pt idx="4">
                  <c:v>Hamilton Niagara Haldimand Brant</c:v>
                </c:pt>
                <c:pt idx="5">
                  <c:v>Central West</c:v>
                </c:pt>
                <c:pt idx="6">
                  <c:v>Mississauga Halton</c:v>
                </c:pt>
                <c:pt idx="7">
                  <c:v>Toronto Central</c:v>
                </c:pt>
                <c:pt idx="8">
                  <c:v>Central</c:v>
                </c:pt>
                <c:pt idx="9">
                  <c:v>Central East</c:v>
                </c:pt>
                <c:pt idx="10">
                  <c:v>South East</c:v>
                </c:pt>
                <c:pt idx="11">
                  <c:v>Champlain</c:v>
                </c:pt>
                <c:pt idx="12">
                  <c:v>North Simcoe Muskoka</c:v>
                </c:pt>
                <c:pt idx="13">
                  <c:v>North East</c:v>
                </c:pt>
                <c:pt idx="14">
                  <c:v>North West</c:v>
                </c:pt>
              </c:strCache>
            </c:strRef>
          </c:cat>
          <c:val>
            <c:numRef>
              <c:f>'[HQO Data Request_Glaucoma_final_feb2019.xlsx]wait2'!$F$7:$F$21</c:f>
              <c:numCache>
                <c:formatCode>#,##0</c:formatCode>
                <c:ptCount val="15"/>
                <c:pt idx="0">
                  <c:v>37</c:v>
                </c:pt>
                <c:pt idx="1">
                  <c:v>27</c:v>
                </c:pt>
                <c:pt idx="2">
                  <c:v>13</c:v>
                </c:pt>
                <c:pt idx="3">
                  <c:v>42</c:v>
                </c:pt>
                <c:pt idx="4">
                  <c:v>23</c:v>
                </c:pt>
                <c:pt idx="5">
                  <c:v>0</c:v>
                </c:pt>
                <c:pt idx="6">
                  <c:v>67</c:v>
                </c:pt>
                <c:pt idx="7">
                  <c:v>38</c:v>
                </c:pt>
                <c:pt idx="8">
                  <c:v>47</c:v>
                </c:pt>
                <c:pt idx="9">
                  <c:v>15</c:v>
                </c:pt>
                <c:pt idx="10">
                  <c:v>52</c:v>
                </c:pt>
                <c:pt idx="11">
                  <c:v>34</c:v>
                </c:pt>
                <c:pt idx="12">
                  <c:v>0</c:v>
                </c:pt>
                <c:pt idx="13">
                  <c:v>72</c:v>
                </c:pt>
                <c:pt idx="14">
                  <c:v>0</c:v>
                </c:pt>
              </c:numCache>
            </c:numRef>
          </c:val>
          <c:extLst>
            <c:ext xmlns:c16="http://schemas.microsoft.com/office/drawing/2014/chart" uri="{C3380CC4-5D6E-409C-BE32-E72D297353CC}">
              <c16:uniqueId val="{00000000-0358-41BA-8EC6-DCBD32975E79}"/>
            </c:ext>
          </c:extLst>
        </c:ser>
        <c:dLbls>
          <c:dLblPos val="outEnd"/>
          <c:showLegendKey val="0"/>
          <c:showVal val="1"/>
          <c:showCatName val="0"/>
          <c:showSerName val="0"/>
          <c:showPercent val="0"/>
          <c:showBubbleSize val="0"/>
        </c:dLbls>
        <c:gapWidth val="219"/>
        <c:overlap val="-27"/>
        <c:axId val="340682080"/>
        <c:axId val="340682408"/>
      </c:barChart>
      <c:catAx>
        <c:axId val="3406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0682408"/>
        <c:crosses val="autoZero"/>
        <c:auto val="1"/>
        <c:lblAlgn val="ctr"/>
        <c:lblOffset val="100"/>
        <c:noMultiLvlLbl val="0"/>
      </c:catAx>
      <c:valAx>
        <c:axId val="340682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0682080"/>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dirty="0"/>
            <a:t>Help ensure consistent, </a:t>
          </a:r>
          <a:br>
            <a:rPr lang="en-US" sz="1800" b="1" i="0" dirty="0"/>
          </a:br>
          <a:r>
            <a:rPr lang="en-US" sz="1800" b="1" i="0" dirty="0"/>
            <a:t>high-quality care across </a:t>
          </a:r>
          <a:br>
            <a:rPr lang="en-US" sz="1800" b="1" i="0" dirty="0"/>
          </a:br>
          <a:r>
            <a:rPr lang="en-US" sz="1800" b="1" i="0" dirty="0"/>
            <a:t>the province</a:t>
          </a:r>
          <a:endParaRPr lang="en-US" sz="1800" b="1" dirty="0"/>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Help ensure consistent, </a:t>
          </a:r>
          <a:br>
            <a:rPr lang="en-US" sz="1800" b="1" i="0" kern="1200" dirty="0"/>
          </a:br>
          <a:r>
            <a:rPr lang="en-US" sz="1800" b="1" i="0" kern="1200" dirty="0"/>
            <a:t>high-quality care across </a:t>
          </a:r>
          <a:br>
            <a:rPr lang="en-US" sz="1800" b="1" i="0" kern="1200" dirty="0"/>
          </a:br>
          <a:r>
            <a:rPr lang="en-US" sz="1800" b="1" i="0" kern="1200" dirty="0"/>
            <a:t>the province</a:t>
          </a:r>
          <a:endParaRPr lang="en-US" sz="1800" b="1" kern="1200" dirty="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2019-03-04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5574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9055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16668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82143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5334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27988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is agnostic on </a:t>
            </a:r>
            <a:r>
              <a:rPr lang="en-US" sz="2400" b="1" baseline="0" dirty="0"/>
              <a:t>who</a:t>
            </a:r>
            <a:r>
              <a:rPr lang="en-US" sz="2400" baseline="0" dirty="0"/>
              <a:t> should be delivering it (unlike other CPGs, BPGs).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 quality care; and patients to know what to discuss with their care providers (</a:t>
            </a:r>
            <a:r>
              <a:rPr lang="en-US" sz="1200" b="0" baseline="0" dirty="0"/>
              <a:t>compared to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a:solidFill>
                  <a:schemeClr val="tx1"/>
                </a:solidFill>
                <a:effectLst/>
                <a:latin typeface="Calibri" pitchFamily="68" charset="0"/>
                <a:ea typeface="MS PGothic" panose="020B0600070205080204" pitchFamily="34" charset="-128"/>
                <a:cs typeface="ＭＳ Ｐゴシック" pitchFamily="68" charset="-128"/>
              </a:rPr>
              <a:t>Terminology used in this quality standard:</a:t>
            </a:r>
          </a:p>
          <a:p>
            <a:r>
              <a:rPr lang="en-CA" sz="1200" b="1" i="1" kern="1200" dirty="0">
                <a:solidFill>
                  <a:schemeClr val="tx1"/>
                </a:solidFill>
                <a:effectLst/>
                <a:latin typeface="Calibri" pitchFamily="68" charset="0"/>
                <a:ea typeface="MS PGothic" panose="020B0600070205080204" pitchFamily="34" charset="-128"/>
                <a:cs typeface="ＭＳ Ｐゴシック" pitchFamily="68" charset="-128"/>
              </a:rPr>
              <a:t>Eye care provider </a:t>
            </a:r>
          </a:p>
          <a:p>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In this quality standard, “eye care provider” refers to optometrists and ophthalmologists (comprehensive or with subspecialty glaucoma training). </a:t>
            </a:r>
          </a:p>
          <a:p>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 </a:t>
            </a:r>
          </a:p>
          <a:p>
            <a:r>
              <a:rPr lang="en-CA" sz="1200" b="1" i="1" kern="1200" dirty="0">
                <a:solidFill>
                  <a:schemeClr val="tx1"/>
                </a:solidFill>
                <a:effectLst/>
                <a:latin typeface="Calibri" pitchFamily="68" charset="0"/>
                <a:ea typeface="MS PGothic" panose="020B0600070205080204" pitchFamily="34" charset="-128"/>
                <a:cs typeface="ＭＳ Ｐゴシック" pitchFamily="68" charset="-128"/>
              </a:rPr>
              <a:t>Primary care provider</a:t>
            </a:r>
          </a:p>
          <a:p>
            <a:r>
              <a:rPr lang="en-CA" sz="1200" b="0" i="0" kern="1200" dirty="0">
                <a:solidFill>
                  <a:schemeClr val="tx1"/>
                </a:solidFill>
                <a:effectLst/>
                <a:latin typeface="Calibri" pitchFamily="68" charset="0"/>
                <a:ea typeface="MS PGothic" panose="020B0600070205080204" pitchFamily="34" charset="-128"/>
                <a:cs typeface="ＭＳ Ｐゴシック" pitchFamily="68" charset="-128"/>
              </a:rPr>
              <a:t>In this quality standard, “primary care provider” refers to a family physician or nurse practitioner. </a:t>
            </a:r>
            <a:r>
              <a:rPr lang="en-US" sz="1200" kern="1200" dirty="0">
                <a:solidFill>
                  <a:schemeClr val="tx1"/>
                </a:solidFill>
                <a:effectLst/>
                <a:latin typeface="Calibri" pitchFamily="68" charset="0"/>
                <a:ea typeface="MS PGothic" panose="020B0600070205080204" pitchFamily="34" charset="-128"/>
                <a:cs typeface="ＭＳ Ｐゴシック" pitchFamily="68" charset="-128"/>
              </a:rPr>
              <a:t>While much of the diagnosis, monitoring, and treatment of glaucoma is done by eye care providers, </a:t>
            </a: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primary care providers play critical roles in the care and treatment process for people with glaucoma. The quality standard describes this role in more detail.  </a:t>
            </a:r>
          </a:p>
          <a:p>
            <a:pPr marL="0" marR="0">
              <a:spcBef>
                <a:spcPts val="0"/>
              </a:spcBef>
              <a:spcAft>
                <a:spcPts val="0"/>
              </a:spcAft>
            </a:pPr>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24</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32</a:t>
            </a:fld>
            <a:endParaRPr lang="en-CA" altLang="en-US"/>
          </a:p>
        </p:txBody>
      </p:sp>
    </p:spTree>
    <p:extLst>
      <p:ext uri="{BB962C8B-B14F-4D97-AF65-F5344CB8AC3E}">
        <p14:creationId xmlns:p14="http://schemas.microsoft.com/office/powerpoint/2010/main" val="62506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33</a:t>
            </a:fld>
            <a:endParaRPr lang="en-CA" altLang="en-US"/>
          </a:p>
        </p:txBody>
      </p:sp>
    </p:spTree>
    <p:extLst>
      <p:ext uri="{BB962C8B-B14F-4D97-AF65-F5344CB8AC3E}">
        <p14:creationId xmlns:p14="http://schemas.microsoft.com/office/powerpoint/2010/main" val="34710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Glaucoma Quality Standard Advisory Committee identified a small number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35</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Locally:</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addition, each quality statement within this quality standard is accompanied by one or more indicators. </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These indicators are intended to guide measurement of quality improvement efforts related to implementation of the statement.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Patients, caregivers and the public </a:t>
            </a:r>
            <a:r>
              <a:rPr lang="en-CA" sz="1600" dirty="0">
                <a:cs typeface="ＭＳ Ｐゴシック" charset="-128"/>
              </a:rPr>
              <a:t>can use quality standards to understand what excellent care looks like, what they should expect from their health care providers, and how to discuss the quality of their care.</a:t>
            </a:r>
            <a:endParaRPr lang="en-CA" sz="1600" b="1" dirty="0"/>
          </a:p>
          <a:p>
            <a:pPr marL="360363" indent="-360363">
              <a:lnSpc>
                <a:spcPct val="95000"/>
              </a:lnSpc>
              <a:spcAft>
                <a:spcPts val="600"/>
              </a:spcAft>
              <a:buFont typeface="Arial" panose="020B0604020202020204" pitchFamily="34" charset="0"/>
              <a:buChar char="•"/>
            </a:pPr>
            <a:r>
              <a:rPr lang="en-CA" sz="1600" b="1" dirty="0"/>
              <a:t>LHINs and disease agencies </a:t>
            </a:r>
            <a:r>
              <a:rPr lang="en-CA" sz="1600" dirty="0"/>
              <a:t>can use quality standards to measure health outcomes, hold health service providers accountable for delivering high-quality care, and inform regional improvement strategies.</a:t>
            </a:r>
            <a:endParaRPr lang="en-CA" sz="1600" b="1" dirty="0"/>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Provider organizations </a:t>
            </a:r>
            <a:r>
              <a:rPr lang="en-CA" sz="1600" dirty="0">
                <a:cs typeface="ＭＳ Ｐゴシック" charset="-128"/>
              </a:rPr>
              <a:t>can use quality standards to measure and audit their quality of care, identify gaps, guide organizational improvement strategies, and inform clinical program investments.</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Health care professionals </a:t>
            </a:r>
            <a:r>
              <a:rPr lang="en-CA" sz="1600" dirty="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t>Government </a:t>
            </a:r>
            <a:r>
              <a:rPr lang="en-CA" sz="1600" dirty="0"/>
              <a:t>can use quality standards to identify provincial priority areas, inform new data collection and reporting initiatives, and design performance indicators and funding incentives.</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t>Each quality standard is accompanied by: </a:t>
            </a:r>
          </a:p>
          <a:p>
            <a:pPr marL="742950" lvl="1" indent="-285750">
              <a:buFont typeface="Arial" panose="020B0604020202020204" pitchFamily="34" charset="0"/>
              <a:buChar char="•"/>
            </a:pPr>
            <a:r>
              <a:rPr lang="en-CA" sz="1800" i="1" dirty="0"/>
              <a:t>A patient conversation guide </a:t>
            </a:r>
          </a:p>
          <a:p>
            <a:pPr marL="742950" lvl="1" indent="-285750">
              <a:buFont typeface="Arial" panose="020B0604020202020204" pitchFamily="34" charset="0"/>
              <a:buChar char="•"/>
            </a:pPr>
            <a:r>
              <a:rPr lang="en-CA" sz="1800" i="1" dirty="0"/>
              <a:t>A getting started guide</a:t>
            </a:r>
          </a:p>
          <a:p>
            <a:pPr marL="742950" lvl="1" indent="-285750">
              <a:buFont typeface="Arial" panose="020B0604020202020204" pitchFamily="34" charset="0"/>
              <a:buChar char="•"/>
            </a:pPr>
            <a:r>
              <a:rPr lang="en-CA" sz="1800" i="1" dirty="0"/>
              <a:t>Recommendations for adoption </a:t>
            </a:r>
          </a:p>
          <a:p>
            <a:pPr marL="742950" lvl="1" indent="-285750">
              <a:buFont typeface="Arial" panose="020B0604020202020204" pitchFamily="34" charset="0"/>
              <a:buChar char="•"/>
            </a:pPr>
            <a:r>
              <a:rPr lang="en-CA" sz="1800" i="1" dirty="0"/>
              <a:t>Data tables</a:t>
            </a:r>
          </a:p>
          <a:p>
            <a:pPr marL="742950" lvl="1" indent="-285750">
              <a:buFont typeface="Arial" panose="020B0604020202020204" pitchFamily="34" charset="0"/>
              <a:buChar char="•"/>
            </a:pPr>
            <a:r>
              <a:rPr lang="en-CA" sz="1800" i="1" dirty="0"/>
              <a:t>A measurement guide</a:t>
            </a:r>
          </a:p>
          <a:p>
            <a:pPr marL="285750" indent="-285750">
              <a:buFont typeface="Arial" panose="020B0604020202020204" pitchFamily="34" charset="0"/>
              <a:buChar char="•"/>
            </a:pPr>
            <a:r>
              <a:rPr lang="en-CA" sz="1800" dirty="0"/>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dirty="0"/>
              <a:t>Every quality standard includes a plain language summary for patients,</a:t>
            </a:r>
            <a:r>
              <a:rPr lang="en-CA" b="0" baseline="0" dirty="0"/>
              <a:t> families, </a:t>
            </a:r>
            <a:r>
              <a:rPr lang="en-CA" b="0" dirty="0"/>
              <a:t>caregivers, and the public called the </a:t>
            </a:r>
            <a:r>
              <a:rPr lang="en-CA" b="1" dirty="0"/>
              <a:t>patient conversation guide.</a:t>
            </a:r>
          </a:p>
          <a:p>
            <a:endParaRPr lang="en-US" baseline="0" dirty="0"/>
          </a:p>
          <a:p>
            <a:r>
              <a:rPr lang="en-US" b="1" baseline="0" dirty="0"/>
              <a:t>Patient engagement in quality standards: </a:t>
            </a:r>
          </a:p>
          <a:p>
            <a:pPr marL="171450" indent="-171450">
              <a:buFont typeface="Arial" panose="020B0604020202020204" pitchFamily="34" charset="0"/>
              <a:buChar char="•"/>
            </a:pPr>
            <a:r>
              <a:rPr lang="en-CA" sz="1200" dirty="0"/>
              <a:t>Membership on advisory committees</a:t>
            </a:r>
          </a:p>
          <a:p>
            <a:pPr marL="171450" indent="-171450">
              <a:buFont typeface="Arial" panose="020B0604020202020204" pitchFamily="34" charset="0"/>
              <a:buChar char="•"/>
            </a:pPr>
            <a:r>
              <a:rPr lang="en-CA" sz="1200" dirty="0"/>
              <a:t>Focus groups and key informant interviews on topic specific content (when necessary)</a:t>
            </a:r>
          </a:p>
          <a:p>
            <a:pPr marL="171450" indent="-171450">
              <a:buFont typeface="Arial" panose="020B0604020202020204" pitchFamily="34" charset="0"/>
              <a:buChar char="•"/>
            </a:pPr>
            <a:r>
              <a:rPr lang="en-CA" sz="1200" dirty="0"/>
              <a:t>Public comment period for each quality standard</a:t>
            </a:r>
          </a:p>
          <a:p>
            <a:pPr marL="171450" indent="-171450">
              <a:buFont typeface="Arial" panose="020B0604020202020204" pitchFamily="34" charset="0"/>
              <a:buChar char="•"/>
            </a:pPr>
            <a:r>
              <a:rPr lang="en-CA" sz="1200" dirty="0"/>
              <a:t>Consultations on the patient conversation guide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As many aspects of the quality standard represent care that can and should be made available today, it is recognized that there are larger systemic barriers that may impede care delivery as per the standard.  T</a:t>
            </a:r>
            <a:r>
              <a:rPr lang="en-CA" sz="1200" b="0" i="0" kern="1200" dirty="0">
                <a:solidFill>
                  <a:schemeClr val="tx1"/>
                </a:solidFill>
                <a:effectLst/>
                <a:latin typeface="Calibri" pitchFamily="68" charset="0"/>
                <a:ea typeface="MS PGothic" panose="020B0600070205080204" pitchFamily="34" charset="-128"/>
                <a:cs typeface="ＭＳ Ｐゴシック" pitchFamily="68" charset="-128"/>
              </a:rPr>
              <a:t>his document summarizes the system-wide and regional requirements that are needed to help health care professionals and organizations meet these standards and the time horizon expected to resolve these barriers.</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 are things we can do today despite the larger systemic barriers that may take time to resolve. 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163747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3/4/19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24"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hyperlink" Target="https://www.ncbi.nlm.nih.gov/pmc/articles/PMC3379534/" TargetMode="External"/><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notesSlide" Target="../notesSlides/notesSlide14.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63.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5.sv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hqontario.ca/System-Performance/Measuring-System-Performance/Measuring-Wait-Times-for-Eye-Surgerie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31836-9797-4872-B5AB-A4A2CC23111B}"/>
              </a:ext>
            </a:extLst>
          </p:cNvPr>
          <p:cNvPicPr>
            <a:picLocks noChangeAspect="1"/>
          </p:cNvPicPr>
          <p:nvPr/>
        </p:nvPicPr>
        <p:blipFill>
          <a:blip r:embed="rId3"/>
          <a:stretch>
            <a:fillRect/>
          </a:stretch>
        </p:blipFill>
        <p:spPr>
          <a:xfrm>
            <a:off x="3739243" y="0"/>
            <a:ext cx="5404757" cy="4760071"/>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386125" y="3066032"/>
            <a:ext cx="4839018" cy="2015936"/>
          </a:xfrm>
          <a:prstGeom prst="rect">
            <a:avLst/>
          </a:prstGeom>
          <a:noFill/>
        </p:spPr>
        <p:txBody>
          <a:bodyPr wrap="square" rtlCol="0">
            <a:spAutoFit/>
          </a:bodyPr>
          <a:lstStyle/>
          <a:p>
            <a:pPr marL="0" marR="0" lvl="0" indent="0" algn="l" defTabSz="457200" rtl="0" eaLnBrk="1" fontAlgn="base" latinLnBrk="0" hangingPunct="1">
              <a:lnSpc>
                <a:spcPts val="5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429EAD"/>
                </a:solidFill>
                <a:effectLst/>
                <a:uLnTx/>
                <a:uFillTx/>
                <a:latin typeface="Arial" panose="020B0604020202020204" pitchFamily="34" charset="0"/>
                <a:ea typeface="Helvetica Neue Light" panose="02000403000000020004" pitchFamily="2" charset="0"/>
                <a:cs typeface="Arial" panose="020B0604020202020204" pitchFamily="34" charset="0"/>
              </a:rPr>
              <a:t>Glaucoma Quality Standard</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4"/>
          <a:stretch>
            <a:fillRect/>
          </a:stretch>
        </p:blipFill>
        <p:spPr>
          <a:xfrm>
            <a:off x="418783" y="423495"/>
            <a:ext cx="832384" cy="821978"/>
          </a:xfrm>
          <a:prstGeom prst="rect">
            <a:avLst/>
          </a:prstGeom>
        </p:spPr>
      </p:pic>
      <p:pic>
        <p:nvPicPr>
          <p:cNvPr id="6" name="Picture 5">
            <a:extLst>
              <a:ext uri="{FF2B5EF4-FFF2-40B4-BE49-F238E27FC236}">
                <a16:creationId xmlns:a16="http://schemas.microsoft.com/office/drawing/2014/main" id="{97A2D8F4-5829-714C-9ACF-F0B2E3AF69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808" y="5620983"/>
            <a:ext cx="2080631" cy="1072917"/>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2" y="5475247"/>
            <a:ext cx="4210369"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en-CA" altLang="en-US" sz="1800" b="1" u="none" spc="80" dirty="0">
                <a:solidFill>
                  <a:srgbClr val="00A0AF"/>
                </a:solidFill>
              </a:rPr>
              <a:t>Guiding evidence-based care for adults with primary open-angle glaucoma and those who are at risk for primary open-angle glaucoma in Ontario</a:t>
            </a:r>
            <a:endParaRPr kumimoji="0" lang="en-US" altLang="en-US" sz="1800" b="1" i="0" u="none" strike="noStrike" kern="1200" cap="none" spc="80" normalizeH="0" baseline="0" noProof="0" dirty="0">
              <a:ln>
                <a:noFill/>
              </a:ln>
              <a:solidFill>
                <a:srgbClr val="00A0AF"/>
              </a:solidFill>
              <a:effectLst/>
              <a:uLnTx/>
              <a:uFillTx/>
              <a:latin typeface="Arial" panose="020B0604020202020204" pitchFamily="34" charset="0"/>
              <a:ea typeface="MS PGothic" panose="020B0600070205080204" pitchFamily="34" charset="-128"/>
              <a:cs typeface="+mn-cs"/>
            </a:endParaRPr>
          </a:p>
        </p:txBody>
      </p:sp>
      <p:pic>
        <p:nvPicPr>
          <p:cNvPr id="7" name="Picture 6">
            <a:extLst>
              <a:ext uri="{FF2B5EF4-FFF2-40B4-BE49-F238E27FC236}">
                <a16:creationId xmlns:a16="http://schemas.microsoft.com/office/drawing/2014/main" id="{0DE904AE-256B-4408-A565-3B03E55850F5}"/>
              </a:ext>
            </a:extLst>
          </p:cNvPr>
          <p:cNvPicPr/>
          <p:nvPr/>
        </p:nvPicPr>
        <p:blipFill>
          <a:blip r:embed="rId6">
            <a:alphaModFix/>
          </a:blip>
          <a:stretch>
            <a:fillRect/>
          </a:stretch>
        </p:blipFill>
        <p:spPr>
          <a:xfrm>
            <a:off x="4800601" y="5554788"/>
            <a:ext cx="1914339" cy="1139111"/>
          </a:xfrm>
          <a:prstGeom prst="rect">
            <a:avLst/>
          </a:prstGeom>
          <a:ln>
            <a:noFill/>
          </a:ln>
        </p:spPr>
      </p:pic>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nchor="t">
            <a:spAutoFit/>
          </a:bodyPr>
          <a:lstStyle/>
          <a:p>
            <a:pPr marL="0" indent="0">
              <a:buNone/>
            </a:pPr>
            <a:r>
              <a:rPr lang="en-CA" sz="1800" u="none" dirty="0">
                <a:latin typeface="Arial"/>
                <a:ea typeface="MS PGothic"/>
                <a:cs typeface="Arial"/>
              </a:rPr>
              <a:t>Visit the </a:t>
            </a:r>
            <a:r>
              <a:rPr lang="en-CA" sz="1800" u="none" dirty="0">
                <a:latin typeface="Arial"/>
                <a:ea typeface="MS PGothic"/>
                <a:cs typeface="Arial"/>
                <a:hlinkClick r:id="rId3"/>
              </a:rPr>
              <a:t>Quality Standards Adoption Series</a:t>
            </a:r>
            <a:r>
              <a:rPr lang="en-CA" sz="1800" dirty="0">
                <a:latin typeface="Arial"/>
                <a:ea typeface="MS PGothic"/>
                <a:cs typeface="Arial"/>
                <a:hlinkClick r:id="rId3"/>
              </a:rPr>
              <a:t> </a:t>
            </a:r>
            <a:r>
              <a:rPr lang="en-CA" sz="1800" u="none" dirty="0">
                <a:latin typeface="Arial"/>
                <a:ea typeface="MS PGothic"/>
                <a:cs typeface="Arial"/>
              </a:rPr>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4"/>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3" name="Picture 2">
            <a:extLst>
              <a:ext uri="{FF2B5EF4-FFF2-40B4-BE49-F238E27FC236}">
                <a16:creationId xmlns:a16="http://schemas.microsoft.com/office/drawing/2014/main" id="{82AE823A-4F5D-4C64-B860-0C5AEE250C48}"/>
              </a:ext>
            </a:extLst>
          </p:cNvPr>
          <p:cNvPicPr>
            <a:picLocks noChangeAspect="1"/>
          </p:cNvPicPr>
          <p:nvPr/>
        </p:nvPicPr>
        <p:blipFill>
          <a:blip r:embed="rId3"/>
          <a:stretch>
            <a:fillRect/>
          </a:stretch>
        </p:blipFill>
        <p:spPr>
          <a:xfrm>
            <a:off x="4968979" y="1486139"/>
            <a:ext cx="3296732" cy="42294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5383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4" name="Picture 3">
            <a:extLst>
              <a:ext uri="{FF2B5EF4-FFF2-40B4-BE49-F238E27FC236}">
                <a16:creationId xmlns:a16="http://schemas.microsoft.com/office/drawing/2014/main" id="{B9FC2D54-ED6B-4505-B2C7-A6803AC95F53}"/>
              </a:ext>
            </a:extLst>
          </p:cNvPr>
          <p:cNvPicPr>
            <a:picLocks noChangeAspect="1"/>
          </p:cNvPicPr>
          <p:nvPr/>
        </p:nvPicPr>
        <p:blipFill>
          <a:blip r:embed="rId3"/>
          <a:stretch>
            <a:fillRect/>
          </a:stretch>
        </p:blipFill>
        <p:spPr>
          <a:xfrm>
            <a:off x="4474372" y="1956382"/>
            <a:ext cx="4227412" cy="262563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4947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8" y="1593747"/>
            <a:ext cx="7765023" cy="1969761"/>
          </a:xfrm>
        </p:spPr>
        <p:txBody>
          <a:bodyPr/>
          <a:lstStyle/>
          <a:p>
            <a:r>
              <a:rPr lang="en-US" sz="4800" dirty="0"/>
              <a:t>Why a Quality Standard for </a:t>
            </a:r>
            <a:r>
              <a:rPr lang="en-CA" sz="4800" dirty="0"/>
              <a:t>Glaucoma </a:t>
            </a:r>
            <a:r>
              <a:rPr lang="en-US" sz="4800" dirty="0"/>
              <a:t>in Ontario?</a:t>
            </a:r>
            <a:br>
              <a:rPr lang="en-US" dirty="0">
                <a:solidFill>
                  <a:schemeClr val="tx1"/>
                </a:solidFill>
                <a:latin typeface="MS PGothic"/>
              </a:rPr>
            </a:br>
            <a:endParaRPr lang="en-US" dirty="0"/>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661664" y="1799235"/>
            <a:ext cx="6727922" cy="4304457"/>
          </a:xfrm>
        </p:spPr>
        <p:txBody>
          <a:bodyPr/>
          <a:lstStyle/>
          <a:p>
            <a:pPr>
              <a:lnSpc>
                <a:spcPct val="100000"/>
              </a:lnSpc>
            </a:pPr>
            <a:r>
              <a:rPr lang="en-US" sz="1800" b="0" i="1" dirty="0">
                <a:ea typeface="MS PGothic"/>
              </a:rPr>
              <a:t>“</a:t>
            </a:r>
            <a:r>
              <a:rPr lang="en-CA" sz="1800" b="0" i="1" dirty="0">
                <a:ea typeface="MS PGothic"/>
              </a:rPr>
              <a:t>Glaucoma is the most common cause of irreversible blindness, and it has an enormous impact on people’s quality of life. Through appropriate care, much of that impact can be prevented. But receiving appropriate care is complex in our health care system: identifying people with glaucoma at an early stage, ensuring they see the right professional at the right time, and having access to the more advanced levels of care as needed can all greatly affect outcomes.”</a:t>
            </a:r>
            <a:br>
              <a:rPr lang="en-CA" sz="1800" b="0" dirty="0"/>
            </a:br>
            <a:r>
              <a:rPr lang="en-CA" sz="1800" b="0" i="1" dirty="0">
                <a:ea typeface="MS PGothic"/>
              </a:rPr>
              <a:t> </a:t>
            </a:r>
            <a:br>
              <a:rPr lang="en-US" sz="1800" dirty="0"/>
            </a:br>
            <a:r>
              <a:rPr lang="en-US" sz="1400" b="0" i="1" dirty="0">
                <a:ea typeface="MS PGothic"/>
              </a:rPr>
              <a:t>–</a:t>
            </a:r>
            <a:r>
              <a:rPr lang="en-US" sz="1400" i="1" dirty="0">
                <a:ea typeface="MS PGothic"/>
              </a:rPr>
              <a:t> </a:t>
            </a:r>
            <a:r>
              <a:rPr lang="en-US" sz="1400" b="0" i="1" dirty="0">
                <a:ea typeface="MS PGothic"/>
              </a:rPr>
              <a:t>Robert Campbell, Glaucoma Quality Standard Advisory Committee member</a:t>
            </a:r>
          </a:p>
          <a:p>
            <a:pPr>
              <a:lnSpc>
                <a:spcPct val="150000"/>
              </a:lnSpc>
              <a:spcAft>
                <a:spcPts val="300"/>
              </a:spcAft>
            </a:pPr>
            <a:endParaRPr lang="en-US" sz="1800" dirty="0"/>
          </a:p>
        </p:txBody>
      </p:sp>
    </p:spTree>
    <p:extLst>
      <p:ext uri="{BB962C8B-B14F-4D97-AF65-F5344CB8AC3E}">
        <p14:creationId xmlns:p14="http://schemas.microsoft.com/office/powerpoint/2010/main" val="85404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DD46E-E99C-4F1D-B519-9F6C9ED34CF3}"/>
              </a:ext>
            </a:extLst>
          </p:cNvPr>
          <p:cNvSpPr>
            <a:spLocks noGrp="1"/>
          </p:cNvSpPr>
          <p:nvPr>
            <p:ph idx="1"/>
          </p:nvPr>
        </p:nvSpPr>
        <p:spPr>
          <a:xfrm>
            <a:off x="4318907" y="2043708"/>
            <a:ext cx="4645479" cy="1581235"/>
          </a:xfrm>
        </p:spPr>
        <p:txBody>
          <a:bodyPr/>
          <a:lstStyle/>
          <a:p>
            <a:pPr marL="0" indent="0">
              <a:lnSpc>
                <a:spcPts val="4000"/>
              </a:lnSpc>
              <a:buNone/>
            </a:pPr>
            <a:r>
              <a:rPr lang="en-CA" sz="4000" dirty="0"/>
              <a:t>Glaucoma is estimated to affect </a:t>
            </a:r>
            <a:r>
              <a:rPr lang="en-CA" sz="4000" b="1" dirty="0">
                <a:solidFill>
                  <a:srgbClr val="00A0AF"/>
                </a:solidFill>
              </a:rPr>
              <a:t>more than 400,000 </a:t>
            </a:r>
            <a:r>
              <a:rPr lang="en-CA" sz="4000" dirty="0"/>
              <a:t>Canadians.</a:t>
            </a:r>
          </a:p>
        </p:txBody>
      </p:sp>
      <p:sp>
        <p:nvSpPr>
          <p:cNvPr id="6" name="Content Placeholder 2">
            <a:extLst>
              <a:ext uri="{FF2B5EF4-FFF2-40B4-BE49-F238E27FC236}">
                <a16:creationId xmlns:a16="http://schemas.microsoft.com/office/drawing/2014/main" id="{488AFD9C-872F-4D56-87F2-A6DD0FEC615F}"/>
              </a:ext>
            </a:extLst>
          </p:cNvPr>
          <p:cNvSpPr txBox="1">
            <a:spLocks/>
          </p:cNvSpPr>
          <p:nvPr/>
        </p:nvSpPr>
        <p:spPr bwMode="auto">
          <a:xfrm>
            <a:off x="723900" y="1700808"/>
            <a:ext cx="3981450" cy="4248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FontTx/>
              <a:buNone/>
            </a:pPr>
            <a:endParaRPr lang="en-CA" i="1" u="none" kern="0"/>
          </a:p>
        </p:txBody>
      </p:sp>
      <p:sp>
        <p:nvSpPr>
          <p:cNvPr id="10" name="TextBox 9">
            <a:extLst>
              <a:ext uri="{FF2B5EF4-FFF2-40B4-BE49-F238E27FC236}">
                <a16:creationId xmlns:a16="http://schemas.microsoft.com/office/drawing/2014/main" id="{CD982DE9-02D2-4FE1-BE38-4011CE6E6F4B}"/>
              </a:ext>
            </a:extLst>
          </p:cNvPr>
          <p:cNvSpPr txBox="1"/>
          <p:nvPr/>
        </p:nvSpPr>
        <p:spPr>
          <a:xfrm>
            <a:off x="73545" y="6257836"/>
            <a:ext cx="8613255" cy="600164"/>
          </a:xfrm>
          <a:prstGeom prst="rect">
            <a:avLst/>
          </a:prstGeom>
          <a:noFill/>
        </p:spPr>
        <p:txBody>
          <a:bodyPr wrap="none" rtlCol="0">
            <a:spAutoFit/>
          </a:bodyPr>
          <a:lstStyle/>
          <a:p>
            <a:r>
              <a:rPr lang="en-CA" sz="1100" u="none"/>
              <a:t>Source: </a:t>
            </a:r>
            <a:r>
              <a:rPr lang="en-US" sz="1100" u="none" err="1"/>
              <a:t>Harasymowycz</a:t>
            </a:r>
            <a:r>
              <a:rPr lang="en-US" sz="1100" u="none"/>
              <a:t> P, </a:t>
            </a:r>
            <a:r>
              <a:rPr lang="en-US" sz="1100" u="none" err="1"/>
              <a:t>Birt</a:t>
            </a:r>
            <a:r>
              <a:rPr lang="en-US" sz="1100" u="none"/>
              <a:t> C, </a:t>
            </a:r>
            <a:r>
              <a:rPr lang="en-US" sz="1100" u="none" err="1"/>
              <a:t>Gooi</a:t>
            </a:r>
            <a:r>
              <a:rPr lang="en-US" sz="1100" u="none"/>
              <a:t> P, Heckler L, </a:t>
            </a:r>
            <a:r>
              <a:rPr lang="en-US" sz="1100" u="none" err="1"/>
              <a:t>Hutnik</a:t>
            </a:r>
            <a:r>
              <a:rPr lang="en-US" sz="1100" u="none"/>
              <a:t> C, </a:t>
            </a:r>
            <a:r>
              <a:rPr lang="en-US" sz="1100" u="none" err="1"/>
              <a:t>Jinapriya</a:t>
            </a:r>
            <a:r>
              <a:rPr lang="en-US" sz="1100" u="none"/>
              <a:t> D, et al. Medical management of glaucoma in the 21st century </a:t>
            </a:r>
          </a:p>
          <a:p>
            <a:r>
              <a:rPr lang="en-US" sz="1100" u="none"/>
              <a:t>from a Canadian perspective. J </a:t>
            </a:r>
            <a:r>
              <a:rPr lang="en-US" sz="1100" u="none" err="1"/>
              <a:t>Ophthalmol</a:t>
            </a:r>
            <a:r>
              <a:rPr lang="en-US" sz="1100" u="none"/>
              <a:t>. 2016;2016:6509809.</a:t>
            </a:r>
            <a:endParaRPr lang="en-CA" sz="1100" u="none"/>
          </a:p>
          <a:p>
            <a:endParaRPr lang="en-CA" sz="1100" u="none"/>
          </a:p>
        </p:txBody>
      </p:sp>
      <p:pic>
        <p:nvPicPr>
          <p:cNvPr id="4" name="Graphic 3">
            <a:extLst>
              <a:ext uri="{FF2B5EF4-FFF2-40B4-BE49-F238E27FC236}">
                <a16:creationId xmlns:a16="http://schemas.microsoft.com/office/drawing/2014/main" id="{CED2BE3B-2938-DB45-A831-4D5FE66053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098" y="1015698"/>
            <a:ext cx="3858381" cy="3858381"/>
          </a:xfrm>
          <a:prstGeom prst="rect">
            <a:avLst/>
          </a:prstGeom>
        </p:spPr>
      </p:pic>
    </p:spTree>
    <p:extLst>
      <p:ext uri="{BB962C8B-B14F-4D97-AF65-F5344CB8AC3E}">
        <p14:creationId xmlns:p14="http://schemas.microsoft.com/office/powerpoint/2010/main" val="348505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BC4DF-510D-4069-ACEE-F1569B984686}"/>
              </a:ext>
            </a:extLst>
          </p:cNvPr>
          <p:cNvSpPr>
            <a:spLocks noGrp="1"/>
          </p:cNvSpPr>
          <p:nvPr>
            <p:ph idx="1"/>
          </p:nvPr>
        </p:nvSpPr>
        <p:spPr>
          <a:xfrm>
            <a:off x="4153989" y="1585387"/>
            <a:ext cx="4655276" cy="4623792"/>
          </a:xfrm>
        </p:spPr>
        <p:txBody>
          <a:bodyPr/>
          <a:lstStyle/>
          <a:p>
            <a:pPr marL="0" indent="0">
              <a:buNone/>
            </a:pPr>
            <a:r>
              <a:rPr lang="en-CA" sz="3200" dirty="0"/>
              <a:t>Glaucoma develops painlessly and gradually; </a:t>
            </a:r>
            <a:r>
              <a:rPr lang="en-CA" sz="3200" b="1" dirty="0">
                <a:solidFill>
                  <a:srgbClr val="00A0AF"/>
                </a:solidFill>
              </a:rPr>
              <a:t>symptoms are often not apparent </a:t>
            </a:r>
            <a:r>
              <a:rPr lang="en-CA" sz="3200" dirty="0"/>
              <a:t>until there is substantial irreversible damage to the optic nerve fibres</a:t>
            </a:r>
          </a:p>
        </p:txBody>
      </p:sp>
      <p:pic>
        <p:nvPicPr>
          <p:cNvPr id="4" name="Graphic 3">
            <a:extLst>
              <a:ext uri="{FF2B5EF4-FFF2-40B4-BE49-F238E27FC236}">
                <a16:creationId xmlns:a16="http://schemas.microsoft.com/office/drawing/2014/main" id="{D64C96A4-9DA8-6747-B1B4-1174BA3AD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992" y="1341664"/>
            <a:ext cx="4005944" cy="4005944"/>
          </a:xfrm>
          <a:prstGeom prst="rect">
            <a:avLst/>
          </a:prstGeom>
        </p:spPr>
      </p:pic>
    </p:spTree>
    <p:extLst>
      <p:ext uri="{BB962C8B-B14F-4D97-AF65-F5344CB8AC3E}">
        <p14:creationId xmlns:p14="http://schemas.microsoft.com/office/powerpoint/2010/main" val="110387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354" y="3052216"/>
            <a:ext cx="4421239" cy="775686"/>
          </a:xfrm>
        </p:spPr>
        <p:txBody>
          <a:bodyPr/>
          <a:lstStyle/>
          <a:p>
            <a:pPr algn="ctr"/>
            <a:r>
              <a:rPr lang="en-CA" sz="4000" b="0" dirty="0">
                <a:solidFill>
                  <a:schemeClr val="tx1"/>
                </a:solidFill>
              </a:rPr>
              <a:t>About half of people with glaucoma </a:t>
            </a:r>
            <a:r>
              <a:rPr lang="en-CA" sz="4000" dirty="0">
                <a:solidFill>
                  <a:srgbClr val="00A0AF"/>
                </a:solidFill>
              </a:rPr>
              <a:t>don’t know they have it</a:t>
            </a:r>
          </a:p>
        </p:txBody>
      </p:sp>
      <p:sp>
        <p:nvSpPr>
          <p:cNvPr id="7" name="TextBox 6"/>
          <p:cNvSpPr txBox="1"/>
          <p:nvPr/>
        </p:nvSpPr>
        <p:spPr>
          <a:xfrm>
            <a:off x="45174" y="6321600"/>
            <a:ext cx="8358597" cy="600164"/>
          </a:xfrm>
          <a:prstGeom prst="rect">
            <a:avLst/>
          </a:prstGeom>
          <a:noFill/>
        </p:spPr>
        <p:txBody>
          <a:bodyPr wrap="square" rtlCol="0">
            <a:spAutoFit/>
          </a:bodyPr>
          <a:lstStyle/>
          <a:p>
            <a:r>
              <a:rPr lang="en-CA" sz="1100" u="none" dirty="0"/>
              <a:t>Source: </a:t>
            </a:r>
            <a:r>
              <a:rPr lang="en-US" sz="1100" u="none" dirty="0"/>
              <a:t>Routine Eye Examinations for Persons 20-64 Years of Age: An Evidence-Based Analysis. </a:t>
            </a:r>
            <a:r>
              <a:rPr lang="en-US" sz="1100" u="none" dirty="0" err="1"/>
              <a:t>Ont</a:t>
            </a:r>
            <a:r>
              <a:rPr lang="en-US" sz="1100" u="none" dirty="0"/>
              <a:t> Health Technol Assess Ser. 2006; 6(15): 1-81. </a:t>
            </a:r>
            <a:r>
              <a:rPr lang="en-CA" sz="1100" u="none" dirty="0">
                <a:hlinkClick r:id="rId3"/>
              </a:rPr>
              <a:t>https://www.ncbi.nlm.nih.gov/pmc/articles/PMC3379534/</a:t>
            </a:r>
            <a:endParaRPr lang="en-CA" sz="1100" u="none" dirty="0"/>
          </a:p>
          <a:p>
            <a:endParaRPr lang="en-CA" sz="1100" u="none" dirty="0"/>
          </a:p>
        </p:txBody>
      </p:sp>
      <p:sp>
        <p:nvSpPr>
          <p:cNvPr id="3" name="Rectangle 2">
            <a:extLst>
              <a:ext uri="{FF2B5EF4-FFF2-40B4-BE49-F238E27FC236}">
                <a16:creationId xmlns:a16="http://schemas.microsoft.com/office/drawing/2014/main" id="{B8E553EA-942F-4A90-89FC-B18C5D6D4AC9}"/>
              </a:ext>
            </a:extLst>
          </p:cNvPr>
          <p:cNvSpPr/>
          <p:nvPr/>
        </p:nvSpPr>
        <p:spPr>
          <a:xfrm>
            <a:off x="228601" y="236318"/>
            <a:ext cx="8175170" cy="1384995"/>
          </a:xfrm>
          <a:prstGeom prst="rect">
            <a:avLst/>
          </a:prstGeom>
        </p:spPr>
        <p:txBody>
          <a:bodyPr wrap="square">
            <a:spAutoFit/>
          </a:bodyPr>
          <a:lstStyle/>
          <a:p>
            <a:r>
              <a:rPr lang="en-CA" sz="2800" b="1" u="none" dirty="0">
                <a:solidFill>
                  <a:srgbClr val="00A0AF"/>
                </a:solidFill>
                <a:ea typeface="Times New Roman" panose="02020603050405020304" pitchFamily="18" charset="0"/>
                <a:cs typeface="Times New Roman" panose="02020603050405020304" pitchFamily="18" charset="0"/>
              </a:rPr>
              <a:t>The best way to detect glaucoma is through a routine eye examination by an eye care provider</a:t>
            </a:r>
            <a:endParaRPr lang="en-CA" sz="2800" b="1" u="none" dirty="0">
              <a:solidFill>
                <a:srgbClr val="00A0AF"/>
              </a:solidFill>
            </a:endParaRPr>
          </a:p>
        </p:txBody>
      </p:sp>
      <p:pic>
        <p:nvPicPr>
          <p:cNvPr id="17" name="Graphic 16">
            <a:extLst>
              <a:ext uri="{FF2B5EF4-FFF2-40B4-BE49-F238E27FC236}">
                <a16:creationId xmlns:a16="http://schemas.microsoft.com/office/drawing/2014/main" id="{9B4DE878-98D9-E842-84AF-C84D31CFBA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9626" y="2917185"/>
            <a:ext cx="716322" cy="716322"/>
          </a:xfrm>
          <a:prstGeom prst="rect">
            <a:avLst/>
          </a:prstGeom>
        </p:spPr>
      </p:pic>
      <p:pic>
        <p:nvPicPr>
          <p:cNvPr id="18" name="Graphic 17">
            <a:extLst>
              <a:ext uri="{FF2B5EF4-FFF2-40B4-BE49-F238E27FC236}">
                <a16:creationId xmlns:a16="http://schemas.microsoft.com/office/drawing/2014/main" id="{18F1650C-770C-F641-8F17-721185BDCA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3939" y="2956621"/>
            <a:ext cx="653873" cy="653873"/>
          </a:xfrm>
          <a:prstGeom prst="rect">
            <a:avLst/>
          </a:prstGeom>
        </p:spPr>
      </p:pic>
      <p:pic>
        <p:nvPicPr>
          <p:cNvPr id="20" name="Graphic 19">
            <a:extLst>
              <a:ext uri="{FF2B5EF4-FFF2-40B4-BE49-F238E27FC236}">
                <a16:creationId xmlns:a16="http://schemas.microsoft.com/office/drawing/2014/main" id="{DB692570-21DC-7643-A958-7C66798D52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41168" y="2860369"/>
            <a:ext cx="858682" cy="858682"/>
          </a:xfrm>
          <a:prstGeom prst="rect">
            <a:avLst/>
          </a:prstGeom>
        </p:spPr>
      </p:pic>
      <p:pic>
        <p:nvPicPr>
          <p:cNvPr id="22" name="Graphic 21">
            <a:extLst>
              <a:ext uri="{FF2B5EF4-FFF2-40B4-BE49-F238E27FC236}">
                <a16:creationId xmlns:a16="http://schemas.microsoft.com/office/drawing/2014/main" id="{54DDDDEE-D0F2-F64F-BA4A-BEF42F1C6C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7690" y="2191483"/>
            <a:ext cx="626370" cy="626370"/>
          </a:xfrm>
          <a:prstGeom prst="rect">
            <a:avLst/>
          </a:prstGeom>
        </p:spPr>
      </p:pic>
      <p:pic>
        <p:nvPicPr>
          <p:cNvPr id="25" name="Graphic 24">
            <a:extLst>
              <a:ext uri="{FF2B5EF4-FFF2-40B4-BE49-F238E27FC236}">
                <a16:creationId xmlns:a16="http://schemas.microsoft.com/office/drawing/2014/main" id="{729563FB-F3CC-0D49-9980-797F261E37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2481" y="4382553"/>
            <a:ext cx="740593" cy="740593"/>
          </a:xfrm>
          <a:prstGeom prst="rect">
            <a:avLst/>
          </a:prstGeom>
        </p:spPr>
      </p:pic>
      <p:pic>
        <p:nvPicPr>
          <p:cNvPr id="28" name="Graphic 27">
            <a:extLst>
              <a:ext uri="{FF2B5EF4-FFF2-40B4-BE49-F238E27FC236}">
                <a16:creationId xmlns:a16="http://schemas.microsoft.com/office/drawing/2014/main" id="{6BC31705-16ED-F240-99EF-345807F0A7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9236" y="2212685"/>
            <a:ext cx="622547" cy="622547"/>
          </a:xfrm>
          <a:prstGeom prst="rect">
            <a:avLst/>
          </a:prstGeom>
        </p:spPr>
      </p:pic>
      <p:pic>
        <p:nvPicPr>
          <p:cNvPr id="30" name="Graphic 29">
            <a:extLst>
              <a:ext uri="{FF2B5EF4-FFF2-40B4-BE49-F238E27FC236}">
                <a16:creationId xmlns:a16="http://schemas.microsoft.com/office/drawing/2014/main" id="{CAC78108-F45C-0D40-8D7F-71C192FDEF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6514" y="2219107"/>
            <a:ext cx="622547" cy="622547"/>
          </a:xfrm>
          <a:prstGeom prst="rect">
            <a:avLst/>
          </a:prstGeom>
        </p:spPr>
      </p:pic>
      <p:pic>
        <p:nvPicPr>
          <p:cNvPr id="31" name="Graphic 30">
            <a:extLst>
              <a:ext uri="{FF2B5EF4-FFF2-40B4-BE49-F238E27FC236}">
                <a16:creationId xmlns:a16="http://schemas.microsoft.com/office/drawing/2014/main" id="{6196B9A7-28B8-9E48-95D1-4F5AB6D9F4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7113" y="3751902"/>
            <a:ext cx="601349" cy="601349"/>
          </a:xfrm>
          <a:prstGeom prst="rect">
            <a:avLst/>
          </a:prstGeom>
        </p:spPr>
      </p:pic>
      <p:pic>
        <p:nvPicPr>
          <p:cNvPr id="32" name="Graphic 31">
            <a:extLst>
              <a:ext uri="{FF2B5EF4-FFF2-40B4-BE49-F238E27FC236}">
                <a16:creationId xmlns:a16="http://schemas.microsoft.com/office/drawing/2014/main" id="{7EE4197B-F2AF-0C49-BEA2-C6ACB093FD0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9811" y="3615306"/>
            <a:ext cx="716322" cy="716322"/>
          </a:xfrm>
          <a:prstGeom prst="rect">
            <a:avLst/>
          </a:prstGeom>
        </p:spPr>
      </p:pic>
      <p:pic>
        <p:nvPicPr>
          <p:cNvPr id="33" name="Graphic 32">
            <a:extLst>
              <a:ext uri="{FF2B5EF4-FFF2-40B4-BE49-F238E27FC236}">
                <a16:creationId xmlns:a16="http://schemas.microsoft.com/office/drawing/2014/main" id="{1EA36FF4-C079-974C-B0D7-0C3E5BC058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3366" y="2827395"/>
            <a:ext cx="858682" cy="858682"/>
          </a:xfrm>
          <a:prstGeom prst="rect">
            <a:avLst/>
          </a:prstGeom>
        </p:spPr>
      </p:pic>
      <p:pic>
        <p:nvPicPr>
          <p:cNvPr id="34" name="Graphic 33">
            <a:extLst>
              <a:ext uri="{FF2B5EF4-FFF2-40B4-BE49-F238E27FC236}">
                <a16:creationId xmlns:a16="http://schemas.microsoft.com/office/drawing/2014/main" id="{8A446C3C-735D-1845-B1E6-649FA594274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41168" y="3644172"/>
            <a:ext cx="858682" cy="858682"/>
          </a:xfrm>
          <a:prstGeom prst="rect">
            <a:avLst/>
          </a:prstGeom>
        </p:spPr>
      </p:pic>
      <p:pic>
        <p:nvPicPr>
          <p:cNvPr id="35" name="Graphic 34">
            <a:extLst>
              <a:ext uri="{FF2B5EF4-FFF2-40B4-BE49-F238E27FC236}">
                <a16:creationId xmlns:a16="http://schemas.microsoft.com/office/drawing/2014/main" id="{181C39AF-C158-9F42-A21A-1D314E5FC8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7690" y="3734974"/>
            <a:ext cx="626370" cy="626370"/>
          </a:xfrm>
          <a:prstGeom prst="rect">
            <a:avLst/>
          </a:prstGeom>
        </p:spPr>
      </p:pic>
      <p:pic>
        <p:nvPicPr>
          <p:cNvPr id="37" name="Graphic 36">
            <a:extLst>
              <a:ext uri="{FF2B5EF4-FFF2-40B4-BE49-F238E27FC236}">
                <a16:creationId xmlns:a16="http://schemas.microsoft.com/office/drawing/2014/main" id="{83772D64-2BFE-3B4D-B0AB-9C20D596B01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86464" y="4442961"/>
            <a:ext cx="668823" cy="668823"/>
          </a:xfrm>
          <a:prstGeom prst="rect">
            <a:avLst/>
          </a:prstGeom>
        </p:spPr>
      </p:pic>
      <p:pic>
        <p:nvPicPr>
          <p:cNvPr id="38" name="Graphic 37">
            <a:extLst>
              <a:ext uri="{FF2B5EF4-FFF2-40B4-BE49-F238E27FC236}">
                <a16:creationId xmlns:a16="http://schemas.microsoft.com/office/drawing/2014/main" id="{46D2E42F-D8B9-1F40-B122-56186C9D17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9236" y="4499415"/>
            <a:ext cx="622547" cy="622547"/>
          </a:xfrm>
          <a:prstGeom prst="rect">
            <a:avLst/>
          </a:prstGeom>
        </p:spPr>
      </p:pic>
      <p:pic>
        <p:nvPicPr>
          <p:cNvPr id="39" name="Graphic 38">
            <a:extLst>
              <a:ext uri="{FF2B5EF4-FFF2-40B4-BE49-F238E27FC236}">
                <a16:creationId xmlns:a16="http://schemas.microsoft.com/office/drawing/2014/main" id="{083C68B1-933F-4B48-B74C-DFF2605734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6514" y="4471646"/>
            <a:ext cx="622547" cy="622547"/>
          </a:xfrm>
          <a:prstGeom prst="rect">
            <a:avLst/>
          </a:prstGeom>
        </p:spPr>
      </p:pic>
      <p:pic>
        <p:nvPicPr>
          <p:cNvPr id="40" name="Graphic 39">
            <a:extLst>
              <a:ext uri="{FF2B5EF4-FFF2-40B4-BE49-F238E27FC236}">
                <a16:creationId xmlns:a16="http://schemas.microsoft.com/office/drawing/2014/main" id="{98AF3C5A-AC7E-8C40-89B1-CD39772BAFB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12758" y="2216124"/>
            <a:ext cx="601349" cy="601349"/>
          </a:xfrm>
          <a:prstGeom prst="rect">
            <a:avLst/>
          </a:prstGeom>
        </p:spPr>
      </p:pic>
    </p:spTree>
    <p:extLst>
      <p:ext uri="{BB962C8B-B14F-4D97-AF65-F5344CB8AC3E}">
        <p14:creationId xmlns:p14="http://schemas.microsoft.com/office/powerpoint/2010/main" val="172190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752" y="3041157"/>
            <a:ext cx="4182837" cy="775686"/>
          </a:xfrm>
        </p:spPr>
        <p:txBody>
          <a:bodyPr/>
          <a:lstStyle/>
          <a:p>
            <a:pPr algn="ctr"/>
            <a:r>
              <a:rPr lang="en-CA" sz="4000" dirty="0">
                <a:solidFill>
                  <a:srgbClr val="00A0AF"/>
                </a:solidFill>
              </a:rPr>
              <a:t>4 in 10 </a:t>
            </a:r>
            <a:r>
              <a:rPr lang="en-CA" sz="4000" b="0" dirty="0">
                <a:solidFill>
                  <a:schemeClr val="tx1"/>
                </a:solidFill>
              </a:rPr>
              <a:t>people with glaucoma haven’t had an eye exam in the past year</a:t>
            </a:r>
          </a:p>
        </p:txBody>
      </p:sp>
      <p:sp>
        <p:nvSpPr>
          <p:cNvPr id="7" name="TextBox 6"/>
          <p:cNvSpPr txBox="1"/>
          <p:nvPr/>
        </p:nvSpPr>
        <p:spPr>
          <a:xfrm>
            <a:off x="81481" y="6168832"/>
            <a:ext cx="8806542" cy="600164"/>
          </a:xfrm>
          <a:prstGeom prst="rect">
            <a:avLst/>
          </a:prstGeom>
          <a:noFill/>
        </p:spPr>
        <p:txBody>
          <a:bodyPr wrap="square" rtlCol="0">
            <a:spAutoFit/>
          </a:bodyPr>
          <a:lstStyle/>
          <a:p>
            <a:r>
              <a:rPr lang="en-CA" sz="1100" u="none" dirty="0"/>
              <a:t>Note: Unadjusted rate. Data for fiscal year 2017/18.</a:t>
            </a:r>
          </a:p>
          <a:p>
            <a:r>
              <a:rPr lang="en-CA" sz="1100" u="none" dirty="0"/>
              <a:t>Source: </a:t>
            </a:r>
            <a:r>
              <a:rPr lang="en-US" sz="1100" u="none" dirty="0"/>
              <a:t>National Ambulatory Care Reporting System, Ontario Health Insurance Plan Claims database; Discharge Abstract Database; Registered Persons Database 2012/13 to 2017/18, provided by the Institute for Clinical Evaluative Sciences (ICES). </a:t>
            </a:r>
            <a:endParaRPr lang="en-CA" sz="1100" u="none" dirty="0"/>
          </a:p>
        </p:txBody>
      </p:sp>
      <p:sp>
        <p:nvSpPr>
          <p:cNvPr id="8" name="Rectangle 7">
            <a:extLst>
              <a:ext uri="{FF2B5EF4-FFF2-40B4-BE49-F238E27FC236}">
                <a16:creationId xmlns:a16="http://schemas.microsoft.com/office/drawing/2014/main" id="{AB1CBBF5-E9EC-4EBE-AAB6-90F34B416B02}"/>
              </a:ext>
            </a:extLst>
          </p:cNvPr>
          <p:cNvSpPr/>
          <p:nvPr/>
        </p:nvSpPr>
        <p:spPr>
          <a:xfrm>
            <a:off x="337458" y="389086"/>
            <a:ext cx="8806542" cy="954107"/>
          </a:xfrm>
          <a:prstGeom prst="rect">
            <a:avLst/>
          </a:prstGeom>
        </p:spPr>
        <p:txBody>
          <a:bodyPr wrap="square">
            <a:spAutoFit/>
          </a:bodyPr>
          <a:lstStyle/>
          <a:p>
            <a:r>
              <a:rPr lang="en-CA" sz="2800" b="1" u="none" dirty="0">
                <a:solidFill>
                  <a:srgbClr val="00A0AF"/>
                </a:solidFill>
                <a:ea typeface="Times New Roman" panose="02020603050405020304" pitchFamily="18" charset="0"/>
                <a:cs typeface="Times New Roman" panose="02020603050405020304" pitchFamily="18" charset="0"/>
              </a:rPr>
              <a:t>Eye exams are important for people with glaucoma to monitor progression of the disease</a:t>
            </a:r>
            <a:endParaRPr lang="en-CA" sz="2800" b="1" u="none" dirty="0">
              <a:solidFill>
                <a:srgbClr val="00A0AF"/>
              </a:solidFill>
            </a:endParaRPr>
          </a:p>
        </p:txBody>
      </p:sp>
      <p:pic>
        <p:nvPicPr>
          <p:cNvPr id="5" name="Graphic 4">
            <a:extLst>
              <a:ext uri="{FF2B5EF4-FFF2-40B4-BE49-F238E27FC236}">
                <a16:creationId xmlns:a16="http://schemas.microsoft.com/office/drawing/2014/main" id="{471377F6-7B6A-FF45-967A-D2AD86FC7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093" y="1494504"/>
            <a:ext cx="3390899" cy="3390899"/>
          </a:xfrm>
          <a:prstGeom prst="rect">
            <a:avLst/>
          </a:prstGeom>
        </p:spPr>
      </p:pic>
    </p:spTree>
    <p:extLst>
      <p:ext uri="{BB962C8B-B14F-4D97-AF65-F5344CB8AC3E}">
        <p14:creationId xmlns:p14="http://schemas.microsoft.com/office/powerpoint/2010/main" val="3062374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1CBBF5-E9EC-4EBE-AAB6-90F34B416B02}"/>
              </a:ext>
            </a:extLst>
          </p:cNvPr>
          <p:cNvSpPr/>
          <p:nvPr/>
        </p:nvSpPr>
        <p:spPr>
          <a:xfrm>
            <a:off x="271407" y="365376"/>
            <a:ext cx="8806542" cy="830997"/>
          </a:xfrm>
          <a:prstGeom prst="rect">
            <a:avLst/>
          </a:prstGeom>
        </p:spPr>
        <p:txBody>
          <a:bodyPr wrap="square">
            <a:spAutoFit/>
          </a:bodyPr>
          <a:lstStyle/>
          <a:p>
            <a:r>
              <a:rPr lang="en-CA" sz="2400" b="1" u="none" dirty="0">
                <a:solidFill>
                  <a:srgbClr val="00A0AF"/>
                </a:solidFill>
                <a:ea typeface="Times New Roman" panose="02020603050405020304" pitchFamily="18" charset="0"/>
                <a:cs typeface="Times New Roman" panose="02020603050405020304" pitchFamily="18" charset="0"/>
              </a:rPr>
              <a:t>The percentage of people with glaucoma who had an eye exam in the past year varied across Ontario’s regions</a:t>
            </a:r>
            <a:endParaRPr lang="en-CA" sz="2400" b="1" u="none" dirty="0">
              <a:solidFill>
                <a:srgbClr val="00A0AF"/>
              </a:solidFill>
            </a:endParaRPr>
          </a:p>
        </p:txBody>
      </p:sp>
      <p:sp>
        <p:nvSpPr>
          <p:cNvPr id="10" name="Rectangle 9">
            <a:extLst>
              <a:ext uri="{FF2B5EF4-FFF2-40B4-BE49-F238E27FC236}">
                <a16:creationId xmlns:a16="http://schemas.microsoft.com/office/drawing/2014/main" id="{CA9649F3-8BA2-459F-994B-40A1C5E052BF}"/>
              </a:ext>
            </a:extLst>
          </p:cNvPr>
          <p:cNvSpPr/>
          <p:nvPr/>
        </p:nvSpPr>
        <p:spPr>
          <a:xfrm>
            <a:off x="198297" y="1407182"/>
            <a:ext cx="8493370" cy="523220"/>
          </a:xfrm>
          <a:prstGeom prst="rect">
            <a:avLst/>
          </a:prstGeom>
        </p:spPr>
        <p:txBody>
          <a:bodyPr wrap="square">
            <a:spAutoFit/>
          </a:bodyPr>
          <a:lstStyle/>
          <a:p>
            <a:r>
              <a:rPr lang="en-CA" u="none"/>
              <a:t>Percentage of people aged 18+ with glaucoma who had an eye exam in the past year, in Ontario, by region, 2017/18</a:t>
            </a:r>
          </a:p>
        </p:txBody>
      </p:sp>
      <p:sp>
        <p:nvSpPr>
          <p:cNvPr id="13" name="TextBox 12">
            <a:extLst>
              <a:ext uri="{FF2B5EF4-FFF2-40B4-BE49-F238E27FC236}">
                <a16:creationId xmlns:a16="http://schemas.microsoft.com/office/drawing/2014/main" id="{3A39EB4E-698F-41B6-B70A-E1FB061DBEAA}"/>
              </a:ext>
            </a:extLst>
          </p:cNvPr>
          <p:cNvSpPr txBox="1"/>
          <p:nvPr/>
        </p:nvSpPr>
        <p:spPr>
          <a:xfrm>
            <a:off x="81481" y="6168832"/>
            <a:ext cx="8806542" cy="600164"/>
          </a:xfrm>
          <a:prstGeom prst="rect">
            <a:avLst/>
          </a:prstGeom>
          <a:noFill/>
        </p:spPr>
        <p:txBody>
          <a:bodyPr wrap="square" rtlCol="0">
            <a:spAutoFit/>
          </a:bodyPr>
          <a:lstStyle/>
          <a:p>
            <a:r>
              <a:rPr lang="en-CA" sz="1100" u="none" dirty="0"/>
              <a:t>Note: Unadjusted rate</a:t>
            </a:r>
          </a:p>
          <a:p>
            <a:r>
              <a:rPr lang="en-CA" sz="1100" u="none" dirty="0"/>
              <a:t>Source: </a:t>
            </a:r>
            <a:r>
              <a:rPr lang="en-US" sz="1100" u="none" dirty="0"/>
              <a:t>National Ambulatory Care Reporting System, Ontario Health Insurance Plan Claims database; Discharge Abstract Database; Registered Persons Database 2012/13 to 2017/18, provided by the Institute for Clinical Evaluative Sciences (ICES). </a:t>
            </a:r>
            <a:endParaRPr lang="en-CA" sz="1100" u="none" dirty="0"/>
          </a:p>
        </p:txBody>
      </p:sp>
      <p:graphicFrame>
        <p:nvGraphicFramePr>
          <p:cNvPr id="6" name="Chart 5">
            <a:extLst>
              <a:ext uri="{FF2B5EF4-FFF2-40B4-BE49-F238E27FC236}">
                <a16:creationId xmlns:a16="http://schemas.microsoft.com/office/drawing/2014/main" id="{D13FE262-CC3D-444A-AE3B-1E928182EEA3}"/>
              </a:ext>
            </a:extLst>
          </p:cNvPr>
          <p:cNvGraphicFramePr>
            <a:graphicFrameLocks/>
          </p:cNvGraphicFramePr>
          <p:nvPr>
            <p:extLst>
              <p:ext uri="{D42A27DB-BD31-4B8C-83A1-F6EECF244321}">
                <p14:modId xmlns:p14="http://schemas.microsoft.com/office/powerpoint/2010/main" val="3633064907"/>
              </p:ext>
            </p:extLst>
          </p:nvPr>
        </p:nvGraphicFramePr>
        <p:xfrm>
          <a:off x="81481" y="2141211"/>
          <a:ext cx="8610186" cy="4027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09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457200" y="1440547"/>
            <a:ext cx="8229600" cy="4248472"/>
          </a:xfrm>
        </p:spPr>
        <p:txBody>
          <a:bodyPr/>
          <a:lstStyle/>
          <a:p>
            <a:r>
              <a:rPr lang="en-US" b="1" dirty="0">
                <a:ea typeface="MS PGothic"/>
              </a:rPr>
              <a:t>Overview of quality standards </a:t>
            </a:r>
            <a:br>
              <a:rPr lang="en-US" b="1" dirty="0"/>
            </a:br>
            <a:r>
              <a:rPr lang="en-US" dirty="0">
                <a:ea typeface="MS PGothic"/>
              </a:rPr>
              <a:t>What are they? How are they used?​</a:t>
            </a:r>
          </a:p>
          <a:p>
            <a:r>
              <a:rPr lang="en-US" b="1" dirty="0">
                <a:ea typeface="MS PGothic"/>
              </a:rPr>
              <a:t>Why this quality standard is needed </a:t>
            </a:r>
            <a:br>
              <a:rPr lang="en-US" b="1" dirty="0"/>
            </a:br>
            <a:r>
              <a:rPr lang="en-US" dirty="0">
                <a:ea typeface="MS PGothic"/>
              </a:rPr>
              <a:t>Gaps and variations in quality of care </a:t>
            </a:r>
            <a:r>
              <a:rPr lang="en-CA" dirty="0">
                <a:ea typeface="MS PGothic"/>
              </a:rPr>
              <a:t>for adults with primary open-angle glaucoma and those who are at risk for primary open-angle glaucoma in</a:t>
            </a:r>
            <a:r>
              <a:rPr lang="en-US" dirty="0">
                <a:ea typeface="MS PGothic"/>
              </a:rPr>
              <a:t> Ontario</a:t>
            </a:r>
          </a:p>
          <a:p>
            <a:r>
              <a:rPr lang="en-US" b="1" dirty="0"/>
              <a:t>How success can be measured </a:t>
            </a:r>
            <a:br>
              <a:rPr lang="en-US" b="1" dirty="0"/>
            </a:br>
            <a:r>
              <a:rPr lang="en-US" dirty="0"/>
              <a:t>Indicators that can help measure your quality improvement efforts</a:t>
            </a:r>
            <a:endParaRPr lang="en-US" b="1" dirty="0"/>
          </a:p>
          <a:p>
            <a:r>
              <a:rPr lang="en-US" b="1" dirty="0"/>
              <a:t>Quality statements in brief</a:t>
            </a:r>
            <a:br>
              <a:rPr lang="en-US" b="1" dirty="0"/>
            </a:br>
            <a:r>
              <a:rPr lang="en-US" dirty="0"/>
              <a:t>The key recommendations in the glaucoma quality standard</a:t>
            </a:r>
            <a:r>
              <a:rPr lang="en-US" sz="2000" dirty="0"/>
              <a:t> </a:t>
            </a:r>
          </a:p>
          <a:p>
            <a:endParaRPr lang="en-US" sz="2000" dirty="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1CBBF5-E9EC-4EBE-AAB6-90F34B416B02}"/>
              </a:ext>
            </a:extLst>
          </p:cNvPr>
          <p:cNvSpPr/>
          <p:nvPr/>
        </p:nvSpPr>
        <p:spPr>
          <a:xfrm>
            <a:off x="198296" y="396273"/>
            <a:ext cx="8945703" cy="830997"/>
          </a:xfrm>
          <a:prstGeom prst="rect">
            <a:avLst/>
          </a:prstGeom>
        </p:spPr>
        <p:txBody>
          <a:bodyPr wrap="square">
            <a:spAutoFit/>
          </a:bodyPr>
          <a:lstStyle/>
          <a:p>
            <a:r>
              <a:rPr lang="en-CA" sz="2400" b="1" u="none" dirty="0">
                <a:solidFill>
                  <a:srgbClr val="00A0AF"/>
                </a:solidFill>
                <a:ea typeface="Times New Roman" panose="02020603050405020304" pitchFamily="18" charset="0"/>
                <a:cs typeface="Times New Roman" panose="02020603050405020304" pitchFamily="18" charset="0"/>
              </a:rPr>
              <a:t>People with glaucoma aged 18 to 64 were the least likely to have had an eye exam in the past year</a:t>
            </a:r>
            <a:endParaRPr lang="en-CA" sz="2400" b="1" u="none" dirty="0">
              <a:solidFill>
                <a:srgbClr val="00A0AF"/>
              </a:solidFill>
            </a:endParaRPr>
          </a:p>
        </p:txBody>
      </p:sp>
      <p:sp>
        <p:nvSpPr>
          <p:cNvPr id="10" name="Rectangle 9">
            <a:extLst>
              <a:ext uri="{FF2B5EF4-FFF2-40B4-BE49-F238E27FC236}">
                <a16:creationId xmlns:a16="http://schemas.microsoft.com/office/drawing/2014/main" id="{CA9649F3-8BA2-459F-994B-40A1C5E052BF}"/>
              </a:ext>
            </a:extLst>
          </p:cNvPr>
          <p:cNvSpPr/>
          <p:nvPr/>
        </p:nvSpPr>
        <p:spPr>
          <a:xfrm>
            <a:off x="198297" y="1458946"/>
            <a:ext cx="8493370" cy="523220"/>
          </a:xfrm>
          <a:prstGeom prst="rect">
            <a:avLst/>
          </a:prstGeom>
        </p:spPr>
        <p:txBody>
          <a:bodyPr wrap="square">
            <a:spAutoFit/>
          </a:bodyPr>
          <a:lstStyle/>
          <a:p>
            <a:r>
              <a:rPr lang="en-CA" u="none"/>
              <a:t>Percentage of people aged 18+ with glaucoma who reported having an eye exam in the past year, in Ontario, by age group, 2017/18</a:t>
            </a:r>
          </a:p>
        </p:txBody>
      </p:sp>
      <p:sp>
        <p:nvSpPr>
          <p:cNvPr id="12" name="TextBox 11">
            <a:extLst>
              <a:ext uri="{FF2B5EF4-FFF2-40B4-BE49-F238E27FC236}">
                <a16:creationId xmlns:a16="http://schemas.microsoft.com/office/drawing/2014/main" id="{9C77D225-2A59-4D96-A0DE-8E43393AE854}"/>
              </a:ext>
            </a:extLst>
          </p:cNvPr>
          <p:cNvSpPr txBox="1"/>
          <p:nvPr/>
        </p:nvSpPr>
        <p:spPr>
          <a:xfrm>
            <a:off x="41711" y="6304002"/>
            <a:ext cx="8806542" cy="553998"/>
          </a:xfrm>
          <a:prstGeom prst="rect">
            <a:avLst/>
          </a:prstGeom>
          <a:noFill/>
        </p:spPr>
        <p:txBody>
          <a:bodyPr wrap="square" rtlCol="0">
            <a:spAutoFit/>
          </a:bodyPr>
          <a:lstStyle/>
          <a:p>
            <a:r>
              <a:rPr lang="en-CA" sz="1000" u="none" dirty="0"/>
              <a:t>Note: Unadjusted rate. </a:t>
            </a:r>
          </a:p>
          <a:p>
            <a:r>
              <a:rPr lang="en-CA" sz="1000" u="none" dirty="0"/>
              <a:t>Source: </a:t>
            </a:r>
            <a:r>
              <a:rPr lang="en-US" sz="1000" u="none" dirty="0"/>
              <a:t>National Ambulatory Care Reporting System, Ontario Health Insurance Plan Claims database; Discharge Abstract Database; Registered Persons Database 2012/13 to 2017/18, provided by the Institute for Clinical Evaluative Sciences (ICES). </a:t>
            </a:r>
            <a:endParaRPr lang="en-CA" sz="1000" u="none" dirty="0"/>
          </a:p>
        </p:txBody>
      </p:sp>
      <p:graphicFrame>
        <p:nvGraphicFramePr>
          <p:cNvPr id="6" name="Chart 5">
            <a:extLst>
              <a:ext uri="{FF2B5EF4-FFF2-40B4-BE49-F238E27FC236}">
                <a16:creationId xmlns:a16="http://schemas.microsoft.com/office/drawing/2014/main" id="{275F6709-82F0-4088-B27B-358FC494C49E}"/>
              </a:ext>
            </a:extLst>
          </p:cNvPr>
          <p:cNvGraphicFramePr>
            <a:graphicFrameLocks/>
          </p:cNvGraphicFramePr>
          <p:nvPr>
            <p:extLst>
              <p:ext uri="{D42A27DB-BD31-4B8C-83A1-F6EECF244321}">
                <p14:modId xmlns:p14="http://schemas.microsoft.com/office/powerpoint/2010/main" val="983562199"/>
              </p:ext>
            </p:extLst>
          </p:nvPr>
        </p:nvGraphicFramePr>
        <p:xfrm>
          <a:off x="275753" y="1982166"/>
          <a:ext cx="8572500" cy="3932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85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686800" y="6422002"/>
            <a:ext cx="457200" cy="300038"/>
          </a:xfrm>
        </p:spPr>
        <p:txBody>
          <a:bodyPr/>
          <a:lstStyle/>
          <a:p>
            <a:fld id="{1A136EE4-1C19-4A73-98BA-3D3ECA9A436F}" type="slidenum">
              <a:rPr lang="en-US" altLang="en-US" sz="1100" b="0" smtClean="0">
                <a:latin typeface="+mn-lt"/>
              </a:rPr>
              <a:pPr/>
              <a:t>20</a:t>
            </a:fld>
            <a:endParaRPr lang="en-US" altLang="en-US" b="0">
              <a:latin typeface="+mn-lt"/>
            </a:endParaRPr>
          </a:p>
        </p:txBody>
      </p:sp>
      <p:sp>
        <p:nvSpPr>
          <p:cNvPr id="3" name="Rectangle 2"/>
          <p:cNvSpPr/>
          <p:nvPr/>
        </p:nvSpPr>
        <p:spPr>
          <a:xfrm>
            <a:off x="-255815" y="136525"/>
            <a:ext cx="9198429" cy="1200329"/>
          </a:xfrm>
          <a:prstGeom prst="rect">
            <a:avLst/>
          </a:prstGeom>
        </p:spPr>
        <p:txBody>
          <a:bodyPr wrap="square">
            <a:spAutoFit/>
          </a:bodyPr>
          <a:lstStyle/>
          <a:p>
            <a:pPr algn="ctr"/>
            <a:r>
              <a:rPr lang="en-US" sz="3600" b="1" u="none" dirty="0">
                <a:solidFill>
                  <a:srgbClr val="00A0AF"/>
                </a:solidFill>
              </a:rPr>
              <a:t>There is no cure for glaucoma, but its </a:t>
            </a:r>
            <a:r>
              <a:rPr lang="en-CA" sz="3600" b="1" u="none" dirty="0">
                <a:solidFill>
                  <a:srgbClr val="00A0AF"/>
                </a:solidFill>
              </a:rPr>
              <a:t>progression can be managed</a:t>
            </a:r>
          </a:p>
        </p:txBody>
      </p:sp>
      <p:sp>
        <p:nvSpPr>
          <p:cNvPr id="2" name="TextBox 1">
            <a:extLst>
              <a:ext uri="{FF2B5EF4-FFF2-40B4-BE49-F238E27FC236}">
                <a16:creationId xmlns:a16="http://schemas.microsoft.com/office/drawing/2014/main" id="{4F7BA3EC-2F51-492F-92F0-B76909087D45}"/>
              </a:ext>
            </a:extLst>
          </p:cNvPr>
          <p:cNvSpPr txBox="1"/>
          <p:nvPr/>
        </p:nvSpPr>
        <p:spPr>
          <a:xfrm>
            <a:off x="908957" y="4981252"/>
            <a:ext cx="7326086" cy="1200329"/>
          </a:xfrm>
          <a:prstGeom prst="rect">
            <a:avLst/>
          </a:prstGeom>
          <a:noFill/>
        </p:spPr>
        <p:txBody>
          <a:bodyPr wrap="square" rtlCol="0">
            <a:spAutoFit/>
          </a:bodyPr>
          <a:lstStyle/>
          <a:p>
            <a:pPr algn="ctr"/>
            <a:r>
              <a:rPr lang="en-CA" sz="2400" u="none">
                <a:latin typeface="+mn-lt"/>
                <a:cs typeface="ＭＳ Ｐゴシック" pitchFamily="68" charset="-128"/>
              </a:rPr>
              <a:t>Three common options to treat glaucoma by lowering eye pressure are medications (prescription eye drops), laser therapy, and surgery.</a:t>
            </a:r>
            <a:endParaRPr lang="en-CA" sz="2400" u="none">
              <a:latin typeface="+mn-lt"/>
            </a:endParaRPr>
          </a:p>
        </p:txBody>
      </p:sp>
      <p:sp>
        <p:nvSpPr>
          <p:cNvPr id="6" name="TextBox 5">
            <a:extLst>
              <a:ext uri="{FF2B5EF4-FFF2-40B4-BE49-F238E27FC236}">
                <a16:creationId xmlns:a16="http://schemas.microsoft.com/office/drawing/2014/main" id="{58B8C797-7327-4342-9AB7-39DC6960D1D7}"/>
              </a:ext>
            </a:extLst>
          </p:cNvPr>
          <p:cNvSpPr txBox="1"/>
          <p:nvPr/>
        </p:nvSpPr>
        <p:spPr>
          <a:xfrm>
            <a:off x="1445282" y="3783149"/>
            <a:ext cx="1217000" cy="307777"/>
          </a:xfrm>
          <a:prstGeom prst="rect">
            <a:avLst/>
          </a:prstGeom>
          <a:noFill/>
        </p:spPr>
        <p:txBody>
          <a:bodyPr wrap="none" rtlCol="0">
            <a:spAutoFit/>
          </a:bodyPr>
          <a:lstStyle/>
          <a:p>
            <a:r>
              <a:rPr lang="en-CA" b="1" u="none" dirty="0">
                <a:solidFill>
                  <a:srgbClr val="00A0AF"/>
                </a:solidFill>
              </a:rPr>
              <a:t>Medications</a:t>
            </a:r>
          </a:p>
        </p:txBody>
      </p:sp>
      <p:sp>
        <p:nvSpPr>
          <p:cNvPr id="11" name="TextBox 10">
            <a:extLst>
              <a:ext uri="{FF2B5EF4-FFF2-40B4-BE49-F238E27FC236}">
                <a16:creationId xmlns:a16="http://schemas.microsoft.com/office/drawing/2014/main" id="{35BE2BA7-210A-4717-AD55-D382464A9AC1}"/>
              </a:ext>
            </a:extLst>
          </p:cNvPr>
          <p:cNvSpPr txBox="1"/>
          <p:nvPr/>
        </p:nvSpPr>
        <p:spPr>
          <a:xfrm>
            <a:off x="3805523" y="3802694"/>
            <a:ext cx="1407758" cy="307777"/>
          </a:xfrm>
          <a:prstGeom prst="rect">
            <a:avLst/>
          </a:prstGeom>
          <a:noFill/>
        </p:spPr>
        <p:txBody>
          <a:bodyPr wrap="none" rtlCol="0">
            <a:spAutoFit/>
          </a:bodyPr>
          <a:lstStyle/>
          <a:p>
            <a:r>
              <a:rPr lang="en-CA" b="1" u="none" dirty="0">
                <a:solidFill>
                  <a:srgbClr val="00A0AF"/>
                </a:solidFill>
              </a:rPr>
              <a:t>Laser therapy </a:t>
            </a:r>
          </a:p>
        </p:txBody>
      </p:sp>
      <p:sp>
        <p:nvSpPr>
          <p:cNvPr id="10" name="TextBox 9">
            <a:extLst>
              <a:ext uri="{FF2B5EF4-FFF2-40B4-BE49-F238E27FC236}">
                <a16:creationId xmlns:a16="http://schemas.microsoft.com/office/drawing/2014/main" id="{2091A87E-0F75-4630-93C3-9CD9CBE023CC}"/>
              </a:ext>
            </a:extLst>
          </p:cNvPr>
          <p:cNvSpPr txBox="1"/>
          <p:nvPr/>
        </p:nvSpPr>
        <p:spPr>
          <a:xfrm>
            <a:off x="6647090" y="3783147"/>
            <a:ext cx="862737" cy="307777"/>
          </a:xfrm>
          <a:prstGeom prst="rect">
            <a:avLst/>
          </a:prstGeom>
          <a:noFill/>
        </p:spPr>
        <p:txBody>
          <a:bodyPr wrap="none" rtlCol="0">
            <a:spAutoFit/>
          </a:bodyPr>
          <a:lstStyle/>
          <a:p>
            <a:r>
              <a:rPr lang="en-CA" b="1" u="none" dirty="0">
                <a:solidFill>
                  <a:srgbClr val="00A0AF"/>
                </a:solidFill>
              </a:rPr>
              <a:t>Surgery</a:t>
            </a:r>
          </a:p>
        </p:txBody>
      </p:sp>
      <p:pic>
        <p:nvPicPr>
          <p:cNvPr id="9" name="Graphic 8">
            <a:extLst>
              <a:ext uri="{FF2B5EF4-FFF2-40B4-BE49-F238E27FC236}">
                <a16:creationId xmlns:a16="http://schemas.microsoft.com/office/drawing/2014/main" id="{4631AB70-42DE-C547-8EB0-571CA772E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4560" y="1946090"/>
            <a:ext cx="1959429" cy="1959429"/>
          </a:xfrm>
          <a:prstGeom prst="rect">
            <a:avLst/>
          </a:prstGeom>
        </p:spPr>
      </p:pic>
      <p:pic>
        <p:nvPicPr>
          <p:cNvPr id="13" name="Graphic 12">
            <a:extLst>
              <a:ext uri="{FF2B5EF4-FFF2-40B4-BE49-F238E27FC236}">
                <a16:creationId xmlns:a16="http://schemas.microsoft.com/office/drawing/2014/main" id="{5705E2AD-5D01-1742-BC0A-2AA47D76FB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3684" y="2338606"/>
            <a:ext cx="1267128" cy="1267128"/>
          </a:xfrm>
          <a:prstGeom prst="rect">
            <a:avLst/>
          </a:prstGeom>
        </p:spPr>
      </p:pic>
      <p:pic>
        <p:nvPicPr>
          <p:cNvPr id="8" name="Graphic 7">
            <a:extLst>
              <a:ext uri="{FF2B5EF4-FFF2-40B4-BE49-F238E27FC236}">
                <a16:creationId xmlns:a16="http://schemas.microsoft.com/office/drawing/2014/main" id="{60AFA393-6ABA-5648-8D89-9BDEF77461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2407" y="2139023"/>
            <a:ext cx="1560662" cy="1560662"/>
          </a:xfrm>
          <a:prstGeom prst="rect">
            <a:avLst/>
          </a:prstGeom>
        </p:spPr>
      </p:pic>
    </p:spTree>
    <p:extLst>
      <p:ext uri="{BB962C8B-B14F-4D97-AF65-F5344CB8AC3E}">
        <p14:creationId xmlns:p14="http://schemas.microsoft.com/office/powerpoint/2010/main" val="136679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E05E632-05DD-4332-A811-E93BD2AABA9D}"/>
              </a:ext>
            </a:extLst>
          </p:cNvPr>
          <p:cNvGraphicFramePr>
            <a:graphicFrameLocks/>
          </p:cNvGraphicFramePr>
          <p:nvPr>
            <p:extLst>
              <p:ext uri="{D42A27DB-BD31-4B8C-83A1-F6EECF244321}">
                <p14:modId xmlns:p14="http://schemas.microsoft.com/office/powerpoint/2010/main" val="1533795926"/>
              </p:ext>
            </p:extLst>
          </p:nvPr>
        </p:nvGraphicFramePr>
        <p:xfrm>
          <a:off x="-593747" y="2050322"/>
          <a:ext cx="6669694" cy="3840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4CF978E7-165E-4598-A48C-4B7C14094CBA}"/>
              </a:ext>
            </a:extLst>
          </p:cNvPr>
          <p:cNvGraphicFramePr>
            <a:graphicFrameLocks/>
          </p:cNvGraphicFramePr>
          <p:nvPr>
            <p:extLst>
              <p:ext uri="{D42A27DB-BD31-4B8C-83A1-F6EECF244321}">
                <p14:modId xmlns:p14="http://schemas.microsoft.com/office/powerpoint/2010/main" val="646549168"/>
              </p:ext>
            </p:extLst>
          </p:nvPr>
        </p:nvGraphicFramePr>
        <p:xfrm>
          <a:off x="3522799" y="1636513"/>
          <a:ext cx="6280484" cy="439257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1"/>
          </p:nvPr>
        </p:nvSpPr>
        <p:spPr>
          <a:xfrm>
            <a:off x="8686800" y="6422002"/>
            <a:ext cx="457200" cy="300038"/>
          </a:xfrm>
        </p:spPr>
        <p:txBody>
          <a:bodyPr/>
          <a:lstStyle/>
          <a:p>
            <a:fld id="{1A136EE4-1C19-4A73-98BA-3D3ECA9A436F}" type="slidenum">
              <a:rPr lang="en-US" altLang="en-US" sz="1100" b="0" smtClean="0">
                <a:latin typeface="+mn-lt"/>
              </a:rPr>
              <a:pPr/>
              <a:t>21</a:t>
            </a:fld>
            <a:endParaRPr lang="en-US" altLang="en-US" b="0">
              <a:latin typeface="+mn-lt"/>
            </a:endParaRPr>
          </a:p>
        </p:txBody>
      </p:sp>
      <p:sp>
        <p:nvSpPr>
          <p:cNvPr id="3" name="Rectangle 2"/>
          <p:cNvSpPr/>
          <p:nvPr/>
        </p:nvSpPr>
        <p:spPr>
          <a:xfrm>
            <a:off x="142043" y="90358"/>
            <a:ext cx="8800571" cy="954107"/>
          </a:xfrm>
          <a:prstGeom prst="rect">
            <a:avLst/>
          </a:prstGeom>
        </p:spPr>
        <p:txBody>
          <a:bodyPr wrap="square">
            <a:spAutoFit/>
          </a:bodyPr>
          <a:lstStyle/>
          <a:p>
            <a:pPr algn="ctr"/>
            <a:r>
              <a:rPr lang="en-US" sz="2800" b="1" u="none" dirty="0">
                <a:solidFill>
                  <a:schemeClr val="accent1">
                    <a:lumMod val="50000"/>
                  </a:schemeClr>
                </a:solidFill>
              </a:rPr>
              <a:t>The majority of Ontarians receive eye-pressure-lowering surgery within the target timeframe </a:t>
            </a:r>
            <a:endParaRPr lang="en-CA" sz="2800" b="1" u="none" dirty="0">
              <a:solidFill>
                <a:schemeClr val="accent1">
                  <a:lumMod val="50000"/>
                </a:schemeClr>
              </a:solidFill>
            </a:endParaRPr>
          </a:p>
        </p:txBody>
      </p:sp>
      <p:sp>
        <p:nvSpPr>
          <p:cNvPr id="4" name="Rectangle 3">
            <a:extLst>
              <a:ext uri="{FF2B5EF4-FFF2-40B4-BE49-F238E27FC236}">
                <a16:creationId xmlns:a16="http://schemas.microsoft.com/office/drawing/2014/main" id="{1C662D06-092B-4353-A6D5-4B59303DC235}"/>
              </a:ext>
            </a:extLst>
          </p:cNvPr>
          <p:cNvSpPr/>
          <p:nvPr/>
        </p:nvSpPr>
        <p:spPr>
          <a:xfrm>
            <a:off x="4988203" y="1560450"/>
            <a:ext cx="3423879" cy="523220"/>
          </a:xfrm>
          <a:prstGeom prst="rect">
            <a:avLst/>
          </a:prstGeom>
        </p:spPr>
        <p:txBody>
          <a:bodyPr wrap="square">
            <a:spAutoFit/>
          </a:bodyPr>
          <a:lstStyle/>
          <a:p>
            <a:pPr algn="ctr"/>
            <a:r>
              <a:rPr lang="en-US" b="1" u="none">
                <a:solidFill>
                  <a:srgbClr val="000000"/>
                </a:solidFill>
              </a:rPr>
              <a:t>Wait time from </a:t>
            </a:r>
            <a:r>
              <a:rPr lang="en-US" b="1" u="none"/>
              <a:t>decision to treat to having eye </a:t>
            </a:r>
            <a:r>
              <a:rPr lang="en-US" b="1" u="none">
                <a:solidFill>
                  <a:srgbClr val="000000"/>
                </a:solidFill>
              </a:rPr>
              <a:t>surgery</a:t>
            </a:r>
            <a:endParaRPr lang="en-CA"/>
          </a:p>
        </p:txBody>
      </p:sp>
      <p:sp>
        <p:nvSpPr>
          <p:cNvPr id="7" name="Rectangle 6">
            <a:extLst>
              <a:ext uri="{FF2B5EF4-FFF2-40B4-BE49-F238E27FC236}">
                <a16:creationId xmlns:a16="http://schemas.microsoft.com/office/drawing/2014/main" id="{7EB37C14-2E1E-4441-BA32-289A8C777FC3}"/>
              </a:ext>
            </a:extLst>
          </p:cNvPr>
          <p:cNvSpPr/>
          <p:nvPr/>
        </p:nvSpPr>
        <p:spPr>
          <a:xfrm>
            <a:off x="577067" y="1560450"/>
            <a:ext cx="4223533" cy="523220"/>
          </a:xfrm>
          <a:prstGeom prst="rect">
            <a:avLst/>
          </a:prstGeom>
        </p:spPr>
        <p:txBody>
          <a:bodyPr wrap="square">
            <a:spAutoFit/>
          </a:bodyPr>
          <a:lstStyle/>
          <a:p>
            <a:pPr algn="ctr"/>
            <a:r>
              <a:rPr lang="en-US" b="1" u="none" dirty="0">
                <a:solidFill>
                  <a:srgbClr val="000000"/>
                </a:solidFill>
              </a:rPr>
              <a:t>Wait time</a:t>
            </a:r>
            <a:r>
              <a:rPr lang="en-US" b="1" u="none" dirty="0">
                <a:solidFill>
                  <a:srgbClr val="FF0000"/>
                </a:solidFill>
              </a:rPr>
              <a:t> </a:t>
            </a:r>
            <a:r>
              <a:rPr lang="en-US" b="1" u="none" dirty="0"/>
              <a:t>from referral to patient's first </a:t>
            </a:r>
            <a:br>
              <a:rPr lang="en-US" b="1" u="none" dirty="0"/>
            </a:br>
            <a:r>
              <a:rPr lang="en-US" b="1" u="none" dirty="0"/>
              <a:t>eye surgical appointment </a:t>
            </a:r>
            <a:endParaRPr lang="en-CA" dirty="0"/>
          </a:p>
        </p:txBody>
      </p:sp>
      <p:sp>
        <p:nvSpPr>
          <p:cNvPr id="8" name="TextBox 7">
            <a:extLst>
              <a:ext uri="{FF2B5EF4-FFF2-40B4-BE49-F238E27FC236}">
                <a16:creationId xmlns:a16="http://schemas.microsoft.com/office/drawing/2014/main" id="{EE2DAFB7-2F72-4C33-8134-54717CDDF3EF}"/>
              </a:ext>
            </a:extLst>
          </p:cNvPr>
          <p:cNvSpPr txBox="1"/>
          <p:nvPr/>
        </p:nvSpPr>
        <p:spPr>
          <a:xfrm>
            <a:off x="1990933" y="3039111"/>
            <a:ext cx="1589103" cy="1908215"/>
          </a:xfrm>
          <a:prstGeom prst="rect">
            <a:avLst/>
          </a:prstGeom>
          <a:noFill/>
        </p:spPr>
        <p:txBody>
          <a:bodyPr wrap="square" rtlCol="0">
            <a:spAutoFit/>
          </a:bodyPr>
          <a:lstStyle/>
          <a:p>
            <a:pPr algn="ctr"/>
            <a:r>
              <a:rPr lang="en-CA" sz="2800" b="1" u="none" dirty="0">
                <a:solidFill>
                  <a:srgbClr val="00A0AF"/>
                </a:solidFill>
              </a:rPr>
              <a:t>95%</a:t>
            </a:r>
          </a:p>
          <a:p>
            <a:pPr algn="ctr"/>
            <a:r>
              <a:rPr lang="en-CA" sz="1800" u="none" dirty="0"/>
              <a:t>Had their first appointment within the target in 2017/18</a:t>
            </a:r>
          </a:p>
        </p:txBody>
      </p:sp>
      <p:sp>
        <p:nvSpPr>
          <p:cNvPr id="15" name="TextBox 14">
            <a:extLst>
              <a:ext uri="{FF2B5EF4-FFF2-40B4-BE49-F238E27FC236}">
                <a16:creationId xmlns:a16="http://schemas.microsoft.com/office/drawing/2014/main" id="{C802763F-ED50-460F-BC47-B65AA9DDED1D}"/>
              </a:ext>
            </a:extLst>
          </p:cNvPr>
          <p:cNvSpPr txBox="1"/>
          <p:nvPr/>
        </p:nvSpPr>
        <p:spPr>
          <a:xfrm>
            <a:off x="6033369" y="3060960"/>
            <a:ext cx="1589103" cy="1908215"/>
          </a:xfrm>
          <a:prstGeom prst="rect">
            <a:avLst/>
          </a:prstGeom>
          <a:noFill/>
        </p:spPr>
        <p:txBody>
          <a:bodyPr wrap="square" rtlCol="0">
            <a:spAutoFit/>
          </a:bodyPr>
          <a:lstStyle/>
          <a:p>
            <a:pPr algn="ctr"/>
            <a:r>
              <a:rPr lang="en-CA" sz="2800" b="1" u="none" dirty="0">
                <a:solidFill>
                  <a:srgbClr val="00A0AF"/>
                </a:solidFill>
              </a:rPr>
              <a:t>87%</a:t>
            </a:r>
          </a:p>
          <a:p>
            <a:pPr algn="ctr"/>
            <a:r>
              <a:rPr lang="en-CA" sz="1800" u="none" dirty="0"/>
              <a:t>Received their surgery within the target in 2017/18</a:t>
            </a:r>
          </a:p>
        </p:txBody>
      </p:sp>
      <p:sp>
        <p:nvSpPr>
          <p:cNvPr id="2" name="TextBox 1">
            <a:extLst>
              <a:ext uri="{FF2B5EF4-FFF2-40B4-BE49-F238E27FC236}">
                <a16:creationId xmlns:a16="http://schemas.microsoft.com/office/drawing/2014/main" id="{6F6193E2-A8C2-4DAA-8ACD-97257636DB81}"/>
              </a:ext>
            </a:extLst>
          </p:cNvPr>
          <p:cNvSpPr txBox="1"/>
          <p:nvPr/>
        </p:nvSpPr>
        <p:spPr>
          <a:xfrm>
            <a:off x="142043" y="6006956"/>
            <a:ext cx="8800571" cy="1223412"/>
          </a:xfrm>
          <a:prstGeom prst="rect">
            <a:avLst/>
          </a:prstGeom>
          <a:noFill/>
        </p:spPr>
        <p:txBody>
          <a:bodyPr wrap="square" rtlCol="0">
            <a:spAutoFit/>
          </a:bodyPr>
          <a:lstStyle/>
          <a:p>
            <a:r>
              <a:rPr lang="en-CA" sz="1000" u="none" dirty="0"/>
              <a:t>Source</a:t>
            </a:r>
            <a:r>
              <a:rPr lang="en-CA" sz="1050" u="none" dirty="0"/>
              <a:t>: Wait time information system (WTIS), provided by Cancer Care Ontario (CCO).</a:t>
            </a:r>
          </a:p>
          <a:p>
            <a:r>
              <a:rPr lang="en-CA" sz="1050" u="none" dirty="0"/>
              <a:t>Note: Includes priority 2-4 + missing priority. includes </a:t>
            </a:r>
            <a:r>
              <a:rPr lang="en-US" sz="1050" u="none" dirty="0"/>
              <a:t>eye pressure lowering surgery for glaucoma. </a:t>
            </a:r>
          </a:p>
          <a:p>
            <a:r>
              <a:rPr lang="en-US" sz="1050" u="none" dirty="0"/>
              <a:t>Access targets for wait time from referral to patient's first eye surgical appointment are 30 days (priority 2), 90 days (priority 3) and 182 days (priority 4). Access targets for wait time from decision to treat to having eye surgery are 14-42 days (priority 2), 42-84 days (priority 3) and 112-182 days (priority 4).</a:t>
            </a:r>
          </a:p>
          <a:p>
            <a:endParaRPr lang="en-US" sz="1050" u="none" dirty="0"/>
          </a:p>
          <a:p>
            <a:r>
              <a:rPr lang="en-US" sz="1050" u="none" dirty="0"/>
              <a:t> </a:t>
            </a:r>
            <a:endParaRPr lang="en-CA" sz="1050" u="none" dirty="0"/>
          </a:p>
        </p:txBody>
      </p:sp>
    </p:spTree>
    <p:extLst>
      <p:ext uri="{BB962C8B-B14F-4D97-AF65-F5344CB8AC3E}">
        <p14:creationId xmlns:p14="http://schemas.microsoft.com/office/powerpoint/2010/main" val="411112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F57C9-37CD-4D76-AC46-46B2C59ADC15}"/>
              </a:ext>
            </a:extLst>
          </p:cNvPr>
          <p:cNvSpPr>
            <a:spLocks noGrp="1"/>
          </p:cNvSpPr>
          <p:nvPr>
            <p:ph type="title"/>
          </p:nvPr>
        </p:nvSpPr>
        <p:spPr/>
        <p:txBody>
          <a:bodyPr/>
          <a:lstStyle/>
          <a:p>
            <a:r>
              <a:rPr lang="en-CA" sz="2800" dirty="0">
                <a:solidFill>
                  <a:srgbClr val="00788A"/>
                </a:solidFill>
                <a:cs typeface="ＭＳ Ｐゴシック" charset="-128"/>
              </a:rPr>
              <a:t>Wait times for an eye surgical appointment vary across regions in Ontario</a:t>
            </a:r>
            <a:endParaRPr lang="en-CA" sz="3200" dirty="0"/>
          </a:p>
        </p:txBody>
      </p:sp>
      <p:sp>
        <p:nvSpPr>
          <p:cNvPr id="6" name="Rectangle 5">
            <a:extLst>
              <a:ext uri="{FF2B5EF4-FFF2-40B4-BE49-F238E27FC236}">
                <a16:creationId xmlns:a16="http://schemas.microsoft.com/office/drawing/2014/main" id="{A9726793-4150-4347-A6DE-656300648B0C}"/>
              </a:ext>
            </a:extLst>
          </p:cNvPr>
          <p:cNvSpPr/>
          <p:nvPr/>
        </p:nvSpPr>
        <p:spPr>
          <a:xfrm>
            <a:off x="181428" y="1447820"/>
            <a:ext cx="8730343" cy="523220"/>
          </a:xfrm>
          <a:prstGeom prst="rect">
            <a:avLst/>
          </a:prstGeom>
        </p:spPr>
        <p:txBody>
          <a:bodyPr wrap="square">
            <a:spAutoFit/>
          </a:bodyPr>
          <a:lstStyle/>
          <a:p>
            <a:r>
              <a:rPr lang="en-US" u="none">
                <a:solidFill>
                  <a:srgbClr val="000000"/>
                </a:solidFill>
              </a:rPr>
              <a:t>Median wait time </a:t>
            </a:r>
            <a:r>
              <a:rPr lang="en-US" u="none"/>
              <a:t>from referral to patient's first eye surgical appointment (eye pressure lowering surgery for glaucoma), 2017/18</a:t>
            </a:r>
            <a:endParaRPr lang="en-CA"/>
          </a:p>
        </p:txBody>
      </p:sp>
      <p:sp>
        <p:nvSpPr>
          <p:cNvPr id="3" name="Rectangle 2">
            <a:extLst>
              <a:ext uri="{FF2B5EF4-FFF2-40B4-BE49-F238E27FC236}">
                <a16:creationId xmlns:a16="http://schemas.microsoft.com/office/drawing/2014/main" id="{8F49075C-2EC9-454A-8F3F-13A7FCD13129}"/>
              </a:ext>
            </a:extLst>
          </p:cNvPr>
          <p:cNvSpPr/>
          <p:nvPr/>
        </p:nvSpPr>
        <p:spPr>
          <a:xfrm>
            <a:off x="-18508" y="5908701"/>
            <a:ext cx="9130214" cy="949299"/>
          </a:xfrm>
          <a:prstGeom prst="rect">
            <a:avLst/>
          </a:prstGeom>
        </p:spPr>
        <p:txBody>
          <a:bodyPr wrap="square">
            <a:spAutoFit/>
          </a:bodyPr>
          <a:lstStyle/>
          <a:p>
            <a:r>
              <a:rPr lang="en-CA" sz="1100" u="none" dirty="0"/>
              <a:t>Source: Wait time information system (WTIS), provided by Cancer Care Ontario (CCO).</a:t>
            </a:r>
          </a:p>
          <a:p>
            <a:r>
              <a:rPr lang="en-CA" sz="1100" u="none" dirty="0"/>
              <a:t>Note: DS: data suppressed. </a:t>
            </a:r>
          </a:p>
          <a:p>
            <a:r>
              <a:rPr lang="en-CA" sz="1100" u="none" dirty="0"/>
              <a:t>Includes priority 2-4 + missing priority for </a:t>
            </a:r>
            <a:r>
              <a:rPr lang="en-US" sz="1100" u="none" dirty="0"/>
              <a:t>eye pressure lowering surgery for glaucoma.</a:t>
            </a:r>
            <a:endParaRPr lang="en-CA" sz="1100" u="none" dirty="0"/>
          </a:p>
          <a:p>
            <a:pPr>
              <a:lnSpc>
                <a:spcPct val="107000"/>
              </a:lnSpc>
              <a:spcAft>
                <a:spcPts val="800"/>
              </a:spcAft>
            </a:pPr>
            <a:r>
              <a:rPr lang="en-CA" sz="1100" u="none" dirty="0">
                <a:ea typeface="Times New Roman" panose="02020603050405020304" pitchFamily="18" charset="0"/>
                <a:cs typeface="Arial" panose="020B0604020202020204" pitchFamily="34" charset="0"/>
              </a:rPr>
              <a:t>More information on measuring wait times for eye surgeries can be found here: </a:t>
            </a:r>
            <a:r>
              <a:rPr lang="en-CA" sz="1100" u="none" dirty="0">
                <a:solidFill>
                  <a:srgbClr val="0563C1"/>
                </a:solidFill>
                <a:ea typeface="Times New Roman" panose="02020603050405020304" pitchFamily="18" charset="0"/>
                <a:cs typeface="Arial" panose="020B0604020202020204" pitchFamily="34" charset="0"/>
                <a:hlinkClick r:id="rId2"/>
              </a:rPr>
              <a:t>https://www.hqontario.ca/System-Performance/Measuring-System-Performance/Measuring-Wait-Times-for-Eye-Surgeries</a:t>
            </a:r>
            <a:endParaRPr lang="en-CA" sz="1100" u="none" dirty="0">
              <a:ea typeface="Times New Roman" panose="02020603050405020304" pitchFamily="18" charset="0"/>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E6F9BA25-9359-43E2-9D26-9B167FE3CDC8}"/>
              </a:ext>
            </a:extLst>
          </p:cNvPr>
          <p:cNvGraphicFramePr>
            <a:graphicFrameLocks/>
          </p:cNvGraphicFramePr>
          <p:nvPr>
            <p:extLst>
              <p:ext uri="{D42A27DB-BD31-4B8C-83A1-F6EECF244321}">
                <p14:modId xmlns:p14="http://schemas.microsoft.com/office/powerpoint/2010/main" val="3298559313"/>
              </p:ext>
            </p:extLst>
          </p:nvPr>
        </p:nvGraphicFramePr>
        <p:xfrm>
          <a:off x="385709" y="1971040"/>
          <a:ext cx="8321040" cy="3952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0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Quality Statements in Brief</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Scope of the Glaucoma Quality Standard</a:t>
            </a:r>
          </a:p>
        </p:txBody>
      </p:sp>
      <p:sp>
        <p:nvSpPr>
          <p:cNvPr id="4" name="Content Placeholder 3"/>
          <p:cNvSpPr>
            <a:spLocks noGrp="1"/>
          </p:cNvSpPr>
          <p:nvPr>
            <p:ph idx="1"/>
          </p:nvPr>
        </p:nvSpPr>
        <p:spPr/>
        <p:txBody>
          <a:bodyPr/>
          <a:lstStyle/>
          <a:p>
            <a:r>
              <a:rPr lang="en-CA" dirty="0"/>
              <a:t>This quality standard focuses on care for adults 18 years of age and older with glaucoma and those who are at risk for glaucoma.</a:t>
            </a:r>
            <a:r>
              <a:rPr lang="en-CA" dirty="0">
                <a:solidFill>
                  <a:srgbClr val="FF0000"/>
                </a:solidFill>
              </a:rPr>
              <a:t>  </a:t>
            </a:r>
          </a:p>
          <a:p>
            <a:r>
              <a:rPr lang="en-CA" dirty="0"/>
              <a:t>It addresses primary open-angle glaucoma and focuses on the assessment, diagnosis, and management of this condition. It applies to all care settings.</a:t>
            </a:r>
          </a:p>
          <a:p>
            <a:r>
              <a:rPr lang="en-CA" dirty="0"/>
              <a:t>This quality standard does not address care for people with acute angle-closure glaucoma (a medical emergency that requires immediate treatment to prevent vision loss).</a:t>
            </a: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Glaucoma Quality Statement Topics</a:t>
            </a:r>
          </a:p>
        </p:txBody>
      </p:sp>
      <p:sp>
        <p:nvSpPr>
          <p:cNvPr id="4" name="Content Placeholder 3"/>
          <p:cNvSpPr>
            <a:spLocks noGrp="1"/>
          </p:cNvSpPr>
          <p:nvPr>
            <p:ph idx="1"/>
          </p:nvPr>
        </p:nvSpPr>
        <p:spPr/>
        <p:txBody>
          <a:bodyPr/>
          <a:lstStyle/>
          <a:p>
            <a:r>
              <a:rPr lang="en-US" dirty="0"/>
              <a:t>Routine Eye Examination and Comprehensive Glaucoma Assessment	</a:t>
            </a:r>
          </a:p>
          <a:p>
            <a:r>
              <a:rPr lang="en-US" dirty="0"/>
              <a:t>Monitoring	</a:t>
            </a:r>
          </a:p>
          <a:p>
            <a:r>
              <a:rPr lang="en-US" dirty="0"/>
              <a:t>Information</a:t>
            </a:r>
          </a:p>
          <a:p>
            <a:r>
              <a:rPr lang="en-CA" dirty="0"/>
              <a:t>Referral and Timely Access to an Ophthalmologist</a:t>
            </a:r>
            <a:r>
              <a:rPr lang="en-US" dirty="0"/>
              <a:t>	</a:t>
            </a:r>
          </a:p>
          <a:p>
            <a:r>
              <a:rPr lang="en-US" dirty="0"/>
              <a:t>Medications and Laser Therapy	</a:t>
            </a:r>
          </a:p>
          <a:p>
            <a:r>
              <a:rPr lang="en-US" dirty="0"/>
              <a:t>Incisional Surgery </a:t>
            </a:r>
          </a:p>
        </p:txBody>
      </p:sp>
    </p:spTree>
    <p:extLst>
      <p:ext uri="{BB962C8B-B14F-4D97-AF65-F5344CB8AC3E}">
        <p14:creationId xmlns:p14="http://schemas.microsoft.com/office/powerpoint/2010/main" val="279415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 </a:t>
            </a:r>
            <a:r>
              <a:rPr lang="en-US" sz="3200"/>
              <a:t>Routine Eye Examination and Comprehensive Glaucoma Assessment	</a:t>
            </a:r>
            <a:br>
              <a:rPr lang="en-US" sz="3200"/>
            </a:br>
            <a:br>
              <a:rPr lang="en-CA" sz="3500"/>
            </a:br>
            <a:endParaRPr lang="en-CA" sz="3500" b="0"/>
          </a:p>
        </p:txBody>
      </p:sp>
      <p:sp>
        <p:nvSpPr>
          <p:cNvPr id="3" name="Rectangle 2"/>
          <p:cNvSpPr/>
          <p:nvPr/>
        </p:nvSpPr>
        <p:spPr>
          <a:xfrm>
            <a:off x="671362" y="2547644"/>
            <a:ext cx="7801276" cy="176271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People at risk for glaucoma receive a routine eye examination. People suspected of having glaucoma, based on the routine eye examination, receive a comprehensive glaucoma assessment.</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88719"/>
            <a:ext cx="8244584" cy="898336"/>
          </a:xfrm>
        </p:spPr>
        <p:txBody>
          <a:bodyPr/>
          <a:lstStyle/>
          <a:p>
            <a:r>
              <a:rPr lang="en-CA" sz="3200" b="0"/>
              <a:t>Quality Statement 2: </a:t>
            </a:r>
            <a:r>
              <a:rPr lang="en-CA" sz="3200"/>
              <a:t>Monitoring</a:t>
            </a:r>
            <a:br>
              <a:rPr lang="en-CA"/>
            </a:br>
            <a:endParaRPr lang="en-CA"/>
          </a:p>
        </p:txBody>
      </p:sp>
      <p:sp>
        <p:nvSpPr>
          <p:cNvPr id="3" name="Rectangle 2"/>
          <p:cNvSpPr/>
          <p:nvPr/>
        </p:nvSpPr>
        <p:spPr>
          <a:xfrm>
            <a:off x="933157" y="2319223"/>
            <a:ext cx="7277687" cy="221955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 with glaucoma or at risk for glaucoma are monitored on an appropriate reassessment schedule, according to their current stage of disease and risk of progression to vision impairment.</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9365"/>
            <a:ext cx="8244584" cy="1165909"/>
          </a:xfrm>
        </p:spPr>
        <p:txBody>
          <a:bodyPr anchor="t"/>
          <a:lstStyle/>
          <a:p>
            <a:pPr>
              <a:lnSpc>
                <a:spcPct val="90000"/>
              </a:lnSpc>
            </a:pPr>
            <a:r>
              <a:rPr lang="en-CA" sz="3200" b="0"/>
              <a:t>Quality Statement 3:</a:t>
            </a:r>
            <a:r>
              <a:rPr lang="en-CA" b="0"/>
              <a:t> </a:t>
            </a:r>
            <a:r>
              <a:rPr lang="en-US" sz="3200"/>
              <a:t>Information</a:t>
            </a:r>
            <a:br>
              <a:rPr lang="en-CA" sz="3500"/>
            </a:br>
            <a:endParaRPr lang="en-CA" sz="3500" b="0"/>
          </a:p>
        </p:txBody>
      </p:sp>
      <p:sp>
        <p:nvSpPr>
          <p:cNvPr id="3" name="Rectangle 2"/>
          <p:cNvSpPr/>
          <p:nvPr/>
        </p:nvSpPr>
        <p:spPr>
          <a:xfrm>
            <a:off x="933157" y="2362716"/>
            <a:ext cx="7277687" cy="213256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Eye care providers speak with people with glaucoma or at risk for glaucoma about their diagnosis, prognosis, and management, and offer them relevant and accessible information about their condition at initial and subsequent visits.</a:t>
            </a:r>
            <a:r>
              <a:rPr lang="en-US" sz="2400" u="none"/>
              <a:t>    </a:t>
            </a:r>
            <a:endParaRPr lang="en-CA" sz="2400" u="none"/>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Quality Standards</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nvPr>
        </p:nvSpPr>
        <p:spPr>
          <a:xfrm>
            <a:off x="472184" y="1440547"/>
            <a:ext cx="5171379" cy="3143979"/>
          </a:xfrm>
        </p:spPr>
        <p:txBody>
          <a:bodyPr/>
          <a:lstStyle/>
          <a:p>
            <a:pPr>
              <a:lnSpc>
                <a:spcPct val="90000"/>
              </a:lnSpc>
              <a:spcAft>
                <a:spcPts val="1200"/>
              </a:spcAft>
            </a:pPr>
            <a:r>
              <a:rPr lang="en-CA" dirty="0"/>
              <a:t>Inform clinicians and patients what quality care looks like</a:t>
            </a:r>
          </a:p>
          <a:p>
            <a:pPr>
              <a:lnSpc>
                <a:spcPct val="90000"/>
              </a:lnSpc>
              <a:spcAft>
                <a:spcPts val="1200"/>
              </a:spcAft>
            </a:pPr>
            <a:r>
              <a:rPr lang="en-CA" dirty="0"/>
              <a:t>Focus on conditions where there are large variations in how care is delivered, or where there are gaps between the care provided in Ontario and the care patients should receive</a:t>
            </a:r>
          </a:p>
          <a:p>
            <a:pPr>
              <a:lnSpc>
                <a:spcPct val="90000"/>
              </a:lnSpc>
              <a:spcAft>
                <a:spcPts val="1200"/>
              </a:spcAft>
            </a:pPr>
            <a:r>
              <a:rPr lang="en-CA" dirty="0"/>
              <a:t>Are grounded in the best available evidence</a:t>
            </a:r>
          </a:p>
          <a:p>
            <a:pPr marL="360363" indent="-360363">
              <a:lnSpc>
                <a:spcPct val="90000"/>
              </a:lnSpc>
              <a:spcAft>
                <a:spcPts val="1200"/>
              </a:spcAft>
              <a:buFont typeface="Arial" panose="020B0604020202020204" pitchFamily="34" charset="0"/>
              <a:buChar char="•"/>
            </a:pPr>
            <a:endParaRPr lang="en-CA" dirty="0"/>
          </a:p>
          <a:p>
            <a:endParaRPr lang="en-CA" dirty="0"/>
          </a:p>
        </p:txBody>
      </p:sp>
      <p:pic>
        <p:nvPicPr>
          <p:cNvPr id="17" name="Picture 16">
            <a:extLst>
              <a:ext uri="{FF2B5EF4-FFF2-40B4-BE49-F238E27FC236}">
                <a16:creationId xmlns:a16="http://schemas.microsoft.com/office/drawing/2014/main" id="{A0CFCA10-1F12-3E45-8F8D-EA35B11A4792}"/>
              </a:ext>
            </a:extLst>
          </p:cNvPr>
          <p:cNvPicPr>
            <a:picLocks noChangeAspect="1"/>
          </p:cNvPicPr>
          <p:nvPr/>
        </p:nvPicPr>
        <p:blipFill>
          <a:blip r:embed="rId3"/>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D18A882-24AA-BD43-92E4-22BF9FAD9B5B}"/>
              </a:ext>
            </a:extLst>
          </p:cNvPr>
          <p:cNvPicPr>
            <a:picLocks noChangeAspect="1"/>
          </p:cNvPicPr>
          <p:nvPr/>
        </p:nvPicPr>
        <p:blipFill>
          <a:blip r:embed="rId4"/>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394711"/>
            <a:ext cx="8419469" cy="1165909"/>
          </a:xfrm>
        </p:spPr>
        <p:txBody>
          <a:bodyPr anchor="t"/>
          <a:lstStyle/>
          <a:p>
            <a:pPr>
              <a:lnSpc>
                <a:spcPct val="90000"/>
              </a:lnSpc>
            </a:pPr>
            <a:r>
              <a:rPr lang="en-CA" sz="3200" b="0"/>
              <a:t>Quality Statement 4: </a:t>
            </a:r>
            <a:r>
              <a:rPr lang="en-CA" sz="3200"/>
              <a:t>Referral and Timely Access to an Ophthalmologist</a:t>
            </a:r>
            <a:br>
              <a:rPr lang="en-US" sz="3200"/>
            </a:br>
            <a:br>
              <a:rPr lang="en-US" sz="3200"/>
            </a:br>
            <a:br>
              <a:rPr lang="en-US" sz="3200"/>
            </a:br>
            <a:br>
              <a:rPr lang="en-US" sz="3200"/>
            </a:br>
            <a:endParaRPr lang="en-CA" sz="3500" b="0"/>
          </a:p>
        </p:txBody>
      </p:sp>
      <p:sp>
        <p:nvSpPr>
          <p:cNvPr id="3" name="Rectangle 2"/>
          <p:cNvSpPr/>
          <p:nvPr/>
        </p:nvSpPr>
        <p:spPr>
          <a:xfrm>
            <a:off x="844617" y="2670582"/>
            <a:ext cx="7454766" cy="151683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 with glaucoma are referred to and have timely access to an ophthalmologist for consultation, when clinically indicated. </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351816"/>
            <a:ext cx="8244584" cy="1165909"/>
          </a:xfrm>
        </p:spPr>
        <p:txBody>
          <a:bodyPr anchor="t"/>
          <a:lstStyle/>
          <a:p>
            <a:pPr>
              <a:lnSpc>
                <a:spcPct val="90000"/>
              </a:lnSpc>
            </a:pPr>
            <a:r>
              <a:rPr lang="en-CA" sz="3200" b="0"/>
              <a:t>Quality Statement 5:</a:t>
            </a:r>
            <a:r>
              <a:rPr lang="en-CA" b="0"/>
              <a:t> </a:t>
            </a:r>
            <a:r>
              <a:rPr lang="en-CA" sz="3200"/>
              <a:t>Medications and Laser Therapy</a:t>
            </a:r>
            <a:br>
              <a:rPr lang="en-CA" sz="3200"/>
            </a:br>
            <a:br>
              <a:rPr lang="en-US" sz="3200"/>
            </a:br>
            <a:br>
              <a:rPr lang="en-US" sz="3200"/>
            </a:br>
            <a:br>
              <a:rPr lang="en-CA" sz="3200"/>
            </a:br>
            <a:br>
              <a:rPr lang="en-CA" sz="3500"/>
            </a:br>
            <a:endParaRPr lang="en-CA" sz="3500" b="0"/>
          </a:p>
        </p:txBody>
      </p:sp>
      <p:sp>
        <p:nvSpPr>
          <p:cNvPr id="3" name="Rectangle 2"/>
          <p:cNvSpPr/>
          <p:nvPr/>
        </p:nvSpPr>
        <p:spPr>
          <a:xfrm>
            <a:off x="685800" y="2708535"/>
            <a:ext cx="7772400" cy="144093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 with glaucoma or at risk for glaucoma are offered medications or laser therapy when</a:t>
            </a:r>
          </a:p>
          <a:p>
            <a:r>
              <a:rPr lang="en-CA" sz="2400" u="none"/>
              <a:t>clinically indicated.</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6:</a:t>
            </a:r>
            <a:r>
              <a:rPr lang="en-CA" b="0"/>
              <a:t> </a:t>
            </a:r>
            <a:r>
              <a:rPr lang="en-CA" sz="3200"/>
              <a:t>Incisional Surgery</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People with glaucoma who are at risk of progressing to sight loss despite maximum tolerated medical therapy and laser therapy are offered incisional surgery.</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710649" y="1987013"/>
            <a:ext cx="6727922" cy="4304457"/>
          </a:xfrm>
        </p:spPr>
        <p:txBody>
          <a:bodyPr/>
          <a:lstStyle/>
          <a:p>
            <a:pPr>
              <a:lnSpc>
                <a:spcPct val="100000"/>
              </a:lnSpc>
            </a:pPr>
            <a:r>
              <a:rPr lang="en-CA" sz="1800" b="0" i="1" dirty="0">
                <a:ea typeface="MS PGothic"/>
              </a:rPr>
              <a:t>“The quality standard for glaucoma supports interprofessional cooperation and communication, as well as organizational change and improved access, so that patients can move through the system appropriately to receive the care they require when and as they need it.”</a:t>
            </a:r>
            <a:br>
              <a:rPr lang="en-US" sz="1800" dirty="0"/>
            </a:br>
            <a:br>
              <a:rPr lang="en-US" sz="1800" dirty="0"/>
            </a:br>
            <a:r>
              <a:rPr lang="en-US" sz="1400" b="0" i="1" dirty="0">
                <a:ea typeface="MS PGothic"/>
              </a:rPr>
              <a:t>–</a:t>
            </a:r>
            <a:r>
              <a:rPr lang="en-US" sz="1400" i="1" dirty="0">
                <a:ea typeface="MS PGothic"/>
              </a:rPr>
              <a:t> </a:t>
            </a:r>
            <a:r>
              <a:rPr lang="en-US" sz="1400" b="0" i="1" dirty="0">
                <a:ea typeface="MS PGothic"/>
              </a:rPr>
              <a:t>Robert Campbell, Glaucoma Quality Standard Advisory Committee member</a:t>
            </a:r>
          </a:p>
          <a:p>
            <a:pPr>
              <a:lnSpc>
                <a:spcPct val="150000"/>
              </a:lnSpc>
              <a:spcAft>
                <a:spcPts val="300"/>
              </a:spcAft>
            </a:pPr>
            <a:endParaRPr lang="en-US" sz="1800" dirty="0"/>
          </a:p>
        </p:txBody>
      </p:sp>
    </p:spTree>
    <p:extLst>
      <p:ext uri="{BB962C8B-B14F-4D97-AF65-F5344CB8AC3E}">
        <p14:creationId xmlns:p14="http://schemas.microsoft.com/office/powerpoint/2010/main" val="12097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555528" y="721549"/>
            <a:ext cx="6727922" cy="4304457"/>
          </a:xfrm>
        </p:spPr>
        <p:txBody>
          <a:bodyPr/>
          <a:lstStyle/>
          <a:p>
            <a:pPr>
              <a:lnSpc>
                <a:spcPct val="100000"/>
              </a:lnSpc>
            </a:pPr>
            <a:r>
              <a:rPr lang="en-CA" sz="1600" b="0" i="1" dirty="0">
                <a:ea typeface="MS PGothic"/>
              </a:rPr>
              <a:t>“Glaucoma is one of those diseases that is not identified until a lot of damage has already occurred to the eyes. For my husband, getting a diagnosis and effective treatment was a very difficult experience. We did not feel heard, and we encountered different opinions in terms of how and when to detect glaucoma and what to do when he stopped responding to the treatments. </a:t>
            </a:r>
            <a:br>
              <a:rPr lang="en-CA" sz="1600" b="0" i="1" dirty="0">
                <a:ea typeface="MS PGothic"/>
              </a:rPr>
            </a:br>
            <a:r>
              <a:rPr lang="en-CA" sz="1600" b="0" i="1" dirty="0">
                <a:ea typeface="MS PGothic"/>
              </a:rPr>
              <a:t>  </a:t>
            </a:r>
            <a:br>
              <a:rPr lang="en-CA" sz="1600" b="0" i="1" dirty="0">
                <a:ea typeface="MS PGothic"/>
              </a:rPr>
            </a:br>
            <a:r>
              <a:rPr lang="en-CA" sz="1600" b="0" i="1" dirty="0">
                <a:ea typeface="MS PGothic"/>
              </a:rPr>
              <a:t>“I think the glaucoma quality standard will improve care because it takes a patient-centred approach, introducing new ideas and expectations for the patient and physician to work with. For example, defining common risk factors for the early detection of glaucoma, the expectation of a coordinated care approach as the disease progresses, and respecting language and culture in good patient care will help patients trust the process. The quality standard also presents busy practitioners with straightforward approaches, based on up-to-date, world-tested research, to effectively treat glaucoma. The quality statements equip patients to understand what to expect during and after a glaucoma diagnosis. Patients can also use the quality statements to prepare questions for their doctors, become confident partners in the care team, and understand when they need to advocate for a different approach.”  </a:t>
            </a:r>
            <a:br>
              <a:rPr lang="en-US" sz="1600" dirty="0"/>
            </a:br>
            <a:br>
              <a:rPr lang="en-US" sz="1600" dirty="0"/>
            </a:br>
            <a:r>
              <a:rPr lang="en-US" sz="1200" b="0" i="1" dirty="0">
                <a:ea typeface="MS PGothic"/>
              </a:rPr>
              <a:t>–</a:t>
            </a:r>
            <a:r>
              <a:rPr lang="en-US" sz="1200" i="1" dirty="0">
                <a:ea typeface="MS PGothic"/>
              </a:rPr>
              <a:t> </a:t>
            </a:r>
            <a:r>
              <a:rPr lang="en-CA" sz="1200" b="0" i="1" dirty="0">
                <a:ea typeface="MS PGothic"/>
              </a:rPr>
              <a:t>Wife of a person with glaucoma </a:t>
            </a:r>
            <a:endParaRPr lang="en-US" sz="1600" dirty="0"/>
          </a:p>
        </p:txBody>
      </p:sp>
    </p:spTree>
    <p:extLst>
      <p:ext uri="{BB962C8B-B14F-4D97-AF65-F5344CB8AC3E}">
        <p14:creationId xmlns:p14="http://schemas.microsoft.com/office/powerpoint/2010/main" val="59623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dirty="0"/>
            </a:br>
            <a:r>
              <a:rPr lang="en-US" sz="4800" dirty="0"/>
              <a:t>How Success Can Be Measured</a:t>
            </a:r>
            <a:br>
              <a:rPr lang="en-US" dirty="0">
                <a:solidFill>
                  <a:schemeClr val="tx1"/>
                </a:solidFill>
                <a:latin typeface="MS PGothic"/>
              </a:rPr>
            </a:br>
            <a:endParaRPr lang="en-US" dirty="0"/>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p:txBody>
          <a:bodyPr/>
          <a:lstStyle/>
          <a:p>
            <a:r>
              <a:rPr lang="en-US" dirty="0"/>
              <a:t>How Success Can Be Measured Provincially</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p:txBody>
          <a:bodyPr/>
          <a:lstStyle/>
          <a:p>
            <a:pPr marL="0" indent="0">
              <a:buNone/>
            </a:pPr>
            <a:r>
              <a:rPr lang="en-CA"/>
              <a:t>We recommend the following list of potential indicators to monitor the overall success of the standard provincially: </a:t>
            </a:r>
          </a:p>
          <a:p>
            <a:r>
              <a:rPr lang="en-CA"/>
              <a:t>Percentage of people diagnosed with glaucoma who receive at least one comprehensive eye examination annually</a:t>
            </a:r>
            <a:endParaRPr lang="en-US"/>
          </a:p>
          <a:p>
            <a:r>
              <a:rPr lang="en-CA"/>
              <a:t>Wait time between referral to specialist consultation for incisional glaucoma surgery</a:t>
            </a:r>
          </a:p>
          <a:p>
            <a:r>
              <a:rPr lang="en-CA"/>
              <a:t>Wait time between decision to treat and incisional glaucoma surgery</a:t>
            </a:r>
            <a:endParaRPr lang="en-US"/>
          </a:p>
          <a:p>
            <a:endParaRPr lang="en-US"/>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nvPr>
        </p:nvSpPr>
        <p:spPr/>
        <p:txBody>
          <a:bodyPr/>
          <a:lstStyle/>
          <a:p>
            <a:r>
              <a:rPr lang="en-US" dirty="0"/>
              <a:t>How Success Can Be Measured Locally</a:t>
            </a:r>
            <a:endParaRPr lang="en-CA" dirty="0"/>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nvPr>
        </p:nvSpPr>
        <p:spPr/>
        <p:txBody>
          <a:bodyPr/>
          <a:lstStyle/>
          <a:p>
            <a:pPr marL="0" indent="0">
              <a:buNone/>
            </a:pPr>
            <a:r>
              <a:rPr lang="en-CA"/>
              <a:t>We recommend the following list of potential indicators to monitor the overall success of the standard locally:</a:t>
            </a:r>
            <a:endParaRPr lang="en-US"/>
          </a:p>
          <a:p>
            <a:r>
              <a:rPr lang="en-CA"/>
              <a:t>Percentage of people treated for glaucoma who report high satisfaction with the eye care they receive</a:t>
            </a:r>
          </a:p>
          <a:p>
            <a:r>
              <a:rPr lang="en-CA"/>
              <a:t>Percentage of people with glaucoma who are legally blind due to visual field loss</a:t>
            </a:r>
          </a:p>
          <a:p>
            <a:endParaRPr lang="en-CA"/>
          </a:p>
        </p:txBody>
      </p:sp>
    </p:spTree>
    <p:extLst>
      <p:ext uri="{BB962C8B-B14F-4D97-AF65-F5344CB8AC3E}">
        <p14:creationId xmlns:p14="http://schemas.microsoft.com/office/powerpoint/2010/main" val="733678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691938"/>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800" u="none">
                <a:solidFill>
                  <a:srgbClr val="FFFFFF"/>
                </a:solidFill>
                <a:latin typeface="Arial"/>
                <a:cs typeface="Arial"/>
              </a:rPr>
              <a:t>Connect with us:</a:t>
            </a:r>
            <a:br>
              <a:rPr lang="en-CA" sz="2800" u="none">
                <a:solidFill>
                  <a:srgbClr val="FFFFFF"/>
                </a:solidFill>
                <a:latin typeface="Arial"/>
                <a:cs typeface="Arial"/>
              </a:rPr>
            </a:br>
            <a:r>
              <a:rPr lang="en-CA" sz="2800" b="1" u="none">
                <a:solidFill>
                  <a:srgbClr val="FFFFFF"/>
                </a:solidFill>
                <a:latin typeface="Arial"/>
                <a:cs typeface="Arial"/>
              </a:rPr>
              <a:t>https://</a:t>
            </a:r>
            <a:r>
              <a:rPr lang="en-CA" sz="2800" b="1" u="none" err="1">
                <a:solidFill>
                  <a:srgbClr val="FFFFFF"/>
                </a:solidFill>
                <a:latin typeface="Arial"/>
                <a:cs typeface="Arial"/>
              </a:rPr>
              <a:t>quorum.hqontario.ca</a:t>
            </a:r>
            <a:r>
              <a:rPr lang="en-CA" sz="2800" b="1" u="none">
                <a:solidFill>
                  <a:srgbClr val="FFFFFF"/>
                </a:solidFill>
                <a:latin typeface="Arial"/>
                <a:cs typeface="Arial"/>
              </a:rPr>
              <a:t>/</a:t>
            </a: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dirty="0"/>
              <a:t>Quality Standards</a:t>
            </a:r>
          </a:p>
        </p:txBody>
      </p:sp>
      <p:graphicFrame>
        <p:nvGraphicFramePr>
          <p:cNvPr id="4" name="Diagram 3"/>
          <p:cNvGraphicFramePr/>
          <p:nvPr>
            <p:extLst>
              <p:ext uri="{D42A27DB-BD31-4B8C-83A1-F6EECF244321}">
                <p14:modId xmlns:p14="http://schemas.microsoft.com/office/powerpoint/2010/main" val="363202774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a:solidFill>
                  <a:srgbClr val="0C6577"/>
                </a:solidFill>
                <a:latin typeface="Arial"/>
                <a:ea typeface="MS PGothic"/>
                <a:cs typeface="Arial"/>
              </a:rPr>
              <a:t>Find these resources here:</a:t>
            </a:r>
            <a:br>
              <a:rPr lang="en-US" sz="1000" u="none">
                <a:highlight>
                  <a:srgbClr val="FFFF00"/>
                </a:highlight>
                <a:cs typeface="Arial"/>
              </a:rPr>
            </a:br>
            <a:r>
              <a:rPr lang="en-US" sz="1000" u="none">
                <a:solidFill>
                  <a:srgbClr val="0C6577"/>
                </a:solidFill>
                <a:latin typeface="Arial"/>
                <a:ea typeface="MS PGothic"/>
                <a:cs typeface="Arial"/>
              </a:rPr>
              <a:t>https://hqontario.ca/evidence-to-improve-care/quality-standards/view-all-quality-standards/glaucoma</a:t>
            </a:r>
            <a:r>
              <a:rPr lang="en-US" sz="1000" u="none">
                <a:solidFill>
                  <a:srgbClr val="000000"/>
                </a:solidFill>
                <a:highlight>
                  <a:srgbClr val="FFFF00"/>
                </a:highlight>
                <a:latin typeface="Arial"/>
                <a:ea typeface="MS PGothic"/>
                <a:cs typeface="Arial"/>
              </a:rPr>
              <a:t> </a:t>
            </a:r>
            <a:endParaRPr lang="en-US" sz="1000" u="none">
              <a:solidFill>
                <a:srgbClr val="0C6577"/>
              </a:solidFill>
              <a:cs typeface="Arial"/>
            </a:endParaRPr>
          </a:p>
        </p:txBody>
      </p:sp>
      <p:sp>
        <p:nvSpPr>
          <p:cNvPr id="22" name="TextBox 21"/>
          <p:cNvSpPr txBox="1"/>
          <p:nvPr/>
        </p:nvSpPr>
        <p:spPr>
          <a:xfrm>
            <a:off x="424545" y="5854055"/>
            <a:ext cx="2901500" cy="307777"/>
          </a:xfrm>
          <a:prstGeom prst="rect">
            <a:avLst/>
          </a:prstGeom>
          <a:noFill/>
        </p:spPr>
        <p:txBody>
          <a:bodyPr wrap="none" rtlCol="0">
            <a:spAutoFit/>
          </a:bodyPr>
          <a:lstStyle/>
          <a:p>
            <a:r>
              <a:rPr lang="en-US" b="1" u="none">
                <a:solidFill>
                  <a:srgbClr val="000000"/>
                </a:solidFill>
              </a:rPr>
              <a:t>Recommendations for Adoption</a:t>
            </a:r>
          </a:p>
        </p:txBody>
      </p:sp>
      <p:pic>
        <p:nvPicPr>
          <p:cNvPr id="19" name="Picture 18">
            <a:extLst>
              <a:ext uri="{FF2B5EF4-FFF2-40B4-BE49-F238E27FC236}">
                <a16:creationId xmlns:a16="http://schemas.microsoft.com/office/drawing/2014/main" id="{82B5C1D2-7C5C-43F1-95F5-C3169B296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7634" y="1518433"/>
            <a:ext cx="2164710" cy="1675904"/>
          </a:xfrm>
          <a:prstGeom prst="rect">
            <a:avLst/>
          </a:prstGeom>
          <a:effectLst>
            <a:outerShdw blurRad="76200" algn="ctr" rotWithShape="0">
              <a:prstClr val="black">
                <a:alpha val="40000"/>
              </a:prstClr>
            </a:outerShdw>
          </a:effectLst>
        </p:spPr>
      </p:pic>
      <p:sp>
        <p:nvSpPr>
          <p:cNvPr id="20" name="TextBox 19">
            <a:extLst>
              <a:ext uri="{FF2B5EF4-FFF2-40B4-BE49-F238E27FC236}">
                <a16:creationId xmlns:a16="http://schemas.microsoft.com/office/drawing/2014/main" id="{932F9474-44BB-48D5-8696-942CBEC16F43}"/>
              </a:ext>
            </a:extLst>
          </p:cNvPr>
          <p:cNvSpPr txBox="1"/>
          <p:nvPr/>
        </p:nvSpPr>
        <p:spPr>
          <a:xfrm>
            <a:off x="6364191" y="3464131"/>
            <a:ext cx="2135401" cy="484005"/>
          </a:xfrm>
          <a:prstGeom prst="rect">
            <a:avLst/>
          </a:prstGeom>
          <a:noFill/>
        </p:spPr>
        <p:txBody>
          <a:bodyPr wrap="none" rtlCol="0">
            <a:spAutoFit/>
          </a:bodyPr>
          <a:lstStyle/>
          <a:p>
            <a:r>
              <a:rPr lang="en-US"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dirty="0"/>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3171550" y="3469354"/>
            <a:ext cx="2529860" cy="307777"/>
          </a:xfrm>
          <a:prstGeom prst="rect">
            <a:avLst/>
          </a:prstGeom>
          <a:noFill/>
        </p:spPr>
        <p:txBody>
          <a:bodyPr wrap="none" rtlCol="0">
            <a:spAutoFit/>
          </a:bodyPr>
          <a:lstStyle/>
          <a:p>
            <a:r>
              <a:rPr lang="en-US" b="1" u="none">
                <a:solidFill>
                  <a:srgbClr val="000000"/>
                </a:solidFill>
              </a:rPr>
              <a:t>Patient Conversation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733811" y="3504441"/>
            <a:ext cx="1616148" cy="307777"/>
          </a:xfrm>
          <a:prstGeom prst="rect">
            <a:avLst/>
          </a:prstGeom>
          <a:noFill/>
        </p:spPr>
        <p:txBody>
          <a:bodyPr wrap="none" rtlCol="0">
            <a:spAutoFit/>
          </a:bodyPr>
          <a:lstStyle/>
          <a:p>
            <a:r>
              <a:rPr lang="en-US" b="1" u="none" dirty="0">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4"/>
          <a:stretch>
            <a:fillRect/>
          </a:stretch>
        </p:blipFill>
        <p:spPr>
          <a:xfrm>
            <a:off x="3610525" y="1125342"/>
            <a:ext cx="1617058" cy="2092663"/>
          </a:xfrm>
          <a:prstGeom prst="rect">
            <a:avLst/>
          </a:prstGeom>
          <a:effectLst>
            <a:outerShdw blurRad="76200" algn="ctr" rotWithShape="0">
              <a:prstClr val="black">
                <a:alpha val="40000"/>
              </a:prstClr>
            </a:outerShdw>
          </a:effectLst>
        </p:spPr>
      </p:pic>
      <p:pic>
        <p:nvPicPr>
          <p:cNvPr id="17" name="Picture 16">
            <a:extLst>
              <a:ext uri="{FF2B5EF4-FFF2-40B4-BE49-F238E27FC236}">
                <a16:creationId xmlns:a16="http://schemas.microsoft.com/office/drawing/2014/main" id="{C6F978E2-55D7-904E-A646-226A880A471E}"/>
              </a:ext>
            </a:extLst>
          </p:cNvPr>
          <p:cNvPicPr>
            <a:picLocks noChangeAspect="1"/>
          </p:cNvPicPr>
          <p:nvPr/>
        </p:nvPicPr>
        <p:blipFill>
          <a:blip r:embed="rId5"/>
          <a:stretch>
            <a:fillRect/>
          </a:stretch>
        </p:blipFill>
        <p:spPr>
          <a:xfrm>
            <a:off x="733810" y="4160962"/>
            <a:ext cx="1944074" cy="1502239"/>
          </a:xfrm>
          <a:prstGeom prst="rect">
            <a:avLst/>
          </a:prstGeom>
          <a:effectLst>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4C00E08F-3BA2-47F2-B90C-D4E02215EE95}"/>
              </a:ext>
            </a:extLst>
          </p:cNvPr>
          <p:cNvPicPr>
            <a:picLocks noChangeAspect="1"/>
          </p:cNvPicPr>
          <p:nvPr/>
        </p:nvPicPr>
        <p:blipFill>
          <a:blip r:embed="rId6"/>
          <a:stretch>
            <a:fillRect/>
          </a:stretch>
        </p:blipFill>
        <p:spPr>
          <a:xfrm>
            <a:off x="3352419" y="3995262"/>
            <a:ext cx="2901500" cy="1802116"/>
          </a:xfrm>
          <a:prstGeom prst="rect">
            <a:avLst/>
          </a:prstGeom>
          <a:scene3d>
            <a:camera prst="orthographicFront"/>
            <a:lightRig rig="threePt" dir="t"/>
          </a:scene3d>
          <a:sp3d>
            <a:bevelT/>
          </a:sp3d>
        </p:spPr>
      </p:pic>
      <p:pic>
        <p:nvPicPr>
          <p:cNvPr id="21" name="Picture 20">
            <a:extLst>
              <a:ext uri="{FF2B5EF4-FFF2-40B4-BE49-F238E27FC236}">
                <a16:creationId xmlns:a16="http://schemas.microsoft.com/office/drawing/2014/main" id="{A48182BA-6ACC-4ED7-B499-720D8B483980}"/>
              </a:ext>
            </a:extLst>
          </p:cNvPr>
          <p:cNvPicPr>
            <a:picLocks noChangeAspect="1"/>
          </p:cNvPicPr>
          <p:nvPr/>
        </p:nvPicPr>
        <p:blipFill>
          <a:blip r:embed="rId7"/>
          <a:stretch>
            <a:fillRect/>
          </a:stretch>
        </p:blipFill>
        <p:spPr>
          <a:xfrm>
            <a:off x="6795960" y="4090306"/>
            <a:ext cx="1377696" cy="1767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EA3761E0-C01D-1146-B4A4-5E8FDDDC4D54}"/>
              </a:ext>
            </a:extLst>
          </p:cNvPr>
          <p:cNvPicPr>
            <a:picLocks noChangeAspect="1"/>
          </p:cNvPicPr>
          <p:nvPr/>
        </p:nvPicPr>
        <p:blipFill>
          <a:blip r:embed="rId8"/>
          <a:stretch>
            <a:fillRect/>
          </a:stretch>
        </p:blipFill>
        <p:spPr>
          <a:xfrm>
            <a:off x="894173" y="1125342"/>
            <a:ext cx="1623348" cy="2100803"/>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218296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dirty="0">
                <a:solidFill>
                  <a:srgbClr val="00A0AF"/>
                </a:solidFill>
              </a:rPr>
              <a:t>Inside the </a:t>
            </a:r>
            <a:r>
              <a:rPr lang="en-US" sz="3200" u="none" kern="0" dirty="0">
                <a:solidFill>
                  <a:srgbClr val="00A0AF"/>
                </a:solidFill>
              </a:rPr>
              <a:t>Quality Standard</a:t>
            </a:r>
          </a:p>
        </p:txBody>
      </p:sp>
      <p:sp>
        <p:nvSpPr>
          <p:cNvPr id="25" name="TextBox 24">
            <a:extLst>
              <a:ext uri="{FF2B5EF4-FFF2-40B4-BE49-F238E27FC236}">
                <a16:creationId xmlns:a16="http://schemas.microsoft.com/office/drawing/2014/main" id="{B4017602-2BEA-1C4C-9215-7719F1D924ED}"/>
              </a:ext>
            </a:extLst>
          </p:cNvPr>
          <p:cNvSpPr txBox="1"/>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26" name="TextBox 25">
            <a:extLst>
              <a:ext uri="{FF2B5EF4-FFF2-40B4-BE49-F238E27FC236}">
                <a16:creationId xmlns:a16="http://schemas.microsoft.com/office/drawing/2014/main" id="{070DA0B4-BCD5-5941-8431-5F4B894BB01C}"/>
              </a:ext>
            </a:extLst>
          </p:cNvPr>
          <p:cNvSpPr txBox="1"/>
          <p:nvPr/>
        </p:nvSpPr>
        <p:spPr>
          <a:xfrm>
            <a:off x="5054302" y="91675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27" name="TextBox 26">
            <a:extLst>
              <a:ext uri="{FF2B5EF4-FFF2-40B4-BE49-F238E27FC236}">
                <a16:creationId xmlns:a16="http://schemas.microsoft.com/office/drawing/2014/main" id="{53845974-EE63-0446-8B22-EC178407131A}"/>
              </a:ext>
            </a:extLst>
          </p:cNvPr>
          <p:cNvSpPr txBox="1"/>
          <p:nvPr/>
        </p:nvSpPr>
        <p:spPr>
          <a:xfrm>
            <a:off x="2879060" y="5997324"/>
            <a:ext cx="1587294" cy="338554"/>
          </a:xfrm>
          <a:prstGeom prst="rect">
            <a:avLst/>
          </a:prstGeom>
          <a:solidFill>
            <a:srgbClr val="3C8C93"/>
          </a:solidFill>
          <a:ln>
            <a:solidFill>
              <a:srgbClr val="FFFFFF"/>
            </a:solidFill>
          </a:ln>
        </p:spPr>
        <p:txBody>
          <a:bodyPr wrap="none" rtlCol="0">
            <a:spAutoFit/>
          </a:bodyPr>
          <a:lstStyle/>
          <a:p>
            <a:r>
              <a:rPr lang="en-CA" sz="1600" b="1" u="none" dirty="0">
                <a:solidFill>
                  <a:schemeClr val="bg1"/>
                </a:solidFill>
              </a:rPr>
              <a:t>The Indicators</a:t>
            </a:r>
          </a:p>
        </p:txBody>
      </p:sp>
      <p:sp>
        <p:nvSpPr>
          <p:cNvPr id="28" name="TextBox 27">
            <a:extLst>
              <a:ext uri="{FF2B5EF4-FFF2-40B4-BE49-F238E27FC236}">
                <a16:creationId xmlns:a16="http://schemas.microsoft.com/office/drawing/2014/main" id="{CA66F257-E7F3-4C47-96EA-05C8DF816052}"/>
              </a:ext>
            </a:extLst>
          </p:cNvPr>
          <p:cNvSpPr txBox="1"/>
          <p:nvPr/>
        </p:nvSpPr>
        <p:spPr>
          <a:xfrm>
            <a:off x="7146015"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cxnSp>
        <p:nvCxnSpPr>
          <p:cNvPr id="29" name="Straight Arrow Connector 28">
            <a:extLst>
              <a:ext uri="{FF2B5EF4-FFF2-40B4-BE49-F238E27FC236}">
                <a16:creationId xmlns:a16="http://schemas.microsoft.com/office/drawing/2014/main" id="{D25E328C-D84A-3441-9DBC-A2F5745AFB0A}"/>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0EBDBA0A-E95C-0B4C-96DC-5E53D81ABF9C}"/>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FC42E02C-016A-0648-B553-0118F9057268}"/>
              </a:ext>
            </a:extLst>
          </p:cNvPr>
          <p:cNvCxnSpPr>
            <a:cxnSpLocks/>
          </p:cNvCxnSpPr>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B787A8E-36D2-4847-8C6C-C837541D7420}"/>
              </a:ext>
            </a:extLst>
          </p:cNvPr>
          <p:cNvCxnSpPr>
            <a:cxnSpLocks/>
          </p:cNvCxnSpPr>
          <p:nvPr/>
        </p:nvCxnSpPr>
        <p:spPr bwMode="auto">
          <a:xfrm>
            <a:off x="4466832"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3" name="Picture 32">
            <a:extLst>
              <a:ext uri="{FF2B5EF4-FFF2-40B4-BE49-F238E27FC236}">
                <a16:creationId xmlns:a16="http://schemas.microsoft.com/office/drawing/2014/main" id="{7B0C9AC8-BF1B-5A4F-88E8-297E50D296CB}"/>
              </a:ext>
            </a:extLst>
          </p:cNvPr>
          <p:cNvPicPr>
            <a:picLocks noChangeAspect="1"/>
          </p:cNvPicPr>
          <p:nvPr/>
        </p:nvPicPr>
        <p:blipFill>
          <a:blip r:embed="rId3"/>
          <a:stretch>
            <a:fillRect/>
          </a:stretch>
        </p:blipFill>
        <p:spPr>
          <a:xfrm>
            <a:off x="498745" y="1790874"/>
            <a:ext cx="3553048" cy="396834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2A334058-4C7A-5846-8D90-8B833D1C6282}"/>
              </a:ext>
            </a:extLst>
          </p:cNvPr>
          <p:cNvPicPr>
            <a:picLocks noChangeAspect="1"/>
          </p:cNvPicPr>
          <p:nvPr/>
        </p:nvPicPr>
        <p:blipFill>
          <a:blip r:embed="rId4"/>
          <a:stretch>
            <a:fillRect/>
          </a:stretch>
        </p:blipFill>
        <p:spPr>
          <a:xfrm>
            <a:off x="5092208" y="1797754"/>
            <a:ext cx="3299655" cy="324935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401EC0-D07B-D648-A7D5-2D279D17F09B}"/>
              </a:ext>
            </a:extLst>
          </p:cNvPr>
          <p:cNvPicPr>
            <a:picLocks noChangeAspect="1"/>
          </p:cNvPicPr>
          <p:nvPr/>
        </p:nvPicPr>
        <p:blipFill>
          <a:blip r:embed="rId5"/>
          <a:stretch>
            <a:fillRect/>
          </a:stretch>
        </p:blipFill>
        <p:spPr>
          <a:xfrm>
            <a:off x="5092208" y="5189412"/>
            <a:ext cx="2436494" cy="1503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Quality Standards: </a:t>
            </a:r>
            <a:br>
              <a:rPr lang="en-US" sz="2800" b="0" dirty="0"/>
            </a:br>
            <a:r>
              <a:rPr lang="en-US" dirty="0"/>
              <a:t>Patient Conversation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conversation guide </a:t>
            </a:r>
            <a:r>
              <a:rPr lang="en-US" sz="1800"/>
              <a:t>is designed to give patients information about what quality care looks like for various conditions based on the best evidence, so they can ask informed questions of their health care providers. </a:t>
            </a:r>
          </a:p>
        </p:txBody>
      </p:sp>
      <p:pic>
        <p:nvPicPr>
          <p:cNvPr id="4" name="Picture 3">
            <a:extLst>
              <a:ext uri="{FF2B5EF4-FFF2-40B4-BE49-F238E27FC236}">
                <a16:creationId xmlns:a16="http://schemas.microsoft.com/office/drawing/2014/main" id="{16BD6887-45B9-6F4E-9321-ACF7EE6EC5E3}"/>
              </a:ext>
            </a:extLst>
          </p:cNvPr>
          <p:cNvPicPr>
            <a:picLocks noChangeAspect="1"/>
          </p:cNvPicPr>
          <p:nvPr/>
        </p:nvPicPr>
        <p:blipFill>
          <a:blip r:embed="rId3"/>
          <a:stretch>
            <a:fillRect/>
          </a:stretch>
        </p:blipFill>
        <p:spPr>
          <a:xfrm>
            <a:off x="4687219" y="1710353"/>
            <a:ext cx="3459252" cy="4476680"/>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t>Quality Standards:</a:t>
            </a:r>
            <a:br>
              <a:rPr lang="en-US" dirty="0"/>
            </a:br>
            <a:r>
              <a:rPr lang="en-US" dirty="0"/>
              <a:t>Recommendations for Adoption</a:t>
            </a:r>
          </a:p>
        </p:txBody>
      </p:sp>
      <p:sp>
        <p:nvSpPr>
          <p:cNvPr id="5" name="Content Placeholder 4"/>
          <p:cNvSpPr>
            <a:spLocks noGrp="1"/>
          </p:cNvSpPr>
          <p:nvPr>
            <p:ph idx="4294967295"/>
          </p:nvPr>
        </p:nvSpPr>
        <p:spPr>
          <a:xfrm>
            <a:off x="560039" y="1919288"/>
            <a:ext cx="3249962" cy="2819340"/>
          </a:xfrm>
        </p:spPr>
        <p:txBody>
          <a:bodyPr/>
          <a:lstStyle/>
          <a:p>
            <a:pPr marL="0" indent="0">
              <a:buNone/>
            </a:pPr>
            <a:r>
              <a:rPr lang="en-US" sz="1800" b="1"/>
              <a:t>Recommendations</a:t>
            </a:r>
            <a:r>
              <a:rPr lang="en-US" sz="1800"/>
              <a:t> for policy makers, administrators, health care organizations, and professionals have been made that aim to bridge the gaps between current care and care outlined in the quality statements to enable adoption of the quality standard across Ontario.</a:t>
            </a:r>
          </a:p>
        </p:txBody>
      </p:sp>
      <p:pic>
        <p:nvPicPr>
          <p:cNvPr id="4" name="Picture 3">
            <a:extLst>
              <a:ext uri="{FF2B5EF4-FFF2-40B4-BE49-F238E27FC236}">
                <a16:creationId xmlns:a16="http://schemas.microsoft.com/office/drawing/2014/main" id="{DAEE5383-8B21-FD4E-B5B6-6B2F6B09D836}"/>
              </a:ext>
            </a:extLst>
          </p:cNvPr>
          <p:cNvPicPr>
            <a:picLocks noChangeAspect="1"/>
          </p:cNvPicPr>
          <p:nvPr/>
        </p:nvPicPr>
        <p:blipFill>
          <a:blip r:embed="rId3"/>
          <a:stretch>
            <a:fillRect/>
          </a:stretch>
        </p:blipFill>
        <p:spPr>
          <a:xfrm>
            <a:off x="4336532" y="1919288"/>
            <a:ext cx="4365250" cy="3373148"/>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5606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Quality Standards:</a:t>
            </a:r>
            <a:br>
              <a:rPr lang="en-US" dirty="0"/>
            </a:br>
            <a:r>
              <a:rPr lang="en-US" dirty="0"/>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884" y="2172979"/>
            <a:ext cx="3970389" cy="3068993"/>
          </a:xfrm>
          <a:prstGeom prst="rect">
            <a:avLst/>
          </a:prstGeom>
          <a:ln>
            <a:solidFill>
              <a:schemeClr val="accent5"/>
            </a:solidFill>
          </a:ln>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cd33b77-bccb-43dc-953a-3fb529105a8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EB5A9310997D48BB20D97A04D7F4E4" ma:contentTypeVersion="" ma:contentTypeDescription="Create a new document." ma:contentTypeScope="" ma:versionID="af88621b0a24daa85a681b68fc250eba">
  <xsd:schema xmlns:xsd="http://www.w3.org/2001/XMLSchema" xmlns:xs="http://www.w3.org/2001/XMLSchema" xmlns:p="http://schemas.microsoft.com/office/2006/metadata/properties" xmlns:ns2="ecd33b77-bccb-43dc-953a-3fb529105a8f" xmlns:ns3="3be09a94-479e-4b38-b55b-786b8f1ad525" targetNamespace="http://schemas.microsoft.com/office/2006/metadata/properties" ma:root="true" ma:fieldsID="ef5ce6fd14688d9694fba8e30578b904" ns2:_="" ns3:_="">
    <xsd:import namespace="ecd33b77-bccb-43dc-953a-3fb529105a8f"/>
    <xsd:import namespace="3be09a94-479e-4b38-b55b-786b8f1ad5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33b77-bccb-43dc-953a-3fb529105a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e09a94-479e-4b38-b55b-786b8f1ad5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 ds:uri="209d81ef-0277-42ba-a0f1-16cbb8b85662"/>
  </ds:schemaRefs>
</ds:datastoreItem>
</file>

<file path=customXml/itemProps3.xml><?xml version="1.0" encoding="utf-8"?>
<ds:datastoreItem xmlns:ds="http://schemas.openxmlformats.org/officeDocument/2006/customXml" ds:itemID="{704B1AD0-C27B-4887-AAD4-6B66DDD21C21}"/>
</file>

<file path=docProps/app.xml><?xml version="1.0" encoding="utf-8"?>
<Properties xmlns="http://schemas.openxmlformats.org/officeDocument/2006/extended-properties" xmlns:vt="http://schemas.openxmlformats.org/officeDocument/2006/docPropsVTypes">
  <TotalTime>96</TotalTime>
  <Words>2341</Words>
  <Application>Microsoft Macintosh PowerPoint</Application>
  <PresentationFormat>On-screen Show (4:3)</PresentationFormat>
  <Paragraphs>216</Paragraphs>
  <Slides>38</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Conversation Guide</vt:lpstr>
      <vt:lpstr>Quality Standards: Recommendations for Adoption</vt:lpstr>
      <vt:lpstr>Quality Standards: Implementation Tools</vt:lpstr>
      <vt:lpstr>Quality Standards: Quorum</vt:lpstr>
      <vt:lpstr>Quality Standards: Measurement Guide</vt:lpstr>
      <vt:lpstr>Quality Standards: Data Tables</vt:lpstr>
      <vt:lpstr>Why a Quality Standard for Glaucoma in Ontario? </vt:lpstr>
      <vt:lpstr>“Glaucoma is the most common cause of irreversible blindness, and it has an enormous impact on people’s quality of life. Through appropriate care, much of that impact can be prevented. But receiving appropriate care is complex in our health care system: identifying people with glaucoma at an early stage, ensuring they see the right professional at the right time, and having access to the more advanced levels of care as needed can all greatly affect outcomes.”   – Robert Campbell, Glaucoma Quality Standard Advisory Committee member </vt:lpstr>
      <vt:lpstr>PowerPoint Presentation</vt:lpstr>
      <vt:lpstr>PowerPoint Presentation</vt:lpstr>
      <vt:lpstr>About half of people with glaucoma don’t know they have it</vt:lpstr>
      <vt:lpstr>4 in 10 people with glaucoma haven’t had an eye exam in the past year</vt:lpstr>
      <vt:lpstr>PowerPoint Presentation</vt:lpstr>
      <vt:lpstr>PowerPoint Presentation</vt:lpstr>
      <vt:lpstr>PowerPoint Presentation</vt:lpstr>
      <vt:lpstr>PowerPoint Presentation</vt:lpstr>
      <vt:lpstr>Wait times for an eye surgical appointment vary across regions in Ontario</vt:lpstr>
      <vt:lpstr> Quality Statements in Brief </vt:lpstr>
      <vt:lpstr>Scope of the Glaucoma Quality Standard</vt:lpstr>
      <vt:lpstr>Glaucoma Quality Statement Topics</vt:lpstr>
      <vt:lpstr>Quality Statement 1: Routine Eye Examination and Comprehensive Glaucoma Assessment   </vt:lpstr>
      <vt:lpstr>Quality Statement 2: Monitoring </vt:lpstr>
      <vt:lpstr>Quality Statement 3: Information </vt:lpstr>
      <vt:lpstr>Quality Statement 4: Referral and Timely Access to an Ophthalmologist    </vt:lpstr>
      <vt:lpstr>Quality Statement 5: Medications and Laser Therapy     </vt:lpstr>
      <vt:lpstr>Quality Statement 6: Incisional Surgery     </vt:lpstr>
      <vt:lpstr>“The quality standard for glaucoma supports interprofessional cooperation and communication, as well as organizational change and improved access, so that patients can move through the system appropriately to receive the care they require when and as they need it.”  – Robert Campbell, Glaucoma Quality Standard Advisory Committee member </vt:lpstr>
      <vt:lpstr>“Glaucoma is one of those diseases that is not identified until a lot of damage has already occurred to the eyes. For my husband, getting a diagnosis and effective treatment was a very difficult experience. We did not feel heard, and we encountered different opinions in terms of how and when to detect glaucoma and what to do when he stopped responding to the treatments.     “I think the glaucoma quality standard will improve care because it takes a patient-centred approach, introducing new ideas and expectations for the patient and physician to work with. For example, defining common risk factors for the early detection of glaucoma, the expectation of a coordinated care approach as the disease progresses, and respecting language and culture in good patient care will help patients trust the process. The quality standard also presents busy practitioners with straightforward approaches, based on up-to-date, world-tested research, to effectively treat glaucoma. The quality statements equip patients to understand what to expect during and after a glaucoma diagnosis. Patients can also use the quality statements to prepare questions for their doctors, become confident partners in the care team, and understand when they need to advocate for a different approach.”    – Wife of a person with glaucoma </vt:lpstr>
      <vt:lpstr> How Success Can Be Measured </vt:lpstr>
      <vt:lpstr>How Success Can Be Measured Provincially</vt:lpstr>
      <vt:lpstr>How Success Can Be Measured Locally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Wong, Steven</cp:lastModifiedBy>
  <cp:revision>88</cp:revision>
  <dcterms:modified xsi:type="dcterms:W3CDTF">2019-03-04T21:02:39Z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0x01010066EB5A9310997D48BB20D97A04D7F4E4</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ies>
</file>