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Lst>
  <p:notesMasterIdLst>
    <p:notesMasterId r:id="rId49"/>
  </p:notesMasterIdLst>
  <p:handoutMasterIdLst>
    <p:handoutMasterId r:id="rId50"/>
  </p:handoutMasterIdLst>
  <p:sldIdLst>
    <p:sldId id="372" r:id="rId7"/>
    <p:sldId id="649" r:id="rId8"/>
    <p:sldId id="651" r:id="rId9"/>
    <p:sldId id="654" r:id="rId10"/>
    <p:sldId id="652" r:id="rId11"/>
    <p:sldId id="474" r:id="rId12"/>
    <p:sldId id="621" r:id="rId13"/>
    <p:sldId id="623" r:id="rId14"/>
    <p:sldId id="1167" r:id="rId15"/>
    <p:sldId id="699" r:id="rId16"/>
    <p:sldId id="700" r:id="rId17"/>
    <p:sldId id="257" r:id="rId18"/>
    <p:sldId id="624" r:id="rId19"/>
    <p:sldId id="1165" r:id="rId20"/>
    <p:sldId id="1194" r:id="rId21"/>
    <p:sldId id="256" r:id="rId22"/>
    <p:sldId id="679" r:id="rId23"/>
    <p:sldId id="1135" r:id="rId24"/>
    <p:sldId id="1193" r:id="rId25"/>
    <p:sldId id="1189" r:id="rId26"/>
    <p:sldId id="1195" r:id="rId27"/>
    <p:sldId id="1184" r:id="rId28"/>
    <p:sldId id="1179" r:id="rId29"/>
    <p:sldId id="1196" r:id="rId30"/>
    <p:sldId id="422" r:id="rId31"/>
    <p:sldId id="655" r:id="rId32"/>
    <p:sldId id="443" r:id="rId33"/>
    <p:sldId id="666" r:id="rId34"/>
    <p:sldId id="667" r:id="rId35"/>
    <p:sldId id="668" r:id="rId36"/>
    <p:sldId id="669" r:id="rId37"/>
    <p:sldId id="670" r:id="rId38"/>
    <p:sldId id="671" r:id="rId39"/>
    <p:sldId id="672" r:id="rId40"/>
    <p:sldId id="1190" r:id="rId41"/>
    <p:sldId id="1191" r:id="rId42"/>
    <p:sldId id="1192" r:id="rId43"/>
    <p:sldId id="1174" r:id="rId44"/>
    <p:sldId id="646" r:id="rId45"/>
    <p:sldId id="1180" r:id="rId46"/>
    <p:sldId id="1197" r:id="rId47"/>
    <p:sldId id="647" r:id="rId48"/>
  </p:sldIdLst>
  <p:sldSz cx="9144000" cy="6858000" type="screen4x3"/>
  <p:notesSz cx="6858000" cy="933450"/>
  <p:custDataLst>
    <p:tags r:id="rId51"/>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884891-419E-DC93-A09F-A0AA72D63B03}" name="Bennell, Maria" initials="BM" userId="S::maria.bennell@ontariohealth.ca::49e39747-8c7d-417c-a6d8-2dad2e107ab8" providerId="AD"/>
  <p188:author id="{32966AD6-DD37-978D-E2E9-9158C60A7F0B}" name="Harrison, Susan" initials="HS" userId="S::susan.harrison@ontariohealth.ca::1ddf3375-323b-4640-a3c6-9d3435a6c407" providerId="AD"/>
  <p188:author id="{9D16C3FA-6BBE-57F6-4EEA-0EC5973FA3CB}" name="Ye, Lisa" initials="YL" userId="S::lisa.ye@ontariohealth.ca::f6d50af7-5318-4721-a890-a4676a754f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0"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5F5F5"/>
    <a:srgbClr val="FCD8D8"/>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5706A-6F8E-49E4-BCCA-6C3273EA291A}" v="10" dt="2021-12-21T20:40:14.151"/>
    <p1510:client id="{F28DB27B-6173-59E0-4BC1-34D0E26302C7}" v="88" dt="2021-12-21T14:32:19.0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70"/>
        <p:guide orient="horz" pos="469"/>
        <p:guide orient="horz" pos="349"/>
        <p:guide pos="2835"/>
      </p:guideLst>
    </p:cSldViewPr>
  </p:slide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an, Kara" userId="422dcf60-3108-48b9-a5a5-708e064ad6eb" providerId="ADAL" clId="{4FFBA67A-BBF8-46C1-8371-3E211EDAF233}"/>
    <pc:docChg chg="undo custSel delSld modSld">
      <pc:chgData name="Cowan, Kara" userId="422dcf60-3108-48b9-a5a5-708e064ad6eb" providerId="ADAL" clId="{4FFBA67A-BBF8-46C1-8371-3E211EDAF233}" dt="2021-11-26T17:03:46.856" v="421" actId="6549"/>
      <pc:docMkLst>
        <pc:docMk/>
      </pc:docMkLst>
      <pc:sldChg chg="modSp mod">
        <pc:chgData name="Cowan, Kara" userId="422dcf60-3108-48b9-a5a5-708e064ad6eb" providerId="ADAL" clId="{4FFBA67A-BBF8-46C1-8371-3E211EDAF233}" dt="2021-11-25T15:23:42.024" v="9" actId="20577"/>
        <pc:sldMkLst>
          <pc:docMk/>
          <pc:sldMk cId="2794158338" sldId="443"/>
        </pc:sldMkLst>
        <pc:spChg chg="mod">
          <ac:chgData name="Cowan, Kara" userId="422dcf60-3108-48b9-a5a5-708e064ad6eb" providerId="ADAL" clId="{4FFBA67A-BBF8-46C1-8371-3E211EDAF233}" dt="2021-11-25T15:23:42.024" v="9" actId="20577"/>
          <ac:spMkLst>
            <pc:docMk/>
            <pc:sldMk cId="2794158338" sldId="443"/>
            <ac:spMk id="4" creationId="{00000000-0000-0000-0000-000000000000}"/>
          </ac:spMkLst>
        </pc:spChg>
      </pc:sldChg>
      <pc:sldChg chg="modSp mod">
        <pc:chgData name="Cowan, Kara" userId="422dcf60-3108-48b9-a5a5-708e064ad6eb" providerId="ADAL" clId="{4FFBA67A-BBF8-46C1-8371-3E211EDAF233}" dt="2021-11-25T15:24:07.616" v="27" actId="20577"/>
        <pc:sldMkLst>
          <pc:docMk/>
          <pc:sldMk cId="3157782450" sldId="646"/>
        </pc:sldMkLst>
        <pc:spChg chg="mod">
          <ac:chgData name="Cowan, Kara" userId="422dcf60-3108-48b9-a5a5-708e064ad6eb" providerId="ADAL" clId="{4FFBA67A-BBF8-46C1-8371-3E211EDAF233}" dt="2021-11-25T15:24:07.616" v="27" actId="20577"/>
          <ac:spMkLst>
            <pc:docMk/>
            <pc:sldMk cId="3157782450" sldId="646"/>
            <ac:spMk id="5" creationId="{4EF0EEC0-5334-49B7-B18E-C32A3037E22F}"/>
          </ac:spMkLst>
        </pc:spChg>
      </pc:sldChg>
      <pc:sldChg chg="modSp mod modNotesTx">
        <pc:chgData name="Cowan, Kara" userId="422dcf60-3108-48b9-a5a5-708e064ad6eb" providerId="ADAL" clId="{4FFBA67A-BBF8-46C1-8371-3E211EDAF233}" dt="2021-11-26T17:03:46.856" v="421" actId="6549"/>
        <pc:sldMkLst>
          <pc:docMk/>
          <pc:sldMk cId="463597606" sldId="670"/>
        </pc:sldMkLst>
        <pc:spChg chg="mod">
          <ac:chgData name="Cowan, Kara" userId="422dcf60-3108-48b9-a5a5-708e064ad6eb" providerId="ADAL" clId="{4FFBA67A-BBF8-46C1-8371-3E211EDAF233}" dt="2021-11-25T15:23:52.704" v="18" actId="20577"/>
          <ac:spMkLst>
            <pc:docMk/>
            <pc:sldMk cId="463597606" sldId="670"/>
            <ac:spMk id="2" creationId="{00000000-0000-0000-0000-000000000000}"/>
          </ac:spMkLst>
        </pc:spChg>
        <pc:spChg chg="mod">
          <ac:chgData name="Cowan, Kara" userId="422dcf60-3108-48b9-a5a5-708e064ad6eb" providerId="ADAL" clId="{4FFBA67A-BBF8-46C1-8371-3E211EDAF233}" dt="2021-11-25T15:25:44.112" v="36" actId="20577"/>
          <ac:spMkLst>
            <pc:docMk/>
            <pc:sldMk cId="463597606" sldId="670"/>
            <ac:spMk id="3" creationId="{00000000-0000-0000-0000-000000000000}"/>
          </ac:spMkLst>
        </pc:spChg>
      </pc:sldChg>
      <pc:sldChg chg="addSp modSp del mod">
        <pc:chgData name="Cowan, Kara" userId="422dcf60-3108-48b9-a5a5-708e064ad6eb" providerId="ADAL" clId="{4FFBA67A-BBF8-46C1-8371-3E211EDAF233}" dt="2021-11-26T14:21:02.506" v="265" actId="1076"/>
        <pc:sldMkLst>
          <pc:docMk/>
          <pc:sldMk cId="4209767527" sldId="1184"/>
        </pc:sldMkLst>
        <pc:spChg chg="add mod">
          <ac:chgData name="Cowan, Kara" userId="422dcf60-3108-48b9-a5a5-708e064ad6eb" providerId="ADAL" clId="{4FFBA67A-BBF8-46C1-8371-3E211EDAF233}" dt="2021-11-26T14:21:02.506" v="265" actId="1076"/>
          <ac:spMkLst>
            <pc:docMk/>
            <pc:sldMk cId="4209767527" sldId="1184"/>
            <ac:spMk id="3" creationId="{7E407EA8-D584-42A7-9DD1-DA7040C3D132}"/>
          </ac:spMkLst>
        </pc:spChg>
      </pc:sldChg>
      <pc:sldChg chg="addSp modSp del mod">
        <pc:chgData name="Cowan, Kara" userId="422dcf60-3108-48b9-a5a5-708e064ad6eb" providerId="ADAL" clId="{4FFBA67A-BBF8-46C1-8371-3E211EDAF233}" dt="2021-11-26T14:20:11.412" v="257" actId="20577"/>
        <pc:sldMkLst>
          <pc:docMk/>
          <pc:sldMk cId="248063822" sldId="1195"/>
        </pc:sldMkLst>
        <pc:spChg chg="add mod">
          <ac:chgData name="Cowan, Kara" userId="422dcf60-3108-48b9-a5a5-708e064ad6eb" providerId="ADAL" clId="{4FFBA67A-BBF8-46C1-8371-3E211EDAF233}" dt="2021-11-26T14:20:11.412" v="257" actId="20577"/>
          <ac:spMkLst>
            <pc:docMk/>
            <pc:sldMk cId="248063822" sldId="1195"/>
            <ac:spMk id="2" creationId="{C19DAD31-E76D-4611-B942-BEB704BC070C}"/>
          </ac:spMkLst>
        </pc:spChg>
      </pc:sldChg>
    </pc:docChg>
  </pc:docChgLst>
  <pc:docChgLst>
    <pc:chgData name="Ye, Lisa" userId="S::lisa.ye@ontariohealth.ca::f6d50af7-5318-4721-a890-a4676a754f97" providerId="AD" clId="Web-{F28DB27B-6173-59E0-4BC1-34D0E26302C7}"/>
    <pc:docChg chg="mod modSld">
      <pc:chgData name="Ye, Lisa" userId="S::lisa.ye@ontariohealth.ca::f6d50af7-5318-4721-a890-a4676a754f97" providerId="AD" clId="Web-{F28DB27B-6173-59E0-4BC1-34D0E26302C7}" dt="2021-12-21T14:32:19.046" v="49"/>
      <pc:docMkLst>
        <pc:docMk/>
      </pc:docMkLst>
      <pc:sldChg chg="modSp modCm">
        <pc:chgData name="Ye, Lisa" userId="S::lisa.ye@ontariohealth.ca::f6d50af7-5318-4721-a890-a4676a754f97" providerId="AD" clId="Web-{F28DB27B-6173-59E0-4BC1-34D0E26302C7}" dt="2021-12-21T14:32:19.046" v="49"/>
        <pc:sldMkLst>
          <pc:docMk/>
          <pc:sldMk cId="682478948" sldId="257"/>
        </pc:sldMkLst>
        <pc:spChg chg="mod">
          <ac:chgData name="Ye, Lisa" userId="S::lisa.ye@ontariohealth.ca::f6d50af7-5318-4721-a890-a4676a754f97" providerId="AD" clId="Web-{F28DB27B-6173-59E0-4BC1-34D0E26302C7}" dt="2021-12-21T14:30:11.264" v="20" actId="20577"/>
          <ac:spMkLst>
            <pc:docMk/>
            <pc:sldMk cId="682478948" sldId="257"/>
            <ac:spMk id="3" creationId="{278488EB-BD7F-4699-9FD6-2907E58878AE}"/>
          </ac:spMkLst>
        </pc:spChg>
        <pc:spChg chg="mod">
          <ac:chgData name="Ye, Lisa" userId="S::lisa.ye@ontariohealth.ca::f6d50af7-5318-4721-a890-a4676a754f97" providerId="AD" clId="Web-{F28DB27B-6173-59E0-4BC1-34D0E26302C7}" dt="2021-12-21T14:31:45.015" v="47" actId="20577"/>
          <ac:spMkLst>
            <pc:docMk/>
            <pc:sldMk cId="682478948" sldId="257"/>
            <ac:spMk id="29" creationId="{2E15B6D5-B05A-4AA1-83A0-0343AB96BC27}"/>
          </ac:spMkLst>
        </pc:spChg>
      </pc:sldChg>
    </pc:docChg>
  </pc:docChgLst>
  <pc:docChgLst>
    <pc:chgData name="Harrison, Susan" userId="1ddf3375-323b-4640-a3c6-9d3435a6c407" providerId="ADAL" clId="{1E05706A-6F8E-49E4-BCCA-6C3273EA291A}"/>
    <pc:docChg chg="undo custSel delSld modSld">
      <pc:chgData name="Harrison, Susan" userId="1ddf3375-323b-4640-a3c6-9d3435a6c407" providerId="ADAL" clId="{1E05706A-6F8E-49E4-BCCA-6C3273EA291A}" dt="2021-12-21T20:40:14.151" v="156"/>
      <pc:docMkLst>
        <pc:docMk/>
      </pc:docMkLst>
      <pc:sldChg chg="addSp delSp modSp mod addCm delCm modCm">
        <pc:chgData name="Harrison, Susan" userId="1ddf3375-323b-4640-a3c6-9d3435a6c407" providerId="ADAL" clId="{1E05706A-6F8E-49E4-BCCA-6C3273EA291A}" dt="2021-12-21T20:40:14.151" v="156"/>
        <pc:sldMkLst>
          <pc:docMk/>
          <pc:sldMk cId="682478948" sldId="257"/>
        </pc:sldMkLst>
        <pc:spChg chg="add del mod">
          <ac:chgData name="Harrison, Susan" userId="1ddf3375-323b-4640-a3c6-9d3435a6c407" providerId="ADAL" clId="{1E05706A-6F8E-49E4-BCCA-6C3273EA291A}" dt="2021-12-21T20:05:32.402" v="154" actId="207"/>
          <ac:spMkLst>
            <pc:docMk/>
            <pc:sldMk cId="682478948" sldId="257"/>
            <ac:spMk id="3" creationId="{278488EB-BD7F-4699-9FD6-2907E58878AE}"/>
          </ac:spMkLst>
        </pc:spChg>
        <pc:spChg chg="add del mod">
          <ac:chgData name="Harrison, Susan" userId="1ddf3375-323b-4640-a3c6-9d3435a6c407" providerId="ADAL" clId="{1E05706A-6F8E-49E4-BCCA-6C3273EA291A}" dt="2021-12-21T20:05:10.586" v="151" actId="21"/>
          <ac:spMkLst>
            <pc:docMk/>
            <pc:sldMk cId="682478948" sldId="257"/>
            <ac:spMk id="4" creationId="{C8816A78-A30A-44BE-9957-4AB9859AE43D}"/>
          </ac:spMkLst>
        </pc:spChg>
        <pc:spChg chg="mod">
          <ac:chgData name="Harrison, Susan" userId="1ddf3375-323b-4640-a3c6-9d3435a6c407" providerId="ADAL" clId="{1E05706A-6F8E-49E4-BCCA-6C3273EA291A}" dt="2021-12-21T20:06:01.936" v="155" actId="1076"/>
          <ac:spMkLst>
            <pc:docMk/>
            <pc:sldMk cId="682478948" sldId="257"/>
            <ac:spMk id="29" creationId="{2E15B6D5-B05A-4AA1-83A0-0343AB96BC27}"/>
          </ac:spMkLst>
        </pc:spChg>
        <pc:picChg chg="mod">
          <ac:chgData name="Harrison, Susan" userId="1ddf3375-323b-4640-a3c6-9d3435a6c407" providerId="ADAL" clId="{1E05706A-6F8E-49E4-BCCA-6C3273EA291A}" dt="2021-12-21T20:04:52.640" v="145" actId="1076"/>
          <ac:picMkLst>
            <pc:docMk/>
            <pc:sldMk cId="682478948" sldId="257"/>
            <ac:picMk id="28" creationId="{00000000-0000-0000-0000-000000000000}"/>
          </ac:picMkLst>
        </pc:picChg>
      </pc:sldChg>
      <pc:sldChg chg="addSp delSp modSp mod addCm delCm modNotesTx">
        <pc:chgData name="Harrison, Susan" userId="1ddf3375-323b-4640-a3c6-9d3435a6c407" providerId="ADAL" clId="{1E05706A-6F8E-49E4-BCCA-6C3273EA291A}" dt="2021-12-21T20:40:14.151" v="156"/>
        <pc:sldMkLst>
          <pc:docMk/>
          <pc:sldMk cId="2260738719" sldId="372"/>
        </pc:sldMkLst>
        <pc:spChg chg="mod">
          <ac:chgData name="Harrison, Susan" userId="1ddf3375-323b-4640-a3c6-9d3435a6c407" providerId="ADAL" clId="{1E05706A-6F8E-49E4-BCCA-6C3273EA291A}" dt="2021-12-16T17:46:25.309" v="56"/>
          <ac:spMkLst>
            <pc:docMk/>
            <pc:sldMk cId="2260738719" sldId="372"/>
            <ac:spMk id="2" creationId="{75A291A8-1382-D540-A1A4-729B0126E327}"/>
          </ac:spMkLst>
        </pc:spChg>
        <pc:spChg chg="add mod">
          <ac:chgData name="Harrison, Susan" userId="1ddf3375-323b-4640-a3c6-9d3435a6c407" providerId="ADAL" clId="{1E05706A-6F8E-49E4-BCCA-6C3273EA291A}" dt="2021-12-16T17:47:14.398" v="72" actId="20577"/>
          <ac:spMkLst>
            <pc:docMk/>
            <pc:sldMk cId="2260738719" sldId="372"/>
            <ac:spMk id="3" creationId="{ED40F6D3-8AA4-4713-9842-3CBE7D560522}"/>
          </ac:spMkLst>
        </pc:spChg>
        <pc:spChg chg="mod">
          <ac:chgData name="Harrison, Susan" userId="1ddf3375-323b-4640-a3c6-9d3435a6c407" providerId="ADAL" clId="{1E05706A-6F8E-49E4-BCCA-6C3273EA291A}" dt="2021-12-16T17:43:08.413" v="3" actId="1076"/>
          <ac:spMkLst>
            <pc:docMk/>
            <pc:sldMk cId="2260738719" sldId="372"/>
            <ac:spMk id="9" creationId="{9F1007DD-C592-9A42-BB2E-04EDED0F40D9}"/>
          </ac:spMkLst>
        </pc:spChg>
        <pc:picChg chg="del">
          <ac:chgData name="Harrison, Susan" userId="1ddf3375-323b-4640-a3c6-9d3435a6c407" providerId="ADAL" clId="{1E05706A-6F8E-49E4-BCCA-6C3273EA291A}" dt="2021-12-16T17:42:47.238" v="1" actId="478"/>
          <ac:picMkLst>
            <pc:docMk/>
            <pc:sldMk cId="2260738719" sldId="372"/>
            <ac:picMk id="6" creationId="{97A2D8F4-5829-714C-9ACF-F0B2E3AF6972}"/>
          </ac:picMkLst>
        </pc:picChg>
        <pc:picChg chg="del">
          <ac:chgData name="Harrison, Susan" userId="1ddf3375-323b-4640-a3c6-9d3435a6c407" providerId="ADAL" clId="{1E05706A-6F8E-49E4-BCCA-6C3273EA291A}" dt="2021-12-16T17:42:45.886" v="0" actId="478"/>
          <ac:picMkLst>
            <pc:docMk/>
            <pc:sldMk cId="2260738719" sldId="372"/>
            <ac:picMk id="10" creationId="{1ABC073F-C5F3-4C80-A463-7A785557A2CE}"/>
          </ac:picMkLst>
        </pc:picChg>
        <pc:picChg chg="add mod">
          <ac:chgData name="Harrison, Susan" userId="1ddf3375-323b-4640-a3c6-9d3435a6c407" providerId="ADAL" clId="{1E05706A-6F8E-49E4-BCCA-6C3273EA291A}" dt="2021-12-16T17:47:22.078" v="73" actId="1076"/>
          <ac:picMkLst>
            <pc:docMk/>
            <pc:sldMk cId="2260738719" sldId="372"/>
            <ac:picMk id="11" creationId="{512C2518-C9ED-4B32-829E-4C2EA787D53C}"/>
          </ac:picMkLst>
        </pc:picChg>
      </pc:sldChg>
      <pc:sldChg chg="addCm delCm">
        <pc:chgData name="Harrison, Susan" userId="1ddf3375-323b-4640-a3c6-9d3435a6c407" providerId="ADAL" clId="{1E05706A-6F8E-49E4-BCCA-6C3273EA291A}" dt="2021-12-21T20:40:14.151" v="156"/>
        <pc:sldMkLst>
          <pc:docMk/>
          <pc:sldMk cId="2794158338" sldId="443"/>
        </pc:sldMkLst>
      </pc:sldChg>
      <pc:sldChg chg="addCm delCm">
        <pc:chgData name="Harrison, Susan" userId="1ddf3375-323b-4640-a3c6-9d3435a6c407" providerId="ADAL" clId="{1E05706A-6F8E-49E4-BCCA-6C3273EA291A}" dt="2021-12-21T20:40:14.151" v="156"/>
        <pc:sldMkLst>
          <pc:docMk/>
          <pc:sldMk cId="3157782450" sldId="646"/>
        </pc:sldMkLst>
      </pc:sldChg>
      <pc:sldChg chg="delSp modSp mod addCm delCm modCm modNotesTx">
        <pc:chgData name="Harrison, Susan" userId="1ddf3375-323b-4640-a3c6-9d3435a6c407" providerId="ADAL" clId="{1E05706A-6F8E-49E4-BCCA-6C3273EA291A}" dt="2021-12-21T20:40:14.151" v="156"/>
        <pc:sldMkLst>
          <pc:docMk/>
          <pc:sldMk cId="1953139645" sldId="652"/>
        </pc:sldMkLst>
        <pc:spChg chg="mod">
          <ac:chgData name="Harrison, Susan" userId="1ddf3375-323b-4640-a3c6-9d3435a6c407" providerId="ADAL" clId="{1E05706A-6F8E-49E4-BCCA-6C3273EA291A}" dt="2021-12-16T17:50:21.086" v="94" actId="1076"/>
          <ac:spMkLst>
            <pc:docMk/>
            <pc:sldMk cId="1953139645" sldId="652"/>
            <ac:spMk id="12" creationId="{F0F35BBD-54CB-4390-9756-E2365E67CCA5}"/>
          </ac:spMkLst>
        </pc:spChg>
        <pc:spChg chg="mod">
          <ac:chgData name="Harrison, Susan" userId="1ddf3375-323b-4640-a3c6-9d3435a6c407" providerId="ADAL" clId="{1E05706A-6F8E-49E4-BCCA-6C3273EA291A}" dt="2021-12-16T17:49:52.583" v="90" actId="1076"/>
          <ac:spMkLst>
            <pc:docMk/>
            <pc:sldMk cId="1953139645" sldId="652"/>
            <ac:spMk id="20" creationId="{932F9474-44BB-48D5-8696-942CBEC16F43}"/>
          </ac:spMkLst>
        </pc:spChg>
        <pc:spChg chg="del mod">
          <ac:chgData name="Harrison, Susan" userId="1ddf3375-323b-4640-a3c6-9d3435a6c407" providerId="ADAL" clId="{1E05706A-6F8E-49E4-BCCA-6C3273EA291A}" dt="2021-12-16T17:48:41.140" v="76" actId="478"/>
          <ac:spMkLst>
            <pc:docMk/>
            <pc:sldMk cId="1953139645" sldId="652"/>
            <ac:spMk id="22" creationId="{00000000-0000-0000-0000-000000000000}"/>
          </ac:spMkLst>
        </pc:spChg>
        <pc:spChg chg="mod">
          <ac:chgData name="Harrison, Susan" userId="1ddf3375-323b-4640-a3c6-9d3435a6c407" providerId="ADAL" clId="{1E05706A-6F8E-49E4-BCCA-6C3273EA291A}" dt="2021-12-16T17:48:58.370" v="79" actId="1076"/>
          <ac:spMkLst>
            <pc:docMk/>
            <pc:sldMk cId="1953139645" sldId="652"/>
            <ac:spMk id="23" creationId="{00000000-0000-0000-0000-000000000000}"/>
          </ac:spMkLst>
        </pc:spChg>
        <pc:spChg chg="mod">
          <ac:chgData name="Harrison, Susan" userId="1ddf3375-323b-4640-a3c6-9d3435a6c407" providerId="ADAL" clId="{1E05706A-6F8E-49E4-BCCA-6C3273EA291A}" dt="2021-12-16T17:50:12.122" v="93" actId="1076"/>
          <ac:spMkLst>
            <pc:docMk/>
            <pc:sldMk cId="1953139645" sldId="652"/>
            <ac:spMk id="24" creationId="{4853A873-C959-4D38-8278-FD7FE247F985}"/>
          </ac:spMkLst>
        </pc:spChg>
        <pc:picChg chg="mod">
          <ac:chgData name="Harrison, Susan" userId="1ddf3375-323b-4640-a3c6-9d3435a6c407" providerId="ADAL" clId="{1E05706A-6F8E-49E4-BCCA-6C3273EA291A}" dt="2021-12-16T17:48:50.856" v="78" actId="1076"/>
          <ac:picMkLst>
            <pc:docMk/>
            <pc:sldMk cId="1953139645" sldId="652"/>
            <ac:picMk id="4" creationId="{49F495B0-EC60-DD48-92BB-B80B1CD27CCF}"/>
          </ac:picMkLst>
        </pc:picChg>
        <pc:picChg chg="mod">
          <ac:chgData name="Harrison, Susan" userId="1ddf3375-323b-4640-a3c6-9d3435a6c407" providerId="ADAL" clId="{1E05706A-6F8E-49E4-BCCA-6C3273EA291A}" dt="2021-12-16T17:50:00.165" v="91" actId="14100"/>
          <ac:picMkLst>
            <pc:docMk/>
            <pc:sldMk cId="1953139645" sldId="652"/>
            <ac:picMk id="5" creationId="{0053E483-51C1-2345-BE35-09199F551E3F}"/>
          </ac:picMkLst>
        </pc:picChg>
        <pc:picChg chg="del">
          <ac:chgData name="Harrison, Susan" userId="1ddf3375-323b-4640-a3c6-9d3435a6c407" providerId="ADAL" clId="{1E05706A-6F8E-49E4-BCCA-6C3273EA291A}" dt="2021-12-16T17:48:35.179" v="74" actId="478"/>
          <ac:picMkLst>
            <pc:docMk/>
            <pc:sldMk cId="1953139645" sldId="652"/>
            <ac:picMk id="17" creationId="{C6F978E2-55D7-904E-A646-226A880A471E}"/>
          </ac:picMkLst>
        </pc:picChg>
        <pc:picChg chg="mod">
          <ac:chgData name="Harrison, Susan" userId="1ddf3375-323b-4640-a3c6-9d3435a6c407" providerId="ADAL" clId="{1E05706A-6F8E-49E4-BCCA-6C3273EA291A}" dt="2021-12-16T17:49:47.309" v="89" actId="1076"/>
          <ac:picMkLst>
            <pc:docMk/>
            <pc:sldMk cId="1953139645" sldId="652"/>
            <ac:picMk id="19" creationId="{82B5C1D2-7C5C-43F1-95F5-C3169B296196}"/>
          </ac:picMkLst>
        </pc:picChg>
      </pc:sldChg>
      <pc:sldChg chg="del">
        <pc:chgData name="Harrison, Susan" userId="1ddf3375-323b-4640-a3c6-9d3435a6c407" providerId="ADAL" clId="{1E05706A-6F8E-49E4-BCCA-6C3273EA291A}" dt="2021-12-16T17:53:12.386" v="97" actId="2696"/>
        <pc:sldMkLst>
          <pc:docMk/>
          <pc:sldMk cId="3363751239" sldId="653"/>
        </pc:sldMkLst>
      </pc:sldChg>
      <pc:sldChg chg="addCm delCm">
        <pc:chgData name="Harrison, Susan" userId="1ddf3375-323b-4640-a3c6-9d3435a6c407" providerId="ADAL" clId="{1E05706A-6F8E-49E4-BCCA-6C3273EA291A}" dt="2021-12-21T20:40:14.151" v="156"/>
        <pc:sldMkLst>
          <pc:docMk/>
          <pc:sldMk cId="463597606" sldId="670"/>
        </pc:sldMkLst>
      </pc:sldChg>
      <pc:sldChg chg="addSp delSp modSp mod addCm delCm">
        <pc:chgData name="Harrison, Susan" userId="1ddf3375-323b-4640-a3c6-9d3435a6c407" providerId="ADAL" clId="{1E05706A-6F8E-49E4-BCCA-6C3273EA291A}" dt="2021-12-21T20:40:14.151" v="156"/>
        <pc:sldMkLst>
          <pc:docMk/>
          <pc:sldMk cId="4209767527" sldId="1184"/>
        </pc:sldMkLst>
        <pc:spChg chg="del">
          <ac:chgData name="Harrison, Susan" userId="1ddf3375-323b-4640-a3c6-9d3435a6c407" providerId="ADAL" clId="{1E05706A-6F8E-49E4-BCCA-6C3273EA291A}" dt="2021-12-16T17:57:35.248" v="108" actId="478"/>
          <ac:spMkLst>
            <pc:docMk/>
            <pc:sldMk cId="4209767527" sldId="1184"/>
            <ac:spMk id="3" creationId="{7E407EA8-D584-42A7-9DD1-DA7040C3D132}"/>
          </ac:spMkLst>
        </pc:spChg>
        <pc:spChg chg="add mod">
          <ac:chgData name="Harrison, Susan" userId="1ddf3375-323b-4640-a3c6-9d3435a6c407" providerId="ADAL" clId="{1E05706A-6F8E-49E4-BCCA-6C3273EA291A}" dt="2021-12-16T17:57:40.908" v="109" actId="1076"/>
          <ac:spMkLst>
            <pc:docMk/>
            <pc:sldMk cId="4209767527" sldId="1184"/>
            <ac:spMk id="7" creationId="{C709AFB4-BD8B-4421-8FF3-155B50CDE576}"/>
          </ac:spMkLst>
        </pc:spChg>
      </pc:sldChg>
      <pc:sldChg chg="modSp mod addCm delCm">
        <pc:chgData name="Harrison, Susan" userId="1ddf3375-323b-4640-a3c6-9d3435a6c407" providerId="ADAL" clId="{1E05706A-6F8E-49E4-BCCA-6C3273EA291A}" dt="2021-12-21T20:40:14.151" v="156"/>
        <pc:sldMkLst>
          <pc:docMk/>
          <pc:sldMk cId="248063822" sldId="1195"/>
        </pc:sldMkLst>
        <pc:spChg chg="mod">
          <ac:chgData name="Harrison, Susan" userId="1ddf3375-323b-4640-a3c6-9d3435a6c407" providerId="ADAL" clId="{1E05706A-6F8E-49E4-BCCA-6C3273EA291A}" dt="2021-12-16T17:56:29.999" v="105" actId="14100"/>
          <ac:spMkLst>
            <pc:docMk/>
            <pc:sldMk cId="248063822" sldId="1195"/>
            <ac:spMk id="2" creationId="{C19DAD31-E76D-4611-B942-BEB704BC070C}"/>
          </ac:spMkLst>
        </pc:spChg>
      </pc:sldChg>
    </pc:docChg>
  </pc:docChgLst>
  <pc:docChgLst>
    <pc:chgData name="Susan Harrison" userId="1ddf3375-323b-4640-a3c6-9d3435a6c407" providerId="ADAL" clId="{1E05706A-6F8E-49E4-BCCA-6C3273EA291A}"/>
    <pc:docChg chg="custSel modSld">
      <pc:chgData name="Susan Harrison" userId="1ddf3375-323b-4640-a3c6-9d3435a6c407" providerId="ADAL" clId="{1E05706A-6F8E-49E4-BCCA-6C3273EA291A}" dt="2021-12-17T21:04:59.562" v="60" actId="1076"/>
      <pc:docMkLst>
        <pc:docMk/>
      </pc:docMkLst>
      <pc:sldChg chg="modSp mod">
        <pc:chgData name="Susan Harrison" userId="1ddf3375-323b-4640-a3c6-9d3435a6c407" providerId="ADAL" clId="{1E05706A-6F8E-49E4-BCCA-6C3273EA291A}" dt="2021-12-17T21:04:59.562" v="60" actId="1076"/>
        <pc:sldMkLst>
          <pc:docMk/>
          <pc:sldMk cId="2260738719" sldId="372"/>
        </pc:sldMkLst>
        <pc:spChg chg="mod">
          <ac:chgData name="Susan Harrison" userId="1ddf3375-323b-4640-a3c6-9d3435a6c407" providerId="ADAL" clId="{1E05706A-6F8E-49E4-BCCA-6C3273EA291A}" dt="2021-12-17T21:04:59.562" v="60" actId="1076"/>
          <ac:spMkLst>
            <pc:docMk/>
            <pc:sldMk cId="2260738719" sldId="372"/>
            <ac:spMk id="3" creationId="{ED40F6D3-8AA4-4713-9842-3CBE7D560522}"/>
          </ac:spMkLst>
        </pc:spChg>
      </pc:sldChg>
      <pc:sldChg chg="addSp delSp modSp mod">
        <pc:chgData name="Susan Harrison" userId="1ddf3375-323b-4640-a3c6-9d3435a6c407" providerId="ADAL" clId="{1E05706A-6F8E-49E4-BCCA-6C3273EA291A}" dt="2021-12-17T16:08:29.025" v="44" actId="1076"/>
        <pc:sldMkLst>
          <pc:docMk/>
          <pc:sldMk cId="386164400" sldId="621"/>
        </pc:sldMkLst>
        <pc:picChg chg="del">
          <ac:chgData name="Susan Harrison" userId="1ddf3375-323b-4640-a3c6-9d3435a6c407" providerId="ADAL" clId="{1E05706A-6F8E-49E4-BCCA-6C3273EA291A}" dt="2021-12-17T15:49:44.776" v="0" actId="478"/>
          <ac:picMkLst>
            <pc:docMk/>
            <pc:sldMk cId="386164400" sldId="621"/>
            <ac:picMk id="4" creationId="{BE8DDAE7-D290-5240-BE22-897552B236A1}"/>
          </ac:picMkLst>
        </pc:picChg>
        <pc:picChg chg="add mod">
          <ac:chgData name="Susan Harrison" userId="1ddf3375-323b-4640-a3c6-9d3435a6c407" providerId="ADAL" clId="{1E05706A-6F8E-49E4-BCCA-6C3273EA291A}" dt="2021-12-17T16:08:29.025" v="44" actId="1076"/>
          <ac:picMkLst>
            <pc:docMk/>
            <pc:sldMk cId="386164400" sldId="621"/>
            <ac:picMk id="6" creationId="{F6CCFAFA-EC67-4B64-8AEB-11B65A1C7365}"/>
          </ac:picMkLst>
        </pc:picChg>
      </pc:sldChg>
      <pc:sldChg chg="addSp delSp modSp mod modCm">
        <pc:chgData name="Susan Harrison" userId="1ddf3375-323b-4640-a3c6-9d3435a6c407" providerId="ADAL" clId="{1E05706A-6F8E-49E4-BCCA-6C3273EA291A}" dt="2021-12-17T17:12:05.807" v="59" actId="20577"/>
        <pc:sldMkLst>
          <pc:docMk/>
          <pc:sldMk cId="1953139645" sldId="652"/>
        </pc:sldMkLst>
        <pc:spChg chg="mod">
          <ac:chgData name="Susan Harrison" userId="1ddf3375-323b-4640-a3c6-9d3435a6c407" providerId="ADAL" clId="{1E05706A-6F8E-49E4-BCCA-6C3273EA291A}" dt="2021-12-17T17:12:05.807" v="59" actId="20577"/>
          <ac:spMkLst>
            <pc:docMk/>
            <pc:sldMk cId="1953139645" sldId="652"/>
            <ac:spMk id="2" creationId="{00000000-0000-0000-0000-000000000000}"/>
          </ac:spMkLst>
        </pc:spChg>
        <pc:spChg chg="mod">
          <ac:chgData name="Susan Harrison" userId="1ddf3375-323b-4640-a3c6-9d3435a6c407" providerId="ADAL" clId="{1E05706A-6F8E-49E4-BCCA-6C3273EA291A}" dt="2021-12-17T16:06:40.202" v="37" actId="1076"/>
          <ac:spMkLst>
            <pc:docMk/>
            <pc:sldMk cId="1953139645" sldId="652"/>
            <ac:spMk id="12" creationId="{F0F35BBD-54CB-4390-9756-E2365E67CCA5}"/>
          </ac:spMkLst>
        </pc:spChg>
        <pc:spChg chg="mod">
          <ac:chgData name="Susan Harrison" userId="1ddf3375-323b-4640-a3c6-9d3435a6c407" providerId="ADAL" clId="{1E05706A-6F8E-49E4-BCCA-6C3273EA291A}" dt="2021-12-17T16:01:01.823" v="25" actId="1076"/>
          <ac:spMkLst>
            <pc:docMk/>
            <pc:sldMk cId="1953139645" sldId="652"/>
            <ac:spMk id="24" creationId="{4853A873-C959-4D38-8278-FD7FE247F985}"/>
          </ac:spMkLst>
        </pc:spChg>
        <pc:spChg chg="mod">
          <ac:chgData name="Susan Harrison" userId="1ddf3375-323b-4640-a3c6-9d3435a6c407" providerId="ADAL" clId="{1E05706A-6F8E-49E4-BCCA-6C3273EA291A}" dt="2021-12-17T16:00:47.519" v="24" actId="1076"/>
          <ac:spMkLst>
            <pc:docMk/>
            <pc:sldMk cId="1953139645" sldId="652"/>
            <ac:spMk id="25" creationId="{03E716EF-89B3-412B-9FC8-3C5BA1689C25}"/>
          </ac:spMkLst>
        </pc:spChg>
        <pc:picChg chg="mod">
          <ac:chgData name="Susan Harrison" userId="1ddf3375-323b-4640-a3c6-9d3435a6c407" providerId="ADAL" clId="{1E05706A-6F8E-49E4-BCCA-6C3273EA291A}" dt="2021-12-17T16:10:19.003" v="46" actId="14861"/>
          <ac:picMkLst>
            <pc:docMk/>
            <pc:sldMk cId="1953139645" sldId="652"/>
            <ac:picMk id="4" creationId="{49F495B0-EC60-DD48-92BB-B80B1CD27CCF}"/>
          </ac:picMkLst>
        </pc:picChg>
        <pc:picChg chg="del mod">
          <ac:chgData name="Susan Harrison" userId="1ddf3375-323b-4640-a3c6-9d3435a6c407" providerId="ADAL" clId="{1E05706A-6F8E-49E4-BCCA-6C3273EA291A}" dt="2021-12-17T16:05:39.205" v="26" actId="478"/>
          <ac:picMkLst>
            <pc:docMk/>
            <pc:sldMk cId="1953139645" sldId="652"/>
            <ac:picMk id="5" creationId="{0053E483-51C1-2345-BE35-09199F551E3F}"/>
          </ac:picMkLst>
        </pc:picChg>
        <pc:picChg chg="add mod">
          <ac:chgData name="Susan Harrison" userId="1ddf3375-323b-4640-a3c6-9d3435a6c407" providerId="ADAL" clId="{1E05706A-6F8E-49E4-BCCA-6C3273EA291A}" dt="2021-12-17T15:51:36.053" v="12" actId="14861"/>
          <ac:picMkLst>
            <pc:docMk/>
            <pc:sldMk cId="1953139645" sldId="652"/>
            <ac:picMk id="6" creationId="{628D8C76-6B48-4A9C-AB3B-EC7ED1B2E854}"/>
          </ac:picMkLst>
        </pc:picChg>
        <pc:picChg chg="add mod">
          <ac:chgData name="Susan Harrison" userId="1ddf3375-323b-4640-a3c6-9d3435a6c407" providerId="ADAL" clId="{1E05706A-6F8E-49E4-BCCA-6C3273EA291A}" dt="2021-12-17T16:00:20.036" v="23" actId="14861"/>
          <ac:picMkLst>
            <pc:docMk/>
            <pc:sldMk cId="1953139645" sldId="652"/>
            <ac:picMk id="9" creationId="{E392F1A1-B8BC-442F-971C-9DC94155C02B}"/>
          </ac:picMkLst>
        </pc:picChg>
        <pc:picChg chg="add mod">
          <ac:chgData name="Susan Harrison" userId="1ddf3375-323b-4640-a3c6-9d3435a6c407" providerId="ADAL" clId="{1E05706A-6F8E-49E4-BCCA-6C3273EA291A}" dt="2021-12-17T16:06:34.699" v="36" actId="14100"/>
          <ac:picMkLst>
            <pc:docMk/>
            <pc:sldMk cId="1953139645" sldId="652"/>
            <ac:picMk id="11" creationId="{234722D5-9D78-4D3B-8DF6-2B95C66081D9}"/>
          </ac:picMkLst>
        </pc:picChg>
        <pc:picChg chg="del">
          <ac:chgData name="Susan Harrison" userId="1ddf3375-323b-4640-a3c6-9d3435a6c407" providerId="ADAL" clId="{1E05706A-6F8E-49E4-BCCA-6C3273EA291A}" dt="2021-12-17T15:59:52.042" v="15" actId="478"/>
          <ac:picMkLst>
            <pc:docMk/>
            <pc:sldMk cId="1953139645" sldId="652"/>
            <ac:picMk id="15" creationId="{E967BF73-77E2-1B46-B2BF-B9FD79850384}"/>
          </ac:picMkLst>
        </pc:picChg>
        <pc:picChg chg="del">
          <ac:chgData name="Susan Harrison" userId="1ddf3375-323b-4640-a3c6-9d3435a6c407" providerId="ADAL" clId="{1E05706A-6F8E-49E4-BCCA-6C3273EA291A}" dt="2021-12-17T15:50:43.702" v="5" actId="478"/>
          <ac:picMkLst>
            <pc:docMk/>
            <pc:sldMk cId="1953139645" sldId="652"/>
            <ac:picMk id="16" creationId="{AFC10135-BF1E-734D-ACD5-C8896FF57F73}"/>
          </ac:picMkLst>
        </pc:picChg>
        <pc:picChg chg="mod">
          <ac:chgData name="Susan Harrison" userId="1ddf3375-323b-4640-a3c6-9d3435a6c407" providerId="ADAL" clId="{1E05706A-6F8E-49E4-BCCA-6C3273EA291A}" dt="2021-12-17T15:51:54.478" v="14" actId="14861"/>
          <ac:picMkLst>
            <pc:docMk/>
            <pc:sldMk cId="1953139645" sldId="652"/>
            <ac:picMk id="19" creationId="{82B5C1D2-7C5C-43F1-95F5-C3169B296196}"/>
          </ac:picMkLst>
        </pc:picChg>
      </pc:sldChg>
      <pc:sldChg chg="addSp delSp modSp mod">
        <pc:chgData name="Susan Harrison" userId="1ddf3375-323b-4640-a3c6-9d3435a6c407" providerId="ADAL" clId="{1E05706A-6F8E-49E4-BCCA-6C3273EA291A}" dt="2021-12-17T16:09:04.758" v="45" actId="14861"/>
        <pc:sldMkLst>
          <pc:docMk/>
          <pc:sldMk cId="4087828476" sldId="699"/>
        </pc:sldMkLst>
        <pc:picChg chg="del">
          <ac:chgData name="Susan Harrison" userId="1ddf3375-323b-4640-a3c6-9d3435a6c407" providerId="ADAL" clId="{1E05706A-6F8E-49E4-BCCA-6C3273EA291A}" dt="2021-12-17T16:07:39.537" v="39" actId="478"/>
          <ac:picMkLst>
            <pc:docMk/>
            <pc:sldMk cId="4087828476" sldId="699"/>
            <ac:picMk id="4" creationId="{550CECF2-BECF-3248-8473-28A20FCCFD41}"/>
          </ac:picMkLst>
        </pc:picChg>
        <pc:picChg chg="add mod">
          <ac:chgData name="Susan Harrison" userId="1ddf3375-323b-4640-a3c6-9d3435a6c407" providerId="ADAL" clId="{1E05706A-6F8E-49E4-BCCA-6C3273EA291A}" dt="2021-12-17T16:09:04.758" v="45" actId="14861"/>
          <ac:picMkLst>
            <pc:docMk/>
            <pc:sldMk cId="4087828476" sldId="699"/>
            <ac:picMk id="6" creationId="{36C67221-F5BC-4218-AC76-4E4E84676901}"/>
          </ac:picMkLst>
        </pc:picChg>
      </pc:sldChg>
    </pc:docChg>
  </pc:docChgLst>
  <pc:docChgLst>
    <pc:chgData name="Bennell, Maria" userId="S::maria.bennell@ontariohealth.ca::49e39747-8c7d-417c-a6d8-2dad2e107ab8" providerId="AD" clId="Web-{D8B4E1AD-B785-E96F-BBED-5467D759FCD3}"/>
    <pc:docChg chg="mod">
      <pc:chgData name="Bennell, Maria" userId="S::maria.bennell@ontariohealth.ca::49e39747-8c7d-417c-a6d8-2dad2e107ab8" providerId="AD" clId="Web-{D8B4E1AD-B785-E96F-BBED-5467D759FCD3}" dt="2021-12-16T20:29:58.464" v="3"/>
      <pc:docMkLst>
        <pc:docMk/>
      </pc:docMkLst>
      <pc:sldChg chg="modCm">
        <pc:chgData name="Bennell, Maria" userId="S::maria.bennell@ontariohealth.ca::49e39747-8c7d-417c-a6d8-2dad2e107ab8" providerId="AD" clId="Web-{D8B4E1AD-B785-E96F-BBED-5467D759FCD3}" dt="2021-12-16T20:29:58.464" v="3"/>
        <pc:sldMkLst>
          <pc:docMk/>
          <pc:sldMk cId="3157782450" sldId="646"/>
        </pc:sldMkLst>
      </pc:sldChg>
      <pc:sldChg chg="modCm">
        <pc:chgData name="Bennell, Maria" userId="S::maria.bennell@ontariohealth.ca::49e39747-8c7d-417c-a6d8-2dad2e107ab8" providerId="AD" clId="Web-{D8B4E1AD-B785-E96F-BBED-5467D759FCD3}" dt="2021-12-16T20:27:35.618" v="1"/>
        <pc:sldMkLst>
          <pc:docMk/>
          <pc:sldMk cId="4209767527" sldId="1184"/>
        </pc:sldMkLst>
      </pc:sldChg>
      <pc:sldChg chg="modCm">
        <pc:chgData name="Bennell, Maria" userId="S::maria.bennell@ontariohealth.ca::49e39747-8c7d-417c-a6d8-2dad2e107ab8" providerId="AD" clId="Web-{D8B4E1AD-B785-E96F-BBED-5467D759FCD3}" dt="2021-12-16T20:27:49.743" v="2"/>
        <pc:sldMkLst>
          <pc:docMk/>
          <pc:sldMk cId="248063822" sldId="11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qualityontario-my.sharepoint.com/personal/mbennell_hqontario_ca/Documents/Document/Quality%20Standards/Community%20Management%20of%20Heart%20Failure/Case%20for%20improvement%20deck/Data%20and%20graphs%20for%20slide%20deck_v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qualityontario-my.sharepoint.com/personal/mbennell_hqontario_ca/Documents/Document/Quality%20Standards/Community%20Management%20of%20Heart%20Failure/Case%20for%20improvement%20deck/Data%20and%20graphs%20for%20slide%20deck_v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b="0" i="0" baseline="0">
                <a:effectLst/>
              </a:rPr>
              <a:t>Percentage of people aged 40 and older with newly diagnosed heart failure who die within 30 days and 1 year of heart failure diagnosis from any cause of death, by Ontario and sex, 2016/17</a:t>
            </a:r>
            <a:endParaRPr lang="en-CA" sz="1800">
              <a:effectLst/>
            </a:endParaRPr>
          </a:p>
        </c:rich>
      </c:tx>
      <c:layout>
        <c:manualLayout>
          <c:xMode val="edge"/>
          <c:yMode val="edge"/>
          <c:x val="0.10483881620184594"/>
          <c:y val="1.194475129287824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57978599637367"/>
          <c:y val="0.33151995003472318"/>
          <c:w val="0.81530772482220304"/>
          <c:h val="0.45848349419141532"/>
        </c:manualLayout>
      </c:layout>
      <c:barChart>
        <c:barDir val="bar"/>
        <c:grouping val="clustered"/>
        <c:varyColors val="0"/>
        <c:ser>
          <c:idx val="0"/>
          <c:order val="0"/>
          <c:tx>
            <c:strRef>
              <c:f>Mortality!$B$1</c:f>
              <c:strCache>
                <c:ptCount val="1"/>
                <c:pt idx="0">
                  <c:v>30 day </c:v>
                </c:pt>
              </c:strCache>
            </c:strRef>
          </c:tx>
          <c:spPr>
            <a:solidFill>
              <a:schemeClr val="accent1"/>
            </a:solidFill>
            <a:ln>
              <a:noFill/>
            </a:ln>
            <a:effectLst/>
          </c:spPr>
          <c:invertIfNegative val="0"/>
          <c:dPt>
            <c:idx val="2"/>
            <c:invertIfNegative val="0"/>
            <c:bubble3D val="0"/>
            <c:spPr>
              <a:pattFill prst="dkUpDiag">
                <a:fgClr>
                  <a:schemeClr val="accent1">
                    <a:lumMod val="75000"/>
                  </a:schemeClr>
                </a:fgClr>
                <a:bgClr>
                  <a:schemeClr val="accent1">
                    <a:lumMod val="60000"/>
                    <a:lumOff val="40000"/>
                  </a:schemeClr>
                </a:bgClr>
              </a:pattFill>
              <a:ln>
                <a:noFill/>
              </a:ln>
              <a:effectLst/>
            </c:spPr>
            <c:extLst>
              <c:ext xmlns:c16="http://schemas.microsoft.com/office/drawing/2014/chart" uri="{C3380CC4-5D6E-409C-BE32-E72D297353CC}">
                <c16:uniqueId val="{00000001-707E-433E-91B5-E0EFBFFCBF2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Mortality!$A$2:$A$4</c:f>
              <c:strCache>
                <c:ptCount val="3"/>
                <c:pt idx="0">
                  <c:v>Male</c:v>
                </c:pt>
                <c:pt idx="1">
                  <c:v>Female</c:v>
                </c:pt>
                <c:pt idx="2">
                  <c:v>Ontario</c:v>
                </c:pt>
              </c:strCache>
            </c:strRef>
          </c:cat>
          <c:val>
            <c:numRef>
              <c:f>Mortality!$B$2:$B$4</c:f>
              <c:numCache>
                <c:formatCode>0.0</c:formatCode>
                <c:ptCount val="3"/>
                <c:pt idx="0">
                  <c:v>7.9937574847619324</c:v>
                </c:pt>
                <c:pt idx="1">
                  <c:v>8.7730133913838859</c:v>
                </c:pt>
                <c:pt idx="2">
                  <c:v>8.3580304684656568</c:v>
                </c:pt>
              </c:numCache>
            </c:numRef>
          </c:val>
          <c:extLst>
            <c:ext xmlns:c16="http://schemas.microsoft.com/office/drawing/2014/chart" uri="{C3380CC4-5D6E-409C-BE32-E72D297353CC}">
              <c16:uniqueId val="{00000002-707E-433E-91B5-E0EFBFFCBF29}"/>
            </c:ext>
          </c:extLst>
        </c:ser>
        <c:ser>
          <c:idx val="1"/>
          <c:order val="1"/>
          <c:tx>
            <c:strRef>
              <c:f>Mortality!$C$1</c:f>
              <c:strCache>
                <c:ptCount val="1"/>
                <c:pt idx="0">
                  <c:v>1 year </c:v>
                </c:pt>
              </c:strCache>
            </c:strRef>
          </c:tx>
          <c:spPr>
            <a:solidFill>
              <a:schemeClr val="accent2"/>
            </a:solidFill>
            <a:ln>
              <a:noFill/>
            </a:ln>
            <a:effectLst/>
          </c:spPr>
          <c:invertIfNegative val="0"/>
          <c:dPt>
            <c:idx val="2"/>
            <c:invertIfNegative val="0"/>
            <c:bubble3D val="0"/>
            <c:spPr>
              <a:pattFill prst="wdUpDiag">
                <a:fgClr>
                  <a:schemeClr val="accent2">
                    <a:lumMod val="75000"/>
                  </a:schemeClr>
                </a:fgClr>
                <a:bgClr>
                  <a:schemeClr val="accent2"/>
                </a:bgClr>
              </a:pattFill>
              <a:ln>
                <a:noFill/>
              </a:ln>
              <a:effectLst/>
            </c:spPr>
            <c:extLst>
              <c:ext xmlns:c16="http://schemas.microsoft.com/office/drawing/2014/chart" uri="{C3380CC4-5D6E-409C-BE32-E72D297353CC}">
                <c16:uniqueId val="{00000004-707E-433E-91B5-E0EFBFFCBF2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Mortality!$A$2:$A$4</c:f>
              <c:strCache>
                <c:ptCount val="3"/>
                <c:pt idx="0">
                  <c:v>Male</c:v>
                </c:pt>
                <c:pt idx="1">
                  <c:v>Female</c:v>
                </c:pt>
                <c:pt idx="2">
                  <c:v>Ontario</c:v>
                </c:pt>
              </c:strCache>
            </c:strRef>
          </c:cat>
          <c:val>
            <c:numRef>
              <c:f>Mortality!$C$2:$C$4</c:f>
              <c:numCache>
                <c:formatCode>0.0</c:formatCode>
                <c:ptCount val="3"/>
                <c:pt idx="0">
                  <c:v>21.58353862129248</c:v>
                </c:pt>
                <c:pt idx="1">
                  <c:v>23.961265405440521</c:v>
                </c:pt>
                <c:pt idx="2">
                  <c:v>22.700566734258825</c:v>
                </c:pt>
              </c:numCache>
            </c:numRef>
          </c:val>
          <c:extLst>
            <c:ext xmlns:c16="http://schemas.microsoft.com/office/drawing/2014/chart" uri="{C3380CC4-5D6E-409C-BE32-E72D297353CC}">
              <c16:uniqueId val="{00000005-707E-433E-91B5-E0EFBFFCBF29}"/>
            </c:ext>
          </c:extLst>
        </c:ser>
        <c:dLbls>
          <c:dLblPos val="outEnd"/>
          <c:showLegendKey val="0"/>
          <c:showVal val="1"/>
          <c:showCatName val="0"/>
          <c:showSerName val="0"/>
          <c:showPercent val="0"/>
          <c:showBubbleSize val="0"/>
        </c:dLbls>
        <c:gapWidth val="182"/>
        <c:axId val="650299512"/>
        <c:axId val="650306072"/>
      </c:barChart>
      <c:catAx>
        <c:axId val="650299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0306072"/>
        <c:crosses val="autoZero"/>
        <c:auto val="1"/>
        <c:lblAlgn val="ctr"/>
        <c:lblOffset val="100"/>
        <c:noMultiLvlLbl val="0"/>
      </c:catAx>
      <c:valAx>
        <c:axId val="650306072"/>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CA" sz="1200" b="1"/>
                  <a:t>Percent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0299512"/>
        <c:crosses val="autoZero"/>
        <c:crossBetween val="between"/>
        <c:majorUnit val="10"/>
      </c:valAx>
      <c:spPr>
        <a:noFill/>
        <a:ln>
          <a:noFill/>
        </a:ln>
        <a:effectLst/>
      </c:spPr>
    </c:plotArea>
    <c:legend>
      <c:legendPos val="b"/>
      <c:layout>
        <c:manualLayout>
          <c:xMode val="edge"/>
          <c:yMode val="edge"/>
          <c:x val="0.56551262738909081"/>
          <c:y val="0.2581942958939496"/>
          <c:w val="0.4004513430186839"/>
          <c:h val="7.61477160354801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400"/>
              <a:t>Percentage of people with newly diagnosed heart failure age 65 and older who are dispensed “triple therapy” medication at 180 days after diagnosis of heart failure, Ontario, by triple therapy and each medication group separately, 2017/18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70084927169579"/>
          <c:y val="0.33510981507882259"/>
          <c:w val="0.85281406761993384"/>
          <c:h val="0.49881893462337096"/>
        </c:manualLayout>
      </c:layout>
      <c:barChart>
        <c:barDir val="col"/>
        <c:grouping val="clustered"/>
        <c:varyColors val="0"/>
        <c:ser>
          <c:idx val="0"/>
          <c:order val="0"/>
          <c:tx>
            <c:strRef>
              <c:f>'Triple therapy'!$D$3</c:f>
              <c:strCache>
                <c:ptCount val="1"/>
                <c:pt idx="0">
                  <c:v>2017/18</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DD5D-4E27-931B-9259646E606F}"/>
              </c:ext>
            </c:extLst>
          </c:dPt>
          <c:dPt>
            <c:idx val="1"/>
            <c:invertIfNegative val="0"/>
            <c:bubble3D val="0"/>
            <c:spPr>
              <a:solidFill>
                <a:schemeClr val="accent1">
                  <a:lumMod val="90000"/>
                </a:schemeClr>
              </a:solidFill>
              <a:ln>
                <a:noFill/>
              </a:ln>
              <a:effectLst/>
            </c:spPr>
            <c:extLst>
              <c:ext xmlns:c16="http://schemas.microsoft.com/office/drawing/2014/chart" uri="{C3380CC4-5D6E-409C-BE32-E72D297353CC}">
                <c16:uniqueId val="{00000002-A199-41A5-9C05-AC8E5177DD9E}"/>
              </c:ext>
            </c:extLst>
          </c:dPt>
          <c:dPt>
            <c:idx val="2"/>
            <c:invertIfNegative val="0"/>
            <c:bubble3D val="0"/>
            <c:spPr>
              <a:solidFill>
                <a:schemeClr val="accent1">
                  <a:lumMod val="90000"/>
                </a:schemeClr>
              </a:solidFill>
              <a:ln>
                <a:noFill/>
              </a:ln>
              <a:effectLst/>
            </c:spPr>
            <c:extLst>
              <c:ext xmlns:c16="http://schemas.microsoft.com/office/drawing/2014/chart" uri="{C3380CC4-5D6E-409C-BE32-E72D297353CC}">
                <c16:uniqueId val="{00000003-A199-41A5-9C05-AC8E5177DD9E}"/>
              </c:ext>
            </c:extLst>
          </c:dPt>
          <c:dPt>
            <c:idx val="3"/>
            <c:invertIfNegative val="0"/>
            <c:bubble3D val="0"/>
            <c:spPr>
              <a:solidFill>
                <a:schemeClr val="accent1">
                  <a:lumMod val="90000"/>
                </a:schemeClr>
              </a:solidFill>
              <a:ln>
                <a:noFill/>
              </a:ln>
              <a:effectLst/>
            </c:spPr>
            <c:extLst>
              <c:ext xmlns:c16="http://schemas.microsoft.com/office/drawing/2014/chart" uri="{C3380CC4-5D6E-409C-BE32-E72D297353CC}">
                <c16:uniqueId val="{00000004-A199-41A5-9C05-AC8E5177DD9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'Triple therapy'!$A$4:$A$7</c:f>
              <c:strCache>
                <c:ptCount val="4"/>
                <c:pt idx="0">
                  <c:v>Triple therapy</c:v>
                </c:pt>
                <c:pt idx="1">
                  <c:v>ACEi, ARB, or ARNI</c:v>
                </c:pt>
                <c:pt idx="2">
                  <c:v>BB </c:v>
                </c:pt>
                <c:pt idx="3">
                  <c:v>MRA</c:v>
                </c:pt>
              </c:strCache>
            </c:strRef>
          </c:cat>
          <c:val>
            <c:numRef>
              <c:f>'Triple therapy'!$D$4:$D$7</c:f>
              <c:numCache>
                <c:formatCode>0.0</c:formatCode>
                <c:ptCount val="4"/>
                <c:pt idx="0">
                  <c:v>7.5146086483580232</c:v>
                </c:pt>
                <c:pt idx="1">
                  <c:v>57.929321310482059</c:v>
                </c:pt>
                <c:pt idx="2">
                  <c:v>59.277758684652717</c:v>
                </c:pt>
                <c:pt idx="3">
                  <c:v>12.452035344609191</c:v>
                </c:pt>
              </c:numCache>
            </c:numRef>
          </c:val>
          <c:extLst>
            <c:ext xmlns:c16="http://schemas.microsoft.com/office/drawing/2014/chart" uri="{C3380CC4-5D6E-409C-BE32-E72D297353CC}">
              <c16:uniqueId val="{00000000-DD5D-4E27-931B-9259646E606F}"/>
            </c:ext>
          </c:extLst>
        </c:ser>
        <c:dLbls>
          <c:showLegendKey val="0"/>
          <c:showVal val="0"/>
          <c:showCatName val="0"/>
          <c:showSerName val="0"/>
          <c:showPercent val="0"/>
          <c:showBubbleSize val="0"/>
        </c:dLbls>
        <c:gapWidth val="219"/>
        <c:overlap val="-27"/>
        <c:axId val="447979264"/>
        <c:axId val="447972992"/>
      </c:barChart>
      <c:catAx>
        <c:axId val="44797926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bg2"/>
                    </a:solidFill>
                    <a:latin typeface="+mn-lt"/>
                    <a:ea typeface="+mn-ea"/>
                    <a:cs typeface="+mn-cs"/>
                  </a:defRPr>
                </a:pPr>
                <a:r>
                  <a:rPr lang="en-CA" b="1">
                    <a:solidFill>
                      <a:schemeClr val="bg2">
                        <a:lumMod val="50000"/>
                      </a:schemeClr>
                    </a:solidFill>
                  </a:rPr>
                  <a:t>Medication grouping</a:t>
                </a:r>
              </a:p>
            </c:rich>
          </c:tx>
          <c:layout>
            <c:manualLayout>
              <c:xMode val="edge"/>
              <c:yMode val="edge"/>
              <c:x val="0.46392954424566851"/>
              <c:y val="0.9271679000016169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972992"/>
        <c:crosses val="autoZero"/>
        <c:auto val="1"/>
        <c:lblAlgn val="ctr"/>
        <c:lblOffset val="100"/>
        <c:noMultiLvlLbl val="0"/>
      </c:catAx>
      <c:valAx>
        <c:axId val="447972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97926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a:t>
          </a:r>
          <a:br>
            <a:rPr lang="en-US" sz="1800" b="1" i="0"/>
          </a:br>
          <a:r>
            <a:rPr lang="en-US" sz="1800" b="1" i="0"/>
            <a:t>high-quality care across 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a:t>
          </a:r>
          <a:br>
            <a:rPr lang="en-US" sz="1800" b="1" i="0" kern="1200"/>
          </a:br>
          <a:r>
            <a:rPr lang="en-US" sz="1800" b="1" i="0" kern="1200"/>
            <a:t>high-quality care across 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0.03145</cdr:x>
      <cdr:y>0.46473</cdr:y>
    </cdr:from>
    <cdr:to>
      <cdr:x>0.08783</cdr:x>
      <cdr:y>0.61254</cdr:y>
    </cdr:to>
    <cdr:sp macro="" textlink="">
      <cdr:nvSpPr>
        <cdr:cNvPr id="2" name="TextBox 1">
          <a:extLst xmlns:a="http://schemas.openxmlformats.org/drawingml/2006/main">
            <a:ext uri="{FF2B5EF4-FFF2-40B4-BE49-F238E27FC236}">
              <a16:creationId xmlns:a16="http://schemas.microsoft.com/office/drawing/2014/main" id="{3826021E-54DA-4C46-9E8E-39F6862DC552}"/>
            </a:ext>
          </a:extLst>
        </cdr:cNvPr>
        <cdr:cNvSpPr txBox="1"/>
      </cdr:nvSpPr>
      <cdr:spPr>
        <a:xfrm xmlns:a="http://schemas.openxmlformats.org/drawingml/2006/main" rot="16200000">
          <a:off x="164307" y="2064545"/>
          <a:ext cx="628651" cy="452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a:t>Sex</a:t>
          </a:r>
        </a:p>
      </cdr:txBody>
    </cdr:sp>
  </cdr:relSizeAnchor>
</c:userShapes>
</file>

<file path=ppt/drawings/drawing2.xml><?xml version="1.0" encoding="utf-8"?>
<c:userShapes xmlns:c="http://schemas.openxmlformats.org/drawingml/2006/chart">
  <cdr:relSizeAnchor xmlns:cdr="http://schemas.openxmlformats.org/drawingml/2006/chartDrawing">
    <cdr:from>
      <cdr:x>0.01998</cdr:x>
      <cdr:y>0.23142</cdr:y>
    </cdr:from>
    <cdr:to>
      <cdr:x>0.19374</cdr:x>
      <cdr:y>0.31557</cdr:y>
    </cdr:to>
    <cdr:sp macro="" textlink="">
      <cdr:nvSpPr>
        <cdr:cNvPr id="3" name="TextBox 2">
          <a:extLst xmlns:a="http://schemas.openxmlformats.org/drawingml/2006/main">
            <a:ext uri="{FF2B5EF4-FFF2-40B4-BE49-F238E27FC236}">
              <a16:creationId xmlns:a16="http://schemas.microsoft.com/office/drawing/2014/main" id="{E6751648-75E5-469E-8527-433A94033C84}"/>
            </a:ext>
          </a:extLst>
        </cdr:cNvPr>
        <cdr:cNvSpPr txBox="1"/>
      </cdr:nvSpPr>
      <cdr:spPr>
        <a:xfrm xmlns:a="http://schemas.openxmlformats.org/drawingml/2006/main">
          <a:off x="109538" y="785814"/>
          <a:ext cx="952500" cy="285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b="1" dirty="0">
              <a:solidFill>
                <a:schemeClr val="bg2">
                  <a:lumMod val="50000"/>
                </a:schemeClr>
              </a:solidFill>
            </a:rPr>
            <a:t>Percent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2021-12-21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CA" sz="1800" u="sng">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qualitystandards@ontariohealth.ca</a:t>
            </a:r>
            <a:r>
              <a:rPr lang="en-US" sz="1200" b="0" i="0" u="none" strike="noStrike" kern="1200">
                <a:solidFill>
                  <a:schemeClr val="tx1"/>
                </a:solidFill>
                <a:effectLst/>
                <a:latin typeface="Calibri" pitchFamily="68" charset="0"/>
                <a:ea typeface="MS PGothic" panose="020B0600070205080204" pitchFamily="34" charset="-128"/>
              </a:rPr>
              <a:t>.</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r>
              <a:rPr lang="en-US" sz="1200" b="1">
                <a:solidFill>
                  <a:srgbClr val="000000"/>
                </a:solidFill>
                <a:cs typeface="ＭＳ Ｐゴシック" pitchFamily="68" charset="-128"/>
              </a:rPr>
              <a:t>Implementing the heart failure quality standard within integrated heart failure care teams presents an opportunity to have:</a:t>
            </a:r>
          </a:p>
          <a:p>
            <a:pPr defTabSz="342900"/>
            <a:endParaRPr lang="en-US" sz="1200">
              <a:solidFill>
                <a:srgbClr val="000000"/>
              </a:solidFill>
              <a:cs typeface="ＭＳ Ｐゴシック" pitchFamily="68" charset="-128"/>
            </a:endParaRPr>
          </a:p>
          <a:p>
            <a:pPr marL="128588" indent="-128588" defTabSz="342900">
              <a:buFont typeface="Arial" panose="020B0604020202020204" pitchFamily="34" charset="0"/>
              <a:buChar char="•"/>
            </a:pPr>
            <a:r>
              <a:rPr lang="en-CA" sz="1200">
                <a:cs typeface="ＭＳ Ｐゴシック" pitchFamily="68" charset="-128"/>
              </a:rPr>
              <a:t>A common approach to evaluating local heart failure care providers’ alignment of heart failure care. </a:t>
            </a:r>
          </a:p>
          <a:p>
            <a:pPr marL="128588" indent="-128588" defTabSz="342900">
              <a:buFont typeface="Arial" panose="020B0604020202020204" pitchFamily="34" charset="0"/>
              <a:buChar char="•"/>
            </a:pPr>
            <a:r>
              <a:rPr lang="en-CA" sz="1200">
                <a:cs typeface="ＭＳ Ｐゴシック" pitchFamily="68" charset="-128"/>
              </a:rPr>
              <a:t>A shared understanding and agreement across provider groups on priority areas in need of improvement. </a:t>
            </a:r>
          </a:p>
          <a:p>
            <a:pPr marL="128588" indent="-128588" defTabSz="342900">
              <a:buFont typeface="Arial" panose="020B0604020202020204" pitchFamily="34" charset="0"/>
              <a:buChar char="•"/>
            </a:pPr>
            <a:r>
              <a:rPr lang="en-CA" sz="1200">
                <a:cs typeface="ＭＳ Ｐゴシック" pitchFamily="68" charset="-128"/>
              </a:rPr>
              <a:t>A unified effort and coordinated, collaborative approach across a region on improvement initiatives.</a:t>
            </a:r>
          </a:p>
          <a:p>
            <a:pPr marL="128588" indent="-128588" defTabSz="342900">
              <a:buFont typeface="Arial" panose="020B0604020202020204" pitchFamily="34" charset="0"/>
              <a:buChar char="•"/>
            </a:pPr>
            <a:r>
              <a:rPr lang="en-CA" sz="1200">
                <a:solidFill>
                  <a:srgbClr val="000000"/>
                </a:solidFill>
                <a:cs typeface="ＭＳ Ｐゴシック" pitchFamily="68" charset="-128"/>
              </a:rPr>
              <a:t>Shared success across local teams, that results in better patient care. </a:t>
            </a:r>
          </a:p>
          <a:p>
            <a:pPr defTabSz="342900"/>
            <a:endParaRPr lang="en-US" sz="1200">
              <a:solidFill>
                <a:srgbClr val="000000"/>
              </a:solidFill>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11</a:t>
            </a:fld>
            <a:endParaRPr lang="en-CA" altLang="en-US">
              <a:solidFill>
                <a:srgbClr val="000000"/>
              </a:solidFill>
            </a:endParaRPr>
          </a:p>
        </p:txBody>
      </p:sp>
    </p:spTree>
    <p:extLst>
      <p:ext uri="{BB962C8B-B14F-4D97-AF65-F5344CB8AC3E}">
        <p14:creationId xmlns:p14="http://schemas.microsoft.com/office/powerpoint/2010/main" val="269063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the Ontario population. </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u="none" strike="noStrike" kern="1200" cap="none" spc="0" baseline="0" noProof="0">
                <a:solidFill>
                  <a:srgbClr val="000000"/>
                </a:solidFill>
                <a:latin typeface="Calibri" pitchFamily="68" charset="0"/>
                <a:ea typeface="MS PGothic" panose="020B0600070205080204" pitchFamily="34" charset="-128"/>
                <a:cs typeface="Arial" panose="020B0604020202020204" pitchFamily="34" charset="0"/>
              </a:rPr>
              <a:t>1 in 25 (3.9%) people age 40 and older in Ontario were living with heart failure in 2017/18.</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latin typeface="Calibri"/>
                <a:ea typeface="MS PGothic"/>
                <a:cs typeface="Calibri"/>
              </a:rPr>
              <a:t>There were 37,341 new cases of heart failure in Ontario in fiscal year 2017/18. </a:t>
            </a:r>
            <a:endParaRPr lang="en-US">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3626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u="none" strike="noStrike" kern="1200" cap="none" spc="0" baseline="0" noProof="0">
                <a:latin typeface="Calibri"/>
                <a:ea typeface="MS PGothic"/>
                <a:cs typeface="Calibri"/>
              </a:rPr>
              <a:t>Among people in Ontario with heart failure age 40 and older, more than 9 </a:t>
            </a:r>
            <a:r>
              <a:rPr lang="en-CA">
                <a:latin typeface="Calibri"/>
                <a:ea typeface="MS PGothic"/>
                <a:cs typeface="Calibri"/>
              </a:rPr>
              <a:t>in</a:t>
            </a:r>
            <a:r>
              <a:rPr lang="en-CA" sz="1200" b="0" i="0" u="none" strike="noStrike" kern="1200" cap="none" spc="0" baseline="0" noProof="0">
                <a:latin typeface="Calibri"/>
                <a:ea typeface="MS PGothic"/>
                <a:cs typeface="Calibri"/>
              </a:rPr>
              <a:t> 10 (92.0%) people had at least one other comorbid condition (such as hypertension or diabetes), and over half (53.4%) had 3 or more comorbid conditions in 2015.</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310008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In</a:t>
            </a:r>
            <a:r>
              <a:rPr lang="en-US" sz="1200" baseline="0"/>
              <a:t> Ontario, </a:t>
            </a:r>
            <a:r>
              <a:rPr lang="en-US" sz="1200"/>
              <a:t>mortality within 30 days after heart failure diagnosis is 8.3% for people age 40 and older, and 22.6% within 1 year of diagnosis. Mortality is higher for females than for males.  These</a:t>
            </a:r>
            <a:r>
              <a:rPr lang="en-US" sz="1200" baseline="0"/>
              <a:t> rates </a:t>
            </a:r>
            <a:r>
              <a:rPr lang="en-US" sz="1200"/>
              <a:t>were risk-adjusted by age and Charlson Comorbidity Index, but not</a:t>
            </a:r>
            <a:r>
              <a:rPr lang="en-US" sz="1200" baseline="0"/>
              <a:t> by</a:t>
            </a:r>
            <a:r>
              <a:rPr lang="en-US" sz="1200"/>
              <a:t> disease severity at diagnosis.</a:t>
            </a: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15</a:t>
            </a:fld>
            <a:endParaRPr lang="en-CA"/>
          </a:p>
        </p:txBody>
      </p:sp>
    </p:spTree>
    <p:extLst>
      <p:ext uri="{BB962C8B-B14F-4D97-AF65-F5344CB8AC3E}">
        <p14:creationId xmlns:p14="http://schemas.microsoft.com/office/powerpoint/2010/main" val="2859395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a:t>Heart failure was one of the top 5 most common reasons for hospitalization in 2016/2017</a:t>
            </a:r>
            <a:endParaRPr lang="en-CA" sz="1200" u="none"/>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t>Link for</a:t>
            </a:r>
            <a:r>
              <a:rPr lang="en-CA" baseline="0"/>
              <a:t> the</a:t>
            </a:r>
            <a:r>
              <a:rPr lang="en-CA"/>
              <a:t> report: https://secure.cihi.ca/estore/productFamily.htm?pf=PFC3714&amp;lang=en&amp;media=0</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36242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alibri"/>
                <a:ea typeface="MS PGothic"/>
                <a:cs typeface="Calibri"/>
              </a:rPr>
              <a:t>Patients with heart failure have a high rate of unplanned readmissions. In Ontario, 1 in 5 (21.0%) people age 40 and older who were admitted to hospital for heart failure had an unplanned readmission to hospital for any reason within 30 days of initial heart failure hospitalization in 2017/18.</a:t>
            </a:r>
          </a:p>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48543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CA" sz="1200" u="none">
                <a:latin typeface="+mn-lt"/>
                <a:ea typeface="MS PGothic"/>
                <a:cs typeface="Calibri"/>
              </a:rPr>
              <a:t>In Ontario, almost 1 in 5 people (18.9%) with heart failure age 40 and</a:t>
            </a:r>
            <a:r>
              <a:rPr lang="en-CA" sz="1200" u="none" baseline="0">
                <a:latin typeface="+mn-lt"/>
                <a:ea typeface="MS PGothic"/>
                <a:cs typeface="Calibri"/>
              </a:rPr>
              <a:t> older had not undergone an x-ray and ECG at the time of diagnosis </a:t>
            </a:r>
            <a:r>
              <a:rPr lang="en-CA">
                <a:latin typeface="+mn-lt"/>
                <a:ea typeface="MS PGothic"/>
                <a:cs typeface="Calibri"/>
              </a:rPr>
              <a:t>in 2017/18 </a:t>
            </a:r>
            <a:r>
              <a:rPr lang="en-CA" sz="1200" u="none" baseline="0">
                <a:latin typeface="+mn-lt"/>
                <a:ea typeface="MS PGothic"/>
                <a:cs typeface="Calibri"/>
              </a:rPr>
              <a:t>(both are recommended diagnostic tests).</a:t>
            </a:r>
            <a:r>
              <a:rPr lang="en-CA">
                <a:latin typeface="+mn-lt"/>
                <a:ea typeface="MS PGothic"/>
                <a:cs typeface="Calibri"/>
              </a:rPr>
              <a:t> </a:t>
            </a:r>
            <a:endParaRPr lang="en-CA" sz="1200" u="none">
              <a:latin typeface="+mn-lt"/>
              <a:ea typeface="MS PGothic"/>
              <a:cs typeface="Arial"/>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97169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kern="1200">
                <a:solidFill>
                  <a:srgbClr val="000000"/>
                </a:solidFill>
                <a:ea typeface="MS PGothic"/>
              </a:rPr>
              <a:t>Everyone with heart failure should get an echocardiogram, either leading up to their diagnosis or after their diagnosis.  However, in Ontario in 2017/18, nearly 1 in 6 people (15.2%) with heart failure age 40 and older had not received</a:t>
            </a:r>
            <a:r>
              <a:rPr lang="en-CA" sz="1200" b="0" kern="1200">
                <a:solidFill>
                  <a:srgbClr val="000000"/>
                </a:solidFill>
                <a:latin typeface="Arial" panose="020B0604020202020204" pitchFamily="34" charset="0"/>
                <a:ea typeface="MS PGothic" panose="020B0600070205080204" pitchFamily="34" charset="-128"/>
                <a:cs typeface="ＭＳ Ｐゴシック" pitchFamily="68" charset="-128"/>
              </a:rPr>
              <a:t> </a:t>
            </a:r>
            <a:r>
              <a:rPr lang="en-CA" sz="1200" b="0" kern="1200">
                <a:solidFill>
                  <a:srgbClr val="000000"/>
                </a:solidFill>
                <a:ea typeface="MS PGothic"/>
              </a:rPr>
              <a:t>this recommended </a:t>
            </a:r>
            <a:r>
              <a:rPr lang="en-CA" sz="1200" b="0" kern="1200">
                <a:solidFill>
                  <a:schemeClr val="tx1"/>
                </a:solidFill>
                <a:ea typeface="MS PGothic"/>
              </a:rPr>
              <a:t>test up to 30 days after</a:t>
            </a:r>
            <a:r>
              <a:rPr lang="en-CA" sz="1200" b="0" kern="1200" baseline="0">
                <a:solidFill>
                  <a:schemeClr val="tx1"/>
                </a:solidFill>
                <a:ea typeface="MS PGothic"/>
              </a:rPr>
              <a:t> the diagnosis was made.</a:t>
            </a:r>
            <a:endParaRPr lang="en-CA" b="1">
              <a:highlight>
                <a:srgbClr val="FFFF00"/>
              </a:highligh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282837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a:latin typeface="+mn-lt"/>
                <a:ea typeface="MS PGothic"/>
                <a:cs typeface="Arial"/>
              </a:rPr>
              <a:t>The previous slides presented data on people age</a:t>
            </a:r>
            <a:r>
              <a:rPr lang="en-US" sz="1200" u="none" baseline="0">
                <a:latin typeface="+mn-lt"/>
                <a:ea typeface="MS PGothic"/>
                <a:cs typeface="Arial"/>
              </a:rPr>
              <a:t> 40 and older in Ontario. The slides on medications refer to data for people age 65 and older in Ontario.</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u="none" baseline="0">
              <a:latin typeface="+mn-lt"/>
              <a:ea typeface="MS PGothic"/>
              <a:cs typeface="Arial"/>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baseline="0">
                <a:latin typeface="+mn-lt"/>
                <a:ea typeface="MS PGothic"/>
                <a:cs typeface="Arial"/>
              </a:rPr>
              <a:t>In Ontario, only 1 in 13 (7.5%) people with heart failure age 65 and older had filled “triple therapy” prescriptions at six months after diagnosis; approximately 50% of people with heart failure should be taking these medications. </a:t>
            </a:r>
            <a:endParaRPr lang="en-CA" sz="1200" u="none" strike="sngStrike"/>
          </a:p>
          <a:p>
            <a:pPr marL="0" indent="0">
              <a:buFont typeface="Arial" panose="020B0604020202020204" pitchFamily="34" charset="0"/>
              <a:buNone/>
            </a:pPr>
            <a:endParaRPr lang="en-CA" sz="1200"/>
          </a:p>
          <a:p>
            <a:pPr marL="171450" indent="-171450">
              <a:buFont typeface="Arial" panose="020B0604020202020204" pitchFamily="34" charset="0"/>
              <a:buChar char="•"/>
            </a:pPr>
            <a:r>
              <a:rPr lang="en-CA" sz="1200" b="1" baseline="0"/>
              <a:t>Triple therapy</a:t>
            </a:r>
            <a:r>
              <a:rPr lang="en-CA" sz="1200" baseline="0"/>
              <a:t>: 3 medication groups used for heart failure – 1) ACEi or ARB or ARNI, 2) BB, 3) MRA</a:t>
            </a:r>
          </a:p>
          <a:p>
            <a:pPr marL="628650" lvl="1" indent="-171450">
              <a:buFont typeface="Arial" panose="020B0604020202020204" pitchFamily="34" charset="0"/>
              <a:buChar char="•"/>
            </a:pPr>
            <a:r>
              <a:rPr lang="en-CA" sz="1200"/>
              <a:t>Medication Group #1:</a:t>
            </a:r>
          </a:p>
          <a:p>
            <a:pPr marL="1085850" lvl="2" indent="-171450">
              <a:buFont typeface="Arial" panose="020B0604020202020204" pitchFamily="34" charset="0"/>
              <a:buChar char="•"/>
            </a:pPr>
            <a:r>
              <a:rPr lang="en-CA" sz="1200"/>
              <a:t>ACEi = </a:t>
            </a:r>
            <a:r>
              <a:rPr lang="en-CA" sz="1200" b="0" i="0" kern="1200">
                <a:solidFill>
                  <a:schemeClr val="tx1"/>
                </a:solidFill>
                <a:effectLst/>
                <a:latin typeface="Calibri" pitchFamily="68" charset="0"/>
                <a:ea typeface="MS PGothic" panose="020B0600070205080204" pitchFamily="34" charset="-128"/>
                <a:cs typeface="+mn-cs"/>
              </a:rPr>
              <a:t>angiotensin-converting enzyme inhibitor</a:t>
            </a:r>
            <a:r>
              <a:rPr lang="en-CA" sz="1200"/>
              <a:t> </a:t>
            </a:r>
          </a:p>
          <a:p>
            <a:pPr marL="1085850" lvl="2" indent="-171450">
              <a:buFont typeface="Arial" panose="020B0604020202020204" pitchFamily="34" charset="0"/>
              <a:buChar char="•"/>
            </a:pPr>
            <a:r>
              <a:rPr lang="en-CA" sz="1200"/>
              <a:t>ARB = </a:t>
            </a:r>
            <a:r>
              <a:rPr lang="en-CA" sz="1200" b="0" i="0" kern="1200">
                <a:solidFill>
                  <a:schemeClr val="tx1"/>
                </a:solidFill>
                <a:effectLst/>
                <a:latin typeface="Calibri" pitchFamily="68" charset="0"/>
                <a:ea typeface="MS PGothic" panose="020B0600070205080204" pitchFamily="34" charset="-128"/>
                <a:cs typeface="+mn-cs"/>
              </a:rPr>
              <a:t>angiotensin II receptor blocker</a:t>
            </a:r>
            <a:endParaRPr lang="en-CA" sz="1200"/>
          </a:p>
          <a:p>
            <a:pPr marL="1085850" lvl="2" indent="-171450">
              <a:buFont typeface="Arial" panose="020B0604020202020204" pitchFamily="34" charset="0"/>
              <a:buChar char="•"/>
            </a:pPr>
            <a:r>
              <a:rPr lang="en-CA" sz="1200"/>
              <a:t>ARNI</a:t>
            </a:r>
            <a:r>
              <a:rPr lang="en-CA" sz="1200" baseline="0"/>
              <a:t> = </a:t>
            </a:r>
            <a:r>
              <a:rPr lang="en-CA" sz="1200" b="0" i="0" u="none" strike="noStrike" kern="1200">
                <a:solidFill>
                  <a:schemeClr val="tx1"/>
                </a:solidFill>
                <a:effectLst/>
                <a:latin typeface="Calibri" pitchFamily="68" charset="0"/>
                <a:ea typeface="MS PGothic" panose="020B0600070205080204" pitchFamily="34" charset="-128"/>
                <a:cs typeface="+mn-cs"/>
              </a:rPr>
              <a:t>angiotensin receptor neprilysin inhibitor</a:t>
            </a:r>
          </a:p>
          <a:p>
            <a:pPr marL="628650" lvl="1" indent="-171450">
              <a:buFont typeface="Arial" panose="020B0604020202020204" pitchFamily="34" charset="0"/>
              <a:buChar char="•"/>
            </a:pPr>
            <a:r>
              <a:rPr lang="en-CA" sz="1200" b="0" i="0" u="none" strike="noStrike" kern="1200">
                <a:solidFill>
                  <a:schemeClr val="tx1"/>
                </a:solidFill>
                <a:effectLst/>
                <a:latin typeface="Calibri" pitchFamily="68" charset="0"/>
                <a:ea typeface="MS PGothic" panose="020B0600070205080204" pitchFamily="34" charset="-128"/>
                <a:cs typeface="+mn-cs"/>
              </a:rPr>
              <a:t>Medication</a:t>
            </a:r>
            <a:r>
              <a:rPr lang="en-CA" sz="1200" b="0" i="0" u="none" strike="noStrike" kern="1200" baseline="0">
                <a:solidFill>
                  <a:schemeClr val="tx1"/>
                </a:solidFill>
                <a:effectLst/>
                <a:latin typeface="Calibri" pitchFamily="68" charset="0"/>
                <a:ea typeface="MS PGothic" panose="020B0600070205080204" pitchFamily="34" charset="-128"/>
                <a:cs typeface="+mn-cs"/>
              </a:rPr>
              <a:t> Group</a:t>
            </a:r>
            <a:r>
              <a:rPr lang="en-CA" sz="1200" b="0" i="0" u="none" strike="noStrike" kern="1200">
                <a:solidFill>
                  <a:schemeClr val="tx1"/>
                </a:solidFill>
                <a:effectLst/>
                <a:latin typeface="Calibri" pitchFamily="68" charset="0"/>
                <a:ea typeface="MS PGothic" panose="020B0600070205080204" pitchFamily="34" charset="-128"/>
                <a:cs typeface="+mn-cs"/>
              </a:rPr>
              <a:t> #2:</a:t>
            </a:r>
          </a:p>
          <a:p>
            <a:pPr marL="1085850" lvl="2" indent="-171450">
              <a:buFont typeface="Arial" panose="020B0604020202020204" pitchFamily="34" charset="0"/>
              <a:buChar char="•"/>
            </a:pPr>
            <a:r>
              <a:rPr lang="en-CA" sz="1200" b="0" i="0" u="none" strike="noStrike" kern="1200">
                <a:solidFill>
                  <a:schemeClr val="tx1"/>
                </a:solidFill>
                <a:effectLst/>
                <a:latin typeface="Calibri" pitchFamily="68" charset="0"/>
                <a:ea typeface="MS PGothic" panose="020B0600070205080204" pitchFamily="34" charset="-128"/>
                <a:cs typeface="+mn-cs"/>
              </a:rPr>
              <a:t>BB = beta blocker</a:t>
            </a:r>
          </a:p>
          <a:p>
            <a:pPr marL="628650" lvl="1" indent="-171450">
              <a:buFont typeface="Arial" panose="020B0604020202020204" pitchFamily="34" charset="0"/>
              <a:buChar char="•"/>
            </a:pPr>
            <a:r>
              <a:rPr lang="en-CA" sz="1200"/>
              <a:t>Medication</a:t>
            </a:r>
            <a:r>
              <a:rPr lang="en-CA" sz="1200" baseline="0"/>
              <a:t> Group</a:t>
            </a:r>
            <a:r>
              <a:rPr lang="en-CA" sz="1200"/>
              <a:t> #3:</a:t>
            </a:r>
          </a:p>
          <a:p>
            <a:pPr marL="1085850" lvl="2" indent="-171450">
              <a:buFont typeface="Arial" panose="020B0604020202020204" pitchFamily="34" charset="0"/>
              <a:buChar char="•"/>
            </a:pPr>
            <a:r>
              <a:rPr lang="en-CA" sz="1200"/>
              <a:t>MRA = </a:t>
            </a:r>
            <a:r>
              <a:rPr lang="en-CA" sz="1200" b="0" i="0" kern="1200">
                <a:solidFill>
                  <a:schemeClr val="tx1"/>
                </a:solidFill>
                <a:effectLst/>
                <a:latin typeface="Calibri" pitchFamily="68" charset="0"/>
                <a:ea typeface="MS PGothic" panose="020B0600070205080204" pitchFamily="34" charset="-128"/>
                <a:cs typeface="+mn-cs"/>
              </a:rPr>
              <a:t>mineralocorticoid receptor antagonist</a:t>
            </a:r>
            <a:endParaRPr lang="en-CA">
              <a:latin typeface="Calibri"/>
              <a:ea typeface="MS PGothic"/>
              <a:cs typeface="Calibri"/>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u="none">
              <a:latin typeface="Calibri"/>
              <a:ea typeface="MS PGothic"/>
              <a:cs typeface="Arial"/>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1" u="none">
                <a:latin typeface="Arial"/>
                <a:ea typeface="MS PGothic"/>
                <a:cs typeface="Arial"/>
              </a:rPr>
              <a:t>Notes: </a:t>
            </a:r>
          </a:p>
          <a:p>
            <a:pPr marL="628650" lvl="1" indent="-171450">
              <a:buFont typeface="Arial" panose="020B0604020202020204" pitchFamily="34" charset="0"/>
              <a:buChar char="•"/>
            </a:pPr>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It is not possible to separate the diagnosis of heart failure with reduced ejection fraction from other forms of heart failure. About 50% of people with heart failure have heart failure with reduced ejection fraction and should receive triple therapy.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u="none"/>
              <a:t>A grace period of 1.5x the days supplied was applied to all medication claims when determining overlapping use of medications on day 180 after heart failure diagnosis.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u="none"/>
              <a:t>ARNI medications are newly approved drugs in Ontario, and are represented in low numbers in 2017/18.</a:t>
            </a:r>
            <a:endParaRPr lang="en-CA">
              <a:latin typeface="Calibri"/>
              <a:ea typeface="MS PGothic"/>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0581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CA">
                <a:latin typeface="Calibri"/>
                <a:ea typeface="MS PGothic"/>
                <a:cs typeface="Calibri"/>
              </a:rPr>
              <a:t>People with heart failure who have</a:t>
            </a:r>
            <a:r>
              <a:rPr lang="en-CA" baseline="0">
                <a:latin typeface="Calibri"/>
                <a:ea typeface="MS PGothic"/>
                <a:cs typeface="Calibri"/>
              </a:rPr>
              <a:t> a reduced ejection fraction (HFrEF) and New York Heart Association (NYHA) class II to IV symptoms are offered pharmacological management with “triple therapy.” These individuals may require additional medications and are prescribed these are needed. Approximately half of the population of people with heart failure have HFrEF, so we would expect to see each of the bars in the graph at approximately 50%. </a:t>
            </a:r>
          </a:p>
          <a:p>
            <a:pPr marL="0" indent="0">
              <a:buFont typeface="Arial" panose="020B0604020202020204" pitchFamily="34" charset="0"/>
              <a:buNone/>
              <a:defRPr/>
            </a:pPr>
            <a:endParaRPr lang="en-CA" baseline="0">
              <a:latin typeface="Calibri"/>
              <a:ea typeface="MS PGothic"/>
              <a:cs typeface="Calibri"/>
            </a:endParaRPr>
          </a:p>
          <a:p>
            <a:pPr marL="171450" indent="-171450">
              <a:buFont typeface="Arial" panose="020B0604020202020204" pitchFamily="34" charset="0"/>
              <a:buChar char="•"/>
              <a:defRPr/>
            </a:pPr>
            <a:r>
              <a:rPr lang="en-CA" baseline="0">
                <a:latin typeface="Calibri"/>
                <a:ea typeface="MS PGothic"/>
                <a:cs typeface="Calibri"/>
              </a:rPr>
              <a:t>In Ontario, “triple therapy” medication use at 180 days after heart failure diagnosis is low for people age 65 and older, and may be due to low uptake of MRA medications. </a:t>
            </a:r>
          </a:p>
          <a:p>
            <a:pPr marL="171450" indent="-171450">
              <a:buFont typeface="Arial" panose="020B0604020202020204" pitchFamily="34" charset="0"/>
              <a:buChar char="•"/>
              <a:defRPr/>
            </a:pPr>
            <a:endParaRPr lang="en-CA" sz="120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a:t>Triple therapy</a:t>
            </a:r>
            <a:r>
              <a:rPr lang="en-CA" sz="1200"/>
              <a:t>: 3 medication groups used for heart failure: (1) ACEi or ARB or ARNI, (2) BB, (3) MRA</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Medication Group #1:</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ACEi = angiotensin-converting enzyme inhibitor </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ARB = angiotensin II receptor blocker</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ARNI = angiotensin receptor neprilysin inhibitor</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Medication Group #2:</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BB = beta blocker</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Medication Group #3:</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MRA = mineralocorticoid receptor antagonist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For</a:t>
            </a:r>
            <a:r>
              <a:rPr lang="en-CA" sz="1200" baseline="0"/>
              <a:t> people with heart failure, age 65 and older:</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Medication Group</a:t>
            </a:r>
            <a:r>
              <a:rPr lang="en-CA" sz="1200" baseline="0"/>
              <a:t> #1 (ACE, ARB or ARNI) is being dispensed to 57.9% of people,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Medication Group #2 (BB)</a:t>
            </a:r>
            <a:r>
              <a:rPr lang="en-CA" sz="1200" baseline="0"/>
              <a:t> is being dispensed to 59.3% of people, and</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a:t>Medication Group</a:t>
            </a:r>
            <a:r>
              <a:rPr lang="en-CA" sz="1200" baseline="0"/>
              <a:t> #3 (MRA) is being dispensed to 12.5% of people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aseline="0"/>
              <a:t>at 180 days after heart failure diagnosis. </a:t>
            </a:r>
            <a:endParaRPr lang="en-CA" sz="120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b="1" u="none"/>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b="1" u="none"/>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u="none"/>
              <a:t>Notes: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It is not possible to separate the diagnosis of heart failure with reduced ejection fraction from other forms of heart failure. About 50% of people with heart failure have heart failure with reduced ejection fraction and should receive triple therapy.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u="none"/>
              <a:t>A grace period of 1.5x the days supplied was applied to all medication claims when determining overlapping use of medications on day 180 after heart failure diagnosis.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u="none"/>
              <a:t>ARNI medications are newly approved drugs in Ontario, and are represented in low numbers 2017/18. </a:t>
            </a: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7471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kern="1200">
                <a:solidFill>
                  <a:schemeClr val="tx1"/>
                </a:solidFill>
                <a:effectLst/>
                <a:latin typeface="Calibri" pitchFamily="68" charset="0"/>
                <a:ea typeface="MS PGothic" panose="020B0600070205080204" pitchFamily="34" charset="-128"/>
                <a:cs typeface="ＭＳ Ｐゴシック" pitchFamily="68" charset="-128"/>
              </a:rPr>
              <a:t>My experience as a caregiver to a loved one with heart failure taught me that having the right information and asking the right questions can effect change in the way patients receive care. When my husband was discharged from hospital after major cardiac surgery without any touchpoints or arrangements made for follow-up care in my home community (ultimately leading to a hospital readmission), I learned a lot about the value of a supported transition. The quality standard for heart failure addresses this. It also empowers patients and caregivers to ask the right questions to their care team about when, where, and how care should be delivered and helps build comfort and prompt discussion around potentially difficult topics, such as palliative care. These are some of the many reasons it is such an important resource.</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47693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231145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latin typeface="Calibri"/>
                <a:ea typeface="MS PGothic"/>
                <a:cs typeface="Calibri"/>
              </a:rPr>
              <a:t>The scope does not cover: </a:t>
            </a:r>
            <a:endParaRPr lang="en-CA" sz="1200" b="1" kern="1200">
              <a:solidFill>
                <a:schemeClr val="tx1"/>
              </a:solidFill>
              <a:effectLst/>
              <a:latin typeface="Calibri" pitchFamily="68" charset="0"/>
              <a:ea typeface="MS PGothic" panose="020B0600070205080204" pitchFamily="34" charset="-128"/>
              <a:cs typeface="ＭＳ Ｐゴシック" pitchFamily="68" charset="-128"/>
            </a:endParaRPr>
          </a:p>
          <a:p>
            <a:pPr marL="171450" marR="0" indent="-171450">
              <a:spcBef>
                <a:spcPts val="0"/>
              </a:spcBef>
              <a:spcAft>
                <a:spcPts val="0"/>
              </a:spcAft>
              <a:buFont typeface="Arial" panose="020B0604020202020204" pitchFamily="34" charset="0"/>
              <a:buChar char="•"/>
            </a:pPr>
            <a:r>
              <a:rPr lang="en-CA">
                <a:latin typeface="Arial"/>
                <a:ea typeface="Times New Roman" panose="02020603050405020304" pitchFamily="18" charset="0"/>
                <a:cs typeface="Arial"/>
              </a:rPr>
              <a:t>It does not address heart failure owing to congenital cardiac conditions. </a:t>
            </a:r>
            <a:endParaRPr lang="en-CA" sz="1200">
              <a:latin typeface="Arial" panose="020B0604020202020204" pitchFamily="34" charset="0"/>
              <a:ea typeface="Times New Roman" panose="02020603050405020304" pitchFamily="18"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CA">
                <a:latin typeface="Arial"/>
                <a:ea typeface="Times New Roman" panose="02020603050405020304" pitchFamily="18" charset="0"/>
                <a:cs typeface="Arial"/>
              </a:rPr>
              <a:t>It also does not address the primary prevention of heart failure.</a:t>
            </a:r>
            <a:endParaRPr lang="en-CA" sz="1200">
              <a:latin typeface="Arial" panose="020B0604020202020204" pitchFamily="34" charset="0"/>
              <a:ea typeface="Times New Roman" panose="02020603050405020304" pitchFamily="18" charset="0"/>
              <a:cs typeface="Times New Roman" panose="02020603050405020304" pitchFamily="18" charset="0"/>
            </a:endParaRPr>
          </a:p>
          <a:p>
            <a:pPr marL="171450" marR="0" indent="-171450">
              <a:spcBef>
                <a:spcPts val="0"/>
              </a:spcBef>
              <a:spcAft>
                <a:spcPts val="0"/>
              </a:spcAft>
              <a:buFont typeface="Arial" panose="020B0604020202020204" pitchFamily="34" charset="0"/>
              <a:buChar char="•"/>
            </a:pPr>
            <a:r>
              <a:rPr lang="en-CA">
                <a:latin typeface="Arial"/>
                <a:ea typeface="Calibri" panose="020F0502020204030204" pitchFamily="34" charset="0"/>
                <a:cs typeface="Arial"/>
              </a:rPr>
              <a:t>Health Quality Ontario and the Ministry of Health and Long-Term Care have developed the </a:t>
            </a:r>
            <a:r>
              <a:rPr lang="en-CA" i="1">
                <a:latin typeface="Arial"/>
                <a:ea typeface="Calibri" panose="020F0502020204030204" pitchFamily="34" charset="0"/>
                <a:cs typeface="Arial"/>
              </a:rPr>
              <a:t>Quality-Based Procedures: Clinical Handbook for Heart Failure (Acute and Postacute)</a:t>
            </a:r>
            <a:r>
              <a:rPr lang="en-CA">
                <a:latin typeface="Arial"/>
                <a:ea typeface="Calibri" panose="020F0502020204030204" pitchFamily="34" charset="0"/>
                <a:cs typeface="Arial"/>
              </a:rPr>
              <a:t> to provide guidance on hospital care for people with heart failure.</a:t>
            </a:r>
            <a:endParaRPr lang="en-US" sz="1200">
              <a:latin typeface="Arial" panose="020B0604020202020204" pitchFamily="34" charset="0"/>
              <a:ea typeface="Times New Roman" panose="02020603050405020304" pitchFamily="18" charset="0"/>
              <a:cs typeface="Times New Roman" panose="02020603050405020304" pitchFamily="18" charset="0"/>
            </a:endParaRPr>
          </a:p>
          <a:p>
            <a:endParaRPr lang="en-CA" sz="1200" b="1"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Terminology Used in This Quality Standard</a:t>
            </a:r>
            <a:endParaRPr lang="en-US" sz="1200" b="1"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The New York Heart Association (NYHA) classification system describes heart failure symptoms. Below are the definitions for the four classifications:</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Class I—no symptoms</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Class II—symptoms during ordinary activity</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Class III—symptoms with less than ordinary activity</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Class IV—symptoms at rest or with any minimal activity</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The heart failure population can be divided into three major subpopulations based on ejection fraction:</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“Heart failure with reduced ejection fraction” (HFrEF) refers to a left ventricular ejection fraction that is less than or equal to 40%</a:t>
            </a:r>
            <a:r>
              <a:rPr lang="en-CA" baseline="30000">
                <a:latin typeface="Calibri"/>
                <a:ea typeface="MS PGothic"/>
                <a:cs typeface="Calibri"/>
              </a:rPr>
              <a:t>3</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“Heart failure with preserved ejection fraction” (HFpEF) refers to a left ventricular ejection fraction that is equal to or greater than 50%</a:t>
            </a:r>
            <a:r>
              <a:rPr lang="en-CA" baseline="30000">
                <a:latin typeface="Calibri"/>
                <a:ea typeface="MS PGothic"/>
                <a:cs typeface="Calibri"/>
              </a:rPr>
              <a:t>3</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a:latin typeface="Calibri"/>
                <a:ea typeface="MS PGothic"/>
                <a:cs typeface="Calibri"/>
              </a:rPr>
              <a:t>“Heart failure with midrange ejection fraction” (HFmrEF) is a relatively new classification, referring to an intermediate group with a left ventricular ejection fraction of 41% to 49%</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Each quality statement applies to all three of these subpopulations, unless specifically mentioned in the text of the statement.</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5757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latin typeface="Calibri"/>
                <a:ea typeface="MS PGothic"/>
                <a:cs typeface="Calibri"/>
              </a:rPr>
              <a:t>Definitions Used Within This Quality Statement</a:t>
            </a:r>
            <a:endParaRPr lang="en-US" sz="1200" b="1"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Medical history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A medical history should address, at minimum, the following:</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0"/>
            <a:r>
              <a:rPr lang="en-CA" b="1">
                <a:latin typeface="Calibri"/>
                <a:ea typeface="MS PGothic"/>
                <a:cs typeface="Calibri"/>
              </a:rPr>
              <a:t>Symptoms</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marL="742950" lvl="1" indent="-285750">
              <a:buFont typeface="Arial"/>
              <a:buChar char="•"/>
            </a:pPr>
            <a:r>
              <a:rPr lang="en-CA">
                <a:latin typeface="Calibri"/>
                <a:ea typeface="MS PGothic"/>
                <a:cs typeface="Calibri"/>
              </a:rPr>
              <a:t>Shortness of breath on rest and exertion</a:t>
            </a:r>
            <a:endParaRPr lang="en-US">
              <a:latin typeface="Calibri"/>
              <a:ea typeface="MS PGothic"/>
              <a:cs typeface="Calibri"/>
            </a:endParaRPr>
          </a:p>
          <a:p>
            <a:pPr marL="742950" lvl="1" indent="-285750">
              <a:buFont typeface="Arial"/>
              <a:buChar char="•"/>
            </a:pPr>
            <a:r>
              <a:rPr lang="en-CA">
                <a:latin typeface="Calibri"/>
                <a:ea typeface="MS PGothic"/>
                <a:cs typeface="Calibri"/>
              </a:rPr>
              <a:t>Orthopnea</a:t>
            </a:r>
            <a:endParaRPr lang="en-US">
              <a:latin typeface="Calibri"/>
              <a:ea typeface="MS PGothic"/>
              <a:cs typeface="Calibri"/>
            </a:endParaRPr>
          </a:p>
          <a:p>
            <a:pPr marL="742950" lvl="1" indent="-285750">
              <a:buFont typeface="Arial"/>
              <a:buChar char="•"/>
            </a:pPr>
            <a:r>
              <a:rPr lang="en-CA">
                <a:latin typeface="Calibri"/>
                <a:ea typeface="MS PGothic"/>
                <a:cs typeface="Calibri"/>
              </a:rPr>
              <a:t>Paroxysmal nocturnal dyspnea</a:t>
            </a:r>
            <a:endParaRPr lang="en-US">
              <a:latin typeface="Calibri"/>
              <a:ea typeface="MS PGothic"/>
              <a:cs typeface="Calibri"/>
            </a:endParaRPr>
          </a:p>
          <a:p>
            <a:pPr marL="742950" lvl="1" indent="-285750">
              <a:buFont typeface="Arial"/>
              <a:buChar char="•"/>
            </a:pPr>
            <a:r>
              <a:rPr lang="en-CA">
                <a:latin typeface="Calibri"/>
                <a:ea typeface="MS PGothic"/>
                <a:cs typeface="Calibri"/>
              </a:rPr>
              <a:t>Reduced activity tolerance</a:t>
            </a:r>
            <a:endParaRPr lang="en-US">
              <a:latin typeface="Calibri"/>
              <a:ea typeface="MS PGothic"/>
              <a:cs typeface="Calibri"/>
            </a:endParaRPr>
          </a:p>
          <a:p>
            <a:pPr marL="742950" lvl="1" indent="-285750">
              <a:buFont typeface="Arial"/>
              <a:buChar char="•"/>
            </a:pPr>
            <a:r>
              <a:rPr lang="en-CA">
                <a:latin typeface="Calibri"/>
                <a:ea typeface="MS PGothic"/>
                <a:cs typeface="Calibri"/>
              </a:rPr>
              <a:t>Fatigue, tiredness, increased time to recover after exercise</a:t>
            </a:r>
            <a:endParaRPr lang="en-US">
              <a:latin typeface="Calibri"/>
              <a:ea typeface="MS PGothic"/>
              <a:cs typeface="Calibri"/>
            </a:endParaRPr>
          </a:p>
          <a:p>
            <a:pPr marL="742950" lvl="1" indent="-285750">
              <a:buFont typeface="Arial"/>
              <a:buChar char="•"/>
            </a:pPr>
            <a:r>
              <a:rPr lang="en-CA">
                <a:latin typeface="Calibri"/>
                <a:ea typeface="MS PGothic"/>
                <a:cs typeface="Calibri"/>
              </a:rPr>
              <a:t>Ankle swelling</a:t>
            </a:r>
            <a:endParaRPr lang="en-US">
              <a:latin typeface="Calibri"/>
              <a:ea typeface="MS PGothic"/>
              <a:cs typeface="Calibri"/>
            </a:endParaRPr>
          </a:p>
          <a:p>
            <a:pPr marL="285750" indent="-285750">
              <a:buFont typeface="Arial"/>
              <a:buChar char="•"/>
            </a:pPr>
            <a:r>
              <a:rPr lang="en-CA">
                <a:latin typeface="Calibri"/>
                <a:ea typeface="MS PGothic"/>
                <a:cs typeface="Calibri"/>
              </a:rPr>
              <a:t>Prior cardiac disease and risk factors (e.g., coronary artery disease, valve disease, atrial fibrillation, myocardial infarction, diabetes, smoking, hypertension)</a:t>
            </a:r>
            <a:endParaRPr lang="en-US">
              <a:latin typeface="Calibri"/>
              <a:ea typeface="MS PGothic"/>
              <a:cs typeface="Calibri"/>
            </a:endParaRPr>
          </a:p>
          <a:p>
            <a:pPr marL="285750" indent="-285750">
              <a:buFont typeface="Arial"/>
              <a:buChar char="•"/>
            </a:pPr>
            <a:r>
              <a:rPr lang="en-CA">
                <a:latin typeface="Calibri"/>
                <a:ea typeface="MS PGothic"/>
                <a:cs typeface="Calibri"/>
              </a:rPr>
              <a:t>Exacerbating factors </a:t>
            </a:r>
            <a:endParaRPr lang="en-US"/>
          </a:p>
          <a:p>
            <a:pPr marL="285750" indent="-285750">
              <a:buFont typeface="Arial"/>
              <a:buChar char="•"/>
            </a:pPr>
            <a:r>
              <a:rPr lang="en-CA">
                <a:latin typeface="Calibri"/>
                <a:ea typeface="MS PGothic"/>
                <a:cs typeface="Calibri"/>
              </a:rPr>
              <a:t>Comorbidities (e.g., renal failure) </a:t>
            </a:r>
            <a:endParaRPr lang="en-CA">
              <a:cs typeface="Calibri"/>
            </a:endParaRPr>
          </a:p>
          <a:p>
            <a:pPr marL="285750" indent="-285750">
              <a:buFont typeface="Arial"/>
              <a:buChar char="•"/>
            </a:pPr>
            <a:r>
              <a:rPr lang="en-CA">
                <a:latin typeface="Calibri"/>
                <a:ea typeface="MS PGothic"/>
                <a:cs typeface="Calibri"/>
              </a:rPr>
              <a:t>Medications</a:t>
            </a:r>
            <a:endParaRPr lang="en-US">
              <a:latin typeface="Calibri"/>
              <a:ea typeface="MS PGothic"/>
              <a:cs typeface="Calibri"/>
            </a:endParaRPr>
          </a:p>
          <a:p>
            <a:pPr marL="285750" indent="-285750">
              <a:buFont typeface="Arial"/>
              <a:buChar char="•"/>
            </a:pPr>
            <a:r>
              <a:rPr lang="en-CA">
                <a:latin typeface="Calibri"/>
                <a:ea typeface="MS PGothic"/>
                <a:cs typeface="Calibri"/>
              </a:rPr>
              <a:t>Changes in independence and activities of daily living </a:t>
            </a:r>
            <a:endParaRPr lang="en-US"/>
          </a:p>
          <a:p>
            <a:pPr marL="285750" indent="-285750">
              <a:buFont typeface="Arial"/>
              <a:buChar char="•"/>
            </a:pPr>
            <a:r>
              <a:rPr lang="en-CA">
                <a:latin typeface="Calibri"/>
                <a:ea typeface="MS PGothic"/>
                <a:cs typeface="Calibri"/>
              </a:rPr>
              <a:t>Lifestyle (e.g., alcohol used; diet, including sodium intake; physical activity) </a:t>
            </a:r>
            <a:endParaRPr lang="en-US"/>
          </a:p>
          <a:p>
            <a:pPr marL="285750" indent="-285750">
              <a:buFont typeface="Arial"/>
              <a:buChar char="•"/>
            </a:pPr>
            <a:r>
              <a:rPr lang="en-CA">
                <a:latin typeface="Calibri"/>
                <a:ea typeface="MS PGothic"/>
                <a:cs typeface="Calibri"/>
              </a:rPr>
              <a:t>Quality of life</a:t>
            </a:r>
            <a:endParaRPr lang="en-US">
              <a:latin typeface="Calibri"/>
              <a:ea typeface="MS PGothic"/>
              <a:cs typeface="Calibri"/>
            </a:endParaRPr>
          </a:p>
          <a:p>
            <a:r>
              <a:rPr lang="en-CA" b="1">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Physical examination</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A physical examination should include, at minimum, the following:</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marL="285750" indent="-285750">
              <a:buFont typeface="Arial"/>
              <a:buChar char="•"/>
            </a:pPr>
            <a:r>
              <a:rPr lang="en-CA">
                <a:latin typeface="Calibri"/>
                <a:ea typeface="MS PGothic"/>
                <a:cs typeface="Calibri"/>
              </a:rPr>
              <a:t>Vital signs</a:t>
            </a:r>
            <a:endParaRPr lang="en-US">
              <a:latin typeface="Calibri"/>
              <a:ea typeface="MS PGothic"/>
              <a:cs typeface="Calibri"/>
            </a:endParaRPr>
          </a:p>
          <a:p>
            <a:pPr marL="285750" indent="-285750">
              <a:buFont typeface="Arial"/>
              <a:buChar char="•"/>
            </a:pPr>
            <a:r>
              <a:rPr lang="en-CA">
                <a:latin typeface="Calibri"/>
                <a:ea typeface="MS PGothic"/>
                <a:cs typeface="Calibri"/>
              </a:rPr>
              <a:t>Volume status</a:t>
            </a:r>
            <a:endParaRPr lang="en-US">
              <a:latin typeface="Calibri"/>
              <a:ea typeface="MS PGothic"/>
              <a:cs typeface="Calibri"/>
            </a:endParaRPr>
          </a:p>
          <a:p>
            <a:pPr marL="742950" lvl="1" indent="-285750">
              <a:buFont typeface="Arial"/>
              <a:buChar char="•"/>
            </a:pPr>
            <a:r>
              <a:rPr lang="en-CA">
                <a:latin typeface="Calibri"/>
                <a:ea typeface="MS PGothic"/>
                <a:cs typeface="Calibri"/>
              </a:rPr>
              <a:t>Weight change </a:t>
            </a:r>
            <a:endParaRPr lang="en-US">
              <a:cs typeface="Calibri" pitchFamily="68" charset="0"/>
            </a:endParaRPr>
          </a:p>
          <a:p>
            <a:pPr marL="742950" lvl="1" indent="-285750">
              <a:buFont typeface="Arial"/>
              <a:buChar char="•"/>
            </a:pPr>
            <a:r>
              <a:rPr lang="en-CA">
                <a:latin typeface="Calibri"/>
                <a:ea typeface="MS PGothic"/>
                <a:cs typeface="Calibri"/>
              </a:rPr>
              <a:t>Jugular venous pressure</a:t>
            </a:r>
            <a:endParaRPr lang="en-US">
              <a:latin typeface="Calibri"/>
              <a:ea typeface="MS PGothic"/>
              <a:cs typeface="Calibri"/>
            </a:endParaRPr>
          </a:p>
          <a:p>
            <a:pPr marL="742950" lvl="1" indent="-285750">
              <a:buFont typeface="Arial"/>
              <a:buChar char="•"/>
            </a:pPr>
            <a:r>
              <a:rPr lang="en-CA">
                <a:latin typeface="Calibri"/>
                <a:ea typeface="MS PGothic"/>
                <a:cs typeface="Calibri"/>
              </a:rPr>
              <a:t>Peripheral edema (e.g., feet, ankles, legs, sacrum)</a:t>
            </a:r>
            <a:endParaRPr lang="en-US">
              <a:latin typeface="Calibri"/>
              <a:ea typeface="MS PGothic"/>
              <a:cs typeface="Calibri"/>
            </a:endParaRPr>
          </a:p>
          <a:p>
            <a:pPr marL="285750" indent="-285750">
              <a:buFont typeface="Arial"/>
              <a:buChar char="•"/>
            </a:pPr>
            <a:r>
              <a:rPr lang="en-CA">
                <a:latin typeface="Calibri"/>
                <a:ea typeface="MS PGothic"/>
                <a:cs typeface="Calibri"/>
              </a:rPr>
              <a:t>Cardiac assessment</a:t>
            </a:r>
            <a:endParaRPr lang="en-US">
              <a:latin typeface="Calibri"/>
              <a:ea typeface="MS PGothic"/>
              <a:cs typeface="Calibri"/>
            </a:endParaRPr>
          </a:p>
          <a:p>
            <a:pPr marL="742950" lvl="1" indent="-285750">
              <a:buFont typeface="Arial"/>
              <a:buChar char="•"/>
            </a:pPr>
            <a:r>
              <a:rPr lang="en-CA">
                <a:latin typeface="Calibri"/>
                <a:ea typeface="MS PGothic"/>
                <a:cs typeface="Calibri"/>
              </a:rPr>
              <a:t>Cardiac murmur</a:t>
            </a:r>
            <a:endParaRPr lang="en-US">
              <a:latin typeface="Calibri"/>
              <a:ea typeface="MS PGothic"/>
              <a:cs typeface="Calibri"/>
            </a:endParaRPr>
          </a:p>
          <a:p>
            <a:pPr marL="742950" lvl="1" indent="-285750">
              <a:buFont typeface="Arial"/>
              <a:buChar char="•"/>
            </a:pPr>
            <a:r>
              <a:rPr lang="en-CA">
                <a:latin typeface="Calibri"/>
                <a:ea typeface="MS PGothic"/>
                <a:cs typeface="Calibri"/>
              </a:rPr>
              <a:t>Laterally displaced apical pulse</a:t>
            </a:r>
            <a:endParaRPr lang="en-US">
              <a:latin typeface="Calibri"/>
              <a:ea typeface="MS PGothic"/>
              <a:cs typeface="Calibri"/>
            </a:endParaRPr>
          </a:p>
          <a:p>
            <a:pPr marL="285750" indent="-285750">
              <a:buFont typeface="Arial"/>
              <a:buChar char="•"/>
            </a:pPr>
            <a:r>
              <a:rPr lang="en-CA">
                <a:latin typeface="Calibri"/>
                <a:ea typeface="MS PGothic"/>
                <a:cs typeface="Calibri"/>
              </a:rPr>
              <a:t>Chest examination</a:t>
            </a:r>
            <a:endParaRPr lang="en-US">
              <a:latin typeface="Calibri"/>
              <a:ea typeface="MS PGothic"/>
              <a:cs typeface="Calibri"/>
            </a:endParaRPr>
          </a:p>
          <a:p>
            <a:pPr marL="742950" lvl="1" indent="-285750">
              <a:buFont typeface="Arial"/>
              <a:buChar char="•"/>
            </a:pPr>
            <a:r>
              <a:rPr lang="en-CA">
                <a:latin typeface="Calibri"/>
                <a:ea typeface="MS PGothic"/>
                <a:cs typeface="Calibri"/>
              </a:rPr>
              <a:t>Reduced air entry and crackles at lung bases (pleural effusion)</a:t>
            </a:r>
            <a:endParaRPr lang="en-US">
              <a:latin typeface="Calibri"/>
              <a:ea typeface="MS PGothic"/>
              <a:cs typeface="Calibri"/>
            </a:endParaRPr>
          </a:p>
          <a:p>
            <a:pPr marL="742950" lvl="1" indent="-285750">
              <a:buFont typeface="Arial"/>
              <a:buChar char="•"/>
            </a:pPr>
            <a:r>
              <a:rPr lang="en-CA">
                <a:latin typeface="Calibri"/>
                <a:ea typeface="MS PGothic"/>
                <a:cs typeface="Calibri"/>
              </a:rPr>
              <a:t>Wheezing</a:t>
            </a:r>
            <a:endParaRPr lang="en-US">
              <a:latin typeface="Calibri"/>
              <a:ea typeface="MS PGothic"/>
              <a:cs typeface="Calibri"/>
            </a:endParaRPr>
          </a:p>
          <a:p>
            <a:pPr marL="742950" lvl="1" indent="-285750">
              <a:buFont typeface="Arial"/>
              <a:buChar char="•"/>
            </a:pPr>
            <a:r>
              <a:rPr lang="en-CA">
                <a:latin typeface="Calibri"/>
                <a:ea typeface="MS PGothic"/>
                <a:cs typeface="Calibri"/>
              </a:rPr>
              <a:t>Pulmonary crepitations</a:t>
            </a:r>
            <a:endParaRPr lang="en-US">
              <a:latin typeface="Calibri"/>
              <a:ea typeface="MS PGothic"/>
              <a:cs typeface="Calibri"/>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Note: Some people with heart failure may have clear lungs on examination but still have fluid overload.</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Initial laboratory Investigations</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When collecting samples, include, at minimum, the following:</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lvl="1"/>
            <a:r>
              <a:rPr lang="en-CA">
                <a:latin typeface="Calibri"/>
                <a:ea typeface="MS PGothic"/>
                <a:cs typeface="Calibri"/>
              </a:rPr>
              <a:t>Complete blood count</a:t>
            </a:r>
            <a:endParaRPr lang="en-US" sz="1200" kern="1200">
              <a:solidFill>
                <a:schemeClr val="tx1"/>
              </a:solidFill>
              <a:effectLst/>
              <a:latin typeface="Calibri" pitchFamily="68" charset="0"/>
              <a:ea typeface="MS PGothic" panose="020B0600070205080204" pitchFamily="34" charset="-128"/>
              <a:cs typeface="+mn-cs"/>
            </a:endParaRPr>
          </a:p>
          <a:p>
            <a:pPr lvl="1"/>
            <a:r>
              <a:rPr lang="en-CA">
                <a:latin typeface="Calibri"/>
                <a:ea typeface="MS PGothic"/>
                <a:cs typeface="Calibri"/>
              </a:rPr>
              <a:t>Serum electrolytes (including calcium and magnesium)</a:t>
            </a:r>
            <a:endParaRPr lang="en-US" sz="1200" kern="1200">
              <a:solidFill>
                <a:schemeClr val="tx1"/>
              </a:solidFill>
              <a:effectLst/>
              <a:latin typeface="Calibri" pitchFamily="68" charset="0"/>
              <a:ea typeface="MS PGothic" panose="020B0600070205080204" pitchFamily="34" charset="-128"/>
              <a:cs typeface="+mn-cs"/>
            </a:endParaRPr>
          </a:p>
          <a:p>
            <a:pPr lvl="1"/>
            <a:r>
              <a:rPr lang="en-CA">
                <a:latin typeface="Calibri"/>
                <a:ea typeface="MS PGothic"/>
                <a:cs typeface="Calibri"/>
              </a:rPr>
              <a:t>Serum creatinine</a:t>
            </a:r>
            <a:endParaRPr lang="en-US" sz="1200" kern="1200">
              <a:solidFill>
                <a:schemeClr val="tx1"/>
              </a:solidFill>
              <a:effectLst/>
              <a:latin typeface="Calibri" pitchFamily="68" charset="0"/>
              <a:ea typeface="MS PGothic" panose="020B0600070205080204" pitchFamily="34" charset="-128"/>
              <a:cs typeface="+mn-cs"/>
            </a:endParaRPr>
          </a:p>
          <a:p>
            <a:pPr lvl="1"/>
            <a:r>
              <a:rPr lang="en-CA">
                <a:latin typeface="Calibri"/>
                <a:ea typeface="MS PGothic"/>
                <a:cs typeface="Calibri"/>
              </a:rPr>
              <a:t>Blood urea nitrogen </a:t>
            </a:r>
            <a:endParaRPr lang="en-US" sz="1200" kern="1200">
              <a:solidFill>
                <a:schemeClr val="tx1"/>
              </a:solidFill>
              <a:effectLst/>
              <a:latin typeface="Calibri" pitchFamily="68" charset="0"/>
              <a:ea typeface="MS PGothic" panose="020B0600070205080204" pitchFamily="34" charset="-128"/>
              <a:cs typeface="+mn-cs"/>
            </a:endParaRPr>
          </a:p>
          <a:p>
            <a:pPr lvl="1"/>
            <a:r>
              <a:rPr lang="en-CA">
                <a:latin typeface="Calibri"/>
                <a:ea typeface="MS PGothic"/>
                <a:cs typeface="Calibri"/>
              </a:rPr>
              <a:t>Glucose</a:t>
            </a:r>
            <a:endParaRPr lang="en-US" sz="1200" kern="1200">
              <a:solidFill>
                <a:schemeClr val="tx1"/>
              </a:solidFill>
              <a:effectLst/>
              <a:latin typeface="Calibri" pitchFamily="68" charset="0"/>
              <a:ea typeface="MS PGothic" panose="020B0600070205080204" pitchFamily="34" charset="-128"/>
              <a:cs typeface="+mn-cs"/>
            </a:endParaRPr>
          </a:p>
          <a:p>
            <a:pPr lvl="1"/>
            <a:r>
              <a:rPr lang="en-CA">
                <a:latin typeface="Calibri"/>
                <a:ea typeface="MS PGothic"/>
                <a:cs typeface="Calibri"/>
              </a:rPr>
              <a:t>Thyroid-stimulating hormone</a:t>
            </a:r>
            <a:endParaRPr lang="en-US" sz="1200" kern="1200">
              <a:solidFill>
                <a:schemeClr val="tx1"/>
              </a:solidFill>
              <a:effectLst/>
              <a:latin typeface="Calibri" pitchFamily="68" charset="0"/>
              <a:ea typeface="MS PGothic" panose="020B0600070205080204" pitchFamily="34" charset="-128"/>
              <a:cs typeface="+mn-cs"/>
            </a:endParaRPr>
          </a:p>
          <a:p>
            <a:pPr lvl="1"/>
            <a:r>
              <a:rPr lang="en-CA">
                <a:latin typeface="Calibri"/>
                <a:ea typeface="MS PGothic"/>
                <a:cs typeface="Calibri"/>
              </a:rPr>
              <a:t>Glycated hemoglobin </a:t>
            </a:r>
            <a:endParaRPr lang="en-US" sz="1200" kern="1200">
              <a:solidFill>
                <a:schemeClr val="tx1"/>
              </a:solidFill>
              <a:effectLst/>
              <a:latin typeface="Calibri" pitchFamily="68" charset="0"/>
              <a:ea typeface="MS PGothic" panose="020B0600070205080204" pitchFamily="34" charset="-128"/>
              <a:cs typeface="+mn-cs"/>
            </a:endParaRPr>
          </a:p>
          <a:p>
            <a:r>
              <a:rPr lang="en-CA" b="1">
                <a:latin typeface="Calibri"/>
                <a:ea typeface="MS PGothic"/>
                <a:cs typeface="Calibri"/>
              </a:rPr>
              <a:t> </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b="1">
                <a:latin typeface="Calibri"/>
                <a:ea typeface="MS PGothic"/>
                <a:cs typeface="Calibri"/>
              </a:rPr>
              <a:t>Appropriate natriuretic peptide testing</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a:latin typeface="Calibri"/>
                <a:ea typeface="MS PGothic"/>
                <a:cs typeface="Calibri"/>
              </a:rPr>
              <a:t>Natriuretic peptide testing should be used judiciously, because it is expensive and not always useful in the diagnosis of heart failure. However, it is useful when there is uncertainty about the cause of a person’s dyspnea. For example, it should be used if a care provider is unsure about whether the dyspnea is caused by chronic obstructive pulmonary disease or heart failure. In such cases, a natriuretic peptide test would help rule out heart failure.</a:t>
            </a:r>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b="1">
                <a:latin typeface="Arial"/>
                <a:ea typeface="Times New Roman" panose="02020603050405020304" pitchFamily="18" charset="0"/>
                <a:cs typeface="Arial"/>
              </a:rPr>
              <a:t>Definitions Used Within This Quality Statement</a:t>
            </a:r>
            <a:endParaRPr lang="en-US" sz="12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CA"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Individualized, person-centred comprehensive care</a:t>
            </a:r>
            <a:r>
              <a:rPr lang="en-CA">
                <a:latin typeface="Arial"/>
                <a:ea typeface="Times New Roman" panose="02020603050405020304" pitchFamily="18" charset="0"/>
                <a:cs typeface="Arial"/>
              </a:rPr>
              <a:t> </a:t>
            </a:r>
            <a:r>
              <a:rPr lang="en-CA" b="1">
                <a:latin typeface="Arial"/>
                <a:ea typeface="Times New Roman" panose="02020603050405020304" pitchFamily="18" charset="0"/>
                <a:cs typeface="Arial"/>
              </a:rPr>
              <a:t>plan:</a:t>
            </a:r>
            <a:endParaRPr lang="en-CA"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A care plan is a written document that describes a person’s health needs and goals and the care that will be provided to meet them. Care plans describe treatments customized for each person based on their values, wishes, goals, and unique health needs. The person with heart failure drives the care provided; a person-centred approach involves a partnership between the individual and their health care providers.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Having a care plan is not the same as having a discussion about goals of care. Nor is it a decision or consent for treatments. A care plan is broader than and different from a plan of treatment. A plan of treatment is associated with a health care decision and requires informed consent from the patient or substitute decision-maker.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For a person with heart failure, a care plan should, at minimum, address the following: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The name of the person’s identified substitute decision-maker and the person’s goals and wishes, including consideration for palliative care </a:t>
            </a:r>
            <a:r>
              <a:rPr lang="en-CA" sz="1200">
                <a:effectLst/>
                <a:latin typeface="Arial" panose="020B0604020202020204" pitchFamily="34" charset="0"/>
                <a:ea typeface="Times New Roman" panose="02020603050405020304" pitchFamily="18"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Treatment decisions and consents to treatments or plan of treatment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Immunizations (annual influenza vaccination and one-time pneumonia vaccination)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Management of heart failure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Management of cardiac and non-cardiac comorbidities </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Comprehensive medication review, including potential financial burden for evidence-based medications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Psychosocial factors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Sex-specific issues that are impacted by</a:t>
            </a:r>
            <a:r>
              <a:rPr lang="en-C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a:latin typeface="Arial"/>
                <a:ea typeface="Times New Roman" panose="02020603050405020304" pitchFamily="18" charset="0"/>
                <a:cs typeface="Arial"/>
              </a:rPr>
              <a:t>heart failure symptoms and medications, such as erectile dysfunction and decreased sexual desire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Socioeconomic concerns, such as income, medical costs (e.g., medications), and healthy food choices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Social supports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Mental health concerns, including depression and anxiety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Self-management skills </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Clinician follow-up and care coordination </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Physical activity and exercise </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Dietary concerns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Secondary prevention of cardiovascular disease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Counselling about the possibility of sudden death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Caregiver needs and goals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Significant change: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More frequent review of the care plan will be needed if there is a significant change. This includes anything that has an impact on a person’s physical, emotional, or psychological well-being and may affect their care plan and/or the resources they need, including the following: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Psychosocial changes, including the death of a caregiver or spouse or significant caregiver burden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Mental health changes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Worsening symptoms of heart failure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Worsening physical health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Recent hospitalization for heart failure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Significant changes to medications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b="1">
                <a:latin typeface="Arial"/>
                <a:ea typeface="Times New Roman" panose="02020603050405020304" pitchFamily="18" charset="0"/>
                <a:cs typeface="Arial"/>
              </a:rPr>
              <a:t>Definitions Used Within This Quality Statement</a:t>
            </a:r>
            <a:endParaRPr lang="en-US" sz="12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200"/>
              </a:spcAft>
            </a:pPr>
            <a:endParaRPr lang="en-CA" b="1">
              <a:effectLst/>
              <a:cs typeface="Arial" panose="020B0604020202020204" pitchFamily="34" charset="0"/>
            </a:endParaRPr>
          </a:p>
          <a:p>
            <a:pPr marL="0" marR="0">
              <a:spcBef>
                <a:spcPts val="300"/>
              </a:spcBef>
              <a:spcAft>
                <a:spcPts val="200"/>
              </a:spcAft>
            </a:pPr>
            <a:r>
              <a:rPr lang="en-CA" b="1">
                <a:latin typeface="Calibri"/>
                <a:ea typeface="MS PGothic"/>
                <a:cs typeface="Calibri"/>
              </a:rPr>
              <a:t>Self-management program</a:t>
            </a:r>
            <a:endParaRPr lang="en-US">
              <a:effectLst/>
            </a:endParaRPr>
          </a:p>
          <a:p>
            <a:pPr marL="0" marR="0">
              <a:spcBef>
                <a:spcPts val="0"/>
              </a:spcBef>
              <a:spcAft>
                <a:spcPts val="0"/>
              </a:spcAft>
            </a:pPr>
            <a:r>
              <a:rPr lang="en-CA">
                <a:latin typeface="Arial"/>
                <a:ea typeface="Times New Roman" panose="02020603050405020304" pitchFamily="18" charset="0"/>
                <a:cs typeface="Arial"/>
              </a:rPr>
              <a:t>People should be offered information, support, coaching, and counselling to enhance their knowledge and skills and to improve their strategies for managing heart failure. The goals of a self-management program are to ensure that people with heart failure are better able to make decisions about their care and to increase their confidence to apply their skills in daily life situations.</a:t>
            </a:r>
            <a:r>
              <a:rPr lang="en-US">
                <a:latin typeface="Arial"/>
                <a:ea typeface="Times New Roman" panose="02020603050405020304" pitchFamily="18" charset="0"/>
                <a:cs typeface="Arial"/>
              </a:rPr>
              <a:t> </a:t>
            </a:r>
            <a:r>
              <a:rPr lang="en-CA">
                <a:latin typeface="Arial"/>
                <a:ea typeface="Times New Roman" panose="02020603050405020304" pitchFamily="18" charset="0"/>
                <a:cs typeface="Arial"/>
              </a:rPr>
              <a:t>Self-management education and support should be offered at each visit for at least 6 months after diagnosis. Following this 6-month period, people with heart failure will likely require further support and should be offered it as needed. Self-management programs should include content on the following: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a:latin typeface="Segoe UI"/>
                <a:ea typeface="Calibri" panose="020F0502020204030204" pitchFamily="34" charset="0"/>
                <a:cs typeface="Segoe UI"/>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Diagnosis and disease process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Available treatment options, including the following: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Medications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Device therapies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Invasive procedures (surgical or interventional options)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Recognizing early signs and symptoms of worsening heart failure (see Quality Statement 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Daily weights and when to inform care providers of a significant weight change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Development of an individualized action plan, including when to seek help and who to contact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Elements of the care plan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Diet restrictions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Physical activity and exercise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Motivational interviewing for smoking and alcohol cessation, where applicable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Stress management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LHINs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400" b="1">
                <a:latin typeface="Arial"/>
                <a:ea typeface="Times New Roman" panose="02020603050405020304" pitchFamily="18" charset="0"/>
                <a:cs typeface="Arial"/>
              </a:rPr>
              <a:t>Definitions Used Within This Quality Statement</a:t>
            </a:r>
            <a:endParaRPr lang="en-US" sz="14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Exercise-based cardiac rehabilitation program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Calibri" panose="020F0502020204030204" pitchFamily="34" charset="0"/>
                <a:cs typeface="Arial"/>
              </a:rPr>
              <a:t>A</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r>
              <a:rPr lang="en-CA">
                <a:latin typeface="Arial"/>
                <a:ea typeface="Times New Roman" panose="02020603050405020304" pitchFamily="18" charset="0"/>
                <a:cs typeface="Arial"/>
              </a:rPr>
              <a:t>personalized, exercise-based cardiac rehabilitation program should be offered to people with heart failure unless their condition is unstable. The program should be preceded by an assessment to ensure it is suitable for the person, and it should: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Provide advice on the types of exercises to consider based on the person’s abilities and activity goals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Be provided in a format and setting that is easily accessible for the person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Include a psychological and educational component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Be accompanied by information and supports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Be as close to home as possible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4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rPr>
              <a:t>Definitions Used Within This Quality Statement</a:t>
            </a:r>
            <a:endParaRPr lang="en-US" sz="14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270510" marR="0" indent="-270510">
              <a:spcBef>
                <a:spcPts val="0"/>
              </a:spcBef>
              <a:spcAft>
                <a:spcPts val="0"/>
              </a:spcAft>
            </a:pPr>
            <a:r>
              <a:rPr lang="en-CA" sz="1200" b="1">
                <a:effectLst/>
                <a:latin typeface="Arial" panose="020B0604020202020204" pitchFamily="34" charset="0"/>
                <a:ea typeface="Times New Roman" panose="02020603050405020304" pitchFamily="18" charset="0"/>
                <a:cs typeface="Times New Roman" panose="02020603050405020304" pitchFamily="18" charset="0"/>
              </a:rPr>
              <a:t>Quadruple therapy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200">
                <a:effectLst/>
                <a:latin typeface="Arial" panose="020B0604020202020204" pitchFamily="34" charset="0"/>
                <a:ea typeface="Times New Roman" panose="02020603050405020304" pitchFamily="18" charset="0"/>
                <a:cs typeface="Times New Roman" panose="02020603050405020304" pitchFamily="18" charset="0"/>
              </a:rPr>
              <a:t>Quadruple therapy should be adjusted to target doses as tolerated. It includes: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541020" marR="0" indent="-270510">
              <a:spcBef>
                <a:spcPts val="0"/>
              </a:spcBef>
              <a:spcAft>
                <a:spcPts val="0"/>
              </a:spcAft>
            </a:pPr>
            <a:r>
              <a:rPr lang="en-CA" sz="1200">
                <a:effectLst/>
                <a:latin typeface="Arial" panose="020B0604020202020204" pitchFamily="34" charset="0"/>
                <a:ea typeface="Times New Roman" panose="02020603050405020304" pitchFamily="18" charset="0"/>
                <a:cs typeface="Arial" panose="020B0604020202020204" pitchFamily="34" charset="0"/>
              </a:rPr>
              <a:t>•</a:t>
            </a:r>
            <a:r>
              <a:rPr lang="en-CA" sz="1200">
                <a:effectLst/>
                <a:latin typeface="Arial" panose="020B0604020202020204" pitchFamily="34" charset="0"/>
                <a:ea typeface="Times New Roman" panose="02020603050405020304" pitchFamily="18" charset="0"/>
                <a:cs typeface="Times New Roman" panose="02020603050405020304" pitchFamily="18" charset="0"/>
              </a:rPr>
              <a:t>	An ARNI* (or ACE inhibitor or ARB)</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541020" marR="0" indent="-270510">
              <a:spcBef>
                <a:spcPts val="0"/>
              </a:spcBef>
              <a:spcAft>
                <a:spcPts val="0"/>
              </a:spcAft>
            </a:pPr>
            <a:r>
              <a:rPr lang="en-CA" sz="1200">
                <a:effectLst/>
                <a:latin typeface="Arial" panose="020B0604020202020204" pitchFamily="34" charset="0"/>
                <a:ea typeface="Times New Roman" panose="02020603050405020304" pitchFamily="18" charset="0"/>
                <a:cs typeface="Arial" panose="020B0604020202020204" pitchFamily="34" charset="0"/>
              </a:rPr>
              <a:t>•</a:t>
            </a:r>
            <a:r>
              <a:rPr lang="en-CA" sz="1200">
                <a:effectLst/>
                <a:latin typeface="Arial" panose="020B0604020202020204" pitchFamily="34" charset="0"/>
                <a:ea typeface="Times New Roman" panose="02020603050405020304" pitchFamily="18" charset="0"/>
                <a:cs typeface="Times New Roman" panose="02020603050405020304" pitchFamily="18" charset="0"/>
              </a:rPr>
              <a:t>	A beta blocker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541020" marR="0" indent="-270510">
              <a:spcBef>
                <a:spcPts val="0"/>
              </a:spcBef>
              <a:spcAft>
                <a:spcPts val="0"/>
              </a:spcAft>
            </a:pPr>
            <a:r>
              <a:rPr lang="en-CA" sz="1200">
                <a:effectLst/>
                <a:latin typeface="Arial" panose="020B0604020202020204" pitchFamily="34" charset="0"/>
                <a:ea typeface="Times New Roman" panose="02020603050405020304" pitchFamily="18" charset="0"/>
                <a:cs typeface="Arial" panose="020B0604020202020204" pitchFamily="34" charset="0"/>
              </a:rPr>
              <a:t>•</a:t>
            </a:r>
            <a:r>
              <a:rPr lang="en-CA" sz="1200">
                <a:effectLst/>
                <a:latin typeface="Arial" panose="020B0604020202020204" pitchFamily="34" charset="0"/>
                <a:ea typeface="Times New Roman" panose="02020603050405020304" pitchFamily="18" charset="0"/>
                <a:cs typeface="Times New Roman" panose="02020603050405020304" pitchFamily="18" charset="0"/>
              </a:rPr>
              <a:t>	An MRA</a:t>
            </a:r>
          </a:p>
          <a:p>
            <a:pPr marL="541020" marR="0" indent="-270510">
              <a:spcBef>
                <a:spcPts val="0"/>
              </a:spcBef>
              <a:spcAft>
                <a:spcPts val="0"/>
              </a:spcAft>
              <a:buFont typeface="Arial" panose="020B0604020202020204" pitchFamily="34" charset="0"/>
              <a:buChar char="•"/>
            </a:pPr>
            <a:r>
              <a:rPr lang="en-CA" sz="1200">
                <a:effectLst/>
                <a:latin typeface="Arial" panose="020B0604020202020204" pitchFamily="34" charset="0"/>
                <a:ea typeface="Times New Roman" panose="02020603050405020304" pitchFamily="18" charset="0"/>
                <a:cs typeface="Times New Roman" panose="02020603050405020304" pitchFamily="18" charset="0"/>
              </a:rPr>
              <a:t>A sodium glucose transport 2 (SGLT2) inhibitor</a:t>
            </a:r>
            <a:endParaRPr lang="en-CA" sz="1200" b="0">
              <a:effectLst/>
              <a:latin typeface="Arial" panose="020B0604020202020204" pitchFamily="34" charset="0"/>
              <a:ea typeface="Times New Roman" panose="02020603050405020304" pitchFamily="18" charset="0"/>
              <a:cs typeface="Times New Roman" panose="02020603050405020304" pitchFamily="18" charset="0"/>
            </a:endParaRPr>
          </a:p>
          <a:p>
            <a:pPr marL="270510" marR="0" indent="0">
              <a:spcBef>
                <a:spcPts val="0"/>
              </a:spcBef>
              <a:spcAft>
                <a:spcPts val="0"/>
              </a:spcAft>
              <a:buFont typeface="Arial" panose="020B0604020202020204" pitchFamily="34" charset="0"/>
              <a:buNone/>
            </a:pPr>
            <a:endParaRPr lang="en-CA" sz="1200" b="0">
              <a:effectLst/>
              <a:latin typeface="Arial" panose="020B0604020202020204" pitchFamily="34" charset="0"/>
              <a:ea typeface="Times New Roman" panose="02020603050405020304" pitchFamily="18" charset="0"/>
              <a:cs typeface="Times New Roman" panose="02020603050405020304" pitchFamily="18" charset="0"/>
            </a:endParaRPr>
          </a:p>
          <a:p>
            <a:pPr marL="270510" marR="0" indent="0">
              <a:spcBef>
                <a:spcPts val="0"/>
              </a:spcBef>
              <a:spcAft>
                <a:spcPts val="0"/>
              </a:spcAft>
              <a:buFont typeface="Arial" panose="020B0604020202020204" pitchFamily="34" charset="0"/>
              <a:buNone/>
            </a:pPr>
            <a:r>
              <a:rPr lang="en-CA" sz="1200" b="0">
                <a:effectLst/>
                <a:latin typeface="Arial" panose="020B0604020202020204" pitchFamily="34" charset="0"/>
                <a:ea typeface="Times New Roman" panose="02020603050405020304" pitchFamily="18" charset="0"/>
                <a:cs typeface="Times New Roman" panose="02020603050405020304" pitchFamily="18" charset="0"/>
              </a:rPr>
              <a:t>*An ARNI is given either as first-line therapy or after switching from an ACE inhibitor or ARB.</a:t>
            </a:r>
          </a:p>
          <a:p>
            <a:pPr marL="0" marR="0">
              <a:spcBef>
                <a:spcPts val="0"/>
              </a:spcBef>
              <a:spcAft>
                <a:spcPts val="0"/>
              </a:spcAft>
            </a:pPr>
            <a:endParaRPr lang="en-CA"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200" b="1">
                <a:effectLst/>
                <a:latin typeface="Arial" panose="020B0604020202020204" pitchFamily="34" charset="0"/>
                <a:ea typeface="Times New Roman" panose="02020603050405020304" pitchFamily="18" charset="0"/>
                <a:cs typeface="Times New Roman" panose="02020603050405020304" pitchFamily="18" charset="0"/>
              </a:rPr>
              <a:t>Additional medications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200">
                <a:effectLst/>
                <a:latin typeface="Arial" panose="020B0604020202020204" pitchFamily="34" charset="0"/>
                <a:ea typeface="Times New Roman" panose="02020603050405020304" pitchFamily="18" charset="0"/>
                <a:cs typeface="Times New Roman" panose="02020603050405020304" pitchFamily="18" charset="0"/>
              </a:rPr>
              <a:t>In addition to quadruple therapy, other medications that may be considered in the treatment of people with HFrEF include the following: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200">
                <a:effectLst/>
                <a:latin typeface="Arial" panose="020B0604020202020204" pitchFamily="34" charset="0"/>
                <a:ea typeface="Times New Roman" panose="02020603050405020304" pitchFamily="18" charset="0"/>
                <a:cs typeface="Times New Roman" panose="02020603050405020304" pitchFamily="18" charset="0"/>
              </a:rPr>
              <a:t>Loop diuretics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200">
                <a:effectLst/>
                <a:latin typeface="Arial" panose="020B0604020202020204" pitchFamily="34" charset="0"/>
                <a:ea typeface="Times New Roman" panose="02020603050405020304" pitchFamily="18" charset="0"/>
                <a:cs typeface="Times New Roman" panose="02020603050405020304" pitchFamily="18" charset="0"/>
              </a:rPr>
              <a:t>Hydralazine/isosorbide dinitrate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200">
                <a:effectLst/>
                <a:latin typeface="Arial" panose="020B0604020202020204" pitchFamily="34" charset="0"/>
                <a:ea typeface="Times New Roman" panose="02020603050405020304" pitchFamily="18" charset="0"/>
                <a:cs typeface="Times New Roman" panose="02020603050405020304" pitchFamily="18" charset="0"/>
              </a:rPr>
              <a:t>Ivabradine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200">
                <a:effectLst/>
                <a:latin typeface="Arial" panose="020B0604020202020204" pitchFamily="34" charset="0"/>
                <a:ea typeface="Times New Roman" panose="02020603050405020304" pitchFamily="18" charset="0"/>
                <a:cs typeface="Times New Roman" panose="02020603050405020304" pitchFamily="18" charset="0"/>
              </a:rPr>
              <a:t>Digoxin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400" b="1">
                <a:latin typeface="Arial"/>
                <a:ea typeface="Times New Roman" panose="02020603050405020304" pitchFamily="18" charset="0"/>
                <a:cs typeface="Arial"/>
              </a:rPr>
              <a:t>Definitions Used Within This Quality Statement</a:t>
            </a:r>
            <a:endParaRPr lang="en-US" sz="14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Non-cardiac comorbidities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People with heart failure often have multiple comorbidities. The following list is not exhaustive but includes common conditions in people with heart failure that can affect their care plan, treatment options</a:t>
            </a:r>
            <a:r>
              <a:rPr lang="en-CA">
                <a:latin typeface="Arial"/>
                <a:ea typeface="Calibri" panose="020F0502020204030204" pitchFamily="34" charset="0"/>
                <a:cs typeface="Arial"/>
              </a:rPr>
              <a:t>, adherence to therapy, follow-up, and prognosis. </a:t>
            </a:r>
            <a:r>
              <a:rPr lang="en-CA">
                <a:latin typeface="Arial"/>
                <a:ea typeface="Times New Roman" panose="02020603050405020304" pitchFamily="18" charset="0"/>
                <a:cs typeface="Arial"/>
              </a:rPr>
              <a:t> A person with heart failure should be treated if they present with signs or symptoms of any of the following comorbidities: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Anemia or iron deficiency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Central or obstructive sleep apnea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Chronic obstructive pulmonary disease (see the </a:t>
            </a:r>
            <a:r>
              <a:rPr lang="en-CA" i="1">
                <a:latin typeface="Arial"/>
                <a:ea typeface="Times New Roman" panose="02020603050405020304" pitchFamily="18" charset="0"/>
                <a:cs typeface="Arial"/>
              </a:rPr>
              <a:t>Chronic Obstructive Pulmonary Disease </a:t>
            </a:r>
            <a:r>
              <a:rPr lang="en-CA">
                <a:latin typeface="Arial"/>
                <a:ea typeface="Times New Roman" panose="02020603050405020304" pitchFamily="18" charset="0"/>
                <a:cs typeface="Arial"/>
              </a:rPr>
              <a:t>quality standard)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Cognitive impairment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Dementia (see the </a:t>
            </a:r>
            <a:r>
              <a:rPr lang="en-CA" i="1">
                <a:latin typeface="Arial"/>
                <a:ea typeface="Times New Roman" panose="02020603050405020304" pitchFamily="18" charset="0"/>
                <a:cs typeface="Arial"/>
              </a:rPr>
              <a:t>Behavioural Symptoms of Dementia</a:t>
            </a:r>
            <a:r>
              <a:rPr lang="en-CA">
                <a:latin typeface="Arial"/>
                <a:ea typeface="Times New Roman" panose="02020603050405020304" pitchFamily="18" charset="0"/>
                <a:cs typeface="Arial"/>
              </a:rPr>
              <a:t> and </a:t>
            </a:r>
            <a:r>
              <a:rPr lang="en-CA" i="1">
                <a:latin typeface="Arial"/>
                <a:ea typeface="Times New Roman" panose="02020603050405020304" pitchFamily="18" charset="0"/>
                <a:cs typeface="Arial"/>
              </a:rPr>
              <a:t>Dementia Care in the Community </a:t>
            </a:r>
            <a:r>
              <a:rPr lang="en-CA">
                <a:latin typeface="Arial"/>
                <a:ea typeface="Times New Roman" panose="02020603050405020304" pitchFamily="18" charset="0"/>
                <a:cs typeface="Arial"/>
              </a:rPr>
              <a:t>quality standards)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Depression or anxiety (see the </a:t>
            </a:r>
            <a:r>
              <a:rPr lang="en-CA" i="1">
                <a:latin typeface="Arial"/>
                <a:ea typeface="Times New Roman" panose="02020603050405020304" pitchFamily="18" charset="0"/>
                <a:cs typeface="Arial"/>
              </a:rPr>
              <a:t>Major Depression </a:t>
            </a:r>
            <a:r>
              <a:rPr lang="en-CA">
                <a:latin typeface="Arial"/>
                <a:ea typeface="Times New Roman" panose="02020603050405020304" pitchFamily="18" charset="0"/>
                <a:cs typeface="Arial"/>
              </a:rPr>
              <a:t>quality standard)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Diabetes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Frailty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Renal dysfunction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b="1">
                <a:latin typeface="Arial"/>
                <a:ea typeface="Times New Roman" panose="02020603050405020304" pitchFamily="18" charset="0"/>
                <a:cs typeface="Arial"/>
              </a:rPr>
              <a:t>Definitions Used Within This Statement</a:t>
            </a:r>
            <a:endParaRPr lang="en-US" sz="12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Specialized multidisciplinary care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Specialized multidisciplinary care is care provided by a team including a physician (family physician, internist, or cardiologist) or nurse practitioner, a pharmacist, and a registered nurse. The team should include at least one care provider with specialized training in heart failure. This care should include, at minimum, the following:</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a:latin typeface="Arial"/>
                <a:ea typeface="Times New Roman" panose="02020603050405020304" pitchFamily="18" charset="0"/>
                <a:cs typeface="Arial"/>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Self-management skills (especially for people newly diagnosed with heart failure) </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Medication management and adjustment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Early attention to signs and symptoms of fluid overload and fluid depletion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Promotion of self-care, including self-adjusted diuretic therapy when possible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CA">
                <a:latin typeface="Arial"/>
                <a:ea typeface="Times New Roman" panose="02020603050405020304" pitchFamily="18" charset="0"/>
                <a:cs typeface="Arial"/>
              </a:rPr>
              <a:t>Initiation or titration of new medications that need specialist supervision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Emphasis on behavioural strategies to increase adherence to treatment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Prompt follow-up after hospital discharge and periods of instability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Increased access to clinicians, including appropriate referrals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Assistance with social and financial concerns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Assessment and monitoring that requires close follow-up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A collaborative cardiology and palliative approach </a:t>
            </a:r>
            <a:r>
              <a:rPr lang="en-CA"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Continued management of heart failure after an interventional procedure such as the implantation of a cardioverter defibrillator or a cardiac resynchronization device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a:latin typeface="Arial"/>
                <a:ea typeface="Times New Roman" panose="02020603050405020304" pitchFamily="18" charset="0"/>
                <a:cs typeface="Arial"/>
              </a:rPr>
              <a:t>Management of heart failure that is not responding to current treatment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b="1">
                <a:latin typeface="Arial"/>
                <a:ea typeface="Times New Roman" panose="02020603050405020304" pitchFamily="18" charset="0"/>
                <a:cs typeface="Arial"/>
              </a:rPr>
              <a:t> </a:t>
            </a:r>
            <a:endParaRPr lang="en-US" sz="12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600" b="1">
                <a:effectLst/>
                <a:latin typeface="Arial"/>
                <a:ea typeface="Times New Roman" panose="02020603050405020304" pitchFamily="18" charset="0"/>
                <a:cs typeface="Arial"/>
              </a:rPr>
              <a:t>Definitions Used Within This Quality Statement</a:t>
            </a:r>
            <a:endParaRPr lang="en-US" sz="1600" b="1">
              <a:effectLst/>
              <a:latin typeface="Arial"/>
              <a:ea typeface="Times New Roman" panose="02020603050405020304" pitchFamily="18" charset="0"/>
              <a:cs typeface="Arial"/>
            </a:endParaRPr>
          </a:p>
          <a:p>
            <a:pPr marL="0" marR="0">
              <a:spcBef>
                <a:spcPts val="0"/>
              </a:spcBef>
              <a:spcAft>
                <a:spcPts val="0"/>
              </a:spcAft>
            </a:pPr>
            <a:r>
              <a:rPr lang="en-CA" sz="1400" b="1">
                <a:effectLst/>
                <a:latin typeface="Arial"/>
                <a:ea typeface="Times New Roman" panose="02020603050405020304" pitchFamily="18" charset="0"/>
                <a:cs typeface="Arial"/>
              </a:rPr>
              <a:t>Community health care team</a:t>
            </a:r>
            <a:endParaRPr lang="en-US" sz="1400">
              <a:effectLst/>
              <a:latin typeface="Arial"/>
              <a:ea typeface="Times New Roman" panose="02020603050405020304" pitchFamily="18" charset="0"/>
              <a:cs typeface="Arial"/>
            </a:endParaRPr>
          </a:p>
          <a:p>
            <a:r>
              <a:rPr lang="en-CA" sz="1400">
                <a:effectLst/>
                <a:latin typeface="Arial"/>
                <a:ea typeface="Times New Roman" panose="02020603050405020304" pitchFamily="18" charset="0"/>
                <a:cs typeface="Arial"/>
              </a:rPr>
              <a:t>This team includes care providers with the knowledge, skill, and judgment to reassess a person’s volume status and provide medication reconciliation. Potential providers include a registered nurse, a nurse practitioner, or a physician</a:t>
            </a:r>
            <a:r>
              <a:rPr lang="en-CA" sz="1400">
                <a:latin typeface="Arial"/>
                <a:ea typeface="Times New Roman" panose="02020603050405020304" pitchFamily="18" charset="0"/>
                <a:cs typeface="Arial"/>
              </a:rPr>
              <a:t>.</a:t>
            </a: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CA" sz="1800" b="1">
                <a:latin typeface="Arial"/>
                <a:ea typeface="Calibri" panose="020F0502020204030204" pitchFamily="34" charset="0"/>
                <a:cs typeface="Arial"/>
              </a:rPr>
              <a:t>Definitions Used Within This Statement</a:t>
            </a:r>
            <a:endParaRPr lang="en-US" sz="1800" b="1">
              <a:solidFill>
                <a:srgbClr val="00A0A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CA" sz="16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600" b="1">
                <a:latin typeface="Arial"/>
                <a:ea typeface="Times New Roman" panose="02020603050405020304" pitchFamily="18" charset="0"/>
                <a:cs typeface="Arial"/>
              </a:rPr>
              <a:t>Palliative care needs</a:t>
            </a:r>
            <a:r>
              <a:rPr lang="en-CA" sz="1600">
                <a:latin typeface="Arial"/>
                <a:ea typeface="Times New Roman" panose="02020603050405020304" pitchFamily="18" charset="0"/>
                <a:cs typeface="Arial"/>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600">
                <a:latin typeface="Arial"/>
                <a:ea typeface="Times New Roman" panose="02020603050405020304" pitchFamily="18" charset="0"/>
                <a:cs typeface="Arial"/>
              </a:rPr>
              <a:t>Palliative care needs can stem from any part of a person’s full range of needs (for example, physical, psychological, social, linguistic, cultural, legal, ethical, or spiritual) at any stage of illness. The goal of palliative care is to help people achieve their best possible quality of life in the face of a progressive, life-limiting illness.</a:t>
            </a: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CA"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600">
                <a:latin typeface="Arial"/>
                <a:ea typeface="Times New Roman" panose="02020603050405020304" pitchFamily="18" charset="0"/>
                <a:cs typeface="Arial"/>
              </a:rPr>
              <a:t>For people with heart failure, palliative care should include the following:</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600">
                <a:latin typeface="Arial"/>
                <a:ea typeface="Times New Roman" panose="02020603050405020304" pitchFamily="18" charset="0"/>
                <a:cs typeface="Arial"/>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Active heart failure management in conjunction with symptom control</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Reassessment of goals and current heart failure management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Rationalization of medical therapy that does not support symptom relief or control</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Discussions about deactivating anti-tachy therapy (e.g., shock therapy) if the person has an automatic implantable cardioverter defibrillator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Integrated care from an interdisciplinary team</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Seamless transitions in care coordinated across settings and health care providers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Timely psychosocial support</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600">
                <a:latin typeface="Arial"/>
                <a:ea typeface="Times New Roman" panose="02020603050405020304" pitchFamily="18" charset="0"/>
                <a:cs typeface="Arial"/>
              </a:rPr>
              <a:t>Access to resources, respite care, and grief and bereavement support for family and caregivers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CA" sz="1600">
                <a:latin typeface="Arial"/>
                <a:ea typeface="Times New Roman" panose="02020603050405020304" pitchFamily="18" charset="0"/>
                <a:cs typeface="Arial"/>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Heart Failure Quality Standard Advisory Committee identified a small number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addition to the above provincially measurable indicators, each quality statement within this quality standard is accompanied by one or more indicators. </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These indicators are intended to guide measurement of quality improvement efforts related to implementation of the statement.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2595076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12/21/2021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hyperlink" Target="https://www.corhealthontario.ca/resources-for-healthcare-planners-&amp;-providers/integrating-heart-failure-care/Roadmap" TargetMode="External"/><Relationship Id="rId5" Type="http://schemas.openxmlformats.org/officeDocument/2006/relationships/hyperlink" Target="https://www.corhealthontario.ca/resources-for-healthcare-planners-&amp;-providers/heart-failure/CorHealth-Spoke-Hub-Node_August-23,2018.pdf" TargetMode="Externa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13.xml"/><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slideLayout" Target="../slideLayouts/slideLayout5.xml"/><Relationship Id="rId16" Type="http://schemas.openxmlformats.org/officeDocument/2006/relationships/image" Target="../media/image53.png"/><Relationship Id="rId1" Type="http://schemas.openxmlformats.org/officeDocument/2006/relationships/tags" Target="../tags/tag15.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6.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57.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58.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9.jpe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38.png"/><Relationship Id="rId4" Type="http://schemas.openxmlformats.org/officeDocument/2006/relationships/hyperlink" Target="https://quorum.hqontario.ca/en/Home/Posts?tags=quality+standards+ado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FBA5D5-183A-EC4B-94C0-F5619A7773B8}"/>
              </a:ext>
            </a:extLst>
          </p:cNvPr>
          <p:cNvPicPr>
            <a:picLocks noChangeAspect="1"/>
          </p:cNvPicPr>
          <p:nvPr/>
        </p:nvPicPr>
        <p:blipFill rotWithShape="1">
          <a:blip r:embed="rId4"/>
          <a:srcRect l="21250" r="3750"/>
          <a:stretch/>
        </p:blipFill>
        <p:spPr>
          <a:xfrm>
            <a:off x="1652237" y="25301"/>
            <a:ext cx="7491763" cy="5618823"/>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314007" y="1550068"/>
            <a:ext cx="4839018" cy="4564832"/>
          </a:xfrm>
          <a:prstGeom prst="rect">
            <a:avLst/>
          </a:prstGeom>
          <a:noFill/>
        </p:spPr>
        <p:txBody>
          <a:bodyPr wrap="square" rtlCol="0">
            <a:spAutoFit/>
          </a:bodyPr>
          <a:lstStyle/>
          <a:p>
            <a:pPr>
              <a:lnSpc>
                <a:spcPts val="5745"/>
              </a:lnSpc>
            </a:pPr>
            <a:r>
              <a:rPr lang="en-US" sz="4800" u="none">
                <a:solidFill>
                  <a:srgbClr val="429EAD"/>
                </a:solidFill>
                <a:ea typeface="Helvetica Neue Light" panose="02000403000000020004" pitchFamily="2" charset="0"/>
                <a:cs typeface="Arial" panose="020B0604020202020204" pitchFamily="34" charset="0"/>
              </a:rPr>
              <a:t>Heart Failure Care in the Community Quality Standard</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5"/>
          <a:stretch>
            <a:fillRect/>
          </a:stretch>
        </p:blipFill>
        <p:spPr>
          <a:xfrm>
            <a:off x="418783" y="423495"/>
            <a:ext cx="832384" cy="821978"/>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5053684"/>
            <a:ext cx="4349159"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b="1" u="none" spc="80">
                <a:solidFill>
                  <a:srgbClr val="00A0AF"/>
                </a:solidFill>
              </a:rPr>
              <a:t>Guiding evidence-based</a:t>
            </a:r>
          </a:p>
          <a:p>
            <a:pPr>
              <a:lnSpc>
                <a:spcPts val="2660"/>
              </a:lnSpc>
            </a:pPr>
            <a:r>
              <a:rPr lang="en-US" altLang="en-US" sz="2000" b="1" u="none" spc="80">
                <a:solidFill>
                  <a:srgbClr val="00A0AF"/>
                </a:solidFill>
              </a:rPr>
              <a:t>care for people living with heart failure in Ontario</a:t>
            </a:r>
          </a:p>
          <a:p>
            <a:pPr>
              <a:lnSpc>
                <a:spcPts val="2660"/>
              </a:lnSpc>
            </a:pPr>
            <a:endParaRPr lang="en-US" altLang="en-US" sz="2000" b="1" u="none" spc="80">
              <a:solidFill>
                <a:srgbClr val="00A0AF"/>
              </a:solidFill>
            </a:endParaRPr>
          </a:p>
        </p:txBody>
      </p:sp>
      <p:pic>
        <p:nvPicPr>
          <p:cNvPr id="11" name="Picture 10">
            <a:extLst>
              <a:ext uri="{FF2B5EF4-FFF2-40B4-BE49-F238E27FC236}">
                <a16:creationId xmlns:a16="http://schemas.microsoft.com/office/drawing/2014/main" id="{512C2518-C9ED-4B32-829E-4C2EA787D53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9743" y="5853422"/>
            <a:ext cx="1727200" cy="845820"/>
          </a:xfrm>
          <a:prstGeom prst="rect">
            <a:avLst/>
          </a:prstGeom>
          <a:noFill/>
          <a:ln>
            <a:noFill/>
          </a:ln>
        </p:spPr>
      </p:pic>
      <p:sp>
        <p:nvSpPr>
          <p:cNvPr id="3" name="TextBox 2">
            <a:extLst>
              <a:ext uri="{FF2B5EF4-FFF2-40B4-BE49-F238E27FC236}">
                <a16:creationId xmlns:a16="http://schemas.microsoft.com/office/drawing/2014/main" id="{ED40F6D3-8AA4-4713-9842-3CBE7D560522}"/>
              </a:ext>
            </a:extLst>
          </p:cNvPr>
          <p:cNvSpPr txBox="1"/>
          <p:nvPr/>
        </p:nvSpPr>
        <p:spPr>
          <a:xfrm>
            <a:off x="418783" y="5934670"/>
            <a:ext cx="6134100" cy="923330"/>
          </a:xfrm>
          <a:prstGeom prst="rect">
            <a:avLst/>
          </a:prstGeom>
          <a:noFill/>
        </p:spPr>
        <p:txBody>
          <a:bodyPr wrap="square" rtlCol="0">
            <a:spAutoFit/>
          </a:bodyPr>
          <a:lstStyle/>
          <a:p>
            <a:r>
              <a:rPr lang="en-CA" sz="1000" u="none">
                <a:solidFill>
                  <a:srgbClr val="000000"/>
                </a:solidFill>
                <a:effectLst/>
                <a:ea typeface="Calibri" panose="020F0502020204030204" pitchFamily="34" charset="0"/>
                <a:cs typeface="Arial" panose="020B0604020202020204" pitchFamily="34" charset="0"/>
              </a:rPr>
              <a:t>This slide deck and its associated quality standard were developed in 2019 by Health Quality Ontario and CorHealth Ontario, now both part of Ontario Health. We updated these documents in 2022 to reflect new guidance from the Canadian Cardiovascular Society and the European Society of Cardiology on the medication management for people with heart failure who have a reduced ejection fraction.</a:t>
            </a:r>
          </a:p>
          <a:p>
            <a:endParaRPr lang="en-CA"/>
          </a:p>
        </p:txBody>
      </p: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6" name="Picture 5">
            <a:extLst>
              <a:ext uri="{FF2B5EF4-FFF2-40B4-BE49-F238E27FC236}">
                <a16:creationId xmlns:a16="http://schemas.microsoft.com/office/drawing/2014/main" id="{36C67221-F5BC-4218-AC76-4E4E84676901}"/>
              </a:ext>
            </a:extLst>
          </p:cNvPr>
          <p:cNvPicPr>
            <a:picLocks noChangeAspect="1"/>
          </p:cNvPicPr>
          <p:nvPr/>
        </p:nvPicPr>
        <p:blipFill>
          <a:blip r:embed="rId4"/>
          <a:stretch>
            <a:fillRect/>
          </a:stretch>
        </p:blipFill>
        <p:spPr>
          <a:xfrm>
            <a:off x="4896091" y="1440547"/>
            <a:ext cx="3637738" cy="469903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6" name="Picture 5">
            <a:extLst>
              <a:ext uri="{FF2B5EF4-FFF2-40B4-BE49-F238E27FC236}">
                <a16:creationId xmlns:a16="http://schemas.microsoft.com/office/drawing/2014/main" id="{403C1D49-4275-4440-B139-2680071364CF}"/>
              </a:ext>
            </a:extLst>
          </p:cNvPr>
          <p:cNvPicPr>
            <a:picLocks noChangeAspect="1"/>
          </p:cNvPicPr>
          <p:nvPr/>
        </p:nvPicPr>
        <p:blipFill>
          <a:blip r:embed="rId4"/>
          <a:stretch>
            <a:fillRect/>
          </a:stretch>
        </p:blipFill>
        <p:spPr>
          <a:xfrm>
            <a:off x="4389547" y="2015974"/>
            <a:ext cx="4452369" cy="234730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112" y="5242500"/>
            <a:ext cx="1434684" cy="1116278"/>
          </a:xfrm>
          <a:prstGeom prst="rect">
            <a:avLst/>
          </a:prstGeom>
        </p:spPr>
      </p:pic>
      <p:sp>
        <p:nvSpPr>
          <p:cNvPr id="29" name="Rectangle 28">
            <a:extLst>
              <a:ext uri="{FF2B5EF4-FFF2-40B4-BE49-F238E27FC236}">
                <a16:creationId xmlns:a16="http://schemas.microsoft.com/office/drawing/2014/main" id="{2E15B6D5-B05A-4AA1-83A0-0343AB96BC27}"/>
              </a:ext>
            </a:extLst>
          </p:cNvPr>
          <p:cNvSpPr/>
          <p:nvPr/>
        </p:nvSpPr>
        <p:spPr>
          <a:xfrm>
            <a:off x="659757" y="2261648"/>
            <a:ext cx="7729962" cy="3093154"/>
          </a:xfrm>
          <a:prstGeom prst="rect">
            <a:avLst/>
          </a:prstGeom>
        </p:spPr>
        <p:txBody>
          <a:bodyPr wrap="square" lIns="91440" tIns="45720" rIns="91440" bIns="45720" anchor="t">
            <a:spAutoFit/>
          </a:bodyPr>
          <a:lstStyle/>
          <a:p>
            <a:pPr defTabSz="342900"/>
            <a:r>
              <a:rPr lang="en-US" sz="1800" b="1" i="1" u="none">
                <a:solidFill>
                  <a:srgbClr val="000000"/>
                </a:solidFill>
                <a:latin typeface="Arial"/>
                <a:ea typeface="Calibri" panose="020F0502020204030204" pitchFamily="34" charset="0"/>
                <a:cs typeface="Calibri"/>
              </a:rPr>
              <a:t>What Is the Roadmap?</a:t>
            </a:r>
            <a:br>
              <a:rPr lang="en-US" sz="1800" b="1" i="1" u="none">
                <a:ea typeface="Calibri" panose="020F0502020204030204" pitchFamily="34" charset="0"/>
                <a:cs typeface="Calibri" panose="020F0502020204030204" pitchFamily="34" charset="0"/>
              </a:rPr>
            </a:br>
            <a:endParaRPr lang="en-US" sz="1800" b="1" i="1" u="none">
              <a:solidFill>
                <a:srgbClr val="000000"/>
              </a:solidFill>
              <a:ea typeface="Calibri" panose="020F0502020204030204" pitchFamily="34" charset="0"/>
              <a:cs typeface="Calibri" panose="020F0502020204030204" pitchFamily="34" charset="0"/>
            </a:endParaRPr>
          </a:p>
          <a:p>
            <a:pPr marL="285750" indent="-285750" defTabSz="342900">
              <a:buFont typeface="Arial" panose="020B0604020202020204" pitchFamily="34" charset="0"/>
              <a:buChar char="•"/>
            </a:pPr>
            <a:r>
              <a:rPr lang="en-US" sz="1600" u="none">
                <a:solidFill>
                  <a:srgbClr val="000000"/>
                </a:solidFill>
                <a:latin typeface="Arial"/>
                <a:ea typeface="Calibri" panose="020F0502020204030204" pitchFamily="34" charset="0"/>
                <a:cs typeface="Calibri"/>
              </a:rPr>
              <a:t>Recommendations informed by the learnings from early adopter sites across Ontario that </a:t>
            </a:r>
            <a:r>
              <a:rPr lang="en-US" sz="1600" u="none">
                <a:latin typeface="Arial"/>
                <a:ea typeface="Calibri" panose="020F0502020204030204" pitchFamily="34" charset="0"/>
                <a:cs typeface="Calibri"/>
              </a:rPr>
              <a:t>are undertaking the </a:t>
            </a:r>
            <a:r>
              <a:rPr lang="en-US" sz="1600" u="none">
                <a:solidFill>
                  <a:srgbClr val="000000"/>
                </a:solidFill>
                <a:latin typeface="Arial"/>
                <a:ea typeface="Calibri" panose="020F0502020204030204" pitchFamily="34" charset="0"/>
                <a:cs typeface="Calibri"/>
              </a:rPr>
              <a:t>implementation of an integrated model of heart failure care (</a:t>
            </a:r>
            <a:r>
              <a:rPr lang="en-US" sz="1600" u="none">
                <a:solidFill>
                  <a:srgbClr val="000000"/>
                </a:solidFill>
                <a:latin typeface="Arial"/>
                <a:ea typeface="Calibri" panose="020F0502020204030204" pitchFamily="34" charset="0"/>
                <a:cs typeface="Calibri"/>
                <a:hlinkClick r:id="rId5"/>
              </a:rPr>
              <a:t>the “Spoke-Hub-Node” Model</a:t>
            </a:r>
            <a:r>
              <a:rPr lang="en-US" sz="1600" u="none">
                <a:solidFill>
                  <a:srgbClr val="000000"/>
                </a:solidFill>
                <a:latin typeface="Arial"/>
                <a:ea typeface="Calibri" panose="020F0502020204030204" pitchFamily="34" charset="0"/>
                <a:cs typeface="Calibri"/>
              </a:rPr>
              <a:t>), and the quality standard </a:t>
            </a:r>
            <a:r>
              <a:rPr lang="en-US" sz="1600" i="1" u="none">
                <a:solidFill>
                  <a:srgbClr val="000000"/>
                </a:solidFill>
                <a:latin typeface="Arial"/>
                <a:ea typeface="Calibri" panose="020F0502020204030204" pitchFamily="34" charset="0"/>
                <a:cs typeface="Calibri"/>
              </a:rPr>
              <a:t>Heart Failure: Care in the Community</a:t>
            </a:r>
            <a:endParaRPr lang="en-US" sz="1600" i="1" u="none">
              <a:solidFill>
                <a:srgbClr val="000000"/>
              </a:solidFill>
              <a:ea typeface="Calibri" panose="020F0502020204030204" pitchFamily="34" charset="0"/>
              <a:cs typeface="Calibri" panose="020F0502020204030204" pitchFamily="34" charset="0"/>
            </a:endParaRPr>
          </a:p>
          <a:p>
            <a:pPr defTabSz="342900"/>
            <a:endParaRPr lang="en-US" sz="1600" u="none">
              <a:solidFill>
                <a:srgbClr val="000000"/>
              </a:solidFill>
              <a:ea typeface="Calibri" panose="020F0502020204030204" pitchFamily="34" charset="0"/>
              <a:cs typeface="Calibri" panose="020F0502020204030204" pitchFamily="34" charset="0"/>
            </a:endParaRPr>
          </a:p>
          <a:p>
            <a:pPr marL="285750" indent="-285750" defTabSz="342900">
              <a:buFont typeface="Arial" panose="020B0604020202020204" pitchFamily="34" charset="0"/>
              <a:buChar char="•"/>
            </a:pPr>
            <a:r>
              <a:rPr lang="en-US" sz="1600" b="1" i="1" u="none">
                <a:solidFill>
                  <a:srgbClr val="000000"/>
                </a:solidFill>
                <a:latin typeface="Arial"/>
                <a:ea typeface="Calibri" panose="020F0502020204030204" pitchFamily="34" charset="0"/>
                <a:cs typeface="Arial"/>
              </a:rPr>
              <a:t>The Roadmap for Improving Integrated Heart Failure Care</a:t>
            </a:r>
            <a:r>
              <a:rPr lang="en-US" sz="1600" u="none">
                <a:solidFill>
                  <a:srgbClr val="000000"/>
                </a:solidFill>
                <a:latin typeface="Arial"/>
                <a:ea typeface="Calibri" panose="020F0502020204030204" pitchFamily="34" charset="0"/>
                <a:cs typeface="Calibri"/>
              </a:rPr>
              <a:t>, a supplementary </a:t>
            </a:r>
            <a:r>
              <a:rPr lang="en-US" sz="1600" b="1" i="1" u="none">
                <a:solidFill>
                  <a:srgbClr val="000000"/>
                </a:solidFill>
                <a:latin typeface="Arial"/>
                <a:ea typeface="Calibri" panose="020F0502020204030204" pitchFamily="34" charset="0"/>
                <a:cs typeface="Calibri"/>
              </a:rPr>
              <a:t>evaluative report</a:t>
            </a:r>
            <a:r>
              <a:rPr lang="en-US" sz="1600" u="none">
                <a:solidFill>
                  <a:srgbClr val="000000"/>
                </a:solidFill>
                <a:latin typeface="Arial"/>
                <a:ea typeface="Calibri" panose="020F0502020204030204" pitchFamily="34" charset="0"/>
                <a:cs typeface="Calibri"/>
              </a:rPr>
              <a:t>, and an </a:t>
            </a:r>
            <a:r>
              <a:rPr lang="en-US" sz="1600" b="1" i="1" u="none">
                <a:solidFill>
                  <a:srgbClr val="000000"/>
                </a:solidFill>
                <a:latin typeface="Arial"/>
                <a:ea typeface="Calibri" panose="020F0502020204030204" pitchFamily="34" charset="0"/>
                <a:cs typeface="Calibri"/>
              </a:rPr>
              <a:t>Implementation Support Toolkit </a:t>
            </a:r>
            <a:r>
              <a:rPr lang="en-US" sz="1600" u="none">
                <a:solidFill>
                  <a:srgbClr val="000000"/>
                </a:solidFill>
                <a:latin typeface="Arial"/>
                <a:ea typeface="Calibri" panose="020F0502020204030204" pitchFamily="34" charset="0"/>
                <a:cs typeface="Calibri"/>
              </a:rPr>
              <a:t>are </a:t>
            </a:r>
            <a:r>
              <a:rPr lang="en-US" sz="1600" u="none">
                <a:latin typeface="Arial"/>
                <a:ea typeface="Calibri" panose="020F0502020204030204" pitchFamily="34" charset="0"/>
                <a:cs typeface="Calibri"/>
              </a:rPr>
              <a:t>available on </a:t>
            </a:r>
            <a:r>
              <a:rPr lang="en-US" sz="1600" u="none">
                <a:solidFill>
                  <a:srgbClr val="000000"/>
                </a:solidFill>
                <a:latin typeface="Arial"/>
                <a:ea typeface="Calibri" panose="020F0502020204030204" pitchFamily="34" charset="0"/>
                <a:cs typeface="Calibri"/>
              </a:rPr>
              <a:t>the </a:t>
            </a:r>
            <a:r>
              <a:rPr lang="en-US" sz="1600" u="none">
                <a:solidFill>
                  <a:srgbClr val="000000"/>
                </a:solidFill>
                <a:latin typeface="Arial"/>
                <a:ea typeface="Calibri" panose="020F0502020204030204" pitchFamily="34" charset="0"/>
                <a:cs typeface="Calibri"/>
                <a:hlinkClick r:id="rId6"/>
              </a:rPr>
              <a:t>CorHealth Ontario website</a:t>
            </a:r>
            <a:r>
              <a:rPr lang="en-US" sz="1600" u="none">
                <a:solidFill>
                  <a:srgbClr val="000000"/>
                </a:solidFill>
                <a:latin typeface="Arial"/>
                <a:ea typeface="Calibri" panose="020F0502020204030204" pitchFamily="34" charset="0"/>
                <a:cs typeface="Calibri"/>
              </a:rPr>
              <a:t>  </a:t>
            </a:r>
            <a:endParaRPr lang="en-US" sz="1600" u="none">
              <a:solidFill>
                <a:srgbClr val="000000"/>
              </a:solidFill>
              <a:ea typeface="Calibri" panose="020F0502020204030204" pitchFamily="34" charset="0"/>
              <a:cs typeface="Calibri" panose="020F0502020204030204" pitchFamily="34" charset="0"/>
            </a:endParaRPr>
          </a:p>
          <a:p>
            <a:pPr marL="742950" lvl="1" indent="-285750" defTabSz="342900">
              <a:buFont typeface="Arial" panose="020B0604020202020204" pitchFamily="34" charset="0"/>
              <a:buChar char="•"/>
            </a:pPr>
            <a:endParaRPr lang="en-US" sz="1600" u="none">
              <a:solidFill>
                <a:srgbClr val="000000"/>
              </a:solidFill>
              <a:ea typeface="Calibri" panose="020F0502020204030204" pitchFamily="34" charset="0"/>
              <a:cs typeface="Calibri" panose="020F0502020204030204" pitchFamily="34" charset="0"/>
            </a:endParaRPr>
          </a:p>
          <a:p>
            <a:pPr defTabSz="342900"/>
            <a:endParaRPr lang="en-US" sz="1500">
              <a:solidFill>
                <a:srgbClr val="000000"/>
              </a:solidFill>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78488EB-BD7F-4699-9FD6-2907E58878AE}"/>
              </a:ext>
            </a:extLst>
          </p:cNvPr>
          <p:cNvSpPr>
            <a:spLocks noGrp="1"/>
          </p:cNvSpPr>
          <p:nvPr>
            <p:ph type="title"/>
          </p:nvPr>
        </p:nvSpPr>
        <p:spPr>
          <a:xfrm>
            <a:off x="754281" y="1503198"/>
            <a:ext cx="7916861" cy="962705"/>
          </a:xfrm>
        </p:spPr>
        <p:txBody>
          <a:bodyPr/>
          <a:lstStyle/>
          <a:p>
            <a:r>
              <a:rPr lang="en-US" sz="3200">
                <a:ea typeface="MS PGothic"/>
              </a:rPr>
              <a:t>CorHealth Ontario’s Roadmap for </a:t>
            </a:r>
            <a:r>
              <a:rPr lang="en-US" sz="3200">
                <a:solidFill>
                  <a:srgbClr val="00A0AF"/>
                </a:solidFill>
                <a:ea typeface="MS PGothic"/>
              </a:rPr>
              <a:t>Improving Integrated Heart</a:t>
            </a:r>
            <a:r>
              <a:rPr lang="en-US" sz="3200">
                <a:ea typeface="MS PGothic"/>
              </a:rPr>
              <a:t> Failure Care</a:t>
            </a:r>
            <a:br>
              <a:rPr lang="en-US"/>
            </a:br>
            <a:br>
              <a:rPr lang="en-US"/>
            </a:br>
            <a:br>
              <a:rPr lang="en-US" sz="2000" i="1">
                <a:ea typeface="Calibri" panose="020F0502020204030204" pitchFamily="34" charset="0"/>
                <a:cs typeface="Calibri" panose="020F0502020204030204" pitchFamily="34" charset="0"/>
              </a:rPr>
            </a:br>
            <a:br>
              <a:rPr lang="en-US" sz="2000" i="1">
                <a:ea typeface="Calibri" panose="020F0502020204030204" pitchFamily="34" charset="0"/>
                <a:cs typeface="Calibri" panose="020F0502020204030204" pitchFamily="34" charset="0"/>
              </a:rPr>
            </a:br>
            <a:endParaRPr lang="en-US"/>
          </a:p>
        </p:txBody>
      </p:sp>
    </p:spTree>
    <p:custDataLst>
      <p:tags r:id="rId1"/>
    </p:custDataLst>
    <p:extLst>
      <p:ext uri="{BB962C8B-B14F-4D97-AF65-F5344CB8AC3E}">
        <p14:creationId xmlns:p14="http://schemas.microsoft.com/office/powerpoint/2010/main" val="68247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8" y="1593747"/>
            <a:ext cx="7765023" cy="1969761"/>
          </a:xfrm>
        </p:spPr>
        <p:txBody>
          <a:bodyPr/>
          <a:lstStyle/>
          <a:p>
            <a:r>
              <a:rPr lang="en-US" sz="4800"/>
              <a:t>Why a Quality Standard for </a:t>
            </a:r>
            <a:r>
              <a:rPr lang="en-CA" sz="4800"/>
              <a:t>Heart Failure </a:t>
            </a:r>
            <a:r>
              <a:rPr lang="en-US" sz="4800"/>
              <a:t>in Ontario?</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11173" y="1660326"/>
            <a:ext cx="3173773" cy="3785652"/>
          </a:xfrm>
          <a:prstGeom prst="rect">
            <a:avLst/>
          </a:prstGeom>
          <a:noFill/>
        </p:spPr>
        <p:txBody>
          <a:bodyPr wrap="square" rtlCol="0" anchor="t">
            <a:spAutoFit/>
          </a:bodyPr>
          <a:lstStyle/>
          <a:p>
            <a:pPr algn="ctr">
              <a:defRPr/>
            </a:pPr>
            <a:r>
              <a:rPr lang="en-CA" sz="4000" b="1" u="none">
                <a:solidFill>
                  <a:schemeClr val="accent2"/>
                </a:solidFill>
                <a:latin typeface="Arial"/>
                <a:ea typeface="MS PGothic"/>
                <a:cs typeface="Arial"/>
              </a:rPr>
              <a:t>1 in 25 people </a:t>
            </a:r>
            <a:r>
              <a:rPr lang="en-CA" sz="4000" u="none">
                <a:solidFill>
                  <a:srgbClr val="000000"/>
                </a:solidFill>
                <a:latin typeface="Arial"/>
                <a:ea typeface="MS PGothic"/>
                <a:cs typeface="Arial"/>
              </a:rPr>
              <a:t>age 40 and older </a:t>
            </a:r>
            <a:r>
              <a:rPr lang="en-CA" sz="4000" u="none">
                <a:latin typeface="Arial"/>
                <a:ea typeface="MS PGothic"/>
                <a:cs typeface="Arial"/>
              </a:rPr>
              <a:t>have </a:t>
            </a:r>
            <a:r>
              <a:rPr lang="en-CA" sz="4000" u="none">
                <a:solidFill>
                  <a:srgbClr val="000000"/>
                </a:solidFill>
                <a:latin typeface="Arial"/>
                <a:ea typeface="MS PGothic"/>
                <a:cs typeface="Arial"/>
              </a:rPr>
              <a:t>heart failure</a:t>
            </a:r>
            <a:endParaRPr lang="en-CA" sz="4000" b="0" i="0" u="none" strike="noStrike" kern="1200" cap="none" spc="0" baseline="0" noProof="0">
              <a:solidFill>
                <a:srgbClr val="000000"/>
              </a:solidFill>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4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3" name="Graphic 2">
            <a:extLst>
              <a:ext uri="{FF2B5EF4-FFF2-40B4-BE49-F238E27FC236}">
                <a16:creationId xmlns:a16="http://schemas.microsoft.com/office/drawing/2014/main" id="{4EC67D44-FE0E-4543-B7AD-8E9C3A67C3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9117" y="1699464"/>
            <a:ext cx="601349" cy="601349"/>
          </a:xfrm>
          <a:prstGeom prst="rect">
            <a:avLst/>
          </a:prstGeom>
        </p:spPr>
      </p:pic>
      <p:pic>
        <p:nvPicPr>
          <p:cNvPr id="46" name="Graphic 45">
            <a:extLst>
              <a:ext uri="{FF2B5EF4-FFF2-40B4-BE49-F238E27FC236}">
                <a16:creationId xmlns:a16="http://schemas.microsoft.com/office/drawing/2014/main" id="{4F6466CD-5A78-2E41-A376-7756BB1A31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01630" y="3160150"/>
            <a:ext cx="716322" cy="716322"/>
          </a:xfrm>
          <a:prstGeom prst="rect">
            <a:avLst/>
          </a:prstGeom>
        </p:spPr>
      </p:pic>
      <p:pic>
        <p:nvPicPr>
          <p:cNvPr id="47" name="Graphic 46">
            <a:extLst>
              <a:ext uri="{FF2B5EF4-FFF2-40B4-BE49-F238E27FC236}">
                <a16:creationId xmlns:a16="http://schemas.microsoft.com/office/drawing/2014/main" id="{3185687C-C4A1-F64E-9EEB-804EBA096F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5943" y="3199586"/>
            <a:ext cx="653873" cy="653873"/>
          </a:xfrm>
          <a:prstGeom prst="rect">
            <a:avLst/>
          </a:prstGeom>
        </p:spPr>
      </p:pic>
      <p:pic>
        <p:nvPicPr>
          <p:cNvPr id="49" name="Graphic 48">
            <a:extLst>
              <a:ext uri="{FF2B5EF4-FFF2-40B4-BE49-F238E27FC236}">
                <a16:creationId xmlns:a16="http://schemas.microsoft.com/office/drawing/2014/main" id="{4AD7A9E2-CFF2-674B-9DA0-D92B3B11A1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35760" y="4640492"/>
            <a:ext cx="740593" cy="740593"/>
          </a:xfrm>
          <a:prstGeom prst="rect">
            <a:avLst/>
          </a:prstGeom>
        </p:spPr>
      </p:pic>
      <p:pic>
        <p:nvPicPr>
          <p:cNvPr id="51" name="Graphic 50">
            <a:extLst>
              <a:ext uri="{FF2B5EF4-FFF2-40B4-BE49-F238E27FC236}">
                <a16:creationId xmlns:a16="http://schemas.microsoft.com/office/drawing/2014/main" id="{DA2BF7A2-2E53-E642-915C-9D0104A5BB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73172" y="3103334"/>
            <a:ext cx="858682" cy="858682"/>
          </a:xfrm>
          <a:prstGeom prst="rect">
            <a:avLst/>
          </a:prstGeom>
        </p:spPr>
      </p:pic>
      <p:pic>
        <p:nvPicPr>
          <p:cNvPr id="53" name="Graphic 52">
            <a:extLst>
              <a:ext uri="{FF2B5EF4-FFF2-40B4-BE49-F238E27FC236}">
                <a16:creationId xmlns:a16="http://schemas.microsoft.com/office/drawing/2014/main" id="{99EDA0D4-8186-3E40-8C08-5C4CB4A054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73172" y="1557543"/>
            <a:ext cx="858682" cy="858682"/>
          </a:xfrm>
          <a:prstGeom prst="rect">
            <a:avLst/>
          </a:prstGeom>
        </p:spPr>
      </p:pic>
      <p:pic>
        <p:nvPicPr>
          <p:cNvPr id="54" name="Graphic 53">
            <a:extLst>
              <a:ext uri="{FF2B5EF4-FFF2-40B4-BE49-F238E27FC236}">
                <a16:creationId xmlns:a16="http://schemas.microsoft.com/office/drawing/2014/main" id="{19E9D0D4-F273-D640-9254-509D49CBA2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39694" y="2434448"/>
            <a:ext cx="626370" cy="626370"/>
          </a:xfrm>
          <a:prstGeom prst="rect">
            <a:avLst/>
          </a:prstGeom>
        </p:spPr>
      </p:pic>
      <p:pic>
        <p:nvPicPr>
          <p:cNvPr id="55" name="Graphic 54">
            <a:extLst>
              <a:ext uri="{FF2B5EF4-FFF2-40B4-BE49-F238E27FC236}">
                <a16:creationId xmlns:a16="http://schemas.microsoft.com/office/drawing/2014/main" id="{983E6FCD-0621-5D41-9FD9-3DF7989A7D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63480" y="2455816"/>
            <a:ext cx="685152" cy="685152"/>
          </a:xfrm>
          <a:prstGeom prst="rect">
            <a:avLst/>
          </a:prstGeom>
        </p:spPr>
      </p:pic>
      <p:pic>
        <p:nvPicPr>
          <p:cNvPr id="56" name="Graphic 55">
            <a:extLst>
              <a:ext uri="{FF2B5EF4-FFF2-40B4-BE49-F238E27FC236}">
                <a16:creationId xmlns:a16="http://schemas.microsoft.com/office/drawing/2014/main" id="{131BF340-4370-7442-A47B-7F0A844E7AA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18468" y="1655433"/>
            <a:ext cx="668823" cy="668823"/>
          </a:xfrm>
          <a:prstGeom prst="rect">
            <a:avLst/>
          </a:prstGeom>
        </p:spPr>
      </p:pic>
      <p:sp>
        <p:nvSpPr>
          <p:cNvPr id="16" name="TextBox 15">
            <a:extLst>
              <a:ext uri="{FF2B5EF4-FFF2-40B4-BE49-F238E27FC236}">
                <a16:creationId xmlns:a16="http://schemas.microsoft.com/office/drawing/2014/main" id="{36D89380-1101-474D-88FC-0961DC0B338A}"/>
              </a:ext>
            </a:extLst>
          </p:cNvPr>
          <p:cNvSpPr txBox="1"/>
          <p:nvPr/>
        </p:nvSpPr>
        <p:spPr>
          <a:xfrm>
            <a:off x="35979" y="6393669"/>
            <a:ext cx="8335697" cy="430887"/>
          </a:xfrm>
          <a:prstGeom prst="rect">
            <a:avLst/>
          </a:prstGeom>
          <a:noFill/>
        </p:spPr>
        <p:txBody>
          <a:bodyPr wrap="square" rtlCol="0">
            <a:spAutoFit/>
          </a:bodyPr>
          <a:lstStyle/>
          <a:p>
            <a:r>
              <a:rPr lang="en-US" sz="1100" u="none"/>
              <a:t>Source:</a:t>
            </a:r>
            <a:r>
              <a:rPr lang="en-CA" sz="1100" u="none"/>
              <a:t> Heart Failure Cohort (Schultz SE, et al.), 2017/18, provided by the Institute for Clinical </a:t>
            </a:r>
            <a:r>
              <a:rPr lang="en-CA" sz="1100" u="none">
                <a:cs typeface="Arial"/>
              </a:rPr>
              <a:t>Evaluative Sciences (ICES). Table 17-10-0086-01, Statistics Canada. </a:t>
            </a:r>
            <a:endParaRPr lang="en-US" sz="1100" u="none"/>
          </a:p>
        </p:txBody>
      </p:sp>
      <p:pic>
        <p:nvPicPr>
          <p:cNvPr id="17" name="Graphic 16">
            <a:extLst>
              <a:ext uri="{FF2B5EF4-FFF2-40B4-BE49-F238E27FC236}">
                <a16:creationId xmlns:a16="http://schemas.microsoft.com/office/drawing/2014/main" id="{A269AC29-CF5E-4B55-9711-F960FE0F39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4485" y="4625518"/>
            <a:ext cx="740593" cy="740593"/>
          </a:xfrm>
          <a:prstGeom prst="rect">
            <a:avLst/>
          </a:prstGeom>
        </p:spPr>
      </p:pic>
      <p:pic>
        <p:nvPicPr>
          <p:cNvPr id="18" name="Graphic 17">
            <a:extLst>
              <a:ext uri="{FF2B5EF4-FFF2-40B4-BE49-F238E27FC236}">
                <a16:creationId xmlns:a16="http://schemas.microsoft.com/office/drawing/2014/main" id="{10763713-B293-4417-B7B6-14BA202407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9120" y="1652730"/>
            <a:ext cx="653873" cy="653873"/>
          </a:xfrm>
          <a:prstGeom prst="rect">
            <a:avLst/>
          </a:prstGeom>
        </p:spPr>
      </p:pic>
      <p:pic>
        <p:nvPicPr>
          <p:cNvPr id="19" name="Graphic 18">
            <a:extLst>
              <a:ext uri="{FF2B5EF4-FFF2-40B4-BE49-F238E27FC236}">
                <a16:creationId xmlns:a16="http://schemas.microsoft.com/office/drawing/2014/main" id="{4F68044D-FE64-40FC-B60F-EDD70294A8C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71645" y="3218741"/>
            <a:ext cx="668823" cy="668823"/>
          </a:xfrm>
          <a:prstGeom prst="rect">
            <a:avLst/>
          </a:prstGeom>
        </p:spPr>
      </p:pic>
      <p:pic>
        <p:nvPicPr>
          <p:cNvPr id="20" name="Graphic 19">
            <a:extLst>
              <a:ext uri="{FF2B5EF4-FFF2-40B4-BE49-F238E27FC236}">
                <a16:creationId xmlns:a16="http://schemas.microsoft.com/office/drawing/2014/main" id="{7021C544-0887-4A46-93A7-C8DB2340123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91240" y="2455650"/>
            <a:ext cx="622547" cy="622547"/>
          </a:xfrm>
          <a:prstGeom prst="rect">
            <a:avLst/>
          </a:prstGeom>
        </p:spPr>
      </p:pic>
      <p:pic>
        <p:nvPicPr>
          <p:cNvPr id="21" name="Graphic 20">
            <a:extLst>
              <a:ext uri="{FF2B5EF4-FFF2-40B4-BE49-F238E27FC236}">
                <a16:creationId xmlns:a16="http://schemas.microsoft.com/office/drawing/2014/main" id="{7728EC61-F63A-4BAA-823F-6D02D517F4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876" y="1684009"/>
            <a:ext cx="601348" cy="601348"/>
          </a:xfrm>
          <a:prstGeom prst="rect">
            <a:avLst/>
          </a:prstGeom>
        </p:spPr>
      </p:pic>
      <p:pic>
        <p:nvPicPr>
          <p:cNvPr id="22" name="Graphic 21">
            <a:extLst>
              <a:ext uri="{FF2B5EF4-FFF2-40B4-BE49-F238E27FC236}">
                <a16:creationId xmlns:a16="http://schemas.microsoft.com/office/drawing/2014/main" id="{835D585C-F521-4263-BFBE-17873A6581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518" y="2462072"/>
            <a:ext cx="622547" cy="622547"/>
          </a:xfrm>
          <a:prstGeom prst="rect">
            <a:avLst/>
          </a:prstGeom>
        </p:spPr>
      </p:pic>
      <p:pic>
        <p:nvPicPr>
          <p:cNvPr id="23" name="Graphic 22">
            <a:extLst>
              <a:ext uri="{FF2B5EF4-FFF2-40B4-BE49-F238E27FC236}">
                <a16:creationId xmlns:a16="http://schemas.microsoft.com/office/drawing/2014/main" id="{12419F04-E8A8-4784-9F65-4516EE54D9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9117" y="3994867"/>
            <a:ext cx="601349" cy="601349"/>
          </a:xfrm>
          <a:prstGeom prst="rect">
            <a:avLst/>
          </a:prstGeom>
        </p:spPr>
      </p:pic>
      <p:pic>
        <p:nvPicPr>
          <p:cNvPr id="24" name="Graphic 23">
            <a:extLst>
              <a:ext uri="{FF2B5EF4-FFF2-40B4-BE49-F238E27FC236}">
                <a16:creationId xmlns:a16="http://schemas.microsoft.com/office/drawing/2014/main" id="{25A45343-C710-4DE6-97A0-0B2730FEAA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815" y="3858271"/>
            <a:ext cx="716322" cy="716322"/>
          </a:xfrm>
          <a:prstGeom prst="rect">
            <a:avLst/>
          </a:prstGeom>
        </p:spPr>
      </p:pic>
      <p:pic>
        <p:nvPicPr>
          <p:cNvPr id="25" name="Graphic 24">
            <a:extLst>
              <a:ext uri="{FF2B5EF4-FFF2-40B4-BE49-F238E27FC236}">
                <a16:creationId xmlns:a16="http://schemas.microsoft.com/office/drawing/2014/main" id="{D96F54F4-0088-4F19-AD90-546C121654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370" y="3070360"/>
            <a:ext cx="858682" cy="858682"/>
          </a:xfrm>
          <a:prstGeom prst="rect">
            <a:avLst/>
          </a:prstGeom>
        </p:spPr>
      </p:pic>
      <p:pic>
        <p:nvPicPr>
          <p:cNvPr id="26" name="Graphic 25">
            <a:extLst>
              <a:ext uri="{FF2B5EF4-FFF2-40B4-BE49-F238E27FC236}">
                <a16:creationId xmlns:a16="http://schemas.microsoft.com/office/drawing/2014/main" id="{7C642944-62EB-429E-940C-70D8E1D532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73172" y="3887137"/>
            <a:ext cx="858682" cy="858682"/>
          </a:xfrm>
          <a:prstGeom prst="rect">
            <a:avLst/>
          </a:prstGeom>
        </p:spPr>
      </p:pic>
      <p:pic>
        <p:nvPicPr>
          <p:cNvPr id="27" name="Graphic 26">
            <a:extLst>
              <a:ext uri="{FF2B5EF4-FFF2-40B4-BE49-F238E27FC236}">
                <a16:creationId xmlns:a16="http://schemas.microsoft.com/office/drawing/2014/main" id="{49DD8389-798E-4DD7-B3FB-55F38068427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39694" y="3977939"/>
            <a:ext cx="626370" cy="626370"/>
          </a:xfrm>
          <a:prstGeom prst="rect">
            <a:avLst/>
          </a:prstGeom>
        </p:spPr>
      </p:pic>
      <p:pic>
        <p:nvPicPr>
          <p:cNvPr id="28" name="Graphic 27">
            <a:extLst>
              <a:ext uri="{FF2B5EF4-FFF2-40B4-BE49-F238E27FC236}">
                <a16:creationId xmlns:a16="http://schemas.microsoft.com/office/drawing/2014/main" id="{EF0A7BD8-9849-45D9-93F2-20DF7F4C085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71645" y="3936761"/>
            <a:ext cx="668823" cy="668823"/>
          </a:xfrm>
          <a:prstGeom prst="rect">
            <a:avLst/>
          </a:prstGeom>
        </p:spPr>
      </p:pic>
      <p:pic>
        <p:nvPicPr>
          <p:cNvPr id="29" name="Graphic 28">
            <a:extLst>
              <a:ext uri="{FF2B5EF4-FFF2-40B4-BE49-F238E27FC236}">
                <a16:creationId xmlns:a16="http://schemas.microsoft.com/office/drawing/2014/main" id="{E5E455B0-09EE-4ABA-B8E9-F1E60485EEE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18468" y="4685926"/>
            <a:ext cx="668823" cy="668823"/>
          </a:xfrm>
          <a:prstGeom prst="rect">
            <a:avLst/>
          </a:prstGeom>
        </p:spPr>
      </p:pic>
      <p:pic>
        <p:nvPicPr>
          <p:cNvPr id="30" name="Graphic 29">
            <a:extLst>
              <a:ext uri="{FF2B5EF4-FFF2-40B4-BE49-F238E27FC236}">
                <a16:creationId xmlns:a16="http://schemas.microsoft.com/office/drawing/2014/main" id="{5FFC51E4-0861-4F91-B070-856BFF3D89C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91240" y="4742380"/>
            <a:ext cx="622547" cy="622547"/>
          </a:xfrm>
          <a:prstGeom prst="rect">
            <a:avLst/>
          </a:prstGeom>
        </p:spPr>
      </p:pic>
      <p:pic>
        <p:nvPicPr>
          <p:cNvPr id="31" name="Graphic 30">
            <a:extLst>
              <a:ext uri="{FF2B5EF4-FFF2-40B4-BE49-F238E27FC236}">
                <a16:creationId xmlns:a16="http://schemas.microsoft.com/office/drawing/2014/main" id="{083D8740-75C1-412F-B97B-11EF6B2AFB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8518" y="4714611"/>
            <a:ext cx="622547" cy="622547"/>
          </a:xfrm>
          <a:prstGeom prst="rect">
            <a:avLst/>
          </a:prstGeom>
        </p:spPr>
      </p:pic>
      <p:pic>
        <p:nvPicPr>
          <p:cNvPr id="32" name="Graphic 31">
            <a:extLst>
              <a:ext uri="{FF2B5EF4-FFF2-40B4-BE49-F238E27FC236}">
                <a16:creationId xmlns:a16="http://schemas.microsoft.com/office/drawing/2014/main" id="{2541733D-2579-473D-9E34-6ADAFE9826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762" y="2459089"/>
            <a:ext cx="601349" cy="601349"/>
          </a:xfrm>
          <a:prstGeom prst="rect">
            <a:avLst/>
          </a:prstGeom>
        </p:spPr>
      </p:pic>
    </p:spTree>
    <p:custDataLst>
      <p:tags r:id="rId1"/>
    </p:custDataLst>
    <p:extLst>
      <p:ext uri="{BB962C8B-B14F-4D97-AF65-F5344CB8AC3E}">
        <p14:creationId xmlns:p14="http://schemas.microsoft.com/office/powerpoint/2010/main" val="375564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51657-5B4A-45D7-A7D9-35E292CCC666}"/>
              </a:ext>
            </a:extLst>
          </p:cNvPr>
          <p:cNvSpPr txBox="1"/>
          <p:nvPr/>
        </p:nvSpPr>
        <p:spPr>
          <a:xfrm>
            <a:off x="403407" y="1472590"/>
            <a:ext cx="4097158" cy="3721298"/>
          </a:xfrm>
          <a:prstGeom prst="rect">
            <a:avLst/>
          </a:prstGeom>
          <a:noFill/>
        </p:spPr>
        <p:txBody>
          <a:bodyPr wrap="square" rtlCol="0" anchor="t">
            <a:spAutoFit/>
          </a:bodyPr>
          <a:lstStyle/>
          <a:p>
            <a:pPr algn="ctr"/>
            <a:r>
              <a:rPr lang="en-CA" sz="3600" u="none">
                <a:solidFill>
                  <a:srgbClr val="000000"/>
                </a:solidFill>
                <a:latin typeface="Arial"/>
                <a:ea typeface="MS PGothic"/>
                <a:cs typeface="Arial"/>
              </a:rPr>
              <a:t> </a:t>
            </a:r>
            <a:r>
              <a:rPr lang="en-CA" sz="2800" u="none">
                <a:solidFill>
                  <a:srgbClr val="000000"/>
                </a:solidFill>
                <a:latin typeface="Arial"/>
                <a:ea typeface="MS PGothic"/>
                <a:cs typeface="Arial"/>
              </a:rPr>
              <a:t>More than </a:t>
            </a:r>
            <a:r>
              <a:rPr lang="en-CA" sz="2800" b="1" u="none">
                <a:solidFill>
                  <a:schemeClr val="accent2"/>
                </a:solidFill>
                <a:latin typeface="Arial"/>
                <a:ea typeface="MS PGothic"/>
                <a:cs typeface="Arial"/>
              </a:rPr>
              <a:t>9 in 10 people</a:t>
            </a:r>
            <a:r>
              <a:rPr lang="en-CA" sz="2800" u="none">
                <a:solidFill>
                  <a:srgbClr val="000000"/>
                </a:solidFill>
                <a:latin typeface="Arial"/>
                <a:ea typeface="MS PGothic"/>
                <a:cs typeface="Arial"/>
              </a:rPr>
              <a:t> age 40 and older with heart failure </a:t>
            </a:r>
            <a:r>
              <a:rPr lang="en-CA" sz="2800" b="1" u="none">
                <a:solidFill>
                  <a:schemeClr val="accent2"/>
                </a:solidFill>
                <a:latin typeface="Arial"/>
                <a:ea typeface="MS PGothic"/>
                <a:cs typeface="Arial"/>
              </a:rPr>
              <a:t>have at least one other comorbid condition </a:t>
            </a:r>
            <a:r>
              <a:rPr lang="en-CA" sz="2800" u="none">
                <a:solidFill>
                  <a:srgbClr val="000000"/>
                </a:solidFill>
                <a:latin typeface="Arial"/>
                <a:ea typeface="MS PGothic"/>
                <a:cs typeface="Arial"/>
              </a:rPr>
              <a:t>(such as hypertension or diabetes), and over half have 3 or more comorbid conditions.</a:t>
            </a:r>
            <a:endParaRPr lang="en-CA" sz="2400" u="none">
              <a:solidFill>
                <a:srgbClr val="000000"/>
              </a:solidFill>
            </a:endParaRPr>
          </a:p>
        </p:txBody>
      </p:sp>
      <p:sp>
        <p:nvSpPr>
          <p:cNvPr id="4" name="Rectangle 3">
            <a:extLst>
              <a:ext uri="{FF2B5EF4-FFF2-40B4-BE49-F238E27FC236}">
                <a16:creationId xmlns:a16="http://schemas.microsoft.com/office/drawing/2014/main" id="{7766B3D3-B215-49D2-B631-E22DA3C6F9FD}"/>
              </a:ext>
            </a:extLst>
          </p:cNvPr>
          <p:cNvSpPr/>
          <p:nvPr/>
        </p:nvSpPr>
        <p:spPr>
          <a:xfrm>
            <a:off x="0" y="6237106"/>
            <a:ext cx="8701785" cy="769441"/>
          </a:xfrm>
          <a:prstGeom prst="rect">
            <a:avLst/>
          </a:prstGeom>
        </p:spPr>
        <p:txBody>
          <a:bodyPr wrap="square">
            <a:spAutoFit/>
          </a:bodyPr>
          <a:lstStyle/>
          <a:p>
            <a:r>
              <a:rPr lang="en-CA" sz="1100" u="none">
                <a:latin typeface="Arial"/>
                <a:ea typeface="MS PGothic"/>
                <a:cs typeface="Arial"/>
              </a:rPr>
              <a:t>Note: Age- and sex-standardized rates. </a:t>
            </a:r>
          </a:p>
          <a:p>
            <a:r>
              <a:rPr lang="en-CA" sz="1100" u="none"/>
              <a:t>Source: Heart Failure Cohort (Schultz SE, et al.), Ontario Health Insurance Plan Claims Database (OHIP), National Ambulatory Care Reporting System (NACRS), Discharge Abstract Database (DAD), 2015, provided by </a:t>
            </a:r>
            <a:r>
              <a:rPr lang="en-CA" sz="1100" u="none">
                <a:cs typeface="Arial"/>
              </a:rPr>
              <a:t>ICES.</a:t>
            </a:r>
            <a:endParaRPr lang="en-CA" sz="1100" u="none"/>
          </a:p>
          <a:p>
            <a:endParaRPr lang="en-CA" sz="1100" u="none"/>
          </a:p>
        </p:txBody>
      </p:sp>
      <p:pic>
        <p:nvPicPr>
          <p:cNvPr id="2" name="Picture 1">
            <a:extLst>
              <a:ext uri="{FF2B5EF4-FFF2-40B4-BE49-F238E27FC236}">
                <a16:creationId xmlns:a16="http://schemas.microsoft.com/office/drawing/2014/main" id="{7D64728B-09C4-AB4B-BF77-1E6384D3B674}"/>
              </a:ext>
            </a:extLst>
          </p:cNvPr>
          <p:cNvPicPr>
            <a:picLocks noChangeAspect="1"/>
          </p:cNvPicPr>
          <p:nvPr/>
        </p:nvPicPr>
        <p:blipFill>
          <a:blip r:embed="rId4"/>
          <a:stretch>
            <a:fillRect/>
          </a:stretch>
        </p:blipFill>
        <p:spPr>
          <a:xfrm>
            <a:off x="4822963" y="1286525"/>
            <a:ext cx="3838990" cy="4013489"/>
          </a:xfrm>
          <a:prstGeom prst="rect">
            <a:avLst/>
          </a:prstGeom>
        </p:spPr>
      </p:pic>
    </p:spTree>
    <p:custDataLst>
      <p:tags r:id="rId1"/>
    </p:custDataLst>
    <p:extLst>
      <p:ext uri="{BB962C8B-B14F-4D97-AF65-F5344CB8AC3E}">
        <p14:creationId xmlns:p14="http://schemas.microsoft.com/office/powerpoint/2010/main" val="221330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224288"/>
            <a:ext cx="8229600" cy="985740"/>
          </a:xfrm>
        </p:spPr>
        <p:txBody>
          <a:bodyPr>
            <a:noAutofit/>
          </a:bodyPr>
          <a:lstStyle/>
          <a:p>
            <a:pPr algn="just"/>
            <a:r>
              <a:rPr lang="en-US" sz="2100">
                <a:ea typeface="MS PGothic"/>
              </a:rPr>
              <a:t>Mortality among those diagnosed with heart failure in Ontario is higher among females than males  </a:t>
            </a:r>
            <a:endParaRPr lang="en-US" sz="2100"/>
          </a:p>
        </p:txBody>
      </p:sp>
      <p:sp>
        <p:nvSpPr>
          <p:cNvPr id="7" name="TextBox 6">
            <a:extLst>
              <a:ext uri="{FF2B5EF4-FFF2-40B4-BE49-F238E27FC236}">
                <a16:creationId xmlns:a16="http://schemas.microsoft.com/office/drawing/2014/main" id="{F6396D16-49C2-4F2D-A543-FE4ED299C5E9}"/>
              </a:ext>
            </a:extLst>
          </p:cNvPr>
          <p:cNvSpPr txBox="1"/>
          <p:nvPr/>
        </p:nvSpPr>
        <p:spPr>
          <a:xfrm>
            <a:off x="0" y="6414778"/>
            <a:ext cx="8688199" cy="430887"/>
          </a:xfrm>
          <a:prstGeom prst="rect">
            <a:avLst/>
          </a:prstGeom>
          <a:noFill/>
        </p:spPr>
        <p:txBody>
          <a:bodyPr wrap="square" rtlCol="0" anchor="t">
            <a:spAutoFit/>
          </a:bodyPr>
          <a:lstStyle/>
          <a:p>
            <a:r>
              <a:rPr lang="en-US" sz="1100" u="none"/>
              <a:t>Note: Risk-adjusted by age and Charlson Comorbidity Index. Sex refers to biological sex as reported in the administrative databases. </a:t>
            </a:r>
          </a:p>
          <a:p>
            <a:r>
              <a:rPr lang="en-CA" sz="1100" u="none"/>
              <a:t>Source: Heart Failure Cohort (Schultz SE, et al.), Registered Persons Database (RPDB), provided by </a:t>
            </a:r>
            <a:r>
              <a:rPr lang="en-CA" sz="1100" u="none">
                <a:cs typeface="Arial"/>
              </a:rPr>
              <a:t>ICES.</a:t>
            </a:r>
            <a:endParaRPr lang="en-CA" sz="1800">
              <a:cs typeface="Arial"/>
            </a:endParaRPr>
          </a:p>
        </p:txBody>
      </p:sp>
      <p:graphicFrame>
        <p:nvGraphicFramePr>
          <p:cNvPr id="5" name="Chart 4">
            <a:extLst>
              <a:ext uri="{FF2B5EF4-FFF2-40B4-BE49-F238E27FC236}">
                <a16:creationId xmlns:a16="http://schemas.microsoft.com/office/drawing/2014/main" id="{CAFDCE18-EBB5-40F4-934D-82B5C5F5347A}"/>
              </a:ext>
            </a:extLst>
          </p:cNvPr>
          <p:cNvGraphicFramePr>
            <a:graphicFrameLocks/>
          </p:cNvGraphicFramePr>
          <p:nvPr>
            <p:extLst>
              <p:ext uri="{D42A27DB-BD31-4B8C-83A1-F6EECF244321}">
                <p14:modId xmlns:p14="http://schemas.microsoft.com/office/powerpoint/2010/main" val="989702599"/>
              </p:ext>
            </p:extLst>
          </p:nvPr>
        </p:nvGraphicFramePr>
        <p:xfrm>
          <a:off x="559592" y="1302543"/>
          <a:ext cx="8127207" cy="473594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490672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3487" y="1884824"/>
            <a:ext cx="4315669" cy="2308324"/>
          </a:xfrm>
          <a:prstGeom prst="rect">
            <a:avLst/>
          </a:prstGeom>
        </p:spPr>
        <p:txBody>
          <a:bodyPr wrap="square">
            <a:spAutoFit/>
          </a:bodyPr>
          <a:lstStyle/>
          <a:p>
            <a:pPr algn="ctr"/>
            <a:r>
              <a:rPr lang="en-US" sz="3600" u="none"/>
              <a:t>Heart failure is one of the </a:t>
            </a:r>
            <a:r>
              <a:rPr lang="en-US" sz="3600" b="1" u="none">
                <a:solidFill>
                  <a:schemeClr val="accent2"/>
                </a:solidFill>
              </a:rPr>
              <a:t>top 5 most common reasons </a:t>
            </a:r>
            <a:r>
              <a:rPr lang="en-US" sz="3600" u="none"/>
              <a:t>for hospitalization</a:t>
            </a:r>
            <a:endParaRPr lang="en-CA" sz="3600" u="none"/>
          </a:p>
        </p:txBody>
      </p:sp>
      <p:sp>
        <p:nvSpPr>
          <p:cNvPr id="7" name="TextBox 6">
            <a:extLst>
              <a:ext uri="{FF2B5EF4-FFF2-40B4-BE49-F238E27FC236}">
                <a16:creationId xmlns:a16="http://schemas.microsoft.com/office/drawing/2014/main" id="{963C2469-0F15-4133-9D2B-E197ECC46A87}"/>
              </a:ext>
            </a:extLst>
          </p:cNvPr>
          <p:cNvSpPr txBox="1"/>
          <p:nvPr/>
        </p:nvSpPr>
        <p:spPr>
          <a:xfrm>
            <a:off x="24064" y="6530729"/>
            <a:ext cx="8530478" cy="261610"/>
          </a:xfrm>
          <a:prstGeom prst="rect">
            <a:avLst/>
          </a:prstGeom>
          <a:noFill/>
        </p:spPr>
        <p:txBody>
          <a:bodyPr wrap="square" rtlCol="0" anchor="t">
            <a:spAutoFit/>
          </a:bodyPr>
          <a:lstStyle/>
          <a:p>
            <a:r>
              <a:rPr lang="en-CA" sz="1100" u="none"/>
              <a:t>Source: Inpatient Hospitalizations, Surgeries and Newborn Indicators, 2016-2017, Canadian Institute for Health Information.</a:t>
            </a:r>
            <a:endParaRPr lang="en-CA" sz="1100"/>
          </a:p>
        </p:txBody>
      </p:sp>
      <p:grpSp>
        <p:nvGrpSpPr>
          <p:cNvPr id="16" name="Graphic 14">
            <a:extLst>
              <a:ext uri="{FF2B5EF4-FFF2-40B4-BE49-F238E27FC236}">
                <a16:creationId xmlns:a16="http://schemas.microsoft.com/office/drawing/2014/main" id="{87D09A58-F593-2A4E-93F8-918AD25279AB}"/>
              </a:ext>
            </a:extLst>
          </p:cNvPr>
          <p:cNvGrpSpPr/>
          <p:nvPr/>
        </p:nvGrpSpPr>
        <p:grpSpPr>
          <a:xfrm>
            <a:off x="469642" y="1625286"/>
            <a:ext cx="3771124" cy="3369569"/>
            <a:chOff x="711200" y="571500"/>
            <a:chExt cx="5486400" cy="4902200"/>
          </a:xfrm>
        </p:grpSpPr>
        <p:sp>
          <p:nvSpPr>
            <p:cNvPr id="17" name="Freeform 16">
              <a:extLst>
                <a:ext uri="{FF2B5EF4-FFF2-40B4-BE49-F238E27FC236}">
                  <a16:creationId xmlns:a16="http://schemas.microsoft.com/office/drawing/2014/main" id="{BBC501F6-0CA3-6947-8F82-ECC450950A78}"/>
                </a:ext>
              </a:extLst>
            </p:cNvPr>
            <p:cNvSpPr/>
            <p:nvPr/>
          </p:nvSpPr>
          <p:spPr>
            <a:xfrm>
              <a:off x="1263841" y="3728517"/>
              <a:ext cx="4391025" cy="380753"/>
            </a:xfrm>
            <a:custGeom>
              <a:avLst/>
              <a:gdLst>
                <a:gd name="connsiteX0" fmla="*/ 4391692 w 4391025"/>
                <a:gd name="connsiteY0" fmla="*/ 7139 h 380753"/>
                <a:gd name="connsiteX1" fmla="*/ 4391692 w 4391025"/>
                <a:gd name="connsiteY1" fmla="*/ 380849 h 380753"/>
                <a:gd name="connsiteX2" fmla="*/ 7144 w 4391025"/>
                <a:gd name="connsiteY2" fmla="*/ 371806 h 380753"/>
                <a:gd name="connsiteX3" fmla="*/ 7144 w 4391025"/>
                <a:gd name="connsiteY3" fmla="*/ 7139 h 380753"/>
              </a:gdLst>
              <a:ahLst/>
              <a:cxnLst>
                <a:cxn ang="0">
                  <a:pos x="connsiteX0" y="connsiteY0"/>
                </a:cxn>
                <a:cxn ang="0">
                  <a:pos x="connsiteX1" y="connsiteY1"/>
                </a:cxn>
                <a:cxn ang="0">
                  <a:pos x="connsiteX2" y="connsiteY2"/>
                </a:cxn>
                <a:cxn ang="0">
                  <a:pos x="connsiteX3" y="connsiteY3"/>
                </a:cxn>
              </a:cxnLst>
              <a:rect l="l" t="t" r="r" b="b"/>
              <a:pathLst>
                <a:path w="4391025" h="380753">
                  <a:moveTo>
                    <a:pt x="4391692" y="7139"/>
                  </a:moveTo>
                  <a:lnTo>
                    <a:pt x="4391692" y="380849"/>
                  </a:lnTo>
                  <a:lnTo>
                    <a:pt x="7144" y="371806"/>
                  </a:lnTo>
                  <a:lnTo>
                    <a:pt x="7144" y="7139"/>
                  </a:lnTo>
                  <a:close/>
                </a:path>
              </a:pathLst>
            </a:custGeom>
            <a:solidFill>
              <a:srgbClr val="231F20"/>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E319AD2-CD59-5F4D-945A-59EC07E5B07B}"/>
                </a:ext>
              </a:extLst>
            </p:cNvPr>
            <p:cNvSpPr/>
            <p:nvPr/>
          </p:nvSpPr>
          <p:spPr>
            <a:xfrm>
              <a:off x="1482820" y="2880297"/>
              <a:ext cx="933450" cy="685356"/>
            </a:xfrm>
            <a:custGeom>
              <a:avLst/>
              <a:gdLst>
                <a:gd name="connsiteX0" fmla="*/ 837248 w 933450"/>
                <a:gd name="connsiteY0" fmla="*/ 680212 h 685356"/>
                <a:gd name="connsiteX1" fmla="*/ 407575 w 933450"/>
                <a:gd name="connsiteY1" fmla="*/ 680212 h 685356"/>
                <a:gd name="connsiteX2" fmla="*/ 7144 w 933450"/>
                <a:gd name="connsiteY2" fmla="*/ 280040 h 685356"/>
                <a:gd name="connsiteX3" fmla="*/ 7144 w 933450"/>
                <a:gd name="connsiteY3" fmla="*/ 102324 h 685356"/>
                <a:gd name="connsiteX4" fmla="*/ 57150 w 933450"/>
                <a:gd name="connsiteY4" fmla="*/ 18558 h 685356"/>
                <a:gd name="connsiteX5" fmla="*/ 154686 w 933450"/>
                <a:gd name="connsiteY5" fmla="*/ 22746 h 685356"/>
                <a:gd name="connsiteX6" fmla="*/ 889540 w 933450"/>
                <a:gd name="connsiteY6" fmla="*/ 505351 h 685356"/>
                <a:gd name="connsiteX7" fmla="*/ 928497 w 933450"/>
                <a:gd name="connsiteY7" fmla="*/ 612152 h 685356"/>
                <a:gd name="connsiteX8" fmla="*/ 837248 w 933450"/>
                <a:gd name="connsiteY8" fmla="*/ 680212 h 68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85356">
                  <a:moveTo>
                    <a:pt x="837248" y="680212"/>
                  </a:moveTo>
                  <a:lnTo>
                    <a:pt x="407575" y="680212"/>
                  </a:lnTo>
                  <a:cubicBezTo>
                    <a:pt x="186785" y="680212"/>
                    <a:pt x="7144" y="500687"/>
                    <a:pt x="7144" y="280040"/>
                  </a:cubicBezTo>
                  <a:lnTo>
                    <a:pt x="7144" y="102324"/>
                  </a:lnTo>
                  <a:cubicBezTo>
                    <a:pt x="7144" y="67294"/>
                    <a:pt x="26384" y="35121"/>
                    <a:pt x="57150" y="18558"/>
                  </a:cubicBezTo>
                  <a:cubicBezTo>
                    <a:pt x="88011" y="1900"/>
                    <a:pt x="125444" y="3613"/>
                    <a:pt x="154686" y="22746"/>
                  </a:cubicBezTo>
                  <a:lnTo>
                    <a:pt x="889540" y="505351"/>
                  </a:lnTo>
                  <a:cubicBezTo>
                    <a:pt x="924687" y="528482"/>
                    <a:pt x="940499" y="571888"/>
                    <a:pt x="928497" y="612152"/>
                  </a:cubicBezTo>
                  <a:cubicBezTo>
                    <a:pt x="916495" y="652417"/>
                    <a:pt x="879348" y="680212"/>
                    <a:pt x="837248" y="680212"/>
                  </a:cubicBezTo>
                  <a:close/>
                </a:path>
              </a:pathLst>
            </a:custGeom>
            <a:solidFill>
              <a:srgbClr val="231F20"/>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D329D06-10F1-F54D-A971-77C675E45146}"/>
                </a:ext>
              </a:extLst>
            </p:cNvPr>
            <p:cNvSpPr/>
            <p:nvPr/>
          </p:nvSpPr>
          <p:spPr>
            <a:xfrm>
              <a:off x="2989008" y="1432098"/>
              <a:ext cx="466725" cy="1075628"/>
            </a:xfrm>
            <a:custGeom>
              <a:avLst/>
              <a:gdLst>
                <a:gd name="connsiteX0" fmla="*/ 378142 w 466725"/>
                <a:gd name="connsiteY0" fmla="*/ 573986 h 1075628"/>
                <a:gd name="connsiteX1" fmla="*/ 282797 w 466725"/>
                <a:gd name="connsiteY1" fmla="*/ 573986 h 1075628"/>
                <a:gd name="connsiteX2" fmla="*/ 282797 w 466725"/>
                <a:gd name="connsiteY2" fmla="*/ 1075819 h 1075628"/>
                <a:gd name="connsiteX3" fmla="*/ 187547 w 466725"/>
                <a:gd name="connsiteY3" fmla="*/ 1075819 h 1075628"/>
                <a:gd name="connsiteX4" fmla="*/ 187547 w 466725"/>
                <a:gd name="connsiteY4" fmla="*/ 573986 h 1075628"/>
                <a:gd name="connsiteX5" fmla="*/ 92202 w 466725"/>
                <a:gd name="connsiteY5" fmla="*/ 573986 h 1075628"/>
                <a:gd name="connsiteX6" fmla="*/ 7144 w 466725"/>
                <a:gd name="connsiteY6" fmla="*/ 488983 h 1075628"/>
                <a:gd name="connsiteX7" fmla="*/ 7144 w 466725"/>
                <a:gd name="connsiteY7" fmla="*/ 92142 h 1075628"/>
                <a:gd name="connsiteX8" fmla="*/ 92202 w 466725"/>
                <a:gd name="connsiteY8" fmla="*/ 7139 h 1075628"/>
                <a:gd name="connsiteX9" fmla="*/ 378142 w 466725"/>
                <a:gd name="connsiteY9" fmla="*/ 7139 h 1075628"/>
                <a:gd name="connsiteX10" fmla="*/ 463201 w 466725"/>
                <a:gd name="connsiteY10" fmla="*/ 92142 h 1075628"/>
                <a:gd name="connsiteX11" fmla="*/ 463201 w 466725"/>
                <a:gd name="connsiteY11" fmla="*/ 488983 h 1075628"/>
                <a:gd name="connsiteX12" fmla="*/ 378142 w 466725"/>
                <a:gd name="connsiteY12" fmla="*/ 573986 h 107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6725" h="1075628">
                  <a:moveTo>
                    <a:pt x="378142" y="573986"/>
                  </a:moveTo>
                  <a:lnTo>
                    <a:pt x="282797" y="573986"/>
                  </a:lnTo>
                  <a:lnTo>
                    <a:pt x="282797" y="1075819"/>
                  </a:lnTo>
                  <a:lnTo>
                    <a:pt x="187547" y="1075819"/>
                  </a:lnTo>
                  <a:lnTo>
                    <a:pt x="187547" y="573986"/>
                  </a:lnTo>
                  <a:lnTo>
                    <a:pt x="92202" y="573986"/>
                  </a:lnTo>
                  <a:cubicBezTo>
                    <a:pt x="45434" y="573986"/>
                    <a:pt x="7144" y="535720"/>
                    <a:pt x="7144" y="488983"/>
                  </a:cubicBezTo>
                  <a:lnTo>
                    <a:pt x="7144" y="92142"/>
                  </a:lnTo>
                  <a:cubicBezTo>
                    <a:pt x="7144" y="45405"/>
                    <a:pt x="45434" y="7139"/>
                    <a:pt x="92202" y="7139"/>
                  </a:cubicBezTo>
                  <a:lnTo>
                    <a:pt x="378142" y="7139"/>
                  </a:lnTo>
                  <a:cubicBezTo>
                    <a:pt x="424910" y="7139"/>
                    <a:pt x="463201" y="45405"/>
                    <a:pt x="463201" y="92142"/>
                  </a:cubicBezTo>
                  <a:lnTo>
                    <a:pt x="463201" y="488983"/>
                  </a:lnTo>
                  <a:cubicBezTo>
                    <a:pt x="463201" y="535720"/>
                    <a:pt x="425006" y="573986"/>
                    <a:pt x="378142" y="573986"/>
                  </a:cubicBezTo>
                  <a:close/>
                </a:path>
              </a:pathLst>
            </a:custGeom>
            <a:solidFill>
              <a:schemeClr val="bg2"/>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5706AF-B365-6241-958E-0210D1177CD1}"/>
                </a:ext>
              </a:extLst>
            </p:cNvPr>
            <p:cNvSpPr/>
            <p:nvPr/>
          </p:nvSpPr>
          <p:spPr>
            <a:xfrm>
              <a:off x="1156018" y="1749361"/>
              <a:ext cx="4610100" cy="3369668"/>
            </a:xfrm>
            <a:custGeom>
              <a:avLst/>
              <a:gdLst>
                <a:gd name="connsiteX0" fmla="*/ 102394 w 4610100"/>
                <a:gd name="connsiteY0" fmla="*/ 7139 h 3369667"/>
                <a:gd name="connsiteX1" fmla="*/ 197644 w 4610100"/>
                <a:gd name="connsiteY1" fmla="*/ 102328 h 3369667"/>
                <a:gd name="connsiteX2" fmla="*/ 197644 w 4610100"/>
                <a:gd name="connsiteY2" fmla="*/ 2522015 h 3369667"/>
                <a:gd name="connsiteX3" fmla="*/ 4416838 w 4610100"/>
                <a:gd name="connsiteY3" fmla="*/ 2522015 h 3369667"/>
                <a:gd name="connsiteX4" fmla="*/ 4416838 w 4610100"/>
                <a:gd name="connsiteY4" fmla="*/ 893343 h 3369667"/>
                <a:gd name="connsiteX5" fmla="*/ 4512088 w 4610100"/>
                <a:gd name="connsiteY5" fmla="*/ 798154 h 3369667"/>
                <a:gd name="connsiteX6" fmla="*/ 4607338 w 4610100"/>
                <a:gd name="connsiteY6" fmla="*/ 893343 h 3369667"/>
                <a:gd name="connsiteX7" fmla="*/ 4607338 w 4610100"/>
                <a:gd name="connsiteY7" fmla="*/ 3267531 h 3369667"/>
                <a:gd name="connsiteX8" fmla="*/ 4512088 w 4610100"/>
                <a:gd name="connsiteY8" fmla="*/ 3362719 h 3369667"/>
                <a:gd name="connsiteX9" fmla="*/ 4416838 w 4610100"/>
                <a:gd name="connsiteY9" fmla="*/ 3267531 h 3369667"/>
                <a:gd name="connsiteX10" fmla="*/ 4416838 w 4610100"/>
                <a:gd name="connsiteY10" fmla="*/ 2712392 h 3369667"/>
                <a:gd name="connsiteX11" fmla="*/ 197644 w 4610100"/>
                <a:gd name="connsiteY11" fmla="*/ 2712392 h 3369667"/>
                <a:gd name="connsiteX12" fmla="*/ 197644 w 4610100"/>
                <a:gd name="connsiteY12" fmla="*/ 3267531 h 3369667"/>
                <a:gd name="connsiteX13" fmla="*/ 102394 w 4610100"/>
                <a:gd name="connsiteY13" fmla="*/ 3362719 h 3369667"/>
                <a:gd name="connsiteX14" fmla="*/ 7144 w 4610100"/>
                <a:gd name="connsiteY14" fmla="*/ 3267531 h 3369667"/>
                <a:gd name="connsiteX15" fmla="*/ 7144 w 4610100"/>
                <a:gd name="connsiteY15" fmla="*/ 102328 h 3369667"/>
                <a:gd name="connsiteX16" fmla="*/ 102394 w 4610100"/>
                <a:gd name="connsiteY16" fmla="*/ 7139 h 336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0100" h="3369667">
                  <a:moveTo>
                    <a:pt x="102394" y="7139"/>
                  </a:moveTo>
                  <a:cubicBezTo>
                    <a:pt x="154972" y="7139"/>
                    <a:pt x="197644" y="49784"/>
                    <a:pt x="197644" y="102328"/>
                  </a:cubicBezTo>
                  <a:lnTo>
                    <a:pt x="197644" y="2522015"/>
                  </a:lnTo>
                  <a:lnTo>
                    <a:pt x="4416838" y="2522015"/>
                  </a:lnTo>
                  <a:lnTo>
                    <a:pt x="4416838" y="893343"/>
                  </a:lnTo>
                  <a:cubicBezTo>
                    <a:pt x="4416838" y="840799"/>
                    <a:pt x="4459510" y="798154"/>
                    <a:pt x="4512088" y="798154"/>
                  </a:cubicBezTo>
                  <a:cubicBezTo>
                    <a:pt x="4564666" y="798154"/>
                    <a:pt x="4607338" y="840799"/>
                    <a:pt x="4607338" y="893343"/>
                  </a:cubicBezTo>
                  <a:lnTo>
                    <a:pt x="4607338" y="3267531"/>
                  </a:lnTo>
                  <a:cubicBezTo>
                    <a:pt x="4607338" y="3320075"/>
                    <a:pt x="4564666" y="3362719"/>
                    <a:pt x="4512088" y="3362719"/>
                  </a:cubicBezTo>
                  <a:cubicBezTo>
                    <a:pt x="4459510" y="3362719"/>
                    <a:pt x="4416838" y="3320075"/>
                    <a:pt x="4416838" y="3267531"/>
                  </a:cubicBezTo>
                  <a:lnTo>
                    <a:pt x="4416838" y="2712392"/>
                  </a:lnTo>
                  <a:lnTo>
                    <a:pt x="197644" y="2712392"/>
                  </a:lnTo>
                  <a:lnTo>
                    <a:pt x="197644" y="3267531"/>
                  </a:lnTo>
                  <a:cubicBezTo>
                    <a:pt x="197644" y="3320075"/>
                    <a:pt x="154972" y="3362719"/>
                    <a:pt x="102394" y="3362719"/>
                  </a:cubicBezTo>
                  <a:cubicBezTo>
                    <a:pt x="49816" y="3362719"/>
                    <a:pt x="7144" y="3320075"/>
                    <a:pt x="7144" y="3267531"/>
                  </a:cubicBezTo>
                  <a:lnTo>
                    <a:pt x="7144" y="102328"/>
                  </a:lnTo>
                  <a:cubicBezTo>
                    <a:pt x="7144" y="49688"/>
                    <a:pt x="49816" y="7139"/>
                    <a:pt x="102394" y="7139"/>
                  </a:cubicBezTo>
                  <a:close/>
                </a:path>
              </a:pathLst>
            </a:custGeom>
            <a:solidFill>
              <a:srgbClr val="231F20"/>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7AC160-D523-D747-99DD-0ED19BC0A1DA}"/>
                </a:ext>
              </a:extLst>
            </p:cNvPr>
            <p:cNvSpPr/>
            <p:nvPr/>
          </p:nvSpPr>
          <p:spPr>
            <a:xfrm>
              <a:off x="1781893" y="2384469"/>
              <a:ext cx="714375" cy="704394"/>
            </a:xfrm>
            <a:custGeom>
              <a:avLst/>
              <a:gdLst>
                <a:gd name="connsiteX0" fmla="*/ 651236 w 714375"/>
                <a:gd name="connsiteY0" fmla="*/ 626232 h 704393"/>
                <a:gd name="connsiteX1" fmla="*/ 695432 w 714375"/>
                <a:gd name="connsiteY1" fmla="*/ 340287 h 704393"/>
                <a:gd name="connsiteX2" fmla="*/ 553700 w 714375"/>
                <a:gd name="connsiteY2" fmla="*/ 93368 h 704393"/>
                <a:gd name="connsiteX3" fmla="*/ 319576 w 714375"/>
                <a:gd name="connsiteY3" fmla="*/ 7413 h 704393"/>
                <a:gd name="connsiteX4" fmla="*/ 93262 w 714375"/>
                <a:gd name="connsiteY4" fmla="*/ 112120 h 704393"/>
                <a:gd name="connsiteX5" fmla="*/ 112026 w 714375"/>
                <a:gd name="connsiteY5" fmla="*/ 572261 h 704393"/>
                <a:gd name="connsiteX6" fmla="*/ 369772 w 714375"/>
                <a:gd name="connsiteY6" fmla="*/ 693435 h 704393"/>
                <a:gd name="connsiteX7" fmla="*/ 454164 w 714375"/>
                <a:gd name="connsiteY7" fmla="*/ 701526 h 704393"/>
                <a:gd name="connsiteX8" fmla="*/ 651236 w 714375"/>
                <a:gd name="connsiteY8" fmla="*/ 626232 h 704393"/>
                <a:gd name="connsiteX9" fmla="*/ 546175 w 714375"/>
                <a:gd name="connsiteY9" fmla="*/ 529426 h 704393"/>
                <a:gd name="connsiteX10" fmla="*/ 395395 w 714375"/>
                <a:gd name="connsiteY10" fmla="*/ 553033 h 704393"/>
                <a:gd name="connsiteX11" fmla="*/ 208705 w 714375"/>
                <a:gd name="connsiteY11" fmla="*/ 467363 h 704393"/>
                <a:gd name="connsiteX12" fmla="*/ 198132 w 714375"/>
                <a:gd name="connsiteY12" fmla="*/ 208927 h 704393"/>
                <a:gd name="connsiteX13" fmla="*/ 325291 w 714375"/>
                <a:gd name="connsiteY13" fmla="*/ 150195 h 704393"/>
                <a:gd name="connsiteX14" fmla="*/ 332911 w 714375"/>
                <a:gd name="connsiteY14" fmla="*/ 150005 h 704393"/>
                <a:gd name="connsiteX15" fmla="*/ 456736 w 714375"/>
                <a:gd name="connsiteY15" fmla="*/ 198456 h 704393"/>
                <a:gd name="connsiteX16" fmla="*/ 557320 w 714375"/>
                <a:gd name="connsiteY16" fmla="*/ 377410 h 704393"/>
                <a:gd name="connsiteX17" fmla="*/ 546175 w 714375"/>
                <a:gd name="connsiteY17" fmla="*/ 529426 h 7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375" h="704393">
                  <a:moveTo>
                    <a:pt x="651236" y="626232"/>
                  </a:moveTo>
                  <a:cubicBezTo>
                    <a:pt x="711720" y="560743"/>
                    <a:pt x="727341" y="459177"/>
                    <a:pt x="695432" y="340287"/>
                  </a:cubicBezTo>
                  <a:cubicBezTo>
                    <a:pt x="669810" y="244908"/>
                    <a:pt x="615517" y="150291"/>
                    <a:pt x="553700" y="93368"/>
                  </a:cubicBezTo>
                  <a:cubicBezTo>
                    <a:pt x="489692" y="34446"/>
                    <a:pt x="406444" y="3891"/>
                    <a:pt x="319576" y="7413"/>
                  </a:cubicBezTo>
                  <a:cubicBezTo>
                    <a:pt x="232612" y="10935"/>
                    <a:pt x="152221" y="48154"/>
                    <a:pt x="93262" y="112120"/>
                  </a:cubicBezTo>
                  <a:cubicBezTo>
                    <a:pt x="-28563" y="244146"/>
                    <a:pt x="-20086" y="450610"/>
                    <a:pt x="112026" y="572261"/>
                  </a:cubicBezTo>
                  <a:cubicBezTo>
                    <a:pt x="173843" y="629183"/>
                    <a:pt x="272617" y="675635"/>
                    <a:pt x="369772" y="693435"/>
                  </a:cubicBezTo>
                  <a:cubicBezTo>
                    <a:pt x="399205" y="698861"/>
                    <a:pt x="427494" y="701526"/>
                    <a:pt x="454164" y="701526"/>
                  </a:cubicBezTo>
                  <a:cubicBezTo>
                    <a:pt x="537222" y="701526"/>
                    <a:pt x="605516" y="675825"/>
                    <a:pt x="651236" y="626232"/>
                  </a:cubicBezTo>
                  <a:close/>
                  <a:moveTo>
                    <a:pt x="546175" y="529426"/>
                  </a:moveTo>
                  <a:cubicBezTo>
                    <a:pt x="520839" y="556840"/>
                    <a:pt x="464546" y="565693"/>
                    <a:pt x="395395" y="553033"/>
                  </a:cubicBezTo>
                  <a:cubicBezTo>
                    <a:pt x="324433" y="540087"/>
                    <a:pt x="251091" y="506390"/>
                    <a:pt x="208705" y="467363"/>
                  </a:cubicBezTo>
                  <a:cubicBezTo>
                    <a:pt x="134505" y="399018"/>
                    <a:pt x="129742" y="283078"/>
                    <a:pt x="198132" y="208927"/>
                  </a:cubicBezTo>
                  <a:cubicBezTo>
                    <a:pt x="231279" y="173041"/>
                    <a:pt x="276427" y="152099"/>
                    <a:pt x="325291" y="150195"/>
                  </a:cubicBezTo>
                  <a:cubicBezTo>
                    <a:pt x="327862" y="150100"/>
                    <a:pt x="330339" y="150005"/>
                    <a:pt x="332911" y="150005"/>
                  </a:cubicBezTo>
                  <a:cubicBezTo>
                    <a:pt x="378916" y="150005"/>
                    <a:pt x="422731" y="167044"/>
                    <a:pt x="456736" y="198456"/>
                  </a:cubicBezTo>
                  <a:cubicBezTo>
                    <a:pt x="499122" y="237483"/>
                    <a:pt x="538651" y="307732"/>
                    <a:pt x="557320" y="377410"/>
                  </a:cubicBezTo>
                  <a:cubicBezTo>
                    <a:pt x="575703" y="445184"/>
                    <a:pt x="571512" y="502012"/>
                    <a:pt x="546175" y="529426"/>
                  </a:cubicBezTo>
                  <a:close/>
                </a:path>
              </a:pathLst>
            </a:custGeom>
            <a:solidFill>
              <a:srgbClr val="231F20"/>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E4FB410-896E-4941-BAD6-7CB829F6374E}"/>
                </a:ext>
              </a:extLst>
            </p:cNvPr>
            <p:cNvSpPr/>
            <p:nvPr/>
          </p:nvSpPr>
          <p:spPr>
            <a:xfrm>
              <a:off x="2464657" y="2636992"/>
              <a:ext cx="2981325" cy="932846"/>
            </a:xfrm>
            <a:custGeom>
              <a:avLst/>
              <a:gdLst>
                <a:gd name="connsiteX0" fmla="*/ 2982945 w 2981325"/>
                <a:gd name="connsiteY0" fmla="*/ 741232 h 932845"/>
                <a:gd name="connsiteX1" fmla="*/ 2982945 w 2981325"/>
                <a:gd name="connsiteY1" fmla="*/ 286136 h 932845"/>
                <a:gd name="connsiteX2" fmla="*/ 2797207 w 2981325"/>
                <a:gd name="connsiteY2" fmla="*/ 100519 h 932845"/>
                <a:gd name="connsiteX3" fmla="*/ 1004316 w 2981325"/>
                <a:gd name="connsiteY3" fmla="*/ 100519 h 932845"/>
                <a:gd name="connsiteX4" fmla="*/ 843344 w 2981325"/>
                <a:gd name="connsiteY4" fmla="*/ 7139 h 932845"/>
                <a:gd name="connsiteX5" fmla="*/ 621983 w 2981325"/>
                <a:gd name="connsiteY5" fmla="*/ 7139 h 932845"/>
                <a:gd name="connsiteX6" fmla="*/ 436245 w 2981325"/>
                <a:gd name="connsiteY6" fmla="*/ 195707 h 932845"/>
                <a:gd name="connsiteX7" fmla="*/ 325184 w 2981325"/>
                <a:gd name="connsiteY7" fmla="*/ 195707 h 932845"/>
                <a:gd name="connsiteX8" fmla="*/ 7144 w 2981325"/>
                <a:gd name="connsiteY8" fmla="*/ 513541 h 932845"/>
                <a:gd name="connsiteX9" fmla="*/ 325184 w 2981325"/>
                <a:gd name="connsiteY9" fmla="*/ 831375 h 932845"/>
                <a:gd name="connsiteX10" fmla="*/ 459677 w 2981325"/>
                <a:gd name="connsiteY10" fmla="*/ 831375 h 932845"/>
                <a:gd name="connsiteX11" fmla="*/ 621887 w 2981325"/>
                <a:gd name="connsiteY11" fmla="*/ 926849 h 932845"/>
                <a:gd name="connsiteX12" fmla="*/ 2797112 w 2981325"/>
                <a:gd name="connsiteY12" fmla="*/ 926849 h 932845"/>
                <a:gd name="connsiteX13" fmla="*/ 2982945 w 2981325"/>
                <a:gd name="connsiteY13" fmla="*/ 741232 h 932845"/>
                <a:gd name="connsiteX14" fmla="*/ 436245 w 2981325"/>
                <a:gd name="connsiteY14" fmla="*/ 688497 h 932845"/>
                <a:gd name="connsiteX15" fmla="*/ 325184 w 2981325"/>
                <a:gd name="connsiteY15" fmla="*/ 688497 h 932845"/>
                <a:gd name="connsiteX16" fmla="*/ 150019 w 2981325"/>
                <a:gd name="connsiteY16" fmla="*/ 513446 h 932845"/>
                <a:gd name="connsiteX17" fmla="*/ 325184 w 2981325"/>
                <a:gd name="connsiteY17" fmla="*/ 338394 h 932845"/>
                <a:gd name="connsiteX18" fmla="*/ 436245 w 2981325"/>
                <a:gd name="connsiteY18" fmla="*/ 338394 h 932845"/>
                <a:gd name="connsiteX19" fmla="*/ 436245 w 2981325"/>
                <a:gd name="connsiteY19" fmla="*/ 688497 h 932845"/>
                <a:gd name="connsiteX20" fmla="*/ 886301 w 2981325"/>
                <a:gd name="connsiteY20" fmla="*/ 741232 h 932845"/>
                <a:gd name="connsiteX21" fmla="*/ 843439 w 2981325"/>
                <a:gd name="connsiteY21" fmla="*/ 784066 h 932845"/>
                <a:gd name="connsiteX22" fmla="*/ 622078 w 2981325"/>
                <a:gd name="connsiteY22" fmla="*/ 784066 h 932845"/>
                <a:gd name="connsiteX23" fmla="*/ 579215 w 2981325"/>
                <a:gd name="connsiteY23" fmla="*/ 741232 h 932845"/>
                <a:gd name="connsiteX24" fmla="*/ 579215 w 2981325"/>
                <a:gd name="connsiteY24" fmla="*/ 192756 h 932845"/>
                <a:gd name="connsiteX25" fmla="*/ 622078 w 2981325"/>
                <a:gd name="connsiteY25" fmla="*/ 149922 h 932845"/>
                <a:gd name="connsiteX26" fmla="*/ 843439 w 2981325"/>
                <a:gd name="connsiteY26" fmla="*/ 149922 h 932845"/>
                <a:gd name="connsiteX27" fmla="*/ 886301 w 2981325"/>
                <a:gd name="connsiteY27" fmla="*/ 192756 h 932845"/>
                <a:gd name="connsiteX28" fmla="*/ 886301 w 2981325"/>
                <a:gd name="connsiteY28" fmla="*/ 741232 h 93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1325" h="932845">
                  <a:moveTo>
                    <a:pt x="2982945" y="741232"/>
                  </a:moveTo>
                  <a:lnTo>
                    <a:pt x="2982945" y="286136"/>
                  </a:lnTo>
                  <a:cubicBezTo>
                    <a:pt x="2982945" y="183809"/>
                    <a:pt x="2899601" y="100519"/>
                    <a:pt x="2797207" y="100519"/>
                  </a:cubicBezTo>
                  <a:lnTo>
                    <a:pt x="1004316" y="100519"/>
                  </a:lnTo>
                  <a:cubicBezTo>
                    <a:pt x="972217" y="44834"/>
                    <a:pt x="912209" y="7139"/>
                    <a:pt x="843344" y="7139"/>
                  </a:cubicBezTo>
                  <a:lnTo>
                    <a:pt x="621983" y="7139"/>
                  </a:lnTo>
                  <a:cubicBezTo>
                    <a:pt x="519589" y="7139"/>
                    <a:pt x="436245" y="93380"/>
                    <a:pt x="436245" y="195707"/>
                  </a:cubicBezTo>
                  <a:lnTo>
                    <a:pt x="325184" y="195707"/>
                  </a:lnTo>
                  <a:cubicBezTo>
                    <a:pt x="149828" y="195707"/>
                    <a:pt x="7144" y="338299"/>
                    <a:pt x="7144" y="513541"/>
                  </a:cubicBezTo>
                  <a:cubicBezTo>
                    <a:pt x="7144" y="688783"/>
                    <a:pt x="149828" y="831375"/>
                    <a:pt x="325184" y="831375"/>
                  </a:cubicBezTo>
                  <a:lnTo>
                    <a:pt x="459677" y="831375"/>
                  </a:lnTo>
                  <a:cubicBezTo>
                    <a:pt x="491490" y="888298"/>
                    <a:pt x="552260" y="926849"/>
                    <a:pt x="621887" y="926849"/>
                  </a:cubicBezTo>
                  <a:lnTo>
                    <a:pt x="2797112" y="926849"/>
                  </a:lnTo>
                  <a:cubicBezTo>
                    <a:pt x="2899601" y="926849"/>
                    <a:pt x="2982945" y="843559"/>
                    <a:pt x="2982945" y="741232"/>
                  </a:cubicBezTo>
                  <a:close/>
                  <a:moveTo>
                    <a:pt x="436245" y="688497"/>
                  </a:moveTo>
                  <a:lnTo>
                    <a:pt x="325184" y="688497"/>
                  </a:lnTo>
                  <a:cubicBezTo>
                    <a:pt x="228600" y="688497"/>
                    <a:pt x="150019" y="609967"/>
                    <a:pt x="150019" y="513446"/>
                  </a:cubicBezTo>
                  <a:cubicBezTo>
                    <a:pt x="150019" y="416925"/>
                    <a:pt x="228600" y="338394"/>
                    <a:pt x="325184" y="338394"/>
                  </a:cubicBezTo>
                  <a:lnTo>
                    <a:pt x="436245" y="338394"/>
                  </a:lnTo>
                  <a:lnTo>
                    <a:pt x="436245" y="688497"/>
                  </a:lnTo>
                  <a:close/>
                  <a:moveTo>
                    <a:pt x="886301" y="741232"/>
                  </a:moveTo>
                  <a:cubicBezTo>
                    <a:pt x="886301" y="764457"/>
                    <a:pt x="866680" y="784066"/>
                    <a:pt x="843439" y="784066"/>
                  </a:cubicBezTo>
                  <a:lnTo>
                    <a:pt x="622078" y="784066"/>
                  </a:lnTo>
                  <a:cubicBezTo>
                    <a:pt x="598837" y="784066"/>
                    <a:pt x="579215" y="764457"/>
                    <a:pt x="579215" y="741232"/>
                  </a:cubicBezTo>
                  <a:lnTo>
                    <a:pt x="579215" y="192756"/>
                  </a:lnTo>
                  <a:cubicBezTo>
                    <a:pt x="579215" y="169530"/>
                    <a:pt x="598837" y="149922"/>
                    <a:pt x="622078" y="149922"/>
                  </a:cubicBezTo>
                  <a:lnTo>
                    <a:pt x="843439" y="149922"/>
                  </a:lnTo>
                  <a:cubicBezTo>
                    <a:pt x="866680" y="149922"/>
                    <a:pt x="886301" y="169530"/>
                    <a:pt x="886301" y="192756"/>
                  </a:cubicBezTo>
                  <a:lnTo>
                    <a:pt x="886301" y="741232"/>
                  </a:lnTo>
                  <a:close/>
                </a:path>
              </a:pathLst>
            </a:custGeom>
            <a:solidFill>
              <a:srgbClr val="231F20"/>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E5FA19-379A-984D-879F-8DAD86AAD3D5}"/>
                </a:ext>
              </a:extLst>
            </p:cNvPr>
            <p:cNvSpPr/>
            <p:nvPr/>
          </p:nvSpPr>
          <p:spPr>
            <a:xfrm>
              <a:off x="2577147" y="1043349"/>
              <a:ext cx="981075" cy="1675315"/>
            </a:xfrm>
            <a:custGeom>
              <a:avLst/>
              <a:gdLst>
                <a:gd name="connsiteX0" fmla="*/ 796004 w 981075"/>
                <a:gd name="connsiteY0" fmla="*/ 287374 h 1675314"/>
                <a:gd name="connsiteX1" fmla="*/ 150019 w 981075"/>
                <a:gd name="connsiteY1" fmla="*/ 287374 h 1675314"/>
                <a:gd name="connsiteX2" fmla="*/ 150019 w 981075"/>
                <a:gd name="connsiteY2" fmla="*/ 1599355 h 1675314"/>
                <a:gd name="connsiteX3" fmla="*/ 78581 w 981075"/>
                <a:gd name="connsiteY3" fmla="*/ 1670746 h 1675314"/>
                <a:gd name="connsiteX4" fmla="*/ 7144 w 981075"/>
                <a:gd name="connsiteY4" fmla="*/ 1599355 h 1675314"/>
                <a:gd name="connsiteX5" fmla="*/ 7144 w 981075"/>
                <a:gd name="connsiteY5" fmla="*/ 78530 h 1675314"/>
                <a:gd name="connsiteX6" fmla="*/ 78581 w 981075"/>
                <a:gd name="connsiteY6" fmla="*/ 7139 h 1675314"/>
                <a:gd name="connsiteX7" fmla="*/ 150019 w 981075"/>
                <a:gd name="connsiteY7" fmla="*/ 78530 h 1675314"/>
                <a:gd name="connsiteX8" fmla="*/ 150019 w 981075"/>
                <a:gd name="connsiteY8" fmla="*/ 144591 h 1675314"/>
                <a:gd name="connsiteX9" fmla="*/ 796004 w 981075"/>
                <a:gd name="connsiteY9" fmla="*/ 144591 h 1675314"/>
                <a:gd name="connsiteX10" fmla="*/ 838867 w 981075"/>
                <a:gd name="connsiteY10" fmla="*/ 101756 h 1675314"/>
                <a:gd name="connsiteX11" fmla="*/ 838867 w 981075"/>
                <a:gd name="connsiteY11" fmla="*/ 78530 h 1675314"/>
                <a:gd name="connsiteX12" fmla="*/ 910304 w 981075"/>
                <a:gd name="connsiteY12" fmla="*/ 7139 h 1675314"/>
                <a:gd name="connsiteX13" fmla="*/ 981742 w 981075"/>
                <a:gd name="connsiteY13" fmla="*/ 78530 h 1675314"/>
                <a:gd name="connsiteX14" fmla="*/ 981742 w 981075"/>
                <a:gd name="connsiteY14" fmla="*/ 101756 h 1675314"/>
                <a:gd name="connsiteX15" fmla="*/ 796004 w 981075"/>
                <a:gd name="connsiteY15" fmla="*/ 287374 h 167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5" h="1675314">
                  <a:moveTo>
                    <a:pt x="796004" y="287374"/>
                  </a:moveTo>
                  <a:lnTo>
                    <a:pt x="150019" y="287374"/>
                  </a:lnTo>
                  <a:lnTo>
                    <a:pt x="150019" y="1599355"/>
                  </a:lnTo>
                  <a:cubicBezTo>
                    <a:pt x="150019" y="1638763"/>
                    <a:pt x="118015" y="1670746"/>
                    <a:pt x="78581" y="1670746"/>
                  </a:cubicBezTo>
                  <a:cubicBezTo>
                    <a:pt x="39148" y="1670746"/>
                    <a:pt x="7144" y="1638763"/>
                    <a:pt x="7144" y="1599355"/>
                  </a:cubicBezTo>
                  <a:lnTo>
                    <a:pt x="7144" y="78530"/>
                  </a:lnTo>
                  <a:cubicBezTo>
                    <a:pt x="7144" y="39122"/>
                    <a:pt x="39148" y="7139"/>
                    <a:pt x="78581" y="7139"/>
                  </a:cubicBezTo>
                  <a:cubicBezTo>
                    <a:pt x="118015" y="7139"/>
                    <a:pt x="150019" y="39122"/>
                    <a:pt x="150019" y="78530"/>
                  </a:cubicBezTo>
                  <a:lnTo>
                    <a:pt x="150019" y="144591"/>
                  </a:lnTo>
                  <a:lnTo>
                    <a:pt x="796004" y="144591"/>
                  </a:lnTo>
                  <a:cubicBezTo>
                    <a:pt x="819245" y="144591"/>
                    <a:pt x="838867" y="124982"/>
                    <a:pt x="838867" y="101756"/>
                  </a:cubicBezTo>
                  <a:lnTo>
                    <a:pt x="838867" y="78530"/>
                  </a:lnTo>
                  <a:cubicBezTo>
                    <a:pt x="838867" y="39122"/>
                    <a:pt x="870871" y="7139"/>
                    <a:pt x="910304" y="7139"/>
                  </a:cubicBezTo>
                  <a:cubicBezTo>
                    <a:pt x="949738" y="7139"/>
                    <a:pt x="981742" y="39122"/>
                    <a:pt x="981742" y="78530"/>
                  </a:cubicBezTo>
                  <a:lnTo>
                    <a:pt x="981742" y="101756"/>
                  </a:lnTo>
                  <a:cubicBezTo>
                    <a:pt x="981742" y="204084"/>
                    <a:pt x="898398" y="287374"/>
                    <a:pt x="796004" y="287374"/>
                  </a:cubicBezTo>
                  <a:close/>
                </a:path>
              </a:pathLst>
            </a:custGeom>
            <a:solidFill>
              <a:schemeClr val="bg2"/>
            </a:solid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179362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70856"/>
            <a:ext cx="8414665" cy="600164"/>
          </a:xfrm>
          <a:prstGeom prst="rect">
            <a:avLst/>
          </a:prstGeom>
        </p:spPr>
        <p:txBody>
          <a:bodyPr wrap="square">
            <a:spAutoFit/>
          </a:bodyPr>
          <a:lstStyle/>
          <a:p>
            <a:r>
              <a:rPr lang="en-CA" sz="1100" u="none">
                <a:latin typeface="Arial"/>
                <a:ea typeface="MS PGothic"/>
                <a:cs typeface="Arial"/>
              </a:rPr>
              <a:t>Note: Risk-adjusted by age, sex, and Charlson Comorbidity Index.</a:t>
            </a:r>
            <a:endParaRPr lang="en-US">
              <a:ea typeface="MS PGothic"/>
            </a:endParaRPr>
          </a:p>
          <a:p>
            <a:pPr>
              <a:spcAft>
                <a:spcPts val="0"/>
              </a:spcAft>
            </a:pPr>
            <a:r>
              <a:rPr lang="en-CA" sz="1100" u="none">
                <a:latin typeface="Arial"/>
                <a:ea typeface="MS PGothic"/>
                <a:cs typeface="Arial"/>
              </a:rPr>
              <a:t>Source: Discharge Abstract Database (DAD) and National Ambulatory Care Reporting System (NACRS), 2017/18, provided by ICES.</a:t>
            </a:r>
          </a:p>
          <a:p>
            <a:pPr>
              <a:spcAft>
                <a:spcPts val="0"/>
              </a:spcAft>
            </a:pPr>
            <a:endParaRPr lang="en-CA" sz="1100" u="none">
              <a:cs typeface="Arial"/>
            </a:endParaRPr>
          </a:p>
        </p:txBody>
      </p:sp>
      <p:sp>
        <p:nvSpPr>
          <p:cNvPr id="8" name="Rectangle 7">
            <a:extLst>
              <a:ext uri="{FF2B5EF4-FFF2-40B4-BE49-F238E27FC236}">
                <a16:creationId xmlns:a16="http://schemas.microsoft.com/office/drawing/2014/main" id="{3EFA85B4-602A-4A9F-877A-D0A9034E3E5F}"/>
              </a:ext>
            </a:extLst>
          </p:cNvPr>
          <p:cNvSpPr/>
          <p:nvPr/>
        </p:nvSpPr>
        <p:spPr>
          <a:xfrm>
            <a:off x="557215" y="1059398"/>
            <a:ext cx="4214812" cy="4524315"/>
          </a:xfrm>
          <a:prstGeom prst="rect">
            <a:avLst/>
          </a:prstGeom>
        </p:spPr>
        <p:txBody>
          <a:bodyPr wrap="square" anchor="t">
            <a:spAutoFit/>
          </a:bodyPr>
          <a:lstStyle/>
          <a:p>
            <a:pPr algn="ctr"/>
            <a:r>
              <a:rPr lang="en-US" sz="3200" b="1" u="none">
                <a:solidFill>
                  <a:schemeClr val="accent2"/>
                </a:solidFill>
                <a:latin typeface="Arial"/>
                <a:ea typeface="MS PGothic"/>
                <a:cs typeface="Arial"/>
              </a:rPr>
              <a:t>1 in 5 people </a:t>
            </a:r>
            <a:r>
              <a:rPr lang="en-US" sz="3200" u="none">
                <a:latin typeface="Arial"/>
                <a:ea typeface="MS PGothic"/>
                <a:cs typeface="Arial"/>
              </a:rPr>
              <a:t>age 40 and older who were admitted to hospital for heart failure </a:t>
            </a:r>
            <a:r>
              <a:rPr lang="en-US" sz="3200" b="1" u="none">
                <a:solidFill>
                  <a:schemeClr val="accent2"/>
                </a:solidFill>
                <a:latin typeface="Arial"/>
                <a:ea typeface="MS PGothic"/>
                <a:cs typeface="Arial"/>
              </a:rPr>
              <a:t>had an unplanned readmission within 30 days </a:t>
            </a:r>
            <a:r>
              <a:rPr lang="en-US" sz="3200" u="none">
                <a:latin typeface="Arial"/>
                <a:ea typeface="MS PGothic"/>
                <a:cs typeface="Arial"/>
              </a:rPr>
              <a:t>of their initial heart failure hospitalization</a:t>
            </a:r>
            <a:endParaRPr lang="en-CA" sz="3200" u="none"/>
          </a:p>
        </p:txBody>
      </p:sp>
      <p:pic>
        <p:nvPicPr>
          <p:cNvPr id="2" name="Picture 1">
            <a:extLst>
              <a:ext uri="{FF2B5EF4-FFF2-40B4-BE49-F238E27FC236}">
                <a16:creationId xmlns:a16="http://schemas.microsoft.com/office/drawing/2014/main" id="{0138BD2B-681F-8D45-907C-167B4B96F65C}"/>
              </a:ext>
            </a:extLst>
          </p:cNvPr>
          <p:cNvPicPr>
            <a:picLocks noChangeAspect="1"/>
          </p:cNvPicPr>
          <p:nvPr/>
        </p:nvPicPr>
        <p:blipFill>
          <a:blip r:embed="rId4"/>
          <a:stretch>
            <a:fillRect/>
          </a:stretch>
        </p:blipFill>
        <p:spPr>
          <a:xfrm>
            <a:off x="5233493" y="2114550"/>
            <a:ext cx="3152596" cy="2311904"/>
          </a:xfrm>
          <a:prstGeom prst="rect">
            <a:avLst/>
          </a:prstGeom>
        </p:spPr>
      </p:pic>
    </p:spTree>
    <p:custDataLst>
      <p:tags r:id="rId1"/>
    </p:custDataLst>
    <p:extLst>
      <p:ext uri="{BB962C8B-B14F-4D97-AF65-F5344CB8AC3E}">
        <p14:creationId xmlns:p14="http://schemas.microsoft.com/office/powerpoint/2010/main" val="157413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FEAEBB-951B-457C-A3AA-1F868098061D}"/>
              </a:ext>
            </a:extLst>
          </p:cNvPr>
          <p:cNvSpPr txBox="1"/>
          <p:nvPr/>
        </p:nvSpPr>
        <p:spPr>
          <a:xfrm>
            <a:off x="4000498" y="1267807"/>
            <a:ext cx="4514369" cy="4031873"/>
          </a:xfrm>
          <a:prstGeom prst="rect">
            <a:avLst/>
          </a:prstGeom>
          <a:noFill/>
        </p:spPr>
        <p:txBody>
          <a:bodyPr wrap="square" rtlCol="0">
            <a:spAutoFit/>
          </a:bodyPr>
          <a:lstStyle/>
          <a:p>
            <a:pPr algn="ctr"/>
            <a:r>
              <a:rPr lang="en-CA" sz="3200" u="none">
                <a:solidFill>
                  <a:srgbClr val="000000"/>
                </a:solidFill>
                <a:latin typeface="Arial"/>
                <a:ea typeface="MS PGothic"/>
                <a:cs typeface="Arial"/>
              </a:rPr>
              <a:t>Almost </a:t>
            </a:r>
            <a:r>
              <a:rPr lang="en-CA" sz="3200" b="1" u="none">
                <a:solidFill>
                  <a:schemeClr val="accent2"/>
                </a:solidFill>
                <a:latin typeface="Arial"/>
                <a:ea typeface="MS PGothic"/>
                <a:cs typeface="Arial"/>
              </a:rPr>
              <a:t>1 in 5 people  </a:t>
            </a:r>
            <a:r>
              <a:rPr lang="en-CA" sz="3200" u="none">
                <a:solidFill>
                  <a:srgbClr val="000000"/>
                </a:solidFill>
                <a:latin typeface="Arial"/>
                <a:ea typeface="MS PGothic"/>
                <a:cs typeface="Arial"/>
              </a:rPr>
              <a:t>with heart failure age 40 and older </a:t>
            </a:r>
            <a:r>
              <a:rPr lang="en-CA" sz="3200" b="1" u="none">
                <a:solidFill>
                  <a:schemeClr val="accent2"/>
                </a:solidFill>
                <a:latin typeface="Arial"/>
                <a:ea typeface="MS PGothic"/>
                <a:cs typeface="Arial"/>
              </a:rPr>
              <a:t>had not undergone an x-ray and ECG</a:t>
            </a:r>
            <a:r>
              <a:rPr lang="en-CA" sz="3200" u="none">
                <a:latin typeface="Arial"/>
                <a:ea typeface="MS PGothic"/>
                <a:cs typeface="Arial"/>
              </a:rPr>
              <a:t> </a:t>
            </a:r>
            <a:r>
              <a:rPr lang="en-CA" sz="3200" u="none">
                <a:ea typeface="MS PGothic"/>
              </a:rPr>
              <a:t>at the time of diagnosis</a:t>
            </a:r>
            <a:r>
              <a:rPr lang="en-CA" sz="3200" u="none">
                <a:latin typeface="Arial"/>
                <a:ea typeface="MS PGothic"/>
                <a:cs typeface="Arial"/>
              </a:rPr>
              <a:t> (both are recommended </a:t>
            </a:r>
            <a:r>
              <a:rPr lang="en-CA" sz="3200" u="none">
                <a:solidFill>
                  <a:srgbClr val="000000"/>
                </a:solidFill>
                <a:latin typeface="Arial"/>
                <a:ea typeface="MS PGothic"/>
                <a:cs typeface="Arial"/>
              </a:rPr>
              <a:t>diagnostic tests).  </a:t>
            </a:r>
            <a:endParaRPr lang="en-CA" sz="3200" u="none">
              <a:solidFill>
                <a:srgbClr val="000000"/>
              </a:solidFill>
            </a:endParaRPr>
          </a:p>
        </p:txBody>
      </p:sp>
      <p:sp>
        <p:nvSpPr>
          <p:cNvPr id="5" name="Rectangle 4">
            <a:extLst>
              <a:ext uri="{FF2B5EF4-FFF2-40B4-BE49-F238E27FC236}">
                <a16:creationId xmlns:a16="http://schemas.microsoft.com/office/drawing/2014/main" id="{1B14AC2A-E686-49FB-B854-3C6BE1FDC154}"/>
              </a:ext>
            </a:extLst>
          </p:cNvPr>
          <p:cNvSpPr/>
          <p:nvPr/>
        </p:nvSpPr>
        <p:spPr>
          <a:xfrm>
            <a:off x="0" y="6067062"/>
            <a:ext cx="8973519" cy="1277273"/>
          </a:xfrm>
          <a:prstGeom prst="rect">
            <a:avLst/>
          </a:prstGeom>
        </p:spPr>
        <p:txBody>
          <a:bodyPr wrap="square">
            <a:spAutoFit/>
          </a:bodyPr>
          <a:lstStyle/>
          <a:p>
            <a:r>
              <a:rPr lang="en-CA" sz="1100" u="none"/>
              <a:t>Note: ECG and x-ray done between 6 months prior to and 30 days after heart failure diagnosis are included. The rate is age- and sex-standardized. </a:t>
            </a:r>
          </a:p>
          <a:p>
            <a:r>
              <a:rPr lang="en-CA" sz="1100" u="none"/>
              <a:t>Source: Heart Failure Cohort (Schultz SE, et al.), Ontario Health Insurance Plan Claims Database (OHIP), National Ambulatory Care Reporting System (NACRS), Discharge Abstract Database (DAD), 2017/18, provided by </a:t>
            </a:r>
            <a:r>
              <a:rPr lang="en-CA" sz="1100" u="none">
                <a:cs typeface="Arial"/>
              </a:rPr>
              <a:t>ICES.</a:t>
            </a:r>
          </a:p>
          <a:p>
            <a:endParaRPr lang="en-CA" sz="1100" u="none">
              <a:cs typeface="Arial"/>
            </a:endParaRPr>
          </a:p>
          <a:p>
            <a:endParaRPr lang="en-CA" sz="1100" u="none"/>
          </a:p>
          <a:p>
            <a:endParaRPr lang="en-CA" sz="1100" u="none"/>
          </a:p>
        </p:txBody>
      </p:sp>
      <p:pic>
        <p:nvPicPr>
          <p:cNvPr id="2" name="Picture 1">
            <a:extLst>
              <a:ext uri="{FF2B5EF4-FFF2-40B4-BE49-F238E27FC236}">
                <a16:creationId xmlns:a16="http://schemas.microsoft.com/office/drawing/2014/main" id="{CB0712D8-119E-0A45-B217-AF28122FA408}"/>
              </a:ext>
            </a:extLst>
          </p:cNvPr>
          <p:cNvPicPr>
            <a:picLocks noChangeAspect="1"/>
          </p:cNvPicPr>
          <p:nvPr/>
        </p:nvPicPr>
        <p:blipFill>
          <a:blip r:embed="rId4"/>
          <a:stretch>
            <a:fillRect/>
          </a:stretch>
        </p:blipFill>
        <p:spPr>
          <a:xfrm>
            <a:off x="700444" y="1952625"/>
            <a:ext cx="2861906" cy="2662238"/>
          </a:xfrm>
          <a:prstGeom prst="rect">
            <a:avLst/>
          </a:prstGeom>
        </p:spPr>
      </p:pic>
    </p:spTree>
    <p:custDataLst>
      <p:tags r:id="rId1"/>
    </p:custDataLst>
    <p:extLst>
      <p:ext uri="{BB962C8B-B14F-4D97-AF65-F5344CB8AC3E}">
        <p14:creationId xmlns:p14="http://schemas.microsoft.com/office/powerpoint/2010/main" val="95871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sz="2000" b="1"/>
              <a:t>Overview of quality standards </a:t>
            </a:r>
            <a:br>
              <a:rPr lang="en-US" sz="2000" b="1"/>
            </a:br>
            <a:r>
              <a:rPr lang="en-US" sz="2000"/>
              <a:t>What are they? How are they used?​</a:t>
            </a:r>
          </a:p>
          <a:p>
            <a:r>
              <a:rPr lang="en-US" sz="2000" b="1"/>
              <a:t>Why this quality standard is needed </a:t>
            </a:r>
            <a:br>
              <a:rPr lang="en-US" sz="2000" b="1"/>
            </a:br>
            <a:r>
              <a:rPr lang="en-US" sz="2000"/>
              <a:t>Gaps and variations in quality of care for people living with heart failure in Ontario</a:t>
            </a:r>
          </a:p>
          <a:p>
            <a:r>
              <a:rPr lang="en-US" sz="2000" b="1"/>
              <a:t>How success can be measured </a:t>
            </a:r>
            <a:br>
              <a:rPr lang="en-US" sz="2000" b="1"/>
            </a:br>
            <a:r>
              <a:rPr lang="en-US" sz="2000"/>
              <a:t>Indicators that can help measure your quality improvement efforts</a:t>
            </a:r>
            <a:endParaRPr lang="en-US" sz="2000" b="1"/>
          </a:p>
          <a:p>
            <a:r>
              <a:rPr lang="en-US" sz="2000" b="1"/>
              <a:t>Quality statements in brief</a:t>
            </a:r>
            <a:br>
              <a:rPr lang="en-US" sz="2000" b="1"/>
            </a:br>
            <a:r>
              <a:rPr lang="en-US" sz="2000"/>
              <a:t>The key statements in the heart failure quality standard </a:t>
            </a:r>
          </a:p>
          <a:p>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A6E1-AF2A-461E-98E5-CF98398C1ABD}"/>
              </a:ext>
            </a:extLst>
          </p:cNvPr>
          <p:cNvSpPr>
            <a:spLocks noGrp="1"/>
          </p:cNvSpPr>
          <p:nvPr>
            <p:ph type="title"/>
          </p:nvPr>
        </p:nvSpPr>
        <p:spPr>
          <a:xfrm>
            <a:off x="4386743" y="1018928"/>
            <a:ext cx="4028592" cy="4352868"/>
          </a:xfrm>
        </p:spPr>
        <p:txBody>
          <a:bodyPr/>
          <a:lstStyle/>
          <a:p>
            <a:pPr algn="ctr" defTabSz="457200"/>
            <a:r>
              <a:rPr lang="en-CA" sz="3200" b="0" kern="1200">
                <a:solidFill>
                  <a:srgbClr val="000000"/>
                </a:solidFill>
                <a:ea typeface="MS PGothic"/>
              </a:rPr>
              <a:t>Nearly </a:t>
            </a:r>
            <a:r>
              <a:rPr lang="en-CA" sz="3200" kern="1200">
                <a:ea typeface="MS PGothic"/>
              </a:rPr>
              <a:t>1 in 6 people </a:t>
            </a:r>
            <a:r>
              <a:rPr lang="en-CA" sz="3200" b="0" kern="1200">
                <a:solidFill>
                  <a:srgbClr val="000000"/>
                </a:solidFill>
                <a:ea typeface="MS PGothic"/>
              </a:rPr>
              <a:t>with heart failure age 40 and older </a:t>
            </a:r>
            <a:r>
              <a:rPr lang="en-CA" sz="3200" kern="1200">
                <a:ea typeface="MS PGothic"/>
              </a:rPr>
              <a:t>had not received an echocardiogram </a:t>
            </a:r>
            <a:r>
              <a:rPr lang="en-CA" sz="3200" b="0" kern="1200">
                <a:solidFill>
                  <a:schemeClr val="tx1"/>
                </a:solidFill>
                <a:ea typeface="MS PGothic"/>
              </a:rPr>
              <a:t>up to 30 days after the diagnosis was made</a:t>
            </a:r>
            <a:endParaRPr lang="en-CA" sz="3200" b="0" kern="1200">
              <a:solidFill>
                <a:schemeClr val="tx1"/>
              </a:solidFill>
              <a:latin typeface="Arial" panose="020B0604020202020204" pitchFamily="34" charset="0"/>
              <a:cs typeface="+mn-cs"/>
            </a:endParaRPr>
          </a:p>
        </p:txBody>
      </p:sp>
      <p:sp>
        <p:nvSpPr>
          <p:cNvPr id="4" name="Rectangle 3">
            <a:extLst>
              <a:ext uri="{FF2B5EF4-FFF2-40B4-BE49-F238E27FC236}">
                <a16:creationId xmlns:a16="http://schemas.microsoft.com/office/drawing/2014/main" id="{43415DFC-F64D-4E3D-8AF4-DE408D74E7BA}"/>
              </a:ext>
            </a:extLst>
          </p:cNvPr>
          <p:cNvSpPr/>
          <p:nvPr/>
        </p:nvSpPr>
        <p:spPr>
          <a:xfrm>
            <a:off x="-1" y="6088141"/>
            <a:ext cx="8973519" cy="769441"/>
          </a:xfrm>
          <a:prstGeom prst="rect">
            <a:avLst/>
          </a:prstGeom>
        </p:spPr>
        <p:txBody>
          <a:bodyPr wrap="square">
            <a:spAutoFit/>
          </a:bodyPr>
          <a:lstStyle/>
          <a:p>
            <a:r>
              <a:rPr lang="en-CA" sz="1100" u="none"/>
              <a:t>Note: Echocardiogram testing done between 18 months prior to and 30 days after heart failure diagnosis is included. The rate is age- and sex-standardized. </a:t>
            </a:r>
          </a:p>
          <a:p>
            <a:r>
              <a:rPr lang="en-CA" sz="1100" u="none"/>
              <a:t>Source: Heart Failure Cohort (Schultz SE, et al.), Ontario Health Insurance Plan Claims Database (OHIP), National Ambulatory Care Reporting System (NACRS), Discharge Abstract Database (DAD), 2017/18, provided by </a:t>
            </a:r>
            <a:r>
              <a:rPr lang="en-CA" sz="1100" u="none">
                <a:cs typeface="Arial"/>
              </a:rPr>
              <a:t>ICES.</a:t>
            </a:r>
            <a:endParaRPr lang="en-CA" sz="1100" u="none"/>
          </a:p>
        </p:txBody>
      </p:sp>
      <p:pic>
        <p:nvPicPr>
          <p:cNvPr id="5" name="Picture 4">
            <a:extLst>
              <a:ext uri="{FF2B5EF4-FFF2-40B4-BE49-F238E27FC236}">
                <a16:creationId xmlns:a16="http://schemas.microsoft.com/office/drawing/2014/main" id="{52C5923D-C5F3-F74D-8855-6FD9232214AF}"/>
              </a:ext>
            </a:extLst>
          </p:cNvPr>
          <p:cNvPicPr>
            <a:picLocks noChangeAspect="1"/>
          </p:cNvPicPr>
          <p:nvPr/>
        </p:nvPicPr>
        <p:blipFill>
          <a:blip r:embed="rId4"/>
          <a:stretch>
            <a:fillRect/>
          </a:stretch>
        </p:blipFill>
        <p:spPr>
          <a:xfrm>
            <a:off x="842963" y="1775539"/>
            <a:ext cx="2921532" cy="2536052"/>
          </a:xfrm>
          <a:prstGeom prst="rect">
            <a:avLst/>
          </a:prstGeom>
        </p:spPr>
      </p:pic>
    </p:spTree>
    <p:custDataLst>
      <p:tags r:id="rId1"/>
    </p:custDataLst>
    <p:extLst>
      <p:ext uri="{BB962C8B-B14F-4D97-AF65-F5344CB8AC3E}">
        <p14:creationId xmlns:p14="http://schemas.microsoft.com/office/powerpoint/2010/main" val="163590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FA85B4-602A-4A9F-877A-D0A9034E3E5F}"/>
              </a:ext>
            </a:extLst>
          </p:cNvPr>
          <p:cNvSpPr/>
          <p:nvPr/>
        </p:nvSpPr>
        <p:spPr>
          <a:xfrm>
            <a:off x="4068976" y="1325685"/>
            <a:ext cx="4317787" cy="3970318"/>
          </a:xfrm>
          <a:prstGeom prst="rect">
            <a:avLst/>
          </a:prstGeom>
        </p:spPr>
        <p:txBody>
          <a:bodyPr wrap="square"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MS PGothic"/>
                <a:cs typeface="Arial"/>
              </a:rPr>
              <a:t>Only </a:t>
            </a:r>
            <a:r>
              <a:rPr kumimoji="0" lang="en-US" sz="2800" b="1" i="0" u="none" strike="noStrike" kern="1200" cap="none" spc="0" normalizeH="0" baseline="0" noProof="0">
                <a:ln>
                  <a:noFill/>
                </a:ln>
                <a:solidFill>
                  <a:srgbClr val="00A0AF"/>
                </a:solidFill>
                <a:effectLst/>
                <a:uLnTx/>
                <a:uFillTx/>
                <a:latin typeface="Arial"/>
                <a:ea typeface="MS PGothic"/>
                <a:cs typeface="Arial"/>
              </a:rPr>
              <a:t>7.5% of people with heart failure age 65 </a:t>
            </a:r>
            <a:r>
              <a:rPr kumimoji="0" lang="en-US" sz="2800" b="0" i="0" u="none" strike="noStrike" kern="1200" cap="none" spc="0" normalizeH="0" baseline="0" noProof="0">
                <a:ln>
                  <a:noFill/>
                </a:ln>
                <a:solidFill>
                  <a:srgbClr val="000000"/>
                </a:solidFill>
                <a:effectLst/>
                <a:uLnTx/>
                <a:uFillTx/>
                <a:latin typeface="Arial"/>
                <a:ea typeface="MS PGothic"/>
                <a:cs typeface="Arial"/>
              </a:rPr>
              <a:t>and older had filled </a:t>
            </a:r>
            <a:r>
              <a:rPr kumimoji="0" lang="en-US" sz="2800" b="1" i="0" u="none" strike="noStrike" kern="1200" cap="none" spc="0" normalizeH="0" baseline="0" noProof="0">
                <a:ln>
                  <a:noFill/>
                </a:ln>
                <a:solidFill>
                  <a:srgbClr val="00A0AF"/>
                </a:solidFill>
                <a:effectLst/>
                <a:uLnTx/>
                <a:uFillTx/>
                <a:latin typeface="Arial"/>
                <a:ea typeface="MS PGothic"/>
                <a:cs typeface="Arial"/>
              </a:rPr>
              <a:t>“triple therapy” prescriptions at six months after diagnosis. </a:t>
            </a:r>
            <a:r>
              <a:rPr kumimoji="0" lang="en-US" sz="2800" b="0" i="0" u="none" strike="noStrike" kern="1200" cap="none" spc="0" normalizeH="0" baseline="0" noProof="0">
                <a:ln>
                  <a:noFill/>
                </a:ln>
                <a:solidFill>
                  <a:srgbClr val="000000"/>
                </a:solidFill>
                <a:effectLst/>
                <a:uLnTx/>
                <a:uFillTx/>
                <a:latin typeface="Arial"/>
                <a:ea typeface="MS PGothic"/>
                <a:cs typeface="Arial"/>
              </a:rPr>
              <a:t>Approximately half of people with heart failure should be taking these medications. </a:t>
            </a:r>
            <a:endParaRPr kumimoji="0" lang="en-CA" sz="2800" b="0" i="0" u="none" strike="sng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pic>
        <p:nvPicPr>
          <p:cNvPr id="1028" name="Picture 4" descr="Image result for black and white icon of med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71" y="1932442"/>
            <a:ext cx="2872942" cy="2796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3415DFC-F64D-4E3D-8AF4-DE408D74E7BA}"/>
              </a:ext>
            </a:extLst>
          </p:cNvPr>
          <p:cNvSpPr/>
          <p:nvPr/>
        </p:nvSpPr>
        <p:spPr>
          <a:xfrm>
            <a:off x="-1" y="6088141"/>
            <a:ext cx="8973519" cy="600164"/>
          </a:xfrm>
          <a:prstGeom prst="rect">
            <a:avLst/>
          </a:prstGeom>
        </p:spPr>
        <p:txBody>
          <a:bodyPr wrap="square"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0" i="0" u="none" strike="noStrike" kern="1200" cap="none" spc="0" normalizeH="0" baseline="0" noProof="0">
                <a:ln>
                  <a:noFill/>
                </a:ln>
                <a:solidFill>
                  <a:srgbClr val="000000"/>
                </a:solidFill>
                <a:effectLst/>
                <a:uLnTx/>
                <a:uFillTx/>
                <a:latin typeface="Arial"/>
                <a:ea typeface="MS PGothic"/>
                <a:cs typeface="Arial"/>
              </a:rPr>
              <a:t>Note: Use of triple therapy at 6 months after diagnosis was defined as having prescriptions filled for these medications that covered day 180 post diagnosis. The rate is age- and sex-standardized. </a:t>
            </a:r>
            <a:endParaRPr kumimoji="0" lang="en-CA"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0" i="0" u="none" strike="noStrike" kern="1200" cap="none" spc="0" normalizeH="0" baseline="0" noProof="0">
                <a:ln>
                  <a:noFill/>
                </a:ln>
                <a:solidFill>
                  <a:srgbClr val="000000"/>
                </a:solidFill>
                <a:effectLst/>
                <a:uLnTx/>
                <a:uFillTx/>
                <a:latin typeface="Arial"/>
                <a:ea typeface="MS PGothic"/>
                <a:cs typeface="Arial"/>
              </a:rPr>
              <a:t>Source: Heart Failure Cohort (Schultz SE, et al.), Ontario Drug Benefit Claims (ODB), 2017/18, provided by ICES.</a:t>
            </a:r>
            <a:endParaRPr kumimoji="0" lang="en-CA" sz="1400" b="0" i="0" u="sng"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 name="TextBox 1">
            <a:extLst>
              <a:ext uri="{FF2B5EF4-FFF2-40B4-BE49-F238E27FC236}">
                <a16:creationId xmlns:a16="http://schemas.microsoft.com/office/drawing/2014/main" id="{C19DAD31-E76D-4611-B942-BEB704BC070C}"/>
              </a:ext>
            </a:extLst>
          </p:cNvPr>
          <p:cNvSpPr txBox="1"/>
          <p:nvPr/>
        </p:nvSpPr>
        <p:spPr>
          <a:xfrm>
            <a:off x="0" y="5395072"/>
            <a:ext cx="4068976" cy="430887"/>
          </a:xfrm>
          <a:prstGeom prst="rect">
            <a:avLst/>
          </a:prstGeom>
          <a:noFill/>
        </p:spPr>
        <p:txBody>
          <a:bodyPr wrap="square" rtlCol="0">
            <a:spAutoFit/>
          </a:bodyPr>
          <a:lstStyle/>
          <a:p>
            <a:r>
              <a:rPr lang="en-CA" sz="1100" u="none">
                <a:solidFill>
                  <a:srgbClr val="FF0000"/>
                </a:solidFill>
                <a:effectLst/>
                <a:ea typeface="Calibri" panose="020F0502020204030204" pitchFamily="34" charset="0"/>
                <a:cs typeface="Arial" panose="020B0604020202020204" pitchFamily="34" charset="0"/>
              </a:rPr>
              <a:t>This measure will be updated in the future with new data based on the updated quality statement for quadruple therapy</a:t>
            </a:r>
            <a:r>
              <a:rPr lang="en-CA" sz="1100" u="none">
                <a:effectLst/>
                <a:ea typeface="Calibri" panose="020F0502020204030204" pitchFamily="34" charset="0"/>
                <a:cs typeface="Arial" panose="020B0604020202020204" pitchFamily="34" charset="0"/>
              </a:rPr>
              <a:t>.</a:t>
            </a:r>
            <a:endParaRPr lang="en-CA" sz="1100" u="none">
              <a:solidFill>
                <a:srgbClr val="FF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24806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84D1-DB53-47E3-8C61-A0070215C1A6}"/>
              </a:ext>
            </a:extLst>
          </p:cNvPr>
          <p:cNvSpPr>
            <a:spLocks noGrp="1"/>
          </p:cNvSpPr>
          <p:nvPr>
            <p:ph type="title"/>
          </p:nvPr>
        </p:nvSpPr>
        <p:spPr>
          <a:xfrm>
            <a:off x="452973" y="289798"/>
            <a:ext cx="8244584" cy="1285119"/>
          </a:xfrm>
        </p:spPr>
        <p:txBody>
          <a:bodyPr/>
          <a:lstStyle/>
          <a:p>
            <a:r>
              <a:rPr lang="en-CA" sz="2200"/>
              <a:t>In Ontario, “triple therapy” medication use after heart failure diagnosis is low among people age 65 and older, and may be due to low uptake of MRA medications.</a:t>
            </a:r>
          </a:p>
        </p:txBody>
      </p:sp>
      <p:sp>
        <p:nvSpPr>
          <p:cNvPr id="4" name="Rectangle 3">
            <a:extLst>
              <a:ext uri="{FF2B5EF4-FFF2-40B4-BE49-F238E27FC236}">
                <a16:creationId xmlns:a16="http://schemas.microsoft.com/office/drawing/2014/main" id="{347AB7F3-0F50-4A2D-951A-55DE9FDA94F3}"/>
              </a:ext>
            </a:extLst>
          </p:cNvPr>
          <p:cNvSpPr/>
          <p:nvPr/>
        </p:nvSpPr>
        <p:spPr>
          <a:xfrm>
            <a:off x="40888" y="6257836"/>
            <a:ext cx="8315661" cy="600164"/>
          </a:xfrm>
          <a:prstGeom prst="rect">
            <a:avLst/>
          </a:prstGeom>
        </p:spPr>
        <p:txBody>
          <a:bodyPr wrap="square"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0" i="0" u="none" strike="noStrike" kern="1200" cap="none" spc="0" normalizeH="0" baseline="0" noProof="0">
                <a:ln>
                  <a:noFill/>
                </a:ln>
                <a:solidFill>
                  <a:srgbClr val="000000"/>
                </a:solidFill>
                <a:effectLst/>
                <a:uLnTx/>
                <a:uFillTx/>
                <a:latin typeface="Arial"/>
                <a:ea typeface="MS PGothic"/>
                <a:cs typeface="Arial"/>
              </a:rPr>
              <a:t>Note: Use of medications at 180 days after diagnosis was defined as having prescriptions filled for these medications that covered day 180 post diagnosis. Rates are age- and sex-standardized. </a:t>
            </a:r>
            <a:endParaRPr kumimoji="0" lang="en-CA"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100" b="0" i="0" u="none" strike="noStrike" kern="1200" cap="none" spc="0" normalizeH="0" baseline="0" noProof="0">
                <a:ln>
                  <a:noFill/>
                </a:ln>
                <a:solidFill>
                  <a:srgbClr val="000000"/>
                </a:solidFill>
                <a:effectLst/>
                <a:uLnTx/>
                <a:uFillTx/>
                <a:latin typeface="Arial"/>
                <a:ea typeface="MS PGothic"/>
                <a:cs typeface="Arial"/>
              </a:rPr>
              <a:t>Source: Heart Failure Cohort (Schultz SE, et al.), Ontario Drug Benefit Claims (ODB), provided by ICES.</a:t>
            </a:r>
            <a:endParaRPr kumimoji="0" lang="en-CA"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6" name="Chart 6">
            <a:extLst>
              <a:ext uri="{FF2B5EF4-FFF2-40B4-BE49-F238E27FC236}">
                <a16:creationId xmlns:a16="http://schemas.microsoft.com/office/drawing/2014/main" id="{BB085467-4BB3-49EE-AF74-1CBB0914DCA6}"/>
              </a:ext>
            </a:extLst>
          </p:cNvPr>
          <p:cNvGraphicFramePr>
            <a:graphicFrameLocks/>
          </p:cNvGraphicFramePr>
          <p:nvPr/>
        </p:nvGraphicFramePr>
        <p:xfrm>
          <a:off x="40888" y="1661531"/>
          <a:ext cx="8493512" cy="427404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C709AFB4-BD8B-4421-8FF3-155B50CDE576}"/>
              </a:ext>
            </a:extLst>
          </p:cNvPr>
          <p:cNvSpPr txBox="1"/>
          <p:nvPr/>
        </p:nvSpPr>
        <p:spPr>
          <a:xfrm>
            <a:off x="40888" y="5665820"/>
            <a:ext cx="4068976" cy="430887"/>
          </a:xfrm>
          <a:prstGeom prst="rect">
            <a:avLst/>
          </a:prstGeom>
          <a:noFill/>
        </p:spPr>
        <p:txBody>
          <a:bodyPr wrap="square" rtlCol="0">
            <a:spAutoFit/>
          </a:bodyPr>
          <a:lstStyle/>
          <a:p>
            <a:r>
              <a:rPr lang="en-CA" sz="1100" u="none">
                <a:solidFill>
                  <a:srgbClr val="FF0000"/>
                </a:solidFill>
                <a:effectLst/>
                <a:ea typeface="Calibri" panose="020F0502020204030204" pitchFamily="34" charset="0"/>
                <a:cs typeface="Arial" panose="020B0604020202020204" pitchFamily="34" charset="0"/>
              </a:rPr>
              <a:t>This measure will be updated in the future with new data based on the updated quality statement for quadruple therapy</a:t>
            </a:r>
            <a:r>
              <a:rPr lang="en-CA" sz="1100" u="none">
                <a:effectLst/>
                <a:ea typeface="Calibri" panose="020F0502020204030204" pitchFamily="34" charset="0"/>
                <a:cs typeface="Arial" panose="020B0604020202020204" pitchFamily="34" charset="0"/>
              </a:rPr>
              <a:t>.</a:t>
            </a:r>
            <a:endParaRPr lang="en-CA" sz="1100" u="none">
              <a:solidFill>
                <a:srgbClr val="FF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420976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04070" y="1138864"/>
            <a:ext cx="5891428" cy="1362075"/>
          </a:xfrm>
        </p:spPr>
        <p:txBody>
          <a:bodyPr/>
          <a:lstStyle/>
          <a:p>
            <a:pPr>
              <a:lnSpc>
                <a:spcPct val="100000"/>
              </a:lnSpc>
            </a:pPr>
            <a:r>
              <a:rPr lang="en-US" sz="1800" b="0"/>
              <a:t>“</a:t>
            </a:r>
            <a:r>
              <a:rPr lang="en-US" sz="1800" i="1" kern="1200">
                <a:latin typeface="+mn-lt"/>
                <a:cs typeface="ＭＳ Ｐゴシック" pitchFamily="68" charset="-128"/>
              </a:rPr>
              <a:t>My experience as a caregiver to a loved one with heart failure taught me that having the right information and asking the right questions can effect change in the way patients receive care. When my husband was discharged from hospital after major cardiac surgery without any touchpoints or arrangements made for follow-up care in my home community (ultimately leading to a hospital readmission), I learned a lot about the value of a supported transition. The quality standard for heart failure addresses this. It also empowers patients and caregivers to ask the right questions to their care team about when, where, and how care should be delivered and helps build comfort and prompt discussion around potentially difficult topics, such as palliative care. These are some of the many reasons it is such an important resource.”</a:t>
            </a:r>
            <a:br>
              <a:rPr lang="en-CA" sz="1800" kern="1200">
                <a:solidFill>
                  <a:schemeClr val="tx1"/>
                </a:solidFill>
                <a:latin typeface="Calibri" pitchFamily="68" charset="0"/>
                <a:cs typeface="ＭＳ Ｐゴシック" pitchFamily="68" charset="-128"/>
              </a:rPr>
            </a:br>
            <a:br>
              <a:rPr lang="en-CA" sz="1800" b="0"/>
            </a:br>
            <a:br>
              <a:rPr lang="en-US" sz="1800" b="0"/>
            </a:br>
            <a:r>
              <a:rPr lang="en-US" sz="1400" b="0" i="1"/>
              <a:t>– </a:t>
            </a:r>
            <a:r>
              <a:rPr lang="en-CA" sz="1400" b="0" i="1"/>
              <a:t>Kathy Smith, Lived Experience Advisor</a:t>
            </a:r>
            <a:br>
              <a:rPr lang="en-CA" sz="1400" b="0" i="1"/>
            </a:br>
            <a:endParaRPr lang="en-US" sz="1800" b="0"/>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307192" y="2471497"/>
            <a:ext cx="5891428" cy="1362075"/>
          </a:xfrm>
        </p:spPr>
        <p:txBody>
          <a:bodyPr/>
          <a:lstStyle/>
          <a:p>
            <a:pPr>
              <a:lnSpc>
                <a:spcPct val="100000"/>
              </a:lnSpc>
            </a:pPr>
            <a:r>
              <a:rPr lang="en-CA" sz="1800"/>
              <a:t>“I believe the quality standard recognizes and appreciates that it takes a village to care to people with heart failure. We need to communicate and collaborate with a variety of care providers to improve patient outcomes and the patient and caregiver experience.”</a:t>
            </a:r>
            <a:br>
              <a:rPr lang="en-CA" sz="1800"/>
            </a:br>
            <a:br>
              <a:rPr lang="en-CA" sz="1800" b="0"/>
            </a:br>
            <a:r>
              <a:rPr lang="en-CA" sz="1400" b="0" i="1"/>
              <a:t>–Karen Harkness, Registered Nurse, Heart Function Clinic</a:t>
            </a:r>
            <a:br>
              <a:rPr lang="en-CA" sz="1800" b="0"/>
            </a:br>
            <a:br>
              <a:rPr lang="en-CA" sz="1800" b="0"/>
            </a:br>
            <a:br>
              <a:rPr lang="en-US" sz="1800" b="0"/>
            </a:br>
            <a:br>
              <a:rPr lang="en-CA" sz="1400" b="0" i="1"/>
            </a:br>
            <a:endParaRPr lang="en-US" sz="1800" b="0"/>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3600"/>
            </a:br>
            <a:r>
              <a:rPr lang="en-US" sz="3600"/>
              <a:t>Quality Statements in Brief</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rgbClr val="00A0AF"/>
                </a:solidFill>
              </a:rPr>
              <a:t>Scope</a:t>
            </a:r>
            <a:r>
              <a:rPr lang="en-CA" b="0">
                <a:solidFill>
                  <a:srgbClr val="00A0AF"/>
                </a:solidFill>
              </a:rPr>
              <a:t> </a:t>
            </a:r>
            <a:r>
              <a:rPr lang="en-CA">
                <a:solidFill>
                  <a:srgbClr val="00A0AF"/>
                </a:solidFill>
              </a:rPr>
              <a:t>of the Heart Failure Care in the Community Quality Standard</a:t>
            </a:r>
          </a:p>
        </p:txBody>
      </p:sp>
      <p:sp>
        <p:nvSpPr>
          <p:cNvPr id="4" name="Content Placeholder 3"/>
          <p:cNvSpPr>
            <a:spLocks noGrp="1"/>
          </p:cNvSpPr>
          <p:nvPr>
            <p:ph idx="1"/>
          </p:nvPr>
        </p:nvSpPr>
        <p:spPr>
          <a:xfrm>
            <a:off x="457199" y="2034104"/>
            <a:ext cx="8229600" cy="4248472"/>
          </a:xfrm>
        </p:spPr>
        <p:txBody>
          <a:bodyPr/>
          <a:lstStyle/>
          <a:p>
            <a:pPr>
              <a:spcBef>
                <a:spcPts val="0"/>
              </a:spcBef>
              <a:spcAft>
                <a:spcPts val="0"/>
              </a:spcAft>
            </a:pPr>
            <a:r>
              <a:rPr lang="en-CA">
                <a:latin typeface="Arial" panose="020B0604020202020204" pitchFamily="34" charset="0"/>
                <a:ea typeface="Times New Roman" panose="02020603050405020304" pitchFamily="18" charset="0"/>
                <a:cs typeface="Times New Roman" panose="02020603050405020304" pitchFamily="18" charset="0"/>
              </a:rPr>
              <a:t>This quality standard addresses care for people 18 years of age or older who have heart failure, including the assessment and diagnosis of people with suspected heart failure. </a:t>
            </a:r>
          </a:p>
          <a:p>
            <a:pPr marL="0" indent="0">
              <a:spcBef>
                <a:spcPts val="0"/>
              </a:spcBef>
              <a:spcAft>
                <a:spcPts val="0"/>
              </a:spcAft>
              <a:buNone/>
            </a:pPr>
            <a:endParaRPr lang="en-CA">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CA">
                <a:latin typeface="Arial" panose="020B0604020202020204" pitchFamily="34" charset="0"/>
                <a:ea typeface="Times New Roman" panose="02020603050405020304" pitchFamily="18" charset="0"/>
                <a:cs typeface="Times New Roman" panose="02020603050405020304" pitchFamily="18" charset="0"/>
              </a:rPr>
              <a:t>This quality standard applies to community settings, including primary care, specialist care, home care, hospital outpatient clinics, and long-term care. </a:t>
            </a:r>
          </a:p>
          <a:p>
            <a:pPr>
              <a:spcBef>
                <a:spcPts val="0"/>
              </a:spcBef>
              <a:spcAft>
                <a:spcPts val="0"/>
              </a:spcAft>
            </a:pPr>
            <a:endParaRPr lang="en-CA">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CA">
                <a:latin typeface="Arial" panose="020B0604020202020204" pitchFamily="34" charset="0"/>
                <a:ea typeface="Times New Roman" panose="02020603050405020304" pitchFamily="18" charset="0"/>
                <a:cs typeface="Times New Roman" panose="02020603050405020304" pitchFamily="18" charset="0"/>
              </a:rPr>
              <a:t>It does not address care provided in hospital emergency departments or inpatient settings. </a:t>
            </a:r>
          </a:p>
          <a:p>
            <a:pPr>
              <a:spcBef>
                <a:spcPts val="0"/>
              </a:spcBef>
              <a:spcAft>
                <a:spcPts val="0"/>
              </a:spcAft>
            </a:pPr>
            <a:endParaRPr lang="en-CA">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a:t>Heart Failure Care in the Community Quality Statement Topics</a:t>
            </a:r>
          </a:p>
        </p:txBody>
      </p:sp>
      <p:sp>
        <p:nvSpPr>
          <p:cNvPr id="4" name="Content Placeholder 3"/>
          <p:cNvSpPr>
            <a:spLocks noGrp="1"/>
          </p:cNvSpPr>
          <p:nvPr>
            <p:ph idx="1"/>
          </p:nvPr>
        </p:nvSpPr>
        <p:spPr>
          <a:xfrm>
            <a:off x="472184" y="1440547"/>
            <a:ext cx="7411453" cy="4671495"/>
          </a:xfrm>
        </p:spPr>
        <p:txBody>
          <a:bodyPr/>
          <a:lstStyle/>
          <a:p>
            <a:pPr>
              <a:lnSpc>
                <a:spcPct val="150000"/>
              </a:lnSpc>
              <a:spcBef>
                <a:spcPts val="450"/>
              </a:spcBef>
              <a:buFont typeface="+mj-lt"/>
              <a:buAutoNum type="arabicPeriod"/>
            </a:pPr>
            <a:r>
              <a:rPr lang="en-US" sz="1600">
                <a:ea typeface="MS PGothic"/>
              </a:rPr>
              <a:t>Diagnosing Heart Failure 	</a:t>
            </a:r>
            <a:endParaRPr lang="en-US" sz="1400"/>
          </a:p>
          <a:p>
            <a:pPr>
              <a:lnSpc>
                <a:spcPct val="150000"/>
              </a:lnSpc>
              <a:spcBef>
                <a:spcPts val="450"/>
              </a:spcBef>
              <a:buFont typeface="+mj-lt"/>
              <a:buAutoNum type="arabicPeriod"/>
            </a:pPr>
            <a:r>
              <a:rPr lang="en-US" sz="1600">
                <a:ea typeface="MS PGothic"/>
              </a:rPr>
              <a:t>Individualized, Person-Centred, Comprehensive Care Plan	</a:t>
            </a:r>
            <a:endParaRPr lang="en-US" sz="1400"/>
          </a:p>
          <a:p>
            <a:pPr>
              <a:lnSpc>
                <a:spcPct val="150000"/>
              </a:lnSpc>
              <a:spcBef>
                <a:spcPts val="450"/>
              </a:spcBef>
              <a:buFont typeface="+mj-lt"/>
              <a:buAutoNum type="arabicPeriod"/>
            </a:pPr>
            <a:r>
              <a:rPr lang="en-CA" sz="1600">
                <a:ea typeface="MS PGothic"/>
              </a:rPr>
              <a:t>Empowering and Supporting People With Heart Failure to Develop Self-Management Skills</a:t>
            </a:r>
            <a:endParaRPr lang="en-US" sz="1400"/>
          </a:p>
          <a:p>
            <a:pPr>
              <a:lnSpc>
                <a:spcPct val="150000"/>
              </a:lnSpc>
              <a:spcBef>
                <a:spcPts val="450"/>
              </a:spcBef>
              <a:buFont typeface="+mj-lt"/>
              <a:buAutoNum type="arabicPeriod"/>
            </a:pPr>
            <a:r>
              <a:rPr lang="en-US" sz="1600">
                <a:ea typeface="MS PGothic"/>
              </a:rPr>
              <a:t>Physical Activity and Exercise	</a:t>
            </a:r>
            <a:endParaRPr lang="en-US" sz="1400"/>
          </a:p>
          <a:p>
            <a:pPr>
              <a:lnSpc>
                <a:spcPct val="150000"/>
              </a:lnSpc>
              <a:spcBef>
                <a:spcPts val="450"/>
              </a:spcBef>
              <a:buFont typeface="+mj-lt"/>
              <a:buAutoNum type="arabicPeriod"/>
            </a:pPr>
            <a:r>
              <a:rPr lang="en-CA" sz="1600">
                <a:ea typeface="MS PGothic"/>
              </a:rPr>
              <a:t>Quadruple Therapy for People With Heart Failure Who Have a Reduced Ejection Fraction</a:t>
            </a:r>
            <a:endParaRPr lang="en-US" sz="1400"/>
          </a:p>
          <a:p>
            <a:pPr>
              <a:lnSpc>
                <a:spcPct val="150000"/>
              </a:lnSpc>
              <a:spcBef>
                <a:spcPts val="450"/>
              </a:spcBef>
              <a:buFont typeface="+mj-lt"/>
              <a:buAutoNum type="arabicPeriod"/>
            </a:pPr>
            <a:r>
              <a:rPr lang="en-CA" sz="1600">
                <a:ea typeface="MS PGothic"/>
              </a:rPr>
              <a:t>Worsening Symptoms of Heart Failure</a:t>
            </a:r>
            <a:endParaRPr lang="en-CA" sz="1400"/>
          </a:p>
          <a:p>
            <a:pPr>
              <a:lnSpc>
                <a:spcPct val="150000"/>
              </a:lnSpc>
              <a:spcBef>
                <a:spcPts val="450"/>
              </a:spcBef>
              <a:buFont typeface="+mj-lt"/>
              <a:buAutoNum type="arabicPeriod"/>
            </a:pPr>
            <a:r>
              <a:rPr lang="en-US" sz="1600">
                <a:ea typeface="MS PGothic"/>
              </a:rPr>
              <a:t>Management of Non-cardiac Comorbidities </a:t>
            </a:r>
            <a:endParaRPr lang="en-US" sz="1400"/>
          </a:p>
          <a:p>
            <a:pPr>
              <a:lnSpc>
                <a:spcPct val="150000"/>
              </a:lnSpc>
              <a:spcBef>
                <a:spcPts val="450"/>
              </a:spcBef>
              <a:buFont typeface="+mj-lt"/>
              <a:buAutoNum type="arabicPeriod"/>
            </a:pPr>
            <a:r>
              <a:rPr lang="en-US" sz="1600">
                <a:ea typeface="MS PGothic"/>
              </a:rPr>
              <a:t>Specialized Multidisciplinary Care</a:t>
            </a:r>
            <a:endParaRPr lang="en-US" sz="1400"/>
          </a:p>
          <a:p>
            <a:pPr>
              <a:lnSpc>
                <a:spcPct val="150000"/>
              </a:lnSpc>
              <a:spcBef>
                <a:spcPts val="450"/>
              </a:spcBef>
              <a:buFont typeface="+mj-lt"/>
              <a:buAutoNum type="arabicPeriod"/>
            </a:pPr>
            <a:r>
              <a:rPr lang="en-CA" sz="1600">
                <a:ea typeface="MS PGothic"/>
              </a:rPr>
              <a:t>Transition From Hospital to Community</a:t>
            </a:r>
            <a:endParaRPr lang="en-CA" sz="1400"/>
          </a:p>
          <a:p>
            <a:pPr>
              <a:lnSpc>
                <a:spcPct val="150000"/>
              </a:lnSpc>
              <a:spcBef>
                <a:spcPts val="450"/>
              </a:spcBef>
              <a:buFont typeface="+mj-lt"/>
              <a:buAutoNum type="arabicPeriod"/>
            </a:pPr>
            <a:r>
              <a:rPr lang="en-CA" sz="1600">
                <a:ea typeface="MS PGothic"/>
              </a:rPr>
              <a:t>Palliative Care and Heart Failure</a:t>
            </a:r>
            <a:endParaRPr lang="en-US" sz="1400"/>
          </a:p>
        </p:txBody>
      </p:sp>
    </p:spTree>
    <p:custDataLst>
      <p:tags r:id="rId1"/>
    </p:custDataLst>
    <p:extLst>
      <p:ext uri="{BB962C8B-B14F-4D97-AF65-F5344CB8AC3E}">
        <p14:creationId xmlns:p14="http://schemas.microsoft.com/office/powerpoint/2010/main" val="279415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1: </a:t>
            </a:r>
            <a:r>
              <a:rPr lang="en-US" sz="2400"/>
              <a:t>Diagnosing Heart Failure</a:t>
            </a:r>
            <a:br>
              <a:rPr lang="en-CA" sz="2625"/>
            </a:br>
            <a:endParaRPr lang="en-CA" sz="2625" b="0"/>
          </a:p>
        </p:txBody>
      </p:sp>
      <p:sp>
        <p:nvSpPr>
          <p:cNvPr id="3" name="Rectangle 2"/>
          <p:cNvSpPr/>
          <p:nvPr/>
        </p:nvSpPr>
        <p:spPr>
          <a:xfrm>
            <a:off x="1474662" y="1937660"/>
            <a:ext cx="5850957" cy="229855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1800" u="none">
                <a:solidFill>
                  <a:srgbClr val="000000"/>
                </a:solidFill>
              </a:rPr>
              <a:t>People suspected to have heart failure undergo an initial evaluation that includes, at minimum, a medical history, a physical examination, initial laboratory investigations, an electrocardiogram, and a chest x-ray. If appropriate, natriuretic peptide levels are tested to help formulate a diagnosis. If heart failure is confirmed or suspected after these tests, an echocardiogram is then performed.</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2: </a:t>
            </a:r>
            <a:r>
              <a:rPr lang="en-CA" sz="2400"/>
              <a:t>Individualized, Person-Centred, Comprehensive Care Plan</a:t>
            </a:r>
            <a:br>
              <a:rPr lang="en-CA" sz="2400"/>
            </a:br>
            <a:br>
              <a:rPr lang="en-CA" sz="2625"/>
            </a:br>
            <a:endParaRPr lang="en-CA" sz="2625" b="0"/>
          </a:p>
        </p:txBody>
      </p:sp>
      <p:sp>
        <p:nvSpPr>
          <p:cNvPr id="3" name="Rectangle 2"/>
          <p:cNvSpPr/>
          <p:nvPr/>
        </p:nvSpPr>
        <p:spPr>
          <a:xfrm>
            <a:off x="1746104" y="2290075"/>
            <a:ext cx="5651792" cy="233859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1800" u="none">
                <a:solidFill>
                  <a:srgbClr val="000000"/>
                </a:solidFill>
              </a:rPr>
              <a:t>People with heart failure and their caregivers collaborate with their care providers to develop an individualized, person-centred, comprehensive care plan. The care plan is reviewed at least every 6 months, and sooner if there is a significant change. It is made readily available to all members of the person’s care team, including the person and their caregiver(s).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7" name="Picture 6">
            <a:extLst>
              <a:ext uri="{FF2B5EF4-FFF2-40B4-BE49-F238E27FC236}">
                <a16:creationId xmlns:a16="http://schemas.microsoft.com/office/drawing/2014/main" id="{30544F81-F818-E942-AB1A-A018EFFB4C9E}"/>
              </a:ext>
            </a:extLst>
          </p:cNvPr>
          <p:cNvPicPr>
            <a:picLocks noChangeAspect="1"/>
          </p:cNvPicPr>
          <p:nvPr/>
        </p:nvPicPr>
        <p:blipFill>
          <a:blip r:embed="rId4"/>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F8614BA-4440-6C4A-9A23-2C94E1EA120F}"/>
              </a:ext>
            </a:extLst>
          </p:cNvPr>
          <p:cNvPicPr>
            <a:picLocks noChangeAspect="1"/>
          </p:cNvPicPr>
          <p:nvPr/>
        </p:nvPicPr>
        <p:blipFill>
          <a:blip r:embed="rId5"/>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3:</a:t>
            </a:r>
            <a:r>
              <a:rPr lang="en-CA" b="0"/>
              <a:t> </a:t>
            </a:r>
            <a:r>
              <a:rPr lang="en-CA" sz="2400"/>
              <a:t>Empowering and Supporting People With Heart Failure to Develop Self-Management Skills</a:t>
            </a:r>
            <a:br>
              <a:rPr lang="en-US" sz="2400"/>
            </a:br>
            <a:br>
              <a:rPr lang="en-CA" sz="2400"/>
            </a:br>
            <a:br>
              <a:rPr lang="en-CA" sz="2625"/>
            </a:br>
            <a:endParaRPr lang="en-CA" sz="2625" b="0"/>
          </a:p>
        </p:txBody>
      </p:sp>
      <p:sp>
        <p:nvSpPr>
          <p:cNvPr id="3" name="Rectangle 2"/>
          <p:cNvSpPr/>
          <p:nvPr/>
        </p:nvSpPr>
        <p:spPr>
          <a:xfrm>
            <a:off x="1929034" y="2477044"/>
            <a:ext cx="5518052" cy="158500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1800" u="none">
                <a:solidFill>
                  <a:srgbClr val="000000"/>
                </a:solidFill>
              </a:rPr>
              <a:t>People with heart failure and their caregiver(s) collaborate with their care providers to create a tailored self-management program with the goal of enhancing their skills and confidence so that they can be actively involved in their own care.</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1063230"/>
            <a:ext cx="6314602" cy="874432"/>
          </a:xfrm>
        </p:spPr>
        <p:txBody>
          <a:bodyPr anchor="t"/>
          <a:lstStyle/>
          <a:p>
            <a:pPr>
              <a:lnSpc>
                <a:spcPct val="90000"/>
              </a:lnSpc>
            </a:pPr>
            <a:r>
              <a:rPr lang="en-CA" sz="2400" b="0"/>
              <a:t>Quality Statement 4:</a:t>
            </a:r>
            <a:r>
              <a:rPr lang="en-CA" b="0"/>
              <a:t> </a:t>
            </a:r>
            <a:r>
              <a:rPr lang="en-US" sz="2400"/>
              <a:t>Physical Activity and Exercise</a:t>
            </a:r>
            <a:br>
              <a:rPr lang="en-US" sz="2400"/>
            </a:br>
            <a:br>
              <a:rPr lang="en-US" sz="2400"/>
            </a:br>
            <a:br>
              <a:rPr lang="en-US" sz="2400"/>
            </a:br>
            <a:br>
              <a:rPr lang="en-US" sz="2400"/>
            </a:br>
            <a:endParaRPr lang="en-CA" sz="2625" b="0"/>
          </a:p>
        </p:txBody>
      </p:sp>
      <p:sp>
        <p:nvSpPr>
          <p:cNvPr id="3" name="Rectangle 2"/>
          <p:cNvSpPr/>
          <p:nvPr/>
        </p:nvSpPr>
        <p:spPr>
          <a:xfrm>
            <a:off x="1847663" y="2403188"/>
            <a:ext cx="5591075" cy="147602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1800" u="none">
                <a:solidFill>
                  <a:srgbClr val="000000"/>
                </a:solidFill>
              </a:rPr>
              <a:t>People with heart failure are informed of the benefits of daily physical activity and offered a personalized, exercise-based cardiac rehabilitation program.</a:t>
            </a:r>
            <a:endParaRPr lang="en-CA" sz="1800" b="1"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35419"/>
            <a:ext cx="6183438" cy="874432"/>
          </a:xfrm>
        </p:spPr>
        <p:txBody>
          <a:bodyPr anchor="t"/>
          <a:lstStyle/>
          <a:p>
            <a:pPr>
              <a:lnSpc>
                <a:spcPct val="90000"/>
              </a:lnSpc>
            </a:pPr>
            <a:r>
              <a:rPr lang="en-CA" sz="2400" b="0"/>
              <a:t>Quality Statement 5:</a:t>
            </a:r>
            <a:r>
              <a:rPr lang="en-CA" b="0"/>
              <a:t> </a:t>
            </a:r>
            <a:r>
              <a:rPr lang="en-CA" sz="2400"/>
              <a:t>Quadruple Therapy for People With Heart Failure Who Have a Reduced Ejection Fraction</a:t>
            </a:r>
            <a:br>
              <a:rPr lang="en-CA" sz="2400"/>
            </a:br>
            <a:br>
              <a:rPr lang="en-US" sz="2400"/>
            </a:br>
            <a:br>
              <a:rPr lang="en-US" sz="2400"/>
            </a:br>
            <a:br>
              <a:rPr lang="en-CA" sz="2400"/>
            </a:br>
            <a:br>
              <a:rPr lang="en-CA" sz="2625"/>
            </a:br>
            <a:endParaRPr lang="en-CA" sz="2625" b="0"/>
          </a:p>
        </p:txBody>
      </p:sp>
      <p:sp>
        <p:nvSpPr>
          <p:cNvPr id="3" name="Rectangle 2"/>
          <p:cNvSpPr/>
          <p:nvPr/>
        </p:nvSpPr>
        <p:spPr>
          <a:xfrm>
            <a:off x="1657350" y="2862483"/>
            <a:ext cx="5829300" cy="179365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1800" u="none">
                <a:solidFill>
                  <a:srgbClr val="000000"/>
                </a:solidFill>
              </a:rPr>
              <a:t>People with heart failure who have a reduced ejection fraction (HFrEF) and New York Heart Association (NYHA) class II to IV symptoms are offered pharmacological management with “quadruple therapy.” They may require additional medications and are prescribed these as needed.</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6:</a:t>
            </a:r>
            <a:r>
              <a:rPr lang="en-CA" b="0"/>
              <a:t> </a:t>
            </a:r>
            <a:r>
              <a:rPr lang="en-CA" sz="2400">
                <a:latin typeface="Arial" panose="020B0604020202020204" pitchFamily="34" charset="0"/>
                <a:ea typeface="Times New Roman" panose="02020603050405020304" pitchFamily="18" charset="0"/>
                <a:cs typeface="Times New Roman" panose="02020603050405020304" pitchFamily="18" charset="0"/>
              </a:rPr>
              <a:t>Worsening Symptoms of Heart Failure</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09116" y="2404888"/>
            <a:ext cx="5710031" cy="151208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584097" y="2524606"/>
            <a:ext cx="5360069" cy="1200329"/>
          </a:xfrm>
          <a:prstGeom prst="rect">
            <a:avLst/>
          </a:prstGeom>
        </p:spPr>
        <p:txBody>
          <a:bodyPr wrap="square">
            <a:spAutoFit/>
          </a:bodyPr>
          <a:lstStyle/>
          <a:p>
            <a:pPr defTabSz="342900"/>
            <a:r>
              <a:rPr lang="en-CA" sz="1800" u="none">
                <a:solidFill>
                  <a:srgbClr val="000000"/>
                </a:solidFill>
                <a:latin typeface="Arial"/>
              </a:rPr>
              <a:t>People with heart failure who report gradual, progressive, worsening symptoms are assessed by a care provider and have their medications adjusted (if needed) within 48 hours.</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7: </a:t>
            </a:r>
            <a:r>
              <a:rPr lang="en-CA" sz="2400">
                <a:latin typeface="Arial" panose="020B0604020202020204" pitchFamily="34" charset="0"/>
                <a:ea typeface="Times New Roman" panose="02020603050405020304" pitchFamily="18" charset="0"/>
                <a:cs typeface="Times New Roman" panose="02020603050405020304" pitchFamily="18" charset="0"/>
              </a:rPr>
              <a:t>Management of Non-cardiac Comorbidities</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85901" y="2434841"/>
            <a:ext cx="5898874" cy="119198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8"/>
            <a:ext cx="5805027" cy="923330"/>
          </a:xfrm>
          <a:prstGeom prst="rect">
            <a:avLst/>
          </a:prstGeom>
        </p:spPr>
        <p:txBody>
          <a:bodyPr wrap="square">
            <a:spAutoFit/>
          </a:bodyPr>
          <a:lstStyle/>
          <a:p>
            <a:pPr defTabSz="342900"/>
            <a:r>
              <a:rPr lang="en-CA" sz="1800" u="none">
                <a:solidFill>
                  <a:srgbClr val="000000"/>
                </a:solidFill>
                <a:latin typeface="Arial"/>
              </a:rPr>
              <a:t>People with heart failure are treated for non-cardiac comorbidities that are likely to affect their heart failure management.</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8: </a:t>
            </a:r>
            <a:r>
              <a:rPr lang="en-CA" sz="2400">
                <a:latin typeface="Arial" panose="020B0604020202020204" pitchFamily="34" charset="0"/>
                <a:ea typeface="Times New Roman" panose="02020603050405020304" pitchFamily="18" charset="0"/>
                <a:cs typeface="Times New Roman" panose="02020603050405020304" pitchFamily="18" charset="0"/>
              </a:rPr>
              <a:t>Specialized Multidisciplinary Care</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85901" y="2434840"/>
            <a:ext cx="5898874" cy="200967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6078353" cy="1754326"/>
          </a:xfrm>
          <a:prstGeom prst="rect">
            <a:avLst/>
          </a:prstGeom>
        </p:spPr>
        <p:txBody>
          <a:bodyPr wrap="square" anchor="t">
            <a:spAutoFit/>
          </a:bodyPr>
          <a:lstStyle/>
          <a:p>
            <a:pPr defTabSz="342900"/>
            <a:r>
              <a:rPr lang="en-CA" sz="1800" u="none">
                <a:solidFill>
                  <a:srgbClr val="000000"/>
                </a:solidFill>
                <a:latin typeface="Arial"/>
                <a:ea typeface="MS PGothic"/>
              </a:rPr>
              <a:t>People with newly diagnosed heart failure, those who have recently been hospitalized or treated in the emergency department for heart failure, and those with advanced heart failure (NYHA III–IV) are offered a </a:t>
            </a:r>
            <a:br>
              <a:rPr lang="en-CA" sz="1800" u="none">
                <a:solidFill>
                  <a:srgbClr val="000000"/>
                </a:solidFill>
                <a:latin typeface="Arial"/>
                <a:ea typeface="MS PGothic"/>
              </a:rPr>
            </a:br>
            <a:r>
              <a:rPr lang="en-CA" sz="1800" u="none">
                <a:solidFill>
                  <a:srgbClr val="000000"/>
                </a:solidFill>
                <a:latin typeface="Arial"/>
                <a:ea typeface="MS PGothic"/>
              </a:rPr>
              <a:t>referral to specialized multidisciplinary care for heart failure.</a:t>
            </a:r>
            <a:endParaRPr lang="en-US">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9: </a:t>
            </a:r>
            <a:r>
              <a:rPr lang="en-CA" sz="2400">
                <a:latin typeface="Arial" panose="020B0604020202020204" pitchFamily="34" charset="0"/>
                <a:ea typeface="Times New Roman" panose="02020603050405020304" pitchFamily="18" charset="0"/>
                <a:cs typeface="Times New Roman" panose="02020603050405020304" pitchFamily="18" charset="0"/>
              </a:rPr>
              <a:t>Transition From Hospital to Community</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85901" y="2434841"/>
            <a:ext cx="5898874" cy="173271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5805027" cy="1477328"/>
          </a:xfrm>
          <a:prstGeom prst="rect">
            <a:avLst/>
          </a:prstGeom>
        </p:spPr>
        <p:txBody>
          <a:bodyPr wrap="square">
            <a:spAutoFit/>
          </a:bodyPr>
          <a:lstStyle/>
          <a:p>
            <a:pPr defTabSz="342900"/>
            <a:r>
              <a:rPr lang="en-CA" sz="1800" u="none">
                <a:solidFill>
                  <a:srgbClr val="000000"/>
                </a:solidFill>
                <a:latin typeface="Arial"/>
              </a:rPr>
              <a:t>People hospitalized or treated in the emergency department for heart failure receive a follow-up appointment to reassess volume status and medication reconciliation with a member of their community health care team within 7 days of leaving the hospital.</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2400" b="0"/>
              <a:t>Quality Statement 10: </a:t>
            </a:r>
            <a:r>
              <a:rPr lang="en-CA" sz="2400">
                <a:latin typeface="Arial" panose="020B0604020202020204" pitchFamily="34" charset="0"/>
                <a:ea typeface="Times New Roman" panose="02020603050405020304" pitchFamily="18" charset="0"/>
                <a:cs typeface="Times New Roman" panose="02020603050405020304" pitchFamily="18" charset="0"/>
              </a:rPr>
              <a:t>Palliative Care and Heart Failure</a:t>
            </a:r>
            <a:br>
              <a:rPr lang="en-CA" sz="2400"/>
            </a:br>
            <a:br>
              <a:rPr lang="en-CA" sz="2400"/>
            </a:br>
            <a:br>
              <a:rPr lang="en-US" sz="2400"/>
            </a:br>
            <a:br>
              <a:rPr lang="en-US" sz="2400"/>
            </a:br>
            <a:br>
              <a:rPr lang="en-CA" sz="2400"/>
            </a:br>
            <a:br>
              <a:rPr lang="en-CA" sz="2625"/>
            </a:br>
            <a:endParaRPr lang="en-CA" sz="2625" b="0"/>
          </a:p>
        </p:txBody>
      </p:sp>
      <p:sp>
        <p:nvSpPr>
          <p:cNvPr id="3" name="Rectangle 2"/>
          <p:cNvSpPr/>
          <p:nvPr/>
        </p:nvSpPr>
        <p:spPr>
          <a:xfrm>
            <a:off x="1485901" y="2434841"/>
            <a:ext cx="5898874" cy="120517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8"/>
            <a:ext cx="5805027" cy="923330"/>
          </a:xfrm>
          <a:prstGeom prst="rect">
            <a:avLst/>
          </a:prstGeom>
        </p:spPr>
        <p:txBody>
          <a:bodyPr wrap="square">
            <a:spAutoFit/>
          </a:bodyPr>
          <a:lstStyle/>
          <a:p>
            <a:pPr defTabSz="342900"/>
            <a:r>
              <a:rPr lang="en-CA" sz="1800" u="none">
                <a:solidFill>
                  <a:srgbClr val="000000"/>
                </a:solidFill>
                <a:latin typeface="Arial"/>
              </a:rPr>
              <a:t>People with heart failure and their families have their palliative care needs identified early and are offered support to address their needs.</a:t>
            </a:r>
            <a:endParaRPr lang="en-US" sz="1800" u="none">
              <a:solidFill>
                <a:srgbClr val="000000"/>
              </a:solidFill>
              <a:latin typeface="Arial"/>
            </a:endParaRP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How Success Can Be Measured</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03617"/>
            <a:ext cx="8244584" cy="1165909"/>
          </a:xfrm>
        </p:spPr>
        <p:txBody>
          <a:bodyPr/>
          <a:lstStyle/>
          <a:p>
            <a:r>
              <a:rPr lang="en-US" sz="2800"/>
              <a:t>How Success Can Be Measured Provincially</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64692" y="1369526"/>
            <a:ext cx="8229600" cy="4838234"/>
          </a:xfrm>
        </p:spPr>
        <p:txBody>
          <a:bodyPr/>
          <a:lstStyle/>
          <a:p>
            <a:pPr marL="0" indent="0">
              <a:spcBef>
                <a:spcPts val="1100"/>
              </a:spcBef>
              <a:buNone/>
            </a:pPr>
            <a:r>
              <a:rPr lang="en-CA" sz="1600"/>
              <a:t>We recommend the following list of potential indicators to monitor the overall success of the standard </a:t>
            </a:r>
            <a:r>
              <a:rPr lang="en-CA" sz="1600" b="1"/>
              <a:t>provincially</a:t>
            </a:r>
            <a:r>
              <a:rPr lang="en-CA" sz="1600"/>
              <a:t>: </a:t>
            </a:r>
          </a:p>
          <a:p>
            <a:pPr marL="0" indent="0">
              <a:buNone/>
            </a:pPr>
            <a:r>
              <a:rPr lang="en-US" sz="1600" b="1"/>
              <a:t>Process Indicators:</a:t>
            </a:r>
          </a:p>
          <a:p>
            <a:pPr lvl="0"/>
            <a:r>
              <a:rPr lang="en-CA" sz="1600"/>
              <a:t>Percentage of people with newly diagnosed heart failure who receive an electrocardiogram and a chest x-ray</a:t>
            </a:r>
          </a:p>
          <a:p>
            <a:pPr lvl="0"/>
            <a:r>
              <a:rPr lang="en-CA" sz="1600"/>
              <a:t>Percentage of people with newly diagnosed heart failure who receive an echocardiogram </a:t>
            </a:r>
          </a:p>
          <a:p>
            <a:pPr lvl="0"/>
            <a:r>
              <a:rPr lang="en-CA" sz="1600"/>
              <a:t>Percentage of people with newly diagnosed heart failure who are aged 65 years and older who are dispensed quadruple therapy</a:t>
            </a:r>
          </a:p>
          <a:p>
            <a:r>
              <a:rPr lang="en-CA" sz="1600"/>
              <a:t>Percentage of people who were hospitalized or treated in the emergency department for heart failure who are seen by a primary care physician, cardiologist, or internal medicine physician within 7 days of leaving the hospital</a:t>
            </a:r>
          </a:p>
          <a:p>
            <a:pPr marL="0" indent="0">
              <a:buNone/>
            </a:pPr>
            <a:endParaRPr lang="en-US" sz="1600" b="1"/>
          </a:p>
          <a:p>
            <a:pPr marL="0" indent="0">
              <a:buNone/>
            </a:pPr>
            <a:endParaRPr lang="en-US" sz="1600" b="1"/>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ext uri="{D42A27DB-BD31-4B8C-83A1-F6EECF244321}">
                <p14:modId xmlns:p14="http://schemas.microsoft.com/office/powerpoint/2010/main" val="4103977835"/>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6DB5-4FBD-42AB-9D0D-6E7C20C25CBA}"/>
              </a:ext>
            </a:extLst>
          </p:cNvPr>
          <p:cNvSpPr>
            <a:spLocks noGrp="1"/>
          </p:cNvSpPr>
          <p:nvPr>
            <p:ph type="title"/>
          </p:nvPr>
        </p:nvSpPr>
        <p:spPr/>
        <p:txBody>
          <a:bodyPr/>
          <a:lstStyle/>
          <a:p>
            <a:r>
              <a:rPr lang="en-US" sz="2800"/>
              <a:t>How Success Can Be Measured Provincially</a:t>
            </a:r>
            <a:endParaRPr lang="en-CA" sz="2800"/>
          </a:p>
        </p:txBody>
      </p:sp>
      <p:sp>
        <p:nvSpPr>
          <p:cNvPr id="3" name="Content Placeholder 2">
            <a:extLst>
              <a:ext uri="{FF2B5EF4-FFF2-40B4-BE49-F238E27FC236}">
                <a16:creationId xmlns:a16="http://schemas.microsoft.com/office/drawing/2014/main" id="{EEE5CF05-888A-4599-888A-CBEAE6CED810}"/>
              </a:ext>
            </a:extLst>
          </p:cNvPr>
          <p:cNvSpPr>
            <a:spLocks noGrp="1"/>
          </p:cNvSpPr>
          <p:nvPr>
            <p:ph idx="1"/>
          </p:nvPr>
        </p:nvSpPr>
        <p:spPr>
          <a:xfrm>
            <a:off x="457200" y="1361209"/>
            <a:ext cx="8229600" cy="4588071"/>
          </a:xfrm>
        </p:spPr>
        <p:txBody>
          <a:bodyPr/>
          <a:lstStyle/>
          <a:p>
            <a:r>
              <a:rPr lang="en-US" sz="1600" b="1"/>
              <a:t>Outcome Indicators:</a:t>
            </a:r>
          </a:p>
          <a:p>
            <a:pPr lvl="1">
              <a:buFont typeface="Arial" panose="020B0604020202020204" pitchFamily="34" charset="0"/>
              <a:buChar char="•"/>
            </a:pPr>
            <a:r>
              <a:rPr lang="en-CA" sz="1600"/>
              <a:t>Percentage of people with newly diagnosed heart failure who die within 30 days of diagnosis of heart failure from any cause of death</a:t>
            </a:r>
          </a:p>
          <a:p>
            <a:pPr lvl="1">
              <a:buFont typeface="Arial" panose="020B0604020202020204" pitchFamily="34" charset="0"/>
              <a:buChar char="•"/>
            </a:pPr>
            <a:r>
              <a:rPr lang="en-CA" sz="1600"/>
              <a:t>Percentage of people with newly diagnosed heart failure who die within 1 year of diagnosis of heart failure from any cause of death</a:t>
            </a:r>
          </a:p>
          <a:p>
            <a:pPr lvl="1">
              <a:buFont typeface="Arial" panose="020B0604020202020204" pitchFamily="34" charset="0"/>
              <a:buChar char="•"/>
            </a:pPr>
            <a:r>
              <a:rPr lang="en-US" sz="1600"/>
              <a:t>Rate of hospital admissions and emergency department visits per 1,000 person days for people with heart failure for: </a:t>
            </a:r>
            <a:endParaRPr lang="en-CA" sz="1600"/>
          </a:p>
          <a:p>
            <a:pPr lvl="2"/>
            <a:r>
              <a:rPr lang="en-US" sz="1600"/>
              <a:t>Heart failure–specific reasons</a:t>
            </a:r>
            <a:endParaRPr lang="en-CA" sz="1600"/>
          </a:p>
          <a:p>
            <a:pPr lvl="2"/>
            <a:r>
              <a:rPr lang="en-US" sz="1600"/>
              <a:t>Any reason(s)</a:t>
            </a:r>
            <a:endParaRPr lang="en-CA" sz="1600"/>
          </a:p>
          <a:p>
            <a:pPr lvl="1">
              <a:buFont typeface="Arial" panose="020B0604020202020204" pitchFamily="34" charset="0"/>
              <a:buChar char="•"/>
            </a:pPr>
            <a:r>
              <a:rPr lang="en-US" sz="1600"/>
              <a:t>Percentage of people who were hospitalized or treated in the emergency department for heart failure who are readmitted within 30 days of discharge for: </a:t>
            </a:r>
            <a:endParaRPr lang="en-CA" sz="1600"/>
          </a:p>
          <a:p>
            <a:pPr lvl="2"/>
            <a:r>
              <a:rPr lang="en-US" sz="1600"/>
              <a:t>Heart failure–specific reasons </a:t>
            </a:r>
            <a:endParaRPr lang="en-CA" sz="1600"/>
          </a:p>
          <a:p>
            <a:pPr lvl="2"/>
            <a:r>
              <a:rPr lang="en-US" sz="1600"/>
              <a:t>Any reason(s)</a:t>
            </a:r>
            <a:endParaRPr lang="en-CA" sz="1600"/>
          </a:p>
        </p:txBody>
      </p:sp>
    </p:spTree>
    <p:custDataLst>
      <p:tags r:id="rId1"/>
    </p:custDataLst>
    <p:extLst>
      <p:ext uri="{BB962C8B-B14F-4D97-AF65-F5344CB8AC3E}">
        <p14:creationId xmlns:p14="http://schemas.microsoft.com/office/powerpoint/2010/main" val="3099195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Data Sources and Acknowledgement</a:t>
            </a:r>
          </a:p>
        </p:txBody>
      </p:sp>
      <p:sp>
        <p:nvSpPr>
          <p:cNvPr id="3" name="Content Placeholder 2"/>
          <p:cNvSpPr>
            <a:spLocks noGrp="1"/>
          </p:cNvSpPr>
          <p:nvPr>
            <p:ph idx="1"/>
          </p:nvPr>
        </p:nvSpPr>
        <p:spPr/>
        <p:txBody>
          <a:bodyPr/>
          <a:lstStyle/>
          <a:p>
            <a:pPr marL="0" indent="0">
              <a:buNone/>
            </a:pPr>
            <a:r>
              <a:rPr lang="en-CA" sz="1800">
                <a:ea typeface="MS PGothic"/>
              </a:rPr>
              <a:t>The data used in this presentation was provided by the Institute for Clinical Evaluative Sciences (ICES), which is funded by an annual grant from the Ontario Ministry of Health and Long-Term Care (MOHLTC). The opinions, results, and conclusions reported in this report are those of the authors and are independent from the funding sources. No endorsement by ICES or the Ontario MOHLTC is intended or should be inferred. These datasets were linked using unique encoded identifiers and analyzed at ICES. Parts of this material are based on data and information compiled and provided by the Canadian Institute for Health Information (CIHI). However, the analyses, conclusions, opinions, and statements expressed herein are those of the author,, and not necessarily those of CIHI.</a:t>
            </a:r>
          </a:p>
        </p:txBody>
      </p:sp>
    </p:spTree>
    <p:custDataLst>
      <p:tags r:id="rId1"/>
    </p:custDataLst>
    <p:extLst>
      <p:ext uri="{BB962C8B-B14F-4D97-AF65-F5344CB8AC3E}">
        <p14:creationId xmlns:p14="http://schemas.microsoft.com/office/powerpoint/2010/main" val="172339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691938"/>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https://quorum.hqontario.ca</a:t>
            </a: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a:solidFill>
                  <a:srgbClr val="0C6577"/>
                </a:solidFill>
              </a:rPr>
              <a:t>Find these resources here:</a:t>
            </a:r>
            <a:br>
              <a:rPr lang="en-US" sz="1000" u="none">
                <a:solidFill>
                  <a:srgbClr val="0C6577"/>
                </a:solidFill>
                <a:highlight>
                  <a:srgbClr val="FFFF00"/>
                </a:highlight>
                <a:cs typeface="Arial"/>
              </a:rPr>
            </a:br>
            <a:r>
              <a:rPr lang="en-US" sz="1000" u="none">
                <a:solidFill>
                  <a:srgbClr val="0C6577"/>
                </a:solidFill>
                <a:cs typeface="Arial"/>
              </a:rPr>
              <a:t>https://hqontario.ca/Evidence-to-Improve-Care/Quality-Standards/View-all-Quality-Standards/heart-failure</a:t>
            </a:r>
            <a:endParaRPr lang="en-US" sz="1000" u="none">
              <a:highlight>
                <a:srgbClr val="FFFF00"/>
              </a:highlight>
              <a:cs typeface="Arial"/>
            </a:endParaRPr>
          </a:p>
        </p:txBody>
      </p:sp>
      <p:pic>
        <p:nvPicPr>
          <p:cNvPr id="19" name="Picture 18">
            <a:extLst>
              <a:ext uri="{FF2B5EF4-FFF2-40B4-BE49-F238E27FC236}">
                <a16:creationId xmlns:a16="http://schemas.microsoft.com/office/drawing/2014/main" id="{82B5C1D2-7C5C-43F1-95F5-C3169B296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7789" y="4002104"/>
            <a:ext cx="2164710" cy="1675904"/>
          </a:xfrm>
          <a:prstGeom prst="rect">
            <a:avLst/>
          </a:prstGeom>
          <a:effectLst>
            <a:glow rad="63500">
              <a:schemeClr val="accent4">
                <a:satMod val="175000"/>
                <a:alpha val="40000"/>
              </a:schemeClr>
            </a:glow>
            <a:outerShdw blurRad="76200" algn="ctr" rotWithShape="0">
              <a:prstClr val="black">
                <a:alpha val="40000"/>
              </a:prstClr>
            </a:outerShdw>
          </a:effectLst>
        </p:spPr>
      </p:pic>
      <p:sp>
        <p:nvSpPr>
          <p:cNvPr id="20" name="TextBox 19">
            <a:extLst>
              <a:ext uri="{FF2B5EF4-FFF2-40B4-BE49-F238E27FC236}">
                <a16:creationId xmlns:a16="http://schemas.microsoft.com/office/drawing/2014/main" id="{932F9474-44BB-48D5-8696-942CBEC16F43}"/>
              </a:ext>
            </a:extLst>
          </p:cNvPr>
          <p:cNvSpPr txBox="1"/>
          <p:nvPr/>
        </p:nvSpPr>
        <p:spPr>
          <a:xfrm>
            <a:off x="5346609" y="5804409"/>
            <a:ext cx="2135401" cy="484005"/>
          </a:xfrm>
          <a:prstGeom prst="rect">
            <a:avLst/>
          </a:prstGeom>
          <a:noFill/>
        </p:spPr>
        <p:txBody>
          <a:bodyPr wrap="none" rtlCol="0">
            <a:spAutoFit/>
          </a:bodyPr>
          <a:lstStyle/>
          <a:p>
            <a:r>
              <a:rPr lang="en-US"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a:t>Quality Standard Resources</a:t>
            </a:r>
          </a:p>
        </p:txBody>
      </p:sp>
      <p:sp>
        <p:nvSpPr>
          <p:cNvPr id="23" name="TextBox 22"/>
          <p:cNvSpPr txBox="1"/>
          <p:nvPr/>
        </p:nvSpPr>
        <p:spPr>
          <a:xfrm>
            <a:off x="2327899" y="5771252"/>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3171550" y="3444850"/>
            <a:ext cx="2529860" cy="307777"/>
          </a:xfrm>
          <a:prstGeom prst="rect">
            <a:avLst/>
          </a:prstGeom>
          <a:noFill/>
        </p:spPr>
        <p:txBody>
          <a:bodyPr wrap="none" rtlCol="0">
            <a:spAutoFit/>
          </a:bodyPr>
          <a:lstStyle/>
          <a:p>
            <a:r>
              <a:rPr lang="en-US" b="1" u="none">
                <a:solidFill>
                  <a:srgbClr val="000000"/>
                </a:solidFill>
              </a:rPr>
              <a:t>Patient Conversation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853435" y="3424459"/>
            <a:ext cx="1616148" cy="307777"/>
          </a:xfrm>
          <a:prstGeom prst="rect">
            <a:avLst/>
          </a:prstGeom>
          <a:noFill/>
        </p:spPr>
        <p:txBody>
          <a:bodyPr wrap="none" rtlCol="0">
            <a:spAutoFit/>
          </a:bodyPr>
          <a:lstStyle/>
          <a:p>
            <a:r>
              <a:rPr lang="en-US" b="1" u="none">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260892" y="342795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5"/>
          <a:stretch>
            <a:fillRect/>
          </a:stretch>
        </p:blipFill>
        <p:spPr>
          <a:xfrm>
            <a:off x="1661509" y="4194427"/>
            <a:ext cx="2507591" cy="1387585"/>
          </a:xfrm>
          <a:prstGeom prst="rect">
            <a:avLst/>
          </a:prstGeom>
          <a:effectLst>
            <a:glow rad="63500">
              <a:schemeClr val="accent4">
                <a:satMod val="175000"/>
                <a:alpha val="40000"/>
              </a:schemeClr>
            </a:glow>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628D8C76-6B48-4A9C-AB3B-EC7ED1B2E854}"/>
              </a:ext>
            </a:extLst>
          </p:cNvPr>
          <p:cNvPicPr>
            <a:picLocks noChangeAspect="1"/>
          </p:cNvPicPr>
          <p:nvPr/>
        </p:nvPicPr>
        <p:blipFill>
          <a:blip r:embed="rId6"/>
          <a:stretch>
            <a:fillRect/>
          </a:stretch>
        </p:blipFill>
        <p:spPr>
          <a:xfrm>
            <a:off x="3704905" y="1134680"/>
            <a:ext cx="1623348" cy="2120715"/>
          </a:xfrm>
          <a:prstGeom prst="rect">
            <a:avLst/>
          </a:prstGeom>
          <a:effectLst>
            <a:glow rad="63500">
              <a:schemeClr val="accent4">
                <a:satMod val="175000"/>
                <a:alpha val="40000"/>
              </a:schemeClr>
            </a:glow>
          </a:effectLst>
        </p:spPr>
      </p:pic>
      <p:pic>
        <p:nvPicPr>
          <p:cNvPr id="9" name="Picture 8">
            <a:extLst>
              <a:ext uri="{FF2B5EF4-FFF2-40B4-BE49-F238E27FC236}">
                <a16:creationId xmlns:a16="http://schemas.microsoft.com/office/drawing/2014/main" id="{E392F1A1-B8BC-442F-971C-9DC94155C02B}"/>
              </a:ext>
            </a:extLst>
          </p:cNvPr>
          <p:cNvPicPr>
            <a:picLocks noChangeAspect="1"/>
          </p:cNvPicPr>
          <p:nvPr/>
        </p:nvPicPr>
        <p:blipFill>
          <a:blip r:embed="rId7"/>
          <a:stretch>
            <a:fillRect/>
          </a:stretch>
        </p:blipFill>
        <p:spPr>
          <a:xfrm>
            <a:off x="881008" y="1101830"/>
            <a:ext cx="1665795" cy="2148431"/>
          </a:xfrm>
          <a:prstGeom prst="rect">
            <a:avLst/>
          </a:prstGeom>
          <a:effectLst>
            <a:glow rad="63500">
              <a:schemeClr val="accent4">
                <a:satMod val="175000"/>
                <a:alpha val="40000"/>
              </a:schemeClr>
            </a:glow>
          </a:effectLst>
        </p:spPr>
      </p:pic>
      <p:pic>
        <p:nvPicPr>
          <p:cNvPr id="11" name="Picture 10">
            <a:extLst>
              <a:ext uri="{FF2B5EF4-FFF2-40B4-BE49-F238E27FC236}">
                <a16:creationId xmlns:a16="http://schemas.microsoft.com/office/drawing/2014/main" id="{234722D5-9D78-4D3B-8DF6-2B95C66081D9}"/>
              </a:ext>
            </a:extLst>
          </p:cNvPr>
          <p:cNvPicPr>
            <a:picLocks noChangeAspect="1"/>
          </p:cNvPicPr>
          <p:nvPr/>
        </p:nvPicPr>
        <p:blipFill>
          <a:blip r:embed="rId8"/>
          <a:stretch>
            <a:fillRect/>
          </a:stretch>
        </p:blipFill>
        <p:spPr>
          <a:xfrm>
            <a:off x="6381449" y="1101831"/>
            <a:ext cx="1645824" cy="212598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14" name="TextBox 13"/>
          <p:cNvSpPr txBox="1"/>
          <p:nvPr/>
        </p:nvSpPr>
        <p:spPr>
          <a:xfrm>
            <a:off x="5054302" y="91675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15" name="TextBox 14"/>
          <p:cNvSpPr txBox="1"/>
          <p:nvPr/>
        </p:nvSpPr>
        <p:spPr>
          <a:xfrm>
            <a:off x="2629925" y="5997324"/>
            <a:ext cx="158729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The Indicators</a:t>
            </a:r>
          </a:p>
        </p:txBody>
      </p:sp>
      <p:sp>
        <p:nvSpPr>
          <p:cNvPr id="16" name="TextBox 15"/>
          <p:cNvSpPr txBox="1"/>
          <p:nvPr/>
        </p:nvSpPr>
        <p:spPr>
          <a:xfrm>
            <a:off x="7146015"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rgbClr val="00A0AF"/>
                </a:solidFill>
              </a:rPr>
              <a:t>Inside the </a:t>
            </a:r>
            <a:r>
              <a:rPr lang="en-US" sz="3200" u="none" kern="0">
                <a:solidFill>
                  <a:srgbClr val="00A0AF"/>
                </a:solidFill>
              </a:rPr>
              <a:t>Quality Standard</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nvCxnSpPr>
        <p:spPr bwMode="auto">
          <a:xfrm>
            <a:off x="4217697"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7" name="Picture 16">
            <a:extLst>
              <a:ext uri="{FF2B5EF4-FFF2-40B4-BE49-F238E27FC236}">
                <a16:creationId xmlns:a16="http://schemas.microsoft.com/office/drawing/2014/main" id="{0815BDB6-4396-014A-9921-E6BEB2F2D16B}"/>
              </a:ext>
            </a:extLst>
          </p:cNvPr>
          <p:cNvPicPr>
            <a:picLocks noChangeAspect="1"/>
          </p:cNvPicPr>
          <p:nvPr/>
        </p:nvPicPr>
        <p:blipFill>
          <a:blip r:embed="rId4"/>
          <a:stretch>
            <a:fillRect/>
          </a:stretch>
        </p:blipFill>
        <p:spPr>
          <a:xfrm>
            <a:off x="536230" y="1790874"/>
            <a:ext cx="3915629" cy="396834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7B531CE8-6532-3F47-93DB-910117C11817}"/>
              </a:ext>
            </a:extLst>
          </p:cNvPr>
          <p:cNvPicPr>
            <a:picLocks noChangeAspect="1"/>
          </p:cNvPicPr>
          <p:nvPr/>
        </p:nvPicPr>
        <p:blipFill>
          <a:blip r:embed="rId5"/>
          <a:stretch>
            <a:fillRect/>
          </a:stretch>
        </p:blipFill>
        <p:spPr>
          <a:xfrm>
            <a:off x="4917236" y="1797754"/>
            <a:ext cx="3385951" cy="2989724"/>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02049D33-7D0D-A044-BBC9-C8092E56F1E9}"/>
              </a:ext>
            </a:extLst>
          </p:cNvPr>
          <p:cNvPicPr>
            <a:picLocks noChangeAspect="1"/>
          </p:cNvPicPr>
          <p:nvPr/>
        </p:nvPicPr>
        <p:blipFill>
          <a:blip r:embed="rId6"/>
          <a:stretch>
            <a:fillRect/>
          </a:stretch>
        </p:blipFill>
        <p:spPr>
          <a:xfrm>
            <a:off x="4917235" y="5069006"/>
            <a:ext cx="3385951" cy="150366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 </a:t>
            </a:r>
            <a:br>
              <a:rPr lang="en-US" sz="2800" b="0"/>
            </a:br>
            <a:r>
              <a:rPr lang="en-US"/>
              <a:t>Patient Conversation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conversation guide </a:t>
            </a:r>
            <a:r>
              <a:rPr lang="en-US" sz="1800"/>
              <a:t>is designed to give patients information about what quality care looks like for various conditions based on the best evidence, so they can ask informed questions of their health care providers. </a:t>
            </a:r>
          </a:p>
        </p:txBody>
      </p:sp>
      <p:pic>
        <p:nvPicPr>
          <p:cNvPr id="6" name="Picture 5">
            <a:extLst>
              <a:ext uri="{FF2B5EF4-FFF2-40B4-BE49-F238E27FC236}">
                <a16:creationId xmlns:a16="http://schemas.microsoft.com/office/drawing/2014/main" id="{F6CCFAFA-EC67-4B64-8AEB-11B65A1C7365}"/>
              </a:ext>
            </a:extLst>
          </p:cNvPr>
          <p:cNvPicPr>
            <a:picLocks noChangeAspect="1"/>
          </p:cNvPicPr>
          <p:nvPr/>
        </p:nvPicPr>
        <p:blipFill>
          <a:blip r:embed="rId4"/>
          <a:stretch>
            <a:fillRect/>
          </a:stretch>
        </p:blipFill>
        <p:spPr>
          <a:xfrm>
            <a:off x="4775110" y="1754118"/>
            <a:ext cx="3354999" cy="4382914"/>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6097" y="2003162"/>
            <a:ext cx="4421805" cy="3417924"/>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a:t>Visit the </a:t>
            </a:r>
            <a:r>
              <a:rPr lang="en-CA" sz="1800" u="none">
                <a:hlinkClick r:id="rId4"/>
              </a:rPr>
              <a:t>Quality Standards Adoption Series </a:t>
            </a:r>
            <a:r>
              <a:rPr lang="en-CA" sz="1800" u="none"/>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5"/>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5" ma:contentTypeDescription="Create a new document." ma:contentTypeScope="" ma:versionID="9da0b8ef719306db9837cede244e3e2d">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4581f83751445372400cee966e12407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A0C73896-86A7-4E87-B481-9A3410782251}">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42</Slides>
  <Notes>39</Notes>
  <HiddenSlides>0</HiddenSlide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HQO Draft Template_4-3</vt:lpstr>
      <vt:lpstr>HQO_Slide</vt:lpstr>
      <vt:lpstr>1_HQO_Slide</vt:lpstr>
      <vt:lpstr>PowerPoint Presentation</vt:lpstr>
      <vt:lpstr>Objectives</vt:lpstr>
      <vt:lpstr>Quality Standards</vt:lpstr>
      <vt:lpstr>Quality Standards</vt:lpstr>
      <vt:lpstr>Quality Standard Resources</vt:lpstr>
      <vt:lpstr>PowerPoint Presentation</vt:lpstr>
      <vt:lpstr>Quality Standards:  Patient Conversation Guide</vt:lpstr>
      <vt:lpstr>Quality Standards: Implementation Tools</vt:lpstr>
      <vt:lpstr>Quality Standards: Quorum</vt:lpstr>
      <vt:lpstr>Quality Standards: Measurement Guide</vt:lpstr>
      <vt:lpstr>Quality Standards: Data Tables</vt:lpstr>
      <vt:lpstr>CorHealth Ontario’s Roadmap for Improving Integrated Heart Failure Care    </vt:lpstr>
      <vt:lpstr>Why a Quality Standard for Heart Failure in Ontario? </vt:lpstr>
      <vt:lpstr>PowerPoint Presentation</vt:lpstr>
      <vt:lpstr>PowerPoint Presentation</vt:lpstr>
      <vt:lpstr>Mortality among those diagnosed with heart failure in Ontario is higher among females than males  </vt:lpstr>
      <vt:lpstr>PowerPoint Presentation</vt:lpstr>
      <vt:lpstr>PowerPoint Presentation</vt:lpstr>
      <vt:lpstr>PowerPoint Presentation</vt:lpstr>
      <vt:lpstr>Nearly 1 in 6 people with heart failure age 40 and older had not received an echocardiogram up to 30 days after the diagnosis was made</vt:lpstr>
      <vt:lpstr>PowerPoint Presentation</vt:lpstr>
      <vt:lpstr>In Ontario, “triple therapy” medication use after heart failure diagnosis is low among people age 65 and older, and may be due to low uptake of MRA medications.</vt:lpstr>
      <vt:lpstr>“My experience as a caregiver to a loved one with heart failure taught me that having the right information and asking the right questions can effect change in the way patients receive care. When my husband was discharged from hospital after major cardiac surgery without any touchpoints or arrangements made for follow-up care in my home community (ultimately leading to a hospital readmission), I learned a lot about the value of a supported transition. The quality standard for heart failure addresses this. It also empowers patients and caregivers to ask the right questions to their care team about when, where, and how care should be delivered and helps build comfort and prompt discussion around potentially difficult topics, such as palliative care. These are some of the many reasons it is such an important resource.”   – Kathy Smith, Lived Experience Advisor </vt:lpstr>
      <vt:lpstr>“I believe the quality standard recognizes and appreciates that it takes a village to care to people with heart failure. We need to communicate and collaborate with a variety of care providers to improve patient outcomes and the patient and caregiver experience.”  –Karen Harkness, Registered Nurse, Heart Function Clinic    </vt:lpstr>
      <vt:lpstr> Quality Statements in Brief </vt:lpstr>
      <vt:lpstr>Scope of the Heart Failure Care in the Community Quality Standard</vt:lpstr>
      <vt:lpstr>Heart Failure Care in the Community Quality Statement Topics</vt:lpstr>
      <vt:lpstr>Quality Statement 1: Diagnosing Heart Failure </vt:lpstr>
      <vt:lpstr>Quality Statement 2: Individualized, Person-Centred, Comprehensive Care Plan  </vt:lpstr>
      <vt:lpstr>Quality Statement 3: Empowering and Supporting People With Heart Failure to Develop Self-Management Skills   </vt:lpstr>
      <vt:lpstr>Quality Statement 4: Physical Activity and Exercise    </vt:lpstr>
      <vt:lpstr>Quality Statement 5: Quadruple Therapy for People With Heart Failure Who Have a Reduced Ejection Fraction     </vt:lpstr>
      <vt:lpstr>Quality Statement 6: Worsening Symptoms of Heart Failure      </vt:lpstr>
      <vt:lpstr>Quality Statement 7: Management of Non-cardiac Comorbidities      </vt:lpstr>
      <vt:lpstr>Quality Statement 8: Specialized Multidisciplinary Care      </vt:lpstr>
      <vt:lpstr>Quality Statement 9: Transition From Hospital to Community      </vt:lpstr>
      <vt:lpstr>Quality Statement 10: Palliative Care and Heart Failure      </vt:lpstr>
      <vt:lpstr> How Success Can Be Measured </vt:lpstr>
      <vt:lpstr>How Success Can Be Measured Provincially</vt:lpstr>
      <vt:lpstr>How Success Can Be Measured Provincially</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revision>1</cp:revision>
  <dcterms:modified xsi:type="dcterms:W3CDTF">2021-12-21T20:40:15Z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y fmtid="{D5CDD505-2E9C-101B-9397-08002B2CF9AE}" pid="7" name="Order">
    <vt:r8>4607300</vt:r8>
  </property>
</Properties>
</file>