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tags/tag16.xml" ContentType="application/vnd.openxmlformats-officedocument.presentationml.tags+xml"/>
  <Override PartName="/ppt/notesSlides/notesSlide18.xml" ContentType="application/vnd.openxmlformats-officedocument.presentationml.notesSlide+xml"/>
  <Override PartName="/ppt/tags/tag17.xml" ContentType="application/vnd.openxmlformats-officedocument.presentationml.tags+xml"/>
  <Override PartName="/ppt/notesSlides/notesSlide19.xml" ContentType="application/vnd.openxmlformats-officedocument.presentationml.notesSlide+xml"/>
  <Override PartName="/ppt/tags/tag18.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9.xml" ContentType="application/vnd.openxmlformats-officedocument.presentationml.tags+xml"/>
  <Override PartName="/ppt/notesSlides/notesSlide22.xml" ContentType="application/vnd.openxmlformats-officedocument.presentationml.notesSlide+xml"/>
  <Override PartName="/ppt/tags/tag20.xml" ContentType="application/vnd.openxmlformats-officedocument.presentationml.tags+xml"/>
  <Override PartName="/ppt/notesSlides/notesSlide23.xml" ContentType="application/vnd.openxmlformats-officedocument.presentationml.notesSlide+xml"/>
  <Override PartName="/ppt/tags/tag21.xml" ContentType="application/vnd.openxmlformats-officedocument.presentationml.tags+xml"/>
  <Override PartName="/ppt/notesSlides/notesSlide24.xml" ContentType="application/vnd.openxmlformats-officedocument.presentationml.notesSlide+xml"/>
  <Override PartName="/ppt/tags/tag22.xml" ContentType="application/vnd.openxmlformats-officedocument.presentationml.tags+xml"/>
  <Override PartName="/ppt/notesSlides/notesSlide25.xml" ContentType="application/vnd.openxmlformats-officedocument.presentationml.notesSlide+xml"/>
  <Override PartName="/ppt/tags/tag23.xml" ContentType="application/vnd.openxmlformats-officedocument.presentationml.tags+xml"/>
  <Override PartName="/ppt/notesSlides/notesSlide26.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27.xml" ContentType="application/vnd.openxmlformats-officedocument.presentationml.notesSlide+xml"/>
  <Override PartName="/ppt/tags/tag26.xml" ContentType="application/vnd.openxmlformats-officedocument.presentationml.tags+xml"/>
  <Override PartName="/ppt/notesSlides/notesSlide28.xml" ContentType="application/vnd.openxmlformats-officedocument.presentationml.notesSlide+xml"/>
  <Override PartName="/ppt/tags/tag27.xml" ContentType="application/vnd.openxmlformats-officedocument.presentationml.tags+xml"/>
  <Override PartName="/ppt/notesSlides/notesSlide29.xml" ContentType="application/vnd.openxmlformats-officedocument.presentationml.notesSlide+xml"/>
  <Override PartName="/ppt/tags/tag28.xml" ContentType="application/vnd.openxmlformats-officedocument.presentationml.tags+xml"/>
  <Override PartName="/ppt/notesSlides/notesSlide30.xml" ContentType="application/vnd.openxmlformats-officedocument.presentationml.notesSlide+xml"/>
  <Override PartName="/ppt/tags/tag29.xml" ContentType="application/vnd.openxmlformats-officedocument.presentationml.tags+xml"/>
  <Override PartName="/ppt/notesSlides/notesSlide31.xml" ContentType="application/vnd.openxmlformats-officedocument.presentationml.notesSlide+xml"/>
  <Override PartName="/ppt/tags/tag30.xml" ContentType="application/vnd.openxmlformats-officedocument.presentationml.tags+xml"/>
  <Override PartName="/ppt/notesSlides/notesSlide32.xml" ContentType="application/vnd.openxmlformats-officedocument.presentationml.notesSlide+xml"/>
  <Override PartName="/ppt/tags/tag31.xml" ContentType="application/vnd.openxmlformats-officedocument.presentationml.tags+xml"/>
  <Override PartName="/ppt/notesSlides/notesSlide33.xml" ContentType="application/vnd.openxmlformats-officedocument.presentationml.notesSlide+xml"/>
  <Override PartName="/ppt/tags/tag32.xml" ContentType="application/vnd.openxmlformats-officedocument.presentationml.tags+xml"/>
  <Override PartName="/ppt/notesSlides/notesSlide34.xml" ContentType="application/vnd.openxmlformats-officedocument.presentationml.notesSlide+xml"/>
  <Override PartName="/ppt/tags/tag33.xml" ContentType="application/vnd.openxmlformats-officedocument.presentationml.tags+xml"/>
  <Override PartName="/ppt/notesSlides/notesSlide35.xml" ContentType="application/vnd.openxmlformats-officedocument.presentationml.notesSlide+xml"/>
  <Override PartName="/ppt/tags/tag34.xml" ContentType="application/vnd.openxmlformats-officedocument.presentationml.tags+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4598" r:id="rId4"/>
    <p:sldMasterId id="2147484610" r:id="rId5"/>
    <p:sldMasterId id="2147484625" r:id="rId6"/>
    <p:sldMasterId id="2147484639" r:id="rId7"/>
  </p:sldMasterIdLst>
  <p:notesMasterIdLst>
    <p:notesMasterId r:id="rId49"/>
  </p:notesMasterIdLst>
  <p:handoutMasterIdLst>
    <p:handoutMasterId r:id="rId50"/>
  </p:handoutMasterIdLst>
  <p:sldIdLst>
    <p:sldId id="372" r:id="rId8"/>
    <p:sldId id="649" r:id="rId9"/>
    <p:sldId id="651" r:id="rId10"/>
    <p:sldId id="654" r:id="rId11"/>
    <p:sldId id="652" r:id="rId12"/>
    <p:sldId id="474" r:id="rId13"/>
    <p:sldId id="621" r:id="rId14"/>
    <p:sldId id="653" r:id="rId15"/>
    <p:sldId id="623" r:id="rId16"/>
    <p:sldId id="1167" r:id="rId17"/>
    <p:sldId id="699" r:id="rId18"/>
    <p:sldId id="700" r:id="rId19"/>
    <p:sldId id="624" r:id="rId20"/>
    <p:sldId id="1377" r:id="rId21"/>
    <p:sldId id="1378" r:id="rId22"/>
    <p:sldId id="1379" r:id="rId23"/>
    <p:sldId id="1380" r:id="rId24"/>
    <p:sldId id="1388" r:id="rId25"/>
    <p:sldId id="1382" r:id="rId26"/>
    <p:sldId id="1179" r:id="rId27"/>
    <p:sldId id="1196" r:id="rId28"/>
    <p:sldId id="422" r:id="rId29"/>
    <p:sldId id="1324" r:id="rId30"/>
    <p:sldId id="278" r:id="rId31"/>
    <p:sldId id="666" r:id="rId32"/>
    <p:sldId id="667" r:id="rId33"/>
    <p:sldId id="668" r:id="rId34"/>
    <p:sldId id="669" r:id="rId35"/>
    <p:sldId id="670" r:id="rId36"/>
    <p:sldId id="671" r:id="rId37"/>
    <p:sldId id="672" r:id="rId38"/>
    <p:sldId id="1190" r:id="rId39"/>
    <p:sldId id="1191" r:id="rId40"/>
    <p:sldId id="1192" r:id="rId41"/>
    <p:sldId id="1375" r:id="rId42"/>
    <p:sldId id="1376" r:id="rId43"/>
    <p:sldId id="1174" r:id="rId44"/>
    <p:sldId id="646" r:id="rId45"/>
    <p:sldId id="1369" r:id="rId46"/>
    <p:sldId id="1383" r:id="rId47"/>
    <p:sldId id="647" r:id="rId48"/>
  </p:sldIdLst>
  <p:sldSz cx="9144000" cy="6858000" type="screen4x3"/>
  <p:notesSz cx="6858000" cy="933450"/>
  <p:custDataLst>
    <p:tags r:id="rId51"/>
  </p:custDataLst>
  <p:defaultTex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70">
          <p15:clr>
            <a:srgbClr val="A4A3A4"/>
          </p15:clr>
        </p15:guide>
        <p15:guide id="2" orient="horz" pos="469">
          <p15:clr>
            <a:srgbClr val="A4A3A4"/>
          </p15:clr>
        </p15:guide>
        <p15:guide id="3" orient="horz" pos="349">
          <p15:clr>
            <a:srgbClr val="A4A3A4"/>
          </p15:clr>
        </p15:guide>
        <p15:guide id="4" pos="2835">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ipper, Jennifer" initials="SJ" lastIdx="11" clrIdx="0"/>
  <p:cmAuthor id="1" name="Loren Aytona" initials="" lastIdx="37" clrIdx="1"/>
  <p:cmAuthor id="2" name="Adatia, Tasleen" initials="AT" lastIdx="13" clrIdx="2"/>
  <p:cmAuthor id="3" name="Ng, Jessica" initials="NJ" lastIdx="2" clrIdx="3"/>
  <p:cmAuthor id="4" name="Bennett, Suzannah" initials="BS" lastIdx="1" clrIdx="4">
    <p:extLst>
      <p:ext uri="{19B8F6BF-5375-455C-9EA6-DF929625EA0E}">
        <p15:presenceInfo xmlns:p15="http://schemas.microsoft.com/office/powerpoint/2012/main" userId="S::sbennett@hqontario.ca::a275cb3f-6118-46c6-a80f-c6865482db72" providerId="AD"/>
      </p:ext>
    </p:extLst>
  </p:cmAuthor>
  <p:cmAuthor id="5" name="Kashfia" initials="K" lastIdx="23" clrIdx="5">
    <p:extLst>
      <p:ext uri="{19B8F6BF-5375-455C-9EA6-DF929625EA0E}">
        <p15:presenceInfo xmlns:p15="http://schemas.microsoft.com/office/powerpoint/2012/main" userId="Kashfia" providerId="None"/>
      </p:ext>
    </p:extLst>
  </p:cmAuthor>
  <p:cmAuthor id="6" name="Jennifer White" initials="JW" lastIdx="10" clrIdx="6">
    <p:extLst>
      <p:ext uri="{19B8F6BF-5375-455C-9EA6-DF929625EA0E}">
        <p15:presenceInfo xmlns:p15="http://schemas.microsoft.com/office/powerpoint/2012/main" userId="Jennifer White" providerId="None"/>
      </p:ext>
    </p:extLst>
  </p:cmAuthor>
  <p:cmAuthor id="7" name="White, Jennifer" initials="WJ" lastIdx="3" clrIdx="7">
    <p:extLst>
      <p:ext uri="{19B8F6BF-5375-455C-9EA6-DF929625EA0E}">
        <p15:presenceInfo xmlns:p15="http://schemas.microsoft.com/office/powerpoint/2012/main" userId="White, Jennifer" providerId="None"/>
      </p:ext>
    </p:extLst>
  </p:cmAuthor>
  <p:cmAuthor id="8" name="Burke Dimitrova, Sarah" initials="BDS" lastIdx="23" clrIdx="8">
    <p:extLst>
      <p:ext uri="{19B8F6BF-5375-455C-9EA6-DF929625EA0E}">
        <p15:presenceInfo xmlns:p15="http://schemas.microsoft.com/office/powerpoint/2012/main" userId="S::sbdimitrova@hqontario.ca::7cc3709f-8b4d-437c-a82c-63edf78dc3bb" providerId="AD"/>
      </p:ext>
    </p:extLst>
  </p:cmAuthor>
  <p:cmAuthor id="9" name="Tasleen" initials="T" lastIdx="20" clrIdx="9">
    <p:extLst>
      <p:ext uri="{19B8F6BF-5375-455C-9EA6-DF929625EA0E}">
        <p15:presenceInfo xmlns:p15="http://schemas.microsoft.com/office/powerpoint/2012/main" userId="Tasleen" providerId="None"/>
      </p:ext>
    </p:extLst>
  </p:cmAuthor>
  <p:cmAuthor id="10" name="Shirodkar, Apurva" initials="SA" lastIdx="2" clrIdx="10">
    <p:extLst>
      <p:ext uri="{19B8F6BF-5375-455C-9EA6-DF929625EA0E}">
        <p15:presenceInfo xmlns:p15="http://schemas.microsoft.com/office/powerpoint/2012/main" userId="S::ashirodkar@hqontario.ca::23dd53ca-b896-46ef-9c79-bd536f7a6fbe" providerId="AD"/>
      </p:ext>
    </p:extLst>
  </p:cmAuthor>
  <p:cmAuthor id="11" name="Yurkiewich, Alex" initials="YA" lastIdx="6" clrIdx="11">
    <p:extLst>
      <p:ext uri="{19B8F6BF-5375-455C-9EA6-DF929625EA0E}">
        <p15:presenceInfo xmlns:p15="http://schemas.microsoft.com/office/powerpoint/2012/main" userId="S::ayurkiewich@hqontario.ca::c73ae43d-13b4-4a95-a37e-f2a649a0e935" providerId="AD"/>
      </p:ext>
    </p:extLst>
  </p:cmAuthor>
  <p:cmAuthor id="12" name="Bennell, Maria" initials="BM" lastIdx="60" clrIdx="12">
    <p:extLst>
      <p:ext uri="{19B8F6BF-5375-455C-9EA6-DF929625EA0E}">
        <p15:presenceInfo xmlns:p15="http://schemas.microsoft.com/office/powerpoint/2012/main" userId="S::mbennell@hqontario.ca::29ff3d4d-a61b-465a-b508-388f73d9a7fd" providerId="AD"/>
      </p:ext>
    </p:extLst>
  </p:cmAuthor>
  <p:cmAuthor id="13" name="Yurkiewich, Alex" initials="YA [2]" lastIdx="3" clrIdx="13">
    <p:extLst>
      <p:ext uri="{19B8F6BF-5375-455C-9EA6-DF929625EA0E}">
        <p15:presenceInfo xmlns:p15="http://schemas.microsoft.com/office/powerpoint/2012/main" userId="Yurkiewich, Alex" providerId="None"/>
      </p:ext>
    </p:extLst>
  </p:cmAuthor>
  <p:cmAuthor id="14" name="Degani, Naushaba" initials="DN" lastIdx="48" clrIdx="14">
    <p:extLst>
      <p:ext uri="{19B8F6BF-5375-455C-9EA6-DF929625EA0E}">
        <p15:presenceInfo xmlns:p15="http://schemas.microsoft.com/office/powerpoint/2012/main" userId="S::NDegani@hqontario.ca::b3fe8926-635f-4694-afb6-532aee62f3e1" providerId="AD"/>
      </p:ext>
    </p:extLst>
  </p:cmAuthor>
  <p:cmAuthor id="15" name="White, Jennifer" initials="WJ [2]" lastIdx="2" clrIdx="15">
    <p:extLst>
      <p:ext uri="{19B8F6BF-5375-455C-9EA6-DF929625EA0E}">
        <p15:presenceInfo xmlns:p15="http://schemas.microsoft.com/office/powerpoint/2012/main" userId="S::jwhite@hqontario.ca::22e1a18e-8c11-41e1-8dbe-ead067d06f7e" providerId="AD"/>
      </p:ext>
    </p:extLst>
  </p:cmAuthor>
  <p:cmAuthor id="16" name="Phillips, Lacey" initials="PL" lastIdx="15" clrIdx="16">
    <p:extLst>
      <p:ext uri="{19B8F6BF-5375-455C-9EA6-DF929625EA0E}">
        <p15:presenceInfo xmlns:p15="http://schemas.microsoft.com/office/powerpoint/2012/main" userId="S::lphillips@hqontario.ca::f36da0fa-bc11-47e7-b011-288b2690d24c" providerId="AD"/>
      </p:ext>
    </p:extLst>
  </p:cmAuthor>
  <p:cmAuthor id="17" name="Baltman-Cord, Arielle" initials="BA" lastIdx="4" clrIdx="17">
    <p:extLst>
      <p:ext uri="{19B8F6BF-5375-455C-9EA6-DF929625EA0E}">
        <p15:presenceInfo xmlns:p15="http://schemas.microsoft.com/office/powerpoint/2012/main" userId="S::abaltman@hqontario.ca::9b7feabb-00b0-4e29-82fa-b0ef0096bed4" providerId="AD"/>
      </p:ext>
    </p:extLst>
  </p:cmAuthor>
  <p:cmAuthor id="18" name="Irwin, Terri" initials="IT" lastIdx="1" clrIdx="18">
    <p:extLst>
      <p:ext uri="{19B8F6BF-5375-455C-9EA6-DF929625EA0E}">
        <p15:presenceInfo xmlns:p15="http://schemas.microsoft.com/office/powerpoint/2012/main" userId="S::tirwin@hqontario.ca::9a279925-31fb-42f2-b00c-69cd8459cf1c" providerId="AD"/>
      </p:ext>
    </p:extLst>
  </p:cmAuthor>
  <p:cmAuthor id="19" name="Alex Yurkiewich" initials="AY" lastIdx="1" clrIdx="19">
    <p:extLst>
      <p:ext uri="{19B8F6BF-5375-455C-9EA6-DF929625EA0E}">
        <p15:presenceInfo xmlns:p15="http://schemas.microsoft.com/office/powerpoint/2012/main" userId="Alex Yurkiewich" providerId="None"/>
      </p:ext>
    </p:extLst>
  </p:cmAuthor>
  <p:cmAuthor id="20" name="Singh, Hasmita" initials="SH" lastIdx="107" clrIdx="20">
    <p:extLst>
      <p:ext uri="{19B8F6BF-5375-455C-9EA6-DF929625EA0E}">
        <p15:presenceInfo xmlns:p15="http://schemas.microsoft.com/office/powerpoint/2012/main" userId="Singh, Hasmita" providerId="None"/>
      </p:ext>
    </p:extLst>
  </p:cmAuthor>
  <p:cmAuthor id="21" name="Willson, Vanessa" initials="WV" lastIdx="26" clrIdx="21">
    <p:extLst>
      <p:ext uri="{19B8F6BF-5375-455C-9EA6-DF929625EA0E}">
        <p15:presenceInfo xmlns:p15="http://schemas.microsoft.com/office/powerpoint/2012/main" userId="S::vwillson@hqontario.ca::36187c62-39b2-4093-9f4e-be1cbfcacfc7" providerId="AD"/>
      </p:ext>
    </p:extLst>
  </p:cmAuthor>
  <p:cmAuthor id="22" name="Aytona-Arena, Loren" initials="AL" lastIdx="2" clrIdx="22">
    <p:extLst>
      <p:ext uri="{19B8F6BF-5375-455C-9EA6-DF929625EA0E}">
        <p15:presenceInfo xmlns:p15="http://schemas.microsoft.com/office/powerpoint/2012/main" userId="S::laytona@hqontario.ca::dff38c10-91b7-4935-94ff-8594b114d0a8" providerId="AD"/>
      </p:ext>
    </p:extLst>
  </p:cmAuthor>
  <p:cmAuthor id="23" name="Kennedy, Carol" initials="KC" lastIdx="11" clrIdx="23">
    <p:extLst>
      <p:ext uri="{19B8F6BF-5375-455C-9EA6-DF929625EA0E}">
        <p15:presenceInfo xmlns:p15="http://schemas.microsoft.com/office/powerpoint/2012/main" userId="S::ckennedy@hqontario.ca::f0b2b8af-47db-4d78-a4c3-674ff789a5a0" providerId="AD"/>
      </p:ext>
    </p:extLst>
  </p:cmAuthor>
  <p:cmAuthor id="24" name="Ihn, Erica" initials="IE" lastIdx="13" clrIdx="24">
    <p:extLst>
      <p:ext uri="{19B8F6BF-5375-455C-9EA6-DF929625EA0E}">
        <p15:presenceInfo xmlns:p15="http://schemas.microsoft.com/office/powerpoint/2012/main" userId="S::eihn@hqontario.ca::e9cf071f-070c-444b-9220-ab1b62e60e80" providerId="AD"/>
      </p:ext>
    </p:extLst>
  </p:cmAuthor>
  <p:cmAuthor id="25" name="McPherson, Mark" initials="MM" lastIdx="2" clrIdx="25">
    <p:extLst>
      <p:ext uri="{19B8F6BF-5375-455C-9EA6-DF929625EA0E}">
        <p15:presenceInfo xmlns:p15="http://schemas.microsoft.com/office/powerpoint/2012/main" userId="S-1-5-21-535683054-4239906057-3132855710-3292" providerId="AD"/>
      </p:ext>
    </p:extLst>
  </p:cmAuthor>
  <p:cmAuthor id="26" name="Ye, Lisa" initials="YL" lastIdx="1" clrIdx="26">
    <p:extLst>
      <p:ext uri="{19B8F6BF-5375-455C-9EA6-DF929625EA0E}">
        <p15:presenceInfo xmlns:p15="http://schemas.microsoft.com/office/powerpoint/2012/main" userId="S::lye@hqontario.ca::6b7b96a5-ff1e-43fc-851f-6456d18317f6" providerId="AD"/>
      </p:ext>
    </p:extLst>
  </p:cmAuthor>
  <p:cmAuthor id="27" name="Timothy Maguire" initials="TM" lastIdx="7" clrIdx="27">
    <p:extLst>
      <p:ext uri="{19B8F6BF-5375-455C-9EA6-DF929625EA0E}">
        <p15:presenceInfo xmlns:p15="http://schemas.microsoft.com/office/powerpoint/2012/main" userId="S::tmaguire@hqontario.ca::b83a4a02-cfb3-4751-b069-a87b66e2f3d5" providerId="AD"/>
      </p:ext>
    </p:extLst>
  </p:cmAuthor>
  <p:cmAuthor id="28" name="Harrison, Susan" initials="HS" lastIdx="1" clrIdx="28">
    <p:extLst>
      <p:ext uri="{19B8F6BF-5375-455C-9EA6-DF929625EA0E}">
        <p15:presenceInfo xmlns:p15="http://schemas.microsoft.com/office/powerpoint/2012/main" userId="S::sharrison@hqontario.ca::12d20603-a68e-40bb-99e5-862f8234107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0AF"/>
    <a:srgbClr val="00788A"/>
    <a:srgbClr val="F5F5F5"/>
    <a:srgbClr val="FCD8D8"/>
    <a:srgbClr val="F9B9B9"/>
    <a:srgbClr val="FFCF37"/>
    <a:srgbClr val="EDFDFF"/>
    <a:srgbClr val="EEDACF"/>
    <a:srgbClr val="F7F7F7"/>
    <a:srgbClr val="D249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E926DF-F076-4F2B-B98B-51708FE9DC9C}" v="21" dt="2019-11-26T16:20:22.998"/>
    <p1510:client id="{E49282AF-DD5F-A2C8-AF8A-6873D2C3D257}" v="5" dt="2019-12-04T14:52:20.70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725"/>
  </p:normalViewPr>
  <p:slideViewPr>
    <p:cSldViewPr snapToGrid="0">
      <p:cViewPr varScale="1">
        <p:scale>
          <a:sx n="104" d="100"/>
          <a:sy n="104" d="100"/>
        </p:scale>
        <p:origin x="1152" y="108"/>
      </p:cViewPr>
      <p:guideLst>
        <p:guide orient="horz" pos="470"/>
        <p:guide orient="horz" pos="469"/>
        <p:guide orient="horz" pos="349"/>
        <p:guide pos="2835"/>
      </p:guideLst>
    </p:cSldViewPr>
  </p:slideViewPr>
  <p:notesTextViewPr>
    <p:cViewPr>
      <p:scale>
        <a:sx n="1" d="1"/>
        <a:sy n="1" d="1"/>
      </p:scale>
      <p:origin x="0" y="0"/>
    </p:cViewPr>
  </p:notesTextViewPr>
  <p:notesViewPr>
    <p:cSldViewPr snapToGrid="0">
      <p:cViewPr>
        <p:scale>
          <a:sx n="1" d="2"/>
          <a:sy n="1" d="2"/>
        </p:scale>
        <p:origin x="0" y="0"/>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handoutMaster" Target="handoutMasters/handoutMaster1.xml"/><Relationship Id="rId55"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Master" Target="slideMasters/slideMaster2.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tags" Target="tags/tag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notesMaster" Target="notesMasters/notesMaster1.xml"/><Relationship Id="rId57" Type="http://schemas.microsoft.com/office/2016/11/relationships/changesInfo" Target="changesInfos/changesInfo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ong, Steven" userId="adef881a-c3c4-4e1a-aeb2-bb4de7c1e03f" providerId="ADAL" clId="{77DA3F4B-205D-C34B-8817-0CAD0680F177}"/>
    <pc:docChg chg="undo custSel modSld">
      <pc:chgData name="Wong, Steven" userId="adef881a-c3c4-4e1a-aeb2-bb4de7c1e03f" providerId="ADAL" clId="{77DA3F4B-205D-C34B-8817-0CAD0680F177}" dt="2019-11-12T18:36:28.775" v="148" actId="1076"/>
      <pc:docMkLst>
        <pc:docMk/>
      </pc:docMkLst>
      <pc:sldChg chg="addSp delSp modSp delCm">
        <pc:chgData name="Wong, Steven" userId="adef881a-c3c4-4e1a-aeb2-bb4de7c1e03f" providerId="ADAL" clId="{77DA3F4B-205D-C34B-8817-0CAD0680F177}" dt="2019-11-11T20:00:05.234" v="137" actId="20577"/>
        <pc:sldMkLst>
          <pc:docMk/>
          <pc:sldMk cId="2480312458" sldId="474"/>
        </pc:sldMkLst>
        <pc:spChg chg="add mod">
          <ac:chgData name="Wong, Steven" userId="adef881a-c3c4-4e1a-aeb2-bb4de7c1e03f" providerId="ADAL" clId="{77DA3F4B-205D-C34B-8817-0CAD0680F177}" dt="2019-11-11T20:00:05.234" v="137" actId="20577"/>
          <ac:spMkLst>
            <pc:docMk/>
            <pc:sldMk cId="2480312458" sldId="474"/>
            <ac:spMk id="2" creationId="{28EF9C0F-F56E-424B-9A7F-53DAB93157E8}"/>
          </ac:spMkLst>
        </pc:spChg>
        <pc:spChg chg="add del">
          <ac:chgData name="Wong, Steven" userId="adef881a-c3c4-4e1a-aeb2-bb4de7c1e03f" providerId="ADAL" clId="{77DA3F4B-205D-C34B-8817-0CAD0680F177}" dt="2019-11-11T19:38:22.646" v="3" actId="478"/>
          <ac:spMkLst>
            <pc:docMk/>
            <pc:sldMk cId="2480312458" sldId="474"/>
            <ac:spMk id="13" creationId="{00000000-0000-0000-0000-000000000000}"/>
          </ac:spMkLst>
        </pc:spChg>
        <pc:spChg chg="add del">
          <ac:chgData name="Wong, Steven" userId="adef881a-c3c4-4e1a-aeb2-bb4de7c1e03f" providerId="ADAL" clId="{77DA3F4B-205D-C34B-8817-0CAD0680F177}" dt="2019-11-11T19:38:22.646" v="3" actId="478"/>
          <ac:spMkLst>
            <pc:docMk/>
            <pc:sldMk cId="2480312458" sldId="474"/>
            <ac:spMk id="14" creationId="{00000000-0000-0000-0000-000000000000}"/>
          </ac:spMkLst>
        </pc:spChg>
        <pc:spChg chg="add del">
          <ac:chgData name="Wong, Steven" userId="adef881a-c3c4-4e1a-aeb2-bb4de7c1e03f" providerId="ADAL" clId="{77DA3F4B-205D-C34B-8817-0CAD0680F177}" dt="2019-11-11T19:38:22.646" v="3" actId="478"/>
          <ac:spMkLst>
            <pc:docMk/>
            <pc:sldMk cId="2480312458" sldId="474"/>
            <ac:spMk id="15" creationId="{00000000-0000-0000-0000-000000000000}"/>
          </ac:spMkLst>
        </pc:spChg>
        <pc:spChg chg="add del">
          <ac:chgData name="Wong, Steven" userId="adef881a-c3c4-4e1a-aeb2-bb4de7c1e03f" providerId="ADAL" clId="{77DA3F4B-205D-C34B-8817-0CAD0680F177}" dt="2019-11-11T19:38:22.646" v="3" actId="478"/>
          <ac:spMkLst>
            <pc:docMk/>
            <pc:sldMk cId="2480312458" sldId="474"/>
            <ac:spMk id="16" creationId="{00000000-0000-0000-0000-000000000000}"/>
          </ac:spMkLst>
        </pc:spChg>
        <pc:spChg chg="add del">
          <ac:chgData name="Wong, Steven" userId="adef881a-c3c4-4e1a-aeb2-bb4de7c1e03f" providerId="ADAL" clId="{77DA3F4B-205D-C34B-8817-0CAD0680F177}" dt="2019-11-11T19:38:22.646" v="3" actId="478"/>
          <ac:spMkLst>
            <pc:docMk/>
            <pc:sldMk cId="2480312458" sldId="474"/>
            <ac:spMk id="25" creationId="{0FEF0008-B977-1A43-B23F-B0B783567A0A}"/>
          </ac:spMkLst>
        </pc:spChg>
        <pc:spChg chg="add del">
          <ac:chgData name="Wong, Steven" userId="adef881a-c3c4-4e1a-aeb2-bb4de7c1e03f" providerId="ADAL" clId="{77DA3F4B-205D-C34B-8817-0CAD0680F177}" dt="2019-11-11T19:38:22.646" v="3" actId="478"/>
          <ac:spMkLst>
            <pc:docMk/>
            <pc:sldMk cId="2480312458" sldId="474"/>
            <ac:spMk id="26" creationId="{B9D00222-0242-8746-A066-604EB86CB53B}"/>
          </ac:spMkLst>
        </pc:spChg>
        <pc:spChg chg="add del">
          <ac:chgData name="Wong, Steven" userId="adef881a-c3c4-4e1a-aeb2-bb4de7c1e03f" providerId="ADAL" clId="{77DA3F4B-205D-C34B-8817-0CAD0680F177}" dt="2019-11-11T19:38:22.646" v="3" actId="478"/>
          <ac:spMkLst>
            <pc:docMk/>
            <pc:sldMk cId="2480312458" sldId="474"/>
            <ac:spMk id="27" creationId="{3DCBD230-8FD9-4E4A-97DF-9AD65EAC906B}"/>
          </ac:spMkLst>
        </pc:spChg>
        <pc:spChg chg="add">
          <ac:chgData name="Wong, Steven" userId="adef881a-c3c4-4e1a-aeb2-bb4de7c1e03f" providerId="ADAL" clId="{77DA3F4B-205D-C34B-8817-0CAD0680F177}" dt="2019-11-11T19:38:23.228" v="4"/>
          <ac:spMkLst>
            <pc:docMk/>
            <pc:sldMk cId="2480312458" sldId="474"/>
            <ac:spMk id="28" creationId="{BCCF6C6C-3C93-9441-8F55-774628C0BBC7}"/>
          </ac:spMkLst>
        </pc:spChg>
        <pc:spChg chg="add">
          <ac:chgData name="Wong, Steven" userId="adef881a-c3c4-4e1a-aeb2-bb4de7c1e03f" providerId="ADAL" clId="{77DA3F4B-205D-C34B-8817-0CAD0680F177}" dt="2019-11-11T19:38:23.228" v="4"/>
          <ac:spMkLst>
            <pc:docMk/>
            <pc:sldMk cId="2480312458" sldId="474"/>
            <ac:spMk id="29" creationId="{255E8ACE-A0B7-5F43-A779-FB54F037802C}"/>
          </ac:spMkLst>
        </pc:spChg>
        <pc:spChg chg="add">
          <ac:chgData name="Wong, Steven" userId="adef881a-c3c4-4e1a-aeb2-bb4de7c1e03f" providerId="ADAL" clId="{77DA3F4B-205D-C34B-8817-0CAD0680F177}" dt="2019-11-11T19:38:23.228" v="4"/>
          <ac:spMkLst>
            <pc:docMk/>
            <pc:sldMk cId="2480312458" sldId="474"/>
            <ac:spMk id="30" creationId="{7AABA25F-0ED3-1542-B998-E5AB347E0638}"/>
          </ac:spMkLst>
        </pc:spChg>
        <pc:spChg chg="add">
          <ac:chgData name="Wong, Steven" userId="adef881a-c3c4-4e1a-aeb2-bb4de7c1e03f" providerId="ADAL" clId="{77DA3F4B-205D-C34B-8817-0CAD0680F177}" dt="2019-11-11T19:38:23.228" v="4"/>
          <ac:spMkLst>
            <pc:docMk/>
            <pc:sldMk cId="2480312458" sldId="474"/>
            <ac:spMk id="31" creationId="{C6388D03-C6FD-6A48-A16F-936150ED7CA2}"/>
          </ac:spMkLst>
        </pc:spChg>
        <pc:picChg chg="add del">
          <ac:chgData name="Wong, Steven" userId="adef881a-c3c4-4e1a-aeb2-bb4de7c1e03f" providerId="ADAL" clId="{77DA3F4B-205D-C34B-8817-0CAD0680F177}" dt="2019-11-11T19:38:22.646" v="3" actId="478"/>
          <ac:picMkLst>
            <pc:docMk/>
            <pc:sldMk cId="2480312458" sldId="474"/>
            <ac:picMk id="17" creationId="{0815BDB6-4396-014A-9921-E6BEB2F2D16B}"/>
          </ac:picMkLst>
        </pc:picChg>
        <pc:picChg chg="add del">
          <ac:chgData name="Wong, Steven" userId="adef881a-c3c4-4e1a-aeb2-bb4de7c1e03f" providerId="ADAL" clId="{77DA3F4B-205D-C34B-8817-0CAD0680F177}" dt="2019-11-11T19:38:22.646" v="3" actId="478"/>
          <ac:picMkLst>
            <pc:docMk/>
            <pc:sldMk cId="2480312458" sldId="474"/>
            <ac:picMk id="18" creationId="{02049D33-7D0D-A044-BBC9-C8092E56F1E9}"/>
          </ac:picMkLst>
        </pc:picChg>
        <pc:picChg chg="add del">
          <ac:chgData name="Wong, Steven" userId="adef881a-c3c4-4e1a-aeb2-bb4de7c1e03f" providerId="ADAL" clId="{77DA3F4B-205D-C34B-8817-0CAD0680F177}" dt="2019-11-11T19:38:22.646" v="3" actId="478"/>
          <ac:picMkLst>
            <pc:docMk/>
            <pc:sldMk cId="2480312458" sldId="474"/>
            <ac:picMk id="21" creationId="{7B531CE8-6532-3F47-93DB-910117C11817}"/>
          </ac:picMkLst>
        </pc:picChg>
        <pc:picChg chg="add">
          <ac:chgData name="Wong, Steven" userId="adef881a-c3c4-4e1a-aeb2-bb4de7c1e03f" providerId="ADAL" clId="{77DA3F4B-205D-C34B-8817-0CAD0680F177}" dt="2019-11-11T19:38:23.228" v="4"/>
          <ac:picMkLst>
            <pc:docMk/>
            <pc:sldMk cId="2480312458" sldId="474"/>
            <ac:picMk id="36" creationId="{CE656EC7-E972-2A45-9C87-BA021876750B}"/>
          </ac:picMkLst>
        </pc:picChg>
        <pc:picChg chg="add">
          <ac:chgData name="Wong, Steven" userId="adef881a-c3c4-4e1a-aeb2-bb4de7c1e03f" providerId="ADAL" clId="{77DA3F4B-205D-C34B-8817-0CAD0680F177}" dt="2019-11-11T19:38:23.228" v="4"/>
          <ac:picMkLst>
            <pc:docMk/>
            <pc:sldMk cId="2480312458" sldId="474"/>
            <ac:picMk id="37" creationId="{17956C93-29C6-4340-839D-68BC19EB7784}"/>
          </ac:picMkLst>
        </pc:picChg>
        <pc:picChg chg="add">
          <ac:chgData name="Wong, Steven" userId="adef881a-c3c4-4e1a-aeb2-bb4de7c1e03f" providerId="ADAL" clId="{77DA3F4B-205D-C34B-8817-0CAD0680F177}" dt="2019-11-11T19:38:23.228" v="4"/>
          <ac:picMkLst>
            <pc:docMk/>
            <pc:sldMk cId="2480312458" sldId="474"/>
            <ac:picMk id="38" creationId="{8DAF1A97-5666-7444-9385-78068996E87B}"/>
          </ac:picMkLst>
        </pc:picChg>
        <pc:picChg chg="add">
          <ac:chgData name="Wong, Steven" userId="adef881a-c3c4-4e1a-aeb2-bb4de7c1e03f" providerId="ADAL" clId="{77DA3F4B-205D-C34B-8817-0CAD0680F177}" dt="2019-11-11T19:38:23.228" v="4"/>
          <ac:picMkLst>
            <pc:docMk/>
            <pc:sldMk cId="2480312458" sldId="474"/>
            <ac:picMk id="39" creationId="{CDC25FD0-3FB2-D843-9AF0-AC949468F4AF}"/>
          </ac:picMkLst>
        </pc:picChg>
        <pc:cxnChg chg="add del">
          <ac:chgData name="Wong, Steven" userId="adef881a-c3c4-4e1a-aeb2-bb4de7c1e03f" providerId="ADAL" clId="{77DA3F4B-205D-C34B-8817-0CAD0680F177}" dt="2019-11-11T19:38:22.646" v="3" actId="478"/>
          <ac:cxnSpMkLst>
            <pc:docMk/>
            <pc:sldMk cId="2480312458" sldId="474"/>
            <ac:cxnSpMk id="20" creationId="{1CC58CAD-D5B2-4EC5-B4DE-7B8478F610ED}"/>
          </ac:cxnSpMkLst>
        </pc:cxnChg>
        <pc:cxnChg chg="add del">
          <ac:chgData name="Wong, Steven" userId="adef881a-c3c4-4e1a-aeb2-bb4de7c1e03f" providerId="ADAL" clId="{77DA3F4B-205D-C34B-8817-0CAD0680F177}" dt="2019-11-11T19:38:22.646" v="3" actId="478"/>
          <ac:cxnSpMkLst>
            <pc:docMk/>
            <pc:sldMk cId="2480312458" sldId="474"/>
            <ac:cxnSpMk id="22" creationId="{6EFE5F69-512F-4F01-9BC1-BF3460627056}"/>
          </ac:cxnSpMkLst>
        </pc:cxnChg>
        <pc:cxnChg chg="add del">
          <ac:chgData name="Wong, Steven" userId="adef881a-c3c4-4e1a-aeb2-bb4de7c1e03f" providerId="ADAL" clId="{77DA3F4B-205D-C34B-8817-0CAD0680F177}" dt="2019-11-11T19:38:22.646" v="3" actId="478"/>
          <ac:cxnSpMkLst>
            <pc:docMk/>
            <pc:sldMk cId="2480312458" sldId="474"/>
            <ac:cxnSpMk id="23" creationId="{16EB1E30-ACF7-433C-A5DB-901B5D3D0084}"/>
          </ac:cxnSpMkLst>
        </pc:cxnChg>
        <pc:cxnChg chg="add del">
          <ac:chgData name="Wong, Steven" userId="adef881a-c3c4-4e1a-aeb2-bb4de7c1e03f" providerId="ADAL" clId="{77DA3F4B-205D-C34B-8817-0CAD0680F177}" dt="2019-11-11T19:38:22.646" v="3" actId="478"/>
          <ac:cxnSpMkLst>
            <pc:docMk/>
            <pc:sldMk cId="2480312458" sldId="474"/>
            <ac:cxnSpMk id="24" creationId="{840DFB05-F7C8-4F1C-BC67-15C6D93EB96C}"/>
          </ac:cxnSpMkLst>
        </pc:cxnChg>
        <pc:cxnChg chg="add">
          <ac:chgData name="Wong, Steven" userId="adef881a-c3c4-4e1a-aeb2-bb4de7c1e03f" providerId="ADAL" clId="{77DA3F4B-205D-C34B-8817-0CAD0680F177}" dt="2019-11-11T19:38:23.228" v="4"/>
          <ac:cxnSpMkLst>
            <pc:docMk/>
            <pc:sldMk cId="2480312458" sldId="474"/>
            <ac:cxnSpMk id="32" creationId="{71AFC2D1-74B8-5F45-A2F5-4FDF389B1D65}"/>
          </ac:cxnSpMkLst>
        </pc:cxnChg>
        <pc:cxnChg chg="add">
          <ac:chgData name="Wong, Steven" userId="adef881a-c3c4-4e1a-aeb2-bb4de7c1e03f" providerId="ADAL" clId="{77DA3F4B-205D-C34B-8817-0CAD0680F177}" dt="2019-11-11T19:38:23.228" v="4"/>
          <ac:cxnSpMkLst>
            <pc:docMk/>
            <pc:sldMk cId="2480312458" sldId="474"/>
            <ac:cxnSpMk id="33" creationId="{A8C26045-1BA1-1F4C-9BDD-A11EC07D7E7E}"/>
          </ac:cxnSpMkLst>
        </pc:cxnChg>
        <pc:cxnChg chg="add">
          <ac:chgData name="Wong, Steven" userId="adef881a-c3c4-4e1a-aeb2-bb4de7c1e03f" providerId="ADAL" clId="{77DA3F4B-205D-C34B-8817-0CAD0680F177}" dt="2019-11-11T19:38:23.228" v="4"/>
          <ac:cxnSpMkLst>
            <pc:docMk/>
            <pc:sldMk cId="2480312458" sldId="474"/>
            <ac:cxnSpMk id="34" creationId="{03F5A2DD-CAB1-DE48-8EAE-6BA8F299787C}"/>
          </ac:cxnSpMkLst>
        </pc:cxnChg>
        <pc:cxnChg chg="add">
          <ac:chgData name="Wong, Steven" userId="adef881a-c3c4-4e1a-aeb2-bb4de7c1e03f" providerId="ADAL" clId="{77DA3F4B-205D-C34B-8817-0CAD0680F177}" dt="2019-11-11T19:38:23.228" v="4"/>
          <ac:cxnSpMkLst>
            <pc:docMk/>
            <pc:sldMk cId="2480312458" sldId="474"/>
            <ac:cxnSpMk id="35" creationId="{A5C878B9-925C-1348-A600-DA0AFCD5CDE0}"/>
          </ac:cxnSpMkLst>
        </pc:cxnChg>
      </pc:sldChg>
      <pc:sldChg chg="modSp">
        <pc:chgData name="Wong, Steven" userId="adef881a-c3c4-4e1a-aeb2-bb4de7c1e03f" providerId="ADAL" clId="{77DA3F4B-205D-C34B-8817-0CAD0680F177}" dt="2019-11-11T20:18:13.443" v="143" actId="1076"/>
        <pc:sldMkLst>
          <pc:docMk/>
          <pc:sldMk cId="2577171833" sldId="624"/>
        </pc:sldMkLst>
        <pc:spChg chg="mod">
          <ac:chgData name="Wong, Steven" userId="adef881a-c3c4-4e1a-aeb2-bb4de7c1e03f" providerId="ADAL" clId="{77DA3F4B-205D-C34B-8817-0CAD0680F177}" dt="2019-11-11T20:18:13.443" v="143" actId="1076"/>
          <ac:spMkLst>
            <pc:docMk/>
            <pc:sldMk cId="2577171833" sldId="624"/>
            <ac:spMk id="2" creationId="{00000000-0000-0000-0000-000000000000}"/>
          </ac:spMkLst>
        </pc:spChg>
      </pc:sldChg>
      <pc:sldChg chg="addSp delSp modSp">
        <pc:chgData name="Wong, Steven" userId="adef881a-c3c4-4e1a-aeb2-bb4de7c1e03f" providerId="ADAL" clId="{77DA3F4B-205D-C34B-8817-0CAD0680F177}" dt="2019-11-12T18:36:28.775" v="148" actId="1076"/>
        <pc:sldMkLst>
          <pc:docMk/>
          <pc:sldMk cId="1953139645" sldId="652"/>
        </pc:sldMkLst>
        <pc:spChg chg="del">
          <ac:chgData name="Wong, Steven" userId="adef881a-c3c4-4e1a-aeb2-bb4de7c1e03f" providerId="ADAL" clId="{77DA3F4B-205D-C34B-8817-0CAD0680F177}" dt="2019-11-11T20:17:08.386" v="141" actId="478"/>
          <ac:spMkLst>
            <pc:docMk/>
            <pc:sldMk cId="1953139645" sldId="652"/>
            <ac:spMk id="27" creationId="{46999382-6F9D-3A4B-95C9-50ED03969A9B}"/>
          </ac:spMkLst>
        </pc:spChg>
        <pc:spChg chg="del">
          <ac:chgData name="Wong, Steven" userId="adef881a-c3c4-4e1a-aeb2-bb4de7c1e03f" providerId="ADAL" clId="{77DA3F4B-205D-C34B-8817-0CAD0680F177}" dt="2019-11-12T18:36:06.508" v="145" actId="478"/>
          <ac:spMkLst>
            <pc:docMk/>
            <pc:sldMk cId="1953139645" sldId="652"/>
            <ac:spMk id="28" creationId="{ADEBB5E3-1762-DA4D-95AA-6F95E5EB4010}"/>
          </ac:spMkLst>
        </pc:spChg>
        <pc:picChg chg="mod">
          <ac:chgData name="Wong, Steven" userId="adef881a-c3c4-4e1a-aeb2-bb4de7c1e03f" providerId="ADAL" clId="{77DA3F4B-205D-C34B-8817-0CAD0680F177}" dt="2019-11-12T18:36:28.775" v="148" actId="1076"/>
          <ac:picMkLst>
            <pc:docMk/>
            <pc:sldMk cId="1953139645" sldId="652"/>
            <ac:picMk id="4" creationId="{49F495B0-EC60-DD48-92BB-B80B1CD27CCF}"/>
          </ac:picMkLst>
        </pc:picChg>
        <pc:picChg chg="add del mod">
          <ac:chgData name="Wong, Steven" userId="adef881a-c3c4-4e1a-aeb2-bb4de7c1e03f" providerId="ADAL" clId="{77DA3F4B-205D-C34B-8817-0CAD0680F177}" dt="2019-11-11T20:17:06.379" v="140"/>
          <ac:picMkLst>
            <pc:docMk/>
            <pc:sldMk cId="1953139645" sldId="652"/>
            <ac:picMk id="17" creationId="{AC92305A-F8D5-C34B-A9AE-07CF5CCECCAF}"/>
          </ac:picMkLst>
        </pc:picChg>
        <pc:picChg chg="add">
          <ac:chgData name="Wong, Steven" userId="adef881a-c3c4-4e1a-aeb2-bb4de7c1e03f" providerId="ADAL" clId="{77DA3F4B-205D-C34B-8817-0CAD0680F177}" dt="2019-11-11T20:17:08.667" v="142"/>
          <ac:picMkLst>
            <pc:docMk/>
            <pc:sldMk cId="1953139645" sldId="652"/>
            <ac:picMk id="19" creationId="{1301C1E1-0E3F-4B49-BFC1-03DE5E13B605}"/>
          </ac:picMkLst>
        </pc:picChg>
      </pc:sldChg>
      <pc:sldChg chg="delCm">
        <pc:chgData name="Wong, Steven" userId="adef881a-c3c4-4e1a-aeb2-bb4de7c1e03f" providerId="ADAL" clId="{77DA3F4B-205D-C34B-8817-0CAD0680F177}" dt="2019-11-11T20:18:46.562" v="144" actId="1592"/>
        <pc:sldMkLst>
          <pc:docMk/>
          <pc:sldMk cId="314142159" sldId="1369"/>
        </pc:sldMkLst>
      </pc:sldChg>
    </pc:docChg>
  </pc:docChgLst>
  <pc:docChgLst>
    <pc:chgData name="Singh, Hasmita" userId="d45145b8-e862-4dd2-b924-ac75d65098c8" providerId="ADAL" clId="{88E926DF-F076-4F2B-B98B-51708FE9DC9C}"/>
    <pc:docChg chg="undo custSel modSld">
      <pc:chgData name="Singh, Hasmita" userId="d45145b8-e862-4dd2-b924-ac75d65098c8" providerId="ADAL" clId="{88E926DF-F076-4F2B-B98B-51708FE9DC9C}" dt="2019-11-26T16:26:52.537" v="30" actId="108"/>
      <pc:docMkLst>
        <pc:docMk/>
      </pc:docMkLst>
      <pc:sldChg chg="modSp">
        <pc:chgData name="Singh, Hasmita" userId="d45145b8-e862-4dd2-b924-ac75d65098c8" providerId="ADAL" clId="{88E926DF-F076-4F2B-B98B-51708FE9DC9C}" dt="2019-11-26T16:24:03.631" v="28" actId="108"/>
        <pc:sldMkLst>
          <pc:docMk/>
          <pc:sldMk cId="2079292133" sldId="1379"/>
        </pc:sldMkLst>
        <pc:spChg chg="mod">
          <ac:chgData name="Singh, Hasmita" userId="d45145b8-e862-4dd2-b924-ac75d65098c8" providerId="ADAL" clId="{88E926DF-F076-4F2B-B98B-51708FE9DC9C}" dt="2019-11-26T16:24:03.631" v="28" actId="108"/>
          <ac:spMkLst>
            <pc:docMk/>
            <pc:sldMk cId="2079292133" sldId="1379"/>
            <ac:spMk id="6" creationId="{BECC201F-AE96-48D5-A2AD-1DFBA0D03B96}"/>
          </ac:spMkLst>
        </pc:spChg>
      </pc:sldChg>
      <pc:sldChg chg="modSp">
        <pc:chgData name="Singh, Hasmita" userId="d45145b8-e862-4dd2-b924-ac75d65098c8" providerId="ADAL" clId="{88E926DF-F076-4F2B-B98B-51708FE9DC9C}" dt="2019-11-26T16:26:52.537" v="30" actId="108"/>
        <pc:sldMkLst>
          <pc:docMk/>
          <pc:sldMk cId="1397429985" sldId="1382"/>
        </pc:sldMkLst>
        <pc:spChg chg="mod">
          <ac:chgData name="Singh, Hasmita" userId="d45145b8-e862-4dd2-b924-ac75d65098c8" providerId="ADAL" clId="{88E926DF-F076-4F2B-B98B-51708FE9DC9C}" dt="2019-11-26T16:26:52.537" v="30" actId="108"/>
          <ac:spMkLst>
            <pc:docMk/>
            <pc:sldMk cId="1397429985" sldId="1382"/>
            <ac:spMk id="5" creationId="{BECC201F-AE96-48D5-A2AD-1DFBA0D03B96}"/>
          </ac:spMkLst>
        </pc:spChg>
      </pc:sldChg>
      <pc:sldChg chg="addSp delSp modSp mod">
        <pc:chgData name="Singh, Hasmita" userId="d45145b8-e862-4dd2-b924-ac75d65098c8" providerId="ADAL" clId="{88E926DF-F076-4F2B-B98B-51708FE9DC9C}" dt="2019-11-26T16:20:22.998" v="24" actId="113"/>
        <pc:sldMkLst>
          <pc:docMk/>
          <pc:sldMk cId="3946256549" sldId="1388"/>
        </pc:sldMkLst>
        <pc:spChg chg="mod">
          <ac:chgData name="Singh, Hasmita" userId="d45145b8-e862-4dd2-b924-ac75d65098c8" providerId="ADAL" clId="{88E926DF-F076-4F2B-B98B-51708FE9DC9C}" dt="2019-11-26T16:04:07.309" v="13" actId="1076"/>
          <ac:spMkLst>
            <pc:docMk/>
            <pc:sldMk cId="3946256549" sldId="1388"/>
            <ac:spMk id="6" creationId="{00000000-0000-0000-0000-000000000000}"/>
          </ac:spMkLst>
        </pc:spChg>
        <pc:spChg chg="mod">
          <ac:chgData name="Singh, Hasmita" userId="d45145b8-e862-4dd2-b924-ac75d65098c8" providerId="ADAL" clId="{88E926DF-F076-4F2B-B98B-51708FE9DC9C}" dt="2019-11-26T16:05:35.071" v="14" actId="20577"/>
          <ac:spMkLst>
            <pc:docMk/>
            <pc:sldMk cId="3946256549" sldId="1388"/>
            <ac:spMk id="7" creationId="{54BFD381-6B6B-433F-ACFA-2DD24451CBF3}"/>
          </ac:spMkLst>
        </pc:spChg>
        <pc:graphicFrameChg chg="add mod">
          <ac:chgData name="Singh, Hasmita" userId="d45145b8-e862-4dd2-b924-ac75d65098c8" providerId="ADAL" clId="{88E926DF-F076-4F2B-B98B-51708FE9DC9C}" dt="2019-11-26T16:20:22.998" v="24" actId="113"/>
          <ac:graphicFrameMkLst>
            <pc:docMk/>
            <pc:sldMk cId="3946256549" sldId="1388"/>
            <ac:graphicFrameMk id="9" creationId="{00000000-0008-0000-0100-000002000000}"/>
          </ac:graphicFrameMkLst>
        </pc:graphicFrameChg>
        <pc:graphicFrameChg chg="add del">
          <ac:chgData name="Singh, Hasmita" userId="d45145b8-e862-4dd2-b924-ac75d65098c8" providerId="ADAL" clId="{88E926DF-F076-4F2B-B98B-51708FE9DC9C}" dt="2019-11-26T16:01:44.641" v="2" actId="478"/>
          <ac:graphicFrameMkLst>
            <pc:docMk/>
            <pc:sldMk cId="3946256549" sldId="1388"/>
            <ac:graphicFrameMk id="10" creationId="{00000000-0000-0000-0000-000000000000}"/>
          </ac:graphicFrameMkLst>
        </pc:graphicFrameChg>
        <pc:picChg chg="add del mod">
          <ac:chgData name="Singh, Hasmita" userId="d45145b8-e862-4dd2-b924-ac75d65098c8" providerId="ADAL" clId="{88E926DF-F076-4F2B-B98B-51708FE9DC9C}" dt="2019-11-26T16:03:27.997" v="5" actId="478"/>
          <ac:picMkLst>
            <pc:docMk/>
            <pc:sldMk cId="3946256549" sldId="1388"/>
            <ac:picMk id="2" creationId="{080E93B8-1DF8-479B-9A17-A3B9ED2CE9BF}"/>
          </ac:picMkLst>
        </pc:picChg>
      </pc:sldChg>
    </pc:docChg>
  </pc:docChgLst>
  <pc:docChgLst>
    <pc:chgData name="Wong, Steven" userId="adef881a-c3c4-4e1a-aeb2-bb4de7c1e03f" providerId="ADAL" clId="{18325900-D1E8-9B49-8B24-F284B9A2FB86}"/>
    <pc:docChg chg="custSel modSld">
      <pc:chgData name="Wong, Steven" userId="adef881a-c3c4-4e1a-aeb2-bb4de7c1e03f" providerId="ADAL" clId="{18325900-D1E8-9B49-8B24-F284B9A2FB86}" dt="2019-11-21T01:20:13.834" v="8" actId="1076"/>
      <pc:docMkLst>
        <pc:docMk/>
      </pc:docMkLst>
      <pc:sldChg chg="addSp delSp modSp">
        <pc:chgData name="Wong, Steven" userId="adef881a-c3c4-4e1a-aeb2-bb4de7c1e03f" providerId="ADAL" clId="{18325900-D1E8-9B49-8B24-F284B9A2FB86}" dt="2019-11-20T20:54:40.541" v="2"/>
        <pc:sldMkLst>
          <pc:docMk/>
          <pc:sldMk cId="2260738719" sldId="372"/>
        </pc:sldMkLst>
        <pc:spChg chg="add del mod">
          <ac:chgData name="Wong, Steven" userId="adef881a-c3c4-4e1a-aeb2-bb4de7c1e03f" providerId="ADAL" clId="{18325900-D1E8-9B49-8B24-F284B9A2FB86}" dt="2019-11-20T20:54:40.541" v="2"/>
          <ac:spMkLst>
            <pc:docMk/>
            <pc:sldMk cId="2260738719" sldId="372"/>
            <ac:spMk id="3" creationId="{7F991AE3-1A77-4E44-B34C-FF72EE35D213}"/>
          </ac:spMkLst>
        </pc:spChg>
      </pc:sldChg>
      <pc:sldChg chg="addSp delSp modSp">
        <pc:chgData name="Wong, Steven" userId="adef881a-c3c4-4e1a-aeb2-bb4de7c1e03f" providerId="ADAL" clId="{18325900-D1E8-9B49-8B24-F284B9A2FB86}" dt="2019-11-21T01:20:13.834" v="8" actId="1076"/>
        <pc:sldMkLst>
          <pc:docMk/>
          <pc:sldMk cId="3940148106" sldId="700"/>
        </pc:sldMkLst>
        <pc:spChg chg="del">
          <ac:chgData name="Wong, Steven" userId="adef881a-c3c4-4e1a-aeb2-bb4de7c1e03f" providerId="ADAL" clId="{18325900-D1E8-9B49-8B24-F284B9A2FB86}" dt="2019-11-21T01:19:53.188" v="3" actId="478"/>
          <ac:spMkLst>
            <pc:docMk/>
            <pc:sldMk cId="3940148106" sldId="700"/>
            <ac:spMk id="7" creationId="{88050896-0824-9140-8320-CAF2E8D44472}"/>
          </ac:spMkLst>
        </pc:spChg>
        <pc:picChg chg="del">
          <ac:chgData name="Wong, Steven" userId="adef881a-c3c4-4e1a-aeb2-bb4de7c1e03f" providerId="ADAL" clId="{18325900-D1E8-9B49-8B24-F284B9A2FB86}" dt="2019-11-21T01:19:54.245" v="4" actId="478"/>
          <ac:picMkLst>
            <pc:docMk/>
            <pc:sldMk cId="3940148106" sldId="700"/>
            <ac:picMk id="6" creationId="{403C1D49-4275-4440-B139-2680071364CF}"/>
          </ac:picMkLst>
        </pc:picChg>
        <pc:picChg chg="add mod">
          <ac:chgData name="Wong, Steven" userId="adef881a-c3c4-4e1a-aeb2-bb4de7c1e03f" providerId="ADAL" clId="{18325900-D1E8-9B49-8B24-F284B9A2FB86}" dt="2019-11-21T01:20:13.834" v="8" actId="1076"/>
          <ac:picMkLst>
            <pc:docMk/>
            <pc:sldMk cId="3940148106" sldId="700"/>
            <ac:picMk id="8" creationId="{68ED4B98-E5DB-A145-9EEC-90D7C5DA7694}"/>
          </ac:picMkLst>
        </pc:picChg>
      </pc:sldChg>
    </pc:docChg>
  </pc:docChgLst>
  <pc:docChgLst>
    <pc:chgData name="Harrison, Susan" userId="12d20603-a68e-40bb-99e5-862f8234107b" providerId="ADAL" clId="{4EB5F77E-9801-408C-88D8-3810549D81AE}"/>
    <pc:docChg chg="modSld">
      <pc:chgData name="Harrison, Susan" userId="12d20603-a68e-40bb-99e5-862f8234107b" providerId="ADAL" clId="{4EB5F77E-9801-408C-88D8-3810549D81AE}" dt="2019-11-21T01:31:10.838" v="4" actId="20577"/>
      <pc:docMkLst>
        <pc:docMk/>
      </pc:docMkLst>
      <pc:sldChg chg="modSp">
        <pc:chgData name="Harrison, Susan" userId="12d20603-a68e-40bb-99e5-862f8234107b" providerId="ADAL" clId="{4EB5F77E-9801-408C-88D8-3810549D81AE}" dt="2019-11-21T01:31:10.838" v="4" actId="20577"/>
        <pc:sldMkLst>
          <pc:docMk/>
          <pc:sldMk cId="3946256549" sldId="1388"/>
        </pc:sldMkLst>
        <pc:spChg chg="mod">
          <ac:chgData name="Harrison, Susan" userId="12d20603-a68e-40bb-99e5-862f8234107b" providerId="ADAL" clId="{4EB5F77E-9801-408C-88D8-3810549D81AE}" dt="2019-11-21T01:30:29.116" v="0" actId="6549"/>
          <ac:spMkLst>
            <pc:docMk/>
            <pc:sldMk cId="3946256549" sldId="1388"/>
            <ac:spMk id="7" creationId="{54BFD381-6B6B-433F-ACFA-2DD24451CBF3}"/>
          </ac:spMkLst>
        </pc:spChg>
        <pc:graphicFrameChg chg="mod">
          <ac:chgData name="Harrison, Susan" userId="12d20603-a68e-40bb-99e5-862f8234107b" providerId="ADAL" clId="{4EB5F77E-9801-408C-88D8-3810549D81AE}" dt="2019-11-21T01:31:10.838" v="4" actId="20577"/>
          <ac:graphicFrameMkLst>
            <pc:docMk/>
            <pc:sldMk cId="3946256549" sldId="1388"/>
            <ac:graphicFrameMk id="10" creationId="{00000000-0000-0000-0000-000000000000}"/>
          </ac:graphicFrameMkLst>
        </pc:graphicFrameChg>
      </pc:sldChg>
    </pc:docChg>
  </pc:docChgLst>
  <pc:docChgLst>
    <pc:chgData name="Harrison, Susan" userId="S::sharrison@hqontario.ca::12d20603-a68e-40bb-99e5-862f8234107b" providerId="AD" clId="Web-{E49282AF-DD5F-A2C8-AF8A-6873D2C3D257}"/>
    <pc:docChg chg="modSld">
      <pc:chgData name="Harrison, Susan" userId="S::sharrison@hqontario.ca::12d20603-a68e-40bb-99e5-862f8234107b" providerId="AD" clId="Web-{E49282AF-DD5F-A2C8-AF8A-6873D2C3D257}" dt="2019-12-04T14:52:20.700" v="4" actId="20577"/>
      <pc:docMkLst>
        <pc:docMk/>
      </pc:docMkLst>
      <pc:sldChg chg="modSp">
        <pc:chgData name="Harrison, Susan" userId="S::sharrison@hqontario.ca::12d20603-a68e-40bb-99e5-862f8234107b" providerId="AD" clId="Web-{E49282AF-DD5F-A2C8-AF8A-6873D2C3D257}" dt="2019-12-04T14:52:18.872" v="2" actId="20577"/>
        <pc:sldMkLst>
          <pc:docMk/>
          <pc:sldMk cId="1953139645" sldId="652"/>
        </pc:sldMkLst>
        <pc:spChg chg="mod">
          <ac:chgData name="Harrison, Susan" userId="S::sharrison@hqontario.ca::12d20603-a68e-40bb-99e5-862f8234107b" providerId="AD" clId="Web-{E49282AF-DD5F-A2C8-AF8A-6873D2C3D257}" dt="2019-12-04T14:52:18.872" v="2" actId="20577"/>
          <ac:spMkLst>
            <pc:docMk/>
            <pc:sldMk cId="1953139645" sldId="652"/>
            <ac:spMk id="2"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ohqc.int\data\SAS%20Data\Public\EDS\Quality%20Standards\Active%20Projects\Anxiety%20Disorders\Graphs%20for%20ADO2.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'OCD graphs'!$D$5</c:f>
              <c:strCache>
                <c:ptCount val="1"/>
                <c:pt idx="0">
                  <c:v># ED visits</c:v>
                </c:pt>
              </c:strCache>
            </c:strRef>
          </c:tx>
          <c:spPr>
            <a:solidFill>
              <a:srgbClr val="BBE0E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'OCD graphs'!$B$7:$B$20</c:f>
              <c:strCache>
                <c:ptCount val="14"/>
                <c:pt idx="0">
                  <c:v>Central</c:v>
                </c:pt>
                <c:pt idx="1">
                  <c:v>Central East</c:v>
                </c:pt>
                <c:pt idx="2">
                  <c:v>Central West</c:v>
                </c:pt>
                <c:pt idx="3">
                  <c:v>Champlain</c:v>
                </c:pt>
                <c:pt idx="4">
                  <c:v>Erie St. Clair</c:v>
                </c:pt>
                <c:pt idx="5">
                  <c:v>Hamilton Niagara Haldimand Brant</c:v>
                </c:pt>
                <c:pt idx="6">
                  <c:v>Mississauga Halton</c:v>
                </c:pt>
                <c:pt idx="7">
                  <c:v>North East</c:v>
                </c:pt>
                <c:pt idx="8">
                  <c:v>North Simcoe Muskoka</c:v>
                </c:pt>
                <c:pt idx="9">
                  <c:v>North West</c:v>
                </c:pt>
                <c:pt idx="10">
                  <c:v>South East</c:v>
                </c:pt>
                <c:pt idx="11">
                  <c:v>South West</c:v>
                </c:pt>
                <c:pt idx="12">
                  <c:v>Toronto Central</c:v>
                </c:pt>
                <c:pt idx="13">
                  <c:v>Waterloo Wellington</c:v>
                </c:pt>
              </c:strCache>
            </c:strRef>
          </c:cat>
          <c:val>
            <c:numRef>
              <c:f>'OCD graphs'!$D$7:$D$20</c:f>
              <c:numCache>
                <c:formatCode>General</c:formatCode>
                <c:ptCount val="14"/>
                <c:pt idx="0">
                  <c:v>73</c:v>
                </c:pt>
                <c:pt idx="1">
                  <c:v>52</c:v>
                </c:pt>
                <c:pt idx="2">
                  <c:v>16</c:v>
                </c:pt>
                <c:pt idx="3">
                  <c:v>61</c:v>
                </c:pt>
                <c:pt idx="4">
                  <c:v>17</c:v>
                </c:pt>
                <c:pt idx="5">
                  <c:v>41</c:v>
                </c:pt>
                <c:pt idx="6">
                  <c:v>52</c:v>
                </c:pt>
                <c:pt idx="7">
                  <c:v>18</c:v>
                </c:pt>
                <c:pt idx="8">
                  <c:v>8</c:v>
                </c:pt>
                <c:pt idx="9">
                  <c:v>6</c:v>
                </c:pt>
                <c:pt idx="10">
                  <c:v>21</c:v>
                </c:pt>
                <c:pt idx="11">
                  <c:v>18</c:v>
                </c:pt>
                <c:pt idx="12">
                  <c:v>79</c:v>
                </c:pt>
                <c:pt idx="13">
                  <c:v>22</c:v>
                </c:pt>
              </c:numCache>
            </c:numRef>
          </c:val>
          <c:extLst>
            <c:ext xmlns:c16="http://schemas.microsoft.com/office/drawing/2014/chart" uri="{C3380CC4-5D6E-409C-BE32-E72D297353CC}">
              <c16:uniqueId val="{00000000-09D0-412E-AC50-053615954A70}"/>
            </c:ext>
          </c:extLst>
        </c:ser>
        <c:ser>
          <c:idx val="1"/>
          <c:order val="1"/>
          <c:tx>
            <c:strRef>
              <c:f>'OCD graphs'!$E$5</c:f>
              <c:strCache>
                <c:ptCount val="1"/>
                <c:pt idx="0">
                  <c:v># Hospitalizations</c:v>
                </c:pt>
              </c:strCache>
            </c:strRef>
          </c:tx>
          <c:spPr>
            <a:solidFill>
              <a:srgbClr val="00A0AF"/>
            </a:solidFill>
            <a:ln>
              <a:noFill/>
            </a:ln>
            <a:effectLst/>
          </c:spPr>
          <c:invertIfNegative val="0"/>
          <c:dLbls>
            <c:dLbl>
              <c:idx val="2"/>
              <c:layout>
                <c:manualLayout>
                  <c:x val="6.369426751592318E-3"/>
                  <c:y val="6.811408196966554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9D0-412E-AC50-053615954A70}"/>
                </c:ext>
              </c:extLst>
            </c:dLbl>
            <c:dLbl>
              <c:idx val="4"/>
              <c:layout>
                <c:manualLayout>
                  <c:x val="6.369426751592357E-3"/>
                  <c:y val="6.811408196966554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9D0-412E-AC50-053615954A70}"/>
                </c:ext>
              </c:extLst>
            </c:dLbl>
            <c:dLbl>
              <c:idx val="5"/>
              <c:layout>
                <c:manualLayout>
                  <c:x val="6.3694267515922789E-3"/>
                  <c:y val="-6.243718719247957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9D0-412E-AC50-053615954A70}"/>
                </c:ext>
              </c:extLst>
            </c:dLbl>
            <c:dLbl>
              <c:idx val="7"/>
              <c:layout>
                <c:manualLayout>
                  <c:x val="8.492569002123064E-3"/>
                  <c:y val="-3.40570409848337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9D0-412E-AC50-053615954A70}"/>
                </c:ext>
              </c:extLst>
            </c:dLbl>
            <c:dLbl>
              <c:idx val="8"/>
              <c:tx>
                <c:rich>
                  <a:bodyPr/>
                  <a:lstStyle/>
                  <a:p>
                    <a:r>
                      <a:rPr lang="en-US"/>
                      <a:t>*</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9D0-412E-AC50-053615954A70}"/>
                </c:ext>
              </c:extLst>
            </c:dLbl>
            <c:dLbl>
              <c:idx val="9"/>
              <c:tx>
                <c:rich>
                  <a:bodyPr/>
                  <a:lstStyle/>
                  <a:p>
                    <a:r>
                      <a:rPr lang="en-US"/>
                      <a:t>*</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9D0-412E-AC50-053615954A70}"/>
                </c:ext>
              </c:extLst>
            </c:dLbl>
            <c:dLbl>
              <c:idx val="13"/>
              <c:layout>
                <c:manualLayout>
                  <c:x val="8.4925690021231421E-3"/>
                  <c:y val="3.405704098483308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9D0-412E-AC50-053615954A7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'OCD graphs'!$B$7:$B$20</c:f>
              <c:strCache>
                <c:ptCount val="14"/>
                <c:pt idx="0">
                  <c:v>Central</c:v>
                </c:pt>
                <c:pt idx="1">
                  <c:v>Central East</c:v>
                </c:pt>
                <c:pt idx="2">
                  <c:v>Central West</c:v>
                </c:pt>
                <c:pt idx="3">
                  <c:v>Champlain</c:v>
                </c:pt>
                <c:pt idx="4">
                  <c:v>Erie St. Clair</c:v>
                </c:pt>
                <c:pt idx="5">
                  <c:v>Hamilton Niagara Haldimand Brant</c:v>
                </c:pt>
                <c:pt idx="6">
                  <c:v>Mississauga Halton</c:v>
                </c:pt>
                <c:pt idx="7">
                  <c:v>North East</c:v>
                </c:pt>
                <c:pt idx="8">
                  <c:v>North Simcoe Muskoka</c:v>
                </c:pt>
                <c:pt idx="9">
                  <c:v>North West</c:v>
                </c:pt>
                <c:pt idx="10">
                  <c:v>South East</c:v>
                </c:pt>
                <c:pt idx="11">
                  <c:v>South West</c:v>
                </c:pt>
                <c:pt idx="12">
                  <c:v>Toronto Central</c:v>
                </c:pt>
                <c:pt idx="13">
                  <c:v>Waterloo Wellington</c:v>
                </c:pt>
              </c:strCache>
            </c:strRef>
          </c:cat>
          <c:val>
            <c:numRef>
              <c:f>'OCD graphs'!$E$7:$E$20</c:f>
              <c:numCache>
                <c:formatCode>General</c:formatCode>
                <c:ptCount val="14"/>
                <c:pt idx="0">
                  <c:v>59</c:v>
                </c:pt>
                <c:pt idx="1">
                  <c:v>42</c:v>
                </c:pt>
                <c:pt idx="2">
                  <c:v>24</c:v>
                </c:pt>
                <c:pt idx="3">
                  <c:v>20</c:v>
                </c:pt>
                <c:pt idx="4">
                  <c:v>13</c:v>
                </c:pt>
                <c:pt idx="5">
                  <c:v>29</c:v>
                </c:pt>
                <c:pt idx="6">
                  <c:v>20</c:v>
                </c:pt>
                <c:pt idx="7">
                  <c:v>20</c:v>
                </c:pt>
                <c:pt idx="8">
                  <c:v>0</c:v>
                </c:pt>
                <c:pt idx="9">
                  <c:v>0</c:v>
                </c:pt>
                <c:pt idx="10">
                  <c:v>10</c:v>
                </c:pt>
                <c:pt idx="11">
                  <c:v>26</c:v>
                </c:pt>
                <c:pt idx="12">
                  <c:v>43</c:v>
                </c:pt>
                <c:pt idx="13">
                  <c:v>21</c:v>
                </c:pt>
              </c:numCache>
            </c:numRef>
          </c:val>
          <c:extLst>
            <c:ext xmlns:c16="http://schemas.microsoft.com/office/drawing/2014/chart" uri="{C3380CC4-5D6E-409C-BE32-E72D297353CC}">
              <c16:uniqueId val="{00000008-09D0-412E-AC50-053615954A70}"/>
            </c:ext>
          </c:extLst>
        </c:ser>
        <c:dLbls>
          <c:showLegendKey val="0"/>
          <c:showVal val="0"/>
          <c:showCatName val="0"/>
          <c:showSerName val="0"/>
          <c:showPercent val="0"/>
          <c:showBubbleSize val="0"/>
        </c:dLbls>
        <c:gapWidth val="219"/>
        <c:overlap val="-27"/>
        <c:axId val="241613536"/>
        <c:axId val="241608832"/>
      </c:barChart>
      <c:catAx>
        <c:axId val="24161353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1" dirty="0"/>
                  <a:t>Local Health Integration Network (LHIN)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1608832"/>
        <c:crosses val="autoZero"/>
        <c:auto val="1"/>
        <c:lblAlgn val="ctr"/>
        <c:lblOffset val="100"/>
        <c:noMultiLvlLbl val="0"/>
      </c:catAx>
      <c:valAx>
        <c:axId val="2416088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b="1" dirty="0"/>
                  <a:t>Number of ED visits or Hospitalizations</a:t>
                </a:r>
              </a:p>
            </c:rich>
          </c:tx>
          <c:layout>
            <c:manualLayout>
              <c:xMode val="edge"/>
              <c:yMode val="edge"/>
              <c:x val="1.144724743801929E-2"/>
              <c:y val="6.0601956858578533E-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1613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0F5170-CD10-4485-85D9-A43A9E6C897E}"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322F8971-F0DF-472D-95C0-BA9711B11DF6}">
      <dgm:prSet phldrT="[Text]" custT="1"/>
      <dgm:spPr>
        <a:solidFill>
          <a:srgbClr val="389EB2"/>
        </a:solidFill>
      </dgm:spPr>
      <dgm:t>
        <a:bodyPr/>
        <a:lstStyle/>
        <a:p>
          <a:r>
            <a:rPr lang="en-US" sz="1800" b="1" i="0"/>
            <a:t>Help health care professionals know what care to offer, based on evidence and expert consensus</a:t>
          </a:r>
          <a:r>
            <a:rPr lang="en-US" sz="1800" b="0" i="0"/>
            <a:t> </a:t>
          </a:r>
          <a:endParaRPr lang="en-US" sz="1800" b="1"/>
        </a:p>
      </dgm:t>
    </dgm:pt>
    <dgm:pt modelId="{4D523A8E-BF20-40BE-A997-BECBD45A43A2}" type="parTrans" cxnId="{D9D1A8D7-2D13-442B-895B-87107E3C7F9B}">
      <dgm:prSet/>
      <dgm:spPr/>
      <dgm:t>
        <a:bodyPr/>
        <a:lstStyle/>
        <a:p>
          <a:endParaRPr lang="en-US"/>
        </a:p>
      </dgm:t>
    </dgm:pt>
    <dgm:pt modelId="{87807F56-717B-437D-8357-7F7EC766DD35}" type="sibTrans" cxnId="{D9D1A8D7-2D13-442B-895B-87107E3C7F9B}">
      <dgm:prSet/>
      <dgm:spPr/>
      <dgm:t>
        <a:bodyPr/>
        <a:lstStyle/>
        <a:p>
          <a:endParaRPr lang="en-US"/>
        </a:p>
      </dgm:t>
    </dgm:pt>
    <dgm:pt modelId="{641AFC70-DB88-412C-BF4D-AF094EFAD060}">
      <dgm:prSet custT="1"/>
      <dgm:spPr>
        <a:solidFill>
          <a:srgbClr val="3B6B9B"/>
        </a:solidFill>
      </dgm:spPr>
      <dgm:t>
        <a:bodyPr/>
        <a:lstStyle/>
        <a:p>
          <a:r>
            <a:rPr lang="en-US" sz="1800" b="1" i="0"/>
            <a:t>Help health care organizations measure, assess and improve the quality of care they provide</a:t>
          </a:r>
          <a:endParaRPr lang="en-US" sz="1800" b="1"/>
        </a:p>
      </dgm:t>
    </dgm:pt>
    <dgm:pt modelId="{51DF4E73-84D2-4C71-B637-37295D9BBB17}" type="parTrans" cxnId="{1ED5BF27-9B13-4486-895C-DE8BE08860EB}">
      <dgm:prSet/>
      <dgm:spPr/>
      <dgm:t>
        <a:bodyPr/>
        <a:lstStyle/>
        <a:p>
          <a:endParaRPr lang="en-US"/>
        </a:p>
      </dgm:t>
    </dgm:pt>
    <dgm:pt modelId="{E746E011-6488-4F00-AA4F-29465A3AA9E7}" type="sibTrans" cxnId="{1ED5BF27-9B13-4486-895C-DE8BE08860EB}">
      <dgm:prSet/>
      <dgm:spPr/>
      <dgm:t>
        <a:bodyPr/>
        <a:lstStyle/>
        <a:p>
          <a:endParaRPr lang="en-US"/>
        </a:p>
      </dgm:t>
    </dgm:pt>
    <dgm:pt modelId="{BE5ED5D8-DD0E-4501-A549-D2736B552CA0}">
      <dgm:prSet custT="1"/>
      <dgm:spPr>
        <a:solidFill>
          <a:srgbClr val="669684"/>
        </a:solidFill>
      </dgm:spPr>
      <dgm:t>
        <a:bodyPr/>
        <a:lstStyle/>
        <a:p>
          <a:r>
            <a:rPr lang="en-US" sz="1800" b="1" i="0"/>
            <a:t>Help ensure consistent, </a:t>
          </a:r>
          <a:br>
            <a:rPr lang="en-US" sz="1800" b="1" i="0"/>
          </a:br>
          <a:r>
            <a:rPr lang="en-US" sz="1800" b="1" i="0"/>
            <a:t>high-quality care across the province</a:t>
          </a:r>
          <a:endParaRPr lang="en-US" sz="1800" b="1"/>
        </a:p>
      </dgm:t>
    </dgm:pt>
    <dgm:pt modelId="{8CCB833E-D8EA-49E0-9DCC-55978787E595}" type="parTrans" cxnId="{D79F5477-325F-474B-BFCF-266A0BE0C79C}">
      <dgm:prSet/>
      <dgm:spPr/>
      <dgm:t>
        <a:bodyPr/>
        <a:lstStyle/>
        <a:p>
          <a:endParaRPr lang="en-US"/>
        </a:p>
      </dgm:t>
    </dgm:pt>
    <dgm:pt modelId="{A822CBB2-BB0A-4EF4-9FB6-5CCC6E6303A1}" type="sibTrans" cxnId="{D79F5477-325F-474B-BFCF-266A0BE0C79C}">
      <dgm:prSet/>
      <dgm:spPr/>
      <dgm:t>
        <a:bodyPr/>
        <a:lstStyle/>
        <a:p>
          <a:endParaRPr lang="en-US"/>
        </a:p>
      </dgm:t>
    </dgm:pt>
    <dgm:pt modelId="{02F62AD5-798D-4181-B022-DABC92325870}">
      <dgm:prSet phldrT="[Text]" custT="1"/>
      <dgm:spPr>
        <a:ln>
          <a:noFill/>
        </a:ln>
        <a:effectLst/>
      </dgm:spPr>
      <dgm:t>
        <a:bodyPr/>
        <a:lstStyle/>
        <a:p>
          <a:r>
            <a:rPr lang="en-US" sz="1800" b="1" i="0"/>
            <a:t>Help patients, residents, families, and caregivers know what to ask for in their care </a:t>
          </a:r>
          <a:endParaRPr lang="en-US" sz="1800" b="1"/>
        </a:p>
      </dgm:t>
    </dgm:pt>
    <dgm:pt modelId="{F7096FD8-7228-4435-A690-1C4019F43E64}" type="sibTrans" cxnId="{A572B9BA-6BAE-4488-B021-C025FAE65C8F}">
      <dgm:prSet/>
      <dgm:spPr/>
      <dgm:t>
        <a:bodyPr/>
        <a:lstStyle/>
        <a:p>
          <a:endParaRPr lang="en-US"/>
        </a:p>
      </dgm:t>
    </dgm:pt>
    <dgm:pt modelId="{3808D909-EAE8-4C93-BFE9-AD0822C420E4}" type="parTrans" cxnId="{A572B9BA-6BAE-4488-B021-C025FAE65C8F}">
      <dgm:prSet/>
      <dgm:spPr/>
      <dgm:t>
        <a:bodyPr/>
        <a:lstStyle/>
        <a:p>
          <a:endParaRPr lang="en-US"/>
        </a:p>
      </dgm:t>
    </dgm:pt>
    <dgm:pt modelId="{59F16EDD-AE09-41C1-9178-1005602881AC}" type="pres">
      <dgm:prSet presAssocID="{F70F5170-CD10-4485-85D9-A43A9E6C897E}" presName="diagram" presStyleCnt="0">
        <dgm:presLayoutVars>
          <dgm:dir/>
          <dgm:resizeHandles val="exact"/>
        </dgm:presLayoutVars>
      </dgm:prSet>
      <dgm:spPr/>
    </dgm:pt>
    <dgm:pt modelId="{3A788BF8-2EBF-4EAF-A87D-ED81EF96C325}" type="pres">
      <dgm:prSet presAssocID="{02F62AD5-798D-4181-B022-DABC92325870}" presName="node" presStyleLbl="node1" presStyleIdx="0" presStyleCnt="4">
        <dgm:presLayoutVars>
          <dgm:bulletEnabled val="1"/>
        </dgm:presLayoutVars>
      </dgm:prSet>
      <dgm:spPr/>
    </dgm:pt>
    <dgm:pt modelId="{421369B5-9A55-4222-B54B-D37FD1C91129}" type="pres">
      <dgm:prSet presAssocID="{F7096FD8-7228-4435-A690-1C4019F43E64}" presName="sibTrans" presStyleCnt="0"/>
      <dgm:spPr/>
    </dgm:pt>
    <dgm:pt modelId="{3CAAF4E5-77DB-4A44-960A-16E8C59147EF}" type="pres">
      <dgm:prSet presAssocID="{322F8971-F0DF-472D-95C0-BA9711B11DF6}" presName="node" presStyleLbl="node1" presStyleIdx="1" presStyleCnt="4" custLinFactNeighborX="677" custLinFactNeighborY="1613">
        <dgm:presLayoutVars>
          <dgm:bulletEnabled val="1"/>
        </dgm:presLayoutVars>
      </dgm:prSet>
      <dgm:spPr/>
    </dgm:pt>
    <dgm:pt modelId="{6FA52852-4CC0-40A1-8A89-56282C01AD87}" type="pres">
      <dgm:prSet presAssocID="{87807F56-717B-437D-8357-7F7EC766DD35}" presName="sibTrans" presStyleCnt="0"/>
      <dgm:spPr/>
    </dgm:pt>
    <dgm:pt modelId="{52569B33-71BD-4ED9-94A4-6B7602EBB6EF}" type="pres">
      <dgm:prSet presAssocID="{641AFC70-DB88-412C-BF4D-AF094EFAD060}" presName="node" presStyleLbl="node1" presStyleIdx="2" presStyleCnt="4">
        <dgm:presLayoutVars>
          <dgm:bulletEnabled val="1"/>
        </dgm:presLayoutVars>
      </dgm:prSet>
      <dgm:spPr/>
    </dgm:pt>
    <dgm:pt modelId="{4855ECAC-F9C4-4877-921C-BFCCC591816C}" type="pres">
      <dgm:prSet presAssocID="{E746E011-6488-4F00-AA4F-29465A3AA9E7}" presName="sibTrans" presStyleCnt="0"/>
      <dgm:spPr/>
    </dgm:pt>
    <dgm:pt modelId="{1D491102-124B-463F-8464-FEFE997FF070}" type="pres">
      <dgm:prSet presAssocID="{BE5ED5D8-DD0E-4501-A549-D2736B552CA0}" presName="node" presStyleLbl="node1" presStyleIdx="3" presStyleCnt="4">
        <dgm:presLayoutVars>
          <dgm:bulletEnabled val="1"/>
        </dgm:presLayoutVars>
      </dgm:prSet>
      <dgm:spPr/>
    </dgm:pt>
  </dgm:ptLst>
  <dgm:cxnLst>
    <dgm:cxn modelId="{A2431723-37F7-4865-926E-296A98A84F04}" type="presOf" srcId="{322F8971-F0DF-472D-95C0-BA9711B11DF6}" destId="{3CAAF4E5-77DB-4A44-960A-16E8C59147EF}" srcOrd="0" destOrd="0" presId="urn:microsoft.com/office/officeart/2005/8/layout/default"/>
    <dgm:cxn modelId="{1ED5BF27-9B13-4486-895C-DE8BE08860EB}" srcId="{F70F5170-CD10-4485-85D9-A43A9E6C897E}" destId="{641AFC70-DB88-412C-BF4D-AF094EFAD060}" srcOrd="2" destOrd="0" parTransId="{51DF4E73-84D2-4C71-B637-37295D9BBB17}" sibTransId="{E746E011-6488-4F00-AA4F-29465A3AA9E7}"/>
    <dgm:cxn modelId="{E688F630-55D9-4062-8828-AA2207C358EF}" type="presOf" srcId="{BE5ED5D8-DD0E-4501-A549-D2736B552CA0}" destId="{1D491102-124B-463F-8464-FEFE997FF070}" srcOrd="0" destOrd="0" presId="urn:microsoft.com/office/officeart/2005/8/layout/default"/>
    <dgm:cxn modelId="{07D1A240-00BD-4B09-B0C6-2BDBEF2B0E68}" type="presOf" srcId="{641AFC70-DB88-412C-BF4D-AF094EFAD060}" destId="{52569B33-71BD-4ED9-94A4-6B7602EBB6EF}" srcOrd="0" destOrd="0" presId="urn:microsoft.com/office/officeart/2005/8/layout/default"/>
    <dgm:cxn modelId="{D79F5477-325F-474B-BFCF-266A0BE0C79C}" srcId="{F70F5170-CD10-4485-85D9-A43A9E6C897E}" destId="{BE5ED5D8-DD0E-4501-A549-D2736B552CA0}" srcOrd="3" destOrd="0" parTransId="{8CCB833E-D8EA-49E0-9DCC-55978787E595}" sibTransId="{A822CBB2-BB0A-4EF4-9FB6-5CCC6E6303A1}"/>
    <dgm:cxn modelId="{A572B9BA-6BAE-4488-B021-C025FAE65C8F}" srcId="{F70F5170-CD10-4485-85D9-A43A9E6C897E}" destId="{02F62AD5-798D-4181-B022-DABC92325870}" srcOrd="0" destOrd="0" parTransId="{3808D909-EAE8-4C93-BFE9-AD0822C420E4}" sibTransId="{F7096FD8-7228-4435-A690-1C4019F43E64}"/>
    <dgm:cxn modelId="{F19440D6-C9B4-4E27-B01C-41862A3B3396}" type="presOf" srcId="{F70F5170-CD10-4485-85D9-A43A9E6C897E}" destId="{59F16EDD-AE09-41C1-9178-1005602881AC}" srcOrd="0" destOrd="0" presId="urn:microsoft.com/office/officeart/2005/8/layout/default"/>
    <dgm:cxn modelId="{D9D1A8D7-2D13-442B-895B-87107E3C7F9B}" srcId="{F70F5170-CD10-4485-85D9-A43A9E6C897E}" destId="{322F8971-F0DF-472D-95C0-BA9711B11DF6}" srcOrd="1" destOrd="0" parTransId="{4D523A8E-BF20-40BE-A997-BECBD45A43A2}" sibTransId="{87807F56-717B-437D-8357-7F7EC766DD35}"/>
    <dgm:cxn modelId="{C2DFA3F6-FDAE-4EA0-AF83-684BEC6691D9}" type="presOf" srcId="{02F62AD5-798D-4181-B022-DABC92325870}" destId="{3A788BF8-2EBF-4EAF-A87D-ED81EF96C325}" srcOrd="0" destOrd="0" presId="urn:microsoft.com/office/officeart/2005/8/layout/default"/>
    <dgm:cxn modelId="{3FD392B3-84A7-4DE4-8A53-89B923DF5A48}" type="presParOf" srcId="{59F16EDD-AE09-41C1-9178-1005602881AC}" destId="{3A788BF8-2EBF-4EAF-A87D-ED81EF96C325}" srcOrd="0" destOrd="0" presId="urn:microsoft.com/office/officeart/2005/8/layout/default"/>
    <dgm:cxn modelId="{7A2FB836-AB45-495B-B115-2CB1E312CA4A}" type="presParOf" srcId="{59F16EDD-AE09-41C1-9178-1005602881AC}" destId="{421369B5-9A55-4222-B54B-D37FD1C91129}" srcOrd="1" destOrd="0" presId="urn:microsoft.com/office/officeart/2005/8/layout/default"/>
    <dgm:cxn modelId="{2844C25C-DF49-4988-92A1-17C43CFAE90A}" type="presParOf" srcId="{59F16EDD-AE09-41C1-9178-1005602881AC}" destId="{3CAAF4E5-77DB-4A44-960A-16E8C59147EF}" srcOrd="2" destOrd="0" presId="urn:microsoft.com/office/officeart/2005/8/layout/default"/>
    <dgm:cxn modelId="{363BAB90-6B38-470D-A32A-1F96EFBB81DF}" type="presParOf" srcId="{59F16EDD-AE09-41C1-9178-1005602881AC}" destId="{6FA52852-4CC0-40A1-8A89-56282C01AD87}" srcOrd="3" destOrd="0" presId="urn:microsoft.com/office/officeart/2005/8/layout/default"/>
    <dgm:cxn modelId="{9C26945A-502F-4A68-86CC-270B8C79DB49}" type="presParOf" srcId="{59F16EDD-AE09-41C1-9178-1005602881AC}" destId="{52569B33-71BD-4ED9-94A4-6B7602EBB6EF}" srcOrd="4" destOrd="0" presId="urn:microsoft.com/office/officeart/2005/8/layout/default"/>
    <dgm:cxn modelId="{57A4ED82-4441-4F93-BCF4-B353EFEC54BB}" type="presParOf" srcId="{59F16EDD-AE09-41C1-9178-1005602881AC}" destId="{4855ECAC-F9C4-4877-921C-BFCCC591816C}" srcOrd="5" destOrd="0" presId="urn:microsoft.com/office/officeart/2005/8/layout/default"/>
    <dgm:cxn modelId="{833AC40F-7486-4E45-AA3C-22754423B157}" type="presParOf" srcId="{59F16EDD-AE09-41C1-9178-1005602881AC}" destId="{1D491102-124B-463F-8464-FEFE997FF070}" srcOrd="6" destOrd="0" presId="urn:microsoft.com/office/officeart/2005/8/layout/default"/>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88BF8-2EBF-4EAF-A87D-ED81EF96C325}">
      <dsp:nvSpPr>
        <dsp:cNvPr id="0" name=""/>
        <dsp:cNvSpPr/>
      </dsp:nvSpPr>
      <dsp:spPr>
        <a:xfrm>
          <a:off x="359561" y="1242"/>
          <a:ext cx="3485703" cy="2091422"/>
        </a:xfrm>
        <a:prstGeom prst="rect">
          <a:avLst/>
        </a:prstGeom>
        <a:solidFill>
          <a:schemeClr val="accent5">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t>Help patients, residents, families, and caregivers know what to ask for in their care </a:t>
          </a:r>
          <a:endParaRPr lang="en-US" sz="1800" b="1" kern="1200"/>
        </a:p>
      </dsp:txBody>
      <dsp:txXfrm>
        <a:off x="359561" y="1242"/>
        <a:ext cx="3485703" cy="2091422"/>
      </dsp:txXfrm>
    </dsp:sp>
    <dsp:sp modelId="{3CAAF4E5-77DB-4A44-960A-16E8C59147EF}">
      <dsp:nvSpPr>
        <dsp:cNvPr id="0" name=""/>
        <dsp:cNvSpPr/>
      </dsp:nvSpPr>
      <dsp:spPr>
        <a:xfrm>
          <a:off x="4217433" y="34977"/>
          <a:ext cx="3485703" cy="2091422"/>
        </a:xfrm>
        <a:prstGeom prst="rect">
          <a:avLst/>
        </a:prstGeom>
        <a:solidFill>
          <a:srgbClr val="389EB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t>Help health care professionals know what care to offer, based on evidence and expert consensus</a:t>
          </a:r>
          <a:r>
            <a:rPr lang="en-US" sz="1800" b="0" i="0" kern="1200"/>
            <a:t> </a:t>
          </a:r>
          <a:endParaRPr lang="en-US" sz="1800" b="1" kern="1200"/>
        </a:p>
      </dsp:txBody>
      <dsp:txXfrm>
        <a:off x="4217433" y="34977"/>
        <a:ext cx="3485703" cy="2091422"/>
      </dsp:txXfrm>
    </dsp:sp>
    <dsp:sp modelId="{52569B33-71BD-4ED9-94A4-6B7602EBB6EF}">
      <dsp:nvSpPr>
        <dsp:cNvPr id="0" name=""/>
        <dsp:cNvSpPr/>
      </dsp:nvSpPr>
      <dsp:spPr>
        <a:xfrm>
          <a:off x="359561" y="2441235"/>
          <a:ext cx="3485703" cy="2091422"/>
        </a:xfrm>
        <a:prstGeom prst="rect">
          <a:avLst/>
        </a:prstGeom>
        <a:solidFill>
          <a:srgbClr val="3B6B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t>Help health care organizations measure, assess and improve the quality of care they provide</a:t>
          </a:r>
          <a:endParaRPr lang="en-US" sz="1800" b="1" kern="1200"/>
        </a:p>
      </dsp:txBody>
      <dsp:txXfrm>
        <a:off x="359561" y="2441235"/>
        <a:ext cx="3485703" cy="2091422"/>
      </dsp:txXfrm>
    </dsp:sp>
    <dsp:sp modelId="{1D491102-124B-463F-8464-FEFE997FF070}">
      <dsp:nvSpPr>
        <dsp:cNvPr id="0" name=""/>
        <dsp:cNvSpPr/>
      </dsp:nvSpPr>
      <dsp:spPr>
        <a:xfrm>
          <a:off x="4193835" y="2441235"/>
          <a:ext cx="3485703" cy="2091422"/>
        </a:xfrm>
        <a:prstGeom prst="rect">
          <a:avLst/>
        </a:prstGeom>
        <a:solidFill>
          <a:srgbClr val="66968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t>Help ensure consistent, </a:t>
          </a:r>
          <a:br>
            <a:rPr lang="en-US" sz="1800" b="1" i="0" kern="1200"/>
          </a:br>
          <a:r>
            <a:rPr lang="en-US" sz="1800" b="1" i="0" kern="1200"/>
            <a:t>high-quality care across the province</a:t>
          </a:r>
          <a:endParaRPr lang="en-US" sz="1800" b="1" kern="1200"/>
        </a:p>
      </dsp:txBody>
      <dsp:txXfrm>
        <a:off x="4193835" y="2441235"/>
        <a:ext cx="3485703" cy="209142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1" y="0"/>
            <a:ext cx="4028971" cy="350520"/>
          </a:xfrm>
          <a:prstGeom prst="rect">
            <a:avLst/>
          </a:prstGeom>
          <a:noFill/>
          <a:ln w="9525">
            <a:noFill/>
            <a:miter lim="800000"/>
            <a:headEnd/>
            <a:tailEnd/>
          </a:ln>
          <a:effectLst/>
        </p:spPr>
        <p:txBody>
          <a:bodyPr vert="horz" wrap="square" lIns="91723" tIns="45862" rIns="91723" bIns="45862" numCol="1" anchor="t" anchorCtr="0" compatLnSpc="1">
            <a:prstTxWarp prst="textNoShape">
              <a:avLst/>
            </a:prstTxWarp>
          </a:bodyPr>
          <a:lstStyle>
            <a:lvl1pPr eaLnBrk="0" hangingPunct="0">
              <a:spcBef>
                <a:spcPct val="0"/>
              </a:spcBef>
              <a:defRPr sz="1100" u="none">
                <a:latin typeface="Arial Narrow" pitchFamily="34" charset="0"/>
                <a:ea typeface="ＭＳ Ｐゴシック" pitchFamily="68" charset="-128"/>
                <a:cs typeface="+mn-cs"/>
              </a:defRPr>
            </a:lvl1pPr>
          </a:lstStyle>
          <a:p>
            <a:pPr>
              <a:defRPr/>
            </a:pPr>
            <a:r>
              <a:rPr lang="en-CA"/>
              <a:t>Health Quality Ontario</a:t>
            </a:r>
          </a:p>
        </p:txBody>
      </p:sp>
      <p:sp>
        <p:nvSpPr>
          <p:cNvPr id="234500" name="Rectangle 4"/>
          <p:cNvSpPr>
            <a:spLocks noGrp="1" noChangeArrowheads="1"/>
          </p:cNvSpPr>
          <p:nvPr>
            <p:ph type="ftr" sz="quarter" idx="2"/>
          </p:nvPr>
        </p:nvSpPr>
        <p:spPr bwMode="auto">
          <a:xfrm>
            <a:off x="1" y="6658287"/>
            <a:ext cx="5990129" cy="350520"/>
          </a:xfrm>
          <a:prstGeom prst="rect">
            <a:avLst/>
          </a:prstGeom>
          <a:noFill/>
          <a:ln w="9525">
            <a:noFill/>
            <a:miter lim="800000"/>
            <a:headEnd/>
            <a:tailEnd/>
          </a:ln>
          <a:effectLst/>
        </p:spPr>
        <p:txBody>
          <a:bodyPr vert="horz" wrap="square" lIns="91723" tIns="45862" rIns="91723" bIns="45862" numCol="1" anchor="b" anchorCtr="0" compatLnSpc="1">
            <a:prstTxWarp prst="textNoShape">
              <a:avLst/>
            </a:prstTxWarp>
          </a:bodyPr>
          <a:lstStyle>
            <a:lvl1pPr eaLnBrk="0" hangingPunct="0">
              <a:spcBef>
                <a:spcPct val="0"/>
              </a:spcBef>
              <a:defRPr sz="900" u="none">
                <a:latin typeface="Arial Narrow" pitchFamily="34" charset="0"/>
                <a:ea typeface="ＭＳ Ｐゴシック" pitchFamily="68" charset="-128"/>
                <a:cs typeface="+mn-cs"/>
              </a:defRPr>
            </a:lvl1pPr>
          </a:lstStyle>
          <a:p>
            <a:pPr>
              <a:defRPr/>
            </a:pPr>
            <a:endParaRPr lang="en-CA"/>
          </a:p>
        </p:txBody>
      </p:sp>
      <p:sp>
        <p:nvSpPr>
          <p:cNvPr id="234501" name="Rectangle 5"/>
          <p:cNvSpPr>
            <a:spLocks noGrp="1" noChangeArrowheads="1"/>
          </p:cNvSpPr>
          <p:nvPr>
            <p:ph type="sldNum" sz="quarter" idx="3"/>
          </p:nvPr>
        </p:nvSpPr>
        <p:spPr bwMode="auto">
          <a:xfrm>
            <a:off x="8290352" y="6658287"/>
            <a:ext cx="1004457" cy="350520"/>
          </a:xfrm>
          <a:prstGeom prst="rect">
            <a:avLst/>
          </a:prstGeom>
          <a:noFill/>
          <a:ln w="9525">
            <a:noFill/>
            <a:miter lim="800000"/>
            <a:headEnd/>
            <a:tailEnd/>
          </a:ln>
          <a:effectLst/>
        </p:spPr>
        <p:txBody>
          <a:bodyPr vert="horz" wrap="square" lIns="91723" tIns="45862" rIns="91723" bIns="45862" numCol="1" anchor="b" anchorCtr="0" compatLnSpc="1">
            <a:prstTxWarp prst="textNoShape">
              <a:avLst/>
            </a:prstTxWarp>
          </a:bodyPr>
          <a:lstStyle>
            <a:lvl1pPr algn="r" eaLnBrk="0" hangingPunct="0">
              <a:defRPr sz="1200" u="none"/>
            </a:lvl1pPr>
          </a:lstStyle>
          <a:p>
            <a:fld id="{7E981981-9D94-4DEE-BB6F-8340CF993D55}" type="slidenum">
              <a:rPr lang="en-CA" altLang="en-US"/>
              <a:pPr/>
              <a:t>‹#›</a:t>
            </a:fld>
            <a:endParaRPr lang="en-CA" alt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1" y="0"/>
            <a:ext cx="4028971" cy="35052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lvl1pPr defTabSz="464987"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1" name="Rectangle 3"/>
          <p:cNvSpPr>
            <a:spLocks noGrp="1" noChangeArrowheads="1"/>
          </p:cNvSpPr>
          <p:nvPr>
            <p:ph type="dt" idx="1"/>
          </p:nvPr>
        </p:nvSpPr>
        <p:spPr bwMode="auto">
          <a:xfrm>
            <a:off x="5265838" y="0"/>
            <a:ext cx="4028971" cy="35052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lvl1pPr algn="r" defTabSz="464987" eaLnBrk="0" hangingPunct="0">
              <a:defRPr sz="1200" u="none"/>
            </a:lvl1pPr>
          </a:lstStyle>
          <a:p>
            <a:fld id="{24F56CF2-DCFE-4A13-AF35-E1D99AC3E997}" type="datetime1">
              <a:rPr lang="en-CA" altLang="en-US"/>
              <a:pPr/>
              <a:t>2019-12-04</a:t>
            </a:fld>
            <a:endParaRPr lang="en-CA" altLang="en-US"/>
          </a:p>
        </p:txBody>
      </p:sp>
      <p:sp>
        <p:nvSpPr>
          <p:cNvPr id="32772"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929640" y="3329940"/>
            <a:ext cx="7437120" cy="315468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8374" name="Rectangle 6"/>
          <p:cNvSpPr>
            <a:spLocks noGrp="1" noChangeArrowheads="1"/>
          </p:cNvSpPr>
          <p:nvPr>
            <p:ph type="ftr" sz="quarter" idx="4"/>
          </p:nvPr>
        </p:nvSpPr>
        <p:spPr bwMode="auto">
          <a:xfrm>
            <a:off x="1" y="6658287"/>
            <a:ext cx="4028971" cy="350520"/>
          </a:xfrm>
          <a:prstGeom prst="rect">
            <a:avLst/>
          </a:prstGeom>
          <a:noFill/>
          <a:ln w="9525">
            <a:noFill/>
            <a:miter lim="800000"/>
            <a:headEnd/>
            <a:tailEnd/>
          </a:ln>
        </p:spPr>
        <p:txBody>
          <a:bodyPr vert="horz" wrap="square" lIns="93167" tIns="46584" rIns="93167" bIns="46584" numCol="1" anchor="b" anchorCtr="0" compatLnSpc="1">
            <a:prstTxWarp prst="textNoShape">
              <a:avLst/>
            </a:prstTxWarp>
          </a:bodyPr>
          <a:lstStyle>
            <a:lvl1pPr defTabSz="464987"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5" name="Rectangle 7"/>
          <p:cNvSpPr>
            <a:spLocks noGrp="1" noChangeArrowheads="1"/>
          </p:cNvSpPr>
          <p:nvPr>
            <p:ph type="sldNum" sz="quarter" idx="5"/>
          </p:nvPr>
        </p:nvSpPr>
        <p:spPr bwMode="auto">
          <a:xfrm>
            <a:off x="5265838" y="6658287"/>
            <a:ext cx="4028971" cy="350520"/>
          </a:xfrm>
          <a:prstGeom prst="rect">
            <a:avLst/>
          </a:prstGeom>
          <a:noFill/>
          <a:ln w="9525">
            <a:noFill/>
            <a:miter lim="800000"/>
            <a:headEnd/>
            <a:tailEnd/>
          </a:ln>
        </p:spPr>
        <p:txBody>
          <a:bodyPr vert="horz" wrap="square" lIns="93167" tIns="46584" rIns="93167" bIns="46584" numCol="1" anchor="b" anchorCtr="0" compatLnSpc="1">
            <a:prstTxWarp prst="textNoShape">
              <a:avLst/>
            </a:prstTxWarp>
          </a:bodyPr>
          <a:lstStyle>
            <a:lvl1pPr algn="r" defTabSz="464987" eaLnBrk="0" hangingPunct="0">
              <a:defRPr sz="1200" u="none"/>
            </a:lvl1pPr>
          </a:lstStyle>
          <a:p>
            <a:fld id="{0597D704-995A-451A-AAA2-B9462F0B3A37}" type="slidenum">
              <a:rPr lang="en-CA" altLang="en-US"/>
              <a:pPr/>
              <a:t>‹#›</a:t>
            </a:fld>
            <a:endParaRPr lang="en-CA"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ＭＳ Ｐゴシック" pitchFamily="68" charset="-128"/>
      </a:defRPr>
    </a:lvl1pPr>
    <a:lvl2pPr marL="4572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QualityStandards@hqontario.ca"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a:solidFill>
                  <a:schemeClr val="tx1"/>
                </a:solidFill>
                <a:effectLst/>
                <a:latin typeface="Calibri" pitchFamily="68" charset="0"/>
                <a:ea typeface="MS PGothic" panose="020B0600070205080204" pitchFamily="34" charset="-128"/>
                <a:cs typeface="ＭＳ Ｐゴシック" pitchFamily="68" charset="-128"/>
              </a:rPr>
              <a:t>If you have any questions about the content of this presentation, please contact us at </a:t>
            </a:r>
            <a:r>
              <a:rPr lang="en-US" sz="1200" b="0" i="0" u="sng" strike="noStrike" kern="1200">
                <a:solidFill>
                  <a:schemeClr val="tx1"/>
                </a:solidFill>
                <a:effectLst/>
                <a:latin typeface="Calibri" pitchFamily="68" charset="0"/>
                <a:ea typeface="MS PGothic" panose="020B0600070205080204" pitchFamily="34" charset="-128"/>
                <a:cs typeface="ＭＳ Ｐゴシック" pitchFamily="68" charset="-128"/>
                <a:hlinkClick r:id="rId3"/>
              </a:rPr>
              <a:t>QualityStandards@hqontario.ca</a:t>
            </a:r>
            <a:endParaRPr lang="en-US"/>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0</a:t>
            </a:fld>
            <a:endParaRPr lang="en-CA" altLang="en-US"/>
          </a:p>
        </p:txBody>
      </p:sp>
    </p:spTree>
    <p:extLst>
      <p:ext uri="{BB962C8B-B14F-4D97-AF65-F5344CB8AC3E}">
        <p14:creationId xmlns:p14="http://schemas.microsoft.com/office/powerpoint/2010/main" val="1588193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10</a:t>
            </a:fld>
            <a:endParaRPr lang="en-CA" altLang="en-US"/>
          </a:p>
        </p:txBody>
      </p:sp>
    </p:spTree>
    <p:extLst>
      <p:ext uri="{BB962C8B-B14F-4D97-AF65-F5344CB8AC3E}">
        <p14:creationId xmlns:p14="http://schemas.microsoft.com/office/powerpoint/2010/main" val="1349369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11</a:t>
            </a:fld>
            <a:endParaRPr lang="en-CA" altLang="en-US"/>
          </a:p>
        </p:txBody>
      </p:sp>
    </p:spTree>
    <p:extLst>
      <p:ext uri="{BB962C8B-B14F-4D97-AF65-F5344CB8AC3E}">
        <p14:creationId xmlns:p14="http://schemas.microsoft.com/office/powerpoint/2010/main" val="3838862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data presented in the following slides is for people with OCD and their family. </a:t>
            </a: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12</a:t>
            </a:fld>
            <a:endParaRPr lang="en-CA" altLang="en-US"/>
          </a:p>
        </p:txBody>
      </p:sp>
    </p:spTree>
    <p:extLst>
      <p:ext uri="{BB962C8B-B14F-4D97-AF65-F5344CB8AC3E}">
        <p14:creationId xmlns:p14="http://schemas.microsoft.com/office/powerpoint/2010/main" val="45512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14</a:t>
            </a:fld>
            <a:endParaRPr lang="en-CA" altLang="en-US"/>
          </a:p>
        </p:txBody>
      </p:sp>
    </p:spTree>
    <p:extLst>
      <p:ext uri="{BB962C8B-B14F-4D97-AF65-F5344CB8AC3E}">
        <p14:creationId xmlns:p14="http://schemas.microsoft.com/office/powerpoint/2010/main" val="735989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Adults: 12.3%</a:t>
            </a:r>
          </a:p>
          <a:p>
            <a:r>
              <a:rPr lang="en-US"/>
              <a:t>Children: 21.6%</a:t>
            </a:r>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15</a:t>
            </a:fld>
            <a:endParaRPr lang="en-CA" altLang="en-US"/>
          </a:p>
        </p:txBody>
      </p:sp>
    </p:spTree>
    <p:extLst>
      <p:ext uri="{BB962C8B-B14F-4D97-AF65-F5344CB8AC3E}">
        <p14:creationId xmlns:p14="http://schemas.microsoft.com/office/powerpoint/2010/main" val="77727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22.39%</a:t>
            </a:r>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16</a:t>
            </a:fld>
            <a:endParaRPr lang="en-CA" altLang="en-US"/>
          </a:p>
        </p:txBody>
      </p:sp>
    </p:spTree>
    <p:extLst>
      <p:ext uri="{BB962C8B-B14F-4D97-AF65-F5344CB8AC3E}">
        <p14:creationId xmlns:p14="http://schemas.microsoft.com/office/powerpoint/2010/main" val="2823047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atin typeface="Calibri"/>
                <a:ea typeface="MS PGothic"/>
                <a:cs typeface="Calibri"/>
              </a:rPr>
              <a:t>10.9%</a:t>
            </a:r>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18</a:t>
            </a:fld>
            <a:endParaRPr lang="en-CA" altLang="en-US"/>
          </a:p>
        </p:txBody>
      </p:sp>
    </p:spTree>
    <p:extLst>
      <p:ext uri="{BB962C8B-B14F-4D97-AF65-F5344CB8AC3E}">
        <p14:creationId xmlns:p14="http://schemas.microsoft.com/office/powerpoint/2010/main" val="1983971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19</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76935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20</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3114509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21</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478855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buFont typeface="Arial" panose="020B0604020202020204" pitchFamily="34" charset="0"/>
              <a:buChar char="•"/>
            </a:pPr>
            <a:r>
              <a:rPr lang="en-US" sz="1200" b="0" i="0" u="none" strike="noStrike" kern="1200">
                <a:solidFill>
                  <a:schemeClr val="tx1"/>
                </a:solidFill>
                <a:effectLst/>
                <a:latin typeface="Calibri" pitchFamily="68" charset="0"/>
                <a:ea typeface="MS PGothic" panose="020B0600070205080204" pitchFamily="34" charset="-128"/>
                <a:cs typeface="ＭＳ Ｐゴシック" pitchFamily="68" charset="-128"/>
              </a:rPr>
              <a:t>Quality standards are a smaller set of high impact statements that describe optimal care where identified quality gaps exist in Ontario.</a:t>
            </a:r>
            <a:endParaRPr lang="en-US" sz="1200" b="0" i="0" kern="1200">
              <a:solidFill>
                <a:schemeClr val="tx1"/>
              </a:solidFill>
              <a:effectLst/>
              <a:latin typeface="Calibri" pitchFamily="68" charset="0"/>
              <a:ea typeface="MS PGothic" panose="020B0600070205080204" pitchFamily="34" charset="-128"/>
              <a:cs typeface="ＭＳ Ｐゴシック" pitchFamily="68" charset="-128"/>
            </a:endParaRPr>
          </a:p>
          <a:p>
            <a:pPr marL="171450" indent="-171450" rtl="0" fontAlgn="base">
              <a:buFont typeface="Arial" panose="020B0604020202020204" pitchFamily="34" charset="0"/>
              <a:buChar char="•"/>
            </a:pPr>
            <a:r>
              <a:rPr lang="en-US" sz="1200" b="0" i="0" u="none" strike="noStrike" kern="1200">
                <a:solidFill>
                  <a:schemeClr val="tx1"/>
                </a:solidFill>
                <a:effectLst/>
                <a:latin typeface="Calibri" pitchFamily="68" charset="0"/>
                <a:ea typeface="MS PGothic" panose="020B0600070205080204" pitchFamily="34" charset="-128"/>
                <a:cs typeface="ＭＳ Ｐゴシック" pitchFamily="68" charset="-128"/>
              </a:rPr>
              <a:t>Voluntary and aspirational in nature</a:t>
            </a:r>
            <a:r>
              <a:rPr lang="en-US" sz="1200" b="0" i="0" kern="1200">
                <a:solidFill>
                  <a:schemeClr val="tx1"/>
                </a:solidFill>
                <a:effectLst/>
                <a:latin typeface="Calibri" pitchFamily="68" charset="0"/>
                <a:ea typeface="MS PGothic" panose="020B0600070205080204" pitchFamily="34" charset="-128"/>
                <a:cs typeface="ＭＳ Ｐゴシック" pitchFamily="68" charset="-128"/>
              </a:rPr>
              <a:t>​.</a:t>
            </a:r>
          </a:p>
          <a:p>
            <a:pPr marL="171450" indent="-171450" rtl="0" fontAlgn="base">
              <a:buFont typeface="Arial" panose="020B0604020202020204" pitchFamily="34" charset="0"/>
              <a:buChar char="•"/>
            </a:pPr>
            <a:r>
              <a:rPr lang="en-US" sz="1200" b="0" i="0" u="none" strike="noStrike" kern="1200">
                <a:solidFill>
                  <a:schemeClr val="tx1"/>
                </a:solidFill>
                <a:effectLst/>
                <a:latin typeface="Calibri" pitchFamily="68" charset="0"/>
                <a:ea typeface="MS PGothic" panose="020B0600070205080204" pitchFamily="34" charset="-128"/>
                <a:cs typeface="ＭＳ Ｐゴシック" pitchFamily="68" charset="-128"/>
              </a:rPr>
              <a:t>Designed to “raise the ceiling” with the goal of having the best possible care available to all Ontarians, regardless of where they live in the province.</a:t>
            </a:r>
          </a:p>
          <a:p>
            <a:pPr marL="171450" indent="-171450" rtl="0" fontAlgn="base">
              <a:buFont typeface="Arial" panose="020B0604020202020204" pitchFamily="34" charset="0"/>
              <a:buChar char="•"/>
            </a:pPr>
            <a:r>
              <a:rPr lang="en-US" sz="2400" b="0" kern="1200">
                <a:solidFill>
                  <a:schemeClr val="tx1"/>
                </a:solidFill>
                <a:latin typeface="Arial" panose="020B0604020202020204" pitchFamily="34" charset="0"/>
                <a:ea typeface="MS PGothic" panose="020B0600070205080204" pitchFamily="34" charset="-128"/>
                <a:cs typeface="ＭＳ Ｐゴシック" pitchFamily="68" charset="-128"/>
              </a:rPr>
              <a:t>There are many guidelines, professional standards, and</a:t>
            </a:r>
            <a:r>
              <a:rPr lang="en-US" sz="2400" b="0" kern="1200" baseline="0">
                <a:solidFill>
                  <a:schemeClr val="tx1"/>
                </a:solidFill>
                <a:latin typeface="Arial" panose="020B0604020202020204" pitchFamily="34" charset="0"/>
                <a:ea typeface="MS PGothic" panose="020B0600070205080204" pitchFamily="34" charset="-128"/>
                <a:cs typeface="ＭＳ Ｐゴシック" pitchFamily="68" charset="-128"/>
              </a:rPr>
              <a:t> other recommendations that contribute to the evidence ecosystem. Quality standards complement these resources.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2400" baseline="0"/>
              <a:t>Quality standards outline the </a:t>
            </a:r>
            <a:r>
              <a:rPr lang="en-US" sz="2400" b="1" baseline="0"/>
              <a:t>what</a:t>
            </a:r>
            <a:r>
              <a:rPr lang="en-US" sz="2400" baseline="0"/>
              <a:t> of care that should be delivered but are agnostic on </a:t>
            </a:r>
            <a:r>
              <a:rPr lang="en-US" sz="2400" b="1" baseline="0"/>
              <a:t>who</a:t>
            </a:r>
            <a:r>
              <a:rPr lang="en-US" sz="2400" baseline="0"/>
              <a:t> should be delivering it (unlike other CPGs, </a:t>
            </a:r>
            <a:r>
              <a:rPr lang="en-US" sz="2400" baseline="0" err="1"/>
              <a:t>BPGs</a:t>
            </a:r>
            <a:r>
              <a:rPr lang="en-US" sz="2400" baseline="0"/>
              <a:t>).</a:t>
            </a:r>
            <a:endParaRPr lang="en-US" sz="2400" b="0" kern="1200">
              <a:solidFill>
                <a:schemeClr val="tx1"/>
              </a:solidFill>
              <a:latin typeface="Arial" panose="020B0604020202020204" pitchFamily="34" charset="0"/>
              <a:ea typeface="MS PGothic" panose="020B0600070205080204" pitchFamily="34" charset="-128"/>
              <a:cs typeface="ＭＳ Ｐゴシック" pitchFamily="68" charset="-128"/>
            </a:endParaRPr>
          </a:p>
          <a:p>
            <a:endParaRPr lang="en-CA" b="1"/>
          </a:p>
          <a:p>
            <a:r>
              <a:rPr lang="en-CA" b="1"/>
              <a:t>Quality standards are:</a:t>
            </a:r>
          </a:p>
          <a:p>
            <a:pPr marL="171450" indent="-171450" defTabSz="457200">
              <a:spcBef>
                <a:spcPct val="0"/>
              </a:spcBef>
              <a:buClr>
                <a:srgbClr val="00788A"/>
              </a:buClr>
              <a:buFont typeface="Arial" panose="020B0604020202020204" pitchFamily="34" charset="0"/>
              <a:buChar char="•"/>
            </a:pPr>
            <a:r>
              <a:rPr lang="en-US" sz="1200" b="0" kern="1200">
                <a:solidFill>
                  <a:schemeClr val="tx1"/>
                </a:solidFill>
                <a:latin typeface="Calibri" pitchFamily="68" charset="0"/>
                <a:ea typeface="MS PGothic" panose="020B0600070205080204" pitchFamily="34" charset="-128"/>
                <a:cs typeface="ＭＳ Ｐゴシック" pitchFamily="68" charset="-128"/>
              </a:rPr>
              <a:t>Concise: 5 to 15 strong, evidence-based statements focused on high priority areas for improvement.</a:t>
            </a:r>
          </a:p>
          <a:p>
            <a:pPr marL="171450" marR="0" lvl="0" indent="-171450" algn="l" defTabSz="457200" rtl="0" eaLnBrk="0" fontAlgn="base" latinLnBrk="0" hangingPunct="0">
              <a:lnSpc>
                <a:spcPct val="100000"/>
              </a:lnSpc>
              <a:spcBef>
                <a:spcPct val="0"/>
              </a:spcBef>
              <a:spcAft>
                <a:spcPct val="0"/>
              </a:spcAft>
              <a:buClr>
                <a:srgbClr val="00788A"/>
              </a:buClr>
              <a:buSzTx/>
              <a:buFont typeface="Arial" panose="020B0604020202020204" pitchFamily="34" charset="0"/>
              <a:buChar char="•"/>
              <a:tabLst/>
              <a:defRPr/>
            </a:pPr>
            <a:r>
              <a:rPr lang="en-US" sz="1200" b="0" kern="1200">
                <a:solidFill>
                  <a:schemeClr val="tx1"/>
                </a:solidFill>
                <a:latin typeface="Calibri" pitchFamily="68" charset="0"/>
                <a:ea typeface="MS PGothic" panose="020B0600070205080204" pitchFamily="34" charset="-128"/>
                <a:cs typeface="ＭＳ Ｐゴシック" pitchFamily="68" charset="-128"/>
              </a:rPr>
              <a:t>Accessible: help clinicians and provider organizations offer the highest-quality care; and patients to know what to discuss with their care providers (</a:t>
            </a:r>
            <a:r>
              <a:rPr lang="en-US" sz="1200" b="0" baseline="0"/>
              <a:t>compared with CPGs that are quite dense, these are very accessible, also written in plain language).</a:t>
            </a:r>
          </a:p>
          <a:p>
            <a:pPr marL="171450" indent="-171450" defTabSz="457200">
              <a:spcBef>
                <a:spcPct val="0"/>
              </a:spcBef>
              <a:buClr>
                <a:srgbClr val="00788A"/>
              </a:buClr>
              <a:buFont typeface="Arial" panose="020B0604020202020204" pitchFamily="34" charset="0"/>
              <a:buChar char="•"/>
            </a:pPr>
            <a:r>
              <a:rPr lang="en-US" sz="1200" b="0" kern="1200">
                <a:solidFill>
                  <a:schemeClr val="tx1"/>
                </a:solidFill>
                <a:latin typeface="Calibri" pitchFamily="68" charset="0"/>
                <a:ea typeface="MS PGothic" panose="020B0600070205080204" pitchFamily="34" charset="-128"/>
                <a:cs typeface="ＭＳ Ｐゴシック" pitchFamily="68" charset="-128"/>
              </a:rPr>
              <a:t>Measurable: each statement is accompanied by one or more quality indicators (structure, process or outcome), with a set of outcome measures for the overall standard.</a:t>
            </a:r>
          </a:p>
          <a:p>
            <a:pPr marL="171450" lvl="0" indent="-171450" defTabSz="457200">
              <a:spcBef>
                <a:spcPct val="0"/>
              </a:spcBef>
              <a:buClr>
                <a:srgbClr val="00788A"/>
              </a:buClr>
              <a:buFont typeface="Arial" panose="020B0604020202020204" pitchFamily="34" charset="0"/>
              <a:buChar char="•"/>
            </a:pPr>
            <a:r>
              <a:rPr lang="en-US" sz="1200" b="0" kern="1200">
                <a:solidFill>
                  <a:schemeClr val="tx1"/>
                </a:solidFill>
                <a:latin typeface="Calibri" pitchFamily="68" charset="0"/>
                <a:ea typeface="MS PGothic" panose="020B0600070205080204" pitchFamily="34" charset="-128"/>
                <a:cs typeface="ＭＳ Ｐゴシック" pitchFamily="68" charset="-128"/>
              </a:rPr>
              <a:t>Implementable</a:t>
            </a:r>
            <a:r>
              <a:rPr lang="en-US" sz="2800" b="0"/>
              <a:t>: </a:t>
            </a:r>
            <a:r>
              <a:rPr lang="en-US" sz="1200" kern="1200">
                <a:solidFill>
                  <a:schemeClr val="tx1"/>
                </a:solidFill>
                <a:latin typeface="Calibri" pitchFamily="68" charset="0"/>
                <a:ea typeface="MS PGothic" panose="020B0600070205080204" pitchFamily="34" charset="-128"/>
                <a:cs typeface="ＭＳ Ｐゴシック" pitchFamily="68" charset="-128"/>
              </a:rPr>
              <a:t>quality improvement tools and resources support each standard, to fuel adoption.</a:t>
            </a:r>
            <a:endParaRPr lang="en-CA" sz="1200" kern="1200">
              <a:solidFill>
                <a:schemeClr val="tx1"/>
              </a:solidFill>
              <a:latin typeface="Calibri" pitchFamily="68" charset="0"/>
              <a:ea typeface="MS PGothic" panose="020B0600070205080204" pitchFamily="34" charset="-128"/>
              <a:cs typeface="ＭＳ Ｐゴシック" pitchFamily="68" charset="-128"/>
            </a:endParaRPr>
          </a:p>
          <a:p>
            <a:pPr defTabSz="457883">
              <a:defRPr/>
            </a:pPr>
            <a:endParaRPr lang="en-CA" b="1"/>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2</a:t>
            </a:fld>
            <a:endParaRPr lang="en-CA" altLang="en-US">
              <a:solidFill>
                <a:srgbClr val="000000"/>
              </a:solidFill>
            </a:endParaRPr>
          </a:p>
        </p:txBody>
      </p:sp>
    </p:spTree>
    <p:extLst>
      <p:ext uri="{BB962C8B-B14F-4D97-AF65-F5344CB8AC3E}">
        <p14:creationId xmlns:p14="http://schemas.microsoft.com/office/powerpoint/2010/main" val="4094519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a:solidFill>
                  <a:schemeClr val="tx1"/>
                </a:solidFill>
                <a:effectLst/>
                <a:latin typeface="Calibri" pitchFamily="68" charset="0"/>
                <a:ea typeface="MS PGothic" panose="020B0600070205080204" pitchFamily="34" charset="-128"/>
                <a:cs typeface="ＭＳ Ｐゴシック" pitchFamily="68" charset="-128"/>
              </a:rPr>
              <a:t>Scope of This Quality Standard</a:t>
            </a:r>
          </a:p>
          <a:p>
            <a:r>
              <a:rPr lang="en-CA" sz="1200" kern="1200">
                <a:solidFill>
                  <a:schemeClr val="tx1"/>
                </a:solidFill>
                <a:effectLst/>
                <a:latin typeface="Calibri" pitchFamily="68" charset="0"/>
                <a:ea typeface="MS PGothic" panose="020B0600070205080204" pitchFamily="34" charset="-128"/>
                <a:cs typeface="ＭＳ Ｐゴシック" pitchFamily="68" charset="-128"/>
              </a:rPr>
              <a:t>This quality standard addresses care for people living with obsessive–compulsive disorder (OCD). It applies to care for people in all settings but focuses on primary and community care. This quality standard focuses on care for adults (age 18 years and older), but it includes content that is relevant for children and adolescents (under age 18 years). </a:t>
            </a:r>
          </a:p>
          <a:p>
            <a:r>
              <a:rPr lang="en-CA" sz="1200" kern="1200">
                <a:solidFill>
                  <a:schemeClr val="tx1"/>
                </a:solidFill>
                <a:effectLst/>
                <a:latin typeface="Calibri" pitchFamily="68" charset="0"/>
                <a:ea typeface="MS PGothic" panose="020B0600070205080204" pitchFamily="34" charset="-128"/>
                <a:cs typeface="ＭＳ Ｐゴシック" pitchFamily="68" charset="-128"/>
              </a:rPr>
              <a:t> </a:t>
            </a:r>
          </a:p>
          <a:p>
            <a:r>
              <a:rPr lang="en-CA" sz="1200" kern="1200">
                <a:solidFill>
                  <a:schemeClr val="tx1"/>
                </a:solidFill>
                <a:effectLst/>
                <a:latin typeface="Calibri" pitchFamily="68" charset="0"/>
                <a:ea typeface="MS PGothic" panose="020B0600070205080204" pitchFamily="34" charset="-128"/>
                <a:cs typeface="ＭＳ Ｐゴシック" pitchFamily="68" charset="-128"/>
              </a:rPr>
              <a:t>Few clinical practice guidelines were available to support the development of a comprehensive quality standard for children and adolescents. In this standard, guidance is provided where relevant clinical practice guideline recommendations and content for children and adolescents were available.</a:t>
            </a:r>
          </a:p>
          <a:p>
            <a:r>
              <a:rPr lang="en-CA" sz="1200" kern="1200">
                <a:solidFill>
                  <a:schemeClr val="tx1"/>
                </a:solidFill>
                <a:effectLst/>
                <a:latin typeface="Calibri" pitchFamily="68" charset="0"/>
                <a:ea typeface="MS PGothic" panose="020B0600070205080204" pitchFamily="34" charset="-128"/>
                <a:cs typeface="ＭＳ Ｐゴシック" pitchFamily="68" charset="-128"/>
              </a:rPr>
              <a:t> </a:t>
            </a:r>
          </a:p>
          <a:p>
            <a:r>
              <a:rPr lang="en-CA" sz="1200" kern="1200">
                <a:solidFill>
                  <a:schemeClr val="tx1"/>
                </a:solidFill>
                <a:effectLst/>
                <a:latin typeface="Calibri" pitchFamily="68" charset="0"/>
                <a:ea typeface="MS PGothic" panose="020B0600070205080204" pitchFamily="34" charset="-128"/>
                <a:cs typeface="ＭＳ Ｐゴシック" pitchFamily="68" charset="-128"/>
              </a:rPr>
              <a:t>This quality standard uses the </a:t>
            </a:r>
            <a:r>
              <a:rPr lang="en-CA" sz="1200" i="1" kern="1200">
                <a:solidFill>
                  <a:schemeClr val="tx1"/>
                </a:solidFill>
                <a:effectLst/>
                <a:latin typeface="Calibri" pitchFamily="68" charset="0"/>
                <a:ea typeface="MS PGothic" panose="020B0600070205080204" pitchFamily="34" charset="-128"/>
                <a:cs typeface="ＭＳ Ｐゴシック" pitchFamily="68" charset="-128"/>
              </a:rPr>
              <a:t>Diagnostic and Statistical Manual of Mental Disorders</a:t>
            </a:r>
            <a:r>
              <a:rPr lang="en-CA" sz="1200" kern="1200">
                <a:solidFill>
                  <a:schemeClr val="tx1"/>
                </a:solidFill>
                <a:effectLst/>
                <a:latin typeface="Calibri" pitchFamily="68" charset="0"/>
                <a:ea typeface="MS PGothic" panose="020B0600070205080204" pitchFamily="34" charset="-128"/>
                <a:cs typeface="ＭＳ Ｐゴシック" pitchFamily="68" charset="-128"/>
              </a:rPr>
              <a:t>, Fifth Edition (</a:t>
            </a:r>
            <a:r>
              <a:rPr lang="en-CA" sz="1200" i="1" kern="1200">
                <a:solidFill>
                  <a:schemeClr val="tx1"/>
                </a:solidFill>
                <a:effectLst/>
                <a:latin typeface="Calibri" pitchFamily="68" charset="0"/>
                <a:ea typeface="MS PGothic" panose="020B0600070205080204" pitchFamily="34" charset="-128"/>
                <a:cs typeface="ＭＳ Ｐゴシック" pitchFamily="68" charset="-128"/>
              </a:rPr>
              <a:t>DSM-5</a:t>
            </a:r>
            <a:r>
              <a:rPr lang="en-CA" sz="1200" kern="1200">
                <a:solidFill>
                  <a:schemeClr val="tx1"/>
                </a:solidFill>
                <a:effectLst/>
                <a:latin typeface="Calibri" pitchFamily="68" charset="0"/>
                <a:ea typeface="MS PGothic" panose="020B0600070205080204" pitchFamily="34" charset="-128"/>
                <a:cs typeface="ＭＳ Ｐゴシック" pitchFamily="68" charset="-128"/>
              </a:rPr>
              <a:t>) categorization of OCD as the presence of obsessions, compulsions, or both</a:t>
            </a:r>
            <a:r>
              <a:rPr lang="en-CA" sz="1200" kern="1200" baseline="30000">
                <a:solidFill>
                  <a:schemeClr val="tx1"/>
                </a:solidFill>
                <a:effectLst/>
                <a:latin typeface="Calibri" pitchFamily="68" charset="0"/>
                <a:ea typeface="MS PGothic" panose="020B0600070205080204" pitchFamily="34" charset="-128"/>
                <a:cs typeface="ＭＳ Ｐゴシック" pitchFamily="68" charset="-128"/>
              </a:rPr>
              <a:t>4</a:t>
            </a:r>
            <a:r>
              <a:rPr lang="en-CA" sz="1200" kern="1200">
                <a:solidFill>
                  <a:schemeClr val="tx1"/>
                </a:solidFill>
                <a:effectLst/>
                <a:latin typeface="Calibri" pitchFamily="68" charset="0"/>
                <a:ea typeface="MS PGothic" panose="020B0600070205080204" pitchFamily="34" charset="-128"/>
                <a:cs typeface="ＭＳ Ｐゴシック" pitchFamily="68" charset="-128"/>
              </a:rPr>
              <a:t>:</a:t>
            </a:r>
          </a:p>
          <a:p>
            <a:r>
              <a:rPr lang="en-CA" sz="1200" kern="1200">
                <a:solidFill>
                  <a:schemeClr val="tx1"/>
                </a:solidFill>
                <a:effectLst/>
                <a:latin typeface="Calibri" pitchFamily="68" charset="0"/>
                <a:ea typeface="MS PGothic" panose="020B0600070205080204" pitchFamily="34" charset="-128"/>
                <a:cs typeface="ＭＳ Ｐゴシック" pitchFamily="68" charset="-128"/>
              </a:rPr>
              <a:t> </a:t>
            </a:r>
          </a:p>
          <a:p>
            <a:pPr marL="171450" lvl="0" indent="-171450">
              <a:buFont typeface="Arial" panose="020B0604020202020204" pitchFamily="34" charset="0"/>
              <a:buChar char="•"/>
            </a:pPr>
            <a:r>
              <a:rPr lang="en-CA" sz="1200" kern="1200">
                <a:solidFill>
                  <a:schemeClr val="tx1"/>
                </a:solidFill>
                <a:effectLst/>
                <a:latin typeface="Calibri" pitchFamily="68" charset="0"/>
                <a:ea typeface="MS PGothic" panose="020B0600070205080204" pitchFamily="34" charset="-128"/>
                <a:cs typeface="ＭＳ Ｐゴシック" pitchFamily="68" charset="-128"/>
              </a:rPr>
              <a:t>Obsessions are “recurrent and persistent thoughts, urges, or impulses that are experienced as intrusive and unwanted, and that in most individuals cause marked anxiety or distress. The individual attempts to ignore or supress such thoughts, urges, or images, or to neutralize them with some other thought or action” </a:t>
            </a:r>
          </a:p>
          <a:p>
            <a:pPr marL="171450" lvl="0" indent="-171450">
              <a:buFont typeface="Arial" panose="020B0604020202020204" pitchFamily="34" charset="0"/>
              <a:buChar char="•"/>
            </a:pPr>
            <a:r>
              <a:rPr lang="en-CA" sz="1200" kern="1200">
                <a:solidFill>
                  <a:schemeClr val="tx1"/>
                </a:solidFill>
                <a:effectLst/>
                <a:latin typeface="Calibri" pitchFamily="68" charset="0"/>
                <a:ea typeface="MS PGothic" panose="020B0600070205080204" pitchFamily="34" charset="-128"/>
                <a:cs typeface="ＭＳ Ｐゴシック" pitchFamily="68" charset="-128"/>
              </a:rPr>
              <a:t>Compulsions are “repetitive behaviours (e.g., hand washing, ordering, checking) or mental acts (e.g., praying, counting, repeating words silently) that the individual feels driven to perform in response to an obsession or according to rules that must be applied rigidly. The behaviours or mental acts are aimed at preventing or reducing anxiety or stress or preventing some dreaded event or situation”</a:t>
            </a:r>
          </a:p>
          <a:p>
            <a:r>
              <a:rPr lang="en-CA" sz="1200" kern="1200">
                <a:solidFill>
                  <a:schemeClr val="tx1"/>
                </a:solidFill>
                <a:effectLst/>
                <a:latin typeface="Calibri" pitchFamily="68" charset="0"/>
                <a:ea typeface="MS PGothic" panose="020B0600070205080204" pitchFamily="34" charset="-128"/>
                <a:cs typeface="ＭＳ Ｐゴシック" pitchFamily="68" charset="-128"/>
              </a:rPr>
              <a:t> </a:t>
            </a:r>
          </a:p>
          <a:p>
            <a:r>
              <a:rPr lang="en-CA" sz="1200" kern="1200">
                <a:solidFill>
                  <a:schemeClr val="tx1"/>
                </a:solidFill>
                <a:effectLst/>
                <a:latin typeface="Calibri" pitchFamily="68" charset="0"/>
                <a:ea typeface="MS PGothic" panose="020B0600070205080204" pitchFamily="34" charset="-128"/>
                <a:cs typeface="ＭＳ Ｐゴシック" pitchFamily="68" charset="-128"/>
              </a:rPr>
              <a:t>This quality standard does not include OCD-related disorders, such as body dysmorphic disorder, hoarding disorder, excoriation disorder, or trichotillomania. Disorders related to OCD were excluded from the scope because of limitations in the relevant clinical practice guidelines. This quality standard also does not address trauma- and stressor-related disorders. </a:t>
            </a:r>
            <a:br>
              <a:rPr lang="en-CA" sz="1200" kern="1200">
                <a:solidFill>
                  <a:schemeClr val="tx1"/>
                </a:solidFill>
                <a:effectLst/>
                <a:latin typeface="Calibri" pitchFamily="68" charset="0"/>
                <a:ea typeface="MS PGothic" panose="020B0600070205080204" pitchFamily="34" charset="-128"/>
                <a:cs typeface="ＭＳ Ｐゴシック" pitchFamily="68" charset="-128"/>
              </a:rPr>
            </a:br>
            <a:endParaRPr lang="en-CA" sz="1200" kern="1200">
              <a:solidFill>
                <a:schemeClr val="tx1"/>
              </a:solidFill>
              <a:effectLst/>
              <a:latin typeface="Calibri" pitchFamily="68" charset="0"/>
              <a:ea typeface="MS PGothic" panose="020B0600070205080204" pitchFamily="34" charset="-128"/>
              <a:cs typeface="ＭＳ Ｐゴシック" pitchFamily="68" charset="-128"/>
            </a:endParaRPr>
          </a:p>
          <a:p>
            <a:r>
              <a:rPr lang="en-CA" sz="1200" kern="1200">
                <a:solidFill>
                  <a:schemeClr val="tx1"/>
                </a:solidFill>
                <a:effectLst/>
                <a:latin typeface="Calibri" pitchFamily="68" charset="0"/>
                <a:ea typeface="MS PGothic" panose="020B0600070205080204" pitchFamily="34" charset="-128"/>
                <a:cs typeface="ＭＳ Ｐゴシック" pitchFamily="68" charset="-128"/>
              </a:rPr>
              <a:t>For information about anxiety disorders, please see </a:t>
            </a:r>
            <a:r>
              <a:rPr lang="en-CA" sz="1200" i="1" kern="1200">
                <a:solidFill>
                  <a:schemeClr val="tx1"/>
                </a:solidFill>
                <a:effectLst/>
                <a:latin typeface="Calibri" pitchFamily="68" charset="0"/>
                <a:ea typeface="MS PGothic" panose="020B0600070205080204" pitchFamily="34" charset="-128"/>
                <a:cs typeface="ＭＳ Ｐゴシック" pitchFamily="68" charset="-128"/>
              </a:rPr>
              <a:t>Anxiety Disorders: Care in All Settings</a:t>
            </a:r>
            <a:r>
              <a:rPr lang="en-CA" sz="1200" kern="1200">
                <a:solidFill>
                  <a:schemeClr val="tx1"/>
                </a:solidFill>
                <a:effectLst/>
                <a:latin typeface="Calibri" pitchFamily="68" charset="0"/>
                <a:ea typeface="MS PGothic" panose="020B0600070205080204" pitchFamily="34" charset="-128"/>
                <a:cs typeface="ＭＳ Ｐゴシック" pitchFamily="68" charset="-128"/>
              </a:rPr>
              <a:t>, which was developed concurrently with this quality standard.</a:t>
            </a:r>
          </a:p>
        </p:txBody>
      </p:sp>
      <p:sp>
        <p:nvSpPr>
          <p:cNvPr id="4" name="Slide Number Placeholder 3"/>
          <p:cNvSpPr>
            <a:spLocks noGrp="1"/>
          </p:cNvSpPr>
          <p:nvPr>
            <p:ph type="sldNum" sz="quarter" idx="10"/>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22</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8964370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 name="Shape 640"/>
          <p:cNvSpPr>
            <a:spLocks noGrp="1" noRot="1" noChangeAspect="1"/>
          </p:cNvSpPr>
          <p:nvPr>
            <p:ph type="sldImg"/>
          </p:nvPr>
        </p:nvSpPr>
        <p:spPr>
          <a:prstGeom prst="rect">
            <a:avLst/>
          </a:prstGeom>
        </p:spPr>
        <p:txBody>
          <a:bodyPr/>
          <a:lstStyle/>
          <a:p>
            <a:endParaRPr/>
          </a:p>
        </p:txBody>
      </p:sp>
      <p:sp>
        <p:nvSpPr>
          <p:cNvPr id="641" name="Shape 641"/>
          <p:cNvSpPr>
            <a:spLocks noGrp="1"/>
          </p:cNvSpPr>
          <p:nvPr>
            <p:ph type="body" sz="quarter" idx="1"/>
          </p:nvPr>
        </p:nvSpPr>
        <p:spPr>
          <a:prstGeom prst="rect">
            <a:avLst/>
          </a:prstGeom>
        </p:spPr>
        <p:txBody>
          <a:bodyPr/>
          <a:lstStyle/>
          <a:p>
            <a:r>
              <a:t>.</a:t>
            </a:r>
          </a:p>
        </p:txBody>
      </p:sp>
    </p:spTree>
    <p:extLst>
      <p:ext uri="{BB962C8B-B14F-4D97-AF65-F5344CB8AC3E}">
        <p14:creationId xmlns:p14="http://schemas.microsoft.com/office/powerpoint/2010/main" val="13270882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24</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1636739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25</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066469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26</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0310541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27</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9073384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28</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9539491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30</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9855921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31</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4473050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800"/>
              </a:spcAft>
            </a:pPr>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32</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16956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363" lvl="1" indent="-360363">
              <a:lnSpc>
                <a:spcPct val="95000"/>
              </a:lnSpc>
              <a:spcAft>
                <a:spcPts val="600"/>
              </a:spcAft>
              <a:buClr>
                <a:srgbClr val="00858F"/>
              </a:buClr>
              <a:buFont typeface="Arial" panose="020B0604020202020204" pitchFamily="34" charset="0"/>
              <a:buChar char="•"/>
            </a:pPr>
            <a:r>
              <a:rPr lang="en-CA" sz="1600" b="1" dirty="0">
                <a:cs typeface="ＭＳ Ｐゴシック" charset="-128"/>
              </a:rPr>
              <a:t>Patients, caregivers and the public </a:t>
            </a:r>
            <a:r>
              <a:rPr lang="en-CA" sz="1600" dirty="0">
                <a:cs typeface="ＭＳ Ｐゴシック" charset="-128"/>
              </a:rPr>
              <a:t>can use quality standards to understand what excellent care looks like, what they should expect from their health care providers, and how to discuss the quality of their care.</a:t>
            </a:r>
            <a:endParaRPr lang="en-CA" sz="1600" b="1" dirty="0"/>
          </a:p>
          <a:p>
            <a:pPr marL="360363" indent="-360363">
              <a:lnSpc>
                <a:spcPct val="95000"/>
              </a:lnSpc>
              <a:spcAft>
                <a:spcPts val="600"/>
              </a:spcAft>
              <a:buFont typeface="Arial" panose="020B0604020202020204" pitchFamily="34" charset="0"/>
              <a:buChar char="•"/>
            </a:pPr>
            <a:r>
              <a:rPr lang="en-CA" sz="1600" b="1" dirty="0"/>
              <a:t>Provincial regions and disease agencies </a:t>
            </a:r>
            <a:r>
              <a:rPr lang="en-CA" sz="1600" dirty="0"/>
              <a:t>can use quality standards to measure health outcomes, hold health service providers accountable for delivering high-quality care, and inform regional improvement strategies.</a:t>
            </a:r>
            <a:endParaRPr lang="en-CA" sz="1600" b="1" dirty="0"/>
          </a:p>
          <a:p>
            <a:pPr marL="360363" lvl="1" indent="-360363">
              <a:lnSpc>
                <a:spcPct val="95000"/>
              </a:lnSpc>
              <a:spcAft>
                <a:spcPts val="600"/>
              </a:spcAft>
              <a:buClr>
                <a:srgbClr val="00858F"/>
              </a:buClr>
              <a:buFont typeface="Arial" panose="020B0604020202020204" pitchFamily="34" charset="0"/>
              <a:buChar char="•"/>
            </a:pPr>
            <a:r>
              <a:rPr lang="en-CA" sz="1600" b="1" dirty="0">
                <a:cs typeface="ＭＳ Ｐゴシック" charset="-128"/>
              </a:rPr>
              <a:t>Provider organizations </a:t>
            </a:r>
            <a:r>
              <a:rPr lang="en-CA" sz="1600" dirty="0">
                <a:cs typeface="ＭＳ Ｐゴシック" charset="-128"/>
              </a:rPr>
              <a:t>can use quality standards to measure and audit their quality of care, identify gaps, guide organizational improvement strategies, and inform clinical program investments.</a:t>
            </a:r>
            <a:endParaRPr lang="en-CA" sz="1600" b="1" dirty="0">
              <a:cs typeface="ＭＳ Ｐゴシック" charset="-128"/>
            </a:endParaRPr>
          </a:p>
          <a:p>
            <a:pPr marL="360363" lvl="1" indent="-360363">
              <a:lnSpc>
                <a:spcPct val="95000"/>
              </a:lnSpc>
              <a:spcAft>
                <a:spcPts val="600"/>
              </a:spcAft>
              <a:buClr>
                <a:srgbClr val="00858F"/>
              </a:buClr>
              <a:buFont typeface="Arial" panose="020B0604020202020204" pitchFamily="34" charset="0"/>
              <a:buChar char="•"/>
            </a:pPr>
            <a:r>
              <a:rPr lang="en-CA" sz="1600" b="1" dirty="0">
                <a:cs typeface="ＭＳ Ｐゴシック" charset="-128"/>
              </a:rPr>
              <a:t>Health care professionals </a:t>
            </a:r>
            <a:r>
              <a:rPr lang="en-CA" sz="1600" dirty="0">
                <a:cs typeface="ＭＳ Ｐゴシック" charset="-128"/>
              </a:rPr>
              <a:t>can use quality standards to evaluate their practice and identify areas for personal and organizational quality improvement, and can incorporate the evidence-based statements into professional education.</a:t>
            </a:r>
            <a:endParaRPr lang="en-CA" sz="1600" b="1" dirty="0">
              <a:cs typeface="ＭＳ Ｐゴシック" charset="-128"/>
            </a:endParaRPr>
          </a:p>
          <a:p>
            <a:pPr marL="360363" lvl="1" indent="-360363">
              <a:lnSpc>
                <a:spcPct val="95000"/>
              </a:lnSpc>
              <a:spcAft>
                <a:spcPts val="600"/>
              </a:spcAft>
              <a:buClr>
                <a:srgbClr val="00858F"/>
              </a:buClr>
              <a:buFont typeface="Arial" panose="020B0604020202020204" pitchFamily="34" charset="0"/>
              <a:buChar char="•"/>
            </a:pPr>
            <a:r>
              <a:rPr lang="en-CA" sz="1600" b="1" dirty="0"/>
              <a:t>Government </a:t>
            </a:r>
            <a:r>
              <a:rPr lang="en-CA" sz="1600" dirty="0"/>
              <a:t>can use quality standards to identify provincial priority areas, inform new data collection and reporting initiatives, and design performance indicators and funding incentives.</a:t>
            </a:r>
          </a:p>
          <a:p>
            <a:endParaRPr lang="en-CA" b="1"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a:t>
            </a:fld>
            <a:endParaRPr lang="en-CA" altLang="en-US">
              <a:solidFill>
                <a:srgbClr val="000000"/>
              </a:solidFill>
            </a:endParaRPr>
          </a:p>
        </p:txBody>
      </p:sp>
    </p:spTree>
    <p:extLst>
      <p:ext uri="{BB962C8B-B14F-4D97-AF65-F5344CB8AC3E}">
        <p14:creationId xmlns:p14="http://schemas.microsoft.com/office/powerpoint/2010/main" val="42369231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33</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8716314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34</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0749259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35</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636413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CA" sz="1200" kern="1200">
                <a:solidFill>
                  <a:schemeClr val="tx1"/>
                </a:solidFill>
                <a:effectLst/>
                <a:latin typeface="Calibri" pitchFamily="68" charset="0"/>
                <a:ea typeface="MS PGothic" panose="020B0600070205080204" pitchFamily="34" charset="-128"/>
                <a:cs typeface="ＭＳ Ｐゴシック" pitchFamily="68" charset="-128"/>
              </a:rPr>
              <a:t>The Anxiety Disorders and Obsessive-Compulsive Disorder Quality Standards Advisory Committee identified a set of overarching goals for this quality standard. These have been mapped to indicators that may be used to assess quality of care provincially and locally.</a:t>
            </a:r>
          </a:p>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36</a:t>
            </a:fld>
            <a:endParaRPr lang="en-CA" altLang="en-US"/>
          </a:p>
        </p:txBody>
      </p:sp>
    </p:spTree>
    <p:extLst>
      <p:ext uri="{BB962C8B-B14F-4D97-AF65-F5344CB8AC3E}">
        <p14:creationId xmlns:p14="http://schemas.microsoft.com/office/powerpoint/2010/main" val="31900981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cs typeface="Calibri"/>
            </a:endParaRPr>
          </a:p>
          <a:p>
            <a:endParaRPr lang="en-CA">
              <a:cs typeface="Calibri"/>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37</a:t>
            </a:fld>
            <a:endParaRPr lang="en-CA" altLang="en-US">
              <a:solidFill>
                <a:srgbClr val="000000"/>
              </a:solidFill>
            </a:endParaRPr>
          </a:p>
        </p:txBody>
      </p:sp>
    </p:spTree>
    <p:extLst>
      <p:ext uri="{BB962C8B-B14F-4D97-AF65-F5344CB8AC3E}">
        <p14:creationId xmlns:p14="http://schemas.microsoft.com/office/powerpoint/2010/main" val="17629518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kern="1200">
              <a:solidFill>
                <a:schemeClr val="tx1"/>
              </a:solidFill>
              <a:effectLst/>
              <a:latin typeface="Calibri" pitchFamily="68" charset="0"/>
              <a:ea typeface="MS PGothic" panose="020B0600070205080204" pitchFamily="34" charset="-128"/>
              <a:cs typeface="Calibri"/>
            </a:endParaRPr>
          </a:p>
          <a:p>
            <a:endParaRPr lang="en-CA">
              <a:cs typeface="Calibri"/>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38</a:t>
            </a:fld>
            <a:endParaRPr lang="en-CA" altLang="en-US">
              <a:solidFill>
                <a:srgbClr val="000000"/>
              </a:solidFill>
            </a:endParaRPr>
          </a:p>
        </p:txBody>
      </p:sp>
    </p:spTree>
    <p:extLst>
      <p:ext uri="{BB962C8B-B14F-4D97-AF65-F5344CB8AC3E}">
        <p14:creationId xmlns:p14="http://schemas.microsoft.com/office/powerpoint/2010/main" val="42542193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solidFill>
                  <a:srgbClr val="000000"/>
                </a:solidFill>
              </a:rPr>
              <a:pPr/>
              <a:t>40</a:t>
            </a:fld>
            <a:endParaRPr lang="en-CA" altLang="en-US">
              <a:solidFill>
                <a:srgbClr val="000000"/>
              </a:solidFill>
            </a:endParaRPr>
          </a:p>
        </p:txBody>
      </p:sp>
    </p:spTree>
    <p:extLst>
      <p:ext uri="{BB962C8B-B14F-4D97-AF65-F5344CB8AC3E}">
        <p14:creationId xmlns:p14="http://schemas.microsoft.com/office/powerpoint/2010/main" val="862252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defRPr/>
            </a:pPr>
            <a:r>
              <a:rPr lang="en-CA" sz="1800">
                <a:latin typeface="Calibri"/>
                <a:ea typeface="MS PGothic"/>
                <a:cs typeface="Calibri"/>
              </a:rPr>
              <a:t>Each quality standard focuses on a specific health care issue.  The development of each quality standard is accompanied by an assortment of resources.</a:t>
            </a:r>
          </a:p>
          <a:p>
            <a:pPr marL="285750" marR="0" lvl="0" indent="-2857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800">
                <a:latin typeface="Calibri"/>
                <a:ea typeface="MS PGothic"/>
                <a:cs typeface="Calibri"/>
              </a:rPr>
              <a:t>Through concise, easy-to-understand statements, quality standards outline what quality care looks like for a condition or topic based on the evidence.</a:t>
            </a:r>
          </a:p>
          <a:p>
            <a:pPr marL="285750" indent="-285750">
              <a:buFont typeface="Arial" panose="020B0604020202020204" pitchFamily="34" charset="0"/>
              <a:buChar char="•"/>
            </a:pPr>
            <a:r>
              <a:rPr lang="en-CA" sz="1800">
                <a:latin typeface="Calibri"/>
                <a:ea typeface="MS PGothic"/>
                <a:cs typeface="Calibri"/>
              </a:rPr>
              <a:t>Each quality standard is accompanied by: </a:t>
            </a:r>
            <a:endParaRPr lang="en-CA" sz="1800">
              <a:cs typeface="Calibri"/>
            </a:endParaRPr>
          </a:p>
          <a:p>
            <a:pPr marL="742950" lvl="1" indent="-285750">
              <a:buFont typeface="Arial" panose="020B0604020202020204" pitchFamily="34" charset="0"/>
              <a:buChar char="•"/>
            </a:pPr>
            <a:r>
              <a:rPr lang="en-CA" sz="1800" i="1">
                <a:latin typeface="Calibri"/>
                <a:ea typeface="MS PGothic"/>
                <a:cs typeface="Calibri"/>
              </a:rPr>
              <a:t>A patient conversation guide </a:t>
            </a:r>
          </a:p>
          <a:p>
            <a:pPr marL="742950" lvl="1" indent="-285750">
              <a:buFont typeface="Arial" panose="020B0604020202020204" pitchFamily="34" charset="0"/>
              <a:buChar char="•"/>
            </a:pPr>
            <a:r>
              <a:rPr lang="en-CA" sz="1800" i="1">
                <a:latin typeface="Calibri"/>
                <a:ea typeface="MS PGothic"/>
                <a:cs typeface="Calibri"/>
              </a:rPr>
              <a:t>Recommendations for adoption (note: this is included within the quality standard, </a:t>
            </a:r>
            <a:r>
              <a:rPr lang="en-US" sz="1800" i="1">
                <a:latin typeface="Calibri"/>
                <a:ea typeface="MS PGothic"/>
                <a:cs typeface="Calibri"/>
              </a:rPr>
              <a:t>Appendix 1: How the Health Care System Can Support Implementation)</a:t>
            </a:r>
            <a:r>
              <a:rPr lang="en-CA" sz="1800" i="1">
                <a:latin typeface="Calibri"/>
                <a:ea typeface="MS PGothic"/>
                <a:cs typeface="Calibri"/>
              </a:rPr>
              <a:t> </a:t>
            </a:r>
          </a:p>
          <a:p>
            <a:pPr marL="742950" lvl="1" indent="-285750">
              <a:buFont typeface="Arial" panose="020B0604020202020204" pitchFamily="34" charset="0"/>
              <a:buChar char="•"/>
            </a:pPr>
            <a:r>
              <a:rPr lang="en-CA" sz="1800" i="1">
                <a:latin typeface="Calibri"/>
                <a:ea typeface="MS PGothic"/>
                <a:cs typeface="Calibri"/>
              </a:rPr>
              <a:t>A getting started guide</a:t>
            </a:r>
          </a:p>
          <a:p>
            <a:pPr marL="742950" lvl="1" indent="-285750">
              <a:buFont typeface="Arial" panose="020B0604020202020204" pitchFamily="34" charset="0"/>
              <a:buChar char="•"/>
            </a:pPr>
            <a:r>
              <a:rPr lang="en-CA" sz="1800" i="1">
                <a:latin typeface="Calibri"/>
                <a:ea typeface="MS PGothic"/>
                <a:cs typeface="Calibri"/>
              </a:rPr>
              <a:t>Data tables</a:t>
            </a:r>
            <a:endParaRPr lang="en-CA" sz="1800" i="1">
              <a:cs typeface="Calibri"/>
            </a:endParaRPr>
          </a:p>
          <a:p>
            <a:pPr marL="742950" lvl="1" indent="-285750">
              <a:buFont typeface="Arial" panose="020B0604020202020204" pitchFamily="34" charset="0"/>
              <a:buChar char="•"/>
            </a:pPr>
            <a:r>
              <a:rPr lang="en-CA" sz="1800" i="1">
                <a:latin typeface="Calibri"/>
                <a:ea typeface="MS PGothic"/>
                <a:cs typeface="Calibri"/>
              </a:rPr>
              <a:t>A measurement guide</a:t>
            </a:r>
          </a:p>
          <a:p>
            <a:pPr marL="285750" indent="-285750">
              <a:buFont typeface="Arial" panose="020B0604020202020204" pitchFamily="34" charset="0"/>
              <a:buChar char="•"/>
            </a:pPr>
            <a:r>
              <a:rPr lang="en-CA" sz="1800">
                <a:latin typeface="Calibri"/>
                <a:ea typeface="MS PGothic"/>
                <a:cs typeface="Calibri"/>
              </a:rPr>
              <a:t>Quality standards provide the blueprint to enable the health care system in Ontario to work better, facilitate smooth transitions, and ensure patients receive the same high-quality care, regardless of where they reside.</a:t>
            </a:r>
          </a:p>
          <a:p>
            <a:endParaRPr lang="en-US"/>
          </a:p>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4</a:t>
            </a:fld>
            <a:endParaRPr lang="en-CA" altLang="en-US">
              <a:solidFill>
                <a:srgbClr val="000000"/>
              </a:solidFill>
            </a:endParaRPr>
          </a:p>
        </p:txBody>
      </p:sp>
    </p:spTree>
    <p:extLst>
      <p:ext uri="{BB962C8B-B14F-4D97-AF65-F5344CB8AC3E}">
        <p14:creationId xmlns:p14="http://schemas.microsoft.com/office/powerpoint/2010/main" val="2634108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CAAFC39-66EA-4D9F-B69D-A596BC388A64}" type="slidenum">
              <a:rPr lang="en-CA" altLang="en-US" smtClean="0"/>
              <a:pPr/>
              <a:t>5</a:t>
            </a:fld>
            <a:endParaRPr lang="en-CA" altLang="en-US"/>
          </a:p>
        </p:txBody>
      </p:sp>
    </p:spTree>
    <p:extLst>
      <p:ext uri="{BB962C8B-B14F-4D97-AF65-F5344CB8AC3E}">
        <p14:creationId xmlns:p14="http://schemas.microsoft.com/office/powerpoint/2010/main" val="3543780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b="0"/>
              <a:t>Every quality standard includes a plain language summary for patients,</a:t>
            </a:r>
            <a:r>
              <a:rPr lang="en-CA" b="0" baseline="0"/>
              <a:t> families, </a:t>
            </a:r>
            <a:r>
              <a:rPr lang="en-CA" b="0"/>
              <a:t>caregivers, and the public called the </a:t>
            </a:r>
            <a:r>
              <a:rPr lang="en-CA" b="1"/>
              <a:t>patient conversation guide.</a:t>
            </a:r>
          </a:p>
          <a:p>
            <a:endParaRPr lang="en-US" baseline="0"/>
          </a:p>
          <a:p>
            <a:r>
              <a:rPr lang="en-US" b="1" baseline="0"/>
              <a:t>Patient engagement in quality standards: </a:t>
            </a:r>
          </a:p>
          <a:p>
            <a:pPr marL="171450" indent="-171450">
              <a:buFont typeface="Arial" panose="020B0604020202020204" pitchFamily="34" charset="0"/>
              <a:buChar char="•"/>
            </a:pPr>
            <a:r>
              <a:rPr lang="en-CA" sz="1200"/>
              <a:t>Membership on advisory committees</a:t>
            </a:r>
          </a:p>
          <a:p>
            <a:pPr marL="171450" indent="-171450">
              <a:buFont typeface="Arial" panose="020B0604020202020204" pitchFamily="34" charset="0"/>
              <a:buChar char="•"/>
            </a:pPr>
            <a:r>
              <a:rPr lang="en-CA" sz="1200"/>
              <a:t>Focus groups and key informant interviews on topic specific content (when necessary)</a:t>
            </a:r>
          </a:p>
          <a:p>
            <a:pPr marL="171450" indent="-171450">
              <a:buFont typeface="Arial" panose="020B0604020202020204" pitchFamily="34" charset="0"/>
              <a:buChar char="•"/>
            </a:pPr>
            <a:r>
              <a:rPr lang="en-CA" sz="1200"/>
              <a:t>Public comment period for each quality standard</a:t>
            </a:r>
          </a:p>
          <a:p>
            <a:pPr marL="171450" indent="-171450">
              <a:buFont typeface="Arial" panose="020B0604020202020204" pitchFamily="34" charset="0"/>
              <a:buChar char="•"/>
            </a:pPr>
            <a:r>
              <a:rPr lang="en-CA" sz="1200"/>
              <a:t>Consultations on the patient conversation guide</a:t>
            </a:r>
          </a:p>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6</a:t>
            </a:fld>
            <a:endParaRPr lang="en-CA" altLang="en-US"/>
          </a:p>
        </p:txBody>
      </p:sp>
    </p:spTree>
    <p:extLst>
      <p:ext uri="{BB962C8B-B14F-4D97-AF65-F5344CB8AC3E}">
        <p14:creationId xmlns:p14="http://schemas.microsoft.com/office/powerpoint/2010/main" val="2920375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a:t>As many aspects of the quality standard represent care that can and should be made available today, it is recognized that there are larger systemic barriers that may impede care delivery as per the standard.  The recommendations for adoption </a:t>
            </a:r>
            <a:r>
              <a:rPr lang="en-CA" sz="1200" b="0" i="0" kern="1200">
                <a:solidFill>
                  <a:schemeClr val="tx1"/>
                </a:solidFill>
                <a:effectLst/>
                <a:latin typeface="Calibri" pitchFamily="68" charset="0"/>
                <a:ea typeface="MS PGothic" panose="020B0600070205080204" pitchFamily="34" charset="-128"/>
                <a:cs typeface="ＭＳ Ｐゴシック" pitchFamily="68" charset="-128"/>
              </a:rPr>
              <a:t>summarize the system-wide and regional requirements that are needed to help health care professionals and organizations meet these standards and the time horizon expected to resolve these barriers.</a:t>
            </a: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solidFill>
                  <a:srgbClr val="000000"/>
                </a:solidFill>
              </a:rPr>
              <a:pPr/>
              <a:t>7</a:t>
            </a:fld>
            <a:endParaRPr lang="en-CA" altLang="en-US">
              <a:solidFill>
                <a:srgbClr val="000000"/>
              </a:solidFill>
            </a:endParaRPr>
          </a:p>
        </p:txBody>
      </p:sp>
    </p:spTree>
    <p:extLst>
      <p:ext uri="{BB962C8B-B14F-4D97-AF65-F5344CB8AC3E}">
        <p14:creationId xmlns:p14="http://schemas.microsoft.com/office/powerpoint/2010/main" val="4120653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a:t>There are things we can do today despite the larger systemic barriers that may take time to resolve. The </a:t>
            </a:r>
            <a:r>
              <a:rPr lang="en-CA" i="1"/>
              <a:t>Getting Started Guide </a:t>
            </a:r>
            <a:r>
              <a:rPr lang="en-CA"/>
              <a:t>is a document that outlines a process for using the quality standards as a resource to deliver high-quality care. It compiles a number of resources to support adoption, such as links to implementation and quality improvement resources, examples and activities for reflection, and templates and documents to support the implementation planning activities. The </a:t>
            </a:r>
            <a:r>
              <a:rPr lang="en-CA" i="1"/>
              <a:t>Getting Started Guide </a:t>
            </a:r>
            <a:r>
              <a:rPr lang="en-CA"/>
              <a:t>also includes an Action Plan Template and examples on how Quality Improvement Plans can help to advance quality standards.</a:t>
            </a: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8</a:t>
            </a:fld>
            <a:endParaRPr lang="en-CA" altLang="en-US"/>
          </a:p>
        </p:txBody>
      </p:sp>
    </p:spTree>
    <p:extLst>
      <p:ext uri="{BB962C8B-B14F-4D97-AF65-F5344CB8AC3E}">
        <p14:creationId xmlns:p14="http://schemas.microsoft.com/office/powerpoint/2010/main" val="38881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9</a:t>
            </a:fld>
            <a:endParaRPr lang="en-CA" altLang="en-US"/>
          </a:p>
        </p:txBody>
      </p:sp>
    </p:spTree>
    <p:extLst>
      <p:ext uri="{BB962C8B-B14F-4D97-AF65-F5344CB8AC3E}">
        <p14:creationId xmlns:p14="http://schemas.microsoft.com/office/powerpoint/2010/main" val="38990487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Master" Target="../slideMasters/slideMaster3.xml"/><Relationship Id="rId4" Type="http://schemas.openxmlformats.org/officeDocument/2006/relationships/image" Target="../media/image24.emf"/></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186" y="5045884"/>
            <a:ext cx="2787565" cy="1437461"/>
          </a:xfrm>
          <a:prstGeom prst="rect">
            <a:avLst/>
          </a:prstGeom>
        </p:spPr>
      </p:pic>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990681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2" name="Picture 1" descr="ty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7973"/>
            <a:ext cx="9144000" cy="6895973"/>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88188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1577033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DA9311-CE82-2D41-8781-D72699AE537D}"/>
              </a:ext>
            </a:extLst>
          </p:cNvPr>
          <p:cNvSpPr>
            <a:spLocks noGrp="1"/>
          </p:cNvSpPr>
          <p:nvPr>
            <p:ph type="dt" sz="half" idx="10"/>
          </p:nvPr>
        </p:nvSpPr>
        <p:spPr/>
        <p:txBody>
          <a:bodyPr/>
          <a:lstStyle/>
          <a:p>
            <a:fld id="{7C168D28-9C6A-8D48-B7F5-3AF471BC95E1}" type="datetimeFigureOut">
              <a:rPr lang="en-US" smtClean="0"/>
              <a:t>12/4/2019</a:t>
            </a:fld>
            <a:endParaRPr lang="en-US"/>
          </a:p>
        </p:txBody>
      </p:sp>
      <p:sp>
        <p:nvSpPr>
          <p:cNvPr id="3" name="Footer Placeholder 2">
            <a:extLst>
              <a:ext uri="{FF2B5EF4-FFF2-40B4-BE49-F238E27FC236}">
                <a16:creationId xmlns:a16="http://schemas.microsoft.com/office/drawing/2014/main" id="{F72DB97A-385D-9F4C-B060-C3FCE27067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DBC014-09CC-794F-938C-4A97C8C7847D}"/>
              </a:ext>
            </a:extLst>
          </p:cNvPr>
          <p:cNvSpPr>
            <a:spLocks noGrp="1"/>
          </p:cNvSpPr>
          <p:nvPr>
            <p:ph type="sldNum" sz="quarter" idx="12"/>
          </p:nvPr>
        </p:nvSpPr>
        <p:spPr/>
        <p:txBody>
          <a:bodyPr/>
          <a:lstStyle/>
          <a:p>
            <a:fld id="{B869D1F6-CCE9-2E47-9A77-EEFFC8AF0AA6}" type="slidenum">
              <a:rPr lang="en-US" smtClean="0"/>
              <a:t>‹#›</a:t>
            </a:fld>
            <a:endParaRPr lang="en-US"/>
          </a:p>
        </p:txBody>
      </p:sp>
    </p:spTree>
    <p:extLst>
      <p:ext uri="{BB962C8B-B14F-4D97-AF65-F5344CB8AC3E}">
        <p14:creationId xmlns:p14="http://schemas.microsoft.com/office/powerpoint/2010/main" val="1352204766"/>
      </p:ext>
    </p:extLst>
  </p:cSld>
  <p:clrMapOvr>
    <a:masterClrMapping/>
  </p:clrMapOvr>
  <p:transition spd="slow" advClick="0" advTm="3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6163" t="6163" b="6163"/>
          <a:stretch/>
        </p:blipFill>
        <p:spPr>
          <a:xfrm>
            <a:off x="-1" y="-1"/>
            <a:ext cx="4864129" cy="6858001"/>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6" y="5013484"/>
            <a:ext cx="2787565" cy="1437461"/>
          </a:xfrm>
          <a:prstGeom prst="rect">
            <a:avLst/>
          </a:prstGeom>
        </p:spPr>
      </p:pic>
    </p:spTree>
    <p:extLst>
      <p:ext uri="{BB962C8B-B14F-4D97-AF65-F5344CB8AC3E}">
        <p14:creationId xmlns:p14="http://schemas.microsoft.com/office/powerpoint/2010/main" val="4272948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a:off x="50264" y="0"/>
            <a:ext cx="9093736" cy="6858000"/>
          </a:xfrm>
          <a:prstGeom prst="rect">
            <a:avLst/>
          </a:prstGeom>
        </p:spPr>
      </p:pic>
    </p:spTree>
    <p:extLst>
      <p:ext uri="{BB962C8B-B14F-4D97-AF65-F5344CB8AC3E}">
        <p14:creationId xmlns:p14="http://schemas.microsoft.com/office/powerpoint/2010/main" val="3618805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pic>
        <p:nvPicPr>
          <p:cNvPr id="5" name="Picture 4"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2" name="Title 1"/>
          <p:cNvSpPr>
            <a:spLocks noGrp="1"/>
          </p:cNvSpPr>
          <p:nvPr>
            <p:ph type="title"/>
          </p:nvPr>
        </p:nvSpPr>
        <p:spPr>
          <a:xfrm>
            <a:off x="457200" y="274638"/>
            <a:ext cx="7139136" cy="1165909"/>
          </a:xfrm>
        </p:spPr>
        <p:txBody>
          <a:bodyPr anchor="b"/>
          <a:lstStyle>
            <a:lvl1pPr>
              <a:defRPr>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653209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pic>
        <p:nvPicPr>
          <p:cNvPr id="6" name="Picture 5"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2" name="Title 1"/>
          <p:cNvSpPr>
            <a:spLocks noGrp="1"/>
          </p:cNvSpPr>
          <p:nvPr>
            <p:ph type="title"/>
          </p:nvPr>
        </p:nvSpPr>
        <p:spPr>
          <a:xfrm>
            <a:off x="474544" y="2074491"/>
            <a:ext cx="7139136" cy="706437"/>
          </a:xfrm>
        </p:spPr>
        <p:txBody>
          <a:bodyPr anchor="b"/>
          <a:lstStyle>
            <a:lvl1pPr>
              <a:lnSpc>
                <a:spcPts val="4680"/>
              </a:lnSpc>
              <a:defRPr sz="4400">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4158656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pic>
        <p:nvPicPr>
          <p:cNvPr id="5" name="Picture 4"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2" name="Title 1"/>
          <p:cNvSpPr>
            <a:spLocks noGrp="1"/>
          </p:cNvSpPr>
          <p:nvPr>
            <p:ph type="title"/>
          </p:nvPr>
        </p:nvSpPr>
        <p:spPr>
          <a:xfrm>
            <a:off x="457200" y="490315"/>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862379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_graphs">
    <p:spTree>
      <p:nvGrpSpPr>
        <p:cNvPr id="1" name=""/>
        <p:cNvGrpSpPr/>
        <p:nvPr/>
      </p:nvGrpSpPr>
      <p:grpSpPr>
        <a:xfrm>
          <a:off x="0" y="0"/>
          <a:ext cx="0" cy="0"/>
          <a:chOff x="0" y="0"/>
          <a:chExt cx="0" cy="0"/>
        </a:xfrm>
      </p:grpSpPr>
      <p:sp>
        <p:nvSpPr>
          <p:cNvPr id="2" name="Title 1"/>
          <p:cNvSpPr>
            <a:spLocks noGrp="1"/>
          </p:cNvSpPr>
          <p:nvPr>
            <p:ph type="title"/>
          </p:nvPr>
        </p:nvSpPr>
        <p:spPr>
          <a:xfrm>
            <a:off x="457200" y="490315"/>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7" name="TextBox 6"/>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18583981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rgbClr val="00A0AF"/>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1623086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51292" y="0"/>
            <a:ext cx="9091679" cy="6858000"/>
          </a:xfrm>
          <a:prstGeom prst="rect">
            <a:avLst/>
          </a:prstGeom>
        </p:spPr>
      </p:pic>
      <p:sp>
        <p:nvSpPr>
          <p:cNvPr id="4" name="Rectangle 3"/>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1499622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665" y="-81344"/>
            <a:ext cx="9198665" cy="6937130"/>
          </a:xfrm>
          <a:prstGeom prst="rect">
            <a:avLst/>
          </a:prstGeom>
        </p:spPr>
      </p:pic>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spTree>
    <p:extLst>
      <p:ext uri="{BB962C8B-B14F-4D97-AF65-F5344CB8AC3E}">
        <p14:creationId xmlns:p14="http://schemas.microsoft.com/office/powerpoint/2010/main" val="2306499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3" name="Picture 2"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0"/>
            <a:ext cx="7066380"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118995"/>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A0AF"/>
                </a:solidFill>
                <a:latin typeface="ITC Century Std Book"/>
                <a:cs typeface="ITC Century Std Book"/>
              </a:rPr>
              <a:t>”</a:t>
            </a:r>
          </a:p>
        </p:txBody>
      </p:sp>
    </p:spTree>
    <p:extLst>
      <p:ext uri="{BB962C8B-B14F-4D97-AF65-F5344CB8AC3E}">
        <p14:creationId xmlns:p14="http://schemas.microsoft.com/office/powerpoint/2010/main" val="31471536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2" y="0"/>
            <a:ext cx="9175334" cy="6920640"/>
          </a:xfrm>
          <a:prstGeom prst="rect">
            <a:avLst/>
          </a:prstGeom>
        </p:spPr>
      </p:pic>
    </p:spTree>
    <p:extLst>
      <p:ext uri="{BB962C8B-B14F-4D97-AF65-F5344CB8AC3E}">
        <p14:creationId xmlns:p14="http://schemas.microsoft.com/office/powerpoint/2010/main" val="17084934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43999" cy="6897005"/>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401887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Slides option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24" y="0"/>
            <a:ext cx="9087937"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6" y="5013484"/>
            <a:ext cx="2787565" cy="1437461"/>
          </a:xfrm>
          <a:prstGeom prst="rect">
            <a:avLst/>
          </a:prstGeom>
        </p:spPr>
      </p:pic>
    </p:spTree>
    <p:extLst>
      <p:ext uri="{BB962C8B-B14F-4D97-AF65-F5344CB8AC3E}">
        <p14:creationId xmlns:p14="http://schemas.microsoft.com/office/powerpoint/2010/main" val="38712418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12745448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Slides option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23" y="0"/>
            <a:ext cx="9087937"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7" y="5013486"/>
            <a:ext cx="2787565" cy="1437461"/>
          </a:xfrm>
          <a:prstGeom prst="rect">
            <a:avLst/>
          </a:prstGeom>
        </p:spPr>
      </p:pic>
    </p:spTree>
    <p:extLst>
      <p:ext uri="{BB962C8B-B14F-4D97-AF65-F5344CB8AC3E}">
        <p14:creationId xmlns:p14="http://schemas.microsoft.com/office/powerpoint/2010/main" val="5841155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9141583" cy="6858000"/>
          </a:xfrm>
          <a:prstGeom prst="rect">
            <a:avLst/>
          </a:prstGeom>
        </p:spPr>
      </p:pic>
    </p:spTree>
    <p:extLst>
      <p:ext uri="{BB962C8B-B14F-4D97-AF65-F5344CB8AC3E}">
        <p14:creationId xmlns:p14="http://schemas.microsoft.com/office/powerpoint/2010/main" val="34858229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Slides option 2">
    <p:spTree>
      <p:nvGrpSpPr>
        <p:cNvPr id="1" name=""/>
        <p:cNvGrpSpPr/>
        <p:nvPr/>
      </p:nvGrpSpPr>
      <p:grpSpPr>
        <a:xfrm>
          <a:off x="0" y="0"/>
          <a:ext cx="0" cy="0"/>
          <a:chOff x="0" y="0"/>
          <a:chExt cx="0" cy="0"/>
        </a:xfrm>
      </p:grpSpPr>
      <p:pic>
        <p:nvPicPr>
          <p:cNvPr id="7" name="Picture 6" descr="quote page.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2085714" y="-34148"/>
            <a:ext cx="7058286" cy="6858000"/>
          </a:xfrm>
          <a:prstGeom prst="rect">
            <a:avLst/>
          </a:prstGeom>
        </p:spPr>
      </p:pic>
      <p:sp>
        <p:nvSpPr>
          <p:cNvPr id="2" name="Title 1"/>
          <p:cNvSpPr>
            <a:spLocks noGrp="1"/>
          </p:cNvSpPr>
          <p:nvPr>
            <p:ph type="title"/>
          </p:nvPr>
        </p:nvSpPr>
        <p:spPr>
          <a:xfrm>
            <a:off x="457200" y="274638"/>
            <a:ext cx="7139136" cy="1165909"/>
          </a:xfrm>
        </p:spPr>
        <p:txBody>
          <a:bodyPr anchor="b"/>
          <a:lstStyle>
            <a:lvl1pPr>
              <a:defRPr>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1612582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3_Slides option 2">
    <p:spTree>
      <p:nvGrpSpPr>
        <p:cNvPr id="1" name=""/>
        <p:cNvGrpSpPr/>
        <p:nvPr/>
      </p:nvGrpSpPr>
      <p:grpSpPr>
        <a:xfrm>
          <a:off x="0" y="0"/>
          <a:ext cx="0" cy="0"/>
          <a:chOff x="0" y="0"/>
          <a:chExt cx="0" cy="0"/>
        </a:xfrm>
      </p:grpSpPr>
      <p:pic>
        <p:nvPicPr>
          <p:cNvPr id="9" name="Picture 8" descr="circle detail.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12738" y="0"/>
            <a:ext cx="6831263" cy="6858000"/>
          </a:xfrm>
          <a:prstGeom prst="rect">
            <a:avLst/>
          </a:prstGeom>
        </p:spPr>
      </p:pic>
      <p:sp>
        <p:nvSpPr>
          <p:cNvPr id="2" name="Title 1"/>
          <p:cNvSpPr>
            <a:spLocks noGrp="1"/>
          </p:cNvSpPr>
          <p:nvPr>
            <p:ph type="title"/>
          </p:nvPr>
        </p:nvSpPr>
        <p:spPr>
          <a:xfrm>
            <a:off x="474544" y="2074493"/>
            <a:ext cx="7139136" cy="706437"/>
          </a:xfrm>
        </p:spPr>
        <p:txBody>
          <a:bodyPr anchor="b"/>
          <a:lstStyle>
            <a:lvl1pPr>
              <a:lnSpc>
                <a:spcPts val="4680"/>
              </a:lnSpc>
              <a:defRPr sz="4400">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1330702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2"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Rectangle 7"/>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20399877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lides option 2">
    <p:spTree>
      <p:nvGrpSpPr>
        <p:cNvPr id="1" name=""/>
        <p:cNvGrpSpPr/>
        <p:nvPr/>
      </p:nvGrpSpPr>
      <p:grpSpPr>
        <a:xfrm>
          <a:off x="0" y="0"/>
          <a:ext cx="0" cy="0"/>
          <a:chOff x="0" y="0"/>
          <a:chExt cx="0" cy="0"/>
        </a:xfrm>
      </p:grpSpPr>
      <p:pic>
        <p:nvPicPr>
          <p:cNvPr id="6" name="Picture 5" descr="circle detail.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12738" y="0"/>
            <a:ext cx="6831263" cy="6858000"/>
          </a:xfrm>
          <a:prstGeom prst="rect">
            <a:avLst/>
          </a:prstGeom>
        </p:spPr>
      </p:pic>
      <p:sp>
        <p:nvSpPr>
          <p:cNvPr id="2" name="Title 1"/>
          <p:cNvSpPr>
            <a:spLocks noGrp="1"/>
          </p:cNvSpPr>
          <p:nvPr>
            <p:ph type="title"/>
          </p:nvPr>
        </p:nvSpPr>
        <p:spPr>
          <a:xfrm>
            <a:off x="457200" y="490317"/>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16924083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Slides option Graphs">
    <p:spTree>
      <p:nvGrpSpPr>
        <p:cNvPr id="1" name=""/>
        <p:cNvGrpSpPr/>
        <p:nvPr/>
      </p:nvGrpSpPr>
      <p:grpSpPr>
        <a:xfrm>
          <a:off x="0" y="0"/>
          <a:ext cx="0" cy="0"/>
          <a:chOff x="0" y="0"/>
          <a:chExt cx="0" cy="0"/>
        </a:xfrm>
      </p:grpSpPr>
      <p:sp>
        <p:nvSpPr>
          <p:cNvPr id="2" name="Title 1"/>
          <p:cNvSpPr>
            <a:spLocks noGrp="1"/>
          </p:cNvSpPr>
          <p:nvPr>
            <p:ph type="title"/>
          </p:nvPr>
        </p:nvSpPr>
        <p:spPr>
          <a:xfrm>
            <a:off x="457200" y="490317"/>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7" name="TextBox 6"/>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42706828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Slides option Graphs">
    <p:spTree>
      <p:nvGrpSpPr>
        <p:cNvPr id="1" name=""/>
        <p:cNvGrpSpPr/>
        <p:nvPr/>
      </p:nvGrpSpPr>
      <p:grpSpPr>
        <a:xfrm>
          <a:off x="0" y="0"/>
          <a:ext cx="0" cy="0"/>
          <a:chOff x="0" y="0"/>
          <a:chExt cx="0" cy="0"/>
        </a:xfrm>
      </p:grpSpPr>
      <p:sp>
        <p:nvSpPr>
          <p:cNvPr id="7" name="Content Placeholder 2"/>
          <p:cNvSpPr>
            <a:spLocks noGrp="1"/>
          </p:cNvSpPr>
          <p:nvPr>
            <p:ph idx="1"/>
          </p:nvPr>
        </p:nvSpPr>
        <p:spPr>
          <a:xfrm>
            <a:off x="2"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2"/>
            <a:ext cx="9144000" cy="1472493"/>
          </a:xfrm>
          <a:solidFill>
            <a:srgbClr val="00A0AF"/>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22206236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rgbClr val="118995"/>
        </a:solidFill>
        <a:effectLst/>
      </p:bgPr>
    </p:bg>
    <p:spTree>
      <p:nvGrpSpPr>
        <p:cNvPr id="1" name=""/>
        <p:cNvGrpSpPr/>
        <p:nvPr/>
      </p:nvGrpSpPr>
      <p:grpSpPr>
        <a:xfrm>
          <a:off x="0" y="0"/>
          <a:ext cx="0" cy="0"/>
          <a:chOff x="0" y="0"/>
          <a:chExt cx="0" cy="0"/>
        </a:xfrm>
      </p:grpSpPr>
      <p:pic>
        <p:nvPicPr>
          <p:cNvPr id="10" name="Picture 9" descr="What-is-HQO_slides_slide divide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664" y="-83558"/>
            <a:ext cx="9198665" cy="6941558"/>
          </a:xfrm>
          <a:prstGeom prst="rect">
            <a:avLst/>
          </a:prstGeom>
        </p:spPr>
      </p:pic>
      <p:sp>
        <p:nvSpPr>
          <p:cNvPr id="2" name="Title 1"/>
          <p:cNvSpPr>
            <a:spLocks noGrp="1"/>
          </p:cNvSpPr>
          <p:nvPr>
            <p:ph type="title"/>
          </p:nvPr>
        </p:nvSpPr>
        <p:spPr>
          <a:xfrm>
            <a:off x="722314" y="1813205"/>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FFFFFF"/>
                </a:solidFill>
                <a:latin typeface="Arial"/>
                <a:cs typeface="Arial"/>
              </a:rPr>
              <a:pPr algn="r" eaLnBrk="1" hangingPunct="1">
                <a:spcBef>
                  <a:spcPct val="50000"/>
                </a:spcBef>
              </a:pPr>
              <a:t>‹#›</a:t>
            </a:fld>
            <a:endParaRPr lang="en-US" altLang="en-US" sz="1100" b="0" u="none">
              <a:solidFill>
                <a:srgbClr val="FFFFFF"/>
              </a:solidFill>
              <a:latin typeface="Arial"/>
              <a:cs typeface="Arial"/>
            </a:endParaRPr>
          </a:p>
        </p:txBody>
      </p:sp>
    </p:spTree>
    <p:extLst>
      <p:ext uri="{BB962C8B-B14F-4D97-AF65-F5344CB8AC3E}">
        <p14:creationId xmlns:p14="http://schemas.microsoft.com/office/powerpoint/2010/main" val="32362950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7" name="Picture 6" descr="quote pag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12" y="0"/>
            <a:ext cx="9141986" cy="6858000"/>
          </a:xfrm>
          <a:prstGeom prst="rect">
            <a:avLst/>
          </a:prstGeom>
        </p:spPr>
      </p:pic>
      <p:sp>
        <p:nvSpPr>
          <p:cNvPr id="2" name="Title 1"/>
          <p:cNvSpPr>
            <a:spLocks noGrp="1"/>
          </p:cNvSpPr>
          <p:nvPr>
            <p:ph type="title"/>
          </p:nvPr>
        </p:nvSpPr>
        <p:spPr>
          <a:xfrm>
            <a:off x="722314" y="2420890"/>
            <a:ext cx="6081935" cy="1362075"/>
          </a:xfrm>
        </p:spPr>
        <p:txBody>
          <a:bodyPr anchor="t"/>
          <a:lstStyle>
            <a:lvl1pPr algn="l">
              <a:lnSpc>
                <a:spcPts val="3900"/>
              </a:lnSpc>
              <a:spcAft>
                <a:spcPts val="1200"/>
              </a:spcAft>
              <a:defRPr sz="3600" b="1" cap="none">
                <a:solidFill>
                  <a:srgbClr val="118995"/>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4857"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42131832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118995"/>
        </a:solidFill>
        <a:effectLst/>
      </p:bgPr>
    </p:bg>
    <p:spTree>
      <p:nvGrpSpPr>
        <p:cNvPr id="1" name=""/>
        <p:cNvGrpSpPr/>
        <p:nvPr/>
      </p:nvGrpSpPr>
      <p:grpSpPr>
        <a:xfrm>
          <a:off x="0" y="0"/>
          <a:ext cx="0" cy="0"/>
          <a:chOff x="0" y="0"/>
          <a:chExt cx="0" cy="0"/>
        </a:xfrm>
      </p:grpSpPr>
      <p:pic>
        <p:nvPicPr>
          <p:cNvPr id="5" name="Picture 4" descr="What-is-HQO_slides_slide divide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1510" y="-83558"/>
            <a:ext cx="9265509" cy="6992000"/>
          </a:xfrm>
          <a:prstGeom prst="rect">
            <a:avLst/>
          </a:prstGeom>
        </p:spPr>
      </p:pic>
      <p:sp>
        <p:nvSpPr>
          <p:cNvPr id="2" name="Title 1"/>
          <p:cNvSpPr>
            <a:spLocks noGrp="1"/>
          </p:cNvSpPr>
          <p:nvPr>
            <p:ph type="title"/>
          </p:nvPr>
        </p:nvSpPr>
        <p:spPr>
          <a:xfrm>
            <a:off x="722314" y="2420890"/>
            <a:ext cx="6081935" cy="1362075"/>
          </a:xfrm>
        </p:spPr>
        <p:txBody>
          <a:bodyPr anchor="t"/>
          <a:lstStyle>
            <a:lvl1pPr algn="l">
              <a:defRPr sz="4000" b="1" cap="none">
                <a:solidFill>
                  <a:srgbClr val="FFFFFF"/>
                </a:solidFill>
              </a:defRPr>
            </a:lvl1pPr>
          </a:lstStyle>
          <a:p>
            <a:r>
              <a:rPr lang="en-US"/>
              <a:t>Click to edit Master title style</a:t>
            </a:r>
            <a:endParaRPr lang="en-CA"/>
          </a:p>
        </p:txBody>
      </p:sp>
    </p:spTree>
    <p:extLst>
      <p:ext uri="{BB962C8B-B14F-4D97-AF65-F5344CB8AC3E}">
        <p14:creationId xmlns:p14="http://schemas.microsoft.com/office/powerpoint/2010/main" val="20118474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2_Slides option 2">
    <p:spTree>
      <p:nvGrpSpPr>
        <p:cNvPr id="1" name=""/>
        <p:cNvGrpSpPr/>
        <p:nvPr/>
      </p:nvGrpSpPr>
      <p:grpSpPr>
        <a:xfrm>
          <a:off x="0" y="0"/>
          <a:ext cx="0" cy="0"/>
          <a:chOff x="0" y="0"/>
          <a:chExt cx="0" cy="0"/>
        </a:xfrm>
      </p:grpSpPr>
      <p:pic>
        <p:nvPicPr>
          <p:cNvPr id="12" name="Picture 11" descr="What-is-HQO_slides_slide divider.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1510" y="0"/>
            <a:ext cx="9265509"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2" name="Title 1"/>
          <p:cNvSpPr>
            <a:spLocks noGrp="1"/>
          </p:cNvSpPr>
          <p:nvPr>
            <p:ph type="title"/>
          </p:nvPr>
        </p:nvSpPr>
        <p:spPr>
          <a:xfrm>
            <a:off x="504029" y="1272020"/>
            <a:ext cx="2997771" cy="1312646"/>
          </a:xfrm>
        </p:spPr>
        <p:txBody>
          <a:bodyPr anchor="t"/>
          <a:lstStyle>
            <a:lvl1pPr>
              <a:lnSpc>
                <a:spcPts val="5620"/>
              </a:lnSpc>
              <a:defRPr sz="6000">
                <a:solidFill>
                  <a:srgbClr val="FFFFFF"/>
                </a:solidFill>
              </a:defRPr>
            </a:lvl1pPr>
          </a:lstStyle>
          <a:p>
            <a:r>
              <a:rPr lang="en-US"/>
              <a:t>Click to edit Master title style</a:t>
            </a:r>
            <a:endParaRPr lang="en-CA"/>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descr="HQO_Wordmark_English_Negative.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4884" y="5354666"/>
            <a:ext cx="2206509" cy="1137830"/>
          </a:xfrm>
          <a:prstGeom prst="rect">
            <a:avLst/>
          </a:prstGeom>
        </p:spPr>
      </p:pic>
      <p:pic>
        <p:nvPicPr>
          <p:cNvPr id="11" name="Picture 10" descr="HQO_Logo_English_Negative.eps"/>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78046" y="5253129"/>
            <a:ext cx="1895620" cy="1204573"/>
          </a:xfrm>
          <a:prstGeom prst="rect">
            <a:avLst/>
          </a:prstGeom>
        </p:spPr>
      </p:pic>
    </p:spTree>
    <p:extLst>
      <p:ext uri="{BB962C8B-B14F-4D97-AF65-F5344CB8AC3E}">
        <p14:creationId xmlns:p14="http://schemas.microsoft.com/office/powerpoint/2010/main" val="13681814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28" name="Shape 28"/>
          <p:cNvSpPr>
            <a:spLocks noGrp="1"/>
          </p:cNvSpPr>
          <p:nvPr>
            <p:ph type="title"/>
          </p:nvPr>
        </p:nvSpPr>
        <p:spPr>
          <a:prstGeom prst="rect">
            <a:avLst/>
          </a:prstGeom>
        </p:spPr>
        <p:txBody>
          <a:bodyPr/>
          <a:lstStyle/>
          <a:p>
            <a:pPr lvl="0">
              <a:defRPr sz="1800" b="0"/>
            </a:pPr>
            <a:r>
              <a:rPr sz="4219" b="1"/>
              <a:t>Title Text</a:t>
            </a:r>
          </a:p>
        </p:txBody>
      </p:sp>
      <p:sp>
        <p:nvSpPr>
          <p:cNvPr id="29" name="Shape 29"/>
          <p:cNvSpPr>
            <a:spLocks noGrp="1"/>
          </p:cNvSpPr>
          <p:nvPr>
            <p:ph type="sldNum" sz="quarter" idx="2"/>
          </p:nvPr>
        </p:nvSpPr>
        <p:spPr>
          <a:xfrm>
            <a:off x="8932545" y="6616901"/>
            <a:ext cx="217528" cy="237101"/>
          </a:xfrm>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2896582143"/>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186" y="5045884"/>
            <a:ext cx="2787565" cy="1437461"/>
          </a:xfrm>
          <a:prstGeom prst="rect">
            <a:avLst/>
          </a:prstGeom>
        </p:spPr>
      </p:pic>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1284038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51292" y="0"/>
            <a:ext cx="9091679" cy="6858000"/>
          </a:xfrm>
          <a:prstGeom prst="rect">
            <a:avLst/>
          </a:prstGeom>
        </p:spPr>
      </p:pic>
      <p:sp>
        <p:nvSpPr>
          <p:cNvPr id="4" name="Rectangle 3"/>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662976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sp>
        <p:nvSpPr>
          <p:cNvPr id="2" name="Title 1"/>
          <p:cNvSpPr>
            <a:spLocks noGrp="1"/>
          </p:cNvSpPr>
          <p:nvPr>
            <p:ph type="title"/>
          </p:nvPr>
        </p:nvSpPr>
        <p:spPr>
          <a:xfrm>
            <a:off x="474543" y="2074491"/>
            <a:ext cx="8214281" cy="706437"/>
          </a:xfrm>
        </p:spPr>
        <p:txBody>
          <a:bodyPr anchor="b"/>
          <a:lstStyle>
            <a:lvl1pPr>
              <a:lnSpc>
                <a:spcPts val="4680"/>
              </a:lnSpc>
              <a:defRPr sz="4400">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9" name="Rectangle 8"/>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30796602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2"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Rectangle 7"/>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4185346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sp>
        <p:nvSpPr>
          <p:cNvPr id="2" name="Title 1"/>
          <p:cNvSpPr>
            <a:spLocks noGrp="1"/>
          </p:cNvSpPr>
          <p:nvPr>
            <p:ph type="title"/>
          </p:nvPr>
        </p:nvSpPr>
        <p:spPr>
          <a:xfrm>
            <a:off x="474543" y="2074491"/>
            <a:ext cx="8214281" cy="706437"/>
          </a:xfrm>
        </p:spPr>
        <p:txBody>
          <a:bodyPr anchor="b"/>
          <a:lstStyle>
            <a:lvl1pPr>
              <a:lnSpc>
                <a:spcPts val="4680"/>
              </a:lnSpc>
              <a:defRPr sz="4400">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9" name="Rectangle 8"/>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164724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
        <p:nvSpPr>
          <p:cNvPr id="5"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Tree>
    <p:extLst>
      <p:ext uri="{BB962C8B-B14F-4D97-AF65-F5344CB8AC3E}">
        <p14:creationId xmlns:p14="http://schemas.microsoft.com/office/powerpoint/2010/main" val="12804660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chemeClr val="accent2"/>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2947345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FFFFFF"/>
                </a:solidFill>
                <a:latin typeface="Arial"/>
                <a:cs typeface="Arial"/>
              </a:rPr>
              <a:pPr algn="r" eaLnBrk="1" hangingPunct="1">
                <a:spcBef>
                  <a:spcPct val="50000"/>
                </a:spcBef>
              </a:pPr>
              <a:t>‹#›</a:t>
            </a:fld>
            <a:endParaRPr lang="en-US" altLang="en-US" sz="1100" b="0" u="none">
              <a:solidFill>
                <a:srgbClr val="FFFFFF"/>
              </a:solidFill>
              <a:latin typeface="Arial"/>
              <a:cs typeface="Arial"/>
            </a:endParaRPr>
          </a:p>
        </p:txBody>
      </p:sp>
      <p:pic>
        <p:nvPicPr>
          <p:cNvPr id="3" name="Picture 2" descr="corner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093648" cy="6858000"/>
          </a:xfrm>
          <a:prstGeom prst="rect">
            <a:avLst/>
          </a:prstGeom>
        </p:spPr>
      </p:pic>
    </p:spTree>
    <p:extLst>
      <p:ext uri="{BB962C8B-B14F-4D97-AF65-F5344CB8AC3E}">
        <p14:creationId xmlns:p14="http://schemas.microsoft.com/office/powerpoint/2010/main" val="40310056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00A0AF"/>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A0AF"/>
                </a:solidFill>
                <a:latin typeface="ITC Century Std Book"/>
                <a:cs typeface="ITC Century Std Book"/>
              </a:rPr>
              <a:t>”</a:t>
            </a:r>
          </a:p>
        </p:txBody>
      </p:sp>
    </p:spTree>
    <p:extLst>
      <p:ext uri="{BB962C8B-B14F-4D97-AF65-F5344CB8AC3E}">
        <p14:creationId xmlns:p14="http://schemas.microsoft.com/office/powerpoint/2010/main" val="23196297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75333" cy="6919604"/>
          </a:xfrm>
          <a:prstGeom prst="rect">
            <a:avLst/>
          </a:prstGeom>
        </p:spPr>
      </p:pic>
    </p:spTree>
    <p:extLst>
      <p:ext uri="{BB962C8B-B14F-4D97-AF65-F5344CB8AC3E}">
        <p14:creationId xmlns:p14="http://schemas.microsoft.com/office/powerpoint/2010/main" val="1845008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2" name="Picture 1" descr="ty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7973"/>
            <a:ext cx="9144000" cy="6895973"/>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86217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
        <p:nvSpPr>
          <p:cNvPr id="5"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Tree>
    <p:extLst>
      <p:ext uri="{BB962C8B-B14F-4D97-AF65-F5344CB8AC3E}">
        <p14:creationId xmlns:p14="http://schemas.microsoft.com/office/powerpoint/2010/main" val="3686698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chemeClr val="accent2"/>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726996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pic>
        <p:nvPicPr>
          <p:cNvPr id="3" name="Picture 2" descr="corner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093648" cy="6858000"/>
          </a:xfrm>
          <a:prstGeom prst="rect">
            <a:avLst/>
          </a:prstGeom>
        </p:spPr>
      </p:pic>
    </p:spTree>
    <p:extLst>
      <p:ext uri="{BB962C8B-B14F-4D97-AF65-F5344CB8AC3E}">
        <p14:creationId xmlns:p14="http://schemas.microsoft.com/office/powerpoint/2010/main" val="1116972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00A0AF"/>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A0AF"/>
                </a:solidFill>
                <a:latin typeface="ITC Century Std Book"/>
                <a:cs typeface="ITC Century Std Book"/>
              </a:rPr>
              <a:t>”</a:t>
            </a:r>
          </a:p>
        </p:txBody>
      </p:sp>
    </p:spTree>
    <p:extLst>
      <p:ext uri="{BB962C8B-B14F-4D97-AF65-F5344CB8AC3E}">
        <p14:creationId xmlns:p14="http://schemas.microsoft.com/office/powerpoint/2010/main" val="1212589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75333" cy="6919604"/>
          </a:xfrm>
          <a:prstGeom prst="rect">
            <a:avLst/>
          </a:prstGeom>
        </p:spPr>
      </p:pic>
    </p:spTree>
    <p:extLst>
      <p:ext uri="{BB962C8B-B14F-4D97-AF65-F5344CB8AC3E}">
        <p14:creationId xmlns:p14="http://schemas.microsoft.com/office/powerpoint/2010/main" val="810532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theme" Target="../theme/theme4.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8257542" cy="1118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3739805846"/>
      </p:ext>
    </p:extLst>
  </p:cSld>
  <p:clrMap bg1="lt1" tx1="dk1" bg2="lt2" tx2="dk2" accent1="accent1" accent2="accent2" accent3="accent3" accent4="accent4" accent5="accent5" accent6="accent6" hlink="hlink" folHlink="folHlink"/>
  <p:sldLayoutIdLst>
    <p:sldLayoutId id="2147484599" r:id="rId1"/>
    <p:sldLayoutId id="2147484600" r:id="rId2"/>
    <p:sldLayoutId id="2147484601" r:id="rId3"/>
    <p:sldLayoutId id="2147484602" r:id="rId4"/>
    <p:sldLayoutId id="2147484603" r:id="rId5"/>
    <p:sldLayoutId id="2147484604" r:id="rId6"/>
    <p:sldLayoutId id="2147484605" r:id="rId7"/>
    <p:sldLayoutId id="2147484606" r:id="rId8"/>
    <p:sldLayoutId id="2147484607" r:id="rId9"/>
    <p:sldLayoutId id="2147484608" r:id="rId10"/>
    <p:sldLayoutId id="2147484624" r:id="rId11"/>
    <p:sldLayoutId id="2147484638" r:id="rId12"/>
  </p:sldLayoutIdLst>
  <p:hf sldNum="0" hdr="0" ftr="0" dt="0"/>
  <p:txStyles>
    <p:titleStyle>
      <a:lvl1pPr algn="l" rtl="0" eaLnBrk="1" fontAlgn="base" hangingPunct="1">
        <a:spcBef>
          <a:spcPct val="0"/>
        </a:spcBef>
        <a:spcAft>
          <a:spcPct val="0"/>
        </a:spcAft>
        <a:defRPr sz="3600" b="1">
          <a:solidFill>
            <a:srgbClr val="00A0A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1" fontAlgn="base" hangingPunct="1">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7139136" cy="1118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540582668"/>
      </p:ext>
    </p:extLst>
  </p:cSld>
  <p:clrMap bg1="lt1" tx1="dk1" bg2="lt2" tx2="dk2" accent1="accent1" accent2="accent2" accent3="accent3" accent4="accent4" accent5="accent5" accent6="accent6" hlink="hlink" folHlink="folHlink"/>
  <p:sldLayoutIdLst>
    <p:sldLayoutId id="2147484611" r:id="rId1"/>
    <p:sldLayoutId id="2147484612" r:id="rId2"/>
    <p:sldLayoutId id="2147484613" r:id="rId3"/>
    <p:sldLayoutId id="2147484614" r:id="rId4"/>
    <p:sldLayoutId id="2147484615" r:id="rId5"/>
    <p:sldLayoutId id="2147484616" r:id="rId6"/>
    <p:sldLayoutId id="2147484617" r:id="rId7"/>
    <p:sldLayoutId id="2147484618" r:id="rId8"/>
    <p:sldLayoutId id="2147484619" r:id="rId9"/>
    <p:sldLayoutId id="2147484620" r:id="rId10"/>
    <p:sldLayoutId id="2147484621" r:id="rId11"/>
    <p:sldLayoutId id="2147484622" r:id="rId12"/>
    <p:sldLayoutId id="2147484623" r:id="rId13"/>
  </p:sldLayoutIdLst>
  <p:hf sldNum="0" hdr="0" ftr="0" dt="0"/>
  <p:txStyles>
    <p:title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40"/>
            <a:ext cx="7139136" cy="1118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2"/>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825228233"/>
      </p:ext>
    </p:extLst>
  </p:cSld>
  <p:clrMap bg1="lt1" tx1="dk1" bg2="lt2" tx2="dk2" accent1="accent1" accent2="accent2" accent3="accent3" accent4="accent4" accent5="accent5" accent6="accent6" hlink="hlink" folHlink="folHlink"/>
  <p:sldLayoutIdLst>
    <p:sldLayoutId id="2147484626" r:id="rId1"/>
    <p:sldLayoutId id="2147484627" r:id="rId2"/>
    <p:sldLayoutId id="2147484628" r:id="rId3"/>
    <p:sldLayoutId id="2147484629" r:id="rId4"/>
    <p:sldLayoutId id="2147484630" r:id="rId5"/>
    <p:sldLayoutId id="2147484631" r:id="rId6"/>
    <p:sldLayoutId id="2147484632" r:id="rId7"/>
    <p:sldLayoutId id="2147484633" r:id="rId8"/>
    <p:sldLayoutId id="2147484634" r:id="rId9"/>
    <p:sldLayoutId id="2147484635" r:id="rId10"/>
    <p:sldLayoutId id="2147484636" r:id="rId11"/>
    <p:sldLayoutId id="2147484637" r:id="rId12"/>
  </p:sldLayoutIdLst>
  <p:hf sldNum="0" hdr="0" ftr="0" dt="0"/>
  <p:txStyles>
    <p:title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8257542" cy="1118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3712255457"/>
      </p:ext>
    </p:extLst>
  </p:cSld>
  <p:clrMap bg1="lt1" tx1="dk1" bg2="lt2" tx2="dk2" accent1="accent1" accent2="accent2" accent3="accent3" accent4="accent4" accent5="accent5" accent6="accent6" hlink="hlink" folHlink="folHlink"/>
  <p:sldLayoutIdLst>
    <p:sldLayoutId id="2147484640" r:id="rId1"/>
    <p:sldLayoutId id="2147484641" r:id="rId2"/>
    <p:sldLayoutId id="2147484642" r:id="rId3"/>
    <p:sldLayoutId id="2147484643" r:id="rId4"/>
    <p:sldLayoutId id="2147484644" r:id="rId5"/>
    <p:sldLayoutId id="2147484645" r:id="rId6"/>
    <p:sldLayoutId id="2147484646" r:id="rId7"/>
    <p:sldLayoutId id="2147484647" r:id="rId8"/>
    <p:sldLayoutId id="2147484648" r:id="rId9"/>
    <p:sldLayoutId id="2147484649" r:id="rId10"/>
  </p:sldLayoutIdLst>
  <p:hf sldNum="0" hdr="0" ftr="0" dt="0"/>
  <p:txStyles>
    <p:titleStyle>
      <a:lvl1pPr algn="l" rtl="0" eaLnBrk="1" fontAlgn="base" hangingPunct="1">
        <a:spcBef>
          <a:spcPct val="0"/>
        </a:spcBef>
        <a:spcAft>
          <a:spcPct val="0"/>
        </a:spcAft>
        <a:defRPr sz="3600" b="1">
          <a:solidFill>
            <a:srgbClr val="00A0A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1" fontAlgn="base" hangingPunct="1">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1.emf"/><Relationship Id="rId5" Type="http://schemas.openxmlformats.org/officeDocument/2006/relationships/image" Target="../media/image26.emf"/><Relationship Id="rId4" Type="http://schemas.openxmlformats.org/officeDocument/2006/relationships/image" Target="../media/image25.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11.xml"/><Relationship Id="rId5" Type="http://schemas.openxmlformats.org/officeDocument/2006/relationships/image" Target="../media/image38.png"/><Relationship Id="rId4" Type="http://schemas.openxmlformats.org/officeDocument/2006/relationships/hyperlink" Target="https://quorum.hqontario.ca/en/Home/Posts?tags=quality+standards+adoption"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12.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3.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42.sv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44.sv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46.sv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tags" Target="../tags/tag1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tags" Target="../tags/tag1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24.xml.rels><?xml version="1.0" encoding="UTF-8" standalone="yes"?>
<Relationships xmlns="http://schemas.openxmlformats.org/package/2006/relationships"><Relationship Id="rId8" Type="http://schemas.openxmlformats.org/officeDocument/2006/relationships/image" Target="../media/image54.svg"/><Relationship Id="rId13" Type="http://schemas.openxmlformats.org/officeDocument/2006/relationships/image" Target="../media/image59.png"/><Relationship Id="rId18" Type="http://schemas.openxmlformats.org/officeDocument/2006/relationships/image" Target="../media/image64.svg"/><Relationship Id="rId26" Type="http://schemas.openxmlformats.org/officeDocument/2006/relationships/image" Target="../media/image72.svg"/><Relationship Id="rId3" Type="http://schemas.openxmlformats.org/officeDocument/2006/relationships/image" Target="../media/image49.png"/><Relationship Id="rId21" Type="http://schemas.openxmlformats.org/officeDocument/2006/relationships/image" Target="../media/image67.png"/><Relationship Id="rId7" Type="http://schemas.openxmlformats.org/officeDocument/2006/relationships/image" Target="../media/image53.png"/><Relationship Id="rId12" Type="http://schemas.openxmlformats.org/officeDocument/2006/relationships/image" Target="../media/image58.svg"/><Relationship Id="rId17" Type="http://schemas.openxmlformats.org/officeDocument/2006/relationships/image" Target="../media/image63.png"/><Relationship Id="rId25" Type="http://schemas.openxmlformats.org/officeDocument/2006/relationships/image" Target="../media/image71.png"/><Relationship Id="rId2" Type="http://schemas.openxmlformats.org/officeDocument/2006/relationships/notesSlide" Target="../notesSlides/notesSlide21.xml"/><Relationship Id="rId16" Type="http://schemas.openxmlformats.org/officeDocument/2006/relationships/image" Target="../media/image62.svg"/><Relationship Id="rId20" Type="http://schemas.openxmlformats.org/officeDocument/2006/relationships/image" Target="../media/image66.svg"/><Relationship Id="rId1" Type="http://schemas.openxmlformats.org/officeDocument/2006/relationships/slideLayout" Target="../slideLayouts/slideLayout3.xml"/><Relationship Id="rId6" Type="http://schemas.openxmlformats.org/officeDocument/2006/relationships/image" Target="../media/image52.svg"/><Relationship Id="rId11" Type="http://schemas.openxmlformats.org/officeDocument/2006/relationships/image" Target="../media/image57.png"/><Relationship Id="rId24" Type="http://schemas.openxmlformats.org/officeDocument/2006/relationships/image" Target="../media/image70.svg"/><Relationship Id="rId5" Type="http://schemas.openxmlformats.org/officeDocument/2006/relationships/image" Target="../media/image51.png"/><Relationship Id="rId15" Type="http://schemas.openxmlformats.org/officeDocument/2006/relationships/image" Target="../media/image61.png"/><Relationship Id="rId23" Type="http://schemas.openxmlformats.org/officeDocument/2006/relationships/image" Target="../media/image69.png"/><Relationship Id="rId10" Type="http://schemas.openxmlformats.org/officeDocument/2006/relationships/image" Target="../media/image56.svg"/><Relationship Id="rId19" Type="http://schemas.openxmlformats.org/officeDocument/2006/relationships/image" Target="../media/image65.png"/><Relationship Id="rId4" Type="http://schemas.openxmlformats.org/officeDocument/2006/relationships/image" Target="../media/image50.svg"/><Relationship Id="rId9" Type="http://schemas.openxmlformats.org/officeDocument/2006/relationships/image" Target="../media/image55.png"/><Relationship Id="rId14" Type="http://schemas.openxmlformats.org/officeDocument/2006/relationships/image" Target="../media/image60.svg"/><Relationship Id="rId22" Type="http://schemas.openxmlformats.org/officeDocument/2006/relationships/image" Target="../media/image68.sv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4.xml"/><Relationship Id="rId5" Type="http://schemas.openxmlformats.org/officeDocument/2006/relationships/image" Target="../media/image28.jpg"/><Relationship Id="rId4" Type="http://schemas.openxmlformats.org/officeDocument/2006/relationships/image" Target="../media/image27.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tags" Target="../tags/tag29.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tags" Target="../tags/tag30.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tags" Target="../tags/tag31.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tags" Target="../tags/tag3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tags" Target="../tags/tag33.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9.xml"/><Relationship Id="rId1" Type="http://schemas.openxmlformats.org/officeDocument/2006/relationships/tags" Target="../tags/tag34.xml"/></Relationships>
</file>

<file path=ppt/slides/_rels/slide5.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notesSlide" Target="../notesSlides/notesSlide4.xml"/><Relationship Id="rId7" Type="http://schemas.openxmlformats.org/officeDocument/2006/relationships/image" Target="../media/image31.png"/><Relationship Id="rId2" Type="http://schemas.openxmlformats.org/officeDocument/2006/relationships/slideLayout" Target="../slideLayouts/slideLayout5.xml"/><Relationship Id="rId1" Type="http://schemas.openxmlformats.org/officeDocument/2006/relationships/tags" Target="../tags/tag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hyperlink" Target="https://www.hqontario.ca/evidence-to-improve-care/quality-standards/view-all-quality-standards/obsessive-compulsive-disorder" TargetMode="External"/><Relationship Id="rId9" Type="http://schemas.openxmlformats.org/officeDocument/2006/relationships/image" Target="../media/image3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37.png"/><Relationship Id="rId2" Type="http://schemas.openxmlformats.org/officeDocument/2006/relationships/slideLayout" Target="../slideLayouts/slideLayout11.xml"/><Relationship Id="rId1" Type="http://schemas.openxmlformats.org/officeDocument/2006/relationships/tags" Target="../tags/tag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8.xm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10.xml"/><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CEA08F-F6D4-994D-98BF-090D7D61769B}"/>
              </a:ext>
            </a:extLst>
          </p:cNvPr>
          <p:cNvPicPr>
            <a:picLocks noChangeAspect="1"/>
          </p:cNvPicPr>
          <p:nvPr/>
        </p:nvPicPr>
        <p:blipFill>
          <a:blip r:embed="rId4"/>
          <a:stretch>
            <a:fillRect/>
          </a:stretch>
        </p:blipFill>
        <p:spPr>
          <a:xfrm>
            <a:off x="4492161" y="2948891"/>
            <a:ext cx="4651840" cy="3909109"/>
          </a:xfrm>
          <a:prstGeom prst="rect">
            <a:avLst/>
          </a:prstGeom>
        </p:spPr>
      </p:pic>
      <p:sp>
        <p:nvSpPr>
          <p:cNvPr id="2" name="TextBox 1">
            <a:extLst>
              <a:ext uri="{FF2B5EF4-FFF2-40B4-BE49-F238E27FC236}">
                <a16:creationId xmlns:a16="http://schemas.microsoft.com/office/drawing/2014/main" id="{75A291A8-1382-D540-A1A4-729B0126E327}"/>
              </a:ext>
            </a:extLst>
          </p:cNvPr>
          <p:cNvSpPr txBox="1"/>
          <p:nvPr/>
        </p:nvSpPr>
        <p:spPr>
          <a:xfrm>
            <a:off x="417749" y="1549091"/>
            <a:ext cx="6781541" cy="1900520"/>
          </a:xfrm>
          <a:prstGeom prst="rect">
            <a:avLst/>
          </a:prstGeom>
          <a:noFill/>
        </p:spPr>
        <p:txBody>
          <a:bodyPr wrap="square" rtlCol="0" anchor="t">
            <a:spAutoFit/>
          </a:bodyPr>
          <a:lstStyle/>
          <a:p>
            <a:pPr>
              <a:lnSpc>
                <a:spcPts val="4745"/>
              </a:lnSpc>
            </a:pPr>
            <a:r>
              <a:rPr lang="en-US" sz="4800" u="none" dirty="0">
                <a:solidFill>
                  <a:srgbClr val="429EAD"/>
                </a:solidFill>
                <a:latin typeface="Arial"/>
                <a:ea typeface="Helvetica Neue Light" panose="02000403000000020004" pitchFamily="2" charset="0"/>
                <a:cs typeface="Arial"/>
              </a:rPr>
              <a:t>Obsessive–Compulsive Disorder Quality Standard (draft)</a:t>
            </a:r>
          </a:p>
        </p:txBody>
      </p:sp>
      <p:pic>
        <p:nvPicPr>
          <p:cNvPr id="8" name="Picture 7">
            <a:extLst>
              <a:ext uri="{FF2B5EF4-FFF2-40B4-BE49-F238E27FC236}">
                <a16:creationId xmlns:a16="http://schemas.microsoft.com/office/drawing/2014/main" id="{C48226C0-359E-5849-86A7-B53FF52721E4}"/>
              </a:ext>
            </a:extLst>
          </p:cNvPr>
          <p:cNvPicPr>
            <a:picLocks noChangeAspect="1"/>
          </p:cNvPicPr>
          <p:nvPr/>
        </p:nvPicPr>
        <p:blipFill>
          <a:blip r:embed="rId5"/>
          <a:stretch>
            <a:fillRect/>
          </a:stretch>
        </p:blipFill>
        <p:spPr>
          <a:xfrm>
            <a:off x="418783" y="423495"/>
            <a:ext cx="832384" cy="821978"/>
          </a:xfrm>
          <a:prstGeom prst="rect">
            <a:avLst/>
          </a:prstGeom>
        </p:spPr>
      </p:pic>
      <p:sp>
        <p:nvSpPr>
          <p:cNvPr id="9" name="Rectangle 2">
            <a:extLst>
              <a:ext uri="{FF2B5EF4-FFF2-40B4-BE49-F238E27FC236}">
                <a16:creationId xmlns:a16="http://schemas.microsoft.com/office/drawing/2014/main" id="{9F1007DD-C592-9A42-BB2E-04EDED0F40D9}"/>
              </a:ext>
            </a:extLst>
          </p:cNvPr>
          <p:cNvSpPr txBox="1">
            <a:spLocks noChangeArrowheads="1"/>
          </p:cNvSpPr>
          <p:nvPr/>
        </p:nvSpPr>
        <p:spPr bwMode="auto">
          <a:xfrm>
            <a:off x="418783" y="3909109"/>
            <a:ext cx="4349159" cy="742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nSpc>
                <a:spcPts val="2660"/>
              </a:lnSpc>
            </a:pPr>
            <a:r>
              <a:rPr lang="en-US" altLang="en-US" sz="2000" b="1" u="none" spc="80">
                <a:solidFill>
                  <a:srgbClr val="00A0AF"/>
                </a:solidFill>
                <a:latin typeface="Arial"/>
                <a:ea typeface="MS PGothic"/>
                <a:cs typeface="Arial"/>
              </a:rPr>
              <a:t>Guiding evidence-based</a:t>
            </a:r>
          </a:p>
          <a:p>
            <a:pPr>
              <a:lnSpc>
                <a:spcPts val="2660"/>
              </a:lnSpc>
            </a:pPr>
            <a:r>
              <a:rPr lang="en-US" altLang="en-US" sz="2000" b="1" u="none" spc="80">
                <a:solidFill>
                  <a:srgbClr val="00A0AF"/>
                </a:solidFill>
                <a:latin typeface="Arial"/>
                <a:ea typeface="MS PGothic"/>
                <a:cs typeface="Arial"/>
              </a:rPr>
              <a:t>care for people of all ages living in Ontario</a:t>
            </a:r>
          </a:p>
          <a:p>
            <a:pPr>
              <a:lnSpc>
                <a:spcPts val="2660"/>
              </a:lnSpc>
            </a:pPr>
            <a:endParaRPr lang="en-US" altLang="en-US" sz="2000" b="1" u="none" spc="80">
              <a:solidFill>
                <a:srgbClr val="00A0AF"/>
              </a:solidFill>
            </a:endParaRPr>
          </a:p>
        </p:txBody>
      </p:sp>
      <p:pic>
        <p:nvPicPr>
          <p:cNvPr id="10" name="Picture 9">
            <a:extLst>
              <a:ext uri="{FF2B5EF4-FFF2-40B4-BE49-F238E27FC236}">
                <a16:creationId xmlns:a16="http://schemas.microsoft.com/office/drawing/2014/main" id="{62FD69F6-BDDE-9040-9483-6A0350126F3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4831" y="5635038"/>
            <a:ext cx="1595522" cy="822761"/>
          </a:xfrm>
          <a:prstGeom prst="rect">
            <a:avLst/>
          </a:prstGeom>
        </p:spPr>
      </p:pic>
    </p:spTree>
    <p:custDataLst>
      <p:tags r:id="rId1"/>
    </p:custDataLst>
    <p:extLst>
      <p:ext uri="{BB962C8B-B14F-4D97-AF65-F5344CB8AC3E}">
        <p14:creationId xmlns:p14="http://schemas.microsoft.com/office/powerpoint/2010/main" val="2260738719"/>
      </p:ext>
    </p:extLst>
  </p:cSld>
  <p:clrMapOvr>
    <a:masterClrMapping/>
  </p:clrMapOvr>
  <p:transition spd="slow" advClick="0" advTm="3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a:t>Quality Standards:</a:t>
            </a:r>
            <a:br>
              <a:rPr lang="en-US">
                <a:highlight>
                  <a:srgbClr val="FFFF00"/>
                </a:highlight>
              </a:rPr>
            </a:br>
            <a:r>
              <a:rPr lang="en-US"/>
              <a:t>Quorum</a:t>
            </a:r>
          </a:p>
        </p:txBody>
      </p:sp>
      <p:sp>
        <p:nvSpPr>
          <p:cNvPr id="5" name="Content Placeholder 4"/>
          <p:cNvSpPr>
            <a:spLocks noGrp="1"/>
          </p:cNvSpPr>
          <p:nvPr>
            <p:ph idx="4294967295"/>
          </p:nvPr>
        </p:nvSpPr>
        <p:spPr>
          <a:xfrm>
            <a:off x="306281" y="1584153"/>
            <a:ext cx="3233332" cy="3715816"/>
          </a:xfrm>
        </p:spPr>
        <p:txBody>
          <a:bodyPr/>
          <a:lstStyle/>
          <a:p>
            <a:pPr marL="0" indent="0">
              <a:buNone/>
            </a:pPr>
            <a:r>
              <a:rPr lang="en-US" sz="1800" b="1"/>
              <a:t>Quorum </a:t>
            </a:r>
            <a:r>
              <a:rPr lang="en-CA" sz="1800"/>
              <a:t>is an online community dedicated to improving the quality of health care in Ontario. </a:t>
            </a:r>
            <a:br>
              <a:rPr lang="en-CA" sz="1800"/>
            </a:br>
            <a:endParaRPr lang="en-CA" sz="1800"/>
          </a:p>
          <a:p>
            <a:pPr marL="0" indent="0">
              <a:buNone/>
            </a:pPr>
            <a:r>
              <a:rPr lang="en-CA" sz="1800"/>
              <a:t>The </a:t>
            </a:r>
            <a:r>
              <a:rPr lang="en-CA" sz="1800" b="1"/>
              <a:t>Quality Standards Adoption Series </a:t>
            </a:r>
            <a:r>
              <a:rPr lang="en-CA" sz="1800"/>
              <a:t>highlights efforts in the field to implement changes and close gaps in care related to quality standard topics. </a:t>
            </a:r>
          </a:p>
          <a:p>
            <a:pPr marL="0" indent="0">
              <a:buNone/>
            </a:pPr>
            <a:endParaRPr lang="en-CA" sz="1800"/>
          </a:p>
          <a:p>
            <a:pPr marL="0" indent="0">
              <a:buNone/>
            </a:pPr>
            <a:endParaRPr lang="en-CA" sz="1800"/>
          </a:p>
        </p:txBody>
      </p:sp>
      <p:sp>
        <p:nvSpPr>
          <p:cNvPr id="8" name="TextBox 7"/>
          <p:cNvSpPr txBox="1"/>
          <p:nvPr/>
        </p:nvSpPr>
        <p:spPr>
          <a:xfrm>
            <a:off x="306281" y="5443575"/>
            <a:ext cx="8704075" cy="646331"/>
          </a:xfrm>
          <a:prstGeom prst="rect">
            <a:avLst/>
          </a:prstGeom>
          <a:noFill/>
        </p:spPr>
        <p:txBody>
          <a:bodyPr wrap="square" rtlCol="0">
            <a:spAutoFit/>
          </a:bodyPr>
          <a:lstStyle/>
          <a:p>
            <a:pPr marL="0" indent="0">
              <a:buNone/>
            </a:pPr>
            <a:r>
              <a:rPr lang="en-CA" sz="1800" u="none"/>
              <a:t>Visit the </a:t>
            </a:r>
            <a:r>
              <a:rPr lang="en-CA" sz="1800" u="none">
                <a:hlinkClick r:id="rId4"/>
              </a:rPr>
              <a:t>Quality Standards Adoption Series </a:t>
            </a:r>
            <a:r>
              <a:rPr lang="en-CA" sz="1800" u="none"/>
              <a:t>on Quorum to learn how organizations are implementing 	quality standards.</a:t>
            </a:r>
          </a:p>
        </p:txBody>
      </p:sp>
      <p:pic>
        <p:nvPicPr>
          <p:cNvPr id="3" name="Picture 2">
            <a:extLst>
              <a:ext uri="{FF2B5EF4-FFF2-40B4-BE49-F238E27FC236}">
                <a16:creationId xmlns:a16="http://schemas.microsoft.com/office/drawing/2014/main" id="{6B4E2EC7-B7C3-4611-971F-B502B2BD1B4A}"/>
              </a:ext>
            </a:extLst>
          </p:cNvPr>
          <p:cNvPicPr>
            <a:picLocks noChangeAspect="1"/>
          </p:cNvPicPr>
          <p:nvPr/>
        </p:nvPicPr>
        <p:blipFill rotWithShape="1">
          <a:blip r:embed="rId5"/>
          <a:srcRect l="2862" t="2909" r="12466" b="2930"/>
          <a:stretch/>
        </p:blipFill>
        <p:spPr>
          <a:xfrm>
            <a:off x="3761958" y="1179290"/>
            <a:ext cx="5075761" cy="3715815"/>
          </a:xfrm>
          <a:prstGeom prst="rect">
            <a:avLst/>
          </a:prstGeom>
          <a:ln>
            <a:solidFill>
              <a:schemeClr val="bg1">
                <a:lumMod val="75000"/>
              </a:schemeClr>
            </a:solidFill>
          </a:ln>
        </p:spPr>
      </p:pic>
    </p:spTree>
    <p:custDataLst>
      <p:tags r:id="rId1"/>
    </p:custDataLst>
    <p:extLst>
      <p:ext uri="{BB962C8B-B14F-4D97-AF65-F5344CB8AC3E}">
        <p14:creationId xmlns:p14="http://schemas.microsoft.com/office/powerpoint/2010/main" val="4279490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a:t>Quality Standards:</a:t>
            </a:r>
            <a:br>
              <a:rPr lang="en-US"/>
            </a:br>
            <a:r>
              <a:rPr lang="en-US"/>
              <a:t>Measurement Guide</a:t>
            </a:r>
          </a:p>
        </p:txBody>
      </p:sp>
      <p:sp>
        <p:nvSpPr>
          <p:cNvPr id="5" name="Content Placeholder 4"/>
          <p:cNvSpPr>
            <a:spLocks noGrp="1"/>
          </p:cNvSpPr>
          <p:nvPr>
            <p:ph idx="4294967295"/>
          </p:nvPr>
        </p:nvSpPr>
        <p:spPr>
          <a:xfrm>
            <a:off x="457200" y="2040123"/>
            <a:ext cx="4438891" cy="3121523"/>
          </a:xfrm>
        </p:spPr>
        <p:txBody>
          <a:bodyPr/>
          <a:lstStyle/>
          <a:p>
            <a:pPr marL="0" indent="0">
              <a:buNone/>
            </a:pPr>
            <a:r>
              <a:rPr lang="en-US" sz="1800"/>
              <a:t>The </a:t>
            </a:r>
            <a:r>
              <a:rPr lang="en-US" sz="1800" b="1"/>
              <a:t>measurement guide </a:t>
            </a:r>
            <a:r>
              <a:rPr lang="en-US" sz="1800"/>
              <a:t>has two dedicated sections:</a:t>
            </a:r>
          </a:p>
          <a:p>
            <a:pPr lvl="0"/>
            <a:r>
              <a:rPr lang="en-US" sz="1800" b="1"/>
              <a:t>Local measurement:</a:t>
            </a:r>
            <a:r>
              <a:rPr lang="en-US" sz="1800"/>
              <a:t> what you can do to assess the quality of care that you provide locally</a:t>
            </a:r>
          </a:p>
          <a:p>
            <a:pPr lvl="0"/>
            <a:r>
              <a:rPr lang="en-US" sz="1800" b="1"/>
              <a:t>Provincial measurement:</a:t>
            </a:r>
            <a:r>
              <a:rPr lang="en-US" sz="1800"/>
              <a:t> how we can measure the success of the quality standard on a provincial level</a:t>
            </a:r>
          </a:p>
          <a:p>
            <a:pPr marL="0" indent="0">
              <a:buNone/>
            </a:pPr>
            <a:endParaRPr lang="en-US" sz="1800"/>
          </a:p>
        </p:txBody>
      </p:sp>
      <p:pic>
        <p:nvPicPr>
          <p:cNvPr id="8" name="Picture 7">
            <a:extLst>
              <a:ext uri="{FF2B5EF4-FFF2-40B4-BE49-F238E27FC236}">
                <a16:creationId xmlns:a16="http://schemas.microsoft.com/office/drawing/2014/main" id="{E4D7D5EE-D573-4AA3-9801-9BF4393FDE8C}"/>
              </a:ext>
            </a:extLst>
          </p:cNvPr>
          <p:cNvPicPr>
            <a:picLocks noChangeAspect="1"/>
          </p:cNvPicPr>
          <p:nvPr/>
        </p:nvPicPr>
        <p:blipFill>
          <a:blip r:embed="rId4"/>
          <a:stretch>
            <a:fillRect/>
          </a:stretch>
        </p:blipFill>
        <p:spPr>
          <a:xfrm>
            <a:off x="5154790" y="1696354"/>
            <a:ext cx="3192659" cy="403938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ustDataLst>
      <p:tags r:id="rId1"/>
    </p:custDataLst>
    <p:extLst>
      <p:ext uri="{BB962C8B-B14F-4D97-AF65-F5344CB8AC3E}">
        <p14:creationId xmlns:p14="http://schemas.microsoft.com/office/powerpoint/2010/main" val="4087828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5588"/>
            <a:ext cx="8244584" cy="1165909"/>
          </a:xfrm>
        </p:spPr>
        <p:txBody>
          <a:bodyPr/>
          <a:lstStyle/>
          <a:p>
            <a:r>
              <a:rPr lang="en-US" sz="2800" b="0"/>
              <a:t>Quality Standards:</a:t>
            </a:r>
            <a:br>
              <a:rPr lang="en-US">
                <a:highlight>
                  <a:srgbClr val="FFFF00"/>
                </a:highlight>
              </a:rPr>
            </a:br>
            <a:r>
              <a:rPr lang="en-US"/>
              <a:t>Data Tables</a:t>
            </a:r>
          </a:p>
        </p:txBody>
      </p:sp>
      <p:sp>
        <p:nvSpPr>
          <p:cNvPr id="5" name="Content Placeholder 4"/>
          <p:cNvSpPr>
            <a:spLocks noGrp="1"/>
          </p:cNvSpPr>
          <p:nvPr>
            <p:ph idx="4294967295"/>
          </p:nvPr>
        </p:nvSpPr>
        <p:spPr>
          <a:xfrm>
            <a:off x="306281" y="1868238"/>
            <a:ext cx="4068771" cy="3715816"/>
          </a:xfrm>
        </p:spPr>
        <p:txBody>
          <a:bodyPr/>
          <a:lstStyle/>
          <a:p>
            <a:pPr marL="0" indent="0">
              <a:buNone/>
            </a:pPr>
            <a:r>
              <a:rPr lang="en-US" sz="1800" b="1"/>
              <a:t>Data tables </a:t>
            </a:r>
            <a:r>
              <a:rPr lang="en-CA" sz="1800"/>
              <a:t>can be used to examine variations in indicator results across the province. They include data on key indicators:</a:t>
            </a:r>
          </a:p>
          <a:p>
            <a:pPr>
              <a:buFontTx/>
              <a:buChar char="-"/>
            </a:pPr>
            <a:r>
              <a:rPr lang="en-CA" sz="1800"/>
              <a:t>Over time for Ontario</a:t>
            </a:r>
          </a:p>
          <a:p>
            <a:pPr>
              <a:buFontTx/>
              <a:buChar char="-"/>
            </a:pPr>
            <a:r>
              <a:rPr lang="en-CA" sz="1800"/>
              <a:t>Across regions in Ontario</a:t>
            </a:r>
          </a:p>
          <a:p>
            <a:pPr>
              <a:buFontTx/>
              <a:buChar char="-"/>
            </a:pPr>
            <a:r>
              <a:rPr lang="en-CA" sz="1800"/>
              <a:t>For specific measures of equity (age, sex, rurality, and household income)</a:t>
            </a:r>
            <a:endParaRPr lang="en-US" sz="1800"/>
          </a:p>
        </p:txBody>
      </p:sp>
      <p:pic>
        <p:nvPicPr>
          <p:cNvPr id="8" name="Picture 7">
            <a:extLst>
              <a:ext uri="{FF2B5EF4-FFF2-40B4-BE49-F238E27FC236}">
                <a16:creationId xmlns:a16="http://schemas.microsoft.com/office/drawing/2014/main" id="{68ED4B98-E5DB-A145-9EEC-90D7C5DA7694}"/>
              </a:ext>
            </a:extLst>
          </p:cNvPr>
          <p:cNvPicPr>
            <a:picLocks noChangeAspect="1"/>
          </p:cNvPicPr>
          <p:nvPr/>
        </p:nvPicPr>
        <p:blipFill>
          <a:blip r:embed="rId4"/>
          <a:srcRect/>
          <a:stretch/>
        </p:blipFill>
        <p:spPr>
          <a:xfrm>
            <a:off x="4765593" y="2076345"/>
            <a:ext cx="3936191" cy="2705309"/>
          </a:xfrm>
          <a:prstGeom prst="rect">
            <a:avLst/>
          </a:prstGeom>
          <a:effectLst>
            <a:outerShdw blurRad="63500" sx="102000" sy="102000" algn="ctr" rotWithShape="0">
              <a:prstClr val="black">
                <a:alpha val="40000"/>
              </a:prstClr>
            </a:outerShdw>
          </a:effectLst>
        </p:spPr>
      </p:pic>
    </p:spTree>
    <p:custDataLst>
      <p:tags r:id="rId1"/>
    </p:custDataLst>
    <p:extLst>
      <p:ext uri="{BB962C8B-B14F-4D97-AF65-F5344CB8AC3E}">
        <p14:creationId xmlns:p14="http://schemas.microsoft.com/office/powerpoint/2010/main" val="3940148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488" y="1752473"/>
            <a:ext cx="7765023" cy="1969761"/>
          </a:xfrm>
        </p:spPr>
        <p:txBody>
          <a:bodyPr/>
          <a:lstStyle/>
          <a:p>
            <a:r>
              <a:rPr lang="en-US" sz="4800" dirty="0"/>
              <a:t>Why </a:t>
            </a:r>
            <a:r>
              <a:rPr lang="en-CA" sz="4800" dirty="0"/>
              <a:t>Do We Need a Quality Standard for Obsessive–Compulsive Disorder? </a:t>
            </a:r>
            <a:br>
              <a:rPr lang="en-US" dirty="0">
                <a:solidFill>
                  <a:schemeClr val="tx1"/>
                </a:solidFill>
                <a:latin typeface="MS PGothic"/>
              </a:rPr>
            </a:br>
            <a:endParaRPr lang="en-US" dirty="0"/>
          </a:p>
        </p:txBody>
      </p:sp>
    </p:spTree>
    <p:custDataLst>
      <p:tags r:id="rId1"/>
    </p:custDataLst>
    <p:extLst>
      <p:ext uri="{BB962C8B-B14F-4D97-AF65-F5344CB8AC3E}">
        <p14:creationId xmlns:p14="http://schemas.microsoft.com/office/powerpoint/2010/main" val="2577171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ECC201F-AE96-48D5-A2AD-1DFBA0D03B96}"/>
              </a:ext>
            </a:extLst>
          </p:cNvPr>
          <p:cNvSpPr txBox="1"/>
          <p:nvPr/>
        </p:nvSpPr>
        <p:spPr>
          <a:xfrm>
            <a:off x="4572000" y="1453159"/>
            <a:ext cx="4097055" cy="3046988"/>
          </a:xfrm>
          <a:prstGeom prst="rect">
            <a:avLst/>
          </a:prstGeom>
          <a:noFill/>
          <a:ln w="38100" cap="rnd">
            <a:solidFill>
              <a:schemeClr val="bg1"/>
            </a:solidFill>
            <a:prstDash val="sysDot"/>
          </a:ln>
        </p:spPr>
        <p:txBody>
          <a:bodyPr wrap="square" rtlCol="0">
            <a:spAutoFit/>
          </a:bodyPr>
          <a:lstStyle/>
          <a:p>
            <a:pPr algn="ctr"/>
            <a:r>
              <a:rPr lang="en-CA" sz="3200" u="none" dirty="0"/>
              <a:t>The estimated </a:t>
            </a:r>
            <a:r>
              <a:rPr lang="en-CA" sz="3200" b="1" u="none" dirty="0">
                <a:solidFill>
                  <a:srgbClr val="00A0AF"/>
                </a:solidFill>
              </a:rPr>
              <a:t>lifetime prevalence </a:t>
            </a:r>
            <a:r>
              <a:rPr lang="en-CA" sz="3200" u="none" dirty="0"/>
              <a:t>of obsessive-compulsive disorder in adults is about </a:t>
            </a:r>
            <a:r>
              <a:rPr lang="en-CA" sz="3200" b="1" u="none" dirty="0">
                <a:solidFill>
                  <a:srgbClr val="00A0AF"/>
                </a:solidFill>
              </a:rPr>
              <a:t>2%</a:t>
            </a:r>
            <a:r>
              <a:rPr lang="en-CA" sz="3200" u="none" dirty="0"/>
              <a:t>, or </a:t>
            </a:r>
            <a:r>
              <a:rPr lang="en-CA" sz="3200" b="1" u="none" dirty="0">
                <a:solidFill>
                  <a:srgbClr val="00A0AF"/>
                </a:solidFill>
              </a:rPr>
              <a:t>1 in 50</a:t>
            </a:r>
            <a:r>
              <a:rPr lang="en-CA" sz="3200" u="none" dirty="0"/>
              <a:t>.</a:t>
            </a:r>
            <a:endParaRPr lang="en-CA" sz="1600" u="none" dirty="0"/>
          </a:p>
        </p:txBody>
      </p:sp>
      <p:sp>
        <p:nvSpPr>
          <p:cNvPr id="6" name="Rectangle 5">
            <a:extLst>
              <a:ext uri="{FF2B5EF4-FFF2-40B4-BE49-F238E27FC236}">
                <a16:creationId xmlns:a16="http://schemas.microsoft.com/office/drawing/2014/main" id="{56F42EF2-4D3E-4D6E-B1EB-36720EF18F39}"/>
              </a:ext>
            </a:extLst>
          </p:cNvPr>
          <p:cNvSpPr/>
          <p:nvPr/>
        </p:nvSpPr>
        <p:spPr>
          <a:xfrm>
            <a:off x="125302" y="6051545"/>
            <a:ext cx="8387607" cy="650947"/>
          </a:xfrm>
          <a:prstGeom prst="rect">
            <a:avLst/>
          </a:prstGeom>
        </p:spPr>
        <p:txBody>
          <a:bodyPr wrap="square">
            <a:spAutoFit/>
          </a:bodyPr>
          <a:lstStyle/>
          <a:p>
            <a:pPr eaLnBrk="0" hangingPunct="0">
              <a:spcBef>
                <a:spcPct val="30000"/>
              </a:spcBef>
              <a:defRPr/>
            </a:pPr>
            <a:r>
              <a:rPr lang="en-US" sz="1100" u="none" dirty="0">
                <a:cs typeface="ＭＳ Ｐゴシック" pitchFamily="68" charset="-128"/>
              </a:rPr>
              <a:t>Note: The lifetime prevalence is based on data from the United States. </a:t>
            </a:r>
            <a:endParaRPr lang="en-CA" sz="1100" u="none" dirty="0">
              <a:latin typeface="+mn-lt"/>
              <a:cs typeface="ＭＳ Ｐゴシック" pitchFamily="68" charset="-128"/>
            </a:endParaRPr>
          </a:p>
          <a:p>
            <a:pPr lvl="0" eaLnBrk="0" hangingPunct="0">
              <a:spcBef>
                <a:spcPct val="30000"/>
              </a:spcBef>
              <a:defRPr/>
            </a:pPr>
            <a:r>
              <a:rPr lang="en-CA" sz="1100" u="none" dirty="0">
                <a:latin typeface="+mn-lt"/>
                <a:cs typeface="ＭＳ Ｐゴシック" pitchFamily="68" charset="-128"/>
              </a:rPr>
              <a:t>Source: Katzman MA, </a:t>
            </a:r>
            <a:r>
              <a:rPr lang="en-CA" sz="1100" u="none" dirty="0" err="1">
                <a:latin typeface="+mn-lt"/>
                <a:cs typeface="ＭＳ Ｐゴシック" pitchFamily="68" charset="-128"/>
              </a:rPr>
              <a:t>Bleau</a:t>
            </a:r>
            <a:r>
              <a:rPr lang="en-CA" sz="1100" u="none" dirty="0">
                <a:latin typeface="+mn-lt"/>
                <a:cs typeface="ＭＳ Ｐゴシック" pitchFamily="68" charset="-128"/>
              </a:rPr>
              <a:t> P, </a:t>
            </a:r>
            <a:r>
              <a:rPr lang="en-CA" sz="1100" u="none" dirty="0" err="1">
                <a:latin typeface="+mn-lt"/>
                <a:cs typeface="ＭＳ Ｐゴシック" pitchFamily="68" charset="-128"/>
              </a:rPr>
              <a:t>Blier</a:t>
            </a:r>
            <a:r>
              <a:rPr lang="en-CA" sz="1100" u="none" dirty="0">
                <a:latin typeface="+mn-lt"/>
                <a:cs typeface="ＭＳ Ｐゴシック" pitchFamily="68" charset="-128"/>
              </a:rPr>
              <a:t> P, </a:t>
            </a:r>
            <a:r>
              <a:rPr lang="en-CA" sz="1100" u="none" dirty="0" err="1">
                <a:latin typeface="+mn-lt"/>
                <a:cs typeface="ＭＳ Ｐゴシック" pitchFamily="68" charset="-128"/>
              </a:rPr>
              <a:t>Chokka</a:t>
            </a:r>
            <a:r>
              <a:rPr lang="en-CA" sz="1100" u="none" dirty="0">
                <a:latin typeface="+mn-lt"/>
                <a:cs typeface="ＭＳ Ｐゴシック" pitchFamily="68" charset="-128"/>
              </a:rPr>
              <a:t> P, </a:t>
            </a:r>
            <a:r>
              <a:rPr lang="en-CA" sz="1100" u="none" dirty="0" err="1">
                <a:latin typeface="+mn-lt"/>
                <a:cs typeface="ＭＳ Ｐゴシック" pitchFamily="68" charset="-128"/>
              </a:rPr>
              <a:t>Kjernisted</a:t>
            </a:r>
            <a:r>
              <a:rPr lang="en-CA" sz="1100" u="none" dirty="0">
                <a:latin typeface="+mn-lt"/>
                <a:cs typeface="ＭＳ Ｐゴシック" pitchFamily="68" charset="-128"/>
              </a:rPr>
              <a:t> K, Van </a:t>
            </a:r>
            <a:r>
              <a:rPr lang="en-CA" sz="1100" u="none" dirty="0" err="1">
                <a:latin typeface="+mn-lt"/>
                <a:cs typeface="ＭＳ Ｐゴシック" pitchFamily="68" charset="-128"/>
              </a:rPr>
              <a:t>Ameringen</a:t>
            </a:r>
            <a:r>
              <a:rPr lang="en-CA" sz="1100" u="none" dirty="0">
                <a:latin typeface="+mn-lt"/>
                <a:cs typeface="ＭＳ Ｐゴシック" pitchFamily="68" charset="-128"/>
              </a:rPr>
              <a:t> M, et al. Canadian clinical practice guidelines for the management of anxiety, posttraumatic stress and obsessive-compulsive disorders. BMC Psychiatry. 2014;14 Suppl 1:S1.</a:t>
            </a:r>
            <a:endParaRPr lang="en-CA" sz="1100" dirty="0">
              <a:latin typeface="+mn-lt"/>
            </a:endParaRPr>
          </a:p>
        </p:txBody>
      </p:sp>
      <p:pic>
        <p:nvPicPr>
          <p:cNvPr id="7" name="Graphic 6">
            <a:extLst>
              <a:ext uri="{FF2B5EF4-FFF2-40B4-BE49-F238E27FC236}">
                <a16:creationId xmlns:a16="http://schemas.microsoft.com/office/drawing/2014/main" id="{735BE721-EEEC-1640-A5CD-8616E55878E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96092" y="1465035"/>
            <a:ext cx="2754993" cy="2754993"/>
          </a:xfrm>
          <a:prstGeom prst="rect">
            <a:avLst/>
          </a:prstGeom>
        </p:spPr>
      </p:pic>
    </p:spTree>
    <p:extLst>
      <p:ext uri="{BB962C8B-B14F-4D97-AF65-F5344CB8AC3E}">
        <p14:creationId xmlns:p14="http://schemas.microsoft.com/office/powerpoint/2010/main" val="705006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ECC201F-AE96-48D5-A2AD-1DFBA0D03B96}"/>
              </a:ext>
            </a:extLst>
          </p:cNvPr>
          <p:cNvSpPr txBox="1"/>
          <p:nvPr/>
        </p:nvSpPr>
        <p:spPr>
          <a:xfrm>
            <a:off x="78059" y="3635003"/>
            <a:ext cx="8900932" cy="1785104"/>
          </a:xfrm>
          <a:prstGeom prst="rect">
            <a:avLst/>
          </a:prstGeom>
          <a:noFill/>
          <a:ln w="38100" cap="rnd">
            <a:solidFill>
              <a:schemeClr val="bg1"/>
            </a:solidFill>
            <a:prstDash val="sysDot"/>
          </a:ln>
        </p:spPr>
        <p:txBody>
          <a:bodyPr wrap="square" rtlCol="0">
            <a:spAutoFit/>
          </a:bodyPr>
          <a:lstStyle/>
          <a:p>
            <a:pPr algn="ctr"/>
            <a:r>
              <a:rPr lang="en-CA" sz="2200" u="none" dirty="0"/>
              <a:t>Obsessive-compulsive disorder (OCD) is </a:t>
            </a:r>
            <a:r>
              <a:rPr lang="en-CA" sz="2200" b="1" u="none" dirty="0">
                <a:solidFill>
                  <a:srgbClr val="00A0AF"/>
                </a:solidFill>
              </a:rPr>
              <a:t>under-recognized and undertreated</a:t>
            </a:r>
            <a:r>
              <a:rPr lang="en-CA" sz="2200" u="none" dirty="0"/>
              <a:t>.</a:t>
            </a:r>
            <a:r>
              <a:rPr lang="en-CA" sz="2200" u="none" baseline="30000" dirty="0"/>
              <a:t>1</a:t>
            </a:r>
            <a:r>
              <a:rPr lang="en-CA" sz="2200" u="none" dirty="0"/>
              <a:t> </a:t>
            </a:r>
            <a:r>
              <a:rPr lang="en-US" sz="2200" u="none" dirty="0"/>
              <a:t>On average, </a:t>
            </a:r>
            <a:r>
              <a:rPr lang="en-US" sz="2200" b="1" u="none" dirty="0">
                <a:solidFill>
                  <a:srgbClr val="00A0AF"/>
                </a:solidFill>
              </a:rPr>
              <a:t>52.8%</a:t>
            </a:r>
            <a:r>
              <a:rPr lang="en-US" sz="2200" u="none" dirty="0"/>
              <a:t> of people aged 15+ globally who </a:t>
            </a:r>
            <a:r>
              <a:rPr lang="en-US" sz="2200" b="1" u="none" dirty="0">
                <a:solidFill>
                  <a:srgbClr val="00A0AF"/>
                </a:solidFill>
              </a:rPr>
              <a:t>require care</a:t>
            </a:r>
            <a:r>
              <a:rPr lang="en-US" sz="2200" u="none" dirty="0">
                <a:solidFill>
                  <a:srgbClr val="00A0AF"/>
                </a:solidFill>
              </a:rPr>
              <a:t> </a:t>
            </a:r>
            <a:r>
              <a:rPr lang="en-US" sz="2200" u="none" dirty="0"/>
              <a:t>for OCD </a:t>
            </a:r>
            <a:r>
              <a:rPr lang="en-US" sz="2200" b="1" u="none" dirty="0">
                <a:solidFill>
                  <a:srgbClr val="00A0AF"/>
                </a:solidFill>
              </a:rPr>
              <a:t>do not receive treatment</a:t>
            </a:r>
            <a:r>
              <a:rPr lang="en-US" sz="2200" u="none" dirty="0"/>
              <a:t>.</a:t>
            </a:r>
            <a:r>
              <a:rPr lang="en-US" sz="2200" u="none" baseline="30000" dirty="0"/>
              <a:t>2</a:t>
            </a:r>
            <a:r>
              <a:rPr lang="en-US" sz="2200" u="none" dirty="0"/>
              <a:t> The mean time from </a:t>
            </a:r>
            <a:r>
              <a:rPr lang="en-US" sz="2200" b="1" u="none" dirty="0">
                <a:solidFill>
                  <a:srgbClr val="00A0AF"/>
                </a:solidFill>
              </a:rPr>
              <a:t>first experiencing minor symptoms to onset of OCD</a:t>
            </a:r>
            <a:r>
              <a:rPr lang="en-US" sz="2200" u="none" dirty="0"/>
              <a:t> in adults is </a:t>
            </a:r>
            <a:r>
              <a:rPr lang="en-US" sz="2200" b="1" u="none" dirty="0">
                <a:solidFill>
                  <a:srgbClr val="00A0AF"/>
                </a:solidFill>
              </a:rPr>
              <a:t>6 years</a:t>
            </a:r>
            <a:r>
              <a:rPr lang="en-US" sz="2200" u="none" dirty="0"/>
              <a:t>, and an additional </a:t>
            </a:r>
            <a:r>
              <a:rPr lang="en-US" sz="2200" b="1" u="none" dirty="0">
                <a:solidFill>
                  <a:srgbClr val="00A0AF"/>
                </a:solidFill>
              </a:rPr>
              <a:t>11 years to receive treatment</a:t>
            </a:r>
            <a:r>
              <a:rPr lang="en-US" sz="2200" u="none" dirty="0"/>
              <a:t>.</a:t>
            </a:r>
            <a:r>
              <a:rPr lang="en-US" sz="2200" u="none" baseline="30000" dirty="0"/>
              <a:t>3</a:t>
            </a:r>
            <a:endParaRPr lang="en-CA" sz="2200" u="none" baseline="30000" dirty="0"/>
          </a:p>
        </p:txBody>
      </p:sp>
      <p:sp>
        <p:nvSpPr>
          <p:cNvPr id="6" name="Rectangle 5">
            <a:extLst>
              <a:ext uri="{FF2B5EF4-FFF2-40B4-BE49-F238E27FC236}">
                <a16:creationId xmlns:a16="http://schemas.microsoft.com/office/drawing/2014/main" id="{56F42EF2-4D3E-4D6E-B1EB-36720EF18F39}"/>
              </a:ext>
            </a:extLst>
          </p:cNvPr>
          <p:cNvSpPr/>
          <p:nvPr/>
        </p:nvSpPr>
        <p:spPr>
          <a:xfrm>
            <a:off x="160641" y="5640739"/>
            <a:ext cx="8818350" cy="1040285"/>
          </a:xfrm>
          <a:prstGeom prst="rect">
            <a:avLst/>
          </a:prstGeom>
        </p:spPr>
        <p:txBody>
          <a:bodyPr wrap="square">
            <a:spAutoFit/>
          </a:bodyPr>
          <a:lstStyle/>
          <a:p>
            <a:pPr lvl="0" eaLnBrk="0" hangingPunct="0">
              <a:spcBef>
                <a:spcPct val="30000"/>
              </a:spcBef>
              <a:defRPr/>
            </a:pPr>
            <a:r>
              <a:rPr lang="en-CA" sz="1100" u="none" dirty="0">
                <a:latin typeface="+mn-lt"/>
                <a:cs typeface="ＭＳ Ｐゴシック" pitchFamily="68" charset="-128"/>
              </a:rPr>
              <a:t>Sources: </a:t>
            </a:r>
            <a:r>
              <a:rPr lang="en-CA" sz="1100" u="none" baseline="30000" dirty="0">
                <a:latin typeface="+mn-lt"/>
                <a:cs typeface="ＭＳ Ｐゴシック" pitchFamily="68" charset="-128"/>
              </a:rPr>
              <a:t>1</a:t>
            </a:r>
            <a:r>
              <a:rPr lang="en-CA" sz="1100" u="none" dirty="0">
                <a:latin typeface="+mn-lt"/>
                <a:cs typeface="ＭＳ Ｐゴシック" pitchFamily="68" charset="-128"/>
              </a:rPr>
              <a:t>Katzman MA, </a:t>
            </a:r>
            <a:r>
              <a:rPr lang="en-CA" sz="1100" u="none" dirty="0" err="1">
                <a:latin typeface="+mn-lt"/>
                <a:cs typeface="ＭＳ Ｐゴシック" pitchFamily="68" charset="-128"/>
              </a:rPr>
              <a:t>Bleau</a:t>
            </a:r>
            <a:r>
              <a:rPr lang="en-CA" sz="1100" u="none" dirty="0">
                <a:latin typeface="+mn-lt"/>
                <a:cs typeface="ＭＳ Ｐゴシック" pitchFamily="68" charset="-128"/>
              </a:rPr>
              <a:t> P, </a:t>
            </a:r>
            <a:r>
              <a:rPr lang="en-CA" sz="1100" u="none" dirty="0" err="1">
                <a:latin typeface="+mn-lt"/>
                <a:cs typeface="ＭＳ Ｐゴシック" pitchFamily="68" charset="-128"/>
              </a:rPr>
              <a:t>Blier</a:t>
            </a:r>
            <a:r>
              <a:rPr lang="en-CA" sz="1100" u="none" dirty="0">
                <a:latin typeface="+mn-lt"/>
                <a:cs typeface="ＭＳ Ｐゴシック" pitchFamily="68" charset="-128"/>
              </a:rPr>
              <a:t> P, </a:t>
            </a:r>
            <a:r>
              <a:rPr lang="en-CA" sz="1100" u="none" dirty="0" err="1">
                <a:latin typeface="+mn-lt"/>
                <a:cs typeface="ＭＳ Ｐゴシック" pitchFamily="68" charset="-128"/>
              </a:rPr>
              <a:t>Chokka</a:t>
            </a:r>
            <a:r>
              <a:rPr lang="en-CA" sz="1100" u="none" dirty="0">
                <a:latin typeface="+mn-lt"/>
                <a:cs typeface="ＭＳ Ｐゴシック" pitchFamily="68" charset="-128"/>
              </a:rPr>
              <a:t> P, </a:t>
            </a:r>
            <a:r>
              <a:rPr lang="en-CA" sz="1100" u="none" dirty="0" err="1">
                <a:latin typeface="+mn-lt"/>
                <a:cs typeface="ＭＳ Ｐゴシック" pitchFamily="68" charset="-128"/>
              </a:rPr>
              <a:t>Kjernisted</a:t>
            </a:r>
            <a:r>
              <a:rPr lang="en-CA" sz="1100" u="none" dirty="0">
                <a:latin typeface="+mn-lt"/>
                <a:cs typeface="ＭＳ Ｐゴシック" pitchFamily="68" charset="-128"/>
              </a:rPr>
              <a:t> K, Van </a:t>
            </a:r>
            <a:r>
              <a:rPr lang="en-CA" sz="1100" u="none" dirty="0" err="1">
                <a:latin typeface="+mn-lt"/>
                <a:cs typeface="ＭＳ Ｐゴシック" pitchFamily="68" charset="-128"/>
              </a:rPr>
              <a:t>Ameringen</a:t>
            </a:r>
            <a:r>
              <a:rPr lang="en-CA" sz="1100" u="none" dirty="0">
                <a:latin typeface="+mn-lt"/>
                <a:cs typeface="ＭＳ Ｐゴシック" pitchFamily="68" charset="-128"/>
              </a:rPr>
              <a:t> M, et al. Canadian clinical practice guidelines for the management of anxiety, posttraumatic stress and obsessive-compulsive disorders. BMC Psychiatry. 2014;14 Suppl 1:S1.</a:t>
            </a:r>
          </a:p>
          <a:p>
            <a:pPr lvl="0" eaLnBrk="0" hangingPunct="0">
              <a:spcBef>
                <a:spcPct val="30000"/>
              </a:spcBef>
              <a:defRPr/>
            </a:pPr>
            <a:r>
              <a:rPr lang="en-CA" sz="1100" u="none" baseline="30000" dirty="0">
                <a:cs typeface="ＭＳ Ｐゴシック" pitchFamily="68" charset="-128"/>
              </a:rPr>
              <a:t>2</a:t>
            </a:r>
            <a:r>
              <a:rPr lang="en-CA" sz="1100" u="none" dirty="0">
                <a:cs typeface="ＭＳ Ｐゴシック" pitchFamily="68" charset="-128"/>
              </a:rPr>
              <a:t>Kohn R, Saxena S, </a:t>
            </a:r>
            <a:r>
              <a:rPr lang="en-CA" sz="1100" u="none" dirty="0" err="1">
                <a:cs typeface="ＭＳ Ｐゴシック" pitchFamily="68" charset="-128"/>
              </a:rPr>
              <a:t>Levav</a:t>
            </a:r>
            <a:r>
              <a:rPr lang="en-CA" sz="1100" u="none" dirty="0">
                <a:cs typeface="ＭＳ Ｐゴシック" pitchFamily="68" charset="-128"/>
              </a:rPr>
              <a:t> I, </a:t>
            </a:r>
            <a:r>
              <a:rPr lang="en-CA" sz="1100" u="none" dirty="0" err="1">
                <a:cs typeface="ＭＳ Ｐゴシック" pitchFamily="68" charset="-128"/>
              </a:rPr>
              <a:t>Saraceno</a:t>
            </a:r>
            <a:r>
              <a:rPr lang="en-CA" sz="1100" u="none" dirty="0">
                <a:cs typeface="ＭＳ Ｐゴシック" pitchFamily="68" charset="-128"/>
              </a:rPr>
              <a:t> B. The treatment gap in mental health care. Bulletin of the World Health Organization. 2004, 82(11).</a:t>
            </a:r>
          </a:p>
          <a:p>
            <a:pPr lvl="0" eaLnBrk="0" hangingPunct="0">
              <a:spcBef>
                <a:spcPct val="30000"/>
              </a:spcBef>
              <a:defRPr/>
            </a:pPr>
            <a:r>
              <a:rPr lang="en-US" sz="1100" u="none" baseline="30000" dirty="0">
                <a:latin typeface="+mn-lt"/>
                <a:cs typeface="ＭＳ Ｐゴシック" pitchFamily="68" charset="-128"/>
              </a:rPr>
              <a:t>3</a:t>
            </a:r>
            <a:r>
              <a:rPr lang="en-US" sz="1100" u="none" dirty="0">
                <a:latin typeface="+mn-lt"/>
                <a:cs typeface="ＭＳ Ｐゴシック" pitchFamily="68" charset="-128"/>
              </a:rPr>
              <a:t>Pinto A, </a:t>
            </a:r>
            <a:r>
              <a:rPr lang="en-US" sz="1100" u="none" dirty="0" err="1">
                <a:latin typeface="+mn-lt"/>
                <a:cs typeface="ＭＳ Ｐゴシック" pitchFamily="68" charset="-128"/>
              </a:rPr>
              <a:t>Mancebo</a:t>
            </a:r>
            <a:r>
              <a:rPr lang="en-US" sz="1100" u="none" dirty="0">
                <a:latin typeface="+mn-lt"/>
                <a:cs typeface="ＭＳ Ｐゴシック" pitchFamily="68" charset="-128"/>
              </a:rPr>
              <a:t> M, Eisen J, Pagano M, Rasmussen S. The Brown longitudinal obsessive compulsive study: clinical features and symptoms of the sample at intake. J Clin Psychiatry. 2006; 67:5. </a:t>
            </a:r>
            <a:endParaRPr lang="en-CA" sz="1100" u="none" dirty="0">
              <a:latin typeface="+mn-lt"/>
              <a:cs typeface="ＭＳ Ｐゴシック" pitchFamily="68" charset="-128"/>
            </a:endParaRPr>
          </a:p>
        </p:txBody>
      </p:sp>
      <p:pic>
        <p:nvPicPr>
          <p:cNvPr id="7" name="Graphic 6">
            <a:extLst>
              <a:ext uri="{FF2B5EF4-FFF2-40B4-BE49-F238E27FC236}">
                <a16:creationId xmlns:a16="http://schemas.microsoft.com/office/drawing/2014/main" id="{890470AE-E0FF-F14A-AC88-CC2E70C7374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62892" y="176976"/>
            <a:ext cx="3669393" cy="3669393"/>
          </a:xfrm>
          <a:prstGeom prst="rect">
            <a:avLst/>
          </a:prstGeom>
        </p:spPr>
      </p:pic>
    </p:spTree>
    <p:extLst>
      <p:ext uri="{BB962C8B-B14F-4D97-AF65-F5344CB8AC3E}">
        <p14:creationId xmlns:p14="http://schemas.microsoft.com/office/powerpoint/2010/main" val="2601642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ECC201F-AE96-48D5-A2AD-1DFBA0D03B96}"/>
              </a:ext>
            </a:extLst>
          </p:cNvPr>
          <p:cNvSpPr txBox="1"/>
          <p:nvPr/>
        </p:nvSpPr>
        <p:spPr>
          <a:xfrm>
            <a:off x="387822" y="3053077"/>
            <a:ext cx="8130208" cy="2677656"/>
          </a:xfrm>
          <a:prstGeom prst="rect">
            <a:avLst/>
          </a:prstGeom>
          <a:noFill/>
          <a:ln w="38100" cap="rnd">
            <a:solidFill>
              <a:schemeClr val="bg1"/>
            </a:solidFill>
            <a:prstDash val="sysDot"/>
          </a:ln>
        </p:spPr>
        <p:txBody>
          <a:bodyPr wrap="square" rtlCol="0">
            <a:spAutoFit/>
          </a:bodyPr>
          <a:lstStyle/>
          <a:p>
            <a:pPr algn="ctr"/>
            <a:r>
              <a:rPr lang="en-CA" sz="2400" u="none" dirty="0"/>
              <a:t>About </a:t>
            </a:r>
            <a:r>
              <a:rPr lang="en-CA" sz="2400" b="1" u="none" dirty="0">
                <a:solidFill>
                  <a:srgbClr val="00A0AF"/>
                </a:solidFill>
              </a:rPr>
              <a:t>1 in 8 adults </a:t>
            </a:r>
            <a:r>
              <a:rPr lang="en-CA" sz="2400" u="none" dirty="0"/>
              <a:t>and </a:t>
            </a:r>
            <a:r>
              <a:rPr lang="en-CA" sz="2400" b="1" u="none" dirty="0">
                <a:solidFill>
                  <a:srgbClr val="00A0AF"/>
                </a:solidFill>
              </a:rPr>
              <a:t>1 in 5 children and youth </a:t>
            </a:r>
            <a:r>
              <a:rPr lang="en-CA" sz="2400" u="none" dirty="0"/>
              <a:t>who had an emergency department visit for obsessive-compulsive disorder (OCD) did not have any physician or hospital service for mental health and addictions care in the previous two years in Ontario in 2018. </a:t>
            </a:r>
          </a:p>
          <a:p>
            <a:pPr algn="ctr"/>
            <a:r>
              <a:rPr lang="en-CA" sz="2400" u="none" dirty="0"/>
              <a:t>That is, the </a:t>
            </a:r>
            <a:r>
              <a:rPr lang="en-CA" sz="2400" b="1" u="none" dirty="0">
                <a:solidFill>
                  <a:srgbClr val="00A0AF"/>
                </a:solidFill>
              </a:rPr>
              <a:t>first medical service for OCD was in the emergency department</a:t>
            </a:r>
            <a:r>
              <a:rPr lang="en-CA" sz="2400" u="none" dirty="0"/>
              <a:t>.</a:t>
            </a:r>
          </a:p>
        </p:txBody>
      </p:sp>
      <p:sp>
        <p:nvSpPr>
          <p:cNvPr id="7" name="Rectangle 6">
            <a:extLst>
              <a:ext uri="{FF2B5EF4-FFF2-40B4-BE49-F238E27FC236}">
                <a16:creationId xmlns:a16="http://schemas.microsoft.com/office/drawing/2014/main" id="{56F42EF2-4D3E-4D6E-B1EB-36720EF18F39}"/>
              </a:ext>
            </a:extLst>
          </p:cNvPr>
          <p:cNvSpPr/>
          <p:nvPr/>
        </p:nvSpPr>
        <p:spPr>
          <a:xfrm>
            <a:off x="108284" y="5868498"/>
            <a:ext cx="8409746" cy="989502"/>
          </a:xfrm>
          <a:prstGeom prst="rect">
            <a:avLst/>
          </a:prstGeom>
        </p:spPr>
        <p:txBody>
          <a:bodyPr wrap="square">
            <a:spAutoFit/>
          </a:bodyPr>
          <a:lstStyle/>
          <a:p>
            <a:pPr eaLnBrk="0" hangingPunct="0">
              <a:spcBef>
                <a:spcPct val="30000"/>
              </a:spcBef>
              <a:defRPr/>
            </a:pPr>
            <a:r>
              <a:rPr lang="en-US" sz="1100" u="none">
                <a:latin typeface="+mn-lt"/>
                <a:cs typeface="ＭＳ Ｐゴシック" pitchFamily="68" charset="-128"/>
              </a:rPr>
              <a:t>Notes: </a:t>
            </a:r>
            <a:r>
              <a:rPr lang="en-US" sz="1100" u="none">
                <a:cs typeface="ＭＳ Ｐゴシック" pitchFamily="68" charset="-128"/>
              </a:rPr>
              <a:t>Previous mental health and addictions care includes medical services provided by a physician, in an emergency department or hospital. Children and youth are defined as ages 0-24, and adults are defined as ages 16+. </a:t>
            </a:r>
            <a:r>
              <a:rPr lang="en-CA" sz="1100" u="none"/>
              <a:t>The rate is age- and sex-standardized. </a:t>
            </a:r>
          </a:p>
          <a:p>
            <a:pPr eaLnBrk="0" hangingPunct="0">
              <a:spcBef>
                <a:spcPct val="30000"/>
              </a:spcBef>
              <a:defRPr/>
            </a:pPr>
            <a:r>
              <a:rPr lang="en-CA" sz="1100" u="none">
                <a:latin typeface="+mn-lt"/>
                <a:cs typeface="ＭＳ Ｐゴシック" pitchFamily="68" charset="-128"/>
              </a:rPr>
              <a:t>Sources: Registered Persons Database (RPDB), National Ambulatory Care Reporting System (NACRS), Discharge Abstract Database (DAD), Ontario Health Insurance Plan Claims Database (OHIP), Ontario Mental Health Reporting System (OMHRS), 2018, provided by ICES.</a:t>
            </a:r>
            <a:endParaRPr lang="en-CA" sz="1100">
              <a:latin typeface="+mn-lt"/>
            </a:endParaRPr>
          </a:p>
        </p:txBody>
      </p:sp>
      <p:pic>
        <p:nvPicPr>
          <p:cNvPr id="5" name="Graphic 4">
            <a:extLst>
              <a:ext uri="{FF2B5EF4-FFF2-40B4-BE49-F238E27FC236}">
                <a16:creationId xmlns:a16="http://schemas.microsoft.com/office/drawing/2014/main" id="{4E1E5E7E-930E-5E47-91B1-D1735D4DD4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28742" y="-100876"/>
            <a:ext cx="3248367" cy="3248367"/>
          </a:xfrm>
          <a:prstGeom prst="rect">
            <a:avLst/>
          </a:prstGeom>
        </p:spPr>
      </p:pic>
    </p:spTree>
    <p:extLst>
      <p:ext uri="{BB962C8B-B14F-4D97-AF65-F5344CB8AC3E}">
        <p14:creationId xmlns:p14="http://schemas.microsoft.com/office/powerpoint/2010/main" val="2079292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ECC201F-AE96-48D5-A2AD-1DFBA0D03B96}"/>
              </a:ext>
            </a:extLst>
          </p:cNvPr>
          <p:cNvSpPr txBox="1"/>
          <p:nvPr/>
        </p:nvSpPr>
        <p:spPr>
          <a:xfrm>
            <a:off x="506171" y="2982009"/>
            <a:ext cx="8131657" cy="2893100"/>
          </a:xfrm>
          <a:prstGeom prst="rect">
            <a:avLst/>
          </a:prstGeom>
          <a:noFill/>
          <a:ln w="38100" cap="rnd">
            <a:solidFill>
              <a:schemeClr val="bg1"/>
            </a:solidFill>
            <a:prstDash val="sysDot"/>
          </a:ln>
        </p:spPr>
        <p:txBody>
          <a:bodyPr wrap="square" rtlCol="0">
            <a:spAutoFit/>
          </a:bodyPr>
          <a:lstStyle/>
          <a:p>
            <a:pPr algn="ctr"/>
            <a:r>
              <a:rPr lang="en-CA" sz="2600" u="none" dirty="0"/>
              <a:t>About </a:t>
            </a:r>
            <a:r>
              <a:rPr lang="en-CA" sz="2600" b="1" u="none" dirty="0">
                <a:solidFill>
                  <a:srgbClr val="00A0AF"/>
                </a:solidFill>
              </a:rPr>
              <a:t>1 in 5 emergency department (ED) visits </a:t>
            </a:r>
            <a:r>
              <a:rPr lang="en-CA" sz="2600" u="none" dirty="0"/>
              <a:t>for obsessive-compulsive disorder in Ontario in 2018 were followed </a:t>
            </a:r>
            <a:r>
              <a:rPr lang="en-CA" sz="2600" b="1" u="none" dirty="0">
                <a:solidFill>
                  <a:srgbClr val="00A0AF"/>
                </a:solidFill>
              </a:rPr>
              <a:t>within 30 days </a:t>
            </a:r>
            <a:r>
              <a:rPr lang="en-CA" sz="2600" u="none" dirty="0"/>
              <a:t>by an </a:t>
            </a:r>
            <a:r>
              <a:rPr lang="en-CA" sz="2600" b="1" u="none" dirty="0">
                <a:solidFill>
                  <a:srgbClr val="00A0AF"/>
                </a:solidFill>
              </a:rPr>
              <a:t>unplanned ED visit</a:t>
            </a:r>
            <a:r>
              <a:rPr lang="en-CA" sz="2600" u="none" dirty="0">
                <a:solidFill>
                  <a:srgbClr val="00A0AF"/>
                </a:solidFill>
              </a:rPr>
              <a:t> </a:t>
            </a:r>
            <a:r>
              <a:rPr lang="en-CA" sz="2600" u="none" dirty="0"/>
              <a:t>for mental health and addictions care. </a:t>
            </a:r>
          </a:p>
          <a:p>
            <a:pPr algn="ctr"/>
            <a:endParaRPr lang="en-CA" sz="2600" u="none" dirty="0"/>
          </a:p>
          <a:p>
            <a:pPr algn="ctr"/>
            <a:r>
              <a:rPr lang="en-CA" sz="2600" u="none" dirty="0"/>
              <a:t>This was more common in </a:t>
            </a:r>
            <a:r>
              <a:rPr lang="en-CA" sz="2600" b="1" u="none" dirty="0">
                <a:solidFill>
                  <a:srgbClr val="00A0AF"/>
                </a:solidFill>
              </a:rPr>
              <a:t>females (27.2%) </a:t>
            </a:r>
            <a:r>
              <a:rPr lang="en-CA" sz="2600" u="none" dirty="0"/>
              <a:t>than in </a:t>
            </a:r>
            <a:r>
              <a:rPr lang="en-CA" sz="2600" b="1" u="none" dirty="0">
                <a:solidFill>
                  <a:srgbClr val="00A0AF"/>
                </a:solidFill>
              </a:rPr>
              <a:t>males (16.8%)</a:t>
            </a:r>
            <a:r>
              <a:rPr lang="en-CA" sz="2600" u="none" dirty="0"/>
              <a:t>.</a:t>
            </a:r>
            <a:endParaRPr lang="en-CA" sz="2600" u="none" strike="sngStrike" dirty="0"/>
          </a:p>
        </p:txBody>
      </p:sp>
      <p:sp>
        <p:nvSpPr>
          <p:cNvPr id="6" name="Rectangle 5">
            <a:extLst>
              <a:ext uri="{FF2B5EF4-FFF2-40B4-BE49-F238E27FC236}">
                <a16:creationId xmlns:a16="http://schemas.microsoft.com/office/drawing/2014/main" id="{56F42EF2-4D3E-4D6E-B1EB-36720EF18F39}"/>
              </a:ext>
            </a:extLst>
          </p:cNvPr>
          <p:cNvSpPr/>
          <p:nvPr/>
        </p:nvSpPr>
        <p:spPr>
          <a:xfrm>
            <a:off x="164649" y="6143011"/>
            <a:ext cx="8265518" cy="600164"/>
          </a:xfrm>
          <a:prstGeom prst="rect">
            <a:avLst/>
          </a:prstGeom>
        </p:spPr>
        <p:txBody>
          <a:bodyPr wrap="square">
            <a:spAutoFit/>
          </a:bodyPr>
          <a:lstStyle/>
          <a:p>
            <a:pPr lvl="0" eaLnBrk="0" hangingPunct="0">
              <a:spcBef>
                <a:spcPct val="30000"/>
              </a:spcBef>
              <a:defRPr/>
            </a:pPr>
            <a:r>
              <a:rPr lang="en-CA" sz="1100" u="none">
                <a:latin typeface="+mn-lt"/>
                <a:cs typeface="ＭＳ Ｐゴシック" pitchFamily="68" charset="-128"/>
              </a:rPr>
              <a:t>Note: The Ontario rate is age- and sex-standardized. The data by sex is age-standardized. </a:t>
            </a:r>
            <a:r>
              <a:rPr lang="en-US" sz="1100" u="none"/>
              <a:t>Sex refers to biological sex as reported in the administrative databases. </a:t>
            </a:r>
            <a:br>
              <a:rPr lang="en-CA" sz="1100" u="none">
                <a:latin typeface="+mn-lt"/>
                <a:cs typeface="ＭＳ Ｐゴシック" pitchFamily="68" charset="-128"/>
              </a:rPr>
            </a:br>
            <a:r>
              <a:rPr lang="en-CA" sz="1100" u="none">
                <a:latin typeface="+mn-lt"/>
                <a:cs typeface="ＭＳ Ｐゴシック" pitchFamily="68" charset="-128"/>
              </a:rPr>
              <a:t>Sources: Registered Persons Database (RPDB), National Ambulatory Care Reporting System (NACRS), 2018, provided by ICES.</a:t>
            </a:r>
            <a:endParaRPr lang="en-CA" sz="1100">
              <a:latin typeface="+mn-lt"/>
            </a:endParaRPr>
          </a:p>
        </p:txBody>
      </p:sp>
      <p:pic>
        <p:nvPicPr>
          <p:cNvPr id="4" name="Graphic 3">
            <a:extLst>
              <a:ext uri="{FF2B5EF4-FFF2-40B4-BE49-F238E27FC236}">
                <a16:creationId xmlns:a16="http://schemas.microsoft.com/office/drawing/2014/main" id="{A4E62D3E-B479-4A40-B7BF-FAE5323FE6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09962" y="423571"/>
            <a:ext cx="2290536" cy="2290536"/>
          </a:xfrm>
          <a:prstGeom prst="rect">
            <a:avLst/>
          </a:prstGeom>
        </p:spPr>
      </p:pic>
      <p:pic>
        <p:nvPicPr>
          <p:cNvPr id="7" name="Graphic 6">
            <a:extLst>
              <a:ext uri="{FF2B5EF4-FFF2-40B4-BE49-F238E27FC236}">
                <a16:creationId xmlns:a16="http://schemas.microsoft.com/office/drawing/2014/main" id="{37830CB9-A70B-E747-900B-F8D0D6C7176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26569" y="1545941"/>
            <a:ext cx="1183822" cy="1183822"/>
          </a:xfrm>
          <a:prstGeom prst="rect">
            <a:avLst/>
          </a:prstGeom>
        </p:spPr>
      </p:pic>
    </p:spTree>
    <p:extLst>
      <p:ext uri="{BB962C8B-B14F-4D97-AF65-F5344CB8AC3E}">
        <p14:creationId xmlns:p14="http://schemas.microsoft.com/office/powerpoint/2010/main" val="1116405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F42EF2-4D3E-4D6E-B1EB-36720EF18F39}"/>
              </a:ext>
            </a:extLst>
          </p:cNvPr>
          <p:cNvSpPr/>
          <p:nvPr/>
        </p:nvSpPr>
        <p:spPr>
          <a:xfrm>
            <a:off x="151715" y="6013411"/>
            <a:ext cx="8133776" cy="820225"/>
          </a:xfrm>
          <a:prstGeom prst="rect">
            <a:avLst/>
          </a:prstGeom>
        </p:spPr>
        <p:txBody>
          <a:bodyPr wrap="square">
            <a:spAutoFit/>
          </a:bodyPr>
          <a:lstStyle/>
          <a:p>
            <a:pPr lvl="0" eaLnBrk="0" hangingPunct="0">
              <a:spcBef>
                <a:spcPct val="30000"/>
              </a:spcBef>
              <a:defRPr/>
            </a:pPr>
            <a:r>
              <a:rPr lang="en-CA" sz="1100" u="none">
                <a:latin typeface="+mn-lt"/>
                <a:cs typeface="ＭＳ Ｐゴシック" pitchFamily="68" charset="-128"/>
              </a:rPr>
              <a:t>Notes: Regions with small sample sizes are displayed with an asterisk (*). Emergency department visits are included for people discharged to the community (place of residence, residential care, other).</a:t>
            </a:r>
            <a:r>
              <a:rPr lang="en-CA" sz="1100" u="none">
                <a:cs typeface="ＭＳ Ｐゴシック" pitchFamily="68" charset="-128"/>
              </a:rPr>
              <a:t> The rate is age- and sex-standardized.</a:t>
            </a:r>
            <a:endParaRPr lang="en-CA" sz="1100" u="none">
              <a:latin typeface="+mn-lt"/>
              <a:cs typeface="ＭＳ Ｐゴシック" pitchFamily="68" charset="-128"/>
            </a:endParaRPr>
          </a:p>
          <a:p>
            <a:pPr lvl="0" eaLnBrk="0" hangingPunct="0">
              <a:spcBef>
                <a:spcPct val="30000"/>
              </a:spcBef>
              <a:defRPr/>
            </a:pPr>
            <a:r>
              <a:rPr lang="en-CA" sz="1100" u="none">
                <a:latin typeface="+mn-lt"/>
                <a:cs typeface="ＭＳ Ｐゴシック" pitchFamily="68" charset="-128"/>
              </a:rPr>
              <a:t>Sources: Registered Persons Database (RPDB), National Ambulatory Care Reporting System (NACRS), </a:t>
            </a:r>
            <a:r>
              <a:rPr lang="en-CA" sz="1100" u="none">
                <a:cs typeface="ＭＳ Ｐゴシック" pitchFamily="68" charset="-128"/>
              </a:rPr>
              <a:t>Discharge Abstract Database (DAD), Ontario Mental Health Reporting System (OMHRS),</a:t>
            </a:r>
            <a:r>
              <a:rPr lang="en-CA" sz="1100" u="none">
                <a:latin typeface="+mn-lt"/>
                <a:cs typeface="ＭＳ Ｐゴシック" pitchFamily="68" charset="-128"/>
              </a:rPr>
              <a:t> 2017, provided by ICES.</a:t>
            </a:r>
            <a:endParaRPr lang="en-CA" sz="1100">
              <a:latin typeface="+mn-lt"/>
            </a:endParaRPr>
          </a:p>
        </p:txBody>
      </p:sp>
      <p:sp>
        <p:nvSpPr>
          <p:cNvPr id="7" name="Rectangle 6">
            <a:extLst>
              <a:ext uri="{FF2B5EF4-FFF2-40B4-BE49-F238E27FC236}">
                <a16:creationId xmlns:a16="http://schemas.microsoft.com/office/drawing/2014/main" id="{54BFD381-6B6B-433F-ACFA-2DD24451CBF3}"/>
              </a:ext>
            </a:extLst>
          </p:cNvPr>
          <p:cNvSpPr/>
          <p:nvPr/>
        </p:nvSpPr>
        <p:spPr>
          <a:xfrm>
            <a:off x="500391" y="1294832"/>
            <a:ext cx="7856347" cy="738664"/>
          </a:xfrm>
          <a:prstGeom prst="rect">
            <a:avLst/>
          </a:prstGeom>
        </p:spPr>
        <p:txBody>
          <a:bodyPr wrap="square">
            <a:spAutoFit/>
          </a:bodyPr>
          <a:lstStyle/>
          <a:p>
            <a:r>
              <a:rPr lang="en-US" b="1" u="none" dirty="0">
                <a:latin typeface="Calibri" panose="020F0502020204030204" pitchFamily="34" charset="0"/>
              </a:rPr>
              <a:t>Number of emergency department (ED) visits for OCD discharged to the community and number of hospitalizations for OCD, in Ontario, by local health integration network, January 2017 to December 2017</a:t>
            </a:r>
            <a:endParaRPr lang="en-CA" b="1" dirty="0"/>
          </a:p>
        </p:txBody>
      </p:sp>
      <p:sp>
        <p:nvSpPr>
          <p:cNvPr id="8" name="TextBox 7">
            <a:extLst>
              <a:ext uri="{FF2B5EF4-FFF2-40B4-BE49-F238E27FC236}">
                <a16:creationId xmlns:a16="http://schemas.microsoft.com/office/drawing/2014/main" id="{BECC201F-AE96-48D5-A2AD-1DFBA0D03B96}"/>
              </a:ext>
            </a:extLst>
          </p:cNvPr>
          <p:cNvSpPr txBox="1"/>
          <p:nvPr/>
        </p:nvSpPr>
        <p:spPr>
          <a:xfrm>
            <a:off x="408151" y="199705"/>
            <a:ext cx="8569594" cy="969496"/>
          </a:xfrm>
          <a:prstGeom prst="rect">
            <a:avLst/>
          </a:prstGeom>
          <a:noFill/>
          <a:ln w="38100" cap="rnd">
            <a:solidFill>
              <a:schemeClr val="bg1"/>
            </a:solidFill>
            <a:prstDash val="sysDot"/>
          </a:ln>
        </p:spPr>
        <p:txBody>
          <a:bodyPr wrap="square" rtlCol="0">
            <a:spAutoFit/>
          </a:bodyPr>
          <a:lstStyle/>
          <a:p>
            <a:r>
              <a:rPr lang="en-CA" sz="1900" b="1" u="none">
                <a:solidFill>
                  <a:srgbClr val="00788A"/>
                </a:solidFill>
              </a:rPr>
              <a:t>Number of emergency department visits for obsessive-compulsive disorder (OCD) ranged from 6 to 79, and the number of hospitalizations for OCD ranged from less than 6 to 59 across regions in Ontario</a:t>
            </a:r>
            <a:endParaRPr lang="en-CA" sz="1900" b="1" u="none"/>
          </a:p>
        </p:txBody>
      </p:sp>
      <p:sp>
        <p:nvSpPr>
          <p:cNvPr id="6" name="TextBox 2"/>
          <p:cNvSpPr txBox="1"/>
          <p:nvPr/>
        </p:nvSpPr>
        <p:spPr>
          <a:xfrm>
            <a:off x="5305596" y="5149116"/>
            <a:ext cx="3356959" cy="25428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CA" sz="1100" u="none" dirty="0">
                <a:solidFill>
                  <a:schemeClr val="accent1"/>
                </a:solidFill>
                <a:sym typeface="Wingdings" panose="05000000000000000000" pitchFamily="2" charset="2"/>
              </a:rPr>
              <a:t></a:t>
            </a:r>
            <a:r>
              <a:rPr lang="en-CA" sz="1100" u="none" dirty="0">
                <a:solidFill>
                  <a:srgbClr val="BBE0E3"/>
                </a:solidFill>
                <a:sym typeface="Wingdings" panose="05000000000000000000" pitchFamily="2" charset="2"/>
              </a:rPr>
              <a:t> </a:t>
            </a:r>
            <a:r>
              <a:rPr lang="en-CA" u="none" dirty="0">
                <a:solidFill>
                  <a:schemeClr val="tx1"/>
                </a:solidFill>
                <a:sym typeface="Wingdings" panose="05000000000000000000" pitchFamily="2" charset="2"/>
              </a:rPr>
              <a:t># ED visits</a:t>
            </a:r>
            <a:r>
              <a:rPr lang="en-CA" sz="1100" u="none" dirty="0">
                <a:solidFill>
                  <a:schemeClr val="tx1"/>
                </a:solidFill>
              </a:rPr>
              <a:t>      </a:t>
            </a:r>
            <a:r>
              <a:rPr lang="en-CA" sz="1100" u="none" dirty="0">
                <a:solidFill>
                  <a:srgbClr val="00788A"/>
                </a:solidFill>
                <a:effectLst/>
                <a:sym typeface="Wingdings" panose="05000000000000000000" pitchFamily="2" charset="2"/>
              </a:rPr>
              <a:t></a:t>
            </a:r>
            <a:r>
              <a:rPr lang="en-CA" sz="1100" u="none" dirty="0">
                <a:solidFill>
                  <a:srgbClr val="00A0AF"/>
                </a:solidFill>
                <a:effectLst/>
                <a:sym typeface="Wingdings" panose="05000000000000000000" pitchFamily="2" charset="2"/>
              </a:rPr>
              <a:t> </a:t>
            </a:r>
            <a:r>
              <a:rPr lang="en-CA" u="none" dirty="0">
                <a:solidFill>
                  <a:schemeClr val="tx1"/>
                </a:solidFill>
                <a:sym typeface="Wingdings" panose="05000000000000000000" pitchFamily="2" charset="2"/>
              </a:rPr>
              <a:t># Hospitalizations</a:t>
            </a:r>
            <a:endParaRPr lang="en-CA" sz="1100" u="none" dirty="0">
              <a:solidFill>
                <a:schemeClr val="tx1"/>
              </a:solidFill>
            </a:endParaRPr>
          </a:p>
        </p:txBody>
      </p:sp>
      <p:graphicFrame>
        <p:nvGraphicFramePr>
          <p:cNvPr id="9" name="Chart 8">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1822791718"/>
              </p:ext>
            </p:extLst>
          </p:nvPr>
        </p:nvGraphicFramePr>
        <p:xfrm>
          <a:off x="500391" y="2117921"/>
          <a:ext cx="7433645" cy="36873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46256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ECC201F-AE96-48D5-A2AD-1DFBA0D03B96}"/>
              </a:ext>
            </a:extLst>
          </p:cNvPr>
          <p:cNvSpPr txBox="1"/>
          <p:nvPr/>
        </p:nvSpPr>
        <p:spPr>
          <a:xfrm>
            <a:off x="360948" y="1232030"/>
            <a:ext cx="4211052" cy="3970318"/>
          </a:xfrm>
          <a:prstGeom prst="rect">
            <a:avLst/>
          </a:prstGeom>
          <a:noFill/>
          <a:ln w="38100" cap="rnd">
            <a:solidFill>
              <a:schemeClr val="bg1"/>
            </a:solidFill>
            <a:prstDash val="sysDot"/>
          </a:ln>
        </p:spPr>
        <p:txBody>
          <a:bodyPr wrap="square" rtlCol="0" anchor="t">
            <a:spAutoFit/>
          </a:bodyPr>
          <a:lstStyle/>
          <a:p>
            <a:pPr algn="ctr"/>
            <a:r>
              <a:rPr lang="en-CA" sz="2800" u="none" dirty="0">
                <a:latin typeface="Arial"/>
                <a:ea typeface="MS PGothic"/>
                <a:cs typeface="Arial"/>
              </a:rPr>
              <a:t>Nearly </a:t>
            </a:r>
            <a:r>
              <a:rPr lang="en-CA" sz="2800" b="1" u="none" dirty="0">
                <a:solidFill>
                  <a:srgbClr val="00A0AF"/>
                </a:solidFill>
                <a:latin typeface="Arial"/>
                <a:ea typeface="MS PGothic"/>
                <a:cs typeface="Arial"/>
              </a:rPr>
              <a:t>1 in 9 hospital admissions </a:t>
            </a:r>
            <a:r>
              <a:rPr lang="en-CA" sz="2800" u="none" dirty="0">
                <a:latin typeface="Arial"/>
                <a:ea typeface="MS PGothic"/>
                <a:cs typeface="Arial"/>
              </a:rPr>
              <a:t>for obsessive-compulsive disorder in Ontario in 2017 were followed </a:t>
            </a:r>
            <a:r>
              <a:rPr lang="en-CA" sz="2800" b="1" u="none" dirty="0">
                <a:solidFill>
                  <a:srgbClr val="00A0AF"/>
                </a:solidFill>
                <a:latin typeface="Arial"/>
                <a:ea typeface="MS PGothic"/>
                <a:cs typeface="Arial"/>
              </a:rPr>
              <a:t>within 30 days</a:t>
            </a:r>
            <a:r>
              <a:rPr lang="en-CA" sz="2800" u="none" dirty="0">
                <a:latin typeface="Arial"/>
                <a:ea typeface="MS PGothic"/>
                <a:cs typeface="Arial"/>
              </a:rPr>
              <a:t> by an </a:t>
            </a:r>
            <a:r>
              <a:rPr lang="en-CA" sz="2800" b="1" u="none" dirty="0">
                <a:solidFill>
                  <a:srgbClr val="00A0AF"/>
                </a:solidFill>
                <a:latin typeface="Arial"/>
                <a:ea typeface="MS PGothic"/>
                <a:cs typeface="Arial"/>
              </a:rPr>
              <a:t>unplanned readmission </a:t>
            </a:r>
            <a:r>
              <a:rPr lang="en-CA" sz="2800" u="none" dirty="0">
                <a:latin typeface="Arial"/>
                <a:ea typeface="MS PGothic"/>
                <a:cs typeface="Arial"/>
              </a:rPr>
              <a:t>for mental health and addictions care.</a:t>
            </a:r>
            <a:endParaRPr lang="en-CA" u="none" strike="sngStrike" dirty="0">
              <a:latin typeface="Arial"/>
              <a:ea typeface="MS PGothic"/>
              <a:cs typeface="Arial"/>
            </a:endParaRPr>
          </a:p>
        </p:txBody>
      </p:sp>
      <p:sp>
        <p:nvSpPr>
          <p:cNvPr id="7" name="Rectangle 6">
            <a:extLst>
              <a:ext uri="{FF2B5EF4-FFF2-40B4-BE49-F238E27FC236}">
                <a16:creationId xmlns:a16="http://schemas.microsoft.com/office/drawing/2014/main" id="{56F42EF2-4D3E-4D6E-B1EB-36720EF18F39}"/>
              </a:ext>
            </a:extLst>
          </p:cNvPr>
          <p:cNvSpPr/>
          <p:nvPr/>
        </p:nvSpPr>
        <p:spPr>
          <a:xfrm>
            <a:off x="168632" y="6096857"/>
            <a:ext cx="8133776" cy="600164"/>
          </a:xfrm>
          <a:prstGeom prst="rect">
            <a:avLst/>
          </a:prstGeom>
        </p:spPr>
        <p:txBody>
          <a:bodyPr wrap="square">
            <a:spAutoFit/>
          </a:bodyPr>
          <a:lstStyle/>
          <a:p>
            <a:pPr lvl="0" eaLnBrk="0" hangingPunct="0">
              <a:spcBef>
                <a:spcPct val="30000"/>
              </a:spcBef>
              <a:defRPr/>
            </a:pPr>
            <a:r>
              <a:rPr lang="en-CA" sz="1100" u="none" dirty="0">
                <a:latin typeface="+mn-lt"/>
                <a:cs typeface="ＭＳ Ｐゴシック" pitchFamily="68" charset="-128"/>
              </a:rPr>
              <a:t>Note: The rate is age- and sex-standardized.</a:t>
            </a:r>
            <a:br>
              <a:rPr lang="en-CA" sz="1100" u="none" dirty="0">
                <a:latin typeface="+mn-lt"/>
                <a:cs typeface="ＭＳ Ｐゴシック" pitchFamily="68" charset="-128"/>
              </a:rPr>
            </a:br>
            <a:r>
              <a:rPr lang="en-CA" sz="1100" u="none" dirty="0">
                <a:latin typeface="+mn-lt"/>
                <a:cs typeface="ＭＳ Ｐゴシック" pitchFamily="68" charset="-128"/>
              </a:rPr>
              <a:t>Source: Registered Persons Database (RPDB), Discharge Abstract Database (DAD), Ontario Mental Health Reporting System (OMHRS), 2017, provided by ICES.</a:t>
            </a:r>
            <a:endParaRPr lang="en-CA" sz="1100" dirty="0">
              <a:latin typeface="+mn-lt"/>
            </a:endParaRPr>
          </a:p>
        </p:txBody>
      </p:sp>
      <p:pic>
        <p:nvPicPr>
          <p:cNvPr id="6" name="Graphic 5">
            <a:extLst>
              <a:ext uri="{FF2B5EF4-FFF2-40B4-BE49-F238E27FC236}">
                <a16:creationId xmlns:a16="http://schemas.microsoft.com/office/drawing/2014/main" id="{F6DAE185-736F-3F4B-B75C-EBA594E80C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05830" y="1188512"/>
            <a:ext cx="3608460" cy="3608460"/>
          </a:xfrm>
          <a:prstGeom prst="rect">
            <a:avLst/>
          </a:prstGeom>
        </p:spPr>
      </p:pic>
    </p:spTree>
    <p:extLst>
      <p:ext uri="{BB962C8B-B14F-4D97-AF65-F5344CB8AC3E}">
        <p14:creationId xmlns:p14="http://schemas.microsoft.com/office/powerpoint/2010/main" val="1397429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Objectives</a:t>
            </a:r>
          </a:p>
        </p:txBody>
      </p:sp>
      <p:sp>
        <p:nvSpPr>
          <p:cNvPr id="3" name="Content Placeholder 2"/>
          <p:cNvSpPr>
            <a:spLocks noGrp="1"/>
          </p:cNvSpPr>
          <p:nvPr>
            <p:ph idx="1"/>
          </p:nvPr>
        </p:nvSpPr>
        <p:spPr/>
        <p:txBody>
          <a:bodyPr/>
          <a:lstStyle/>
          <a:p>
            <a:r>
              <a:rPr lang="en-US" sz="2000" b="1"/>
              <a:t>Overview of quality standards </a:t>
            </a:r>
            <a:br>
              <a:rPr lang="en-US" sz="2000" b="1"/>
            </a:br>
            <a:r>
              <a:rPr lang="en-US" sz="2000"/>
              <a:t>What are they? How are they used?​</a:t>
            </a:r>
          </a:p>
          <a:p>
            <a:r>
              <a:rPr lang="en-US" sz="2000" b="1"/>
              <a:t>Why this quality standard is needed </a:t>
            </a:r>
            <a:br>
              <a:rPr lang="en-US" sz="2000" b="1"/>
            </a:br>
            <a:r>
              <a:rPr lang="en-US" sz="2000"/>
              <a:t>Gaps and variations in quality of care for people with obsessive-compulsive disorder in Ontario</a:t>
            </a:r>
          </a:p>
          <a:p>
            <a:r>
              <a:rPr lang="en-US" sz="2000" b="1"/>
              <a:t>How to measure overall success</a:t>
            </a:r>
            <a:br>
              <a:rPr lang="en-US" sz="2000" b="1"/>
            </a:br>
            <a:r>
              <a:rPr lang="en-US" sz="2000"/>
              <a:t>Indicators that can help measure your quality improvement efforts</a:t>
            </a:r>
            <a:endParaRPr lang="en-US" sz="2000" b="1"/>
          </a:p>
          <a:p>
            <a:r>
              <a:rPr lang="en-US" sz="2000" b="1"/>
              <a:t>Quality statements to improve care</a:t>
            </a:r>
            <a:br>
              <a:rPr lang="en-US" sz="2000" b="1"/>
            </a:br>
            <a:r>
              <a:rPr lang="en-US" sz="2000"/>
              <a:t>The key statements in the obsessive-compulsive disorder quality standard </a:t>
            </a:r>
          </a:p>
          <a:p>
            <a:endParaRPr lang="en-US" sz="2000"/>
          </a:p>
        </p:txBody>
      </p:sp>
    </p:spTree>
    <p:custDataLst>
      <p:tags r:id="rId1"/>
    </p:custDataLst>
    <p:extLst>
      <p:ext uri="{BB962C8B-B14F-4D97-AF65-F5344CB8AC3E}">
        <p14:creationId xmlns:p14="http://schemas.microsoft.com/office/powerpoint/2010/main" val="2513520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0ADE7C-2D37-FC45-B624-6FD4DC6A8DC1}"/>
              </a:ext>
            </a:extLst>
          </p:cNvPr>
          <p:cNvSpPr>
            <a:spLocks noGrp="1"/>
          </p:cNvSpPr>
          <p:nvPr>
            <p:ph type="title"/>
          </p:nvPr>
        </p:nvSpPr>
        <p:spPr>
          <a:xfrm>
            <a:off x="430178" y="1332828"/>
            <a:ext cx="6321603" cy="4412191"/>
          </a:xfrm>
        </p:spPr>
        <p:txBody>
          <a:bodyPr/>
          <a:lstStyle/>
          <a:p>
            <a:pPr>
              <a:lnSpc>
                <a:spcPct val="100000"/>
              </a:lnSpc>
            </a:pPr>
            <a:r>
              <a:rPr lang="en-US" sz="1800" i="1"/>
              <a:t>“I live in Northern Ontario and when I was looking for treatment there was nothing geared toward OCD. It took me many tries with many different providers before I was able to get treatment that was successful for me.</a:t>
            </a:r>
            <a:br>
              <a:rPr lang="en-US" sz="1800" i="1"/>
            </a:br>
            <a:br>
              <a:rPr lang="en-US" sz="1800" i="1"/>
            </a:br>
            <a:r>
              <a:rPr lang="en-US" sz="1800" i="1"/>
              <a:t>“There are a lot of misconceptions and misinformation out there about OCD. This quality standard could help standardize knowledge and skills among providers. It is exciting to think that Ontario could have increased understanding and more services to help people. The quality standard might also give people with OCD the courage to advocate for themselves.”</a:t>
            </a:r>
            <a:br>
              <a:rPr lang="en-US" sz="1800" b="0"/>
            </a:br>
            <a:br>
              <a:rPr lang="en-US" sz="1800" b="0"/>
            </a:br>
            <a:r>
              <a:rPr lang="en-US" sz="1400" b="0" i="1"/>
              <a:t>– </a:t>
            </a:r>
            <a:r>
              <a:rPr lang="en-CA" sz="1400" b="0" i="1"/>
              <a:t>Melanie Lefebvre, </a:t>
            </a:r>
            <a:r>
              <a:rPr lang="en-US" sz="1400" b="0" i="1"/>
              <a:t>Lived Experience Advisor, Anxiety Disorders and Obsessive-Compulsive Disorder Quality Standards Advisory Committee</a:t>
            </a:r>
            <a:endParaRPr lang="en-US" sz="1800" b="0"/>
          </a:p>
        </p:txBody>
      </p:sp>
    </p:spTree>
    <p:custDataLst>
      <p:tags r:id="rId1"/>
    </p:custDataLst>
    <p:extLst>
      <p:ext uri="{BB962C8B-B14F-4D97-AF65-F5344CB8AC3E}">
        <p14:creationId xmlns:p14="http://schemas.microsoft.com/office/powerpoint/2010/main" val="946709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0ADE7C-2D37-FC45-B624-6FD4DC6A8DC1}"/>
              </a:ext>
            </a:extLst>
          </p:cNvPr>
          <p:cNvSpPr>
            <a:spLocks noGrp="1"/>
          </p:cNvSpPr>
          <p:nvPr>
            <p:ph type="title"/>
          </p:nvPr>
        </p:nvSpPr>
        <p:spPr>
          <a:xfrm>
            <a:off x="478972" y="1320797"/>
            <a:ext cx="6683828" cy="4674889"/>
          </a:xfrm>
        </p:spPr>
        <p:txBody>
          <a:bodyPr/>
          <a:lstStyle/>
          <a:p>
            <a:pPr>
              <a:lnSpc>
                <a:spcPct val="100000"/>
              </a:lnSpc>
            </a:pPr>
            <a:r>
              <a:rPr lang="en-CA" sz="1800" i="1"/>
              <a:t>“</a:t>
            </a:r>
            <a:r>
              <a:rPr lang="en-US" sz="1800" i="1"/>
              <a:t>Identification of OCD [quality statement 1] should be the cornerstone of providing care to patients, because it allows us to intervene before the disorder becomes chronic, when individuals are younger in age and may swiftly respond to treatment. It also means they will have fewer years of suffering. </a:t>
            </a:r>
            <a:br>
              <a:rPr lang="en-US" sz="1800" i="1"/>
            </a:br>
            <a:r>
              <a:rPr lang="en-US" sz="1800" i="1"/>
              <a:t> </a:t>
            </a:r>
            <a:br>
              <a:rPr lang="en-US" sz="1800" i="1"/>
            </a:br>
            <a:r>
              <a:rPr lang="en-US" sz="1800" i="1"/>
              <a:t>“Young people with OCD may feel overwhelmed, misunderstood and sometimes ashamed about what they’re experiencing. They often feel very relieved as soon as they learn what’s going on, that it’s not uncommon, and that there is an effective treatment. This quality standard will help contextualize what care is available and what is accessible for individuals with OCD in Ontario.</a:t>
            </a:r>
            <a:r>
              <a:rPr lang="en-CA" sz="1800" i="1"/>
              <a:t>”</a:t>
            </a:r>
            <a:br>
              <a:rPr lang="en-CA" sz="1800"/>
            </a:br>
            <a:br>
              <a:rPr lang="en-CA" sz="1800" b="0"/>
            </a:br>
            <a:r>
              <a:rPr lang="en-CA" sz="1400" b="0" i="1"/>
              <a:t>– Dr. Noam </a:t>
            </a:r>
            <a:r>
              <a:rPr lang="en-CA" sz="1400" b="0" i="1" err="1"/>
              <a:t>Soreni</a:t>
            </a:r>
            <a:r>
              <a:rPr lang="en-CA" sz="1400" b="0" i="1"/>
              <a:t>, Anxiety Disorders and Obsessive-Compulsive Disorder Quality Standards Advisory Committee member</a:t>
            </a:r>
            <a:endParaRPr lang="en-US" sz="1800" b="0"/>
          </a:p>
        </p:txBody>
      </p:sp>
    </p:spTree>
    <p:custDataLst>
      <p:tags r:id="rId1"/>
    </p:custDataLst>
    <p:extLst>
      <p:ext uri="{BB962C8B-B14F-4D97-AF65-F5344CB8AC3E}">
        <p14:creationId xmlns:p14="http://schemas.microsoft.com/office/powerpoint/2010/main" val="1170533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CA" sz="3600"/>
            </a:br>
            <a:r>
              <a:rPr lang="en-US" sz="3600"/>
              <a:t>Quality Statements to Improve Care</a:t>
            </a:r>
            <a:br>
              <a:rPr lang="en-US">
                <a:solidFill>
                  <a:schemeClr val="tx1"/>
                </a:solidFill>
                <a:latin typeface="MS PGothic"/>
              </a:rPr>
            </a:br>
            <a:endParaRPr lang="en-US"/>
          </a:p>
        </p:txBody>
      </p:sp>
    </p:spTree>
    <p:custDataLst>
      <p:tags r:id="rId1"/>
    </p:custDataLst>
    <p:extLst>
      <p:ext uri="{BB962C8B-B14F-4D97-AF65-F5344CB8AC3E}">
        <p14:creationId xmlns:p14="http://schemas.microsoft.com/office/powerpoint/2010/main" val="3696571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274638"/>
            <a:ext cx="8229599" cy="1165909"/>
          </a:xfrm>
        </p:spPr>
        <p:txBody>
          <a:bodyPr/>
          <a:lstStyle/>
          <a:p>
            <a:r>
              <a:rPr lang="en-CA">
                <a:solidFill>
                  <a:srgbClr val="00A0AF"/>
                </a:solidFill>
              </a:rPr>
              <a:t>Scope</a:t>
            </a:r>
            <a:r>
              <a:rPr lang="en-CA" b="0">
                <a:solidFill>
                  <a:srgbClr val="00A0AF"/>
                </a:solidFill>
              </a:rPr>
              <a:t> </a:t>
            </a:r>
            <a:r>
              <a:rPr lang="en-CA">
                <a:solidFill>
                  <a:srgbClr val="00A0AF"/>
                </a:solidFill>
              </a:rPr>
              <a:t>of the Obsessive-Compulsive Disorder Quality Standard</a:t>
            </a:r>
          </a:p>
        </p:txBody>
      </p:sp>
      <p:sp>
        <p:nvSpPr>
          <p:cNvPr id="4" name="Content Placeholder 3"/>
          <p:cNvSpPr>
            <a:spLocks noGrp="1"/>
          </p:cNvSpPr>
          <p:nvPr>
            <p:ph idx="1"/>
          </p:nvPr>
        </p:nvSpPr>
        <p:spPr>
          <a:xfrm>
            <a:off x="457199" y="1969936"/>
            <a:ext cx="8229600" cy="4248472"/>
          </a:xfrm>
        </p:spPr>
        <p:txBody>
          <a:bodyPr/>
          <a:lstStyle/>
          <a:p>
            <a:pPr>
              <a:spcAft>
                <a:spcPts val="0"/>
              </a:spcAft>
            </a:pPr>
            <a:r>
              <a:rPr lang="en-US" sz="2200">
                <a:solidFill>
                  <a:srgbClr val="000000"/>
                </a:solidFill>
                <a:latin typeface="Arial" panose="020B0604020202020204" pitchFamily="34" charset="0"/>
                <a:ea typeface="Times New Roman" panose="02020603050405020304" pitchFamily="18" charset="0"/>
                <a:cs typeface="Helvetica 55 Roman"/>
              </a:rPr>
              <a:t>This quality standard addresses care for people living with obsessive–compulsive disorder. It applies to care for people in all settings but focuses on primary and community care. </a:t>
            </a:r>
          </a:p>
          <a:p>
            <a:pPr>
              <a:spcAft>
                <a:spcPts val="0"/>
              </a:spcAft>
            </a:pPr>
            <a:endParaRPr lang="en-US" sz="2200">
              <a:solidFill>
                <a:srgbClr val="000000"/>
              </a:solidFill>
              <a:latin typeface="Arial" panose="020B0604020202020204" pitchFamily="34" charset="0"/>
              <a:ea typeface="Times New Roman" panose="02020603050405020304" pitchFamily="18" charset="0"/>
              <a:cs typeface="Helvetica 55 Roman"/>
            </a:endParaRPr>
          </a:p>
          <a:p>
            <a:pPr>
              <a:spcAft>
                <a:spcPts val="0"/>
              </a:spcAft>
            </a:pPr>
            <a:r>
              <a:rPr lang="en-US" sz="2200">
                <a:solidFill>
                  <a:srgbClr val="000000"/>
                </a:solidFill>
                <a:latin typeface="Arial" panose="020B0604020202020204" pitchFamily="34" charset="0"/>
                <a:ea typeface="Times New Roman" panose="02020603050405020304" pitchFamily="18" charset="0"/>
                <a:cs typeface="Helvetica 55 Roman"/>
              </a:rPr>
              <a:t>This quality standard focuses on care for adults (age 18 years and older), but it includes content that is relevant for children and adolescents (under age 18 years). </a:t>
            </a:r>
            <a:endParaRPr lang="en-CA" sz="2200">
              <a:latin typeface="Arial" panose="020B0604020202020204" pitchFamily="34" charset="0"/>
              <a:ea typeface="Times New Roman" panose="02020603050405020304" pitchFamily="18" charset="0"/>
              <a:cs typeface="Times New Roman" panose="02020603050405020304" pitchFamily="18" charset="0"/>
            </a:endParaRPr>
          </a:p>
          <a:p>
            <a:pPr marL="0" indent="0">
              <a:spcBef>
                <a:spcPts val="0"/>
              </a:spcBef>
              <a:spcAft>
                <a:spcPts val="0"/>
              </a:spcAft>
              <a:buNone/>
            </a:pPr>
            <a:endParaRPr lang="en-CA">
              <a:latin typeface="Arial" panose="020B0604020202020204" pitchFamily="34" charset="0"/>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7690532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 name="Content Placeholder 3"/>
          <p:cNvSpPr txBox="1">
            <a:spLocks noGrp="1"/>
          </p:cNvSpPr>
          <p:nvPr>
            <p:ph type="body" idx="1"/>
          </p:nvPr>
        </p:nvSpPr>
        <p:spPr>
          <a:xfrm>
            <a:off x="940123" y="1295431"/>
            <a:ext cx="7693250" cy="4912127"/>
          </a:xfrm>
          <a:prstGeom prst="rect">
            <a:avLst/>
          </a:prstGeom>
        </p:spPr>
        <p:txBody>
          <a:bodyPr/>
          <a:lstStyle/>
          <a:p>
            <a:pPr>
              <a:lnSpc>
                <a:spcPts val="3400"/>
              </a:lnSpc>
              <a:spcBef>
                <a:spcPts val="0"/>
              </a:spcBef>
              <a:buAutoNum type="arabicPeriod"/>
              <a:defRPr sz="1800"/>
            </a:pPr>
            <a:r>
              <a:rPr lang="en-US"/>
              <a:t>Identification</a:t>
            </a:r>
          </a:p>
          <a:p>
            <a:pPr>
              <a:lnSpc>
                <a:spcPts val="3400"/>
              </a:lnSpc>
              <a:spcBef>
                <a:spcPts val="0"/>
              </a:spcBef>
              <a:buAutoNum type="arabicPeriod"/>
              <a:defRPr sz="1800"/>
            </a:pPr>
            <a:r>
              <a:rPr lang="en-US"/>
              <a:t>Comprehensive Assessment</a:t>
            </a:r>
          </a:p>
          <a:p>
            <a:pPr>
              <a:lnSpc>
                <a:spcPts val="3400"/>
              </a:lnSpc>
              <a:spcBef>
                <a:spcPts val="0"/>
              </a:spcBef>
              <a:buAutoNum type="arabicPeriod"/>
              <a:defRPr sz="1800"/>
            </a:pPr>
            <a:r>
              <a:rPr lang="en-US"/>
              <a:t>Support for Family</a:t>
            </a:r>
          </a:p>
          <a:p>
            <a:pPr>
              <a:lnSpc>
                <a:spcPts val="3400"/>
              </a:lnSpc>
              <a:spcBef>
                <a:spcPts val="0"/>
              </a:spcBef>
              <a:buAutoNum type="arabicPeriod"/>
              <a:defRPr sz="1800"/>
            </a:pPr>
            <a:r>
              <a:rPr lang="en-US"/>
              <a:t>Stepped-Care Approach for OCD</a:t>
            </a:r>
          </a:p>
          <a:p>
            <a:pPr>
              <a:lnSpc>
                <a:spcPts val="3400"/>
              </a:lnSpc>
              <a:spcBef>
                <a:spcPts val="0"/>
              </a:spcBef>
              <a:buAutoNum type="arabicPeriod"/>
              <a:defRPr sz="1800"/>
            </a:pPr>
            <a:r>
              <a:rPr lang="en-US"/>
              <a:t>Self-Help</a:t>
            </a:r>
          </a:p>
          <a:p>
            <a:pPr>
              <a:lnSpc>
                <a:spcPts val="3400"/>
              </a:lnSpc>
              <a:spcBef>
                <a:spcPts val="0"/>
              </a:spcBef>
              <a:buAutoNum type="arabicPeriod"/>
              <a:defRPr sz="1800"/>
            </a:pPr>
            <a:r>
              <a:rPr lang="en-US"/>
              <a:t>Cognitive </a:t>
            </a:r>
            <a:r>
              <a:rPr lang="en-US" err="1"/>
              <a:t>Behavioural</a:t>
            </a:r>
            <a:r>
              <a:rPr lang="en-US"/>
              <a:t> Therapy for OCD</a:t>
            </a:r>
          </a:p>
          <a:p>
            <a:pPr>
              <a:lnSpc>
                <a:spcPts val="3400"/>
              </a:lnSpc>
              <a:spcBef>
                <a:spcPts val="0"/>
              </a:spcBef>
              <a:buAutoNum type="arabicPeriod"/>
              <a:defRPr sz="1800"/>
            </a:pPr>
            <a:r>
              <a:rPr lang="en-US"/>
              <a:t>OCD-Specific Pharmacological Treatment</a:t>
            </a:r>
          </a:p>
          <a:p>
            <a:pPr>
              <a:lnSpc>
                <a:spcPts val="3400"/>
              </a:lnSpc>
              <a:spcBef>
                <a:spcPts val="0"/>
              </a:spcBef>
              <a:buAutoNum type="arabicPeriod"/>
              <a:defRPr sz="1800"/>
            </a:pPr>
            <a:r>
              <a:rPr lang="en-US"/>
              <a:t>Monitoring</a:t>
            </a:r>
          </a:p>
          <a:p>
            <a:pPr>
              <a:lnSpc>
                <a:spcPts val="3400"/>
              </a:lnSpc>
              <a:spcBef>
                <a:spcPts val="0"/>
              </a:spcBef>
              <a:buAutoNum type="arabicPeriod"/>
              <a:defRPr sz="1800"/>
            </a:pPr>
            <a:r>
              <a:rPr lang="en-US"/>
              <a:t>Support Through Initial Treatment Response</a:t>
            </a:r>
          </a:p>
          <a:p>
            <a:pPr>
              <a:lnSpc>
                <a:spcPts val="3400"/>
              </a:lnSpc>
              <a:spcBef>
                <a:spcPts val="0"/>
              </a:spcBef>
              <a:buAutoNum type="arabicPeriod"/>
              <a:defRPr sz="1800"/>
            </a:pPr>
            <a:r>
              <a:rPr lang="en-US"/>
              <a:t>Intensive Treatment</a:t>
            </a:r>
          </a:p>
          <a:p>
            <a:pPr>
              <a:lnSpc>
                <a:spcPts val="3400"/>
              </a:lnSpc>
              <a:spcBef>
                <a:spcPts val="0"/>
              </a:spcBef>
              <a:buAutoNum type="arabicPeriod"/>
              <a:defRPr sz="1800"/>
            </a:pPr>
            <a:r>
              <a:rPr lang="en-US"/>
              <a:t>Relapse Prevention</a:t>
            </a:r>
          </a:p>
          <a:p>
            <a:pPr>
              <a:lnSpc>
                <a:spcPts val="3400"/>
              </a:lnSpc>
              <a:spcBef>
                <a:spcPts val="0"/>
              </a:spcBef>
              <a:buAutoNum type="arabicPeriod"/>
              <a:defRPr sz="1800"/>
            </a:pPr>
            <a:r>
              <a:rPr lang="en-US"/>
              <a:t>Transitions in Care</a:t>
            </a:r>
          </a:p>
        </p:txBody>
      </p:sp>
      <p:sp>
        <p:nvSpPr>
          <p:cNvPr id="629" name="Title 2"/>
          <p:cNvSpPr txBox="1">
            <a:spLocks noGrp="1"/>
          </p:cNvSpPr>
          <p:nvPr>
            <p:ph type="title"/>
          </p:nvPr>
        </p:nvSpPr>
        <p:spPr>
          <a:xfrm>
            <a:off x="457199" y="274638"/>
            <a:ext cx="8244586" cy="1165910"/>
          </a:xfrm>
          <a:prstGeom prst="rect">
            <a:avLst/>
          </a:prstGeom>
        </p:spPr>
        <p:txBody>
          <a:bodyPr/>
          <a:lstStyle/>
          <a:p>
            <a:r>
              <a:rPr lang="en-US"/>
              <a:t>Quality </a:t>
            </a:r>
            <a:r>
              <a:t>Statement </a:t>
            </a:r>
            <a:r>
              <a:rPr lang="en-US"/>
              <a:t>Topics</a:t>
            </a:r>
            <a:endParaRPr/>
          </a:p>
        </p:txBody>
      </p:sp>
      <p:pic>
        <p:nvPicPr>
          <p:cNvPr id="14" name="Graphic 13">
            <a:extLst>
              <a:ext uri="{FF2B5EF4-FFF2-40B4-BE49-F238E27FC236}">
                <a16:creationId xmlns:a16="http://schemas.microsoft.com/office/drawing/2014/main" id="{DB4BAFD0-71FE-3E46-92CE-86AE05AA4A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199" y="2168860"/>
            <a:ext cx="580302" cy="580302"/>
          </a:xfrm>
          <a:prstGeom prst="rect">
            <a:avLst/>
          </a:prstGeom>
        </p:spPr>
      </p:pic>
      <p:pic>
        <p:nvPicPr>
          <p:cNvPr id="15" name="Graphic 14">
            <a:extLst>
              <a:ext uri="{FF2B5EF4-FFF2-40B4-BE49-F238E27FC236}">
                <a16:creationId xmlns:a16="http://schemas.microsoft.com/office/drawing/2014/main" id="{D2614C33-9FE9-A34F-8755-DFF4120D8EA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1329" y="2666456"/>
            <a:ext cx="438794" cy="438794"/>
          </a:xfrm>
          <a:prstGeom prst="rect">
            <a:avLst/>
          </a:prstGeom>
        </p:spPr>
      </p:pic>
      <p:pic>
        <p:nvPicPr>
          <p:cNvPr id="16" name="Graphic 15">
            <a:extLst>
              <a:ext uri="{FF2B5EF4-FFF2-40B4-BE49-F238E27FC236}">
                <a16:creationId xmlns:a16="http://schemas.microsoft.com/office/drawing/2014/main" id="{590AEA0D-67AF-5941-A07A-44CF8AA7318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30359" y="3080728"/>
            <a:ext cx="438794" cy="438794"/>
          </a:xfrm>
          <a:prstGeom prst="rect">
            <a:avLst/>
          </a:prstGeom>
        </p:spPr>
      </p:pic>
      <p:pic>
        <p:nvPicPr>
          <p:cNvPr id="17" name="Graphic 16">
            <a:extLst>
              <a:ext uri="{FF2B5EF4-FFF2-40B4-BE49-F238E27FC236}">
                <a16:creationId xmlns:a16="http://schemas.microsoft.com/office/drawing/2014/main" id="{4F1E028B-117F-EA4B-8FD5-7B135494D61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19102" y="3429000"/>
            <a:ext cx="574221" cy="574221"/>
          </a:xfrm>
          <a:prstGeom prst="rect">
            <a:avLst/>
          </a:prstGeom>
        </p:spPr>
      </p:pic>
      <p:pic>
        <p:nvPicPr>
          <p:cNvPr id="18" name="Graphic 17">
            <a:extLst>
              <a:ext uri="{FF2B5EF4-FFF2-40B4-BE49-F238E27FC236}">
                <a16:creationId xmlns:a16="http://schemas.microsoft.com/office/drawing/2014/main" id="{13645115-3831-EC41-BC9E-9D7E2D48D90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80312" y="3991682"/>
            <a:ext cx="359811" cy="359811"/>
          </a:xfrm>
          <a:prstGeom prst="rect">
            <a:avLst/>
          </a:prstGeom>
        </p:spPr>
      </p:pic>
      <p:pic>
        <p:nvPicPr>
          <p:cNvPr id="19" name="Graphic 18">
            <a:extLst>
              <a:ext uri="{FF2B5EF4-FFF2-40B4-BE49-F238E27FC236}">
                <a16:creationId xmlns:a16="http://schemas.microsoft.com/office/drawing/2014/main" id="{640C9DAB-9FBE-A54E-8E66-8288DF8EFFB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34138" y="4400520"/>
            <a:ext cx="435015" cy="435015"/>
          </a:xfrm>
          <a:prstGeom prst="rect">
            <a:avLst/>
          </a:prstGeom>
        </p:spPr>
      </p:pic>
      <p:pic>
        <p:nvPicPr>
          <p:cNvPr id="20" name="Graphic 19">
            <a:extLst>
              <a:ext uri="{FF2B5EF4-FFF2-40B4-BE49-F238E27FC236}">
                <a16:creationId xmlns:a16="http://schemas.microsoft.com/office/drawing/2014/main" id="{57B24251-3905-0E47-A63B-C9FAC9D2C41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07595" y="4912525"/>
            <a:ext cx="332528" cy="332528"/>
          </a:xfrm>
          <a:prstGeom prst="rect">
            <a:avLst/>
          </a:prstGeom>
        </p:spPr>
      </p:pic>
      <p:pic>
        <p:nvPicPr>
          <p:cNvPr id="21" name="Graphic 20">
            <a:extLst>
              <a:ext uri="{FF2B5EF4-FFF2-40B4-BE49-F238E27FC236}">
                <a16:creationId xmlns:a16="http://schemas.microsoft.com/office/drawing/2014/main" id="{2780375C-1CE1-1948-AAA3-91738A842993}"/>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94995" y="5271671"/>
            <a:ext cx="349618" cy="349618"/>
          </a:xfrm>
          <a:prstGeom prst="rect">
            <a:avLst/>
          </a:prstGeom>
        </p:spPr>
      </p:pic>
      <p:pic>
        <p:nvPicPr>
          <p:cNvPr id="22" name="Graphic 21">
            <a:extLst>
              <a:ext uri="{FF2B5EF4-FFF2-40B4-BE49-F238E27FC236}">
                <a16:creationId xmlns:a16="http://schemas.microsoft.com/office/drawing/2014/main" id="{4D58736E-3F9E-BD40-82AA-8FFF559BA181}"/>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583583" y="5722336"/>
            <a:ext cx="384175" cy="384175"/>
          </a:xfrm>
          <a:prstGeom prst="rect">
            <a:avLst/>
          </a:prstGeom>
        </p:spPr>
      </p:pic>
      <p:pic>
        <p:nvPicPr>
          <p:cNvPr id="23" name="Graphic 22">
            <a:extLst>
              <a:ext uri="{FF2B5EF4-FFF2-40B4-BE49-F238E27FC236}">
                <a16:creationId xmlns:a16="http://schemas.microsoft.com/office/drawing/2014/main" id="{98A2B229-393E-6E41-B7C9-670AFD7A07DF}"/>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542518" y="6106511"/>
            <a:ext cx="454572" cy="454572"/>
          </a:xfrm>
          <a:prstGeom prst="rect">
            <a:avLst/>
          </a:prstGeom>
        </p:spPr>
      </p:pic>
      <p:pic>
        <p:nvPicPr>
          <p:cNvPr id="24" name="Graphic 23">
            <a:extLst>
              <a:ext uri="{FF2B5EF4-FFF2-40B4-BE49-F238E27FC236}">
                <a16:creationId xmlns:a16="http://schemas.microsoft.com/office/drawing/2014/main" id="{35C45222-CC8A-5041-A066-B6D1287B5E4E}"/>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513470" y="1371399"/>
            <a:ext cx="414512" cy="414512"/>
          </a:xfrm>
          <a:prstGeom prst="rect">
            <a:avLst/>
          </a:prstGeom>
        </p:spPr>
      </p:pic>
      <p:pic>
        <p:nvPicPr>
          <p:cNvPr id="25" name="Graphic 24">
            <a:extLst>
              <a:ext uri="{FF2B5EF4-FFF2-40B4-BE49-F238E27FC236}">
                <a16:creationId xmlns:a16="http://schemas.microsoft.com/office/drawing/2014/main" id="{E667EC3C-5103-CC40-AD79-9959BC4D71D5}"/>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495945" y="1764298"/>
            <a:ext cx="476250" cy="47625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6304"/>
            <a:ext cx="8244584" cy="1165909"/>
          </a:xfrm>
        </p:spPr>
        <p:txBody>
          <a:bodyPr anchor="t"/>
          <a:lstStyle/>
          <a:p>
            <a:pPr>
              <a:lnSpc>
                <a:spcPct val="90000"/>
              </a:lnSpc>
            </a:pPr>
            <a:r>
              <a:rPr lang="en-CA" sz="2400" b="0" dirty="0"/>
              <a:t>Quality Statement 1:</a:t>
            </a:r>
            <a:br>
              <a:rPr lang="en-CA" sz="2400" dirty="0"/>
            </a:br>
            <a:r>
              <a:rPr lang="en-CA" sz="2400" dirty="0"/>
              <a:t>Identification</a:t>
            </a:r>
            <a:endParaRPr lang="en-CA" sz="2625" b="0" dirty="0"/>
          </a:p>
        </p:txBody>
      </p:sp>
      <p:sp>
        <p:nvSpPr>
          <p:cNvPr id="3" name="Rectangle 2"/>
          <p:cNvSpPr/>
          <p:nvPr/>
        </p:nvSpPr>
        <p:spPr>
          <a:xfrm>
            <a:off x="1352811" y="1937660"/>
            <a:ext cx="5962390" cy="1306581"/>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marL="0" marR="0" lvl="0" indent="0" algn="l" defTabSz="3429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People with suspected OCD are identified early using recognized screening questions and validated severity-rating scales.</a:t>
            </a:r>
            <a:endParaRPr kumimoji="0" lang="en-CA"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ustDataLst>
      <p:tags r:id="rId1"/>
    </p:custDataLst>
    <p:extLst>
      <p:ext uri="{BB962C8B-B14F-4D97-AF65-F5344CB8AC3E}">
        <p14:creationId xmlns:p14="http://schemas.microsoft.com/office/powerpoint/2010/main" val="25037755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6305"/>
            <a:ext cx="8244584" cy="1165909"/>
          </a:xfrm>
        </p:spPr>
        <p:txBody>
          <a:bodyPr anchor="t"/>
          <a:lstStyle/>
          <a:p>
            <a:pPr>
              <a:lnSpc>
                <a:spcPct val="90000"/>
              </a:lnSpc>
            </a:pPr>
            <a:r>
              <a:rPr lang="en-CA" sz="2400" b="0" dirty="0"/>
              <a:t>Quality Statement 2:</a:t>
            </a:r>
            <a:br>
              <a:rPr lang="en-CA" sz="2400" dirty="0"/>
            </a:br>
            <a:r>
              <a:rPr lang="en-CA" sz="2400" dirty="0"/>
              <a:t>Comprehensive Assessment</a:t>
            </a:r>
            <a:br>
              <a:rPr lang="en-CA" sz="2400" dirty="0"/>
            </a:br>
            <a:br>
              <a:rPr lang="en-CA" sz="2625" dirty="0"/>
            </a:br>
            <a:endParaRPr lang="en-CA" sz="2625" b="0" dirty="0"/>
          </a:p>
        </p:txBody>
      </p:sp>
      <p:sp>
        <p:nvSpPr>
          <p:cNvPr id="3" name="Rectangle 2"/>
          <p:cNvSpPr/>
          <p:nvPr/>
        </p:nvSpPr>
        <p:spPr>
          <a:xfrm>
            <a:off x="1158657" y="1914295"/>
            <a:ext cx="6826685" cy="1805936"/>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marL="0" marR="0" lvl="0" indent="0" algn="l" defTabSz="3429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People with suspected OCD, or who </a:t>
            </a:r>
            <a:r>
              <a:rPr kumimoji="0" lang="en-US" sz="1800" b="0" i="0" u="none" strike="noStrike" kern="1200" cap="none" spc="0" normalizeH="0" baseline="0" noProof="0" err="1">
                <a:ln>
                  <a:noFill/>
                </a:ln>
                <a:solidFill>
                  <a:srgbClr val="000000"/>
                </a:solidFill>
                <a:effectLst/>
                <a:uLnTx/>
                <a:uFillTx/>
                <a:latin typeface="Arial" panose="020B0604020202020204" pitchFamily="34" charset="0"/>
                <a:ea typeface="MS PGothic" panose="020B0600070205080204" pitchFamily="34" charset="-128"/>
                <a:cs typeface="+mn-cs"/>
              </a:rPr>
              <a:t>hav</a:t>
            </a:r>
            <a:r>
              <a:rPr lang="en-US" sz="1800" u="none">
                <a:solidFill>
                  <a:srgbClr val="000000"/>
                </a:solidFill>
              </a:rPr>
              <a:t>e had a positive screening result </a:t>
            </a: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for </a:t>
            </a:r>
            <a:r>
              <a:rPr lang="en-US" sz="1800" u="none">
                <a:solidFill>
                  <a:srgbClr val="000000"/>
                </a:solidFill>
              </a:rPr>
              <a:t>OCD</a:t>
            </a: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 receive a timely comprehensive assessment to determine whether they have OCD, the severity of their symptoms, whether they have any comorbid conditions, and whether they have any associated functional impairment.</a:t>
            </a:r>
            <a:endParaRPr kumimoji="0" lang="en-CA"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ustDataLst>
      <p:tags r:id="rId1"/>
    </p:custDataLst>
    <p:extLst>
      <p:ext uri="{BB962C8B-B14F-4D97-AF65-F5344CB8AC3E}">
        <p14:creationId xmlns:p14="http://schemas.microsoft.com/office/powerpoint/2010/main" val="9775685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9372"/>
            <a:ext cx="8244584" cy="1165909"/>
          </a:xfrm>
        </p:spPr>
        <p:txBody>
          <a:bodyPr anchor="t"/>
          <a:lstStyle/>
          <a:p>
            <a:pPr>
              <a:lnSpc>
                <a:spcPct val="90000"/>
              </a:lnSpc>
            </a:pPr>
            <a:r>
              <a:rPr lang="en-CA" sz="2400" b="0" dirty="0"/>
              <a:t>Quality Statement 3:</a:t>
            </a:r>
            <a:br>
              <a:rPr lang="en-CA" sz="2400" dirty="0"/>
            </a:br>
            <a:r>
              <a:rPr lang="en-CA" sz="2400" dirty="0"/>
              <a:t>Support for Family</a:t>
            </a:r>
            <a:br>
              <a:rPr lang="en-CA" sz="2625" dirty="0"/>
            </a:br>
            <a:endParaRPr lang="en-CA" sz="2625" b="0" dirty="0"/>
          </a:p>
        </p:txBody>
      </p:sp>
      <p:sp>
        <p:nvSpPr>
          <p:cNvPr id="3" name="Rectangle 2"/>
          <p:cNvSpPr/>
          <p:nvPr/>
        </p:nvSpPr>
        <p:spPr>
          <a:xfrm>
            <a:off x="1427967" y="2088737"/>
            <a:ext cx="6279119" cy="2020125"/>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lvl="0" defTabSz="342900"/>
            <a:r>
              <a:rPr lang="en-US" sz="1800" u="none">
                <a:solidFill>
                  <a:srgbClr val="000000"/>
                </a:solidFill>
              </a:rPr>
              <a:t>People with OCD are encouraged to involve their family during their assessment and treatment, considering individual needs and preferences. Family members are connected to available resources and supports and provided with psychoeducation that includes how to avoid accommodation behaviours.</a:t>
            </a:r>
            <a:endParaRPr kumimoji="0" lang="en-CA"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ustDataLst>
      <p:tags r:id="rId1"/>
    </p:custDataLst>
    <p:extLst>
      <p:ext uri="{BB962C8B-B14F-4D97-AF65-F5344CB8AC3E}">
        <p14:creationId xmlns:p14="http://schemas.microsoft.com/office/powerpoint/2010/main" val="42378907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989" y="440060"/>
            <a:ext cx="8238520" cy="874432"/>
          </a:xfrm>
        </p:spPr>
        <p:txBody>
          <a:bodyPr anchor="t"/>
          <a:lstStyle/>
          <a:p>
            <a:pPr>
              <a:lnSpc>
                <a:spcPct val="90000"/>
              </a:lnSpc>
            </a:pPr>
            <a:r>
              <a:rPr lang="en-CA" sz="2400" b="0" dirty="0"/>
              <a:t>Quality Statement 4:</a:t>
            </a:r>
            <a:br>
              <a:rPr lang="en-CA" dirty="0"/>
            </a:br>
            <a:r>
              <a:rPr lang="en-US" sz="2400" dirty="0"/>
              <a:t>Stepped-Care Approach for OCD</a:t>
            </a:r>
            <a:br>
              <a:rPr lang="en-US" sz="2400" dirty="0"/>
            </a:br>
            <a:br>
              <a:rPr lang="en-US" sz="2400" dirty="0"/>
            </a:br>
            <a:br>
              <a:rPr lang="en-US" sz="2400" dirty="0"/>
            </a:br>
            <a:br>
              <a:rPr lang="en-US" sz="2400" dirty="0"/>
            </a:br>
            <a:endParaRPr lang="en-CA" sz="2625" b="0" dirty="0"/>
          </a:p>
        </p:txBody>
      </p:sp>
      <p:sp>
        <p:nvSpPr>
          <p:cNvPr id="3" name="Rectangle 2"/>
          <p:cNvSpPr/>
          <p:nvPr/>
        </p:nvSpPr>
        <p:spPr>
          <a:xfrm>
            <a:off x="1422565" y="2167208"/>
            <a:ext cx="6569040" cy="1526018"/>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lvl="0" defTabSz="342900"/>
            <a:r>
              <a:rPr lang="en-US" sz="1800" u="none">
                <a:solidFill>
                  <a:srgbClr val="000000"/>
                </a:solidFill>
              </a:rPr>
              <a:t>People with OCD receive treatment that follows a stepped-care approach, providing the least intensive, most effective intervention first, based on symptom severity, level of functional impairment, and individual needs and preferences.</a:t>
            </a:r>
            <a:endParaRPr kumimoji="0" lang="en-CA" sz="18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ustDataLst>
      <p:tags r:id="rId1"/>
    </p:custDataLst>
    <p:extLst>
      <p:ext uri="{BB962C8B-B14F-4D97-AF65-F5344CB8AC3E}">
        <p14:creationId xmlns:p14="http://schemas.microsoft.com/office/powerpoint/2010/main" val="7101652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292" y="442567"/>
            <a:ext cx="6183438" cy="874432"/>
          </a:xfrm>
        </p:spPr>
        <p:txBody>
          <a:bodyPr anchor="t"/>
          <a:lstStyle/>
          <a:p>
            <a:pPr>
              <a:lnSpc>
                <a:spcPct val="90000"/>
              </a:lnSpc>
            </a:pPr>
            <a:r>
              <a:rPr lang="en-CA" sz="2400" b="0" dirty="0"/>
              <a:t>Quality Statement 5:</a:t>
            </a:r>
            <a:br>
              <a:rPr lang="en-CA" dirty="0"/>
            </a:br>
            <a:r>
              <a:rPr lang="en-CA" sz="2400" dirty="0"/>
              <a:t>Self-Help</a:t>
            </a:r>
            <a:br>
              <a:rPr lang="en-CA" sz="2400" dirty="0"/>
            </a:br>
            <a:br>
              <a:rPr lang="en-US" sz="2400" dirty="0"/>
            </a:br>
            <a:br>
              <a:rPr lang="en-US" sz="2400" dirty="0"/>
            </a:br>
            <a:br>
              <a:rPr lang="en-CA" sz="2400" dirty="0"/>
            </a:br>
            <a:br>
              <a:rPr lang="en-CA" sz="2625" dirty="0"/>
            </a:br>
            <a:endParaRPr lang="en-CA" sz="2625" b="0" dirty="0"/>
          </a:p>
        </p:txBody>
      </p:sp>
      <p:sp>
        <p:nvSpPr>
          <p:cNvPr id="3" name="Rectangle 2"/>
          <p:cNvSpPr/>
          <p:nvPr/>
        </p:nvSpPr>
        <p:spPr>
          <a:xfrm>
            <a:off x="1077238" y="2254685"/>
            <a:ext cx="6183438" cy="1818552"/>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lvl="0" defTabSz="342900"/>
            <a:r>
              <a:rPr lang="en-US" sz="1800" u="none">
                <a:solidFill>
                  <a:srgbClr val="000000"/>
                </a:solidFill>
              </a:rPr>
              <a:t>People with OCD are informed about and supported in accessing self-help resources, such as self-help books, Internet-based educational resources, and support groups, considering their individual needs and preferences and in alignment with a stepped-care approach.</a:t>
            </a:r>
            <a:endParaRPr kumimoji="0" lang="en-CA"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ustDataLst>
      <p:tags r:id="rId1"/>
    </p:custDataLst>
    <p:extLst>
      <p:ext uri="{BB962C8B-B14F-4D97-AF65-F5344CB8AC3E}">
        <p14:creationId xmlns:p14="http://schemas.microsoft.com/office/powerpoint/2010/main" val="463597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Quality Standards</a:t>
            </a:r>
          </a:p>
        </p:txBody>
      </p:sp>
      <p:sp>
        <p:nvSpPr>
          <p:cNvPr id="3" name="Content Placeholder 2"/>
          <p:cNvSpPr>
            <a:spLocks noGrp="1"/>
          </p:cNvSpPr>
          <p:nvPr>
            <p:ph idx="1"/>
          </p:nvPr>
        </p:nvSpPr>
        <p:spPr>
          <a:xfrm>
            <a:off x="472184" y="1440547"/>
            <a:ext cx="5171379" cy="3143979"/>
          </a:xfrm>
        </p:spPr>
        <p:txBody>
          <a:bodyPr/>
          <a:lstStyle/>
          <a:p>
            <a:pPr>
              <a:lnSpc>
                <a:spcPct val="90000"/>
              </a:lnSpc>
              <a:spcAft>
                <a:spcPts val="1200"/>
              </a:spcAft>
            </a:pPr>
            <a:r>
              <a:rPr lang="en-CA"/>
              <a:t>Inform clinicians and patients what quality care looks like</a:t>
            </a:r>
          </a:p>
          <a:p>
            <a:pPr>
              <a:lnSpc>
                <a:spcPct val="90000"/>
              </a:lnSpc>
              <a:spcAft>
                <a:spcPts val="1200"/>
              </a:spcAft>
            </a:pPr>
            <a:r>
              <a:rPr lang="en-CA"/>
              <a:t>Focus on conditions or processes where there are large variations in how care is delivered, or where there are gaps between the care provided in Ontario and the care patients should receive</a:t>
            </a:r>
          </a:p>
          <a:p>
            <a:pPr>
              <a:lnSpc>
                <a:spcPct val="90000"/>
              </a:lnSpc>
              <a:spcAft>
                <a:spcPts val="1200"/>
              </a:spcAft>
            </a:pPr>
            <a:r>
              <a:rPr lang="en-CA"/>
              <a:t>Are grounded in the best available evidence</a:t>
            </a:r>
          </a:p>
          <a:p>
            <a:pPr marL="360363" indent="-360363">
              <a:lnSpc>
                <a:spcPct val="90000"/>
              </a:lnSpc>
              <a:spcAft>
                <a:spcPts val="1200"/>
              </a:spcAft>
              <a:buFont typeface="Arial" panose="020B0604020202020204" pitchFamily="34" charset="0"/>
              <a:buChar char="•"/>
            </a:pPr>
            <a:endParaRPr lang="en-CA"/>
          </a:p>
          <a:p>
            <a:endParaRPr lang="en-CA"/>
          </a:p>
        </p:txBody>
      </p:sp>
      <p:pic>
        <p:nvPicPr>
          <p:cNvPr id="7" name="Picture 6">
            <a:extLst>
              <a:ext uri="{FF2B5EF4-FFF2-40B4-BE49-F238E27FC236}">
                <a16:creationId xmlns:a16="http://schemas.microsoft.com/office/drawing/2014/main" id="{30544F81-F818-E942-AB1A-A018EFFB4C9E}"/>
              </a:ext>
            </a:extLst>
          </p:cNvPr>
          <p:cNvPicPr>
            <a:picLocks noChangeAspect="1"/>
          </p:cNvPicPr>
          <p:nvPr/>
        </p:nvPicPr>
        <p:blipFill>
          <a:blip r:embed="rId4"/>
          <a:stretch>
            <a:fillRect/>
          </a:stretch>
        </p:blipFill>
        <p:spPr>
          <a:xfrm rot="20624600">
            <a:off x="5830000" y="989080"/>
            <a:ext cx="2270386" cy="2267587"/>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DF8614BA-4440-6C4A-9A23-2C94E1EA120F}"/>
              </a:ext>
            </a:extLst>
          </p:cNvPr>
          <p:cNvPicPr>
            <a:picLocks noChangeAspect="1"/>
          </p:cNvPicPr>
          <p:nvPr/>
        </p:nvPicPr>
        <p:blipFill>
          <a:blip r:embed="rId5"/>
          <a:stretch>
            <a:fillRect/>
          </a:stretch>
        </p:blipFill>
        <p:spPr>
          <a:xfrm rot="826864">
            <a:off x="6071828" y="3449333"/>
            <a:ext cx="2270386" cy="2270386"/>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2917792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708" y="474822"/>
            <a:ext cx="8244584" cy="1165909"/>
          </a:xfrm>
        </p:spPr>
        <p:txBody>
          <a:bodyPr anchor="t"/>
          <a:lstStyle/>
          <a:p>
            <a:pPr>
              <a:lnSpc>
                <a:spcPct val="90000"/>
              </a:lnSpc>
            </a:pPr>
            <a:r>
              <a:rPr lang="en-CA" sz="2400" b="0" dirty="0"/>
              <a:t>Quality Statement 6:</a:t>
            </a:r>
            <a:br>
              <a:rPr lang="en-CA" dirty="0"/>
            </a:br>
            <a:r>
              <a:rPr lang="en-CA" sz="2400" dirty="0">
                <a:latin typeface="Arial" panose="020B0604020202020204" pitchFamily="34" charset="0"/>
                <a:ea typeface="Times New Roman" panose="02020603050405020304" pitchFamily="18" charset="0"/>
                <a:cs typeface="Times New Roman" panose="02020603050405020304" pitchFamily="18" charset="0"/>
              </a:rPr>
              <a:t>Cognitive Behavioural Therapy for OCD</a:t>
            </a:r>
            <a:br>
              <a:rPr lang="en-CA" sz="2400" dirty="0"/>
            </a:br>
            <a:br>
              <a:rPr lang="en-CA" sz="2400" dirty="0"/>
            </a:br>
            <a:br>
              <a:rPr lang="en-US" sz="2400" dirty="0"/>
            </a:br>
            <a:br>
              <a:rPr lang="en-US" sz="2400" dirty="0"/>
            </a:br>
            <a:br>
              <a:rPr lang="en-CA" sz="2400" dirty="0"/>
            </a:br>
            <a:br>
              <a:rPr lang="en-CA" sz="2625" dirty="0"/>
            </a:br>
            <a:endParaRPr lang="en-CA" sz="2625" b="0" dirty="0"/>
          </a:p>
        </p:txBody>
      </p:sp>
      <p:sp>
        <p:nvSpPr>
          <p:cNvPr id="3" name="Rectangle 2"/>
          <p:cNvSpPr/>
          <p:nvPr/>
        </p:nvSpPr>
        <p:spPr>
          <a:xfrm>
            <a:off x="1409116" y="2404887"/>
            <a:ext cx="6150787" cy="2345243"/>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marL="0" marR="0" lvl="0" indent="0" algn="l" defTabSz="342900" rtl="0" eaLnBrk="1" fontAlgn="base" latinLnBrk="0" hangingPunct="1">
              <a:lnSpc>
                <a:spcPct val="100000"/>
              </a:lnSpc>
              <a:spcBef>
                <a:spcPct val="0"/>
              </a:spcBef>
              <a:spcAft>
                <a:spcPct val="0"/>
              </a:spcAft>
              <a:buClrTx/>
              <a:buSzTx/>
              <a:buFontTx/>
              <a:buNone/>
              <a:tabLst/>
              <a:defRPr/>
            </a:pPr>
            <a:endParaRPr kumimoji="0" lang="en-CA" sz="2100" b="1" i="0" u="sng"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5" name="Rectangle 4"/>
          <p:cNvSpPr/>
          <p:nvPr/>
        </p:nvSpPr>
        <p:spPr>
          <a:xfrm>
            <a:off x="1584097" y="2524606"/>
            <a:ext cx="5861732" cy="2059269"/>
          </a:xfrm>
          <a:prstGeom prst="rect">
            <a:avLst/>
          </a:prstGeom>
        </p:spPr>
        <p:txBody>
          <a:bodyPr wrap="square">
            <a:spAutoFit/>
          </a:bodyPr>
          <a:lstStyle/>
          <a:p>
            <a:pPr lvl="0" defTabSz="342900"/>
            <a:r>
              <a:rPr lang="en-US" sz="1800" u="none">
                <a:solidFill>
                  <a:srgbClr val="000000"/>
                </a:solidFill>
                <a:latin typeface="Arial"/>
              </a:rPr>
              <a:t>People with OCD have timely access to cognitive behavioural therapy with exposure and response prevention, considering their individual needs and preferences and in alignment with a stepped-care approach. Cognitive behavioural therapy with exposure and response prevention is delivered by a health care professional with expertise in OCD.</a:t>
            </a:r>
            <a:endParaRPr kumimoji="0" lang="en-US" sz="1800" b="0" i="0" u="none" strike="noStrike" kern="1200" cap="none" spc="0" normalizeH="0" baseline="0" noProof="0">
              <a:ln>
                <a:noFill/>
              </a:ln>
              <a:solidFill>
                <a:srgbClr val="000000"/>
              </a:solidFill>
              <a:effectLst/>
              <a:uLnTx/>
              <a:uFillTx/>
              <a:latin typeface="Arial"/>
              <a:ea typeface="MS PGothic" panose="020B0600070205080204" pitchFamily="34" charset="-128"/>
              <a:cs typeface="+mn-cs"/>
            </a:endParaRPr>
          </a:p>
        </p:txBody>
      </p:sp>
    </p:spTree>
    <p:custDataLst>
      <p:tags r:id="rId1"/>
    </p:custDataLst>
    <p:extLst>
      <p:ext uri="{BB962C8B-B14F-4D97-AF65-F5344CB8AC3E}">
        <p14:creationId xmlns:p14="http://schemas.microsoft.com/office/powerpoint/2010/main" val="13445258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2438"/>
            <a:ext cx="8244584" cy="1165909"/>
          </a:xfrm>
        </p:spPr>
        <p:txBody>
          <a:bodyPr anchor="t"/>
          <a:lstStyle/>
          <a:p>
            <a:pPr>
              <a:lnSpc>
                <a:spcPct val="90000"/>
              </a:lnSpc>
            </a:pPr>
            <a:r>
              <a:rPr lang="en-CA" sz="2400" b="0" dirty="0"/>
              <a:t>Quality Statement 7:</a:t>
            </a:r>
            <a:br>
              <a:rPr lang="en-CA" sz="2400" dirty="0"/>
            </a:br>
            <a:r>
              <a:rPr lang="en-CA" sz="2400" dirty="0"/>
              <a:t>OCD-Specific </a:t>
            </a:r>
            <a:r>
              <a:rPr lang="en-CA" sz="2400" dirty="0">
                <a:latin typeface="Arial" panose="020B0604020202020204" pitchFamily="34" charset="0"/>
                <a:ea typeface="Times New Roman" panose="02020603050405020304" pitchFamily="18" charset="0"/>
                <a:cs typeface="Times New Roman" panose="02020603050405020304" pitchFamily="18" charset="0"/>
              </a:rPr>
              <a:t>Pharmacological Treatment</a:t>
            </a:r>
            <a:br>
              <a:rPr lang="en-CA" sz="2400" dirty="0"/>
            </a:br>
            <a:br>
              <a:rPr lang="en-US" sz="2400" dirty="0"/>
            </a:br>
            <a:br>
              <a:rPr lang="en-US" sz="2400" dirty="0"/>
            </a:br>
            <a:br>
              <a:rPr lang="en-CA" sz="2400" dirty="0"/>
            </a:br>
            <a:br>
              <a:rPr lang="en-CA" sz="2625" dirty="0"/>
            </a:br>
            <a:endParaRPr lang="en-CA" sz="2625" b="0" dirty="0"/>
          </a:p>
        </p:txBody>
      </p:sp>
      <p:sp>
        <p:nvSpPr>
          <p:cNvPr id="3" name="Rectangle 2"/>
          <p:cNvSpPr/>
          <p:nvPr/>
        </p:nvSpPr>
        <p:spPr>
          <a:xfrm>
            <a:off x="1485901" y="2434841"/>
            <a:ext cx="5898874" cy="1986847"/>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marL="0" marR="0" lvl="0" indent="0" algn="l" defTabSz="342900" rtl="0" eaLnBrk="1" fontAlgn="base" latinLnBrk="0" hangingPunct="1">
              <a:lnSpc>
                <a:spcPct val="100000"/>
              </a:lnSpc>
              <a:spcBef>
                <a:spcPct val="0"/>
              </a:spcBef>
              <a:spcAft>
                <a:spcPct val="0"/>
              </a:spcAft>
              <a:buClrTx/>
              <a:buSzTx/>
              <a:buFontTx/>
              <a:buNone/>
              <a:tabLst/>
              <a:defRPr/>
            </a:pPr>
            <a:endParaRPr kumimoji="0" lang="en-CA" sz="2100" b="1" i="0" u="sng"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4" name="Rectangle 3"/>
          <p:cNvSpPr/>
          <p:nvPr/>
        </p:nvSpPr>
        <p:spPr>
          <a:xfrm>
            <a:off x="1579747" y="2544228"/>
            <a:ext cx="5805027" cy="1754326"/>
          </a:xfrm>
          <a:prstGeom prst="rect">
            <a:avLst/>
          </a:prstGeom>
        </p:spPr>
        <p:txBody>
          <a:bodyPr wrap="square">
            <a:spAutoFit/>
          </a:bodyPr>
          <a:lstStyle/>
          <a:p>
            <a:pPr lvl="0" defTabSz="342900"/>
            <a:r>
              <a:rPr lang="en-US" sz="1800" u="none">
                <a:solidFill>
                  <a:srgbClr val="000000"/>
                </a:solidFill>
                <a:latin typeface="Arial"/>
              </a:rPr>
              <a:t>People with moderate to severe OCD, or people who are not responding to psychological treatment, are offered a selective serotonin reuptake inhibitor (SSRI) at an OCD-specific dose and duration, considering their individual needs and preferences and in alignment with a stepped-care approach.</a:t>
            </a:r>
            <a:endParaRPr kumimoji="0" lang="en-US" sz="1800" b="0" i="0" u="none" strike="noStrike" kern="1200" cap="none" spc="0" normalizeH="0" baseline="0" noProof="0">
              <a:ln>
                <a:noFill/>
              </a:ln>
              <a:solidFill>
                <a:srgbClr val="000000"/>
              </a:solidFill>
              <a:effectLst/>
              <a:uLnTx/>
              <a:uFillTx/>
              <a:latin typeface="Arial"/>
              <a:ea typeface="MS PGothic" panose="020B0600070205080204" pitchFamily="34" charset="-128"/>
              <a:cs typeface="+mn-cs"/>
            </a:endParaRPr>
          </a:p>
        </p:txBody>
      </p:sp>
    </p:spTree>
    <p:custDataLst>
      <p:tags r:id="rId1"/>
    </p:custDataLst>
    <p:extLst>
      <p:ext uri="{BB962C8B-B14F-4D97-AF65-F5344CB8AC3E}">
        <p14:creationId xmlns:p14="http://schemas.microsoft.com/office/powerpoint/2010/main" val="24747253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9372"/>
            <a:ext cx="8244584" cy="1165909"/>
          </a:xfrm>
        </p:spPr>
        <p:txBody>
          <a:bodyPr anchor="t"/>
          <a:lstStyle/>
          <a:p>
            <a:pPr>
              <a:lnSpc>
                <a:spcPct val="90000"/>
              </a:lnSpc>
            </a:pPr>
            <a:r>
              <a:rPr lang="en-CA" sz="2400" b="0" dirty="0"/>
              <a:t>Quality Statement 8:</a:t>
            </a:r>
            <a:br>
              <a:rPr lang="en-CA" sz="2400" dirty="0"/>
            </a:br>
            <a:r>
              <a:rPr lang="en-CA" sz="2400" dirty="0">
                <a:latin typeface="Arial" panose="020B0604020202020204" pitchFamily="34" charset="0"/>
                <a:ea typeface="Times New Roman" panose="02020603050405020304" pitchFamily="18" charset="0"/>
                <a:cs typeface="Times New Roman" panose="02020603050405020304" pitchFamily="18" charset="0"/>
              </a:rPr>
              <a:t>Monitoring</a:t>
            </a:r>
            <a:br>
              <a:rPr lang="en-CA" sz="2400" dirty="0"/>
            </a:br>
            <a:br>
              <a:rPr lang="en-CA" sz="2400" dirty="0"/>
            </a:br>
            <a:br>
              <a:rPr lang="en-US" sz="2400" dirty="0"/>
            </a:br>
            <a:br>
              <a:rPr lang="en-US" sz="2400" dirty="0"/>
            </a:br>
            <a:br>
              <a:rPr lang="en-CA" sz="2400" dirty="0"/>
            </a:br>
            <a:br>
              <a:rPr lang="en-CA" sz="2625" dirty="0"/>
            </a:br>
            <a:endParaRPr lang="en-CA" sz="2625" b="0" dirty="0"/>
          </a:p>
        </p:txBody>
      </p:sp>
      <p:sp>
        <p:nvSpPr>
          <p:cNvPr id="3" name="Rectangle 2"/>
          <p:cNvSpPr/>
          <p:nvPr/>
        </p:nvSpPr>
        <p:spPr>
          <a:xfrm>
            <a:off x="1485901" y="2434840"/>
            <a:ext cx="6078352" cy="1811483"/>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marL="0" marR="0" lvl="0" indent="0" algn="l" defTabSz="342900" rtl="0" eaLnBrk="1" fontAlgn="base" latinLnBrk="0" hangingPunct="1">
              <a:lnSpc>
                <a:spcPct val="100000"/>
              </a:lnSpc>
              <a:spcBef>
                <a:spcPct val="0"/>
              </a:spcBef>
              <a:spcAft>
                <a:spcPct val="0"/>
              </a:spcAft>
              <a:buClrTx/>
              <a:buSzTx/>
              <a:buFontTx/>
              <a:buNone/>
              <a:tabLst/>
              <a:defRPr/>
            </a:pPr>
            <a:endParaRPr kumimoji="0" lang="en-CA" sz="2100" b="1" i="0" u="sng"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4" name="Rectangle 3"/>
          <p:cNvSpPr/>
          <p:nvPr/>
        </p:nvSpPr>
        <p:spPr>
          <a:xfrm>
            <a:off x="1579747" y="2544227"/>
            <a:ext cx="6078353" cy="1477328"/>
          </a:xfrm>
          <a:prstGeom prst="rect">
            <a:avLst/>
          </a:prstGeom>
        </p:spPr>
        <p:txBody>
          <a:bodyPr wrap="square" anchor="t">
            <a:spAutoFit/>
          </a:bodyPr>
          <a:lstStyle/>
          <a:p>
            <a:pPr lvl="0" defTabSz="342900"/>
            <a:r>
              <a:rPr lang="en-US" sz="1800" u="none">
                <a:solidFill>
                  <a:srgbClr val="000000"/>
                </a:solidFill>
                <a:latin typeface="Arial"/>
                <a:ea typeface="MS PGothic"/>
              </a:rPr>
              <a:t>People with OCD have their response to treatment (effectiveness and tolerability) monitored regularly over the course of treatment using validated tools in conjunction with an assessment of their clinical presentation.</a:t>
            </a:r>
            <a:endParaRPr kumimoji="0" lang="en-US" sz="1400" b="0" i="0" u="sng" strike="noStrike" kern="1200" cap="none" spc="0" normalizeH="0" baseline="0" noProof="0">
              <a:ln>
                <a:noFill/>
              </a:ln>
              <a:solidFill>
                <a:srgbClr val="000000"/>
              </a:solidFill>
              <a:effectLst/>
              <a:uLnTx/>
              <a:uFillTx/>
              <a:latin typeface="Arial" panose="020B0604020202020204" pitchFamily="34" charset="0"/>
              <a:ea typeface="MS PGothic"/>
              <a:cs typeface="+mn-cs"/>
            </a:endParaRPr>
          </a:p>
        </p:txBody>
      </p:sp>
    </p:spTree>
    <p:custDataLst>
      <p:tags r:id="rId1"/>
    </p:custDataLst>
    <p:extLst>
      <p:ext uri="{BB962C8B-B14F-4D97-AF65-F5344CB8AC3E}">
        <p14:creationId xmlns:p14="http://schemas.microsoft.com/office/powerpoint/2010/main" val="15057428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8975"/>
            <a:ext cx="8244584" cy="1165909"/>
          </a:xfrm>
        </p:spPr>
        <p:txBody>
          <a:bodyPr anchor="t"/>
          <a:lstStyle/>
          <a:p>
            <a:pPr>
              <a:lnSpc>
                <a:spcPct val="90000"/>
              </a:lnSpc>
            </a:pPr>
            <a:r>
              <a:rPr lang="en-CA" sz="2400" b="0" dirty="0"/>
              <a:t>Quality Statement 9:</a:t>
            </a:r>
            <a:br>
              <a:rPr lang="en-CA" sz="2400" dirty="0"/>
            </a:br>
            <a:r>
              <a:rPr lang="en-US" sz="2400" dirty="0">
                <a:latin typeface="Arial" panose="020B0604020202020204" pitchFamily="34" charset="0"/>
                <a:ea typeface="Times New Roman" panose="02020603050405020304" pitchFamily="18" charset="0"/>
                <a:cs typeface="Times New Roman" panose="02020603050405020304" pitchFamily="18" charset="0"/>
              </a:rPr>
              <a:t>Support During Initial Treatment Response</a:t>
            </a:r>
            <a:br>
              <a:rPr lang="en-CA" sz="2400" dirty="0"/>
            </a:br>
            <a:br>
              <a:rPr lang="en-CA" sz="2400" dirty="0"/>
            </a:br>
            <a:br>
              <a:rPr lang="en-US" sz="2400" dirty="0"/>
            </a:br>
            <a:br>
              <a:rPr lang="en-US" sz="2400" dirty="0"/>
            </a:br>
            <a:br>
              <a:rPr lang="en-CA" sz="2400" dirty="0"/>
            </a:br>
            <a:br>
              <a:rPr lang="en-CA" sz="2625" dirty="0"/>
            </a:br>
            <a:endParaRPr lang="en-CA" sz="2625" b="0" dirty="0"/>
          </a:p>
        </p:txBody>
      </p:sp>
      <p:sp>
        <p:nvSpPr>
          <p:cNvPr id="3" name="Rectangle 2"/>
          <p:cNvSpPr/>
          <p:nvPr/>
        </p:nvSpPr>
        <p:spPr>
          <a:xfrm>
            <a:off x="1444408" y="2196847"/>
            <a:ext cx="6255183" cy="2235293"/>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marL="0" marR="0" lvl="0" indent="0" algn="l" defTabSz="342900" rtl="0" eaLnBrk="1" fontAlgn="base" latinLnBrk="0" hangingPunct="1">
              <a:lnSpc>
                <a:spcPct val="100000"/>
              </a:lnSpc>
              <a:spcBef>
                <a:spcPct val="0"/>
              </a:spcBef>
              <a:spcAft>
                <a:spcPct val="0"/>
              </a:spcAft>
              <a:buClrTx/>
              <a:buSzTx/>
              <a:buFontTx/>
              <a:buNone/>
              <a:tabLst/>
              <a:defRPr/>
            </a:pPr>
            <a:endParaRPr kumimoji="0" lang="en-CA" sz="2100" b="1" i="0" u="sng"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4" name="Rectangle 3"/>
          <p:cNvSpPr/>
          <p:nvPr/>
        </p:nvSpPr>
        <p:spPr>
          <a:xfrm>
            <a:off x="1669485" y="2298830"/>
            <a:ext cx="5805027" cy="2031325"/>
          </a:xfrm>
          <a:prstGeom prst="rect">
            <a:avLst/>
          </a:prstGeom>
        </p:spPr>
        <p:txBody>
          <a:bodyPr wrap="square">
            <a:spAutoFit/>
          </a:bodyPr>
          <a:lstStyle/>
          <a:p>
            <a:pPr lvl="0" defTabSz="342900"/>
            <a:r>
              <a:rPr lang="en-US" sz="1800" u="none">
                <a:solidFill>
                  <a:srgbClr val="000000"/>
                </a:solidFill>
                <a:latin typeface="Arial"/>
              </a:rPr>
              <a:t>People with OCD are informed about what to expect and supported during their initial treatment response. When initial treatment is not working, people with OCD are reassessed. They are offered other treatment options, considering their individual needs and preferences and in alignment with a stepped-care approach.</a:t>
            </a:r>
            <a:endParaRPr kumimoji="0" lang="en-US" sz="1800" b="0" i="0" u="none" strike="noStrike" kern="1200" cap="none" spc="0" normalizeH="0" baseline="0" noProof="0">
              <a:ln>
                <a:noFill/>
              </a:ln>
              <a:solidFill>
                <a:srgbClr val="000000"/>
              </a:solidFill>
              <a:effectLst/>
              <a:uLnTx/>
              <a:uFillTx/>
              <a:latin typeface="Arial"/>
              <a:ea typeface="MS PGothic" panose="020B0600070205080204" pitchFamily="34" charset="-128"/>
              <a:cs typeface="+mn-cs"/>
            </a:endParaRPr>
          </a:p>
        </p:txBody>
      </p:sp>
    </p:spTree>
    <p:custDataLst>
      <p:tags r:id="rId1"/>
    </p:custDataLst>
    <p:extLst>
      <p:ext uri="{BB962C8B-B14F-4D97-AF65-F5344CB8AC3E}">
        <p14:creationId xmlns:p14="http://schemas.microsoft.com/office/powerpoint/2010/main" val="26345431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1921"/>
            <a:ext cx="8244584" cy="1165909"/>
          </a:xfrm>
        </p:spPr>
        <p:txBody>
          <a:bodyPr anchor="t"/>
          <a:lstStyle/>
          <a:p>
            <a:pPr>
              <a:lnSpc>
                <a:spcPct val="90000"/>
              </a:lnSpc>
            </a:pPr>
            <a:r>
              <a:rPr lang="en-CA" sz="2400" b="0" dirty="0"/>
              <a:t>Quality Statement 10:</a:t>
            </a:r>
            <a:br>
              <a:rPr lang="en-CA" sz="2400" dirty="0"/>
            </a:br>
            <a:r>
              <a:rPr lang="en-US" sz="2400" dirty="0">
                <a:latin typeface="Arial" panose="020B0604020202020204" pitchFamily="34" charset="0"/>
                <a:ea typeface="Times New Roman" panose="02020603050405020304" pitchFamily="18" charset="0"/>
                <a:cs typeface="Times New Roman" panose="02020603050405020304" pitchFamily="18" charset="0"/>
              </a:rPr>
              <a:t>Intensive Treatment</a:t>
            </a:r>
            <a:br>
              <a:rPr lang="en-CA" sz="2400" dirty="0"/>
            </a:br>
            <a:br>
              <a:rPr lang="en-US" sz="2400" dirty="0"/>
            </a:br>
            <a:br>
              <a:rPr lang="en-US" sz="2400" dirty="0"/>
            </a:br>
            <a:br>
              <a:rPr lang="en-CA" sz="2400" dirty="0"/>
            </a:br>
            <a:br>
              <a:rPr lang="en-CA" sz="2625" dirty="0"/>
            </a:br>
            <a:endParaRPr lang="en-CA" sz="2625" b="0" dirty="0"/>
          </a:p>
        </p:txBody>
      </p:sp>
      <p:sp>
        <p:nvSpPr>
          <p:cNvPr id="4" name="Rectangle 3"/>
          <p:cNvSpPr/>
          <p:nvPr/>
        </p:nvSpPr>
        <p:spPr>
          <a:xfrm>
            <a:off x="1579747" y="2544228"/>
            <a:ext cx="5805027" cy="369332"/>
          </a:xfrm>
          <a:prstGeom prst="rect">
            <a:avLst/>
          </a:prstGeom>
        </p:spPr>
        <p:txBody>
          <a:bodyPr wrap="square">
            <a:spAutoFit/>
          </a:bodyPr>
          <a:lstStyle/>
          <a:p>
            <a:pPr marL="0" marR="0" lvl="0" indent="0" algn="l" defTabSz="3429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S PGothic" panose="020B0600070205080204" pitchFamily="34" charset="-128"/>
              <a:cs typeface="+mn-cs"/>
            </a:endParaRPr>
          </a:p>
        </p:txBody>
      </p:sp>
      <p:sp>
        <p:nvSpPr>
          <p:cNvPr id="5" name="Rectangle 4">
            <a:extLst>
              <a:ext uri="{FF2B5EF4-FFF2-40B4-BE49-F238E27FC236}">
                <a16:creationId xmlns:a16="http://schemas.microsoft.com/office/drawing/2014/main" id="{6EBCC321-3E5D-4B51-86F6-358C6EE93E3B}"/>
              </a:ext>
            </a:extLst>
          </p:cNvPr>
          <p:cNvSpPr/>
          <p:nvPr/>
        </p:nvSpPr>
        <p:spPr>
          <a:xfrm>
            <a:off x="1485901" y="2434841"/>
            <a:ext cx="5898873" cy="1423176"/>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marL="0" marR="0" lvl="0" indent="0" algn="l" defTabSz="342900" rtl="0" eaLnBrk="1" fontAlgn="base" latinLnBrk="0" hangingPunct="1">
              <a:lnSpc>
                <a:spcPct val="100000"/>
              </a:lnSpc>
              <a:spcBef>
                <a:spcPct val="0"/>
              </a:spcBef>
              <a:spcAft>
                <a:spcPct val="0"/>
              </a:spcAft>
              <a:buClrTx/>
              <a:buSzTx/>
              <a:buFontTx/>
              <a:buNone/>
              <a:tabLst/>
              <a:defRPr/>
            </a:pPr>
            <a:endParaRPr kumimoji="0" lang="en-CA" sz="2100" b="1" i="0" u="sng"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6" name="Rectangle 5">
            <a:extLst>
              <a:ext uri="{FF2B5EF4-FFF2-40B4-BE49-F238E27FC236}">
                <a16:creationId xmlns:a16="http://schemas.microsoft.com/office/drawing/2014/main" id="{C85D7BFC-1773-45F8-B3A9-B2B84FB37835}"/>
              </a:ext>
            </a:extLst>
          </p:cNvPr>
          <p:cNvSpPr/>
          <p:nvPr/>
        </p:nvSpPr>
        <p:spPr>
          <a:xfrm>
            <a:off x="1579747" y="2544227"/>
            <a:ext cx="5805027" cy="1200329"/>
          </a:xfrm>
          <a:prstGeom prst="rect">
            <a:avLst/>
          </a:prstGeom>
        </p:spPr>
        <p:txBody>
          <a:bodyPr wrap="square">
            <a:spAutoFit/>
          </a:bodyPr>
          <a:lstStyle/>
          <a:p>
            <a:pPr lvl="0" defTabSz="342900"/>
            <a:r>
              <a:rPr lang="en-US" sz="1800" u="none">
                <a:solidFill>
                  <a:srgbClr val="000000"/>
                </a:solidFill>
                <a:latin typeface="Arial"/>
              </a:rPr>
              <a:t>When psychological or pharmacological treatment is not working, or in cases of severe OCD, people are referred for intensive treatment, in alignment with a stepped-care approach.</a:t>
            </a:r>
            <a:endParaRPr kumimoji="0" lang="en-US" sz="1800" b="0" i="0" u="none" strike="noStrike" kern="1200" cap="none" spc="0" normalizeH="0" baseline="0" noProof="0">
              <a:ln>
                <a:noFill/>
              </a:ln>
              <a:solidFill>
                <a:srgbClr val="000000"/>
              </a:solidFill>
              <a:effectLst/>
              <a:uLnTx/>
              <a:uFillTx/>
              <a:latin typeface="Arial"/>
              <a:ea typeface="MS PGothic" panose="020B0600070205080204" pitchFamily="34" charset="-128"/>
              <a:cs typeface="+mn-cs"/>
            </a:endParaRPr>
          </a:p>
        </p:txBody>
      </p:sp>
    </p:spTree>
    <p:custDataLst>
      <p:tags r:id="rId1"/>
    </p:custDataLst>
    <p:extLst>
      <p:ext uri="{BB962C8B-B14F-4D97-AF65-F5344CB8AC3E}">
        <p14:creationId xmlns:p14="http://schemas.microsoft.com/office/powerpoint/2010/main" val="35658761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7935"/>
            <a:ext cx="8244584" cy="1165909"/>
          </a:xfrm>
        </p:spPr>
        <p:txBody>
          <a:bodyPr anchor="t"/>
          <a:lstStyle/>
          <a:p>
            <a:pPr>
              <a:lnSpc>
                <a:spcPct val="90000"/>
              </a:lnSpc>
            </a:pPr>
            <a:r>
              <a:rPr lang="en-CA" sz="2400" b="0" dirty="0"/>
              <a:t>Quality Statement 11:</a:t>
            </a:r>
            <a:br>
              <a:rPr lang="en-CA" sz="2400" dirty="0"/>
            </a:br>
            <a:r>
              <a:rPr lang="en-US" sz="2400" dirty="0">
                <a:latin typeface="Arial" panose="020B0604020202020204" pitchFamily="34" charset="0"/>
                <a:ea typeface="Times New Roman" panose="02020603050405020304" pitchFamily="18" charset="0"/>
                <a:cs typeface="Times New Roman" panose="02020603050405020304" pitchFamily="18" charset="0"/>
              </a:rPr>
              <a:t>Relapse Prevention</a:t>
            </a:r>
            <a:br>
              <a:rPr lang="en-CA" sz="2400" dirty="0"/>
            </a:br>
            <a:br>
              <a:rPr lang="en-US" sz="2400" dirty="0"/>
            </a:br>
            <a:br>
              <a:rPr lang="en-US" sz="2400" dirty="0"/>
            </a:br>
            <a:br>
              <a:rPr lang="en-CA" sz="2400" dirty="0"/>
            </a:br>
            <a:br>
              <a:rPr lang="en-CA" sz="2625" dirty="0"/>
            </a:br>
            <a:endParaRPr lang="en-CA" sz="2625" b="0" dirty="0"/>
          </a:p>
        </p:txBody>
      </p:sp>
      <p:sp>
        <p:nvSpPr>
          <p:cNvPr id="4" name="Rectangle 3"/>
          <p:cNvSpPr/>
          <p:nvPr/>
        </p:nvSpPr>
        <p:spPr>
          <a:xfrm>
            <a:off x="1579747" y="2544228"/>
            <a:ext cx="5805027" cy="369332"/>
          </a:xfrm>
          <a:prstGeom prst="rect">
            <a:avLst/>
          </a:prstGeom>
        </p:spPr>
        <p:txBody>
          <a:bodyPr wrap="square">
            <a:spAutoFit/>
          </a:bodyPr>
          <a:lstStyle/>
          <a:p>
            <a:pPr marL="0" marR="0" lvl="0" indent="0" algn="l" defTabSz="3429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S PGothic" panose="020B0600070205080204" pitchFamily="34" charset="-128"/>
              <a:cs typeface="+mn-cs"/>
            </a:endParaRPr>
          </a:p>
        </p:txBody>
      </p:sp>
      <p:sp>
        <p:nvSpPr>
          <p:cNvPr id="5" name="Rectangle 4">
            <a:extLst>
              <a:ext uri="{FF2B5EF4-FFF2-40B4-BE49-F238E27FC236}">
                <a16:creationId xmlns:a16="http://schemas.microsoft.com/office/drawing/2014/main" id="{6EBCC321-3E5D-4B51-86F6-358C6EE93E3B}"/>
              </a:ext>
            </a:extLst>
          </p:cNvPr>
          <p:cNvSpPr/>
          <p:nvPr/>
        </p:nvSpPr>
        <p:spPr>
          <a:xfrm>
            <a:off x="1485901" y="2434840"/>
            <a:ext cx="5898873" cy="1510859"/>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marL="0" marR="0" lvl="0" indent="0" algn="l" defTabSz="342900" rtl="0" eaLnBrk="1" fontAlgn="base" latinLnBrk="0" hangingPunct="1">
              <a:lnSpc>
                <a:spcPct val="100000"/>
              </a:lnSpc>
              <a:spcBef>
                <a:spcPct val="0"/>
              </a:spcBef>
              <a:spcAft>
                <a:spcPct val="0"/>
              </a:spcAft>
              <a:buClrTx/>
              <a:buSzTx/>
              <a:buFontTx/>
              <a:buNone/>
              <a:tabLst/>
              <a:defRPr/>
            </a:pPr>
            <a:endParaRPr kumimoji="0" lang="en-CA" sz="2100" b="1" i="0" u="sng"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6" name="Rectangle 5">
            <a:extLst>
              <a:ext uri="{FF2B5EF4-FFF2-40B4-BE49-F238E27FC236}">
                <a16:creationId xmlns:a16="http://schemas.microsoft.com/office/drawing/2014/main" id="{C85D7BFC-1773-45F8-B3A9-B2B84FB37835}"/>
              </a:ext>
            </a:extLst>
          </p:cNvPr>
          <p:cNvSpPr/>
          <p:nvPr/>
        </p:nvSpPr>
        <p:spPr>
          <a:xfrm>
            <a:off x="1579747" y="2544227"/>
            <a:ext cx="5805027" cy="1200329"/>
          </a:xfrm>
          <a:prstGeom prst="rect">
            <a:avLst/>
          </a:prstGeom>
        </p:spPr>
        <p:txBody>
          <a:bodyPr wrap="square">
            <a:spAutoFit/>
          </a:bodyPr>
          <a:lstStyle/>
          <a:p>
            <a:pPr lvl="0" defTabSz="342900"/>
            <a:r>
              <a:rPr lang="en-US" sz="1800" u="none">
                <a:solidFill>
                  <a:srgbClr val="000000"/>
                </a:solidFill>
                <a:latin typeface="Arial"/>
              </a:rPr>
              <a:t>People with OCD who are receiving treatment are provided with information and education about how to prevent relapse and manage symptoms if they re-emerge.</a:t>
            </a:r>
            <a:endParaRPr kumimoji="0" lang="en-US" sz="1800" b="0" i="0" u="none" strike="noStrike" kern="1200" cap="none" spc="0" normalizeH="0" baseline="0" noProof="0">
              <a:ln>
                <a:noFill/>
              </a:ln>
              <a:solidFill>
                <a:srgbClr val="000000"/>
              </a:solidFill>
              <a:effectLst/>
              <a:uLnTx/>
              <a:uFillTx/>
              <a:latin typeface="Arial"/>
              <a:ea typeface="MS PGothic" panose="020B0600070205080204" pitchFamily="34" charset="-128"/>
              <a:cs typeface="+mn-cs"/>
            </a:endParaRPr>
          </a:p>
        </p:txBody>
      </p:sp>
    </p:spTree>
    <p:custDataLst>
      <p:tags r:id="rId1"/>
    </p:custDataLst>
    <p:extLst>
      <p:ext uri="{BB962C8B-B14F-4D97-AF65-F5344CB8AC3E}">
        <p14:creationId xmlns:p14="http://schemas.microsoft.com/office/powerpoint/2010/main" val="11210696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4772"/>
            <a:ext cx="8244584" cy="1165909"/>
          </a:xfrm>
        </p:spPr>
        <p:txBody>
          <a:bodyPr anchor="t"/>
          <a:lstStyle/>
          <a:p>
            <a:pPr>
              <a:lnSpc>
                <a:spcPct val="90000"/>
              </a:lnSpc>
            </a:pPr>
            <a:r>
              <a:rPr lang="en-CA" sz="2400" b="0" dirty="0"/>
              <a:t>Quality Statement 12:</a:t>
            </a:r>
            <a:br>
              <a:rPr lang="en-CA" sz="2400" b="0" dirty="0"/>
            </a:br>
            <a:r>
              <a:rPr lang="en-US" sz="2400" dirty="0">
                <a:latin typeface="Arial" panose="020B0604020202020204" pitchFamily="34" charset="0"/>
                <a:ea typeface="Times New Roman" panose="02020603050405020304" pitchFamily="18" charset="0"/>
                <a:cs typeface="Times New Roman" panose="02020603050405020304" pitchFamily="18" charset="0"/>
              </a:rPr>
              <a:t>Transitions in Care</a:t>
            </a:r>
            <a:br>
              <a:rPr lang="en-CA" sz="2400" dirty="0"/>
            </a:br>
            <a:br>
              <a:rPr lang="en-US" sz="2400" dirty="0"/>
            </a:br>
            <a:br>
              <a:rPr lang="en-US" sz="2400" dirty="0"/>
            </a:br>
            <a:br>
              <a:rPr lang="en-CA" sz="2400" dirty="0"/>
            </a:br>
            <a:br>
              <a:rPr lang="en-CA" sz="2625" dirty="0"/>
            </a:br>
            <a:endParaRPr lang="en-CA" sz="2625" b="0" dirty="0"/>
          </a:p>
        </p:txBody>
      </p:sp>
      <p:sp>
        <p:nvSpPr>
          <p:cNvPr id="4" name="Rectangle 3"/>
          <p:cNvSpPr/>
          <p:nvPr/>
        </p:nvSpPr>
        <p:spPr>
          <a:xfrm>
            <a:off x="1579747" y="2544228"/>
            <a:ext cx="5805027" cy="369332"/>
          </a:xfrm>
          <a:prstGeom prst="rect">
            <a:avLst/>
          </a:prstGeom>
        </p:spPr>
        <p:txBody>
          <a:bodyPr wrap="square">
            <a:spAutoFit/>
          </a:bodyPr>
          <a:lstStyle/>
          <a:p>
            <a:pPr marL="0" marR="0" lvl="0" indent="0" algn="l" defTabSz="3429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S PGothic" panose="020B0600070205080204" pitchFamily="34" charset="-128"/>
              <a:cs typeface="+mn-cs"/>
            </a:endParaRPr>
          </a:p>
        </p:txBody>
      </p:sp>
      <p:sp>
        <p:nvSpPr>
          <p:cNvPr id="5" name="Rectangle 4">
            <a:extLst>
              <a:ext uri="{FF2B5EF4-FFF2-40B4-BE49-F238E27FC236}">
                <a16:creationId xmlns:a16="http://schemas.microsoft.com/office/drawing/2014/main" id="{6EBCC321-3E5D-4B51-86F6-358C6EE93E3B}"/>
              </a:ext>
            </a:extLst>
          </p:cNvPr>
          <p:cNvSpPr/>
          <p:nvPr/>
        </p:nvSpPr>
        <p:spPr>
          <a:xfrm>
            <a:off x="1485901" y="2434840"/>
            <a:ext cx="6078352" cy="1836535"/>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marL="0" marR="0" lvl="0" indent="0" algn="l" defTabSz="342900" rtl="0" eaLnBrk="1" fontAlgn="base" latinLnBrk="0" hangingPunct="1">
              <a:lnSpc>
                <a:spcPct val="100000"/>
              </a:lnSpc>
              <a:spcBef>
                <a:spcPct val="0"/>
              </a:spcBef>
              <a:spcAft>
                <a:spcPct val="0"/>
              </a:spcAft>
              <a:buClrTx/>
              <a:buSzTx/>
              <a:buFontTx/>
              <a:buNone/>
              <a:tabLst/>
              <a:defRPr/>
            </a:pPr>
            <a:endParaRPr kumimoji="0" lang="en-CA" sz="2100" b="1" i="0" u="sng"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6" name="Rectangle 5">
            <a:extLst>
              <a:ext uri="{FF2B5EF4-FFF2-40B4-BE49-F238E27FC236}">
                <a16:creationId xmlns:a16="http://schemas.microsoft.com/office/drawing/2014/main" id="{C85D7BFC-1773-45F8-B3A9-B2B84FB37835}"/>
              </a:ext>
            </a:extLst>
          </p:cNvPr>
          <p:cNvSpPr/>
          <p:nvPr/>
        </p:nvSpPr>
        <p:spPr>
          <a:xfrm>
            <a:off x="1579747" y="2544227"/>
            <a:ext cx="5805027" cy="1477328"/>
          </a:xfrm>
          <a:prstGeom prst="rect">
            <a:avLst/>
          </a:prstGeom>
        </p:spPr>
        <p:txBody>
          <a:bodyPr wrap="square">
            <a:spAutoFit/>
          </a:bodyPr>
          <a:lstStyle/>
          <a:p>
            <a:pPr lvl="0" defTabSz="342900"/>
            <a:r>
              <a:rPr lang="en-US" sz="1800" u="none">
                <a:solidFill>
                  <a:srgbClr val="000000"/>
                </a:solidFill>
                <a:latin typeface="Arial"/>
              </a:rPr>
              <a:t>People with OCD are given appropriate care throughout their lifespan and experience seamless transitions between services and health care professionals, including between care settings and from child and adolescent services to adult services.</a:t>
            </a:r>
            <a:endParaRPr kumimoji="0" lang="en-US" sz="1800" b="0" i="0" u="none" strike="noStrike" kern="1200" cap="none" spc="0" normalizeH="0" baseline="0" noProof="0">
              <a:ln>
                <a:noFill/>
              </a:ln>
              <a:solidFill>
                <a:srgbClr val="000000"/>
              </a:solidFill>
              <a:effectLst/>
              <a:uLnTx/>
              <a:uFillTx/>
              <a:latin typeface="Arial"/>
              <a:ea typeface="MS PGothic" panose="020B0600070205080204" pitchFamily="34" charset="-128"/>
              <a:cs typeface="+mn-cs"/>
            </a:endParaRPr>
          </a:p>
        </p:txBody>
      </p:sp>
    </p:spTree>
    <p:custDataLst>
      <p:tags r:id="rId1"/>
    </p:custDataLst>
    <p:extLst>
      <p:ext uri="{BB962C8B-B14F-4D97-AF65-F5344CB8AC3E}">
        <p14:creationId xmlns:p14="http://schemas.microsoft.com/office/powerpoint/2010/main" val="33628439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CA" sz="4800"/>
            </a:br>
            <a:r>
              <a:rPr lang="en-US" sz="4800"/>
              <a:t>How to Measure Overall Success</a:t>
            </a:r>
            <a:br>
              <a:rPr lang="en-US">
                <a:solidFill>
                  <a:schemeClr val="tx1"/>
                </a:solidFill>
                <a:latin typeface="MS PGothic"/>
              </a:rPr>
            </a:br>
            <a:endParaRPr lang="en-US"/>
          </a:p>
        </p:txBody>
      </p:sp>
    </p:spTree>
    <p:custDataLst>
      <p:tags r:id="rId1"/>
    </p:custDataLst>
    <p:extLst>
      <p:ext uri="{BB962C8B-B14F-4D97-AF65-F5344CB8AC3E}">
        <p14:creationId xmlns:p14="http://schemas.microsoft.com/office/powerpoint/2010/main" val="14790027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1D4A-5A4B-42C8-B41D-A880D1F100FA}"/>
              </a:ext>
            </a:extLst>
          </p:cNvPr>
          <p:cNvSpPr>
            <a:spLocks noGrp="1"/>
          </p:cNvSpPr>
          <p:nvPr>
            <p:ph type="title"/>
          </p:nvPr>
        </p:nvSpPr>
        <p:spPr>
          <a:xfrm>
            <a:off x="449708" y="296333"/>
            <a:ext cx="8244584" cy="1165909"/>
          </a:xfrm>
        </p:spPr>
        <p:txBody>
          <a:bodyPr/>
          <a:lstStyle/>
          <a:p>
            <a:r>
              <a:rPr lang="en-US" sz="2800" dirty="0"/>
              <a:t>Indicators That Can Be Measured Using Provincial Data</a:t>
            </a:r>
          </a:p>
        </p:txBody>
      </p:sp>
      <p:sp>
        <p:nvSpPr>
          <p:cNvPr id="5" name="Content Placeholder 4">
            <a:extLst>
              <a:ext uri="{FF2B5EF4-FFF2-40B4-BE49-F238E27FC236}">
                <a16:creationId xmlns:a16="http://schemas.microsoft.com/office/drawing/2014/main" id="{4EF0EEC0-5334-49B7-B18E-C32A3037E22F}"/>
              </a:ext>
            </a:extLst>
          </p:cNvPr>
          <p:cNvSpPr>
            <a:spLocks noGrp="1"/>
          </p:cNvSpPr>
          <p:nvPr>
            <p:ph idx="1"/>
          </p:nvPr>
        </p:nvSpPr>
        <p:spPr>
          <a:xfrm>
            <a:off x="343868" y="1735268"/>
            <a:ext cx="8013266" cy="2683342"/>
          </a:xfrm>
        </p:spPr>
        <p:txBody>
          <a:bodyPr/>
          <a:lstStyle/>
          <a:p>
            <a:pPr>
              <a:spcBef>
                <a:spcPts val="1100"/>
              </a:spcBef>
            </a:pPr>
            <a:r>
              <a:rPr lang="en-US" sz="1800" dirty="0"/>
              <a:t>Percentage of people with an unscheduled ED visit for OCD for whom the ED was the first point of contact for mental health and addictions care</a:t>
            </a:r>
          </a:p>
          <a:p>
            <a:r>
              <a:rPr lang="en-US" sz="1800" dirty="0"/>
              <a:t>Percentage of repeat unscheduled ED visits related to mental health and addictions within 30 days following an unscheduled ED visit for OCD</a:t>
            </a:r>
          </a:p>
          <a:p>
            <a:r>
              <a:rPr lang="en-US" sz="1800" dirty="0"/>
              <a:t>Percentage of inpatient readmissions related to mental health and addictions within 30 days of discharge following a hospital admission for OCD</a:t>
            </a:r>
          </a:p>
          <a:p>
            <a:pPr marL="0" indent="0">
              <a:buNone/>
            </a:pPr>
            <a:endParaRPr lang="en-US" sz="1800" b="1" dirty="0"/>
          </a:p>
        </p:txBody>
      </p:sp>
    </p:spTree>
    <p:custDataLst>
      <p:tags r:id="rId1"/>
    </p:custDataLst>
    <p:extLst>
      <p:ext uri="{BB962C8B-B14F-4D97-AF65-F5344CB8AC3E}">
        <p14:creationId xmlns:p14="http://schemas.microsoft.com/office/powerpoint/2010/main" val="31577824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1D4A-5A4B-42C8-B41D-A880D1F100FA}"/>
              </a:ext>
            </a:extLst>
          </p:cNvPr>
          <p:cNvSpPr>
            <a:spLocks noGrp="1"/>
          </p:cNvSpPr>
          <p:nvPr>
            <p:ph type="title"/>
          </p:nvPr>
        </p:nvSpPr>
        <p:spPr>
          <a:xfrm>
            <a:off x="449708" y="287867"/>
            <a:ext cx="8244584" cy="1165909"/>
          </a:xfrm>
        </p:spPr>
        <p:txBody>
          <a:bodyPr/>
          <a:lstStyle/>
          <a:p>
            <a:r>
              <a:rPr lang="en-US" sz="2800" dirty="0">
                <a:ea typeface="MS PGothic"/>
              </a:rPr>
              <a:t>Indicators That Can Be Measured Using Only Local Data</a:t>
            </a:r>
            <a:endParaRPr lang="en-US" sz="2800" dirty="0"/>
          </a:p>
        </p:txBody>
      </p:sp>
      <p:sp>
        <p:nvSpPr>
          <p:cNvPr id="5" name="Content Placeholder 4">
            <a:extLst>
              <a:ext uri="{FF2B5EF4-FFF2-40B4-BE49-F238E27FC236}">
                <a16:creationId xmlns:a16="http://schemas.microsoft.com/office/drawing/2014/main" id="{4EF0EEC0-5334-49B7-B18E-C32A3037E22F}"/>
              </a:ext>
            </a:extLst>
          </p:cNvPr>
          <p:cNvSpPr>
            <a:spLocks noGrp="1"/>
          </p:cNvSpPr>
          <p:nvPr>
            <p:ph idx="1"/>
          </p:nvPr>
        </p:nvSpPr>
        <p:spPr>
          <a:xfrm>
            <a:off x="228209" y="1543943"/>
            <a:ext cx="8915791" cy="4838234"/>
          </a:xfrm>
        </p:spPr>
        <p:txBody>
          <a:bodyPr/>
          <a:lstStyle/>
          <a:p>
            <a:r>
              <a:rPr lang="en-US" sz="1400" dirty="0"/>
              <a:t>Percentage of people with suspected OCD, or who have had a positive screening result for OCD, who receive a comprehensive assessment that determines whether they have OCD, the severity of their symptoms, whether they have any comorbid conditions, and whether they have any associated functional impairment</a:t>
            </a:r>
          </a:p>
          <a:p>
            <a:r>
              <a:rPr lang="en-US" sz="1400" dirty="0"/>
              <a:t>Percentage of people with OCD for whom cognitive </a:t>
            </a:r>
            <a:r>
              <a:rPr lang="en-US" sz="1400" dirty="0" err="1"/>
              <a:t>behavioural</a:t>
            </a:r>
            <a:r>
              <a:rPr lang="en-US" sz="1400" dirty="0"/>
              <a:t> therapy (CBT) with exposure and response prevention was determined to be appropriate and who receive CBT with exposure and response prevention delivered by a health care professional with expertise in OCD</a:t>
            </a:r>
          </a:p>
          <a:p>
            <a:r>
              <a:rPr lang="en-US" sz="1400" dirty="0"/>
              <a:t>Percentage of people with OCD who report an improvement in their quality of life</a:t>
            </a:r>
          </a:p>
          <a:p>
            <a:r>
              <a:rPr lang="en-US" sz="1400" dirty="0"/>
              <a:t>Percentage of people with OCD who “strongly agree” with the following question: “The services I have received have helped me deal more effectively with my life’s challenges”  </a:t>
            </a:r>
          </a:p>
          <a:p>
            <a:r>
              <a:rPr lang="en-US" sz="1400" dirty="0"/>
              <a:t>Percentage of people with OCD who complete CBT with exposure and response prevention and have reliable recovery  </a:t>
            </a:r>
          </a:p>
          <a:p>
            <a:r>
              <a:rPr lang="en-US" sz="1400" dirty="0"/>
              <a:t>Percentage of people with OCD who complete CBT with exposure and response prevention and have reliable improvement</a:t>
            </a:r>
          </a:p>
          <a:p>
            <a:r>
              <a:rPr lang="en-US" sz="1400" dirty="0"/>
              <a:t>Percentage of people with moderate to severe OCD, or people who are not responding to psychological treatment for whom pharmacological treatment was determined to be appropriate, and who receive a selective serotonin reuptake inhibitor (SSRI) at an OCD-specific dose and duration</a:t>
            </a:r>
          </a:p>
          <a:p>
            <a:pPr marL="0" indent="0">
              <a:buNone/>
            </a:pPr>
            <a:endParaRPr lang="en-US" sz="2000" b="1" dirty="0"/>
          </a:p>
        </p:txBody>
      </p:sp>
    </p:spTree>
    <p:custDataLst>
      <p:tags r:id="rId1"/>
    </p:custDataLst>
    <p:extLst>
      <p:ext uri="{BB962C8B-B14F-4D97-AF65-F5344CB8AC3E}">
        <p14:creationId xmlns:p14="http://schemas.microsoft.com/office/powerpoint/2010/main" val="314142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872"/>
            <a:ext cx="7139136" cy="706437"/>
          </a:xfrm>
        </p:spPr>
        <p:txBody>
          <a:bodyPr/>
          <a:lstStyle/>
          <a:p>
            <a:r>
              <a:rPr lang="en-CA"/>
              <a:t>Quality Standards</a:t>
            </a:r>
          </a:p>
        </p:txBody>
      </p:sp>
      <p:graphicFrame>
        <p:nvGraphicFramePr>
          <p:cNvPr id="4" name="Diagram 3"/>
          <p:cNvGraphicFramePr/>
          <p:nvPr>
            <p:extLst>
              <p:ext uri="{D42A27DB-BD31-4B8C-83A1-F6EECF244321}">
                <p14:modId xmlns:p14="http://schemas.microsoft.com/office/powerpoint/2010/main" val="3347771729"/>
              </p:ext>
            </p:extLst>
          </p:nvPr>
        </p:nvGraphicFramePr>
        <p:xfrm>
          <a:off x="552450" y="1536526"/>
          <a:ext cx="8039100" cy="45339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619141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Data Sources and Acknowledgement</a:t>
            </a:r>
            <a:endParaRPr lang="en-CA"/>
          </a:p>
        </p:txBody>
      </p:sp>
      <p:sp>
        <p:nvSpPr>
          <p:cNvPr id="3" name="Content Placeholder 2"/>
          <p:cNvSpPr>
            <a:spLocks noGrp="1"/>
          </p:cNvSpPr>
          <p:nvPr>
            <p:ph idx="1"/>
          </p:nvPr>
        </p:nvSpPr>
        <p:spPr/>
        <p:txBody>
          <a:bodyPr/>
          <a:lstStyle/>
          <a:p>
            <a:pPr marL="0" indent="0">
              <a:buNone/>
            </a:pPr>
            <a:r>
              <a:rPr lang="en-CA" sz="1800">
                <a:ea typeface="MS PGothic"/>
              </a:rPr>
              <a:t>The data used in this presentation was provided by the Institute for Clinical Evaluative Sciences (ICES), which is funded by an annual grant from the Ontario Ministry of Health. The opinions, results, and conclusions reported in this report are those of the authors and are independent from the funding sources. No endorsement by ICES or the Ministry of Health is intended or should be inferred. These datasets were linked using unique encoded identifiers and analyzed at ICES. Parts of this material are based on data and information compiled and provided by the Canadian Institute for Health Information (</a:t>
            </a:r>
            <a:r>
              <a:rPr lang="en-CA" sz="1800" err="1">
                <a:ea typeface="MS PGothic"/>
              </a:rPr>
              <a:t>CIHI</a:t>
            </a:r>
            <a:r>
              <a:rPr lang="en-CA" sz="1800">
                <a:ea typeface="MS PGothic"/>
              </a:rPr>
              <a:t>). However, the analyses, conclusions, opinions, and statements expressed herein are those of the author, and not necessarily those of </a:t>
            </a:r>
            <a:r>
              <a:rPr lang="en-CA" sz="1800" err="1">
                <a:ea typeface="MS PGothic"/>
              </a:rPr>
              <a:t>CIHI</a:t>
            </a:r>
            <a:r>
              <a:rPr lang="en-CA" sz="1800">
                <a:ea typeface="MS PGothic"/>
              </a:rPr>
              <a:t>.</a:t>
            </a:r>
          </a:p>
          <a:p>
            <a:endParaRPr lang="en-CA"/>
          </a:p>
        </p:txBody>
      </p:sp>
    </p:spTree>
    <p:extLst>
      <p:ext uri="{BB962C8B-B14F-4D97-AF65-F5344CB8AC3E}">
        <p14:creationId xmlns:p14="http://schemas.microsoft.com/office/powerpoint/2010/main" val="34016352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5160" y="5276302"/>
            <a:ext cx="7463481" cy="646331"/>
          </a:xfrm>
          <a:prstGeom prst="rect">
            <a:avLst/>
          </a:prstGeom>
          <a:noFill/>
          <a:ln>
            <a:noFill/>
          </a:ln>
        </p:spPr>
        <p:txBody>
          <a:bodyPr vert="horz" wrap="square" lIns="91440" tIns="45720" rIns="91440" bIns="45720" numCol="1" anchor="b" anchorCtr="0" compatLnSpc="1">
            <a:prstTxWarp prst="textNoShape">
              <a:avLst/>
            </a:prstTxWarp>
          </a:bodyPr>
          <a:lstStyle/>
          <a:p>
            <a:pPr eaLnBrk="0" hangingPunct="0"/>
            <a:br>
              <a:rPr lang="en-CA" sz="2800" b="1" u="none">
                <a:solidFill>
                  <a:srgbClr val="FFFFFF"/>
                </a:solidFill>
                <a:latin typeface="Arial"/>
                <a:cs typeface="Arial"/>
              </a:rPr>
            </a:br>
            <a:endParaRPr lang="en-CA" sz="2800" b="1" u="none">
              <a:solidFill>
                <a:srgbClr val="FFFFFF"/>
              </a:solidFill>
              <a:latin typeface="Arial"/>
              <a:cs typeface="Arial"/>
            </a:endParaRPr>
          </a:p>
          <a:p>
            <a:pPr eaLnBrk="0" hangingPunct="0"/>
            <a:endParaRPr lang="en-CA" sz="2800" b="1" u="none">
              <a:solidFill>
                <a:srgbClr val="FFFFFF"/>
              </a:solidFill>
              <a:latin typeface="Arial"/>
              <a:cs typeface="Arial"/>
            </a:endParaRPr>
          </a:p>
          <a:p>
            <a:pPr eaLnBrk="0" hangingPunct="0"/>
            <a:br>
              <a:rPr lang="en-CA" sz="2800" b="1" u="none">
                <a:solidFill>
                  <a:srgbClr val="FFFFFF"/>
                </a:solidFill>
                <a:latin typeface="Arial"/>
                <a:cs typeface="Arial"/>
              </a:rPr>
            </a:br>
            <a:r>
              <a:rPr lang="en-CA" sz="2400" u="none">
                <a:solidFill>
                  <a:srgbClr val="FFFFFF"/>
                </a:solidFill>
                <a:latin typeface="Arial"/>
                <a:cs typeface="Arial"/>
              </a:rPr>
              <a:t>Connect with us:</a:t>
            </a:r>
            <a:br>
              <a:rPr lang="en-CA" sz="2400" u="none">
                <a:solidFill>
                  <a:srgbClr val="FFFFFF"/>
                </a:solidFill>
                <a:latin typeface="Arial"/>
                <a:cs typeface="Arial"/>
              </a:rPr>
            </a:br>
            <a:r>
              <a:rPr lang="en-CA" sz="2400" b="1" u="none">
                <a:solidFill>
                  <a:srgbClr val="FFFFFF"/>
                </a:solidFill>
                <a:latin typeface="Arial"/>
                <a:cs typeface="Arial"/>
              </a:rPr>
              <a:t>https://</a:t>
            </a:r>
            <a:r>
              <a:rPr lang="en-CA" sz="2400" b="1" u="none" err="1">
                <a:solidFill>
                  <a:srgbClr val="FFFFFF"/>
                </a:solidFill>
                <a:latin typeface="Arial"/>
                <a:cs typeface="Arial"/>
              </a:rPr>
              <a:t>quorum.hqontario.ca</a:t>
            </a:r>
            <a:endParaRPr lang="en-CA" sz="2400" b="1" u="none">
              <a:solidFill>
                <a:srgbClr val="FFFFFF"/>
              </a:solidFill>
              <a:latin typeface="Arial"/>
              <a:cs typeface="Arial"/>
            </a:endParaRPr>
          </a:p>
        </p:txBody>
      </p:sp>
      <p:sp>
        <p:nvSpPr>
          <p:cNvPr id="3" name="Rectangle 2">
            <a:extLst>
              <a:ext uri="{FF2B5EF4-FFF2-40B4-BE49-F238E27FC236}">
                <a16:creationId xmlns:a16="http://schemas.microsoft.com/office/drawing/2014/main" id="{B7A3F1F7-F3CE-49F3-8165-573CAE1C25D6}"/>
              </a:ext>
            </a:extLst>
          </p:cNvPr>
          <p:cNvSpPr/>
          <p:nvPr/>
        </p:nvSpPr>
        <p:spPr>
          <a:xfrm>
            <a:off x="585160" y="6143003"/>
            <a:ext cx="2999475" cy="307777"/>
          </a:xfrm>
          <a:prstGeom prst="rect">
            <a:avLst/>
          </a:prstGeom>
        </p:spPr>
        <p:txBody>
          <a:bodyPr wrap="none">
            <a:spAutoFit/>
          </a:bodyPr>
          <a:lstStyle/>
          <a:p>
            <a:r>
              <a:rPr lang="en-CA" u="none">
                <a:solidFill>
                  <a:srgbClr val="FFFFFF"/>
                </a:solidFill>
              </a:rPr>
              <a:t>© Queen’s Printer for Ontario, 2019</a:t>
            </a:r>
            <a:r>
              <a:rPr lang="en-CA">
                <a:solidFill>
                  <a:srgbClr val="000000"/>
                </a:solidFill>
              </a:rPr>
              <a:t>​</a:t>
            </a:r>
            <a:endParaRPr lang="en-US"/>
          </a:p>
        </p:txBody>
      </p:sp>
    </p:spTree>
    <p:custDataLst>
      <p:tags r:id="rId1"/>
    </p:custDataLst>
    <p:extLst>
      <p:ext uri="{BB962C8B-B14F-4D97-AF65-F5344CB8AC3E}">
        <p14:creationId xmlns:p14="http://schemas.microsoft.com/office/powerpoint/2010/main" val="1372983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4"/>
          <p:cNvSpPr txBox="1">
            <a:spLocks/>
          </p:cNvSpPr>
          <p:nvPr/>
        </p:nvSpPr>
        <p:spPr>
          <a:xfrm>
            <a:off x="219289" y="251754"/>
            <a:ext cx="8434383" cy="778712"/>
          </a:xfrm>
          <a:prstGeom prst="rect">
            <a:avLst/>
          </a:prstGeom>
        </p:spPr>
        <p:txBody>
          <a:bodyPr/>
          <a:lstStyle>
            <a:lvl1pPr marL="342900" indent="-342900" algn="l" rtl="0" eaLnBrk="0" fontAlgn="base" hangingPunct="0">
              <a:spcBef>
                <a:spcPct val="20000"/>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defTabSz="914400">
              <a:buClr>
                <a:srgbClr val="00788A"/>
              </a:buClr>
              <a:buFontTx/>
              <a:buNone/>
            </a:pPr>
            <a:endParaRPr lang="en-CA" sz="3600" b="1" u="none">
              <a:solidFill>
                <a:srgbClr val="0C6577"/>
              </a:solidFill>
            </a:endParaRPr>
          </a:p>
        </p:txBody>
      </p:sp>
      <p:sp>
        <p:nvSpPr>
          <p:cNvPr id="14" name="TextBox 13"/>
          <p:cNvSpPr txBox="1"/>
          <p:nvPr/>
        </p:nvSpPr>
        <p:spPr>
          <a:xfrm>
            <a:off x="-1608667" y="677333"/>
            <a:ext cx="184666" cy="307777"/>
          </a:xfrm>
          <a:prstGeom prst="rect">
            <a:avLst/>
          </a:prstGeom>
          <a:noFill/>
        </p:spPr>
        <p:txBody>
          <a:bodyPr wrap="none" rtlCol="0">
            <a:spAutoFit/>
          </a:bodyPr>
          <a:lstStyle/>
          <a:p>
            <a:endParaRPr lang="en-US">
              <a:solidFill>
                <a:srgbClr val="000000"/>
              </a:solidFill>
            </a:endParaRPr>
          </a:p>
        </p:txBody>
      </p:sp>
      <p:sp>
        <p:nvSpPr>
          <p:cNvPr id="2" name="Rectangle 1"/>
          <p:cNvSpPr/>
          <p:nvPr/>
        </p:nvSpPr>
        <p:spPr>
          <a:xfrm>
            <a:off x="244524" y="6304002"/>
            <a:ext cx="8921937" cy="400110"/>
          </a:xfrm>
          <a:prstGeom prst="rect">
            <a:avLst/>
          </a:prstGeom>
        </p:spPr>
        <p:txBody>
          <a:bodyPr wrap="square" anchor="t">
            <a:spAutoFit/>
          </a:bodyPr>
          <a:lstStyle/>
          <a:p>
            <a:r>
              <a:rPr lang="en-US" sz="1000" b="1" u="none" dirty="0">
                <a:solidFill>
                  <a:srgbClr val="0C6577"/>
                </a:solidFill>
                <a:latin typeface="Arial"/>
                <a:ea typeface="MS PGothic"/>
                <a:cs typeface="Arial"/>
              </a:rPr>
              <a:t>Find these resources here:</a:t>
            </a:r>
            <a:br>
              <a:rPr lang="en-US" sz="1000" u="none" dirty="0">
                <a:highlight>
                  <a:srgbClr val="FFFF00"/>
                </a:highlight>
                <a:cs typeface="Arial"/>
              </a:rPr>
            </a:br>
            <a:r>
              <a:rPr lang="en-US" sz="1000" u="none" dirty="0">
                <a:latin typeface="Arial"/>
                <a:ea typeface="MS PGothic"/>
                <a:cs typeface="Arial"/>
                <a:hlinkClick r:id="rId4"/>
              </a:rPr>
              <a:t>https://www.hqontario.ca/evidence-to-improve-care/quality-standards/view-all-quality-standards/obsessive-compulsive-disorder</a:t>
            </a:r>
            <a:endParaRPr lang="en-US" sz="1000" u="none">
              <a:ea typeface="MS PGothic"/>
              <a:cs typeface="Arial"/>
            </a:endParaRPr>
          </a:p>
        </p:txBody>
      </p:sp>
      <p:sp>
        <p:nvSpPr>
          <p:cNvPr id="7" name="Title 6"/>
          <p:cNvSpPr>
            <a:spLocks noGrp="1"/>
          </p:cNvSpPr>
          <p:nvPr>
            <p:ph type="title"/>
          </p:nvPr>
        </p:nvSpPr>
        <p:spPr>
          <a:xfrm>
            <a:off x="436829" y="118737"/>
            <a:ext cx="8244584" cy="1165909"/>
          </a:xfrm>
        </p:spPr>
        <p:txBody>
          <a:bodyPr/>
          <a:lstStyle/>
          <a:p>
            <a:r>
              <a:rPr lang="en-US" sz="2800"/>
              <a:t>Quality Standard Resources</a:t>
            </a:r>
          </a:p>
        </p:txBody>
      </p:sp>
      <p:sp>
        <p:nvSpPr>
          <p:cNvPr id="23" name="TextBox 22"/>
          <p:cNvSpPr txBox="1"/>
          <p:nvPr/>
        </p:nvSpPr>
        <p:spPr>
          <a:xfrm>
            <a:off x="4118087" y="5854055"/>
            <a:ext cx="1174809" cy="307777"/>
          </a:xfrm>
          <a:prstGeom prst="rect">
            <a:avLst/>
          </a:prstGeom>
          <a:noFill/>
        </p:spPr>
        <p:txBody>
          <a:bodyPr wrap="none" rtlCol="0" anchor="t">
            <a:spAutoFit/>
          </a:bodyPr>
          <a:lstStyle/>
          <a:p>
            <a:r>
              <a:rPr lang="en-US" b="1" u="none">
                <a:solidFill>
                  <a:srgbClr val="000000"/>
                </a:solidFill>
              </a:rPr>
              <a:t>Data </a:t>
            </a:r>
            <a:r>
              <a:rPr lang="en-US" b="1" u="none">
                <a:solidFill>
                  <a:srgbClr val="000000"/>
                </a:solidFill>
                <a:cs typeface="Arial"/>
              </a:rPr>
              <a:t>Tables</a:t>
            </a:r>
            <a:endParaRPr lang="en-US" b="1" u="none">
              <a:solidFill>
                <a:srgbClr val="000000"/>
              </a:solidFill>
            </a:endParaRPr>
          </a:p>
        </p:txBody>
      </p:sp>
      <p:sp>
        <p:nvSpPr>
          <p:cNvPr id="12" name="TextBox 11">
            <a:extLst>
              <a:ext uri="{FF2B5EF4-FFF2-40B4-BE49-F238E27FC236}">
                <a16:creationId xmlns:a16="http://schemas.microsoft.com/office/drawing/2014/main" id="{F0F35BBD-54CB-4390-9756-E2365E67CCA5}"/>
              </a:ext>
            </a:extLst>
          </p:cNvPr>
          <p:cNvSpPr txBox="1"/>
          <p:nvPr/>
        </p:nvSpPr>
        <p:spPr>
          <a:xfrm>
            <a:off x="6537273" y="6161832"/>
            <a:ext cx="1895071" cy="307777"/>
          </a:xfrm>
          <a:prstGeom prst="rect">
            <a:avLst/>
          </a:prstGeom>
          <a:noFill/>
        </p:spPr>
        <p:txBody>
          <a:bodyPr wrap="none" rtlCol="0" anchor="t">
            <a:spAutoFit/>
          </a:bodyPr>
          <a:lstStyle/>
          <a:p>
            <a:r>
              <a:rPr lang="en-US" b="1" u="none">
                <a:solidFill>
                  <a:srgbClr val="000000"/>
                </a:solidFill>
              </a:rPr>
              <a:t>Measurement Guide</a:t>
            </a:r>
          </a:p>
        </p:txBody>
      </p:sp>
      <p:pic>
        <p:nvPicPr>
          <p:cNvPr id="4" name="Picture 3">
            <a:extLst>
              <a:ext uri="{FF2B5EF4-FFF2-40B4-BE49-F238E27FC236}">
                <a16:creationId xmlns:a16="http://schemas.microsoft.com/office/drawing/2014/main" id="{49F495B0-EC60-DD48-92BB-B80B1CD27CCF}"/>
              </a:ext>
            </a:extLst>
          </p:cNvPr>
          <p:cNvPicPr>
            <a:picLocks noChangeAspect="1"/>
          </p:cNvPicPr>
          <p:nvPr/>
        </p:nvPicPr>
        <p:blipFill>
          <a:blip r:embed="rId5"/>
          <a:srcRect/>
          <a:stretch/>
        </p:blipFill>
        <p:spPr>
          <a:xfrm>
            <a:off x="3439849" y="4020535"/>
            <a:ext cx="2579600" cy="1772936"/>
          </a:xfrm>
          <a:prstGeom prst="rect">
            <a:avLst/>
          </a:prstGeom>
          <a:effectLst>
            <a:outerShdw blurRad="63500" sx="102000" sy="102000" algn="ctr" rotWithShape="0">
              <a:prstClr val="black">
                <a:alpha val="40000"/>
              </a:prstClr>
            </a:outerShdw>
          </a:effectLst>
        </p:spPr>
      </p:pic>
      <p:pic>
        <p:nvPicPr>
          <p:cNvPr id="3" name="Picture 2">
            <a:extLst>
              <a:ext uri="{FF2B5EF4-FFF2-40B4-BE49-F238E27FC236}">
                <a16:creationId xmlns:a16="http://schemas.microsoft.com/office/drawing/2014/main" id="{CC528C0D-019E-4C79-B4AA-6776E0B9C515}"/>
              </a:ext>
            </a:extLst>
          </p:cNvPr>
          <p:cNvPicPr>
            <a:picLocks noChangeAspect="1"/>
          </p:cNvPicPr>
          <p:nvPr/>
        </p:nvPicPr>
        <p:blipFill>
          <a:blip r:embed="rId6"/>
          <a:stretch>
            <a:fillRect/>
          </a:stretch>
        </p:blipFill>
        <p:spPr>
          <a:xfrm>
            <a:off x="4737960" y="1135253"/>
            <a:ext cx="1688319" cy="2199804"/>
          </a:xfrm>
          <a:prstGeom prst="rect">
            <a:avLst/>
          </a:prstGeom>
          <a:effectLst>
            <a:outerShdw blurRad="76200" algn="ctr" rotWithShape="0">
              <a:prstClr val="black">
                <a:alpha val="40000"/>
              </a:prstClr>
            </a:outerShdw>
          </a:effectLst>
        </p:spPr>
      </p:pic>
      <p:pic>
        <p:nvPicPr>
          <p:cNvPr id="21" name="Picture 20">
            <a:extLst>
              <a:ext uri="{FF2B5EF4-FFF2-40B4-BE49-F238E27FC236}">
                <a16:creationId xmlns:a16="http://schemas.microsoft.com/office/drawing/2014/main" id="{63294270-48DF-45A9-8955-F23CC7EAD28D}"/>
              </a:ext>
            </a:extLst>
          </p:cNvPr>
          <p:cNvPicPr>
            <a:picLocks noChangeAspect="1"/>
          </p:cNvPicPr>
          <p:nvPr/>
        </p:nvPicPr>
        <p:blipFill>
          <a:blip r:embed="rId7"/>
          <a:stretch>
            <a:fillRect/>
          </a:stretch>
        </p:blipFill>
        <p:spPr>
          <a:xfrm>
            <a:off x="6597866" y="3939388"/>
            <a:ext cx="1668050" cy="2110434"/>
          </a:xfrm>
          <a:prstGeom prst="rect">
            <a:avLst/>
          </a:prstGeom>
          <a:effectLst>
            <a:outerShdw blurRad="76200" algn="ctr" rotWithShape="0">
              <a:prstClr val="black">
                <a:alpha val="40000"/>
              </a:prstClr>
            </a:outerShdw>
          </a:effectLst>
        </p:spPr>
      </p:pic>
      <p:sp>
        <p:nvSpPr>
          <p:cNvPr id="18" name="TextBox 17">
            <a:extLst>
              <a:ext uri="{FF2B5EF4-FFF2-40B4-BE49-F238E27FC236}">
                <a16:creationId xmlns:a16="http://schemas.microsoft.com/office/drawing/2014/main" id="{8A0DFBA4-FCB6-504C-A6E3-5B6BCE391A41}"/>
              </a:ext>
            </a:extLst>
          </p:cNvPr>
          <p:cNvSpPr txBox="1"/>
          <p:nvPr/>
        </p:nvSpPr>
        <p:spPr>
          <a:xfrm>
            <a:off x="4970875" y="3504440"/>
            <a:ext cx="1337226" cy="307777"/>
          </a:xfrm>
          <a:prstGeom prst="rect">
            <a:avLst/>
          </a:prstGeom>
          <a:noFill/>
        </p:spPr>
        <p:txBody>
          <a:bodyPr wrap="none" rtlCol="0">
            <a:spAutoFit/>
          </a:bodyPr>
          <a:lstStyle/>
          <a:p>
            <a:r>
              <a:rPr lang="en-US" b="1" u="none">
                <a:solidFill>
                  <a:srgbClr val="000000"/>
                </a:solidFill>
              </a:rPr>
              <a:t>Patient Guide</a:t>
            </a:r>
          </a:p>
        </p:txBody>
      </p:sp>
      <p:sp>
        <p:nvSpPr>
          <p:cNvPr id="26" name="TextBox 25">
            <a:extLst>
              <a:ext uri="{FF2B5EF4-FFF2-40B4-BE49-F238E27FC236}">
                <a16:creationId xmlns:a16="http://schemas.microsoft.com/office/drawing/2014/main" id="{526615EB-A8A4-9548-B48C-5EB5B49BEA5E}"/>
              </a:ext>
            </a:extLst>
          </p:cNvPr>
          <p:cNvSpPr txBox="1"/>
          <p:nvPr/>
        </p:nvSpPr>
        <p:spPr>
          <a:xfrm>
            <a:off x="2097181" y="3504441"/>
            <a:ext cx="1616148" cy="307777"/>
          </a:xfrm>
          <a:prstGeom prst="rect">
            <a:avLst/>
          </a:prstGeom>
          <a:noFill/>
        </p:spPr>
        <p:txBody>
          <a:bodyPr wrap="none" rtlCol="0">
            <a:spAutoFit/>
          </a:bodyPr>
          <a:lstStyle/>
          <a:p>
            <a:r>
              <a:rPr lang="en-US" b="1" u="none" dirty="0">
                <a:solidFill>
                  <a:srgbClr val="000000"/>
                </a:solidFill>
              </a:rPr>
              <a:t>Quality Standard</a:t>
            </a:r>
          </a:p>
        </p:txBody>
      </p:sp>
      <p:sp>
        <p:nvSpPr>
          <p:cNvPr id="29" name="TextBox 28">
            <a:extLst>
              <a:ext uri="{FF2B5EF4-FFF2-40B4-BE49-F238E27FC236}">
                <a16:creationId xmlns:a16="http://schemas.microsoft.com/office/drawing/2014/main" id="{F4707E63-F3A0-224D-A570-E1127B7BF164}"/>
              </a:ext>
            </a:extLst>
          </p:cNvPr>
          <p:cNvSpPr txBox="1"/>
          <p:nvPr/>
        </p:nvSpPr>
        <p:spPr>
          <a:xfrm>
            <a:off x="828504" y="5854055"/>
            <a:ext cx="2032929" cy="307777"/>
          </a:xfrm>
          <a:prstGeom prst="rect">
            <a:avLst/>
          </a:prstGeom>
          <a:noFill/>
        </p:spPr>
        <p:txBody>
          <a:bodyPr wrap="none" rtlCol="0">
            <a:spAutoFit/>
          </a:bodyPr>
          <a:lstStyle/>
          <a:p>
            <a:r>
              <a:rPr lang="en-US" b="1" u="none" dirty="0">
                <a:solidFill>
                  <a:srgbClr val="000000"/>
                </a:solidFill>
              </a:rPr>
              <a:t>Getting Started Guide</a:t>
            </a:r>
          </a:p>
        </p:txBody>
      </p:sp>
      <p:pic>
        <p:nvPicPr>
          <p:cNvPr id="30" name="Picture 29">
            <a:extLst>
              <a:ext uri="{FF2B5EF4-FFF2-40B4-BE49-F238E27FC236}">
                <a16:creationId xmlns:a16="http://schemas.microsoft.com/office/drawing/2014/main" id="{592A84C2-90DF-674C-A1BB-E2F35F4A4F7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96723" y="4048682"/>
            <a:ext cx="2164710" cy="1675904"/>
          </a:xfrm>
          <a:prstGeom prst="rect">
            <a:avLst/>
          </a:prstGeom>
          <a:effectLst>
            <a:outerShdw blurRad="76200" algn="ctr" rotWithShape="0">
              <a:prstClr val="black">
                <a:alpha val="40000"/>
              </a:prstClr>
            </a:outerShdw>
          </a:effectLst>
        </p:spPr>
      </p:pic>
      <p:pic>
        <p:nvPicPr>
          <p:cNvPr id="19" name="Picture 18">
            <a:extLst>
              <a:ext uri="{FF2B5EF4-FFF2-40B4-BE49-F238E27FC236}">
                <a16:creationId xmlns:a16="http://schemas.microsoft.com/office/drawing/2014/main" id="{1301C1E1-0E3F-4B49-BFC1-03DE5E13B605}"/>
              </a:ext>
            </a:extLst>
          </p:cNvPr>
          <p:cNvPicPr>
            <a:picLocks noChangeAspect="1"/>
          </p:cNvPicPr>
          <p:nvPr/>
        </p:nvPicPr>
        <p:blipFill>
          <a:blip r:embed="rId9"/>
          <a:srcRect/>
          <a:stretch/>
        </p:blipFill>
        <p:spPr>
          <a:xfrm>
            <a:off x="2081470" y="1143569"/>
            <a:ext cx="1688319" cy="2183171"/>
          </a:xfrm>
          <a:prstGeom prst="rect">
            <a:avLst/>
          </a:prstGeom>
          <a:effectLst>
            <a:outerShdw blurRad="76200" algn="ctr" rotWithShape="0">
              <a:prstClr val="black">
                <a:alpha val="40000"/>
              </a:prstClr>
            </a:outerShdw>
          </a:effectLst>
        </p:spPr>
      </p:pic>
    </p:spTree>
    <p:custDataLst>
      <p:tags r:id="rId1"/>
    </p:custDataLst>
    <p:extLst>
      <p:ext uri="{BB962C8B-B14F-4D97-AF65-F5344CB8AC3E}">
        <p14:creationId xmlns:p14="http://schemas.microsoft.com/office/powerpoint/2010/main" val="1953139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3"/>
          <p:cNvSpPr txBox="1">
            <a:spLocks/>
          </p:cNvSpPr>
          <p:nvPr/>
        </p:nvSpPr>
        <p:spPr>
          <a:xfrm>
            <a:off x="401821" y="238344"/>
            <a:ext cx="8495044" cy="706437"/>
          </a:xfrm>
          <a:prstGeom prst="rect">
            <a:avLst/>
          </a:prstGeom>
        </p:spPr>
        <p:txBody>
          <a:bodyPr/>
          <a:lst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en-US" sz="3200" b="0" u="none" kern="0">
                <a:solidFill>
                  <a:srgbClr val="00A0AF"/>
                </a:solidFill>
              </a:rPr>
              <a:t>Inside the </a:t>
            </a:r>
            <a:r>
              <a:rPr lang="en-US" sz="3200" u="none" kern="0">
                <a:solidFill>
                  <a:srgbClr val="00A0AF"/>
                </a:solidFill>
              </a:rPr>
              <a:t>Quality Standard</a:t>
            </a:r>
          </a:p>
        </p:txBody>
      </p:sp>
      <p:sp>
        <p:nvSpPr>
          <p:cNvPr id="28" name="TextBox 27">
            <a:extLst>
              <a:ext uri="{FF2B5EF4-FFF2-40B4-BE49-F238E27FC236}">
                <a16:creationId xmlns:a16="http://schemas.microsoft.com/office/drawing/2014/main" id="{BCCF6C6C-3C93-9441-8F55-774628C0BBC7}"/>
              </a:ext>
            </a:extLst>
          </p:cNvPr>
          <p:cNvSpPr txBox="1"/>
          <p:nvPr/>
        </p:nvSpPr>
        <p:spPr>
          <a:xfrm>
            <a:off x="1455451" y="922895"/>
            <a:ext cx="1598515" cy="338554"/>
          </a:xfrm>
          <a:prstGeom prst="rect">
            <a:avLst/>
          </a:prstGeom>
          <a:solidFill>
            <a:schemeClr val="accent1">
              <a:lumMod val="50000"/>
            </a:schemeClr>
          </a:solidFill>
          <a:ln>
            <a:noFill/>
          </a:ln>
        </p:spPr>
        <p:txBody>
          <a:bodyPr wrap="none" rtlCol="0">
            <a:spAutoFit/>
          </a:bodyPr>
          <a:lstStyle/>
          <a:p>
            <a:r>
              <a:rPr lang="en-CA" sz="1600" b="1" u="none">
                <a:solidFill>
                  <a:schemeClr val="bg1"/>
                </a:solidFill>
              </a:rPr>
              <a:t>The Statement</a:t>
            </a:r>
          </a:p>
        </p:txBody>
      </p:sp>
      <p:sp>
        <p:nvSpPr>
          <p:cNvPr id="29" name="TextBox 28">
            <a:extLst>
              <a:ext uri="{FF2B5EF4-FFF2-40B4-BE49-F238E27FC236}">
                <a16:creationId xmlns:a16="http://schemas.microsoft.com/office/drawing/2014/main" id="{255E8ACE-A0B7-5F43-A779-FB54F037802C}"/>
              </a:ext>
            </a:extLst>
          </p:cNvPr>
          <p:cNvSpPr txBox="1"/>
          <p:nvPr/>
        </p:nvSpPr>
        <p:spPr>
          <a:xfrm>
            <a:off x="5054302" y="916755"/>
            <a:ext cx="1520353" cy="338554"/>
          </a:xfrm>
          <a:prstGeom prst="rect">
            <a:avLst/>
          </a:prstGeom>
          <a:solidFill>
            <a:srgbClr val="3C8C93"/>
          </a:solidFill>
          <a:ln>
            <a:noFill/>
          </a:ln>
        </p:spPr>
        <p:txBody>
          <a:bodyPr wrap="none" rtlCol="0">
            <a:spAutoFit/>
          </a:bodyPr>
          <a:lstStyle/>
          <a:p>
            <a:r>
              <a:rPr lang="en-CA" sz="1600" b="1" u="none">
                <a:solidFill>
                  <a:schemeClr val="bg1"/>
                </a:solidFill>
              </a:rPr>
              <a:t>The Audience</a:t>
            </a:r>
          </a:p>
        </p:txBody>
      </p:sp>
      <p:sp>
        <p:nvSpPr>
          <p:cNvPr id="30" name="TextBox 29">
            <a:extLst>
              <a:ext uri="{FF2B5EF4-FFF2-40B4-BE49-F238E27FC236}">
                <a16:creationId xmlns:a16="http://schemas.microsoft.com/office/drawing/2014/main" id="{7AABA25F-0ED3-1542-B998-E5AB347E0638}"/>
              </a:ext>
            </a:extLst>
          </p:cNvPr>
          <p:cNvSpPr txBox="1"/>
          <p:nvPr/>
        </p:nvSpPr>
        <p:spPr>
          <a:xfrm>
            <a:off x="5054302" y="5128965"/>
            <a:ext cx="1587294" cy="338554"/>
          </a:xfrm>
          <a:prstGeom prst="rect">
            <a:avLst/>
          </a:prstGeom>
          <a:solidFill>
            <a:srgbClr val="3C8C93"/>
          </a:solidFill>
          <a:ln>
            <a:solidFill>
              <a:srgbClr val="FFFFFF"/>
            </a:solidFill>
          </a:ln>
        </p:spPr>
        <p:txBody>
          <a:bodyPr wrap="none" rtlCol="0">
            <a:spAutoFit/>
          </a:bodyPr>
          <a:lstStyle/>
          <a:p>
            <a:r>
              <a:rPr lang="en-CA" sz="1600" b="1" u="none" dirty="0">
                <a:solidFill>
                  <a:schemeClr val="bg1"/>
                </a:solidFill>
              </a:rPr>
              <a:t>The Indicators</a:t>
            </a:r>
          </a:p>
        </p:txBody>
      </p:sp>
      <p:sp>
        <p:nvSpPr>
          <p:cNvPr id="31" name="TextBox 30">
            <a:extLst>
              <a:ext uri="{FF2B5EF4-FFF2-40B4-BE49-F238E27FC236}">
                <a16:creationId xmlns:a16="http://schemas.microsoft.com/office/drawing/2014/main" id="{C6388D03-C6FD-6A48-A16F-936150ED7CA2}"/>
              </a:ext>
            </a:extLst>
          </p:cNvPr>
          <p:cNvSpPr txBox="1"/>
          <p:nvPr/>
        </p:nvSpPr>
        <p:spPr>
          <a:xfrm>
            <a:off x="7356441" y="916755"/>
            <a:ext cx="1245854" cy="338554"/>
          </a:xfrm>
          <a:prstGeom prst="rect">
            <a:avLst/>
          </a:prstGeom>
          <a:solidFill>
            <a:srgbClr val="3C8C93"/>
          </a:solidFill>
          <a:ln>
            <a:solidFill>
              <a:srgbClr val="FFFFFF"/>
            </a:solidFill>
          </a:ln>
        </p:spPr>
        <p:txBody>
          <a:bodyPr wrap="none" rtlCol="0">
            <a:spAutoFit/>
          </a:bodyPr>
          <a:lstStyle/>
          <a:p>
            <a:r>
              <a:rPr lang="en-CA" sz="1600" b="1" u="none">
                <a:solidFill>
                  <a:schemeClr val="bg1"/>
                </a:solidFill>
              </a:rPr>
              <a:t>Definitions</a:t>
            </a:r>
          </a:p>
        </p:txBody>
      </p:sp>
      <p:cxnSp>
        <p:nvCxnSpPr>
          <p:cNvPr id="32" name="Straight Arrow Connector 31">
            <a:extLst>
              <a:ext uri="{FF2B5EF4-FFF2-40B4-BE49-F238E27FC236}">
                <a16:creationId xmlns:a16="http://schemas.microsoft.com/office/drawing/2014/main" id="{71AFC2D1-74B8-5F45-A2F5-4FDF389B1D65}"/>
              </a:ext>
            </a:extLst>
          </p:cNvPr>
          <p:cNvCxnSpPr>
            <a:cxnSpLocks/>
          </p:cNvCxnSpPr>
          <p:nvPr/>
        </p:nvCxnSpPr>
        <p:spPr bwMode="auto">
          <a:xfrm>
            <a:off x="2257329" y="1261250"/>
            <a:ext cx="1" cy="436422"/>
          </a:xfrm>
          <a:prstGeom prst="straightConnector1">
            <a:avLst/>
          </a:prstGeom>
          <a:solidFill>
            <a:srgbClr val="FFFF00"/>
          </a:solidFill>
          <a:ln w="19050" cap="flat" cmpd="sng" algn="ctr">
            <a:solidFill>
              <a:schemeClr val="accent1">
                <a:lumMod val="50000"/>
              </a:schemeClr>
            </a:solidFill>
            <a:prstDash val="solid"/>
            <a:round/>
            <a:headEnd type="none" w="med" len="med"/>
            <a:tailEnd type="arrow"/>
          </a:ln>
          <a:effectLst/>
        </p:spPr>
      </p:cxnSp>
      <p:cxnSp>
        <p:nvCxnSpPr>
          <p:cNvPr id="33" name="Straight Arrow Connector 32">
            <a:extLst>
              <a:ext uri="{FF2B5EF4-FFF2-40B4-BE49-F238E27FC236}">
                <a16:creationId xmlns:a16="http://schemas.microsoft.com/office/drawing/2014/main" id="{A8C26045-1BA1-1F4C-9BDD-A11EC07D7E7E}"/>
              </a:ext>
            </a:extLst>
          </p:cNvPr>
          <p:cNvCxnSpPr>
            <a:cxnSpLocks/>
          </p:cNvCxnSpPr>
          <p:nvPr/>
        </p:nvCxnSpPr>
        <p:spPr bwMode="auto">
          <a:xfrm>
            <a:off x="5836088" y="1234987"/>
            <a:ext cx="1" cy="436422"/>
          </a:xfrm>
          <a:prstGeom prst="straightConnector1">
            <a:avLst/>
          </a:prstGeom>
          <a:solidFill>
            <a:srgbClr val="FFFF00"/>
          </a:solidFill>
          <a:ln w="19050" cap="flat" cmpd="sng" algn="ctr">
            <a:solidFill>
              <a:schemeClr val="accent1">
                <a:lumMod val="50000"/>
              </a:schemeClr>
            </a:solidFill>
            <a:prstDash val="solid"/>
            <a:round/>
            <a:headEnd type="none" w="med" len="med"/>
            <a:tailEnd type="arrow"/>
          </a:ln>
          <a:effectLst/>
        </p:spPr>
      </p:cxnSp>
      <p:cxnSp>
        <p:nvCxnSpPr>
          <p:cNvPr id="34" name="Straight Arrow Connector 33">
            <a:extLst>
              <a:ext uri="{FF2B5EF4-FFF2-40B4-BE49-F238E27FC236}">
                <a16:creationId xmlns:a16="http://schemas.microsoft.com/office/drawing/2014/main" id="{03F5A2DD-CAB1-DE48-8EAE-6BA8F299787C}"/>
              </a:ext>
            </a:extLst>
          </p:cNvPr>
          <p:cNvCxnSpPr>
            <a:cxnSpLocks/>
          </p:cNvCxnSpPr>
          <p:nvPr/>
        </p:nvCxnSpPr>
        <p:spPr bwMode="auto">
          <a:xfrm>
            <a:off x="7954134" y="1240241"/>
            <a:ext cx="1" cy="436422"/>
          </a:xfrm>
          <a:prstGeom prst="straightConnector1">
            <a:avLst/>
          </a:prstGeom>
          <a:solidFill>
            <a:srgbClr val="FFFF00"/>
          </a:solidFill>
          <a:ln w="19050" cap="flat" cmpd="sng" algn="ctr">
            <a:solidFill>
              <a:schemeClr val="accent1">
                <a:lumMod val="50000"/>
              </a:schemeClr>
            </a:solidFill>
            <a:prstDash val="solid"/>
            <a:round/>
            <a:headEnd type="none" w="med" len="med"/>
            <a:tailEnd type="arrow"/>
          </a:ln>
          <a:effectLst/>
        </p:spPr>
      </p:cxnSp>
      <p:cxnSp>
        <p:nvCxnSpPr>
          <p:cNvPr id="35" name="Straight Arrow Connector 34">
            <a:extLst>
              <a:ext uri="{FF2B5EF4-FFF2-40B4-BE49-F238E27FC236}">
                <a16:creationId xmlns:a16="http://schemas.microsoft.com/office/drawing/2014/main" id="{A5C878B9-925C-1348-A600-DA0AFCD5CDE0}"/>
              </a:ext>
            </a:extLst>
          </p:cNvPr>
          <p:cNvCxnSpPr>
            <a:cxnSpLocks/>
          </p:cNvCxnSpPr>
          <p:nvPr/>
        </p:nvCxnSpPr>
        <p:spPr bwMode="auto">
          <a:xfrm>
            <a:off x="6642074" y="5300071"/>
            <a:ext cx="365022" cy="0"/>
          </a:xfrm>
          <a:prstGeom prst="straightConnector1">
            <a:avLst/>
          </a:prstGeom>
          <a:solidFill>
            <a:srgbClr val="FFFF00"/>
          </a:solidFill>
          <a:ln w="19050" cap="flat" cmpd="sng" algn="ctr">
            <a:solidFill>
              <a:schemeClr val="accent1">
                <a:lumMod val="50000"/>
              </a:schemeClr>
            </a:solidFill>
            <a:prstDash val="solid"/>
            <a:round/>
            <a:headEnd type="none" w="med" len="med"/>
            <a:tailEnd type="arrow"/>
          </a:ln>
          <a:effectLst/>
        </p:spPr>
      </p:cxnSp>
      <p:pic>
        <p:nvPicPr>
          <p:cNvPr id="36" name="Picture 35">
            <a:extLst>
              <a:ext uri="{FF2B5EF4-FFF2-40B4-BE49-F238E27FC236}">
                <a16:creationId xmlns:a16="http://schemas.microsoft.com/office/drawing/2014/main" id="{CE656EC7-E972-2A45-9C87-BA021876750B}"/>
              </a:ext>
            </a:extLst>
          </p:cNvPr>
          <p:cNvPicPr>
            <a:picLocks noChangeAspect="1"/>
          </p:cNvPicPr>
          <p:nvPr/>
        </p:nvPicPr>
        <p:blipFill>
          <a:blip r:embed="rId4"/>
          <a:srcRect/>
          <a:stretch/>
        </p:blipFill>
        <p:spPr>
          <a:xfrm>
            <a:off x="574400" y="1790874"/>
            <a:ext cx="3839288" cy="3968340"/>
          </a:xfrm>
          <a:prstGeom prst="rect">
            <a:avLst/>
          </a:prstGeom>
          <a:ln>
            <a:noFill/>
          </a:ln>
          <a:effectLst>
            <a:outerShdw blurRad="292100" dist="139700" dir="2700000" algn="tl" rotWithShape="0">
              <a:srgbClr val="333333">
                <a:alpha val="65000"/>
              </a:srgbClr>
            </a:outerShdw>
          </a:effectLst>
        </p:spPr>
      </p:pic>
      <p:pic>
        <p:nvPicPr>
          <p:cNvPr id="37" name="Picture 36">
            <a:extLst>
              <a:ext uri="{FF2B5EF4-FFF2-40B4-BE49-F238E27FC236}">
                <a16:creationId xmlns:a16="http://schemas.microsoft.com/office/drawing/2014/main" id="{17956C93-29C6-4340-839D-68BC19EB7784}"/>
              </a:ext>
            </a:extLst>
          </p:cNvPr>
          <p:cNvPicPr>
            <a:picLocks noChangeAspect="1"/>
          </p:cNvPicPr>
          <p:nvPr/>
        </p:nvPicPr>
        <p:blipFill>
          <a:blip r:embed="rId5"/>
          <a:srcRect/>
          <a:stretch/>
        </p:blipFill>
        <p:spPr>
          <a:xfrm>
            <a:off x="4649343" y="1861549"/>
            <a:ext cx="2090590" cy="2214265"/>
          </a:xfrm>
          <a:prstGeom prst="rect">
            <a:avLst/>
          </a:prstGeom>
          <a:ln>
            <a:noFill/>
          </a:ln>
          <a:effectLst>
            <a:outerShdw blurRad="292100" dist="139700" dir="2700000" algn="tl" rotWithShape="0">
              <a:srgbClr val="333333">
                <a:alpha val="65000"/>
              </a:srgbClr>
            </a:outerShdw>
          </a:effectLst>
        </p:spPr>
      </p:pic>
      <p:pic>
        <p:nvPicPr>
          <p:cNvPr id="38" name="Picture 37">
            <a:extLst>
              <a:ext uri="{FF2B5EF4-FFF2-40B4-BE49-F238E27FC236}">
                <a16:creationId xmlns:a16="http://schemas.microsoft.com/office/drawing/2014/main" id="{8DAF1A97-5666-7444-9385-78068996E87B}"/>
              </a:ext>
            </a:extLst>
          </p:cNvPr>
          <p:cNvPicPr>
            <a:picLocks noChangeAspect="1"/>
          </p:cNvPicPr>
          <p:nvPr/>
        </p:nvPicPr>
        <p:blipFill>
          <a:blip r:embed="rId6"/>
          <a:srcRect/>
          <a:stretch/>
        </p:blipFill>
        <p:spPr>
          <a:xfrm>
            <a:off x="7205058" y="4325930"/>
            <a:ext cx="1601081" cy="1798424"/>
          </a:xfrm>
          <a:prstGeom prst="rect">
            <a:avLst/>
          </a:prstGeom>
          <a:ln>
            <a:noFill/>
          </a:ln>
          <a:effectLst>
            <a:outerShdw blurRad="292100" dist="139700" dir="2700000" algn="tl" rotWithShape="0">
              <a:srgbClr val="333333">
                <a:alpha val="65000"/>
              </a:srgbClr>
            </a:outerShdw>
          </a:effectLst>
        </p:spPr>
      </p:pic>
      <p:pic>
        <p:nvPicPr>
          <p:cNvPr id="39" name="Picture 38">
            <a:extLst>
              <a:ext uri="{FF2B5EF4-FFF2-40B4-BE49-F238E27FC236}">
                <a16:creationId xmlns:a16="http://schemas.microsoft.com/office/drawing/2014/main" id="{CDC25FD0-3FB2-D843-9AF0-AC949468F4AF}"/>
              </a:ext>
            </a:extLst>
          </p:cNvPr>
          <p:cNvPicPr>
            <a:picLocks noChangeAspect="1"/>
          </p:cNvPicPr>
          <p:nvPr/>
        </p:nvPicPr>
        <p:blipFill>
          <a:blip r:embed="rId7"/>
          <a:srcRect/>
          <a:stretch/>
        </p:blipFill>
        <p:spPr>
          <a:xfrm>
            <a:off x="6900202" y="1861549"/>
            <a:ext cx="2099801" cy="1413279"/>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28EF9C0F-F56E-424B-9A7F-53DAB93157E8}"/>
              </a:ext>
            </a:extLst>
          </p:cNvPr>
          <p:cNvSpPr txBox="1"/>
          <p:nvPr/>
        </p:nvSpPr>
        <p:spPr>
          <a:xfrm>
            <a:off x="570450" y="6333688"/>
            <a:ext cx="4966283" cy="215444"/>
          </a:xfrm>
          <a:prstGeom prst="rect">
            <a:avLst/>
          </a:prstGeom>
          <a:noFill/>
        </p:spPr>
        <p:txBody>
          <a:bodyPr wrap="square" rtlCol="0">
            <a:spAutoFit/>
          </a:bodyPr>
          <a:lstStyle/>
          <a:p>
            <a:r>
              <a:rPr lang="en-CA" sz="800" u="none" dirty="0">
                <a:solidFill>
                  <a:srgbClr val="000000"/>
                </a:solidFill>
                <a:latin typeface="Calibri" panose="020F0502020204030204" pitchFamily="34" charset="0"/>
              </a:rPr>
              <a:t>*Excerpts are from the </a:t>
            </a:r>
            <a:r>
              <a:rPr lang="en-CA" sz="800" i="1" u="none" dirty="0">
                <a:solidFill>
                  <a:srgbClr val="000000"/>
                </a:solidFill>
                <a:latin typeface="Calibri" panose="020F0502020204030204" pitchFamily="34" charset="0"/>
              </a:rPr>
              <a:t>Transitions between Hospital to Home</a:t>
            </a:r>
            <a:r>
              <a:rPr lang="en-CA" sz="800" u="none" dirty="0">
                <a:solidFill>
                  <a:srgbClr val="000000"/>
                </a:solidFill>
                <a:latin typeface="Calibri" panose="020F0502020204030204" pitchFamily="34" charset="0"/>
              </a:rPr>
              <a:t> quality standard</a:t>
            </a:r>
            <a:endParaRPr lang="en-US" sz="800" u="none" dirty="0"/>
          </a:p>
        </p:txBody>
      </p:sp>
    </p:spTree>
    <p:custDataLst>
      <p:tags r:id="rId1"/>
    </p:custDataLst>
    <p:extLst>
      <p:ext uri="{BB962C8B-B14F-4D97-AF65-F5344CB8AC3E}">
        <p14:creationId xmlns:p14="http://schemas.microsoft.com/office/powerpoint/2010/main" val="2480312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a:t>Quality Standards: </a:t>
            </a:r>
            <a:br>
              <a:rPr lang="en-US" sz="2800" b="0"/>
            </a:br>
            <a:r>
              <a:rPr lang="en-US"/>
              <a:t>Patient Guide</a:t>
            </a:r>
          </a:p>
        </p:txBody>
      </p:sp>
      <p:sp>
        <p:nvSpPr>
          <p:cNvPr id="5" name="Content Placeholder 4"/>
          <p:cNvSpPr>
            <a:spLocks noGrp="1"/>
          </p:cNvSpPr>
          <p:nvPr>
            <p:ph idx="4294967295"/>
          </p:nvPr>
        </p:nvSpPr>
        <p:spPr>
          <a:xfrm>
            <a:off x="473272" y="2549525"/>
            <a:ext cx="3273462" cy="2492375"/>
          </a:xfrm>
        </p:spPr>
        <p:txBody>
          <a:bodyPr/>
          <a:lstStyle/>
          <a:p>
            <a:pPr marL="0" indent="0">
              <a:buNone/>
            </a:pPr>
            <a:r>
              <a:rPr lang="en-US" sz="1800"/>
              <a:t>The </a:t>
            </a:r>
            <a:r>
              <a:rPr lang="en-US" sz="1800" b="1"/>
              <a:t>patient guide </a:t>
            </a:r>
            <a:r>
              <a:rPr lang="en-US" sz="1800"/>
              <a:t>is designed to give patients information about what quality care looks like for various conditions based on the best evidence, so they can ask informed questions of their health care providers. </a:t>
            </a:r>
          </a:p>
        </p:txBody>
      </p:sp>
      <p:pic>
        <p:nvPicPr>
          <p:cNvPr id="3" name="Picture 2">
            <a:extLst>
              <a:ext uri="{FF2B5EF4-FFF2-40B4-BE49-F238E27FC236}">
                <a16:creationId xmlns:a16="http://schemas.microsoft.com/office/drawing/2014/main" id="{1D4091AC-9155-44EC-9D10-43D1204ED034}"/>
              </a:ext>
            </a:extLst>
          </p:cNvPr>
          <p:cNvPicPr>
            <a:picLocks noChangeAspect="1"/>
          </p:cNvPicPr>
          <p:nvPr/>
        </p:nvPicPr>
        <p:blipFill>
          <a:blip r:embed="rId4"/>
          <a:stretch>
            <a:fillRect/>
          </a:stretch>
        </p:blipFill>
        <p:spPr>
          <a:xfrm>
            <a:off x="4183140" y="1087190"/>
            <a:ext cx="3867150" cy="5038725"/>
          </a:xfrm>
          <a:prstGeom prst="rect">
            <a:avLst/>
          </a:prstGeom>
          <a:effectLst>
            <a:outerShdw blurRad="76200" algn="ctr" rotWithShape="0">
              <a:prstClr val="black">
                <a:alpha val="40000"/>
              </a:prstClr>
            </a:outerShdw>
          </a:effectLst>
        </p:spPr>
      </p:pic>
    </p:spTree>
    <p:custDataLst>
      <p:tags r:id="rId1"/>
    </p:custDataLst>
    <p:extLst>
      <p:ext uri="{BB962C8B-B14F-4D97-AF65-F5344CB8AC3E}">
        <p14:creationId xmlns:p14="http://schemas.microsoft.com/office/powerpoint/2010/main" val="386164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b="0"/>
              <a:t>Quality Standards:</a:t>
            </a:r>
            <a:br>
              <a:rPr lang="en-US"/>
            </a:br>
            <a:r>
              <a:rPr lang="en-US"/>
              <a:t>Recommendations for Adoption</a:t>
            </a:r>
          </a:p>
        </p:txBody>
      </p:sp>
      <p:sp>
        <p:nvSpPr>
          <p:cNvPr id="5" name="Content Placeholder 4"/>
          <p:cNvSpPr>
            <a:spLocks noGrp="1"/>
          </p:cNvSpPr>
          <p:nvPr>
            <p:ph idx="4294967295"/>
          </p:nvPr>
        </p:nvSpPr>
        <p:spPr>
          <a:xfrm>
            <a:off x="560038" y="1919288"/>
            <a:ext cx="7347829" cy="1050925"/>
          </a:xfrm>
        </p:spPr>
        <p:txBody>
          <a:bodyPr/>
          <a:lstStyle/>
          <a:p>
            <a:pPr marL="0" indent="0">
              <a:buNone/>
            </a:pPr>
            <a:r>
              <a:rPr lang="en-US" sz="1800" b="1" dirty="0"/>
              <a:t>Recommendations</a:t>
            </a:r>
            <a:r>
              <a:rPr lang="en-US" sz="1800" dirty="0"/>
              <a:t> for policy makers, administrators, health care organizations, and professionals have been made that aim to bridge the gaps between current care and care outlined in the quality statements to enable adoption of the quality standard across Ontario.</a:t>
            </a:r>
          </a:p>
        </p:txBody>
      </p:sp>
    </p:spTree>
    <p:custDataLst>
      <p:tags r:id="rId1"/>
    </p:custDataLst>
    <p:extLst>
      <p:ext uri="{BB962C8B-B14F-4D97-AF65-F5344CB8AC3E}">
        <p14:creationId xmlns:p14="http://schemas.microsoft.com/office/powerpoint/2010/main" val="3363751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a:t>Quality Standards:</a:t>
            </a:r>
            <a:br>
              <a:rPr lang="en-US"/>
            </a:br>
            <a:r>
              <a:rPr lang="en-US"/>
              <a:t>Implementation Tools</a:t>
            </a:r>
          </a:p>
        </p:txBody>
      </p:sp>
      <p:sp>
        <p:nvSpPr>
          <p:cNvPr id="5" name="Content Placeholder 4"/>
          <p:cNvSpPr>
            <a:spLocks noGrp="1"/>
          </p:cNvSpPr>
          <p:nvPr>
            <p:ph idx="4294967295"/>
          </p:nvPr>
        </p:nvSpPr>
        <p:spPr>
          <a:xfrm>
            <a:off x="496935" y="2173288"/>
            <a:ext cx="3354340" cy="4248150"/>
          </a:xfrm>
        </p:spPr>
        <p:txBody>
          <a:bodyPr/>
          <a:lstStyle/>
          <a:p>
            <a:pPr marL="0" indent="0">
              <a:buNone/>
            </a:pPr>
            <a:r>
              <a:rPr lang="en-US" sz="1800"/>
              <a:t>The </a:t>
            </a:r>
            <a:r>
              <a:rPr lang="en-US" sz="1800" b="1" i="1"/>
              <a:t>Getting Started Guide:</a:t>
            </a:r>
          </a:p>
          <a:p>
            <a:r>
              <a:rPr lang="en-US" sz="1800"/>
              <a:t>Outlines the process for using the quality standard as a resource to deliver high-quality care</a:t>
            </a:r>
          </a:p>
          <a:p>
            <a:r>
              <a:rPr lang="en-US" sz="1800"/>
              <a:t>Contains evidence-based approaches, as well as useful tools and templates for implementing change ideas at the practice level</a:t>
            </a: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86097" y="2003162"/>
            <a:ext cx="4421805" cy="3417924"/>
          </a:xfrm>
          <a:prstGeom prst="rect">
            <a:avLst/>
          </a:prstGeom>
          <a:ln>
            <a:noFill/>
          </a:ln>
          <a:effectLst>
            <a:outerShdw blurRad="76200" algn="ctr" rotWithShape="0">
              <a:prstClr val="black">
                <a:alpha val="40000"/>
              </a:prstClr>
            </a:outerShdw>
          </a:effectLst>
        </p:spPr>
      </p:pic>
    </p:spTree>
    <p:custDataLst>
      <p:tags r:id="rId1"/>
    </p:custDataLst>
    <p:extLst>
      <p:ext uri="{BB962C8B-B14F-4D97-AF65-F5344CB8AC3E}">
        <p14:creationId xmlns:p14="http://schemas.microsoft.com/office/powerpoint/2010/main" val="25015829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HQO Draft Template_4-3">
  <a:themeElements>
    <a:clrScheme name="HQO">
      <a:dk1>
        <a:srgbClr val="000000"/>
      </a:dk1>
      <a:lt1>
        <a:srgbClr val="FFFFFF"/>
      </a:lt1>
      <a:dk2>
        <a:srgbClr val="000000"/>
      </a:dk2>
      <a:lt2>
        <a:srgbClr val="808080"/>
      </a:lt2>
      <a:accent1>
        <a:srgbClr val="BBE0E3"/>
      </a:accent1>
      <a:accent2>
        <a:srgbClr val="00A0AF"/>
      </a:accent2>
      <a:accent3>
        <a:srgbClr val="FFFFFF"/>
      </a:accent3>
      <a:accent4>
        <a:srgbClr val="000000"/>
      </a:accent4>
      <a:accent5>
        <a:srgbClr val="00788A"/>
      </a:accent5>
      <a:accent6>
        <a:srgbClr val="D2492A"/>
      </a:accent6>
      <a:hlink>
        <a:srgbClr val="00788A"/>
      </a:hlink>
      <a:folHlink>
        <a:srgbClr val="929292"/>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HQO_Slide">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HQO_Slide">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HQO Draft Template_4-3">
  <a:themeElements>
    <a:clrScheme name="HQO">
      <a:dk1>
        <a:srgbClr val="000000"/>
      </a:dk1>
      <a:lt1>
        <a:srgbClr val="FFFFFF"/>
      </a:lt1>
      <a:dk2>
        <a:srgbClr val="000000"/>
      </a:dk2>
      <a:lt2>
        <a:srgbClr val="808080"/>
      </a:lt2>
      <a:accent1>
        <a:srgbClr val="BBE0E3"/>
      </a:accent1>
      <a:accent2>
        <a:srgbClr val="00A0AF"/>
      </a:accent2>
      <a:accent3>
        <a:srgbClr val="FFFFFF"/>
      </a:accent3>
      <a:accent4>
        <a:srgbClr val="000000"/>
      </a:accent4>
      <a:accent5>
        <a:srgbClr val="00788A"/>
      </a:accent5>
      <a:accent6>
        <a:srgbClr val="D2492A"/>
      </a:accent6>
      <a:hlink>
        <a:srgbClr val="00788A"/>
      </a:hlink>
      <a:folHlink>
        <a:srgbClr val="929292"/>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209d81ef-0277-42ba-a0f1-16cbb8b85662">
      <UserInfo>
        <DisplayName>Adatia, Tasleen</DisplayName>
        <AccountId>219</AccountId>
        <AccountType/>
      </UserInfo>
      <UserInfo>
        <DisplayName>Willson, Vanessa</DisplayName>
        <AccountId>192</AccountId>
        <AccountType/>
      </UserInfo>
      <UserInfo>
        <DisplayName>Ginieniewicz, Jorge</DisplayName>
        <AccountId>343</AccountId>
        <AccountType/>
      </UserInfo>
      <UserInfo>
        <DisplayName>Zago, Dave</DisplayName>
        <AccountId>215</AccountId>
        <AccountType/>
      </UserInfo>
      <UserInfo>
        <DisplayName>Aytona-Arena, Loren</DisplayName>
        <AccountId>667</AccountId>
        <AccountType/>
      </UserInfo>
      <UserInfo>
        <DisplayName>Mohamed, Merissa</DisplayName>
        <AccountId>79</AccountId>
        <AccountType/>
      </UserInfo>
      <UserInfo>
        <DisplayName>Abdolzahraei, Saleemeh</DisplayName>
        <AccountId>935</AccountId>
        <AccountType/>
      </UserInfo>
      <UserInfo>
        <DisplayName>Jeria, Sabrina</DisplayName>
        <AccountId>3763</AccountId>
        <AccountType/>
      </UserInfo>
      <UserInfo>
        <DisplayName>Maguire, Timothy</DisplayName>
        <AccountId>78</AccountId>
        <AccountType/>
      </UserInfo>
      <UserInfo>
        <DisplayName>Singh, Hasmita</DisplayName>
        <AccountId>394</AccountId>
        <AccountType/>
      </UserInfo>
      <UserInfo>
        <DisplayName>Irwin, Terri</DisplayName>
        <AccountId>202</AccountId>
        <AccountType/>
      </UserInfo>
      <UserInfo>
        <DisplayName>Harrison, Susan</DisplayName>
        <AccountId>76</AccountId>
        <AccountType/>
      </UserInfo>
      <UserInfo>
        <DisplayName>Degani, Naushaba</DisplayName>
        <AccountId>421</AccountId>
        <AccountType/>
      </UserInfo>
      <UserInfo>
        <DisplayName>Phillips, Lacey</DisplayName>
        <AccountId>195</AccountId>
        <AccountType/>
      </UserInfo>
      <UserInfo>
        <DisplayName>Wong, Steven</DisplayName>
        <AccountId>455</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F8DFC9AD78E244BB42D54D64E3FAE35" ma:contentTypeVersion="" ma:contentTypeDescription="Create a new document." ma:contentTypeScope="" ma:versionID="2766ba3875fa8bb246d19b6189d6fedb">
  <xsd:schema xmlns:xsd="http://www.w3.org/2001/XMLSchema" xmlns:xs="http://www.w3.org/2001/XMLSchema" xmlns:p="http://schemas.microsoft.com/office/2006/metadata/properties" xmlns:ns2="209d81ef-0277-42ba-a0f1-16cbb8b85662" xmlns:ns3="fb09dc78-496d-4cee-aa06-cd448ccde12b" targetNamespace="http://schemas.microsoft.com/office/2006/metadata/properties" ma:root="true" ma:fieldsID="5dd12127897edfb55a7efe4bf00f328c" ns2:_="" ns3:_="">
    <xsd:import namespace="209d81ef-0277-42ba-a0f1-16cbb8b85662"/>
    <xsd:import namespace="fb09dc78-496d-4cee-aa06-cd448ccde12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EventHashCode" minOccurs="0"/>
                <xsd:element ref="ns3:MediaServiceGenerationTim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9d81ef-0277-42ba-a0f1-16cbb8b8566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09dc78-496d-4cee-aa06-cd448ccde12b"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9A68B3-4EDB-43A9-80F7-657163E4435D}">
  <ds:schemaRefs>
    <ds:schemaRef ds:uri="http://schemas.microsoft.com/sharepoint/v3/contenttype/forms"/>
  </ds:schemaRefs>
</ds:datastoreItem>
</file>

<file path=customXml/itemProps2.xml><?xml version="1.0" encoding="utf-8"?>
<ds:datastoreItem xmlns:ds="http://schemas.openxmlformats.org/officeDocument/2006/customXml" ds:itemID="{077211F7-2DF1-4B68-8B60-CC913EB92E33}">
  <ds:schemaRefs>
    <ds:schemaRef ds:uri="http://purl.org/dc/elements/1.1/"/>
    <ds:schemaRef ds:uri="http://schemas.openxmlformats.org/package/2006/metadata/core-properties"/>
    <ds:schemaRef ds:uri="http://schemas.microsoft.com/office/infopath/2007/PartnerControls"/>
    <ds:schemaRef ds:uri="http://www.w3.org/XML/1998/namespace"/>
    <ds:schemaRef ds:uri="http://purl.org/dc/dcmitype/"/>
    <ds:schemaRef ds:uri="http://schemas.microsoft.com/office/2006/documentManagement/types"/>
    <ds:schemaRef ds:uri="fb09dc78-496d-4cee-aa06-cd448ccde12b"/>
    <ds:schemaRef ds:uri="209d81ef-0277-42ba-a0f1-16cbb8b85662"/>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19CE8428-1038-4582-BB1B-B9F2288CEB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9d81ef-0277-42ba-a0f1-16cbb8b85662"/>
    <ds:schemaRef ds:uri="fb09dc78-496d-4cee-aa06-cd448ccde1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84</TotalTime>
  <Words>4003</Words>
  <Application>Microsoft Office PowerPoint</Application>
  <PresentationFormat>On-screen Show (4:3)</PresentationFormat>
  <Paragraphs>235</Paragraphs>
  <Slides>41</Slides>
  <Notes>36</Notes>
  <HiddenSlides>0</HiddenSlides>
  <MMClips>0</MMClips>
  <ScaleCrop>false</ScaleCrop>
  <HeadingPairs>
    <vt:vector size="4" baseType="variant">
      <vt:variant>
        <vt:lpstr>Theme</vt:lpstr>
      </vt:variant>
      <vt:variant>
        <vt:i4>4</vt:i4>
      </vt:variant>
      <vt:variant>
        <vt:lpstr>Slide Titles</vt:lpstr>
      </vt:variant>
      <vt:variant>
        <vt:i4>41</vt:i4>
      </vt:variant>
    </vt:vector>
  </HeadingPairs>
  <TitlesOfParts>
    <vt:vector size="45" baseType="lpstr">
      <vt:lpstr>HQO Draft Template_4-3</vt:lpstr>
      <vt:lpstr>HQO_Slide</vt:lpstr>
      <vt:lpstr>1_HQO_Slide</vt:lpstr>
      <vt:lpstr>1_HQO Draft Template_4-3</vt:lpstr>
      <vt:lpstr>PowerPoint Presentation</vt:lpstr>
      <vt:lpstr>Objectives</vt:lpstr>
      <vt:lpstr>Quality Standards</vt:lpstr>
      <vt:lpstr>Quality Standards</vt:lpstr>
      <vt:lpstr>Quality Standard Resources</vt:lpstr>
      <vt:lpstr>PowerPoint Presentation</vt:lpstr>
      <vt:lpstr>Quality Standards:  Patient Guide</vt:lpstr>
      <vt:lpstr>Quality Standards: Recommendations for Adoption</vt:lpstr>
      <vt:lpstr>Quality Standards: Implementation Tools</vt:lpstr>
      <vt:lpstr>Quality Standards: Quorum</vt:lpstr>
      <vt:lpstr>Quality Standards: Measurement Guide</vt:lpstr>
      <vt:lpstr>Quality Standards: Data Tables</vt:lpstr>
      <vt:lpstr>Why Do We Need a Quality Standard for Obsessive–Compulsive Disorder?  </vt:lpstr>
      <vt:lpstr>PowerPoint Presentation</vt:lpstr>
      <vt:lpstr>PowerPoint Presentation</vt:lpstr>
      <vt:lpstr>PowerPoint Presentation</vt:lpstr>
      <vt:lpstr>PowerPoint Presentation</vt:lpstr>
      <vt:lpstr>PowerPoint Presentation</vt:lpstr>
      <vt:lpstr>PowerPoint Presentation</vt:lpstr>
      <vt:lpstr>“I live in Northern Ontario and when I was looking for treatment there was nothing geared toward OCD. It took me many tries with many different providers before I was able to get treatment that was successful for me.  “There are a lot of misconceptions and misinformation out there about OCD. This quality standard could help standardize knowledge and skills among providers. It is exciting to think that Ontario could have increased understanding and more services to help people. The quality standard might also give people with OCD the courage to advocate for themselves.”  – Melanie Lefebvre, Lived Experience Advisor, Anxiety Disorders and Obsessive-Compulsive Disorder Quality Standards Advisory Committee</vt:lpstr>
      <vt:lpstr>“Identification of OCD [quality statement 1] should be the cornerstone of providing care to patients, because it allows us to intervene before the disorder becomes chronic, when individuals are younger in age and may swiftly respond to treatment. It also means they will have fewer years of suffering.    “Young people with OCD may feel overwhelmed, misunderstood and sometimes ashamed about what they’re experiencing. They often feel very relieved as soon as they learn what’s going on, that it’s not uncommon, and that there is an effective treatment. This quality standard will help contextualize what care is available and what is accessible for individuals with OCD in Ontario.”  – Dr. Noam Soreni, Anxiety Disorders and Obsessive-Compulsive Disorder Quality Standards Advisory Committee member</vt:lpstr>
      <vt:lpstr> Quality Statements to Improve Care </vt:lpstr>
      <vt:lpstr>Scope of the Obsessive-Compulsive Disorder Quality Standard</vt:lpstr>
      <vt:lpstr>Quality Statement Topics</vt:lpstr>
      <vt:lpstr>Quality Statement 1: Identification</vt:lpstr>
      <vt:lpstr>Quality Statement 2: Comprehensive Assessment  </vt:lpstr>
      <vt:lpstr>Quality Statement 3: Support for Family </vt:lpstr>
      <vt:lpstr>Quality Statement 4: Stepped-Care Approach for OCD    </vt:lpstr>
      <vt:lpstr>Quality Statement 5: Self-Help     </vt:lpstr>
      <vt:lpstr>Quality Statement 6: Cognitive Behavioural Therapy for OCD      </vt:lpstr>
      <vt:lpstr>Quality Statement 7: OCD-Specific Pharmacological Treatment     </vt:lpstr>
      <vt:lpstr>Quality Statement 8: Monitoring      </vt:lpstr>
      <vt:lpstr>Quality Statement 9: Support During Initial Treatment Response      </vt:lpstr>
      <vt:lpstr>Quality Statement 10: Intensive Treatment     </vt:lpstr>
      <vt:lpstr>Quality Statement 11: Relapse Prevention     </vt:lpstr>
      <vt:lpstr>Quality Statement 12: Transitions in Care     </vt:lpstr>
      <vt:lpstr> How to Measure Overall Success </vt:lpstr>
      <vt:lpstr>Indicators That Can Be Measured Using Provincial Data</vt:lpstr>
      <vt:lpstr>Indicators That Can Be Measured Using Only Local Data</vt:lpstr>
      <vt:lpstr>Data Sources and Acknowledgement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Ginieniewicz, Jorge</dc:creator>
  <cp:lastModifiedBy>Singh, Hasmita</cp:lastModifiedBy>
  <cp:revision>34</cp:revision>
  <dcterms:modified xsi:type="dcterms:W3CDTF">2019-12-04T14:52:24Z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0x0101005F8DFC9AD78E244BB42D54D64E3FAE35</vt:lpwstr>
  </property>
  <property fmtid="{D5CDD505-2E9C-101B-9397-08002B2CF9AE}" pid="3" name="ArticulateGUID">
    <vt:lpwstr>A2B460D2-FA6A-48B5-B38D-25ED4533D0C7</vt:lpwstr>
  </property>
  <property fmtid="{D5CDD505-2E9C-101B-9397-08002B2CF9AE}" pid="4" name="ArticulatePath">
    <vt:lpwstr>Opioid Use Disorder Quality Standard Slides</vt:lpwstr>
  </property>
  <property fmtid="{D5CDD505-2E9C-101B-9397-08002B2CF9AE}" pid="5" name="AuthorIds_UIVersion_7680">
    <vt:lpwstr>192</vt:lpwstr>
  </property>
  <property fmtid="{D5CDD505-2E9C-101B-9397-08002B2CF9AE}" pid="6" name="AuthorIds_UIVersion_1536">
    <vt:lpwstr>76</vt:lpwstr>
  </property>
</Properties>
</file>