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9"/>
  </p:notesMasterIdLst>
  <p:handoutMasterIdLst>
    <p:handoutMasterId r:id="rId50"/>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624" r:id="rId20"/>
    <p:sldId id="1410" r:id="rId21"/>
    <p:sldId id="1406" r:id="rId22"/>
    <p:sldId id="1405" r:id="rId23"/>
    <p:sldId id="1404" r:id="rId24"/>
    <p:sldId id="1423" r:id="rId25"/>
    <p:sldId id="1419" r:id="rId26"/>
    <p:sldId id="1421" r:id="rId27"/>
    <p:sldId id="1422" r:id="rId28"/>
    <p:sldId id="1418" r:id="rId29"/>
    <p:sldId id="422" r:id="rId30"/>
    <p:sldId id="1324" r:id="rId31"/>
    <p:sldId id="278" r:id="rId32"/>
    <p:sldId id="666" r:id="rId33"/>
    <p:sldId id="667" r:id="rId34"/>
    <p:sldId id="668" r:id="rId35"/>
    <p:sldId id="669" r:id="rId36"/>
    <p:sldId id="670" r:id="rId37"/>
    <p:sldId id="1395" r:id="rId38"/>
    <p:sldId id="1396" r:id="rId39"/>
    <p:sldId id="1398" r:id="rId40"/>
    <p:sldId id="1397" r:id="rId41"/>
    <p:sldId id="1174" r:id="rId42"/>
    <p:sldId id="1403" r:id="rId43"/>
    <p:sldId id="1400" r:id="rId44"/>
    <p:sldId id="1399" r:id="rId45"/>
    <p:sldId id="1402" r:id="rId46"/>
    <p:sldId id="1416" r:id="rId47"/>
    <p:sldId id="256" r:id="rId48"/>
  </p:sldIdLst>
  <p:sldSz cx="9144000" cy="6858000" type="screen4x3"/>
  <p:notesSz cx="6858000" cy="914400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9"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Stacey Johnson" initials="SJ" lastIdx="4" clrIdx="32">
    <p:extLst>
      <p:ext uri="{19B8F6BF-5375-455C-9EA6-DF929625EA0E}">
        <p15:presenceInfo xmlns:p15="http://schemas.microsoft.com/office/powerpoint/2012/main" userId="Stacey Johnson" providerId="None"/>
      </p:ext>
    </p:extLst>
  </p:cmAuthor>
  <p:cmAuthor id="33" name="Yeritsyan, Naira" initials="YN" lastIdx="8" clrIdx="33">
    <p:extLst>
      <p:ext uri="{19B8F6BF-5375-455C-9EA6-DF929625EA0E}">
        <p15:presenceInfo xmlns:p15="http://schemas.microsoft.com/office/powerpoint/2012/main" userId="S::naira.yeritsyan@ontariohealth.ca::ec044d70-4116-4fc4-9825-08d4190244f1" providerId="AD"/>
      </p:ext>
    </p:extLst>
  </p:cmAuthor>
  <p:cmAuthor id="34" name="Yurkiewich, Alex" initials="YA [3]" lastIdx="15" clrIdx="34">
    <p:extLst>
      <p:ext uri="{19B8F6BF-5375-455C-9EA6-DF929625EA0E}">
        <p15:presenceInfo xmlns:p15="http://schemas.microsoft.com/office/powerpoint/2012/main" userId="S::alex.yurkiewich@ontariohealth.ca::b2e65cfe-f633-4e07-9704-0c4ea3bd5c65" providerId="AD"/>
      </p:ext>
    </p:extLst>
  </p:cmAuthor>
  <p:cmAuthor id="35" name="Cowan, Kara" initials="CK" lastIdx="2" clrIdx="35">
    <p:extLst>
      <p:ext uri="{19B8F6BF-5375-455C-9EA6-DF929625EA0E}">
        <p15:presenceInfo xmlns:p15="http://schemas.microsoft.com/office/powerpoint/2012/main" userId="Cowan, Kara" providerId="None"/>
      </p:ext>
    </p:extLst>
  </p:cmAuthor>
  <p:cmAuthor id="36" name="Phillips, Lacey" initials="PL [2]" lastIdx="2" clrIdx="36">
    <p:extLst>
      <p:ext uri="{19B8F6BF-5375-455C-9EA6-DF929625EA0E}">
        <p15:presenceInfo xmlns:p15="http://schemas.microsoft.com/office/powerpoint/2012/main" userId="Phillips, Lacey" providerId="None"/>
      </p:ext>
    </p:extLst>
  </p:cmAuthor>
  <p:cmAuthor id="37" name="Harrison, Susan" initials="HS [2]" lastIdx="1" clrIdx="37">
    <p:extLst>
      <p:ext uri="{19B8F6BF-5375-455C-9EA6-DF929625EA0E}">
        <p15:presenceInfo xmlns:p15="http://schemas.microsoft.com/office/powerpoint/2012/main" userId="Harrison,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00A0AF"/>
    <a:srgbClr val="92278F"/>
    <a:srgbClr val="C1B28F"/>
    <a:srgbClr val="00B2E3"/>
    <a:srgbClr val="B4A76C"/>
    <a:srgbClr val="047BC1"/>
    <a:srgbClr val="00788A"/>
    <a:srgbClr val="6C4D2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49D5A-D175-401B-83A3-6C2F4A639BE7}" v="3" dt="2021-04-15T17:19:20.2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1" autoAdjust="0"/>
  </p:normalViewPr>
  <p:slideViewPr>
    <p:cSldViewPr snapToGrid="0">
      <p:cViewPr varScale="1">
        <p:scale>
          <a:sx n="94" d="100"/>
          <a:sy n="94" d="100"/>
        </p:scale>
        <p:origin x="2094" y="7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 with diabetes</a:t>
            </a:r>
            <a:r>
              <a:rPr lang="en-CA" b="1" baseline="0"/>
              <a:t> who had an urgent acute care visit for diabetes, </a:t>
            </a:r>
            <a:br>
              <a:rPr lang="en-CA" b="1" baseline="0"/>
            </a:br>
            <a:r>
              <a:rPr lang="en-CA" b="1" baseline="0"/>
              <a:t>in Ontario, by region,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Sheet1!$Y$1</c:f>
              <c:strCache>
                <c:ptCount val="1"/>
                <c:pt idx="0">
                  <c:v>Emergency department visits</c:v>
                </c:pt>
              </c:strCache>
            </c:strRef>
          </c:tx>
          <c:spPr>
            <a:solidFill>
              <a:srgbClr val="00B2E3"/>
            </a:solidFill>
            <a:ln>
              <a:solidFill>
                <a:srgbClr val="00B2E3"/>
              </a:solidFill>
            </a:ln>
            <a:effectLst/>
          </c:spPr>
          <c:invertIfNegative val="0"/>
          <c:dPt>
            <c:idx val="0"/>
            <c:invertIfNegative val="0"/>
            <c:bubble3D val="0"/>
            <c:spPr>
              <a:pattFill prst="wdUpDiag">
                <a:fgClr>
                  <a:srgbClr val="00B2E3"/>
                </a:fgClr>
                <a:bgClr>
                  <a:srgbClr val="FFFFFF"/>
                </a:bgClr>
              </a:pattFill>
              <a:ln>
                <a:solidFill>
                  <a:srgbClr val="00B2E3"/>
                </a:solidFill>
              </a:ln>
              <a:effectLst/>
            </c:spPr>
            <c:extLst>
              <c:ext xmlns:c16="http://schemas.microsoft.com/office/drawing/2014/chart" uri="{C3380CC4-5D6E-409C-BE32-E72D297353CC}">
                <c16:uniqueId val="{00000001-9BA4-4D4E-AEC5-08A724D5BE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Sheet1!$Y$2:$Y$16</c:f>
              <c:numCache>
                <c:formatCode>####0.00</c:formatCode>
                <c:ptCount val="15"/>
                <c:pt idx="0" formatCode="General">
                  <c:v>1.55</c:v>
                </c:pt>
                <c:pt idx="1">
                  <c:v>1.1107517205042601</c:v>
                </c:pt>
                <c:pt idx="2">
                  <c:v>1.34931471902877</c:v>
                </c:pt>
                <c:pt idx="3">
                  <c:v>1.15614890865313</c:v>
                </c:pt>
                <c:pt idx="4">
                  <c:v>1.70286488069137</c:v>
                </c:pt>
                <c:pt idx="5">
                  <c:v>1.5610151855460399</c:v>
                </c:pt>
                <c:pt idx="6">
                  <c:v>1.7334799892866399</c:v>
                </c:pt>
                <c:pt idx="7">
                  <c:v>0.93118858441939001</c:v>
                </c:pt>
                <c:pt idx="8">
                  <c:v>2.4862024537990699</c:v>
                </c:pt>
                <c:pt idx="9">
                  <c:v>1.95809745299442</c:v>
                </c:pt>
                <c:pt idx="10">
                  <c:v>3.4726844514709398</c:v>
                </c:pt>
                <c:pt idx="11">
                  <c:v>2.2857190671204801</c:v>
                </c:pt>
                <c:pt idx="12">
                  <c:v>2.1228858683384799</c:v>
                </c:pt>
                <c:pt idx="13">
                  <c:v>1.49771098910719</c:v>
                </c:pt>
                <c:pt idx="14">
                  <c:v>1.5732764309534399</c:v>
                </c:pt>
              </c:numCache>
            </c:numRef>
          </c:val>
          <c:extLst>
            <c:ext xmlns:c16="http://schemas.microsoft.com/office/drawing/2014/chart" uri="{C3380CC4-5D6E-409C-BE32-E72D297353CC}">
              <c16:uniqueId val="{00000002-9BA4-4D4E-AEC5-08A724D5BEF6}"/>
            </c:ext>
          </c:extLst>
        </c:ser>
        <c:ser>
          <c:idx val="1"/>
          <c:order val="1"/>
          <c:tx>
            <c:strRef>
              <c:f>Sheet1!$Z$1</c:f>
              <c:strCache>
                <c:ptCount val="1"/>
                <c:pt idx="0">
                  <c:v>Hospital admissions</c:v>
                </c:pt>
              </c:strCache>
            </c:strRef>
          </c:tx>
          <c:spPr>
            <a:solidFill>
              <a:srgbClr val="92278F"/>
            </a:solidFill>
            <a:ln>
              <a:solidFill>
                <a:srgbClr val="92278F"/>
              </a:solidFill>
            </a:ln>
            <a:effectLst/>
          </c:spPr>
          <c:invertIfNegative val="0"/>
          <c:dPt>
            <c:idx val="0"/>
            <c:invertIfNegative val="0"/>
            <c:bubble3D val="0"/>
            <c:spPr>
              <a:pattFill prst="wdUpDiag">
                <a:fgClr>
                  <a:srgbClr val="92278F"/>
                </a:fgClr>
                <a:bgClr>
                  <a:srgbClr val="FFFFFF"/>
                </a:bgClr>
              </a:pattFill>
              <a:ln>
                <a:solidFill>
                  <a:srgbClr val="92278F"/>
                </a:solidFill>
              </a:ln>
              <a:effectLst/>
            </c:spPr>
            <c:extLst>
              <c:ext xmlns:c16="http://schemas.microsoft.com/office/drawing/2014/chart" uri="{C3380CC4-5D6E-409C-BE32-E72D297353CC}">
                <c16:uniqueId val="{00000004-9BA4-4D4E-AEC5-08A724D5BE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Sheet1!$Z$2:$Z$16</c:f>
              <c:numCache>
                <c:formatCode>####0.00</c:formatCode>
                <c:ptCount val="15"/>
                <c:pt idx="0" formatCode="General">
                  <c:v>0.64</c:v>
                </c:pt>
                <c:pt idx="1">
                  <c:v>0.46297274334927002</c:v>
                </c:pt>
                <c:pt idx="2">
                  <c:v>0.53556513693133001</c:v>
                </c:pt>
                <c:pt idx="3">
                  <c:v>0.49089500156491001</c:v>
                </c:pt>
                <c:pt idx="4">
                  <c:v>0.63432118987212005</c:v>
                </c:pt>
                <c:pt idx="5">
                  <c:v>0.55939268710372003</c:v>
                </c:pt>
                <c:pt idx="6">
                  <c:v>0.77795196135417</c:v>
                </c:pt>
                <c:pt idx="7">
                  <c:v>0.45577864628324</c:v>
                </c:pt>
                <c:pt idx="8">
                  <c:v>0.96703213744130001</c:v>
                </c:pt>
                <c:pt idx="9">
                  <c:v>0.78106558589595998</c:v>
                </c:pt>
                <c:pt idx="10">
                  <c:v>1.37124221089853</c:v>
                </c:pt>
                <c:pt idx="11">
                  <c:v>0.87074162758483997</c:v>
                </c:pt>
                <c:pt idx="12">
                  <c:v>0.78824861822717995</c:v>
                </c:pt>
                <c:pt idx="13">
                  <c:v>0.73603351900349001</c:v>
                </c:pt>
                <c:pt idx="14">
                  <c:v>0.63353846471935005</c:v>
                </c:pt>
              </c:numCache>
            </c:numRef>
          </c:val>
          <c:extLst>
            <c:ext xmlns:c16="http://schemas.microsoft.com/office/drawing/2014/chart" uri="{C3380CC4-5D6E-409C-BE32-E72D297353CC}">
              <c16:uniqueId val="{00000005-9BA4-4D4E-AEC5-08A724D5BEF6}"/>
            </c:ext>
          </c:extLst>
        </c:ser>
        <c:dLbls>
          <c:dLblPos val="outEnd"/>
          <c:showLegendKey val="0"/>
          <c:showVal val="1"/>
          <c:showCatName val="0"/>
          <c:showSerName val="0"/>
          <c:showPercent val="0"/>
          <c:showBubbleSize val="0"/>
        </c:dLbls>
        <c:gapWidth val="219"/>
        <c:overlap val="-27"/>
        <c:axId val="877995080"/>
        <c:axId val="877995408"/>
      </c:barChart>
      <c:catAx>
        <c:axId val="877995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408"/>
        <c:crosses val="autoZero"/>
        <c:auto val="1"/>
        <c:lblAlgn val="ctr"/>
        <c:lblOffset val="100"/>
        <c:noMultiLvlLbl val="0"/>
      </c:catAx>
      <c:valAx>
        <c:axId val="877995408"/>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a:t>
            </a:r>
            <a:r>
              <a:rPr lang="en-CA" b="1" baseline="0"/>
              <a:t> with diabetes who had an urgent acute care visit for diabetes, </a:t>
            </a:r>
            <a:br>
              <a:rPr lang="en-CA" b="1" baseline="0"/>
            </a:br>
            <a:r>
              <a:rPr lang="en-CA" b="1" baseline="0"/>
              <a:t>in Ontario, by age group,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Emergency department visits</c:v>
                </c:pt>
              </c:strCache>
            </c:strRef>
          </c:tx>
          <c:spPr>
            <a:solidFill>
              <a:srgbClr val="00A0AF"/>
            </a:solidFill>
            <a:ln>
              <a:solidFill>
                <a:srgbClr val="00A0A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Sheet1!$N$2:$N$6</c:f>
              <c:numCache>
                <c:formatCode>General</c:formatCode>
                <c:ptCount val="5"/>
                <c:pt idx="0">
                  <c:v>7.89</c:v>
                </c:pt>
                <c:pt idx="1">
                  <c:v>4.55</c:v>
                </c:pt>
                <c:pt idx="2">
                  <c:v>1.87</c:v>
                </c:pt>
                <c:pt idx="3">
                  <c:v>1.41</c:v>
                </c:pt>
                <c:pt idx="4">
                  <c:v>1.31</c:v>
                </c:pt>
              </c:numCache>
            </c:numRef>
          </c:val>
          <c:extLst>
            <c:ext xmlns:c16="http://schemas.microsoft.com/office/drawing/2014/chart" uri="{C3380CC4-5D6E-409C-BE32-E72D297353CC}">
              <c16:uniqueId val="{00000000-AA99-4D2B-A288-5EBBED6C5852}"/>
            </c:ext>
          </c:extLst>
        </c:ser>
        <c:ser>
          <c:idx val="1"/>
          <c:order val="1"/>
          <c:tx>
            <c:strRef>
              <c:f>Sheet1!$O$1</c:f>
              <c:strCache>
                <c:ptCount val="1"/>
                <c:pt idx="0">
                  <c:v>Hospital admissions</c:v>
                </c:pt>
              </c:strCache>
            </c:strRef>
          </c:tx>
          <c:spPr>
            <a:solidFill>
              <a:srgbClr val="C1B28F"/>
            </a:solidFill>
            <a:ln>
              <a:solidFill>
                <a:srgbClr val="C1B2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Sheet1!$O$2:$O$6</c:f>
              <c:numCache>
                <c:formatCode>General</c:formatCode>
                <c:ptCount val="5"/>
                <c:pt idx="0">
                  <c:v>4.1399999999999997</c:v>
                </c:pt>
                <c:pt idx="1">
                  <c:v>2.2200000000000002</c:v>
                </c:pt>
                <c:pt idx="2">
                  <c:v>0.75</c:v>
                </c:pt>
                <c:pt idx="3">
                  <c:v>0.52</c:v>
                </c:pt>
                <c:pt idx="4">
                  <c:v>0.55000000000000004</c:v>
                </c:pt>
              </c:numCache>
            </c:numRef>
          </c:val>
          <c:extLst>
            <c:ext xmlns:c16="http://schemas.microsoft.com/office/drawing/2014/chart" uri="{C3380CC4-5D6E-409C-BE32-E72D297353CC}">
              <c16:uniqueId val="{00000001-AA99-4D2B-A288-5EBBED6C5852}"/>
            </c:ext>
          </c:extLst>
        </c:ser>
        <c:dLbls>
          <c:showLegendKey val="0"/>
          <c:showVal val="1"/>
          <c:showCatName val="0"/>
          <c:showSerName val="0"/>
          <c:showPercent val="0"/>
          <c:showBubbleSize val="0"/>
        </c:dLbls>
        <c:gapWidth val="150"/>
        <c:axId val="912346712"/>
        <c:axId val="912353928"/>
      </c:barChart>
      <c:catAx>
        <c:axId val="912346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53928"/>
        <c:crosses val="autoZero"/>
        <c:auto val="1"/>
        <c:lblAlgn val="ctr"/>
        <c:lblOffset val="100"/>
        <c:noMultiLvlLbl val="0"/>
      </c:catAx>
      <c:valAx>
        <c:axId val="912353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4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 who had an urgent acute care visit for diabetes who visited the emergency department o</a:t>
            </a:r>
            <a:r>
              <a:rPr lang="en-CA" b="1" baseline="0"/>
              <a:t>r were admitted to hospital for diabetes within 30 days, </a:t>
            </a:r>
            <a:br>
              <a:rPr lang="en-CA" b="1" baseline="0"/>
            </a:br>
            <a:r>
              <a:rPr lang="en-CA" b="1" baseline="0"/>
              <a:t>in Ontario</a:t>
            </a:r>
            <a:endParaRPr lang="en-CA" b="1"/>
          </a:p>
        </c:rich>
      </c:tx>
      <c:layout>
        <c:manualLayout>
          <c:xMode val="edge"/>
          <c:yMode val="edge"/>
          <c:x val="0.103958223972003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Emergency department visits</c:v>
                </c:pt>
              </c:strCache>
            </c:strRef>
          </c:tx>
          <c:spPr>
            <a:ln w="28575" cap="rnd">
              <a:solidFill>
                <a:srgbClr val="92278F"/>
              </a:solidFill>
              <a:round/>
            </a:ln>
            <a:effectLst/>
          </c:spPr>
          <c:marker>
            <c:symbol val="circle"/>
            <c:size val="5"/>
            <c:spPr>
              <a:solidFill>
                <a:srgbClr val="92278F"/>
              </a:solidFill>
              <a:ln w="9525">
                <a:solidFill>
                  <a:srgbClr val="92278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2016/17</c:v>
                </c:pt>
                <c:pt idx="1">
                  <c:v>2017/18</c:v>
                </c:pt>
                <c:pt idx="2">
                  <c:v>2018/19</c:v>
                </c:pt>
              </c:strCache>
            </c:strRef>
          </c:cat>
          <c:val>
            <c:numRef>
              <c:f>Sheet1!$B$2:$B$4</c:f>
              <c:numCache>
                <c:formatCode>####0.00</c:formatCode>
                <c:ptCount val="3"/>
                <c:pt idx="0">
                  <c:v>14.4554888821754</c:v>
                </c:pt>
                <c:pt idx="1">
                  <c:v>14.987651601384</c:v>
                </c:pt>
                <c:pt idx="2">
                  <c:v>14.9440217035509</c:v>
                </c:pt>
              </c:numCache>
            </c:numRef>
          </c:val>
          <c:smooth val="0"/>
          <c:extLst>
            <c:ext xmlns:c16="http://schemas.microsoft.com/office/drawing/2014/chart" uri="{C3380CC4-5D6E-409C-BE32-E72D297353CC}">
              <c16:uniqueId val="{00000000-FE35-40F0-8DCB-D86B5B736426}"/>
            </c:ext>
          </c:extLst>
        </c:ser>
        <c:ser>
          <c:idx val="1"/>
          <c:order val="1"/>
          <c:tx>
            <c:strRef>
              <c:f>Sheet1!$C$1</c:f>
              <c:strCache>
                <c:ptCount val="1"/>
                <c:pt idx="0">
                  <c:v>Hospital admissions</c:v>
                </c:pt>
              </c:strCache>
            </c:strRef>
          </c:tx>
          <c:spPr>
            <a:ln w="28575" cap="rnd">
              <a:solidFill>
                <a:srgbClr val="00B2E3"/>
              </a:solidFill>
              <a:round/>
            </a:ln>
            <a:effectLst/>
          </c:spPr>
          <c:marker>
            <c:symbol val="circle"/>
            <c:size val="5"/>
            <c:spPr>
              <a:solidFill>
                <a:srgbClr val="00B2E3"/>
              </a:solidFill>
              <a:ln w="9525">
                <a:solidFill>
                  <a:srgbClr val="00B2E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2016/17</c:v>
                </c:pt>
                <c:pt idx="1">
                  <c:v>2017/18</c:v>
                </c:pt>
                <c:pt idx="2">
                  <c:v>2018/19</c:v>
                </c:pt>
              </c:strCache>
            </c:strRef>
          </c:cat>
          <c:val>
            <c:numRef>
              <c:f>Sheet1!$C$2:$C$4</c:f>
              <c:numCache>
                <c:formatCode>####0.00</c:formatCode>
                <c:ptCount val="3"/>
                <c:pt idx="0">
                  <c:v>12.489868830734199</c:v>
                </c:pt>
                <c:pt idx="1">
                  <c:v>11.374590525839</c:v>
                </c:pt>
                <c:pt idx="2">
                  <c:v>11.9596080531298</c:v>
                </c:pt>
              </c:numCache>
            </c:numRef>
          </c:val>
          <c:smooth val="0"/>
          <c:extLst>
            <c:ext xmlns:c16="http://schemas.microsoft.com/office/drawing/2014/chart" uri="{C3380CC4-5D6E-409C-BE32-E72D297353CC}">
              <c16:uniqueId val="{00000001-FE35-40F0-8DCB-D86B5B736426}"/>
            </c:ext>
          </c:extLst>
        </c:ser>
        <c:dLbls>
          <c:dLblPos val="t"/>
          <c:showLegendKey val="0"/>
          <c:showVal val="1"/>
          <c:showCatName val="0"/>
          <c:showSerName val="0"/>
          <c:showPercent val="0"/>
          <c:showBubbleSize val="0"/>
        </c:dLbls>
        <c:marker val="1"/>
        <c:smooth val="0"/>
        <c:axId val="752265928"/>
        <c:axId val="752260024"/>
      </c:lineChart>
      <c:catAx>
        <c:axId val="752265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0024"/>
        <c:crosses val="autoZero"/>
        <c:auto val="1"/>
        <c:lblAlgn val="ctr"/>
        <c:lblOffset val="100"/>
        <c:noMultiLvlLbl val="0"/>
      </c:catAx>
      <c:valAx>
        <c:axId val="75226002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592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 with</a:t>
            </a:r>
            <a:r>
              <a:rPr lang="en-CA" b="1" baseline="0"/>
              <a:t> diabetes who had a diabetes-related complication, </a:t>
            </a:r>
            <a:br>
              <a:rPr lang="en-CA" b="1" baseline="0"/>
            </a:br>
            <a:r>
              <a:rPr lang="en-CA" b="1" baseline="0"/>
              <a:t>in Ontario,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Sheet1!$A$21</c:f>
              <c:strCache>
                <c:ptCount val="1"/>
                <c:pt idx="0">
                  <c:v>2018/19</c:v>
                </c:pt>
              </c:strCache>
            </c:strRef>
          </c:tx>
          <c:spPr>
            <a:solidFill>
              <a:srgbClr val="00A0AF"/>
            </a:solidFill>
            <a:ln>
              <a:solidFill>
                <a:srgbClr val="00A0A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Sheet1!$B$20:$F$20</c:f>
              <c:strCache>
                <c:ptCount val="5"/>
                <c:pt idx="0">
                  <c:v>Amputations (above-ankle, below-ankle)</c:v>
                </c:pt>
                <c:pt idx="1">
                  <c:v>Cardiovascular complications</c:v>
                </c:pt>
                <c:pt idx="2">
                  <c:v>End stage renal disease</c:v>
                </c:pt>
                <c:pt idx="3">
                  <c:v>Retinopathy</c:v>
                </c:pt>
                <c:pt idx="4">
                  <c:v>Skin and soft tissue infection or foot ulcer</c:v>
                </c:pt>
              </c:strCache>
            </c:strRef>
          </c:cat>
          <c:val>
            <c:numRef>
              <c:f>Sheet1!$B$21:$F$21</c:f>
              <c:numCache>
                <c:formatCode>####0.00</c:formatCode>
                <c:ptCount val="5"/>
                <c:pt idx="0">
                  <c:v>0.10299149500836</c:v>
                </c:pt>
                <c:pt idx="1">
                  <c:v>1.1776732289751299</c:v>
                </c:pt>
                <c:pt idx="2">
                  <c:v>0.70246196392298998</c:v>
                </c:pt>
                <c:pt idx="3">
                  <c:v>1.70790161627614</c:v>
                </c:pt>
                <c:pt idx="4">
                  <c:v>1.7183611452208001</c:v>
                </c:pt>
              </c:numCache>
            </c:numRef>
          </c:val>
          <c:extLst>
            <c:ext xmlns:c16="http://schemas.microsoft.com/office/drawing/2014/chart" uri="{C3380CC4-5D6E-409C-BE32-E72D297353CC}">
              <c16:uniqueId val="{00000000-0ED2-4884-BBB7-EDB6EE389C74}"/>
            </c:ext>
          </c:extLst>
        </c:ser>
        <c:dLbls>
          <c:dLblPos val="outEnd"/>
          <c:showLegendKey val="0"/>
          <c:showVal val="1"/>
          <c:showCatName val="0"/>
          <c:showSerName val="0"/>
          <c:showPercent val="0"/>
          <c:showBubbleSize val="0"/>
        </c:dLbls>
        <c:gapWidth val="219"/>
        <c:overlap val="-27"/>
        <c:axId val="877976712"/>
        <c:axId val="877976056"/>
      </c:barChart>
      <c:catAx>
        <c:axId val="877976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Diabetes-Related</a:t>
                </a:r>
                <a:r>
                  <a:rPr lang="en-CA" baseline="0"/>
                  <a:t> Complication</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76056"/>
        <c:crosses val="autoZero"/>
        <c:auto val="1"/>
        <c:lblAlgn val="ctr"/>
        <c:lblOffset val="100"/>
        <c:noMultiLvlLbl val="0"/>
      </c:catAx>
      <c:valAx>
        <c:axId val="877976056"/>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76712"/>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dirty="0"/>
              <a:t>Percentage of people with diabetes</a:t>
            </a:r>
            <a:r>
              <a:rPr lang="en-CA" b="1" baseline="0" dirty="0"/>
              <a:t> who had a diabetes-related complication, </a:t>
            </a:r>
            <a:br>
              <a:rPr lang="en-CA" b="1" baseline="0" dirty="0"/>
            </a:br>
            <a:r>
              <a:rPr lang="en-CA" b="1" baseline="0" dirty="0"/>
              <a:t>in Ontario, by income quintile, 2018/19</a:t>
            </a:r>
            <a:endParaRPr lang="en-CA"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Sheet1!$N$25</c:f>
              <c:strCache>
                <c:ptCount val="1"/>
                <c:pt idx="0">
                  <c:v>1 (lowest)</c:v>
                </c:pt>
              </c:strCache>
            </c:strRef>
          </c:tx>
          <c:spPr>
            <a:solidFill>
              <a:srgbClr val="00B2E3"/>
            </a:solidFill>
            <a:ln>
              <a:solidFill>
                <a:srgbClr val="00B2E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(above-ankle, below-ankle)</c:v>
                </c:pt>
                <c:pt idx="1">
                  <c:v>Cardiovascular complications</c:v>
                </c:pt>
                <c:pt idx="2">
                  <c:v>End stage renal disease</c:v>
                </c:pt>
                <c:pt idx="3">
                  <c:v>Retinopathy</c:v>
                </c:pt>
                <c:pt idx="4">
                  <c:v>Skin and soft tissue infection or foot ulcer</c:v>
                </c:pt>
              </c:strCache>
            </c:strRef>
          </c:cat>
          <c:val>
            <c:numRef>
              <c:f>Sheet1!$O$25:$S$25</c:f>
              <c:numCache>
                <c:formatCode>####0.00</c:formatCode>
                <c:ptCount val="5"/>
                <c:pt idx="0">
                  <c:v>0.14813623798570999</c:v>
                </c:pt>
                <c:pt idx="1">
                  <c:v>1.35539494005451</c:v>
                </c:pt>
                <c:pt idx="2">
                  <c:v>0.92749530474315001</c:v>
                </c:pt>
                <c:pt idx="3">
                  <c:v>1.8020386849129899</c:v>
                </c:pt>
                <c:pt idx="4">
                  <c:v>2.1382345328961598</c:v>
                </c:pt>
              </c:numCache>
            </c:numRef>
          </c:val>
          <c:extLst>
            <c:ext xmlns:c16="http://schemas.microsoft.com/office/drawing/2014/chart" uri="{C3380CC4-5D6E-409C-BE32-E72D297353CC}">
              <c16:uniqueId val="{00000000-05E4-47A7-A704-C3C1E75D9AB6}"/>
            </c:ext>
          </c:extLst>
        </c:ser>
        <c:ser>
          <c:idx val="1"/>
          <c:order val="1"/>
          <c:tx>
            <c:strRef>
              <c:f>Sheet1!$N$26</c:f>
              <c:strCache>
                <c:ptCount val="1"/>
                <c:pt idx="0">
                  <c:v>2</c:v>
                </c:pt>
              </c:strCache>
            </c:strRef>
          </c:tx>
          <c:spPr>
            <a:solidFill>
              <a:srgbClr val="C1B28F"/>
            </a:solidFill>
            <a:ln>
              <a:solidFill>
                <a:srgbClr val="C1B2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(above-ankle, below-ankle)</c:v>
                </c:pt>
                <c:pt idx="1">
                  <c:v>Cardiovascular complications</c:v>
                </c:pt>
                <c:pt idx="2">
                  <c:v>End stage renal disease</c:v>
                </c:pt>
                <c:pt idx="3">
                  <c:v>Retinopathy</c:v>
                </c:pt>
                <c:pt idx="4">
                  <c:v>Skin and soft tissue infection or foot ulcer</c:v>
                </c:pt>
              </c:strCache>
            </c:strRef>
          </c:cat>
          <c:val>
            <c:numRef>
              <c:f>Sheet1!$O$26:$S$26</c:f>
              <c:numCache>
                <c:formatCode>####0.00</c:formatCode>
                <c:ptCount val="5"/>
                <c:pt idx="0">
                  <c:v>0.10647885792221</c:v>
                </c:pt>
                <c:pt idx="1">
                  <c:v>1.2008674497346301</c:v>
                </c:pt>
                <c:pt idx="2">
                  <c:v>0.74585936659967</c:v>
                </c:pt>
                <c:pt idx="3">
                  <c:v>1.7155782981673899</c:v>
                </c:pt>
                <c:pt idx="4">
                  <c:v>1.7667261011458799</c:v>
                </c:pt>
              </c:numCache>
            </c:numRef>
          </c:val>
          <c:extLst>
            <c:ext xmlns:c16="http://schemas.microsoft.com/office/drawing/2014/chart" uri="{C3380CC4-5D6E-409C-BE32-E72D297353CC}">
              <c16:uniqueId val="{00000001-05E4-47A7-A704-C3C1E75D9AB6}"/>
            </c:ext>
          </c:extLst>
        </c:ser>
        <c:ser>
          <c:idx val="2"/>
          <c:order val="2"/>
          <c:tx>
            <c:strRef>
              <c:f>Sheet1!$N$27</c:f>
              <c:strCache>
                <c:ptCount val="1"/>
                <c:pt idx="0">
                  <c:v>3</c:v>
                </c:pt>
              </c:strCache>
            </c:strRef>
          </c:tx>
          <c:spPr>
            <a:solidFill>
              <a:srgbClr val="92278F"/>
            </a:solidFill>
            <a:ln>
              <a:solidFill>
                <a:srgbClr val="9227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(above-ankle, below-ankle)</c:v>
                </c:pt>
                <c:pt idx="1">
                  <c:v>Cardiovascular complications</c:v>
                </c:pt>
                <c:pt idx="2">
                  <c:v>End stage renal disease</c:v>
                </c:pt>
                <c:pt idx="3">
                  <c:v>Retinopathy</c:v>
                </c:pt>
                <c:pt idx="4">
                  <c:v>Skin and soft tissue infection or foot ulcer</c:v>
                </c:pt>
              </c:strCache>
            </c:strRef>
          </c:cat>
          <c:val>
            <c:numRef>
              <c:f>Sheet1!$O$27:$S$27</c:f>
              <c:numCache>
                <c:formatCode>####0.00</c:formatCode>
                <c:ptCount val="5"/>
                <c:pt idx="0">
                  <c:v>8.3403104815350002E-2</c:v>
                </c:pt>
                <c:pt idx="1">
                  <c:v>1.13312928688593</c:v>
                </c:pt>
                <c:pt idx="2">
                  <c:v>0.65647929148713002</c:v>
                </c:pt>
                <c:pt idx="3">
                  <c:v>1.7296397584771701</c:v>
                </c:pt>
                <c:pt idx="4">
                  <c:v>1.6109670122289499</c:v>
                </c:pt>
              </c:numCache>
            </c:numRef>
          </c:val>
          <c:extLst>
            <c:ext xmlns:c16="http://schemas.microsoft.com/office/drawing/2014/chart" uri="{C3380CC4-5D6E-409C-BE32-E72D297353CC}">
              <c16:uniqueId val="{00000002-05E4-47A7-A704-C3C1E75D9AB6}"/>
            </c:ext>
          </c:extLst>
        </c:ser>
        <c:ser>
          <c:idx val="3"/>
          <c:order val="3"/>
          <c:tx>
            <c:strRef>
              <c:f>Sheet1!$N$28</c:f>
              <c:strCache>
                <c:ptCount val="1"/>
                <c:pt idx="0">
                  <c:v>4</c:v>
                </c:pt>
              </c:strCache>
            </c:strRef>
          </c:tx>
          <c:spPr>
            <a:solidFill>
              <a:srgbClr val="00A0AF"/>
            </a:solidFill>
            <a:ln>
              <a:solidFill>
                <a:srgbClr val="00A0A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(above-ankle, below-ankle)</c:v>
                </c:pt>
                <c:pt idx="1">
                  <c:v>Cardiovascular complications</c:v>
                </c:pt>
                <c:pt idx="2">
                  <c:v>End stage renal disease</c:v>
                </c:pt>
                <c:pt idx="3">
                  <c:v>Retinopathy</c:v>
                </c:pt>
                <c:pt idx="4">
                  <c:v>Skin and soft tissue infection or foot ulcer</c:v>
                </c:pt>
              </c:strCache>
            </c:strRef>
          </c:cat>
          <c:val>
            <c:numRef>
              <c:f>Sheet1!$O$28:$S$28</c:f>
              <c:numCache>
                <c:formatCode>####0.00</c:formatCode>
                <c:ptCount val="5"/>
                <c:pt idx="0">
                  <c:v>8.962752345833E-2</c:v>
                </c:pt>
                <c:pt idx="1">
                  <c:v>1.0953620512296101</c:v>
                </c:pt>
                <c:pt idx="2">
                  <c:v>0.58835440023501995</c:v>
                </c:pt>
                <c:pt idx="3">
                  <c:v>1.64249362964684</c:v>
                </c:pt>
                <c:pt idx="4">
                  <c:v>1.5530661659901599</c:v>
                </c:pt>
              </c:numCache>
            </c:numRef>
          </c:val>
          <c:extLst>
            <c:ext xmlns:c16="http://schemas.microsoft.com/office/drawing/2014/chart" uri="{C3380CC4-5D6E-409C-BE32-E72D297353CC}">
              <c16:uniqueId val="{00000003-05E4-47A7-A704-C3C1E75D9AB6}"/>
            </c:ext>
          </c:extLst>
        </c:ser>
        <c:ser>
          <c:idx val="4"/>
          <c:order val="4"/>
          <c:tx>
            <c:strRef>
              <c:f>Sheet1!$N$29</c:f>
              <c:strCache>
                <c:ptCount val="1"/>
                <c:pt idx="0">
                  <c:v>5 (highest)</c:v>
                </c:pt>
              </c:strCache>
            </c:strRef>
          </c:tx>
          <c:spPr>
            <a:solidFill>
              <a:srgbClr val="39B54A"/>
            </a:solidFill>
            <a:ln>
              <a:solidFill>
                <a:srgbClr val="39B54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Sheet1!$O$24:$S$24</c:f>
              <c:strCache>
                <c:ptCount val="5"/>
                <c:pt idx="0">
                  <c:v>Amputations (above-ankle, below-ankle)</c:v>
                </c:pt>
                <c:pt idx="1">
                  <c:v>Cardiovascular complications</c:v>
                </c:pt>
                <c:pt idx="2">
                  <c:v>End stage renal disease</c:v>
                </c:pt>
                <c:pt idx="3">
                  <c:v>Retinopathy</c:v>
                </c:pt>
                <c:pt idx="4">
                  <c:v>Skin and soft tissue infection or foot ulcer</c:v>
                </c:pt>
              </c:strCache>
            </c:strRef>
          </c:cat>
          <c:val>
            <c:numRef>
              <c:f>Sheet1!$O$29:$S$29</c:f>
              <c:numCache>
                <c:formatCode>####0.00</c:formatCode>
                <c:ptCount val="5"/>
                <c:pt idx="0">
                  <c:v>7.2168624999890005E-2</c:v>
                </c:pt>
                <c:pt idx="1">
                  <c:v>1.0309703914167301</c:v>
                </c:pt>
                <c:pt idx="2">
                  <c:v>0.50702631308664003</c:v>
                </c:pt>
                <c:pt idx="3">
                  <c:v>1.5964772278466901</c:v>
                </c:pt>
                <c:pt idx="4">
                  <c:v>1.3425200675623401</c:v>
                </c:pt>
              </c:numCache>
            </c:numRef>
          </c:val>
          <c:extLst>
            <c:ext xmlns:c16="http://schemas.microsoft.com/office/drawing/2014/chart" uri="{C3380CC4-5D6E-409C-BE32-E72D297353CC}">
              <c16:uniqueId val="{00000004-05E4-47A7-A704-C3C1E75D9AB6}"/>
            </c:ext>
          </c:extLst>
        </c:ser>
        <c:dLbls>
          <c:dLblPos val="outEnd"/>
          <c:showLegendKey val="0"/>
          <c:showVal val="1"/>
          <c:showCatName val="0"/>
          <c:showSerName val="0"/>
          <c:showPercent val="0"/>
          <c:showBubbleSize val="0"/>
        </c:dLbls>
        <c:gapWidth val="219"/>
        <c:overlap val="-27"/>
        <c:axId val="212851376"/>
        <c:axId val="761114728"/>
      </c:barChart>
      <c:catAx>
        <c:axId val="2128513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Diabetes-Related Complication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114728"/>
        <c:crosses val="autoZero"/>
        <c:auto val="1"/>
        <c:lblAlgn val="ctr"/>
        <c:lblOffset val="100"/>
        <c:noMultiLvlLbl val="0"/>
      </c:catAx>
      <c:valAx>
        <c:axId val="761114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51376"/>
        <c:crosses val="autoZero"/>
        <c:crossBetween val="between"/>
      </c:valAx>
      <c:spPr>
        <a:noFill/>
        <a:ln>
          <a:noFill/>
        </a:ln>
        <a:effectLst/>
      </c:spPr>
    </c:plotArea>
    <c:legend>
      <c:legendPos val="b"/>
      <c:layout>
        <c:manualLayout>
          <c:xMode val="edge"/>
          <c:yMode val="edge"/>
          <c:x val="0.43988456304073104"/>
          <c:y val="0.93462795462401571"/>
          <c:w val="0.25603334305434045"/>
          <c:h val="5.04299442530208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a:solidFill>
                <a:schemeClr val="tx1"/>
              </a:solidFill>
              <a:latin typeface="Calibri" panose="020F0502020204030204" pitchFamily="34" charset="0"/>
              <a:cs typeface="Calibri" panose="020F0502020204030204" pitchFamily="34" charset="0"/>
            </a:rPr>
            <a:t> </a:t>
          </a:r>
          <a:endParaRPr lang="en-US" sz="20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ensure consistent, </a:t>
          </a:r>
          <a:br>
            <a:rPr lang="en-US" sz="2000" b="1" i="0">
              <a:solidFill>
                <a:schemeClr val="tx1"/>
              </a:solidFill>
              <a:latin typeface="Calibri" panose="020F0502020204030204" pitchFamily="34" charset="0"/>
              <a:cs typeface="Calibri" panose="020F0502020204030204" pitchFamily="34" charset="0"/>
            </a:rPr>
          </a:br>
          <a:r>
            <a:rPr lang="en-US" sz="2000" b="1" i="0">
              <a:solidFill>
                <a:schemeClr val="tx1"/>
              </a:solidFill>
              <a:latin typeface="Calibri" panose="020F0502020204030204" pitchFamily="34" charset="0"/>
              <a:cs typeface="Calibri" panose="020F0502020204030204" pitchFamily="34" charset="0"/>
            </a:rPr>
            <a:t>high-quality care across the province</a:t>
          </a:r>
          <a:endParaRPr lang="en-US" sz="20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20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kern="1200">
              <a:solidFill>
                <a:schemeClr val="tx1"/>
              </a:solidFill>
              <a:latin typeface="Calibri" panose="020F0502020204030204" pitchFamily="34" charset="0"/>
              <a:cs typeface="Calibri" panose="020F0502020204030204" pitchFamily="34" charset="0"/>
            </a:rPr>
            <a:t> </a:t>
          </a:r>
          <a:endParaRPr lang="en-US" sz="20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ensure consistent, </a:t>
          </a:r>
          <a:br>
            <a:rPr lang="en-US" sz="2000" b="1" i="0" kern="1200">
              <a:solidFill>
                <a:schemeClr val="tx1"/>
              </a:solidFill>
              <a:latin typeface="Calibri" panose="020F0502020204030204" pitchFamily="34" charset="0"/>
              <a:cs typeface="Calibri" panose="020F0502020204030204" pitchFamily="34" charset="0"/>
            </a:rPr>
          </a:br>
          <a:r>
            <a:rPr lang="en-US" sz="2000" b="1" i="0" kern="1200">
              <a:solidFill>
                <a:schemeClr val="tx1"/>
              </a:solidFill>
              <a:latin typeface="Calibri" panose="020F0502020204030204" pitchFamily="34" charset="0"/>
              <a:cs typeface="Calibri" panose="020F0502020204030204" pitchFamily="34" charset="0"/>
            </a:rPr>
            <a:t>high-quality care across the province</a:t>
          </a:r>
          <a:endParaRPr lang="en-US" sz="20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qontario.ca/evidence-to-improve-care/quality-standards/view-all-quality-standards/diabetes-in-pregnanc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prediabetes and type 2 diabetes and their caregivers.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701525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406560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418431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229324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800" dirty="0">
                <a:effectLst/>
                <a:latin typeface="Calibri" panose="020F0502020204030204" pitchFamily="34" charset="0"/>
                <a:ea typeface="Times New Roman" panose="02020603050405020304" pitchFamily="18" charset="0"/>
                <a:cs typeface="Calibri" panose="020F0502020204030204" pitchFamily="34" charset="0"/>
              </a:rPr>
              <a:t>This quality standard addresses care for children and adults who are at risk of developing prediabetes or type 2 diabetes or who already have a diagnosis of either. It does not address the prevention of type 2 diabetes in the general population, although it does provide guidance on risks and lifestyle factors that may affect the progression from prediabetes to type 2 diabetes.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Calibri" panose="020F0502020204030204" pitchFamily="34" charset="0"/>
              </a:rPr>
              <a:t>This quality standard applies to all settings.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Calibri" panose="020F0502020204030204" pitchFamily="34" charset="0"/>
              </a:rPr>
              <a:t>This quality standard does not include care for pregnant people with type 2 diabetes. For a quality standard that addresses care for people with type 1 or type 2 diabetes who become pregnant, or people diagnosed with gestational diabetes, please refer to the </a:t>
            </a:r>
            <a:r>
              <a:rPr lang="en-CA" sz="1800" i="1" u="sng" dirty="0">
                <a:solidFill>
                  <a:srgbClr val="00B0F0"/>
                </a:solidFill>
                <a:effectLst/>
                <a:latin typeface="Calibri" panose="020F0502020204030204" pitchFamily="34" charset="0"/>
                <a:ea typeface="Times New Roman" panose="02020603050405020304" pitchFamily="18" charset="0"/>
                <a:cs typeface="Calibri" panose="020F0502020204030204" pitchFamily="34" charset="0"/>
                <a:hlinkClick r:id="rId3"/>
              </a:rPr>
              <a:t>Diabetes in Pregnancy</a:t>
            </a:r>
            <a:r>
              <a:rPr lang="en-CA"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 quality standard</a:t>
            </a:r>
            <a:r>
              <a:rPr lang="en-CA"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u="none" strike="noStrike"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Calibri" panose="020F0502020204030204" pitchFamily="34" charset="0"/>
              </a:rPr>
              <a:t>This quality standard includes nine quality statements on areas identified by the Type 2 Diabetes Quality Standard Advisory Committee and several health and social service organizations working with Indigenous populations as having high potential to improve the quality of care in Ontario for people at risk for or living with prediabetes and type 2 diabetes.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1: Screening for Risk Factors and Testing for Prediabetes and Type 2 Diabetes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who are asymptomatic yet susceptible to developing prediabetes and type 2 diabetes have their blood tested at regular intervals determined by their individual risk factors.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2: Reducing the Risk of Type 2 Diabetes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prediabetes and their caregivers collaborate with their care provider to create a tailored plan to prevent or slow the progression from prediabetes to type 2 diabetes.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3: Identifying and Assessing Mental Health Needs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type 2 diabetes are screened for psychological distress and mental health disorders on a regular basis using recognized screening questions or validated screening tools. People who screen positive for a mental health disorder are referred to a health care professional with expertise in mental health for further assessment and treatment.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4: Healthy Behaviour Changes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prediabetes or type 2 diabetes receive education and coaching on healthy behaviour changes, including increasing physical activity, improving diet, managing stress, and quitting smoking. People who have concerns about their weight despite implementing healthy behaviour changes are offered individualized weight management interventions.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5: Setting and Achieving Glycemic Targets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type 2 diabetes, in collaboration with their health care team, set individualized glycemic targets, including glycated hemoglobin (hemoglobin A1C) and other available measures of glycemia. All available data are used to assess whether individualized glycemic targets are achieved and to guide treatment decisions and self-management activities.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6: Access to a Collaborative Interprofessional Care Team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prediabetes or type 2 diabetes and their caregivers have access to a collaborative interprofessional care team to comprehensively manage their prediabetes or diabetes and additional health care needs.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7: Promoting Self-Management Skills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prediabetes and type 2 diabetes and their caregivers collaborate with their interprofessional care team to create a tailored self-management plan based on their needs and preferences, with the goal of enhancing their ability to participate in their diabetes management.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8: Screening for Complications and Risk Factors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type 2 diabetes are screened for complications and risk factors at diagnosis and at regular follow-up intervals.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9: Cardiovascular Protection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People with type 2 diabetes receive care that incorporates an individualized cardiovascular risk reduction approach.</a:t>
            </a:r>
            <a:br>
              <a:rPr lang="en-CA" sz="1800" b="1">
                <a:solidFill>
                  <a:srgbClr val="00788A"/>
                </a:solidFill>
                <a:effectLst/>
                <a:latin typeface="Calibri" panose="020F0502020204030204" pitchFamily="34" charset="0"/>
                <a:ea typeface="Times New Roman" panose="02020603050405020304" pitchFamily="18" charset="0"/>
                <a:cs typeface="Calibri" panose="020F0502020204030204" pitchFamily="34" charset="0"/>
              </a:rPr>
            </a:b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173995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1: Screening for Risk Factors and Testing for Prediabetes and Type 2 Diabetes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who are asymptomatic yet susceptible to developing prediabetes and type 2 diabetes have their blood tested at regular intervals determined by their individual risk factors.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2: Reducing the Risk of Type 2 Diabetes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prediabetes and their caregivers collaborate with their care provider to create a tailored plan to prevent or slow the progression from prediabetes to type 2 diabetes.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br>
              <a:rPr lang="en-CA" sz="1200" b="1" i="1">
                <a:solidFill>
                  <a:srgbClr val="00788A"/>
                </a:solidFill>
                <a:effectLst/>
                <a:latin typeface="Calibri" panose="020F0502020204030204" pitchFamily="34" charset="0"/>
                <a:ea typeface="Times New Roman" panose="02020603050405020304" pitchFamily="18" charset="0"/>
                <a:cs typeface="Calibri" panose="020F0502020204030204" pitchFamily="34" charset="0"/>
              </a:rPr>
            </a:br>
            <a:endParaRPr lang="en-CA" sz="1200" i="1">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3: Identifying and Assessing Mental Health Needs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type 2 diabetes are screened for psychological distress and mental health disorders on a regular basis using recognized screening questions or validated screening tools. People who screen positive for a mental health disorder are referred to a health care professional with expertise in mental health for further assessment and treatment.</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br>
              <a:rPr lang="en-CA" sz="1200" b="1">
                <a:solidFill>
                  <a:srgbClr val="00788A"/>
                </a:solidFill>
                <a:effectLst/>
                <a:latin typeface="Calibri" panose="020F0502020204030204" pitchFamily="34" charset="0"/>
                <a:ea typeface="Times New Roman" panose="02020603050405020304" pitchFamily="18" charset="0"/>
                <a:cs typeface="Calibri" panose="020F0502020204030204" pitchFamily="34" charset="0"/>
              </a:rPr>
            </a:b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4: Healthy Behaviour Changes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prediabetes or type 2 diabetes receive education and coaching on healthy behaviour changes, including increasing physical activity, improving diet, managing stress, and quitting smoking. People who have concerns about their weight despite implementing healthy behaviour changes are offered individualized weight management interventions.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5: Setting and Achieving Glycemic Targets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type 2 diabetes, in collaboration with their health care team, set individualized glycemic targets, including glycated hemoglobin (hemoglobin A1C) and other available measures of glycemia. All available data are used to assess whether individualized glycemic targets are achieved and to guide treatment decisions and self-management activities.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6: Access to a Collaborative Interprofessional Care Team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prediabetes or type 2 diabetes and their caregivers have access to a collaborative interprofessional care team to comprehensively manage their prediabetes or diabetes and additional health care needs.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0371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7: Promoting Self-Management Skills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prediabetes and type 2 diabetes and their caregivers collaborate with their interprofessional care team to create a tailored self-management plan based on their needs and preferences, with the goal of enhancing their ability to participate in their diabetes management.</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59064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8: Screening for Complications and Risk Factors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type 2 diabetes are screened for complications and risk factors at diagnosis and at regular follow-up intervals.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02553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9: Cardiovascular Protection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200">
                <a:effectLst/>
                <a:latin typeface="Calibri" panose="020F0502020204030204" pitchFamily="34" charset="0"/>
                <a:ea typeface="Times New Roman" panose="02020603050405020304" pitchFamily="18" charset="0"/>
                <a:cs typeface="Calibri" panose="020F0502020204030204" pitchFamily="34" charset="0"/>
              </a:rPr>
              <a:t>People with type 2 diabetes receive care that incorporates an individualized cardiovascular risk reduction approach.</a:t>
            </a:r>
            <a:br>
              <a:rPr lang="en-CA" sz="1200" b="1">
                <a:solidFill>
                  <a:srgbClr val="00788A"/>
                </a:solidFill>
                <a:effectLst/>
                <a:latin typeface="Calibri" panose="020F0502020204030204" pitchFamily="34" charset="0"/>
                <a:ea typeface="Times New Roman" panose="02020603050405020304" pitchFamily="18" charset="0"/>
                <a:cs typeface="Calibri" panose="020F0502020204030204" pitchFamily="34" charset="0"/>
              </a:rPr>
            </a:b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2461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Type 2 Diabetes Quality Standard Advisory Committee identified some overarching goals for this quality standard. These goals were mapped to indicators that can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35</a:t>
            </a:fld>
            <a:endParaRPr lang="en-CA" altLang="en-US">
              <a:solidFill>
                <a:srgbClr val="000000"/>
              </a:solidFill>
            </a:endParaRPr>
          </a:p>
        </p:txBody>
      </p:sp>
    </p:spTree>
    <p:extLst>
      <p:ext uri="{BB962C8B-B14F-4D97-AF65-F5344CB8AC3E}">
        <p14:creationId xmlns:p14="http://schemas.microsoft.com/office/powerpoint/2010/main" val="13630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36</a:t>
            </a:fld>
            <a:endParaRPr lang="en-CA" altLang="en-US">
              <a:solidFill>
                <a:srgbClr val="000000"/>
              </a:solidFill>
            </a:endParaRPr>
          </a:p>
        </p:txBody>
      </p:sp>
    </p:spTree>
    <p:extLst>
      <p:ext uri="{BB962C8B-B14F-4D97-AF65-F5344CB8AC3E}">
        <p14:creationId xmlns:p14="http://schemas.microsoft.com/office/powerpoint/2010/main" val="13630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3529438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This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guide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0"/>
              <a:t>Each quality standard includes a plain language summary for patients,</a:t>
            </a:r>
            <a:r>
              <a:rPr lang="en-CA" b="0" baseline="0"/>
              <a:t> families, </a:t>
            </a:r>
            <a:r>
              <a:rPr lang="en-CA" b="0"/>
              <a:t>caregivers and the public called the </a:t>
            </a:r>
            <a:r>
              <a:rPr lang="en-CA" b="1"/>
              <a:t>patient guide.</a:t>
            </a:r>
          </a:p>
          <a:p>
            <a:endParaRPr lang="en-US" baseline="0" dirty="0"/>
          </a:p>
          <a:p>
            <a:r>
              <a:rPr lang="en-US" b="1" baseline="0" dirty="0"/>
              <a:t>Patient engagement in quality standards: </a:t>
            </a:r>
          </a:p>
          <a:p>
            <a:pPr marL="171450" indent="-171450">
              <a:buFont typeface="Arial" panose="020B0604020202020204" pitchFamily="34" charset="0"/>
              <a:buChar char="•"/>
            </a:pPr>
            <a:r>
              <a:rPr lang="en-CA" sz="1200" dirty="0"/>
              <a:t>Membership on advisory committees</a:t>
            </a:r>
          </a:p>
          <a:p>
            <a:pPr marL="171450" indent="-171450">
              <a:buFont typeface="Arial" panose="020B0604020202020204" pitchFamily="34" charset="0"/>
              <a:buChar char="•"/>
            </a:pPr>
            <a:r>
              <a:rPr lang="en-CA" sz="1200" dirty="0"/>
              <a:t>Focus groups and key informant interviews on topic-specific content (when necessary)</a:t>
            </a:r>
          </a:p>
          <a:p>
            <a:pPr marL="171450" indent="-171450">
              <a:buFont typeface="Arial" panose="020B0604020202020204" pitchFamily="34" charset="0"/>
              <a:buChar char="•"/>
            </a:pPr>
            <a:r>
              <a:rPr lang="en-CA" sz="1200" dirty="0"/>
              <a:t>Public comment period for each quality standard</a:t>
            </a:r>
          </a:p>
          <a:p>
            <a:pPr marL="171450" indent="-171450">
              <a:buFont typeface="Arial" panose="020B0604020202020204" pitchFamily="34" charset="0"/>
              <a:buChar char="•"/>
            </a:pPr>
            <a:r>
              <a:rPr lang="en-CA" sz="1200" dirty="0"/>
              <a:t>Consultations on the patient guide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236317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66802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BC4A31B5-70FE-45D5-A074-03BC3D6BE7FA}"/>
              </a:ext>
            </a:extLst>
          </p:cNvPr>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heme" Target="../theme/theme4.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 id="214748467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51" r:id="rId3"/>
    <p:sldLayoutId id="2147484652" r:id="rId4"/>
    <p:sldLayoutId id="2147484653" r:id="rId5"/>
    <p:sldLayoutId id="2147484654" r:id="rId6"/>
    <p:sldLayoutId id="2147484665" r:id="rId7"/>
    <p:sldLayoutId id="2147484666" r:id="rId8"/>
    <p:sldLayoutId id="2147484667" r:id="rId9"/>
    <p:sldLayoutId id="2147484668" r:id="rId10"/>
    <p:sldLayoutId id="2147484669" r:id="rId11"/>
    <p:sldLayoutId id="2147484670" r:id="rId12"/>
    <p:sldLayoutId id="2147484655" r:id="rId13"/>
    <p:sldLayoutId id="2147484656" r:id="rId14"/>
    <p:sldLayoutId id="2147484657" r:id="rId15"/>
    <p:sldLayoutId id="2147484658" r:id="rId16"/>
    <p:sldLayoutId id="2147484659" r:id="rId17"/>
    <p:sldLayoutId id="2147484660" r:id="rId18"/>
    <p:sldLayoutId id="2147484661" r:id="rId19"/>
    <p:sldLayoutId id="2147484662" r:id="rId20"/>
    <p:sldLayoutId id="2147484650" r:id="rId21"/>
    <p:sldLayoutId id="2147484640" r:id="rId22"/>
    <p:sldLayoutId id="2147484641" r:id="rId23"/>
    <p:sldLayoutId id="2147484642" r:id="rId24"/>
    <p:sldLayoutId id="2147484643" r:id="rId25"/>
    <p:sldLayoutId id="2147484644" r:id="rId26"/>
    <p:sldLayoutId id="2147484645" r:id="rId27"/>
    <p:sldLayoutId id="2147484646" r:id="rId28"/>
    <p:sldLayoutId id="2147484647" r:id="rId29"/>
    <p:sldLayoutId id="2147484648" r:id="rId30"/>
    <p:sldLayoutId id="2147484649" r:id="rId31"/>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quorum.hqontario.ca/en/" TargetMode="Externa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lines.diabetes.ca/docs/CPG-2018-full-EN.pdf" TargetMode="External"/><Relationship Id="rId2" Type="http://schemas.openxmlformats.org/officeDocument/2006/relationships/hyperlink" Target="https://www.diabetes.ca/DiabetesCanadaWebsite/media/About-Diabetes/Diabetes%20Charter/2019-Backgrounder-Ontario.pdf" TargetMode="External"/><Relationship Id="rId1" Type="http://schemas.openxmlformats.org/officeDocument/2006/relationships/slideLayout" Target="../slideLayouts/slideLayout43.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hyperlink" Target="https://guidelines.diabetes.ca/docs/CPG-2018-full-EN.pdf" TargetMode="External"/><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s://www.longwoods.com/content/23660" TargetMode="External"/><Relationship Id="rId2" Type="http://schemas.openxmlformats.org/officeDocument/2006/relationships/hyperlink" Target="https://guidelines.diabetes.ca/docs/CPG-2018-full-EN.pdf" TargetMode="Externa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ices.on.ca/Publications/Atlases-and-Reports/2012/Regional-Measures-of-Diabetes-Burden-in-Ontario" TargetMode="Externa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hyperlink" Target="https://hqontario.ca/evidence-to-improve-care/quality-standards/view-all-quality-standards/diabetes-in-pregnancy"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3.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3.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3.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hqontario.ca/evidence-to-improve-care/quality-standards/view-all-quality-standards/diabetes-prediabetes-and-type-2" TargetMode="Externa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8261420" cy="1520481"/>
          </a:xfrm>
          <a:prstGeom prst="rect">
            <a:avLst/>
          </a:prstGeom>
          <a:noFill/>
        </p:spPr>
        <p:txBody>
          <a:bodyPr wrap="square" rtlCol="0" anchor="t">
            <a:spAutoFit/>
          </a:bodyPr>
          <a:lstStyle/>
          <a:p>
            <a:pPr>
              <a:lnSpc>
                <a:spcPts val="5745"/>
              </a:lnSpc>
            </a:pPr>
            <a:r>
              <a:rPr lang="en-CA" sz="4400" u="none">
                <a:latin typeface="+mj-lt"/>
                <a:cs typeface="Arial"/>
              </a:rPr>
              <a:t>Prediabetes and Type 2 </a:t>
            </a:r>
            <a:br>
              <a:rPr lang="en-CA" sz="4400" u="none">
                <a:latin typeface="+mj-lt"/>
                <a:cs typeface="Arial"/>
              </a:rPr>
            </a:br>
            <a:r>
              <a:rPr lang="en-CA" sz="4400" u="none">
                <a:latin typeface="+mj-lt"/>
                <a:cs typeface="Arial"/>
              </a:rPr>
              <a:t>Diabetes </a:t>
            </a:r>
            <a:r>
              <a:rPr lang="en-US" sz="4400" u="none">
                <a:latin typeface="+mj-lt"/>
                <a:ea typeface="Helvetica Neue Light" panose="02000403000000020004" pitchFamily="2" charset="0"/>
                <a:cs typeface="Arial"/>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7749" y="3473794"/>
            <a:ext cx="4677000" cy="98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u="none" spc="80">
                <a:latin typeface="+mn-lt"/>
                <a:ea typeface="MS PGothic"/>
                <a:cs typeface="Arial"/>
              </a:rPr>
              <a:t>Guiding evidence-based care for people of all ages living with prediabetes and type 2 diabetes in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536911" y="3130923"/>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80500BA4-C621-400F-99EB-2DCB9A4CACD4}"/>
              </a:ext>
            </a:extLst>
          </p:cNvPr>
          <p:cNvPicPr>
            <a:picLocks noChangeAspect="1"/>
          </p:cNvPicPr>
          <p:nvPr/>
        </p:nvPicPr>
        <p:blipFill>
          <a:blip r:embed="rId5"/>
          <a:stretch>
            <a:fillRect/>
          </a:stretch>
        </p:blipFill>
        <p:spPr>
          <a:xfrm>
            <a:off x="255042" y="5732598"/>
            <a:ext cx="1972115" cy="965213"/>
          </a:xfrm>
          <a:prstGeom prst="rect">
            <a:avLst/>
          </a:prstGeom>
        </p:spPr>
      </p:pic>
      <p:pic>
        <p:nvPicPr>
          <p:cNvPr id="4" name="Picture 3">
            <a:extLst>
              <a:ext uri="{FF2B5EF4-FFF2-40B4-BE49-F238E27FC236}">
                <a16:creationId xmlns:a16="http://schemas.microsoft.com/office/drawing/2014/main" id="{CA0BC55B-3843-4C1B-BDDA-AC3E0F3CB2C7}"/>
              </a:ext>
            </a:extLst>
          </p:cNvPr>
          <p:cNvPicPr>
            <a:picLocks noChangeAspect="1"/>
          </p:cNvPicPr>
          <p:nvPr/>
        </p:nvPicPr>
        <p:blipFill>
          <a:blip r:embed="rId6"/>
          <a:stretch>
            <a:fillRect/>
          </a:stretch>
        </p:blipFill>
        <p:spPr>
          <a:xfrm>
            <a:off x="5779362" y="2911478"/>
            <a:ext cx="3364637" cy="3905071"/>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a:solidFill>
                  <a:schemeClr val="tx1"/>
                </a:solidFill>
                <a:latin typeface="Calibri"/>
                <a:ea typeface="MS PGothic"/>
                <a:cs typeface="Calibri"/>
              </a:rPr>
              <a:t>Quality Standard Adoption Tools:</a:t>
            </a:r>
            <a:br>
              <a:rPr lang="en-US" sz="2400" b="0" dirty="0">
                <a:latin typeface="Calibri" panose="020F0502020204030204" pitchFamily="34" charset="0"/>
                <a:ea typeface="MS PGothic"/>
                <a:cs typeface="Calibri" panose="020F0502020204030204" pitchFamily="34" charset="0"/>
              </a:rPr>
            </a:br>
            <a:r>
              <a:rPr lang="en-US">
                <a:solidFill>
                  <a:schemeClr val="tx1"/>
                </a:solidFill>
                <a:latin typeface="Calibri"/>
                <a:ea typeface="MS PGothic"/>
                <a:cs typeface="Calibri"/>
              </a:rPr>
              <a:t>Quorum</a:t>
            </a:r>
            <a:endParaRPr lang="en-US">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0B0F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0B0F0"/>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0B0F0"/>
                </a:solidFill>
                <a:hlinkClick r:id="rId6"/>
              </a:rPr>
              <a:t>quorum.hqontario.ca</a:t>
            </a:r>
            <a:endParaRPr kumimoji="0" lang="en-CA" sz="1600" b="1" i="0" u="none" strike="noStrike" kern="1200" cap="none" spc="0" normalizeH="0" baseline="0" noProof="0">
              <a:ln>
                <a:noFill/>
              </a:ln>
              <a:solidFill>
                <a:srgbClr val="00B0F0"/>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F979A9C-8205-4305-9086-EB5CF575423F}"/>
              </a:ext>
            </a:extLst>
          </p:cNvPr>
          <p:cNvPicPr>
            <a:picLocks noChangeAspect="1"/>
          </p:cNvPicPr>
          <p:nvPr/>
        </p:nvPicPr>
        <p:blipFill>
          <a:blip r:embed="rId4"/>
          <a:stretch>
            <a:fillRect/>
          </a:stretch>
        </p:blipFill>
        <p:spPr>
          <a:xfrm>
            <a:off x="5342726" y="1579418"/>
            <a:ext cx="3078736" cy="3909941"/>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highlight>
                  <a:srgbClr val="FFFF00"/>
                </a:highlight>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2000" b="1">
                <a:latin typeface="Calibri"/>
                <a:ea typeface="MS PGothic"/>
                <a:cs typeface="Calibri"/>
              </a:rPr>
              <a:t>Data tables </a:t>
            </a:r>
            <a:r>
              <a:rPr lang="en-CA" sz="2000">
                <a:latin typeface="Calibri"/>
                <a:ea typeface="MS PGothic"/>
                <a:cs typeface="Calibri"/>
              </a:rPr>
              <a:t>can be used to examine variations in indicator results across the province. They include data on key indicators:</a:t>
            </a:r>
          </a:p>
          <a:p>
            <a:pPr>
              <a:buClr>
                <a:srgbClr val="00B2E3"/>
              </a:buClr>
              <a:buFont typeface="Arial" panose="020B0604020202020204" pitchFamily="34" charset="0"/>
              <a:buChar char="•"/>
            </a:pPr>
            <a:r>
              <a:rPr lang="en-CA" sz="2000">
                <a:latin typeface="Calibri"/>
                <a:ea typeface="MS PGothic"/>
                <a:cs typeface="Calibri"/>
              </a:rPr>
              <a:t>Over time for Ontario</a:t>
            </a:r>
          </a:p>
          <a:p>
            <a:pPr>
              <a:buClr>
                <a:srgbClr val="00B2E3"/>
              </a:buClr>
              <a:buFont typeface="Arial" panose="020B0604020202020204" pitchFamily="34" charset="0"/>
              <a:buChar char="•"/>
            </a:pPr>
            <a:r>
              <a:rPr lang="en-CA" sz="2000">
                <a:latin typeface="Calibri"/>
                <a:ea typeface="MS PGothic"/>
                <a:cs typeface="Calibri"/>
              </a:rPr>
              <a:t>Across regions in Ontario</a:t>
            </a:r>
          </a:p>
          <a:p>
            <a:pPr>
              <a:buClr>
                <a:srgbClr val="00B2E3"/>
              </a:buClr>
              <a:buFont typeface="Arial" panose="020B0604020202020204" pitchFamily="34" charset="0"/>
              <a:buChar char="•"/>
            </a:pPr>
            <a:r>
              <a:rPr lang="en-CA" sz="2000">
                <a:latin typeface="Calibri"/>
                <a:ea typeface="MS PGothic"/>
                <a:cs typeface="Calibri"/>
              </a:rPr>
              <a:t>For specific measures of equity (age, geography, income and sex)</a:t>
            </a:r>
            <a:endParaRPr lang="en-US" sz="2000">
              <a:latin typeface="Calibri"/>
              <a:ea typeface="MS PGothic"/>
              <a:cs typeface="Calibri"/>
            </a:endParaRPr>
          </a:p>
          <a:p>
            <a:pPr>
              <a:buClr>
                <a:srgbClr val="00B2E3"/>
              </a:buClr>
              <a:buFontTx/>
              <a:buChar char="-"/>
            </a:pPr>
            <a:endParaRPr lang="en-CA" sz="200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D5E3E23-4CC2-470A-B5E8-9B7A7799CF3C}"/>
              </a:ext>
            </a:extLst>
          </p:cNvPr>
          <p:cNvPicPr>
            <a:picLocks noChangeAspect="1"/>
          </p:cNvPicPr>
          <p:nvPr/>
        </p:nvPicPr>
        <p:blipFill>
          <a:blip r:embed="rId4"/>
          <a:stretch>
            <a:fillRect/>
          </a:stretch>
        </p:blipFill>
        <p:spPr>
          <a:xfrm>
            <a:off x="4572000" y="2004291"/>
            <a:ext cx="4404766" cy="2615222"/>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62915" y="1459239"/>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u="none" kern="0">
                <a:solidFill>
                  <a:schemeClr val="tx1"/>
                </a:solidFill>
                <a:latin typeface="Calibri" panose="020F0502020204030204" pitchFamily="34" charset="0"/>
                <a:cs typeface="Calibri" panose="020F0502020204030204" pitchFamily="34" charset="0"/>
              </a:rPr>
              <a:t>Why </a:t>
            </a:r>
            <a:r>
              <a:rPr lang="en-CA" u="none" kern="0">
                <a:solidFill>
                  <a:schemeClr val="tx1"/>
                </a:solidFill>
                <a:latin typeface="Calibri" panose="020F0502020204030204" pitchFamily="34" charset="0"/>
                <a:cs typeface="Calibri" panose="020F0502020204030204" pitchFamily="34" charset="0"/>
              </a:rPr>
              <a:t>Do We Need a Quality </a:t>
            </a:r>
            <a:br>
              <a:rPr lang="en-CA" u="none" kern="0">
                <a:solidFill>
                  <a:schemeClr val="tx1"/>
                </a:solidFill>
                <a:latin typeface="Calibri" panose="020F0502020204030204" pitchFamily="34" charset="0"/>
                <a:cs typeface="Calibri" panose="020F0502020204030204" pitchFamily="34" charset="0"/>
              </a:rPr>
            </a:br>
            <a:r>
              <a:rPr lang="en-CA" u="none" kern="0">
                <a:solidFill>
                  <a:schemeClr val="tx1"/>
                </a:solidFill>
                <a:latin typeface="Calibri" panose="020F0502020204030204" pitchFamily="34" charset="0"/>
                <a:cs typeface="Calibri" panose="020F0502020204030204" pitchFamily="34" charset="0"/>
              </a:rPr>
              <a:t>Standard for Prediabetes and </a:t>
            </a:r>
            <a:br>
              <a:rPr lang="en-CA" u="none" kern="0">
                <a:solidFill>
                  <a:schemeClr val="tx1"/>
                </a:solidFill>
                <a:latin typeface="Calibri" panose="020F0502020204030204" pitchFamily="34" charset="0"/>
                <a:cs typeface="Calibri" panose="020F0502020204030204" pitchFamily="34" charset="0"/>
              </a:rPr>
            </a:br>
            <a:r>
              <a:rPr lang="en-CA" u="none" kern="0">
                <a:solidFill>
                  <a:schemeClr val="tx1"/>
                </a:solidFill>
                <a:latin typeface="Calibri" panose="020F0502020204030204" pitchFamily="34" charset="0"/>
                <a:cs typeface="Calibri" panose="020F0502020204030204" pitchFamily="34" charset="0"/>
              </a:rPr>
              <a:t>Type 2 Diabetes? </a:t>
            </a:r>
            <a:br>
              <a:rPr lang="en-US" u="none" kern="0">
                <a:solidFill>
                  <a:schemeClr val="tx1"/>
                </a:solidFill>
                <a:latin typeface="MS PGothic"/>
              </a:rPr>
            </a:br>
            <a:endParaRPr lang="en-US" u="none" kern="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3630724"/>
            <a:ext cx="4863627"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19976FC8-2536-4211-AB40-F840CBC8C3B1}"/>
              </a:ext>
            </a:extLst>
          </p:cNvPr>
          <p:cNvSpPr txBox="1"/>
          <p:nvPr/>
        </p:nvSpPr>
        <p:spPr>
          <a:xfrm>
            <a:off x="0" y="6218728"/>
            <a:ext cx="9144000" cy="646331"/>
          </a:xfrm>
          <a:prstGeom prst="rect">
            <a:avLst/>
          </a:prstGeom>
          <a:noFill/>
        </p:spPr>
        <p:txBody>
          <a:bodyPr wrap="square" lIns="91440" tIns="45720" rIns="91440" bIns="45720" anchor="t">
            <a:spAutoFit/>
          </a:bodyPr>
          <a:lstStyle/>
          <a:p>
            <a:r>
              <a:rPr lang="en-CA" sz="1200" b="0" i="0" u="none" strike="noStrike">
                <a:solidFill>
                  <a:srgbClr val="000000"/>
                </a:solidFill>
                <a:effectLst/>
                <a:latin typeface="Calibri"/>
                <a:ea typeface="MS PGothic"/>
                <a:cs typeface="Calibri"/>
              </a:rPr>
              <a:t>Note: Indicator data for the Prediabetes and Type 2 </a:t>
            </a:r>
            <a:r>
              <a:rPr lang="en-CA" sz="1200" u="none">
                <a:solidFill>
                  <a:srgbClr val="000000"/>
                </a:solidFill>
                <a:latin typeface="Calibri"/>
                <a:ea typeface="MS PGothic"/>
                <a:cs typeface="Calibri"/>
              </a:rPr>
              <a:t>Diabetes Quality Standard</a:t>
            </a:r>
            <a:r>
              <a:rPr lang="en-CA" sz="1200" b="0" i="0" u="none" strike="noStrike">
                <a:solidFill>
                  <a:srgbClr val="000000"/>
                </a:solidFill>
                <a:effectLst/>
                <a:latin typeface="Calibri"/>
                <a:ea typeface="MS PGothic"/>
                <a:cs typeface="Calibri"/>
              </a:rPr>
              <a:t> presented in slides 15 to 20 are preliminary rates and are not adjusted for factors other than age and sex (e.g., complications/conditions) that an individual with diabetes may have. Refer to the </a:t>
            </a:r>
            <a:r>
              <a:rPr lang="en-CA" sz="1200" u="none">
                <a:solidFill>
                  <a:srgbClr val="000000"/>
                </a:solidFill>
                <a:latin typeface="Calibri"/>
                <a:ea typeface="MS PGothic"/>
                <a:cs typeface="Calibri"/>
              </a:rPr>
              <a:t>Prediabetes and Type 2 Diabetes Quality Standard</a:t>
            </a:r>
            <a:r>
              <a:rPr lang="en-CA" sz="1200" b="0" i="0" u="none" strike="noStrike">
                <a:solidFill>
                  <a:srgbClr val="000000"/>
                </a:solidFill>
                <a:effectLst/>
                <a:latin typeface="Calibri"/>
                <a:ea typeface="MS PGothic"/>
                <a:cs typeface="Calibri"/>
              </a:rPr>
              <a:t> </a:t>
            </a:r>
            <a:r>
              <a:rPr lang="en-CA" sz="1200" u="none">
                <a:solidFill>
                  <a:srgbClr val="000000"/>
                </a:solidFill>
                <a:latin typeface="Calibri"/>
                <a:ea typeface="MS PGothic"/>
                <a:cs typeface="Calibri"/>
              </a:rPr>
              <a:t>Measurement Guide </a:t>
            </a:r>
            <a:r>
              <a:rPr lang="en-CA" sz="1200" b="0" i="0" u="none" strike="noStrike">
                <a:solidFill>
                  <a:srgbClr val="000000"/>
                </a:solidFill>
                <a:effectLst/>
                <a:latin typeface="Calibri"/>
                <a:ea typeface="MS PGothic"/>
                <a:cs typeface="Calibri"/>
              </a:rPr>
              <a:t>for technical specifications (e.g., inclusion and exclusion criteria).</a:t>
            </a:r>
            <a:r>
              <a:rPr lang="en-US" sz="1200" b="0" i="0" u="none" strike="noStrike">
                <a:effectLst/>
                <a:latin typeface="Calibri"/>
                <a:ea typeface="MS PGothic"/>
                <a:cs typeface="Calibri"/>
              </a:rPr>
              <a:t>​</a:t>
            </a: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457200" y="1315325"/>
            <a:ext cx="4069977" cy="4230543"/>
          </a:xfrm>
        </p:spPr>
        <p:txBody>
          <a:bodyPr vert="horz" wrap="square" lIns="108000" tIns="45720" rIns="91440" bIns="45720" numCol="1" anchor="ctr" anchorCtr="0" compatLnSpc="1">
            <a:prstTxWarp prst="textNoShape">
              <a:avLst/>
            </a:prstTxWarp>
          </a:bodyPr>
          <a:lstStyle/>
          <a:p>
            <a:pPr marL="0" indent="0" algn="ctr">
              <a:buNone/>
            </a:pPr>
            <a:r>
              <a:rPr lang="en-US">
                <a:latin typeface="Calibri"/>
                <a:ea typeface="MS PGothic"/>
                <a:cs typeface="Calibri"/>
              </a:rPr>
              <a:t>In 2019, an estimated </a:t>
            </a:r>
            <a:br>
              <a:rPr lang="en-US">
                <a:latin typeface="Calibri"/>
                <a:ea typeface="MS PGothic"/>
                <a:cs typeface="Calibri"/>
              </a:rPr>
            </a:br>
            <a:r>
              <a:rPr lang="en-US" b="1">
                <a:solidFill>
                  <a:srgbClr val="00A0AF"/>
                </a:solidFill>
                <a:latin typeface="Calibri"/>
                <a:ea typeface="MS PGothic"/>
                <a:cs typeface="Calibri"/>
              </a:rPr>
              <a:t>4.4 million</a:t>
            </a:r>
            <a:r>
              <a:rPr lang="en-US">
                <a:latin typeface="Calibri"/>
                <a:ea typeface="MS PGothic"/>
                <a:cs typeface="Calibri"/>
              </a:rPr>
              <a:t> Ontarians were living with diabetes and prediabetes (type 1 diabetes, diagnosed and undiagnosed type 2 diabetes, and prediabetes combined).</a:t>
            </a:r>
            <a:endParaRPr lang="en-US">
              <a:latin typeface="Calibri" panose="020F0502020204030204" pitchFamily="34" charset="0"/>
              <a:cs typeface="Calibri" panose="020F0502020204030204" pitchFamily="34" charset="0"/>
            </a:endParaRPr>
          </a:p>
          <a:p>
            <a:pPr marL="0" indent="0" algn="ctr">
              <a:buNone/>
            </a:pPr>
            <a:r>
              <a:rPr lang="en-US">
                <a:latin typeface="Calibri"/>
                <a:ea typeface="MS PGothic"/>
                <a:cs typeface="Calibri"/>
              </a:rPr>
              <a:t> Roughly </a:t>
            </a:r>
            <a:r>
              <a:rPr lang="en-US" b="1">
                <a:solidFill>
                  <a:srgbClr val="00A0AF"/>
                </a:solidFill>
                <a:latin typeface="Calibri"/>
                <a:ea typeface="MS PGothic"/>
                <a:cs typeface="Calibri"/>
              </a:rPr>
              <a:t>90%</a:t>
            </a:r>
            <a:r>
              <a:rPr lang="en-US">
                <a:latin typeface="Calibri"/>
                <a:ea typeface="MS PGothic"/>
                <a:cs typeface="Calibri"/>
              </a:rPr>
              <a:t> of all cases of diabetes are type 2 diabetes.</a:t>
            </a:r>
            <a:endParaRPr lang="en-US">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22CCBB1-8BAB-497E-AF8F-5BA7575CADC0}"/>
              </a:ext>
            </a:extLst>
          </p:cNvPr>
          <p:cNvSpPr/>
          <p:nvPr/>
        </p:nvSpPr>
        <p:spPr>
          <a:xfrm>
            <a:off x="3515" y="6022851"/>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Diabetes Canada. Diabetes in Ontario [Internet]. Toronto (ON): Diabetes Canada; 2019 [cited 2019 Dec]. Available from: </a:t>
            </a:r>
            <a:r>
              <a:rPr lang="en-US" sz="1100">
                <a:solidFill>
                  <a:srgbClr val="00B0F0"/>
                </a:solidFill>
                <a:latin typeface="Calibri" panose="020F0502020204030204" pitchFamily="34" charset="0"/>
                <a:ea typeface="MS PGothic"/>
                <a:cs typeface="Calibri" panose="020F0502020204030204" pitchFamily="34" charset="0"/>
                <a:hlinkClick r:id="rId2">
                  <a:extLst>
                    <a:ext uri="{A12FA001-AC4F-418D-AE19-62706E023703}">
                      <ahyp:hlinkClr xmlns:ahyp="http://schemas.microsoft.com/office/drawing/2018/hyperlinkcolor" val="tx"/>
                    </a:ext>
                  </a:extLst>
                </a:hlinkClick>
              </a:rPr>
              <a:t>https://www.diabetes.ca/DiabetesCanadaWebsite/media/About-Diabetes/Diabetes%20Charter/2019-Backgrounder-Ontario.pdf</a:t>
            </a:r>
          </a:p>
          <a:p>
            <a:pPr>
              <a:spcBef>
                <a:spcPct val="30000"/>
              </a:spcBef>
              <a:defRPr/>
            </a:pPr>
            <a:r>
              <a:rPr lang="en-US" sz="1100" u="none">
                <a:latin typeface="Calibri" panose="020F0502020204030204" pitchFamily="34" charset="0"/>
                <a:ea typeface="MS PGothic"/>
                <a:cs typeface="Calibri" panose="020F0502020204030204" pitchFamily="34" charset="0"/>
              </a:rPr>
              <a:t>Diabetes Canada. 2018 Clinical practice guidelines [Internet]. Toronto (ON): Diabetes Canada; 2018 [cited 2019 Jul 30]. Available from: </a:t>
            </a:r>
            <a:r>
              <a:rPr lang="en-US" sz="1100">
                <a:solidFill>
                  <a:srgbClr val="00B0F0"/>
                </a:solidFill>
                <a:latin typeface="Calibri" panose="020F0502020204030204" pitchFamily="34" charset="0"/>
                <a:ea typeface="MS PGothic"/>
                <a:cs typeface="Calibri" panose="020F0502020204030204" pitchFamily="34" charset="0"/>
                <a:hlinkClick r:id="rId3">
                  <a:extLst>
                    <a:ext uri="{A12FA001-AC4F-418D-AE19-62706E023703}">
                      <ahyp:hlinkClr xmlns:ahyp="http://schemas.microsoft.com/office/drawing/2018/hyperlinkcolor" val="tx"/>
                    </a:ext>
                  </a:extLst>
                </a:hlinkClick>
              </a:rPr>
              <a:t>https://guidelines.diabetes.ca/docs/CPG-2018-full-EN.pdf</a:t>
            </a:r>
            <a:endParaRPr lang="en-US">
              <a:solidFill>
                <a:srgbClr val="00B0F0"/>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FB0B476-EF29-4739-9870-1337CE243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211" y="1709737"/>
            <a:ext cx="3438525"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9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3465870" y="601347"/>
            <a:ext cx="5499999" cy="4230543"/>
          </a:xfrm>
        </p:spPr>
        <p:txBody>
          <a:bodyPr vert="horz" wrap="square" lIns="108000" tIns="45720" rIns="91440" bIns="45720" numCol="1" anchor="ctr" anchorCtr="0" compatLnSpc="1">
            <a:prstTxWarp prst="textNoShape">
              <a:avLst/>
            </a:prstTxWarp>
          </a:bodyPr>
          <a:lstStyle/>
          <a:p>
            <a:pPr marL="0" indent="0">
              <a:buNone/>
            </a:pPr>
            <a:r>
              <a:rPr lang="en-US">
                <a:latin typeface="Calibri" panose="020F0502020204030204" pitchFamily="34" charset="0"/>
                <a:ea typeface="MS PGothic"/>
                <a:cs typeface="Calibri" panose="020F0502020204030204" pitchFamily="34" charset="0"/>
              </a:rPr>
              <a:t>People with diabetes are at risk of developing:</a:t>
            </a:r>
          </a:p>
          <a:p>
            <a:pPr lvl="1"/>
            <a:r>
              <a:rPr lang="en-US" sz="2400" b="1">
                <a:solidFill>
                  <a:srgbClr val="00A0AF"/>
                </a:solidFill>
                <a:latin typeface="Calibri" panose="020F0502020204030204" pitchFamily="34" charset="0"/>
                <a:ea typeface="MS PGothic"/>
                <a:cs typeface="Calibri" panose="020F0502020204030204" pitchFamily="34" charset="0"/>
              </a:rPr>
              <a:t>serious acute complications </a:t>
            </a:r>
            <a:br>
              <a:rPr lang="en-US" sz="2400" b="1">
                <a:solidFill>
                  <a:srgbClr val="00A0AF"/>
                </a:solidFill>
                <a:latin typeface="Calibri" panose="020F0502020204030204" pitchFamily="34" charset="0"/>
                <a:ea typeface="MS PGothic"/>
                <a:cs typeface="Calibri" panose="020F0502020204030204" pitchFamily="34" charset="0"/>
              </a:rPr>
            </a:br>
            <a:r>
              <a:rPr lang="en-US" sz="2400">
                <a:latin typeface="Calibri" panose="020F0502020204030204" pitchFamily="34" charset="0"/>
                <a:ea typeface="MS PGothic"/>
                <a:cs typeface="Calibri" panose="020F0502020204030204" pitchFamily="34" charset="0"/>
              </a:rPr>
              <a:t>(e.g., severe hypoglycemia)</a:t>
            </a:r>
          </a:p>
          <a:p>
            <a:pPr lvl="1"/>
            <a:r>
              <a:rPr lang="en-US" sz="2400" b="1">
                <a:solidFill>
                  <a:srgbClr val="00A0AF"/>
                </a:solidFill>
                <a:latin typeface="Calibri" panose="020F0502020204030204" pitchFamily="34" charset="0"/>
                <a:ea typeface="MS PGothic"/>
                <a:cs typeface="Calibri" panose="020F0502020204030204" pitchFamily="34" charset="0"/>
              </a:rPr>
              <a:t>long-term microvascular complications</a:t>
            </a:r>
            <a:r>
              <a:rPr lang="en-US" sz="2400">
                <a:latin typeface="Calibri" panose="020F0502020204030204" pitchFamily="34" charset="0"/>
                <a:ea typeface="MS PGothic"/>
                <a:cs typeface="Calibri" panose="020F0502020204030204" pitchFamily="34" charset="0"/>
              </a:rPr>
              <a:t> affecting the eyes, kidneys, and nerves</a:t>
            </a:r>
          </a:p>
          <a:p>
            <a:pPr lvl="1"/>
            <a:r>
              <a:rPr lang="en-US" sz="2400" b="1">
                <a:solidFill>
                  <a:srgbClr val="00A0AF"/>
                </a:solidFill>
                <a:latin typeface="Calibri" panose="020F0502020204030204" pitchFamily="34" charset="0"/>
                <a:ea typeface="MS PGothic"/>
                <a:cs typeface="Calibri" panose="020F0502020204030204" pitchFamily="34" charset="0"/>
              </a:rPr>
              <a:t>cardiovascular disease</a:t>
            </a:r>
            <a:endParaRPr lang="en-US" sz="2400">
              <a:latin typeface="Calibri" panose="020F0502020204030204" pitchFamily="34" charset="0"/>
              <a:ea typeface="MS PGothic"/>
              <a:cs typeface="Calibri" panose="020F0502020204030204" pitchFamily="34" charset="0"/>
            </a:endParaRPr>
          </a:p>
        </p:txBody>
      </p:sp>
      <p:sp>
        <p:nvSpPr>
          <p:cNvPr id="6" name="Rectangle 5">
            <a:extLst>
              <a:ext uri="{FF2B5EF4-FFF2-40B4-BE49-F238E27FC236}">
                <a16:creationId xmlns:a16="http://schemas.microsoft.com/office/drawing/2014/main" id="{4B602E11-CCEA-41BF-88B8-10CE6DD05CB8}"/>
              </a:ext>
            </a:extLst>
          </p:cNvPr>
          <p:cNvSpPr/>
          <p:nvPr/>
        </p:nvSpPr>
        <p:spPr>
          <a:xfrm>
            <a:off x="18420" y="6419012"/>
            <a:ext cx="8133776" cy="43088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en-CA" sz="1100" u="none">
                <a:latin typeface="Calibri" panose="020F0502020204030204" pitchFamily="34" charset="0"/>
                <a:ea typeface="MS PGothic"/>
                <a:cs typeface="Calibri" panose="020F0502020204030204" pitchFamily="34" charset="0"/>
              </a:rPr>
              <a:t>Source: </a:t>
            </a:r>
            <a:r>
              <a:rPr lang="en-US" sz="1100" u="none">
                <a:latin typeface="Calibri" panose="020F0502020204030204" pitchFamily="34" charset="0"/>
                <a:ea typeface="MS PGothic"/>
                <a:cs typeface="Calibri" panose="020F0502020204030204" pitchFamily="34" charset="0"/>
              </a:rPr>
              <a:t>Diabetes Canada. 2018 clinical practice guidelines [Internet]. Toronto (ON): Diabetes Canada; 2018 [cited 2019 Jul 30]. Available from: </a:t>
            </a:r>
            <a:r>
              <a:rPr lang="en-US" sz="1100">
                <a:solidFill>
                  <a:srgbClr val="00B0F0"/>
                </a:solidFill>
                <a:latin typeface="Calibri" panose="020F0502020204030204" pitchFamily="34" charset="0"/>
                <a:ea typeface="MS PGothic"/>
                <a:cs typeface="Calibri" panose="020F0502020204030204" pitchFamily="34" charset="0"/>
                <a:hlinkClick r:id="rId3">
                  <a:extLst>
                    <a:ext uri="{A12FA001-AC4F-418D-AE19-62706E023703}">
                      <ahyp:hlinkClr xmlns:ahyp="http://schemas.microsoft.com/office/drawing/2018/hyperlinkcolor" val="tx"/>
                    </a:ext>
                  </a:extLst>
                </a:hlinkClick>
              </a:rPr>
              <a:t>https://guidelines.diabetes.ca/docs/CPG-2018-full-EN.pdf</a:t>
            </a:r>
            <a:endParaRPr lang="en-US" sz="1100" u="none">
              <a:solidFill>
                <a:srgbClr val="00B0F0"/>
              </a:solidFill>
              <a:latin typeface="Calibri" panose="020F0502020204030204" pitchFamily="34" charset="0"/>
              <a:ea typeface="MS PGothic"/>
              <a:cs typeface="Calibri" panose="020F0502020204030204" pitchFamily="34" charset="0"/>
            </a:endParaRPr>
          </a:p>
        </p:txBody>
      </p:sp>
      <p:pic>
        <p:nvPicPr>
          <p:cNvPr id="2" name="Picture 3" descr="Logo, company name&#10;&#10;Description automatically generated">
            <a:extLst>
              <a:ext uri="{FF2B5EF4-FFF2-40B4-BE49-F238E27FC236}">
                <a16:creationId xmlns:a16="http://schemas.microsoft.com/office/drawing/2014/main" id="{5F2A9370-6CB8-4792-8659-13B363F8E226}"/>
              </a:ext>
            </a:extLst>
          </p:cNvPr>
          <p:cNvPicPr>
            <a:picLocks noChangeAspect="1"/>
          </p:cNvPicPr>
          <p:nvPr/>
        </p:nvPicPr>
        <p:blipFill>
          <a:blip r:embed="rId4"/>
          <a:stretch>
            <a:fillRect/>
          </a:stretch>
        </p:blipFill>
        <p:spPr>
          <a:xfrm>
            <a:off x="178131" y="1851760"/>
            <a:ext cx="3200400" cy="2100189"/>
          </a:xfrm>
          <a:prstGeom prst="rect">
            <a:avLst/>
          </a:prstGeom>
        </p:spPr>
      </p:pic>
    </p:spTree>
    <p:extLst>
      <p:ext uri="{BB962C8B-B14F-4D97-AF65-F5344CB8AC3E}">
        <p14:creationId xmlns:p14="http://schemas.microsoft.com/office/powerpoint/2010/main" val="380143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412376" y="230596"/>
            <a:ext cx="8229600" cy="4248472"/>
          </a:xfrm>
        </p:spPr>
        <p:txBody>
          <a:bodyPr/>
          <a:lstStyle/>
          <a:p>
            <a:pPr>
              <a:buClr>
                <a:srgbClr val="00A0AF"/>
              </a:buClr>
            </a:pPr>
            <a:r>
              <a:rPr lang="en-US">
                <a:latin typeface="Calibri" panose="020F0502020204030204" pitchFamily="34" charset="0"/>
                <a:ea typeface="MS PGothic"/>
                <a:cs typeface="Calibri" panose="020F0502020204030204" pitchFamily="34" charset="0"/>
              </a:rPr>
              <a:t>Certain populations experience higher rates of type 2 diabetes, such as:</a:t>
            </a:r>
          </a:p>
          <a:p>
            <a:pPr lvl="1"/>
            <a:r>
              <a:rPr lang="en-US" sz="2400">
                <a:latin typeface="Calibri" panose="020F0502020204030204" pitchFamily="34" charset="0"/>
                <a:ea typeface="MS PGothic"/>
                <a:cs typeface="Calibri" panose="020F0502020204030204" pitchFamily="34" charset="0"/>
              </a:rPr>
              <a:t>those with </a:t>
            </a:r>
            <a:r>
              <a:rPr lang="en-US" sz="2400" b="1">
                <a:solidFill>
                  <a:srgbClr val="00A0AF"/>
                </a:solidFill>
                <a:latin typeface="Calibri" panose="020F0502020204030204" pitchFamily="34" charset="0"/>
                <a:ea typeface="MS PGothic"/>
                <a:cs typeface="Calibri" panose="020F0502020204030204" pitchFamily="34" charset="0"/>
              </a:rPr>
              <a:t>low income</a:t>
            </a:r>
          </a:p>
          <a:p>
            <a:pPr lvl="1"/>
            <a:r>
              <a:rPr lang="en-US" sz="2400">
                <a:latin typeface="Calibri" panose="020F0502020204030204" pitchFamily="34" charset="0"/>
                <a:ea typeface="MS PGothic"/>
                <a:cs typeface="Calibri" panose="020F0502020204030204" pitchFamily="34" charset="0"/>
              </a:rPr>
              <a:t>people of </a:t>
            </a:r>
            <a:r>
              <a:rPr lang="en-US" sz="2400" b="1">
                <a:solidFill>
                  <a:srgbClr val="00A0AF"/>
                </a:solidFill>
                <a:latin typeface="Calibri" panose="020F0502020204030204" pitchFamily="34" charset="0"/>
                <a:ea typeface="MS PGothic"/>
                <a:cs typeface="Calibri" panose="020F0502020204030204" pitchFamily="34" charset="0"/>
              </a:rPr>
              <a:t>African, Arab, South Asian, or Hispanic descent</a:t>
            </a:r>
          </a:p>
          <a:p>
            <a:pPr lvl="1"/>
            <a:r>
              <a:rPr lang="en-US" sz="2400" b="1">
                <a:solidFill>
                  <a:srgbClr val="00A0AF"/>
                </a:solidFill>
                <a:latin typeface="Calibri" panose="020F0502020204030204" pitchFamily="34" charset="0"/>
                <a:ea typeface="MS PGothic"/>
                <a:cs typeface="Calibri" panose="020F0502020204030204" pitchFamily="34" charset="0"/>
              </a:rPr>
              <a:t>Indigenous</a:t>
            </a:r>
            <a:r>
              <a:rPr lang="en-US" sz="2400">
                <a:latin typeface="Calibri" panose="020F0502020204030204" pitchFamily="34" charset="0"/>
                <a:ea typeface="MS PGothic"/>
                <a:cs typeface="Calibri" panose="020F0502020204030204" pitchFamily="34" charset="0"/>
              </a:rPr>
              <a:t> populations</a:t>
            </a:r>
          </a:p>
          <a:p>
            <a:pPr>
              <a:buClr>
                <a:srgbClr val="00A0AF"/>
              </a:buClr>
            </a:pPr>
            <a:r>
              <a:rPr lang="en-US">
                <a:latin typeface="Calibri" panose="020F0502020204030204" pitchFamily="34" charset="0"/>
                <a:ea typeface="MS PGothic"/>
                <a:cs typeface="Calibri" panose="020F0502020204030204" pitchFamily="34" charset="0"/>
              </a:rPr>
              <a:t>In Ontario, the prevalence of self-reported diabetes is roughly </a:t>
            </a:r>
            <a:r>
              <a:rPr lang="en-US" b="1">
                <a:solidFill>
                  <a:srgbClr val="00A0AF"/>
                </a:solidFill>
                <a:latin typeface="Calibri" panose="020F0502020204030204" pitchFamily="34" charset="0"/>
                <a:ea typeface="MS PGothic"/>
                <a:cs typeface="Calibri" panose="020F0502020204030204" pitchFamily="34" charset="0"/>
              </a:rPr>
              <a:t>twice as high</a:t>
            </a:r>
            <a:r>
              <a:rPr lang="en-US">
                <a:latin typeface="Calibri" panose="020F0502020204030204" pitchFamily="34" charset="0"/>
                <a:ea typeface="MS PGothic"/>
                <a:cs typeface="Calibri" panose="020F0502020204030204" pitchFamily="34" charset="0"/>
              </a:rPr>
              <a:t> for South Asian people (8.1%) and Black people (8.5%) as it is for White people (4.2%). Indigenous populations are </a:t>
            </a:r>
            <a:r>
              <a:rPr lang="en-US" b="1">
                <a:solidFill>
                  <a:srgbClr val="00A0AF"/>
                </a:solidFill>
                <a:latin typeface="Calibri" panose="020F0502020204030204" pitchFamily="34" charset="0"/>
                <a:ea typeface="MS PGothic"/>
                <a:cs typeface="Calibri" panose="020F0502020204030204" pitchFamily="34" charset="0"/>
              </a:rPr>
              <a:t>three to five times more likely</a:t>
            </a:r>
            <a:r>
              <a:rPr lang="en-US">
                <a:latin typeface="Calibri" panose="020F0502020204030204" pitchFamily="34" charset="0"/>
                <a:ea typeface="MS PGothic"/>
                <a:cs typeface="Calibri" panose="020F0502020204030204" pitchFamily="34" charset="0"/>
              </a:rPr>
              <a:t> to have type 2 diabetes than are non-Indigenous Canadians.</a:t>
            </a:r>
          </a:p>
        </p:txBody>
      </p:sp>
      <p:sp>
        <p:nvSpPr>
          <p:cNvPr id="6" name="Rectangle 5">
            <a:extLst>
              <a:ext uri="{FF2B5EF4-FFF2-40B4-BE49-F238E27FC236}">
                <a16:creationId xmlns:a16="http://schemas.microsoft.com/office/drawing/2014/main" id="{4B602E11-CCEA-41BF-88B8-10CE6DD05CB8}"/>
              </a:ext>
            </a:extLst>
          </p:cNvPr>
          <p:cNvSpPr/>
          <p:nvPr/>
        </p:nvSpPr>
        <p:spPr>
          <a:xfrm>
            <a:off x="7642" y="4916516"/>
            <a:ext cx="8133776" cy="1938992"/>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en-CA" sz="1000" u="none">
                <a:latin typeface="Calibri" panose="020F0502020204030204" pitchFamily="34" charset="0"/>
                <a:ea typeface="MS PGothic"/>
                <a:cs typeface="Calibri" panose="020F0502020204030204" pitchFamily="34" charset="0"/>
              </a:rPr>
              <a:t>Sources: </a:t>
            </a:r>
            <a:r>
              <a:rPr lang="en-US" sz="1000" u="none">
                <a:latin typeface="Calibri" panose="020F0502020204030204" pitchFamily="34" charset="0"/>
                <a:ea typeface="MS PGothic"/>
                <a:cs typeface="Calibri" panose="020F0502020204030204" pitchFamily="34" charset="0"/>
              </a:rPr>
              <a:t>Diabetes Canada. 2018 clinical practice guidelines [Internet]. Toronto (ON): Diabetes Canada; 2018 [cited 2019 Jul 30]. Available from: </a:t>
            </a:r>
            <a:r>
              <a:rPr lang="en-US" sz="1000">
                <a:solidFill>
                  <a:srgbClr val="00B0F0"/>
                </a:solidFill>
                <a:latin typeface="Calibri" panose="020F0502020204030204" pitchFamily="34" charset="0"/>
                <a:ea typeface="MS PGothic"/>
                <a:cs typeface="Calibri" panose="020F0502020204030204" pitchFamily="34" charset="0"/>
                <a:hlinkClick r:id="rId2">
                  <a:extLst>
                    <a:ext uri="{A12FA001-AC4F-418D-AE19-62706E023703}">
                      <ahyp:hlinkClr xmlns:ahyp="http://schemas.microsoft.com/office/drawing/2018/hyperlinkcolor" val="tx"/>
                    </a:ext>
                  </a:extLst>
                </a:hlinkClick>
              </a:rPr>
              <a:t>https://guidelines.diabetes.ca/docs/CPG-2018-full-EN.pdf</a:t>
            </a:r>
            <a:endParaRPr lang="en-US" sz="1000" u="none">
              <a:solidFill>
                <a:srgbClr val="00B0F0"/>
              </a:solidFill>
              <a:latin typeface="Calibri" panose="020F0502020204030204" pitchFamily="34" charset="0"/>
              <a:ea typeface="MS PGothic"/>
              <a:cs typeface="Calibri" panose="020F0502020204030204" pitchFamily="34" charset="0"/>
            </a:endParaRPr>
          </a:p>
          <a:p>
            <a:pPr>
              <a:defRPr/>
            </a:pPr>
            <a:r>
              <a:rPr lang="en-US" sz="1000" u="none" err="1">
                <a:latin typeface="Calibri" panose="020F0502020204030204" pitchFamily="34" charset="0"/>
                <a:ea typeface="MS PGothic"/>
                <a:cs typeface="Calibri" panose="020F0502020204030204" pitchFamily="34" charset="0"/>
              </a:rPr>
              <a:t>Dinca-Panaitescu</a:t>
            </a:r>
            <a:r>
              <a:rPr lang="en-US" sz="1000" u="none">
                <a:latin typeface="Calibri" panose="020F0502020204030204" pitchFamily="34" charset="0"/>
                <a:ea typeface="MS PGothic"/>
                <a:cs typeface="Calibri" panose="020F0502020204030204" pitchFamily="34" charset="0"/>
              </a:rPr>
              <a:t> M, </a:t>
            </a:r>
            <a:r>
              <a:rPr lang="en-US" sz="1000" u="none" err="1">
                <a:latin typeface="Calibri" panose="020F0502020204030204" pitchFamily="34" charset="0"/>
                <a:ea typeface="MS PGothic"/>
                <a:cs typeface="Calibri" panose="020F0502020204030204" pitchFamily="34" charset="0"/>
              </a:rPr>
              <a:t>Dinca-Panaitescu</a:t>
            </a:r>
            <a:r>
              <a:rPr lang="en-US" sz="1000" u="none">
                <a:latin typeface="Calibri" panose="020F0502020204030204" pitchFamily="34" charset="0"/>
                <a:ea typeface="MS PGothic"/>
                <a:cs typeface="Calibri" panose="020F0502020204030204" pitchFamily="34" charset="0"/>
              </a:rPr>
              <a:t> S, Raphael D. The dynamics of the relationship between diabetes incidence and low income: longitudinal results from Canada's national population health survey. </a:t>
            </a:r>
            <a:r>
              <a:rPr lang="en-US" sz="1000" u="none" err="1">
                <a:latin typeface="Calibri" panose="020F0502020204030204" pitchFamily="34" charset="0"/>
                <a:ea typeface="MS PGothic"/>
                <a:cs typeface="Calibri" panose="020F0502020204030204" pitchFamily="34" charset="0"/>
              </a:rPr>
              <a:t>Maturitas</a:t>
            </a:r>
            <a:r>
              <a:rPr lang="en-US" sz="1000" u="none">
                <a:latin typeface="Calibri" panose="020F0502020204030204" pitchFamily="34" charset="0"/>
                <a:ea typeface="MS PGothic"/>
                <a:cs typeface="Calibri" panose="020F0502020204030204" pitchFamily="34" charset="0"/>
              </a:rPr>
              <a:t>. 2012 Jul;72(3):229-35.</a:t>
            </a:r>
            <a:endParaRPr lang="en-CA" sz="1000" u="none">
              <a:latin typeface="Calibri" panose="020F0502020204030204" pitchFamily="34" charset="0"/>
              <a:ea typeface="MS PGothic"/>
              <a:cs typeface="Calibri" panose="020F0502020204030204" pitchFamily="34" charset="0"/>
            </a:endParaRPr>
          </a:p>
          <a:p>
            <a:pPr>
              <a:defRPr/>
            </a:pPr>
            <a:r>
              <a:rPr lang="en-US" sz="1000" u="none" err="1">
                <a:latin typeface="Calibri" panose="020F0502020204030204" pitchFamily="34" charset="0"/>
                <a:ea typeface="MS PGothic"/>
                <a:cs typeface="Calibri" panose="020F0502020204030204" pitchFamily="34" charset="0"/>
              </a:rPr>
              <a:t>Fischbacher</a:t>
            </a:r>
            <a:r>
              <a:rPr lang="en-US" sz="1000" u="none">
                <a:latin typeface="Calibri" panose="020F0502020204030204" pitchFamily="34" charset="0"/>
                <a:ea typeface="MS PGothic"/>
                <a:cs typeface="Calibri" panose="020F0502020204030204" pitchFamily="34" charset="0"/>
              </a:rPr>
              <a:t> CM, Bhopal R, Steiner M, Morris AD, Chalmers J. Is there equity of service delivery and intermediate outcomes in South Asians with type 2 diabetes? Analysis of DARTS database and summary of UK publications. J Public Health (</a:t>
            </a:r>
            <a:r>
              <a:rPr lang="en-US" sz="1000" u="none" err="1">
                <a:latin typeface="Calibri" panose="020F0502020204030204" pitchFamily="34" charset="0"/>
                <a:ea typeface="MS PGothic"/>
                <a:cs typeface="Calibri" panose="020F0502020204030204" pitchFamily="34" charset="0"/>
              </a:rPr>
              <a:t>Oxf</a:t>
            </a:r>
            <a:r>
              <a:rPr lang="en-US" sz="1000" u="none">
                <a:latin typeface="Calibri" panose="020F0502020204030204" pitchFamily="34" charset="0"/>
                <a:ea typeface="MS PGothic"/>
                <a:cs typeface="Calibri" panose="020F0502020204030204" pitchFamily="34" charset="0"/>
              </a:rPr>
              <a:t>). 2009;31(2):239-49.</a:t>
            </a:r>
            <a:endParaRPr lang="en-CA" sz="1000" u="none">
              <a:latin typeface="Calibri" panose="020F0502020204030204" pitchFamily="34" charset="0"/>
              <a:ea typeface="MS PGothic"/>
              <a:cs typeface="Calibri" panose="020F0502020204030204" pitchFamily="34" charset="0"/>
            </a:endParaRPr>
          </a:p>
          <a:p>
            <a:pPr>
              <a:defRPr/>
            </a:pPr>
            <a:r>
              <a:rPr lang="en-US" sz="1000" u="none">
                <a:latin typeface="Calibri" panose="020F0502020204030204" pitchFamily="34" charset="0"/>
                <a:ea typeface="MS PGothic"/>
                <a:cs typeface="Calibri" panose="020F0502020204030204" pitchFamily="34" charset="0"/>
              </a:rPr>
              <a:t>Marshall MC. Diabetes in African Americans. Postgrad Med J. 2005;81(962):734-40.</a:t>
            </a:r>
            <a:endParaRPr lang="en-CA" sz="1000" u="none">
              <a:latin typeface="Calibri" panose="020F0502020204030204" pitchFamily="34" charset="0"/>
              <a:ea typeface="MS PGothic"/>
              <a:cs typeface="Calibri" panose="020F0502020204030204" pitchFamily="34" charset="0"/>
            </a:endParaRPr>
          </a:p>
          <a:p>
            <a:pPr>
              <a:defRPr/>
            </a:pPr>
            <a:r>
              <a:rPr lang="en-US" sz="1000" u="none" err="1">
                <a:latin typeface="Calibri" panose="020F0502020204030204" pitchFamily="34" charset="0"/>
                <a:ea typeface="MS PGothic"/>
                <a:cs typeface="Calibri" panose="020F0502020204030204" pitchFamily="34" charset="0"/>
              </a:rPr>
              <a:t>Vandenheede</a:t>
            </a:r>
            <a:r>
              <a:rPr lang="en-US" sz="1000" u="none">
                <a:latin typeface="Calibri" panose="020F0502020204030204" pitchFamily="34" charset="0"/>
                <a:ea typeface="MS PGothic"/>
                <a:cs typeface="Calibri" panose="020F0502020204030204" pitchFamily="34" charset="0"/>
              </a:rPr>
              <a:t> H, </a:t>
            </a:r>
            <a:r>
              <a:rPr lang="en-US" sz="1000" u="none" err="1">
                <a:latin typeface="Calibri" panose="020F0502020204030204" pitchFamily="34" charset="0"/>
                <a:ea typeface="MS PGothic"/>
                <a:cs typeface="Calibri" panose="020F0502020204030204" pitchFamily="34" charset="0"/>
              </a:rPr>
              <a:t>Deboosere</a:t>
            </a:r>
            <a:r>
              <a:rPr lang="en-US" sz="1000" u="none">
                <a:latin typeface="Calibri" panose="020F0502020204030204" pitchFamily="34" charset="0"/>
                <a:ea typeface="MS PGothic"/>
                <a:cs typeface="Calibri" panose="020F0502020204030204" pitchFamily="34" charset="0"/>
              </a:rPr>
              <a:t> P. Type 2 diabetes in Belgians of Turkish and Moroccan origin. Arch Public Health. 2009;67(2):62-87.</a:t>
            </a:r>
            <a:endParaRPr lang="en-CA" sz="1000" u="none">
              <a:latin typeface="Calibri" panose="020F0502020204030204" pitchFamily="34" charset="0"/>
              <a:ea typeface="MS PGothic"/>
              <a:cs typeface="Calibri" panose="020F0502020204030204" pitchFamily="34" charset="0"/>
            </a:endParaRPr>
          </a:p>
          <a:p>
            <a:pPr>
              <a:defRPr/>
            </a:pPr>
            <a:r>
              <a:rPr lang="en-US" sz="1000" u="none" err="1">
                <a:latin typeface="Calibri" panose="020F0502020204030204" pitchFamily="34" charset="0"/>
                <a:ea typeface="MS PGothic"/>
                <a:cs typeface="Calibri" panose="020F0502020204030204" pitchFamily="34" charset="0"/>
              </a:rPr>
              <a:t>Dinca-Panaitescu</a:t>
            </a:r>
            <a:r>
              <a:rPr lang="en-US" sz="1000" u="none">
                <a:latin typeface="Calibri" panose="020F0502020204030204" pitchFamily="34" charset="0"/>
                <a:ea typeface="MS PGothic"/>
                <a:cs typeface="Calibri" panose="020F0502020204030204" pitchFamily="34" charset="0"/>
              </a:rPr>
              <a:t> M, </a:t>
            </a:r>
            <a:r>
              <a:rPr lang="en-US" sz="1000" u="none" err="1">
                <a:latin typeface="Calibri" panose="020F0502020204030204" pitchFamily="34" charset="0"/>
                <a:ea typeface="MS PGothic"/>
                <a:cs typeface="Calibri" panose="020F0502020204030204" pitchFamily="34" charset="0"/>
              </a:rPr>
              <a:t>Dinca-Panaitescu</a:t>
            </a:r>
            <a:r>
              <a:rPr lang="en-US" sz="1000" u="none">
                <a:latin typeface="Calibri" panose="020F0502020204030204" pitchFamily="34" charset="0"/>
                <a:ea typeface="MS PGothic"/>
                <a:cs typeface="Calibri" panose="020F0502020204030204" pitchFamily="34" charset="0"/>
              </a:rPr>
              <a:t> S, Bryant T. Diabetes prevalence and income: results of the Canadian community health survey. Health Policy. 2011;99:116-23.</a:t>
            </a:r>
            <a:endParaRPr lang="en-CA" sz="1000" u="none">
              <a:latin typeface="Calibri" panose="020F0502020204030204" pitchFamily="34" charset="0"/>
              <a:ea typeface="MS PGothic"/>
              <a:cs typeface="Calibri" panose="020F0502020204030204" pitchFamily="34" charset="0"/>
            </a:endParaRPr>
          </a:p>
          <a:p>
            <a:pPr>
              <a:defRPr/>
            </a:pPr>
            <a:r>
              <a:rPr lang="en-US" sz="1000" u="none">
                <a:latin typeface="Calibri" panose="020F0502020204030204" pitchFamily="34" charset="0"/>
                <a:ea typeface="MS PGothic"/>
                <a:cs typeface="Calibri" panose="020F0502020204030204" pitchFamily="34" charset="0"/>
              </a:rPr>
              <a:t>Shah BR. Diabetes in visible minority populations in Ontario. Healthcare Quarterly [Internet]. 2013 Oct [cited 2019 Jul 30]; 16(4):14-7. Available from: </a:t>
            </a:r>
            <a:r>
              <a:rPr lang="en-US" sz="1000">
                <a:solidFill>
                  <a:srgbClr val="00B0F0"/>
                </a:solidFill>
                <a:latin typeface="Calibri" panose="020F0502020204030204" pitchFamily="34" charset="0"/>
                <a:ea typeface="MS PGothic"/>
                <a:cs typeface="Calibri" panose="020F0502020204030204" pitchFamily="34" charset="0"/>
                <a:hlinkClick r:id="rId3">
                  <a:extLst>
                    <a:ext uri="{A12FA001-AC4F-418D-AE19-62706E023703}">
                      <ahyp:hlinkClr xmlns:ahyp="http://schemas.microsoft.com/office/drawing/2018/hyperlinkcolor" val="tx"/>
                    </a:ext>
                  </a:extLst>
                </a:hlinkClick>
              </a:rPr>
              <a:t>https://www.longwoods.com/content/23660</a:t>
            </a:r>
            <a:endParaRPr lang="en-CA" sz="1000" u="none">
              <a:solidFill>
                <a:srgbClr val="00B0F0"/>
              </a:solid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99629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448235" y="1933890"/>
            <a:ext cx="8229600" cy="4248472"/>
          </a:xfrm>
        </p:spPr>
        <p:txBody>
          <a:bodyPr vert="horz" wrap="square" lIns="108000" tIns="45720" rIns="91440" bIns="45720" numCol="1" anchor="b" anchorCtr="0" compatLnSpc="1">
            <a:prstTxWarp prst="textNoShape">
              <a:avLst/>
            </a:prstTxWarp>
          </a:bodyPr>
          <a:lstStyle/>
          <a:p>
            <a:pPr marL="0" indent="0" algn="ctr">
              <a:buNone/>
            </a:pPr>
            <a:r>
              <a:rPr lang="en-CA">
                <a:latin typeface="Calibri" panose="020F0502020204030204" pitchFamily="34" charset="0"/>
                <a:ea typeface="MS PGothic"/>
                <a:cs typeface="Calibri" panose="020F0502020204030204" pitchFamily="34" charset="0"/>
              </a:rPr>
              <a:t>There are also variations in the rates of diabetes-related outcomes across Ontario’s geographical regions.</a:t>
            </a:r>
            <a:endParaRPr lang="en-US">
              <a:latin typeface="Calibri" panose="020F0502020204030204" pitchFamily="34" charset="0"/>
              <a:cs typeface="Calibri" panose="020F0502020204030204" pitchFamily="34" charset="0"/>
            </a:endParaRPr>
          </a:p>
          <a:p>
            <a:pPr marL="0" indent="0" algn="ctr">
              <a:buNone/>
            </a:pPr>
            <a:r>
              <a:rPr lang="en-CA">
                <a:latin typeface="Calibri" panose="020F0502020204030204" pitchFamily="34" charset="0"/>
                <a:ea typeface="MS PGothic"/>
                <a:cs typeface="Calibri" panose="020F0502020204030204" pitchFamily="34" charset="0"/>
              </a:rPr>
              <a:t>Hospitalizations for cardiovascular conditions, chronic dialysis or kidney transplant, and lower-extremity amputation were </a:t>
            </a:r>
            <a:r>
              <a:rPr lang="en-CA" b="1">
                <a:solidFill>
                  <a:srgbClr val="00A0AF"/>
                </a:solidFill>
                <a:latin typeface="Calibri" panose="020F0502020204030204" pitchFamily="34" charset="0"/>
                <a:ea typeface="MS PGothic"/>
                <a:cs typeface="Calibri" panose="020F0502020204030204" pitchFamily="34" charset="0"/>
              </a:rPr>
              <a:t>highest in Northern Ontario</a:t>
            </a:r>
            <a:r>
              <a:rPr lang="en-CA">
                <a:latin typeface="Calibri" panose="020F0502020204030204" pitchFamily="34" charset="0"/>
                <a:ea typeface="MS PGothic"/>
                <a:cs typeface="Calibri" panose="020F0502020204030204" pitchFamily="34" charset="0"/>
              </a:rPr>
              <a:t>, particularly among First Nations communities, and in </a:t>
            </a:r>
            <a:r>
              <a:rPr lang="en-CA" b="1">
                <a:solidFill>
                  <a:srgbClr val="00A0AF"/>
                </a:solidFill>
                <a:latin typeface="Calibri" panose="020F0502020204030204" pitchFamily="34" charset="0"/>
                <a:ea typeface="MS PGothic"/>
                <a:cs typeface="Calibri" panose="020F0502020204030204" pitchFamily="34" charset="0"/>
              </a:rPr>
              <a:t>predominantly rural areas in Southern Ontario</a:t>
            </a:r>
            <a:r>
              <a:rPr lang="en-CA">
                <a:latin typeface="Calibri" panose="020F0502020204030204" pitchFamily="34" charset="0"/>
                <a:ea typeface="MS PGothic"/>
                <a:cs typeface="Calibri" panose="020F0502020204030204" pitchFamily="34" charset="0"/>
              </a:rPr>
              <a:t> (between 2006/07 and 2010/11).</a:t>
            </a: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B602E11-CCEA-41BF-88B8-10CE6DD05CB8}"/>
              </a:ext>
            </a:extLst>
          </p:cNvPr>
          <p:cNvSpPr/>
          <p:nvPr/>
        </p:nvSpPr>
        <p:spPr>
          <a:xfrm>
            <a:off x="19796" y="6259268"/>
            <a:ext cx="8133776" cy="600164"/>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CA" sz="1100" u="none">
                <a:latin typeface="Calibri" panose="020F0502020204030204" pitchFamily="34" charset="0"/>
                <a:ea typeface="MS PGothic"/>
                <a:cs typeface="Calibri" panose="020F0502020204030204" pitchFamily="34" charset="0"/>
              </a:rPr>
              <a:t>Source: </a:t>
            </a:r>
            <a:r>
              <a:rPr lang="en-US" sz="1100" u="none">
                <a:latin typeface="Calibri" panose="020F0502020204030204" pitchFamily="34" charset="0"/>
                <a:ea typeface="MS PGothic"/>
                <a:cs typeface="Calibri" panose="020F0502020204030204" pitchFamily="34" charset="0"/>
              </a:rPr>
              <a:t>Booth GL, Polsky JY, </a:t>
            </a:r>
            <a:r>
              <a:rPr lang="en-US" sz="1100" u="none" err="1">
                <a:latin typeface="Calibri" panose="020F0502020204030204" pitchFamily="34" charset="0"/>
                <a:ea typeface="MS PGothic"/>
                <a:cs typeface="Calibri" panose="020F0502020204030204" pitchFamily="34" charset="0"/>
              </a:rPr>
              <a:t>Gozdyra</a:t>
            </a:r>
            <a:r>
              <a:rPr lang="en-US" sz="1100" u="none">
                <a:latin typeface="Calibri" panose="020F0502020204030204" pitchFamily="34" charset="0"/>
                <a:ea typeface="MS PGothic"/>
                <a:cs typeface="Calibri" panose="020F0502020204030204" pitchFamily="34" charset="0"/>
              </a:rPr>
              <a:t> P, </a:t>
            </a:r>
            <a:r>
              <a:rPr lang="en-US" sz="1100" u="none" err="1">
                <a:latin typeface="Calibri" panose="020F0502020204030204" pitchFamily="34" charset="0"/>
                <a:ea typeface="MS PGothic"/>
                <a:cs typeface="Calibri" panose="020F0502020204030204" pitchFamily="34" charset="0"/>
              </a:rPr>
              <a:t>Cauch</a:t>
            </a:r>
            <a:r>
              <a:rPr lang="en-US" sz="1100" u="none">
                <a:latin typeface="Calibri" panose="020F0502020204030204" pitchFamily="34" charset="0"/>
                <a:ea typeface="MS PGothic"/>
                <a:cs typeface="Calibri" panose="020F0502020204030204" pitchFamily="34" charset="0"/>
              </a:rPr>
              <a:t>-Dudek K, Kiran T, Shah BR, et al. Regional measures of diabetes burden in Ontario [Internet]. Toronto (ON): ICES; 2012 [cited 2019 Jul 30]. Available from: </a:t>
            </a:r>
            <a:r>
              <a:rPr lang="en-US" sz="1100">
                <a:solidFill>
                  <a:srgbClr val="00B0F0"/>
                </a:solidFill>
                <a:latin typeface="Calibri" panose="020F0502020204030204" pitchFamily="34" charset="0"/>
                <a:ea typeface="MS PGothic"/>
                <a:cs typeface="Calibri" panose="020F0502020204030204" pitchFamily="34" charset="0"/>
                <a:hlinkClick r:id="rId2">
                  <a:extLst>
                    <a:ext uri="{A12FA001-AC4F-418D-AE19-62706E023703}">
                      <ahyp:hlinkClr xmlns:ahyp="http://schemas.microsoft.com/office/drawing/2018/hyperlinkcolor" val="tx"/>
                    </a:ext>
                  </a:extLst>
                </a:hlinkClick>
              </a:rPr>
              <a:t>https://www.ices.on.ca/Publications/Atlases-and-Reports/2012/Regional-Measures-of-Diabetes-Burden-in-Ontario</a:t>
            </a:r>
            <a:endParaRPr lang="en-US">
              <a:solidFill>
                <a:srgbClr val="00B0F0"/>
              </a:solidFill>
              <a:latin typeface="Calibri" panose="020F0502020204030204" pitchFamily="34" charset="0"/>
              <a:cs typeface="Calibri" panose="020F0502020204030204" pitchFamily="34" charset="0"/>
            </a:endParaRPr>
          </a:p>
        </p:txBody>
      </p:sp>
      <p:pic>
        <p:nvPicPr>
          <p:cNvPr id="2" name="Picture 3" descr="Map&#10;&#10;Description automatically generated">
            <a:extLst>
              <a:ext uri="{FF2B5EF4-FFF2-40B4-BE49-F238E27FC236}">
                <a16:creationId xmlns:a16="http://schemas.microsoft.com/office/drawing/2014/main" id="{B97958BE-EBEB-4EA5-ACFD-8BB688CD4E77}"/>
              </a:ext>
            </a:extLst>
          </p:cNvPr>
          <p:cNvPicPr>
            <a:picLocks noChangeAspect="1"/>
          </p:cNvPicPr>
          <p:nvPr/>
        </p:nvPicPr>
        <p:blipFill>
          <a:blip r:embed="rId3"/>
          <a:stretch>
            <a:fillRect/>
          </a:stretch>
        </p:blipFill>
        <p:spPr>
          <a:xfrm>
            <a:off x="3200400" y="440279"/>
            <a:ext cx="2743200" cy="2983230"/>
          </a:xfrm>
          <a:prstGeom prst="rect">
            <a:avLst/>
          </a:prstGeom>
        </p:spPr>
      </p:pic>
    </p:spTree>
    <p:extLst>
      <p:ext uri="{BB962C8B-B14F-4D97-AF65-F5344CB8AC3E}">
        <p14:creationId xmlns:p14="http://schemas.microsoft.com/office/powerpoint/2010/main" val="90961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nvSpPr>
        <p:spPr>
          <a:xfrm>
            <a:off x="295564" y="259927"/>
            <a:ext cx="8768537" cy="1323439"/>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dirty="0">
                <a:latin typeface="Calibri" panose="020F0502020204030204" pitchFamily="34" charset="0"/>
                <a:ea typeface="MS PGothic"/>
                <a:cs typeface="Calibri" panose="020F0502020204030204" pitchFamily="34" charset="0"/>
              </a:rPr>
              <a:t>In 2018/19, 1.55% (n=22,300) and 0.64% (n=9,153) of people with diabetes visited the emergency department or were admitted to hospital for diabetes, respectively. The North West and North East regions had the highest rates </a:t>
            </a:r>
            <a:br>
              <a:rPr lang="en-CA" sz="2000" b="1" u="none" dirty="0">
                <a:latin typeface="Calibri" panose="020F0502020204030204" pitchFamily="34" charset="0"/>
                <a:ea typeface="MS PGothic"/>
                <a:cs typeface="Calibri" panose="020F0502020204030204" pitchFamily="34" charset="0"/>
              </a:rPr>
            </a:br>
            <a:r>
              <a:rPr lang="en-CA" sz="2000" b="1" u="none" dirty="0">
                <a:latin typeface="Calibri" panose="020F0502020204030204" pitchFamily="34" charset="0"/>
                <a:ea typeface="MS PGothic"/>
                <a:cs typeface="Calibri" panose="020F0502020204030204" pitchFamily="34" charset="0"/>
              </a:rPr>
              <a:t>of both.</a:t>
            </a:r>
            <a:endParaRPr lang="en-US" sz="20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EC160BB-3740-4BDA-B5AD-E59FA7EBDAF6}"/>
              </a:ext>
            </a:extLst>
          </p:cNvPr>
          <p:cNvSpPr/>
          <p:nvPr/>
        </p:nvSpPr>
        <p:spPr>
          <a:xfrm>
            <a:off x="13219"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D5604524-60E6-459D-BF4B-3DA5FC99206B}"/>
              </a:ext>
            </a:extLst>
          </p:cNvPr>
          <p:cNvGraphicFramePr>
            <a:graphicFrameLocks noGrp="1"/>
          </p:cNvGraphicFramePr>
          <p:nvPr>
            <p:ph idx="1"/>
            <p:extLst>
              <p:ext uri="{D42A27DB-BD31-4B8C-83A1-F6EECF244321}">
                <p14:modId xmlns:p14="http://schemas.microsoft.com/office/powerpoint/2010/main" val="4039530732"/>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641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160BB-3740-4BDA-B5AD-E59FA7EBDAF6}"/>
              </a:ext>
            </a:extLst>
          </p:cNvPr>
          <p:cNvSpPr/>
          <p:nvPr/>
        </p:nvSpPr>
        <p:spPr>
          <a:xfrm>
            <a:off x="-5251"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provided by the Institute for Clinical Evaluative Sciences.</a:t>
            </a:r>
            <a:endParaRPr lang="en-US">
              <a:latin typeface="Calibri" panose="020F0502020204030204" pitchFamily="34" charset="0"/>
              <a:cs typeface="Calibri" panose="020F0502020204030204" pitchFamily="34" charset="0"/>
            </a:endParaRPr>
          </a:p>
        </p:txBody>
      </p:sp>
      <p:sp>
        <p:nvSpPr>
          <p:cNvPr id="14" name="TextBox 1">
            <a:extLst>
              <a:ext uri="{FF2B5EF4-FFF2-40B4-BE49-F238E27FC236}">
                <a16:creationId xmlns:a16="http://schemas.microsoft.com/office/drawing/2014/main" id="{AE829989-6C0F-47D2-AC75-41977237B1FA}"/>
              </a:ext>
            </a:extLst>
          </p:cNvPr>
          <p:cNvSpPr txBox="1"/>
          <p:nvPr/>
        </p:nvSpPr>
        <p:spPr>
          <a:xfrm>
            <a:off x="295564" y="366021"/>
            <a:ext cx="8768537"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panose="020F0502020204030204" pitchFamily="34" charset="0"/>
                <a:ea typeface="MS PGothic"/>
                <a:cs typeface="Calibri" panose="020F0502020204030204" pitchFamily="34" charset="0"/>
              </a:rPr>
              <a:t>In 2018/19, younger people with diabetes were more likely than older people with diabetes to visit the emergency department or be admitted to hospital for diabetes.</a:t>
            </a:r>
            <a:endParaRPr lang="en-US">
              <a:latin typeface="Calibri" panose="020F0502020204030204" pitchFamily="34" charset="0"/>
              <a:cs typeface="Calibri" panose="020F0502020204030204" pitchFamily="34" charset="0"/>
            </a:endParaRPr>
          </a:p>
        </p:txBody>
      </p:sp>
      <p:graphicFrame>
        <p:nvGraphicFramePr>
          <p:cNvPr id="18" name="Content Placeholder 17">
            <a:extLst>
              <a:ext uri="{FF2B5EF4-FFF2-40B4-BE49-F238E27FC236}">
                <a16:creationId xmlns:a16="http://schemas.microsoft.com/office/drawing/2014/main" id="{707A530E-07B3-4B36-ACD5-2F22D1F1B9C4}"/>
              </a:ext>
            </a:extLst>
          </p:cNvPr>
          <p:cNvGraphicFramePr>
            <a:graphicFrameLocks noGrp="1"/>
          </p:cNvGraphicFramePr>
          <p:nvPr>
            <p:ph idx="1"/>
            <p:extLst>
              <p:ext uri="{D42A27DB-BD31-4B8C-83A1-F6EECF244321}">
                <p14:modId xmlns:p14="http://schemas.microsoft.com/office/powerpoint/2010/main" val="1620253291"/>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73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mj-lt"/>
              </a:rPr>
              <a:t>Objectives</a:t>
            </a:r>
          </a:p>
        </p:txBody>
      </p:sp>
      <p:sp>
        <p:nvSpPr>
          <p:cNvPr id="3" name="Content Placeholder 2"/>
          <p:cNvSpPr>
            <a:spLocks noGrp="1"/>
          </p:cNvSpPr>
          <p:nvPr>
            <p:ph idx="1"/>
          </p:nvPr>
        </p:nvSpPr>
        <p:spPr/>
        <p:txBody>
          <a:bodyPr/>
          <a:lstStyle/>
          <a:p>
            <a:pPr>
              <a:buClr>
                <a:srgbClr val="00B2E3"/>
              </a:buClr>
            </a:pPr>
            <a:r>
              <a:rPr lang="en-US" b="1">
                <a:latin typeface="Calibri" panose="020F0502020204030204" pitchFamily="34" charset="0"/>
                <a:ea typeface="MS PGothic"/>
                <a:cs typeface="Calibri" panose="020F0502020204030204" pitchFamily="34" charset="0"/>
              </a:rPr>
              <a:t>Overview of quality standards </a:t>
            </a:r>
            <a:br>
              <a:rPr lang="en-US" b="1">
                <a:latin typeface="Calibri" panose="020F0502020204030204" pitchFamily="34" charset="0"/>
                <a:cs typeface="Calibri" panose="020F0502020204030204" pitchFamily="34" charset="0"/>
              </a:rPr>
            </a:br>
            <a:r>
              <a:rPr lang="en-US">
                <a:latin typeface="Calibri" panose="020F0502020204030204" pitchFamily="34" charset="0"/>
                <a:ea typeface="MS PGothic"/>
                <a:cs typeface="Calibri" panose="020F0502020204030204" pitchFamily="34" charset="0"/>
              </a:rPr>
              <a:t>What are they? How are they used?​</a:t>
            </a:r>
          </a:p>
          <a:p>
            <a:pPr>
              <a:buClr>
                <a:srgbClr val="00B2E3"/>
              </a:buClr>
            </a:pPr>
            <a:r>
              <a:rPr lang="en-US" b="1">
                <a:latin typeface="Calibri" panose="020F0502020204030204" pitchFamily="34" charset="0"/>
                <a:ea typeface="MS PGothic"/>
                <a:cs typeface="Calibri" panose="020F0502020204030204" pitchFamily="34" charset="0"/>
              </a:rPr>
              <a:t>Why this quality standard is needed </a:t>
            </a:r>
            <a:br>
              <a:rPr lang="en-US" b="1">
                <a:latin typeface="Calibri" panose="020F0502020204030204" pitchFamily="34" charset="0"/>
                <a:cs typeface="Calibri" panose="020F0502020204030204" pitchFamily="34" charset="0"/>
              </a:rPr>
            </a:br>
            <a:r>
              <a:rPr lang="en-US">
                <a:latin typeface="Calibri" panose="020F0502020204030204" pitchFamily="34" charset="0"/>
                <a:ea typeface="MS PGothic"/>
                <a:cs typeface="Calibri" panose="020F0502020204030204" pitchFamily="34" charset="0"/>
              </a:rPr>
              <a:t>Gaps and variations in quality of care for people with prediabetes and type 2 diabetes in Ontario</a:t>
            </a:r>
          </a:p>
          <a:p>
            <a:pPr>
              <a:buClr>
                <a:srgbClr val="00B2E3"/>
              </a:buClr>
            </a:pPr>
            <a:r>
              <a:rPr lang="en-US" b="1">
                <a:latin typeface="Calibri" panose="020F0502020204030204" pitchFamily="34" charset="0"/>
                <a:ea typeface="MS PGothic"/>
                <a:cs typeface="Calibri" panose="020F0502020204030204" pitchFamily="34" charset="0"/>
              </a:rPr>
              <a:t>Quality statements to improve care</a:t>
            </a:r>
            <a:br>
              <a:rPr lang="en-US" b="1">
                <a:latin typeface="Calibri" panose="020F0502020204030204" pitchFamily="34" charset="0"/>
                <a:ea typeface="MS PGothic"/>
                <a:cs typeface="Calibri" panose="020F0502020204030204" pitchFamily="34" charset="0"/>
              </a:rPr>
            </a:br>
            <a:r>
              <a:rPr lang="en-US">
                <a:latin typeface="Calibri" panose="020F0502020204030204" pitchFamily="34" charset="0"/>
                <a:ea typeface="MS PGothic"/>
                <a:cs typeface="Calibri" panose="020F0502020204030204" pitchFamily="34" charset="0"/>
              </a:rPr>
              <a:t>The key statements in the prediabetes and type 2 diabetes quality standard </a:t>
            </a:r>
          </a:p>
          <a:p>
            <a:pPr>
              <a:buClr>
                <a:srgbClr val="00B2E3"/>
              </a:buClr>
            </a:pPr>
            <a:r>
              <a:rPr lang="en-US" b="1">
                <a:latin typeface="Calibri" panose="020F0502020204030204" pitchFamily="34" charset="0"/>
                <a:ea typeface="MS PGothic"/>
                <a:cs typeface="Calibri" panose="020F0502020204030204" pitchFamily="34" charset="0"/>
              </a:rPr>
              <a:t>How to measure overall success </a:t>
            </a:r>
            <a:br>
              <a:rPr lang="en-US" b="1">
                <a:latin typeface="Calibri" panose="020F0502020204030204" pitchFamily="34" charset="0"/>
                <a:cs typeface="Calibri" panose="020F0502020204030204" pitchFamily="34" charset="0"/>
              </a:rPr>
            </a:br>
            <a:r>
              <a:rPr lang="en-US">
                <a:latin typeface="Calibri" panose="020F0502020204030204" pitchFamily="34" charset="0"/>
                <a:ea typeface="MS PGothic"/>
                <a:cs typeface="Calibri" panose="020F0502020204030204" pitchFamily="34" charset="0"/>
              </a:rPr>
              <a:t>Indicators that can help measure your quality improvement efforts</a:t>
            </a:r>
            <a:endParaRPr lang="en-US" b="1">
              <a:latin typeface="Calibri" panose="020F0502020204030204" pitchFamily="34" charset="0"/>
              <a:ea typeface="MS PGothic"/>
              <a:cs typeface="Calibri" panose="020F0502020204030204" pitchFamily="34" charset="0"/>
            </a:endParaRP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nvSpPr>
        <p:spPr>
          <a:xfrm>
            <a:off x="286327" y="291008"/>
            <a:ext cx="8857673"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a:ea typeface="MS PGothic"/>
                <a:cs typeface="Calibri"/>
              </a:rPr>
              <a:t>In 2018/19, 14.94% of people who visited the emergency department and </a:t>
            </a:r>
            <a:br>
              <a:rPr lang="en-CA" sz="2000" b="1" u="none">
                <a:latin typeface="Calibri"/>
                <a:ea typeface="MS PGothic"/>
                <a:cs typeface="Calibri"/>
              </a:rPr>
            </a:br>
            <a:r>
              <a:rPr lang="en-CA" sz="2000" b="1" u="none">
                <a:latin typeface="Calibri"/>
                <a:ea typeface="MS PGothic"/>
                <a:cs typeface="Calibri"/>
              </a:rPr>
              <a:t>11.96% of people who were admitted to hospital for diabetes had an urgent </a:t>
            </a:r>
            <a:br>
              <a:rPr lang="en-CA" sz="2000" b="1" u="none">
                <a:latin typeface="Calibri"/>
                <a:ea typeface="MS PGothic"/>
                <a:cs typeface="Calibri"/>
              </a:rPr>
            </a:br>
            <a:r>
              <a:rPr lang="en-CA" sz="2000" b="1" u="none">
                <a:latin typeface="Calibri"/>
                <a:ea typeface="MS PGothic"/>
                <a:cs typeface="Calibri"/>
              </a:rPr>
              <a:t>acute care visit for diabetes within 30 days.</a:t>
            </a:r>
            <a:endParaRPr lang="en-US" sz="2000">
              <a:latin typeface="Calibri"/>
              <a:cs typeface="Calibri"/>
            </a:endParaRPr>
          </a:p>
        </p:txBody>
      </p:sp>
      <p:sp>
        <p:nvSpPr>
          <p:cNvPr id="8" name="Rectangle 7">
            <a:extLst>
              <a:ext uri="{FF2B5EF4-FFF2-40B4-BE49-F238E27FC236}">
                <a16:creationId xmlns:a16="http://schemas.microsoft.com/office/drawing/2014/main" id="{6EC160BB-3740-4BDA-B5AD-E59FA7EBDAF6}"/>
              </a:ext>
            </a:extLst>
          </p:cNvPr>
          <p:cNvSpPr/>
          <p:nvPr/>
        </p:nvSpPr>
        <p:spPr>
          <a:xfrm>
            <a:off x="5375"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B65785F5-FF6A-4732-9E06-CFEDCC1689DD}"/>
              </a:ext>
            </a:extLst>
          </p:cNvPr>
          <p:cNvGraphicFramePr>
            <a:graphicFrameLocks noGrp="1"/>
          </p:cNvGraphicFramePr>
          <p:nvPr>
            <p:ph idx="1"/>
            <p:extLst>
              <p:ext uri="{D42A27DB-BD31-4B8C-83A1-F6EECF244321}">
                <p14:modId xmlns:p14="http://schemas.microsoft.com/office/powerpoint/2010/main" val="3003613332"/>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79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nvSpPr>
        <p:spPr>
          <a:xfrm>
            <a:off x="258618" y="407655"/>
            <a:ext cx="8885382"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panose="020F0502020204030204" pitchFamily="34" charset="0"/>
                <a:ea typeface="MS PGothic"/>
                <a:cs typeface="Calibri" panose="020F0502020204030204" pitchFamily="34" charset="0"/>
              </a:rPr>
              <a:t>In 2018/19, people with diabetes had a wide range of diabetes-related complications.</a:t>
            </a: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7637322-F9B4-41EC-BD92-4C2D6E6F5057}"/>
              </a:ext>
            </a:extLst>
          </p:cNvPr>
          <p:cNvSpPr/>
          <p:nvPr/>
        </p:nvSpPr>
        <p:spPr>
          <a:xfrm>
            <a:off x="12741"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Ontario Health Insurance Plan;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572D3908-CEC4-43BC-A872-322B4A0F805C}"/>
              </a:ext>
            </a:extLst>
          </p:cNvPr>
          <p:cNvGraphicFramePr>
            <a:graphicFrameLocks noGrp="1"/>
          </p:cNvGraphicFramePr>
          <p:nvPr>
            <p:ph idx="1"/>
            <p:extLst>
              <p:ext uri="{D42A27DB-BD31-4B8C-83A1-F6EECF244321}">
                <p14:modId xmlns:p14="http://schemas.microsoft.com/office/powerpoint/2010/main" val="1790650386"/>
              </p:ext>
            </p:extLst>
          </p:nvPr>
        </p:nvGraphicFramePr>
        <p:xfrm>
          <a:off x="457200" y="1492722"/>
          <a:ext cx="8229600" cy="424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64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nvSpPr>
        <p:spPr>
          <a:xfrm>
            <a:off x="218941" y="366021"/>
            <a:ext cx="8862915"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panose="020F0502020204030204" pitchFamily="34" charset="0"/>
                <a:ea typeface="MS PGothic"/>
                <a:cs typeface="Calibri" panose="020F0502020204030204" pitchFamily="34" charset="0"/>
              </a:rPr>
              <a:t>In 2018/19, people with diabetes who had a lower income were more likely to have a diabetes-related complication.</a:t>
            </a: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7637322-F9B4-41EC-BD92-4C2D6E6F5057}"/>
              </a:ext>
            </a:extLst>
          </p:cNvPr>
          <p:cNvSpPr/>
          <p:nvPr/>
        </p:nvSpPr>
        <p:spPr>
          <a:xfrm>
            <a:off x="21099"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Ontario Health Insurance Plan;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CB36C042-6992-40B7-986B-ED7A36D20A7D}"/>
              </a:ext>
            </a:extLst>
          </p:cNvPr>
          <p:cNvGraphicFramePr>
            <a:graphicFrameLocks noGrp="1"/>
          </p:cNvGraphicFramePr>
          <p:nvPr>
            <p:ph idx="1"/>
            <p:extLst>
              <p:ext uri="{D42A27DB-BD31-4B8C-83A1-F6EECF244321}">
                <p14:modId xmlns:p14="http://schemas.microsoft.com/office/powerpoint/2010/main" val="593384146"/>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179E00DA-6B35-4CFD-933A-6D6FAC337853}"/>
              </a:ext>
            </a:extLst>
          </p:cNvPr>
          <p:cNvSpPr txBox="1"/>
          <p:nvPr/>
        </p:nvSpPr>
        <p:spPr>
          <a:xfrm>
            <a:off x="3173587" y="5671093"/>
            <a:ext cx="914400" cy="2151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u="none" dirty="0">
                <a:solidFill>
                  <a:schemeClr val="tx1">
                    <a:lumMod val="65000"/>
                    <a:lumOff val="35000"/>
                  </a:schemeClr>
                </a:solidFill>
                <a:latin typeface="Calibri" panose="020F0502020204030204" pitchFamily="34" charset="0"/>
                <a:cs typeface="Calibri" panose="020F0502020204030204" pitchFamily="34" charset="0"/>
              </a:rPr>
              <a:t>Income quintile:</a:t>
            </a:r>
            <a:endParaRPr lang="en-CA" sz="900" u="none"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61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4800">
                <a:solidFill>
                  <a:schemeClr val="tx1"/>
                </a:solidFill>
                <a:latin typeface="Calibri" panose="020F0502020204030204" pitchFamily="34" charset="0"/>
                <a:cs typeface="Calibri" panose="020F0502020204030204" pitchFamily="34" charset="0"/>
              </a:rPr>
              <a:t>Quality Statements </a:t>
            </a:r>
            <a:br>
              <a:rPr lang="en-US" sz="4800">
                <a:solidFill>
                  <a:schemeClr val="tx1"/>
                </a:solidFill>
                <a:latin typeface="Calibri" panose="020F0502020204030204" pitchFamily="34" charset="0"/>
                <a:cs typeface="Calibri" panose="020F0502020204030204" pitchFamily="34" charset="0"/>
              </a:rPr>
            </a:br>
            <a:r>
              <a:rPr lang="en-US" sz="48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Calibri" panose="020F0502020204030204" pitchFamily="34" charset="0"/>
                <a:cs typeface="Calibri" panose="020F0502020204030204" pitchFamily="34" charset="0"/>
              </a:rPr>
              <a:t>Scope</a:t>
            </a:r>
            <a:r>
              <a:rPr lang="en-CA" b="0">
                <a:solidFill>
                  <a:schemeClr val="tx1"/>
                </a:solidFill>
                <a:latin typeface="Calibri" panose="020F0502020204030204" pitchFamily="34" charset="0"/>
                <a:cs typeface="Calibri" panose="020F0502020204030204" pitchFamily="34" charset="0"/>
              </a:rPr>
              <a:t> </a:t>
            </a:r>
            <a:r>
              <a:rPr lang="en-CA">
                <a:solidFill>
                  <a:schemeClr val="tx1"/>
                </a:solidFill>
                <a:latin typeface="Calibri" panose="020F0502020204030204" pitchFamily="34" charset="0"/>
                <a:cs typeface="Calibri" panose="020F0502020204030204" pitchFamily="34" charset="0"/>
              </a:rPr>
              <a:t>of the Prediabetes and Type 2 Diabetes Quality Standard</a:t>
            </a:r>
          </a:p>
        </p:txBody>
      </p:sp>
      <p:sp>
        <p:nvSpPr>
          <p:cNvPr id="4" name="Content Placeholder 3"/>
          <p:cNvSpPr>
            <a:spLocks noGrp="1"/>
          </p:cNvSpPr>
          <p:nvPr>
            <p:ph idx="1"/>
          </p:nvPr>
        </p:nvSpPr>
        <p:spPr>
          <a:xfrm>
            <a:off x="457198" y="1641323"/>
            <a:ext cx="8229600" cy="5083033"/>
          </a:xfrm>
        </p:spPr>
        <p:txBody>
          <a:bodyPr/>
          <a:lstStyle/>
          <a:p>
            <a:pPr>
              <a:buClr>
                <a:srgbClr val="00B2E3"/>
              </a:buClr>
              <a:buFont typeface="Arial" panose="020B0604020202020204" pitchFamily="34" charset="0"/>
              <a:buChar char="•"/>
            </a:pPr>
            <a:r>
              <a:rPr lang="en-CA" sz="2200">
                <a:latin typeface="+mj-lt"/>
              </a:rPr>
              <a:t>This quality standard addresses care for children and adults who are at risk of developing prediabetes or type 2 diabetes or who already have a diagnosis of either. It does not address the prevention of type 2 diabetes in the general population, although it does provide guidance on risks and lifestyle factors that may affect the progression from prediabetes to type 2 diabetes</a:t>
            </a:r>
          </a:p>
          <a:p>
            <a:pPr>
              <a:buClr>
                <a:srgbClr val="00B2E3"/>
              </a:buClr>
              <a:buFont typeface="Arial" panose="020B0604020202020204" pitchFamily="34" charset="0"/>
              <a:buChar char="•"/>
            </a:pPr>
            <a:r>
              <a:rPr lang="en-CA" sz="2200">
                <a:latin typeface="+mj-lt"/>
              </a:rPr>
              <a:t>This quality standard applies to all settings</a:t>
            </a:r>
          </a:p>
          <a:p>
            <a:pPr>
              <a:buClr>
                <a:srgbClr val="00B2E3"/>
              </a:buClr>
              <a:buFont typeface="Arial" panose="020B0604020202020204" pitchFamily="34" charset="0"/>
              <a:buChar char="•"/>
            </a:pPr>
            <a:r>
              <a:rPr lang="en-CA" sz="2200">
                <a:latin typeface="+mj-lt"/>
              </a:rPr>
              <a:t>This quality standard does not include care for pregnant people with type 2 diabetes. For a quality standard that addresses care for people with type 1 or type 2 diabetes who become pregnant, or people diagnosed with gestational diabetes, please refer to the </a:t>
            </a:r>
            <a:r>
              <a:rPr lang="en-CA" sz="2200" i="1">
                <a:latin typeface="+mj-lt"/>
                <a:hlinkClick r:id="rId4"/>
              </a:rPr>
              <a:t>Diabetes in Pregnancy </a:t>
            </a:r>
            <a:r>
              <a:rPr lang="en-CA" sz="2200">
                <a:latin typeface="+mj-lt"/>
              </a:rPr>
              <a:t>quality standard</a:t>
            </a:r>
            <a:endParaRPr lang="en-CA" sz="2200">
              <a:solidFill>
                <a:srgbClr val="00B0F0"/>
              </a:solidFill>
              <a:highlight>
                <a:srgbClr val="FFFF00"/>
              </a:highlight>
              <a:latin typeface="+mj-lt"/>
              <a:ea typeface="Times New Roman" panose="02020603050405020304" pitchFamily="18" charset="0"/>
              <a:cs typeface="Times New Roman"/>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Title 2"/>
          <p:cNvSpPr txBox="1">
            <a:spLocks noGrp="1"/>
          </p:cNvSpPr>
          <p:nvPr>
            <p:ph type="title"/>
          </p:nvPr>
        </p:nvSpPr>
        <p:spPr>
          <a:xfrm>
            <a:off x="457200" y="274638"/>
            <a:ext cx="8244584" cy="1165909"/>
          </a:xfrm>
        </p:spPr>
        <p:txBody>
          <a:bodyPr/>
          <a:lstStyle/>
          <a:p>
            <a:r>
              <a:rPr lang="en-US">
                <a:solidFill>
                  <a:schemeClr val="tx1"/>
                </a:solidFill>
                <a:latin typeface="+mj-lt"/>
              </a:rPr>
              <a:t>Quality Statement Topics</a:t>
            </a:r>
          </a:p>
        </p:txBody>
      </p:sp>
      <p:sp>
        <p:nvSpPr>
          <p:cNvPr id="628" name="Content Placeholder 3"/>
          <p:cNvSpPr txBox="1">
            <a:spLocks noGrp="1"/>
          </p:cNvSpPr>
          <p:nvPr>
            <p:ph idx="1"/>
          </p:nvPr>
        </p:nvSpPr>
        <p:spPr>
          <a:xfrm>
            <a:off x="442216" y="1440547"/>
            <a:ext cx="8229600" cy="4248472"/>
          </a:xfrm>
        </p:spPr>
        <p:txBody>
          <a:bodyPr/>
          <a:lstStyle/>
          <a:p>
            <a:pPr marL="457200" indent="-457200">
              <a:buClr>
                <a:srgbClr val="00B0F0"/>
              </a:buClr>
              <a:buFont typeface="+mj-lt"/>
              <a:buAutoNum type="arabicPeriod"/>
            </a:pPr>
            <a:r>
              <a:rPr lang="en-CA" dirty="0">
                <a:latin typeface="+mn-lt"/>
              </a:rPr>
              <a:t>Screening for Risk Factors and Testing for Prediabetes and Type 2 Diabetes </a:t>
            </a:r>
          </a:p>
          <a:p>
            <a:pPr marL="457200" indent="-457200">
              <a:buClr>
                <a:srgbClr val="00B0F0"/>
              </a:buClr>
              <a:buFont typeface="+mj-lt"/>
              <a:buAutoNum type="arabicPeriod"/>
            </a:pPr>
            <a:r>
              <a:rPr lang="en-CA" dirty="0">
                <a:latin typeface="+mn-lt"/>
              </a:rPr>
              <a:t>Reducing the Risk of Type 2 Diabetes</a:t>
            </a:r>
          </a:p>
          <a:p>
            <a:pPr marL="457200" indent="-457200">
              <a:buClr>
                <a:srgbClr val="00B0F0"/>
              </a:buClr>
              <a:buFont typeface="+mj-lt"/>
              <a:buAutoNum type="arabicPeriod"/>
            </a:pPr>
            <a:r>
              <a:rPr lang="en-CA" dirty="0">
                <a:latin typeface="+mn-lt"/>
              </a:rPr>
              <a:t>Identifying and Assessing Mental Health Needs</a:t>
            </a:r>
          </a:p>
          <a:p>
            <a:pPr marL="457200" indent="-457200">
              <a:buClr>
                <a:srgbClr val="00B0F0"/>
              </a:buClr>
              <a:buFont typeface="+mj-lt"/>
              <a:buAutoNum type="arabicPeriod"/>
            </a:pPr>
            <a:r>
              <a:rPr lang="en-CA" dirty="0">
                <a:latin typeface="+mn-lt"/>
              </a:rPr>
              <a:t>Healthy Behaviour Changes </a:t>
            </a:r>
          </a:p>
          <a:p>
            <a:pPr marL="457200" indent="-457200">
              <a:buClr>
                <a:srgbClr val="00B0F0"/>
              </a:buClr>
              <a:buFont typeface="+mj-lt"/>
              <a:buAutoNum type="arabicPeriod"/>
            </a:pPr>
            <a:r>
              <a:rPr lang="en-CA" dirty="0">
                <a:latin typeface="+mn-lt"/>
              </a:rPr>
              <a:t>Setting and Achieving Glycemic Targets</a:t>
            </a:r>
          </a:p>
          <a:p>
            <a:pPr marL="457200" indent="-457200">
              <a:buClr>
                <a:srgbClr val="00B0F0"/>
              </a:buClr>
              <a:buFont typeface="+mj-lt"/>
              <a:buAutoNum type="arabicPeriod"/>
            </a:pPr>
            <a:r>
              <a:rPr lang="en-CA" dirty="0">
                <a:latin typeface="+mn-lt"/>
              </a:rPr>
              <a:t>Access to a Collaborative Interprofessional Care Team</a:t>
            </a:r>
          </a:p>
          <a:p>
            <a:pPr marL="457200" indent="-457200">
              <a:buClr>
                <a:srgbClr val="00B0F0"/>
              </a:buClr>
              <a:buFont typeface="+mj-lt"/>
              <a:buAutoNum type="arabicPeriod"/>
            </a:pPr>
            <a:r>
              <a:rPr lang="en-CA" dirty="0">
                <a:latin typeface="+mn-lt"/>
              </a:rPr>
              <a:t>Promoting Self-Management Skills </a:t>
            </a:r>
          </a:p>
          <a:p>
            <a:pPr marL="457200" indent="-457200">
              <a:buClr>
                <a:srgbClr val="00B0F0"/>
              </a:buClr>
              <a:buFont typeface="+mj-lt"/>
              <a:buAutoNum type="arabicPeriod"/>
            </a:pPr>
            <a:r>
              <a:rPr lang="en-CA" dirty="0">
                <a:latin typeface="+mn-lt"/>
              </a:rPr>
              <a:t> Screening for Complications and Risk Factors</a:t>
            </a:r>
          </a:p>
          <a:p>
            <a:pPr marL="457200" indent="-457200">
              <a:buClr>
                <a:srgbClr val="00B0F0"/>
              </a:buClr>
              <a:buFont typeface="+mj-lt"/>
              <a:buAutoNum type="arabicPeriod"/>
            </a:pPr>
            <a:r>
              <a:rPr lang="en-CA" dirty="0">
                <a:latin typeface="+mn-lt"/>
              </a:rPr>
              <a:t>Cardiovascular Protection </a:t>
            </a:r>
          </a:p>
          <a:p>
            <a:endParaRPr lang="en-CA" dirty="0"/>
          </a:p>
          <a:p>
            <a:endParaRPr lang="en-CA" dirty="0"/>
          </a:p>
          <a:p>
            <a:endParaRPr lang="en-CA" dirty="0"/>
          </a:p>
          <a:p>
            <a:endParaRPr lang="en-CA" dirty="0"/>
          </a:p>
          <a:p>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4584" cy="1165909"/>
          </a:xfrm>
        </p:spPr>
        <p:txBody>
          <a:bodyPr anchor="t"/>
          <a:lstStyle/>
          <a:p>
            <a:r>
              <a:rPr lang="en-CA" sz="2400" b="0">
                <a:solidFill>
                  <a:schemeClr val="tx1"/>
                </a:solidFill>
                <a:latin typeface="+mn-lt"/>
              </a:rPr>
              <a:t>Quality Statement 1:</a:t>
            </a:r>
            <a:br>
              <a:rPr lang="en-CA" sz="2400" b="0">
                <a:solidFill>
                  <a:schemeClr val="tx1"/>
                </a:solidFill>
                <a:latin typeface="+mn-lt"/>
              </a:rPr>
            </a:br>
            <a:r>
              <a:rPr lang="en-CA" sz="2800">
                <a:solidFill>
                  <a:schemeClr val="tx1"/>
                </a:solidFill>
                <a:latin typeface="+mn-lt"/>
              </a:rPr>
              <a:t>Screening for Risk Factors and Testing for Prediabetes and Type 2 Diabetes </a:t>
            </a:r>
            <a:br>
              <a:rPr lang="en-CA" sz="2800">
                <a:solidFill>
                  <a:schemeClr val="tx1"/>
                </a:solidFill>
              </a:rPr>
            </a:br>
            <a:endParaRPr lang="en-CA">
              <a:solidFill>
                <a:schemeClr val="tx1"/>
              </a:solidFill>
            </a:endParaRPr>
          </a:p>
        </p:txBody>
      </p:sp>
      <p:sp>
        <p:nvSpPr>
          <p:cNvPr id="3" name="Rectangle 2"/>
          <p:cNvSpPr/>
          <p:nvPr/>
        </p:nvSpPr>
        <p:spPr>
          <a:xfrm>
            <a:off x="1368221" y="2388556"/>
            <a:ext cx="6407557" cy="208088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a:effectLst/>
                <a:latin typeface="Calibri" panose="020F0502020204030204" pitchFamily="34" charset="0"/>
                <a:ea typeface="MS Mincho" panose="02020609040205080304" pitchFamily="49" charset="-128"/>
                <a:cs typeface="Calibri" panose="020F0502020204030204" pitchFamily="34" charset="0"/>
              </a:rPr>
              <a:t>People who are asymptomatic yet susceptible to developing prediabetes and type 2 diabetes have their blood tested at regular intervals determined by their individual risk factors.</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2:</a:t>
            </a:r>
            <a:br>
              <a:rPr lang="en-CA" sz="2400">
                <a:solidFill>
                  <a:schemeClr val="tx1"/>
                </a:solidFill>
                <a:latin typeface="Calibri" panose="020F0502020204030204" pitchFamily="34" charset="0"/>
                <a:cs typeface="Calibri" panose="020F0502020204030204" pitchFamily="34" charset="0"/>
              </a:rPr>
            </a:br>
            <a:r>
              <a:rPr lang="en-CA" sz="2800" b="1">
                <a:solidFill>
                  <a:schemeClr val="tx1"/>
                </a:solidFill>
                <a:effectLst/>
                <a:latin typeface="Calibri" panose="020F0502020204030204" pitchFamily="34" charset="0"/>
                <a:ea typeface="MS Mincho" panose="02020609040205080304" pitchFamily="49" charset="-128"/>
                <a:cs typeface="Calibri" panose="020F0502020204030204" pitchFamily="34" charset="0"/>
              </a:rPr>
              <a:t>Reducing the Risk of Type 2 Diabetes</a:t>
            </a:r>
            <a:br>
              <a:rPr lang="en-CA" sz="2400">
                <a:effectLst/>
                <a:latin typeface="Calibri" panose="020F0502020204030204" pitchFamily="34" charset="0"/>
                <a:ea typeface="Times New Roman" panose="02020603050405020304" pitchFamily="18" charset="0"/>
                <a:cs typeface="Times New Roman" panose="02020603050405020304" pitchFamily="18" charset="0"/>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166149" y="22190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prediabetes and their caregivers collaborate with their care provider to create a tailored plan to prevent or slow the progression from prediabetes to type 2 diabetes.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3:</a:t>
            </a:r>
            <a:br>
              <a:rPr lang="en-CA" sz="2400">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Identifying and Assessing Mental Health Needs</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CA" sz="2625">
                <a:solidFill>
                  <a:schemeClr val="tx1"/>
                </a:solidFill>
                <a:latin typeface="Calibri" panose="020F0502020204030204" pitchFamily="34" charset="0"/>
                <a:cs typeface="Calibri" panose="020F0502020204030204" pitchFamily="34" charset="0"/>
              </a:rPr>
            </a:br>
            <a:endParaRPr lang="en-CA" sz="2625"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427967" y="2088737"/>
            <a:ext cx="5994067" cy="329765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2 diabetes are screened for psychological distress and mental health disorders on a regular basis using recognized screening questions or validated screening tools. People who screen positive for a mental health disorder are referred to a health care professional with expertise in mental health for further assessment and treatment.</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14660"/>
            <a:ext cx="751561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4:</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Healthy Behaviour Changes </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US" sz="2400">
                <a:solidFill>
                  <a:schemeClr val="tx1"/>
                </a:solidFill>
                <a:latin typeface="Calibri" panose="020F0502020204030204" pitchFamily="34" charset="0"/>
                <a:cs typeface="Calibri" panose="020F0502020204030204" pitchFamily="34" charset="0"/>
              </a:rPr>
            </a:br>
            <a:br>
              <a:rPr lang="en-US" sz="2400">
                <a:solidFill>
                  <a:schemeClr val="tx1"/>
                </a:solidFill>
              </a:rPr>
            </a:br>
            <a:br>
              <a:rPr lang="en-US" sz="2400">
                <a:solidFill>
                  <a:schemeClr val="tx1"/>
                </a:solidFill>
              </a:rPr>
            </a:br>
            <a:br>
              <a:rPr lang="en-US" sz="2400">
                <a:solidFill>
                  <a:schemeClr val="tx1"/>
                </a:solidFill>
              </a:rPr>
            </a:br>
            <a:endParaRPr lang="en-CA" sz="2625" b="0">
              <a:solidFill>
                <a:schemeClr val="tx1"/>
              </a:solidFill>
            </a:endParaRPr>
          </a:p>
        </p:txBody>
      </p:sp>
      <p:sp>
        <p:nvSpPr>
          <p:cNvPr id="3" name="Rectangle 2"/>
          <p:cNvSpPr/>
          <p:nvPr/>
        </p:nvSpPr>
        <p:spPr>
          <a:xfrm>
            <a:off x="1422565" y="2167206"/>
            <a:ext cx="5864355" cy="365170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prediabetes or type 2 diabetes receive education and coaching on healthy behaviour changes, including increasing physical activity, improving diet, managing stress, and quitting smoking. People who have concerns about their weight despite implementing healthy behaviour changes are offered individualized weight management interventions. </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4" y="1440547"/>
            <a:ext cx="8296035" cy="3143979"/>
          </a:xfrm>
        </p:spPr>
        <p:txBody>
          <a:bodyPr/>
          <a:lstStyle/>
          <a:p>
            <a:pPr>
              <a:lnSpc>
                <a:spcPct val="90000"/>
              </a:lnSpc>
              <a:spcAft>
                <a:spcPts val="1200"/>
              </a:spcAft>
              <a:buClr>
                <a:srgbClr val="00B2E3"/>
              </a:buClr>
            </a:pPr>
            <a:r>
              <a:rPr lang="en-CA">
                <a:latin typeface="Calibri" panose="020F0502020204030204" pitchFamily="34" charset="0"/>
                <a:cs typeface="Calibri" panose="020F0502020204030204" pitchFamily="34" charset="0"/>
              </a:rPr>
              <a:t>Inform clinicians and patients what quality care looks like</a:t>
            </a:r>
          </a:p>
          <a:p>
            <a:pPr>
              <a:lnSpc>
                <a:spcPct val="90000"/>
              </a:lnSpc>
              <a:spcAft>
                <a:spcPts val="1200"/>
              </a:spcAft>
              <a:buClr>
                <a:srgbClr val="00B2E3"/>
              </a:buClr>
            </a:pPr>
            <a:r>
              <a:rPr lang="en-CA">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latin typeface="Calibri" panose="020F0502020204030204" pitchFamily="34" charset="0"/>
              <a:cs typeface="Calibri" panose="020F0502020204030204" pitchFamily="34" charset="0"/>
            </a:endParaRPr>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54399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5:</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Setting and Achieving Glycemic Targets</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77238" y="2254684"/>
            <a:ext cx="6588690" cy="317456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2 diabetes, in collaboration with their health care team, set individualized glycemic targets, including glycated hemoglobin (hemoglobin A1C) and other available measures of glycemia. All available data are used to assess whether individualized glycemic targets are achieved and to guide treatment decisions and self-management activities.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8158358"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6:</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Access to a Collaborative Interprofessional Care Team </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77238" y="2254685"/>
            <a:ext cx="6588690" cy="201727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prediabetes or type 2 diabetes and their caregivers have access to a collaborative interprofessional care team to comprehensively manage their prediabetes or diabetes and additional health care needs.</a:t>
            </a:r>
          </a:p>
        </p:txBody>
      </p:sp>
    </p:spTree>
    <p:custDataLst>
      <p:tags r:id="rId1"/>
    </p:custDataLst>
    <p:extLst>
      <p:ext uri="{BB962C8B-B14F-4D97-AF65-F5344CB8AC3E}">
        <p14:creationId xmlns:p14="http://schemas.microsoft.com/office/powerpoint/2010/main" val="1597569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54399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7:</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Promoting Self-Management Skills </a:t>
            </a:r>
            <a:br>
              <a:rPr lang="en-CA" sz="2800">
                <a:solidFill>
                  <a:schemeClr val="tx1"/>
                </a:solidFill>
                <a:latin typeface="Calibri" panose="020F0502020204030204" pitchFamily="34" charset="0"/>
                <a:cs typeface="Calibri" panose="020F0502020204030204" pitchFamily="34" charset="0"/>
              </a:rPr>
            </a:br>
            <a:br>
              <a:rPr lang="en-CA" sz="2400">
                <a:solidFill>
                  <a:schemeClr val="tx1"/>
                </a:solidFill>
                <a:latin typeface="Calibri" panose="020F0502020204030204" pitchFamily="34" charset="0"/>
                <a:cs typeface="Calibri" panose="020F0502020204030204" pitchFamily="34" charset="0"/>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77238" y="2254685"/>
            <a:ext cx="6588690" cy="240304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prediabetes and type 2 diabetes and their caregivers collaborate with their interprofessional care team to create a tailored self-management plan based on their needs and preferences, with the goal of enhancing their ability to participate in their diabetes management.</a:t>
            </a:r>
          </a:p>
        </p:txBody>
      </p:sp>
    </p:spTree>
    <p:custDataLst>
      <p:tags r:id="rId1"/>
    </p:custDataLst>
    <p:extLst>
      <p:ext uri="{BB962C8B-B14F-4D97-AF65-F5344CB8AC3E}">
        <p14:creationId xmlns:p14="http://schemas.microsoft.com/office/powerpoint/2010/main" val="624002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54399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8:</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Screening for Complications and Risk Factors</a:t>
            </a: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86475" y="2467121"/>
            <a:ext cx="6588690" cy="142666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2 diabetes are screened for complications and risk factors at diagnosis and at regular follow-up intervals.</a:t>
            </a:r>
          </a:p>
        </p:txBody>
      </p:sp>
    </p:spTree>
    <p:custDataLst>
      <p:tags r:id="rId1"/>
    </p:custDataLst>
    <p:extLst>
      <p:ext uri="{BB962C8B-B14F-4D97-AF65-F5344CB8AC3E}">
        <p14:creationId xmlns:p14="http://schemas.microsoft.com/office/powerpoint/2010/main" val="2839871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54399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9:</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Cardiovascular Protection</a:t>
            </a:r>
            <a:br>
              <a:rPr lang="en-CA" sz="2400">
                <a:solidFill>
                  <a:schemeClr val="tx1"/>
                </a:solidFill>
                <a:latin typeface="Calibri" panose="020F0502020204030204" pitchFamily="34" charset="0"/>
                <a:cs typeface="Calibri" panose="020F0502020204030204" pitchFamily="34" charset="0"/>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132656" y="2541012"/>
            <a:ext cx="6588690" cy="14029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2 diabetes receive care that incorporates an individualized cardiovascular risk reduction approach.</a:t>
            </a:r>
          </a:p>
        </p:txBody>
      </p:sp>
    </p:spTree>
    <p:custDataLst>
      <p:tags r:id="rId1"/>
    </p:custDataLst>
    <p:extLst>
      <p:ext uri="{BB962C8B-B14F-4D97-AF65-F5344CB8AC3E}">
        <p14:creationId xmlns:p14="http://schemas.microsoft.com/office/powerpoint/2010/main" val="260493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4800">
                <a:solidFill>
                  <a:schemeClr val="tx1"/>
                </a:solidFill>
                <a:latin typeface="Calibri" panose="020F0502020204030204" pitchFamily="34" charset="0"/>
                <a:cs typeface="Calibri" panose="020F0502020204030204" pitchFamily="34" charset="0"/>
              </a:rPr>
              <a:t>How to Measure Overall Success</a:t>
            </a:r>
            <a:br>
              <a:rPr lang="en-US" sz="4800">
                <a:solidFill>
                  <a:schemeClr val="tx1"/>
                </a:solidFill>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650661" cy="2464515"/>
          </a:xfrm>
        </p:spPr>
        <p:txBody>
          <a:bodyPr vert="horz" wrap="square" lIns="108000" tIns="45720" rIns="91440" bIns="45720" numCol="1" anchor="ctr" anchorCtr="0" compatLnSpc="1">
            <a:prstTxWarp prst="textNoShape">
              <a:avLst/>
            </a:prstTxWarp>
          </a:bodyPr>
          <a:lstStyle/>
          <a:p>
            <a:pPr marL="0" indent="0">
              <a:buNone/>
            </a:pPr>
            <a:r>
              <a:rPr lang="en-US">
                <a:latin typeface="Calibri"/>
                <a:ea typeface="MS PGothic"/>
              </a:rPr>
              <a:t>Note: The indicators below are meant to apply to people with type 2 diabetes specifically; however, currently available data sources are limited in their ability to differentiate the types of diabetes. Exploratory work is currently under way to address this. For now, these measures include all people with diabetes.</a:t>
            </a:r>
          </a:p>
        </p:txBody>
      </p:sp>
    </p:spTree>
    <p:custDataLst>
      <p:tags r:id="rId1"/>
    </p:custDataLst>
    <p:extLst>
      <p:ext uri="{BB962C8B-B14F-4D97-AF65-F5344CB8AC3E}">
        <p14:creationId xmlns:p14="http://schemas.microsoft.com/office/powerpoint/2010/main" val="135839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 </a:t>
            </a:r>
            <a:r>
              <a:rPr lang="en-US" sz="2800">
                <a:solidFill>
                  <a:schemeClr val="tx1"/>
                </a:solidFill>
                <a:latin typeface="Calibri"/>
                <a:ea typeface="MS PGothic"/>
                <a:cs typeface="Calibri"/>
              </a:rPr>
              <a:t>(cont.)</a:t>
            </a:r>
            <a:endParaRPr lang="en-US" sz="2800" b="0" i="1">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a:buClr>
                <a:srgbClr val="00B0F0"/>
              </a:buClr>
              <a:buFont typeface="Arial"/>
              <a:buChar char="•"/>
            </a:pPr>
            <a:r>
              <a:rPr lang="en-US" dirty="0">
                <a:latin typeface="Calibri"/>
                <a:ea typeface="MS PGothic"/>
              </a:rPr>
              <a:t>Percentage of people with diabetes who have had an urgent acute care visit for diabetes, as reported by:</a:t>
            </a:r>
          </a:p>
          <a:p>
            <a:pPr lvl="1">
              <a:buClr>
                <a:srgbClr val="00B2E3"/>
              </a:buClr>
              <a:buFont typeface="Courier New" panose="02070309020205020404" pitchFamily="49" charset="0"/>
              <a:buChar char="o"/>
            </a:pPr>
            <a:r>
              <a:rPr lang="en-US" dirty="0">
                <a:latin typeface="Calibri"/>
                <a:ea typeface="MS PGothic"/>
              </a:rPr>
              <a:t>Emergency department visits</a:t>
            </a:r>
          </a:p>
          <a:p>
            <a:pPr lvl="1">
              <a:buClr>
                <a:srgbClr val="00B2E3"/>
              </a:buClr>
              <a:buFont typeface="Courier New" panose="02070309020205020404" pitchFamily="49" charset="0"/>
              <a:buChar char="o"/>
            </a:pPr>
            <a:r>
              <a:rPr lang="en-US" dirty="0">
                <a:latin typeface="Calibri"/>
                <a:ea typeface="MS PGothic"/>
              </a:rPr>
              <a:t>Hospital admissions</a:t>
            </a:r>
          </a:p>
          <a:p>
            <a:pPr>
              <a:buClr>
                <a:srgbClr val="00B0F0"/>
              </a:buClr>
              <a:buFont typeface="Arial" panose="020B0604020202020204" pitchFamily="34" charset="0"/>
              <a:buChar char="•"/>
            </a:pPr>
            <a:r>
              <a:rPr lang="en-US" dirty="0">
                <a:latin typeface="Calibri"/>
                <a:ea typeface="MS PGothic"/>
              </a:rPr>
              <a:t>Percentage of people who had an urgent acute care visit for diabetes who visited the emergency department or were admitted to hospital for diabetes within 30 days, as reported by:</a:t>
            </a:r>
          </a:p>
          <a:p>
            <a:pPr lvl="1">
              <a:buClr>
                <a:srgbClr val="00B2E3"/>
              </a:buClr>
              <a:buFont typeface="Courier New" panose="02070309020205020404" pitchFamily="49" charset="0"/>
              <a:buChar char="o"/>
            </a:pPr>
            <a:r>
              <a:rPr lang="en-US" dirty="0">
                <a:latin typeface="Calibri"/>
                <a:ea typeface="MS PGothic"/>
              </a:rPr>
              <a:t>Emergency department visits</a:t>
            </a:r>
          </a:p>
          <a:p>
            <a:pPr lvl="1">
              <a:buClr>
                <a:srgbClr val="00B2E3"/>
              </a:buClr>
              <a:buFont typeface="Courier New" panose="02070309020205020404" pitchFamily="49" charset="0"/>
              <a:buChar char="o"/>
            </a:pPr>
            <a:r>
              <a:rPr lang="en-US" dirty="0">
                <a:latin typeface="Calibri"/>
                <a:ea typeface="MS PGothic"/>
              </a:rPr>
              <a:t>Hospital admissions</a:t>
            </a:r>
          </a:p>
        </p:txBody>
      </p:sp>
    </p:spTree>
    <p:custDataLst>
      <p:tags r:id="rId1"/>
    </p:custDataLst>
    <p:extLst>
      <p:ext uri="{BB962C8B-B14F-4D97-AF65-F5344CB8AC3E}">
        <p14:creationId xmlns:p14="http://schemas.microsoft.com/office/powerpoint/2010/main" val="713895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 </a:t>
            </a:r>
            <a:r>
              <a:rPr lang="en-US" sz="2800">
                <a:solidFill>
                  <a:schemeClr val="tx1"/>
                </a:solidFill>
                <a:latin typeface="Calibri"/>
                <a:ea typeface="MS PGothic"/>
                <a:cs typeface="Calibri"/>
              </a:rPr>
              <a:t>(cont.)</a:t>
            </a:r>
            <a:endParaRPr lang="en-US" sz="2800" b="0" i="1">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a:buClr>
                <a:srgbClr val="00B0F0"/>
              </a:buClr>
              <a:buFont typeface="Arial"/>
              <a:buChar char="•"/>
            </a:pPr>
            <a:r>
              <a:rPr lang="en-US" dirty="0">
                <a:latin typeface="Calibri"/>
                <a:ea typeface="MS PGothic"/>
              </a:rPr>
              <a:t>Percentage of people with diabetes who have had a diabetes-related complication, as reported by:</a:t>
            </a:r>
          </a:p>
          <a:p>
            <a:pPr lvl="1">
              <a:buClr>
                <a:srgbClr val="00B2E3"/>
              </a:buClr>
              <a:buFont typeface="Courier New" panose="02070309020205020404" pitchFamily="49" charset="0"/>
              <a:buChar char="o"/>
            </a:pPr>
            <a:r>
              <a:rPr lang="en-US" dirty="0">
                <a:latin typeface="Calibri"/>
                <a:ea typeface="MS PGothic"/>
              </a:rPr>
              <a:t>Amputations (above-ankle, below-ankle)</a:t>
            </a:r>
          </a:p>
          <a:p>
            <a:pPr lvl="1">
              <a:buClr>
                <a:srgbClr val="00B2E3"/>
              </a:buClr>
              <a:buFont typeface="Courier New" panose="02070309020205020404" pitchFamily="49" charset="0"/>
              <a:buChar char="o"/>
            </a:pPr>
            <a:r>
              <a:rPr lang="en-US" dirty="0">
                <a:latin typeface="Calibri"/>
                <a:ea typeface="MS PGothic"/>
              </a:rPr>
              <a:t>Cardiovascular complications</a:t>
            </a:r>
          </a:p>
          <a:p>
            <a:pPr lvl="1">
              <a:buClr>
                <a:srgbClr val="00B2E3"/>
              </a:buClr>
              <a:buFont typeface="Courier New" panose="02070309020205020404" pitchFamily="49" charset="0"/>
              <a:buChar char="o"/>
            </a:pPr>
            <a:r>
              <a:rPr lang="en-US" dirty="0">
                <a:latin typeface="Calibri"/>
                <a:ea typeface="MS PGothic"/>
              </a:rPr>
              <a:t>End-stage renal disease</a:t>
            </a:r>
          </a:p>
          <a:p>
            <a:pPr lvl="1">
              <a:buClr>
                <a:srgbClr val="00B2E3"/>
              </a:buClr>
              <a:buFont typeface="Courier New" panose="02070309020205020404" pitchFamily="49" charset="0"/>
              <a:buChar char="o"/>
            </a:pPr>
            <a:r>
              <a:rPr lang="en-US" dirty="0">
                <a:latin typeface="Calibri"/>
                <a:ea typeface="MS PGothic"/>
              </a:rPr>
              <a:t>Retinopathy</a:t>
            </a:r>
          </a:p>
          <a:p>
            <a:pPr lvl="1">
              <a:buClr>
                <a:srgbClr val="00B2E3"/>
              </a:buClr>
              <a:buFont typeface="Courier New" panose="02070309020205020404" pitchFamily="49" charset="0"/>
              <a:buChar char="o"/>
            </a:pPr>
            <a:r>
              <a:rPr lang="en-US" dirty="0">
                <a:latin typeface="Calibri"/>
                <a:ea typeface="MS PGothic"/>
              </a:rPr>
              <a:t>Skin and soft tissue infection or foot ulcer</a:t>
            </a:r>
          </a:p>
        </p:txBody>
      </p:sp>
    </p:spTree>
    <p:custDataLst>
      <p:tags r:id="rId1"/>
    </p:custDataLst>
    <p:extLst>
      <p:ext uri="{BB962C8B-B14F-4D97-AF65-F5344CB8AC3E}">
        <p14:creationId xmlns:p14="http://schemas.microsoft.com/office/powerpoint/2010/main" val="55385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2" y="1537469"/>
            <a:ext cx="8710586" cy="4838234"/>
          </a:xfrm>
        </p:spPr>
        <p:txBody>
          <a:bodyPr/>
          <a:lstStyle/>
          <a:p>
            <a:pPr>
              <a:buClr>
                <a:srgbClr val="00B0F0"/>
              </a:buClr>
              <a:buFont typeface="Arial"/>
              <a:buChar char="•"/>
            </a:pPr>
            <a:r>
              <a:rPr lang="en-US">
                <a:latin typeface="Calibri"/>
                <a:ea typeface="MS PGothic"/>
              </a:rPr>
              <a:t>Percentage of people who are at increased risk of developing prediabetes and type 2 diabetes who are tested for type 2 diabetes using the appropriate blood test at their predetermined interval</a:t>
            </a:r>
          </a:p>
          <a:p>
            <a:pPr>
              <a:buClr>
                <a:srgbClr val="00B0F0"/>
              </a:buClr>
              <a:buFont typeface="Arial"/>
              <a:buChar char="•"/>
            </a:pPr>
            <a:r>
              <a:rPr lang="en-US">
                <a:latin typeface="Calibri"/>
                <a:ea typeface="MS PGothic"/>
              </a:rPr>
              <a:t>Percentage of people with type 2 diabetes and their families and caregivers (where appropriate) who report feeling confident managing their condition</a:t>
            </a:r>
          </a:p>
          <a:p>
            <a:pPr>
              <a:buClr>
                <a:srgbClr val="00B0F0"/>
              </a:buClr>
              <a:buFont typeface="Arial"/>
              <a:buChar char="•"/>
            </a:pPr>
            <a:r>
              <a:rPr lang="en-US">
                <a:latin typeface="Calibri"/>
                <a:ea typeface="MS PGothic"/>
              </a:rPr>
              <a:t>Percentage of people with prediabetes who do not progress to type 2 diabetes</a:t>
            </a:r>
          </a:p>
        </p:txBody>
      </p:sp>
    </p:spTree>
    <p:custDataLst>
      <p:tags r:id="rId1"/>
    </p:custDataLst>
    <p:extLst>
      <p:ext uri="{BB962C8B-B14F-4D97-AF65-F5344CB8AC3E}">
        <p14:creationId xmlns:p14="http://schemas.microsoft.com/office/powerpoint/2010/main" val="273336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301316081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Calibri"/>
                <a:ea typeface="MS PGothic"/>
              </a:rPr>
              <a:t>Data Sources and Acknowledgement</a:t>
            </a:r>
            <a:endParaRPr lang="en-CA">
              <a:solidFill>
                <a:schemeClr val="tx1"/>
              </a:solidFill>
              <a:latin typeface="Calibri"/>
              <a:ea typeface="MS PGothic"/>
            </a:endParaRPr>
          </a:p>
        </p:txBody>
      </p:sp>
      <p:sp>
        <p:nvSpPr>
          <p:cNvPr id="3" name="Content Placeholder 2"/>
          <p:cNvSpPr>
            <a:spLocks noGrp="1"/>
          </p:cNvSpPr>
          <p:nvPr>
            <p:ph idx="1"/>
          </p:nvPr>
        </p:nvSpPr>
        <p:spPr/>
        <p:txBody>
          <a:bodyPr/>
          <a:lstStyle/>
          <a:p>
            <a:pPr marL="0" indent="0">
              <a:buNone/>
            </a:pPr>
            <a:r>
              <a:rPr lang="en-CA" sz="2200">
                <a:latin typeface="Calibri"/>
                <a:ea typeface="MS PGothic"/>
              </a:rPr>
              <a:t>The data used in this presentation were provided by the Institute for Clinical Evaluative Sciences (ICES), which is funded by an annual grant from the Ontario Ministry of Health (MOH) and the Ministry of Long-Term Care (MLTC). The opinions, results, and conclusions included in this report are those of the authors and are independent from the funding sources. No endorsement by ICES, the MOH, or the MLTC is intended or should be inferred. These datasets were linked using unique encoded identifiers and analyzed at ICES. Parts of this material are based on data and information compiled and provided by the Canadian Institute for Health Information (CIHI). However, the analyses, conclusions, opinions, and statements expressed herein are those of the authors, and not necessarily those of CIHI.</a:t>
            </a:r>
          </a:p>
          <a:p>
            <a:endParaRPr lang="en-CA"/>
          </a:p>
        </p:txBody>
      </p:sp>
    </p:spTree>
    <p:extLst>
      <p:ext uri="{BB962C8B-B14F-4D97-AF65-F5344CB8AC3E}">
        <p14:creationId xmlns:p14="http://schemas.microsoft.com/office/powerpoint/2010/main" val="2930133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lIns="91440" tIns="45720" rIns="91440" bIns="45720" rtlCol="0" anchor="t">
            <a:spAutoFit/>
          </a:bodyPr>
          <a:lstStyle/>
          <a:p>
            <a:r>
              <a:rPr lang="en-US" sz="1300" u="none" spc="300">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8553" y="6407238"/>
            <a:ext cx="8921937" cy="430887"/>
          </a:xfrm>
          <a:prstGeom prst="rect">
            <a:avLst/>
          </a:prstGeom>
        </p:spPr>
        <p:txBody>
          <a:bodyPr wrap="square" anchor="t">
            <a:spAutoFit/>
          </a:bodyPr>
          <a:lstStyle/>
          <a:p>
            <a:r>
              <a:rPr lang="en-US" sz="1100" b="1" u="none">
                <a:latin typeface="Calibri" panose="020F0502020204030204" pitchFamily="34" charset="0"/>
                <a:cs typeface="Calibri" panose="020F0502020204030204" pitchFamily="34" charset="0"/>
              </a:rPr>
              <a:t>Find these resources here:</a:t>
            </a:r>
            <a:br>
              <a:rPr lang="en-US" sz="1100" u="none">
                <a:highlight>
                  <a:srgbClr val="FFFF00"/>
                </a:highlight>
                <a:latin typeface="Calibri" panose="020F0502020204030204" pitchFamily="34" charset="0"/>
                <a:cs typeface="Calibri" panose="020F0502020204030204" pitchFamily="34" charset="0"/>
              </a:rPr>
            </a:br>
            <a:r>
              <a:rPr lang="en-CA" sz="1100" u="none">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https://hqontario.ca/evidence-to-improve-care/quality-standards/view-all-quality-standards/diabetes-prediabetes-and-type-2</a:t>
            </a:r>
            <a:r>
              <a:rPr lang="en-CA" sz="1100" u="none">
                <a:solidFill>
                  <a:srgbClr val="00B0F0"/>
                </a:solidFill>
                <a:latin typeface="Calibri" panose="020F0502020204030204" pitchFamily="34" charset="0"/>
                <a:cs typeface="Calibri" panose="020F0502020204030204" pitchFamily="34" charset="0"/>
              </a:rPr>
              <a:t> </a:t>
            </a:r>
            <a:endParaRPr lang="en-US" sz="1100" u="none">
              <a:solidFill>
                <a:srgbClr val="00B0F0"/>
              </a:solidFill>
              <a:highlight>
                <a:srgbClr val="FFFF00"/>
              </a:highlight>
              <a:latin typeface="Calibri" panose="020F0502020204030204" pitchFamily="34" charset="0"/>
              <a:cs typeface="Calibri" panose="020F0502020204030204" pitchFamily="34" charset="0"/>
            </a:endParaRPr>
          </a:p>
        </p:txBody>
      </p:sp>
      <p:sp>
        <p:nvSpPr>
          <p:cNvPr id="22" name="TextBox 21"/>
          <p:cNvSpPr txBox="1"/>
          <p:nvPr/>
        </p:nvSpPr>
        <p:spPr>
          <a:xfrm>
            <a:off x="828504" y="5854055"/>
            <a:ext cx="1801262" cy="307777"/>
          </a:xfrm>
          <a:prstGeom prst="rect">
            <a:avLst/>
          </a:prstGeom>
          <a:noFill/>
        </p:spPr>
        <p:txBody>
          <a:bodyPr wrap="none" rtlCol="0">
            <a:spAutoFit/>
          </a:bodyPr>
          <a:lstStyle/>
          <a:p>
            <a:r>
              <a:rPr lang="en-US"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4118087" y="5854055"/>
            <a:ext cx="1039708" cy="307777"/>
          </a:xfrm>
          <a:prstGeom prst="rect">
            <a:avLst/>
          </a:prstGeom>
          <a:noFill/>
        </p:spPr>
        <p:txBody>
          <a:bodyPr wrap="none" rtlCol="0" anchor="t">
            <a:spAutoFit/>
          </a:bodyPr>
          <a:lstStyle/>
          <a:p>
            <a:r>
              <a:rPr lang="en-US" b="1" u="none">
                <a:solidFill>
                  <a:srgbClr val="000000"/>
                </a:solidFill>
                <a:latin typeface="Calibri" panose="020F0502020204030204" pitchFamily="34" charset="0"/>
                <a:cs typeface="Calibri" panose="020F0502020204030204" pitchFamily="34" charset="0"/>
              </a:rPr>
              <a:t>Data Tables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198918" cy="307777"/>
          </a:xfrm>
          <a:prstGeom prst="rect">
            <a:avLst/>
          </a:prstGeom>
          <a:noFill/>
        </p:spPr>
        <p:txBody>
          <a:bodyPr wrap="none" rtlCol="0">
            <a:spAutoFit/>
          </a:bodyPr>
          <a:lstStyle/>
          <a:p>
            <a:r>
              <a:rPr lang="en-US"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442318" cy="307777"/>
          </a:xfrm>
          <a:prstGeom prst="rect">
            <a:avLst/>
          </a:prstGeom>
          <a:noFill/>
        </p:spPr>
        <p:txBody>
          <a:bodyPr wrap="none" rtlCol="0">
            <a:spAutoFit/>
          </a:bodyPr>
          <a:lstStyle/>
          <a:p>
            <a:r>
              <a:rPr lang="en-US"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713482" cy="307777"/>
          </a:xfrm>
          <a:prstGeom prst="rect">
            <a:avLst/>
          </a:prstGeom>
          <a:noFill/>
        </p:spPr>
        <p:txBody>
          <a:bodyPr wrap="none" rtlCol="0" anchor="t">
            <a:spAutoFit/>
          </a:bodyPr>
          <a:lstStyle/>
          <a:p>
            <a:r>
              <a:rPr lang="en-US" b="1" u="none">
                <a:solidFill>
                  <a:srgbClr val="000000"/>
                </a:solidFill>
                <a:latin typeface="Calibri" panose="020F0502020204030204" pitchFamily="34" charset="0"/>
                <a:cs typeface="Calibri" panose="020F0502020204030204" pitchFamily="34" charset="0"/>
              </a:rPr>
              <a:t>Measurement Guide</a:t>
            </a:r>
          </a:p>
        </p:txBody>
      </p:sp>
      <p:pic>
        <p:nvPicPr>
          <p:cNvPr id="26" name="Picture 25">
            <a:extLst>
              <a:ext uri="{FF2B5EF4-FFF2-40B4-BE49-F238E27FC236}">
                <a16:creationId xmlns:a16="http://schemas.microsoft.com/office/drawing/2014/main" id="{C53C72EB-6CDA-425D-A35E-6572A5C7770A}"/>
              </a:ext>
            </a:extLst>
          </p:cNvPr>
          <p:cNvPicPr>
            <a:picLocks noChangeAspect="1"/>
          </p:cNvPicPr>
          <p:nvPr/>
        </p:nvPicPr>
        <p:blipFill>
          <a:blip r:embed="rId5"/>
          <a:srcRect/>
          <a:stretch/>
        </p:blipFill>
        <p:spPr>
          <a:xfrm>
            <a:off x="4817860" y="1124108"/>
            <a:ext cx="1719413" cy="2218907"/>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6"/>
          <a:srcRect/>
          <a:stretch/>
        </p:blipFill>
        <p:spPr>
          <a:xfrm>
            <a:off x="696723" y="4074495"/>
            <a:ext cx="2164710" cy="162427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2F63C16C-3B54-DC43-B843-CBBBECABBA1E}"/>
              </a:ext>
            </a:extLst>
          </p:cNvPr>
          <p:cNvPicPr>
            <a:picLocks noChangeAspect="1"/>
          </p:cNvPicPr>
          <p:nvPr/>
        </p:nvPicPr>
        <p:blipFill>
          <a:blip r:embed="rId7"/>
          <a:srcRect/>
          <a:stretch/>
        </p:blipFill>
        <p:spPr>
          <a:xfrm>
            <a:off x="2009079" y="1132638"/>
            <a:ext cx="1717570" cy="2201847"/>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6" name="Picture 5">
            <a:extLst>
              <a:ext uri="{FF2B5EF4-FFF2-40B4-BE49-F238E27FC236}">
                <a16:creationId xmlns:a16="http://schemas.microsoft.com/office/drawing/2014/main" id="{CA58E73C-BB5B-49F2-8B1E-47AAE7E85A62}"/>
              </a:ext>
            </a:extLst>
          </p:cNvPr>
          <p:cNvPicPr>
            <a:picLocks noChangeAspect="1"/>
          </p:cNvPicPr>
          <p:nvPr/>
        </p:nvPicPr>
        <p:blipFill>
          <a:blip r:embed="rId8"/>
          <a:stretch>
            <a:fillRect/>
          </a:stretch>
        </p:blipFill>
        <p:spPr>
          <a:xfrm>
            <a:off x="6537273" y="3881766"/>
            <a:ext cx="1719413" cy="2183624"/>
          </a:xfrm>
          <a:prstGeom prst="rect">
            <a:avLst/>
          </a:prstGeom>
          <a:effectLst>
            <a:glow rad="63500">
              <a:schemeClr val="accent4">
                <a:satMod val="175000"/>
                <a:alpha val="40000"/>
              </a:schemeClr>
            </a:glow>
          </a:effectLst>
        </p:spPr>
      </p:pic>
      <p:pic>
        <p:nvPicPr>
          <p:cNvPr id="9" name="Picture 8">
            <a:extLst>
              <a:ext uri="{FF2B5EF4-FFF2-40B4-BE49-F238E27FC236}">
                <a16:creationId xmlns:a16="http://schemas.microsoft.com/office/drawing/2014/main" id="{D2DC5C8E-5CDE-41FF-A266-DF3FCA620129}"/>
              </a:ext>
            </a:extLst>
          </p:cNvPr>
          <p:cNvPicPr>
            <a:picLocks noChangeAspect="1"/>
          </p:cNvPicPr>
          <p:nvPr/>
        </p:nvPicPr>
        <p:blipFill>
          <a:blip r:embed="rId9"/>
          <a:stretch>
            <a:fillRect/>
          </a:stretch>
        </p:blipFill>
        <p:spPr>
          <a:xfrm>
            <a:off x="3417455" y="4056371"/>
            <a:ext cx="2752338" cy="163413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455451" y="922895"/>
            <a:ext cx="1429879" cy="338554"/>
          </a:xfrm>
          <a:prstGeom prst="rect">
            <a:avLst/>
          </a:prstGeom>
          <a:solidFill>
            <a:srgbClr val="047BC1"/>
          </a:solidFill>
          <a:ln>
            <a:no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The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248039" y="916755"/>
            <a:ext cx="2356414" cy="338554"/>
          </a:xfrm>
          <a:prstGeom prst="rect">
            <a:avLst/>
          </a:prstGeom>
          <a:solidFill>
            <a:srgbClr val="047BC1"/>
          </a:solidFill>
          <a:ln>
            <a:no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452420" y="5249734"/>
            <a:ext cx="1387303"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985060" y="4194459"/>
            <a:ext cx="1114536"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174204"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03897"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6" name="Picture 25">
            <a:extLst>
              <a:ext uri="{FF2B5EF4-FFF2-40B4-BE49-F238E27FC236}">
                <a16:creationId xmlns:a16="http://schemas.microsoft.com/office/drawing/2014/main" id="{8F23523F-9042-7149-9621-EC9466F704AB}"/>
              </a:ext>
            </a:extLst>
          </p:cNvPr>
          <p:cNvPicPr>
            <a:picLocks noChangeAspect="1"/>
          </p:cNvPicPr>
          <p:nvPr/>
        </p:nvPicPr>
        <p:blipFill>
          <a:blip r:embed="rId4"/>
          <a:srcRect/>
          <a:stretch/>
        </p:blipFill>
        <p:spPr>
          <a:xfrm>
            <a:off x="431549" y="1861549"/>
            <a:ext cx="3779831" cy="2056296"/>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3490ACA-41EE-DA4B-8343-7A8F8009CAAE}"/>
              </a:ext>
            </a:extLst>
          </p:cNvPr>
          <p:cNvPicPr>
            <a:picLocks noChangeAspect="1"/>
          </p:cNvPicPr>
          <p:nvPr/>
        </p:nvPicPr>
        <p:blipFill>
          <a:blip r:embed="rId5"/>
          <a:srcRect/>
          <a:stretch/>
        </p:blipFill>
        <p:spPr>
          <a:xfrm>
            <a:off x="5311098" y="1894038"/>
            <a:ext cx="2368345" cy="19800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690072F5-EA33-964C-9550-F108071AD565}"/>
              </a:ext>
            </a:extLst>
          </p:cNvPr>
          <p:cNvPicPr>
            <a:picLocks noChangeAspect="1"/>
          </p:cNvPicPr>
          <p:nvPr/>
        </p:nvPicPr>
        <p:blipFill>
          <a:blip r:embed="rId6"/>
          <a:srcRect/>
          <a:stretch/>
        </p:blipFill>
        <p:spPr>
          <a:xfrm>
            <a:off x="6365673" y="5035283"/>
            <a:ext cx="2523483" cy="7920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654EC812-25D8-F24A-A27F-FDB2CC04E8E1}"/>
              </a:ext>
            </a:extLst>
          </p:cNvPr>
          <p:cNvPicPr>
            <a:picLocks noChangeAspect="1"/>
          </p:cNvPicPr>
          <p:nvPr/>
        </p:nvPicPr>
        <p:blipFill>
          <a:blip r:embed="rId7"/>
          <a:srcRect/>
          <a:stretch/>
        </p:blipFill>
        <p:spPr>
          <a:xfrm>
            <a:off x="1661187" y="5014444"/>
            <a:ext cx="1877144" cy="1440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 </a:t>
            </a:r>
            <a:br>
              <a:rPr lang="en-US" sz="2800" b="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patient guide </a:t>
            </a:r>
            <a:r>
              <a:rPr lang="en-US" sz="2000">
                <a:latin typeface="Calibri" panose="020F0502020204030204" pitchFamily="34" charset="0"/>
                <a:cs typeface="Calibri" panose="020F0502020204030204" pitchFamily="34" charset="0"/>
              </a:rPr>
              <a:t>is designed to give patients information about what quality care looks like for various conditions </a:t>
            </a:r>
            <a:r>
              <a:rPr lang="en-CA" sz="2000">
                <a:latin typeface="Calibri" panose="020F0502020204030204" pitchFamily="34" charset="0"/>
                <a:cs typeface="Calibri" panose="020F0502020204030204" pitchFamily="34" charset="0"/>
              </a:rPr>
              <a:t>based on the best evidence, so they can ask informed questions of their health care providers. </a:t>
            </a:r>
            <a:endParaRPr lang="en-US" sz="20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3763EAF-DDC7-4998-974A-DE88E0783E10}"/>
              </a:ext>
            </a:extLst>
          </p:cNvPr>
          <p:cNvPicPr>
            <a:picLocks noChangeAspect="1"/>
          </p:cNvPicPr>
          <p:nvPr/>
        </p:nvPicPr>
        <p:blipFill>
          <a:blip r:embed="rId4"/>
          <a:srcRect/>
          <a:stretch/>
        </p:blipFill>
        <p:spPr>
          <a:xfrm>
            <a:off x="4420778" y="1386472"/>
            <a:ext cx="3733800" cy="4818479"/>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271AA684-1099-4DC2-A207-89B404370117}"/>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schemas.microsoft.com/office/2006/metadata/properties"/>
    <ds:schemaRef ds:uri="f4a9ebb6-6bae-4df8-b4d9-b705f0eb6b4b"/>
    <ds:schemaRef ds:uri="http://purl.org/dc/terms/"/>
    <ds:schemaRef ds:uri="http://schemas.openxmlformats.org/package/2006/metadata/core-properties"/>
    <ds:schemaRef ds:uri="http://schemas.microsoft.com/office/2006/documentManagement/types"/>
    <ds:schemaRef ds:uri="623dabe2-7971-4695-be10-17b1dbde532f"/>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1361</TotalTime>
  <Words>4872</Words>
  <Application>Microsoft Office PowerPoint</Application>
  <PresentationFormat>On-screen Show (4:3)</PresentationFormat>
  <Paragraphs>306</Paragraphs>
  <Slides>41</Slides>
  <Notes>33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MS PGothic</vt:lpstr>
      <vt:lpstr>Arial</vt:lpstr>
      <vt:lpstr>Arial Narrow</vt:lpstr>
      <vt:lpstr>Calibri</vt:lpstr>
      <vt:lpstr>Courier New</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Data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Quality Statements  to Improve Care</vt:lpstr>
      <vt:lpstr>Scope of the Prediabetes and Type 2 Diabetes Quality Standard</vt:lpstr>
      <vt:lpstr>Quality Statement Topics</vt:lpstr>
      <vt:lpstr>Quality Statement 1: Screening for Risk Factors and Testing for Prediabetes and Type 2 Diabetes  </vt:lpstr>
      <vt:lpstr>Quality Statement 2: Reducing the Risk of Type 2 Diabetes   </vt:lpstr>
      <vt:lpstr>Quality Statement 3: Identifying and Assessing Mental Health Needs   </vt:lpstr>
      <vt:lpstr>Quality Statement 4: Healthy Behaviour Changes       </vt:lpstr>
      <vt:lpstr>Quality Statement 5: Setting and Achieving Glycemic Targets       </vt:lpstr>
      <vt:lpstr>Quality Statement 6: Access to a Collaborative Interprofessional Care Team        </vt:lpstr>
      <vt:lpstr>Quality Statement 7: Promoting Self-Management Skills        </vt:lpstr>
      <vt:lpstr>Quality Statement 8: Screening for Complications and Risk Factors    </vt:lpstr>
      <vt:lpstr>Quality Statement 9: Cardiovascular Protection      </vt:lpstr>
      <vt:lpstr> How to Measure Overall Success </vt:lpstr>
      <vt:lpstr>Indicators That Can Be Measured Using Provincial Data</vt:lpstr>
      <vt:lpstr>Indicators That Can Be Measured Using Provincial Data (cont.)</vt:lpstr>
      <vt:lpstr>Indicators That Can Be Measured Using Provincial Data (cont.)</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2</cp:revision>
  <dcterms:modified xsi:type="dcterms:W3CDTF">2021-04-16T16:56:49Z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