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350.xml" ContentType="application/vnd.openxmlformats-officedocument.presentationml.slide+xml"/>
  <Override PartName="/ppt/comments/comment10.xml" ContentType="application/vnd.openxmlformats-officedocument.presentationml.comments+xml"/>
  <Override PartName="/ppt/notesSlides/notesSlide280.xml" ContentType="application/vnd.openxmlformats-officedocument.presentationml.notesSlide+xml"/>
  <Override PartName="/ppt/slideLayouts/slideLayout520.xml" ContentType="application/vnd.openxmlformats-officedocument.presentationml.slideLayout+xml"/>
  <Override PartName="/ppt/notesMasters/notesMaster10.xml" ContentType="application/vnd.openxmlformats-officedocument.presentationml.notesMaster+xml"/>
  <Override PartName="/ppt/slideMasters/slideMaster40.xml" ContentType="application/vnd.openxmlformats-officedocument.presentationml.slideMaster+xml"/>
  <Override PartName="/ppt/theme/theme50.xml" ContentType="application/vnd.openxmlformats-officedocument.theme+xml"/>
  <Override PartName="/ppt/slideLayouts/slideLayout500.xml" ContentType="application/vnd.openxmlformats-officedocument.presentationml.slideLayout+xml"/>
  <Override PartName="/ppt/slideLayouts/slideLayout550.xml" ContentType="application/vnd.openxmlformats-officedocument.presentationml.slideLayout+xml"/>
  <Override PartName="/ppt/slideLayouts/slideLayout630.xml" ContentType="application/vnd.openxmlformats-officedocument.presentationml.slideLayout+xml"/>
  <Override PartName="/ppt/slideLayouts/slideLayout450.xml" ContentType="application/vnd.openxmlformats-officedocument.presentationml.slideLayout+xml"/>
  <Override PartName="/ppt/slideLayouts/slideLayout400.xml" ContentType="application/vnd.openxmlformats-officedocument.presentationml.slideLayout+xml"/>
  <Override PartName="/ppt/slideLayouts/slideLayout580.xml" ContentType="application/vnd.openxmlformats-officedocument.presentationml.slideLayout+xml"/>
  <Override PartName="/ppt/slideLayouts/slideLayout440.xml" ContentType="application/vnd.openxmlformats-officedocument.presentationml.slideLayout+xml"/>
  <Override PartName="/ppt/slideLayouts/slideLayout490.xml" ContentType="application/vnd.openxmlformats-officedocument.presentationml.slideLayout+xml"/>
  <Override PartName="/ppt/slideLayouts/slideLayout540.xml" ContentType="application/vnd.openxmlformats-officedocument.presentationml.slideLayout+xml"/>
  <Override PartName="/ppt/slideLayouts/slideLayout620.xml" ContentType="application/vnd.openxmlformats-officedocument.presentationml.slideLayout+xml"/>
  <Override PartName="/ppt/theme/theme40.xml" ContentType="application/vnd.openxmlformats-officedocument.theme+xml"/>
  <Override PartName="/ppt/slideLayouts/slideLayout390.xml" ContentType="application/vnd.openxmlformats-officedocument.presentationml.slideLayout+xml"/>
  <Override PartName="/ppt/slideLayouts/slideLayout530.xml" ContentType="application/vnd.openxmlformats-officedocument.presentationml.slideLayout+xml"/>
  <Override PartName="/ppt/slideLayouts/slideLayout570.xml" ContentType="application/vnd.openxmlformats-officedocument.presentationml.slideLayout+xml"/>
  <Override PartName="/ppt/slideLayouts/slideLayout660.xml" ContentType="application/vnd.openxmlformats-officedocument.presentationml.slideLayout+xml"/>
  <Override PartName="/ppt/slideLayouts/slideLayout380.xml" ContentType="application/vnd.openxmlformats-officedocument.presentationml.slideLayout+xml"/>
  <Override PartName="/ppt/slideLayouts/slideLayout430.xml" ContentType="application/vnd.openxmlformats-officedocument.presentationml.slideLayout+xml"/>
  <Override PartName="/ppt/slideLayouts/slideLayout480.xml" ContentType="application/vnd.openxmlformats-officedocument.presentationml.slideLayout+xml"/>
  <Override PartName="/ppt/slideLayouts/slideLayout610.xml" ContentType="application/vnd.openxmlformats-officedocument.presentationml.slideLayout+xml"/>
  <Override PartName="/ppt/slideLayouts/slideLayout690.xml" ContentType="application/vnd.openxmlformats-officedocument.presentationml.slideLayout+xml"/>
  <Override PartName="/ppt/slideLayouts/slideLayout420.xml" ContentType="application/vnd.openxmlformats-officedocument.presentationml.slideLayout+xml"/>
  <Override PartName="/ppt/slideLayouts/slideLayout600.xml" ContentType="application/vnd.openxmlformats-officedocument.presentationml.slideLayout+xml"/>
  <Override PartName="/ppt/slideLayouts/slideLayout650.xml" ContentType="application/vnd.openxmlformats-officedocument.presentationml.slideLayout+xml"/>
  <Override PartName="/ppt/slideLayouts/slideLayout470.xml" ContentType="application/vnd.openxmlformats-officedocument.presentationml.slideLayout+xml"/>
  <Override PartName="/ppt/slideLayouts/slideLayout560.xml" ContentType="application/vnd.openxmlformats-officedocument.presentationml.slideLayout+xml"/>
  <Override PartName="/ppt/slideLayouts/slideLayout680.xml" ContentType="application/vnd.openxmlformats-officedocument.presentationml.slideLayout+xml"/>
  <Override PartName="/ppt/slideLayouts/slideLayout410.xml" ContentType="application/vnd.openxmlformats-officedocument.presentationml.slideLayout+xml"/>
  <Override PartName="/ppt/slideLayouts/slideLayout460.xml" ContentType="application/vnd.openxmlformats-officedocument.presentationml.slideLayout+xml"/>
  <Override PartName="/ppt/slideLayouts/slideLayout510.xml" ContentType="application/vnd.openxmlformats-officedocument.presentationml.slideLayout+xml"/>
  <Override PartName="/ppt/slideLayouts/slideLayout590.xml" ContentType="application/vnd.openxmlformats-officedocument.presentationml.slideLayout+xml"/>
  <Override PartName="/ppt/slideLayouts/slideLayout640.xml" ContentType="application/vnd.openxmlformats-officedocument.presentationml.slideLayout+xml"/>
  <Override PartName="/ppt/slideLayouts/slideLayout6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9"/>
  </p:notesMasterIdLst>
  <p:handoutMasterIdLst>
    <p:handoutMasterId r:id="rId50"/>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624" r:id="rId20"/>
    <p:sldId id="1410" r:id="rId21"/>
    <p:sldId id="1406" r:id="rId22"/>
    <p:sldId id="1405" r:id="rId23"/>
    <p:sldId id="1404" r:id="rId24"/>
    <p:sldId id="1423" r:id="rId25"/>
    <p:sldId id="1419" r:id="rId26"/>
    <p:sldId id="1421" r:id="rId27"/>
    <p:sldId id="1422" r:id="rId28"/>
    <p:sldId id="1418" r:id="rId29"/>
    <p:sldId id="1582" r:id="rId30"/>
    <p:sldId id="1324" r:id="rId31"/>
    <p:sldId id="278" r:id="rId32"/>
    <p:sldId id="666" r:id="rId33"/>
    <p:sldId id="1584" r:id="rId34"/>
    <p:sldId id="1585" r:id="rId35"/>
    <p:sldId id="1586" r:id="rId36"/>
    <p:sldId id="1587" r:id="rId37"/>
    <p:sldId id="1588" r:id="rId38"/>
    <p:sldId id="1589" r:id="rId39"/>
    <p:sldId id="1590" r:id="rId40"/>
    <p:sldId id="1591" r:id="rId41"/>
    <p:sldId id="1583" r:id="rId42"/>
    <p:sldId id="1592" r:id="rId43"/>
    <p:sldId id="1593" r:id="rId44"/>
    <p:sldId id="1566" r:id="rId45"/>
    <p:sldId id="1571" r:id="rId46"/>
    <p:sldId id="1384" r:id="rId47"/>
    <p:sldId id="256" r:id="rId48"/>
  </p:sldIdLst>
  <p:sldSz cx="9144000" cy="6858000" type="screen4x3"/>
  <p:notesSz cx="6858000" cy="914400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21"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Stacey Johnson" initials="SJ" lastIdx="4" clrIdx="32">
    <p:extLst>
      <p:ext uri="{19B8F6BF-5375-455C-9EA6-DF929625EA0E}">
        <p15:presenceInfo xmlns:p15="http://schemas.microsoft.com/office/powerpoint/2012/main" userId="Stacey Johnson" providerId="None"/>
      </p:ext>
    </p:extLst>
  </p:cmAuthor>
  <p:cmAuthor id="33" name="Yeritsyan, Naira" initials="YN" lastIdx="8" clrIdx="33">
    <p:extLst>
      <p:ext uri="{19B8F6BF-5375-455C-9EA6-DF929625EA0E}">
        <p15:presenceInfo xmlns:p15="http://schemas.microsoft.com/office/powerpoint/2012/main" userId="S::naira.yeritsyan@ontariohealth.ca::ec044d70-4116-4fc4-9825-08d4190244f1" providerId="AD"/>
      </p:ext>
    </p:extLst>
  </p:cmAuthor>
  <p:cmAuthor id="34" name="Yurkiewich, Alex" initials="YA [3]" lastIdx="15" clrIdx="34">
    <p:extLst>
      <p:ext uri="{19B8F6BF-5375-455C-9EA6-DF929625EA0E}">
        <p15:presenceInfo xmlns:p15="http://schemas.microsoft.com/office/powerpoint/2012/main" userId="S::alex.yurkiewich@ontariohealth.ca::b2e65cfe-f633-4e07-9704-0c4ea3bd5c65" providerId="AD"/>
      </p:ext>
    </p:extLst>
  </p:cmAuthor>
  <p:cmAuthor id="35" name="Cowan, Kara" initials="CK" lastIdx="2" clrIdx="35">
    <p:extLst>
      <p:ext uri="{19B8F6BF-5375-455C-9EA6-DF929625EA0E}">
        <p15:presenceInfo xmlns:p15="http://schemas.microsoft.com/office/powerpoint/2012/main" userId="Cowan, Kara" providerId="None"/>
      </p:ext>
    </p:extLst>
  </p:cmAuthor>
  <p:cmAuthor id="36" name="Phillips, Lacey" initials="PL [2]" lastIdx="2" clrIdx="36">
    <p:extLst>
      <p:ext uri="{19B8F6BF-5375-455C-9EA6-DF929625EA0E}">
        <p15:presenceInfo xmlns:p15="http://schemas.microsoft.com/office/powerpoint/2012/main" userId="Phillips, Lacey" providerId="None"/>
      </p:ext>
    </p:extLst>
  </p:cmAuthor>
  <p:cmAuthor id="37" name="McKane, Jeanne" initials="MJ" lastIdx="1" clrIdx="37">
    <p:extLst>
      <p:ext uri="{19B8F6BF-5375-455C-9EA6-DF929625EA0E}">
        <p15:presenceInfo xmlns:p15="http://schemas.microsoft.com/office/powerpoint/2012/main" userId="S::jeanne.mckane@ontariohealth.ca::ccaae3d9-a257-43fb-bdc8-036ccece4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00B2E3"/>
    <a:srgbClr val="00A0AF"/>
    <a:srgbClr val="C1B28F"/>
    <a:srgbClr val="39B54A"/>
    <a:srgbClr val="B4A76C"/>
    <a:srgbClr val="047BC1"/>
    <a:srgbClr val="00788A"/>
    <a:srgbClr val="6C4D2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C82B4-D2F2-45A3-9B4E-B68C1B90E901}" v="41" dt="2021-04-16T16:55:23.1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des personnes atteintes de diabète </a:t>
            </a:r>
            <a:r>
              <a:rPr lang="fr-CA" baseline="0"/>
              <a:t>qui ont eu besoin de soins actifs d’urgence pour le diabète, en Ontario, par région,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Sheet1.!$Y$1</c:f>
              <c:strCache>
                <c:ptCount val="1"/>
                <c:pt idx="0">
                  <c:v>Visites à l’urgence</c:v>
                </c:pt>
              </c:strCache>
            </c:strRef>
          </c:tx>
          <c:spPr>
            <a:solidFill>
              <a:srgbClr val="00B2E3"/>
            </a:solidFill>
            <a:ln>
              <a:noFill/>
            </a:ln>
            <a:effectLst/>
          </c:spPr>
          <c:invertIfNegative val="0"/>
          <c:dPt>
            <c:idx val="0"/>
            <c:invertIfNegative val="0"/>
            <c:bubble3D val="0"/>
            <c:spPr>
              <a:pattFill prst="wdUpDiag">
                <a:fgClr>
                  <a:srgbClr val="00B2E3"/>
                </a:fgClr>
                <a:bgClr>
                  <a:schemeClr val="bg1"/>
                </a:bgClr>
              </a:pattFill>
              <a:ln>
                <a:solidFill>
                  <a:srgbClr val="00B2E3"/>
                </a:solidFill>
              </a:ln>
              <a:effectLst/>
            </c:spPr>
            <c:extLst>
              <c:ext xmlns:c16="http://schemas.microsoft.com/office/drawing/2014/chart" uri="{C3380CC4-5D6E-409C-BE32-E72D297353CC}">
                <c16:uniqueId val="{00000001-DEF8-4F8A-A226-E8A21268E3A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Sheet1.!$Y$2:$Y$16</c:f>
              <c:numCache>
                <c:formatCode>####0.00</c:formatCode>
                <c:ptCount val="15"/>
                <c:pt idx="0" formatCode="General">
                  <c:v>1.55</c:v>
                </c:pt>
                <c:pt idx="1">
                  <c:v>1.1107517205042601</c:v>
                </c:pt>
                <c:pt idx="2">
                  <c:v>1.34931471902877</c:v>
                </c:pt>
                <c:pt idx="3">
                  <c:v>1.15614890865313</c:v>
                </c:pt>
                <c:pt idx="4">
                  <c:v>1.70286488069137</c:v>
                </c:pt>
                <c:pt idx="5">
                  <c:v>1.5610151855460399</c:v>
                </c:pt>
                <c:pt idx="6">
                  <c:v>1.7334799892866399</c:v>
                </c:pt>
                <c:pt idx="7">
                  <c:v>0.93118858441939001</c:v>
                </c:pt>
                <c:pt idx="8">
                  <c:v>2.4862024537990699</c:v>
                </c:pt>
                <c:pt idx="9">
                  <c:v>1.95809745299442</c:v>
                </c:pt>
                <c:pt idx="10">
                  <c:v>3.4726844514709398</c:v>
                </c:pt>
                <c:pt idx="11">
                  <c:v>2.2857190671204801</c:v>
                </c:pt>
                <c:pt idx="12">
                  <c:v>2.1228858683384799</c:v>
                </c:pt>
                <c:pt idx="13">
                  <c:v>1.49771098910719</c:v>
                </c:pt>
                <c:pt idx="14">
                  <c:v>1.5732764309534399</c:v>
                </c:pt>
              </c:numCache>
            </c:numRef>
          </c:val>
          <c:extLst>
            <c:ext xmlns:c16="http://schemas.microsoft.com/office/drawing/2014/chart" uri="{C3380CC4-5D6E-409C-BE32-E72D297353CC}">
              <c16:uniqueId val="{00000002-DEF8-4F8A-A226-E8A21268E3AB}"/>
            </c:ext>
          </c:extLst>
        </c:ser>
        <c:ser>
          <c:idx val="1"/>
          <c:order val="1"/>
          <c:tx>
            <c:strRef>
              <c:f>Sheet1.!$Z$1</c:f>
              <c:strCache>
                <c:ptCount val="1"/>
                <c:pt idx="0">
                  <c:v>Admissions à l’hôpital</c:v>
                </c:pt>
              </c:strCache>
            </c:strRef>
          </c:tx>
          <c:spPr>
            <a:solidFill>
              <a:srgbClr val="92278F"/>
            </a:solidFill>
            <a:ln>
              <a:noFill/>
            </a:ln>
            <a:effectLst/>
          </c:spPr>
          <c:invertIfNegative val="0"/>
          <c:dPt>
            <c:idx val="0"/>
            <c:invertIfNegative val="0"/>
            <c:bubble3D val="0"/>
            <c:spPr>
              <a:pattFill prst="wdUpDiag">
                <a:fgClr>
                  <a:srgbClr val="92278F"/>
                </a:fgClr>
                <a:bgClr>
                  <a:schemeClr val="bg1"/>
                </a:bgClr>
              </a:pattFill>
              <a:ln>
                <a:solidFill>
                  <a:srgbClr val="92278F"/>
                </a:solidFill>
              </a:ln>
              <a:effectLst/>
            </c:spPr>
            <c:extLst>
              <c:ext xmlns:c16="http://schemas.microsoft.com/office/drawing/2014/chart" uri="{C3380CC4-5D6E-409C-BE32-E72D297353CC}">
                <c16:uniqueId val="{00000004-DEF8-4F8A-A226-E8A21268E3A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Sheet1.!$Z$2:$Z$16</c:f>
              <c:numCache>
                <c:formatCode>####0.00</c:formatCode>
                <c:ptCount val="15"/>
                <c:pt idx="0" formatCode="General">
                  <c:v>0.64</c:v>
                </c:pt>
                <c:pt idx="1">
                  <c:v>0.46297274334927002</c:v>
                </c:pt>
                <c:pt idx="2">
                  <c:v>0.53556513693133001</c:v>
                </c:pt>
                <c:pt idx="3">
                  <c:v>0.49089500156491001</c:v>
                </c:pt>
                <c:pt idx="4">
                  <c:v>0.63432118987212005</c:v>
                </c:pt>
                <c:pt idx="5">
                  <c:v>0.55939268710372003</c:v>
                </c:pt>
                <c:pt idx="6">
                  <c:v>0.77795196135417</c:v>
                </c:pt>
                <c:pt idx="7">
                  <c:v>0.45577864628324</c:v>
                </c:pt>
                <c:pt idx="8">
                  <c:v>0.96703213744130001</c:v>
                </c:pt>
                <c:pt idx="9">
                  <c:v>0.78106558589595998</c:v>
                </c:pt>
                <c:pt idx="10">
                  <c:v>1.37124221089853</c:v>
                </c:pt>
                <c:pt idx="11">
                  <c:v>0.87074162758483997</c:v>
                </c:pt>
                <c:pt idx="12">
                  <c:v>0.78824861822717995</c:v>
                </c:pt>
                <c:pt idx="13">
                  <c:v>0.73603351900349001</c:v>
                </c:pt>
                <c:pt idx="14">
                  <c:v>0.63353846471935005</c:v>
                </c:pt>
              </c:numCache>
            </c:numRef>
          </c:val>
          <c:extLst>
            <c:ext xmlns:c16="http://schemas.microsoft.com/office/drawing/2014/chart" uri="{C3380CC4-5D6E-409C-BE32-E72D297353CC}">
              <c16:uniqueId val="{00000005-DEF8-4F8A-A226-E8A21268E3AB}"/>
            </c:ext>
          </c:extLst>
        </c:ser>
        <c:dLbls>
          <c:dLblPos val="outEnd"/>
          <c:showLegendKey val="0"/>
          <c:showVal val="1"/>
          <c:showCatName val="0"/>
          <c:showSerName val="0"/>
          <c:showPercent val="0"/>
          <c:showBubbleSize val="0"/>
        </c:dLbls>
        <c:gapWidth val="219"/>
        <c:overlap val="-27"/>
        <c:axId val="877995080"/>
        <c:axId val="877995408"/>
      </c:barChart>
      <c:catAx>
        <c:axId val="877995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Région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408"/>
        <c:crosses val="autoZero"/>
        <c:auto val="1"/>
        <c:lblAlgn val="ctr"/>
        <c:lblOffset val="100"/>
        <c:noMultiLvlLbl val="0"/>
      </c:catAx>
      <c:valAx>
        <c:axId val="877995408"/>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des personnes atteintes de diabète </a:t>
            </a:r>
            <a:r>
              <a:rPr lang="fr-CA" baseline="0"/>
              <a:t>qui ont eu besoin de soins actifs d’urgence pour le diabète, en Ontario, par groupe d’âge,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Visites à l’urgence</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Sheet1.!$N$2:$N$6</c:f>
              <c:numCache>
                <c:formatCode>General</c:formatCode>
                <c:ptCount val="5"/>
                <c:pt idx="0">
                  <c:v>7.89</c:v>
                </c:pt>
                <c:pt idx="1">
                  <c:v>4.55</c:v>
                </c:pt>
                <c:pt idx="2">
                  <c:v>1.87</c:v>
                </c:pt>
                <c:pt idx="3">
                  <c:v>1.41</c:v>
                </c:pt>
                <c:pt idx="4">
                  <c:v>1.31</c:v>
                </c:pt>
              </c:numCache>
            </c:numRef>
          </c:val>
          <c:extLst>
            <c:ext xmlns:c16="http://schemas.microsoft.com/office/drawing/2014/chart" uri="{C3380CC4-5D6E-409C-BE32-E72D297353CC}">
              <c16:uniqueId val="{00000000-2906-42DF-AF00-450396F99411}"/>
            </c:ext>
          </c:extLst>
        </c:ser>
        <c:ser>
          <c:idx val="1"/>
          <c:order val="1"/>
          <c:tx>
            <c:strRef>
              <c:f>Sheet1.!$O$1</c:f>
              <c:strCache>
                <c:ptCount val="1"/>
                <c:pt idx="0">
                  <c:v>Admissions à l’hôpital</c:v>
                </c:pt>
              </c:strCache>
            </c:strRef>
          </c:tx>
          <c:spPr>
            <a:solidFill>
              <a:srgbClr val="C1B2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Sheet1.!$O$2:$O$6</c:f>
              <c:numCache>
                <c:formatCode>General</c:formatCode>
                <c:ptCount val="5"/>
                <c:pt idx="0">
                  <c:v>4.1399999999999997</c:v>
                </c:pt>
                <c:pt idx="1">
                  <c:v>2.2200000000000002</c:v>
                </c:pt>
                <c:pt idx="2">
                  <c:v>0.75</c:v>
                </c:pt>
                <c:pt idx="3">
                  <c:v>0.52</c:v>
                </c:pt>
                <c:pt idx="4">
                  <c:v>0.55000000000000004</c:v>
                </c:pt>
              </c:numCache>
            </c:numRef>
          </c:val>
          <c:extLst>
            <c:ext xmlns:c16="http://schemas.microsoft.com/office/drawing/2014/chart" uri="{C3380CC4-5D6E-409C-BE32-E72D297353CC}">
              <c16:uniqueId val="{00000001-2906-42DF-AF00-450396F99411}"/>
            </c:ext>
          </c:extLst>
        </c:ser>
        <c:dLbls>
          <c:showLegendKey val="0"/>
          <c:showVal val="1"/>
          <c:showCatName val="0"/>
          <c:showSerName val="0"/>
          <c:showPercent val="0"/>
          <c:showBubbleSize val="0"/>
        </c:dLbls>
        <c:gapWidth val="150"/>
        <c:axId val="912346712"/>
        <c:axId val="912353928"/>
      </c:barChart>
      <c:catAx>
        <c:axId val="912346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Groupe d’âge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53928"/>
        <c:crosses val="autoZero"/>
        <c:auto val="1"/>
        <c:lblAlgn val="ctr"/>
        <c:lblOffset val="100"/>
        <c:noMultiLvlLbl val="0"/>
      </c:catAx>
      <c:valAx>
        <c:axId val="912353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4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 personnes qui ont eu besoin de soins actifs d’urgence pour le diabète qui se sont rendues à l’urgence </a:t>
            </a:r>
            <a:r>
              <a:rPr lang="fr-CA" baseline="0"/>
              <a:t>ou ont été hospitalisées pour le diabète dans les 30 jours, en Ontario</a:t>
            </a:r>
          </a:p>
        </c:rich>
      </c:tx>
      <c:layout>
        <c:manualLayout>
          <c:xMode val="edge"/>
          <c:yMode val="edge"/>
          <c:x val="0.103958223972003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Visites à l’urgence</c:v>
                </c:pt>
              </c:strCache>
            </c:strRef>
          </c:tx>
          <c:spPr>
            <a:ln w="28575" cap="rnd">
              <a:solidFill>
                <a:srgbClr val="00B2E3"/>
              </a:solidFill>
              <a:round/>
            </a:ln>
            <a:effectLst/>
          </c:spPr>
          <c:marker>
            <c:symbol val="circle"/>
            <c:size val="5"/>
            <c:spPr>
              <a:solidFill>
                <a:srgbClr val="00B2E3"/>
              </a:solidFill>
              <a:ln w="9525">
                <a:solidFill>
                  <a:srgbClr val="00B2E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Sheet1.!$B$2:$B$4</c:f>
              <c:numCache>
                <c:formatCode>####0.00</c:formatCode>
                <c:ptCount val="3"/>
                <c:pt idx="0">
                  <c:v>14.4554888821754</c:v>
                </c:pt>
                <c:pt idx="1">
                  <c:v>14.987651601384</c:v>
                </c:pt>
                <c:pt idx="2">
                  <c:v>14.9440217035509</c:v>
                </c:pt>
              </c:numCache>
            </c:numRef>
          </c:val>
          <c:smooth val="0"/>
          <c:extLst>
            <c:ext xmlns:c16="http://schemas.microsoft.com/office/drawing/2014/chart" uri="{C3380CC4-5D6E-409C-BE32-E72D297353CC}">
              <c16:uniqueId val="{00000000-873F-4A1D-AFB3-FA092CB7494E}"/>
            </c:ext>
          </c:extLst>
        </c:ser>
        <c:ser>
          <c:idx val="1"/>
          <c:order val="1"/>
          <c:tx>
            <c:strRef>
              <c:f>Sheet1.!$C$1</c:f>
              <c:strCache>
                <c:ptCount val="1"/>
                <c:pt idx="0">
                  <c:v>Admissions à l’hôpital</c:v>
                </c:pt>
              </c:strCache>
            </c:strRef>
          </c:tx>
          <c:spPr>
            <a:ln w="28575" cap="rnd">
              <a:solidFill>
                <a:srgbClr val="92278F"/>
              </a:solidFill>
              <a:round/>
            </a:ln>
            <a:effectLst/>
          </c:spPr>
          <c:marker>
            <c:symbol val="circle"/>
            <c:size val="5"/>
            <c:spPr>
              <a:solidFill>
                <a:srgbClr val="92278F"/>
              </a:solidFill>
              <a:ln w="9525">
                <a:solidFill>
                  <a:srgbClr val="92278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Sheet1.!$C$2:$C$4</c:f>
              <c:numCache>
                <c:formatCode>####0.00</c:formatCode>
                <c:ptCount val="3"/>
                <c:pt idx="0">
                  <c:v>12.489868830734199</c:v>
                </c:pt>
                <c:pt idx="1">
                  <c:v>11.374590525839</c:v>
                </c:pt>
                <c:pt idx="2">
                  <c:v>11.9596080531298</c:v>
                </c:pt>
              </c:numCache>
            </c:numRef>
          </c:val>
          <c:smooth val="0"/>
          <c:extLst>
            <c:ext xmlns:c16="http://schemas.microsoft.com/office/drawing/2014/chart" uri="{C3380CC4-5D6E-409C-BE32-E72D297353CC}">
              <c16:uniqueId val="{00000001-873F-4A1D-AFB3-FA092CB7494E}"/>
            </c:ext>
          </c:extLst>
        </c:ser>
        <c:dLbls>
          <c:dLblPos val="t"/>
          <c:showLegendKey val="0"/>
          <c:showVal val="1"/>
          <c:showCatName val="0"/>
          <c:showSerName val="0"/>
          <c:showPercent val="0"/>
          <c:showBubbleSize val="0"/>
        </c:dLbls>
        <c:marker val="1"/>
        <c:smooth val="0"/>
        <c:axId val="752265928"/>
        <c:axId val="752260024"/>
      </c:lineChart>
      <c:catAx>
        <c:axId val="752265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Année financière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0024"/>
        <c:crosses val="autoZero"/>
        <c:auto val="1"/>
        <c:lblAlgn val="ctr"/>
        <c:lblOffset val="100"/>
        <c:noMultiLvlLbl val="0"/>
      </c:catAx>
      <c:valAx>
        <c:axId val="75226002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592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 personnes diabétiques présentant une</a:t>
            </a:r>
            <a:r>
              <a:rPr lang="fr-CA" baseline="0"/>
              <a:t> complication </a:t>
            </a:r>
            <a:r>
              <a:rPr lang="fr-CA"/>
              <a:t>liée au diabète,</a:t>
            </a:r>
            <a:r>
              <a:rPr lang="fr-CA" baseline="0"/>
              <a:t> en Ontario,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Sheet1.!$A$21</c:f>
              <c:strCache>
                <c:ptCount val="1"/>
                <c:pt idx="0">
                  <c:v>2018-2019</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Sheet1.!$B$20:$F$20</c:f>
              <c:strCache>
                <c:ptCount val="5"/>
                <c:pt idx="0">
                  <c:v>Amputations (au-dessus de la cheville, au-dessous de la cheville)</c:v>
                </c:pt>
                <c:pt idx="1">
                  <c:v>Complications cardiovasculaires</c:v>
                </c:pt>
                <c:pt idx="2">
                  <c:v>Néphropathies au stade terminal</c:v>
                </c:pt>
                <c:pt idx="3">
                  <c:v>Rétinopathie</c:v>
                </c:pt>
                <c:pt idx="4">
                  <c:v>Infection de la peau et des tissus mous ou ulcère du pied</c:v>
                </c:pt>
              </c:strCache>
            </c:strRef>
          </c:cat>
          <c:val>
            <c:numRef>
              <c:f>Sheet1.!$B$21:$F$21</c:f>
              <c:numCache>
                <c:formatCode>####0.00</c:formatCode>
                <c:ptCount val="5"/>
                <c:pt idx="0">
                  <c:v>0.10299149500836</c:v>
                </c:pt>
                <c:pt idx="1">
                  <c:v>1.1776732289751299</c:v>
                </c:pt>
                <c:pt idx="2">
                  <c:v>0.70246196392298998</c:v>
                </c:pt>
                <c:pt idx="3">
                  <c:v>1.70790161627614</c:v>
                </c:pt>
                <c:pt idx="4">
                  <c:v>1.7183611452208001</c:v>
                </c:pt>
              </c:numCache>
            </c:numRef>
          </c:val>
          <c:extLst>
            <c:ext xmlns:c16="http://schemas.microsoft.com/office/drawing/2014/chart" uri="{C3380CC4-5D6E-409C-BE32-E72D297353CC}">
              <c16:uniqueId val="{00000000-74D8-4A37-83EA-07C7CDB216E1}"/>
            </c:ext>
          </c:extLst>
        </c:ser>
        <c:dLbls>
          <c:dLblPos val="outEnd"/>
          <c:showLegendKey val="0"/>
          <c:showVal val="1"/>
          <c:showCatName val="0"/>
          <c:showSerName val="0"/>
          <c:showPercent val="0"/>
          <c:showBubbleSize val="0"/>
        </c:dLbls>
        <c:gapWidth val="219"/>
        <c:overlap val="-27"/>
        <c:axId val="877976712"/>
        <c:axId val="877976056"/>
      </c:barChart>
      <c:catAx>
        <c:axId val="877976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Complication liée au diabète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76056"/>
        <c:crosses val="autoZero"/>
        <c:auto val="1"/>
        <c:lblAlgn val="ctr"/>
        <c:lblOffset val="100"/>
        <c:noMultiLvlLbl val="0"/>
      </c:catAx>
      <c:valAx>
        <c:axId val="877976056"/>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76712"/>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 personnes diabétiques présentant une</a:t>
            </a:r>
            <a:r>
              <a:rPr lang="fr-CA" baseline="0"/>
              <a:t> complication </a:t>
            </a:r>
            <a:r>
              <a:rPr lang="fr-CA"/>
              <a:t>liée au diabète</a:t>
            </a:r>
            <a:r>
              <a:rPr lang="fr-CA" baseline="0"/>
              <a:t>, par quintile de revenu,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Sheet1.!$N$25</c:f>
              <c:strCache>
                <c:ptCount val="1"/>
                <c:pt idx="0">
                  <c:v>1 (le plus bas)</c:v>
                </c:pt>
              </c:strCache>
            </c:strRef>
          </c:tx>
          <c:spPr>
            <a:solidFill>
              <a:srgbClr val="00B2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(au-dessus de la cheville, au-dessous de la cheville)</c:v>
                </c:pt>
                <c:pt idx="1">
                  <c:v>Complications cardiovasculaires</c:v>
                </c:pt>
                <c:pt idx="2">
                  <c:v>Néphropathies au stade terminal</c:v>
                </c:pt>
                <c:pt idx="3">
                  <c:v>Rétinopathie</c:v>
                </c:pt>
                <c:pt idx="4">
                  <c:v>Infection de la peau et des tissus mous ou ulcère du pied</c:v>
                </c:pt>
              </c:strCache>
            </c:strRef>
          </c:cat>
          <c:val>
            <c:numRef>
              <c:f>Sheet1.!$O$25:$S$25</c:f>
              <c:numCache>
                <c:formatCode>####0.00</c:formatCode>
                <c:ptCount val="5"/>
                <c:pt idx="0">
                  <c:v>0.14813623798570999</c:v>
                </c:pt>
                <c:pt idx="1">
                  <c:v>1.35539494005451</c:v>
                </c:pt>
                <c:pt idx="2">
                  <c:v>0.92749530474315001</c:v>
                </c:pt>
                <c:pt idx="3">
                  <c:v>1.8020386849129899</c:v>
                </c:pt>
                <c:pt idx="4">
                  <c:v>2.1382345328961598</c:v>
                </c:pt>
              </c:numCache>
            </c:numRef>
          </c:val>
          <c:extLst>
            <c:ext xmlns:c16="http://schemas.microsoft.com/office/drawing/2014/chart" uri="{C3380CC4-5D6E-409C-BE32-E72D297353CC}">
              <c16:uniqueId val="{00000000-D4DB-4181-BB1F-7AFF308AA099}"/>
            </c:ext>
          </c:extLst>
        </c:ser>
        <c:ser>
          <c:idx val="1"/>
          <c:order val="1"/>
          <c:tx>
            <c:strRef>
              <c:f>Sheet1.!$N$26</c:f>
              <c:strCache>
                <c:ptCount val="1"/>
                <c:pt idx="0">
                  <c:v>2</c:v>
                </c:pt>
              </c:strCache>
            </c:strRef>
          </c:tx>
          <c:spPr>
            <a:solidFill>
              <a:srgbClr val="C1B2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(au-dessus de la cheville, au-dessous de la cheville)</c:v>
                </c:pt>
                <c:pt idx="1">
                  <c:v>Complications cardiovasculaires</c:v>
                </c:pt>
                <c:pt idx="2">
                  <c:v>Néphropathies au stade terminal</c:v>
                </c:pt>
                <c:pt idx="3">
                  <c:v>Rétinopathie</c:v>
                </c:pt>
                <c:pt idx="4">
                  <c:v>Infection de la peau et des tissus mous ou ulcère du pied</c:v>
                </c:pt>
              </c:strCache>
            </c:strRef>
          </c:cat>
          <c:val>
            <c:numRef>
              <c:f>Sheet1.!$O$26:$S$26</c:f>
              <c:numCache>
                <c:formatCode>####0.00</c:formatCode>
                <c:ptCount val="5"/>
                <c:pt idx="0">
                  <c:v>0.10647885792221</c:v>
                </c:pt>
                <c:pt idx="1">
                  <c:v>1.2008674497346301</c:v>
                </c:pt>
                <c:pt idx="2">
                  <c:v>0.74585936659967</c:v>
                </c:pt>
                <c:pt idx="3">
                  <c:v>1.7155782981673899</c:v>
                </c:pt>
                <c:pt idx="4">
                  <c:v>1.7667261011458799</c:v>
                </c:pt>
              </c:numCache>
            </c:numRef>
          </c:val>
          <c:extLst>
            <c:ext xmlns:c16="http://schemas.microsoft.com/office/drawing/2014/chart" uri="{C3380CC4-5D6E-409C-BE32-E72D297353CC}">
              <c16:uniqueId val="{00000001-D4DB-4181-BB1F-7AFF308AA099}"/>
            </c:ext>
          </c:extLst>
        </c:ser>
        <c:ser>
          <c:idx val="2"/>
          <c:order val="2"/>
          <c:tx>
            <c:strRef>
              <c:f>Sheet1.!$N$27</c:f>
              <c:strCache>
                <c:ptCount val="1"/>
                <c:pt idx="0">
                  <c:v>3</c:v>
                </c:pt>
              </c:strCache>
            </c:strRef>
          </c:tx>
          <c:spPr>
            <a:solidFill>
              <a:srgbClr val="922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(au-dessus de la cheville, au-dessous de la cheville)</c:v>
                </c:pt>
                <c:pt idx="1">
                  <c:v>Complications cardiovasculaires</c:v>
                </c:pt>
                <c:pt idx="2">
                  <c:v>Néphropathies au stade terminal</c:v>
                </c:pt>
                <c:pt idx="3">
                  <c:v>Rétinopathie</c:v>
                </c:pt>
                <c:pt idx="4">
                  <c:v>Infection de la peau et des tissus mous ou ulcère du pied</c:v>
                </c:pt>
              </c:strCache>
            </c:strRef>
          </c:cat>
          <c:val>
            <c:numRef>
              <c:f>Sheet1.!$O$27:$S$27</c:f>
              <c:numCache>
                <c:formatCode>####0.00</c:formatCode>
                <c:ptCount val="5"/>
                <c:pt idx="0">
                  <c:v>8.3403104815350002E-2</c:v>
                </c:pt>
                <c:pt idx="1">
                  <c:v>1.13312928688593</c:v>
                </c:pt>
                <c:pt idx="2">
                  <c:v>0.65647929148713002</c:v>
                </c:pt>
                <c:pt idx="3">
                  <c:v>1.7296397584771701</c:v>
                </c:pt>
                <c:pt idx="4">
                  <c:v>1.6109670122289499</c:v>
                </c:pt>
              </c:numCache>
            </c:numRef>
          </c:val>
          <c:extLst>
            <c:ext xmlns:c16="http://schemas.microsoft.com/office/drawing/2014/chart" uri="{C3380CC4-5D6E-409C-BE32-E72D297353CC}">
              <c16:uniqueId val="{00000002-D4DB-4181-BB1F-7AFF308AA099}"/>
            </c:ext>
          </c:extLst>
        </c:ser>
        <c:ser>
          <c:idx val="3"/>
          <c:order val="3"/>
          <c:tx>
            <c:strRef>
              <c:f>Sheet1.!$N$28</c:f>
              <c:strCache>
                <c:ptCount val="1"/>
                <c:pt idx="0">
                  <c:v>4</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(au-dessus de la cheville, au-dessous de la cheville)</c:v>
                </c:pt>
                <c:pt idx="1">
                  <c:v>Complications cardiovasculaires</c:v>
                </c:pt>
                <c:pt idx="2">
                  <c:v>Néphropathies au stade terminal</c:v>
                </c:pt>
                <c:pt idx="3">
                  <c:v>Rétinopathie</c:v>
                </c:pt>
                <c:pt idx="4">
                  <c:v>Infection de la peau et des tissus mous ou ulcère du pied</c:v>
                </c:pt>
              </c:strCache>
            </c:strRef>
          </c:cat>
          <c:val>
            <c:numRef>
              <c:f>Sheet1.!$O$28:$S$28</c:f>
              <c:numCache>
                <c:formatCode>####0.00</c:formatCode>
                <c:ptCount val="5"/>
                <c:pt idx="0">
                  <c:v>8.962752345833E-2</c:v>
                </c:pt>
                <c:pt idx="1">
                  <c:v>1.0953620512296101</c:v>
                </c:pt>
                <c:pt idx="2">
                  <c:v>0.58835440023501995</c:v>
                </c:pt>
                <c:pt idx="3">
                  <c:v>1.64249362964684</c:v>
                </c:pt>
                <c:pt idx="4">
                  <c:v>1.5530661659901599</c:v>
                </c:pt>
              </c:numCache>
            </c:numRef>
          </c:val>
          <c:extLst>
            <c:ext xmlns:c16="http://schemas.microsoft.com/office/drawing/2014/chart" uri="{C3380CC4-5D6E-409C-BE32-E72D297353CC}">
              <c16:uniqueId val="{00000003-D4DB-4181-BB1F-7AFF308AA099}"/>
            </c:ext>
          </c:extLst>
        </c:ser>
        <c:ser>
          <c:idx val="4"/>
          <c:order val="4"/>
          <c:tx>
            <c:strRef>
              <c:f>Sheet1.!$N$29</c:f>
              <c:strCache>
                <c:ptCount val="1"/>
                <c:pt idx="0">
                  <c:v>5 (le plus élevé)</c:v>
                </c:pt>
              </c:strCache>
            </c:strRef>
          </c:tx>
          <c:spPr>
            <a:solidFill>
              <a:srgbClr val="39B5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(au-dessus de la cheville, au-dessous de la cheville)</c:v>
                </c:pt>
                <c:pt idx="1">
                  <c:v>Complications cardiovasculaires</c:v>
                </c:pt>
                <c:pt idx="2">
                  <c:v>Néphropathies au stade terminal</c:v>
                </c:pt>
                <c:pt idx="3">
                  <c:v>Rétinopathie</c:v>
                </c:pt>
                <c:pt idx="4">
                  <c:v>Infection de la peau et des tissus mous ou ulcère du pied</c:v>
                </c:pt>
              </c:strCache>
            </c:strRef>
          </c:cat>
          <c:val>
            <c:numRef>
              <c:f>Sheet1.!$O$29:$S$29</c:f>
              <c:numCache>
                <c:formatCode>####0.00</c:formatCode>
                <c:ptCount val="5"/>
                <c:pt idx="0">
                  <c:v>7.2168624999890005E-2</c:v>
                </c:pt>
                <c:pt idx="1">
                  <c:v>1.0309703914167301</c:v>
                </c:pt>
                <c:pt idx="2">
                  <c:v>0.50702631308664003</c:v>
                </c:pt>
                <c:pt idx="3">
                  <c:v>1.5964772278466901</c:v>
                </c:pt>
                <c:pt idx="4">
                  <c:v>1.3425200675623401</c:v>
                </c:pt>
              </c:numCache>
            </c:numRef>
          </c:val>
          <c:extLst>
            <c:ext xmlns:c16="http://schemas.microsoft.com/office/drawing/2014/chart" uri="{C3380CC4-5D6E-409C-BE32-E72D297353CC}">
              <c16:uniqueId val="{00000004-D4DB-4181-BB1F-7AFF308AA099}"/>
            </c:ext>
          </c:extLst>
        </c:ser>
        <c:dLbls>
          <c:dLblPos val="outEnd"/>
          <c:showLegendKey val="0"/>
          <c:showVal val="1"/>
          <c:showCatName val="0"/>
          <c:showSerName val="0"/>
          <c:showPercent val="0"/>
          <c:showBubbleSize val="0"/>
        </c:dLbls>
        <c:gapWidth val="219"/>
        <c:overlap val="-27"/>
        <c:axId val="212851376"/>
        <c:axId val="761114728"/>
      </c:barChart>
      <c:catAx>
        <c:axId val="2128513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Complication liée au diabète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114728"/>
        <c:crosses val="autoZero"/>
        <c:auto val="1"/>
        <c:lblAlgn val="ctr"/>
        <c:lblOffset val="100"/>
        <c:noMultiLvlLbl val="0"/>
      </c:catAx>
      <c:valAx>
        <c:axId val="761114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5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0.xml><?xml version="1.0" encoding="utf-8"?>
<p:cmLst xmlns:a="http://schemas.openxmlformats.org/drawingml/2006/main" xmlns:r="http://schemas.openxmlformats.org/officeDocument/2006/relationships" xmlns:p="http://schemas.openxmlformats.org/presentationml/2006/main">
  <p:cm authorId="28" dt="2020-02-25T16:36:47.285" idx="19">
    <p:pos x="10" y="10"/>
    <p:text>Update name of QSAC in notes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a:solidFill>
                <a:schemeClr val="tx1"/>
              </a:solidFill>
              <a:latin typeface="Calibri" panose="020F0502020204030204" pitchFamily="34" charset="0"/>
              <a:cs typeface="Calibri" panose="020F0502020204030204" pitchFamily="34" charset="0"/>
            </a:rPr>
            <a:t> </a:t>
          </a:r>
          <a:endParaRPr lang="en-US" sz="2000" b="1" i="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Assurer continuellement</a:t>
          </a:r>
          <a:br>
            <a:rPr lang="fr-CA" sz="2000" b="1" i="0">
              <a:solidFill>
                <a:schemeClr val="tx1"/>
              </a:solidFill>
              <a:latin typeface="Calibri" panose="020F0502020204030204" pitchFamily="34" charset="0"/>
              <a:cs typeface="Calibri" panose="020F0502020204030204" pitchFamily="34" charset="0"/>
            </a:rPr>
          </a:br>
          <a:r>
            <a:rPr lang="fr-CA" sz="20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a:solidFill>
                <a:schemeClr val="tx1"/>
              </a:solidFill>
              <a:latin typeface="Calibri" panose="020F0502020204030204" pitchFamily="34" charset="0"/>
              <a:cs typeface="Calibri" panose="020F0502020204030204" pitchFamily="34" charset="0"/>
            </a:rPr>
            <a:t> </a:t>
          </a:r>
          <a:endParaRPr lang="en-US" sz="2000" b="1" i="0" kern="120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Assurer continuellement</a:t>
          </a:r>
          <a:br>
            <a:rPr lang="fr-CA" sz="2000" b="1" i="0" kern="1200">
              <a:solidFill>
                <a:schemeClr val="tx1"/>
              </a:solidFill>
              <a:latin typeface="Calibri" panose="020F0502020204030204" pitchFamily="34" charset="0"/>
              <a:cs typeface="Calibri" panose="020F0502020204030204" pitchFamily="34" charset="0"/>
            </a:rPr>
          </a:br>
          <a:r>
            <a:rPr lang="fr-CA" sz="20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_rels/notesMaster10.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Masters/notesMaster10.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2021-04-13</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0.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Calibri" panose="020F0502020204030204" pitchFamily="34" charset="0"/>
              </a:rPr>
              <a:t>Si </a:t>
            </a:r>
            <a:r>
              <a:rPr lang="en-US" altLang="en-US" dirty="0" err="1">
                <a:solidFill>
                  <a:srgbClr val="000000"/>
                </a:solidFill>
                <a:latin typeface="Calibri" panose="020F0502020204030204" pitchFamily="34" charset="0"/>
              </a:rPr>
              <a:t>vous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avez</a:t>
            </a:r>
            <a:r>
              <a:rPr lang="en-US" altLang="en-US" dirty="0">
                <a:solidFill>
                  <a:srgbClr val="000000"/>
                </a:solidFill>
                <a:latin typeface="Calibri" panose="020F0502020204030204" pitchFamily="34" charset="0"/>
              </a:rPr>
              <a:t> des questions sur le </a:t>
            </a:r>
            <a:r>
              <a:rPr lang="en-US" altLang="en-US" dirty="0" err="1">
                <a:solidFill>
                  <a:srgbClr val="000000"/>
                </a:solidFill>
                <a:latin typeface="Calibri" panose="020F0502020204030204" pitchFamily="34" charset="0"/>
              </a:rPr>
              <a:t>contenu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cette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présentation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veuillez</a:t>
            </a:r>
            <a:r>
              <a:rPr lang="en-US" altLang="en-US" dirty="0">
                <a:solidFill>
                  <a:srgbClr val="000000"/>
                </a:solidFill>
                <a:latin typeface="Calibri" panose="020F0502020204030204" pitchFamily="34" charset="0"/>
              </a:rPr>
              <a:t> nous </a:t>
            </a:r>
            <a:r>
              <a:rPr lang="en-US" altLang="en-US" dirty="0" err="1">
                <a:solidFill>
                  <a:srgbClr val="000000"/>
                </a:solidFill>
                <a:latin typeface="Calibri" panose="020F0502020204030204" pitchFamily="34" charset="0"/>
              </a:rPr>
              <a:t>contacter</a:t>
            </a:r>
            <a:r>
              <a:rPr lang="en-US" altLang="en-US" dirty="0">
                <a:solidFill>
                  <a:srgbClr val="000000"/>
                </a:solidFill>
                <a:latin typeface="Calibri" panose="020F0502020204030204" pitchFamily="34" charset="0"/>
              </a:rPr>
              <a:t> à </a:t>
            </a:r>
            <a:r>
              <a:rPr lang="en-US" altLang="en-US" u="sng" dirty="0">
                <a:solidFill>
                  <a:srgbClr val="000000"/>
                </a:solidFill>
                <a:latin typeface="Calibri" panose="020F0502020204030204" pitchFamily="34" charset="0"/>
                <a:hlinkClick r:id="rId3"/>
              </a:rPr>
              <a:t>QualityStandards@ontariohealth.ca</a:t>
            </a:r>
            <a:endParaRPr lang="en-US" altLang="en-US" u="sng"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données présentées dans les diapositives suivantes sont destinées aux personnes atteintes de prédiabète et de diabète de type 2 et à leurs soignants.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406560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418431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229324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a:solidFill>
                  <a:srgbClr val="000000"/>
                </a:solidFill>
                <a:latin typeface="Calibri" panose="020F0502020204030204" pitchFamily="34" charset="0"/>
              </a:rPr>
              <a:t>Cette norme de qualité concerne les soins pour les enfants et pour les adultes qui risquent de développer un prédiabète ou un diabète de type 2 ou qui ont déjà un diagnostic de l’un ou de l’autre. Elle ne traite pas de la prévention du diabète de type 2 dans la population générale, bien qu’elle fournisse des conseils sur les risques et les facteurs liés au mode de vie qui peuvent affecter l’évolution du prédiabète en diabète de type 2. </a:t>
            </a:r>
          </a:p>
          <a:p>
            <a:endParaRPr lang="fr-FR" sz="1800" b="0" i="0" u="none" strike="noStrike" baseline="0">
              <a:solidFill>
                <a:srgbClr val="000000"/>
              </a:solidFill>
              <a:latin typeface="Calibri" panose="020F0502020204030204" pitchFamily="34" charset="0"/>
            </a:endParaRPr>
          </a:p>
          <a:p>
            <a:r>
              <a:rPr lang="fr-FR" sz="1800" b="0" i="0" u="none" strike="noStrike" baseline="0">
                <a:solidFill>
                  <a:srgbClr val="000000"/>
                </a:solidFill>
                <a:latin typeface="Calibri" panose="020F0502020204030204" pitchFamily="34" charset="0"/>
              </a:rPr>
              <a:t>Cette norme de qualité s’applique à tous les milieux. </a:t>
            </a:r>
          </a:p>
          <a:p>
            <a:endParaRPr lang="fr-FR" sz="1800" b="0" i="0" u="none" strike="noStrike" baseline="0">
              <a:solidFill>
                <a:srgbClr val="000000"/>
              </a:solidFill>
              <a:latin typeface="Calibri" panose="020F0502020204030204" pitchFamily="34" charset="0"/>
            </a:endParaRPr>
          </a:p>
          <a:p>
            <a:r>
              <a:rPr lang="fr-FR" sz="1800" b="0" i="0" u="none" strike="noStrike" baseline="0">
                <a:solidFill>
                  <a:srgbClr val="000000"/>
                </a:solidFill>
                <a:latin typeface="Calibri" panose="020F0502020204030204" pitchFamily="34" charset="0"/>
              </a:rPr>
              <a:t>Cette norme de qualité n’inclut pas les soins aux personnes enceintes atteintes de diabète de type 2. Pour une norme de qualité concernant les soins aux personnes atteintes de diabète de type 1 ou de type 2 qui tombent enceintes ou aux personnes chez qui un diabète gestationnel a été diagnostiqué, veuillez consulter la norme de qualité intitulée </a:t>
            </a:r>
            <a:r>
              <a:rPr lang="fr-FR" sz="1800" b="0" i="1" u="none" strike="noStrike" baseline="0">
                <a:solidFill>
                  <a:srgbClr val="00B1E2"/>
                </a:solidFill>
                <a:latin typeface="Calibri" panose="020F0502020204030204" pitchFamily="34" charset="0"/>
              </a:rPr>
              <a:t>Diabète de grossesse</a:t>
            </a:r>
            <a:r>
              <a:rPr lang="fr-FR" sz="1800" b="0" i="0" u="none" strike="noStrike" baseline="0">
                <a:solidFill>
                  <a:srgbClr val="000000"/>
                </a:solidFill>
                <a:latin typeface="Calibri" panose="020F0502020204030204" pitchFamily="34" charset="0"/>
              </a:rPr>
              <a:t>. </a:t>
            </a:r>
          </a:p>
          <a:p>
            <a:endParaRPr lang="fr-FR" sz="1800" b="0" i="0" u="none" strike="noStrike" baseline="0">
              <a:solidFill>
                <a:srgbClr val="000000"/>
              </a:solidFill>
              <a:latin typeface="Calibri" panose="020F0502020204030204" pitchFamily="34" charset="0"/>
            </a:endParaRPr>
          </a:p>
          <a:p>
            <a:r>
              <a:rPr lang="fr-FR" sz="1800" b="0" i="0" u="none" strike="noStrike" baseline="0">
                <a:solidFill>
                  <a:srgbClr val="000000"/>
                </a:solidFill>
                <a:latin typeface="Calibri" panose="020F0502020204030204" pitchFamily="34" charset="0"/>
              </a:rPr>
              <a:t>Cette norme de qualité comprend neuf énoncés de qualité sur les domaines cernés par le Comité consultatif sur la norme de qualité relative au diabète de type 2 et plusieurs organismes de santé et de services sociaux travaillant avec les populations autochtones comme ayant un fort potentiel pour améliorer la qualité des soins en Ontario pour les personnes à risque ou vivant avec le prédiabète et le diabète de type 2.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1 : </a:t>
            </a:r>
            <a:r>
              <a:rPr lang="en-CA" sz="1800" b="1" err="1">
                <a:solidFill>
                  <a:srgbClr val="000000"/>
                </a:solidFill>
                <a:effectLst/>
                <a:latin typeface="Calibri" panose="020F0502020204030204" pitchFamily="34" charset="0"/>
                <a:ea typeface="Times New Roman" panose="02020603050405020304" pitchFamily="18" charset="0"/>
              </a:rPr>
              <a:t>Dépistage</a:t>
            </a:r>
            <a:r>
              <a:rPr lang="en-CA" sz="1800" b="1">
                <a:solidFill>
                  <a:srgbClr val="000000"/>
                </a:solidFill>
                <a:effectLst/>
                <a:latin typeface="Calibri" panose="020F0502020204030204" pitchFamily="34" charset="0"/>
                <a:ea typeface="Times New Roman" panose="02020603050405020304" pitchFamily="18" charset="0"/>
              </a:rPr>
              <a:t> des </a:t>
            </a:r>
            <a:r>
              <a:rPr lang="en-CA" sz="1800" b="1" err="1">
                <a:solidFill>
                  <a:srgbClr val="000000"/>
                </a:solidFill>
                <a:effectLst/>
                <a:latin typeface="Calibri" panose="020F0502020204030204" pitchFamily="34" charset="0"/>
                <a:ea typeface="Times New Roman" panose="02020603050405020304" pitchFamily="18" charset="0"/>
              </a:rPr>
              <a:t>facteurs</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risque</a:t>
            </a:r>
            <a:r>
              <a:rPr lang="en-CA" sz="1800" b="1">
                <a:solidFill>
                  <a:srgbClr val="000000"/>
                </a:solidFill>
                <a:effectLst/>
                <a:latin typeface="Calibri" panose="020F0502020204030204" pitchFamily="34" charset="0"/>
                <a:ea typeface="Times New Roman" panose="02020603050405020304" pitchFamily="18" charset="0"/>
              </a:rPr>
              <a:t> et tests pour le </a:t>
            </a:r>
            <a:r>
              <a:rPr lang="en-CA" sz="1800" b="1" err="1">
                <a:solidFill>
                  <a:srgbClr val="000000"/>
                </a:solidFill>
                <a:effectLst/>
                <a:latin typeface="Calibri" panose="020F0502020204030204" pitchFamily="34" charset="0"/>
                <a:ea typeface="Times New Roman" panose="02020603050405020304" pitchFamily="18" charset="0"/>
              </a:rPr>
              <a:t>prédiabète</a:t>
            </a:r>
            <a:r>
              <a:rPr lang="en-CA" sz="1800" b="1">
                <a:solidFill>
                  <a:srgbClr val="000000"/>
                </a:solidFill>
                <a:effectLst/>
                <a:latin typeface="Calibri" panose="020F0502020204030204" pitchFamily="34" charset="0"/>
                <a:ea typeface="Times New Roman" panose="02020603050405020304" pitchFamily="18" charset="0"/>
              </a:rPr>
              <a:t> et le </a:t>
            </a:r>
            <a:r>
              <a:rPr lang="en-CA" sz="1800" b="1" err="1">
                <a:solidFill>
                  <a:srgbClr val="000000"/>
                </a:solidFill>
                <a:effectLst/>
                <a:latin typeface="Calibri" panose="020F0502020204030204" pitchFamily="34" charset="0"/>
                <a:ea typeface="Times New Roman" panose="02020603050405020304" pitchFamily="18" charset="0"/>
              </a:rPr>
              <a:t>diabète</a:t>
            </a:r>
            <a:r>
              <a:rPr lang="en-CA" sz="1800" b="1">
                <a:solidFill>
                  <a:srgbClr val="000000"/>
                </a:solidFill>
                <a:effectLst/>
                <a:latin typeface="Calibri" panose="020F0502020204030204" pitchFamily="34" charset="0"/>
                <a:ea typeface="Times New Roman" panose="02020603050405020304" pitchFamily="18" charset="0"/>
              </a:rPr>
              <a:t> de type 2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asymptomatiques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mais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susceptibles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développer</a:t>
            </a:r>
            <a:r>
              <a:rPr lang="en-CA" sz="1800">
                <a:solidFill>
                  <a:srgbClr val="000000"/>
                </a:solidFill>
                <a:effectLst/>
                <a:latin typeface="Calibri" panose="020F0502020204030204" pitchFamily="34" charset="0"/>
                <a:ea typeface="Times New Roman" panose="02020603050405020304" pitchFamily="18" charset="0"/>
              </a:rPr>
              <a:t> un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un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r>
              <a:rPr lang="en-CA" sz="1800" err="1">
                <a:solidFill>
                  <a:srgbClr val="000000"/>
                </a:solidFill>
                <a:effectLst/>
                <a:latin typeface="Calibri" panose="020F0502020204030204" pitchFamily="34" charset="0"/>
                <a:ea typeface="Times New Roman" panose="02020603050405020304" pitchFamily="18" charset="0"/>
              </a:rPr>
              <a:t>subissent</a:t>
            </a:r>
            <a:r>
              <a:rPr lang="en-CA" sz="1800">
                <a:solidFill>
                  <a:srgbClr val="000000"/>
                </a:solidFill>
                <a:effectLst/>
                <a:latin typeface="Calibri" panose="020F0502020204030204" pitchFamily="34" charset="0"/>
                <a:ea typeface="Times New Roman" panose="02020603050405020304" pitchFamily="18" charset="0"/>
              </a:rPr>
              <a:t> des analyses de sang à </a:t>
            </a:r>
            <a:r>
              <a:rPr lang="en-CA" sz="1800" err="1">
                <a:solidFill>
                  <a:srgbClr val="000000"/>
                </a:solidFill>
                <a:effectLst/>
                <a:latin typeface="Calibri" panose="020F0502020204030204" pitchFamily="34" charset="0"/>
                <a:ea typeface="Times New Roman" panose="02020603050405020304" pitchFamily="18" charset="0"/>
              </a:rPr>
              <a:t>intervalles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réguliers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déterminées</a:t>
            </a:r>
            <a:r>
              <a:rPr lang="en-CA" sz="1800">
                <a:solidFill>
                  <a:srgbClr val="000000"/>
                </a:solidFill>
                <a:effectLst/>
                <a:latin typeface="Calibri" panose="020F0502020204030204" pitchFamily="34" charset="0"/>
                <a:ea typeface="Times New Roman" panose="02020603050405020304" pitchFamily="18" charset="0"/>
              </a:rPr>
              <a:t> par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facteurs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individuels</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2 : </a:t>
            </a:r>
            <a:r>
              <a:rPr lang="en-CA" sz="1800" b="1" err="1">
                <a:solidFill>
                  <a:srgbClr val="000000"/>
                </a:solidFill>
                <a:effectLst/>
                <a:latin typeface="Calibri" panose="020F0502020204030204" pitchFamily="34" charset="0"/>
                <a:ea typeface="Times New Roman" panose="02020603050405020304" pitchFamily="18" charset="0"/>
              </a:rPr>
              <a:t>Réduire</a:t>
            </a:r>
            <a:r>
              <a:rPr lang="en-CA" sz="1800" b="1">
                <a:solidFill>
                  <a:srgbClr val="000000"/>
                </a:solidFill>
                <a:effectLst/>
                <a:latin typeface="Calibri" panose="020F0502020204030204" pitchFamily="34" charset="0"/>
                <a:ea typeface="Times New Roman" panose="02020603050405020304" pitchFamily="18" charset="0"/>
              </a:rPr>
              <a:t> le </a:t>
            </a:r>
            <a:r>
              <a:rPr lang="en-CA" sz="1800" b="1" err="1">
                <a:solidFill>
                  <a:srgbClr val="000000"/>
                </a:solidFill>
                <a:effectLst/>
                <a:latin typeface="Calibri" panose="020F0502020204030204" pitchFamily="34" charset="0"/>
                <a:ea typeface="Times New Roman" panose="02020603050405020304" pitchFamily="18" charset="0"/>
              </a:rPr>
              <a:t>risque</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diabète</a:t>
            </a:r>
            <a:r>
              <a:rPr lang="en-CA" sz="1800" b="1">
                <a:solidFill>
                  <a:srgbClr val="000000"/>
                </a:solidFill>
                <a:effectLst/>
                <a:latin typeface="Calibri" panose="020F0502020204030204" pitchFamily="34" charset="0"/>
                <a:ea typeface="Times New Roman" panose="02020603050405020304" pitchFamily="18" charset="0"/>
              </a:rPr>
              <a:t> de type 2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aidants </a:t>
            </a:r>
            <a:r>
              <a:rPr lang="en-CA" sz="1800" err="1">
                <a:solidFill>
                  <a:srgbClr val="000000"/>
                </a:solidFill>
                <a:effectLst/>
                <a:latin typeface="Calibri" panose="020F0502020204030204" pitchFamily="34" charset="0"/>
                <a:ea typeface="Times New Roman" panose="02020603050405020304" pitchFamily="18" charset="0"/>
              </a:rPr>
              <a:t>naturels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collaborent</a:t>
            </a:r>
            <a:r>
              <a:rPr lang="en-CA" sz="1800">
                <a:solidFill>
                  <a:srgbClr val="000000"/>
                </a:solidFill>
                <a:effectLst/>
                <a:latin typeface="Calibri" panose="020F0502020204030204" pitchFamily="34" charset="0"/>
                <a:ea typeface="Times New Roman" panose="02020603050405020304" pitchFamily="18" charset="0"/>
              </a:rPr>
              <a:t> avec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fournisseur</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créer</a:t>
            </a:r>
            <a:r>
              <a:rPr lang="en-CA" sz="1800">
                <a:solidFill>
                  <a:srgbClr val="000000"/>
                </a:solidFill>
                <a:effectLst/>
                <a:latin typeface="Calibri" panose="020F0502020204030204" pitchFamily="34" charset="0"/>
                <a:ea typeface="Times New Roman" panose="02020603050405020304" pitchFamily="18" charset="0"/>
              </a:rPr>
              <a:t> un plan sur </a:t>
            </a:r>
            <a:r>
              <a:rPr lang="en-CA" sz="1800" err="1">
                <a:solidFill>
                  <a:srgbClr val="000000"/>
                </a:solidFill>
                <a:effectLst/>
                <a:latin typeface="Calibri" panose="020F0502020204030204" pitchFamily="34" charset="0"/>
                <a:ea typeface="Times New Roman" panose="02020603050405020304" pitchFamily="18" charset="0"/>
              </a:rPr>
              <a:t>mesure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visant</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prévenir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ralentir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l’évolution</a:t>
            </a:r>
            <a:r>
              <a:rPr lang="en-CA" sz="1800">
                <a:solidFill>
                  <a:srgbClr val="000000"/>
                </a:solidFill>
                <a:effectLst/>
                <a:latin typeface="Calibri" panose="020F0502020204030204" pitchFamily="34" charset="0"/>
                <a:ea typeface="Times New Roman" panose="02020603050405020304" pitchFamily="18" charset="0"/>
              </a:rPr>
              <a:t> du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vers</a:t>
            </a:r>
            <a:r>
              <a:rPr lang="en-CA" sz="1800">
                <a:solidFill>
                  <a:srgbClr val="000000"/>
                </a:solidFill>
                <a:effectLst/>
                <a:latin typeface="Calibri" panose="020F0502020204030204" pitchFamily="34" charset="0"/>
                <a:ea typeface="Times New Roman" panose="02020603050405020304" pitchFamily="18" charset="0"/>
              </a:rPr>
              <a:t> le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3 : </a:t>
            </a:r>
            <a:r>
              <a:rPr lang="en-CA" sz="1800" b="1" err="1">
                <a:solidFill>
                  <a:srgbClr val="000000"/>
                </a:solidFill>
                <a:effectLst/>
                <a:latin typeface="Calibri" panose="020F0502020204030204" pitchFamily="34" charset="0"/>
                <a:ea typeface="Times New Roman" panose="02020603050405020304" pitchFamily="18" charset="0"/>
              </a:rPr>
              <a:t>Déterminer</a:t>
            </a:r>
            <a:r>
              <a:rPr lang="en-CA" sz="1800" b="1">
                <a:solidFill>
                  <a:srgbClr val="000000"/>
                </a:solidFill>
                <a:effectLst/>
                <a:latin typeface="Calibri" panose="020F0502020204030204" pitchFamily="34" charset="0"/>
                <a:ea typeface="Times New Roman" panose="02020603050405020304" pitchFamily="18" charset="0"/>
              </a:rPr>
              <a:t> et </a:t>
            </a:r>
            <a:r>
              <a:rPr lang="en-CA" sz="1800" b="1" err="1">
                <a:solidFill>
                  <a:srgbClr val="000000"/>
                </a:solidFill>
                <a:effectLst/>
                <a:latin typeface="Calibri" panose="020F0502020204030204" pitchFamily="34" charset="0"/>
                <a:ea typeface="Times New Roman" panose="02020603050405020304" pitchFamily="18" charset="0"/>
              </a:rPr>
              <a:t>évaluer</a:t>
            </a:r>
            <a:r>
              <a:rPr lang="en-CA" sz="1800" b="1">
                <a:solidFill>
                  <a:srgbClr val="000000"/>
                </a:solidFill>
                <a:effectLst/>
                <a:latin typeface="Calibri" panose="020F0502020204030204" pitchFamily="34" charset="0"/>
                <a:ea typeface="Times New Roman" panose="02020603050405020304" pitchFamily="18" charset="0"/>
              </a:rPr>
              <a:t> les </a:t>
            </a:r>
            <a:r>
              <a:rPr lang="en-CA" sz="1800" b="1" err="1">
                <a:solidFill>
                  <a:srgbClr val="000000"/>
                </a:solidFill>
                <a:effectLst/>
                <a:latin typeface="Calibri" panose="020F0502020204030204" pitchFamily="34" charset="0"/>
                <a:ea typeface="Times New Roman" panose="02020603050405020304" pitchFamily="18" charset="0"/>
              </a:rPr>
              <a:t>besoins</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en</a:t>
            </a:r>
            <a:r>
              <a:rPr lang="en-CA" sz="1800" b="1">
                <a:solidFill>
                  <a:srgbClr val="000000"/>
                </a:solidFill>
                <a:effectLst/>
                <a:latin typeface="Calibri" panose="020F0502020204030204" pitchFamily="34" charset="0"/>
                <a:ea typeface="Times New Roman" panose="02020603050405020304" pitchFamily="18" charset="0"/>
              </a:rPr>
              <a:t> matière de </a:t>
            </a:r>
            <a:r>
              <a:rPr lang="en-CA" sz="1800" b="1" err="1">
                <a:solidFill>
                  <a:srgbClr val="000000"/>
                </a:solidFill>
                <a:effectLst/>
                <a:latin typeface="Calibri" panose="020F0502020204030204" pitchFamily="34" charset="0"/>
                <a:ea typeface="Times New Roman" panose="02020603050405020304" pitchFamily="18" charset="0"/>
              </a:rPr>
              <a:t>santé</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mentale</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font </a:t>
            </a:r>
            <a:r>
              <a:rPr lang="en-CA" sz="1800" err="1">
                <a:solidFill>
                  <a:srgbClr val="000000"/>
                </a:solidFill>
                <a:effectLst/>
                <a:latin typeface="Calibri" panose="020F0502020204030204" pitchFamily="34" charset="0"/>
                <a:ea typeface="Times New Roman" panose="02020603050405020304" pitchFamily="18" charset="0"/>
              </a:rPr>
              <a:t>l’objet</a:t>
            </a:r>
            <a:r>
              <a:rPr lang="en-CA" sz="1800">
                <a:solidFill>
                  <a:srgbClr val="000000"/>
                </a:solidFill>
                <a:effectLst/>
                <a:latin typeface="Calibri" panose="020F0502020204030204" pitchFamily="34" charset="0"/>
                <a:ea typeface="Times New Roman" panose="02020603050405020304" pitchFamily="18" charset="0"/>
              </a:rPr>
              <a:t> d’un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régulier</a:t>
            </a:r>
            <a:r>
              <a:rPr lang="en-CA" sz="1800">
                <a:solidFill>
                  <a:srgbClr val="000000"/>
                </a:solidFill>
                <a:effectLst/>
                <a:latin typeface="Calibri" panose="020F0502020204030204" pitchFamily="34" charset="0"/>
                <a:ea typeface="Times New Roman" panose="02020603050405020304" pitchFamily="18" charset="0"/>
              </a:rPr>
              <a:t> de la </a:t>
            </a:r>
            <a:r>
              <a:rPr lang="en-CA" sz="1800" err="1">
                <a:solidFill>
                  <a:srgbClr val="000000"/>
                </a:solidFill>
                <a:effectLst/>
                <a:latin typeface="Calibri" panose="020F0502020204030204" pitchFamily="34" charset="0"/>
                <a:ea typeface="Times New Roman" panose="02020603050405020304" pitchFamily="18" charset="0"/>
              </a:rPr>
              <a:t>détresse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psychologique</a:t>
            </a:r>
            <a:r>
              <a:rPr lang="en-CA" sz="1800">
                <a:solidFill>
                  <a:srgbClr val="000000"/>
                </a:solidFill>
                <a:effectLst/>
                <a:latin typeface="Calibri" panose="020F0502020204030204" pitchFamily="34" charset="0"/>
                <a:ea typeface="Times New Roman" panose="02020603050405020304" pitchFamily="18" charset="0"/>
              </a:rPr>
              <a:t> et des troubles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l’aide</a:t>
            </a:r>
            <a:r>
              <a:rPr lang="en-CA" sz="1800">
                <a:solidFill>
                  <a:srgbClr val="000000"/>
                </a:solidFill>
                <a:effectLst/>
                <a:latin typeface="Calibri" panose="020F0502020204030204" pitchFamily="34" charset="0"/>
                <a:ea typeface="Times New Roman" panose="02020603050405020304" pitchFamily="18" charset="0"/>
              </a:rPr>
              <a:t> de questions de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reconnues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d’outils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validés</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dont</a:t>
            </a:r>
            <a:r>
              <a:rPr lang="en-CA" sz="1800">
                <a:solidFill>
                  <a:srgbClr val="000000"/>
                </a:solidFill>
                <a:effectLst/>
                <a:latin typeface="Calibri" panose="020F0502020204030204" pitchFamily="34" charset="0"/>
                <a:ea typeface="Times New Roman" panose="02020603050405020304" pitchFamily="18" charset="0"/>
              </a:rPr>
              <a:t> le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est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positif</a:t>
            </a:r>
            <a:r>
              <a:rPr lang="en-CA" sz="1800">
                <a:solidFill>
                  <a:srgbClr val="000000"/>
                </a:solidFill>
                <a:effectLst/>
                <a:latin typeface="Calibri" panose="020F0502020204030204" pitchFamily="34" charset="0"/>
                <a:ea typeface="Times New Roman" panose="02020603050405020304" pitchFamily="18" charset="0"/>
              </a:rPr>
              <a:t> pour un trouble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orientées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vers</a:t>
            </a:r>
            <a:r>
              <a:rPr lang="en-CA" sz="1800">
                <a:solidFill>
                  <a:srgbClr val="000000"/>
                </a:solidFill>
                <a:effectLst/>
                <a:latin typeface="Calibri" panose="020F0502020204030204" pitchFamily="34" charset="0"/>
                <a:ea typeface="Times New Roman" panose="02020603050405020304" pitchFamily="18" charset="0"/>
              </a:rPr>
              <a:t> un </a:t>
            </a:r>
            <a:r>
              <a:rPr lang="en-CA" sz="1800" err="1">
                <a:solidFill>
                  <a:srgbClr val="000000"/>
                </a:solidFill>
                <a:effectLst/>
                <a:latin typeface="Calibri" panose="020F0502020204030204" pitchFamily="34" charset="0"/>
                <a:ea typeface="Times New Roman" panose="02020603050405020304" pitchFamily="18" charset="0"/>
              </a:rPr>
              <a:t>professionnel</a:t>
            </a:r>
            <a:r>
              <a:rPr lang="en-CA" sz="1800">
                <a:solidFill>
                  <a:srgbClr val="000000"/>
                </a:solidFill>
                <a:effectLst/>
                <a:latin typeface="Calibri" panose="020F0502020204030204" pitchFamily="34" charset="0"/>
                <a:ea typeface="Times New Roman" panose="02020603050405020304" pitchFamily="18" charset="0"/>
              </a:rPr>
              <a:t> de la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ayant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expertise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évaluation</a:t>
            </a:r>
            <a:r>
              <a:rPr lang="en-CA" sz="1800">
                <a:solidFill>
                  <a:srgbClr val="000000"/>
                </a:solidFill>
                <a:effectLst/>
                <a:latin typeface="Calibri" panose="020F0502020204030204" pitchFamily="34" charset="0"/>
                <a:ea typeface="Times New Roman" panose="02020603050405020304" pitchFamily="18" charset="0"/>
              </a:rPr>
              <a:t> et un </a:t>
            </a:r>
            <a:r>
              <a:rPr lang="en-CA" sz="1800" err="1">
                <a:solidFill>
                  <a:srgbClr val="000000"/>
                </a:solidFill>
                <a:effectLst/>
                <a:latin typeface="Calibri" panose="020F0502020204030204" pitchFamily="34" charset="0"/>
                <a:ea typeface="Times New Roman" panose="02020603050405020304" pitchFamily="18" charset="0"/>
              </a:rPr>
              <a:t>traitement</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poussés</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4 : Adopter des </a:t>
            </a:r>
            <a:r>
              <a:rPr lang="en-CA" sz="1800" b="1" err="1">
                <a:solidFill>
                  <a:srgbClr val="000000"/>
                </a:solidFill>
                <a:effectLst/>
                <a:latin typeface="Calibri" panose="020F0502020204030204" pitchFamily="34" charset="0"/>
                <a:ea typeface="Times New Roman" panose="02020603050405020304" pitchFamily="18" charset="0"/>
              </a:rPr>
              <a:t>comportements</a:t>
            </a:r>
            <a:r>
              <a:rPr lang="en-CA" sz="1800" b="1">
                <a:solidFill>
                  <a:srgbClr val="000000"/>
                </a:solidFill>
                <a:effectLst/>
                <a:latin typeface="Calibri" panose="020F0502020204030204" pitchFamily="34" charset="0"/>
                <a:ea typeface="Times New Roman" panose="02020603050405020304" pitchFamily="18" charset="0"/>
              </a:rPr>
              <a:t> plus </a:t>
            </a:r>
            <a:r>
              <a:rPr lang="en-CA" sz="1800" b="1" err="1">
                <a:solidFill>
                  <a:srgbClr val="000000"/>
                </a:solidFill>
                <a:effectLst/>
                <a:latin typeface="Calibri" panose="020F0502020204030204" pitchFamily="34" charset="0"/>
                <a:ea typeface="Times New Roman" panose="02020603050405020304" pitchFamily="18" charset="0"/>
              </a:rPr>
              <a:t>sains</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r>
              <a:rPr lang="en-CA" sz="1800" err="1">
                <a:solidFill>
                  <a:srgbClr val="000000"/>
                </a:solidFill>
                <a:effectLst/>
                <a:latin typeface="Calibri" panose="020F0502020204030204" pitchFamily="34" charset="0"/>
                <a:ea typeface="Times New Roman" panose="02020603050405020304" pitchFamily="18" charset="0"/>
              </a:rPr>
              <a:t>reçoivent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éducation</a:t>
            </a:r>
            <a:r>
              <a:rPr lang="en-CA" sz="1800">
                <a:solidFill>
                  <a:srgbClr val="000000"/>
                </a:solidFill>
                <a:effectLst/>
                <a:latin typeface="Calibri" panose="020F0502020204030204" pitchFamily="34" charset="0"/>
                <a:ea typeface="Times New Roman" panose="02020603050405020304" pitchFamily="18" charset="0"/>
              </a:rPr>
              <a:t> et un </a:t>
            </a:r>
            <a:r>
              <a:rPr lang="en-CA" sz="1800" err="1">
                <a:solidFill>
                  <a:srgbClr val="000000"/>
                </a:solidFill>
                <a:effectLst/>
                <a:latin typeface="Calibri" panose="020F0502020204030204" pitchFamily="34" charset="0"/>
                <a:ea typeface="Times New Roman" panose="02020603050405020304" pitchFamily="18" charset="0"/>
              </a:rPr>
              <a:t>encadrement</a:t>
            </a:r>
            <a:r>
              <a:rPr lang="en-CA" sz="1800">
                <a:solidFill>
                  <a:srgbClr val="000000"/>
                </a:solidFill>
                <a:effectLst/>
                <a:latin typeface="Calibri" panose="020F0502020204030204" pitchFamily="34" charset="0"/>
                <a:ea typeface="Times New Roman" panose="02020603050405020304" pitchFamily="18" charset="0"/>
              </a:rPr>
              <a:t> pour adopter des </a:t>
            </a:r>
            <a:r>
              <a:rPr lang="en-CA" sz="1800" err="1">
                <a:solidFill>
                  <a:srgbClr val="000000"/>
                </a:solidFill>
                <a:effectLst/>
                <a:latin typeface="Calibri" panose="020F0502020204030204" pitchFamily="34" charset="0"/>
                <a:ea typeface="Times New Roman" panose="02020603050405020304" pitchFamily="18" charset="0"/>
              </a:rPr>
              <a:t>comportements</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sains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notamment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l’augmentation</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l’activité</a:t>
            </a:r>
            <a:r>
              <a:rPr lang="en-CA" sz="1800">
                <a:solidFill>
                  <a:srgbClr val="000000"/>
                </a:solidFill>
                <a:effectLst/>
                <a:latin typeface="Calibri" panose="020F0502020204030204" pitchFamily="34" charset="0"/>
                <a:ea typeface="Times New Roman" panose="02020603050405020304" pitchFamily="18" charset="0"/>
              </a:rPr>
              <a:t> physique, </a:t>
            </a:r>
            <a:r>
              <a:rPr lang="en-CA" sz="1800" err="1">
                <a:solidFill>
                  <a:srgbClr val="000000"/>
                </a:solidFill>
                <a:effectLst/>
                <a:latin typeface="Calibri" panose="020F0502020204030204" pitchFamily="34" charset="0"/>
                <a:ea typeface="Times New Roman" panose="02020603050405020304" pitchFamily="18" charset="0"/>
              </a:rPr>
              <a:t>l’amélioration</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l’alimentation</a:t>
            </a:r>
            <a:r>
              <a:rPr lang="en-CA" sz="1800">
                <a:solidFill>
                  <a:srgbClr val="000000"/>
                </a:solidFill>
                <a:effectLst/>
                <a:latin typeface="Calibri" panose="020F0502020204030204" pitchFamily="34" charset="0"/>
                <a:ea typeface="Times New Roman" panose="02020603050405020304" pitchFamily="18" charset="0"/>
              </a:rPr>
              <a:t>, la gestion du stress et </a:t>
            </a:r>
            <a:r>
              <a:rPr lang="en-CA" sz="1800" err="1">
                <a:solidFill>
                  <a:srgbClr val="000000"/>
                </a:solidFill>
                <a:effectLst/>
                <a:latin typeface="Calibri" panose="020F0502020204030204" pitchFamily="34" charset="0"/>
                <a:ea typeface="Times New Roman" panose="02020603050405020304" pitchFamily="18" charset="0"/>
              </a:rPr>
              <a:t>l’abandon</a:t>
            </a:r>
            <a:r>
              <a:rPr lang="en-CA" sz="1800">
                <a:solidFill>
                  <a:srgbClr val="000000"/>
                </a:solidFill>
                <a:effectLst/>
                <a:latin typeface="Calibri" panose="020F0502020204030204" pitchFamily="34" charset="0"/>
                <a:ea typeface="Times New Roman" panose="02020603050405020304" pitchFamily="18" charset="0"/>
              </a:rPr>
              <a:t> du </a:t>
            </a:r>
            <a:r>
              <a:rPr lang="en-CA" sz="1800" err="1">
                <a:solidFill>
                  <a:srgbClr val="000000"/>
                </a:solidFill>
                <a:effectLst/>
                <a:latin typeface="Calibri" panose="020F0502020204030204" pitchFamily="34" charset="0"/>
                <a:ea typeface="Times New Roman" panose="02020603050405020304" pitchFamily="18" charset="0"/>
              </a:rPr>
              <a:t>tabac</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qui </a:t>
            </a:r>
            <a:r>
              <a:rPr lang="en-CA" sz="1800" err="1">
                <a:solidFill>
                  <a:srgbClr val="000000"/>
                </a:solidFill>
                <a:effectLst/>
                <a:latin typeface="Calibri" panose="020F0502020204030204" pitchFamily="34" charset="0"/>
                <a:ea typeface="Times New Roman" panose="02020603050405020304" pitchFamily="18" charset="0"/>
              </a:rPr>
              <a:t>s’inquiètent</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poids</a:t>
            </a:r>
            <a:r>
              <a:rPr lang="en-CA" sz="1800">
                <a:solidFill>
                  <a:srgbClr val="000000"/>
                </a:solidFill>
                <a:effectLst/>
                <a:latin typeface="Calibri" panose="020F0502020204030204" pitchFamily="34" charset="0"/>
                <a:ea typeface="Times New Roman" panose="02020603050405020304" pitchFamily="18" charset="0"/>
              </a:rPr>
              <a:t> malgré la mise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oeuvre de </a:t>
            </a:r>
            <a:r>
              <a:rPr lang="en-CA" sz="1800" err="1">
                <a:solidFill>
                  <a:srgbClr val="000000"/>
                </a:solidFill>
                <a:effectLst/>
                <a:latin typeface="Calibri" panose="020F0502020204030204" pitchFamily="34" charset="0"/>
                <a:ea typeface="Times New Roman" panose="02020603050405020304" pitchFamily="18" charset="0"/>
              </a:rPr>
              <a:t>comportements</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sains</a:t>
            </a:r>
            <a:r>
              <a:rPr lang="en-CA" sz="1800">
                <a:solidFill>
                  <a:srgbClr val="000000"/>
                </a:solidFill>
                <a:effectLst/>
                <a:latin typeface="Calibri" panose="020F0502020204030204" pitchFamily="34" charset="0"/>
                <a:ea typeface="Times New Roman" panose="02020603050405020304" pitchFamily="18" charset="0"/>
              </a:rPr>
              <a:t> se </a:t>
            </a:r>
            <a:r>
              <a:rPr lang="en-CA" sz="1800" err="1">
                <a:solidFill>
                  <a:srgbClr val="000000"/>
                </a:solidFill>
                <a:effectLst/>
                <a:latin typeface="Calibri" panose="020F0502020204030204" pitchFamily="34" charset="0"/>
                <a:ea typeface="Times New Roman" panose="02020603050405020304" pitchFamily="18" charset="0"/>
              </a:rPr>
              <a:t>voient</a:t>
            </a:r>
            <a:r>
              <a:rPr lang="en-CA" sz="1800">
                <a:solidFill>
                  <a:srgbClr val="000000"/>
                </a:solidFill>
                <a:effectLst/>
                <a:latin typeface="Calibri" panose="020F0502020204030204" pitchFamily="34" charset="0"/>
                <a:ea typeface="Times New Roman" panose="02020603050405020304" pitchFamily="18" charset="0"/>
              </a:rPr>
              <a:t> proposer des interventions </a:t>
            </a:r>
            <a:r>
              <a:rPr lang="en-CA" sz="1800" err="1">
                <a:solidFill>
                  <a:srgbClr val="000000"/>
                </a:solidFill>
                <a:effectLst/>
                <a:latin typeface="Calibri" panose="020F0502020204030204" pitchFamily="34" charset="0"/>
                <a:ea typeface="Times New Roman" panose="02020603050405020304" pitchFamily="18" charset="0"/>
              </a:rPr>
              <a:t>personnalisées</a:t>
            </a:r>
            <a:r>
              <a:rPr lang="en-CA" sz="1800">
                <a:solidFill>
                  <a:srgbClr val="000000"/>
                </a:solidFill>
                <a:effectLst/>
                <a:latin typeface="Calibri" panose="020F0502020204030204" pitchFamily="34" charset="0"/>
                <a:ea typeface="Times New Roman" panose="02020603050405020304" pitchFamily="18" charset="0"/>
              </a:rPr>
              <a:t> de gestion du </a:t>
            </a:r>
            <a:r>
              <a:rPr lang="en-CA" sz="1800" err="1">
                <a:solidFill>
                  <a:srgbClr val="000000"/>
                </a:solidFill>
                <a:effectLst/>
                <a:latin typeface="Calibri" panose="020F0502020204030204" pitchFamily="34" charset="0"/>
                <a:ea typeface="Times New Roman" panose="02020603050405020304" pitchFamily="18" charset="0"/>
              </a:rPr>
              <a:t>poids</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5 : Fixer et </a:t>
            </a:r>
            <a:r>
              <a:rPr lang="en-CA" sz="1800" b="1" err="1">
                <a:solidFill>
                  <a:srgbClr val="000000"/>
                </a:solidFill>
                <a:effectLst/>
                <a:latin typeface="Calibri" panose="020F0502020204030204" pitchFamily="34" charset="0"/>
                <a:ea typeface="Times New Roman" panose="02020603050405020304" pitchFamily="18" charset="0"/>
              </a:rPr>
              <a:t>atteindre</a:t>
            </a:r>
            <a:r>
              <a:rPr lang="en-CA" sz="1800" b="1">
                <a:solidFill>
                  <a:srgbClr val="000000"/>
                </a:solidFill>
                <a:effectLst/>
                <a:latin typeface="Calibri" panose="020F0502020204030204" pitchFamily="34" charset="0"/>
                <a:ea typeface="Times New Roman" panose="02020603050405020304" pitchFamily="18" charset="0"/>
              </a:rPr>
              <a:t> des </a:t>
            </a:r>
            <a:r>
              <a:rPr lang="en-CA" sz="1800" b="1" err="1">
                <a:solidFill>
                  <a:srgbClr val="000000"/>
                </a:solidFill>
                <a:effectLst/>
                <a:latin typeface="Calibri" panose="020F0502020204030204" pitchFamily="34" charset="0"/>
                <a:ea typeface="Times New Roman" panose="02020603050405020304" pitchFamily="18" charset="0"/>
              </a:rPr>
              <a:t>objectifs</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glycémiques</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collaboration avec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fixent</a:t>
            </a:r>
            <a:r>
              <a:rPr lang="en-CA" sz="1800">
                <a:solidFill>
                  <a:srgbClr val="000000"/>
                </a:solidFill>
                <a:effectLst/>
                <a:latin typeface="Calibri" panose="020F0502020204030204" pitchFamily="34" charset="0"/>
                <a:ea typeface="Times New Roman" panose="02020603050405020304" pitchFamily="18" charset="0"/>
              </a:rPr>
              <a:t> des </a:t>
            </a:r>
            <a:r>
              <a:rPr lang="en-CA" sz="1800" err="1">
                <a:solidFill>
                  <a:srgbClr val="000000"/>
                </a:solidFill>
                <a:effectLst/>
                <a:latin typeface="Calibri" panose="020F0502020204030204" pitchFamily="34" charset="0"/>
                <a:ea typeface="Times New Roman" panose="02020603050405020304" pitchFamily="18" charset="0"/>
              </a:rPr>
              <a:t>objectifs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glycémiques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personnalisés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notamment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l’hémoglobine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glyquée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hémoglobine</a:t>
            </a:r>
            <a:r>
              <a:rPr lang="en-CA" sz="1800">
                <a:solidFill>
                  <a:srgbClr val="000000"/>
                </a:solidFill>
                <a:effectLst/>
                <a:latin typeface="Calibri" panose="020F0502020204030204" pitchFamily="34" charset="0"/>
                <a:ea typeface="Times New Roman" panose="02020603050405020304" pitchFamily="18" charset="0"/>
              </a:rPr>
              <a:t> A1c) et </a:t>
            </a:r>
            <a:r>
              <a:rPr lang="en-CA" sz="1800" err="1">
                <a:solidFill>
                  <a:srgbClr val="000000"/>
                </a:solidFill>
                <a:effectLst/>
                <a:latin typeface="Calibri" panose="020F0502020204030204" pitchFamily="34" charset="0"/>
                <a:ea typeface="Times New Roman" panose="02020603050405020304" pitchFamily="18" charset="0"/>
              </a:rPr>
              <a:t>d’autres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mesures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disponibles</a:t>
            </a:r>
            <a:r>
              <a:rPr lang="en-CA" sz="1800">
                <a:solidFill>
                  <a:srgbClr val="000000"/>
                </a:solidFill>
                <a:effectLst/>
                <a:latin typeface="Calibri" panose="020F0502020204030204" pitchFamily="34" charset="0"/>
                <a:ea typeface="Times New Roman" panose="02020603050405020304" pitchFamily="18" charset="0"/>
              </a:rPr>
              <a:t> de la </a:t>
            </a:r>
            <a:r>
              <a:rPr lang="en-CA" sz="1800" err="1">
                <a:solidFill>
                  <a:srgbClr val="000000"/>
                </a:solidFill>
                <a:effectLst/>
                <a:latin typeface="Calibri" panose="020F0502020204030204" pitchFamily="34" charset="0"/>
                <a:ea typeface="Times New Roman" panose="02020603050405020304" pitchFamily="18" charset="0"/>
              </a:rPr>
              <a:t>glycémie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Toutes</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données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disponibles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utilisées</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évaluer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si</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objectifs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glycémiques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personnalisés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atteints</a:t>
            </a:r>
            <a:r>
              <a:rPr lang="en-CA" sz="1800">
                <a:solidFill>
                  <a:srgbClr val="000000"/>
                </a:solidFill>
                <a:effectLst/>
                <a:latin typeface="Calibri" panose="020F0502020204030204" pitchFamily="34" charset="0"/>
                <a:ea typeface="Times New Roman" panose="02020603050405020304" pitchFamily="18" charset="0"/>
              </a:rPr>
              <a:t> et pour guider les </a:t>
            </a:r>
            <a:r>
              <a:rPr lang="en-CA" sz="1800" err="1">
                <a:solidFill>
                  <a:srgbClr val="000000"/>
                </a:solidFill>
                <a:effectLst/>
                <a:latin typeface="Calibri" panose="020F0502020204030204" pitchFamily="34" charset="0"/>
                <a:ea typeface="Times New Roman" panose="02020603050405020304" pitchFamily="18" charset="0"/>
              </a:rPr>
              <a:t>décisions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traitement</a:t>
            </a:r>
            <a:r>
              <a:rPr lang="en-CA" sz="1800">
                <a:solidFill>
                  <a:srgbClr val="000000"/>
                </a:solidFill>
                <a:effectLst/>
                <a:latin typeface="Calibri" panose="020F0502020204030204" pitchFamily="34" charset="0"/>
                <a:ea typeface="Times New Roman" panose="02020603050405020304" pitchFamily="18" charset="0"/>
              </a:rPr>
              <a:t> et les </a:t>
            </a:r>
            <a:r>
              <a:rPr lang="en-CA" sz="1800" err="1">
                <a:solidFill>
                  <a:srgbClr val="000000"/>
                </a:solidFill>
                <a:effectLst/>
                <a:latin typeface="Calibri" panose="020F0502020204030204" pitchFamily="34" charset="0"/>
                <a:ea typeface="Times New Roman" panose="02020603050405020304" pitchFamily="18" charset="0"/>
              </a:rPr>
              <a:t>activités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d’autogestion</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6 : </a:t>
            </a:r>
            <a:r>
              <a:rPr lang="en-CA" sz="1800" b="1" err="1">
                <a:solidFill>
                  <a:srgbClr val="000000"/>
                </a:solidFill>
                <a:effectLst/>
                <a:latin typeface="Calibri" panose="020F0502020204030204" pitchFamily="34" charset="0"/>
                <a:ea typeface="Times New Roman" panose="02020603050405020304" pitchFamily="18" charset="0"/>
              </a:rPr>
              <a:t>Accès</a:t>
            </a:r>
            <a:r>
              <a:rPr lang="en-CA" sz="1800" b="1">
                <a:solidFill>
                  <a:srgbClr val="000000"/>
                </a:solidFill>
                <a:effectLst/>
                <a:latin typeface="Calibri" panose="020F0502020204030204" pitchFamily="34" charset="0"/>
                <a:ea typeface="Times New Roman" panose="02020603050405020304" pitchFamily="18" charset="0"/>
              </a:rPr>
              <a:t> à </a:t>
            </a:r>
            <a:r>
              <a:rPr lang="en-CA" sz="1800" b="1" err="1">
                <a:solidFill>
                  <a:srgbClr val="000000"/>
                </a:solidFill>
                <a:effectLst/>
                <a:latin typeface="Calibri" panose="020F0502020204030204" pitchFamily="34" charset="0"/>
                <a:ea typeface="Times New Roman" panose="02020603050405020304" pitchFamily="18" charset="0"/>
              </a:rPr>
              <a:t>une</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équipe</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interprofessionnelle</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soins</a:t>
            </a:r>
            <a:r>
              <a:rPr lang="en-CA" sz="1800" b="1">
                <a:solidFill>
                  <a:srgbClr val="000000"/>
                </a:solidFill>
                <a:effectLst/>
                <a:latin typeface="Calibri" panose="020F0502020204030204" pitchFamily="34" charset="0"/>
                <a:ea typeface="Times New Roman" panose="02020603050405020304" pitchFamily="18" charset="0"/>
              </a:rPr>
              <a:t> collaborative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aidants </a:t>
            </a:r>
            <a:r>
              <a:rPr lang="en-CA" sz="1800" err="1">
                <a:solidFill>
                  <a:srgbClr val="000000"/>
                </a:solidFill>
                <a:effectLst/>
                <a:latin typeface="Calibri" panose="020F0502020204030204" pitchFamily="34" charset="0"/>
                <a:ea typeface="Times New Roman" panose="02020603050405020304" pitchFamily="18" charset="0"/>
              </a:rPr>
              <a:t>naturels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accès</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interprofessionnelle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collaborative pour </a:t>
            </a:r>
            <a:r>
              <a:rPr lang="en-CA" sz="1800" err="1">
                <a:solidFill>
                  <a:srgbClr val="000000"/>
                </a:solidFill>
                <a:effectLst/>
                <a:latin typeface="Calibri" panose="020F0502020204030204" pitchFamily="34" charset="0"/>
                <a:ea typeface="Times New Roman" panose="02020603050405020304" pitchFamily="18" charset="0"/>
              </a:rPr>
              <a:t>gérer</a:t>
            </a:r>
            <a:r>
              <a:rPr lang="en-CA" sz="1800">
                <a:solidFill>
                  <a:srgbClr val="000000"/>
                </a:solidFill>
                <a:effectLst/>
                <a:latin typeface="Calibri" panose="020F0502020204030204" pitchFamily="34" charset="0"/>
                <a:ea typeface="Times New Roman" panose="02020603050405020304" pitchFamily="18" charset="0"/>
              </a:rPr>
              <a:t> de manière </a:t>
            </a:r>
            <a:r>
              <a:rPr lang="en-CA" sz="1800" err="1">
                <a:solidFill>
                  <a:srgbClr val="000000"/>
                </a:solidFill>
                <a:effectLst/>
                <a:latin typeface="Calibri" panose="020F0502020204030204" pitchFamily="34" charset="0"/>
                <a:ea typeface="Times New Roman" panose="02020603050405020304" pitchFamily="18" charset="0"/>
              </a:rPr>
              <a:t>globale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besoins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supplémentaires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matière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7 : </a:t>
            </a:r>
            <a:r>
              <a:rPr lang="en-CA" sz="1800" b="1" err="1">
                <a:solidFill>
                  <a:srgbClr val="000000"/>
                </a:solidFill>
                <a:effectLst/>
                <a:latin typeface="Calibri" panose="020F0502020204030204" pitchFamily="34" charset="0"/>
                <a:ea typeface="Times New Roman" panose="02020603050405020304" pitchFamily="18" charset="0"/>
              </a:rPr>
              <a:t>Promouvoir</a:t>
            </a:r>
            <a:r>
              <a:rPr lang="en-CA" sz="1800" b="1">
                <a:solidFill>
                  <a:srgbClr val="000000"/>
                </a:solidFill>
                <a:effectLst/>
                <a:latin typeface="Calibri" panose="020F0502020204030204" pitchFamily="34" charset="0"/>
                <a:ea typeface="Times New Roman" panose="02020603050405020304" pitchFamily="18" charset="0"/>
              </a:rPr>
              <a:t> les </a:t>
            </a:r>
            <a:r>
              <a:rPr lang="en-CA" sz="1800" b="1" err="1">
                <a:solidFill>
                  <a:srgbClr val="000000"/>
                </a:solidFill>
                <a:effectLst/>
                <a:latin typeface="Calibri" panose="020F0502020204030204" pitchFamily="34" charset="0"/>
                <a:ea typeface="Times New Roman" panose="02020603050405020304" pitchFamily="18" charset="0"/>
              </a:rPr>
              <a:t>compétences</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en</a:t>
            </a:r>
            <a:r>
              <a:rPr lang="en-CA" sz="1800" b="1">
                <a:solidFill>
                  <a:srgbClr val="000000"/>
                </a:solidFill>
                <a:effectLst/>
                <a:latin typeface="Calibri" panose="020F0502020204030204" pitchFamily="34" charset="0"/>
                <a:ea typeface="Times New Roman" panose="02020603050405020304" pitchFamily="18" charset="0"/>
              </a:rPr>
              <a:t> matière </a:t>
            </a:r>
            <a:r>
              <a:rPr lang="en-CA" sz="1800" b="1" err="1">
                <a:solidFill>
                  <a:srgbClr val="000000"/>
                </a:solidFill>
                <a:effectLst/>
                <a:latin typeface="Calibri" panose="020F0502020204030204" pitchFamily="34" charset="0"/>
                <a:ea typeface="Times New Roman" panose="02020603050405020304" pitchFamily="18" charset="0"/>
              </a:rPr>
              <a:t>d’autogestion</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aidants </a:t>
            </a:r>
            <a:r>
              <a:rPr lang="en-CA" sz="1800" err="1">
                <a:solidFill>
                  <a:srgbClr val="000000"/>
                </a:solidFill>
                <a:effectLst/>
                <a:latin typeface="Calibri" panose="020F0502020204030204" pitchFamily="34" charset="0"/>
                <a:ea typeface="Times New Roman" panose="02020603050405020304" pitchFamily="18" charset="0"/>
              </a:rPr>
              <a:t>naturels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collaborent</a:t>
            </a:r>
            <a:r>
              <a:rPr lang="en-CA" sz="1800">
                <a:solidFill>
                  <a:srgbClr val="000000"/>
                </a:solidFill>
                <a:effectLst/>
                <a:latin typeface="Calibri" panose="020F0502020204030204" pitchFamily="34" charset="0"/>
                <a:ea typeface="Times New Roman" panose="02020603050405020304" pitchFamily="18" charset="0"/>
              </a:rPr>
              <a:t> avec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interprofessionnelle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créer</a:t>
            </a:r>
            <a:r>
              <a:rPr lang="en-CA" sz="1800">
                <a:solidFill>
                  <a:srgbClr val="000000"/>
                </a:solidFill>
                <a:effectLst/>
                <a:latin typeface="Calibri" panose="020F0502020204030204" pitchFamily="34" charset="0"/>
                <a:ea typeface="Times New Roman" panose="02020603050405020304" pitchFamily="18" charset="0"/>
              </a:rPr>
              <a:t> un plan </a:t>
            </a:r>
            <a:r>
              <a:rPr lang="en-CA" sz="1800" err="1">
                <a:solidFill>
                  <a:srgbClr val="000000"/>
                </a:solidFill>
                <a:effectLst/>
                <a:latin typeface="Calibri" panose="020F0502020204030204" pitchFamily="34" charset="0"/>
                <a:ea typeface="Times New Roman" panose="02020603050405020304" pitchFamily="18" charset="0"/>
              </a:rPr>
              <a:t>d’autogestion</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personnalisé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fonction</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besoins</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préférences</a:t>
            </a:r>
            <a:r>
              <a:rPr lang="en-CA" sz="1800">
                <a:solidFill>
                  <a:srgbClr val="000000"/>
                </a:solidFill>
                <a:effectLst/>
                <a:latin typeface="Calibri" panose="020F0502020204030204" pitchFamily="34" charset="0"/>
                <a:ea typeface="Times New Roman" panose="02020603050405020304" pitchFamily="18" charset="0"/>
              </a:rPr>
              <a:t>, dans le but </a:t>
            </a:r>
            <a:r>
              <a:rPr lang="en-CA" sz="1800" err="1">
                <a:solidFill>
                  <a:srgbClr val="000000"/>
                </a:solidFill>
                <a:effectLst/>
                <a:latin typeface="Calibri" panose="020F0502020204030204" pitchFamily="34" charset="0"/>
                <a:ea typeface="Times New Roman" panose="02020603050405020304" pitchFamily="18" charset="0"/>
              </a:rPr>
              <a:t>d’améliorer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capacité</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participer</a:t>
            </a:r>
            <a:r>
              <a:rPr lang="en-CA" sz="1800">
                <a:solidFill>
                  <a:srgbClr val="000000"/>
                </a:solidFill>
                <a:effectLst/>
                <a:latin typeface="Calibri" panose="020F0502020204030204" pitchFamily="34" charset="0"/>
                <a:ea typeface="Times New Roman" panose="02020603050405020304" pitchFamily="18" charset="0"/>
              </a:rPr>
              <a:t> à la gestion de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8 : </a:t>
            </a:r>
            <a:r>
              <a:rPr lang="en-CA" sz="1800" b="1" err="1">
                <a:solidFill>
                  <a:srgbClr val="000000"/>
                </a:solidFill>
                <a:effectLst/>
                <a:latin typeface="Calibri" panose="020F0502020204030204" pitchFamily="34" charset="0"/>
                <a:ea typeface="Times New Roman" panose="02020603050405020304" pitchFamily="18" charset="0"/>
              </a:rPr>
              <a:t>Dépistage</a:t>
            </a:r>
            <a:r>
              <a:rPr lang="en-CA" sz="1800" b="1">
                <a:solidFill>
                  <a:srgbClr val="000000"/>
                </a:solidFill>
                <a:effectLst/>
                <a:latin typeface="Calibri" panose="020F0502020204030204" pitchFamily="34" charset="0"/>
                <a:ea typeface="Times New Roman" panose="02020603050405020304" pitchFamily="18" charset="0"/>
              </a:rPr>
              <a:t> des complications et des </a:t>
            </a:r>
            <a:r>
              <a:rPr lang="en-CA" sz="1800" b="1" err="1">
                <a:solidFill>
                  <a:srgbClr val="000000"/>
                </a:solidFill>
                <a:effectLst/>
                <a:latin typeface="Calibri" panose="020F0502020204030204" pitchFamily="34" charset="0"/>
                <a:ea typeface="Times New Roman" panose="02020603050405020304" pitchFamily="18" charset="0"/>
              </a:rPr>
              <a:t>facteurs</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risque</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font </a:t>
            </a:r>
            <a:r>
              <a:rPr lang="en-CA" sz="1800" err="1">
                <a:solidFill>
                  <a:srgbClr val="000000"/>
                </a:solidFill>
                <a:effectLst/>
                <a:latin typeface="Calibri" panose="020F0502020204030204" pitchFamily="34" charset="0"/>
                <a:ea typeface="Times New Roman" panose="02020603050405020304" pitchFamily="18" charset="0"/>
              </a:rPr>
              <a:t>l’objet</a:t>
            </a:r>
            <a:r>
              <a:rPr lang="en-CA" sz="1800">
                <a:solidFill>
                  <a:srgbClr val="000000"/>
                </a:solidFill>
                <a:effectLst/>
                <a:latin typeface="Calibri" panose="020F0502020204030204" pitchFamily="34" charset="0"/>
                <a:ea typeface="Times New Roman" panose="02020603050405020304" pitchFamily="18" charset="0"/>
              </a:rPr>
              <a:t> d’un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des complications et des </a:t>
            </a:r>
            <a:r>
              <a:rPr lang="en-CA" sz="1800" err="1">
                <a:solidFill>
                  <a:srgbClr val="000000"/>
                </a:solidFill>
                <a:effectLst/>
                <a:latin typeface="Calibri" panose="020F0502020204030204" pitchFamily="34" charset="0"/>
                <a:ea typeface="Times New Roman" panose="02020603050405020304" pitchFamily="18" charset="0"/>
              </a:rPr>
              <a:t>facteurs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lors</a:t>
            </a:r>
            <a:r>
              <a:rPr lang="en-CA" sz="1800">
                <a:solidFill>
                  <a:srgbClr val="000000"/>
                </a:solidFill>
                <a:effectLst/>
                <a:latin typeface="Calibri" panose="020F0502020204030204" pitchFamily="34" charset="0"/>
                <a:ea typeface="Times New Roman" panose="02020603050405020304" pitchFamily="18" charset="0"/>
              </a:rPr>
              <a:t> du diagnostic et à </a:t>
            </a:r>
            <a:r>
              <a:rPr lang="en-CA" sz="1800" err="1">
                <a:solidFill>
                  <a:srgbClr val="000000"/>
                </a:solidFill>
                <a:effectLst/>
                <a:latin typeface="Calibri" panose="020F0502020204030204" pitchFamily="34" charset="0"/>
                <a:ea typeface="Times New Roman" panose="02020603050405020304" pitchFamily="18" charset="0"/>
              </a:rPr>
              <a:t>intervalles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réguliers</a:t>
            </a:r>
            <a:r>
              <a:rPr lang="en-CA" sz="1800">
                <a:solidFill>
                  <a:srgbClr val="000000"/>
                </a:solidFill>
                <a:effectLst/>
                <a:latin typeface="Calibri" panose="020F0502020204030204" pitchFamily="34" charset="0"/>
                <a:ea typeface="Times New Roman" panose="02020603050405020304" pitchFamily="18" charset="0"/>
              </a:rPr>
              <a:t>. </a:t>
            </a:r>
          </a:p>
          <a:p>
            <a:r>
              <a:rPr lang="en-CA" sz="1800">
                <a:solidFill>
                  <a:srgbClr val="000000"/>
                </a:solidFill>
                <a:effectLst/>
                <a:latin typeface="Calibri" panose="020F0502020204030204" pitchFamily="34" charset="0"/>
                <a:ea typeface="Times New Roman" panose="02020603050405020304" pitchFamily="18" charset="0"/>
              </a:rPr>
              <a:t> </a:t>
            </a:r>
          </a:p>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9 : Protection </a:t>
            </a:r>
            <a:r>
              <a:rPr lang="en-CA" sz="1800" b="1" err="1">
                <a:solidFill>
                  <a:srgbClr val="000000"/>
                </a:solidFill>
                <a:effectLst/>
                <a:latin typeface="Calibri" panose="020F0502020204030204" pitchFamily="34" charset="0"/>
                <a:ea typeface="Times New Roman" panose="02020603050405020304" pitchFamily="18" charset="0"/>
              </a:rPr>
              <a:t>cardiovasculaire</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 type 2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reçoivent</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des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intégrant</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une</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approche</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personnalisée</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réduction</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des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risques</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cardiovasculaires</a:t>
            </a:r>
            <a:r>
              <a:rPr lang="en-CA" sz="1800">
                <a:effectLst/>
                <a:latin typeface="Calibri" panose="020F0502020204030204" pitchFamily="34" charset="0"/>
                <a:ea typeface="Times New Roman" panose="02020603050405020304" pitchFamily="18" charset="0"/>
                <a:cs typeface="Times New Roman" panose="02020603050405020304" pitchFamily="18" charset="0"/>
              </a:rPr>
              <a:t>.</a:t>
            </a: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1 : </a:t>
            </a:r>
            <a:r>
              <a:rPr lang="en-CA" sz="1800" b="1" err="1">
                <a:solidFill>
                  <a:srgbClr val="000000"/>
                </a:solidFill>
                <a:effectLst/>
                <a:latin typeface="Calibri" panose="020F0502020204030204" pitchFamily="34" charset="0"/>
                <a:ea typeface="Times New Roman" panose="02020603050405020304" pitchFamily="18" charset="0"/>
              </a:rPr>
              <a:t>Dépistage</a:t>
            </a:r>
            <a:r>
              <a:rPr lang="en-CA" sz="1800" b="1">
                <a:solidFill>
                  <a:srgbClr val="000000"/>
                </a:solidFill>
                <a:effectLst/>
                <a:latin typeface="Calibri" panose="020F0502020204030204" pitchFamily="34" charset="0"/>
                <a:ea typeface="Times New Roman" panose="02020603050405020304" pitchFamily="18" charset="0"/>
              </a:rPr>
              <a:t> des </a:t>
            </a:r>
            <a:r>
              <a:rPr lang="en-CA" sz="1800" b="1" err="1">
                <a:solidFill>
                  <a:srgbClr val="000000"/>
                </a:solidFill>
                <a:effectLst/>
                <a:latin typeface="Calibri" panose="020F0502020204030204" pitchFamily="34" charset="0"/>
                <a:ea typeface="Times New Roman" panose="02020603050405020304" pitchFamily="18" charset="0"/>
              </a:rPr>
              <a:t>facteurs</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risque</a:t>
            </a:r>
            <a:r>
              <a:rPr lang="en-CA" sz="1800" b="1">
                <a:solidFill>
                  <a:srgbClr val="000000"/>
                </a:solidFill>
                <a:effectLst/>
                <a:latin typeface="Calibri" panose="020F0502020204030204" pitchFamily="34" charset="0"/>
                <a:ea typeface="Times New Roman" panose="02020603050405020304" pitchFamily="18" charset="0"/>
              </a:rPr>
              <a:t> et tests pour le </a:t>
            </a:r>
            <a:r>
              <a:rPr lang="en-CA" sz="1800" b="1" err="1">
                <a:solidFill>
                  <a:srgbClr val="000000"/>
                </a:solidFill>
                <a:effectLst/>
                <a:latin typeface="Calibri" panose="020F0502020204030204" pitchFamily="34" charset="0"/>
                <a:ea typeface="Times New Roman" panose="02020603050405020304" pitchFamily="18" charset="0"/>
              </a:rPr>
              <a:t>prédiabète</a:t>
            </a:r>
            <a:r>
              <a:rPr lang="en-CA" sz="1800" b="1">
                <a:solidFill>
                  <a:srgbClr val="000000"/>
                </a:solidFill>
                <a:effectLst/>
                <a:latin typeface="Calibri" panose="020F0502020204030204" pitchFamily="34" charset="0"/>
                <a:ea typeface="Times New Roman" panose="02020603050405020304" pitchFamily="18" charset="0"/>
              </a:rPr>
              <a:t> et le </a:t>
            </a:r>
            <a:r>
              <a:rPr lang="en-CA" sz="1800" b="1" err="1">
                <a:solidFill>
                  <a:srgbClr val="000000"/>
                </a:solidFill>
                <a:effectLst/>
                <a:latin typeface="Calibri" panose="020F0502020204030204" pitchFamily="34" charset="0"/>
                <a:ea typeface="Times New Roman" panose="02020603050405020304" pitchFamily="18" charset="0"/>
              </a:rPr>
              <a:t>diabète</a:t>
            </a:r>
            <a:r>
              <a:rPr lang="en-CA" sz="1800" b="1">
                <a:solidFill>
                  <a:srgbClr val="000000"/>
                </a:solidFill>
                <a:effectLst/>
                <a:latin typeface="Calibri" panose="020F0502020204030204" pitchFamily="34" charset="0"/>
                <a:ea typeface="Times New Roman" panose="02020603050405020304" pitchFamily="18" charset="0"/>
              </a:rPr>
              <a:t> de type 2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asymptomatiques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mais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susceptibles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développer</a:t>
            </a:r>
            <a:r>
              <a:rPr lang="en-CA" sz="1800">
                <a:solidFill>
                  <a:srgbClr val="000000"/>
                </a:solidFill>
                <a:effectLst/>
                <a:latin typeface="Calibri" panose="020F0502020204030204" pitchFamily="34" charset="0"/>
                <a:ea typeface="Times New Roman" panose="02020603050405020304" pitchFamily="18" charset="0"/>
              </a:rPr>
              <a:t> un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un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r>
              <a:rPr lang="en-CA" sz="1800" err="1">
                <a:solidFill>
                  <a:srgbClr val="000000"/>
                </a:solidFill>
                <a:effectLst/>
                <a:latin typeface="Calibri" panose="020F0502020204030204" pitchFamily="34" charset="0"/>
                <a:ea typeface="Times New Roman" panose="02020603050405020304" pitchFamily="18" charset="0"/>
              </a:rPr>
              <a:t>subissent</a:t>
            </a:r>
            <a:r>
              <a:rPr lang="en-CA" sz="1800">
                <a:solidFill>
                  <a:srgbClr val="000000"/>
                </a:solidFill>
                <a:effectLst/>
                <a:latin typeface="Calibri" panose="020F0502020204030204" pitchFamily="34" charset="0"/>
                <a:ea typeface="Times New Roman" panose="02020603050405020304" pitchFamily="18" charset="0"/>
              </a:rPr>
              <a:t> des analyses de sang à </a:t>
            </a:r>
            <a:r>
              <a:rPr lang="en-CA" sz="1800" err="1">
                <a:solidFill>
                  <a:srgbClr val="000000"/>
                </a:solidFill>
                <a:effectLst/>
                <a:latin typeface="Calibri" panose="020F0502020204030204" pitchFamily="34" charset="0"/>
                <a:ea typeface="Times New Roman" panose="02020603050405020304" pitchFamily="18" charset="0"/>
              </a:rPr>
              <a:t>intervalles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réguliers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déterminées</a:t>
            </a:r>
            <a:r>
              <a:rPr lang="en-CA" sz="1800">
                <a:solidFill>
                  <a:srgbClr val="000000"/>
                </a:solidFill>
                <a:effectLst/>
                <a:latin typeface="Calibri" panose="020F0502020204030204" pitchFamily="34" charset="0"/>
                <a:ea typeface="Times New Roman" panose="02020603050405020304" pitchFamily="18" charset="0"/>
              </a:rPr>
              <a:t> par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facteurs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individuels</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2 : </a:t>
            </a:r>
            <a:r>
              <a:rPr lang="en-CA" sz="1800" b="1" err="1">
                <a:solidFill>
                  <a:srgbClr val="000000"/>
                </a:solidFill>
                <a:effectLst/>
                <a:latin typeface="Calibri" panose="020F0502020204030204" pitchFamily="34" charset="0"/>
                <a:ea typeface="Times New Roman" panose="02020603050405020304" pitchFamily="18" charset="0"/>
              </a:rPr>
              <a:t>Réduire</a:t>
            </a:r>
            <a:r>
              <a:rPr lang="en-CA" sz="1800" b="1">
                <a:solidFill>
                  <a:srgbClr val="000000"/>
                </a:solidFill>
                <a:effectLst/>
                <a:latin typeface="Calibri" panose="020F0502020204030204" pitchFamily="34" charset="0"/>
                <a:ea typeface="Times New Roman" panose="02020603050405020304" pitchFamily="18" charset="0"/>
              </a:rPr>
              <a:t> le </a:t>
            </a:r>
            <a:r>
              <a:rPr lang="en-CA" sz="1800" b="1" err="1">
                <a:solidFill>
                  <a:srgbClr val="000000"/>
                </a:solidFill>
                <a:effectLst/>
                <a:latin typeface="Calibri" panose="020F0502020204030204" pitchFamily="34" charset="0"/>
                <a:ea typeface="Times New Roman" panose="02020603050405020304" pitchFamily="18" charset="0"/>
              </a:rPr>
              <a:t>risque</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diabète</a:t>
            </a:r>
            <a:r>
              <a:rPr lang="en-CA" sz="1800" b="1">
                <a:solidFill>
                  <a:srgbClr val="000000"/>
                </a:solidFill>
                <a:effectLst/>
                <a:latin typeface="Calibri" panose="020F0502020204030204" pitchFamily="34" charset="0"/>
                <a:ea typeface="Times New Roman" panose="02020603050405020304" pitchFamily="18" charset="0"/>
              </a:rPr>
              <a:t> de type 2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aidants </a:t>
            </a:r>
            <a:r>
              <a:rPr lang="en-CA" sz="1800" err="1">
                <a:solidFill>
                  <a:srgbClr val="000000"/>
                </a:solidFill>
                <a:effectLst/>
                <a:latin typeface="Calibri" panose="020F0502020204030204" pitchFamily="34" charset="0"/>
                <a:ea typeface="Times New Roman" panose="02020603050405020304" pitchFamily="18" charset="0"/>
              </a:rPr>
              <a:t>naturels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collaborent</a:t>
            </a:r>
            <a:r>
              <a:rPr lang="en-CA" sz="1800">
                <a:solidFill>
                  <a:srgbClr val="000000"/>
                </a:solidFill>
                <a:effectLst/>
                <a:latin typeface="Calibri" panose="020F0502020204030204" pitchFamily="34" charset="0"/>
                <a:ea typeface="Times New Roman" panose="02020603050405020304" pitchFamily="18" charset="0"/>
              </a:rPr>
              <a:t> avec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fournisseur</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créer</a:t>
            </a:r>
            <a:r>
              <a:rPr lang="en-CA" sz="1800">
                <a:solidFill>
                  <a:srgbClr val="000000"/>
                </a:solidFill>
                <a:effectLst/>
                <a:latin typeface="Calibri" panose="020F0502020204030204" pitchFamily="34" charset="0"/>
                <a:ea typeface="Times New Roman" panose="02020603050405020304" pitchFamily="18" charset="0"/>
              </a:rPr>
              <a:t> un plan sur </a:t>
            </a:r>
            <a:r>
              <a:rPr lang="en-CA" sz="1800" err="1">
                <a:solidFill>
                  <a:srgbClr val="000000"/>
                </a:solidFill>
                <a:effectLst/>
                <a:latin typeface="Calibri" panose="020F0502020204030204" pitchFamily="34" charset="0"/>
                <a:ea typeface="Times New Roman" panose="02020603050405020304" pitchFamily="18" charset="0"/>
              </a:rPr>
              <a:t>mesure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visant</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prévenir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ralentir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l’évolution</a:t>
            </a:r>
            <a:r>
              <a:rPr lang="en-CA" sz="1800">
                <a:solidFill>
                  <a:srgbClr val="000000"/>
                </a:solidFill>
                <a:effectLst/>
                <a:latin typeface="Calibri" panose="020F0502020204030204" pitchFamily="34" charset="0"/>
                <a:ea typeface="Times New Roman" panose="02020603050405020304" pitchFamily="18" charset="0"/>
              </a:rPr>
              <a:t> du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vers</a:t>
            </a:r>
            <a:r>
              <a:rPr lang="en-CA" sz="1800">
                <a:solidFill>
                  <a:srgbClr val="000000"/>
                </a:solidFill>
                <a:effectLst/>
                <a:latin typeface="Calibri" panose="020F0502020204030204" pitchFamily="34" charset="0"/>
                <a:ea typeface="Times New Roman" panose="02020603050405020304" pitchFamily="18" charset="0"/>
              </a:rPr>
              <a:t> le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379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3 : </a:t>
            </a:r>
            <a:r>
              <a:rPr lang="en-CA" sz="1800" b="1" err="1">
                <a:solidFill>
                  <a:srgbClr val="000000"/>
                </a:solidFill>
                <a:effectLst/>
                <a:latin typeface="Calibri" panose="020F0502020204030204" pitchFamily="34" charset="0"/>
                <a:ea typeface="Times New Roman" panose="02020603050405020304" pitchFamily="18" charset="0"/>
              </a:rPr>
              <a:t>Déterminer</a:t>
            </a:r>
            <a:r>
              <a:rPr lang="en-CA" sz="1800" b="1">
                <a:solidFill>
                  <a:srgbClr val="000000"/>
                </a:solidFill>
                <a:effectLst/>
                <a:latin typeface="Calibri" panose="020F0502020204030204" pitchFamily="34" charset="0"/>
                <a:ea typeface="Times New Roman" panose="02020603050405020304" pitchFamily="18" charset="0"/>
              </a:rPr>
              <a:t> et </a:t>
            </a:r>
            <a:r>
              <a:rPr lang="en-CA" sz="1800" b="1" err="1">
                <a:solidFill>
                  <a:srgbClr val="000000"/>
                </a:solidFill>
                <a:effectLst/>
                <a:latin typeface="Calibri" panose="020F0502020204030204" pitchFamily="34" charset="0"/>
                <a:ea typeface="Times New Roman" panose="02020603050405020304" pitchFamily="18" charset="0"/>
              </a:rPr>
              <a:t>évaluer</a:t>
            </a:r>
            <a:r>
              <a:rPr lang="en-CA" sz="1800" b="1">
                <a:solidFill>
                  <a:srgbClr val="000000"/>
                </a:solidFill>
                <a:effectLst/>
                <a:latin typeface="Calibri" panose="020F0502020204030204" pitchFamily="34" charset="0"/>
                <a:ea typeface="Times New Roman" panose="02020603050405020304" pitchFamily="18" charset="0"/>
              </a:rPr>
              <a:t> les </a:t>
            </a:r>
            <a:r>
              <a:rPr lang="en-CA" sz="1800" b="1" err="1">
                <a:solidFill>
                  <a:srgbClr val="000000"/>
                </a:solidFill>
                <a:effectLst/>
                <a:latin typeface="Calibri" panose="020F0502020204030204" pitchFamily="34" charset="0"/>
                <a:ea typeface="Times New Roman" panose="02020603050405020304" pitchFamily="18" charset="0"/>
              </a:rPr>
              <a:t>besoins</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en</a:t>
            </a:r>
            <a:r>
              <a:rPr lang="en-CA" sz="1800" b="1">
                <a:solidFill>
                  <a:srgbClr val="000000"/>
                </a:solidFill>
                <a:effectLst/>
                <a:latin typeface="Calibri" panose="020F0502020204030204" pitchFamily="34" charset="0"/>
                <a:ea typeface="Times New Roman" panose="02020603050405020304" pitchFamily="18" charset="0"/>
              </a:rPr>
              <a:t> matière de </a:t>
            </a:r>
            <a:r>
              <a:rPr lang="en-CA" sz="1800" b="1" err="1">
                <a:solidFill>
                  <a:srgbClr val="000000"/>
                </a:solidFill>
                <a:effectLst/>
                <a:latin typeface="Calibri" panose="020F0502020204030204" pitchFamily="34" charset="0"/>
                <a:ea typeface="Times New Roman" panose="02020603050405020304" pitchFamily="18" charset="0"/>
              </a:rPr>
              <a:t>santé</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mentale</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font </a:t>
            </a:r>
            <a:r>
              <a:rPr lang="en-CA" sz="1800" err="1">
                <a:solidFill>
                  <a:srgbClr val="000000"/>
                </a:solidFill>
                <a:effectLst/>
                <a:latin typeface="Calibri" panose="020F0502020204030204" pitchFamily="34" charset="0"/>
                <a:ea typeface="Times New Roman" panose="02020603050405020304" pitchFamily="18" charset="0"/>
              </a:rPr>
              <a:t>l’objet</a:t>
            </a:r>
            <a:r>
              <a:rPr lang="en-CA" sz="1800">
                <a:solidFill>
                  <a:srgbClr val="000000"/>
                </a:solidFill>
                <a:effectLst/>
                <a:latin typeface="Calibri" panose="020F0502020204030204" pitchFamily="34" charset="0"/>
                <a:ea typeface="Times New Roman" panose="02020603050405020304" pitchFamily="18" charset="0"/>
              </a:rPr>
              <a:t> d’un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régulier</a:t>
            </a:r>
            <a:r>
              <a:rPr lang="en-CA" sz="1800">
                <a:solidFill>
                  <a:srgbClr val="000000"/>
                </a:solidFill>
                <a:effectLst/>
                <a:latin typeface="Calibri" panose="020F0502020204030204" pitchFamily="34" charset="0"/>
                <a:ea typeface="Times New Roman" panose="02020603050405020304" pitchFamily="18" charset="0"/>
              </a:rPr>
              <a:t> de la </a:t>
            </a:r>
            <a:r>
              <a:rPr lang="en-CA" sz="1800" err="1">
                <a:solidFill>
                  <a:srgbClr val="000000"/>
                </a:solidFill>
                <a:effectLst/>
                <a:latin typeface="Calibri" panose="020F0502020204030204" pitchFamily="34" charset="0"/>
                <a:ea typeface="Times New Roman" panose="02020603050405020304" pitchFamily="18" charset="0"/>
              </a:rPr>
              <a:t>détresse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psychologique</a:t>
            </a:r>
            <a:r>
              <a:rPr lang="en-CA" sz="1800">
                <a:solidFill>
                  <a:srgbClr val="000000"/>
                </a:solidFill>
                <a:effectLst/>
                <a:latin typeface="Calibri" panose="020F0502020204030204" pitchFamily="34" charset="0"/>
                <a:ea typeface="Times New Roman" panose="02020603050405020304" pitchFamily="18" charset="0"/>
              </a:rPr>
              <a:t> et des troubles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l’aide</a:t>
            </a:r>
            <a:r>
              <a:rPr lang="en-CA" sz="1800">
                <a:solidFill>
                  <a:srgbClr val="000000"/>
                </a:solidFill>
                <a:effectLst/>
                <a:latin typeface="Calibri" panose="020F0502020204030204" pitchFamily="34" charset="0"/>
                <a:ea typeface="Times New Roman" panose="02020603050405020304" pitchFamily="18" charset="0"/>
              </a:rPr>
              <a:t> de questions de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reconnues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d’outils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validés</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dont</a:t>
            </a:r>
            <a:r>
              <a:rPr lang="en-CA" sz="1800">
                <a:solidFill>
                  <a:srgbClr val="000000"/>
                </a:solidFill>
                <a:effectLst/>
                <a:latin typeface="Calibri" panose="020F0502020204030204" pitchFamily="34" charset="0"/>
                <a:ea typeface="Times New Roman" panose="02020603050405020304" pitchFamily="18" charset="0"/>
              </a:rPr>
              <a:t> le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est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positif</a:t>
            </a:r>
            <a:r>
              <a:rPr lang="en-CA" sz="1800">
                <a:solidFill>
                  <a:srgbClr val="000000"/>
                </a:solidFill>
                <a:effectLst/>
                <a:latin typeface="Calibri" panose="020F0502020204030204" pitchFamily="34" charset="0"/>
                <a:ea typeface="Times New Roman" panose="02020603050405020304" pitchFamily="18" charset="0"/>
              </a:rPr>
              <a:t> pour un trouble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orientées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vers</a:t>
            </a:r>
            <a:r>
              <a:rPr lang="en-CA" sz="1800">
                <a:solidFill>
                  <a:srgbClr val="000000"/>
                </a:solidFill>
                <a:effectLst/>
                <a:latin typeface="Calibri" panose="020F0502020204030204" pitchFamily="34" charset="0"/>
                <a:ea typeface="Times New Roman" panose="02020603050405020304" pitchFamily="18" charset="0"/>
              </a:rPr>
              <a:t> un </a:t>
            </a:r>
            <a:r>
              <a:rPr lang="en-CA" sz="1800" err="1">
                <a:solidFill>
                  <a:srgbClr val="000000"/>
                </a:solidFill>
                <a:effectLst/>
                <a:latin typeface="Calibri" panose="020F0502020204030204" pitchFamily="34" charset="0"/>
                <a:ea typeface="Times New Roman" panose="02020603050405020304" pitchFamily="18" charset="0"/>
              </a:rPr>
              <a:t>professionnel</a:t>
            </a:r>
            <a:r>
              <a:rPr lang="en-CA" sz="1800">
                <a:solidFill>
                  <a:srgbClr val="000000"/>
                </a:solidFill>
                <a:effectLst/>
                <a:latin typeface="Calibri" panose="020F0502020204030204" pitchFamily="34" charset="0"/>
                <a:ea typeface="Times New Roman" panose="02020603050405020304" pitchFamily="18" charset="0"/>
              </a:rPr>
              <a:t> de la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ayant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expertise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évaluation</a:t>
            </a:r>
            <a:r>
              <a:rPr lang="en-CA" sz="1800">
                <a:solidFill>
                  <a:srgbClr val="000000"/>
                </a:solidFill>
                <a:effectLst/>
                <a:latin typeface="Calibri" panose="020F0502020204030204" pitchFamily="34" charset="0"/>
                <a:ea typeface="Times New Roman" panose="02020603050405020304" pitchFamily="18" charset="0"/>
              </a:rPr>
              <a:t> et un </a:t>
            </a:r>
            <a:r>
              <a:rPr lang="en-CA" sz="1800" err="1">
                <a:solidFill>
                  <a:srgbClr val="000000"/>
                </a:solidFill>
                <a:effectLst/>
                <a:latin typeface="Calibri" panose="020F0502020204030204" pitchFamily="34" charset="0"/>
                <a:ea typeface="Times New Roman" panose="02020603050405020304" pitchFamily="18" charset="0"/>
              </a:rPr>
              <a:t>traitement</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poussés</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5431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4 : Adopter des </a:t>
            </a:r>
            <a:r>
              <a:rPr lang="en-CA" sz="1800" b="1" err="1">
                <a:solidFill>
                  <a:srgbClr val="000000"/>
                </a:solidFill>
                <a:effectLst/>
                <a:latin typeface="Calibri" panose="020F0502020204030204" pitchFamily="34" charset="0"/>
                <a:ea typeface="Times New Roman" panose="02020603050405020304" pitchFamily="18" charset="0"/>
              </a:rPr>
              <a:t>comportements</a:t>
            </a:r>
            <a:r>
              <a:rPr lang="en-CA" sz="1800" b="1">
                <a:solidFill>
                  <a:srgbClr val="000000"/>
                </a:solidFill>
                <a:effectLst/>
                <a:latin typeface="Calibri" panose="020F0502020204030204" pitchFamily="34" charset="0"/>
                <a:ea typeface="Times New Roman" panose="02020603050405020304" pitchFamily="18" charset="0"/>
              </a:rPr>
              <a:t> plus </a:t>
            </a:r>
            <a:r>
              <a:rPr lang="en-CA" sz="1800" b="1" err="1">
                <a:solidFill>
                  <a:srgbClr val="000000"/>
                </a:solidFill>
                <a:effectLst/>
                <a:latin typeface="Calibri" panose="020F0502020204030204" pitchFamily="34" charset="0"/>
                <a:ea typeface="Times New Roman" panose="02020603050405020304" pitchFamily="18" charset="0"/>
              </a:rPr>
              <a:t>sains</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r>
              <a:rPr lang="en-CA" sz="1800" err="1">
                <a:solidFill>
                  <a:srgbClr val="000000"/>
                </a:solidFill>
                <a:effectLst/>
                <a:latin typeface="Calibri" panose="020F0502020204030204" pitchFamily="34" charset="0"/>
                <a:ea typeface="Times New Roman" panose="02020603050405020304" pitchFamily="18" charset="0"/>
              </a:rPr>
              <a:t>reçoivent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éducation</a:t>
            </a:r>
            <a:r>
              <a:rPr lang="en-CA" sz="1800">
                <a:solidFill>
                  <a:srgbClr val="000000"/>
                </a:solidFill>
                <a:effectLst/>
                <a:latin typeface="Calibri" panose="020F0502020204030204" pitchFamily="34" charset="0"/>
                <a:ea typeface="Times New Roman" panose="02020603050405020304" pitchFamily="18" charset="0"/>
              </a:rPr>
              <a:t> et un </a:t>
            </a:r>
            <a:r>
              <a:rPr lang="en-CA" sz="1800" err="1">
                <a:solidFill>
                  <a:srgbClr val="000000"/>
                </a:solidFill>
                <a:effectLst/>
                <a:latin typeface="Calibri" panose="020F0502020204030204" pitchFamily="34" charset="0"/>
                <a:ea typeface="Times New Roman" panose="02020603050405020304" pitchFamily="18" charset="0"/>
              </a:rPr>
              <a:t>encadrement</a:t>
            </a:r>
            <a:r>
              <a:rPr lang="en-CA" sz="1800">
                <a:solidFill>
                  <a:srgbClr val="000000"/>
                </a:solidFill>
                <a:effectLst/>
                <a:latin typeface="Calibri" panose="020F0502020204030204" pitchFamily="34" charset="0"/>
                <a:ea typeface="Times New Roman" panose="02020603050405020304" pitchFamily="18" charset="0"/>
              </a:rPr>
              <a:t> pour adopter des </a:t>
            </a:r>
            <a:r>
              <a:rPr lang="en-CA" sz="1800" err="1">
                <a:solidFill>
                  <a:srgbClr val="000000"/>
                </a:solidFill>
                <a:effectLst/>
                <a:latin typeface="Calibri" panose="020F0502020204030204" pitchFamily="34" charset="0"/>
                <a:ea typeface="Times New Roman" panose="02020603050405020304" pitchFamily="18" charset="0"/>
              </a:rPr>
              <a:t>comportements</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sains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notamment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l’augmentation</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l’activité</a:t>
            </a:r>
            <a:r>
              <a:rPr lang="en-CA" sz="1800">
                <a:solidFill>
                  <a:srgbClr val="000000"/>
                </a:solidFill>
                <a:effectLst/>
                <a:latin typeface="Calibri" panose="020F0502020204030204" pitchFamily="34" charset="0"/>
                <a:ea typeface="Times New Roman" panose="02020603050405020304" pitchFamily="18" charset="0"/>
              </a:rPr>
              <a:t> physique, </a:t>
            </a:r>
            <a:r>
              <a:rPr lang="en-CA" sz="1800" err="1">
                <a:solidFill>
                  <a:srgbClr val="000000"/>
                </a:solidFill>
                <a:effectLst/>
                <a:latin typeface="Calibri" panose="020F0502020204030204" pitchFamily="34" charset="0"/>
                <a:ea typeface="Times New Roman" panose="02020603050405020304" pitchFamily="18" charset="0"/>
              </a:rPr>
              <a:t>l’amélioration</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l’alimentation</a:t>
            </a:r>
            <a:r>
              <a:rPr lang="en-CA" sz="1800">
                <a:solidFill>
                  <a:srgbClr val="000000"/>
                </a:solidFill>
                <a:effectLst/>
                <a:latin typeface="Calibri" panose="020F0502020204030204" pitchFamily="34" charset="0"/>
                <a:ea typeface="Times New Roman" panose="02020603050405020304" pitchFamily="18" charset="0"/>
              </a:rPr>
              <a:t>, la gestion du stress et </a:t>
            </a:r>
            <a:r>
              <a:rPr lang="en-CA" sz="1800" err="1">
                <a:solidFill>
                  <a:srgbClr val="000000"/>
                </a:solidFill>
                <a:effectLst/>
                <a:latin typeface="Calibri" panose="020F0502020204030204" pitchFamily="34" charset="0"/>
                <a:ea typeface="Times New Roman" panose="02020603050405020304" pitchFamily="18" charset="0"/>
              </a:rPr>
              <a:t>l’abandon</a:t>
            </a:r>
            <a:r>
              <a:rPr lang="en-CA" sz="1800">
                <a:solidFill>
                  <a:srgbClr val="000000"/>
                </a:solidFill>
                <a:effectLst/>
                <a:latin typeface="Calibri" panose="020F0502020204030204" pitchFamily="34" charset="0"/>
                <a:ea typeface="Times New Roman" panose="02020603050405020304" pitchFamily="18" charset="0"/>
              </a:rPr>
              <a:t> du </a:t>
            </a:r>
            <a:r>
              <a:rPr lang="en-CA" sz="1800" err="1">
                <a:solidFill>
                  <a:srgbClr val="000000"/>
                </a:solidFill>
                <a:effectLst/>
                <a:latin typeface="Calibri" panose="020F0502020204030204" pitchFamily="34" charset="0"/>
                <a:ea typeface="Times New Roman" panose="02020603050405020304" pitchFamily="18" charset="0"/>
              </a:rPr>
              <a:t>tabac</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qui </a:t>
            </a:r>
            <a:r>
              <a:rPr lang="en-CA" sz="1800" err="1">
                <a:solidFill>
                  <a:srgbClr val="000000"/>
                </a:solidFill>
                <a:effectLst/>
                <a:latin typeface="Calibri" panose="020F0502020204030204" pitchFamily="34" charset="0"/>
                <a:ea typeface="Times New Roman" panose="02020603050405020304" pitchFamily="18" charset="0"/>
              </a:rPr>
              <a:t>s’inquiètent</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poids</a:t>
            </a:r>
            <a:r>
              <a:rPr lang="en-CA" sz="1800">
                <a:solidFill>
                  <a:srgbClr val="000000"/>
                </a:solidFill>
                <a:effectLst/>
                <a:latin typeface="Calibri" panose="020F0502020204030204" pitchFamily="34" charset="0"/>
                <a:ea typeface="Times New Roman" panose="02020603050405020304" pitchFamily="18" charset="0"/>
              </a:rPr>
              <a:t> malgré la mise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oeuvre de </a:t>
            </a:r>
            <a:r>
              <a:rPr lang="en-CA" sz="1800" err="1">
                <a:solidFill>
                  <a:srgbClr val="000000"/>
                </a:solidFill>
                <a:effectLst/>
                <a:latin typeface="Calibri" panose="020F0502020204030204" pitchFamily="34" charset="0"/>
                <a:ea typeface="Times New Roman" panose="02020603050405020304" pitchFamily="18" charset="0"/>
              </a:rPr>
              <a:t>comportements</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sains</a:t>
            </a:r>
            <a:r>
              <a:rPr lang="en-CA" sz="1800">
                <a:solidFill>
                  <a:srgbClr val="000000"/>
                </a:solidFill>
                <a:effectLst/>
                <a:latin typeface="Calibri" panose="020F0502020204030204" pitchFamily="34" charset="0"/>
                <a:ea typeface="Times New Roman" panose="02020603050405020304" pitchFamily="18" charset="0"/>
              </a:rPr>
              <a:t> se </a:t>
            </a:r>
            <a:r>
              <a:rPr lang="en-CA" sz="1800" err="1">
                <a:solidFill>
                  <a:srgbClr val="000000"/>
                </a:solidFill>
                <a:effectLst/>
                <a:latin typeface="Calibri" panose="020F0502020204030204" pitchFamily="34" charset="0"/>
                <a:ea typeface="Times New Roman" panose="02020603050405020304" pitchFamily="18" charset="0"/>
              </a:rPr>
              <a:t>voient</a:t>
            </a:r>
            <a:r>
              <a:rPr lang="en-CA" sz="1800">
                <a:solidFill>
                  <a:srgbClr val="000000"/>
                </a:solidFill>
                <a:effectLst/>
                <a:latin typeface="Calibri" panose="020F0502020204030204" pitchFamily="34" charset="0"/>
                <a:ea typeface="Times New Roman" panose="02020603050405020304" pitchFamily="18" charset="0"/>
              </a:rPr>
              <a:t> proposer des interventions </a:t>
            </a:r>
            <a:r>
              <a:rPr lang="en-CA" sz="1800" err="1">
                <a:solidFill>
                  <a:srgbClr val="000000"/>
                </a:solidFill>
                <a:effectLst/>
                <a:latin typeface="Calibri" panose="020F0502020204030204" pitchFamily="34" charset="0"/>
                <a:ea typeface="Times New Roman" panose="02020603050405020304" pitchFamily="18" charset="0"/>
              </a:rPr>
              <a:t>personnalisées</a:t>
            </a:r>
            <a:r>
              <a:rPr lang="en-CA" sz="1800">
                <a:solidFill>
                  <a:srgbClr val="000000"/>
                </a:solidFill>
                <a:effectLst/>
                <a:latin typeface="Calibri" panose="020F0502020204030204" pitchFamily="34" charset="0"/>
                <a:ea typeface="Times New Roman" panose="02020603050405020304" pitchFamily="18" charset="0"/>
              </a:rPr>
              <a:t> de gestion du </a:t>
            </a:r>
            <a:r>
              <a:rPr lang="en-CA" sz="1800" err="1">
                <a:solidFill>
                  <a:srgbClr val="000000"/>
                </a:solidFill>
                <a:effectLst/>
                <a:latin typeface="Calibri" panose="020F0502020204030204" pitchFamily="34" charset="0"/>
                <a:ea typeface="Times New Roman" panose="02020603050405020304" pitchFamily="18" charset="0"/>
              </a:rPr>
              <a:t>poids</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97232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5 : Fixer et </a:t>
            </a:r>
            <a:r>
              <a:rPr lang="en-CA" sz="1800" b="1" err="1">
                <a:solidFill>
                  <a:srgbClr val="000000"/>
                </a:solidFill>
                <a:effectLst/>
                <a:latin typeface="Calibri" panose="020F0502020204030204" pitchFamily="34" charset="0"/>
                <a:ea typeface="Times New Roman" panose="02020603050405020304" pitchFamily="18" charset="0"/>
              </a:rPr>
              <a:t>atteindre</a:t>
            </a:r>
            <a:r>
              <a:rPr lang="en-CA" sz="1800" b="1">
                <a:solidFill>
                  <a:srgbClr val="000000"/>
                </a:solidFill>
                <a:effectLst/>
                <a:latin typeface="Calibri" panose="020F0502020204030204" pitchFamily="34" charset="0"/>
                <a:ea typeface="Times New Roman" panose="02020603050405020304" pitchFamily="18" charset="0"/>
              </a:rPr>
              <a:t> des </a:t>
            </a:r>
            <a:r>
              <a:rPr lang="en-CA" sz="1800" b="1" err="1">
                <a:solidFill>
                  <a:srgbClr val="000000"/>
                </a:solidFill>
                <a:effectLst/>
                <a:latin typeface="Calibri" panose="020F0502020204030204" pitchFamily="34" charset="0"/>
                <a:ea typeface="Times New Roman" panose="02020603050405020304" pitchFamily="18" charset="0"/>
              </a:rPr>
              <a:t>objectifs</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glycémiques</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collaboration avec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fixent</a:t>
            </a:r>
            <a:r>
              <a:rPr lang="en-CA" sz="1800">
                <a:solidFill>
                  <a:srgbClr val="000000"/>
                </a:solidFill>
                <a:effectLst/>
                <a:latin typeface="Calibri" panose="020F0502020204030204" pitchFamily="34" charset="0"/>
                <a:ea typeface="Times New Roman" panose="02020603050405020304" pitchFamily="18" charset="0"/>
              </a:rPr>
              <a:t> des </a:t>
            </a:r>
            <a:r>
              <a:rPr lang="en-CA" sz="1800" err="1">
                <a:solidFill>
                  <a:srgbClr val="000000"/>
                </a:solidFill>
                <a:effectLst/>
                <a:latin typeface="Calibri" panose="020F0502020204030204" pitchFamily="34" charset="0"/>
                <a:ea typeface="Times New Roman" panose="02020603050405020304" pitchFamily="18" charset="0"/>
              </a:rPr>
              <a:t>objectifs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glycémiques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personnalisés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notamment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l’hémoglobine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glyquée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hémoglobine</a:t>
            </a:r>
            <a:r>
              <a:rPr lang="en-CA" sz="1800">
                <a:solidFill>
                  <a:srgbClr val="000000"/>
                </a:solidFill>
                <a:effectLst/>
                <a:latin typeface="Calibri" panose="020F0502020204030204" pitchFamily="34" charset="0"/>
                <a:ea typeface="Times New Roman" panose="02020603050405020304" pitchFamily="18" charset="0"/>
              </a:rPr>
              <a:t> A1c) et </a:t>
            </a:r>
            <a:r>
              <a:rPr lang="en-CA" sz="1800" err="1">
                <a:solidFill>
                  <a:srgbClr val="000000"/>
                </a:solidFill>
                <a:effectLst/>
                <a:latin typeface="Calibri" panose="020F0502020204030204" pitchFamily="34" charset="0"/>
                <a:ea typeface="Times New Roman" panose="02020603050405020304" pitchFamily="18" charset="0"/>
              </a:rPr>
              <a:t>d’autres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mesures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disponibles</a:t>
            </a:r>
            <a:r>
              <a:rPr lang="en-CA" sz="1800">
                <a:solidFill>
                  <a:srgbClr val="000000"/>
                </a:solidFill>
                <a:effectLst/>
                <a:latin typeface="Calibri" panose="020F0502020204030204" pitchFamily="34" charset="0"/>
                <a:ea typeface="Times New Roman" panose="02020603050405020304" pitchFamily="18" charset="0"/>
              </a:rPr>
              <a:t> de la </a:t>
            </a:r>
            <a:r>
              <a:rPr lang="en-CA" sz="1800" err="1">
                <a:solidFill>
                  <a:srgbClr val="000000"/>
                </a:solidFill>
                <a:effectLst/>
                <a:latin typeface="Calibri" panose="020F0502020204030204" pitchFamily="34" charset="0"/>
                <a:ea typeface="Times New Roman" panose="02020603050405020304" pitchFamily="18" charset="0"/>
              </a:rPr>
              <a:t>glycémie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Toutes</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données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disponibles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utilisées</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évaluer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si</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objectifs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glycémiques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personnalisés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atteints</a:t>
            </a:r>
            <a:r>
              <a:rPr lang="en-CA" sz="1800">
                <a:solidFill>
                  <a:srgbClr val="000000"/>
                </a:solidFill>
                <a:effectLst/>
                <a:latin typeface="Calibri" panose="020F0502020204030204" pitchFamily="34" charset="0"/>
                <a:ea typeface="Times New Roman" panose="02020603050405020304" pitchFamily="18" charset="0"/>
              </a:rPr>
              <a:t> et pour guider les </a:t>
            </a:r>
            <a:r>
              <a:rPr lang="en-CA" sz="1800" err="1">
                <a:solidFill>
                  <a:srgbClr val="000000"/>
                </a:solidFill>
                <a:effectLst/>
                <a:latin typeface="Calibri" panose="020F0502020204030204" pitchFamily="34" charset="0"/>
                <a:ea typeface="Times New Roman" panose="02020603050405020304" pitchFamily="18" charset="0"/>
              </a:rPr>
              <a:t>décisions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traitement</a:t>
            </a:r>
            <a:r>
              <a:rPr lang="en-CA" sz="1800">
                <a:solidFill>
                  <a:srgbClr val="000000"/>
                </a:solidFill>
                <a:effectLst/>
                <a:latin typeface="Calibri" panose="020F0502020204030204" pitchFamily="34" charset="0"/>
                <a:ea typeface="Times New Roman" panose="02020603050405020304" pitchFamily="18" charset="0"/>
              </a:rPr>
              <a:t> et les </a:t>
            </a:r>
            <a:r>
              <a:rPr lang="en-CA" sz="1800" err="1">
                <a:solidFill>
                  <a:srgbClr val="000000"/>
                </a:solidFill>
                <a:effectLst/>
                <a:latin typeface="Calibri" panose="020F0502020204030204" pitchFamily="34" charset="0"/>
                <a:ea typeface="Times New Roman" panose="02020603050405020304" pitchFamily="18" charset="0"/>
              </a:rPr>
              <a:t>activités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d’autogestion</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6509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6 : </a:t>
            </a:r>
            <a:r>
              <a:rPr lang="en-CA" sz="1800" b="1" err="1">
                <a:solidFill>
                  <a:srgbClr val="000000"/>
                </a:solidFill>
                <a:effectLst/>
                <a:latin typeface="Calibri" panose="020F0502020204030204" pitchFamily="34" charset="0"/>
                <a:ea typeface="Times New Roman" panose="02020603050405020304" pitchFamily="18" charset="0"/>
              </a:rPr>
              <a:t>Accès</a:t>
            </a:r>
            <a:r>
              <a:rPr lang="en-CA" sz="1800" b="1">
                <a:solidFill>
                  <a:srgbClr val="000000"/>
                </a:solidFill>
                <a:effectLst/>
                <a:latin typeface="Calibri" panose="020F0502020204030204" pitchFamily="34" charset="0"/>
                <a:ea typeface="Times New Roman" panose="02020603050405020304" pitchFamily="18" charset="0"/>
              </a:rPr>
              <a:t> à </a:t>
            </a:r>
            <a:r>
              <a:rPr lang="en-CA" sz="1800" b="1" err="1">
                <a:solidFill>
                  <a:srgbClr val="000000"/>
                </a:solidFill>
                <a:effectLst/>
                <a:latin typeface="Calibri" panose="020F0502020204030204" pitchFamily="34" charset="0"/>
                <a:ea typeface="Times New Roman" panose="02020603050405020304" pitchFamily="18" charset="0"/>
              </a:rPr>
              <a:t>une</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équipe</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interprofessionnelle</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soins</a:t>
            </a:r>
            <a:r>
              <a:rPr lang="en-CA" sz="1800" b="1">
                <a:solidFill>
                  <a:srgbClr val="000000"/>
                </a:solidFill>
                <a:effectLst/>
                <a:latin typeface="Calibri" panose="020F0502020204030204" pitchFamily="34" charset="0"/>
                <a:ea typeface="Times New Roman" panose="02020603050405020304" pitchFamily="18" charset="0"/>
              </a:rPr>
              <a:t> collaborative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aidants </a:t>
            </a:r>
            <a:r>
              <a:rPr lang="en-CA" sz="1800" err="1">
                <a:solidFill>
                  <a:srgbClr val="000000"/>
                </a:solidFill>
                <a:effectLst/>
                <a:latin typeface="Calibri" panose="020F0502020204030204" pitchFamily="34" charset="0"/>
                <a:ea typeface="Times New Roman" panose="02020603050405020304" pitchFamily="18" charset="0"/>
              </a:rPr>
              <a:t>naturels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ont</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accès</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interprofessionnelle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collaborative pour </a:t>
            </a:r>
            <a:r>
              <a:rPr lang="en-CA" sz="1800" err="1">
                <a:solidFill>
                  <a:srgbClr val="000000"/>
                </a:solidFill>
                <a:effectLst/>
                <a:latin typeface="Calibri" panose="020F0502020204030204" pitchFamily="34" charset="0"/>
                <a:ea typeface="Times New Roman" panose="02020603050405020304" pitchFamily="18" charset="0"/>
              </a:rPr>
              <a:t>gérer</a:t>
            </a:r>
            <a:r>
              <a:rPr lang="en-CA" sz="1800">
                <a:solidFill>
                  <a:srgbClr val="000000"/>
                </a:solidFill>
                <a:effectLst/>
                <a:latin typeface="Calibri" panose="020F0502020204030204" pitchFamily="34" charset="0"/>
                <a:ea typeface="Times New Roman" panose="02020603050405020304" pitchFamily="18" charset="0"/>
              </a:rPr>
              <a:t> de manière </a:t>
            </a:r>
            <a:r>
              <a:rPr lang="en-CA" sz="1800" err="1">
                <a:solidFill>
                  <a:srgbClr val="000000"/>
                </a:solidFill>
                <a:effectLst/>
                <a:latin typeface="Calibri" panose="020F0502020204030204" pitchFamily="34" charset="0"/>
                <a:ea typeface="Times New Roman" panose="02020603050405020304" pitchFamily="18" charset="0"/>
              </a:rPr>
              <a:t>globale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ou</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besoins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supplémentaires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matière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27883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7 : </a:t>
            </a:r>
            <a:r>
              <a:rPr lang="en-CA" sz="1800" b="1" err="1">
                <a:solidFill>
                  <a:srgbClr val="000000"/>
                </a:solidFill>
                <a:effectLst/>
                <a:latin typeface="Calibri" panose="020F0502020204030204" pitchFamily="34" charset="0"/>
                <a:ea typeface="Times New Roman" panose="02020603050405020304" pitchFamily="18" charset="0"/>
              </a:rPr>
              <a:t>Promouvoir</a:t>
            </a:r>
            <a:r>
              <a:rPr lang="en-CA" sz="1800" b="1">
                <a:solidFill>
                  <a:srgbClr val="000000"/>
                </a:solidFill>
                <a:effectLst/>
                <a:latin typeface="Calibri" panose="020F0502020204030204" pitchFamily="34" charset="0"/>
                <a:ea typeface="Times New Roman" panose="02020603050405020304" pitchFamily="18" charset="0"/>
              </a:rPr>
              <a:t> les </a:t>
            </a:r>
            <a:r>
              <a:rPr lang="en-CA" sz="1800" b="1" err="1">
                <a:solidFill>
                  <a:srgbClr val="000000"/>
                </a:solidFill>
                <a:effectLst/>
                <a:latin typeface="Calibri" panose="020F0502020204030204" pitchFamily="34" charset="0"/>
                <a:ea typeface="Times New Roman" panose="02020603050405020304" pitchFamily="18" charset="0"/>
              </a:rPr>
              <a:t>compétences</a:t>
            </a:r>
            <a:r>
              <a:rPr lang="en-CA" sz="1800" b="1">
                <a:solidFill>
                  <a:srgbClr val="000000"/>
                </a:solidFill>
                <a:effectLst/>
                <a:latin typeface="Calibri" panose="020F0502020204030204" pitchFamily="34" charset="0"/>
                <a:ea typeface="Times New Roman" panose="02020603050405020304" pitchFamily="18" charset="0"/>
              </a:rPr>
              <a:t> </a:t>
            </a:r>
            <a:r>
              <a:rPr lang="en-CA" sz="1800" b="1" err="1">
                <a:solidFill>
                  <a:srgbClr val="000000"/>
                </a:solidFill>
                <a:effectLst/>
                <a:latin typeface="Calibri" panose="020F0502020204030204" pitchFamily="34" charset="0"/>
                <a:ea typeface="Times New Roman" panose="02020603050405020304" pitchFamily="18" charset="0"/>
              </a:rPr>
              <a:t>en</a:t>
            </a:r>
            <a:r>
              <a:rPr lang="en-CA" sz="1800" b="1">
                <a:solidFill>
                  <a:srgbClr val="000000"/>
                </a:solidFill>
                <a:effectLst/>
                <a:latin typeface="Calibri" panose="020F0502020204030204" pitchFamily="34" charset="0"/>
                <a:ea typeface="Times New Roman" panose="02020603050405020304" pitchFamily="18" charset="0"/>
              </a:rPr>
              <a:t> matière </a:t>
            </a:r>
            <a:r>
              <a:rPr lang="en-CA" sz="1800" b="1" err="1">
                <a:solidFill>
                  <a:srgbClr val="000000"/>
                </a:solidFill>
                <a:effectLst/>
                <a:latin typeface="Calibri" panose="020F0502020204030204" pitchFamily="34" charset="0"/>
                <a:ea typeface="Times New Roman" panose="02020603050405020304" pitchFamily="18" charset="0"/>
              </a:rPr>
              <a:t>d’autogestion</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et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aidants </a:t>
            </a:r>
            <a:r>
              <a:rPr lang="en-CA" sz="1800" err="1">
                <a:solidFill>
                  <a:srgbClr val="000000"/>
                </a:solidFill>
                <a:effectLst/>
                <a:latin typeface="Calibri" panose="020F0502020204030204" pitchFamily="34" charset="0"/>
                <a:ea typeface="Times New Roman" panose="02020603050405020304" pitchFamily="18" charset="0"/>
              </a:rPr>
              <a:t>naturels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collaborent</a:t>
            </a:r>
            <a:r>
              <a:rPr lang="en-CA" sz="1800">
                <a:solidFill>
                  <a:srgbClr val="000000"/>
                </a:solidFill>
                <a:effectLst/>
                <a:latin typeface="Calibri" panose="020F0502020204030204" pitchFamily="34" charset="0"/>
                <a:ea typeface="Times New Roman" panose="02020603050405020304" pitchFamily="18" charset="0"/>
              </a:rPr>
              <a:t> avec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interprofessionnelle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pour </a:t>
            </a:r>
            <a:r>
              <a:rPr lang="en-CA" sz="1800" err="1">
                <a:solidFill>
                  <a:srgbClr val="000000"/>
                </a:solidFill>
                <a:effectLst/>
                <a:latin typeface="Calibri" panose="020F0502020204030204" pitchFamily="34" charset="0"/>
                <a:ea typeface="Times New Roman" panose="02020603050405020304" pitchFamily="18" charset="0"/>
              </a:rPr>
              <a:t>créer</a:t>
            </a:r>
            <a:r>
              <a:rPr lang="en-CA" sz="1800">
                <a:solidFill>
                  <a:srgbClr val="000000"/>
                </a:solidFill>
                <a:effectLst/>
                <a:latin typeface="Calibri" panose="020F0502020204030204" pitchFamily="34" charset="0"/>
                <a:ea typeface="Times New Roman" panose="02020603050405020304" pitchFamily="18" charset="0"/>
              </a:rPr>
              <a:t> un plan </a:t>
            </a:r>
            <a:r>
              <a:rPr lang="en-CA" sz="1800" err="1">
                <a:solidFill>
                  <a:srgbClr val="000000"/>
                </a:solidFill>
                <a:effectLst/>
                <a:latin typeface="Calibri" panose="020F0502020204030204" pitchFamily="34" charset="0"/>
                <a:ea typeface="Times New Roman" panose="02020603050405020304" pitchFamily="18" charset="0"/>
              </a:rPr>
              <a:t>d’autogestion</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personnalisé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fonction</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leurs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besoins</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préférences</a:t>
            </a:r>
            <a:r>
              <a:rPr lang="en-CA" sz="1800">
                <a:solidFill>
                  <a:srgbClr val="000000"/>
                </a:solidFill>
                <a:effectLst/>
                <a:latin typeface="Calibri" panose="020F0502020204030204" pitchFamily="34" charset="0"/>
                <a:ea typeface="Times New Roman" panose="02020603050405020304" pitchFamily="18" charset="0"/>
              </a:rPr>
              <a:t>, dans le but </a:t>
            </a:r>
            <a:r>
              <a:rPr lang="en-CA" sz="1800" err="1">
                <a:solidFill>
                  <a:srgbClr val="000000"/>
                </a:solidFill>
                <a:effectLst/>
                <a:latin typeface="Calibri" panose="020F0502020204030204" pitchFamily="34" charset="0"/>
                <a:ea typeface="Times New Roman" panose="02020603050405020304" pitchFamily="18" charset="0"/>
              </a:rPr>
              <a:t>d’améliorer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capacité</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participer</a:t>
            </a:r>
            <a:r>
              <a:rPr lang="en-CA" sz="1800">
                <a:solidFill>
                  <a:srgbClr val="000000"/>
                </a:solidFill>
                <a:effectLst/>
                <a:latin typeface="Calibri" panose="020F0502020204030204" pitchFamily="34" charset="0"/>
                <a:ea typeface="Times New Roman" panose="02020603050405020304" pitchFamily="18" charset="0"/>
              </a:rPr>
              <a:t> à la gestion de </a:t>
            </a:r>
            <a:r>
              <a:rPr lang="en-CA" sz="1800" err="1">
                <a:solidFill>
                  <a:srgbClr val="000000"/>
                </a:solidFill>
                <a:effectLst/>
                <a:latin typeface="Calibri" panose="020F0502020204030204" pitchFamily="34" charset="0"/>
                <a:ea typeface="Times New Roman" panose="02020603050405020304" pitchFamily="18" charset="0"/>
              </a:rPr>
              <a:t>leur</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23622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8 : </a:t>
            </a:r>
            <a:r>
              <a:rPr lang="en-CA" sz="1800" b="1" err="1">
                <a:solidFill>
                  <a:srgbClr val="000000"/>
                </a:solidFill>
                <a:effectLst/>
                <a:latin typeface="Calibri" panose="020F0502020204030204" pitchFamily="34" charset="0"/>
                <a:ea typeface="Times New Roman" panose="02020603050405020304" pitchFamily="18" charset="0"/>
              </a:rPr>
              <a:t>Dépistage</a:t>
            </a:r>
            <a:r>
              <a:rPr lang="en-CA" sz="1800" b="1">
                <a:solidFill>
                  <a:srgbClr val="000000"/>
                </a:solidFill>
                <a:effectLst/>
                <a:latin typeface="Calibri" panose="020F0502020204030204" pitchFamily="34" charset="0"/>
                <a:ea typeface="Times New Roman" panose="02020603050405020304" pitchFamily="18" charset="0"/>
              </a:rPr>
              <a:t> des complications et des </a:t>
            </a:r>
            <a:r>
              <a:rPr lang="en-CA" sz="1800" b="1" err="1">
                <a:solidFill>
                  <a:srgbClr val="000000"/>
                </a:solidFill>
                <a:effectLst/>
                <a:latin typeface="Calibri" panose="020F0502020204030204" pitchFamily="34" charset="0"/>
                <a:ea typeface="Times New Roman" panose="02020603050405020304" pitchFamily="18" charset="0"/>
              </a:rPr>
              <a:t>facteurs</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risque</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solidFill>
                  <a:srgbClr val="000000"/>
                </a:solidFill>
                <a:effectLst/>
                <a:latin typeface="Calibri" panose="020F0502020204030204" pitchFamily="34" charset="0"/>
                <a:ea typeface="Times New Roman" panose="02020603050405020304" pitchFamily="18" charset="0"/>
              </a:rPr>
              <a:t>Les </a:t>
            </a:r>
            <a:r>
              <a:rPr lang="en-CA" sz="1800" err="1">
                <a:solidFill>
                  <a:srgbClr val="000000"/>
                </a:solidFill>
                <a:effectLst/>
                <a:latin typeface="Calibri" panose="020F0502020204030204" pitchFamily="34" charset="0"/>
                <a:ea typeface="Times New Roman" panose="02020603050405020304" pitchFamily="18" charset="0"/>
              </a:rPr>
              <a:t>personnes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atteintes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font </a:t>
            </a:r>
            <a:r>
              <a:rPr lang="en-CA" sz="1800" err="1">
                <a:solidFill>
                  <a:srgbClr val="000000"/>
                </a:solidFill>
                <a:effectLst/>
                <a:latin typeface="Calibri" panose="020F0502020204030204" pitchFamily="34" charset="0"/>
                <a:ea typeface="Times New Roman" panose="02020603050405020304" pitchFamily="18" charset="0"/>
              </a:rPr>
              <a:t>l’objet</a:t>
            </a:r>
            <a:r>
              <a:rPr lang="en-CA" sz="1800">
                <a:solidFill>
                  <a:srgbClr val="000000"/>
                </a:solidFill>
                <a:effectLst/>
                <a:latin typeface="Calibri" panose="020F0502020204030204" pitchFamily="34" charset="0"/>
                <a:ea typeface="Times New Roman" panose="02020603050405020304" pitchFamily="18" charset="0"/>
              </a:rPr>
              <a:t> d’un </a:t>
            </a: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des complications et des </a:t>
            </a:r>
            <a:r>
              <a:rPr lang="en-CA" sz="1800" err="1">
                <a:solidFill>
                  <a:srgbClr val="000000"/>
                </a:solidFill>
                <a:effectLst/>
                <a:latin typeface="Calibri" panose="020F0502020204030204" pitchFamily="34" charset="0"/>
                <a:ea typeface="Times New Roman" panose="02020603050405020304" pitchFamily="18" charset="0"/>
              </a:rPr>
              <a:t>facteurs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lors</a:t>
            </a:r>
            <a:r>
              <a:rPr lang="en-CA" sz="1800">
                <a:solidFill>
                  <a:srgbClr val="000000"/>
                </a:solidFill>
                <a:effectLst/>
                <a:latin typeface="Calibri" panose="020F0502020204030204" pitchFamily="34" charset="0"/>
                <a:ea typeface="Times New Roman" panose="02020603050405020304" pitchFamily="18" charset="0"/>
              </a:rPr>
              <a:t> du diagnostic et à </a:t>
            </a:r>
            <a:r>
              <a:rPr lang="en-CA" sz="1800" err="1">
                <a:solidFill>
                  <a:srgbClr val="000000"/>
                </a:solidFill>
                <a:effectLst/>
                <a:latin typeface="Calibri" panose="020F0502020204030204" pitchFamily="34" charset="0"/>
                <a:ea typeface="Times New Roman" panose="02020603050405020304" pitchFamily="18" charset="0"/>
              </a:rPr>
              <a:t>intervalles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réguliers</a:t>
            </a:r>
            <a:r>
              <a:rPr lang="en-CA" sz="1800">
                <a:solidFill>
                  <a:srgbClr val="000000"/>
                </a:solidFill>
                <a:effectLst/>
                <a:latin typeface="Calibri" panose="020F050202020403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0670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err="1">
                <a:solidFill>
                  <a:srgbClr val="000000"/>
                </a:solidFill>
                <a:effectLst/>
                <a:latin typeface="Calibri" panose="020F0502020204030204" pitchFamily="34" charset="0"/>
                <a:ea typeface="Times New Roman" panose="02020603050405020304" pitchFamily="18" charset="0"/>
              </a:rPr>
              <a:t>Énoncé</a:t>
            </a:r>
            <a:r>
              <a:rPr lang="en-CA" sz="1800" b="1">
                <a:solidFill>
                  <a:srgbClr val="000000"/>
                </a:solidFill>
                <a:effectLst/>
                <a:latin typeface="Calibri" panose="020F0502020204030204" pitchFamily="34" charset="0"/>
                <a:ea typeface="Times New Roman" panose="02020603050405020304" pitchFamily="18" charset="0"/>
              </a:rPr>
              <a:t> de </a:t>
            </a:r>
            <a:r>
              <a:rPr lang="en-CA" sz="1800" b="1" err="1">
                <a:solidFill>
                  <a:srgbClr val="000000"/>
                </a:solidFill>
                <a:effectLst/>
                <a:latin typeface="Calibri" panose="020F0502020204030204" pitchFamily="34" charset="0"/>
                <a:ea typeface="Times New Roman" panose="02020603050405020304" pitchFamily="18" charset="0"/>
              </a:rPr>
              <a:t>qualité</a:t>
            </a:r>
            <a:r>
              <a:rPr lang="en-CA" sz="1800" b="1">
                <a:solidFill>
                  <a:srgbClr val="000000"/>
                </a:solidFill>
                <a:effectLst/>
                <a:latin typeface="Calibri" panose="020F0502020204030204" pitchFamily="34" charset="0"/>
                <a:ea typeface="Times New Roman" panose="02020603050405020304" pitchFamily="18" charset="0"/>
              </a:rPr>
              <a:t> 9 : Protection </a:t>
            </a:r>
            <a:r>
              <a:rPr lang="en-CA" sz="1800" b="1" err="1">
                <a:solidFill>
                  <a:srgbClr val="000000"/>
                </a:solidFill>
                <a:effectLst/>
                <a:latin typeface="Calibri" panose="020F0502020204030204" pitchFamily="34" charset="0"/>
                <a:ea typeface="Times New Roman" panose="02020603050405020304" pitchFamily="18" charset="0"/>
              </a:rPr>
              <a:t>cardiovasculaire</a:t>
            </a:r>
            <a:r>
              <a:rPr lang="en-CA" sz="1800" b="1">
                <a:solidFill>
                  <a:srgbClr val="000000"/>
                </a:solidFill>
                <a:effectLst/>
                <a:latin typeface="Calibri" panose="020F0502020204030204" pitchFamily="34" charset="0"/>
                <a:ea typeface="Times New Roman" panose="02020603050405020304" pitchFamily="18" charset="0"/>
              </a:rPr>
              <a:t> </a:t>
            </a:r>
            <a:endParaRPr lang="en-CA" sz="1800">
              <a:solidFill>
                <a:srgbClr val="000000"/>
              </a:solidFill>
              <a:effectLst/>
              <a:latin typeface="Calibri" panose="020F0502020204030204" pitchFamily="34" charset="0"/>
              <a:ea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 type 2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reçoivent</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des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intégrant</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une</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approche</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personnalisée</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réduction</a:t>
            </a:r>
            <a:r>
              <a:rPr lang="en-CA" sz="1800">
                <a:effectLst/>
                <a:latin typeface="Calibri" panose="020F0502020204030204" pitchFamily="34" charset="0"/>
                <a:ea typeface="Times New Roman" panose="02020603050405020304" pitchFamily="18" charset="0"/>
                <a:cs typeface="Times New Roman" panose="02020603050405020304" pitchFamily="18" charset="0"/>
              </a:rPr>
              <a:t> des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risques</a:t>
            </a:r>
            <a:r>
              <a:rPr lang="en-CA" sz="180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err="1">
                <a:effectLst/>
                <a:latin typeface="Calibri" panose="020F0502020204030204" pitchFamily="34" charset="0"/>
                <a:ea typeface="Times New Roman" panose="02020603050405020304" pitchFamily="18" charset="0"/>
                <a:cs typeface="Times New Roman" panose="02020603050405020304" pitchFamily="18" charset="0"/>
              </a:rPr>
              <a:t>cardiovasculaires</a:t>
            </a:r>
            <a:r>
              <a:rPr lang="en-CA" sz="180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30137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800" b="0" i="0" u="none" strike="noStrike" baseline="0">
                <a:solidFill>
                  <a:srgbClr val="000000"/>
                </a:solidFill>
                <a:latin typeface="Calibri" panose="020F0502020204030204" pitchFamily="34" charset="0"/>
              </a:rPr>
              <a:t>Comité consultatif sur la norme de qualité relative au diabète de type 2 </a:t>
            </a:r>
            <a:r>
              <a:rPr lang="fr-CA" sz="1200" kern="120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800" b="0" i="0" u="none" strike="noStrike" baseline="0">
                <a:solidFill>
                  <a:srgbClr val="000000"/>
                </a:solidFill>
                <a:latin typeface="Calibri" panose="020F0502020204030204" pitchFamily="34" charset="0"/>
              </a:rPr>
              <a:t>Comité consultatif sur la norme de qualité relative au diabète de type 2 </a:t>
            </a:r>
            <a:r>
              <a:rPr lang="fr-CA" sz="1200" kern="120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35</a:t>
            </a:fld>
            <a:endParaRPr lang="en-CA" altLang="en-US">
              <a:solidFill>
                <a:srgbClr val="000000"/>
              </a:solidFill>
            </a:endParaRPr>
          </a:p>
        </p:txBody>
      </p:sp>
    </p:spTree>
    <p:extLst>
      <p:ext uri="{BB962C8B-B14F-4D97-AF65-F5344CB8AC3E}">
        <p14:creationId xmlns:p14="http://schemas.microsoft.com/office/powerpoint/2010/main" val="1363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aidants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463175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166697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fr-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a:pPr/>
              <a:t>38</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a:ea typeface="MS PGothic"/>
                <a:cs typeface="Calibri"/>
              </a:rPr>
              <a:t>Au </a:t>
            </a:r>
            <a:r>
              <a:rPr lang="en-US" altLang="en-US" sz="1800" err="1">
                <a:solidFill>
                  <a:srgbClr val="000000"/>
                </a:solidFill>
                <a:latin typeface="Calibri"/>
                <a:ea typeface="MS PGothic"/>
                <a:cs typeface="Calibri"/>
              </a:rPr>
              <a:t>moyen</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d’énoncés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concis</a:t>
            </a:r>
            <a:r>
              <a:rPr lang="en-US" altLang="en-US" sz="1800">
                <a:solidFill>
                  <a:srgbClr val="000000"/>
                </a:solidFill>
                <a:latin typeface="Calibri"/>
                <a:ea typeface="MS PGothic"/>
                <a:cs typeface="Calibri"/>
              </a:rPr>
              <a:t> et </a:t>
            </a:r>
            <a:r>
              <a:rPr lang="en-US" altLang="en-US" sz="1800" err="1">
                <a:solidFill>
                  <a:srgbClr val="000000"/>
                </a:solidFill>
                <a:latin typeface="Calibri"/>
                <a:ea typeface="MS PGothic"/>
                <a:cs typeface="Calibri"/>
              </a:rPr>
              <a:t>faciles</a:t>
            </a:r>
            <a:r>
              <a:rPr lang="en-US" altLang="en-US" sz="1800">
                <a:solidFill>
                  <a:srgbClr val="000000"/>
                </a:solidFill>
                <a:latin typeface="Calibri"/>
                <a:ea typeface="MS PGothic"/>
                <a:cs typeface="Calibri"/>
              </a:rPr>
              <a:t> à </a:t>
            </a:r>
            <a:r>
              <a:rPr lang="en-US" altLang="en-US" sz="1800" err="1">
                <a:solidFill>
                  <a:srgbClr val="000000"/>
                </a:solidFill>
                <a:latin typeface="Calibri"/>
                <a:ea typeface="MS PGothic"/>
                <a:cs typeface="Calibri"/>
              </a:rPr>
              <a:t>comprendre</a:t>
            </a:r>
            <a:r>
              <a:rPr lang="en-US" altLang="en-US" sz="1800">
                <a:solidFill>
                  <a:srgbClr val="000000"/>
                </a:solidFill>
                <a:latin typeface="Calibri"/>
                <a:ea typeface="MS PGothic"/>
                <a:cs typeface="Calibri"/>
              </a:rPr>
              <a:t>, les </a:t>
            </a:r>
            <a:r>
              <a:rPr lang="en-US" altLang="en-US" sz="1800" err="1">
                <a:solidFill>
                  <a:srgbClr val="000000"/>
                </a:solidFill>
                <a:latin typeface="Calibri"/>
                <a:ea typeface="MS PGothic"/>
                <a:cs typeface="Calibri"/>
              </a:rPr>
              <a:t>normes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décrivent</a:t>
            </a:r>
            <a:r>
              <a:rPr lang="en-US" altLang="en-US" sz="1800">
                <a:solidFill>
                  <a:srgbClr val="000000"/>
                </a:solidFill>
                <a:latin typeface="Calibri"/>
                <a:ea typeface="MS PGothic"/>
                <a:cs typeface="Calibri"/>
              </a:rPr>
              <a:t> à quoi </a:t>
            </a:r>
            <a:r>
              <a:rPr lang="en-US" altLang="en-US" sz="1800" err="1">
                <a:solidFill>
                  <a:srgbClr val="000000"/>
                </a:solidFill>
                <a:latin typeface="Calibri"/>
                <a:ea typeface="MS PGothic"/>
                <a:cs typeface="Calibri"/>
              </a:rPr>
              <a:t>ressemblent</a:t>
            </a:r>
            <a:r>
              <a:rPr lang="en-US" altLang="en-US" sz="1800">
                <a:solidFill>
                  <a:srgbClr val="000000"/>
                </a:solidFill>
                <a:latin typeface="Calibri"/>
                <a:ea typeface="MS PGothic"/>
                <a:cs typeface="Calibri"/>
              </a:rPr>
              <a:t> des </a:t>
            </a:r>
            <a:r>
              <a:rPr lang="en-US" altLang="en-US" sz="1800" err="1">
                <a:solidFill>
                  <a:srgbClr val="000000"/>
                </a:solidFill>
                <a:latin typeface="Calibri"/>
                <a:ea typeface="MS PGothic"/>
                <a:cs typeface="Calibri"/>
              </a:rPr>
              <a:t>soins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pour </a:t>
            </a:r>
            <a:r>
              <a:rPr lang="en-US" altLang="en-US" sz="1800" err="1">
                <a:solidFill>
                  <a:srgbClr val="000000"/>
                </a:solidFill>
                <a:latin typeface="Calibri"/>
                <a:ea typeface="MS PGothic"/>
                <a:cs typeface="Calibri"/>
              </a:rPr>
              <a:t>une</a:t>
            </a:r>
            <a:r>
              <a:rPr lang="en-US" altLang="en-US" sz="1800">
                <a:solidFill>
                  <a:srgbClr val="000000"/>
                </a:solidFill>
                <a:latin typeface="Calibri"/>
                <a:ea typeface="MS PGothic"/>
                <a:cs typeface="Calibri"/>
              </a:rPr>
              <a:t> affection </a:t>
            </a:r>
            <a:r>
              <a:rPr lang="en-US" altLang="en-US" sz="1800" err="1">
                <a:solidFill>
                  <a:srgbClr val="000000"/>
                </a:solidFill>
                <a:latin typeface="Calibri"/>
                <a:ea typeface="MS PGothic"/>
                <a:cs typeface="Calibri"/>
              </a:rPr>
              <a:t>ou</a:t>
            </a:r>
            <a:r>
              <a:rPr lang="en-US" altLang="en-US" sz="1800">
                <a:solidFill>
                  <a:srgbClr val="000000"/>
                </a:solidFill>
                <a:latin typeface="Calibri"/>
                <a:ea typeface="MS PGothic"/>
                <a:cs typeface="Calibri"/>
              </a:rPr>
              <a:t> un </a:t>
            </a:r>
            <a:r>
              <a:rPr lang="en-US" altLang="en-US" sz="1800" err="1">
                <a:solidFill>
                  <a:srgbClr val="000000"/>
                </a:solidFill>
                <a:latin typeface="Calibri"/>
                <a:ea typeface="MS PGothic"/>
                <a:cs typeface="Calibri"/>
              </a:rPr>
              <a:t>sujet</a:t>
            </a:r>
            <a:r>
              <a:rPr lang="en-US" altLang="en-US" sz="1800">
                <a:solidFill>
                  <a:srgbClr val="000000"/>
                </a:solidFill>
                <a:latin typeface="Calibri"/>
                <a:ea typeface="MS PGothic"/>
                <a:cs typeface="Calibri"/>
              </a:rPr>
              <a:t> en </a:t>
            </a:r>
            <a:r>
              <a:rPr lang="en-US" altLang="en-US" sz="1800" err="1">
                <a:solidFill>
                  <a:srgbClr val="000000"/>
                </a:solidFill>
                <a:latin typeface="Calibri"/>
                <a:ea typeface="MS PGothic"/>
                <a:cs typeface="Calibri"/>
              </a:rPr>
              <a:t>fonction</a:t>
            </a:r>
            <a:r>
              <a:rPr lang="en-US" altLang="en-US" sz="1800">
                <a:solidFill>
                  <a:srgbClr val="000000"/>
                </a:solidFill>
                <a:latin typeface="Calibri"/>
                <a:ea typeface="MS PGothic"/>
                <a:cs typeface="Calibri"/>
              </a:rPr>
              <a:t> des </a:t>
            </a:r>
            <a:r>
              <a:rPr lang="en-US" altLang="en-US" sz="1800" err="1">
                <a:solidFill>
                  <a:srgbClr val="000000"/>
                </a:solidFill>
                <a:latin typeface="Calibri"/>
                <a:ea typeface="MS PGothic"/>
                <a:cs typeface="Calibri"/>
              </a:rPr>
              <a:t>données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probantes</a:t>
            </a:r>
            <a:r>
              <a:rPr lang="en-US" altLang="en-US" sz="1800">
                <a:solidFill>
                  <a:srgbClr val="000000"/>
                </a:solidFill>
                <a:latin typeface="Calibri"/>
                <a:ea typeface="MS PGothic"/>
                <a:cs typeface="Calibri"/>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Cette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a:ea typeface="MS PGothic"/>
                <a:cs typeface="Calibri"/>
              </a:rPr>
              <a:t>Les </a:t>
            </a:r>
            <a:r>
              <a:rPr lang="en-US" altLang="en-US" sz="1800" err="1">
                <a:solidFill>
                  <a:srgbClr val="000000"/>
                </a:solidFill>
                <a:latin typeface="Calibri"/>
                <a:ea typeface="MS PGothic"/>
                <a:cs typeface="Calibri"/>
              </a:rPr>
              <a:t>normes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fournissent</a:t>
            </a:r>
            <a:r>
              <a:rPr lang="en-US" altLang="en-US" sz="1800">
                <a:solidFill>
                  <a:srgbClr val="000000"/>
                </a:solidFill>
                <a:latin typeface="Calibri"/>
                <a:ea typeface="MS PGothic"/>
                <a:cs typeface="Calibri"/>
              </a:rPr>
              <a:t> un plan </a:t>
            </a:r>
            <a:r>
              <a:rPr lang="en-US" altLang="en-US" sz="1800" err="1">
                <a:solidFill>
                  <a:srgbClr val="000000"/>
                </a:solidFill>
                <a:latin typeface="Calibri"/>
                <a:ea typeface="MS PGothic"/>
                <a:cs typeface="Calibri"/>
              </a:rPr>
              <a:t>d’action</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afin</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permettre</a:t>
            </a:r>
            <a:r>
              <a:rPr lang="en-US" altLang="en-US" sz="1800">
                <a:solidFill>
                  <a:srgbClr val="000000"/>
                </a:solidFill>
                <a:latin typeface="Calibri"/>
                <a:ea typeface="MS PGothic"/>
                <a:cs typeface="Calibri"/>
              </a:rPr>
              <a:t> au </a:t>
            </a:r>
            <a:r>
              <a:rPr lang="en-US" altLang="en-US" sz="1800" err="1">
                <a:solidFill>
                  <a:srgbClr val="000000"/>
                </a:solidFill>
                <a:latin typeface="Calibri"/>
                <a:ea typeface="MS PGothic"/>
                <a:cs typeface="Calibri"/>
              </a:rPr>
              <a:t>système</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soins</a:t>
            </a:r>
            <a:r>
              <a:rPr lang="en-US" altLang="en-US" sz="1800">
                <a:solidFill>
                  <a:srgbClr val="000000"/>
                </a:solidFill>
                <a:latin typeface="Calibri"/>
                <a:ea typeface="MS PGothic"/>
                <a:cs typeface="Calibri"/>
              </a:rPr>
              <a:t> de santé en Ontario de </a:t>
            </a:r>
            <a:r>
              <a:rPr lang="en-US" altLang="en-US" sz="1800" err="1">
                <a:solidFill>
                  <a:srgbClr val="000000"/>
                </a:solidFill>
                <a:latin typeface="Calibri"/>
                <a:ea typeface="MS PGothic"/>
                <a:cs typeface="Calibri"/>
              </a:rPr>
              <a:t>mieux</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fonctionner</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faciliter</a:t>
            </a:r>
            <a:r>
              <a:rPr lang="en-US" altLang="en-US" sz="1800">
                <a:solidFill>
                  <a:srgbClr val="000000"/>
                </a:solidFill>
                <a:latin typeface="Calibri"/>
                <a:ea typeface="MS PGothic"/>
                <a:cs typeface="Calibri"/>
              </a:rPr>
              <a:t> les transitions </a:t>
            </a:r>
            <a:r>
              <a:rPr lang="en-US" altLang="en-US" sz="1800" err="1">
                <a:solidFill>
                  <a:srgbClr val="000000"/>
                </a:solidFill>
                <a:latin typeface="Calibri"/>
                <a:ea typeface="MS PGothic"/>
                <a:cs typeface="Calibri"/>
              </a:rPr>
              <a:t>harmonieuses</a:t>
            </a:r>
            <a:r>
              <a:rPr lang="en-US" altLang="en-US" sz="1800">
                <a:solidFill>
                  <a:srgbClr val="000000"/>
                </a:solidFill>
                <a:latin typeface="Calibri"/>
                <a:ea typeface="MS PGothic"/>
                <a:cs typeface="Calibri"/>
              </a:rPr>
              <a:t> et de </a:t>
            </a:r>
            <a:r>
              <a:rPr lang="en-US" altLang="en-US" sz="1800" err="1">
                <a:solidFill>
                  <a:srgbClr val="000000"/>
                </a:solidFill>
                <a:latin typeface="Calibri"/>
                <a:ea typeface="MS PGothic"/>
                <a:cs typeface="Calibri"/>
              </a:rPr>
              <a:t>s’assurer</a:t>
            </a:r>
            <a:r>
              <a:rPr lang="en-US" altLang="en-US" sz="1800">
                <a:solidFill>
                  <a:srgbClr val="000000"/>
                </a:solidFill>
                <a:latin typeface="Calibri"/>
                <a:ea typeface="MS PGothic"/>
                <a:cs typeface="Calibri"/>
              </a:rPr>
              <a:t> que les patients </a:t>
            </a:r>
            <a:r>
              <a:rPr lang="en-US" altLang="en-US" sz="1800" err="1">
                <a:solidFill>
                  <a:srgbClr val="000000"/>
                </a:solidFill>
                <a:latin typeface="Calibri"/>
                <a:ea typeface="MS PGothic"/>
                <a:cs typeface="Calibri"/>
              </a:rPr>
              <a:t>reçoivent</a:t>
            </a:r>
            <a:r>
              <a:rPr lang="en-US" altLang="en-US" sz="1800">
                <a:solidFill>
                  <a:srgbClr val="000000"/>
                </a:solidFill>
                <a:latin typeface="Calibri"/>
                <a:ea typeface="MS PGothic"/>
                <a:cs typeface="Calibri"/>
              </a:rPr>
              <a:t> les </a:t>
            </a:r>
            <a:r>
              <a:rPr lang="en-US" altLang="en-US" sz="1800" err="1">
                <a:solidFill>
                  <a:srgbClr val="000000"/>
                </a:solidFill>
                <a:latin typeface="Calibri"/>
                <a:ea typeface="MS PGothic"/>
                <a:cs typeface="Calibri"/>
              </a:rPr>
              <a:t>mêmes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soins</a:t>
            </a:r>
            <a:r>
              <a:rPr lang="en-US" altLang="en-US" sz="1800">
                <a:solidFill>
                  <a:srgbClr val="000000"/>
                </a:solidFill>
                <a:latin typeface="Calibri"/>
                <a:ea typeface="MS PGothic"/>
                <a:cs typeface="Calibri"/>
              </a:rPr>
              <a:t> de </a:t>
            </a:r>
            <a:r>
              <a:rPr lang="en-US" altLang="en-US" sz="1800" err="1">
                <a:solidFill>
                  <a:srgbClr val="000000"/>
                </a:solidFill>
                <a:latin typeface="Calibri"/>
                <a:ea typeface="MS PGothic"/>
                <a:cs typeface="Calibri"/>
              </a:rPr>
              <a:t>qualité</a:t>
            </a:r>
            <a:r>
              <a:rPr lang="en-US" altLang="en-US" sz="1800">
                <a:solidFill>
                  <a:srgbClr val="000000"/>
                </a:solidFill>
                <a:latin typeface="Calibri"/>
                <a:ea typeface="MS PGothic"/>
                <a:cs typeface="Calibri"/>
              </a:rPr>
              <a:t> supérieure, </a:t>
            </a:r>
            <a:r>
              <a:rPr lang="en-US" altLang="en-US" sz="1800" err="1">
                <a:solidFill>
                  <a:srgbClr val="000000"/>
                </a:solidFill>
                <a:latin typeface="Calibri"/>
                <a:ea typeface="MS PGothic"/>
                <a:cs typeface="Calibri"/>
              </a:rPr>
              <a:t>quel</a:t>
            </a:r>
            <a:r>
              <a:rPr lang="en-US" altLang="en-US" sz="1800">
                <a:solidFill>
                  <a:srgbClr val="000000"/>
                </a:solidFill>
                <a:latin typeface="Calibri"/>
                <a:ea typeface="MS PGothic"/>
                <a:cs typeface="Calibri"/>
              </a:rPr>
              <a:t> que </a:t>
            </a:r>
            <a:r>
              <a:rPr lang="en-US" altLang="en-US" sz="1800" err="1">
                <a:solidFill>
                  <a:srgbClr val="000000"/>
                </a:solidFill>
                <a:latin typeface="Calibri"/>
                <a:ea typeface="MS PGothic"/>
                <a:cs typeface="Calibri"/>
              </a:rPr>
              <a:t>soit</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l’endroit</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où</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ils</a:t>
            </a:r>
            <a:r>
              <a:rPr lang="en-US" altLang="en-US" sz="1800">
                <a:solidFill>
                  <a:srgbClr val="000000"/>
                </a:solidFill>
                <a:latin typeface="Calibri"/>
                <a:ea typeface="MS PGothic"/>
                <a:cs typeface="Calibri"/>
              </a:rPr>
              <a:t> </a:t>
            </a:r>
            <a:r>
              <a:rPr lang="en-US" altLang="en-US" sz="1800" err="1">
                <a:solidFill>
                  <a:srgbClr val="000000"/>
                </a:solidFill>
                <a:latin typeface="Calibri"/>
                <a:ea typeface="MS PGothic"/>
                <a:cs typeface="Calibri"/>
              </a:rPr>
              <a:t>vivent</a:t>
            </a:r>
            <a:r>
              <a:rPr lang="en-US" altLang="en-US" sz="1800">
                <a:solidFill>
                  <a:srgbClr val="000000"/>
                </a:solidFill>
                <a:latin typeface="Calibri"/>
                <a:ea typeface="MS PGothic"/>
                <a:cs typeface="Calibri"/>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364301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2_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2_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_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1_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1_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2_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2_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2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2_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2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2_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_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1_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1_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1_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4/13/2021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66802080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668020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BC4A31B5-70FE-45D5-A074-03BC3D6BE7FA}"/>
              </a:ext>
            </a:extLst>
          </p:cNvPr>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BC4A31B5-70FE-45D5-A074-03BC3D6BE7FA}"/>
              </a:ext>
            </a:extLst>
          </p:cNvPr>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966814261"/>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96681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_rels/slideMaster40.xml.rels><?xml version="1.0" encoding="UTF-8" standalone="yes"?>
<Relationships xmlns="http://schemas.openxmlformats.org/package/2006/relationships"><Relationship Id="rId13" Type="http://schemas.openxmlformats.org/officeDocument/2006/relationships/slideLayout" Target="../slideLayouts/slideLayout500.xml"/><Relationship Id="rId18" Type="http://schemas.openxmlformats.org/officeDocument/2006/relationships/slideLayout" Target="../slideLayouts/slideLayout550.xml"/><Relationship Id="rId26" Type="http://schemas.openxmlformats.org/officeDocument/2006/relationships/slideLayout" Target="../slideLayouts/slideLayout630.xml"/><Relationship Id="rId8" Type="http://schemas.openxmlformats.org/officeDocument/2006/relationships/slideLayout" Target="../slideLayouts/slideLayout450.xml"/><Relationship Id="rId3" Type="http://schemas.openxmlformats.org/officeDocument/2006/relationships/slideLayout" Target="../slideLayouts/slideLayout400.xml"/><Relationship Id="rId21" Type="http://schemas.openxmlformats.org/officeDocument/2006/relationships/slideLayout" Target="../slideLayouts/slideLayout580.xml"/><Relationship Id="rId7" Type="http://schemas.openxmlformats.org/officeDocument/2006/relationships/slideLayout" Target="../slideLayouts/slideLayout440.xml"/><Relationship Id="rId12" Type="http://schemas.openxmlformats.org/officeDocument/2006/relationships/slideLayout" Target="../slideLayouts/slideLayout490.xml"/><Relationship Id="rId17" Type="http://schemas.openxmlformats.org/officeDocument/2006/relationships/slideLayout" Target="../slideLayouts/slideLayout540.xml"/><Relationship Id="rId25" Type="http://schemas.openxmlformats.org/officeDocument/2006/relationships/slideLayout" Target="../slideLayouts/slideLayout620.xml"/><Relationship Id="rId33" Type="http://schemas.openxmlformats.org/officeDocument/2006/relationships/theme" Target="../theme/theme40.xml"/><Relationship Id="rId2" Type="http://schemas.openxmlformats.org/officeDocument/2006/relationships/slideLayout" Target="../slideLayouts/slideLayout390.xml"/><Relationship Id="rId16" Type="http://schemas.openxmlformats.org/officeDocument/2006/relationships/slideLayout" Target="../slideLayouts/slideLayout530.xml"/><Relationship Id="rId20" Type="http://schemas.openxmlformats.org/officeDocument/2006/relationships/slideLayout" Target="../slideLayouts/slideLayout570.xml"/><Relationship Id="rId29" Type="http://schemas.openxmlformats.org/officeDocument/2006/relationships/slideLayout" Target="../slideLayouts/slideLayout660.xml"/><Relationship Id="rId1" Type="http://schemas.openxmlformats.org/officeDocument/2006/relationships/slideLayout" Target="../slideLayouts/slideLayout380.xml"/><Relationship Id="rId6" Type="http://schemas.openxmlformats.org/officeDocument/2006/relationships/slideLayout" Target="../slideLayouts/slideLayout430.xml"/><Relationship Id="rId11" Type="http://schemas.openxmlformats.org/officeDocument/2006/relationships/slideLayout" Target="../slideLayouts/slideLayout480.xml"/><Relationship Id="rId24" Type="http://schemas.openxmlformats.org/officeDocument/2006/relationships/slideLayout" Target="../slideLayouts/slideLayout610.xml"/><Relationship Id="rId32" Type="http://schemas.openxmlformats.org/officeDocument/2006/relationships/slideLayout" Target="../slideLayouts/slideLayout690.xml"/><Relationship Id="rId5" Type="http://schemas.openxmlformats.org/officeDocument/2006/relationships/slideLayout" Target="../slideLayouts/slideLayout420.xml"/><Relationship Id="rId15" Type="http://schemas.openxmlformats.org/officeDocument/2006/relationships/slideLayout" Target="../slideLayouts/slideLayout520.xml"/><Relationship Id="rId23" Type="http://schemas.openxmlformats.org/officeDocument/2006/relationships/slideLayout" Target="../slideLayouts/slideLayout600.xml"/><Relationship Id="rId28" Type="http://schemas.openxmlformats.org/officeDocument/2006/relationships/slideLayout" Target="../slideLayouts/slideLayout650.xml"/><Relationship Id="rId10" Type="http://schemas.openxmlformats.org/officeDocument/2006/relationships/slideLayout" Target="../slideLayouts/slideLayout470.xml"/><Relationship Id="rId19" Type="http://schemas.openxmlformats.org/officeDocument/2006/relationships/slideLayout" Target="../slideLayouts/slideLayout560.xml"/><Relationship Id="rId31" Type="http://schemas.openxmlformats.org/officeDocument/2006/relationships/slideLayout" Target="../slideLayouts/slideLayout680.xml"/><Relationship Id="rId4" Type="http://schemas.openxmlformats.org/officeDocument/2006/relationships/slideLayout" Target="../slideLayouts/slideLayout410.xml"/><Relationship Id="rId9" Type="http://schemas.openxmlformats.org/officeDocument/2006/relationships/slideLayout" Target="../slideLayouts/slideLayout460.xml"/><Relationship Id="rId14" Type="http://schemas.openxmlformats.org/officeDocument/2006/relationships/slideLayout" Target="../slideLayouts/slideLayout510.xml"/><Relationship Id="rId22" Type="http://schemas.openxmlformats.org/officeDocument/2006/relationships/slideLayout" Target="../slideLayouts/slideLayout590.xml"/><Relationship Id="rId27" Type="http://schemas.openxmlformats.org/officeDocument/2006/relationships/slideLayout" Target="../slideLayouts/slideLayout640.xml"/><Relationship Id="rId30" Type="http://schemas.openxmlformats.org/officeDocument/2006/relationships/slideLayout" Target="../slideLayouts/slideLayout6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38" r:id="rId11"/>
    <p:sldLayoutId id="2147484671"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51" r:id="rId3"/>
    <p:sldLayoutId id="2147484652" r:id="rId4"/>
    <p:sldLayoutId id="2147484653" r:id="rId5"/>
    <p:sldLayoutId id="2147484654" r:id="rId6"/>
    <p:sldLayoutId id="2147484665" r:id="rId7"/>
    <p:sldLayoutId id="2147484666" r:id="rId8"/>
    <p:sldLayoutId id="2147484667" r:id="rId9"/>
    <p:sldLayoutId id="2147484668" r:id="rId10"/>
    <p:sldLayoutId id="2147484669" r:id="rId11"/>
    <p:sldLayoutId id="2147484670" r:id="rId12"/>
    <p:sldLayoutId id="2147484655" r:id="rId13"/>
    <p:sldLayoutId id="2147484656" r:id="rId14"/>
    <p:sldLayoutId id="2147484657" r:id="rId15"/>
    <p:sldLayoutId id="2147484658" r:id="rId16"/>
    <p:sldLayoutId id="2147484659" r:id="rId17"/>
    <p:sldLayoutId id="2147484660" r:id="rId18"/>
    <p:sldLayoutId id="2147484661" r:id="rId19"/>
    <p:sldLayoutId id="2147484662" r:id="rId20"/>
    <p:sldLayoutId id="2147484650" r:id="rId21"/>
    <p:sldLayoutId id="2147484640" r:id="rId22"/>
    <p:sldLayoutId id="2147484641" r:id="rId23"/>
    <p:sldLayoutId id="2147484642" r:id="rId24"/>
    <p:sldLayoutId id="2147484643" r:id="rId25"/>
    <p:sldLayoutId id="2147484644" r:id="rId26"/>
    <p:sldLayoutId id="2147484645" r:id="rId27"/>
    <p:sldLayoutId id="2147484646" r:id="rId28"/>
    <p:sldLayoutId id="2147484647" r:id="rId29"/>
    <p:sldLayoutId id="2147484648" r:id="rId30"/>
    <p:sldLayoutId id="2147484649" r:id="rId31"/>
    <p:sldLayoutId id="2147484672" r:id="rId3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51" r:id="rId3"/>
    <p:sldLayoutId id="2147484652" r:id="rId4"/>
    <p:sldLayoutId id="2147484653" r:id="rId5"/>
    <p:sldLayoutId id="2147484654" r:id="rId6"/>
    <p:sldLayoutId id="2147484665" r:id="rId7"/>
    <p:sldLayoutId id="2147484666" r:id="rId8"/>
    <p:sldLayoutId id="2147484667" r:id="rId9"/>
    <p:sldLayoutId id="2147484668" r:id="rId10"/>
    <p:sldLayoutId id="2147484669" r:id="rId11"/>
    <p:sldLayoutId id="2147484670" r:id="rId12"/>
    <p:sldLayoutId id="2147484655" r:id="rId13"/>
    <p:sldLayoutId id="2147484656" r:id="rId14"/>
    <p:sldLayoutId id="2147484657" r:id="rId15"/>
    <p:sldLayoutId id="2147484658" r:id="rId16"/>
    <p:sldLayoutId id="2147484659" r:id="rId17"/>
    <p:sldLayoutId id="2147484660" r:id="rId18"/>
    <p:sldLayoutId id="2147484661" r:id="rId19"/>
    <p:sldLayoutId id="2147484662" r:id="rId20"/>
    <p:sldLayoutId id="2147484650" r:id="rId21"/>
    <p:sldLayoutId id="2147484640" r:id="rId22"/>
    <p:sldLayoutId id="2147484641" r:id="rId23"/>
    <p:sldLayoutId id="2147484642" r:id="rId24"/>
    <p:sldLayoutId id="2147484643" r:id="rId25"/>
    <p:sldLayoutId id="2147484644" r:id="rId26"/>
    <p:sldLayoutId id="2147484645" r:id="rId27"/>
    <p:sldLayoutId id="2147484646" r:id="rId28"/>
    <p:sldLayoutId id="2147484647" r:id="rId29"/>
    <p:sldLayoutId id="2147484648" r:id="rId30"/>
    <p:sldLayoutId id="2147484649" r:id="rId31"/>
    <p:sldLayoutId id="2147484672" r:id="rId3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0" Type="http://schemas.openxmlformats.org/officeDocument/2006/relationships/image" Target="../media/image27.emf"/><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41.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s://guidelines.diabetes.ca/docs/CPG-2018-full-EN.pdf" TargetMode="External"/><Relationship Id="rId5" Type="http://schemas.openxmlformats.org/officeDocument/2006/relationships/hyperlink" Target="https://www.diabetes.ca/DiabetesCanadaWebsite/media/About-Diabetes/Diabetes%20Charter/2019-Backgrounder-Ontario.pdf" TargetMode="External"/><Relationship Id="rId4"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hyperlink" Target="https://guidelines.diabetes.ca/docs/CPG-2018-full-EN.pdf" TargetMode="External"/><Relationship Id="rId4"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hyperlink" Target="https://www.longwoods.com/content/23660" TargetMode="External"/><Relationship Id="rId4" Type="http://schemas.openxmlformats.org/officeDocument/2006/relationships/hyperlink" Target="https://guidelines.diabetes.ca/docs/CPG-2018-full-EN.pdf" TargetMode="External"/></Relationships>
</file>

<file path=ppt/slides/_rels/slide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3.png"/><Relationship Id="rId5" Type="http://schemas.openxmlformats.org/officeDocument/2006/relationships/hyperlink" Target="https://www.ices.on.ca/Publications/Atlases-and-Reports/2012/Regional-Measures-of-Diabetes-Burden-in-Ontario" TargetMode="External"/><Relationship Id="rId4"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chart" Target="../charts/chart1.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chart" Target="../charts/chart2.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chart" Target="../charts/chart3.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1.xml"/><Relationship Id="rId1" Type="http://schemas.openxmlformats.org/officeDocument/2006/relationships/tags" Target="../tags/tag44.xml"/><Relationship Id="rId4" Type="http://schemas.openxmlformats.org/officeDocument/2006/relationships/hyperlink" Target="hhttps://www.hqontario.ca/Am&#233;liorer-les-soins-gr&#226;ce-aux-donn&#233;es-probantes/Normes-de-qualit&#233;/Voir-toutes-les-normes-de-qualit&#233;/Diab&#232;te-de-grosses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1.xml"/><Relationship Id="rId1" Type="http://schemas.openxmlformats.org/officeDocument/2006/relationships/tags" Target="../tags/tag45.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1.xml"/><Relationship Id="rId1" Type="http://schemas.openxmlformats.org/officeDocument/2006/relationships/tags" Target="../tags/tag46.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1.xml"/><Relationship Id="rId1" Type="http://schemas.openxmlformats.org/officeDocument/2006/relationships/tags" Target="../tags/tag47.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1.xml"/><Relationship Id="rId1" Type="http://schemas.openxmlformats.org/officeDocument/2006/relationships/tags" Target="../tags/tag48.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1.xml"/><Relationship Id="rId1" Type="http://schemas.openxmlformats.org/officeDocument/2006/relationships/tags" Target="../tags/tag49.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1.xml"/><Relationship Id="rId1" Type="http://schemas.openxmlformats.org/officeDocument/2006/relationships/tags" Target="../tags/tag50.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1.xml"/><Relationship Id="rId1" Type="http://schemas.openxmlformats.org/officeDocument/2006/relationships/tags" Target="../tags/tag51.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1.xml"/><Relationship Id="rId1" Type="http://schemas.openxmlformats.org/officeDocument/2006/relationships/tags" Target="../tags/tag52.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1.xml"/><Relationship Id="rId1" Type="http://schemas.openxmlformats.org/officeDocument/2006/relationships/tags" Target="../tags/tag53.xml"/><Relationship Id="rId6" Type="http://schemas.openxmlformats.org/officeDocument/2006/relationships/image" Target="../media/image440.png"/><Relationship Id="rId5" Type="http://schemas.openxmlformats.org/officeDocument/2006/relationships/slide" Target="slide350.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5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280.xml"/><Relationship Id="rId1" Type="http://schemas.openxmlformats.org/officeDocument/2006/relationships/slideLayout" Target="../slideLayouts/slideLayout520.xml"/></Relationships>
</file>

<file path=ppt/slides/_rels/slide3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29.xml"/><Relationship Id="rId4"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Am&#233;liorer-les-soins-gr&#226;ce-aux-donn&#233;es-probantes/Normes-de-qualit&#233;/Voir-toutes-les-normes-de-qualit&#233;/Diab&#232;te-pr&#233;diab&#232;te-et-type-2" TargetMode="Externa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417749" y="1493752"/>
            <a:ext cx="8261420" cy="2251450"/>
          </a:xfrm>
          <a:prstGeom prst="rect">
            <a:avLst/>
          </a:prstGeom>
          <a:noFill/>
        </p:spPr>
        <p:txBody>
          <a:bodyPr wrap="square" rtlCol="0" anchor="t">
            <a:spAutoFit/>
          </a:bodyPr>
          <a:lstStyle/>
          <a:p>
            <a:pPr>
              <a:lnSpc>
                <a:spcPts val="5745"/>
              </a:lnSpc>
            </a:pPr>
            <a:r>
              <a:rPr lang="fr-CA" sz="4400" u="none" dirty="0">
                <a:latin typeface="+mj-lt"/>
                <a:ea typeface="Helvetica Neue Light" panose="02000403000000020004" pitchFamily="2" charset="0"/>
                <a:cs typeface="Arial"/>
              </a:rPr>
              <a:t>Norme de qualité sur </a:t>
            </a:r>
          </a:p>
          <a:p>
            <a:pPr>
              <a:lnSpc>
                <a:spcPts val="5745"/>
              </a:lnSpc>
            </a:pPr>
            <a:r>
              <a:rPr lang="fr-CA" sz="4400" u="none" dirty="0">
                <a:latin typeface="+mj-lt"/>
                <a:ea typeface="Helvetica Neue Light" panose="02000403000000020004" pitchFamily="2" charset="0"/>
                <a:cs typeface="Arial"/>
              </a:rPr>
              <a:t>le prédiabète et </a:t>
            </a:r>
            <a:br>
              <a:rPr lang="fr-CA" sz="4400" u="none" dirty="0">
                <a:latin typeface="+mj-lt"/>
                <a:ea typeface="Helvetica Neue Light" panose="02000403000000020004" pitchFamily="2" charset="0"/>
                <a:cs typeface="Arial"/>
              </a:rPr>
            </a:br>
            <a:r>
              <a:rPr lang="fr-CA" sz="4400" u="none" dirty="0">
                <a:latin typeface="+mj-lt"/>
                <a:ea typeface="Helvetica Neue Light" panose="02000403000000020004" pitchFamily="2" charset="0"/>
                <a:cs typeface="Arial"/>
              </a:rPr>
              <a:t>le diabète de type 2</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417749" y="4248517"/>
            <a:ext cx="4677000" cy="98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CA" sz="2000" u="none" dirty="0">
                <a:latin typeface="+mn-lt"/>
                <a:ea typeface="MS PGothic"/>
                <a:cs typeface="Arial"/>
              </a:rPr>
              <a:t>Orienter des soins fondés sur des données probantes pour les personnes de tous âges atteintes de prédiabète et de diabète de type 2 en Ontario</a:t>
            </a:r>
          </a:p>
          <a:p>
            <a:pPr>
              <a:lnSpc>
                <a:spcPts val="2660"/>
              </a:lnSpc>
            </a:pPr>
            <a:endParaRPr lang="en-US" altLang="en-US" sz="2000" u="none" spc="80" dirty="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custDataLst>
              <p:tags r:id="rId4"/>
            </p:custDataLst>
          </p:nvPr>
        </p:nvPicPr>
        <p:blipFill>
          <a:blip r:embed="rId10"/>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custDataLst>
              <p:tags r:id="rId5"/>
            </p:custDataLst>
          </p:nvPr>
        </p:nvCxnSpPr>
        <p:spPr bwMode="auto">
          <a:xfrm>
            <a:off x="478041" y="3763055"/>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80500BA4-C621-400F-99EB-2DCB9A4CACD4}"/>
              </a:ext>
            </a:extLst>
          </p:cNvPr>
          <p:cNvPicPr>
            <a:picLocks noChangeAspect="1"/>
          </p:cNvPicPr>
          <p:nvPr>
            <p:custDataLst>
              <p:tags r:id="rId6"/>
            </p:custDataLst>
          </p:nvPr>
        </p:nvPicPr>
        <p:blipFill>
          <a:blip r:embed="rId11"/>
          <a:stretch>
            <a:fillRect/>
          </a:stretch>
        </p:blipFill>
        <p:spPr>
          <a:xfrm>
            <a:off x="255042" y="5732598"/>
            <a:ext cx="1972115" cy="965213"/>
          </a:xfrm>
          <a:prstGeom prst="rect">
            <a:avLst/>
          </a:prstGeom>
        </p:spPr>
      </p:pic>
      <p:pic>
        <p:nvPicPr>
          <p:cNvPr id="4" name="Picture 3">
            <a:extLst>
              <a:ext uri="{FF2B5EF4-FFF2-40B4-BE49-F238E27FC236}">
                <a16:creationId xmlns:a16="http://schemas.microsoft.com/office/drawing/2014/main" id="{CA0BC55B-3843-4C1B-BDDA-AC3E0F3CB2C7}"/>
              </a:ext>
            </a:extLst>
          </p:cNvPr>
          <p:cNvPicPr>
            <a:picLocks noChangeAspect="1"/>
          </p:cNvPicPr>
          <p:nvPr>
            <p:custDataLst>
              <p:tags r:id="rId7"/>
            </p:custDataLst>
          </p:nvPr>
        </p:nvPicPr>
        <p:blipFill>
          <a:blip r:embed="rId12"/>
          <a:stretch>
            <a:fillRect/>
          </a:stretch>
        </p:blipFill>
        <p:spPr>
          <a:xfrm>
            <a:off x="5779362" y="2911478"/>
            <a:ext cx="3364637" cy="3905071"/>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533650" y="1695450"/>
            <a:ext cx="6488430" cy="4403754"/>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62589"/>
            <a:ext cx="2762516" cy="4738542"/>
          </a:xfrm>
        </p:spPr>
        <p:txBody>
          <a:bodyPr/>
          <a:lstStyle/>
          <a:p>
            <a:pPr marL="0" indent="0">
              <a:buNone/>
            </a:pPr>
            <a:r>
              <a:rPr lang="fr-CA" sz="2000" b="1">
                <a:latin typeface="Calibri" panose="020F0502020204030204" pitchFamily="34" charset="0"/>
                <a:cs typeface="Calibri" panose="020F0502020204030204" pitchFamily="34" charset="0"/>
              </a:rPr>
              <a:t>Quorum </a:t>
            </a:r>
            <a:r>
              <a:rPr lang="fr-CA" sz="20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a:latin typeface="Calibri" panose="020F0502020204030204" pitchFamily="34" charset="0"/>
                <a:cs typeface="Calibri" panose="020F0502020204030204" pitchFamily="34" charset="0"/>
              </a:rPr>
              <a:t>La </a:t>
            </a:r>
            <a:r>
              <a:rPr lang="fr-CA" sz="2000" b="1">
                <a:solidFill>
                  <a:srgbClr val="00B2E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Série sur l’adoption de normes de qualité </a:t>
            </a:r>
            <a:r>
              <a:rPr lang="fr-CA" sz="200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de mesure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de mesure </a:t>
            </a:r>
            <a:r>
              <a:rPr lang="fr-CA" sz="2000">
                <a:latin typeface="Calibri" panose="020F0502020204030204" pitchFamily="34" charset="0"/>
                <a:cs typeface="Calibri" panose="020F0502020204030204" pitchFamily="34" charset="0"/>
              </a:rPr>
              <a:t>comporte deux sections dédiées :</a:t>
            </a:r>
          </a:p>
          <a:p>
            <a:pPr lvl="0">
              <a:buClr>
                <a:srgbClr val="00B2E3"/>
              </a:buClr>
            </a:pPr>
            <a:r>
              <a:rPr lang="fr-CA" sz="2000" b="1">
                <a:latin typeface="Calibri" panose="020F0502020204030204" pitchFamily="34" charset="0"/>
                <a:cs typeface="Calibri" panose="020F0502020204030204" pitchFamily="34" charset="0"/>
              </a:rPr>
              <a:t>Mesure locale :</a:t>
            </a:r>
            <a:r>
              <a:rPr lang="fr-CA" sz="20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a:latin typeface="Calibri" panose="020F0502020204030204" pitchFamily="34" charset="0"/>
                <a:cs typeface="Calibri" panose="020F0502020204030204" pitchFamily="34" charset="0"/>
              </a:rPr>
              <a:t>Mesure provinciale :</a:t>
            </a:r>
            <a:r>
              <a:rPr lang="fr-CA" sz="20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a:p>
        </p:txBody>
      </p:sp>
      <p:pic>
        <p:nvPicPr>
          <p:cNvPr id="4" name="Picture 3">
            <a:extLst>
              <a:ext uri="{FF2B5EF4-FFF2-40B4-BE49-F238E27FC236}">
                <a16:creationId xmlns:a16="http://schemas.microsoft.com/office/drawing/2014/main" id="{93E9F854-5B03-4C8F-9411-33B1B3724732}"/>
              </a:ext>
            </a:extLst>
          </p:cNvPr>
          <p:cNvPicPr>
            <a:picLocks noChangeAspect="1"/>
          </p:cNvPicPr>
          <p:nvPr/>
        </p:nvPicPr>
        <p:blipFill>
          <a:blip r:embed="rId4"/>
          <a:stretch>
            <a:fillRect/>
          </a:stretch>
        </p:blipFill>
        <p:spPr>
          <a:xfrm>
            <a:off x="5200649" y="1440548"/>
            <a:ext cx="3183589" cy="4111954"/>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sz="2400">
                <a:solidFill>
                  <a:schemeClr val="tx1"/>
                </a:solidFill>
                <a:highlight>
                  <a:srgbClr val="FFFF00"/>
                </a:highlight>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Tableaux de données</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306281" y="1868237"/>
            <a:ext cx="4068771" cy="3958131"/>
          </a:xfrm>
        </p:spPr>
        <p:txBody>
          <a:bodyPr/>
          <a:lstStyle/>
          <a:p>
            <a:pPr marL="0" indent="0">
              <a:buNone/>
            </a:pPr>
            <a:r>
              <a:rPr lang="fr-CA" sz="2000">
                <a:latin typeface="Calibri" panose="020F0502020204030204" pitchFamily="34" charset="0"/>
                <a:cs typeface="Calibri" panose="020F0502020204030204" pitchFamily="34" charset="0"/>
              </a:rPr>
              <a:t>Les </a:t>
            </a:r>
            <a:r>
              <a:rPr lang="fr-CA" sz="2000" b="1">
                <a:latin typeface="Calibri" panose="020F0502020204030204" pitchFamily="34" charset="0"/>
                <a:cs typeface="Calibri" panose="020F0502020204030204" pitchFamily="34" charset="0"/>
              </a:rPr>
              <a:t>tableaux de données </a:t>
            </a:r>
            <a:r>
              <a:rPr lang="fr-CA" sz="2000">
                <a:latin typeface="Calibri" panose="020F0502020204030204" pitchFamily="34" charset="0"/>
                <a:cs typeface="Calibri" panose="020F0502020204030204" pitchFamily="34" charset="0"/>
              </a:rPr>
              <a:t>peuvent être utilisés pour examiner les variations dans les résultats des indicateurs dans l’ensemble de la province. Ils comprennent des données sur les indicateurs clés :</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Au fil du temps pour l’Ontario</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Dans toutes les régions de l’Ontario</a:t>
            </a:r>
          </a:p>
          <a:p>
            <a:pPr>
              <a:buClr>
                <a:srgbClr val="00B2E3"/>
              </a:buClr>
              <a:buFont typeface="Arial" panose="020B0604020202020204" pitchFamily="34" charset="0"/>
              <a:buChar char="•"/>
            </a:pPr>
            <a:r>
              <a:rPr lang="fr-CA" sz="2000">
                <a:latin typeface="Calibri" panose="020F0502020204030204" pitchFamily="34" charset="0"/>
                <a:cs typeface="Calibri" panose="020F0502020204030204" pitchFamily="34" charset="0"/>
              </a:rPr>
              <a:t>Pour des mesures précises de l’équité (âge, sexe, ruralité et revenu du ménage)</a:t>
            </a:r>
          </a:p>
        </p:txBody>
      </p:sp>
      <p:pic>
        <p:nvPicPr>
          <p:cNvPr id="4" name="Picture 3">
            <a:extLst>
              <a:ext uri="{FF2B5EF4-FFF2-40B4-BE49-F238E27FC236}">
                <a16:creationId xmlns:a16="http://schemas.microsoft.com/office/drawing/2014/main" id="{DA1B460F-E845-4F7D-869D-0E984427760B}"/>
              </a:ext>
            </a:extLst>
          </p:cNvPr>
          <p:cNvPicPr>
            <a:picLocks noChangeAspect="1"/>
          </p:cNvPicPr>
          <p:nvPr/>
        </p:nvPicPr>
        <p:blipFill>
          <a:blip r:embed="rId4"/>
          <a:stretch>
            <a:fillRect/>
          </a:stretch>
        </p:blipFill>
        <p:spPr>
          <a:xfrm>
            <a:off x="4432953" y="2432916"/>
            <a:ext cx="4404766" cy="2615222"/>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custDataLst>
              <p:tags r:id="rId2"/>
            </p:custDataLst>
          </p:nvPr>
        </p:nvSpPr>
        <p:spPr bwMode="auto">
          <a:xfrm>
            <a:off x="362915" y="1459239"/>
            <a:ext cx="8828585"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u="none">
                <a:solidFill>
                  <a:schemeClr val="tx1"/>
                </a:solidFill>
                <a:latin typeface="Calibri" panose="020F0502020204030204" pitchFamily="34" charset="0"/>
                <a:cs typeface="Calibri" panose="020F0502020204030204" pitchFamily="34" charset="0"/>
              </a:rPr>
              <a:t>Pourquoi avons-nous besoin d’une norme de qualité sur le prédiabète </a:t>
            </a:r>
            <a:br>
              <a:rPr lang="fr-CA" u="none">
                <a:solidFill>
                  <a:schemeClr val="tx1"/>
                </a:solidFill>
                <a:latin typeface="Calibri" panose="020F0502020204030204" pitchFamily="34" charset="0"/>
                <a:cs typeface="Calibri" panose="020F0502020204030204" pitchFamily="34" charset="0"/>
              </a:rPr>
            </a:br>
            <a:r>
              <a:rPr lang="fr-CA" u="none">
                <a:solidFill>
                  <a:schemeClr val="tx1"/>
                </a:solidFill>
                <a:latin typeface="Calibri" panose="020F0502020204030204" pitchFamily="34" charset="0"/>
                <a:cs typeface="Calibri" panose="020F0502020204030204" pitchFamily="34" charset="0"/>
              </a:rPr>
              <a:t>et le diabète de type 2? </a:t>
            </a:r>
            <a:br>
              <a:rPr lang="fr-CA" u="none">
                <a:solidFill>
                  <a:schemeClr val="tx1"/>
                </a:solidFill>
                <a:latin typeface="MS PGothic"/>
                <a:cs typeface="Calibri" panose="020F0502020204030204" pitchFamily="34" charset="0"/>
              </a:rPr>
            </a:br>
            <a:endParaRPr lang="fr-CA" u="none">
              <a:solidFill>
                <a:schemeClr val="tx1"/>
              </a:solidFill>
              <a:latin typeface="MS PGothic"/>
              <a:cs typeface="Calibri" panose="020F0502020204030204" pitchFamily="34" charset="0"/>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custDataLst>
              <p:tags r:id="rId3"/>
            </p:custDataLst>
          </p:nvPr>
        </p:nvCxnSpPr>
        <p:spPr bwMode="auto">
          <a:xfrm>
            <a:off x="464831" y="3630724"/>
            <a:ext cx="4863627"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19976FC8-2536-4211-AB40-F840CBC8C3B1}"/>
              </a:ext>
            </a:extLst>
          </p:cNvPr>
          <p:cNvSpPr txBox="1"/>
          <p:nvPr>
            <p:custDataLst>
              <p:tags r:id="rId4"/>
            </p:custDataLst>
          </p:nvPr>
        </p:nvSpPr>
        <p:spPr>
          <a:xfrm>
            <a:off x="0" y="5913928"/>
            <a:ext cx="9144000" cy="830997"/>
          </a:xfrm>
          <a:prstGeom prst="rect">
            <a:avLst/>
          </a:prstGeom>
          <a:noFill/>
        </p:spPr>
        <p:txBody>
          <a:bodyPr wrap="square" lIns="91440" tIns="45720" rIns="91440" bIns="45720" anchor="t">
            <a:spAutoFit/>
          </a:bodyPr>
          <a:lstStyle/>
          <a:p>
            <a:r>
              <a:rPr lang="fr-CA" sz="1200" b="0" i="0" u="none" strike="noStrike">
                <a:solidFill>
                  <a:srgbClr val="000000"/>
                </a:solidFill>
                <a:latin typeface="Calibri"/>
                <a:ea typeface="MS PGothic"/>
                <a:cs typeface="Calibri"/>
              </a:rPr>
              <a:t>Remarque : </a:t>
            </a:r>
            <a:r>
              <a:rPr lang="fr-CA" sz="1200" u="none">
                <a:solidFill>
                  <a:srgbClr val="000000"/>
                </a:solidFill>
                <a:latin typeface="Calibri"/>
                <a:ea typeface="MS PGothic"/>
                <a:cs typeface="Calibri"/>
              </a:rPr>
              <a:t>Les </a:t>
            </a:r>
            <a:r>
              <a:rPr lang="fr-CA" sz="1200" b="0" i="0" u="none" strike="noStrike">
                <a:solidFill>
                  <a:srgbClr val="000000"/>
                </a:solidFill>
                <a:latin typeface="Calibri"/>
                <a:ea typeface="MS PGothic"/>
                <a:cs typeface="Calibri"/>
              </a:rPr>
              <a:t>données des indicateurs pour la </a:t>
            </a:r>
            <a:r>
              <a:rPr lang="fr-CA" sz="1200" u="none">
                <a:solidFill>
                  <a:srgbClr val="000000"/>
                </a:solidFill>
                <a:latin typeface="Calibri"/>
                <a:ea typeface="MS PGothic"/>
                <a:cs typeface="Calibri"/>
              </a:rPr>
              <a:t>norme de qualité relative sur </a:t>
            </a:r>
            <a:r>
              <a:rPr lang="fr-CA" sz="1200" b="0" i="0" u="none" strike="noStrike">
                <a:solidFill>
                  <a:srgbClr val="000000"/>
                </a:solidFill>
                <a:latin typeface="Calibri"/>
                <a:ea typeface="MS PGothic"/>
                <a:cs typeface="Calibri"/>
              </a:rPr>
              <a:t>le prédiabète et le </a:t>
            </a:r>
            <a:r>
              <a:rPr lang="fr-CA" sz="1200" u="none">
                <a:solidFill>
                  <a:srgbClr val="000000"/>
                </a:solidFill>
                <a:latin typeface="Calibri"/>
                <a:ea typeface="MS PGothic"/>
                <a:cs typeface="Calibri"/>
              </a:rPr>
              <a:t>diabète </a:t>
            </a:r>
            <a:r>
              <a:rPr lang="fr-CA" sz="1200" b="0" i="0" u="none" strike="noStrike">
                <a:solidFill>
                  <a:srgbClr val="000000"/>
                </a:solidFill>
                <a:latin typeface="Calibri"/>
                <a:ea typeface="MS PGothic"/>
                <a:cs typeface="Calibri"/>
              </a:rPr>
              <a:t>de type 2 présentées dans les diapositives 15 à 20 sont des taux préliminaires et ne sont pas ajustées pour les facteurs autres que l’âge et le sexe (par exemple, les complications et conditions) qu’une personne atteinte de diabète peut avoir. Reportez-vous au Guide de mesure de la </a:t>
            </a:r>
            <a:r>
              <a:rPr lang="fr-CA" sz="1200" u="none">
                <a:solidFill>
                  <a:srgbClr val="000000"/>
                </a:solidFill>
                <a:latin typeface="Calibri"/>
                <a:ea typeface="MS PGothic"/>
                <a:cs typeface="Calibri"/>
              </a:rPr>
              <a:t>norme de qualité sur le prédiabète et le diabète de type 2</a:t>
            </a:r>
            <a:r>
              <a:rPr lang="fr-CA" sz="1200" b="0" i="0" u="none" strike="noStrike">
                <a:solidFill>
                  <a:srgbClr val="000000"/>
                </a:solidFill>
                <a:latin typeface="Calibri"/>
                <a:ea typeface="MS PGothic"/>
                <a:cs typeface="Calibri"/>
              </a:rPr>
              <a:t> pour les caractéristiques techniques (par exemple, les critères d’inclusion et d’exclusion).</a:t>
            </a: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457200" y="1315325"/>
            <a:ext cx="4069977" cy="4230543"/>
          </a:xfrm>
        </p:spPr>
        <p:txBody>
          <a:bodyPr vert="horz" wrap="square" lIns="108000" tIns="45720" rIns="91440" bIns="45720" numCol="1" anchor="ctr" anchorCtr="0" compatLnSpc="1">
            <a:prstTxWarp prst="textNoShape">
              <a:avLst/>
            </a:prstTxWarp>
          </a:bodyPr>
          <a:lstStyle/>
          <a:p>
            <a:pPr marL="0" indent="0" algn="ctr">
              <a:buNone/>
            </a:pPr>
            <a:r>
              <a:rPr lang="fr-CA">
                <a:latin typeface="Calibri"/>
                <a:ea typeface="MS PGothic"/>
                <a:cs typeface="Calibri"/>
              </a:rPr>
              <a:t>En 2019, environ</a:t>
            </a:r>
            <a:br>
              <a:rPr lang="fr-CA">
                <a:latin typeface="Calibri"/>
                <a:ea typeface="MS PGothic"/>
                <a:cs typeface="Calibri"/>
              </a:rPr>
            </a:br>
            <a:r>
              <a:rPr lang="fr-CA" b="1">
                <a:solidFill>
                  <a:srgbClr val="00A0AF"/>
                </a:solidFill>
                <a:latin typeface="Calibri"/>
                <a:ea typeface="MS PGothic"/>
                <a:cs typeface="Calibri"/>
              </a:rPr>
              <a:t>4,4 millions d’</a:t>
            </a:r>
            <a:r>
              <a:rPr lang="fr-CA">
                <a:latin typeface="Calibri"/>
                <a:ea typeface="MS PGothic"/>
                <a:cs typeface="Calibri"/>
              </a:rPr>
              <a:t>Ontariens étaient atteints de diabète et de prédiabète (diabète de type 1, diabète de type 2 diagnostiqué et non diagnostiqué, et prédiabète combinés).</a:t>
            </a:r>
          </a:p>
          <a:p>
            <a:pPr marL="0" indent="0" algn="ctr">
              <a:buNone/>
            </a:pPr>
            <a:r>
              <a:rPr lang="fr-CA">
                <a:latin typeface="Calibri"/>
                <a:ea typeface="MS PGothic"/>
                <a:cs typeface="Calibri"/>
              </a:rPr>
              <a:t> Environ </a:t>
            </a:r>
            <a:r>
              <a:rPr lang="fr-CA" b="1">
                <a:solidFill>
                  <a:srgbClr val="00A0AF"/>
                </a:solidFill>
                <a:latin typeface="Calibri"/>
                <a:ea typeface="MS PGothic"/>
                <a:cs typeface="Calibri"/>
              </a:rPr>
              <a:t>90 %</a:t>
            </a:r>
            <a:r>
              <a:rPr lang="fr-CA">
                <a:latin typeface="Calibri"/>
                <a:ea typeface="MS PGothic"/>
                <a:cs typeface="Calibri"/>
              </a:rPr>
              <a:t> de tous les cas de diabète sont des diabètes de type 2.</a:t>
            </a:r>
          </a:p>
        </p:txBody>
      </p:sp>
      <p:sp>
        <p:nvSpPr>
          <p:cNvPr id="2" name="Rectangle 1">
            <a:extLst>
              <a:ext uri="{FF2B5EF4-FFF2-40B4-BE49-F238E27FC236}">
                <a16:creationId xmlns:a16="http://schemas.microsoft.com/office/drawing/2014/main" id="{722CCBB1-8BAB-497E-AF8F-5BA7575CADC0}"/>
              </a:ext>
            </a:extLst>
          </p:cNvPr>
          <p:cNvSpPr/>
          <p:nvPr>
            <p:custDataLst>
              <p:tags r:id="rId2"/>
            </p:custDataLst>
          </p:nvPr>
        </p:nvSpPr>
        <p:spPr>
          <a:xfrm>
            <a:off x="3515" y="6022851"/>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fr-CA" sz="1100" u="none">
                <a:latin typeface="Calibri" panose="020F0502020204030204" pitchFamily="34" charset="0"/>
                <a:ea typeface="MS PGothic"/>
                <a:cs typeface="Calibri" panose="020F0502020204030204" pitchFamily="34" charset="0"/>
              </a:rPr>
              <a:t>Sources : </a:t>
            </a:r>
            <a:r>
              <a:rPr lang="fr-CA" sz="1100" u="none" err="1">
                <a:latin typeface="Calibri" panose="020F0502020204030204" pitchFamily="34" charset="0"/>
                <a:ea typeface="MS PGothic"/>
                <a:cs typeface="Calibri" panose="020F0502020204030204" pitchFamily="34" charset="0"/>
              </a:rPr>
              <a:t>Diabetes</a:t>
            </a:r>
            <a:r>
              <a:rPr lang="fr-CA" sz="1100" u="none">
                <a:latin typeface="Calibri" panose="020F0502020204030204" pitchFamily="34" charset="0"/>
                <a:ea typeface="MS PGothic"/>
                <a:cs typeface="Calibri" panose="020F0502020204030204" pitchFamily="34" charset="0"/>
              </a:rPr>
              <a:t> Canada. </a:t>
            </a:r>
            <a:r>
              <a:rPr lang="fr-CA" sz="1100" u="none" err="1">
                <a:latin typeface="Calibri" panose="020F0502020204030204" pitchFamily="34" charset="0"/>
                <a:ea typeface="MS PGothic"/>
                <a:cs typeface="Calibri" panose="020F0502020204030204" pitchFamily="34" charset="0"/>
              </a:rPr>
              <a:t>Diabetes</a:t>
            </a:r>
            <a:r>
              <a:rPr lang="fr-CA" sz="1100" u="none">
                <a:latin typeface="Calibri" panose="020F0502020204030204" pitchFamily="34" charset="0"/>
                <a:ea typeface="MS PGothic"/>
                <a:cs typeface="Calibri" panose="020F0502020204030204" pitchFamily="34" charset="0"/>
              </a:rPr>
              <a:t> in Ontario [Internet]. Toronto (ON) : </a:t>
            </a:r>
            <a:r>
              <a:rPr lang="fr-CA" sz="1100" u="none" err="1">
                <a:latin typeface="Calibri" panose="020F0502020204030204" pitchFamily="34" charset="0"/>
                <a:ea typeface="MS PGothic"/>
                <a:cs typeface="Calibri" panose="020F0502020204030204" pitchFamily="34" charset="0"/>
              </a:rPr>
              <a:t>Diabetes</a:t>
            </a:r>
            <a:r>
              <a:rPr lang="fr-CA" sz="1100" u="none">
                <a:latin typeface="Calibri" panose="020F0502020204030204" pitchFamily="34" charset="0"/>
                <a:ea typeface="MS PGothic"/>
                <a:cs typeface="Calibri" panose="020F0502020204030204" pitchFamily="34" charset="0"/>
              </a:rPr>
              <a:t> Canada; 2019 [cité en décembre 2019]. Disponible à : </a:t>
            </a:r>
            <a:r>
              <a:rPr lang="fr-CA" sz="1100">
                <a:solidFill>
                  <a:srgbClr val="00B0F0"/>
                </a:solidFill>
                <a:latin typeface="Calibri" panose="020F0502020204030204" pitchFamily="34" charset="0"/>
                <a:ea typeface="MS PGothic"/>
                <a:cs typeface="Calibri" panose="020F0502020204030204" pitchFamily="34" charset="0"/>
                <a:hlinkClick r:id="rId5">
                  <a:extLst>
                    <a:ext uri="{A12FA001-AC4F-418D-AE19-62706E023703}">
                      <ahyp:hlinkClr xmlns:ahyp="http://schemas.microsoft.com/office/drawing/2018/hyperlinkcolor" val="tx"/>
                    </a:ext>
                  </a:extLst>
                </a:hlinkClick>
              </a:rPr>
              <a:t>https://www.diabetes.ca/DiabetesCanadaWebsite/media/About-Diabetes/Diabetes Charter/2019-Backgrounder-Ontario.pdf</a:t>
            </a:r>
          </a:p>
          <a:p>
            <a:pPr>
              <a:spcBef>
                <a:spcPct val="30000"/>
              </a:spcBef>
              <a:defRPr/>
            </a:pPr>
            <a:r>
              <a:rPr lang="fr-CA" sz="1100" u="none" err="1">
                <a:latin typeface="Calibri" panose="020F0502020204030204" pitchFamily="34" charset="0"/>
                <a:ea typeface="MS PGothic"/>
                <a:cs typeface="Calibri" panose="020F0502020204030204" pitchFamily="34" charset="0"/>
              </a:rPr>
              <a:t>Diabetes</a:t>
            </a:r>
            <a:r>
              <a:rPr lang="fr-CA" sz="1100" u="none">
                <a:latin typeface="Calibri" panose="020F0502020204030204" pitchFamily="34" charset="0"/>
                <a:ea typeface="MS PGothic"/>
                <a:cs typeface="Calibri" panose="020F0502020204030204" pitchFamily="34" charset="0"/>
              </a:rPr>
              <a:t> Canada. 2018 </a:t>
            </a:r>
            <a:r>
              <a:rPr lang="fr-CA" sz="1100" u="none" err="1">
                <a:latin typeface="Calibri" panose="020F0502020204030204" pitchFamily="34" charset="0"/>
                <a:ea typeface="MS PGothic"/>
                <a:cs typeface="Calibri" panose="020F0502020204030204" pitchFamily="34" charset="0"/>
              </a:rPr>
              <a:t>Clinical</a:t>
            </a:r>
            <a:r>
              <a:rPr lang="fr-CA" sz="1100" u="none">
                <a:latin typeface="Calibri" panose="020F0502020204030204" pitchFamily="34" charset="0"/>
                <a:ea typeface="MS PGothic"/>
                <a:cs typeface="Calibri" panose="020F0502020204030204" pitchFamily="34" charset="0"/>
              </a:rPr>
              <a:t> practice guidelines [Internet]. Toronto (ON) : </a:t>
            </a:r>
            <a:r>
              <a:rPr lang="fr-CA" sz="1100" u="none" err="1">
                <a:latin typeface="Calibri" panose="020F0502020204030204" pitchFamily="34" charset="0"/>
                <a:ea typeface="MS PGothic"/>
                <a:cs typeface="Calibri" panose="020F0502020204030204" pitchFamily="34" charset="0"/>
              </a:rPr>
              <a:t>Diabetes</a:t>
            </a:r>
            <a:r>
              <a:rPr lang="fr-CA" sz="1100" u="none">
                <a:latin typeface="Calibri" panose="020F0502020204030204" pitchFamily="34" charset="0"/>
                <a:ea typeface="MS PGothic"/>
                <a:cs typeface="Calibri" panose="020F0502020204030204" pitchFamily="34" charset="0"/>
              </a:rPr>
              <a:t> Canada; 2018 [cité le 30 juillet 2019]. Disponible à : </a:t>
            </a:r>
            <a:r>
              <a:rPr lang="fr-CA" sz="1100">
                <a:solidFill>
                  <a:srgbClr val="00B0F0"/>
                </a:solidFill>
                <a:latin typeface="Calibri" panose="020F0502020204030204" pitchFamily="34" charset="0"/>
                <a:ea typeface="MS PGothic"/>
                <a:cs typeface="Calibri" panose="020F0502020204030204" pitchFamily="34" charset="0"/>
                <a:hlinkClick r:id="rId6">
                  <a:extLst>
                    <a:ext uri="{A12FA001-AC4F-418D-AE19-62706E023703}">
                      <ahyp:hlinkClr xmlns:ahyp="http://schemas.microsoft.com/office/drawing/2018/hyperlinkcolor" val="tx"/>
                    </a:ext>
                  </a:extLst>
                </a:hlinkClick>
              </a:rPr>
              <a:t>https://guidelines.diabetes.ca/docs/CPG-2018-full-EN.pdf</a:t>
            </a:r>
          </a:p>
        </p:txBody>
      </p:sp>
      <p:pic>
        <p:nvPicPr>
          <p:cNvPr id="1026" name="Picture 2">
            <a:extLst>
              <a:ext uri="{FF2B5EF4-FFF2-40B4-BE49-F238E27FC236}">
                <a16:creationId xmlns:a16="http://schemas.microsoft.com/office/drawing/2014/main" id="{EFB0B476-EF29-4739-9870-1337CE2434E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903211" y="1709737"/>
            <a:ext cx="3438525"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9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3465870" y="601347"/>
            <a:ext cx="5499999" cy="4230543"/>
          </a:xfrm>
        </p:spPr>
        <p:txBody>
          <a:bodyPr vert="horz" wrap="square" lIns="108000" tIns="45720" rIns="91440" bIns="45720" numCol="1" anchor="ctr" anchorCtr="0" compatLnSpc="1">
            <a:prstTxWarp prst="textNoShape">
              <a:avLst/>
            </a:prstTxWarp>
          </a:bodyPr>
          <a:lstStyle/>
          <a:p>
            <a:pPr marL="0" indent="0">
              <a:buNone/>
            </a:pPr>
            <a:r>
              <a:rPr lang="fr-CA">
                <a:latin typeface="Calibri" panose="020F0502020204030204" pitchFamily="34" charset="0"/>
                <a:ea typeface="MS PGothic"/>
                <a:cs typeface="Calibri" panose="020F0502020204030204" pitchFamily="34" charset="0"/>
              </a:rPr>
              <a:t>Les personnes vivant avec le diabète sont plus à risque de développer :</a:t>
            </a:r>
          </a:p>
          <a:p>
            <a:pPr lvl="1">
              <a:buClr>
                <a:srgbClr val="00B2E3"/>
              </a:buClr>
            </a:pPr>
            <a:r>
              <a:rPr lang="fr-CA" sz="2400" b="1" dirty="0">
                <a:solidFill>
                  <a:srgbClr val="00A0AF"/>
                </a:solidFill>
                <a:latin typeface="Calibri" panose="020F0502020204030204" pitchFamily="34" charset="0"/>
                <a:ea typeface="MS PGothic"/>
                <a:cs typeface="Calibri" panose="020F0502020204030204" pitchFamily="34" charset="0"/>
              </a:rPr>
              <a:t>Des complications graves</a:t>
            </a:r>
            <a:r>
              <a:rPr lang="fr-CA" sz="2400" b="1" dirty="0">
                <a:latin typeface="Calibri" panose="020F0502020204030204" pitchFamily="34" charset="0"/>
                <a:ea typeface="MS PGothic"/>
                <a:cs typeface="Calibri" panose="020F0502020204030204" pitchFamily="34" charset="0"/>
              </a:rPr>
              <a:t> </a:t>
            </a:r>
            <a:r>
              <a:rPr lang="fr-CA" sz="2400">
                <a:latin typeface="Calibri" panose="020F0502020204030204" pitchFamily="34" charset="0"/>
                <a:ea typeface="MS PGothic"/>
                <a:cs typeface="Calibri" panose="020F0502020204030204" pitchFamily="34" charset="0"/>
              </a:rPr>
              <a:t>(par exemple, hypoglycémie sévère)</a:t>
            </a:r>
            <a:endParaRPr lang="fr-CA" sz="2400" dirty="0">
              <a:latin typeface="Calibri" panose="020F0502020204030204" pitchFamily="34" charset="0"/>
              <a:ea typeface="MS PGothic"/>
              <a:cs typeface="Calibri" panose="020F0502020204030204" pitchFamily="34" charset="0"/>
            </a:endParaRPr>
          </a:p>
          <a:p>
            <a:pPr lvl="1">
              <a:buClr>
                <a:srgbClr val="00B2E3"/>
              </a:buClr>
            </a:pPr>
            <a:r>
              <a:rPr lang="fr-CA" sz="2400">
                <a:latin typeface="Calibri" panose="020F0502020204030204" pitchFamily="34" charset="0"/>
                <a:ea typeface="MS PGothic"/>
                <a:cs typeface="Calibri" panose="020F0502020204030204" pitchFamily="34" charset="0"/>
              </a:rPr>
              <a:t>Des </a:t>
            </a:r>
            <a:r>
              <a:rPr lang="fr-CA" sz="2400" b="1">
                <a:solidFill>
                  <a:srgbClr val="00A0AF"/>
                </a:solidFill>
                <a:latin typeface="Calibri" panose="020F0502020204030204" pitchFamily="34" charset="0"/>
                <a:ea typeface="MS PGothic"/>
                <a:cs typeface="Calibri" panose="020F0502020204030204" pitchFamily="34" charset="0"/>
              </a:rPr>
              <a:t>complications microvasculaires à long terme</a:t>
            </a:r>
            <a:r>
              <a:rPr lang="fr-CA" sz="2400">
                <a:latin typeface="Calibri" panose="020F0502020204030204" pitchFamily="34" charset="0"/>
                <a:ea typeface="MS PGothic"/>
                <a:cs typeface="Calibri" panose="020F0502020204030204" pitchFamily="34" charset="0"/>
              </a:rPr>
              <a:t> touchant les yeux, les reins et les nerfs</a:t>
            </a:r>
            <a:endParaRPr lang="fr-CA" sz="2400" dirty="0">
              <a:latin typeface="Calibri" panose="020F0502020204030204" pitchFamily="34" charset="0"/>
              <a:ea typeface="MS PGothic"/>
              <a:cs typeface="Calibri" panose="020F0502020204030204" pitchFamily="34" charset="0"/>
            </a:endParaRPr>
          </a:p>
          <a:p>
            <a:pPr lvl="1">
              <a:buClr>
                <a:srgbClr val="00B2E3"/>
              </a:buClr>
            </a:pPr>
            <a:r>
              <a:rPr lang="fr-CA" sz="2400">
                <a:latin typeface="Calibri" panose="020F0502020204030204" pitchFamily="34" charset="0"/>
                <a:ea typeface="MS PGothic"/>
                <a:cs typeface="Calibri" panose="020F0502020204030204" pitchFamily="34" charset="0"/>
              </a:rPr>
              <a:t>Des</a:t>
            </a:r>
            <a:r>
              <a:rPr lang="fr-CA" sz="2400" b="1">
                <a:solidFill>
                  <a:srgbClr val="00A0AF"/>
                </a:solidFill>
                <a:latin typeface="Calibri" panose="020F0502020204030204" pitchFamily="34" charset="0"/>
                <a:ea typeface="MS PGothic"/>
                <a:cs typeface="Calibri" panose="020F0502020204030204" pitchFamily="34" charset="0"/>
              </a:rPr>
              <a:t> maladies cardiovasculaires</a:t>
            </a:r>
            <a:endParaRPr lang="fr-CA" sz="2400" b="1" dirty="0">
              <a:solidFill>
                <a:srgbClr val="00A0AF"/>
              </a:solidFill>
              <a:latin typeface="Calibri" panose="020F0502020204030204" pitchFamily="34" charset="0"/>
              <a:ea typeface="MS PGothic"/>
              <a:cs typeface="Calibri" panose="020F0502020204030204" pitchFamily="34" charset="0"/>
            </a:endParaRPr>
          </a:p>
        </p:txBody>
      </p:sp>
      <p:sp>
        <p:nvSpPr>
          <p:cNvPr id="6" name="Rectangle 5">
            <a:extLst>
              <a:ext uri="{FF2B5EF4-FFF2-40B4-BE49-F238E27FC236}">
                <a16:creationId xmlns:a16="http://schemas.microsoft.com/office/drawing/2014/main" id="{4B602E11-CCEA-41BF-88B8-10CE6DD05CB8}"/>
              </a:ext>
            </a:extLst>
          </p:cNvPr>
          <p:cNvSpPr/>
          <p:nvPr>
            <p:custDataLst>
              <p:tags r:id="rId2"/>
            </p:custDataLst>
          </p:nvPr>
        </p:nvSpPr>
        <p:spPr>
          <a:xfrm>
            <a:off x="18420" y="6419012"/>
            <a:ext cx="8133776" cy="43088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fr-CA" sz="1100" u="none">
                <a:latin typeface="Calibri" panose="020F0502020204030204" pitchFamily="34" charset="0"/>
                <a:ea typeface="MS PGothic"/>
                <a:cs typeface="Calibri" panose="020F0502020204030204" pitchFamily="34" charset="0"/>
              </a:rPr>
              <a:t>Source : Diabetes Canada. 2018 clinical practice guidelines [Internet]. Toronto (ON) : Diabetes Canada; 2018 [cité le 30 juillet 2019]. Disponible à : </a:t>
            </a:r>
            <a:r>
              <a:rPr lang="fr-CA" sz="1100">
                <a:solidFill>
                  <a:srgbClr val="00B0F0"/>
                </a:solidFill>
                <a:latin typeface="Calibri" panose="020F0502020204030204" pitchFamily="34" charset="0"/>
                <a:ea typeface="MS PGothic"/>
                <a:cs typeface="Calibri" panose="020F0502020204030204" pitchFamily="34" charset="0"/>
                <a:hlinkClick r:id="rId5">
                  <a:extLst>
                    <a:ext uri="{A12FA001-AC4F-418D-AE19-62706E023703}">
                      <ahyp:hlinkClr xmlns:ahyp="http://schemas.microsoft.com/office/drawing/2018/hyperlinkcolor" val="tx"/>
                    </a:ext>
                  </a:extLst>
                </a:hlinkClick>
              </a:rPr>
              <a:t>https://guidelines.diabetes.ca/docs/CPG-2018-full-EN.pdf</a:t>
            </a:r>
          </a:p>
        </p:txBody>
      </p:sp>
      <p:pic>
        <p:nvPicPr>
          <p:cNvPr id="2" name="Picture 3" descr="Logo, company name&#10;&#10;Description automatically generated">
            <a:extLst>
              <a:ext uri="{FF2B5EF4-FFF2-40B4-BE49-F238E27FC236}">
                <a16:creationId xmlns:a16="http://schemas.microsoft.com/office/drawing/2014/main" id="{5F2A9370-6CB8-4792-8659-13B363F8E226}"/>
              </a:ext>
            </a:extLst>
          </p:cNvPr>
          <p:cNvPicPr>
            <a:picLocks noChangeAspect="1"/>
          </p:cNvPicPr>
          <p:nvPr>
            <p:custDataLst>
              <p:tags r:id="rId3"/>
            </p:custDataLst>
          </p:nvPr>
        </p:nvPicPr>
        <p:blipFill>
          <a:blip r:embed="rId6"/>
          <a:stretch>
            <a:fillRect/>
          </a:stretch>
        </p:blipFill>
        <p:spPr>
          <a:xfrm>
            <a:off x="178131" y="1851760"/>
            <a:ext cx="3200400" cy="2100189"/>
          </a:xfrm>
          <a:prstGeom prst="rect">
            <a:avLst/>
          </a:prstGeom>
        </p:spPr>
      </p:pic>
    </p:spTree>
    <p:extLst>
      <p:ext uri="{BB962C8B-B14F-4D97-AF65-F5344CB8AC3E}">
        <p14:creationId xmlns:p14="http://schemas.microsoft.com/office/powerpoint/2010/main" val="380143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412376" y="230596"/>
            <a:ext cx="8229600" cy="4248472"/>
          </a:xfrm>
        </p:spPr>
        <p:txBody>
          <a:bodyPr/>
          <a:lstStyle/>
          <a:p>
            <a:pPr>
              <a:buClr>
                <a:srgbClr val="00B2E3"/>
              </a:buClr>
            </a:pPr>
            <a:r>
              <a:rPr lang="fr-CA">
                <a:latin typeface="Calibri" panose="020F0502020204030204" pitchFamily="34" charset="0"/>
                <a:ea typeface="MS PGothic"/>
                <a:cs typeface="Calibri" panose="020F0502020204030204" pitchFamily="34" charset="0"/>
              </a:rPr>
              <a:t>Certaines populations connaissent des taux plus élevés de diabète de type 2, notamment :</a:t>
            </a:r>
          </a:p>
          <a:p>
            <a:pPr lvl="1">
              <a:buClr>
                <a:srgbClr val="00B2E3"/>
              </a:buClr>
            </a:pPr>
            <a:r>
              <a:rPr lang="fr-CA" sz="2400">
                <a:latin typeface="Calibri" panose="020F0502020204030204" pitchFamily="34" charset="0"/>
                <a:ea typeface="MS PGothic"/>
                <a:cs typeface="Calibri" panose="020F0502020204030204" pitchFamily="34" charset="0"/>
              </a:rPr>
              <a:t>les personnes à </a:t>
            </a:r>
            <a:r>
              <a:rPr lang="fr-CA" sz="2400" b="1">
                <a:solidFill>
                  <a:srgbClr val="00A0AF"/>
                </a:solidFill>
                <a:latin typeface="Calibri" panose="020F0502020204030204" pitchFamily="34" charset="0"/>
                <a:ea typeface="MS PGothic"/>
                <a:cs typeface="Calibri" panose="020F0502020204030204" pitchFamily="34" charset="0"/>
              </a:rPr>
              <a:t>faible revenu</a:t>
            </a:r>
            <a:endParaRPr lang="fr-CA" sz="2400" b="1" dirty="0">
              <a:solidFill>
                <a:srgbClr val="00A0AF"/>
              </a:solidFill>
              <a:latin typeface="Calibri" panose="020F0502020204030204" pitchFamily="34" charset="0"/>
              <a:ea typeface="MS PGothic"/>
              <a:cs typeface="Calibri" panose="020F0502020204030204" pitchFamily="34" charset="0"/>
            </a:endParaRPr>
          </a:p>
          <a:p>
            <a:pPr lvl="1">
              <a:buClr>
                <a:srgbClr val="00B2E3"/>
              </a:buClr>
            </a:pPr>
            <a:r>
              <a:rPr lang="fr-CA" sz="2400">
                <a:latin typeface="Calibri" panose="020F0502020204030204" pitchFamily="34" charset="0"/>
                <a:ea typeface="MS PGothic"/>
                <a:cs typeface="Calibri" panose="020F0502020204030204" pitchFamily="34" charset="0"/>
              </a:rPr>
              <a:t>les personnes d’</a:t>
            </a:r>
            <a:r>
              <a:rPr lang="fr-CA" sz="2400" b="1">
                <a:solidFill>
                  <a:srgbClr val="00A0AF"/>
                </a:solidFill>
                <a:latin typeface="Calibri" panose="020F0502020204030204" pitchFamily="34" charset="0"/>
                <a:ea typeface="MS PGothic"/>
                <a:cs typeface="Calibri" panose="020F0502020204030204" pitchFamily="34" charset="0"/>
              </a:rPr>
              <a:t>origine africaine, arabe, hispanique ou l’Asie du Sud</a:t>
            </a:r>
            <a:endParaRPr lang="fr-CA" sz="2400" b="1" dirty="0">
              <a:solidFill>
                <a:srgbClr val="00A0AF"/>
              </a:solidFill>
              <a:latin typeface="Calibri" panose="020F0502020204030204" pitchFamily="34" charset="0"/>
              <a:ea typeface="MS PGothic"/>
              <a:cs typeface="Calibri" panose="020F0502020204030204" pitchFamily="34" charset="0"/>
            </a:endParaRPr>
          </a:p>
          <a:p>
            <a:pPr lvl="1">
              <a:buClr>
                <a:srgbClr val="00B2E3"/>
              </a:buClr>
            </a:pPr>
            <a:r>
              <a:rPr lang="fr-CA" sz="2400">
                <a:latin typeface="Calibri" panose="020F0502020204030204" pitchFamily="34" charset="0"/>
                <a:ea typeface="MS PGothic"/>
                <a:cs typeface="Calibri" panose="020F0502020204030204" pitchFamily="34" charset="0"/>
              </a:rPr>
              <a:t>Les populations </a:t>
            </a:r>
            <a:r>
              <a:rPr lang="fr-CA" sz="2400" b="1">
                <a:solidFill>
                  <a:srgbClr val="00A0AF"/>
                </a:solidFill>
                <a:latin typeface="Calibri" panose="020F0502020204030204" pitchFamily="34" charset="0"/>
                <a:ea typeface="MS PGothic"/>
                <a:cs typeface="Calibri" panose="020F0502020204030204" pitchFamily="34" charset="0"/>
              </a:rPr>
              <a:t>autochtones</a:t>
            </a:r>
            <a:endParaRPr lang="fr-CA" sz="2400" b="1" dirty="0">
              <a:solidFill>
                <a:srgbClr val="00A0AF"/>
              </a:solidFill>
              <a:latin typeface="Calibri" panose="020F0502020204030204" pitchFamily="34" charset="0"/>
              <a:ea typeface="MS PGothic"/>
              <a:cs typeface="Calibri" panose="020F0502020204030204" pitchFamily="34" charset="0"/>
            </a:endParaRPr>
          </a:p>
          <a:p>
            <a:pPr>
              <a:buClr>
                <a:srgbClr val="00B2E3"/>
              </a:buClr>
            </a:pPr>
            <a:r>
              <a:rPr lang="fr-CA">
                <a:latin typeface="Calibri" panose="020F0502020204030204" pitchFamily="34" charset="0"/>
                <a:ea typeface="MS PGothic"/>
                <a:cs typeface="Calibri" panose="020F0502020204030204" pitchFamily="34" charset="0"/>
              </a:rPr>
              <a:t>En Ontario, la prévalence du diabète autodéclaré est environ </a:t>
            </a:r>
            <a:r>
              <a:rPr lang="fr-CA" b="1">
                <a:solidFill>
                  <a:srgbClr val="00A0AF"/>
                </a:solidFill>
                <a:latin typeface="Calibri" panose="020F0502020204030204" pitchFamily="34" charset="0"/>
                <a:ea typeface="MS PGothic"/>
                <a:cs typeface="Calibri" panose="020F0502020204030204" pitchFamily="34" charset="0"/>
              </a:rPr>
              <a:t>deux fois plus élevée</a:t>
            </a:r>
            <a:r>
              <a:rPr lang="fr-CA">
                <a:latin typeface="Calibri" panose="020F0502020204030204" pitchFamily="34" charset="0"/>
                <a:ea typeface="MS PGothic"/>
                <a:cs typeface="Calibri" panose="020F0502020204030204" pitchFamily="34" charset="0"/>
              </a:rPr>
              <a:t> chez les Asiatiques du sud (8,1 %) et les Noirs (8,5 %) que chez les Blancs (4,2 %). Les Autochtones sont </a:t>
            </a:r>
            <a:r>
              <a:rPr lang="fr-CA" b="1">
                <a:solidFill>
                  <a:srgbClr val="00A0AF"/>
                </a:solidFill>
                <a:latin typeface="Calibri" panose="020F0502020204030204" pitchFamily="34" charset="0"/>
                <a:ea typeface="MS PGothic"/>
                <a:cs typeface="Calibri" panose="020F0502020204030204" pitchFamily="34" charset="0"/>
              </a:rPr>
              <a:t>trois à cinq fois plus susceptibles</a:t>
            </a:r>
            <a:r>
              <a:rPr lang="fr-CA">
                <a:latin typeface="Calibri" panose="020F0502020204030204" pitchFamily="34" charset="0"/>
                <a:ea typeface="MS PGothic"/>
                <a:cs typeface="Calibri" panose="020F0502020204030204" pitchFamily="34" charset="0"/>
              </a:rPr>
              <a:t> d’être atteints de diabète de type 2 que les Canadiens non autochtones.</a:t>
            </a:r>
          </a:p>
        </p:txBody>
      </p:sp>
      <p:sp>
        <p:nvSpPr>
          <p:cNvPr id="6" name="Rectangle 5">
            <a:extLst>
              <a:ext uri="{FF2B5EF4-FFF2-40B4-BE49-F238E27FC236}">
                <a16:creationId xmlns:a16="http://schemas.microsoft.com/office/drawing/2014/main" id="{4B602E11-CCEA-41BF-88B8-10CE6DD05CB8}"/>
              </a:ext>
            </a:extLst>
          </p:cNvPr>
          <p:cNvSpPr/>
          <p:nvPr>
            <p:custDataLst>
              <p:tags r:id="rId2"/>
            </p:custDataLst>
          </p:nvPr>
        </p:nvSpPr>
        <p:spPr>
          <a:xfrm>
            <a:off x="7642" y="4916516"/>
            <a:ext cx="8133776" cy="1938992"/>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fr-CA" sz="1000" u="none">
                <a:latin typeface="Calibri" panose="020F0502020204030204" pitchFamily="34" charset="0"/>
                <a:ea typeface="MS PGothic"/>
                <a:cs typeface="Calibri" panose="020F0502020204030204" pitchFamily="34" charset="0"/>
              </a:rPr>
              <a:t>Sources : </a:t>
            </a:r>
            <a:r>
              <a:rPr lang="fr-CA" sz="1000" u="none" dirty="0" err="1">
                <a:latin typeface="Calibri" panose="020F0502020204030204" pitchFamily="34" charset="0"/>
                <a:ea typeface="MS PGothic"/>
                <a:cs typeface="Calibri" panose="020F0502020204030204" pitchFamily="34" charset="0"/>
              </a:rPr>
              <a:t>Diabetes</a:t>
            </a:r>
            <a:r>
              <a:rPr lang="fr-CA" sz="1000" u="none">
                <a:latin typeface="Calibri" panose="020F0502020204030204" pitchFamily="34" charset="0"/>
                <a:ea typeface="MS PGothic"/>
                <a:cs typeface="Calibri" panose="020F0502020204030204" pitchFamily="34" charset="0"/>
              </a:rPr>
              <a:t> Canada. 2018 </a:t>
            </a:r>
            <a:r>
              <a:rPr lang="fr-CA" sz="1000" u="none" dirty="0" err="1">
                <a:latin typeface="Calibri" panose="020F0502020204030204" pitchFamily="34" charset="0"/>
                <a:ea typeface="MS PGothic"/>
                <a:cs typeface="Calibri" panose="020F0502020204030204" pitchFamily="34" charset="0"/>
              </a:rPr>
              <a:t>clinical</a:t>
            </a:r>
            <a:r>
              <a:rPr lang="fr-CA" sz="1000" u="none">
                <a:latin typeface="Calibri" panose="020F0502020204030204" pitchFamily="34" charset="0"/>
                <a:ea typeface="MS PGothic"/>
                <a:cs typeface="Calibri" panose="020F0502020204030204" pitchFamily="34" charset="0"/>
              </a:rPr>
              <a:t> practice guidelines [Internet]. Toronto (ON) : </a:t>
            </a:r>
            <a:r>
              <a:rPr lang="fr-CA" sz="1000" u="none" dirty="0" err="1">
                <a:latin typeface="Calibri" panose="020F0502020204030204" pitchFamily="34" charset="0"/>
                <a:ea typeface="MS PGothic"/>
                <a:cs typeface="Calibri" panose="020F0502020204030204" pitchFamily="34" charset="0"/>
              </a:rPr>
              <a:t>Diabetes</a:t>
            </a:r>
            <a:r>
              <a:rPr lang="fr-CA" sz="1000" u="none">
                <a:latin typeface="Calibri" panose="020F0502020204030204" pitchFamily="34" charset="0"/>
                <a:ea typeface="MS PGothic"/>
                <a:cs typeface="Calibri" panose="020F0502020204030204" pitchFamily="34" charset="0"/>
              </a:rPr>
              <a:t> Canada; 2018 [cité le 30 juillet 2019]. Disponible à : </a:t>
            </a:r>
            <a:r>
              <a:rPr lang="fr-CA" sz="1000">
                <a:solidFill>
                  <a:srgbClr val="00B0F0"/>
                </a:solidFill>
                <a:latin typeface="Calibri" panose="020F0502020204030204" pitchFamily="34" charset="0"/>
                <a:ea typeface="MS PGothic"/>
                <a:cs typeface="Calibri" panose="020F0502020204030204" pitchFamily="34" charset="0"/>
                <a:hlinkClick r:id="rId4">
                  <a:extLst>
                    <a:ext uri="{A12FA001-AC4F-418D-AE19-62706E023703}">
                      <ahyp:hlinkClr xmlns:ahyp="http://schemas.microsoft.com/office/drawing/2018/hyperlinkcolor" val="tx"/>
                    </a:ext>
                  </a:extLst>
                </a:hlinkClick>
              </a:rPr>
              <a:t>https://guidelines.diabetes.ca/docs/CPG-2018-full-EN.pdf</a:t>
            </a:r>
          </a:p>
          <a:p>
            <a:pPr>
              <a:defRPr/>
            </a:pPr>
            <a:r>
              <a:rPr lang="fr-CA" sz="1000" u="none" dirty="0" err="1">
                <a:latin typeface="Calibri" panose="020F0502020204030204" pitchFamily="34" charset="0"/>
                <a:ea typeface="MS PGothic"/>
                <a:cs typeface="Calibri" panose="020F0502020204030204" pitchFamily="34" charset="0"/>
              </a:rPr>
              <a:t>Dinca-Panaitescu</a:t>
            </a:r>
            <a:r>
              <a:rPr lang="fr-CA" sz="1000" u="none">
                <a:latin typeface="Calibri" panose="020F0502020204030204" pitchFamily="34" charset="0"/>
                <a:ea typeface="MS PGothic"/>
                <a:cs typeface="Calibri" panose="020F0502020204030204" pitchFamily="34" charset="0"/>
              </a:rPr>
              <a:t> M, </a:t>
            </a:r>
            <a:r>
              <a:rPr lang="fr-CA" sz="1000" u="none" dirty="0" err="1">
                <a:latin typeface="Calibri" panose="020F0502020204030204" pitchFamily="34" charset="0"/>
                <a:ea typeface="MS PGothic"/>
                <a:cs typeface="Calibri" panose="020F0502020204030204" pitchFamily="34" charset="0"/>
              </a:rPr>
              <a:t>Dinca-Panaitescu</a:t>
            </a:r>
            <a:r>
              <a:rPr lang="fr-CA" sz="1000" u="none">
                <a:latin typeface="Calibri" panose="020F0502020204030204" pitchFamily="34" charset="0"/>
                <a:ea typeface="MS PGothic"/>
                <a:cs typeface="Calibri" panose="020F0502020204030204" pitchFamily="34" charset="0"/>
              </a:rPr>
              <a:t> S, Raphael D. </a:t>
            </a:r>
            <a:r>
              <a:rPr lang="fr-CA" sz="1000" i="1" u="none">
                <a:latin typeface="Calibri" panose="020F0502020204030204" pitchFamily="34" charset="0"/>
                <a:ea typeface="MS PGothic"/>
                <a:cs typeface="Calibri" panose="020F0502020204030204" pitchFamily="34" charset="0"/>
              </a:rPr>
              <a:t>The </a:t>
            </a:r>
            <a:r>
              <a:rPr lang="fr-CA" sz="1000" i="1" u="none" dirty="0" err="1">
                <a:latin typeface="Calibri" panose="020F0502020204030204" pitchFamily="34" charset="0"/>
                <a:ea typeface="MS PGothic"/>
                <a:cs typeface="Calibri" panose="020F0502020204030204" pitchFamily="34" charset="0"/>
              </a:rPr>
              <a:t>dynamics</a:t>
            </a:r>
            <a:r>
              <a:rPr lang="fr-CA" sz="1000" i="1" u="none">
                <a:latin typeface="Calibri" panose="020F0502020204030204" pitchFamily="34" charset="0"/>
                <a:ea typeface="MS PGothic"/>
                <a:cs typeface="Calibri" panose="020F0502020204030204" pitchFamily="34" charset="0"/>
              </a:rPr>
              <a:t> of the </a:t>
            </a:r>
            <a:r>
              <a:rPr lang="fr-CA" sz="1000" i="1" u="none" dirty="0" err="1">
                <a:latin typeface="Calibri" panose="020F0502020204030204" pitchFamily="34" charset="0"/>
                <a:ea typeface="MS PGothic"/>
                <a:cs typeface="Calibri" panose="020F0502020204030204" pitchFamily="34" charset="0"/>
              </a:rPr>
              <a:t>relationship</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between</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diabetes</a:t>
            </a:r>
            <a:r>
              <a:rPr lang="fr-CA" sz="1000" i="1" u="none">
                <a:latin typeface="Calibri" panose="020F0502020204030204" pitchFamily="34" charset="0"/>
                <a:ea typeface="MS PGothic"/>
                <a:cs typeface="Calibri" panose="020F0502020204030204" pitchFamily="34" charset="0"/>
              </a:rPr>
              <a:t> incidence and </a:t>
            </a:r>
            <a:r>
              <a:rPr lang="fr-CA" sz="1000" i="1" u="none" dirty="0" err="1">
                <a:latin typeface="Calibri" panose="020F0502020204030204" pitchFamily="34" charset="0"/>
                <a:ea typeface="MS PGothic"/>
                <a:cs typeface="Calibri" panose="020F0502020204030204" pitchFamily="34" charset="0"/>
              </a:rPr>
              <a:t>low</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income</a:t>
            </a:r>
            <a:r>
              <a:rPr lang="fr-CA" sz="1000" i="1" u="none">
                <a:latin typeface="Calibri" panose="020F0502020204030204" pitchFamily="34" charset="0"/>
                <a:ea typeface="MS PGothic"/>
                <a:cs typeface="Calibri" panose="020F0502020204030204" pitchFamily="34" charset="0"/>
              </a:rPr>
              <a:t> : longitudinal </a:t>
            </a:r>
            <a:r>
              <a:rPr lang="fr-CA" sz="1000" i="1" u="none" dirty="0" err="1">
                <a:latin typeface="Calibri" panose="020F0502020204030204" pitchFamily="34" charset="0"/>
                <a:ea typeface="MS PGothic"/>
                <a:cs typeface="Calibri" panose="020F0502020204030204" pitchFamily="34" charset="0"/>
              </a:rPr>
              <a:t>results</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from</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Canada's</a:t>
            </a:r>
            <a:r>
              <a:rPr lang="fr-CA" sz="1000" i="1" u="none">
                <a:latin typeface="Calibri" panose="020F0502020204030204" pitchFamily="34" charset="0"/>
                <a:ea typeface="MS PGothic"/>
                <a:cs typeface="Calibri" panose="020F0502020204030204" pitchFamily="34" charset="0"/>
              </a:rPr>
              <a:t> national population </a:t>
            </a:r>
            <a:r>
              <a:rPr lang="fr-CA" sz="1000" i="1" u="none" dirty="0" err="1">
                <a:latin typeface="Calibri" panose="020F0502020204030204" pitchFamily="34" charset="0"/>
                <a:ea typeface="MS PGothic"/>
                <a:cs typeface="Calibri" panose="020F0502020204030204" pitchFamily="34" charset="0"/>
              </a:rPr>
              <a:t>health</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survey</a:t>
            </a:r>
            <a:r>
              <a:rPr lang="fr-CA" sz="1000" u="none">
                <a:latin typeface="Calibri" panose="020F0502020204030204" pitchFamily="34" charset="0"/>
                <a:ea typeface="MS PGothic"/>
                <a:cs typeface="Calibri" panose="020F0502020204030204" pitchFamily="34" charset="0"/>
              </a:rPr>
              <a:t>. </a:t>
            </a:r>
            <a:r>
              <a:rPr lang="fr-CA" sz="1000" u="none" dirty="0" err="1">
                <a:latin typeface="Calibri" panose="020F0502020204030204" pitchFamily="34" charset="0"/>
                <a:ea typeface="MS PGothic"/>
                <a:cs typeface="Calibri" panose="020F0502020204030204" pitchFamily="34" charset="0"/>
              </a:rPr>
              <a:t>Maturitas</a:t>
            </a:r>
            <a:r>
              <a:rPr lang="fr-CA" sz="1000" u="none">
                <a:latin typeface="Calibri" panose="020F0502020204030204" pitchFamily="34" charset="0"/>
                <a:ea typeface="MS PGothic"/>
                <a:cs typeface="Calibri" panose="020F0502020204030204" pitchFamily="34" charset="0"/>
              </a:rPr>
              <a:t>. 2012 Jul;72(3):229-35.</a:t>
            </a:r>
          </a:p>
          <a:p>
            <a:pPr>
              <a:defRPr/>
            </a:pPr>
            <a:r>
              <a:rPr lang="fr-CA" sz="1000" u="none" dirty="0" err="1">
                <a:latin typeface="Calibri" panose="020F0502020204030204" pitchFamily="34" charset="0"/>
                <a:ea typeface="MS PGothic"/>
                <a:cs typeface="Calibri" panose="020F0502020204030204" pitchFamily="34" charset="0"/>
              </a:rPr>
              <a:t>Fischbacher</a:t>
            </a:r>
            <a:r>
              <a:rPr lang="fr-CA" sz="1000" u="none">
                <a:latin typeface="Calibri" panose="020F0502020204030204" pitchFamily="34" charset="0"/>
                <a:ea typeface="MS PGothic"/>
                <a:cs typeface="Calibri" panose="020F0502020204030204" pitchFamily="34" charset="0"/>
              </a:rPr>
              <a:t> CM, Bhopal R, Steiner M, Morris AD, </a:t>
            </a:r>
            <a:r>
              <a:rPr lang="fr-CA" sz="1000" u="none" dirty="0" err="1">
                <a:latin typeface="Calibri" panose="020F0502020204030204" pitchFamily="34" charset="0"/>
                <a:ea typeface="MS PGothic"/>
                <a:cs typeface="Calibri" panose="020F0502020204030204" pitchFamily="34" charset="0"/>
              </a:rPr>
              <a:t>Chalmers</a:t>
            </a:r>
            <a:r>
              <a:rPr lang="fr-CA" sz="1000" u="none">
                <a:latin typeface="Calibri" panose="020F0502020204030204" pitchFamily="34" charset="0"/>
                <a:ea typeface="MS PGothic"/>
                <a:cs typeface="Calibri" panose="020F0502020204030204" pitchFamily="34" charset="0"/>
              </a:rPr>
              <a:t> J. </a:t>
            </a:r>
            <a:r>
              <a:rPr lang="fr-CA" sz="1000" i="1" u="none">
                <a:latin typeface="Calibri" panose="020F0502020204030204" pitchFamily="34" charset="0"/>
                <a:ea typeface="MS PGothic"/>
                <a:cs typeface="Calibri" panose="020F0502020204030204" pitchFamily="34" charset="0"/>
              </a:rPr>
              <a:t>Is </a:t>
            </a:r>
            <a:r>
              <a:rPr lang="fr-CA" sz="1000" i="1" u="none" dirty="0" err="1">
                <a:latin typeface="Calibri" panose="020F0502020204030204" pitchFamily="34" charset="0"/>
                <a:ea typeface="MS PGothic"/>
                <a:cs typeface="Calibri" panose="020F0502020204030204" pitchFamily="34" charset="0"/>
              </a:rPr>
              <a:t>there</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equity</a:t>
            </a:r>
            <a:r>
              <a:rPr lang="fr-CA" sz="1000" i="1" u="none">
                <a:latin typeface="Calibri" panose="020F0502020204030204" pitchFamily="34" charset="0"/>
                <a:ea typeface="MS PGothic"/>
                <a:cs typeface="Calibri" panose="020F0502020204030204" pitchFamily="34" charset="0"/>
              </a:rPr>
              <a:t> of service </a:t>
            </a:r>
            <a:r>
              <a:rPr lang="fr-CA" sz="1000" i="1" u="none" dirty="0" err="1">
                <a:latin typeface="Calibri" panose="020F0502020204030204" pitchFamily="34" charset="0"/>
                <a:ea typeface="MS PGothic"/>
                <a:cs typeface="Calibri" panose="020F0502020204030204" pitchFamily="34" charset="0"/>
              </a:rPr>
              <a:t>delivery</a:t>
            </a:r>
            <a:r>
              <a:rPr lang="fr-CA" sz="1000" i="1" u="none">
                <a:latin typeface="Calibri" panose="020F0502020204030204" pitchFamily="34" charset="0"/>
                <a:ea typeface="MS PGothic"/>
                <a:cs typeface="Calibri" panose="020F0502020204030204" pitchFamily="34" charset="0"/>
              </a:rPr>
              <a:t> and </a:t>
            </a:r>
            <a:r>
              <a:rPr lang="fr-CA" sz="1000" i="1" u="none" dirty="0" err="1">
                <a:latin typeface="Calibri" panose="020F0502020204030204" pitchFamily="34" charset="0"/>
                <a:ea typeface="MS PGothic"/>
                <a:cs typeface="Calibri" panose="020F0502020204030204" pitchFamily="34" charset="0"/>
              </a:rPr>
              <a:t>intermediate</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outcomes</a:t>
            </a:r>
            <a:r>
              <a:rPr lang="fr-CA" sz="1000" i="1" u="none">
                <a:latin typeface="Calibri" panose="020F0502020204030204" pitchFamily="34" charset="0"/>
                <a:ea typeface="MS PGothic"/>
                <a:cs typeface="Calibri" panose="020F0502020204030204" pitchFamily="34" charset="0"/>
              </a:rPr>
              <a:t> in South </a:t>
            </a:r>
            <a:r>
              <a:rPr lang="fr-CA" sz="1000" i="1" u="none" dirty="0" err="1">
                <a:latin typeface="Calibri" panose="020F0502020204030204" pitchFamily="34" charset="0"/>
                <a:ea typeface="MS PGothic"/>
                <a:cs typeface="Calibri" panose="020F0502020204030204" pitchFamily="34" charset="0"/>
              </a:rPr>
              <a:t>Asians</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with</a:t>
            </a:r>
            <a:r>
              <a:rPr lang="fr-CA" sz="1000" i="1" u="none">
                <a:latin typeface="Calibri" panose="020F0502020204030204" pitchFamily="34" charset="0"/>
                <a:ea typeface="MS PGothic"/>
                <a:cs typeface="Calibri" panose="020F0502020204030204" pitchFamily="34" charset="0"/>
              </a:rPr>
              <a:t> type 2 </a:t>
            </a:r>
            <a:r>
              <a:rPr lang="fr-CA" sz="1000" i="1" u="none" dirty="0" err="1">
                <a:latin typeface="Calibri" panose="020F0502020204030204" pitchFamily="34" charset="0"/>
                <a:ea typeface="MS PGothic"/>
                <a:cs typeface="Calibri" panose="020F0502020204030204" pitchFamily="34" charset="0"/>
              </a:rPr>
              <a:t>diabetes</a:t>
            </a:r>
            <a:r>
              <a:rPr lang="fr-CA" sz="1000" i="1" u="none">
                <a:latin typeface="Calibri" panose="020F0502020204030204" pitchFamily="34" charset="0"/>
                <a:ea typeface="MS PGothic"/>
                <a:cs typeface="Calibri" panose="020F0502020204030204" pitchFamily="34" charset="0"/>
              </a:rPr>
              <a:t>?</a:t>
            </a:r>
            <a:r>
              <a:rPr lang="fr-CA" sz="1000" u="none">
                <a:latin typeface="Calibri" panose="020F0502020204030204" pitchFamily="34" charset="0"/>
                <a:ea typeface="MS PGothic"/>
                <a:cs typeface="Calibri" panose="020F0502020204030204" pitchFamily="34" charset="0"/>
              </a:rPr>
              <a:t> Analyse de la base de données DARTS et résumé des publications britanniques. J Public </a:t>
            </a:r>
            <a:r>
              <a:rPr lang="fr-CA" sz="1000" u="none" dirty="0" err="1">
                <a:latin typeface="Calibri" panose="020F0502020204030204" pitchFamily="34" charset="0"/>
                <a:ea typeface="MS PGothic"/>
                <a:cs typeface="Calibri" panose="020F0502020204030204" pitchFamily="34" charset="0"/>
              </a:rPr>
              <a:t>Health</a:t>
            </a:r>
            <a:r>
              <a:rPr lang="fr-CA" sz="1000" u="none">
                <a:latin typeface="Calibri" panose="020F0502020204030204" pitchFamily="34" charset="0"/>
                <a:ea typeface="MS PGothic"/>
                <a:cs typeface="Calibri" panose="020F0502020204030204" pitchFamily="34" charset="0"/>
              </a:rPr>
              <a:t> (</a:t>
            </a:r>
            <a:r>
              <a:rPr lang="fr-CA" sz="1000" u="none" dirty="0" err="1">
                <a:latin typeface="Calibri" panose="020F0502020204030204" pitchFamily="34" charset="0"/>
                <a:ea typeface="MS PGothic"/>
                <a:cs typeface="Calibri" panose="020F0502020204030204" pitchFamily="34" charset="0"/>
              </a:rPr>
              <a:t>Oxf</a:t>
            </a:r>
            <a:r>
              <a:rPr lang="fr-CA" sz="1000" u="none">
                <a:latin typeface="Calibri" panose="020F0502020204030204" pitchFamily="34" charset="0"/>
                <a:ea typeface="MS PGothic"/>
                <a:cs typeface="Calibri" panose="020F0502020204030204" pitchFamily="34" charset="0"/>
              </a:rPr>
              <a:t>). 2009;31(2):239-49.</a:t>
            </a:r>
          </a:p>
          <a:p>
            <a:pPr>
              <a:defRPr/>
            </a:pPr>
            <a:r>
              <a:rPr lang="fr-CA" sz="1000" u="none">
                <a:latin typeface="Calibri" panose="020F0502020204030204" pitchFamily="34" charset="0"/>
                <a:ea typeface="MS PGothic"/>
                <a:cs typeface="Calibri" panose="020F0502020204030204" pitchFamily="34" charset="0"/>
              </a:rPr>
              <a:t>Marshall MC. </a:t>
            </a:r>
            <a:r>
              <a:rPr lang="fr-CA" sz="1000" i="1" u="none" dirty="0" err="1">
                <a:latin typeface="Calibri" panose="020F0502020204030204" pitchFamily="34" charset="0"/>
                <a:ea typeface="MS PGothic"/>
                <a:cs typeface="Calibri" panose="020F0502020204030204" pitchFamily="34" charset="0"/>
              </a:rPr>
              <a:t>Diabetes</a:t>
            </a:r>
            <a:r>
              <a:rPr lang="fr-CA" sz="1000" i="1" u="none">
                <a:latin typeface="Calibri" panose="020F0502020204030204" pitchFamily="34" charset="0"/>
                <a:ea typeface="MS PGothic"/>
                <a:cs typeface="Calibri" panose="020F0502020204030204" pitchFamily="34" charset="0"/>
              </a:rPr>
              <a:t> in </a:t>
            </a:r>
            <a:r>
              <a:rPr lang="fr-CA" sz="1000" i="1" u="none" dirty="0" err="1">
                <a:latin typeface="Calibri" panose="020F0502020204030204" pitchFamily="34" charset="0"/>
                <a:ea typeface="MS PGothic"/>
                <a:cs typeface="Calibri" panose="020F0502020204030204" pitchFamily="34" charset="0"/>
              </a:rPr>
              <a:t>African</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Americans</a:t>
            </a:r>
            <a:r>
              <a:rPr lang="fr-CA" sz="1000" u="none">
                <a:latin typeface="Calibri" panose="020F0502020204030204" pitchFamily="34" charset="0"/>
                <a:ea typeface="MS PGothic"/>
                <a:cs typeface="Calibri" panose="020F0502020204030204" pitchFamily="34" charset="0"/>
              </a:rPr>
              <a:t>. </a:t>
            </a:r>
            <a:r>
              <a:rPr lang="fr-CA" sz="1000" u="none" dirty="0" err="1">
                <a:latin typeface="Calibri" panose="020F0502020204030204" pitchFamily="34" charset="0"/>
                <a:ea typeface="MS PGothic"/>
                <a:cs typeface="Calibri" panose="020F0502020204030204" pitchFamily="34" charset="0"/>
              </a:rPr>
              <a:t>Postgrad</a:t>
            </a:r>
            <a:r>
              <a:rPr lang="fr-CA" sz="1000" u="none">
                <a:latin typeface="Calibri" panose="020F0502020204030204" pitchFamily="34" charset="0"/>
                <a:ea typeface="MS PGothic"/>
                <a:cs typeface="Calibri" panose="020F0502020204030204" pitchFamily="34" charset="0"/>
              </a:rPr>
              <a:t> Med J. 2005;81(962):734-40.</a:t>
            </a:r>
          </a:p>
          <a:p>
            <a:pPr>
              <a:defRPr/>
            </a:pPr>
            <a:r>
              <a:rPr lang="fr-CA" sz="1000" u="none" dirty="0" err="1">
                <a:latin typeface="Calibri" panose="020F0502020204030204" pitchFamily="34" charset="0"/>
                <a:ea typeface="MS PGothic"/>
                <a:cs typeface="Calibri" panose="020F0502020204030204" pitchFamily="34" charset="0"/>
              </a:rPr>
              <a:t>Vandenheede</a:t>
            </a:r>
            <a:r>
              <a:rPr lang="fr-CA" sz="1000" u="none">
                <a:latin typeface="Calibri" panose="020F0502020204030204" pitchFamily="34" charset="0"/>
                <a:ea typeface="MS PGothic"/>
                <a:cs typeface="Calibri" panose="020F0502020204030204" pitchFamily="34" charset="0"/>
              </a:rPr>
              <a:t> H, </a:t>
            </a:r>
            <a:r>
              <a:rPr lang="fr-CA" sz="1000" u="none" dirty="0" err="1">
                <a:latin typeface="Calibri" panose="020F0502020204030204" pitchFamily="34" charset="0"/>
                <a:ea typeface="MS PGothic"/>
                <a:cs typeface="Calibri" panose="020F0502020204030204" pitchFamily="34" charset="0"/>
              </a:rPr>
              <a:t>Deboosere</a:t>
            </a:r>
            <a:r>
              <a:rPr lang="fr-CA" sz="1000" u="none">
                <a:latin typeface="Calibri" panose="020F0502020204030204" pitchFamily="34" charset="0"/>
                <a:ea typeface="MS PGothic"/>
                <a:cs typeface="Calibri" panose="020F0502020204030204" pitchFamily="34" charset="0"/>
              </a:rPr>
              <a:t> P. </a:t>
            </a:r>
            <a:r>
              <a:rPr lang="fr-CA" sz="1000" i="1" u="none">
                <a:latin typeface="Calibri" panose="020F0502020204030204" pitchFamily="34" charset="0"/>
                <a:ea typeface="MS PGothic"/>
                <a:cs typeface="Calibri" panose="020F0502020204030204" pitchFamily="34" charset="0"/>
              </a:rPr>
              <a:t>Type 2 </a:t>
            </a:r>
            <a:r>
              <a:rPr lang="fr-CA" sz="1000" i="1" u="none" dirty="0" err="1">
                <a:latin typeface="Calibri" panose="020F0502020204030204" pitchFamily="34" charset="0"/>
                <a:ea typeface="MS PGothic"/>
                <a:cs typeface="Calibri" panose="020F0502020204030204" pitchFamily="34" charset="0"/>
              </a:rPr>
              <a:t>diabetes</a:t>
            </a:r>
            <a:r>
              <a:rPr lang="fr-CA" sz="1000" i="1" u="none">
                <a:latin typeface="Calibri" panose="020F0502020204030204" pitchFamily="34" charset="0"/>
                <a:ea typeface="MS PGothic"/>
                <a:cs typeface="Calibri" panose="020F0502020204030204" pitchFamily="34" charset="0"/>
              </a:rPr>
              <a:t> in </a:t>
            </a:r>
            <a:r>
              <a:rPr lang="fr-CA" sz="1000" i="1" u="none" dirty="0" err="1">
                <a:latin typeface="Calibri" panose="020F0502020204030204" pitchFamily="34" charset="0"/>
                <a:ea typeface="MS PGothic"/>
                <a:cs typeface="Calibri" panose="020F0502020204030204" pitchFamily="34" charset="0"/>
              </a:rPr>
              <a:t>Belgians</a:t>
            </a:r>
            <a:r>
              <a:rPr lang="fr-CA" sz="1000" i="1" u="none">
                <a:latin typeface="Calibri" panose="020F0502020204030204" pitchFamily="34" charset="0"/>
                <a:ea typeface="MS PGothic"/>
                <a:cs typeface="Calibri" panose="020F0502020204030204" pitchFamily="34" charset="0"/>
              </a:rPr>
              <a:t> of Turkish and </a:t>
            </a:r>
            <a:r>
              <a:rPr lang="fr-CA" sz="1000" i="1" u="none" dirty="0" err="1">
                <a:latin typeface="Calibri" panose="020F0502020204030204" pitchFamily="34" charset="0"/>
                <a:ea typeface="MS PGothic"/>
                <a:cs typeface="Calibri" panose="020F0502020204030204" pitchFamily="34" charset="0"/>
              </a:rPr>
              <a:t>Moroccan</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origin</a:t>
            </a:r>
            <a:r>
              <a:rPr lang="fr-CA" sz="1000" u="none">
                <a:latin typeface="Calibri" panose="020F0502020204030204" pitchFamily="34" charset="0"/>
                <a:ea typeface="MS PGothic"/>
                <a:cs typeface="Calibri" panose="020F0502020204030204" pitchFamily="34" charset="0"/>
              </a:rPr>
              <a:t>. Arch Public </a:t>
            </a:r>
            <a:r>
              <a:rPr lang="fr-CA" sz="1000" u="none" dirty="0" err="1">
                <a:latin typeface="Calibri" panose="020F0502020204030204" pitchFamily="34" charset="0"/>
                <a:ea typeface="MS PGothic"/>
                <a:cs typeface="Calibri" panose="020F0502020204030204" pitchFamily="34" charset="0"/>
              </a:rPr>
              <a:t>Health</a:t>
            </a:r>
            <a:r>
              <a:rPr lang="fr-CA" sz="1000" u="none">
                <a:latin typeface="Calibri" panose="020F0502020204030204" pitchFamily="34" charset="0"/>
                <a:ea typeface="MS PGothic"/>
                <a:cs typeface="Calibri" panose="020F0502020204030204" pitchFamily="34" charset="0"/>
              </a:rPr>
              <a:t>. 2009;67(2):62-87.</a:t>
            </a:r>
          </a:p>
          <a:p>
            <a:pPr>
              <a:defRPr/>
            </a:pPr>
            <a:r>
              <a:rPr lang="fr-CA" sz="1000" u="none" dirty="0" err="1">
                <a:latin typeface="Calibri" panose="020F0502020204030204" pitchFamily="34" charset="0"/>
                <a:ea typeface="MS PGothic"/>
                <a:cs typeface="Calibri" panose="020F0502020204030204" pitchFamily="34" charset="0"/>
              </a:rPr>
              <a:t>Dinca-Panaitescu</a:t>
            </a:r>
            <a:r>
              <a:rPr lang="fr-CA" sz="1000" u="none">
                <a:latin typeface="Calibri" panose="020F0502020204030204" pitchFamily="34" charset="0"/>
                <a:ea typeface="MS PGothic"/>
                <a:cs typeface="Calibri" panose="020F0502020204030204" pitchFamily="34" charset="0"/>
              </a:rPr>
              <a:t> M, </a:t>
            </a:r>
            <a:r>
              <a:rPr lang="fr-CA" sz="1000" u="none" dirty="0" err="1">
                <a:latin typeface="Calibri" panose="020F0502020204030204" pitchFamily="34" charset="0"/>
                <a:ea typeface="MS PGothic"/>
                <a:cs typeface="Calibri" panose="020F0502020204030204" pitchFamily="34" charset="0"/>
              </a:rPr>
              <a:t>Dinca-Panaitescu</a:t>
            </a:r>
            <a:r>
              <a:rPr lang="fr-CA" sz="1000" u="none">
                <a:latin typeface="Calibri" panose="020F0502020204030204" pitchFamily="34" charset="0"/>
                <a:ea typeface="MS PGothic"/>
                <a:cs typeface="Calibri" panose="020F0502020204030204" pitchFamily="34" charset="0"/>
              </a:rPr>
              <a:t> S, Bryant T. </a:t>
            </a:r>
            <a:r>
              <a:rPr lang="fr-CA" sz="1000" i="1" u="none" dirty="0" err="1">
                <a:latin typeface="Calibri" panose="020F0502020204030204" pitchFamily="34" charset="0"/>
                <a:ea typeface="MS PGothic"/>
                <a:cs typeface="Calibri" panose="020F0502020204030204" pitchFamily="34" charset="0"/>
              </a:rPr>
              <a:t>Diabetes</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prevalence</a:t>
            </a:r>
            <a:r>
              <a:rPr lang="fr-CA" sz="1000" i="1" u="none">
                <a:latin typeface="Calibri" panose="020F0502020204030204" pitchFamily="34" charset="0"/>
                <a:ea typeface="MS PGothic"/>
                <a:cs typeface="Calibri" panose="020F0502020204030204" pitchFamily="34" charset="0"/>
              </a:rPr>
              <a:t> and </a:t>
            </a:r>
            <a:r>
              <a:rPr lang="fr-CA" sz="1000" i="1" u="none" dirty="0" err="1">
                <a:latin typeface="Calibri" panose="020F0502020204030204" pitchFamily="34" charset="0"/>
                <a:ea typeface="MS PGothic"/>
                <a:cs typeface="Calibri" panose="020F0502020204030204" pitchFamily="34" charset="0"/>
              </a:rPr>
              <a:t>income</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results</a:t>
            </a:r>
            <a:r>
              <a:rPr lang="fr-CA" sz="1000" i="1" u="none">
                <a:latin typeface="Calibri" panose="020F0502020204030204" pitchFamily="34" charset="0"/>
                <a:ea typeface="MS PGothic"/>
                <a:cs typeface="Calibri" panose="020F0502020204030204" pitchFamily="34" charset="0"/>
              </a:rPr>
              <a:t> of the Canadian </a:t>
            </a:r>
            <a:r>
              <a:rPr lang="fr-CA" sz="1000" i="1" u="none" dirty="0" err="1">
                <a:latin typeface="Calibri" panose="020F0502020204030204" pitchFamily="34" charset="0"/>
                <a:ea typeface="MS PGothic"/>
                <a:cs typeface="Calibri" panose="020F0502020204030204" pitchFamily="34" charset="0"/>
              </a:rPr>
              <a:t>community</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health</a:t>
            </a:r>
            <a:r>
              <a:rPr lang="fr-CA" sz="1000" i="1" u="none">
                <a:latin typeface="Calibri" panose="020F0502020204030204" pitchFamily="34" charset="0"/>
                <a:ea typeface="MS PGothic"/>
                <a:cs typeface="Calibri" panose="020F0502020204030204" pitchFamily="34" charset="0"/>
              </a:rPr>
              <a:t> </a:t>
            </a:r>
            <a:r>
              <a:rPr lang="fr-CA" sz="1000" i="1" u="none" dirty="0" err="1">
                <a:latin typeface="Calibri" panose="020F0502020204030204" pitchFamily="34" charset="0"/>
                <a:ea typeface="MS PGothic"/>
                <a:cs typeface="Calibri" panose="020F0502020204030204" pitchFamily="34" charset="0"/>
              </a:rPr>
              <a:t>survey</a:t>
            </a:r>
            <a:r>
              <a:rPr lang="fr-CA" sz="1000" u="none">
                <a:latin typeface="Calibri" panose="020F0502020204030204" pitchFamily="34" charset="0"/>
                <a:ea typeface="MS PGothic"/>
                <a:cs typeface="Calibri" panose="020F0502020204030204" pitchFamily="34" charset="0"/>
              </a:rPr>
              <a:t>. </a:t>
            </a:r>
            <a:r>
              <a:rPr lang="fr-CA" sz="1000" u="none" dirty="0" err="1">
                <a:latin typeface="Calibri" panose="020F0502020204030204" pitchFamily="34" charset="0"/>
                <a:ea typeface="MS PGothic"/>
                <a:cs typeface="Calibri" panose="020F0502020204030204" pitchFamily="34" charset="0"/>
              </a:rPr>
              <a:t>Health</a:t>
            </a:r>
            <a:r>
              <a:rPr lang="fr-CA" sz="1000" u="none">
                <a:latin typeface="Calibri" panose="020F0502020204030204" pitchFamily="34" charset="0"/>
                <a:ea typeface="MS PGothic"/>
                <a:cs typeface="Calibri" panose="020F0502020204030204" pitchFamily="34" charset="0"/>
              </a:rPr>
              <a:t> Policy. 2011;99:116-23.</a:t>
            </a:r>
          </a:p>
          <a:p>
            <a:pPr>
              <a:defRPr/>
            </a:pPr>
            <a:r>
              <a:rPr lang="fr-CA" sz="1000" u="none">
                <a:latin typeface="Calibri" panose="020F0502020204030204" pitchFamily="34" charset="0"/>
                <a:ea typeface="MS PGothic"/>
                <a:cs typeface="Calibri" panose="020F0502020204030204" pitchFamily="34" charset="0"/>
              </a:rPr>
              <a:t>Shah BR. </a:t>
            </a:r>
            <a:r>
              <a:rPr lang="fr-CA" sz="1000" i="1" u="none" dirty="0" err="1">
                <a:latin typeface="Calibri" panose="020F0502020204030204" pitchFamily="34" charset="0"/>
                <a:ea typeface="MS PGothic"/>
                <a:cs typeface="Calibri" panose="020F0502020204030204" pitchFamily="34" charset="0"/>
              </a:rPr>
              <a:t>Diabetes</a:t>
            </a:r>
            <a:r>
              <a:rPr lang="fr-CA" sz="1000" i="1" u="none">
                <a:latin typeface="Calibri" panose="020F0502020204030204" pitchFamily="34" charset="0"/>
                <a:ea typeface="MS PGothic"/>
                <a:cs typeface="Calibri" panose="020F0502020204030204" pitchFamily="34" charset="0"/>
              </a:rPr>
              <a:t> in visible </a:t>
            </a:r>
            <a:r>
              <a:rPr lang="fr-CA" sz="1000" i="1" u="none" dirty="0" err="1">
                <a:latin typeface="Calibri" panose="020F0502020204030204" pitchFamily="34" charset="0"/>
                <a:ea typeface="MS PGothic"/>
                <a:cs typeface="Calibri" panose="020F0502020204030204" pitchFamily="34" charset="0"/>
              </a:rPr>
              <a:t>minority</a:t>
            </a:r>
            <a:r>
              <a:rPr lang="fr-CA" sz="1000" i="1" u="none">
                <a:latin typeface="Calibri" panose="020F0502020204030204" pitchFamily="34" charset="0"/>
                <a:ea typeface="MS PGothic"/>
                <a:cs typeface="Calibri" panose="020F0502020204030204" pitchFamily="34" charset="0"/>
              </a:rPr>
              <a:t> populations in Ontario</a:t>
            </a:r>
            <a:r>
              <a:rPr lang="fr-CA" sz="1000" u="none">
                <a:latin typeface="Calibri" panose="020F0502020204030204" pitchFamily="34" charset="0"/>
                <a:ea typeface="MS PGothic"/>
                <a:cs typeface="Calibri" panose="020F0502020204030204" pitchFamily="34" charset="0"/>
              </a:rPr>
              <a:t>. Healthcare </a:t>
            </a:r>
            <a:r>
              <a:rPr lang="fr-CA" sz="1000" u="none" dirty="0" err="1">
                <a:latin typeface="Calibri" panose="020F0502020204030204" pitchFamily="34" charset="0"/>
                <a:ea typeface="MS PGothic"/>
                <a:cs typeface="Calibri" panose="020F0502020204030204" pitchFamily="34" charset="0"/>
              </a:rPr>
              <a:t>Quarterly</a:t>
            </a:r>
            <a:r>
              <a:rPr lang="fr-CA" sz="1000" u="none">
                <a:latin typeface="Calibri" panose="020F0502020204030204" pitchFamily="34" charset="0"/>
                <a:ea typeface="MS PGothic"/>
                <a:cs typeface="Calibri" panose="020F0502020204030204" pitchFamily="34" charset="0"/>
              </a:rPr>
              <a:t> [Internet]. 2013 </a:t>
            </a:r>
            <a:r>
              <a:rPr lang="fr-CA" sz="1000" u="none" dirty="0" err="1">
                <a:latin typeface="Calibri" panose="020F0502020204030204" pitchFamily="34" charset="0"/>
                <a:ea typeface="MS PGothic"/>
                <a:cs typeface="Calibri" panose="020F0502020204030204" pitchFamily="34" charset="0"/>
              </a:rPr>
              <a:t>Oct</a:t>
            </a:r>
            <a:r>
              <a:rPr lang="fr-CA" sz="1000" u="none">
                <a:latin typeface="Calibri" panose="020F0502020204030204" pitchFamily="34" charset="0"/>
                <a:ea typeface="MS PGothic"/>
                <a:cs typeface="Calibri" panose="020F0502020204030204" pitchFamily="34" charset="0"/>
              </a:rPr>
              <a:t> [cité le 30 juillet 2019]; 16(4):14-7. Disponible à : </a:t>
            </a:r>
            <a:r>
              <a:rPr lang="fr-CA" sz="1000">
                <a:solidFill>
                  <a:srgbClr val="00B0F0"/>
                </a:solidFill>
                <a:latin typeface="Calibri" panose="020F0502020204030204" pitchFamily="34" charset="0"/>
                <a:ea typeface="MS PGothic"/>
                <a:cs typeface="Calibri" panose="020F0502020204030204" pitchFamily="34" charset="0"/>
                <a:hlinkClick r:id="rId5">
                  <a:extLst>
                    <a:ext uri="{A12FA001-AC4F-418D-AE19-62706E023703}">
                      <ahyp:hlinkClr xmlns:ahyp="http://schemas.microsoft.com/office/drawing/2018/hyperlinkcolor" val="tx"/>
                    </a:ext>
                  </a:extLst>
                </a:hlinkClick>
              </a:rPr>
              <a:t>https://www.longwoods.com/content/23660</a:t>
            </a:r>
          </a:p>
        </p:txBody>
      </p:sp>
    </p:spTree>
    <p:extLst>
      <p:ext uri="{BB962C8B-B14F-4D97-AF65-F5344CB8AC3E}">
        <p14:creationId xmlns:p14="http://schemas.microsoft.com/office/powerpoint/2010/main" val="199629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448235" y="1933890"/>
            <a:ext cx="8229600" cy="4248472"/>
          </a:xfrm>
        </p:spPr>
        <p:txBody>
          <a:bodyPr vert="horz" wrap="square" lIns="108000" tIns="45720" rIns="91440" bIns="45720" numCol="1" anchor="b" anchorCtr="0" compatLnSpc="1">
            <a:prstTxWarp prst="textNoShape">
              <a:avLst/>
            </a:prstTxWarp>
          </a:bodyPr>
          <a:lstStyle/>
          <a:p>
            <a:pPr marL="0" indent="0" algn="ctr">
              <a:buNone/>
            </a:pPr>
            <a:r>
              <a:rPr lang="fr-CA">
                <a:latin typeface="Calibri" panose="020F0502020204030204" pitchFamily="34" charset="0"/>
                <a:ea typeface="MS PGothic"/>
                <a:cs typeface="Calibri" panose="020F0502020204030204" pitchFamily="34" charset="0"/>
              </a:rPr>
              <a:t>Il existe également des variations dans les taux de résultats liés au diabète entre les régions géographiques de l’Ontario.</a:t>
            </a:r>
          </a:p>
          <a:p>
            <a:pPr marL="0" indent="0" algn="ctr">
              <a:buNone/>
            </a:pPr>
            <a:r>
              <a:rPr lang="fr-CA">
                <a:latin typeface="Calibri" panose="020F0502020204030204" pitchFamily="34" charset="0"/>
                <a:ea typeface="MS PGothic"/>
                <a:cs typeface="Calibri" panose="020F0502020204030204" pitchFamily="34" charset="0"/>
              </a:rPr>
              <a:t>Les hospitalisations pour des affections cardiovasculaires, une dialyse d’entretien ou une greffe du rein, et l’amputation des membres inférieurs étaient </a:t>
            </a:r>
            <a:r>
              <a:rPr lang="fr-CA" b="1">
                <a:solidFill>
                  <a:srgbClr val="00A0AF"/>
                </a:solidFill>
                <a:latin typeface="Calibri" panose="020F0502020204030204" pitchFamily="34" charset="0"/>
                <a:ea typeface="MS PGothic"/>
                <a:cs typeface="Calibri" panose="020F0502020204030204" pitchFamily="34" charset="0"/>
              </a:rPr>
              <a:t>les plus élevées dans le Nord de l’Ontario</a:t>
            </a:r>
            <a:r>
              <a:rPr lang="fr-CA">
                <a:latin typeface="Calibri" panose="020F0502020204030204" pitchFamily="34" charset="0"/>
                <a:ea typeface="MS PGothic"/>
                <a:cs typeface="Calibri" panose="020F0502020204030204" pitchFamily="34" charset="0"/>
              </a:rPr>
              <a:t>, en particulier dans les collectivités des Premières Nations, et dans les </a:t>
            </a:r>
            <a:r>
              <a:rPr lang="fr-CA" b="1">
                <a:solidFill>
                  <a:srgbClr val="00A0AF"/>
                </a:solidFill>
                <a:latin typeface="Calibri" panose="020F0502020204030204" pitchFamily="34" charset="0"/>
                <a:ea typeface="MS PGothic"/>
                <a:cs typeface="Calibri" panose="020F0502020204030204" pitchFamily="34" charset="0"/>
              </a:rPr>
              <a:t>régions à prédominance rurale du Sud de l’Ontario</a:t>
            </a:r>
            <a:r>
              <a:rPr lang="fr-CA">
                <a:latin typeface="Calibri" panose="020F0502020204030204" pitchFamily="34" charset="0"/>
                <a:ea typeface="MS PGothic"/>
                <a:cs typeface="Calibri" panose="020F0502020204030204" pitchFamily="34" charset="0"/>
              </a:rPr>
              <a:t> (entre 2006-2007 et 2010-2011).</a:t>
            </a:r>
          </a:p>
        </p:txBody>
      </p:sp>
      <p:sp>
        <p:nvSpPr>
          <p:cNvPr id="6" name="Rectangle 5">
            <a:extLst>
              <a:ext uri="{FF2B5EF4-FFF2-40B4-BE49-F238E27FC236}">
                <a16:creationId xmlns:a16="http://schemas.microsoft.com/office/drawing/2014/main" id="{4B602E11-CCEA-41BF-88B8-10CE6DD05CB8}"/>
              </a:ext>
            </a:extLst>
          </p:cNvPr>
          <p:cNvSpPr/>
          <p:nvPr>
            <p:custDataLst>
              <p:tags r:id="rId2"/>
            </p:custDataLst>
          </p:nvPr>
        </p:nvSpPr>
        <p:spPr>
          <a:xfrm>
            <a:off x="19796" y="6259268"/>
            <a:ext cx="8133776" cy="600164"/>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Source : Booth GL, Polsky JY, Gozdyra P, Cauch-Dudek K, Kiran T, Shah BR, et coll. </a:t>
            </a:r>
            <a:r>
              <a:rPr lang="fr-CA" sz="1100" i="1" u="none">
                <a:latin typeface="Calibri" panose="020F0502020204030204" pitchFamily="34" charset="0"/>
                <a:ea typeface="MS PGothic"/>
                <a:cs typeface="Calibri" panose="020F0502020204030204" pitchFamily="34" charset="0"/>
              </a:rPr>
              <a:t>Regional measures of diabetes burden in Ontario</a:t>
            </a:r>
            <a:r>
              <a:rPr lang="fr-CA" sz="1100" u="none">
                <a:latin typeface="Calibri" panose="020F0502020204030204" pitchFamily="34" charset="0"/>
                <a:ea typeface="MS PGothic"/>
                <a:cs typeface="Calibri" panose="020F0502020204030204" pitchFamily="34" charset="0"/>
              </a:rPr>
              <a:t> [Internet]. Toronto (ON) : ICES; 2012 [cité le 30 juillet 2019]. Disponible à : </a:t>
            </a:r>
            <a:r>
              <a:rPr lang="fr-CA" sz="1100">
                <a:solidFill>
                  <a:srgbClr val="00B0F0"/>
                </a:solidFill>
                <a:latin typeface="Calibri" panose="020F0502020204030204" pitchFamily="34" charset="0"/>
                <a:ea typeface="MS PGothic"/>
                <a:cs typeface="Calibri" panose="020F0502020204030204" pitchFamily="34" charset="0"/>
                <a:hlinkClick r:id="rId5">
                  <a:extLst>
                    <a:ext uri="{A12FA001-AC4F-418D-AE19-62706E023703}">
                      <ahyp:hlinkClr xmlns:ahyp="http://schemas.microsoft.com/office/drawing/2018/hyperlinkcolor" val="tx"/>
                    </a:ext>
                  </a:extLst>
                </a:hlinkClick>
              </a:rPr>
              <a:t>https://www.ices.on.ca/Publications/Atlases-and-Reports/2012/Regional-Measures-of-Diabetes-Burden-in-Ontario</a:t>
            </a:r>
          </a:p>
        </p:txBody>
      </p:sp>
      <p:pic>
        <p:nvPicPr>
          <p:cNvPr id="2" name="Picture 3" descr="Map&#10;&#10;Description automatically generated">
            <a:extLst>
              <a:ext uri="{FF2B5EF4-FFF2-40B4-BE49-F238E27FC236}">
                <a16:creationId xmlns:a16="http://schemas.microsoft.com/office/drawing/2014/main" id="{B97958BE-EBEB-4EA5-ACFD-8BB688CD4E77}"/>
              </a:ext>
            </a:extLst>
          </p:cNvPr>
          <p:cNvPicPr>
            <a:picLocks noChangeAspect="1"/>
          </p:cNvPicPr>
          <p:nvPr>
            <p:custDataLst>
              <p:tags r:id="rId3"/>
            </p:custDataLst>
          </p:nvPr>
        </p:nvPicPr>
        <p:blipFill>
          <a:blip r:embed="rId6"/>
          <a:stretch>
            <a:fillRect/>
          </a:stretch>
        </p:blipFill>
        <p:spPr>
          <a:xfrm>
            <a:off x="3279227" y="156499"/>
            <a:ext cx="2655407" cy="2887755"/>
          </a:xfrm>
          <a:prstGeom prst="rect">
            <a:avLst/>
          </a:prstGeom>
        </p:spPr>
      </p:pic>
    </p:spTree>
    <p:extLst>
      <p:ext uri="{BB962C8B-B14F-4D97-AF65-F5344CB8AC3E}">
        <p14:creationId xmlns:p14="http://schemas.microsoft.com/office/powerpoint/2010/main" val="90961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custDataLst>
              <p:tags r:id="rId1"/>
            </p:custDataLst>
          </p:nvPr>
        </p:nvSpPr>
        <p:spPr>
          <a:xfrm>
            <a:off x="295564" y="259927"/>
            <a:ext cx="8768537" cy="1323439"/>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1,55 % (n=22 300) et 0,64 % (n=9 153) des personnes diabétiques se sont rendues à l’urgence ou ont été hospitalisées pour le diabète, respectivement. Les régions du Nord-Ouest et du Nord-Est présentaient les taux les plus élevés dans les deux cas.</a:t>
            </a:r>
          </a:p>
        </p:txBody>
      </p:sp>
      <p:sp>
        <p:nvSpPr>
          <p:cNvPr id="8" name="Rectangle 7">
            <a:extLst>
              <a:ext uri="{FF2B5EF4-FFF2-40B4-BE49-F238E27FC236}">
                <a16:creationId xmlns:a16="http://schemas.microsoft.com/office/drawing/2014/main" id="{6EC160BB-3740-4BDA-B5AD-E59FA7EBDAF6}"/>
              </a:ext>
            </a:extLst>
          </p:cNvPr>
          <p:cNvSpPr/>
          <p:nvPr>
            <p:custDataLst>
              <p:tags r:id="rId2"/>
            </p:custDataLst>
          </p:nvPr>
        </p:nvSpPr>
        <p:spPr>
          <a:xfrm>
            <a:off x="13219"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a:t>
            </a:r>
            <a:r>
              <a:rPr lang="fr-CA" sz="1100" u="none" err="1">
                <a:latin typeface="Calibri" panose="020F0502020204030204" pitchFamily="34" charset="0"/>
                <a:ea typeface="MS PGothic"/>
                <a:cs typeface="Calibri" panose="020F0502020204030204" pitchFamily="34" charset="0"/>
              </a:rPr>
              <a:t>Discharge</a:t>
            </a:r>
            <a:r>
              <a:rPr lang="fr-CA" sz="1100" u="none">
                <a:latin typeface="Calibri" panose="020F0502020204030204" pitchFamily="34" charset="0"/>
                <a:ea typeface="MS PGothic"/>
                <a:cs typeface="Calibri" panose="020F0502020204030204" pitchFamily="34" charset="0"/>
              </a:rPr>
              <a:t> Abstract </a:t>
            </a:r>
            <a:r>
              <a:rPr lang="fr-CA" sz="1100" u="none" err="1">
                <a:latin typeface="Calibri" panose="020F0502020204030204" pitchFamily="34" charset="0"/>
                <a:ea typeface="MS PGothic"/>
                <a:cs typeface="Calibri" panose="020F0502020204030204" pitchFamily="34" charset="0"/>
              </a:rPr>
              <a:t>Database</a:t>
            </a:r>
            <a:r>
              <a:rPr lang="fr-CA" sz="1100" u="none">
                <a:latin typeface="Calibri" panose="020F0502020204030204" pitchFamily="34" charset="0"/>
                <a:ea typeface="MS PGothic"/>
                <a:cs typeface="Calibri" panose="020F0502020204030204" pitchFamily="34" charset="0"/>
              </a:rPr>
              <a:t>, National </a:t>
            </a:r>
            <a:r>
              <a:rPr lang="fr-CA" sz="1100" u="none" err="1">
                <a:latin typeface="Calibri" panose="020F0502020204030204" pitchFamily="34" charset="0"/>
                <a:ea typeface="MS PGothic"/>
                <a:cs typeface="Calibri" panose="020F0502020204030204" pitchFamily="34" charset="0"/>
              </a:rPr>
              <a:t>Ambulatory</a:t>
            </a:r>
            <a:r>
              <a:rPr lang="fr-CA" sz="1100" u="none">
                <a:latin typeface="Calibri" panose="020F0502020204030204" pitchFamily="34" charset="0"/>
                <a:ea typeface="MS PGothic"/>
                <a:cs typeface="Calibri" panose="020F0502020204030204" pitchFamily="34" charset="0"/>
              </a:rPr>
              <a:t> Care </a:t>
            </a:r>
            <a:r>
              <a:rPr lang="fr-CA" sz="1100" u="none" err="1">
                <a:latin typeface="Calibri" panose="020F0502020204030204" pitchFamily="34" charset="0"/>
                <a:ea typeface="MS PGothic"/>
                <a:cs typeface="Calibri" panose="020F0502020204030204" pitchFamily="34" charset="0"/>
              </a:rPr>
              <a:t>Reporting</a:t>
            </a:r>
            <a:r>
              <a:rPr lang="fr-CA" sz="1100" u="none">
                <a:latin typeface="Calibri" panose="020F0502020204030204" pitchFamily="34" charset="0"/>
                <a:ea typeface="MS PGothic"/>
                <a:cs typeface="Calibri" panose="020F0502020204030204" pitchFamily="34" charset="0"/>
              </a:rPr>
              <a:t> System, Ontario </a:t>
            </a:r>
            <a:r>
              <a:rPr lang="fr-CA" sz="1100" u="none" err="1">
                <a:latin typeface="Calibri" panose="020F0502020204030204" pitchFamily="34" charset="0"/>
                <a:ea typeface="MS PGothic"/>
                <a:cs typeface="Calibri" panose="020F0502020204030204" pitchFamily="34" charset="0"/>
              </a:rPr>
              <a:t>Diabetes</a:t>
            </a:r>
            <a:r>
              <a:rPr lang="fr-CA" sz="1100" u="none">
                <a:latin typeface="Calibri" panose="020F0502020204030204" pitchFamily="34" charset="0"/>
                <a:ea typeface="MS PGothic"/>
                <a:cs typeface="Calibri" panose="020F0502020204030204" pitchFamily="34" charset="0"/>
              </a:rPr>
              <a:t> </a:t>
            </a:r>
            <a:r>
              <a:rPr lang="fr-CA" sz="1100" u="none" err="1">
                <a:latin typeface="Calibri" panose="020F0502020204030204" pitchFamily="34" charset="0"/>
                <a:ea typeface="MS PGothic"/>
                <a:cs typeface="Calibri" panose="020F0502020204030204" pitchFamily="34" charset="0"/>
              </a:rPr>
              <a:t>Database</a:t>
            </a:r>
            <a:r>
              <a:rPr lang="fr-CA" sz="1100" u="none">
                <a:latin typeface="Calibri" panose="020F0502020204030204" pitchFamily="34" charset="0"/>
                <a:ea typeface="MS PGothic"/>
                <a:cs typeface="Calibri" panose="020F0502020204030204" pitchFamily="34" charset="0"/>
              </a:rPr>
              <a:t>; </a:t>
            </a:r>
            <a:r>
              <a:rPr lang="fr-CA" sz="1100" u="none" err="1">
                <a:latin typeface="Calibri" panose="020F0502020204030204" pitchFamily="34" charset="0"/>
                <a:ea typeface="MS PGothic"/>
                <a:cs typeface="Calibri" panose="020F0502020204030204" pitchFamily="34" charset="0"/>
              </a:rPr>
              <a:t>provided</a:t>
            </a:r>
            <a:r>
              <a:rPr lang="fr-CA" sz="1100" u="none">
                <a:latin typeface="Calibri" panose="020F0502020204030204" pitchFamily="34" charset="0"/>
                <a:ea typeface="MS PGothic"/>
                <a:cs typeface="Calibri" panose="020F0502020204030204" pitchFamily="34" charset="0"/>
              </a:rPr>
              <a:t> by the Institute for </a:t>
            </a:r>
            <a:r>
              <a:rPr lang="fr-CA" sz="1100" u="none" err="1">
                <a:latin typeface="Calibri" panose="020F0502020204030204" pitchFamily="34" charset="0"/>
                <a:ea typeface="MS PGothic"/>
                <a:cs typeface="Calibri" panose="020F0502020204030204" pitchFamily="34" charset="0"/>
              </a:rPr>
              <a:t>Clinical</a:t>
            </a:r>
            <a:r>
              <a:rPr lang="fr-CA" sz="1100" u="none">
                <a:latin typeface="Calibri" panose="020F0502020204030204" pitchFamily="34" charset="0"/>
                <a:ea typeface="MS PGothic"/>
                <a:cs typeface="Calibri" panose="020F0502020204030204" pitchFamily="34" charset="0"/>
              </a:rPr>
              <a:t> </a:t>
            </a:r>
            <a:r>
              <a:rPr lang="fr-CA" sz="1100" u="none" err="1">
                <a:latin typeface="Calibri" panose="020F0502020204030204" pitchFamily="34" charset="0"/>
                <a:ea typeface="MS PGothic"/>
                <a:cs typeface="Calibri" panose="020F0502020204030204" pitchFamily="34" charset="0"/>
              </a:rPr>
              <a:t>Evaluative</a:t>
            </a:r>
            <a:r>
              <a:rPr lang="fr-CA" sz="1100" u="none">
                <a:latin typeface="Calibri" panose="020F0502020204030204" pitchFamily="34" charset="0"/>
                <a:ea typeface="MS PGothic"/>
                <a:cs typeface="Calibri" panose="020F0502020204030204" pitchFamily="34" charset="0"/>
              </a:rPr>
              <a:t> Sciences.</a:t>
            </a:r>
          </a:p>
        </p:txBody>
      </p:sp>
      <p:graphicFrame>
        <p:nvGraphicFramePr>
          <p:cNvPr id="11" name="Content Placeholder 9">
            <a:extLst>
              <a:ext uri="{FF2B5EF4-FFF2-40B4-BE49-F238E27FC236}">
                <a16:creationId xmlns:a16="http://schemas.microsoft.com/office/drawing/2014/main" id="{B3E0C4CA-7273-4C28-8576-65EE88E50E54}"/>
              </a:ext>
            </a:extLst>
          </p:cNvPr>
          <p:cNvGraphicFramePr>
            <a:graphicFrameLocks/>
          </p:cNvGraphicFramePr>
          <p:nvPr>
            <p:extLst>
              <p:ext uri="{D42A27DB-BD31-4B8C-83A1-F6EECF244321}">
                <p14:modId xmlns:p14="http://schemas.microsoft.com/office/powerpoint/2010/main" val="2419136951"/>
              </p:ext>
            </p:extLst>
          </p:nvPr>
        </p:nvGraphicFramePr>
        <p:xfrm>
          <a:off x="457200" y="1685702"/>
          <a:ext cx="8229600" cy="424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264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160BB-3740-4BDA-B5AD-E59FA7EBDAF6}"/>
              </a:ext>
            </a:extLst>
          </p:cNvPr>
          <p:cNvSpPr/>
          <p:nvPr>
            <p:custDataLst>
              <p:tags r:id="rId1"/>
            </p:custDataLst>
          </p:nvPr>
        </p:nvSpPr>
        <p:spPr>
          <a:xfrm>
            <a:off x="-5251"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provided by the Institute for Clinical Evaluative Sciences.</a:t>
            </a:r>
          </a:p>
        </p:txBody>
      </p:sp>
      <p:sp>
        <p:nvSpPr>
          <p:cNvPr id="14" name="TextBox 1">
            <a:extLst>
              <a:ext uri="{FF2B5EF4-FFF2-40B4-BE49-F238E27FC236}">
                <a16:creationId xmlns:a16="http://schemas.microsoft.com/office/drawing/2014/main" id="{AE829989-6C0F-47D2-AC75-41977237B1FA}"/>
              </a:ext>
            </a:extLst>
          </p:cNvPr>
          <p:cNvSpPr txBox="1"/>
          <p:nvPr>
            <p:custDataLst>
              <p:tags r:id="rId2"/>
            </p:custDataLst>
          </p:nvPr>
        </p:nvSpPr>
        <p:spPr>
          <a:xfrm>
            <a:off x="295564" y="366021"/>
            <a:ext cx="8768537"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les personnes diabétiques plus jeunes étaient plus susceptibles que les personnes diabétiques plus âgées de devoir se rendre à l’urgence ou d’être hospitalisées pour cause de diabète.</a:t>
            </a:r>
          </a:p>
        </p:txBody>
      </p:sp>
      <p:graphicFrame>
        <p:nvGraphicFramePr>
          <p:cNvPr id="7" name="Content Placeholder 6">
            <a:extLst>
              <a:ext uri="{FF2B5EF4-FFF2-40B4-BE49-F238E27FC236}">
                <a16:creationId xmlns:a16="http://schemas.microsoft.com/office/drawing/2014/main" id="{E414E952-C7F2-48A0-8A5D-4FC4738C7DF1}"/>
              </a:ext>
            </a:extLst>
          </p:cNvPr>
          <p:cNvGraphicFramePr>
            <a:graphicFrameLocks/>
          </p:cNvGraphicFramePr>
          <p:nvPr>
            <p:extLst>
              <p:ext uri="{D42A27DB-BD31-4B8C-83A1-F6EECF244321}">
                <p14:modId xmlns:p14="http://schemas.microsoft.com/office/powerpoint/2010/main" val="925851739"/>
              </p:ext>
            </p:extLst>
          </p:nvPr>
        </p:nvGraphicFramePr>
        <p:xfrm>
          <a:off x="457200" y="1584861"/>
          <a:ext cx="8229600" cy="424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473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err="1">
                <a:solidFill>
                  <a:schemeClr val="tx1"/>
                </a:solidFill>
                <a:latin typeface="Calibri" panose="020F0502020204030204" pitchFamily="34" charset="0"/>
                <a:cs typeface="Calibri" panose="020F0502020204030204" pitchFamily="34" charset="0"/>
              </a:rPr>
              <a:t>Objectifs</a:t>
            </a:r>
            <a:endParaRPr lang="en-US"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200" b="1">
                <a:latin typeface="Calibri" panose="020F0502020204030204" pitchFamily="34" charset="0"/>
                <a:cs typeface="Calibri" panose="020F0502020204030204" pitchFamily="34" charset="0"/>
              </a:rPr>
              <a:t>Aperçu des normes de qualité </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De quoi s’agit-il? Comment sont-elles utilisées?</a:t>
            </a:r>
          </a:p>
          <a:p>
            <a:pPr>
              <a:buClr>
                <a:srgbClr val="00B2E3"/>
              </a:buClr>
            </a:pPr>
            <a:r>
              <a:rPr lang="fr-CA" sz="2200" b="1">
                <a:latin typeface="Calibri" panose="020F0502020204030204" pitchFamily="34" charset="0"/>
                <a:cs typeface="Calibri" panose="020F0502020204030204" pitchFamily="34" charset="0"/>
              </a:rPr>
              <a:t>Pourquoi cette norme de qualité est-elle nécessaire?</a:t>
            </a:r>
            <a:br>
              <a:rPr lang="fr-CA" sz="2200">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Il existe des lacunes et des écarts dans la qualité des soins pour les </a:t>
            </a:r>
            <a:r>
              <a:rPr lang="fr-FR" sz="2200" b="0" i="0" u="none" strike="noStrike" baseline="0">
                <a:solidFill>
                  <a:srgbClr val="000000"/>
                </a:solidFill>
                <a:latin typeface="Calibri" panose="020F0502020204030204" pitchFamily="34" charset="0"/>
              </a:rPr>
              <a:t>personnes atteintes de prédiabète et de diabète de type 2 </a:t>
            </a:r>
            <a:endParaRPr lang="fr-CA" sz="2200">
              <a:highlight>
                <a:srgbClr val="FFFF00"/>
              </a:highlight>
              <a:latin typeface="Calibri" panose="020F0502020204030204" pitchFamily="34" charset="0"/>
              <a:cs typeface="Calibri" panose="020F0502020204030204" pitchFamily="34" charset="0"/>
            </a:endParaRPr>
          </a:p>
          <a:p>
            <a:pPr>
              <a:buClr>
                <a:srgbClr val="00B2E3"/>
              </a:buClr>
            </a:pPr>
            <a:r>
              <a:rPr lang="fr-CA" sz="2200" b="1">
                <a:latin typeface="Calibri" panose="020F0502020204030204" pitchFamily="34" charset="0"/>
                <a:cs typeface="Calibri" panose="020F0502020204030204" pitchFamily="34" charset="0"/>
              </a:rPr>
              <a:t>Énoncés de qualité pour améliorer les soins</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Les énoncés clés de la norme de qualité sur </a:t>
            </a:r>
            <a:r>
              <a:rPr lang="fr-FR" sz="2200" dirty="0">
                <a:solidFill>
                  <a:srgbClr val="000000"/>
                </a:solidFill>
                <a:latin typeface="Calibri" panose="020F0502020204030204" pitchFamily="34" charset="0"/>
              </a:rPr>
              <a:t>le prédiabète et le diabète de type 2 </a:t>
            </a:r>
            <a:endParaRPr lang="fr-CA" sz="2200" dirty="0">
              <a:highlight>
                <a:srgbClr val="FFFF00"/>
              </a:highlight>
              <a:latin typeface="Calibri" panose="020F0502020204030204" pitchFamily="34" charset="0"/>
              <a:cs typeface="Calibri" panose="020F0502020204030204" pitchFamily="34" charset="0"/>
            </a:endParaRPr>
          </a:p>
          <a:p>
            <a:pPr>
              <a:buClr>
                <a:srgbClr val="00B2E3"/>
              </a:buClr>
            </a:pPr>
            <a:r>
              <a:rPr lang="fr-CA" sz="2200" b="1" dirty="0">
                <a:latin typeface="Calibri" panose="020F0502020204030204" pitchFamily="34" charset="0"/>
                <a:cs typeface="Calibri" panose="020F0502020204030204" pitchFamily="34" charset="0"/>
              </a:rPr>
              <a:t>Manière de mesurer le succès</a:t>
            </a:r>
            <a:br>
              <a:rPr lang="fr-CA" sz="2200" b="1"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Indicateurs qui peuvent vous aider à mesurer vos efforts d’amélioration de la qualité</a:t>
            </a:r>
          </a:p>
          <a:p>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custDataLst>
              <p:tags r:id="rId1"/>
            </p:custDataLst>
          </p:nvPr>
        </p:nvSpPr>
        <p:spPr>
          <a:xfrm>
            <a:off x="286327" y="291008"/>
            <a:ext cx="8857673"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a:ea typeface="MS PGothic"/>
                <a:cs typeface="Calibri"/>
              </a:rPr>
              <a:t>En 2018-2019, 14,94 % des personnes qui se sont rendues à l’urgence et 11,96 % des personnes qui ont été hospitalisées pour le diabète ont eu besoin de soins actifs d’urgence pour le diabète dans les 30 jours.</a:t>
            </a:r>
          </a:p>
        </p:txBody>
      </p:sp>
      <p:sp>
        <p:nvSpPr>
          <p:cNvPr id="8" name="Rectangle 7">
            <a:extLst>
              <a:ext uri="{FF2B5EF4-FFF2-40B4-BE49-F238E27FC236}">
                <a16:creationId xmlns:a16="http://schemas.microsoft.com/office/drawing/2014/main" id="{6EC160BB-3740-4BDA-B5AD-E59FA7EBDAF6}"/>
              </a:ext>
            </a:extLst>
          </p:cNvPr>
          <p:cNvSpPr/>
          <p:nvPr>
            <p:custDataLst>
              <p:tags r:id="rId2"/>
            </p:custDataLst>
          </p:nvPr>
        </p:nvSpPr>
        <p:spPr>
          <a:xfrm>
            <a:off x="5375"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fourni par l’Institute for Clinical Evaluative Sciences.</a:t>
            </a:r>
          </a:p>
        </p:txBody>
      </p:sp>
      <p:graphicFrame>
        <p:nvGraphicFramePr>
          <p:cNvPr id="9" name="Content Placeholder 10">
            <a:extLst>
              <a:ext uri="{FF2B5EF4-FFF2-40B4-BE49-F238E27FC236}">
                <a16:creationId xmlns:a16="http://schemas.microsoft.com/office/drawing/2014/main" id="{DBC2D7D9-DF3E-428A-82C2-DED6397C190C}"/>
              </a:ext>
            </a:extLst>
          </p:cNvPr>
          <p:cNvGraphicFramePr>
            <a:graphicFrameLocks/>
          </p:cNvGraphicFramePr>
          <p:nvPr>
            <p:extLst>
              <p:ext uri="{D42A27DB-BD31-4B8C-83A1-F6EECF244321}">
                <p14:modId xmlns:p14="http://schemas.microsoft.com/office/powerpoint/2010/main" val="2390869097"/>
              </p:ext>
            </p:extLst>
          </p:nvPr>
        </p:nvGraphicFramePr>
        <p:xfrm>
          <a:off x="457200" y="1547354"/>
          <a:ext cx="8229600" cy="424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579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custDataLst>
              <p:tags r:id="rId1"/>
            </p:custDataLst>
          </p:nvPr>
        </p:nvSpPr>
        <p:spPr>
          <a:xfrm>
            <a:off x="258618" y="407655"/>
            <a:ext cx="8885382"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les personnes atteintes de diabète ont présenté un large éventail de complications liées au diabète.</a:t>
            </a:r>
          </a:p>
        </p:txBody>
      </p:sp>
      <p:sp>
        <p:nvSpPr>
          <p:cNvPr id="8" name="Rectangle 7">
            <a:extLst>
              <a:ext uri="{FF2B5EF4-FFF2-40B4-BE49-F238E27FC236}">
                <a16:creationId xmlns:a16="http://schemas.microsoft.com/office/drawing/2014/main" id="{A7637322-F9B4-41EC-BD92-4C2D6E6F5057}"/>
              </a:ext>
            </a:extLst>
          </p:cNvPr>
          <p:cNvSpPr/>
          <p:nvPr>
            <p:custDataLst>
              <p:tags r:id="rId2"/>
            </p:custDataLst>
          </p:nvPr>
        </p:nvSpPr>
        <p:spPr>
          <a:xfrm>
            <a:off x="12741"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Ontario Health Insurance Plan; fourni par l’Institute for Clinical Evaluative Sciences.</a:t>
            </a:r>
          </a:p>
        </p:txBody>
      </p:sp>
      <p:graphicFrame>
        <p:nvGraphicFramePr>
          <p:cNvPr id="9" name="Content Placeholder 8">
            <a:extLst>
              <a:ext uri="{FF2B5EF4-FFF2-40B4-BE49-F238E27FC236}">
                <a16:creationId xmlns:a16="http://schemas.microsoft.com/office/drawing/2014/main" id="{572D3908-CEC4-43BC-A872-322B4A0F805C}"/>
              </a:ext>
            </a:extLst>
          </p:cNvPr>
          <p:cNvGraphicFramePr>
            <a:graphicFrameLocks noGrp="1"/>
          </p:cNvGraphicFramePr>
          <p:nvPr>
            <p:ph idx="1"/>
            <p:extLst>
              <p:ext uri="{D42A27DB-BD31-4B8C-83A1-F6EECF244321}">
                <p14:modId xmlns:p14="http://schemas.microsoft.com/office/powerpoint/2010/main" val="4069124111"/>
              </p:ext>
            </p:extLst>
          </p:nvPr>
        </p:nvGraphicFramePr>
        <p:xfrm>
          <a:off x="457200" y="1451789"/>
          <a:ext cx="8229600" cy="4249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64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custDataLst>
              <p:tags r:id="rId1"/>
            </p:custDataLst>
          </p:nvPr>
        </p:nvSpPr>
        <p:spPr>
          <a:xfrm>
            <a:off x="218941" y="366021"/>
            <a:ext cx="8862915"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les personnes diabétiques avec un revenu plus faible étaient plus susceptibles d’avoir une complication liée au diabète.</a:t>
            </a:r>
          </a:p>
        </p:txBody>
      </p:sp>
      <p:sp>
        <p:nvSpPr>
          <p:cNvPr id="8" name="Rectangle 7">
            <a:extLst>
              <a:ext uri="{FF2B5EF4-FFF2-40B4-BE49-F238E27FC236}">
                <a16:creationId xmlns:a16="http://schemas.microsoft.com/office/drawing/2014/main" id="{A7637322-F9B4-41EC-BD92-4C2D6E6F5057}"/>
              </a:ext>
            </a:extLst>
          </p:cNvPr>
          <p:cNvSpPr/>
          <p:nvPr>
            <p:custDataLst>
              <p:tags r:id="rId2"/>
            </p:custDataLst>
          </p:nvPr>
        </p:nvSpPr>
        <p:spPr>
          <a:xfrm>
            <a:off x="21099"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Ontario Health Insurance Plan; fourni par l’Institute for Clinical Evaluative Sciences.</a:t>
            </a:r>
          </a:p>
        </p:txBody>
      </p:sp>
      <p:graphicFrame>
        <p:nvGraphicFramePr>
          <p:cNvPr id="9" name="Content Placeholder 8">
            <a:extLst>
              <a:ext uri="{FF2B5EF4-FFF2-40B4-BE49-F238E27FC236}">
                <a16:creationId xmlns:a16="http://schemas.microsoft.com/office/drawing/2014/main" id="{CB36C042-6992-40B7-986B-ED7A36D20A7D}"/>
              </a:ext>
            </a:extLst>
          </p:cNvPr>
          <p:cNvGraphicFramePr>
            <a:graphicFrameLocks noGrp="1"/>
          </p:cNvGraphicFramePr>
          <p:nvPr>
            <p:ph idx="1"/>
            <p:extLst>
              <p:ext uri="{D42A27DB-BD31-4B8C-83A1-F6EECF244321}">
                <p14:modId xmlns:p14="http://schemas.microsoft.com/office/powerpoint/2010/main" val="416993829"/>
              </p:ext>
            </p:extLst>
          </p:nvPr>
        </p:nvGraphicFramePr>
        <p:xfrm>
          <a:off x="457200" y="1430972"/>
          <a:ext cx="8229600" cy="4249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661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53716"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526053"/>
            <a:ext cx="8229600" cy="4248472"/>
          </a:xfrm>
        </p:spPr>
        <p:txBody>
          <a:bodyPr/>
          <a:lstStyle/>
          <a:p>
            <a:pPr>
              <a:spcAft>
                <a:spcPts val="0"/>
              </a:spcAft>
              <a:buClr>
                <a:srgbClr val="00B2E3"/>
              </a:buClr>
            </a:pPr>
            <a:r>
              <a:rPr lang="fr-FR" sz="1800" b="0" i="0" u="none" strike="noStrike" baseline="0">
                <a:solidFill>
                  <a:srgbClr val="000000"/>
                </a:solidFill>
                <a:latin typeface="Calibri" panose="020F0502020204030204" pitchFamily="34" charset="0"/>
              </a:rPr>
              <a:t>Cette norme de qualité concerne les soins pour les enfants et pour les adultes qui risquent de développer un prédiabète ou un diabète de type 2 ou qui ont déjà un diagnostic de l’un ou de l’autre. Elle ne traite pas de la prévention du diabète de type 2 dans la population générale, bien qu’elle fournisse des conseils sur les risques et les facteurs liés au mode de vie qui peuvent affecter l’évolution du prédiabète en diabète de type 2 </a:t>
            </a:r>
          </a:p>
          <a:p>
            <a:pPr>
              <a:spcAft>
                <a:spcPts val="0"/>
              </a:spcAft>
              <a:buClr>
                <a:srgbClr val="00B2E3"/>
              </a:buClr>
            </a:pPr>
            <a:r>
              <a:rPr lang="fr-FR" sz="1800" b="0" i="0" u="none" strike="noStrike" baseline="0">
                <a:solidFill>
                  <a:srgbClr val="000000"/>
                </a:solidFill>
                <a:latin typeface="Calibri" panose="020F0502020204030204" pitchFamily="34" charset="0"/>
              </a:rPr>
              <a:t>Cette norme de qualité s’applique à tous les milieux </a:t>
            </a:r>
          </a:p>
          <a:p>
            <a:pPr>
              <a:spcAft>
                <a:spcPts val="0"/>
              </a:spcAft>
              <a:buClr>
                <a:srgbClr val="00B2E3"/>
              </a:buClr>
            </a:pPr>
            <a:r>
              <a:rPr lang="fr-FR" sz="1800" b="0" i="0" u="none" strike="noStrike" baseline="0">
                <a:solidFill>
                  <a:srgbClr val="000000"/>
                </a:solidFill>
                <a:latin typeface="Calibri" panose="020F0502020204030204" pitchFamily="34" charset="0"/>
              </a:rPr>
              <a:t>Cette norme de qualité n’inclut pas les soins aux personnes enceintes atteintes de diabète de type 2. Pour une norme de qualité concernant les soins aux personnes atteintes de diabète de type 1 ou de type 2 qui tombent enceintes ou aux personnes chez qui un diabète gestationnel a été diagnostiqué, veuillez consulter la norme de qualité intitulée </a:t>
            </a:r>
            <a:r>
              <a:rPr lang="fr-FR" sz="1800" b="0" i="1" u="none" strike="noStrike" baseline="0">
                <a:solidFill>
                  <a:srgbClr val="00B2E3"/>
                </a:solidFill>
                <a:latin typeface="Calibri" panose="020F0502020204030204" pitchFamily="34" charset="0"/>
                <a:hlinkClick r:id="rId4">
                  <a:extLst>
                    <a:ext uri="{A12FA001-AC4F-418D-AE19-62706E023703}">
                      <ahyp:hlinkClr xmlns:ahyp="http://schemas.microsoft.com/office/drawing/2018/hyperlinkcolor" val="tx"/>
                    </a:ext>
                  </a:extLst>
                </a:hlinkClick>
              </a:rPr>
              <a:t>Diabète de grossesse</a:t>
            </a:r>
            <a:r>
              <a:rPr lang="fr-FR" sz="1800" b="0" i="1" u="none" strike="noStrike" baseline="0">
                <a:solidFill>
                  <a:srgbClr val="00B2E3"/>
                </a:solidFill>
                <a:latin typeface="Calibri" panose="020F0502020204030204" pitchFamily="34" charset="0"/>
              </a:rPr>
              <a:t> </a:t>
            </a:r>
            <a:br>
              <a:rPr lang="en-US" sz="1800">
                <a:solidFill>
                  <a:srgbClr val="000000"/>
                </a:solidFill>
                <a:latin typeface="Arial" panose="020B0604020202020204" pitchFamily="34" charset="0"/>
                <a:ea typeface="Times New Roman" panose="02020603050405020304" pitchFamily="18" charset="0"/>
                <a:cs typeface="Helvetica 55 Roman"/>
              </a:rPr>
            </a:br>
            <a:endParaRPr lang="en-US" sz="1800">
              <a:solidFill>
                <a:srgbClr val="000000"/>
              </a:solidFill>
              <a:latin typeface="Arial" panose="020B0604020202020204" pitchFamily="34" charset="0"/>
              <a:ea typeface="Times New Roman" panose="02020603050405020304" pitchFamily="18" charset="0"/>
              <a:cs typeface="Helvetica 55 Roman"/>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97159" y="1295431"/>
            <a:ext cx="8036214" cy="4912127"/>
          </a:xfrm>
          <a:prstGeom prst="rect">
            <a:avLst/>
          </a:prstGeom>
        </p:spPr>
        <p:txBody>
          <a:bodyPr/>
          <a:lstStyle/>
          <a:p>
            <a:pPr>
              <a:buClr>
                <a:srgbClr val="00B2E3"/>
              </a:buClr>
              <a:buFont typeface="+mj-lt"/>
              <a:buAutoNum type="arabicPeriod"/>
            </a:pP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des </a:t>
            </a:r>
            <a:r>
              <a:rPr lang="en-CA" sz="1800" err="1">
                <a:solidFill>
                  <a:srgbClr val="000000"/>
                </a:solidFill>
                <a:effectLst/>
                <a:latin typeface="Calibri" panose="020F0502020204030204" pitchFamily="34" charset="0"/>
                <a:ea typeface="Times New Roman" panose="02020603050405020304" pitchFamily="18" charset="0"/>
              </a:rPr>
              <a:t>facteurs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et tests pour le </a:t>
            </a:r>
            <a:r>
              <a:rPr lang="en-CA" sz="1800" err="1">
                <a:solidFill>
                  <a:srgbClr val="000000"/>
                </a:solidFill>
                <a:effectLst/>
                <a:latin typeface="Calibri" panose="020F0502020204030204" pitchFamily="34" charset="0"/>
                <a:ea typeface="Times New Roman" panose="02020603050405020304" pitchFamily="18" charset="0"/>
              </a:rPr>
              <a:t>prédiabète</a:t>
            </a:r>
            <a:r>
              <a:rPr lang="en-CA" sz="1800">
                <a:solidFill>
                  <a:srgbClr val="000000"/>
                </a:solidFill>
                <a:effectLst/>
                <a:latin typeface="Calibri" panose="020F0502020204030204" pitchFamily="34" charset="0"/>
                <a:ea typeface="Times New Roman" panose="02020603050405020304" pitchFamily="18" charset="0"/>
              </a:rPr>
              <a:t> et le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p>
          <a:p>
            <a:pPr>
              <a:buClr>
                <a:srgbClr val="00B2E3"/>
              </a:buClr>
              <a:buFont typeface="+mj-lt"/>
              <a:buAutoNum type="arabicPeriod"/>
            </a:pPr>
            <a:r>
              <a:rPr lang="en-CA" sz="1800" err="1">
                <a:solidFill>
                  <a:srgbClr val="000000"/>
                </a:solidFill>
                <a:effectLst/>
                <a:latin typeface="Calibri" panose="020F0502020204030204" pitchFamily="34" charset="0"/>
                <a:ea typeface="Times New Roman" panose="02020603050405020304" pitchFamily="18" charset="0"/>
              </a:rPr>
              <a:t>Réduire</a:t>
            </a:r>
            <a:r>
              <a:rPr lang="en-CA" sz="1800">
                <a:solidFill>
                  <a:srgbClr val="000000"/>
                </a:solidFill>
                <a:effectLst/>
                <a:latin typeface="Calibri" panose="020F0502020204030204" pitchFamily="34" charset="0"/>
                <a:ea typeface="Times New Roman" panose="02020603050405020304" pitchFamily="18" charset="0"/>
              </a:rPr>
              <a:t> le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diabète</a:t>
            </a:r>
            <a:r>
              <a:rPr lang="en-CA" sz="1800">
                <a:solidFill>
                  <a:srgbClr val="000000"/>
                </a:solidFill>
                <a:effectLst/>
                <a:latin typeface="Calibri" panose="020F0502020204030204" pitchFamily="34" charset="0"/>
                <a:ea typeface="Times New Roman" panose="02020603050405020304" pitchFamily="18" charset="0"/>
              </a:rPr>
              <a:t> de type 2 </a:t>
            </a:r>
          </a:p>
          <a:p>
            <a:pPr>
              <a:buClr>
                <a:srgbClr val="00B2E3"/>
              </a:buClr>
              <a:buFont typeface="+mj-lt"/>
              <a:buAutoNum type="arabicPeriod"/>
            </a:pPr>
            <a:r>
              <a:rPr lang="en-CA" sz="1800" err="1">
                <a:solidFill>
                  <a:srgbClr val="000000"/>
                </a:solidFill>
                <a:effectLst/>
                <a:latin typeface="Calibri" panose="020F0502020204030204" pitchFamily="34" charset="0"/>
                <a:ea typeface="Times New Roman" panose="02020603050405020304" pitchFamily="18" charset="0"/>
              </a:rPr>
              <a:t>Déterminer</a:t>
            </a:r>
            <a:r>
              <a:rPr lang="en-CA" sz="1800">
                <a:solidFill>
                  <a:srgbClr val="000000"/>
                </a:solidFill>
                <a:effectLst/>
                <a:latin typeface="Calibri" panose="020F0502020204030204" pitchFamily="34" charset="0"/>
                <a:ea typeface="Times New Roman" panose="02020603050405020304" pitchFamily="18" charset="0"/>
              </a:rPr>
              <a:t> et </a:t>
            </a:r>
            <a:r>
              <a:rPr lang="en-CA" sz="1800" err="1">
                <a:solidFill>
                  <a:srgbClr val="000000"/>
                </a:solidFill>
                <a:effectLst/>
                <a:latin typeface="Calibri" panose="020F0502020204030204" pitchFamily="34" charset="0"/>
                <a:ea typeface="Times New Roman" panose="02020603050405020304" pitchFamily="18" charset="0"/>
              </a:rPr>
              <a:t>évaluer</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besoins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matière de </a:t>
            </a:r>
            <a:r>
              <a:rPr lang="en-CA" sz="1800" err="1">
                <a:solidFill>
                  <a:srgbClr val="000000"/>
                </a:solidFill>
                <a:effectLst/>
                <a:latin typeface="Calibri" panose="020F0502020204030204" pitchFamily="34" charset="0"/>
                <a:ea typeface="Times New Roman" panose="02020603050405020304" pitchFamily="18" charset="0"/>
              </a:rPr>
              <a:t>santé</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mentale</a:t>
            </a:r>
            <a:r>
              <a:rPr lang="en-CA" sz="180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a:solidFill>
                  <a:srgbClr val="000000"/>
                </a:solidFill>
                <a:effectLst/>
                <a:latin typeface="Calibri" panose="020F0502020204030204" pitchFamily="34" charset="0"/>
                <a:ea typeface="Times New Roman" panose="02020603050405020304" pitchFamily="18" charset="0"/>
              </a:rPr>
              <a:t>Adopter des </a:t>
            </a:r>
            <a:r>
              <a:rPr lang="en-CA" sz="1800" err="1">
                <a:solidFill>
                  <a:srgbClr val="000000"/>
                </a:solidFill>
                <a:effectLst/>
                <a:latin typeface="Calibri" panose="020F0502020204030204" pitchFamily="34" charset="0"/>
                <a:ea typeface="Times New Roman" panose="02020603050405020304" pitchFamily="18" charset="0"/>
              </a:rPr>
              <a:t>comportements</a:t>
            </a:r>
            <a:r>
              <a:rPr lang="en-CA" sz="1800">
                <a:solidFill>
                  <a:srgbClr val="000000"/>
                </a:solidFill>
                <a:effectLst/>
                <a:latin typeface="Calibri" panose="020F0502020204030204" pitchFamily="34" charset="0"/>
                <a:ea typeface="Times New Roman" panose="02020603050405020304" pitchFamily="18" charset="0"/>
              </a:rPr>
              <a:t> plus </a:t>
            </a:r>
            <a:r>
              <a:rPr lang="en-CA" sz="1800" err="1">
                <a:solidFill>
                  <a:srgbClr val="000000"/>
                </a:solidFill>
                <a:effectLst/>
                <a:latin typeface="Calibri" panose="020F0502020204030204" pitchFamily="34" charset="0"/>
                <a:ea typeface="Times New Roman" panose="02020603050405020304" pitchFamily="18" charset="0"/>
              </a:rPr>
              <a:t>sains</a:t>
            </a:r>
            <a:r>
              <a:rPr lang="en-CA" sz="180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a:solidFill>
                  <a:srgbClr val="000000"/>
                </a:solidFill>
                <a:effectLst/>
                <a:latin typeface="Calibri" panose="020F0502020204030204" pitchFamily="34" charset="0"/>
                <a:ea typeface="Times New Roman" panose="02020603050405020304" pitchFamily="18" charset="0"/>
              </a:rPr>
              <a:t>Fixer et </a:t>
            </a:r>
            <a:r>
              <a:rPr lang="en-CA" sz="1800" err="1">
                <a:solidFill>
                  <a:srgbClr val="000000"/>
                </a:solidFill>
                <a:effectLst/>
                <a:latin typeface="Calibri" panose="020F0502020204030204" pitchFamily="34" charset="0"/>
                <a:ea typeface="Times New Roman" panose="02020603050405020304" pitchFamily="18" charset="0"/>
              </a:rPr>
              <a:t>atteindre</a:t>
            </a:r>
            <a:r>
              <a:rPr lang="en-CA" sz="1800">
                <a:solidFill>
                  <a:srgbClr val="000000"/>
                </a:solidFill>
                <a:effectLst/>
                <a:latin typeface="Calibri" panose="020F0502020204030204" pitchFamily="34" charset="0"/>
                <a:ea typeface="Times New Roman" panose="02020603050405020304" pitchFamily="18" charset="0"/>
              </a:rPr>
              <a:t> des </a:t>
            </a:r>
            <a:r>
              <a:rPr lang="en-CA" sz="1800" err="1">
                <a:solidFill>
                  <a:srgbClr val="000000"/>
                </a:solidFill>
                <a:effectLst/>
                <a:latin typeface="Calibri" panose="020F0502020204030204" pitchFamily="34" charset="0"/>
                <a:ea typeface="Times New Roman" panose="02020603050405020304" pitchFamily="18" charset="0"/>
              </a:rPr>
              <a:t>objectifs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glycémiques</a:t>
            </a:r>
            <a:r>
              <a:rPr lang="en-CA" sz="180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err="1">
                <a:solidFill>
                  <a:srgbClr val="000000"/>
                </a:solidFill>
                <a:effectLst/>
                <a:latin typeface="Calibri" panose="020F0502020204030204" pitchFamily="34" charset="0"/>
                <a:ea typeface="Times New Roman" panose="02020603050405020304" pitchFamily="18" charset="0"/>
              </a:rPr>
              <a:t>Accès</a:t>
            </a:r>
            <a:r>
              <a:rPr lang="en-CA" sz="1800">
                <a:solidFill>
                  <a:srgbClr val="000000"/>
                </a:solidFill>
                <a:effectLst/>
                <a:latin typeface="Calibri" panose="020F0502020204030204" pitchFamily="34" charset="0"/>
                <a:ea typeface="Times New Roman" panose="02020603050405020304" pitchFamily="18" charset="0"/>
              </a:rPr>
              <a:t> à </a:t>
            </a:r>
            <a:r>
              <a:rPr lang="en-CA" sz="1800" err="1">
                <a:solidFill>
                  <a:srgbClr val="000000"/>
                </a:solidFill>
                <a:effectLst/>
                <a:latin typeface="Calibri" panose="020F0502020204030204" pitchFamily="34" charset="0"/>
                <a:ea typeface="Times New Roman" panose="02020603050405020304" pitchFamily="18" charset="0"/>
              </a:rPr>
              <a:t>une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équipe</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interprofessionnelle</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soins</a:t>
            </a:r>
            <a:r>
              <a:rPr lang="en-CA" sz="1800">
                <a:solidFill>
                  <a:srgbClr val="000000"/>
                </a:solidFill>
                <a:effectLst/>
                <a:latin typeface="Calibri" panose="020F0502020204030204" pitchFamily="34" charset="0"/>
                <a:ea typeface="Times New Roman" panose="02020603050405020304" pitchFamily="18" charset="0"/>
              </a:rPr>
              <a:t> collaborative </a:t>
            </a:r>
          </a:p>
          <a:p>
            <a:pPr>
              <a:buClr>
                <a:srgbClr val="00B2E3"/>
              </a:buClr>
              <a:buFont typeface="+mj-lt"/>
              <a:buAutoNum type="arabicPeriod"/>
            </a:pPr>
            <a:r>
              <a:rPr lang="en-CA" sz="1800" err="1">
                <a:solidFill>
                  <a:srgbClr val="000000"/>
                </a:solidFill>
                <a:effectLst/>
                <a:latin typeface="Calibri" panose="020F0502020204030204" pitchFamily="34" charset="0"/>
                <a:ea typeface="Times New Roman" panose="02020603050405020304" pitchFamily="18" charset="0"/>
              </a:rPr>
              <a:t>Promouvoir</a:t>
            </a:r>
            <a:r>
              <a:rPr lang="en-CA" sz="1800">
                <a:solidFill>
                  <a:srgbClr val="000000"/>
                </a:solidFill>
                <a:effectLst/>
                <a:latin typeface="Calibri" panose="020F0502020204030204" pitchFamily="34" charset="0"/>
                <a:ea typeface="Times New Roman" panose="02020603050405020304" pitchFamily="18" charset="0"/>
              </a:rPr>
              <a:t> les </a:t>
            </a:r>
            <a:r>
              <a:rPr lang="en-CA" sz="1800" err="1">
                <a:solidFill>
                  <a:srgbClr val="000000"/>
                </a:solidFill>
                <a:effectLst/>
                <a:latin typeface="Calibri" panose="020F0502020204030204" pitchFamily="34" charset="0"/>
                <a:ea typeface="Times New Roman" panose="02020603050405020304" pitchFamily="18" charset="0"/>
              </a:rPr>
              <a:t>compétences</a:t>
            </a:r>
            <a:r>
              <a:rPr lang="en-CA" sz="1800">
                <a:solidFill>
                  <a:srgbClr val="000000"/>
                </a:solidFill>
                <a:effectLst/>
                <a:latin typeface="Calibri" panose="020F0502020204030204" pitchFamily="34" charset="0"/>
                <a:ea typeface="Times New Roman" panose="02020603050405020304" pitchFamily="18" charset="0"/>
              </a:rPr>
              <a:t> </a:t>
            </a:r>
            <a:r>
              <a:rPr lang="en-CA" sz="1800" err="1">
                <a:solidFill>
                  <a:srgbClr val="000000"/>
                </a:solidFill>
                <a:effectLst/>
                <a:latin typeface="Calibri" panose="020F0502020204030204" pitchFamily="34" charset="0"/>
                <a:ea typeface="Times New Roman" panose="02020603050405020304" pitchFamily="18" charset="0"/>
              </a:rPr>
              <a:t>en</a:t>
            </a:r>
            <a:r>
              <a:rPr lang="en-CA" sz="1800">
                <a:solidFill>
                  <a:srgbClr val="000000"/>
                </a:solidFill>
                <a:effectLst/>
                <a:latin typeface="Calibri" panose="020F0502020204030204" pitchFamily="34" charset="0"/>
                <a:ea typeface="Times New Roman" panose="02020603050405020304" pitchFamily="18" charset="0"/>
              </a:rPr>
              <a:t> matière </a:t>
            </a:r>
            <a:r>
              <a:rPr lang="en-CA" sz="1800" err="1">
                <a:solidFill>
                  <a:srgbClr val="000000"/>
                </a:solidFill>
                <a:effectLst/>
                <a:latin typeface="Calibri" panose="020F0502020204030204" pitchFamily="34" charset="0"/>
                <a:ea typeface="Times New Roman" panose="02020603050405020304" pitchFamily="18" charset="0"/>
              </a:rPr>
              <a:t>d’autogestion</a:t>
            </a:r>
            <a:r>
              <a:rPr lang="en-CA" sz="180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err="1">
                <a:solidFill>
                  <a:srgbClr val="000000"/>
                </a:solidFill>
                <a:effectLst/>
                <a:latin typeface="Calibri" panose="020F0502020204030204" pitchFamily="34" charset="0"/>
                <a:ea typeface="Times New Roman" panose="02020603050405020304" pitchFamily="18" charset="0"/>
              </a:rPr>
              <a:t>Dépistage</a:t>
            </a:r>
            <a:r>
              <a:rPr lang="en-CA" sz="1800">
                <a:solidFill>
                  <a:srgbClr val="000000"/>
                </a:solidFill>
                <a:effectLst/>
                <a:latin typeface="Calibri" panose="020F0502020204030204" pitchFamily="34" charset="0"/>
                <a:ea typeface="Times New Roman" panose="02020603050405020304" pitchFamily="18" charset="0"/>
              </a:rPr>
              <a:t> des complications et des </a:t>
            </a:r>
            <a:r>
              <a:rPr lang="en-CA" sz="1800" err="1">
                <a:solidFill>
                  <a:srgbClr val="000000"/>
                </a:solidFill>
                <a:effectLst/>
                <a:latin typeface="Calibri" panose="020F0502020204030204" pitchFamily="34" charset="0"/>
                <a:ea typeface="Times New Roman" panose="02020603050405020304" pitchFamily="18" charset="0"/>
              </a:rPr>
              <a:t>facteurs</a:t>
            </a:r>
            <a:r>
              <a:rPr lang="en-CA" sz="1800">
                <a:solidFill>
                  <a:srgbClr val="000000"/>
                </a:solidFill>
                <a:effectLst/>
                <a:latin typeface="Calibri" panose="020F0502020204030204" pitchFamily="34" charset="0"/>
                <a:ea typeface="Times New Roman" panose="02020603050405020304" pitchFamily="18" charset="0"/>
              </a:rPr>
              <a:t> de </a:t>
            </a:r>
            <a:r>
              <a:rPr lang="en-CA" sz="1800" err="1">
                <a:solidFill>
                  <a:srgbClr val="000000"/>
                </a:solidFill>
                <a:effectLst/>
                <a:latin typeface="Calibri" panose="020F0502020204030204" pitchFamily="34" charset="0"/>
                <a:ea typeface="Times New Roman" panose="02020603050405020304" pitchFamily="18" charset="0"/>
              </a:rPr>
              <a:t>risque</a:t>
            </a:r>
            <a:r>
              <a:rPr lang="en-CA" sz="1800">
                <a:solidFill>
                  <a:srgbClr val="000000"/>
                </a:solidFill>
                <a:effectLst/>
                <a:latin typeface="Calibri" panose="020F0502020204030204" pitchFamily="34" charset="0"/>
                <a:ea typeface="Times New Roman" panose="02020603050405020304" pitchFamily="18" charset="0"/>
              </a:rPr>
              <a:t> </a:t>
            </a:r>
          </a:p>
          <a:p>
            <a:pPr>
              <a:buClr>
                <a:srgbClr val="00B2E3"/>
              </a:buClr>
              <a:buFont typeface="+mj-lt"/>
              <a:buAutoNum type="arabicPeriod"/>
            </a:pPr>
            <a:r>
              <a:rPr lang="en-CA" sz="1800">
                <a:solidFill>
                  <a:srgbClr val="000000"/>
                </a:solidFill>
                <a:effectLst/>
                <a:latin typeface="Calibri" panose="020F0502020204030204" pitchFamily="34" charset="0"/>
                <a:ea typeface="Times New Roman" panose="02020603050405020304" pitchFamily="18" charset="0"/>
              </a:rPr>
              <a:t>Protection </a:t>
            </a:r>
            <a:r>
              <a:rPr lang="en-CA" sz="1800" err="1">
                <a:solidFill>
                  <a:srgbClr val="000000"/>
                </a:solidFill>
                <a:effectLst/>
                <a:latin typeface="Calibri" panose="020F0502020204030204" pitchFamily="34" charset="0"/>
                <a:ea typeface="Times New Roman" panose="02020603050405020304" pitchFamily="18" charset="0"/>
              </a:rPr>
              <a:t>cardiovasculaire</a:t>
            </a:r>
            <a:r>
              <a:rPr lang="en-CA" sz="1800">
                <a:solidFill>
                  <a:srgbClr val="000000"/>
                </a:solidFill>
                <a:effectLst/>
                <a:latin typeface="Calibri" panose="020F0502020204030204" pitchFamily="34" charset="0"/>
                <a:ea typeface="Times New Roman" panose="02020603050405020304" pitchFamily="18" charset="0"/>
              </a:rPr>
              <a:t> </a:t>
            </a:r>
          </a:p>
          <a:p>
            <a:pPr>
              <a:lnSpc>
                <a:spcPts val="3400"/>
              </a:lnSpc>
              <a:spcBef>
                <a:spcPts val="0"/>
              </a:spcBef>
              <a:buClr>
                <a:srgbClr val="00B2E3"/>
              </a:buClr>
              <a:buAutoNum type="arabicPeriod"/>
              <a:defRPr sz="1800"/>
            </a:pPr>
            <a:endParaRPr lang="en-US" sz="1800">
              <a:latin typeface="Calibri" panose="020F0502020204030204" pitchFamily="34" charset="0"/>
              <a:cs typeface="Calibri" panose="020F0502020204030204" pitchFamily="34" charset="0"/>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sz="3200" err="1">
                <a:solidFill>
                  <a:schemeClr val="tx1"/>
                </a:solidFill>
                <a:latin typeface="Calibri" panose="020F0502020204030204" pitchFamily="34" charset="0"/>
                <a:cs typeface="Calibri" panose="020F0502020204030204" pitchFamily="34" charset="0"/>
              </a:rPr>
              <a:t>Thèmes</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l’énoncé</a:t>
            </a:r>
            <a:r>
              <a:rPr lang="en-US" sz="3200">
                <a:solidFill>
                  <a:schemeClr val="tx1"/>
                </a:solidFill>
                <a:latin typeface="Calibri" panose="020F0502020204030204" pitchFamily="34" charset="0"/>
                <a:cs typeface="Calibri" panose="020F0502020204030204" pitchFamily="34" charset="0"/>
              </a:rPr>
              <a:t> sur </a:t>
            </a:r>
            <a:r>
              <a:rPr lang="en-US" sz="3200" err="1">
                <a:solidFill>
                  <a:schemeClr val="tx1"/>
                </a:solidFill>
                <a:latin typeface="Calibri" panose="020F0502020204030204" pitchFamily="34" charset="0"/>
                <a:cs typeface="Calibri" panose="020F0502020204030204" pitchFamily="34" charset="0"/>
              </a:rPr>
              <a:t>cette</a:t>
            </a:r>
            <a:r>
              <a:rPr lang="en-US" sz="3200">
                <a:solidFill>
                  <a:schemeClr val="tx1"/>
                </a:solidFill>
                <a:latin typeface="Calibri" panose="020F0502020204030204" pitchFamily="34" charset="0"/>
                <a:cs typeface="Calibri" panose="020F0502020204030204" pitchFamily="34" charset="0"/>
              </a:rPr>
              <a:t> </a:t>
            </a:r>
            <a:r>
              <a:rPr lang="en-US" sz="3200" err="1">
                <a:solidFill>
                  <a:schemeClr val="tx1"/>
                </a:solidFill>
                <a:latin typeface="Calibri" panose="020F0502020204030204" pitchFamily="34" charset="0"/>
                <a:cs typeface="Calibri" panose="020F0502020204030204" pitchFamily="34" charset="0"/>
              </a:rPr>
              <a:t>norme</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qualité</a:t>
            </a:r>
            <a:endParaRPr sz="3200">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1 : </a:t>
            </a:r>
            <a:br>
              <a:rPr lang="fr-CA" sz="2400" b="0"/>
            </a:b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facteurs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risque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et tests pour le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et le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diabète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type 2 </a:t>
            </a:r>
            <a:endParaRPr lang="en-CA" b="0">
              <a:solidFill>
                <a:schemeClr val="tx1"/>
              </a:solidFill>
              <a:latin typeface="Calibri"/>
              <a:ea typeface="MS PGothic"/>
              <a:cs typeface="Calibri"/>
            </a:endParaRPr>
          </a:p>
        </p:txBody>
      </p:sp>
      <p:sp>
        <p:nvSpPr>
          <p:cNvPr id="3" name="Rectangle 2"/>
          <p:cNvSpPr/>
          <p:nvPr/>
        </p:nvSpPr>
        <p:spPr>
          <a:xfrm>
            <a:off x="1248856" y="2774934"/>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effectLst/>
                <a:latin typeface="Calibri" panose="020F0502020204030204" pitchFamily="34" charset="0"/>
                <a:ea typeface="Times New Roman" panose="02020603050405020304" pitchFamily="18" charset="0"/>
                <a:cs typeface="Times New Roman" panose="02020603050405020304" pitchFamily="18" charset="0"/>
              </a:rPr>
              <a:t>Les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asymptomatiques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mais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susceptibles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développer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un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et un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type 2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subissent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des analyses de sang à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intervalles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réguliers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déterminées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par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leurs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facteurs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risque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individuels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endParaRPr lang="en-CA" sz="2000" b="1" u="none">
              <a:latin typeface="Calibri" panose="020F0502020204030204" pitchFamily="34" charset="0"/>
              <a:cs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2 : </a:t>
            </a:r>
            <a:br>
              <a:rPr lang="fr-CA" sz="2400" b="0"/>
            </a:b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Réduire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risque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diabète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type 2 </a:t>
            </a:r>
            <a:endParaRPr lang="en-CA" b="0">
              <a:solidFill>
                <a:schemeClr val="tx1"/>
              </a:solidFill>
              <a:latin typeface="Calibri"/>
              <a:ea typeface="MS PGothic"/>
              <a:cs typeface="Calibri"/>
            </a:endParaRPr>
          </a:p>
        </p:txBody>
      </p:sp>
      <p:sp>
        <p:nvSpPr>
          <p:cNvPr id="3" name="Rectangle 2"/>
          <p:cNvSpPr/>
          <p:nvPr/>
        </p:nvSpPr>
        <p:spPr>
          <a:xfrm>
            <a:off x="1248856"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effectLst/>
                <a:latin typeface="Calibri" panose="020F0502020204030204" pitchFamily="34" charset="0"/>
                <a:ea typeface="Times New Roman" panose="02020603050405020304" pitchFamily="18" charset="0"/>
                <a:cs typeface="Times New Roman" panose="02020603050405020304" pitchFamily="18" charset="0"/>
              </a:rPr>
              <a:t>Les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et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leurs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aidants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naturels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collaborent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avec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leur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fournisseur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pour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créer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un plan sur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mesure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visant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à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prévenir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à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ralentir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l’évolution</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du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prédiabète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vers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le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type 2. </a:t>
            </a:r>
            <a:endParaRPr lang="en-CA" sz="2000" b="1" u="none">
              <a:latin typeface="Calibri" panose="020F0502020204030204" pitchFamily="34" charset="0"/>
              <a:cs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399302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3 : </a:t>
            </a:r>
            <a:br>
              <a:rPr lang="fr-CA" sz="2400" b="0"/>
            </a:b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Déterminer</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évaluer</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besoins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matière de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santé</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mentale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a:solidFill>
                <a:schemeClr val="tx1"/>
              </a:solidFill>
              <a:latin typeface="Calibri"/>
              <a:ea typeface="MS PGothic"/>
              <a:cs typeface="Calibri"/>
            </a:endParaRPr>
          </a:p>
        </p:txBody>
      </p:sp>
      <p:sp>
        <p:nvSpPr>
          <p:cNvPr id="3" name="Rectangle 2"/>
          <p:cNvSpPr/>
          <p:nvPr/>
        </p:nvSpPr>
        <p:spPr>
          <a:xfrm>
            <a:off x="1248856" y="1950770"/>
            <a:ext cx="6646287" cy="29564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effectLst/>
                <a:latin typeface="Calibri" panose="020F0502020204030204" pitchFamily="34" charset="0"/>
                <a:ea typeface="Times New Roman" panose="02020603050405020304" pitchFamily="18" charset="0"/>
                <a:cs typeface="Times New Roman" panose="02020603050405020304" pitchFamily="18" charset="0"/>
              </a:rPr>
              <a:t>Les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type 2 font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l’objet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d’un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régulier</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la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détresse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psychologique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et des troubles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santé</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mentale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à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l’aide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questions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reconnues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ou</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d’outils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validés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Les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dont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le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est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positif</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pour un trouble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santé</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mentale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sont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orientées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vers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un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professionnel</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la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santé</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ayant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une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expertise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en</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santé</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mentale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pour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une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évaluation</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et un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traitement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plus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poussés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endParaRPr lang="en-CA" sz="2000" b="1" u="none">
              <a:latin typeface="Calibri" panose="020F0502020204030204" pitchFamily="34" charset="0"/>
              <a:cs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2270195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4 : </a:t>
            </a:r>
            <a:br>
              <a:rPr lang="fr-CA" sz="2400" b="0"/>
            </a:b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Adopter des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comportements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plus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sains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a:solidFill>
                <a:schemeClr val="tx1"/>
              </a:solidFill>
              <a:latin typeface="Calibri"/>
              <a:ea typeface="MS PGothic"/>
              <a:cs typeface="Calibri"/>
            </a:endParaRPr>
          </a:p>
        </p:txBody>
      </p:sp>
      <p:sp>
        <p:nvSpPr>
          <p:cNvPr id="3" name="Rectangle 2"/>
          <p:cNvSpPr/>
          <p:nvPr/>
        </p:nvSpPr>
        <p:spPr>
          <a:xfrm>
            <a:off x="1248856" y="2036495"/>
            <a:ext cx="6646287" cy="278500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solidFill>
                  <a:srgbClr val="000000"/>
                </a:solidFill>
                <a:effectLst/>
                <a:latin typeface="Calibri" panose="020F0502020204030204" pitchFamily="34" charset="0"/>
                <a:ea typeface="Times New Roman" panose="02020603050405020304" pitchFamily="18" charset="0"/>
              </a:rPr>
              <a:t>Les </a:t>
            </a:r>
            <a:r>
              <a:rPr lang="en-CA" sz="2000" u="none" err="1">
                <a:solidFill>
                  <a:srgbClr val="000000"/>
                </a:solidFill>
                <a:effectLst/>
                <a:latin typeface="Calibri" panose="020F0502020204030204" pitchFamily="34" charset="0"/>
                <a:ea typeface="Times New Roman" panose="02020603050405020304" pitchFamily="18" charset="0"/>
              </a:rPr>
              <a:t>personnes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atteintes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prédiabète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ou</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de type 2 </a:t>
            </a:r>
            <a:r>
              <a:rPr lang="en-CA" sz="2000" u="none" err="1">
                <a:solidFill>
                  <a:srgbClr val="000000"/>
                </a:solidFill>
                <a:effectLst/>
                <a:latin typeface="Calibri" panose="020F0502020204030204" pitchFamily="34" charset="0"/>
                <a:ea typeface="Times New Roman" panose="02020603050405020304" pitchFamily="18" charset="0"/>
              </a:rPr>
              <a:t>reçoivent</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une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éducation</a:t>
            </a:r>
            <a:r>
              <a:rPr lang="en-CA" sz="2000" u="none">
                <a:solidFill>
                  <a:srgbClr val="000000"/>
                </a:solidFill>
                <a:effectLst/>
                <a:latin typeface="Calibri" panose="020F0502020204030204" pitchFamily="34" charset="0"/>
                <a:ea typeface="Times New Roman" panose="02020603050405020304" pitchFamily="18" charset="0"/>
              </a:rPr>
              <a:t> et un </a:t>
            </a:r>
            <a:r>
              <a:rPr lang="en-CA" sz="2000" u="none" err="1">
                <a:solidFill>
                  <a:srgbClr val="000000"/>
                </a:solidFill>
                <a:effectLst/>
                <a:latin typeface="Calibri" panose="020F0502020204030204" pitchFamily="34" charset="0"/>
                <a:ea typeface="Times New Roman" panose="02020603050405020304" pitchFamily="18" charset="0"/>
              </a:rPr>
              <a:t>encadrement</a:t>
            </a:r>
            <a:r>
              <a:rPr lang="en-CA" sz="2000" u="none">
                <a:solidFill>
                  <a:srgbClr val="000000"/>
                </a:solidFill>
                <a:effectLst/>
                <a:latin typeface="Calibri" panose="020F0502020204030204" pitchFamily="34" charset="0"/>
                <a:ea typeface="Times New Roman" panose="02020603050405020304" pitchFamily="18" charset="0"/>
              </a:rPr>
              <a:t> pour adopter des </a:t>
            </a:r>
            <a:r>
              <a:rPr lang="en-CA" sz="2000" u="none" err="1">
                <a:solidFill>
                  <a:srgbClr val="000000"/>
                </a:solidFill>
                <a:effectLst/>
                <a:latin typeface="Calibri" panose="020F0502020204030204" pitchFamily="34" charset="0"/>
                <a:ea typeface="Times New Roman" panose="02020603050405020304" pitchFamily="18" charset="0"/>
              </a:rPr>
              <a:t>comportements</a:t>
            </a:r>
            <a:r>
              <a:rPr lang="en-CA" sz="2000" u="none">
                <a:solidFill>
                  <a:srgbClr val="000000"/>
                </a:solidFill>
                <a:effectLst/>
                <a:latin typeface="Calibri" panose="020F0502020204030204" pitchFamily="34" charset="0"/>
                <a:ea typeface="Times New Roman" panose="02020603050405020304" pitchFamily="18" charset="0"/>
              </a:rPr>
              <a:t> plus </a:t>
            </a:r>
            <a:r>
              <a:rPr lang="en-CA" sz="2000" u="none" err="1">
                <a:solidFill>
                  <a:srgbClr val="000000"/>
                </a:solidFill>
                <a:effectLst/>
                <a:latin typeface="Calibri" panose="020F0502020204030204" pitchFamily="34" charset="0"/>
                <a:ea typeface="Times New Roman" panose="02020603050405020304" pitchFamily="18" charset="0"/>
              </a:rPr>
              <a:t>sains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notamment</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l’augmentation</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l’activité</a:t>
            </a:r>
            <a:r>
              <a:rPr lang="en-CA" sz="2000" u="none">
                <a:solidFill>
                  <a:srgbClr val="000000"/>
                </a:solidFill>
                <a:effectLst/>
                <a:latin typeface="Calibri" panose="020F0502020204030204" pitchFamily="34" charset="0"/>
                <a:ea typeface="Times New Roman" panose="02020603050405020304" pitchFamily="18" charset="0"/>
              </a:rPr>
              <a:t> physique, </a:t>
            </a:r>
            <a:r>
              <a:rPr lang="en-CA" sz="2000" u="none" err="1">
                <a:solidFill>
                  <a:srgbClr val="000000"/>
                </a:solidFill>
                <a:effectLst/>
                <a:latin typeface="Calibri" panose="020F0502020204030204" pitchFamily="34" charset="0"/>
                <a:ea typeface="Times New Roman" panose="02020603050405020304" pitchFamily="18" charset="0"/>
              </a:rPr>
              <a:t>l’amélioration</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l’alimentation</a:t>
            </a:r>
            <a:r>
              <a:rPr lang="en-CA" sz="2000" u="none">
                <a:solidFill>
                  <a:srgbClr val="000000"/>
                </a:solidFill>
                <a:effectLst/>
                <a:latin typeface="Calibri" panose="020F0502020204030204" pitchFamily="34" charset="0"/>
                <a:ea typeface="Times New Roman" panose="02020603050405020304" pitchFamily="18" charset="0"/>
              </a:rPr>
              <a:t>, la gestion du stress et </a:t>
            </a:r>
            <a:r>
              <a:rPr lang="en-CA" sz="2000" u="none" err="1">
                <a:solidFill>
                  <a:srgbClr val="000000"/>
                </a:solidFill>
                <a:effectLst/>
                <a:latin typeface="Calibri" panose="020F0502020204030204" pitchFamily="34" charset="0"/>
                <a:ea typeface="Times New Roman" panose="02020603050405020304" pitchFamily="18" charset="0"/>
              </a:rPr>
              <a:t>l’abandon</a:t>
            </a:r>
            <a:r>
              <a:rPr lang="en-CA" sz="2000" u="none">
                <a:solidFill>
                  <a:srgbClr val="000000"/>
                </a:solidFill>
                <a:effectLst/>
                <a:latin typeface="Calibri" panose="020F0502020204030204" pitchFamily="34" charset="0"/>
                <a:ea typeface="Times New Roman" panose="02020603050405020304" pitchFamily="18" charset="0"/>
              </a:rPr>
              <a:t> du </a:t>
            </a:r>
            <a:r>
              <a:rPr lang="en-CA" sz="2000" u="none" err="1">
                <a:solidFill>
                  <a:srgbClr val="000000"/>
                </a:solidFill>
                <a:effectLst/>
                <a:latin typeface="Calibri" panose="020F0502020204030204" pitchFamily="34" charset="0"/>
                <a:ea typeface="Times New Roman" panose="02020603050405020304" pitchFamily="18" charset="0"/>
              </a:rPr>
              <a:t>tabac</a:t>
            </a:r>
            <a:r>
              <a:rPr lang="en-CA" sz="2000" u="none">
                <a:solidFill>
                  <a:srgbClr val="000000"/>
                </a:solidFill>
                <a:effectLst/>
                <a:latin typeface="Calibri" panose="020F0502020204030204" pitchFamily="34" charset="0"/>
                <a:ea typeface="Times New Roman" panose="02020603050405020304" pitchFamily="18" charset="0"/>
              </a:rPr>
              <a:t>. Les </a:t>
            </a:r>
            <a:r>
              <a:rPr lang="en-CA" sz="2000" u="none" err="1">
                <a:solidFill>
                  <a:srgbClr val="000000"/>
                </a:solidFill>
                <a:effectLst/>
                <a:latin typeface="Calibri" panose="020F0502020204030204" pitchFamily="34" charset="0"/>
                <a:ea typeface="Times New Roman" panose="02020603050405020304" pitchFamily="18" charset="0"/>
              </a:rPr>
              <a:t>personnes</a:t>
            </a:r>
            <a:r>
              <a:rPr lang="en-CA" sz="2000" u="none">
                <a:solidFill>
                  <a:srgbClr val="000000"/>
                </a:solidFill>
                <a:effectLst/>
                <a:latin typeface="Calibri" panose="020F0502020204030204" pitchFamily="34" charset="0"/>
                <a:ea typeface="Times New Roman" panose="02020603050405020304" pitchFamily="18" charset="0"/>
              </a:rPr>
              <a:t> qui </a:t>
            </a:r>
            <a:r>
              <a:rPr lang="en-CA" sz="2000" u="none" err="1">
                <a:solidFill>
                  <a:srgbClr val="000000"/>
                </a:solidFill>
                <a:effectLst/>
                <a:latin typeface="Calibri" panose="020F0502020204030204" pitchFamily="34" charset="0"/>
                <a:ea typeface="Times New Roman" panose="02020603050405020304" pitchFamily="18" charset="0"/>
              </a:rPr>
              <a:t>s’inquiètent</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poids</a:t>
            </a:r>
            <a:r>
              <a:rPr lang="en-CA" sz="2000" u="none">
                <a:solidFill>
                  <a:srgbClr val="000000"/>
                </a:solidFill>
                <a:effectLst/>
                <a:latin typeface="Calibri" panose="020F0502020204030204" pitchFamily="34" charset="0"/>
                <a:ea typeface="Times New Roman" panose="02020603050405020304" pitchFamily="18" charset="0"/>
              </a:rPr>
              <a:t> malgré la mise </a:t>
            </a:r>
            <a:r>
              <a:rPr lang="en-CA" sz="2000" u="none" err="1">
                <a:solidFill>
                  <a:srgbClr val="000000"/>
                </a:solidFill>
                <a:effectLst/>
                <a:latin typeface="Calibri" panose="020F0502020204030204" pitchFamily="34" charset="0"/>
                <a:ea typeface="Times New Roman" panose="02020603050405020304" pitchFamily="18" charset="0"/>
              </a:rPr>
              <a:t>en</a:t>
            </a:r>
            <a:r>
              <a:rPr lang="en-CA" sz="2000" u="none">
                <a:solidFill>
                  <a:srgbClr val="000000"/>
                </a:solidFill>
                <a:effectLst/>
                <a:latin typeface="Calibri" panose="020F0502020204030204" pitchFamily="34" charset="0"/>
                <a:ea typeface="Times New Roman" panose="02020603050405020304" pitchFamily="18" charset="0"/>
              </a:rPr>
              <a:t> oeuvre de </a:t>
            </a:r>
            <a:r>
              <a:rPr lang="en-CA" sz="2000" u="none" err="1">
                <a:solidFill>
                  <a:srgbClr val="000000"/>
                </a:solidFill>
                <a:effectLst/>
                <a:latin typeface="Calibri" panose="020F0502020204030204" pitchFamily="34" charset="0"/>
                <a:ea typeface="Times New Roman" panose="02020603050405020304" pitchFamily="18" charset="0"/>
              </a:rPr>
              <a:t>comportements</a:t>
            </a:r>
            <a:r>
              <a:rPr lang="en-CA" sz="2000" u="none">
                <a:solidFill>
                  <a:srgbClr val="000000"/>
                </a:solidFill>
                <a:effectLst/>
                <a:latin typeface="Calibri" panose="020F0502020204030204" pitchFamily="34" charset="0"/>
                <a:ea typeface="Times New Roman" panose="02020603050405020304" pitchFamily="18" charset="0"/>
              </a:rPr>
              <a:t> plus </a:t>
            </a:r>
            <a:r>
              <a:rPr lang="en-CA" sz="2000" u="none" err="1">
                <a:solidFill>
                  <a:srgbClr val="000000"/>
                </a:solidFill>
                <a:effectLst/>
                <a:latin typeface="Calibri" panose="020F0502020204030204" pitchFamily="34" charset="0"/>
                <a:ea typeface="Times New Roman" panose="02020603050405020304" pitchFamily="18" charset="0"/>
              </a:rPr>
              <a:t>sains</a:t>
            </a:r>
            <a:r>
              <a:rPr lang="en-CA" sz="2000" u="none">
                <a:solidFill>
                  <a:srgbClr val="000000"/>
                </a:solidFill>
                <a:effectLst/>
                <a:latin typeface="Calibri" panose="020F0502020204030204" pitchFamily="34" charset="0"/>
                <a:ea typeface="Times New Roman" panose="02020603050405020304" pitchFamily="18" charset="0"/>
              </a:rPr>
              <a:t> se </a:t>
            </a:r>
            <a:r>
              <a:rPr lang="en-CA" sz="2000" u="none" err="1">
                <a:solidFill>
                  <a:srgbClr val="000000"/>
                </a:solidFill>
                <a:effectLst/>
                <a:latin typeface="Calibri" panose="020F0502020204030204" pitchFamily="34" charset="0"/>
                <a:ea typeface="Times New Roman" panose="02020603050405020304" pitchFamily="18" charset="0"/>
              </a:rPr>
              <a:t>voient</a:t>
            </a:r>
            <a:r>
              <a:rPr lang="en-CA" sz="2000" u="none">
                <a:solidFill>
                  <a:srgbClr val="000000"/>
                </a:solidFill>
                <a:effectLst/>
                <a:latin typeface="Calibri" panose="020F0502020204030204" pitchFamily="34" charset="0"/>
                <a:ea typeface="Times New Roman" panose="02020603050405020304" pitchFamily="18" charset="0"/>
              </a:rPr>
              <a:t> proposer des interventions </a:t>
            </a:r>
            <a:r>
              <a:rPr lang="en-CA" sz="2000" u="none" err="1">
                <a:solidFill>
                  <a:srgbClr val="000000"/>
                </a:solidFill>
                <a:effectLst/>
                <a:latin typeface="Calibri" panose="020F0502020204030204" pitchFamily="34" charset="0"/>
                <a:ea typeface="Times New Roman" panose="02020603050405020304" pitchFamily="18" charset="0"/>
              </a:rPr>
              <a:t>personnalisées</a:t>
            </a:r>
            <a:r>
              <a:rPr lang="en-CA" sz="2000" u="none">
                <a:solidFill>
                  <a:srgbClr val="000000"/>
                </a:solidFill>
                <a:effectLst/>
                <a:latin typeface="Calibri" panose="020F0502020204030204" pitchFamily="34" charset="0"/>
                <a:ea typeface="Times New Roman" panose="02020603050405020304" pitchFamily="18" charset="0"/>
              </a:rPr>
              <a:t> de gestion du </a:t>
            </a:r>
            <a:r>
              <a:rPr lang="en-CA" sz="2000" u="none" err="1">
                <a:solidFill>
                  <a:srgbClr val="000000"/>
                </a:solidFill>
                <a:effectLst/>
                <a:latin typeface="Calibri" panose="020F0502020204030204" pitchFamily="34" charset="0"/>
                <a:ea typeface="Times New Roman" panose="02020603050405020304" pitchFamily="18" charset="0"/>
              </a:rPr>
              <a:t>poids</a:t>
            </a:r>
            <a:r>
              <a:rPr lang="en-CA" sz="2000" u="none">
                <a:solidFill>
                  <a:srgbClr val="000000"/>
                </a:solidFill>
                <a:effectLst/>
                <a:latin typeface="Calibri" panose="020F0502020204030204" pitchFamily="34" charset="0"/>
                <a:ea typeface="Times New Roman" panose="02020603050405020304" pitchFamily="18" charset="0"/>
              </a:rPr>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153551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a:p>
          <a:p>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5 : </a:t>
            </a:r>
            <a:br>
              <a:rPr lang="fr-CA" sz="2400" b="0"/>
            </a:b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Fixer et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atteindre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objectifs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glycémiques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a:solidFill>
                <a:schemeClr val="tx1"/>
              </a:solidFill>
              <a:latin typeface="Calibri"/>
              <a:ea typeface="MS PGothic"/>
              <a:cs typeface="Calibri"/>
            </a:endParaRPr>
          </a:p>
        </p:txBody>
      </p:sp>
      <p:sp>
        <p:nvSpPr>
          <p:cNvPr id="3" name="Rectangle 2"/>
          <p:cNvSpPr/>
          <p:nvPr/>
        </p:nvSpPr>
        <p:spPr>
          <a:xfrm>
            <a:off x="1256348" y="2070259"/>
            <a:ext cx="6646287" cy="271748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solidFill>
                  <a:srgbClr val="000000"/>
                </a:solidFill>
                <a:effectLst/>
                <a:latin typeface="Calibri" panose="020F0502020204030204" pitchFamily="34" charset="0"/>
                <a:ea typeface="Times New Roman" panose="02020603050405020304" pitchFamily="18" charset="0"/>
              </a:rPr>
              <a:t>Les </a:t>
            </a:r>
            <a:r>
              <a:rPr lang="en-CA" sz="2000" u="none" err="1">
                <a:solidFill>
                  <a:srgbClr val="000000"/>
                </a:solidFill>
                <a:effectLst/>
                <a:latin typeface="Calibri" panose="020F0502020204030204" pitchFamily="34" charset="0"/>
                <a:ea typeface="Times New Roman" panose="02020603050405020304" pitchFamily="18" charset="0"/>
              </a:rPr>
              <a:t>personnes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atteintes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de type 2, </a:t>
            </a:r>
            <a:r>
              <a:rPr lang="en-CA" sz="2000" u="none" err="1">
                <a:solidFill>
                  <a:srgbClr val="000000"/>
                </a:solidFill>
                <a:effectLst/>
                <a:latin typeface="Calibri" panose="020F0502020204030204" pitchFamily="34" charset="0"/>
                <a:ea typeface="Times New Roman" panose="02020603050405020304" pitchFamily="18" charset="0"/>
              </a:rPr>
              <a:t>en</a:t>
            </a:r>
            <a:r>
              <a:rPr lang="en-CA" sz="2000" u="none">
                <a:solidFill>
                  <a:srgbClr val="000000"/>
                </a:solidFill>
                <a:effectLst/>
                <a:latin typeface="Calibri" panose="020F0502020204030204" pitchFamily="34" charset="0"/>
                <a:ea typeface="Times New Roman" panose="02020603050405020304" pitchFamily="18" charset="0"/>
              </a:rPr>
              <a:t> collaboration avec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équipe</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soins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santé</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fixent</a:t>
            </a:r>
            <a:r>
              <a:rPr lang="en-CA" sz="2000" u="none">
                <a:solidFill>
                  <a:srgbClr val="000000"/>
                </a:solidFill>
                <a:effectLst/>
                <a:latin typeface="Calibri" panose="020F0502020204030204" pitchFamily="34" charset="0"/>
                <a:ea typeface="Times New Roman" panose="02020603050405020304" pitchFamily="18" charset="0"/>
              </a:rPr>
              <a:t> des </a:t>
            </a:r>
            <a:r>
              <a:rPr lang="en-CA" sz="2000" u="none" err="1">
                <a:solidFill>
                  <a:srgbClr val="000000"/>
                </a:solidFill>
                <a:effectLst/>
                <a:latin typeface="Calibri" panose="020F0502020204030204" pitchFamily="34" charset="0"/>
                <a:ea typeface="Times New Roman" panose="02020603050405020304" pitchFamily="18" charset="0"/>
              </a:rPr>
              <a:t>objectifs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glycémiques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personnalisés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notamment</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l’hémoglobine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glyquée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hémoglobine</a:t>
            </a:r>
            <a:r>
              <a:rPr lang="en-CA" sz="2000" u="none">
                <a:solidFill>
                  <a:srgbClr val="000000"/>
                </a:solidFill>
                <a:effectLst/>
                <a:latin typeface="Calibri" panose="020F0502020204030204" pitchFamily="34" charset="0"/>
                <a:ea typeface="Times New Roman" panose="02020603050405020304" pitchFamily="18" charset="0"/>
              </a:rPr>
              <a:t> A1c) et </a:t>
            </a:r>
            <a:r>
              <a:rPr lang="en-CA" sz="2000" u="none" err="1">
                <a:solidFill>
                  <a:srgbClr val="000000"/>
                </a:solidFill>
                <a:effectLst/>
                <a:latin typeface="Calibri" panose="020F0502020204030204" pitchFamily="34" charset="0"/>
                <a:ea typeface="Times New Roman" panose="02020603050405020304" pitchFamily="18" charset="0"/>
              </a:rPr>
              <a:t>d’autres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mesures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disponibles</a:t>
            </a:r>
            <a:r>
              <a:rPr lang="en-CA" sz="2000" u="none">
                <a:solidFill>
                  <a:srgbClr val="000000"/>
                </a:solidFill>
                <a:effectLst/>
                <a:latin typeface="Calibri" panose="020F0502020204030204" pitchFamily="34" charset="0"/>
                <a:ea typeface="Times New Roman" panose="02020603050405020304" pitchFamily="18" charset="0"/>
              </a:rPr>
              <a:t> de la </a:t>
            </a:r>
            <a:r>
              <a:rPr lang="en-CA" sz="2000" u="none" err="1">
                <a:solidFill>
                  <a:srgbClr val="000000"/>
                </a:solidFill>
                <a:effectLst/>
                <a:latin typeface="Calibri" panose="020F0502020204030204" pitchFamily="34" charset="0"/>
                <a:ea typeface="Times New Roman" panose="02020603050405020304" pitchFamily="18" charset="0"/>
              </a:rPr>
              <a:t>glycémie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Toutes</a:t>
            </a:r>
            <a:r>
              <a:rPr lang="en-CA" sz="2000" u="none">
                <a:solidFill>
                  <a:srgbClr val="000000"/>
                </a:solidFill>
                <a:effectLst/>
                <a:latin typeface="Calibri" panose="020F0502020204030204" pitchFamily="34" charset="0"/>
                <a:ea typeface="Times New Roman" panose="02020603050405020304" pitchFamily="18" charset="0"/>
              </a:rPr>
              <a:t> les </a:t>
            </a:r>
            <a:r>
              <a:rPr lang="en-CA" sz="2000" u="none" err="1">
                <a:solidFill>
                  <a:srgbClr val="000000"/>
                </a:solidFill>
                <a:effectLst/>
                <a:latin typeface="Calibri" panose="020F0502020204030204" pitchFamily="34" charset="0"/>
                <a:ea typeface="Times New Roman" panose="02020603050405020304" pitchFamily="18" charset="0"/>
              </a:rPr>
              <a:t>données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disponibles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sont</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utilisées</a:t>
            </a:r>
            <a:r>
              <a:rPr lang="en-CA" sz="2000" u="none">
                <a:solidFill>
                  <a:srgbClr val="000000"/>
                </a:solidFill>
                <a:effectLst/>
                <a:latin typeface="Calibri" panose="020F0502020204030204" pitchFamily="34" charset="0"/>
                <a:ea typeface="Times New Roman" panose="02020603050405020304" pitchFamily="18" charset="0"/>
              </a:rPr>
              <a:t> pour </a:t>
            </a:r>
            <a:r>
              <a:rPr lang="en-CA" sz="2000" u="none" err="1">
                <a:solidFill>
                  <a:srgbClr val="000000"/>
                </a:solidFill>
                <a:effectLst/>
                <a:latin typeface="Calibri" panose="020F0502020204030204" pitchFamily="34" charset="0"/>
                <a:ea typeface="Times New Roman" panose="02020603050405020304" pitchFamily="18" charset="0"/>
              </a:rPr>
              <a:t>évaluer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si</a:t>
            </a:r>
            <a:r>
              <a:rPr lang="en-CA" sz="2000" u="none">
                <a:solidFill>
                  <a:srgbClr val="000000"/>
                </a:solidFill>
                <a:effectLst/>
                <a:latin typeface="Calibri" panose="020F0502020204030204" pitchFamily="34" charset="0"/>
                <a:ea typeface="Times New Roman" panose="02020603050405020304" pitchFamily="18" charset="0"/>
              </a:rPr>
              <a:t> les </a:t>
            </a:r>
            <a:r>
              <a:rPr lang="en-CA" sz="2000" u="none" err="1">
                <a:solidFill>
                  <a:srgbClr val="000000"/>
                </a:solidFill>
                <a:effectLst/>
                <a:latin typeface="Calibri" panose="020F0502020204030204" pitchFamily="34" charset="0"/>
                <a:ea typeface="Times New Roman" panose="02020603050405020304" pitchFamily="18" charset="0"/>
              </a:rPr>
              <a:t>objectifs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glycémiques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personnalisés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sont</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atteints</a:t>
            </a:r>
            <a:r>
              <a:rPr lang="en-CA" sz="2000" u="none">
                <a:solidFill>
                  <a:srgbClr val="000000"/>
                </a:solidFill>
                <a:effectLst/>
                <a:latin typeface="Calibri" panose="020F0502020204030204" pitchFamily="34" charset="0"/>
                <a:ea typeface="Times New Roman" panose="02020603050405020304" pitchFamily="18" charset="0"/>
              </a:rPr>
              <a:t> et pour guider les </a:t>
            </a:r>
            <a:r>
              <a:rPr lang="en-CA" sz="2000" u="none" err="1">
                <a:solidFill>
                  <a:srgbClr val="000000"/>
                </a:solidFill>
                <a:effectLst/>
                <a:latin typeface="Calibri" panose="020F0502020204030204" pitchFamily="34" charset="0"/>
                <a:ea typeface="Times New Roman" panose="02020603050405020304" pitchFamily="18" charset="0"/>
              </a:rPr>
              <a:t>décisions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traitement</a:t>
            </a:r>
            <a:r>
              <a:rPr lang="en-CA" sz="2000" u="none">
                <a:solidFill>
                  <a:srgbClr val="000000"/>
                </a:solidFill>
                <a:effectLst/>
                <a:latin typeface="Calibri" panose="020F0502020204030204" pitchFamily="34" charset="0"/>
                <a:ea typeface="Times New Roman" panose="02020603050405020304" pitchFamily="18" charset="0"/>
              </a:rPr>
              <a:t> et les </a:t>
            </a:r>
            <a:r>
              <a:rPr lang="en-CA" sz="2000" u="none" err="1">
                <a:solidFill>
                  <a:srgbClr val="000000"/>
                </a:solidFill>
                <a:effectLst/>
                <a:latin typeface="Calibri" panose="020F0502020204030204" pitchFamily="34" charset="0"/>
                <a:ea typeface="Times New Roman" panose="02020603050405020304" pitchFamily="18" charset="0"/>
              </a:rPr>
              <a:t>activités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d’autogestion</a:t>
            </a:r>
            <a:r>
              <a:rPr lang="en-CA" sz="2000" u="none">
                <a:solidFill>
                  <a:srgbClr val="000000"/>
                </a:solidFill>
                <a:effectLst/>
                <a:latin typeface="Calibri" panose="020F0502020204030204" pitchFamily="34" charset="0"/>
                <a:ea typeface="Times New Roman" panose="02020603050405020304" pitchFamily="18" charset="0"/>
              </a:rPr>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302844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6 : </a:t>
            </a:r>
            <a:br>
              <a:rPr lang="fr-CA" sz="2400" b="0"/>
            </a:b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Accès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à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équipe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interprofessionnelle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soins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collaborative </a:t>
            </a:r>
            <a:endParaRPr lang="en-CA" b="0">
              <a:solidFill>
                <a:schemeClr val="tx1"/>
              </a:solidFill>
              <a:latin typeface="Calibri"/>
              <a:ea typeface="MS PGothic"/>
              <a:cs typeface="Calibri"/>
            </a:endParaRPr>
          </a:p>
        </p:txBody>
      </p:sp>
      <p:sp>
        <p:nvSpPr>
          <p:cNvPr id="3" name="Rectangle 2"/>
          <p:cNvSpPr/>
          <p:nvPr/>
        </p:nvSpPr>
        <p:spPr>
          <a:xfrm>
            <a:off x="1256348"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solidFill>
                  <a:srgbClr val="000000"/>
                </a:solidFill>
                <a:effectLst/>
                <a:latin typeface="Calibri" panose="020F0502020204030204" pitchFamily="34" charset="0"/>
                <a:ea typeface="Times New Roman" panose="02020603050405020304" pitchFamily="18" charset="0"/>
              </a:rPr>
              <a:t>Les </a:t>
            </a:r>
            <a:r>
              <a:rPr lang="en-CA" sz="2000" u="none" err="1">
                <a:solidFill>
                  <a:srgbClr val="000000"/>
                </a:solidFill>
                <a:effectLst/>
                <a:latin typeface="Calibri" panose="020F0502020204030204" pitchFamily="34" charset="0"/>
                <a:ea typeface="Times New Roman" panose="02020603050405020304" pitchFamily="18" charset="0"/>
              </a:rPr>
              <a:t>personnes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atteintes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prédiabète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ou</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de type 2 et </a:t>
            </a:r>
            <a:r>
              <a:rPr lang="en-CA" sz="2000" u="none" err="1">
                <a:solidFill>
                  <a:srgbClr val="000000"/>
                </a:solidFill>
                <a:effectLst/>
                <a:latin typeface="Calibri" panose="020F0502020204030204" pitchFamily="34" charset="0"/>
                <a:ea typeface="Times New Roman" panose="02020603050405020304" pitchFamily="18" charset="0"/>
              </a:rPr>
              <a:t>leurs</a:t>
            </a:r>
            <a:r>
              <a:rPr lang="en-CA" sz="2000" u="none">
                <a:solidFill>
                  <a:srgbClr val="000000"/>
                </a:solidFill>
                <a:effectLst/>
                <a:latin typeface="Calibri" panose="020F0502020204030204" pitchFamily="34" charset="0"/>
                <a:ea typeface="Times New Roman" panose="02020603050405020304" pitchFamily="18" charset="0"/>
              </a:rPr>
              <a:t> aidants </a:t>
            </a:r>
            <a:r>
              <a:rPr lang="en-CA" sz="2000" u="none" err="1">
                <a:solidFill>
                  <a:srgbClr val="000000"/>
                </a:solidFill>
                <a:effectLst/>
                <a:latin typeface="Calibri" panose="020F0502020204030204" pitchFamily="34" charset="0"/>
                <a:ea typeface="Times New Roman" panose="02020603050405020304" pitchFamily="18" charset="0"/>
              </a:rPr>
              <a:t>naturels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ont</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accès</a:t>
            </a:r>
            <a:r>
              <a:rPr lang="en-CA" sz="2000" u="none">
                <a:solidFill>
                  <a:srgbClr val="000000"/>
                </a:solidFill>
                <a:effectLst/>
                <a:latin typeface="Calibri" panose="020F0502020204030204" pitchFamily="34" charset="0"/>
                <a:ea typeface="Times New Roman" panose="02020603050405020304" pitchFamily="18" charset="0"/>
              </a:rPr>
              <a:t> à </a:t>
            </a:r>
            <a:r>
              <a:rPr lang="en-CA" sz="2000" u="none" err="1">
                <a:solidFill>
                  <a:srgbClr val="000000"/>
                </a:solidFill>
                <a:effectLst/>
                <a:latin typeface="Calibri" panose="020F0502020204030204" pitchFamily="34" charset="0"/>
                <a:ea typeface="Times New Roman" panose="02020603050405020304" pitchFamily="18" charset="0"/>
              </a:rPr>
              <a:t>une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équipe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interprofessionnelle</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soins</a:t>
            </a:r>
            <a:r>
              <a:rPr lang="en-CA" sz="2000" u="none">
                <a:solidFill>
                  <a:srgbClr val="000000"/>
                </a:solidFill>
                <a:effectLst/>
                <a:latin typeface="Calibri" panose="020F0502020204030204" pitchFamily="34" charset="0"/>
                <a:ea typeface="Times New Roman" panose="02020603050405020304" pitchFamily="18" charset="0"/>
              </a:rPr>
              <a:t> collaborative pour </a:t>
            </a:r>
            <a:r>
              <a:rPr lang="en-CA" sz="2000" u="none" err="1">
                <a:solidFill>
                  <a:srgbClr val="000000"/>
                </a:solidFill>
                <a:effectLst/>
                <a:latin typeface="Calibri" panose="020F0502020204030204" pitchFamily="34" charset="0"/>
                <a:ea typeface="Times New Roman" panose="02020603050405020304" pitchFamily="18" charset="0"/>
              </a:rPr>
              <a:t>gérer</a:t>
            </a:r>
            <a:r>
              <a:rPr lang="en-CA" sz="2000" u="none">
                <a:solidFill>
                  <a:srgbClr val="000000"/>
                </a:solidFill>
                <a:effectLst/>
                <a:latin typeface="Calibri" panose="020F0502020204030204" pitchFamily="34" charset="0"/>
                <a:ea typeface="Times New Roman" panose="02020603050405020304" pitchFamily="18" charset="0"/>
              </a:rPr>
              <a:t> de manière </a:t>
            </a:r>
            <a:r>
              <a:rPr lang="en-CA" sz="2000" u="none" err="1">
                <a:solidFill>
                  <a:srgbClr val="000000"/>
                </a:solidFill>
                <a:effectLst/>
                <a:latin typeface="Calibri" panose="020F0502020204030204" pitchFamily="34" charset="0"/>
                <a:ea typeface="Times New Roman" panose="02020603050405020304" pitchFamily="18" charset="0"/>
              </a:rPr>
              <a:t>globale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prédiabète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ou</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et </a:t>
            </a:r>
            <a:r>
              <a:rPr lang="en-CA" sz="2000" u="none" err="1">
                <a:solidFill>
                  <a:srgbClr val="000000"/>
                </a:solidFill>
                <a:effectLst/>
                <a:latin typeface="Calibri" panose="020F0502020204030204" pitchFamily="34" charset="0"/>
                <a:ea typeface="Times New Roman" panose="02020603050405020304" pitchFamily="18" charset="0"/>
              </a:rPr>
              <a:t>leurs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besoins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supplémentaires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en</a:t>
            </a:r>
            <a:r>
              <a:rPr lang="en-CA" sz="2000" u="none">
                <a:solidFill>
                  <a:srgbClr val="000000"/>
                </a:solidFill>
                <a:effectLst/>
                <a:latin typeface="Calibri" panose="020F0502020204030204" pitchFamily="34" charset="0"/>
                <a:ea typeface="Times New Roman" panose="02020603050405020304" pitchFamily="18" charset="0"/>
              </a:rPr>
              <a:t> matière de </a:t>
            </a:r>
            <a:r>
              <a:rPr lang="en-CA" sz="2000" u="none" err="1">
                <a:solidFill>
                  <a:srgbClr val="000000"/>
                </a:solidFill>
                <a:effectLst/>
                <a:latin typeface="Calibri" panose="020F0502020204030204" pitchFamily="34" charset="0"/>
                <a:ea typeface="Times New Roman" panose="02020603050405020304" pitchFamily="18" charset="0"/>
              </a:rPr>
              <a:t>soins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santé</a:t>
            </a:r>
            <a:r>
              <a:rPr lang="en-CA" sz="2000" u="none">
                <a:solidFill>
                  <a:srgbClr val="000000"/>
                </a:solidFill>
                <a:effectLst/>
                <a:latin typeface="Calibri" panose="020F0502020204030204" pitchFamily="34" charset="0"/>
                <a:ea typeface="Times New Roman" panose="02020603050405020304" pitchFamily="18" charset="0"/>
              </a:rPr>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285647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7 : </a:t>
            </a:r>
            <a:br>
              <a:rPr lang="fr-CA" sz="2400" b="0"/>
            </a:b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Promouvoir</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compétences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matière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d’autogestion</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a:solidFill>
                <a:schemeClr val="tx1"/>
              </a:solidFill>
              <a:latin typeface="Calibri"/>
              <a:ea typeface="MS PGothic"/>
              <a:cs typeface="Calibri"/>
            </a:endParaRPr>
          </a:p>
        </p:txBody>
      </p:sp>
      <p:sp>
        <p:nvSpPr>
          <p:cNvPr id="3" name="Rectangle 2"/>
          <p:cNvSpPr/>
          <p:nvPr/>
        </p:nvSpPr>
        <p:spPr>
          <a:xfrm>
            <a:off x="1256348" y="2312720"/>
            <a:ext cx="6646287" cy="22325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solidFill>
                  <a:srgbClr val="000000"/>
                </a:solidFill>
                <a:effectLst/>
                <a:latin typeface="Calibri" panose="020F0502020204030204" pitchFamily="34" charset="0"/>
                <a:ea typeface="Times New Roman" panose="02020603050405020304" pitchFamily="18" charset="0"/>
              </a:rPr>
              <a:t>Les </a:t>
            </a:r>
            <a:r>
              <a:rPr lang="en-CA" sz="2000" u="none" err="1">
                <a:solidFill>
                  <a:srgbClr val="000000"/>
                </a:solidFill>
                <a:effectLst/>
                <a:latin typeface="Calibri" panose="020F0502020204030204" pitchFamily="34" charset="0"/>
                <a:ea typeface="Times New Roman" panose="02020603050405020304" pitchFamily="18" charset="0"/>
              </a:rPr>
              <a:t>personnes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atteintes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prédiabète</a:t>
            </a:r>
            <a:r>
              <a:rPr lang="en-CA" sz="2000" u="none">
                <a:solidFill>
                  <a:srgbClr val="000000"/>
                </a:solidFill>
                <a:effectLst/>
                <a:latin typeface="Calibri" panose="020F0502020204030204" pitchFamily="34" charset="0"/>
                <a:ea typeface="Times New Roman" panose="02020603050405020304" pitchFamily="18" charset="0"/>
              </a:rPr>
              <a:t> et de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de type 2 et </a:t>
            </a:r>
            <a:r>
              <a:rPr lang="en-CA" sz="2000" u="none" err="1">
                <a:solidFill>
                  <a:srgbClr val="000000"/>
                </a:solidFill>
                <a:effectLst/>
                <a:latin typeface="Calibri" panose="020F0502020204030204" pitchFamily="34" charset="0"/>
                <a:ea typeface="Times New Roman" panose="02020603050405020304" pitchFamily="18" charset="0"/>
              </a:rPr>
              <a:t>leurs</a:t>
            </a:r>
            <a:r>
              <a:rPr lang="en-CA" sz="2000" u="none">
                <a:solidFill>
                  <a:srgbClr val="000000"/>
                </a:solidFill>
                <a:effectLst/>
                <a:latin typeface="Calibri" panose="020F0502020204030204" pitchFamily="34" charset="0"/>
                <a:ea typeface="Times New Roman" panose="02020603050405020304" pitchFamily="18" charset="0"/>
              </a:rPr>
              <a:t> aidants </a:t>
            </a:r>
            <a:r>
              <a:rPr lang="en-CA" sz="2000" u="none" err="1">
                <a:solidFill>
                  <a:srgbClr val="000000"/>
                </a:solidFill>
                <a:effectLst/>
                <a:latin typeface="Calibri" panose="020F0502020204030204" pitchFamily="34" charset="0"/>
                <a:ea typeface="Times New Roman" panose="02020603050405020304" pitchFamily="18" charset="0"/>
              </a:rPr>
              <a:t>naturels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collaborent</a:t>
            </a:r>
            <a:r>
              <a:rPr lang="en-CA" sz="2000" u="none">
                <a:solidFill>
                  <a:srgbClr val="000000"/>
                </a:solidFill>
                <a:effectLst/>
                <a:latin typeface="Calibri" panose="020F0502020204030204" pitchFamily="34" charset="0"/>
                <a:ea typeface="Times New Roman" panose="02020603050405020304" pitchFamily="18" charset="0"/>
              </a:rPr>
              <a:t> avec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équipe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interprofessionnelle</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soins</a:t>
            </a:r>
            <a:r>
              <a:rPr lang="en-CA" sz="2000" u="none">
                <a:solidFill>
                  <a:srgbClr val="000000"/>
                </a:solidFill>
                <a:effectLst/>
                <a:latin typeface="Calibri" panose="020F0502020204030204" pitchFamily="34" charset="0"/>
                <a:ea typeface="Times New Roman" panose="02020603050405020304" pitchFamily="18" charset="0"/>
              </a:rPr>
              <a:t> pour </a:t>
            </a:r>
            <a:r>
              <a:rPr lang="en-CA" sz="2000" u="none" err="1">
                <a:solidFill>
                  <a:srgbClr val="000000"/>
                </a:solidFill>
                <a:effectLst/>
                <a:latin typeface="Calibri" panose="020F0502020204030204" pitchFamily="34" charset="0"/>
                <a:ea typeface="Times New Roman" panose="02020603050405020304" pitchFamily="18" charset="0"/>
              </a:rPr>
              <a:t>créer</a:t>
            </a:r>
            <a:r>
              <a:rPr lang="en-CA" sz="2000" u="none">
                <a:solidFill>
                  <a:srgbClr val="000000"/>
                </a:solidFill>
                <a:effectLst/>
                <a:latin typeface="Calibri" panose="020F0502020204030204" pitchFamily="34" charset="0"/>
                <a:ea typeface="Times New Roman" panose="02020603050405020304" pitchFamily="18" charset="0"/>
              </a:rPr>
              <a:t> un plan </a:t>
            </a:r>
            <a:r>
              <a:rPr lang="en-CA" sz="2000" u="none" err="1">
                <a:solidFill>
                  <a:srgbClr val="000000"/>
                </a:solidFill>
                <a:effectLst/>
                <a:latin typeface="Calibri" panose="020F0502020204030204" pitchFamily="34" charset="0"/>
                <a:ea typeface="Times New Roman" panose="02020603050405020304" pitchFamily="18" charset="0"/>
              </a:rPr>
              <a:t>d’autogestion</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personnalisé</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en</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fonction</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leurs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besoins</a:t>
            </a:r>
            <a:r>
              <a:rPr lang="en-CA" sz="2000" u="none">
                <a:solidFill>
                  <a:srgbClr val="000000"/>
                </a:solidFill>
                <a:effectLst/>
                <a:latin typeface="Calibri" panose="020F0502020204030204" pitchFamily="34" charset="0"/>
                <a:ea typeface="Times New Roman" panose="02020603050405020304" pitchFamily="18" charset="0"/>
              </a:rPr>
              <a:t> et </a:t>
            </a:r>
            <a:r>
              <a:rPr lang="en-CA" sz="2000" u="none" err="1">
                <a:solidFill>
                  <a:srgbClr val="000000"/>
                </a:solidFill>
                <a:effectLst/>
                <a:latin typeface="Calibri" panose="020F0502020204030204" pitchFamily="34" charset="0"/>
                <a:ea typeface="Times New Roman" panose="02020603050405020304" pitchFamily="18" charset="0"/>
              </a:rPr>
              <a:t>préférences</a:t>
            </a:r>
            <a:r>
              <a:rPr lang="en-CA" sz="2000" u="none">
                <a:solidFill>
                  <a:srgbClr val="000000"/>
                </a:solidFill>
                <a:effectLst/>
                <a:latin typeface="Calibri" panose="020F0502020204030204" pitchFamily="34" charset="0"/>
                <a:ea typeface="Times New Roman" panose="02020603050405020304" pitchFamily="18" charset="0"/>
              </a:rPr>
              <a:t>, dans le but </a:t>
            </a:r>
            <a:r>
              <a:rPr lang="en-CA" sz="2000" u="none" err="1">
                <a:solidFill>
                  <a:srgbClr val="000000"/>
                </a:solidFill>
                <a:effectLst/>
                <a:latin typeface="Calibri" panose="020F0502020204030204" pitchFamily="34" charset="0"/>
                <a:ea typeface="Times New Roman" panose="02020603050405020304" pitchFamily="18" charset="0"/>
              </a:rPr>
              <a:t>d’améliorer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capacité</a:t>
            </a:r>
            <a:r>
              <a:rPr lang="en-CA" sz="2000" u="none">
                <a:solidFill>
                  <a:srgbClr val="000000"/>
                </a:solidFill>
                <a:effectLst/>
                <a:latin typeface="Calibri" panose="020F0502020204030204" pitchFamily="34" charset="0"/>
                <a:ea typeface="Times New Roman" panose="02020603050405020304" pitchFamily="18" charset="0"/>
              </a:rPr>
              <a:t> à </a:t>
            </a:r>
            <a:r>
              <a:rPr lang="en-CA" sz="2000" u="none" err="1">
                <a:solidFill>
                  <a:srgbClr val="000000"/>
                </a:solidFill>
                <a:effectLst/>
                <a:latin typeface="Calibri" panose="020F0502020204030204" pitchFamily="34" charset="0"/>
                <a:ea typeface="Times New Roman" panose="02020603050405020304" pitchFamily="18" charset="0"/>
              </a:rPr>
              <a:t>participer</a:t>
            </a:r>
            <a:r>
              <a:rPr lang="en-CA" sz="2000" u="none">
                <a:solidFill>
                  <a:srgbClr val="000000"/>
                </a:solidFill>
                <a:effectLst/>
                <a:latin typeface="Calibri" panose="020F0502020204030204" pitchFamily="34" charset="0"/>
                <a:ea typeface="Times New Roman" panose="02020603050405020304" pitchFamily="18" charset="0"/>
              </a:rPr>
              <a:t> à la gestion de </a:t>
            </a:r>
            <a:r>
              <a:rPr lang="en-CA" sz="2000" u="none" err="1">
                <a:solidFill>
                  <a:srgbClr val="000000"/>
                </a:solidFill>
                <a:effectLst/>
                <a:latin typeface="Calibri" panose="020F0502020204030204" pitchFamily="34" charset="0"/>
                <a:ea typeface="Times New Roman" panose="02020603050405020304" pitchFamily="18" charset="0"/>
              </a:rPr>
              <a:t>leur</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780594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8 : </a:t>
            </a:r>
            <a:br>
              <a:rPr lang="fr-CA" sz="2400" b="0"/>
            </a:b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Dépistage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des complications et des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facteurs</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risque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a:solidFill>
                <a:schemeClr val="tx1"/>
              </a:solidFill>
              <a:latin typeface="Calibri"/>
              <a:ea typeface="MS PGothic"/>
              <a:cs typeface="Calibri"/>
            </a:endParaRPr>
          </a:p>
        </p:txBody>
      </p:sp>
      <p:sp>
        <p:nvSpPr>
          <p:cNvPr id="3" name="Rectangle 2"/>
          <p:cNvSpPr/>
          <p:nvPr/>
        </p:nvSpPr>
        <p:spPr>
          <a:xfrm>
            <a:off x="1248856" y="2737435"/>
            <a:ext cx="6646287" cy="138312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solidFill>
                  <a:srgbClr val="000000"/>
                </a:solidFill>
                <a:effectLst/>
                <a:latin typeface="Calibri" panose="020F0502020204030204" pitchFamily="34" charset="0"/>
                <a:ea typeface="Times New Roman" panose="02020603050405020304" pitchFamily="18" charset="0"/>
              </a:rPr>
              <a:t>Les </a:t>
            </a:r>
            <a:r>
              <a:rPr lang="en-CA" sz="2000" u="none" err="1">
                <a:solidFill>
                  <a:srgbClr val="000000"/>
                </a:solidFill>
                <a:effectLst/>
                <a:latin typeface="Calibri" panose="020F0502020204030204" pitchFamily="34" charset="0"/>
                <a:ea typeface="Times New Roman" panose="02020603050405020304" pitchFamily="18" charset="0"/>
              </a:rPr>
              <a:t>personnes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atteintes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diabète</a:t>
            </a:r>
            <a:r>
              <a:rPr lang="en-CA" sz="2000" u="none">
                <a:solidFill>
                  <a:srgbClr val="000000"/>
                </a:solidFill>
                <a:effectLst/>
                <a:latin typeface="Calibri" panose="020F0502020204030204" pitchFamily="34" charset="0"/>
                <a:ea typeface="Times New Roman" panose="02020603050405020304" pitchFamily="18" charset="0"/>
              </a:rPr>
              <a:t> de type 2 font </a:t>
            </a:r>
            <a:r>
              <a:rPr lang="en-CA" sz="2000" u="none" err="1">
                <a:solidFill>
                  <a:srgbClr val="000000"/>
                </a:solidFill>
                <a:effectLst/>
                <a:latin typeface="Calibri" panose="020F0502020204030204" pitchFamily="34" charset="0"/>
                <a:ea typeface="Times New Roman" panose="02020603050405020304" pitchFamily="18" charset="0"/>
              </a:rPr>
              <a:t>l’objet</a:t>
            </a:r>
            <a:r>
              <a:rPr lang="en-CA" sz="2000" u="none">
                <a:solidFill>
                  <a:srgbClr val="000000"/>
                </a:solidFill>
                <a:effectLst/>
                <a:latin typeface="Calibri" panose="020F0502020204030204" pitchFamily="34" charset="0"/>
                <a:ea typeface="Times New Roman" panose="02020603050405020304" pitchFamily="18" charset="0"/>
              </a:rPr>
              <a:t> d’un </a:t>
            </a:r>
            <a:r>
              <a:rPr lang="en-CA" sz="2000" u="none" err="1">
                <a:solidFill>
                  <a:srgbClr val="000000"/>
                </a:solidFill>
                <a:effectLst/>
                <a:latin typeface="Calibri" panose="020F0502020204030204" pitchFamily="34" charset="0"/>
                <a:ea typeface="Times New Roman" panose="02020603050405020304" pitchFamily="18" charset="0"/>
              </a:rPr>
              <a:t>dépistage</a:t>
            </a:r>
            <a:r>
              <a:rPr lang="en-CA" sz="2000" u="none">
                <a:solidFill>
                  <a:srgbClr val="000000"/>
                </a:solidFill>
                <a:effectLst/>
                <a:latin typeface="Calibri" panose="020F0502020204030204" pitchFamily="34" charset="0"/>
                <a:ea typeface="Times New Roman" panose="02020603050405020304" pitchFamily="18" charset="0"/>
              </a:rPr>
              <a:t> des complications et des </a:t>
            </a:r>
            <a:r>
              <a:rPr lang="en-CA" sz="2000" u="none" err="1">
                <a:solidFill>
                  <a:srgbClr val="000000"/>
                </a:solidFill>
                <a:effectLst/>
                <a:latin typeface="Calibri" panose="020F0502020204030204" pitchFamily="34" charset="0"/>
                <a:ea typeface="Times New Roman" panose="02020603050405020304" pitchFamily="18" charset="0"/>
              </a:rPr>
              <a:t>facteurs</a:t>
            </a:r>
            <a:r>
              <a:rPr lang="en-CA" sz="2000" u="none">
                <a:solidFill>
                  <a:srgbClr val="000000"/>
                </a:solidFill>
                <a:effectLst/>
                <a:latin typeface="Calibri" panose="020F0502020204030204" pitchFamily="34" charset="0"/>
                <a:ea typeface="Times New Roman" panose="02020603050405020304" pitchFamily="18" charset="0"/>
              </a:rPr>
              <a:t> de </a:t>
            </a:r>
            <a:r>
              <a:rPr lang="en-CA" sz="2000" u="none" err="1">
                <a:solidFill>
                  <a:srgbClr val="000000"/>
                </a:solidFill>
                <a:effectLst/>
                <a:latin typeface="Calibri" panose="020F0502020204030204" pitchFamily="34" charset="0"/>
                <a:ea typeface="Times New Roman" panose="02020603050405020304" pitchFamily="18" charset="0"/>
              </a:rPr>
              <a:t>risque</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lors</a:t>
            </a:r>
            <a:r>
              <a:rPr lang="en-CA" sz="2000" u="none">
                <a:solidFill>
                  <a:srgbClr val="000000"/>
                </a:solidFill>
                <a:effectLst/>
                <a:latin typeface="Calibri" panose="020F0502020204030204" pitchFamily="34" charset="0"/>
                <a:ea typeface="Times New Roman" panose="02020603050405020304" pitchFamily="18" charset="0"/>
              </a:rPr>
              <a:t> du diagnostic et à </a:t>
            </a:r>
            <a:r>
              <a:rPr lang="en-CA" sz="2000" u="none" err="1">
                <a:solidFill>
                  <a:srgbClr val="000000"/>
                </a:solidFill>
                <a:effectLst/>
                <a:latin typeface="Calibri" panose="020F0502020204030204" pitchFamily="34" charset="0"/>
                <a:ea typeface="Times New Roman" panose="02020603050405020304" pitchFamily="18" charset="0"/>
              </a:rPr>
              <a:t>intervalles</a:t>
            </a:r>
            <a:r>
              <a:rPr lang="en-CA" sz="2000" u="none">
                <a:solidFill>
                  <a:srgbClr val="000000"/>
                </a:solidFill>
                <a:effectLst/>
                <a:latin typeface="Calibri" panose="020F0502020204030204" pitchFamily="34" charset="0"/>
                <a:ea typeface="Times New Roman" panose="02020603050405020304" pitchFamily="18" charset="0"/>
              </a:rPr>
              <a:t> </a:t>
            </a:r>
            <a:r>
              <a:rPr lang="en-CA" sz="2000" u="none" err="1">
                <a:solidFill>
                  <a:srgbClr val="000000"/>
                </a:solidFill>
                <a:effectLst/>
                <a:latin typeface="Calibri" panose="020F0502020204030204" pitchFamily="34" charset="0"/>
                <a:ea typeface="Times New Roman" panose="02020603050405020304" pitchFamily="18" charset="0"/>
              </a:rPr>
              <a:t>réguliers</a:t>
            </a:r>
            <a:r>
              <a:rPr lang="en-CA" sz="2000" u="none">
                <a:solidFill>
                  <a:srgbClr val="000000"/>
                </a:solidFill>
                <a:effectLst/>
                <a:latin typeface="Calibri" panose="020F0502020204030204" pitchFamily="34" charset="0"/>
                <a:ea typeface="Times New Roman" panose="02020603050405020304" pitchFamily="18" charset="0"/>
              </a:rPr>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3583110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9 : </a:t>
            </a:r>
            <a:br>
              <a:rPr lang="fr-CA" sz="2400" b="0"/>
            </a:b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Protection </a:t>
            </a:r>
            <a:r>
              <a:rPr lang="en-CA" b="1"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cardiovasculaire</a:t>
            </a:r>
            <a:r>
              <a:rPr lang="en-CA"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a:solidFill>
                <a:schemeClr val="tx1"/>
              </a:solidFill>
              <a:latin typeface="Calibri"/>
              <a:ea typeface="MS PGothic"/>
              <a:cs typeface="Calibri"/>
            </a:endParaRPr>
          </a:p>
        </p:txBody>
      </p:sp>
      <p:sp>
        <p:nvSpPr>
          <p:cNvPr id="3" name="Rectangle 2"/>
          <p:cNvSpPr/>
          <p:nvPr/>
        </p:nvSpPr>
        <p:spPr>
          <a:xfrm>
            <a:off x="1248856" y="2723148"/>
            <a:ext cx="6646287" cy="141170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effectLst/>
                <a:latin typeface="Calibri" panose="020F0502020204030204" pitchFamily="34" charset="0"/>
                <a:ea typeface="Times New Roman" panose="02020603050405020304" pitchFamily="18" charset="0"/>
                <a:cs typeface="Times New Roman" panose="02020603050405020304" pitchFamily="18" charset="0"/>
              </a:rPr>
              <a:t>Les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type 2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reçoivent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intégrant</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une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approche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personnalisée</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réduction</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des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risques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 </a:t>
            </a:r>
            <a:r>
              <a:rPr lang="en-CA" sz="2000" u="none" err="1">
                <a:effectLst/>
                <a:latin typeface="Calibri" panose="020F0502020204030204" pitchFamily="34" charset="0"/>
                <a:ea typeface="Times New Roman" panose="02020603050405020304" pitchFamily="18" charset="0"/>
                <a:cs typeface="Times New Roman" panose="02020603050405020304" pitchFamily="18" charset="0"/>
              </a:rPr>
              <a:t>cardiovasculaires</a:t>
            </a:r>
            <a:r>
              <a:rPr lang="en-CA" sz="2000" u="none">
                <a:effectLst/>
                <a:latin typeface="Calibri" panose="020F0502020204030204" pitchFamily="34" charset="0"/>
                <a:ea typeface="Times New Roman" panose="02020603050405020304" pitchFamily="18" charset="0"/>
                <a:cs typeface="Times New Roman" panose="02020603050405020304" pitchFamily="18" charset="0"/>
              </a:rPr>
              <a:t>.</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CFAA8D9-654C-48C0-8F55-323F755CD847}"/>
                  </a:ext>
                </a:extLst>
              </p:cNvPr>
              <p:cNvGraphicFramePr>
                <a:graphicFrameLocks noChangeAspect="1"/>
              </p:cNvGraphicFramePr>
              <p:nvPr/>
            </p:nvGraphicFramePr>
            <p:xfrm>
              <a:off x="-4740442" y="3835066"/>
              <a:ext cx="2286000" cy="1714500"/>
            </p:xfrm>
            <a:graphic>
              <a:graphicData uri="http://schemas.microsoft.com/office/powerpoint/2016/slidezoom">
                <pslz:sldZm>
                  <pslz:sldZmObj sldId="1583" cId="1848042084">
                    <pslz:zmPr id="{76A97BBC-4669-4131-AEC9-FCFFCD8E010A}"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7CFAA8D9-654C-48C0-8F55-323F755CD847}"/>
                  </a:ext>
                </a:extLst>
              </p:cNvPr>
              <p:cNvPicPr>
                <a:picLocks noGrp="1" noRot="1" noChangeAspect="1" noMove="1" noResize="1" noEditPoints="1" noAdjustHandles="1" noChangeArrowheads="1" noChangeShapeType="1"/>
              </p:cNvPicPr>
              <p:nvPr/>
            </p:nvPicPr>
            <p:blipFill>
              <a:blip r:embed="rId6"/>
              <a:stretch>
                <a:fillRect/>
              </a:stretch>
            </p:blipFill>
            <p:spPr>
              <a:xfrm>
                <a:off x="-4740442" y="3835066"/>
                <a:ext cx="2286000" cy="1714500"/>
              </a:xfrm>
              <a:prstGeom prst="rect">
                <a:avLst/>
              </a:prstGeom>
            </p:spPr>
          </p:pic>
        </mc:Fallback>
      </mc:AlternateContent>
    </p:spTree>
    <p:custDataLst>
      <p:tags r:id="rId1"/>
    </p:custDataLst>
    <p:extLst>
      <p:ext uri="{BB962C8B-B14F-4D97-AF65-F5344CB8AC3E}">
        <p14:creationId xmlns:p14="http://schemas.microsoft.com/office/powerpoint/2010/main" val="221770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228209" y="162838"/>
            <a:ext cx="8244584" cy="1165909"/>
          </a:xfrm>
        </p:spPr>
        <p:txBody>
          <a:bodyPr/>
          <a:lstStyle/>
          <a:p>
            <a:r>
              <a:rPr lang="fr-CA">
                <a:solidFill>
                  <a:schemeClr val="tx1"/>
                </a:solidFill>
                <a:latin typeface="Calibri"/>
                <a:ea typeface="MS PGothic"/>
                <a:cs typeface="Calibri"/>
              </a:rPr>
              <a:t>Indicateurs qui peuvent être mesurés à l’aide de données provinciales</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208331" y="1537469"/>
            <a:ext cx="8650661" cy="2464515"/>
          </a:xfrm>
        </p:spPr>
        <p:txBody>
          <a:bodyPr vert="horz" wrap="square" lIns="108000" tIns="45720" rIns="91440" bIns="45720" numCol="1" anchor="ctr" anchorCtr="0" compatLnSpc="1">
            <a:prstTxWarp prst="textNoShape">
              <a:avLst/>
            </a:prstTxWarp>
          </a:bodyPr>
          <a:lstStyle/>
          <a:p>
            <a:pPr marL="0" indent="0">
              <a:buNone/>
            </a:pPr>
            <a:r>
              <a:rPr lang="fr-CA">
                <a:latin typeface="Calibri"/>
                <a:ea typeface="MS PGothic"/>
              </a:rPr>
              <a:t>Remarque : Les indicateurs ci-dessous sont censés s’appliquer spécifiquement aux personnes atteintes de diabète de type 2; toutefois, les sources de données actuellement disponibles sont limitées dans leur capacité à différencier les types de diabète. Des travaux de sondage sont en cours pour y remédier. Pour l’instant, ces mesures incluent toutes les personnes atteintes de diabète.</a:t>
            </a:r>
          </a:p>
        </p:txBody>
      </p:sp>
    </p:spTree>
    <p:custDataLst>
      <p:tags r:id="rId1"/>
    </p:custDataLst>
    <p:extLst>
      <p:ext uri="{BB962C8B-B14F-4D97-AF65-F5344CB8AC3E}">
        <p14:creationId xmlns:p14="http://schemas.microsoft.com/office/powerpoint/2010/main" val="3927332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r>
              <a:rPr lang="fr-CA" sz="1800">
                <a:solidFill>
                  <a:schemeClr val="tx1"/>
                </a:solidFill>
                <a:latin typeface="Calibri" panose="020F0502020204030204" pitchFamily="34" charset="0"/>
                <a:cs typeface="Calibri" panose="020F0502020204030204" pitchFamily="34" charset="0"/>
              </a:rPr>
              <a:t>(</a:t>
            </a:r>
            <a:r>
              <a:rPr lang="fr-FR" sz="1800">
                <a:solidFill>
                  <a:schemeClr val="tx1"/>
                </a:solidFill>
                <a:latin typeface="Calibri" panose="020F0502020204030204" pitchFamily="34" charset="0"/>
                <a:cs typeface="Calibri" panose="020F0502020204030204" pitchFamily="34" charset="0"/>
              </a:rPr>
              <a:t>suite de la diapositive précédente)</a:t>
            </a:r>
            <a:endParaRPr lang="en-US" sz="180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a:buClr>
                <a:srgbClr val="00B2E3"/>
              </a:buClr>
            </a:pPr>
            <a:r>
              <a:rPr lang="fr-FR" sz="1800" b="0" i="0" u="none" strike="noStrike" baseline="0">
                <a:latin typeface="Calibri" panose="020F0502020204030204" pitchFamily="34" charset="0"/>
                <a:cs typeface="Calibri" panose="020F0502020204030204" pitchFamily="34" charset="0"/>
              </a:rPr>
              <a:t>Pourcentage de personnes atteintes de diabète qui ont bénéficié d’une visite de soins actifs urgents liée au diabète, signalé par : </a:t>
            </a:r>
          </a:p>
          <a:p>
            <a:pPr lvl="1">
              <a:buClr>
                <a:srgbClr val="00B2E3"/>
              </a:buClr>
              <a:buFont typeface="Courier New" panose="02070309020205020404" pitchFamily="49" charset="0"/>
              <a:buChar char="o"/>
            </a:pPr>
            <a:r>
              <a:rPr lang="fr-FR" sz="1400" b="0" i="0" u="none" strike="noStrike" baseline="0">
                <a:latin typeface="Calibri" panose="020F0502020204030204" pitchFamily="34" charset="0"/>
                <a:cs typeface="Calibri" panose="020F0502020204030204" pitchFamily="34" charset="0"/>
              </a:rPr>
              <a:t>Visites aux services d’urgence </a:t>
            </a:r>
          </a:p>
          <a:p>
            <a:pPr lvl="1">
              <a:buClr>
                <a:srgbClr val="00B2E3"/>
              </a:buClr>
              <a:buFont typeface="Courier New" panose="02070309020205020404" pitchFamily="49" charset="0"/>
              <a:buChar char="o"/>
            </a:pPr>
            <a:r>
              <a:rPr lang="en-CA" sz="1400" b="0" i="0" u="none" strike="noStrike" baseline="0">
                <a:latin typeface="Calibri" panose="020F0502020204030204" pitchFamily="34" charset="0"/>
                <a:cs typeface="Calibri" panose="020F0502020204030204" pitchFamily="34" charset="0"/>
              </a:rPr>
              <a:t>Admissions à </a:t>
            </a:r>
            <a:r>
              <a:rPr lang="en-CA" sz="1400" b="0" i="0" u="none" strike="noStrike" baseline="0" err="1">
                <a:latin typeface="Calibri" panose="020F0502020204030204" pitchFamily="34" charset="0"/>
                <a:cs typeface="Calibri" panose="020F0502020204030204" pitchFamily="34" charset="0"/>
              </a:rPr>
              <a:t>l’hôpital</a:t>
            </a:r>
            <a:r>
              <a:rPr lang="en-CA" sz="1400" b="0" i="0" u="none" strike="noStrike" baseline="0">
                <a:latin typeface="Calibri" panose="020F0502020204030204" pitchFamily="34" charset="0"/>
                <a:cs typeface="Calibri" panose="020F0502020204030204" pitchFamily="34" charset="0"/>
              </a:rPr>
              <a:t> </a:t>
            </a:r>
          </a:p>
          <a:p>
            <a:endParaRPr lang="en-CA" sz="1800" b="0" i="0" u="none" strike="noStrike" baseline="0">
              <a:latin typeface="Calibri" panose="020F0502020204030204" pitchFamily="34" charset="0"/>
              <a:cs typeface="Calibri" panose="020F0502020204030204" pitchFamily="34" charset="0"/>
            </a:endParaRPr>
          </a:p>
          <a:p>
            <a:pPr>
              <a:buClr>
                <a:srgbClr val="00B2E3"/>
              </a:buClr>
            </a:pPr>
            <a:r>
              <a:rPr lang="fr-FR" sz="1800" b="0" i="0" u="none" strike="noStrike" baseline="0">
                <a:latin typeface="Calibri" panose="020F0502020204030204" pitchFamily="34" charset="0"/>
                <a:cs typeface="Calibri" panose="020F0502020204030204" pitchFamily="34" charset="0"/>
              </a:rPr>
              <a:t>Pourcentage de personnes ayant bénéficié d'une visite de soins actifs urgents pour le diabète qui se sont rendues aux urgences ou ont été hospitalisées pour le diabète dans les 30 jours, signalé par : </a:t>
            </a:r>
          </a:p>
          <a:p>
            <a:pPr lvl="1">
              <a:buClr>
                <a:srgbClr val="00B2E3"/>
              </a:buClr>
              <a:buFont typeface="Courier New" panose="02070309020205020404" pitchFamily="49" charset="0"/>
              <a:buChar char="o"/>
            </a:pPr>
            <a:r>
              <a:rPr lang="fr-FR" sz="1400">
                <a:latin typeface="Calibri" panose="020F0502020204030204" pitchFamily="34" charset="0"/>
                <a:cs typeface="Calibri" panose="020F0502020204030204" pitchFamily="34" charset="0"/>
              </a:rPr>
              <a:t>V</a:t>
            </a:r>
            <a:r>
              <a:rPr lang="fr-FR" sz="1400" b="0" i="0" u="none" strike="noStrike" baseline="0">
                <a:latin typeface="Calibri" panose="020F0502020204030204" pitchFamily="34" charset="0"/>
                <a:cs typeface="Calibri" panose="020F0502020204030204" pitchFamily="34" charset="0"/>
              </a:rPr>
              <a:t>isites aux services d’urgence </a:t>
            </a:r>
          </a:p>
          <a:p>
            <a:pPr lvl="1">
              <a:buClr>
                <a:srgbClr val="00B2E3"/>
              </a:buClr>
              <a:buFont typeface="Courier New" panose="02070309020205020404" pitchFamily="49" charset="0"/>
              <a:buChar char="o"/>
            </a:pPr>
            <a:r>
              <a:rPr lang="en-CA" sz="1400" b="0" i="0" u="none" strike="noStrike" baseline="0">
                <a:latin typeface="Calibri" panose="020F0502020204030204" pitchFamily="34" charset="0"/>
                <a:cs typeface="Calibri" panose="020F0502020204030204" pitchFamily="34" charset="0"/>
              </a:rPr>
              <a:t>Admissions à </a:t>
            </a:r>
            <a:r>
              <a:rPr lang="en-CA" sz="1400" b="0" i="0" u="none" strike="noStrike" baseline="0" err="1">
                <a:latin typeface="Calibri" panose="020F0502020204030204" pitchFamily="34" charset="0"/>
                <a:cs typeface="Calibri" panose="020F0502020204030204" pitchFamily="34" charset="0"/>
              </a:rPr>
              <a:t>l’hôpital</a:t>
            </a:r>
            <a:r>
              <a:rPr lang="en-CA" sz="1400" b="0" i="0" u="none" strike="noStrike" baseline="0">
                <a:latin typeface="Calibri" panose="020F0502020204030204" pitchFamily="34" charset="0"/>
                <a:cs typeface="Calibri" panose="020F0502020204030204" pitchFamily="34" charset="0"/>
              </a:rPr>
              <a:t> </a:t>
            </a:r>
          </a:p>
          <a:p>
            <a:endParaRPr lang="en-CA" sz="1800" b="0" i="0" u="none" strike="noStrike" baseline="0">
              <a:solidFill>
                <a:srgbClr val="39B549"/>
              </a:solidFill>
              <a:latin typeface="Courier New" panose="02070309020205020404" pitchFamily="49" charset="0"/>
            </a:endParaRPr>
          </a:p>
          <a:p>
            <a:pPr lvl="0">
              <a:buClr>
                <a:srgbClr val="00B2E3"/>
              </a:buClr>
            </a:pPr>
            <a:endParaRPr lang="en-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086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 pouvant être mesuré à l’aide de données provinciales </a:t>
            </a:r>
            <a:r>
              <a:rPr lang="fr-CA" sz="1800">
                <a:solidFill>
                  <a:schemeClr val="tx1"/>
                </a:solidFill>
                <a:latin typeface="Calibri" panose="020F0502020204030204" pitchFamily="34" charset="0"/>
                <a:cs typeface="Calibri" panose="020F0502020204030204" pitchFamily="34" charset="0"/>
              </a:rPr>
              <a:t>(</a:t>
            </a:r>
            <a:r>
              <a:rPr lang="fr-FR" sz="1800">
                <a:solidFill>
                  <a:schemeClr val="tx1"/>
                </a:solidFill>
                <a:latin typeface="Calibri" panose="020F0502020204030204" pitchFamily="34" charset="0"/>
                <a:cs typeface="Calibri" panose="020F0502020204030204" pitchFamily="34" charset="0"/>
              </a:rPr>
              <a:t>suite de la diapositive précédente)</a:t>
            </a:r>
            <a:endParaRPr lang="en-US" sz="180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a:buClr>
                <a:srgbClr val="00B2E3"/>
              </a:buClr>
            </a:pPr>
            <a:r>
              <a:rPr lang="fr-FR" sz="1800" b="0" i="0" u="none" strike="noStrike" baseline="0">
                <a:latin typeface="Calibri" panose="020F0502020204030204" pitchFamily="34" charset="0"/>
                <a:cs typeface="Calibri" panose="020F0502020204030204" pitchFamily="34" charset="0"/>
              </a:rPr>
              <a:t>Pourcentage de personnes atteintes de diabète qui ont eu une complication liée au diabète, signalé par : </a:t>
            </a:r>
          </a:p>
          <a:p>
            <a:pPr lvl="1">
              <a:buClr>
                <a:srgbClr val="00B2E3"/>
              </a:buClr>
              <a:buFont typeface="Courier New" panose="02070309020205020404" pitchFamily="49" charset="0"/>
              <a:buChar char="o"/>
            </a:pPr>
            <a:r>
              <a:rPr lang="fr-FR" sz="1400" b="0" i="0" u="none" strike="noStrike" baseline="0">
                <a:latin typeface="Calibri" panose="020F0502020204030204" pitchFamily="34" charset="0"/>
                <a:cs typeface="Calibri" panose="020F0502020204030204" pitchFamily="34" charset="0"/>
              </a:rPr>
              <a:t>Amputations (au-dessus de la cheville, sous la cheville) </a:t>
            </a:r>
          </a:p>
          <a:p>
            <a:pPr lvl="1">
              <a:buClr>
                <a:srgbClr val="00B2E3"/>
              </a:buClr>
              <a:buFont typeface="Courier New" panose="02070309020205020404" pitchFamily="49" charset="0"/>
              <a:buChar char="o"/>
            </a:pPr>
            <a:r>
              <a:rPr lang="en-CA" sz="1400" b="0" i="0" u="none" strike="noStrike" baseline="0">
                <a:latin typeface="Calibri" panose="020F0502020204030204" pitchFamily="34" charset="0"/>
                <a:cs typeface="Calibri" panose="020F0502020204030204" pitchFamily="34" charset="0"/>
              </a:rPr>
              <a:t>Complications </a:t>
            </a:r>
            <a:r>
              <a:rPr lang="en-CA" sz="1400" b="0" i="0" u="none" strike="noStrike" baseline="0" err="1">
                <a:latin typeface="Calibri" panose="020F0502020204030204" pitchFamily="34" charset="0"/>
                <a:cs typeface="Calibri" panose="020F0502020204030204" pitchFamily="34" charset="0"/>
              </a:rPr>
              <a:t>cardiovasculaires</a:t>
            </a:r>
            <a:r>
              <a:rPr lang="en-CA" sz="1400" b="0" i="0" u="none" strike="noStrike" baseline="0">
                <a:latin typeface="Calibri" panose="020F0502020204030204" pitchFamily="34" charset="0"/>
                <a:cs typeface="Calibri" panose="020F0502020204030204" pitchFamily="34" charset="0"/>
              </a:rPr>
              <a:t> </a:t>
            </a:r>
          </a:p>
          <a:p>
            <a:pPr lvl="1">
              <a:buClr>
                <a:srgbClr val="00B2E3"/>
              </a:buClr>
              <a:buFont typeface="Courier New" panose="02070309020205020404" pitchFamily="49" charset="0"/>
              <a:buChar char="o"/>
            </a:pPr>
            <a:r>
              <a:rPr lang="fr-FR" sz="1400" b="0" i="0" u="none" strike="noStrike" baseline="0">
                <a:latin typeface="Calibri" panose="020F0502020204030204" pitchFamily="34" charset="0"/>
                <a:cs typeface="Calibri" panose="020F0502020204030204" pitchFamily="34" charset="0"/>
              </a:rPr>
              <a:t>Maladie rénale en phase terminale </a:t>
            </a:r>
          </a:p>
          <a:p>
            <a:pPr lvl="1">
              <a:buClr>
                <a:srgbClr val="00B2E3"/>
              </a:buClr>
              <a:buFont typeface="Courier New" panose="02070309020205020404" pitchFamily="49" charset="0"/>
              <a:buChar char="o"/>
            </a:pPr>
            <a:r>
              <a:rPr lang="en-CA" sz="1400" b="0" i="0" u="none" strike="noStrike" baseline="0" err="1">
                <a:latin typeface="Calibri" panose="020F0502020204030204" pitchFamily="34" charset="0"/>
                <a:cs typeface="Calibri" panose="020F0502020204030204" pitchFamily="34" charset="0"/>
              </a:rPr>
              <a:t>Rétinopathie</a:t>
            </a:r>
            <a:r>
              <a:rPr lang="en-CA" sz="1400" b="0" i="0" u="none" strike="noStrike" baseline="0">
                <a:latin typeface="Calibri" panose="020F0502020204030204" pitchFamily="34" charset="0"/>
                <a:cs typeface="Calibri" panose="020F0502020204030204" pitchFamily="34" charset="0"/>
              </a:rPr>
              <a:t> </a:t>
            </a:r>
          </a:p>
          <a:p>
            <a:pPr lvl="1">
              <a:buClr>
                <a:srgbClr val="00B2E3"/>
              </a:buClr>
              <a:buFont typeface="Courier New" panose="02070309020205020404" pitchFamily="49" charset="0"/>
              <a:buChar char="o"/>
            </a:pPr>
            <a:r>
              <a:rPr lang="fr-FR" sz="1400" b="0" i="0" u="none" strike="noStrike" baseline="0">
                <a:latin typeface="Calibri" panose="020F0502020204030204" pitchFamily="34" charset="0"/>
                <a:cs typeface="Calibri" panose="020F0502020204030204" pitchFamily="34" charset="0"/>
              </a:rPr>
              <a:t>Infection de la peau et des tissus mous ou ulcère du pied </a:t>
            </a:r>
          </a:p>
          <a:p>
            <a:endParaRPr lang="en-CA" sz="1800" b="0" i="0" u="none" strike="noStrike" baseline="0">
              <a:solidFill>
                <a:srgbClr val="000000"/>
              </a:solidFill>
              <a:latin typeface="Calibri" panose="020F0502020204030204" pitchFamily="34" charset="0"/>
            </a:endParaRPr>
          </a:p>
          <a:p>
            <a:pPr lvl="0">
              <a:buClr>
                <a:srgbClr val="00B2E3"/>
              </a:buClr>
            </a:pPr>
            <a:endParaRPr lang="en-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53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CA">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109284" cy="4699992"/>
          </a:xfrm>
        </p:spPr>
        <p:txBody>
          <a:bodyPr/>
          <a:lstStyle/>
          <a:p>
            <a:pPr>
              <a:buClr>
                <a:srgbClr val="00B2E3"/>
              </a:buClr>
            </a:pPr>
            <a:r>
              <a:rPr lang="fr-FR" sz="1800" b="0" i="0" u="none" strike="noStrike" baseline="0">
                <a:solidFill>
                  <a:srgbClr val="000000"/>
                </a:solidFill>
                <a:latin typeface="Calibri" panose="020F0502020204030204" pitchFamily="34" charset="0"/>
              </a:rPr>
              <a:t>Pourcentage de personnes présentant un risque accru de développer un prédiabète et un diabète de type 2 qui sont testées pour le diabète de type 2 à l’aide d’analyses de sang appropriées à leur intervalle prédéterminé </a:t>
            </a:r>
          </a:p>
          <a:p>
            <a:pPr>
              <a:buClr>
                <a:srgbClr val="00B2E3"/>
              </a:buClr>
            </a:pPr>
            <a:r>
              <a:rPr lang="fr-FR" sz="1800" b="0" i="0" u="none" strike="noStrike" baseline="0">
                <a:solidFill>
                  <a:srgbClr val="000000"/>
                </a:solidFill>
                <a:latin typeface="Calibri" panose="020F0502020204030204" pitchFamily="34" charset="0"/>
              </a:rPr>
              <a:t>Pourcentage de personnes atteintes de diabète de type 2 et de leur famille et de leurs aidants naturels (le cas échéant) qui signalent se sentir en confiance de gérer leur maladie </a:t>
            </a:r>
          </a:p>
          <a:p>
            <a:pPr>
              <a:buClr>
                <a:srgbClr val="00B2E3"/>
              </a:buClr>
            </a:pPr>
            <a:r>
              <a:rPr lang="fr-FR" sz="1800" b="0" i="0" u="none" strike="noStrike" baseline="0">
                <a:solidFill>
                  <a:srgbClr val="000000"/>
                </a:solidFill>
                <a:latin typeface="Calibri" panose="020F0502020204030204" pitchFamily="34" charset="0"/>
              </a:rPr>
              <a:t>Pourcentage de personnes atteintes de prédiabète qui n’évoluent pas vers le diabète de type 2 </a:t>
            </a:r>
          </a:p>
          <a:p>
            <a:endParaRPr lang="en-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89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Sources des données et remerciements</a:t>
            </a:r>
            <a:endParaRPr lang="en-CA">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fr-CA" sz="2000" dirty="0">
                <a:latin typeface="Calibri" panose="020F0502020204030204" pitchFamily="34" charset="0"/>
                <a:ea typeface="MS PGothic"/>
                <a:cs typeface="Calibri" panose="020F0502020204030204" pitchFamily="34" charset="0"/>
              </a:rPr>
              <a:t>Les données utilisées dans cette présentation ont été fournies par l’Institute for </a:t>
            </a:r>
            <a:r>
              <a:rPr lang="fr-CA" sz="2000" dirty="0" err="1">
                <a:latin typeface="Calibri" panose="020F0502020204030204" pitchFamily="34" charset="0"/>
                <a:ea typeface="MS PGothic"/>
                <a:cs typeface="Calibri" panose="020F0502020204030204" pitchFamily="34" charset="0"/>
              </a:rPr>
              <a:t>Clinical</a:t>
            </a:r>
            <a:r>
              <a:rPr lang="fr-CA" sz="2000" dirty="0">
                <a:latin typeface="Calibri" panose="020F0502020204030204" pitchFamily="34" charset="0"/>
                <a:ea typeface="MS PGothic"/>
                <a:cs typeface="Calibri" panose="020F0502020204030204" pitchFamily="34" charset="0"/>
              </a:rPr>
              <a:t> </a:t>
            </a:r>
            <a:r>
              <a:rPr lang="fr-CA" sz="2000" dirty="0" err="1">
                <a:latin typeface="Calibri" panose="020F0502020204030204" pitchFamily="34" charset="0"/>
                <a:ea typeface="MS PGothic"/>
                <a:cs typeface="Calibri" panose="020F0502020204030204" pitchFamily="34" charset="0"/>
              </a:rPr>
              <a:t>Evaluative</a:t>
            </a:r>
            <a:r>
              <a:rPr lang="fr-CA" sz="2000" dirty="0">
                <a:latin typeface="Calibri" panose="020F0502020204030204" pitchFamily="34" charset="0"/>
                <a:ea typeface="MS PGothic"/>
                <a:cs typeface="Calibri" panose="020F0502020204030204" pitchFamily="34" charset="0"/>
              </a:rPr>
              <a:t> Sciences (ICES), qui est financé par une subvention annuelle du ministère de la Santé de l’Ontario et du </a:t>
            </a:r>
            <a:r>
              <a:rPr lang="fr-FR" sz="2000" i="0" dirty="0">
                <a:solidFill>
                  <a:srgbClr val="000000"/>
                </a:solidFill>
                <a:effectLst/>
                <a:latin typeface="+mn-lt"/>
              </a:rPr>
              <a:t>ministère des Soins de longue durée</a:t>
            </a:r>
            <a:r>
              <a:rPr lang="fr-CA" sz="2000" dirty="0">
                <a:latin typeface="Calibri" panose="020F0502020204030204" pitchFamily="34" charset="0"/>
                <a:ea typeface="MS PGothic"/>
                <a:cs typeface="Calibri" panose="020F0502020204030204" pitchFamily="34" charset="0"/>
              </a:rPr>
              <a:t>. Les opinions, résultats et conclusions présentés dans ce rapport sont ceux des auteurs et sont indépendants des sources de financement. Aucune approbation du ICES, du ministère de la Santé ou du </a:t>
            </a:r>
            <a:r>
              <a:rPr lang="fr-FR" sz="2000" i="0" dirty="0">
                <a:solidFill>
                  <a:srgbClr val="000000"/>
                </a:solidFill>
                <a:effectLst/>
                <a:latin typeface="+mn-lt"/>
              </a:rPr>
              <a:t>ministère des Soins de longue durée </a:t>
            </a:r>
            <a:r>
              <a:rPr lang="fr-CA" sz="2000" dirty="0">
                <a:latin typeface="Calibri" panose="020F0502020204030204" pitchFamily="34" charset="0"/>
                <a:ea typeface="MS PGothic"/>
                <a:cs typeface="Calibri" panose="020F0502020204030204" pitchFamily="34" charset="0"/>
              </a:rPr>
              <a:t>n’est prévue ou ne devrait être déduite du présent rapport. Les liens entre les différents ensembles de données ont été effectués à l’aide d’identificateurs codés uniques et analysés par l’ICES. Certaines données utilisées dans ce rapport sont fondées sur des données et des renseignements compilés et fournis par l’Institut canadien d’information sur la santé (ICIS). </a:t>
            </a:r>
            <a:r>
              <a:rPr lang="fr-CA" sz="2000">
                <a:latin typeface="Calibri" panose="020F0502020204030204" pitchFamily="34" charset="0"/>
                <a:ea typeface="MS PGothic"/>
                <a:cs typeface="Calibri" panose="020F0502020204030204" pitchFamily="34" charset="0"/>
              </a:rPr>
              <a:t>Les analyses, conclusions, opinions et énoncés exprimés dans le présent rapport sont ceux des auteurs, et pas nécessairement ceux de l’ICIS.</a:t>
            </a:r>
          </a:p>
          <a:p>
            <a:endParaRPr lang="en-CA" dirty="0"/>
          </a:p>
        </p:txBody>
      </p:sp>
    </p:spTree>
    <p:extLst>
      <p:ext uri="{BB962C8B-B14F-4D97-AF65-F5344CB8AC3E}">
        <p14:creationId xmlns:p14="http://schemas.microsoft.com/office/powerpoint/2010/main" val="3538692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CA" sz="1300" u="none" spc="300">
                <a:solidFill>
                  <a:schemeClr val="bg1"/>
                </a:solidFill>
                <a:latin typeface="Calibri" panose="020F0502020204030204" pitchFamily="34" charset="0"/>
              </a:rPr>
              <a:t>POURSUIVONS LA CONVERSATION </a:t>
            </a:r>
            <a:endParaRPr lang="en-US" sz="1300" u="none" spc="30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a:t>
            </a:r>
            <a:r>
              <a:rPr lang="en-US" sz="1300" u="none" err="1">
                <a:solidFill>
                  <a:schemeClr val="bg1"/>
                </a:solidFill>
                <a:latin typeface="Calibri" panose="020F0502020204030204" pitchFamily="34" charset="0"/>
                <a:cs typeface="Calibri" panose="020F0502020204030204" pitchFamily="34" charset="0"/>
              </a:rPr>
              <a:t>SanteOntarioSO</a:t>
            </a:r>
            <a:endParaRPr lang="en-US" sz="1300" u="none">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a:t>
            </a:r>
            <a:r>
              <a:rPr lang="en-US" sz="1300" u="none" err="1">
                <a:solidFill>
                  <a:schemeClr val="bg1"/>
                </a:solidFill>
                <a:latin typeface="Calibri" panose="020F0502020204030204" pitchFamily="34" charset="0"/>
                <a:cs typeface="Calibri" panose="020F0502020204030204" pitchFamily="34" charset="0"/>
              </a:rPr>
              <a:t>SanteOntarioSO</a:t>
            </a:r>
            <a:endParaRPr lang="en-US" sz="1300" u="none">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553998"/>
          </a:xfrm>
          <a:prstGeom prst="rect">
            <a:avLst/>
          </a:prstGeom>
        </p:spPr>
        <p:txBody>
          <a:bodyPr wrap="square" anchor="t">
            <a:spAutoFit/>
          </a:bodyPr>
          <a:lstStyle/>
          <a:p>
            <a:r>
              <a:rPr lang="fr-CA" sz="1000" b="1" u="none">
                <a:latin typeface="Calibri" panose="020F0502020204030204" pitchFamily="34" charset="0"/>
                <a:cs typeface="Calibri" panose="020F0502020204030204" pitchFamily="34" charset="0"/>
              </a:rPr>
              <a:t>Vous trouverez ces ressources ici : </a:t>
            </a:r>
          </a:p>
          <a:p>
            <a:r>
              <a:rPr lang="en-CA" sz="1000">
                <a:solidFill>
                  <a:srgbClr val="00B2E3"/>
                </a:solidFill>
                <a:latin typeface="Calibri" panose="020F0502020204030204" pitchFamily="34" charset="0"/>
                <a:cs typeface="Calibri" panose="020F0502020204030204" pitchFamily="34" charset="0"/>
                <a:hlinkClick r:id="rId4"/>
              </a:rPr>
              <a:t>https://www.hqontario.ca/</a:t>
            </a:r>
            <a:r>
              <a:rPr lang="en-CA" sz="1000" err="1">
                <a:solidFill>
                  <a:srgbClr val="00B2E3"/>
                </a:solidFill>
                <a:latin typeface="Calibri" panose="020F0502020204030204" pitchFamily="34" charset="0"/>
                <a:cs typeface="Calibri" panose="020F0502020204030204" pitchFamily="34" charset="0"/>
                <a:hlinkClick r:id="rId4"/>
              </a:rPr>
              <a:t>Améliorer</a:t>
            </a:r>
            <a:r>
              <a:rPr lang="en-CA" sz="1000">
                <a:solidFill>
                  <a:srgbClr val="00B2E3"/>
                </a:solidFill>
                <a:latin typeface="Calibri" panose="020F0502020204030204" pitchFamily="34" charset="0"/>
                <a:cs typeface="Calibri" panose="020F0502020204030204" pitchFamily="34" charset="0"/>
                <a:hlinkClick r:id="rId4"/>
              </a:rPr>
              <a:t>-les-</a:t>
            </a:r>
            <a:r>
              <a:rPr lang="en-CA" sz="1000" err="1">
                <a:solidFill>
                  <a:srgbClr val="00B2E3"/>
                </a:solidFill>
                <a:latin typeface="Calibri" panose="020F0502020204030204" pitchFamily="34" charset="0"/>
                <a:cs typeface="Calibri" panose="020F0502020204030204" pitchFamily="34" charset="0"/>
                <a:hlinkClick r:id="rId4"/>
              </a:rPr>
              <a:t>soins</a:t>
            </a:r>
            <a:r>
              <a:rPr lang="en-CA" sz="1000">
                <a:solidFill>
                  <a:srgbClr val="00B2E3"/>
                </a:solidFill>
                <a:latin typeface="Calibri" panose="020F0502020204030204" pitchFamily="34" charset="0"/>
                <a:cs typeface="Calibri" panose="020F0502020204030204" pitchFamily="34" charset="0"/>
                <a:hlinkClick r:id="rId4"/>
              </a:rPr>
              <a:t>-grâce-aux-</a:t>
            </a:r>
            <a:r>
              <a:rPr lang="en-CA" sz="1000" err="1">
                <a:solidFill>
                  <a:srgbClr val="00B2E3"/>
                </a:solidFill>
                <a:latin typeface="Calibri" panose="020F0502020204030204" pitchFamily="34" charset="0"/>
                <a:cs typeface="Calibri" panose="020F0502020204030204" pitchFamily="34" charset="0"/>
                <a:hlinkClick r:id="rId4"/>
              </a:rPr>
              <a:t>données</a:t>
            </a:r>
            <a:r>
              <a:rPr lang="en-CA" sz="1000">
                <a:solidFill>
                  <a:srgbClr val="00B2E3"/>
                </a:solidFill>
                <a:latin typeface="Calibri" panose="020F0502020204030204" pitchFamily="34" charset="0"/>
                <a:cs typeface="Calibri" panose="020F0502020204030204" pitchFamily="34" charset="0"/>
                <a:hlinkClick r:id="rId4"/>
              </a:rPr>
              <a:t>-</a:t>
            </a:r>
            <a:r>
              <a:rPr lang="en-CA" sz="1000" err="1">
                <a:solidFill>
                  <a:srgbClr val="00B2E3"/>
                </a:solidFill>
                <a:latin typeface="Calibri" panose="020F0502020204030204" pitchFamily="34" charset="0"/>
                <a:cs typeface="Calibri" panose="020F0502020204030204" pitchFamily="34" charset="0"/>
                <a:hlinkClick r:id="rId4"/>
              </a:rPr>
              <a:t>probantes</a:t>
            </a:r>
            <a:r>
              <a:rPr lang="en-CA" sz="1000">
                <a:solidFill>
                  <a:srgbClr val="00B2E3"/>
                </a:solidFill>
                <a:latin typeface="Calibri" panose="020F0502020204030204" pitchFamily="34" charset="0"/>
                <a:cs typeface="Calibri" panose="020F0502020204030204" pitchFamily="34" charset="0"/>
                <a:hlinkClick r:id="rId4"/>
              </a:rPr>
              <a:t>/</a:t>
            </a:r>
            <a:r>
              <a:rPr lang="en-CA" sz="1000" err="1">
                <a:solidFill>
                  <a:srgbClr val="00B2E3"/>
                </a:solidFill>
                <a:latin typeface="Calibri" panose="020F0502020204030204" pitchFamily="34" charset="0"/>
                <a:cs typeface="Calibri" panose="020F0502020204030204" pitchFamily="34" charset="0"/>
                <a:hlinkClick r:id="rId4"/>
              </a:rPr>
              <a:t>Normes</a:t>
            </a:r>
            <a:r>
              <a:rPr lang="en-CA" sz="1000">
                <a:solidFill>
                  <a:srgbClr val="00B2E3"/>
                </a:solidFill>
                <a:latin typeface="Calibri" panose="020F0502020204030204" pitchFamily="34" charset="0"/>
                <a:cs typeface="Calibri" panose="020F0502020204030204" pitchFamily="34" charset="0"/>
                <a:hlinkClick r:id="rId4"/>
              </a:rPr>
              <a:t>-de-</a:t>
            </a:r>
            <a:r>
              <a:rPr lang="en-CA" sz="1000" err="1">
                <a:solidFill>
                  <a:srgbClr val="00B2E3"/>
                </a:solidFill>
                <a:latin typeface="Calibri" panose="020F0502020204030204" pitchFamily="34" charset="0"/>
                <a:cs typeface="Calibri" panose="020F0502020204030204" pitchFamily="34" charset="0"/>
                <a:hlinkClick r:id="rId4"/>
              </a:rPr>
              <a:t>qualité</a:t>
            </a:r>
            <a:r>
              <a:rPr lang="en-CA" sz="1000">
                <a:solidFill>
                  <a:srgbClr val="00B2E3"/>
                </a:solidFill>
                <a:latin typeface="Calibri" panose="020F0502020204030204" pitchFamily="34" charset="0"/>
                <a:cs typeface="Calibri" panose="020F0502020204030204" pitchFamily="34" charset="0"/>
                <a:hlinkClick r:id="rId4"/>
              </a:rPr>
              <a:t>/</a:t>
            </a:r>
            <a:r>
              <a:rPr lang="en-CA" sz="1000" err="1">
                <a:solidFill>
                  <a:srgbClr val="00B2E3"/>
                </a:solidFill>
                <a:latin typeface="Calibri" panose="020F0502020204030204" pitchFamily="34" charset="0"/>
                <a:cs typeface="Calibri" panose="020F0502020204030204" pitchFamily="34" charset="0"/>
                <a:hlinkClick r:id="rId4"/>
              </a:rPr>
              <a:t>Voir</a:t>
            </a:r>
            <a:r>
              <a:rPr lang="en-CA" sz="1000">
                <a:solidFill>
                  <a:srgbClr val="00B2E3"/>
                </a:solidFill>
                <a:latin typeface="Calibri" panose="020F0502020204030204" pitchFamily="34" charset="0"/>
                <a:cs typeface="Calibri" panose="020F0502020204030204" pitchFamily="34" charset="0"/>
                <a:hlinkClick r:id="rId4"/>
              </a:rPr>
              <a:t>-</a:t>
            </a:r>
            <a:r>
              <a:rPr lang="en-CA" sz="1000" err="1">
                <a:solidFill>
                  <a:srgbClr val="00B2E3"/>
                </a:solidFill>
                <a:latin typeface="Calibri" panose="020F0502020204030204" pitchFamily="34" charset="0"/>
                <a:cs typeface="Calibri" panose="020F0502020204030204" pitchFamily="34" charset="0"/>
                <a:hlinkClick r:id="rId4"/>
              </a:rPr>
              <a:t>toutes</a:t>
            </a:r>
            <a:r>
              <a:rPr lang="en-CA" sz="1000">
                <a:solidFill>
                  <a:srgbClr val="00B2E3"/>
                </a:solidFill>
                <a:latin typeface="Calibri" panose="020F0502020204030204" pitchFamily="34" charset="0"/>
                <a:cs typeface="Calibri" panose="020F0502020204030204" pitchFamily="34" charset="0"/>
                <a:hlinkClick r:id="rId4"/>
              </a:rPr>
              <a:t>-les-</a:t>
            </a:r>
            <a:r>
              <a:rPr lang="en-CA" sz="1000" err="1">
                <a:solidFill>
                  <a:srgbClr val="00B2E3"/>
                </a:solidFill>
                <a:latin typeface="Calibri" panose="020F0502020204030204" pitchFamily="34" charset="0"/>
                <a:cs typeface="Calibri" panose="020F0502020204030204" pitchFamily="34" charset="0"/>
                <a:hlinkClick r:id="rId4"/>
              </a:rPr>
              <a:t>normes</a:t>
            </a:r>
            <a:r>
              <a:rPr lang="en-CA" sz="1000">
                <a:solidFill>
                  <a:srgbClr val="00B2E3"/>
                </a:solidFill>
                <a:latin typeface="Calibri" panose="020F0502020204030204" pitchFamily="34" charset="0"/>
                <a:cs typeface="Calibri" panose="020F0502020204030204" pitchFamily="34" charset="0"/>
                <a:hlinkClick r:id="rId4"/>
              </a:rPr>
              <a:t>-de-</a:t>
            </a:r>
            <a:r>
              <a:rPr lang="en-CA" sz="1000" err="1">
                <a:solidFill>
                  <a:srgbClr val="00B2E3"/>
                </a:solidFill>
                <a:latin typeface="Calibri" panose="020F0502020204030204" pitchFamily="34" charset="0"/>
                <a:cs typeface="Calibri" panose="020F0502020204030204" pitchFamily="34" charset="0"/>
                <a:hlinkClick r:id="rId4"/>
              </a:rPr>
              <a:t>qualité</a:t>
            </a:r>
            <a:r>
              <a:rPr lang="en-CA" sz="1000">
                <a:solidFill>
                  <a:srgbClr val="00B2E3"/>
                </a:solidFill>
                <a:latin typeface="Calibri" panose="020F0502020204030204" pitchFamily="34" charset="0"/>
                <a:cs typeface="Calibri" panose="020F0502020204030204" pitchFamily="34" charset="0"/>
                <a:hlinkClick r:id="rId4"/>
              </a:rPr>
              <a:t>/</a:t>
            </a:r>
            <a:r>
              <a:rPr lang="fr-CA" sz="1000" u="none">
                <a:solidFill>
                  <a:srgbClr val="00B2E3"/>
                </a:solidFill>
                <a:latin typeface="Calibri" panose="020F0502020204030204" pitchFamily="34" charset="0"/>
                <a:cs typeface="Calibri" panose="020F0502020204030204" pitchFamily="34" charset="0"/>
                <a:hlinkClick r:id="rId4"/>
              </a:rPr>
              <a:t>Diabète-prédiabète-et-type-2</a:t>
            </a:r>
            <a:endParaRPr lang="en-US" sz="1000" u="none">
              <a:solidFill>
                <a:srgbClr val="00B2E3"/>
              </a:solidFill>
              <a:latin typeface="Calibri" panose="020F0502020204030204" pitchFamily="34" charset="0"/>
              <a:ea typeface="Helvetica Neue Light" panose="02000403000000020004" pitchFamily="2" charset="0"/>
              <a:cs typeface="Calibri" panose="020F0502020204030204" pitchFamily="34" charset="0"/>
            </a:endParaRPr>
          </a:p>
          <a:p>
            <a:endParaRPr lang="en-US" sz="1000" u="none">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876594" y="5919829"/>
            <a:ext cx="1918859" cy="338554"/>
          </a:xfrm>
          <a:prstGeom prst="rect">
            <a:avLst/>
          </a:prstGeom>
          <a:noFill/>
        </p:spPr>
        <p:txBody>
          <a:bodyPr wrap="none" rtlCol="0">
            <a:spAutoFit/>
          </a:bodyPr>
          <a:lstStyle/>
          <a:p>
            <a:pPr algn="ctr"/>
            <a:r>
              <a:rPr lang="fr-CA" sz="16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000">
                <a:solidFill>
                  <a:schemeClr val="tx1"/>
                </a:solidFill>
                <a:latin typeface="Calibri" panose="020F0502020204030204" pitchFamily="34" charset="0"/>
                <a:cs typeface="Calibri" panose="020F0502020204030204" pitchFamily="34" charset="0"/>
              </a:rPr>
              <a:t>Ressources des normes de qualité</a:t>
            </a:r>
            <a:endParaRPr lang="en-US" sz="3000">
              <a:solidFill>
                <a:schemeClr val="tx1"/>
              </a:solidFill>
              <a:latin typeface="Calibri" panose="020F0502020204030204" pitchFamily="34" charset="0"/>
              <a:cs typeface="Calibri" panose="020F0502020204030204" pitchFamily="34" charset="0"/>
            </a:endParaRPr>
          </a:p>
        </p:txBody>
      </p:sp>
      <p:sp>
        <p:nvSpPr>
          <p:cNvPr id="23" name="TextBox 22"/>
          <p:cNvSpPr txBox="1"/>
          <p:nvPr/>
        </p:nvSpPr>
        <p:spPr>
          <a:xfrm>
            <a:off x="3805757" y="5842992"/>
            <a:ext cx="1975734" cy="338554"/>
          </a:xfrm>
          <a:prstGeom prst="rect">
            <a:avLst/>
          </a:prstGeom>
          <a:noFill/>
        </p:spPr>
        <p:txBody>
          <a:bodyPr wrap="none" rtlCol="0" anchor="t">
            <a:spAutoFit/>
          </a:bodyPr>
          <a:lstStyle/>
          <a:p>
            <a:r>
              <a:rPr lang="fr-CA" sz="1600" b="1" u="none">
                <a:solidFill>
                  <a:srgbClr val="000000"/>
                </a:solidFill>
                <a:latin typeface="Calibri" panose="020F0502020204030204" pitchFamily="34" charset="0"/>
                <a:cs typeface="Calibri" panose="020F0502020204030204" pitchFamily="34" charset="0"/>
              </a:rPr>
              <a:t>Tableaux de données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336860" y="3420123"/>
            <a:ext cx="1615507"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37804" y="3429000"/>
            <a:ext cx="1671355"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675343" y="6191774"/>
            <a:ext cx="1631472" cy="338554"/>
          </a:xfrm>
          <a:prstGeom prst="rect">
            <a:avLst/>
          </a:prstGeom>
          <a:noFill/>
        </p:spPr>
        <p:txBody>
          <a:bodyPr wrap="none" rtlCol="0" anchor="t">
            <a:spAutoFit/>
          </a:bodyPr>
          <a:lstStyle/>
          <a:p>
            <a:r>
              <a:rPr lang="en-US" altLang="en-US" sz="1600" b="1" u="none">
                <a:solidFill>
                  <a:srgbClr val="000000"/>
                </a:solidFill>
                <a:latin typeface="Calibri" panose="020F0502020204030204" pitchFamily="34" charset="0"/>
                <a:cs typeface="Calibri" panose="020F0502020204030204" pitchFamily="34" charset="0"/>
              </a:rPr>
              <a:t>Guide de </a:t>
            </a:r>
            <a:r>
              <a:rPr lang="en-US" altLang="en-US" sz="1600" b="1" u="none" err="1">
                <a:solidFill>
                  <a:srgbClr val="000000"/>
                </a:solidFill>
                <a:latin typeface="Calibri" panose="020F0502020204030204" pitchFamily="34" charset="0"/>
                <a:cs typeface="Calibri" panose="020F0502020204030204" pitchFamily="34" charset="0"/>
              </a:rPr>
              <a:t>mesure</a:t>
            </a:r>
            <a:endParaRPr lang="en-US" altLang="en-US" sz="1600" b="1" u="none">
              <a:solidFill>
                <a:srgbClr val="00000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ACCFF8B-19EB-4ECD-B463-758CAC0E5CF7}"/>
              </a:ext>
            </a:extLst>
          </p:cNvPr>
          <p:cNvPicPr>
            <a:picLocks noChangeAspect="1"/>
          </p:cNvPicPr>
          <p:nvPr/>
        </p:nvPicPr>
        <p:blipFill>
          <a:blip r:embed="rId5"/>
          <a:srcRect/>
          <a:stretch/>
        </p:blipFill>
        <p:spPr>
          <a:xfrm>
            <a:off x="582562" y="4061876"/>
            <a:ext cx="2321162"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4" name="Picture 3">
            <a:extLst>
              <a:ext uri="{FF2B5EF4-FFF2-40B4-BE49-F238E27FC236}">
                <a16:creationId xmlns:a16="http://schemas.microsoft.com/office/drawing/2014/main" id="{46B4BD85-B166-4448-BAAC-C4EA90E54401}"/>
              </a:ext>
            </a:extLst>
          </p:cNvPr>
          <p:cNvPicPr>
            <a:picLocks noChangeAspect="1"/>
          </p:cNvPicPr>
          <p:nvPr/>
        </p:nvPicPr>
        <p:blipFill>
          <a:blip r:embed="rId6"/>
          <a:stretch>
            <a:fillRect/>
          </a:stretch>
        </p:blipFill>
        <p:spPr>
          <a:xfrm>
            <a:off x="2152650" y="1052202"/>
            <a:ext cx="1756509" cy="2290994"/>
          </a:xfrm>
          <a:prstGeom prst="rect">
            <a:avLst/>
          </a:prstGeom>
          <a:effectLst>
            <a:glow rad="63500">
              <a:schemeClr val="accent4">
                <a:satMod val="175000"/>
                <a:alpha val="40000"/>
              </a:schemeClr>
            </a:glow>
          </a:effectLst>
        </p:spPr>
      </p:pic>
      <p:pic>
        <p:nvPicPr>
          <p:cNvPr id="6" name="Picture 5">
            <a:extLst>
              <a:ext uri="{FF2B5EF4-FFF2-40B4-BE49-F238E27FC236}">
                <a16:creationId xmlns:a16="http://schemas.microsoft.com/office/drawing/2014/main" id="{E6F5ED88-833B-49F3-A760-1CF4FC280E98}"/>
              </a:ext>
            </a:extLst>
          </p:cNvPr>
          <p:cNvPicPr>
            <a:picLocks noChangeAspect="1"/>
          </p:cNvPicPr>
          <p:nvPr/>
        </p:nvPicPr>
        <p:blipFill>
          <a:blip r:embed="rId7"/>
          <a:stretch>
            <a:fillRect/>
          </a:stretch>
        </p:blipFill>
        <p:spPr>
          <a:xfrm>
            <a:off x="5234843" y="985109"/>
            <a:ext cx="1819543" cy="2345133"/>
          </a:xfrm>
          <a:prstGeom prst="rect">
            <a:avLst/>
          </a:prstGeom>
          <a:effectLst>
            <a:glow rad="63500">
              <a:schemeClr val="accent4">
                <a:satMod val="175000"/>
                <a:alpha val="40000"/>
              </a:schemeClr>
            </a:glow>
          </a:effectLst>
        </p:spPr>
      </p:pic>
      <p:pic>
        <p:nvPicPr>
          <p:cNvPr id="9" name="Picture 8">
            <a:extLst>
              <a:ext uri="{FF2B5EF4-FFF2-40B4-BE49-F238E27FC236}">
                <a16:creationId xmlns:a16="http://schemas.microsoft.com/office/drawing/2014/main" id="{7BA7CC66-22B2-43DE-B937-E155E01EAACD}"/>
              </a:ext>
            </a:extLst>
          </p:cNvPr>
          <p:cNvPicPr>
            <a:picLocks noChangeAspect="1"/>
          </p:cNvPicPr>
          <p:nvPr/>
        </p:nvPicPr>
        <p:blipFill>
          <a:blip r:embed="rId8"/>
          <a:stretch>
            <a:fillRect/>
          </a:stretch>
        </p:blipFill>
        <p:spPr>
          <a:xfrm>
            <a:off x="6575189" y="3863465"/>
            <a:ext cx="1828820" cy="2362121"/>
          </a:xfrm>
          <a:prstGeom prst="rect">
            <a:avLst/>
          </a:prstGeom>
          <a:effectLst>
            <a:glow rad="63500">
              <a:schemeClr val="accent4">
                <a:satMod val="175000"/>
                <a:alpha val="40000"/>
              </a:schemeClr>
            </a:glow>
          </a:effectLst>
        </p:spPr>
      </p:pic>
      <p:pic>
        <p:nvPicPr>
          <p:cNvPr id="22" name="Picture 21">
            <a:extLst>
              <a:ext uri="{FF2B5EF4-FFF2-40B4-BE49-F238E27FC236}">
                <a16:creationId xmlns:a16="http://schemas.microsoft.com/office/drawing/2014/main" id="{2011C8AD-9FF2-4A3F-B675-EDDD59C2451A}"/>
              </a:ext>
            </a:extLst>
          </p:cNvPr>
          <p:cNvPicPr>
            <a:picLocks noChangeAspect="1"/>
          </p:cNvPicPr>
          <p:nvPr/>
        </p:nvPicPr>
        <p:blipFill>
          <a:blip r:embed="rId9"/>
          <a:stretch>
            <a:fillRect/>
          </a:stretch>
        </p:blipFill>
        <p:spPr>
          <a:xfrm>
            <a:off x="3417455" y="4056371"/>
            <a:ext cx="2752338" cy="163413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400" b="0" u="none">
                <a:solidFill>
                  <a:schemeClr val="tx1"/>
                </a:solidFill>
                <a:latin typeface="Calibri" panose="020F0502020204030204" pitchFamily="34" charset="0"/>
                <a:cs typeface="Calibri" panose="020F0502020204030204" pitchFamily="34" charset="0"/>
              </a:rPr>
              <a:t>Aperçu de la </a:t>
            </a:r>
            <a:r>
              <a:rPr lang="fr-CA" sz="3400" u="none">
                <a:solidFill>
                  <a:schemeClr val="tx1"/>
                </a:solidFill>
                <a:latin typeface="Calibri" panose="020F0502020204030204" pitchFamily="34" charset="0"/>
                <a:cs typeface="Calibri" panose="020F0502020204030204" pitchFamily="34" charset="0"/>
              </a:rPr>
              <a:t>norme de qualité</a:t>
            </a:r>
          </a:p>
        </p:txBody>
      </p:sp>
      <p:sp>
        <p:nvSpPr>
          <p:cNvPr id="25" name="TextBox 24">
            <a:extLst>
              <a:ext uri="{FF2B5EF4-FFF2-40B4-BE49-F238E27FC236}">
                <a16:creationId xmlns:a16="http://schemas.microsoft.com/office/drawing/2014/main" id="{97514112-379F-4B73-B616-E30CAB24A623}"/>
              </a:ext>
            </a:extLst>
          </p:cNvPr>
          <p:cNvSpPr txBox="1"/>
          <p:nvPr/>
        </p:nvSpPr>
        <p:spPr>
          <a:xfrm>
            <a:off x="2073158" y="954373"/>
            <a:ext cx="1019190"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L’Énoncé</a:t>
            </a:r>
          </a:p>
        </p:txBody>
      </p:sp>
      <p:sp>
        <p:nvSpPr>
          <p:cNvPr id="26" name="TextBox 25">
            <a:extLst>
              <a:ext uri="{FF2B5EF4-FFF2-40B4-BE49-F238E27FC236}">
                <a16:creationId xmlns:a16="http://schemas.microsoft.com/office/drawing/2014/main" id="{F07A3C3C-444D-4F53-8665-D340CBAFF382}"/>
              </a:ext>
            </a:extLst>
          </p:cNvPr>
          <p:cNvSpPr txBox="1"/>
          <p:nvPr/>
        </p:nvSpPr>
        <p:spPr>
          <a:xfrm>
            <a:off x="5950687" y="916755"/>
            <a:ext cx="1029449"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 public</a:t>
            </a:r>
          </a:p>
        </p:txBody>
      </p:sp>
      <p:sp>
        <p:nvSpPr>
          <p:cNvPr id="27" name="TextBox 26">
            <a:extLst>
              <a:ext uri="{FF2B5EF4-FFF2-40B4-BE49-F238E27FC236}">
                <a16:creationId xmlns:a16="http://schemas.microsoft.com/office/drawing/2014/main" id="{185DFB3F-1523-4352-8111-E7711FB6211C}"/>
              </a:ext>
            </a:extLst>
          </p:cNvPr>
          <p:cNvSpPr txBox="1"/>
          <p:nvPr/>
        </p:nvSpPr>
        <p:spPr>
          <a:xfrm>
            <a:off x="4270830" y="5249734"/>
            <a:ext cx="1594219"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Les indicateurs</a:t>
            </a:r>
          </a:p>
        </p:txBody>
      </p:sp>
      <p:sp>
        <p:nvSpPr>
          <p:cNvPr id="28" name="TextBox 27">
            <a:extLst>
              <a:ext uri="{FF2B5EF4-FFF2-40B4-BE49-F238E27FC236}">
                <a16:creationId xmlns:a16="http://schemas.microsoft.com/office/drawing/2014/main" id="{807D9491-CA8F-490E-AD12-48E6F8417802}"/>
              </a:ext>
            </a:extLst>
          </p:cNvPr>
          <p:cNvSpPr txBox="1"/>
          <p:nvPr/>
        </p:nvSpPr>
        <p:spPr>
          <a:xfrm>
            <a:off x="1826395" y="4194459"/>
            <a:ext cx="1563185"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Les définitions</a:t>
            </a:r>
          </a:p>
        </p:txBody>
      </p:sp>
      <p:cxnSp>
        <p:nvCxnSpPr>
          <p:cNvPr id="29" name="Straight Arrow Connector 28">
            <a:extLst>
              <a:ext uri="{FF2B5EF4-FFF2-40B4-BE49-F238E27FC236}">
                <a16:creationId xmlns:a16="http://schemas.microsoft.com/office/drawing/2014/main" id="{B4F1F706-25C9-4DBA-A66A-4C87F83EC5EF}"/>
              </a:ext>
            </a:extLst>
          </p:cNvPr>
          <p:cNvCxnSpPr>
            <a:cxnSpLocks/>
          </p:cNvCxnSpPr>
          <p:nvPr/>
        </p:nvCxnSpPr>
        <p:spPr bwMode="auto">
          <a:xfrm>
            <a:off x="2582752" y="1300124"/>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702A03C7-8153-4B8D-9E53-74FA6912370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9FF291E2-A349-44A7-B3F1-F0D0E8FB0D87}"/>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13A0216D-0267-4603-8CEC-4055BAE4D71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C1D7168B-BEF7-409F-B3B4-01B0DA82B31F}"/>
              </a:ext>
            </a:extLst>
          </p:cNvPr>
          <p:cNvPicPr>
            <a:picLocks noChangeAspect="1"/>
          </p:cNvPicPr>
          <p:nvPr/>
        </p:nvPicPr>
        <p:blipFill>
          <a:blip r:embed="rId4"/>
          <a:stretch>
            <a:fillRect/>
          </a:stretch>
        </p:blipFill>
        <p:spPr>
          <a:xfrm>
            <a:off x="808805" y="1766887"/>
            <a:ext cx="3763195" cy="2252663"/>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F7D7275-401B-4DFB-84B5-2F48868F56AC}"/>
              </a:ext>
            </a:extLst>
          </p:cNvPr>
          <p:cNvPicPr>
            <a:picLocks noChangeAspect="1"/>
          </p:cNvPicPr>
          <p:nvPr/>
        </p:nvPicPr>
        <p:blipFill>
          <a:blip r:embed="rId5"/>
          <a:stretch>
            <a:fillRect/>
          </a:stretch>
        </p:blipFill>
        <p:spPr>
          <a:xfrm>
            <a:off x="5132543" y="1683930"/>
            <a:ext cx="2708958" cy="270895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67A2CF9-0B46-4482-A9FF-D1FD0C57CDA0}"/>
              </a:ext>
            </a:extLst>
          </p:cNvPr>
          <p:cNvPicPr>
            <a:picLocks noChangeAspect="1"/>
          </p:cNvPicPr>
          <p:nvPr/>
        </p:nvPicPr>
        <p:blipFill>
          <a:blip r:embed="rId6"/>
          <a:stretch>
            <a:fillRect/>
          </a:stretch>
        </p:blipFill>
        <p:spPr>
          <a:xfrm>
            <a:off x="1240973" y="4954367"/>
            <a:ext cx="2667820" cy="180511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66B9E8F-6190-4FCA-8F8C-9795DC934DA8}"/>
              </a:ext>
            </a:extLst>
          </p:cNvPr>
          <p:cNvPicPr>
            <a:picLocks noChangeAspect="1"/>
          </p:cNvPicPr>
          <p:nvPr/>
        </p:nvPicPr>
        <p:blipFill>
          <a:blip r:embed="rId7"/>
          <a:stretch>
            <a:fillRect/>
          </a:stretch>
        </p:blipFill>
        <p:spPr>
          <a:xfrm>
            <a:off x="6227086" y="5042056"/>
            <a:ext cx="2497810" cy="75756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sz="3200" b="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du patient</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73272" y="2549525"/>
            <a:ext cx="3755828" cy="284309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du patient </a:t>
            </a:r>
            <a:r>
              <a:rPr lang="fr-CA" sz="20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C3F5C9B1-66AB-48FD-BD74-0FEB87B7D261}"/>
              </a:ext>
            </a:extLst>
          </p:cNvPr>
          <p:cNvPicPr>
            <a:picLocks noChangeAspect="1"/>
          </p:cNvPicPr>
          <p:nvPr/>
        </p:nvPicPr>
        <p:blipFill>
          <a:blip r:embed="rId4"/>
          <a:stretch>
            <a:fillRect/>
          </a:stretch>
        </p:blipFill>
        <p:spPr>
          <a:xfrm>
            <a:off x="4914902" y="1724024"/>
            <a:ext cx="3288666" cy="423862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691061"/>
            <a:ext cx="3354340" cy="424815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i="1">
                <a:latin typeface="Calibri" panose="020F0502020204030204" pitchFamily="34" charset="0"/>
                <a:cs typeface="Calibri" panose="020F0502020204030204" pitchFamily="34" charset="0"/>
              </a:rPr>
              <a:t>Guide de démarrage</a:t>
            </a:r>
            <a:r>
              <a:rPr lang="fr-CA" sz="2000" b="1">
                <a:latin typeface="Calibri" panose="020F0502020204030204" pitchFamily="34" charset="0"/>
                <a:cs typeface="Calibri" panose="020F0502020204030204" pitchFamily="34" charset="0"/>
              </a:rPr>
              <a:t> :</a:t>
            </a:r>
          </a:p>
          <a:p>
            <a:pPr>
              <a:buClr>
                <a:srgbClr val="00B2E3"/>
              </a:buClr>
            </a:pPr>
            <a:r>
              <a:rPr lang="fr-CA" sz="20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4FDD12A6-00E1-4053-A312-0C4D29E4B8FE}"/>
</file>

<file path=customXml/itemProps3.xml><?xml version="1.0" encoding="utf-8"?>
<ds:datastoreItem xmlns:ds="http://schemas.openxmlformats.org/officeDocument/2006/customXml" ds:itemID="{077211F7-2DF1-4B68-8B60-CC913EB92E33}">
  <ds:schemaRefs>
    <ds:schemaRef ds:uri="http://purl.org/dc/elements/1.1/"/>
    <ds:schemaRef ds:uri="http://schemas.microsoft.com/office/2006/documentManagement/types"/>
    <ds:schemaRef ds:uri="f4a9ebb6-6bae-4df8-b4d9-b705f0eb6b4b"/>
    <ds:schemaRef ds:uri="http://purl.org/dc/terms/"/>
    <ds:schemaRef ds:uri="http://schemas.openxmlformats.org/package/2006/metadata/core-properties"/>
    <ds:schemaRef ds:uri="http://purl.org/dc/dcmitype/"/>
    <ds:schemaRef ds:uri="623dabe2-7971-4695-be10-17b1dbde532f"/>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5958</Words>
  <Application>Microsoft Office PowerPoint</Application>
  <PresentationFormat>On-screen Show (4:3)</PresentationFormat>
  <Paragraphs>297</Paragraphs>
  <Slides>41</Slides>
  <Notes>32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MS PGothic</vt:lpstr>
      <vt:lpstr>Arial</vt:lpstr>
      <vt:lpstr>Arial Narrow</vt:lpstr>
      <vt:lpstr>Calibri</vt:lpstr>
      <vt:lpstr>Courier New</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Tableaux de données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Portée de cette norme de qualité</vt:lpstr>
      <vt:lpstr>Thèmes de l’énoncé sur cette norme de qualité</vt:lpstr>
      <vt:lpstr>Énoncé de qualité 1 :  Dépistage des facteurs de risque et tests pour le prédiabète et le diabète de type 2 </vt:lpstr>
      <vt:lpstr>Énoncé de qualité 2 :  Réduire le risque de diabète de type 2 </vt:lpstr>
      <vt:lpstr>Énoncé de qualité 3 :  Déterminer et évaluer les besoins en matière de santé mentale </vt:lpstr>
      <vt:lpstr>Énoncé de qualité 4 :  Adopter des comportements plus sains </vt:lpstr>
      <vt:lpstr>Énoncé de qualité 5 :  Fixer et atteindre des objectifs glycémiques </vt:lpstr>
      <vt:lpstr>Énoncé de qualité 6 :  Accès à une équipe interprofessionnelle de soins collaborative </vt:lpstr>
      <vt:lpstr>Énoncé de qualité 7 :  Promouvoir les compétences en matière d’autogestion </vt:lpstr>
      <vt:lpstr>Énoncé de qualité 8 :  Dépistage des complications et des facteurs de risque </vt:lpstr>
      <vt:lpstr>Énoncé de qualité 9 :  Protection cardiovasculaire </vt:lpstr>
      <vt:lpstr>PowerPoint Presentation</vt:lpstr>
      <vt:lpstr>Indicateurs qui peuvent être mesurés à l’aide de données provinciales</vt:lpstr>
      <vt:lpstr>Indicateurs pouvant être mesurés à l’aide de données provinciales (suite de la diapositive précédente)</vt:lpstr>
      <vt:lpstr>Indicateur pouvant être mesuré à l’aide de données provinciales (suite de la diapositive précédente)</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3</cp:revision>
  <dcterms:modified xsi:type="dcterms:W3CDTF">2021-04-16T18:13:20Z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