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2.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54"/>
  </p:notesMasterIdLst>
  <p:handoutMasterIdLst>
    <p:handoutMasterId r:id="rId55"/>
  </p:handoutMasterIdLst>
  <p:sldIdLst>
    <p:sldId id="372" r:id="rId8"/>
    <p:sldId id="649" r:id="rId9"/>
    <p:sldId id="1181" r:id="rId10"/>
    <p:sldId id="654" r:id="rId11"/>
    <p:sldId id="1182" r:id="rId12"/>
    <p:sldId id="474" r:id="rId13"/>
    <p:sldId id="621" r:id="rId14"/>
    <p:sldId id="1180" r:id="rId15"/>
    <p:sldId id="623" r:id="rId16"/>
    <p:sldId id="1167" r:id="rId17"/>
    <p:sldId id="1183" r:id="rId18"/>
    <p:sldId id="1184" r:id="rId19"/>
    <p:sldId id="624" r:id="rId20"/>
    <p:sldId id="1179" r:id="rId21"/>
    <p:sldId id="1193" r:id="rId22"/>
    <p:sldId id="1205" r:id="rId23"/>
    <p:sldId id="358" r:id="rId24"/>
    <p:sldId id="366" r:id="rId25"/>
    <p:sldId id="1209" r:id="rId26"/>
    <p:sldId id="367" r:id="rId27"/>
    <p:sldId id="368" r:id="rId28"/>
    <p:sldId id="422" r:id="rId29"/>
    <p:sldId id="1207" r:id="rId30"/>
    <p:sldId id="1208" r:id="rId31"/>
    <p:sldId id="1211" r:id="rId32"/>
    <p:sldId id="666" r:id="rId33"/>
    <p:sldId id="667" r:id="rId34"/>
    <p:sldId id="668" r:id="rId35"/>
    <p:sldId id="669" r:id="rId36"/>
    <p:sldId id="670" r:id="rId37"/>
    <p:sldId id="671" r:id="rId38"/>
    <p:sldId id="1196" r:id="rId39"/>
    <p:sldId id="1197" r:id="rId40"/>
    <p:sldId id="1198" r:id="rId41"/>
    <p:sldId id="1199" r:id="rId42"/>
    <p:sldId id="1200" r:id="rId43"/>
    <p:sldId id="1201" r:id="rId44"/>
    <p:sldId id="1202" r:id="rId45"/>
    <p:sldId id="1203" r:id="rId46"/>
    <p:sldId id="1204" r:id="rId47"/>
    <p:sldId id="1213" r:id="rId48"/>
    <p:sldId id="1206" r:id="rId49"/>
    <p:sldId id="1174" r:id="rId50"/>
    <p:sldId id="646" r:id="rId51"/>
    <p:sldId id="1162" r:id="rId52"/>
    <p:sldId id="647" r:id="rId53"/>
  </p:sldIdLst>
  <p:sldSz cx="9144000" cy="6858000" type="screen4x3"/>
  <p:notesSz cx="9283700" cy="6985000"/>
  <p:custDataLst>
    <p:tags r:id="rId56"/>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12954" userDrawn="1">
          <p15:clr>
            <a:srgbClr val="A4A3A4"/>
          </p15:clr>
        </p15:guide>
        <p15:guide id="2" pos="396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33"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3"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14"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22" clrIdx="24">
    <p:extLst>
      <p:ext uri="{19B8F6BF-5375-455C-9EA6-DF929625EA0E}">
        <p15:presenceInfo xmlns:p15="http://schemas.microsoft.com/office/powerpoint/2012/main" userId="S::sjohnson@hqontario.ca::c1d74880-3551-4508-8754-1d2254d9d2e6" providerId="AD"/>
      </p:ext>
    </p:extLst>
  </p:cmAuthor>
  <p:cmAuthor id="25" name="Harrison, Susan" initials="HS" lastIdx="4" clrIdx="25">
    <p:extLst>
      <p:ext uri="{19B8F6BF-5375-455C-9EA6-DF929625EA0E}">
        <p15:presenceInfo xmlns:p15="http://schemas.microsoft.com/office/powerpoint/2012/main" userId="S::sharrison@hqontario.ca::12d20603-a68e-40bb-99e5-862f8234107b" providerId="AD"/>
      </p:ext>
    </p:extLst>
  </p:cmAuthor>
  <p:cmAuthor id="26" name="Maguire, Timothy" initials="MT" lastIdx="14" clrIdx="26">
    <p:extLst>
      <p:ext uri="{19B8F6BF-5375-455C-9EA6-DF929625EA0E}">
        <p15:presenceInfo xmlns:p15="http://schemas.microsoft.com/office/powerpoint/2012/main" userId="S::tmaguire@hqontario.ca::b83a4a02-cfb3-4751-b069-a87b66e2f3d5" providerId="AD"/>
      </p:ext>
    </p:extLst>
  </p:cmAuthor>
  <p:cmAuthor id="27" name="Zierler, Amy" initials="ZA" lastIdx="2" clrIdx="27">
    <p:extLst>
      <p:ext uri="{19B8F6BF-5375-455C-9EA6-DF929625EA0E}">
        <p15:presenceInfo xmlns:p15="http://schemas.microsoft.com/office/powerpoint/2012/main" userId="S::azierler@hqontario.ca::2cd26fc2-7de2-439e-a8e4-4e809b8941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2A"/>
    <a:srgbClr val="00A0AF"/>
    <a:srgbClr val="00788A"/>
    <a:srgbClr val="FCD8D8"/>
    <a:srgbClr val="F5F5F5"/>
    <a:srgbClr val="F9B9B9"/>
    <a:srgbClr val="FFCF37"/>
    <a:srgbClr val="EDFDFF"/>
    <a:srgbClr val="EEDAC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30" autoAdjust="0"/>
    <p:restoredTop sz="94651"/>
  </p:normalViewPr>
  <p:slideViewPr>
    <p:cSldViewPr snapToGrid="0">
      <p:cViewPr varScale="1">
        <p:scale>
          <a:sx n="97" d="100"/>
          <a:sy n="97" d="100"/>
        </p:scale>
        <p:origin x="1674" y="7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12954"/>
        <p:guide pos="39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S::sharrison@hqontario.ca::12d20603-a68e-40bb-99e5-862f8234107b" providerId="AD" clId="Web-{F21E15F3-A68F-EDDE-4ADB-251EF2C98398}"/>
    <pc:docChg chg="modSld">
      <pc:chgData name="Harrison, Susan" userId="S::sharrison@hqontario.ca::12d20603-a68e-40bb-99e5-862f8234107b" providerId="AD" clId="Web-{F21E15F3-A68F-EDDE-4ADB-251EF2C98398}" dt="2019-05-06T18:45:21.505" v="0" actId="20577"/>
      <pc:docMkLst>
        <pc:docMk/>
      </pc:docMkLst>
      <pc:sldChg chg="modSp">
        <pc:chgData name="Harrison, Susan" userId="S::sharrison@hqontario.ca::12d20603-a68e-40bb-99e5-862f8234107b" providerId="AD" clId="Web-{F21E15F3-A68F-EDDE-4ADB-251EF2C98398}" dt="2019-05-06T18:45:21.505" v="0" actId="20577"/>
        <pc:sldMkLst>
          <pc:docMk/>
          <pc:sldMk cId="3696571009" sldId="422"/>
        </pc:sldMkLst>
        <pc:spChg chg="mod">
          <ac:chgData name="Harrison, Susan" userId="S::sharrison@hqontario.ca::12d20603-a68e-40bb-99e5-862f8234107b" providerId="AD" clId="Web-{F21E15F3-A68F-EDDE-4ADB-251EF2C98398}" dt="2019-05-06T18:45:21.505" v="0" actId="20577"/>
          <ac:spMkLst>
            <pc:docMk/>
            <pc:sldMk cId="3696571009" sldId="422"/>
            <ac:spMk id="2" creationId="{00000000-0000-0000-0000-000000000000}"/>
          </ac:spMkLst>
        </pc:spChg>
      </pc:sldChg>
    </pc:docChg>
  </pc:docChgLst>
  <pc:docChgLst>
    <pc:chgData name="Harrison, Susan" userId="S::sharrison@hqontario.ca::12d20603-a68e-40bb-99e5-862f8234107b" providerId="AD" clId="Web-{C7F6C6BE-8EF6-1660-9F6F-F1D936331B04}"/>
    <pc:docChg chg="modSld">
      <pc:chgData name="Harrison, Susan" userId="S::sharrison@hqontario.ca::12d20603-a68e-40bb-99e5-862f8234107b" providerId="AD" clId="Web-{C7F6C6BE-8EF6-1660-9F6F-F1D936331B04}" dt="2019-05-03T13:36:08.355" v="16"/>
      <pc:docMkLst>
        <pc:docMk/>
      </pc:docMkLst>
      <pc:sldChg chg="modSp delCm">
        <pc:chgData name="Harrison, Susan" userId="S::sharrison@hqontario.ca::12d20603-a68e-40bb-99e5-862f8234107b" providerId="AD" clId="Web-{C7F6C6BE-8EF6-1660-9F6F-F1D936331B04}" dt="2019-05-03T13:36:08.355" v="16"/>
        <pc:sldMkLst>
          <pc:docMk/>
          <pc:sldMk cId="386164400" sldId="621"/>
        </pc:sldMkLst>
        <pc:spChg chg="mod">
          <ac:chgData name="Harrison, Susan" userId="S::sharrison@hqontario.ca::12d20603-a68e-40bb-99e5-862f8234107b" providerId="AD" clId="Web-{C7F6C6BE-8EF6-1660-9F6F-F1D936331B04}" dt="2019-05-03T13:34:40.417" v="0" actId="20577"/>
          <ac:spMkLst>
            <pc:docMk/>
            <pc:sldMk cId="386164400" sldId="621"/>
            <ac:spMk id="2" creationId="{00000000-0000-0000-0000-000000000000}"/>
          </ac:spMkLst>
        </pc:spChg>
        <pc:spChg chg="mod">
          <ac:chgData name="Harrison, Susan" userId="S::sharrison@hqontario.ca::12d20603-a68e-40bb-99e5-862f8234107b" providerId="AD" clId="Web-{C7F6C6BE-8EF6-1660-9F6F-F1D936331B04}" dt="2019-05-03T13:35:53.073" v="15" actId="20577"/>
          <ac:spMkLst>
            <pc:docMk/>
            <pc:sldMk cId="386164400" sldId="621"/>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mcpherson\Desktop\MHA%20hospital%20readmission%2030%20days%20after%20SCZ%20hospital%20discharge%20-%2012Dec2018%20(RI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cpherson\Desktop\MHA%20hospital%20readmission%2030%20days%20after%20SCZ%20hospital%20discharge%20-%2012Dec2018%20(RIR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cpherson\Desktop\Physician%20followup%20after%20SCZ%20hospital%20discharge%20-%2012Dec2018%20(RIR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94452017109699E-2"/>
          <c:y val="0.14091944460724926"/>
          <c:w val="0.92597240321952867"/>
          <c:h val="0.36093529768912597"/>
        </c:manualLayout>
      </c:layout>
      <c:barChart>
        <c:barDir val="col"/>
        <c:grouping val="clustered"/>
        <c:varyColors val="0"/>
        <c:ser>
          <c:idx val="0"/>
          <c:order val="0"/>
          <c:spPr>
            <a:solidFill>
              <a:srgbClr val="008080"/>
            </a:solidFill>
            <a:ln>
              <a:noFill/>
            </a:ln>
            <a:effectLst/>
          </c:spPr>
          <c:invertIfNegative val="0"/>
          <c:dPt>
            <c:idx val="0"/>
            <c:invertIfNegative val="0"/>
            <c:bubble3D val="0"/>
            <c:spPr>
              <a:pattFill prst="wdUpDiag">
                <a:fgClr>
                  <a:schemeClr val="accent6"/>
                </a:fgClr>
                <a:bgClr>
                  <a:schemeClr val="bg1"/>
                </a:bgClr>
              </a:pattFill>
              <a:ln>
                <a:solidFill>
                  <a:schemeClr val="accent6"/>
                </a:solidFill>
              </a:ln>
              <a:effectLst/>
            </c:spPr>
            <c:extLst>
              <c:ext xmlns:c16="http://schemas.microsoft.com/office/drawing/2014/chart" uri="{C3380CC4-5D6E-409C-BE32-E72D297353CC}">
                <c16:uniqueId val="{00000001-7ABE-4DB8-BB11-35093FBFB0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'[MHA hospital readmission 30 days after SCZ hospital discharge - 12Dec2018 (RIRA).xlsx]Sheet1'!$A$1:$A$15</c:f>
              <c:strCache>
                <c:ptCount val="15"/>
                <c:pt idx="0">
                  <c:v>Ontario</c:v>
                </c:pt>
                <c:pt idx="1">
                  <c:v>Erie St. Clair</c:v>
                </c:pt>
                <c:pt idx="2">
                  <c:v>Waterloo Wellington</c:v>
                </c:pt>
                <c:pt idx="3">
                  <c:v>South West</c:v>
                </c:pt>
                <c:pt idx="4">
                  <c:v>Hamilton Niagara Haldimand Brant</c:v>
                </c:pt>
                <c:pt idx="5">
                  <c:v>North West</c:v>
                </c:pt>
                <c:pt idx="6">
                  <c:v>Central</c:v>
                </c:pt>
                <c:pt idx="7">
                  <c:v>Mississauga Halton</c:v>
                </c:pt>
                <c:pt idx="8">
                  <c:v>Champlain</c:v>
                </c:pt>
                <c:pt idx="9">
                  <c:v>South East</c:v>
                </c:pt>
                <c:pt idx="10">
                  <c:v>Central West</c:v>
                </c:pt>
                <c:pt idx="11">
                  <c:v>Central East</c:v>
                </c:pt>
                <c:pt idx="12">
                  <c:v>North East</c:v>
                </c:pt>
                <c:pt idx="13">
                  <c:v>North Simcoe Muskoka</c:v>
                </c:pt>
                <c:pt idx="14">
                  <c:v>Toronto Central</c:v>
                </c:pt>
              </c:strCache>
            </c:strRef>
          </c:cat>
          <c:val>
            <c:numRef>
              <c:f>'[MHA hospital readmission 30 days after SCZ hospital discharge - 12Dec2018 (RIRA).xlsx]Sheet1'!$B$1:$B$15</c:f>
              <c:numCache>
                <c:formatCode>0.0</c:formatCode>
                <c:ptCount val="15"/>
                <c:pt idx="0">
                  <c:v>16.600924292949337</c:v>
                </c:pt>
                <c:pt idx="1">
                  <c:v>13.082853204922323</c:v>
                </c:pt>
                <c:pt idx="2">
                  <c:v>13.208255823544251</c:v>
                </c:pt>
                <c:pt idx="3">
                  <c:v>14.525752628099859</c:v>
                </c:pt>
                <c:pt idx="4">
                  <c:v>14.982202239866165</c:v>
                </c:pt>
                <c:pt idx="5">
                  <c:v>15.210719084606742</c:v>
                </c:pt>
                <c:pt idx="6">
                  <c:v>15.49673090676219</c:v>
                </c:pt>
                <c:pt idx="7">
                  <c:v>15.940656340344809</c:v>
                </c:pt>
                <c:pt idx="8">
                  <c:v>16.179504139733851</c:v>
                </c:pt>
                <c:pt idx="9">
                  <c:v>16.239589274566629</c:v>
                </c:pt>
                <c:pt idx="10">
                  <c:v>16.579982614135623</c:v>
                </c:pt>
                <c:pt idx="11">
                  <c:v>16.585828237478374</c:v>
                </c:pt>
                <c:pt idx="12">
                  <c:v>17.501426345722695</c:v>
                </c:pt>
                <c:pt idx="13">
                  <c:v>18.477945444832429</c:v>
                </c:pt>
                <c:pt idx="14">
                  <c:v>18.745909607138167</c:v>
                </c:pt>
              </c:numCache>
            </c:numRef>
          </c:val>
          <c:extLst>
            <c:ext xmlns:c16="http://schemas.microsoft.com/office/drawing/2014/chart" uri="{C3380CC4-5D6E-409C-BE32-E72D297353CC}">
              <c16:uniqueId val="{00000002-7ABE-4DB8-BB11-35093FBFB002}"/>
            </c:ext>
          </c:extLst>
        </c:ser>
        <c:dLbls>
          <c:dLblPos val="outEnd"/>
          <c:showLegendKey val="0"/>
          <c:showVal val="1"/>
          <c:showCatName val="0"/>
          <c:showSerName val="0"/>
          <c:showPercent val="0"/>
          <c:showBubbleSize val="0"/>
        </c:dLbls>
        <c:gapWidth val="219"/>
        <c:overlap val="-27"/>
        <c:axId val="354640608"/>
        <c:axId val="354647496"/>
      </c:barChart>
      <c:catAx>
        <c:axId val="354640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Local Health Integration Network (LHIN) Region</a:t>
                </a:r>
              </a:p>
            </c:rich>
          </c:tx>
          <c:layout>
            <c:manualLayout>
              <c:xMode val="edge"/>
              <c:yMode val="edge"/>
              <c:x val="0.34899490055304744"/>
              <c:y val="0.748215582037074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647496"/>
        <c:crosses val="autoZero"/>
        <c:auto val="1"/>
        <c:lblAlgn val="ctr"/>
        <c:lblOffset val="100"/>
        <c:noMultiLvlLbl val="0"/>
      </c:catAx>
      <c:valAx>
        <c:axId val="35464749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Percentage</a:t>
                </a:r>
              </a:p>
            </c:rich>
          </c:tx>
          <c:layout>
            <c:manualLayout>
              <c:xMode val="edge"/>
              <c:yMode val="edge"/>
              <c:x val="2.6436771813933314E-2"/>
              <c:y val="6.007648396961268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64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35653604610619E-2"/>
          <c:y val="0.17985114839206701"/>
          <c:w val="0.91975538460724082"/>
          <c:h val="0.62914693201555782"/>
        </c:manualLayout>
      </c:layout>
      <c:barChart>
        <c:barDir val="col"/>
        <c:grouping val="clustered"/>
        <c:varyColors val="0"/>
        <c:ser>
          <c:idx val="0"/>
          <c:order val="0"/>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'[MHA hospital readmission 30 days after SCZ hospital discharge - 12Dec2018 (RIRA).xlsx]strata_2017'!$C$13:$C$17</c:f>
              <c:strCache>
                <c:ptCount val="5"/>
                <c:pt idx="0">
                  <c:v>1 (lowest)</c:v>
                </c:pt>
                <c:pt idx="1">
                  <c:v>2</c:v>
                </c:pt>
                <c:pt idx="2">
                  <c:v>3</c:v>
                </c:pt>
                <c:pt idx="3">
                  <c:v>4</c:v>
                </c:pt>
                <c:pt idx="4">
                  <c:v>5 (highest)</c:v>
                </c:pt>
              </c:strCache>
            </c:strRef>
          </c:cat>
          <c:val>
            <c:numRef>
              <c:f>'[MHA hospital readmission 30 days after SCZ hospital discharge - 12Dec2018 (RIRA).xlsx]strata_2017'!$D$13:$D$17</c:f>
              <c:numCache>
                <c:formatCode>General</c:formatCode>
                <c:ptCount val="5"/>
                <c:pt idx="0">
                  <c:v>17.414814560761833</c:v>
                </c:pt>
                <c:pt idx="1">
                  <c:v>16.387274964714234</c:v>
                </c:pt>
                <c:pt idx="2">
                  <c:v>15.780437890374028</c:v>
                </c:pt>
                <c:pt idx="3">
                  <c:v>17.943375334831707</c:v>
                </c:pt>
                <c:pt idx="4">
                  <c:v>13.218473258941293</c:v>
                </c:pt>
              </c:numCache>
            </c:numRef>
          </c:val>
          <c:extLst>
            <c:ext xmlns:c16="http://schemas.microsoft.com/office/drawing/2014/chart" uri="{C3380CC4-5D6E-409C-BE32-E72D297353CC}">
              <c16:uniqueId val="{00000000-3974-4050-A370-89A1AB7281D6}"/>
            </c:ext>
          </c:extLst>
        </c:ser>
        <c:dLbls>
          <c:dLblPos val="outEnd"/>
          <c:showLegendKey val="0"/>
          <c:showVal val="1"/>
          <c:showCatName val="0"/>
          <c:showSerName val="0"/>
          <c:showPercent val="0"/>
          <c:showBubbleSize val="0"/>
        </c:dLbls>
        <c:gapWidth val="219"/>
        <c:overlap val="-27"/>
        <c:axId val="520122472"/>
        <c:axId val="520130344"/>
      </c:barChart>
      <c:catAx>
        <c:axId val="5201224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CA"/>
                  <a:t>Income Quintile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0130344"/>
        <c:crosses val="autoZero"/>
        <c:auto val="1"/>
        <c:lblAlgn val="ctr"/>
        <c:lblOffset val="100"/>
        <c:noMultiLvlLbl val="0"/>
      </c:catAx>
      <c:valAx>
        <c:axId val="52013034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1.3485041823538671E-2"/>
              <c:y val="5.4913389171695033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0122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8630501277681"/>
          <c:y val="0.10185185185185185"/>
          <c:w val="0.86183690555011394"/>
          <c:h val="0.36141477107028286"/>
        </c:manualLayout>
      </c:layout>
      <c:barChart>
        <c:barDir val="col"/>
        <c:grouping val="clustered"/>
        <c:varyColors val="0"/>
        <c:ser>
          <c:idx val="0"/>
          <c:order val="0"/>
          <c:tx>
            <c:strRef>
              <c:f>'[Physician followup after SCZ hospital discharge - 12Dec2018 (RIRA).xlsx]lhin'!$B$1</c:f>
              <c:strCache>
                <c:ptCount val="1"/>
                <c:pt idx="0">
                  <c:v>Percentage</c:v>
                </c:pt>
              </c:strCache>
            </c:strRef>
          </c:tx>
          <c:spPr>
            <a:solidFill>
              <a:schemeClr val="accent5"/>
            </a:solidFill>
            <a:ln>
              <a:noFill/>
            </a:ln>
            <a:effectLst/>
          </c:spPr>
          <c:invertIfNegative val="0"/>
          <c:dPt>
            <c:idx val="0"/>
            <c:invertIfNegative val="0"/>
            <c:bubble3D val="0"/>
            <c:spPr>
              <a:pattFill prst="wdUpDiag">
                <a:fgClr>
                  <a:srgbClr val="FF0000"/>
                </a:fgClr>
                <a:bgClr>
                  <a:schemeClr val="bg1"/>
                </a:bgClr>
              </a:pattFill>
              <a:ln>
                <a:solidFill>
                  <a:srgbClr val="D2492A"/>
                </a:solidFill>
              </a:ln>
              <a:effectLst/>
            </c:spPr>
            <c:extLst>
              <c:ext xmlns:c16="http://schemas.microsoft.com/office/drawing/2014/chart" uri="{C3380CC4-5D6E-409C-BE32-E72D297353CC}">
                <c16:uniqueId val="{00000001-C6EF-4867-92E7-F0677E8C52E3}"/>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'[Physician followup after SCZ hospital discharge - 12Dec2018 (RIRA).xlsx]lhin'!$A$2:$A$16</c:f>
              <c:strCache>
                <c:ptCount val="15"/>
                <c:pt idx="0">
                  <c:v>Ontario</c:v>
                </c:pt>
                <c:pt idx="1">
                  <c:v>North Simcoe Muskoka</c:v>
                </c:pt>
                <c:pt idx="2">
                  <c:v>North East</c:v>
                </c:pt>
                <c:pt idx="3">
                  <c:v>South West</c:v>
                </c:pt>
                <c:pt idx="4">
                  <c:v>Champlain</c:v>
                </c:pt>
                <c:pt idx="5">
                  <c:v>Waterloo Wellington</c:v>
                </c:pt>
                <c:pt idx="6">
                  <c:v>South East</c:v>
                </c:pt>
                <c:pt idx="7">
                  <c:v>North West</c:v>
                </c:pt>
                <c:pt idx="8">
                  <c:v>Erie St. Clair</c:v>
                </c:pt>
                <c:pt idx="9">
                  <c:v>Central West</c:v>
                </c:pt>
                <c:pt idx="10">
                  <c:v>Central</c:v>
                </c:pt>
                <c:pt idx="11">
                  <c:v>Central East</c:v>
                </c:pt>
                <c:pt idx="12">
                  <c:v>Hamilton Niagara Haldimand Brant</c:v>
                </c:pt>
                <c:pt idx="13">
                  <c:v>Mississauga Halton</c:v>
                </c:pt>
                <c:pt idx="14">
                  <c:v>Toronto Central</c:v>
                </c:pt>
              </c:strCache>
            </c:strRef>
          </c:cat>
          <c:val>
            <c:numRef>
              <c:f>'[Physician followup after SCZ hospital discharge - 12Dec2018 (RIRA).xlsx]lhin'!$B$2:$B$16</c:f>
              <c:numCache>
                <c:formatCode>0.0</c:formatCode>
                <c:ptCount val="15"/>
                <c:pt idx="0">
                  <c:v>30.045203534365871</c:v>
                </c:pt>
                <c:pt idx="1">
                  <c:v>17.755991329884889</c:v>
                </c:pt>
                <c:pt idx="2">
                  <c:v>19.683240330691753</c:v>
                </c:pt>
                <c:pt idx="3">
                  <c:v>23.791840647186881</c:v>
                </c:pt>
                <c:pt idx="4">
                  <c:v>24.848392702357852</c:v>
                </c:pt>
                <c:pt idx="5">
                  <c:v>25.227848683290659</c:v>
                </c:pt>
                <c:pt idx="6">
                  <c:v>26.232930572300234</c:v>
                </c:pt>
                <c:pt idx="7">
                  <c:v>26.593873069483426</c:v>
                </c:pt>
                <c:pt idx="8">
                  <c:v>27.09613578288441</c:v>
                </c:pt>
                <c:pt idx="9">
                  <c:v>29.196594221500625</c:v>
                </c:pt>
                <c:pt idx="10">
                  <c:v>29.580802358476749</c:v>
                </c:pt>
                <c:pt idx="11">
                  <c:v>29.905530801778873</c:v>
                </c:pt>
                <c:pt idx="12">
                  <c:v>30.431270630318242</c:v>
                </c:pt>
                <c:pt idx="13">
                  <c:v>35.286930290405842</c:v>
                </c:pt>
                <c:pt idx="14">
                  <c:v>44.982126035903818</c:v>
                </c:pt>
              </c:numCache>
            </c:numRef>
          </c:val>
          <c:extLst>
            <c:ext xmlns:c16="http://schemas.microsoft.com/office/drawing/2014/chart" uri="{C3380CC4-5D6E-409C-BE32-E72D297353CC}">
              <c16:uniqueId val="{00000000-C6EF-4867-92E7-F0677E8C52E3}"/>
            </c:ext>
          </c:extLst>
        </c:ser>
        <c:dLbls>
          <c:dLblPos val="outEnd"/>
          <c:showLegendKey val="0"/>
          <c:showVal val="1"/>
          <c:showCatName val="0"/>
          <c:showSerName val="0"/>
          <c:showPercent val="0"/>
          <c:showBubbleSize val="0"/>
        </c:dLbls>
        <c:gapWidth val="219"/>
        <c:overlap val="-27"/>
        <c:axId val="320591528"/>
        <c:axId val="320594152"/>
      </c:barChart>
      <c:catAx>
        <c:axId val="32059152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Local Health Integration Network (LHIN) region</a:t>
                </a:r>
              </a:p>
            </c:rich>
          </c:tx>
          <c:layout>
            <c:manualLayout>
              <c:xMode val="edge"/>
              <c:yMode val="edge"/>
              <c:x val="0.31514353532080741"/>
              <c:y val="0.8171618974254091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0594152"/>
        <c:crosses val="autoZero"/>
        <c:auto val="1"/>
        <c:lblAlgn val="ctr"/>
        <c:lblOffset val="100"/>
        <c:noMultiLvlLbl val="0"/>
      </c:catAx>
      <c:valAx>
        <c:axId val="320594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1.6678248783877692E-2"/>
              <c:y val="1.971529600466608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059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a:t>
          </a:r>
          <a:br>
            <a:rPr lang="en-US" sz="1800" b="1" i="0"/>
          </a:br>
          <a:r>
            <a:rPr lang="en-US" sz="1800" b="1" i="0"/>
            <a:t>high-quality care across </a:t>
          </a:r>
          <a:br>
            <a:rPr lang="en-US" sz="1800" b="1" i="0"/>
          </a:br>
          <a:r>
            <a:rPr lang="en-US" sz="1800" b="1" i="0"/>
            <a:t>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a:t>
          </a:r>
          <a:br>
            <a:rPr lang="en-US" sz="1800" b="1" i="0" kern="1200"/>
          </a:br>
          <a:r>
            <a:rPr lang="en-US" sz="1800" b="1" i="0" kern="1200"/>
            <a:t>high-quality care across </a:t>
          </a:r>
          <a:br>
            <a:rPr lang="en-US" sz="1800" b="1" i="0" kern="1200"/>
          </a:br>
          <a:r>
            <a:rPr lang="en-US" sz="1800" b="1" i="0" kern="1200"/>
            <a:t>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2" y="0"/>
            <a:ext cx="5454033" cy="2056384"/>
          </a:xfrm>
          <a:prstGeom prst="rect">
            <a:avLst/>
          </a:prstGeom>
          <a:noFill/>
          <a:ln w="9525">
            <a:noFill/>
            <a:miter lim="800000"/>
            <a:headEnd/>
            <a:tailEnd/>
          </a:ln>
          <a:effectLst/>
        </p:spPr>
        <p:txBody>
          <a:bodyPr vert="horz" wrap="square" lIns="185400" tIns="92701" rIns="185400" bIns="92701" numCol="1" anchor="t" anchorCtr="0" compatLnSpc="1">
            <a:prstTxWarp prst="textNoShape">
              <a:avLst/>
            </a:prstTxWarp>
          </a:bodyPr>
          <a:lstStyle>
            <a:lvl1pPr eaLnBrk="0" hangingPunct="0">
              <a:spcBef>
                <a:spcPct val="0"/>
              </a:spcBef>
              <a:defRPr sz="22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2" y="39061950"/>
            <a:ext cx="8108860" cy="2056384"/>
          </a:xfrm>
          <a:prstGeom prst="rect">
            <a:avLst/>
          </a:prstGeom>
          <a:noFill/>
          <a:ln w="9525">
            <a:noFill/>
            <a:miter lim="800000"/>
            <a:headEnd/>
            <a:tailEnd/>
          </a:ln>
          <a:effectLst/>
        </p:spPr>
        <p:txBody>
          <a:bodyPr vert="horz" wrap="square" lIns="185400" tIns="92701" rIns="185400" bIns="92701" numCol="1" anchor="b" anchorCtr="0" compatLnSpc="1">
            <a:prstTxWarp prst="textNoShape">
              <a:avLst/>
            </a:prstTxWarp>
          </a:bodyPr>
          <a:lstStyle>
            <a:lvl1pPr eaLnBrk="0" hangingPunct="0">
              <a:spcBef>
                <a:spcPct val="0"/>
              </a:spcBef>
              <a:defRPr sz="18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11222681" y="39061950"/>
            <a:ext cx="1359737" cy="2056384"/>
          </a:xfrm>
          <a:prstGeom prst="rect">
            <a:avLst/>
          </a:prstGeom>
          <a:noFill/>
          <a:ln w="9525">
            <a:noFill/>
            <a:miter lim="800000"/>
            <a:headEnd/>
            <a:tailEnd/>
          </a:ln>
          <a:effectLst/>
        </p:spPr>
        <p:txBody>
          <a:bodyPr vert="horz" wrap="square" lIns="185400" tIns="92701" rIns="185400" bIns="92701" numCol="1" anchor="b" anchorCtr="0" compatLnSpc="1">
            <a:prstTxWarp prst="textNoShape">
              <a:avLst/>
            </a:prstTxWarp>
          </a:bodyPr>
          <a:lstStyle>
            <a:lvl1pPr algn="r" eaLnBrk="0" hangingPunct="0">
              <a:defRPr sz="24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2" y="0"/>
            <a:ext cx="5454033" cy="2056384"/>
          </a:xfrm>
          <a:prstGeom prst="rect">
            <a:avLst/>
          </a:prstGeom>
          <a:noFill/>
          <a:ln w="9525">
            <a:noFill/>
            <a:miter lim="800000"/>
            <a:headEnd/>
            <a:tailEnd/>
          </a:ln>
        </p:spPr>
        <p:txBody>
          <a:bodyPr vert="horz" wrap="square" lIns="188318" tIns="94160" rIns="188318" bIns="94160" numCol="1" anchor="t" anchorCtr="0" compatLnSpc="1">
            <a:prstTxWarp prst="textNoShape">
              <a:avLst/>
            </a:prstTxWarp>
          </a:bodyPr>
          <a:lstStyle>
            <a:lvl1pPr defTabSz="939878" eaLnBrk="0" hangingPunct="0">
              <a:spcBef>
                <a:spcPct val="0"/>
              </a:spcBef>
              <a:defRPr sz="24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7128385" y="0"/>
            <a:ext cx="5454033" cy="2056384"/>
          </a:xfrm>
          <a:prstGeom prst="rect">
            <a:avLst/>
          </a:prstGeom>
          <a:noFill/>
          <a:ln w="9525">
            <a:noFill/>
            <a:miter lim="800000"/>
            <a:headEnd/>
            <a:tailEnd/>
          </a:ln>
        </p:spPr>
        <p:txBody>
          <a:bodyPr vert="horz" wrap="square" lIns="188318" tIns="94160" rIns="188318" bIns="94160" numCol="1" anchor="t" anchorCtr="0" compatLnSpc="1">
            <a:prstTxWarp prst="textNoShape">
              <a:avLst/>
            </a:prstTxWarp>
          </a:bodyPr>
          <a:lstStyle>
            <a:lvl1pPr algn="r" defTabSz="939878" eaLnBrk="0" hangingPunct="0">
              <a:defRPr sz="2400" u="none"/>
            </a:lvl1pPr>
          </a:lstStyle>
          <a:p>
            <a:fld id="{24F56CF2-DCFE-4A13-AF35-E1D99AC3E997}" type="datetime1">
              <a:rPr lang="en-CA" altLang="en-US"/>
              <a:pPr/>
              <a:t>2019-05-06</a:t>
            </a:fld>
            <a:endParaRPr lang="en-CA" altLang="en-US"/>
          </a:p>
        </p:txBody>
      </p:sp>
      <p:sp>
        <p:nvSpPr>
          <p:cNvPr id="32772" name="Rectangle 4"/>
          <p:cNvSpPr>
            <a:spLocks noGrp="1" noRot="1" noChangeAspect="1" noChangeArrowheads="1" noTextEdit="1"/>
          </p:cNvSpPr>
          <p:nvPr>
            <p:ph type="sldImg" idx="2"/>
          </p:nvPr>
        </p:nvSpPr>
        <p:spPr bwMode="auto">
          <a:xfrm>
            <a:off x="-3989388" y="3082925"/>
            <a:ext cx="20562888" cy="154225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1258457" y="19535648"/>
            <a:ext cx="10067657" cy="18507456"/>
          </a:xfrm>
          <a:prstGeom prst="rect">
            <a:avLst/>
          </a:prstGeom>
          <a:noFill/>
          <a:ln w="9525">
            <a:noFill/>
            <a:miter lim="800000"/>
            <a:headEnd/>
            <a:tailEnd/>
          </a:ln>
        </p:spPr>
        <p:txBody>
          <a:bodyPr vert="horz" wrap="square" lIns="188318" tIns="94160" rIns="188318" bIns="9416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2" y="39061950"/>
            <a:ext cx="5454033" cy="2056384"/>
          </a:xfrm>
          <a:prstGeom prst="rect">
            <a:avLst/>
          </a:prstGeom>
          <a:noFill/>
          <a:ln w="9525">
            <a:noFill/>
            <a:miter lim="800000"/>
            <a:headEnd/>
            <a:tailEnd/>
          </a:ln>
        </p:spPr>
        <p:txBody>
          <a:bodyPr vert="horz" wrap="square" lIns="188318" tIns="94160" rIns="188318" bIns="94160" numCol="1" anchor="b" anchorCtr="0" compatLnSpc="1">
            <a:prstTxWarp prst="textNoShape">
              <a:avLst/>
            </a:prstTxWarp>
          </a:bodyPr>
          <a:lstStyle>
            <a:lvl1pPr defTabSz="939878" eaLnBrk="0" hangingPunct="0">
              <a:spcBef>
                <a:spcPct val="0"/>
              </a:spcBef>
              <a:defRPr sz="24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7128385" y="39061950"/>
            <a:ext cx="5454033" cy="2056384"/>
          </a:xfrm>
          <a:prstGeom prst="rect">
            <a:avLst/>
          </a:prstGeom>
          <a:noFill/>
          <a:ln w="9525">
            <a:noFill/>
            <a:miter lim="800000"/>
            <a:headEnd/>
            <a:tailEnd/>
          </a:ln>
        </p:spPr>
        <p:txBody>
          <a:bodyPr vert="horz" wrap="square" lIns="188318" tIns="94160" rIns="188318" bIns="94160" numCol="1" anchor="b" anchorCtr="0" compatLnSpc="1">
            <a:prstTxWarp prst="textNoShape">
              <a:avLst/>
            </a:prstTxWarp>
          </a:bodyPr>
          <a:lstStyle>
            <a:lvl1pPr algn="r" defTabSz="939878" eaLnBrk="0" hangingPunct="0">
              <a:defRPr sz="24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If you have any questions about the content of this presentation, please contact us at </a:t>
            </a:r>
            <a:r>
              <a:rPr lang="en-US" sz="2400" u="sng">
                <a:hlinkClick r:id="rId3"/>
              </a:rPr>
              <a:t>QualityStandards@hqontario.ca</a:t>
            </a:r>
            <a:endParaRPr lang="en-US" sz="2400" u="sng"/>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0</a:t>
            </a:fld>
            <a:endParaRPr lang="en-CA" altLang="en-US">
              <a:solidFill>
                <a:srgbClr val="000000"/>
              </a:solidFill>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55741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49529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19146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87816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90657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445737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70136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r>
              <a:rPr lang="en-US" sz="2400"/>
              <a:t>Quality standards are a smaller set of high impact statements that describe optimal care where identified quality gaps exist in Ontario.</a:t>
            </a:r>
          </a:p>
          <a:p>
            <a:pPr marL="346552" indent="-346552">
              <a:buFont typeface="Arial" panose="020B0604020202020204" pitchFamily="34" charset="0"/>
              <a:buChar char="•"/>
            </a:pPr>
            <a:r>
              <a:rPr lang="en-US" sz="2400"/>
              <a:t>Voluntary and aspirational in nature​.</a:t>
            </a:r>
          </a:p>
          <a:p>
            <a:pPr marL="346552" indent="-346552">
              <a:buFont typeface="Arial" panose="020B0604020202020204" pitchFamily="34" charset="0"/>
              <a:buChar char="•"/>
            </a:pPr>
            <a:r>
              <a:rPr lang="en-US" sz="2400"/>
              <a:t>Designed to “raise the ceiling” with the goal of having the best possible care available to all Ontarians, regardless of where they live in the province.</a:t>
            </a:r>
          </a:p>
          <a:p>
            <a:pPr marL="346552" indent="-346552">
              <a:buFont typeface="Arial" panose="020B0604020202020204" pitchFamily="34" charset="0"/>
              <a:buChar char="•"/>
            </a:pPr>
            <a:r>
              <a:rPr lang="en-US" sz="4900">
                <a:latin typeface="Arial" panose="020B0604020202020204" pitchFamily="34" charset="0"/>
              </a:rPr>
              <a:t>There are many guidelines, professional standards, and other recommendations that contribute to the evidence ecosystem. Quality standards complement these resources.</a:t>
            </a:r>
          </a:p>
          <a:p>
            <a:pPr marL="346552" indent="-346552" defTabSz="924138">
              <a:buFont typeface="Arial" panose="020B0604020202020204" pitchFamily="34" charset="0"/>
              <a:buChar char="•"/>
              <a:defRPr/>
            </a:pPr>
            <a:r>
              <a:rPr lang="en-US" sz="4900"/>
              <a:t>Quality standards outline the </a:t>
            </a:r>
            <a:r>
              <a:rPr lang="en-US" sz="4900" b="1"/>
              <a:t>what</a:t>
            </a:r>
            <a:r>
              <a:rPr lang="en-US" sz="4900"/>
              <a:t> of care that should be delivered but is agnostic on </a:t>
            </a:r>
            <a:r>
              <a:rPr lang="en-US" sz="4900" b="1"/>
              <a:t>who</a:t>
            </a:r>
            <a:r>
              <a:rPr lang="en-US" sz="4900"/>
              <a:t> should be delivering it (unlike other CPGs, </a:t>
            </a:r>
            <a:r>
              <a:rPr lang="en-US" sz="4900" err="1"/>
              <a:t>BPGs</a:t>
            </a:r>
            <a:r>
              <a:rPr lang="en-US" sz="4900"/>
              <a:t>).</a:t>
            </a:r>
            <a:endParaRPr lang="en-US" sz="4900">
              <a:latin typeface="Arial" panose="020B0604020202020204" pitchFamily="34" charset="0"/>
            </a:endParaRPr>
          </a:p>
          <a:p>
            <a:endParaRPr lang="en-CA" b="1"/>
          </a:p>
          <a:p>
            <a:r>
              <a:rPr lang="en-CA" b="1"/>
              <a:t>Quality standards are:</a:t>
            </a:r>
          </a:p>
          <a:p>
            <a:pPr marL="346552" indent="-346552" defTabSz="924138">
              <a:spcBef>
                <a:spcPct val="0"/>
              </a:spcBef>
              <a:buClr>
                <a:srgbClr val="00788A"/>
              </a:buClr>
              <a:buFont typeface="Arial" panose="020B0604020202020204" pitchFamily="34" charset="0"/>
              <a:buChar char="•"/>
            </a:pPr>
            <a:r>
              <a:rPr lang="en-US" sz="2400"/>
              <a:t>Concise: 5 to 15 strong, evidence-based statements focused on high priority areas for improvement.</a:t>
            </a:r>
          </a:p>
          <a:p>
            <a:pPr marL="346552" indent="-346552" defTabSz="924138">
              <a:spcBef>
                <a:spcPct val="0"/>
              </a:spcBef>
              <a:buClr>
                <a:srgbClr val="00788A"/>
              </a:buClr>
              <a:buFont typeface="Arial" panose="020B0604020202020204" pitchFamily="34" charset="0"/>
              <a:buChar char="•"/>
              <a:defRPr/>
            </a:pPr>
            <a:r>
              <a:rPr lang="en-US" sz="2400"/>
              <a:t>Accessible: help clinicians and provider organizations offer the highest quality care; and patients to know what to discuss with their care providers (compared to CPGs that are quite dense, these are very accessible, also written in plain language).</a:t>
            </a:r>
          </a:p>
          <a:p>
            <a:pPr marL="346552" indent="-346552" defTabSz="924138">
              <a:spcBef>
                <a:spcPct val="0"/>
              </a:spcBef>
              <a:buClr>
                <a:srgbClr val="00788A"/>
              </a:buClr>
              <a:buFont typeface="Arial" panose="020B0604020202020204" pitchFamily="34" charset="0"/>
              <a:buChar char="•"/>
            </a:pPr>
            <a:r>
              <a:rPr lang="en-US" sz="2400"/>
              <a:t>Measurable: each statement is accompanied by one or more quality indicators (structure, process or outcome), with a set of outcome measures for the overall standard.</a:t>
            </a:r>
          </a:p>
          <a:p>
            <a:pPr marL="346552" indent="-346552" defTabSz="924138">
              <a:spcBef>
                <a:spcPct val="0"/>
              </a:spcBef>
              <a:buClr>
                <a:srgbClr val="00788A"/>
              </a:buClr>
              <a:buFont typeface="Arial" panose="020B0604020202020204" pitchFamily="34" charset="0"/>
              <a:buChar char="•"/>
            </a:pPr>
            <a:r>
              <a:rPr lang="en-US" sz="2400"/>
              <a:t>Implementable</a:t>
            </a:r>
            <a:r>
              <a:rPr lang="en-US" sz="5700"/>
              <a:t>: </a:t>
            </a:r>
            <a:r>
              <a:rPr lang="en-US" sz="2400"/>
              <a:t>quality improvement tools and resources support each standard, to fuel adoption.</a:t>
            </a:r>
            <a:endParaRPr lang="en-CA" sz="2400"/>
          </a:p>
          <a:p>
            <a:pPr defTabSz="925519">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br>
              <a:rPr lang="en-CA"/>
            </a:br>
            <a:br>
              <a:rPr lang="en-CA"/>
            </a:b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22</a:t>
            </a:fld>
            <a:endParaRPr lang="en-CA" altLang="en-US">
              <a:solidFill>
                <a:srgbClr val="000000"/>
              </a:solidFill>
            </a:endParaRPr>
          </a:p>
        </p:txBody>
      </p:sp>
    </p:spTree>
    <p:extLst>
      <p:ext uri="{BB962C8B-B14F-4D97-AF65-F5344CB8AC3E}">
        <p14:creationId xmlns:p14="http://schemas.microsoft.com/office/powerpoint/2010/main" val="210199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97D704-995A-451A-AAA2-B9462F0B3A37}" type="slidenum">
              <a:rPr lang="en-CA" altLang="en-US">
                <a:solidFill>
                  <a:srgbClr val="000000"/>
                </a:solidFill>
              </a:rPr>
              <a:pPr>
                <a:defRPr/>
              </a:pPr>
              <a:t>24</a:t>
            </a:fld>
            <a:endParaRPr lang="en-CA" altLang="en-US">
              <a:solidFill>
                <a:srgbClr val="000000"/>
              </a:solidFill>
            </a:endParaRPr>
          </a:p>
        </p:txBody>
      </p:sp>
    </p:spTree>
    <p:extLst>
      <p:ext uri="{BB962C8B-B14F-4D97-AF65-F5344CB8AC3E}">
        <p14:creationId xmlns:p14="http://schemas.microsoft.com/office/powerpoint/2010/main" val="1800730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3153831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3644782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br>
              <a:rPr lang="en-CA"/>
            </a:b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28</a:t>
            </a:fld>
            <a:endParaRPr lang="en-CA" altLang="en-US"/>
          </a:p>
        </p:txBody>
      </p:sp>
    </p:spTree>
    <p:extLst>
      <p:ext uri="{BB962C8B-B14F-4D97-AF65-F5344CB8AC3E}">
        <p14:creationId xmlns:p14="http://schemas.microsoft.com/office/powerpoint/2010/main" val="463667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67988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990970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br>
              <a:rPr lang="en-CA"/>
            </a:b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31</a:t>
            </a:fld>
            <a:endParaRPr lang="en-CA" altLang="en-US"/>
          </a:p>
        </p:txBody>
      </p:sp>
    </p:spTree>
    <p:extLst>
      <p:ext uri="{BB962C8B-B14F-4D97-AF65-F5344CB8AC3E}">
        <p14:creationId xmlns:p14="http://schemas.microsoft.com/office/powerpoint/2010/main" val="4219412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32</a:t>
            </a:fld>
            <a:endParaRPr lang="en-CA" altLang="en-US"/>
          </a:p>
        </p:txBody>
      </p:sp>
    </p:spTree>
    <p:extLst>
      <p:ext uri="{BB962C8B-B14F-4D97-AF65-F5344CB8AC3E}">
        <p14:creationId xmlns:p14="http://schemas.microsoft.com/office/powerpoint/2010/main" val="300757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8402" lvl="1" indent="-728402">
              <a:lnSpc>
                <a:spcPct val="95000"/>
              </a:lnSpc>
              <a:spcAft>
                <a:spcPts val="1213"/>
              </a:spcAft>
              <a:buClr>
                <a:srgbClr val="00858F"/>
              </a:buClr>
              <a:buFont typeface="Arial" panose="020B0604020202020204" pitchFamily="34" charset="0"/>
              <a:buChar char="•"/>
            </a:pPr>
            <a:r>
              <a:rPr lang="en-CA" sz="3200" b="1">
                <a:cs typeface="ＭＳ Ｐゴシック" charset="-128"/>
              </a:rPr>
              <a:t>Patients, caregivers and the public </a:t>
            </a:r>
            <a:r>
              <a:rPr lang="en-CA" sz="3200">
                <a:cs typeface="ＭＳ Ｐゴシック" charset="-128"/>
              </a:rPr>
              <a:t>can use quality standards to understand what excellent care looks like, what they should expect from their health care providers, and how to discuss the quality of their care.</a:t>
            </a:r>
            <a:endParaRPr lang="en-CA" sz="3200" b="1"/>
          </a:p>
          <a:p>
            <a:pPr marL="728402" indent="-728402">
              <a:lnSpc>
                <a:spcPct val="95000"/>
              </a:lnSpc>
              <a:spcAft>
                <a:spcPts val="1213"/>
              </a:spcAft>
              <a:buFont typeface="Arial" panose="020B0604020202020204" pitchFamily="34" charset="0"/>
              <a:buChar char="•"/>
            </a:pPr>
            <a:r>
              <a:rPr lang="en-CA" sz="3200" b="1" err="1"/>
              <a:t>LHINs</a:t>
            </a:r>
            <a:r>
              <a:rPr lang="en-CA" sz="3200" b="1"/>
              <a:t> and disease agencies </a:t>
            </a:r>
            <a:r>
              <a:rPr lang="en-CA" sz="3200"/>
              <a:t>can use quality standards to measure health outcomes, hold health service providers accountable for delivering high-quality care, and inform regional improvement strategies.</a:t>
            </a:r>
            <a:endParaRPr lang="en-CA" sz="3200" b="1"/>
          </a:p>
          <a:p>
            <a:pPr marL="728402" lvl="1" indent="-728402">
              <a:lnSpc>
                <a:spcPct val="95000"/>
              </a:lnSpc>
              <a:spcAft>
                <a:spcPts val="1213"/>
              </a:spcAft>
              <a:buClr>
                <a:srgbClr val="00858F"/>
              </a:buClr>
              <a:buFont typeface="Arial" panose="020B0604020202020204" pitchFamily="34" charset="0"/>
              <a:buChar char="•"/>
            </a:pPr>
            <a:r>
              <a:rPr lang="en-CA" sz="3200" b="1">
                <a:cs typeface="ＭＳ Ｐゴシック" charset="-128"/>
              </a:rPr>
              <a:t>Provider organizations </a:t>
            </a:r>
            <a:r>
              <a:rPr lang="en-CA" sz="3200">
                <a:cs typeface="ＭＳ Ｐゴシック" charset="-128"/>
              </a:rPr>
              <a:t>can use quality standards to measure and audit their quality of care, identify gaps, guide organizational improvement strategies, and inform clinical program investments.</a:t>
            </a:r>
            <a:endParaRPr lang="en-CA" sz="3200" b="1">
              <a:cs typeface="ＭＳ Ｐゴシック" charset="-128"/>
            </a:endParaRPr>
          </a:p>
          <a:p>
            <a:pPr marL="728402" lvl="1" indent="-728402">
              <a:lnSpc>
                <a:spcPct val="95000"/>
              </a:lnSpc>
              <a:spcAft>
                <a:spcPts val="1213"/>
              </a:spcAft>
              <a:buClr>
                <a:srgbClr val="00858F"/>
              </a:buClr>
              <a:buFont typeface="Arial" panose="020B0604020202020204" pitchFamily="34" charset="0"/>
              <a:buChar char="•"/>
            </a:pPr>
            <a:r>
              <a:rPr lang="en-CA" sz="3200" b="1">
                <a:cs typeface="ＭＳ Ｐゴシック" charset="-128"/>
              </a:rPr>
              <a:t>Health care professionals </a:t>
            </a:r>
            <a:r>
              <a:rPr lang="en-CA" sz="3200">
                <a:cs typeface="ＭＳ Ｐゴシック" charset="-128"/>
              </a:rPr>
              <a:t>can use quality standards to evaluate their practice and identify areas for personal and organizational quality improvement. They can incorporate the evidence-based statements into professional education.</a:t>
            </a:r>
            <a:endParaRPr lang="en-CA" sz="3200" b="1">
              <a:cs typeface="ＭＳ Ｐゴシック" charset="-128"/>
            </a:endParaRPr>
          </a:p>
          <a:p>
            <a:pPr marL="728402" lvl="1" indent="-728402">
              <a:lnSpc>
                <a:spcPct val="95000"/>
              </a:lnSpc>
              <a:spcAft>
                <a:spcPts val="1213"/>
              </a:spcAft>
              <a:buClr>
                <a:srgbClr val="00858F"/>
              </a:buClr>
              <a:buFont typeface="Arial" panose="020B0604020202020204" pitchFamily="34" charset="0"/>
              <a:buChar char="•"/>
            </a:pPr>
            <a:r>
              <a:rPr lang="en-CA" sz="3200" b="1"/>
              <a:t>Government </a:t>
            </a:r>
            <a:r>
              <a:rPr lang="en-CA" sz="32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33</a:t>
            </a:fld>
            <a:endParaRPr lang="en-CA" altLang="en-US"/>
          </a:p>
        </p:txBody>
      </p:sp>
    </p:spTree>
    <p:extLst>
      <p:ext uri="{BB962C8B-B14F-4D97-AF65-F5344CB8AC3E}">
        <p14:creationId xmlns:p14="http://schemas.microsoft.com/office/powerpoint/2010/main" val="2406040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34</a:t>
            </a:fld>
            <a:endParaRPr lang="en-CA" altLang="en-US"/>
          </a:p>
        </p:txBody>
      </p:sp>
    </p:spTree>
    <p:extLst>
      <p:ext uri="{BB962C8B-B14F-4D97-AF65-F5344CB8AC3E}">
        <p14:creationId xmlns:p14="http://schemas.microsoft.com/office/powerpoint/2010/main" val="600786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4080459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b="1"/>
              <a:t>Quality Statement 12:</a:t>
            </a: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2297589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837025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69453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3703782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3089699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CA" sz="240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41</a:t>
            </a:fld>
            <a:endParaRPr lang="en-CA" altLang="en-US"/>
          </a:p>
        </p:txBody>
      </p:sp>
    </p:spTree>
    <p:extLst>
      <p:ext uri="{BB962C8B-B14F-4D97-AF65-F5344CB8AC3E}">
        <p14:creationId xmlns:p14="http://schemas.microsoft.com/office/powerpoint/2010/main" val="2535359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138">
              <a:defRPr/>
            </a:pPr>
            <a:r>
              <a:rPr lang="en-CA" sz="2400"/>
              <a:t>The Schizophrenia Community Quality Standard Advisory Committee identified a small number of overarching goals for this quality standard. They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42</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586" indent="-577586" defTabSz="924138">
              <a:buFont typeface="Arial" panose="020B0604020202020204" pitchFamily="34" charset="0"/>
              <a:buChar char="•"/>
              <a:defRPr/>
            </a:pPr>
            <a:r>
              <a:rPr lang="en-CA" sz="3600"/>
              <a:t>Each quality standard focuses on a specific health care issue.  The development of each quality standard is accompanied by an assortment of resources.</a:t>
            </a:r>
          </a:p>
          <a:p>
            <a:pPr marL="577586" indent="-577586" defTabSz="924138">
              <a:buFont typeface="Arial" panose="020B0604020202020204" pitchFamily="34" charset="0"/>
              <a:buChar char="•"/>
              <a:defRPr/>
            </a:pPr>
            <a:r>
              <a:rPr lang="en-CA" sz="3600"/>
              <a:t>Through concise, easy-to-understand statements, quality standards outline what quality care looks like for a condition or topic based on the evidence.</a:t>
            </a:r>
          </a:p>
          <a:p>
            <a:pPr marL="577586" indent="-577586">
              <a:buFont typeface="Arial" panose="020B0604020202020204" pitchFamily="34" charset="0"/>
              <a:buChar char="•"/>
            </a:pPr>
            <a:r>
              <a:rPr lang="en-CA" sz="3600"/>
              <a:t>Each quality standard is accompanied by: </a:t>
            </a:r>
          </a:p>
          <a:p>
            <a:pPr marL="1501725" lvl="1" indent="-577586">
              <a:buFont typeface="Arial" panose="020B0604020202020204" pitchFamily="34" charset="0"/>
              <a:buChar char="•"/>
            </a:pPr>
            <a:r>
              <a:rPr lang="en-CA" sz="3600" i="1"/>
              <a:t>A patient conversation guide </a:t>
            </a:r>
          </a:p>
          <a:p>
            <a:pPr marL="1501725" lvl="1" indent="-577586">
              <a:buFont typeface="Arial" panose="020B0604020202020204" pitchFamily="34" charset="0"/>
              <a:buChar char="•"/>
            </a:pPr>
            <a:r>
              <a:rPr lang="en-CA" sz="3600" i="1"/>
              <a:t>A getting started guide</a:t>
            </a:r>
          </a:p>
          <a:p>
            <a:pPr marL="1501725" lvl="1" indent="-577586">
              <a:buFont typeface="Arial" panose="020B0604020202020204" pitchFamily="34" charset="0"/>
              <a:buChar char="•"/>
            </a:pPr>
            <a:r>
              <a:rPr lang="en-CA" sz="3600" i="1"/>
              <a:t>Recommendations for adoption </a:t>
            </a:r>
          </a:p>
          <a:p>
            <a:pPr marL="1501725" lvl="1" indent="-577586">
              <a:buFont typeface="Arial" panose="020B0604020202020204" pitchFamily="34" charset="0"/>
              <a:buChar char="•"/>
            </a:pPr>
            <a:r>
              <a:rPr lang="en-CA" sz="3600" i="1"/>
              <a:t>Data tables</a:t>
            </a:r>
          </a:p>
          <a:p>
            <a:pPr marL="1501725" lvl="1" indent="-577586">
              <a:buFont typeface="Arial" panose="020B0604020202020204" pitchFamily="34" charset="0"/>
              <a:buChar char="•"/>
            </a:pPr>
            <a:r>
              <a:rPr lang="en-CA" sz="3600" i="1"/>
              <a:t>A measurement guide</a:t>
            </a:r>
          </a:p>
          <a:p>
            <a:pPr marL="577586" indent="-577586">
              <a:buFont typeface="Arial" panose="020B0604020202020204" pitchFamily="34" charset="0"/>
              <a:buChar char="•"/>
            </a:pPr>
            <a:r>
              <a:rPr lang="en-CA" sz="3600"/>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43</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Locally:</a:t>
            </a:r>
          </a:p>
          <a:p>
            <a:r>
              <a:rPr lang="en-CA" sz="2400" dirty="0"/>
              <a:t>In addition, each quality statement within this quality standard is accompanied by one or more indicators. </a:t>
            </a:r>
          </a:p>
          <a:p>
            <a:r>
              <a:rPr lang="en-CA" sz="2400" dirty="0"/>
              <a:t>These indicators are intended to guide measurement of quality improvement efforts related to implementation of the statement. </a:t>
            </a:r>
          </a:p>
          <a:p>
            <a:endParaRPr lang="en-CA" sz="2400" dirty="0">
              <a:cs typeface="Calibri"/>
            </a:endParaRPr>
          </a:p>
          <a:p>
            <a:endParaRPr lang="en-CA" dirty="0">
              <a:cs typeface="Calibri"/>
            </a:endParaRPr>
          </a:p>
          <a:p>
            <a:endParaRPr lang="en-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44</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45</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defTabSz="924138">
              <a:buFont typeface="Arial" panose="020B0604020202020204" pitchFamily="34" charset="0"/>
              <a:buChar char="•"/>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346552" indent="-346552">
              <a:buFont typeface="Arial" panose="020B0604020202020204" pitchFamily="34" charset="0"/>
              <a:buChar char="•"/>
            </a:pPr>
            <a:r>
              <a:rPr lang="en-CA" sz="2400"/>
              <a:t>Membership on advisory committees</a:t>
            </a:r>
          </a:p>
          <a:p>
            <a:pPr marL="346552" indent="-346552">
              <a:buFont typeface="Arial" panose="020B0604020202020204" pitchFamily="34" charset="0"/>
              <a:buChar char="•"/>
            </a:pPr>
            <a:r>
              <a:rPr lang="en-CA" sz="2400"/>
              <a:t>Focus groups and key informant interviews on topic specific content (when necessary)</a:t>
            </a:r>
          </a:p>
          <a:p>
            <a:pPr marL="346552" indent="-346552">
              <a:buFont typeface="Arial" panose="020B0604020202020204" pitchFamily="34" charset="0"/>
              <a:buChar char="•"/>
            </a:pPr>
            <a:r>
              <a:rPr lang="en-CA" sz="2400"/>
              <a:t>Public comment period for each quality standard</a:t>
            </a:r>
          </a:p>
          <a:p>
            <a:pPr marL="346552" indent="-346552">
              <a:buFont typeface="Arial" panose="020B0604020202020204" pitchFamily="34" charset="0"/>
              <a:buChar char="•"/>
            </a:pPr>
            <a:r>
              <a:rPr lang="en-CA" sz="24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a:t>
            </a:r>
            <a:r>
              <a:rPr lang="en-CA" sz="2400"/>
              <a:t>his document summarizes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r>
              <a:rPr lang="en-CA" dirty="0"/>
              <a:t>There are things we can do today despite the larger systemic barriers that may take time to resolve. 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dirty="0"/>
          </a:p>
          <a:p>
            <a:pPr marL="346552" indent="-34655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5/6/2019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1.emf"/><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hqontario.ca/Evidence-to-Improve-Care/Quality-Standards/View-all-Quality-Standards/Schizophrenia" TargetMode="Externa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hqontario.ca/evidence-to-improve-care/quality-standards/view-all-quality-standards/schizophrenia-care-in-the-community" TargetMode="External"/><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0BD47-468C-8C45-91FE-D7E855559FCC}"/>
              </a:ext>
            </a:extLst>
          </p:cNvPr>
          <p:cNvPicPr>
            <a:picLocks noChangeAspect="1"/>
          </p:cNvPicPr>
          <p:nvPr/>
        </p:nvPicPr>
        <p:blipFill>
          <a:blip r:embed="rId3"/>
          <a:stretch>
            <a:fillRect/>
          </a:stretch>
        </p:blipFill>
        <p:spPr>
          <a:xfrm>
            <a:off x="1095518" y="0"/>
            <a:ext cx="8048482" cy="5233433"/>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295214" y="2176908"/>
            <a:ext cx="4839018" cy="3298339"/>
          </a:xfrm>
          <a:prstGeom prst="rect">
            <a:avLst/>
          </a:prstGeom>
          <a:noFill/>
        </p:spPr>
        <p:txBody>
          <a:bodyPr wrap="square" rtlCol="0">
            <a:spAutoFit/>
          </a:bodyPr>
          <a:lstStyle/>
          <a:p>
            <a:pPr marL="0" marR="0" lvl="0" indent="0" algn="l" defTabSz="457200" rtl="0" eaLnBrk="1" fontAlgn="base" latinLnBrk="0" hangingPunct="1">
              <a:lnSpc>
                <a:spcPts val="5000"/>
              </a:lnSpc>
              <a:spcBef>
                <a:spcPct val="0"/>
              </a:spcBef>
              <a:spcAft>
                <a:spcPct val="0"/>
              </a:spcAft>
              <a:buClrTx/>
              <a:buSzTx/>
              <a:buFontTx/>
              <a:buNone/>
              <a:tabLst/>
              <a:defRPr/>
            </a:pPr>
            <a:r>
              <a:rPr kumimoji="0" lang="en-US" sz="5300" b="0" i="0" u="none" strike="noStrike" kern="1200" cap="none" spc="0" normalizeH="0" baseline="0" noProof="0" dirty="0">
                <a:ln>
                  <a:noFill/>
                </a:ln>
                <a:solidFill>
                  <a:srgbClr val="429EAD"/>
                </a:solidFill>
                <a:effectLst/>
                <a:uLnTx/>
                <a:uFillTx/>
                <a:latin typeface="Arial" panose="020B0604020202020204" pitchFamily="34" charset="0"/>
                <a:ea typeface="Helvetica Neue Light" panose="02000403000000020004" pitchFamily="2" charset="0"/>
                <a:cs typeface="Arial" panose="020B0604020202020204" pitchFamily="34" charset="0"/>
              </a:rPr>
              <a:t>Schizophrenia Care in the Community  Quality Standard</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4"/>
          <a:stretch>
            <a:fillRect/>
          </a:stretch>
        </p:blipFill>
        <p:spPr>
          <a:xfrm>
            <a:off x="418783" y="423495"/>
            <a:ext cx="832384" cy="821978"/>
          </a:xfrm>
          <a:prstGeom prst="rect">
            <a:avLst/>
          </a:prstGeom>
        </p:spPr>
      </p:pic>
      <p:pic>
        <p:nvPicPr>
          <p:cNvPr id="6" name="Picture 5">
            <a:extLst>
              <a:ext uri="{FF2B5EF4-FFF2-40B4-BE49-F238E27FC236}">
                <a16:creationId xmlns:a16="http://schemas.microsoft.com/office/drawing/2014/main" id="{97A2D8F4-5829-714C-9ACF-F0B2E3AF69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808" y="5620983"/>
            <a:ext cx="2080631" cy="1072917"/>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295214" y="5475247"/>
            <a:ext cx="4210369"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en-CA" altLang="en-US" sz="1800" b="1" u="none" spc="80">
                <a:solidFill>
                  <a:srgbClr val="00A0AF"/>
                </a:solidFill>
              </a:rPr>
              <a:t>Guiding evidence-based community-based care for adults with schizophrenia in Ontario</a:t>
            </a:r>
            <a:endParaRPr kumimoji="0" lang="en-US" altLang="en-US" sz="1800" b="1" i="0" u="none" strike="noStrike" kern="1200" cap="none" spc="80" normalizeH="0" baseline="0" noProof="0">
              <a:ln>
                <a:noFill/>
              </a:ln>
              <a:solidFill>
                <a:srgbClr val="00A0A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nchor="t">
            <a:spAutoFit/>
          </a:bodyPr>
          <a:lstStyle/>
          <a:p>
            <a:pPr marL="0" indent="0">
              <a:buNone/>
            </a:pPr>
            <a:r>
              <a:rPr lang="en-CA" sz="1800" u="none">
                <a:latin typeface="Arial"/>
                <a:ea typeface="MS PGothic"/>
                <a:cs typeface="Arial"/>
              </a:rPr>
              <a:t>Visit the </a:t>
            </a:r>
            <a:r>
              <a:rPr lang="en-CA" sz="1800" u="none">
                <a:latin typeface="Arial"/>
                <a:ea typeface="MS PGothic"/>
                <a:cs typeface="Arial"/>
                <a:hlinkClick r:id="rId3"/>
              </a:rPr>
              <a:t>Quality Standards Adoption Series</a:t>
            </a:r>
            <a:r>
              <a:rPr lang="en-CA" sz="1800">
                <a:latin typeface="Arial"/>
                <a:ea typeface="MS PGothic"/>
                <a:cs typeface="Arial"/>
                <a:hlinkClick r:id="rId3"/>
              </a:rPr>
              <a:t> </a:t>
            </a:r>
            <a:r>
              <a:rPr lang="en-CA" sz="1800" u="none">
                <a:latin typeface="Arial"/>
                <a:ea typeface="MS PGothic"/>
                <a:cs typeface="Arial"/>
              </a:rPr>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4"/>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3" name="Picture 2">
            <a:extLst>
              <a:ext uri="{FF2B5EF4-FFF2-40B4-BE49-F238E27FC236}">
                <a16:creationId xmlns:a16="http://schemas.microsoft.com/office/drawing/2014/main" id="{82AE823A-4F5D-4C64-B860-0C5AEE250C48}"/>
              </a:ext>
            </a:extLst>
          </p:cNvPr>
          <p:cNvPicPr>
            <a:picLocks noChangeAspect="1"/>
          </p:cNvPicPr>
          <p:nvPr/>
        </p:nvPicPr>
        <p:blipFill>
          <a:blip r:embed="rId3"/>
          <a:stretch>
            <a:fillRect/>
          </a:stretch>
        </p:blipFill>
        <p:spPr>
          <a:xfrm>
            <a:off x="5135920" y="1680519"/>
            <a:ext cx="3112799" cy="40351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5383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3" name="Picture 2">
            <a:extLst>
              <a:ext uri="{FF2B5EF4-FFF2-40B4-BE49-F238E27FC236}">
                <a16:creationId xmlns:a16="http://schemas.microsoft.com/office/drawing/2014/main" id="{09797521-B29D-43FE-947E-CA024EDC5F20}"/>
              </a:ext>
            </a:extLst>
          </p:cNvPr>
          <p:cNvPicPr>
            <a:picLocks noChangeAspect="1"/>
          </p:cNvPicPr>
          <p:nvPr/>
        </p:nvPicPr>
        <p:blipFill>
          <a:blip r:embed="rId3"/>
          <a:stretch>
            <a:fillRect/>
          </a:stretch>
        </p:blipFill>
        <p:spPr>
          <a:xfrm>
            <a:off x="4805775" y="2364960"/>
            <a:ext cx="4031944" cy="2128080"/>
          </a:xfrm>
          <a:prstGeom prst="rect">
            <a:avLst/>
          </a:prstGeom>
        </p:spPr>
      </p:pic>
    </p:spTree>
    <p:extLst>
      <p:ext uri="{BB962C8B-B14F-4D97-AF65-F5344CB8AC3E}">
        <p14:creationId xmlns:p14="http://schemas.microsoft.com/office/powerpoint/2010/main" val="304947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8" y="1593746"/>
            <a:ext cx="7765023" cy="3019817"/>
          </a:xfrm>
        </p:spPr>
        <p:txBody>
          <a:bodyPr/>
          <a:lstStyle/>
          <a:p>
            <a:r>
              <a:rPr lang="en-US" sz="4800"/>
              <a:t>Why a Quality Standard for Community-Based </a:t>
            </a:r>
            <a:r>
              <a:rPr lang="en-CA" sz="4800"/>
              <a:t>Schizophrenia Care </a:t>
            </a:r>
            <a:r>
              <a:rPr lang="en-US" sz="4800"/>
              <a:t>in Ontario?</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661664" y="1799235"/>
            <a:ext cx="6727922" cy="4304457"/>
          </a:xfrm>
        </p:spPr>
        <p:txBody>
          <a:bodyPr/>
          <a:lstStyle/>
          <a:p>
            <a:pPr>
              <a:lnSpc>
                <a:spcPct val="100000"/>
              </a:lnSpc>
            </a:pPr>
            <a:r>
              <a:rPr lang="en-CA" sz="1800" b="0"/>
              <a:t>“</a:t>
            </a:r>
            <a:r>
              <a:rPr lang="en-CA" sz="1800" b="0" i="1">
                <a:ea typeface="MS PGothic"/>
              </a:rPr>
              <a:t>When it comes to providing care in the community for individuals living with schizophrenia, there are no standards of practice. This leads to situations where people fall through the cracks, and ultimately only make contact with health care professionals after they have been left untreated for long periods of time. This quality standard will help the health care system address these gaps so that providers are available and accessible to deliver the right care at the right time for individuals living with schizophrenia.”</a:t>
            </a:r>
            <a:br>
              <a:rPr lang="en-CA" sz="1800" b="0"/>
            </a:br>
            <a:r>
              <a:rPr lang="en-CA" sz="1800" b="0" i="1">
                <a:ea typeface="MS PGothic"/>
              </a:rPr>
              <a:t> </a:t>
            </a:r>
            <a:br>
              <a:rPr lang="en-US" sz="1800"/>
            </a:br>
            <a:r>
              <a:rPr lang="en-US" sz="1400" b="0" i="1">
                <a:ea typeface="MS PGothic"/>
              </a:rPr>
              <a:t>–</a:t>
            </a:r>
            <a:r>
              <a:rPr lang="en-US" sz="1400" i="1">
                <a:ea typeface="MS PGothic"/>
              </a:rPr>
              <a:t> </a:t>
            </a:r>
            <a:r>
              <a:rPr lang="en-CA" sz="1400" b="0" i="1"/>
              <a:t>Sylvain Roy</a:t>
            </a:r>
            <a:r>
              <a:rPr lang="en-US" sz="1400" b="0" i="1">
                <a:ea typeface="MS PGothic"/>
              </a:rPr>
              <a:t>, </a:t>
            </a:r>
            <a:r>
              <a:rPr lang="en-CA" sz="1400" b="0" i="1"/>
              <a:t>Schizophrenia Care in the Community for Adults Quality Standard</a:t>
            </a:r>
            <a:br>
              <a:rPr lang="en-CA" sz="1400" b="0">
                <a:highlight>
                  <a:srgbClr val="FFFF00"/>
                </a:highlight>
              </a:rPr>
            </a:br>
            <a:br>
              <a:rPr lang="en-US" sz="1400" b="0" i="1">
                <a:highlight>
                  <a:srgbClr val="FFFF00"/>
                </a:highlight>
                <a:ea typeface="MS PGothic"/>
              </a:rPr>
            </a:br>
            <a:br>
              <a:rPr lang="en-CA" sz="1800" b="0" i="1">
                <a:highlight>
                  <a:srgbClr val="FFFF00"/>
                </a:highlight>
                <a:ea typeface="MS PGothic"/>
              </a:rPr>
            </a:br>
            <a:endParaRPr lang="en-US" sz="1800" b="0" i="1">
              <a:highlight>
                <a:srgbClr val="FFFF00"/>
              </a:highlight>
              <a:ea typeface="MS PGothic"/>
            </a:endParaRPr>
          </a:p>
        </p:txBody>
      </p:sp>
    </p:spTree>
    <p:extLst>
      <p:ext uri="{BB962C8B-B14F-4D97-AF65-F5344CB8AC3E}">
        <p14:creationId xmlns:p14="http://schemas.microsoft.com/office/powerpoint/2010/main" val="85404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DD46E-E99C-4F1D-B519-9F6C9ED34CF3}"/>
              </a:ext>
            </a:extLst>
          </p:cNvPr>
          <p:cNvSpPr>
            <a:spLocks noGrp="1"/>
          </p:cNvSpPr>
          <p:nvPr>
            <p:ph idx="1"/>
          </p:nvPr>
        </p:nvSpPr>
        <p:spPr>
          <a:xfrm>
            <a:off x="4318907" y="2043708"/>
            <a:ext cx="4645479" cy="1581235"/>
          </a:xfrm>
        </p:spPr>
        <p:txBody>
          <a:bodyPr/>
          <a:lstStyle/>
          <a:p>
            <a:pPr marL="0" indent="0">
              <a:lnSpc>
                <a:spcPts val="4000"/>
              </a:lnSpc>
              <a:buNone/>
            </a:pPr>
            <a:r>
              <a:rPr lang="en-CA" sz="4000"/>
              <a:t>In Canada, about </a:t>
            </a:r>
            <a:r>
              <a:rPr lang="en-CA" sz="4000" b="1">
                <a:solidFill>
                  <a:srgbClr val="00A0AF"/>
                </a:solidFill>
              </a:rPr>
              <a:t>1% </a:t>
            </a:r>
            <a:r>
              <a:rPr lang="en-CA" sz="4000"/>
              <a:t>of people have schizophrenia</a:t>
            </a:r>
          </a:p>
          <a:p>
            <a:pPr marL="0" indent="0">
              <a:lnSpc>
                <a:spcPts val="4000"/>
              </a:lnSpc>
              <a:buNone/>
            </a:pPr>
            <a:endParaRPr lang="en-CA" sz="4000"/>
          </a:p>
        </p:txBody>
      </p:sp>
      <p:sp>
        <p:nvSpPr>
          <p:cNvPr id="6" name="Content Placeholder 2">
            <a:extLst>
              <a:ext uri="{FF2B5EF4-FFF2-40B4-BE49-F238E27FC236}">
                <a16:creationId xmlns:a16="http://schemas.microsoft.com/office/drawing/2014/main" id="{488AFD9C-872F-4D56-87F2-A6DD0FEC615F}"/>
              </a:ext>
            </a:extLst>
          </p:cNvPr>
          <p:cNvSpPr txBox="1">
            <a:spLocks/>
          </p:cNvSpPr>
          <p:nvPr/>
        </p:nvSpPr>
        <p:spPr bwMode="auto">
          <a:xfrm>
            <a:off x="723900" y="1700808"/>
            <a:ext cx="3981450" cy="424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FontTx/>
              <a:buNone/>
            </a:pPr>
            <a:endParaRPr lang="en-CA" i="1" u="none" kern="0"/>
          </a:p>
        </p:txBody>
      </p:sp>
      <p:sp>
        <p:nvSpPr>
          <p:cNvPr id="10" name="TextBox 9">
            <a:extLst>
              <a:ext uri="{FF2B5EF4-FFF2-40B4-BE49-F238E27FC236}">
                <a16:creationId xmlns:a16="http://schemas.microsoft.com/office/drawing/2014/main" id="{CD982DE9-02D2-4FE1-BE38-4011CE6E6F4B}"/>
              </a:ext>
            </a:extLst>
          </p:cNvPr>
          <p:cNvSpPr txBox="1"/>
          <p:nvPr/>
        </p:nvSpPr>
        <p:spPr>
          <a:xfrm>
            <a:off x="0" y="6380474"/>
            <a:ext cx="8311891" cy="253916"/>
          </a:xfrm>
          <a:prstGeom prst="rect">
            <a:avLst/>
          </a:prstGeom>
          <a:noFill/>
        </p:spPr>
        <p:txBody>
          <a:bodyPr wrap="none" rtlCol="0">
            <a:spAutoFit/>
          </a:bodyPr>
          <a:lstStyle/>
          <a:p>
            <a:r>
              <a:rPr lang="en-CA" sz="1050" u="none"/>
              <a:t>Source: </a:t>
            </a:r>
            <a:r>
              <a:rPr lang="en-CA" sz="1050" u="none">
                <a:solidFill>
                  <a:srgbClr val="000000"/>
                </a:solidFill>
              </a:rPr>
              <a:t>Health Canada. A report on mental illnesses in Canada: chapter 3, schizophrenia [Internet]. Ottawa (ON): Health Canada; 2002</a:t>
            </a:r>
          </a:p>
        </p:txBody>
      </p:sp>
      <p:pic>
        <p:nvPicPr>
          <p:cNvPr id="4" name="Graphic 3">
            <a:extLst>
              <a:ext uri="{FF2B5EF4-FFF2-40B4-BE49-F238E27FC236}">
                <a16:creationId xmlns:a16="http://schemas.microsoft.com/office/drawing/2014/main" id="{CED2BE3B-2938-DB45-A831-4D5FE6605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098" y="1015698"/>
            <a:ext cx="3858381" cy="3858381"/>
          </a:xfrm>
          <a:prstGeom prst="rect">
            <a:avLst/>
          </a:prstGeom>
        </p:spPr>
      </p:pic>
    </p:spTree>
    <p:extLst>
      <p:ext uri="{BB962C8B-B14F-4D97-AF65-F5344CB8AC3E}">
        <p14:creationId xmlns:p14="http://schemas.microsoft.com/office/powerpoint/2010/main" val="348505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C38AC-87FF-45A6-B826-9B7E1F6A45AD}"/>
              </a:ext>
            </a:extLst>
          </p:cNvPr>
          <p:cNvSpPr>
            <a:spLocks noGrp="1"/>
          </p:cNvSpPr>
          <p:nvPr>
            <p:ph idx="1"/>
          </p:nvPr>
        </p:nvSpPr>
        <p:spPr>
          <a:xfrm>
            <a:off x="457200" y="1304764"/>
            <a:ext cx="8229600" cy="4248472"/>
          </a:xfrm>
        </p:spPr>
        <p:txBody>
          <a:bodyPr/>
          <a:lstStyle/>
          <a:p>
            <a:pPr marL="0" indent="0">
              <a:buNone/>
            </a:pPr>
            <a:r>
              <a:rPr lang="en-CA" sz="4000">
                <a:ea typeface="MS PGothic"/>
              </a:rPr>
              <a:t>People with schizophrenia face a number of physical health risks related to their condition and </a:t>
            </a:r>
            <a:r>
              <a:rPr lang="en-CA" sz="4000" b="1">
                <a:solidFill>
                  <a:schemeClr val="accent2"/>
                </a:solidFill>
                <a:ea typeface="MS PGothic"/>
              </a:rPr>
              <a:t>die about 15 to 20 years earlier </a:t>
            </a:r>
            <a:r>
              <a:rPr lang="en-CA" sz="4000">
                <a:ea typeface="MS PGothic"/>
              </a:rPr>
              <a:t>than the general population.</a:t>
            </a:r>
          </a:p>
        </p:txBody>
      </p:sp>
      <p:sp>
        <p:nvSpPr>
          <p:cNvPr id="4" name="TextBox 3">
            <a:extLst>
              <a:ext uri="{FF2B5EF4-FFF2-40B4-BE49-F238E27FC236}">
                <a16:creationId xmlns:a16="http://schemas.microsoft.com/office/drawing/2014/main" id="{4B2EC05C-5337-43BF-9DBF-F6D4E5689B55}"/>
              </a:ext>
            </a:extLst>
          </p:cNvPr>
          <p:cNvSpPr txBox="1"/>
          <p:nvPr/>
        </p:nvSpPr>
        <p:spPr>
          <a:xfrm>
            <a:off x="0" y="6250899"/>
            <a:ext cx="8515196" cy="415498"/>
          </a:xfrm>
          <a:prstGeom prst="rect">
            <a:avLst/>
          </a:prstGeom>
          <a:noFill/>
        </p:spPr>
        <p:txBody>
          <a:bodyPr wrap="square" rtlCol="0" anchor="t">
            <a:spAutoFit/>
          </a:bodyPr>
          <a:lstStyle/>
          <a:p>
            <a:r>
              <a:rPr lang="en-CA" sz="1000" u="none">
                <a:latin typeface="Arial"/>
                <a:ea typeface="MS PGothic"/>
                <a:cs typeface="Arial"/>
              </a:rPr>
              <a:t>Source: </a:t>
            </a:r>
            <a:r>
              <a:rPr lang="en-CA" sz="1000" u="none" err="1">
                <a:latin typeface="Arial"/>
                <a:ea typeface="MS PGothic"/>
                <a:cs typeface="Arial"/>
              </a:rPr>
              <a:t>Wahlbeck</a:t>
            </a:r>
            <a:r>
              <a:rPr lang="en-CA" sz="1000" u="none">
                <a:latin typeface="Arial"/>
                <a:ea typeface="MS PGothic"/>
                <a:cs typeface="Arial"/>
              </a:rPr>
              <a:t> K, Westman J, </a:t>
            </a:r>
            <a:r>
              <a:rPr lang="en-CA" sz="1000" u="none" err="1">
                <a:latin typeface="Arial"/>
                <a:ea typeface="MS PGothic"/>
                <a:cs typeface="Arial"/>
              </a:rPr>
              <a:t>Nordentoft</a:t>
            </a:r>
            <a:r>
              <a:rPr lang="en-CA" sz="1000" u="none">
                <a:latin typeface="Arial"/>
                <a:ea typeface="MS PGothic"/>
                <a:cs typeface="Arial"/>
              </a:rPr>
              <a:t> M, </a:t>
            </a:r>
            <a:r>
              <a:rPr lang="en-CA" sz="1000" u="none" err="1">
                <a:latin typeface="Arial"/>
                <a:ea typeface="MS PGothic"/>
                <a:cs typeface="Arial"/>
              </a:rPr>
              <a:t>Gissler</a:t>
            </a:r>
            <a:r>
              <a:rPr lang="en-CA" sz="1000" u="none">
                <a:latin typeface="Arial"/>
                <a:ea typeface="MS PGothic"/>
                <a:cs typeface="Arial"/>
              </a:rPr>
              <a:t> M, </a:t>
            </a:r>
            <a:r>
              <a:rPr lang="en-CA" sz="1000" u="none" err="1">
                <a:latin typeface="Arial"/>
                <a:ea typeface="MS PGothic"/>
                <a:cs typeface="Arial"/>
              </a:rPr>
              <a:t>Laursen</a:t>
            </a:r>
            <a:r>
              <a:rPr lang="en-CA" sz="1000" u="none">
                <a:latin typeface="Arial"/>
                <a:ea typeface="MS PGothic"/>
                <a:cs typeface="Arial"/>
              </a:rPr>
              <a:t> TM. Outcomes of Nordic mental health systems: life expectancy of patients with mental disorders. Br J Psychiatry. 2011;199(6):453-8.</a:t>
            </a:r>
          </a:p>
        </p:txBody>
      </p:sp>
    </p:spTree>
    <p:extLst>
      <p:ext uri="{BB962C8B-B14F-4D97-AF65-F5344CB8AC3E}">
        <p14:creationId xmlns:p14="http://schemas.microsoft.com/office/powerpoint/2010/main" val="283455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0EA97-43A3-FB48-947D-5B2D4374F066}"/>
              </a:ext>
            </a:extLst>
          </p:cNvPr>
          <p:cNvPicPr>
            <a:picLocks noChangeAspect="1"/>
          </p:cNvPicPr>
          <p:nvPr/>
        </p:nvPicPr>
        <p:blipFill rotWithShape="1">
          <a:blip r:embed="rId3"/>
          <a:srcRect r="20322" b="2999"/>
          <a:stretch/>
        </p:blipFill>
        <p:spPr>
          <a:xfrm>
            <a:off x="1211283" y="575475"/>
            <a:ext cx="7932717" cy="6282525"/>
          </a:xfrm>
          <a:prstGeom prst="rect">
            <a:avLst/>
          </a:prstGeom>
        </p:spPr>
      </p:pic>
      <p:sp>
        <p:nvSpPr>
          <p:cNvPr id="2" name="Title 1"/>
          <p:cNvSpPr>
            <a:spLocks noGrp="1"/>
          </p:cNvSpPr>
          <p:nvPr>
            <p:ph type="title"/>
          </p:nvPr>
        </p:nvSpPr>
        <p:spPr>
          <a:xfrm>
            <a:off x="457200" y="404619"/>
            <a:ext cx="6988629" cy="2395483"/>
          </a:xfrm>
        </p:spPr>
        <p:txBody>
          <a:bodyPr/>
          <a:lstStyle/>
          <a:p>
            <a:r>
              <a:rPr lang="en-US" b="0">
                <a:solidFill>
                  <a:schemeClr val="tx1"/>
                </a:solidFill>
              </a:rPr>
              <a:t>People with schizophrenia are often </a:t>
            </a:r>
            <a:r>
              <a:rPr lang="en-US"/>
              <a:t>disproportionately affected by homelessness, </a:t>
            </a:r>
            <a:br>
              <a:rPr lang="en-US"/>
            </a:br>
            <a:r>
              <a:rPr lang="en-US" b="0">
                <a:solidFill>
                  <a:schemeClr val="tx1"/>
                </a:solidFill>
              </a:rPr>
              <a:t>or</a:t>
            </a:r>
            <a:r>
              <a:rPr lang="en-US" b="0"/>
              <a:t> </a:t>
            </a:r>
            <a:r>
              <a:rPr lang="en-US"/>
              <a:t>are precariously housed</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a:p>
        </p:txBody>
      </p:sp>
      <p:sp>
        <p:nvSpPr>
          <p:cNvPr id="5" name="TextBox 4">
            <a:extLst>
              <a:ext uri="{FF2B5EF4-FFF2-40B4-BE49-F238E27FC236}">
                <a16:creationId xmlns:a16="http://schemas.microsoft.com/office/drawing/2014/main" id="{40F4A24D-235E-9345-A389-44C847306FD4}"/>
              </a:ext>
            </a:extLst>
          </p:cNvPr>
          <p:cNvSpPr txBox="1"/>
          <p:nvPr/>
        </p:nvSpPr>
        <p:spPr>
          <a:xfrm>
            <a:off x="0" y="6126641"/>
            <a:ext cx="5043054" cy="400110"/>
          </a:xfrm>
          <a:prstGeom prst="rect">
            <a:avLst/>
          </a:prstGeom>
          <a:noFill/>
        </p:spPr>
        <p:txBody>
          <a:bodyPr wrap="square" rtlCol="0">
            <a:spAutoFit/>
          </a:bodyPr>
          <a:lstStyle/>
          <a:p>
            <a:r>
              <a:rPr lang="fr-CA" sz="1000" u="none" dirty="0"/>
              <a:t>Source: </a:t>
            </a:r>
            <a:r>
              <a:rPr lang="en-CA" sz="1000" u="none" dirty="0"/>
              <a:t>Mental Health Policy Research Group. Mental illness and pathways into homelessness: proceedings and recommendations. Toronto (ON): The Group; 1998.</a:t>
            </a:r>
          </a:p>
        </p:txBody>
      </p:sp>
    </p:spTree>
    <p:extLst>
      <p:ext uri="{BB962C8B-B14F-4D97-AF65-F5344CB8AC3E}">
        <p14:creationId xmlns:p14="http://schemas.microsoft.com/office/powerpoint/2010/main" val="383154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7" y="231652"/>
            <a:ext cx="8831045" cy="1558184"/>
          </a:xfrm>
        </p:spPr>
        <p:txBody>
          <a:bodyPr/>
          <a:lstStyle/>
          <a:p>
            <a:r>
              <a:rPr lang="en-US" sz="2400" kern="1200" dirty="0">
                <a:latin typeface="Arial" panose="020B0604020202020204" pitchFamily="34" charset="0"/>
                <a:cs typeface="Times New Roman" panose="02020603050405020304" pitchFamily="18" charset="0"/>
              </a:rPr>
              <a:t>The percentage of people who were readmitted to hospital for a mental health or addictions condition within 30 days of a previous hospital discharge for schizophrenia ranged from 13.1% to 18.7% across regions in the province </a:t>
            </a:r>
          </a:p>
        </p:txBody>
      </p:sp>
      <p:sp>
        <p:nvSpPr>
          <p:cNvPr id="8" name="TextBox 7">
            <a:extLst>
              <a:ext uri="{FF2B5EF4-FFF2-40B4-BE49-F238E27FC236}">
                <a16:creationId xmlns:a16="http://schemas.microsoft.com/office/drawing/2014/main" id="{5A57F0C9-40AF-2947-9567-F00D384F9D1F}"/>
              </a:ext>
            </a:extLst>
          </p:cNvPr>
          <p:cNvSpPr txBox="1"/>
          <p:nvPr/>
        </p:nvSpPr>
        <p:spPr>
          <a:xfrm>
            <a:off x="597060" y="1938941"/>
            <a:ext cx="7927208" cy="738664"/>
          </a:xfrm>
          <a:prstGeom prst="rect">
            <a:avLst/>
          </a:prstGeom>
          <a:noFill/>
        </p:spPr>
        <p:txBody>
          <a:bodyPr wrap="square" rtlCol="0">
            <a:spAutoFit/>
          </a:bodyPr>
          <a:lstStyle/>
          <a:p>
            <a:r>
              <a:rPr lang="en-US" u="none" dirty="0">
                <a:solidFill>
                  <a:srgbClr val="000000"/>
                </a:solidFill>
                <a:latin typeface="+mn-lt"/>
              </a:rPr>
              <a:t>Percentage of people who were readmitted to </a:t>
            </a:r>
            <a:r>
              <a:rPr lang="en-US" u="none" dirty="0">
                <a:latin typeface="+mn-lt"/>
              </a:rPr>
              <a:t>hospital for a mental health or addictions condition within 30 days of a previous hospital discharge for schizophrenia, in Ontario</a:t>
            </a:r>
            <a:r>
              <a:rPr lang="en-US" u="none" dirty="0">
                <a:solidFill>
                  <a:srgbClr val="000000"/>
                </a:solidFill>
                <a:latin typeface="+mn-lt"/>
              </a:rPr>
              <a:t>, by LHIN region, 2017/18</a:t>
            </a:r>
          </a:p>
        </p:txBody>
      </p:sp>
      <p:cxnSp>
        <p:nvCxnSpPr>
          <p:cNvPr id="9" name="Straight Connector 8">
            <a:extLst>
              <a:ext uri="{FF2B5EF4-FFF2-40B4-BE49-F238E27FC236}">
                <a16:creationId xmlns:a16="http://schemas.microsoft.com/office/drawing/2014/main" id="{53740AE2-8CC8-7F43-AF1E-C38C9D6CC52C}"/>
              </a:ext>
            </a:extLst>
          </p:cNvPr>
          <p:cNvCxnSpPr/>
          <p:nvPr/>
        </p:nvCxnSpPr>
        <p:spPr bwMode="auto">
          <a:xfrm>
            <a:off x="539551" y="1892974"/>
            <a:ext cx="8013471"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8BA9F50-E95D-9D49-8124-1CEE2FE2E335}"/>
              </a:ext>
            </a:extLst>
          </p:cNvPr>
          <p:cNvCxnSpPr/>
          <p:nvPr/>
        </p:nvCxnSpPr>
        <p:spPr bwMode="auto">
          <a:xfrm>
            <a:off x="539551" y="2621662"/>
            <a:ext cx="8013471" cy="0"/>
          </a:xfrm>
          <a:prstGeom prst="line">
            <a:avLst/>
          </a:prstGeom>
          <a:solidFill>
            <a:srgbClr val="FFFF00"/>
          </a:solidFill>
          <a:ln w="12700" cap="flat" cmpd="sng" algn="ctr">
            <a:solidFill>
              <a:schemeClr val="tx1"/>
            </a:solidFill>
            <a:prstDash val="solid"/>
            <a:round/>
            <a:headEnd type="none" w="med" len="med"/>
            <a:tailEnd type="none" w="med" len="med"/>
          </a:ln>
          <a:effectLst/>
        </p:spPr>
      </p:cxnSp>
      <p:graphicFrame>
        <p:nvGraphicFramePr>
          <p:cNvPr id="7" name="Chart 6">
            <a:extLst>
              <a:ext uri="{FF2B5EF4-FFF2-40B4-BE49-F238E27FC236}">
                <a16:creationId xmlns:a16="http://schemas.microsoft.com/office/drawing/2014/main" id="{2E741E7F-B452-4D62-ABD7-4796FFFFD842}"/>
              </a:ext>
            </a:extLst>
          </p:cNvPr>
          <p:cNvGraphicFramePr>
            <a:graphicFrameLocks/>
          </p:cNvGraphicFramePr>
          <p:nvPr>
            <p:extLst>
              <p:ext uri="{D42A27DB-BD31-4B8C-83A1-F6EECF244321}">
                <p14:modId xmlns:p14="http://schemas.microsoft.com/office/powerpoint/2010/main" val="2840390470"/>
              </p:ext>
            </p:extLst>
          </p:nvPr>
        </p:nvGraphicFramePr>
        <p:xfrm>
          <a:off x="126768" y="2652479"/>
          <a:ext cx="8918222" cy="42469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BC6A34-9863-4C18-9D37-5CCDFED5BC7B}"/>
              </a:ext>
            </a:extLst>
          </p:cNvPr>
          <p:cNvSpPr txBox="1"/>
          <p:nvPr/>
        </p:nvSpPr>
        <p:spPr>
          <a:xfrm>
            <a:off x="0" y="6179311"/>
            <a:ext cx="8523030" cy="553998"/>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a:t>
            </a:r>
          </a:p>
          <a:p>
            <a:r>
              <a:rPr lang="en-CA" sz="1000" u="none" dirty="0"/>
              <a:t>Note: Age-sex standardized rates </a:t>
            </a:r>
          </a:p>
        </p:txBody>
      </p:sp>
    </p:spTree>
    <p:extLst>
      <p:ext uri="{BB962C8B-B14F-4D97-AF65-F5344CB8AC3E}">
        <p14:creationId xmlns:p14="http://schemas.microsoft.com/office/powerpoint/2010/main" val="215313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231652"/>
            <a:ext cx="8835149" cy="1558184"/>
          </a:xfrm>
        </p:spPr>
        <p:txBody>
          <a:bodyPr/>
          <a:lstStyle/>
          <a:p>
            <a:r>
              <a:rPr lang="en-US" sz="2400" kern="1200" dirty="0">
                <a:latin typeface="Arial" panose="020B0604020202020204" pitchFamily="34" charset="0"/>
                <a:cs typeface="Times New Roman" panose="02020603050405020304" pitchFamily="18" charset="0"/>
              </a:rPr>
              <a:t>The percentage of people who were readmitted to hospital for a mental health or addictions condition within 30 days of a previous hospital discharge for schizophrenia was lowest for people with the highest income </a:t>
            </a:r>
          </a:p>
        </p:txBody>
      </p:sp>
      <p:sp>
        <p:nvSpPr>
          <p:cNvPr id="8" name="TextBox 7">
            <a:extLst>
              <a:ext uri="{FF2B5EF4-FFF2-40B4-BE49-F238E27FC236}">
                <a16:creationId xmlns:a16="http://schemas.microsoft.com/office/drawing/2014/main" id="{5A57F0C9-40AF-2947-9567-F00D384F9D1F}"/>
              </a:ext>
            </a:extLst>
          </p:cNvPr>
          <p:cNvSpPr txBox="1"/>
          <p:nvPr/>
        </p:nvSpPr>
        <p:spPr>
          <a:xfrm>
            <a:off x="530901" y="1961893"/>
            <a:ext cx="8019080" cy="738664"/>
          </a:xfrm>
          <a:prstGeom prst="rect">
            <a:avLst/>
          </a:prstGeom>
          <a:noFill/>
        </p:spPr>
        <p:txBody>
          <a:bodyPr wrap="square" rtlCol="0">
            <a:spAutoFit/>
          </a:bodyPr>
          <a:lstStyle/>
          <a:p>
            <a:r>
              <a:rPr lang="en-US" u="none" dirty="0">
                <a:solidFill>
                  <a:srgbClr val="000000"/>
                </a:solidFill>
                <a:latin typeface="+mn-lt"/>
              </a:rPr>
              <a:t>Percentage of people who were readmitted to </a:t>
            </a:r>
            <a:r>
              <a:rPr lang="en-US" u="none" dirty="0">
                <a:latin typeface="+mn-lt"/>
              </a:rPr>
              <a:t>hospital for a mental health or addictions condition within 30 days of a previous hospital discharge for schizophrenia, in Ontario</a:t>
            </a:r>
            <a:r>
              <a:rPr lang="en-US" u="none" dirty="0">
                <a:solidFill>
                  <a:srgbClr val="000000"/>
                </a:solidFill>
                <a:latin typeface="+mn-lt"/>
              </a:rPr>
              <a:t>, by income quintile, 2017/18</a:t>
            </a:r>
          </a:p>
        </p:txBody>
      </p:sp>
      <p:cxnSp>
        <p:nvCxnSpPr>
          <p:cNvPr id="9" name="Straight Connector 8">
            <a:extLst>
              <a:ext uri="{FF2B5EF4-FFF2-40B4-BE49-F238E27FC236}">
                <a16:creationId xmlns:a16="http://schemas.microsoft.com/office/drawing/2014/main" id="{53740AE2-8CC8-7F43-AF1E-C38C9D6CC52C}"/>
              </a:ext>
            </a:extLst>
          </p:cNvPr>
          <p:cNvCxnSpPr/>
          <p:nvPr/>
        </p:nvCxnSpPr>
        <p:spPr bwMode="auto">
          <a:xfrm>
            <a:off x="526516" y="1892418"/>
            <a:ext cx="8013471"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8BA9F50-E95D-9D49-8124-1CEE2FE2E335}"/>
              </a:ext>
            </a:extLst>
          </p:cNvPr>
          <p:cNvCxnSpPr/>
          <p:nvPr/>
        </p:nvCxnSpPr>
        <p:spPr bwMode="auto">
          <a:xfrm>
            <a:off x="537554" y="2686180"/>
            <a:ext cx="8013471"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EABC6A34-9863-4C18-9D37-5CCDFED5BC7B}"/>
              </a:ext>
            </a:extLst>
          </p:cNvPr>
          <p:cNvSpPr txBox="1"/>
          <p:nvPr/>
        </p:nvSpPr>
        <p:spPr>
          <a:xfrm>
            <a:off x="0" y="6248582"/>
            <a:ext cx="8502848" cy="553998"/>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a:t>
            </a:r>
          </a:p>
          <a:p>
            <a:r>
              <a:rPr lang="en-CA" sz="1000" u="none" dirty="0"/>
              <a:t>Note: Age-sex standardized rates </a:t>
            </a:r>
          </a:p>
        </p:txBody>
      </p:sp>
      <p:graphicFrame>
        <p:nvGraphicFramePr>
          <p:cNvPr id="12" name="Chart 11">
            <a:extLst>
              <a:ext uri="{FF2B5EF4-FFF2-40B4-BE49-F238E27FC236}">
                <a16:creationId xmlns:a16="http://schemas.microsoft.com/office/drawing/2014/main" id="{B7A30A8E-4F62-438F-A99B-C3878D23F9D6}"/>
              </a:ext>
            </a:extLst>
          </p:cNvPr>
          <p:cNvGraphicFramePr>
            <a:graphicFrameLocks/>
          </p:cNvGraphicFramePr>
          <p:nvPr>
            <p:extLst>
              <p:ext uri="{D42A27DB-BD31-4B8C-83A1-F6EECF244321}">
                <p14:modId xmlns:p14="http://schemas.microsoft.com/office/powerpoint/2010/main" val="1724051577"/>
              </p:ext>
            </p:extLst>
          </p:nvPr>
        </p:nvGraphicFramePr>
        <p:xfrm>
          <a:off x="779149" y="2898720"/>
          <a:ext cx="7534274" cy="3215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45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457200" y="1440547"/>
            <a:ext cx="8229600" cy="4738580"/>
          </a:xfrm>
        </p:spPr>
        <p:txBody>
          <a:bodyPr/>
          <a:lstStyle/>
          <a:p>
            <a:r>
              <a:rPr lang="en-US" b="1">
                <a:ea typeface="MS PGothic"/>
              </a:rPr>
              <a:t>Overview of quality standards </a:t>
            </a:r>
            <a:br>
              <a:rPr lang="en-US" b="1"/>
            </a:br>
            <a:r>
              <a:rPr lang="en-US">
                <a:ea typeface="MS PGothic"/>
              </a:rPr>
              <a:t>What are they? How are they used?​</a:t>
            </a:r>
          </a:p>
          <a:p>
            <a:r>
              <a:rPr lang="en-US" b="1">
                <a:ea typeface="MS PGothic"/>
              </a:rPr>
              <a:t>Why this quality standard is needed </a:t>
            </a:r>
            <a:br>
              <a:rPr lang="en-US" b="1"/>
            </a:br>
            <a:r>
              <a:rPr lang="en-US">
                <a:ea typeface="MS PGothic"/>
              </a:rPr>
              <a:t>Gaps and variations in quality of care </a:t>
            </a:r>
            <a:r>
              <a:rPr lang="en-CA">
                <a:ea typeface="MS PGothic"/>
              </a:rPr>
              <a:t>for adults with schizophrenia in</a:t>
            </a:r>
            <a:r>
              <a:rPr lang="en-US">
                <a:ea typeface="MS PGothic"/>
              </a:rPr>
              <a:t> Ontario</a:t>
            </a:r>
          </a:p>
          <a:p>
            <a:r>
              <a:rPr lang="en-US" b="1">
                <a:ea typeface="MS PGothic"/>
              </a:rPr>
              <a:t>Quality statements in brief</a:t>
            </a:r>
            <a:br>
              <a:rPr lang="en-US" b="1"/>
            </a:br>
            <a:r>
              <a:rPr lang="en-US">
                <a:ea typeface="MS PGothic"/>
              </a:rPr>
              <a:t>The key recommendations in the schizophrenia quality standard</a:t>
            </a:r>
            <a:r>
              <a:rPr lang="en-US" sz="2000">
                <a:ea typeface="MS PGothic"/>
              </a:rPr>
              <a:t> </a:t>
            </a:r>
          </a:p>
          <a:p>
            <a:r>
              <a:rPr lang="en-US" b="1">
                <a:ea typeface="MS PGothic"/>
              </a:rPr>
              <a:t>How success can be measured </a:t>
            </a:r>
            <a:br>
              <a:rPr lang="en-US" sz="2000" b="1"/>
            </a:br>
            <a:r>
              <a:rPr lang="en-US">
                <a:ea typeface="MS PGothic"/>
              </a:rPr>
              <a:t>Indicators that can help measure your quality improvement efforts</a:t>
            </a:r>
          </a:p>
          <a:p>
            <a:endParaRPr lang="en-US" sz="20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4600"/>
            <a:ext cx="7914904" cy="1863402"/>
          </a:xfrm>
        </p:spPr>
        <p:txBody>
          <a:bodyPr/>
          <a:lstStyle/>
          <a:p>
            <a:r>
              <a:rPr lang="en-US" sz="2800" dirty="0"/>
              <a:t>Only 3 out of 10 people hospitalized for schizophrenia </a:t>
            </a:r>
            <a:r>
              <a:rPr lang="en-US" sz="2800" b="0" dirty="0"/>
              <a:t>in Ontario </a:t>
            </a:r>
            <a:r>
              <a:rPr lang="en-US" sz="2800" dirty="0"/>
              <a:t>have a follow-up visit with a family doctor or psychiatrist</a:t>
            </a:r>
            <a:r>
              <a:rPr lang="en-US" sz="2800" b="0" dirty="0"/>
              <a:t> within 7 days of discharge</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a:p>
        </p:txBody>
      </p:sp>
      <p:pic>
        <p:nvPicPr>
          <p:cNvPr id="8" name="Picture 7">
            <a:extLst>
              <a:ext uri="{FF2B5EF4-FFF2-40B4-BE49-F238E27FC236}">
                <a16:creationId xmlns:a16="http://schemas.microsoft.com/office/drawing/2014/main" id="{A37AECFA-9542-A341-ACF0-F3DABDA22184}"/>
              </a:ext>
            </a:extLst>
          </p:cNvPr>
          <p:cNvPicPr>
            <a:picLocks noChangeAspect="1"/>
          </p:cNvPicPr>
          <p:nvPr/>
        </p:nvPicPr>
        <p:blipFill>
          <a:blip r:embed="rId2"/>
          <a:stretch>
            <a:fillRect/>
          </a:stretch>
        </p:blipFill>
        <p:spPr>
          <a:xfrm>
            <a:off x="1019918" y="2413345"/>
            <a:ext cx="7104165" cy="3230592"/>
          </a:xfrm>
          <a:prstGeom prst="rect">
            <a:avLst/>
          </a:prstGeom>
        </p:spPr>
      </p:pic>
      <p:sp>
        <p:nvSpPr>
          <p:cNvPr id="5" name="TextBox 4">
            <a:extLst>
              <a:ext uri="{FF2B5EF4-FFF2-40B4-BE49-F238E27FC236}">
                <a16:creationId xmlns:a16="http://schemas.microsoft.com/office/drawing/2014/main" id="{FBEA9207-7DAA-4197-A2F6-06E9AB63BFAE}"/>
              </a:ext>
            </a:extLst>
          </p:cNvPr>
          <p:cNvSpPr txBox="1"/>
          <p:nvPr/>
        </p:nvSpPr>
        <p:spPr>
          <a:xfrm>
            <a:off x="0" y="6254623"/>
            <a:ext cx="8524522" cy="400110"/>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a:t>
            </a:r>
          </a:p>
        </p:txBody>
      </p:sp>
    </p:spTree>
    <p:extLst>
      <p:ext uri="{BB962C8B-B14F-4D97-AF65-F5344CB8AC3E}">
        <p14:creationId xmlns:p14="http://schemas.microsoft.com/office/powerpoint/2010/main" val="116388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72" y="273502"/>
            <a:ext cx="8780545" cy="1416867"/>
          </a:xfrm>
        </p:spPr>
        <p:txBody>
          <a:bodyPr/>
          <a:lstStyle/>
          <a:p>
            <a:pPr lvl="0">
              <a:buClr>
                <a:srgbClr val="00858F"/>
              </a:buClr>
            </a:pPr>
            <a:r>
              <a:rPr lang="en-US" sz="2400" kern="1200" dirty="0">
                <a:solidFill>
                  <a:srgbClr val="00A0AF"/>
                </a:solidFill>
                <a:latin typeface="Arial" panose="020B0604020202020204" pitchFamily="34" charset="0"/>
                <a:cs typeface="Times New Roman" panose="02020603050405020304" pitchFamily="18" charset="0"/>
              </a:rPr>
              <a:t>The percentage of people who had contact with a </a:t>
            </a:r>
            <a:br>
              <a:rPr lang="en-US" sz="2400" kern="1200" dirty="0">
                <a:solidFill>
                  <a:srgbClr val="00A0AF"/>
                </a:solidFill>
                <a:latin typeface="Arial" panose="020B0604020202020204" pitchFamily="34" charset="0"/>
                <a:cs typeface="Times New Roman" panose="02020603050405020304" pitchFamily="18" charset="0"/>
              </a:rPr>
            </a:br>
            <a:r>
              <a:rPr lang="en-US" sz="2400" kern="1200" dirty="0">
                <a:solidFill>
                  <a:srgbClr val="00A0AF"/>
                </a:solidFill>
                <a:latin typeface="Arial" panose="020B0604020202020204" pitchFamily="34" charset="0"/>
                <a:cs typeface="Times New Roman" panose="02020603050405020304" pitchFamily="18" charset="0"/>
              </a:rPr>
              <a:t>family doctor or a psychiatrist within 7 days of a previous hospital discharge for schizophrenia varied across regions from 17.8% to 45.0%</a:t>
            </a:r>
          </a:p>
        </p:txBody>
      </p:sp>
      <p:sp>
        <p:nvSpPr>
          <p:cNvPr id="7" name="TextBox 6">
            <a:extLst>
              <a:ext uri="{FF2B5EF4-FFF2-40B4-BE49-F238E27FC236}">
                <a16:creationId xmlns:a16="http://schemas.microsoft.com/office/drawing/2014/main" id="{54A4628D-1008-C247-A20C-8DEECF6B5688}"/>
              </a:ext>
            </a:extLst>
          </p:cNvPr>
          <p:cNvSpPr txBox="1"/>
          <p:nvPr/>
        </p:nvSpPr>
        <p:spPr>
          <a:xfrm>
            <a:off x="518968" y="1953368"/>
            <a:ext cx="8034053" cy="523220"/>
          </a:xfrm>
          <a:prstGeom prst="rect">
            <a:avLst/>
          </a:prstGeom>
          <a:noFill/>
        </p:spPr>
        <p:txBody>
          <a:bodyPr wrap="square" rtlCol="0">
            <a:spAutoFit/>
          </a:bodyPr>
          <a:lstStyle/>
          <a:p>
            <a:r>
              <a:rPr lang="en-US" u="none" dirty="0">
                <a:solidFill>
                  <a:srgbClr val="000000"/>
                </a:solidFill>
                <a:latin typeface="+mn-lt"/>
              </a:rPr>
              <a:t>Percentage of people who had contact with a family doctor or a psychiatrist within 7 days of a previous hospital discharge for schizophrenia, in Ontario, by LHIN region, 2017/18</a:t>
            </a:r>
          </a:p>
        </p:txBody>
      </p:sp>
      <p:cxnSp>
        <p:nvCxnSpPr>
          <p:cNvPr id="11" name="Straight Connector 10">
            <a:extLst>
              <a:ext uri="{FF2B5EF4-FFF2-40B4-BE49-F238E27FC236}">
                <a16:creationId xmlns:a16="http://schemas.microsoft.com/office/drawing/2014/main" id="{9E432187-44D2-B448-A931-F989F77AD478}"/>
              </a:ext>
            </a:extLst>
          </p:cNvPr>
          <p:cNvCxnSpPr/>
          <p:nvPr/>
        </p:nvCxnSpPr>
        <p:spPr bwMode="auto">
          <a:xfrm>
            <a:off x="518969" y="1852099"/>
            <a:ext cx="8085479"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FA1C0F4-EC16-9E48-8D18-C72E5754DC92}"/>
              </a:ext>
            </a:extLst>
          </p:cNvPr>
          <p:cNvCxnSpPr/>
          <p:nvPr/>
        </p:nvCxnSpPr>
        <p:spPr bwMode="auto">
          <a:xfrm>
            <a:off x="518969" y="2514548"/>
            <a:ext cx="8085479"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A69ACACD-4894-4DE9-B915-D71D80FDCA57}"/>
              </a:ext>
            </a:extLst>
          </p:cNvPr>
          <p:cNvSpPr txBox="1"/>
          <p:nvPr/>
        </p:nvSpPr>
        <p:spPr>
          <a:xfrm>
            <a:off x="0" y="6236241"/>
            <a:ext cx="8524522" cy="553998"/>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a:t>
            </a:r>
          </a:p>
          <a:p>
            <a:r>
              <a:rPr lang="en-CA" sz="1000" u="none" dirty="0"/>
              <a:t>Note: Age-sex standardized rates </a:t>
            </a:r>
          </a:p>
        </p:txBody>
      </p:sp>
      <p:graphicFrame>
        <p:nvGraphicFramePr>
          <p:cNvPr id="9" name="Chart 8">
            <a:extLst>
              <a:ext uri="{FF2B5EF4-FFF2-40B4-BE49-F238E27FC236}">
                <a16:creationId xmlns:a16="http://schemas.microsoft.com/office/drawing/2014/main" id="{F4489493-9E1B-46DD-887D-7AF62D17E46A}"/>
              </a:ext>
            </a:extLst>
          </p:cNvPr>
          <p:cNvGraphicFramePr>
            <a:graphicFrameLocks/>
          </p:cNvGraphicFramePr>
          <p:nvPr>
            <p:extLst>
              <p:ext uri="{D42A27DB-BD31-4B8C-83A1-F6EECF244321}">
                <p14:modId xmlns:p14="http://schemas.microsoft.com/office/powerpoint/2010/main" val="4136539684"/>
              </p:ext>
            </p:extLst>
          </p:nvPr>
        </p:nvGraphicFramePr>
        <p:xfrm>
          <a:off x="299447" y="2620774"/>
          <a:ext cx="8524522" cy="385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59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dirty="0"/>
            </a:br>
            <a:r>
              <a:rPr lang="en-US" sz="4800" dirty="0">
                <a:ea typeface="MS PGothic"/>
              </a:rPr>
              <a:t>Quality Standard in Brief</a:t>
            </a:r>
            <a:br>
              <a:rPr lang="en-US" dirty="0">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Scope of the Schizophrenia Community Quality Standard</a:t>
            </a:r>
          </a:p>
        </p:txBody>
      </p:sp>
      <p:sp>
        <p:nvSpPr>
          <p:cNvPr id="4" name="Content Placeholder 3"/>
          <p:cNvSpPr>
            <a:spLocks noGrp="1"/>
          </p:cNvSpPr>
          <p:nvPr>
            <p:ph idx="1"/>
          </p:nvPr>
        </p:nvSpPr>
        <p:spPr/>
        <p:txBody>
          <a:bodyPr/>
          <a:lstStyle/>
          <a:p>
            <a:r>
              <a:rPr lang="en-CA"/>
              <a:t>This quality standard focuses on care for adults 18 years of age and older with a primary diagnosis of schizophrenia, including related disorders such as schizoaffective disorder. </a:t>
            </a:r>
          </a:p>
          <a:p>
            <a:r>
              <a:rPr lang="en-CA"/>
              <a:t>It also provides guidance on early psychosis intervention for people who experience a first episode of schizophrenia.</a:t>
            </a:r>
          </a:p>
          <a:p>
            <a:r>
              <a:rPr lang="en-CA"/>
              <a:t>The quality standard focuses on care provided in the community, including primary care, hospital outpatient care, rehabilitation, correctional facilities, and community supports and services.</a:t>
            </a:r>
            <a:br>
              <a:rPr lang="en-CA"/>
            </a:br>
            <a:endParaRPr lang="en-CA"/>
          </a:p>
        </p:txBody>
      </p:sp>
    </p:spTree>
    <p:custDataLst>
      <p:tags r:id="rId1"/>
    </p:custDataLst>
    <p:extLst>
      <p:ext uri="{BB962C8B-B14F-4D97-AF65-F5344CB8AC3E}">
        <p14:creationId xmlns:p14="http://schemas.microsoft.com/office/powerpoint/2010/main" val="1646132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A34D1-B6C2-4B10-96D9-A7DD72BB915B}"/>
              </a:ext>
            </a:extLst>
          </p:cNvPr>
          <p:cNvSpPr>
            <a:spLocks noGrp="1"/>
          </p:cNvSpPr>
          <p:nvPr>
            <p:ph idx="1"/>
          </p:nvPr>
        </p:nvSpPr>
        <p:spPr>
          <a:xfrm>
            <a:off x="4662335" y="1224377"/>
            <a:ext cx="4019797" cy="4953532"/>
          </a:xfrm>
        </p:spPr>
        <p:txBody>
          <a:bodyPr/>
          <a:lstStyle/>
          <a:p>
            <a:pPr marL="0" indent="0">
              <a:buNone/>
            </a:pPr>
            <a:r>
              <a:rPr lang="en-CA" kern="1200">
                <a:latin typeface="+mn-lt"/>
                <a:cs typeface="ＭＳ Ｐゴシック" pitchFamily="68" charset="-128"/>
              </a:rPr>
              <a:t>For a quality standard that addresses care for adults with schizophrenia who present at the emergency department or are admitted to hospital, please refer to the quality standard </a:t>
            </a:r>
            <a:r>
              <a:rPr lang="en-CA" u="sng" kern="1200">
                <a:latin typeface="+mn-lt"/>
                <a:cs typeface="ＭＳ Ｐゴシック" pitchFamily="68" charset="-128"/>
                <a:hlinkClick r:id="rId2"/>
              </a:rPr>
              <a:t>Schizophrenia: Care for Adults in Hospitals</a:t>
            </a:r>
            <a:r>
              <a:rPr lang="en-CA" kern="1200">
                <a:latin typeface="+mn-lt"/>
                <a:cs typeface="ＭＳ Ｐゴシック" pitchFamily="68" charset="-128"/>
              </a:rPr>
              <a:t>.</a:t>
            </a:r>
            <a:endParaRPr lang="en-CA">
              <a:latin typeface="+mn-lt"/>
            </a:endParaRPr>
          </a:p>
        </p:txBody>
      </p:sp>
      <p:pic>
        <p:nvPicPr>
          <p:cNvPr id="5" name="Picture 4">
            <a:extLst>
              <a:ext uri="{FF2B5EF4-FFF2-40B4-BE49-F238E27FC236}">
                <a16:creationId xmlns:a16="http://schemas.microsoft.com/office/drawing/2014/main" id="{E734A3CB-21EB-42D7-92CC-2588B4A0D8E7}"/>
              </a:ext>
            </a:extLst>
          </p:cNvPr>
          <p:cNvPicPr>
            <a:picLocks noChangeAspect="1"/>
          </p:cNvPicPr>
          <p:nvPr/>
        </p:nvPicPr>
        <p:blipFill>
          <a:blip r:embed="rId3"/>
          <a:stretch>
            <a:fillRect/>
          </a:stretch>
        </p:blipFill>
        <p:spPr>
          <a:xfrm>
            <a:off x="458332" y="985541"/>
            <a:ext cx="2542590" cy="2539451"/>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A19DDBD2-8BEC-46D9-B14E-D1637FFA8397}"/>
              </a:ext>
            </a:extLst>
          </p:cNvPr>
          <p:cNvPicPr>
            <a:picLocks noChangeAspect="1"/>
          </p:cNvPicPr>
          <p:nvPr/>
        </p:nvPicPr>
        <p:blipFill>
          <a:blip r:embed="rId4"/>
          <a:stretch>
            <a:fillRect/>
          </a:stretch>
        </p:blipFill>
        <p:spPr>
          <a:xfrm>
            <a:off x="1753129" y="3121231"/>
            <a:ext cx="2535519" cy="2539451"/>
          </a:xfrm>
          <a:prstGeom prst="rect">
            <a:avLst/>
          </a:prstGeom>
          <a:ln>
            <a:solidFill>
              <a:schemeClr val="bg1">
                <a:lumMod val="85000"/>
              </a:schemeClr>
            </a:solidFill>
          </a:ln>
        </p:spPr>
      </p:pic>
    </p:spTree>
    <p:extLst>
      <p:ext uri="{BB962C8B-B14F-4D97-AF65-F5344CB8AC3E}">
        <p14:creationId xmlns:p14="http://schemas.microsoft.com/office/powerpoint/2010/main" val="277155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979878" cy="1165909"/>
          </a:xfrm>
        </p:spPr>
        <p:txBody>
          <a:bodyPr/>
          <a:lstStyle/>
          <a:p>
            <a:r>
              <a:rPr lang="en-US"/>
              <a:t>Schizophrenia Community Quality Standard: Quality Statements</a:t>
            </a:r>
            <a:endParaRPr lang="en-US">
              <a:solidFill>
                <a:schemeClr val="accent2"/>
              </a:solidFill>
            </a:endParaRPr>
          </a:p>
        </p:txBody>
      </p:sp>
      <p:sp>
        <p:nvSpPr>
          <p:cNvPr id="3" name="Content Placeholder 2"/>
          <p:cNvSpPr>
            <a:spLocks noGrp="1"/>
          </p:cNvSpPr>
          <p:nvPr>
            <p:ph idx="1"/>
          </p:nvPr>
        </p:nvSpPr>
        <p:spPr>
          <a:xfrm>
            <a:off x="457199" y="1594435"/>
            <a:ext cx="8276492" cy="4798888"/>
          </a:xfrm>
        </p:spPr>
        <p:txBody>
          <a:bodyPr numCol="2" spcCol="252000"/>
          <a:lstStyle/>
          <a:p>
            <a:r>
              <a:rPr lang="en-US" sz="1800"/>
              <a:t>Care Plan and </a:t>
            </a:r>
            <a:br>
              <a:rPr lang="en-US" sz="1800"/>
            </a:br>
            <a:r>
              <a:rPr lang="en-US" sz="1800"/>
              <a:t>Comprehensive Assessment*</a:t>
            </a:r>
          </a:p>
          <a:p>
            <a:r>
              <a:rPr lang="en-US" sz="1800"/>
              <a:t>Physical Health Assessment*	</a:t>
            </a:r>
          </a:p>
          <a:p>
            <a:r>
              <a:rPr lang="en-US" sz="1800"/>
              <a:t>Self-Management	</a:t>
            </a:r>
          </a:p>
          <a:p>
            <a:r>
              <a:rPr lang="en-US" sz="1800"/>
              <a:t>Family Education, Support, </a:t>
            </a:r>
            <a:br>
              <a:rPr lang="en-US" sz="1800"/>
            </a:br>
            <a:r>
              <a:rPr lang="en-US" sz="1800"/>
              <a:t>and Intervention*	</a:t>
            </a:r>
          </a:p>
          <a:p>
            <a:r>
              <a:rPr lang="en-US" sz="1800"/>
              <a:t>Access to Community-Based Intensive Treatment Services	</a:t>
            </a:r>
          </a:p>
          <a:p>
            <a:r>
              <a:rPr lang="en-US" sz="1800"/>
              <a:t>Housing	</a:t>
            </a:r>
          </a:p>
          <a:p>
            <a:r>
              <a:rPr lang="en-US" sz="1800"/>
              <a:t>Antipsychotic Monotherapy	</a:t>
            </a:r>
          </a:p>
          <a:p>
            <a:r>
              <a:rPr lang="en-US" sz="1800"/>
              <a:t>Treatment With </a:t>
            </a:r>
            <a:br>
              <a:rPr lang="en-US" sz="1800"/>
            </a:br>
            <a:r>
              <a:rPr lang="en-US" sz="1800"/>
              <a:t>Long-Acting Injectable Antipsychotic Medication*	</a:t>
            </a:r>
          </a:p>
          <a:p>
            <a:r>
              <a:rPr lang="en-US" sz="1800"/>
              <a:t>Treatment With Clozapine*	</a:t>
            </a:r>
          </a:p>
          <a:p>
            <a:r>
              <a:rPr lang="en-US" sz="1800"/>
              <a:t>Continuation of </a:t>
            </a:r>
            <a:br>
              <a:rPr lang="en-US" sz="1800"/>
            </a:br>
            <a:r>
              <a:rPr lang="en-US" sz="1800"/>
              <a:t>Antipsychotic Medication	</a:t>
            </a:r>
          </a:p>
          <a:p>
            <a:r>
              <a:rPr lang="en-US" sz="1800"/>
              <a:t>Cognitive </a:t>
            </a:r>
            <a:r>
              <a:rPr lang="en-US" sz="1800" err="1"/>
              <a:t>Behavioural</a:t>
            </a:r>
            <a:r>
              <a:rPr lang="en-US" sz="1800"/>
              <a:t> Therapy </a:t>
            </a:r>
            <a:br>
              <a:rPr lang="en-US" sz="1800"/>
            </a:br>
            <a:r>
              <a:rPr lang="en-US" sz="1800"/>
              <a:t>for Psychosis* and Other Psychosocial Interventions	</a:t>
            </a:r>
          </a:p>
          <a:p>
            <a:r>
              <a:rPr lang="en-US" sz="1800"/>
              <a:t>Promoting Physical Activity </a:t>
            </a:r>
            <a:br>
              <a:rPr lang="en-US" sz="1800"/>
            </a:br>
            <a:r>
              <a:rPr lang="en-US" sz="1800"/>
              <a:t>and Healthy Eating*	</a:t>
            </a:r>
          </a:p>
          <a:p>
            <a:r>
              <a:rPr lang="en-US" sz="1800"/>
              <a:t>Promoting Smoking Cessation*	</a:t>
            </a:r>
          </a:p>
          <a:p>
            <a:r>
              <a:rPr lang="en-US" sz="1800"/>
              <a:t>Assessing and Treating Substance Use Disorder*	</a:t>
            </a:r>
          </a:p>
          <a:p>
            <a:r>
              <a:rPr lang="en-US" sz="1800"/>
              <a:t>Employment and </a:t>
            </a:r>
            <a:br>
              <a:rPr lang="en-US" sz="1800"/>
            </a:br>
            <a:r>
              <a:rPr lang="en-US" sz="1800"/>
              <a:t>Occupational Support</a:t>
            </a:r>
          </a:p>
        </p:txBody>
      </p:sp>
      <p:sp>
        <p:nvSpPr>
          <p:cNvPr id="4" name="Rectangle 3">
            <a:extLst>
              <a:ext uri="{FF2B5EF4-FFF2-40B4-BE49-F238E27FC236}">
                <a16:creationId xmlns:a16="http://schemas.microsoft.com/office/drawing/2014/main" id="{135DB3C5-E80C-49DC-AC30-AA2577B041B9}"/>
              </a:ext>
            </a:extLst>
          </p:cNvPr>
          <p:cNvSpPr/>
          <p:nvPr/>
        </p:nvSpPr>
        <p:spPr>
          <a:xfrm>
            <a:off x="72936" y="6429473"/>
            <a:ext cx="8776448" cy="30777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The hospital schizophrenia quality standard includes a similar quality statement</a:t>
            </a:r>
            <a:endParaRPr kumimoji="0" lang="en-CA"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49785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 </a:t>
            </a:r>
            <a:r>
              <a:rPr lang="en-CA" sz="3200"/>
              <a:t>Care Plan and Comprehensive Assessment</a:t>
            </a:r>
            <a:br>
              <a:rPr lang="en-CA" sz="3500"/>
            </a:br>
            <a:endParaRPr lang="en-CA" sz="3500" b="0"/>
          </a:p>
        </p:txBody>
      </p:sp>
      <p:sp>
        <p:nvSpPr>
          <p:cNvPr id="3" name="Rectangle 2"/>
          <p:cNvSpPr/>
          <p:nvPr/>
        </p:nvSpPr>
        <p:spPr>
          <a:xfrm>
            <a:off x="671362" y="2547644"/>
            <a:ext cx="7801276" cy="144246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br>
              <a:rPr lang="en-CA" sz="2400" u="none">
                <a:solidFill>
                  <a:srgbClr val="000000"/>
                </a:solidFill>
              </a:rPr>
            </a:br>
            <a:r>
              <a:rPr lang="en-CA" sz="2400" u="none">
                <a:solidFill>
                  <a:srgbClr val="000000"/>
                </a:solidFill>
              </a:rPr>
              <a:t>Adults with schizophrenia have a care plan that is regularly reviewed and updated, and that is informed by a comprehensive assessment.</a:t>
            </a:r>
          </a:p>
          <a:p>
            <a:endParaRPr lang="en-CA" sz="24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88719"/>
            <a:ext cx="8244584" cy="898336"/>
          </a:xfrm>
        </p:spPr>
        <p:txBody>
          <a:bodyPr/>
          <a:lstStyle/>
          <a:p>
            <a:r>
              <a:rPr lang="en-CA" sz="3200" b="0"/>
              <a:t>Quality Statement 2: </a:t>
            </a:r>
            <a:r>
              <a:rPr lang="en-CA" sz="3200"/>
              <a:t>Physical Health Assessment</a:t>
            </a:r>
            <a:br>
              <a:rPr lang="en-CA"/>
            </a:br>
            <a:endParaRPr lang="en-CA"/>
          </a:p>
        </p:txBody>
      </p:sp>
      <p:sp>
        <p:nvSpPr>
          <p:cNvPr id="3" name="Rectangle 2"/>
          <p:cNvSpPr/>
          <p:nvPr/>
        </p:nvSpPr>
        <p:spPr>
          <a:xfrm>
            <a:off x="933157" y="2319223"/>
            <a:ext cx="7277687" cy="1017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Adults with schizophrenia receive a physical health assessment on a regular basis.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9365"/>
            <a:ext cx="8244584" cy="1165909"/>
          </a:xfrm>
        </p:spPr>
        <p:txBody>
          <a:bodyPr anchor="t"/>
          <a:lstStyle/>
          <a:p>
            <a:pPr>
              <a:lnSpc>
                <a:spcPct val="90000"/>
              </a:lnSpc>
            </a:pPr>
            <a:r>
              <a:rPr lang="en-CA" sz="3200" b="0"/>
              <a:t>Quality Statement 3:</a:t>
            </a:r>
            <a:r>
              <a:rPr lang="en-CA" b="0"/>
              <a:t> </a:t>
            </a:r>
            <a:r>
              <a:rPr lang="en-CA" sz="3200"/>
              <a:t>Self-Management </a:t>
            </a:r>
            <a:br>
              <a:rPr lang="en-CA" sz="3500"/>
            </a:br>
            <a:endParaRPr lang="en-CA" sz="3500" b="0"/>
          </a:p>
        </p:txBody>
      </p:sp>
      <p:sp>
        <p:nvSpPr>
          <p:cNvPr id="3" name="Rectangle 2"/>
          <p:cNvSpPr/>
          <p:nvPr/>
        </p:nvSpPr>
        <p:spPr>
          <a:xfrm>
            <a:off x="933157" y="2362716"/>
            <a:ext cx="7277687" cy="148488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Adults with schizophrenia have access to information and education that supports the development of self-management skills.</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394711"/>
            <a:ext cx="8419469" cy="1165909"/>
          </a:xfrm>
        </p:spPr>
        <p:txBody>
          <a:bodyPr anchor="t"/>
          <a:lstStyle/>
          <a:p>
            <a:pPr>
              <a:lnSpc>
                <a:spcPct val="90000"/>
              </a:lnSpc>
            </a:pPr>
            <a:r>
              <a:rPr lang="en-CA" sz="3200" b="0"/>
              <a:t>Quality Statement 4: </a:t>
            </a:r>
            <a:r>
              <a:rPr lang="en-CA" sz="3200"/>
              <a:t>Family Education, Support, and Intervention</a:t>
            </a:r>
            <a:r>
              <a:rPr lang="en-CA" sz="3200" kern="1200">
                <a:solidFill>
                  <a:schemeClr val="tx1"/>
                </a:solidFill>
                <a:latin typeface="Calibri" pitchFamily="68" charset="0"/>
                <a:cs typeface="ＭＳ Ｐゴシック" pitchFamily="68" charset="-128"/>
              </a:rPr>
              <a:t> </a:t>
            </a:r>
            <a:br>
              <a:rPr lang="en-US" sz="3200"/>
            </a:br>
            <a:br>
              <a:rPr lang="en-US" sz="3200"/>
            </a:br>
            <a:br>
              <a:rPr lang="en-US" sz="3200"/>
            </a:br>
            <a:br>
              <a:rPr lang="en-US" sz="3200"/>
            </a:br>
            <a:endParaRPr lang="en-CA" sz="3500" b="0"/>
          </a:p>
        </p:txBody>
      </p:sp>
      <p:sp>
        <p:nvSpPr>
          <p:cNvPr id="3" name="Rectangle 2"/>
          <p:cNvSpPr/>
          <p:nvPr/>
        </p:nvSpPr>
        <p:spPr>
          <a:xfrm>
            <a:off x="844617" y="2670582"/>
            <a:ext cx="7454766" cy="139077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Families of adults with schizophrenia are given ongoing education, support, and family intervention that is tailored to their needs and preferences.</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17" name="Picture 16">
            <a:extLst>
              <a:ext uri="{FF2B5EF4-FFF2-40B4-BE49-F238E27FC236}">
                <a16:creationId xmlns:a16="http://schemas.microsoft.com/office/drawing/2014/main" id="{A0CFCA10-1F12-3E45-8F8D-EA35B11A4792}"/>
              </a:ext>
            </a:extLst>
          </p:cNvPr>
          <p:cNvPicPr>
            <a:picLocks noChangeAspect="1"/>
          </p:cNvPicPr>
          <p:nvPr/>
        </p:nvPicPr>
        <p:blipFill>
          <a:blip r:embed="rId3"/>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D18A882-24AA-BD43-92E4-22BF9FAD9B5B}"/>
              </a:ext>
            </a:extLst>
          </p:cNvPr>
          <p:cNvPicPr>
            <a:picLocks noChangeAspect="1"/>
          </p:cNvPicPr>
          <p:nvPr/>
        </p:nvPicPr>
        <p:blipFill>
          <a:blip r:embed="rId4"/>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351816"/>
            <a:ext cx="8244584" cy="1440930"/>
          </a:xfrm>
        </p:spPr>
        <p:txBody>
          <a:bodyPr anchor="t"/>
          <a:lstStyle/>
          <a:p>
            <a:pPr>
              <a:lnSpc>
                <a:spcPct val="90000"/>
              </a:lnSpc>
            </a:pPr>
            <a:r>
              <a:rPr lang="en-CA" sz="3200" b="0"/>
              <a:t>Quality Statement 5:</a:t>
            </a:r>
            <a:r>
              <a:rPr lang="en-CA" b="0"/>
              <a:t> </a:t>
            </a:r>
            <a:r>
              <a:rPr lang="en-CA" sz="3200"/>
              <a:t>Access to Community-Based Intensive Treatment Services </a:t>
            </a:r>
            <a:br>
              <a:rPr lang="en-CA" sz="3200"/>
            </a:br>
            <a:br>
              <a:rPr lang="en-US" sz="3200"/>
            </a:br>
            <a:br>
              <a:rPr lang="en-US" sz="3200"/>
            </a:br>
            <a:br>
              <a:rPr lang="en-CA" sz="3200"/>
            </a:br>
            <a:br>
              <a:rPr lang="en-CA" sz="3500"/>
            </a:br>
            <a:endParaRPr lang="en-CA" sz="3500" b="0"/>
          </a:p>
        </p:txBody>
      </p:sp>
      <p:sp>
        <p:nvSpPr>
          <p:cNvPr id="3" name="Rectangle 2"/>
          <p:cNvSpPr/>
          <p:nvPr/>
        </p:nvSpPr>
        <p:spPr>
          <a:xfrm>
            <a:off x="685800" y="2708535"/>
            <a:ext cx="7772400" cy="144093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Adults with schizophrenia have timely access to community-based intensive treatment services based on their needs and preferences.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6:</a:t>
            </a:r>
            <a:r>
              <a:rPr lang="en-CA" b="0"/>
              <a:t> </a:t>
            </a:r>
            <a:r>
              <a:rPr lang="en-CA" sz="3200"/>
              <a:t>Housing</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45560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have a safe, affordable, stable living environment that reflects their needs and preferences.</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7:</a:t>
            </a:r>
            <a:r>
              <a:rPr lang="en-CA" b="0"/>
              <a:t> </a:t>
            </a:r>
            <a:r>
              <a:rPr lang="en-CA" sz="3200"/>
              <a:t>Antipsychotic Monotherapy </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02809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are prescribed a single antipsychotic medication, whenever possible.</a:t>
            </a:r>
          </a:p>
        </p:txBody>
      </p:sp>
    </p:spTree>
    <p:custDataLst>
      <p:tags r:id="rId1"/>
    </p:custDataLst>
    <p:extLst>
      <p:ext uri="{BB962C8B-B14F-4D97-AF65-F5344CB8AC3E}">
        <p14:creationId xmlns:p14="http://schemas.microsoft.com/office/powerpoint/2010/main" val="3016987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dirty="0"/>
              <a:t>Quality Statement 8:</a:t>
            </a:r>
            <a:r>
              <a:rPr lang="en-CA" b="0" dirty="0"/>
              <a:t> </a:t>
            </a:r>
            <a:r>
              <a:rPr lang="en-CA" sz="3200" dirty="0"/>
              <a:t>Treatment With </a:t>
            </a:r>
            <a:br>
              <a:rPr lang="en-CA" sz="3200" dirty="0"/>
            </a:br>
            <a:r>
              <a:rPr lang="en-CA" sz="3200" dirty="0"/>
              <a:t>Long-Acting Injectable Antipsychotic Medication </a:t>
            </a:r>
            <a:br>
              <a:rPr lang="en-CA" sz="3200" dirty="0"/>
            </a:br>
            <a:br>
              <a:rPr lang="en-US" sz="3200" dirty="0"/>
            </a:br>
            <a:br>
              <a:rPr lang="en-US" sz="3200" dirty="0"/>
            </a:br>
            <a:br>
              <a:rPr lang="en-CA" sz="3200" dirty="0"/>
            </a:br>
            <a:br>
              <a:rPr lang="en-CA" sz="3500" dirty="0"/>
            </a:br>
            <a:endParaRPr lang="en-CA" sz="3500" b="0" dirty="0"/>
          </a:p>
        </p:txBody>
      </p:sp>
      <p:sp>
        <p:nvSpPr>
          <p:cNvPr id="3" name="Rectangle 2"/>
          <p:cNvSpPr/>
          <p:nvPr/>
        </p:nvSpPr>
        <p:spPr>
          <a:xfrm>
            <a:off x="765313" y="2522630"/>
            <a:ext cx="7613374" cy="126560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are offered the option of a long-acting injectable antipsychotic medication.</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2924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9:</a:t>
            </a:r>
            <a:r>
              <a:rPr lang="en-CA" b="0"/>
              <a:t> </a:t>
            </a:r>
            <a:r>
              <a:rPr lang="en-CA" sz="3200"/>
              <a:t>Treatment With Clozapine</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58623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who have not responded to previous adequate trials of treatment with two different antipsychotic medications are offered clozapine.</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3717541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10:</a:t>
            </a:r>
            <a:r>
              <a:rPr lang="en-CA" b="0"/>
              <a:t> </a:t>
            </a:r>
            <a:r>
              <a:rPr lang="en-CA" sz="3200"/>
              <a:t>Continuation of Antipsychotic Medication </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whose symptoms have improved with antipsychotic medication are advised to continue their antipsychotic medication for the long term.</a:t>
            </a:r>
          </a:p>
        </p:txBody>
      </p:sp>
    </p:spTree>
    <p:custDataLst>
      <p:tags r:id="rId1"/>
    </p:custDataLst>
    <p:extLst>
      <p:ext uri="{BB962C8B-B14F-4D97-AF65-F5344CB8AC3E}">
        <p14:creationId xmlns:p14="http://schemas.microsoft.com/office/powerpoint/2010/main" val="58859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11:</a:t>
            </a:r>
            <a:r>
              <a:rPr lang="en-CA" b="0"/>
              <a:t> </a:t>
            </a:r>
            <a:r>
              <a:rPr lang="en-CA" sz="3200"/>
              <a:t>Cognitive Behavioural Therapy for Psychosis and Other Psychosocial Interventions</a:t>
            </a:r>
            <a:r>
              <a:rPr lang="en-CA" sz="3200" kern="1200">
                <a:solidFill>
                  <a:schemeClr val="tx1"/>
                </a:solidFill>
                <a:latin typeface="Calibri" pitchFamily="68" charset="0"/>
                <a:cs typeface="ＭＳ Ｐゴシック" pitchFamily="68" charset="-128"/>
              </a:rPr>
              <a:t> </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are offered cognitive behavioural therapy for psychosis and other evidence-based psychosocial interventions, based on their needs.</a:t>
            </a:r>
          </a:p>
        </p:txBody>
      </p:sp>
    </p:spTree>
    <p:custDataLst>
      <p:tags r:id="rId1"/>
    </p:custDataLst>
    <p:extLst>
      <p:ext uri="{BB962C8B-B14F-4D97-AF65-F5344CB8AC3E}">
        <p14:creationId xmlns:p14="http://schemas.microsoft.com/office/powerpoint/2010/main" val="81839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12:</a:t>
            </a:r>
            <a:r>
              <a:rPr lang="en-CA" b="0"/>
              <a:t> </a:t>
            </a:r>
            <a:r>
              <a:rPr lang="en-CA" sz="3200"/>
              <a:t>Promoting Physical Activity and Healthy Eating</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30"/>
            <a:ext cx="7613374" cy="141206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are offered readily accessible interventions that promote physical activity and healthy eating.</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2173460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13:</a:t>
            </a:r>
            <a:r>
              <a:rPr lang="en-CA" b="0"/>
              <a:t> </a:t>
            </a:r>
            <a:r>
              <a:rPr lang="en-CA" sz="3200"/>
              <a:t>Promoting Smoking Cessation </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who smoke tobacco are offered pharmacological and nonpharmacological interventions to help them reduce or stop smoking tobacco.</a:t>
            </a:r>
          </a:p>
        </p:txBody>
      </p:sp>
    </p:spTree>
    <p:custDataLst>
      <p:tags r:id="rId1"/>
    </p:custDataLst>
    <p:extLst>
      <p:ext uri="{BB962C8B-B14F-4D97-AF65-F5344CB8AC3E}">
        <p14:creationId xmlns:p14="http://schemas.microsoft.com/office/powerpoint/2010/main" val="1560547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14:</a:t>
            </a:r>
            <a:r>
              <a:rPr lang="en-CA" b="0"/>
              <a:t> </a:t>
            </a:r>
            <a:r>
              <a:rPr lang="en-CA" sz="3200"/>
              <a:t>Assessing and Treating Substance Use Disorder</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81274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400" u="none">
              <a:solidFill>
                <a:srgbClr val="000000"/>
              </a:solidFill>
            </a:endParaRPr>
          </a:p>
          <a:p>
            <a:r>
              <a:rPr lang="en-CA" sz="2400" u="none">
                <a:solidFill>
                  <a:srgbClr val="000000"/>
                </a:solidFill>
              </a:rPr>
              <a:t>Adults with schizophrenia are asked about their substance use and, if appropriate, they are assessed for substance use disorder and offered treatment.</a:t>
            </a:r>
          </a:p>
          <a:p>
            <a:endParaRPr lang="en-CA" sz="2400" u="none">
              <a:solidFill>
                <a:srgbClr val="000000"/>
              </a:solidFill>
            </a:endParaRPr>
          </a:p>
        </p:txBody>
      </p:sp>
    </p:spTree>
    <p:custDataLst>
      <p:tags r:id="rId1"/>
    </p:custDataLst>
    <p:extLst>
      <p:ext uri="{BB962C8B-B14F-4D97-AF65-F5344CB8AC3E}">
        <p14:creationId xmlns:p14="http://schemas.microsoft.com/office/powerpoint/2010/main" val="345221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ext uri="{D42A27DB-BD31-4B8C-83A1-F6EECF244321}">
                <p14:modId xmlns:p14="http://schemas.microsoft.com/office/powerpoint/2010/main" val="363202774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15:</a:t>
            </a:r>
            <a:r>
              <a:rPr lang="en-CA" b="0"/>
              <a:t> </a:t>
            </a:r>
            <a:r>
              <a:rPr lang="en-CA" sz="3200"/>
              <a:t>Employment and Occupational Support</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272626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Adults with schizophrenia who wish to find work or return to work are offered supported employment programs. Adults with schizophrenia who are not seeking paid work are supported in other occupational or educational activities, in accordance with their needs and preferences. </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997905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95E-FB9C-464C-A8CC-788E6665D3C8}"/>
              </a:ext>
            </a:extLst>
          </p:cNvPr>
          <p:cNvSpPr>
            <a:spLocks noGrp="1"/>
          </p:cNvSpPr>
          <p:nvPr>
            <p:ph type="title"/>
          </p:nvPr>
        </p:nvSpPr>
        <p:spPr/>
        <p:txBody>
          <a:bodyPr/>
          <a:lstStyle/>
          <a:p>
            <a:r>
              <a:rPr lang="en-CA"/>
              <a:t>Emerging Practice Statement*</a:t>
            </a:r>
          </a:p>
        </p:txBody>
      </p:sp>
      <p:sp>
        <p:nvSpPr>
          <p:cNvPr id="3" name="Content Placeholder 2">
            <a:extLst>
              <a:ext uri="{FF2B5EF4-FFF2-40B4-BE49-F238E27FC236}">
                <a16:creationId xmlns:a16="http://schemas.microsoft.com/office/drawing/2014/main" id="{50FE877C-5AA9-4422-B9AD-07A571F2EABC}"/>
              </a:ext>
            </a:extLst>
          </p:cNvPr>
          <p:cNvSpPr>
            <a:spLocks noGrp="1"/>
          </p:cNvSpPr>
          <p:nvPr>
            <p:ph idx="1"/>
          </p:nvPr>
        </p:nvSpPr>
        <p:spPr/>
        <p:txBody>
          <a:bodyPr/>
          <a:lstStyle/>
          <a:p>
            <a:pPr marL="0" indent="0">
              <a:buNone/>
            </a:pPr>
            <a:r>
              <a:rPr lang="en-CA"/>
              <a:t>We cannot provide guidance at this time on </a:t>
            </a:r>
            <a:r>
              <a:rPr lang="en-CA" b="1">
                <a:solidFill>
                  <a:schemeClr val="accent2"/>
                </a:solidFill>
              </a:rPr>
              <a:t>peer support</a:t>
            </a:r>
            <a:r>
              <a:rPr lang="en-CA"/>
              <a:t>, </a:t>
            </a:r>
            <a:r>
              <a:rPr lang="en-CA" b="1">
                <a:solidFill>
                  <a:schemeClr val="accent2"/>
                </a:solidFill>
              </a:rPr>
              <a:t>illness management and recovery training</a:t>
            </a:r>
            <a:r>
              <a:rPr lang="en-CA"/>
              <a:t>, </a:t>
            </a:r>
            <a:r>
              <a:rPr lang="en-CA" b="1">
                <a:solidFill>
                  <a:schemeClr val="accent2"/>
                </a:solidFill>
              </a:rPr>
              <a:t>wellness recovery action planning</a:t>
            </a:r>
            <a:r>
              <a:rPr lang="en-CA"/>
              <a:t>, or </a:t>
            </a:r>
            <a:r>
              <a:rPr lang="en-CA" b="1">
                <a:solidFill>
                  <a:schemeClr val="accent2"/>
                </a:solidFill>
              </a:rPr>
              <a:t>social skills training </a:t>
            </a:r>
            <a:r>
              <a:rPr lang="en-CA"/>
              <a:t>because of conflicting recommendations in the guidelines used to develop the quality statements.</a:t>
            </a:r>
          </a:p>
          <a:p>
            <a:endParaRPr lang="en-CA"/>
          </a:p>
        </p:txBody>
      </p:sp>
      <p:sp>
        <p:nvSpPr>
          <p:cNvPr id="4" name="TextBox 3">
            <a:extLst>
              <a:ext uri="{FF2B5EF4-FFF2-40B4-BE49-F238E27FC236}">
                <a16:creationId xmlns:a16="http://schemas.microsoft.com/office/drawing/2014/main" id="{7DE2DC6B-A854-49F7-AE61-C3E1EA00D310}"/>
              </a:ext>
            </a:extLst>
          </p:cNvPr>
          <p:cNvSpPr txBox="1"/>
          <p:nvPr/>
        </p:nvSpPr>
        <p:spPr>
          <a:xfrm>
            <a:off x="457200" y="5255434"/>
            <a:ext cx="8229599" cy="954107"/>
          </a:xfrm>
          <a:prstGeom prst="rect">
            <a:avLst/>
          </a:prstGeom>
          <a:noFill/>
        </p:spPr>
        <p:txBody>
          <a:bodyPr wrap="square" rtlCol="0">
            <a:spAutoFit/>
          </a:bodyPr>
          <a:lstStyle/>
          <a:p>
            <a:r>
              <a:rPr lang="en-CA" u="none"/>
              <a:t>*An emerging practice statement describes an area for quality improvement that has been prioritized by the advisory committee but for which there is insufficient or inconsistent evidence in the guidelines used in the development of the quality statements. An emerging practice statement acknowledges that further evidence is needed before a quality statement can be made. </a:t>
            </a:r>
          </a:p>
        </p:txBody>
      </p:sp>
    </p:spTree>
    <p:extLst>
      <p:ext uri="{BB962C8B-B14F-4D97-AF65-F5344CB8AC3E}">
        <p14:creationId xmlns:p14="http://schemas.microsoft.com/office/powerpoint/2010/main" val="2243000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661664" y="1799235"/>
            <a:ext cx="6727922" cy="4304457"/>
          </a:xfrm>
        </p:spPr>
        <p:txBody>
          <a:bodyPr/>
          <a:lstStyle/>
          <a:p>
            <a:pPr>
              <a:lnSpc>
                <a:spcPct val="100000"/>
              </a:lnSpc>
            </a:pPr>
            <a:r>
              <a:rPr lang="en-CA" sz="1800" b="0" i="1" dirty="0">
                <a:ea typeface="MS PGothic"/>
              </a:rPr>
              <a:t>“I think this quality standard will bring people with lived experience and their family members hope. It will help them understand that there are more services available to them than they might know about. They will know that there are therapies that complement or even minimize medication use and that </a:t>
            </a:r>
            <a:br>
              <a:rPr lang="en-CA" sz="1800" b="0" i="1" dirty="0">
                <a:ea typeface="MS PGothic"/>
              </a:rPr>
            </a:br>
            <a:r>
              <a:rPr lang="en-CA" sz="1800" b="0" i="1" dirty="0">
                <a:ea typeface="MS PGothic"/>
              </a:rPr>
              <a:t>a diagnosis of schizophrenia does not have to mean hospitalization. There are other options and services that can help people with schizophrenia recover from acute episodes and live good, meaningful lives. When people get the right support in the community at the right time, they get well and stay well.”</a:t>
            </a:r>
            <a:br>
              <a:rPr lang="en-CA" sz="1800" b="0" dirty="0"/>
            </a:br>
            <a:r>
              <a:rPr lang="en-CA" sz="1800" b="0" i="1" dirty="0">
                <a:ea typeface="MS PGothic"/>
              </a:rPr>
              <a:t> </a:t>
            </a:r>
            <a:br>
              <a:rPr lang="en-US" sz="1800" dirty="0">
                <a:latin typeface="+mn-lt"/>
              </a:rPr>
            </a:br>
            <a:r>
              <a:rPr lang="en-US" sz="1400" b="0" i="1" dirty="0">
                <a:latin typeface="+mn-lt"/>
                <a:ea typeface="MS PGothic"/>
              </a:rPr>
              <a:t>–</a:t>
            </a:r>
            <a:r>
              <a:rPr lang="en-US" sz="1400" i="1" dirty="0">
                <a:latin typeface="+mn-lt"/>
                <a:ea typeface="MS PGothic"/>
              </a:rPr>
              <a:t> </a:t>
            </a:r>
            <a:r>
              <a:rPr lang="en-CA" sz="1400" b="0" i="1" dirty="0"/>
              <a:t>Sheryl Pedersen, Lived Experience Advisor on Schizophrenia Care in the Community for Adults Quality Standard</a:t>
            </a:r>
            <a:br>
              <a:rPr lang="en-CA" sz="1400" b="0" i="1" dirty="0"/>
            </a:br>
            <a:br>
              <a:rPr lang="en-CA" sz="1400" b="0" dirty="0">
                <a:highlight>
                  <a:srgbClr val="FFFF00"/>
                </a:highlight>
              </a:rPr>
            </a:br>
            <a:br>
              <a:rPr lang="en-US" sz="1400" b="0" i="1" dirty="0">
                <a:highlight>
                  <a:srgbClr val="FFFF00"/>
                </a:highlight>
                <a:ea typeface="MS PGothic"/>
              </a:rPr>
            </a:br>
            <a:br>
              <a:rPr lang="en-CA" sz="1800" b="0" i="1" dirty="0">
                <a:highlight>
                  <a:srgbClr val="FFFF00"/>
                </a:highlight>
                <a:ea typeface="MS PGothic"/>
              </a:rPr>
            </a:br>
            <a:endParaRPr lang="en-US" sz="1800" b="0" i="1" dirty="0">
              <a:highlight>
                <a:srgbClr val="FFFF00"/>
              </a:highlight>
              <a:ea typeface="MS PGothic"/>
            </a:endParaRPr>
          </a:p>
        </p:txBody>
      </p:sp>
    </p:spTree>
    <p:extLst>
      <p:ext uri="{BB962C8B-B14F-4D97-AF65-F5344CB8AC3E}">
        <p14:creationId xmlns:p14="http://schemas.microsoft.com/office/powerpoint/2010/main" val="319669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a:br>
            <a:r>
              <a:rPr lang="en-US" sz="4800"/>
              <a:t>How Success Can Be Measured</a:t>
            </a:r>
            <a:br>
              <a:rPr lang="en-US"/>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p:txBody>
          <a:bodyPr/>
          <a:lstStyle/>
          <a:p>
            <a:r>
              <a:rPr lang="en-US"/>
              <a:t>How Success Can Be Measured Provincially</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p:txBody>
          <a:bodyPr/>
          <a:lstStyle/>
          <a:p>
            <a:pPr marL="0" indent="0">
              <a:buNone/>
            </a:pPr>
            <a:r>
              <a:rPr lang="en-CA"/>
              <a:t>We recommend the following list of indicators to monitor the overall success of the standard provincially: </a:t>
            </a:r>
          </a:p>
          <a:p>
            <a:pPr lvl="0"/>
            <a:r>
              <a:rPr lang="en-CA" sz="2000">
                <a:ea typeface="MS PGothic"/>
              </a:rPr>
              <a:t>Percentage of adults hospitalized for schizophrenia who have had an unplanned hospital readmission for a mental health or addictions condition within 30 days of discharge </a:t>
            </a:r>
            <a:r>
              <a:rPr lang="en-CA" sz="2000" i="1">
                <a:ea typeface="MS PGothic"/>
              </a:rPr>
              <a:t>(See slides 17 and 18)</a:t>
            </a:r>
          </a:p>
          <a:p>
            <a:pPr lvl="0"/>
            <a:r>
              <a:rPr lang="en-CA" sz="2000"/>
              <a:t>Percentage of adults hospitalized for schizophrenia who had contact with a trained mental health physician:</a:t>
            </a:r>
          </a:p>
          <a:p>
            <a:pPr lvl="1"/>
            <a:r>
              <a:rPr lang="en-CA" sz="1800">
                <a:ea typeface="MS PGothic"/>
              </a:rPr>
              <a:t>Within 7 days of hospital discharge </a:t>
            </a:r>
            <a:r>
              <a:rPr lang="en-CA" sz="1800" i="1">
                <a:ea typeface="MS PGothic"/>
              </a:rPr>
              <a:t>(See slides 19 and 20)</a:t>
            </a:r>
          </a:p>
          <a:p>
            <a:pPr lvl="1"/>
            <a:r>
              <a:rPr lang="en-CA" sz="1800"/>
              <a:t>Within 28 days of hospital discharge </a:t>
            </a:r>
          </a:p>
          <a:p>
            <a:endParaRPr lang="en-US"/>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nvPr>
        </p:nvSpPr>
        <p:spPr/>
        <p:txBody>
          <a:bodyPr/>
          <a:lstStyle/>
          <a:p>
            <a:r>
              <a:rPr lang="en-US" dirty="0"/>
              <a:t>How Success Can Be Measured Locally</a:t>
            </a:r>
            <a:endParaRPr lang="en-CA" dirty="0"/>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nvPr>
        </p:nvSpPr>
        <p:spPr/>
        <p:txBody>
          <a:bodyPr/>
          <a:lstStyle/>
          <a:p>
            <a:pPr marL="0" indent="0">
              <a:buNone/>
            </a:pPr>
            <a:r>
              <a:rPr lang="en-CA" dirty="0"/>
              <a:t>We recommend the following list of indicators to monitor the overall success of the standard locally:</a:t>
            </a:r>
            <a:endParaRPr lang="en-US" dirty="0"/>
          </a:p>
          <a:p>
            <a:pPr lvl="0"/>
            <a:r>
              <a:rPr lang="en-CA" sz="2000" dirty="0">
                <a:latin typeface="+mn-lt"/>
              </a:rPr>
              <a:t>Percentage of adults with schizophrenia who report unmet care needs (suggested stratification: type of need)</a:t>
            </a:r>
          </a:p>
          <a:p>
            <a:pPr lvl="0"/>
            <a:r>
              <a:rPr lang="en-CA" sz="2000" dirty="0">
                <a:latin typeface="+mn-lt"/>
              </a:rPr>
              <a:t>Percentage of adults with schizophrenia who report living in stable housing for the past year </a:t>
            </a:r>
          </a:p>
          <a:p>
            <a:pPr lvl="0"/>
            <a:r>
              <a:rPr lang="en-CA" sz="2000" dirty="0">
                <a:latin typeface="+mn-lt"/>
              </a:rPr>
              <a:t>Percentage of adults hospitalized for schizophrenia who had contact with a trained mental health professional*: </a:t>
            </a:r>
          </a:p>
          <a:p>
            <a:pPr lvl="1"/>
            <a:r>
              <a:rPr lang="en-CA" sz="1800" dirty="0">
                <a:latin typeface="+mn-lt"/>
              </a:rPr>
              <a:t>Within 7 days of hospital discharge</a:t>
            </a:r>
          </a:p>
          <a:p>
            <a:pPr lvl="1"/>
            <a:r>
              <a:rPr lang="en-CA" sz="1800" dirty="0">
                <a:latin typeface="+mn-lt"/>
              </a:rPr>
              <a:t>Within 28 days of hospital discharge </a:t>
            </a:r>
          </a:p>
          <a:p>
            <a:endParaRPr lang="en-CA" dirty="0"/>
          </a:p>
        </p:txBody>
      </p:sp>
      <p:sp>
        <p:nvSpPr>
          <p:cNvPr id="4" name="TextBox 3">
            <a:extLst>
              <a:ext uri="{FF2B5EF4-FFF2-40B4-BE49-F238E27FC236}">
                <a16:creationId xmlns:a16="http://schemas.microsoft.com/office/drawing/2014/main" id="{29D4A7D9-0A4C-4416-BD79-75421808BF73}"/>
              </a:ext>
            </a:extLst>
          </p:cNvPr>
          <p:cNvSpPr txBox="1"/>
          <p:nvPr/>
        </p:nvSpPr>
        <p:spPr>
          <a:xfrm>
            <a:off x="27471" y="6280642"/>
            <a:ext cx="8458983" cy="461665"/>
          </a:xfrm>
          <a:prstGeom prst="rect">
            <a:avLst/>
          </a:prstGeom>
          <a:noFill/>
        </p:spPr>
        <p:txBody>
          <a:bodyPr wrap="square" rtlCol="0">
            <a:spAutoFit/>
          </a:bodyPr>
          <a:lstStyle/>
          <a:p>
            <a:r>
              <a:rPr lang="en-CA" sz="1200" u="none" dirty="0"/>
              <a:t>* These indicators include physician contact (as per the provincially measurable indicator) and contact by other trained mental health professionals that cannot be measured using current provincial administrative data (e.g., nurse practitioners)</a:t>
            </a:r>
          </a:p>
        </p:txBody>
      </p:sp>
    </p:spTree>
    <p:extLst>
      <p:ext uri="{BB962C8B-B14F-4D97-AF65-F5344CB8AC3E}">
        <p14:creationId xmlns:p14="http://schemas.microsoft.com/office/powerpoint/2010/main" val="733678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691938"/>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800" u="none">
                <a:solidFill>
                  <a:srgbClr val="FFFFFF"/>
                </a:solidFill>
                <a:latin typeface="Arial"/>
                <a:cs typeface="Arial"/>
              </a:rPr>
              <a:t>Connect with us:</a:t>
            </a:r>
            <a:br>
              <a:rPr lang="en-CA" sz="2800" u="none">
                <a:solidFill>
                  <a:srgbClr val="FFFFFF"/>
                </a:solidFill>
                <a:latin typeface="Arial"/>
                <a:cs typeface="Arial"/>
              </a:rPr>
            </a:br>
            <a:r>
              <a:rPr lang="en-CA" sz="2800" b="1" u="none">
                <a:solidFill>
                  <a:srgbClr val="FFFFFF"/>
                </a:solidFill>
                <a:latin typeface="Arial"/>
                <a:cs typeface="Arial"/>
              </a:rPr>
              <a:t>https://</a:t>
            </a:r>
            <a:r>
              <a:rPr lang="en-CA" sz="2800" b="1" u="none" err="1">
                <a:solidFill>
                  <a:srgbClr val="FFFFFF"/>
                </a:solidFill>
                <a:latin typeface="Arial"/>
                <a:cs typeface="Arial"/>
              </a:rPr>
              <a:t>quorum.hqontario.</a:t>
            </a:r>
            <a:r>
              <a:rPr lang="en-CA" sz="2800" b="1" u="none">
                <a:solidFill>
                  <a:srgbClr val="FFFFFF"/>
                </a:solidFill>
                <a:latin typeface="Arial"/>
                <a:cs typeface="Arial"/>
              </a:rPr>
              <a:t>ca</a:t>
            </a: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a:solidFill>
                  <a:srgbClr val="0C6577"/>
                </a:solidFill>
                <a:latin typeface="Arial"/>
                <a:ea typeface="MS PGothic"/>
                <a:cs typeface="Arial"/>
              </a:rPr>
              <a:t>Find these resources here:</a:t>
            </a:r>
            <a:br>
              <a:rPr lang="en-US" sz="1000" u="none">
                <a:highlight>
                  <a:srgbClr val="FFFF00"/>
                </a:highlight>
                <a:cs typeface="Arial"/>
              </a:rPr>
            </a:br>
            <a:r>
              <a:rPr lang="en-CA" sz="1000">
                <a:hlinkClick r:id="rId3"/>
              </a:rPr>
              <a:t>https://hqontario.ca/evidence-to-improve-care/quality-standards/view-all-quality-standards/schizophrenia-care-in-the-community</a:t>
            </a:r>
            <a:r>
              <a:rPr lang="en-US" sz="1000" u="none">
                <a:solidFill>
                  <a:srgbClr val="000000"/>
                </a:solidFill>
                <a:highlight>
                  <a:srgbClr val="FFFF00"/>
                </a:highlight>
                <a:latin typeface="Arial"/>
                <a:ea typeface="MS PGothic"/>
                <a:cs typeface="Arial"/>
              </a:rPr>
              <a:t> </a:t>
            </a:r>
            <a:endParaRPr lang="en-US" sz="1000" u="none">
              <a:solidFill>
                <a:srgbClr val="0C6577"/>
              </a:solidFill>
              <a:cs typeface="Arial"/>
            </a:endParaRPr>
          </a:p>
        </p:txBody>
      </p:sp>
      <p:sp>
        <p:nvSpPr>
          <p:cNvPr id="22" name="TextBox 21"/>
          <p:cNvSpPr txBox="1"/>
          <p:nvPr/>
        </p:nvSpPr>
        <p:spPr>
          <a:xfrm>
            <a:off x="424545" y="5854055"/>
            <a:ext cx="2901500" cy="307777"/>
          </a:xfrm>
          <a:prstGeom prst="rect">
            <a:avLst/>
          </a:prstGeom>
          <a:noFill/>
        </p:spPr>
        <p:txBody>
          <a:bodyPr wrap="none" rtlCol="0">
            <a:spAutoFit/>
          </a:bodyPr>
          <a:lstStyle/>
          <a:p>
            <a:r>
              <a:rPr lang="en-US" b="1" u="none">
                <a:solidFill>
                  <a:srgbClr val="000000"/>
                </a:solidFill>
              </a:rPr>
              <a:t>Recommendations for Adoption</a:t>
            </a:r>
          </a:p>
        </p:txBody>
      </p:sp>
      <p:pic>
        <p:nvPicPr>
          <p:cNvPr id="19" name="Picture 18">
            <a:extLst>
              <a:ext uri="{FF2B5EF4-FFF2-40B4-BE49-F238E27FC236}">
                <a16:creationId xmlns:a16="http://schemas.microsoft.com/office/drawing/2014/main" id="{82B5C1D2-7C5C-43F1-95F5-C3169B296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0587" y="1401516"/>
            <a:ext cx="2007871" cy="1554480"/>
          </a:xfrm>
          <a:prstGeom prst="rect">
            <a:avLst/>
          </a:prstGeom>
          <a:effectLst>
            <a:outerShdw blurRad="76200" algn="ctr" rotWithShape="0">
              <a:prstClr val="black">
                <a:alpha val="40000"/>
              </a:prstClr>
            </a:outerShdw>
          </a:effectLst>
        </p:spPr>
      </p:pic>
      <p:sp>
        <p:nvSpPr>
          <p:cNvPr id="20" name="TextBox 19">
            <a:extLst>
              <a:ext uri="{FF2B5EF4-FFF2-40B4-BE49-F238E27FC236}">
                <a16:creationId xmlns:a16="http://schemas.microsoft.com/office/drawing/2014/main" id="{932F9474-44BB-48D5-8696-942CBEC16F43}"/>
              </a:ext>
            </a:extLst>
          </p:cNvPr>
          <p:cNvSpPr txBox="1"/>
          <p:nvPr/>
        </p:nvSpPr>
        <p:spPr>
          <a:xfrm>
            <a:off x="6364191" y="3464131"/>
            <a:ext cx="2135401" cy="484005"/>
          </a:xfrm>
          <a:prstGeom prst="rect">
            <a:avLst/>
          </a:prstGeom>
          <a:noFill/>
        </p:spPr>
        <p:txBody>
          <a:bodyPr wrap="none" rtlCol="0">
            <a:spAutoFit/>
          </a:bodyPr>
          <a:lstStyle/>
          <a:p>
            <a:r>
              <a:rPr lang="en-US"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3326045" y="3459748"/>
            <a:ext cx="2252540" cy="307777"/>
          </a:xfrm>
          <a:prstGeom prst="rect">
            <a:avLst/>
          </a:prstGeom>
          <a:noFill/>
        </p:spPr>
        <p:txBody>
          <a:bodyPr wrap="none" rtlCol="0">
            <a:spAutoFit/>
          </a:bodyPr>
          <a:lstStyle/>
          <a:p>
            <a:r>
              <a:rPr lang="en-US" b="1" u="none" dirty="0">
                <a:solidFill>
                  <a:srgbClr val="000000"/>
                </a:solidFill>
              </a:rPr>
              <a:t>Patient Reference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733811" y="3504441"/>
            <a:ext cx="1616148" cy="307777"/>
          </a:xfrm>
          <a:prstGeom prst="rect">
            <a:avLst/>
          </a:prstGeom>
          <a:noFill/>
        </p:spPr>
        <p:txBody>
          <a:bodyPr wrap="none" rtlCol="0">
            <a:spAutoFit/>
          </a:bodyPr>
          <a:lstStyle/>
          <a:p>
            <a:r>
              <a:rPr lang="en-US" b="1" u="none">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5"/>
          <a:stretch>
            <a:fillRect/>
          </a:stretch>
        </p:blipFill>
        <p:spPr>
          <a:xfrm>
            <a:off x="3610525" y="1363144"/>
            <a:ext cx="1617058" cy="1617058"/>
          </a:xfrm>
          <a:prstGeom prst="rect">
            <a:avLst/>
          </a:prstGeom>
          <a:effectLst>
            <a:outerShdw blurRad="76200" algn="ctr" rotWithShape="0">
              <a:prstClr val="black">
                <a:alpha val="40000"/>
              </a:prstClr>
            </a:outerShdw>
          </a:effectLst>
        </p:spPr>
      </p:pic>
      <p:pic>
        <p:nvPicPr>
          <p:cNvPr id="17" name="Picture 16">
            <a:extLst>
              <a:ext uri="{FF2B5EF4-FFF2-40B4-BE49-F238E27FC236}">
                <a16:creationId xmlns:a16="http://schemas.microsoft.com/office/drawing/2014/main" id="{C6F978E2-55D7-904E-A646-226A880A471E}"/>
              </a:ext>
            </a:extLst>
          </p:cNvPr>
          <p:cNvPicPr>
            <a:picLocks noChangeAspect="1"/>
          </p:cNvPicPr>
          <p:nvPr/>
        </p:nvPicPr>
        <p:blipFill>
          <a:blip r:embed="rId6"/>
          <a:stretch>
            <a:fillRect/>
          </a:stretch>
        </p:blipFill>
        <p:spPr>
          <a:xfrm>
            <a:off x="733810" y="4161381"/>
            <a:ext cx="1944074" cy="1501400"/>
          </a:xfrm>
          <a:prstGeom prst="rect">
            <a:avLst/>
          </a:prstGeom>
          <a:effectLst>
            <a:outerShdw blurRad="76200" algn="ctr" rotWithShape="0">
              <a:prstClr val="black">
                <a:alpha val="40000"/>
              </a:prstClr>
            </a:outerShdw>
          </a:effectLst>
        </p:spPr>
      </p:pic>
      <p:pic>
        <p:nvPicPr>
          <p:cNvPr id="21" name="Picture 20">
            <a:extLst>
              <a:ext uri="{FF2B5EF4-FFF2-40B4-BE49-F238E27FC236}">
                <a16:creationId xmlns:a16="http://schemas.microsoft.com/office/drawing/2014/main" id="{A48182BA-6ACC-4ED7-B499-720D8B483980}"/>
              </a:ext>
            </a:extLst>
          </p:cNvPr>
          <p:cNvPicPr>
            <a:picLocks noChangeAspect="1"/>
          </p:cNvPicPr>
          <p:nvPr/>
        </p:nvPicPr>
        <p:blipFill>
          <a:blip r:embed="rId7"/>
          <a:stretch>
            <a:fillRect/>
          </a:stretch>
        </p:blipFill>
        <p:spPr>
          <a:xfrm>
            <a:off x="6803061" y="4090306"/>
            <a:ext cx="1363494" cy="1767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EA3761E0-C01D-1146-B4A4-5E8FDDDC4D54}"/>
              </a:ext>
            </a:extLst>
          </p:cNvPr>
          <p:cNvPicPr>
            <a:picLocks noChangeAspect="1"/>
          </p:cNvPicPr>
          <p:nvPr/>
        </p:nvPicPr>
        <p:blipFill>
          <a:blip r:embed="rId8"/>
          <a:stretch>
            <a:fillRect/>
          </a:stretch>
        </p:blipFill>
        <p:spPr>
          <a:xfrm>
            <a:off x="894173" y="1364069"/>
            <a:ext cx="1623348" cy="1623348"/>
          </a:xfrm>
          <a:prstGeom prst="rect">
            <a:avLst/>
          </a:prstGeom>
          <a:effectLst>
            <a:outerShdw blurRad="76200" algn="ctr" rotWithShape="0">
              <a:prstClr val="black">
                <a:alpha val="40000"/>
              </a:prstClr>
            </a:outerShdw>
          </a:effectLst>
        </p:spPr>
      </p:pic>
      <p:pic>
        <p:nvPicPr>
          <p:cNvPr id="27" name="Picture 26">
            <a:extLst>
              <a:ext uri="{FF2B5EF4-FFF2-40B4-BE49-F238E27FC236}">
                <a16:creationId xmlns:a16="http://schemas.microsoft.com/office/drawing/2014/main" id="{18381E85-B900-4855-94F6-F501667DABCB}"/>
              </a:ext>
            </a:extLst>
          </p:cNvPr>
          <p:cNvPicPr>
            <a:picLocks noChangeAspect="1"/>
          </p:cNvPicPr>
          <p:nvPr/>
        </p:nvPicPr>
        <p:blipFill>
          <a:blip r:embed="rId9"/>
          <a:stretch>
            <a:fillRect/>
          </a:stretch>
        </p:blipFill>
        <p:spPr>
          <a:xfrm>
            <a:off x="3326045" y="4110793"/>
            <a:ext cx="2932219" cy="1547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296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rgbClr val="00A0AF"/>
                </a:solidFill>
              </a:rPr>
              <a:t>Inside the </a:t>
            </a:r>
            <a:r>
              <a:rPr lang="en-US" sz="3200" u="none" kern="0">
                <a:solidFill>
                  <a:srgbClr val="00A0AF"/>
                </a:solidFill>
              </a:rPr>
              <a:t>Quality Standard</a:t>
            </a:r>
          </a:p>
        </p:txBody>
      </p:sp>
      <p:sp>
        <p:nvSpPr>
          <p:cNvPr id="25" name="TextBox 24">
            <a:extLst>
              <a:ext uri="{FF2B5EF4-FFF2-40B4-BE49-F238E27FC236}">
                <a16:creationId xmlns:a16="http://schemas.microsoft.com/office/drawing/2014/main" id="{B4017602-2BEA-1C4C-9215-7719F1D924ED}"/>
              </a:ext>
            </a:extLst>
          </p:cNvPr>
          <p:cNvSpPr txBox="1"/>
          <p:nvPr/>
        </p:nvSpPr>
        <p:spPr>
          <a:xfrm>
            <a:off x="1483161" y="106144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26" name="TextBox 25">
            <a:extLst>
              <a:ext uri="{FF2B5EF4-FFF2-40B4-BE49-F238E27FC236}">
                <a16:creationId xmlns:a16="http://schemas.microsoft.com/office/drawing/2014/main" id="{070DA0B4-BCD5-5941-8431-5F4B894BB01C}"/>
              </a:ext>
            </a:extLst>
          </p:cNvPr>
          <p:cNvSpPr txBox="1"/>
          <p:nvPr/>
        </p:nvSpPr>
        <p:spPr>
          <a:xfrm>
            <a:off x="4735643" y="99988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27" name="TextBox 26">
            <a:extLst>
              <a:ext uri="{FF2B5EF4-FFF2-40B4-BE49-F238E27FC236}">
                <a16:creationId xmlns:a16="http://schemas.microsoft.com/office/drawing/2014/main" id="{53845974-EE63-0446-8B22-EC178407131A}"/>
              </a:ext>
            </a:extLst>
          </p:cNvPr>
          <p:cNvSpPr txBox="1"/>
          <p:nvPr/>
        </p:nvSpPr>
        <p:spPr>
          <a:xfrm>
            <a:off x="3447108" y="5997324"/>
            <a:ext cx="158729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The Indicators</a:t>
            </a:r>
          </a:p>
        </p:txBody>
      </p:sp>
      <p:sp>
        <p:nvSpPr>
          <p:cNvPr id="28" name="TextBox 27">
            <a:extLst>
              <a:ext uri="{FF2B5EF4-FFF2-40B4-BE49-F238E27FC236}">
                <a16:creationId xmlns:a16="http://schemas.microsoft.com/office/drawing/2014/main" id="{CA66F257-E7F3-4C47-96EA-05C8DF816052}"/>
              </a:ext>
            </a:extLst>
          </p:cNvPr>
          <p:cNvSpPr txBox="1"/>
          <p:nvPr/>
        </p:nvSpPr>
        <p:spPr>
          <a:xfrm>
            <a:off x="6785791" y="99988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cxnSp>
        <p:nvCxnSpPr>
          <p:cNvPr id="29" name="Straight Arrow Connector 28">
            <a:extLst>
              <a:ext uri="{FF2B5EF4-FFF2-40B4-BE49-F238E27FC236}">
                <a16:creationId xmlns:a16="http://schemas.microsoft.com/office/drawing/2014/main" id="{D25E328C-D84A-3441-9DBC-A2F5745AFB0A}"/>
              </a:ext>
            </a:extLst>
          </p:cNvPr>
          <p:cNvCxnSpPr>
            <a:cxnSpLocks/>
          </p:cNvCxnSpPr>
          <p:nvPr/>
        </p:nvCxnSpPr>
        <p:spPr bwMode="auto">
          <a:xfrm>
            <a:off x="2271184" y="1469073"/>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0EBDBA0A-E95C-0B4C-96DC-5E53D81ABF9C}"/>
              </a:ext>
            </a:extLst>
          </p:cNvPr>
          <p:cNvCxnSpPr>
            <a:cxnSpLocks/>
          </p:cNvCxnSpPr>
          <p:nvPr/>
        </p:nvCxnSpPr>
        <p:spPr bwMode="auto">
          <a:xfrm>
            <a:off x="5489719" y="141510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FC42E02C-016A-0648-B553-0118F9057268}"/>
              </a:ext>
            </a:extLst>
          </p:cNvPr>
          <p:cNvCxnSpPr>
            <a:cxnSpLocks/>
          </p:cNvCxnSpPr>
          <p:nvPr/>
        </p:nvCxnSpPr>
        <p:spPr bwMode="auto">
          <a:xfrm>
            <a:off x="7397339" y="1420356"/>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B787A8E-36D2-4847-8C6C-C837541D7420}"/>
              </a:ext>
            </a:extLst>
          </p:cNvPr>
          <p:cNvCxnSpPr>
            <a:cxnSpLocks/>
          </p:cNvCxnSpPr>
          <p:nvPr/>
        </p:nvCxnSpPr>
        <p:spPr bwMode="auto">
          <a:xfrm>
            <a:off x="5118010"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3" name="Picture 32">
            <a:extLst>
              <a:ext uri="{FF2B5EF4-FFF2-40B4-BE49-F238E27FC236}">
                <a16:creationId xmlns:a16="http://schemas.microsoft.com/office/drawing/2014/main" id="{7B0C9AC8-BF1B-5A4F-88E8-297E50D296CB}"/>
              </a:ext>
            </a:extLst>
          </p:cNvPr>
          <p:cNvPicPr>
            <a:picLocks noChangeAspect="1"/>
          </p:cNvPicPr>
          <p:nvPr/>
        </p:nvPicPr>
        <p:blipFill>
          <a:blip r:embed="rId3"/>
          <a:stretch>
            <a:fillRect/>
          </a:stretch>
        </p:blipFill>
        <p:spPr>
          <a:xfrm>
            <a:off x="498745" y="1989725"/>
            <a:ext cx="3553048" cy="3570637"/>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2A334058-4C7A-5846-8D90-8B833D1C6282}"/>
              </a:ext>
            </a:extLst>
          </p:cNvPr>
          <p:cNvPicPr>
            <a:picLocks noChangeAspect="1"/>
          </p:cNvPicPr>
          <p:nvPr/>
        </p:nvPicPr>
        <p:blipFill rotWithShape="1">
          <a:blip r:embed="rId4"/>
          <a:srcRect t="4184" b="28509"/>
          <a:stretch/>
        </p:blipFill>
        <p:spPr>
          <a:xfrm>
            <a:off x="4782934" y="1933720"/>
            <a:ext cx="3776018" cy="305391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401EC0-D07B-D648-A7D5-2D279D17F09B}"/>
              </a:ext>
            </a:extLst>
          </p:cNvPr>
          <p:cNvPicPr>
            <a:picLocks noChangeAspect="1"/>
          </p:cNvPicPr>
          <p:nvPr/>
        </p:nvPicPr>
        <p:blipFill>
          <a:blip r:embed="rId5"/>
          <a:stretch>
            <a:fillRect/>
          </a:stretch>
        </p:blipFill>
        <p:spPr>
          <a:xfrm>
            <a:off x="5570689" y="5189411"/>
            <a:ext cx="2188384" cy="1554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ea typeface="MS PGothic"/>
              </a:rPr>
              <a:t>Quality Standards: </a:t>
            </a:r>
            <a:br>
              <a:rPr lang="en-US" sz="2800" b="0" dirty="0"/>
            </a:br>
            <a:r>
              <a:rPr lang="en-US" dirty="0">
                <a:ea typeface="MS PGothic"/>
              </a:rPr>
              <a:t>Patient Reference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dirty="0">
                <a:ea typeface="MS PGothic"/>
              </a:rPr>
              <a:t>The </a:t>
            </a:r>
            <a:r>
              <a:rPr lang="en-US" sz="1800" b="1" dirty="0">
                <a:ea typeface="MS PGothic"/>
              </a:rPr>
              <a:t>patient reference guide </a:t>
            </a:r>
            <a:r>
              <a:rPr lang="en-US" sz="1800" dirty="0">
                <a:ea typeface="MS PGothic"/>
              </a:rPr>
              <a:t>is designed to give patients information about what quality care looks like for various conditions based on the best evidence, so they know what </a:t>
            </a:r>
            <a:r>
              <a:rPr lang="en-US" sz="1800">
                <a:ea typeface="MS PGothic"/>
              </a:rPr>
              <a:t>to ask for when receiving care</a:t>
            </a:r>
            <a:r>
              <a:rPr lang="en-US" sz="1800" dirty="0">
                <a:ea typeface="MS PGothic"/>
              </a:rPr>
              <a:t>. </a:t>
            </a:r>
          </a:p>
        </p:txBody>
      </p:sp>
      <p:pic>
        <p:nvPicPr>
          <p:cNvPr id="4" name="Picture 3">
            <a:extLst>
              <a:ext uri="{FF2B5EF4-FFF2-40B4-BE49-F238E27FC236}">
                <a16:creationId xmlns:a16="http://schemas.microsoft.com/office/drawing/2014/main" id="{16BD6887-45B9-6F4E-9321-ACF7EE6EC5E3}"/>
              </a:ext>
            </a:extLst>
          </p:cNvPr>
          <p:cNvPicPr>
            <a:picLocks noChangeAspect="1"/>
          </p:cNvPicPr>
          <p:nvPr/>
        </p:nvPicPr>
        <p:blipFill>
          <a:blip r:embed="rId3"/>
          <a:stretch>
            <a:fillRect/>
          </a:stretch>
        </p:blipFill>
        <p:spPr>
          <a:xfrm>
            <a:off x="4687219" y="2219067"/>
            <a:ext cx="3459252" cy="3459252"/>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br>
            <a:r>
              <a:rPr lang="en-US"/>
              <a:t>Recommendations for Adoption</a:t>
            </a:r>
          </a:p>
        </p:txBody>
      </p:sp>
      <p:sp>
        <p:nvSpPr>
          <p:cNvPr id="5" name="Content Placeholder 4"/>
          <p:cNvSpPr>
            <a:spLocks noGrp="1"/>
          </p:cNvSpPr>
          <p:nvPr>
            <p:ph idx="4294967295"/>
          </p:nvPr>
        </p:nvSpPr>
        <p:spPr>
          <a:xfrm>
            <a:off x="560039" y="1919288"/>
            <a:ext cx="3249962" cy="2819340"/>
          </a:xfrm>
        </p:spPr>
        <p:txBody>
          <a:bodyPr/>
          <a:lstStyle/>
          <a:p>
            <a:pPr marL="0" indent="0">
              <a:buNone/>
            </a:pPr>
            <a:r>
              <a:rPr lang="en-US" sz="1800" b="1"/>
              <a:t>Recommendations</a:t>
            </a:r>
            <a:r>
              <a:rPr lang="en-US" sz="1800"/>
              <a:t> for policy makers, administrators, health care organizations, and professionals have been made that aim to bridge the gaps between current care and care outlined in the quality statements to enable adoption of the quality standard across Ontario.</a:t>
            </a:r>
          </a:p>
        </p:txBody>
      </p:sp>
      <p:pic>
        <p:nvPicPr>
          <p:cNvPr id="4" name="Picture 3">
            <a:extLst>
              <a:ext uri="{FF2B5EF4-FFF2-40B4-BE49-F238E27FC236}">
                <a16:creationId xmlns:a16="http://schemas.microsoft.com/office/drawing/2014/main" id="{DAEE5383-8B21-FD4E-B5B6-6B2F6B09D836}"/>
              </a:ext>
            </a:extLst>
          </p:cNvPr>
          <p:cNvPicPr>
            <a:picLocks noChangeAspect="1"/>
          </p:cNvPicPr>
          <p:nvPr/>
        </p:nvPicPr>
        <p:blipFill>
          <a:blip r:embed="rId3"/>
          <a:stretch>
            <a:fillRect/>
          </a:stretch>
        </p:blipFill>
        <p:spPr>
          <a:xfrm>
            <a:off x="4336532" y="1920229"/>
            <a:ext cx="4365250" cy="3371265"/>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5606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884" y="2172979"/>
            <a:ext cx="3970389" cy="3068993"/>
          </a:xfrm>
          <a:prstGeom prst="rect">
            <a:avLst/>
          </a:prstGeom>
          <a:ln>
            <a:solidFill>
              <a:schemeClr val="accent5"/>
            </a:solidFill>
          </a:ln>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12f77b6531cbd5e92c8ebe5a66632ed0">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c75df2f6f50db563f48925a9fa595aef"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2D2AA-C7C1-4D69-BA62-6D44D71AE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fb09dc78-496d-4cee-aa06-cd448ccde12b"/>
    <ds:schemaRef ds:uri="209d81ef-0277-42ba-a0f1-16cbb8b85662"/>
    <ds:schemaRef ds:uri="http://www.w3.org/XML/1998/namespace"/>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Words>2692</Words>
  <Application>Microsoft Office PowerPoint</Application>
  <PresentationFormat>On-screen Show (4:3)</PresentationFormat>
  <Paragraphs>247</Paragraphs>
  <Slides>46</Slides>
  <Notes>42</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Reference Guide</vt:lpstr>
      <vt:lpstr>Quality Standards: Recommendations for Adoption</vt:lpstr>
      <vt:lpstr>Quality Standards: Implementation Tools</vt:lpstr>
      <vt:lpstr>Quality Standards: Quorum</vt:lpstr>
      <vt:lpstr>Quality Standards: Measurement Guide</vt:lpstr>
      <vt:lpstr>Quality Standards: Data Tables</vt:lpstr>
      <vt:lpstr>Why a Quality Standard for Community-Based Schizophrenia Care in Ontario? </vt:lpstr>
      <vt:lpstr>“When it comes to providing care in the community for individuals living with schizophrenia, there are no standards of practice. This leads to situations where people fall through the cracks, and ultimately only make contact with health care professionals after they have been left untreated for long periods of time. This quality standard will help the health care system address these gaps so that providers are available and accessible to deliver the right care at the right time for individuals living with schizophrenia.”   – Sylvain Roy, Schizophrenia Care in the Community for Adults Quality Standard   </vt:lpstr>
      <vt:lpstr>PowerPoint Presentation</vt:lpstr>
      <vt:lpstr>PowerPoint Presentation</vt:lpstr>
      <vt:lpstr>People with schizophrenia are often disproportionately affected by homelessness,  or are precariously housed</vt:lpstr>
      <vt:lpstr>The percentage of people who were readmitted to hospital for a mental health or addictions condition within 30 days of a previous hospital discharge for schizophrenia ranged from 13.1% to 18.7% across regions in the province </vt:lpstr>
      <vt:lpstr>The percentage of people who were readmitted to hospital for a mental health or addictions condition within 30 days of a previous hospital discharge for schizophrenia was lowest for people with the highest income </vt:lpstr>
      <vt:lpstr>Only 3 out of 10 people hospitalized for schizophrenia in Ontario have a follow-up visit with a family doctor or psychiatrist within 7 days of discharge</vt:lpstr>
      <vt:lpstr>The percentage of people who had contact with a  family doctor or a psychiatrist within 7 days of a previous hospital discharge for schizophrenia varied across regions from 17.8% to 45.0%</vt:lpstr>
      <vt:lpstr> Quality Standard in Brief </vt:lpstr>
      <vt:lpstr>Scope of the Schizophrenia Community Quality Standard</vt:lpstr>
      <vt:lpstr>PowerPoint Presentation</vt:lpstr>
      <vt:lpstr>Schizophrenia Community Quality Standard: Quality Statements</vt:lpstr>
      <vt:lpstr>Quality Statement 1: Care Plan and Comprehensive Assessment </vt:lpstr>
      <vt:lpstr>Quality Statement 2: Physical Health Assessment </vt:lpstr>
      <vt:lpstr>Quality Statement 3: Self-Management  </vt:lpstr>
      <vt:lpstr>Quality Statement 4: Family Education, Support, and Intervention     </vt:lpstr>
      <vt:lpstr>Quality Statement 5: Access to Community-Based Intensive Treatment Services      </vt:lpstr>
      <vt:lpstr>Quality Statement 6: Housing     </vt:lpstr>
      <vt:lpstr>Quality Statement 7: Antipsychotic Monotherapy      </vt:lpstr>
      <vt:lpstr>Quality Statement 8: Treatment With  Long-Acting Injectable Antipsychotic Medication      </vt:lpstr>
      <vt:lpstr>Quality Statement 9: Treatment With Clozapine     </vt:lpstr>
      <vt:lpstr>Quality Statement 10: Continuation of Antipsychotic Medication      </vt:lpstr>
      <vt:lpstr>Quality Statement 11: Cognitive Behavioural Therapy for Psychosis and Other Psychosocial Interventions      </vt:lpstr>
      <vt:lpstr>Quality Statement 12: Promoting Physical Activity and Healthy Eating     </vt:lpstr>
      <vt:lpstr>Quality Statement 13: Promoting Smoking Cessation      </vt:lpstr>
      <vt:lpstr>Quality Statement 14: Assessing and Treating Substance Use Disorder     </vt:lpstr>
      <vt:lpstr>Quality Statement 15: Employment and Occupational Support     </vt:lpstr>
      <vt:lpstr>Emerging Practice Statement*</vt:lpstr>
      <vt:lpstr>“I think this quality standard will bring people with lived experience and their family members hope. It will help them understand that there are more services available to them than they might know about. They will know that there are therapies that complement or even minimize medication use and that  a diagnosis of schizophrenia does not have to mean hospitalization. There are other options and services that can help people with schizophrenia recover from acute episodes and live good, meaningful lives. When people get the right support in the community at the right time, they get well and stay well.”   – Sheryl Pedersen, Lived Experience Advisor on Schizophrenia Care in the Community for Adults Quality Standard    </vt:lpstr>
      <vt:lpstr> How Success Can Be Measured </vt:lpstr>
      <vt:lpstr>How Success Can Be Measured Provincially</vt:lpstr>
      <vt:lpstr>How Success Can Be Measured Locally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Zierler, Amy</cp:lastModifiedBy>
  <cp:revision>36</cp:revision>
  <cp:lastPrinted>2019-05-01T17:05:15Z</cp:lastPrinted>
  <dcterms:modified xsi:type="dcterms:W3CDTF">2019-05-06T18:45:26Z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y fmtid="{D5CDD505-2E9C-101B-9397-08002B2CF9AE}" pid="6" name="AuthorIds_UIVersion_8192">
    <vt:lpwstr>204</vt:lpwstr>
  </property>
</Properties>
</file>