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0.xml" ContentType="application/vnd.openxmlformats-officedocument.presentationml.tags+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598" r:id="rId4"/>
    <p:sldMasterId id="2147484610" r:id="rId5"/>
    <p:sldMasterId id="2147484625" r:id="rId6"/>
    <p:sldMasterId id="2147484638" r:id="rId7"/>
  </p:sldMasterIdLst>
  <p:notesMasterIdLst>
    <p:notesMasterId r:id="rId54"/>
  </p:notesMasterIdLst>
  <p:handoutMasterIdLst>
    <p:handoutMasterId r:id="rId55"/>
  </p:handoutMasterIdLst>
  <p:sldIdLst>
    <p:sldId id="372" r:id="rId8"/>
    <p:sldId id="649" r:id="rId9"/>
    <p:sldId id="1181" r:id="rId10"/>
    <p:sldId id="654" r:id="rId11"/>
    <p:sldId id="1182" r:id="rId12"/>
    <p:sldId id="474" r:id="rId13"/>
    <p:sldId id="621" r:id="rId14"/>
    <p:sldId id="1180" r:id="rId15"/>
    <p:sldId id="623" r:id="rId16"/>
    <p:sldId id="1167" r:id="rId17"/>
    <p:sldId id="1183" r:id="rId18"/>
    <p:sldId id="1184" r:id="rId19"/>
    <p:sldId id="624" r:id="rId20"/>
    <p:sldId id="1179" r:id="rId21"/>
    <p:sldId id="1193" r:id="rId22"/>
    <p:sldId id="1205" r:id="rId23"/>
    <p:sldId id="358" r:id="rId24"/>
    <p:sldId id="366" r:id="rId25"/>
    <p:sldId id="1209" r:id="rId26"/>
    <p:sldId id="367" r:id="rId27"/>
    <p:sldId id="368" r:id="rId28"/>
    <p:sldId id="422" r:id="rId29"/>
    <p:sldId id="1207" r:id="rId30"/>
    <p:sldId id="1208" r:id="rId31"/>
    <p:sldId id="1211" r:id="rId32"/>
    <p:sldId id="666" r:id="rId33"/>
    <p:sldId id="667" r:id="rId34"/>
    <p:sldId id="668" r:id="rId35"/>
    <p:sldId id="669" r:id="rId36"/>
    <p:sldId id="670" r:id="rId37"/>
    <p:sldId id="671" r:id="rId38"/>
    <p:sldId id="1196" r:id="rId39"/>
    <p:sldId id="1197" r:id="rId40"/>
    <p:sldId id="1198" r:id="rId41"/>
    <p:sldId id="1199" r:id="rId42"/>
    <p:sldId id="1200" r:id="rId43"/>
    <p:sldId id="1201" r:id="rId44"/>
    <p:sldId id="1202" r:id="rId45"/>
    <p:sldId id="1203" r:id="rId46"/>
    <p:sldId id="1204" r:id="rId47"/>
    <p:sldId id="1213" r:id="rId48"/>
    <p:sldId id="1206" r:id="rId49"/>
    <p:sldId id="1174" r:id="rId50"/>
    <p:sldId id="646" r:id="rId51"/>
    <p:sldId id="1162" r:id="rId52"/>
    <p:sldId id="647" r:id="rId53"/>
  </p:sldIdLst>
  <p:sldSz cx="9144000" cy="6858000" type="screen4x3"/>
  <p:notesSz cx="6858000" cy="1190625"/>
  <p:custDataLst>
    <p:tags r:id="rId56"/>
  </p:custDataLst>
  <p:defaultTex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470">
          <p15:clr>
            <a:srgbClr val="A4A3A4"/>
          </p15:clr>
        </p15:guide>
        <p15:guide id="2" orient="horz" pos="469">
          <p15:clr>
            <a:srgbClr val="A4A3A4"/>
          </p15:clr>
        </p15:guide>
        <p15:guide id="3" orient="horz" pos="349">
          <p15:clr>
            <a:srgbClr val="A4A3A4"/>
          </p15:clr>
        </p15:guide>
        <p15:guide id="4" pos="2835">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hipper, Jennifer" initials="SJ" lastIdx="11" clrIdx="0"/>
  <p:cmAuthor id="1" name="Loren Aytona" initials="" lastIdx="37" clrIdx="1"/>
  <p:cmAuthor id="2" name="Adatia, Tasleen" initials="AT" lastIdx="13" clrIdx="2"/>
  <p:cmAuthor id="3" name="Ng, Jessica" initials="NJ" lastIdx="2" clrIdx="3"/>
  <p:cmAuthor id="4" name="Bennett, Suzannah" initials="BS" lastIdx="1" clrIdx="4">
    <p:extLst>
      <p:ext uri="{19B8F6BF-5375-455C-9EA6-DF929625EA0E}">
        <p15:presenceInfo xmlns:p15="http://schemas.microsoft.com/office/powerpoint/2012/main" userId="S::sbennett@hqontario.ca::a275cb3f-6118-46c6-a80f-c6865482db72" providerId="AD"/>
      </p:ext>
    </p:extLst>
  </p:cmAuthor>
  <p:cmAuthor id="5" name="Kashfia" initials="K" lastIdx="23" clrIdx="5">
    <p:extLst>
      <p:ext uri="{19B8F6BF-5375-455C-9EA6-DF929625EA0E}">
        <p15:presenceInfo xmlns:p15="http://schemas.microsoft.com/office/powerpoint/2012/main" userId="Kashfia" providerId="None"/>
      </p:ext>
    </p:extLst>
  </p:cmAuthor>
  <p:cmAuthor id="6" name="Jennifer White" initials="JW" lastIdx="10" clrIdx="6">
    <p:extLst>
      <p:ext uri="{19B8F6BF-5375-455C-9EA6-DF929625EA0E}">
        <p15:presenceInfo xmlns:p15="http://schemas.microsoft.com/office/powerpoint/2012/main" userId="Jennifer White" providerId="None"/>
      </p:ext>
    </p:extLst>
  </p:cmAuthor>
  <p:cmAuthor id="7" name="White, Jennifer" initials="WJ" lastIdx="3" clrIdx="7">
    <p:extLst>
      <p:ext uri="{19B8F6BF-5375-455C-9EA6-DF929625EA0E}">
        <p15:presenceInfo xmlns:p15="http://schemas.microsoft.com/office/powerpoint/2012/main" userId="White, Jennifer" providerId="None"/>
      </p:ext>
    </p:extLst>
  </p:cmAuthor>
  <p:cmAuthor id="8" name="Burke Dimitrova, Sarah" initials="BDS" lastIdx="23" clrIdx="8">
    <p:extLst>
      <p:ext uri="{19B8F6BF-5375-455C-9EA6-DF929625EA0E}">
        <p15:presenceInfo xmlns:p15="http://schemas.microsoft.com/office/powerpoint/2012/main" userId="S::sbdimitrova@hqontario.ca::7cc3709f-8b4d-437c-a82c-63edf78dc3bb" providerId="AD"/>
      </p:ext>
    </p:extLst>
  </p:cmAuthor>
  <p:cmAuthor id="9" name="Tasleen" initials="T" lastIdx="20" clrIdx="9">
    <p:extLst>
      <p:ext uri="{19B8F6BF-5375-455C-9EA6-DF929625EA0E}">
        <p15:presenceInfo xmlns:p15="http://schemas.microsoft.com/office/powerpoint/2012/main" userId="Tasleen" providerId="None"/>
      </p:ext>
    </p:extLst>
  </p:cmAuthor>
  <p:cmAuthor id="10" name="Shirodkar, Apurva" initials="SA" lastIdx="2" clrIdx="10">
    <p:extLst>
      <p:ext uri="{19B8F6BF-5375-455C-9EA6-DF929625EA0E}">
        <p15:presenceInfo xmlns:p15="http://schemas.microsoft.com/office/powerpoint/2012/main" userId="S::ashirodkar@hqontario.ca::23dd53ca-b896-46ef-9c79-bd536f7a6fbe" providerId="AD"/>
      </p:ext>
    </p:extLst>
  </p:cmAuthor>
  <p:cmAuthor id="11" name="Yurkiewich, Alex" initials="YA" lastIdx="6" clrIdx="11">
    <p:extLst>
      <p:ext uri="{19B8F6BF-5375-455C-9EA6-DF929625EA0E}">
        <p15:presenceInfo xmlns:p15="http://schemas.microsoft.com/office/powerpoint/2012/main" userId="S::ayurkiewich@hqontario.ca::c73ae43d-13b4-4a95-a37e-f2a649a0e935" providerId="AD"/>
      </p:ext>
    </p:extLst>
  </p:cmAuthor>
  <p:cmAuthor id="12" name="Bennell, Maria" initials="BM" lastIdx="6" clrIdx="12">
    <p:extLst>
      <p:ext uri="{19B8F6BF-5375-455C-9EA6-DF929625EA0E}">
        <p15:presenceInfo xmlns:p15="http://schemas.microsoft.com/office/powerpoint/2012/main" userId="S::mbennell@hqontario.ca::29ff3d4d-a61b-465a-b508-388f73d9a7fd" providerId="AD"/>
      </p:ext>
    </p:extLst>
  </p:cmAuthor>
  <p:cmAuthor id="13" name="Yurkiewich, Alex" initials="YA [2]" lastIdx="3" clrIdx="13">
    <p:extLst>
      <p:ext uri="{19B8F6BF-5375-455C-9EA6-DF929625EA0E}">
        <p15:presenceInfo xmlns:p15="http://schemas.microsoft.com/office/powerpoint/2012/main" userId="Yurkiewich, Alex" providerId="None"/>
      </p:ext>
    </p:extLst>
  </p:cmAuthor>
  <p:cmAuthor id="14" name="Degani, Naushaba" initials="DN" lastIdx="33" clrIdx="14">
    <p:extLst>
      <p:ext uri="{19B8F6BF-5375-455C-9EA6-DF929625EA0E}">
        <p15:presenceInfo xmlns:p15="http://schemas.microsoft.com/office/powerpoint/2012/main" userId="S::NDegani@hqontario.ca::b3fe8926-635f-4694-afb6-532aee62f3e1" providerId="AD"/>
      </p:ext>
    </p:extLst>
  </p:cmAuthor>
  <p:cmAuthor id="15" name="White, Jennifer" initials="WJ [2]" lastIdx="2" clrIdx="15">
    <p:extLst>
      <p:ext uri="{19B8F6BF-5375-455C-9EA6-DF929625EA0E}">
        <p15:presenceInfo xmlns:p15="http://schemas.microsoft.com/office/powerpoint/2012/main" userId="S::jwhite@hqontario.ca::22e1a18e-8c11-41e1-8dbe-ead067d06f7e" providerId="AD"/>
      </p:ext>
    </p:extLst>
  </p:cmAuthor>
  <p:cmAuthor id="16" name="Phillips, Lacey" initials="PL" lastIdx="13" clrIdx="16">
    <p:extLst>
      <p:ext uri="{19B8F6BF-5375-455C-9EA6-DF929625EA0E}">
        <p15:presenceInfo xmlns:p15="http://schemas.microsoft.com/office/powerpoint/2012/main" userId="S::lphillips@hqontario.ca::f36da0fa-bc11-47e7-b011-288b2690d24c" providerId="AD"/>
      </p:ext>
    </p:extLst>
  </p:cmAuthor>
  <p:cmAuthor id="17" name="Baltman-Cord, Arielle" initials="BA" lastIdx="6" clrIdx="17">
    <p:extLst>
      <p:ext uri="{19B8F6BF-5375-455C-9EA6-DF929625EA0E}">
        <p15:presenceInfo xmlns:p15="http://schemas.microsoft.com/office/powerpoint/2012/main" userId="S::abaltman@hqontario.ca::9b7feabb-00b0-4e29-82fa-b0ef0096bed4" providerId="AD"/>
      </p:ext>
    </p:extLst>
  </p:cmAuthor>
  <p:cmAuthor id="18" name="Irwin, Terri" initials="IT" lastIdx="1" clrIdx="18">
    <p:extLst>
      <p:ext uri="{19B8F6BF-5375-455C-9EA6-DF929625EA0E}">
        <p15:presenceInfo xmlns:p15="http://schemas.microsoft.com/office/powerpoint/2012/main" userId="S::tirwin@hqontario.ca::9a279925-31fb-42f2-b00c-69cd8459cf1c" providerId="AD"/>
      </p:ext>
    </p:extLst>
  </p:cmAuthor>
  <p:cmAuthor id="19" name="Alex Yurkiewich" initials="AY" lastIdx="1" clrIdx="19">
    <p:extLst>
      <p:ext uri="{19B8F6BF-5375-455C-9EA6-DF929625EA0E}">
        <p15:presenceInfo xmlns:p15="http://schemas.microsoft.com/office/powerpoint/2012/main" userId="Alex Yurkiewich" providerId="None"/>
      </p:ext>
    </p:extLst>
  </p:cmAuthor>
  <p:cmAuthor id="20" name="Pagano, Christopher" initials="PC" lastIdx="11" clrIdx="20">
    <p:extLst>
      <p:ext uri="{19B8F6BF-5375-455C-9EA6-DF929625EA0E}">
        <p15:presenceInfo xmlns:p15="http://schemas.microsoft.com/office/powerpoint/2012/main" userId="Pagano, Christopher" providerId="None"/>
      </p:ext>
    </p:extLst>
  </p:cmAuthor>
  <p:cmAuthor id="21" name="Ginieniewicz, Jorge" initials="GJ" lastIdx="1" clrIdx="21">
    <p:extLst>
      <p:ext uri="{19B8F6BF-5375-455C-9EA6-DF929625EA0E}">
        <p15:presenceInfo xmlns:p15="http://schemas.microsoft.com/office/powerpoint/2012/main" userId="S::jginieniewicz@hqontario.ca::0252df90-739c-4c67-aa4f-874de5a4e75f" providerId="AD"/>
      </p:ext>
    </p:extLst>
  </p:cmAuthor>
  <p:cmAuthor id="22" name="McPherson, Mark" initials="MM" lastIdx="14" clrIdx="22">
    <p:extLst>
      <p:ext uri="{19B8F6BF-5375-455C-9EA6-DF929625EA0E}">
        <p15:presenceInfo xmlns:p15="http://schemas.microsoft.com/office/powerpoint/2012/main" userId="S-1-5-21-535683054-4239906057-3132855710-3292" providerId="AD"/>
      </p:ext>
    </p:extLst>
  </p:cmAuthor>
  <p:cmAuthor id="23" name="Stacey Johnson" initials="SJ" lastIdx="3" clrIdx="23">
    <p:extLst>
      <p:ext uri="{19B8F6BF-5375-455C-9EA6-DF929625EA0E}">
        <p15:presenceInfo xmlns:p15="http://schemas.microsoft.com/office/powerpoint/2012/main" userId="Stacey Johnson" providerId="None"/>
      </p:ext>
    </p:extLst>
  </p:cmAuthor>
  <p:cmAuthor id="24" name="Johnson, Stacey" initials="JS" lastIdx="22" clrIdx="24">
    <p:extLst>
      <p:ext uri="{19B8F6BF-5375-455C-9EA6-DF929625EA0E}">
        <p15:presenceInfo xmlns:p15="http://schemas.microsoft.com/office/powerpoint/2012/main" userId="S::sjohnson@hqontario.ca::c1d74880-3551-4508-8754-1d2254d9d2e6" providerId="AD"/>
      </p:ext>
    </p:extLst>
  </p:cmAuthor>
  <p:cmAuthor id="25" name="Harrison, Susan" initials="HS" lastIdx="12" clrIdx="25">
    <p:extLst>
      <p:ext uri="{19B8F6BF-5375-455C-9EA6-DF929625EA0E}">
        <p15:presenceInfo xmlns:p15="http://schemas.microsoft.com/office/powerpoint/2012/main" userId="S::sharrison@hqontario.ca::12d20603-a68e-40bb-99e5-862f8234107b" providerId="AD"/>
      </p:ext>
    </p:extLst>
  </p:cmAuthor>
  <p:cmAuthor id="26" name="Maguire, Timothy" initials="MT" lastIdx="18" clrIdx="26">
    <p:extLst>
      <p:ext uri="{19B8F6BF-5375-455C-9EA6-DF929625EA0E}">
        <p15:presenceInfo xmlns:p15="http://schemas.microsoft.com/office/powerpoint/2012/main" userId="S::tmaguire@hqontario.ca::b83a4a02-cfb3-4751-b069-a87b66e2f3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F"/>
    <a:srgbClr val="00788A"/>
    <a:srgbClr val="D2492A"/>
    <a:srgbClr val="FCD8D8"/>
    <a:srgbClr val="F5F5F5"/>
    <a:srgbClr val="F9B9B9"/>
    <a:srgbClr val="FFCF37"/>
    <a:srgbClr val="EDFDFF"/>
    <a:srgbClr val="EEDAC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DFEC3-DA7D-4000-8E5E-A56382CCCE69}" v="11" dt="2019-05-10T19:31:32.2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3"/>
  </p:normalViewPr>
  <p:slideViewPr>
    <p:cSldViewPr snapToGrid="0">
      <p:cViewPr varScale="1">
        <p:scale>
          <a:sx n="117" d="100"/>
          <a:sy n="117" d="100"/>
        </p:scale>
        <p:origin x="280" y="176"/>
      </p:cViewPr>
      <p:guideLst>
        <p:guide orient="horz" pos="470"/>
        <p:guide orient="horz" pos="469"/>
        <p:guide orient="horz" pos="349"/>
        <p:guide pos="2835"/>
      </p:guideLst>
    </p:cSldViewPr>
  </p:slideViewPr>
  <p:notesTextViewPr>
    <p:cViewPr>
      <p:scale>
        <a:sx n="1" d="1"/>
        <a:sy n="1" d="1"/>
      </p:scale>
      <p:origin x="0" y="0"/>
    </p:cViewPr>
  </p:notesText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mcpherson\Desktop\Sch%20Case%20for%20Improvement%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mcpherson\Desktop\Sch%20Case%20for%20Improvement%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mcpherson\Desktop\Sch%20Case%20for%20Improvement%20Graph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594452017109699E-2"/>
          <c:y val="0.14091944460724926"/>
          <c:w val="0.92597240321952867"/>
          <c:h val="0.36093529768912597"/>
        </c:manualLayout>
      </c:layout>
      <c:barChart>
        <c:barDir val="col"/>
        <c:grouping val="clustered"/>
        <c:varyColors val="0"/>
        <c:ser>
          <c:idx val="0"/>
          <c:order val="0"/>
          <c:spPr>
            <a:solidFill>
              <a:schemeClr val="accent5"/>
            </a:solidFill>
            <a:ln>
              <a:noFill/>
            </a:ln>
            <a:effectLst/>
          </c:spPr>
          <c:invertIfNegative val="0"/>
          <c:dPt>
            <c:idx val="0"/>
            <c:invertIfNegative val="0"/>
            <c:bubble3D val="0"/>
            <c:spPr>
              <a:pattFill prst="wdUpDiag">
                <a:fgClr>
                  <a:schemeClr val="accent6"/>
                </a:fgClr>
                <a:bgClr>
                  <a:schemeClr val="bg1"/>
                </a:bgClr>
              </a:pattFill>
              <a:ln>
                <a:solidFill>
                  <a:schemeClr val="accent6"/>
                </a:solidFill>
              </a:ln>
              <a:effectLst/>
            </c:spPr>
            <c:extLst>
              <c:ext xmlns:c16="http://schemas.microsoft.com/office/drawing/2014/chart" uri="{C3380CC4-5D6E-409C-BE32-E72D297353CC}">
                <c16:uniqueId val="{00000001-53A3-4CB4-A3DD-51C540EA12F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'Read LHIN'!$B$3:$B$17</c:f>
              <c:strCache>
                <c:ptCount val="15"/>
                <c:pt idx="0">
                  <c:v>Ontario</c:v>
                </c:pt>
                <c:pt idx="1">
                  <c:v>Érié St. Clair</c:v>
                </c:pt>
                <c:pt idx="2">
                  <c:v>Waterloo Wellington</c:v>
                </c:pt>
                <c:pt idx="3">
                  <c:v>Sud-Ouest</c:v>
                </c:pt>
                <c:pt idx="4">
                  <c:v>Hamilton Niagara Haldimand Brant</c:v>
                </c:pt>
                <c:pt idx="5">
                  <c:v>Nord-Ouest</c:v>
                </c:pt>
                <c:pt idx="6">
                  <c:v>Centre</c:v>
                </c:pt>
                <c:pt idx="7">
                  <c:v>Mississauga Halton</c:v>
                </c:pt>
                <c:pt idx="8">
                  <c:v>Champlain</c:v>
                </c:pt>
                <c:pt idx="9">
                  <c:v>Sud-Est</c:v>
                </c:pt>
                <c:pt idx="10">
                  <c:v>Centre-Ouest</c:v>
                </c:pt>
                <c:pt idx="11">
                  <c:v>Centre-Est</c:v>
                </c:pt>
                <c:pt idx="12">
                  <c:v>Nord-Est</c:v>
                </c:pt>
                <c:pt idx="13">
                  <c:v>Simcoe Nord Muskoka</c:v>
                </c:pt>
                <c:pt idx="14">
                  <c:v>Centre-Toronto</c:v>
                </c:pt>
              </c:strCache>
            </c:strRef>
          </c:cat>
          <c:val>
            <c:numRef>
              <c:f>'Read LHIN'!$C$3:$C$17</c:f>
              <c:numCache>
                <c:formatCode>0.0</c:formatCode>
                <c:ptCount val="15"/>
                <c:pt idx="0">
                  <c:v>16.600924292949337</c:v>
                </c:pt>
                <c:pt idx="1">
                  <c:v>13.082853204922323</c:v>
                </c:pt>
                <c:pt idx="2">
                  <c:v>13.208255823544251</c:v>
                </c:pt>
                <c:pt idx="3">
                  <c:v>14.525752628099859</c:v>
                </c:pt>
                <c:pt idx="4">
                  <c:v>14.982202239866165</c:v>
                </c:pt>
                <c:pt idx="5">
                  <c:v>15.210719084606742</c:v>
                </c:pt>
                <c:pt idx="6">
                  <c:v>15.49673090676219</c:v>
                </c:pt>
                <c:pt idx="7">
                  <c:v>15.940656340344809</c:v>
                </c:pt>
                <c:pt idx="8">
                  <c:v>16.179504139733851</c:v>
                </c:pt>
                <c:pt idx="9">
                  <c:v>16.239589274566629</c:v>
                </c:pt>
                <c:pt idx="10">
                  <c:v>16.579982614135623</c:v>
                </c:pt>
                <c:pt idx="11">
                  <c:v>16.585828237478374</c:v>
                </c:pt>
                <c:pt idx="12">
                  <c:v>17.501426345722695</c:v>
                </c:pt>
                <c:pt idx="13">
                  <c:v>18.477945444832429</c:v>
                </c:pt>
                <c:pt idx="14">
                  <c:v>18.745909607138167</c:v>
                </c:pt>
              </c:numCache>
            </c:numRef>
          </c:val>
          <c:extLst>
            <c:ext xmlns:c16="http://schemas.microsoft.com/office/drawing/2014/chart" uri="{C3380CC4-5D6E-409C-BE32-E72D297353CC}">
              <c16:uniqueId val="{00000000-53A3-4CB4-A3DD-51C540EA12F5}"/>
            </c:ext>
          </c:extLst>
        </c:ser>
        <c:dLbls>
          <c:dLblPos val="outEnd"/>
          <c:showLegendKey val="0"/>
          <c:showVal val="1"/>
          <c:showCatName val="0"/>
          <c:showSerName val="0"/>
          <c:showPercent val="0"/>
          <c:showBubbleSize val="0"/>
        </c:dLbls>
        <c:gapWidth val="219"/>
        <c:overlap val="-27"/>
        <c:axId val="354640608"/>
        <c:axId val="354647496"/>
      </c:barChart>
      <c:catAx>
        <c:axId val="3546406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A"/>
                  <a:t>Région du Réseau local d’intégration des services de santé (RLISS)</a:t>
                </a:r>
              </a:p>
            </c:rich>
          </c:tx>
          <c:layout>
            <c:manualLayout>
              <c:xMode val="edge"/>
              <c:yMode val="edge"/>
              <c:x val="0.33617844453748741"/>
              <c:y val="0.739244338756971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47496"/>
        <c:crosses val="autoZero"/>
        <c:auto val="1"/>
        <c:lblAlgn val="ctr"/>
        <c:lblOffset val="100"/>
        <c:noMultiLvlLbl val="0"/>
      </c:catAx>
      <c:valAx>
        <c:axId val="354647496"/>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fr-CA"/>
                  <a:t>Pourcentage</a:t>
                </a:r>
              </a:p>
            </c:rich>
          </c:tx>
          <c:layout>
            <c:manualLayout>
              <c:xMode val="edge"/>
              <c:yMode val="edge"/>
              <c:x val="7.9241567106189074E-3"/>
              <c:y val="2.4191598094216015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406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35653604610619E-2"/>
          <c:y val="0.17985114839206701"/>
          <c:w val="0.91975538460724082"/>
          <c:h val="0.62914693201555782"/>
        </c:manualLayout>
      </c:layout>
      <c:barChart>
        <c:barDir val="col"/>
        <c:grouping val="clustered"/>
        <c:varyColors val="0"/>
        <c:ser>
          <c:idx val="0"/>
          <c:order val="0"/>
          <c:spPr>
            <a:solidFill>
              <a:schemeClr val="accent5"/>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'Read Inc'!$B$4:$B$8</c:f>
              <c:strCache>
                <c:ptCount val="5"/>
                <c:pt idx="0">
                  <c:v>1 (le plus bas)</c:v>
                </c:pt>
                <c:pt idx="1">
                  <c:v>2</c:v>
                </c:pt>
                <c:pt idx="2">
                  <c:v>3</c:v>
                </c:pt>
                <c:pt idx="3">
                  <c:v>4</c:v>
                </c:pt>
                <c:pt idx="4">
                  <c:v>5 (Le plus élevé)</c:v>
                </c:pt>
              </c:strCache>
            </c:strRef>
          </c:cat>
          <c:val>
            <c:numRef>
              <c:f>'Read Inc'!$C$4:$C$8</c:f>
              <c:numCache>
                <c:formatCode>General</c:formatCode>
                <c:ptCount val="5"/>
                <c:pt idx="0">
                  <c:v>17.414814560761833</c:v>
                </c:pt>
                <c:pt idx="1">
                  <c:v>16.387274964714234</c:v>
                </c:pt>
                <c:pt idx="2">
                  <c:v>15.780437890374028</c:v>
                </c:pt>
                <c:pt idx="3">
                  <c:v>17.943375334831707</c:v>
                </c:pt>
                <c:pt idx="4">
                  <c:v>13.218473258941293</c:v>
                </c:pt>
              </c:numCache>
            </c:numRef>
          </c:val>
          <c:extLst>
            <c:ext xmlns:c16="http://schemas.microsoft.com/office/drawing/2014/chart" uri="{C3380CC4-5D6E-409C-BE32-E72D297353CC}">
              <c16:uniqueId val="{00000000-9144-4947-9F9F-7576D42BA15B}"/>
            </c:ext>
          </c:extLst>
        </c:ser>
        <c:dLbls>
          <c:dLblPos val="outEnd"/>
          <c:showLegendKey val="0"/>
          <c:showVal val="1"/>
          <c:showCatName val="0"/>
          <c:showSerName val="0"/>
          <c:showPercent val="0"/>
          <c:showBubbleSize val="0"/>
        </c:dLbls>
        <c:gapWidth val="219"/>
        <c:overlap val="-27"/>
        <c:axId val="520122472"/>
        <c:axId val="520130344"/>
      </c:barChart>
      <c:catAx>
        <c:axId val="5201224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CA"/>
                  <a:t>Quintile de revenu</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0130344"/>
        <c:crosses val="autoZero"/>
        <c:auto val="1"/>
        <c:lblAlgn val="ctr"/>
        <c:lblOffset val="100"/>
        <c:noMultiLvlLbl val="0"/>
      </c:catAx>
      <c:valAx>
        <c:axId val="520130344"/>
        <c:scaling>
          <c:orientation val="minMax"/>
          <c:max val="25"/>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r>
                  <a:rPr lang="fr-CA"/>
                  <a:t>Pourcentage</a:t>
                </a:r>
              </a:p>
            </c:rich>
          </c:tx>
          <c:layout>
            <c:manualLayout>
              <c:xMode val="edge"/>
              <c:yMode val="edge"/>
              <c:x val="0"/>
              <c:y val="5.4913370516732188E-2"/>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20122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58630501277681"/>
          <c:y val="0.10185185185185185"/>
          <c:w val="0.86183690555011394"/>
          <c:h val="0.36141477107028286"/>
        </c:manualLayout>
      </c:layout>
      <c:barChart>
        <c:barDir val="col"/>
        <c:grouping val="clustered"/>
        <c:varyColors val="0"/>
        <c:ser>
          <c:idx val="0"/>
          <c:order val="0"/>
          <c:spPr>
            <a:solidFill>
              <a:schemeClr val="accent5"/>
            </a:solidFill>
            <a:ln>
              <a:noFill/>
            </a:ln>
            <a:effectLst/>
          </c:spPr>
          <c:invertIfNegative val="0"/>
          <c:dPt>
            <c:idx val="0"/>
            <c:invertIfNegative val="0"/>
            <c:bubble3D val="0"/>
            <c:spPr>
              <a:pattFill prst="wdUpDiag">
                <a:fgClr>
                  <a:schemeClr val="accent6"/>
                </a:fgClr>
                <a:bgClr>
                  <a:schemeClr val="bg1"/>
                </a:bgClr>
              </a:pattFill>
              <a:ln>
                <a:solidFill>
                  <a:schemeClr val="accent6"/>
                </a:solidFill>
              </a:ln>
              <a:effectLst/>
            </c:spPr>
            <c:extLst>
              <c:ext xmlns:c16="http://schemas.microsoft.com/office/drawing/2014/chart" uri="{C3380CC4-5D6E-409C-BE32-E72D297353CC}">
                <c16:uniqueId val="{00000001-4777-4FDF-9B4E-BD1571A158AD}"/>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'FU LHIN'!$B$2:$B$16</c:f>
              <c:strCache>
                <c:ptCount val="15"/>
                <c:pt idx="0">
                  <c:v>Ontario</c:v>
                </c:pt>
                <c:pt idx="1">
                  <c:v>Simcoe Nord Muskoka</c:v>
                </c:pt>
                <c:pt idx="2">
                  <c:v>Nord-Est</c:v>
                </c:pt>
                <c:pt idx="3">
                  <c:v>Sud-Ouest</c:v>
                </c:pt>
                <c:pt idx="4">
                  <c:v>Champlain</c:v>
                </c:pt>
                <c:pt idx="5">
                  <c:v>Waterloo Wellington</c:v>
                </c:pt>
                <c:pt idx="6">
                  <c:v>Sud-Est</c:v>
                </c:pt>
                <c:pt idx="7">
                  <c:v>Nord-Ouest</c:v>
                </c:pt>
                <c:pt idx="8">
                  <c:v>Érié St. Clair</c:v>
                </c:pt>
                <c:pt idx="9">
                  <c:v>Centre-Ouest</c:v>
                </c:pt>
                <c:pt idx="10">
                  <c:v>Centre</c:v>
                </c:pt>
                <c:pt idx="11">
                  <c:v>Centre-Est</c:v>
                </c:pt>
                <c:pt idx="12">
                  <c:v>Hamilton Niagara Haldimand Brant</c:v>
                </c:pt>
                <c:pt idx="13">
                  <c:v>Mississauga Halton</c:v>
                </c:pt>
                <c:pt idx="14">
                  <c:v>Centre-Toronto</c:v>
                </c:pt>
              </c:strCache>
            </c:strRef>
          </c:cat>
          <c:val>
            <c:numRef>
              <c:f>'FU LHIN'!$C$2:$C$16</c:f>
              <c:numCache>
                <c:formatCode>0.0</c:formatCode>
                <c:ptCount val="15"/>
                <c:pt idx="0">
                  <c:v>30.045203534365871</c:v>
                </c:pt>
                <c:pt idx="1">
                  <c:v>17.755991329884889</c:v>
                </c:pt>
                <c:pt idx="2">
                  <c:v>19.683240330691753</c:v>
                </c:pt>
                <c:pt idx="3">
                  <c:v>23.791840647186881</c:v>
                </c:pt>
                <c:pt idx="4">
                  <c:v>24.848392702357852</c:v>
                </c:pt>
                <c:pt idx="5">
                  <c:v>25.227848683290659</c:v>
                </c:pt>
                <c:pt idx="6">
                  <c:v>26.232930572300234</c:v>
                </c:pt>
                <c:pt idx="7">
                  <c:v>26.593873069483426</c:v>
                </c:pt>
                <c:pt idx="8">
                  <c:v>27.09613578288441</c:v>
                </c:pt>
                <c:pt idx="9">
                  <c:v>29.196594221500625</c:v>
                </c:pt>
                <c:pt idx="10">
                  <c:v>29.580802358476749</c:v>
                </c:pt>
                <c:pt idx="11">
                  <c:v>29.905530801778873</c:v>
                </c:pt>
                <c:pt idx="12">
                  <c:v>30.431270630318242</c:v>
                </c:pt>
                <c:pt idx="13">
                  <c:v>35.286930290405842</c:v>
                </c:pt>
                <c:pt idx="14">
                  <c:v>44.982126035903818</c:v>
                </c:pt>
              </c:numCache>
            </c:numRef>
          </c:val>
          <c:extLst>
            <c:ext xmlns:c16="http://schemas.microsoft.com/office/drawing/2014/chart" uri="{C3380CC4-5D6E-409C-BE32-E72D297353CC}">
              <c16:uniqueId val="{00000000-4777-4FDF-9B4E-BD1571A158AD}"/>
            </c:ext>
          </c:extLst>
        </c:ser>
        <c:dLbls>
          <c:dLblPos val="outEnd"/>
          <c:showLegendKey val="0"/>
          <c:showVal val="1"/>
          <c:showCatName val="0"/>
          <c:showSerName val="0"/>
          <c:showPercent val="0"/>
          <c:showBubbleSize val="0"/>
        </c:dLbls>
        <c:gapWidth val="219"/>
        <c:overlap val="-27"/>
        <c:axId val="320591528"/>
        <c:axId val="320594152"/>
      </c:barChart>
      <c:catAx>
        <c:axId val="320591528"/>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fr-CA"/>
                  <a:t>Région du Réseau local d’intégration des services de santé (RLISS)</a:t>
                </a:r>
              </a:p>
            </c:rich>
          </c:tx>
          <c:layout>
            <c:manualLayout>
              <c:xMode val="edge"/>
              <c:yMode val="edge"/>
              <c:x val="0.27288065757193658"/>
              <c:y val="0.9311062480711500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20594152"/>
        <c:crosses val="autoZero"/>
        <c:auto val="1"/>
        <c:lblAlgn val="ctr"/>
        <c:lblOffset val="100"/>
        <c:noMultiLvlLbl val="0"/>
      </c:catAx>
      <c:valAx>
        <c:axId val="3205941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r>
                  <a:rPr lang="fr-CA"/>
                  <a:t>Pourcentage</a:t>
                </a:r>
              </a:p>
            </c:rich>
          </c:tx>
          <c:layout>
            <c:manualLayout>
              <c:xMode val="edge"/>
              <c:yMode val="edge"/>
              <c:x val="1.6678248783877692E-2"/>
              <c:y val="1.971529600466608E-2"/>
            </c:manualLayout>
          </c:layout>
          <c:overlay val="0"/>
          <c:spPr>
            <a:noFill/>
            <a:ln>
              <a:noFill/>
            </a:ln>
            <a:effectLst/>
          </c:spPr>
          <c:txPr>
            <a:bodyPr rot="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320591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F5170-CD10-4485-85D9-A43A9E6C897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22F8971-F0DF-472D-95C0-BA9711B11DF6}">
      <dgm:prSet phldrT="[Text]" custT="1"/>
      <dgm:spPr>
        <a:solidFill>
          <a:srgbClr val="389EB2"/>
        </a:solidFill>
      </dgm:spPr>
      <dgm:t>
        <a:bodyPr/>
        <a:lstStyle/>
        <a:p>
          <a:r>
            <a:rPr lang="fr-CA" sz="1800" b="1" i="0"/>
            <a:t>Aider les professionnels de la santé à savoir quels soins fournir, en se basant sur les données probantes et le consensus d’experts</a:t>
          </a:r>
          <a:r>
            <a:rPr lang="fr-CA" sz="1800" b="0" i="0"/>
            <a:t> </a:t>
          </a:r>
        </a:p>
      </dgm:t>
    </dgm:pt>
    <dgm:pt modelId="{4D523A8E-BF20-40BE-A997-BECBD45A43A2}" type="parTrans" cxnId="{D9D1A8D7-2D13-442B-895B-87107E3C7F9B}">
      <dgm:prSet/>
      <dgm:spPr/>
      <dgm:t>
        <a:bodyPr/>
        <a:lstStyle/>
        <a:p>
          <a:endParaRPr lang="en-US"/>
        </a:p>
      </dgm:t>
    </dgm:pt>
    <dgm:pt modelId="{87807F56-717B-437D-8357-7F7EC766DD35}" type="sibTrans" cxnId="{D9D1A8D7-2D13-442B-895B-87107E3C7F9B}">
      <dgm:prSet/>
      <dgm:spPr/>
      <dgm:t>
        <a:bodyPr/>
        <a:lstStyle/>
        <a:p>
          <a:endParaRPr lang="en-US"/>
        </a:p>
      </dgm:t>
    </dgm:pt>
    <dgm:pt modelId="{641AFC70-DB88-412C-BF4D-AF094EFAD060}">
      <dgm:prSet custT="1"/>
      <dgm:spPr>
        <a:solidFill>
          <a:srgbClr val="3B6B9B"/>
        </a:solidFill>
      </dgm:spPr>
      <dgm:t>
        <a:bodyPr/>
        <a:lstStyle/>
        <a:p>
          <a:r>
            <a:rPr lang="fr-CA" sz="1800" b="1" i="0"/>
            <a:t>Aider les organismes de soins de santé à mesurer, à évaluer et à améliorer la qualité des soins qu’ils fournissent</a:t>
          </a:r>
        </a:p>
      </dgm:t>
    </dgm:pt>
    <dgm:pt modelId="{51DF4E73-84D2-4C71-B637-37295D9BBB17}" type="parTrans" cxnId="{1ED5BF27-9B13-4486-895C-DE8BE08860EB}">
      <dgm:prSet/>
      <dgm:spPr/>
      <dgm:t>
        <a:bodyPr/>
        <a:lstStyle/>
        <a:p>
          <a:endParaRPr lang="en-US"/>
        </a:p>
      </dgm:t>
    </dgm:pt>
    <dgm:pt modelId="{E746E011-6488-4F00-AA4F-29465A3AA9E7}" type="sibTrans" cxnId="{1ED5BF27-9B13-4486-895C-DE8BE08860EB}">
      <dgm:prSet/>
      <dgm:spPr/>
      <dgm:t>
        <a:bodyPr/>
        <a:lstStyle/>
        <a:p>
          <a:endParaRPr lang="en-US"/>
        </a:p>
      </dgm:t>
    </dgm:pt>
    <dgm:pt modelId="{BE5ED5D8-DD0E-4501-A549-D2736B552CA0}">
      <dgm:prSet custT="1"/>
      <dgm:spPr>
        <a:solidFill>
          <a:srgbClr val="669684"/>
        </a:solidFill>
      </dgm:spPr>
      <dgm:t>
        <a:bodyPr/>
        <a:lstStyle/>
        <a:p>
          <a:r>
            <a:rPr lang="fr-CA" sz="1800" b="1" i="0"/>
            <a:t>Assurer continuellement</a:t>
          </a:r>
          <a:br>
            <a:rPr lang="fr-CA" sz="1800" b="1" i="0"/>
          </a:br>
          <a:r>
            <a:rPr lang="fr-CA" sz="1800" b="1" i="0"/>
            <a:t>des soins de grande qualité</a:t>
          </a:r>
          <a:br>
            <a:rPr lang="fr-CA" sz="1800" b="1" i="0"/>
          </a:br>
          <a:r>
            <a:rPr lang="fr-CA" sz="1800" b="1" i="0"/>
            <a:t>dans l’ensemble de la province</a:t>
          </a:r>
        </a:p>
      </dgm:t>
    </dgm:pt>
    <dgm:pt modelId="{8CCB833E-D8EA-49E0-9DCC-55978787E595}" type="parTrans" cxnId="{D79F5477-325F-474B-BFCF-266A0BE0C79C}">
      <dgm:prSet/>
      <dgm:spPr/>
      <dgm:t>
        <a:bodyPr/>
        <a:lstStyle/>
        <a:p>
          <a:endParaRPr lang="en-US"/>
        </a:p>
      </dgm:t>
    </dgm:pt>
    <dgm:pt modelId="{A822CBB2-BB0A-4EF4-9FB6-5CCC6E6303A1}" type="sibTrans" cxnId="{D79F5477-325F-474B-BFCF-266A0BE0C79C}">
      <dgm:prSet/>
      <dgm:spPr/>
      <dgm:t>
        <a:bodyPr/>
        <a:lstStyle/>
        <a:p>
          <a:endParaRPr lang="en-US"/>
        </a:p>
      </dgm:t>
    </dgm:pt>
    <dgm:pt modelId="{02F62AD5-798D-4181-B022-DABC92325870}">
      <dgm:prSet phldrT="[Text]" custT="1"/>
      <dgm:spPr>
        <a:ln>
          <a:noFill/>
        </a:ln>
        <a:effectLst/>
      </dgm:spPr>
      <dgm:t>
        <a:bodyPr/>
        <a:lstStyle/>
        <a:p>
          <a:r>
            <a:rPr lang="fr-CA" sz="1800" b="1" i="0"/>
            <a:t>Aider les patients, les résidents, les familles et les soignants à savoir ce qu’ils doivent peuvent exiger en matière de soins </a:t>
          </a:r>
        </a:p>
      </dgm:t>
    </dgm:pt>
    <dgm:pt modelId="{F7096FD8-7228-4435-A690-1C4019F43E64}" type="sibTrans" cxnId="{A572B9BA-6BAE-4488-B021-C025FAE65C8F}">
      <dgm:prSet/>
      <dgm:spPr/>
      <dgm:t>
        <a:bodyPr/>
        <a:lstStyle/>
        <a:p>
          <a:endParaRPr lang="en-US"/>
        </a:p>
      </dgm:t>
    </dgm:pt>
    <dgm:pt modelId="{3808D909-EAE8-4C93-BFE9-AD0822C420E4}" type="parTrans" cxnId="{A572B9BA-6BAE-4488-B021-C025FAE65C8F}">
      <dgm:prSet/>
      <dgm:spPr/>
      <dgm:t>
        <a:bodyPr/>
        <a:lstStyle/>
        <a:p>
          <a:endParaRPr lang="en-US"/>
        </a:p>
      </dgm:t>
    </dgm:pt>
    <dgm:pt modelId="{59F16EDD-AE09-41C1-9178-1005602881AC}" type="pres">
      <dgm:prSet presAssocID="{F70F5170-CD10-4485-85D9-A43A9E6C897E}" presName="diagram" presStyleCnt="0">
        <dgm:presLayoutVars>
          <dgm:dir/>
          <dgm:resizeHandles val="exact"/>
        </dgm:presLayoutVars>
      </dgm:prSet>
      <dgm:spPr/>
    </dgm:pt>
    <dgm:pt modelId="{3A788BF8-2EBF-4EAF-A87D-ED81EF96C325}" type="pres">
      <dgm:prSet presAssocID="{02F62AD5-798D-4181-B022-DABC92325870}" presName="node" presStyleLbl="node1" presStyleIdx="0" presStyleCnt="4">
        <dgm:presLayoutVars>
          <dgm:bulletEnabled val="1"/>
        </dgm:presLayoutVars>
      </dgm:prSet>
      <dgm:spPr/>
    </dgm:pt>
    <dgm:pt modelId="{421369B5-9A55-4222-B54B-D37FD1C91129}" type="pres">
      <dgm:prSet presAssocID="{F7096FD8-7228-4435-A690-1C4019F43E64}" presName="sibTrans" presStyleCnt="0"/>
      <dgm:spPr/>
    </dgm:pt>
    <dgm:pt modelId="{3CAAF4E5-77DB-4A44-960A-16E8C59147EF}" type="pres">
      <dgm:prSet presAssocID="{322F8971-F0DF-472D-95C0-BA9711B11DF6}" presName="node" presStyleLbl="node1" presStyleIdx="1" presStyleCnt="4" custLinFactNeighborX="677" custLinFactNeighborY="1613">
        <dgm:presLayoutVars>
          <dgm:bulletEnabled val="1"/>
        </dgm:presLayoutVars>
      </dgm:prSet>
      <dgm:spPr/>
    </dgm:pt>
    <dgm:pt modelId="{6FA52852-4CC0-40A1-8A89-56282C01AD87}" type="pres">
      <dgm:prSet presAssocID="{87807F56-717B-437D-8357-7F7EC766DD35}" presName="sibTrans" presStyleCnt="0"/>
      <dgm:spPr/>
    </dgm:pt>
    <dgm:pt modelId="{52569B33-71BD-4ED9-94A4-6B7602EBB6EF}" type="pres">
      <dgm:prSet presAssocID="{641AFC70-DB88-412C-BF4D-AF094EFAD060}" presName="node" presStyleLbl="node1" presStyleIdx="2" presStyleCnt="4">
        <dgm:presLayoutVars>
          <dgm:bulletEnabled val="1"/>
        </dgm:presLayoutVars>
      </dgm:prSet>
      <dgm:spPr/>
    </dgm:pt>
    <dgm:pt modelId="{4855ECAC-F9C4-4877-921C-BFCCC591816C}" type="pres">
      <dgm:prSet presAssocID="{E746E011-6488-4F00-AA4F-29465A3AA9E7}" presName="sibTrans" presStyleCnt="0"/>
      <dgm:spPr/>
    </dgm:pt>
    <dgm:pt modelId="{1D491102-124B-463F-8464-FEFE997FF070}" type="pres">
      <dgm:prSet presAssocID="{BE5ED5D8-DD0E-4501-A549-D2736B552CA0}" presName="node" presStyleLbl="node1" presStyleIdx="3" presStyleCnt="4">
        <dgm:presLayoutVars>
          <dgm:bulletEnabled val="1"/>
        </dgm:presLayoutVars>
      </dgm:prSet>
      <dgm:spPr/>
    </dgm:pt>
  </dgm:ptLst>
  <dgm:cxnLst>
    <dgm:cxn modelId="{A2431723-37F7-4865-926E-296A98A84F04}" type="presOf" srcId="{322F8971-F0DF-472D-95C0-BA9711B11DF6}" destId="{3CAAF4E5-77DB-4A44-960A-16E8C59147EF}" srcOrd="0" destOrd="0" presId="urn:microsoft.com/office/officeart/2005/8/layout/default"/>
    <dgm:cxn modelId="{1ED5BF27-9B13-4486-895C-DE8BE08860EB}" srcId="{F70F5170-CD10-4485-85D9-A43A9E6C897E}" destId="{641AFC70-DB88-412C-BF4D-AF094EFAD060}" srcOrd="2" destOrd="0" parTransId="{51DF4E73-84D2-4C71-B637-37295D9BBB17}" sibTransId="{E746E011-6488-4F00-AA4F-29465A3AA9E7}"/>
    <dgm:cxn modelId="{E688F630-55D9-4062-8828-AA2207C358EF}" type="presOf" srcId="{BE5ED5D8-DD0E-4501-A549-D2736B552CA0}" destId="{1D491102-124B-463F-8464-FEFE997FF070}" srcOrd="0" destOrd="0" presId="urn:microsoft.com/office/officeart/2005/8/layout/default"/>
    <dgm:cxn modelId="{07D1A240-00BD-4B09-B0C6-2BDBEF2B0E68}" type="presOf" srcId="{641AFC70-DB88-412C-BF4D-AF094EFAD060}" destId="{52569B33-71BD-4ED9-94A4-6B7602EBB6EF}" srcOrd="0" destOrd="0" presId="urn:microsoft.com/office/officeart/2005/8/layout/default"/>
    <dgm:cxn modelId="{D79F5477-325F-474B-BFCF-266A0BE0C79C}" srcId="{F70F5170-CD10-4485-85D9-A43A9E6C897E}" destId="{BE5ED5D8-DD0E-4501-A549-D2736B552CA0}" srcOrd="3" destOrd="0" parTransId="{8CCB833E-D8EA-49E0-9DCC-55978787E595}" sibTransId="{A822CBB2-BB0A-4EF4-9FB6-5CCC6E6303A1}"/>
    <dgm:cxn modelId="{A572B9BA-6BAE-4488-B021-C025FAE65C8F}" srcId="{F70F5170-CD10-4485-85D9-A43A9E6C897E}" destId="{02F62AD5-798D-4181-B022-DABC92325870}" srcOrd="0" destOrd="0" parTransId="{3808D909-EAE8-4C93-BFE9-AD0822C420E4}" sibTransId="{F7096FD8-7228-4435-A690-1C4019F43E64}"/>
    <dgm:cxn modelId="{F19440D6-C9B4-4E27-B01C-41862A3B3396}" type="presOf" srcId="{F70F5170-CD10-4485-85D9-A43A9E6C897E}" destId="{59F16EDD-AE09-41C1-9178-1005602881AC}" srcOrd="0" destOrd="0" presId="urn:microsoft.com/office/officeart/2005/8/layout/default"/>
    <dgm:cxn modelId="{D9D1A8D7-2D13-442B-895B-87107E3C7F9B}" srcId="{F70F5170-CD10-4485-85D9-A43A9E6C897E}" destId="{322F8971-F0DF-472D-95C0-BA9711B11DF6}" srcOrd="1" destOrd="0" parTransId="{4D523A8E-BF20-40BE-A997-BECBD45A43A2}" sibTransId="{87807F56-717B-437D-8357-7F7EC766DD35}"/>
    <dgm:cxn modelId="{C2DFA3F6-FDAE-4EA0-AF83-684BEC6691D9}" type="presOf" srcId="{02F62AD5-798D-4181-B022-DABC92325870}" destId="{3A788BF8-2EBF-4EAF-A87D-ED81EF96C325}" srcOrd="0" destOrd="0" presId="urn:microsoft.com/office/officeart/2005/8/layout/default"/>
    <dgm:cxn modelId="{3FD392B3-84A7-4DE4-8A53-89B923DF5A48}" type="presParOf" srcId="{59F16EDD-AE09-41C1-9178-1005602881AC}" destId="{3A788BF8-2EBF-4EAF-A87D-ED81EF96C325}" srcOrd="0" destOrd="0" presId="urn:microsoft.com/office/officeart/2005/8/layout/default"/>
    <dgm:cxn modelId="{7A2FB836-AB45-495B-B115-2CB1E312CA4A}" type="presParOf" srcId="{59F16EDD-AE09-41C1-9178-1005602881AC}" destId="{421369B5-9A55-4222-B54B-D37FD1C91129}" srcOrd="1" destOrd="0" presId="urn:microsoft.com/office/officeart/2005/8/layout/default"/>
    <dgm:cxn modelId="{2844C25C-DF49-4988-92A1-17C43CFAE90A}" type="presParOf" srcId="{59F16EDD-AE09-41C1-9178-1005602881AC}" destId="{3CAAF4E5-77DB-4A44-960A-16E8C59147EF}" srcOrd="2" destOrd="0" presId="urn:microsoft.com/office/officeart/2005/8/layout/default"/>
    <dgm:cxn modelId="{363BAB90-6B38-470D-A32A-1F96EFBB81DF}" type="presParOf" srcId="{59F16EDD-AE09-41C1-9178-1005602881AC}" destId="{6FA52852-4CC0-40A1-8A89-56282C01AD87}" srcOrd="3" destOrd="0" presId="urn:microsoft.com/office/officeart/2005/8/layout/default"/>
    <dgm:cxn modelId="{9C26945A-502F-4A68-86CC-270B8C79DB49}" type="presParOf" srcId="{59F16EDD-AE09-41C1-9178-1005602881AC}" destId="{52569B33-71BD-4ED9-94A4-6B7602EBB6EF}" srcOrd="4" destOrd="0" presId="urn:microsoft.com/office/officeart/2005/8/layout/default"/>
    <dgm:cxn modelId="{57A4ED82-4441-4F93-BCF4-B353EFEC54BB}" type="presParOf" srcId="{59F16EDD-AE09-41C1-9178-1005602881AC}" destId="{4855ECAC-F9C4-4877-921C-BFCCC591816C}" srcOrd="5" destOrd="0" presId="urn:microsoft.com/office/officeart/2005/8/layout/default"/>
    <dgm:cxn modelId="{833AC40F-7486-4E45-AA3C-22754423B157}" type="presParOf" srcId="{59F16EDD-AE09-41C1-9178-1005602881AC}" destId="{1D491102-124B-463F-8464-FEFE997FF070}" srcOrd="6" destOrd="0" presId="urn:microsoft.com/office/officeart/2005/8/layout/defaul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88BF8-2EBF-4EAF-A87D-ED81EF96C325}">
      <dsp:nvSpPr>
        <dsp:cNvPr id="0" name=""/>
        <dsp:cNvSpPr/>
      </dsp:nvSpPr>
      <dsp:spPr>
        <a:xfrm>
          <a:off x="359561" y="1242"/>
          <a:ext cx="3485703" cy="2091422"/>
        </a:xfrm>
        <a:prstGeom prst="rect">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Aider les patients, les résidents, les familles et les soignants à savoir ce qu’ils doivent peuvent exiger en matière de soins </a:t>
          </a:r>
        </a:p>
      </dsp:txBody>
      <dsp:txXfrm>
        <a:off x="359561" y="1242"/>
        <a:ext cx="3485703" cy="2091422"/>
      </dsp:txXfrm>
    </dsp:sp>
    <dsp:sp modelId="{3CAAF4E5-77DB-4A44-960A-16E8C59147EF}">
      <dsp:nvSpPr>
        <dsp:cNvPr id="0" name=""/>
        <dsp:cNvSpPr/>
      </dsp:nvSpPr>
      <dsp:spPr>
        <a:xfrm>
          <a:off x="4217433" y="34977"/>
          <a:ext cx="3485703" cy="2091422"/>
        </a:xfrm>
        <a:prstGeom prst="rect">
          <a:avLst/>
        </a:prstGeom>
        <a:solidFill>
          <a:srgbClr val="389EB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Aider les professionnels de la santé à savoir quels soins fournir, en se basant sur les données probantes et le consensus d’experts</a:t>
          </a:r>
          <a:r>
            <a:rPr lang="fr-CA" sz="1800" b="0" i="0" kern="1200"/>
            <a:t> </a:t>
          </a:r>
        </a:p>
      </dsp:txBody>
      <dsp:txXfrm>
        <a:off x="4217433" y="34977"/>
        <a:ext cx="3485703" cy="2091422"/>
      </dsp:txXfrm>
    </dsp:sp>
    <dsp:sp modelId="{52569B33-71BD-4ED9-94A4-6B7602EBB6EF}">
      <dsp:nvSpPr>
        <dsp:cNvPr id="0" name=""/>
        <dsp:cNvSpPr/>
      </dsp:nvSpPr>
      <dsp:spPr>
        <a:xfrm>
          <a:off x="359561" y="2441235"/>
          <a:ext cx="3485703" cy="2091422"/>
        </a:xfrm>
        <a:prstGeom prst="rect">
          <a:avLst/>
        </a:prstGeom>
        <a:solidFill>
          <a:srgbClr val="3B6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Aider les organismes de soins de santé à mesurer, à évaluer et à améliorer la qualité des soins qu’ils fournissent</a:t>
          </a:r>
        </a:p>
      </dsp:txBody>
      <dsp:txXfrm>
        <a:off x="359561" y="2441235"/>
        <a:ext cx="3485703" cy="2091422"/>
      </dsp:txXfrm>
    </dsp:sp>
    <dsp:sp modelId="{1D491102-124B-463F-8464-FEFE997FF070}">
      <dsp:nvSpPr>
        <dsp:cNvPr id="0" name=""/>
        <dsp:cNvSpPr/>
      </dsp:nvSpPr>
      <dsp:spPr>
        <a:xfrm>
          <a:off x="4193835" y="2441235"/>
          <a:ext cx="3485703" cy="2091422"/>
        </a:xfrm>
        <a:prstGeom prst="rect">
          <a:avLst/>
        </a:prstGeom>
        <a:solidFill>
          <a:srgbClr val="6696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CA" sz="1800" b="1" i="0" kern="1200"/>
            <a:t>Assurer continuellement</a:t>
          </a:r>
          <a:br>
            <a:rPr lang="fr-CA" sz="1800" b="1" i="0" kern="1200"/>
          </a:br>
          <a:r>
            <a:rPr lang="fr-CA" sz="1800" b="1" i="0" kern="1200"/>
            <a:t>des soins de grande qualité</a:t>
          </a:r>
          <a:br>
            <a:rPr lang="fr-CA" sz="1800" b="1" i="0" kern="1200"/>
          </a:br>
          <a:r>
            <a:rPr lang="fr-CA" sz="1800" b="1" i="0" kern="1200"/>
            <a:t>dans l’ensemble de la province</a:t>
          </a:r>
        </a:p>
      </dsp:txBody>
      <dsp:txXfrm>
        <a:off x="4193835" y="2441235"/>
        <a:ext cx="3485703" cy="20914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hdr" sz="quarter"/>
          </p:nvPr>
        </p:nvSpPr>
        <p:spPr bwMode="auto">
          <a:xfrm>
            <a:off x="1" y="0"/>
            <a:ext cx="4028971" cy="350520"/>
          </a:xfrm>
          <a:prstGeom prst="rect">
            <a:avLst/>
          </a:prstGeom>
          <a:noFill/>
          <a:ln w="9525">
            <a:noFill/>
            <a:miter lim="800000"/>
            <a:headEnd/>
            <a:tailEnd/>
          </a:ln>
          <a:effectLst/>
        </p:spPr>
        <p:txBody>
          <a:bodyPr vert="horz" wrap="square" lIns="91723" tIns="45862" rIns="91723" bIns="45862" numCol="1" anchor="t" anchorCtr="0" compatLnSpc="1">
            <a:prstTxWarp prst="textNoShape">
              <a:avLst/>
            </a:prstTxWarp>
          </a:bodyPr>
          <a:lstStyle>
            <a:lvl1pPr eaLnBrk="0" hangingPunct="0">
              <a:spcBef>
                <a:spcPct val="0"/>
              </a:spcBef>
              <a:defRPr sz="1100" u="none">
                <a:latin typeface="Arial Narrow" pitchFamily="34" charset="0"/>
                <a:ea typeface="ＭＳ Ｐゴシック" pitchFamily="68" charset="-128"/>
                <a:cs typeface="+mn-cs"/>
              </a:defRPr>
            </a:lvl1pPr>
          </a:lstStyle>
          <a:p>
            <a:pPr>
              <a:defRPr/>
            </a:pPr>
            <a:r>
              <a:rPr lang="en-CA"/>
              <a:t>Health Quality Ontario</a:t>
            </a:r>
          </a:p>
        </p:txBody>
      </p:sp>
      <p:sp>
        <p:nvSpPr>
          <p:cNvPr id="234500" name="Rectangle 4"/>
          <p:cNvSpPr>
            <a:spLocks noGrp="1" noChangeArrowheads="1"/>
          </p:cNvSpPr>
          <p:nvPr>
            <p:ph type="ftr" sz="quarter" idx="2"/>
          </p:nvPr>
        </p:nvSpPr>
        <p:spPr bwMode="auto">
          <a:xfrm>
            <a:off x="1" y="6658287"/>
            <a:ext cx="5990129" cy="350520"/>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eaLnBrk="0" hangingPunct="0">
              <a:spcBef>
                <a:spcPct val="0"/>
              </a:spcBef>
              <a:defRPr sz="900" u="none">
                <a:latin typeface="Arial Narrow" pitchFamily="34" charset="0"/>
                <a:ea typeface="ＭＳ Ｐゴシック" pitchFamily="68" charset="-128"/>
                <a:cs typeface="+mn-cs"/>
              </a:defRPr>
            </a:lvl1pPr>
          </a:lstStyle>
          <a:p>
            <a:pPr>
              <a:defRPr/>
            </a:pPr>
            <a:endParaRPr lang="en-CA"/>
          </a:p>
        </p:txBody>
      </p:sp>
      <p:sp>
        <p:nvSpPr>
          <p:cNvPr id="234501" name="Rectangle 5"/>
          <p:cNvSpPr>
            <a:spLocks noGrp="1" noChangeArrowheads="1"/>
          </p:cNvSpPr>
          <p:nvPr>
            <p:ph type="sldNum" sz="quarter" idx="3"/>
          </p:nvPr>
        </p:nvSpPr>
        <p:spPr bwMode="auto">
          <a:xfrm>
            <a:off x="8290352" y="6658287"/>
            <a:ext cx="1004457" cy="350520"/>
          </a:xfrm>
          <a:prstGeom prst="rect">
            <a:avLst/>
          </a:prstGeom>
          <a:noFill/>
          <a:ln w="9525">
            <a:noFill/>
            <a:miter lim="800000"/>
            <a:headEnd/>
            <a:tailEnd/>
          </a:ln>
          <a:effectLst/>
        </p:spPr>
        <p:txBody>
          <a:bodyPr vert="horz" wrap="square" lIns="91723" tIns="45862" rIns="91723" bIns="45862" numCol="1" anchor="b" anchorCtr="0" compatLnSpc="1">
            <a:prstTxWarp prst="textNoShape">
              <a:avLst/>
            </a:prstTxWarp>
          </a:bodyPr>
          <a:lstStyle>
            <a:lvl1pPr algn="r" eaLnBrk="0" hangingPunct="0">
              <a:defRPr sz="1200" u="none"/>
            </a:lvl1pPr>
          </a:lstStyle>
          <a:p>
            <a:fld id="{7E981981-9D94-4DEE-BB6F-8340CF993D55}" type="slidenum">
              <a:rPr lang="en-CA" altLang="en-US"/>
              <a:pPr/>
              <a:t>‹#›</a:t>
            </a:fld>
            <a:endParaRPr lang="en-CA" alt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4028971" cy="3505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defTabSz="464987"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1" name="Rectangle 3"/>
          <p:cNvSpPr>
            <a:spLocks noGrp="1" noChangeArrowheads="1"/>
          </p:cNvSpPr>
          <p:nvPr>
            <p:ph type="dt" idx="1"/>
          </p:nvPr>
        </p:nvSpPr>
        <p:spPr bwMode="auto">
          <a:xfrm>
            <a:off x="5265838" y="0"/>
            <a:ext cx="4028971" cy="35052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lvl1pPr algn="r" defTabSz="464987" eaLnBrk="0" hangingPunct="0">
              <a:defRPr sz="1200" u="none"/>
            </a:lvl1pPr>
          </a:lstStyle>
          <a:p>
            <a:fld id="{24F56CF2-DCFE-4A13-AF35-E1D99AC3E997}" type="datetime1">
              <a:rPr lang="en-CA" altLang="en-US"/>
              <a:pPr/>
              <a:t>2019-05-10</a:t>
            </a:fld>
            <a:endParaRPr lang="en-CA" altLang="en-US"/>
          </a:p>
        </p:txBody>
      </p:sp>
      <p:sp>
        <p:nvSpPr>
          <p:cNvPr id="32772"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29640" y="3329940"/>
            <a:ext cx="7437120" cy="3154680"/>
          </a:xfrm>
          <a:prstGeom prst="rect">
            <a:avLst/>
          </a:prstGeom>
          <a:noFill/>
          <a:ln w="9525">
            <a:noFill/>
            <a:miter lim="800000"/>
            <a:headEnd/>
            <a:tailEnd/>
          </a:ln>
        </p:spPr>
        <p:txBody>
          <a:bodyPr vert="horz" wrap="square" lIns="93167" tIns="46584" rIns="93167" bIns="46584"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58374" name="Rectangle 6"/>
          <p:cNvSpPr>
            <a:spLocks noGrp="1" noChangeArrowheads="1"/>
          </p:cNvSpPr>
          <p:nvPr>
            <p:ph type="ftr" sz="quarter" idx="4"/>
          </p:nvPr>
        </p:nvSpPr>
        <p:spPr bwMode="auto">
          <a:xfrm>
            <a:off x="1" y="6658287"/>
            <a:ext cx="4028971" cy="3505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defTabSz="464987" eaLnBrk="0" hangingPunct="0">
              <a:spcBef>
                <a:spcPct val="0"/>
              </a:spcBef>
              <a:defRPr sz="1200" u="none">
                <a:latin typeface="Arial" charset="0"/>
                <a:ea typeface="ＭＳ Ｐゴシック" pitchFamily="68" charset="-128"/>
                <a:cs typeface="+mn-cs"/>
              </a:defRPr>
            </a:lvl1pPr>
          </a:lstStyle>
          <a:p>
            <a:pPr>
              <a:defRPr/>
            </a:pPr>
            <a:endParaRPr lang="en-CA"/>
          </a:p>
        </p:txBody>
      </p:sp>
      <p:sp>
        <p:nvSpPr>
          <p:cNvPr id="58375" name="Rectangle 7"/>
          <p:cNvSpPr>
            <a:spLocks noGrp="1" noChangeArrowheads="1"/>
          </p:cNvSpPr>
          <p:nvPr>
            <p:ph type="sldNum" sz="quarter" idx="5"/>
          </p:nvPr>
        </p:nvSpPr>
        <p:spPr bwMode="auto">
          <a:xfrm>
            <a:off x="5265838" y="6658287"/>
            <a:ext cx="4028971" cy="350520"/>
          </a:xfrm>
          <a:prstGeom prst="rect">
            <a:avLst/>
          </a:prstGeom>
          <a:noFill/>
          <a:ln w="9525">
            <a:noFill/>
            <a:miter lim="800000"/>
            <a:headEnd/>
            <a:tailEnd/>
          </a:ln>
        </p:spPr>
        <p:txBody>
          <a:bodyPr vert="horz" wrap="square" lIns="93167" tIns="46584" rIns="93167" bIns="46584" numCol="1" anchor="b" anchorCtr="0" compatLnSpc="1">
            <a:prstTxWarp prst="textNoShape">
              <a:avLst/>
            </a:prstTxWarp>
          </a:bodyPr>
          <a:lstStyle>
            <a:lvl1pPr algn="r" defTabSz="464987" eaLnBrk="0" hangingPunct="0">
              <a:defRPr sz="1200" u="none"/>
            </a:lvl1pPr>
          </a:lstStyle>
          <a:p>
            <a:fld id="{0597D704-995A-451A-AAA2-B9462F0B3A37}" type="slidenum">
              <a:rPr lang="en-CA" altLang="en-US"/>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ＭＳ Ｐゴシック" pitchFamily="68" charset="-128"/>
      </a:defRPr>
    </a:lvl1pPr>
    <a:lvl2pPr marL="4572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68"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hqontario.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a:solidFill>
                  <a:schemeClr val="tx1"/>
                </a:solidFill>
                <a:latin typeface="Calibri" pitchFamily="68" charset="0"/>
                <a:ea typeface="MS PGothic" panose="020B0600070205080204" pitchFamily="34" charset="-128"/>
                <a:cs typeface="ＭＳ Ｐゴシック" pitchFamily="68" charset="-128"/>
              </a:rPr>
              <a:t>Si vous avez des questions sur le contenu de cette présentation, veuillez nous contacter à </a:t>
            </a:r>
            <a:r>
              <a:rPr lang="fr-CA" sz="1200" b="0" i="0" u="sng" strike="noStrike" err="1">
                <a:solidFill>
                  <a:schemeClr val="tx1"/>
                </a:solidFill>
                <a:latin typeface="Calibri" pitchFamily="68" charset="0"/>
                <a:ea typeface="MS PGothic" panose="020B0600070205080204" pitchFamily="34" charset="-128"/>
                <a:cs typeface="ＭＳ Ｐゴシック" pitchFamily="68" charset="-128"/>
                <a:hlinkClick r:id="rId3"/>
              </a:rPr>
              <a:t>QualityStandards@hqontario.ca</a:t>
            </a:r>
            <a:endParaRPr lang="fr-CA" sz="1200" b="0" i="0" u="sng" strike="noStrike">
              <a:solidFill>
                <a:schemeClr val="tx1"/>
              </a:solidFill>
              <a:latin typeface="Calibri" pitchFamily="68" charset="0"/>
              <a:ea typeface="MS PGothic" panose="020B0600070205080204" pitchFamily="34" charset="-128"/>
              <a:cs typeface="ＭＳ Ｐゴシック" pitchFamily="68" charset="-128"/>
              <a:hlinkClick r:id="rId3"/>
            </a:endParaRPr>
          </a:p>
        </p:txBody>
      </p:sp>
      <p:sp>
        <p:nvSpPr>
          <p:cNvPr id="4" name="Slide Number Placeholder 3"/>
          <p:cNvSpPr>
            <a:spLocks noGrp="1"/>
          </p:cNvSpPr>
          <p:nvPr>
            <p:ph type="sldNum" sz="quarter" idx="5"/>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0</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588193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a:pPr/>
              <a:t>9</a:t>
            </a:fld>
            <a:endParaRPr lang="en-CA" altLang="en-US"/>
          </a:p>
        </p:txBody>
      </p:sp>
    </p:spTree>
    <p:extLst>
      <p:ext uri="{BB962C8B-B14F-4D97-AF65-F5344CB8AC3E}">
        <p14:creationId xmlns:p14="http://schemas.microsoft.com/office/powerpoint/2010/main" val="3899048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a:pPr/>
              <a:t>10</a:t>
            </a:fld>
            <a:endParaRPr lang="en-CA" altLang="en-US"/>
          </a:p>
        </p:txBody>
      </p:sp>
    </p:spTree>
    <p:extLst>
      <p:ext uri="{BB962C8B-B14F-4D97-AF65-F5344CB8AC3E}">
        <p14:creationId xmlns:p14="http://schemas.microsoft.com/office/powerpoint/2010/main" val="1349369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a:pPr/>
              <a:t>11</a:t>
            </a:fld>
            <a:endParaRPr lang="en-CA" altLang="en-US"/>
          </a:p>
        </p:txBody>
      </p:sp>
    </p:spTree>
    <p:extLst>
      <p:ext uri="{BB962C8B-B14F-4D97-AF65-F5344CB8AC3E}">
        <p14:creationId xmlns:p14="http://schemas.microsoft.com/office/powerpoint/2010/main" val="383886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12</a:t>
            </a:fld>
            <a:endParaRPr lang="en-CA" altLang="en-US"/>
          </a:p>
        </p:txBody>
      </p:sp>
    </p:spTree>
    <p:extLst>
      <p:ext uri="{BB962C8B-B14F-4D97-AF65-F5344CB8AC3E}">
        <p14:creationId xmlns:p14="http://schemas.microsoft.com/office/powerpoint/2010/main" val="45512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13</a:t>
            </a:fld>
            <a:endParaRPr lang="en-CA" altLang="en-US"/>
          </a:p>
        </p:txBody>
      </p:sp>
    </p:spTree>
    <p:extLst>
      <p:ext uri="{BB962C8B-B14F-4D97-AF65-F5344CB8AC3E}">
        <p14:creationId xmlns:p14="http://schemas.microsoft.com/office/powerpoint/2010/main" val="655741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14</a:t>
            </a:fld>
            <a:endParaRPr lang="en-CA" altLang="en-US"/>
          </a:p>
        </p:txBody>
      </p:sp>
    </p:spTree>
    <p:extLst>
      <p:ext uri="{BB962C8B-B14F-4D97-AF65-F5344CB8AC3E}">
        <p14:creationId xmlns:p14="http://schemas.microsoft.com/office/powerpoint/2010/main" val="49529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15</a:t>
            </a:fld>
            <a:endParaRPr lang="en-CA" altLang="en-US"/>
          </a:p>
        </p:txBody>
      </p:sp>
    </p:spTree>
    <p:extLst>
      <p:ext uri="{BB962C8B-B14F-4D97-AF65-F5344CB8AC3E}">
        <p14:creationId xmlns:p14="http://schemas.microsoft.com/office/powerpoint/2010/main" val="191465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16</a:t>
            </a:fld>
            <a:endParaRPr lang="en-CA" altLang="en-US"/>
          </a:p>
        </p:txBody>
      </p:sp>
    </p:spTree>
    <p:extLst>
      <p:ext uri="{BB962C8B-B14F-4D97-AF65-F5344CB8AC3E}">
        <p14:creationId xmlns:p14="http://schemas.microsoft.com/office/powerpoint/2010/main" val="878160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17</a:t>
            </a:fld>
            <a:endParaRPr lang="en-CA" altLang="en-US"/>
          </a:p>
        </p:txBody>
      </p:sp>
    </p:spTree>
    <p:extLst>
      <p:ext uri="{BB962C8B-B14F-4D97-AF65-F5344CB8AC3E}">
        <p14:creationId xmlns:p14="http://schemas.microsoft.com/office/powerpoint/2010/main" val="2906571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18</a:t>
            </a:fld>
            <a:endParaRPr lang="en-CA" altLang="en-US"/>
          </a:p>
        </p:txBody>
      </p:sp>
    </p:spTree>
    <p:extLst>
      <p:ext uri="{BB962C8B-B14F-4D97-AF65-F5344CB8AC3E}">
        <p14:creationId xmlns:p14="http://schemas.microsoft.com/office/powerpoint/2010/main" val="44573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1</a:t>
            </a:fld>
            <a:endParaRPr lang="en-CA" altLang="en-US"/>
          </a:p>
        </p:txBody>
      </p:sp>
    </p:spTree>
    <p:extLst>
      <p:ext uri="{BB962C8B-B14F-4D97-AF65-F5344CB8AC3E}">
        <p14:creationId xmlns:p14="http://schemas.microsoft.com/office/powerpoint/2010/main" val="1212025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20</a:t>
            </a:fld>
            <a:endParaRPr lang="en-CA" altLang="en-US"/>
          </a:p>
        </p:txBody>
      </p:sp>
    </p:spTree>
    <p:extLst>
      <p:ext uri="{BB962C8B-B14F-4D97-AF65-F5344CB8AC3E}">
        <p14:creationId xmlns:p14="http://schemas.microsoft.com/office/powerpoint/2010/main" val="1701360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21</a:t>
            </a:fld>
            <a:endParaRPr lang="en-CA" altLang="en-US"/>
          </a:p>
        </p:txBody>
      </p:sp>
    </p:spTree>
    <p:extLst>
      <p:ext uri="{BB962C8B-B14F-4D97-AF65-F5344CB8AC3E}">
        <p14:creationId xmlns:p14="http://schemas.microsoft.com/office/powerpoint/2010/main" val="3478855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br>
              <a:rPr lang="en-CA"/>
            </a:br>
            <a:br>
              <a:rPr lang="en-CA"/>
            </a:br>
            <a:endParaRPr lang="en-CA"/>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22</a:t>
            </a:fld>
            <a:endParaRPr lang="en-CA" altLang="en-US">
              <a:solidFill>
                <a:srgbClr val="000000"/>
              </a:solidFill>
            </a:endParaRPr>
          </a:p>
        </p:txBody>
      </p:sp>
    </p:spTree>
    <p:extLst>
      <p:ext uri="{BB962C8B-B14F-4D97-AF65-F5344CB8AC3E}">
        <p14:creationId xmlns:p14="http://schemas.microsoft.com/office/powerpoint/2010/main" val="2101997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23</a:t>
            </a:fld>
            <a:endParaRPr lang="en-CA" altLang="en-US"/>
          </a:p>
        </p:txBody>
      </p:sp>
    </p:spTree>
    <p:extLst>
      <p:ext uri="{BB962C8B-B14F-4D97-AF65-F5344CB8AC3E}">
        <p14:creationId xmlns:p14="http://schemas.microsoft.com/office/powerpoint/2010/main" val="330568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pPr marL="0" marR="0" lvl="0" indent="0" algn="r" defTabSz="464987" rtl="0" eaLnBrk="0" fontAlgn="base" latinLnBrk="0" hangingPunct="0">
              <a:lnSpc>
                <a:spcPct val="100000"/>
              </a:lnSpc>
              <a:spcBef>
                <a:spcPct val="0"/>
              </a:spcBef>
              <a:spcAft>
                <a:spcPct val="0"/>
              </a:spcAft>
              <a:buClrTx/>
              <a:buSzTx/>
              <a:buFontTx/>
              <a:buNone/>
              <a:tabLst/>
              <a:defRPr/>
            </a:pPr>
            <a:fld id="{0597D704-995A-451A-AAA2-B9462F0B3A37}" type="slidenum">
              <a:rPr kumimoji="0" lang="en-CA"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464987" rtl="0" eaLnBrk="0" fontAlgn="base" latinLnBrk="0" hangingPunct="0">
                <a:lnSpc>
                  <a:spcPct val="100000"/>
                </a:lnSpc>
                <a:spcBef>
                  <a:spcPct val="0"/>
                </a:spcBef>
                <a:spcAft>
                  <a:spcPct val="0"/>
                </a:spcAft>
                <a:buClrTx/>
                <a:buSzTx/>
                <a:buFontTx/>
                <a:buNone/>
                <a:tabLst/>
                <a:defRPr/>
              </a:pPr>
              <a:t>24</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00730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25</a:t>
            </a:fld>
            <a:endParaRPr lang="en-CA" altLang="en-US"/>
          </a:p>
        </p:txBody>
      </p:sp>
    </p:spTree>
    <p:extLst>
      <p:ext uri="{BB962C8B-B14F-4D97-AF65-F5344CB8AC3E}">
        <p14:creationId xmlns:p14="http://schemas.microsoft.com/office/powerpoint/2010/main" val="3153831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26</a:t>
            </a:fld>
            <a:endParaRPr lang="en-CA" altLang="en-US"/>
          </a:p>
        </p:txBody>
      </p:sp>
    </p:spTree>
    <p:extLst>
      <p:ext uri="{BB962C8B-B14F-4D97-AF65-F5344CB8AC3E}">
        <p14:creationId xmlns:p14="http://schemas.microsoft.com/office/powerpoint/2010/main" val="1865010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27</a:t>
            </a:fld>
            <a:endParaRPr lang="en-CA" altLang="en-US"/>
          </a:p>
        </p:txBody>
      </p:sp>
    </p:spTree>
    <p:extLst>
      <p:ext uri="{BB962C8B-B14F-4D97-AF65-F5344CB8AC3E}">
        <p14:creationId xmlns:p14="http://schemas.microsoft.com/office/powerpoint/2010/main" val="3644782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br>
              <a:rPr lang="en-CA"/>
            </a:br>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28</a:t>
            </a:fld>
            <a:endParaRPr lang="en-CA" altLang="en-US"/>
          </a:p>
        </p:txBody>
      </p:sp>
    </p:spTree>
    <p:extLst>
      <p:ext uri="{BB962C8B-B14F-4D97-AF65-F5344CB8AC3E}">
        <p14:creationId xmlns:p14="http://schemas.microsoft.com/office/powerpoint/2010/main" val="463667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29</a:t>
            </a:fld>
            <a:endParaRPr lang="en-CA" altLang="en-US"/>
          </a:p>
        </p:txBody>
      </p:sp>
    </p:spTree>
    <p:extLst>
      <p:ext uri="{BB962C8B-B14F-4D97-AF65-F5344CB8AC3E}">
        <p14:creationId xmlns:p14="http://schemas.microsoft.com/office/powerpoint/2010/main" val="67988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fr-CA" sz="1200" b="0" i="0" u="none" strike="noStrike">
                <a:solidFill>
                  <a:schemeClr val="tx1"/>
                </a:solidFill>
                <a:latin typeface="Calibri" pitchFamily="68" charset="0"/>
                <a:ea typeface="MS PGothic" panose="020B0600070205080204" pitchFamily="34" charset="-128"/>
                <a:cs typeface="ＭＳ Ｐゴシック" pitchFamily="68" charset="-128"/>
              </a:rPr>
              <a:t>Les normes de qualité sont un petit ensemble d’énoncés à incidence élevée qui décrivent les soins optimaux lorsqu’il existe des écarts de qualité cernés en Ontario.</a:t>
            </a:r>
          </a:p>
          <a:p>
            <a:pPr marL="171450" indent="-171450" rtl="0" fontAlgn="base">
              <a:buFont typeface="Arial" panose="020B0604020202020204" pitchFamily="34" charset="0"/>
              <a:buChar char="•"/>
            </a:pPr>
            <a:r>
              <a:rPr lang="fr-CA" sz="1200" b="0" i="0">
                <a:solidFill>
                  <a:schemeClr val="tx1"/>
                </a:solidFill>
                <a:latin typeface="Calibri" pitchFamily="68" charset="0"/>
                <a:ea typeface="MS PGothic" panose="020B0600070205080204" pitchFamily="34" charset="-128"/>
                <a:cs typeface="ＭＳ Ｐゴシック" pitchFamily="68" charset="-128"/>
              </a:rPr>
              <a:t>L’application des normes est volontaire, et les normes sont de nature ambitieuse.</a:t>
            </a:r>
          </a:p>
          <a:p>
            <a:pPr marL="171450" indent="-171450" rtl="0" fontAlgn="base">
              <a:buFont typeface="Arial" panose="020B0604020202020204" pitchFamily="34" charset="0"/>
              <a:buChar char="•"/>
            </a:pPr>
            <a:r>
              <a:rPr lang="fr-CA" sz="1200" b="0" i="0" u="none" strike="noStrike">
                <a:solidFill>
                  <a:schemeClr val="tx1"/>
                </a:solidFill>
                <a:latin typeface="Calibri" pitchFamily="68" charset="0"/>
                <a:ea typeface="MS PGothic" panose="020B0600070205080204" pitchFamily="34" charset="-128"/>
                <a:cs typeface="ＭＳ Ｐゴシック" pitchFamily="68" charset="-128"/>
              </a:rPr>
              <a:t>Conçues pour « relever le niveau » dans le but d’offrir les meilleurs soins possible à tous les Ontariens, peu importe où ils vivent dans la province.</a:t>
            </a:r>
          </a:p>
          <a:p>
            <a:pPr marL="171450" indent="-171450" rtl="0" fontAlgn="base">
              <a:buFont typeface="Arial" panose="020B0604020202020204" pitchFamily="34" charset="0"/>
              <a:buChar char="•"/>
            </a:pPr>
            <a:r>
              <a:rPr lang="fr-CA" sz="2400" b="0">
                <a:solidFill>
                  <a:schemeClr val="tx1"/>
                </a:solidFill>
                <a:latin typeface="Arial" panose="020B0604020202020204" pitchFamily="34" charset="0"/>
                <a:ea typeface="MS PGothic" panose="020B0600070205080204" pitchFamily="34" charset="-128"/>
                <a:cs typeface="ＭＳ Ｐゴシック" pitchFamily="68" charset="-128"/>
              </a:rPr>
              <a:t>Il existe de nombreuses lignes directrices, normes professionnelles et autres recommandations qui enrichissent l’ensemble des données probantes.</a:t>
            </a:r>
            <a:r>
              <a:rPr lang="fr-CA" sz="2400" b="0" baseline="0">
                <a:solidFill>
                  <a:schemeClr val="tx1"/>
                </a:solidFill>
                <a:latin typeface="Arial" panose="020B0604020202020204" pitchFamily="34" charset="0"/>
                <a:ea typeface="MS PGothic" panose="020B0600070205080204" pitchFamily="34" charset="-128"/>
                <a:cs typeface="ＭＳ Ｐゴシック" pitchFamily="68" charset="-128"/>
              </a:rPr>
              <a:t> Les normes de qualité complètent ces ressources.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2400" baseline="0"/>
              <a:t>Les normes de qualité énoncent les caractéristiques des soins qui devraient être offerts, mais ne nomment pas les personnes qui devraient les offrir (contrairement aux autres guides de pratique clinique et guides de pratiques exemplaires).</a:t>
            </a:r>
          </a:p>
          <a:p>
            <a:endParaRPr lang="en-CA" b="1"/>
          </a:p>
          <a:p>
            <a:r>
              <a:rPr lang="fr-CA" b="1"/>
              <a:t>Les normes de qualité sont :</a:t>
            </a:r>
          </a:p>
          <a:p>
            <a:pPr marL="171450" indent="-171450" defTabSz="457200">
              <a:spcBef>
                <a:spcPct val="0"/>
              </a:spcBef>
              <a:buClr>
                <a:srgbClr val="00788A"/>
              </a:buClr>
              <a:buFont typeface="Arial" panose="020B0604020202020204" pitchFamily="34" charset="0"/>
              <a:buChar char="•"/>
            </a:pPr>
            <a:r>
              <a:rPr lang="fr-CA" sz="1200" b="0">
                <a:solidFill>
                  <a:schemeClr val="tx1"/>
                </a:solidFill>
                <a:latin typeface="Calibri" pitchFamily="68" charset="0"/>
                <a:ea typeface="MS PGothic" panose="020B0600070205080204" pitchFamily="34" charset="-128"/>
                <a:cs typeface="ＭＳ Ｐゴシック" pitchFamily="68" charset="-128"/>
              </a:rPr>
              <a:t>Concises : 5 à 15 énoncés solides, fondés sur des données probantes, portant sur des domaines de priorité élevée pour l’amélioration.</a:t>
            </a:r>
          </a:p>
          <a:p>
            <a:pPr marL="171450" marR="0" lvl="0" indent="-171450" algn="l" defTabSz="457200" rtl="0" eaLnBrk="0" fontAlgn="base" latinLnBrk="0" hangingPunct="0">
              <a:lnSpc>
                <a:spcPct val="100000"/>
              </a:lnSpc>
              <a:spcBef>
                <a:spcPct val="0"/>
              </a:spcBef>
              <a:spcAft>
                <a:spcPct val="0"/>
              </a:spcAft>
              <a:buClr>
                <a:srgbClr val="00788A"/>
              </a:buClr>
              <a:buSzTx/>
              <a:buFont typeface="Arial" panose="020B0604020202020204" pitchFamily="34" charset="0"/>
              <a:buChar char="•"/>
              <a:tabLst/>
              <a:defRPr/>
            </a:pPr>
            <a:r>
              <a:rPr lang="fr-CA" sz="1200" b="0"/>
              <a:t>Accessibles : aident les cliniciens et les organismes de fournisseurs à offrir des soins de la plus haute qualité possible, et les patients à connaître les sujets à aborder avec leurs fournisseurs de soins (comparativement aux guides de pratique clinique qui sont assez arides, les normes sont très accessibles et écrites en langage clair).</a:t>
            </a:r>
          </a:p>
          <a:p>
            <a:pPr marL="171450" indent="-171450" defTabSz="457200">
              <a:spcBef>
                <a:spcPct val="0"/>
              </a:spcBef>
              <a:buClr>
                <a:srgbClr val="00788A"/>
              </a:buClr>
              <a:buFont typeface="Arial" panose="020B0604020202020204" pitchFamily="34" charset="0"/>
              <a:buChar char="•"/>
            </a:pPr>
            <a:r>
              <a:rPr lang="fr-CA" sz="1200" b="0">
                <a:solidFill>
                  <a:schemeClr val="tx1"/>
                </a:solidFill>
                <a:latin typeface="Calibri" pitchFamily="68" charset="0"/>
                <a:ea typeface="MS PGothic" panose="020B0600070205080204" pitchFamily="34" charset="-128"/>
                <a:cs typeface="ＭＳ Ｐゴシック" pitchFamily="68" charset="-128"/>
              </a:rPr>
              <a:t>Mesurables : chaque énoncé est accompagné d’un ou de plusieurs indicateurs de qualité (structure, processus ou résultat), ainsi que d’un ensemble de mesures des résultats pour l’ensemble de la norme.</a:t>
            </a:r>
          </a:p>
          <a:p>
            <a:pPr marL="171450" lvl="0" indent="-171450" defTabSz="457200">
              <a:spcBef>
                <a:spcPct val="0"/>
              </a:spcBef>
              <a:buClr>
                <a:srgbClr val="00788A"/>
              </a:buClr>
              <a:buFont typeface="Arial" panose="020B0604020202020204" pitchFamily="34" charset="0"/>
              <a:buChar char="•"/>
            </a:pPr>
            <a:r>
              <a:rPr lang="fr-CA" sz="2800" b="0"/>
              <a:t>Applicables : </a:t>
            </a:r>
            <a:r>
              <a:rPr lang="fr-CA" sz="1200">
                <a:solidFill>
                  <a:schemeClr val="tx1"/>
                </a:solidFill>
                <a:latin typeface="Calibri" pitchFamily="68" charset="0"/>
                <a:ea typeface="MS PGothic" panose="020B0600070205080204" pitchFamily="34" charset="-128"/>
                <a:cs typeface="ＭＳ Ｐゴシック" pitchFamily="68" charset="-128"/>
              </a:rPr>
              <a:t>Des outils et des ressources d’amélioration de la qualité soutiennent chaque norme en vue de favoriser l’adoption.</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2</a:t>
            </a:fld>
            <a:endParaRPr lang="en-CA" altLang="en-US">
              <a:solidFill>
                <a:srgbClr val="000000"/>
              </a:solidFill>
            </a:endParaRPr>
          </a:p>
        </p:txBody>
      </p:sp>
    </p:spTree>
    <p:extLst>
      <p:ext uri="{BB962C8B-B14F-4D97-AF65-F5344CB8AC3E}">
        <p14:creationId xmlns:p14="http://schemas.microsoft.com/office/powerpoint/2010/main" val="4094519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30</a:t>
            </a:fld>
            <a:endParaRPr lang="en-CA" altLang="en-US"/>
          </a:p>
        </p:txBody>
      </p:sp>
    </p:spTree>
    <p:extLst>
      <p:ext uri="{BB962C8B-B14F-4D97-AF65-F5344CB8AC3E}">
        <p14:creationId xmlns:p14="http://schemas.microsoft.com/office/powerpoint/2010/main" val="3990970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br>
              <a:rPr lang="en-CA"/>
            </a:br>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31</a:t>
            </a:fld>
            <a:endParaRPr lang="en-CA" altLang="en-US"/>
          </a:p>
        </p:txBody>
      </p:sp>
    </p:spTree>
    <p:extLst>
      <p:ext uri="{BB962C8B-B14F-4D97-AF65-F5344CB8AC3E}">
        <p14:creationId xmlns:p14="http://schemas.microsoft.com/office/powerpoint/2010/main" val="421941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32</a:t>
            </a:fld>
            <a:endParaRPr lang="en-CA" altLang="en-US"/>
          </a:p>
        </p:txBody>
      </p:sp>
    </p:spTree>
    <p:extLst>
      <p:ext uri="{BB962C8B-B14F-4D97-AF65-F5344CB8AC3E}">
        <p14:creationId xmlns:p14="http://schemas.microsoft.com/office/powerpoint/2010/main" val="3007573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33</a:t>
            </a:fld>
            <a:endParaRPr lang="en-CA" altLang="en-US"/>
          </a:p>
        </p:txBody>
      </p:sp>
    </p:spTree>
    <p:extLst>
      <p:ext uri="{BB962C8B-B14F-4D97-AF65-F5344CB8AC3E}">
        <p14:creationId xmlns:p14="http://schemas.microsoft.com/office/powerpoint/2010/main" val="2406040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34</a:t>
            </a:fld>
            <a:endParaRPr lang="en-CA" altLang="en-US"/>
          </a:p>
        </p:txBody>
      </p:sp>
    </p:spTree>
    <p:extLst>
      <p:ext uri="{BB962C8B-B14F-4D97-AF65-F5344CB8AC3E}">
        <p14:creationId xmlns:p14="http://schemas.microsoft.com/office/powerpoint/2010/main" val="600786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35</a:t>
            </a:fld>
            <a:endParaRPr lang="en-CA" altLang="en-US"/>
          </a:p>
        </p:txBody>
      </p:sp>
    </p:spTree>
    <p:extLst>
      <p:ext uri="{BB962C8B-B14F-4D97-AF65-F5344CB8AC3E}">
        <p14:creationId xmlns:p14="http://schemas.microsoft.com/office/powerpoint/2010/main" val="4080459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a:t>Énoncé de qualité 12 :</a:t>
            </a:r>
            <a:r>
              <a:rPr lang="fr-CA" b="0"/>
              <a:t> </a:t>
            </a:r>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36</a:t>
            </a:fld>
            <a:endParaRPr lang="en-CA" altLang="en-US"/>
          </a:p>
        </p:txBody>
      </p:sp>
    </p:spTree>
    <p:extLst>
      <p:ext uri="{BB962C8B-B14F-4D97-AF65-F5344CB8AC3E}">
        <p14:creationId xmlns:p14="http://schemas.microsoft.com/office/powerpoint/2010/main" val="2297589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37</a:t>
            </a:fld>
            <a:endParaRPr lang="en-CA" altLang="en-US"/>
          </a:p>
        </p:txBody>
      </p:sp>
    </p:spTree>
    <p:extLst>
      <p:ext uri="{BB962C8B-B14F-4D97-AF65-F5344CB8AC3E}">
        <p14:creationId xmlns:p14="http://schemas.microsoft.com/office/powerpoint/2010/main" val="837025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38</a:t>
            </a:fld>
            <a:endParaRPr lang="en-CA" altLang="en-US"/>
          </a:p>
        </p:txBody>
      </p:sp>
    </p:spTree>
    <p:extLst>
      <p:ext uri="{BB962C8B-B14F-4D97-AF65-F5344CB8AC3E}">
        <p14:creationId xmlns:p14="http://schemas.microsoft.com/office/powerpoint/2010/main" val="69453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a:br>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39</a:t>
            </a:fld>
            <a:endParaRPr lang="en-CA" altLang="en-US"/>
          </a:p>
        </p:txBody>
      </p:sp>
    </p:spTree>
    <p:extLst>
      <p:ext uri="{BB962C8B-B14F-4D97-AF65-F5344CB8AC3E}">
        <p14:creationId xmlns:p14="http://schemas.microsoft.com/office/powerpoint/2010/main" val="3703782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 typeface="Arial" panose="020B0604020202020204" pitchFamily="34" charset="0"/>
              <a:buChar char="•"/>
            </a:pPr>
            <a:r>
              <a:rPr lang="fr-CA" sz="1600" b="1">
                <a:cs typeface="ＭＳ Ｐゴシック" charset="-128"/>
              </a:rPr>
              <a:t>Les patients, les aidants naturels et le public</a:t>
            </a:r>
            <a:r>
              <a:rPr lang="fr-CA" sz="1600">
                <a:cs typeface="ＭＳ Ｐゴシック" charset="-128"/>
              </a:rPr>
              <a:t> peuvent utiliser les normes de qualité pour comprendre les caractéristiques de soins d’excellente qualité, savoir à quoi ils devraient s’attendre de leurs fournisseurs de soins de santé et connaître la façon de discuter de la qualité de leurs soins.</a:t>
            </a:r>
          </a:p>
          <a:p>
            <a:pPr marL="360363" indent="-360363">
              <a:lnSpc>
                <a:spcPct val="95000"/>
              </a:lnSpc>
              <a:spcAft>
                <a:spcPts val="600"/>
              </a:spcAft>
              <a:buFont typeface="Arial" panose="020B0604020202020204" pitchFamily="34" charset="0"/>
              <a:buChar char="•"/>
            </a:pPr>
            <a:r>
              <a:rPr lang="fr-CA" sz="1600" b="1"/>
              <a:t>Les </a:t>
            </a:r>
            <a:r>
              <a:rPr lang="fr-CA" sz="1600" b="1" err="1"/>
              <a:t>RLISS</a:t>
            </a:r>
            <a:r>
              <a:rPr lang="fr-CA" sz="1600" b="1"/>
              <a:t> et les organismes responsables de la prévention des maladies</a:t>
            </a:r>
            <a:r>
              <a:rPr lang="fr-CA" sz="1600"/>
              <a:t> peuvent recourir aux normes de qualité pour mesurer les résultats de santé, tenir les fournisseurs de services de santé responsables de la prestation de soins de qualité supérieure et orienter les stratégies d’amélioration régionales.</a:t>
            </a:r>
          </a:p>
          <a:p>
            <a:pPr marL="360363" lvl="1" indent="-360363">
              <a:lnSpc>
                <a:spcPct val="95000"/>
              </a:lnSpc>
              <a:spcAft>
                <a:spcPts val="600"/>
              </a:spcAft>
              <a:buClr>
                <a:srgbClr val="00858F"/>
              </a:buClr>
              <a:buFont typeface="Arial" panose="020B0604020202020204" pitchFamily="34" charset="0"/>
              <a:buChar char="•"/>
            </a:pPr>
            <a:r>
              <a:rPr lang="fr-CA" sz="1600">
                <a:cs typeface="ＭＳ Ｐゴシック" charset="-128"/>
              </a:rPr>
              <a:t>Les </a:t>
            </a:r>
            <a:r>
              <a:rPr lang="fr-CA" sz="1600" b="1">
                <a:cs typeface="ＭＳ Ｐゴシック" charset="-128"/>
              </a:rPr>
              <a:t>organismes fournisseurs de soins de santé </a:t>
            </a:r>
            <a:r>
              <a:rPr lang="fr-CA" sz="1600">
                <a:cs typeface="ＭＳ Ｐゴシック" charset="-128"/>
              </a:rPr>
              <a:t>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 typeface="Arial" panose="020B0604020202020204" pitchFamily="34" charset="0"/>
              <a:buChar char="•"/>
            </a:pPr>
            <a:r>
              <a:rPr lang="fr-CA" sz="1600">
                <a:cs typeface="ＭＳ Ｐゴシック" charset="-128"/>
              </a:rPr>
              <a:t>Les </a:t>
            </a:r>
            <a:r>
              <a:rPr lang="fr-CA" sz="1600" b="1">
                <a:cs typeface="ＭＳ Ｐゴシック" charset="-128"/>
              </a:rPr>
              <a:t>professionnels de la santé </a:t>
            </a:r>
            <a:r>
              <a:rPr lang="fr-CA" sz="1600">
                <a:cs typeface="ＭＳ Ｐゴシック" charset="-128"/>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 typeface="Arial" panose="020B0604020202020204" pitchFamily="34" charset="0"/>
              <a:buChar char="•"/>
            </a:pPr>
            <a:r>
              <a:rPr lang="fr-CA" sz="1600"/>
              <a:t>Le</a:t>
            </a:r>
            <a:r>
              <a:rPr lang="fr-CA" sz="1600" b="1"/>
              <a:t> gouvernement </a:t>
            </a:r>
            <a:r>
              <a:rPr lang="fr-CA" sz="1600"/>
              <a:t>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p>
          <a:p>
            <a:endParaRPr lang="en-CA" b="1"/>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3</a:t>
            </a:fld>
            <a:endParaRPr lang="en-CA" altLang="en-US">
              <a:solidFill>
                <a:srgbClr val="000000"/>
              </a:solidFill>
            </a:endParaRPr>
          </a:p>
        </p:txBody>
      </p:sp>
    </p:spTree>
    <p:extLst>
      <p:ext uri="{BB962C8B-B14F-4D97-AF65-F5344CB8AC3E}">
        <p14:creationId xmlns:p14="http://schemas.microsoft.com/office/powerpoint/2010/main" val="4236923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40</a:t>
            </a:fld>
            <a:endParaRPr lang="en-CA" altLang="en-US"/>
          </a:p>
        </p:txBody>
      </p:sp>
    </p:spTree>
    <p:extLst>
      <p:ext uri="{BB962C8B-B14F-4D97-AF65-F5344CB8AC3E}">
        <p14:creationId xmlns:p14="http://schemas.microsoft.com/office/powerpoint/2010/main" val="3089699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0" i="0" kern="1200">
                <a:solidFill>
                  <a:schemeClr val="tx1"/>
                </a:solidFill>
                <a:effectLst/>
                <a:latin typeface="Calibri" pitchFamily="68" charset="0"/>
                <a:ea typeface="MS PGothic" panose="020B0600070205080204" pitchFamily="34" charset="-128"/>
                <a:cs typeface="ＭＳ Ｐゴシック" pitchFamily="68" charset="-128"/>
              </a:rPr>
              <a:t> </a:t>
            </a:r>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41</a:t>
            </a:fld>
            <a:endParaRPr lang="en-CA" altLang="en-US"/>
          </a:p>
        </p:txBody>
      </p:sp>
    </p:spTree>
    <p:extLst>
      <p:ext uri="{BB962C8B-B14F-4D97-AF65-F5344CB8AC3E}">
        <p14:creationId xmlns:p14="http://schemas.microsoft.com/office/powerpoint/2010/main" val="2535359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a:solidFill>
                  <a:schemeClr val="tx1"/>
                </a:solidFill>
                <a:latin typeface="Calibri" pitchFamily="68" charset="0"/>
                <a:ea typeface="MS PGothic" panose="020B0600070205080204" pitchFamily="34" charset="-128"/>
                <a:cs typeface="ＭＳ Ｐゴシック" pitchFamily="68" charset="-128"/>
              </a:rPr>
              <a:t>Le Comité consultatif sur cette norme de qualité a cerné un petit nombre d’objectifs primordiaux pour cette norme de qualité. Ces indicateurs ont été mis en correspondance avec des indicateurs qui peuvent être utilisés pour évaluer la qualité des soins à l’échelle provinciale et locale.</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pPr/>
              <a:t>42</a:t>
            </a:fld>
            <a:endParaRPr lang="en-CA" altLang="en-US"/>
          </a:p>
        </p:txBody>
      </p:sp>
    </p:spTree>
    <p:extLst>
      <p:ext uri="{BB962C8B-B14F-4D97-AF65-F5344CB8AC3E}">
        <p14:creationId xmlns:p14="http://schemas.microsoft.com/office/powerpoint/2010/main" val="3190098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cs typeface="Calibri"/>
              </a:rPr>
              <a:t> </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43</a:t>
            </a:fld>
            <a:endParaRPr lang="en-CA" altLang="en-US">
              <a:solidFill>
                <a:srgbClr val="000000"/>
              </a:solidFill>
            </a:endParaRPr>
          </a:p>
        </p:txBody>
      </p:sp>
    </p:spTree>
    <p:extLst>
      <p:ext uri="{BB962C8B-B14F-4D97-AF65-F5344CB8AC3E}">
        <p14:creationId xmlns:p14="http://schemas.microsoft.com/office/powerpoint/2010/main" val="17629518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t>À l’échelle locale :</a:t>
            </a:r>
          </a:p>
          <a:p>
            <a:r>
              <a:rPr lang="fr-CA" sz="1200" b="0" i="0" u="none" strike="noStrike" baseline="0">
                <a:solidFill>
                  <a:schemeClr val="tx1"/>
                </a:solidFill>
                <a:latin typeface="Calibri" pitchFamily="68" charset="0"/>
                <a:ea typeface="MS PGothic" panose="020B0600070205080204" pitchFamily="34" charset="-128"/>
                <a:cs typeface="ＭＳ Ｐゴシック" pitchFamily="68" charset="-128"/>
              </a:rPr>
              <a:t>En plus, chaque énoncé de qualité de cette norme de qualité est accompagné d’un ou de plusieurs indicateurs. Ces indicateurs visent à guider la mesure des efforts d’amélioration de la qualité liés à la mise en œuvre de l’énoncé. </a:t>
            </a:r>
          </a:p>
          <a:p>
            <a:endParaRPr lang="en-CA" sz="1200" b="0" i="0" u="none" strike="noStrike" kern="1200" baseline="0">
              <a:solidFill>
                <a:schemeClr val="tx1"/>
              </a:solidFill>
              <a:latin typeface="Calibri" pitchFamily="68" charset="0"/>
              <a:ea typeface="MS PGothic" panose="020B0600070205080204" pitchFamily="34" charset="-128"/>
              <a:cs typeface="Calibri"/>
            </a:endParaRPr>
          </a:p>
          <a:p>
            <a:endParaRPr lang="en-CA">
              <a:cs typeface="Calibri"/>
            </a:endParaRPr>
          </a:p>
          <a:p>
            <a:endParaRPr lang="en-CA"/>
          </a:p>
        </p:txBody>
      </p:sp>
      <p:sp>
        <p:nvSpPr>
          <p:cNvPr id="4" name="Slide Number Placeholder 3"/>
          <p:cNvSpPr>
            <a:spLocks noGrp="1"/>
          </p:cNvSpPr>
          <p:nvPr>
            <p:ph type="sldNum" sz="quarter" idx="5"/>
          </p:nvPr>
        </p:nvSpPr>
        <p:spPr/>
        <p:txBody>
          <a:bodyPr/>
          <a:lstStyle/>
          <a:p>
            <a:fld id="{0597D704-995A-451A-AAA2-B9462F0B3A37}" type="slidenum">
              <a:rPr lang="en-CA" altLang="en-US" smtClean="0"/>
              <a:pPr/>
              <a:t>44</a:t>
            </a:fld>
            <a:endParaRPr lang="en-CA" altLang="en-US"/>
          </a:p>
        </p:txBody>
      </p:sp>
    </p:spTree>
    <p:extLst>
      <p:ext uri="{BB962C8B-B14F-4D97-AF65-F5344CB8AC3E}">
        <p14:creationId xmlns:p14="http://schemas.microsoft.com/office/powerpoint/2010/main" val="1374772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solidFill>
                  <a:srgbClr val="000000"/>
                </a:solidFill>
              </a:rPr>
              <a:pPr/>
              <a:t>45</a:t>
            </a:fld>
            <a:endParaRPr lang="en-CA" altLang="en-US">
              <a:solidFill>
                <a:srgbClr val="000000"/>
              </a:solidFill>
            </a:endParaRPr>
          </a:p>
        </p:txBody>
      </p:sp>
    </p:spTree>
    <p:extLst>
      <p:ext uri="{BB962C8B-B14F-4D97-AF65-F5344CB8AC3E}">
        <p14:creationId xmlns:p14="http://schemas.microsoft.com/office/powerpoint/2010/main" val="862252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800"/>
              <a:t>Chaque norme de qualité porte sur une question de soins de santé spécifique.  L’élaboration de chaque norme de qualité s’accompagne d’un assortiment de ressources.</a:t>
            </a:r>
          </a:p>
          <a:p>
            <a:pPr marL="285750" marR="0" lvl="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CA" sz="1800"/>
              <a:t>Au moyen d’énoncés concis et faciles à comprendre, les normes de qualité décrivent à quoi ressemblent des soins de qualité pour une affection ou un sujet en fonction des données probantes.</a:t>
            </a:r>
          </a:p>
          <a:p>
            <a:pPr marL="285750" indent="-285750">
              <a:buFont typeface="Arial" panose="020B0604020202020204" pitchFamily="34" charset="0"/>
              <a:buChar char="•"/>
            </a:pPr>
            <a:r>
              <a:rPr lang="fr-CA" sz="1800"/>
              <a:t>Chaque norme de qualité est accompagnée des documents suivants : </a:t>
            </a:r>
          </a:p>
          <a:p>
            <a:pPr marL="742950" lvl="1" indent="-285750">
              <a:buFont typeface="Arial" panose="020B0604020202020204" pitchFamily="34" charset="0"/>
              <a:buChar char="•"/>
            </a:pPr>
            <a:r>
              <a:rPr lang="fr-CA" sz="1800" i="1"/>
              <a:t>Un guide de référence des patients </a:t>
            </a:r>
          </a:p>
          <a:p>
            <a:pPr marL="742950" lvl="1" indent="-285750">
              <a:buFont typeface="Arial" panose="020B0604020202020204" pitchFamily="34" charset="0"/>
              <a:buChar char="•"/>
            </a:pPr>
            <a:r>
              <a:rPr lang="fr-CA" sz="1800" i="1"/>
              <a:t>Des recommandations relatives à l’adoption </a:t>
            </a:r>
          </a:p>
          <a:p>
            <a:pPr marL="742950" lvl="1" indent="-285750">
              <a:buFont typeface="Arial" panose="020B0604020202020204" pitchFamily="34" charset="0"/>
              <a:buChar char="•"/>
            </a:pPr>
            <a:r>
              <a:rPr lang="fr-CA" sz="1800" i="1"/>
              <a:t>Un guide de démarrage</a:t>
            </a:r>
          </a:p>
          <a:p>
            <a:pPr marL="742950" lvl="1" indent="-285750">
              <a:buFont typeface="Arial" panose="020B0604020202020204" pitchFamily="34" charset="0"/>
              <a:buChar char="•"/>
            </a:pPr>
            <a:r>
              <a:rPr lang="fr-CA" sz="1800" i="1"/>
              <a:t>Des tableaux de données</a:t>
            </a:r>
          </a:p>
          <a:p>
            <a:pPr marL="742950" lvl="1" indent="-285750">
              <a:buFont typeface="Arial" panose="020B0604020202020204" pitchFamily="34" charset="0"/>
              <a:buChar char="•"/>
            </a:pPr>
            <a:r>
              <a:rPr lang="fr-CA" sz="1800" i="1"/>
              <a:t>Un guide de mesure</a:t>
            </a:r>
          </a:p>
          <a:p>
            <a:pPr marL="285750" indent="-285750">
              <a:buFont typeface="Arial" panose="020B0604020202020204" pitchFamily="34" charset="0"/>
              <a:buChar char="•"/>
            </a:pPr>
            <a:r>
              <a:rPr lang="fr-CA" sz="1800"/>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p:txBody>
      </p:sp>
      <p:sp>
        <p:nvSpPr>
          <p:cNvPr id="4" name="Slide Number Placeholder 3"/>
          <p:cNvSpPr>
            <a:spLocks noGrp="1"/>
          </p:cNvSpPr>
          <p:nvPr>
            <p:ph type="sldNum" sz="quarter" idx="10"/>
          </p:nvPr>
        </p:nvSpPr>
        <p:spPr/>
        <p:txBody>
          <a:bodyPr/>
          <a:lstStyle/>
          <a:p>
            <a:fld id="{0597D704-995A-451A-AAA2-B9462F0B3A37}" type="slidenum">
              <a:rPr lang="en-CA" altLang="en-US" smtClean="0">
                <a:solidFill>
                  <a:srgbClr val="000000"/>
                </a:solidFill>
              </a:rPr>
              <a:pPr/>
              <a:t>4</a:t>
            </a:fld>
            <a:endParaRPr lang="en-CA" altLang="en-US">
              <a:solidFill>
                <a:srgbClr val="000000"/>
              </a:solidFill>
            </a:endParaRPr>
          </a:p>
        </p:txBody>
      </p:sp>
    </p:spTree>
    <p:extLst>
      <p:ext uri="{BB962C8B-B14F-4D97-AF65-F5344CB8AC3E}">
        <p14:creationId xmlns:p14="http://schemas.microsoft.com/office/powerpoint/2010/main" val="263410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 </a:t>
            </a:r>
          </a:p>
        </p:txBody>
      </p:sp>
      <p:sp>
        <p:nvSpPr>
          <p:cNvPr id="4" name="Slide Number Placeholder 3"/>
          <p:cNvSpPr>
            <a:spLocks noGrp="1"/>
          </p:cNvSpPr>
          <p:nvPr>
            <p:ph type="sldNum" sz="quarter" idx="10"/>
          </p:nvPr>
        </p:nvSpPr>
        <p:spPr/>
        <p:txBody>
          <a:bodyPr/>
          <a:lstStyle/>
          <a:p>
            <a:fld id="{BCAAFC39-66EA-4D9F-B69D-A596BC388A64}" type="slidenum">
              <a:rPr lang="en-CA" altLang="en-US" smtClean="0"/>
              <a:pPr/>
              <a:t>5</a:t>
            </a:fld>
            <a:endParaRPr lang="en-CA" altLang="en-US"/>
          </a:p>
        </p:txBody>
      </p:sp>
    </p:spTree>
    <p:extLst>
      <p:ext uri="{BB962C8B-B14F-4D97-AF65-F5344CB8AC3E}">
        <p14:creationId xmlns:p14="http://schemas.microsoft.com/office/powerpoint/2010/main" val="354378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CA" b="0"/>
              <a:t>Every quality standard includes a plain language summary for patients,</a:t>
            </a:r>
            <a:r>
              <a:rPr lang="en-CA" b="0" baseline="0"/>
              <a:t> families, </a:t>
            </a:r>
            <a:r>
              <a:rPr lang="en-CA" b="0"/>
              <a:t>caregivers, and the public called the </a:t>
            </a:r>
            <a:r>
              <a:rPr lang="en-CA" b="1"/>
              <a:t>patient conversation guide.</a:t>
            </a:r>
          </a:p>
          <a:p>
            <a:endParaRPr lang="en-US" baseline="0"/>
          </a:p>
          <a:p>
            <a:r>
              <a:rPr lang="en-US" b="1" baseline="0"/>
              <a:t>Patient engagement in quality standards: </a:t>
            </a:r>
          </a:p>
          <a:p>
            <a:pPr marL="171450" indent="-171450">
              <a:buFont typeface="Arial" panose="020B0604020202020204" pitchFamily="34" charset="0"/>
              <a:buChar char="•"/>
            </a:pPr>
            <a:r>
              <a:rPr lang="en-CA" sz="1200"/>
              <a:t>Membership on advisory committees</a:t>
            </a:r>
          </a:p>
          <a:p>
            <a:pPr marL="171450" indent="-171450">
              <a:buFont typeface="Arial" panose="020B0604020202020204" pitchFamily="34" charset="0"/>
              <a:buChar char="•"/>
            </a:pPr>
            <a:r>
              <a:rPr lang="en-CA" sz="1200"/>
              <a:t>Focus groups and key informant interviews on topic specific content (when necessary)</a:t>
            </a:r>
          </a:p>
          <a:p>
            <a:pPr marL="171450" indent="-171450">
              <a:buFont typeface="Arial" panose="020B0604020202020204" pitchFamily="34" charset="0"/>
              <a:buChar char="•"/>
            </a:pPr>
            <a:r>
              <a:rPr lang="en-CA" sz="1200"/>
              <a:t>Public comment period for each quality standard</a:t>
            </a:r>
          </a:p>
          <a:p>
            <a:pPr marL="171450" indent="-171450">
              <a:buFont typeface="Arial" panose="020B0604020202020204" pitchFamily="34" charset="0"/>
              <a:buChar char="•"/>
            </a:pPr>
            <a:r>
              <a:rPr lang="en-CA" sz="1200"/>
              <a:t>Consultations on the patient conversation guide</a:t>
            </a:r>
          </a:p>
          <a:p>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6</a:t>
            </a:fld>
            <a:endParaRPr lang="en-CA" altLang="en-US"/>
          </a:p>
        </p:txBody>
      </p:sp>
    </p:spTree>
    <p:extLst>
      <p:ext uri="{BB962C8B-B14F-4D97-AF65-F5344CB8AC3E}">
        <p14:creationId xmlns:p14="http://schemas.microsoft.com/office/powerpoint/2010/main" val="292037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a:t>Même si de nombreux aspects de la norme de qualité représentent les soins qui peuvent et devraient être offerts aujourd’hui, il est reconnu qu’il existe des obstacles systémiques plus vastes qui peuvent empêcher la prestation des soins conformément à la norme.  Ce document résume les exigences à l’échelle régionale et systémique qui sont nécessaires pour aider les professionnels de la santé et les organismes de soins de santé à respecter ces normes et le délai prévu pour surmonter ces obstacles.</a:t>
            </a:r>
          </a:p>
        </p:txBody>
      </p:sp>
      <p:sp>
        <p:nvSpPr>
          <p:cNvPr id="4" name="Slide Number Placeholder 3"/>
          <p:cNvSpPr>
            <a:spLocks noGrp="1"/>
          </p:cNvSpPr>
          <p:nvPr>
            <p:ph type="sldNum" sz="quarter" idx="10"/>
          </p:nvPr>
        </p:nvSpPr>
        <p:spPr/>
        <p:txBody>
          <a:bodyPr/>
          <a:lstStyle/>
          <a:p>
            <a:fld id="{0597D704-995A-451A-AAA2-B9462F0B3A37}" type="slidenum">
              <a:rPr lang="en-CA" altLang="en-US">
                <a:solidFill>
                  <a:srgbClr val="000000"/>
                </a:solidFill>
              </a:rPr>
              <a:pPr/>
              <a:t>7</a:t>
            </a:fld>
            <a:endParaRPr lang="en-CA" altLang="en-US">
              <a:solidFill>
                <a:srgbClr val="000000"/>
              </a:solidFill>
            </a:endParaRPr>
          </a:p>
        </p:txBody>
      </p:sp>
    </p:spTree>
    <p:extLst>
      <p:ext uri="{BB962C8B-B14F-4D97-AF65-F5344CB8AC3E}">
        <p14:creationId xmlns:p14="http://schemas.microsoft.com/office/powerpoint/2010/main" val="412065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a:t>Toutefois, il y a des choses que nous pouvons faire aujourd’hui malgré les vastes obstacles systémiques qui pourraient prendre du temps à surmonter. Le Guide de démarrage 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Guide de démarrage comprend également un modèle de plan d’action et des exemples sur la manière dont les plans d’amélioration de la qualité peuvent aider à faire progresser les normes de qualité.</a:t>
            </a:r>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0597D704-995A-451A-AAA2-B9462F0B3A37}" type="slidenum">
              <a:rPr lang="en-CA" altLang="en-US"/>
              <a:pPr/>
              <a:t>8</a:t>
            </a:fld>
            <a:endParaRPr lang="en-CA" altLang="en-US"/>
          </a:p>
        </p:txBody>
      </p:sp>
    </p:spTree>
    <p:extLst>
      <p:ext uri="{BB962C8B-B14F-4D97-AF65-F5344CB8AC3E}">
        <p14:creationId xmlns:p14="http://schemas.microsoft.com/office/powerpoint/2010/main" val="38881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0186" y="5045884"/>
            <a:ext cx="2787565" cy="1437461"/>
          </a:xfrm>
          <a:prstGeom prst="rect">
            <a:avLst/>
          </a:prstGeom>
        </p:spPr>
      </p:pic>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99068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2" name="Picture 1" descr="ty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7973"/>
            <a:ext cx="9144000" cy="6895973"/>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8818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577033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6163" t="6163" b="6163"/>
          <a:stretch/>
        </p:blipFill>
        <p:spPr>
          <a:xfrm>
            <a:off x="-1" y="-1"/>
            <a:ext cx="4864129" cy="6858001"/>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6" y="5013484"/>
            <a:ext cx="2787565" cy="1437461"/>
          </a:xfrm>
          <a:prstGeom prst="rect">
            <a:avLst/>
          </a:prstGeom>
        </p:spPr>
      </p:pic>
    </p:spTree>
    <p:extLst>
      <p:ext uri="{BB962C8B-B14F-4D97-AF65-F5344CB8AC3E}">
        <p14:creationId xmlns:p14="http://schemas.microsoft.com/office/powerpoint/2010/main" val="4272948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a:off x="50264" y="0"/>
            <a:ext cx="9093736" cy="6858000"/>
          </a:xfrm>
          <a:prstGeom prst="rect">
            <a:avLst/>
          </a:prstGeom>
        </p:spPr>
      </p:pic>
    </p:spTree>
    <p:extLst>
      <p:ext uri="{BB962C8B-B14F-4D97-AF65-F5344CB8AC3E}">
        <p14:creationId xmlns:p14="http://schemas.microsoft.com/office/powerpoint/2010/main" val="3618805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pic>
        <p:nvPicPr>
          <p:cNvPr id="5" name="Picture 4"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7139136" cy="1165909"/>
          </a:xfrm>
        </p:spPr>
        <p:txBody>
          <a:bodyPr anchor="b"/>
          <a:lstStyle>
            <a:lvl1pPr>
              <a:defRPr>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5320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pic>
        <p:nvPicPr>
          <p:cNvPr id="6" name="Picture 5"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2" name="Title 1"/>
          <p:cNvSpPr>
            <a:spLocks noGrp="1"/>
          </p:cNvSpPr>
          <p:nvPr>
            <p:ph type="title"/>
          </p:nvPr>
        </p:nvSpPr>
        <p:spPr>
          <a:xfrm>
            <a:off x="474544" y="2074491"/>
            <a:ext cx="7139136" cy="706437"/>
          </a:xfrm>
        </p:spPr>
        <p:txBody>
          <a:bodyPr anchor="b"/>
          <a:lstStyle>
            <a:lvl1pPr>
              <a:lnSpc>
                <a:spcPts val="4680"/>
              </a:lnSpc>
              <a:defRPr sz="4400">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4158656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pic>
        <p:nvPicPr>
          <p:cNvPr id="5" name="Picture 4"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7620" y="0"/>
            <a:ext cx="7066380" cy="6858000"/>
          </a:xfrm>
          <a:prstGeom prst="rect">
            <a:avLst/>
          </a:prstGeom>
        </p:spPr>
      </p:pic>
      <p:sp>
        <p:nvSpPr>
          <p:cNvPr id="2" name="Title 1"/>
          <p:cNvSpPr>
            <a:spLocks noGrp="1"/>
          </p:cNvSpPr>
          <p:nvPr>
            <p:ph type="title"/>
          </p:nvPr>
        </p:nvSpPr>
        <p:spPr>
          <a:xfrm>
            <a:off x="457200" y="490315"/>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862379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_graphs">
    <p:spTree>
      <p:nvGrpSpPr>
        <p:cNvPr id="1" name=""/>
        <p:cNvGrpSpPr/>
        <p:nvPr/>
      </p:nvGrpSpPr>
      <p:grpSpPr>
        <a:xfrm>
          <a:off x="0" y="0"/>
          <a:ext cx="0" cy="0"/>
          <a:chOff x="0" y="0"/>
          <a:chExt cx="0" cy="0"/>
        </a:xfrm>
      </p:grpSpPr>
      <p:sp>
        <p:nvSpPr>
          <p:cNvPr id="2" name="Title 1"/>
          <p:cNvSpPr>
            <a:spLocks noGrp="1"/>
          </p:cNvSpPr>
          <p:nvPr>
            <p:ph type="title"/>
          </p:nvPr>
        </p:nvSpPr>
        <p:spPr>
          <a:xfrm>
            <a:off x="457200" y="490315"/>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7" name="TextBox 6"/>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1858398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rgbClr val="00A0AF"/>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1623086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65" y="-81344"/>
            <a:ext cx="9198665" cy="6937130"/>
          </a:xfrm>
          <a:prstGeom prst="rect">
            <a:avLst/>
          </a:prstGeom>
        </p:spPr>
      </p:pic>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spTree>
    <p:extLst>
      <p:ext uri="{BB962C8B-B14F-4D97-AF65-F5344CB8AC3E}">
        <p14:creationId xmlns:p14="http://schemas.microsoft.com/office/powerpoint/2010/main" val="23064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51292" y="0"/>
            <a:ext cx="9091679" cy="6858000"/>
          </a:xfrm>
          <a:prstGeom prst="rect">
            <a:avLst/>
          </a:prstGeom>
        </p:spPr>
      </p:pic>
      <p:sp>
        <p:nvSpPr>
          <p:cNvPr id="4" name="Rectangle 3"/>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1499622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3" name="Picture 2" descr="HQO End Slide_cor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7066380"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118995"/>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4" name="TextBox 3"/>
          <p:cNvSpPr txBox="1"/>
          <p:nvPr userDrawn="1"/>
        </p:nvSpPr>
        <p:spPr>
          <a:xfrm>
            <a:off x="7156825" y="-14941"/>
            <a:ext cx="1431802" cy="3939540"/>
          </a:xfrm>
          <a:prstGeom prst="rect">
            <a:avLst/>
          </a:prstGeom>
          <a:noFill/>
        </p:spPr>
        <p:txBody>
          <a:bodyPr wrap="none" rtlCol="0">
            <a:spAutoFit/>
          </a:bodyPr>
          <a:lstStyle/>
          <a:p>
            <a:r>
              <a:rPr lang="en-US" sz="25000" u="none">
                <a:solidFill>
                  <a:srgbClr val="00A0AF"/>
                </a:solidFill>
                <a:latin typeface="ITC Century Std Book"/>
                <a:cs typeface="ITC Century Std Book"/>
              </a:rPr>
              <a:t>”</a:t>
            </a:r>
          </a:p>
        </p:txBody>
      </p:sp>
    </p:spTree>
    <p:extLst>
      <p:ext uri="{BB962C8B-B14F-4D97-AF65-F5344CB8AC3E}">
        <p14:creationId xmlns:p14="http://schemas.microsoft.com/office/powerpoint/2010/main" val="3147153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2" y="0"/>
            <a:ext cx="9175334" cy="6920640"/>
          </a:xfrm>
          <a:prstGeom prst="rect">
            <a:avLst/>
          </a:prstGeom>
        </p:spPr>
      </p:pic>
    </p:spTree>
    <p:extLst>
      <p:ext uri="{BB962C8B-B14F-4D97-AF65-F5344CB8AC3E}">
        <p14:creationId xmlns:p14="http://schemas.microsoft.com/office/powerpoint/2010/main" val="1708493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6897005"/>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740188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Slides option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24" y="0"/>
            <a:ext cx="9087937"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6" y="5013484"/>
            <a:ext cx="2787565" cy="1437461"/>
          </a:xfrm>
          <a:prstGeom prst="rect">
            <a:avLst/>
          </a:prstGeom>
        </p:spPr>
      </p:pic>
    </p:spTree>
    <p:extLst>
      <p:ext uri="{BB962C8B-B14F-4D97-AF65-F5344CB8AC3E}">
        <p14:creationId xmlns:p14="http://schemas.microsoft.com/office/powerpoint/2010/main" val="3871241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274544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Slides option 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23" y="0"/>
            <a:ext cx="9087937"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0187" y="5013486"/>
            <a:ext cx="2787565" cy="1437461"/>
          </a:xfrm>
          <a:prstGeom prst="rect">
            <a:avLst/>
          </a:prstGeom>
        </p:spPr>
      </p:pic>
    </p:spTree>
    <p:extLst>
      <p:ext uri="{BB962C8B-B14F-4D97-AF65-F5344CB8AC3E}">
        <p14:creationId xmlns:p14="http://schemas.microsoft.com/office/powerpoint/2010/main" val="584115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1583" cy="6858000"/>
          </a:xfrm>
          <a:prstGeom prst="rect">
            <a:avLst/>
          </a:prstGeom>
        </p:spPr>
      </p:pic>
    </p:spTree>
    <p:extLst>
      <p:ext uri="{BB962C8B-B14F-4D97-AF65-F5344CB8AC3E}">
        <p14:creationId xmlns:p14="http://schemas.microsoft.com/office/powerpoint/2010/main" val="3485822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lides option 2">
    <p:spTree>
      <p:nvGrpSpPr>
        <p:cNvPr id="1" name=""/>
        <p:cNvGrpSpPr/>
        <p:nvPr/>
      </p:nvGrpSpPr>
      <p:grpSpPr>
        <a:xfrm>
          <a:off x="0" y="0"/>
          <a:ext cx="0" cy="0"/>
          <a:chOff x="0" y="0"/>
          <a:chExt cx="0" cy="0"/>
        </a:xfrm>
      </p:grpSpPr>
      <p:pic>
        <p:nvPicPr>
          <p:cNvPr id="7" name="Picture 6" descr="quote pa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2085714" y="-34148"/>
            <a:ext cx="7058286" cy="6858000"/>
          </a:xfrm>
          <a:prstGeom prst="rect">
            <a:avLst/>
          </a:prstGeom>
        </p:spPr>
      </p:pic>
      <p:sp>
        <p:nvSpPr>
          <p:cNvPr id="2" name="Title 1"/>
          <p:cNvSpPr>
            <a:spLocks noGrp="1"/>
          </p:cNvSpPr>
          <p:nvPr>
            <p:ph type="title"/>
          </p:nvPr>
        </p:nvSpPr>
        <p:spPr>
          <a:xfrm>
            <a:off x="457200" y="274638"/>
            <a:ext cx="7139136" cy="1165909"/>
          </a:xfrm>
        </p:spPr>
        <p:txBody>
          <a:bodyPr anchor="b"/>
          <a:lstStyle>
            <a:lvl1pPr>
              <a:defRPr>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61258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_Slides option 2">
    <p:spTree>
      <p:nvGrpSpPr>
        <p:cNvPr id="1" name=""/>
        <p:cNvGrpSpPr/>
        <p:nvPr/>
      </p:nvGrpSpPr>
      <p:grpSpPr>
        <a:xfrm>
          <a:off x="0" y="0"/>
          <a:ext cx="0" cy="0"/>
          <a:chOff x="0" y="0"/>
          <a:chExt cx="0" cy="0"/>
        </a:xfrm>
      </p:grpSpPr>
      <p:pic>
        <p:nvPicPr>
          <p:cNvPr id="9" name="Picture 8" descr="circle detai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738" y="0"/>
            <a:ext cx="6831263" cy="6858000"/>
          </a:xfrm>
          <a:prstGeom prst="rect">
            <a:avLst/>
          </a:prstGeom>
        </p:spPr>
      </p:pic>
      <p:sp>
        <p:nvSpPr>
          <p:cNvPr id="2" name="Title 1"/>
          <p:cNvSpPr>
            <a:spLocks noGrp="1"/>
          </p:cNvSpPr>
          <p:nvPr>
            <p:ph type="title"/>
          </p:nvPr>
        </p:nvSpPr>
        <p:spPr>
          <a:xfrm>
            <a:off x="474544" y="2074493"/>
            <a:ext cx="7139136" cy="706437"/>
          </a:xfrm>
        </p:spPr>
        <p:txBody>
          <a:bodyPr anchor="b"/>
          <a:lstStyle>
            <a:lvl1pPr>
              <a:lnSpc>
                <a:spcPts val="4680"/>
              </a:lnSpc>
              <a:defRPr sz="4400">
                <a:solidFill>
                  <a:srgbClr val="00788A"/>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1330702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lides option 2">
    <p:spTree>
      <p:nvGrpSpPr>
        <p:cNvPr id="1" name=""/>
        <p:cNvGrpSpPr/>
        <p:nvPr/>
      </p:nvGrpSpPr>
      <p:grpSpPr>
        <a:xfrm>
          <a:off x="0" y="0"/>
          <a:ext cx="0" cy="0"/>
          <a:chOff x="0" y="0"/>
          <a:chExt cx="0" cy="0"/>
        </a:xfrm>
      </p:grpSpPr>
      <p:pic>
        <p:nvPicPr>
          <p:cNvPr id="6" name="Picture 5" descr="circle detail.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12738" y="0"/>
            <a:ext cx="6831263" cy="6858000"/>
          </a:xfrm>
          <a:prstGeom prst="rect">
            <a:avLst/>
          </a:prstGeom>
        </p:spPr>
      </p:pic>
      <p:sp>
        <p:nvSpPr>
          <p:cNvPr id="2" name="Title 1"/>
          <p:cNvSpPr>
            <a:spLocks noGrp="1"/>
          </p:cNvSpPr>
          <p:nvPr>
            <p:ph type="title"/>
          </p:nvPr>
        </p:nvSpPr>
        <p:spPr>
          <a:xfrm>
            <a:off x="457200" y="490317"/>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1692408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039987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lides option Graphs">
    <p:spTree>
      <p:nvGrpSpPr>
        <p:cNvPr id="1" name=""/>
        <p:cNvGrpSpPr/>
        <p:nvPr/>
      </p:nvGrpSpPr>
      <p:grpSpPr>
        <a:xfrm>
          <a:off x="0" y="0"/>
          <a:ext cx="0" cy="0"/>
          <a:chOff x="0" y="0"/>
          <a:chExt cx="0" cy="0"/>
        </a:xfrm>
      </p:grpSpPr>
      <p:sp>
        <p:nvSpPr>
          <p:cNvPr id="2" name="Title 1"/>
          <p:cNvSpPr>
            <a:spLocks noGrp="1"/>
          </p:cNvSpPr>
          <p:nvPr>
            <p:ph type="title"/>
          </p:nvPr>
        </p:nvSpPr>
        <p:spPr>
          <a:xfrm>
            <a:off x="457200" y="490317"/>
            <a:ext cx="7139136" cy="706437"/>
          </a:xfrm>
        </p:spPr>
        <p:txBody>
          <a:bodyPr anchor="t"/>
          <a:lstStyle>
            <a:lvl1pPr>
              <a:lnSpc>
                <a:spcPts val="3720"/>
              </a:lnSpc>
              <a:defRPr>
                <a:solidFill>
                  <a:srgbClr val="00788A"/>
                </a:solidFill>
              </a:defRPr>
            </a:lvl1pPr>
          </a:lstStyle>
          <a:p>
            <a:r>
              <a:rPr lang="en-US"/>
              <a:t>Click to edit Master title style</a:t>
            </a:r>
            <a:endParaRPr lang="en-CA"/>
          </a:p>
        </p:txBody>
      </p:sp>
      <p:sp>
        <p:nvSpPr>
          <p:cNvPr id="7" name="TextBox 6"/>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4270682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lides option Graphs">
    <p:spTree>
      <p:nvGrpSpPr>
        <p:cNvPr id="1" name=""/>
        <p:cNvGrpSpPr/>
        <p:nvPr/>
      </p:nvGrpSpPr>
      <p:grpSpPr>
        <a:xfrm>
          <a:off x="0" y="0"/>
          <a:ext cx="0" cy="0"/>
          <a:chOff x="0" y="0"/>
          <a:chExt cx="0" cy="0"/>
        </a:xfrm>
      </p:grpSpPr>
      <p:sp>
        <p:nvSpPr>
          <p:cNvPr id="7" name="Content Placeholder 2"/>
          <p:cNvSpPr>
            <a:spLocks noGrp="1"/>
          </p:cNvSpPr>
          <p:nvPr>
            <p:ph idx="1"/>
          </p:nvPr>
        </p:nvSpPr>
        <p:spPr>
          <a:xfrm>
            <a:off x="2"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2"/>
            <a:ext cx="9144000" cy="1472493"/>
          </a:xfrm>
          <a:solidFill>
            <a:srgbClr val="00A0AF"/>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2220623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118995"/>
        </a:solidFill>
        <a:effectLst/>
      </p:bgPr>
    </p:bg>
    <p:spTree>
      <p:nvGrpSpPr>
        <p:cNvPr id="1" name=""/>
        <p:cNvGrpSpPr/>
        <p:nvPr/>
      </p:nvGrpSpPr>
      <p:grpSpPr>
        <a:xfrm>
          <a:off x="0" y="0"/>
          <a:ext cx="0" cy="0"/>
          <a:chOff x="0" y="0"/>
          <a:chExt cx="0" cy="0"/>
        </a:xfrm>
      </p:grpSpPr>
      <p:pic>
        <p:nvPicPr>
          <p:cNvPr id="10" name="Picture 9" descr="What-is-HQO_slides_slide divid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664" y="-83558"/>
            <a:ext cx="9198665" cy="6941558"/>
          </a:xfrm>
          <a:prstGeom prst="rect">
            <a:avLst/>
          </a:prstGeom>
        </p:spPr>
      </p:pic>
      <p:sp>
        <p:nvSpPr>
          <p:cNvPr id="2" name="Title 1"/>
          <p:cNvSpPr>
            <a:spLocks noGrp="1"/>
          </p:cNvSpPr>
          <p:nvPr>
            <p:ph type="title"/>
          </p:nvPr>
        </p:nvSpPr>
        <p:spPr>
          <a:xfrm>
            <a:off x="722314" y="1813205"/>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FFFFFF"/>
                </a:solidFill>
                <a:latin typeface="Arial"/>
                <a:cs typeface="Arial"/>
              </a:rPr>
              <a:pPr algn="r" eaLnBrk="1" hangingPunct="1">
                <a:spcBef>
                  <a:spcPct val="50000"/>
                </a:spcBef>
              </a:pPr>
              <a:t>‹#›</a:t>
            </a:fld>
            <a:endParaRPr lang="en-US" altLang="en-US" sz="1100" b="0" u="none">
              <a:solidFill>
                <a:srgbClr val="FFFFFF"/>
              </a:solidFill>
              <a:latin typeface="Arial"/>
              <a:cs typeface="Arial"/>
            </a:endParaRPr>
          </a:p>
        </p:txBody>
      </p:sp>
    </p:spTree>
    <p:extLst>
      <p:ext uri="{BB962C8B-B14F-4D97-AF65-F5344CB8AC3E}">
        <p14:creationId xmlns:p14="http://schemas.microsoft.com/office/powerpoint/2010/main" val="3236295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7" name="Picture 6" descr="quote pag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12" y="0"/>
            <a:ext cx="9141986" cy="6858000"/>
          </a:xfrm>
          <a:prstGeom prst="rect">
            <a:avLst/>
          </a:prstGeom>
        </p:spPr>
      </p:pic>
      <p:sp>
        <p:nvSpPr>
          <p:cNvPr id="2" name="Title 1"/>
          <p:cNvSpPr>
            <a:spLocks noGrp="1"/>
          </p:cNvSpPr>
          <p:nvPr>
            <p:ph type="title"/>
          </p:nvPr>
        </p:nvSpPr>
        <p:spPr>
          <a:xfrm>
            <a:off x="722314" y="2420890"/>
            <a:ext cx="6081935" cy="1362075"/>
          </a:xfrm>
        </p:spPr>
        <p:txBody>
          <a:bodyPr anchor="t"/>
          <a:lstStyle>
            <a:lvl1pPr algn="l">
              <a:lnSpc>
                <a:spcPts val="3900"/>
              </a:lnSpc>
              <a:spcAft>
                <a:spcPts val="1200"/>
              </a:spcAft>
              <a:defRPr sz="3600" b="1" cap="none">
                <a:solidFill>
                  <a:srgbClr val="118995"/>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04857"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Tree>
    <p:extLst>
      <p:ext uri="{BB962C8B-B14F-4D97-AF65-F5344CB8AC3E}">
        <p14:creationId xmlns:p14="http://schemas.microsoft.com/office/powerpoint/2010/main" val="421318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118995"/>
        </a:solidFill>
        <a:effectLst/>
      </p:bgPr>
    </p:bg>
    <p:spTree>
      <p:nvGrpSpPr>
        <p:cNvPr id="1" name=""/>
        <p:cNvGrpSpPr/>
        <p:nvPr/>
      </p:nvGrpSpPr>
      <p:grpSpPr>
        <a:xfrm>
          <a:off x="0" y="0"/>
          <a:ext cx="0" cy="0"/>
          <a:chOff x="0" y="0"/>
          <a:chExt cx="0" cy="0"/>
        </a:xfrm>
      </p:grpSpPr>
      <p:pic>
        <p:nvPicPr>
          <p:cNvPr id="5" name="Picture 4" descr="What-is-HQO_slides_slide divide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510" y="-83558"/>
            <a:ext cx="9265509" cy="6992000"/>
          </a:xfrm>
          <a:prstGeom prst="rect">
            <a:avLst/>
          </a:prstGeom>
        </p:spPr>
      </p:pic>
      <p:sp>
        <p:nvSpPr>
          <p:cNvPr id="2" name="Title 1"/>
          <p:cNvSpPr>
            <a:spLocks noGrp="1"/>
          </p:cNvSpPr>
          <p:nvPr>
            <p:ph type="title"/>
          </p:nvPr>
        </p:nvSpPr>
        <p:spPr>
          <a:xfrm>
            <a:off x="722314" y="2420890"/>
            <a:ext cx="6081935" cy="1362075"/>
          </a:xfrm>
        </p:spPr>
        <p:txBody>
          <a:bodyPr anchor="t"/>
          <a:lstStyle>
            <a:lvl1pPr algn="l">
              <a:defRPr sz="4000" b="1" cap="none">
                <a:solidFill>
                  <a:srgbClr val="FFFFFF"/>
                </a:solidFill>
              </a:defRPr>
            </a:lvl1pPr>
          </a:lstStyle>
          <a:p>
            <a:r>
              <a:rPr lang="en-US"/>
              <a:t>Click to edit Master title style</a:t>
            </a:r>
            <a:endParaRPr lang="en-CA"/>
          </a:p>
        </p:txBody>
      </p:sp>
    </p:spTree>
    <p:extLst>
      <p:ext uri="{BB962C8B-B14F-4D97-AF65-F5344CB8AC3E}">
        <p14:creationId xmlns:p14="http://schemas.microsoft.com/office/powerpoint/2010/main" val="20118474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_Slides option 2">
    <p:spTree>
      <p:nvGrpSpPr>
        <p:cNvPr id="1" name=""/>
        <p:cNvGrpSpPr/>
        <p:nvPr/>
      </p:nvGrpSpPr>
      <p:grpSpPr>
        <a:xfrm>
          <a:off x="0" y="0"/>
          <a:ext cx="0" cy="0"/>
          <a:chOff x="0" y="0"/>
          <a:chExt cx="0" cy="0"/>
        </a:xfrm>
      </p:grpSpPr>
      <p:pic>
        <p:nvPicPr>
          <p:cNvPr id="12" name="Picture 11" descr="What-is-HQO_slides_slide divider.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1510" y="0"/>
            <a:ext cx="9265509" cy="6858000"/>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sp>
        <p:nvSpPr>
          <p:cNvPr id="2" name="Title 1"/>
          <p:cNvSpPr>
            <a:spLocks noGrp="1"/>
          </p:cNvSpPr>
          <p:nvPr>
            <p:ph type="title"/>
          </p:nvPr>
        </p:nvSpPr>
        <p:spPr>
          <a:xfrm>
            <a:off x="504029" y="1272020"/>
            <a:ext cx="2997771" cy="1312646"/>
          </a:xfrm>
        </p:spPr>
        <p:txBody>
          <a:bodyPr anchor="t"/>
          <a:lstStyle>
            <a:lvl1pPr>
              <a:lnSpc>
                <a:spcPts val="5620"/>
              </a:lnSpc>
              <a:defRPr sz="6000">
                <a:solidFill>
                  <a:srgbClr val="FFFFFF"/>
                </a:solidFill>
              </a:defRPr>
            </a:lvl1pPr>
          </a:lstStyle>
          <a:p>
            <a:r>
              <a:rPr lang="en-US"/>
              <a:t>Click to edit Master title style</a:t>
            </a:r>
            <a:endParaRPr lang="en-CA"/>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descr="HQO_Wordmark_English_Negative.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884" y="5354666"/>
            <a:ext cx="2206509" cy="1137830"/>
          </a:xfrm>
          <a:prstGeom prst="rect">
            <a:avLst/>
          </a:prstGeom>
        </p:spPr>
      </p:pic>
      <p:pic>
        <p:nvPicPr>
          <p:cNvPr id="11" name="Picture 10" descr="HQO_Logo_English_Negative.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78046" y="5253129"/>
            <a:ext cx="1895620" cy="1204573"/>
          </a:xfrm>
          <a:prstGeom prst="rect">
            <a:avLst/>
          </a:prstGeom>
        </p:spPr>
      </p:pic>
    </p:spTree>
    <p:extLst>
      <p:ext uri="{BB962C8B-B14F-4D97-AF65-F5344CB8AC3E}">
        <p14:creationId xmlns:p14="http://schemas.microsoft.com/office/powerpoint/2010/main" val="1368181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defRPr sz="1800" b="0"/>
            </a:pPr>
            <a:r>
              <a:rPr sz="4219" b="1"/>
              <a:t>Title Text</a:t>
            </a:r>
          </a:p>
        </p:txBody>
      </p:sp>
      <p:sp>
        <p:nvSpPr>
          <p:cNvPr id="29" name="Shape 29"/>
          <p:cNvSpPr>
            <a:spLocks noGrp="1"/>
          </p:cNvSpPr>
          <p:nvPr>
            <p:ph type="sldNum" sz="quarter" idx="2"/>
          </p:nvPr>
        </p:nvSpPr>
        <p:spPr>
          <a:xfrm>
            <a:off x="8932545" y="6616901"/>
            <a:ext cx="217528" cy="237101"/>
          </a:xfrm>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89658214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_image option">
    <p:spTree>
      <p:nvGrpSpPr>
        <p:cNvPr id="1" name=""/>
        <p:cNvGrpSpPr/>
        <p:nvPr/>
      </p:nvGrpSpPr>
      <p:grpSpPr>
        <a:xfrm>
          <a:off x="0" y="0"/>
          <a:ext cx="0" cy="0"/>
          <a:chOff x="0" y="0"/>
          <a:chExt cx="0" cy="0"/>
        </a:xfrm>
      </p:grpSpPr>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758008" y="0"/>
            <a:ext cx="4385991"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0186" y="5045884"/>
            <a:ext cx="2787565" cy="1437461"/>
          </a:xfrm>
          <a:prstGeom prst="rect">
            <a:avLst/>
          </a:prstGeom>
        </p:spPr>
      </p:pic>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890526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_text op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a:off x="51292" y="0"/>
            <a:ext cx="9091679" cy="6858000"/>
          </a:xfrm>
          <a:prstGeom prst="rect">
            <a:avLst/>
          </a:prstGeom>
        </p:spPr>
      </p:pic>
      <p:sp>
        <p:nvSpPr>
          <p:cNvPr id="4" name="Rectangle 3"/>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4113716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ontent_layout one">
    <p:spTree>
      <p:nvGrpSpPr>
        <p:cNvPr id="1" name=""/>
        <p:cNvGrpSpPr/>
        <p:nvPr/>
      </p:nvGrpSpPr>
      <p:grpSpPr>
        <a:xfrm>
          <a:off x="0" y="0"/>
          <a:ext cx="0" cy="0"/>
          <a:chOff x="0" y="0"/>
          <a:chExt cx="0" cy="0"/>
        </a:xfrm>
      </p:grpSpPr>
      <p:sp>
        <p:nvSpPr>
          <p:cNvPr id="4" name="TextBox 3"/>
          <p:cNvSpPr txBox="1"/>
          <p:nvPr userDrawn="1"/>
        </p:nvSpPr>
        <p:spPr>
          <a:xfrm>
            <a:off x="7724259" y="6332833"/>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2"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1700808"/>
            <a:ext cx="8229600" cy="4248472"/>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691329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sp>
        <p:nvSpPr>
          <p:cNvPr id="2" name="Title 1"/>
          <p:cNvSpPr>
            <a:spLocks noGrp="1"/>
          </p:cNvSpPr>
          <p:nvPr>
            <p:ph type="title"/>
          </p:nvPr>
        </p:nvSpPr>
        <p:spPr>
          <a:xfrm>
            <a:off x="474543" y="2074491"/>
            <a:ext cx="8214281" cy="706437"/>
          </a:xfrm>
        </p:spPr>
        <p:txBody>
          <a:bodyPr anchor="b"/>
          <a:lstStyle>
            <a:lvl1pPr>
              <a:lnSpc>
                <a:spcPts val="4680"/>
              </a:lnSpc>
              <a:defRPr sz="4400">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Rectangle 8"/>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30796602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content_layout two">
    <p:spTree>
      <p:nvGrpSpPr>
        <p:cNvPr id="1" name=""/>
        <p:cNvGrpSpPr/>
        <p:nvPr/>
      </p:nvGrpSpPr>
      <p:grpSpPr>
        <a:xfrm>
          <a:off x="0" y="0"/>
          <a:ext cx="0" cy="0"/>
          <a:chOff x="0" y="0"/>
          <a:chExt cx="0" cy="0"/>
        </a:xfrm>
      </p:grpSpPr>
      <p:sp>
        <p:nvSpPr>
          <p:cNvPr id="2" name="Title 1"/>
          <p:cNvSpPr>
            <a:spLocks noGrp="1"/>
          </p:cNvSpPr>
          <p:nvPr>
            <p:ph type="title"/>
          </p:nvPr>
        </p:nvSpPr>
        <p:spPr>
          <a:xfrm>
            <a:off x="474543" y="2074491"/>
            <a:ext cx="8214281" cy="706437"/>
          </a:xfrm>
        </p:spPr>
        <p:txBody>
          <a:bodyPr anchor="b"/>
          <a:lstStyle>
            <a:lvl1pPr>
              <a:lnSpc>
                <a:spcPts val="4680"/>
              </a:lnSpc>
              <a:defRPr sz="4400">
                <a:solidFill>
                  <a:schemeClr val="accent2"/>
                </a:solidFill>
              </a:defRPr>
            </a:lvl1pPr>
          </a:lstStyle>
          <a:p>
            <a:r>
              <a:rPr lang="en-US"/>
              <a:t>Click to edit Master title style</a:t>
            </a:r>
            <a:endParaRPr lang="en-CA"/>
          </a:p>
        </p:txBody>
      </p:sp>
      <p:sp>
        <p:nvSpPr>
          <p:cNvPr id="3" name="Content Placeholder 2"/>
          <p:cNvSpPr>
            <a:spLocks noGrp="1"/>
          </p:cNvSpPr>
          <p:nvPr>
            <p:ph idx="1"/>
          </p:nvPr>
        </p:nvSpPr>
        <p:spPr>
          <a:xfrm>
            <a:off x="457200" y="2996952"/>
            <a:ext cx="8229600" cy="295232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Rectangle 8"/>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Tree>
    <p:extLst>
      <p:ext uri="{BB962C8B-B14F-4D97-AF65-F5344CB8AC3E}">
        <p14:creationId xmlns:p14="http://schemas.microsoft.com/office/powerpoint/2010/main" val="2109293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
        <p:nvSpPr>
          <p:cNvPr id="5"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596250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chemeClr val="accent2"/>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3951397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pic>
        <p:nvPicPr>
          <p:cNvPr id="3" name="Picture 2" descr="corner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093648" cy="6858000"/>
          </a:xfrm>
          <a:prstGeom prst="rect">
            <a:avLst/>
          </a:prstGeom>
        </p:spPr>
      </p:pic>
    </p:spTree>
    <p:extLst>
      <p:ext uri="{BB962C8B-B14F-4D97-AF65-F5344CB8AC3E}">
        <p14:creationId xmlns:p14="http://schemas.microsoft.com/office/powerpoint/2010/main" val="2883252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4089" y="-104089"/>
            <a:ext cx="7066178"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00A0AF"/>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4" name="TextBox 3"/>
          <p:cNvSpPr txBox="1"/>
          <p:nvPr userDrawn="1"/>
        </p:nvSpPr>
        <p:spPr>
          <a:xfrm>
            <a:off x="7156825" y="-14941"/>
            <a:ext cx="1431802" cy="3939540"/>
          </a:xfrm>
          <a:prstGeom prst="rect">
            <a:avLst/>
          </a:prstGeom>
          <a:noFill/>
        </p:spPr>
        <p:txBody>
          <a:bodyPr wrap="none" rtlCol="0">
            <a:spAutoFit/>
          </a:bodyPr>
          <a:lstStyle/>
          <a:p>
            <a:r>
              <a:rPr lang="en-US" sz="25000" u="none">
                <a:solidFill>
                  <a:srgbClr val="00A0AF"/>
                </a:solidFill>
                <a:latin typeface="ITC Century Std Book"/>
                <a:cs typeface="ITC Century Std Book"/>
              </a:rPr>
              <a:t>”</a:t>
            </a:r>
          </a:p>
        </p:txBody>
      </p:sp>
    </p:spTree>
    <p:extLst>
      <p:ext uri="{BB962C8B-B14F-4D97-AF65-F5344CB8AC3E}">
        <p14:creationId xmlns:p14="http://schemas.microsoft.com/office/powerpoint/2010/main" val="2732174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75333" cy="6919604"/>
          </a:xfrm>
          <a:prstGeom prst="rect">
            <a:avLst/>
          </a:prstGeom>
        </p:spPr>
      </p:pic>
    </p:spTree>
    <p:extLst>
      <p:ext uri="{BB962C8B-B14F-4D97-AF65-F5344CB8AC3E}">
        <p14:creationId xmlns:p14="http://schemas.microsoft.com/office/powerpoint/2010/main" val="35618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slide_option 2 with image">
    <p:spTree>
      <p:nvGrpSpPr>
        <p:cNvPr id="1" name=""/>
        <p:cNvGrpSpPr/>
        <p:nvPr/>
      </p:nvGrpSpPr>
      <p:grpSpPr>
        <a:xfrm>
          <a:off x="0" y="0"/>
          <a:ext cx="0" cy="0"/>
          <a:chOff x="0" y="0"/>
          <a:chExt cx="0" cy="0"/>
        </a:xfrm>
      </p:grpSpPr>
      <p:pic>
        <p:nvPicPr>
          <p:cNvPr id="2" name="Picture 1" descr="ty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7973"/>
            <a:ext cx="9144000" cy="6895973"/>
          </a:xfrm>
          <a:prstGeom prst="rect">
            <a:avLst/>
          </a:prstGeom>
        </p:spPr>
      </p:pic>
      <p:sp>
        <p:nvSpPr>
          <p:cNvPr id="4" name="TextBox 3"/>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3" name="Content Placeholder 2"/>
          <p:cNvSpPr>
            <a:spLocks noGrp="1"/>
          </p:cNvSpPr>
          <p:nvPr>
            <p:ph idx="1"/>
          </p:nvPr>
        </p:nvSpPr>
        <p:spPr>
          <a:xfrm>
            <a:off x="4586942" y="0"/>
            <a:ext cx="4557058" cy="6858000"/>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1673151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88A"/>
                </a:solidFill>
              </a:defRPr>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A0AF"/>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7"/>
          <p:cNvSpPr>
            <a:spLocks noGrp="1" noChangeArrowheads="1"/>
          </p:cNvSpPr>
          <p:nvPr>
            <p:ph type="ftr" sz="quarter" idx="10"/>
          </p:nvPr>
        </p:nvSpPr>
        <p:spPr/>
        <p:txBody>
          <a:bodyPr/>
          <a:lstStyle>
            <a:lvl1pPr>
              <a:defRPr/>
            </a:lvl1pPr>
          </a:lstStyle>
          <a:p>
            <a:pPr>
              <a:defRPr/>
            </a:pPr>
            <a:r>
              <a:rPr lang="en-US"/>
              <a:t>www.HQOntario.ca</a:t>
            </a:r>
            <a:endParaRPr lang="en-CA"/>
          </a:p>
        </p:txBody>
      </p:sp>
      <p:sp>
        <p:nvSpPr>
          <p:cNvPr id="5" name="Slide Number Placeholder 6"/>
          <p:cNvSpPr>
            <a:spLocks noGrp="1"/>
          </p:cNvSpPr>
          <p:nvPr>
            <p:ph type="sldNum" sz="quarter" idx="11"/>
          </p:nvPr>
        </p:nvSpPr>
        <p:spPr/>
        <p:txBody>
          <a:bodyPr/>
          <a:lstStyle>
            <a:lvl1pPr>
              <a:defRPr/>
            </a:lvl1pPr>
          </a:lstStyle>
          <a:p>
            <a:fld id="{5A6F45D8-4D00-4DD9-8911-E6B3BFAB0A36}" type="slidenum">
              <a:rPr lang="en-US" altLang="en-US"/>
              <a:pPr/>
              <a:t>‹#›</a:t>
            </a:fld>
            <a:endParaRPr lang="en-US" altLang="en-US"/>
          </a:p>
        </p:txBody>
      </p:sp>
    </p:spTree>
    <p:extLst>
      <p:ext uri="{BB962C8B-B14F-4D97-AF65-F5344CB8AC3E}">
        <p14:creationId xmlns:p14="http://schemas.microsoft.com/office/powerpoint/2010/main" val="23157119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Slides option 2">
    <p:spTree>
      <p:nvGrpSpPr>
        <p:cNvPr id="1" name=""/>
        <p:cNvGrpSpPr/>
        <p:nvPr/>
      </p:nvGrpSpPr>
      <p:grpSpPr>
        <a:xfrm>
          <a:off x="0" y="0"/>
          <a:ext cx="0" cy="0"/>
          <a:chOff x="0" y="0"/>
          <a:chExt cx="0" cy="0"/>
        </a:xfrm>
      </p:grpSpPr>
      <p:sp>
        <p:nvSpPr>
          <p:cNvPr id="7" name="TextBox 6"/>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b="0" u="none">
                <a:solidFill>
                  <a:srgbClr val="00788A"/>
                </a:solidFill>
                <a:latin typeface="Arial"/>
                <a:cs typeface="Arial"/>
              </a:rPr>
              <a:pPr algn="r" eaLnBrk="1" hangingPunct="1">
                <a:spcBef>
                  <a:spcPct val="50000"/>
                </a:spcBef>
              </a:pPr>
              <a:t>‹#›</a:t>
            </a:fld>
            <a:endParaRPr lang="en-US" altLang="en-US" sz="1100" b="0" u="none">
              <a:solidFill>
                <a:srgbClr val="00788A"/>
              </a:solidFill>
              <a:latin typeface="Arial"/>
              <a:cs typeface="Aria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0" y="7856"/>
            <a:ext cx="7058285" cy="6850144"/>
          </a:xfrm>
          <a:prstGeom prst="rect">
            <a:avLst/>
          </a:prstGeom>
        </p:spPr>
      </p:pic>
    </p:spTree>
    <p:extLst>
      <p:ext uri="{BB962C8B-B14F-4D97-AF65-F5344CB8AC3E}">
        <p14:creationId xmlns:p14="http://schemas.microsoft.com/office/powerpoint/2010/main" val="184765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DA9311-CE82-2D41-8781-D72699AE537D}"/>
              </a:ext>
            </a:extLst>
          </p:cNvPr>
          <p:cNvSpPr>
            <a:spLocks noGrp="1"/>
          </p:cNvSpPr>
          <p:nvPr>
            <p:ph type="dt" sz="half" idx="10"/>
          </p:nvPr>
        </p:nvSpPr>
        <p:spPr/>
        <p:txBody>
          <a:bodyPr/>
          <a:lstStyle/>
          <a:p>
            <a:fld id="{7C168D28-9C6A-8D48-B7F5-3AF471BC95E1}" type="datetimeFigureOut">
              <a:rPr lang="en-US" smtClean="0"/>
              <a:t>5/10/19</a:t>
            </a:fld>
            <a:endParaRPr lang="en-US"/>
          </a:p>
        </p:txBody>
      </p:sp>
      <p:sp>
        <p:nvSpPr>
          <p:cNvPr id="3" name="Footer Placeholder 2">
            <a:extLst>
              <a:ext uri="{FF2B5EF4-FFF2-40B4-BE49-F238E27FC236}">
                <a16:creationId xmlns:a16="http://schemas.microsoft.com/office/drawing/2014/main" id="{F72DB97A-385D-9F4C-B060-C3FCE27067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DBC014-09CC-794F-938C-4A97C8C7847D}"/>
              </a:ext>
            </a:extLst>
          </p:cNvPr>
          <p:cNvSpPr>
            <a:spLocks noGrp="1"/>
          </p:cNvSpPr>
          <p:nvPr>
            <p:ph type="sldNum" sz="quarter" idx="12"/>
          </p:nvPr>
        </p:nvSpPr>
        <p:spPr/>
        <p:txBody>
          <a:bodyPr/>
          <a:lstStyle/>
          <a:p>
            <a:fld id="{B869D1F6-CCE9-2E47-9A77-EEFFC8AF0AA6}" type="slidenum">
              <a:rPr lang="en-US" smtClean="0"/>
              <a:t>‹#›</a:t>
            </a:fld>
            <a:endParaRPr lang="en-US"/>
          </a:p>
        </p:txBody>
      </p:sp>
    </p:spTree>
    <p:extLst>
      <p:ext uri="{BB962C8B-B14F-4D97-AF65-F5344CB8AC3E}">
        <p14:creationId xmlns:p14="http://schemas.microsoft.com/office/powerpoint/2010/main" val="1486191777"/>
      </p:ext>
    </p:extLst>
  </p:cSld>
  <p:clrMapOvr>
    <a:masterClrMapping/>
  </p:clrMapOvr>
  <p:transition spd="slow" advClick="0"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_images">
    <p:spTree>
      <p:nvGrpSpPr>
        <p:cNvPr id="1" name=""/>
        <p:cNvGrpSpPr/>
        <p:nvPr/>
      </p:nvGrpSpPr>
      <p:grpSpPr>
        <a:xfrm>
          <a:off x="0" y="0"/>
          <a:ext cx="0" cy="0"/>
          <a:chOff x="0" y="0"/>
          <a:chExt cx="0" cy="0"/>
        </a:xfrm>
      </p:grpSpPr>
      <p:sp>
        <p:nvSpPr>
          <p:cNvPr id="8" name="TextBox 7"/>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7" name="Rectangle 6"/>
          <p:cNvSpPr/>
          <p:nvPr userDrawn="1"/>
        </p:nvSpPr>
        <p:spPr bwMode="auto">
          <a:xfrm>
            <a:off x="0" y="274085"/>
            <a:ext cx="219292" cy="1151993"/>
          </a:xfrm>
          <a:prstGeom prst="rect">
            <a:avLst/>
          </a:prstGeom>
          <a:solidFill>
            <a:srgbClr val="00A0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spcBef>
                <a:spcPct val="50000"/>
              </a:spcBef>
            </a:pPr>
            <a:endParaRPr lang="en-US">
              <a:solidFill>
                <a:srgbClr val="000000"/>
              </a:solidFill>
              <a:latin typeface="Arial" charset="0"/>
              <a:ea typeface="ＭＳ Ｐゴシック" pitchFamily="68" charset="-128"/>
            </a:endParaRPr>
          </a:p>
        </p:txBody>
      </p:sp>
      <p:sp>
        <p:nvSpPr>
          <p:cNvPr id="5" name="Title 1"/>
          <p:cNvSpPr>
            <a:spLocks noGrp="1"/>
          </p:cNvSpPr>
          <p:nvPr>
            <p:ph type="title"/>
          </p:nvPr>
        </p:nvSpPr>
        <p:spPr>
          <a:xfrm>
            <a:off x="457200" y="274638"/>
            <a:ext cx="8244584" cy="1165909"/>
          </a:xfrm>
        </p:spPr>
        <p:txBody>
          <a:bodyPr anchor="ctr"/>
          <a:lstStyle>
            <a:lvl1pPr>
              <a:defRPr>
                <a:solidFill>
                  <a:schemeClr val="accent2"/>
                </a:solidFill>
              </a:defRPr>
            </a:lvl1pPr>
          </a:lstStyle>
          <a:p>
            <a:r>
              <a:rPr lang="en-US"/>
              <a:t>Click to edit Master title style</a:t>
            </a:r>
            <a:endParaRPr lang="en-CA"/>
          </a:p>
        </p:txBody>
      </p:sp>
    </p:spTree>
    <p:extLst>
      <p:ext uri="{BB962C8B-B14F-4D97-AF65-F5344CB8AC3E}">
        <p14:creationId xmlns:p14="http://schemas.microsoft.com/office/powerpoint/2010/main" val="368669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_images 2">
    <p:spTree>
      <p:nvGrpSpPr>
        <p:cNvPr id="1" name=""/>
        <p:cNvGrpSpPr/>
        <p:nvPr/>
      </p:nvGrpSpPr>
      <p:grpSpPr>
        <a:xfrm>
          <a:off x="0" y="0"/>
          <a:ext cx="0" cy="0"/>
          <a:chOff x="0" y="0"/>
          <a:chExt cx="0" cy="0"/>
        </a:xfrm>
      </p:grpSpPr>
      <p:sp>
        <p:nvSpPr>
          <p:cNvPr id="7" name="Content Placeholder 2"/>
          <p:cNvSpPr>
            <a:spLocks noGrp="1"/>
          </p:cNvSpPr>
          <p:nvPr>
            <p:ph idx="1"/>
          </p:nvPr>
        </p:nvSpPr>
        <p:spPr>
          <a:xfrm>
            <a:off x="1" y="1459502"/>
            <a:ext cx="9143999" cy="5398498"/>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0" y="0"/>
            <a:ext cx="9144000" cy="1472493"/>
          </a:xfrm>
          <a:solidFill>
            <a:schemeClr val="accent2"/>
          </a:solidFill>
        </p:spPr>
        <p:txBody>
          <a:bodyPr lIns="360000" anchor="ctr"/>
          <a:lstStyle>
            <a:lvl1pPr>
              <a:lnSpc>
                <a:spcPts val="3220"/>
              </a:lnSpc>
              <a:defRPr sz="2400">
                <a:solidFill>
                  <a:schemeClr val="bg1"/>
                </a:solidFill>
              </a:defRPr>
            </a:lvl1pPr>
          </a:lstStyle>
          <a:p>
            <a:r>
              <a:rPr lang="en-US"/>
              <a:t>Click to edit Master title style</a:t>
            </a:r>
            <a:endParaRPr lang="en-CA"/>
          </a:p>
        </p:txBody>
      </p:sp>
      <p:sp>
        <p:nvSpPr>
          <p:cNvPr id="11" name="TextBox 10"/>
          <p:cNvSpPr txBox="1"/>
          <p:nvPr userDrawn="1"/>
        </p:nvSpPr>
        <p:spPr>
          <a:xfrm>
            <a:off x="7620000" y="6477000"/>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Tree>
    <p:extLst>
      <p:ext uri="{BB962C8B-B14F-4D97-AF65-F5344CB8AC3E}">
        <p14:creationId xmlns:p14="http://schemas.microsoft.com/office/powerpoint/2010/main" val="72699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_section divider">
    <p:bg>
      <p:bgPr>
        <a:solidFill>
          <a:srgbClr val="11899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813203"/>
            <a:ext cx="6081935" cy="1969761"/>
          </a:xfrm>
        </p:spPr>
        <p:txBody>
          <a:bodyPr anchor="t"/>
          <a:lstStyle>
            <a:lvl1pPr algn="l">
              <a:defRPr sz="4000" b="1" cap="none">
                <a:solidFill>
                  <a:srgbClr val="FFFFFF"/>
                </a:solidFill>
              </a:defRPr>
            </a:lvl1pPr>
          </a:lstStyle>
          <a:p>
            <a:r>
              <a:rPr lang="en-US"/>
              <a:t>Click to edit Master title style</a:t>
            </a:r>
            <a:endParaRPr lang="en-CA"/>
          </a:p>
        </p:txBody>
      </p:sp>
      <p:sp>
        <p:nvSpPr>
          <p:cNvPr id="9" name="TextBox 8"/>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FFFFFF"/>
                </a:solidFill>
                <a:latin typeface="Arial"/>
                <a:cs typeface="Arial"/>
              </a:rPr>
              <a:pPr algn="r" eaLnBrk="1" hangingPunct="1">
                <a:spcBef>
                  <a:spcPct val="50000"/>
                </a:spcBef>
              </a:pPr>
              <a:t>‹#›</a:t>
            </a:fld>
            <a:endParaRPr lang="en-US" altLang="en-US" sz="1100" u="none">
              <a:solidFill>
                <a:srgbClr val="FFFFFF"/>
              </a:solidFill>
              <a:latin typeface="Arial"/>
              <a:cs typeface="Arial"/>
            </a:endParaRPr>
          </a:p>
        </p:txBody>
      </p:sp>
      <p:pic>
        <p:nvPicPr>
          <p:cNvPr id="3" name="Picture 2" descr="corner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093648" cy="6858000"/>
          </a:xfrm>
          <a:prstGeom prst="rect">
            <a:avLst/>
          </a:prstGeom>
        </p:spPr>
      </p:pic>
    </p:spTree>
    <p:extLst>
      <p:ext uri="{BB962C8B-B14F-4D97-AF65-F5344CB8AC3E}">
        <p14:creationId xmlns:p14="http://schemas.microsoft.com/office/powerpoint/2010/main" val="111697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4089" y="-104089"/>
            <a:ext cx="7066178" cy="6858000"/>
          </a:xfrm>
          <a:prstGeom prst="rect">
            <a:avLst/>
          </a:prstGeom>
        </p:spPr>
      </p:pic>
      <p:sp>
        <p:nvSpPr>
          <p:cNvPr id="2" name="Title 1"/>
          <p:cNvSpPr>
            <a:spLocks noGrp="1"/>
          </p:cNvSpPr>
          <p:nvPr>
            <p:ph type="title"/>
          </p:nvPr>
        </p:nvSpPr>
        <p:spPr>
          <a:xfrm>
            <a:off x="722313" y="2420888"/>
            <a:ext cx="6081935" cy="1362075"/>
          </a:xfrm>
        </p:spPr>
        <p:txBody>
          <a:bodyPr anchor="t"/>
          <a:lstStyle>
            <a:lvl1pPr algn="l">
              <a:lnSpc>
                <a:spcPts val="3900"/>
              </a:lnSpc>
              <a:spcAft>
                <a:spcPts val="1200"/>
              </a:spcAft>
              <a:defRPr sz="3600" b="1" cap="none">
                <a:solidFill>
                  <a:srgbClr val="00A0AF"/>
                </a:solidFill>
              </a:defRPr>
            </a:lvl1pPr>
          </a:lstStyle>
          <a:p>
            <a:r>
              <a:rPr lang="en-US"/>
              <a:t>Click to edit Master title style</a:t>
            </a:r>
            <a:endParaRPr lang="en-CA"/>
          </a:p>
        </p:txBody>
      </p:sp>
      <p:pic>
        <p:nvPicPr>
          <p:cNvPr id="8" name="Picture 7" descr="HQO_Logo_English_Negativ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04856" y="6089996"/>
            <a:ext cx="1259632" cy="796222"/>
          </a:xfrm>
          <a:prstGeom prst="rect">
            <a:avLst/>
          </a:prstGeom>
        </p:spPr>
      </p:pic>
      <p:sp>
        <p:nvSpPr>
          <p:cNvPr id="10" name="TextBox 9"/>
          <p:cNvSpPr txBox="1"/>
          <p:nvPr userDrawn="1"/>
        </p:nvSpPr>
        <p:spPr>
          <a:xfrm>
            <a:off x="7724259" y="6353795"/>
            <a:ext cx="1066800" cy="261610"/>
          </a:xfrm>
          <a:prstGeom prst="rect">
            <a:avLst/>
          </a:prstGeom>
          <a:noFill/>
        </p:spPr>
        <p:txBody>
          <a:bodyPr>
            <a:spAutoFit/>
          </a:bodyP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150CB991-94F8-4AE6-BDC9-2D81A3868D43}" type="slidenum">
              <a:rPr lang="en-US" altLang="en-US" sz="1100" u="none">
                <a:solidFill>
                  <a:srgbClr val="00788A"/>
                </a:solidFill>
                <a:latin typeface="Arial"/>
                <a:cs typeface="Arial"/>
              </a:rPr>
              <a:pPr algn="r" eaLnBrk="1" hangingPunct="1">
                <a:spcBef>
                  <a:spcPct val="50000"/>
                </a:spcBef>
              </a:pPr>
              <a:t>‹#›</a:t>
            </a:fld>
            <a:endParaRPr lang="en-US" altLang="en-US" sz="1100" u="none">
              <a:solidFill>
                <a:srgbClr val="00788A"/>
              </a:solidFill>
              <a:latin typeface="Arial"/>
              <a:cs typeface="Arial"/>
            </a:endParaRPr>
          </a:p>
        </p:txBody>
      </p:sp>
      <p:sp>
        <p:nvSpPr>
          <p:cNvPr id="9" name="TextBox 8">
            <a:extLst>
              <a:ext uri="{FF2B5EF4-FFF2-40B4-BE49-F238E27FC236}">
                <a16:creationId xmlns:a16="http://schemas.microsoft.com/office/drawing/2014/main" id="{8ED34543-DA2A-B748-B0AD-187DB22801DC}"/>
              </a:ext>
            </a:extLst>
          </p:cNvPr>
          <p:cNvSpPr txBox="1"/>
          <p:nvPr userDrawn="1"/>
        </p:nvSpPr>
        <p:spPr>
          <a:xfrm>
            <a:off x="6429095" y="0"/>
            <a:ext cx="2108269" cy="2092881"/>
          </a:xfrm>
          <a:prstGeom prst="rect">
            <a:avLst/>
          </a:prstGeom>
          <a:noFill/>
        </p:spPr>
        <p:txBody>
          <a:bodyPr wrap="none" rtlCol="0">
            <a:spAutoFit/>
          </a:bodyPr>
          <a:lstStyle/>
          <a:p>
            <a:r>
              <a:rPr lang="en-US" sz="13000" b="1" u="none" spc="-300">
                <a:solidFill>
                  <a:srgbClr val="00A0AF"/>
                </a:solidFill>
                <a:latin typeface="ITC Century Std Book" panose="02040604060705020304" pitchFamily="18" charset="0"/>
              </a:rPr>
              <a:t>&gt;&gt;</a:t>
            </a:r>
          </a:p>
        </p:txBody>
      </p:sp>
    </p:spTree>
    <p:extLst>
      <p:ext uri="{BB962C8B-B14F-4D97-AF65-F5344CB8AC3E}">
        <p14:creationId xmlns:p14="http://schemas.microsoft.com/office/powerpoint/2010/main" val="121258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slide_option 1">
    <p:bg>
      <p:bgPr>
        <a:solidFill>
          <a:srgbClr val="118995"/>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75333" cy="6919604"/>
          </a:xfrm>
          <a:prstGeom prst="rect">
            <a:avLst/>
          </a:prstGeom>
        </p:spPr>
      </p:pic>
    </p:spTree>
    <p:extLst>
      <p:ext uri="{BB962C8B-B14F-4D97-AF65-F5344CB8AC3E}">
        <p14:creationId xmlns:p14="http://schemas.microsoft.com/office/powerpoint/2010/main" val="810532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8257542" cy="1118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3739805846"/>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24" r:id="rId11"/>
  </p:sldLayoutIdLst>
  <p:hf sldNum="0" hdr="0" ftr="0" dt="0"/>
  <p:txStyles>
    <p:titleStyle>
      <a:lvl1pPr algn="l" rtl="0" eaLnBrk="1" fontAlgn="base" hangingPunct="1">
        <a:spcBef>
          <a:spcPct val="0"/>
        </a:spcBef>
        <a:spcAft>
          <a:spcPct val="0"/>
        </a:spcAft>
        <a:defRPr sz="3600" b="1">
          <a:solidFill>
            <a:srgbClr val="00A0AF"/>
          </a:solidFill>
          <a:latin typeface="Arial"/>
          <a:ea typeface="MS PGothic" panose="020B0600070205080204" pitchFamily="34" charset="-128"/>
          <a:cs typeface="Arial"/>
        </a:defRPr>
      </a:lvl1pPr>
      <a:lvl2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1" fontAlgn="base" hangingPunct="1">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7139136" cy="1118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540582668"/>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 id="2147484622" r:id="rId12"/>
    <p:sldLayoutId id="2147484623" r:id="rId13"/>
  </p:sldLayoutIdLst>
  <p:hf sldNum="0" hdr="0" ftr="0" dt="0"/>
  <p:txStyles>
    <p:title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40"/>
            <a:ext cx="7139136" cy="1118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2"/>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825228233"/>
      </p:ext>
    </p:extLst>
  </p:cSld>
  <p:clrMap bg1="lt1" tx1="dk1" bg2="lt2" tx2="dk2" accent1="accent1" accent2="accent2" accent3="accent3" accent4="accent4" accent5="accent5" accent6="accent6" hlink="hlink" folHlink="folHlink"/>
  <p:sldLayoutIdLst>
    <p:sldLayoutId id="2147484626" r:id="rId1"/>
    <p:sldLayoutId id="2147484627" r:id="rId2"/>
    <p:sldLayoutId id="2147484628" r:id="rId3"/>
    <p:sldLayoutId id="2147484629" r:id="rId4"/>
    <p:sldLayoutId id="2147484630" r:id="rId5"/>
    <p:sldLayoutId id="2147484631" r:id="rId6"/>
    <p:sldLayoutId id="2147484632" r:id="rId7"/>
    <p:sldLayoutId id="2147484633" r:id="rId8"/>
    <p:sldLayoutId id="2147484634" r:id="rId9"/>
    <p:sldLayoutId id="2147484635" r:id="rId10"/>
    <p:sldLayoutId id="2147484636" r:id="rId11"/>
    <p:sldLayoutId id="2147484637" r:id="rId12"/>
  </p:sldLayoutIdLst>
  <p:hf sldNum="0" hdr="0" ftr="0" dt="0"/>
  <p:txStyles>
    <p:title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457200" y="274638"/>
            <a:ext cx="8257542" cy="1118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CA" altLang="en-US"/>
          </a:p>
        </p:txBody>
      </p:sp>
      <p:sp>
        <p:nvSpPr>
          <p:cNvPr id="2052" name="Rectangle 3"/>
          <p:cNvSpPr>
            <a:spLocks noGrp="1" noChangeArrowheads="1"/>
          </p:cNvSpPr>
          <p:nvPr>
            <p:ph type="body" idx="1"/>
          </p:nvPr>
        </p:nvSpPr>
        <p:spPr bwMode="auto">
          <a:xfrm>
            <a:off x="457200" y="1628800"/>
            <a:ext cx="8229600" cy="4320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8" name="Footer Placeholder 7"/>
          <p:cNvSpPr>
            <a:spLocks noGrp="1" noChangeArrowheads="1"/>
          </p:cNvSpPr>
          <p:nvPr>
            <p:ph type="ftr" sz="quarter" idx="3"/>
          </p:nvPr>
        </p:nvSpPr>
        <p:spPr>
          <a:xfrm>
            <a:off x="390798" y="6442590"/>
            <a:ext cx="2813050" cy="24447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sz="900" b="1" i="0" u="none" spc="600">
                <a:solidFill>
                  <a:srgbClr val="0C6577"/>
                </a:solidFill>
                <a:latin typeface="Helvetica Neue"/>
                <a:ea typeface="ＭＳ Ｐゴシック" charset="0"/>
                <a:cs typeface="Helvetica Neue"/>
              </a:defRPr>
            </a:lvl1pPr>
          </a:lstStyle>
          <a:p>
            <a:pPr>
              <a:defRPr/>
            </a:pPr>
            <a:r>
              <a:rPr lang="en-US"/>
              <a:t>HQOntario.ca</a:t>
            </a:r>
            <a:endParaRPr lang="en-CA"/>
          </a:p>
        </p:txBody>
      </p:sp>
      <p:sp>
        <p:nvSpPr>
          <p:cNvPr id="7" name="Slide Number Placeholder 6"/>
          <p:cNvSpPr>
            <a:spLocks noGrp="1"/>
          </p:cNvSpPr>
          <p:nvPr>
            <p:ph type="sldNum" sz="quarter" idx="4"/>
          </p:nvPr>
        </p:nvSpPr>
        <p:spPr>
          <a:xfrm>
            <a:off x="4343400" y="6422002"/>
            <a:ext cx="457200" cy="300038"/>
          </a:xfrm>
          <a:prstGeom prst="rect">
            <a:avLst/>
          </a:prstGeom>
        </p:spPr>
        <p:txBody>
          <a:bodyPr vert="horz" wrap="square" lIns="91440" tIns="45720" rIns="91440" bIns="45720" numCol="1" anchor="ctr" anchorCtr="0" compatLnSpc="1">
            <a:prstTxWarp prst="textNoShape">
              <a:avLst/>
            </a:prstTxWarp>
          </a:bodyPr>
          <a:lstStyle>
            <a:lvl1pPr algn="ctr">
              <a:spcBef>
                <a:spcPct val="50000"/>
              </a:spcBef>
              <a:defRPr sz="1200" b="1" u="none">
                <a:solidFill>
                  <a:srgbClr val="0C6577"/>
                </a:solidFill>
                <a:latin typeface="Helvetica Neue Light"/>
                <a:cs typeface="Helvetica Neue Light"/>
              </a:defRPr>
            </a:lvl1pPr>
          </a:lstStyle>
          <a:p>
            <a:fld id="{55891DED-E6B3-49D7-8D3B-5D621779D901}" type="slidenum">
              <a:rPr lang="en-US" altLang="en-US" smtClean="0"/>
              <a:pPr/>
              <a:t>‹#›</a:t>
            </a:fld>
            <a:endParaRPr lang="en-US" altLang="en-US"/>
          </a:p>
        </p:txBody>
      </p:sp>
    </p:spTree>
    <p:extLst>
      <p:ext uri="{BB962C8B-B14F-4D97-AF65-F5344CB8AC3E}">
        <p14:creationId xmlns:p14="http://schemas.microsoft.com/office/powerpoint/2010/main" val="1644899944"/>
      </p:ext>
    </p:extLst>
  </p:cSld>
  <p:clrMap bg1="lt1" tx1="dk1" bg2="lt2" tx2="dk2" accent1="accent1" accent2="accent2" accent3="accent3" accent4="accent4" accent5="accent5" accent6="accent6" hlink="hlink" folHlink="folHlink"/>
  <p:sldLayoutIdLst>
    <p:sldLayoutId id="2147484639"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Lst>
  <p:hf sldNum="0" hdr="0" ftr="0" dt="0"/>
  <p:txStyles>
    <p:titleStyle>
      <a:lvl1pPr algn="l" rtl="0" eaLnBrk="1" fontAlgn="base" hangingPunct="1">
        <a:spcBef>
          <a:spcPct val="0"/>
        </a:spcBef>
        <a:spcAft>
          <a:spcPct val="0"/>
        </a:spcAft>
        <a:defRPr sz="3600" b="1">
          <a:solidFill>
            <a:srgbClr val="00A0AF"/>
          </a:solidFill>
          <a:latin typeface="Arial"/>
          <a:ea typeface="MS PGothic" panose="020B0600070205080204" pitchFamily="34" charset="-128"/>
          <a:cs typeface="Arial"/>
        </a:defRPr>
      </a:lvl1pPr>
      <a:lvl2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1" fontAlgn="base" hangingPunct="1">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p:titleStyle>
    <p:bodyStyle>
      <a:lvl1pPr marL="342900" indent="-342900" algn="l" rtl="0" eaLnBrk="1" fontAlgn="base" hangingPunct="1">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27.emf"/><Relationship Id="rId4" Type="http://schemas.openxmlformats.org/officeDocument/2006/relationships/image" Target="../media/image26.emf"/></Relationships>
</file>

<file path=ppt/slides/_rels/slide10.xml.rels><?xml version="1.0" encoding="UTF-8" standalone="yes"?>
<Relationships xmlns="http://schemas.openxmlformats.org/package/2006/relationships"><Relationship Id="rId3" Type="http://schemas.openxmlformats.org/officeDocument/2006/relationships/hyperlink" Target="https://quorum.hqontario.ca/en/Home/Posts?tags=quality+standards+adoption"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openxmlformats.org/officeDocument/2006/relationships/hyperlink" Target="https://hqontario.ca/portals/0/documents/evidence/quality-standards/qs-schizophrenia-clinical-guide-1609-fr.pdf"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hyperlink" Target="https://www.hqontario.ca/Am%C3%A9liorer-les-soins-gr%C3%A2ce-aux-donn%C3%A9es-probantes/Normes-de-qualit%C3%A9/Voir-toutes-les-normes-de-qualit%C3%A9/Schizophr%C3%A9nie-Soins-fournis-dans-la-collectivit%C3%A9" TargetMode="External"/><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26699D-9348-E242-89ED-86531A5E774E}"/>
              </a:ext>
            </a:extLst>
          </p:cNvPr>
          <p:cNvPicPr>
            <a:picLocks noChangeAspect="1"/>
          </p:cNvPicPr>
          <p:nvPr/>
        </p:nvPicPr>
        <p:blipFill>
          <a:blip r:embed="rId3"/>
          <a:stretch>
            <a:fillRect/>
          </a:stretch>
        </p:blipFill>
        <p:spPr>
          <a:xfrm>
            <a:off x="1095518" y="0"/>
            <a:ext cx="8048482" cy="5233433"/>
          </a:xfrm>
          <a:prstGeom prst="rect">
            <a:avLst/>
          </a:prstGeom>
        </p:spPr>
      </p:pic>
      <p:sp>
        <p:nvSpPr>
          <p:cNvPr id="2" name="TextBox 1">
            <a:extLst>
              <a:ext uri="{FF2B5EF4-FFF2-40B4-BE49-F238E27FC236}">
                <a16:creationId xmlns:a16="http://schemas.microsoft.com/office/drawing/2014/main" id="{75A291A8-1382-D540-A1A4-729B0126E327}"/>
              </a:ext>
            </a:extLst>
          </p:cNvPr>
          <p:cNvSpPr txBox="1"/>
          <p:nvPr/>
        </p:nvSpPr>
        <p:spPr>
          <a:xfrm>
            <a:off x="418782" y="1430373"/>
            <a:ext cx="4839018" cy="3298339"/>
          </a:xfrm>
          <a:prstGeom prst="rect">
            <a:avLst/>
          </a:prstGeom>
          <a:noFill/>
        </p:spPr>
        <p:txBody>
          <a:bodyPr wrap="square" rtlCol="0">
            <a:spAutoFit/>
          </a:bodyPr>
          <a:lstStyle/>
          <a:p>
            <a:pPr marL="0" marR="0" lvl="0" indent="0" algn="l" defTabSz="457200" rtl="0" eaLnBrk="1" fontAlgn="base" latinLnBrk="0" hangingPunct="1">
              <a:lnSpc>
                <a:spcPts val="5000"/>
              </a:lnSpc>
              <a:spcBef>
                <a:spcPct val="0"/>
              </a:spcBef>
              <a:spcAft>
                <a:spcPct val="0"/>
              </a:spcAft>
              <a:buClrTx/>
              <a:buSzTx/>
              <a:buFontTx/>
              <a:buNone/>
              <a:tabLst/>
              <a:defRPr/>
            </a:pPr>
            <a:r>
              <a:rPr kumimoji="0" lang="fr-CA" sz="4800" b="0" i="0" u="none" strike="noStrike" cap="none" normalizeH="0" baseline="0" noProof="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t>La schizophrénie</a:t>
            </a:r>
            <a:br>
              <a:rPr kumimoji="0" lang="fr-CA" sz="4800" b="0" i="0" u="none" strike="noStrike" cap="none" normalizeH="0" baseline="0" noProof="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br>
            <a:r>
              <a:rPr kumimoji="0" lang="fr-CA" sz="4800" b="0" i="0" u="none" strike="noStrike" cap="none" normalizeH="0" baseline="0" noProof="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t>Soins destinés aux adultes </a:t>
            </a:r>
            <a:br>
              <a:rPr kumimoji="0" lang="fr-CA" sz="4800" b="0" i="0" u="none" strike="noStrike" cap="none" normalizeH="0" baseline="0" noProof="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br>
            <a:r>
              <a:rPr kumimoji="0" lang="fr-CA" sz="4800" b="0" i="0" u="none" strike="noStrike" cap="none" normalizeH="0" baseline="0" noProof="0">
                <a:ln>
                  <a:noFill/>
                </a:ln>
                <a:solidFill>
                  <a:srgbClr val="429EAD"/>
                </a:solidFill>
                <a:uLnTx/>
                <a:uFillTx/>
                <a:latin typeface="Arial" panose="020B0604020202020204" pitchFamily="34" charset="0"/>
                <a:ea typeface="Helvetica Neue Light" panose="02000403000000020004" pitchFamily="2" charset="0"/>
                <a:cs typeface="Arial" panose="020B0604020202020204" pitchFamily="34" charset="0"/>
              </a:rPr>
              <a:t>dans la collectivité</a:t>
            </a:r>
          </a:p>
        </p:txBody>
      </p:sp>
      <p:pic>
        <p:nvPicPr>
          <p:cNvPr id="8" name="Picture 7">
            <a:extLst>
              <a:ext uri="{FF2B5EF4-FFF2-40B4-BE49-F238E27FC236}">
                <a16:creationId xmlns:a16="http://schemas.microsoft.com/office/drawing/2014/main" id="{C48226C0-359E-5849-86A7-B53FF52721E4}"/>
              </a:ext>
            </a:extLst>
          </p:cNvPr>
          <p:cNvPicPr>
            <a:picLocks noChangeAspect="1"/>
          </p:cNvPicPr>
          <p:nvPr/>
        </p:nvPicPr>
        <p:blipFill>
          <a:blip r:embed="rId4"/>
          <a:stretch>
            <a:fillRect/>
          </a:stretch>
        </p:blipFill>
        <p:spPr>
          <a:xfrm>
            <a:off x="418783" y="423495"/>
            <a:ext cx="832384" cy="821978"/>
          </a:xfrm>
          <a:prstGeom prst="rect">
            <a:avLst/>
          </a:prstGeom>
        </p:spPr>
      </p:pic>
      <p:sp>
        <p:nvSpPr>
          <p:cNvPr id="9" name="Rectangle 2">
            <a:extLst>
              <a:ext uri="{FF2B5EF4-FFF2-40B4-BE49-F238E27FC236}">
                <a16:creationId xmlns:a16="http://schemas.microsoft.com/office/drawing/2014/main" id="{9F1007DD-C592-9A42-BB2E-04EDED0F40D9}"/>
              </a:ext>
            </a:extLst>
          </p:cNvPr>
          <p:cNvSpPr txBox="1">
            <a:spLocks noChangeArrowheads="1"/>
          </p:cNvSpPr>
          <p:nvPr/>
        </p:nvSpPr>
        <p:spPr bwMode="auto">
          <a:xfrm>
            <a:off x="418782" y="5475247"/>
            <a:ext cx="4210369" cy="74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1400" u="sng">
                <a:solidFill>
                  <a:schemeClr val="tx1"/>
                </a:solidFill>
                <a:latin typeface="Arial" panose="020B0604020202020204" pitchFamily="34" charset="0"/>
                <a:ea typeface="MS PGothic" panose="020B0600070205080204" pitchFamily="34" charset="-128"/>
              </a:defRPr>
            </a:lvl1pPr>
            <a:lvl2pPr marL="742950" indent="-285750" eaLnBrk="0" hangingPunct="0">
              <a:defRPr sz="1400" u="sng">
                <a:solidFill>
                  <a:schemeClr val="tx1"/>
                </a:solidFill>
                <a:latin typeface="Arial" panose="020B0604020202020204" pitchFamily="34" charset="0"/>
                <a:ea typeface="MS PGothic" panose="020B0600070205080204" pitchFamily="34" charset="-128"/>
              </a:defRPr>
            </a:lvl2pPr>
            <a:lvl3pPr marL="1143000" indent="-228600" eaLnBrk="0" hangingPunct="0">
              <a:defRPr sz="1400" u="sng">
                <a:solidFill>
                  <a:schemeClr val="tx1"/>
                </a:solidFill>
                <a:latin typeface="Arial" panose="020B0604020202020204" pitchFamily="34" charset="0"/>
                <a:ea typeface="MS PGothic" panose="020B0600070205080204" pitchFamily="34" charset="-128"/>
              </a:defRPr>
            </a:lvl3pPr>
            <a:lvl4pPr marL="1600200" indent="-228600" eaLnBrk="0" hangingPunct="0">
              <a:defRPr sz="1400" u="sng">
                <a:solidFill>
                  <a:schemeClr val="tx1"/>
                </a:solidFill>
                <a:latin typeface="Arial" panose="020B0604020202020204" pitchFamily="34" charset="0"/>
                <a:ea typeface="MS PGothic" panose="020B0600070205080204" pitchFamily="34" charset="-128"/>
              </a:defRPr>
            </a:lvl4pPr>
            <a:lvl5pPr marL="2057400" indent="-228600" eaLnBrk="0" hangingPunct="0">
              <a:defRPr sz="1400" u="sng">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400" u="sng">
                <a:solidFill>
                  <a:schemeClr val="tx1"/>
                </a:solidFill>
                <a:latin typeface="Arial" panose="020B0604020202020204" pitchFamily="34" charset="0"/>
                <a:ea typeface="MS PGothic" panose="020B0600070205080204" pitchFamily="34" charset="-128"/>
              </a:defRPr>
            </a:lvl9pPr>
          </a:lstStyle>
          <a:p>
            <a:pPr lvl="0">
              <a:lnSpc>
                <a:spcPts val="2000"/>
              </a:lnSpc>
            </a:pPr>
            <a:r>
              <a:rPr lang="fr-CA" sz="1800" b="1" u="none">
                <a:solidFill>
                  <a:srgbClr val="00A0AF"/>
                </a:solidFill>
              </a:rPr>
              <a:t>Soins fondés sur des données probantes destinés aux adultes atteints de schizophrénie dans la collectivité en Ontario</a:t>
            </a:r>
          </a:p>
        </p:txBody>
      </p:sp>
      <p:pic>
        <p:nvPicPr>
          <p:cNvPr id="10" name="Picture 9">
            <a:extLst>
              <a:ext uri="{FF2B5EF4-FFF2-40B4-BE49-F238E27FC236}">
                <a16:creationId xmlns:a16="http://schemas.microsoft.com/office/drawing/2014/main" id="{ACCD5C64-4B4E-DA44-9F1A-E3CEF0FDA6AE}"/>
              </a:ext>
            </a:extLst>
          </p:cNvPr>
          <p:cNvPicPr>
            <a:picLocks noChangeAspect="1"/>
          </p:cNvPicPr>
          <p:nvPr/>
        </p:nvPicPr>
        <p:blipFill>
          <a:blip r:embed="rId5"/>
          <a:stretch>
            <a:fillRect/>
          </a:stretch>
        </p:blipFill>
        <p:spPr>
          <a:xfrm>
            <a:off x="6321362" y="5598726"/>
            <a:ext cx="2478732" cy="924445"/>
          </a:xfrm>
          <a:prstGeom prst="rect">
            <a:avLst/>
          </a:prstGeom>
        </p:spPr>
      </p:pic>
    </p:spTree>
    <p:extLst>
      <p:ext uri="{BB962C8B-B14F-4D97-AF65-F5344CB8AC3E}">
        <p14:creationId xmlns:p14="http://schemas.microsoft.com/office/powerpoint/2010/main" val="2260738719"/>
      </p:ext>
    </p:extLst>
  </p:cSld>
  <p:clrMapOvr>
    <a:masterClrMapping/>
  </p:clrMapOvr>
  <p:transition spd="slow" advClick="0"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b="0"/>
              <a:t>Normes de qualité :</a:t>
            </a:r>
            <a:br>
              <a:rPr lang="fr-CA">
                <a:highlight>
                  <a:srgbClr val="FFFF00"/>
                </a:highlight>
              </a:rPr>
            </a:br>
            <a:r>
              <a:rPr lang="fr-CA"/>
              <a:t>Quorum</a:t>
            </a:r>
          </a:p>
        </p:txBody>
      </p:sp>
      <p:sp>
        <p:nvSpPr>
          <p:cNvPr id="5" name="Content Placeholder 4"/>
          <p:cNvSpPr>
            <a:spLocks noGrp="1"/>
          </p:cNvSpPr>
          <p:nvPr>
            <p:ph idx="4294967295"/>
          </p:nvPr>
        </p:nvSpPr>
        <p:spPr>
          <a:xfrm>
            <a:off x="306281" y="1584153"/>
            <a:ext cx="3233332" cy="3715816"/>
          </a:xfrm>
        </p:spPr>
        <p:txBody>
          <a:bodyPr/>
          <a:lstStyle/>
          <a:p>
            <a:pPr marL="0" indent="0">
              <a:buNone/>
            </a:pPr>
            <a:r>
              <a:rPr lang="fr-CA" sz="1800" b="1"/>
              <a:t>Quorum </a:t>
            </a:r>
            <a:r>
              <a:rPr lang="fr-CA" sz="1800"/>
              <a:t>est une communauté en ligne qui a pour ambition d’améliorer la qualité des soins de santé en Ontario. </a:t>
            </a:r>
            <a:br>
              <a:rPr lang="fr-CA" sz="1800"/>
            </a:br>
            <a:endParaRPr lang="fr-CA" sz="1800"/>
          </a:p>
          <a:p>
            <a:pPr marL="0" indent="0">
              <a:buNone/>
            </a:pPr>
            <a:r>
              <a:rPr lang="fr-CA" sz="1800"/>
              <a:t>La </a:t>
            </a:r>
            <a:r>
              <a:rPr lang="fr-CA" sz="1800" b="1"/>
              <a:t>Série sur l’adoption de normes de qualité </a:t>
            </a:r>
            <a:r>
              <a:rPr lang="fr-CA" sz="1800"/>
              <a:t>met en évidence les efforts déployés dans le domaine des soins de santé pour mettre en œuvre des changements et éliminer les lacunes en matière de soins liés aux normes de qualité. </a:t>
            </a:r>
          </a:p>
          <a:p>
            <a:pPr marL="0" indent="0">
              <a:buNone/>
            </a:pPr>
            <a:endParaRPr lang="en-CA" sz="1800"/>
          </a:p>
          <a:p>
            <a:pPr marL="0" indent="0">
              <a:buNone/>
            </a:pPr>
            <a:endParaRPr lang="en-CA" sz="1800"/>
          </a:p>
        </p:txBody>
      </p:sp>
      <p:sp>
        <p:nvSpPr>
          <p:cNvPr id="8" name="TextBox 7"/>
          <p:cNvSpPr txBox="1"/>
          <p:nvPr/>
        </p:nvSpPr>
        <p:spPr>
          <a:xfrm>
            <a:off x="306281" y="6017733"/>
            <a:ext cx="8704075" cy="646331"/>
          </a:xfrm>
          <a:prstGeom prst="rect">
            <a:avLst/>
          </a:prstGeom>
          <a:noFill/>
        </p:spPr>
        <p:txBody>
          <a:bodyPr wrap="square" rtlCol="0" anchor="t">
            <a:spAutoFit/>
          </a:bodyPr>
          <a:lstStyle/>
          <a:p>
            <a:pPr marL="0" indent="0">
              <a:buNone/>
            </a:pPr>
            <a:r>
              <a:rPr lang="fr-CA" sz="1800" u="none">
                <a:latin typeface="Arial"/>
                <a:ea typeface="MS PGothic"/>
                <a:cs typeface="Arial"/>
              </a:rPr>
              <a:t>Visitez la </a:t>
            </a:r>
            <a:r>
              <a:rPr lang="fr-CA" sz="1800" u="none">
                <a:latin typeface="Arial"/>
                <a:ea typeface="MS PGothic"/>
                <a:cs typeface="Arial"/>
                <a:hlinkClick r:id="rId3"/>
              </a:rPr>
              <a:t>Série sur l’adoption de normes de qualité</a:t>
            </a:r>
            <a:r>
              <a:rPr lang="fr-CA" sz="1800">
                <a:latin typeface="Arial"/>
                <a:ea typeface="MS PGothic"/>
                <a:cs typeface="Arial"/>
                <a:hlinkClick r:id="rId3"/>
              </a:rPr>
              <a:t> </a:t>
            </a:r>
            <a:r>
              <a:rPr lang="fr-CA" sz="1800" u="none">
                <a:latin typeface="Arial"/>
                <a:ea typeface="MS PGothic"/>
                <a:cs typeface="Arial"/>
              </a:rPr>
              <a:t>sur Quorum pour savoir comment les organisations mettent en œuvre les normes de qualité.</a:t>
            </a:r>
          </a:p>
        </p:txBody>
      </p:sp>
      <p:pic>
        <p:nvPicPr>
          <p:cNvPr id="3" name="Picture 2">
            <a:extLst>
              <a:ext uri="{FF2B5EF4-FFF2-40B4-BE49-F238E27FC236}">
                <a16:creationId xmlns:a16="http://schemas.microsoft.com/office/drawing/2014/main" id="{6B4E2EC7-B7C3-4611-971F-B502B2BD1B4A}"/>
              </a:ext>
            </a:extLst>
          </p:cNvPr>
          <p:cNvPicPr>
            <a:picLocks noChangeAspect="1"/>
          </p:cNvPicPr>
          <p:nvPr/>
        </p:nvPicPr>
        <p:blipFill rotWithShape="1">
          <a:blip r:embed="rId4"/>
          <a:srcRect l="2862" t="2909" r="12466" b="2930"/>
          <a:stretch/>
        </p:blipFill>
        <p:spPr>
          <a:xfrm>
            <a:off x="3761958" y="1179290"/>
            <a:ext cx="5075761" cy="3715815"/>
          </a:xfrm>
          <a:prstGeom prst="rect">
            <a:avLst/>
          </a:prstGeom>
          <a:ln>
            <a:solidFill>
              <a:schemeClr val="bg1">
                <a:lumMod val="75000"/>
              </a:schemeClr>
            </a:solidFill>
          </a:ln>
        </p:spPr>
      </p:pic>
    </p:spTree>
    <p:extLst>
      <p:ext uri="{BB962C8B-B14F-4D97-AF65-F5344CB8AC3E}">
        <p14:creationId xmlns:p14="http://schemas.microsoft.com/office/powerpoint/2010/main" val="4279490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b="0"/>
              <a:t>Normes de qualité :</a:t>
            </a:r>
            <a:br>
              <a:rPr lang="fr-CA"/>
            </a:br>
            <a:r>
              <a:rPr lang="fr-CA"/>
              <a:t>Guide de mesure</a:t>
            </a:r>
          </a:p>
        </p:txBody>
      </p:sp>
      <p:sp>
        <p:nvSpPr>
          <p:cNvPr id="5" name="Content Placeholder 4"/>
          <p:cNvSpPr>
            <a:spLocks noGrp="1"/>
          </p:cNvSpPr>
          <p:nvPr>
            <p:ph idx="4294967295"/>
          </p:nvPr>
        </p:nvSpPr>
        <p:spPr>
          <a:xfrm>
            <a:off x="457200" y="2040123"/>
            <a:ext cx="4438891" cy="3121523"/>
          </a:xfrm>
        </p:spPr>
        <p:txBody>
          <a:bodyPr/>
          <a:lstStyle/>
          <a:p>
            <a:pPr marL="0" indent="0">
              <a:buNone/>
            </a:pPr>
            <a:r>
              <a:rPr lang="fr-CA" sz="1800"/>
              <a:t>Le </a:t>
            </a:r>
            <a:r>
              <a:rPr lang="fr-CA" sz="1800" b="1"/>
              <a:t>guide de mesure </a:t>
            </a:r>
            <a:r>
              <a:rPr lang="fr-CA" sz="1800"/>
              <a:t>comporte deux sections dédiées :</a:t>
            </a:r>
          </a:p>
          <a:p>
            <a:pPr lvl="0"/>
            <a:r>
              <a:rPr lang="fr-CA" sz="1800" b="1"/>
              <a:t>Mesure locale :</a:t>
            </a:r>
            <a:r>
              <a:rPr lang="fr-CA" sz="1800"/>
              <a:t> ce que vous pouvez faire pour évaluer la qualité des soins que vous fournissez à l’échelle locale</a:t>
            </a:r>
          </a:p>
          <a:p>
            <a:pPr lvl="0"/>
            <a:r>
              <a:rPr lang="fr-CA" sz="1800" b="1"/>
              <a:t>Mesure provinciale :</a:t>
            </a:r>
            <a:r>
              <a:rPr lang="fr-CA" sz="1800"/>
              <a:t> ce que vous pouvez faire pour mesurer le succès de la norme de qualité à l’échelle provinciale</a:t>
            </a:r>
          </a:p>
          <a:p>
            <a:pPr marL="0" indent="0">
              <a:buNone/>
            </a:pPr>
            <a:endParaRPr lang="en-US" sz="1800"/>
          </a:p>
        </p:txBody>
      </p:sp>
      <p:pic>
        <p:nvPicPr>
          <p:cNvPr id="3" name="Picture 2">
            <a:extLst>
              <a:ext uri="{FF2B5EF4-FFF2-40B4-BE49-F238E27FC236}">
                <a16:creationId xmlns:a16="http://schemas.microsoft.com/office/drawing/2014/main" id="{82AE823A-4F5D-4C64-B860-0C5AEE250C48}"/>
              </a:ext>
            </a:extLst>
          </p:cNvPr>
          <p:cNvPicPr>
            <a:picLocks noChangeAspect="1"/>
          </p:cNvPicPr>
          <p:nvPr/>
        </p:nvPicPr>
        <p:blipFill>
          <a:blip r:embed="rId3"/>
          <a:stretch>
            <a:fillRect/>
          </a:stretch>
        </p:blipFill>
        <p:spPr>
          <a:xfrm>
            <a:off x="4985970" y="1486139"/>
            <a:ext cx="3262749" cy="42294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3831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588"/>
            <a:ext cx="8244584" cy="1165909"/>
          </a:xfrm>
        </p:spPr>
        <p:txBody>
          <a:bodyPr/>
          <a:lstStyle/>
          <a:p>
            <a:r>
              <a:rPr lang="fr-CA" sz="2800" b="0"/>
              <a:t>Normes de qualité :</a:t>
            </a:r>
            <a:br>
              <a:rPr lang="fr-CA">
                <a:highlight>
                  <a:srgbClr val="FFFF00"/>
                </a:highlight>
              </a:rPr>
            </a:br>
            <a:r>
              <a:rPr lang="fr-CA"/>
              <a:t>Tableaux de données</a:t>
            </a:r>
          </a:p>
        </p:txBody>
      </p:sp>
      <p:sp>
        <p:nvSpPr>
          <p:cNvPr id="5" name="Content Placeholder 4"/>
          <p:cNvSpPr>
            <a:spLocks noGrp="1"/>
          </p:cNvSpPr>
          <p:nvPr>
            <p:ph idx="4294967295"/>
          </p:nvPr>
        </p:nvSpPr>
        <p:spPr>
          <a:xfrm>
            <a:off x="306281" y="1868238"/>
            <a:ext cx="4068771" cy="3715816"/>
          </a:xfrm>
        </p:spPr>
        <p:txBody>
          <a:bodyPr/>
          <a:lstStyle/>
          <a:p>
            <a:pPr marL="0" indent="0">
              <a:buNone/>
            </a:pPr>
            <a:r>
              <a:rPr lang="fr-CA" sz="1800"/>
              <a:t>Les </a:t>
            </a:r>
            <a:r>
              <a:rPr lang="fr-CA" sz="1800" b="1"/>
              <a:t>tableaux de données </a:t>
            </a:r>
            <a:r>
              <a:rPr lang="fr-CA" sz="1800"/>
              <a:t>peuvent être utilisés pour examiner les variations dans les résultats des indicateurs dans l’ensemble de la province. Ils comprennent des données sur les indicateurs clés :</a:t>
            </a:r>
          </a:p>
          <a:p>
            <a:pPr>
              <a:buFontTx/>
              <a:buChar char="-"/>
            </a:pPr>
            <a:r>
              <a:rPr lang="fr-CA" sz="1800"/>
              <a:t>Au fil du temps pour l’Ontario</a:t>
            </a:r>
          </a:p>
          <a:p>
            <a:pPr>
              <a:buFontTx/>
              <a:buChar char="-"/>
            </a:pPr>
            <a:r>
              <a:rPr lang="fr-CA" sz="1800"/>
              <a:t>Dans toutes les régions de l’Ontario</a:t>
            </a:r>
          </a:p>
          <a:p>
            <a:pPr>
              <a:buFontTx/>
              <a:buChar char="-"/>
            </a:pPr>
            <a:r>
              <a:rPr lang="fr-CA" sz="1800"/>
              <a:t>Pour des mesures précises de l’équité (âge, sexe, ruralité et revenu du ménage)</a:t>
            </a:r>
          </a:p>
        </p:txBody>
      </p:sp>
      <p:pic>
        <p:nvPicPr>
          <p:cNvPr id="3" name="Picture 2">
            <a:extLst>
              <a:ext uri="{FF2B5EF4-FFF2-40B4-BE49-F238E27FC236}">
                <a16:creationId xmlns:a16="http://schemas.microsoft.com/office/drawing/2014/main" id="{09797521-B29D-43FE-947E-CA024EDC5F20}"/>
              </a:ext>
            </a:extLst>
          </p:cNvPr>
          <p:cNvPicPr>
            <a:picLocks noChangeAspect="1"/>
          </p:cNvPicPr>
          <p:nvPr/>
        </p:nvPicPr>
        <p:blipFill>
          <a:blip r:embed="rId3"/>
          <a:stretch>
            <a:fillRect/>
          </a:stretch>
        </p:blipFill>
        <p:spPr>
          <a:xfrm>
            <a:off x="4805775" y="2364960"/>
            <a:ext cx="4031944" cy="2128080"/>
          </a:xfrm>
          <a:prstGeom prst="rect">
            <a:avLst/>
          </a:prstGeom>
        </p:spPr>
      </p:pic>
    </p:spTree>
    <p:extLst>
      <p:ext uri="{BB962C8B-B14F-4D97-AF65-F5344CB8AC3E}">
        <p14:creationId xmlns:p14="http://schemas.microsoft.com/office/powerpoint/2010/main" val="3049471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448" y="1024786"/>
            <a:ext cx="7765023" cy="3019817"/>
          </a:xfrm>
        </p:spPr>
        <p:txBody>
          <a:bodyPr/>
          <a:lstStyle/>
          <a:p>
            <a:r>
              <a:rPr lang="fr-CA" sz="4800"/>
              <a:t>Pourquoi une norme de qualité sur les soins destinés aux adultes atteints de schizophrénie dans la collectivité en Ontario?</a:t>
            </a:r>
            <a:br>
              <a:rPr lang="fr-CA">
                <a:solidFill>
                  <a:schemeClr val="tx1"/>
                </a:solidFill>
                <a:latin typeface="MS PGothic"/>
              </a:rPr>
            </a:br>
            <a:endParaRPr lang="fr-CA">
              <a:solidFill>
                <a:schemeClr val="tx1"/>
              </a:solidFill>
              <a:latin typeface="MS PGothic"/>
            </a:endParaRPr>
          </a:p>
        </p:txBody>
      </p:sp>
    </p:spTree>
    <p:custDataLst>
      <p:tags r:id="rId1"/>
    </p:custDataLst>
    <p:extLst>
      <p:ext uri="{BB962C8B-B14F-4D97-AF65-F5344CB8AC3E}">
        <p14:creationId xmlns:p14="http://schemas.microsoft.com/office/powerpoint/2010/main" val="2577171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1734-D6F8-4DB1-8EFD-81AE483997B1}"/>
              </a:ext>
            </a:extLst>
          </p:cNvPr>
          <p:cNvSpPr>
            <a:spLocks noGrp="1"/>
          </p:cNvSpPr>
          <p:nvPr>
            <p:ph type="title"/>
          </p:nvPr>
        </p:nvSpPr>
        <p:spPr>
          <a:xfrm>
            <a:off x="661664" y="1799235"/>
            <a:ext cx="6727922" cy="4304457"/>
          </a:xfrm>
        </p:spPr>
        <p:txBody>
          <a:bodyPr/>
          <a:lstStyle/>
          <a:p>
            <a:pPr>
              <a:lnSpc>
                <a:spcPct val="100000"/>
              </a:lnSpc>
            </a:pPr>
            <a:r>
              <a:rPr lang="fr-CA" sz="1800" b="0"/>
              <a:t>« </a:t>
            </a:r>
            <a:r>
              <a:rPr lang="fr-CA" sz="1800" b="0" i="1">
                <a:ea typeface="MS PGothic"/>
              </a:rPr>
              <a:t>Lorsqu’il s’agit de fournir des soins dans la collectivité aux personnes atteintes de schizophrénie, il n’y a pas de normes de pratique</a:t>
            </a:r>
            <a:r>
              <a:rPr lang="fr-CA" sz="1800" b="0"/>
              <a:t>.</a:t>
            </a:r>
            <a:r>
              <a:rPr lang="fr-CA" sz="1800" b="0" i="1">
                <a:ea typeface="MS PGothic"/>
              </a:rPr>
              <a:t> Cela mène à des situations où les gens passent entre les mailles du filet et n’entrent en contact avec les professionnels de la santé qu’après avoir été laissés sans traitement pendant de longues périodes de temps. Cette norme de qualité aidera le système de soins de santé à combler ces lacunes afin que les fournisseurs de soins soient disponibles et accessibles pour offrir les bons soins au bon moment aux personnes atteintes de schizophrénie. »</a:t>
            </a:r>
            <a:br>
              <a:rPr lang="fr-CA" sz="1800" b="0"/>
            </a:br>
            <a:r>
              <a:rPr lang="fr-CA" sz="1800" b="0" i="1">
                <a:ea typeface="MS PGothic"/>
              </a:rPr>
              <a:t> </a:t>
            </a:r>
            <a:br>
              <a:rPr lang="fr-CA" sz="1800"/>
            </a:br>
            <a:r>
              <a:rPr lang="fr-CA" sz="1400" b="0" i="1">
                <a:ea typeface="MS PGothic"/>
              </a:rPr>
              <a:t>–</a:t>
            </a:r>
            <a:r>
              <a:rPr lang="fr-CA" sz="1400" i="1">
                <a:ea typeface="MS PGothic"/>
              </a:rPr>
              <a:t> </a:t>
            </a:r>
            <a:r>
              <a:rPr lang="fr-CA" sz="1400" b="0" i="1"/>
              <a:t>Sylvain Roy</a:t>
            </a:r>
            <a:r>
              <a:rPr lang="fr-CA" sz="1400" b="0" i="1">
                <a:ea typeface="MS PGothic"/>
              </a:rPr>
              <a:t>, </a:t>
            </a:r>
            <a:r>
              <a:rPr lang="fr-CA" sz="1400" b="0" i="1"/>
              <a:t>Norme de qualité pour la schizophrénie – Soins destinés aux adultes dans la collectivité</a:t>
            </a:r>
            <a:br>
              <a:rPr lang="fr-CA" sz="1400" b="0">
                <a:highlight>
                  <a:srgbClr val="FFFF00"/>
                </a:highlight>
              </a:rPr>
            </a:br>
            <a:br>
              <a:rPr lang="fr-CA" sz="1400" b="0" i="1">
                <a:highlight>
                  <a:srgbClr val="FFFF00"/>
                </a:highlight>
                <a:ea typeface="MS PGothic"/>
              </a:rPr>
            </a:br>
            <a:br>
              <a:rPr lang="fr-CA" sz="1800" b="0" i="1">
                <a:highlight>
                  <a:srgbClr val="FFFF00"/>
                </a:highlight>
                <a:ea typeface="MS PGothic"/>
              </a:rPr>
            </a:br>
            <a:endParaRPr lang="fr-CA" sz="1800" b="0" i="1">
              <a:highlight>
                <a:srgbClr val="FFFF00"/>
              </a:highlight>
              <a:ea typeface="MS PGothic"/>
            </a:endParaRPr>
          </a:p>
        </p:txBody>
      </p:sp>
    </p:spTree>
    <p:extLst>
      <p:ext uri="{BB962C8B-B14F-4D97-AF65-F5344CB8AC3E}">
        <p14:creationId xmlns:p14="http://schemas.microsoft.com/office/powerpoint/2010/main" val="854047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8DD46E-E99C-4F1D-B519-9F6C9ED34CF3}"/>
              </a:ext>
            </a:extLst>
          </p:cNvPr>
          <p:cNvSpPr>
            <a:spLocks noGrp="1"/>
          </p:cNvSpPr>
          <p:nvPr>
            <p:ph idx="1"/>
          </p:nvPr>
        </p:nvSpPr>
        <p:spPr>
          <a:xfrm>
            <a:off x="4318907" y="2043708"/>
            <a:ext cx="4645479" cy="1581235"/>
          </a:xfrm>
        </p:spPr>
        <p:txBody>
          <a:bodyPr/>
          <a:lstStyle/>
          <a:p>
            <a:pPr marL="0" indent="0">
              <a:lnSpc>
                <a:spcPts val="4000"/>
              </a:lnSpc>
              <a:buNone/>
            </a:pPr>
            <a:r>
              <a:rPr lang="fr-CA" sz="4000"/>
              <a:t>La schizophrénie affecte environ </a:t>
            </a:r>
            <a:r>
              <a:rPr lang="fr-CA" sz="4000" b="1">
                <a:solidFill>
                  <a:srgbClr val="00A0AF"/>
                </a:solidFill>
              </a:rPr>
              <a:t>1 % </a:t>
            </a:r>
            <a:r>
              <a:rPr lang="fr-CA" sz="4000"/>
              <a:t>de la population canadienne</a:t>
            </a:r>
          </a:p>
          <a:p>
            <a:pPr marL="0" indent="0">
              <a:lnSpc>
                <a:spcPts val="4000"/>
              </a:lnSpc>
              <a:buNone/>
            </a:pPr>
            <a:endParaRPr lang="en-CA" sz="4000"/>
          </a:p>
        </p:txBody>
      </p:sp>
      <p:sp>
        <p:nvSpPr>
          <p:cNvPr id="6" name="Content Placeholder 2">
            <a:extLst>
              <a:ext uri="{FF2B5EF4-FFF2-40B4-BE49-F238E27FC236}">
                <a16:creationId xmlns:a16="http://schemas.microsoft.com/office/drawing/2014/main" id="{488AFD9C-872F-4D56-87F2-A6DD0FEC615F}"/>
              </a:ext>
            </a:extLst>
          </p:cNvPr>
          <p:cNvSpPr txBox="1">
            <a:spLocks/>
          </p:cNvSpPr>
          <p:nvPr/>
        </p:nvSpPr>
        <p:spPr bwMode="auto">
          <a:xfrm>
            <a:off x="723900" y="1700808"/>
            <a:ext cx="3981450" cy="4248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000" tIns="45720" rIns="91440" bIns="45720" numCol="1" anchor="t" anchorCtr="0" compatLnSpc="1">
            <a:prstTxWarp prst="textNoShape">
              <a:avLst/>
            </a:prstTxWarp>
          </a:bodyPr>
          <a:lstStyle>
            <a:lvl1pPr marL="342900" indent="-342900" algn="l" rtl="0" eaLnBrk="1" fontAlgn="base" hangingPunct="1">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1" fontAlgn="base" hangingPunct="1">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1" fontAlgn="base" hangingPunct="1">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defTabSz="914400">
              <a:buFontTx/>
              <a:buNone/>
            </a:pPr>
            <a:endParaRPr lang="en-CA" i="1" u="none" kern="0"/>
          </a:p>
        </p:txBody>
      </p:sp>
      <p:sp>
        <p:nvSpPr>
          <p:cNvPr id="10" name="TextBox 9">
            <a:extLst>
              <a:ext uri="{FF2B5EF4-FFF2-40B4-BE49-F238E27FC236}">
                <a16:creationId xmlns:a16="http://schemas.microsoft.com/office/drawing/2014/main" id="{CD982DE9-02D2-4FE1-BE38-4011CE6E6F4B}"/>
              </a:ext>
            </a:extLst>
          </p:cNvPr>
          <p:cNvSpPr txBox="1"/>
          <p:nvPr/>
        </p:nvSpPr>
        <p:spPr>
          <a:xfrm>
            <a:off x="0" y="6292180"/>
            <a:ext cx="7928385" cy="415498"/>
          </a:xfrm>
          <a:prstGeom prst="rect">
            <a:avLst/>
          </a:prstGeom>
          <a:noFill/>
        </p:spPr>
        <p:txBody>
          <a:bodyPr wrap="square" rtlCol="0">
            <a:spAutoFit/>
          </a:bodyPr>
          <a:lstStyle/>
          <a:p>
            <a:r>
              <a:rPr lang="fr-CA" sz="1050" u="none"/>
              <a:t>Source : </a:t>
            </a:r>
            <a:r>
              <a:rPr lang="fr-CA" sz="1050" u="none">
                <a:solidFill>
                  <a:srgbClr val="000000"/>
                </a:solidFill>
              </a:rPr>
              <a:t>Santé Canada. Rapport sur les maladies mentales au Canada : chapitre 3, schizophrénie [Internet]. Ottawa (Ontario) : Santé Canada; 2002</a:t>
            </a:r>
          </a:p>
        </p:txBody>
      </p:sp>
      <p:pic>
        <p:nvPicPr>
          <p:cNvPr id="4" name="Graphic 3">
            <a:extLst>
              <a:ext uri="{FF2B5EF4-FFF2-40B4-BE49-F238E27FC236}">
                <a16:creationId xmlns:a16="http://schemas.microsoft.com/office/drawing/2014/main" id="{CED2BE3B-2938-DB45-A831-4D5FE66053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098" y="1015698"/>
            <a:ext cx="3858381" cy="3858381"/>
          </a:xfrm>
          <a:prstGeom prst="rect">
            <a:avLst/>
          </a:prstGeom>
        </p:spPr>
      </p:pic>
    </p:spTree>
    <p:extLst>
      <p:ext uri="{BB962C8B-B14F-4D97-AF65-F5344CB8AC3E}">
        <p14:creationId xmlns:p14="http://schemas.microsoft.com/office/powerpoint/2010/main" val="348505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1C38AC-87FF-45A6-B826-9B7E1F6A45AD}"/>
              </a:ext>
            </a:extLst>
          </p:cNvPr>
          <p:cNvSpPr>
            <a:spLocks noGrp="1"/>
          </p:cNvSpPr>
          <p:nvPr>
            <p:ph idx="1"/>
          </p:nvPr>
        </p:nvSpPr>
        <p:spPr>
          <a:xfrm>
            <a:off x="457200" y="1304764"/>
            <a:ext cx="8229600" cy="4248472"/>
          </a:xfrm>
        </p:spPr>
        <p:txBody>
          <a:bodyPr/>
          <a:lstStyle/>
          <a:p>
            <a:pPr marL="0" indent="0">
              <a:buNone/>
            </a:pPr>
            <a:r>
              <a:rPr lang="fr-CA" sz="4000">
                <a:ea typeface="MS PGothic"/>
              </a:rPr>
              <a:t>Les personnes schizophrènes font face à un certain nombre de risques physiques liés à leur état et </a:t>
            </a:r>
            <a:r>
              <a:rPr lang="fr-CA" sz="4000" b="1">
                <a:solidFill>
                  <a:schemeClr val="accent2"/>
                </a:solidFill>
                <a:ea typeface="MS PGothic"/>
              </a:rPr>
              <a:t>vivent environ 15 à 20 ans de moins </a:t>
            </a:r>
            <a:r>
              <a:rPr lang="fr-CA" sz="4000">
                <a:ea typeface="MS PGothic"/>
              </a:rPr>
              <a:t>que la population générale.</a:t>
            </a:r>
          </a:p>
        </p:txBody>
      </p:sp>
      <p:sp>
        <p:nvSpPr>
          <p:cNvPr id="4" name="TextBox 3">
            <a:extLst>
              <a:ext uri="{FF2B5EF4-FFF2-40B4-BE49-F238E27FC236}">
                <a16:creationId xmlns:a16="http://schemas.microsoft.com/office/drawing/2014/main" id="{4B2EC05C-5337-43BF-9DBF-F6D4E5689B55}"/>
              </a:ext>
            </a:extLst>
          </p:cNvPr>
          <p:cNvSpPr txBox="1"/>
          <p:nvPr/>
        </p:nvSpPr>
        <p:spPr>
          <a:xfrm>
            <a:off x="0" y="6250899"/>
            <a:ext cx="8326419" cy="415498"/>
          </a:xfrm>
          <a:prstGeom prst="rect">
            <a:avLst/>
          </a:prstGeom>
          <a:noFill/>
        </p:spPr>
        <p:txBody>
          <a:bodyPr wrap="square" rtlCol="0" anchor="t">
            <a:spAutoFit/>
          </a:bodyPr>
          <a:lstStyle/>
          <a:p>
            <a:r>
              <a:rPr lang="fr-CA" sz="1000" u="none">
                <a:latin typeface="Arial"/>
                <a:ea typeface="MS PGothic"/>
                <a:cs typeface="Arial"/>
              </a:rPr>
              <a:t>Source : </a:t>
            </a:r>
            <a:r>
              <a:rPr lang="fr-CA" sz="1000" u="none" err="1">
                <a:latin typeface="Arial"/>
                <a:ea typeface="MS PGothic"/>
                <a:cs typeface="Arial"/>
              </a:rPr>
              <a:t>Wahlbeck</a:t>
            </a:r>
            <a:r>
              <a:rPr lang="fr-CA" sz="1000" u="none">
                <a:latin typeface="Arial"/>
                <a:ea typeface="MS PGothic"/>
                <a:cs typeface="Arial"/>
              </a:rPr>
              <a:t> K, </a:t>
            </a:r>
            <a:r>
              <a:rPr lang="fr-CA" sz="1000" u="none" err="1">
                <a:latin typeface="Arial"/>
                <a:ea typeface="MS PGothic"/>
                <a:cs typeface="Arial"/>
              </a:rPr>
              <a:t>Westman</a:t>
            </a:r>
            <a:r>
              <a:rPr lang="fr-CA" sz="1000" u="none">
                <a:latin typeface="Arial"/>
                <a:ea typeface="MS PGothic"/>
                <a:cs typeface="Arial"/>
              </a:rPr>
              <a:t> J, </a:t>
            </a:r>
            <a:r>
              <a:rPr lang="fr-CA" sz="1000" u="none" err="1">
                <a:latin typeface="Arial"/>
                <a:ea typeface="MS PGothic"/>
                <a:cs typeface="Arial"/>
              </a:rPr>
              <a:t>Nordentoft</a:t>
            </a:r>
            <a:r>
              <a:rPr lang="fr-CA" sz="1000" u="none">
                <a:latin typeface="Arial"/>
                <a:ea typeface="MS PGothic"/>
                <a:cs typeface="Arial"/>
              </a:rPr>
              <a:t> M, </a:t>
            </a:r>
            <a:r>
              <a:rPr lang="fr-CA" sz="1000" u="none" err="1">
                <a:latin typeface="Arial"/>
                <a:ea typeface="MS PGothic"/>
                <a:cs typeface="Arial"/>
              </a:rPr>
              <a:t>Gissler</a:t>
            </a:r>
            <a:r>
              <a:rPr lang="fr-CA" sz="1000" u="none">
                <a:latin typeface="Arial"/>
                <a:ea typeface="MS PGothic"/>
                <a:cs typeface="Arial"/>
              </a:rPr>
              <a:t> M, </a:t>
            </a:r>
            <a:r>
              <a:rPr lang="fr-CA" sz="1000" u="none" err="1">
                <a:latin typeface="Arial"/>
                <a:ea typeface="MS PGothic"/>
                <a:cs typeface="Arial"/>
              </a:rPr>
              <a:t>Laursen</a:t>
            </a:r>
            <a:r>
              <a:rPr lang="fr-CA" sz="1000" u="none">
                <a:latin typeface="Arial"/>
                <a:ea typeface="MS PGothic"/>
                <a:cs typeface="Arial"/>
              </a:rPr>
              <a:t> TM. </a:t>
            </a:r>
            <a:r>
              <a:rPr lang="fr-CA" sz="1000" u="none" err="1">
                <a:latin typeface="Arial"/>
                <a:ea typeface="MS PGothic"/>
                <a:cs typeface="Arial"/>
              </a:rPr>
              <a:t>Outcomes</a:t>
            </a:r>
            <a:r>
              <a:rPr lang="fr-CA" sz="1000" u="none">
                <a:latin typeface="Arial"/>
                <a:ea typeface="MS PGothic"/>
                <a:cs typeface="Arial"/>
              </a:rPr>
              <a:t> of Nordic mental </a:t>
            </a:r>
            <a:r>
              <a:rPr lang="fr-CA" sz="1000" u="none" err="1">
                <a:latin typeface="Arial"/>
                <a:ea typeface="MS PGothic"/>
                <a:cs typeface="Arial"/>
              </a:rPr>
              <a:t>health</a:t>
            </a:r>
            <a:r>
              <a:rPr lang="fr-CA" sz="1000" u="none">
                <a:latin typeface="Arial"/>
                <a:ea typeface="MS PGothic"/>
                <a:cs typeface="Arial"/>
              </a:rPr>
              <a:t> </a:t>
            </a:r>
            <a:r>
              <a:rPr lang="fr-CA" sz="1000" u="none" err="1">
                <a:latin typeface="Arial"/>
                <a:ea typeface="MS PGothic"/>
                <a:cs typeface="Arial"/>
              </a:rPr>
              <a:t>systems</a:t>
            </a:r>
            <a:r>
              <a:rPr lang="fr-CA" sz="1000" u="none">
                <a:latin typeface="Arial"/>
                <a:ea typeface="MS PGothic"/>
                <a:cs typeface="Arial"/>
              </a:rPr>
              <a:t>: life </a:t>
            </a:r>
            <a:r>
              <a:rPr lang="fr-CA" sz="1000" u="none" err="1">
                <a:latin typeface="Arial"/>
                <a:ea typeface="MS PGothic"/>
                <a:cs typeface="Arial"/>
              </a:rPr>
              <a:t>expectancy</a:t>
            </a:r>
            <a:r>
              <a:rPr lang="fr-CA" sz="1000" u="none">
                <a:latin typeface="Arial"/>
                <a:ea typeface="MS PGothic"/>
                <a:cs typeface="Arial"/>
              </a:rPr>
              <a:t> of patients </a:t>
            </a:r>
            <a:r>
              <a:rPr lang="fr-CA" sz="1000" u="none" err="1">
                <a:latin typeface="Arial"/>
                <a:ea typeface="MS PGothic"/>
                <a:cs typeface="Arial"/>
              </a:rPr>
              <a:t>with</a:t>
            </a:r>
            <a:r>
              <a:rPr lang="fr-CA" sz="1000" u="none">
                <a:latin typeface="Arial"/>
                <a:ea typeface="MS PGothic"/>
                <a:cs typeface="Arial"/>
              </a:rPr>
              <a:t> mental </a:t>
            </a:r>
            <a:r>
              <a:rPr lang="fr-CA" sz="1000" u="none" err="1">
                <a:latin typeface="Arial"/>
                <a:ea typeface="MS PGothic"/>
                <a:cs typeface="Arial"/>
              </a:rPr>
              <a:t>disorders</a:t>
            </a:r>
            <a:r>
              <a:rPr lang="fr-CA" sz="1000" u="none">
                <a:latin typeface="Arial"/>
                <a:ea typeface="MS PGothic"/>
                <a:cs typeface="Arial"/>
              </a:rPr>
              <a:t>. Br J </a:t>
            </a:r>
            <a:r>
              <a:rPr lang="fr-CA" sz="1000" u="none" err="1">
                <a:latin typeface="Arial"/>
                <a:ea typeface="MS PGothic"/>
                <a:cs typeface="Arial"/>
              </a:rPr>
              <a:t>Psychiatry</a:t>
            </a:r>
            <a:r>
              <a:rPr lang="fr-CA" sz="1000" u="none">
                <a:latin typeface="Arial"/>
                <a:ea typeface="MS PGothic"/>
                <a:cs typeface="Arial"/>
              </a:rPr>
              <a:t>. 2011;199(6):453-8.</a:t>
            </a:r>
          </a:p>
        </p:txBody>
      </p:sp>
    </p:spTree>
    <p:extLst>
      <p:ext uri="{BB962C8B-B14F-4D97-AF65-F5344CB8AC3E}">
        <p14:creationId xmlns:p14="http://schemas.microsoft.com/office/powerpoint/2010/main" val="2834556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C0EA97-43A3-FB48-947D-5B2D4374F066}"/>
              </a:ext>
            </a:extLst>
          </p:cNvPr>
          <p:cNvPicPr>
            <a:picLocks noChangeAspect="1"/>
          </p:cNvPicPr>
          <p:nvPr/>
        </p:nvPicPr>
        <p:blipFill rotWithShape="1">
          <a:blip r:embed="rId3"/>
          <a:srcRect r="20322" b="2999"/>
          <a:stretch/>
        </p:blipFill>
        <p:spPr>
          <a:xfrm>
            <a:off x="1211283" y="575475"/>
            <a:ext cx="7932717" cy="6282525"/>
          </a:xfrm>
          <a:prstGeom prst="rect">
            <a:avLst/>
          </a:prstGeom>
        </p:spPr>
      </p:pic>
      <p:sp>
        <p:nvSpPr>
          <p:cNvPr id="2" name="Title 1"/>
          <p:cNvSpPr>
            <a:spLocks noGrp="1"/>
          </p:cNvSpPr>
          <p:nvPr>
            <p:ph type="title"/>
          </p:nvPr>
        </p:nvSpPr>
        <p:spPr>
          <a:xfrm>
            <a:off x="457200" y="722966"/>
            <a:ext cx="6988629" cy="2395483"/>
          </a:xfrm>
        </p:spPr>
        <p:txBody>
          <a:bodyPr/>
          <a:lstStyle/>
          <a:p>
            <a:r>
              <a:rPr lang="fr-CA" b="0">
                <a:solidFill>
                  <a:schemeClr val="tx1"/>
                </a:solidFill>
              </a:rPr>
              <a:t>Les personnes schizophrènes sont souvent </a:t>
            </a:r>
            <a:r>
              <a:rPr lang="fr-CA"/>
              <a:t>touchées de façon disproportionnée par l’itinérance, </a:t>
            </a:r>
            <a:r>
              <a:rPr lang="fr-CA" b="0">
                <a:solidFill>
                  <a:schemeClr val="tx1"/>
                </a:solidFill>
              </a:rPr>
              <a:t>ou</a:t>
            </a:r>
            <a:r>
              <a:rPr lang="fr-CA" b="0"/>
              <a:t> </a:t>
            </a:r>
            <a:r>
              <a:rPr lang="fr-CA"/>
              <a:t>sont </a:t>
            </a:r>
            <a:br>
              <a:rPr lang="fr-CA"/>
            </a:br>
            <a:r>
              <a:rPr lang="fr-CA"/>
              <a:t>logées dans des </a:t>
            </a:r>
            <a:br>
              <a:rPr lang="fr-CA"/>
            </a:br>
            <a:r>
              <a:rPr lang="fr-CA"/>
              <a:t>logements précaires</a:t>
            </a:r>
          </a:p>
        </p:txBody>
      </p:sp>
      <p:sp>
        <p:nvSpPr>
          <p:cNvPr id="4" name="Content Placeholder 2"/>
          <p:cNvSpPr txBox="1">
            <a:spLocks/>
          </p:cNvSpPr>
          <p:nvPr/>
        </p:nvSpPr>
        <p:spPr>
          <a:xfrm>
            <a:off x="457200" y="1700808"/>
            <a:ext cx="8229600" cy="4248472"/>
          </a:xfrm>
          <a:prstGeom prst="rect">
            <a:avLst/>
          </a:prstGeom>
        </p:spPr>
        <p:txBody>
          <a:bodyPr/>
          <a:lst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endParaRPr lang="en-US" u="none"/>
          </a:p>
        </p:txBody>
      </p:sp>
      <p:sp>
        <p:nvSpPr>
          <p:cNvPr id="5" name="TextBox 4">
            <a:extLst>
              <a:ext uri="{FF2B5EF4-FFF2-40B4-BE49-F238E27FC236}">
                <a16:creationId xmlns:a16="http://schemas.microsoft.com/office/drawing/2014/main" id="{40F4A24D-235E-9345-A389-44C847306FD4}"/>
              </a:ext>
            </a:extLst>
          </p:cNvPr>
          <p:cNvSpPr txBox="1"/>
          <p:nvPr/>
        </p:nvSpPr>
        <p:spPr>
          <a:xfrm>
            <a:off x="0" y="6126641"/>
            <a:ext cx="5043054" cy="400110"/>
          </a:xfrm>
          <a:prstGeom prst="rect">
            <a:avLst/>
          </a:prstGeom>
          <a:noFill/>
        </p:spPr>
        <p:txBody>
          <a:bodyPr wrap="square" rtlCol="0">
            <a:spAutoFit/>
          </a:bodyPr>
          <a:lstStyle/>
          <a:p>
            <a:r>
              <a:rPr lang="fr-CA" sz="1000" u="none"/>
              <a:t>Source : Mental </a:t>
            </a:r>
            <a:r>
              <a:rPr lang="fr-CA" sz="1000" u="none" err="1"/>
              <a:t>Health</a:t>
            </a:r>
            <a:r>
              <a:rPr lang="fr-CA" sz="1000" u="none"/>
              <a:t> Policy </a:t>
            </a:r>
            <a:r>
              <a:rPr lang="fr-CA" sz="1000" u="none" err="1"/>
              <a:t>Research</a:t>
            </a:r>
            <a:r>
              <a:rPr lang="fr-CA" sz="1000" u="none"/>
              <a:t> Group. Mental </a:t>
            </a:r>
            <a:r>
              <a:rPr lang="fr-CA" sz="1000" u="none" err="1"/>
              <a:t>illness</a:t>
            </a:r>
            <a:r>
              <a:rPr lang="fr-CA" sz="1000" u="none"/>
              <a:t> and </a:t>
            </a:r>
            <a:r>
              <a:rPr lang="fr-CA" sz="1000" u="none" err="1"/>
              <a:t>pathways</a:t>
            </a:r>
            <a:r>
              <a:rPr lang="fr-CA" sz="1000" u="none"/>
              <a:t> </a:t>
            </a:r>
            <a:r>
              <a:rPr lang="fr-CA" sz="1000" u="none" err="1"/>
              <a:t>into</a:t>
            </a:r>
            <a:r>
              <a:rPr lang="fr-CA" sz="1000" u="none"/>
              <a:t> </a:t>
            </a:r>
            <a:r>
              <a:rPr lang="fr-CA" sz="1000" u="none" err="1"/>
              <a:t>homelessness</a:t>
            </a:r>
            <a:r>
              <a:rPr lang="fr-CA" sz="1000" u="none"/>
              <a:t>: </a:t>
            </a:r>
            <a:r>
              <a:rPr lang="fr-CA" sz="1000" u="none" err="1"/>
              <a:t>proceedings</a:t>
            </a:r>
            <a:r>
              <a:rPr lang="fr-CA" sz="1000" u="none"/>
              <a:t> and </a:t>
            </a:r>
            <a:r>
              <a:rPr lang="fr-CA" sz="1000" u="none" err="1"/>
              <a:t>recommendations</a:t>
            </a:r>
            <a:r>
              <a:rPr lang="fr-CA" sz="1000" u="none"/>
              <a:t>. Toronto (ON) : The Group; 1998.</a:t>
            </a:r>
          </a:p>
        </p:txBody>
      </p:sp>
    </p:spTree>
    <p:extLst>
      <p:ext uri="{BB962C8B-B14F-4D97-AF65-F5344CB8AC3E}">
        <p14:creationId xmlns:p14="http://schemas.microsoft.com/office/powerpoint/2010/main" val="383154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88" y="173494"/>
            <a:ext cx="8831045" cy="1558184"/>
          </a:xfrm>
        </p:spPr>
        <p:txBody>
          <a:bodyPr/>
          <a:lstStyle/>
          <a:p>
            <a:r>
              <a:rPr lang="fr-CA" sz="2000">
                <a:latin typeface="Arial" panose="020B0604020202020204" pitchFamily="34" charset="0"/>
                <a:cs typeface="Times New Roman" panose="02020603050405020304" pitchFamily="18" charset="0"/>
              </a:rPr>
              <a:t>Le pourcentage de réadmissions à l’hôpital pour des problèmes de santé mentale ou de toxicomanie dans les 30 jours suivant la date de congé après une hospitalisation pour la schizophrénie variait de 13,1 % à 18,7 % selon les régions de la province </a:t>
            </a:r>
          </a:p>
        </p:txBody>
      </p:sp>
      <p:sp>
        <p:nvSpPr>
          <p:cNvPr id="8" name="TextBox 7">
            <a:extLst>
              <a:ext uri="{FF2B5EF4-FFF2-40B4-BE49-F238E27FC236}">
                <a16:creationId xmlns:a16="http://schemas.microsoft.com/office/drawing/2014/main" id="{5A57F0C9-40AF-2947-9567-F00D384F9D1F}"/>
              </a:ext>
            </a:extLst>
          </p:cNvPr>
          <p:cNvSpPr txBox="1"/>
          <p:nvPr/>
        </p:nvSpPr>
        <p:spPr>
          <a:xfrm>
            <a:off x="597060" y="1938941"/>
            <a:ext cx="7927208" cy="738664"/>
          </a:xfrm>
          <a:prstGeom prst="rect">
            <a:avLst/>
          </a:prstGeom>
          <a:noFill/>
        </p:spPr>
        <p:txBody>
          <a:bodyPr wrap="square" rtlCol="0">
            <a:spAutoFit/>
          </a:bodyPr>
          <a:lstStyle/>
          <a:p>
            <a:r>
              <a:rPr lang="fr-CA" u="none">
                <a:latin typeface="+mn-lt"/>
              </a:rPr>
              <a:t>Pourcentage de personnes réadmises à l’hôpital pour des problèmes de santé mentale ou de toxicomanie dans les 30 jours suivant la date de congé après une hospitalisation pour la schizophrénie, en Ontario, par RLISS, 2017-2018</a:t>
            </a:r>
          </a:p>
        </p:txBody>
      </p:sp>
      <p:cxnSp>
        <p:nvCxnSpPr>
          <p:cNvPr id="9" name="Straight Connector 8">
            <a:extLst>
              <a:ext uri="{FF2B5EF4-FFF2-40B4-BE49-F238E27FC236}">
                <a16:creationId xmlns:a16="http://schemas.microsoft.com/office/drawing/2014/main" id="{53740AE2-8CC8-7F43-AF1E-C38C9D6CC52C}"/>
              </a:ext>
            </a:extLst>
          </p:cNvPr>
          <p:cNvCxnSpPr/>
          <p:nvPr/>
        </p:nvCxnSpPr>
        <p:spPr bwMode="auto">
          <a:xfrm>
            <a:off x="539551" y="1892974"/>
            <a:ext cx="8013471" cy="6711"/>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C8BA9F50-E95D-9D49-8124-1CEE2FE2E335}"/>
              </a:ext>
            </a:extLst>
          </p:cNvPr>
          <p:cNvCxnSpPr/>
          <p:nvPr/>
        </p:nvCxnSpPr>
        <p:spPr bwMode="auto">
          <a:xfrm>
            <a:off x="539551" y="2621662"/>
            <a:ext cx="8013471"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EABC6A34-9863-4C18-9D37-5CCDFED5BC7B}"/>
              </a:ext>
            </a:extLst>
          </p:cNvPr>
          <p:cNvSpPr txBox="1"/>
          <p:nvPr/>
        </p:nvSpPr>
        <p:spPr>
          <a:xfrm>
            <a:off x="0" y="6179311"/>
            <a:ext cx="8523030" cy="553998"/>
          </a:xfrm>
          <a:prstGeom prst="rect">
            <a:avLst/>
          </a:prstGeom>
          <a:noFill/>
        </p:spPr>
        <p:txBody>
          <a:bodyPr wrap="square" rtlCol="0">
            <a:spAutoFit/>
          </a:bodyPr>
          <a:lstStyle/>
          <a:p>
            <a:r>
              <a:rPr lang="fr-CA" sz="1000" u="none"/>
              <a:t>Sources des données : Base de données sur les congés des patients, Système ontarien sur la santé mentale, Base de données sur les personnes inscrites, fournie par l’Institute for </a:t>
            </a:r>
            <a:r>
              <a:rPr lang="fr-CA" sz="1000" u="none" err="1"/>
              <a:t>Clinical</a:t>
            </a:r>
            <a:r>
              <a:rPr lang="fr-CA" sz="1000" u="none"/>
              <a:t> </a:t>
            </a:r>
            <a:r>
              <a:rPr lang="fr-CA" sz="1000" u="none" err="1"/>
              <a:t>Evaluative</a:t>
            </a:r>
            <a:r>
              <a:rPr lang="fr-CA" sz="1000" u="none"/>
              <a:t> Sciences.</a:t>
            </a:r>
          </a:p>
          <a:p>
            <a:r>
              <a:rPr lang="fr-CA" sz="1000" u="none"/>
              <a:t>Remarque : Taux normalisés selon l’âge et le sexe. </a:t>
            </a:r>
          </a:p>
        </p:txBody>
      </p:sp>
      <p:graphicFrame>
        <p:nvGraphicFramePr>
          <p:cNvPr id="12" name="Chart 11">
            <a:extLst>
              <a:ext uri="{FF2B5EF4-FFF2-40B4-BE49-F238E27FC236}">
                <a16:creationId xmlns:a16="http://schemas.microsoft.com/office/drawing/2014/main" id="{2E741E7F-B452-4D62-ABD7-4796FFFFD842}"/>
              </a:ext>
            </a:extLst>
          </p:cNvPr>
          <p:cNvGraphicFramePr>
            <a:graphicFrameLocks/>
          </p:cNvGraphicFramePr>
          <p:nvPr>
            <p:extLst>
              <p:ext uri="{D42A27DB-BD31-4B8C-83A1-F6EECF244321}">
                <p14:modId xmlns:p14="http://schemas.microsoft.com/office/powerpoint/2010/main" val="237398148"/>
              </p:ext>
            </p:extLst>
          </p:nvPr>
        </p:nvGraphicFramePr>
        <p:xfrm>
          <a:off x="182188" y="2611096"/>
          <a:ext cx="8918222" cy="42469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313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673" y="55420"/>
            <a:ext cx="8835149" cy="1558184"/>
          </a:xfrm>
        </p:spPr>
        <p:txBody>
          <a:bodyPr/>
          <a:lstStyle/>
          <a:p>
            <a:r>
              <a:rPr lang="fr-CA" sz="2000">
                <a:latin typeface="Arial" panose="020B0604020202020204" pitchFamily="34" charset="0"/>
                <a:cs typeface="Times New Roman" panose="02020603050405020304" pitchFamily="18" charset="0"/>
              </a:rPr>
              <a:t>Le pourcentage de personnes réadmises à l’hôpital pour des problèmes de santé mentale ou de toxicomanie dans les 30 jours suivant la date de congé pour schizophrénie était moins élevé chez les personnes avec un revenu plus élevé </a:t>
            </a:r>
          </a:p>
        </p:txBody>
      </p:sp>
      <p:sp>
        <p:nvSpPr>
          <p:cNvPr id="8" name="TextBox 7">
            <a:extLst>
              <a:ext uri="{FF2B5EF4-FFF2-40B4-BE49-F238E27FC236}">
                <a16:creationId xmlns:a16="http://schemas.microsoft.com/office/drawing/2014/main" id="{5A57F0C9-40AF-2947-9567-F00D384F9D1F}"/>
              </a:ext>
            </a:extLst>
          </p:cNvPr>
          <p:cNvSpPr txBox="1"/>
          <p:nvPr/>
        </p:nvSpPr>
        <p:spPr>
          <a:xfrm>
            <a:off x="530901" y="1961893"/>
            <a:ext cx="8019080" cy="738664"/>
          </a:xfrm>
          <a:prstGeom prst="rect">
            <a:avLst/>
          </a:prstGeom>
          <a:noFill/>
        </p:spPr>
        <p:txBody>
          <a:bodyPr wrap="square" rtlCol="0">
            <a:spAutoFit/>
          </a:bodyPr>
          <a:lstStyle/>
          <a:p>
            <a:r>
              <a:rPr lang="fr-CA" u="none">
                <a:latin typeface="+mn-lt"/>
              </a:rPr>
              <a:t>Pourcentage de personnes réadmises à l’hôpital pour des problèmes de santé mentale ou de toxicomanie dans les 30 jours suivant la date de congé après une hospitalisation pour la schizophrénie, en Ontario, par quintile de revenu, 2017-2018</a:t>
            </a:r>
          </a:p>
        </p:txBody>
      </p:sp>
      <p:cxnSp>
        <p:nvCxnSpPr>
          <p:cNvPr id="9" name="Straight Connector 8">
            <a:extLst>
              <a:ext uri="{FF2B5EF4-FFF2-40B4-BE49-F238E27FC236}">
                <a16:creationId xmlns:a16="http://schemas.microsoft.com/office/drawing/2014/main" id="{53740AE2-8CC8-7F43-AF1E-C38C9D6CC52C}"/>
              </a:ext>
            </a:extLst>
          </p:cNvPr>
          <p:cNvCxnSpPr/>
          <p:nvPr/>
        </p:nvCxnSpPr>
        <p:spPr bwMode="auto">
          <a:xfrm>
            <a:off x="526516" y="1892418"/>
            <a:ext cx="8013471" cy="6711"/>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C8BA9F50-E95D-9D49-8124-1CEE2FE2E335}"/>
              </a:ext>
            </a:extLst>
          </p:cNvPr>
          <p:cNvCxnSpPr/>
          <p:nvPr/>
        </p:nvCxnSpPr>
        <p:spPr bwMode="auto">
          <a:xfrm>
            <a:off x="537554" y="2686180"/>
            <a:ext cx="8013471"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EABC6A34-9863-4C18-9D37-5CCDFED5BC7B}"/>
              </a:ext>
            </a:extLst>
          </p:cNvPr>
          <p:cNvSpPr txBox="1"/>
          <p:nvPr/>
        </p:nvSpPr>
        <p:spPr>
          <a:xfrm>
            <a:off x="0" y="6248582"/>
            <a:ext cx="8502848" cy="553998"/>
          </a:xfrm>
          <a:prstGeom prst="rect">
            <a:avLst/>
          </a:prstGeom>
          <a:noFill/>
        </p:spPr>
        <p:txBody>
          <a:bodyPr wrap="square" rtlCol="0">
            <a:spAutoFit/>
          </a:bodyPr>
          <a:lstStyle/>
          <a:p>
            <a:r>
              <a:rPr lang="fr-CA" sz="1000" u="none"/>
              <a:t>Sources des données : Base de données sur les congés des patients, Système ontarien sur la santé mentale, Base de données sur les personnes inscrites, fournie par l’Institute for </a:t>
            </a:r>
            <a:r>
              <a:rPr lang="fr-CA" sz="1000" u="none" err="1"/>
              <a:t>Clinical</a:t>
            </a:r>
            <a:r>
              <a:rPr lang="fr-CA" sz="1000" u="none"/>
              <a:t> </a:t>
            </a:r>
            <a:r>
              <a:rPr lang="fr-CA" sz="1000" u="none" err="1"/>
              <a:t>Evaluative</a:t>
            </a:r>
            <a:r>
              <a:rPr lang="fr-CA" sz="1000" u="none"/>
              <a:t> Sciences.</a:t>
            </a:r>
          </a:p>
          <a:p>
            <a:r>
              <a:rPr lang="fr-CA" sz="1000" u="none"/>
              <a:t>Remarque : Taux normalisés selon l’âge et le sexe. </a:t>
            </a:r>
          </a:p>
        </p:txBody>
      </p:sp>
      <p:graphicFrame>
        <p:nvGraphicFramePr>
          <p:cNvPr id="11" name="Chart 10">
            <a:extLst>
              <a:ext uri="{FF2B5EF4-FFF2-40B4-BE49-F238E27FC236}">
                <a16:creationId xmlns:a16="http://schemas.microsoft.com/office/drawing/2014/main" id="{B7A30A8E-4F62-438F-A99B-C3878D23F9D6}"/>
              </a:ext>
            </a:extLst>
          </p:cNvPr>
          <p:cNvGraphicFramePr>
            <a:graphicFrameLocks/>
          </p:cNvGraphicFramePr>
          <p:nvPr>
            <p:extLst>
              <p:ext uri="{D42A27DB-BD31-4B8C-83A1-F6EECF244321}">
                <p14:modId xmlns:p14="http://schemas.microsoft.com/office/powerpoint/2010/main" val="4051945510"/>
              </p:ext>
            </p:extLst>
          </p:nvPr>
        </p:nvGraphicFramePr>
        <p:xfrm>
          <a:off x="537554" y="2866774"/>
          <a:ext cx="7534274" cy="3215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7451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Objectifs</a:t>
            </a:r>
          </a:p>
        </p:txBody>
      </p:sp>
      <p:sp>
        <p:nvSpPr>
          <p:cNvPr id="3" name="Content Placeholder 2"/>
          <p:cNvSpPr>
            <a:spLocks noGrp="1"/>
          </p:cNvSpPr>
          <p:nvPr>
            <p:ph idx="1"/>
          </p:nvPr>
        </p:nvSpPr>
        <p:spPr>
          <a:xfrm>
            <a:off x="457200" y="1440547"/>
            <a:ext cx="8229600" cy="4738580"/>
          </a:xfrm>
        </p:spPr>
        <p:txBody>
          <a:bodyPr/>
          <a:lstStyle/>
          <a:p>
            <a:r>
              <a:rPr lang="fr-CA" b="1">
                <a:ea typeface="MS PGothic"/>
              </a:rPr>
              <a:t>Aperçu des normes de qualité</a:t>
            </a:r>
            <a:r>
              <a:rPr lang="fr-CA">
                <a:ea typeface="MS PGothic"/>
              </a:rPr>
              <a:t> </a:t>
            </a:r>
            <a:br>
              <a:rPr lang="fr-CA">
                <a:ea typeface="MS PGothic"/>
              </a:rPr>
            </a:br>
            <a:r>
              <a:rPr lang="fr-CA"/>
              <a:t>De quoi s’agit-il? Comment sont-elles utilisées?</a:t>
            </a:r>
          </a:p>
          <a:p>
            <a:r>
              <a:rPr lang="fr-CA" b="1"/>
              <a:t>Pourquoi cette norme de qualité est-elle nécessaire?</a:t>
            </a:r>
            <a:br>
              <a:rPr lang="fr-CA"/>
            </a:br>
            <a:r>
              <a:rPr lang="fr-CA"/>
              <a:t>Il existe des lacunes et des écarts dans la qualité des soins pour les personnes atteintes de schizophrénie en Ontario</a:t>
            </a:r>
          </a:p>
          <a:p>
            <a:r>
              <a:rPr lang="fr-CA" b="1">
                <a:ea typeface="MS PGothic"/>
              </a:rPr>
              <a:t>Énoncés de qualité en bref</a:t>
            </a:r>
            <a:br>
              <a:rPr lang="fr-CA">
                <a:ea typeface="MS PGothic"/>
              </a:rPr>
            </a:br>
            <a:r>
              <a:rPr lang="fr-CA"/>
              <a:t>Les recommandations clés de la norme de qualité pour la schizophrénie</a:t>
            </a:r>
            <a:r>
              <a:rPr lang="fr-CA" sz="2000">
                <a:ea typeface="MS PGothic"/>
              </a:rPr>
              <a:t> </a:t>
            </a:r>
          </a:p>
          <a:p>
            <a:r>
              <a:rPr lang="fr-CA" b="1">
                <a:ea typeface="MS PGothic"/>
              </a:rPr>
              <a:t>Comment mesurer le succès</a:t>
            </a:r>
            <a:br>
              <a:rPr lang="fr-CA">
                <a:ea typeface="MS PGothic"/>
              </a:rPr>
            </a:br>
            <a:r>
              <a:rPr lang="fr-CA"/>
              <a:t>Indicateurs qui peuvent vous aider à mesurer vos efforts d’amélioration de la qualité</a:t>
            </a:r>
          </a:p>
          <a:p>
            <a:endParaRPr lang="en-US" sz="2000"/>
          </a:p>
        </p:txBody>
      </p:sp>
    </p:spTree>
    <p:extLst>
      <p:ext uri="{BB962C8B-B14F-4D97-AF65-F5344CB8AC3E}">
        <p14:creationId xmlns:p14="http://schemas.microsoft.com/office/powerpoint/2010/main" val="2513520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62594"/>
            <a:ext cx="8456508" cy="1863402"/>
          </a:xfrm>
        </p:spPr>
        <p:txBody>
          <a:bodyPr/>
          <a:lstStyle/>
          <a:p>
            <a:r>
              <a:rPr lang="fr-CA" sz="2000"/>
              <a:t>Seulement 3 personnes sur 10 hospitalisées pour la schizophrénie </a:t>
            </a:r>
            <a:r>
              <a:rPr lang="fr-CA" sz="2000" b="0"/>
              <a:t>en Ontario </a:t>
            </a:r>
            <a:r>
              <a:rPr lang="fr-CA" sz="2000"/>
              <a:t>ont une visite de suivi chez un médecin de famille ou un psychiatre</a:t>
            </a:r>
            <a:r>
              <a:rPr lang="fr-CA" sz="2000" b="0"/>
              <a:t> dans les 7 jours suivant leur congé</a:t>
            </a:r>
          </a:p>
        </p:txBody>
      </p:sp>
      <p:sp>
        <p:nvSpPr>
          <p:cNvPr id="4" name="Content Placeholder 2"/>
          <p:cNvSpPr txBox="1">
            <a:spLocks/>
          </p:cNvSpPr>
          <p:nvPr/>
        </p:nvSpPr>
        <p:spPr>
          <a:xfrm>
            <a:off x="457200" y="1700808"/>
            <a:ext cx="8229600" cy="4248472"/>
          </a:xfrm>
          <a:prstGeom prst="rect">
            <a:avLst/>
          </a:prstGeom>
        </p:spPr>
        <p:txBody>
          <a:bodyPr/>
          <a:lstStyle>
            <a:lvl1pPr marL="342900" indent="-342900" algn="l" rtl="0" eaLnBrk="0" fontAlgn="base" hangingPunct="0">
              <a:spcBef>
                <a:spcPts val="1176"/>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ts val="1176"/>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ts val="1176"/>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endParaRPr lang="en-US" u="none"/>
          </a:p>
        </p:txBody>
      </p:sp>
      <p:sp>
        <p:nvSpPr>
          <p:cNvPr id="5" name="TextBox 4">
            <a:extLst>
              <a:ext uri="{FF2B5EF4-FFF2-40B4-BE49-F238E27FC236}">
                <a16:creationId xmlns:a16="http://schemas.microsoft.com/office/drawing/2014/main" id="{FBEA9207-7DAA-4197-A2F6-06E9AB63BFAE}"/>
              </a:ext>
            </a:extLst>
          </p:cNvPr>
          <p:cNvSpPr txBox="1"/>
          <p:nvPr/>
        </p:nvSpPr>
        <p:spPr>
          <a:xfrm>
            <a:off x="0" y="6254623"/>
            <a:ext cx="8524522" cy="400110"/>
          </a:xfrm>
          <a:prstGeom prst="rect">
            <a:avLst/>
          </a:prstGeom>
          <a:noFill/>
        </p:spPr>
        <p:txBody>
          <a:bodyPr wrap="square" rtlCol="0">
            <a:spAutoFit/>
          </a:bodyPr>
          <a:lstStyle/>
          <a:p>
            <a:r>
              <a:rPr lang="fr-CA" sz="1000" u="none"/>
              <a:t>Sources des données : Base de données sur les congés des patients, Système d’information ontarien sur la santé mentale, Régime d’assurance-santé de l’Ontario, Base de données sur les personnes inscrites, fournie par l’Institute for Clinical Evaluative Sciences.</a:t>
            </a:r>
          </a:p>
        </p:txBody>
      </p:sp>
      <p:pic>
        <p:nvPicPr>
          <p:cNvPr id="6" name="Picture 5">
            <a:extLst>
              <a:ext uri="{FF2B5EF4-FFF2-40B4-BE49-F238E27FC236}">
                <a16:creationId xmlns:a16="http://schemas.microsoft.com/office/drawing/2014/main" id="{AF256DC8-D409-D34F-9F42-DD4CD6AA2EA8}"/>
              </a:ext>
            </a:extLst>
          </p:cNvPr>
          <p:cNvPicPr>
            <a:picLocks noChangeAspect="1"/>
          </p:cNvPicPr>
          <p:nvPr/>
        </p:nvPicPr>
        <p:blipFill>
          <a:blip r:embed="rId2"/>
          <a:stretch>
            <a:fillRect/>
          </a:stretch>
        </p:blipFill>
        <p:spPr>
          <a:xfrm>
            <a:off x="457199" y="2393042"/>
            <a:ext cx="7686222" cy="3471197"/>
          </a:xfrm>
          <a:prstGeom prst="rect">
            <a:avLst/>
          </a:prstGeom>
        </p:spPr>
      </p:pic>
    </p:spTree>
    <p:extLst>
      <p:ext uri="{BB962C8B-B14F-4D97-AF65-F5344CB8AC3E}">
        <p14:creationId xmlns:p14="http://schemas.microsoft.com/office/powerpoint/2010/main" val="1163886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32" y="147522"/>
            <a:ext cx="8928968" cy="1416867"/>
          </a:xfrm>
        </p:spPr>
        <p:txBody>
          <a:bodyPr/>
          <a:lstStyle/>
          <a:p>
            <a:pPr lvl="0">
              <a:buClr>
                <a:srgbClr val="00858F"/>
              </a:buClr>
            </a:pPr>
            <a:r>
              <a:rPr lang="fr-CA" sz="2000">
                <a:solidFill>
                  <a:srgbClr val="00A0AF"/>
                </a:solidFill>
                <a:latin typeface="Arial" panose="020B0604020202020204" pitchFamily="34" charset="0"/>
                <a:cs typeface="Times New Roman" panose="02020603050405020304" pitchFamily="18" charset="0"/>
              </a:rPr>
              <a:t>Le pourcentage de personnes qui ont été en contact avec un médecin de famille ou un psychiatre dans les sept jours suivant leur congé après une hospitalisation pour la schizophrénie variait entre 17,8 % et 45,0 % selon les régions</a:t>
            </a:r>
          </a:p>
        </p:txBody>
      </p:sp>
      <p:sp>
        <p:nvSpPr>
          <p:cNvPr id="7" name="TextBox 6">
            <a:extLst>
              <a:ext uri="{FF2B5EF4-FFF2-40B4-BE49-F238E27FC236}">
                <a16:creationId xmlns:a16="http://schemas.microsoft.com/office/drawing/2014/main" id="{54A4628D-1008-C247-A20C-8DEECF6B5688}"/>
              </a:ext>
            </a:extLst>
          </p:cNvPr>
          <p:cNvSpPr txBox="1"/>
          <p:nvPr/>
        </p:nvSpPr>
        <p:spPr>
          <a:xfrm>
            <a:off x="518968" y="1953368"/>
            <a:ext cx="8034053" cy="523220"/>
          </a:xfrm>
          <a:prstGeom prst="rect">
            <a:avLst/>
          </a:prstGeom>
          <a:noFill/>
        </p:spPr>
        <p:txBody>
          <a:bodyPr wrap="square" rtlCol="0">
            <a:spAutoFit/>
          </a:bodyPr>
          <a:lstStyle/>
          <a:p>
            <a:r>
              <a:rPr lang="fr-CA" u="none">
                <a:solidFill>
                  <a:srgbClr val="000000"/>
                </a:solidFill>
                <a:latin typeface="+mn-lt"/>
              </a:rPr>
              <a:t>Pourcentage de personnes qui ont été en contact avec un médecin de famille ou un psychiatre dans les sept jours suivant leur congé après une hospitalisation pour la schizophrénie, en Ontario, par RLISS, 2017-2018</a:t>
            </a:r>
          </a:p>
        </p:txBody>
      </p:sp>
      <p:cxnSp>
        <p:nvCxnSpPr>
          <p:cNvPr id="11" name="Straight Connector 10">
            <a:extLst>
              <a:ext uri="{FF2B5EF4-FFF2-40B4-BE49-F238E27FC236}">
                <a16:creationId xmlns:a16="http://schemas.microsoft.com/office/drawing/2014/main" id="{9E432187-44D2-B448-A931-F989F77AD478}"/>
              </a:ext>
            </a:extLst>
          </p:cNvPr>
          <p:cNvCxnSpPr/>
          <p:nvPr/>
        </p:nvCxnSpPr>
        <p:spPr bwMode="auto">
          <a:xfrm>
            <a:off x="518969" y="1852099"/>
            <a:ext cx="8085479" cy="6711"/>
          </a:xfrm>
          <a:prstGeom prst="line">
            <a:avLst/>
          </a:prstGeom>
          <a:solidFill>
            <a:srgbClr val="FFFF00"/>
          </a:solidFill>
          <a:ln w="2857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CFA1C0F4-EC16-9E48-8D18-C72E5754DC92}"/>
              </a:ext>
            </a:extLst>
          </p:cNvPr>
          <p:cNvCxnSpPr>
            <a:cxnSpLocks/>
          </p:cNvCxnSpPr>
          <p:nvPr/>
        </p:nvCxnSpPr>
        <p:spPr bwMode="auto">
          <a:xfrm>
            <a:off x="520443" y="2686834"/>
            <a:ext cx="8200002" cy="0"/>
          </a:xfrm>
          <a:prstGeom prst="line">
            <a:avLst/>
          </a:prstGeom>
          <a:solidFill>
            <a:srgbClr val="FFFF00"/>
          </a:solidFill>
          <a:ln w="12700" cap="flat" cmpd="sng" algn="ctr">
            <a:solidFill>
              <a:schemeClr val="tx1"/>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A69ACACD-4894-4DE9-B915-D71D80FDCA57}"/>
              </a:ext>
            </a:extLst>
          </p:cNvPr>
          <p:cNvSpPr txBox="1"/>
          <p:nvPr/>
        </p:nvSpPr>
        <p:spPr>
          <a:xfrm>
            <a:off x="0" y="6307499"/>
            <a:ext cx="8524522" cy="553998"/>
          </a:xfrm>
          <a:prstGeom prst="rect">
            <a:avLst/>
          </a:prstGeom>
          <a:noFill/>
        </p:spPr>
        <p:txBody>
          <a:bodyPr wrap="square" rtlCol="0">
            <a:spAutoFit/>
          </a:bodyPr>
          <a:lstStyle/>
          <a:p>
            <a:r>
              <a:rPr lang="fr-CA" sz="1000" u="none"/>
              <a:t>Sources des données : Base de données sur les congés des patients, Système d’information ontarien sur la santé mentale, Régime d’assurance-santé de l’Ontario, Base de données sur les personnes inscrites, fournie par l’Institute for </a:t>
            </a:r>
            <a:r>
              <a:rPr lang="fr-CA" sz="1000" u="none" err="1"/>
              <a:t>Clinical</a:t>
            </a:r>
            <a:r>
              <a:rPr lang="fr-CA" sz="1000" u="none"/>
              <a:t> </a:t>
            </a:r>
            <a:r>
              <a:rPr lang="fr-CA" sz="1000" u="none" err="1"/>
              <a:t>Evaluative</a:t>
            </a:r>
            <a:r>
              <a:rPr lang="fr-CA" sz="1000" u="none"/>
              <a:t> Sciences.</a:t>
            </a:r>
          </a:p>
          <a:p>
            <a:r>
              <a:rPr lang="fr-CA" sz="1000" u="none"/>
              <a:t>Remarque : Taux normalisés selon l’âge et le sexe. </a:t>
            </a:r>
          </a:p>
        </p:txBody>
      </p:sp>
      <p:graphicFrame>
        <p:nvGraphicFramePr>
          <p:cNvPr id="10" name="Chart 9">
            <a:extLst>
              <a:ext uri="{FF2B5EF4-FFF2-40B4-BE49-F238E27FC236}">
                <a16:creationId xmlns:a16="http://schemas.microsoft.com/office/drawing/2014/main" id="{F4489493-9E1B-46DD-887D-7AF62D17E46A}"/>
              </a:ext>
            </a:extLst>
          </p:cNvPr>
          <p:cNvGraphicFramePr>
            <a:graphicFrameLocks/>
          </p:cNvGraphicFramePr>
          <p:nvPr>
            <p:extLst>
              <p:ext uri="{D42A27DB-BD31-4B8C-83A1-F6EECF244321}">
                <p14:modId xmlns:p14="http://schemas.microsoft.com/office/powerpoint/2010/main" val="805658786"/>
              </p:ext>
            </p:extLst>
          </p:nvPr>
        </p:nvGraphicFramePr>
        <p:xfrm>
          <a:off x="215031" y="2813542"/>
          <a:ext cx="8618251" cy="3564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2591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fr-CA" sz="4800"/>
            </a:br>
            <a:r>
              <a:rPr lang="fr-CA" sz="4800"/>
              <a:t>Norme de qualité</a:t>
            </a:r>
            <a:br>
              <a:rPr lang="fr-CA" sz="4800"/>
            </a:br>
            <a:r>
              <a:rPr lang="fr-CA" sz="4800"/>
              <a:t>en bref</a:t>
            </a:r>
            <a:br>
              <a:rPr lang="fr-CA">
                <a:solidFill>
                  <a:schemeClr val="tx1"/>
                </a:solidFill>
                <a:latin typeface="MS PGothic"/>
              </a:rPr>
            </a:br>
            <a:endParaRPr lang="fr-CA">
              <a:solidFill>
                <a:schemeClr val="tx1"/>
              </a:solidFill>
              <a:latin typeface="MS PGothic"/>
            </a:endParaRPr>
          </a:p>
        </p:txBody>
      </p:sp>
    </p:spTree>
    <p:custDataLst>
      <p:tags r:id="rId1"/>
    </p:custDataLst>
    <p:extLst>
      <p:ext uri="{BB962C8B-B14F-4D97-AF65-F5344CB8AC3E}">
        <p14:creationId xmlns:p14="http://schemas.microsoft.com/office/powerpoint/2010/main" val="369657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a:t>Portée de la norme de qualité sur les soins destinés aux adultes atteints de schizophrénie dans la collectivité</a:t>
            </a:r>
          </a:p>
        </p:txBody>
      </p:sp>
      <p:sp>
        <p:nvSpPr>
          <p:cNvPr id="4" name="Content Placeholder 3"/>
          <p:cNvSpPr>
            <a:spLocks noGrp="1"/>
          </p:cNvSpPr>
          <p:nvPr>
            <p:ph idx="1"/>
          </p:nvPr>
        </p:nvSpPr>
        <p:spPr/>
        <p:txBody>
          <a:bodyPr/>
          <a:lstStyle/>
          <a:p>
            <a:r>
              <a:rPr lang="fr-CA"/>
              <a:t>Cette norme de qualité s’applique aux soins destinés aux adultes de 18 ans et plus qui font l’objet d’un diagnostic primaire de schizophrénie, y compris des troubles connexes, comme un trouble </a:t>
            </a:r>
            <a:r>
              <a:rPr lang="fr-CA" err="1"/>
              <a:t>schizoaffectif</a:t>
            </a:r>
            <a:r>
              <a:rPr lang="fr-CA"/>
              <a:t> </a:t>
            </a:r>
          </a:p>
          <a:p>
            <a:r>
              <a:rPr lang="fr-CA"/>
              <a:t>Elle fournit également des conseils sur l’intervention en cas de psychose précoce pour les personnes qui présentent un premier épisode de schizophrénie</a:t>
            </a:r>
          </a:p>
          <a:p>
            <a:r>
              <a:rPr lang="fr-CA"/>
              <a:t>La norme de qualité met l’accent sur les soins fournis dans la collectivité, y compris les soins primaires, les services de consultation externes, les programmes de réadaptation ainsi que les soutiens et services communautaires</a:t>
            </a:r>
            <a:br>
              <a:rPr lang="fr-CA"/>
            </a:br>
            <a:endParaRPr lang="fr-CA"/>
          </a:p>
        </p:txBody>
      </p:sp>
    </p:spTree>
    <p:custDataLst>
      <p:tags r:id="rId1"/>
    </p:custDataLst>
    <p:extLst>
      <p:ext uri="{BB962C8B-B14F-4D97-AF65-F5344CB8AC3E}">
        <p14:creationId xmlns:p14="http://schemas.microsoft.com/office/powerpoint/2010/main" val="1646132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A34D1-B6C2-4B10-96D9-A7DD72BB915B}"/>
              </a:ext>
            </a:extLst>
          </p:cNvPr>
          <p:cNvSpPr>
            <a:spLocks noGrp="1"/>
          </p:cNvSpPr>
          <p:nvPr>
            <p:ph idx="1"/>
          </p:nvPr>
        </p:nvSpPr>
        <p:spPr>
          <a:xfrm>
            <a:off x="4662335" y="1224377"/>
            <a:ext cx="4019797" cy="4953532"/>
          </a:xfrm>
        </p:spPr>
        <p:txBody>
          <a:bodyPr/>
          <a:lstStyle/>
          <a:p>
            <a:pPr marL="0" indent="0">
              <a:buNone/>
            </a:pPr>
            <a:r>
              <a:rPr lang="fr-CA">
                <a:latin typeface="+mn-lt"/>
                <a:cs typeface="ＭＳ Ｐゴシック" pitchFamily="68" charset="-128"/>
              </a:rPr>
              <a:t>Pour une norme de qualité portant sur les soins offerts aux adultes atteints de schizophrénie qui se présentent au service des urgences ou qui sont admis à l’hôpital, veuillez consulter la norme de qualité </a:t>
            </a:r>
            <a:r>
              <a:rPr lang="fr-CA" u="sng">
                <a:latin typeface="+mn-lt"/>
                <a:cs typeface="ＭＳ Ｐゴシック" pitchFamily="68" charset="-128"/>
                <a:hlinkClick r:id="rId3"/>
              </a:rPr>
              <a:t>Schizophrénie </a:t>
            </a:r>
            <a:r>
              <a:rPr lang="fr-CA">
                <a:latin typeface="+mn-lt"/>
                <a:cs typeface="ＭＳ Ｐゴシック" pitchFamily="68" charset="-128"/>
              </a:rPr>
              <a:t>:</a:t>
            </a:r>
            <a:r>
              <a:rPr lang="fr-CA" u="sng">
                <a:latin typeface="+mn-lt"/>
                <a:cs typeface="ＭＳ Ｐゴシック" pitchFamily="68" charset="-128"/>
                <a:hlinkClick r:id="rId3"/>
              </a:rPr>
              <a:t> Soins destinés aux adultes dans les hôpitaux.</a:t>
            </a:r>
          </a:p>
        </p:txBody>
      </p:sp>
      <p:pic>
        <p:nvPicPr>
          <p:cNvPr id="5" name="Picture 4">
            <a:extLst>
              <a:ext uri="{FF2B5EF4-FFF2-40B4-BE49-F238E27FC236}">
                <a16:creationId xmlns:a16="http://schemas.microsoft.com/office/drawing/2014/main" id="{E734A3CB-21EB-42D7-92CC-2588B4A0D8E7}"/>
              </a:ext>
            </a:extLst>
          </p:cNvPr>
          <p:cNvPicPr>
            <a:picLocks noChangeAspect="1"/>
          </p:cNvPicPr>
          <p:nvPr/>
        </p:nvPicPr>
        <p:blipFill>
          <a:blip r:embed="rId4"/>
          <a:stretch>
            <a:fillRect/>
          </a:stretch>
        </p:blipFill>
        <p:spPr>
          <a:xfrm>
            <a:off x="458862" y="985541"/>
            <a:ext cx="2541530" cy="2539451"/>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A19DDBD2-8BEC-46D9-B14E-D1637FFA8397}"/>
              </a:ext>
            </a:extLst>
          </p:cNvPr>
          <p:cNvPicPr>
            <a:picLocks noChangeAspect="1"/>
          </p:cNvPicPr>
          <p:nvPr/>
        </p:nvPicPr>
        <p:blipFill>
          <a:blip r:embed="rId5"/>
          <a:stretch>
            <a:fillRect/>
          </a:stretch>
        </p:blipFill>
        <p:spPr>
          <a:xfrm>
            <a:off x="1753129" y="3123197"/>
            <a:ext cx="2535519" cy="2535519"/>
          </a:xfrm>
          <a:prstGeom prst="rect">
            <a:avLst/>
          </a:prstGeom>
          <a:ln>
            <a:solidFill>
              <a:schemeClr val="bg1">
                <a:lumMod val="85000"/>
              </a:schemeClr>
            </a:solidFill>
          </a:ln>
        </p:spPr>
      </p:pic>
    </p:spTree>
    <p:extLst>
      <p:ext uri="{BB962C8B-B14F-4D97-AF65-F5344CB8AC3E}">
        <p14:creationId xmlns:p14="http://schemas.microsoft.com/office/powerpoint/2010/main" val="2771555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948508" cy="1165909"/>
          </a:xfrm>
        </p:spPr>
        <p:txBody>
          <a:bodyPr/>
          <a:lstStyle/>
          <a:p>
            <a:pPr>
              <a:lnSpc>
                <a:spcPts val="3440"/>
              </a:lnSpc>
            </a:pPr>
            <a:r>
              <a:rPr lang="fr-CA" sz="2800"/>
              <a:t>Norme de qualité sur les soins fournis dans la collectivité pour la schizophrénie : Énoncés de qualité</a:t>
            </a:r>
          </a:p>
        </p:txBody>
      </p:sp>
      <p:sp>
        <p:nvSpPr>
          <p:cNvPr id="3" name="Content Placeholder 2"/>
          <p:cNvSpPr>
            <a:spLocks noGrp="1"/>
          </p:cNvSpPr>
          <p:nvPr>
            <p:ph idx="1"/>
          </p:nvPr>
        </p:nvSpPr>
        <p:spPr>
          <a:xfrm>
            <a:off x="457199" y="1594435"/>
            <a:ext cx="8276492" cy="4537424"/>
          </a:xfrm>
        </p:spPr>
        <p:txBody>
          <a:bodyPr numCol="2" spcCol="252000"/>
          <a:lstStyle/>
          <a:p>
            <a:pPr>
              <a:lnSpc>
                <a:spcPts val="1660"/>
              </a:lnSpc>
            </a:pPr>
            <a:r>
              <a:rPr lang="fr-CA" sz="1800"/>
              <a:t>Plan de soins et </a:t>
            </a:r>
            <a:br>
              <a:rPr lang="fr-CA" sz="1800"/>
            </a:br>
            <a:r>
              <a:rPr lang="fr-CA" sz="1800"/>
              <a:t>évaluation complète*</a:t>
            </a:r>
          </a:p>
          <a:p>
            <a:pPr>
              <a:lnSpc>
                <a:spcPts val="1660"/>
              </a:lnSpc>
            </a:pPr>
            <a:r>
              <a:rPr lang="fr-CA" sz="1800"/>
              <a:t>Évaluation de la santé physique*</a:t>
            </a:r>
          </a:p>
          <a:p>
            <a:pPr>
              <a:lnSpc>
                <a:spcPts val="1660"/>
              </a:lnSpc>
            </a:pPr>
            <a:r>
              <a:rPr lang="fr-CA" sz="1800"/>
              <a:t>Autogestion	</a:t>
            </a:r>
          </a:p>
          <a:p>
            <a:pPr>
              <a:lnSpc>
                <a:spcPts val="1660"/>
              </a:lnSpc>
            </a:pPr>
            <a:r>
              <a:rPr lang="fr-CA" sz="1800"/>
              <a:t>Sensibilisation, soutien et intervention auprès</a:t>
            </a:r>
            <a:br>
              <a:rPr lang="fr-CA" sz="1800"/>
            </a:br>
            <a:r>
              <a:rPr lang="fr-CA" sz="1800"/>
              <a:t>des familles*	</a:t>
            </a:r>
          </a:p>
          <a:p>
            <a:pPr>
              <a:lnSpc>
                <a:spcPts val="1660"/>
              </a:lnSpc>
            </a:pPr>
            <a:r>
              <a:rPr lang="fr-CA" sz="1800"/>
              <a:t>Accès à des services communautaires de soins intensifs</a:t>
            </a:r>
          </a:p>
          <a:p>
            <a:pPr>
              <a:lnSpc>
                <a:spcPts val="1660"/>
              </a:lnSpc>
            </a:pPr>
            <a:r>
              <a:rPr lang="fr-CA" sz="1800"/>
              <a:t>Logement	</a:t>
            </a:r>
          </a:p>
          <a:p>
            <a:pPr>
              <a:lnSpc>
                <a:spcPts val="1660"/>
              </a:lnSpc>
            </a:pPr>
            <a:r>
              <a:rPr lang="fr-CA" sz="1800"/>
              <a:t>Monothérapie avec antipsychotiques	</a:t>
            </a:r>
          </a:p>
          <a:p>
            <a:pPr>
              <a:lnSpc>
                <a:spcPts val="1660"/>
              </a:lnSpc>
            </a:pPr>
            <a:r>
              <a:rPr lang="fr-CA" sz="1800"/>
              <a:t>Traitement avec des antipsychotiques à action prolongée par voie d’injection*	</a:t>
            </a:r>
          </a:p>
          <a:p>
            <a:pPr>
              <a:lnSpc>
                <a:spcPts val="1660"/>
              </a:lnSpc>
            </a:pPr>
            <a:r>
              <a:rPr lang="fr-CA" sz="1800"/>
              <a:t>Traitement avec la </a:t>
            </a:r>
            <a:r>
              <a:rPr lang="fr-CA" sz="1800" err="1"/>
              <a:t>clozapine</a:t>
            </a:r>
            <a:r>
              <a:rPr lang="fr-CA" sz="1800"/>
              <a:t>*	</a:t>
            </a:r>
          </a:p>
          <a:p>
            <a:pPr>
              <a:lnSpc>
                <a:spcPts val="1660"/>
              </a:lnSpc>
            </a:pPr>
            <a:r>
              <a:rPr lang="fr-CA" sz="1800"/>
              <a:t>Poursuite de la </a:t>
            </a:r>
            <a:br>
              <a:rPr lang="fr-CA" sz="1800"/>
            </a:br>
            <a:r>
              <a:rPr lang="fr-CA" sz="1800"/>
              <a:t>prise d’antipsychotiques	</a:t>
            </a:r>
          </a:p>
          <a:p>
            <a:pPr>
              <a:lnSpc>
                <a:spcPts val="1660"/>
              </a:lnSpc>
            </a:pPr>
            <a:r>
              <a:rPr lang="fr-CA" sz="1800"/>
              <a:t>Thérapie </a:t>
            </a:r>
            <a:r>
              <a:rPr lang="fr-CA" sz="1800" err="1"/>
              <a:t>cognitivo</a:t>
            </a:r>
            <a:r>
              <a:rPr lang="fr-CA" sz="1800"/>
              <a:t>-comportementale pour</a:t>
            </a:r>
            <a:br>
              <a:rPr lang="fr-CA" sz="1800"/>
            </a:br>
            <a:r>
              <a:rPr lang="fr-CA" sz="1800"/>
              <a:t>la psychose et les autres interventions psychosociales*	</a:t>
            </a:r>
          </a:p>
          <a:p>
            <a:pPr>
              <a:lnSpc>
                <a:spcPts val="1660"/>
              </a:lnSpc>
            </a:pPr>
            <a:r>
              <a:rPr lang="fr-CA" sz="1800"/>
              <a:t>Promotion de l’activité physique</a:t>
            </a:r>
            <a:br>
              <a:rPr lang="fr-CA" sz="1800"/>
            </a:br>
            <a:r>
              <a:rPr lang="fr-CA" sz="1800"/>
              <a:t>et d’une saine alimentation*	</a:t>
            </a:r>
          </a:p>
          <a:p>
            <a:pPr>
              <a:lnSpc>
                <a:spcPts val="1660"/>
              </a:lnSpc>
            </a:pPr>
            <a:r>
              <a:rPr lang="fr-CA" sz="1800"/>
              <a:t>Promotion de l’abandon du tabagisme*	</a:t>
            </a:r>
          </a:p>
          <a:p>
            <a:pPr>
              <a:lnSpc>
                <a:spcPts val="1660"/>
              </a:lnSpc>
            </a:pPr>
            <a:r>
              <a:rPr lang="fr-CA" sz="1800"/>
              <a:t>Évaluation et traitement de la toxicomanie*	</a:t>
            </a:r>
          </a:p>
          <a:p>
            <a:pPr>
              <a:lnSpc>
                <a:spcPts val="1660"/>
              </a:lnSpc>
            </a:pPr>
            <a:r>
              <a:rPr lang="fr-CA" sz="1800"/>
              <a:t>Emploi et soutien au travail</a:t>
            </a:r>
          </a:p>
        </p:txBody>
      </p:sp>
      <p:sp>
        <p:nvSpPr>
          <p:cNvPr id="4" name="Rectangle 3">
            <a:extLst>
              <a:ext uri="{FF2B5EF4-FFF2-40B4-BE49-F238E27FC236}">
                <a16:creationId xmlns:a16="http://schemas.microsoft.com/office/drawing/2014/main" id="{135DB3C5-E80C-49DC-AC30-AA2577B041B9}"/>
              </a:ext>
            </a:extLst>
          </p:cNvPr>
          <p:cNvSpPr/>
          <p:nvPr/>
        </p:nvSpPr>
        <p:spPr>
          <a:xfrm>
            <a:off x="0" y="6547211"/>
            <a:ext cx="8979878" cy="261610"/>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CA" sz="1100" b="0" i="0" u="none" strike="noStrike" cap="none" normalizeH="0" baseline="0" noProof="0">
                <a:ln>
                  <a:noFill/>
                </a:ln>
                <a:solidFill>
                  <a:srgbClr val="000000"/>
                </a:solidFill>
                <a:uLnTx/>
                <a:uFillTx/>
                <a:latin typeface="Arial" panose="020B0604020202020204" pitchFamily="34" charset="0"/>
                <a:ea typeface="MS PGothic" panose="020B0600070205080204" pitchFamily="34" charset="-128"/>
                <a:cs typeface="+mn-cs"/>
              </a:rPr>
              <a:t>*La norme de qualité sur les soins destinés aux adultes atteints de schizophrénie dans les hôpitaux comprend un énoncé de qualité similaire.</a:t>
            </a:r>
          </a:p>
        </p:txBody>
      </p:sp>
    </p:spTree>
    <p:extLst>
      <p:ext uri="{BB962C8B-B14F-4D97-AF65-F5344CB8AC3E}">
        <p14:creationId xmlns:p14="http://schemas.microsoft.com/office/powerpoint/2010/main" val="1149785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nSpc>
                <a:spcPct val="90000"/>
              </a:lnSpc>
            </a:pPr>
            <a:r>
              <a:rPr lang="fr-CA" sz="3200" b="0"/>
              <a:t>Énoncé de qualité 1 : </a:t>
            </a:r>
            <a:r>
              <a:rPr lang="fr-CA" sz="3200"/>
              <a:t>Plan de soins et évaluation complète</a:t>
            </a:r>
            <a:br>
              <a:rPr lang="fr-CA" sz="3500"/>
            </a:br>
            <a:endParaRPr lang="fr-CA" sz="3500"/>
          </a:p>
        </p:txBody>
      </p:sp>
      <p:sp>
        <p:nvSpPr>
          <p:cNvPr id="3" name="Rectangle 2"/>
          <p:cNvSpPr/>
          <p:nvPr/>
        </p:nvSpPr>
        <p:spPr>
          <a:xfrm>
            <a:off x="671362" y="2547644"/>
            <a:ext cx="7801276" cy="1442465"/>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br>
              <a:rPr lang="fr-CA" sz="2400" u="none">
                <a:solidFill>
                  <a:srgbClr val="000000"/>
                </a:solidFill>
              </a:rPr>
            </a:br>
            <a:r>
              <a:rPr lang="fr-CA" sz="2400" u="none">
                <a:solidFill>
                  <a:srgbClr val="000000"/>
                </a:solidFill>
              </a:rPr>
              <a:t>Les adultes atteints de schizophrénie ont un plan de soins qui est régulièrement révisé et mis à jour et qui est orienté par une évaluation complète.</a:t>
            </a:r>
          </a:p>
          <a:p>
            <a:endParaRPr lang="en-CA" sz="2400" u="none">
              <a:solidFill>
                <a:srgbClr val="000000"/>
              </a:solidFill>
            </a:endParaRPr>
          </a:p>
        </p:txBody>
      </p:sp>
    </p:spTree>
    <p:custDataLst>
      <p:tags r:id="rId1"/>
    </p:custDataLst>
    <p:extLst>
      <p:ext uri="{BB962C8B-B14F-4D97-AF65-F5344CB8AC3E}">
        <p14:creationId xmlns:p14="http://schemas.microsoft.com/office/powerpoint/2010/main" val="2503775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588719"/>
            <a:ext cx="8244584" cy="898336"/>
          </a:xfrm>
        </p:spPr>
        <p:txBody>
          <a:bodyPr/>
          <a:lstStyle/>
          <a:p>
            <a:r>
              <a:rPr lang="fr-CA" sz="3200" b="0"/>
              <a:t>Énoncé de qualité 2 : </a:t>
            </a:r>
            <a:r>
              <a:rPr lang="fr-CA" sz="3200"/>
              <a:t>Évaluation de la santé physique</a:t>
            </a:r>
            <a:br>
              <a:rPr lang="fr-CA"/>
            </a:br>
            <a:endParaRPr lang="fr-CA"/>
          </a:p>
        </p:txBody>
      </p:sp>
      <p:sp>
        <p:nvSpPr>
          <p:cNvPr id="3" name="Rectangle 2"/>
          <p:cNvSpPr/>
          <p:nvPr/>
        </p:nvSpPr>
        <p:spPr>
          <a:xfrm>
            <a:off x="933157" y="2319223"/>
            <a:ext cx="7277687" cy="1284589"/>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adultes atteints de schizophrénie reçoivent régulièrement une évaluation de leur santé physique.</a:t>
            </a:r>
          </a:p>
        </p:txBody>
      </p:sp>
    </p:spTree>
    <p:custDataLst>
      <p:tags r:id="rId1"/>
    </p:custDataLst>
    <p:extLst>
      <p:ext uri="{BB962C8B-B14F-4D97-AF65-F5344CB8AC3E}">
        <p14:creationId xmlns:p14="http://schemas.microsoft.com/office/powerpoint/2010/main" val="977568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59365"/>
            <a:ext cx="8244584" cy="1165909"/>
          </a:xfrm>
        </p:spPr>
        <p:txBody>
          <a:bodyPr anchor="t"/>
          <a:lstStyle/>
          <a:p>
            <a:pPr>
              <a:lnSpc>
                <a:spcPct val="90000"/>
              </a:lnSpc>
            </a:pPr>
            <a:r>
              <a:rPr lang="fr-CA" sz="3200" b="0"/>
              <a:t>Énoncé de qualité 3 :</a:t>
            </a:r>
            <a:r>
              <a:rPr lang="fr-CA" b="0"/>
              <a:t> </a:t>
            </a:r>
            <a:r>
              <a:rPr lang="fr-CA" sz="3200"/>
              <a:t>Autogestion </a:t>
            </a:r>
            <a:br>
              <a:rPr lang="fr-CA" sz="3500"/>
            </a:br>
            <a:endParaRPr lang="fr-CA" sz="3500"/>
          </a:p>
        </p:txBody>
      </p:sp>
      <p:sp>
        <p:nvSpPr>
          <p:cNvPr id="3" name="Rectangle 2"/>
          <p:cNvSpPr/>
          <p:nvPr/>
        </p:nvSpPr>
        <p:spPr>
          <a:xfrm>
            <a:off x="933157" y="2362716"/>
            <a:ext cx="7277687" cy="1484889"/>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adultes atteints de schizophrénie ont accès à des renseignements et à une sensibilisation qui soutiennent le renforcement de compétences en matière d’autogestion.</a:t>
            </a:r>
          </a:p>
        </p:txBody>
      </p:sp>
    </p:spTree>
    <p:custDataLst>
      <p:tags r:id="rId1"/>
    </p:custDataLst>
    <p:extLst>
      <p:ext uri="{BB962C8B-B14F-4D97-AF65-F5344CB8AC3E}">
        <p14:creationId xmlns:p14="http://schemas.microsoft.com/office/powerpoint/2010/main" val="423789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491" y="259244"/>
            <a:ext cx="8419469" cy="1165909"/>
          </a:xfrm>
        </p:spPr>
        <p:txBody>
          <a:bodyPr anchor="t"/>
          <a:lstStyle/>
          <a:p>
            <a:pPr>
              <a:lnSpc>
                <a:spcPct val="90000"/>
              </a:lnSpc>
            </a:pPr>
            <a:r>
              <a:rPr lang="fr-CA" sz="3200" b="0"/>
              <a:t>Énoncé de qualité 4 : </a:t>
            </a:r>
            <a:r>
              <a:rPr lang="fr-CA" sz="3200"/>
              <a:t>Sensibilisation, soutien et intervention auprès des familles</a:t>
            </a:r>
            <a:r>
              <a:rPr lang="fr-CA" sz="3200">
                <a:solidFill>
                  <a:schemeClr val="tx1"/>
                </a:solidFill>
                <a:latin typeface="Calibri" pitchFamily="68" charset="0"/>
                <a:cs typeface="ＭＳ Ｐゴシック" pitchFamily="68" charset="-128"/>
              </a:rPr>
              <a:t> </a:t>
            </a:r>
            <a:br>
              <a:rPr lang="fr-CA" sz="3200"/>
            </a:br>
            <a:br>
              <a:rPr lang="fr-CA" sz="3200"/>
            </a:br>
            <a:br>
              <a:rPr lang="fr-CA" sz="3200"/>
            </a:br>
            <a:br>
              <a:rPr lang="fr-CA" sz="3200"/>
            </a:br>
            <a:endParaRPr lang="fr-CA" sz="3200"/>
          </a:p>
        </p:txBody>
      </p:sp>
      <p:sp>
        <p:nvSpPr>
          <p:cNvPr id="3" name="Rectangle 2"/>
          <p:cNvSpPr/>
          <p:nvPr/>
        </p:nvSpPr>
        <p:spPr>
          <a:xfrm>
            <a:off x="844617" y="2670582"/>
            <a:ext cx="7454766" cy="1643234"/>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familles d’adultes atteints de schizophrénie bénéficient de façon continue d’une formation, d’un soutien et d’interventions familiales qui sont adaptés à leurs besoins et préférences.</a:t>
            </a:r>
          </a:p>
        </p:txBody>
      </p:sp>
    </p:spTree>
    <p:custDataLst>
      <p:tags r:id="rId1"/>
    </p:custDataLst>
    <p:extLst>
      <p:ext uri="{BB962C8B-B14F-4D97-AF65-F5344CB8AC3E}">
        <p14:creationId xmlns:p14="http://schemas.microsoft.com/office/powerpoint/2010/main" val="710165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Normes de qualité</a:t>
            </a:r>
          </a:p>
        </p:txBody>
      </p:sp>
      <p:sp>
        <p:nvSpPr>
          <p:cNvPr id="16" name="Content Placeholder 2">
            <a:extLst>
              <a:ext uri="{FF2B5EF4-FFF2-40B4-BE49-F238E27FC236}">
                <a16:creationId xmlns:a16="http://schemas.microsoft.com/office/drawing/2014/main" id="{25917A72-0C15-CA48-B97A-8C51A4F1C5C3}"/>
              </a:ext>
            </a:extLst>
          </p:cNvPr>
          <p:cNvSpPr>
            <a:spLocks noGrp="1"/>
          </p:cNvSpPr>
          <p:nvPr>
            <p:ph idx="1"/>
          </p:nvPr>
        </p:nvSpPr>
        <p:spPr>
          <a:xfrm>
            <a:off x="472184" y="1440547"/>
            <a:ext cx="5171379" cy="3143979"/>
          </a:xfrm>
        </p:spPr>
        <p:txBody>
          <a:bodyPr/>
          <a:lstStyle/>
          <a:p>
            <a:pPr>
              <a:lnSpc>
                <a:spcPct val="90000"/>
              </a:lnSpc>
              <a:spcAft>
                <a:spcPts val="1200"/>
              </a:spcAft>
            </a:pPr>
            <a:r>
              <a:rPr lang="fr-CA"/>
              <a:t>Informent les cliniciens et les patients sur ce devraient être la qualité des soins</a:t>
            </a:r>
          </a:p>
          <a:p>
            <a:pPr>
              <a:lnSpc>
                <a:spcPct val="90000"/>
              </a:lnSpc>
              <a:spcAft>
                <a:spcPts val="1200"/>
              </a:spcAft>
            </a:pPr>
            <a:r>
              <a:rPr lang="fr-CA"/>
              <a:t>Elles se concentrent sur les affections pour lesquelles il existe des variations importantes dans la prestation des soins, ou s’il existe des écarts entre les soins offerts en Ontario et ceux que les patients devraient recevoir</a:t>
            </a:r>
          </a:p>
          <a:p>
            <a:pPr>
              <a:lnSpc>
                <a:spcPct val="90000"/>
              </a:lnSpc>
              <a:spcAft>
                <a:spcPts val="1200"/>
              </a:spcAft>
            </a:pPr>
            <a:r>
              <a:rPr lang="fr-CA"/>
              <a:t>Elles reposent sur les meilleures données probantes disponibles</a:t>
            </a:r>
          </a:p>
          <a:p>
            <a:pPr marL="360363" indent="-360363">
              <a:lnSpc>
                <a:spcPct val="90000"/>
              </a:lnSpc>
              <a:spcAft>
                <a:spcPts val="1200"/>
              </a:spcAft>
              <a:buFont typeface="Arial" panose="020B0604020202020204" pitchFamily="34" charset="0"/>
              <a:buChar char="•"/>
            </a:pPr>
            <a:endParaRPr lang="en-CA"/>
          </a:p>
          <a:p>
            <a:endParaRPr lang="en-CA"/>
          </a:p>
        </p:txBody>
      </p:sp>
      <p:pic>
        <p:nvPicPr>
          <p:cNvPr id="7" name="Picture 6">
            <a:extLst>
              <a:ext uri="{FF2B5EF4-FFF2-40B4-BE49-F238E27FC236}">
                <a16:creationId xmlns:a16="http://schemas.microsoft.com/office/drawing/2014/main" id="{54CF8967-1503-394A-B234-2FAB216EC782}"/>
              </a:ext>
            </a:extLst>
          </p:cNvPr>
          <p:cNvPicPr>
            <a:picLocks noChangeAspect="1"/>
          </p:cNvPicPr>
          <p:nvPr/>
        </p:nvPicPr>
        <p:blipFill>
          <a:blip r:embed="rId3"/>
          <a:stretch>
            <a:fillRect/>
          </a:stretch>
        </p:blipFill>
        <p:spPr>
          <a:xfrm rot="20584892">
            <a:off x="5824830" y="902581"/>
            <a:ext cx="2307996" cy="230799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88AF01D-5C1A-4E45-956B-1D667DFAFD97}"/>
              </a:ext>
            </a:extLst>
          </p:cNvPr>
          <p:cNvPicPr>
            <a:picLocks noChangeAspect="1"/>
          </p:cNvPicPr>
          <p:nvPr/>
        </p:nvPicPr>
        <p:blipFill>
          <a:blip r:embed="rId4"/>
          <a:stretch>
            <a:fillRect/>
          </a:stretch>
        </p:blipFill>
        <p:spPr>
          <a:xfrm rot="768296">
            <a:off x="6057287" y="3434791"/>
            <a:ext cx="2268693" cy="2268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4645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351816"/>
            <a:ext cx="8244584" cy="1440930"/>
          </a:xfrm>
        </p:spPr>
        <p:txBody>
          <a:bodyPr anchor="t"/>
          <a:lstStyle/>
          <a:p>
            <a:pPr>
              <a:lnSpc>
                <a:spcPct val="90000"/>
              </a:lnSpc>
            </a:pPr>
            <a:r>
              <a:rPr lang="fr-CA" sz="3200" b="0"/>
              <a:t>Énoncé de qualité 5 :</a:t>
            </a:r>
            <a:r>
              <a:rPr lang="fr-CA" b="0"/>
              <a:t> </a:t>
            </a:r>
            <a:r>
              <a:rPr lang="fr-CA" sz="3200"/>
              <a:t>Accès à des services communautaires de soins intensifs </a:t>
            </a:r>
            <a:br>
              <a:rPr lang="fr-CA" sz="3200"/>
            </a:br>
            <a:br>
              <a:rPr lang="fr-CA" sz="3200"/>
            </a:br>
            <a:br>
              <a:rPr lang="fr-CA" sz="3200"/>
            </a:br>
            <a:br>
              <a:rPr lang="fr-CA" sz="3200"/>
            </a:br>
            <a:br>
              <a:rPr lang="fr-CA" sz="3500"/>
            </a:br>
            <a:endParaRPr lang="fr-CA" sz="3500"/>
          </a:p>
        </p:txBody>
      </p:sp>
      <p:sp>
        <p:nvSpPr>
          <p:cNvPr id="3" name="Rectangle 2"/>
          <p:cNvSpPr/>
          <p:nvPr/>
        </p:nvSpPr>
        <p:spPr>
          <a:xfrm>
            <a:off x="685800" y="2708535"/>
            <a:ext cx="7772400" cy="1440930"/>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t>Les adultes atteints de schizophrénie ont accès en temps opportun à des services communautaires de soins intensifs qui sont fondés sur leurs besoins et leurs préférences.</a:t>
            </a:r>
          </a:p>
        </p:txBody>
      </p:sp>
    </p:spTree>
    <p:custDataLst>
      <p:tags r:id="rId1"/>
    </p:custDataLst>
    <p:extLst>
      <p:ext uri="{BB962C8B-B14F-4D97-AF65-F5344CB8AC3E}">
        <p14:creationId xmlns:p14="http://schemas.microsoft.com/office/powerpoint/2010/main" val="463597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40893"/>
            <a:ext cx="8244584" cy="1165909"/>
          </a:xfrm>
        </p:spPr>
        <p:txBody>
          <a:bodyPr anchor="t"/>
          <a:lstStyle/>
          <a:p>
            <a:pPr>
              <a:lnSpc>
                <a:spcPct val="90000"/>
              </a:lnSpc>
            </a:pPr>
            <a:r>
              <a:rPr lang="fr-CA" sz="3200" b="0"/>
              <a:t>Énoncé de qualité 6 :</a:t>
            </a:r>
            <a:r>
              <a:rPr lang="fr-CA" b="0"/>
              <a:t> </a:t>
            </a:r>
            <a:r>
              <a:rPr lang="fr-CA" sz="3200"/>
              <a:t>Logement</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1455605"/>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disposent d’un milieu de vie sécuritaire, abordable et stable qui répond à leurs besoins particuliers.</a:t>
            </a:r>
          </a:p>
        </p:txBody>
      </p:sp>
    </p:spTree>
    <p:custDataLst>
      <p:tags r:id="rId1"/>
    </p:custDataLst>
    <p:extLst>
      <p:ext uri="{BB962C8B-B14F-4D97-AF65-F5344CB8AC3E}">
        <p14:creationId xmlns:p14="http://schemas.microsoft.com/office/powerpoint/2010/main" val="134452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40893"/>
            <a:ext cx="8244584" cy="1165909"/>
          </a:xfrm>
        </p:spPr>
        <p:txBody>
          <a:bodyPr anchor="t"/>
          <a:lstStyle/>
          <a:p>
            <a:pPr>
              <a:lnSpc>
                <a:spcPct val="90000"/>
              </a:lnSpc>
            </a:pPr>
            <a:r>
              <a:rPr lang="fr-CA" sz="3200" b="0"/>
              <a:t>Énoncé de qualité 7 :</a:t>
            </a:r>
            <a:r>
              <a:rPr lang="fr-CA" b="0"/>
              <a:t> </a:t>
            </a:r>
            <a:r>
              <a:rPr lang="fr-CA" sz="3200"/>
              <a:t>Monothérapie avec antipsychotiques </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1165909"/>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On prescrit aux adultes atteints de schizophrénie un seul médicament antipsychotique, dans la mesure du possible.</a:t>
            </a:r>
          </a:p>
        </p:txBody>
      </p:sp>
    </p:spTree>
    <p:custDataLst>
      <p:tags r:id="rId1"/>
    </p:custDataLst>
    <p:extLst>
      <p:ext uri="{BB962C8B-B14F-4D97-AF65-F5344CB8AC3E}">
        <p14:creationId xmlns:p14="http://schemas.microsoft.com/office/powerpoint/2010/main" val="3016987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163186"/>
            <a:ext cx="8244584" cy="1165909"/>
          </a:xfrm>
        </p:spPr>
        <p:txBody>
          <a:bodyPr anchor="t"/>
          <a:lstStyle/>
          <a:p>
            <a:pPr>
              <a:lnSpc>
                <a:spcPct val="90000"/>
              </a:lnSpc>
            </a:pPr>
            <a:r>
              <a:rPr lang="fr-CA" sz="3200" b="0"/>
              <a:t>Énoncé de qualité 8 :</a:t>
            </a:r>
            <a:r>
              <a:rPr lang="fr-CA" b="0"/>
              <a:t> </a:t>
            </a:r>
            <a:r>
              <a:rPr lang="fr-CA" sz="3200"/>
              <a:t>Traitement avec des antipsychotiques à action prolongée par voie d’injection </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30"/>
            <a:ext cx="7613374" cy="1265600"/>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se font offrir un traitement avec un antipsychotique à action prolongée.</a:t>
            </a:r>
          </a:p>
        </p:txBody>
      </p:sp>
    </p:spTree>
    <p:custDataLst>
      <p:tags r:id="rId1"/>
    </p:custDataLst>
    <p:extLst>
      <p:ext uri="{BB962C8B-B14F-4D97-AF65-F5344CB8AC3E}">
        <p14:creationId xmlns:p14="http://schemas.microsoft.com/office/powerpoint/2010/main" val="292490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40893"/>
            <a:ext cx="8244584" cy="1165909"/>
          </a:xfrm>
        </p:spPr>
        <p:txBody>
          <a:bodyPr anchor="t"/>
          <a:lstStyle/>
          <a:p>
            <a:pPr>
              <a:lnSpc>
                <a:spcPct val="90000"/>
              </a:lnSpc>
            </a:pPr>
            <a:r>
              <a:rPr lang="fr-CA" sz="3200" b="0"/>
              <a:t>Énoncé de qualité 9 :</a:t>
            </a:r>
            <a:r>
              <a:rPr lang="fr-CA" b="0"/>
              <a:t> </a:t>
            </a:r>
            <a:r>
              <a:rPr lang="fr-CA" sz="3200"/>
              <a:t>Traitement avec la clozapine</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158623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qui n’ont pas répondu à des essais adéquats de traitement avec deux différents antipsychotiques se font offrir de la clozapine.</a:t>
            </a:r>
          </a:p>
        </p:txBody>
      </p:sp>
    </p:spTree>
    <p:custDataLst>
      <p:tags r:id="rId1"/>
    </p:custDataLst>
    <p:extLst>
      <p:ext uri="{BB962C8B-B14F-4D97-AF65-F5344CB8AC3E}">
        <p14:creationId xmlns:p14="http://schemas.microsoft.com/office/powerpoint/2010/main" val="3717541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40893"/>
            <a:ext cx="8244584" cy="1165909"/>
          </a:xfrm>
        </p:spPr>
        <p:txBody>
          <a:bodyPr anchor="t"/>
          <a:lstStyle/>
          <a:p>
            <a:pPr>
              <a:lnSpc>
                <a:spcPct val="90000"/>
              </a:lnSpc>
            </a:pPr>
            <a:r>
              <a:rPr lang="fr-CA" sz="3200" b="0"/>
              <a:t>Énoncé de qualité 10 :</a:t>
            </a:r>
            <a:r>
              <a:rPr lang="fr-CA" b="0"/>
              <a:t> </a:t>
            </a:r>
            <a:r>
              <a:rPr lang="fr-CA" sz="3200"/>
              <a:t>Poursuite de la prise d’antipsychotiques </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181274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dont l’état s’est amélioré grâce aux médicaments antipsychotiques se font conseiller de continuer à les prendre à long terme.</a:t>
            </a:r>
          </a:p>
        </p:txBody>
      </p:sp>
    </p:spTree>
    <p:custDataLst>
      <p:tags r:id="rId1"/>
    </p:custDataLst>
    <p:extLst>
      <p:ext uri="{BB962C8B-B14F-4D97-AF65-F5344CB8AC3E}">
        <p14:creationId xmlns:p14="http://schemas.microsoft.com/office/powerpoint/2010/main" val="588598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183507"/>
            <a:ext cx="8244584" cy="1165909"/>
          </a:xfrm>
        </p:spPr>
        <p:txBody>
          <a:bodyPr anchor="t"/>
          <a:lstStyle/>
          <a:p>
            <a:pPr>
              <a:lnSpc>
                <a:spcPct val="90000"/>
              </a:lnSpc>
            </a:pPr>
            <a:r>
              <a:rPr lang="fr-CA" sz="3200" b="0"/>
              <a:t>Énoncé de qualité 11 :</a:t>
            </a:r>
            <a:r>
              <a:rPr lang="fr-CA" b="0"/>
              <a:t> </a:t>
            </a:r>
            <a:r>
              <a:rPr lang="fr-CA" sz="3200"/>
              <a:t>Thérapie </a:t>
            </a:r>
            <a:r>
              <a:rPr lang="fr-CA" sz="3200" err="1"/>
              <a:t>cognitivo</a:t>
            </a:r>
            <a:r>
              <a:rPr lang="fr-CA" sz="3200"/>
              <a:t>-comportementale pour la psychose et les autres interventions psychosociales</a:t>
            </a:r>
            <a:r>
              <a:rPr lang="fr-CA" sz="3200">
                <a:solidFill>
                  <a:schemeClr val="tx1"/>
                </a:solidFill>
                <a:latin typeface="Calibri" pitchFamily="68" charset="0"/>
                <a:cs typeface="ＭＳ Ｐゴシック" pitchFamily="68" charset="-128"/>
              </a:rPr>
              <a:t> </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181274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se font offrir une thérapie cognitivo-comportementale pour les psychoses ainsi que d’autres interventions psychologiques fondées sur des données probantes, en fonction de leurs besoins.</a:t>
            </a:r>
          </a:p>
        </p:txBody>
      </p:sp>
    </p:spTree>
    <p:custDataLst>
      <p:tags r:id="rId1"/>
    </p:custDataLst>
    <p:extLst>
      <p:ext uri="{BB962C8B-B14F-4D97-AF65-F5344CB8AC3E}">
        <p14:creationId xmlns:p14="http://schemas.microsoft.com/office/powerpoint/2010/main" val="818394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230920"/>
            <a:ext cx="8244584" cy="1165909"/>
          </a:xfrm>
        </p:spPr>
        <p:txBody>
          <a:bodyPr anchor="t"/>
          <a:lstStyle/>
          <a:p>
            <a:pPr>
              <a:lnSpc>
                <a:spcPct val="90000"/>
              </a:lnSpc>
            </a:pPr>
            <a:r>
              <a:rPr lang="fr-CA" sz="3200" b="0"/>
              <a:t>Énoncé de qualité 12 :</a:t>
            </a:r>
            <a:r>
              <a:rPr lang="fr-CA" b="0"/>
              <a:t> </a:t>
            </a:r>
            <a:r>
              <a:rPr lang="fr-CA" sz="3200"/>
              <a:t>Promotion de l’activité physique et d’une saine alimentation</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30"/>
            <a:ext cx="7613374" cy="1412062"/>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se font offrir des interventions faciles d’accès qui favorisent l’activité physique et la saine alimentation.</a:t>
            </a:r>
          </a:p>
        </p:txBody>
      </p:sp>
    </p:spTree>
    <p:custDataLst>
      <p:tags r:id="rId1"/>
    </p:custDataLst>
    <p:extLst>
      <p:ext uri="{BB962C8B-B14F-4D97-AF65-F5344CB8AC3E}">
        <p14:creationId xmlns:p14="http://schemas.microsoft.com/office/powerpoint/2010/main" val="2173460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40893"/>
            <a:ext cx="8244584" cy="1165909"/>
          </a:xfrm>
        </p:spPr>
        <p:txBody>
          <a:bodyPr anchor="t"/>
          <a:lstStyle/>
          <a:p>
            <a:pPr>
              <a:lnSpc>
                <a:spcPct val="90000"/>
              </a:lnSpc>
            </a:pPr>
            <a:r>
              <a:rPr lang="fr-CA" sz="3200" b="0"/>
              <a:t>Énoncé de qualité 13 :</a:t>
            </a:r>
            <a:r>
              <a:rPr lang="fr-CA" b="0"/>
              <a:t> </a:t>
            </a:r>
            <a:r>
              <a:rPr lang="fr-CA" sz="3200"/>
              <a:t>Promotion de l’abandon du tabagisme </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181274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qui fument du tabac se font offrir des interventions pharmacologiques et non pharmacologiques afin de les aider à cesser de fumer ou à fumer moins.</a:t>
            </a:r>
          </a:p>
        </p:txBody>
      </p:sp>
    </p:spTree>
    <p:custDataLst>
      <p:tags r:id="rId1"/>
    </p:custDataLst>
    <p:extLst>
      <p:ext uri="{BB962C8B-B14F-4D97-AF65-F5344CB8AC3E}">
        <p14:creationId xmlns:p14="http://schemas.microsoft.com/office/powerpoint/2010/main" val="1560547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40893"/>
            <a:ext cx="8244584" cy="1165909"/>
          </a:xfrm>
        </p:spPr>
        <p:txBody>
          <a:bodyPr anchor="t"/>
          <a:lstStyle/>
          <a:p>
            <a:pPr>
              <a:lnSpc>
                <a:spcPct val="90000"/>
              </a:lnSpc>
            </a:pPr>
            <a:r>
              <a:rPr lang="fr-CA" sz="3200" b="0"/>
              <a:t>Énoncé de qualité 14 :</a:t>
            </a:r>
            <a:r>
              <a:rPr lang="fr-CA" b="0"/>
              <a:t> </a:t>
            </a:r>
            <a:r>
              <a:rPr lang="fr-CA" sz="3200"/>
              <a:t>Évaluation et traitement de la toxicomanie</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1812743"/>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endParaRPr lang="en-CA" sz="2400" u="none">
              <a:solidFill>
                <a:srgbClr val="000000"/>
              </a:solidFill>
            </a:endParaRPr>
          </a:p>
          <a:p>
            <a:r>
              <a:rPr lang="fr-CA" sz="2400" u="none">
                <a:solidFill>
                  <a:srgbClr val="000000"/>
                </a:solidFill>
              </a:rPr>
              <a:t>Les adultes atteints de schizophrénie se font poser des questions sur leur consommation de substances et, s’il y a lieu, sont évalués pour la toxicomanie et se font offrir un traitement.</a:t>
            </a:r>
          </a:p>
          <a:p>
            <a:endParaRPr lang="en-CA" sz="2400" u="none">
              <a:solidFill>
                <a:srgbClr val="000000"/>
              </a:solidFill>
            </a:endParaRPr>
          </a:p>
        </p:txBody>
      </p:sp>
    </p:spTree>
    <p:custDataLst>
      <p:tags r:id="rId1"/>
    </p:custDataLst>
    <p:extLst>
      <p:ext uri="{BB962C8B-B14F-4D97-AF65-F5344CB8AC3E}">
        <p14:creationId xmlns:p14="http://schemas.microsoft.com/office/powerpoint/2010/main" val="345221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872"/>
            <a:ext cx="7139136" cy="706437"/>
          </a:xfrm>
        </p:spPr>
        <p:txBody>
          <a:bodyPr/>
          <a:lstStyle/>
          <a:p>
            <a:r>
              <a:rPr lang="fr-CA"/>
              <a:t>Normes de qualité</a:t>
            </a:r>
          </a:p>
        </p:txBody>
      </p:sp>
      <p:graphicFrame>
        <p:nvGraphicFramePr>
          <p:cNvPr id="4" name="Diagram 3"/>
          <p:cNvGraphicFramePr/>
          <p:nvPr>
            <p:extLst>
              <p:ext uri="{D42A27DB-BD31-4B8C-83A1-F6EECF244321}">
                <p14:modId xmlns:p14="http://schemas.microsoft.com/office/powerpoint/2010/main" val="3632027747"/>
              </p:ext>
            </p:extLst>
          </p:nvPr>
        </p:nvGraphicFramePr>
        <p:xfrm>
          <a:off x="552450" y="1536526"/>
          <a:ext cx="8039100" cy="453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914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08" y="440893"/>
            <a:ext cx="8244584" cy="1165909"/>
          </a:xfrm>
        </p:spPr>
        <p:txBody>
          <a:bodyPr anchor="t"/>
          <a:lstStyle/>
          <a:p>
            <a:pPr>
              <a:lnSpc>
                <a:spcPct val="90000"/>
              </a:lnSpc>
            </a:pPr>
            <a:r>
              <a:rPr lang="fr-CA" sz="3200" b="0"/>
              <a:t>Énoncé de qualité 15 :</a:t>
            </a:r>
            <a:r>
              <a:rPr lang="fr-CA" b="0"/>
              <a:t> </a:t>
            </a:r>
            <a:r>
              <a:rPr lang="fr-CA" sz="3200"/>
              <a:t>Emploi et soutien au travail</a:t>
            </a:r>
            <a:br>
              <a:rPr lang="fr-CA" sz="3200"/>
            </a:br>
            <a:br>
              <a:rPr lang="fr-CA" sz="3200"/>
            </a:br>
            <a:br>
              <a:rPr lang="fr-CA" sz="3200"/>
            </a:br>
            <a:br>
              <a:rPr lang="fr-CA" sz="3200"/>
            </a:br>
            <a:br>
              <a:rPr lang="fr-CA" sz="3500"/>
            </a:br>
            <a:endParaRPr lang="fr-CA" sz="3500"/>
          </a:p>
        </p:txBody>
      </p:sp>
      <p:sp>
        <p:nvSpPr>
          <p:cNvPr id="3" name="Rectangle 2"/>
          <p:cNvSpPr/>
          <p:nvPr/>
        </p:nvSpPr>
        <p:spPr>
          <a:xfrm>
            <a:off x="765313" y="2522629"/>
            <a:ext cx="7613374" cy="2726265"/>
          </a:xfrm>
          <a:prstGeom prst="rect">
            <a:avLst/>
          </a:prstGeom>
          <a:solidFill>
            <a:schemeClr val="bg1"/>
          </a:solidFill>
          <a:ln w="25400">
            <a:solidFill>
              <a:schemeClr val="accent1">
                <a:lumMod val="50000"/>
              </a:schemeClr>
            </a:solidFill>
          </a:ln>
          <a:effectLst>
            <a:outerShdw blurRad="50800" dist="38100" dir="2700000" algn="tl" rotWithShape="0">
              <a:prstClr val="black">
                <a:alpha val="40000"/>
              </a:prstClr>
            </a:outerShdw>
          </a:effectLst>
        </p:spPr>
        <p:txBody>
          <a:bodyPr wrap="square" lIns="144000" tIns="144000" rIns="144000" bIns="144000" anchor="ctr">
            <a:noAutofit/>
          </a:bodyPr>
          <a:lstStyle/>
          <a:p>
            <a:r>
              <a:rPr lang="fr-CA" sz="2400" u="none">
                <a:solidFill>
                  <a:srgbClr val="000000"/>
                </a:solidFill>
              </a:rPr>
              <a:t>Les adultes atteints de schizophrénie qui souhaitent trouver du travail ou retourner au travail se font offrir des programmes de soutien à l’emploi. Les adultes atteints de schizophrénie qui ne recherchent pas un travail rémunéré sont soutenus dans d’autres activités professionnelles ou éducatives, conformément à leurs besoins et à leurs préférences. </a:t>
            </a:r>
          </a:p>
        </p:txBody>
      </p:sp>
    </p:spTree>
    <p:custDataLst>
      <p:tags r:id="rId1"/>
    </p:custDataLst>
    <p:extLst>
      <p:ext uri="{BB962C8B-B14F-4D97-AF65-F5344CB8AC3E}">
        <p14:creationId xmlns:p14="http://schemas.microsoft.com/office/powerpoint/2010/main" val="997905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695E-FB9C-464C-A8CC-788E6665D3C8}"/>
              </a:ext>
            </a:extLst>
          </p:cNvPr>
          <p:cNvSpPr>
            <a:spLocks noGrp="1"/>
          </p:cNvSpPr>
          <p:nvPr>
            <p:ph type="title"/>
          </p:nvPr>
        </p:nvSpPr>
        <p:spPr/>
        <p:txBody>
          <a:bodyPr/>
          <a:lstStyle/>
          <a:p>
            <a:r>
              <a:rPr lang="fr-CA"/>
              <a:t>Énoncé de pratique émergente*</a:t>
            </a:r>
          </a:p>
        </p:txBody>
      </p:sp>
      <p:sp>
        <p:nvSpPr>
          <p:cNvPr id="3" name="Content Placeholder 2">
            <a:extLst>
              <a:ext uri="{FF2B5EF4-FFF2-40B4-BE49-F238E27FC236}">
                <a16:creationId xmlns:a16="http://schemas.microsoft.com/office/drawing/2014/main" id="{50FE877C-5AA9-4422-B9AD-07A571F2EABC}"/>
              </a:ext>
            </a:extLst>
          </p:cNvPr>
          <p:cNvSpPr>
            <a:spLocks noGrp="1"/>
          </p:cNvSpPr>
          <p:nvPr>
            <p:ph idx="1"/>
          </p:nvPr>
        </p:nvSpPr>
        <p:spPr/>
        <p:txBody>
          <a:bodyPr/>
          <a:lstStyle/>
          <a:p>
            <a:pPr marL="0" indent="0">
              <a:buNone/>
            </a:pPr>
            <a:r>
              <a:rPr lang="fr-CA"/>
              <a:t>Nous ne pouvons fournir une orientation à l’heure actuelle sur le </a:t>
            </a:r>
            <a:r>
              <a:rPr lang="fr-CA" b="1">
                <a:solidFill>
                  <a:schemeClr val="accent2"/>
                </a:solidFill>
              </a:rPr>
              <a:t>soutien par les pairs, la formation en matière de gestion de la maladie et de rétablissement ou sur la planification de mesures de rétablissement de la maladie et la formation au rétablissement</a:t>
            </a:r>
            <a:r>
              <a:rPr lang="fr-CA"/>
              <a:t>, en raison des recommandations contradictoires dans les lignes directrices utilisées dans l’établissement des énoncés de qualité.</a:t>
            </a:r>
          </a:p>
          <a:p>
            <a:endParaRPr lang="en-CA"/>
          </a:p>
        </p:txBody>
      </p:sp>
      <p:sp>
        <p:nvSpPr>
          <p:cNvPr id="4" name="TextBox 3">
            <a:extLst>
              <a:ext uri="{FF2B5EF4-FFF2-40B4-BE49-F238E27FC236}">
                <a16:creationId xmlns:a16="http://schemas.microsoft.com/office/drawing/2014/main" id="{7DE2DC6B-A854-49F7-AE61-C3E1EA00D310}"/>
              </a:ext>
            </a:extLst>
          </p:cNvPr>
          <p:cNvSpPr txBox="1"/>
          <p:nvPr/>
        </p:nvSpPr>
        <p:spPr>
          <a:xfrm>
            <a:off x="457200" y="5255434"/>
            <a:ext cx="8229599" cy="954107"/>
          </a:xfrm>
          <a:prstGeom prst="rect">
            <a:avLst/>
          </a:prstGeom>
          <a:noFill/>
        </p:spPr>
        <p:txBody>
          <a:bodyPr wrap="square" rtlCol="0">
            <a:spAutoFit/>
          </a:bodyPr>
          <a:lstStyle/>
          <a:p>
            <a:r>
              <a:rPr lang="fr-CA" u="none"/>
              <a:t>*L’énoncé de pratique émergente décrit un domaine d’amélioration de la qualité que le comité consultatif juge prioritaire, mais pour lequel les lignes directrices utilisées dans l’établissement des énoncés de la qualité contiennent des preuves concrètes insuffisantes ou contradictoires. L’énoncé de pratique émergente reconnaît la nécessité de formuler des recommandations fondées sur des données probantes avant d’élaborer un énoncé de qualité. </a:t>
            </a:r>
          </a:p>
        </p:txBody>
      </p:sp>
    </p:spTree>
    <p:extLst>
      <p:ext uri="{BB962C8B-B14F-4D97-AF65-F5344CB8AC3E}">
        <p14:creationId xmlns:p14="http://schemas.microsoft.com/office/powerpoint/2010/main" val="2243000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1734-D6F8-4DB1-8EFD-81AE483997B1}"/>
              </a:ext>
            </a:extLst>
          </p:cNvPr>
          <p:cNvSpPr>
            <a:spLocks noGrp="1"/>
          </p:cNvSpPr>
          <p:nvPr>
            <p:ph type="title"/>
          </p:nvPr>
        </p:nvSpPr>
        <p:spPr>
          <a:xfrm>
            <a:off x="661664" y="1799235"/>
            <a:ext cx="6727922" cy="4304457"/>
          </a:xfrm>
        </p:spPr>
        <p:txBody>
          <a:bodyPr/>
          <a:lstStyle/>
          <a:p>
            <a:pPr>
              <a:lnSpc>
                <a:spcPct val="100000"/>
              </a:lnSpc>
            </a:pPr>
            <a:r>
              <a:rPr lang="fr-CA" sz="1800" b="0" i="1">
                <a:ea typeface="MS PGothic"/>
              </a:rPr>
              <a:t>« Je pense que cette norme de qualité apportera de l’espoir aux personnes ayant une expérience en matière de vécu et aux membres de leur famille. Cela les aidera à comprendre qu’il y a plus de services à leur disposition qu’ils ne l’imaginent. Ils sauront qu’il existe des thérapies qui complètent, voire réduisent, l’utilisation de médicaments et qu’un diagnostic de schizophrénie ne doit pas nécessairement signifier une hospitalisation. Il existe d’autres options et services qui peuvent aider les personnes atteintes de schizophrénie à se remettre d’épisodes aigus et à mener une vie saine et significative. Quand les gens obtiennent le bon soutien dans la collectivité au bon moment, ils vont mieux et restent en bonne santé. »</a:t>
            </a:r>
            <a:br>
              <a:rPr lang="fr-CA" sz="1800" b="0"/>
            </a:br>
            <a:r>
              <a:rPr lang="fr-CA" sz="1800" b="0" i="1">
                <a:ea typeface="MS PGothic"/>
              </a:rPr>
              <a:t> </a:t>
            </a:r>
            <a:br>
              <a:rPr lang="fr-CA" sz="1800">
                <a:latin typeface="+mn-lt"/>
              </a:rPr>
            </a:br>
            <a:r>
              <a:rPr lang="fr-CA" sz="1400" b="0" i="1">
                <a:latin typeface="+mn-lt"/>
                <a:ea typeface="MS PGothic"/>
              </a:rPr>
              <a:t>–</a:t>
            </a:r>
            <a:r>
              <a:rPr lang="fr-CA" sz="1400" i="1">
                <a:latin typeface="+mn-lt"/>
                <a:ea typeface="MS PGothic"/>
              </a:rPr>
              <a:t> </a:t>
            </a:r>
            <a:r>
              <a:rPr lang="fr-CA" sz="1400" b="0" i="1" err="1"/>
              <a:t>Sheryl</a:t>
            </a:r>
            <a:r>
              <a:rPr lang="fr-CA" sz="1400" b="0" i="1"/>
              <a:t> Pedersen, Conseillère en matière d’expérience vécue pour la norme de qualité pour la schizophrénie – Soins destinés aux adultes dans la collectivité</a:t>
            </a:r>
            <a:br>
              <a:rPr lang="fr-CA" sz="1400" b="0" i="1"/>
            </a:br>
            <a:br>
              <a:rPr lang="fr-CA" sz="1400" b="0">
                <a:highlight>
                  <a:srgbClr val="FFFF00"/>
                </a:highlight>
              </a:rPr>
            </a:br>
            <a:br>
              <a:rPr lang="fr-CA" sz="1400" b="0" i="1">
                <a:highlight>
                  <a:srgbClr val="FFFF00"/>
                </a:highlight>
                <a:ea typeface="MS PGothic"/>
              </a:rPr>
            </a:br>
            <a:br>
              <a:rPr lang="fr-CA" sz="1800" b="0" i="1">
                <a:highlight>
                  <a:srgbClr val="FFFF00"/>
                </a:highlight>
                <a:ea typeface="MS PGothic"/>
              </a:rPr>
            </a:br>
            <a:endParaRPr lang="fr-CA" sz="1800" b="0" i="1">
              <a:highlight>
                <a:srgbClr val="FFFF00"/>
              </a:highlight>
              <a:ea typeface="MS PGothic"/>
            </a:endParaRPr>
          </a:p>
        </p:txBody>
      </p:sp>
    </p:spTree>
    <p:extLst>
      <p:ext uri="{BB962C8B-B14F-4D97-AF65-F5344CB8AC3E}">
        <p14:creationId xmlns:p14="http://schemas.microsoft.com/office/powerpoint/2010/main" val="319669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fr-CA"/>
            </a:br>
            <a:r>
              <a:rPr lang="fr-CA" sz="4800"/>
              <a:t>Comment mesurer la réussite</a:t>
            </a:r>
            <a:br>
              <a:rPr lang="fr-CA"/>
            </a:br>
            <a:endParaRPr lang="fr-CA"/>
          </a:p>
        </p:txBody>
      </p:sp>
    </p:spTree>
    <p:custDataLst>
      <p:tags r:id="rId1"/>
    </p:custDataLst>
    <p:extLst>
      <p:ext uri="{BB962C8B-B14F-4D97-AF65-F5344CB8AC3E}">
        <p14:creationId xmlns:p14="http://schemas.microsoft.com/office/powerpoint/2010/main" val="1479002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1D4A-5A4B-42C8-B41D-A880D1F100FA}"/>
              </a:ext>
            </a:extLst>
          </p:cNvPr>
          <p:cNvSpPr>
            <a:spLocks noGrp="1"/>
          </p:cNvSpPr>
          <p:nvPr>
            <p:ph type="title"/>
          </p:nvPr>
        </p:nvSpPr>
        <p:spPr/>
        <p:txBody>
          <a:bodyPr/>
          <a:lstStyle/>
          <a:p>
            <a:r>
              <a:rPr lang="fr-CA"/>
              <a:t>Comment mesurer la réussite à l’échelle provinciale</a:t>
            </a:r>
          </a:p>
        </p:txBody>
      </p:sp>
      <p:sp>
        <p:nvSpPr>
          <p:cNvPr id="5" name="Content Placeholder 4">
            <a:extLst>
              <a:ext uri="{FF2B5EF4-FFF2-40B4-BE49-F238E27FC236}">
                <a16:creationId xmlns:a16="http://schemas.microsoft.com/office/drawing/2014/main" id="{4EF0EEC0-5334-49B7-B18E-C32A3037E22F}"/>
              </a:ext>
            </a:extLst>
          </p:cNvPr>
          <p:cNvSpPr>
            <a:spLocks noGrp="1"/>
          </p:cNvSpPr>
          <p:nvPr>
            <p:ph idx="1"/>
          </p:nvPr>
        </p:nvSpPr>
        <p:spPr/>
        <p:txBody>
          <a:bodyPr/>
          <a:lstStyle/>
          <a:p>
            <a:pPr marL="0" indent="0">
              <a:buNone/>
            </a:pPr>
            <a:r>
              <a:rPr lang="fr-CA"/>
              <a:t>Nous recommandons la liste suivante d’indicateurs pour surveiller la réussite globale de la norme à l’échelle provinciale : </a:t>
            </a:r>
          </a:p>
          <a:p>
            <a:pPr lvl="0"/>
            <a:r>
              <a:rPr lang="fr-CA" sz="2000">
                <a:ea typeface="MS PGothic"/>
              </a:rPr>
              <a:t>Pourcentage d’adultes hospitalisés pour schizophrénie ayant fait l’objet d’une réadmission non planifiée à l’hôpital pour un problème de santé mentale ou de dépendance dans les 30 jours suivant leur congé de l’hôpital </a:t>
            </a:r>
            <a:r>
              <a:rPr lang="fr-CA" sz="2000" i="1">
                <a:ea typeface="MS PGothic"/>
              </a:rPr>
              <a:t>(voir les diapositives 17 et 18)</a:t>
            </a:r>
          </a:p>
          <a:p>
            <a:pPr lvl="0"/>
            <a:r>
              <a:rPr lang="fr-CA" sz="2000"/>
              <a:t>Pourcentage d’adultes hospitalisés pour schizophrénie ayant consulté un médecin spécialisé en santé mentale :</a:t>
            </a:r>
          </a:p>
          <a:p>
            <a:pPr lvl="1"/>
            <a:r>
              <a:rPr lang="fr-CA" sz="1800">
                <a:ea typeface="MS PGothic"/>
              </a:rPr>
              <a:t>Dans les 7 jours suivant l’obtention d’un congé de l’hôpital </a:t>
            </a:r>
            <a:r>
              <a:rPr lang="fr-CA" sz="1800" i="1">
                <a:ea typeface="MS PGothic"/>
              </a:rPr>
              <a:t>(voir les diapositives 19 et 20)</a:t>
            </a:r>
          </a:p>
          <a:p>
            <a:pPr lvl="1"/>
            <a:r>
              <a:rPr lang="fr-CA" sz="1800"/>
              <a:t>Dans les 28 jours suivant l’obtention d’un congé de l’hôpital </a:t>
            </a:r>
          </a:p>
          <a:p>
            <a:endParaRPr lang="en-US"/>
          </a:p>
        </p:txBody>
      </p:sp>
    </p:spTree>
    <p:custDataLst>
      <p:tags r:id="rId1"/>
    </p:custDataLst>
    <p:extLst>
      <p:ext uri="{BB962C8B-B14F-4D97-AF65-F5344CB8AC3E}">
        <p14:creationId xmlns:p14="http://schemas.microsoft.com/office/powerpoint/2010/main" val="3157782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10CA5-2EAF-4533-976D-B6C8C3BA29A6}"/>
              </a:ext>
            </a:extLst>
          </p:cNvPr>
          <p:cNvSpPr>
            <a:spLocks noGrp="1"/>
          </p:cNvSpPr>
          <p:nvPr>
            <p:ph type="title"/>
          </p:nvPr>
        </p:nvSpPr>
        <p:spPr/>
        <p:txBody>
          <a:bodyPr/>
          <a:lstStyle/>
          <a:p>
            <a:r>
              <a:rPr lang="fr-CA"/>
              <a:t>Comment mesurer la réussite à l’échelle locale</a:t>
            </a:r>
          </a:p>
        </p:txBody>
      </p:sp>
      <p:sp>
        <p:nvSpPr>
          <p:cNvPr id="3" name="Content Placeholder 2">
            <a:extLst>
              <a:ext uri="{FF2B5EF4-FFF2-40B4-BE49-F238E27FC236}">
                <a16:creationId xmlns:a16="http://schemas.microsoft.com/office/drawing/2014/main" id="{4741611F-638D-4D32-B233-43B4EC3A146E}"/>
              </a:ext>
            </a:extLst>
          </p:cNvPr>
          <p:cNvSpPr>
            <a:spLocks noGrp="1"/>
          </p:cNvSpPr>
          <p:nvPr>
            <p:ph idx="1"/>
          </p:nvPr>
        </p:nvSpPr>
        <p:spPr/>
        <p:txBody>
          <a:bodyPr/>
          <a:lstStyle/>
          <a:p>
            <a:pPr marL="0" indent="0">
              <a:buNone/>
            </a:pPr>
            <a:r>
              <a:rPr lang="fr-CA"/>
              <a:t>Nous recommandons la liste suivante d’indicateurs pour surveiller la réussite globale de la norme à l’échelle locale :</a:t>
            </a:r>
          </a:p>
          <a:p>
            <a:pPr lvl="0"/>
            <a:r>
              <a:rPr lang="fr-CA" sz="2000">
                <a:latin typeface="+mn-lt"/>
              </a:rPr>
              <a:t>Pourcentage d’adultes atteints de schizophrénie qui déclarent des besoins non satisfaits en matière de soins (stratification suggérée : type de besoins)</a:t>
            </a:r>
          </a:p>
          <a:p>
            <a:pPr lvl="0"/>
            <a:r>
              <a:rPr lang="fr-CA" sz="2000">
                <a:latin typeface="+mn-lt"/>
              </a:rPr>
              <a:t>Pourcentage d’adultes atteints de schizophrénie qui déclarent avoir eu un logement stable au cours de la dernière année </a:t>
            </a:r>
          </a:p>
          <a:p>
            <a:pPr lvl="0"/>
            <a:r>
              <a:rPr lang="fr-CA" sz="2000">
                <a:latin typeface="+mn-lt"/>
              </a:rPr>
              <a:t>Pourcentage d’adultes hospitalisés pour schizophrénie ayant consulté un professionnel de la santé mentale formé* : </a:t>
            </a:r>
          </a:p>
          <a:p>
            <a:pPr lvl="1"/>
            <a:r>
              <a:rPr lang="fr-CA" sz="1800">
                <a:latin typeface="+mn-lt"/>
              </a:rPr>
              <a:t>Dans les 7 jours suivant l’obtention d’un congé de l’hôpital</a:t>
            </a:r>
          </a:p>
          <a:p>
            <a:pPr lvl="1"/>
            <a:r>
              <a:rPr lang="fr-CA" sz="1800">
                <a:latin typeface="+mn-lt"/>
              </a:rPr>
              <a:t>Dans les 28 jours suivant l’obtention d’un congé de l’hôpital </a:t>
            </a:r>
          </a:p>
          <a:p>
            <a:endParaRPr lang="en-CA"/>
          </a:p>
        </p:txBody>
      </p:sp>
      <p:sp>
        <p:nvSpPr>
          <p:cNvPr id="4" name="TextBox 3">
            <a:extLst>
              <a:ext uri="{FF2B5EF4-FFF2-40B4-BE49-F238E27FC236}">
                <a16:creationId xmlns:a16="http://schemas.microsoft.com/office/drawing/2014/main" id="{29D4A7D9-0A4C-4416-BD79-75421808BF73}"/>
              </a:ext>
            </a:extLst>
          </p:cNvPr>
          <p:cNvSpPr txBox="1"/>
          <p:nvPr/>
        </p:nvSpPr>
        <p:spPr>
          <a:xfrm>
            <a:off x="27471" y="6121697"/>
            <a:ext cx="8458983" cy="646331"/>
          </a:xfrm>
          <a:prstGeom prst="rect">
            <a:avLst/>
          </a:prstGeom>
          <a:noFill/>
        </p:spPr>
        <p:txBody>
          <a:bodyPr wrap="square" rtlCol="0">
            <a:spAutoFit/>
          </a:bodyPr>
          <a:lstStyle/>
          <a:p>
            <a:r>
              <a:rPr lang="fr-CA" sz="1200" u="none"/>
              <a:t>* Ces indicateurs comprennent les contacts avec les médecins (selon l’indicateur mesurable à l’échelle provinciale) et les contacts avec d’autres professionnels de la santé mentale formés qui ne peuvent être mesurés au moyen des données administratives provinciales actuelles (p. ex. les infirmières praticiennes).</a:t>
            </a:r>
          </a:p>
        </p:txBody>
      </p:sp>
    </p:spTree>
    <p:extLst>
      <p:ext uri="{BB962C8B-B14F-4D97-AF65-F5344CB8AC3E}">
        <p14:creationId xmlns:p14="http://schemas.microsoft.com/office/powerpoint/2010/main" val="733678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3C6B2A-865D-0343-B1BF-2B2300BCF2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48"/>
            <a:ext cx="9175333" cy="6916508"/>
          </a:xfrm>
          <a:prstGeom prst="rect">
            <a:avLst/>
          </a:prstGeom>
        </p:spPr>
      </p:pic>
      <p:sp>
        <p:nvSpPr>
          <p:cNvPr id="4" name="Rectangle 3">
            <a:extLst>
              <a:ext uri="{FF2B5EF4-FFF2-40B4-BE49-F238E27FC236}">
                <a16:creationId xmlns:a16="http://schemas.microsoft.com/office/drawing/2014/main" id="{286F29C3-D25F-FD48-A3A1-C1A5C855EABE}"/>
              </a:ext>
            </a:extLst>
          </p:cNvPr>
          <p:cNvSpPr/>
          <p:nvPr/>
        </p:nvSpPr>
        <p:spPr>
          <a:xfrm>
            <a:off x="5662507" y="2604274"/>
            <a:ext cx="2934528" cy="646331"/>
          </a:xfrm>
          <a:prstGeom prst="rect">
            <a:avLst/>
          </a:prstGeom>
          <a:noFill/>
          <a:ln>
            <a:noFill/>
          </a:ln>
        </p:spPr>
        <p:txBody>
          <a:bodyPr vert="horz" wrap="square" lIns="91440" tIns="45720" rIns="91440" bIns="45720" numCol="1" anchor="b" anchorCtr="0" compatLnSpc="1">
            <a:prstTxWarp prst="textNoShape">
              <a:avLst/>
            </a:prstTxWarp>
          </a:bodyPr>
          <a:lstStyle/>
          <a:p>
            <a:pPr eaLnBrk="0" hangingPunct="0"/>
            <a:br>
              <a:rPr lang="en-CA" sz="2000" b="1" u="none">
                <a:solidFill>
                  <a:srgbClr val="FFFFFF"/>
                </a:solidFill>
                <a:latin typeface="Arial"/>
                <a:cs typeface="Arial"/>
              </a:rPr>
            </a:br>
            <a:endParaRPr lang="en-CA" sz="2000" b="1" u="none">
              <a:solidFill>
                <a:srgbClr val="FFFFFF"/>
              </a:solidFill>
              <a:latin typeface="Arial"/>
              <a:cs typeface="Arial"/>
            </a:endParaRPr>
          </a:p>
          <a:p>
            <a:pPr eaLnBrk="0" hangingPunct="0"/>
            <a:endParaRPr lang="en-CA" sz="2000" b="1" u="none">
              <a:solidFill>
                <a:srgbClr val="FFFFFF"/>
              </a:solidFill>
              <a:latin typeface="Arial"/>
              <a:cs typeface="Arial"/>
            </a:endParaRPr>
          </a:p>
          <a:p>
            <a:pPr eaLnBrk="0" hangingPunct="0"/>
            <a:br>
              <a:rPr lang="en-CA" sz="2000" b="1" u="none">
                <a:solidFill>
                  <a:srgbClr val="FFFFFF"/>
                </a:solidFill>
                <a:latin typeface="Arial"/>
                <a:cs typeface="Arial"/>
              </a:rPr>
            </a:br>
            <a:r>
              <a:rPr lang="en-CA" sz="2000" u="none" err="1">
                <a:solidFill>
                  <a:srgbClr val="FFFFFF"/>
                </a:solidFill>
                <a:latin typeface="Arial"/>
                <a:cs typeface="Arial"/>
              </a:rPr>
              <a:t>Venez</a:t>
            </a:r>
            <a:r>
              <a:rPr lang="en-CA" sz="2000" u="none">
                <a:solidFill>
                  <a:srgbClr val="FFFFFF"/>
                </a:solidFill>
                <a:latin typeface="Arial"/>
                <a:cs typeface="Arial"/>
              </a:rPr>
              <a:t> nous y rejoinder :</a:t>
            </a:r>
            <a:br>
              <a:rPr lang="en-CA" sz="2000" u="none">
                <a:solidFill>
                  <a:srgbClr val="FFFFFF"/>
                </a:solidFill>
                <a:latin typeface="Arial"/>
                <a:cs typeface="Arial"/>
              </a:rPr>
            </a:br>
            <a:r>
              <a:rPr lang="en-CA" sz="2000" b="1" u="none" err="1">
                <a:solidFill>
                  <a:srgbClr val="FFFFFF"/>
                </a:solidFill>
                <a:latin typeface="Arial"/>
                <a:cs typeface="Arial"/>
              </a:rPr>
              <a:t>quorum.hqontario.ca</a:t>
            </a:r>
            <a:endParaRPr lang="en-CA" sz="2000" b="1" u="none">
              <a:solidFill>
                <a:srgbClr val="FFFFFF"/>
              </a:solidFill>
              <a:latin typeface="Arial"/>
              <a:cs typeface="Arial"/>
            </a:endParaRPr>
          </a:p>
        </p:txBody>
      </p:sp>
      <p:sp>
        <p:nvSpPr>
          <p:cNvPr id="5" name="TextBox 4">
            <a:extLst>
              <a:ext uri="{FF2B5EF4-FFF2-40B4-BE49-F238E27FC236}">
                <a16:creationId xmlns:a16="http://schemas.microsoft.com/office/drawing/2014/main" id="{E0BD18CC-12C5-A249-808E-7798577E4D81}"/>
              </a:ext>
            </a:extLst>
          </p:cNvPr>
          <p:cNvSpPr txBox="1"/>
          <p:nvPr/>
        </p:nvSpPr>
        <p:spPr>
          <a:xfrm>
            <a:off x="732330" y="6184374"/>
            <a:ext cx="2989921" cy="261610"/>
          </a:xfrm>
          <a:prstGeom prst="rect">
            <a:avLst/>
          </a:prstGeom>
          <a:noFill/>
        </p:spPr>
        <p:txBody>
          <a:bodyPr wrap="none" rtlCol="0" anchor="t">
            <a:spAutoFit/>
          </a:bodyPr>
          <a:lstStyle/>
          <a:p>
            <a:r>
              <a:rPr lang="en-CA" sz="1100" u="none">
                <a:solidFill>
                  <a:schemeClr val="bg1"/>
                </a:solidFill>
                <a:latin typeface="Arial"/>
                <a:cs typeface="Arial"/>
              </a:rPr>
              <a:t>© </a:t>
            </a:r>
            <a:r>
              <a:rPr lang="en-CA" sz="1100" u="none" err="1">
                <a:solidFill>
                  <a:schemeClr val="bg1"/>
                </a:solidFill>
                <a:latin typeface="Arial"/>
                <a:cs typeface="Arial"/>
              </a:rPr>
              <a:t>Imprimeur</a:t>
            </a:r>
            <a:r>
              <a:rPr lang="en-CA" sz="1100" u="none">
                <a:solidFill>
                  <a:schemeClr val="bg1"/>
                </a:solidFill>
                <a:latin typeface="Arial"/>
                <a:cs typeface="Arial"/>
              </a:rPr>
              <a:t> de la Reine pour </a:t>
            </a:r>
            <a:r>
              <a:rPr lang="en-CA" sz="1100" u="none" err="1">
                <a:solidFill>
                  <a:schemeClr val="bg1"/>
                </a:solidFill>
                <a:latin typeface="Arial"/>
                <a:cs typeface="Arial"/>
              </a:rPr>
              <a:t>l’Ontario</a:t>
            </a:r>
            <a:r>
              <a:rPr lang="en-CA" sz="1100" u="none">
                <a:solidFill>
                  <a:schemeClr val="bg1"/>
                </a:solidFill>
                <a:latin typeface="Arial"/>
                <a:cs typeface="Arial"/>
              </a:rPr>
              <a:t>, 2019</a:t>
            </a:r>
            <a:endParaRPr lang="en-US" sz="1100">
              <a:solidFill>
                <a:schemeClr val="bg1"/>
              </a:solidFill>
            </a:endParaRPr>
          </a:p>
        </p:txBody>
      </p:sp>
    </p:spTree>
    <p:custDataLst>
      <p:tags r:id="rId1"/>
    </p:custDataLst>
    <p:extLst>
      <p:ext uri="{BB962C8B-B14F-4D97-AF65-F5344CB8AC3E}">
        <p14:creationId xmlns:p14="http://schemas.microsoft.com/office/powerpoint/2010/main" val="137298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4"/>
          <p:cNvSpPr txBox="1">
            <a:spLocks/>
          </p:cNvSpPr>
          <p:nvPr/>
        </p:nvSpPr>
        <p:spPr>
          <a:xfrm>
            <a:off x="219289" y="251754"/>
            <a:ext cx="8434383" cy="778712"/>
          </a:xfrm>
          <a:prstGeom prst="rect">
            <a:avLst/>
          </a:prstGeom>
        </p:spPr>
        <p:txBody>
          <a:bodyPr/>
          <a:lstStyle>
            <a:lvl1pPr marL="342900" indent="-342900" algn="l" rtl="0" eaLnBrk="0" fontAlgn="base" hangingPunct="0">
              <a:spcBef>
                <a:spcPct val="20000"/>
              </a:spcBef>
              <a:spcAft>
                <a:spcPct val="0"/>
              </a:spcAft>
              <a:buClr>
                <a:srgbClr val="00858F"/>
              </a:buClr>
              <a:buChar char="•"/>
              <a:defRPr sz="24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a:solidFill>
                  <a:schemeClr val="tx1"/>
                </a:solidFill>
                <a:latin typeface="Arial"/>
                <a:ea typeface="MS PGothic" panose="020B0600070205080204" pitchFamily="34" charset="-128"/>
                <a:cs typeface="Arial"/>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defTabSz="914400">
              <a:buClr>
                <a:srgbClr val="00788A"/>
              </a:buClr>
              <a:buFontTx/>
              <a:buNone/>
            </a:pPr>
            <a:endParaRPr lang="en-CA" sz="3600" b="1" u="none">
              <a:solidFill>
                <a:srgbClr val="0C6577"/>
              </a:solidFill>
            </a:endParaRPr>
          </a:p>
        </p:txBody>
      </p:sp>
      <p:sp>
        <p:nvSpPr>
          <p:cNvPr id="14" name="TextBox 13"/>
          <p:cNvSpPr txBox="1"/>
          <p:nvPr/>
        </p:nvSpPr>
        <p:spPr>
          <a:xfrm>
            <a:off x="-1608667" y="677333"/>
            <a:ext cx="184666" cy="307777"/>
          </a:xfrm>
          <a:prstGeom prst="rect">
            <a:avLst/>
          </a:prstGeom>
          <a:noFill/>
        </p:spPr>
        <p:txBody>
          <a:bodyPr wrap="none" rtlCol="0">
            <a:spAutoFit/>
          </a:bodyPr>
          <a:lstStyle/>
          <a:p>
            <a:endParaRPr lang="en-US">
              <a:solidFill>
                <a:srgbClr val="000000"/>
              </a:solidFill>
            </a:endParaRPr>
          </a:p>
        </p:txBody>
      </p:sp>
      <p:sp>
        <p:nvSpPr>
          <p:cNvPr id="2" name="Rectangle 1"/>
          <p:cNvSpPr/>
          <p:nvPr/>
        </p:nvSpPr>
        <p:spPr>
          <a:xfrm>
            <a:off x="244524" y="6304002"/>
            <a:ext cx="7959237" cy="553998"/>
          </a:xfrm>
          <a:prstGeom prst="rect">
            <a:avLst/>
          </a:prstGeom>
        </p:spPr>
        <p:txBody>
          <a:bodyPr wrap="square" anchor="t">
            <a:spAutoFit/>
          </a:bodyPr>
          <a:lstStyle/>
          <a:p>
            <a:r>
              <a:rPr lang="fr-CA" sz="1000" b="1" u="none">
                <a:solidFill>
                  <a:srgbClr val="0C6577"/>
                </a:solidFill>
                <a:latin typeface="Arial"/>
                <a:ea typeface="MS PGothic"/>
                <a:cs typeface="Arial"/>
              </a:rPr>
              <a:t>Vous trouverez ces ressources ici :</a:t>
            </a:r>
            <a:br>
              <a:rPr lang="fr-CA" sz="1000" u="none">
                <a:highlight>
                  <a:srgbClr val="FFFF00"/>
                </a:highlight>
                <a:latin typeface="Arial"/>
                <a:ea typeface="MS PGothic"/>
                <a:cs typeface="Arial"/>
              </a:rPr>
            </a:br>
            <a:r>
              <a:rPr lang="en-CA" sz="1000">
                <a:hlinkClick r:id="rId3"/>
              </a:rPr>
              <a:t>https://www.hqontario.ca/Am%C3%A9liorer-les-soins-gr%C3%A2ce-aux-donn%C3%A9es-probantes/Normes-de-qualit%C3%A9/Voir-toutes-les-normes-de-qualit%C3%A9/Schizophr%C3%A9nie-Soins-fournis-dans-la-collectivit%C3%A9</a:t>
            </a:r>
            <a:endParaRPr lang="fr-CA" sz="1000" u="none">
              <a:solidFill>
                <a:srgbClr val="000000"/>
              </a:solidFill>
              <a:latin typeface="Arial"/>
              <a:ea typeface="MS PGothic"/>
              <a:cs typeface="Arial"/>
            </a:endParaRPr>
          </a:p>
        </p:txBody>
      </p:sp>
      <p:sp>
        <p:nvSpPr>
          <p:cNvPr id="22" name="TextBox 21"/>
          <p:cNvSpPr txBox="1"/>
          <p:nvPr/>
        </p:nvSpPr>
        <p:spPr>
          <a:xfrm>
            <a:off x="436829" y="5770403"/>
            <a:ext cx="2611612" cy="523220"/>
          </a:xfrm>
          <a:prstGeom prst="rect">
            <a:avLst/>
          </a:prstGeom>
          <a:noFill/>
        </p:spPr>
        <p:txBody>
          <a:bodyPr wrap="none" rtlCol="0">
            <a:spAutoFit/>
          </a:bodyPr>
          <a:lstStyle/>
          <a:p>
            <a:pPr algn="ctr"/>
            <a:r>
              <a:rPr lang="fr-CA" b="1" u="none">
                <a:solidFill>
                  <a:srgbClr val="000000"/>
                </a:solidFill>
              </a:rPr>
              <a:t>Recommandations relatives </a:t>
            </a:r>
            <a:br>
              <a:rPr lang="fr-CA" b="1" u="none">
                <a:solidFill>
                  <a:srgbClr val="000000"/>
                </a:solidFill>
              </a:rPr>
            </a:br>
            <a:r>
              <a:rPr lang="fr-CA" b="1" u="none">
                <a:solidFill>
                  <a:srgbClr val="000000"/>
                </a:solidFill>
              </a:rPr>
              <a:t>à l’adoption</a:t>
            </a:r>
          </a:p>
        </p:txBody>
      </p:sp>
      <p:sp>
        <p:nvSpPr>
          <p:cNvPr id="20" name="TextBox 19">
            <a:extLst>
              <a:ext uri="{FF2B5EF4-FFF2-40B4-BE49-F238E27FC236}">
                <a16:creationId xmlns:a16="http://schemas.microsoft.com/office/drawing/2014/main" id="{932F9474-44BB-48D5-8696-942CBEC16F43}"/>
              </a:ext>
            </a:extLst>
          </p:cNvPr>
          <p:cNvSpPr txBox="1"/>
          <p:nvPr/>
        </p:nvSpPr>
        <p:spPr>
          <a:xfrm>
            <a:off x="6546012" y="3310318"/>
            <a:ext cx="2135401" cy="484005"/>
          </a:xfrm>
          <a:prstGeom prst="rect">
            <a:avLst/>
          </a:prstGeom>
          <a:noFill/>
        </p:spPr>
        <p:txBody>
          <a:bodyPr wrap="none" rtlCol="0">
            <a:spAutoFit/>
          </a:bodyPr>
          <a:lstStyle/>
          <a:p>
            <a:r>
              <a:rPr lang="fr-CA" b="1" u="none">
                <a:solidFill>
                  <a:srgbClr val="000000"/>
                </a:solidFill>
              </a:rPr>
              <a:t>Guide de démarrage</a:t>
            </a:r>
          </a:p>
        </p:txBody>
      </p:sp>
      <p:sp>
        <p:nvSpPr>
          <p:cNvPr id="7" name="Title 6"/>
          <p:cNvSpPr>
            <a:spLocks noGrp="1"/>
          </p:cNvSpPr>
          <p:nvPr>
            <p:ph type="title"/>
          </p:nvPr>
        </p:nvSpPr>
        <p:spPr>
          <a:xfrm>
            <a:off x="436829" y="118737"/>
            <a:ext cx="8244584" cy="1165909"/>
          </a:xfrm>
        </p:spPr>
        <p:txBody>
          <a:bodyPr/>
          <a:lstStyle/>
          <a:p>
            <a:r>
              <a:rPr lang="fr-CA" sz="2800"/>
              <a:t>Ressources des normes de qualité</a:t>
            </a:r>
          </a:p>
        </p:txBody>
      </p:sp>
      <p:sp>
        <p:nvSpPr>
          <p:cNvPr id="23" name="TextBox 22"/>
          <p:cNvSpPr txBox="1"/>
          <p:nvPr/>
        </p:nvSpPr>
        <p:spPr>
          <a:xfrm>
            <a:off x="4118087" y="5854055"/>
            <a:ext cx="1174809" cy="307777"/>
          </a:xfrm>
          <a:prstGeom prst="rect">
            <a:avLst/>
          </a:prstGeom>
          <a:noFill/>
        </p:spPr>
        <p:txBody>
          <a:bodyPr wrap="none" rtlCol="0" anchor="t">
            <a:spAutoFit/>
          </a:bodyPr>
          <a:lstStyle/>
          <a:p>
            <a:r>
              <a:rPr lang="fr-CA" b="1" u="none">
                <a:solidFill>
                  <a:srgbClr val="000000"/>
                </a:solidFill>
                <a:cs typeface="Arial"/>
              </a:rPr>
              <a:t>Tableaux de</a:t>
            </a:r>
            <a:r>
              <a:rPr lang="fr-CA" b="1" u="none">
                <a:solidFill>
                  <a:srgbClr val="000000"/>
                </a:solidFill>
              </a:rPr>
              <a:t> données</a:t>
            </a:r>
          </a:p>
        </p:txBody>
      </p:sp>
      <p:sp>
        <p:nvSpPr>
          <p:cNvPr id="24" name="TextBox 23">
            <a:extLst>
              <a:ext uri="{FF2B5EF4-FFF2-40B4-BE49-F238E27FC236}">
                <a16:creationId xmlns:a16="http://schemas.microsoft.com/office/drawing/2014/main" id="{4853A873-C959-4D38-8278-FD7FE247F985}"/>
              </a:ext>
            </a:extLst>
          </p:cNvPr>
          <p:cNvSpPr txBox="1"/>
          <p:nvPr/>
        </p:nvSpPr>
        <p:spPr>
          <a:xfrm>
            <a:off x="3171550" y="3317994"/>
            <a:ext cx="2529860" cy="307777"/>
          </a:xfrm>
          <a:prstGeom prst="rect">
            <a:avLst/>
          </a:prstGeom>
          <a:noFill/>
        </p:spPr>
        <p:txBody>
          <a:bodyPr wrap="none" rtlCol="0">
            <a:spAutoFit/>
          </a:bodyPr>
          <a:lstStyle/>
          <a:p>
            <a:r>
              <a:rPr lang="fr-CA" b="1" u="none">
                <a:solidFill>
                  <a:srgbClr val="000000"/>
                </a:solidFill>
              </a:rPr>
              <a:t>Guide de référence des patients</a:t>
            </a:r>
          </a:p>
        </p:txBody>
      </p:sp>
      <p:sp>
        <p:nvSpPr>
          <p:cNvPr id="25" name="TextBox 24">
            <a:extLst>
              <a:ext uri="{FF2B5EF4-FFF2-40B4-BE49-F238E27FC236}">
                <a16:creationId xmlns:a16="http://schemas.microsoft.com/office/drawing/2014/main" id="{03E716EF-89B3-412B-9FC8-3C5BA1689C25}"/>
              </a:ext>
            </a:extLst>
          </p:cNvPr>
          <p:cNvSpPr txBox="1"/>
          <p:nvPr/>
        </p:nvSpPr>
        <p:spPr>
          <a:xfrm>
            <a:off x="780968" y="3322858"/>
            <a:ext cx="1616148" cy="307777"/>
          </a:xfrm>
          <a:prstGeom prst="rect">
            <a:avLst/>
          </a:prstGeom>
          <a:noFill/>
        </p:spPr>
        <p:txBody>
          <a:bodyPr wrap="none" rtlCol="0">
            <a:spAutoFit/>
          </a:bodyPr>
          <a:lstStyle/>
          <a:p>
            <a:r>
              <a:rPr lang="fr-CA" b="1" u="none">
                <a:solidFill>
                  <a:srgbClr val="000000"/>
                </a:solidFill>
              </a:rPr>
              <a:t>Normes de qualité</a:t>
            </a:r>
          </a:p>
        </p:txBody>
      </p:sp>
      <p:sp>
        <p:nvSpPr>
          <p:cNvPr id="12" name="TextBox 11">
            <a:extLst>
              <a:ext uri="{FF2B5EF4-FFF2-40B4-BE49-F238E27FC236}">
                <a16:creationId xmlns:a16="http://schemas.microsoft.com/office/drawing/2014/main" id="{F0F35BBD-54CB-4390-9756-E2365E67CCA5}"/>
              </a:ext>
            </a:extLst>
          </p:cNvPr>
          <p:cNvSpPr txBox="1"/>
          <p:nvPr/>
        </p:nvSpPr>
        <p:spPr>
          <a:xfrm>
            <a:off x="6719874" y="5895108"/>
            <a:ext cx="1895071" cy="307777"/>
          </a:xfrm>
          <a:prstGeom prst="rect">
            <a:avLst/>
          </a:prstGeom>
          <a:noFill/>
        </p:spPr>
        <p:txBody>
          <a:bodyPr wrap="none" rtlCol="0" anchor="t">
            <a:spAutoFit/>
          </a:bodyPr>
          <a:lstStyle/>
          <a:p>
            <a:r>
              <a:rPr lang="fr-CA" b="1" u="none">
                <a:solidFill>
                  <a:srgbClr val="000000"/>
                </a:solidFill>
              </a:rPr>
              <a:t>Guide de mesure</a:t>
            </a:r>
          </a:p>
        </p:txBody>
      </p:sp>
      <p:pic>
        <p:nvPicPr>
          <p:cNvPr id="16" name="Picture 15">
            <a:extLst>
              <a:ext uri="{FF2B5EF4-FFF2-40B4-BE49-F238E27FC236}">
                <a16:creationId xmlns:a16="http://schemas.microsoft.com/office/drawing/2014/main" id="{AFC10135-BF1E-734D-ACD5-C8896FF57F73}"/>
              </a:ext>
            </a:extLst>
          </p:cNvPr>
          <p:cNvPicPr>
            <a:picLocks noChangeAspect="1"/>
          </p:cNvPicPr>
          <p:nvPr/>
        </p:nvPicPr>
        <p:blipFill>
          <a:blip r:embed="rId4"/>
          <a:stretch>
            <a:fillRect/>
          </a:stretch>
        </p:blipFill>
        <p:spPr>
          <a:xfrm>
            <a:off x="3610525" y="1363144"/>
            <a:ext cx="1617058" cy="1617058"/>
          </a:xfrm>
          <a:prstGeom prst="rect">
            <a:avLst/>
          </a:prstGeom>
          <a:effectLst>
            <a:outerShdw blurRad="76200" algn="ctr" rotWithShape="0">
              <a:prstClr val="black">
                <a:alpha val="40000"/>
              </a:prstClr>
            </a:outerShdw>
          </a:effectLst>
        </p:spPr>
      </p:pic>
      <p:pic>
        <p:nvPicPr>
          <p:cNvPr id="17" name="Picture 16">
            <a:extLst>
              <a:ext uri="{FF2B5EF4-FFF2-40B4-BE49-F238E27FC236}">
                <a16:creationId xmlns:a16="http://schemas.microsoft.com/office/drawing/2014/main" id="{C6F978E2-55D7-904E-A646-226A880A471E}"/>
              </a:ext>
            </a:extLst>
          </p:cNvPr>
          <p:cNvPicPr>
            <a:picLocks noChangeAspect="1"/>
          </p:cNvPicPr>
          <p:nvPr/>
        </p:nvPicPr>
        <p:blipFill>
          <a:blip r:embed="rId5"/>
          <a:stretch>
            <a:fillRect/>
          </a:stretch>
        </p:blipFill>
        <p:spPr>
          <a:xfrm>
            <a:off x="734353" y="4161381"/>
            <a:ext cx="1942988" cy="1501400"/>
          </a:xfrm>
          <a:prstGeom prst="rect">
            <a:avLst/>
          </a:prstGeom>
          <a:effectLst>
            <a:outerShdw blurRad="76200" algn="ctr" rotWithShape="0">
              <a:prstClr val="black">
                <a:alpha val="40000"/>
              </a:prstClr>
            </a:outerShdw>
          </a:effectLst>
        </p:spPr>
      </p:pic>
      <p:pic>
        <p:nvPicPr>
          <p:cNvPr id="26" name="Picture 25">
            <a:extLst>
              <a:ext uri="{FF2B5EF4-FFF2-40B4-BE49-F238E27FC236}">
                <a16:creationId xmlns:a16="http://schemas.microsoft.com/office/drawing/2014/main" id="{EA3761E0-C01D-1146-B4A4-5E8FDDDC4D54}"/>
              </a:ext>
            </a:extLst>
          </p:cNvPr>
          <p:cNvPicPr>
            <a:picLocks noChangeAspect="1"/>
          </p:cNvPicPr>
          <p:nvPr/>
        </p:nvPicPr>
        <p:blipFill>
          <a:blip r:embed="rId6"/>
          <a:stretch>
            <a:fillRect/>
          </a:stretch>
        </p:blipFill>
        <p:spPr>
          <a:xfrm>
            <a:off x="894173" y="1364069"/>
            <a:ext cx="1623348" cy="1623348"/>
          </a:xfrm>
          <a:prstGeom prst="rect">
            <a:avLst/>
          </a:prstGeom>
          <a:effectLst>
            <a:outerShdw blurRad="76200" algn="ctr" rotWithShape="0">
              <a:prstClr val="black">
                <a:alpha val="40000"/>
              </a:prstClr>
            </a:outerShdw>
          </a:effectLst>
        </p:spPr>
      </p:pic>
      <p:pic>
        <p:nvPicPr>
          <p:cNvPr id="27" name="Picture 26">
            <a:extLst>
              <a:ext uri="{FF2B5EF4-FFF2-40B4-BE49-F238E27FC236}">
                <a16:creationId xmlns:a16="http://schemas.microsoft.com/office/drawing/2014/main" id="{18381E85-B900-4855-94F6-F501667DABCB}"/>
              </a:ext>
            </a:extLst>
          </p:cNvPr>
          <p:cNvPicPr>
            <a:picLocks noChangeAspect="1"/>
          </p:cNvPicPr>
          <p:nvPr/>
        </p:nvPicPr>
        <p:blipFill>
          <a:blip r:embed="rId7"/>
          <a:stretch>
            <a:fillRect/>
          </a:stretch>
        </p:blipFill>
        <p:spPr>
          <a:xfrm>
            <a:off x="3326045" y="4110793"/>
            <a:ext cx="2932219" cy="1547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98A08095-B097-274A-8E45-FE31CEAF30B4}"/>
              </a:ext>
            </a:extLst>
          </p:cNvPr>
          <p:cNvPicPr>
            <a:picLocks noChangeAspect="1"/>
          </p:cNvPicPr>
          <p:nvPr/>
        </p:nvPicPr>
        <p:blipFill>
          <a:blip r:embed="rId8"/>
          <a:stretch>
            <a:fillRect/>
          </a:stretch>
        </p:blipFill>
        <p:spPr>
          <a:xfrm>
            <a:off x="6358305" y="1301809"/>
            <a:ext cx="2327418" cy="1745564"/>
          </a:xfrm>
          <a:prstGeom prst="rect">
            <a:avLst/>
          </a:prstGeom>
          <a:ln>
            <a:noFill/>
          </a:ln>
          <a:effectLst>
            <a:outerShdw blurRad="292100" dist="165100" dir="2700000" sx="93000" sy="93000" algn="tl" rotWithShape="0">
              <a:srgbClr val="333333">
                <a:alpha val="81000"/>
              </a:srgbClr>
            </a:outerShdw>
          </a:effectLst>
        </p:spPr>
      </p:pic>
      <p:pic>
        <p:nvPicPr>
          <p:cNvPr id="28" name="Picture 27">
            <a:extLst>
              <a:ext uri="{FF2B5EF4-FFF2-40B4-BE49-F238E27FC236}">
                <a16:creationId xmlns:a16="http://schemas.microsoft.com/office/drawing/2014/main" id="{33B9DB0A-BEB1-EA41-A40E-8BC838A300C9}"/>
              </a:ext>
            </a:extLst>
          </p:cNvPr>
          <p:cNvPicPr>
            <a:picLocks noChangeAspect="1"/>
          </p:cNvPicPr>
          <p:nvPr/>
        </p:nvPicPr>
        <p:blipFill>
          <a:blip r:embed="rId9"/>
          <a:stretch>
            <a:fillRect/>
          </a:stretch>
        </p:blipFill>
        <p:spPr>
          <a:xfrm>
            <a:off x="6840267" y="3975634"/>
            <a:ext cx="1363494" cy="1767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2962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401821" y="238344"/>
            <a:ext cx="8495044" cy="706437"/>
          </a:xfrm>
          <a:prstGeom prst="rect">
            <a:avLst/>
          </a:prstGeom>
        </p:spPr>
        <p:txBody>
          <a:bodyPr/>
          <a:lstStyle>
            <a:lvl1pPr algn="l" rtl="0" eaLnBrk="0" fontAlgn="base" hangingPunct="0">
              <a:spcBef>
                <a:spcPct val="0"/>
              </a:spcBef>
              <a:spcAft>
                <a:spcPct val="0"/>
              </a:spcAft>
              <a:defRPr sz="3600" b="1">
                <a:solidFill>
                  <a:srgbClr val="00788A"/>
                </a:solidFill>
                <a:latin typeface="Arial"/>
                <a:ea typeface="MS PGothic" panose="020B0600070205080204" pitchFamily="34" charset="-128"/>
                <a:cs typeface="Arial"/>
              </a:defRPr>
            </a:lvl1pPr>
            <a:lvl2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2pPr>
            <a:lvl3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3pPr>
            <a:lvl4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4pPr>
            <a:lvl5pPr algn="ctr" rtl="0" eaLnBrk="0" fontAlgn="base" hangingPunct="0">
              <a:spcBef>
                <a:spcPct val="0"/>
              </a:spcBef>
              <a:spcAft>
                <a:spcPct val="0"/>
              </a:spcAft>
              <a:defRPr sz="3600" b="1">
                <a:solidFill>
                  <a:srgbClr val="00788A"/>
                </a:solidFill>
                <a:latin typeface="Arial" charset="0"/>
                <a:ea typeface="MS PGothic" panose="020B0600070205080204" pitchFamily="34" charset="-128"/>
                <a:cs typeface="ＭＳ Ｐゴシック" charset="-128"/>
              </a:defRPr>
            </a:lvl5pPr>
            <a:lvl6pPr marL="457200" algn="ctr" rtl="0" eaLnBrk="1" fontAlgn="base" hangingPunct="1">
              <a:spcBef>
                <a:spcPct val="0"/>
              </a:spcBef>
              <a:spcAft>
                <a:spcPct val="0"/>
              </a:spcAft>
              <a:defRPr sz="3600" b="1">
                <a:solidFill>
                  <a:srgbClr val="008E8F"/>
                </a:solidFill>
                <a:latin typeface="Arial" charset="0"/>
              </a:defRPr>
            </a:lvl6pPr>
            <a:lvl7pPr marL="914400" algn="ctr" rtl="0" eaLnBrk="1" fontAlgn="base" hangingPunct="1">
              <a:spcBef>
                <a:spcPct val="0"/>
              </a:spcBef>
              <a:spcAft>
                <a:spcPct val="0"/>
              </a:spcAft>
              <a:defRPr sz="3600" b="1">
                <a:solidFill>
                  <a:srgbClr val="008E8F"/>
                </a:solidFill>
                <a:latin typeface="Arial" charset="0"/>
              </a:defRPr>
            </a:lvl7pPr>
            <a:lvl8pPr marL="1371600" algn="ctr" rtl="0" eaLnBrk="1" fontAlgn="base" hangingPunct="1">
              <a:spcBef>
                <a:spcPct val="0"/>
              </a:spcBef>
              <a:spcAft>
                <a:spcPct val="0"/>
              </a:spcAft>
              <a:defRPr sz="3600" b="1">
                <a:solidFill>
                  <a:srgbClr val="008E8F"/>
                </a:solidFill>
                <a:latin typeface="Arial" charset="0"/>
              </a:defRPr>
            </a:lvl8pPr>
            <a:lvl9pPr marL="1828800" algn="ctr" rtl="0" eaLnBrk="1" fontAlgn="base" hangingPunct="1">
              <a:spcBef>
                <a:spcPct val="0"/>
              </a:spcBef>
              <a:spcAft>
                <a:spcPct val="0"/>
              </a:spcAft>
              <a:defRPr sz="3600" b="1">
                <a:solidFill>
                  <a:srgbClr val="008E8F"/>
                </a:solidFill>
                <a:latin typeface="Arial" charset="0"/>
              </a:defRPr>
            </a:lvl9pPr>
          </a:lstStyle>
          <a:p>
            <a:pPr defTabSz="914400"/>
            <a:r>
              <a:rPr lang="fr-CA" sz="3200" b="0" u="none">
                <a:solidFill>
                  <a:srgbClr val="00A0AF"/>
                </a:solidFill>
              </a:rPr>
              <a:t>Aperçu de la </a:t>
            </a:r>
            <a:r>
              <a:rPr lang="fr-CA" sz="3200" u="none">
                <a:solidFill>
                  <a:srgbClr val="00A0AF"/>
                </a:solidFill>
              </a:rPr>
              <a:t>norme de qualité</a:t>
            </a:r>
          </a:p>
        </p:txBody>
      </p:sp>
      <p:sp>
        <p:nvSpPr>
          <p:cNvPr id="25" name="TextBox 24">
            <a:extLst>
              <a:ext uri="{FF2B5EF4-FFF2-40B4-BE49-F238E27FC236}">
                <a16:creationId xmlns:a16="http://schemas.microsoft.com/office/drawing/2014/main" id="{B4017602-2BEA-1C4C-9215-7719F1D924ED}"/>
              </a:ext>
            </a:extLst>
          </p:cNvPr>
          <p:cNvSpPr txBox="1"/>
          <p:nvPr/>
        </p:nvSpPr>
        <p:spPr>
          <a:xfrm>
            <a:off x="1660620" y="1051769"/>
            <a:ext cx="1092308" cy="338554"/>
          </a:xfrm>
          <a:prstGeom prst="rect">
            <a:avLst/>
          </a:prstGeom>
          <a:solidFill>
            <a:schemeClr val="accent1">
              <a:lumMod val="50000"/>
            </a:schemeClr>
          </a:solidFill>
          <a:ln>
            <a:noFill/>
          </a:ln>
        </p:spPr>
        <p:txBody>
          <a:bodyPr wrap="square" rtlCol="0">
            <a:spAutoFit/>
          </a:bodyPr>
          <a:lstStyle/>
          <a:p>
            <a:r>
              <a:rPr lang="fr-CA" sz="1600" b="1" u="none">
                <a:solidFill>
                  <a:schemeClr val="bg1"/>
                </a:solidFill>
              </a:rPr>
              <a:t>L’Énoncé</a:t>
            </a:r>
          </a:p>
        </p:txBody>
      </p:sp>
      <p:sp>
        <p:nvSpPr>
          <p:cNvPr id="26" name="TextBox 25">
            <a:extLst>
              <a:ext uri="{FF2B5EF4-FFF2-40B4-BE49-F238E27FC236}">
                <a16:creationId xmlns:a16="http://schemas.microsoft.com/office/drawing/2014/main" id="{070DA0B4-BCD5-5941-8431-5F4B894BB01C}"/>
              </a:ext>
            </a:extLst>
          </p:cNvPr>
          <p:cNvSpPr txBox="1"/>
          <p:nvPr/>
        </p:nvSpPr>
        <p:spPr>
          <a:xfrm>
            <a:off x="4888665" y="999435"/>
            <a:ext cx="1092303" cy="338554"/>
          </a:xfrm>
          <a:prstGeom prst="rect">
            <a:avLst/>
          </a:prstGeom>
          <a:solidFill>
            <a:srgbClr val="3C8C93"/>
          </a:solidFill>
          <a:ln>
            <a:noFill/>
          </a:ln>
        </p:spPr>
        <p:txBody>
          <a:bodyPr wrap="square" rtlCol="0">
            <a:spAutoFit/>
          </a:bodyPr>
          <a:lstStyle/>
          <a:p>
            <a:r>
              <a:rPr lang="fr-CA" sz="1600" b="1" u="none">
                <a:solidFill>
                  <a:schemeClr val="bg1"/>
                </a:solidFill>
              </a:rPr>
              <a:t>Le public</a:t>
            </a:r>
          </a:p>
        </p:txBody>
      </p:sp>
      <p:sp>
        <p:nvSpPr>
          <p:cNvPr id="27" name="TextBox 26">
            <a:extLst>
              <a:ext uri="{FF2B5EF4-FFF2-40B4-BE49-F238E27FC236}">
                <a16:creationId xmlns:a16="http://schemas.microsoft.com/office/drawing/2014/main" id="{53845974-EE63-0446-8B22-EC178407131A}"/>
              </a:ext>
            </a:extLst>
          </p:cNvPr>
          <p:cNvSpPr txBox="1"/>
          <p:nvPr/>
        </p:nvSpPr>
        <p:spPr>
          <a:xfrm>
            <a:off x="3307264" y="5999153"/>
            <a:ext cx="1766918" cy="338554"/>
          </a:xfrm>
          <a:prstGeom prst="rect">
            <a:avLst/>
          </a:prstGeom>
          <a:solidFill>
            <a:srgbClr val="3C8C93"/>
          </a:solidFill>
          <a:ln>
            <a:solidFill>
              <a:srgbClr val="FFFFFF"/>
            </a:solidFill>
          </a:ln>
        </p:spPr>
        <p:txBody>
          <a:bodyPr wrap="square" rtlCol="0">
            <a:spAutoFit/>
          </a:bodyPr>
          <a:lstStyle/>
          <a:p>
            <a:r>
              <a:rPr lang="fr-CA" sz="1600" b="1" u="none">
                <a:solidFill>
                  <a:schemeClr val="bg1"/>
                </a:solidFill>
              </a:rPr>
              <a:t>Les indicateurs</a:t>
            </a:r>
          </a:p>
        </p:txBody>
      </p:sp>
      <p:sp>
        <p:nvSpPr>
          <p:cNvPr id="28" name="TextBox 27">
            <a:extLst>
              <a:ext uri="{FF2B5EF4-FFF2-40B4-BE49-F238E27FC236}">
                <a16:creationId xmlns:a16="http://schemas.microsoft.com/office/drawing/2014/main" id="{CA66F257-E7F3-4C47-96EA-05C8DF816052}"/>
              </a:ext>
            </a:extLst>
          </p:cNvPr>
          <p:cNvSpPr txBox="1"/>
          <p:nvPr/>
        </p:nvSpPr>
        <p:spPr>
          <a:xfrm>
            <a:off x="6568434" y="1001499"/>
            <a:ext cx="1657809" cy="338554"/>
          </a:xfrm>
          <a:prstGeom prst="rect">
            <a:avLst/>
          </a:prstGeom>
          <a:solidFill>
            <a:srgbClr val="3C8C93"/>
          </a:solidFill>
          <a:ln>
            <a:solidFill>
              <a:srgbClr val="FFFFFF"/>
            </a:solidFill>
          </a:ln>
        </p:spPr>
        <p:txBody>
          <a:bodyPr wrap="square" rtlCol="0">
            <a:spAutoFit/>
          </a:bodyPr>
          <a:lstStyle/>
          <a:p>
            <a:r>
              <a:rPr lang="fr-CA" sz="1600" b="1" u="none">
                <a:solidFill>
                  <a:schemeClr val="bg1"/>
                </a:solidFill>
              </a:rPr>
              <a:t>Les définitions</a:t>
            </a:r>
          </a:p>
        </p:txBody>
      </p:sp>
      <p:cxnSp>
        <p:nvCxnSpPr>
          <p:cNvPr id="29" name="Straight Arrow Connector 28">
            <a:extLst>
              <a:ext uri="{FF2B5EF4-FFF2-40B4-BE49-F238E27FC236}">
                <a16:creationId xmlns:a16="http://schemas.microsoft.com/office/drawing/2014/main" id="{D25E328C-D84A-3441-9DBC-A2F5745AFB0A}"/>
              </a:ext>
            </a:extLst>
          </p:cNvPr>
          <p:cNvCxnSpPr>
            <a:cxnSpLocks/>
          </p:cNvCxnSpPr>
          <p:nvPr/>
        </p:nvCxnSpPr>
        <p:spPr bwMode="auto">
          <a:xfrm>
            <a:off x="2271184" y="1469073"/>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cxnSp>
        <p:nvCxnSpPr>
          <p:cNvPr id="30" name="Straight Arrow Connector 29">
            <a:extLst>
              <a:ext uri="{FF2B5EF4-FFF2-40B4-BE49-F238E27FC236}">
                <a16:creationId xmlns:a16="http://schemas.microsoft.com/office/drawing/2014/main" id="{0EBDBA0A-E95C-0B4C-96DC-5E53D81ABF9C}"/>
              </a:ext>
            </a:extLst>
          </p:cNvPr>
          <p:cNvCxnSpPr>
            <a:cxnSpLocks/>
          </p:cNvCxnSpPr>
          <p:nvPr/>
        </p:nvCxnSpPr>
        <p:spPr bwMode="auto">
          <a:xfrm>
            <a:off x="5489719" y="1415101"/>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cxnSp>
        <p:nvCxnSpPr>
          <p:cNvPr id="31" name="Straight Arrow Connector 30">
            <a:extLst>
              <a:ext uri="{FF2B5EF4-FFF2-40B4-BE49-F238E27FC236}">
                <a16:creationId xmlns:a16="http://schemas.microsoft.com/office/drawing/2014/main" id="{FC42E02C-016A-0648-B553-0118F9057268}"/>
              </a:ext>
            </a:extLst>
          </p:cNvPr>
          <p:cNvCxnSpPr>
            <a:cxnSpLocks/>
          </p:cNvCxnSpPr>
          <p:nvPr/>
        </p:nvCxnSpPr>
        <p:spPr bwMode="auto">
          <a:xfrm>
            <a:off x="7397339" y="1420356"/>
            <a:ext cx="1" cy="436422"/>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cxnSp>
        <p:nvCxnSpPr>
          <p:cNvPr id="32" name="Straight Arrow Connector 31">
            <a:extLst>
              <a:ext uri="{FF2B5EF4-FFF2-40B4-BE49-F238E27FC236}">
                <a16:creationId xmlns:a16="http://schemas.microsoft.com/office/drawing/2014/main" id="{0B787A8E-36D2-4847-8C6C-C837541D7420}"/>
              </a:ext>
            </a:extLst>
          </p:cNvPr>
          <p:cNvCxnSpPr>
            <a:cxnSpLocks/>
          </p:cNvCxnSpPr>
          <p:nvPr/>
        </p:nvCxnSpPr>
        <p:spPr bwMode="auto">
          <a:xfrm>
            <a:off x="5118010" y="6168430"/>
            <a:ext cx="365022" cy="0"/>
          </a:xfrm>
          <a:prstGeom prst="straightConnector1">
            <a:avLst/>
          </a:prstGeom>
          <a:solidFill>
            <a:srgbClr val="FFFF00"/>
          </a:solidFill>
          <a:ln w="19050" cap="flat" cmpd="sng" algn="ctr">
            <a:solidFill>
              <a:schemeClr val="accent1">
                <a:lumMod val="50000"/>
              </a:schemeClr>
            </a:solidFill>
            <a:prstDash val="solid"/>
            <a:round/>
            <a:headEnd type="none" w="med" len="med"/>
            <a:tailEnd type="arrow"/>
          </a:ln>
          <a:effectLst/>
        </p:spPr>
      </p:cxnSp>
      <p:pic>
        <p:nvPicPr>
          <p:cNvPr id="33" name="Picture 32">
            <a:extLst>
              <a:ext uri="{FF2B5EF4-FFF2-40B4-BE49-F238E27FC236}">
                <a16:creationId xmlns:a16="http://schemas.microsoft.com/office/drawing/2014/main" id="{7B0C9AC8-BF1B-5A4F-88E8-297E50D296CB}"/>
              </a:ext>
            </a:extLst>
          </p:cNvPr>
          <p:cNvPicPr>
            <a:picLocks noChangeAspect="1"/>
          </p:cNvPicPr>
          <p:nvPr/>
        </p:nvPicPr>
        <p:blipFill>
          <a:blip r:embed="rId3"/>
          <a:stretch>
            <a:fillRect/>
          </a:stretch>
        </p:blipFill>
        <p:spPr>
          <a:xfrm>
            <a:off x="498745" y="1995103"/>
            <a:ext cx="3553048" cy="3559880"/>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401EC0-D07B-D648-A7D5-2D279D17F09B}"/>
              </a:ext>
            </a:extLst>
          </p:cNvPr>
          <p:cNvPicPr>
            <a:picLocks noChangeAspect="1"/>
          </p:cNvPicPr>
          <p:nvPr/>
        </p:nvPicPr>
        <p:blipFill>
          <a:blip r:embed="rId4"/>
          <a:stretch>
            <a:fillRect/>
          </a:stretch>
        </p:blipFill>
        <p:spPr>
          <a:xfrm>
            <a:off x="5570689" y="5302562"/>
            <a:ext cx="2188384" cy="1328178"/>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9459536-2AD5-074B-AF40-5AFD654E84CC}"/>
              </a:ext>
            </a:extLst>
          </p:cNvPr>
          <p:cNvPicPr>
            <a:picLocks noChangeAspect="1"/>
          </p:cNvPicPr>
          <p:nvPr/>
        </p:nvPicPr>
        <p:blipFill>
          <a:blip r:embed="rId5"/>
          <a:stretch>
            <a:fillRect/>
          </a:stretch>
        </p:blipFill>
        <p:spPr>
          <a:xfrm>
            <a:off x="4888665" y="1970915"/>
            <a:ext cx="3298395" cy="2700157"/>
          </a:xfrm>
          <a:prstGeom prst="rect">
            <a:avLst/>
          </a:prstGeom>
          <a:effectLst>
            <a:outerShdw blurRad="292100" dist="139700" dir="2700000" algn="ctr" rotWithShape="0">
              <a:srgbClr val="000000">
                <a:alpha val="43000"/>
              </a:srgbClr>
            </a:outerShdw>
          </a:effectLst>
        </p:spPr>
      </p:pic>
    </p:spTree>
    <p:extLst>
      <p:ext uri="{BB962C8B-B14F-4D97-AF65-F5344CB8AC3E}">
        <p14:creationId xmlns:p14="http://schemas.microsoft.com/office/powerpoint/2010/main" val="2480312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b="0"/>
              <a:t>Normes de qualité : </a:t>
            </a:r>
            <a:br>
              <a:rPr lang="fr-CA" sz="2800" b="0"/>
            </a:br>
            <a:r>
              <a:rPr lang="fr-CA"/>
              <a:t>Guide de référence des patients</a:t>
            </a:r>
          </a:p>
        </p:txBody>
      </p:sp>
      <p:sp>
        <p:nvSpPr>
          <p:cNvPr id="5" name="Content Placeholder 4"/>
          <p:cNvSpPr>
            <a:spLocks noGrp="1"/>
          </p:cNvSpPr>
          <p:nvPr>
            <p:ph idx="4294967295"/>
          </p:nvPr>
        </p:nvSpPr>
        <p:spPr>
          <a:xfrm>
            <a:off x="473272" y="2549525"/>
            <a:ext cx="3273462" cy="2492375"/>
          </a:xfrm>
        </p:spPr>
        <p:txBody>
          <a:bodyPr/>
          <a:lstStyle/>
          <a:p>
            <a:pPr marL="0" indent="0">
              <a:buNone/>
            </a:pPr>
            <a:r>
              <a:rPr lang="fr-CA" sz="1800"/>
              <a:t>Le </a:t>
            </a:r>
            <a:r>
              <a:rPr lang="fr-CA" sz="1800" b="1"/>
              <a:t>guide de référence des patients </a:t>
            </a:r>
            <a:r>
              <a:rPr lang="fr-CA" sz="1800"/>
              <a:t>est conçu pour donner aux patients de l’information sur ce à quoi ressemblent des soins de qualité pour diverses affections, en se fondant sur les meilleures données probantes, afin qu’ils </a:t>
            </a:r>
            <a:r>
              <a:rPr lang="fr-FR" sz="1800"/>
              <a:t>sachent ce qu'ils doivent demander lorsqu'ils reçoivent des soins</a:t>
            </a:r>
            <a:r>
              <a:rPr lang="fr-CA" sz="1800"/>
              <a:t>. </a:t>
            </a:r>
          </a:p>
        </p:txBody>
      </p:sp>
      <p:pic>
        <p:nvPicPr>
          <p:cNvPr id="4" name="Picture 3">
            <a:extLst>
              <a:ext uri="{FF2B5EF4-FFF2-40B4-BE49-F238E27FC236}">
                <a16:creationId xmlns:a16="http://schemas.microsoft.com/office/drawing/2014/main" id="{16BD6887-45B9-6F4E-9321-ACF7EE6EC5E3}"/>
              </a:ext>
            </a:extLst>
          </p:cNvPr>
          <p:cNvPicPr>
            <a:picLocks noChangeAspect="1"/>
          </p:cNvPicPr>
          <p:nvPr/>
        </p:nvPicPr>
        <p:blipFill>
          <a:blip r:embed="rId3"/>
          <a:stretch>
            <a:fillRect/>
          </a:stretch>
        </p:blipFill>
        <p:spPr>
          <a:xfrm>
            <a:off x="4687219" y="2219067"/>
            <a:ext cx="3459252" cy="3459252"/>
          </a:xfrm>
          <a:prstGeom prst="rect">
            <a:avLst/>
          </a:prstGeom>
          <a:effectLst>
            <a:outerShdw blurRad="76200" algn="ctr" rotWithShape="0">
              <a:prstClr val="black">
                <a:alpha val="40000"/>
              </a:prstClr>
            </a:outerShdw>
          </a:effectLst>
        </p:spPr>
      </p:pic>
    </p:spTree>
    <p:extLst>
      <p:ext uri="{BB962C8B-B14F-4D97-AF65-F5344CB8AC3E}">
        <p14:creationId xmlns:p14="http://schemas.microsoft.com/office/powerpoint/2010/main" val="386164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A" sz="2800" b="0"/>
              <a:t>Normes de qualité :</a:t>
            </a:r>
            <a:br>
              <a:rPr lang="fr-CA"/>
            </a:br>
            <a:r>
              <a:rPr lang="fr-CA"/>
              <a:t>Recommandations relatives à l’adoption</a:t>
            </a:r>
          </a:p>
        </p:txBody>
      </p:sp>
      <p:sp>
        <p:nvSpPr>
          <p:cNvPr id="5" name="Content Placeholder 4"/>
          <p:cNvSpPr>
            <a:spLocks noGrp="1"/>
          </p:cNvSpPr>
          <p:nvPr>
            <p:ph idx="4294967295"/>
          </p:nvPr>
        </p:nvSpPr>
        <p:spPr>
          <a:xfrm>
            <a:off x="457200" y="1919288"/>
            <a:ext cx="3312714" cy="2819340"/>
          </a:xfrm>
        </p:spPr>
        <p:txBody>
          <a:bodyPr/>
          <a:lstStyle/>
          <a:p>
            <a:pPr marL="0" indent="0">
              <a:buNone/>
            </a:pPr>
            <a:r>
              <a:rPr lang="fr-CA" sz="1800" b="1"/>
              <a:t>Recommandations</a:t>
            </a:r>
            <a:r>
              <a:rPr lang="fr-CA" sz="1800"/>
              <a:t> pour les décideurs, les administrateurs, les organismes de soins de santé et les professionnels qui visent à combler les lacunes entre les soins actuels et les soins présentés dans les énoncés de qualité pour favoriser l’adoption de la norme de qualité dans l’ensemble de l’Ontario.</a:t>
            </a:r>
          </a:p>
        </p:txBody>
      </p:sp>
      <p:pic>
        <p:nvPicPr>
          <p:cNvPr id="6" name="Picture 5">
            <a:extLst>
              <a:ext uri="{FF2B5EF4-FFF2-40B4-BE49-F238E27FC236}">
                <a16:creationId xmlns:a16="http://schemas.microsoft.com/office/drawing/2014/main" id="{A9BBBD61-2753-0045-9D2B-470B1F68B143}"/>
              </a:ext>
            </a:extLst>
          </p:cNvPr>
          <p:cNvPicPr>
            <a:picLocks noChangeAspect="1"/>
          </p:cNvPicPr>
          <p:nvPr/>
        </p:nvPicPr>
        <p:blipFill>
          <a:blip r:embed="rId3"/>
          <a:stretch>
            <a:fillRect/>
          </a:stretch>
        </p:blipFill>
        <p:spPr>
          <a:xfrm>
            <a:off x="4136771" y="1919288"/>
            <a:ext cx="4565013" cy="3527510"/>
          </a:xfrm>
          <a:prstGeom prst="rect">
            <a:avLst/>
          </a:prstGeom>
          <a:effectLst>
            <a:outerShdw blurRad="76200" algn="ctr" rotWithShape="0">
              <a:prstClr val="black">
                <a:alpha val="40000"/>
              </a:prstClr>
            </a:outerShdw>
          </a:effectLst>
        </p:spPr>
      </p:pic>
    </p:spTree>
    <p:extLst>
      <p:ext uri="{BB962C8B-B14F-4D97-AF65-F5344CB8AC3E}">
        <p14:creationId xmlns:p14="http://schemas.microsoft.com/office/powerpoint/2010/main" val="385606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z="2800" b="0"/>
              <a:t>Normes de qualité :</a:t>
            </a:r>
            <a:br>
              <a:rPr lang="fr-CA"/>
            </a:br>
            <a:r>
              <a:rPr lang="fr-CA"/>
              <a:t>Outils de mise en œuvre</a:t>
            </a:r>
          </a:p>
        </p:txBody>
      </p:sp>
      <p:sp>
        <p:nvSpPr>
          <p:cNvPr id="5" name="Content Placeholder 4"/>
          <p:cNvSpPr>
            <a:spLocks noGrp="1"/>
          </p:cNvSpPr>
          <p:nvPr>
            <p:ph idx="4294967295"/>
          </p:nvPr>
        </p:nvSpPr>
        <p:spPr>
          <a:xfrm>
            <a:off x="496935" y="2173288"/>
            <a:ext cx="3354340" cy="4248150"/>
          </a:xfrm>
        </p:spPr>
        <p:txBody>
          <a:bodyPr/>
          <a:lstStyle/>
          <a:p>
            <a:pPr marL="0" indent="0">
              <a:buNone/>
            </a:pPr>
            <a:r>
              <a:rPr lang="fr-CA" sz="1800"/>
              <a:t>Le </a:t>
            </a:r>
            <a:r>
              <a:rPr lang="fr-CA" sz="1800" b="1" i="1"/>
              <a:t>Guide de démarrage</a:t>
            </a:r>
            <a:r>
              <a:rPr lang="fr-CA" sz="1800" b="1"/>
              <a:t> :</a:t>
            </a:r>
          </a:p>
          <a:p>
            <a:r>
              <a:rPr lang="fr-CA" sz="1800"/>
              <a:t>Décrit le processus d’utilisation de la norme de qualité à titre de ressource pour offrir des soins de qualité supérieure</a:t>
            </a:r>
          </a:p>
          <a:p>
            <a:r>
              <a:rPr lang="fr-CA" sz="1800"/>
              <a:t>Contient des démarches fondées sur des données probantes, ainsi que d’autres outils et modèles utiles pour mettre en œuvre les idées de changement à l’échelle de la pratique</a:t>
            </a:r>
          </a:p>
        </p:txBody>
      </p:sp>
      <p:pic>
        <p:nvPicPr>
          <p:cNvPr id="6" name="Picture 5">
            <a:extLst>
              <a:ext uri="{FF2B5EF4-FFF2-40B4-BE49-F238E27FC236}">
                <a16:creationId xmlns:a16="http://schemas.microsoft.com/office/drawing/2014/main" id="{1F891A1F-DF9B-F943-810F-7017261DB803}"/>
              </a:ext>
            </a:extLst>
          </p:cNvPr>
          <p:cNvPicPr>
            <a:picLocks noChangeAspect="1"/>
          </p:cNvPicPr>
          <p:nvPr/>
        </p:nvPicPr>
        <p:blipFill>
          <a:blip r:embed="rId3"/>
          <a:stretch>
            <a:fillRect/>
          </a:stretch>
        </p:blipFill>
        <p:spPr>
          <a:xfrm>
            <a:off x="4412547" y="2290245"/>
            <a:ext cx="4289237" cy="3216929"/>
          </a:xfrm>
          <a:prstGeom prst="rect">
            <a:avLst/>
          </a:prstGeom>
          <a:ln>
            <a:noFill/>
          </a:ln>
          <a:effectLst>
            <a:outerShdw blurRad="292100" dist="165100" dir="2700000" sx="93000" sy="93000" algn="tl" rotWithShape="0">
              <a:srgbClr val="333333">
                <a:alpha val="81000"/>
              </a:srgbClr>
            </a:outerShdw>
          </a:effectLst>
        </p:spPr>
      </p:pic>
    </p:spTree>
    <p:extLst>
      <p:ext uri="{BB962C8B-B14F-4D97-AF65-F5344CB8AC3E}">
        <p14:creationId xmlns:p14="http://schemas.microsoft.com/office/powerpoint/2010/main" val="2501582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QO Draft Template_4-3">
  <a:themeElements>
    <a:clrScheme name="HQO">
      <a:dk1>
        <a:srgbClr val="000000"/>
      </a:dk1>
      <a:lt1>
        <a:srgbClr val="FFFFFF"/>
      </a:lt1>
      <a:dk2>
        <a:srgbClr val="000000"/>
      </a:dk2>
      <a:lt2>
        <a:srgbClr val="808080"/>
      </a:lt2>
      <a:accent1>
        <a:srgbClr val="BBE0E3"/>
      </a:accent1>
      <a:accent2>
        <a:srgbClr val="00A0AF"/>
      </a:accent2>
      <a:accent3>
        <a:srgbClr val="FFFFFF"/>
      </a:accent3>
      <a:accent4>
        <a:srgbClr val="000000"/>
      </a:accent4>
      <a:accent5>
        <a:srgbClr val="00788A"/>
      </a:accent5>
      <a:accent6>
        <a:srgbClr val="D2492A"/>
      </a:accent6>
      <a:hlink>
        <a:srgbClr val="00788A"/>
      </a:hlink>
      <a:folHlink>
        <a:srgbClr val="929292"/>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QO_Slide">
  <a:themeElements>
    <a:clrScheme name="HQO">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00A0A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QO Draft Template_4-3">
  <a:themeElements>
    <a:clrScheme name="HQO">
      <a:dk1>
        <a:srgbClr val="000000"/>
      </a:dk1>
      <a:lt1>
        <a:srgbClr val="FFFFFF"/>
      </a:lt1>
      <a:dk2>
        <a:srgbClr val="000000"/>
      </a:dk2>
      <a:lt2>
        <a:srgbClr val="808080"/>
      </a:lt2>
      <a:accent1>
        <a:srgbClr val="BBE0E3"/>
      </a:accent1>
      <a:accent2>
        <a:srgbClr val="00A0AF"/>
      </a:accent2>
      <a:accent3>
        <a:srgbClr val="FFFFFF"/>
      </a:accent3>
      <a:accent4>
        <a:srgbClr val="000000"/>
      </a:accent4>
      <a:accent5>
        <a:srgbClr val="00788A"/>
      </a:accent5>
      <a:accent6>
        <a:srgbClr val="D2492A"/>
      </a:accent6>
      <a:hlink>
        <a:srgbClr val="00788A"/>
      </a:hlink>
      <a:folHlink>
        <a:srgbClr val="929292"/>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spDef>
    <a:lnDef>
      <a:spPr bwMode="auto">
        <a:xfrm>
          <a:off x="0" y="0"/>
          <a:ext cx="1" cy="1"/>
        </a:xfrm>
        <a:custGeom>
          <a:avLst/>
          <a:gdLst/>
          <a:ahLst/>
          <a:cxnLst/>
          <a:rect l="0" t="0" r="0" b="0"/>
          <a:pathLst/>
        </a:custGeom>
        <a:solidFill>
          <a:srgbClr val="FFFF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400" b="0" i="0" u="sng" strike="noStrike" cap="none" normalizeH="0" baseline="0" smtClean="0">
            <a:ln>
              <a:noFill/>
            </a:ln>
            <a:solidFill>
              <a:schemeClr val="tx1"/>
            </a:solidFill>
            <a:effectLst/>
            <a:latin typeface="Arial" charset="0"/>
            <a:ea typeface="ＭＳ Ｐゴシック" pitchFamily="68"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8DFC9AD78E244BB42D54D64E3FAE35" ma:contentTypeVersion="" ma:contentTypeDescription="Create a new document." ma:contentTypeScope="" ma:versionID="12f77b6531cbd5e92c8ebe5a66632ed0">
  <xsd:schema xmlns:xsd="http://www.w3.org/2001/XMLSchema" xmlns:xs="http://www.w3.org/2001/XMLSchema" xmlns:p="http://schemas.microsoft.com/office/2006/metadata/properties" xmlns:ns2="209d81ef-0277-42ba-a0f1-16cbb8b85662" xmlns:ns3="fb09dc78-496d-4cee-aa06-cd448ccde12b" targetNamespace="http://schemas.microsoft.com/office/2006/metadata/properties" ma:root="true" ma:fieldsID="c75df2f6f50db563f48925a9fa595aef" ns2:_="" ns3:_="">
    <xsd:import namespace="209d81ef-0277-42ba-a0f1-16cbb8b85662"/>
    <xsd:import namespace="fb09dc78-496d-4cee-aa06-cd448ccde12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9d81ef-0277-42ba-a0f1-16cbb8b8566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9dc78-496d-4cee-aa06-cd448ccde12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09d81ef-0277-42ba-a0f1-16cbb8b85662">
      <UserInfo>
        <DisplayName>Adatia, Tasleen</DisplayName>
        <AccountId>219</AccountId>
        <AccountType/>
      </UserInfo>
      <UserInfo>
        <DisplayName>Willson, Vanessa</DisplayName>
        <AccountId>192</AccountId>
        <AccountType/>
      </UserInfo>
      <UserInfo>
        <DisplayName>Ginieniewicz, Jorge</DisplayName>
        <AccountId>343</AccountId>
        <AccountType/>
      </UserInfo>
      <UserInfo>
        <DisplayName>Zago, Dave</DisplayName>
        <AccountId>215</AccountId>
        <AccountType/>
      </UserInfo>
      <UserInfo>
        <DisplayName>Aytona-Arena, Loren</DisplayName>
        <AccountId>667</AccountId>
        <AccountType/>
      </UserInfo>
      <UserInfo>
        <DisplayName>Mohamed, Merissa</DisplayName>
        <AccountId>79</AccountId>
        <AccountType/>
      </UserInfo>
      <UserInfo>
        <DisplayName>Abdolzahraei, Saleemeh</DisplayName>
        <AccountId>935</AccountId>
        <AccountType/>
      </UserInfo>
      <UserInfo>
        <DisplayName>Jeria, Sabrina</DisplayName>
        <AccountId>3763</AccountId>
        <AccountType/>
      </UserInfo>
      <UserInfo>
        <DisplayName>Maguire, Timothy</DisplayName>
        <AccountId>78</AccountId>
        <AccountType/>
      </UserInfo>
    </SharedWithUsers>
  </documentManagement>
</p:properties>
</file>

<file path=customXml/itemProps1.xml><?xml version="1.0" encoding="utf-8"?>
<ds:datastoreItem xmlns:ds="http://schemas.openxmlformats.org/officeDocument/2006/customXml" ds:itemID="{149A68B3-4EDB-43A9-80F7-657163E4435D}">
  <ds:schemaRefs>
    <ds:schemaRef ds:uri="http://schemas.microsoft.com/sharepoint/v3/contenttype/forms"/>
  </ds:schemaRefs>
</ds:datastoreItem>
</file>

<file path=customXml/itemProps2.xml><?xml version="1.0" encoding="utf-8"?>
<ds:datastoreItem xmlns:ds="http://schemas.openxmlformats.org/officeDocument/2006/customXml" ds:itemID="{39E2D2AA-C7C1-4D69-BA62-6D44D71AE004}">
  <ds:schemaRefs>
    <ds:schemaRef ds:uri="209d81ef-0277-42ba-a0f1-16cbb8b85662"/>
    <ds:schemaRef ds:uri="fb09dc78-496d-4cee-aa06-cd448ccde1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7211F7-2DF1-4B68-8B60-CC913EB92E33}">
  <ds:schemaRefs>
    <ds:schemaRef ds:uri="209d81ef-0277-42ba-a0f1-16cbb8b85662"/>
    <ds:schemaRef ds:uri="fb09dc78-496d-4cee-aa06-cd448ccde12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2391</Words>
  <Application>Microsoft Macintosh PowerPoint</Application>
  <PresentationFormat>On-screen Show (4:3)</PresentationFormat>
  <Paragraphs>274</Paragraphs>
  <Slides>46</Slides>
  <Notes>45</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46</vt:i4>
      </vt:variant>
    </vt:vector>
  </HeadingPairs>
  <TitlesOfParts>
    <vt:vector size="57" baseType="lpstr">
      <vt:lpstr>MS PGothic</vt:lpstr>
      <vt:lpstr>Arial</vt:lpstr>
      <vt:lpstr>Arial Narrow</vt:lpstr>
      <vt:lpstr>Calibri</vt:lpstr>
      <vt:lpstr>Helvetica Neue</vt:lpstr>
      <vt:lpstr>Helvetica Neue Light</vt:lpstr>
      <vt:lpstr>ITC Century Std Book</vt:lpstr>
      <vt:lpstr>HQO Draft Template_4-3</vt:lpstr>
      <vt:lpstr>HQO_Slide</vt:lpstr>
      <vt:lpstr>1_HQO_Slide</vt:lpstr>
      <vt:lpstr>1_HQO Draft Template_4-3</vt:lpstr>
      <vt:lpstr>PowerPoint Presentation</vt:lpstr>
      <vt:lpstr>Objectifs</vt:lpstr>
      <vt:lpstr>Normes de qualité</vt:lpstr>
      <vt:lpstr>Normes de qualité</vt:lpstr>
      <vt:lpstr>Ressources des normes de qualité</vt:lpstr>
      <vt:lpstr>PowerPoint Presentation</vt:lpstr>
      <vt:lpstr>Normes de qualité :  Guide de référence des patients</vt:lpstr>
      <vt:lpstr>Normes de qualité : Recommandations relatives à l’adoption</vt:lpstr>
      <vt:lpstr>Normes de qualité : Outils de mise en œuvre</vt:lpstr>
      <vt:lpstr>Normes de qualité : Quorum</vt:lpstr>
      <vt:lpstr>Normes de qualité : Guide de mesure</vt:lpstr>
      <vt:lpstr>Normes de qualité : Tableaux de données</vt:lpstr>
      <vt:lpstr>Pourquoi une norme de qualité sur les soins destinés aux adultes atteints de schizophrénie dans la collectivité en Ontario? </vt:lpstr>
      <vt:lpstr>« Lorsqu’il s’agit de fournir des soins dans la collectivité aux personnes atteintes de schizophrénie, il n’y a pas de normes de pratique. Cela mène à des situations où les gens passent entre les mailles du filet et n’entrent en contact avec les professionnels de la santé qu’après avoir été laissés sans traitement pendant de longues périodes de temps. Cette norme de qualité aidera le système de soins de santé à combler ces lacunes afin que les fournisseurs de soins soient disponibles et accessibles pour offrir les bons soins au bon moment aux personnes atteintes de schizophrénie. »   – Sylvain Roy, Norme de qualité pour la schizophrénie – Soins destinés aux adultes dans la collectivité   </vt:lpstr>
      <vt:lpstr>PowerPoint Presentation</vt:lpstr>
      <vt:lpstr>PowerPoint Presentation</vt:lpstr>
      <vt:lpstr>Les personnes schizophrènes sont souvent touchées de façon disproportionnée par l’itinérance, ou sont  logées dans des  logements précaires</vt:lpstr>
      <vt:lpstr>Le pourcentage de réadmissions à l’hôpital pour des problèmes de santé mentale ou de toxicomanie dans les 30 jours suivant la date de congé après une hospitalisation pour la schizophrénie variait de 13,1 % à 18,7 % selon les régions de la province </vt:lpstr>
      <vt:lpstr>Le pourcentage de personnes réadmises à l’hôpital pour des problèmes de santé mentale ou de toxicomanie dans les 30 jours suivant la date de congé pour schizophrénie était moins élevé chez les personnes avec un revenu plus élevé </vt:lpstr>
      <vt:lpstr>Seulement 3 personnes sur 10 hospitalisées pour la schizophrénie en Ontario ont une visite de suivi chez un médecin de famille ou un psychiatre dans les 7 jours suivant leur congé</vt:lpstr>
      <vt:lpstr>Le pourcentage de personnes qui ont été en contact avec un médecin de famille ou un psychiatre dans les sept jours suivant leur congé après une hospitalisation pour la schizophrénie variait entre 17,8 % et 45,0 % selon les régions</vt:lpstr>
      <vt:lpstr> Norme de qualité en bref </vt:lpstr>
      <vt:lpstr>Portée de la norme de qualité sur les soins destinés aux adultes atteints de schizophrénie dans la collectivité</vt:lpstr>
      <vt:lpstr>PowerPoint Presentation</vt:lpstr>
      <vt:lpstr>Norme de qualité sur les soins fournis dans la collectivité pour la schizophrénie : Énoncés de qualité</vt:lpstr>
      <vt:lpstr>Énoncé de qualité 1 : Plan de soins et évaluation complète </vt:lpstr>
      <vt:lpstr>Énoncé de qualité 2 : Évaluation de la santé physique </vt:lpstr>
      <vt:lpstr>Énoncé de qualité 3 : Autogestion  </vt:lpstr>
      <vt:lpstr>Énoncé de qualité 4 : Sensibilisation, soutien et intervention auprès des familles     </vt:lpstr>
      <vt:lpstr>Énoncé de qualité 5 : Accès à des services communautaires de soins intensifs      </vt:lpstr>
      <vt:lpstr>Énoncé de qualité 6 : Logement     </vt:lpstr>
      <vt:lpstr>Énoncé de qualité 7 : Monothérapie avec antipsychotiques      </vt:lpstr>
      <vt:lpstr>Énoncé de qualité 8 : Traitement avec des antipsychotiques à action prolongée par voie d’injection      </vt:lpstr>
      <vt:lpstr>Énoncé de qualité 9 : Traitement avec la clozapine     </vt:lpstr>
      <vt:lpstr>Énoncé de qualité 10 : Poursuite de la prise d’antipsychotiques      </vt:lpstr>
      <vt:lpstr>Énoncé de qualité 11 : Thérapie cognitivo-comportementale pour la psychose et les autres interventions psychosociales      </vt:lpstr>
      <vt:lpstr>Énoncé de qualité 12 : Promotion de l’activité physique et d’une saine alimentation     </vt:lpstr>
      <vt:lpstr>Énoncé de qualité 13 : Promotion de l’abandon du tabagisme      </vt:lpstr>
      <vt:lpstr>Énoncé de qualité 14 : Évaluation et traitement de la toxicomanie     </vt:lpstr>
      <vt:lpstr>Énoncé de qualité 15 : Emploi et soutien au travail     </vt:lpstr>
      <vt:lpstr>Énoncé de pratique émergente*</vt:lpstr>
      <vt:lpstr>« Je pense que cette norme de qualité apportera de l’espoir aux personnes ayant une expérience en matière de vécu et aux membres de leur famille. Cela les aidera à comprendre qu’il y a plus de services à leur disposition qu’ils ne l’imaginent. Ils sauront qu’il existe des thérapies qui complètent, voire réduisent, l’utilisation de médicaments et qu’un diagnostic de schizophrénie ne doit pas nécessairement signifier une hospitalisation. Il existe d’autres options et services qui peuvent aider les personnes atteintes de schizophrénie à se remettre d’épisodes aigus et à mener une vie saine et significative. Quand les gens obtiennent le bon soutien dans la collectivité au bon moment, ils vont mieux et restent en bonne santé. »   – Sheryl Pedersen, Conseillère en matière d’expérience vécue pour la norme de qualité pour la schizophrénie – Soins destinés aux adultes dans la collectivité    </vt:lpstr>
      <vt:lpstr> Comment mesurer la réussite </vt:lpstr>
      <vt:lpstr>Comment mesurer la réussite à l’échelle provinciale</vt:lpstr>
      <vt:lpstr>Comment mesurer la réussite à l’échelle locale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Ginieniewicz, Jorge</dc:creator>
  <cp:lastModifiedBy>Wong, Steven</cp:lastModifiedBy>
  <cp:revision>3</cp:revision>
  <dcterms:modified xsi:type="dcterms:W3CDTF">2019-05-10T19:44:34Z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0x0101005F8DFC9AD78E244BB42D54D64E3FAE35</vt:lpwstr>
  </property>
  <property fmtid="{D5CDD505-2E9C-101B-9397-08002B2CF9AE}" pid="3" name="ArticulateGUID">
    <vt:lpwstr>A2B460D2-FA6A-48B5-B38D-25ED4533D0C7</vt:lpwstr>
  </property>
  <property fmtid="{D5CDD505-2E9C-101B-9397-08002B2CF9AE}" pid="4" name="ArticulatePath">
    <vt:lpwstr>Opioid Use Disorder Quality Standard Slides</vt:lpwstr>
  </property>
  <property fmtid="{D5CDD505-2E9C-101B-9397-08002B2CF9AE}" pid="5" name="AuthorIds_UIVersion_4608">
    <vt:lpwstr>76</vt:lpwstr>
  </property>
  <property fmtid="{D5CDD505-2E9C-101B-9397-08002B2CF9AE}" pid="6" name="AuthorIds_UIVersion_8192">
    <vt:lpwstr>204</vt:lpwstr>
  </property>
</Properties>
</file>