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3.xml" ContentType="application/vnd.openxmlformats-officedocument.presentationml.tags+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5.xml" ContentType="application/vnd.openxmlformats-officedocument.presentationml.tags+xml"/>
  <Override PartName="/ppt/notesSlides/notesSlide23.xml" ContentType="application/vnd.openxmlformats-officedocument.presentationml.notesSlide+xml"/>
  <Override PartName="/ppt/tags/tag6.xml" ContentType="application/vnd.openxmlformats-officedocument.presentationml.tags+xml"/>
  <Override PartName="/ppt/notesSlides/notesSlide24.xml" ContentType="application/vnd.openxmlformats-officedocument.presentationml.notesSlide+xml"/>
  <Override PartName="/ppt/tags/tag7.xml" ContentType="application/vnd.openxmlformats-officedocument.presentationml.tags+xml"/>
  <Override PartName="/ppt/notesSlides/notesSlide25.xml" ContentType="application/vnd.openxmlformats-officedocument.presentationml.notesSlide+xml"/>
  <Override PartName="/ppt/tags/tag8.xml" ContentType="application/vnd.openxmlformats-officedocument.presentationml.tags+xml"/>
  <Override PartName="/ppt/notesSlides/notesSlide26.xml" ContentType="application/vnd.openxmlformats-officedocument.presentationml.notesSlide+xml"/>
  <Override PartName="/ppt/tags/tag9.xml" ContentType="application/vnd.openxmlformats-officedocument.presentationml.tags+xml"/>
  <Override PartName="/ppt/notesSlides/notesSlide27.xml" ContentType="application/vnd.openxmlformats-officedocument.presentationml.notesSlide+xml"/>
  <Override PartName="/ppt/tags/tag10.xml" ContentType="application/vnd.openxmlformats-officedocument.presentationml.tags+xml"/>
  <Override PartName="/ppt/notesSlides/notesSlide28.xml" ContentType="application/vnd.openxmlformats-officedocument.presentationml.notesSlide+xml"/>
  <Override PartName="/ppt/tags/tag11.xml" ContentType="application/vnd.openxmlformats-officedocument.presentationml.tags+xml"/>
  <Override PartName="/ppt/notesSlides/notesSlide29.xml" ContentType="application/vnd.openxmlformats-officedocument.presentationml.notesSlide+xml"/>
  <Override PartName="/ppt/tags/tag12.xml" ContentType="application/vnd.openxmlformats-officedocument.presentationml.tags+xml"/>
  <Override PartName="/ppt/notesSlides/notesSlide30.xml" ContentType="application/vnd.openxmlformats-officedocument.presentationml.notesSlide+xml"/>
  <Override PartName="/ppt/tags/tag13.xml" ContentType="application/vnd.openxmlformats-officedocument.presentationml.tags+xml"/>
  <Override PartName="/ppt/notesSlides/notesSlide31.xml" ContentType="application/vnd.openxmlformats-officedocument.presentationml.notesSlide+xml"/>
  <Override PartName="/ppt/tags/tag14.xml" ContentType="application/vnd.openxmlformats-officedocument.presentationml.tags+xml"/>
  <Override PartName="/ppt/notesSlides/notesSlide32.xml" ContentType="application/vnd.openxmlformats-officedocument.presentationml.notesSlide+xml"/>
  <Override PartName="/ppt/tags/tag15.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6.xml" ContentType="application/vnd.openxmlformats-officedocument.presentationml.tags+xml"/>
  <Override PartName="/ppt/notesSlides/notesSlide36.xml" ContentType="application/vnd.openxmlformats-officedocument.presentationml.notesSlide+xml"/>
  <Override PartName="/ppt/tags/tag17.xml" ContentType="application/vnd.openxmlformats-officedocument.presentationml.tags+xml"/>
  <Override PartName="/ppt/notesSlides/notesSlide37.xml" ContentType="application/vnd.openxmlformats-officedocument.presentationml.notesSlide+xml"/>
  <Override PartName="/ppt/tags/tag18.xml" ContentType="application/vnd.openxmlformats-officedocument.presentationml.tags+xml"/>
  <Override PartName="/ppt/notesSlides/notesSlide38.xml" ContentType="application/vnd.openxmlformats-officedocument.presentationml.notesSlide+xml"/>
  <Override PartName="/ppt/tags/tag19.xml" ContentType="application/vnd.openxmlformats-officedocument.presentationml.tags+xml"/>
  <Override PartName="/ppt/notesSlides/notesSlide3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598" r:id="rId4"/>
    <p:sldMasterId id="2147484610" r:id="rId5"/>
    <p:sldMasterId id="2147484625" r:id="rId6"/>
    <p:sldMasterId id="2147484638" r:id="rId7"/>
  </p:sldMasterIdLst>
  <p:notesMasterIdLst>
    <p:notesMasterId r:id="rId50"/>
  </p:notesMasterIdLst>
  <p:handoutMasterIdLst>
    <p:handoutMasterId r:id="rId51"/>
  </p:handoutMasterIdLst>
  <p:sldIdLst>
    <p:sldId id="372" r:id="rId8"/>
    <p:sldId id="649" r:id="rId9"/>
    <p:sldId id="1181" r:id="rId10"/>
    <p:sldId id="654" r:id="rId11"/>
    <p:sldId id="1182" r:id="rId12"/>
    <p:sldId id="474" r:id="rId13"/>
    <p:sldId id="621" r:id="rId14"/>
    <p:sldId id="1180" r:id="rId15"/>
    <p:sldId id="623" r:id="rId16"/>
    <p:sldId id="1167" r:id="rId17"/>
    <p:sldId id="1183" r:id="rId18"/>
    <p:sldId id="1184" r:id="rId19"/>
    <p:sldId id="624" r:id="rId20"/>
    <p:sldId id="1193" r:id="rId21"/>
    <p:sldId id="1205" r:id="rId22"/>
    <p:sldId id="358" r:id="rId23"/>
    <p:sldId id="366" r:id="rId24"/>
    <p:sldId id="1209" r:id="rId25"/>
    <p:sldId id="367" r:id="rId26"/>
    <p:sldId id="368" r:id="rId27"/>
    <p:sldId id="422" r:id="rId28"/>
    <p:sldId id="1207" r:id="rId29"/>
    <p:sldId id="1208" r:id="rId30"/>
    <p:sldId id="370" r:id="rId31"/>
    <p:sldId id="1179" r:id="rId32"/>
    <p:sldId id="666" r:id="rId33"/>
    <p:sldId id="667" r:id="rId34"/>
    <p:sldId id="668" r:id="rId35"/>
    <p:sldId id="669" r:id="rId36"/>
    <p:sldId id="670" r:id="rId37"/>
    <p:sldId id="671" r:id="rId38"/>
    <p:sldId id="1196" r:id="rId39"/>
    <p:sldId id="1197" r:id="rId40"/>
    <p:sldId id="1198" r:id="rId41"/>
    <p:sldId id="1199" r:id="rId42"/>
    <p:sldId id="1200" r:id="rId43"/>
    <p:sldId id="1213" r:id="rId44"/>
    <p:sldId id="1206" r:id="rId45"/>
    <p:sldId id="1174" r:id="rId46"/>
    <p:sldId id="646" r:id="rId47"/>
    <p:sldId id="1212" r:id="rId48"/>
    <p:sldId id="647" r:id="rId49"/>
  </p:sldIdLst>
  <p:sldSz cx="9144000" cy="6858000" type="screen4x3"/>
  <p:notesSz cx="9283700" cy="6985000"/>
  <p:custDataLst>
    <p:tags r:id="rId52"/>
  </p:custDataLst>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12954" userDrawn="1">
          <p15:clr>
            <a:srgbClr val="A4A3A4"/>
          </p15:clr>
        </p15:guide>
        <p15:guide id="2" pos="396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1" name="Loren Aytona" initials="" lastIdx="37" clrIdx="1"/>
  <p:cmAuthor id="2" name="Adatia, Tasleen" initials="AT" lastIdx="13" clrIdx="2"/>
  <p:cmAuthor id="3" name="Ng, Jessica" initials="NJ" lastIdx="2" clrIdx="3"/>
  <p:cmAuthor id="4" name="Bennett, Suzannah" initials="BS" lastIdx="1" clrIdx="4">
    <p:extLst>
      <p:ext uri="{19B8F6BF-5375-455C-9EA6-DF929625EA0E}">
        <p15:presenceInfo xmlns:p15="http://schemas.microsoft.com/office/powerpoint/2012/main" userId="S::sbennett@hqontario.ca::a275cb3f-6118-46c6-a80f-c6865482db72" providerId="AD"/>
      </p:ext>
    </p:extLst>
  </p:cmAuthor>
  <p:cmAuthor id="5" name="Kashfia" initials="K" lastIdx="23" clrIdx="5">
    <p:extLst>
      <p:ext uri="{19B8F6BF-5375-455C-9EA6-DF929625EA0E}">
        <p15:presenceInfo xmlns:p15="http://schemas.microsoft.com/office/powerpoint/2012/main" userId="Kashfia" providerId="None"/>
      </p:ext>
    </p:extLst>
  </p:cmAuthor>
  <p:cmAuthor id="6" name="Jennifer White" initials="JW" lastIdx="10" clrIdx="6">
    <p:extLst>
      <p:ext uri="{19B8F6BF-5375-455C-9EA6-DF929625EA0E}">
        <p15:presenceInfo xmlns:p15="http://schemas.microsoft.com/office/powerpoint/2012/main" userId="Jennifer White" providerId="None"/>
      </p:ext>
    </p:extLst>
  </p:cmAuthor>
  <p:cmAuthor id="7" name="White, Jennifer" initials="WJ" lastIdx="3" clrIdx="7">
    <p:extLst>
      <p:ext uri="{19B8F6BF-5375-455C-9EA6-DF929625EA0E}">
        <p15:presenceInfo xmlns:p15="http://schemas.microsoft.com/office/powerpoint/2012/main" userId="White, Jennifer" providerId="None"/>
      </p:ext>
    </p:extLst>
  </p:cmAuthor>
  <p:cmAuthor id="8" name="Burke Dimitrova, Sarah" initials="BDS" lastIdx="23" clrIdx="8">
    <p:extLst>
      <p:ext uri="{19B8F6BF-5375-455C-9EA6-DF929625EA0E}">
        <p15:presenceInfo xmlns:p15="http://schemas.microsoft.com/office/powerpoint/2012/main" userId="S::sbdimitrova@hqontario.ca::7cc3709f-8b4d-437c-a82c-63edf78dc3bb" providerId="AD"/>
      </p:ext>
    </p:extLst>
  </p:cmAuthor>
  <p:cmAuthor id="9" name="Tasleen" initials="T" lastIdx="20" clrIdx="9">
    <p:extLst>
      <p:ext uri="{19B8F6BF-5375-455C-9EA6-DF929625EA0E}">
        <p15:presenceInfo xmlns:p15="http://schemas.microsoft.com/office/powerpoint/2012/main" userId="Tasleen" providerId="None"/>
      </p:ext>
    </p:extLst>
  </p:cmAuthor>
  <p:cmAuthor id="10" name="Shirodkar, Apurva" initials="SA" lastIdx="2" clrIdx="10">
    <p:extLst>
      <p:ext uri="{19B8F6BF-5375-455C-9EA6-DF929625EA0E}">
        <p15:presenceInfo xmlns:p15="http://schemas.microsoft.com/office/powerpoint/2012/main" userId="S::ashirodkar@hqontario.ca::23dd53ca-b896-46ef-9c79-bd536f7a6fbe" providerId="AD"/>
      </p:ext>
    </p:extLst>
  </p:cmAuthor>
  <p:cmAuthor id="11" name="Yurkiewich, Alex" initials="YA" lastIdx="6" clrIdx="11">
    <p:extLst>
      <p:ext uri="{19B8F6BF-5375-455C-9EA6-DF929625EA0E}">
        <p15:presenceInfo xmlns:p15="http://schemas.microsoft.com/office/powerpoint/2012/main" userId="S::ayurkiewich@hqontario.ca::c73ae43d-13b4-4a95-a37e-f2a649a0e935" providerId="AD"/>
      </p:ext>
    </p:extLst>
  </p:cmAuthor>
  <p:cmAuthor id="12" name="Bennell, Maria" initials="BM" lastIdx="6" clrIdx="12">
    <p:extLst>
      <p:ext uri="{19B8F6BF-5375-455C-9EA6-DF929625EA0E}">
        <p15:presenceInfo xmlns:p15="http://schemas.microsoft.com/office/powerpoint/2012/main" userId="S::mbennell@hqontario.ca::29ff3d4d-a61b-465a-b508-388f73d9a7fd" providerId="AD"/>
      </p:ext>
    </p:extLst>
  </p:cmAuthor>
  <p:cmAuthor id="13" name="Yurkiewich, Alex" initials="YA [2]" lastIdx="3" clrIdx="13">
    <p:extLst>
      <p:ext uri="{19B8F6BF-5375-455C-9EA6-DF929625EA0E}">
        <p15:presenceInfo xmlns:p15="http://schemas.microsoft.com/office/powerpoint/2012/main" userId="Yurkiewich, Alex" providerId="None"/>
      </p:ext>
    </p:extLst>
  </p:cmAuthor>
  <p:cmAuthor id="14" name="Degani, Naushaba" initials="DN" lastIdx="25" clrIdx="14">
    <p:extLst>
      <p:ext uri="{19B8F6BF-5375-455C-9EA6-DF929625EA0E}">
        <p15:presenceInfo xmlns:p15="http://schemas.microsoft.com/office/powerpoint/2012/main" userId="S::NDegani@hqontario.ca::b3fe8926-635f-4694-afb6-532aee62f3e1" providerId="AD"/>
      </p:ext>
    </p:extLst>
  </p:cmAuthor>
  <p:cmAuthor id="15" name="White, Jennifer" initials="WJ [2]" lastIdx="2" clrIdx="15">
    <p:extLst>
      <p:ext uri="{19B8F6BF-5375-455C-9EA6-DF929625EA0E}">
        <p15:presenceInfo xmlns:p15="http://schemas.microsoft.com/office/powerpoint/2012/main" userId="S::jwhite@hqontario.ca::22e1a18e-8c11-41e1-8dbe-ead067d06f7e" providerId="AD"/>
      </p:ext>
    </p:extLst>
  </p:cmAuthor>
  <p:cmAuthor id="16" name="Phillips, Lacey" initials="PL" lastIdx="13" clrIdx="16">
    <p:extLst>
      <p:ext uri="{19B8F6BF-5375-455C-9EA6-DF929625EA0E}">
        <p15:presenceInfo xmlns:p15="http://schemas.microsoft.com/office/powerpoint/2012/main" userId="S::lphillips@hqontario.ca::f36da0fa-bc11-47e7-b011-288b2690d24c" providerId="AD"/>
      </p:ext>
    </p:extLst>
  </p:cmAuthor>
  <p:cmAuthor id="17" name="Baltman-Cord, Arielle" initials="BA" lastIdx="6" clrIdx="17">
    <p:extLst>
      <p:ext uri="{19B8F6BF-5375-455C-9EA6-DF929625EA0E}">
        <p15:presenceInfo xmlns:p15="http://schemas.microsoft.com/office/powerpoint/2012/main" userId="S::abaltman@hqontario.ca::9b7feabb-00b0-4e29-82fa-b0ef0096bed4" providerId="AD"/>
      </p:ext>
    </p:extLst>
  </p:cmAuthor>
  <p:cmAuthor id="18" name="Irwin, Terri" initials="IT" lastIdx="1" clrIdx="18">
    <p:extLst>
      <p:ext uri="{19B8F6BF-5375-455C-9EA6-DF929625EA0E}">
        <p15:presenceInfo xmlns:p15="http://schemas.microsoft.com/office/powerpoint/2012/main" userId="S::tirwin@hqontario.ca::9a279925-31fb-42f2-b00c-69cd8459cf1c" providerId="AD"/>
      </p:ext>
    </p:extLst>
  </p:cmAuthor>
  <p:cmAuthor id="19" name="Alex Yurkiewich" initials="AY" lastIdx="1" clrIdx="19">
    <p:extLst>
      <p:ext uri="{19B8F6BF-5375-455C-9EA6-DF929625EA0E}">
        <p15:presenceInfo xmlns:p15="http://schemas.microsoft.com/office/powerpoint/2012/main" userId="Alex Yurkiewich" providerId="None"/>
      </p:ext>
    </p:extLst>
  </p:cmAuthor>
  <p:cmAuthor id="20" name="Pagano, Christopher" initials="PC" lastIdx="11" clrIdx="20">
    <p:extLst>
      <p:ext uri="{19B8F6BF-5375-455C-9EA6-DF929625EA0E}">
        <p15:presenceInfo xmlns:p15="http://schemas.microsoft.com/office/powerpoint/2012/main" userId="Pagano, Christopher" providerId="None"/>
      </p:ext>
    </p:extLst>
  </p:cmAuthor>
  <p:cmAuthor id="21" name="Ginieniewicz, Jorge" initials="GJ" lastIdx="1" clrIdx="21">
    <p:extLst>
      <p:ext uri="{19B8F6BF-5375-455C-9EA6-DF929625EA0E}">
        <p15:presenceInfo xmlns:p15="http://schemas.microsoft.com/office/powerpoint/2012/main" userId="S::jginieniewicz@hqontario.ca::0252df90-739c-4c67-aa4f-874de5a4e75f" providerId="AD"/>
      </p:ext>
    </p:extLst>
  </p:cmAuthor>
  <p:cmAuthor id="22" name="McPherson, Mark" initials="MM" lastIdx="17" clrIdx="22">
    <p:extLst>
      <p:ext uri="{19B8F6BF-5375-455C-9EA6-DF929625EA0E}">
        <p15:presenceInfo xmlns:p15="http://schemas.microsoft.com/office/powerpoint/2012/main" userId="S-1-5-21-535683054-4239906057-3132855710-3292" providerId="AD"/>
      </p:ext>
    </p:extLst>
  </p:cmAuthor>
  <p:cmAuthor id="23" name="Stacey Johnson" initials="SJ" lastIdx="3" clrIdx="23">
    <p:extLst>
      <p:ext uri="{19B8F6BF-5375-455C-9EA6-DF929625EA0E}">
        <p15:presenceInfo xmlns:p15="http://schemas.microsoft.com/office/powerpoint/2012/main" userId="Stacey Johnson" providerId="None"/>
      </p:ext>
    </p:extLst>
  </p:cmAuthor>
  <p:cmAuthor id="24" name="Johnson, Stacey" initials="JS" lastIdx="23" clrIdx="24">
    <p:extLst>
      <p:ext uri="{19B8F6BF-5375-455C-9EA6-DF929625EA0E}">
        <p15:presenceInfo xmlns:p15="http://schemas.microsoft.com/office/powerpoint/2012/main" userId="S::sjohnson@hqontario.ca::c1d74880-3551-4508-8754-1d2254d9d2e6" providerId="AD"/>
      </p:ext>
    </p:extLst>
  </p:cmAuthor>
  <p:cmAuthor id="25" name="Harrison, Susan" initials="HS" lastIdx="5" clrIdx="25">
    <p:extLst>
      <p:ext uri="{19B8F6BF-5375-455C-9EA6-DF929625EA0E}">
        <p15:presenceInfo xmlns:p15="http://schemas.microsoft.com/office/powerpoint/2012/main" userId="S::sharrison@hqontario.ca::12d20603-a68e-40bb-99e5-862f8234107b" providerId="AD"/>
      </p:ext>
    </p:extLst>
  </p:cmAuthor>
  <p:cmAuthor id="26" name="Maguire, Timothy" initials="MT" lastIdx="14" clrIdx="26">
    <p:extLst>
      <p:ext uri="{19B8F6BF-5375-455C-9EA6-DF929625EA0E}">
        <p15:presenceInfo xmlns:p15="http://schemas.microsoft.com/office/powerpoint/2012/main" userId="S::tmaguire@hqontario.ca::b83a4a02-cfb3-4751-b069-a87b66e2f3d5" providerId="AD"/>
      </p:ext>
    </p:extLst>
  </p:cmAuthor>
  <p:cmAuthor id="27" name="Zierler, Amy" initials="ZA" lastIdx="6" clrIdx="27">
    <p:extLst>
      <p:ext uri="{19B8F6BF-5375-455C-9EA6-DF929625EA0E}">
        <p15:presenceInfo xmlns:p15="http://schemas.microsoft.com/office/powerpoint/2012/main" userId="S::azierler@hqontario.ca::2cd26fc2-7de2-439e-a8e4-4e809b8941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AF"/>
    <a:srgbClr val="D2492A"/>
    <a:srgbClr val="00788A"/>
    <a:srgbClr val="FCD8D8"/>
    <a:srgbClr val="F5F5F5"/>
    <a:srgbClr val="F9B9B9"/>
    <a:srgbClr val="FFCF37"/>
    <a:srgbClr val="EDFDFF"/>
    <a:srgbClr val="EEDACF"/>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56"/>
    <p:restoredTop sz="94684"/>
  </p:normalViewPr>
  <p:slideViewPr>
    <p:cSldViewPr snapToGrid="0">
      <p:cViewPr varScale="1">
        <p:scale>
          <a:sx n="83" d="100"/>
          <a:sy n="83" d="100"/>
        </p:scale>
        <p:origin x="90" y="906"/>
      </p:cViewPr>
      <p:guideLst>
        <p:guide orient="horz" pos="470"/>
        <p:guide orient="horz" pos="469"/>
        <p:guide orient="horz" pos="349"/>
        <p:guide pos="2835"/>
      </p:guideLst>
    </p:cSldViewPr>
  </p:slideViewPr>
  <p:notesTextViewPr>
    <p:cViewPr>
      <p:scale>
        <a:sx n="1" d="1"/>
        <a:sy n="1" d="1"/>
      </p:scale>
      <p:origin x="0" y="0"/>
    </p:cViewPr>
  </p:notesTextViewPr>
  <p:notesViewPr>
    <p:cSldViewPr snapToGrid="0">
      <p:cViewPr>
        <p:scale>
          <a:sx n="1" d="2"/>
          <a:sy n="1" d="2"/>
        </p:scale>
        <p:origin x="0" y="0"/>
      </p:cViewPr>
      <p:guideLst>
        <p:guide orient="horz" pos="12954"/>
        <p:guide pos="396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on, Susan" userId="S::sharrison@hqontario.ca::12d20603-a68e-40bb-99e5-862f8234107b" providerId="AD" clId="Web-{EC3D34D0-A835-3594-BB29-B9138D3B455C}"/>
    <pc:docChg chg="modSld">
      <pc:chgData name="Harrison, Susan" userId="S::sharrison@hqontario.ca::12d20603-a68e-40bb-99e5-862f8234107b" providerId="AD" clId="Web-{EC3D34D0-A835-3594-BB29-B9138D3B455C}" dt="2019-05-06T18:26:40.173" v="14" actId="20577"/>
      <pc:docMkLst>
        <pc:docMk/>
      </pc:docMkLst>
      <pc:sldChg chg="modSp">
        <pc:chgData name="Harrison, Susan" userId="S::sharrison@hqontario.ca::12d20603-a68e-40bb-99e5-862f8234107b" providerId="AD" clId="Web-{EC3D34D0-A835-3594-BB29-B9138D3B455C}" dt="2019-05-06T18:26:40.173" v="14" actId="20577"/>
        <pc:sldMkLst>
          <pc:docMk/>
          <pc:sldMk cId="3696571009" sldId="422"/>
        </pc:sldMkLst>
        <pc:spChg chg="mod">
          <ac:chgData name="Harrison, Susan" userId="S::sharrison@hqontario.ca::12d20603-a68e-40bb-99e5-862f8234107b" providerId="AD" clId="Web-{EC3D34D0-A835-3594-BB29-B9138D3B455C}" dt="2019-05-06T18:26:40.173" v="14" actId="20577"/>
          <ac:spMkLst>
            <pc:docMk/>
            <pc:sldMk cId="3696571009" sldId="422"/>
            <ac:spMk id="2" creationId="{00000000-0000-0000-0000-000000000000}"/>
          </ac:spMkLst>
        </pc:spChg>
      </pc:sldChg>
    </pc:docChg>
  </pc:docChgLst>
  <pc:docChgLst>
    <pc:chgData name="Harrison, Susan" userId="S::sharrison@hqontario.ca::12d20603-a68e-40bb-99e5-862f8234107b" providerId="AD" clId="Web-{B58EB06D-E20F-0672-A65A-8632729FA3A5}"/>
    <pc:docChg chg="">
      <pc:chgData name="Harrison, Susan" userId="S::sharrison@hqontario.ca::12d20603-a68e-40bb-99e5-862f8234107b" providerId="AD" clId="Web-{B58EB06D-E20F-0672-A65A-8632729FA3A5}" dt="2019-05-03T13:28:05.265" v="0"/>
      <pc:docMkLst>
        <pc:docMk/>
      </pc:docMkLst>
      <pc:sldChg chg="delCm">
        <pc:chgData name="Harrison, Susan" userId="S::sharrison@hqontario.ca::12d20603-a68e-40bb-99e5-862f8234107b" providerId="AD" clId="Web-{B58EB06D-E20F-0672-A65A-8632729FA3A5}" dt="2019-05-03T13:28:05.265" v="0"/>
        <pc:sldMkLst>
          <pc:docMk/>
          <pc:sldMk cId="2771555742" sldId="120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mmcpherson\Desktop\MHA%20hospital%20readmission%2030%20days%20after%20SCZ%20hospital%20discharge%20-%2012Dec2018%20(RIR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mcpherson\Desktop\MHA%20hospital%20readmission%2030%20days%20after%20SCZ%20hospital%20discharge%20-%2012Dec2018%20(RIR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mcpherson\Desktop\Physician%20followup%20after%20SCZ%20hospital%20discharge%20-%2012Dec2018%20(RIRA).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594452017109699E-2"/>
          <c:y val="0.14091944460724926"/>
          <c:w val="0.92597240321952867"/>
          <c:h val="0.36093529768912597"/>
        </c:manualLayout>
      </c:layout>
      <c:barChart>
        <c:barDir val="col"/>
        <c:grouping val="clustered"/>
        <c:varyColors val="0"/>
        <c:ser>
          <c:idx val="0"/>
          <c:order val="0"/>
          <c:spPr>
            <a:solidFill>
              <a:srgbClr val="008080"/>
            </a:solidFill>
            <a:ln>
              <a:noFill/>
            </a:ln>
            <a:effectLst/>
          </c:spPr>
          <c:invertIfNegative val="0"/>
          <c:dPt>
            <c:idx val="0"/>
            <c:invertIfNegative val="0"/>
            <c:bubble3D val="0"/>
            <c:spPr>
              <a:pattFill prst="wdUpDiag">
                <a:fgClr>
                  <a:schemeClr val="accent6"/>
                </a:fgClr>
                <a:bgClr>
                  <a:schemeClr val="bg1"/>
                </a:bgClr>
              </a:pattFill>
              <a:ln>
                <a:solidFill>
                  <a:schemeClr val="accent6"/>
                </a:solidFill>
              </a:ln>
              <a:effectLst/>
            </c:spPr>
            <c:extLst>
              <c:ext xmlns:c16="http://schemas.microsoft.com/office/drawing/2014/chart" uri="{C3380CC4-5D6E-409C-BE32-E72D297353CC}">
                <c16:uniqueId val="{00000001-7ABE-4DB8-BB11-35093FBFB00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'[MHA hospital readmission 30 days after SCZ hospital discharge - 12Dec2018 (RIRA).xlsx]Sheet1'!$A$1:$A$15</c:f>
              <c:strCache>
                <c:ptCount val="15"/>
                <c:pt idx="0">
                  <c:v>Ontario</c:v>
                </c:pt>
                <c:pt idx="1">
                  <c:v>Erie St. Clair</c:v>
                </c:pt>
                <c:pt idx="2">
                  <c:v>Waterloo Wellington</c:v>
                </c:pt>
                <c:pt idx="3">
                  <c:v>South West</c:v>
                </c:pt>
                <c:pt idx="4">
                  <c:v>Hamilton Niagara Haldimand Brant</c:v>
                </c:pt>
                <c:pt idx="5">
                  <c:v>North West</c:v>
                </c:pt>
                <c:pt idx="6">
                  <c:v>Central</c:v>
                </c:pt>
                <c:pt idx="7">
                  <c:v>Mississauga Halton</c:v>
                </c:pt>
                <c:pt idx="8">
                  <c:v>Champlain</c:v>
                </c:pt>
                <c:pt idx="9">
                  <c:v>South East</c:v>
                </c:pt>
                <c:pt idx="10">
                  <c:v>Central West</c:v>
                </c:pt>
                <c:pt idx="11">
                  <c:v>Central East</c:v>
                </c:pt>
                <c:pt idx="12">
                  <c:v>North East</c:v>
                </c:pt>
                <c:pt idx="13">
                  <c:v>North Simcoe Muskoka</c:v>
                </c:pt>
                <c:pt idx="14">
                  <c:v>Toronto Central</c:v>
                </c:pt>
              </c:strCache>
            </c:strRef>
          </c:cat>
          <c:val>
            <c:numRef>
              <c:f>'[MHA hospital readmission 30 days after SCZ hospital discharge - 12Dec2018 (RIRA).xlsx]Sheet1'!$B$1:$B$15</c:f>
              <c:numCache>
                <c:formatCode>0.0</c:formatCode>
                <c:ptCount val="15"/>
                <c:pt idx="0">
                  <c:v>16.600924292949337</c:v>
                </c:pt>
                <c:pt idx="1">
                  <c:v>13.082853204922323</c:v>
                </c:pt>
                <c:pt idx="2">
                  <c:v>13.208255823544251</c:v>
                </c:pt>
                <c:pt idx="3">
                  <c:v>14.525752628099859</c:v>
                </c:pt>
                <c:pt idx="4">
                  <c:v>14.982202239866165</c:v>
                </c:pt>
                <c:pt idx="5">
                  <c:v>15.210719084606742</c:v>
                </c:pt>
                <c:pt idx="6">
                  <c:v>15.49673090676219</c:v>
                </c:pt>
                <c:pt idx="7">
                  <c:v>15.940656340344809</c:v>
                </c:pt>
                <c:pt idx="8">
                  <c:v>16.179504139733851</c:v>
                </c:pt>
                <c:pt idx="9">
                  <c:v>16.239589274566629</c:v>
                </c:pt>
                <c:pt idx="10">
                  <c:v>16.579982614135623</c:v>
                </c:pt>
                <c:pt idx="11">
                  <c:v>16.585828237478374</c:v>
                </c:pt>
                <c:pt idx="12">
                  <c:v>17.501426345722695</c:v>
                </c:pt>
                <c:pt idx="13">
                  <c:v>18.477945444832429</c:v>
                </c:pt>
                <c:pt idx="14">
                  <c:v>18.745909607138167</c:v>
                </c:pt>
              </c:numCache>
            </c:numRef>
          </c:val>
          <c:extLst>
            <c:ext xmlns:c16="http://schemas.microsoft.com/office/drawing/2014/chart" uri="{C3380CC4-5D6E-409C-BE32-E72D297353CC}">
              <c16:uniqueId val="{00000002-7ABE-4DB8-BB11-35093FBFB002}"/>
            </c:ext>
          </c:extLst>
        </c:ser>
        <c:dLbls>
          <c:dLblPos val="outEnd"/>
          <c:showLegendKey val="0"/>
          <c:showVal val="1"/>
          <c:showCatName val="0"/>
          <c:showSerName val="0"/>
          <c:showPercent val="0"/>
          <c:showBubbleSize val="0"/>
        </c:dLbls>
        <c:gapWidth val="219"/>
        <c:overlap val="-27"/>
        <c:axId val="354640608"/>
        <c:axId val="354647496"/>
      </c:barChart>
      <c:catAx>
        <c:axId val="3546406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Local Health Integration Network (LHIN) Region</a:t>
                </a:r>
              </a:p>
            </c:rich>
          </c:tx>
          <c:layout>
            <c:manualLayout>
              <c:xMode val="edge"/>
              <c:yMode val="edge"/>
              <c:x val="0.34757085665380094"/>
              <c:y val="0.7990526685987241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4647496"/>
        <c:crosses val="autoZero"/>
        <c:auto val="1"/>
        <c:lblAlgn val="ctr"/>
        <c:lblOffset val="100"/>
        <c:noMultiLvlLbl val="0"/>
      </c:catAx>
      <c:valAx>
        <c:axId val="354647496"/>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dirty="0"/>
                  <a:t>Percentage</a:t>
                </a:r>
              </a:p>
            </c:rich>
          </c:tx>
          <c:layout>
            <c:manualLayout>
              <c:xMode val="edge"/>
              <c:yMode val="edge"/>
              <c:x val="2.2164619808746629E-2"/>
              <c:y val="4.2133997409406328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4640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35653604610619E-2"/>
          <c:y val="0.17985114839206701"/>
          <c:w val="0.91975538460724082"/>
          <c:h val="0.62914693201555782"/>
        </c:manualLayout>
      </c:layout>
      <c:barChart>
        <c:barDir val="col"/>
        <c:grouping val="clustered"/>
        <c:varyColors val="0"/>
        <c:ser>
          <c:idx val="0"/>
          <c:order val="0"/>
          <c:spPr>
            <a:solidFill>
              <a:schemeClr val="accent5"/>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'[MHA hospital readmission 30 days after SCZ hospital discharge - 12Dec2018 (RIRA).xlsx]strata_2017'!$C$13:$C$17</c:f>
              <c:strCache>
                <c:ptCount val="5"/>
                <c:pt idx="0">
                  <c:v>1 (lowest)</c:v>
                </c:pt>
                <c:pt idx="1">
                  <c:v>2</c:v>
                </c:pt>
                <c:pt idx="2">
                  <c:v>3</c:v>
                </c:pt>
                <c:pt idx="3">
                  <c:v>4</c:v>
                </c:pt>
                <c:pt idx="4">
                  <c:v>5 (highest)</c:v>
                </c:pt>
              </c:strCache>
            </c:strRef>
          </c:cat>
          <c:val>
            <c:numRef>
              <c:f>'[MHA hospital readmission 30 days after SCZ hospital discharge - 12Dec2018 (RIRA).xlsx]strata_2017'!$D$13:$D$17</c:f>
              <c:numCache>
                <c:formatCode>General</c:formatCode>
                <c:ptCount val="5"/>
                <c:pt idx="0">
                  <c:v>17.414814560761833</c:v>
                </c:pt>
                <c:pt idx="1">
                  <c:v>16.387274964714234</c:v>
                </c:pt>
                <c:pt idx="2">
                  <c:v>15.780437890374028</c:v>
                </c:pt>
                <c:pt idx="3">
                  <c:v>17.943375334831707</c:v>
                </c:pt>
                <c:pt idx="4">
                  <c:v>13.218473258941293</c:v>
                </c:pt>
              </c:numCache>
            </c:numRef>
          </c:val>
          <c:extLst>
            <c:ext xmlns:c16="http://schemas.microsoft.com/office/drawing/2014/chart" uri="{C3380CC4-5D6E-409C-BE32-E72D297353CC}">
              <c16:uniqueId val="{00000000-3974-4050-A370-89A1AB7281D6}"/>
            </c:ext>
          </c:extLst>
        </c:ser>
        <c:dLbls>
          <c:dLblPos val="outEnd"/>
          <c:showLegendKey val="0"/>
          <c:showVal val="1"/>
          <c:showCatName val="0"/>
          <c:showSerName val="0"/>
          <c:showPercent val="0"/>
          <c:showBubbleSize val="0"/>
        </c:dLbls>
        <c:gapWidth val="219"/>
        <c:overlap val="-27"/>
        <c:axId val="520122472"/>
        <c:axId val="520130344"/>
      </c:barChart>
      <c:catAx>
        <c:axId val="520122472"/>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CA"/>
                  <a:t>Income Quintile</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20130344"/>
        <c:crosses val="autoZero"/>
        <c:auto val="1"/>
        <c:lblAlgn val="ctr"/>
        <c:lblOffset val="100"/>
        <c:noMultiLvlLbl val="0"/>
      </c:catAx>
      <c:valAx>
        <c:axId val="520130344"/>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r>
                  <a:rPr lang="en-CA"/>
                  <a:t>Percentage</a:t>
                </a:r>
              </a:p>
            </c:rich>
          </c:tx>
          <c:layout>
            <c:manualLayout>
              <c:xMode val="edge"/>
              <c:yMode val="edge"/>
              <c:x val="0"/>
              <c:y val="5.4913370516732188E-2"/>
            </c:manualLayout>
          </c:layout>
          <c:overlay val="0"/>
          <c:spPr>
            <a:noFill/>
            <a:ln>
              <a:noFill/>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20122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58630501277681"/>
          <c:y val="0.10185185185185185"/>
          <c:w val="0.86183690555011394"/>
          <c:h val="0.36141477107028286"/>
        </c:manualLayout>
      </c:layout>
      <c:barChart>
        <c:barDir val="col"/>
        <c:grouping val="clustered"/>
        <c:varyColors val="0"/>
        <c:ser>
          <c:idx val="0"/>
          <c:order val="0"/>
          <c:tx>
            <c:strRef>
              <c:f>'[Physician followup after SCZ hospital discharge - 12Dec2018 (RIRA).xlsx]lhin'!$B$1</c:f>
              <c:strCache>
                <c:ptCount val="1"/>
                <c:pt idx="0">
                  <c:v>Percentage</c:v>
                </c:pt>
              </c:strCache>
            </c:strRef>
          </c:tx>
          <c:spPr>
            <a:solidFill>
              <a:schemeClr val="accent5"/>
            </a:solidFill>
            <a:ln>
              <a:noFill/>
            </a:ln>
            <a:effectLst/>
          </c:spPr>
          <c:invertIfNegative val="0"/>
          <c:dPt>
            <c:idx val="0"/>
            <c:invertIfNegative val="0"/>
            <c:bubble3D val="0"/>
            <c:spPr>
              <a:pattFill prst="wdUpDiag">
                <a:fgClr>
                  <a:srgbClr val="FF0000"/>
                </a:fgClr>
                <a:bgClr>
                  <a:schemeClr val="bg1"/>
                </a:bgClr>
              </a:pattFill>
              <a:ln>
                <a:solidFill>
                  <a:srgbClr val="D2492A"/>
                </a:solidFill>
              </a:ln>
              <a:effectLst/>
            </c:spPr>
            <c:extLst>
              <c:ext xmlns:c16="http://schemas.microsoft.com/office/drawing/2014/chart" uri="{C3380CC4-5D6E-409C-BE32-E72D297353CC}">
                <c16:uniqueId val="{00000001-C6EF-4867-92E7-F0677E8C52E3}"/>
              </c:ext>
            </c:extLst>
          </c:dPt>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'[Physician followup after SCZ hospital discharge - 12Dec2018 (RIRA).xlsx]lhin'!$A$2:$A$16</c:f>
              <c:strCache>
                <c:ptCount val="15"/>
                <c:pt idx="0">
                  <c:v>Ontario</c:v>
                </c:pt>
                <c:pt idx="1">
                  <c:v>North Simcoe Muskoka</c:v>
                </c:pt>
                <c:pt idx="2">
                  <c:v>North East</c:v>
                </c:pt>
                <c:pt idx="3">
                  <c:v>South West</c:v>
                </c:pt>
                <c:pt idx="4">
                  <c:v>Champlain</c:v>
                </c:pt>
                <c:pt idx="5">
                  <c:v>Waterloo Wellington</c:v>
                </c:pt>
                <c:pt idx="6">
                  <c:v>South East</c:v>
                </c:pt>
                <c:pt idx="7">
                  <c:v>North West</c:v>
                </c:pt>
                <c:pt idx="8">
                  <c:v>Erie St. Clair</c:v>
                </c:pt>
                <c:pt idx="9">
                  <c:v>Central West</c:v>
                </c:pt>
                <c:pt idx="10">
                  <c:v>Central</c:v>
                </c:pt>
                <c:pt idx="11">
                  <c:v>Central East</c:v>
                </c:pt>
                <c:pt idx="12">
                  <c:v>Hamilton Niagara Haldimand Brant</c:v>
                </c:pt>
                <c:pt idx="13">
                  <c:v>Mississauga Halton</c:v>
                </c:pt>
                <c:pt idx="14">
                  <c:v>Toronto Central</c:v>
                </c:pt>
              </c:strCache>
            </c:strRef>
          </c:cat>
          <c:val>
            <c:numRef>
              <c:f>'[Physician followup after SCZ hospital discharge - 12Dec2018 (RIRA).xlsx]lhin'!$B$2:$B$16</c:f>
              <c:numCache>
                <c:formatCode>0.0</c:formatCode>
                <c:ptCount val="15"/>
                <c:pt idx="0">
                  <c:v>30.045203534365871</c:v>
                </c:pt>
                <c:pt idx="1">
                  <c:v>17.755991329884889</c:v>
                </c:pt>
                <c:pt idx="2">
                  <c:v>19.683240330691753</c:v>
                </c:pt>
                <c:pt idx="3">
                  <c:v>23.791840647186881</c:v>
                </c:pt>
                <c:pt idx="4">
                  <c:v>24.848392702357852</c:v>
                </c:pt>
                <c:pt idx="5">
                  <c:v>25.227848683290659</c:v>
                </c:pt>
                <c:pt idx="6">
                  <c:v>26.232930572300234</c:v>
                </c:pt>
                <c:pt idx="7">
                  <c:v>26.593873069483426</c:v>
                </c:pt>
                <c:pt idx="8">
                  <c:v>27.09613578288441</c:v>
                </c:pt>
                <c:pt idx="9">
                  <c:v>29.196594221500625</c:v>
                </c:pt>
                <c:pt idx="10">
                  <c:v>29.580802358476749</c:v>
                </c:pt>
                <c:pt idx="11">
                  <c:v>29.905530801778873</c:v>
                </c:pt>
                <c:pt idx="12">
                  <c:v>30.431270630318242</c:v>
                </c:pt>
                <c:pt idx="13">
                  <c:v>35.286930290405842</c:v>
                </c:pt>
                <c:pt idx="14">
                  <c:v>44.982126035903818</c:v>
                </c:pt>
              </c:numCache>
            </c:numRef>
          </c:val>
          <c:extLst>
            <c:ext xmlns:c16="http://schemas.microsoft.com/office/drawing/2014/chart" uri="{C3380CC4-5D6E-409C-BE32-E72D297353CC}">
              <c16:uniqueId val="{00000000-C6EF-4867-92E7-F0677E8C52E3}"/>
            </c:ext>
          </c:extLst>
        </c:ser>
        <c:dLbls>
          <c:dLblPos val="outEnd"/>
          <c:showLegendKey val="0"/>
          <c:showVal val="1"/>
          <c:showCatName val="0"/>
          <c:showSerName val="0"/>
          <c:showPercent val="0"/>
          <c:showBubbleSize val="0"/>
        </c:dLbls>
        <c:gapWidth val="219"/>
        <c:overlap val="-27"/>
        <c:axId val="320591528"/>
        <c:axId val="320594152"/>
      </c:barChart>
      <c:catAx>
        <c:axId val="320591528"/>
        <c:scaling>
          <c:orientation val="minMax"/>
        </c:scaling>
        <c:delete val="0"/>
        <c:axPos val="b"/>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CA"/>
                  <a:t>Local Health Integration Network (LHIN) region</a:t>
                </a:r>
              </a:p>
            </c:rich>
          </c:tx>
          <c:layout>
            <c:manualLayout>
              <c:xMode val="edge"/>
              <c:yMode val="edge"/>
              <c:x val="0.31514353532080741"/>
              <c:y val="0.8171618974254091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20594152"/>
        <c:crosses val="autoZero"/>
        <c:auto val="1"/>
        <c:lblAlgn val="ctr"/>
        <c:lblOffset val="100"/>
        <c:noMultiLvlLbl val="0"/>
      </c:catAx>
      <c:valAx>
        <c:axId val="320594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r>
                  <a:rPr lang="en-CA"/>
                  <a:t>Percentage</a:t>
                </a:r>
              </a:p>
            </c:rich>
          </c:tx>
          <c:layout>
            <c:manualLayout>
              <c:xMode val="edge"/>
              <c:yMode val="edge"/>
              <c:x val="1.6678248783877692E-2"/>
              <c:y val="1.971529600466608E-2"/>
            </c:manualLayout>
          </c:layout>
          <c:overlay val="0"/>
          <c:spPr>
            <a:noFill/>
            <a:ln>
              <a:noFill/>
            </a:ln>
            <a:effectLst/>
          </c:spPr>
          <c:txPr>
            <a:bodyPr rot="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20591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22F8971-F0DF-472D-95C0-BA9711B11DF6}">
      <dgm:prSet phldrT="[Text]" custT="1"/>
      <dgm:spPr>
        <a:solidFill>
          <a:srgbClr val="389EB2"/>
        </a:solidFill>
      </dgm:spPr>
      <dgm:t>
        <a:bodyPr/>
        <a:lstStyle/>
        <a:p>
          <a:r>
            <a:rPr lang="en-US" sz="1800" b="1" i="0"/>
            <a:t>Help health care professionals know what care to offer, based on evidence and expert consensus</a:t>
          </a:r>
          <a:r>
            <a:rPr lang="en-US" sz="1800" b="0" i="0"/>
            <a:t> </a:t>
          </a:r>
          <a:endParaRPr lang="en-US" sz="1800" b="1"/>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solidFill>
          <a:srgbClr val="3B6B9B"/>
        </a:solidFill>
      </dgm:spPr>
      <dgm:t>
        <a:bodyPr/>
        <a:lstStyle/>
        <a:p>
          <a:r>
            <a:rPr lang="en-US" sz="1800" b="1" i="0"/>
            <a:t>Help health care organizations measure, assess, and improve the quality of care they provide</a:t>
          </a:r>
          <a:endParaRPr lang="en-US" sz="1800" b="1"/>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solidFill>
          <a:srgbClr val="669684"/>
        </a:solidFill>
      </dgm:spPr>
      <dgm:t>
        <a:bodyPr/>
        <a:lstStyle/>
        <a:p>
          <a:r>
            <a:rPr lang="en-US" sz="1800" b="1" i="0"/>
            <a:t>Help ensure consistent, </a:t>
          </a:r>
          <a:br>
            <a:rPr lang="en-US" sz="1800" b="1" i="0"/>
          </a:br>
          <a:r>
            <a:rPr lang="en-US" sz="1800" b="1" i="0"/>
            <a:t>high-quality care across </a:t>
          </a:r>
          <a:br>
            <a:rPr lang="en-US" sz="1800" b="1" i="0"/>
          </a:br>
          <a:r>
            <a:rPr lang="en-US" sz="1800" b="1" i="0"/>
            <a:t>the province</a:t>
          </a:r>
          <a:endParaRPr lang="en-US" sz="1800" b="1"/>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ln>
          <a:noFill/>
        </a:ln>
        <a:effectLst/>
      </dgm:spPr>
      <dgm:t>
        <a:bodyPr/>
        <a:lstStyle/>
        <a:p>
          <a:r>
            <a:rPr lang="en-US" sz="1800" b="1" i="0"/>
            <a:t>Help patients, residents, families, and caregivers know what to ask for in their care </a:t>
          </a:r>
          <a:endParaRPr lang="en-US" sz="1800" b="1"/>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A2431723-37F7-4865-926E-296A98A84F04}" type="presOf" srcId="{322F8971-F0DF-472D-95C0-BA9711B11DF6}" destId="{3CAAF4E5-77DB-4A44-960A-16E8C59147EF}"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E688F630-55D9-4062-8828-AA2207C358EF}" type="presOf" srcId="{BE5ED5D8-DD0E-4501-A549-D2736B552CA0}" destId="{1D491102-124B-463F-8464-FEFE997FF070}" srcOrd="0" destOrd="0" presId="urn:microsoft.com/office/officeart/2005/8/layout/default"/>
    <dgm:cxn modelId="{07D1A240-00BD-4B09-B0C6-2BDBEF2B0E68}" type="presOf" srcId="{641AFC70-DB88-412C-BF4D-AF094EFAD060}" destId="{52569B33-71BD-4ED9-94A4-6B7602EBB6EF}" srcOrd="0" destOrd="0" presId="urn:microsoft.com/office/officeart/2005/8/layout/default"/>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C2DFA3F6-FDAE-4EA0-AF83-684BEC6691D9}" type="presOf" srcId="{02F62AD5-798D-4181-B022-DABC92325870}" destId="{3A788BF8-2EBF-4EAF-A87D-ED81EF96C325}" srcOrd="0" destOrd="0" presId="urn:microsoft.com/office/officeart/2005/8/layout/default"/>
    <dgm:cxn modelId="{3FD392B3-84A7-4DE4-8A53-89B923DF5A48}" type="presParOf" srcId="{59F16EDD-AE09-41C1-9178-1005602881AC}" destId="{3A788BF8-2EBF-4EAF-A87D-ED81EF96C325}" srcOrd="0" destOrd="0" presId="urn:microsoft.com/office/officeart/2005/8/layout/default"/>
    <dgm:cxn modelId="{7A2FB836-AB45-495B-B115-2CB1E312CA4A}" type="presParOf" srcId="{59F16EDD-AE09-41C1-9178-1005602881AC}" destId="{421369B5-9A55-4222-B54B-D37FD1C91129}" srcOrd="1" destOrd="0" presId="urn:microsoft.com/office/officeart/2005/8/layout/default"/>
    <dgm:cxn modelId="{2844C25C-DF49-4988-92A1-17C43CFAE90A}" type="presParOf" srcId="{59F16EDD-AE09-41C1-9178-1005602881AC}" destId="{3CAAF4E5-77DB-4A44-960A-16E8C59147EF}" srcOrd="2" destOrd="0" presId="urn:microsoft.com/office/officeart/2005/8/layout/default"/>
    <dgm:cxn modelId="{363BAB90-6B38-470D-A32A-1F96EFBB81DF}" type="presParOf" srcId="{59F16EDD-AE09-41C1-9178-1005602881AC}" destId="{6FA52852-4CC0-40A1-8A89-56282C01AD87}" srcOrd="3" destOrd="0" presId="urn:microsoft.com/office/officeart/2005/8/layout/default"/>
    <dgm:cxn modelId="{9C26945A-502F-4A68-86CC-270B8C79DB49}" type="presParOf" srcId="{59F16EDD-AE09-41C1-9178-1005602881AC}" destId="{52569B33-71BD-4ED9-94A4-6B7602EBB6EF}" srcOrd="4" destOrd="0" presId="urn:microsoft.com/office/officeart/2005/8/layout/default"/>
    <dgm:cxn modelId="{57A4ED82-4441-4F93-BCF4-B353EFEC54BB}" type="presParOf" srcId="{59F16EDD-AE09-41C1-9178-1005602881AC}" destId="{4855ECAC-F9C4-4877-921C-BFCCC591816C}" srcOrd="5" destOrd="0" presId="urn:microsoft.com/office/officeart/2005/8/layout/default"/>
    <dgm:cxn modelId="{833AC40F-7486-4E45-AA3C-22754423B157}"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359561" y="1242"/>
          <a:ext cx="3485703" cy="2091422"/>
        </a:xfrm>
        <a:prstGeom prst="rect">
          <a:avLst/>
        </a:prstGeom>
        <a:solidFill>
          <a:schemeClr val="accent5">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Help patients, residents, families, and caregivers know what to ask for in their care </a:t>
          </a:r>
          <a:endParaRPr lang="en-US" sz="1800" b="1" kern="1200"/>
        </a:p>
      </dsp:txBody>
      <dsp:txXfrm>
        <a:off x="359561" y="1242"/>
        <a:ext cx="3485703" cy="2091422"/>
      </dsp:txXfrm>
    </dsp:sp>
    <dsp:sp modelId="{3CAAF4E5-77DB-4A44-960A-16E8C59147EF}">
      <dsp:nvSpPr>
        <dsp:cNvPr id="0" name=""/>
        <dsp:cNvSpPr/>
      </dsp:nvSpPr>
      <dsp:spPr>
        <a:xfrm>
          <a:off x="4217433" y="34977"/>
          <a:ext cx="3485703" cy="2091422"/>
        </a:xfrm>
        <a:prstGeom prst="rect">
          <a:avLst/>
        </a:prstGeom>
        <a:solidFill>
          <a:srgbClr val="389E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Help health care professionals know what care to offer, based on evidence and expert consensus</a:t>
          </a:r>
          <a:r>
            <a:rPr lang="en-US" sz="1800" b="0" i="0" kern="1200"/>
            <a:t> </a:t>
          </a:r>
          <a:endParaRPr lang="en-US" sz="1800" b="1" kern="1200"/>
        </a:p>
      </dsp:txBody>
      <dsp:txXfrm>
        <a:off x="4217433" y="34977"/>
        <a:ext cx="3485703" cy="2091422"/>
      </dsp:txXfrm>
    </dsp:sp>
    <dsp:sp modelId="{52569B33-71BD-4ED9-94A4-6B7602EBB6EF}">
      <dsp:nvSpPr>
        <dsp:cNvPr id="0" name=""/>
        <dsp:cNvSpPr/>
      </dsp:nvSpPr>
      <dsp:spPr>
        <a:xfrm>
          <a:off x="359561" y="2441235"/>
          <a:ext cx="3485703" cy="2091422"/>
        </a:xfrm>
        <a:prstGeom prst="rect">
          <a:avLst/>
        </a:prstGeom>
        <a:solidFill>
          <a:srgbClr val="3B6B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Help health care organizations measure, assess, and improve the quality of care they provide</a:t>
          </a:r>
          <a:endParaRPr lang="en-US" sz="1800" b="1" kern="1200"/>
        </a:p>
      </dsp:txBody>
      <dsp:txXfrm>
        <a:off x="359561" y="2441235"/>
        <a:ext cx="3485703" cy="2091422"/>
      </dsp:txXfrm>
    </dsp:sp>
    <dsp:sp modelId="{1D491102-124B-463F-8464-FEFE997FF070}">
      <dsp:nvSpPr>
        <dsp:cNvPr id="0" name=""/>
        <dsp:cNvSpPr/>
      </dsp:nvSpPr>
      <dsp:spPr>
        <a:xfrm>
          <a:off x="4193835" y="2441235"/>
          <a:ext cx="3485703" cy="2091422"/>
        </a:xfrm>
        <a:prstGeom prst="rect">
          <a:avLst/>
        </a:prstGeom>
        <a:solidFill>
          <a:srgbClr val="66968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Help ensure consistent, </a:t>
          </a:r>
          <a:br>
            <a:rPr lang="en-US" sz="1800" b="1" i="0" kern="1200"/>
          </a:br>
          <a:r>
            <a:rPr lang="en-US" sz="1800" b="1" i="0" kern="1200"/>
            <a:t>high-quality care across </a:t>
          </a:r>
          <a:br>
            <a:rPr lang="en-US" sz="1800" b="1" i="0" kern="1200"/>
          </a:br>
          <a:r>
            <a:rPr lang="en-US" sz="1800" b="1" i="0" kern="1200"/>
            <a:t>the province</a:t>
          </a:r>
          <a:endParaRPr lang="en-US" sz="1800" b="1" kern="1200"/>
        </a:p>
      </dsp:txBody>
      <dsp:txXfrm>
        <a:off x="4193835" y="2441235"/>
        <a:ext cx="3485703" cy="20914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2" y="0"/>
            <a:ext cx="5454033" cy="2056384"/>
          </a:xfrm>
          <a:prstGeom prst="rect">
            <a:avLst/>
          </a:prstGeom>
          <a:noFill/>
          <a:ln w="9525">
            <a:noFill/>
            <a:miter lim="800000"/>
            <a:headEnd/>
            <a:tailEnd/>
          </a:ln>
          <a:effectLst/>
        </p:spPr>
        <p:txBody>
          <a:bodyPr vert="horz" wrap="square" lIns="185400" tIns="92701" rIns="185400" bIns="92701" numCol="1" anchor="t" anchorCtr="0" compatLnSpc="1">
            <a:prstTxWarp prst="textNoShape">
              <a:avLst/>
            </a:prstTxWarp>
          </a:bodyPr>
          <a:lstStyle>
            <a:lvl1pPr eaLnBrk="0" hangingPunct="0">
              <a:spcBef>
                <a:spcPct val="0"/>
              </a:spcBef>
              <a:defRPr sz="2200" u="none">
                <a:latin typeface="Arial Narrow" pitchFamily="34" charset="0"/>
                <a:ea typeface="ＭＳ Ｐゴシック" pitchFamily="68" charset="-128"/>
                <a:cs typeface="+mn-cs"/>
              </a:defRPr>
            </a:lvl1pPr>
          </a:lstStyle>
          <a:p>
            <a:pPr>
              <a:defRPr/>
            </a:pPr>
            <a:r>
              <a:rPr lang="en-CA"/>
              <a:t>Health Quality Ontario</a:t>
            </a:r>
          </a:p>
        </p:txBody>
      </p:sp>
      <p:sp>
        <p:nvSpPr>
          <p:cNvPr id="234500" name="Rectangle 4"/>
          <p:cNvSpPr>
            <a:spLocks noGrp="1" noChangeArrowheads="1"/>
          </p:cNvSpPr>
          <p:nvPr>
            <p:ph type="ftr" sz="quarter" idx="2"/>
          </p:nvPr>
        </p:nvSpPr>
        <p:spPr bwMode="auto">
          <a:xfrm>
            <a:off x="2" y="39061950"/>
            <a:ext cx="8108860" cy="2056384"/>
          </a:xfrm>
          <a:prstGeom prst="rect">
            <a:avLst/>
          </a:prstGeom>
          <a:noFill/>
          <a:ln w="9525">
            <a:noFill/>
            <a:miter lim="800000"/>
            <a:headEnd/>
            <a:tailEnd/>
          </a:ln>
          <a:effectLst/>
        </p:spPr>
        <p:txBody>
          <a:bodyPr vert="horz" wrap="square" lIns="185400" tIns="92701" rIns="185400" bIns="92701" numCol="1" anchor="b" anchorCtr="0" compatLnSpc="1">
            <a:prstTxWarp prst="textNoShape">
              <a:avLst/>
            </a:prstTxWarp>
          </a:bodyPr>
          <a:lstStyle>
            <a:lvl1pPr eaLnBrk="0" hangingPunct="0">
              <a:spcBef>
                <a:spcPct val="0"/>
              </a:spcBef>
              <a:defRPr sz="18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11222681" y="39061950"/>
            <a:ext cx="1359737" cy="2056384"/>
          </a:xfrm>
          <a:prstGeom prst="rect">
            <a:avLst/>
          </a:prstGeom>
          <a:noFill/>
          <a:ln w="9525">
            <a:noFill/>
            <a:miter lim="800000"/>
            <a:headEnd/>
            <a:tailEnd/>
          </a:ln>
          <a:effectLst/>
        </p:spPr>
        <p:txBody>
          <a:bodyPr vert="horz" wrap="square" lIns="185400" tIns="92701" rIns="185400" bIns="92701" numCol="1" anchor="b" anchorCtr="0" compatLnSpc="1">
            <a:prstTxWarp prst="textNoShape">
              <a:avLst/>
            </a:prstTxWarp>
          </a:bodyPr>
          <a:lstStyle>
            <a:lvl1pPr algn="r" eaLnBrk="0" hangingPunct="0">
              <a:defRPr sz="24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2" y="0"/>
            <a:ext cx="5454033" cy="2056384"/>
          </a:xfrm>
          <a:prstGeom prst="rect">
            <a:avLst/>
          </a:prstGeom>
          <a:noFill/>
          <a:ln w="9525">
            <a:noFill/>
            <a:miter lim="800000"/>
            <a:headEnd/>
            <a:tailEnd/>
          </a:ln>
        </p:spPr>
        <p:txBody>
          <a:bodyPr vert="horz" wrap="square" lIns="188318" tIns="94160" rIns="188318" bIns="94160" numCol="1" anchor="t" anchorCtr="0" compatLnSpc="1">
            <a:prstTxWarp prst="textNoShape">
              <a:avLst/>
            </a:prstTxWarp>
          </a:bodyPr>
          <a:lstStyle>
            <a:lvl1pPr defTabSz="939878" eaLnBrk="0" hangingPunct="0">
              <a:spcBef>
                <a:spcPct val="0"/>
              </a:spcBef>
              <a:defRPr sz="24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7128385" y="0"/>
            <a:ext cx="5454033" cy="2056384"/>
          </a:xfrm>
          <a:prstGeom prst="rect">
            <a:avLst/>
          </a:prstGeom>
          <a:noFill/>
          <a:ln w="9525">
            <a:noFill/>
            <a:miter lim="800000"/>
            <a:headEnd/>
            <a:tailEnd/>
          </a:ln>
        </p:spPr>
        <p:txBody>
          <a:bodyPr vert="horz" wrap="square" lIns="188318" tIns="94160" rIns="188318" bIns="94160" numCol="1" anchor="t" anchorCtr="0" compatLnSpc="1">
            <a:prstTxWarp prst="textNoShape">
              <a:avLst/>
            </a:prstTxWarp>
          </a:bodyPr>
          <a:lstStyle>
            <a:lvl1pPr algn="r" defTabSz="939878" eaLnBrk="0" hangingPunct="0">
              <a:defRPr sz="2400" u="none"/>
            </a:lvl1pPr>
          </a:lstStyle>
          <a:p>
            <a:fld id="{24F56CF2-DCFE-4A13-AF35-E1D99AC3E997}" type="datetime1">
              <a:rPr lang="en-CA" altLang="en-US"/>
              <a:pPr/>
              <a:t>2019-05-06</a:t>
            </a:fld>
            <a:endParaRPr lang="en-CA" altLang="en-US"/>
          </a:p>
        </p:txBody>
      </p:sp>
      <p:sp>
        <p:nvSpPr>
          <p:cNvPr id="32772" name="Rectangle 4"/>
          <p:cNvSpPr>
            <a:spLocks noGrp="1" noRot="1" noChangeAspect="1" noChangeArrowheads="1" noTextEdit="1"/>
          </p:cNvSpPr>
          <p:nvPr>
            <p:ph type="sldImg" idx="2"/>
          </p:nvPr>
        </p:nvSpPr>
        <p:spPr bwMode="auto">
          <a:xfrm>
            <a:off x="-3989388" y="3082925"/>
            <a:ext cx="20562888" cy="15422563"/>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1258457" y="19535648"/>
            <a:ext cx="10067657" cy="18507456"/>
          </a:xfrm>
          <a:prstGeom prst="rect">
            <a:avLst/>
          </a:prstGeom>
          <a:noFill/>
          <a:ln w="9525">
            <a:noFill/>
            <a:miter lim="800000"/>
            <a:headEnd/>
            <a:tailEnd/>
          </a:ln>
        </p:spPr>
        <p:txBody>
          <a:bodyPr vert="horz" wrap="square" lIns="188318" tIns="94160" rIns="188318" bIns="9416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2" y="39061950"/>
            <a:ext cx="5454033" cy="2056384"/>
          </a:xfrm>
          <a:prstGeom prst="rect">
            <a:avLst/>
          </a:prstGeom>
          <a:noFill/>
          <a:ln w="9525">
            <a:noFill/>
            <a:miter lim="800000"/>
            <a:headEnd/>
            <a:tailEnd/>
          </a:ln>
        </p:spPr>
        <p:txBody>
          <a:bodyPr vert="horz" wrap="square" lIns="188318" tIns="94160" rIns="188318" bIns="94160" numCol="1" anchor="b" anchorCtr="0" compatLnSpc="1">
            <a:prstTxWarp prst="textNoShape">
              <a:avLst/>
            </a:prstTxWarp>
          </a:bodyPr>
          <a:lstStyle>
            <a:lvl1pPr defTabSz="939878" eaLnBrk="0" hangingPunct="0">
              <a:spcBef>
                <a:spcPct val="0"/>
              </a:spcBef>
              <a:defRPr sz="24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7128385" y="39061950"/>
            <a:ext cx="5454033" cy="2056384"/>
          </a:xfrm>
          <a:prstGeom prst="rect">
            <a:avLst/>
          </a:prstGeom>
          <a:noFill/>
          <a:ln w="9525">
            <a:noFill/>
            <a:miter lim="800000"/>
            <a:headEnd/>
            <a:tailEnd/>
          </a:ln>
        </p:spPr>
        <p:txBody>
          <a:bodyPr vert="horz" wrap="square" lIns="188318" tIns="94160" rIns="188318" bIns="94160" numCol="1" anchor="b" anchorCtr="0" compatLnSpc="1">
            <a:prstTxWarp prst="textNoShape">
              <a:avLst/>
            </a:prstTxWarp>
          </a:bodyPr>
          <a:lstStyle>
            <a:lvl1pPr algn="r" defTabSz="939878" eaLnBrk="0" hangingPunct="0">
              <a:defRPr sz="24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QualityStandards@hqontario.c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a:t>If you have any questions about the content of this presentation, please contact us at </a:t>
            </a:r>
            <a:r>
              <a:rPr lang="en-US" sz="2400" u="sng">
                <a:hlinkClick r:id="rId3"/>
              </a:rPr>
              <a:t>QualityStandards@hqontario.ca</a:t>
            </a:r>
            <a:endParaRPr lang="en-US" sz="2400" u="sng"/>
          </a:p>
        </p:txBody>
      </p:sp>
      <p:sp>
        <p:nvSpPr>
          <p:cNvPr id="4" name="Slide Number Placeholder 3"/>
          <p:cNvSpPr>
            <a:spLocks noGrp="1"/>
          </p:cNvSpPr>
          <p:nvPr>
            <p:ph type="sldNum" sz="quarter" idx="5"/>
          </p:nvPr>
        </p:nvSpPr>
        <p:spPr/>
        <p:txBody>
          <a:bodyPr/>
          <a:lstStyle/>
          <a:p>
            <a:pPr>
              <a:defRPr/>
            </a:pPr>
            <a:fld id="{0597D704-995A-451A-AAA2-B9462F0B3A37}" type="slidenum">
              <a:rPr lang="en-CA" altLang="en-US">
                <a:solidFill>
                  <a:srgbClr val="000000"/>
                </a:solidFill>
              </a:rPr>
              <a:pPr>
                <a:defRPr/>
              </a:pPr>
              <a:t>0</a:t>
            </a:fld>
            <a:endParaRPr lang="en-CA" altLang="en-US">
              <a:solidFill>
                <a:srgbClr val="000000"/>
              </a:solidFill>
            </a:endParaRPr>
          </a:p>
        </p:txBody>
      </p:sp>
    </p:spTree>
    <p:extLst>
      <p:ext uri="{BB962C8B-B14F-4D97-AF65-F5344CB8AC3E}">
        <p14:creationId xmlns:p14="http://schemas.microsoft.com/office/powerpoint/2010/main" val="15881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552" indent="-346552">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11</a:t>
            </a:fld>
            <a:endParaRPr lang="en-CA" altLang="en-US"/>
          </a:p>
        </p:txBody>
      </p:sp>
    </p:spTree>
    <p:extLst>
      <p:ext uri="{BB962C8B-B14F-4D97-AF65-F5344CB8AC3E}">
        <p14:creationId xmlns:p14="http://schemas.microsoft.com/office/powerpoint/2010/main" val="3838862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2400"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45512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a:cs typeface="Calibri"/>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14</a:t>
            </a:fld>
            <a:endParaRPr lang="en-CA" altLang="en-US"/>
          </a:p>
        </p:txBody>
      </p:sp>
    </p:spTree>
    <p:extLst>
      <p:ext uri="{BB962C8B-B14F-4D97-AF65-F5344CB8AC3E}">
        <p14:creationId xmlns:p14="http://schemas.microsoft.com/office/powerpoint/2010/main" val="2159526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15</a:t>
            </a:fld>
            <a:endParaRPr lang="en-CA" altLang="en-US"/>
          </a:p>
        </p:txBody>
      </p:sp>
    </p:spTree>
    <p:extLst>
      <p:ext uri="{BB962C8B-B14F-4D97-AF65-F5344CB8AC3E}">
        <p14:creationId xmlns:p14="http://schemas.microsoft.com/office/powerpoint/2010/main" val="3836572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16</a:t>
            </a:fld>
            <a:endParaRPr lang="en-CA" altLang="en-US"/>
          </a:p>
        </p:txBody>
      </p:sp>
    </p:spTree>
    <p:extLst>
      <p:ext uri="{BB962C8B-B14F-4D97-AF65-F5344CB8AC3E}">
        <p14:creationId xmlns:p14="http://schemas.microsoft.com/office/powerpoint/2010/main" val="2906571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17</a:t>
            </a:fld>
            <a:endParaRPr lang="en-CA" altLang="en-US"/>
          </a:p>
        </p:txBody>
      </p:sp>
    </p:spTree>
    <p:extLst>
      <p:ext uri="{BB962C8B-B14F-4D97-AF65-F5344CB8AC3E}">
        <p14:creationId xmlns:p14="http://schemas.microsoft.com/office/powerpoint/2010/main" val="445737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19</a:t>
            </a:fld>
            <a:endParaRPr lang="en-CA" altLang="en-US"/>
          </a:p>
        </p:txBody>
      </p:sp>
    </p:spTree>
    <p:extLst>
      <p:ext uri="{BB962C8B-B14F-4D97-AF65-F5344CB8AC3E}">
        <p14:creationId xmlns:p14="http://schemas.microsoft.com/office/powerpoint/2010/main" val="1701360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20</a:t>
            </a:fld>
            <a:endParaRPr lang="en-CA" altLang="en-US"/>
          </a:p>
        </p:txBody>
      </p:sp>
    </p:spTree>
    <p:extLst>
      <p:ext uri="{BB962C8B-B14F-4D97-AF65-F5344CB8AC3E}">
        <p14:creationId xmlns:p14="http://schemas.microsoft.com/office/powerpoint/2010/main" val="3478855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21</a:t>
            </a:fld>
            <a:endParaRPr lang="en-CA" altLang="en-US">
              <a:solidFill>
                <a:srgbClr val="000000"/>
              </a:solidFill>
            </a:endParaRPr>
          </a:p>
        </p:txBody>
      </p:sp>
    </p:spTree>
    <p:extLst>
      <p:ext uri="{BB962C8B-B14F-4D97-AF65-F5344CB8AC3E}">
        <p14:creationId xmlns:p14="http://schemas.microsoft.com/office/powerpoint/2010/main" val="2101997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552" indent="-346552">
              <a:buFont typeface="Arial" panose="020B0604020202020204" pitchFamily="34" charset="0"/>
              <a:buChar char="•"/>
            </a:pPr>
            <a:r>
              <a:rPr lang="en-US" sz="2400"/>
              <a:t>Quality standards are a smaller set of high impact statements that describe optimal care where identified quality gaps exist in Ontario.</a:t>
            </a:r>
          </a:p>
          <a:p>
            <a:pPr marL="346552" indent="-346552">
              <a:buFont typeface="Arial" panose="020B0604020202020204" pitchFamily="34" charset="0"/>
              <a:buChar char="•"/>
            </a:pPr>
            <a:r>
              <a:rPr lang="en-US" sz="2400"/>
              <a:t>Voluntary and aspirational in nature​.</a:t>
            </a:r>
          </a:p>
          <a:p>
            <a:pPr marL="346552" indent="-346552">
              <a:buFont typeface="Arial" panose="020B0604020202020204" pitchFamily="34" charset="0"/>
              <a:buChar char="•"/>
            </a:pPr>
            <a:r>
              <a:rPr lang="en-US" sz="2400"/>
              <a:t>Designed to “raise the ceiling” with the goal of having the best possible care available to all Ontarians, regardless of where they live in the province.</a:t>
            </a:r>
          </a:p>
          <a:p>
            <a:pPr marL="346552" indent="-346552">
              <a:buFont typeface="Arial" panose="020B0604020202020204" pitchFamily="34" charset="0"/>
              <a:buChar char="•"/>
            </a:pPr>
            <a:r>
              <a:rPr lang="en-US" sz="4900">
                <a:latin typeface="Arial" panose="020B0604020202020204" pitchFamily="34" charset="0"/>
              </a:rPr>
              <a:t>There are many guidelines, professional standards, and other recommendations that contribute to the evidence ecosystem. Quality standards complement these resources.</a:t>
            </a:r>
          </a:p>
          <a:p>
            <a:pPr marL="346552" indent="-346552" defTabSz="924138">
              <a:buFont typeface="Arial" panose="020B0604020202020204" pitchFamily="34" charset="0"/>
              <a:buChar char="•"/>
              <a:defRPr/>
            </a:pPr>
            <a:r>
              <a:rPr lang="en-US" sz="4900"/>
              <a:t>Quality standards outline the </a:t>
            </a:r>
            <a:r>
              <a:rPr lang="en-US" sz="4900" b="1"/>
              <a:t>what</a:t>
            </a:r>
            <a:r>
              <a:rPr lang="en-US" sz="4900"/>
              <a:t> of care that should be delivered, but is agnostic on </a:t>
            </a:r>
            <a:r>
              <a:rPr lang="en-US" sz="4900" b="1"/>
              <a:t>who</a:t>
            </a:r>
            <a:r>
              <a:rPr lang="en-US" sz="4900"/>
              <a:t> should be delivering it (unlike other CPGs, </a:t>
            </a:r>
            <a:r>
              <a:rPr lang="en-US" sz="4900" err="1"/>
              <a:t>BPGs</a:t>
            </a:r>
            <a:r>
              <a:rPr lang="en-US" sz="4900"/>
              <a:t>).</a:t>
            </a:r>
            <a:endParaRPr lang="en-US" sz="4900">
              <a:latin typeface="Arial" panose="020B0604020202020204" pitchFamily="34" charset="0"/>
            </a:endParaRPr>
          </a:p>
          <a:p>
            <a:endParaRPr lang="en-CA" b="1"/>
          </a:p>
          <a:p>
            <a:r>
              <a:rPr lang="en-CA" b="1"/>
              <a:t>Quality standards are:</a:t>
            </a:r>
          </a:p>
          <a:p>
            <a:pPr marL="346552" indent="-346552" defTabSz="924138">
              <a:spcBef>
                <a:spcPct val="0"/>
              </a:spcBef>
              <a:buClr>
                <a:srgbClr val="00788A"/>
              </a:buClr>
              <a:buFont typeface="Arial" panose="020B0604020202020204" pitchFamily="34" charset="0"/>
              <a:buChar char="•"/>
            </a:pPr>
            <a:r>
              <a:rPr lang="en-US" sz="2400"/>
              <a:t>Concise: 5 to 15 strong, evidence-based statements focused on high priority areas for improvement.</a:t>
            </a:r>
          </a:p>
          <a:p>
            <a:pPr marL="346552" indent="-346552" defTabSz="924138">
              <a:spcBef>
                <a:spcPct val="0"/>
              </a:spcBef>
              <a:buClr>
                <a:srgbClr val="00788A"/>
              </a:buClr>
              <a:buFont typeface="Arial" panose="020B0604020202020204" pitchFamily="34" charset="0"/>
              <a:buChar char="•"/>
              <a:defRPr/>
            </a:pPr>
            <a:r>
              <a:rPr lang="en-US" sz="2400"/>
              <a:t>Accessible: help clinicians and provider organizations to offer the highest quality care, and patients to know what to discuss with their care providers (compared to CPGs that are quite dense, these are very accessible, also written in plain language).</a:t>
            </a:r>
          </a:p>
          <a:p>
            <a:pPr marL="346552" indent="-346552" defTabSz="924138">
              <a:spcBef>
                <a:spcPct val="0"/>
              </a:spcBef>
              <a:buClr>
                <a:srgbClr val="00788A"/>
              </a:buClr>
              <a:buFont typeface="Arial" panose="020B0604020202020204" pitchFamily="34" charset="0"/>
              <a:buChar char="•"/>
            </a:pPr>
            <a:r>
              <a:rPr lang="en-US" sz="2400"/>
              <a:t>Measurable: each statement is accompanied by one or more quality indicators (structure, process or outcome), with a set of outcome measures for the overall standard.</a:t>
            </a:r>
          </a:p>
          <a:p>
            <a:pPr marL="346552" indent="-346552" defTabSz="924138">
              <a:spcBef>
                <a:spcPct val="0"/>
              </a:spcBef>
              <a:buClr>
                <a:srgbClr val="00788A"/>
              </a:buClr>
              <a:buFont typeface="Arial" panose="020B0604020202020204" pitchFamily="34" charset="0"/>
              <a:buChar char="•"/>
            </a:pPr>
            <a:r>
              <a:rPr lang="en-US" sz="2400"/>
              <a:t>Implementable</a:t>
            </a:r>
            <a:r>
              <a:rPr lang="en-US" sz="5700"/>
              <a:t>: </a:t>
            </a:r>
            <a:r>
              <a:rPr lang="en-US" sz="2400"/>
              <a:t>quality improvement tools and resources support each standard, to fuel adoption.</a:t>
            </a:r>
            <a:endParaRPr lang="en-CA" sz="2400"/>
          </a:p>
          <a:p>
            <a:pPr defTabSz="925519">
              <a:defRPr/>
            </a:pPr>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138" eaLnBrk="1" hangingPunct="1">
              <a:lnSpc>
                <a:spcPts val="10107"/>
              </a:lnSpc>
              <a:spcBef>
                <a:spcPct val="0"/>
              </a:spcBef>
              <a:defRPr/>
            </a:pPr>
            <a:r>
              <a:rPr lang="en-US" sz="2400">
                <a:solidFill>
                  <a:srgbClr val="429EAD"/>
                </a:solidFill>
                <a:latin typeface="Arial" panose="020B0604020202020204" pitchFamily="34" charset="0"/>
                <a:ea typeface="Helvetica Neue Light" panose="02000403000000020004" pitchFamily="2" charset="0"/>
                <a:cs typeface="Arial" panose="020B0604020202020204" pitchFamily="34" charset="0"/>
              </a:rPr>
              <a:t>Schizophrenia Care in the Community  Quality Standard</a:t>
            </a: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22</a:t>
            </a:fld>
            <a:endParaRPr lang="en-CA" altLang="en-US"/>
          </a:p>
        </p:txBody>
      </p:sp>
    </p:spTree>
    <p:extLst>
      <p:ext uri="{BB962C8B-B14F-4D97-AF65-F5344CB8AC3E}">
        <p14:creationId xmlns:p14="http://schemas.microsoft.com/office/powerpoint/2010/main" val="2222417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23</a:t>
            </a:fld>
            <a:endParaRPr lang="en-CA" altLang="en-US"/>
          </a:p>
        </p:txBody>
      </p:sp>
    </p:spTree>
    <p:extLst>
      <p:ext uri="{BB962C8B-B14F-4D97-AF65-F5344CB8AC3E}">
        <p14:creationId xmlns:p14="http://schemas.microsoft.com/office/powerpoint/2010/main" val="2509827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24</a:t>
            </a:fld>
            <a:endParaRPr lang="en-CA" altLang="en-US"/>
          </a:p>
        </p:txBody>
      </p:sp>
    </p:spTree>
    <p:extLst>
      <p:ext uri="{BB962C8B-B14F-4D97-AF65-F5344CB8AC3E}">
        <p14:creationId xmlns:p14="http://schemas.microsoft.com/office/powerpoint/2010/main" val="655741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25</a:t>
            </a:fld>
            <a:endParaRPr lang="en-CA" altLang="en-US"/>
          </a:p>
        </p:txBody>
      </p:sp>
    </p:spTree>
    <p:extLst>
      <p:ext uri="{BB962C8B-B14F-4D97-AF65-F5344CB8AC3E}">
        <p14:creationId xmlns:p14="http://schemas.microsoft.com/office/powerpoint/2010/main" val="3153831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26</a:t>
            </a:fld>
            <a:endParaRPr lang="en-CA" altLang="en-US"/>
          </a:p>
        </p:txBody>
      </p:sp>
    </p:spTree>
    <p:extLst>
      <p:ext uri="{BB962C8B-B14F-4D97-AF65-F5344CB8AC3E}">
        <p14:creationId xmlns:p14="http://schemas.microsoft.com/office/powerpoint/2010/main" val="561196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CA"/>
            </a:br>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27</a:t>
            </a:fld>
            <a:endParaRPr lang="en-CA" altLang="en-US"/>
          </a:p>
        </p:txBody>
      </p:sp>
    </p:spTree>
    <p:extLst>
      <p:ext uri="{BB962C8B-B14F-4D97-AF65-F5344CB8AC3E}">
        <p14:creationId xmlns:p14="http://schemas.microsoft.com/office/powerpoint/2010/main" val="3644782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CA"/>
            </a:br>
            <a:br>
              <a:rPr lang="en-CA"/>
            </a:br>
            <a:br>
              <a:rPr lang="en-CA"/>
            </a:br>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28</a:t>
            </a:fld>
            <a:endParaRPr lang="en-CA" altLang="en-US"/>
          </a:p>
        </p:txBody>
      </p:sp>
    </p:spTree>
    <p:extLst>
      <p:ext uri="{BB962C8B-B14F-4D97-AF65-F5344CB8AC3E}">
        <p14:creationId xmlns:p14="http://schemas.microsoft.com/office/powerpoint/2010/main" val="4636676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CA"/>
            </a:br>
            <a:endParaRPr lang="en-CA"/>
          </a:p>
        </p:txBody>
      </p:sp>
      <p:sp>
        <p:nvSpPr>
          <p:cNvPr id="4" name="Slide Number Placeholder 3"/>
          <p:cNvSpPr>
            <a:spLocks noGrp="1"/>
          </p:cNvSpPr>
          <p:nvPr>
            <p:ph type="sldNum" sz="quarter" idx="5"/>
          </p:nvPr>
        </p:nvSpPr>
        <p:spPr/>
        <p:txBody>
          <a:bodyPr/>
          <a:lstStyle/>
          <a:p>
            <a:pPr>
              <a:defRPr/>
            </a:pPr>
            <a:fld id="{0597D704-995A-451A-AAA2-B9462F0B3A37}" type="slidenum">
              <a:rPr lang="en-CA" altLang="en-US">
                <a:solidFill>
                  <a:srgbClr val="000000"/>
                </a:solidFill>
              </a:rPr>
              <a:pPr>
                <a:defRPr/>
              </a:pPr>
              <a:t>29</a:t>
            </a:fld>
            <a:endParaRPr lang="en-CA" altLang="en-US">
              <a:solidFill>
                <a:srgbClr val="000000"/>
              </a:solidFill>
            </a:endParaRPr>
          </a:p>
        </p:txBody>
      </p:sp>
    </p:spTree>
    <p:extLst>
      <p:ext uri="{BB962C8B-B14F-4D97-AF65-F5344CB8AC3E}">
        <p14:creationId xmlns:p14="http://schemas.microsoft.com/office/powerpoint/2010/main" val="6798895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0597D704-995A-451A-AAA2-B9462F0B3A37}" type="slidenum">
              <a:rPr lang="en-CA" altLang="en-US">
                <a:solidFill>
                  <a:srgbClr val="000000"/>
                </a:solidFill>
              </a:rPr>
              <a:pPr>
                <a:defRPr/>
              </a:pPr>
              <a:t>30</a:t>
            </a:fld>
            <a:endParaRPr lang="en-CA" altLang="en-US">
              <a:solidFill>
                <a:srgbClr val="000000"/>
              </a:solidFill>
            </a:endParaRPr>
          </a:p>
        </p:txBody>
      </p:sp>
    </p:spTree>
    <p:extLst>
      <p:ext uri="{BB962C8B-B14F-4D97-AF65-F5344CB8AC3E}">
        <p14:creationId xmlns:p14="http://schemas.microsoft.com/office/powerpoint/2010/main" val="39909706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0597D704-995A-451A-AAA2-B9462F0B3A37}" type="slidenum">
              <a:rPr lang="en-CA" altLang="en-US">
                <a:solidFill>
                  <a:srgbClr val="000000"/>
                </a:solidFill>
              </a:rPr>
              <a:pPr>
                <a:defRPr/>
              </a:pPr>
              <a:t>31</a:t>
            </a:fld>
            <a:endParaRPr lang="en-CA" altLang="en-US">
              <a:solidFill>
                <a:srgbClr val="000000"/>
              </a:solidFill>
            </a:endParaRPr>
          </a:p>
        </p:txBody>
      </p:sp>
    </p:spTree>
    <p:extLst>
      <p:ext uri="{BB962C8B-B14F-4D97-AF65-F5344CB8AC3E}">
        <p14:creationId xmlns:p14="http://schemas.microsoft.com/office/powerpoint/2010/main" val="4219412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28402" lvl="1" indent="-728402">
              <a:lnSpc>
                <a:spcPct val="95000"/>
              </a:lnSpc>
              <a:spcAft>
                <a:spcPts val="1213"/>
              </a:spcAft>
              <a:buClr>
                <a:srgbClr val="00858F"/>
              </a:buClr>
              <a:buFont typeface="Arial" panose="020B0604020202020204" pitchFamily="34" charset="0"/>
              <a:buChar char="•"/>
            </a:pPr>
            <a:r>
              <a:rPr lang="en-CA" sz="3200" b="1">
                <a:cs typeface="ＭＳ Ｐゴシック" charset="-128"/>
              </a:rPr>
              <a:t>Patients, caregivers, and the public </a:t>
            </a:r>
            <a:r>
              <a:rPr lang="en-CA" sz="3200">
                <a:cs typeface="ＭＳ Ｐゴシック" charset="-128"/>
              </a:rPr>
              <a:t>can use quality standards to understand what excellent care looks like, what they should expect from their health care providers, and how to discuss the quality of their care.</a:t>
            </a:r>
            <a:endParaRPr lang="en-CA" sz="3200" b="1"/>
          </a:p>
          <a:p>
            <a:pPr marL="728402" indent="-728402">
              <a:lnSpc>
                <a:spcPct val="95000"/>
              </a:lnSpc>
              <a:spcAft>
                <a:spcPts val="1213"/>
              </a:spcAft>
              <a:buFont typeface="Arial" panose="020B0604020202020204" pitchFamily="34" charset="0"/>
              <a:buChar char="•"/>
            </a:pPr>
            <a:r>
              <a:rPr lang="en-CA" sz="3200" b="1" err="1"/>
              <a:t>LHINs</a:t>
            </a:r>
            <a:r>
              <a:rPr lang="en-CA" sz="3200" b="1"/>
              <a:t> and disease agencies </a:t>
            </a:r>
            <a:r>
              <a:rPr lang="en-CA" sz="3200"/>
              <a:t>can use quality standards to measure health outcomes, hold health service providers accountable for delivering high-quality care, and inform regional improvement strategies.</a:t>
            </a:r>
            <a:endParaRPr lang="en-CA" sz="3200" b="1"/>
          </a:p>
          <a:p>
            <a:pPr marL="728402" lvl="1" indent="-728402">
              <a:lnSpc>
                <a:spcPct val="95000"/>
              </a:lnSpc>
              <a:spcAft>
                <a:spcPts val="1213"/>
              </a:spcAft>
              <a:buClr>
                <a:srgbClr val="00858F"/>
              </a:buClr>
              <a:buFont typeface="Arial" panose="020B0604020202020204" pitchFamily="34" charset="0"/>
              <a:buChar char="•"/>
            </a:pPr>
            <a:r>
              <a:rPr lang="en-CA" sz="3200" b="1">
                <a:cs typeface="ＭＳ Ｐゴシック" charset="-128"/>
              </a:rPr>
              <a:t>Provider organizations </a:t>
            </a:r>
            <a:r>
              <a:rPr lang="en-CA" sz="3200">
                <a:cs typeface="ＭＳ Ｐゴシック" charset="-128"/>
              </a:rPr>
              <a:t>can use quality standards to measure and audit their quality of care, identify gaps, guide organizational improvement strategies, and inform clinical program investments.</a:t>
            </a:r>
            <a:endParaRPr lang="en-CA" sz="3200" b="1">
              <a:cs typeface="ＭＳ Ｐゴシック" charset="-128"/>
            </a:endParaRPr>
          </a:p>
          <a:p>
            <a:pPr marL="728402" lvl="1" indent="-728402">
              <a:lnSpc>
                <a:spcPct val="95000"/>
              </a:lnSpc>
              <a:spcAft>
                <a:spcPts val="1213"/>
              </a:spcAft>
              <a:buClr>
                <a:srgbClr val="00858F"/>
              </a:buClr>
              <a:buFont typeface="Arial" panose="020B0604020202020204" pitchFamily="34" charset="0"/>
              <a:buChar char="•"/>
            </a:pPr>
            <a:r>
              <a:rPr lang="en-CA" sz="3200" b="1">
                <a:cs typeface="ＭＳ Ｐゴシック" charset="-128"/>
              </a:rPr>
              <a:t>Health care professionals </a:t>
            </a:r>
            <a:r>
              <a:rPr lang="en-CA" sz="3200">
                <a:cs typeface="ＭＳ Ｐゴシック" charset="-128"/>
              </a:rPr>
              <a:t>can use quality standards to evaluate their practice and identify areas for personal and organizational quality improvement. They can incorporate the evidence-based statements into professional education.</a:t>
            </a:r>
            <a:endParaRPr lang="en-CA" sz="3200" b="1">
              <a:cs typeface="ＭＳ Ｐゴシック" charset="-128"/>
            </a:endParaRPr>
          </a:p>
          <a:p>
            <a:pPr marL="728402" lvl="1" indent="-728402">
              <a:lnSpc>
                <a:spcPct val="95000"/>
              </a:lnSpc>
              <a:spcAft>
                <a:spcPts val="1213"/>
              </a:spcAft>
              <a:buClr>
                <a:srgbClr val="00858F"/>
              </a:buClr>
              <a:buFont typeface="Arial" panose="020B0604020202020204" pitchFamily="34" charset="0"/>
              <a:buChar char="•"/>
            </a:pPr>
            <a:r>
              <a:rPr lang="en-CA" sz="3200" b="1"/>
              <a:t>Government </a:t>
            </a:r>
            <a:r>
              <a:rPr lang="en-CA" sz="3200"/>
              <a:t>can use quality standards to identify provincial priority areas, inform new data collection and reporting initiatives, and design performance indicators and funding incentives.</a:t>
            </a:r>
          </a:p>
          <a:p>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CA"/>
            </a:br>
            <a:endParaRPr lang="en-CA"/>
          </a:p>
        </p:txBody>
      </p:sp>
      <p:sp>
        <p:nvSpPr>
          <p:cNvPr id="4" name="Slide Number Placeholder 3"/>
          <p:cNvSpPr>
            <a:spLocks noGrp="1"/>
          </p:cNvSpPr>
          <p:nvPr>
            <p:ph type="sldNum" sz="quarter" idx="5"/>
          </p:nvPr>
        </p:nvSpPr>
        <p:spPr/>
        <p:txBody>
          <a:bodyPr/>
          <a:lstStyle/>
          <a:p>
            <a:pPr>
              <a:defRPr/>
            </a:pPr>
            <a:fld id="{0597D704-995A-451A-AAA2-B9462F0B3A37}" type="slidenum">
              <a:rPr lang="en-CA" altLang="en-US">
                <a:solidFill>
                  <a:srgbClr val="000000"/>
                </a:solidFill>
              </a:rPr>
              <a:pPr>
                <a:defRPr/>
              </a:pPr>
              <a:t>32</a:t>
            </a:fld>
            <a:endParaRPr lang="en-CA" altLang="en-US">
              <a:solidFill>
                <a:srgbClr val="000000"/>
              </a:solidFill>
            </a:endParaRPr>
          </a:p>
        </p:txBody>
      </p:sp>
    </p:spTree>
    <p:extLst>
      <p:ext uri="{BB962C8B-B14F-4D97-AF65-F5344CB8AC3E}">
        <p14:creationId xmlns:p14="http://schemas.microsoft.com/office/powerpoint/2010/main" val="30075730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2400"/>
              <a:t>Family Intervention</a:t>
            </a:r>
          </a:p>
          <a:p>
            <a:endParaRPr lang="en-CA"/>
          </a:p>
        </p:txBody>
      </p:sp>
      <p:sp>
        <p:nvSpPr>
          <p:cNvPr id="4" name="Slide Number Placeholder 3"/>
          <p:cNvSpPr>
            <a:spLocks noGrp="1"/>
          </p:cNvSpPr>
          <p:nvPr>
            <p:ph type="sldNum" sz="quarter" idx="5"/>
          </p:nvPr>
        </p:nvSpPr>
        <p:spPr/>
        <p:txBody>
          <a:bodyPr/>
          <a:lstStyle/>
          <a:p>
            <a:pPr>
              <a:defRPr/>
            </a:pPr>
            <a:fld id="{0597D704-995A-451A-AAA2-B9462F0B3A37}" type="slidenum">
              <a:rPr lang="en-CA" altLang="en-US">
                <a:solidFill>
                  <a:srgbClr val="000000"/>
                </a:solidFill>
              </a:rPr>
              <a:pPr>
                <a:defRPr/>
              </a:pPr>
              <a:t>33</a:t>
            </a:fld>
            <a:endParaRPr lang="en-CA" altLang="en-US">
              <a:solidFill>
                <a:srgbClr val="000000"/>
              </a:solidFill>
            </a:endParaRPr>
          </a:p>
        </p:txBody>
      </p:sp>
    </p:spTree>
    <p:extLst>
      <p:ext uri="{BB962C8B-B14F-4D97-AF65-F5344CB8AC3E}">
        <p14:creationId xmlns:p14="http://schemas.microsoft.com/office/powerpoint/2010/main" val="24060405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0597D704-995A-451A-AAA2-B9462F0B3A37}" type="slidenum">
              <a:rPr lang="en-CA" altLang="en-US">
                <a:solidFill>
                  <a:srgbClr val="000000"/>
                </a:solidFill>
              </a:rPr>
              <a:pPr>
                <a:defRPr/>
              </a:pPr>
              <a:t>34</a:t>
            </a:fld>
            <a:endParaRPr lang="en-CA" altLang="en-US">
              <a:solidFill>
                <a:srgbClr val="000000"/>
              </a:solidFill>
            </a:endParaRPr>
          </a:p>
        </p:txBody>
      </p:sp>
    </p:spTree>
    <p:extLst>
      <p:ext uri="{BB962C8B-B14F-4D97-AF65-F5344CB8AC3E}">
        <p14:creationId xmlns:p14="http://schemas.microsoft.com/office/powerpoint/2010/main" val="6007869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0597D704-995A-451A-AAA2-B9462F0B3A37}" type="slidenum">
              <a:rPr lang="en-CA" altLang="en-US">
                <a:solidFill>
                  <a:srgbClr val="000000"/>
                </a:solidFill>
              </a:rPr>
              <a:pPr>
                <a:defRPr/>
              </a:pPr>
              <a:t>35</a:t>
            </a:fld>
            <a:endParaRPr lang="en-CA" altLang="en-US">
              <a:solidFill>
                <a:srgbClr val="000000"/>
              </a:solidFill>
            </a:endParaRPr>
          </a:p>
        </p:txBody>
      </p:sp>
    </p:spTree>
    <p:extLst>
      <p:ext uri="{BB962C8B-B14F-4D97-AF65-F5344CB8AC3E}">
        <p14:creationId xmlns:p14="http://schemas.microsoft.com/office/powerpoint/2010/main" val="40804598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0597D704-995A-451A-AAA2-B9462F0B3A37}" type="slidenum">
              <a:rPr lang="en-CA" altLang="en-US">
                <a:solidFill>
                  <a:srgbClr val="000000"/>
                </a:solidFill>
              </a:rPr>
              <a:pPr>
                <a:defRPr/>
              </a:pPr>
              <a:t>36</a:t>
            </a:fld>
            <a:endParaRPr lang="en-CA" altLang="en-US">
              <a:solidFill>
                <a:srgbClr val="000000"/>
              </a:solidFill>
            </a:endParaRPr>
          </a:p>
        </p:txBody>
      </p:sp>
    </p:spTree>
    <p:extLst>
      <p:ext uri="{BB962C8B-B14F-4D97-AF65-F5344CB8AC3E}">
        <p14:creationId xmlns:p14="http://schemas.microsoft.com/office/powerpoint/2010/main" val="30896991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CA" sz="2400"/>
          </a:p>
        </p:txBody>
      </p:sp>
      <p:sp>
        <p:nvSpPr>
          <p:cNvPr id="4" name="Slide Number Placeholder 3"/>
          <p:cNvSpPr>
            <a:spLocks noGrp="1"/>
          </p:cNvSpPr>
          <p:nvPr>
            <p:ph type="sldNum" sz="quarter" idx="5"/>
          </p:nvPr>
        </p:nvSpPr>
        <p:spPr/>
        <p:txBody>
          <a:bodyPr/>
          <a:lstStyle/>
          <a:p>
            <a:pPr>
              <a:defRPr/>
            </a:pPr>
            <a:fld id="{0597D704-995A-451A-AAA2-B9462F0B3A37}" type="slidenum">
              <a:rPr lang="en-CA" altLang="en-US">
                <a:solidFill>
                  <a:srgbClr val="000000"/>
                </a:solidFill>
              </a:rPr>
              <a:pPr>
                <a:defRPr/>
              </a:pPr>
              <a:t>37</a:t>
            </a:fld>
            <a:endParaRPr lang="en-CA" altLang="en-US">
              <a:solidFill>
                <a:srgbClr val="000000"/>
              </a:solidFill>
            </a:endParaRPr>
          </a:p>
        </p:txBody>
      </p:sp>
    </p:spTree>
    <p:extLst>
      <p:ext uri="{BB962C8B-B14F-4D97-AF65-F5344CB8AC3E}">
        <p14:creationId xmlns:p14="http://schemas.microsoft.com/office/powerpoint/2010/main" val="25353595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138">
              <a:defRPr/>
            </a:pPr>
            <a:r>
              <a:rPr lang="en-CA" sz="2400"/>
              <a:t>The Schizophrenia Hospital Quality Standard Advisory Committee identified a small number of overarching goals for this quality standard. These have been mapped to indicators that may be used to assess quality of care provincially and locally.</a:t>
            </a:r>
          </a:p>
          <a:p>
            <a:endParaRPr lang="en-US"/>
          </a:p>
        </p:txBody>
      </p:sp>
      <p:sp>
        <p:nvSpPr>
          <p:cNvPr id="4" name="Slide Number Placeholder 3"/>
          <p:cNvSpPr>
            <a:spLocks noGrp="1"/>
          </p:cNvSpPr>
          <p:nvPr>
            <p:ph type="sldNum" sz="quarter" idx="10"/>
          </p:nvPr>
        </p:nvSpPr>
        <p:spPr/>
        <p:txBody>
          <a:bodyPr/>
          <a:lstStyle/>
          <a:p>
            <a:pPr>
              <a:defRPr/>
            </a:pPr>
            <a:fld id="{0597D704-995A-451A-AAA2-B9462F0B3A37}" type="slidenum">
              <a:rPr lang="en-CA" altLang="en-US">
                <a:solidFill>
                  <a:srgbClr val="000000"/>
                </a:solidFill>
              </a:rPr>
              <a:pPr>
                <a:defRPr/>
              </a:pPr>
              <a:t>38</a:t>
            </a:fld>
            <a:endParaRPr lang="en-CA" altLang="en-US">
              <a:solidFill>
                <a:srgbClr val="000000"/>
              </a:solidFill>
            </a:endParaRPr>
          </a:p>
        </p:txBody>
      </p:sp>
    </p:spTree>
    <p:extLst>
      <p:ext uri="{BB962C8B-B14F-4D97-AF65-F5344CB8AC3E}">
        <p14:creationId xmlns:p14="http://schemas.microsoft.com/office/powerpoint/2010/main" val="31900981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10"/>
          </p:nvPr>
        </p:nvSpPr>
        <p:spPr/>
        <p:txBody>
          <a:bodyPr/>
          <a:lstStyle/>
          <a:p>
            <a:pPr>
              <a:defRPr/>
            </a:pPr>
            <a:fld id="{0597D704-995A-451A-AAA2-B9462F0B3A37}" type="slidenum">
              <a:rPr lang="en-CA" altLang="en-US">
                <a:solidFill>
                  <a:srgbClr val="000000"/>
                </a:solidFill>
              </a:rPr>
              <a:pPr>
                <a:defRPr/>
              </a:pPr>
              <a:t>39</a:t>
            </a:fld>
            <a:endParaRPr lang="en-CA" altLang="en-US">
              <a:solidFill>
                <a:srgbClr val="000000"/>
              </a:solidFill>
            </a:endParaRPr>
          </a:p>
        </p:txBody>
      </p:sp>
    </p:spTree>
    <p:extLst>
      <p:ext uri="{BB962C8B-B14F-4D97-AF65-F5344CB8AC3E}">
        <p14:creationId xmlns:p14="http://schemas.microsoft.com/office/powerpoint/2010/main" val="17629518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10"/>
          </p:nvPr>
        </p:nvSpPr>
        <p:spPr/>
        <p:txBody>
          <a:bodyPr/>
          <a:lstStyle/>
          <a:p>
            <a:pPr>
              <a:defRPr/>
            </a:pPr>
            <a:fld id="{0597D704-995A-451A-AAA2-B9462F0B3A37}" type="slidenum">
              <a:rPr lang="en-CA" altLang="en-US">
                <a:solidFill>
                  <a:srgbClr val="000000"/>
                </a:solidFill>
              </a:rPr>
              <a:pPr>
                <a:defRPr/>
              </a:pPr>
              <a:t>40</a:t>
            </a:fld>
            <a:endParaRPr lang="en-CA" altLang="en-US">
              <a:solidFill>
                <a:srgbClr val="000000"/>
              </a:solidFill>
            </a:endParaRPr>
          </a:p>
        </p:txBody>
      </p:sp>
    </p:spTree>
    <p:extLst>
      <p:ext uri="{BB962C8B-B14F-4D97-AF65-F5344CB8AC3E}">
        <p14:creationId xmlns:p14="http://schemas.microsoft.com/office/powerpoint/2010/main" val="7712601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597D704-995A-451A-AAA2-B9462F0B3A37}" type="slidenum">
              <a:rPr lang="en-CA" altLang="en-US">
                <a:solidFill>
                  <a:srgbClr val="000000"/>
                </a:solidFill>
              </a:rPr>
              <a:pPr>
                <a:defRPr/>
              </a:pPr>
              <a:t>41</a:t>
            </a:fld>
            <a:endParaRPr lang="en-CA" altLang="en-US">
              <a:solidFill>
                <a:srgbClr val="000000"/>
              </a:solidFill>
            </a:endParaRPr>
          </a:p>
        </p:txBody>
      </p:sp>
    </p:spTree>
    <p:extLst>
      <p:ext uri="{BB962C8B-B14F-4D97-AF65-F5344CB8AC3E}">
        <p14:creationId xmlns:p14="http://schemas.microsoft.com/office/powerpoint/2010/main" val="862252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7586" indent="-577586" defTabSz="924138">
              <a:buFont typeface="Arial" panose="020B0604020202020204" pitchFamily="34" charset="0"/>
              <a:buChar char="•"/>
              <a:defRPr/>
            </a:pPr>
            <a:r>
              <a:rPr lang="en-CA" sz="3600"/>
              <a:t>Each quality standard focuses on a specific health care issue.  The development of each quality standard is accompanied by an assortment of resources.</a:t>
            </a:r>
          </a:p>
          <a:p>
            <a:pPr marL="577586" indent="-577586" defTabSz="924138">
              <a:buFont typeface="Arial" panose="020B0604020202020204" pitchFamily="34" charset="0"/>
              <a:buChar char="•"/>
              <a:defRPr/>
            </a:pPr>
            <a:r>
              <a:rPr lang="en-CA" sz="3600"/>
              <a:t>Through concise, easy-to-understand statements, quality standards outline what quality care looks like for a condition or topic based on the evidence.</a:t>
            </a:r>
          </a:p>
          <a:p>
            <a:pPr marL="577586" indent="-577586">
              <a:buFont typeface="Arial" panose="020B0604020202020204" pitchFamily="34" charset="0"/>
              <a:buChar char="•"/>
            </a:pPr>
            <a:r>
              <a:rPr lang="en-CA" sz="3600"/>
              <a:t>Each quality standard is accompanied by: </a:t>
            </a:r>
          </a:p>
          <a:p>
            <a:pPr marL="1501725" lvl="1" indent="-577586">
              <a:buFont typeface="Arial" panose="020B0604020202020204" pitchFamily="34" charset="0"/>
              <a:buChar char="•"/>
            </a:pPr>
            <a:r>
              <a:rPr lang="en-CA" sz="3600" i="1"/>
              <a:t>A patient conversation guide </a:t>
            </a:r>
          </a:p>
          <a:p>
            <a:pPr marL="1501725" lvl="1" indent="-577586">
              <a:buFont typeface="Arial" panose="020B0604020202020204" pitchFamily="34" charset="0"/>
              <a:buChar char="•"/>
            </a:pPr>
            <a:r>
              <a:rPr lang="en-CA" sz="3600" i="1"/>
              <a:t>A getting started guide</a:t>
            </a:r>
          </a:p>
          <a:p>
            <a:pPr marL="1501725" lvl="1" indent="-577586">
              <a:buFont typeface="Arial" panose="020B0604020202020204" pitchFamily="34" charset="0"/>
              <a:buChar char="•"/>
            </a:pPr>
            <a:r>
              <a:rPr lang="en-CA" sz="3600" i="1"/>
              <a:t>Recommendations for adoption </a:t>
            </a:r>
          </a:p>
          <a:p>
            <a:pPr marL="1501725" lvl="1" indent="-577586">
              <a:buFont typeface="Arial" panose="020B0604020202020204" pitchFamily="34" charset="0"/>
              <a:buChar char="•"/>
            </a:pPr>
            <a:r>
              <a:rPr lang="en-CA" sz="3600" i="1"/>
              <a:t>Data tables</a:t>
            </a:r>
          </a:p>
          <a:p>
            <a:pPr marL="1501725" lvl="1" indent="-577586">
              <a:buFont typeface="Arial" panose="020B0604020202020204" pitchFamily="34" charset="0"/>
              <a:buChar char="•"/>
            </a:pPr>
            <a:r>
              <a:rPr lang="en-CA" sz="3600" i="1"/>
              <a:t>A measurement guide</a:t>
            </a:r>
          </a:p>
          <a:p>
            <a:pPr marL="577586" indent="-577586">
              <a:buFont typeface="Arial" panose="020B0604020202020204" pitchFamily="34" charset="0"/>
              <a:buChar char="•"/>
            </a:pPr>
            <a:r>
              <a:rPr lang="en-CA" sz="3600"/>
              <a:t>Quality standards provide the blueprint to enable the health care system in Ontario to work better, facilitate smooth transitions, and ensure patients receive the same high-quality care, regardless of where they reside.</a:t>
            </a:r>
          </a:p>
          <a:p>
            <a:endParaRPr lang="en-US"/>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552" indent="-346552" defTabSz="924138">
              <a:buFont typeface="Arial" panose="020B0604020202020204" pitchFamily="34" charset="0"/>
              <a:buChar char="•"/>
              <a:defRPr/>
            </a:pPr>
            <a:r>
              <a:rPr lang="en-CA" b="0" dirty="0"/>
              <a:t>Every quality standard includes a plain language summary for patients,</a:t>
            </a:r>
            <a:r>
              <a:rPr lang="en-CA" b="0" baseline="0" dirty="0"/>
              <a:t> families, </a:t>
            </a:r>
            <a:r>
              <a:rPr lang="en-CA" b="0" dirty="0"/>
              <a:t>caregivers, and the public called the </a:t>
            </a:r>
            <a:r>
              <a:rPr lang="en-CA" b="1" dirty="0"/>
              <a:t>patient conversation guide.</a:t>
            </a:r>
          </a:p>
          <a:p>
            <a:endParaRPr lang="en-US" baseline="0" dirty="0"/>
          </a:p>
          <a:p>
            <a:r>
              <a:rPr lang="en-US" b="1" baseline="0" dirty="0"/>
              <a:t>Patient engagement in quality standards: </a:t>
            </a:r>
          </a:p>
          <a:p>
            <a:pPr marL="346552" indent="-346552">
              <a:buFont typeface="Arial" panose="020B0604020202020204" pitchFamily="34" charset="0"/>
              <a:buChar char="•"/>
            </a:pPr>
            <a:r>
              <a:rPr lang="en-CA" sz="2400" dirty="0"/>
              <a:t>Membership on advisory committees</a:t>
            </a:r>
          </a:p>
          <a:p>
            <a:pPr marL="346552" indent="-346552">
              <a:buFont typeface="Arial" panose="020B0604020202020204" pitchFamily="34" charset="0"/>
              <a:buChar char="•"/>
            </a:pPr>
            <a:r>
              <a:rPr lang="en-CA" sz="2400" dirty="0"/>
              <a:t>Focus groups and key informant interviews on topic specific content (when necessary)</a:t>
            </a:r>
          </a:p>
          <a:p>
            <a:pPr marL="346552" indent="-346552">
              <a:buFont typeface="Arial" panose="020B0604020202020204" pitchFamily="34" charset="0"/>
              <a:buChar char="•"/>
            </a:pPr>
            <a:r>
              <a:rPr lang="en-CA" sz="2400" dirty="0"/>
              <a:t>Public comment period for each quality standard</a:t>
            </a:r>
          </a:p>
          <a:p>
            <a:pPr marL="346552" indent="-346552">
              <a:buFont typeface="Arial" panose="020B0604020202020204" pitchFamily="34" charset="0"/>
              <a:buChar char="•"/>
            </a:pPr>
            <a:r>
              <a:rPr lang="en-CA" sz="2400" dirty="0"/>
              <a:t>Consultations on the patient conversation guide</a:t>
            </a:r>
          </a:p>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552" indent="-346552">
              <a:buFont typeface="Arial" panose="020B0604020202020204" pitchFamily="34" charset="0"/>
              <a:buChar char="•"/>
            </a:pPr>
            <a:r>
              <a:rPr lang="en-CA"/>
              <a:t>As many aspects of the quality standard represent care that can and should be made available today, it is recognized that there are larger systemic barriers that may impede care delivery as per the standard.  T</a:t>
            </a:r>
            <a:r>
              <a:rPr lang="en-CA" sz="2400"/>
              <a:t>his document summarizes the system-wide and regional requirements that are needed to help health care professionals and organizations meet these standards and the time horizon expected to resolve these barriers.</a:t>
            </a: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552" indent="-346552">
              <a:buFont typeface="Arial" panose="020B0604020202020204" pitchFamily="34" charset="0"/>
              <a:buChar char="•"/>
            </a:pPr>
            <a:r>
              <a:rPr lang="en-CA"/>
              <a:t>There are things we can do today despite the larger systemic barriers that may take time to resolve. The getting started guide is a document that outlines a process for using the quality standards as a resource to deliver high-quality care. It compiles a number of resources to support adoption such as links to implementation and quality improvement resources, examples and activities for reflection as well as templates and documents to support the implementation planning activities. The getting started guide also includes an Action Plan Template and examples on how Quality Improvement Plans can help to advance quality standards.</a:t>
            </a:r>
            <a:endParaRPr lang="en-US"/>
          </a:p>
          <a:p>
            <a:pPr marL="346552" indent="-346552">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888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9</a:t>
            </a:fld>
            <a:endParaRPr lang="en-CA" altLang="en-US"/>
          </a:p>
        </p:txBody>
      </p:sp>
    </p:spTree>
    <p:extLst>
      <p:ext uri="{BB962C8B-B14F-4D97-AF65-F5344CB8AC3E}">
        <p14:creationId xmlns:p14="http://schemas.microsoft.com/office/powerpoint/2010/main" val="3899048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Master" Target="../slideMasters/slideMaster3.xml"/><Relationship Id="rId4" Type="http://schemas.openxmlformats.org/officeDocument/2006/relationships/image" Target="../media/image24.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577033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163" t="6163" b="6163"/>
          <a:stretch/>
        </p:blipFill>
        <p:spPr>
          <a:xfrm>
            <a:off x="-1" y="-1"/>
            <a:ext cx="4864129" cy="6858001"/>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4272948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0264" y="0"/>
            <a:ext cx="9093736" cy="6858000"/>
          </a:xfrm>
          <a:prstGeom prst="rect">
            <a:avLst/>
          </a:prstGeom>
        </p:spPr>
      </p:pic>
    </p:spTree>
    <p:extLst>
      <p:ext uri="{BB962C8B-B14F-4D97-AF65-F5344CB8AC3E}">
        <p14:creationId xmlns:p14="http://schemas.microsoft.com/office/powerpoint/2010/main" val="3618805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5320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6" name="Picture 5"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74544" y="2074491"/>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4158656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862379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858398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623086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5" y="-81344"/>
            <a:ext cx="9198665" cy="6937130"/>
          </a:xfrm>
          <a:prstGeom prst="rect">
            <a:avLst/>
          </a:prstGeom>
        </p:spPr>
      </p:pic>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2306499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2"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7066380"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3147153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 y="0"/>
            <a:ext cx="9175334" cy="6920640"/>
          </a:xfrm>
          <a:prstGeom prst="rect">
            <a:avLst/>
          </a:prstGeom>
        </p:spPr>
      </p:pic>
    </p:spTree>
    <p:extLst>
      <p:ext uri="{BB962C8B-B14F-4D97-AF65-F5344CB8AC3E}">
        <p14:creationId xmlns:p14="http://schemas.microsoft.com/office/powerpoint/2010/main" val="1708493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3999" cy="6897005"/>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40188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4"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3871241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2745448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3"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7" y="5013486"/>
            <a:ext cx="2787565" cy="1437461"/>
          </a:xfrm>
          <a:prstGeom prst="rect">
            <a:avLst/>
          </a:prstGeom>
        </p:spPr>
      </p:pic>
    </p:spTree>
    <p:extLst>
      <p:ext uri="{BB962C8B-B14F-4D97-AF65-F5344CB8AC3E}">
        <p14:creationId xmlns:p14="http://schemas.microsoft.com/office/powerpoint/2010/main" val="5841155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1583" cy="6858000"/>
          </a:xfrm>
          <a:prstGeom prst="rect">
            <a:avLst/>
          </a:prstGeom>
        </p:spPr>
      </p:pic>
    </p:spTree>
    <p:extLst>
      <p:ext uri="{BB962C8B-B14F-4D97-AF65-F5344CB8AC3E}">
        <p14:creationId xmlns:p14="http://schemas.microsoft.com/office/powerpoint/2010/main" val="34858229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2085714" y="-34148"/>
            <a:ext cx="7058286" cy="6858000"/>
          </a:xfrm>
          <a:prstGeom prst="rect">
            <a:avLst/>
          </a:prstGeom>
        </p:spPr>
      </p:pic>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12582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_Slides option 2">
    <p:spTree>
      <p:nvGrpSpPr>
        <p:cNvPr id="1" name=""/>
        <p:cNvGrpSpPr/>
        <p:nvPr/>
      </p:nvGrpSpPr>
      <p:grpSpPr>
        <a:xfrm>
          <a:off x="0" y="0"/>
          <a:ext cx="0" cy="0"/>
          <a:chOff x="0" y="0"/>
          <a:chExt cx="0" cy="0"/>
        </a:xfrm>
      </p:grpSpPr>
      <p:pic>
        <p:nvPicPr>
          <p:cNvPr id="9" name="Picture 8"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74544" y="2074493"/>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330702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lides option 2">
    <p:spTree>
      <p:nvGrpSpPr>
        <p:cNvPr id="1" name=""/>
        <p:cNvGrpSpPr/>
        <p:nvPr/>
      </p:nvGrpSpPr>
      <p:grpSpPr>
        <a:xfrm>
          <a:off x="0" y="0"/>
          <a:ext cx="0" cy="0"/>
          <a:chOff x="0" y="0"/>
          <a:chExt cx="0" cy="0"/>
        </a:xfrm>
      </p:grpSpPr>
      <p:pic>
        <p:nvPicPr>
          <p:cNvPr id="6" name="Picture 5"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692408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039987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Slides option 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70682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Slides option Graphs">
    <p:spTree>
      <p:nvGrpSpPr>
        <p:cNvPr id="1" name=""/>
        <p:cNvGrpSpPr/>
        <p:nvPr/>
      </p:nvGrpSpPr>
      <p:grpSpPr>
        <a:xfrm>
          <a:off x="0" y="0"/>
          <a:ext cx="0" cy="0"/>
          <a:chOff x="0" y="0"/>
          <a:chExt cx="0" cy="0"/>
        </a:xfrm>
      </p:grpSpPr>
      <p:sp>
        <p:nvSpPr>
          <p:cNvPr id="7" name="Content Placeholder 2"/>
          <p:cNvSpPr>
            <a:spLocks noGrp="1"/>
          </p:cNvSpPr>
          <p:nvPr>
            <p:ph idx="1"/>
          </p:nvPr>
        </p:nvSpPr>
        <p:spPr>
          <a:xfrm>
            <a:off x="2"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2"/>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2206236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118995"/>
        </a:solidFill>
        <a:effectLst/>
      </p:bgPr>
    </p:bg>
    <p:spTree>
      <p:nvGrpSpPr>
        <p:cNvPr id="1" name=""/>
        <p:cNvGrpSpPr/>
        <p:nvPr/>
      </p:nvGrpSpPr>
      <p:grpSpPr>
        <a:xfrm>
          <a:off x="0" y="0"/>
          <a:ext cx="0" cy="0"/>
          <a:chOff x="0" y="0"/>
          <a:chExt cx="0" cy="0"/>
        </a:xfrm>
      </p:grpSpPr>
      <p:pic>
        <p:nvPicPr>
          <p:cNvPr id="10" name="Picture 9"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4" y="-83558"/>
            <a:ext cx="9198665" cy="6941558"/>
          </a:xfrm>
          <a:prstGeom prst="rect">
            <a:avLst/>
          </a:prstGeom>
        </p:spPr>
      </p:pic>
      <p:sp>
        <p:nvSpPr>
          <p:cNvPr id="2" name="Title 1"/>
          <p:cNvSpPr>
            <a:spLocks noGrp="1"/>
          </p:cNvSpPr>
          <p:nvPr>
            <p:ph type="title"/>
          </p:nvPr>
        </p:nvSpPr>
        <p:spPr>
          <a:xfrm>
            <a:off x="722314" y="1813205"/>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spTree>
    <p:extLst>
      <p:ext uri="{BB962C8B-B14F-4D97-AF65-F5344CB8AC3E}">
        <p14:creationId xmlns:p14="http://schemas.microsoft.com/office/powerpoint/2010/main" val="32362950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12" y="0"/>
            <a:ext cx="9141986" cy="6858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7"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131832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18995"/>
        </a:solidFill>
        <a:effectLst/>
      </p:bgPr>
    </p:bg>
    <p:spTree>
      <p:nvGrpSpPr>
        <p:cNvPr id="1" name=""/>
        <p:cNvGrpSpPr/>
        <p:nvPr/>
      </p:nvGrpSpPr>
      <p:grpSpPr>
        <a:xfrm>
          <a:off x="0" y="0"/>
          <a:ext cx="0" cy="0"/>
          <a:chOff x="0" y="0"/>
          <a:chExt cx="0" cy="0"/>
        </a:xfrm>
      </p:grpSpPr>
      <p:pic>
        <p:nvPicPr>
          <p:cNvPr id="5" name="Picture 4"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510" y="-83558"/>
            <a:ext cx="9265509" cy="6992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defRPr sz="4000" b="1" cap="none">
                <a:solidFill>
                  <a:srgbClr val="FFFFFF"/>
                </a:solidFill>
              </a:defRPr>
            </a:lvl1pPr>
          </a:lstStyle>
          <a:p>
            <a:r>
              <a:rPr lang="en-US"/>
              <a:t>Click to edit Master title style</a:t>
            </a:r>
            <a:endParaRPr lang="en-CA"/>
          </a:p>
        </p:txBody>
      </p:sp>
    </p:spTree>
    <p:extLst>
      <p:ext uri="{BB962C8B-B14F-4D97-AF65-F5344CB8AC3E}">
        <p14:creationId xmlns:p14="http://schemas.microsoft.com/office/powerpoint/2010/main" val="20118474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2_Slides option 2">
    <p:spTree>
      <p:nvGrpSpPr>
        <p:cNvPr id="1" name=""/>
        <p:cNvGrpSpPr/>
        <p:nvPr/>
      </p:nvGrpSpPr>
      <p:grpSpPr>
        <a:xfrm>
          <a:off x="0" y="0"/>
          <a:ext cx="0" cy="0"/>
          <a:chOff x="0" y="0"/>
          <a:chExt cx="0" cy="0"/>
        </a:xfrm>
      </p:grpSpPr>
      <p:pic>
        <p:nvPicPr>
          <p:cNvPr id="12" name="Picture 11" descr="What-is-HQO_slides_slide divid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1510" y="0"/>
            <a:ext cx="9265509"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504029" y="1272020"/>
            <a:ext cx="2997771" cy="1312646"/>
          </a:xfrm>
        </p:spPr>
        <p:txBody>
          <a:bodyPr anchor="t"/>
          <a:lstStyle>
            <a:lvl1pPr>
              <a:lnSpc>
                <a:spcPts val="5620"/>
              </a:lnSpc>
              <a:defRPr sz="6000">
                <a:solidFill>
                  <a:srgbClr val="FFFFFF"/>
                </a:solidFill>
              </a:defRPr>
            </a:lvl1pPr>
          </a:lstStyle>
          <a:p>
            <a:r>
              <a:rPr lang="en-US"/>
              <a:t>Click to edit Master title style</a:t>
            </a:r>
            <a:endParaRPr lang="en-CA"/>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descr="HQO_Wordmark_English_Negativ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4884" y="5354666"/>
            <a:ext cx="2206509" cy="1137830"/>
          </a:xfrm>
          <a:prstGeom prst="rect">
            <a:avLst/>
          </a:prstGeom>
        </p:spPr>
      </p:pic>
      <p:pic>
        <p:nvPicPr>
          <p:cNvPr id="11" name="Picture 10" descr="HQO_Logo_English_Negative.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8046" y="5253129"/>
            <a:ext cx="1895620" cy="1204573"/>
          </a:xfrm>
          <a:prstGeom prst="rect">
            <a:avLst/>
          </a:prstGeom>
        </p:spPr>
      </p:pic>
    </p:spTree>
    <p:extLst>
      <p:ext uri="{BB962C8B-B14F-4D97-AF65-F5344CB8AC3E}">
        <p14:creationId xmlns:p14="http://schemas.microsoft.com/office/powerpoint/2010/main" val="13681814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b="0"/>
            </a:pPr>
            <a:r>
              <a:rPr sz="4219" b="1"/>
              <a:t>Title Text</a:t>
            </a:r>
          </a:p>
        </p:txBody>
      </p:sp>
      <p:sp>
        <p:nvSpPr>
          <p:cNvPr id="29" name="Shape 29"/>
          <p:cNvSpPr>
            <a:spLocks noGrp="1"/>
          </p:cNvSpPr>
          <p:nvPr>
            <p:ph type="sldNum" sz="quarter" idx="2"/>
          </p:nvPr>
        </p:nvSpPr>
        <p:spPr>
          <a:xfrm>
            <a:off x="8932545" y="6616901"/>
            <a:ext cx="217528" cy="237101"/>
          </a:xfrm>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896582143"/>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8905268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41137163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691329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079660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1092932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5962501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39513977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28832524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27321744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3561858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73151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788A"/>
                </a:solidFill>
              </a:defRPr>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A0A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5" name="Slide Number Placeholder 6"/>
          <p:cNvSpPr>
            <a:spLocks noGrp="1"/>
          </p:cNvSpPr>
          <p:nvPr>
            <p:ph type="sldNum" sz="quarter" idx="11"/>
          </p:nvPr>
        </p:nvSpPr>
        <p:spPr/>
        <p:txBody>
          <a:bodyPr/>
          <a:lstStyle>
            <a:lvl1pPr>
              <a:defRPr/>
            </a:lvl1pPr>
          </a:lstStyle>
          <a:p>
            <a:fld id="{5A6F45D8-4D00-4DD9-8911-E6B3BFAB0A36}" type="slidenum">
              <a:rPr lang="en-US" altLang="en-US"/>
              <a:pPr/>
              <a:t>‹#›</a:t>
            </a:fld>
            <a:endParaRPr lang="en-US" altLang="en-US"/>
          </a:p>
        </p:txBody>
      </p:sp>
    </p:spTree>
    <p:extLst>
      <p:ext uri="{BB962C8B-B14F-4D97-AF65-F5344CB8AC3E}">
        <p14:creationId xmlns:p14="http://schemas.microsoft.com/office/powerpoint/2010/main" val="23157119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847651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5/6/2019</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1486191777"/>
      </p:ext>
    </p:extLst>
  </p:cSld>
  <p:clrMapOvr>
    <a:masterClrMapping/>
  </p:clrMapOvr>
  <p:transition spd="slow" advClick="0" advTm="3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68669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111697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121258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81053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39805846"/>
      </p:ext>
    </p:extLst>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24" r:id="rId11"/>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540582668"/>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40"/>
            <a:ext cx="7139136"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2"/>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825228233"/>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1644899944"/>
      </p:ext>
    </p:extLst>
  </p:cSld>
  <p:clrMap bg1="lt1" tx1="dk1" bg2="lt2" tx2="dk2" accent1="accent1" accent2="accent2" accent3="accent3" accent4="accent4" accent5="accent5" accent6="accent6" hlink="hlink" folHlink="folHlink"/>
  <p:sldLayoutIdLst>
    <p:sldLayoutId id="2147484639" r:id="rId1"/>
    <p:sldLayoutId id="2147484640" r:id="rId2"/>
    <p:sldLayoutId id="2147484641" r:id="rId3"/>
    <p:sldLayoutId id="2147484642" r:id="rId4"/>
    <p:sldLayoutId id="2147484643" r:id="rId5"/>
    <p:sldLayoutId id="2147484644" r:id="rId6"/>
    <p:sldLayoutId id="2147484645" r:id="rId7"/>
    <p:sldLayoutId id="2147484646" r:id="rId8"/>
    <p:sldLayoutId id="2147484647" r:id="rId9"/>
    <p:sldLayoutId id="2147484648" r:id="rId10"/>
    <p:sldLayoutId id="2147484649" r:id="rId11"/>
    <p:sldLayoutId id="2147484650" r:id="rId12"/>
    <p:sldLayoutId id="2147484651" r:id="rId13"/>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xml"/><Relationship Id="rId1" Type="http://schemas.openxmlformats.org/officeDocument/2006/relationships/slideLayout" Target="../slideLayouts/slideLayout49.xml"/><Relationship Id="rId5" Type="http://schemas.openxmlformats.org/officeDocument/2006/relationships/image" Target="../media/image1.emf"/><Relationship Id="rId4" Type="http://schemas.openxmlformats.org/officeDocument/2006/relationships/image" Target="../media/image26.emf"/></Relationships>
</file>

<file path=ppt/slides/_rels/slide10.xml.rels><?xml version="1.0" encoding="UTF-8" standalone="yes"?>
<Relationships xmlns="http://schemas.openxmlformats.org/package/2006/relationships"><Relationship Id="rId3" Type="http://schemas.openxmlformats.org/officeDocument/2006/relationships/hyperlink" Target="https://quorum.hqontario.ca/en/Home/Posts?tags=quality+standards+adoption"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3" Type="http://schemas.openxmlformats.org/officeDocument/2006/relationships/hyperlink" Target="https://hqontario.ca/evidence-to-improve-care/quality-standards/view-all-quality-standards/schizophrenia-care-in-the-community"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hyperlink" Target="https://hqontario.ca/portals/0/documents/evidence/quality-standards/qs-schizophrenia-clinical-guide-1609-en.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8.jp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9.xml"/><Relationship Id="rId1" Type="http://schemas.openxmlformats.org/officeDocument/2006/relationships/tags" Target="../tags/tag19.xml"/></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hqontario.ca/evidence-to-improve-care/quality-standards/view-all-quality-standards/schizophrenia-care-in-hospital" TargetMode="External"/><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37.jpg"/><Relationship Id="rId4" Type="http://schemas.openxmlformats.org/officeDocument/2006/relationships/image" Target="../media/image36.jp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B38F96-7BEF-2E44-80F5-6D65E52FCCBF}"/>
              </a:ext>
            </a:extLst>
          </p:cNvPr>
          <p:cNvPicPr>
            <a:picLocks noChangeAspect="1"/>
          </p:cNvPicPr>
          <p:nvPr/>
        </p:nvPicPr>
        <p:blipFill>
          <a:blip r:embed="rId3"/>
          <a:stretch>
            <a:fillRect/>
          </a:stretch>
        </p:blipFill>
        <p:spPr>
          <a:xfrm>
            <a:off x="1095518" y="0"/>
            <a:ext cx="8048482" cy="5233433"/>
          </a:xfrm>
          <a:prstGeom prst="rect">
            <a:avLst/>
          </a:prstGeom>
        </p:spPr>
      </p:pic>
      <p:sp>
        <p:nvSpPr>
          <p:cNvPr id="2" name="TextBox 1">
            <a:extLst>
              <a:ext uri="{FF2B5EF4-FFF2-40B4-BE49-F238E27FC236}">
                <a16:creationId xmlns:a16="http://schemas.microsoft.com/office/drawing/2014/main" id="{75A291A8-1382-D540-A1A4-729B0126E327}"/>
              </a:ext>
            </a:extLst>
          </p:cNvPr>
          <p:cNvSpPr txBox="1"/>
          <p:nvPr/>
        </p:nvSpPr>
        <p:spPr>
          <a:xfrm>
            <a:off x="235444" y="2176908"/>
            <a:ext cx="4839018" cy="3298339"/>
          </a:xfrm>
          <a:prstGeom prst="rect">
            <a:avLst/>
          </a:prstGeom>
          <a:noFill/>
        </p:spPr>
        <p:txBody>
          <a:bodyPr wrap="square" rtlCol="0">
            <a:spAutoFit/>
          </a:bodyPr>
          <a:lstStyle/>
          <a:p>
            <a:pPr marL="0" marR="0" lvl="0" indent="0" algn="l" defTabSz="457200" rtl="0" eaLnBrk="1" fontAlgn="base" latinLnBrk="0" hangingPunct="1">
              <a:lnSpc>
                <a:spcPts val="5000"/>
              </a:lnSpc>
              <a:spcBef>
                <a:spcPct val="0"/>
              </a:spcBef>
              <a:spcAft>
                <a:spcPct val="0"/>
              </a:spcAft>
              <a:buClrTx/>
              <a:buSzTx/>
              <a:buFontTx/>
              <a:buNone/>
              <a:tabLst/>
              <a:defRPr/>
            </a:pPr>
            <a:r>
              <a:rPr kumimoji="0" lang="en-US" sz="5300" b="0" i="0" u="none" strike="noStrike" kern="1200" cap="none" spc="0" normalizeH="0" baseline="0" noProof="0" dirty="0">
                <a:ln>
                  <a:noFill/>
                </a:ln>
                <a:solidFill>
                  <a:srgbClr val="429EAD"/>
                </a:solidFill>
                <a:effectLst/>
                <a:uLnTx/>
                <a:uFillTx/>
                <a:latin typeface="Arial" panose="020B0604020202020204" pitchFamily="34" charset="0"/>
                <a:ea typeface="Helvetica Neue Light" panose="02000403000000020004" pitchFamily="2" charset="0"/>
                <a:cs typeface="Arial" panose="020B0604020202020204" pitchFamily="34" charset="0"/>
              </a:rPr>
              <a:t>Schizophrenia Care in the Hospital  Quality Standard</a:t>
            </a:r>
          </a:p>
        </p:txBody>
      </p:sp>
      <p:pic>
        <p:nvPicPr>
          <p:cNvPr id="8" name="Picture 7">
            <a:extLst>
              <a:ext uri="{FF2B5EF4-FFF2-40B4-BE49-F238E27FC236}">
                <a16:creationId xmlns:a16="http://schemas.microsoft.com/office/drawing/2014/main" id="{C48226C0-359E-5849-86A7-B53FF52721E4}"/>
              </a:ext>
            </a:extLst>
          </p:cNvPr>
          <p:cNvPicPr>
            <a:picLocks noChangeAspect="1"/>
          </p:cNvPicPr>
          <p:nvPr/>
        </p:nvPicPr>
        <p:blipFill>
          <a:blip r:embed="rId4"/>
          <a:stretch>
            <a:fillRect/>
          </a:stretch>
        </p:blipFill>
        <p:spPr>
          <a:xfrm>
            <a:off x="330292" y="423495"/>
            <a:ext cx="832384" cy="821978"/>
          </a:xfrm>
          <a:prstGeom prst="rect">
            <a:avLst/>
          </a:prstGeom>
        </p:spPr>
      </p:pic>
      <p:pic>
        <p:nvPicPr>
          <p:cNvPr id="6" name="Picture 5">
            <a:extLst>
              <a:ext uri="{FF2B5EF4-FFF2-40B4-BE49-F238E27FC236}">
                <a16:creationId xmlns:a16="http://schemas.microsoft.com/office/drawing/2014/main" id="{97A2D8F4-5829-714C-9ACF-F0B2E3AF697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40808" y="5620983"/>
            <a:ext cx="2080631" cy="1072917"/>
          </a:xfrm>
          <a:prstGeom prst="rect">
            <a:avLst/>
          </a:prstGeom>
        </p:spPr>
      </p:pic>
      <p:sp>
        <p:nvSpPr>
          <p:cNvPr id="9" name="Rectangle 2">
            <a:extLst>
              <a:ext uri="{FF2B5EF4-FFF2-40B4-BE49-F238E27FC236}">
                <a16:creationId xmlns:a16="http://schemas.microsoft.com/office/drawing/2014/main" id="{9F1007DD-C592-9A42-BB2E-04EDED0F40D9}"/>
              </a:ext>
            </a:extLst>
          </p:cNvPr>
          <p:cNvSpPr txBox="1">
            <a:spLocks noChangeArrowheads="1"/>
          </p:cNvSpPr>
          <p:nvPr/>
        </p:nvSpPr>
        <p:spPr bwMode="auto">
          <a:xfrm>
            <a:off x="235444" y="5475247"/>
            <a:ext cx="4210369" cy="74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lvl="0">
              <a:lnSpc>
                <a:spcPts val="2000"/>
              </a:lnSpc>
            </a:pPr>
            <a:r>
              <a:rPr lang="en-CA" altLang="en-US" sz="1800" b="1" u="none" spc="80">
                <a:solidFill>
                  <a:srgbClr val="00A0AF"/>
                </a:solidFill>
              </a:rPr>
              <a:t>Guiding evidence-based care for adults with schizophrenia in Ontario</a:t>
            </a:r>
            <a:endParaRPr kumimoji="0" lang="en-US" altLang="en-US" sz="1800" b="1" i="0" u="none" strike="noStrike" kern="1200" cap="none" spc="80" normalizeH="0" baseline="0" noProof="0">
              <a:ln>
                <a:noFill/>
              </a:ln>
              <a:solidFill>
                <a:srgbClr val="00A0AF"/>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260738719"/>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a:t>Quality Standards:</a:t>
            </a:r>
            <a:br>
              <a:rPr lang="en-US">
                <a:highlight>
                  <a:srgbClr val="FFFF00"/>
                </a:highlight>
              </a:rPr>
            </a:br>
            <a:r>
              <a:rPr lang="en-US"/>
              <a:t>Quorum</a:t>
            </a:r>
          </a:p>
        </p:txBody>
      </p:sp>
      <p:sp>
        <p:nvSpPr>
          <p:cNvPr id="5" name="Content Placeholder 4"/>
          <p:cNvSpPr>
            <a:spLocks noGrp="1"/>
          </p:cNvSpPr>
          <p:nvPr>
            <p:ph idx="4294967295"/>
          </p:nvPr>
        </p:nvSpPr>
        <p:spPr>
          <a:xfrm>
            <a:off x="306281" y="1584153"/>
            <a:ext cx="3233332" cy="3715816"/>
          </a:xfrm>
        </p:spPr>
        <p:txBody>
          <a:bodyPr/>
          <a:lstStyle/>
          <a:p>
            <a:pPr marL="0" indent="0">
              <a:buNone/>
            </a:pPr>
            <a:r>
              <a:rPr lang="en-US" sz="1800" b="1"/>
              <a:t>Quorum </a:t>
            </a:r>
            <a:r>
              <a:rPr lang="en-CA" sz="1800"/>
              <a:t>is an online community dedicated to improving the quality of health care in Ontario. </a:t>
            </a:r>
            <a:br>
              <a:rPr lang="en-CA" sz="1800"/>
            </a:br>
            <a:endParaRPr lang="en-CA" sz="1800"/>
          </a:p>
          <a:p>
            <a:pPr marL="0" indent="0">
              <a:buNone/>
            </a:pPr>
            <a:r>
              <a:rPr lang="en-CA" sz="1800"/>
              <a:t>The </a:t>
            </a:r>
            <a:r>
              <a:rPr lang="en-CA" sz="1800" b="1"/>
              <a:t>Quality Standards Adoption Series </a:t>
            </a:r>
            <a:r>
              <a:rPr lang="en-CA" sz="1800"/>
              <a:t>highlights efforts in the field to implement changes and close gaps in care related to quality standard topics. </a:t>
            </a:r>
          </a:p>
          <a:p>
            <a:pPr marL="0" indent="0">
              <a:buNone/>
            </a:pPr>
            <a:endParaRPr lang="en-CA" sz="1800"/>
          </a:p>
          <a:p>
            <a:pPr marL="0" indent="0">
              <a:buNone/>
            </a:pPr>
            <a:endParaRPr lang="en-CA" sz="1800"/>
          </a:p>
        </p:txBody>
      </p:sp>
      <p:sp>
        <p:nvSpPr>
          <p:cNvPr id="8" name="TextBox 7"/>
          <p:cNvSpPr txBox="1"/>
          <p:nvPr/>
        </p:nvSpPr>
        <p:spPr>
          <a:xfrm>
            <a:off x="306281" y="5443575"/>
            <a:ext cx="8704075" cy="646331"/>
          </a:xfrm>
          <a:prstGeom prst="rect">
            <a:avLst/>
          </a:prstGeom>
          <a:noFill/>
        </p:spPr>
        <p:txBody>
          <a:bodyPr wrap="square" rtlCol="0" anchor="t">
            <a:spAutoFit/>
          </a:bodyPr>
          <a:lstStyle/>
          <a:p>
            <a:pPr marL="0" indent="0">
              <a:buNone/>
            </a:pPr>
            <a:r>
              <a:rPr lang="en-CA" sz="1800" u="none">
                <a:latin typeface="Arial"/>
                <a:ea typeface="MS PGothic"/>
                <a:cs typeface="Arial"/>
              </a:rPr>
              <a:t>Visit the </a:t>
            </a:r>
            <a:r>
              <a:rPr lang="en-CA" sz="1800" u="none">
                <a:latin typeface="Arial"/>
                <a:ea typeface="MS PGothic"/>
                <a:cs typeface="Arial"/>
                <a:hlinkClick r:id="rId3"/>
              </a:rPr>
              <a:t>Quality Standards Adoption Series</a:t>
            </a:r>
            <a:r>
              <a:rPr lang="en-CA" sz="1800">
                <a:latin typeface="Arial"/>
                <a:ea typeface="MS PGothic"/>
                <a:cs typeface="Arial"/>
                <a:hlinkClick r:id="rId3"/>
              </a:rPr>
              <a:t> </a:t>
            </a:r>
            <a:r>
              <a:rPr lang="en-CA" sz="1800" u="none">
                <a:latin typeface="Arial"/>
                <a:ea typeface="MS PGothic"/>
                <a:cs typeface="Arial"/>
              </a:rPr>
              <a:t>on Quorum to learn how organizations are implementing 	quality standards.</a:t>
            </a:r>
          </a:p>
        </p:txBody>
      </p:sp>
      <p:pic>
        <p:nvPicPr>
          <p:cNvPr id="3" name="Picture 2">
            <a:extLst>
              <a:ext uri="{FF2B5EF4-FFF2-40B4-BE49-F238E27FC236}">
                <a16:creationId xmlns:a16="http://schemas.microsoft.com/office/drawing/2014/main" id="{6B4E2EC7-B7C3-4611-971F-B502B2BD1B4A}"/>
              </a:ext>
            </a:extLst>
          </p:cNvPr>
          <p:cNvPicPr>
            <a:picLocks noChangeAspect="1"/>
          </p:cNvPicPr>
          <p:nvPr/>
        </p:nvPicPr>
        <p:blipFill rotWithShape="1">
          <a:blip r:embed="rId4"/>
          <a:srcRect l="2862" t="2909" r="12466" b="2930"/>
          <a:stretch/>
        </p:blipFill>
        <p:spPr>
          <a:xfrm>
            <a:off x="3761958" y="1179290"/>
            <a:ext cx="5075761" cy="3715815"/>
          </a:xfrm>
          <a:prstGeom prst="rect">
            <a:avLst/>
          </a:prstGeom>
          <a:ln>
            <a:solidFill>
              <a:schemeClr val="bg1">
                <a:lumMod val="75000"/>
              </a:schemeClr>
            </a:solidFill>
          </a:ln>
        </p:spPr>
      </p:pic>
    </p:spTree>
    <p:extLst>
      <p:ext uri="{BB962C8B-B14F-4D97-AF65-F5344CB8AC3E}">
        <p14:creationId xmlns:p14="http://schemas.microsoft.com/office/powerpoint/2010/main" val="4279490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a:t>Quality Standards:</a:t>
            </a:r>
            <a:br>
              <a:rPr lang="en-US" dirty="0"/>
            </a:br>
            <a:r>
              <a:rPr lang="en-US" dirty="0"/>
              <a:t>Technical Appendix</a:t>
            </a:r>
          </a:p>
        </p:txBody>
      </p:sp>
      <p:sp>
        <p:nvSpPr>
          <p:cNvPr id="5" name="Content Placeholder 4"/>
          <p:cNvSpPr>
            <a:spLocks noGrp="1"/>
          </p:cNvSpPr>
          <p:nvPr>
            <p:ph idx="4294967295"/>
          </p:nvPr>
        </p:nvSpPr>
        <p:spPr>
          <a:xfrm>
            <a:off x="457200" y="2040123"/>
            <a:ext cx="4438891" cy="3121523"/>
          </a:xfrm>
        </p:spPr>
        <p:txBody>
          <a:bodyPr/>
          <a:lstStyle/>
          <a:p>
            <a:pPr marL="0" indent="0">
              <a:buNone/>
            </a:pPr>
            <a:r>
              <a:rPr lang="en-US" sz="1800" dirty="0"/>
              <a:t>The </a:t>
            </a:r>
            <a:r>
              <a:rPr lang="en-US" sz="1800" b="1" dirty="0"/>
              <a:t>technical appendix </a:t>
            </a:r>
            <a:r>
              <a:rPr lang="en-US" sz="1800" dirty="0"/>
              <a:t>has two dedicated sections:</a:t>
            </a:r>
          </a:p>
          <a:p>
            <a:pPr lvl="0"/>
            <a:r>
              <a:rPr lang="en-US" sz="1800" b="1" dirty="0"/>
              <a:t>Local measurement:</a:t>
            </a:r>
            <a:r>
              <a:rPr lang="en-US" sz="1800" dirty="0"/>
              <a:t> what you can do to assess the quality of care that you provide locally</a:t>
            </a:r>
          </a:p>
          <a:p>
            <a:pPr lvl="0"/>
            <a:r>
              <a:rPr lang="en-US" sz="1800" b="1" dirty="0"/>
              <a:t>Provincial measurement:</a:t>
            </a:r>
            <a:r>
              <a:rPr lang="en-US" sz="1800" dirty="0"/>
              <a:t> how we can measure the success of the quality standard on a provincial level</a:t>
            </a:r>
          </a:p>
          <a:p>
            <a:pPr marL="0" indent="0">
              <a:buNone/>
            </a:pPr>
            <a:endParaRPr lang="en-US" sz="1800" dirty="0"/>
          </a:p>
        </p:txBody>
      </p:sp>
      <p:pic>
        <p:nvPicPr>
          <p:cNvPr id="3" name="Picture 2">
            <a:extLst>
              <a:ext uri="{FF2B5EF4-FFF2-40B4-BE49-F238E27FC236}">
                <a16:creationId xmlns:a16="http://schemas.microsoft.com/office/drawing/2014/main" id="{82AE823A-4F5D-4C64-B860-0C5AEE250C48}"/>
              </a:ext>
            </a:extLst>
          </p:cNvPr>
          <p:cNvPicPr>
            <a:picLocks noChangeAspect="1"/>
          </p:cNvPicPr>
          <p:nvPr/>
        </p:nvPicPr>
        <p:blipFill>
          <a:blip r:embed="rId3"/>
          <a:stretch>
            <a:fillRect/>
          </a:stretch>
        </p:blipFill>
        <p:spPr>
          <a:xfrm>
            <a:off x="5278068" y="1486139"/>
            <a:ext cx="3248825" cy="4229490"/>
          </a:xfrm>
          <a:prstGeom prst="rect">
            <a:avLst/>
          </a:prstGeom>
          <a:noFill/>
          <a:ln w="190500" cap="rnd">
            <a:noFill/>
          </a:ln>
          <a:effectLst/>
          <a:scene3d>
            <a:camera prst="orthographicFront"/>
            <a:lightRig rig="twoPt" dir="t">
              <a:rot lat="0" lon="0" rev="7800000"/>
            </a:lightRig>
          </a:scene3d>
          <a:sp3d contourW="6350">
            <a:contourClr>
              <a:srgbClr val="C0C0C0"/>
            </a:contourClr>
          </a:sp3d>
        </p:spPr>
      </p:pic>
    </p:spTree>
    <p:extLst>
      <p:ext uri="{BB962C8B-B14F-4D97-AF65-F5344CB8AC3E}">
        <p14:creationId xmlns:p14="http://schemas.microsoft.com/office/powerpoint/2010/main" val="953831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88"/>
            <a:ext cx="8244584" cy="1165909"/>
          </a:xfrm>
        </p:spPr>
        <p:txBody>
          <a:bodyPr/>
          <a:lstStyle/>
          <a:p>
            <a:r>
              <a:rPr lang="en-US" sz="2800" b="0"/>
              <a:t>Quality Standards:</a:t>
            </a:r>
            <a:br>
              <a:rPr lang="en-US">
                <a:highlight>
                  <a:srgbClr val="FFFF00"/>
                </a:highlight>
              </a:rPr>
            </a:br>
            <a:r>
              <a:rPr lang="en-US"/>
              <a:t>Data Tables</a:t>
            </a:r>
          </a:p>
        </p:txBody>
      </p:sp>
      <p:sp>
        <p:nvSpPr>
          <p:cNvPr id="5" name="Content Placeholder 4"/>
          <p:cNvSpPr>
            <a:spLocks noGrp="1"/>
          </p:cNvSpPr>
          <p:nvPr>
            <p:ph idx="4294967295"/>
          </p:nvPr>
        </p:nvSpPr>
        <p:spPr>
          <a:xfrm>
            <a:off x="306281" y="1868238"/>
            <a:ext cx="4068771" cy="3715816"/>
          </a:xfrm>
        </p:spPr>
        <p:txBody>
          <a:bodyPr/>
          <a:lstStyle/>
          <a:p>
            <a:pPr marL="0" indent="0">
              <a:buNone/>
            </a:pPr>
            <a:r>
              <a:rPr lang="en-US" sz="1800" b="1"/>
              <a:t>Data tables </a:t>
            </a:r>
            <a:r>
              <a:rPr lang="en-CA" sz="1800"/>
              <a:t>can be used to examine variations in indicator results across the province. They include data on key indicators:</a:t>
            </a:r>
          </a:p>
          <a:p>
            <a:pPr>
              <a:buFontTx/>
              <a:buChar char="-"/>
            </a:pPr>
            <a:r>
              <a:rPr lang="en-CA" sz="1800"/>
              <a:t>Over time for Ontario</a:t>
            </a:r>
          </a:p>
          <a:p>
            <a:pPr>
              <a:buFontTx/>
              <a:buChar char="-"/>
            </a:pPr>
            <a:r>
              <a:rPr lang="en-CA" sz="1800"/>
              <a:t>Across regions in Ontario</a:t>
            </a:r>
          </a:p>
          <a:p>
            <a:pPr>
              <a:buFontTx/>
              <a:buChar char="-"/>
            </a:pPr>
            <a:r>
              <a:rPr lang="en-CA" sz="1800"/>
              <a:t>For specific measures of equity (age, sex, rurality, and household income)</a:t>
            </a:r>
            <a:endParaRPr lang="en-US" sz="1800"/>
          </a:p>
        </p:txBody>
      </p:sp>
      <p:pic>
        <p:nvPicPr>
          <p:cNvPr id="6" name="Picture 5">
            <a:extLst>
              <a:ext uri="{FF2B5EF4-FFF2-40B4-BE49-F238E27FC236}">
                <a16:creationId xmlns:a16="http://schemas.microsoft.com/office/drawing/2014/main" id="{19DD54B2-3464-419F-9FCE-A72DBAF4E2FB}"/>
              </a:ext>
            </a:extLst>
          </p:cNvPr>
          <p:cNvPicPr>
            <a:picLocks noChangeAspect="1"/>
          </p:cNvPicPr>
          <p:nvPr/>
        </p:nvPicPr>
        <p:blipFill>
          <a:blip r:embed="rId3"/>
          <a:stretch>
            <a:fillRect/>
          </a:stretch>
        </p:blipFill>
        <p:spPr>
          <a:xfrm>
            <a:off x="4768948" y="2172909"/>
            <a:ext cx="3834690" cy="28479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49471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7094332" cy="3112758"/>
          </a:xfrm>
        </p:spPr>
        <p:txBody>
          <a:bodyPr/>
          <a:lstStyle/>
          <a:p>
            <a:r>
              <a:rPr lang="en-US" sz="4800" dirty="0"/>
              <a:t>Why a Quality Standard </a:t>
            </a:r>
            <a:r>
              <a:rPr lang="en-CA" sz="4800" dirty="0"/>
              <a:t>for Inpatient Schizophrenia Care </a:t>
            </a:r>
            <a:br>
              <a:rPr lang="en-CA" sz="4800" dirty="0"/>
            </a:br>
            <a:r>
              <a:rPr lang="en-CA" sz="4800" dirty="0"/>
              <a:t>in Ontario?</a:t>
            </a:r>
            <a:br>
              <a:rPr lang="en-CA" dirty="0"/>
            </a:br>
            <a:endParaRPr lang="en-US" dirty="0"/>
          </a:p>
        </p:txBody>
      </p:sp>
    </p:spTree>
    <p:custDataLst>
      <p:tags r:id="rId1"/>
    </p:custDataLst>
    <p:extLst>
      <p:ext uri="{BB962C8B-B14F-4D97-AF65-F5344CB8AC3E}">
        <p14:creationId xmlns:p14="http://schemas.microsoft.com/office/powerpoint/2010/main" val="257717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8DD46E-E99C-4F1D-B519-9F6C9ED34CF3}"/>
              </a:ext>
            </a:extLst>
          </p:cNvPr>
          <p:cNvSpPr>
            <a:spLocks noGrp="1"/>
          </p:cNvSpPr>
          <p:nvPr>
            <p:ph idx="1"/>
          </p:nvPr>
        </p:nvSpPr>
        <p:spPr>
          <a:xfrm>
            <a:off x="4318907" y="2043708"/>
            <a:ext cx="4645479" cy="1581235"/>
          </a:xfrm>
        </p:spPr>
        <p:txBody>
          <a:bodyPr/>
          <a:lstStyle/>
          <a:p>
            <a:pPr marL="0" indent="0">
              <a:lnSpc>
                <a:spcPts val="4000"/>
              </a:lnSpc>
              <a:buNone/>
            </a:pPr>
            <a:r>
              <a:rPr lang="en-CA" sz="4000"/>
              <a:t>In Canada, about </a:t>
            </a:r>
            <a:r>
              <a:rPr lang="en-CA" sz="4000" b="1">
                <a:solidFill>
                  <a:srgbClr val="00A0AF"/>
                </a:solidFill>
              </a:rPr>
              <a:t>1% </a:t>
            </a:r>
            <a:r>
              <a:rPr lang="en-CA" sz="4000"/>
              <a:t>of people have schizophrenia</a:t>
            </a:r>
          </a:p>
          <a:p>
            <a:pPr marL="0" indent="0">
              <a:lnSpc>
                <a:spcPts val="4000"/>
              </a:lnSpc>
              <a:buNone/>
            </a:pPr>
            <a:endParaRPr lang="en-CA" sz="4000"/>
          </a:p>
        </p:txBody>
      </p:sp>
      <p:sp>
        <p:nvSpPr>
          <p:cNvPr id="6" name="Content Placeholder 2">
            <a:extLst>
              <a:ext uri="{FF2B5EF4-FFF2-40B4-BE49-F238E27FC236}">
                <a16:creationId xmlns:a16="http://schemas.microsoft.com/office/drawing/2014/main" id="{488AFD9C-872F-4D56-87F2-A6DD0FEC615F}"/>
              </a:ext>
            </a:extLst>
          </p:cNvPr>
          <p:cNvSpPr txBox="1">
            <a:spLocks/>
          </p:cNvSpPr>
          <p:nvPr/>
        </p:nvSpPr>
        <p:spPr bwMode="auto">
          <a:xfrm>
            <a:off x="723900" y="1700808"/>
            <a:ext cx="3981450" cy="4248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FontTx/>
              <a:buNone/>
            </a:pPr>
            <a:endParaRPr lang="en-CA" i="1" u="none" kern="0"/>
          </a:p>
        </p:txBody>
      </p:sp>
      <p:sp>
        <p:nvSpPr>
          <p:cNvPr id="10" name="TextBox 9">
            <a:extLst>
              <a:ext uri="{FF2B5EF4-FFF2-40B4-BE49-F238E27FC236}">
                <a16:creationId xmlns:a16="http://schemas.microsoft.com/office/drawing/2014/main" id="{CD982DE9-02D2-4FE1-BE38-4011CE6E6F4B}"/>
              </a:ext>
            </a:extLst>
          </p:cNvPr>
          <p:cNvSpPr txBox="1"/>
          <p:nvPr/>
        </p:nvSpPr>
        <p:spPr>
          <a:xfrm>
            <a:off x="-15774" y="6203503"/>
            <a:ext cx="8311891" cy="415498"/>
          </a:xfrm>
          <a:prstGeom prst="rect">
            <a:avLst/>
          </a:prstGeom>
          <a:noFill/>
        </p:spPr>
        <p:txBody>
          <a:bodyPr wrap="none" rtlCol="0">
            <a:spAutoFit/>
          </a:bodyPr>
          <a:lstStyle/>
          <a:p>
            <a:r>
              <a:rPr lang="en-CA" sz="1050" u="none"/>
              <a:t>Source: </a:t>
            </a:r>
            <a:r>
              <a:rPr lang="en-CA" sz="1050" u="none">
                <a:solidFill>
                  <a:srgbClr val="000000"/>
                </a:solidFill>
              </a:rPr>
              <a:t>Health Canada. A report on mental illnesses in Canada: chapter 3, schizophrenia [Internet]. Ottawa (ON): Health Canada; 2002 </a:t>
            </a:r>
          </a:p>
          <a:p>
            <a:r>
              <a:rPr lang="en-CA" sz="1050" u="none">
                <a:solidFill>
                  <a:srgbClr val="000000"/>
                </a:solidFill>
              </a:rPr>
              <a:t>[modified 2012 Mar 26; cited 2017 Dec]. </a:t>
            </a:r>
            <a:endParaRPr lang="en-CA" sz="1050" u="none"/>
          </a:p>
        </p:txBody>
      </p:sp>
      <p:pic>
        <p:nvPicPr>
          <p:cNvPr id="4" name="Graphic 3">
            <a:extLst>
              <a:ext uri="{FF2B5EF4-FFF2-40B4-BE49-F238E27FC236}">
                <a16:creationId xmlns:a16="http://schemas.microsoft.com/office/drawing/2014/main" id="{CED2BE3B-2938-DB45-A831-4D5FE660536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6098" y="1015698"/>
            <a:ext cx="3858381" cy="3858381"/>
          </a:xfrm>
          <a:prstGeom prst="rect">
            <a:avLst/>
          </a:prstGeom>
        </p:spPr>
      </p:pic>
    </p:spTree>
    <p:extLst>
      <p:ext uri="{BB962C8B-B14F-4D97-AF65-F5344CB8AC3E}">
        <p14:creationId xmlns:p14="http://schemas.microsoft.com/office/powerpoint/2010/main" val="3485051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1C38AC-87FF-45A6-B826-9B7E1F6A45AD}"/>
              </a:ext>
            </a:extLst>
          </p:cNvPr>
          <p:cNvSpPr>
            <a:spLocks noGrp="1"/>
          </p:cNvSpPr>
          <p:nvPr>
            <p:ph idx="1"/>
          </p:nvPr>
        </p:nvSpPr>
        <p:spPr>
          <a:xfrm>
            <a:off x="427219" y="1442739"/>
            <a:ext cx="8515195" cy="4248472"/>
          </a:xfrm>
        </p:spPr>
        <p:txBody>
          <a:bodyPr/>
          <a:lstStyle/>
          <a:p>
            <a:pPr marL="0" indent="0">
              <a:buNone/>
            </a:pPr>
            <a:r>
              <a:rPr lang="en-CA" sz="4000">
                <a:ea typeface="MS PGothic"/>
              </a:rPr>
              <a:t>People with schizophrenia face a number of physical health risks related to their condition and </a:t>
            </a:r>
            <a:r>
              <a:rPr lang="en-CA" sz="4000" b="1">
                <a:solidFill>
                  <a:schemeClr val="accent2"/>
                </a:solidFill>
                <a:ea typeface="MS PGothic"/>
              </a:rPr>
              <a:t>die about 15 to 20 years earlier </a:t>
            </a:r>
            <a:r>
              <a:rPr lang="en-CA" sz="4000">
                <a:ea typeface="MS PGothic"/>
              </a:rPr>
              <a:t>than the general population.</a:t>
            </a:r>
          </a:p>
        </p:txBody>
      </p:sp>
      <p:sp>
        <p:nvSpPr>
          <p:cNvPr id="4" name="TextBox 3">
            <a:extLst>
              <a:ext uri="{FF2B5EF4-FFF2-40B4-BE49-F238E27FC236}">
                <a16:creationId xmlns:a16="http://schemas.microsoft.com/office/drawing/2014/main" id="{126724E7-FD16-40D0-B47D-EF0013A72537}"/>
              </a:ext>
            </a:extLst>
          </p:cNvPr>
          <p:cNvSpPr txBox="1"/>
          <p:nvPr/>
        </p:nvSpPr>
        <p:spPr>
          <a:xfrm>
            <a:off x="0" y="6250899"/>
            <a:ext cx="8515196" cy="415498"/>
          </a:xfrm>
          <a:prstGeom prst="rect">
            <a:avLst/>
          </a:prstGeom>
          <a:noFill/>
        </p:spPr>
        <p:txBody>
          <a:bodyPr wrap="square" rtlCol="0">
            <a:spAutoFit/>
          </a:bodyPr>
          <a:lstStyle/>
          <a:p>
            <a:r>
              <a:rPr lang="en-CA" sz="1050" u="none"/>
              <a:t>Source: </a:t>
            </a:r>
            <a:r>
              <a:rPr lang="en-CA" sz="1050" u="none" err="1"/>
              <a:t>Wahlbeck</a:t>
            </a:r>
            <a:r>
              <a:rPr lang="en-CA" sz="1050" u="none"/>
              <a:t> K, Westman J, </a:t>
            </a:r>
            <a:r>
              <a:rPr lang="en-CA" sz="1050" u="none" err="1"/>
              <a:t>Nordentoft</a:t>
            </a:r>
            <a:r>
              <a:rPr lang="en-CA" sz="1050" u="none"/>
              <a:t> M, </a:t>
            </a:r>
            <a:r>
              <a:rPr lang="en-CA" sz="1050" u="none" err="1"/>
              <a:t>Gissler</a:t>
            </a:r>
            <a:r>
              <a:rPr lang="en-CA" sz="1050" u="none"/>
              <a:t> M, </a:t>
            </a:r>
            <a:r>
              <a:rPr lang="en-CA" sz="1050" u="none" err="1"/>
              <a:t>Laursen</a:t>
            </a:r>
            <a:r>
              <a:rPr lang="en-CA" sz="1050" u="none"/>
              <a:t> TM. Outcomes of Nordic mental health systems: life expectancy of patients with mental disorders. Br J Psychiatry. 2011;199(6):453-8.</a:t>
            </a:r>
          </a:p>
        </p:txBody>
      </p:sp>
    </p:spTree>
    <p:extLst>
      <p:ext uri="{BB962C8B-B14F-4D97-AF65-F5344CB8AC3E}">
        <p14:creationId xmlns:p14="http://schemas.microsoft.com/office/powerpoint/2010/main" val="2834556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C0EA97-43A3-FB48-947D-5B2D4374F066}"/>
              </a:ext>
            </a:extLst>
          </p:cNvPr>
          <p:cNvPicPr>
            <a:picLocks noChangeAspect="1"/>
          </p:cNvPicPr>
          <p:nvPr/>
        </p:nvPicPr>
        <p:blipFill rotWithShape="1">
          <a:blip r:embed="rId3"/>
          <a:srcRect r="20322" b="2999"/>
          <a:stretch/>
        </p:blipFill>
        <p:spPr>
          <a:xfrm>
            <a:off x="1211283" y="387742"/>
            <a:ext cx="7932717" cy="6282525"/>
          </a:xfrm>
          <a:prstGeom prst="rect">
            <a:avLst/>
          </a:prstGeom>
        </p:spPr>
      </p:pic>
      <p:sp>
        <p:nvSpPr>
          <p:cNvPr id="2" name="Title 1"/>
          <p:cNvSpPr>
            <a:spLocks noGrp="1"/>
          </p:cNvSpPr>
          <p:nvPr>
            <p:ph type="title"/>
          </p:nvPr>
        </p:nvSpPr>
        <p:spPr>
          <a:xfrm>
            <a:off x="457200" y="295799"/>
            <a:ext cx="6988629" cy="2157135"/>
          </a:xfrm>
        </p:spPr>
        <p:txBody>
          <a:bodyPr/>
          <a:lstStyle/>
          <a:p>
            <a:r>
              <a:rPr lang="en-US" sz="4000" b="0">
                <a:solidFill>
                  <a:schemeClr val="tx1"/>
                </a:solidFill>
              </a:rPr>
              <a:t>People with schizophrenia are often </a:t>
            </a:r>
            <a:r>
              <a:rPr lang="en-US" sz="4000"/>
              <a:t>disproportionately affected by homelessness, </a:t>
            </a:r>
            <a:br>
              <a:rPr lang="en-US" sz="4000"/>
            </a:br>
            <a:r>
              <a:rPr lang="en-US" sz="4000" b="0">
                <a:solidFill>
                  <a:schemeClr val="tx1"/>
                </a:solidFill>
              </a:rPr>
              <a:t>or</a:t>
            </a:r>
            <a:r>
              <a:rPr lang="en-US" sz="4000" b="0"/>
              <a:t> </a:t>
            </a:r>
            <a:r>
              <a:rPr lang="en-US" sz="4000"/>
              <a:t>are precariously housed</a:t>
            </a:r>
          </a:p>
        </p:txBody>
      </p:sp>
      <p:sp>
        <p:nvSpPr>
          <p:cNvPr id="4" name="Content Placeholder 2"/>
          <p:cNvSpPr txBox="1">
            <a:spLocks/>
          </p:cNvSpPr>
          <p:nvPr/>
        </p:nvSpPr>
        <p:spPr>
          <a:xfrm>
            <a:off x="457200" y="1700808"/>
            <a:ext cx="8229600" cy="4248472"/>
          </a:xfrm>
          <a:prstGeom prst="rect">
            <a:avLst/>
          </a:prstGeom>
        </p:spPr>
        <p:txBody>
          <a:bodyPr/>
          <a:lst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endParaRPr lang="en-US" u="none"/>
          </a:p>
        </p:txBody>
      </p:sp>
      <p:sp>
        <p:nvSpPr>
          <p:cNvPr id="5" name="TextBox 4">
            <a:extLst>
              <a:ext uri="{FF2B5EF4-FFF2-40B4-BE49-F238E27FC236}">
                <a16:creationId xmlns:a16="http://schemas.microsoft.com/office/drawing/2014/main" id="{40F4A24D-235E-9345-A389-44C847306FD4}"/>
              </a:ext>
            </a:extLst>
          </p:cNvPr>
          <p:cNvSpPr txBox="1"/>
          <p:nvPr/>
        </p:nvSpPr>
        <p:spPr>
          <a:xfrm>
            <a:off x="0" y="6116269"/>
            <a:ext cx="4946754" cy="400110"/>
          </a:xfrm>
          <a:prstGeom prst="rect">
            <a:avLst/>
          </a:prstGeom>
          <a:noFill/>
        </p:spPr>
        <p:txBody>
          <a:bodyPr wrap="square" rtlCol="0">
            <a:spAutoFit/>
          </a:bodyPr>
          <a:lstStyle/>
          <a:p>
            <a:r>
              <a:rPr lang="fr-CA" sz="1000" u="none"/>
              <a:t>Source: </a:t>
            </a:r>
            <a:r>
              <a:rPr lang="en-CA" sz="1000" u="none"/>
              <a:t>Mental Health Policy Research Group. Mental illness and pathways into homelessness: proceedings and recommendations. Toronto (ON): The Group; 1998.</a:t>
            </a:r>
          </a:p>
        </p:txBody>
      </p:sp>
    </p:spTree>
    <p:extLst>
      <p:ext uri="{BB962C8B-B14F-4D97-AF65-F5344CB8AC3E}">
        <p14:creationId xmlns:p14="http://schemas.microsoft.com/office/powerpoint/2010/main" val="3831545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33" y="231652"/>
            <a:ext cx="8801990" cy="1558184"/>
          </a:xfrm>
        </p:spPr>
        <p:txBody>
          <a:bodyPr/>
          <a:lstStyle/>
          <a:p>
            <a:r>
              <a:rPr lang="en-US" sz="2400" kern="1200" dirty="0">
                <a:latin typeface="Arial" panose="020B0604020202020204" pitchFamily="34" charset="0"/>
                <a:cs typeface="Times New Roman" panose="02020603050405020304" pitchFamily="18" charset="0"/>
              </a:rPr>
              <a:t>The percentage of people who were readmitted to hospital for a mental health or addictions condition within 30 days of a previous hospital discharge for schizophrenia ranged from 13.1% to 18.7% across regions in the province </a:t>
            </a:r>
          </a:p>
        </p:txBody>
      </p:sp>
      <p:sp>
        <p:nvSpPr>
          <p:cNvPr id="8" name="TextBox 7">
            <a:extLst>
              <a:ext uri="{FF2B5EF4-FFF2-40B4-BE49-F238E27FC236}">
                <a16:creationId xmlns:a16="http://schemas.microsoft.com/office/drawing/2014/main" id="{5A57F0C9-40AF-2947-9567-F00D384F9D1F}"/>
              </a:ext>
            </a:extLst>
          </p:cNvPr>
          <p:cNvSpPr txBox="1"/>
          <p:nvPr/>
        </p:nvSpPr>
        <p:spPr>
          <a:xfrm>
            <a:off x="458273" y="2079647"/>
            <a:ext cx="8213779" cy="523220"/>
          </a:xfrm>
          <a:prstGeom prst="rect">
            <a:avLst/>
          </a:prstGeom>
          <a:noFill/>
        </p:spPr>
        <p:txBody>
          <a:bodyPr wrap="square" rtlCol="0">
            <a:spAutoFit/>
          </a:bodyPr>
          <a:lstStyle/>
          <a:p>
            <a:r>
              <a:rPr lang="en-US" u="none" dirty="0">
                <a:solidFill>
                  <a:srgbClr val="000000"/>
                </a:solidFill>
                <a:latin typeface="+mn-lt"/>
              </a:rPr>
              <a:t>Percentage of people who were readmitted to </a:t>
            </a:r>
            <a:r>
              <a:rPr lang="en-US" u="none" dirty="0">
                <a:latin typeface="+mn-lt"/>
              </a:rPr>
              <a:t>hospital for a mental health or addictions condition within 30 days of a previous hospital discharge for schizophrenia, in Ontario</a:t>
            </a:r>
            <a:r>
              <a:rPr lang="en-US" u="none" dirty="0">
                <a:solidFill>
                  <a:srgbClr val="000000"/>
                </a:solidFill>
                <a:latin typeface="+mn-lt"/>
              </a:rPr>
              <a:t>, by LHIN region, 2017/18</a:t>
            </a:r>
          </a:p>
        </p:txBody>
      </p:sp>
      <p:cxnSp>
        <p:nvCxnSpPr>
          <p:cNvPr id="9" name="Straight Connector 8">
            <a:extLst>
              <a:ext uri="{FF2B5EF4-FFF2-40B4-BE49-F238E27FC236}">
                <a16:creationId xmlns:a16="http://schemas.microsoft.com/office/drawing/2014/main" id="{53740AE2-8CC8-7F43-AF1E-C38C9D6CC52C}"/>
              </a:ext>
            </a:extLst>
          </p:cNvPr>
          <p:cNvCxnSpPr/>
          <p:nvPr/>
        </p:nvCxnSpPr>
        <p:spPr bwMode="auto">
          <a:xfrm>
            <a:off x="539551" y="2018464"/>
            <a:ext cx="8013471" cy="6711"/>
          </a:xfrm>
          <a:prstGeom prst="line">
            <a:avLst/>
          </a:prstGeom>
          <a:solidFill>
            <a:srgbClr val="FFFF00"/>
          </a:solidFill>
          <a:ln w="28575" cap="flat" cmpd="sng" algn="ctr">
            <a:solidFill>
              <a:schemeClr val="tx1"/>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C8BA9F50-E95D-9D49-8124-1CEE2FE2E335}"/>
              </a:ext>
            </a:extLst>
          </p:cNvPr>
          <p:cNvCxnSpPr/>
          <p:nvPr/>
        </p:nvCxnSpPr>
        <p:spPr bwMode="auto">
          <a:xfrm>
            <a:off x="565264" y="2635660"/>
            <a:ext cx="8013471" cy="0"/>
          </a:xfrm>
          <a:prstGeom prst="line">
            <a:avLst/>
          </a:prstGeom>
          <a:solidFill>
            <a:srgbClr val="FFFF00"/>
          </a:solidFill>
          <a:ln w="12700" cap="flat" cmpd="sng" algn="ctr">
            <a:solidFill>
              <a:schemeClr val="tx1"/>
            </a:solidFill>
            <a:prstDash val="solid"/>
            <a:round/>
            <a:headEnd type="none" w="med" len="med"/>
            <a:tailEnd type="none" w="med" len="med"/>
          </a:ln>
          <a:effectLst/>
        </p:spPr>
      </p:cxnSp>
      <p:graphicFrame>
        <p:nvGraphicFramePr>
          <p:cNvPr id="7" name="Chart 6">
            <a:extLst>
              <a:ext uri="{FF2B5EF4-FFF2-40B4-BE49-F238E27FC236}">
                <a16:creationId xmlns:a16="http://schemas.microsoft.com/office/drawing/2014/main" id="{2E741E7F-B452-4D62-ABD7-4796FFFFD842}"/>
              </a:ext>
            </a:extLst>
          </p:cNvPr>
          <p:cNvGraphicFramePr>
            <a:graphicFrameLocks/>
          </p:cNvGraphicFramePr>
          <p:nvPr>
            <p:extLst>
              <p:ext uri="{D42A27DB-BD31-4B8C-83A1-F6EECF244321}">
                <p14:modId xmlns:p14="http://schemas.microsoft.com/office/powerpoint/2010/main" val="3219183133"/>
              </p:ext>
            </p:extLst>
          </p:nvPr>
        </p:nvGraphicFramePr>
        <p:xfrm>
          <a:off x="139522" y="2668454"/>
          <a:ext cx="8918222" cy="364701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ABC6A34-9863-4C18-9D37-5CCDFED5BC7B}"/>
              </a:ext>
            </a:extLst>
          </p:cNvPr>
          <p:cNvSpPr txBox="1"/>
          <p:nvPr/>
        </p:nvSpPr>
        <p:spPr>
          <a:xfrm>
            <a:off x="87175" y="6098983"/>
            <a:ext cx="8918222" cy="553998"/>
          </a:xfrm>
          <a:prstGeom prst="rect">
            <a:avLst/>
          </a:prstGeom>
          <a:noFill/>
        </p:spPr>
        <p:txBody>
          <a:bodyPr wrap="square" rtlCol="0">
            <a:spAutoFit/>
          </a:bodyPr>
          <a:lstStyle/>
          <a:p>
            <a:r>
              <a:rPr lang="en-CA" sz="1000" u="none" dirty="0"/>
              <a:t>Data sources: Discharge Abstract Database, Ontario Mental Health Reporting System, Registered Persons Database, provided by the Institute for Clinical Evaluative Sciences.  </a:t>
            </a:r>
          </a:p>
          <a:p>
            <a:r>
              <a:rPr lang="en-CA" sz="1000" u="none" dirty="0"/>
              <a:t>Note: Age-sex standardized rates </a:t>
            </a:r>
          </a:p>
        </p:txBody>
      </p:sp>
    </p:spTree>
    <p:extLst>
      <p:ext uri="{BB962C8B-B14F-4D97-AF65-F5344CB8AC3E}">
        <p14:creationId xmlns:p14="http://schemas.microsoft.com/office/powerpoint/2010/main" val="2153130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33" y="231652"/>
            <a:ext cx="8801990" cy="1558184"/>
          </a:xfrm>
        </p:spPr>
        <p:txBody>
          <a:bodyPr/>
          <a:lstStyle/>
          <a:p>
            <a:r>
              <a:rPr lang="en-US" sz="2400" kern="1200" dirty="0">
                <a:latin typeface="Arial" panose="020B0604020202020204" pitchFamily="34" charset="0"/>
                <a:cs typeface="Times New Roman" panose="02020603050405020304" pitchFamily="18" charset="0"/>
              </a:rPr>
              <a:t>The percentage of people who were readmitted to hospital for a mental health or addictions condition within 30 days of a previous hospital discharge for schizophrenia was lowest for people with the highest income</a:t>
            </a:r>
          </a:p>
        </p:txBody>
      </p:sp>
      <p:sp>
        <p:nvSpPr>
          <p:cNvPr id="8" name="TextBox 7">
            <a:extLst>
              <a:ext uri="{FF2B5EF4-FFF2-40B4-BE49-F238E27FC236}">
                <a16:creationId xmlns:a16="http://schemas.microsoft.com/office/drawing/2014/main" id="{5A57F0C9-40AF-2947-9567-F00D384F9D1F}"/>
              </a:ext>
            </a:extLst>
          </p:cNvPr>
          <p:cNvSpPr txBox="1"/>
          <p:nvPr/>
        </p:nvSpPr>
        <p:spPr>
          <a:xfrm>
            <a:off x="539549" y="2035403"/>
            <a:ext cx="8039185" cy="738664"/>
          </a:xfrm>
          <a:prstGeom prst="rect">
            <a:avLst/>
          </a:prstGeom>
          <a:noFill/>
        </p:spPr>
        <p:txBody>
          <a:bodyPr wrap="square" rtlCol="0">
            <a:spAutoFit/>
          </a:bodyPr>
          <a:lstStyle/>
          <a:p>
            <a:r>
              <a:rPr lang="en-US" u="none" dirty="0">
                <a:solidFill>
                  <a:srgbClr val="000000"/>
                </a:solidFill>
                <a:latin typeface="+mn-lt"/>
              </a:rPr>
              <a:t>Percentage of people who were readmitted to </a:t>
            </a:r>
            <a:r>
              <a:rPr lang="en-US" u="none" dirty="0">
                <a:latin typeface="+mn-lt"/>
              </a:rPr>
              <a:t>hospital for a mental health or addictions condition within 30 days of a previous hospital discharge for schizophrenia, in Ontario</a:t>
            </a:r>
            <a:r>
              <a:rPr lang="en-US" u="none" dirty="0">
                <a:solidFill>
                  <a:srgbClr val="000000"/>
                </a:solidFill>
                <a:latin typeface="+mn-lt"/>
              </a:rPr>
              <a:t>, by income quintile, 2017/18</a:t>
            </a:r>
          </a:p>
        </p:txBody>
      </p:sp>
      <p:cxnSp>
        <p:nvCxnSpPr>
          <p:cNvPr id="9" name="Straight Connector 8">
            <a:extLst>
              <a:ext uri="{FF2B5EF4-FFF2-40B4-BE49-F238E27FC236}">
                <a16:creationId xmlns:a16="http://schemas.microsoft.com/office/drawing/2014/main" id="{53740AE2-8CC8-7F43-AF1E-C38C9D6CC52C}"/>
              </a:ext>
            </a:extLst>
          </p:cNvPr>
          <p:cNvCxnSpPr/>
          <p:nvPr/>
        </p:nvCxnSpPr>
        <p:spPr bwMode="auto">
          <a:xfrm>
            <a:off x="539550" y="1975461"/>
            <a:ext cx="8013471" cy="6711"/>
          </a:xfrm>
          <a:prstGeom prst="line">
            <a:avLst/>
          </a:prstGeom>
          <a:solidFill>
            <a:srgbClr val="FFFF00"/>
          </a:solidFill>
          <a:ln w="28575" cap="flat" cmpd="sng" algn="ctr">
            <a:solidFill>
              <a:schemeClr val="tx1"/>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C8BA9F50-E95D-9D49-8124-1CEE2FE2E335}"/>
              </a:ext>
            </a:extLst>
          </p:cNvPr>
          <p:cNvCxnSpPr/>
          <p:nvPr/>
        </p:nvCxnSpPr>
        <p:spPr bwMode="auto">
          <a:xfrm>
            <a:off x="565264" y="2774067"/>
            <a:ext cx="8013471" cy="0"/>
          </a:xfrm>
          <a:prstGeom prst="line">
            <a:avLst/>
          </a:prstGeom>
          <a:solidFill>
            <a:srgbClr val="FFFF00"/>
          </a:solidFill>
          <a:ln w="12700" cap="flat" cmpd="sng" algn="ctr">
            <a:solidFill>
              <a:schemeClr val="tx1"/>
            </a:solidFill>
            <a:prstDash val="solid"/>
            <a:round/>
            <a:headEnd type="none" w="med" len="med"/>
            <a:tailEnd type="none" w="med" len="med"/>
          </a:ln>
          <a:effectLst/>
        </p:spPr>
      </p:cxnSp>
      <p:sp>
        <p:nvSpPr>
          <p:cNvPr id="3" name="TextBox 2">
            <a:extLst>
              <a:ext uri="{FF2B5EF4-FFF2-40B4-BE49-F238E27FC236}">
                <a16:creationId xmlns:a16="http://schemas.microsoft.com/office/drawing/2014/main" id="{EABC6A34-9863-4C18-9D37-5CCDFED5BC7B}"/>
              </a:ext>
            </a:extLst>
          </p:cNvPr>
          <p:cNvSpPr txBox="1"/>
          <p:nvPr/>
        </p:nvSpPr>
        <p:spPr>
          <a:xfrm>
            <a:off x="0" y="6214062"/>
            <a:ext cx="8691623" cy="553998"/>
          </a:xfrm>
          <a:prstGeom prst="rect">
            <a:avLst/>
          </a:prstGeom>
          <a:noFill/>
        </p:spPr>
        <p:txBody>
          <a:bodyPr wrap="square" rtlCol="0">
            <a:spAutoFit/>
          </a:bodyPr>
          <a:lstStyle/>
          <a:p>
            <a:r>
              <a:rPr lang="en-CA" sz="1000" u="none" dirty="0"/>
              <a:t>Data sources: Discharge Abstract Database, Ontario Mental Health Reporting System, Registered Persons Database, provided by the Institute for Clinical Evaluative Sciences. </a:t>
            </a:r>
          </a:p>
          <a:p>
            <a:r>
              <a:rPr lang="en-CA" sz="1000" u="none" dirty="0"/>
              <a:t>Note: Age-sex standardized rates </a:t>
            </a:r>
          </a:p>
        </p:txBody>
      </p:sp>
      <p:graphicFrame>
        <p:nvGraphicFramePr>
          <p:cNvPr id="12" name="Chart 11">
            <a:extLst>
              <a:ext uri="{FF2B5EF4-FFF2-40B4-BE49-F238E27FC236}">
                <a16:creationId xmlns:a16="http://schemas.microsoft.com/office/drawing/2014/main" id="{B7A30A8E-4F62-438F-A99B-C3878D23F9D6}"/>
              </a:ext>
            </a:extLst>
          </p:cNvPr>
          <p:cNvGraphicFramePr>
            <a:graphicFrameLocks/>
          </p:cNvGraphicFramePr>
          <p:nvPr>
            <p:extLst>
              <p:ext uri="{D42A27DB-BD31-4B8C-83A1-F6EECF244321}">
                <p14:modId xmlns:p14="http://schemas.microsoft.com/office/powerpoint/2010/main" val="3447629061"/>
              </p:ext>
            </p:extLst>
          </p:nvPr>
        </p:nvGraphicFramePr>
        <p:xfrm>
          <a:off x="779149" y="2898720"/>
          <a:ext cx="7534274" cy="32155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7451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75" y="183954"/>
            <a:ext cx="8703050" cy="1605753"/>
          </a:xfrm>
        </p:spPr>
        <p:txBody>
          <a:bodyPr/>
          <a:lstStyle/>
          <a:p>
            <a:r>
              <a:rPr lang="en-US" sz="2800" dirty="0"/>
              <a:t>Only 3 out of 10 people hospitalized for schizophrenia </a:t>
            </a:r>
            <a:r>
              <a:rPr lang="en-US" sz="2800" b="0" dirty="0"/>
              <a:t>in Ontario </a:t>
            </a:r>
            <a:r>
              <a:rPr lang="en-US" sz="2800" dirty="0"/>
              <a:t>have a follow-up visit with a family doctor or psychiatrist</a:t>
            </a:r>
            <a:r>
              <a:rPr lang="en-US" sz="2800" b="0" dirty="0"/>
              <a:t> within 7 days of discharge</a:t>
            </a:r>
          </a:p>
        </p:txBody>
      </p:sp>
      <p:sp>
        <p:nvSpPr>
          <p:cNvPr id="4" name="Content Placeholder 2"/>
          <p:cNvSpPr txBox="1">
            <a:spLocks/>
          </p:cNvSpPr>
          <p:nvPr/>
        </p:nvSpPr>
        <p:spPr>
          <a:xfrm>
            <a:off x="457200" y="1700808"/>
            <a:ext cx="8229600" cy="4248472"/>
          </a:xfrm>
          <a:prstGeom prst="rect">
            <a:avLst/>
          </a:prstGeom>
        </p:spPr>
        <p:txBody>
          <a:bodyPr/>
          <a:lst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endParaRPr lang="en-US" u="none"/>
          </a:p>
        </p:txBody>
      </p:sp>
      <p:pic>
        <p:nvPicPr>
          <p:cNvPr id="8" name="Picture 7">
            <a:extLst>
              <a:ext uri="{FF2B5EF4-FFF2-40B4-BE49-F238E27FC236}">
                <a16:creationId xmlns:a16="http://schemas.microsoft.com/office/drawing/2014/main" id="{A37AECFA-9542-A341-ACF0-F3DABDA22184}"/>
              </a:ext>
            </a:extLst>
          </p:cNvPr>
          <p:cNvPicPr>
            <a:picLocks noChangeAspect="1"/>
          </p:cNvPicPr>
          <p:nvPr/>
        </p:nvPicPr>
        <p:blipFill>
          <a:blip r:embed="rId2"/>
          <a:stretch>
            <a:fillRect/>
          </a:stretch>
        </p:blipFill>
        <p:spPr>
          <a:xfrm>
            <a:off x="862568" y="2369567"/>
            <a:ext cx="7104165" cy="3230592"/>
          </a:xfrm>
          <a:prstGeom prst="rect">
            <a:avLst/>
          </a:prstGeom>
        </p:spPr>
      </p:pic>
      <p:sp>
        <p:nvSpPr>
          <p:cNvPr id="5" name="TextBox 4">
            <a:extLst>
              <a:ext uri="{FF2B5EF4-FFF2-40B4-BE49-F238E27FC236}">
                <a16:creationId xmlns:a16="http://schemas.microsoft.com/office/drawing/2014/main" id="{FBEA9207-7DAA-4197-A2F6-06E9AB63BFAE}"/>
              </a:ext>
            </a:extLst>
          </p:cNvPr>
          <p:cNvSpPr txBox="1"/>
          <p:nvPr/>
        </p:nvSpPr>
        <p:spPr>
          <a:xfrm>
            <a:off x="43798" y="6330218"/>
            <a:ext cx="8613204" cy="400110"/>
          </a:xfrm>
          <a:prstGeom prst="rect">
            <a:avLst/>
          </a:prstGeom>
          <a:noFill/>
        </p:spPr>
        <p:txBody>
          <a:bodyPr wrap="square" rtlCol="0">
            <a:spAutoFit/>
          </a:bodyPr>
          <a:lstStyle/>
          <a:p>
            <a:r>
              <a:rPr lang="en-CA" sz="1000" u="none" dirty="0"/>
              <a:t>Data sources: Discharge Abstract Database, Ontario Mental Health Reporting System, Registered Persons Database, provided by the Institute for Clinical Evaluative Sciences. </a:t>
            </a:r>
          </a:p>
        </p:txBody>
      </p:sp>
    </p:spTree>
    <p:extLst>
      <p:ext uri="{BB962C8B-B14F-4D97-AF65-F5344CB8AC3E}">
        <p14:creationId xmlns:p14="http://schemas.microsoft.com/office/powerpoint/2010/main" val="1163886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a:t>
            </a:r>
          </a:p>
        </p:txBody>
      </p:sp>
      <p:sp>
        <p:nvSpPr>
          <p:cNvPr id="3" name="Content Placeholder 2"/>
          <p:cNvSpPr>
            <a:spLocks noGrp="1"/>
          </p:cNvSpPr>
          <p:nvPr>
            <p:ph idx="1"/>
          </p:nvPr>
        </p:nvSpPr>
        <p:spPr>
          <a:xfrm>
            <a:off x="457200" y="1440547"/>
            <a:ext cx="8229600" cy="4248472"/>
          </a:xfrm>
        </p:spPr>
        <p:txBody>
          <a:bodyPr/>
          <a:lstStyle/>
          <a:p>
            <a:r>
              <a:rPr lang="en-US" b="1">
                <a:ea typeface="MS PGothic"/>
              </a:rPr>
              <a:t>Overview of quality standards </a:t>
            </a:r>
            <a:br>
              <a:rPr lang="en-US" b="1"/>
            </a:br>
            <a:r>
              <a:rPr lang="en-US">
                <a:ea typeface="MS PGothic"/>
              </a:rPr>
              <a:t>What are they? How are they used?​</a:t>
            </a:r>
          </a:p>
          <a:p>
            <a:r>
              <a:rPr lang="en-US" b="1">
                <a:ea typeface="MS PGothic"/>
              </a:rPr>
              <a:t>Why this quality standard is needed </a:t>
            </a:r>
            <a:br>
              <a:rPr lang="en-US" b="1"/>
            </a:br>
            <a:r>
              <a:rPr lang="en-US">
                <a:ea typeface="MS PGothic"/>
              </a:rPr>
              <a:t>Gaps and variations in quality of care </a:t>
            </a:r>
            <a:r>
              <a:rPr lang="en-CA">
                <a:ea typeface="MS PGothic"/>
              </a:rPr>
              <a:t>for adults with schizophrenia in</a:t>
            </a:r>
            <a:r>
              <a:rPr lang="en-US">
                <a:ea typeface="MS PGothic"/>
              </a:rPr>
              <a:t> Ontario</a:t>
            </a:r>
          </a:p>
          <a:p>
            <a:r>
              <a:rPr lang="en-US" b="1"/>
              <a:t>Quality statements in brief</a:t>
            </a:r>
            <a:br>
              <a:rPr lang="en-US" b="1"/>
            </a:br>
            <a:r>
              <a:rPr lang="en-US"/>
              <a:t>The key recommendations in the schizophrenia quality standard</a:t>
            </a:r>
            <a:r>
              <a:rPr lang="en-US" sz="2000"/>
              <a:t> </a:t>
            </a:r>
          </a:p>
          <a:p>
            <a:r>
              <a:rPr lang="en-US" b="1"/>
              <a:t>How success can be measured </a:t>
            </a:r>
            <a:br>
              <a:rPr lang="en-US" sz="2000" b="1"/>
            </a:br>
            <a:r>
              <a:rPr lang="en-US"/>
              <a:t>Indicators that can help measure your quality improvement efforts</a:t>
            </a:r>
            <a:endParaRPr lang="en-US" sz="2000" b="1"/>
          </a:p>
          <a:p>
            <a:endParaRPr lang="en-US" sz="2000"/>
          </a:p>
          <a:p>
            <a:endParaRPr lang="en-US" sz="2000"/>
          </a:p>
        </p:txBody>
      </p:sp>
    </p:spTree>
    <p:extLst>
      <p:ext uri="{BB962C8B-B14F-4D97-AF65-F5344CB8AC3E}">
        <p14:creationId xmlns:p14="http://schemas.microsoft.com/office/powerpoint/2010/main" val="251352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72" y="273502"/>
            <a:ext cx="8885120" cy="1416867"/>
          </a:xfrm>
        </p:spPr>
        <p:txBody>
          <a:bodyPr/>
          <a:lstStyle/>
          <a:p>
            <a:pPr lvl="0">
              <a:buClr>
                <a:srgbClr val="00858F"/>
              </a:buClr>
            </a:pPr>
            <a:r>
              <a:rPr lang="en-US" sz="2400" kern="1200" dirty="0">
                <a:solidFill>
                  <a:srgbClr val="00A0AF"/>
                </a:solidFill>
                <a:latin typeface="Arial" panose="020B0604020202020204" pitchFamily="34" charset="0"/>
                <a:cs typeface="Times New Roman" panose="02020603050405020304" pitchFamily="18" charset="0"/>
              </a:rPr>
              <a:t>The percentage of people who had contact with a family doctor or a psychiatrist within 7 days of a previous hospital discharge for schizophrenia varied across regions from 17.8% to 45.0%</a:t>
            </a:r>
          </a:p>
        </p:txBody>
      </p:sp>
      <p:sp>
        <p:nvSpPr>
          <p:cNvPr id="7" name="TextBox 6">
            <a:extLst>
              <a:ext uri="{FF2B5EF4-FFF2-40B4-BE49-F238E27FC236}">
                <a16:creationId xmlns:a16="http://schemas.microsoft.com/office/drawing/2014/main" id="{54A4628D-1008-C247-A20C-8DEECF6B5688}"/>
              </a:ext>
            </a:extLst>
          </p:cNvPr>
          <p:cNvSpPr txBox="1"/>
          <p:nvPr/>
        </p:nvSpPr>
        <p:spPr>
          <a:xfrm>
            <a:off x="467544" y="2064208"/>
            <a:ext cx="8136904" cy="523220"/>
          </a:xfrm>
          <a:prstGeom prst="rect">
            <a:avLst/>
          </a:prstGeom>
          <a:noFill/>
        </p:spPr>
        <p:txBody>
          <a:bodyPr wrap="square" rtlCol="0">
            <a:spAutoFit/>
          </a:bodyPr>
          <a:lstStyle/>
          <a:p>
            <a:r>
              <a:rPr lang="en-US" u="none" dirty="0">
                <a:solidFill>
                  <a:srgbClr val="000000"/>
                </a:solidFill>
                <a:latin typeface="+mn-lt"/>
              </a:rPr>
              <a:t>Percentage of people who had contact with a family doctor or a psychiatrist within 7 days of a previous hospital discharge for schizophrenia, in Ontario, by LHIN region, 2017/18</a:t>
            </a:r>
          </a:p>
        </p:txBody>
      </p:sp>
      <p:cxnSp>
        <p:nvCxnSpPr>
          <p:cNvPr id="11" name="Straight Connector 10">
            <a:extLst>
              <a:ext uri="{FF2B5EF4-FFF2-40B4-BE49-F238E27FC236}">
                <a16:creationId xmlns:a16="http://schemas.microsoft.com/office/drawing/2014/main" id="{9E432187-44D2-B448-A931-F989F77AD478}"/>
              </a:ext>
            </a:extLst>
          </p:cNvPr>
          <p:cNvCxnSpPr/>
          <p:nvPr/>
        </p:nvCxnSpPr>
        <p:spPr bwMode="auto">
          <a:xfrm>
            <a:off x="518969" y="1977316"/>
            <a:ext cx="8085479" cy="6711"/>
          </a:xfrm>
          <a:prstGeom prst="line">
            <a:avLst/>
          </a:prstGeom>
          <a:solidFill>
            <a:srgbClr val="FFFF00"/>
          </a:solidFill>
          <a:ln w="28575" cap="flat" cmpd="sng" algn="ctr">
            <a:solidFill>
              <a:schemeClr val="tx1"/>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CFA1C0F4-EC16-9E48-8D18-C72E5754DC92}"/>
              </a:ext>
            </a:extLst>
          </p:cNvPr>
          <p:cNvCxnSpPr/>
          <p:nvPr/>
        </p:nvCxnSpPr>
        <p:spPr bwMode="auto">
          <a:xfrm>
            <a:off x="518969" y="2625388"/>
            <a:ext cx="8085479" cy="0"/>
          </a:xfrm>
          <a:prstGeom prst="line">
            <a:avLst/>
          </a:prstGeom>
          <a:solidFill>
            <a:srgbClr val="FFFF00"/>
          </a:solidFill>
          <a:ln w="12700" cap="flat" cmpd="sng" algn="ctr">
            <a:solidFill>
              <a:schemeClr val="tx1"/>
            </a:solidFill>
            <a:prstDash val="solid"/>
            <a:round/>
            <a:headEnd type="none" w="med" len="med"/>
            <a:tailEnd type="none" w="med" len="med"/>
          </a:ln>
          <a:effectLst/>
        </p:spPr>
      </p:cxnSp>
      <p:sp>
        <p:nvSpPr>
          <p:cNvPr id="8" name="TextBox 7">
            <a:extLst>
              <a:ext uri="{FF2B5EF4-FFF2-40B4-BE49-F238E27FC236}">
                <a16:creationId xmlns:a16="http://schemas.microsoft.com/office/drawing/2014/main" id="{A69ACACD-4894-4DE9-B915-D71D80FDCA57}"/>
              </a:ext>
            </a:extLst>
          </p:cNvPr>
          <p:cNvSpPr txBox="1"/>
          <p:nvPr/>
        </p:nvSpPr>
        <p:spPr>
          <a:xfrm>
            <a:off x="0" y="6222819"/>
            <a:ext cx="8606390" cy="553998"/>
          </a:xfrm>
          <a:prstGeom prst="rect">
            <a:avLst/>
          </a:prstGeom>
          <a:noFill/>
        </p:spPr>
        <p:txBody>
          <a:bodyPr wrap="square" rtlCol="0">
            <a:spAutoFit/>
          </a:bodyPr>
          <a:lstStyle/>
          <a:p>
            <a:r>
              <a:rPr lang="en-CA" sz="1000" u="none" dirty="0"/>
              <a:t>Data sources: Discharge Abstract Database, Ontario Mental Health Reporting System, Registered Persons Database, provided by the Institute for Clinical Evaluative Sciences</a:t>
            </a:r>
          </a:p>
          <a:p>
            <a:r>
              <a:rPr lang="en-CA" sz="1000" u="none" dirty="0"/>
              <a:t>Note: Age-sex standardized rates </a:t>
            </a:r>
          </a:p>
        </p:txBody>
      </p:sp>
      <p:graphicFrame>
        <p:nvGraphicFramePr>
          <p:cNvPr id="9" name="Chart 8">
            <a:extLst>
              <a:ext uri="{FF2B5EF4-FFF2-40B4-BE49-F238E27FC236}">
                <a16:creationId xmlns:a16="http://schemas.microsoft.com/office/drawing/2014/main" id="{F4489493-9E1B-46DD-887D-7AF62D17E46A}"/>
              </a:ext>
            </a:extLst>
          </p:cNvPr>
          <p:cNvGraphicFramePr>
            <a:graphicFrameLocks/>
          </p:cNvGraphicFramePr>
          <p:nvPr>
            <p:extLst>
              <p:ext uri="{D42A27DB-BD31-4B8C-83A1-F6EECF244321}">
                <p14:modId xmlns:p14="http://schemas.microsoft.com/office/powerpoint/2010/main" val="3840109962"/>
              </p:ext>
            </p:extLst>
          </p:nvPr>
        </p:nvGraphicFramePr>
        <p:xfrm>
          <a:off x="303339" y="2724903"/>
          <a:ext cx="8524522" cy="38528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2591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CA" sz="4800" dirty="0"/>
            </a:br>
            <a:r>
              <a:rPr lang="en-US" sz="4800">
                <a:ea typeface="MS PGothic"/>
              </a:rPr>
              <a:t>Quality Standard </a:t>
            </a:r>
            <a:r>
              <a:rPr lang="en-US" sz="4800" dirty="0">
                <a:ea typeface="MS PGothic"/>
              </a:rPr>
              <a:t>in Brief</a:t>
            </a:r>
            <a:br>
              <a:rPr lang="en-US" dirty="0">
                <a:latin typeface="MS PGothic"/>
              </a:rPr>
            </a:br>
            <a:endParaRPr lang="en-US"/>
          </a:p>
        </p:txBody>
      </p:sp>
    </p:spTree>
    <p:custDataLst>
      <p:tags r:id="rId1"/>
    </p:custDataLst>
    <p:extLst>
      <p:ext uri="{BB962C8B-B14F-4D97-AF65-F5344CB8AC3E}">
        <p14:creationId xmlns:p14="http://schemas.microsoft.com/office/powerpoint/2010/main" val="3696571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Scope of the Schizophrenia Hospital Quality Standard</a:t>
            </a:r>
          </a:p>
        </p:txBody>
      </p:sp>
      <p:sp>
        <p:nvSpPr>
          <p:cNvPr id="4" name="Content Placeholder 3"/>
          <p:cNvSpPr>
            <a:spLocks noGrp="1"/>
          </p:cNvSpPr>
          <p:nvPr>
            <p:ph idx="1"/>
          </p:nvPr>
        </p:nvSpPr>
        <p:spPr>
          <a:xfrm>
            <a:off x="457200" y="1700808"/>
            <a:ext cx="8229600" cy="4639834"/>
          </a:xfrm>
        </p:spPr>
        <p:txBody>
          <a:bodyPr/>
          <a:lstStyle/>
          <a:p>
            <a:r>
              <a:rPr lang="en-CA" dirty="0">
                <a:latin typeface="+mn-lt"/>
              </a:rPr>
              <a:t>This quality standard focuses on care for adults 18 years of age and older </a:t>
            </a:r>
            <a:r>
              <a:rPr lang="en-CA" kern="1200" dirty="0">
                <a:latin typeface="+mn-lt"/>
                <a:cs typeface="ＭＳ Ｐゴシック" pitchFamily="68" charset="-128"/>
              </a:rPr>
              <a:t>with a primary diagnosis of schizophrenia (including related disorders such as schizoaffective disorder) who are seen in an emergency department or admitted to an inpatient setting. </a:t>
            </a:r>
            <a:r>
              <a:rPr lang="en-CA" dirty="0">
                <a:latin typeface="+mn-lt"/>
              </a:rPr>
              <a:t> </a:t>
            </a:r>
          </a:p>
          <a:p>
            <a:r>
              <a:rPr lang="en-CA" dirty="0">
                <a:latin typeface="+mn-lt"/>
              </a:rPr>
              <a:t>It also provides guidance </a:t>
            </a:r>
            <a:r>
              <a:rPr lang="en-CA" kern="1200" dirty="0">
                <a:latin typeface="+mn-lt"/>
                <a:cs typeface="ＭＳ Ｐゴシック" pitchFamily="68" charset="-128"/>
              </a:rPr>
              <a:t>for the care of people who are transitioning from the inpatient setting to the community. </a:t>
            </a:r>
          </a:p>
          <a:p>
            <a:r>
              <a:rPr lang="en-CA" kern="1200" dirty="0">
                <a:latin typeface="+mn-lt"/>
                <a:cs typeface="ＭＳ Ｐゴシック" pitchFamily="68" charset="-128"/>
              </a:rPr>
              <a:t>While focused on hospital care, some interventions described are likely to take place outside of the hospital, following their initiation or a referral in hospital. </a:t>
            </a:r>
            <a:br>
              <a:rPr lang="en-CA" dirty="0">
                <a:latin typeface="+mn-lt"/>
              </a:rPr>
            </a:br>
            <a:endParaRPr lang="en-CA" dirty="0">
              <a:latin typeface="+mn-lt"/>
            </a:endParaRPr>
          </a:p>
        </p:txBody>
      </p:sp>
    </p:spTree>
    <p:custDataLst>
      <p:tags r:id="rId1"/>
    </p:custDataLst>
    <p:extLst>
      <p:ext uri="{BB962C8B-B14F-4D97-AF65-F5344CB8AC3E}">
        <p14:creationId xmlns:p14="http://schemas.microsoft.com/office/powerpoint/2010/main" val="1646132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CA34D1-B6C2-4B10-96D9-A7DD72BB915B}"/>
              </a:ext>
            </a:extLst>
          </p:cNvPr>
          <p:cNvSpPr>
            <a:spLocks noGrp="1"/>
          </p:cNvSpPr>
          <p:nvPr>
            <p:ph idx="1"/>
          </p:nvPr>
        </p:nvSpPr>
        <p:spPr>
          <a:xfrm>
            <a:off x="4662335" y="1224377"/>
            <a:ext cx="4019797" cy="4953532"/>
          </a:xfrm>
        </p:spPr>
        <p:txBody>
          <a:bodyPr/>
          <a:lstStyle/>
          <a:p>
            <a:pPr marL="0" indent="0">
              <a:buNone/>
            </a:pPr>
            <a:r>
              <a:rPr lang="en-CA" kern="1200" dirty="0">
                <a:latin typeface="+mn-lt"/>
                <a:cs typeface="ＭＳ Ｐゴシック" pitchFamily="68" charset="-128"/>
              </a:rPr>
              <a:t>For a quality standard that addresses care provided in the community for adults with schizophrenia, please refer to the quality standard </a:t>
            </a:r>
            <a:r>
              <a:rPr lang="en-CA" u="sng" kern="1200" dirty="0">
                <a:solidFill>
                  <a:srgbClr val="00A0AF"/>
                </a:solidFill>
                <a:latin typeface="+mn-lt"/>
                <a:hlinkClick r:id="rId3">
                  <a:extLst>
                    <a:ext uri="{A12FA001-AC4F-418D-AE19-62706E023703}">
                      <ahyp:hlinkClr xmlns:ahyp="http://schemas.microsoft.com/office/drawing/2018/hyperlinkcolor" val="tx"/>
                    </a:ext>
                  </a:extLst>
                </a:hlinkClick>
              </a:rPr>
              <a:t>Schizophrenia: Care in the Community for Adults</a:t>
            </a:r>
            <a:r>
              <a:rPr lang="en-CA" u="sng" kern="1200" dirty="0">
                <a:solidFill>
                  <a:srgbClr val="00A0AF"/>
                </a:solidFill>
                <a:latin typeface="+mn-lt"/>
                <a:hlinkClick r:id="rId4">
                  <a:extLst>
                    <a:ext uri="{A12FA001-AC4F-418D-AE19-62706E023703}">
                      <ahyp:hlinkClr xmlns:ahyp="http://schemas.microsoft.com/office/drawing/2018/hyperlinkcolor" val="tx"/>
                    </a:ext>
                  </a:extLst>
                </a:hlinkClick>
              </a:rPr>
              <a:t>.</a:t>
            </a:r>
            <a:r>
              <a:rPr lang="en-CA" u="sng" kern="1200" dirty="0">
                <a:latin typeface="+mn-lt"/>
                <a:cs typeface="ＭＳ Ｐゴシック" pitchFamily="68" charset="-128"/>
                <a:hlinkClick r:id="rId4"/>
              </a:rPr>
              <a:t>  </a:t>
            </a:r>
            <a:endParaRPr lang="en-CA" dirty="0">
              <a:latin typeface="+mn-lt"/>
            </a:endParaRPr>
          </a:p>
        </p:txBody>
      </p:sp>
      <p:pic>
        <p:nvPicPr>
          <p:cNvPr id="5" name="Picture 4">
            <a:extLst>
              <a:ext uri="{FF2B5EF4-FFF2-40B4-BE49-F238E27FC236}">
                <a16:creationId xmlns:a16="http://schemas.microsoft.com/office/drawing/2014/main" id="{E734A3CB-21EB-42D7-92CC-2588B4A0D8E7}"/>
              </a:ext>
            </a:extLst>
          </p:cNvPr>
          <p:cNvPicPr>
            <a:picLocks noChangeAspect="1"/>
          </p:cNvPicPr>
          <p:nvPr/>
        </p:nvPicPr>
        <p:blipFill>
          <a:blip r:embed="rId5"/>
          <a:stretch>
            <a:fillRect/>
          </a:stretch>
        </p:blipFill>
        <p:spPr>
          <a:xfrm>
            <a:off x="459901" y="985541"/>
            <a:ext cx="2539451" cy="2539451"/>
          </a:xfrm>
          <a:prstGeom prst="rect">
            <a:avLst/>
          </a:prstGeom>
          <a:ln>
            <a:solidFill>
              <a:schemeClr val="bg1">
                <a:lumMod val="85000"/>
              </a:schemeClr>
            </a:solidFill>
          </a:ln>
        </p:spPr>
      </p:pic>
      <p:pic>
        <p:nvPicPr>
          <p:cNvPr id="6" name="Picture 5">
            <a:extLst>
              <a:ext uri="{FF2B5EF4-FFF2-40B4-BE49-F238E27FC236}">
                <a16:creationId xmlns:a16="http://schemas.microsoft.com/office/drawing/2014/main" id="{A19DDBD2-8BEC-46D9-B14E-D1637FFA8397}"/>
              </a:ext>
            </a:extLst>
          </p:cNvPr>
          <p:cNvPicPr>
            <a:picLocks noChangeAspect="1"/>
          </p:cNvPicPr>
          <p:nvPr/>
        </p:nvPicPr>
        <p:blipFill>
          <a:blip r:embed="rId6"/>
          <a:stretch>
            <a:fillRect/>
          </a:stretch>
        </p:blipFill>
        <p:spPr>
          <a:xfrm>
            <a:off x="1753129" y="3123197"/>
            <a:ext cx="2535519" cy="2535519"/>
          </a:xfrm>
          <a:prstGeom prst="rect">
            <a:avLst/>
          </a:prstGeom>
          <a:ln>
            <a:solidFill>
              <a:schemeClr val="bg1">
                <a:lumMod val="85000"/>
              </a:schemeClr>
            </a:solidFill>
          </a:ln>
        </p:spPr>
      </p:pic>
    </p:spTree>
    <p:extLst>
      <p:ext uri="{BB962C8B-B14F-4D97-AF65-F5344CB8AC3E}">
        <p14:creationId xmlns:p14="http://schemas.microsoft.com/office/powerpoint/2010/main" val="2771555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979878" cy="1165909"/>
          </a:xfrm>
        </p:spPr>
        <p:txBody>
          <a:bodyPr/>
          <a:lstStyle/>
          <a:p>
            <a:r>
              <a:rPr lang="en-US"/>
              <a:t>Schizophrenia Hospital Quality Standard: Quality Statements</a:t>
            </a:r>
            <a:endParaRPr lang="en-US">
              <a:solidFill>
                <a:schemeClr val="accent2"/>
              </a:solidFill>
            </a:endParaRPr>
          </a:p>
        </p:txBody>
      </p:sp>
      <p:sp>
        <p:nvSpPr>
          <p:cNvPr id="3" name="Content Placeholder 2"/>
          <p:cNvSpPr>
            <a:spLocks noGrp="1"/>
          </p:cNvSpPr>
          <p:nvPr>
            <p:ph idx="1"/>
          </p:nvPr>
        </p:nvSpPr>
        <p:spPr>
          <a:xfrm>
            <a:off x="457200" y="1700808"/>
            <a:ext cx="8276492" cy="3398730"/>
          </a:xfrm>
        </p:spPr>
        <p:txBody>
          <a:bodyPr numCol="2" spcCol="252000"/>
          <a:lstStyle/>
          <a:p>
            <a:r>
              <a:rPr lang="en-CA" sz="2000"/>
              <a:t>Comprehensive Interprofessional Assessment*</a:t>
            </a:r>
          </a:p>
          <a:p>
            <a:r>
              <a:rPr lang="en-CA" sz="2000"/>
              <a:t>Screening for Substance Use*</a:t>
            </a:r>
            <a:endParaRPr lang="en-US" sz="2000"/>
          </a:p>
          <a:p>
            <a:r>
              <a:rPr lang="en-CA" sz="2000"/>
              <a:t>Physical Health Assessment*</a:t>
            </a:r>
            <a:r>
              <a:rPr lang="en-US" sz="2000"/>
              <a:t>	</a:t>
            </a:r>
          </a:p>
          <a:p>
            <a:r>
              <a:rPr lang="en-CA" sz="2000"/>
              <a:t>Promoting Physical Activity and Healthy Eating*</a:t>
            </a:r>
            <a:r>
              <a:rPr lang="en-US" sz="2000"/>
              <a:t>	</a:t>
            </a:r>
          </a:p>
          <a:p>
            <a:r>
              <a:rPr lang="en-CA" sz="2000"/>
              <a:t>Promoting Smoking Cessation*</a:t>
            </a:r>
            <a:endParaRPr lang="en-US" sz="2000"/>
          </a:p>
          <a:p>
            <a:r>
              <a:rPr lang="en-CA" sz="2000"/>
              <a:t>Treatment With Clozapine*</a:t>
            </a:r>
            <a:r>
              <a:rPr lang="en-US" sz="2000"/>
              <a:t>	</a:t>
            </a:r>
          </a:p>
          <a:p>
            <a:r>
              <a:rPr lang="en-CA" sz="2000"/>
              <a:t>Treatment With Long-Acting Injectable Antipsychotic Medication*</a:t>
            </a:r>
            <a:endParaRPr lang="en-US" sz="2000"/>
          </a:p>
          <a:p>
            <a:r>
              <a:rPr lang="en-CA" sz="2000"/>
              <a:t>Cognitive Behavioural Therapy*</a:t>
            </a:r>
            <a:r>
              <a:rPr lang="en-US" sz="2000"/>
              <a:t>	</a:t>
            </a:r>
          </a:p>
          <a:p>
            <a:r>
              <a:rPr lang="en-CA" sz="2000"/>
              <a:t>Family Intervention*</a:t>
            </a:r>
            <a:r>
              <a:rPr lang="en-US" sz="2000"/>
              <a:t>	</a:t>
            </a:r>
          </a:p>
          <a:p>
            <a:r>
              <a:rPr lang="en-CA" sz="2000"/>
              <a:t>Follow-Up Appointment After Discharge</a:t>
            </a:r>
            <a:r>
              <a:rPr lang="en-US" sz="2000"/>
              <a:t>	</a:t>
            </a:r>
          </a:p>
          <a:p>
            <a:r>
              <a:rPr lang="en-CA" sz="2000"/>
              <a:t>Transitions in Care</a:t>
            </a:r>
            <a:r>
              <a:rPr lang="en-US" sz="2000"/>
              <a:t>	</a:t>
            </a:r>
          </a:p>
        </p:txBody>
      </p:sp>
      <p:sp>
        <p:nvSpPr>
          <p:cNvPr id="4" name="TextBox 3">
            <a:extLst>
              <a:ext uri="{FF2B5EF4-FFF2-40B4-BE49-F238E27FC236}">
                <a16:creationId xmlns:a16="http://schemas.microsoft.com/office/drawing/2014/main" id="{1F26DCD4-24A8-495D-919A-950622682481}"/>
              </a:ext>
            </a:extLst>
          </p:cNvPr>
          <p:cNvSpPr txBox="1"/>
          <p:nvPr/>
        </p:nvSpPr>
        <p:spPr>
          <a:xfrm>
            <a:off x="156409" y="6039853"/>
            <a:ext cx="8422107" cy="307777"/>
          </a:xfrm>
          <a:prstGeom prst="rect">
            <a:avLst/>
          </a:prstGeom>
          <a:noFill/>
        </p:spPr>
        <p:txBody>
          <a:bodyPr wrap="square" rtlCol="0">
            <a:spAutoFit/>
          </a:bodyPr>
          <a:lstStyle/>
          <a:p>
            <a:r>
              <a:rPr lang="en-US" u="none"/>
              <a:t>*The community schizophrenia quality standard includes a similar quality statement.</a:t>
            </a:r>
            <a:endParaRPr lang="en-CA" u="none"/>
          </a:p>
        </p:txBody>
      </p:sp>
    </p:spTree>
    <p:extLst>
      <p:ext uri="{BB962C8B-B14F-4D97-AF65-F5344CB8AC3E}">
        <p14:creationId xmlns:p14="http://schemas.microsoft.com/office/powerpoint/2010/main" val="1999496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31734-D6F8-4DB1-8EFD-81AE483997B1}"/>
              </a:ext>
            </a:extLst>
          </p:cNvPr>
          <p:cNvSpPr>
            <a:spLocks noGrp="1"/>
          </p:cNvSpPr>
          <p:nvPr>
            <p:ph type="title"/>
          </p:nvPr>
        </p:nvSpPr>
        <p:spPr>
          <a:xfrm>
            <a:off x="661664" y="1498446"/>
            <a:ext cx="6727922" cy="4304457"/>
          </a:xfrm>
        </p:spPr>
        <p:txBody>
          <a:bodyPr/>
          <a:lstStyle/>
          <a:p>
            <a:pPr>
              <a:lnSpc>
                <a:spcPct val="100000"/>
              </a:lnSpc>
            </a:pPr>
            <a:r>
              <a:rPr lang="en-CA" sz="1800" b="0" dirty="0">
                <a:ea typeface="MS PGothic"/>
              </a:rPr>
              <a:t>“</a:t>
            </a:r>
            <a:r>
              <a:rPr lang="en-CA" sz="1800" b="0" i="1" dirty="0">
                <a:ea typeface="MS PGothic"/>
              </a:rPr>
              <a:t>Implementing the schizophrenia quality standard represents an opportunity to advance quality in a way that we have never had before and that no other province in Canada has had. Implementing the quality standard will represent a paradigm change. It will bring a better service user experience and a different lens that will be more aligned with recovery and better clinical outcomes for the patient. For example, we have historically assumed that people with schizophrenia just need medication and time. The new notion that a patient with schizophrenia gets a psychological treatment or at very least should be offered a psychological treatment is a really significant change. If patients and family members have these statements in front of them they will be more informed about the best evidence-based treatments and they will ask the right questions to make sure they get the best evidence-based treatments.”</a:t>
            </a:r>
            <a:br>
              <a:rPr lang="en-CA" sz="1800" b="0" dirty="0"/>
            </a:br>
            <a:r>
              <a:rPr lang="en-CA" sz="1800" b="0" i="1" dirty="0">
                <a:ea typeface="MS PGothic"/>
              </a:rPr>
              <a:t> </a:t>
            </a:r>
            <a:br>
              <a:rPr lang="en-US" sz="1800" dirty="0"/>
            </a:br>
            <a:r>
              <a:rPr lang="en-US" sz="1400" b="0" i="1" dirty="0">
                <a:ea typeface="MS PGothic"/>
              </a:rPr>
              <a:t>–</a:t>
            </a:r>
            <a:r>
              <a:rPr lang="en-US" sz="1400" i="1" dirty="0">
                <a:ea typeface="MS PGothic"/>
              </a:rPr>
              <a:t> </a:t>
            </a:r>
            <a:r>
              <a:rPr lang="en-CA" sz="1400" b="0" i="1" dirty="0">
                <a:ea typeface="MS PGothic"/>
              </a:rPr>
              <a:t>Dr. Phil Klassen, Schizophrenia Quality Standard Advisory Committee member </a:t>
            </a:r>
            <a:br>
              <a:rPr lang="en-CA" sz="1400" b="0" dirty="0">
                <a:highlight>
                  <a:srgbClr val="FFFF00"/>
                </a:highlight>
              </a:rPr>
            </a:br>
            <a:br>
              <a:rPr lang="en-US" sz="1400" b="0" i="1" dirty="0">
                <a:highlight>
                  <a:srgbClr val="FFFF00"/>
                </a:highlight>
                <a:ea typeface="MS PGothic"/>
              </a:rPr>
            </a:br>
            <a:br>
              <a:rPr lang="en-CA" sz="1800" b="0" i="1" dirty="0">
                <a:highlight>
                  <a:srgbClr val="FFFF00"/>
                </a:highlight>
                <a:ea typeface="MS PGothic"/>
              </a:rPr>
            </a:br>
            <a:endParaRPr lang="en-US" sz="1800" b="0" i="1">
              <a:highlight>
                <a:srgbClr val="FFFF00"/>
              </a:highlight>
              <a:ea typeface="MS PGothic"/>
            </a:endParaRPr>
          </a:p>
        </p:txBody>
      </p:sp>
    </p:spTree>
    <p:extLst>
      <p:ext uri="{BB962C8B-B14F-4D97-AF65-F5344CB8AC3E}">
        <p14:creationId xmlns:p14="http://schemas.microsoft.com/office/powerpoint/2010/main" val="854047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nSpc>
                <a:spcPct val="90000"/>
              </a:lnSpc>
            </a:pPr>
            <a:r>
              <a:rPr lang="en-CA" sz="3200" b="0"/>
              <a:t>Quality Statement 1: </a:t>
            </a:r>
            <a:r>
              <a:rPr lang="en-CA" sz="3200"/>
              <a:t>Comprehensive Interprofessional Assessment </a:t>
            </a:r>
            <a:br>
              <a:rPr lang="en-CA" sz="3500"/>
            </a:br>
            <a:endParaRPr lang="en-CA" sz="3500" b="0"/>
          </a:p>
        </p:txBody>
      </p:sp>
      <p:sp>
        <p:nvSpPr>
          <p:cNvPr id="3" name="Rectangle 2"/>
          <p:cNvSpPr/>
          <p:nvPr/>
        </p:nvSpPr>
        <p:spPr>
          <a:xfrm>
            <a:off x="671362" y="2547644"/>
            <a:ext cx="7801276" cy="1442465"/>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br>
              <a:rPr lang="en-CA" sz="2400" u="none">
                <a:solidFill>
                  <a:srgbClr val="000000"/>
                </a:solidFill>
              </a:rPr>
            </a:br>
            <a:r>
              <a:rPr lang="en-CA" sz="2400" u="none">
                <a:solidFill>
                  <a:srgbClr val="000000"/>
                </a:solidFill>
              </a:rPr>
              <a:t>Adults who are admitted to an inpatient setting with a primary diagnosis of schizophrenia undergo a comprehensive interprofessional assessment that informs their care plan. </a:t>
            </a:r>
          </a:p>
          <a:p>
            <a:endParaRPr lang="en-CA" sz="2400" u="none">
              <a:solidFill>
                <a:srgbClr val="000000"/>
              </a:solidFill>
            </a:endParaRPr>
          </a:p>
        </p:txBody>
      </p:sp>
    </p:spTree>
    <p:custDataLst>
      <p:tags r:id="rId1"/>
    </p:custDataLst>
    <p:extLst>
      <p:ext uri="{BB962C8B-B14F-4D97-AF65-F5344CB8AC3E}">
        <p14:creationId xmlns:p14="http://schemas.microsoft.com/office/powerpoint/2010/main" val="2503775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588719"/>
            <a:ext cx="8244584" cy="898336"/>
          </a:xfrm>
        </p:spPr>
        <p:txBody>
          <a:bodyPr/>
          <a:lstStyle/>
          <a:p>
            <a:r>
              <a:rPr lang="en-CA" sz="3200" b="0"/>
              <a:t>Quality Statement 2: </a:t>
            </a:r>
            <a:r>
              <a:rPr lang="en-CA" sz="3200"/>
              <a:t>Screening for Substance Use</a:t>
            </a:r>
            <a:endParaRPr lang="en-CA"/>
          </a:p>
        </p:txBody>
      </p:sp>
      <p:sp>
        <p:nvSpPr>
          <p:cNvPr id="3" name="Rectangle 2"/>
          <p:cNvSpPr/>
          <p:nvPr/>
        </p:nvSpPr>
        <p:spPr>
          <a:xfrm>
            <a:off x="933157" y="2319223"/>
            <a:ext cx="7277687" cy="1964019"/>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en-CA" sz="2400" u="none">
                <a:latin typeface="+mn-lt"/>
                <a:cs typeface="ＭＳ Ｐゴシック" pitchFamily="68" charset="-128"/>
              </a:rPr>
              <a:t>Adults who present to an emergency department or in an inpatient setting with a primary diagnosis of schizophrenia are assessed for substance use and, if appropriate, offered treatment for concurrent </a:t>
            </a:r>
            <a:r>
              <a:rPr lang="en-CA" sz="2400" u="none">
                <a:latin typeface="+mn-lt"/>
              </a:rPr>
              <a:t>disorders.</a:t>
            </a:r>
          </a:p>
        </p:txBody>
      </p:sp>
    </p:spTree>
    <p:custDataLst>
      <p:tags r:id="rId1"/>
    </p:custDataLst>
    <p:extLst>
      <p:ext uri="{BB962C8B-B14F-4D97-AF65-F5344CB8AC3E}">
        <p14:creationId xmlns:p14="http://schemas.microsoft.com/office/powerpoint/2010/main" val="977568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459365"/>
            <a:ext cx="8244584" cy="1165909"/>
          </a:xfrm>
        </p:spPr>
        <p:txBody>
          <a:bodyPr anchor="t"/>
          <a:lstStyle/>
          <a:p>
            <a:pPr>
              <a:lnSpc>
                <a:spcPct val="90000"/>
              </a:lnSpc>
            </a:pPr>
            <a:r>
              <a:rPr lang="en-CA" sz="3200" b="0"/>
              <a:t>Quality Statement 3:</a:t>
            </a:r>
            <a:r>
              <a:rPr lang="en-CA" b="0"/>
              <a:t> </a:t>
            </a:r>
            <a:r>
              <a:rPr lang="en-CA" sz="3200"/>
              <a:t>Physical Health Assessment</a:t>
            </a:r>
            <a:br>
              <a:rPr lang="en-CA" sz="3500">
                <a:highlight>
                  <a:srgbClr val="FFFF00"/>
                </a:highlight>
              </a:rPr>
            </a:br>
            <a:endParaRPr lang="en-CA" sz="3500" b="0">
              <a:highlight>
                <a:srgbClr val="FFFF00"/>
              </a:highlight>
            </a:endParaRPr>
          </a:p>
        </p:txBody>
      </p:sp>
      <p:sp>
        <p:nvSpPr>
          <p:cNvPr id="3" name="Rectangle 2"/>
          <p:cNvSpPr/>
          <p:nvPr/>
        </p:nvSpPr>
        <p:spPr>
          <a:xfrm>
            <a:off x="933157" y="2362716"/>
            <a:ext cx="7277687" cy="1968652"/>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en-CA" sz="2400" u="none"/>
              <a:t>Adults who are admitted to an inpatient setting with a primary diagnosis of schizophrenia undergo a physical health assessment focusing on conditions common in people with schizophrenia. This assessment informs their care plan.</a:t>
            </a:r>
          </a:p>
        </p:txBody>
      </p:sp>
    </p:spTree>
    <p:custDataLst>
      <p:tags r:id="rId1"/>
    </p:custDataLst>
    <p:extLst>
      <p:ext uri="{BB962C8B-B14F-4D97-AF65-F5344CB8AC3E}">
        <p14:creationId xmlns:p14="http://schemas.microsoft.com/office/powerpoint/2010/main" val="4237890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491" y="394711"/>
            <a:ext cx="8419469" cy="1165909"/>
          </a:xfrm>
        </p:spPr>
        <p:txBody>
          <a:bodyPr anchor="t"/>
          <a:lstStyle/>
          <a:p>
            <a:pPr>
              <a:lnSpc>
                <a:spcPct val="90000"/>
              </a:lnSpc>
            </a:pPr>
            <a:r>
              <a:rPr lang="en-CA" sz="3200" b="0"/>
              <a:t>Quality Statement 4: </a:t>
            </a:r>
            <a:r>
              <a:rPr lang="en-CA" sz="3200"/>
              <a:t>Promoting Physical Activity and Healthy Eating</a:t>
            </a:r>
            <a:br>
              <a:rPr lang="en-US" sz="3200"/>
            </a:br>
            <a:br>
              <a:rPr lang="en-US" sz="3200"/>
            </a:br>
            <a:br>
              <a:rPr lang="en-US" sz="3200"/>
            </a:br>
            <a:br>
              <a:rPr lang="en-US" sz="3200"/>
            </a:br>
            <a:endParaRPr lang="en-CA" sz="3500" b="0"/>
          </a:p>
        </p:txBody>
      </p:sp>
      <p:sp>
        <p:nvSpPr>
          <p:cNvPr id="3" name="Rectangle 2"/>
          <p:cNvSpPr/>
          <p:nvPr/>
        </p:nvSpPr>
        <p:spPr>
          <a:xfrm>
            <a:off x="844617" y="2670582"/>
            <a:ext cx="7454766" cy="1624692"/>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r>
              <a:rPr lang="en-CA" sz="2400" u="none">
                <a:latin typeface="+mn-lt"/>
                <a:cs typeface="ＭＳ Ｐゴシック" pitchFamily="68" charset="-128"/>
              </a:rPr>
              <a:t>Adults who are admitted to an inpatient setting with a primary diagnosis of schizophrenia are offered interventions that promote both physical activity and healthy eating.</a:t>
            </a:r>
            <a:endParaRPr lang="en-CA" sz="2400" u="none">
              <a:latin typeface="+mn-lt"/>
            </a:endParaRPr>
          </a:p>
        </p:txBody>
      </p:sp>
    </p:spTree>
    <p:custDataLst>
      <p:tags r:id="rId1"/>
    </p:custDataLst>
    <p:extLst>
      <p:ext uri="{BB962C8B-B14F-4D97-AF65-F5344CB8AC3E}">
        <p14:creationId xmlns:p14="http://schemas.microsoft.com/office/powerpoint/2010/main" val="710165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Quality Standards</a:t>
            </a:r>
          </a:p>
        </p:txBody>
      </p:sp>
      <p:sp>
        <p:nvSpPr>
          <p:cNvPr id="16" name="Content Placeholder 2">
            <a:extLst>
              <a:ext uri="{FF2B5EF4-FFF2-40B4-BE49-F238E27FC236}">
                <a16:creationId xmlns:a16="http://schemas.microsoft.com/office/drawing/2014/main" id="{25917A72-0C15-CA48-B97A-8C51A4F1C5C3}"/>
              </a:ext>
            </a:extLst>
          </p:cNvPr>
          <p:cNvSpPr>
            <a:spLocks noGrp="1"/>
          </p:cNvSpPr>
          <p:nvPr>
            <p:ph idx="1"/>
          </p:nvPr>
        </p:nvSpPr>
        <p:spPr>
          <a:xfrm>
            <a:off x="472184" y="1440547"/>
            <a:ext cx="5171379" cy="3143979"/>
          </a:xfrm>
        </p:spPr>
        <p:txBody>
          <a:bodyPr/>
          <a:lstStyle/>
          <a:p>
            <a:pPr>
              <a:lnSpc>
                <a:spcPct val="90000"/>
              </a:lnSpc>
              <a:spcAft>
                <a:spcPts val="1200"/>
              </a:spcAft>
            </a:pPr>
            <a:r>
              <a:rPr lang="en-CA"/>
              <a:t>Inform clinicians and patients what quality care looks like</a:t>
            </a:r>
          </a:p>
          <a:p>
            <a:pPr>
              <a:lnSpc>
                <a:spcPct val="90000"/>
              </a:lnSpc>
              <a:spcAft>
                <a:spcPts val="1200"/>
              </a:spcAft>
            </a:pPr>
            <a:r>
              <a:rPr lang="en-CA"/>
              <a:t>Focus on conditions where there are large variations in how care is delivered, or where there are gaps between the care provided in Ontario and the care patients should receive</a:t>
            </a:r>
          </a:p>
          <a:p>
            <a:pPr>
              <a:lnSpc>
                <a:spcPct val="90000"/>
              </a:lnSpc>
              <a:spcAft>
                <a:spcPts val="1200"/>
              </a:spcAft>
            </a:pPr>
            <a:r>
              <a:rPr lang="en-CA"/>
              <a:t>Are grounded in the best available evidence</a:t>
            </a:r>
          </a:p>
          <a:p>
            <a:pPr marL="360363" indent="-360363">
              <a:lnSpc>
                <a:spcPct val="90000"/>
              </a:lnSpc>
              <a:spcAft>
                <a:spcPts val="1200"/>
              </a:spcAft>
              <a:buFont typeface="Arial" panose="020B0604020202020204" pitchFamily="34" charset="0"/>
              <a:buChar char="•"/>
            </a:pPr>
            <a:endParaRPr lang="en-CA"/>
          </a:p>
          <a:p>
            <a:endParaRPr lang="en-CA"/>
          </a:p>
        </p:txBody>
      </p:sp>
      <p:pic>
        <p:nvPicPr>
          <p:cNvPr id="17" name="Picture 16">
            <a:extLst>
              <a:ext uri="{FF2B5EF4-FFF2-40B4-BE49-F238E27FC236}">
                <a16:creationId xmlns:a16="http://schemas.microsoft.com/office/drawing/2014/main" id="{A0CFCA10-1F12-3E45-8F8D-EA35B11A4792}"/>
              </a:ext>
            </a:extLst>
          </p:cNvPr>
          <p:cNvPicPr>
            <a:picLocks noChangeAspect="1"/>
          </p:cNvPicPr>
          <p:nvPr/>
        </p:nvPicPr>
        <p:blipFill>
          <a:blip r:embed="rId3"/>
          <a:stretch>
            <a:fillRect/>
          </a:stretch>
        </p:blipFill>
        <p:spPr>
          <a:xfrm rot="20624600">
            <a:off x="5830000" y="989080"/>
            <a:ext cx="2270386" cy="2267587"/>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6D18A882-24AA-BD43-92E4-22BF9FAD9B5B}"/>
              </a:ext>
            </a:extLst>
          </p:cNvPr>
          <p:cNvPicPr>
            <a:picLocks noChangeAspect="1"/>
          </p:cNvPicPr>
          <p:nvPr/>
        </p:nvPicPr>
        <p:blipFill>
          <a:blip r:embed="rId4"/>
          <a:stretch>
            <a:fillRect/>
          </a:stretch>
        </p:blipFill>
        <p:spPr>
          <a:xfrm rot="826864">
            <a:off x="6071828" y="3449333"/>
            <a:ext cx="2270386" cy="22703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14645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351816"/>
            <a:ext cx="8244584" cy="1440930"/>
          </a:xfrm>
        </p:spPr>
        <p:txBody>
          <a:bodyPr anchor="t"/>
          <a:lstStyle/>
          <a:p>
            <a:pPr>
              <a:lnSpc>
                <a:spcPct val="90000"/>
              </a:lnSpc>
            </a:pPr>
            <a:r>
              <a:rPr lang="en-CA" sz="3200" b="0"/>
              <a:t>Quality Statement 5:</a:t>
            </a:r>
            <a:r>
              <a:rPr lang="en-CA" b="0"/>
              <a:t> </a:t>
            </a:r>
            <a:r>
              <a:rPr lang="en-CA" sz="3200"/>
              <a:t>Promoting Smoking Cessation</a:t>
            </a:r>
            <a:br>
              <a:rPr lang="en-CA" sz="3200"/>
            </a:br>
            <a:br>
              <a:rPr lang="en-US" sz="3200"/>
            </a:br>
            <a:br>
              <a:rPr lang="en-US" sz="3200"/>
            </a:br>
            <a:br>
              <a:rPr lang="en-CA" sz="3200"/>
            </a:br>
            <a:br>
              <a:rPr lang="en-CA" sz="3500"/>
            </a:br>
            <a:endParaRPr lang="en-CA" sz="3500" b="0"/>
          </a:p>
        </p:txBody>
      </p:sp>
      <p:sp>
        <p:nvSpPr>
          <p:cNvPr id="3" name="Rectangle 2"/>
          <p:cNvSpPr/>
          <p:nvPr/>
        </p:nvSpPr>
        <p:spPr>
          <a:xfrm>
            <a:off x="685800" y="2419895"/>
            <a:ext cx="7772400" cy="2018210"/>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a:ln>
                  <a:noFill/>
                </a:ln>
                <a:solidFill>
                  <a:srgbClr val="000000"/>
                </a:solidFill>
                <a:effectLst/>
                <a:uLnTx/>
                <a:uFillTx/>
                <a:latin typeface="Arial"/>
                <a:ea typeface="MS PGothic" panose="020B0600070205080204" pitchFamily="34" charset="-128"/>
                <a:cs typeface="ＭＳ Ｐゴシック" pitchFamily="68" charset="-128"/>
              </a:rPr>
              <a:t>Adults who are admitted to an inpatient setting with a primary diagnosis of schizophrenia are offered behavioural and pharmacological interventions to alleviate nicotine-withdrawal symptoms and to help them reduce or stop smoking tobacco.</a:t>
            </a:r>
          </a:p>
        </p:txBody>
      </p:sp>
    </p:spTree>
    <p:custDataLst>
      <p:tags r:id="rId1"/>
    </p:custDataLst>
    <p:extLst>
      <p:ext uri="{BB962C8B-B14F-4D97-AF65-F5344CB8AC3E}">
        <p14:creationId xmlns:p14="http://schemas.microsoft.com/office/powerpoint/2010/main" val="463597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440893"/>
            <a:ext cx="8244584" cy="1165909"/>
          </a:xfrm>
        </p:spPr>
        <p:txBody>
          <a:bodyPr anchor="t"/>
          <a:lstStyle/>
          <a:p>
            <a:pPr>
              <a:lnSpc>
                <a:spcPct val="90000"/>
              </a:lnSpc>
            </a:pPr>
            <a:r>
              <a:rPr lang="en-CA" sz="3200" b="0"/>
              <a:t>Quality Statement 6:</a:t>
            </a:r>
            <a:r>
              <a:rPr lang="en-CA" b="0"/>
              <a:t> </a:t>
            </a:r>
            <a:r>
              <a:rPr lang="en-CA" sz="3200"/>
              <a:t>Treatment With Clozapine</a:t>
            </a:r>
            <a:br>
              <a:rPr lang="en-CA" sz="3200"/>
            </a:br>
            <a:br>
              <a:rPr lang="en-US" sz="3200"/>
            </a:br>
            <a:br>
              <a:rPr lang="en-US" sz="3200"/>
            </a:br>
            <a:br>
              <a:rPr lang="en-CA" sz="3200"/>
            </a:br>
            <a:br>
              <a:rPr lang="en-CA" sz="3500"/>
            </a:br>
            <a:endParaRPr lang="en-CA" sz="3500" b="0"/>
          </a:p>
        </p:txBody>
      </p:sp>
      <p:sp>
        <p:nvSpPr>
          <p:cNvPr id="3" name="Rectangle 2"/>
          <p:cNvSpPr/>
          <p:nvPr/>
        </p:nvSpPr>
        <p:spPr>
          <a:xfrm>
            <a:off x="765313" y="2522629"/>
            <a:ext cx="7613374" cy="1571069"/>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Adults who are admitted to an inpatient setting with a primary diagnosis of schizophrenia who have failed to respond to previous adequate trials of treatment with two antipsychotic medications are offered clozapine.</a:t>
            </a:r>
          </a:p>
        </p:txBody>
      </p:sp>
    </p:spTree>
    <p:custDataLst>
      <p:tags r:id="rId1"/>
    </p:custDataLst>
    <p:extLst>
      <p:ext uri="{BB962C8B-B14F-4D97-AF65-F5344CB8AC3E}">
        <p14:creationId xmlns:p14="http://schemas.microsoft.com/office/powerpoint/2010/main" val="1344525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314284"/>
            <a:ext cx="8244584" cy="1556719"/>
          </a:xfrm>
        </p:spPr>
        <p:txBody>
          <a:bodyPr anchor="t"/>
          <a:lstStyle/>
          <a:p>
            <a:pPr>
              <a:lnSpc>
                <a:spcPct val="90000"/>
              </a:lnSpc>
            </a:pPr>
            <a:r>
              <a:rPr lang="en-CA" sz="3200" b="0" dirty="0"/>
              <a:t>Quality Statement 7:</a:t>
            </a:r>
            <a:r>
              <a:rPr lang="en-CA" b="0" dirty="0"/>
              <a:t> </a:t>
            </a:r>
            <a:r>
              <a:rPr lang="en-CA" sz="3200" dirty="0"/>
              <a:t>Treatment With </a:t>
            </a:r>
            <a:br>
              <a:rPr lang="en-CA" sz="3200" dirty="0"/>
            </a:br>
            <a:r>
              <a:rPr lang="en-CA" sz="3200" dirty="0"/>
              <a:t>Long-Acting Injectable Antipsychotic Medication</a:t>
            </a:r>
            <a:r>
              <a:rPr lang="en-CA" sz="3200" dirty="0">
                <a:highlight>
                  <a:srgbClr val="FFFF00"/>
                </a:highlight>
              </a:rPr>
              <a:t> </a:t>
            </a:r>
            <a:br>
              <a:rPr lang="en-CA" sz="3200" dirty="0">
                <a:highlight>
                  <a:srgbClr val="FFFF00"/>
                </a:highlight>
              </a:rPr>
            </a:br>
            <a:br>
              <a:rPr lang="en-US" sz="3200" dirty="0"/>
            </a:br>
            <a:br>
              <a:rPr lang="en-US" sz="3200" dirty="0"/>
            </a:br>
            <a:br>
              <a:rPr lang="en-CA" sz="3200" dirty="0"/>
            </a:br>
            <a:br>
              <a:rPr lang="en-CA" sz="3500" dirty="0"/>
            </a:br>
            <a:endParaRPr lang="en-CA" sz="3500" b="0" dirty="0"/>
          </a:p>
        </p:txBody>
      </p:sp>
      <p:sp>
        <p:nvSpPr>
          <p:cNvPr id="3" name="Rectangle 2"/>
          <p:cNvSpPr/>
          <p:nvPr/>
        </p:nvSpPr>
        <p:spPr>
          <a:xfrm>
            <a:off x="765313" y="2522629"/>
            <a:ext cx="7613374" cy="1697679"/>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Adults who are admitted to an inpatient setting with a primary diagnosis of schizophrenia are offered the option of a long-acting injectable antipsychotic medication.</a:t>
            </a:r>
          </a:p>
        </p:txBody>
      </p:sp>
    </p:spTree>
    <p:custDataLst>
      <p:tags r:id="rId1"/>
    </p:custDataLst>
    <p:extLst>
      <p:ext uri="{BB962C8B-B14F-4D97-AF65-F5344CB8AC3E}">
        <p14:creationId xmlns:p14="http://schemas.microsoft.com/office/powerpoint/2010/main" val="30169879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440893"/>
            <a:ext cx="8244584" cy="1165909"/>
          </a:xfrm>
        </p:spPr>
        <p:txBody>
          <a:bodyPr anchor="t"/>
          <a:lstStyle/>
          <a:p>
            <a:pPr>
              <a:lnSpc>
                <a:spcPct val="90000"/>
              </a:lnSpc>
            </a:pPr>
            <a:r>
              <a:rPr lang="en-CA" sz="3200" b="0"/>
              <a:t>Quality Statement 8:</a:t>
            </a:r>
            <a:r>
              <a:rPr lang="en-CA" b="0"/>
              <a:t> </a:t>
            </a:r>
            <a:r>
              <a:rPr lang="en-CA" sz="3200"/>
              <a:t>Cognitive Behavioural Therapy</a:t>
            </a:r>
            <a:br>
              <a:rPr lang="en-CA" sz="3200">
                <a:highlight>
                  <a:srgbClr val="FFFF00"/>
                </a:highlight>
              </a:rPr>
            </a:br>
            <a:br>
              <a:rPr lang="en-US" sz="3200"/>
            </a:br>
            <a:br>
              <a:rPr lang="en-US" sz="3200"/>
            </a:br>
            <a:br>
              <a:rPr lang="en-CA" sz="3200"/>
            </a:br>
            <a:br>
              <a:rPr lang="en-CA" sz="3500"/>
            </a:br>
            <a:endParaRPr lang="en-CA" sz="3500" b="0"/>
          </a:p>
        </p:txBody>
      </p:sp>
      <p:sp>
        <p:nvSpPr>
          <p:cNvPr id="3" name="Rectangle 2"/>
          <p:cNvSpPr/>
          <p:nvPr/>
        </p:nvSpPr>
        <p:spPr>
          <a:xfrm>
            <a:off x="765313" y="2522629"/>
            <a:ext cx="7613374" cy="2021235"/>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Adults who are admitted to an inpatient setting with a primary diagnosis of schizophrenia are offered individual cognitive behavioural therapy for psychosis either in the inpatient setting or as part of a post-discharge care plan.</a:t>
            </a:r>
            <a:endParaRPr kumimoji="0" lang="en-CA" sz="24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ustDataLst>
      <p:tags r:id="rId1"/>
    </p:custDataLst>
    <p:extLst>
      <p:ext uri="{BB962C8B-B14F-4D97-AF65-F5344CB8AC3E}">
        <p14:creationId xmlns:p14="http://schemas.microsoft.com/office/powerpoint/2010/main" val="292490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440893"/>
            <a:ext cx="8244584" cy="1165909"/>
          </a:xfrm>
        </p:spPr>
        <p:txBody>
          <a:bodyPr anchor="t"/>
          <a:lstStyle/>
          <a:p>
            <a:pPr>
              <a:lnSpc>
                <a:spcPct val="90000"/>
              </a:lnSpc>
            </a:pPr>
            <a:r>
              <a:rPr lang="en-CA" sz="3200" b="0"/>
              <a:t>Quality Statement 9:</a:t>
            </a:r>
            <a:r>
              <a:rPr lang="en-CA" b="0"/>
              <a:t> </a:t>
            </a:r>
            <a:r>
              <a:rPr lang="en-CA" sz="3200"/>
              <a:t>Family Intervention</a:t>
            </a:r>
            <a:br>
              <a:rPr lang="en-CA" sz="3200"/>
            </a:br>
            <a:br>
              <a:rPr lang="en-US" sz="3200"/>
            </a:br>
            <a:br>
              <a:rPr lang="en-US" sz="3200"/>
            </a:br>
            <a:br>
              <a:rPr lang="en-CA" sz="3200"/>
            </a:br>
            <a:br>
              <a:rPr lang="en-CA" sz="3500"/>
            </a:br>
            <a:endParaRPr lang="en-CA" sz="3500" b="0"/>
          </a:p>
        </p:txBody>
      </p:sp>
      <p:sp>
        <p:nvSpPr>
          <p:cNvPr id="3" name="Rectangle 2"/>
          <p:cNvSpPr/>
          <p:nvPr/>
        </p:nvSpPr>
        <p:spPr>
          <a:xfrm>
            <a:off x="765313" y="2522630"/>
            <a:ext cx="7613374" cy="1289716"/>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Adults who are admitted to an inpatient setting with a primary diagnosis of schizophrenia are offered family intervention.</a:t>
            </a:r>
          </a:p>
        </p:txBody>
      </p:sp>
    </p:spTree>
    <p:custDataLst>
      <p:tags r:id="rId1"/>
    </p:custDataLst>
    <p:extLst>
      <p:ext uri="{BB962C8B-B14F-4D97-AF65-F5344CB8AC3E}">
        <p14:creationId xmlns:p14="http://schemas.microsoft.com/office/powerpoint/2010/main" val="37175416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440893"/>
            <a:ext cx="8244584" cy="1165909"/>
          </a:xfrm>
        </p:spPr>
        <p:txBody>
          <a:bodyPr anchor="t"/>
          <a:lstStyle/>
          <a:p>
            <a:pPr>
              <a:lnSpc>
                <a:spcPct val="90000"/>
              </a:lnSpc>
            </a:pPr>
            <a:r>
              <a:rPr lang="en-CA" sz="3200" b="0"/>
              <a:t>Quality Statement 10:</a:t>
            </a:r>
            <a:r>
              <a:rPr lang="en-CA" b="0"/>
              <a:t> </a:t>
            </a:r>
            <a:r>
              <a:rPr lang="en-CA" sz="3200"/>
              <a:t>Follow-Up Appointment After Discharge</a:t>
            </a:r>
            <a:br>
              <a:rPr lang="en-CA" sz="3200"/>
            </a:br>
            <a:br>
              <a:rPr lang="en-US" sz="3200"/>
            </a:br>
            <a:br>
              <a:rPr lang="en-US" sz="3200"/>
            </a:br>
            <a:br>
              <a:rPr lang="en-CA" sz="3200"/>
            </a:br>
            <a:br>
              <a:rPr lang="en-CA" sz="3500"/>
            </a:br>
            <a:endParaRPr lang="en-CA" sz="3500" b="0"/>
          </a:p>
        </p:txBody>
      </p:sp>
      <p:sp>
        <p:nvSpPr>
          <p:cNvPr id="3" name="Rectangle 2"/>
          <p:cNvSpPr/>
          <p:nvPr/>
        </p:nvSpPr>
        <p:spPr>
          <a:xfrm>
            <a:off x="765313" y="2522629"/>
            <a:ext cx="7613374" cy="1430393"/>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a:ln>
                  <a:noFill/>
                </a:ln>
                <a:solidFill>
                  <a:srgbClr val="000000"/>
                </a:solidFill>
                <a:effectLst/>
                <a:uLnTx/>
                <a:uFillTx/>
                <a:latin typeface="Arial"/>
                <a:ea typeface="MS PGothic" panose="020B0600070205080204" pitchFamily="34" charset="-128"/>
                <a:cs typeface="ＭＳ Ｐゴシック" pitchFamily="68" charset="-128"/>
              </a:rPr>
              <a:t>Adults with a primary diagnosis of schizophrenia who are discharged from an inpatient setting have a follow-up appointment within 7 days.</a:t>
            </a:r>
          </a:p>
        </p:txBody>
      </p:sp>
    </p:spTree>
    <p:custDataLst>
      <p:tags r:id="rId1"/>
    </p:custDataLst>
    <p:extLst>
      <p:ext uri="{BB962C8B-B14F-4D97-AF65-F5344CB8AC3E}">
        <p14:creationId xmlns:p14="http://schemas.microsoft.com/office/powerpoint/2010/main" val="588598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440893"/>
            <a:ext cx="8244584" cy="1165909"/>
          </a:xfrm>
        </p:spPr>
        <p:txBody>
          <a:bodyPr anchor="t"/>
          <a:lstStyle/>
          <a:p>
            <a:pPr>
              <a:lnSpc>
                <a:spcPct val="90000"/>
              </a:lnSpc>
            </a:pPr>
            <a:r>
              <a:rPr lang="en-CA" sz="3200" b="0"/>
              <a:t>Quality Statement 11:</a:t>
            </a:r>
            <a:r>
              <a:rPr lang="en-CA" b="0"/>
              <a:t> </a:t>
            </a:r>
            <a:r>
              <a:rPr lang="en-CA" sz="3200"/>
              <a:t>Transitions in Care</a:t>
            </a:r>
            <a:br>
              <a:rPr lang="en-CA" sz="3200">
                <a:highlight>
                  <a:srgbClr val="FFFF00"/>
                </a:highlight>
              </a:rPr>
            </a:br>
            <a:br>
              <a:rPr lang="en-US" sz="3200">
                <a:highlight>
                  <a:srgbClr val="FFFF00"/>
                </a:highlight>
              </a:rPr>
            </a:br>
            <a:br>
              <a:rPr lang="en-US" sz="3200"/>
            </a:br>
            <a:br>
              <a:rPr lang="en-CA" sz="3200"/>
            </a:br>
            <a:br>
              <a:rPr lang="en-CA" sz="3500"/>
            </a:br>
            <a:endParaRPr lang="en-CA" sz="3500" b="0"/>
          </a:p>
        </p:txBody>
      </p:sp>
      <p:sp>
        <p:nvSpPr>
          <p:cNvPr id="3" name="Rectangle 2"/>
          <p:cNvSpPr/>
          <p:nvPr/>
        </p:nvSpPr>
        <p:spPr>
          <a:xfrm>
            <a:off x="765313" y="2522629"/>
            <a:ext cx="7613374" cy="1936829"/>
          </a:xfrm>
          <a:prstGeom prst="rect">
            <a:avLst/>
          </a:prstGeom>
          <a:solidFill>
            <a:schemeClr val="bg1"/>
          </a:solidFill>
          <a:ln w="25400">
            <a:solidFill>
              <a:schemeClr val="accent1">
                <a:lumMod val="50000"/>
              </a:schemeClr>
            </a:solidFill>
          </a:ln>
          <a:effectLst>
            <a:outerShdw blurRad="50800" dist="38100" dir="2700000" algn="tl" rotWithShape="0">
              <a:prstClr val="black">
                <a:alpha val="40000"/>
              </a:prstClr>
            </a:outerShdw>
          </a:effectLst>
        </p:spPr>
        <p:txBody>
          <a:bodyPr wrap="square" lIns="144000" tIns="144000" rIns="144000" bIns="144000" anchor="ctr">
            <a:no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2400" b="0" i="0" u="none" strike="noStrike" kern="1200" cap="none" spc="0" normalizeH="0" baseline="0" noProof="0">
                <a:ln>
                  <a:noFill/>
                </a:ln>
                <a:solidFill>
                  <a:srgbClr val="000000"/>
                </a:solidFill>
                <a:effectLst/>
                <a:uLnTx/>
                <a:uFillTx/>
                <a:latin typeface="Arial"/>
                <a:ea typeface="MS PGothic" panose="020B0600070205080204" pitchFamily="34" charset="-128"/>
                <a:cs typeface="+mn-cs"/>
              </a:rPr>
              <a:t>Adults with a primary diagnosis of schizophrenia who are discharged from an inpatient setting have a team or provider who is accountable for communication and the coordination and delivery of a care plan that is tailored to their needs.</a:t>
            </a:r>
          </a:p>
        </p:txBody>
      </p:sp>
    </p:spTree>
    <p:custDataLst>
      <p:tags r:id="rId1"/>
    </p:custDataLst>
    <p:extLst>
      <p:ext uri="{BB962C8B-B14F-4D97-AF65-F5344CB8AC3E}">
        <p14:creationId xmlns:p14="http://schemas.microsoft.com/office/powerpoint/2010/main" val="818394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7695E-FB9C-464C-A8CC-788E6665D3C8}"/>
              </a:ext>
            </a:extLst>
          </p:cNvPr>
          <p:cNvSpPr>
            <a:spLocks noGrp="1"/>
          </p:cNvSpPr>
          <p:nvPr>
            <p:ph type="title"/>
          </p:nvPr>
        </p:nvSpPr>
        <p:spPr/>
        <p:txBody>
          <a:bodyPr/>
          <a:lstStyle/>
          <a:p>
            <a:r>
              <a:rPr lang="en-CA" b="0"/>
              <a:t>Emerging Practice Statement*: </a:t>
            </a:r>
            <a:r>
              <a:rPr lang="en-CA"/>
              <a:t>Nonpharmacological Interventions </a:t>
            </a:r>
          </a:p>
        </p:txBody>
      </p:sp>
      <p:sp>
        <p:nvSpPr>
          <p:cNvPr id="3" name="Content Placeholder 2">
            <a:extLst>
              <a:ext uri="{FF2B5EF4-FFF2-40B4-BE49-F238E27FC236}">
                <a16:creationId xmlns:a16="http://schemas.microsoft.com/office/drawing/2014/main" id="{50FE877C-5AA9-4422-B9AD-07A571F2EABC}"/>
              </a:ext>
            </a:extLst>
          </p:cNvPr>
          <p:cNvSpPr>
            <a:spLocks noGrp="1"/>
          </p:cNvSpPr>
          <p:nvPr>
            <p:ph idx="1"/>
          </p:nvPr>
        </p:nvSpPr>
        <p:spPr/>
        <p:txBody>
          <a:bodyPr/>
          <a:lstStyle/>
          <a:p>
            <a:pPr marL="0" indent="0">
              <a:buNone/>
            </a:pPr>
            <a:r>
              <a:rPr lang="en-CA"/>
              <a:t>Apart from cognitive behavioural therapy and family intervention, we cannot provide guidance at this time on the use of other nonpharmacological treatments in acute care for adults who are admitted with a primary diagnosis of schizophrenia because of conflicting recommendations in the guidelines used to develop the quality statements. </a:t>
            </a:r>
          </a:p>
        </p:txBody>
      </p:sp>
      <p:sp>
        <p:nvSpPr>
          <p:cNvPr id="4" name="TextBox 3">
            <a:extLst>
              <a:ext uri="{FF2B5EF4-FFF2-40B4-BE49-F238E27FC236}">
                <a16:creationId xmlns:a16="http://schemas.microsoft.com/office/drawing/2014/main" id="{7DE2DC6B-A854-49F7-AE61-C3E1EA00D310}"/>
              </a:ext>
            </a:extLst>
          </p:cNvPr>
          <p:cNvSpPr txBox="1"/>
          <p:nvPr/>
        </p:nvSpPr>
        <p:spPr>
          <a:xfrm>
            <a:off x="457200" y="5035247"/>
            <a:ext cx="8229599" cy="116955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1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*An emerging practice statement describes an area for quality improvement that has been prioritized by the advisory committee but for which there is insufficient or inconsistent evidence in the guidelines used in the development of the quality statements. An emerging practice statement acknowledges that there is a need for evidence-based guidance to be developed in an area, but the evidence base in this area is still emerging. </a:t>
            </a:r>
          </a:p>
        </p:txBody>
      </p:sp>
    </p:spTree>
    <p:extLst>
      <p:ext uri="{BB962C8B-B14F-4D97-AF65-F5344CB8AC3E}">
        <p14:creationId xmlns:p14="http://schemas.microsoft.com/office/powerpoint/2010/main" val="22430008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31734-D6F8-4DB1-8EFD-81AE483997B1}"/>
              </a:ext>
            </a:extLst>
          </p:cNvPr>
          <p:cNvSpPr>
            <a:spLocks noGrp="1"/>
          </p:cNvSpPr>
          <p:nvPr>
            <p:ph type="title"/>
          </p:nvPr>
        </p:nvSpPr>
        <p:spPr>
          <a:xfrm>
            <a:off x="689621" y="682616"/>
            <a:ext cx="6727922" cy="5768213"/>
          </a:xfrm>
        </p:spPr>
        <p:txBody>
          <a:bodyPr/>
          <a:lstStyle/>
          <a:p>
            <a:pPr>
              <a:lnSpc>
                <a:spcPct val="100000"/>
              </a:lnSpc>
            </a:pPr>
            <a:r>
              <a:rPr lang="en-CA" sz="1800" b="0" i="1" dirty="0">
                <a:latin typeface="+mn-lt"/>
                <a:ea typeface="MS PGothic"/>
              </a:rPr>
              <a:t>"[Before joining this committee,] “I don’t think I ever had an opportunity to have a really constructive discussion about the mental health system. Those questions [addressed by the quality standard] were never able to be formulated because you just come into the system, you talk to a psychiatrist and you get re-directed, you get re-directed … and you follow a path that is set out by other people. A lot of experiences of clients and a lot of feelings and thoughts and viewpoints of clients are really not taken into consideration. If we can get the proper support and real, accurate, professional information and knowledge, we will not be so dependent on our mental health system. We can go on and live our lives. That would be good for so many aspects including self-respect and self-esteem. We will not be overly reliant on a mental health professional. [What underlies the standards is] self-determination, a person being able to find their own path, not feeling uncomfortable to speak, being able to feel comfortable to ask questions, to ask for what they need … that is where I hope the conversations will start with this quality standard." </a:t>
            </a:r>
            <a:br>
              <a:rPr lang="en-US" sz="1600" dirty="0">
                <a:latin typeface="+mn-lt"/>
              </a:rPr>
            </a:br>
            <a:br>
              <a:rPr lang="en-US" sz="1600" dirty="0">
                <a:latin typeface="+mn-lt"/>
              </a:rPr>
            </a:br>
            <a:r>
              <a:rPr lang="en-US" sz="1400" b="0" i="1" dirty="0">
                <a:latin typeface="+mn-lt"/>
                <a:ea typeface="MS PGothic"/>
              </a:rPr>
              <a:t>– Lived Experience Advisor, Schizophrenia Quality Standard Advisory Committee</a:t>
            </a:r>
            <a:br>
              <a:rPr lang="en-CA" sz="1400" b="0" dirty="0">
                <a:highlight>
                  <a:srgbClr val="FFFF00"/>
                </a:highlight>
              </a:rPr>
            </a:br>
            <a:br>
              <a:rPr lang="en-US" sz="1400" b="0" i="1" dirty="0">
                <a:highlight>
                  <a:srgbClr val="FFFF00"/>
                </a:highlight>
                <a:ea typeface="MS PGothic"/>
              </a:rPr>
            </a:br>
            <a:br>
              <a:rPr lang="en-CA" sz="1800" b="0" i="1" dirty="0">
                <a:highlight>
                  <a:srgbClr val="FFFF00"/>
                </a:highlight>
                <a:ea typeface="MS PGothic"/>
              </a:rPr>
            </a:br>
            <a:endParaRPr lang="en-US" sz="1800" b="0" i="1" dirty="0">
              <a:highlight>
                <a:srgbClr val="FFFF00"/>
              </a:highlight>
              <a:ea typeface="MS PGothic"/>
            </a:endParaRPr>
          </a:p>
        </p:txBody>
      </p:sp>
    </p:spTree>
    <p:extLst>
      <p:ext uri="{BB962C8B-B14F-4D97-AF65-F5344CB8AC3E}">
        <p14:creationId xmlns:p14="http://schemas.microsoft.com/office/powerpoint/2010/main" val="3196694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CA" sz="4800"/>
            </a:br>
            <a:r>
              <a:rPr lang="en-US" sz="4800"/>
              <a:t>How Success Can Be Measured</a:t>
            </a:r>
            <a:br>
              <a:rPr lang="en-US">
                <a:solidFill>
                  <a:schemeClr val="tx1"/>
                </a:solidFill>
                <a:latin typeface="MS PGothic"/>
              </a:rPr>
            </a:br>
            <a:endParaRPr lang="en-US"/>
          </a:p>
        </p:txBody>
      </p:sp>
    </p:spTree>
    <p:custDataLst>
      <p:tags r:id="rId1"/>
    </p:custDataLst>
    <p:extLst>
      <p:ext uri="{BB962C8B-B14F-4D97-AF65-F5344CB8AC3E}">
        <p14:creationId xmlns:p14="http://schemas.microsoft.com/office/powerpoint/2010/main" val="1479002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872"/>
            <a:ext cx="7139136" cy="706437"/>
          </a:xfrm>
        </p:spPr>
        <p:txBody>
          <a:bodyPr/>
          <a:lstStyle/>
          <a:p>
            <a:r>
              <a:rPr lang="en-CA"/>
              <a:t>Quality Standards</a:t>
            </a:r>
          </a:p>
        </p:txBody>
      </p:sp>
      <p:graphicFrame>
        <p:nvGraphicFramePr>
          <p:cNvPr id="4" name="Diagram 3"/>
          <p:cNvGraphicFramePr/>
          <p:nvPr>
            <p:extLst>
              <p:ext uri="{D42A27DB-BD31-4B8C-83A1-F6EECF244321}">
                <p14:modId xmlns:p14="http://schemas.microsoft.com/office/powerpoint/2010/main" val="3632027747"/>
              </p:ext>
            </p:extLst>
          </p:nvPr>
        </p:nvGraphicFramePr>
        <p:xfrm>
          <a:off x="552450" y="1536526"/>
          <a:ext cx="8039100" cy="453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9141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457200" y="274638"/>
            <a:ext cx="8244584" cy="1165909"/>
          </a:xfrm>
        </p:spPr>
        <p:txBody>
          <a:bodyPr/>
          <a:lstStyle/>
          <a:p>
            <a:r>
              <a:rPr lang="en-US">
                <a:ea typeface="MS PGothic"/>
              </a:rPr>
              <a:t>How Success Can Be Measured Provincially  </a:t>
            </a: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241540" y="1440547"/>
            <a:ext cx="8660920" cy="5355528"/>
          </a:xfrm>
        </p:spPr>
        <p:txBody>
          <a:bodyPr/>
          <a:lstStyle/>
          <a:p>
            <a:pPr marL="0" indent="0">
              <a:spcBef>
                <a:spcPts val="0"/>
              </a:spcBef>
              <a:buNone/>
            </a:pPr>
            <a:r>
              <a:rPr lang="en-CA" dirty="0">
                <a:ea typeface="MS PGothic"/>
              </a:rPr>
              <a:t>We recommend the following list of indicators to monitor the overall success of the standard provincially: </a:t>
            </a:r>
          </a:p>
          <a:p>
            <a:pPr marL="0" indent="0">
              <a:spcBef>
                <a:spcPts val="0"/>
              </a:spcBef>
              <a:buNone/>
            </a:pPr>
            <a:endParaRPr lang="en-CA" sz="800" dirty="0"/>
          </a:p>
          <a:p>
            <a:pPr>
              <a:spcBef>
                <a:spcPts val="0"/>
              </a:spcBef>
            </a:pPr>
            <a:r>
              <a:rPr lang="en-US" sz="2000" dirty="0">
                <a:ea typeface="MS PGothic"/>
              </a:rPr>
              <a:t>Number of deaths by inpatient suicide among people with a primary diagnosis of schizophrenia </a:t>
            </a:r>
          </a:p>
          <a:p>
            <a:pPr marL="0" indent="0">
              <a:spcBef>
                <a:spcPts val="0"/>
              </a:spcBef>
              <a:buNone/>
            </a:pPr>
            <a:endParaRPr lang="en-US" sz="600" dirty="0"/>
          </a:p>
          <a:p>
            <a:pPr>
              <a:spcBef>
                <a:spcPts val="0"/>
              </a:spcBef>
            </a:pPr>
            <a:r>
              <a:rPr lang="en-US" sz="2000" dirty="0">
                <a:ea typeface="MS PGothic"/>
              </a:rPr>
              <a:t>Percentage of people admitted to hospital with a primary diagnosis of schizophrenia who die by suicide within 30 days of discharge </a:t>
            </a:r>
          </a:p>
          <a:p>
            <a:pPr marL="0" indent="0">
              <a:spcBef>
                <a:spcPts val="0"/>
              </a:spcBef>
              <a:buNone/>
            </a:pPr>
            <a:endParaRPr lang="en-US" sz="600" dirty="0"/>
          </a:p>
          <a:p>
            <a:pPr>
              <a:spcBef>
                <a:spcPts val="0"/>
              </a:spcBef>
            </a:pPr>
            <a:r>
              <a:rPr lang="en-US" sz="2000" dirty="0">
                <a:ea typeface="MS PGothic"/>
              </a:rPr>
              <a:t>Rates of readmission to any facility within 7 and 30 days of discharge, stratified by the reason for readmission: </a:t>
            </a:r>
            <a:endParaRPr lang="en-US" sz="2000" dirty="0"/>
          </a:p>
          <a:p>
            <a:pPr lvl="1">
              <a:spcBef>
                <a:spcPts val="0"/>
              </a:spcBef>
            </a:pPr>
            <a:r>
              <a:rPr lang="en-US" sz="1400" dirty="0">
                <a:ea typeface="MS PGothic"/>
              </a:rPr>
              <a:t>Any reason </a:t>
            </a:r>
          </a:p>
          <a:p>
            <a:pPr lvl="1">
              <a:spcBef>
                <a:spcPts val="0"/>
              </a:spcBef>
            </a:pPr>
            <a:r>
              <a:rPr lang="en-US" sz="1400" dirty="0">
                <a:ea typeface="MS PGothic"/>
              </a:rPr>
              <a:t>A reason related to mental health and addictions </a:t>
            </a:r>
            <a:endParaRPr lang="en-US" sz="1400" dirty="0"/>
          </a:p>
          <a:p>
            <a:pPr lvl="1">
              <a:spcBef>
                <a:spcPts val="0"/>
              </a:spcBef>
            </a:pPr>
            <a:r>
              <a:rPr lang="en-US" sz="1400" dirty="0">
                <a:ea typeface="MS PGothic"/>
              </a:rPr>
              <a:t>Schizophrenia </a:t>
            </a:r>
          </a:p>
          <a:p>
            <a:pPr marL="457200" lvl="1" indent="0">
              <a:spcBef>
                <a:spcPts val="0"/>
              </a:spcBef>
              <a:buNone/>
            </a:pPr>
            <a:endParaRPr lang="en-US" sz="600" dirty="0"/>
          </a:p>
          <a:p>
            <a:pPr>
              <a:spcBef>
                <a:spcPts val="0"/>
              </a:spcBef>
            </a:pPr>
            <a:r>
              <a:rPr lang="en-US" sz="2000" dirty="0">
                <a:ea typeface="MS PGothic"/>
              </a:rPr>
              <a:t>Rates of unscheduled emergency department visits after hospital inpatient discharge within 7 and 30 days, stratified by the reason for the visit: </a:t>
            </a:r>
            <a:endParaRPr lang="en-US" sz="2000" dirty="0"/>
          </a:p>
          <a:p>
            <a:pPr lvl="1">
              <a:spcBef>
                <a:spcPts val="0"/>
              </a:spcBef>
            </a:pPr>
            <a:r>
              <a:rPr lang="en-US" sz="1400" dirty="0">
                <a:ea typeface="MS PGothic"/>
              </a:rPr>
              <a:t>Any reason </a:t>
            </a:r>
          </a:p>
          <a:p>
            <a:pPr lvl="1">
              <a:spcBef>
                <a:spcPts val="0"/>
              </a:spcBef>
            </a:pPr>
            <a:r>
              <a:rPr lang="en-US" sz="1400" dirty="0">
                <a:ea typeface="MS PGothic"/>
              </a:rPr>
              <a:t>A reason related to mental health and addictions </a:t>
            </a:r>
            <a:endParaRPr lang="en-US" sz="1400" dirty="0"/>
          </a:p>
          <a:p>
            <a:pPr lvl="1">
              <a:spcBef>
                <a:spcPts val="0"/>
              </a:spcBef>
            </a:pPr>
            <a:r>
              <a:rPr lang="en-US" sz="1400" dirty="0">
                <a:ea typeface="MS PGothic"/>
              </a:rPr>
              <a:t>Schizophrenia </a:t>
            </a:r>
            <a:endParaRPr lang="en-US" sz="1400" dirty="0"/>
          </a:p>
          <a:p>
            <a:pPr lvl="1">
              <a:spcBef>
                <a:spcPts val="0"/>
              </a:spcBef>
            </a:pPr>
            <a:r>
              <a:rPr lang="en-US" sz="1400" dirty="0">
                <a:ea typeface="MS PGothic"/>
              </a:rPr>
              <a:t>Self-harm</a:t>
            </a:r>
          </a:p>
          <a:p>
            <a:pPr>
              <a:spcBef>
                <a:spcPts val="0"/>
              </a:spcBef>
            </a:pPr>
            <a:endParaRPr lang="en-US" sz="1600" dirty="0"/>
          </a:p>
        </p:txBody>
      </p:sp>
    </p:spTree>
    <p:custDataLst>
      <p:tags r:id="rId1"/>
    </p:custDataLst>
    <p:extLst>
      <p:ext uri="{BB962C8B-B14F-4D97-AF65-F5344CB8AC3E}">
        <p14:creationId xmlns:p14="http://schemas.microsoft.com/office/powerpoint/2010/main" val="3157782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284672" y="274638"/>
            <a:ext cx="8805300" cy="1165909"/>
          </a:xfrm>
        </p:spPr>
        <p:txBody>
          <a:bodyPr/>
          <a:lstStyle/>
          <a:p>
            <a:r>
              <a:rPr lang="en-US">
                <a:ea typeface="MS PGothic"/>
              </a:rPr>
              <a:t>How Success Can Be Measured Locally</a:t>
            </a:r>
            <a:endParaRPr lang="en-US" sz="2400"/>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282402" y="1577934"/>
            <a:ext cx="8229600" cy="4248472"/>
          </a:xfrm>
        </p:spPr>
        <p:txBody>
          <a:bodyPr/>
          <a:lstStyle/>
          <a:p>
            <a:pPr marL="0" indent="0">
              <a:buNone/>
            </a:pPr>
            <a:r>
              <a:rPr lang="en-CA"/>
              <a:t>We recommend the following list of indicators to monitor the overall success of the standard locally:</a:t>
            </a:r>
          </a:p>
          <a:p>
            <a:r>
              <a:rPr lang="en-US"/>
              <a:t>Percentage of people admitted to hospital with a primary diagnosis of schizophrenia who experience an improvement in </a:t>
            </a:r>
            <a:r>
              <a:rPr lang="en-US" err="1"/>
              <a:t>behavioural</a:t>
            </a:r>
            <a:r>
              <a:rPr lang="en-US"/>
              <a:t> symptoms between their admission and discharge, stratified by length of stay </a:t>
            </a:r>
          </a:p>
          <a:p>
            <a:r>
              <a:rPr lang="en-US"/>
              <a:t>Percentage of people admitted to hospital with a primary diagnosis of schizophrenia who experience an improvement in positive symptoms between admission and discharge, stratified by length of stay </a:t>
            </a:r>
          </a:p>
          <a:p>
            <a:pPr marL="0" indent="0">
              <a:buNone/>
            </a:pPr>
            <a:endParaRPr lang="en-US"/>
          </a:p>
        </p:txBody>
      </p:sp>
    </p:spTree>
    <p:custDataLst>
      <p:tags r:id="rId1"/>
    </p:custDataLst>
    <p:extLst>
      <p:ext uri="{BB962C8B-B14F-4D97-AF65-F5344CB8AC3E}">
        <p14:creationId xmlns:p14="http://schemas.microsoft.com/office/powerpoint/2010/main" val="3043859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5160" y="5691938"/>
            <a:ext cx="7463481" cy="646331"/>
          </a:xfrm>
          <a:prstGeom prst="rect">
            <a:avLst/>
          </a:prstGeom>
          <a:noFill/>
          <a:ln>
            <a:noFill/>
          </a:ln>
        </p:spPr>
        <p:txBody>
          <a:bodyPr vert="horz" wrap="square" lIns="91440" tIns="45720" rIns="91440" bIns="45720" numCol="1" anchor="b"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br>
              <a:rPr kumimoji="0" lang="en-CA" sz="2800" b="1" i="0" u="none" strike="noStrike" kern="1200" cap="none" spc="0" normalizeH="0" baseline="0" noProof="0">
                <a:ln>
                  <a:noFill/>
                </a:ln>
                <a:solidFill>
                  <a:srgbClr val="FFFFFF"/>
                </a:solidFill>
                <a:effectLst/>
                <a:uLnTx/>
                <a:uFillTx/>
                <a:latin typeface="Arial"/>
                <a:ea typeface="MS PGothic" panose="020B0600070205080204" pitchFamily="34" charset="-128"/>
                <a:cs typeface="Arial"/>
              </a:rPr>
            </a:br>
            <a:endParaRPr kumimoji="0" lang="en-CA" sz="2800" b="1" i="0" u="none" strike="noStrike" kern="1200" cap="none" spc="0" normalizeH="0" baseline="0" noProof="0">
              <a:ln>
                <a:noFill/>
              </a:ln>
              <a:solidFill>
                <a:srgbClr val="FFFFFF"/>
              </a:solidFill>
              <a:effectLst/>
              <a:uLnTx/>
              <a:uFillTx/>
              <a:latin typeface="Arial"/>
              <a:ea typeface="MS PGothic" panose="020B0600070205080204" pitchFamily="34" charset="-128"/>
              <a:cs typeface="Arial"/>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CA" sz="2800" b="1" i="0" u="none" strike="noStrike" kern="1200" cap="none" spc="0" normalizeH="0" baseline="0" noProof="0">
              <a:ln>
                <a:noFill/>
              </a:ln>
              <a:solidFill>
                <a:srgbClr val="FFFFFF"/>
              </a:solidFill>
              <a:effectLst/>
              <a:uLnTx/>
              <a:uFillTx/>
              <a:latin typeface="Arial"/>
              <a:ea typeface="MS PGothic" panose="020B0600070205080204" pitchFamily="34" charset="-128"/>
              <a:cs typeface="Arial"/>
            </a:endParaRPr>
          </a:p>
          <a:p>
            <a:pPr marL="0" marR="0" lvl="0" indent="0" algn="l" defTabSz="457200" rtl="0" eaLnBrk="0" fontAlgn="base" latinLnBrk="0" hangingPunct="0">
              <a:lnSpc>
                <a:spcPct val="100000"/>
              </a:lnSpc>
              <a:spcBef>
                <a:spcPct val="0"/>
              </a:spcBef>
              <a:spcAft>
                <a:spcPct val="0"/>
              </a:spcAft>
              <a:buClrTx/>
              <a:buSzTx/>
              <a:buFontTx/>
              <a:buNone/>
              <a:tabLst/>
              <a:defRPr/>
            </a:pPr>
            <a:br>
              <a:rPr kumimoji="0" lang="en-CA" sz="2800" b="1" i="0" u="none" strike="noStrike" kern="1200" cap="none" spc="0" normalizeH="0" baseline="0" noProof="0">
                <a:ln>
                  <a:noFill/>
                </a:ln>
                <a:solidFill>
                  <a:srgbClr val="FFFFFF"/>
                </a:solidFill>
                <a:effectLst/>
                <a:uLnTx/>
                <a:uFillTx/>
                <a:latin typeface="Arial"/>
                <a:ea typeface="MS PGothic" panose="020B0600070205080204" pitchFamily="34" charset="-128"/>
                <a:cs typeface="Arial"/>
              </a:rPr>
            </a:br>
            <a:r>
              <a:rPr kumimoji="0" lang="en-CA" sz="2800" b="0" i="0" u="none" strike="noStrike" kern="1200" cap="none" spc="0" normalizeH="0" baseline="0" noProof="0">
                <a:ln>
                  <a:noFill/>
                </a:ln>
                <a:solidFill>
                  <a:srgbClr val="FFFFFF"/>
                </a:solidFill>
                <a:effectLst/>
                <a:uLnTx/>
                <a:uFillTx/>
                <a:latin typeface="Arial"/>
                <a:ea typeface="MS PGothic" panose="020B0600070205080204" pitchFamily="34" charset="-128"/>
                <a:cs typeface="Arial"/>
              </a:rPr>
              <a:t>Connect with us:</a:t>
            </a:r>
            <a:br>
              <a:rPr kumimoji="0" lang="en-CA" sz="2800" b="0" i="0" u="none" strike="noStrike" kern="1200" cap="none" spc="0" normalizeH="0" baseline="0" noProof="0">
                <a:ln>
                  <a:noFill/>
                </a:ln>
                <a:solidFill>
                  <a:srgbClr val="FFFFFF"/>
                </a:solidFill>
                <a:effectLst/>
                <a:uLnTx/>
                <a:uFillTx/>
                <a:latin typeface="Arial"/>
                <a:ea typeface="MS PGothic" panose="020B0600070205080204" pitchFamily="34" charset="-128"/>
                <a:cs typeface="Arial"/>
              </a:rPr>
            </a:br>
            <a:r>
              <a:rPr kumimoji="0" lang="en-CA" sz="2800" b="1" i="0" u="none" strike="noStrike" kern="1200" cap="none" spc="0" normalizeH="0" baseline="0" noProof="0">
                <a:ln>
                  <a:noFill/>
                </a:ln>
                <a:solidFill>
                  <a:srgbClr val="FFFFFF"/>
                </a:solidFill>
                <a:effectLst/>
                <a:uLnTx/>
                <a:uFillTx/>
                <a:latin typeface="Arial"/>
                <a:ea typeface="MS PGothic" panose="020B0600070205080204" pitchFamily="34" charset="-128"/>
                <a:cs typeface="Arial"/>
              </a:rPr>
              <a:t>https://</a:t>
            </a:r>
            <a:r>
              <a:rPr kumimoji="0" lang="en-CA" sz="2800" b="1" i="0" u="none" strike="noStrike" kern="1200" cap="none" spc="0" normalizeH="0" baseline="0" noProof="0" err="1">
                <a:ln>
                  <a:noFill/>
                </a:ln>
                <a:solidFill>
                  <a:srgbClr val="FFFFFF"/>
                </a:solidFill>
                <a:effectLst/>
                <a:uLnTx/>
                <a:uFillTx/>
                <a:latin typeface="Arial"/>
                <a:ea typeface="MS PGothic" panose="020B0600070205080204" pitchFamily="34" charset="-128"/>
                <a:cs typeface="Arial"/>
              </a:rPr>
              <a:t>quorum.hqontario.ca</a:t>
            </a:r>
            <a:endParaRPr kumimoji="0" lang="en-CA" sz="2800" b="1" i="0" u="none" strike="noStrike" kern="1200" cap="none" spc="0" normalizeH="0" baseline="0" noProof="0">
              <a:ln>
                <a:noFill/>
              </a:ln>
              <a:solidFill>
                <a:srgbClr val="FFFFFF"/>
              </a:solidFill>
              <a:effectLst/>
              <a:uLnTx/>
              <a:uFillTx/>
              <a:latin typeface="Arial"/>
              <a:ea typeface="MS PGothic" panose="020B0600070205080204" pitchFamily="34" charset="-128"/>
              <a:cs typeface="Arial"/>
            </a:endParaRPr>
          </a:p>
        </p:txBody>
      </p:sp>
    </p:spTree>
    <p:custDataLst>
      <p:tags r:id="rId1"/>
    </p:custDataLst>
    <p:extLst>
      <p:ext uri="{BB962C8B-B14F-4D97-AF65-F5344CB8AC3E}">
        <p14:creationId xmlns:p14="http://schemas.microsoft.com/office/powerpoint/2010/main" val="1372983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219289" y="251754"/>
            <a:ext cx="8434383" cy="778712"/>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Clr>
                <a:srgbClr val="00788A"/>
              </a:buClr>
              <a:buFontTx/>
              <a:buNone/>
            </a:pPr>
            <a:endParaRPr lang="en-CA" sz="3600" b="1" u="none">
              <a:solidFill>
                <a:srgbClr val="0C6577"/>
              </a:solidFill>
            </a:endParaRPr>
          </a:p>
        </p:txBody>
      </p:sp>
      <p:sp>
        <p:nvSpPr>
          <p:cNvPr id="14" name="TextBox 13"/>
          <p:cNvSpPr txBox="1"/>
          <p:nvPr/>
        </p:nvSpPr>
        <p:spPr>
          <a:xfrm>
            <a:off x="-1608667" y="677333"/>
            <a:ext cx="184666" cy="307777"/>
          </a:xfrm>
          <a:prstGeom prst="rect">
            <a:avLst/>
          </a:prstGeom>
          <a:noFill/>
        </p:spPr>
        <p:txBody>
          <a:bodyPr wrap="none" rtlCol="0">
            <a:spAutoFit/>
          </a:bodyPr>
          <a:lstStyle/>
          <a:p>
            <a:endParaRPr lang="en-US">
              <a:solidFill>
                <a:srgbClr val="000000"/>
              </a:solidFill>
            </a:endParaRPr>
          </a:p>
        </p:txBody>
      </p:sp>
      <p:sp>
        <p:nvSpPr>
          <p:cNvPr id="2" name="Rectangle 1"/>
          <p:cNvSpPr/>
          <p:nvPr/>
        </p:nvSpPr>
        <p:spPr>
          <a:xfrm>
            <a:off x="219289" y="6179130"/>
            <a:ext cx="8921937" cy="492443"/>
          </a:xfrm>
          <a:prstGeom prst="rect">
            <a:avLst/>
          </a:prstGeom>
        </p:spPr>
        <p:txBody>
          <a:bodyPr wrap="square" anchor="t">
            <a:spAutoFit/>
          </a:bodyPr>
          <a:lstStyle/>
          <a:p>
            <a:r>
              <a:rPr lang="en-US" b="1" u="none">
                <a:solidFill>
                  <a:srgbClr val="0C6577"/>
                </a:solidFill>
                <a:latin typeface="Arial"/>
                <a:ea typeface="MS PGothic"/>
                <a:cs typeface="Arial"/>
              </a:rPr>
              <a:t>Find these resources here:</a:t>
            </a:r>
            <a:br>
              <a:rPr lang="en-US" sz="1000" u="none">
                <a:highlight>
                  <a:srgbClr val="FFFF00"/>
                </a:highlight>
                <a:cs typeface="Arial"/>
              </a:rPr>
            </a:br>
            <a:r>
              <a:rPr lang="en-CA" sz="1200" u="none">
                <a:hlinkClick r:id="rId3"/>
              </a:rPr>
              <a:t>https://hqontario.ca/evidence-to-improve-care/quality-standards/view-all-quality-standards/schizophrenia-care-in-hospital</a:t>
            </a:r>
            <a:endParaRPr lang="en-US" sz="1000" u="none">
              <a:solidFill>
                <a:srgbClr val="0C6577"/>
              </a:solidFill>
              <a:cs typeface="Arial"/>
            </a:endParaRPr>
          </a:p>
        </p:txBody>
      </p:sp>
      <p:sp>
        <p:nvSpPr>
          <p:cNvPr id="22" name="TextBox 21"/>
          <p:cNvSpPr txBox="1"/>
          <p:nvPr/>
        </p:nvSpPr>
        <p:spPr>
          <a:xfrm>
            <a:off x="109517" y="5626565"/>
            <a:ext cx="3299686" cy="338554"/>
          </a:xfrm>
          <a:prstGeom prst="rect">
            <a:avLst/>
          </a:prstGeom>
          <a:noFill/>
        </p:spPr>
        <p:txBody>
          <a:bodyPr wrap="none" rtlCol="0">
            <a:spAutoFit/>
          </a:bodyPr>
          <a:lstStyle/>
          <a:p>
            <a:r>
              <a:rPr lang="en-US" sz="1600" b="1" u="none">
                <a:solidFill>
                  <a:srgbClr val="000000"/>
                </a:solidFill>
              </a:rPr>
              <a:t>Recommendations for Adoption</a:t>
            </a:r>
          </a:p>
        </p:txBody>
      </p:sp>
      <p:pic>
        <p:nvPicPr>
          <p:cNvPr id="19" name="Picture 18">
            <a:extLst>
              <a:ext uri="{FF2B5EF4-FFF2-40B4-BE49-F238E27FC236}">
                <a16:creationId xmlns:a16="http://schemas.microsoft.com/office/drawing/2014/main" id="{82B5C1D2-7C5C-43F1-95F5-C3169B2961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20587" y="1401516"/>
            <a:ext cx="2007871" cy="1554480"/>
          </a:xfrm>
          <a:prstGeom prst="rect">
            <a:avLst/>
          </a:prstGeom>
          <a:effectLst>
            <a:outerShdw blurRad="76200" algn="ctr" rotWithShape="0">
              <a:prstClr val="black">
                <a:alpha val="40000"/>
              </a:prstClr>
            </a:outerShdw>
          </a:effectLst>
        </p:spPr>
      </p:pic>
      <p:sp>
        <p:nvSpPr>
          <p:cNvPr id="20" name="TextBox 19">
            <a:extLst>
              <a:ext uri="{FF2B5EF4-FFF2-40B4-BE49-F238E27FC236}">
                <a16:creationId xmlns:a16="http://schemas.microsoft.com/office/drawing/2014/main" id="{932F9474-44BB-48D5-8696-942CBEC16F43}"/>
              </a:ext>
            </a:extLst>
          </p:cNvPr>
          <p:cNvSpPr txBox="1"/>
          <p:nvPr/>
        </p:nvSpPr>
        <p:spPr>
          <a:xfrm>
            <a:off x="6170199" y="3216309"/>
            <a:ext cx="2308645" cy="338554"/>
          </a:xfrm>
          <a:prstGeom prst="rect">
            <a:avLst/>
          </a:prstGeom>
          <a:noFill/>
        </p:spPr>
        <p:txBody>
          <a:bodyPr wrap="none" rtlCol="0">
            <a:spAutoFit/>
          </a:bodyPr>
          <a:lstStyle/>
          <a:p>
            <a:r>
              <a:rPr lang="en-US" sz="1600" b="1" u="none">
                <a:solidFill>
                  <a:srgbClr val="000000"/>
                </a:solidFill>
              </a:rPr>
              <a:t>Getting Started Guide</a:t>
            </a:r>
          </a:p>
        </p:txBody>
      </p:sp>
      <p:sp>
        <p:nvSpPr>
          <p:cNvPr id="7" name="Title 6"/>
          <p:cNvSpPr>
            <a:spLocks noGrp="1"/>
          </p:cNvSpPr>
          <p:nvPr>
            <p:ph type="title"/>
          </p:nvPr>
        </p:nvSpPr>
        <p:spPr>
          <a:xfrm>
            <a:off x="436829" y="118737"/>
            <a:ext cx="8244584" cy="1165909"/>
          </a:xfrm>
        </p:spPr>
        <p:txBody>
          <a:bodyPr/>
          <a:lstStyle/>
          <a:p>
            <a:r>
              <a:rPr lang="en-US"/>
              <a:t>Quality Standard Resources</a:t>
            </a:r>
          </a:p>
        </p:txBody>
      </p:sp>
      <p:sp>
        <p:nvSpPr>
          <p:cNvPr id="23" name="TextBox 22"/>
          <p:cNvSpPr txBox="1"/>
          <p:nvPr/>
        </p:nvSpPr>
        <p:spPr>
          <a:xfrm>
            <a:off x="4055885" y="5678509"/>
            <a:ext cx="1320361" cy="338554"/>
          </a:xfrm>
          <a:prstGeom prst="rect">
            <a:avLst/>
          </a:prstGeom>
          <a:noFill/>
        </p:spPr>
        <p:txBody>
          <a:bodyPr wrap="none" rtlCol="0" anchor="t">
            <a:spAutoFit/>
          </a:bodyPr>
          <a:lstStyle/>
          <a:p>
            <a:r>
              <a:rPr lang="en-US" sz="1600" b="1" u="none">
                <a:solidFill>
                  <a:srgbClr val="000000"/>
                </a:solidFill>
              </a:rPr>
              <a:t>Data </a:t>
            </a:r>
            <a:r>
              <a:rPr lang="en-US" sz="1600" b="1" u="none">
                <a:solidFill>
                  <a:srgbClr val="000000"/>
                </a:solidFill>
                <a:cs typeface="Arial"/>
              </a:rPr>
              <a:t>Tables</a:t>
            </a:r>
            <a:endParaRPr lang="en-US" sz="1600" b="1" u="none">
              <a:solidFill>
                <a:srgbClr val="000000"/>
              </a:solidFill>
            </a:endParaRPr>
          </a:p>
        </p:txBody>
      </p:sp>
      <p:sp>
        <p:nvSpPr>
          <p:cNvPr id="24" name="TextBox 23">
            <a:extLst>
              <a:ext uri="{FF2B5EF4-FFF2-40B4-BE49-F238E27FC236}">
                <a16:creationId xmlns:a16="http://schemas.microsoft.com/office/drawing/2014/main" id="{4853A873-C959-4D38-8278-FD7FE247F985}"/>
              </a:ext>
            </a:extLst>
          </p:cNvPr>
          <p:cNvSpPr txBox="1"/>
          <p:nvPr/>
        </p:nvSpPr>
        <p:spPr>
          <a:xfrm>
            <a:off x="3140499" y="3216309"/>
            <a:ext cx="2557110" cy="338554"/>
          </a:xfrm>
          <a:prstGeom prst="rect">
            <a:avLst/>
          </a:prstGeom>
          <a:noFill/>
        </p:spPr>
        <p:txBody>
          <a:bodyPr wrap="none" rtlCol="0">
            <a:spAutoFit/>
          </a:bodyPr>
          <a:lstStyle/>
          <a:p>
            <a:r>
              <a:rPr lang="en-US" sz="1600" b="1" u="none" dirty="0">
                <a:solidFill>
                  <a:srgbClr val="000000"/>
                </a:solidFill>
              </a:rPr>
              <a:t>Patient Reference Guide</a:t>
            </a:r>
          </a:p>
        </p:txBody>
      </p:sp>
      <p:sp>
        <p:nvSpPr>
          <p:cNvPr id="25" name="TextBox 24">
            <a:extLst>
              <a:ext uri="{FF2B5EF4-FFF2-40B4-BE49-F238E27FC236}">
                <a16:creationId xmlns:a16="http://schemas.microsoft.com/office/drawing/2014/main" id="{03E716EF-89B3-412B-9FC8-3C5BA1689C25}"/>
              </a:ext>
            </a:extLst>
          </p:cNvPr>
          <p:cNvSpPr txBox="1"/>
          <p:nvPr/>
        </p:nvSpPr>
        <p:spPr>
          <a:xfrm>
            <a:off x="791975" y="3205324"/>
            <a:ext cx="1827744" cy="338554"/>
          </a:xfrm>
          <a:prstGeom prst="rect">
            <a:avLst/>
          </a:prstGeom>
          <a:noFill/>
        </p:spPr>
        <p:txBody>
          <a:bodyPr wrap="none" rtlCol="0">
            <a:spAutoFit/>
          </a:bodyPr>
          <a:lstStyle/>
          <a:p>
            <a:r>
              <a:rPr lang="en-US" sz="1600" b="1" u="none">
                <a:solidFill>
                  <a:srgbClr val="000000"/>
                </a:solidFill>
              </a:rPr>
              <a:t>Quality Standard</a:t>
            </a:r>
          </a:p>
        </p:txBody>
      </p:sp>
      <p:sp>
        <p:nvSpPr>
          <p:cNvPr id="12" name="TextBox 11">
            <a:extLst>
              <a:ext uri="{FF2B5EF4-FFF2-40B4-BE49-F238E27FC236}">
                <a16:creationId xmlns:a16="http://schemas.microsoft.com/office/drawing/2014/main" id="{F0F35BBD-54CB-4390-9756-E2365E67CCA5}"/>
              </a:ext>
            </a:extLst>
          </p:cNvPr>
          <p:cNvSpPr txBox="1"/>
          <p:nvPr/>
        </p:nvSpPr>
        <p:spPr>
          <a:xfrm>
            <a:off x="6537271" y="5871353"/>
            <a:ext cx="2146742" cy="338554"/>
          </a:xfrm>
          <a:prstGeom prst="rect">
            <a:avLst/>
          </a:prstGeom>
          <a:noFill/>
        </p:spPr>
        <p:txBody>
          <a:bodyPr wrap="none" rtlCol="0" anchor="t">
            <a:spAutoFit/>
          </a:bodyPr>
          <a:lstStyle/>
          <a:p>
            <a:r>
              <a:rPr lang="en-US" sz="1600" b="1" u="none">
                <a:solidFill>
                  <a:srgbClr val="000000"/>
                </a:solidFill>
              </a:rPr>
              <a:t>Measurement Guide</a:t>
            </a:r>
          </a:p>
        </p:txBody>
      </p:sp>
      <p:pic>
        <p:nvPicPr>
          <p:cNvPr id="16" name="Picture 15">
            <a:extLst>
              <a:ext uri="{FF2B5EF4-FFF2-40B4-BE49-F238E27FC236}">
                <a16:creationId xmlns:a16="http://schemas.microsoft.com/office/drawing/2014/main" id="{AFC10135-BF1E-734D-ACD5-C8896FF57F73}"/>
              </a:ext>
            </a:extLst>
          </p:cNvPr>
          <p:cNvPicPr>
            <a:picLocks noChangeAspect="1"/>
          </p:cNvPicPr>
          <p:nvPr/>
        </p:nvPicPr>
        <p:blipFill>
          <a:blip r:embed="rId5"/>
          <a:stretch>
            <a:fillRect/>
          </a:stretch>
        </p:blipFill>
        <p:spPr>
          <a:xfrm>
            <a:off x="3610525" y="1364151"/>
            <a:ext cx="1617058" cy="1615044"/>
          </a:xfrm>
          <a:prstGeom prst="rect">
            <a:avLst/>
          </a:prstGeom>
          <a:effectLst>
            <a:outerShdw blurRad="76200" algn="ctr" rotWithShape="0">
              <a:prstClr val="black">
                <a:alpha val="40000"/>
              </a:prstClr>
            </a:outerShdw>
          </a:effectLst>
        </p:spPr>
      </p:pic>
      <p:pic>
        <p:nvPicPr>
          <p:cNvPr id="17" name="Picture 16">
            <a:extLst>
              <a:ext uri="{FF2B5EF4-FFF2-40B4-BE49-F238E27FC236}">
                <a16:creationId xmlns:a16="http://schemas.microsoft.com/office/drawing/2014/main" id="{C6F978E2-55D7-904E-A646-226A880A471E}"/>
              </a:ext>
            </a:extLst>
          </p:cNvPr>
          <p:cNvPicPr>
            <a:picLocks noChangeAspect="1"/>
          </p:cNvPicPr>
          <p:nvPr/>
        </p:nvPicPr>
        <p:blipFill>
          <a:blip r:embed="rId6"/>
          <a:stretch>
            <a:fillRect/>
          </a:stretch>
        </p:blipFill>
        <p:spPr>
          <a:xfrm>
            <a:off x="733810" y="3988864"/>
            <a:ext cx="1944074" cy="1487853"/>
          </a:xfrm>
          <a:prstGeom prst="rect">
            <a:avLst/>
          </a:prstGeom>
          <a:effectLst>
            <a:outerShdw blurRad="76200" algn="ctr" rotWithShape="0">
              <a:prstClr val="black">
                <a:alpha val="40000"/>
              </a:prstClr>
            </a:outerShdw>
          </a:effectLst>
        </p:spPr>
      </p:pic>
      <p:pic>
        <p:nvPicPr>
          <p:cNvPr id="21" name="Picture 20">
            <a:extLst>
              <a:ext uri="{FF2B5EF4-FFF2-40B4-BE49-F238E27FC236}">
                <a16:creationId xmlns:a16="http://schemas.microsoft.com/office/drawing/2014/main" id="{A48182BA-6ACC-4ED7-B499-720D8B483980}"/>
              </a:ext>
            </a:extLst>
          </p:cNvPr>
          <p:cNvPicPr>
            <a:picLocks noChangeAspect="1"/>
          </p:cNvPicPr>
          <p:nvPr/>
        </p:nvPicPr>
        <p:blipFill>
          <a:blip r:embed="rId7"/>
          <a:stretch>
            <a:fillRect/>
          </a:stretch>
        </p:blipFill>
        <p:spPr>
          <a:xfrm>
            <a:off x="6805970" y="3911016"/>
            <a:ext cx="1357675" cy="17674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 name="Picture 25">
            <a:extLst>
              <a:ext uri="{FF2B5EF4-FFF2-40B4-BE49-F238E27FC236}">
                <a16:creationId xmlns:a16="http://schemas.microsoft.com/office/drawing/2014/main" id="{EA3761E0-C01D-1146-B4A4-5E8FDDDC4D54}"/>
              </a:ext>
            </a:extLst>
          </p:cNvPr>
          <p:cNvPicPr>
            <a:picLocks noChangeAspect="1"/>
          </p:cNvPicPr>
          <p:nvPr/>
        </p:nvPicPr>
        <p:blipFill>
          <a:blip r:embed="rId8"/>
          <a:stretch>
            <a:fillRect/>
          </a:stretch>
        </p:blipFill>
        <p:spPr>
          <a:xfrm>
            <a:off x="894173" y="1365071"/>
            <a:ext cx="1623348" cy="1621343"/>
          </a:xfrm>
          <a:prstGeom prst="rect">
            <a:avLst/>
          </a:prstGeom>
          <a:effectLst>
            <a:outerShdw blurRad="76200" algn="ctr" rotWithShape="0">
              <a:prstClr val="black">
                <a:alpha val="40000"/>
              </a:prstClr>
            </a:outerShdw>
          </a:effectLst>
        </p:spPr>
      </p:pic>
      <p:pic>
        <p:nvPicPr>
          <p:cNvPr id="18" name="Picture 17">
            <a:extLst>
              <a:ext uri="{FF2B5EF4-FFF2-40B4-BE49-F238E27FC236}">
                <a16:creationId xmlns:a16="http://schemas.microsoft.com/office/drawing/2014/main" id="{15786239-13C9-4EDC-AC14-30023B8AA366}"/>
              </a:ext>
            </a:extLst>
          </p:cNvPr>
          <p:cNvPicPr>
            <a:picLocks noChangeAspect="1"/>
          </p:cNvPicPr>
          <p:nvPr/>
        </p:nvPicPr>
        <p:blipFill>
          <a:blip r:embed="rId9"/>
          <a:stretch>
            <a:fillRect/>
          </a:stretch>
        </p:blipFill>
        <p:spPr>
          <a:xfrm>
            <a:off x="3553329" y="3802835"/>
            <a:ext cx="2253855" cy="167388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82962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3"/>
          <p:cNvSpPr txBox="1">
            <a:spLocks/>
          </p:cNvSpPr>
          <p:nvPr/>
        </p:nvSpPr>
        <p:spPr>
          <a:xfrm>
            <a:off x="401821" y="238344"/>
            <a:ext cx="8495044" cy="706437"/>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US" b="0" u="none" kern="0">
                <a:solidFill>
                  <a:srgbClr val="00A0AF"/>
                </a:solidFill>
              </a:rPr>
              <a:t>Inside the </a:t>
            </a:r>
            <a:r>
              <a:rPr lang="en-US" u="none" kern="0">
                <a:solidFill>
                  <a:srgbClr val="00A0AF"/>
                </a:solidFill>
              </a:rPr>
              <a:t>Quality Standard</a:t>
            </a:r>
          </a:p>
        </p:txBody>
      </p:sp>
      <p:sp>
        <p:nvSpPr>
          <p:cNvPr id="25" name="TextBox 24">
            <a:extLst>
              <a:ext uri="{FF2B5EF4-FFF2-40B4-BE49-F238E27FC236}">
                <a16:creationId xmlns:a16="http://schemas.microsoft.com/office/drawing/2014/main" id="{B4017602-2BEA-1C4C-9215-7719F1D924ED}"/>
              </a:ext>
            </a:extLst>
          </p:cNvPr>
          <p:cNvSpPr txBox="1"/>
          <p:nvPr/>
        </p:nvSpPr>
        <p:spPr>
          <a:xfrm>
            <a:off x="1473380" y="1084256"/>
            <a:ext cx="1598515" cy="338554"/>
          </a:xfrm>
          <a:prstGeom prst="rect">
            <a:avLst/>
          </a:prstGeom>
          <a:solidFill>
            <a:schemeClr val="accent1">
              <a:lumMod val="50000"/>
            </a:schemeClr>
          </a:solidFill>
          <a:ln>
            <a:noFill/>
          </a:ln>
        </p:spPr>
        <p:txBody>
          <a:bodyPr wrap="none" rtlCol="0">
            <a:spAutoFit/>
          </a:bodyPr>
          <a:lstStyle/>
          <a:p>
            <a:r>
              <a:rPr lang="en-CA" sz="1600" b="1" u="none">
                <a:solidFill>
                  <a:schemeClr val="bg1"/>
                </a:solidFill>
              </a:rPr>
              <a:t>The Statement</a:t>
            </a:r>
          </a:p>
        </p:txBody>
      </p:sp>
      <p:sp>
        <p:nvSpPr>
          <p:cNvPr id="26" name="TextBox 25">
            <a:extLst>
              <a:ext uri="{FF2B5EF4-FFF2-40B4-BE49-F238E27FC236}">
                <a16:creationId xmlns:a16="http://schemas.microsoft.com/office/drawing/2014/main" id="{070DA0B4-BCD5-5941-8431-5F4B894BB01C}"/>
              </a:ext>
            </a:extLst>
          </p:cNvPr>
          <p:cNvSpPr txBox="1"/>
          <p:nvPr/>
        </p:nvSpPr>
        <p:spPr>
          <a:xfrm>
            <a:off x="5090160" y="1060187"/>
            <a:ext cx="1520353" cy="338554"/>
          </a:xfrm>
          <a:prstGeom prst="rect">
            <a:avLst/>
          </a:prstGeom>
          <a:solidFill>
            <a:srgbClr val="3C8C93"/>
          </a:solidFill>
          <a:ln>
            <a:noFill/>
          </a:ln>
        </p:spPr>
        <p:txBody>
          <a:bodyPr wrap="none" rtlCol="0">
            <a:spAutoFit/>
          </a:bodyPr>
          <a:lstStyle/>
          <a:p>
            <a:r>
              <a:rPr lang="en-CA" sz="1600" b="1" u="none">
                <a:solidFill>
                  <a:schemeClr val="bg1"/>
                </a:solidFill>
              </a:rPr>
              <a:t>The Audience</a:t>
            </a:r>
          </a:p>
        </p:txBody>
      </p:sp>
      <p:sp>
        <p:nvSpPr>
          <p:cNvPr id="27" name="TextBox 26">
            <a:extLst>
              <a:ext uri="{FF2B5EF4-FFF2-40B4-BE49-F238E27FC236}">
                <a16:creationId xmlns:a16="http://schemas.microsoft.com/office/drawing/2014/main" id="{53845974-EE63-0446-8B22-EC178407131A}"/>
              </a:ext>
            </a:extLst>
          </p:cNvPr>
          <p:cNvSpPr txBox="1"/>
          <p:nvPr/>
        </p:nvSpPr>
        <p:spPr>
          <a:xfrm>
            <a:off x="3112137" y="6015253"/>
            <a:ext cx="1587294" cy="338554"/>
          </a:xfrm>
          <a:prstGeom prst="rect">
            <a:avLst/>
          </a:prstGeom>
          <a:solidFill>
            <a:srgbClr val="3C8C93"/>
          </a:solidFill>
          <a:ln>
            <a:solidFill>
              <a:srgbClr val="FFFFFF"/>
            </a:solidFill>
          </a:ln>
        </p:spPr>
        <p:txBody>
          <a:bodyPr wrap="none" rtlCol="0">
            <a:spAutoFit/>
          </a:bodyPr>
          <a:lstStyle/>
          <a:p>
            <a:r>
              <a:rPr lang="en-CA" sz="1600" b="1" u="none">
                <a:solidFill>
                  <a:schemeClr val="bg1"/>
                </a:solidFill>
              </a:rPr>
              <a:t>The Indicators</a:t>
            </a:r>
          </a:p>
        </p:txBody>
      </p:sp>
      <p:sp>
        <p:nvSpPr>
          <p:cNvPr id="28" name="TextBox 27">
            <a:extLst>
              <a:ext uri="{FF2B5EF4-FFF2-40B4-BE49-F238E27FC236}">
                <a16:creationId xmlns:a16="http://schemas.microsoft.com/office/drawing/2014/main" id="{CA66F257-E7F3-4C47-96EA-05C8DF816052}"/>
              </a:ext>
            </a:extLst>
          </p:cNvPr>
          <p:cNvSpPr txBox="1"/>
          <p:nvPr/>
        </p:nvSpPr>
        <p:spPr>
          <a:xfrm>
            <a:off x="7128086" y="1060187"/>
            <a:ext cx="1245854" cy="338554"/>
          </a:xfrm>
          <a:prstGeom prst="rect">
            <a:avLst/>
          </a:prstGeom>
          <a:solidFill>
            <a:srgbClr val="3C8C93"/>
          </a:solidFill>
          <a:ln>
            <a:solidFill>
              <a:srgbClr val="FFFFFF"/>
            </a:solidFill>
          </a:ln>
        </p:spPr>
        <p:txBody>
          <a:bodyPr wrap="none" rtlCol="0">
            <a:spAutoFit/>
          </a:bodyPr>
          <a:lstStyle/>
          <a:p>
            <a:r>
              <a:rPr lang="en-CA" sz="1600" b="1" u="none">
                <a:solidFill>
                  <a:schemeClr val="bg1"/>
                </a:solidFill>
              </a:rPr>
              <a:t>Definitions</a:t>
            </a:r>
          </a:p>
        </p:txBody>
      </p:sp>
      <p:cxnSp>
        <p:nvCxnSpPr>
          <p:cNvPr id="29" name="Straight Arrow Connector 28">
            <a:extLst>
              <a:ext uri="{FF2B5EF4-FFF2-40B4-BE49-F238E27FC236}">
                <a16:creationId xmlns:a16="http://schemas.microsoft.com/office/drawing/2014/main" id="{D25E328C-D84A-3441-9DBC-A2F5745AFB0A}"/>
              </a:ext>
            </a:extLst>
          </p:cNvPr>
          <p:cNvCxnSpPr>
            <a:cxnSpLocks/>
          </p:cNvCxnSpPr>
          <p:nvPr/>
        </p:nvCxnSpPr>
        <p:spPr bwMode="auto">
          <a:xfrm>
            <a:off x="2257329" y="1422611"/>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30" name="Straight Arrow Connector 29">
            <a:extLst>
              <a:ext uri="{FF2B5EF4-FFF2-40B4-BE49-F238E27FC236}">
                <a16:creationId xmlns:a16="http://schemas.microsoft.com/office/drawing/2014/main" id="{0EBDBA0A-E95C-0B4C-96DC-5E53D81ABF9C}"/>
              </a:ext>
            </a:extLst>
          </p:cNvPr>
          <p:cNvCxnSpPr>
            <a:cxnSpLocks/>
          </p:cNvCxnSpPr>
          <p:nvPr/>
        </p:nvCxnSpPr>
        <p:spPr bwMode="auto">
          <a:xfrm>
            <a:off x="5836088" y="1396348"/>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31" name="Straight Arrow Connector 30">
            <a:extLst>
              <a:ext uri="{FF2B5EF4-FFF2-40B4-BE49-F238E27FC236}">
                <a16:creationId xmlns:a16="http://schemas.microsoft.com/office/drawing/2014/main" id="{FC42E02C-016A-0648-B553-0118F9057268}"/>
              </a:ext>
            </a:extLst>
          </p:cNvPr>
          <p:cNvCxnSpPr>
            <a:cxnSpLocks/>
          </p:cNvCxnSpPr>
          <p:nvPr/>
        </p:nvCxnSpPr>
        <p:spPr bwMode="auto">
          <a:xfrm>
            <a:off x="7743708" y="1401602"/>
            <a:ext cx="1" cy="436422"/>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cxnSp>
        <p:nvCxnSpPr>
          <p:cNvPr id="32" name="Straight Arrow Connector 31">
            <a:extLst>
              <a:ext uri="{FF2B5EF4-FFF2-40B4-BE49-F238E27FC236}">
                <a16:creationId xmlns:a16="http://schemas.microsoft.com/office/drawing/2014/main" id="{0B787A8E-36D2-4847-8C6C-C837541D7420}"/>
              </a:ext>
            </a:extLst>
          </p:cNvPr>
          <p:cNvCxnSpPr>
            <a:cxnSpLocks/>
          </p:cNvCxnSpPr>
          <p:nvPr/>
        </p:nvCxnSpPr>
        <p:spPr bwMode="auto">
          <a:xfrm>
            <a:off x="4699909" y="6168430"/>
            <a:ext cx="365022" cy="0"/>
          </a:xfrm>
          <a:prstGeom prst="straightConnector1">
            <a:avLst/>
          </a:prstGeom>
          <a:solidFill>
            <a:srgbClr val="FFFF00"/>
          </a:solidFill>
          <a:ln w="19050" cap="flat" cmpd="sng" algn="ctr">
            <a:solidFill>
              <a:schemeClr val="accent1">
                <a:lumMod val="50000"/>
              </a:schemeClr>
            </a:solidFill>
            <a:prstDash val="solid"/>
            <a:round/>
            <a:headEnd type="none" w="med" len="med"/>
            <a:tailEnd type="arrow"/>
          </a:ln>
          <a:effectLst/>
        </p:spPr>
      </p:cxnSp>
      <p:pic>
        <p:nvPicPr>
          <p:cNvPr id="33" name="Picture 32">
            <a:extLst>
              <a:ext uri="{FF2B5EF4-FFF2-40B4-BE49-F238E27FC236}">
                <a16:creationId xmlns:a16="http://schemas.microsoft.com/office/drawing/2014/main" id="{7B0C9AC8-BF1B-5A4F-88E8-297E50D296CB}"/>
              </a:ext>
            </a:extLst>
          </p:cNvPr>
          <p:cNvPicPr>
            <a:picLocks noChangeAspect="1"/>
          </p:cNvPicPr>
          <p:nvPr/>
        </p:nvPicPr>
        <p:blipFill>
          <a:blip r:embed="rId3"/>
          <a:stretch>
            <a:fillRect/>
          </a:stretch>
        </p:blipFill>
        <p:spPr>
          <a:xfrm>
            <a:off x="498745" y="1998519"/>
            <a:ext cx="3553048" cy="3553048"/>
          </a:xfrm>
          <a:prstGeom prst="rect">
            <a:avLst/>
          </a:prstGeom>
          <a:ln>
            <a:noFill/>
          </a:ln>
          <a:effectLst>
            <a:outerShdw blurRad="292100" dist="139700" dir="2700000" algn="tl" rotWithShape="0">
              <a:srgbClr val="333333">
                <a:alpha val="65000"/>
              </a:srgbClr>
            </a:outerShdw>
          </a:effectLst>
        </p:spPr>
      </p:pic>
      <p:pic>
        <p:nvPicPr>
          <p:cNvPr id="35" name="Picture 34">
            <a:extLst>
              <a:ext uri="{FF2B5EF4-FFF2-40B4-BE49-F238E27FC236}">
                <a16:creationId xmlns:a16="http://schemas.microsoft.com/office/drawing/2014/main" id="{FE401EC0-D07B-D648-A7D5-2D279D17F09B}"/>
              </a:ext>
            </a:extLst>
          </p:cNvPr>
          <p:cNvPicPr>
            <a:picLocks noChangeAspect="1"/>
          </p:cNvPicPr>
          <p:nvPr/>
        </p:nvPicPr>
        <p:blipFill>
          <a:blip r:embed="rId4"/>
          <a:stretch>
            <a:fillRect/>
          </a:stretch>
        </p:blipFill>
        <p:spPr>
          <a:xfrm>
            <a:off x="5183064" y="4883211"/>
            <a:ext cx="2430015" cy="1829204"/>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3EA6D8AD-1553-B74F-857C-833F9493EFB3}"/>
              </a:ext>
            </a:extLst>
          </p:cNvPr>
          <p:cNvPicPr>
            <a:picLocks noChangeAspect="1"/>
          </p:cNvPicPr>
          <p:nvPr/>
        </p:nvPicPr>
        <p:blipFill>
          <a:blip r:embed="rId5"/>
          <a:stretch>
            <a:fillRect/>
          </a:stretch>
        </p:blipFill>
        <p:spPr>
          <a:xfrm>
            <a:off x="4469053" y="1970962"/>
            <a:ext cx="4427812" cy="2340027"/>
          </a:xfrm>
          <a:prstGeom prst="rect">
            <a:avLst/>
          </a:prstGeom>
          <a:effectLst>
            <a:outerShdw blurRad="292100" dist="139700" dir="2700000" algn="ctr" rotWithShape="0">
              <a:srgbClr val="000000">
                <a:alpha val="41000"/>
              </a:srgbClr>
            </a:outerShdw>
          </a:effectLst>
        </p:spPr>
      </p:pic>
    </p:spTree>
    <p:extLst>
      <p:ext uri="{BB962C8B-B14F-4D97-AF65-F5344CB8AC3E}">
        <p14:creationId xmlns:p14="http://schemas.microsoft.com/office/powerpoint/2010/main" val="248031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a:ea typeface="MS PGothic"/>
              </a:rPr>
              <a:t>Quality Standards: </a:t>
            </a:r>
            <a:br>
              <a:rPr lang="en-US" sz="2800" b="0" dirty="0"/>
            </a:br>
            <a:r>
              <a:rPr lang="en-US" dirty="0">
                <a:ea typeface="MS PGothic"/>
              </a:rPr>
              <a:t>Patient Reference Guide</a:t>
            </a:r>
          </a:p>
        </p:txBody>
      </p:sp>
      <p:sp>
        <p:nvSpPr>
          <p:cNvPr id="5" name="Content Placeholder 4"/>
          <p:cNvSpPr>
            <a:spLocks noGrp="1"/>
          </p:cNvSpPr>
          <p:nvPr>
            <p:ph idx="4294967295"/>
          </p:nvPr>
        </p:nvSpPr>
        <p:spPr>
          <a:xfrm>
            <a:off x="473272" y="2549525"/>
            <a:ext cx="3273462" cy="2492375"/>
          </a:xfrm>
        </p:spPr>
        <p:txBody>
          <a:bodyPr/>
          <a:lstStyle/>
          <a:p>
            <a:pPr marL="0" indent="0">
              <a:buNone/>
            </a:pPr>
            <a:r>
              <a:rPr lang="en-US" sz="1800" dirty="0">
                <a:ea typeface="MS PGothic"/>
              </a:rPr>
              <a:t>The </a:t>
            </a:r>
            <a:r>
              <a:rPr lang="en-US" sz="1800" b="1" dirty="0">
                <a:ea typeface="MS PGothic"/>
              </a:rPr>
              <a:t>patient reference guide </a:t>
            </a:r>
            <a:r>
              <a:rPr lang="en-US" sz="1800" dirty="0">
                <a:ea typeface="MS PGothic"/>
              </a:rPr>
              <a:t>is designed to give patients information about what quality care looks like for various conditions based on the best evidence, so they know what to ask for when receiving treatment. </a:t>
            </a:r>
          </a:p>
        </p:txBody>
      </p:sp>
      <p:pic>
        <p:nvPicPr>
          <p:cNvPr id="4" name="Picture 3">
            <a:extLst>
              <a:ext uri="{FF2B5EF4-FFF2-40B4-BE49-F238E27FC236}">
                <a16:creationId xmlns:a16="http://schemas.microsoft.com/office/drawing/2014/main" id="{16BD6887-45B9-6F4E-9321-ACF7EE6EC5E3}"/>
              </a:ext>
            </a:extLst>
          </p:cNvPr>
          <p:cNvPicPr>
            <a:picLocks noChangeAspect="1"/>
          </p:cNvPicPr>
          <p:nvPr/>
        </p:nvPicPr>
        <p:blipFill>
          <a:blip r:embed="rId3"/>
          <a:stretch>
            <a:fillRect/>
          </a:stretch>
        </p:blipFill>
        <p:spPr>
          <a:xfrm>
            <a:off x="4689588" y="2066086"/>
            <a:ext cx="3454513" cy="3459252"/>
          </a:xfrm>
          <a:prstGeom prst="rect">
            <a:avLst/>
          </a:prstGeom>
          <a:effectLst>
            <a:outerShdw blurRad="76200" algn="ctr" rotWithShape="0">
              <a:prstClr val="black">
                <a:alpha val="40000"/>
              </a:prstClr>
            </a:outerShdw>
          </a:effectLst>
        </p:spPr>
      </p:pic>
    </p:spTree>
    <p:extLst>
      <p:ext uri="{BB962C8B-B14F-4D97-AF65-F5344CB8AC3E}">
        <p14:creationId xmlns:p14="http://schemas.microsoft.com/office/powerpoint/2010/main" val="38616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0"/>
              <a:t>Quality Standards:</a:t>
            </a:r>
            <a:br>
              <a:rPr lang="en-US"/>
            </a:br>
            <a:r>
              <a:rPr lang="en-US"/>
              <a:t>Recommendations for Adoption</a:t>
            </a:r>
          </a:p>
        </p:txBody>
      </p:sp>
      <p:sp>
        <p:nvSpPr>
          <p:cNvPr id="5" name="Content Placeholder 4"/>
          <p:cNvSpPr>
            <a:spLocks noGrp="1"/>
          </p:cNvSpPr>
          <p:nvPr>
            <p:ph idx="4294967295"/>
          </p:nvPr>
        </p:nvSpPr>
        <p:spPr>
          <a:xfrm>
            <a:off x="582341" y="2280083"/>
            <a:ext cx="3249962" cy="2819340"/>
          </a:xfrm>
        </p:spPr>
        <p:txBody>
          <a:bodyPr/>
          <a:lstStyle/>
          <a:p>
            <a:pPr marL="0" indent="0">
              <a:buNone/>
            </a:pPr>
            <a:r>
              <a:rPr lang="en-US" sz="1800" b="1"/>
              <a:t>Recommendations</a:t>
            </a:r>
            <a:r>
              <a:rPr lang="en-US" sz="1800"/>
              <a:t> for policy makers, administrators, health care organizations, and professionals have been made that aim to bridge the gaps between current care and care outlined in the quality statements to enable adoption of the quality standard across Ontario.</a:t>
            </a:r>
          </a:p>
        </p:txBody>
      </p:sp>
      <p:pic>
        <p:nvPicPr>
          <p:cNvPr id="4" name="Picture 3">
            <a:extLst>
              <a:ext uri="{FF2B5EF4-FFF2-40B4-BE49-F238E27FC236}">
                <a16:creationId xmlns:a16="http://schemas.microsoft.com/office/drawing/2014/main" id="{DAEE5383-8B21-FD4E-B5B6-6B2F6B09D836}"/>
              </a:ext>
            </a:extLst>
          </p:cNvPr>
          <p:cNvPicPr>
            <a:picLocks noChangeAspect="1"/>
          </p:cNvPicPr>
          <p:nvPr/>
        </p:nvPicPr>
        <p:blipFill>
          <a:blip r:embed="rId3"/>
          <a:stretch>
            <a:fillRect/>
          </a:stretch>
        </p:blipFill>
        <p:spPr>
          <a:xfrm>
            <a:off x="4336534" y="2019330"/>
            <a:ext cx="4365250" cy="3340846"/>
          </a:xfrm>
          <a:prstGeom prst="rect">
            <a:avLst/>
          </a:prstGeom>
          <a:effectLst>
            <a:outerShdw blurRad="76200" algn="ctr" rotWithShape="0">
              <a:prstClr val="black">
                <a:alpha val="40000"/>
              </a:prstClr>
            </a:outerShdw>
          </a:effectLst>
        </p:spPr>
      </p:pic>
    </p:spTree>
    <p:extLst>
      <p:ext uri="{BB962C8B-B14F-4D97-AF65-F5344CB8AC3E}">
        <p14:creationId xmlns:p14="http://schemas.microsoft.com/office/powerpoint/2010/main" val="3856063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a:t>Quality Standards:</a:t>
            </a:r>
            <a:br>
              <a:rPr lang="en-US"/>
            </a:br>
            <a:r>
              <a:rPr lang="en-US"/>
              <a:t>Implementation Tools</a:t>
            </a:r>
          </a:p>
        </p:txBody>
      </p:sp>
      <p:sp>
        <p:nvSpPr>
          <p:cNvPr id="5" name="Content Placeholder 4"/>
          <p:cNvSpPr>
            <a:spLocks noGrp="1"/>
          </p:cNvSpPr>
          <p:nvPr>
            <p:ph idx="4294967295"/>
          </p:nvPr>
        </p:nvSpPr>
        <p:spPr>
          <a:xfrm>
            <a:off x="496935" y="2173288"/>
            <a:ext cx="3354340" cy="4248150"/>
          </a:xfrm>
        </p:spPr>
        <p:txBody>
          <a:bodyPr/>
          <a:lstStyle/>
          <a:p>
            <a:pPr marL="0" indent="0">
              <a:buNone/>
            </a:pPr>
            <a:r>
              <a:rPr lang="en-US" sz="1800"/>
              <a:t>The </a:t>
            </a:r>
            <a:r>
              <a:rPr lang="en-US" sz="1800" b="1" i="1"/>
              <a:t>Getting Started Guide:</a:t>
            </a:r>
          </a:p>
          <a:p>
            <a:r>
              <a:rPr lang="en-US" sz="1800"/>
              <a:t>Outlines the process for using the quality standard as a resource to deliver high-quality care</a:t>
            </a:r>
          </a:p>
          <a:p>
            <a:r>
              <a:rPr lang="en-US" sz="1800"/>
              <a:t>Contains evidence-based approaches, as well as useful tools and templates for implementing change ideas at the practice level</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6884" y="2172979"/>
            <a:ext cx="3970389" cy="3068993"/>
          </a:xfrm>
          <a:prstGeom prst="rect">
            <a:avLst/>
          </a:prstGeom>
          <a:ln>
            <a:solidFill>
              <a:schemeClr val="accent5"/>
            </a:solidFill>
          </a:ln>
          <a:effectLst>
            <a:outerShdw blurRad="76200" algn="ctr" rotWithShape="0">
              <a:prstClr val="black">
                <a:alpha val="40000"/>
              </a:prstClr>
            </a:outerShdw>
          </a:effectLst>
        </p:spPr>
      </p:pic>
    </p:spTree>
    <p:extLst>
      <p:ext uri="{BB962C8B-B14F-4D97-AF65-F5344CB8AC3E}">
        <p14:creationId xmlns:p14="http://schemas.microsoft.com/office/powerpoint/2010/main" val="2501582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cd33b77-bccb-43dc-953a-3fb529105a8f">
      <UserInfo>
        <DisplayName>Adatia, Tasleen</DisplayName>
        <AccountId>219</AccountId>
        <AccountType/>
      </UserInfo>
      <UserInfo>
        <DisplayName>Willson, Vanessa</DisplayName>
        <AccountId>192</AccountId>
        <AccountType/>
      </UserInfo>
      <UserInfo>
        <DisplayName>Ginieniewicz, Jorge</DisplayName>
        <AccountId>343</AccountId>
        <AccountType/>
      </UserInfo>
      <UserInfo>
        <DisplayName>Zago, Dave</DisplayName>
        <AccountId>215</AccountId>
        <AccountType/>
      </UserInfo>
      <UserInfo>
        <DisplayName>Aytona-Arena, Loren</DisplayName>
        <AccountId>667</AccountId>
        <AccountType/>
      </UserInfo>
      <UserInfo>
        <DisplayName>Mohamed, Merissa</DisplayName>
        <AccountId>79</AccountId>
        <AccountType/>
      </UserInfo>
      <UserInfo>
        <DisplayName>Abdolzahraei, Saleemeh</DisplayName>
        <AccountId>935</AccountId>
        <AccountType/>
      </UserInfo>
      <UserInfo>
        <DisplayName>Jeria, Sabrina</DisplayName>
        <AccountId>3763</AccountId>
        <AccountType/>
      </UserInfo>
      <UserInfo>
        <DisplayName>Maguire, Timothy</DisplayName>
        <AccountId>78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6EB5A9310997D48BB20D97A04D7F4E4" ma:contentTypeVersion="" ma:contentTypeDescription="Create a new document." ma:contentTypeScope="" ma:versionID="fd60a8aa82ded01e216e330dd28fb003">
  <xsd:schema xmlns:xsd="http://www.w3.org/2001/XMLSchema" xmlns:xs="http://www.w3.org/2001/XMLSchema" xmlns:p="http://schemas.microsoft.com/office/2006/metadata/properties" xmlns:ns2="ecd33b77-bccb-43dc-953a-3fb529105a8f" xmlns:ns3="3be09a94-479e-4b38-b55b-786b8f1ad525" targetNamespace="http://schemas.microsoft.com/office/2006/metadata/properties" ma:root="true" ma:fieldsID="945ad0356f732c195fea84b64358e374" ns2:_="" ns3:_="">
    <xsd:import namespace="ecd33b77-bccb-43dc-953a-3fb529105a8f"/>
    <xsd:import namespace="3be09a94-479e-4b38-b55b-786b8f1ad52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33b77-bccb-43dc-953a-3fb529105a8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e09a94-479e-4b38-b55b-786b8f1ad52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7211F7-2DF1-4B68-8B60-CC913EB92E33}">
  <ds:schemaRefs>
    <ds:schemaRef ds:uri="fb09dc78-496d-4cee-aa06-cd448ccde12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09d81ef-0277-42ba-a0f1-16cbb8b85662"/>
    <ds:schemaRef ds:uri="http://www.w3.org/XML/1998/namespace"/>
    <ds:schemaRef ds:uri="http://purl.org/dc/dcmitype/"/>
  </ds:schemaRefs>
</ds:datastoreItem>
</file>

<file path=customXml/itemProps2.xml><?xml version="1.0" encoding="utf-8"?>
<ds:datastoreItem xmlns:ds="http://schemas.openxmlformats.org/officeDocument/2006/customXml" ds:itemID="{2039B4E6-F14E-4976-B4A3-205C836EBCE2}"/>
</file>

<file path=customXml/itemProps3.xml><?xml version="1.0" encoding="utf-8"?>
<ds:datastoreItem xmlns:ds="http://schemas.openxmlformats.org/officeDocument/2006/customXml" ds:itemID="{149A68B3-4EDB-43A9-80F7-657163E443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97</TotalTime>
  <Words>2822</Words>
  <Application>Microsoft Office PowerPoint</Application>
  <PresentationFormat>On-screen Show (4:3)</PresentationFormat>
  <Paragraphs>230</Paragraphs>
  <Slides>42</Slides>
  <Notes>39</Notes>
  <HiddenSlides>0</HiddenSlides>
  <MMClips>0</MMClips>
  <ScaleCrop>false</ScaleCrop>
  <HeadingPairs>
    <vt:vector size="4" baseType="variant">
      <vt:variant>
        <vt:lpstr>Theme</vt:lpstr>
      </vt:variant>
      <vt:variant>
        <vt:i4>4</vt:i4>
      </vt:variant>
      <vt:variant>
        <vt:lpstr>Slide Titles</vt:lpstr>
      </vt:variant>
      <vt:variant>
        <vt:i4>42</vt:i4>
      </vt:variant>
    </vt:vector>
  </HeadingPairs>
  <TitlesOfParts>
    <vt:vector size="46" baseType="lpstr">
      <vt:lpstr>HQO Draft Template_4-3</vt:lpstr>
      <vt:lpstr>HQO_Slide</vt:lpstr>
      <vt:lpstr>1_HQO_Slide</vt:lpstr>
      <vt:lpstr>1_HQO Draft Template_4-3</vt:lpstr>
      <vt:lpstr>PowerPoint Presentation</vt:lpstr>
      <vt:lpstr>Objectives</vt:lpstr>
      <vt:lpstr>Quality Standards</vt:lpstr>
      <vt:lpstr>Quality Standards</vt:lpstr>
      <vt:lpstr>Quality Standard Resources</vt:lpstr>
      <vt:lpstr>PowerPoint Presentation</vt:lpstr>
      <vt:lpstr>Quality Standards:  Patient Reference Guide</vt:lpstr>
      <vt:lpstr>Quality Standards: Recommendations for Adoption</vt:lpstr>
      <vt:lpstr>Quality Standards: Implementation Tools</vt:lpstr>
      <vt:lpstr>Quality Standards: Quorum</vt:lpstr>
      <vt:lpstr>Quality Standards: Technical Appendix</vt:lpstr>
      <vt:lpstr>Quality Standards: Data Tables</vt:lpstr>
      <vt:lpstr>Why a Quality Standard for Inpatient Schizophrenia Care  in Ontario? </vt:lpstr>
      <vt:lpstr>PowerPoint Presentation</vt:lpstr>
      <vt:lpstr>PowerPoint Presentation</vt:lpstr>
      <vt:lpstr>People with schizophrenia are often disproportionately affected by homelessness,  or are precariously housed</vt:lpstr>
      <vt:lpstr>The percentage of people who were readmitted to hospital for a mental health or addictions condition within 30 days of a previous hospital discharge for schizophrenia ranged from 13.1% to 18.7% across regions in the province </vt:lpstr>
      <vt:lpstr>The percentage of people who were readmitted to hospital for a mental health or addictions condition within 30 days of a previous hospital discharge for schizophrenia was lowest for people with the highest income</vt:lpstr>
      <vt:lpstr>Only 3 out of 10 people hospitalized for schizophrenia in Ontario have a follow-up visit with a family doctor or psychiatrist within 7 days of discharge</vt:lpstr>
      <vt:lpstr>The percentage of people who had contact with a family doctor or a psychiatrist within 7 days of a previous hospital discharge for schizophrenia varied across regions from 17.8% to 45.0%</vt:lpstr>
      <vt:lpstr> Quality Standard in Brief </vt:lpstr>
      <vt:lpstr>Scope of the Schizophrenia Hospital Quality Standard</vt:lpstr>
      <vt:lpstr>PowerPoint Presentation</vt:lpstr>
      <vt:lpstr>Schizophrenia Hospital Quality Standard: Quality Statements</vt:lpstr>
      <vt:lpstr>“Implementing the schizophrenia quality standard represents an opportunity to advance quality in a way that we have never had before and that no other province in Canada has had. Implementing the quality standard will represent a paradigm change. It will bring a better service user experience and a different lens that will be more aligned with recovery and better clinical outcomes for the patient. For example, we have historically assumed that people with schizophrenia just need medication and time. The new notion that a patient with schizophrenia gets a psychological treatment or at very least should be offered a psychological treatment is a really significant change. If patients and family members have these statements in front of them they will be more informed about the best evidence-based treatments and they will ask the right questions to make sure they get the best evidence-based treatments.”   – Dr. Phil Klassen, Schizophrenia Quality Standard Advisory Committee member    </vt:lpstr>
      <vt:lpstr>Quality Statement 1: Comprehensive Interprofessional Assessment  </vt:lpstr>
      <vt:lpstr>Quality Statement 2: Screening for Substance Use</vt:lpstr>
      <vt:lpstr>Quality Statement 3: Physical Health Assessment </vt:lpstr>
      <vt:lpstr>Quality Statement 4: Promoting Physical Activity and Healthy Eating    </vt:lpstr>
      <vt:lpstr>Quality Statement 5: Promoting Smoking Cessation     </vt:lpstr>
      <vt:lpstr>Quality Statement 6: Treatment With Clozapine     </vt:lpstr>
      <vt:lpstr>Quality Statement 7: Treatment With  Long-Acting Injectable Antipsychotic Medication      </vt:lpstr>
      <vt:lpstr>Quality Statement 8: Cognitive Behavioural Therapy     </vt:lpstr>
      <vt:lpstr>Quality Statement 9: Family Intervention     </vt:lpstr>
      <vt:lpstr>Quality Statement 10: Follow-Up Appointment After Discharge     </vt:lpstr>
      <vt:lpstr>Quality Statement 11: Transitions in Care     </vt:lpstr>
      <vt:lpstr>Emerging Practice Statement*: Nonpharmacological Interventions </vt:lpstr>
      <vt:lpstr>"[Before joining this committee,] “I don’t think I ever had an opportunity to have a really constructive discussion about the mental health system. Those questions [addressed by the quality standard] were never able to be formulated because you just come into the system, you talk to a psychiatrist and you get re-directed, you get re-directed … and you follow a path that is set out by other people. A lot of experiences of clients and a lot of feelings and thoughts and viewpoints of clients are really not taken into consideration. If we can get the proper support and real, accurate, professional information and knowledge, we will not be so dependent on our mental health system. We can go on and live our lives. That would be good for so many aspects including self-respect and self-esteem. We will not be overly reliant on a mental health professional. [What underlies the standards is] self-determination, a person being able to find their own path, not feeling uncomfortable to speak, being able to feel comfortable to ask questions, to ask for what they need … that is where I hope the conversations will start with this quality standard."   – Lived Experience Advisor, Schizophrenia Quality Standard Advisory Committee   </vt:lpstr>
      <vt:lpstr> How Success Can Be Measured </vt:lpstr>
      <vt:lpstr>How Success Can Be Measured Provincially  </vt:lpstr>
      <vt:lpstr>How Success Can Be Measured Locally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Ginieniewicz, Jorge</dc:creator>
  <cp:lastModifiedBy>Zierler, Amy</cp:lastModifiedBy>
  <cp:revision>72</cp:revision>
  <cp:lastPrinted>2019-05-01T18:27:45Z</cp:lastPrinted>
  <dcterms:modified xsi:type="dcterms:W3CDTF">2019-05-06T18:26:44Z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0x01010066EB5A9310997D48BB20D97A04D7F4E4</vt:lpwstr>
  </property>
  <property fmtid="{D5CDD505-2E9C-101B-9397-08002B2CF9AE}" pid="3" name="ArticulateGUID">
    <vt:lpwstr>A2B460D2-FA6A-48B5-B38D-25ED4533D0C7</vt:lpwstr>
  </property>
  <property fmtid="{D5CDD505-2E9C-101B-9397-08002B2CF9AE}" pid="4" name="ArticulatePath">
    <vt:lpwstr>Opioid Use Disorder Quality Standard Slides</vt:lpwstr>
  </property>
  <property fmtid="{D5CDD505-2E9C-101B-9397-08002B2CF9AE}" pid="5" name="AuthorIds_UIVersion_4608">
    <vt:lpwstr>76</vt:lpwstr>
  </property>
  <property fmtid="{D5CDD505-2E9C-101B-9397-08002B2CF9AE}" pid="6" name="AuthorIds_UIVersion_7168">
    <vt:lpwstr>204</vt:lpwstr>
  </property>
</Properties>
</file>