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5.xml" ContentType="application/vnd.openxmlformats-officedocument.presentationml.tags+xml"/>
  <Override PartName="/ppt/tags/tag66.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notesSlides/notesSlide1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5.xml" ContentType="application/vnd.openxmlformats-officedocument.presentationml.notesSlide+xml"/>
  <Override PartName="/ppt/tags/tag113.xml" ContentType="application/vnd.openxmlformats-officedocument.presentationml.tags+xml"/>
  <Override PartName="/ppt/notesSlides/notesSlide3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3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9.xml" ContentType="application/vnd.openxmlformats-officedocument.presentationml.notesSlide+xml"/>
  <Override PartName="/ppt/tags/tag122.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598" r:id="rId4"/>
    <p:sldMasterId id="2147484610" r:id="rId5"/>
    <p:sldMasterId id="2147484625" r:id="rId6"/>
    <p:sldMasterId id="2147484638" r:id="rId7"/>
  </p:sldMasterIdLst>
  <p:notesMasterIdLst>
    <p:notesMasterId r:id="rId50"/>
  </p:notesMasterIdLst>
  <p:handoutMasterIdLst>
    <p:handoutMasterId r:id="rId51"/>
  </p:handoutMasterIdLst>
  <p:sldIdLst>
    <p:sldId id="372" r:id="rId8"/>
    <p:sldId id="649" r:id="rId9"/>
    <p:sldId id="1181" r:id="rId10"/>
    <p:sldId id="654" r:id="rId11"/>
    <p:sldId id="1182" r:id="rId12"/>
    <p:sldId id="474" r:id="rId13"/>
    <p:sldId id="621" r:id="rId14"/>
    <p:sldId id="1180" r:id="rId15"/>
    <p:sldId id="623" r:id="rId16"/>
    <p:sldId id="1167" r:id="rId17"/>
    <p:sldId id="1183" r:id="rId18"/>
    <p:sldId id="1184" r:id="rId19"/>
    <p:sldId id="624" r:id="rId20"/>
    <p:sldId id="1193" r:id="rId21"/>
    <p:sldId id="1205" r:id="rId22"/>
    <p:sldId id="358" r:id="rId23"/>
    <p:sldId id="1214" r:id="rId24"/>
    <p:sldId id="1215" r:id="rId25"/>
    <p:sldId id="367" r:id="rId26"/>
    <p:sldId id="1216" r:id="rId27"/>
    <p:sldId id="422" r:id="rId28"/>
    <p:sldId id="1207" r:id="rId29"/>
    <p:sldId id="1208" r:id="rId30"/>
    <p:sldId id="370" r:id="rId31"/>
    <p:sldId id="1179" r:id="rId32"/>
    <p:sldId id="666" r:id="rId33"/>
    <p:sldId id="667" r:id="rId34"/>
    <p:sldId id="668" r:id="rId35"/>
    <p:sldId id="669" r:id="rId36"/>
    <p:sldId id="670" r:id="rId37"/>
    <p:sldId id="671" r:id="rId38"/>
    <p:sldId id="1196" r:id="rId39"/>
    <p:sldId id="1197" r:id="rId40"/>
    <p:sldId id="1198" r:id="rId41"/>
    <p:sldId id="1199" r:id="rId42"/>
    <p:sldId id="1200" r:id="rId43"/>
    <p:sldId id="1213" r:id="rId44"/>
    <p:sldId id="1206" r:id="rId45"/>
    <p:sldId id="1174" r:id="rId46"/>
    <p:sldId id="646" r:id="rId47"/>
    <p:sldId id="1212" r:id="rId48"/>
    <p:sldId id="647" r:id="rId49"/>
  </p:sldIdLst>
  <p:sldSz cx="9144000" cy="6858000" type="screen4x3"/>
  <p:notesSz cx="6858000" cy="1190625"/>
  <p:custDataLst>
    <p:tags r:id="rId52"/>
  </p:custDataLst>
  <p:defaultTex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70">
          <p15:clr>
            <a:srgbClr val="A4A3A4"/>
          </p15:clr>
        </p15:guide>
        <p15:guide id="2" orient="horz" pos="469">
          <p15:clr>
            <a:srgbClr val="A4A3A4"/>
          </p15:clr>
        </p15:guide>
        <p15:guide id="3" orient="horz" pos="349">
          <p15:clr>
            <a:srgbClr val="A4A3A4"/>
          </p15:clr>
        </p15:guide>
        <p15:guide id="4" pos="2835">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ipper, Jennifer" initials="SJ" lastIdx="11" clrIdx="0"/>
  <p:cmAuthor id="1" name="Loren Aytona" initials="" lastIdx="37" clrIdx="1"/>
  <p:cmAuthor id="2" name="Adatia, Tasleen" initials="AT" lastIdx="13" clrIdx="2"/>
  <p:cmAuthor id="3" name="Ng, Jessica" initials="NJ" lastIdx="2" clrIdx="3"/>
  <p:cmAuthor id="4" name="Bennett, Suzannah" initials="BS" lastIdx="1" clrIdx="4">
    <p:extLst>
      <p:ext uri="{19B8F6BF-5375-455C-9EA6-DF929625EA0E}">
        <p15:presenceInfo xmlns:p15="http://schemas.microsoft.com/office/powerpoint/2012/main" userId="S::sbennett@hqontario.ca::a275cb3f-6118-46c6-a80f-c6865482db72" providerId="AD"/>
      </p:ext>
    </p:extLst>
  </p:cmAuthor>
  <p:cmAuthor id="5" name="Kashfia" initials="K" lastIdx="23" clrIdx="5">
    <p:extLst>
      <p:ext uri="{19B8F6BF-5375-455C-9EA6-DF929625EA0E}">
        <p15:presenceInfo xmlns:p15="http://schemas.microsoft.com/office/powerpoint/2012/main" userId="Kashfia" providerId="None"/>
      </p:ext>
    </p:extLst>
  </p:cmAuthor>
  <p:cmAuthor id="6" name="Jennifer White" initials="JW" lastIdx="10" clrIdx="6">
    <p:extLst>
      <p:ext uri="{19B8F6BF-5375-455C-9EA6-DF929625EA0E}">
        <p15:presenceInfo xmlns:p15="http://schemas.microsoft.com/office/powerpoint/2012/main" userId="Jennifer White" providerId="None"/>
      </p:ext>
    </p:extLst>
  </p:cmAuthor>
  <p:cmAuthor id="7" name="White, Jennifer" initials="WJ" lastIdx="3" clrIdx="7">
    <p:extLst>
      <p:ext uri="{19B8F6BF-5375-455C-9EA6-DF929625EA0E}">
        <p15:presenceInfo xmlns:p15="http://schemas.microsoft.com/office/powerpoint/2012/main" userId="White, Jennifer" providerId="None"/>
      </p:ext>
    </p:extLst>
  </p:cmAuthor>
  <p:cmAuthor id="8" name="Burke Dimitrova, Sarah" initials="BDS" lastIdx="23" clrIdx="8">
    <p:extLst>
      <p:ext uri="{19B8F6BF-5375-455C-9EA6-DF929625EA0E}">
        <p15:presenceInfo xmlns:p15="http://schemas.microsoft.com/office/powerpoint/2012/main" userId="S::sbdimitrova@hqontario.ca::7cc3709f-8b4d-437c-a82c-63edf78dc3bb" providerId="AD"/>
      </p:ext>
    </p:extLst>
  </p:cmAuthor>
  <p:cmAuthor id="9" name="Tasleen" initials="T" lastIdx="20" clrIdx="9">
    <p:extLst>
      <p:ext uri="{19B8F6BF-5375-455C-9EA6-DF929625EA0E}">
        <p15:presenceInfo xmlns:p15="http://schemas.microsoft.com/office/powerpoint/2012/main" userId="Tasleen" providerId="None"/>
      </p:ext>
    </p:extLst>
  </p:cmAuthor>
  <p:cmAuthor id="10" name="Shirodkar, Apurva" initials="SA" lastIdx="2" clrIdx="10">
    <p:extLst>
      <p:ext uri="{19B8F6BF-5375-455C-9EA6-DF929625EA0E}">
        <p15:presenceInfo xmlns:p15="http://schemas.microsoft.com/office/powerpoint/2012/main" userId="S::ashirodkar@hqontario.ca::23dd53ca-b896-46ef-9c79-bd536f7a6fbe" providerId="AD"/>
      </p:ext>
    </p:extLst>
  </p:cmAuthor>
  <p:cmAuthor id="11" name="Yurkiewich, Alex" initials="YA" lastIdx="6" clrIdx="11">
    <p:extLst>
      <p:ext uri="{19B8F6BF-5375-455C-9EA6-DF929625EA0E}">
        <p15:presenceInfo xmlns:p15="http://schemas.microsoft.com/office/powerpoint/2012/main" userId="S::ayurkiewich@hqontario.ca::c73ae43d-13b4-4a95-a37e-f2a649a0e935" providerId="AD"/>
      </p:ext>
    </p:extLst>
  </p:cmAuthor>
  <p:cmAuthor id="12" name="Bennell, Maria" initials="BM" lastIdx="6" clrIdx="12">
    <p:extLst>
      <p:ext uri="{19B8F6BF-5375-455C-9EA6-DF929625EA0E}">
        <p15:presenceInfo xmlns:p15="http://schemas.microsoft.com/office/powerpoint/2012/main" userId="S::mbennell@hqontario.ca::29ff3d4d-a61b-465a-b508-388f73d9a7fd" providerId="AD"/>
      </p:ext>
    </p:extLst>
  </p:cmAuthor>
  <p:cmAuthor id="13" name="Yurkiewich, Alex" initials="YA [2]" lastIdx="3" clrIdx="13">
    <p:extLst>
      <p:ext uri="{19B8F6BF-5375-455C-9EA6-DF929625EA0E}">
        <p15:presenceInfo xmlns:p15="http://schemas.microsoft.com/office/powerpoint/2012/main" userId="Yurkiewich, Alex" providerId="None"/>
      </p:ext>
    </p:extLst>
  </p:cmAuthor>
  <p:cmAuthor id="14" name="Degani, Naushaba" initials="DN" lastIdx="25" clrIdx="14">
    <p:extLst>
      <p:ext uri="{19B8F6BF-5375-455C-9EA6-DF929625EA0E}">
        <p15:presenceInfo xmlns:p15="http://schemas.microsoft.com/office/powerpoint/2012/main" userId="S::NDegani@hqontario.ca::b3fe8926-635f-4694-afb6-532aee62f3e1" providerId="AD"/>
      </p:ext>
    </p:extLst>
  </p:cmAuthor>
  <p:cmAuthor id="15" name="White, Jennifer" initials="WJ [2]" lastIdx="2" clrIdx="15">
    <p:extLst>
      <p:ext uri="{19B8F6BF-5375-455C-9EA6-DF929625EA0E}">
        <p15:presenceInfo xmlns:p15="http://schemas.microsoft.com/office/powerpoint/2012/main" userId="S::jwhite@hqontario.ca::22e1a18e-8c11-41e1-8dbe-ead067d06f7e" providerId="AD"/>
      </p:ext>
    </p:extLst>
  </p:cmAuthor>
  <p:cmAuthor id="16" name="Phillips, Lacey" initials="PL" lastIdx="13" clrIdx="16">
    <p:extLst>
      <p:ext uri="{19B8F6BF-5375-455C-9EA6-DF929625EA0E}">
        <p15:presenceInfo xmlns:p15="http://schemas.microsoft.com/office/powerpoint/2012/main" userId="S::lphillips@hqontario.ca::f36da0fa-bc11-47e7-b011-288b2690d24c" providerId="AD"/>
      </p:ext>
    </p:extLst>
  </p:cmAuthor>
  <p:cmAuthor id="17" name="Baltman-Cord, Arielle" initials="BA" lastIdx="6" clrIdx="17">
    <p:extLst>
      <p:ext uri="{19B8F6BF-5375-455C-9EA6-DF929625EA0E}">
        <p15:presenceInfo xmlns:p15="http://schemas.microsoft.com/office/powerpoint/2012/main" userId="S::abaltman@hqontario.ca::9b7feabb-00b0-4e29-82fa-b0ef0096bed4" providerId="AD"/>
      </p:ext>
    </p:extLst>
  </p:cmAuthor>
  <p:cmAuthor id="18" name="Irwin, Terri" initials="IT" lastIdx="1" clrIdx="18">
    <p:extLst>
      <p:ext uri="{19B8F6BF-5375-455C-9EA6-DF929625EA0E}">
        <p15:presenceInfo xmlns:p15="http://schemas.microsoft.com/office/powerpoint/2012/main" userId="S::tirwin@hqontario.ca::9a279925-31fb-42f2-b00c-69cd8459cf1c" providerId="AD"/>
      </p:ext>
    </p:extLst>
  </p:cmAuthor>
  <p:cmAuthor id="19" name="Alex Yurkiewich" initials="AY" lastIdx="1" clrIdx="19">
    <p:extLst>
      <p:ext uri="{19B8F6BF-5375-455C-9EA6-DF929625EA0E}">
        <p15:presenceInfo xmlns:p15="http://schemas.microsoft.com/office/powerpoint/2012/main" userId="Alex Yurkiewich" providerId="None"/>
      </p:ext>
    </p:extLst>
  </p:cmAuthor>
  <p:cmAuthor id="20" name="Pagano, Christopher" initials="PC" lastIdx="11" clrIdx="20">
    <p:extLst>
      <p:ext uri="{19B8F6BF-5375-455C-9EA6-DF929625EA0E}">
        <p15:presenceInfo xmlns:p15="http://schemas.microsoft.com/office/powerpoint/2012/main" userId="Pagano, Christopher" providerId="None"/>
      </p:ext>
    </p:extLst>
  </p:cmAuthor>
  <p:cmAuthor id="21" name="Ginieniewicz, Jorge" initials="GJ" lastIdx="1" clrIdx="21">
    <p:extLst>
      <p:ext uri="{19B8F6BF-5375-455C-9EA6-DF929625EA0E}">
        <p15:presenceInfo xmlns:p15="http://schemas.microsoft.com/office/powerpoint/2012/main" userId="S::jginieniewicz@hqontario.ca::0252df90-739c-4c67-aa4f-874de5a4e75f" providerId="AD"/>
      </p:ext>
    </p:extLst>
  </p:cmAuthor>
  <p:cmAuthor id="22" name="McPherson, Mark" initials="MM" lastIdx="17" clrIdx="22">
    <p:extLst>
      <p:ext uri="{19B8F6BF-5375-455C-9EA6-DF929625EA0E}">
        <p15:presenceInfo xmlns:p15="http://schemas.microsoft.com/office/powerpoint/2012/main" userId="S-1-5-21-535683054-4239906057-3132855710-3292" providerId="AD"/>
      </p:ext>
    </p:extLst>
  </p:cmAuthor>
  <p:cmAuthor id="23" name="Stacey Johnson" initials="SJ" lastIdx="3" clrIdx="23">
    <p:extLst>
      <p:ext uri="{19B8F6BF-5375-455C-9EA6-DF929625EA0E}">
        <p15:presenceInfo xmlns:p15="http://schemas.microsoft.com/office/powerpoint/2012/main" userId="Stacey Johnson" providerId="None"/>
      </p:ext>
    </p:extLst>
  </p:cmAuthor>
  <p:cmAuthor id="24" name="Johnson, Stacey" initials="JS" lastIdx="23" clrIdx="24">
    <p:extLst>
      <p:ext uri="{19B8F6BF-5375-455C-9EA6-DF929625EA0E}">
        <p15:presenceInfo xmlns:p15="http://schemas.microsoft.com/office/powerpoint/2012/main" userId="S::sjohnson@hqontario.ca::c1d74880-3551-4508-8754-1d2254d9d2e6" providerId="AD"/>
      </p:ext>
    </p:extLst>
  </p:cmAuthor>
  <p:cmAuthor id="25" name="Harrison, Susan" initials="HS" lastIdx="18" clrIdx="25">
    <p:extLst>
      <p:ext uri="{19B8F6BF-5375-455C-9EA6-DF929625EA0E}">
        <p15:presenceInfo xmlns:p15="http://schemas.microsoft.com/office/powerpoint/2012/main" userId="S::sharrison@hqontario.ca::12d20603-a68e-40bb-99e5-862f8234107b" providerId="AD"/>
      </p:ext>
    </p:extLst>
  </p:cmAuthor>
  <p:cmAuthor id="26" name="Maguire, Timothy" initials="MT" lastIdx="20" clrIdx="26">
    <p:extLst>
      <p:ext uri="{19B8F6BF-5375-455C-9EA6-DF929625EA0E}">
        <p15:presenceInfo xmlns:p15="http://schemas.microsoft.com/office/powerpoint/2012/main" userId="S::tmaguire@hqontario.ca::b83a4a02-cfb3-4751-b069-a87b66e2f3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D2492A"/>
    <a:srgbClr val="00788A"/>
    <a:srgbClr val="FCD8D8"/>
    <a:srgbClr val="F5F5F5"/>
    <a:srgbClr val="F9B9B9"/>
    <a:srgbClr val="FFCF37"/>
    <a:srgbClr val="EDFDFF"/>
    <a:srgbClr val="EEDAC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24C08-C986-4C68-80EE-E82A4280E6CF}" v="1" dt="2019-05-10T19:15:01.0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8" autoAdjust="0"/>
    <p:restoredTop sz="70505" autoAdjust="0"/>
  </p:normalViewPr>
  <p:slideViewPr>
    <p:cSldViewPr snapToGrid="0">
      <p:cViewPr>
        <p:scale>
          <a:sx n="80" d="100"/>
          <a:sy n="80" d="100"/>
        </p:scale>
        <p:origin x="1518" y="90"/>
      </p:cViewPr>
      <p:guideLst>
        <p:guide orient="horz" pos="470"/>
        <p:guide orient="horz" pos="469"/>
        <p:guide orient="horz" pos="349"/>
        <p:guide pos="2835"/>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Susan" userId="12d20603-a68e-40bb-99e5-862f8234107b" providerId="ADAL" clId="{3AE24C08-C986-4C68-80EE-E82A4280E6CF}"/>
    <pc:docChg chg="custSel modSld">
      <pc:chgData name="Harrison, Susan" userId="12d20603-a68e-40bb-99e5-862f8234107b" providerId="ADAL" clId="{3AE24C08-C986-4C68-80EE-E82A4280E6CF}" dt="2019-05-10T19:17:50.979" v="10" actId="1592"/>
      <pc:docMkLst>
        <pc:docMk/>
      </pc:docMkLst>
      <pc:sldChg chg="delCm modNotesTx">
        <pc:chgData name="Harrison, Susan" userId="12d20603-a68e-40bb-99e5-862f8234107b" providerId="ADAL" clId="{3AE24C08-C986-4C68-80EE-E82A4280E6CF}" dt="2019-05-10T19:17:50.979" v="10" actId="1592"/>
        <pc:sldMkLst>
          <pc:docMk/>
          <pc:sldMk cId="1479002756" sldId="1174"/>
        </pc:sldMkLst>
      </pc:sldChg>
      <pc:sldChg chg="modSp delCm">
        <pc:chgData name="Harrison, Susan" userId="12d20603-a68e-40bb-99e5-862f8234107b" providerId="ADAL" clId="{3AE24C08-C986-4C68-80EE-E82A4280E6CF}" dt="2019-05-10T19:15:20.120" v="3" actId="13926"/>
        <pc:sldMkLst>
          <pc:docMk/>
          <pc:sldMk cId="2182962478" sldId="1182"/>
        </pc:sldMkLst>
        <pc:spChg chg="mod">
          <ac:chgData name="Harrison, Susan" userId="12d20603-a68e-40bb-99e5-862f8234107b" providerId="ADAL" clId="{3AE24C08-C986-4C68-80EE-E82A4280E6CF}" dt="2019-05-10T19:15:20.120" v="3" actId="13926"/>
          <ac:spMkLst>
            <pc:docMk/>
            <pc:sldMk cId="2182962478" sldId="1182"/>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94452017109699E-2"/>
          <c:y val="0.14091944460724926"/>
          <c:w val="0.92597240321952867"/>
          <c:h val="0.36093529768912597"/>
        </c:manualLayout>
      </c:layout>
      <c:barChart>
        <c:barDir val="col"/>
        <c:grouping val="clustered"/>
        <c:varyColors val="0"/>
        <c:ser>
          <c:idx val="0"/>
          <c:order val="0"/>
          <c:spPr>
            <a:solidFill>
              <a:schemeClr val="accent5"/>
            </a:solidFill>
            <a:ln>
              <a:noFill/>
            </a:ln>
            <a:effectLst/>
          </c:spPr>
          <c:invertIfNegative val="0"/>
          <c:dPt>
            <c:idx val="0"/>
            <c:invertIfNegative val="0"/>
            <c:bubble3D val="0"/>
            <c:spPr>
              <a:pattFill prst="wdUpDiag">
                <a:fgClr>
                  <a:schemeClr val="accent6"/>
                </a:fgClr>
                <a:bgClr>
                  <a:schemeClr val="bg1"/>
                </a:bgClr>
              </a:pattFill>
              <a:ln>
                <a:solidFill>
                  <a:schemeClr val="accent6"/>
                </a:solidFill>
              </a:ln>
              <a:effectLst/>
            </c:spPr>
            <c:extLst>
              <c:ext xmlns:c16="http://schemas.microsoft.com/office/drawing/2014/chart" uri="{C3380CC4-5D6E-409C-BE32-E72D297353CC}">
                <c16:uniqueId val="{00000001-53A3-4CB4-A3DD-51C540EA12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'Read LHIN'!$B$3:$B$17</c:f>
              <c:strCache>
                <c:ptCount val="15"/>
                <c:pt idx="0">
                  <c:v>Ontario</c:v>
                </c:pt>
                <c:pt idx="1">
                  <c:v>Érié St. Clair</c:v>
                </c:pt>
                <c:pt idx="2">
                  <c:v>Waterloo Wellington</c:v>
                </c:pt>
                <c:pt idx="3">
                  <c:v>Sud-Ouest</c:v>
                </c:pt>
                <c:pt idx="4">
                  <c:v>Hamilton Niagara Haldimand Brant</c:v>
                </c:pt>
                <c:pt idx="5">
                  <c:v>Nord-Ouest</c:v>
                </c:pt>
                <c:pt idx="6">
                  <c:v>Centre</c:v>
                </c:pt>
                <c:pt idx="7">
                  <c:v>Mississauga Halton</c:v>
                </c:pt>
                <c:pt idx="8">
                  <c:v>Champlain</c:v>
                </c:pt>
                <c:pt idx="9">
                  <c:v>Sud-Est</c:v>
                </c:pt>
                <c:pt idx="10">
                  <c:v>Centre-Ouest</c:v>
                </c:pt>
                <c:pt idx="11">
                  <c:v>Centre-Est</c:v>
                </c:pt>
                <c:pt idx="12">
                  <c:v>Nord-Est</c:v>
                </c:pt>
                <c:pt idx="13">
                  <c:v>Simcoe Nord Muskoka</c:v>
                </c:pt>
                <c:pt idx="14">
                  <c:v>Centre-Toronto</c:v>
                </c:pt>
              </c:strCache>
            </c:strRef>
          </c:cat>
          <c:val>
            <c:numRef>
              <c:f>'Read LHIN'!$C$3:$C$17</c:f>
              <c:numCache>
                <c:formatCode>0.0</c:formatCode>
                <c:ptCount val="15"/>
                <c:pt idx="0">
                  <c:v>16.600924292949337</c:v>
                </c:pt>
                <c:pt idx="1">
                  <c:v>13.082853204922323</c:v>
                </c:pt>
                <c:pt idx="2">
                  <c:v>13.208255823544251</c:v>
                </c:pt>
                <c:pt idx="3">
                  <c:v>14.525752628099859</c:v>
                </c:pt>
                <c:pt idx="4">
                  <c:v>14.982202239866165</c:v>
                </c:pt>
                <c:pt idx="5">
                  <c:v>15.210719084606742</c:v>
                </c:pt>
                <c:pt idx="6">
                  <c:v>15.49673090676219</c:v>
                </c:pt>
                <c:pt idx="7">
                  <c:v>15.940656340344809</c:v>
                </c:pt>
                <c:pt idx="8">
                  <c:v>16.179504139733851</c:v>
                </c:pt>
                <c:pt idx="9">
                  <c:v>16.239589274566629</c:v>
                </c:pt>
                <c:pt idx="10">
                  <c:v>16.579982614135623</c:v>
                </c:pt>
                <c:pt idx="11">
                  <c:v>16.585828237478374</c:v>
                </c:pt>
                <c:pt idx="12">
                  <c:v>17.501426345722695</c:v>
                </c:pt>
                <c:pt idx="13">
                  <c:v>18.477945444832429</c:v>
                </c:pt>
                <c:pt idx="14">
                  <c:v>18.745909607138167</c:v>
                </c:pt>
              </c:numCache>
            </c:numRef>
          </c:val>
          <c:extLst>
            <c:ext xmlns:c16="http://schemas.microsoft.com/office/drawing/2014/chart" uri="{C3380CC4-5D6E-409C-BE32-E72D297353CC}">
              <c16:uniqueId val="{00000000-53A3-4CB4-A3DD-51C540EA12F5}"/>
            </c:ext>
          </c:extLst>
        </c:ser>
        <c:dLbls>
          <c:dLblPos val="outEnd"/>
          <c:showLegendKey val="0"/>
          <c:showVal val="1"/>
          <c:showCatName val="0"/>
          <c:showSerName val="0"/>
          <c:showPercent val="0"/>
          <c:showBubbleSize val="0"/>
        </c:dLbls>
        <c:gapWidth val="219"/>
        <c:overlap val="-27"/>
        <c:axId val="354640608"/>
        <c:axId val="354647496"/>
      </c:barChart>
      <c:catAx>
        <c:axId val="3546406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A"/>
                  <a:t>Région du Réseau local d’intégration des services de santé (RLISS)</a:t>
                </a:r>
              </a:p>
            </c:rich>
          </c:tx>
          <c:layout>
            <c:manualLayout>
              <c:xMode val="edge"/>
              <c:yMode val="edge"/>
              <c:x val="0.33617844453748741"/>
              <c:y val="0.739244338756971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47496"/>
        <c:crosses val="autoZero"/>
        <c:auto val="1"/>
        <c:lblAlgn val="ctr"/>
        <c:lblOffset val="100"/>
        <c:noMultiLvlLbl val="0"/>
      </c:catAx>
      <c:valAx>
        <c:axId val="354647496"/>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7.9241567106189074E-3"/>
              <c:y val="2.419159809421601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40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35653604610619E-2"/>
          <c:y val="0.17985114839206701"/>
          <c:w val="0.91975538460724082"/>
          <c:h val="0.62914693201555782"/>
        </c:manualLayout>
      </c:layout>
      <c:barChart>
        <c:barDir val="col"/>
        <c:grouping val="clustered"/>
        <c:varyColors val="0"/>
        <c:ser>
          <c:idx val="0"/>
          <c:order val="0"/>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'Read Inc'!$B$4:$B$8</c:f>
              <c:strCache>
                <c:ptCount val="5"/>
                <c:pt idx="0">
                  <c:v>1 (le plus bas)</c:v>
                </c:pt>
                <c:pt idx="1">
                  <c:v>2</c:v>
                </c:pt>
                <c:pt idx="2">
                  <c:v>3</c:v>
                </c:pt>
                <c:pt idx="3">
                  <c:v>4</c:v>
                </c:pt>
                <c:pt idx="4">
                  <c:v>5 (Le plus élevé)</c:v>
                </c:pt>
              </c:strCache>
            </c:strRef>
          </c:cat>
          <c:val>
            <c:numRef>
              <c:f>'Read Inc'!$C$4:$C$8</c:f>
              <c:numCache>
                <c:formatCode>General</c:formatCode>
                <c:ptCount val="5"/>
                <c:pt idx="0">
                  <c:v>17.414814560761833</c:v>
                </c:pt>
                <c:pt idx="1">
                  <c:v>16.387274964714234</c:v>
                </c:pt>
                <c:pt idx="2">
                  <c:v>15.780437890374028</c:v>
                </c:pt>
                <c:pt idx="3">
                  <c:v>17.943375334831707</c:v>
                </c:pt>
                <c:pt idx="4">
                  <c:v>13.218473258941293</c:v>
                </c:pt>
              </c:numCache>
            </c:numRef>
          </c:val>
          <c:extLst>
            <c:ext xmlns:c16="http://schemas.microsoft.com/office/drawing/2014/chart" uri="{C3380CC4-5D6E-409C-BE32-E72D297353CC}">
              <c16:uniqueId val="{00000000-9144-4947-9F9F-7576D42BA15B}"/>
            </c:ext>
          </c:extLst>
        </c:ser>
        <c:dLbls>
          <c:dLblPos val="outEnd"/>
          <c:showLegendKey val="0"/>
          <c:showVal val="1"/>
          <c:showCatName val="0"/>
          <c:showSerName val="0"/>
          <c:showPercent val="0"/>
          <c:showBubbleSize val="0"/>
        </c:dLbls>
        <c:gapWidth val="219"/>
        <c:overlap val="-27"/>
        <c:axId val="520122472"/>
        <c:axId val="520130344"/>
      </c:barChart>
      <c:catAx>
        <c:axId val="5201224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CA"/>
                  <a:t>Quintile de revenu</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0130344"/>
        <c:crosses val="autoZero"/>
        <c:auto val="1"/>
        <c:lblAlgn val="ctr"/>
        <c:lblOffset val="100"/>
        <c:noMultiLvlLbl val="0"/>
      </c:catAx>
      <c:valAx>
        <c:axId val="520130344"/>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0"/>
              <c:y val="5.4913370516732188E-2"/>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0122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30501277681"/>
          <c:y val="0.10185185185185185"/>
          <c:w val="0.86183690555011394"/>
          <c:h val="0.36141477107028286"/>
        </c:manualLayout>
      </c:layout>
      <c:barChart>
        <c:barDir val="col"/>
        <c:grouping val="clustered"/>
        <c:varyColors val="0"/>
        <c:ser>
          <c:idx val="0"/>
          <c:order val="0"/>
          <c:spPr>
            <a:solidFill>
              <a:schemeClr val="accent5"/>
            </a:solidFill>
            <a:ln>
              <a:noFill/>
            </a:ln>
            <a:effectLst/>
          </c:spPr>
          <c:invertIfNegative val="0"/>
          <c:dPt>
            <c:idx val="0"/>
            <c:invertIfNegative val="0"/>
            <c:bubble3D val="0"/>
            <c:spPr>
              <a:pattFill prst="wdUpDiag">
                <a:fgClr>
                  <a:schemeClr val="accent6"/>
                </a:fgClr>
                <a:bgClr>
                  <a:schemeClr val="bg1"/>
                </a:bgClr>
              </a:pattFill>
              <a:ln>
                <a:solidFill>
                  <a:schemeClr val="accent6"/>
                </a:solidFill>
              </a:ln>
              <a:effectLst/>
            </c:spPr>
            <c:extLst>
              <c:ext xmlns:c16="http://schemas.microsoft.com/office/drawing/2014/chart" uri="{C3380CC4-5D6E-409C-BE32-E72D297353CC}">
                <c16:uniqueId val="{00000001-4777-4FDF-9B4E-BD1571A158AD}"/>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 LHIN'!$B$2:$B$16</c:f>
              <c:strCache>
                <c:ptCount val="15"/>
                <c:pt idx="0">
                  <c:v>Ontario</c:v>
                </c:pt>
                <c:pt idx="1">
                  <c:v>Simcoe Nord Muskoka</c:v>
                </c:pt>
                <c:pt idx="2">
                  <c:v>Nord-Est</c:v>
                </c:pt>
                <c:pt idx="3">
                  <c:v>Sud-Ouest</c:v>
                </c:pt>
                <c:pt idx="4">
                  <c:v>Champlain</c:v>
                </c:pt>
                <c:pt idx="5">
                  <c:v>Waterloo Wellington</c:v>
                </c:pt>
                <c:pt idx="6">
                  <c:v>Sud-Est</c:v>
                </c:pt>
                <c:pt idx="7">
                  <c:v>Nord-Ouest</c:v>
                </c:pt>
                <c:pt idx="8">
                  <c:v>Érié St. Clair</c:v>
                </c:pt>
                <c:pt idx="9">
                  <c:v>Centre-Ouest</c:v>
                </c:pt>
                <c:pt idx="10">
                  <c:v>Centre</c:v>
                </c:pt>
                <c:pt idx="11">
                  <c:v>Centre-Est</c:v>
                </c:pt>
                <c:pt idx="12">
                  <c:v>Hamilton Niagara Haldimand Brant</c:v>
                </c:pt>
                <c:pt idx="13">
                  <c:v>Mississauga Halton</c:v>
                </c:pt>
                <c:pt idx="14">
                  <c:v>Centre-Toronto</c:v>
                </c:pt>
              </c:strCache>
            </c:strRef>
          </c:cat>
          <c:val>
            <c:numRef>
              <c:f>'FU LHIN'!$C$2:$C$16</c:f>
              <c:numCache>
                <c:formatCode>0.0</c:formatCode>
                <c:ptCount val="15"/>
                <c:pt idx="0">
                  <c:v>30.045203534365871</c:v>
                </c:pt>
                <c:pt idx="1">
                  <c:v>17.755991329884889</c:v>
                </c:pt>
                <c:pt idx="2">
                  <c:v>19.683240330691753</c:v>
                </c:pt>
                <c:pt idx="3">
                  <c:v>23.791840647186881</c:v>
                </c:pt>
                <c:pt idx="4">
                  <c:v>24.848392702357852</c:v>
                </c:pt>
                <c:pt idx="5">
                  <c:v>25.227848683290659</c:v>
                </c:pt>
                <c:pt idx="6">
                  <c:v>26.232930572300234</c:v>
                </c:pt>
                <c:pt idx="7">
                  <c:v>26.593873069483426</c:v>
                </c:pt>
                <c:pt idx="8">
                  <c:v>27.09613578288441</c:v>
                </c:pt>
                <c:pt idx="9">
                  <c:v>29.196594221500625</c:v>
                </c:pt>
                <c:pt idx="10">
                  <c:v>29.580802358476749</c:v>
                </c:pt>
                <c:pt idx="11">
                  <c:v>29.905530801778873</c:v>
                </c:pt>
                <c:pt idx="12">
                  <c:v>30.431270630318242</c:v>
                </c:pt>
                <c:pt idx="13">
                  <c:v>35.286930290405842</c:v>
                </c:pt>
                <c:pt idx="14">
                  <c:v>44.982126035903818</c:v>
                </c:pt>
              </c:numCache>
            </c:numRef>
          </c:val>
          <c:extLst>
            <c:ext xmlns:c16="http://schemas.microsoft.com/office/drawing/2014/chart" uri="{C3380CC4-5D6E-409C-BE32-E72D297353CC}">
              <c16:uniqueId val="{00000000-4777-4FDF-9B4E-BD1571A158AD}"/>
            </c:ext>
          </c:extLst>
        </c:ser>
        <c:dLbls>
          <c:dLblPos val="outEnd"/>
          <c:showLegendKey val="0"/>
          <c:showVal val="1"/>
          <c:showCatName val="0"/>
          <c:showSerName val="0"/>
          <c:showPercent val="0"/>
          <c:showBubbleSize val="0"/>
        </c:dLbls>
        <c:gapWidth val="219"/>
        <c:overlap val="-27"/>
        <c:axId val="320591528"/>
        <c:axId val="320594152"/>
      </c:barChart>
      <c:catAx>
        <c:axId val="320591528"/>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fr-CA"/>
                  <a:t>Région du Réseau local d’intégration des services de santé (RLISS)</a:t>
                </a:r>
              </a:p>
            </c:rich>
          </c:tx>
          <c:layout>
            <c:manualLayout>
              <c:xMode val="edge"/>
              <c:yMode val="edge"/>
              <c:x val="0.27288065757193658"/>
              <c:y val="0.9311062480711500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20594152"/>
        <c:crosses val="autoZero"/>
        <c:auto val="1"/>
        <c:lblAlgn val="ctr"/>
        <c:lblOffset val="100"/>
        <c:noMultiLvlLbl val="0"/>
      </c:catAx>
      <c:valAx>
        <c:axId val="320594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1.6678248783877692E-2"/>
              <c:y val="1.971529600466608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20591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F5170-CD10-4485-85D9-A43A9E6C897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2F8971-F0DF-472D-95C0-BA9711B11DF6}">
      <dgm:prSet phldrT="[Text]" custT="1"/>
      <dgm:spPr>
        <a:solidFill>
          <a:srgbClr val="389EB2"/>
        </a:solidFill>
      </dgm:spPr>
      <dgm:t>
        <a:bodyPr/>
        <a:lstStyle/>
        <a:p>
          <a:r>
            <a:rPr lang="fr-CA" sz="1800" b="1" i="0"/>
            <a:t>Aider les professionnels de la santé à savoir quels soins fournir, en se basant sur les données probantes et le consensus d’experts</a:t>
          </a:r>
          <a:r>
            <a:rPr lang="fr-CA" sz="1800" b="0" i="0"/>
            <a:t> </a:t>
          </a:r>
        </a:p>
      </dgm:t>
    </dgm:pt>
    <dgm:pt modelId="{4D523A8E-BF20-40BE-A997-BECBD45A43A2}" type="parTrans" cxnId="{D9D1A8D7-2D13-442B-895B-87107E3C7F9B}">
      <dgm:prSet/>
      <dgm:spPr/>
      <dgm:t>
        <a:bodyPr/>
        <a:lstStyle/>
        <a:p>
          <a:endParaRPr lang="en-US"/>
        </a:p>
      </dgm:t>
    </dgm:pt>
    <dgm:pt modelId="{87807F56-717B-437D-8357-7F7EC766DD35}" type="sibTrans" cxnId="{D9D1A8D7-2D13-442B-895B-87107E3C7F9B}">
      <dgm:prSet/>
      <dgm:spPr/>
      <dgm:t>
        <a:bodyPr/>
        <a:lstStyle/>
        <a:p>
          <a:endParaRPr lang="en-US"/>
        </a:p>
      </dgm:t>
    </dgm:pt>
    <dgm:pt modelId="{641AFC70-DB88-412C-BF4D-AF094EFAD060}">
      <dgm:prSet custT="1"/>
      <dgm:spPr>
        <a:solidFill>
          <a:srgbClr val="3B6B9B"/>
        </a:solidFill>
      </dgm:spPr>
      <dgm:t>
        <a:bodyPr/>
        <a:lstStyle/>
        <a:p>
          <a:r>
            <a:rPr lang="fr-CA" sz="1800" b="1" i="0"/>
            <a:t>Aider les organismes de soins de santé à mesurer, à évaluer et à améliorer la qualité des soins qu’ils fournissent</a:t>
          </a:r>
        </a:p>
      </dgm:t>
    </dgm:pt>
    <dgm:pt modelId="{51DF4E73-84D2-4C71-B637-37295D9BBB17}" type="parTrans" cxnId="{1ED5BF27-9B13-4486-895C-DE8BE08860EB}">
      <dgm:prSet/>
      <dgm:spPr/>
      <dgm:t>
        <a:bodyPr/>
        <a:lstStyle/>
        <a:p>
          <a:endParaRPr lang="en-US"/>
        </a:p>
      </dgm:t>
    </dgm:pt>
    <dgm:pt modelId="{E746E011-6488-4F00-AA4F-29465A3AA9E7}" type="sibTrans" cxnId="{1ED5BF27-9B13-4486-895C-DE8BE08860EB}">
      <dgm:prSet/>
      <dgm:spPr/>
      <dgm:t>
        <a:bodyPr/>
        <a:lstStyle/>
        <a:p>
          <a:endParaRPr lang="en-US"/>
        </a:p>
      </dgm:t>
    </dgm:pt>
    <dgm:pt modelId="{BE5ED5D8-DD0E-4501-A549-D2736B552CA0}">
      <dgm:prSet custT="1"/>
      <dgm:spPr>
        <a:solidFill>
          <a:srgbClr val="669684"/>
        </a:solidFill>
      </dgm:spPr>
      <dgm:t>
        <a:bodyPr/>
        <a:lstStyle/>
        <a:p>
          <a:r>
            <a:rPr lang="fr-CA" sz="1800" b="1" i="0"/>
            <a:t>Assurer continuellement</a:t>
          </a:r>
          <a:br>
            <a:rPr lang="fr-CA" sz="1800" b="1" i="0"/>
          </a:br>
          <a:r>
            <a:rPr lang="fr-CA" sz="1800" b="1" i="0"/>
            <a:t>des soins de grande qualité</a:t>
          </a:r>
          <a:br>
            <a:rPr lang="fr-CA" sz="1800" b="1" i="0"/>
          </a:br>
          <a:r>
            <a:rPr lang="fr-CA" sz="1800" b="1" i="0"/>
            <a:t>dans l’ensemble de la province</a:t>
          </a:r>
        </a:p>
      </dgm:t>
    </dgm:pt>
    <dgm:pt modelId="{8CCB833E-D8EA-49E0-9DCC-55978787E595}" type="parTrans" cxnId="{D79F5477-325F-474B-BFCF-266A0BE0C79C}">
      <dgm:prSet/>
      <dgm:spPr/>
      <dgm:t>
        <a:bodyPr/>
        <a:lstStyle/>
        <a:p>
          <a:endParaRPr lang="en-US"/>
        </a:p>
      </dgm:t>
    </dgm:pt>
    <dgm:pt modelId="{A822CBB2-BB0A-4EF4-9FB6-5CCC6E6303A1}" type="sibTrans" cxnId="{D79F5477-325F-474B-BFCF-266A0BE0C79C}">
      <dgm:prSet/>
      <dgm:spPr/>
      <dgm:t>
        <a:bodyPr/>
        <a:lstStyle/>
        <a:p>
          <a:endParaRPr lang="en-US"/>
        </a:p>
      </dgm:t>
    </dgm:pt>
    <dgm:pt modelId="{02F62AD5-798D-4181-B022-DABC92325870}">
      <dgm:prSet phldrT="[Text]" custT="1"/>
      <dgm:spPr>
        <a:ln>
          <a:noFill/>
        </a:ln>
        <a:effectLst/>
      </dgm:spPr>
      <dgm:t>
        <a:bodyPr/>
        <a:lstStyle/>
        <a:p>
          <a:r>
            <a:rPr lang="fr-CA" sz="1800" b="1" i="0"/>
            <a:t>Aider les patients, les résidents, les familles et les soignants à savoir ce qu’ils doivent peuvent exiger en matière de soins </a:t>
          </a:r>
        </a:p>
      </dgm:t>
    </dgm:pt>
    <dgm:pt modelId="{F7096FD8-7228-4435-A690-1C4019F43E64}" type="sibTrans" cxnId="{A572B9BA-6BAE-4488-B021-C025FAE65C8F}">
      <dgm:prSet/>
      <dgm:spPr/>
      <dgm:t>
        <a:bodyPr/>
        <a:lstStyle/>
        <a:p>
          <a:endParaRPr lang="en-US"/>
        </a:p>
      </dgm:t>
    </dgm:pt>
    <dgm:pt modelId="{3808D909-EAE8-4C93-BFE9-AD0822C420E4}" type="parTrans" cxnId="{A572B9BA-6BAE-4488-B021-C025FAE65C8F}">
      <dgm:prSet/>
      <dgm:spPr/>
      <dgm:t>
        <a:bodyPr/>
        <a:lstStyle/>
        <a:p>
          <a:endParaRPr lang="en-US"/>
        </a:p>
      </dgm:t>
    </dgm:pt>
    <dgm:pt modelId="{59F16EDD-AE09-41C1-9178-1005602881AC}" type="pres">
      <dgm:prSet presAssocID="{F70F5170-CD10-4485-85D9-A43A9E6C897E}" presName="diagram" presStyleCnt="0">
        <dgm:presLayoutVars>
          <dgm:dir/>
          <dgm:resizeHandles val="exact"/>
        </dgm:presLayoutVars>
      </dgm:prSet>
      <dgm:spPr/>
    </dgm:pt>
    <dgm:pt modelId="{3A788BF8-2EBF-4EAF-A87D-ED81EF96C325}" type="pres">
      <dgm:prSet presAssocID="{02F62AD5-798D-4181-B022-DABC92325870}" presName="node" presStyleLbl="node1" presStyleIdx="0" presStyleCnt="4">
        <dgm:presLayoutVars>
          <dgm:bulletEnabled val="1"/>
        </dgm:presLayoutVars>
      </dgm:prSet>
      <dgm:spPr/>
    </dgm:pt>
    <dgm:pt modelId="{421369B5-9A55-4222-B54B-D37FD1C91129}" type="pres">
      <dgm:prSet presAssocID="{F7096FD8-7228-4435-A690-1C4019F43E64}" presName="sibTrans" presStyleCnt="0"/>
      <dgm:spPr/>
    </dgm:pt>
    <dgm:pt modelId="{3CAAF4E5-77DB-4A44-960A-16E8C59147EF}" type="pres">
      <dgm:prSet presAssocID="{322F8971-F0DF-472D-95C0-BA9711B11DF6}" presName="node" presStyleLbl="node1" presStyleIdx="1" presStyleCnt="4" custLinFactNeighborX="677" custLinFactNeighborY="1613">
        <dgm:presLayoutVars>
          <dgm:bulletEnabled val="1"/>
        </dgm:presLayoutVars>
      </dgm:prSet>
      <dgm:spPr/>
    </dgm:pt>
    <dgm:pt modelId="{6FA52852-4CC0-40A1-8A89-56282C01AD87}" type="pres">
      <dgm:prSet presAssocID="{87807F56-717B-437D-8357-7F7EC766DD35}" presName="sibTrans" presStyleCnt="0"/>
      <dgm:spPr/>
    </dgm:pt>
    <dgm:pt modelId="{52569B33-71BD-4ED9-94A4-6B7602EBB6EF}" type="pres">
      <dgm:prSet presAssocID="{641AFC70-DB88-412C-BF4D-AF094EFAD060}" presName="node" presStyleLbl="node1" presStyleIdx="2" presStyleCnt="4">
        <dgm:presLayoutVars>
          <dgm:bulletEnabled val="1"/>
        </dgm:presLayoutVars>
      </dgm:prSet>
      <dgm:spPr/>
    </dgm:pt>
    <dgm:pt modelId="{4855ECAC-F9C4-4877-921C-BFCCC591816C}" type="pres">
      <dgm:prSet presAssocID="{E746E011-6488-4F00-AA4F-29465A3AA9E7}" presName="sibTrans" presStyleCnt="0"/>
      <dgm:spPr/>
    </dgm:pt>
    <dgm:pt modelId="{1D491102-124B-463F-8464-FEFE997FF070}" type="pres">
      <dgm:prSet presAssocID="{BE5ED5D8-DD0E-4501-A549-D2736B552CA0}" presName="node" presStyleLbl="node1" presStyleIdx="3" presStyleCnt="4">
        <dgm:presLayoutVars>
          <dgm:bulletEnabled val="1"/>
        </dgm:presLayoutVars>
      </dgm:prSet>
      <dgm:spPr/>
    </dgm:pt>
  </dgm:ptLst>
  <dgm:cxnLst>
    <dgm:cxn modelId="{A2431723-37F7-4865-926E-296A98A84F04}" type="presOf" srcId="{322F8971-F0DF-472D-95C0-BA9711B11DF6}" destId="{3CAAF4E5-77DB-4A44-960A-16E8C59147EF}" srcOrd="0" destOrd="0" presId="urn:microsoft.com/office/officeart/2005/8/layout/default"/>
    <dgm:cxn modelId="{1ED5BF27-9B13-4486-895C-DE8BE08860EB}" srcId="{F70F5170-CD10-4485-85D9-A43A9E6C897E}" destId="{641AFC70-DB88-412C-BF4D-AF094EFAD060}" srcOrd="2" destOrd="0" parTransId="{51DF4E73-84D2-4C71-B637-37295D9BBB17}" sibTransId="{E746E011-6488-4F00-AA4F-29465A3AA9E7}"/>
    <dgm:cxn modelId="{E688F630-55D9-4062-8828-AA2207C358EF}" type="presOf" srcId="{BE5ED5D8-DD0E-4501-A549-D2736B552CA0}" destId="{1D491102-124B-463F-8464-FEFE997FF070}" srcOrd="0" destOrd="0" presId="urn:microsoft.com/office/officeart/2005/8/layout/default"/>
    <dgm:cxn modelId="{07D1A240-00BD-4B09-B0C6-2BDBEF2B0E68}" type="presOf" srcId="{641AFC70-DB88-412C-BF4D-AF094EFAD060}" destId="{52569B33-71BD-4ED9-94A4-6B7602EBB6EF}" srcOrd="0" destOrd="0" presId="urn:microsoft.com/office/officeart/2005/8/layout/default"/>
    <dgm:cxn modelId="{D79F5477-325F-474B-BFCF-266A0BE0C79C}" srcId="{F70F5170-CD10-4485-85D9-A43A9E6C897E}" destId="{BE5ED5D8-DD0E-4501-A549-D2736B552CA0}" srcOrd="3" destOrd="0" parTransId="{8CCB833E-D8EA-49E0-9DCC-55978787E595}" sibTransId="{A822CBB2-BB0A-4EF4-9FB6-5CCC6E6303A1}"/>
    <dgm:cxn modelId="{A572B9BA-6BAE-4488-B021-C025FAE65C8F}" srcId="{F70F5170-CD10-4485-85D9-A43A9E6C897E}" destId="{02F62AD5-798D-4181-B022-DABC92325870}" srcOrd="0" destOrd="0" parTransId="{3808D909-EAE8-4C93-BFE9-AD0822C420E4}" sibTransId="{F7096FD8-7228-4435-A690-1C4019F43E64}"/>
    <dgm:cxn modelId="{F19440D6-C9B4-4E27-B01C-41862A3B3396}" type="presOf" srcId="{F70F5170-CD10-4485-85D9-A43A9E6C897E}" destId="{59F16EDD-AE09-41C1-9178-1005602881AC}" srcOrd="0" destOrd="0" presId="urn:microsoft.com/office/officeart/2005/8/layout/default"/>
    <dgm:cxn modelId="{D9D1A8D7-2D13-442B-895B-87107E3C7F9B}" srcId="{F70F5170-CD10-4485-85D9-A43A9E6C897E}" destId="{322F8971-F0DF-472D-95C0-BA9711B11DF6}" srcOrd="1" destOrd="0" parTransId="{4D523A8E-BF20-40BE-A997-BECBD45A43A2}" sibTransId="{87807F56-717B-437D-8357-7F7EC766DD35}"/>
    <dgm:cxn modelId="{C2DFA3F6-FDAE-4EA0-AF83-684BEC6691D9}" type="presOf" srcId="{02F62AD5-798D-4181-B022-DABC92325870}" destId="{3A788BF8-2EBF-4EAF-A87D-ED81EF96C325}" srcOrd="0" destOrd="0" presId="urn:microsoft.com/office/officeart/2005/8/layout/default"/>
    <dgm:cxn modelId="{3FD392B3-84A7-4DE4-8A53-89B923DF5A48}" type="presParOf" srcId="{59F16EDD-AE09-41C1-9178-1005602881AC}" destId="{3A788BF8-2EBF-4EAF-A87D-ED81EF96C325}" srcOrd="0" destOrd="0" presId="urn:microsoft.com/office/officeart/2005/8/layout/default"/>
    <dgm:cxn modelId="{7A2FB836-AB45-495B-B115-2CB1E312CA4A}" type="presParOf" srcId="{59F16EDD-AE09-41C1-9178-1005602881AC}" destId="{421369B5-9A55-4222-B54B-D37FD1C91129}" srcOrd="1" destOrd="0" presId="urn:microsoft.com/office/officeart/2005/8/layout/default"/>
    <dgm:cxn modelId="{2844C25C-DF49-4988-92A1-17C43CFAE90A}" type="presParOf" srcId="{59F16EDD-AE09-41C1-9178-1005602881AC}" destId="{3CAAF4E5-77DB-4A44-960A-16E8C59147EF}" srcOrd="2" destOrd="0" presId="urn:microsoft.com/office/officeart/2005/8/layout/default"/>
    <dgm:cxn modelId="{363BAB90-6B38-470D-A32A-1F96EFBB81DF}" type="presParOf" srcId="{59F16EDD-AE09-41C1-9178-1005602881AC}" destId="{6FA52852-4CC0-40A1-8A89-56282C01AD87}" srcOrd="3" destOrd="0" presId="urn:microsoft.com/office/officeart/2005/8/layout/default"/>
    <dgm:cxn modelId="{9C26945A-502F-4A68-86CC-270B8C79DB49}" type="presParOf" srcId="{59F16EDD-AE09-41C1-9178-1005602881AC}" destId="{52569B33-71BD-4ED9-94A4-6B7602EBB6EF}" srcOrd="4" destOrd="0" presId="urn:microsoft.com/office/officeart/2005/8/layout/default"/>
    <dgm:cxn modelId="{57A4ED82-4441-4F93-BCF4-B353EFEC54BB}" type="presParOf" srcId="{59F16EDD-AE09-41C1-9178-1005602881AC}" destId="{4855ECAC-F9C4-4877-921C-BFCCC591816C}" srcOrd="5" destOrd="0" presId="urn:microsoft.com/office/officeart/2005/8/layout/default"/>
    <dgm:cxn modelId="{833AC40F-7486-4E45-AA3C-22754423B157}" type="presParOf" srcId="{59F16EDD-AE09-41C1-9178-1005602881AC}" destId="{1D491102-124B-463F-8464-FEFE997FF070}" srcOrd="6" destOrd="0" presId="urn:microsoft.com/office/officeart/2005/8/layout/defaul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88BF8-2EBF-4EAF-A87D-ED81EF96C325}">
      <dsp:nvSpPr>
        <dsp:cNvPr id="0" name=""/>
        <dsp:cNvSpPr/>
      </dsp:nvSpPr>
      <dsp:spPr>
        <a:xfrm>
          <a:off x="359561" y="1242"/>
          <a:ext cx="3485703" cy="2091422"/>
        </a:xfrm>
        <a:prstGeom prst="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patients, les résidents, les familles et les soignants à savoir ce qu’ils doivent peuvent exiger en matière de soins </a:t>
          </a:r>
        </a:p>
      </dsp:txBody>
      <dsp:txXfrm>
        <a:off x="359561" y="1242"/>
        <a:ext cx="3485703" cy="2091422"/>
      </dsp:txXfrm>
    </dsp:sp>
    <dsp:sp modelId="{3CAAF4E5-77DB-4A44-960A-16E8C59147EF}">
      <dsp:nvSpPr>
        <dsp:cNvPr id="0" name=""/>
        <dsp:cNvSpPr/>
      </dsp:nvSpPr>
      <dsp:spPr>
        <a:xfrm>
          <a:off x="4217433" y="34977"/>
          <a:ext cx="3485703" cy="2091422"/>
        </a:xfrm>
        <a:prstGeom prst="rect">
          <a:avLst/>
        </a:prstGeom>
        <a:solidFill>
          <a:srgbClr val="389E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professionnels de la santé à savoir quels soins fournir, en se basant sur les données probantes et le consensus d’experts</a:t>
          </a:r>
          <a:r>
            <a:rPr lang="fr-CA" sz="1800" b="0" i="0" kern="1200"/>
            <a:t> </a:t>
          </a:r>
        </a:p>
      </dsp:txBody>
      <dsp:txXfrm>
        <a:off x="4217433" y="34977"/>
        <a:ext cx="3485703" cy="2091422"/>
      </dsp:txXfrm>
    </dsp:sp>
    <dsp:sp modelId="{52569B33-71BD-4ED9-94A4-6B7602EBB6EF}">
      <dsp:nvSpPr>
        <dsp:cNvPr id="0" name=""/>
        <dsp:cNvSpPr/>
      </dsp:nvSpPr>
      <dsp:spPr>
        <a:xfrm>
          <a:off x="359561" y="2441235"/>
          <a:ext cx="3485703" cy="2091422"/>
        </a:xfrm>
        <a:prstGeom prst="rect">
          <a:avLst/>
        </a:prstGeom>
        <a:solidFill>
          <a:srgbClr val="3B6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organismes de soins de santé à mesurer, à évaluer et à améliorer la qualité des soins qu’ils fournissent</a:t>
          </a:r>
        </a:p>
      </dsp:txBody>
      <dsp:txXfrm>
        <a:off x="359561" y="2441235"/>
        <a:ext cx="3485703" cy="2091422"/>
      </dsp:txXfrm>
    </dsp:sp>
    <dsp:sp modelId="{1D491102-124B-463F-8464-FEFE997FF070}">
      <dsp:nvSpPr>
        <dsp:cNvPr id="0" name=""/>
        <dsp:cNvSpPr/>
      </dsp:nvSpPr>
      <dsp:spPr>
        <a:xfrm>
          <a:off x="4193835" y="2441235"/>
          <a:ext cx="3485703" cy="2091422"/>
        </a:xfrm>
        <a:prstGeom prst="rect">
          <a:avLst/>
        </a:prstGeom>
        <a:solidFill>
          <a:srgbClr val="6696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Assurer continuellement</a:t>
          </a:r>
          <a:br>
            <a:rPr lang="fr-CA" sz="1800" b="1" i="0" kern="1200"/>
          </a:br>
          <a:r>
            <a:rPr lang="fr-CA" sz="1800" b="1" i="0" kern="1200"/>
            <a:t>des soins de grande qualité</a:t>
          </a:r>
          <a:br>
            <a:rPr lang="fr-CA" sz="1800" b="1" i="0" kern="1200"/>
          </a:br>
          <a:r>
            <a:rPr lang="fr-CA" sz="1800" b="1" i="0" kern="1200"/>
            <a:t>dans l’ensemble de la province</a:t>
          </a:r>
        </a:p>
      </dsp:txBody>
      <dsp:txXfrm>
        <a:off x="4193835" y="2441235"/>
        <a:ext cx="3485703" cy="2091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1" y="0"/>
            <a:ext cx="4028971" cy="350520"/>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lvl1pPr eaLnBrk="0" hangingPunct="0">
              <a:spcBef>
                <a:spcPct val="0"/>
              </a:spcBef>
              <a:defRPr sz="1100" u="none">
                <a:latin typeface="Arial Narrow" pitchFamily="34" charset="0"/>
                <a:ea typeface="ＭＳ Ｐゴシック" pitchFamily="68" charset="-128"/>
                <a:cs typeface="+mn-cs"/>
              </a:defRPr>
            </a:lvl1pPr>
          </a:lstStyle>
          <a:p>
            <a:pPr>
              <a:defRPr/>
            </a:pPr>
            <a:r>
              <a:rPr lang="en-CA"/>
              <a:t>Health Quality Ontario</a:t>
            </a:r>
          </a:p>
        </p:txBody>
      </p:sp>
      <p:sp>
        <p:nvSpPr>
          <p:cNvPr id="234500" name="Rectangle 4"/>
          <p:cNvSpPr>
            <a:spLocks noGrp="1" noChangeArrowheads="1"/>
          </p:cNvSpPr>
          <p:nvPr>
            <p:ph type="ftr" sz="quarter" idx="2"/>
          </p:nvPr>
        </p:nvSpPr>
        <p:spPr bwMode="auto">
          <a:xfrm>
            <a:off x="1" y="6658287"/>
            <a:ext cx="5990129"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eaLnBrk="0" hangingPunct="0">
              <a:spcBef>
                <a:spcPct val="0"/>
              </a:spcBef>
              <a:defRPr sz="900" u="none">
                <a:latin typeface="Arial Narrow" pitchFamily="34" charset="0"/>
                <a:ea typeface="ＭＳ Ｐゴシック" pitchFamily="68" charset="-128"/>
                <a:cs typeface="+mn-cs"/>
              </a:defRPr>
            </a:lvl1pPr>
          </a:lstStyle>
          <a:p>
            <a:pPr>
              <a:defRPr/>
            </a:pPr>
            <a:endParaRPr lang="en-CA"/>
          </a:p>
        </p:txBody>
      </p:sp>
      <p:sp>
        <p:nvSpPr>
          <p:cNvPr id="234501" name="Rectangle 5"/>
          <p:cNvSpPr>
            <a:spLocks noGrp="1" noChangeArrowheads="1"/>
          </p:cNvSpPr>
          <p:nvPr>
            <p:ph type="sldNum" sz="quarter" idx="3"/>
          </p:nvPr>
        </p:nvSpPr>
        <p:spPr bwMode="auto">
          <a:xfrm>
            <a:off x="8290352" y="6658287"/>
            <a:ext cx="1004457"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algn="r" eaLnBrk="0" hangingPunct="0">
              <a:defRPr sz="1200" u="none"/>
            </a:lvl1pPr>
          </a:lstStyle>
          <a:p>
            <a:fld id="{7E981981-9D94-4DEE-BB6F-8340CF993D55}" type="slidenum">
              <a:rPr lang="en-CA" altLang="en-US"/>
              <a:pPr/>
              <a:t>‹#›</a:t>
            </a:fld>
            <a:endParaRPr lang="en-CA" alt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1" name="Rectangle 3"/>
          <p:cNvSpPr>
            <a:spLocks noGrp="1" noChangeArrowheads="1"/>
          </p:cNvSpPr>
          <p:nvPr>
            <p:ph type="dt" idx="1"/>
          </p:nvPr>
        </p:nvSpPr>
        <p:spPr bwMode="auto">
          <a:xfrm>
            <a:off x="5265838"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algn="r" defTabSz="464987" eaLnBrk="0" hangingPunct="0">
              <a:defRPr sz="1200" u="none"/>
            </a:lvl1pPr>
          </a:lstStyle>
          <a:p>
            <a:fld id="{24F56CF2-DCFE-4A13-AF35-E1D99AC3E997}" type="datetime1">
              <a:rPr lang="en-CA" altLang="en-US"/>
              <a:pPr/>
              <a:t>2019-05-10</a:t>
            </a:fld>
            <a:endParaRPr lang="en-CA" altLang="en-US"/>
          </a:p>
        </p:txBody>
      </p:sp>
      <p:sp>
        <p:nvSpPr>
          <p:cNvPr id="32772"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29640" y="3329940"/>
            <a:ext cx="7437120" cy="315468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8374" name="Rectangle 6"/>
          <p:cNvSpPr>
            <a:spLocks noGrp="1" noChangeArrowheads="1"/>
          </p:cNvSpPr>
          <p:nvPr>
            <p:ph type="ftr" sz="quarter" idx="4"/>
          </p:nvPr>
        </p:nvSpPr>
        <p:spPr bwMode="auto">
          <a:xfrm>
            <a:off x="1"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5" name="Rectangle 7"/>
          <p:cNvSpPr>
            <a:spLocks noGrp="1" noChangeArrowheads="1"/>
          </p:cNvSpPr>
          <p:nvPr>
            <p:ph type="sldNum" sz="quarter" idx="5"/>
          </p:nvPr>
        </p:nvSpPr>
        <p:spPr bwMode="auto">
          <a:xfrm>
            <a:off x="5265838"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algn="r" defTabSz="464987" eaLnBrk="0" hangingPunct="0">
              <a:defRPr sz="1200" u="none"/>
            </a:lvl1pPr>
          </a:lstStyle>
          <a:p>
            <a:fld id="{0597D704-995A-451A-AAA2-B9462F0B3A37}" type="slidenum">
              <a:rPr lang="en-CA" altLang="en-US"/>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ＭＳ Ｐゴシック" pitchFamily="68" charset="-128"/>
      </a:defRPr>
    </a:lvl1pPr>
    <a:lvl2pPr marL="4572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dirty="0">
                <a:solidFill>
                  <a:schemeClr val="tx1"/>
                </a:solidFill>
                <a:latin typeface="Calibri" pitchFamily="68" charset="0"/>
                <a:ea typeface="MS PGothic" panose="020B0600070205080204" pitchFamily="34" charset="-128"/>
                <a:cs typeface="ＭＳ Ｐゴシック" pitchFamily="68" charset="-128"/>
              </a:rPr>
              <a:t>Si vous avez des questions sur le contenu de cette présentation, veuillez nous contacter à </a:t>
            </a:r>
            <a:r>
              <a:rPr lang="fr-CA" sz="1200" b="0" i="0" u="sng" strike="noStrike" dirty="0" err="1">
                <a:solidFill>
                  <a:schemeClr val="tx1"/>
                </a:solidFill>
                <a:latin typeface="Calibri" pitchFamily="68" charset="0"/>
                <a:ea typeface="MS PGothic" panose="020B0600070205080204" pitchFamily="34" charset="-128"/>
                <a:cs typeface="ＭＳ Ｐゴシック" pitchFamily="68" charset="-128"/>
                <a:hlinkClick r:id="rId3"/>
              </a:rPr>
              <a:t>QualityStandards@hqontario.ca</a:t>
            </a:r>
            <a:endParaRPr lang="fr-CA" sz="1200" b="0" i="0" u="sng" strike="noStrike" dirty="0">
              <a:solidFill>
                <a:schemeClr val="tx1"/>
              </a:solidFill>
              <a:latin typeface="Calibri" pitchFamily="68" charset="0"/>
              <a:ea typeface="MS PGothic" panose="020B0600070205080204" pitchFamily="34" charset="-128"/>
              <a:cs typeface="ＭＳ Ｐゴシック" pitchFamily="68" charset="-128"/>
              <a:hlinkClick r:id="rId3"/>
            </a:endParaRP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8819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10"/>
          </p:nvPr>
        </p:nvSpPr>
        <p:spPr/>
        <p:txBody>
          <a:bodyPr/>
          <a:lstStyle/>
          <a:p>
            <a:fld id="{0597D704-995A-451A-AAA2-B9462F0B3A37}" type="slidenum">
              <a:rPr lang="en-CA" altLang="en-US"/>
              <a:pPr/>
              <a:t>9</a:t>
            </a:fld>
            <a:endParaRPr lang="en-CA" altLang="en-US"/>
          </a:p>
        </p:txBody>
      </p:sp>
    </p:spTree>
    <p:extLst>
      <p:ext uri="{BB962C8B-B14F-4D97-AF65-F5344CB8AC3E}">
        <p14:creationId xmlns:p14="http://schemas.microsoft.com/office/powerpoint/2010/main" val="389904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10</a:t>
            </a:fld>
            <a:endParaRPr lang="en-CA" altLang="en-US"/>
          </a:p>
        </p:txBody>
      </p:sp>
    </p:spTree>
    <p:extLst>
      <p:ext uri="{BB962C8B-B14F-4D97-AF65-F5344CB8AC3E}">
        <p14:creationId xmlns:p14="http://schemas.microsoft.com/office/powerpoint/2010/main" val="134936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11</a:t>
            </a:fld>
            <a:endParaRPr lang="en-CA" altLang="en-US"/>
          </a:p>
        </p:txBody>
      </p:sp>
    </p:spTree>
    <p:extLst>
      <p:ext uri="{BB962C8B-B14F-4D97-AF65-F5344CB8AC3E}">
        <p14:creationId xmlns:p14="http://schemas.microsoft.com/office/powerpoint/2010/main" val="383886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1" i="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12</a:t>
            </a:fld>
            <a:endParaRPr lang="en-CA" altLang="en-US"/>
          </a:p>
        </p:txBody>
      </p:sp>
    </p:spTree>
    <p:extLst>
      <p:ext uri="{BB962C8B-B14F-4D97-AF65-F5344CB8AC3E}">
        <p14:creationId xmlns:p14="http://schemas.microsoft.com/office/powerpoint/2010/main" val="4551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cs typeface="Calibri"/>
            </a:endParaRP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14</a:t>
            </a:fld>
            <a:endParaRPr lang="en-CA" altLang="en-US"/>
          </a:p>
        </p:txBody>
      </p:sp>
    </p:spTree>
    <p:extLst>
      <p:ext uri="{BB962C8B-B14F-4D97-AF65-F5344CB8AC3E}">
        <p14:creationId xmlns:p14="http://schemas.microsoft.com/office/powerpoint/2010/main" val="215952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15</a:t>
            </a:fld>
            <a:endParaRPr lang="en-CA" altLang="en-US"/>
          </a:p>
        </p:txBody>
      </p:sp>
    </p:spTree>
    <p:extLst>
      <p:ext uri="{BB962C8B-B14F-4D97-AF65-F5344CB8AC3E}">
        <p14:creationId xmlns:p14="http://schemas.microsoft.com/office/powerpoint/2010/main" val="383657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16</a:t>
            </a:fld>
            <a:endParaRPr lang="en-CA" altLang="en-US"/>
          </a:p>
        </p:txBody>
      </p:sp>
    </p:spTree>
    <p:extLst>
      <p:ext uri="{BB962C8B-B14F-4D97-AF65-F5344CB8AC3E}">
        <p14:creationId xmlns:p14="http://schemas.microsoft.com/office/powerpoint/2010/main" val="290657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17</a:t>
            </a:fld>
            <a:endParaRPr lang="en-CA" altLang="en-US"/>
          </a:p>
        </p:txBody>
      </p:sp>
    </p:spTree>
    <p:extLst>
      <p:ext uri="{BB962C8B-B14F-4D97-AF65-F5344CB8AC3E}">
        <p14:creationId xmlns:p14="http://schemas.microsoft.com/office/powerpoint/2010/main" val="445737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19</a:t>
            </a:fld>
            <a:endParaRPr lang="en-CA" altLang="en-US"/>
          </a:p>
        </p:txBody>
      </p:sp>
    </p:spTree>
    <p:extLst>
      <p:ext uri="{BB962C8B-B14F-4D97-AF65-F5344CB8AC3E}">
        <p14:creationId xmlns:p14="http://schemas.microsoft.com/office/powerpoint/2010/main" val="1701360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20</a:t>
            </a:fld>
            <a:endParaRPr lang="en-CA" altLang="en-US"/>
          </a:p>
        </p:txBody>
      </p:sp>
    </p:spTree>
    <p:extLst>
      <p:ext uri="{BB962C8B-B14F-4D97-AF65-F5344CB8AC3E}">
        <p14:creationId xmlns:p14="http://schemas.microsoft.com/office/powerpoint/2010/main" val="347885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a:t>
            </a:fld>
            <a:endParaRPr lang="en-CA" altLang="en-US"/>
          </a:p>
        </p:txBody>
      </p:sp>
    </p:spTree>
    <p:extLst>
      <p:ext uri="{BB962C8B-B14F-4D97-AF65-F5344CB8AC3E}">
        <p14:creationId xmlns:p14="http://schemas.microsoft.com/office/powerpoint/2010/main" val="3620897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CA"/>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21</a:t>
            </a:fld>
            <a:endParaRPr lang="en-CA" altLang="en-US">
              <a:solidFill>
                <a:srgbClr val="000000"/>
              </a:solidFill>
            </a:endParaRPr>
          </a:p>
        </p:txBody>
      </p:sp>
    </p:spTree>
    <p:extLst>
      <p:ext uri="{BB962C8B-B14F-4D97-AF65-F5344CB8AC3E}">
        <p14:creationId xmlns:p14="http://schemas.microsoft.com/office/powerpoint/2010/main" val="210199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ts val="5000"/>
              </a:lnSpc>
              <a:spcBef>
                <a:spcPct val="0"/>
              </a:spcBef>
              <a:spcAft>
                <a:spcPct val="0"/>
              </a:spcAft>
              <a:buClrTx/>
              <a:buSzTx/>
              <a:buFontTx/>
              <a:buNone/>
              <a:tabLst/>
              <a:defRPr/>
            </a:pPr>
            <a:r>
              <a:rPr kumimoji="0" lang="fr-CA" sz="12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La schizophrénie : Soins destinés aux adultes dans la collectivité</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22</a:t>
            </a:fld>
            <a:endParaRPr lang="en-CA" altLang="en-US"/>
          </a:p>
        </p:txBody>
      </p:sp>
    </p:spTree>
    <p:extLst>
      <p:ext uri="{BB962C8B-B14F-4D97-AF65-F5344CB8AC3E}">
        <p14:creationId xmlns:p14="http://schemas.microsoft.com/office/powerpoint/2010/main" val="1679092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23</a:t>
            </a:fld>
            <a:endParaRPr lang="en-CA" altLang="en-US"/>
          </a:p>
        </p:txBody>
      </p:sp>
    </p:spTree>
    <p:extLst>
      <p:ext uri="{BB962C8B-B14F-4D97-AF65-F5344CB8AC3E}">
        <p14:creationId xmlns:p14="http://schemas.microsoft.com/office/powerpoint/2010/main" val="2509827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24</a:t>
            </a:fld>
            <a:endParaRPr lang="en-CA" altLang="en-US"/>
          </a:p>
        </p:txBody>
      </p:sp>
    </p:spTree>
    <p:extLst>
      <p:ext uri="{BB962C8B-B14F-4D97-AF65-F5344CB8AC3E}">
        <p14:creationId xmlns:p14="http://schemas.microsoft.com/office/powerpoint/2010/main" val="65574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25</a:t>
            </a:fld>
            <a:endParaRPr lang="en-CA" altLang="en-US"/>
          </a:p>
        </p:txBody>
      </p:sp>
    </p:spTree>
    <p:extLst>
      <p:ext uri="{BB962C8B-B14F-4D97-AF65-F5344CB8AC3E}">
        <p14:creationId xmlns:p14="http://schemas.microsoft.com/office/powerpoint/2010/main" val="3153831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26</a:t>
            </a:fld>
            <a:endParaRPr lang="en-CA" altLang="en-US"/>
          </a:p>
        </p:txBody>
      </p:sp>
    </p:spTree>
    <p:extLst>
      <p:ext uri="{BB962C8B-B14F-4D97-AF65-F5344CB8AC3E}">
        <p14:creationId xmlns:p14="http://schemas.microsoft.com/office/powerpoint/2010/main" val="561196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27</a:t>
            </a:fld>
            <a:endParaRPr lang="en-CA" altLang="en-US"/>
          </a:p>
        </p:txBody>
      </p:sp>
    </p:spTree>
    <p:extLst>
      <p:ext uri="{BB962C8B-B14F-4D97-AF65-F5344CB8AC3E}">
        <p14:creationId xmlns:p14="http://schemas.microsoft.com/office/powerpoint/2010/main" val="364478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br>
              <a:rPr lang="en-CA"/>
            </a:br>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28</a:t>
            </a:fld>
            <a:endParaRPr lang="en-CA" altLang="en-US"/>
          </a:p>
        </p:txBody>
      </p:sp>
    </p:spTree>
    <p:extLst>
      <p:ext uri="{BB962C8B-B14F-4D97-AF65-F5344CB8AC3E}">
        <p14:creationId xmlns:p14="http://schemas.microsoft.com/office/powerpoint/2010/main" val="46366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29</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79889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909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fr-CA" sz="1200" b="0" i="0" u="none" strike="noStrike" dirty="0">
                <a:solidFill>
                  <a:schemeClr val="tx1"/>
                </a:solidFill>
                <a:latin typeface="Calibri" pitchFamily="68" charset="0"/>
                <a:ea typeface="MS PGothic" panose="020B0600070205080204" pitchFamily="34" charset="-128"/>
                <a:cs typeface="ＭＳ Ｐゴシック" pitchFamily="68" charset="-128"/>
              </a:rPr>
              <a:t>Les normes de qualité sont un petit ensemble d’énoncés à incidence élevée qui décrivent les soins optimaux lorsqu’il existe des écarts de qualité cernés en Ontario.</a:t>
            </a:r>
          </a:p>
          <a:p>
            <a:pPr marL="171450" indent="-171450" rtl="0" fontAlgn="base">
              <a:buFont typeface="Arial" panose="020B0604020202020204" pitchFamily="34" charset="0"/>
              <a:buChar char="•"/>
            </a:pPr>
            <a:r>
              <a:rPr lang="fr-CA" sz="1200" b="0" i="0" dirty="0">
                <a:solidFill>
                  <a:schemeClr val="tx1"/>
                </a:solidFill>
                <a:latin typeface="Calibri" pitchFamily="68" charset="0"/>
                <a:ea typeface="MS PGothic" panose="020B0600070205080204" pitchFamily="34" charset="-128"/>
                <a:cs typeface="ＭＳ Ｐゴシック" pitchFamily="68" charset="-128"/>
              </a:rPr>
              <a:t>L’application des normes est volontaire, et les normes sont de nature ambitieuse.</a:t>
            </a:r>
          </a:p>
          <a:p>
            <a:pPr marL="171450" indent="-171450" rtl="0" fontAlgn="base">
              <a:buFont typeface="Arial" panose="020B0604020202020204" pitchFamily="34" charset="0"/>
              <a:buChar char="•"/>
            </a:pPr>
            <a:r>
              <a:rPr lang="fr-CA" sz="1200" b="0" i="0" u="none" strike="noStrike" dirty="0">
                <a:solidFill>
                  <a:schemeClr val="tx1"/>
                </a:solidFill>
                <a:latin typeface="Calibri" pitchFamily="68" charset="0"/>
                <a:ea typeface="MS PGothic" panose="020B0600070205080204" pitchFamily="34" charset="-128"/>
                <a:cs typeface="ＭＳ Ｐゴシック" pitchFamily="68" charset="-128"/>
              </a:rPr>
              <a:t>Conçues pour « relever le niveau » dans le but d’offrir les meilleurs soins possible à tous les Ontariens, peu importe où ils vivent dans la province.</a:t>
            </a:r>
          </a:p>
          <a:p>
            <a:pPr marL="171450" indent="-171450" rtl="0" fontAlgn="base">
              <a:buFont typeface="Arial" panose="020B0604020202020204" pitchFamily="34" charset="0"/>
              <a:buChar char="•"/>
            </a:pPr>
            <a:r>
              <a:rPr lang="fr-CA" sz="2400" b="0" dirty="0">
                <a:solidFill>
                  <a:schemeClr val="tx1"/>
                </a:solidFill>
                <a:latin typeface="Arial" panose="020B0604020202020204" pitchFamily="34" charset="0"/>
                <a:ea typeface="MS PGothic" panose="020B0600070205080204" pitchFamily="34" charset="-128"/>
                <a:cs typeface="ＭＳ Ｐゴシック" pitchFamily="68" charset="-128"/>
              </a:rPr>
              <a:t>Il existe de nombreuses lignes directrices, normes professionnelles et autres recommandations qui enrichissent l’ensemble des données probantes.</a:t>
            </a:r>
            <a:r>
              <a:rPr lang="fr-CA" sz="2400" b="0" baseline="0" dirty="0">
                <a:solidFill>
                  <a:schemeClr val="tx1"/>
                </a:solidFill>
                <a:latin typeface="Arial" panose="020B0604020202020204" pitchFamily="34" charset="0"/>
                <a:ea typeface="MS PGothic" panose="020B0600070205080204" pitchFamily="34" charset="-128"/>
                <a:cs typeface="ＭＳ Ｐゴシック" pitchFamily="68" charset="-128"/>
              </a:rPr>
              <a:t> Les normes de qualité complètent ces ressources.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2400" baseline="0" dirty="0"/>
              <a:t>Les normes de qualité énoncent les caractéristiques des soins qui devraient être offerts, mais ne nomment pas les personnes qui devraient les offrir (contrairement aux autres guides de pratique clinique et guides de pratiques exemplaires).</a:t>
            </a:r>
          </a:p>
          <a:p>
            <a:endParaRPr lang="en-CA" b="1" dirty="0"/>
          </a:p>
          <a:p>
            <a:r>
              <a:rPr lang="fr-CA" b="1" dirty="0"/>
              <a:t>Les normes de qualité sont :</a:t>
            </a:r>
          </a:p>
          <a:p>
            <a:pPr marL="171450" indent="-171450" defTabSz="457200">
              <a:spcBef>
                <a:spcPct val="0"/>
              </a:spcBef>
              <a:buClr>
                <a:srgbClr val="00788A"/>
              </a:buClr>
              <a:buFont typeface="Arial" panose="020B0604020202020204" pitchFamily="34" charset="0"/>
              <a:buChar char="•"/>
            </a:pPr>
            <a:r>
              <a:rPr lang="fr-CA" sz="1200" b="0" dirty="0">
                <a:solidFill>
                  <a:schemeClr val="tx1"/>
                </a:solidFill>
                <a:latin typeface="Calibri" pitchFamily="68" charset="0"/>
                <a:ea typeface="MS PGothic" panose="020B0600070205080204" pitchFamily="34" charset="-128"/>
                <a:cs typeface="ＭＳ Ｐゴシック" pitchFamily="68" charset="-128"/>
              </a:rPr>
              <a:t>Concises : 5 à 15 énoncés solides, fondés sur des données probantes, portant sur des domaines de priorité élevée pour l’amélioration.</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fr-CA" sz="1200" b="0" dirty="0"/>
              <a:t>Accessibles : aident les cliniciens et les organismes de fournisseurs à offrir des soins de la plus haute qualité possible, et les patients à connaître les sujets à aborder avec leurs fournisseurs de soins (comparativement aux guides de pratique clinique qui sont assez arides, les normes sont très accessibles et écrites en langage clair).</a:t>
            </a:r>
          </a:p>
          <a:p>
            <a:pPr marL="171450" indent="-171450" defTabSz="457200">
              <a:spcBef>
                <a:spcPct val="0"/>
              </a:spcBef>
              <a:buClr>
                <a:srgbClr val="00788A"/>
              </a:buClr>
              <a:buFont typeface="Arial" panose="020B0604020202020204" pitchFamily="34" charset="0"/>
              <a:buChar char="•"/>
            </a:pPr>
            <a:r>
              <a:rPr lang="fr-CA" sz="1200" b="0" dirty="0">
                <a:solidFill>
                  <a:schemeClr val="tx1"/>
                </a:solidFill>
                <a:latin typeface="Calibri" pitchFamily="68" charset="0"/>
                <a:ea typeface="MS PGothic" panose="020B0600070205080204" pitchFamily="34" charset="-128"/>
                <a:cs typeface="ＭＳ Ｐゴシック" pitchFamily="68" charset="-128"/>
              </a:rPr>
              <a:t>Mesurables : chaque énoncé est accompagné d’un ou de plusieurs indicateurs de qualité (structure, processus ou résultat), ainsi que d’un ensemble de mesures des résultats pour l’ensemble de la norme.</a:t>
            </a:r>
          </a:p>
          <a:p>
            <a:pPr marL="171450" lvl="0" indent="-171450" defTabSz="457200">
              <a:spcBef>
                <a:spcPct val="0"/>
              </a:spcBef>
              <a:buClr>
                <a:srgbClr val="00788A"/>
              </a:buClr>
              <a:buFont typeface="Arial" panose="020B0604020202020204" pitchFamily="34" charset="0"/>
              <a:buChar char="•"/>
            </a:pPr>
            <a:r>
              <a:rPr lang="fr-CA" sz="2800" b="0" dirty="0"/>
              <a:t>Applicables : </a:t>
            </a:r>
            <a:r>
              <a:rPr lang="fr-CA" sz="1200" dirty="0">
                <a:solidFill>
                  <a:schemeClr val="tx1"/>
                </a:solidFill>
                <a:latin typeface="Calibri" pitchFamily="68" charset="0"/>
                <a:ea typeface="MS PGothic" panose="020B0600070205080204" pitchFamily="34" charset="-128"/>
                <a:cs typeface="ＭＳ Ｐゴシック" pitchFamily="68" charset="-128"/>
              </a:rPr>
              <a:t>Des outils et des ressources d’amélioration de la qualité soutiennent chaque norme en vue de favoriser l’adoption.</a:t>
            </a:r>
          </a:p>
          <a:p>
            <a:pPr defTabSz="457883">
              <a:defRPr/>
            </a:pPr>
            <a:endParaRPr lang="en-CA" b="1" dirty="0"/>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a:t>
            </a:fld>
            <a:endParaRPr lang="en-CA" altLang="en-US">
              <a:solidFill>
                <a:srgbClr val="000000"/>
              </a:solidFill>
            </a:endParaRPr>
          </a:p>
        </p:txBody>
      </p:sp>
    </p:spTree>
    <p:extLst>
      <p:ext uri="{BB962C8B-B14F-4D97-AF65-F5344CB8AC3E}">
        <p14:creationId xmlns:p14="http://schemas.microsoft.com/office/powerpoint/2010/main" val="4094519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31</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1941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07573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CA" sz="1200" dirty="0"/>
              <a:t>Intervention familiale</a:t>
            </a:r>
            <a:endParaRPr lang="en-CA" dirty="0"/>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33</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06040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34</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00786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35</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80459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89699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0" i="0" kern="1200" dirty="0">
                <a:solidFill>
                  <a:schemeClr val="tx1"/>
                </a:solidFill>
                <a:effectLst/>
                <a:latin typeface="Calibri" pitchFamily="68" charset="0"/>
                <a:ea typeface="MS PGothic" panose="020B0600070205080204" pitchFamily="34" charset="-128"/>
                <a:cs typeface="ＭＳ Ｐゴシック" pitchFamily="68" charset="-128"/>
              </a:rPr>
              <a:t> </a:t>
            </a: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37</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35359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dirty="0">
                <a:solidFill>
                  <a:schemeClr val="tx1"/>
                </a:solidFill>
                <a:highlight>
                  <a:srgbClr val="FFFF00"/>
                </a:highlight>
                <a:latin typeface="Calibri" pitchFamily="68" charset="0"/>
                <a:ea typeface="MS PGothic" panose="020B0600070205080204" pitchFamily="34" charset="-128"/>
                <a:cs typeface="ＭＳ Ｐゴシック" pitchFamily="68" charset="-128"/>
              </a:rPr>
              <a:t>Le Comité consultatif sur cette norme de qualité </a:t>
            </a:r>
            <a:r>
              <a:rPr lang="fr-CA" sz="1200" dirty="0">
                <a:solidFill>
                  <a:schemeClr val="tx1"/>
                </a:solidFill>
                <a:latin typeface="Calibri" pitchFamily="68" charset="0"/>
                <a:ea typeface="MS PGothic" panose="020B0600070205080204" pitchFamily="34" charset="-128"/>
                <a:cs typeface="ＭＳ Ｐゴシック" pitchFamily="68" charset="-128"/>
              </a:rPr>
              <a:t>a cerné un petit nombre d’objectifs primordiaux pour cette norme de qualité. Ces indicateurs ont été mis en correspondance avec des indicateurs qui peuvent être utilisés pour évaluer la qualité des soins à l’échelle provinciale et locale.</a:t>
            </a:r>
          </a:p>
          <a:p>
            <a:endParaRPr lang="en-US" dirty="0"/>
          </a:p>
        </p:txBody>
      </p:sp>
      <p:sp>
        <p:nvSpPr>
          <p:cNvPr id="4" name="Slide Number Placeholder 3"/>
          <p:cNvSpPr>
            <a:spLocks noGrp="1"/>
          </p:cNvSpPr>
          <p:nvPr>
            <p:ph type="sldNum" sz="quarter" idx="10"/>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38</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90098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 </a:t>
            </a:r>
          </a:p>
        </p:txBody>
      </p:sp>
      <p:sp>
        <p:nvSpPr>
          <p:cNvPr id="4" name="Slide Number Placeholder 3"/>
          <p:cNvSpPr>
            <a:spLocks noGrp="1"/>
          </p:cNvSpPr>
          <p:nvPr>
            <p:ph type="sldNum" sz="quarter" idx="10"/>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39</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62951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 </a:t>
            </a:r>
          </a:p>
        </p:txBody>
      </p:sp>
      <p:sp>
        <p:nvSpPr>
          <p:cNvPr id="4" name="Slide Number Placeholder 3"/>
          <p:cNvSpPr>
            <a:spLocks noGrp="1"/>
          </p:cNvSpPr>
          <p:nvPr>
            <p:ph type="sldNum" sz="quarter" idx="10"/>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40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7126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fr-CA" sz="1600" b="1" dirty="0">
                <a:cs typeface="ＭＳ Ｐゴシック" charset="-128"/>
              </a:rPr>
              <a:t>Les patients, les aidants naturels et le public</a:t>
            </a:r>
            <a:r>
              <a:rPr lang="fr-CA" sz="1600" dirty="0">
                <a:cs typeface="ＭＳ Ｐゴシック" charset="-128"/>
              </a:rPr>
              <a:t> peuvent utiliser les normes de qualité pour comprendre les caractéristiques de soins d’excellente qualité, savoir à quoi ils devraient s’attendre de leurs fournisseurs de soins de santé et connaître la façon de discuter de la qualité de leurs soins.</a:t>
            </a:r>
          </a:p>
          <a:p>
            <a:pPr marL="360363" indent="-360363">
              <a:lnSpc>
                <a:spcPct val="95000"/>
              </a:lnSpc>
              <a:spcAft>
                <a:spcPts val="600"/>
              </a:spcAft>
              <a:buFont typeface="Arial" panose="020B0604020202020204" pitchFamily="34" charset="0"/>
              <a:buChar char="•"/>
            </a:pPr>
            <a:r>
              <a:rPr lang="fr-CA" sz="1600" b="1" dirty="0"/>
              <a:t>Les </a:t>
            </a:r>
            <a:r>
              <a:rPr lang="fr-CA" sz="1600" b="1" dirty="0" err="1"/>
              <a:t>RLISS</a:t>
            </a:r>
            <a:r>
              <a:rPr lang="fr-CA" sz="1600" b="1" dirty="0"/>
              <a:t> et les organismes responsables de la prévention des maladies</a:t>
            </a:r>
            <a:r>
              <a:rPr lang="fr-CA" sz="1600" dirty="0"/>
              <a:t> peuvent recourir aux normes de qualité pour mesurer les résultats de santé, tenir les fournisseurs de services de santé responsables de la prestation de soins de qualité supérieure et orienter les stratégies d’amélioration régionales.</a:t>
            </a:r>
          </a:p>
          <a:p>
            <a:pPr marL="360363" lvl="1" indent="-360363">
              <a:lnSpc>
                <a:spcPct val="95000"/>
              </a:lnSpc>
              <a:spcAft>
                <a:spcPts val="600"/>
              </a:spcAft>
              <a:buClr>
                <a:srgbClr val="00858F"/>
              </a:buClr>
              <a:buFont typeface="Arial" panose="020B0604020202020204" pitchFamily="34" charset="0"/>
              <a:buChar char="•"/>
            </a:pPr>
            <a:r>
              <a:rPr lang="fr-CA" sz="1600" dirty="0">
                <a:cs typeface="ＭＳ Ｐゴシック" charset="-128"/>
              </a:rPr>
              <a:t>Les </a:t>
            </a:r>
            <a:r>
              <a:rPr lang="fr-CA" sz="1600" b="1" dirty="0">
                <a:cs typeface="ＭＳ Ｐゴシック" charset="-128"/>
              </a:rPr>
              <a:t>organismes fournisseurs de soins de santé </a:t>
            </a:r>
            <a:r>
              <a:rPr lang="fr-CA" sz="1600" dirty="0">
                <a:cs typeface="ＭＳ Ｐゴシック" charset="-128"/>
              </a:rPr>
              <a:t>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 typeface="Arial" panose="020B0604020202020204" pitchFamily="34" charset="0"/>
              <a:buChar char="•"/>
            </a:pPr>
            <a:r>
              <a:rPr lang="fr-CA" sz="1600" dirty="0">
                <a:cs typeface="ＭＳ Ｐゴシック" charset="-128"/>
              </a:rPr>
              <a:t>Les </a:t>
            </a:r>
            <a:r>
              <a:rPr lang="fr-CA" sz="1600" b="1" dirty="0">
                <a:cs typeface="ＭＳ Ｐゴシック" charset="-128"/>
              </a:rPr>
              <a:t>professionnels de la santé </a:t>
            </a:r>
            <a:r>
              <a:rPr lang="fr-CA" sz="1600" dirty="0">
                <a:cs typeface="ＭＳ Ｐゴシック" charset="-128"/>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 typeface="Arial" panose="020B0604020202020204" pitchFamily="34" charset="0"/>
              <a:buChar char="•"/>
            </a:pPr>
            <a:r>
              <a:rPr lang="fr-CA" sz="1600" dirty="0"/>
              <a:t>Le</a:t>
            </a:r>
            <a:r>
              <a:rPr lang="fr-CA" sz="1600" b="1" dirty="0"/>
              <a:t> gouvernement </a:t>
            </a:r>
            <a:r>
              <a:rPr lang="fr-CA" sz="1600" dirty="0"/>
              <a:t>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p>
          <a:p>
            <a:endParaRPr lang="en-CA" b="1" dirty="0"/>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3</a:t>
            </a:fld>
            <a:endParaRPr lang="en-CA" altLang="en-US">
              <a:solidFill>
                <a:srgbClr val="000000"/>
              </a:solidFill>
            </a:endParaRPr>
          </a:p>
        </p:txBody>
      </p:sp>
    </p:spTree>
    <p:extLst>
      <p:ext uri="{BB962C8B-B14F-4D97-AF65-F5344CB8AC3E}">
        <p14:creationId xmlns:p14="http://schemas.microsoft.com/office/powerpoint/2010/main" val="4236923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41</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86225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800" dirty="0"/>
              <a:t>Chaque norme de qualité porte sur une question de soins de santé spécifique.  L’élaboration de chaque norme de qualité s’accompagne d’un assortiment de ressources.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800" dirty="0"/>
              <a:t>Au moyen d’énoncés concis et faciles à comprendre, les normes de qualité décrivent à quoi ressemblent des soins de qualité pour une affection ou un sujet en fonction des données probantes.</a:t>
            </a:r>
          </a:p>
          <a:p>
            <a:pPr marL="285750" indent="-285750">
              <a:buFont typeface="Arial" panose="020B0604020202020204" pitchFamily="34" charset="0"/>
              <a:buChar char="•"/>
            </a:pPr>
            <a:r>
              <a:rPr lang="fr-CA" sz="1800" dirty="0"/>
              <a:t>Chaque norme de qualité est accompagnée des documents suivants : </a:t>
            </a:r>
          </a:p>
          <a:p>
            <a:pPr marL="742950" lvl="1" indent="-285750">
              <a:buFont typeface="Arial" panose="020B0604020202020204" pitchFamily="34" charset="0"/>
              <a:buChar char="•"/>
            </a:pPr>
            <a:r>
              <a:rPr lang="fr-CA" sz="1800" i="1" dirty="0"/>
              <a:t>Un guide de référence des patients </a:t>
            </a:r>
          </a:p>
          <a:p>
            <a:pPr marL="742950" lvl="1" indent="-285750">
              <a:buFont typeface="Arial" panose="020B0604020202020204" pitchFamily="34" charset="0"/>
              <a:buChar char="•"/>
            </a:pPr>
            <a:r>
              <a:rPr lang="fr-CA" sz="1800" i="1" dirty="0"/>
              <a:t>Des recommandations relatives à l’adoption </a:t>
            </a:r>
          </a:p>
          <a:p>
            <a:pPr marL="742950" lvl="1" indent="-285750">
              <a:buFont typeface="Arial" panose="020B0604020202020204" pitchFamily="34" charset="0"/>
              <a:buChar char="•"/>
            </a:pPr>
            <a:r>
              <a:rPr lang="fr-CA" sz="1800" i="1" dirty="0"/>
              <a:t>Un guide de démarrage</a:t>
            </a:r>
          </a:p>
          <a:p>
            <a:pPr marL="742950" lvl="1" indent="-285750">
              <a:buFont typeface="Arial" panose="020B0604020202020204" pitchFamily="34" charset="0"/>
              <a:buChar char="•"/>
            </a:pPr>
            <a:r>
              <a:rPr lang="fr-CA" sz="1800" i="1" dirty="0"/>
              <a:t>Des tableaux de données</a:t>
            </a:r>
          </a:p>
          <a:p>
            <a:pPr marL="742950" lvl="1" indent="-285750">
              <a:buFont typeface="Arial" panose="020B0604020202020204" pitchFamily="34" charset="0"/>
              <a:buChar char="•"/>
            </a:pPr>
            <a:r>
              <a:rPr lang="fr-CA" sz="1800" i="1" dirty="0"/>
              <a:t>Un guide de mesure</a:t>
            </a:r>
          </a:p>
          <a:p>
            <a:pPr marL="285750" indent="-285750">
              <a:buFont typeface="Arial" panose="020B0604020202020204" pitchFamily="34" charset="0"/>
              <a:buChar char="•"/>
            </a:pPr>
            <a:r>
              <a:rPr lang="fr-CA" sz="1800" dirty="0"/>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en-US" dirty="0"/>
          </a:p>
          <a:p>
            <a:endParaRPr lang="en-US" dirty="0"/>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4</a:t>
            </a:fld>
            <a:endParaRPr lang="en-CA" altLang="en-US">
              <a:solidFill>
                <a:srgbClr val="000000"/>
              </a:solidFill>
            </a:endParaRPr>
          </a:p>
        </p:txBody>
      </p:sp>
    </p:spTree>
    <p:extLst>
      <p:ext uri="{BB962C8B-B14F-4D97-AF65-F5344CB8AC3E}">
        <p14:creationId xmlns:p14="http://schemas.microsoft.com/office/powerpoint/2010/main" val="263410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BCAAFC39-66EA-4D9F-B69D-A596BC388A64}" type="slidenum">
              <a:rPr lang="en-CA" altLang="en-US" smtClean="0"/>
              <a:pPr/>
              <a:t>5</a:t>
            </a:fld>
            <a:endParaRPr lang="en-CA" altLang="en-US"/>
          </a:p>
        </p:txBody>
      </p:sp>
    </p:spTree>
    <p:extLst>
      <p:ext uri="{BB962C8B-B14F-4D97-AF65-F5344CB8AC3E}">
        <p14:creationId xmlns:p14="http://schemas.microsoft.com/office/powerpoint/2010/main" val="354378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dirty="0"/>
              <a:t>Chaque norme de qualité comprend un résumé en langage simple pour les patients, les familles, les aidants naturels et le public, appelé le </a:t>
            </a:r>
            <a:r>
              <a:rPr lang="fr-CA" b="1" dirty="0"/>
              <a:t>guide de référence des patients</a:t>
            </a:r>
            <a:r>
              <a:rPr lang="fr-CA" dirty="0"/>
              <a:t>.</a:t>
            </a:r>
          </a:p>
          <a:p>
            <a:endParaRPr lang="en-US" baseline="0" dirty="0"/>
          </a:p>
          <a:p>
            <a:r>
              <a:rPr lang="fr-CA" b="1" baseline="0" dirty="0"/>
              <a:t>Participation des patients aux normes de qualité : </a:t>
            </a:r>
          </a:p>
          <a:p>
            <a:pPr marL="171450" indent="-171450">
              <a:buFont typeface="Arial" panose="020B0604020202020204" pitchFamily="34" charset="0"/>
              <a:buChar char="•"/>
            </a:pPr>
            <a:r>
              <a:rPr lang="fr-CA" sz="1200" dirty="0"/>
              <a:t>Participation à des comités consultatifs en tant que membres</a:t>
            </a:r>
          </a:p>
          <a:p>
            <a:pPr marL="171450" indent="-171450">
              <a:buFont typeface="Arial" panose="020B0604020202020204" pitchFamily="34" charset="0"/>
              <a:buChar char="•"/>
            </a:pPr>
            <a:r>
              <a:rPr lang="fr-CA" sz="1200" dirty="0"/>
              <a:t>Groupes de discussion et entretiens avec des informateurs clés sur des sujets précis (au besoin)</a:t>
            </a:r>
          </a:p>
          <a:p>
            <a:pPr marL="171450" indent="-171450">
              <a:buFont typeface="Arial" panose="020B0604020202020204" pitchFamily="34" charset="0"/>
              <a:buChar char="•"/>
            </a:pPr>
            <a:r>
              <a:rPr lang="fr-CA" sz="1200" dirty="0"/>
              <a:t>Période de commentaires du public pour chaque norme de qualité</a:t>
            </a:r>
          </a:p>
          <a:p>
            <a:pPr marL="171450" indent="-171450">
              <a:buFont typeface="Arial" panose="020B0604020202020204" pitchFamily="34" charset="0"/>
              <a:buChar char="•"/>
            </a:pPr>
            <a:r>
              <a:rPr lang="fr-CA" sz="1200" dirty="0"/>
              <a:t>Consultations sur le guide de référence des patients</a:t>
            </a:r>
          </a:p>
          <a:p>
            <a:endParaRPr lang="en-US" dirty="0"/>
          </a:p>
        </p:txBody>
      </p:sp>
      <p:sp>
        <p:nvSpPr>
          <p:cNvPr id="4" name="Slide Number Placeholder 3"/>
          <p:cNvSpPr>
            <a:spLocks noGrp="1"/>
          </p:cNvSpPr>
          <p:nvPr>
            <p:ph type="sldNum" sz="quarter" idx="10"/>
          </p:nvPr>
        </p:nvSpPr>
        <p:spPr/>
        <p:txBody>
          <a:bodyPr/>
          <a:lstStyle/>
          <a:p>
            <a:fld id="{0597D704-995A-451A-AAA2-B9462F0B3A37}" type="slidenum">
              <a:rPr lang="en-CA" altLang="en-US"/>
              <a:pPr/>
              <a:t>6</a:t>
            </a:fld>
            <a:endParaRPr lang="en-CA" altLang="en-US"/>
          </a:p>
        </p:txBody>
      </p:sp>
    </p:spTree>
    <p:extLst>
      <p:ext uri="{BB962C8B-B14F-4D97-AF65-F5344CB8AC3E}">
        <p14:creationId xmlns:p14="http://schemas.microsoft.com/office/powerpoint/2010/main" val="292037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dirty="0"/>
              <a:t>Même si de nombreux aspects de la norme de qualité représentent les soins qui peuvent et devraient être offerts aujourd’hui, il est reconnu qu’il existe des obstacles systémiques plus vastes qui peuvent empêcher la prestation des soins conformément à la norme.  Ce document résume les exigences à l’échelle régionale et systémique qui sont nécessaires pour aider les professionnels de la santé et les organismes de soins de santé à respecter ces normes et le délai prévu pour surmonter ces obstacles.</a:t>
            </a:r>
          </a:p>
        </p:txBody>
      </p:sp>
      <p:sp>
        <p:nvSpPr>
          <p:cNvPr id="4" name="Slide Number Placeholder 3"/>
          <p:cNvSpPr>
            <a:spLocks noGrp="1"/>
          </p:cNvSpPr>
          <p:nvPr>
            <p:ph type="sldNum" sz="quarter" idx="10"/>
          </p:nvPr>
        </p:nvSpPr>
        <p:spPr/>
        <p:txBody>
          <a:bodyPr/>
          <a:lstStyle/>
          <a:p>
            <a:fld id="{0597D704-995A-451A-AAA2-B9462F0B3A37}" type="slidenum">
              <a:rPr lang="en-CA" altLang="en-US">
                <a:solidFill>
                  <a:srgbClr val="000000"/>
                </a:solidFill>
              </a:rPr>
              <a:pPr/>
              <a:t>7</a:t>
            </a:fld>
            <a:endParaRPr lang="en-CA" altLang="en-US">
              <a:solidFill>
                <a:srgbClr val="000000"/>
              </a:solidFill>
            </a:endParaRPr>
          </a:p>
        </p:txBody>
      </p:sp>
    </p:spTree>
    <p:extLst>
      <p:ext uri="{BB962C8B-B14F-4D97-AF65-F5344CB8AC3E}">
        <p14:creationId xmlns:p14="http://schemas.microsoft.com/office/powerpoint/2010/main" val="412065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dirty="0"/>
              <a:t>Toutefois, il y a des choses que nous pouvons faire aujourd’hui malgré les vastes obstacles systémiques qui pourraient prendre du temps à surmonter. Le Guide de démarrage 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Guide de démarrage comprend également un modèle de plan d’action et des exemples sur la manière dont les plans d’amélioration de la qualité peuvent aider à faire progresser les normes de qualité.</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597D704-995A-451A-AAA2-B9462F0B3A37}" type="slidenum">
              <a:rPr lang="en-CA" altLang="en-US"/>
              <a:pPr/>
              <a:t>8</a:t>
            </a:fld>
            <a:endParaRPr lang="en-CA" altLang="en-US"/>
          </a:p>
        </p:txBody>
      </p:sp>
    </p:spTree>
    <p:extLst>
      <p:ext uri="{BB962C8B-B14F-4D97-AF65-F5344CB8AC3E}">
        <p14:creationId xmlns:p14="http://schemas.microsoft.com/office/powerpoint/2010/main" val="3888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99068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973"/>
            <a:ext cx="9144000" cy="6895973"/>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8818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577033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163" t="6163" b="6163"/>
          <a:stretch/>
        </p:blipFill>
        <p:spPr>
          <a:xfrm>
            <a:off x="-1" y="-1"/>
            <a:ext cx="4864129" cy="6858001"/>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427294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0264" y="0"/>
            <a:ext cx="9093736" cy="6858000"/>
          </a:xfrm>
          <a:prstGeom prst="rect">
            <a:avLst/>
          </a:prstGeom>
        </p:spPr>
      </p:pic>
    </p:spTree>
    <p:extLst>
      <p:ext uri="{BB962C8B-B14F-4D97-AF65-F5344CB8AC3E}">
        <p14:creationId xmlns:p14="http://schemas.microsoft.com/office/powerpoint/2010/main" val="3618805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5320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pic>
        <p:nvPicPr>
          <p:cNvPr id="6" name="Picture 5"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74544" y="2074491"/>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415865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86237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_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85839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62308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5" y="-81344"/>
            <a:ext cx="9198665" cy="6937130"/>
          </a:xfrm>
          <a:prstGeom prst="rect">
            <a:avLst/>
          </a:prstGeom>
        </p:spPr>
      </p:pic>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spTree>
    <p:extLst>
      <p:ext uri="{BB962C8B-B14F-4D97-AF65-F5344CB8AC3E}">
        <p14:creationId xmlns:p14="http://schemas.microsoft.com/office/powerpoint/2010/main" val="23064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2" y="0"/>
            <a:ext cx="9091679" cy="6858000"/>
          </a:xfrm>
          <a:prstGeom prst="rect">
            <a:avLst/>
          </a:prstGeom>
        </p:spPr>
      </p:pic>
      <p:sp>
        <p:nvSpPr>
          <p:cNvPr id="4" name="Rectangle 3"/>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149962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3" name="Picture 2"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7066380"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4" name="TextBox 3"/>
          <p:cNvSpPr txBox="1"/>
          <p:nvPr userDrawn="1"/>
        </p:nvSpPr>
        <p:spPr>
          <a:xfrm>
            <a:off x="7156825" y="-14941"/>
            <a:ext cx="1431802" cy="3939540"/>
          </a:xfrm>
          <a:prstGeom prst="rect">
            <a:avLst/>
          </a:prstGeom>
          <a:noFill/>
        </p:spPr>
        <p:txBody>
          <a:bodyPr wrap="none" rtlCol="0">
            <a:spAutoFit/>
          </a:bodyPr>
          <a:lstStyle/>
          <a:p>
            <a:r>
              <a:rPr lang="en-US" sz="25000" u="none">
                <a:solidFill>
                  <a:srgbClr val="00A0AF"/>
                </a:solidFill>
                <a:latin typeface="ITC Century Std Book"/>
                <a:cs typeface="ITC Century Std Book"/>
              </a:rPr>
              <a:t>”</a:t>
            </a:r>
          </a:p>
        </p:txBody>
      </p:sp>
    </p:spTree>
    <p:extLst>
      <p:ext uri="{BB962C8B-B14F-4D97-AF65-F5344CB8AC3E}">
        <p14:creationId xmlns:p14="http://schemas.microsoft.com/office/powerpoint/2010/main" val="314715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 y="0"/>
            <a:ext cx="9175334" cy="6920640"/>
          </a:xfrm>
          <a:prstGeom prst="rect">
            <a:avLst/>
          </a:prstGeom>
        </p:spPr>
      </p:pic>
    </p:spTree>
    <p:extLst>
      <p:ext uri="{BB962C8B-B14F-4D97-AF65-F5344CB8AC3E}">
        <p14:creationId xmlns:p14="http://schemas.microsoft.com/office/powerpoint/2010/main" val="1708493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6897005"/>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8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4"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387124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274544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3"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7" y="5013486"/>
            <a:ext cx="2787565" cy="1437461"/>
          </a:xfrm>
          <a:prstGeom prst="rect">
            <a:avLst/>
          </a:prstGeom>
        </p:spPr>
      </p:pic>
    </p:spTree>
    <p:extLst>
      <p:ext uri="{BB962C8B-B14F-4D97-AF65-F5344CB8AC3E}">
        <p14:creationId xmlns:p14="http://schemas.microsoft.com/office/powerpoint/2010/main" val="58411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1583" cy="6858000"/>
          </a:xfrm>
          <a:prstGeom prst="rect">
            <a:avLst/>
          </a:prstGeom>
        </p:spPr>
      </p:pic>
    </p:spTree>
    <p:extLst>
      <p:ext uri="{BB962C8B-B14F-4D97-AF65-F5344CB8AC3E}">
        <p14:creationId xmlns:p14="http://schemas.microsoft.com/office/powerpoint/2010/main" val="3485822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085714" y="-34148"/>
            <a:ext cx="7058286" cy="6858000"/>
          </a:xfrm>
          <a:prstGeom prst="rect">
            <a:avLst/>
          </a:prstGeom>
        </p:spPr>
      </p:pic>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1258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Slides option 2">
    <p:spTree>
      <p:nvGrpSpPr>
        <p:cNvPr id="1" name=""/>
        <p:cNvGrpSpPr/>
        <p:nvPr/>
      </p:nvGrpSpPr>
      <p:grpSpPr>
        <a:xfrm>
          <a:off x="0" y="0"/>
          <a:ext cx="0" cy="0"/>
          <a:chOff x="0" y="0"/>
          <a:chExt cx="0" cy="0"/>
        </a:xfrm>
      </p:grpSpPr>
      <p:pic>
        <p:nvPicPr>
          <p:cNvPr id="9" name="Picture 8"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74544" y="2074493"/>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330702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lides option 2">
    <p:spTree>
      <p:nvGrpSpPr>
        <p:cNvPr id="1" name=""/>
        <p:cNvGrpSpPr/>
        <p:nvPr/>
      </p:nvGrpSpPr>
      <p:grpSpPr>
        <a:xfrm>
          <a:off x="0" y="0"/>
          <a:ext cx="0" cy="0"/>
          <a:chOff x="0" y="0"/>
          <a:chExt cx="0" cy="0"/>
        </a:xfrm>
      </p:grpSpPr>
      <p:pic>
        <p:nvPicPr>
          <p:cNvPr id="6" name="Picture 5"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69240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039987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lides option 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70682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lides option Graphs">
    <p:spTree>
      <p:nvGrpSpPr>
        <p:cNvPr id="1" name=""/>
        <p:cNvGrpSpPr/>
        <p:nvPr/>
      </p:nvGrpSpPr>
      <p:grpSpPr>
        <a:xfrm>
          <a:off x="0" y="0"/>
          <a:ext cx="0" cy="0"/>
          <a:chOff x="0" y="0"/>
          <a:chExt cx="0" cy="0"/>
        </a:xfrm>
      </p:grpSpPr>
      <p:sp>
        <p:nvSpPr>
          <p:cNvPr id="7" name="Content Placeholder 2"/>
          <p:cNvSpPr>
            <a:spLocks noGrp="1"/>
          </p:cNvSpPr>
          <p:nvPr>
            <p:ph idx="1"/>
          </p:nvPr>
        </p:nvSpPr>
        <p:spPr>
          <a:xfrm>
            <a:off x="2"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2"/>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222062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18995"/>
        </a:solidFill>
        <a:effectLst/>
      </p:bgPr>
    </p:bg>
    <p:spTree>
      <p:nvGrpSpPr>
        <p:cNvPr id="1" name=""/>
        <p:cNvGrpSpPr/>
        <p:nvPr/>
      </p:nvGrpSpPr>
      <p:grpSpPr>
        <a:xfrm>
          <a:off x="0" y="0"/>
          <a:ext cx="0" cy="0"/>
          <a:chOff x="0" y="0"/>
          <a:chExt cx="0" cy="0"/>
        </a:xfrm>
      </p:grpSpPr>
      <p:pic>
        <p:nvPicPr>
          <p:cNvPr id="10" name="Picture 9"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4" y="-83558"/>
            <a:ext cx="9198665" cy="6941558"/>
          </a:xfrm>
          <a:prstGeom prst="rect">
            <a:avLst/>
          </a:prstGeom>
        </p:spPr>
      </p:pic>
      <p:sp>
        <p:nvSpPr>
          <p:cNvPr id="2" name="Title 1"/>
          <p:cNvSpPr>
            <a:spLocks noGrp="1"/>
          </p:cNvSpPr>
          <p:nvPr>
            <p:ph type="title"/>
          </p:nvPr>
        </p:nvSpPr>
        <p:spPr>
          <a:xfrm>
            <a:off x="722314" y="1813205"/>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FFFFFF"/>
                </a:solidFill>
                <a:latin typeface="Arial"/>
                <a:cs typeface="Arial"/>
              </a:rPr>
              <a:pPr algn="r" eaLnBrk="1" hangingPunct="1">
                <a:spcBef>
                  <a:spcPct val="50000"/>
                </a:spcBef>
              </a:pPr>
              <a:t>‹#›</a:t>
            </a:fld>
            <a:endParaRPr lang="en-US" altLang="en-US" sz="1100" b="0" u="none">
              <a:solidFill>
                <a:srgbClr val="FFFFFF"/>
              </a:solidFill>
              <a:latin typeface="Arial"/>
              <a:cs typeface="Arial"/>
            </a:endParaRPr>
          </a:p>
        </p:txBody>
      </p:sp>
    </p:spTree>
    <p:extLst>
      <p:ext uri="{BB962C8B-B14F-4D97-AF65-F5344CB8AC3E}">
        <p14:creationId xmlns:p14="http://schemas.microsoft.com/office/powerpoint/2010/main" val="323629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12" y="0"/>
            <a:ext cx="9141986" cy="6858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7"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1318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118995"/>
        </a:solidFill>
        <a:effectLst/>
      </p:bgPr>
    </p:bg>
    <p:spTree>
      <p:nvGrpSpPr>
        <p:cNvPr id="1" name=""/>
        <p:cNvGrpSpPr/>
        <p:nvPr/>
      </p:nvGrpSpPr>
      <p:grpSpPr>
        <a:xfrm>
          <a:off x="0" y="0"/>
          <a:ext cx="0" cy="0"/>
          <a:chOff x="0" y="0"/>
          <a:chExt cx="0" cy="0"/>
        </a:xfrm>
      </p:grpSpPr>
      <p:pic>
        <p:nvPicPr>
          <p:cNvPr id="5" name="Picture 4"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510" y="-83558"/>
            <a:ext cx="9265509" cy="6992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defRPr sz="4000" b="1" cap="none">
                <a:solidFill>
                  <a:srgbClr val="FFFFFF"/>
                </a:solidFill>
              </a:defRPr>
            </a:lvl1pPr>
          </a:lstStyle>
          <a:p>
            <a:r>
              <a:rPr lang="en-US"/>
              <a:t>Click to edit Master title style</a:t>
            </a:r>
            <a:endParaRPr lang="en-CA"/>
          </a:p>
        </p:txBody>
      </p:sp>
    </p:spTree>
    <p:extLst>
      <p:ext uri="{BB962C8B-B14F-4D97-AF65-F5344CB8AC3E}">
        <p14:creationId xmlns:p14="http://schemas.microsoft.com/office/powerpoint/2010/main" val="2011847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Slides option 2">
    <p:spTree>
      <p:nvGrpSpPr>
        <p:cNvPr id="1" name=""/>
        <p:cNvGrpSpPr/>
        <p:nvPr/>
      </p:nvGrpSpPr>
      <p:grpSpPr>
        <a:xfrm>
          <a:off x="0" y="0"/>
          <a:ext cx="0" cy="0"/>
          <a:chOff x="0" y="0"/>
          <a:chExt cx="0" cy="0"/>
        </a:xfrm>
      </p:grpSpPr>
      <p:pic>
        <p:nvPicPr>
          <p:cNvPr id="12" name="Picture 11" descr="What-is-HQO_slides_slide divid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510" y="0"/>
            <a:ext cx="9265509"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2" name="Title 1"/>
          <p:cNvSpPr>
            <a:spLocks noGrp="1"/>
          </p:cNvSpPr>
          <p:nvPr>
            <p:ph type="title"/>
          </p:nvPr>
        </p:nvSpPr>
        <p:spPr>
          <a:xfrm>
            <a:off x="504029" y="1272020"/>
            <a:ext cx="2997771" cy="1312646"/>
          </a:xfrm>
        </p:spPr>
        <p:txBody>
          <a:bodyPr anchor="t"/>
          <a:lstStyle>
            <a:lvl1pPr>
              <a:lnSpc>
                <a:spcPts val="5620"/>
              </a:lnSpc>
              <a:defRPr sz="6000">
                <a:solidFill>
                  <a:srgbClr val="FFFFFF"/>
                </a:solidFill>
              </a:defRPr>
            </a:lvl1pPr>
          </a:lstStyle>
          <a:p>
            <a:r>
              <a:rPr lang="en-US"/>
              <a:t>Click to edit Master title style</a:t>
            </a:r>
            <a:endParaRPr lang="en-CA"/>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descr="HQO_Wordmark_English_Negativ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884" y="5354666"/>
            <a:ext cx="2206509" cy="1137830"/>
          </a:xfrm>
          <a:prstGeom prst="rect">
            <a:avLst/>
          </a:prstGeom>
        </p:spPr>
      </p:pic>
      <p:pic>
        <p:nvPicPr>
          <p:cNvPr id="11" name="Picture 10" descr="HQO_Logo_English_Negative.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8046" y="5253129"/>
            <a:ext cx="1895620" cy="1204573"/>
          </a:xfrm>
          <a:prstGeom prst="rect">
            <a:avLst/>
          </a:prstGeom>
        </p:spPr>
      </p:pic>
    </p:spTree>
    <p:extLst>
      <p:ext uri="{BB962C8B-B14F-4D97-AF65-F5344CB8AC3E}">
        <p14:creationId xmlns:p14="http://schemas.microsoft.com/office/powerpoint/2010/main" val="1368181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b="0"/>
            </a:pPr>
            <a:r>
              <a:rPr sz="4219" b="1"/>
              <a:t>Title Text</a:t>
            </a:r>
          </a:p>
        </p:txBody>
      </p:sp>
      <p:sp>
        <p:nvSpPr>
          <p:cNvPr id="29" name="Shape 29"/>
          <p:cNvSpPr>
            <a:spLocks noGrp="1"/>
          </p:cNvSpPr>
          <p:nvPr>
            <p:ph type="sldNum" sz="quarter" idx="2"/>
          </p:nvPr>
        </p:nvSpPr>
        <p:spPr>
          <a:xfrm>
            <a:off x="8932545" y="6616901"/>
            <a:ext cx="217528" cy="237101"/>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8965821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186" y="5045884"/>
            <a:ext cx="2787565" cy="1437461"/>
          </a:xfrm>
          <a:prstGeom prst="rect">
            <a:avLst/>
          </a:prstGeom>
        </p:spPr>
      </p:pic>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890526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2" y="0"/>
            <a:ext cx="9091679" cy="6858000"/>
          </a:xfrm>
          <a:prstGeom prst="rect">
            <a:avLst/>
          </a:prstGeom>
        </p:spPr>
      </p:pic>
      <p:sp>
        <p:nvSpPr>
          <p:cNvPr id="4" name="Rectangle 3"/>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411371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69132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3" y="2074491"/>
            <a:ext cx="8214281" cy="706437"/>
          </a:xfrm>
        </p:spPr>
        <p:txBody>
          <a:bodyPr anchor="b"/>
          <a:lstStyle>
            <a:lvl1pPr>
              <a:lnSpc>
                <a:spcPts val="4680"/>
              </a:lnSpc>
              <a:defRPr sz="44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Rectangle 8"/>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3079660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3" y="2074491"/>
            <a:ext cx="8214281" cy="706437"/>
          </a:xfrm>
        </p:spPr>
        <p:txBody>
          <a:bodyPr anchor="b"/>
          <a:lstStyle>
            <a:lvl1pPr>
              <a:lnSpc>
                <a:spcPts val="4680"/>
              </a:lnSpc>
              <a:defRPr sz="44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Rectangle 8"/>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109293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596250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chemeClr val="accent2"/>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3951397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6858000"/>
          </a:xfrm>
          <a:prstGeom prst="rect">
            <a:avLst/>
          </a:prstGeom>
        </p:spPr>
      </p:pic>
    </p:spTree>
    <p:extLst>
      <p:ext uri="{BB962C8B-B14F-4D97-AF65-F5344CB8AC3E}">
        <p14:creationId xmlns:p14="http://schemas.microsoft.com/office/powerpoint/2010/main" val="2883252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4089" y="-104089"/>
            <a:ext cx="7066178"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4" name="TextBox 3"/>
          <p:cNvSpPr txBox="1"/>
          <p:nvPr userDrawn="1"/>
        </p:nvSpPr>
        <p:spPr>
          <a:xfrm>
            <a:off x="7156825" y="-14941"/>
            <a:ext cx="1431802" cy="3939540"/>
          </a:xfrm>
          <a:prstGeom prst="rect">
            <a:avLst/>
          </a:prstGeom>
          <a:noFill/>
        </p:spPr>
        <p:txBody>
          <a:bodyPr wrap="none" rtlCol="0">
            <a:spAutoFit/>
          </a:bodyPr>
          <a:lstStyle/>
          <a:p>
            <a:r>
              <a:rPr lang="en-US" sz="25000" u="none">
                <a:solidFill>
                  <a:srgbClr val="00A0AF"/>
                </a:solidFill>
                <a:latin typeface="ITC Century Std Book"/>
                <a:cs typeface="ITC Century Std Book"/>
              </a:rPr>
              <a:t>”</a:t>
            </a:r>
          </a:p>
        </p:txBody>
      </p:sp>
    </p:spTree>
    <p:extLst>
      <p:ext uri="{BB962C8B-B14F-4D97-AF65-F5344CB8AC3E}">
        <p14:creationId xmlns:p14="http://schemas.microsoft.com/office/powerpoint/2010/main" val="273217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5333" cy="6919604"/>
          </a:xfrm>
          <a:prstGeom prst="rect">
            <a:avLst/>
          </a:prstGeom>
        </p:spPr>
      </p:pic>
    </p:spTree>
    <p:extLst>
      <p:ext uri="{BB962C8B-B14F-4D97-AF65-F5344CB8AC3E}">
        <p14:creationId xmlns:p14="http://schemas.microsoft.com/office/powerpoint/2010/main" val="35618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973"/>
            <a:ext cx="9144000" cy="6895973"/>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7315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a:t>www.HQOntario.ca</a:t>
            </a:r>
            <a:endParaRPr lang="en-CA"/>
          </a:p>
        </p:txBody>
      </p:sp>
      <p:sp>
        <p:nvSpPr>
          <p:cNvPr id="5" name="Slide Number Placeholder 6"/>
          <p:cNvSpPr>
            <a:spLocks noGrp="1"/>
          </p:cNvSpPr>
          <p:nvPr>
            <p:ph type="sldNum" sz="quarter" idx="11"/>
          </p:nvPr>
        </p:nvSpPr>
        <p:spPr/>
        <p:txBody>
          <a:bodyPr/>
          <a:lstStyle>
            <a:lvl1pPr>
              <a:defRPr/>
            </a:lvl1pPr>
          </a:lstStyle>
          <a:p>
            <a:fld id="{5A6F45D8-4D00-4DD9-8911-E6B3BFAB0A36}" type="slidenum">
              <a:rPr lang="en-US" altLang="en-US"/>
              <a:pPr/>
              <a:t>‹#›</a:t>
            </a:fld>
            <a:endParaRPr lang="en-US" altLang="en-US"/>
          </a:p>
        </p:txBody>
      </p:sp>
    </p:spTree>
    <p:extLst>
      <p:ext uri="{BB962C8B-B14F-4D97-AF65-F5344CB8AC3E}">
        <p14:creationId xmlns:p14="http://schemas.microsoft.com/office/powerpoint/2010/main" val="2315711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84765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A9311-CE82-2D41-8781-D72699AE537D}"/>
              </a:ext>
            </a:extLst>
          </p:cNvPr>
          <p:cNvSpPr>
            <a:spLocks noGrp="1"/>
          </p:cNvSpPr>
          <p:nvPr>
            <p:ph type="dt" sz="half" idx="10"/>
          </p:nvPr>
        </p:nvSpPr>
        <p:spPr/>
        <p:txBody>
          <a:bodyPr/>
          <a:lstStyle/>
          <a:p>
            <a:fld id="{7C168D28-9C6A-8D48-B7F5-3AF471BC95E1}" type="datetimeFigureOut">
              <a:rPr lang="en-US" smtClean="0"/>
              <a:t>5/10/2019</a:t>
            </a:fld>
            <a:endParaRPr lang="en-US"/>
          </a:p>
        </p:txBody>
      </p:sp>
      <p:sp>
        <p:nvSpPr>
          <p:cNvPr id="3" name="Footer Placeholder 2">
            <a:extLst>
              <a:ext uri="{FF2B5EF4-FFF2-40B4-BE49-F238E27FC236}">
                <a16:creationId xmlns:a16="http://schemas.microsoft.com/office/drawing/2014/main" id="{F72DB97A-385D-9F4C-B060-C3FCE2706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DBC014-09CC-794F-938C-4A97C8C7847D}"/>
              </a:ext>
            </a:extLst>
          </p:cNvPr>
          <p:cNvSpPr>
            <a:spLocks noGrp="1"/>
          </p:cNvSpPr>
          <p:nvPr>
            <p:ph type="sldNum" sz="quarter" idx="12"/>
          </p:nvPr>
        </p:nvSpPr>
        <p:spPr/>
        <p:txBody>
          <a:bodyPr/>
          <a:lstStyle/>
          <a:p>
            <a:fld id="{B869D1F6-CCE9-2E47-9A77-EEFFC8AF0AA6}" type="slidenum">
              <a:rPr lang="en-US" smtClean="0"/>
              <a:t>‹#›</a:t>
            </a:fld>
            <a:endParaRPr lang="en-US"/>
          </a:p>
        </p:txBody>
      </p:sp>
    </p:spTree>
    <p:extLst>
      <p:ext uri="{BB962C8B-B14F-4D97-AF65-F5344CB8AC3E}">
        <p14:creationId xmlns:p14="http://schemas.microsoft.com/office/powerpoint/2010/main" val="1486191777"/>
      </p:ext>
    </p:extLst>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368669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chemeClr val="accent2"/>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7269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6858000"/>
          </a:xfrm>
          <a:prstGeom prst="rect">
            <a:avLst/>
          </a:prstGeom>
        </p:spPr>
      </p:pic>
    </p:spTree>
    <p:extLst>
      <p:ext uri="{BB962C8B-B14F-4D97-AF65-F5344CB8AC3E}">
        <p14:creationId xmlns:p14="http://schemas.microsoft.com/office/powerpoint/2010/main" val="11169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4089" y="-104089"/>
            <a:ext cx="7066178"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TextBox 8">
            <a:extLst>
              <a:ext uri="{FF2B5EF4-FFF2-40B4-BE49-F238E27FC236}">
                <a16:creationId xmlns:a16="http://schemas.microsoft.com/office/drawing/2014/main" id="{E1A6D6FF-A4BE-9B47-8BF2-3CBC5BB3F4AC}"/>
              </a:ext>
            </a:extLst>
          </p:cNvPr>
          <p:cNvSpPr txBox="1"/>
          <p:nvPr userDrawn="1"/>
        </p:nvSpPr>
        <p:spPr>
          <a:xfrm>
            <a:off x="6429095" y="0"/>
            <a:ext cx="2108269" cy="2092881"/>
          </a:xfrm>
          <a:prstGeom prst="rect">
            <a:avLst/>
          </a:prstGeom>
          <a:noFill/>
        </p:spPr>
        <p:txBody>
          <a:bodyPr wrap="none" rtlCol="0">
            <a:spAutoFit/>
          </a:bodyPr>
          <a:lstStyle/>
          <a:p>
            <a:r>
              <a:rPr lang="en-US" sz="13000" b="1" u="none" spc="-300" dirty="0">
                <a:solidFill>
                  <a:srgbClr val="00A0AF"/>
                </a:solidFill>
                <a:latin typeface="ITC Century Std Book" panose="02040604060705020304" pitchFamily="18" charset="0"/>
              </a:rPr>
              <a:t>&gt;&gt;</a:t>
            </a:r>
          </a:p>
        </p:txBody>
      </p:sp>
    </p:spTree>
    <p:extLst>
      <p:ext uri="{BB962C8B-B14F-4D97-AF65-F5344CB8AC3E}">
        <p14:creationId xmlns:p14="http://schemas.microsoft.com/office/powerpoint/2010/main" val="121258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5333" cy="6919604"/>
          </a:xfrm>
          <a:prstGeom prst="rect">
            <a:avLst/>
          </a:prstGeom>
        </p:spPr>
      </p:pic>
    </p:spTree>
    <p:extLst>
      <p:ext uri="{BB962C8B-B14F-4D97-AF65-F5344CB8AC3E}">
        <p14:creationId xmlns:p14="http://schemas.microsoft.com/office/powerpoint/2010/main" val="81053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8257542"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73980584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24" r:id="rId11"/>
  </p:sldLayoutIdLst>
  <p:hf sldNum="0" hdr="0" ftr="0" dt="0"/>
  <p:txStyles>
    <p:titleStyle>
      <a:lvl1pPr algn="l" rtl="0" eaLnBrk="1" fontAlgn="base" hangingPunct="1">
        <a:spcBef>
          <a:spcPct val="0"/>
        </a:spcBef>
        <a:spcAft>
          <a:spcPct val="0"/>
        </a:spcAft>
        <a:defRPr sz="36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7139136" cy="1118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540582668"/>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40"/>
            <a:ext cx="7139136"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2"/>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82522823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8257542"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644899944"/>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Lst>
  <p:hf sldNum="0" hdr="0" ftr="0" dt="0"/>
  <p:txStyles>
    <p:titleStyle>
      <a:lvl1pPr algn="l" rtl="0" eaLnBrk="1" fontAlgn="base" hangingPunct="1">
        <a:spcBef>
          <a:spcPct val="0"/>
        </a:spcBef>
        <a:spcAft>
          <a:spcPct val="0"/>
        </a:spcAft>
        <a:defRPr sz="36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tags" Target="../tags/tag4.xml"/><Relationship Id="rId7" Type="http://schemas.openxmlformats.org/officeDocument/2006/relationships/image" Target="../media/image26.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5.jpg"/><Relationship Id="rId5" Type="http://schemas.openxmlformats.org/officeDocument/2006/relationships/notesSlide" Target="../notesSlides/notesSlide1.xml"/><Relationship Id="rId4"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5.xml"/><Relationship Id="rId7" Type="http://schemas.openxmlformats.org/officeDocument/2006/relationships/hyperlink" Target="https://quorum.hqontario.ca/en/Home/Posts?tags=quality+standards+adoption" TargetMode="Externa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tags" Target="../tags/tag46.xml"/></Relationships>
</file>

<file path=ppt/slides/_rels/slide11.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0.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2.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41.sv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0.png"/><Relationship Id="rId5" Type="http://schemas.openxmlformats.org/officeDocument/2006/relationships/slideLayout" Target="../slideLayouts/slideLayout3.xml"/><Relationship Id="rId4"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42.e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tags" Target="../tags/tag6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hyperlink" Target="https://www.hqontario.ca/Am%C3%A9liorer-les-soins-gr%C3%A2ce-aux-donn%C3%A9es-probantes/Normes-de-qualit%C3%A9/Voir-toutes-les-normes-de-qualit%C3%A9/Schizophr%C3%A9nie-Soins-fournis-dans-la-collectivit%C3%A9" TargetMode="External"/></Relationships>
</file>

<file path=ppt/slides/_rels/slide2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76.xml"/></Relationships>
</file>

<file path=ppt/slides/_rels/slide26.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29.xml"/><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31.xml"/><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33.xml"/><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4.xml"/><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35.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1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notesSlide" Target="../notesSlides/notesSlide38.xml"/><Relationship Id="rId4"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notesSlide" Target="../notesSlides/notesSlide39.xml"/><Relationship Id="rId4"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122.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hyperlink" Target="https://hqontario.ca/portals/0/documents/evidence/quality-standards/qs-schizophrenia-clinical-guide-1609-fr.pdf" TargetMode="External"/><Relationship Id="rId3" Type="http://schemas.openxmlformats.org/officeDocument/2006/relationships/tags" Target="../tags/tag13.xml"/><Relationship Id="rId21" Type="http://schemas.openxmlformats.org/officeDocument/2006/relationships/image" Target="../media/image32.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hyperlink" Target="https://www.hqontario.ca/Am%C3%A9liorer-les-soins-gr%C3%A2ce-aux-donn%C3%A9es-probantes/Normes-de-qualit%C3%A9/Voir-toutes-les-normes-de-qualit%C3%A9/Schizophr%C3%A9nie-soins-fournis-dans-les-h%C3%B4pitaux" TargetMode="External"/><Relationship Id="rId2" Type="http://schemas.openxmlformats.org/officeDocument/2006/relationships/tags" Target="../tags/tag12.xml"/><Relationship Id="rId16" Type="http://schemas.openxmlformats.org/officeDocument/2006/relationships/notesSlide" Target="../notesSlides/notesSlide5.xml"/><Relationship Id="rId20" Type="http://schemas.openxmlformats.org/officeDocument/2006/relationships/image" Target="../media/image31.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35.png"/><Relationship Id="rId5" Type="http://schemas.openxmlformats.org/officeDocument/2006/relationships/tags" Target="../tags/tag15.xml"/><Relationship Id="rId15" Type="http://schemas.openxmlformats.org/officeDocument/2006/relationships/slideLayout" Target="../slideLayouts/slideLayout5.xml"/><Relationship Id="rId23" Type="http://schemas.openxmlformats.org/officeDocument/2006/relationships/image" Target="../media/image34.png"/><Relationship Id="rId10" Type="http://schemas.openxmlformats.org/officeDocument/2006/relationships/tags" Target="../tags/tag20.xml"/><Relationship Id="rId19" Type="http://schemas.openxmlformats.org/officeDocument/2006/relationships/image" Target="../media/image30.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notesSlide" Target="../notesSlides/notesSlide6.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11.xml"/><Relationship Id="rId2" Type="http://schemas.openxmlformats.org/officeDocument/2006/relationships/tags" Target="../tags/tag26.xml"/><Relationship Id="rId16" Type="http://schemas.openxmlformats.org/officeDocument/2006/relationships/image" Target="../media/image38.jp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37.jp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4.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11B97-4B18-F944-81E0-8FDE5D87809A}"/>
              </a:ext>
            </a:extLst>
          </p:cNvPr>
          <p:cNvPicPr>
            <a:picLocks noChangeAspect="1"/>
          </p:cNvPicPr>
          <p:nvPr/>
        </p:nvPicPr>
        <p:blipFill>
          <a:blip r:embed="rId6"/>
          <a:stretch>
            <a:fillRect/>
          </a:stretch>
        </p:blipFill>
        <p:spPr>
          <a:xfrm>
            <a:off x="1095518" y="0"/>
            <a:ext cx="8048482" cy="5233433"/>
          </a:xfrm>
          <a:prstGeom prst="rect">
            <a:avLst/>
          </a:prstGeom>
        </p:spPr>
      </p:pic>
      <p:sp>
        <p:nvSpPr>
          <p:cNvPr id="2" name="TextBox 1">
            <a:extLst>
              <a:ext uri="{FF2B5EF4-FFF2-40B4-BE49-F238E27FC236}">
                <a16:creationId xmlns:a16="http://schemas.microsoft.com/office/drawing/2014/main" id="{75A291A8-1382-D540-A1A4-729B0126E327}"/>
              </a:ext>
            </a:extLst>
          </p:cNvPr>
          <p:cNvSpPr txBox="1"/>
          <p:nvPr>
            <p:custDataLst>
              <p:tags r:id="rId1"/>
            </p:custDataLst>
          </p:nvPr>
        </p:nvSpPr>
        <p:spPr>
          <a:xfrm>
            <a:off x="314748" y="1604299"/>
            <a:ext cx="4839018" cy="3298339"/>
          </a:xfrm>
          <a:prstGeom prst="rect">
            <a:avLst/>
          </a:prstGeom>
          <a:noFill/>
        </p:spPr>
        <p:txBody>
          <a:bodyPr wrap="square" rtlCol="0">
            <a:spAutoFit/>
          </a:bodyPr>
          <a:lstStyle/>
          <a:p>
            <a:pPr marL="0" marR="0" lvl="0" indent="0" algn="l" defTabSz="457200" rtl="0" eaLnBrk="1" fontAlgn="base" latinLnBrk="0" hangingPunct="1">
              <a:lnSpc>
                <a:spcPts val="5000"/>
              </a:lnSpc>
              <a:spcBef>
                <a:spcPct val="0"/>
              </a:spcBef>
              <a:spcAft>
                <a:spcPct val="0"/>
              </a:spcAft>
              <a:buClrTx/>
              <a:buSzTx/>
              <a:buFontTx/>
              <a:buNone/>
              <a:tabLst/>
              <a:defRPr/>
            </a:pPr>
            <a:r>
              <a:rPr kumimoji="0" lang="fr-CA" sz="48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La schizophrénie</a:t>
            </a:r>
            <a:br>
              <a:rPr kumimoji="0" lang="fr-CA" sz="48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br>
            <a:r>
              <a:rPr kumimoji="0" lang="fr-CA" sz="48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Soins destinés aux adultes</a:t>
            </a:r>
            <a:br>
              <a:rPr kumimoji="0" lang="fr-CA" sz="48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br>
            <a:r>
              <a:rPr kumimoji="0" lang="fr-CA" sz="4800" b="0" i="0" u="none" strike="noStrike" cap="none" normalizeH="0" baseline="0" noProof="0" dirty="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dans les hôpitaux</a:t>
            </a:r>
          </a:p>
        </p:txBody>
      </p:sp>
      <p:pic>
        <p:nvPicPr>
          <p:cNvPr id="8" name="Picture 7">
            <a:extLst>
              <a:ext uri="{FF2B5EF4-FFF2-40B4-BE49-F238E27FC236}">
                <a16:creationId xmlns:a16="http://schemas.microsoft.com/office/drawing/2014/main" id="{C48226C0-359E-5849-86A7-B53FF52721E4}"/>
              </a:ext>
            </a:extLst>
          </p:cNvPr>
          <p:cNvPicPr>
            <a:picLocks noChangeAspect="1"/>
          </p:cNvPicPr>
          <p:nvPr>
            <p:custDataLst>
              <p:tags r:id="rId2"/>
            </p:custDataLst>
          </p:nvPr>
        </p:nvPicPr>
        <p:blipFill>
          <a:blip r:embed="rId7"/>
          <a:stretch>
            <a:fillRect/>
          </a:stretch>
        </p:blipFill>
        <p:spPr>
          <a:xfrm>
            <a:off x="418783" y="423495"/>
            <a:ext cx="832384" cy="821978"/>
          </a:xfrm>
          <a:prstGeom prst="rect">
            <a:avLst/>
          </a:prstGeom>
        </p:spPr>
      </p:pic>
      <p:sp>
        <p:nvSpPr>
          <p:cNvPr id="9" name="Rectangle 2">
            <a:extLst>
              <a:ext uri="{FF2B5EF4-FFF2-40B4-BE49-F238E27FC236}">
                <a16:creationId xmlns:a16="http://schemas.microsoft.com/office/drawing/2014/main" id="{9F1007DD-C592-9A42-BB2E-04EDED0F40D9}"/>
              </a:ext>
            </a:extLst>
          </p:cNvPr>
          <p:cNvSpPr txBox="1">
            <a:spLocks noChangeArrowheads="1"/>
          </p:cNvSpPr>
          <p:nvPr>
            <p:custDataLst>
              <p:tags r:id="rId3"/>
            </p:custDataLst>
          </p:nvPr>
        </p:nvSpPr>
        <p:spPr bwMode="auto">
          <a:xfrm>
            <a:off x="418782" y="5475247"/>
            <a:ext cx="4210369" cy="74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lvl="0">
              <a:lnSpc>
                <a:spcPts val="2000"/>
              </a:lnSpc>
            </a:pPr>
            <a:r>
              <a:rPr lang="fr-CA" sz="1800" b="1" u="none" dirty="0">
                <a:solidFill>
                  <a:srgbClr val="00A0AF"/>
                </a:solidFill>
              </a:rPr>
              <a:t>Soins fondés sur des données probantes destinés aux adultes atteints de schizophrénie en Ontario</a:t>
            </a:r>
          </a:p>
        </p:txBody>
      </p:sp>
      <p:pic>
        <p:nvPicPr>
          <p:cNvPr id="10" name="Picture 9">
            <a:extLst>
              <a:ext uri="{FF2B5EF4-FFF2-40B4-BE49-F238E27FC236}">
                <a16:creationId xmlns:a16="http://schemas.microsoft.com/office/drawing/2014/main" id="{351524D6-0B8A-664C-8153-AD72332D019D}"/>
              </a:ext>
            </a:extLst>
          </p:cNvPr>
          <p:cNvPicPr>
            <a:picLocks noChangeAspect="1"/>
          </p:cNvPicPr>
          <p:nvPr/>
        </p:nvPicPr>
        <p:blipFill>
          <a:blip r:embed="rId8"/>
          <a:stretch>
            <a:fillRect/>
          </a:stretch>
        </p:blipFill>
        <p:spPr>
          <a:xfrm>
            <a:off x="6321362" y="5598726"/>
            <a:ext cx="2478732" cy="924445"/>
          </a:xfrm>
          <a:prstGeom prst="rect">
            <a:avLst/>
          </a:prstGeom>
        </p:spPr>
      </p:pic>
    </p:spTree>
    <p:extLst>
      <p:ext uri="{BB962C8B-B14F-4D97-AF65-F5344CB8AC3E}">
        <p14:creationId xmlns:p14="http://schemas.microsoft.com/office/powerpoint/2010/main" val="2260738719"/>
      </p:ext>
    </p:extLst>
  </p:cSld>
  <p:clrMapOvr>
    <a:masterClrMapping/>
  </p:clrMapOvr>
  <p:transition spd="slow" advClick="0"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a:t>
            </a:r>
            <a:br>
              <a:rPr lang="fr-CA">
                <a:highlight>
                  <a:srgbClr val="FFFF00"/>
                </a:highlight>
              </a:rPr>
            </a:br>
            <a:r>
              <a:rPr lang="fr-CA"/>
              <a:t>Quorum</a:t>
            </a:r>
          </a:p>
        </p:txBody>
      </p:sp>
      <p:sp>
        <p:nvSpPr>
          <p:cNvPr id="5" name="Content Placeholder 4"/>
          <p:cNvSpPr>
            <a:spLocks noGrp="1"/>
          </p:cNvSpPr>
          <p:nvPr>
            <p:ph idx="4294967295"/>
            <p:custDataLst>
              <p:tags r:id="rId2"/>
            </p:custDataLst>
          </p:nvPr>
        </p:nvSpPr>
        <p:spPr>
          <a:xfrm>
            <a:off x="306281" y="1584153"/>
            <a:ext cx="3310222" cy="3715816"/>
          </a:xfrm>
        </p:spPr>
        <p:txBody>
          <a:bodyPr/>
          <a:lstStyle/>
          <a:p>
            <a:pPr marL="0" indent="0">
              <a:buNone/>
            </a:pPr>
            <a:r>
              <a:rPr lang="fr-CA" sz="1800" b="1" dirty="0"/>
              <a:t>Quorum </a:t>
            </a:r>
            <a:r>
              <a:rPr lang="fr-CA" sz="1800" dirty="0"/>
              <a:t>est une communauté en ligne qui a pour ambition d’améliorer la qualité des soins de santé en Ontario. </a:t>
            </a:r>
            <a:br>
              <a:rPr lang="fr-CA" sz="1800" dirty="0"/>
            </a:br>
            <a:endParaRPr lang="fr-CA" sz="1800" dirty="0"/>
          </a:p>
          <a:p>
            <a:pPr marL="0" indent="0">
              <a:buNone/>
            </a:pPr>
            <a:r>
              <a:rPr lang="fr-CA" sz="1800" dirty="0"/>
              <a:t>La </a:t>
            </a:r>
            <a:r>
              <a:rPr lang="fr-CA" sz="1800" b="1" dirty="0"/>
              <a:t>Série sur l’adoption de normes de qualité </a:t>
            </a:r>
            <a:r>
              <a:rPr lang="fr-CA" sz="1800" dirty="0"/>
              <a:t>met en évidence les efforts déployés dans le domaine des soins de santé pour mettre en œuvre des changements et éliminer les lacunes en matière de soins liés aux normes de qualité. </a:t>
            </a:r>
          </a:p>
          <a:p>
            <a:pPr marL="0" indent="0">
              <a:buNone/>
            </a:pPr>
            <a:endParaRPr lang="en-CA" sz="1800" dirty="0"/>
          </a:p>
          <a:p>
            <a:pPr marL="0" indent="0">
              <a:buNone/>
            </a:pPr>
            <a:endParaRPr lang="en-CA" sz="1800" dirty="0"/>
          </a:p>
        </p:txBody>
      </p:sp>
      <p:sp>
        <p:nvSpPr>
          <p:cNvPr id="8" name="TextBox 7"/>
          <p:cNvSpPr txBox="1"/>
          <p:nvPr>
            <p:custDataLst>
              <p:tags r:id="rId3"/>
            </p:custDataLst>
          </p:nvPr>
        </p:nvSpPr>
        <p:spPr>
          <a:xfrm>
            <a:off x="306281" y="6011133"/>
            <a:ext cx="8704075" cy="646331"/>
          </a:xfrm>
          <a:prstGeom prst="rect">
            <a:avLst/>
          </a:prstGeom>
          <a:noFill/>
        </p:spPr>
        <p:txBody>
          <a:bodyPr wrap="square" rtlCol="0" anchor="t">
            <a:spAutoFit/>
          </a:bodyPr>
          <a:lstStyle/>
          <a:p>
            <a:pPr marL="0" indent="0">
              <a:buNone/>
            </a:pPr>
            <a:r>
              <a:rPr lang="fr-CA" sz="1800" u="none" dirty="0">
                <a:latin typeface="Arial"/>
                <a:ea typeface="MS PGothic"/>
                <a:cs typeface="Arial"/>
              </a:rPr>
              <a:t>Visitez la </a:t>
            </a:r>
            <a:r>
              <a:rPr lang="fr-CA" sz="1800" u="none" dirty="0">
                <a:latin typeface="Arial"/>
                <a:ea typeface="MS PGothic"/>
                <a:cs typeface="Arial"/>
                <a:hlinkClick r:id="rId7"/>
              </a:rPr>
              <a:t>Série sur l’adoption de normes de qualité</a:t>
            </a:r>
            <a:r>
              <a:rPr lang="fr-CA" sz="1800" dirty="0">
                <a:latin typeface="Arial"/>
                <a:ea typeface="MS PGothic"/>
                <a:cs typeface="Arial"/>
                <a:hlinkClick r:id="rId7"/>
              </a:rPr>
              <a:t> </a:t>
            </a:r>
            <a:r>
              <a:rPr lang="fr-CA" sz="1800" u="none" dirty="0">
                <a:latin typeface="Arial"/>
                <a:ea typeface="MS PGothic"/>
                <a:cs typeface="Arial"/>
              </a:rPr>
              <a:t>sur Quorum pour savoir comment les organisations mettent en œuvre les normes de qualité.</a:t>
            </a:r>
          </a:p>
        </p:txBody>
      </p:sp>
      <p:pic>
        <p:nvPicPr>
          <p:cNvPr id="3" name="Picture 2">
            <a:extLst>
              <a:ext uri="{FF2B5EF4-FFF2-40B4-BE49-F238E27FC236}">
                <a16:creationId xmlns:a16="http://schemas.microsoft.com/office/drawing/2014/main" id="{6B4E2EC7-B7C3-4611-971F-B502B2BD1B4A}"/>
              </a:ext>
            </a:extLst>
          </p:cNvPr>
          <p:cNvPicPr>
            <a:picLocks noChangeAspect="1"/>
          </p:cNvPicPr>
          <p:nvPr>
            <p:custDataLst>
              <p:tags r:id="rId4"/>
            </p:custDataLst>
          </p:nvPr>
        </p:nvPicPr>
        <p:blipFill rotWithShape="1">
          <a:blip r:embed="rId8"/>
          <a:srcRect l="2862" t="2909" r="12466" b="2930"/>
          <a:stretch/>
        </p:blipFill>
        <p:spPr>
          <a:xfrm>
            <a:off x="3761958" y="1179290"/>
            <a:ext cx="5075761" cy="3715815"/>
          </a:xfrm>
          <a:prstGeom prst="rect">
            <a:avLst/>
          </a:prstGeom>
          <a:ln>
            <a:solidFill>
              <a:schemeClr val="bg1">
                <a:lumMod val="75000"/>
              </a:schemeClr>
            </a:solidFill>
          </a:ln>
        </p:spPr>
      </p:pic>
    </p:spTree>
    <p:extLst>
      <p:ext uri="{BB962C8B-B14F-4D97-AF65-F5344CB8AC3E}">
        <p14:creationId xmlns:p14="http://schemas.microsoft.com/office/powerpoint/2010/main" val="427949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a:t>
            </a:r>
            <a:br>
              <a:rPr lang="fr-CA"/>
            </a:br>
            <a:r>
              <a:rPr lang="fr-CA"/>
              <a:t>Guide des indicateurs</a:t>
            </a:r>
          </a:p>
        </p:txBody>
      </p:sp>
      <p:sp>
        <p:nvSpPr>
          <p:cNvPr id="5" name="Content Placeholder 4"/>
          <p:cNvSpPr>
            <a:spLocks noGrp="1"/>
          </p:cNvSpPr>
          <p:nvPr>
            <p:ph idx="4294967295"/>
            <p:custDataLst>
              <p:tags r:id="rId2"/>
            </p:custDataLst>
          </p:nvPr>
        </p:nvSpPr>
        <p:spPr>
          <a:xfrm>
            <a:off x="457200" y="2040123"/>
            <a:ext cx="4438891" cy="3121523"/>
          </a:xfrm>
        </p:spPr>
        <p:txBody>
          <a:bodyPr/>
          <a:lstStyle/>
          <a:p>
            <a:pPr marL="0" indent="0">
              <a:buNone/>
            </a:pPr>
            <a:r>
              <a:rPr lang="fr-CA" sz="1800" dirty="0"/>
              <a:t>Le </a:t>
            </a:r>
            <a:r>
              <a:rPr lang="fr-CA" sz="1800" b="1" dirty="0"/>
              <a:t>guide des indicateurs </a:t>
            </a:r>
            <a:r>
              <a:rPr lang="fr-CA" sz="1800" dirty="0"/>
              <a:t>comporte deux sections dédiées :</a:t>
            </a:r>
          </a:p>
          <a:p>
            <a:pPr lvl="0"/>
            <a:r>
              <a:rPr lang="fr-CA" sz="1800" b="1" dirty="0"/>
              <a:t>Mesure locale :</a:t>
            </a:r>
            <a:r>
              <a:rPr lang="fr-CA" sz="1800" dirty="0"/>
              <a:t> ce que vous pouvez faire pour évaluer la qualité des soins que vous fournissez à l’échelle locale</a:t>
            </a:r>
          </a:p>
          <a:p>
            <a:pPr lvl="0"/>
            <a:r>
              <a:rPr lang="fr-CA" sz="1800" b="1" dirty="0"/>
              <a:t>Mesure provinciale :</a:t>
            </a:r>
            <a:r>
              <a:rPr lang="fr-CA" sz="1800" dirty="0"/>
              <a:t> ce que vous pouvez faire pour mesurer le succès de la norme de qualité à l’échelle provinciale</a:t>
            </a:r>
          </a:p>
          <a:p>
            <a:pPr marL="0" indent="0">
              <a:buNone/>
            </a:pPr>
            <a:endParaRPr lang="en-US" sz="1800" dirty="0"/>
          </a:p>
        </p:txBody>
      </p:sp>
      <p:pic>
        <p:nvPicPr>
          <p:cNvPr id="3" name="Picture 2">
            <a:extLst>
              <a:ext uri="{FF2B5EF4-FFF2-40B4-BE49-F238E27FC236}">
                <a16:creationId xmlns:a16="http://schemas.microsoft.com/office/drawing/2014/main" id="{82AE823A-4F5D-4C64-B860-0C5AEE250C48}"/>
              </a:ext>
            </a:extLst>
          </p:cNvPr>
          <p:cNvPicPr>
            <a:picLocks noChangeAspect="1"/>
          </p:cNvPicPr>
          <p:nvPr>
            <p:custDataLst>
              <p:tags r:id="rId3"/>
            </p:custDataLst>
          </p:nvPr>
        </p:nvPicPr>
        <p:blipFill>
          <a:blip r:embed="rId6"/>
          <a:stretch>
            <a:fillRect/>
          </a:stretch>
        </p:blipFill>
        <p:spPr>
          <a:xfrm>
            <a:off x="4992932" y="1722444"/>
            <a:ext cx="3248825" cy="4229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383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55588"/>
            <a:ext cx="8244584" cy="1165909"/>
          </a:xfrm>
        </p:spPr>
        <p:txBody>
          <a:bodyPr/>
          <a:lstStyle/>
          <a:p>
            <a:r>
              <a:rPr lang="fr-CA" sz="2800" b="0"/>
              <a:t>Normes de qualité :</a:t>
            </a:r>
            <a:br>
              <a:rPr lang="fr-CA">
                <a:highlight>
                  <a:srgbClr val="FFFF00"/>
                </a:highlight>
              </a:rPr>
            </a:br>
            <a:r>
              <a:rPr lang="fr-CA"/>
              <a:t>Tableaux de données</a:t>
            </a:r>
          </a:p>
        </p:txBody>
      </p:sp>
      <p:sp>
        <p:nvSpPr>
          <p:cNvPr id="5" name="Content Placeholder 4"/>
          <p:cNvSpPr>
            <a:spLocks noGrp="1"/>
          </p:cNvSpPr>
          <p:nvPr>
            <p:ph idx="4294967295"/>
            <p:custDataLst>
              <p:tags r:id="rId2"/>
            </p:custDataLst>
          </p:nvPr>
        </p:nvSpPr>
        <p:spPr>
          <a:xfrm>
            <a:off x="306281" y="1868238"/>
            <a:ext cx="4068771" cy="3715816"/>
          </a:xfrm>
        </p:spPr>
        <p:txBody>
          <a:bodyPr/>
          <a:lstStyle/>
          <a:p>
            <a:pPr marL="0" indent="0">
              <a:buNone/>
            </a:pPr>
            <a:r>
              <a:rPr lang="fr-CA" sz="1800"/>
              <a:t>Les </a:t>
            </a:r>
            <a:r>
              <a:rPr lang="fr-CA" sz="1800" b="1"/>
              <a:t>tableaux de données </a:t>
            </a:r>
            <a:r>
              <a:rPr lang="fr-CA" sz="1800"/>
              <a:t>peuvent être utilisés pour examiner les variations dans les résultats des indicateurs dans l’ensemble de la province. Ils comprennent des données sur les indicateurs clés :</a:t>
            </a:r>
          </a:p>
          <a:p>
            <a:pPr>
              <a:buFontTx/>
              <a:buChar char="-"/>
            </a:pPr>
            <a:r>
              <a:rPr lang="fr-CA" sz="1800"/>
              <a:t>Au fil du temps pour l’Ontario</a:t>
            </a:r>
          </a:p>
          <a:p>
            <a:pPr>
              <a:buFontTx/>
              <a:buChar char="-"/>
            </a:pPr>
            <a:r>
              <a:rPr lang="fr-CA" sz="1800"/>
              <a:t>Dans toutes les régions de l’Ontario</a:t>
            </a:r>
          </a:p>
          <a:p>
            <a:pPr>
              <a:buFontTx/>
              <a:buChar char="-"/>
            </a:pPr>
            <a:r>
              <a:rPr lang="fr-CA" sz="1800"/>
              <a:t>Pour des mesures précises de l’équité (âge, sexe, ruralité et revenu du ménage)</a:t>
            </a:r>
          </a:p>
        </p:txBody>
      </p:sp>
      <p:pic>
        <p:nvPicPr>
          <p:cNvPr id="6" name="Picture 5">
            <a:extLst>
              <a:ext uri="{FF2B5EF4-FFF2-40B4-BE49-F238E27FC236}">
                <a16:creationId xmlns:a16="http://schemas.microsoft.com/office/drawing/2014/main" id="{19DD54B2-3464-419F-9FCE-A72DBAF4E2FB}"/>
              </a:ext>
            </a:extLst>
          </p:cNvPr>
          <p:cNvPicPr>
            <a:picLocks noChangeAspect="1"/>
          </p:cNvPicPr>
          <p:nvPr>
            <p:custDataLst>
              <p:tags r:id="rId3"/>
            </p:custDataLst>
          </p:nvPr>
        </p:nvPicPr>
        <p:blipFill>
          <a:blip r:embed="rId6"/>
          <a:stretch>
            <a:fillRect/>
          </a:stretch>
        </p:blipFill>
        <p:spPr>
          <a:xfrm>
            <a:off x="4768948" y="2172909"/>
            <a:ext cx="3834690" cy="28479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9471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313" y="1813203"/>
            <a:ext cx="7094332" cy="3112758"/>
          </a:xfrm>
        </p:spPr>
        <p:txBody>
          <a:bodyPr/>
          <a:lstStyle/>
          <a:p>
            <a:r>
              <a:rPr lang="fr-CA" sz="4800"/>
              <a:t>Pourquoi une norme de qualité pour la schizophrénie en Ontario?</a:t>
            </a:r>
            <a:br>
              <a:rPr lang="fr-CA"/>
            </a:br>
            <a:endParaRPr lang="fr-CA"/>
          </a:p>
        </p:txBody>
      </p:sp>
    </p:spTree>
    <p:custDataLst>
      <p:tags r:id="rId1"/>
    </p:custDataLst>
    <p:extLst>
      <p:ext uri="{BB962C8B-B14F-4D97-AF65-F5344CB8AC3E}">
        <p14:creationId xmlns:p14="http://schemas.microsoft.com/office/powerpoint/2010/main" val="257717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8DD46E-E99C-4F1D-B519-9F6C9ED34CF3}"/>
              </a:ext>
            </a:extLst>
          </p:cNvPr>
          <p:cNvSpPr>
            <a:spLocks noGrp="1"/>
          </p:cNvSpPr>
          <p:nvPr>
            <p:ph idx="1"/>
            <p:custDataLst>
              <p:tags r:id="rId1"/>
            </p:custDataLst>
          </p:nvPr>
        </p:nvSpPr>
        <p:spPr>
          <a:xfrm>
            <a:off x="4318907" y="2043708"/>
            <a:ext cx="4645479" cy="1581235"/>
          </a:xfrm>
        </p:spPr>
        <p:txBody>
          <a:bodyPr/>
          <a:lstStyle/>
          <a:p>
            <a:pPr marL="0" indent="0">
              <a:lnSpc>
                <a:spcPts val="4000"/>
              </a:lnSpc>
              <a:buNone/>
            </a:pPr>
            <a:r>
              <a:rPr lang="fr-CA" sz="4000"/>
              <a:t>La schizophrénie affecte environ </a:t>
            </a:r>
            <a:r>
              <a:rPr lang="fr-CA" sz="4000" b="1">
                <a:solidFill>
                  <a:srgbClr val="00A0AF"/>
                </a:solidFill>
              </a:rPr>
              <a:t>1 % </a:t>
            </a:r>
            <a:r>
              <a:rPr lang="fr-CA" sz="4000"/>
              <a:t>de la population canadienne</a:t>
            </a:r>
          </a:p>
          <a:p>
            <a:pPr marL="0" indent="0">
              <a:lnSpc>
                <a:spcPts val="4000"/>
              </a:lnSpc>
              <a:buNone/>
            </a:pPr>
            <a:endParaRPr lang="en-CA" sz="4000"/>
          </a:p>
        </p:txBody>
      </p:sp>
      <p:sp>
        <p:nvSpPr>
          <p:cNvPr id="6" name="Content Placeholder 2">
            <a:extLst>
              <a:ext uri="{FF2B5EF4-FFF2-40B4-BE49-F238E27FC236}">
                <a16:creationId xmlns:a16="http://schemas.microsoft.com/office/drawing/2014/main" id="{488AFD9C-872F-4D56-87F2-A6DD0FEC615F}"/>
              </a:ext>
            </a:extLst>
          </p:cNvPr>
          <p:cNvSpPr txBox="1">
            <a:spLocks/>
          </p:cNvSpPr>
          <p:nvPr>
            <p:custDataLst>
              <p:tags r:id="rId2"/>
            </p:custDataLst>
          </p:nvPr>
        </p:nvSpPr>
        <p:spPr bwMode="auto">
          <a:xfrm>
            <a:off x="723900" y="1700808"/>
            <a:ext cx="3981450"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defTabSz="914400">
              <a:buFontTx/>
              <a:buNone/>
            </a:pPr>
            <a:endParaRPr lang="en-CA" i="1" u="none" kern="0"/>
          </a:p>
        </p:txBody>
      </p:sp>
      <p:sp>
        <p:nvSpPr>
          <p:cNvPr id="10" name="TextBox 9">
            <a:extLst>
              <a:ext uri="{FF2B5EF4-FFF2-40B4-BE49-F238E27FC236}">
                <a16:creationId xmlns:a16="http://schemas.microsoft.com/office/drawing/2014/main" id="{CD982DE9-02D2-4FE1-BE38-4011CE6E6F4B}"/>
              </a:ext>
            </a:extLst>
          </p:cNvPr>
          <p:cNvSpPr txBox="1"/>
          <p:nvPr>
            <p:custDataLst>
              <p:tags r:id="rId3"/>
            </p:custDataLst>
          </p:nvPr>
        </p:nvSpPr>
        <p:spPr>
          <a:xfrm>
            <a:off x="220533" y="6057309"/>
            <a:ext cx="7608376" cy="415498"/>
          </a:xfrm>
          <a:prstGeom prst="rect">
            <a:avLst/>
          </a:prstGeom>
          <a:noFill/>
        </p:spPr>
        <p:txBody>
          <a:bodyPr wrap="square" rtlCol="0">
            <a:spAutoFit/>
          </a:bodyPr>
          <a:lstStyle/>
          <a:p>
            <a:r>
              <a:rPr lang="fr-CA" sz="1050" u="none" dirty="0"/>
              <a:t>Source : </a:t>
            </a:r>
            <a:r>
              <a:rPr lang="fr-CA" sz="1050" u="none" dirty="0">
                <a:solidFill>
                  <a:srgbClr val="000000"/>
                </a:solidFill>
              </a:rPr>
              <a:t>Santé Canada. Rapport sur les maladies mentales au Canada : chapitre 3, schizophrénie [Internet]. </a:t>
            </a:r>
            <a:br>
              <a:rPr lang="fr-CA" sz="1050" u="none" dirty="0">
                <a:solidFill>
                  <a:srgbClr val="000000"/>
                </a:solidFill>
              </a:rPr>
            </a:br>
            <a:r>
              <a:rPr lang="fr-CA" sz="1050" u="none" dirty="0">
                <a:solidFill>
                  <a:srgbClr val="000000"/>
                </a:solidFill>
              </a:rPr>
              <a:t>Ottawa (Ontario) : Santé Canada; 2002 [modifié le 26 mars 2012; cité en décembre 2017]. </a:t>
            </a:r>
          </a:p>
        </p:txBody>
      </p:sp>
      <p:pic>
        <p:nvPicPr>
          <p:cNvPr id="4" name="Graphic 3">
            <a:extLst>
              <a:ext uri="{FF2B5EF4-FFF2-40B4-BE49-F238E27FC236}">
                <a16:creationId xmlns:a16="http://schemas.microsoft.com/office/drawing/2014/main" id="{CED2BE3B-2938-DB45-A831-4D5FE6605368}"/>
              </a:ext>
            </a:extLst>
          </p:cNvPr>
          <p:cNvPicPr>
            <a:picLocks noChangeAspect="1"/>
          </p:cNvPicPr>
          <p:nvPr>
            <p:custDataLst>
              <p:tags r:id="rId4"/>
            </p:custDataLst>
          </p:nvPr>
        </p:nvPicPr>
        <p:blipFill>
          <a:blip r:embed="rId6">
            <a:extLst>
              <a:ext uri="{96DAC541-7B7A-43D3-8B79-37D633B846F1}">
                <asvg:svgBlip xmlns:asvg="http://schemas.microsoft.com/office/drawing/2016/SVG/main" r:embed="rId7"/>
              </a:ext>
            </a:extLst>
          </a:blip>
          <a:stretch>
            <a:fillRect/>
          </a:stretch>
        </p:blipFill>
        <p:spPr>
          <a:xfrm>
            <a:off x="406098" y="1015698"/>
            <a:ext cx="3858381" cy="3858381"/>
          </a:xfrm>
          <a:prstGeom prst="rect">
            <a:avLst/>
          </a:prstGeom>
        </p:spPr>
      </p:pic>
    </p:spTree>
    <p:extLst>
      <p:ext uri="{BB962C8B-B14F-4D97-AF65-F5344CB8AC3E}">
        <p14:creationId xmlns:p14="http://schemas.microsoft.com/office/powerpoint/2010/main" val="348505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C38AC-87FF-45A6-B826-9B7E1F6A45AD}"/>
              </a:ext>
            </a:extLst>
          </p:cNvPr>
          <p:cNvSpPr>
            <a:spLocks noGrp="1"/>
          </p:cNvSpPr>
          <p:nvPr>
            <p:ph idx="1"/>
            <p:custDataLst>
              <p:tags r:id="rId1"/>
            </p:custDataLst>
          </p:nvPr>
        </p:nvSpPr>
        <p:spPr>
          <a:xfrm>
            <a:off x="427219" y="1442739"/>
            <a:ext cx="8515195" cy="4248472"/>
          </a:xfrm>
        </p:spPr>
        <p:txBody>
          <a:bodyPr/>
          <a:lstStyle/>
          <a:p>
            <a:pPr marL="0" indent="0">
              <a:buNone/>
            </a:pPr>
            <a:r>
              <a:rPr lang="fr-CA" sz="4000" dirty="0">
                <a:ea typeface="MS PGothic"/>
              </a:rPr>
              <a:t>Les personnes schizophrènes font face à un certain nombre de risques physiques liés à leur état et </a:t>
            </a:r>
            <a:r>
              <a:rPr lang="fr-CA" sz="4000" b="1" dirty="0">
                <a:solidFill>
                  <a:schemeClr val="accent2"/>
                </a:solidFill>
                <a:ea typeface="MS PGothic"/>
              </a:rPr>
              <a:t>vivent environ 15 à 20 ans de moins </a:t>
            </a:r>
            <a:r>
              <a:rPr lang="fr-CA" sz="4000" dirty="0">
                <a:ea typeface="MS PGothic"/>
              </a:rPr>
              <a:t>que la population générale.</a:t>
            </a:r>
          </a:p>
        </p:txBody>
      </p:sp>
      <p:sp>
        <p:nvSpPr>
          <p:cNvPr id="4" name="TextBox 3">
            <a:extLst>
              <a:ext uri="{FF2B5EF4-FFF2-40B4-BE49-F238E27FC236}">
                <a16:creationId xmlns:a16="http://schemas.microsoft.com/office/drawing/2014/main" id="{126724E7-FD16-40D0-B47D-EF0013A72537}"/>
              </a:ext>
            </a:extLst>
          </p:cNvPr>
          <p:cNvSpPr txBox="1"/>
          <p:nvPr>
            <p:custDataLst>
              <p:tags r:id="rId2"/>
            </p:custDataLst>
          </p:nvPr>
        </p:nvSpPr>
        <p:spPr>
          <a:xfrm>
            <a:off x="0" y="6250899"/>
            <a:ext cx="8515196" cy="415498"/>
          </a:xfrm>
          <a:prstGeom prst="rect">
            <a:avLst/>
          </a:prstGeom>
          <a:noFill/>
        </p:spPr>
        <p:txBody>
          <a:bodyPr wrap="square" rtlCol="0">
            <a:spAutoFit/>
          </a:bodyPr>
          <a:lstStyle/>
          <a:p>
            <a:r>
              <a:rPr lang="fr-CA" sz="1050" u="none" dirty="0"/>
              <a:t>Source : </a:t>
            </a:r>
            <a:r>
              <a:rPr lang="fr-CA" sz="1050" u="none" dirty="0" err="1"/>
              <a:t>Wahlbeck</a:t>
            </a:r>
            <a:r>
              <a:rPr lang="fr-CA" sz="1050" u="none" dirty="0"/>
              <a:t> K, </a:t>
            </a:r>
            <a:r>
              <a:rPr lang="fr-CA" sz="1050" u="none" dirty="0" err="1"/>
              <a:t>Westman</a:t>
            </a:r>
            <a:r>
              <a:rPr lang="fr-CA" sz="1050" u="none" dirty="0"/>
              <a:t> J, </a:t>
            </a:r>
            <a:r>
              <a:rPr lang="fr-CA" sz="1050" u="none" dirty="0" err="1"/>
              <a:t>Nordentoft</a:t>
            </a:r>
            <a:r>
              <a:rPr lang="fr-CA" sz="1050" u="none" dirty="0"/>
              <a:t> M, </a:t>
            </a:r>
            <a:r>
              <a:rPr lang="fr-CA" sz="1050" u="none" dirty="0" err="1"/>
              <a:t>Gissler</a:t>
            </a:r>
            <a:r>
              <a:rPr lang="fr-CA" sz="1050" u="none" dirty="0"/>
              <a:t> M, </a:t>
            </a:r>
            <a:r>
              <a:rPr lang="fr-CA" sz="1050" u="none" dirty="0" err="1"/>
              <a:t>Laursen</a:t>
            </a:r>
            <a:r>
              <a:rPr lang="fr-CA" sz="1050" u="none" dirty="0"/>
              <a:t> TM. </a:t>
            </a:r>
            <a:r>
              <a:rPr lang="fr-CA" sz="1050" u="none" dirty="0" err="1"/>
              <a:t>Outcomes</a:t>
            </a:r>
            <a:r>
              <a:rPr lang="fr-CA" sz="1050" u="none" dirty="0"/>
              <a:t> of Nordic mental </a:t>
            </a:r>
            <a:r>
              <a:rPr lang="fr-CA" sz="1050" u="none" dirty="0" err="1"/>
              <a:t>health</a:t>
            </a:r>
            <a:r>
              <a:rPr lang="fr-CA" sz="1050" u="none" dirty="0"/>
              <a:t> </a:t>
            </a:r>
            <a:r>
              <a:rPr lang="fr-CA" sz="1050" u="none" dirty="0" err="1"/>
              <a:t>systems</a:t>
            </a:r>
            <a:r>
              <a:rPr lang="fr-CA" sz="1050" u="none" dirty="0"/>
              <a:t>: </a:t>
            </a:r>
            <a:br>
              <a:rPr lang="fr-CA" sz="1050" u="none" dirty="0"/>
            </a:br>
            <a:r>
              <a:rPr lang="fr-CA" sz="1050" u="none" dirty="0"/>
              <a:t>life </a:t>
            </a:r>
            <a:r>
              <a:rPr lang="fr-CA" sz="1050" u="none" dirty="0" err="1"/>
              <a:t>expectancy</a:t>
            </a:r>
            <a:r>
              <a:rPr lang="fr-CA" sz="1050" u="none" dirty="0"/>
              <a:t> of patients </a:t>
            </a:r>
            <a:r>
              <a:rPr lang="fr-CA" sz="1050" u="none" dirty="0" err="1"/>
              <a:t>with</a:t>
            </a:r>
            <a:r>
              <a:rPr lang="fr-CA" sz="1050" u="none" dirty="0"/>
              <a:t> mental </a:t>
            </a:r>
            <a:r>
              <a:rPr lang="fr-CA" sz="1050" u="none" dirty="0" err="1"/>
              <a:t>disorders</a:t>
            </a:r>
            <a:r>
              <a:rPr lang="fr-CA" sz="1050" u="none" dirty="0"/>
              <a:t>. Br J </a:t>
            </a:r>
            <a:r>
              <a:rPr lang="fr-CA" sz="1050" u="none" dirty="0" err="1"/>
              <a:t>Psychiatry</a:t>
            </a:r>
            <a:r>
              <a:rPr lang="fr-CA" sz="1050" u="none" dirty="0"/>
              <a:t>. 2011;199(6):453-8.</a:t>
            </a:r>
          </a:p>
        </p:txBody>
      </p:sp>
    </p:spTree>
    <p:extLst>
      <p:ext uri="{BB962C8B-B14F-4D97-AF65-F5344CB8AC3E}">
        <p14:creationId xmlns:p14="http://schemas.microsoft.com/office/powerpoint/2010/main" val="283455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0EA97-43A3-FB48-947D-5B2D4374F066}"/>
              </a:ext>
            </a:extLst>
          </p:cNvPr>
          <p:cNvPicPr>
            <a:picLocks noChangeAspect="1"/>
          </p:cNvPicPr>
          <p:nvPr>
            <p:custDataLst>
              <p:tags r:id="rId1"/>
            </p:custDataLst>
          </p:nvPr>
        </p:nvPicPr>
        <p:blipFill rotWithShape="1">
          <a:blip r:embed="rId7"/>
          <a:srcRect r="20322" b="2999"/>
          <a:stretch/>
        </p:blipFill>
        <p:spPr>
          <a:xfrm>
            <a:off x="1211283" y="387742"/>
            <a:ext cx="7932717" cy="6282525"/>
          </a:xfrm>
          <a:prstGeom prst="rect">
            <a:avLst/>
          </a:prstGeom>
        </p:spPr>
      </p:pic>
      <p:sp>
        <p:nvSpPr>
          <p:cNvPr id="2" name="Title 1"/>
          <p:cNvSpPr>
            <a:spLocks noGrp="1"/>
          </p:cNvSpPr>
          <p:nvPr>
            <p:ph type="title"/>
            <p:custDataLst>
              <p:tags r:id="rId2"/>
            </p:custDataLst>
          </p:nvPr>
        </p:nvSpPr>
        <p:spPr>
          <a:xfrm>
            <a:off x="457200" y="295799"/>
            <a:ext cx="6988629" cy="2157135"/>
          </a:xfrm>
        </p:spPr>
        <p:txBody>
          <a:bodyPr/>
          <a:lstStyle/>
          <a:p>
            <a:r>
              <a:rPr lang="fr-CA" sz="3200" b="0" dirty="0">
                <a:solidFill>
                  <a:schemeClr val="tx1"/>
                </a:solidFill>
              </a:rPr>
              <a:t>Les personnes schizophrènes sont souvent </a:t>
            </a:r>
            <a:r>
              <a:rPr lang="fr-CA" sz="3200" dirty="0"/>
              <a:t>touchées de façon disproportionnée par l’itinérance, </a:t>
            </a:r>
            <a:br>
              <a:rPr lang="fr-CA" sz="3200" dirty="0"/>
            </a:br>
            <a:r>
              <a:rPr lang="fr-CA" sz="3200" b="0" dirty="0">
                <a:solidFill>
                  <a:schemeClr val="tx1"/>
                </a:solidFill>
              </a:rPr>
              <a:t>ou</a:t>
            </a:r>
            <a:r>
              <a:rPr lang="fr-CA" sz="3200" b="0" dirty="0"/>
              <a:t> </a:t>
            </a:r>
            <a:r>
              <a:rPr lang="fr-CA" sz="3200" dirty="0"/>
              <a:t>sont logés dans des logements précaires</a:t>
            </a:r>
          </a:p>
        </p:txBody>
      </p:sp>
      <p:sp>
        <p:nvSpPr>
          <p:cNvPr id="4" name="Content Placeholder 2"/>
          <p:cNvSpPr txBox="1">
            <a:spLocks/>
          </p:cNvSpPr>
          <p:nvPr>
            <p:custDataLst>
              <p:tags r:id="rId3"/>
            </p:custDataLst>
          </p:nvPr>
        </p:nvSpPr>
        <p:spPr>
          <a:xfrm>
            <a:off x="457200" y="1700808"/>
            <a:ext cx="8229600" cy="4248472"/>
          </a:xfrm>
          <a:prstGeom prst="rect">
            <a:avLst/>
          </a:prstGeom>
        </p:spPr>
        <p:txBody>
          <a:bodyPr/>
          <a:lst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endParaRPr lang="en-US" u="none"/>
          </a:p>
        </p:txBody>
      </p:sp>
      <p:sp>
        <p:nvSpPr>
          <p:cNvPr id="5" name="TextBox 4">
            <a:extLst>
              <a:ext uri="{FF2B5EF4-FFF2-40B4-BE49-F238E27FC236}">
                <a16:creationId xmlns:a16="http://schemas.microsoft.com/office/drawing/2014/main" id="{40F4A24D-235E-9345-A389-44C847306FD4}"/>
              </a:ext>
            </a:extLst>
          </p:cNvPr>
          <p:cNvSpPr txBox="1"/>
          <p:nvPr>
            <p:custDataLst>
              <p:tags r:id="rId4"/>
            </p:custDataLst>
          </p:nvPr>
        </p:nvSpPr>
        <p:spPr>
          <a:xfrm>
            <a:off x="-1" y="6116269"/>
            <a:ext cx="5301466" cy="400110"/>
          </a:xfrm>
          <a:prstGeom prst="rect">
            <a:avLst/>
          </a:prstGeom>
          <a:noFill/>
        </p:spPr>
        <p:txBody>
          <a:bodyPr wrap="square" rtlCol="0">
            <a:spAutoFit/>
          </a:bodyPr>
          <a:lstStyle/>
          <a:p>
            <a:r>
              <a:rPr lang="fr-CA" sz="1000" u="none" dirty="0"/>
              <a:t>Source : Mental </a:t>
            </a:r>
            <a:r>
              <a:rPr lang="fr-CA" sz="1000" u="none" dirty="0" err="1"/>
              <a:t>Health</a:t>
            </a:r>
            <a:r>
              <a:rPr lang="fr-CA" sz="1000" u="none" dirty="0"/>
              <a:t> Policy </a:t>
            </a:r>
            <a:r>
              <a:rPr lang="fr-CA" sz="1000" u="none" dirty="0" err="1"/>
              <a:t>Research</a:t>
            </a:r>
            <a:r>
              <a:rPr lang="fr-CA" sz="1000" u="none" dirty="0"/>
              <a:t> Group. Mental </a:t>
            </a:r>
            <a:r>
              <a:rPr lang="fr-CA" sz="1000" u="none" dirty="0" err="1"/>
              <a:t>illness</a:t>
            </a:r>
            <a:r>
              <a:rPr lang="fr-CA" sz="1000" u="none" dirty="0"/>
              <a:t> and </a:t>
            </a:r>
            <a:r>
              <a:rPr lang="fr-CA" sz="1000" u="none" dirty="0" err="1"/>
              <a:t>pathways</a:t>
            </a:r>
            <a:r>
              <a:rPr lang="fr-CA" sz="1000" u="none" dirty="0"/>
              <a:t> </a:t>
            </a:r>
            <a:r>
              <a:rPr lang="fr-CA" sz="1000" u="none" dirty="0" err="1"/>
              <a:t>into</a:t>
            </a:r>
            <a:r>
              <a:rPr lang="fr-CA" sz="1000" u="none" dirty="0"/>
              <a:t> </a:t>
            </a:r>
            <a:r>
              <a:rPr lang="fr-CA" sz="1000" u="none" dirty="0" err="1"/>
              <a:t>homelessness</a:t>
            </a:r>
            <a:r>
              <a:rPr lang="fr-CA" sz="1000" u="none" dirty="0"/>
              <a:t>: </a:t>
            </a:r>
            <a:r>
              <a:rPr lang="fr-CA" sz="1000" u="none" dirty="0" err="1"/>
              <a:t>proceedings</a:t>
            </a:r>
            <a:r>
              <a:rPr lang="fr-CA" sz="1000" u="none" dirty="0"/>
              <a:t> and </a:t>
            </a:r>
            <a:r>
              <a:rPr lang="fr-CA" sz="1000" u="none" dirty="0" err="1"/>
              <a:t>recommendations</a:t>
            </a:r>
            <a:r>
              <a:rPr lang="fr-CA" sz="1000" u="none" dirty="0"/>
              <a:t>. Toronto (Ontario) : The Group; 1998.</a:t>
            </a:r>
          </a:p>
        </p:txBody>
      </p:sp>
    </p:spTree>
    <p:extLst>
      <p:ext uri="{BB962C8B-B14F-4D97-AF65-F5344CB8AC3E}">
        <p14:creationId xmlns:p14="http://schemas.microsoft.com/office/powerpoint/2010/main" val="3831545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6" y="124691"/>
            <a:ext cx="8831045" cy="1558184"/>
          </a:xfrm>
        </p:spPr>
        <p:txBody>
          <a:bodyPr/>
          <a:lstStyle/>
          <a:p>
            <a:r>
              <a:rPr lang="fr-CA" sz="2000" dirty="0">
                <a:latin typeface="Arial" panose="020B0604020202020204" pitchFamily="34" charset="0"/>
                <a:cs typeface="Times New Roman" panose="02020603050405020304" pitchFamily="18" charset="0"/>
              </a:rPr>
              <a:t>Le pourcentage de réadmissions à l’hôpital pour des problèmes de santé mentale ou de toxicomanie dans les 30 jours suivant la date de congé après une hospitalisation pour la schizophrénie variait de 13,1 % à 18,7 % selon les régions de la province </a:t>
            </a:r>
          </a:p>
        </p:txBody>
      </p:sp>
      <p:sp>
        <p:nvSpPr>
          <p:cNvPr id="8" name="TextBox 7">
            <a:extLst>
              <a:ext uri="{FF2B5EF4-FFF2-40B4-BE49-F238E27FC236}">
                <a16:creationId xmlns:a16="http://schemas.microsoft.com/office/drawing/2014/main" id="{5A57F0C9-40AF-2947-9567-F00D384F9D1F}"/>
              </a:ext>
            </a:extLst>
          </p:cNvPr>
          <p:cNvSpPr txBox="1"/>
          <p:nvPr/>
        </p:nvSpPr>
        <p:spPr>
          <a:xfrm>
            <a:off x="597060" y="1938941"/>
            <a:ext cx="7927208" cy="738664"/>
          </a:xfrm>
          <a:prstGeom prst="rect">
            <a:avLst/>
          </a:prstGeom>
          <a:noFill/>
        </p:spPr>
        <p:txBody>
          <a:bodyPr wrap="square" rtlCol="0">
            <a:spAutoFit/>
          </a:bodyPr>
          <a:lstStyle/>
          <a:p>
            <a:r>
              <a:rPr lang="fr-CA" u="none">
                <a:latin typeface="+mn-lt"/>
              </a:rPr>
              <a:t>Pourcentage de personnes réadmises à l’hôpital pour des problèmes de santé mentale ou de toxicomanie dans les 30 jours suivant la date de congé après une hospitalisation pour la schizophrénie, en Ontario, par RLISS, 2017-2018</a:t>
            </a:r>
          </a:p>
        </p:txBody>
      </p:sp>
      <p:cxnSp>
        <p:nvCxnSpPr>
          <p:cNvPr id="9" name="Straight Connector 8">
            <a:extLst>
              <a:ext uri="{FF2B5EF4-FFF2-40B4-BE49-F238E27FC236}">
                <a16:creationId xmlns:a16="http://schemas.microsoft.com/office/drawing/2014/main" id="{53740AE2-8CC8-7F43-AF1E-C38C9D6CC52C}"/>
              </a:ext>
            </a:extLst>
          </p:cNvPr>
          <p:cNvCxnSpPr/>
          <p:nvPr/>
        </p:nvCxnSpPr>
        <p:spPr bwMode="auto">
          <a:xfrm>
            <a:off x="539551" y="1892974"/>
            <a:ext cx="8013471"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C8BA9F50-E95D-9D49-8124-1CEE2FE2E335}"/>
              </a:ext>
            </a:extLst>
          </p:cNvPr>
          <p:cNvCxnSpPr/>
          <p:nvPr/>
        </p:nvCxnSpPr>
        <p:spPr bwMode="auto">
          <a:xfrm>
            <a:off x="539551" y="2621662"/>
            <a:ext cx="8013471"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EABC6A34-9863-4C18-9D37-5CCDFED5BC7B}"/>
              </a:ext>
            </a:extLst>
          </p:cNvPr>
          <p:cNvSpPr txBox="1"/>
          <p:nvPr/>
        </p:nvSpPr>
        <p:spPr>
          <a:xfrm>
            <a:off x="0" y="6179311"/>
            <a:ext cx="8523030" cy="553998"/>
          </a:xfrm>
          <a:prstGeom prst="rect">
            <a:avLst/>
          </a:prstGeom>
          <a:noFill/>
        </p:spPr>
        <p:txBody>
          <a:bodyPr wrap="square" rtlCol="0">
            <a:spAutoFit/>
          </a:bodyPr>
          <a:lstStyle/>
          <a:p>
            <a:r>
              <a:rPr lang="fr-CA" sz="1000" u="none"/>
              <a:t>Sources des données : Base de données sur les congés des patients, Système ontarien sur la santé mentale, Base de données sur les personnes inscrites, fournie par l’Institute for Clinical Evaluative Sciences.</a:t>
            </a:r>
          </a:p>
          <a:p>
            <a:r>
              <a:rPr lang="fr-CA" sz="1000" u="none"/>
              <a:t>Remarque : Taux normalisés selon l’âge et le sexe </a:t>
            </a:r>
          </a:p>
        </p:txBody>
      </p:sp>
      <p:graphicFrame>
        <p:nvGraphicFramePr>
          <p:cNvPr id="12" name="Chart 11">
            <a:extLst>
              <a:ext uri="{FF2B5EF4-FFF2-40B4-BE49-F238E27FC236}">
                <a16:creationId xmlns:a16="http://schemas.microsoft.com/office/drawing/2014/main" id="{2E741E7F-B452-4D62-ABD7-4796FFFFD842}"/>
              </a:ext>
            </a:extLst>
          </p:cNvPr>
          <p:cNvGraphicFramePr>
            <a:graphicFrameLocks/>
          </p:cNvGraphicFramePr>
          <p:nvPr/>
        </p:nvGraphicFramePr>
        <p:xfrm>
          <a:off x="182188" y="2611096"/>
          <a:ext cx="8918222" cy="42469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495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3" y="55420"/>
            <a:ext cx="8835149" cy="1558184"/>
          </a:xfrm>
        </p:spPr>
        <p:txBody>
          <a:bodyPr/>
          <a:lstStyle/>
          <a:p>
            <a:r>
              <a:rPr lang="fr-CA" sz="2000" dirty="0">
                <a:latin typeface="Arial" panose="020B0604020202020204" pitchFamily="34" charset="0"/>
                <a:cs typeface="Times New Roman" panose="02020603050405020304" pitchFamily="18" charset="0"/>
              </a:rPr>
              <a:t>Le pourcentage de personnes réadmises à l’hôpital pour des problèmes de santé mentale ou de toxicomanie dans les 30 jours suivant la date de congé pour schizophrénie était moins élevé chez les personnes avec un revenu plus élevé</a:t>
            </a:r>
          </a:p>
        </p:txBody>
      </p:sp>
      <p:sp>
        <p:nvSpPr>
          <p:cNvPr id="8" name="TextBox 7">
            <a:extLst>
              <a:ext uri="{FF2B5EF4-FFF2-40B4-BE49-F238E27FC236}">
                <a16:creationId xmlns:a16="http://schemas.microsoft.com/office/drawing/2014/main" id="{5A57F0C9-40AF-2947-9567-F00D384F9D1F}"/>
              </a:ext>
            </a:extLst>
          </p:cNvPr>
          <p:cNvSpPr txBox="1"/>
          <p:nvPr/>
        </p:nvSpPr>
        <p:spPr>
          <a:xfrm>
            <a:off x="530901" y="1961893"/>
            <a:ext cx="8019080" cy="738664"/>
          </a:xfrm>
          <a:prstGeom prst="rect">
            <a:avLst/>
          </a:prstGeom>
          <a:noFill/>
        </p:spPr>
        <p:txBody>
          <a:bodyPr wrap="square" rtlCol="0">
            <a:spAutoFit/>
          </a:bodyPr>
          <a:lstStyle/>
          <a:p>
            <a:r>
              <a:rPr lang="fr-CA" u="none">
                <a:latin typeface="+mn-lt"/>
              </a:rPr>
              <a:t>Pourcentage de personnes réadmises à l’hôpital pour des problèmes de santé mentale ou de toxicomanie dans les 30 jours suivant la date de congé après une hospitalisation pour la schizophrénie, en Ontario, par quintile de revenu, 2017-2018</a:t>
            </a:r>
          </a:p>
        </p:txBody>
      </p:sp>
      <p:cxnSp>
        <p:nvCxnSpPr>
          <p:cNvPr id="9" name="Straight Connector 8">
            <a:extLst>
              <a:ext uri="{FF2B5EF4-FFF2-40B4-BE49-F238E27FC236}">
                <a16:creationId xmlns:a16="http://schemas.microsoft.com/office/drawing/2014/main" id="{53740AE2-8CC8-7F43-AF1E-C38C9D6CC52C}"/>
              </a:ext>
            </a:extLst>
          </p:cNvPr>
          <p:cNvCxnSpPr/>
          <p:nvPr/>
        </p:nvCxnSpPr>
        <p:spPr bwMode="auto">
          <a:xfrm>
            <a:off x="526516" y="1892418"/>
            <a:ext cx="8013471"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C8BA9F50-E95D-9D49-8124-1CEE2FE2E335}"/>
              </a:ext>
            </a:extLst>
          </p:cNvPr>
          <p:cNvCxnSpPr/>
          <p:nvPr/>
        </p:nvCxnSpPr>
        <p:spPr bwMode="auto">
          <a:xfrm>
            <a:off x="537554" y="2686180"/>
            <a:ext cx="8013471"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EABC6A34-9863-4C18-9D37-5CCDFED5BC7B}"/>
              </a:ext>
            </a:extLst>
          </p:cNvPr>
          <p:cNvSpPr txBox="1"/>
          <p:nvPr/>
        </p:nvSpPr>
        <p:spPr>
          <a:xfrm>
            <a:off x="0" y="6248582"/>
            <a:ext cx="8502848" cy="553998"/>
          </a:xfrm>
          <a:prstGeom prst="rect">
            <a:avLst/>
          </a:prstGeom>
          <a:noFill/>
        </p:spPr>
        <p:txBody>
          <a:bodyPr wrap="square" rtlCol="0">
            <a:spAutoFit/>
          </a:bodyPr>
          <a:lstStyle/>
          <a:p>
            <a:r>
              <a:rPr lang="fr-CA" sz="1000" u="none"/>
              <a:t>Sources des données : Base de données sur les congés des patients, Système ontarien sur la santé mentale, Base de données sur les personnes inscrites, fournie par l’Institute for Clinical Evaluative Sciences.</a:t>
            </a:r>
          </a:p>
          <a:p>
            <a:r>
              <a:rPr lang="fr-CA" sz="1000" u="none"/>
              <a:t>Remarque : Taux normalisés selon l’âge et le sexe </a:t>
            </a:r>
          </a:p>
        </p:txBody>
      </p:sp>
      <p:graphicFrame>
        <p:nvGraphicFramePr>
          <p:cNvPr id="11" name="Chart 10">
            <a:extLst>
              <a:ext uri="{FF2B5EF4-FFF2-40B4-BE49-F238E27FC236}">
                <a16:creationId xmlns:a16="http://schemas.microsoft.com/office/drawing/2014/main" id="{B7A30A8E-4F62-438F-A99B-C3878D23F9D6}"/>
              </a:ext>
            </a:extLst>
          </p:cNvPr>
          <p:cNvGraphicFramePr>
            <a:graphicFrameLocks/>
          </p:cNvGraphicFramePr>
          <p:nvPr/>
        </p:nvGraphicFramePr>
        <p:xfrm>
          <a:off x="537554" y="2866774"/>
          <a:ext cx="7534274" cy="3215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364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30475" y="183954"/>
            <a:ext cx="8703050" cy="1605753"/>
          </a:xfrm>
        </p:spPr>
        <p:txBody>
          <a:bodyPr/>
          <a:lstStyle/>
          <a:p>
            <a:r>
              <a:rPr lang="fr-CA" sz="2400" dirty="0"/>
              <a:t>Seulement 3 personnes sur 10 hospitalisées pour la schizophrénie </a:t>
            </a:r>
            <a:r>
              <a:rPr lang="fr-CA" sz="2400" b="0" dirty="0"/>
              <a:t>en Ontario </a:t>
            </a:r>
            <a:r>
              <a:rPr lang="fr-CA" sz="2400" dirty="0"/>
              <a:t>ont une visite de suivi chez un médecin de famille ou un psychiatre</a:t>
            </a:r>
            <a:r>
              <a:rPr lang="fr-CA" sz="2400" b="0" dirty="0"/>
              <a:t> dans les 7 jours suivant leur congé</a:t>
            </a:r>
          </a:p>
        </p:txBody>
      </p:sp>
      <p:sp>
        <p:nvSpPr>
          <p:cNvPr id="5" name="TextBox 4">
            <a:extLst>
              <a:ext uri="{FF2B5EF4-FFF2-40B4-BE49-F238E27FC236}">
                <a16:creationId xmlns:a16="http://schemas.microsoft.com/office/drawing/2014/main" id="{FBEA9207-7DAA-4197-A2F6-06E9AB63BFAE}"/>
              </a:ext>
            </a:extLst>
          </p:cNvPr>
          <p:cNvSpPr txBox="1"/>
          <p:nvPr>
            <p:custDataLst>
              <p:tags r:id="rId2"/>
            </p:custDataLst>
          </p:nvPr>
        </p:nvSpPr>
        <p:spPr>
          <a:xfrm>
            <a:off x="43798" y="6330218"/>
            <a:ext cx="8613204" cy="400110"/>
          </a:xfrm>
          <a:prstGeom prst="rect">
            <a:avLst/>
          </a:prstGeom>
          <a:noFill/>
        </p:spPr>
        <p:txBody>
          <a:bodyPr wrap="square" rtlCol="0">
            <a:spAutoFit/>
          </a:bodyPr>
          <a:lstStyle/>
          <a:p>
            <a:r>
              <a:rPr lang="fr-CA" sz="1000" u="none"/>
              <a:t>Sources des données : Base de données sur les congés des patients, Système d’information ontarien sur la santé mentale, Régime d’assurance-santé de l’Ontario, Base de données sur les personnes inscrites, fournie par l’Institute for Clinical Evaluative Sciences. </a:t>
            </a:r>
          </a:p>
        </p:txBody>
      </p:sp>
      <p:pic>
        <p:nvPicPr>
          <p:cNvPr id="6" name="Picture 5">
            <a:extLst>
              <a:ext uri="{FF2B5EF4-FFF2-40B4-BE49-F238E27FC236}">
                <a16:creationId xmlns:a16="http://schemas.microsoft.com/office/drawing/2014/main" id="{C4DA1CF2-237F-8F4F-B8A2-72D9A40A60D7}"/>
              </a:ext>
            </a:extLst>
          </p:cNvPr>
          <p:cNvPicPr>
            <a:picLocks noChangeAspect="1"/>
          </p:cNvPicPr>
          <p:nvPr/>
        </p:nvPicPr>
        <p:blipFill>
          <a:blip r:embed="rId4"/>
          <a:stretch>
            <a:fillRect/>
          </a:stretch>
        </p:blipFill>
        <p:spPr>
          <a:xfrm>
            <a:off x="771897" y="2028201"/>
            <a:ext cx="7094136" cy="4063522"/>
          </a:xfrm>
          <a:prstGeom prst="rect">
            <a:avLst/>
          </a:prstGeom>
        </p:spPr>
      </p:pic>
    </p:spTree>
    <p:extLst>
      <p:ext uri="{BB962C8B-B14F-4D97-AF65-F5344CB8AC3E}">
        <p14:creationId xmlns:p14="http://schemas.microsoft.com/office/powerpoint/2010/main" val="116388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Objectifs</a:t>
            </a:r>
          </a:p>
        </p:txBody>
      </p:sp>
      <p:sp>
        <p:nvSpPr>
          <p:cNvPr id="3" name="Content Placeholder 2"/>
          <p:cNvSpPr>
            <a:spLocks noGrp="1"/>
          </p:cNvSpPr>
          <p:nvPr>
            <p:ph idx="1"/>
            <p:custDataLst>
              <p:tags r:id="rId2"/>
            </p:custDataLst>
          </p:nvPr>
        </p:nvSpPr>
        <p:spPr>
          <a:xfrm>
            <a:off x="457200" y="1440547"/>
            <a:ext cx="8229600" cy="4248472"/>
          </a:xfrm>
        </p:spPr>
        <p:txBody>
          <a:bodyPr/>
          <a:lstStyle/>
          <a:p>
            <a:r>
              <a:rPr lang="fr-CA" b="1">
                <a:ea typeface="MS PGothic"/>
              </a:rPr>
              <a:t>Aperçu des normes de qualité</a:t>
            </a:r>
            <a:r>
              <a:rPr lang="fr-CA">
                <a:ea typeface="MS PGothic"/>
              </a:rPr>
              <a:t> </a:t>
            </a:r>
            <a:br>
              <a:rPr lang="fr-CA">
                <a:ea typeface="MS PGothic"/>
              </a:rPr>
            </a:br>
            <a:r>
              <a:rPr lang="fr-CA"/>
              <a:t>De quoi s’agit-il? Comment sont-elles utilisées?</a:t>
            </a:r>
          </a:p>
          <a:p>
            <a:r>
              <a:rPr lang="fr-CA" b="1"/>
              <a:t>Pourquoi cette norme de qualité est-elle nécessaire?</a:t>
            </a:r>
            <a:br>
              <a:rPr lang="fr-CA"/>
            </a:br>
            <a:r>
              <a:rPr lang="fr-CA"/>
              <a:t>Il existe des lacunes et des écarts dans la qualité des soins pour les personnes atteintes de schizophrénie en Ontario</a:t>
            </a:r>
          </a:p>
          <a:p>
            <a:r>
              <a:rPr lang="fr-CA" b="1"/>
              <a:t>Énoncés de qualité en bref</a:t>
            </a:r>
            <a:br>
              <a:rPr lang="fr-CA" b="1"/>
            </a:br>
            <a:r>
              <a:rPr lang="fr-CA"/>
              <a:t>Les recommandations clés de la norme de qualité pour la schizophrénie</a:t>
            </a:r>
            <a:r>
              <a:rPr lang="fr-CA" sz="2000"/>
              <a:t> </a:t>
            </a:r>
          </a:p>
          <a:p>
            <a:r>
              <a:rPr lang="fr-CA" sz="2000" b="1"/>
              <a:t>Comment mesurer le succès</a:t>
            </a:r>
            <a:br>
              <a:rPr lang="fr-CA" sz="2000"/>
            </a:br>
            <a:r>
              <a:rPr lang="fr-CA"/>
              <a:t>Indicateurs qui peuvent vous aider à mesurer vos efforts d’amélioration de la qualité</a:t>
            </a:r>
          </a:p>
          <a:p>
            <a:endParaRPr lang="en-US" sz="2000"/>
          </a:p>
          <a:p>
            <a:endParaRPr lang="en-US" sz="2000"/>
          </a:p>
        </p:txBody>
      </p:sp>
    </p:spTree>
    <p:extLst>
      <p:ext uri="{BB962C8B-B14F-4D97-AF65-F5344CB8AC3E}">
        <p14:creationId xmlns:p14="http://schemas.microsoft.com/office/powerpoint/2010/main" val="251352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32" y="273502"/>
            <a:ext cx="8928968" cy="1416867"/>
          </a:xfrm>
        </p:spPr>
        <p:txBody>
          <a:bodyPr/>
          <a:lstStyle/>
          <a:p>
            <a:pPr lvl="0">
              <a:buClr>
                <a:srgbClr val="00858F"/>
              </a:buClr>
            </a:pPr>
            <a:r>
              <a:rPr lang="fr-CA" sz="2300" dirty="0">
                <a:solidFill>
                  <a:srgbClr val="00A0AF"/>
                </a:solidFill>
                <a:latin typeface="Arial" panose="020B0604020202020204" pitchFamily="34" charset="0"/>
                <a:cs typeface="Times New Roman" panose="02020603050405020304" pitchFamily="18" charset="0"/>
              </a:rPr>
              <a:t>Le pourcentage de personnes qui ont été en contact avec un médecin de famille ou un psychiatre dans les sept jours suivant leur congé après une hospitalisation pour la schizophrénie variait entre 17,8 % et 45,0 % selon les régions</a:t>
            </a:r>
          </a:p>
        </p:txBody>
      </p:sp>
      <p:sp>
        <p:nvSpPr>
          <p:cNvPr id="7" name="TextBox 6">
            <a:extLst>
              <a:ext uri="{FF2B5EF4-FFF2-40B4-BE49-F238E27FC236}">
                <a16:creationId xmlns:a16="http://schemas.microsoft.com/office/drawing/2014/main" id="{54A4628D-1008-C247-A20C-8DEECF6B5688}"/>
              </a:ext>
            </a:extLst>
          </p:cNvPr>
          <p:cNvSpPr txBox="1"/>
          <p:nvPr/>
        </p:nvSpPr>
        <p:spPr>
          <a:xfrm>
            <a:off x="518968" y="1953368"/>
            <a:ext cx="8034053" cy="523220"/>
          </a:xfrm>
          <a:prstGeom prst="rect">
            <a:avLst/>
          </a:prstGeom>
          <a:noFill/>
        </p:spPr>
        <p:txBody>
          <a:bodyPr wrap="square" rtlCol="0">
            <a:spAutoFit/>
          </a:bodyPr>
          <a:lstStyle/>
          <a:p>
            <a:r>
              <a:rPr lang="fr-CA" u="none">
                <a:solidFill>
                  <a:srgbClr val="000000"/>
                </a:solidFill>
                <a:latin typeface="+mn-lt"/>
              </a:rPr>
              <a:t>Pourcentage de personnes qui ont été en contact avec un médecin de famille ou un psychiatre dans les sept jours suivant leur congé après une hospitalisation pour la schizophrénie, en Ontario, par RLISS, 2017-2018</a:t>
            </a:r>
          </a:p>
        </p:txBody>
      </p:sp>
      <p:cxnSp>
        <p:nvCxnSpPr>
          <p:cNvPr id="11" name="Straight Connector 10">
            <a:extLst>
              <a:ext uri="{FF2B5EF4-FFF2-40B4-BE49-F238E27FC236}">
                <a16:creationId xmlns:a16="http://schemas.microsoft.com/office/drawing/2014/main" id="{9E432187-44D2-B448-A931-F989F77AD478}"/>
              </a:ext>
            </a:extLst>
          </p:cNvPr>
          <p:cNvCxnSpPr/>
          <p:nvPr/>
        </p:nvCxnSpPr>
        <p:spPr bwMode="auto">
          <a:xfrm>
            <a:off x="518969" y="1852099"/>
            <a:ext cx="8085479"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CFA1C0F4-EC16-9E48-8D18-C72E5754DC92}"/>
              </a:ext>
            </a:extLst>
          </p:cNvPr>
          <p:cNvCxnSpPr>
            <a:cxnSpLocks/>
          </p:cNvCxnSpPr>
          <p:nvPr/>
        </p:nvCxnSpPr>
        <p:spPr bwMode="auto">
          <a:xfrm>
            <a:off x="520443" y="2686834"/>
            <a:ext cx="8200002"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69ACACD-4894-4DE9-B915-D71D80FDCA57}"/>
              </a:ext>
            </a:extLst>
          </p:cNvPr>
          <p:cNvSpPr txBox="1"/>
          <p:nvPr/>
        </p:nvSpPr>
        <p:spPr>
          <a:xfrm>
            <a:off x="0" y="6307499"/>
            <a:ext cx="8524522" cy="507831"/>
          </a:xfrm>
          <a:prstGeom prst="rect">
            <a:avLst/>
          </a:prstGeom>
          <a:noFill/>
        </p:spPr>
        <p:txBody>
          <a:bodyPr wrap="square" rtlCol="0">
            <a:spAutoFit/>
          </a:bodyPr>
          <a:lstStyle/>
          <a:p>
            <a:r>
              <a:rPr lang="fr-CA" sz="900" u="none" dirty="0"/>
              <a:t>Sources des données : Base de données sur les congés des patients, Système d’information ontarien sur la santé mentale, Régime d’assurance-santé de l’Ontario, Base de données sur les personnes inscrites, fournie par l’Institute for </a:t>
            </a:r>
            <a:r>
              <a:rPr lang="fr-CA" sz="900" u="none" dirty="0" err="1"/>
              <a:t>Clinical</a:t>
            </a:r>
            <a:r>
              <a:rPr lang="fr-CA" sz="900" u="none" dirty="0"/>
              <a:t> </a:t>
            </a:r>
            <a:r>
              <a:rPr lang="fr-CA" sz="900" u="none" dirty="0" err="1"/>
              <a:t>Evaluative</a:t>
            </a:r>
            <a:r>
              <a:rPr lang="fr-CA" sz="900" u="none" dirty="0"/>
              <a:t> Sciences.</a:t>
            </a:r>
          </a:p>
          <a:p>
            <a:r>
              <a:rPr lang="fr-CA" sz="900" u="none" dirty="0"/>
              <a:t>Remarque : Taux normalisés selon l’âge et le sexe </a:t>
            </a:r>
          </a:p>
        </p:txBody>
      </p:sp>
      <p:graphicFrame>
        <p:nvGraphicFramePr>
          <p:cNvPr id="10" name="Chart 9">
            <a:extLst>
              <a:ext uri="{FF2B5EF4-FFF2-40B4-BE49-F238E27FC236}">
                <a16:creationId xmlns:a16="http://schemas.microsoft.com/office/drawing/2014/main" id="{F4489493-9E1B-46DD-887D-7AF62D17E46A}"/>
              </a:ext>
            </a:extLst>
          </p:cNvPr>
          <p:cNvGraphicFramePr>
            <a:graphicFrameLocks/>
          </p:cNvGraphicFramePr>
          <p:nvPr>
            <p:extLst>
              <p:ext uri="{D42A27DB-BD31-4B8C-83A1-F6EECF244321}">
                <p14:modId xmlns:p14="http://schemas.microsoft.com/office/powerpoint/2010/main" val="2085892162"/>
              </p:ext>
            </p:extLst>
          </p:nvPr>
        </p:nvGraphicFramePr>
        <p:xfrm>
          <a:off x="215031" y="2743199"/>
          <a:ext cx="8618251" cy="356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072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br>
              <a:rPr lang="fr-CA" sz="4800" dirty="0"/>
            </a:br>
            <a:r>
              <a:rPr lang="fr-CA" sz="4800" dirty="0"/>
              <a:t>Norme de qualité </a:t>
            </a:r>
            <a:br>
              <a:rPr lang="fr-CA" sz="4800" dirty="0"/>
            </a:br>
            <a:r>
              <a:rPr lang="fr-CA" sz="4800" dirty="0"/>
              <a:t>en bref</a:t>
            </a:r>
            <a:br>
              <a:rPr lang="fr-CA" dirty="0">
                <a:solidFill>
                  <a:schemeClr val="tx1"/>
                </a:solidFill>
                <a:latin typeface="MS PGothic"/>
              </a:rPr>
            </a:br>
            <a:endParaRPr lang="fr-CA" dirty="0">
              <a:solidFill>
                <a:schemeClr val="tx1"/>
              </a:solidFill>
              <a:latin typeface="MS PGothic"/>
            </a:endParaRPr>
          </a:p>
        </p:txBody>
      </p:sp>
    </p:spTree>
    <p:custDataLst>
      <p:tags r:id="rId1"/>
    </p:custDataLst>
    <p:extLst>
      <p:ext uri="{BB962C8B-B14F-4D97-AF65-F5344CB8AC3E}">
        <p14:creationId xmlns:p14="http://schemas.microsoft.com/office/powerpoint/2010/main" val="3696571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11576"/>
            <a:ext cx="8244584" cy="1165909"/>
          </a:xfrm>
        </p:spPr>
        <p:txBody>
          <a:bodyPr/>
          <a:lstStyle/>
          <a:p>
            <a:r>
              <a:rPr lang="fr-CA" sz="3200" dirty="0"/>
              <a:t>Portée de la norme de qualité sur les soins destinés aux adultes atteints de schizophrénie dans les hôpitaux</a:t>
            </a:r>
          </a:p>
        </p:txBody>
      </p:sp>
      <p:sp>
        <p:nvSpPr>
          <p:cNvPr id="4" name="Content Placeholder 3"/>
          <p:cNvSpPr>
            <a:spLocks noGrp="1"/>
          </p:cNvSpPr>
          <p:nvPr>
            <p:ph idx="1"/>
            <p:custDataLst>
              <p:tags r:id="rId3"/>
            </p:custDataLst>
          </p:nvPr>
        </p:nvSpPr>
        <p:spPr>
          <a:xfrm>
            <a:off x="457200" y="1700808"/>
            <a:ext cx="8229600" cy="4639834"/>
          </a:xfrm>
        </p:spPr>
        <p:txBody>
          <a:bodyPr/>
          <a:lstStyle/>
          <a:p>
            <a:r>
              <a:rPr lang="fr-CA" sz="2000" dirty="0">
                <a:latin typeface="+mn-lt"/>
                <a:cs typeface="ＭＳ Ｐゴシック" pitchFamily="68" charset="-128"/>
              </a:rPr>
              <a:t>Cette norme de qualité s’applique aux soins destinés aux adultes de 18 ans et plus qui font l’objet d’un diagnostic primaire de schizophrénie (y compris des troubles connexes, comme un trouble </a:t>
            </a:r>
            <a:r>
              <a:rPr lang="fr-CA" sz="2000" dirty="0" err="1">
                <a:latin typeface="+mn-lt"/>
                <a:cs typeface="ＭＳ Ｐゴシック" pitchFamily="68" charset="-128"/>
              </a:rPr>
              <a:t>schizoaffectif</a:t>
            </a:r>
            <a:r>
              <a:rPr lang="fr-CA" sz="2000" dirty="0">
                <a:latin typeface="+mn-lt"/>
                <a:cs typeface="ＭＳ Ｐゴシック" pitchFamily="68" charset="-128"/>
              </a:rPr>
              <a:t>) et qui consultent un service des urgences ou qui sont admis en milieu hospitalier </a:t>
            </a:r>
          </a:p>
          <a:p>
            <a:r>
              <a:rPr lang="fr-CA" sz="2000" dirty="0">
                <a:latin typeface="+mn-lt"/>
                <a:cs typeface="ＭＳ Ｐゴシック" pitchFamily="68" charset="-128"/>
              </a:rPr>
              <a:t>Elle contient également des conseils concernant les soins destinés aux personnes qui font une transition entre l’hospitalisation aux soins dans la collectivité</a:t>
            </a:r>
          </a:p>
          <a:p>
            <a:r>
              <a:rPr lang="fr-CA" sz="2000" dirty="0">
                <a:latin typeface="+mn-lt"/>
                <a:cs typeface="ＭＳ Ｐゴシック" pitchFamily="68" charset="-128"/>
              </a:rPr>
              <a:t>Bien qu’elles soient surtout axées sur les soins hospitaliers, certaines des interventions décrites sont susceptibles d’avoir lieu à l’extérieur de l’hôpital, à la suite du début d’un traitement ou d’un aiguillage à l’hôpital</a:t>
            </a:r>
            <a:br>
              <a:rPr lang="fr-CA" sz="2000" dirty="0">
                <a:latin typeface="+mn-lt"/>
                <a:cs typeface="ＭＳ Ｐゴシック" pitchFamily="68" charset="-128"/>
              </a:rPr>
            </a:br>
            <a:endParaRPr lang="fr-CA" sz="2000" dirty="0">
              <a:latin typeface="+mn-lt"/>
              <a:cs typeface="ＭＳ Ｐゴシック" pitchFamily="68" charset="-128"/>
            </a:endParaRPr>
          </a:p>
        </p:txBody>
      </p:sp>
    </p:spTree>
    <p:custDataLst>
      <p:tags r:id="rId1"/>
    </p:custDataLst>
    <p:extLst>
      <p:ext uri="{BB962C8B-B14F-4D97-AF65-F5344CB8AC3E}">
        <p14:creationId xmlns:p14="http://schemas.microsoft.com/office/powerpoint/2010/main" val="164613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1D331B4-614C-442D-BF4F-774B540312F9}"/>
              </a:ext>
            </a:extLst>
          </p:cNvPr>
          <p:cNvSpPr>
            <a:spLocks noGrp="1"/>
          </p:cNvSpPr>
          <p:nvPr>
            <p:ph idx="1"/>
            <p:custDataLst>
              <p:tags r:id="rId1"/>
            </p:custDataLst>
          </p:nvPr>
        </p:nvSpPr>
        <p:spPr>
          <a:xfrm>
            <a:off x="4678532" y="1335641"/>
            <a:ext cx="4146968" cy="3195263"/>
          </a:xfrm>
        </p:spPr>
        <p:txBody>
          <a:bodyPr/>
          <a:lstStyle/>
          <a:p>
            <a:pPr marL="0" indent="0">
              <a:buNone/>
            </a:pPr>
            <a:r>
              <a:rPr lang="fr-FR" dirty="0"/>
              <a:t>Pour une norme de qualité portant sur les soins destinés aux adultes dans la collectivité, veuillez consulter la norme de qualité</a:t>
            </a:r>
            <a:r>
              <a:rPr lang="en-US" dirty="0"/>
              <a:t> </a:t>
            </a:r>
            <a:r>
              <a:rPr lang="fr-FR" dirty="0">
                <a:hlinkClick r:id="rId4"/>
              </a:rPr>
              <a:t>La schizophrénie : Soins destinés aux adultes dans la collectivité</a:t>
            </a:r>
            <a:r>
              <a:rPr lang="fr-FR" dirty="0"/>
              <a:t>.</a:t>
            </a:r>
            <a:endParaRPr lang="fr-CA" dirty="0"/>
          </a:p>
        </p:txBody>
      </p:sp>
      <p:pic>
        <p:nvPicPr>
          <p:cNvPr id="7" name="Picture 6">
            <a:extLst>
              <a:ext uri="{FF2B5EF4-FFF2-40B4-BE49-F238E27FC236}">
                <a16:creationId xmlns:a16="http://schemas.microsoft.com/office/drawing/2014/main" id="{C5CDC810-AB3E-5F41-9606-F77FBBEE8C70}"/>
              </a:ext>
            </a:extLst>
          </p:cNvPr>
          <p:cNvPicPr>
            <a:picLocks noChangeAspect="1"/>
          </p:cNvPicPr>
          <p:nvPr/>
        </p:nvPicPr>
        <p:blipFill>
          <a:blip r:embed="rId5"/>
          <a:stretch>
            <a:fillRect/>
          </a:stretch>
        </p:blipFill>
        <p:spPr>
          <a:xfrm>
            <a:off x="459900" y="985540"/>
            <a:ext cx="2539451" cy="2539451"/>
          </a:xfrm>
          <a:prstGeom prst="rect">
            <a:avLst/>
          </a:prstGeom>
          <a:effectLst>
            <a:outerShdw blurRad="76200" algn="ctr" rotWithShape="0">
              <a:prstClr val="black">
                <a:alpha val="40000"/>
              </a:prstClr>
            </a:outerShdw>
          </a:effectLst>
        </p:spPr>
      </p:pic>
      <p:pic>
        <p:nvPicPr>
          <p:cNvPr id="9" name="Picture 8">
            <a:extLst>
              <a:ext uri="{FF2B5EF4-FFF2-40B4-BE49-F238E27FC236}">
                <a16:creationId xmlns:a16="http://schemas.microsoft.com/office/drawing/2014/main" id="{52387A54-8F3B-2547-B013-D7262D7FE46E}"/>
              </a:ext>
            </a:extLst>
          </p:cNvPr>
          <p:cNvPicPr>
            <a:picLocks noChangeAspect="1"/>
          </p:cNvPicPr>
          <p:nvPr/>
        </p:nvPicPr>
        <p:blipFill>
          <a:blip r:embed="rId6"/>
          <a:stretch>
            <a:fillRect/>
          </a:stretch>
        </p:blipFill>
        <p:spPr>
          <a:xfrm>
            <a:off x="1729624" y="3123196"/>
            <a:ext cx="2559023" cy="2559023"/>
          </a:xfrm>
          <a:prstGeom prst="rect">
            <a:avLst/>
          </a:prstGeom>
          <a:effectLst>
            <a:outerShdw blurRad="76200" algn="ctr"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199" y="274638"/>
            <a:ext cx="8979878" cy="1165909"/>
          </a:xfrm>
        </p:spPr>
        <p:txBody>
          <a:bodyPr/>
          <a:lstStyle/>
          <a:p>
            <a:r>
              <a:rPr lang="fr-CA" sz="3200" dirty="0"/>
              <a:t>Norme de qualité sur les soins destinés aux adultes atteints de schizophrénie dans les hôpitaux : Énoncés de qualité</a:t>
            </a:r>
          </a:p>
        </p:txBody>
      </p:sp>
      <p:sp>
        <p:nvSpPr>
          <p:cNvPr id="3" name="Content Placeholder 2"/>
          <p:cNvSpPr>
            <a:spLocks noGrp="1"/>
          </p:cNvSpPr>
          <p:nvPr>
            <p:ph idx="1"/>
            <p:custDataLst>
              <p:tags r:id="rId2"/>
            </p:custDataLst>
          </p:nvPr>
        </p:nvSpPr>
        <p:spPr>
          <a:xfrm>
            <a:off x="457200" y="1700808"/>
            <a:ext cx="8276492" cy="3398730"/>
          </a:xfrm>
        </p:spPr>
        <p:txBody>
          <a:bodyPr numCol="2" spcCol="252000"/>
          <a:lstStyle/>
          <a:p>
            <a:r>
              <a:rPr lang="fr-CA" sz="2000" dirty="0"/>
              <a:t>Évaluation interprofessionnelle complète*</a:t>
            </a:r>
          </a:p>
          <a:p>
            <a:r>
              <a:rPr lang="fr-CA" sz="2000" dirty="0"/>
              <a:t>Dépistage de la toxicomanie*</a:t>
            </a:r>
          </a:p>
          <a:p>
            <a:r>
              <a:rPr lang="fr-CA" sz="2000" dirty="0"/>
              <a:t>Évaluation de la santé physique*	</a:t>
            </a:r>
          </a:p>
          <a:p>
            <a:r>
              <a:rPr lang="fr-CA" sz="2000" dirty="0"/>
              <a:t>Promotion de l’activité physique et d’une saine alimentation*	</a:t>
            </a:r>
          </a:p>
          <a:p>
            <a:r>
              <a:rPr lang="fr-CA" sz="2000" dirty="0"/>
              <a:t>Promotion de l’abandon du tabagisme*</a:t>
            </a:r>
          </a:p>
          <a:p>
            <a:r>
              <a:rPr lang="fr-CA" sz="2000" dirty="0"/>
              <a:t>Traitement avec la </a:t>
            </a:r>
            <a:r>
              <a:rPr lang="fr-CA" sz="2000" dirty="0" err="1"/>
              <a:t>clozapine</a:t>
            </a:r>
            <a:r>
              <a:rPr lang="fr-CA" sz="2000" dirty="0"/>
              <a:t>	</a:t>
            </a:r>
          </a:p>
          <a:p>
            <a:r>
              <a:rPr lang="fr-CA" sz="2000" dirty="0"/>
              <a:t>Traitement avec des antipsychotiques à action prolongée par voie d’injection*</a:t>
            </a:r>
          </a:p>
          <a:p>
            <a:r>
              <a:rPr lang="fr-CA" sz="2000" dirty="0"/>
              <a:t>Thérapie </a:t>
            </a:r>
            <a:r>
              <a:rPr lang="fr-CA" sz="2000" dirty="0" err="1"/>
              <a:t>cognitivo</a:t>
            </a:r>
            <a:r>
              <a:rPr lang="fr-CA" sz="2000" dirty="0"/>
              <a:t>-comportementale*	</a:t>
            </a:r>
          </a:p>
          <a:p>
            <a:r>
              <a:rPr lang="fr-CA" sz="2000" dirty="0"/>
              <a:t>Intervention familiale*	</a:t>
            </a:r>
          </a:p>
          <a:p>
            <a:r>
              <a:rPr lang="fr-CA" sz="2000" dirty="0"/>
              <a:t>Rendez-vous de suivi après l’hospitalisation	</a:t>
            </a:r>
          </a:p>
          <a:p>
            <a:r>
              <a:rPr lang="fr-CA" sz="2000" dirty="0"/>
              <a:t>Transitions en matière de soins	</a:t>
            </a:r>
          </a:p>
        </p:txBody>
      </p:sp>
      <p:sp>
        <p:nvSpPr>
          <p:cNvPr id="4" name="TextBox 3">
            <a:extLst>
              <a:ext uri="{FF2B5EF4-FFF2-40B4-BE49-F238E27FC236}">
                <a16:creationId xmlns:a16="http://schemas.microsoft.com/office/drawing/2014/main" id="{1F26DCD4-24A8-495D-919A-950622682481}"/>
              </a:ext>
            </a:extLst>
          </p:cNvPr>
          <p:cNvSpPr txBox="1"/>
          <p:nvPr>
            <p:custDataLst>
              <p:tags r:id="rId3"/>
            </p:custDataLst>
          </p:nvPr>
        </p:nvSpPr>
        <p:spPr>
          <a:xfrm>
            <a:off x="156409" y="6039853"/>
            <a:ext cx="8422107" cy="307777"/>
          </a:xfrm>
          <a:prstGeom prst="rect">
            <a:avLst/>
          </a:prstGeom>
          <a:noFill/>
        </p:spPr>
        <p:txBody>
          <a:bodyPr wrap="square" rtlCol="0">
            <a:spAutoFit/>
          </a:bodyPr>
          <a:lstStyle/>
          <a:p>
            <a:r>
              <a:rPr lang="fr-CA" u="none"/>
              <a:t>*La norme de qualité sur les soins destinés aux adultes atteints de schizophrénie dans la collectivité comprend un énoncé de qualité similaire.</a:t>
            </a:r>
          </a:p>
        </p:txBody>
      </p:sp>
    </p:spTree>
    <p:extLst>
      <p:ext uri="{BB962C8B-B14F-4D97-AF65-F5344CB8AC3E}">
        <p14:creationId xmlns:p14="http://schemas.microsoft.com/office/powerpoint/2010/main" val="199949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1734-D6F8-4DB1-8EFD-81AE483997B1}"/>
              </a:ext>
            </a:extLst>
          </p:cNvPr>
          <p:cNvSpPr>
            <a:spLocks noGrp="1"/>
          </p:cNvSpPr>
          <p:nvPr>
            <p:ph type="title"/>
            <p:custDataLst>
              <p:tags r:id="rId1"/>
            </p:custDataLst>
          </p:nvPr>
        </p:nvSpPr>
        <p:spPr>
          <a:xfrm>
            <a:off x="661664" y="1858041"/>
            <a:ext cx="6727922" cy="4304457"/>
          </a:xfrm>
        </p:spPr>
        <p:txBody>
          <a:bodyPr/>
          <a:lstStyle/>
          <a:p>
            <a:pPr>
              <a:lnSpc>
                <a:spcPct val="100000"/>
              </a:lnSpc>
            </a:pPr>
            <a:r>
              <a:rPr lang="fr-CA" sz="1600" b="0" dirty="0">
                <a:ea typeface="MS PGothic"/>
              </a:rPr>
              <a:t>« </a:t>
            </a:r>
            <a:r>
              <a:rPr lang="fr-CA" sz="1600" b="0" i="1" dirty="0">
                <a:ea typeface="MS PGothic"/>
              </a:rPr>
              <a:t>La mise en œuvre de la norme de qualité en matière de schizophrénie représente une occasion de grandement améliorer la qualité des soins comme jamais auparavant, dans aucune province, ni au Canada</a:t>
            </a:r>
            <a:r>
              <a:rPr lang="fr-CA" sz="1600" b="0" dirty="0">
                <a:ea typeface="MS PGothic"/>
              </a:rPr>
              <a:t>.</a:t>
            </a:r>
            <a:r>
              <a:rPr lang="fr-CA" sz="1600" b="0" i="1" dirty="0">
                <a:ea typeface="MS PGothic"/>
              </a:rPr>
              <a:t> La mise en œuvre de la norme de qualité représentera un changement de paradigme. Ce changement apportera une meilleure expérience à l’utilisateur du service et une vision différente qui sera davantage axée sur le rétablissement et de meilleurs résultats cliniques pour le patient. Par exemple, nous avons toujours supposé que les personnes atteintes de schizophrénie n’ont besoin que de médicaments et de temps. La nouvelle notion selon laquelle un patient atteint de schizophrénie reçoit un traitement psychologique ou, à tout le moins, devrait se voir offrir un traitement psychologique constitue un changement vraiment important. Si les patients et les membres de leur famille ont ces énoncés sous les yeux, ils seront mieux informés au sujet des meilleurs traitements fondés sur des données probantes et ils poseront les bonnes questions pour s’assurer d’obtenir les meilleurs traitements fondés sur des données probantes. »</a:t>
            </a:r>
            <a:br>
              <a:rPr lang="fr-CA" sz="1600" b="0" dirty="0"/>
            </a:br>
            <a:r>
              <a:rPr lang="fr-CA" sz="1600" b="0" i="1" dirty="0">
                <a:ea typeface="MS PGothic"/>
              </a:rPr>
              <a:t> </a:t>
            </a:r>
            <a:br>
              <a:rPr lang="fr-CA" sz="1600" dirty="0"/>
            </a:br>
            <a:r>
              <a:rPr lang="fr-CA" sz="1200" b="0" i="1" dirty="0">
                <a:ea typeface="MS PGothic"/>
              </a:rPr>
              <a:t>–</a:t>
            </a:r>
            <a:r>
              <a:rPr lang="fr-CA" sz="1200" i="1" dirty="0">
                <a:ea typeface="MS PGothic"/>
              </a:rPr>
              <a:t> </a:t>
            </a:r>
            <a:r>
              <a:rPr lang="fr-CA" sz="1200" b="0" i="1" dirty="0">
                <a:ea typeface="MS PGothic"/>
              </a:rPr>
              <a:t>Dr. Phil </a:t>
            </a:r>
            <a:r>
              <a:rPr lang="fr-CA" sz="1200" b="0" i="1" dirty="0" err="1">
                <a:ea typeface="MS PGothic"/>
              </a:rPr>
              <a:t>Klassen</a:t>
            </a:r>
            <a:r>
              <a:rPr lang="fr-CA" sz="1200" b="0" i="1" dirty="0">
                <a:ea typeface="MS PGothic"/>
              </a:rPr>
              <a:t>, membre du Comité consultatif de la Norme de qualité pour la schizophrénie </a:t>
            </a:r>
            <a:br>
              <a:rPr lang="fr-CA" sz="1200" b="0" dirty="0">
                <a:highlight>
                  <a:srgbClr val="FFFF00"/>
                </a:highlight>
              </a:rPr>
            </a:br>
            <a:br>
              <a:rPr lang="fr-CA" sz="1200" b="0" i="1" dirty="0">
                <a:highlight>
                  <a:srgbClr val="FFFF00"/>
                </a:highlight>
                <a:ea typeface="MS PGothic"/>
              </a:rPr>
            </a:br>
            <a:br>
              <a:rPr lang="fr-CA" sz="1600" b="0" i="1" dirty="0">
                <a:highlight>
                  <a:srgbClr val="FFFF00"/>
                </a:highlight>
                <a:ea typeface="MS PGothic"/>
              </a:rPr>
            </a:br>
            <a:endParaRPr lang="fr-CA" sz="1600" b="0" i="1" dirty="0">
              <a:highlight>
                <a:srgbClr val="FFFF00"/>
              </a:highlight>
              <a:ea typeface="MS PGothic"/>
            </a:endParaRPr>
          </a:p>
        </p:txBody>
      </p:sp>
    </p:spTree>
    <p:extLst>
      <p:ext uri="{BB962C8B-B14F-4D97-AF65-F5344CB8AC3E}">
        <p14:creationId xmlns:p14="http://schemas.microsoft.com/office/powerpoint/2010/main" val="854047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lstStyle/>
          <a:p>
            <a:pPr>
              <a:lnSpc>
                <a:spcPct val="90000"/>
              </a:lnSpc>
            </a:pPr>
            <a:r>
              <a:rPr lang="fr-CA" sz="3200" b="0"/>
              <a:t>Énoncé de qualité 1 : </a:t>
            </a:r>
            <a:r>
              <a:rPr lang="fr-CA" sz="3200"/>
              <a:t>Évaluation interprofessionnelle complète </a:t>
            </a:r>
            <a:br>
              <a:rPr lang="fr-CA" sz="3500"/>
            </a:br>
            <a:endParaRPr lang="fr-CA" sz="3500"/>
          </a:p>
        </p:txBody>
      </p:sp>
      <p:sp>
        <p:nvSpPr>
          <p:cNvPr id="3" name="Rectangle 2"/>
          <p:cNvSpPr/>
          <p:nvPr>
            <p:custDataLst>
              <p:tags r:id="rId3"/>
            </p:custDataLst>
          </p:nvPr>
        </p:nvSpPr>
        <p:spPr>
          <a:xfrm>
            <a:off x="671362" y="2547644"/>
            <a:ext cx="7801276" cy="1633938"/>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br>
              <a:rPr lang="fr-CA" sz="2400" u="none" dirty="0">
                <a:solidFill>
                  <a:srgbClr val="000000"/>
                </a:solidFill>
              </a:rPr>
            </a:br>
            <a:r>
              <a:rPr lang="fr-CA" sz="2400" u="none" dirty="0">
                <a:solidFill>
                  <a:srgbClr val="000000"/>
                </a:solidFill>
              </a:rPr>
              <a:t>Les adultes hospitalisés faisant l’objet d’un diagnostic primaire de schizophrénie doivent subir une évaluation interprofessionnelle complète qui orientera l’élaboration de leur plan de soins. </a:t>
            </a:r>
          </a:p>
          <a:p>
            <a:endParaRPr lang="en-CA" sz="2400" u="none" dirty="0">
              <a:solidFill>
                <a:srgbClr val="000000"/>
              </a:solidFill>
            </a:endParaRPr>
          </a:p>
        </p:txBody>
      </p:sp>
    </p:spTree>
    <p:custDataLst>
      <p:tags r:id="rId1"/>
    </p:custDataLst>
    <p:extLst>
      <p:ext uri="{BB962C8B-B14F-4D97-AF65-F5344CB8AC3E}">
        <p14:creationId xmlns:p14="http://schemas.microsoft.com/office/powerpoint/2010/main" val="250377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588719"/>
            <a:ext cx="8244584" cy="898336"/>
          </a:xfrm>
        </p:spPr>
        <p:txBody>
          <a:bodyPr/>
          <a:lstStyle/>
          <a:p>
            <a:r>
              <a:rPr lang="fr-CA" sz="3200" b="0"/>
              <a:t>Énoncé de qualité 2 : </a:t>
            </a:r>
            <a:r>
              <a:rPr lang="fr-CA" sz="3200"/>
              <a:t>Dépistage de la toxicomanie</a:t>
            </a:r>
          </a:p>
        </p:txBody>
      </p:sp>
      <p:sp>
        <p:nvSpPr>
          <p:cNvPr id="3" name="Rectangle 2"/>
          <p:cNvSpPr/>
          <p:nvPr>
            <p:custDataLst>
              <p:tags r:id="rId3"/>
            </p:custDataLst>
          </p:nvPr>
        </p:nvSpPr>
        <p:spPr>
          <a:xfrm>
            <a:off x="933157" y="2319223"/>
            <a:ext cx="7277687" cy="236579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dirty="0">
                <a:latin typeface="+mn-lt"/>
                <a:cs typeface="ＭＳ Ｐゴシック" pitchFamily="68" charset="-128"/>
              </a:rPr>
              <a:t>Les adultes faisant l’objet d’un diagnostic primaire de schizophrénie qui consultent un service des urgences ou qui sont admis en milieu hospitalier sont évalués pour la toxicomanie et, le cas échéant, se font offrir un traitement pour des troubles concomitants.</a:t>
            </a:r>
          </a:p>
        </p:txBody>
      </p:sp>
    </p:spTree>
    <p:custDataLst>
      <p:tags r:id="rId1"/>
    </p:custDataLst>
    <p:extLst>
      <p:ext uri="{BB962C8B-B14F-4D97-AF65-F5344CB8AC3E}">
        <p14:creationId xmlns:p14="http://schemas.microsoft.com/office/powerpoint/2010/main" val="97756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459365"/>
            <a:ext cx="8244584" cy="1165909"/>
          </a:xfrm>
        </p:spPr>
        <p:txBody>
          <a:bodyPr anchor="t"/>
          <a:lstStyle/>
          <a:p>
            <a:pPr>
              <a:lnSpc>
                <a:spcPct val="90000"/>
              </a:lnSpc>
            </a:pPr>
            <a:r>
              <a:rPr lang="fr-CA" sz="3200" b="0"/>
              <a:t>Énoncé de qualité 3 :</a:t>
            </a:r>
            <a:r>
              <a:rPr lang="fr-CA" b="0"/>
              <a:t> </a:t>
            </a:r>
            <a:r>
              <a:rPr lang="fr-CA" sz="3200"/>
              <a:t>Évaluation de la santé physique</a:t>
            </a:r>
            <a:br>
              <a:rPr lang="fr-CA" sz="3500">
                <a:highlight>
                  <a:srgbClr val="FFFF00"/>
                </a:highlight>
              </a:rPr>
            </a:br>
            <a:endParaRPr lang="fr-CA" sz="3500">
              <a:highlight>
                <a:srgbClr val="FFFF00"/>
              </a:highlight>
            </a:endParaRPr>
          </a:p>
        </p:txBody>
      </p:sp>
      <p:sp>
        <p:nvSpPr>
          <p:cNvPr id="3" name="Rectangle 2"/>
          <p:cNvSpPr/>
          <p:nvPr>
            <p:custDataLst>
              <p:tags r:id="rId3"/>
            </p:custDataLst>
          </p:nvPr>
        </p:nvSpPr>
        <p:spPr>
          <a:xfrm>
            <a:off x="933157" y="2362716"/>
            <a:ext cx="7277687" cy="2312026"/>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dirty="0"/>
              <a:t>Les adultes hospitalisés faisant l’objet d’un diagnostic primaire de schizophrénie doivent subir une évaluation de la santé physique axée sur les affections courantes chez les personnes schizophrènes. Cette évaluation oriente l’élaboration du plan de soins.</a:t>
            </a:r>
          </a:p>
        </p:txBody>
      </p:sp>
    </p:spTree>
    <p:custDataLst>
      <p:tags r:id="rId1"/>
    </p:custDataLst>
    <p:extLst>
      <p:ext uri="{BB962C8B-B14F-4D97-AF65-F5344CB8AC3E}">
        <p14:creationId xmlns:p14="http://schemas.microsoft.com/office/powerpoint/2010/main" val="423789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29491" y="240599"/>
            <a:ext cx="8419469" cy="1165909"/>
          </a:xfrm>
        </p:spPr>
        <p:txBody>
          <a:bodyPr anchor="t"/>
          <a:lstStyle/>
          <a:p>
            <a:pPr>
              <a:lnSpc>
                <a:spcPct val="90000"/>
              </a:lnSpc>
            </a:pPr>
            <a:r>
              <a:rPr lang="fr-CA" sz="3200" b="0" dirty="0"/>
              <a:t>Énoncé de qualité 4 : </a:t>
            </a:r>
            <a:r>
              <a:rPr lang="fr-CA" sz="3200" dirty="0"/>
              <a:t>Promotion de l’activité physique et d’une saine alimentation</a:t>
            </a:r>
            <a:br>
              <a:rPr lang="fr-CA" sz="3200" dirty="0"/>
            </a:br>
            <a:br>
              <a:rPr lang="fr-CA" sz="3200" dirty="0"/>
            </a:br>
            <a:br>
              <a:rPr lang="fr-CA" sz="3200" dirty="0"/>
            </a:br>
            <a:br>
              <a:rPr lang="fr-CA" sz="3200" dirty="0"/>
            </a:br>
            <a:endParaRPr lang="fr-CA" sz="3200" dirty="0"/>
          </a:p>
        </p:txBody>
      </p:sp>
      <p:sp>
        <p:nvSpPr>
          <p:cNvPr id="3" name="Rectangle 2"/>
          <p:cNvSpPr/>
          <p:nvPr>
            <p:custDataLst>
              <p:tags r:id="rId3"/>
            </p:custDataLst>
          </p:nvPr>
        </p:nvSpPr>
        <p:spPr>
          <a:xfrm>
            <a:off x="844617" y="2670582"/>
            <a:ext cx="7454766" cy="1624692"/>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latin typeface="+mn-lt"/>
                <a:cs typeface="ＭＳ Ｐゴシック" pitchFamily="68" charset="-128"/>
              </a:rPr>
              <a:t>Les adultes hospitalisés faisant l’objet d’un diagnostic primaire de schizophrénie se font offrir des interventions qui promeuvent l’activité physique et une saine alimentation.</a:t>
            </a:r>
          </a:p>
        </p:txBody>
      </p:sp>
    </p:spTree>
    <p:custDataLst>
      <p:tags r:id="rId1"/>
    </p:custDataLst>
    <p:extLst>
      <p:ext uri="{BB962C8B-B14F-4D97-AF65-F5344CB8AC3E}">
        <p14:creationId xmlns:p14="http://schemas.microsoft.com/office/powerpoint/2010/main" val="71016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Normes de qualité</a:t>
            </a:r>
          </a:p>
        </p:txBody>
      </p:sp>
      <p:sp>
        <p:nvSpPr>
          <p:cNvPr id="16" name="Content Placeholder 2">
            <a:extLst>
              <a:ext uri="{FF2B5EF4-FFF2-40B4-BE49-F238E27FC236}">
                <a16:creationId xmlns:a16="http://schemas.microsoft.com/office/drawing/2014/main" id="{25917A72-0C15-CA48-B97A-8C51A4F1C5C3}"/>
              </a:ext>
            </a:extLst>
          </p:cNvPr>
          <p:cNvSpPr>
            <a:spLocks noGrp="1"/>
          </p:cNvSpPr>
          <p:nvPr>
            <p:ph idx="1"/>
            <p:custDataLst>
              <p:tags r:id="rId2"/>
            </p:custDataLst>
          </p:nvPr>
        </p:nvSpPr>
        <p:spPr>
          <a:xfrm>
            <a:off x="472184" y="1440547"/>
            <a:ext cx="5171379" cy="3143979"/>
          </a:xfrm>
        </p:spPr>
        <p:txBody>
          <a:bodyPr/>
          <a:lstStyle/>
          <a:p>
            <a:pPr>
              <a:lnSpc>
                <a:spcPct val="90000"/>
              </a:lnSpc>
              <a:spcAft>
                <a:spcPts val="1200"/>
              </a:spcAft>
            </a:pPr>
            <a:r>
              <a:rPr lang="fr-CA" dirty="0"/>
              <a:t>Informent les cliniciens et les patients sur ce devraient être la qualité des soins</a:t>
            </a:r>
          </a:p>
          <a:p>
            <a:pPr>
              <a:lnSpc>
                <a:spcPct val="90000"/>
              </a:lnSpc>
              <a:spcAft>
                <a:spcPts val="1200"/>
              </a:spcAft>
            </a:pPr>
            <a:r>
              <a:rPr lang="fr-CA" dirty="0"/>
              <a:t>Elles se concentrent sur les affections pour lesquelles il existe des variations importantes dans la prestation des soins, ou s’il existe des écarts entre les soins offerts en Ontario et ceux que les patients devraient recevoir</a:t>
            </a:r>
          </a:p>
          <a:p>
            <a:pPr>
              <a:lnSpc>
                <a:spcPct val="90000"/>
              </a:lnSpc>
              <a:spcAft>
                <a:spcPts val="1200"/>
              </a:spcAft>
            </a:pPr>
            <a:r>
              <a:rPr lang="fr-CA" dirty="0"/>
              <a:t>Elles reposent sur les meilleures données probantes disponibles</a:t>
            </a:r>
          </a:p>
          <a:p>
            <a:pPr marL="360363" indent="-360363">
              <a:lnSpc>
                <a:spcPct val="90000"/>
              </a:lnSpc>
              <a:spcAft>
                <a:spcPts val="1200"/>
              </a:spcAft>
              <a:buFont typeface="Arial" panose="020B0604020202020204" pitchFamily="34" charset="0"/>
              <a:buChar char="•"/>
            </a:pPr>
            <a:endParaRPr lang="en-CA" dirty="0"/>
          </a:p>
          <a:p>
            <a:endParaRPr lang="en-CA" dirty="0"/>
          </a:p>
        </p:txBody>
      </p:sp>
      <p:pic>
        <p:nvPicPr>
          <p:cNvPr id="6" name="Picture 5">
            <a:extLst>
              <a:ext uri="{FF2B5EF4-FFF2-40B4-BE49-F238E27FC236}">
                <a16:creationId xmlns:a16="http://schemas.microsoft.com/office/drawing/2014/main" id="{30DA5C24-CE2B-2E4B-BB4D-B02D1444ED77}"/>
              </a:ext>
            </a:extLst>
          </p:cNvPr>
          <p:cNvPicPr>
            <a:picLocks noChangeAspect="1"/>
          </p:cNvPicPr>
          <p:nvPr/>
        </p:nvPicPr>
        <p:blipFill>
          <a:blip r:embed="rId5"/>
          <a:stretch>
            <a:fillRect/>
          </a:stretch>
        </p:blipFill>
        <p:spPr>
          <a:xfrm rot="20584892">
            <a:off x="5824830" y="902581"/>
            <a:ext cx="2307996" cy="230799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C87405E-C97E-BF47-9681-0BF0F0A850F6}"/>
              </a:ext>
            </a:extLst>
          </p:cNvPr>
          <p:cNvPicPr>
            <a:picLocks noChangeAspect="1"/>
          </p:cNvPicPr>
          <p:nvPr/>
        </p:nvPicPr>
        <p:blipFill>
          <a:blip r:embed="rId6"/>
          <a:stretch>
            <a:fillRect/>
          </a:stretch>
        </p:blipFill>
        <p:spPr>
          <a:xfrm rot="768296">
            <a:off x="6057287" y="3434791"/>
            <a:ext cx="2268693" cy="2268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64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351816"/>
            <a:ext cx="8244584" cy="1440930"/>
          </a:xfrm>
        </p:spPr>
        <p:txBody>
          <a:bodyPr anchor="t"/>
          <a:lstStyle/>
          <a:p>
            <a:pPr>
              <a:lnSpc>
                <a:spcPct val="90000"/>
              </a:lnSpc>
            </a:pPr>
            <a:r>
              <a:rPr lang="fr-CA" sz="3200" b="0"/>
              <a:t>Énoncé de qualité 5 :</a:t>
            </a:r>
            <a:r>
              <a:rPr lang="fr-CA" b="0"/>
              <a:t> </a:t>
            </a:r>
            <a:r>
              <a:rPr lang="fr-CA" sz="3200"/>
              <a:t>Promotion de l’abandon du tabagisme</a:t>
            </a:r>
            <a:br>
              <a:rPr lang="fr-CA" sz="3200"/>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685800" y="2419895"/>
            <a:ext cx="7772400" cy="2018210"/>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a:ln>
                  <a:noFill/>
                </a:ln>
                <a:solidFill>
                  <a:srgbClr val="000000"/>
                </a:solidFill>
                <a:uLnTx/>
                <a:uFillTx/>
                <a:latin typeface="Arial"/>
                <a:ea typeface="MS PGothic" panose="020B0600070205080204" pitchFamily="34" charset="-128"/>
                <a:cs typeface="ＭＳ Ｐゴシック" pitchFamily="68" charset="-128"/>
              </a:rPr>
              <a:t>Les adultes hospitalisés faisant l’objet d’un diagnostic primaire de schizophrénie se font offrir des interventions comportementales et pharmacologiques pour atténuer les symptômes de sevrage de la nicotine et les aider à cesser de fumer ou à fumer moins.</a:t>
            </a:r>
          </a:p>
        </p:txBody>
      </p:sp>
    </p:spTree>
    <p:custDataLst>
      <p:tags r:id="rId1"/>
    </p:custDataLst>
    <p:extLst>
      <p:ext uri="{BB962C8B-B14F-4D97-AF65-F5344CB8AC3E}">
        <p14:creationId xmlns:p14="http://schemas.microsoft.com/office/powerpoint/2010/main" val="46359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338152"/>
            <a:ext cx="8244584" cy="1165909"/>
          </a:xfrm>
        </p:spPr>
        <p:txBody>
          <a:bodyPr anchor="t"/>
          <a:lstStyle/>
          <a:p>
            <a:pPr>
              <a:lnSpc>
                <a:spcPct val="90000"/>
              </a:lnSpc>
            </a:pPr>
            <a:r>
              <a:rPr lang="fr-CA" sz="3200" b="0" dirty="0"/>
              <a:t>Énoncé de qualité 6 :</a:t>
            </a:r>
            <a:r>
              <a:rPr lang="fr-CA" b="0" dirty="0"/>
              <a:t> </a:t>
            </a:r>
            <a:r>
              <a:rPr lang="fr-CA" sz="3200" dirty="0"/>
              <a:t>Traitement avec </a:t>
            </a:r>
            <a:br>
              <a:rPr lang="fr-CA" sz="3200" dirty="0"/>
            </a:br>
            <a:r>
              <a:rPr lang="fr-CA" sz="3200" dirty="0"/>
              <a:t>la </a:t>
            </a:r>
            <a:r>
              <a:rPr lang="fr-CA" sz="3200" dirty="0" err="1"/>
              <a:t>clozapine</a:t>
            </a:r>
            <a:br>
              <a:rPr lang="fr-CA" sz="3200" dirty="0"/>
            </a:br>
            <a:br>
              <a:rPr lang="fr-CA" sz="3200" dirty="0"/>
            </a:br>
            <a:br>
              <a:rPr lang="fr-CA" sz="3200" dirty="0"/>
            </a:br>
            <a:br>
              <a:rPr lang="fr-CA" sz="3200" dirty="0"/>
            </a:br>
            <a:br>
              <a:rPr lang="fr-CA" sz="3500" dirty="0"/>
            </a:br>
            <a:endParaRPr lang="fr-CA" sz="3500" dirty="0"/>
          </a:p>
        </p:txBody>
      </p:sp>
      <p:sp>
        <p:nvSpPr>
          <p:cNvPr id="3" name="Rectangle 2"/>
          <p:cNvSpPr/>
          <p:nvPr>
            <p:custDataLst>
              <p:tags r:id="rId3"/>
            </p:custDataLst>
          </p:nvPr>
        </p:nvSpPr>
        <p:spPr>
          <a:xfrm>
            <a:off x="765313" y="2321960"/>
            <a:ext cx="7613374" cy="203428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dirty="0">
                <a:ln>
                  <a:noFill/>
                </a:ln>
                <a:solidFill>
                  <a:srgbClr val="000000"/>
                </a:solidFill>
                <a:uLnTx/>
                <a:uFillTx/>
                <a:latin typeface="Arial" panose="020B0604020202020204" pitchFamily="34" charset="0"/>
                <a:ea typeface="MS PGothic" panose="020B0600070205080204" pitchFamily="34" charset="-128"/>
                <a:cs typeface="+mn-cs"/>
              </a:rPr>
              <a:t>Les adultes hospitalisés faisant l’objet d’un diagnostic primaire de schizophrénie qui n’ont pas répondu à des essais adéquats de traitement avec les deux médicaments antipsychotiques se font offrir de la </a:t>
            </a:r>
            <a:r>
              <a:rPr kumimoji="0" lang="fr-CA" sz="2400" b="0" i="0" u="none" strike="noStrike" cap="none" normalizeH="0" baseline="0" noProof="0" dirty="0" err="1">
                <a:ln>
                  <a:noFill/>
                </a:ln>
                <a:solidFill>
                  <a:srgbClr val="000000"/>
                </a:solidFill>
                <a:uLnTx/>
                <a:uFillTx/>
                <a:latin typeface="Arial" panose="020B0604020202020204" pitchFamily="34" charset="0"/>
                <a:ea typeface="MS PGothic" panose="020B0600070205080204" pitchFamily="34" charset="-128"/>
                <a:cs typeface="+mn-cs"/>
              </a:rPr>
              <a:t>clozapine</a:t>
            </a:r>
            <a:r>
              <a:rPr kumimoji="0" lang="fr-CA" sz="2400" b="0" i="0" u="none" strike="noStrike" cap="none" normalizeH="0" baseline="0" noProof="0" dirty="0">
                <a:ln>
                  <a:noFill/>
                </a:ln>
                <a:solidFill>
                  <a:srgbClr val="000000"/>
                </a:solidFill>
                <a:uLnTx/>
                <a:uFillTx/>
                <a:latin typeface="Arial" panose="020B0604020202020204" pitchFamily="34" charset="0"/>
                <a:ea typeface="MS PGothic" panose="020B0600070205080204" pitchFamily="34" charset="-128"/>
                <a:cs typeface="+mn-cs"/>
              </a:rPr>
              <a:t>.</a:t>
            </a:r>
          </a:p>
        </p:txBody>
      </p:sp>
    </p:spTree>
    <p:custDataLst>
      <p:tags r:id="rId1"/>
    </p:custDataLst>
    <p:extLst>
      <p:ext uri="{BB962C8B-B14F-4D97-AF65-F5344CB8AC3E}">
        <p14:creationId xmlns:p14="http://schemas.microsoft.com/office/powerpoint/2010/main" val="134452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129349"/>
            <a:ext cx="8244584" cy="1556719"/>
          </a:xfrm>
        </p:spPr>
        <p:txBody>
          <a:bodyPr anchor="t"/>
          <a:lstStyle/>
          <a:p>
            <a:pPr>
              <a:lnSpc>
                <a:spcPct val="90000"/>
              </a:lnSpc>
            </a:pPr>
            <a:r>
              <a:rPr lang="fr-CA" sz="3200" b="0" dirty="0"/>
              <a:t>Énoncé de qualité 7 :</a:t>
            </a:r>
            <a:r>
              <a:rPr lang="fr-CA" b="0" dirty="0"/>
              <a:t> </a:t>
            </a:r>
            <a:r>
              <a:rPr lang="fr-CA" sz="3200" dirty="0"/>
              <a:t>Traitement avec des antipsychotiques à action prolongée par voie d’injection</a:t>
            </a:r>
            <a:r>
              <a:rPr lang="fr-CA" sz="3200" dirty="0">
                <a:highlight>
                  <a:srgbClr val="FFFF00"/>
                </a:highlight>
              </a:rPr>
              <a:t> </a:t>
            </a:r>
            <a:br>
              <a:rPr lang="fr-CA" sz="3200" dirty="0">
                <a:highlight>
                  <a:srgbClr val="FFFF00"/>
                </a:highlight>
              </a:rPr>
            </a:br>
            <a:br>
              <a:rPr lang="fr-CA" sz="3200" dirty="0"/>
            </a:br>
            <a:br>
              <a:rPr lang="fr-CA" sz="3200" dirty="0"/>
            </a:br>
            <a:br>
              <a:rPr lang="fr-CA" sz="3200" dirty="0"/>
            </a:br>
            <a:br>
              <a:rPr lang="fr-CA" sz="3500" dirty="0"/>
            </a:br>
            <a:endParaRPr lang="fr-CA" sz="3500" dirty="0"/>
          </a:p>
        </p:txBody>
      </p:sp>
      <p:sp>
        <p:nvSpPr>
          <p:cNvPr id="3" name="Rectangle 2"/>
          <p:cNvSpPr/>
          <p:nvPr>
            <p:custDataLst>
              <p:tags r:id="rId3"/>
            </p:custDataLst>
          </p:nvPr>
        </p:nvSpPr>
        <p:spPr>
          <a:xfrm>
            <a:off x="765313" y="2522629"/>
            <a:ext cx="7613374" cy="1697679"/>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a:ln>
                  <a:noFill/>
                </a:ln>
                <a:solidFill>
                  <a:srgbClr val="000000"/>
                </a:solidFill>
                <a:uLnTx/>
                <a:uFillTx/>
                <a:latin typeface="Arial" panose="020B0604020202020204" pitchFamily="34" charset="0"/>
                <a:ea typeface="MS PGothic" panose="020B0600070205080204" pitchFamily="34" charset="-128"/>
                <a:cs typeface="+mn-cs"/>
              </a:rPr>
              <a:t>Les adultes hospitalisés faisant l’objet d’un diagnostic primaire de schizophrénie se font offrir un traitement avec des antipsychotiques à action prolongée par voie d’injection.</a:t>
            </a:r>
          </a:p>
        </p:txBody>
      </p:sp>
    </p:spTree>
    <p:custDataLst>
      <p:tags r:id="rId1"/>
    </p:custDataLst>
    <p:extLst>
      <p:ext uri="{BB962C8B-B14F-4D97-AF65-F5344CB8AC3E}">
        <p14:creationId xmlns:p14="http://schemas.microsoft.com/office/powerpoint/2010/main" val="3016987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440893"/>
            <a:ext cx="8244584" cy="1165909"/>
          </a:xfrm>
        </p:spPr>
        <p:txBody>
          <a:bodyPr anchor="t"/>
          <a:lstStyle/>
          <a:p>
            <a:pPr>
              <a:lnSpc>
                <a:spcPct val="90000"/>
              </a:lnSpc>
            </a:pPr>
            <a:r>
              <a:rPr lang="fr-CA" sz="3200" b="0"/>
              <a:t>Énoncé de qualité 8 :</a:t>
            </a:r>
            <a:r>
              <a:rPr lang="fr-CA" b="0"/>
              <a:t> </a:t>
            </a:r>
            <a:r>
              <a:rPr lang="fr-CA" sz="3200"/>
              <a:t>Thérapie cognitivo-comportementale</a:t>
            </a:r>
            <a:br>
              <a:rPr lang="fr-CA" sz="3200">
                <a:highlight>
                  <a:srgbClr val="FFFF00"/>
                </a:highlight>
              </a:rPr>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765313" y="2522629"/>
            <a:ext cx="7613374" cy="2021235"/>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a:ln>
                  <a:noFill/>
                </a:ln>
                <a:solidFill>
                  <a:srgbClr val="000000"/>
                </a:solidFill>
                <a:uLnTx/>
                <a:uFillTx/>
                <a:latin typeface="Arial" panose="020B0604020202020204" pitchFamily="34" charset="0"/>
                <a:ea typeface="MS PGothic" panose="020B0600070205080204" pitchFamily="34" charset="-128"/>
                <a:cs typeface="+mn-cs"/>
              </a:rPr>
              <a:t>Les adultes hospitalisés faisant l’objet d’un diagnostic primaire de schizophrénie se font offrir de la thérapie cognitivocomportementale individuelle pour la psychose, soit dans un milieu hospitalier ou dans le cadre d’un plan de soins après hospitalisation.</a:t>
            </a:r>
          </a:p>
        </p:txBody>
      </p:sp>
    </p:spTree>
    <p:custDataLst>
      <p:tags r:id="rId1"/>
    </p:custDataLst>
    <p:extLst>
      <p:ext uri="{BB962C8B-B14F-4D97-AF65-F5344CB8AC3E}">
        <p14:creationId xmlns:p14="http://schemas.microsoft.com/office/powerpoint/2010/main" val="292490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440893"/>
            <a:ext cx="8244584" cy="1165909"/>
          </a:xfrm>
        </p:spPr>
        <p:txBody>
          <a:bodyPr anchor="t"/>
          <a:lstStyle/>
          <a:p>
            <a:pPr>
              <a:lnSpc>
                <a:spcPct val="90000"/>
              </a:lnSpc>
            </a:pPr>
            <a:r>
              <a:rPr lang="fr-CA" sz="3200" b="0" dirty="0"/>
              <a:t>Énoncé de qualité 9 :</a:t>
            </a:r>
            <a:r>
              <a:rPr lang="fr-CA" b="0" dirty="0"/>
              <a:t> </a:t>
            </a:r>
            <a:r>
              <a:rPr lang="fr-CA" sz="3200" dirty="0"/>
              <a:t>Intervention familiale</a:t>
            </a:r>
            <a:br>
              <a:rPr lang="fr-CA" sz="3200" dirty="0"/>
            </a:br>
            <a:br>
              <a:rPr lang="fr-CA" sz="3200" dirty="0"/>
            </a:br>
            <a:br>
              <a:rPr lang="fr-CA" sz="3200" dirty="0"/>
            </a:br>
            <a:br>
              <a:rPr lang="fr-CA" sz="3200" dirty="0"/>
            </a:br>
            <a:br>
              <a:rPr lang="fr-CA" sz="3500" dirty="0"/>
            </a:br>
            <a:endParaRPr lang="fr-CA" sz="3500" dirty="0"/>
          </a:p>
        </p:txBody>
      </p:sp>
      <p:sp>
        <p:nvSpPr>
          <p:cNvPr id="3" name="Rectangle 2"/>
          <p:cNvSpPr/>
          <p:nvPr>
            <p:custDataLst>
              <p:tags r:id="rId3"/>
            </p:custDataLst>
          </p:nvPr>
        </p:nvSpPr>
        <p:spPr>
          <a:xfrm>
            <a:off x="765313" y="2522630"/>
            <a:ext cx="7613374" cy="1289716"/>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dirty="0">
                <a:ln>
                  <a:noFill/>
                </a:ln>
                <a:solidFill>
                  <a:srgbClr val="000000"/>
                </a:solidFill>
                <a:uLnTx/>
                <a:uFillTx/>
                <a:latin typeface="Arial" panose="020B0604020202020204" pitchFamily="34" charset="0"/>
                <a:ea typeface="MS PGothic" panose="020B0600070205080204" pitchFamily="34" charset="-128"/>
                <a:cs typeface="Arial" panose="020B0604020202020204" pitchFamily="34" charset="0"/>
              </a:rPr>
              <a:t>Les adultes hospitalisés faisant l’objet d’un diagnostic primaire de schizophrénie se font offrir des interventions familiales.</a:t>
            </a:r>
          </a:p>
        </p:txBody>
      </p:sp>
    </p:spTree>
    <p:custDataLst>
      <p:tags r:id="rId1"/>
    </p:custDataLst>
    <p:extLst>
      <p:ext uri="{BB962C8B-B14F-4D97-AF65-F5344CB8AC3E}">
        <p14:creationId xmlns:p14="http://schemas.microsoft.com/office/powerpoint/2010/main" val="3717541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440893"/>
            <a:ext cx="8244584" cy="1165909"/>
          </a:xfrm>
        </p:spPr>
        <p:txBody>
          <a:bodyPr anchor="t"/>
          <a:lstStyle/>
          <a:p>
            <a:pPr>
              <a:lnSpc>
                <a:spcPct val="90000"/>
              </a:lnSpc>
            </a:pPr>
            <a:r>
              <a:rPr lang="fr-CA" sz="3200" b="0"/>
              <a:t>Énoncé de qualité 10 :</a:t>
            </a:r>
            <a:r>
              <a:rPr lang="fr-CA" b="0"/>
              <a:t> </a:t>
            </a:r>
            <a:r>
              <a:rPr lang="fr-CA" sz="3200"/>
              <a:t>Rendez-vous de suivi après l’hospitalisation</a:t>
            </a:r>
            <a:br>
              <a:rPr lang="fr-CA" sz="3200"/>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765313" y="2522629"/>
            <a:ext cx="7613374" cy="143039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a:ln>
                  <a:noFill/>
                </a:ln>
                <a:solidFill>
                  <a:srgbClr val="000000"/>
                </a:solidFill>
                <a:uLnTx/>
                <a:uFillTx/>
                <a:latin typeface="Arial"/>
                <a:ea typeface="MS PGothic" panose="020B0600070205080204" pitchFamily="34" charset="-128"/>
                <a:cs typeface="ＭＳ Ｐゴシック" pitchFamily="68" charset="-128"/>
              </a:rPr>
              <a:t>Les adultes faisant l’objet d’un diagnostic primaire de schizophrénie ont un rendez-vous de suivi dans les 7 jours suivant leur hospitalisation.</a:t>
            </a:r>
          </a:p>
        </p:txBody>
      </p:sp>
    </p:spTree>
    <p:custDataLst>
      <p:tags r:id="rId1"/>
    </p:custDataLst>
    <p:extLst>
      <p:ext uri="{BB962C8B-B14F-4D97-AF65-F5344CB8AC3E}">
        <p14:creationId xmlns:p14="http://schemas.microsoft.com/office/powerpoint/2010/main" val="588598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9708" y="440893"/>
            <a:ext cx="8244584" cy="1165909"/>
          </a:xfrm>
        </p:spPr>
        <p:txBody>
          <a:bodyPr anchor="t"/>
          <a:lstStyle/>
          <a:p>
            <a:pPr>
              <a:lnSpc>
                <a:spcPct val="90000"/>
              </a:lnSpc>
            </a:pPr>
            <a:r>
              <a:rPr lang="fr-CA" sz="3200" b="0"/>
              <a:t>Énoncé de qualité 11 :</a:t>
            </a:r>
            <a:r>
              <a:rPr lang="fr-CA" b="0"/>
              <a:t> </a:t>
            </a:r>
            <a:r>
              <a:rPr lang="fr-CA" sz="3200"/>
              <a:t>Transitions en matière de soins</a:t>
            </a:r>
            <a:br>
              <a:rPr lang="fr-CA" sz="3200">
                <a:highlight>
                  <a:srgbClr val="FFFF00"/>
                </a:highlight>
              </a:rPr>
            </a:br>
            <a:br>
              <a:rPr lang="fr-CA" sz="3200">
                <a:highlight>
                  <a:srgbClr val="FFFF00"/>
                </a:highlight>
              </a:rPr>
            </a:br>
            <a:br>
              <a:rPr lang="fr-CA" sz="3200"/>
            </a:br>
            <a:br>
              <a:rPr lang="fr-CA" sz="3200"/>
            </a:br>
            <a:br>
              <a:rPr lang="fr-CA" sz="3500"/>
            </a:br>
            <a:endParaRPr lang="fr-CA" sz="3500"/>
          </a:p>
        </p:txBody>
      </p:sp>
      <p:sp>
        <p:nvSpPr>
          <p:cNvPr id="3" name="Rectangle 2"/>
          <p:cNvSpPr/>
          <p:nvPr>
            <p:custDataLst>
              <p:tags r:id="rId3"/>
            </p:custDataLst>
          </p:nvPr>
        </p:nvSpPr>
        <p:spPr>
          <a:xfrm>
            <a:off x="765313" y="2522629"/>
            <a:ext cx="7613374" cy="2398692"/>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2400" b="0" i="0" u="none" strike="noStrike" cap="none" normalizeH="0" baseline="0" noProof="0" dirty="0">
                <a:ln>
                  <a:noFill/>
                </a:ln>
                <a:solidFill>
                  <a:srgbClr val="000000"/>
                </a:solidFill>
                <a:uLnTx/>
                <a:uFillTx/>
                <a:latin typeface="Arial"/>
                <a:ea typeface="MS PGothic" panose="020B0600070205080204" pitchFamily="34" charset="-128"/>
                <a:cs typeface="+mn-cs"/>
              </a:rPr>
              <a:t>Les adultes faisant l’objet d’un diagnostic primaire de schizophrénie qui obtiennent leur congé d’un milieu hospitalier ont une équipe ou un fournisseur de soins qui est responsable de la communication, de la coordination et de la prestation d’un plan de soins qui est adapté à leurs besoins.</a:t>
            </a:r>
          </a:p>
        </p:txBody>
      </p:sp>
    </p:spTree>
    <p:custDataLst>
      <p:tags r:id="rId1"/>
    </p:custDataLst>
    <p:extLst>
      <p:ext uri="{BB962C8B-B14F-4D97-AF65-F5344CB8AC3E}">
        <p14:creationId xmlns:p14="http://schemas.microsoft.com/office/powerpoint/2010/main" val="81839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695E-FB9C-464C-A8CC-788E6665D3C8}"/>
              </a:ext>
            </a:extLst>
          </p:cNvPr>
          <p:cNvSpPr>
            <a:spLocks noGrp="1"/>
          </p:cNvSpPr>
          <p:nvPr>
            <p:ph type="title"/>
            <p:custDataLst>
              <p:tags r:id="rId1"/>
            </p:custDataLst>
          </p:nvPr>
        </p:nvSpPr>
        <p:spPr/>
        <p:txBody>
          <a:bodyPr/>
          <a:lstStyle/>
          <a:p>
            <a:r>
              <a:rPr lang="fr-CA" b="0"/>
              <a:t>Énoncé de pratique émergente* : </a:t>
            </a:r>
            <a:r>
              <a:rPr lang="fr-CA"/>
              <a:t>Interventions non pharmacologiques </a:t>
            </a:r>
          </a:p>
        </p:txBody>
      </p:sp>
      <p:sp>
        <p:nvSpPr>
          <p:cNvPr id="3" name="Content Placeholder 2">
            <a:extLst>
              <a:ext uri="{FF2B5EF4-FFF2-40B4-BE49-F238E27FC236}">
                <a16:creationId xmlns:a16="http://schemas.microsoft.com/office/drawing/2014/main" id="{50FE877C-5AA9-4422-B9AD-07A571F2EABC}"/>
              </a:ext>
            </a:extLst>
          </p:cNvPr>
          <p:cNvSpPr>
            <a:spLocks noGrp="1"/>
          </p:cNvSpPr>
          <p:nvPr>
            <p:ph idx="1"/>
            <p:custDataLst>
              <p:tags r:id="rId2"/>
            </p:custDataLst>
          </p:nvPr>
        </p:nvSpPr>
        <p:spPr/>
        <p:txBody>
          <a:bodyPr/>
          <a:lstStyle/>
          <a:p>
            <a:pPr marL="0" indent="0">
              <a:buNone/>
            </a:pPr>
            <a:r>
              <a:rPr lang="fr-CA"/>
              <a:t>Autre que la thérapie cognitivo-comportementale et de l’intervention familiale, nous ne pouvons pas donner à l’heure actuelle une orientation sur l’utilisation d’autres traitements non pharmacologiques dans le milieu de soins actifs pour les adultes hospitalisés faisant l’objet d’un diagnostic primaire de schizophrénie en raison de recommandations contradictoires dans les lignes directrices utilisées pour élaborer les énoncés de qualité. </a:t>
            </a:r>
          </a:p>
        </p:txBody>
      </p:sp>
      <p:sp>
        <p:nvSpPr>
          <p:cNvPr id="4" name="TextBox 3">
            <a:extLst>
              <a:ext uri="{FF2B5EF4-FFF2-40B4-BE49-F238E27FC236}">
                <a16:creationId xmlns:a16="http://schemas.microsoft.com/office/drawing/2014/main" id="{7DE2DC6B-A854-49F7-AE61-C3E1EA00D310}"/>
              </a:ext>
            </a:extLst>
          </p:cNvPr>
          <p:cNvSpPr txBox="1"/>
          <p:nvPr>
            <p:custDataLst>
              <p:tags r:id="rId3"/>
            </p:custDataLst>
          </p:nvPr>
        </p:nvSpPr>
        <p:spPr>
          <a:xfrm>
            <a:off x="457200" y="5035247"/>
            <a:ext cx="8229599"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1200" b="0" i="0" u="none" strike="noStrike" cap="none" normalizeH="0" baseline="0" noProof="0" dirty="0">
                <a:ln>
                  <a:noFill/>
                </a:ln>
                <a:solidFill>
                  <a:srgbClr val="000000"/>
                </a:solidFill>
                <a:uLnTx/>
                <a:uFillTx/>
                <a:latin typeface="Arial" panose="020B0604020202020204" pitchFamily="34" charset="0"/>
                <a:ea typeface="MS PGothic" panose="020B0600070205080204" pitchFamily="34" charset="-128"/>
                <a:cs typeface="+mn-cs"/>
              </a:rPr>
              <a:t>*L’énoncé de pratique émergente décrit un domaine d’amélioration de la qualité que le comité consultatif juge prioritaire, mais pour lequel les lignes directrices utilisées dans l’établissement des énoncés de la qualité contiennent des preuves concrètes insuffisantes ou contradictoires.  L’énoncé de pratique émergente reconnaît la nécessité de formuler des recommandations fondées sur des données probantes, mais que ces éléments sont encore insuffisants. </a:t>
            </a:r>
          </a:p>
        </p:txBody>
      </p:sp>
    </p:spTree>
    <p:extLst>
      <p:ext uri="{BB962C8B-B14F-4D97-AF65-F5344CB8AC3E}">
        <p14:creationId xmlns:p14="http://schemas.microsoft.com/office/powerpoint/2010/main" val="2243000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1734-D6F8-4DB1-8EFD-81AE483997B1}"/>
              </a:ext>
            </a:extLst>
          </p:cNvPr>
          <p:cNvSpPr>
            <a:spLocks noGrp="1"/>
          </p:cNvSpPr>
          <p:nvPr>
            <p:ph type="title"/>
            <p:custDataLst>
              <p:tags r:id="rId1"/>
            </p:custDataLst>
          </p:nvPr>
        </p:nvSpPr>
        <p:spPr>
          <a:xfrm>
            <a:off x="586879" y="682616"/>
            <a:ext cx="5937210" cy="5768213"/>
          </a:xfrm>
        </p:spPr>
        <p:txBody>
          <a:bodyPr/>
          <a:lstStyle/>
          <a:p>
            <a:pPr>
              <a:lnSpc>
                <a:spcPct val="100000"/>
              </a:lnSpc>
            </a:pPr>
            <a:r>
              <a:rPr lang="fr-CA" sz="1600" b="0" i="1" dirty="0">
                <a:latin typeface="+mn-lt"/>
                <a:ea typeface="MS PGothic"/>
              </a:rPr>
              <a:t>« [Avant de me joindre à ce comité], je ne pense pas avoir eu l’occasion de discuter de manière vraiment constructive à propos du système de santé mentale. Ces questions [abordées par la norme de qualité] n’ont jamais pu être formulées parce qu’il suffit d’entrer dans le système, de parler à un psychiatre et d’être réorienté, d’être réorienté... et de suivre une voie qui est établie par d’autres personnes. Beaucoup d’expériences des clients et beaucoup de sentiments, de pensées et de points de vue des clients ne sont vraiment pas pris en considération. Si nous pouvons obtenir le soutien approprié et l’information et les connaissances réelles, exactes et professionnelles, nous ne dépendrons pas autant de notre système de santé mentale. Nous pouvons continuer à vivre notre vie. Ce serait une bonne chose pour tant d’aspects, y compris le respect de soi et l’estime de soi. Nous ne dépendrons pas trop d’un professionnel de la santé mentale. [Ce qui sous-tend les normes, c’est] l’autodétermination, une personne qui peut trouver sa propre voie, qui ne se sent pas mal à l’aise de parler, qui peut se sentir à l’aise de poser des questions, de demander ce dont elle a besoin... C’est là que les conversations vont commencer, je l’espère, avec cette norme de qualité » </a:t>
            </a:r>
            <a:br>
              <a:rPr lang="fr-CA" sz="1400" dirty="0">
                <a:latin typeface="+mn-lt"/>
                <a:ea typeface="MS PGothic"/>
              </a:rPr>
            </a:br>
            <a:br>
              <a:rPr lang="fr-CA" sz="1400" dirty="0">
                <a:latin typeface="+mn-lt"/>
                <a:ea typeface="MS PGothic"/>
              </a:rPr>
            </a:br>
            <a:r>
              <a:rPr lang="fr-CA" sz="1200" b="0" i="1" dirty="0">
                <a:latin typeface="+mn-lt"/>
                <a:ea typeface="MS PGothic"/>
              </a:rPr>
              <a:t>– Conseillère en matière d’expérience vécue, Comité consultatif sur la norme de qualité en matière de schizophrénie</a:t>
            </a:r>
            <a:br>
              <a:rPr lang="fr-CA" sz="1200" b="0" dirty="0">
                <a:highlight>
                  <a:srgbClr val="FFFF00"/>
                </a:highlight>
              </a:rPr>
            </a:br>
            <a:br>
              <a:rPr lang="fr-CA" sz="1200" b="0" i="1" dirty="0">
                <a:highlight>
                  <a:srgbClr val="FFFF00"/>
                </a:highlight>
                <a:ea typeface="MS PGothic"/>
              </a:rPr>
            </a:br>
            <a:br>
              <a:rPr lang="fr-CA" sz="1600" b="0" i="1" dirty="0">
                <a:highlight>
                  <a:srgbClr val="FFFF00"/>
                </a:highlight>
                <a:ea typeface="MS PGothic"/>
              </a:rPr>
            </a:br>
            <a:endParaRPr lang="fr-CA" sz="1600" b="0" i="1" dirty="0">
              <a:highlight>
                <a:srgbClr val="FFFF00"/>
              </a:highlight>
              <a:ea typeface="MS PGothic"/>
            </a:endParaRPr>
          </a:p>
        </p:txBody>
      </p:sp>
    </p:spTree>
    <p:extLst>
      <p:ext uri="{BB962C8B-B14F-4D97-AF65-F5344CB8AC3E}">
        <p14:creationId xmlns:p14="http://schemas.microsoft.com/office/powerpoint/2010/main" val="319669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313" y="1679639"/>
            <a:ext cx="6081935" cy="1969761"/>
          </a:xfrm>
        </p:spPr>
        <p:txBody>
          <a:bodyPr/>
          <a:lstStyle/>
          <a:p>
            <a:br>
              <a:rPr lang="fr-CA" sz="4800" dirty="0"/>
            </a:br>
            <a:r>
              <a:rPr lang="fr-CA" sz="4800" dirty="0"/>
              <a:t>Comment mesurer la réussite</a:t>
            </a:r>
            <a:br>
              <a:rPr lang="fr-CA" dirty="0">
                <a:solidFill>
                  <a:schemeClr val="tx1"/>
                </a:solidFill>
                <a:latin typeface="MS PGothic"/>
              </a:rPr>
            </a:br>
            <a:endParaRPr lang="fr-CA" dirty="0">
              <a:solidFill>
                <a:schemeClr val="tx1"/>
              </a:solidFill>
              <a:latin typeface="MS PGothic"/>
            </a:endParaRPr>
          </a:p>
        </p:txBody>
      </p:sp>
    </p:spTree>
    <p:custDataLst>
      <p:tags r:id="rId1"/>
    </p:custDataLst>
    <p:extLst>
      <p:ext uri="{BB962C8B-B14F-4D97-AF65-F5344CB8AC3E}">
        <p14:creationId xmlns:p14="http://schemas.microsoft.com/office/powerpoint/2010/main" val="147900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60872"/>
            <a:ext cx="7139136" cy="706437"/>
          </a:xfrm>
        </p:spPr>
        <p:txBody>
          <a:bodyPr/>
          <a:lstStyle/>
          <a:p>
            <a:r>
              <a:rPr lang="fr-CA"/>
              <a:t>Normes de qualité</a:t>
            </a:r>
          </a:p>
        </p:txBody>
      </p:sp>
      <p:graphicFrame>
        <p:nvGraphicFramePr>
          <p:cNvPr id="4" name="Diagram 3"/>
          <p:cNvGraphicFramePr/>
          <p:nvPr>
            <p:custDataLst>
              <p:tags r:id="rId2"/>
            </p:custDataLst>
            <p:extLst>
              <p:ext uri="{D42A27DB-BD31-4B8C-83A1-F6EECF244321}">
                <p14:modId xmlns:p14="http://schemas.microsoft.com/office/powerpoint/2010/main" val="3632027747"/>
              </p:ext>
            </p:extLst>
          </p:nvPr>
        </p:nvGraphicFramePr>
        <p:xfrm>
          <a:off x="552450" y="1536526"/>
          <a:ext cx="8039100" cy="4533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1914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1D4A-5A4B-42C8-B41D-A880D1F100FA}"/>
              </a:ext>
            </a:extLst>
          </p:cNvPr>
          <p:cNvSpPr>
            <a:spLocks noGrp="1"/>
          </p:cNvSpPr>
          <p:nvPr>
            <p:ph type="title"/>
            <p:custDataLst>
              <p:tags r:id="rId2"/>
            </p:custDataLst>
          </p:nvPr>
        </p:nvSpPr>
        <p:spPr>
          <a:xfrm>
            <a:off x="457200" y="274638"/>
            <a:ext cx="8244584" cy="1165909"/>
          </a:xfrm>
        </p:spPr>
        <p:txBody>
          <a:bodyPr/>
          <a:lstStyle/>
          <a:p>
            <a:r>
              <a:rPr lang="fr-CA" dirty="0"/>
              <a:t>Comment mesurer la réussite </a:t>
            </a:r>
            <a:br>
              <a:rPr lang="fr-CA" dirty="0"/>
            </a:br>
            <a:r>
              <a:rPr lang="fr-CA" dirty="0"/>
              <a:t>à l’échelle provinciale  </a:t>
            </a:r>
          </a:p>
        </p:txBody>
      </p:sp>
      <p:sp>
        <p:nvSpPr>
          <p:cNvPr id="5" name="Content Placeholder 4">
            <a:extLst>
              <a:ext uri="{FF2B5EF4-FFF2-40B4-BE49-F238E27FC236}">
                <a16:creationId xmlns:a16="http://schemas.microsoft.com/office/drawing/2014/main" id="{4EF0EEC0-5334-49B7-B18E-C32A3037E22F}"/>
              </a:ext>
            </a:extLst>
          </p:cNvPr>
          <p:cNvSpPr>
            <a:spLocks noGrp="1"/>
          </p:cNvSpPr>
          <p:nvPr>
            <p:ph idx="1"/>
            <p:custDataLst>
              <p:tags r:id="rId3"/>
            </p:custDataLst>
          </p:nvPr>
        </p:nvSpPr>
        <p:spPr>
          <a:xfrm>
            <a:off x="241540" y="1707675"/>
            <a:ext cx="8660920" cy="5355528"/>
          </a:xfrm>
        </p:spPr>
        <p:txBody>
          <a:bodyPr/>
          <a:lstStyle/>
          <a:p>
            <a:pPr marL="0" indent="0">
              <a:spcBef>
                <a:spcPts val="0"/>
              </a:spcBef>
              <a:buNone/>
            </a:pPr>
            <a:r>
              <a:rPr lang="fr-CA" sz="2000" dirty="0"/>
              <a:t>Nous recommandons la liste suivante d’indicateurs pour surveiller la réussite globale de la norme à l’échelle provinciale : </a:t>
            </a:r>
          </a:p>
          <a:p>
            <a:pPr marL="0" indent="0">
              <a:spcBef>
                <a:spcPts val="0"/>
              </a:spcBef>
              <a:buNone/>
            </a:pPr>
            <a:endParaRPr lang="en-CA" sz="700" dirty="0"/>
          </a:p>
          <a:p>
            <a:pPr>
              <a:spcBef>
                <a:spcPts val="0"/>
              </a:spcBef>
            </a:pPr>
            <a:r>
              <a:rPr lang="fr-CA" sz="1800" dirty="0">
                <a:ea typeface="MS PGothic"/>
              </a:rPr>
              <a:t>Nombre de décès par suicide de patients hospitalisés faisant l’objet d’un diagnostic primaire de schizophrénie </a:t>
            </a:r>
          </a:p>
          <a:p>
            <a:pPr marL="0" indent="0">
              <a:spcBef>
                <a:spcPts val="0"/>
              </a:spcBef>
              <a:buNone/>
            </a:pPr>
            <a:endParaRPr lang="en-US" sz="500" dirty="0"/>
          </a:p>
          <a:p>
            <a:pPr>
              <a:spcBef>
                <a:spcPts val="0"/>
              </a:spcBef>
            </a:pPr>
            <a:r>
              <a:rPr lang="fr-CA" sz="1800" dirty="0">
                <a:ea typeface="MS PGothic"/>
              </a:rPr>
              <a:t>Pourcentage de personnes hospitalisées faisant l’objet d’un diagnostic primaire de schizophrénie qui se sont suicidées dans les 30 jours suivant leur hospitalisation </a:t>
            </a:r>
          </a:p>
          <a:p>
            <a:pPr marL="0" indent="0">
              <a:spcBef>
                <a:spcPts val="0"/>
              </a:spcBef>
              <a:buNone/>
            </a:pPr>
            <a:endParaRPr lang="en-US" sz="500" dirty="0"/>
          </a:p>
          <a:p>
            <a:pPr>
              <a:spcBef>
                <a:spcPts val="0"/>
              </a:spcBef>
            </a:pPr>
            <a:r>
              <a:rPr lang="fr-CA" sz="1800" dirty="0">
                <a:ea typeface="MS PGothic"/>
              </a:rPr>
              <a:t>Taux de réadmission dans un établissement dans les 7 à 30 jours suivant le congé, stratifié selon la raison de la réadmission : </a:t>
            </a:r>
          </a:p>
          <a:p>
            <a:pPr lvl="1">
              <a:spcBef>
                <a:spcPts val="0"/>
              </a:spcBef>
            </a:pPr>
            <a:r>
              <a:rPr lang="fr-CA" sz="1200" dirty="0">
                <a:ea typeface="MS PGothic"/>
              </a:rPr>
              <a:t>N’importe quelle raison </a:t>
            </a:r>
          </a:p>
          <a:p>
            <a:pPr lvl="1">
              <a:spcBef>
                <a:spcPts val="0"/>
              </a:spcBef>
            </a:pPr>
            <a:r>
              <a:rPr lang="fr-CA" sz="1200" dirty="0">
                <a:ea typeface="MS PGothic"/>
              </a:rPr>
              <a:t>Une raison liée à la santé mentale et à la toxicomanie </a:t>
            </a:r>
          </a:p>
          <a:p>
            <a:pPr lvl="1">
              <a:spcBef>
                <a:spcPts val="0"/>
              </a:spcBef>
            </a:pPr>
            <a:r>
              <a:rPr lang="fr-CA" sz="1200" dirty="0">
                <a:ea typeface="MS PGothic"/>
              </a:rPr>
              <a:t>La schizophrénie </a:t>
            </a:r>
          </a:p>
          <a:p>
            <a:pPr marL="457200" lvl="1" indent="0">
              <a:spcBef>
                <a:spcPts val="0"/>
              </a:spcBef>
              <a:buNone/>
            </a:pPr>
            <a:endParaRPr lang="en-US" sz="500" dirty="0"/>
          </a:p>
          <a:p>
            <a:pPr>
              <a:spcBef>
                <a:spcPts val="0"/>
              </a:spcBef>
            </a:pPr>
            <a:r>
              <a:rPr lang="fr-CA" sz="1800" dirty="0">
                <a:ea typeface="MS PGothic"/>
              </a:rPr>
              <a:t>Taux de consultations aux urgences non prévues après le congé de l’hôpital dans les 7 à 30 jours, stratifié selon la raison de la consultation : </a:t>
            </a:r>
          </a:p>
          <a:p>
            <a:pPr lvl="1">
              <a:spcBef>
                <a:spcPts val="0"/>
              </a:spcBef>
            </a:pPr>
            <a:r>
              <a:rPr lang="fr-CA" sz="1200" dirty="0">
                <a:ea typeface="MS PGothic"/>
              </a:rPr>
              <a:t>N’importe quelle raison </a:t>
            </a:r>
          </a:p>
          <a:p>
            <a:pPr lvl="1">
              <a:spcBef>
                <a:spcPts val="0"/>
              </a:spcBef>
            </a:pPr>
            <a:r>
              <a:rPr lang="fr-CA" sz="1200" dirty="0">
                <a:ea typeface="MS PGothic"/>
              </a:rPr>
              <a:t>Une raison liée à la santé mentale et à la toxicomanie </a:t>
            </a:r>
          </a:p>
          <a:p>
            <a:pPr lvl="1">
              <a:spcBef>
                <a:spcPts val="0"/>
              </a:spcBef>
            </a:pPr>
            <a:r>
              <a:rPr lang="fr-CA" sz="1200" dirty="0">
                <a:ea typeface="MS PGothic"/>
              </a:rPr>
              <a:t>La schizophrénie </a:t>
            </a:r>
          </a:p>
          <a:p>
            <a:pPr lvl="1">
              <a:spcBef>
                <a:spcPts val="0"/>
              </a:spcBef>
            </a:pPr>
            <a:r>
              <a:rPr lang="fr-CA" sz="1200" dirty="0">
                <a:ea typeface="MS PGothic"/>
              </a:rPr>
              <a:t>L’automutilation</a:t>
            </a:r>
          </a:p>
        </p:txBody>
      </p:sp>
    </p:spTree>
    <p:custDataLst>
      <p:tags r:id="rId1"/>
    </p:custDataLst>
    <p:extLst>
      <p:ext uri="{BB962C8B-B14F-4D97-AF65-F5344CB8AC3E}">
        <p14:creationId xmlns:p14="http://schemas.microsoft.com/office/powerpoint/2010/main" val="3157782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1D4A-5A4B-42C8-B41D-A880D1F100FA}"/>
              </a:ext>
            </a:extLst>
          </p:cNvPr>
          <p:cNvSpPr>
            <a:spLocks noGrp="1"/>
          </p:cNvSpPr>
          <p:nvPr>
            <p:ph type="title"/>
            <p:custDataLst>
              <p:tags r:id="rId2"/>
            </p:custDataLst>
          </p:nvPr>
        </p:nvSpPr>
        <p:spPr>
          <a:xfrm>
            <a:off x="284672" y="274638"/>
            <a:ext cx="8805300" cy="1165909"/>
          </a:xfrm>
        </p:spPr>
        <p:txBody>
          <a:bodyPr/>
          <a:lstStyle/>
          <a:p>
            <a:r>
              <a:rPr lang="fr-CA" dirty="0"/>
              <a:t>Comment mesurer la réussite </a:t>
            </a:r>
            <a:br>
              <a:rPr lang="fr-CA" dirty="0"/>
            </a:br>
            <a:r>
              <a:rPr lang="fr-CA" dirty="0"/>
              <a:t>à l’échelle locale</a:t>
            </a:r>
          </a:p>
        </p:txBody>
      </p:sp>
      <p:sp>
        <p:nvSpPr>
          <p:cNvPr id="5" name="Content Placeholder 4">
            <a:extLst>
              <a:ext uri="{FF2B5EF4-FFF2-40B4-BE49-F238E27FC236}">
                <a16:creationId xmlns:a16="http://schemas.microsoft.com/office/drawing/2014/main" id="{4EF0EEC0-5334-49B7-B18E-C32A3037E22F}"/>
              </a:ext>
            </a:extLst>
          </p:cNvPr>
          <p:cNvSpPr>
            <a:spLocks noGrp="1"/>
          </p:cNvSpPr>
          <p:nvPr>
            <p:ph idx="1"/>
            <p:custDataLst>
              <p:tags r:id="rId3"/>
            </p:custDataLst>
          </p:nvPr>
        </p:nvSpPr>
        <p:spPr>
          <a:xfrm>
            <a:off x="282402" y="1577934"/>
            <a:ext cx="8229600" cy="4248472"/>
          </a:xfrm>
        </p:spPr>
        <p:txBody>
          <a:bodyPr/>
          <a:lstStyle/>
          <a:p>
            <a:pPr marL="0" indent="0">
              <a:buNone/>
            </a:pPr>
            <a:r>
              <a:rPr lang="fr-CA"/>
              <a:t>Nous recommandons la liste suivante d’indicateurs pour surveiller la réussite globale de la norme à l’échelle locale :</a:t>
            </a:r>
          </a:p>
          <a:p>
            <a:r>
              <a:rPr lang="fr-CA"/>
              <a:t>Pourcentage de personnes hospitalisées faisant l’objet d’un diagnostic primaire de schizophrénie dont les symptômes comportementaux s’améliorent entre leur admission et leur congé, stratifié selon la durée de leur séjour </a:t>
            </a:r>
          </a:p>
          <a:p>
            <a:r>
              <a:rPr lang="fr-CA"/>
              <a:t>Pourcentage de personnes hospitalisées faisant l’objet d’un diagnostic primaire de schizophrénie dont les symptômes positifs s’améliorent entre leur admission et leur congé, stratifié selon la durée de leur séjour </a:t>
            </a:r>
          </a:p>
          <a:p>
            <a:pPr marL="0" indent="0">
              <a:buNone/>
            </a:pPr>
            <a:endParaRPr lang="en-US"/>
          </a:p>
        </p:txBody>
      </p:sp>
    </p:spTree>
    <p:custDataLst>
      <p:tags r:id="rId1"/>
    </p:custDataLst>
    <p:extLst>
      <p:ext uri="{BB962C8B-B14F-4D97-AF65-F5344CB8AC3E}">
        <p14:creationId xmlns:p14="http://schemas.microsoft.com/office/powerpoint/2010/main" val="3043859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BE6ED-1220-7740-B8E4-8978512D7E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48"/>
            <a:ext cx="9175333" cy="6916508"/>
          </a:xfrm>
          <a:prstGeom prst="rect">
            <a:avLst/>
          </a:prstGeom>
        </p:spPr>
      </p:pic>
      <p:sp>
        <p:nvSpPr>
          <p:cNvPr id="4" name="Rectangle 3">
            <a:extLst>
              <a:ext uri="{FF2B5EF4-FFF2-40B4-BE49-F238E27FC236}">
                <a16:creationId xmlns:a16="http://schemas.microsoft.com/office/drawing/2014/main" id="{2DE70C32-0136-0248-87F2-9817920BB691}"/>
              </a:ext>
            </a:extLst>
          </p:cNvPr>
          <p:cNvSpPr/>
          <p:nvPr/>
        </p:nvSpPr>
        <p:spPr>
          <a:xfrm>
            <a:off x="5662507" y="2604274"/>
            <a:ext cx="2934528" cy="646331"/>
          </a:xfrm>
          <a:prstGeom prst="rect">
            <a:avLst/>
          </a:prstGeom>
          <a:noFill/>
          <a:ln>
            <a:noFill/>
          </a:ln>
        </p:spPr>
        <p:txBody>
          <a:bodyPr vert="horz" wrap="square" lIns="91440" tIns="45720" rIns="91440" bIns="45720" numCol="1" anchor="b" anchorCtr="0" compatLnSpc="1">
            <a:prstTxWarp prst="textNoShape">
              <a:avLst/>
            </a:prstTxWarp>
          </a:bodyPr>
          <a:lstStyle/>
          <a:p>
            <a:pPr eaLnBrk="0" hangingPunct="0"/>
            <a:br>
              <a:rPr lang="en-CA" sz="2000" b="1" u="none" dirty="0">
                <a:solidFill>
                  <a:srgbClr val="FFFFFF"/>
                </a:solidFill>
                <a:latin typeface="Arial"/>
                <a:cs typeface="Arial"/>
              </a:rPr>
            </a:br>
            <a:endParaRPr lang="en-CA" sz="2000" b="1" u="none" dirty="0">
              <a:solidFill>
                <a:srgbClr val="FFFFFF"/>
              </a:solidFill>
              <a:latin typeface="Arial"/>
              <a:cs typeface="Arial"/>
            </a:endParaRPr>
          </a:p>
          <a:p>
            <a:pPr eaLnBrk="0" hangingPunct="0"/>
            <a:endParaRPr lang="en-CA" sz="2000" b="1" u="none" dirty="0">
              <a:solidFill>
                <a:srgbClr val="FFFFFF"/>
              </a:solidFill>
              <a:latin typeface="Arial"/>
              <a:cs typeface="Arial"/>
            </a:endParaRPr>
          </a:p>
          <a:p>
            <a:pPr eaLnBrk="0" hangingPunct="0"/>
            <a:br>
              <a:rPr lang="en-CA" sz="2000" b="1" u="none" dirty="0">
                <a:solidFill>
                  <a:srgbClr val="FFFFFF"/>
                </a:solidFill>
                <a:latin typeface="Arial"/>
                <a:cs typeface="Arial"/>
              </a:rPr>
            </a:br>
            <a:r>
              <a:rPr lang="en-CA" sz="2000" u="none" dirty="0" err="1">
                <a:solidFill>
                  <a:srgbClr val="FFFFFF"/>
                </a:solidFill>
                <a:latin typeface="Arial"/>
                <a:cs typeface="Arial"/>
              </a:rPr>
              <a:t>Venez</a:t>
            </a:r>
            <a:r>
              <a:rPr lang="en-CA" sz="2000" u="none" dirty="0">
                <a:solidFill>
                  <a:srgbClr val="FFFFFF"/>
                </a:solidFill>
                <a:latin typeface="Arial"/>
                <a:cs typeface="Arial"/>
              </a:rPr>
              <a:t> nous y rejoinder :</a:t>
            </a:r>
            <a:br>
              <a:rPr lang="en-CA" sz="2000" u="none" dirty="0">
                <a:solidFill>
                  <a:srgbClr val="FFFFFF"/>
                </a:solidFill>
                <a:latin typeface="Arial"/>
                <a:cs typeface="Arial"/>
              </a:rPr>
            </a:br>
            <a:r>
              <a:rPr lang="en-CA" sz="2000" b="1" u="none" dirty="0" err="1">
                <a:solidFill>
                  <a:srgbClr val="FFFFFF"/>
                </a:solidFill>
                <a:latin typeface="Arial"/>
                <a:cs typeface="Arial"/>
              </a:rPr>
              <a:t>quorum.hqontario.ca</a:t>
            </a:r>
            <a:r>
              <a:rPr lang="en-CA" sz="2000" b="1" u="none" dirty="0">
                <a:solidFill>
                  <a:srgbClr val="FFFFFF"/>
                </a:solidFill>
                <a:latin typeface="Arial"/>
                <a:cs typeface="Arial"/>
              </a:rPr>
              <a:t>/</a:t>
            </a:r>
          </a:p>
        </p:txBody>
      </p:sp>
      <p:sp>
        <p:nvSpPr>
          <p:cNvPr id="5" name="TextBox 4">
            <a:extLst>
              <a:ext uri="{FF2B5EF4-FFF2-40B4-BE49-F238E27FC236}">
                <a16:creationId xmlns:a16="http://schemas.microsoft.com/office/drawing/2014/main" id="{AADDDC16-A3D8-B542-8C77-D54B0C2936C1}"/>
              </a:ext>
            </a:extLst>
          </p:cNvPr>
          <p:cNvSpPr txBox="1"/>
          <p:nvPr/>
        </p:nvSpPr>
        <p:spPr>
          <a:xfrm>
            <a:off x="732330" y="6184374"/>
            <a:ext cx="2989921" cy="261610"/>
          </a:xfrm>
          <a:prstGeom prst="rect">
            <a:avLst/>
          </a:prstGeom>
          <a:noFill/>
        </p:spPr>
        <p:txBody>
          <a:bodyPr wrap="none" rtlCol="0" anchor="t">
            <a:spAutoFit/>
          </a:bodyPr>
          <a:lstStyle/>
          <a:p>
            <a:r>
              <a:rPr lang="en-CA" sz="1100" u="none" dirty="0">
                <a:solidFill>
                  <a:schemeClr val="bg1"/>
                </a:solidFill>
                <a:latin typeface="Arial"/>
                <a:cs typeface="Arial"/>
              </a:rPr>
              <a:t>© </a:t>
            </a:r>
            <a:r>
              <a:rPr lang="en-CA" sz="1100" u="none" dirty="0" err="1">
                <a:solidFill>
                  <a:schemeClr val="bg1"/>
                </a:solidFill>
                <a:latin typeface="Arial"/>
                <a:cs typeface="Arial"/>
              </a:rPr>
              <a:t>Imprimeur</a:t>
            </a:r>
            <a:r>
              <a:rPr lang="en-CA" sz="1100" u="none" dirty="0">
                <a:solidFill>
                  <a:schemeClr val="bg1"/>
                </a:solidFill>
                <a:latin typeface="Arial"/>
                <a:cs typeface="Arial"/>
              </a:rPr>
              <a:t> de la Reine pour </a:t>
            </a:r>
            <a:r>
              <a:rPr lang="en-CA" sz="1100" u="none" dirty="0" err="1">
                <a:solidFill>
                  <a:schemeClr val="bg1"/>
                </a:solidFill>
                <a:latin typeface="Arial"/>
                <a:cs typeface="Arial"/>
              </a:rPr>
              <a:t>l’Ontario</a:t>
            </a:r>
            <a:r>
              <a:rPr lang="en-CA" sz="1100" u="none" dirty="0">
                <a:solidFill>
                  <a:schemeClr val="bg1"/>
                </a:solidFill>
                <a:latin typeface="Arial"/>
                <a:cs typeface="Arial"/>
              </a:rPr>
              <a:t>, 2019</a:t>
            </a:r>
            <a:endParaRPr lang="en-US" sz="1100" dirty="0">
              <a:solidFill>
                <a:schemeClr val="bg1"/>
              </a:solidFill>
            </a:endParaRPr>
          </a:p>
        </p:txBody>
      </p:sp>
    </p:spTree>
    <p:custDataLst>
      <p:tags r:id="rId1"/>
    </p:custDataLst>
    <p:extLst>
      <p:ext uri="{BB962C8B-B14F-4D97-AF65-F5344CB8AC3E}">
        <p14:creationId xmlns:p14="http://schemas.microsoft.com/office/powerpoint/2010/main" val="137298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txBox="1">
            <a:spLocks/>
          </p:cNvSpPr>
          <p:nvPr>
            <p:custDataLst>
              <p:tags r:id="rId1"/>
            </p:custDataLst>
          </p:nvPr>
        </p:nvSpPr>
        <p:spPr>
          <a:xfrm>
            <a:off x="219289" y="251754"/>
            <a:ext cx="8434383" cy="778712"/>
          </a:xfrm>
          <a:prstGeom prst="rect">
            <a:avLst/>
          </a:prstGeom>
        </p:spPr>
        <p:txBody>
          <a:bodyPr/>
          <a:lstStyle>
            <a:lvl1pPr marL="342900" indent="-342900" algn="l" rtl="0" eaLnBrk="0" fontAlgn="base" hangingPunct="0">
              <a:spcBef>
                <a:spcPct val="20000"/>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defTabSz="914400">
              <a:buClr>
                <a:srgbClr val="00788A"/>
              </a:buClr>
              <a:buFontTx/>
              <a:buNone/>
            </a:pPr>
            <a:endParaRPr lang="en-CA" sz="3600" b="1" u="none">
              <a:solidFill>
                <a:srgbClr val="0C6577"/>
              </a:solidFill>
            </a:endParaRPr>
          </a:p>
        </p:txBody>
      </p:sp>
      <p:sp>
        <p:nvSpPr>
          <p:cNvPr id="14" name="TextBox 13"/>
          <p:cNvSpPr txBox="1"/>
          <p:nvPr>
            <p:custDataLst>
              <p:tags r:id="rId2"/>
            </p:custDataLst>
          </p:nvPr>
        </p:nvSpPr>
        <p:spPr>
          <a:xfrm>
            <a:off x="-1608667" y="677333"/>
            <a:ext cx="184666" cy="307777"/>
          </a:xfrm>
          <a:prstGeom prst="rect">
            <a:avLst/>
          </a:prstGeom>
          <a:noFill/>
        </p:spPr>
        <p:txBody>
          <a:bodyPr wrap="none" rtlCol="0">
            <a:spAutoFit/>
          </a:bodyPr>
          <a:lstStyle/>
          <a:p>
            <a:endParaRPr lang="en-US">
              <a:solidFill>
                <a:srgbClr val="000000"/>
              </a:solidFill>
            </a:endParaRPr>
          </a:p>
        </p:txBody>
      </p:sp>
      <p:sp>
        <p:nvSpPr>
          <p:cNvPr id="2" name="Rectangle 1"/>
          <p:cNvSpPr/>
          <p:nvPr>
            <p:custDataLst>
              <p:tags r:id="rId3"/>
            </p:custDataLst>
          </p:nvPr>
        </p:nvSpPr>
        <p:spPr>
          <a:xfrm>
            <a:off x="219289" y="6179130"/>
            <a:ext cx="8921937" cy="677108"/>
          </a:xfrm>
          <a:prstGeom prst="rect">
            <a:avLst/>
          </a:prstGeom>
        </p:spPr>
        <p:txBody>
          <a:bodyPr wrap="square" anchor="t">
            <a:spAutoFit/>
          </a:bodyPr>
          <a:lstStyle/>
          <a:p>
            <a:r>
              <a:rPr lang="fr-CA" b="1" u="none" dirty="0">
                <a:solidFill>
                  <a:srgbClr val="0C6577"/>
                </a:solidFill>
                <a:latin typeface="Arial"/>
                <a:ea typeface="MS PGothic"/>
                <a:cs typeface="Arial"/>
              </a:rPr>
              <a:t>Vous trouverez ces ressources ici :</a:t>
            </a:r>
            <a:br>
              <a:rPr lang="fr-CA" sz="1000" u="none" dirty="0">
                <a:latin typeface="Arial"/>
                <a:ea typeface="MS PGothic"/>
                <a:cs typeface="Arial"/>
              </a:rPr>
            </a:br>
            <a:r>
              <a:rPr lang="en-CA" sz="1200" dirty="0">
                <a:hlinkClick r:id="rId17"/>
              </a:rPr>
              <a:t>https://www.hqontario.ca/Am%C3%A9liorer-les-soins-gr%C3%A2ce-aux-donn%C3%A9es-probantes/Normes-de-qualit%C3%A9/Voir-toutes-les-normes-de-qualit%C3%A9/Schizophr%C3%A9nie-soins-fournis-dans-les-h%C3%B4pitaux</a:t>
            </a:r>
            <a:endParaRPr lang="fr-CA" sz="1200" u="none" dirty="0">
              <a:hlinkClick r:id="rId18"/>
            </a:endParaRPr>
          </a:p>
        </p:txBody>
      </p:sp>
      <p:sp>
        <p:nvSpPr>
          <p:cNvPr id="22" name="TextBox 21"/>
          <p:cNvSpPr txBox="1"/>
          <p:nvPr>
            <p:custDataLst>
              <p:tags r:id="rId4"/>
            </p:custDataLst>
          </p:nvPr>
        </p:nvSpPr>
        <p:spPr>
          <a:xfrm>
            <a:off x="479009" y="5626565"/>
            <a:ext cx="2228495" cy="584775"/>
          </a:xfrm>
          <a:prstGeom prst="rect">
            <a:avLst/>
          </a:prstGeom>
          <a:noFill/>
        </p:spPr>
        <p:txBody>
          <a:bodyPr wrap="none" rtlCol="0">
            <a:spAutoFit/>
          </a:bodyPr>
          <a:lstStyle/>
          <a:p>
            <a:pPr algn="ctr"/>
            <a:r>
              <a:rPr lang="fr-CA" sz="1600" b="1" u="none" dirty="0">
                <a:solidFill>
                  <a:srgbClr val="000000"/>
                </a:solidFill>
              </a:rPr>
              <a:t>Recommandations </a:t>
            </a:r>
            <a:br>
              <a:rPr lang="fr-CA" sz="1600" b="1" u="none" dirty="0">
                <a:solidFill>
                  <a:srgbClr val="000000"/>
                </a:solidFill>
              </a:rPr>
            </a:br>
            <a:r>
              <a:rPr lang="fr-CA" sz="1600" b="1" u="none" dirty="0">
                <a:solidFill>
                  <a:srgbClr val="000000"/>
                </a:solidFill>
              </a:rPr>
              <a:t>relatives à l’adoption</a:t>
            </a:r>
          </a:p>
        </p:txBody>
      </p:sp>
      <p:sp>
        <p:nvSpPr>
          <p:cNvPr id="20" name="TextBox 19">
            <a:extLst>
              <a:ext uri="{FF2B5EF4-FFF2-40B4-BE49-F238E27FC236}">
                <a16:creationId xmlns:a16="http://schemas.microsoft.com/office/drawing/2014/main" id="{932F9474-44BB-48D5-8696-942CBEC16F43}"/>
              </a:ext>
            </a:extLst>
          </p:cNvPr>
          <p:cNvSpPr txBox="1"/>
          <p:nvPr>
            <p:custDataLst>
              <p:tags r:id="rId5"/>
            </p:custDataLst>
          </p:nvPr>
        </p:nvSpPr>
        <p:spPr>
          <a:xfrm>
            <a:off x="6339360" y="3216309"/>
            <a:ext cx="2308645" cy="338554"/>
          </a:xfrm>
          <a:prstGeom prst="rect">
            <a:avLst/>
          </a:prstGeom>
          <a:noFill/>
        </p:spPr>
        <p:txBody>
          <a:bodyPr wrap="none" rtlCol="0">
            <a:spAutoFit/>
          </a:bodyPr>
          <a:lstStyle/>
          <a:p>
            <a:r>
              <a:rPr lang="fr-CA" sz="1600" b="1" u="none" dirty="0">
                <a:solidFill>
                  <a:srgbClr val="000000"/>
                </a:solidFill>
              </a:rPr>
              <a:t>Guide de démarrage</a:t>
            </a:r>
          </a:p>
        </p:txBody>
      </p:sp>
      <p:sp>
        <p:nvSpPr>
          <p:cNvPr id="7" name="Title 6"/>
          <p:cNvSpPr>
            <a:spLocks noGrp="1"/>
          </p:cNvSpPr>
          <p:nvPr>
            <p:ph type="title"/>
            <p:custDataLst>
              <p:tags r:id="rId6"/>
            </p:custDataLst>
          </p:nvPr>
        </p:nvSpPr>
        <p:spPr>
          <a:xfrm>
            <a:off x="436829" y="118737"/>
            <a:ext cx="8244584" cy="1165909"/>
          </a:xfrm>
        </p:spPr>
        <p:txBody>
          <a:bodyPr/>
          <a:lstStyle/>
          <a:p>
            <a:r>
              <a:rPr lang="fr-CA"/>
              <a:t>Ressources des normes de qualité</a:t>
            </a:r>
          </a:p>
        </p:txBody>
      </p:sp>
      <p:sp>
        <p:nvSpPr>
          <p:cNvPr id="23" name="TextBox 22"/>
          <p:cNvSpPr txBox="1"/>
          <p:nvPr>
            <p:custDataLst>
              <p:tags r:id="rId7"/>
            </p:custDataLst>
          </p:nvPr>
        </p:nvSpPr>
        <p:spPr>
          <a:xfrm>
            <a:off x="3553329" y="5686688"/>
            <a:ext cx="1320361" cy="338554"/>
          </a:xfrm>
          <a:prstGeom prst="rect">
            <a:avLst/>
          </a:prstGeom>
          <a:noFill/>
        </p:spPr>
        <p:txBody>
          <a:bodyPr wrap="none" rtlCol="0" anchor="t">
            <a:spAutoFit/>
          </a:bodyPr>
          <a:lstStyle/>
          <a:p>
            <a:r>
              <a:rPr lang="fr-CA" sz="1600" b="1" u="none" dirty="0">
                <a:solidFill>
                  <a:srgbClr val="000000"/>
                </a:solidFill>
                <a:cs typeface="Arial"/>
              </a:rPr>
              <a:t>Tableaux de</a:t>
            </a:r>
            <a:r>
              <a:rPr lang="fr-CA" sz="1600" b="1" u="none" dirty="0">
                <a:solidFill>
                  <a:srgbClr val="000000"/>
                </a:solidFill>
              </a:rPr>
              <a:t> données</a:t>
            </a:r>
          </a:p>
        </p:txBody>
      </p:sp>
      <p:sp>
        <p:nvSpPr>
          <p:cNvPr id="24" name="TextBox 23">
            <a:extLst>
              <a:ext uri="{FF2B5EF4-FFF2-40B4-BE49-F238E27FC236}">
                <a16:creationId xmlns:a16="http://schemas.microsoft.com/office/drawing/2014/main" id="{4853A873-C959-4D38-8278-FD7FE247F985}"/>
              </a:ext>
            </a:extLst>
          </p:cNvPr>
          <p:cNvSpPr txBox="1"/>
          <p:nvPr>
            <p:custDataLst>
              <p:tags r:id="rId8"/>
            </p:custDataLst>
          </p:nvPr>
        </p:nvSpPr>
        <p:spPr>
          <a:xfrm>
            <a:off x="2998426" y="3219196"/>
            <a:ext cx="2876108" cy="338554"/>
          </a:xfrm>
          <a:prstGeom prst="rect">
            <a:avLst/>
          </a:prstGeom>
          <a:noFill/>
        </p:spPr>
        <p:txBody>
          <a:bodyPr wrap="none" rtlCol="0">
            <a:spAutoFit/>
          </a:bodyPr>
          <a:lstStyle/>
          <a:p>
            <a:r>
              <a:rPr lang="fr-CA" sz="1600" b="1" u="none">
                <a:solidFill>
                  <a:srgbClr val="000000"/>
                </a:solidFill>
              </a:rPr>
              <a:t>Guide de référence des patients</a:t>
            </a:r>
          </a:p>
        </p:txBody>
      </p:sp>
      <p:sp>
        <p:nvSpPr>
          <p:cNvPr id="25" name="TextBox 24">
            <a:extLst>
              <a:ext uri="{FF2B5EF4-FFF2-40B4-BE49-F238E27FC236}">
                <a16:creationId xmlns:a16="http://schemas.microsoft.com/office/drawing/2014/main" id="{03E716EF-89B3-412B-9FC8-3C5BA1689C25}"/>
              </a:ext>
            </a:extLst>
          </p:cNvPr>
          <p:cNvSpPr txBox="1"/>
          <p:nvPr>
            <p:custDataLst>
              <p:tags r:id="rId9"/>
            </p:custDataLst>
          </p:nvPr>
        </p:nvSpPr>
        <p:spPr>
          <a:xfrm>
            <a:off x="791975" y="3205324"/>
            <a:ext cx="1827744" cy="338554"/>
          </a:xfrm>
          <a:prstGeom prst="rect">
            <a:avLst/>
          </a:prstGeom>
          <a:noFill/>
        </p:spPr>
        <p:txBody>
          <a:bodyPr wrap="none" rtlCol="0">
            <a:spAutoFit/>
          </a:bodyPr>
          <a:lstStyle/>
          <a:p>
            <a:r>
              <a:rPr lang="fr-CA" sz="1600" b="1" u="none">
                <a:solidFill>
                  <a:srgbClr val="000000"/>
                </a:solidFill>
              </a:rPr>
              <a:t>Normes de qualité</a:t>
            </a:r>
          </a:p>
        </p:txBody>
      </p:sp>
      <p:sp>
        <p:nvSpPr>
          <p:cNvPr id="12" name="TextBox 11">
            <a:extLst>
              <a:ext uri="{FF2B5EF4-FFF2-40B4-BE49-F238E27FC236}">
                <a16:creationId xmlns:a16="http://schemas.microsoft.com/office/drawing/2014/main" id="{F0F35BBD-54CB-4390-9756-E2365E67CCA5}"/>
              </a:ext>
            </a:extLst>
          </p:cNvPr>
          <p:cNvSpPr txBox="1"/>
          <p:nvPr>
            <p:custDataLst>
              <p:tags r:id="rId10"/>
            </p:custDataLst>
          </p:nvPr>
        </p:nvSpPr>
        <p:spPr>
          <a:xfrm>
            <a:off x="6623241" y="5872786"/>
            <a:ext cx="2146742" cy="338554"/>
          </a:xfrm>
          <a:prstGeom prst="rect">
            <a:avLst/>
          </a:prstGeom>
          <a:noFill/>
        </p:spPr>
        <p:txBody>
          <a:bodyPr wrap="none" rtlCol="0" anchor="t">
            <a:spAutoFit/>
          </a:bodyPr>
          <a:lstStyle/>
          <a:p>
            <a:r>
              <a:rPr lang="fr-CA" sz="1600" b="1" u="none" dirty="0">
                <a:solidFill>
                  <a:srgbClr val="000000"/>
                </a:solidFill>
              </a:rPr>
              <a:t>Guide de mesure</a:t>
            </a:r>
          </a:p>
        </p:txBody>
      </p:sp>
      <p:pic>
        <p:nvPicPr>
          <p:cNvPr id="21" name="Picture 20">
            <a:extLst>
              <a:ext uri="{FF2B5EF4-FFF2-40B4-BE49-F238E27FC236}">
                <a16:creationId xmlns:a16="http://schemas.microsoft.com/office/drawing/2014/main" id="{A48182BA-6ACC-4ED7-B499-720D8B483980}"/>
              </a:ext>
            </a:extLst>
          </p:cNvPr>
          <p:cNvPicPr>
            <a:picLocks noChangeAspect="1"/>
          </p:cNvPicPr>
          <p:nvPr>
            <p:custDataLst>
              <p:tags r:id="rId11"/>
            </p:custDataLst>
          </p:nvPr>
        </p:nvPicPr>
        <p:blipFill>
          <a:blip r:embed="rId19"/>
          <a:stretch>
            <a:fillRect/>
          </a:stretch>
        </p:blipFill>
        <p:spPr>
          <a:xfrm>
            <a:off x="6805970" y="3911016"/>
            <a:ext cx="1357675" cy="1767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EA3761E0-C01D-1146-B4A4-5E8FDDDC4D54}"/>
              </a:ext>
            </a:extLst>
          </p:cNvPr>
          <p:cNvPicPr>
            <a:picLocks noChangeAspect="1"/>
          </p:cNvPicPr>
          <p:nvPr>
            <p:custDataLst>
              <p:tags r:id="rId12"/>
            </p:custDataLst>
          </p:nvPr>
        </p:nvPicPr>
        <p:blipFill>
          <a:blip r:embed="rId20"/>
          <a:stretch>
            <a:fillRect/>
          </a:stretch>
        </p:blipFill>
        <p:spPr>
          <a:xfrm>
            <a:off x="894173" y="1369367"/>
            <a:ext cx="1623348" cy="1612751"/>
          </a:xfrm>
          <a:prstGeom prst="rect">
            <a:avLst/>
          </a:prstGeom>
          <a:effectLst>
            <a:outerShdw blurRad="76200" algn="ctr" rotWithShape="0">
              <a:prstClr val="black">
                <a:alpha val="40000"/>
              </a:prstClr>
            </a:outerShdw>
          </a:effectLst>
        </p:spPr>
      </p:pic>
      <p:pic>
        <p:nvPicPr>
          <p:cNvPr id="18" name="Picture 17">
            <a:extLst>
              <a:ext uri="{FF2B5EF4-FFF2-40B4-BE49-F238E27FC236}">
                <a16:creationId xmlns:a16="http://schemas.microsoft.com/office/drawing/2014/main" id="{15786239-13C9-4EDC-AC14-30023B8AA366}"/>
              </a:ext>
            </a:extLst>
          </p:cNvPr>
          <p:cNvPicPr>
            <a:picLocks noChangeAspect="1"/>
          </p:cNvPicPr>
          <p:nvPr>
            <p:custDataLst>
              <p:tags r:id="rId13"/>
            </p:custDataLst>
          </p:nvPr>
        </p:nvPicPr>
        <p:blipFill>
          <a:blip r:embed="rId21"/>
          <a:stretch>
            <a:fillRect/>
          </a:stretch>
        </p:blipFill>
        <p:spPr>
          <a:xfrm>
            <a:off x="3553329" y="3802835"/>
            <a:ext cx="2253855" cy="1673882"/>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630F963D-A1C0-9A43-A8FE-0694E96602FC}"/>
              </a:ext>
            </a:extLst>
          </p:cNvPr>
          <p:cNvPicPr>
            <a:picLocks noChangeAspect="1"/>
          </p:cNvPicPr>
          <p:nvPr/>
        </p:nvPicPr>
        <p:blipFill>
          <a:blip r:embed="rId22"/>
          <a:stretch>
            <a:fillRect/>
          </a:stretch>
        </p:blipFill>
        <p:spPr>
          <a:xfrm>
            <a:off x="6320587" y="1315929"/>
            <a:ext cx="2327418" cy="1745564"/>
          </a:xfrm>
          <a:prstGeom prst="rect">
            <a:avLst/>
          </a:prstGeom>
          <a:ln>
            <a:noFill/>
          </a:ln>
          <a:effectLst>
            <a:outerShdw blurRad="292100" dist="165100" dir="2700000" sx="93000" sy="93000" algn="tl" rotWithShape="0">
              <a:srgbClr val="333333">
                <a:alpha val="81000"/>
              </a:srgbClr>
            </a:outerShdw>
          </a:effectLst>
        </p:spPr>
      </p:pic>
      <p:pic>
        <p:nvPicPr>
          <p:cNvPr id="31" name="Picture 30">
            <a:extLst>
              <a:ext uri="{FF2B5EF4-FFF2-40B4-BE49-F238E27FC236}">
                <a16:creationId xmlns:a16="http://schemas.microsoft.com/office/drawing/2014/main" id="{3CF7EA24-B11C-A54A-B8A6-D4BF9207733C}"/>
              </a:ext>
            </a:extLst>
          </p:cNvPr>
          <p:cNvPicPr>
            <a:picLocks noChangeAspect="1"/>
          </p:cNvPicPr>
          <p:nvPr>
            <p:custDataLst>
              <p:tags r:id="rId14"/>
            </p:custDataLst>
          </p:nvPr>
        </p:nvPicPr>
        <p:blipFill>
          <a:blip r:embed="rId23"/>
          <a:stretch>
            <a:fillRect/>
          </a:stretch>
        </p:blipFill>
        <p:spPr>
          <a:xfrm>
            <a:off x="458429" y="3705945"/>
            <a:ext cx="2344663" cy="1812710"/>
          </a:xfrm>
          <a:prstGeom prst="rect">
            <a:avLst/>
          </a:prstGeom>
          <a:effectLst>
            <a:outerShdw blurRad="76200" algn="ctr" rotWithShape="0">
              <a:prstClr val="black">
                <a:alpha val="40000"/>
              </a:prstClr>
            </a:outerShdw>
          </a:effectLst>
        </p:spPr>
      </p:pic>
      <p:pic>
        <p:nvPicPr>
          <p:cNvPr id="34" name="Picture 33">
            <a:extLst>
              <a:ext uri="{FF2B5EF4-FFF2-40B4-BE49-F238E27FC236}">
                <a16:creationId xmlns:a16="http://schemas.microsoft.com/office/drawing/2014/main" id="{D5F8248C-81C9-E447-9E93-77407C71453B}"/>
              </a:ext>
            </a:extLst>
          </p:cNvPr>
          <p:cNvPicPr>
            <a:picLocks noChangeAspect="1"/>
          </p:cNvPicPr>
          <p:nvPr/>
        </p:nvPicPr>
        <p:blipFill>
          <a:blip r:embed="rId24"/>
          <a:stretch>
            <a:fillRect/>
          </a:stretch>
        </p:blipFill>
        <p:spPr>
          <a:xfrm>
            <a:off x="3553329" y="1364151"/>
            <a:ext cx="1674254" cy="1674254"/>
          </a:xfrm>
          <a:prstGeom prst="rect">
            <a:avLst/>
          </a:prstGeom>
          <a:ln>
            <a:solidFill>
              <a:schemeClr val="bg1">
                <a:lumMod val="85000"/>
              </a:schemeClr>
            </a:solidFill>
          </a:ln>
        </p:spPr>
      </p:pic>
    </p:spTree>
    <p:extLst>
      <p:ext uri="{BB962C8B-B14F-4D97-AF65-F5344CB8AC3E}">
        <p14:creationId xmlns:p14="http://schemas.microsoft.com/office/powerpoint/2010/main" val="218296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custDataLst>
              <p:tags r:id="rId1"/>
            </p:custDataLst>
          </p:nvPr>
        </p:nvSpPr>
        <p:spPr>
          <a:xfrm>
            <a:off x="401821" y="238344"/>
            <a:ext cx="8495044" cy="706437"/>
          </a:xfrm>
          <a:prstGeom prst="rect">
            <a:avLst/>
          </a:prstGeom>
        </p:spPr>
        <p:txBody>
          <a:bodyPr/>
          <a:lst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a:lstStyle>
          <a:p>
            <a:pPr defTabSz="914400"/>
            <a:r>
              <a:rPr lang="fr-CA" b="0" u="none">
                <a:solidFill>
                  <a:srgbClr val="00A0AF"/>
                </a:solidFill>
              </a:rPr>
              <a:t>Aperçu de la </a:t>
            </a:r>
            <a:r>
              <a:rPr lang="fr-CA" u="none">
                <a:solidFill>
                  <a:srgbClr val="00A0AF"/>
                </a:solidFill>
              </a:rPr>
              <a:t>norme de qualité</a:t>
            </a:r>
          </a:p>
        </p:txBody>
      </p:sp>
      <p:sp>
        <p:nvSpPr>
          <p:cNvPr id="25" name="TextBox 24">
            <a:extLst>
              <a:ext uri="{FF2B5EF4-FFF2-40B4-BE49-F238E27FC236}">
                <a16:creationId xmlns:a16="http://schemas.microsoft.com/office/drawing/2014/main" id="{B4017602-2BEA-1C4C-9215-7719F1D924ED}"/>
              </a:ext>
            </a:extLst>
          </p:cNvPr>
          <p:cNvSpPr txBox="1"/>
          <p:nvPr>
            <p:custDataLst>
              <p:tags r:id="rId2"/>
            </p:custDataLst>
          </p:nvPr>
        </p:nvSpPr>
        <p:spPr>
          <a:xfrm>
            <a:off x="1473380" y="1084256"/>
            <a:ext cx="1598515" cy="338554"/>
          </a:xfrm>
          <a:prstGeom prst="rect">
            <a:avLst/>
          </a:prstGeom>
          <a:solidFill>
            <a:schemeClr val="accent1">
              <a:lumMod val="50000"/>
            </a:schemeClr>
          </a:solidFill>
          <a:ln>
            <a:noFill/>
          </a:ln>
        </p:spPr>
        <p:txBody>
          <a:bodyPr wrap="none" rtlCol="0">
            <a:spAutoFit/>
          </a:bodyPr>
          <a:lstStyle/>
          <a:p>
            <a:r>
              <a:rPr lang="fr-CA" sz="1600" b="1" u="none">
                <a:solidFill>
                  <a:schemeClr val="bg1"/>
                </a:solidFill>
              </a:rPr>
              <a:t>L’Énoncé</a:t>
            </a:r>
          </a:p>
        </p:txBody>
      </p:sp>
      <p:sp>
        <p:nvSpPr>
          <p:cNvPr id="26" name="TextBox 25">
            <a:extLst>
              <a:ext uri="{FF2B5EF4-FFF2-40B4-BE49-F238E27FC236}">
                <a16:creationId xmlns:a16="http://schemas.microsoft.com/office/drawing/2014/main" id="{070DA0B4-BCD5-5941-8431-5F4B894BB01C}"/>
              </a:ext>
            </a:extLst>
          </p:cNvPr>
          <p:cNvSpPr txBox="1"/>
          <p:nvPr>
            <p:custDataLst>
              <p:tags r:id="rId3"/>
            </p:custDataLst>
          </p:nvPr>
        </p:nvSpPr>
        <p:spPr>
          <a:xfrm>
            <a:off x="5090160" y="1060187"/>
            <a:ext cx="1520353" cy="338554"/>
          </a:xfrm>
          <a:prstGeom prst="rect">
            <a:avLst/>
          </a:prstGeom>
          <a:solidFill>
            <a:srgbClr val="3C8C93"/>
          </a:solidFill>
          <a:ln>
            <a:noFill/>
          </a:ln>
        </p:spPr>
        <p:txBody>
          <a:bodyPr wrap="none" rtlCol="0">
            <a:spAutoFit/>
          </a:bodyPr>
          <a:lstStyle/>
          <a:p>
            <a:r>
              <a:rPr lang="fr-CA" sz="1600" b="1" u="none">
                <a:solidFill>
                  <a:schemeClr val="bg1"/>
                </a:solidFill>
              </a:rPr>
              <a:t>Le public</a:t>
            </a:r>
          </a:p>
        </p:txBody>
      </p:sp>
      <p:sp>
        <p:nvSpPr>
          <p:cNvPr id="27" name="TextBox 26">
            <a:extLst>
              <a:ext uri="{FF2B5EF4-FFF2-40B4-BE49-F238E27FC236}">
                <a16:creationId xmlns:a16="http://schemas.microsoft.com/office/drawing/2014/main" id="{53845974-EE63-0446-8B22-EC178407131A}"/>
              </a:ext>
            </a:extLst>
          </p:cNvPr>
          <p:cNvSpPr txBox="1"/>
          <p:nvPr>
            <p:custDataLst>
              <p:tags r:id="rId4"/>
            </p:custDataLst>
          </p:nvPr>
        </p:nvSpPr>
        <p:spPr>
          <a:xfrm>
            <a:off x="3112137" y="6015253"/>
            <a:ext cx="1587294" cy="338554"/>
          </a:xfrm>
          <a:prstGeom prst="rect">
            <a:avLst/>
          </a:prstGeom>
          <a:solidFill>
            <a:srgbClr val="3C8C93"/>
          </a:solidFill>
          <a:ln>
            <a:solidFill>
              <a:srgbClr val="FFFFFF"/>
            </a:solidFill>
          </a:ln>
        </p:spPr>
        <p:txBody>
          <a:bodyPr wrap="none" rtlCol="0">
            <a:spAutoFit/>
          </a:bodyPr>
          <a:lstStyle/>
          <a:p>
            <a:r>
              <a:rPr lang="fr-CA" sz="1600" b="1" u="none">
                <a:solidFill>
                  <a:schemeClr val="bg1"/>
                </a:solidFill>
              </a:rPr>
              <a:t>Les indicateurs</a:t>
            </a:r>
          </a:p>
        </p:txBody>
      </p:sp>
      <p:sp>
        <p:nvSpPr>
          <p:cNvPr id="28" name="TextBox 27">
            <a:extLst>
              <a:ext uri="{FF2B5EF4-FFF2-40B4-BE49-F238E27FC236}">
                <a16:creationId xmlns:a16="http://schemas.microsoft.com/office/drawing/2014/main" id="{CA66F257-E7F3-4C47-96EA-05C8DF816052}"/>
              </a:ext>
            </a:extLst>
          </p:cNvPr>
          <p:cNvSpPr txBox="1"/>
          <p:nvPr>
            <p:custDataLst>
              <p:tags r:id="rId5"/>
            </p:custDataLst>
          </p:nvPr>
        </p:nvSpPr>
        <p:spPr>
          <a:xfrm>
            <a:off x="7128086" y="1060187"/>
            <a:ext cx="1472196" cy="584775"/>
          </a:xfrm>
          <a:prstGeom prst="rect">
            <a:avLst/>
          </a:prstGeom>
          <a:solidFill>
            <a:srgbClr val="3C8C93"/>
          </a:solidFill>
          <a:ln>
            <a:solidFill>
              <a:srgbClr val="FFFFFF"/>
            </a:solidFill>
          </a:ln>
        </p:spPr>
        <p:txBody>
          <a:bodyPr wrap="square" rtlCol="0">
            <a:spAutoFit/>
          </a:bodyPr>
          <a:lstStyle/>
          <a:p>
            <a:r>
              <a:rPr lang="fr-CA" sz="1600" b="1" u="none" dirty="0">
                <a:solidFill>
                  <a:schemeClr val="bg1"/>
                </a:solidFill>
              </a:rPr>
              <a:t>Les définitions</a:t>
            </a:r>
          </a:p>
        </p:txBody>
      </p:sp>
      <p:cxnSp>
        <p:nvCxnSpPr>
          <p:cNvPr id="29" name="Straight Arrow Connector 28">
            <a:extLst>
              <a:ext uri="{FF2B5EF4-FFF2-40B4-BE49-F238E27FC236}">
                <a16:creationId xmlns:a16="http://schemas.microsoft.com/office/drawing/2014/main" id="{D25E328C-D84A-3441-9DBC-A2F5745AFB0A}"/>
              </a:ext>
            </a:extLst>
          </p:cNvPr>
          <p:cNvCxnSpPr>
            <a:cxnSpLocks/>
          </p:cNvCxnSpPr>
          <p:nvPr>
            <p:custDataLst>
              <p:tags r:id="rId6"/>
            </p:custDataLst>
          </p:nvPr>
        </p:nvCxnSpPr>
        <p:spPr bwMode="auto">
          <a:xfrm>
            <a:off x="2257329" y="1422611"/>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0EBDBA0A-E95C-0B4C-96DC-5E53D81ABF9C}"/>
              </a:ext>
            </a:extLst>
          </p:cNvPr>
          <p:cNvCxnSpPr>
            <a:cxnSpLocks/>
          </p:cNvCxnSpPr>
          <p:nvPr>
            <p:custDataLst>
              <p:tags r:id="rId7"/>
            </p:custDataLst>
          </p:nvPr>
        </p:nvCxnSpPr>
        <p:spPr bwMode="auto">
          <a:xfrm>
            <a:off x="5836088" y="1396348"/>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FC42E02C-016A-0648-B553-0118F9057268}"/>
              </a:ext>
            </a:extLst>
          </p:cNvPr>
          <p:cNvCxnSpPr>
            <a:cxnSpLocks/>
          </p:cNvCxnSpPr>
          <p:nvPr>
            <p:custDataLst>
              <p:tags r:id="rId8"/>
            </p:custDataLst>
          </p:nvPr>
        </p:nvCxnSpPr>
        <p:spPr bwMode="auto">
          <a:xfrm>
            <a:off x="7743708" y="1401602"/>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0B787A8E-36D2-4847-8C6C-C837541D7420}"/>
              </a:ext>
            </a:extLst>
          </p:cNvPr>
          <p:cNvCxnSpPr>
            <a:cxnSpLocks/>
          </p:cNvCxnSpPr>
          <p:nvPr>
            <p:custDataLst>
              <p:tags r:id="rId9"/>
            </p:custDataLst>
          </p:nvPr>
        </p:nvCxnSpPr>
        <p:spPr bwMode="auto">
          <a:xfrm>
            <a:off x="4699909" y="6168430"/>
            <a:ext cx="365022" cy="0"/>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pic>
        <p:nvPicPr>
          <p:cNvPr id="33" name="Picture 32">
            <a:extLst>
              <a:ext uri="{FF2B5EF4-FFF2-40B4-BE49-F238E27FC236}">
                <a16:creationId xmlns:a16="http://schemas.microsoft.com/office/drawing/2014/main" id="{7B0C9AC8-BF1B-5A4F-88E8-297E50D296CB}"/>
              </a:ext>
            </a:extLst>
          </p:cNvPr>
          <p:cNvPicPr>
            <a:picLocks noChangeAspect="1"/>
          </p:cNvPicPr>
          <p:nvPr>
            <p:custDataLst>
              <p:tags r:id="rId10"/>
            </p:custDataLst>
          </p:nvPr>
        </p:nvPicPr>
        <p:blipFill>
          <a:blip r:embed="rId14"/>
          <a:stretch>
            <a:fillRect/>
          </a:stretch>
        </p:blipFill>
        <p:spPr>
          <a:xfrm>
            <a:off x="498745" y="1998519"/>
            <a:ext cx="3553048" cy="3553048"/>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401EC0-D07B-D648-A7D5-2D279D17F09B}"/>
              </a:ext>
            </a:extLst>
          </p:cNvPr>
          <p:cNvPicPr>
            <a:picLocks noChangeAspect="1"/>
          </p:cNvPicPr>
          <p:nvPr>
            <p:custDataLst>
              <p:tags r:id="rId11"/>
            </p:custDataLst>
          </p:nvPr>
        </p:nvPicPr>
        <p:blipFill>
          <a:blip r:embed="rId15"/>
          <a:stretch>
            <a:fillRect/>
          </a:stretch>
        </p:blipFill>
        <p:spPr>
          <a:xfrm>
            <a:off x="5366444" y="5189411"/>
            <a:ext cx="1959556" cy="155448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D52A845-2E9E-DE48-AD49-46FB303F579E}"/>
              </a:ext>
            </a:extLst>
          </p:cNvPr>
          <p:cNvPicPr>
            <a:picLocks noChangeAspect="1"/>
          </p:cNvPicPr>
          <p:nvPr/>
        </p:nvPicPr>
        <p:blipFill>
          <a:blip r:embed="rId16"/>
          <a:stretch>
            <a:fillRect/>
          </a:stretch>
        </p:blipFill>
        <p:spPr>
          <a:xfrm>
            <a:off x="4583113" y="1964151"/>
            <a:ext cx="4054800" cy="1843733"/>
          </a:xfrm>
          <a:prstGeom prst="rect">
            <a:avLst/>
          </a:prstGeom>
          <a:effectLst>
            <a:outerShdw blurRad="292100" dist="139700" dir="2700000" algn="ctr" rotWithShape="0">
              <a:srgbClr val="000000">
                <a:alpha val="45000"/>
              </a:srgbClr>
            </a:outerShdw>
          </a:effectLst>
        </p:spPr>
      </p:pic>
    </p:spTree>
    <p:extLst>
      <p:ext uri="{BB962C8B-B14F-4D97-AF65-F5344CB8AC3E}">
        <p14:creationId xmlns:p14="http://schemas.microsoft.com/office/powerpoint/2010/main" val="248031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 </a:t>
            </a:r>
            <a:br>
              <a:rPr lang="fr-CA" sz="2800" b="0"/>
            </a:br>
            <a:r>
              <a:rPr lang="fr-CA"/>
              <a:t>Guide de référence des patients</a:t>
            </a:r>
          </a:p>
        </p:txBody>
      </p:sp>
      <p:sp>
        <p:nvSpPr>
          <p:cNvPr id="5" name="Content Placeholder 4"/>
          <p:cNvSpPr>
            <a:spLocks noGrp="1"/>
          </p:cNvSpPr>
          <p:nvPr>
            <p:ph idx="4294967295"/>
            <p:custDataLst>
              <p:tags r:id="rId2"/>
            </p:custDataLst>
          </p:nvPr>
        </p:nvSpPr>
        <p:spPr>
          <a:xfrm>
            <a:off x="473272" y="2182812"/>
            <a:ext cx="3273462" cy="2492375"/>
          </a:xfrm>
        </p:spPr>
        <p:txBody>
          <a:bodyPr/>
          <a:lstStyle/>
          <a:p>
            <a:pPr marL="0" indent="0">
              <a:buNone/>
            </a:pPr>
            <a:r>
              <a:rPr lang="fr-CA" sz="1800" dirty="0"/>
              <a:t>Le </a:t>
            </a:r>
            <a:r>
              <a:rPr lang="fr-CA" sz="1800" b="1" dirty="0"/>
              <a:t>guide de référence des patients </a:t>
            </a:r>
            <a:r>
              <a:rPr lang="fr-CA" sz="1800" dirty="0"/>
              <a:t>est conçu pour donner aux patients de l’information sur ce à quoi ressemblent des soins de qualité pour diverses affections, en se fondant sur les meilleures données probantes, afin qu’ils </a:t>
            </a:r>
            <a:r>
              <a:rPr lang="fr-FR" sz="1800" dirty="0"/>
              <a:t>sachent ce qu'ils doivent demander lorsqu'ils reçoivent un traitement</a:t>
            </a:r>
            <a:r>
              <a:rPr lang="fr-CA" sz="1800" dirty="0"/>
              <a:t>. </a:t>
            </a:r>
          </a:p>
        </p:txBody>
      </p:sp>
      <p:pic>
        <p:nvPicPr>
          <p:cNvPr id="7" name="Picture 6">
            <a:extLst>
              <a:ext uri="{FF2B5EF4-FFF2-40B4-BE49-F238E27FC236}">
                <a16:creationId xmlns:a16="http://schemas.microsoft.com/office/drawing/2014/main" id="{75B05E02-5BE1-0C42-855C-9FC3EF839DD0}"/>
              </a:ext>
            </a:extLst>
          </p:cNvPr>
          <p:cNvPicPr>
            <a:picLocks noChangeAspect="1"/>
          </p:cNvPicPr>
          <p:nvPr/>
        </p:nvPicPr>
        <p:blipFill>
          <a:blip r:embed="rId5"/>
          <a:stretch>
            <a:fillRect/>
          </a:stretch>
        </p:blipFill>
        <p:spPr>
          <a:xfrm>
            <a:off x="4689588" y="2066086"/>
            <a:ext cx="3454513" cy="3454513"/>
          </a:xfrm>
          <a:prstGeom prst="rect">
            <a:avLst/>
          </a:prstGeom>
          <a:ln>
            <a:solidFill>
              <a:schemeClr val="bg1">
                <a:lumMod val="85000"/>
              </a:schemeClr>
            </a:solidFill>
          </a:ln>
        </p:spPr>
      </p:pic>
    </p:spTree>
    <p:extLst>
      <p:ext uri="{BB962C8B-B14F-4D97-AF65-F5344CB8AC3E}">
        <p14:creationId xmlns:p14="http://schemas.microsoft.com/office/powerpoint/2010/main" val="38616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p:txBody>
          <a:bodyPr/>
          <a:lstStyle/>
          <a:p>
            <a:r>
              <a:rPr lang="fr-CA" sz="2800" b="0" dirty="0"/>
              <a:t>Normes de qualité :</a:t>
            </a:r>
            <a:br>
              <a:rPr lang="fr-CA" dirty="0"/>
            </a:br>
            <a:r>
              <a:rPr lang="fr-CA" dirty="0"/>
              <a:t>Recommandations relatives </a:t>
            </a:r>
            <a:br>
              <a:rPr lang="fr-CA" dirty="0"/>
            </a:br>
            <a:r>
              <a:rPr lang="fr-CA" dirty="0"/>
              <a:t>à l’adoption</a:t>
            </a:r>
          </a:p>
        </p:txBody>
      </p:sp>
      <p:sp>
        <p:nvSpPr>
          <p:cNvPr id="5" name="Content Placeholder 4"/>
          <p:cNvSpPr>
            <a:spLocks noGrp="1"/>
          </p:cNvSpPr>
          <p:nvPr>
            <p:ph idx="4294967295"/>
            <p:custDataLst>
              <p:tags r:id="rId2"/>
            </p:custDataLst>
          </p:nvPr>
        </p:nvSpPr>
        <p:spPr>
          <a:xfrm>
            <a:off x="582341" y="2280083"/>
            <a:ext cx="3249962" cy="2819340"/>
          </a:xfrm>
        </p:spPr>
        <p:txBody>
          <a:bodyPr/>
          <a:lstStyle/>
          <a:p>
            <a:pPr marL="0" indent="0">
              <a:buNone/>
            </a:pPr>
            <a:r>
              <a:rPr lang="fr-CA" sz="1800" b="1" dirty="0"/>
              <a:t>Recommandations</a:t>
            </a:r>
            <a:r>
              <a:rPr lang="fr-CA" sz="1800" dirty="0"/>
              <a:t> pour </a:t>
            </a:r>
            <a:br>
              <a:rPr lang="fr-CA" sz="1800" dirty="0"/>
            </a:br>
            <a:r>
              <a:rPr lang="fr-CA" sz="1800" dirty="0"/>
              <a:t>les décideurs, les administrateurs, les organismes de soins de santé et les professionnels qui visent à combler les lacunes entre les soins actuels et les soins présentés dans les énoncés de qualité pour favoriser l’adoption de la norme de qualité dans l’ensemble de l’Ontario.</a:t>
            </a:r>
          </a:p>
        </p:txBody>
      </p:sp>
      <p:pic>
        <p:nvPicPr>
          <p:cNvPr id="4" name="Picture 3">
            <a:extLst>
              <a:ext uri="{FF2B5EF4-FFF2-40B4-BE49-F238E27FC236}">
                <a16:creationId xmlns:a16="http://schemas.microsoft.com/office/drawing/2014/main" id="{DAEE5383-8B21-FD4E-B5B6-6B2F6B09D836}"/>
              </a:ext>
            </a:extLst>
          </p:cNvPr>
          <p:cNvPicPr>
            <a:picLocks noChangeAspect="1"/>
          </p:cNvPicPr>
          <p:nvPr>
            <p:custDataLst>
              <p:tags r:id="rId3"/>
            </p:custDataLst>
          </p:nvPr>
        </p:nvPicPr>
        <p:blipFill>
          <a:blip r:embed="rId6"/>
          <a:stretch>
            <a:fillRect/>
          </a:stretch>
        </p:blipFill>
        <p:spPr>
          <a:xfrm>
            <a:off x="4358537" y="2280083"/>
            <a:ext cx="4321243" cy="3340846"/>
          </a:xfrm>
          <a:prstGeom prst="rect">
            <a:avLst/>
          </a:prstGeom>
          <a:effectLst>
            <a:outerShdw blurRad="76200" algn="ctr" rotWithShape="0">
              <a:prstClr val="black">
                <a:alpha val="40000"/>
              </a:prstClr>
            </a:outerShdw>
          </a:effectLst>
        </p:spPr>
      </p:pic>
    </p:spTree>
    <p:extLst>
      <p:ext uri="{BB962C8B-B14F-4D97-AF65-F5344CB8AC3E}">
        <p14:creationId xmlns:p14="http://schemas.microsoft.com/office/powerpoint/2010/main" val="385606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a:t>
            </a:r>
            <a:br>
              <a:rPr lang="fr-CA"/>
            </a:br>
            <a:r>
              <a:rPr lang="fr-CA"/>
              <a:t>Outils de mise en œuvre</a:t>
            </a:r>
          </a:p>
        </p:txBody>
      </p:sp>
      <p:sp>
        <p:nvSpPr>
          <p:cNvPr id="5" name="Content Placeholder 4"/>
          <p:cNvSpPr>
            <a:spLocks noGrp="1"/>
          </p:cNvSpPr>
          <p:nvPr>
            <p:ph idx="4294967295"/>
            <p:custDataLst>
              <p:tags r:id="rId2"/>
            </p:custDataLst>
          </p:nvPr>
        </p:nvSpPr>
        <p:spPr>
          <a:xfrm>
            <a:off x="496935" y="2173288"/>
            <a:ext cx="3354340" cy="4248150"/>
          </a:xfrm>
        </p:spPr>
        <p:txBody>
          <a:bodyPr/>
          <a:lstStyle/>
          <a:p>
            <a:pPr marL="0" indent="0">
              <a:buNone/>
            </a:pPr>
            <a:r>
              <a:rPr lang="fr-CA" sz="1800" dirty="0"/>
              <a:t>Le </a:t>
            </a:r>
            <a:r>
              <a:rPr lang="fr-CA" sz="1800" b="1" i="1" dirty="0"/>
              <a:t>Guide de démarrage</a:t>
            </a:r>
            <a:r>
              <a:rPr lang="fr-CA" sz="1800" b="1" dirty="0"/>
              <a:t> :</a:t>
            </a:r>
          </a:p>
          <a:p>
            <a:r>
              <a:rPr lang="fr-CA" sz="1800" dirty="0"/>
              <a:t>Décrit le processus d’utilisation de la norme de qualité à titre de ressource pour offrir des soins de qualité supérieure</a:t>
            </a:r>
          </a:p>
          <a:p>
            <a:r>
              <a:rPr lang="fr-CA" sz="1800" dirty="0"/>
              <a:t>Contient des démarches fondées sur des données probantes, ainsi que d’autres outils et modèles utiles pour mettre en œuvre les idées de changement à l’échelle de la pratique</a:t>
            </a:r>
          </a:p>
        </p:txBody>
      </p:sp>
      <p:pic>
        <p:nvPicPr>
          <p:cNvPr id="7" name="Picture 6">
            <a:extLst>
              <a:ext uri="{FF2B5EF4-FFF2-40B4-BE49-F238E27FC236}">
                <a16:creationId xmlns:a16="http://schemas.microsoft.com/office/drawing/2014/main" id="{2C81B5A6-A0C7-794F-938D-E065A484E8FB}"/>
              </a:ext>
            </a:extLst>
          </p:cNvPr>
          <p:cNvPicPr>
            <a:picLocks noChangeAspect="1"/>
          </p:cNvPicPr>
          <p:nvPr/>
        </p:nvPicPr>
        <p:blipFill>
          <a:blip r:embed="rId5"/>
          <a:stretch>
            <a:fillRect/>
          </a:stretch>
        </p:blipFill>
        <p:spPr>
          <a:xfrm>
            <a:off x="4506883" y="2450381"/>
            <a:ext cx="4140181" cy="3105137"/>
          </a:xfrm>
          <a:prstGeom prst="rect">
            <a:avLst/>
          </a:prstGeom>
          <a:ln>
            <a:noFill/>
          </a:ln>
          <a:effectLst>
            <a:outerShdw blurRad="292100" dist="165100" dir="2700000" sx="93000" sy="93000" algn="tl" rotWithShape="0">
              <a:srgbClr val="333333">
                <a:alpha val="81000"/>
              </a:srgbClr>
            </a:outerShdw>
          </a:effectLst>
        </p:spPr>
      </p:pic>
    </p:spTree>
    <p:extLst>
      <p:ext uri="{BB962C8B-B14F-4D97-AF65-F5344CB8AC3E}">
        <p14:creationId xmlns:p14="http://schemas.microsoft.com/office/powerpoint/2010/main" val="2501582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1"/>
</p:tagLst>
</file>

<file path=ppt/tags/tag21.xml><?xml version="1.0" encoding="utf-8"?>
<p:tagLst xmlns:a="http://schemas.openxmlformats.org/drawingml/2006/main" xmlns:r="http://schemas.openxmlformats.org/officeDocument/2006/relationships" xmlns:p="http://schemas.openxmlformats.org/presentationml/2006/main">
  <p:tag name="NUM" val="14"/>
</p:tagLst>
</file>

<file path=ppt/tags/tag22.xml><?xml version="1.0" encoding="utf-8"?>
<p:tagLst xmlns:a="http://schemas.openxmlformats.org/drawingml/2006/main" xmlns:r="http://schemas.openxmlformats.org/officeDocument/2006/relationships" xmlns:p="http://schemas.openxmlformats.org/presentationml/2006/main">
  <p:tag name="NUM" val="15"/>
</p:tagLst>
</file>

<file path=ppt/tags/tag23.xml><?xml version="1.0" encoding="utf-8"?>
<p:tagLst xmlns:a="http://schemas.openxmlformats.org/drawingml/2006/main" xmlns:r="http://schemas.openxmlformats.org/officeDocument/2006/relationships" xmlns:p="http://schemas.openxmlformats.org/presentationml/2006/main">
  <p:tag name="NUM" val="16"/>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d33b77-bccb-43dc-953a-3fb529105a8f">
      <UserInfo>
        <DisplayName>Adatia, Tasleen</DisplayName>
        <AccountId>219</AccountId>
        <AccountType/>
      </UserInfo>
      <UserInfo>
        <DisplayName>Willson, Vanessa</DisplayName>
        <AccountId>192</AccountId>
        <AccountType/>
      </UserInfo>
      <UserInfo>
        <DisplayName>Ginieniewicz, Jorge</DisplayName>
        <AccountId>343</AccountId>
        <AccountType/>
      </UserInfo>
      <UserInfo>
        <DisplayName>Zago, Dave</DisplayName>
        <AccountId>215</AccountId>
        <AccountType/>
      </UserInfo>
      <UserInfo>
        <DisplayName>Aytona-Arena, Loren</DisplayName>
        <AccountId>667</AccountId>
        <AccountType/>
      </UserInfo>
      <UserInfo>
        <DisplayName>Mohamed, Merissa</DisplayName>
        <AccountId>79</AccountId>
        <AccountType/>
      </UserInfo>
      <UserInfo>
        <DisplayName>Abdolzahraei, Saleemeh</DisplayName>
        <AccountId>935</AccountId>
        <AccountType/>
      </UserInfo>
      <UserInfo>
        <DisplayName>Jeria, Sabrina</DisplayName>
        <AccountId>3763</AccountId>
        <AccountType/>
      </UserInfo>
      <UserInfo>
        <DisplayName>Maguire, Timothy</DisplayName>
        <AccountId>78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EB5A9310997D48BB20D97A04D7F4E4" ma:contentTypeVersion="" ma:contentTypeDescription="Create a new document." ma:contentTypeScope="" ma:versionID="fd60a8aa82ded01e216e330dd28fb003">
  <xsd:schema xmlns:xsd="http://www.w3.org/2001/XMLSchema" xmlns:xs="http://www.w3.org/2001/XMLSchema" xmlns:p="http://schemas.microsoft.com/office/2006/metadata/properties" xmlns:ns2="ecd33b77-bccb-43dc-953a-3fb529105a8f" xmlns:ns3="3be09a94-479e-4b38-b55b-786b8f1ad525" targetNamespace="http://schemas.microsoft.com/office/2006/metadata/properties" ma:root="true" ma:fieldsID="945ad0356f732c195fea84b64358e374" ns2:_="" ns3:_="">
    <xsd:import namespace="ecd33b77-bccb-43dc-953a-3fb529105a8f"/>
    <xsd:import namespace="3be09a94-479e-4b38-b55b-786b8f1ad5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33b77-bccb-43dc-953a-3fb529105a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e09a94-479e-4b38-b55b-786b8f1ad5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7211F7-2DF1-4B68-8B60-CC913EB92E33}">
  <ds:schemaRefs>
    <ds:schemaRef ds:uri="http://schemas.microsoft.com/office/2006/metadata/properties"/>
    <ds:schemaRef ds:uri="http://schemas.microsoft.com/office/2006/documentManagement/types"/>
    <ds:schemaRef ds:uri="fb09dc78-496d-4cee-aa06-cd448ccde12b"/>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09d81ef-0277-42ba-a0f1-16cbb8b85662"/>
    <ds:schemaRef ds:uri="http://www.w3.org/XML/1998/namespace"/>
  </ds:schemaRefs>
</ds:datastoreItem>
</file>

<file path=customXml/itemProps2.xml><?xml version="1.0" encoding="utf-8"?>
<ds:datastoreItem xmlns:ds="http://schemas.openxmlformats.org/officeDocument/2006/customXml" ds:itemID="{149A68B3-4EDB-43A9-80F7-657163E4435D}">
  <ds:schemaRefs>
    <ds:schemaRef ds:uri="http://schemas.microsoft.com/sharepoint/v3/contenttype/forms"/>
  </ds:schemaRefs>
</ds:datastoreItem>
</file>

<file path=customXml/itemProps3.xml><?xml version="1.0" encoding="utf-8"?>
<ds:datastoreItem xmlns:ds="http://schemas.openxmlformats.org/officeDocument/2006/customXml" ds:itemID="{9068CDB4-D646-4633-A367-A593E8D2A7B0}"/>
</file>

<file path=docProps/app.xml><?xml version="1.0" encoding="utf-8"?>
<Properties xmlns="http://schemas.openxmlformats.org/officeDocument/2006/extended-properties" xmlns:vt="http://schemas.openxmlformats.org/officeDocument/2006/docPropsVTypes">
  <TotalTime>173</TotalTime>
  <Words>2210</Words>
  <Application>Microsoft Office PowerPoint</Application>
  <PresentationFormat>On-screen Show (4:3)</PresentationFormat>
  <Paragraphs>247</Paragraphs>
  <Slides>42</Slides>
  <Notes>40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42</vt:i4>
      </vt:variant>
    </vt:vector>
  </HeadingPairs>
  <TitlesOfParts>
    <vt:vector size="53" baseType="lpstr">
      <vt:lpstr>MS PGothic</vt:lpstr>
      <vt:lpstr>Arial</vt:lpstr>
      <vt:lpstr>Arial Narrow</vt:lpstr>
      <vt:lpstr>Calibri</vt:lpstr>
      <vt:lpstr>Helvetica Neue</vt:lpstr>
      <vt:lpstr>Helvetica Neue Light</vt:lpstr>
      <vt:lpstr>ITC Century Std Book</vt:lpstr>
      <vt:lpstr>HQO Draft Template_4-3</vt:lpstr>
      <vt:lpstr>HQO_Slide</vt:lpstr>
      <vt:lpstr>1_HQO_Slide</vt:lpstr>
      <vt:lpstr>1_HQO Draft Template_4-3</vt:lpstr>
      <vt:lpstr>PowerPoint Presentation</vt:lpstr>
      <vt:lpstr>Objectifs</vt:lpstr>
      <vt:lpstr>Normes de qualité</vt:lpstr>
      <vt:lpstr>Normes de qualité</vt:lpstr>
      <vt:lpstr>Ressources des normes de qualité</vt:lpstr>
      <vt:lpstr>PowerPoint Presentation</vt:lpstr>
      <vt:lpstr>Normes de qualité :  Guide de référence des patients</vt:lpstr>
      <vt:lpstr>Normes de qualité : Recommandations relatives  à l’adoption</vt:lpstr>
      <vt:lpstr>Normes de qualité : Outils de mise en œuvre</vt:lpstr>
      <vt:lpstr>Normes de qualité : Quorum</vt:lpstr>
      <vt:lpstr>Normes de qualité : Guide des indicateurs</vt:lpstr>
      <vt:lpstr>Normes de qualité : Tableaux de données</vt:lpstr>
      <vt:lpstr>Pourquoi une norme de qualité pour la schizophrénie en Ontario? </vt:lpstr>
      <vt:lpstr>PowerPoint Presentation</vt:lpstr>
      <vt:lpstr>PowerPoint Presentation</vt:lpstr>
      <vt:lpstr>Les personnes schizophrènes sont souvent touchées de façon disproportionnée par l’itinérance,  ou sont logés dans des logements précaires</vt:lpstr>
      <vt:lpstr>Le pourcentage de réadmissions à l’hôpital pour des problèmes de santé mentale ou de toxicomanie dans les 30 jours suivant la date de congé après une hospitalisation pour la schizophrénie variait de 13,1 % à 18,7 % selon les régions de la province </vt:lpstr>
      <vt:lpstr>Le pourcentage de personnes réadmises à l’hôpital pour des problèmes de santé mentale ou de toxicomanie dans les 30 jours suivant la date de congé pour schizophrénie était moins élevé chez les personnes avec un revenu plus élevé</vt:lpstr>
      <vt:lpstr>Seulement 3 personnes sur 10 hospitalisées pour la schizophrénie en Ontario ont une visite de suivi chez un médecin de famille ou un psychiatre dans les 7 jours suivant leur congé</vt:lpstr>
      <vt:lpstr>Le pourcentage de personnes qui ont été en contact avec un médecin de famille ou un psychiatre dans les sept jours suivant leur congé après une hospitalisation pour la schizophrénie variait entre 17,8 % et 45,0 % selon les régions</vt:lpstr>
      <vt:lpstr> Norme de qualité  en bref </vt:lpstr>
      <vt:lpstr>Portée de la norme de qualité sur les soins destinés aux adultes atteints de schizophrénie dans les hôpitaux</vt:lpstr>
      <vt:lpstr>PowerPoint Presentation</vt:lpstr>
      <vt:lpstr>Norme de qualité sur les soins destinés aux adultes atteints de schizophrénie dans les hôpitaux : Énoncés de qualité</vt:lpstr>
      <vt:lpstr>« La mise en œuvre de la norme de qualité en matière de schizophrénie représente une occasion de grandement améliorer la qualité des soins comme jamais auparavant, dans aucune province, ni au Canada. La mise en œuvre de la norme de qualité représentera un changement de paradigme. Ce changement apportera une meilleure expérience à l’utilisateur du service et une vision différente qui sera davantage axée sur le rétablissement et de meilleurs résultats cliniques pour le patient. Par exemple, nous avons toujours supposé que les personnes atteintes de schizophrénie n’ont besoin que de médicaments et de temps. La nouvelle notion selon laquelle un patient atteint de schizophrénie reçoit un traitement psychologique ou, à tout le moins, devrait se voir offrir un traitement psychologique constitue un changement vraiment important. Si les patients et les membres de leur famille ont ces énoncés sous les yeux, ils seront mieux informés au sujet des meilleurs traitements fondés sur des données probantes et ils poseront les bonnes questions pour s’assurer d’obtenir les meilleurs traitements fondés sur des données probantes. »   – Dr. Phil Klassen, membre du Comité consultatif de la Norme de qualité pour la schizophrénie    </vt:lpstr>
      <vt:lpstr>Énoncé de qualité 1 : Évaluation interprofessionnelle complète  </vt:lpstr>
      <vt:lpstr>Énoncé de qualité 2 : Dépistage de la toxicomanie</vt:lpstr>
      <vt:lpstr>Énoncé de qualité 3 : Évaluation de la santé physique </vt:lpstr>
      <vt:lpstr>Énoncé de qualité 4 : Promotion de l’activité physique et d’une saine alimentation    </vt:lpstr>
      <vt:lpstr>Énoncé de qualité 5 : Promotion de l’abandon du tabagisme     </vt:lpstr>
      <vt:lpstr>Énoncé de qualité 6 : Traitement avec  la clozapine     </vt:lpstr>
      <vt:lpstr>Énoncé de qualité 7 : Traitement avec des antipsychotiques à action prolongée par voie d’injection      </vt:lpstr>
      <vt:lpstr>Énoncé de qualité 8 : Thérapie cognitivo-comportementale     </vt:lpstr>
      <vt:lpstr>Énoncé de qualité 9 : Intervention familiale     </vt:lpstr>
      <vt:lpstr>Énoncé de qualité 10 : Rendez-vous de suivi après l’hospitalisation     </vt:lpstr>
      <vt:lpstr>Énoncé de qualité 11 : Transitions en matière de soins     </vt:lpstr>
      <vt:lpstr>Énoncé de pratique émergente* : Interventions non pharmacologiques </vt:lpstr>
      <vt:lpstr>« [Avant de me joindre à ce comité], je ne pense pas avoir eu l’occasion de discuter de manière vraiment constructive à propos du système de santé mentale. Ces questions [abordées par la norme de qualité] n’ont jamais pu être formulées parce qu’il suffit d’entrer dans le système, de parler à un psychiatre et d’être réorienté, d’être réorienté... et de suivre une voie qui est établie par d’autres personnes. Beaucoup d’expériences des clients et beaucoup de sentiments, de pensées et de points de vue des clients ne sont vraiment pas pris en considération. Si nous pouvons obtenir le soutien approprié et l’information et les connaissances réelles, exactes et professionnelles, nous ne dépendrons pas autant de notre système de santé mentale. Nous pouvons continuer à vivre notre vie. Ce serait une bonne chose pour tant d’aspects, y compris le respect de soi et l’estime de soi. Nous ne dépendrons pas trop d’un professionnel de la santé mentale. [Ce qui sous-tend les normes, c’est] l’autodétermination, une personne qui peut trouver sa propre voie, qui ne se sent pas mal à l’aise de parler, qui peut se sentir à l’aise de poser des questions, de demander ce dont elle a besoin... C’est là que les conversations vont commencer, je l’espère, avec cette norme de qualité »   – Conseillère en matière d’expérience vécue, Comité consultatif sur la norme de qualité en matière de schizophrénie   </vt:lpstr>
      <vt:lpstr> Comment mesurer la réussite </vt:lpstr>
      <vt:lpstr>Comment mesurer la réussite  à l’échelle provinciale  </vt:lpstr>
      <vt:lpstr>Comment mesurer la réussite  à l’échelle locale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Ginieniewicz, Jorge</dc:creator>
  <cp:lastModifiedBy>Harrison, Susan</cp:lastModifiedBy>
  <cp:revision>98</cp:revision>
  <dcterms:modified xsi:type="dcterms:W3CDTF">2019-05-10T19:17:59Z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0x01010066EB5A9310997D48BB20D97A04D7F4E4</vt:lpwstr>
  </property>
  <property fmtid="{D5CDD505-2E9C-101B-9397-08002B2CF9AE}" pid="3" name="ArticulateGUID">
    <vt:lpwstr>A2B460D2-FA6A-48B5-B38D-25ED4533D0C7</vt:lpwstr>
  </property>
  <property fmtid="{D5CDD505-2E9C-101B-9397-08002B2CF9AE}" pid="4" name="ArticulatePath">
    <vt:lpwstr>Opioid Use Disorder Quality Standard Slides</vt:lpwstr>
  </property>
  <property fmtid="{D5CDD505-2E9C-101B-9397-08002B2CF9AE}" pid="5" name="AuthorIds_UIVersion_4608">
    <vt:lpwstr>76</vt:lpwstr>
  </property>
  <property fmtid="{D5CDD505-2E9C-101B-9397-08002B2CF9AE}" pid="6" name="AuthorIds_UIVersion_7168">
    <vt:lpwstr>204</vt:lpwstr>
  </property>
</Properties>
</file>