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1" r:id="rId1"/>
    <p:sldMasterId id="2147483769" r:id="rId2"/>
    <p:sldMasterId id="2147483785" r:id="rId3"/>
    <p:sldMasterId id="2147483808" r:id="rId4"/>
    <p:sldMasterId id="2147483797" r:id="rId5"/>
    <p:sldMasterId id="2147483820" r:id="rId6"/>
    <p:sldMasterId id="2147484411" r:id="rId7"/>
  </p:sldMasterIdLst>
  <p:notesMasterIdLst>
    <p:notesMasterId r:id="rId29"/>
  </p:notesMasterIdLst>
  <p:handoutMasterIdLst>
    <p:handoutMasterId r:id="rId30"/>
  </p:handoutMasterIdLst>
  <p:sldIdLst>
    <p:sldId id="305" r:id="rId8"/>
    <p:sldId id="329" r:id="rId9"/>
    <p:sldId id="330" r:id="rId10"/>
    <p:sldId id="331" r:id="rId11"/>
    <p:sldId id="340" r:id="rId12"/>
    <p:sldId id="333" r:id="rId13"/>
    <p:sldId id="341" r:id="rId14"/>
    <p:sldId id="337" r:id="rId15"/>
    <p:sldId id="314" r:id="rId16"/>
    <p:sldId id="316" r:id="rId17"/>
    <p:sldId id="339" r:id="rId18"/>
    <p:sldId id="317" r:id="rId19"/>
    <p:sldId id="319" r:id="rId20"/>
    <p:sldId id="345" r:id="rId21"/>
    <p:sldId id="346" r:id="rId22"/>
    <p:sldId id="347" r:id="rId23"/>
    <p:sldId id="348" r:id="rId24"/>
    <p:sldId id="342" r:id="rId25"/>
    <p:sldId id="350" r:id="rId26"/>
    <p:sldId id="344" r:id="rId27"/>
    <p:sldId id="259" r:id="rId28"/>
  </p:sldIdLst>
  <p:sldSz cx="9144000" cy="6858000" type="screen4x3"/>
  <p:notesSz cx="7023100" cy="93091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bira, Eseeri" initials="ME" lastIdx="9" clrIdx="6">
    <p:extLst/>
  </p:cmAuthor>
  <p:cmAuthor id="1" name="Eseeri" initials="E" lastIdx="8" clrIdx="0">
    <p:extLst/>
  </p:cmAuthor>
  <p:cmAuthor id="8" name="Degani, Naushaba" initials="DN" lastIdx="9" clrIdx="7">
    <p:extLst/>
  </p:cmAuthor>
  <p:cmAuthor id="2" name="Sandra" initials="S" lastIdx="18" clrIdx="1">
    <p:extLst/>
  </p:cmAuthor>
  <p:cmAuthor id="9" name="Schipper, Jennifer" initials="SJ" lastIdx="39" clrIdx="8"/>
  <p:cmAuthor id="3" name="Brien, Susan" initials="BS" lastIdx="14" clrIdx="2">
    <p:extLst/>
  </p:cmAuthor>
  <p:cmAuthor id="10" name="Kerr, Sandra" initials="KS" lastIdx="5" clrIdx="9">
    <p:extLst/>
  </p:cmAuthor>
  <p:cmAuthor id="4" name="Grenier, Louise" initials="GL" lastIdx="5" clrIdx="3">
    <p:extLst/>
  </p:cmAuthor>
  <p:cmAuthor id="11" name="Paul Kurdyak" initials="" lastIdx="3" clrIdx="10"/>
  <p:cmAuthor id="5" name="Sandra Kerr" initials="SK" lastIdx="1" clrIdx="4">
    <p:extLst/>
  </p:cmAuthor>
  <p:cmAuthor id="12" name="skerr@hqontario.ca" initials="s" lastIdx="6" clrIdx="11">
    <p:extLst>
      <p:ext uri="{19B8F6BF-5375-455C-9EA6-DF929625EA0E}">
        <p15:presenceInfo xmlns:p15="http://schemas.microsoft.com/office/powerpoint/2012/main" userId="c816865a82a570f3" providerId="Windows Live"/>
      </p:ext>
    </p:extLst>
  </p:cmAuthor>
  <p:cmAuthor id="6" name="Binil" initials="B" lastIdx="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605"/>
    <a:srgbClr val="00788A"/>
    <a:srgbClr val="118995"/>
    <a:srgbClr val="FFFFFF"/>
    <a:srgbClr val="C86205"/>
    <a:srgbClr val="8B9187"/>
    <a:srgbClr val="0C6577"/>
    <a:srgbClr val="499908"/>
    <a:srgbClr val="C27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70"/>
        <p:guide orient="horz" pos="469"/>
        <p:guide orient="horz" pos="349"/>
        <p:guide pos="2835"/>
      </p:guideLst>
    </p:cSldViewPr>
  </p:slide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3043744" cy="465455"/>
          </a:xfrm>
          <a:prstGeom prst="rect">
            <a:avLst/>
          </a:prstGeom>
          <a:noFill/>
          <a:ln w="9525">
            <a:noFill/>
            <a:miter lim="800000"/>
            <a:headEnd/>
            <a:tailEnd/>
          </a:ln>
          <a:effectLst/>
        </p:spPr>
        <p:txBody>
          <a:bodyPr vert="horz" wrap="square" lIns="91843" tIns="45922" rIns="91843" bIns="4592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2" y="8841530"/>
            <a:ext cx="4525330" cy="465455"/>
          </a:xfrm>
          <a:prstGeom prst="rect">
            <a:avLst/>
          </a:prstGeom>
          <a:noFill/>
          <a:ln w="9525">
            <a:noFill/>
            <a:miter lim="800000"/>
            <a:headEnd/>
            <a:tailEnd/>
          </a:ln>
          <a:effectLst/>
        </p:spPr>
        <p:txBody>
          <a:bodyPr vert="horz" wrap="square" lIns="91843" tIns="45922" rIns="91843" bIns="4592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6263066" y="8841530"/>
            <a:ext cx="758832" cy="465455"/>
          </a:xfrm>
          <a:prstGeom prst="rect">
            <a:avLst/>
          </a:prstGeom>
          <a:noFill/>
          <a:ln w="9525">
            <a:noFill/>
            <a:miter lim="800000"/>
            <a:headEnd/>
            <a:tailEnd/>
          </a:ln>
          <a:effectLst/>
        </p:spPr>
        <p:txBody>
          <a:bodyPr vert="horz" wrap="square" lIns="91843" tIns="45922" rIns="91843" bIns="45922" numCol="1" anchor="b" anchorCtr="0" compatLnSpc="1">
            <a:prstTxWarp prst="textNoShape">
              <a:avLst/>
            </a:prstTxWarp>
          </a:bodyPr>
          <a:lstStyle>
            <a:lvl1pPr algn="r" eaLnBrk="0" hangingPunct="0">
              <a:defRPr sz="1200" u="none"/>
            </a:lvl1pPr>
          </a:lstStyle>
          <a:p>
            <a:fld id="{01EAF0DD-EBB7-4127-8C24-B3E171C21E86}" type="slidenum">
              <a:rPr lang="en-CA" altLang="en-US"/>
              <a:pPr/>
              <a:t>0</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3043744" cy="465455"/>
          </a:xfrm>
          <a:prstGeom prst="rect">
            <a:avLst/>
          </a:prstGeom>
          <a:noFill/>
          <a:ln w="9525">
            <a:noFill/>
            <a:miter lim="800000"/>
            <a:headEnd/>
            <a:tailEnd/>
          </a:ln>
        </p:spPr>
        <p:txBody>
          <a:bodyPr vert="horz" wrap="square" lIns="93288" tIns="46644" rIns="93288" bIns="46644" numCol="1" anchor="t" anchorCtr="0" compatLnSpc="1">
            <a:prstTxWarp prst="textNoShape">
              <a:avLst/>
            </a:prstTxWarp>
          </a:bodyPr>
          <a:lstStyle>
            <a:lvl1pPr defTabSz="465586"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3978155" y="0"/>
            <a:ext cx="3043744" cy="465455"/>
          </a:xfrm>
          <a:prstGeom prst="rect">
            <a:avLst/>
          </a:prstGeom>
          <a:noFill/>
          <a:ln w="9525">
            <a:noFill/>
            <a:miter lim="800000"/>
            <a:headEnd/>
            <a:tailEnd/>
          </a:ln>
        </p:spPr>
        <p:txBody>
          <a:bodyPr vert="horz" wrap="square" lIns="93288" tIns="46644" rIns="93288" bIns="46644" numCol="1" anchor="t" anchorCtr="0" compatLnSpc="1">
            <a:prstTxWarp prst="textNoShape">
              <a:avLst/>
            </a:prstTxWarp>
          </a:bodyPr>
          <a:lstStyle>
            <a:lvl1pPr algn="r" defTabSz="465586" eaLnBrk="0" hangingPunct="0">
              <a:defRPr sz="1200" u="none"/>
            </a:lvl1pPr>
          </a:lstStyle>
          <a:p>
            <a:fld id="{0CF560BD-084A-4D82-9B86-BE74568A9878}" type="datetime1">
              <a:rPr lang="en-CA" altLang="en-US"/>
              <a:pPr/>
              <a:t>2016-11-29</a:t>
            </a:fld>
            <a:endParaRPr lang="en-CA" altLang="en-US"/>
          </a:p>
        </p:txBody>
      </p:sp>
      <p:sp>
        <p:nvSpPr>
          <p:cNvPr id="3277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702310" y="4421825"/>
            <a:ext cx="5618480" cy="4189095"/>
          </a:xfrm>
          <a:prstGeom prst="rect">
            <a:avLst/>
          </a:prstGeom>
          <a:noFill/>
          <a:ln w="9525">
            <a:noFill/>
            <a:miter lim="800000"/>
            <a:headEnd/>
            <a:tailEnd/>
          </a:ln>
        </p:spPr>
        <p:txBody>
          <a:bodyPr vert="horz" wrap="square" lIns="93288" tIns="46644" rIns="93288" bIns="4664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8841530"/>
            <a:ext cx="3043744" cy="465455"/>
          </a:xfrm>
          <a:prstGeom prst="rect">
            <a:avLst/>
          </a:prstGeom>
          <a:noFill/>
          <a:ln w="9525">
            <a:noFill/>
            <a:miter lim="800000"/>
            <a:headEnd/>
            <a:tailEnd/>
          </a:ln>
        </p:spPr>
        <p:txBody>
          <a:bodyPr vert="horz" wrap="square" lIns="93288" tIns="46644" rIns="93288" bIns="46644" numCol="1" anchor="b" anchorCtr="0" compatLnSpc="1">
            <a:prstTxWarp prst="textNoShape">
              <a:avLst/>
            </a:prstTxWarp>
          </a:bodyPr>
          <a:lstStyle>
            <a:lvl1pPr defTabSz="465586"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3978155" y="8841530"/>
            <a:ext cx="3043744" cy="465455"/>
          </a:xfrm>
          <a:prstGeom prst="rect">
            <a:avLst/>
          </a:prstGeom>
          <a:noFill/>
          <a:ln w="9525">
            <a:noFill/>
            <a:miter lim="800000"/>
            <a:headEnd/>
            <a:tailEnd/>
          </a:ln>
        </p:spPr>
        <p:txBody>
          <a:bodyPr vert="horz" wrap="square" lIns="93288" tIns="46644" rIns="93288" bIns="46644" numCol="1" anchor="b" anchorCtr="0" compatLnSpc="1">
            <a:prstTxWarp prst="textNoShape">
              <a:avLst/>
            </a:prstTxWarp>
          </a:bodyPr>
          <a:lstStyle>
            <a:lvl1pPr algn="r" defTabSz="465586" eaLnBrk="0" hangingPunct="0">
              <a:defRPr sz="1200" u="none"/>
            </a:lvl1pPr>
          </a:lstStyle>
          <a:p>
            <a:fld id="{BCAAFC39-66EA-4D9F-B69D-A596BC388A64}"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0</a:t>
            </a:fld>
            <a:endParaRPr lang="en-CA" altLang="en-US"/>
          </a:p>
        </p:txBody>
      </p:sp>
    </p:spTree>
    <p:extLst>
      <p:ext uri="{BB962C8B-B14F-4D97-AF65-F5344CB8AC3E}">
        <p14:creationId xmlns:p14="http://schemas.microsoft.com/office/powerpoint/2010/main" val="2713830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13</a:t>
            </a:fld>
            <a:endParaRPr lang="en-CA" altLang="en-US"/>
          </a:p>
        </p:txBody>
      </p:sp>
    </p:spTree>
    <p:extLst>
      <p:ext uri="{BB962C8B-B14F-4D97-AF65-F5344CB8AC3E}">
        <p14:creationId xmlns:p14="http://schemas.microsoft.com/office/powerpoint/2010/main" val="2103323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14</a:t>
            </a:fld>
            <a:endParaRPr lang="en-CA" altLang="en-US"/>
          </a:p>
        </p:txBody>
      </p:sp>
    </p:spTree>
    <p:extLst>
      <p:ext uri="{BB962C8B-B14F-4D97-AF65-F5344CB8AC3E}">
        <p14:creationId xmlns:p14="http://schemas.microsoft.com/office/powerpoint/2010/main" val="3209917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15</a:t>
            </a:fld>
            <a:endParaRPr lang="en-CA" altLang="en-US"/>
          </a:p>
        </p:txBody>
      </p:sp>
    </p:spTree>
    <p:extLst>
      <p:ext uri="{BB962C8B-B14F-4D97-AF65-F5344CB8AC3E}">
        <p14:creationId xmlns:p14="http://schemas.microsoft.com/office/powerpoint/2010/main" val="390049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16</a:t>
            </a:fld>
            <a:endParaRPr lang="en-CA" altLang="en-US"/>
          </a:p>
        </p:txBody>
      </p:sp>
    </p:spTree>
    <p:extLst>
      <p:ext uri="{BB962C8B-B14F-4D97-AF65-F5344CB8AC3E}">
        <p14:creationId xmlns:p14="http://schemas.microsoft.com/office/powerpoint/2010/main" val="323978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17</a:t>
            </a:fld>
            <a:endParaRPr lang="en-CA" altLang="en-US"/>
          </a:p>
        </p:txBody>
      </p:sp>
    </p:spTree>
    <p:extLst>
      <p:ext uri="{BB962C8B-B14F-4D97-AF65-F5344CB8AC3E}">
        <p14:creationId xmlns:p14="http://schemas.microsoft.com/office/powerpoint/2010/main" val="372170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200" b="0" i="0" u="none" strike="noStrike" kern="1200" baseline="0" noProof="0">
              <a:solidFill>
                <a:schemeClr val="tx1"/>
              </a:solidFill>
              <a:latin typeface="Calibri" pitchFamily="68"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18</a:t>
            </a:fld>
            <a:endParaRPr lang="en-CA" altLang="en-US">
              <a:solidFill>
                <a:srgbClr val="000000"/>
              </a:solidFill>
            </a:endParaRPr>
          </a:p>
        </p:txBody>
      </p:sp>
    </p:spTree>
    <p:extLst>
      <p:ext uri="{BB962C8B-B14F-4D97-AF65-F5344CB8AC3E}">
        <p14:creationId xmlns:p14="http://schemas.microsoft.com/office/powerpoint/2010/main" val="109191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solidFill>
                  <a:srgbClr val="000000"/>
                </a:solidFill>
              </a:rPr>
              <a:pPr/>
              <a:t>19</a:t>
            </a:fld>
            <a:endParaRPr lang="en-CA" altLang="en-US">
              <a:solidFill>
                <a:srgbClr val="000000"/>
              </a:solidFill>
            </a:endParaRPr>
          </a:p>
        </p:txBody>
      </p:sp>
    </p:spTree>
    <p:extLst>
      <p:ext uri="{BB962C8B-B14F-4D97-AF65-F5344CB8AC3E}">
        <p14:creationId xmlns:p14="http://schemas.microsoft.com/office/powerpoint/2010/main" val="330011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AAFC39-66EA-4D9F-B69D-A596BC388A64}" type="slidenum">
              <a:rPr lang="en-CA" altLang="en-US"/>
              <a:pPr/>
              <a:t>4</a:t>
            </a:fld>
            <a:endParaRPr lang="en-CA" altLang="en-US"/>
          </a:p>
        </p:txBody>
      </p:sp>
    </p:spTree>
    <p:extLst>
      <p:ext uri="{BB962C8B-B14F-4D97-AF65-F5344CB8AC3E}">
        <p14:creationId xmlns:p14="http://schemas.microsoft.com/office/powerpoint/2010/main" val="283899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6</a:t>
            </a:fld>
            <a:endParaRPr lang="en-CA" altLang="en-US"/>
          </a:p>
        </p:txBody>
      </p:sp>
    </p:spTree>
    <p:extLst>
      <p:ext uri="{BB962C8B-B14F-4D97-AF65-F5344CB8AC3E}">
        <p14:creationId xmlns:p14="http://schemas.microsoft.com/office/powerpoint/2010/main" val="13701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7</a:t>
            </a:fld>
            <a:endParaRPr lang="en-CA" altLang="en-US"/>
          </a:p>
        </p:txBody>
      </p:sp>
    </p:spTree>
    <p:extLst>
      <p:ext uri="{BB962C8B-B14F-4D97-AF65-F5344CB8AC3E}">
        <p14:creationId xmlns:p14="http://schemas.microsoft.com/office/powerpoint/2010/main" val="13479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8</a:t>
            </a:fld>
            <a:endParaRPr lang="en-CA" altLang="en-US"/>
          </a:p>
        </p:txBody>
      </p:sp>
    </p:spTree>
    <p:extLst>
      <p:ext uri="{BB962C8B-B14F-4D97-AF65-F5344CB8AC3E}">
        <p14:creationId xmlns:p14="http://schemas.microsoft.com/office/powerpoint/2010/main" val="76450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9</a:t>
            </a:fld>
            <a:endParaRPr lang="en-CA" altLang="en-US"/>
          </a:p>
        </p:txBody>
      </p:sp>
    </p:spTree>
    <p:extLst>
      <p:ext uri="{BB962C8B-B14F-4D97-AF65-F5344CB8AC3E}">
        <p14:creationId xmlns:p14="http://schemas.microsoft.com/office/powerpoint/2010/main" val="95368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10</a:t>
            </a:fld>
            <a:endParaRPr lang="en-CA" altLang="en-US"/>
          </a:p>
        </p:txBody>
      </p:sp>
    </p:spTree>
    <p:extLst>
      <p:ext uri="{BB962C8B-B14F-4D97-AF65-F5344CB8AC3E}">
        <p14:creationId xmlns:p14="http://schemas.microsoft.com/office/powerpoint/2010/main" val="270015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11</a:t>
            </a:fld>
            <a:endParaRPr lang="en-CA" altLang="en-US"/>
          </a:p>
        </p:txBody>
      </p:sp>
    </p:spTree>
    <p:extLst>
      <p:ext uri="{BB962C8B-B14F-4D97-AF65-F5344CB8AC3E}">
        <p14:creationId xmlns:p14="http://schemas.microsoft.com/office/powerpoint/2010/main" val="424513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12</a:t>
            </a:fld>
            <a:endParaRPr lang="en-CA" altLang="en-US"/>
          </a:p>
        </p:txBody>
      </p:sp>
    </p:spTree>
    <p:extLst>
      <p:ext uri="{BB962C8B-B14F-4D97-AF65-F5344CB8AC3E}">
        <p14:creationId xmlns:p14="http://schemas.microsoft.com/office/powerpoint/2010/main" val="124194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auto">
          <a:xfrm>
            <a:off x="0" y="-99392"/>
            <a:ext cx="9144000" cy="61926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91779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88A"/>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FC82E1FB-1826-4646-B6F2-895F00500BBA}" type="slidenum">
              <a:rPr lang="en-US" altLang="en-US"/>
              <a:pPr/>
              <a:t>‹#›</a:t>
            </a:fld>
            <a:endParaRPr lang="en-US" altLang="en-US"/>
          </a:p>
        </p:txBody>
      </p:sp>
    </p:spTree>
    <p:extLst>
      <p:ext uri="{BB962C8B-B14F-4D97-AF65-F5344CB8AC3E}">
        <p14:creationId xmlns:p14="http://schemas.microsoft.com/office/powerpoint/2010/main" val="166630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149325E2-FEB7-4187-B781-E24CA6258EEF}" type="slidenum">
              <a:rPr lang="en-US" altLang="en-US"/>
              <a:pPr/>
              <a:t>‹#›</a:t>
            </a:fld>
            <a:endParaRPr lang="en-US" altLang="en-US"/>
          </a:p>
        </p:txBody>
      </p:sp>
    </p:spTree>
    <p:extLst>
      <p:ext uri="{BB962C8B-B14F-4D97-AF65-F5344CB8AC3E}">
        <p14:creationId xmlns:p14="http://schemas.microsoft.com/office/powerpoint/2010/main" val="265449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1950"/>
          </a:xfrm>
        </p:spPr>
        <p:txBody>
          <a:bodyPr vert="eaVert"/>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441950"/>
          </a:xfrm>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B7C7648D-37F9-4D06-A0F8-C885B57EA161}" type="slidenum">
              <a:rPr lang="en-US" altLang="en-US"/>
              <a:pPr/>
              <a:t>‹#›</a:t>
            </a:fld>
            <a:endParaRPr lang="en-US" altLang="en-US"/>
          </a:p>
        </p:txBody>
      </p:sp>
    </p:spTree>
    <p:extLst>
      <p:ext uri="{BB962C8B-B14F-4D97-AF65-F5344CB8AC3E}">
        <p14:creationId xmlns:p14="http://schemas.microsoft.com/office/powerpoint/2010/main" val="329662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105703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5E63BB66-92CA-43FC-8BB8-C698A39330F8}"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02221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F122B4CE-5083-477E-B3F0-67587CD8964B}" type="slidenum">
              <a:rPr lang="en-US" altLang="en-US"/>
              <a:pPr/>
              <a:t>‹#›</a:t>
            </a:fld>
            <a:endParaRPr lang="en-US" altLang="en-US"/>
          </a:p>
        </p:txBody>
      </p:sp>
    </p:spTree>
    <p:extLst>
      <p:ext uri="{BB962C8B-B14F-4D97-AF65-F5344CB8AC3E}">
        <p14:creationId xmlns:p14="http://schemas.microsoft.com/office/powerpoint/2010/main" val="4098118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AAC87123-967A-431F-A153-CB3C2383E7B1}" type="slidenum">
              <a:rPr lang="en-US" altLang="en-US"/>
              <a:pPr/>
              <a:t>‹#›</a:t>
            </a:fld>
            <a:endParaRPr lang="en-US" altLang="en-US"/>
          </a:p>
        </p:txBody>
      </p:sp>
    </p:spTree>
    <p:extLst>
      <p:ext uri="{BB962C8B-B14F-4D97-AF65-F5344CB8AC3E}">
        <p14:creationId xmlns:p14="http://schemas.microsoft.com/office/powerpoint/2010/main" val="3672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8" name="Slide Number Placeholder 6"/>
          <p:cNvSpPr>
            <a:spLocks noGrp="1"/>
          </p:cNvSpPr>
          <p:nvPr>
            <p:ph type="sldNum" sz="quarter" idx="11"/>
          </p:nvPr>
        </p:nvSpPr>
        <p:spPr/>
        <p:txBody>
          <a:bodyPr/>
          <a:lstStyle>
            <a:lvl1pPr>
              <a:defRPr/>
            </a:lvl1pPr>
          </a:lstStyle>
          <a:p>
            <a:fld id="{E8B3E058-70DD-4387-9354-737ABD837A7C}" type="slidenum">
              <a:rPr lang="en-US" altLang="en-US"/>
              <a:pPr/>
              <a:t>‹#›</a:t>
            </a:fld>
            <a:endParaRPr lang="en-US" altLang="en-US"/>
          </a:p>
        </p:txBody>
      </p:sp>
    </p:spTree>
    <p:extLst>
      <p:ext uri="{BB962C8B-B14F-4D97-AF65-F5344CB8AC3E}">
        <p14:creationId xmlns:p14="http://schemas.microsoft.com/office/powerpoint/2010/main" val="1178191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4" name="Slide Number Placeholder 6"/>
          <p:cNvSpPr>
            <a:spLocks noGrp="1"/>
          </p:cNvSpPr>
          <p:nvPr>
            <p:ph type="sldNum" sz="quarter" idx="11"/>
          </p:nvPr>
        </p:nvSpPr>
        <p:spPr/>
        <p:txBody>
          <a:bodyPr/>
          <a:lstStyle>
            <a:lvl1pPr>
              <a:defRPr/>
            </a:lvl1pPr>
          </a:lstStyle>
          <a:p>
            <a:fld id="{516D6EC6-CE7C-41C9-A278-8BB7631E4CA3}" type="slidenum">
              <a:rPr lang="en-US" altLang="en-US"/>
              <a:pPr/>
              <a:t>‹#›</a:t>
            </a:fld>
            <a:endParaRPr lang="en-US" altLang="en-US"/>
          </a:p>
        </p:txBody>
      </p:sp>
    </p:spTree>
    <p:extLst>
      <p:ext uri="{BB962C8B-B14F-4D97-AF65-F5344CB8AC3E}">
        <p14:creationId xmlns:p14="http://schemas.microsoft.com/office/powerpoint/2010/main" val="223470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3" name="Slide Number Placeholder 6"/>
          <p:cNvSpPr>
            <a:spLocks noGrp="1"/>
          </p:cNvSpPr>
          <p:nvPr>
            <p:ph type="sldNum" sz="quarter" idx="11"/>
          </p:nvPr>
        </p:nvSpPr>
        <p:spPr/>
        <p:txBody>
          <a:bodyPr/>
          <a:lstStyle>
            <a:lvl1pPr>
              <a:defRPr/>
            </a:lvl1pPr>
          </a:lstStyle>
          <a:p>
            <a:fld id="{5666057F-B8FA-4DF1-9404-26FBA983A3CA}" type="slidenum">
              <a:rPr lang="en-US" altLang="en-US"/>
              <a:pPr/>
              <a:t>‹#›</a:t>
            </a:fld>
            <a:endParaRPr lang="en-US" altLang="en-US"/>
          </a:p>
        </p:txBody>
      </p:sp>
    </p:spTree>
    <p:extLst>
      <p:ext uri="{BB962C8B-B14F-4D97-AF65-F5344CB8AC3E}">
        <p14:creationId xmlns:p14="http://schemas.microsoft.com/office/powerpoint/2010/main" val="162248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5EC62EEB-7A0E-477B-A6B4-9B9333F380BF}"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a:xfrm>
            <a:off x="457200" y="274638"/>
            <a:ext cx="8229600" cy="706437"/>
          </a:xfrm>
          <a:prstGeom prst="rect">
            <a:avLst/>
          </a:prstGeom>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239838"/>
            <a:ext cx="8229600" cy="4322762"/>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noChangeArrowheads="1"/>
          </p:cNvSpPr>
          <p:nvPr>
            <p:ph type="ftr" sz="quarter" idx="10"/>
          </p:nvPr>
        </p:nvSpPr>
        <p:spPr>
          <a:xfrm>
            <a:off x="539750" y="6477000"/>
            <a:ext cx="2813050" cy="244475"/>
          </a:xfrm>
          <a:prstGeom prst="rect">
            <a:avLst/>
          </a:prstGeom>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2338362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solidFill>
                  <a:srgbClr val="00788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DB020709-F24F-4E9E-B164-476696E5A372}" type="slidenum">
              <a:rPr lang="en-US" altLang="en-US"/>
              <a:pPr/>
              <a:t>‹#›</a:t>
            </a:fld>
            <a:endParaRPr lang="en-US" altLang="en-US"/>
          </a:p>
        </p:txBody>
      </p:sp>
    </p:spTree>
    <p:extLst>
      <p:ext uri="{BB962C8B-B14F-4D97-AF65-F5344CB8AC3E}">
        <p14:creationId xmlns:p14="http://schemas.microsoft.com/office/powerpoint/2010/main" val="4058667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88A"/>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2BA3B550-0ECC-43BE-AAF6-45E07B9E389E}" type="slidenum">
              <a:rPr lang="en-US" altLang="en-US"/>
              <a:pPr/>
              <a:t>‹#›</a:t>
            </a:fld>
            <a:endParaRPr lang="en-US" altLang="en-US"/>
          </a:p>
        </p:txBody>
      </p:sp>
    </p:spTree>
    <p:extLst>
      <p:ext uri="{BB962C8B-B14F-4D97-AF65-F5344CB8AC3E}">
        <p14:creationId xmlns:p14="http://schemas.microsoft.com/office/powerpoint/2010/main" val="131126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22A1959A-EFBE-4D6B-9FD1-2E24DB92FDF9}" type="slidenum">
              <a:rPr lang="en-US" altLang="en-US"/>
              <a:pPr/>
              <a:t>‹#›</a:t>
            </a:fld>
            <a:endParaRPr lang="en-US" altLang="en-US"/>
          </a:p>
        </p:txBody>
      </p:sp>
    </p:spTree>
    <p:extLst>
      <p:ext uri="{BB962C8B-B14F-4D97-AF65-F5344CB8AC3E}">
        <p14:creationId xmlns:p14="http://schemas.microsoft.com/office/powerpoint/2010/main" val="116263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1950"/>
          </a:xfrm>
        </p:spPr>
        <p:txBody>
          <a:bodyPr vert="eaVert"/>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441950"/>
          </a:xfrm>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AA4E6636-4AFA-4DF6-88B5-4FF44E2A8013}" type="slidenum">
              <a:rPr lang="en-US" altLang="en-US"/>
              <a:pPr/>
              <a:t>‹#›</a:t>
            </a:fld>
            <a:endParaRPr lang="en-US" altLang="en-US"/>
          </a:p>
        </p:txBody>
      </p:sp>
    </p:spTree>
    <p:extLst>
      <p:ext uri="{BB962C8B-B14F-4D97-AF65-F5344CB8AC3E}">
        <p14:creationId xmlns:p14="http://schemas.microsoft.com/office/powerpoint/2010/main" val="33454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072175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9D37C4FC-3FF3-4EB7-997B-2BA588C98402}"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239838"/>
            <a:ext cx="8229600" cy="4322762"/>
          </a:xfrm>
          <a:prstGeom prst="rect">
            <a:avLst/>
          </a:prstGeo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2889462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a:t>Click to edit Master text styles</a:t>
            </a:r>
          </a:p>
        </p:txBody>
      </p:sp>
    </p:spTree>
    <p:extLst>
      <p:ext uri="{BB962C8B-B14F-4D97-AF65-F5344CB8AC3E}">
        <p14:creationId xmlns:p14="http://schemas.microsoft.com/office/powerpoint/2010/main" val="146058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a:t>Click to edit Master text styles</a:t>
            </a:r>
          </a:p>
        </p:txBody>
      </p:sp>
    </p:spTree>
    <p:extLst>
      <p:ext uri="{BB962C8B-B14F-4D97-AF65-F5344CB8AC3E}">
        <p14:creationId xmlns:p14="http://schemas.microsoft.com/office/powerpoint/2010/main" val="2169014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
    <p:spTree>
      <p:nvGrpSpPr>
        <p:cNvPr id="1" name=""/>
        <p:cNvGrpSpPr/>
        <p:nvPr/>
      </p:nvGrpSpPr>
      <p:grpSpPr>
        <a:xfrm>
          <a:off x="0" y="0"/>
          <a:ext cx="0" cy="0"/>
          <a:chOff x="0" y="0"/>
          <a:chExt cx="0" cy="0"/>
        </a:xfrm>
      </p:grpSpPr>
      <p:sp>
        <p:nvSpPr>
          <p:cNvPr id="5" name="Text Placeholder 2"/>
          <p:cNvSpPr>
            <a:spLocks noGrp="1"/>
          </p:cNvSpPr>
          <p:nvPr>
            <p:ph idx="1"/>
          </p:nvPr>
        </p:nvSpPr>
        <p:spPr>
          <a:xfrm>
            <a:off x="5148064" y="2852936"/>
            <a:ext cx="2952328" cy="1512168"/>
          </a:xfrm>
          <a:prstGeom prst="rect">
            <a:avLst/>
          </a:prstGeom>
        </p:spPr>
        <p:txBody>
          <a:bodyPr rtlCol="0">
            <a:normAutofit/>
          </a:bodyPr>
          <a:lstStyle/>
          <a:p>
            <a:pPr lvl="0"/>
            <a:r>
              <a:rPr lang="en-US" noProof="0" err="1"/>
              <a:t>www.HQOntario.ca</a:t>
            </a:r>
            <a:endParaRPr lang="en-US" noProof="0"/>
          </a:p>
        </p:txBody>
      </p:sp>
    </p:spTree>
    <p:extLst>
      <p:ext uri="{BB962C8B-B14F-4D97-AF65-F5344CB8AC3E}">
        <p14:creationId xmlns:p14="http://schemas.microsoft.com/office/powerpoint/2010/main" val="39185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0"/>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5EC62EEB-7A0E-477B-A6B4-9B9333F380BF}"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291975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3627DAF4-34CD-4256-8F56-4951634E7F3B}" type="slidenum">
              <a:rPr lang="en-US" altLang="en-US"/>
              <a:pPr/>
              <a:t>‹#›</a:t>
            </a:fld>
            <a:endParaRPr lang="en-US" altLang="en-US"/>
          </a:p>
        </p:txBody>
      </p:sp>
    </p:spTree>
    <p:extLst>
      <p:ext uri="{BB962C8B-B14F-4D97-AF65-F5344CB8AC3E}">
        <p14:creationId xmlns:p14="http://schemas.microsoft.com/office/powerpoint/2010/main" val="321705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3F5C2AFD-4D54-47FF-A014-B8CD936D7CD2}" type="slidenum">
              <a:rPr lang="en-US" altLang="en-US"/>
              <a:pPr/>
              <a:t>‹#›</a:t>
            </a:fld>
            <a:endParaRPr lang="en-US" altLang="en-US"/>
          </a:p>
        </p:txBody>
      </p:sp>
    </p:spTree>
    <p:extLst>
      <p:ext uri="{BB962C8B-B14F-4D97-AF65-F5344CB8AC3E}">
        <p14:creationId xmlns:p14="http://schemas.microsoft.com/office/powerpoint/2010/main" val="283486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8" name="Slide Number Placeholder 6"/>
          <p:cNvSpPr>
            <a:spLocks noGrp="1"/>
          </p:cNvSpPr>
          <p:nvPr>
            <p:ph type="sldNum" sz="quarter" idx="11"/>
          </p:nvPr>
        </p:nvSpPr>
        <p:spPr/>
        <p:txBody>
          <a:bodyPr/>
          <a:lstStyle>
            <a:lvl1pPr>
              <a:defRPr/>
            </a:lvl1pPr>
          </a:lstStyle>
          <a:p>
            <a:fld id="{93294E6F-50FA-4152-A57E-8192F838F25B}" type="slidenum">
              <a:rPr lang="en-US" altLang="en-US"/>
              <a:pPr/>
              <a:t>‹#›</a:t>
            </a:fld>
            <a:endParaRPr lang="en-US" altLang="en-US"/>
          </a:p>
        </p:txBody>
      </p:sp>
    </p:spTree>
    <p:extLst>
      <p:ext uri="{BB962C8B-B14F-4D97-AF65-F5344CB8AC3E}">
        <p14:creationId xmlns:p14="http://schemas.microsoft.com/office/powerpoint/2010/main" val="89969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4" name="Slide Number Placeholder 6"/>
          <p:cNvSpPr>
            <a:spLocks noGrp="1"/>
          </p:cNvSpPr>
          <p:nvPr>
            <p:ph type="sldNum" sz="quarter" idx="11"/>
          </p:nvPr>
        </p:nvSpPr>
        <p:spPr/>
        <p:txBody>
          <a:bodyPr/>
          <a:lstStyle>
            <a:lvl1pPr>
              <a:defRPr/>
            </a:lvl1pPr>
          </a:lstStyle>
          <a:p>
            <a:fld id="{3C712A3C-01B9-4595-A17B-FE35CFFADE53}" type="slidenum">
              <a:rPr lang="en-US" altLang="en-US"/>
              <a:pPr/>
              <a:t>‹#›</a:t>
            </a:fld>
            <a:endParaRPr lang="en-US" altLang="en-US"/>
          </a:p>
        </p:txBody>
      </p:sp>
    </p:spTree>
    <p:extLst>
      <p:ext uri="{BB962C8B-B14F-4D97-AF65-F5344CB8AC3E}">
        <p14:creationId xmlns:p14="http://schemas.microsoft.com/office/powerpoint/2010/main" val="295210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3" name="Slide Number Placeholder 6"/>
          <p:cNvSpPr>
            <a:spLocks noGrp="1"/>
          </p:cNvSpPr>
          <p:nvPr>
            <p:ph type="sldNum" sz="quarter" idx="11"/>
          </p:nvPr>
        </p:nvSpPr>
        <p:spPr/>
        <p:txBody>
          <a:bodyPr/>
          <a:lstStyle>
            <a:lvl1pPr>
              <a:defRPr/>
            </a:lvl1pPr>
          </a:lstStyle>
          <a:p>
            <a:fld id="{687B8F6C-F84A-4F44-8152-C96C842E67C3}" type="slidenum">
              <a:rPr lang="en-US" altLang="en-US"/>
              <a:pPr/>
              <a:t>‹#›</a:t>
            </a:fld>
            <a:endParaRPr lang="en-US" altLang="en-US"/>
          </a:p>
        </p:txBody>
      </p:sp>
    </p:spTree>
    <p:extLst>
      <p:ext uri="{BB962C8B-B14F-4D97-AF65-F5344CB8AC3E}">
        <p14:creationId xmlns:p14="http://schemas.microsoft.com/office/powerpoint/2010/main" val="417166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solidFill>
                  <a:srgbClr val="00788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3581F4F7-72CF-4A01-AE48-11528513C2F5}" type="slidenum">
              <a:rPr lang="en-US" altLang="en-US"/>
              <a:pPr/>
              <a:t>‹#›</a:t>
            </a:fld>
            <a:endParaRPr lang="en-US" altLang="en-US"/>
          </a:p>
        </p:txBody>
      </p:sp>
    </p:spTree>
    <p:extLst>
      <p:ext uri="{BB962C8B-B14F-4D97-AF65-F5344CB8AC3E}">
        <p14:creationId xmlns:p14="http://schemas.microsoft.com/office/powerpoint/2010/main" val="1527177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HQO Eng wh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1" descr="HQO Eng blk.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77163" y="6054725"/>
            <a:ext cx="1331912" cy="74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1"/>
          <p:cNvSpPr>
            <a:spLocks noChangeArrowheads="1"/>
          </p:cNvSpPr>
          <p:nvPr userDrawn="1"/>
        </p:nvSpPr>
        <p:spPr bwMode="auto">
          <a:xfrm>
            <a:off x="0" y="5794375"/>
            <a:ext cx="9144000" cy="260350"/>
          </a:xfrm>
          <a:prstGeom prst="rect">
            <a:avLst/>
          </a:prstGeom>
          <a:solidFill>
            <a:srgbClr val="0C6577"/>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29" name="Rectangle 5"/>
          <p:cNvSpPr>
            <a:spLocks noChangeArrowheads="1"/>
          </p:cNvSpPr>
          <p:nvPr userDrawn="1"/>
        </p:nvSpPr>
        <p:spPr bwMode="auto">
          <a:xfrm>
            <a:off x="0" y="5013325"/>
            <a:ext cx="9144000" cy="574675"/>
          </a:xfrm>
          <a:prstGeom prst="rect">
            <a:avLst/>
          </a:prstGeom>
          <a:solidFill>
            <a:srgbClr val="4999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30" name="Rectangle 7"/>
          <p:cNvSpPr>
            <a:spLocks noChangeArrowheads="1"/>
          </p:cNvSpPr>
          <p:nvPr userDrawn="1"/>
        </p:nvSpPr>
        <p:spPr bwMode="auto">
          <a:xfrm>
            <a:off x="0" y="3429000"/>
            <a:ext cx="9144000" cy="1152525"/>
          </a:xfrm>
          <a:prstGeom prst="rect">
            <a:avLst/>
          </a:prstGeom>
          <a:solidFill>
            <a:srgbClr val="C27C0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031" name="Rectangle 1"/>
          <p:cNvSpPr>
            <a:spLocks noChangeArrowheads="1"/>
          </p:cNvSpPr>
          <p:nvPr userDrawn="1"/>
        </p:nvSpPr>
        <p:spPr bwMode="auto">
          <a:xfrm>
            <a:off x="0" y="-100013"/>
            <a:ext cx="9144000" cy="2806701"/>
          </a:xfrm>
          <a:prstGeom prst="rect">
            <a:avLst/>
          </a:prstGeom>
          <a:solidFill>
            <a:srgbClr val="1189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Tree>
  </p:cSld>
  <p:clrMap bg1="lt1" tx1="dk1" bg2="lt2" tx2="dk2" accent1="accent1" accent2="accent2" accent3="accent3" accent4="accent4" accent5="accent5" accent6="accent6" hlink="hlink" folHlink="folHlink"/>
  <p:sldLayoutIdLst>
    <p:sldLayoutId id="2147484503" r:id="rId1"/>
    <p:sldLayoutId id="2147484530" r:id="rId2"/>
  </p:sldLayoutIdLst>
  <p:hf sldNum="0" hdr="0" dt="0"/>
  <p:txStyles>
    <p:titleStyle>
      <a:lvl1pPr algn="l" rtl="0" eaLnBrk="0" fontAlgn="base" hangingPunct="0">
        <a:spcBef>
          <a:spcPct val="0"/>
        </a:spcBef>
        <a:spcAft>
          <a:spcPct val="0"/>
        </a:spcAft>
        <a:defRPr sz="2400" b="1">
          <a:solidFill>
            <a:srgbClr val="000000"/>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2pPr>
      <a:lvl3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3pPr>
      <a:lvl4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4pPr>
      <a:lvl5pPr algn="l" rtl="0" eaLnBrk="0" fontAlgn="base" hangingPunct="0">
        <a:spcBef>
          <a:spcPct val="0"/>
        </a:spcBef>
        <a:spcAft>
          <a:spcPct val="0"/>
        </a:spcAft>
        <a:defRPr sz="2400" b="1">
          <a:solidFill>
            <a:srgbClr val="000000"/>
          </a:solidFill>
          <a:latin typeface="Arial" charset="0"/>
          <a:ea typeface="MS PGothic" panose="020B0600070205080204" pitchFamily="34" charset="-128"/>
          <a:cs typeface="ＭＳ Ｐゴシック" charset="-128"/>
        </a:defRPr>
      </a:lvl5pPr>
      <a:lvl6pPr marL="457200" algn="ctr" rtl="0" fontAlgn="base">
        <a:spcBef>
          <a:spcPct val="0"/>
        </a:spcBef>
        <a:spcAft>
          <a:spcPct val="0"/>
        </a:spcAft>
        <a:defRPr sz="3600" b="1">
          <a:solidFill>
            <a:srgbClr val="008E8F"/>
          </a:solidFill>
          <a:latin typeface="Arial" charset="0"/>
        </a:defRPr>
      </a:lvl6pPr>
      <a:lvl7pPr marL="914400" algn="ctr" rtl="0" fontAlgn="base">
        <a:spcBef>
          <a:spcPct val="0"/>
        </a:spcBef>
        <a:spcAft>
          <a:spcPct val="0"/>
        </a:spcAft>
        <a:defRPr sz="3600" b="1">
          <a:solidFill>
            <a:srgbClr val="008E8F"/>
          </a:solidFill>
          <a:latin typeface="Arial" charset="0"/>
        </a:defRPr>
      </a:lvl7pPr>
      <a:lvl8pPr marL="1371600" algn="ctr" rtl="0" fontAlgn="base">
        <a:spcBef>
          <a:spcPct val="0"/>
        </a:spcBef>
        <a:spcAft>
          <a:spcPct val="0"/>
        </a:spcAft>
        <a:defRPr sz="3600" b="1">
          <a:solidFill>
            <a:srgbClr val="008E8F"/>
          </a:solidFill>
          <a:latin typeface="Arial" charset="0"/>
        </a:defRPr>
      </a:lvl8pPr>
      <a:lvl9pPr marL="1828800" algn="ctr" rtl="0" fontAlgn="base">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2051"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39838"/>
            <a:ext cx="8229600"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42CAC97F-45D3-422C-AF06-4E6C9771AEAE}" type="slidenum">
              <a:rPr lang="en-US" altLang="en-US"/>
              <a:pPr/>
              <a:t>‹#›</a:t>
            </a:fld>
            <a:endParaRPr lang="en-US" altLang="en-US"/>
          </a:p>
        </p:txBody>
      </p:sp>
      <p:pic>
        <p:nvPicPr>
          <p:cNvPr id="2055" name="Picture 5" descr="HQO Eng wht.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5"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26" r:id="rId1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14339"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4340" name="Rectangle 3"/>
          <p:cNvSpPr>
            <a:spLocks noGrp="1" noChangeArrowheads="1"/>
          </p:cNvSpPr>
          <p:nvPr>
            <p:ph type="body" idx="1"/>
          </p:nvPr>
        </p:nvSpPr>
        <p:spPr bwMode="auto">
          <a:xfrm>
            <a:off x="457200" y="1239838"/>
            <a:ext cx="8229600" cy="432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94856631-EC82-465C-8939-3AB10E33EAA4}" type="slidenum">
              <a:rPr lang="en-US" altLang="en-US"/>
              <a:pPr/>
              <a:t>‹#›</a:t>
            </a:fld>
            <a:endParaRPr lang="en-US" altLang="en-US"/>
          </a:p>
        </p:txBody>
      </p:sp>
      <p:pic>
        <p:nvPicPr>
          <p:cNvPr id="14343" name="Picture 5" descr="HQO Eng wht.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7"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8" r:id="rId1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0" y="6273800"/>
            <a:ext cx="9180513" cy="611188"/>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p>
        </p:txBody>
      </p:sp>
      <p:sp>
        <p:nvSpPr>
          <p:cNvPr id="26627" name="Rectangle 2"/>
          <p:cNvSpPr>
            <a:spLocks noGrp="1" noChangeArrowheads="1"/>
          </p:cNvSpPr>
          <p:nvPr>
            <p:ph type="title"/>
          </p:nvPr>
        </p:nvSpPr>
        <p:spPr bwMode="auto">
          <a:xfrm>
            <a:off x="457200" y="274638"/>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8" name="Footer Placeholder 7"/>
          <p:cNvSpPr>
            <a:spLocks noGrp="1" noChangeArrowheads="1"/>
          </p:cNvSpPr>
          <p:nvPr>
            <p:ph type="ftr" sz="quarter" idx="3"/>
          </p:nvPr>
        </p:nvSpPr>
        <p:spPr>
          <a:xfrm>
            <a:off x="539750" y="647700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6DE982CE-F8E4-4EF9-BCA0-A699F60D57BC}" type="slidenum">
              <a:rPr lang="en-US" altLang="en-US"/>
              <a:pPr/>
              <a:t>‹#›</a:t>
            </a:fld>
            <a:endParaRPr lang="en-US" altLang="en-US"/>
          </a:p>
        </p:txBody>
      </p:sp>
      <p:pic>
        <p:nvPicPr>
          <p:cNvPr id="26630" name="Picture 5" descr="HQO Eng wht.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1" name="Picture 1" descr="SlideHQO2-05.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3275" y="454025"/>
            <a:ext cx="7513638" cy="594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29" r:id="rId1"/>
  </p:sldLayoutIdLst>
  <p:hf sldNum="0"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28675" name="Picture 6" descr="HQO Eng bl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8676" name="Straight Connector 8"/>
          <p:cNvCxnSpPr>
            <a:cxnSpLocks noChangeShapeType="1"/>
          </p:cNvCxnSpPr>
          <p:nvPr/>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8677" name="Rectangle 9"/>
          <p:cNvSpPr>
            <a:spLocks noChangeArrowheads="1"/>
          </p:cNvSpPr>
          <p:nvPr/>
        </p:nvSpPr>
        <p:spPr bwMode="auto">
          <a:xfrm>
            <a:off x="0" y="5445125"/>
            <a:ext cx="9180513" cy="1439863"/>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2"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29699" name="Picture 6" descr="HQO Eng bl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9700" name="Straight Connector 8"/>
          <p:cNvCxnSpPr>
            <a:cxnSpLocks noChangeShapeType="1"/>
          </p:cNvCxnSpPr>
          <p:nvPr/>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9701" name="Rectangle 9"/>
          <p:cNvSpPr>
            <a:spLocks noChangeArrowheads="1"/>
          </p:cNvSpPr>
          <p:nvPr/>
        </p:nvSpPr>
        <p:spPr bwMode="auto">
          <a:xfrm>
            <a:off x="0" y="5445125"/>
            <a:ext cx="9180513" cy="1439863"/>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3" r:id="rId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Text Placeholder 2"/>
          <p:cNvSpPr>
            <a:spLocks noGrp="1"/>
          </p:cNvSpPr>
          <p:nvPr>
            <p:ph type="body" idx="1"/>
          </p:nvPr>
        </p:nvSpPr>
        <p:spPr bwMode="auto">
          <a:xfrm>
            <a:off x="5148263" y="2905125"/>
            <a:ext cx="29527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www.HQOntario.ca</a:t>
            </a:r>
          </a:p>
        </p:txBody>
      </p:sp>
      <p:pic>
        <p:nvPicPr>
          <p:cNvPr id="30723" name="Picture 6" descr="HQO Eng bl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2276475"/>
            <a:ext cx="2674938"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0724" name="Straight Connector 8"/>
          <p:cNvCxnSpPr>
            <a:cxnSpLocks noChangeShapeType="1"/>
          </p:cNvCxnSpPr>
          <p:nvPr userDrawn="1"/>
        </p:nvCxnSpPr>
        <p:spPr bwMode="auto">
          <a:xfrm>
            <a:off x="4716463" y="1773238"/>
            <a:ext cx="0" cy="2951162"/>
          </a:xfrm>
          <a:prstGeom prst="line">
            <a:avLst/>
          </a:prstGeom>
          <a:noFill/>
          <a:ln w="25400">
            <a:solidFill>
              <a:srgbClr val="00788A"/>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0725" name="Rectangle 9"/>
          <p:cNvSpPr>
            <a:spLocks noChangeArrowheads="1"/>
          </p:cNvSpPr>
          <p:nvPr userDrawn="1"/>
        </p:nvSpPr>
        <p:spPr bwMode="auto">
          <a:xfrm>
            <a:off x="0" y="5445125"/>
            <a:ext cx="9180513" cy="1439863"/>
          </a:xfrm>
          <a:prstGeom prst="rect">
            <a:avLst/>
          </a:prstGeom>
          <a:solidFill>
            <a:srgbClr val="00788A"/>
          </a:solidFill>
          <a:ln>
            <a:noFill/>
          </a:ln>
          <a:extLst>
            <a:ext uri="{91240B29-F687-4f45-9708-019B960494DF}">
              <a14:hiddenLine xmlns:a14="http://schemas.microsoft.com/office/drawing/2010/main" xmlns=""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2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r" defTabSz="457200" rtl="0" eaLnBrk="0" fontAlgn="base" hangingPunct="0">
        <a:spcBef>
          <a:spcPct val="20000"/>
        </a:spcBef>
        <a:spcAft>
          <a:spcPct val="0"/>
        </a:spcAft>
        <a:buFont typeface="Arial" panose="020B0604020202020204" pitchFamily="34" charset="0"/>
        <a:defRPr sz="2400" kern="1200">
          <a:solidFill>
            <a:srgbClr val="00788A"/>
          </a:solidFill>
          <a:latin typeface="Helvetica Neue Medium"/>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hqontario.ca/Am%C3%A9liorer-les-soins-gr%C3%A2ce-aux-donn%C3%A9es-probantes/Normes-de-qualit%C3%A9/Schizophr%C3%A9ni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e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hyperlink" Target="http://www.phac-aspc.gc.ca/publicat/miic-mmac/chap_3-fra.php"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1"/>
          <p:cNvSpPr>
            <a:spLocks noGrp="1"/>
          </p:cNvSpPr>
          <p:nvPr>
            <p:ph type="ftr" sz="quarter" idx="4294967295"/>
          </p:nvPr>
        </p:nvSpPr>
        <p:spPr bwMode="auto">
          <a:xfrm>
            <a:off x="0" y="6477000"/>
            <a:ext cx="281305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r>
              <a:rPr lang="en-US" altLang="en-US"/>
              <a:t>www.HQOntario.ca</a:t>
            </a:r>
            <a:endParaRPr lang="en-CA" altLang="en-US"/>
          </a:p>
        </p:txBody>
      </p:sp>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8" name="Rectangle 2"/>
          <p:cNvSpPr txBox="1">
            <a:spLocks noChangeArrowheads="1"/>
          </p:cNvSpPr>
          <p:nvPr/>
        </p:nvSpPr>
        <p:spPr bwMode="auto">
          <a:xfrm>
            <a:off x="251519" y="3007594"/>
            <a:ext cx="8784977" cy="2006718"/>
          </a:xfrm>
          <a:prstGeom prst="rect">
            <a:avLst/>
          </a:prstGeom>
          <a:solidFill>
            <a:srgbClr val="FFFFFF"/>
          </a:solidFill>
          <a:ln>
            <a:noFill/>
          </a:ln>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endParaRPr lang="en-US" altLang="en-US" sz="2400" b="1" u="none">
              <a:solidFill>
                <a:srgbClr val="00A0AF"/>
              </a:solidFill>
            </a:endParaRPr>
          </a:p>
          <a:p>
            <a:r>
              <a:rPr lang="fr-CA" altLang="en-US" sz="2000" b="1" u="none">
                <a:solidFill>
                  <a:schemeClr val="accent1"/>
                </a:solidFill>
              </a:rPr>
              <a:t>La schizophrénie</a:t>
            </a:r>
          </a:p>
          <a:p>
            <a:r>
              <a:rPr lang="fr-CA" altLang="en-US" sz="1800" u="none">
                <a:solidFill>
                  <a:schemeClr val="accent1"/>
                </a:solidFill>
              </a:rPr>
              <a:t>Soins destinés aux adultes dans les hôpitaux</a:t>
            </a:r>
          </a:p>
        </p:txBody>
      </p:sp>
      <p:sp>
        <p:nvSpPr>
          <p:cNvPr id="9" name="TextBox 1"/>
          <p:cNvSpPr txBox="1">
            <a:spLocks noChangeArrowheads="1"/>
          </p:cNvSpPr>
          <p:nvPr/>
        </p:nvSpPr>
        <p:spPr bwMode="auto">
          <a:xfrm>
            <a:off x="207804" y="6315927"/>
            <a:ext cx="48189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r>
              <a:rPr lang="fr-CA" altLang="en-US" sz="1200" b="1" i="1" u="none">
                <a:solidFill>
                  <a:srgbClr val="8B9187"/>
                </a:solidFill>
              </a:rPr>
              <a:t>Faisons en sorte d'améliorer ensemble notre système de santé</a:t>
            </a:r>
          </a:p>
        </p:txBody>
      </p:sp>
      <p:sp>
        <p:nvSpPr>
          <p:cNvPr id="10" name="TextBox 9"/>
          <p:cNvSpPr txBox="1"/>
          <p:nvPr/>
        </p:nvSpPr>
        <p:spPr>
          <a:xfrm>
            <a:off x="251519" y="3122732"/>
            <a:ext cx="8568953" cy="307777"/>
          </a:xfrm>
          <a:prstGeom prst="rect">
            <a:avLst/>
          </a:prstGeom>
          <a:solidFill>
            <a:schemeClr val="accent1">
              <a:lumMod val="75000"/>
            </a:schemeClr>
          </a:solidFill>
        </p:spPr>
        <p:txBody>
          <a:bodyPr wrap="square" rtlCol="0" anchor="t">
            <a:spAutoFit/>
          </a:bodyPr>
          <a:lstStyle/>
          <a:p>
            <a:r>
              <a:rPr lang="FR-FR" u="none">
                <a:solidFill>
                  <a:srgbClr val="FFFFFF"/>
                </a:solidFill>
              </a:rPr>
              <a:t>RÉSUMÉ DES RENSEIGNEMENTS ET DES DONNÉES : pourquoi cette norme de qualité est nécessaire</a:t>
            </a:r>
          </a:p>
        </p:txBody>
      </p:sp>
      <p:pic>
        <p:nvPicPr>
          <p:cNvPr id="14"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142682" y="5430361"/>
            <a:ext cx="2001318" cy="1368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image"/>
          <p:cNvPicPr>
            <a:picLocks noChangeAspect="1"/>
          </p:cNvPicPr>
          <p:nvPr/>
        </p:nvPicPr>
        <p:blipFill>
          <a:blip r:embed="rId4"/>
          <a:stretch>
            <a:fillRect/>
          </a:stretch>
        </p:blipFill>
        <p:spPr>
          <a:xfrm>
            <a:off x="251519" y="342900"/>
            <a:ext cx="2483504" cy="2470897"/>
          </a:xfrm>
          <a:prstGeom prst="rect">
            <a:avLst/>
          </a:prstGeom>
        </p:spPr>
      </p:pic>
    </p:spTree>
    <p:extLst>
      <p:ext uri="{BB962C8B-B14F-4D97-AF65-F5344CB8AC3E}">
        <p14:creationId xmlns:p14="http://schemas.microsoft.com/office/powerpoint/2010/main" val="228118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D'un établissement de l'Ontario à l'autre, le pourcentage de patients réadmis en raison d'un problème de santé mentale ou de dépendance  dans les 30 jours suivant leur mise en congé consécutive à une hospitalisation antérieure pour cause de schizophrénie allait de 0 % à 29,5 %. </a:t>
            </a:r>
            <a:endParaRPr lang="en-US" sz="1600" b="0" u="none">
              <a:solidFill>
                <a:schemeClr val="tx1"/>
              </a:solidFill>
            </a:endParaRPr>
          </a:p>
        </p:txBody>
      </p:sp>
      <p:sp>
        <p:nvSpPr>
          <p:cNvPr id="8" name="TextBox 7"/>
          <p:cNvSpPr txBox="1"/>
          <p:nvPr/>
        </p:nvSpPr>
        <p:spPr>
          <a:xfrm>
            <a:off x="107504" y="1715692"/>
            <a:ext cx="8712968" cy="646331"/>
          </a:xfrm>
          <a:prstGeom prst="rect">
            <a:avLst/>
          </a:prstGeom>
          <a:noFill/>
        </p:spPr>
        <p:txBody>
          <a:bodyPr wrap="square" rtlCol="0">
            <a:spAutoFit/>
          </a:bodyPr>
          <a:lstStyle/>
          <a:p>
            <a:r>
              <a:rPr lang="fr-FR" sz="1200" u="none">
                <a:solidFill>
                  <a:srgbClr val="000000"/>
                </a:solidFill>
                <a:latin typeface="+mn-lt"/>
              </a:rPr>
              <a:t>Pourcentage de patients qui ont été réadmis à l'hôpital en raison d'un problème de santé mentale ou de dépendance dans les 30 jours suivant leur mise en congé consécutive à une hospitalisation antérieure pour cause de schizophrénie, en Ontario, par établissement, de 2012 à 2014</a:t>
            </a:r>
            <a:endParaRPr lang="en-US" sz="1200" u="none">
              <a:solidFill>
                <a:srgbClr val="000000"/>
              </a:solidFill>
              <a:latin typeface="+mn-lt"/>
            </a:endParaRPr>
          </a:p>
        </p:txBody>
      </p:sp>
      <p:cxnSp>
        <p:nvCxnSpPr>
          <p:cNvPr id="9" name="Straight Connector 8"/>
          <p:cNvCxnSpPr/>
          <p:nvPr/>
        </p:nvCxnSpPr>
        <p:spPr bwMode="auto">
          <a:xfrm>
            <a:off x="158929" y="1628800"/>
            <a:ext cx="8661543"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58929" y="2420888"/>
            <a:ext cx="8661543"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196453" y="2564905"/>
            <a:ext cx="8624019" cy="3122904"/>
          </a:xfrm>
          <a:prstGeom prst="rect">
            <a:avLst/>
          </a:prstGeom>
        </p:spPr>
      </p:pic>
    </p:spTree>
    <p:extLst>
      <p:ext uri="{BB962C8B-B14F-4D97-AF65-F5344CB8AC3E}">
        <p14:creationId xmlns:p14="http://schemas.microsoft.com/office/powerpoint/2010/main" val="417881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6"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11,8 % des patients sont retournés au service des urgences en raison d'un problème de santé mentale ou de dépendance  dans les 30 jours suivant une consultation antérieure au service des urgences pour cause de schizophrénie et cette proportion ne s'est pas améliorée au cours des huit dernières années.</a:t>
            </a:r>
            <a:endParaRPr lang="en-US" sz="1600" b="0" u="none">
              <a:solidFill>
                <a:schemeClr val="tx1"/>
              </a:solidFill>
            </a:endParaRPr>
          </a:p>
        </p:txBody>
      </p:sp>
      <p:sp>
        <p:nvSpPr>
          <p:cNvPr id="8" name="TextBox 7"/>
          <p:cNvSpPr txBox="1"/>
          <p:nvPr/>
        </p:nvSpPr>
        <p:spPr>
          <a:xfrm>
            <a:off x="179512" y="1643684"/>
            <a:ext cx="8640960" cy="646331"/>
          </a:xfrm>
          <a:prstGeom prst="rect">
            <a:avLst/>
          </a:prstGeom>
          <a:noFill/>
        </p:spPr>
        <p:txBody>
          <a:bodyPr wrap="square" rtlCol="0">
            <a:spAutoFit/>
          </a:bodyPr>
          <a:lstStyle/>
          <a:p>
            <a:r>
              <a:rPr lang="fr-FR" sz="1200" u="none">
                <a:solidFill>
                  <a:srgbClr val="000000"/>
                </a:solidFill>
                <a:latin typeface="+mn-lt"/>
              </a:rPr>
              <a:t>Pourcentage de patients qui sont retournés au service des urgences en raison d'un problème de santé mentale ou de dépendance dans les 30 jours suivant une consultation antérieure au service des urgences pour cause de schizophrénie, en Ontario, de 2006 à 2014</a:t>
            </a:r>
            <a:endParaRPr lang="en-US" sz="1200" u="none">
              <a:solidFill>
                <a:srgbClr val="000000"/>
              </a:solidFill>
              <a:latin typeface="+mn-lt"/>
            </a:endParaRPr>
          </a:p>
        </p:txBody>
      </p:sp>
      <p:cxnSp>
        <p:nvCxnSpPr>
          <p:cNvPr id="9" name="Straight Connector 8"/>
          <p:cNvCxnSpPr/>
          <p:nvPr/>
        </p:nvCxnSpPr>
        <p:spPr bwMode="auto">
          <a:xfrm>
            <a:off x="230937" y="1556792"/>
            <a:ext cx="8589535"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30937" y="2348880"/>
            <a:ext cx="8589535"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205571" y="2492896"/>
            <a:ext cx="8614901" cy="3352644"/>
          </a:xfrm>
          <a:prstGeom prst="rect">
            <a:avLst/>
          </a:prstGeom>
        </p:spPr>
      </p:pic>
    </p:spTree>
    <p:extLst>
      <p:ext uri="{BB962C8B-B14F-4D97-AF65-F5344CB8AC3E}">
        <p14:creationId xmlns:p14="http://schemas.microsoft.com/office/powerpoint/2010/main" val="191008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Le pourcentage de patients qui sont retournés au service des urgences en raison d'un problème de santé mentale ou de dépendance  dans les 30 jours suivant une consultation antérieure au service des urgences pour cause de schizophrénie allait de 9,3 % à 16,6 % d'une région de RLISS à l'autre.</a:t>
            </a:r>
            <a:endParaRPr lang="en-US" sz="1600" b="0" u="none">
              <a:solidFill>
                <a:schemeClr val="tx1"/>
              </a:solidFill>
            </a:endParaRPr>
          </a:p>
        </p:txBody>
      </p:sp>
      <p:sp>
        <p:nvSpPr>
          <p:cNvPr id="8" name="TextBox 7"/>
          <p:cNvSpPr txBox="1"/>
          <p:nvPr/>
        </p:nvSpPr>
        <p:spPr>
          <a:xfrm>
            <a:off x="539552" y="1427660"/>
            <a:ext cx="7753170" cy="646331"/>
          </a:xfrm>
          <a:prstGeom prst="rect">
            <a:avLst/>
          </a:prstGeom>
          <a:noFill/>
        </p:spPr>
        <p:txBody>
          <a:bodyPr wrap="square" rtlCol="0">
            <a:spAutoFit/>
          </a:bodyPr>
          <a:lstStyle/>
          <a:p>
            <a:r>
              <a:rPr lang="fr-FR" sz="1200" u="none">
                <a:solidFill>
                  <a:srgbClr val="000000"/>
                </a:solidFill>
                <a:latin typeface="+mn-lt"/>
              </a:rPr>
              <a:t>Pourcentage de patients qui sont retournés au service des urgences en raison d'un problème de santé mentale ou de dépendance dans les 30 jours suivant une consultation antérieure au service des urgences pour cause de schizophrénie, en Ontario, par région de RLISS, moyenne sur trois ans de 2012 à 2014</a:t>
            </a:r>
            <a:endParaRPr lang="en-US" sz="1200" u="none">
              <a:solidFill>
                <a:srgbClr val="000000"/>
              </a:solidFill>
              <a:latin typeface="+mn-lt"/>
            </a:endParaRPr>
          </a:p>
        </p:txBody>
      </p:sp>
      <p:cxnSp>
        <p:nvCxnSpPr>
          <p:cNvPr id="9" name="Straight Connector 8"/>
          <p:cNvCxnSpPr/>
          <p:nvPr/>
        </p:nvCxnSpPr>
        <p:spPr bwMode="auto">
          <a:xfrm>
            <a:off x="590977" y="1340768"/>
            <a:ext cx="7797447"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90977" y="2132856"/>
            <a:ext cx="7797447"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590977" y="2348881"/>
            <a:ext cx="7797447" cy="3813636"/>
          </a:xfrm>
          <a:prstGeom prst="rect">
            <a:avLst/>
          </a:prstGeom>
        </p:spPr>
      </p:pic>
    </p:spTree>
    <p:extLst>
      <p:ext uri="{BB962C8B-B14F-4D97-AF65-F5344CB8AC3E}">
        <p14:creationId xmlns:p14="http://schemas.microsoft.com/office/powerpoint/2010/main" val="193582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D'un établissement de l'Ontario à l'autre, le pourcentage de patients qui sont retournés au service des urgences en raison d'un problème de santé mentale ou de dépendance  dans les 30 jours suivant une consultation antérieure au service des urgences pour cause de schizophrénie allait de 4,9 % à 26,3 %.</a:t>
            </a:r>
            <a:endParaRPr lang="en-US" sz="1600" b="0" u="none">
              <a:solidFill>
                <a:schemeClr val="tx1"/>
              </a:solidFill>
            </a:endParaRPr>
          </a:p>
        </p:txBody>
      </p:sp>
      <p:sp>
        <p:nvSpPr>
          <p:cNvPr id="8" name="TextBox 7"/>
          <p:cNvSpPr txBox="1"/>
          <p:nvPr/>
        </p:nvSpPr>
        <p:spPr>
          <a:xfrm>
            <a:off x="107802" y="1643684"/>
            <a:ext cx="8784677" cy="646331"/>
          </a:xfrm>
          <a:prstGeom prst="rect">
            <a:avLst/>
          </a:prstGeom>
          <a:noFill/>
        </p:spPr>
        <p:txBody>
          <a:bodyPr wrap="square" rtlCol="0">
            <a:spAutoFit/>
          </a:bodyPr>
          <a:lstStyle/>
          <a:p>
            <a:r>
              <a:rPr lang="fr-FR" sz="1200" u="none">
                <a:solidFill>
                  <a:srgbClr val="000000"/>
                </a:solidFill>
                <a:latin typeface="+mn-lt"/>
              </a:rPr>
              <a:t>Pourcentage de patients qui sont retournés au service des urgences en raison d'un problème de santé mentale ou de dépendance dans les 30 jours suivant une consultation antérieure au service des urgences pour cause de schizophrénie, en Ontario, par établissement, de 2012 à 2014</a:t>
            </a:r>
            <a:endParaRPr lang="en-US" sz="1200" u="none">
              <a:solidFill>
                <a:srgbClr val="000000"/>
              </a:solidFill>
              <a:latin typeface="+mn-lt"/>
            </a:endParaRPr>
          </a:p>
        </p:txBody>
      </p:sp>
      <p:cxnSp>
        <p:nvCxnSpPr>
          <p:cNvPr id="9" name="Straight Connector 8"/>
          <p:cNvCxnSpPr/>
          <p:nvPr/>
        </p:nvCxnSpPr>
        <p:spPr bwMode="auto">
          <a:xfrm>
            <a:off x="159228" y="1556792"/>
            <a:ext cx="8733252"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59228" y="2348880"/>
            <a:ext cx="8733252"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159228" y="2483421"/>
            <a:ext cx="8733251" cy="3087758"/>
          </a:xfrm>
          <a:prstGeom prst="rect">
            <a:avLst/>
          </a:prstGeom>
        </p:spPr>
      </p:pic>
    </p:spTree>
    <p:extLst>
      <p:ext uri="{BB962C8B-B14F-4D97-AF65-F5344CB8AC3E}">
        <p14:creationId xmlns:p14="http://schemas.microsoft.com/office/powerpoint/2010/main" val="333642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Rectangle 6"/>
          <p:cNvSpPr/>
          <p:nvPr/>
        </p:nvSpPr>
        <p:spPr>
          <a:xfrm>
            <a:off x="1043608" y="4057327"/>
            <a:ext cx="7488832" cy="307777"/>
          </a:xfrm>
          <a:prstGeom prst="rect">
            <a:avLst/>
          </a:prstGeom>
        </p:spPr>
        <p:txBody>
          <a:bodyPr wrap="square" anchor="t">
            <a:spAutoFit/>
          </a:bodyPr>
          <a:lstStyle/>
          <a:p>
            <a:pPr marL="0" indent="0">
              <a:buNone/>
            </a:pPr>
            <a:endParaRPr lang="fr-FR" i="1" u="none">
              <a:solidFill>
                <a:srgbClr val="FF0000"/>
              </a:solidFill>
            </a:endParaRPr>
          </a:p>
        </p:txBody>
      </p:sp>
      <p:sp>
        <p:nvSpPr>
          <p:cNvPr id="8" name="Content Placeholder 2"/>
          <p:cNvSpPr txBox="1">
            <a:spLocks/>
          </p:cNvSpPr>
          <p:nvPr/>
        </p:nvSpPr>
        <p:spPr bwMode="auto">
          <a:xfrm>
            <a:off x="423293" y="2329135"/>
            <a:ext cx="8229600"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r>
              <a:rPr lang="fr-FR" sz="1600" u="none" kern="0"/>
              <a:t>Étant donné que la norme de qualité recommande que les adultes présentant un diagnostic primaire de schizophrénie qui obtiennent leur congé d'un établissement pour patients hospitalisés aient un rendez-vous de suivi dans les sept jours, nous avons examiné le pourcentage de patients qui ont consulté un médecin de famille ou un psychiatre dans les sept jours suivant l'obtention d'un congé consécutif à une hospitalisation antérieure pour cause de schizophrénie.</a:t>
            </a:r>
          </a:p>
        </p:txBody>
      </p:sp>
      <p:sp>
        <p:nvSpPr>
          <p:cNvPr id="9" name="Title 1"/>
          <p:cNvSpPr txBox="1">
            <a:spLocks/>
          </p:cNvSpPr>
          <p:nvPr/>
        </p:nvSpPr>
        <p:spPr bwMode="auto">
          <a:xfrm>
            <a:off x="683568" y="1321023"/>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err="1"/>
              <a:t>Contexte</a:t>
            </a:r>
            <a:endParaRPr lang="en-US" b="0" u="none" kern="0"/>
          </a:p>
        </p:txBody>
      </p:sp>
    </p:spTree>
    <p:extLst>
      <p:ext uri="{BB962C8B-B14F-4D97-AF65-F5344CB8AC3E}">
        <p14:creationId xmlns:p14="http://schemas.microsoft.com/office/powerpoint/2010/main" val="233494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28,2 % des patients ont consulté un médecin de famille ou un psychiatre dans les sept jours suivant l'obtention d'un congé consécutif à une hospitalisation antérieure pour cause de schizophrénie et cette proportion ne s'est pas améliorée au cours des huit dernières années.</a:t>
            </a:r>
            <a:endParaRPr lang="en-US" sz="1600" b="0" u="none">
              <a:solidFill>
                <a:schemeClr val="tx1"/>
              </a:solidFill>
            </a:endParaRPr>
          </a:p>
        </p:txBody>
      </p:sp>
      <p:sp>
        <p:nvSpPr>
          <p:cNvPr id="8" name="TextBox 7"/>
          <p:cNvSpPr txBox="1"/>
          <p:nvPr/>
        </p:nvSpPr>
        <p:spPr>
          <a:xfrm>
            <a:off x="179512" y="1499668"/>
            <a:ext cx="7753170" cy="646331"/>
          </a:xfrm>
          <a:prstGeom prst="rect">
            <a:avLst/>
          </a:prstGeom>
          <a:noFill/>
        </p:spPr>
        <p:txBody>
          <a:bodyPr wrap="square" rtlCol="0">
            <a:spAutoFit/>
          </a:bodyPr>
          <a:lstStyle/>
          <a:p>
            <a:r>
              <a:rPr lang="fr-FR" sz="1200" u="none">
                <a:solidFill>
                  <a:srgbClr val="000000"/>
                </a:solidFill>
                <a:latin typeface="+mn-lt"/>
              </a:rPr>
              <a:t>Pourcentage de patients qui ont consulté un médecin de famille ou un psychiatre dans les sept jours suivant leur mise en congé consécutive à une hospitalisation antérieure pour cause de schizophrénie, en Ontario, de 2006 à 2014</a:t>
            </a:r>
            <a:endParaRPr lang="en-US" sz="1200" u="none">
              <a:solidFill>
                <a:srgbClr val="000000"/>
              </a:solidFill>
              <a:latin typeface="+mn-lt"/>
            </a:endParaRPr>
          </a:p>
        </p:txBody>
      </p:sp>
      <p:cxnSp>
        <p:nvCxnSpPr>
          <p:cNvPr id="9" name="Straight Connector 8"/>
          <p:cNvCxnSpPr/>
          <p:nvPr/>
        </p:nvCxnSpPr>
        <p:spPr bwMode="auto">
          <a:xfrm>
            <a:off x="230937" y="1412776"/>
            <a:ext cx="8726497"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30937" y="2204864"/>
            <a:ext cx="8726497"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230936" y="2441038"/>
            <a:ext cx="8726497" cy="3398792"/>
          </a:xfrm>
          <a:prstGeom prst="rect">
            <a:avLst/>
          </a:prstGeom>
        </p:spPr>
      </p:pic>
    </p:spTree>
    <p:extLst>
      <p:ext uri="{BB962C8B-B14F-4D97-AF65-F5344CB8AC3E}">
        <p14:creationId xmlns:p14="http://schemas.microsoft.com/office/powerpoint/2010/main" val="108756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Le pourcentage de patients qui ont consulté un médecin de famille ou un psychiatre dans les sept jours suivant leur mise en congé consécutive à une hospitalisation antérieure pour cause de schizophrénie variait d'une région de RLISS à l'autre, allant de </a:t>
            </a:r>
            <a:br>
              <a:rPr lang="fr-FR" sz="1600" b="0" u="none"/>
            </a:br>
            <a:r>
              <a:rPr lang="fr-FR" sz="1600" b="0" u="none"/>
              <a:t>15,0 % à 41,3 %.</a:t>
            </a:r>
            <a:endParaRPr lang="en-US" sz="1600" b="0" u="none">
              <a:solidFill>
                <a:schemeClr val="tx1"/>
              </a:solidFill>
            </a:endParaRPr>
          </a:p>
        </p:txBody>
      </p:sp>
      <p:sp>
        <p:nvSpPr>
          <p:cNvPr id="8" name="TextBox 7"/>
          <p:cNvSpPr txBox="1"/>
          <p:nvPr/>
        </p:nvSpPr>
        <p:spPr>
          <a:xfrm>
            <a:off x="467544" y="1427660"/>
            <a:ext cx="7753170" cy="646331"/>
          </a:xfrm>
          <a:prstGeom prst="rect">
            <a:avLst/>
          </a:prstGeom>
          <a:noFill/>
        </p:spPr>
        <p:txBody>
          <a:bodyPr wrap="square" rtlCol="0">
            <a:spAutoFit/>
          </a:bodyPr>
          <a:lstStyle/>
          <a:p>
            <a:r>
              <a:rPr lang="fr-FR" sz="1200" u="none">
                <a:solidFill>
                  <a:srgbClr val="000000"/>
                </a:solidFill>
                <a:latin typeface="+mn-lt"/>
              </a:rPr>
              <a:t>Pourcentage de patients qui ont consulté un médecin de famille ou un psychiatre dans les sept jours suivant leur mise en congé consécutive à une hospitalisation antérieure pour cause de schizophrénie, par RLISS, moyenne sur trois ans de 2012 à 2014</a:t>
            </a:r>
            <a:endParaRPr lang="en-US" sz="1200" u="none">
              <a:solidFill>
                <a:srgbClr val="000000"/>
              </a:solidFill>
              <a:latin typeface="+mn-lt"/>
            </a:endParaRPr>
          </a:p>
        </p:txBody>
      </p:sp>
      <p:cxnSp>
        <p:nvCxnSpPr>
          <p:cNvPr id="9" name="Straight Connector 8"/>
          <p:cNvCxnSpPr/>
          <p:nvPr/>
        </p:nvCxnSpPr>
        <p:spPr bwMode="auto">
          <a:xfrm>
            <a:off x="518969" y="1340768"/>
            <a:ext cx="8085479"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518969" y="2132856"/>
            <a:ext cx="8085479"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539750" y="2276872"/>
            <a:ext cx="8064698" cy="3966691"/>
          </a:xfrm>
          <a:prstGeom prst="rect">
            <a:avLst/>
          </a:prstGeom>
        </p:spPr>
      </p:pic>
    </p:spTree>
    <p:extLst>
      <p:ext uri="{BB962C8B-B14F-4D97-AF65-F5344CB8AC3E}">
        <p14:creationId xmlns:p14="http://schemas.microsoft.com/office/powerpoint/2010/main" val="3685675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8"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D'un établissement de l'Ontario à l'autre, le pourcentage de patients qui ont consulté un médecin de famille ou un psychiatre dans les sept jours suivant leur mise en congé consécutive à une hospitalisation antérieure pour cause de schizophrénie allait de 8,4 % à 50,0 %. </a:t>
            </a:r>
            <a:endParaRPr lang="en-US" sz="1600" b="0" u="none">
              <a:solidFill>
                <a:schemeClr val="tx1"/>
              </a:solidFill>
            </a:endParaRPr>
          </a:p>
        </p:txBody>
      </p:sp>
      <p:sp>
        <p:nvSpPr>
          <p:cNvPr id="9" name="TextBox 8"/>
          <p:cNvSpPr txBox="1"/>
          <p:nvPr/>
        </p:nvSpPr>
        <p:spPr>
          <a:xfrm>
            <a:off x="107503" y="1787700"/>
            <a:ext cx="8856983" cy="461665"/>
          </a:xfrm>
          <a:prstGeom prst="rect">
            <a:avLst/>
          </a:prstGeom>
          <a:noFill/>
        </p:spPr>
        <p:txBody>
          <a:bodyPr wrap="square" rtlCol="0">
            <a:spAutoFit/>
          </a:bodyPr>
          <a:lstStyle/>
          <a:p>
            <a:r>
              <a:rPr lang="fr-FR" sz="1200" u="none">
                <a:solidFill>
                  <a:srgbClr val="000000"/>
                </a:solidFill>
                <a:latin typeface="+mn-lt"/>
              </a:rPr>
              <a:t>Pourcentage de patients qui ont consulté un médecin de famille ou un psychiatre dans les sept jours suivant leur mise en congé consécutive à une hospitalisation antérieure pour cause de schizophrénie, en Ontario, par établissement, de 2012 à 2014</a:t>
            </a:r>
            <a:endParaRPr lang="en-US" sz="1200" u="none">
              <a:solidFill>
                <a:srgbClr val="000000"/>
              </a:solidFill>
              <a:latin typeface="+mn-lt"/>
            </a:endParaRPr>
          </a:p>
        </p:txBody>
      </p:sp>
      <p:cxnSp>
        <p:nvCxnSpPr>
          <p:cNvPr id="10" name="Straight Connector 9"/>
          <p:cNvCxnSpPr/>
          <p:nvPr/>
        </p:nvCxnSpPr>
        <p:spPr bwMode="auto">
          <a:xfrm>
            <a:off x="158929" y="1700808"/>
            <a:ext cx="8661543"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58929" y="2348880"/>
            <a:ext cx="8661543"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158928" y="2455833"/>
            <a:ext cx="8661543" cy="3182479"/>
          </a:xfrm>
          <a:prstGeom prst="rect">
            <a:avLst/>
          </a:prstGeom>
        </p:spPr>
      </p:pic>
    </p:spTree>
    <p:extLst>
      <p:ext uri="{BB962C8B-B14F-4D97-AF65-F5344CB8AC3E}">
        <p14:creationId xmlns:p14="http://schemas.microsoft.com/office/powerpoint/2010/main" val="282525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858F"/>
              </a:buClr>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lang="en-US" altLang="en-US" sz="900">
                <a:solidFill>
                  <a:schemeClr val="bg1"/>
                </a:solidFill>
              </a:rPr>
              <a:t>www.HQOntario.ca</a:t>
            </a:r>
            <a:endParaRPr lang="en-CA" altLang="en-US" sz="900">
              <a:solidFill>
                <a:schemeClr val="bg1"/>
              </a:solidFill>
            </a:endParaRPr>
          </a:p>
        </p:txBody>
      </p:sp>
      <p:sp>
        <p:nvSpPr>
          <p:cNvPr id="6" name="Content Placeholder 2"/>
          <p:cNvSpPr txBox="1">
            <a:spLocks/>
          </p:cNvSpPr>
          <p:nvPr/>
        </p:nvSpPr>
        <p:spPr bwMode="auto">
          <a:xfrm>
            <a:off x="385813" y="1849772"/>
            <a:ext cx="8229600" cy="323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endParaRPr lang="en-US" sz="1600" u="none" kern="0"/>
          </a:p>
          <a:p>
            <a:pPr defTabSz="914400">
              <a:spcBef>
                <a:spcPts val="0"/>
              </a:spcBef>
              <a:spcAft>
                <a:spcPts val="1600"/>
              </a:spcAft>
            </a:pPr>
            <a:r>
              <a:rPr lang="FR-FR" sz="1600" u="none" kern="0"/>
              <a:t>Ce résumé de renseignements et des données vise à soutenir la norme de qualité relative à la schizophrénie dont la version complète se trouve </a:t>
            </a:r>
            <a:r>
              <a:rPr lang="FR-FR" sz="1600" u="none" kern="0">
                <a:solidFill>
                  <a:srgbClr val="000000"/>
                </a:solidFill>
                <a:hlinkClick r:id="rId3"/>
              </a:rPr>
              <a:t>ICI</a:t>
            </a:r>
            <a:r>
              <a:rPr lang="FR-FR" sz="1600" u="none" kern="0">
                <a:solidFill>
                  <a:srgbClr val="000000"/>
                </a:solidFill>
              </a:rPr>
              <a:t>.</a:t>
            </a:r>
            <a:endParaRPr lang="fr-FR" sz="1600" u="none" kern="0">
              <a:solidFill>
                <a:srgbClr val="000000"/>
              </a:solidFill>
            </a:endParaRPr>
          </a:p>
          <a:p>
            <a:pPr defTabSz="914400">
              <a:spcBef>
                <a:spcPts val="0"/>
              </a:spcBef>
              <a:spcAft>
                <a:spcPts val="1600"/>
              </a:spcAft>
            </a:pPr>
            <a:endParaRPr lang="fr-FR" sz="1600" u="none" kern="0">
              <a:solidFill>
                <a:srgbClr val="FF0000"/>
              </a:solidFill>
            </a:endParaRPr>
          </a:p>
          <a:p>
            <a:pPr defTabSz="914400">
              <a:spcBef>
                <a:spcPts val="0"/>
              </a:spcBef>
              <a:spcAft>
                <a:spcPts val="1600"/>
              </a:spcAft>
            </a:pPr>
            <a:endParaRPr lang="en-US" sz="1600" u="none" kern="0"/>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err="1"/>
              <a:t>Ressources</a:t>
            </a:r>
            <a:r>
              <a:rPr lang="en-US" b="0" u="none" kern="0"/>
              <a:t> </a:t>
            </a:r>
            <a:r>
              <a:rPr lang="en-US" b="0" u="none" kern="0" err="1"/>
              <a:t>additionnelles</a:t>
            </a:r>
            <a:endParaRPr lang="en-US" b="0" u="none" kern="0"/>
          </a:p>
        </p:txBody>
      </p:sp>
    </p:spTree>
    <p:extLst>
      <p:ext uri="{BB962C8B-B14F-4D97-AF65-F5344CB8AC3E}">
        <p14:creationId xmlns:p14="http://schemas.microsoft.com/office/powerpoint/2010/main" val="209451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858F"/>
              </a:buClr>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lang="en-US" altLang="en-US" sz="900">
                <a:solidFill>
                  <a:srgbClr val="FFFFFF"/>
                </a:solidFill>
              </a:rPr>
              <a:t>www.HQOntario.ca</a:t>
            </a:r>
            <a:endParaRPr lang="en-CA" altLang="en-US" sz="900">
              <a:solidFill>
                <a:srgbClr val="FFFFFF"/>
              </a:solidFill>
            </a:endParaRPr>
          </a:p>
        </p:txBody>
      </p:sp>
      <p:sp>
        <p:nvSpPr>
          <p:cNvPr id="6" name="TextBox 5"/>
          <p:cNvSpPr txBox="1"/>
          <p:nvPr/>
        </p:nvSpPr>
        <p:spPr>
          <a:xfrm>
            <a:off x="709440" y="1664653"/>
            <a:ext cx="8008758" cy="1815882"/>
          </a:xfrm>
          <a:prstGeom prst="rect">
            <a:avLst/>
          </a:prstGeom>
          <a:noFill/>
        </p:spPr>
        <p:txBody>
          <a:bodyPr wrap="square" rtlCol="0">
            <a:spAutoFit/>
          </a:bodyPr>
          <a:lstStyle/>
          <a:p>
            <a:r>
              <a:rPr lang="fr-FR" sz="1600" u="none">
                <a:solidFill>
                  <a:srgbClr val="000000"/>
                </a:solidFill>
              </a:rPr>
              <a:t>Qualité des services de santé Ontario</a:t>
            </a:r>
            <a:r>
              <a:rPr lang="fr-FR" sz="1600" u="none"/>
              <a:t> remercie Paul </a:t>
            </a:r>
            <a:r>
              <a:rPr lang="fr-FR" sz="1600" u="none" err="1"/>
              <a:t>Kurdyak</a:t>
            </a:r>
            <a:r>
              <a:rPr lang="fr-FR" sz="1600" u="none"/>
              <a:t> (Institute for </a:t>
            </a:r>
            <a:r>
              <a:rPr lang="fr-FR" sz="1600" u="none" err="1"/>
              <a:t>Clinical</a:t>
            </a:r>
            <a:r>
              <a:rPr lang="fr-FR" sz="1600" u="none"/>
              <a:t> Evaluative Sciences (ICES) et Centre de toxicomanie et de santé mentale (CAMH) pour sa contribution à cette publication. </a:t>
            </a:r>
            <a:r>
              <a:rPr lang="fr-FR" sz="1600" u="none">
                <a:solidFill>
                  <a:srgbClr val="000000"/>
                </a:solidFill>
              </a:rPr>
              <a:t>Qualité des services de santé Ontario</a:t>
            </a:r>
            <a:r>
              <a:rPr lang="fr-FR" sz="1600" u="none"/>
              <a:t> aimerait également remercier Abigail </a:t>
            </a:r>
            <a:r>
              <a:rPr lang="fr-FR" sz="1600" u="none" err="1"/>
              <a:t>Amartey</a:t>
            </a:r>
            <a:r>
              <a:rPr lang="fr-FR" sz="1600" u="none"/>
              <a:t>, Jenny </a:t>
            </a:r>
            <a:r>
              <a:rPr lang="fr-FR" sz="1600" u="none" err="1"/>
              <a:t>Gatov</a:t>
            </a:r>
            <a:r>
              <a:rPr lang="fr-FR" sz="1600" u="none"/>
              <a:t>, Julie Yang et Maria Chiu de l’équipe de recherche du MHASEF (</a:t>
            </a:r>
            <a:r>
              <a:rPr lang="en-US" sz="1600" u="none"/>
              <a:t>Mental Health and Addictions Strategy and Evaluation Framework</a:t>
            </a:r>
            <a:r>
              <a:rPr lang="fr-FR" sz="1600" u="none"/>
              <a:t>). L'équipe de recherche MHASEF est soutenu par une subvention du ministère de la Santé et des Soins de longue durée de l'Ontario.</a:t>
            </a:r>
            <a:endParaRPr lang="fr-CA" sz="1600" u="none"/>
          </a:p>
        </p:txBody>
      </p:sp>
      <p:sp>
        <p:nvSpPr>
          <p:cNvPr id="7" name="Title 1"/>
          <p:cNvSpPr txBox="1">
            <a:spLocks/>
          </p:cNvSpPr>
          <p:nvPr/>
        </p:nvSpPr>
        <p:spPr bwMode="auto">
          <a:xfrm>
            <a:off x="683568" y="836712"/>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err="1"/>
              <a:t>Remerciements</a:t>
            </a:r>
            <a:endParaRPr lang="en-US" b="0" u="none" kern="0"/>
          </a:p>
        </p:txBody>
      </p:sp>
    </p:spTree>
    <p:extLst>
      <p:ext uri="{BB962C8B-B14F-4D97-AF65-F5344CB8AC3E}">
        <p14:creationId xmlns:p14="http://schemas.microsoft.com/office/powerpoint/2010/main" val="143678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a:spLocks noGrp="1"/>
          </p:cNvSpPr>
          <p:nvPr>
            <p:ph type="title"/>
          </p:nvPr>
        </p:nvSpPr>
        <p:spPr>
          <a:xfrm>
            <a:off x="683568" y="1124744"/>
            <a:ext cx="8229600" cy="706437"/>
          </a:xfrm>
        </p:spPr>
        <p:txBody>
          <a:bodyPr/>
          <a:lstStyle/>
          <a:p>
            <a:pPr algn="l"/>
            <a:r>
              <a:rPr lang="fr-FR" b="0"/>
              <a:t>Que sont les normes de qualité</a:t>
            </a:r>
            <a:endParaRPr lang="en-US" b="0"/>
          </a:p>
        </p:txBody>
      </p:sp>
      <p:sp>
        <p:nvSpPr>
          <p:cNvPr id="8" name="Content Placeholder 2"/>
          <p:cNvSpPr>
            <a:spLocks noGrp="1"/>
          </p:cNvSpPr>
          <p:nvPr>
            <p:ph idx="1"/>
          </p:nvPr>
        </p:nvSpPr>
        <p:spPr>
          <a:xfrm>
            <a:off x="424061" y="2276872"/>
            <a:ext cx="8229600" cy="2808312"/>
          </a:xfrm>
        </p:spPr>
        <p:txBody>
          <a:bodyPr/>
          <a:lstStyle/>
          <a:p>
            <a:r>
              <a:rPr lang="fr-FR" sz="1600"/>
              <a:t>Des ensembles concis d'énoncés simples présentant ce à quoi les soins devraient ressembler pour les personnes atteintes de certaines affections et soignées dans des milieux précis.</a:t>
            </a:r>
          </a:p>
          <a:p>
            <a:endParaRPr lang="fr-FR" sz="1600"/>
          </a:p>
          <a:p>
            <a:r>
              <a:rPr lang="fr-FR" sz="1600"/>
              <a:t>Fondées sur les meilleures données probantes disponibles.</a:t>
            </a:r>
          </a:p>
          <a:p>
            <a:endParaRPr lang="fr-FR" sz="1600"/>
          </a:p>
          <a:p>
            <a:r>
              <a:rPr lang="fr-FR" sz="1600"/>
              <a:t>Conçues pour aider les fournisseurs de soins de santé à connaître les soins qu'ils devraient fournir.</a:t>
            </a:r>
          </a:p>
          <a:p>
            <a:endParaRPr lang="fr-FR" sz="1600"/>
          </a:p>
          <a:p>
            <a:r>
              <a:rPr lang="fr-FR" sz="1600"/>
              <a:t>Permettent aussi d'aider les patients, les pensionnaires, les familles et les personnes soignantes à savoir ce qu'ils peuvent exiger en matière de soins.</a:t>
            </a:r>
          </a:p>
        </p:txBody>
      </p:sp>
    </p:spTree>
    <p:extLst>
      <p:ext uri="{BB962C8B-B14F-4D97-AF65-F5344CB8AC3E}">
        <p14:creationId xmlns:p14="http://schemas.microsoft.com/office/powerpoint/2010/main" val="3487868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Footer Placeholder 3"/>
          <p:cNvSpPr>
            <a:spLocks noGrp="1"/>
          </p:cNvSpPr>
          <p:nvPr>
            <p:ph type="ftr"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00858F"/>
              </a:buClr>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ct val="50000"/>
              </a:spcBef>
              <a:buClrTx/>
              <a:buFontTx/>
              <a:buNone/>
            </a:pPr>
            <a:r>
              <a:rPr lang="en-US" altLang="en-US" sz="900">
                <a:solidFill>
                  <a:srgbClr val="FFFFFF"/>
                </a:solidFill>
              </a:rPr>
              <a:t>www.HQOntario.ca</a:t>
            </a:r>
            <a:endParaRPr lang="en-CA" altLang="en-US" sz="900">
              <a:solidFill>
                <a:srgbClr val="FFFFFF"/>
              </a:solidFill>
            </a:endParaRPr>
          </a:p>
        </p:txBody>
      </p:sp>
      <p:sp>
        <p:nvSpPr>
          <p:cNvPr id="6" name="TextBox 5"/>
          <p:cNvSpPr txBox="1"/>
          <p:nvPr/>
        </p:nvSpPr>
        <p:spPr>
          <a:xfrm>
            <a:off x="709440" y="1664653"/>
            <a:ext cx="8008758" cy="1815882"/>
          </a:xfrm>
          <a:prstGeom prst="rect">
            <a:avLst/>
          </a:prstGeom>
          <a:noFill/>
        </p:spPr>
        <p:txBody>
          <a:bodyPr wrap="square" rtlCol="0">
            <a:spAutoFit/>
          </a:bodyPr>
          <a:lstStyle/>
          <a:p>
            <a:endParaRPr lang="en-US" sz="1600" u="none">
              <a:solidFill>
                <a:srgbClr val="000000"/>
              </a:solidFill>
            </a:endParaRPr>
          </a:p>
          <a:p>
            <a:r>
              <a:rPr lang="fr-FR" sz="1600" u="none">
                <a:solidFill>
                  <a:srgbClr val="000000"/>
                </a:solidFill>
              </a:rPr>
              <a:t>Remarque : </a:t>
            </a:r>
          </a:p>
          <a:p>
            <a:endParaRPr lang="fr-FR" sz="1600" u="none">
              <a:solidFill>
                <a:srgbClr val="000000"/>
              </a:solidFill>
            </a:endParaRPr>
          </a:p>
          <a:p>
            <a:pPr marL="285750" indent="-285750">
              <a:buFont typeface="Arial" panose="020B0604020202020204" pitchFamily="34" charset="0"/>
              <a:buChar char="•"/>
            </a:pPr>
            <a:r>
              <a:rPr lang="fr-FR" sz="1600" u="none">
                <a:solidFill>
                  <a:srgbClr val="000000"/>
                </a:solidFill>
              </a:rPr>
              <a:t>Certains des indicateurs figurant dans le présent rapport ont été tirés des ensembles de données administratives en santé de l'Ontario. Ces ensembles de données ont été mis en lien à l'aide d'identifiants encodés uniques et ils ont été analysés à l'ICES.</a:t>
            </a:r>
          </a:p>
        </p:txBody>
      </p:sp>
      <p:sp>
        <p:nvSpPr>
          <p:cNvPr id="7" name="Title 1"/>
          <p:cNvSpPr txBox="1">
            <a:spLocks/>
          </p:cNvSpPr>
          <p:nvPr/>
        </p:nvSpPr>
        <p:spPr bwMode="auto">
          <a:xfrm>
            <a:off x="683568" y="836712"/>
            <a:ext cx="822960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err="1"/>
              <a:t>Remerciements</a:t>
            </a:r>
            <a:endParaRPr lang="en-US" b="0" u="none" kern="0"/>
          </a:p>
        </p:txBody>
      </p:sp>
    </p:spTree>
    <p:extLst>
      <p:ext uri="{BB962C8B-B14F-4D97-AF65-F5344CB8AC3E}">
        <p14:creationId xmlns:p14="http://schemas.microsoft.com/office/powerpoint/2010/main" val="91046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1"/>
          <p:cNvSpPr>
            <a:spLocks noGrp="1"/>
          </p:cNvSpPr>
          <p:nvPr>
            <p:ph idx="1"/>
          </p:nvPr>
        </p:nvSpPr>
        <p:spPr>
          <a:xfrm>
            <a:off x="5148263" y="2852738"/>
            <a:ext cx="2952750" cy="576262"/>
          </a:xfrm>
        </p:spPr>
        <p:txBody>
          <a:bodyPr/>
          <a:lstStyle/>
          <a:p>
            <a:pPr marL="0" indent="0" eaLnBrk="1" hangingPunct="1"/>
            <a:r>
              <a:rPr lang="en-US" altLang="en-US">
                <a:latin typeface="Helvetica Neue Medium" charset="0"/>
              </a:rPr>
              <a:t>www.HQOntario.ca</a:t>
            </a:r>
          </a:p>
          <a:p>
            <a:pPr marL="0" indent="0" eaLnBrk="1" hangingPunct="1"/>
            <a:endParaRPr lang="en-US" altLang="en-US">
              <a:latin typeface="Helvetica Neue Medium" charset="0"/>
            </a:endParaRPr>
          </a:p>
        </p:txBody>
      </p:sp>
      <p:sp>
        <p:nvSpPr>
          <p:cNvPr id="34818" name="Content Placeholder 1"/>
          <p:cNvSpPr txBox="1">
            <a:spLocks/>
          </p:cNvSpPr>
          <p:nvPr/>
        </p:nvSpPr>
        <p:spPr bwMode="auto">
          <a:xfrm>
            <a:off x="4859338" y="3581400"/>
            <a:ext cx="295275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20000"/>
              </a:spcBef>
              <a:buFont typeface="Arial" panose="020B0604020202020204" pitchFamily="34" charset="0"/>
              <a:buNone/>
            </a:pPr>
            <a:r>
              <a:rPr lang="en-US" altLang="en-US" sz="1900" u="none">
                <a:solidFill>
                  <a:srgbClr val="00788A"/>
                </a:solidFill>
                <a:latin typeface="Helvetica Neue Medium" charset="0"/>
              </a:rPr>
              <a:t>FOLLOW@HQOntario</a:t>
            </a:r>
          </a:p>
          <a:p>
            <a:pPr algn="r" eaLnBrk="1" hangingPunct="1">
              <a:spcBef>
                <a:spcPct val="20000"/>
              </a:spcBef>
              <a:buFont typeface="Arial" panose="020B0604020202020204" pitchFamily="34" charset="0"/>
              <a:buNone/>
            </a:pPr>
            <a:endParaRPr lang="en-US" altLang="en-US" sz="2400">
              <a:solidFill>
                <a:srgbClr val="00788A"/>
              </a:solidFill>
              <a:latin typeface="Helvetica Neue Medium" charset="0"/>
            </a:endParaRPr>
          </a:p>
        </p:txBody>
      </p:sp>
      <p:pic>
        <p:nvPicPr>
          <p:cNvPr id="34819" name="Picture 4" descr="Twitter_logo_blu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3683000"/>
            <a:ext cx="217488" cy="17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9552" y="1791362"/>
            <a:ext cx="3744416" cy="2561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5144" y="1052736"/>
            <a:ext cx="8229600" cy="4322762"/>
          </a:xfrm>
        </p:spPr>
        <p:txBody>
          <a:bodyPr/>
          <a:lstStyle/>
          <a:p>
            <a:endParaRPr lang="en-US" sz="1800"/>
          </a:p>
          <a:p>
            <a:endParaRPr lang="en-US" sz="1800"/>
          </a:p>
          <a:p>
            <a:endParaRPr lang="en-US" sz="1800"/>
          </a:p>
          <a:p>
            <a:pPr marL="0" indent="0">
              <a:buNone/>
            </a:pPr>
            <a:endParaRPr lang="en-US" sz="1100"/>
          </a:p>
          <a:p>
            <a:pPr marL="0" indent="0">
              <a:buNone/>
            </a:pPr>
            <a:endParaRPr lang="en-US" sz="1100"/>
          </a:p>
          <a:p>
            <a:pPr marL="0" indent="0">
              <a:buNone/>
            </a:pPr>
            <a:endParaRPr lang="en-US" sz="1100"/>
          </a:p>
          <a:p>
            <a:pPr marL="0" indent="0">
              <a:buNone/>
            </a:pPr>
            <a:endParaRPr lang="en-US" sz="1800"/>
          </a:p>
        </p:txBody>
      </p:sp>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6" name="Title 1"/>
          <p:cNvSpPr txBox="1">
            <a:spLocks/>
          </p:cNvSpPr>
          <p:nvPr/>
        </p:nvSpPr>
        <p:spPr bwMode="auto">
          <a:xfrm>
            <a:off x="683568" y="1138387"/>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Objet de </a:t>
            </a:r>
            <a:r>
              <a:rPr lang="en-US" b="0" u="none" kern="0" err="1"/>
              <a:t>ce</a:t>
            </a:r>
            <a:r>
              <a:rPr lang="en-US" b="0" u="none" kern="0"/>
              <a:t> résumé</a:t>
            </a:r>
          </a:p>
        </p:txBody>
      </p:sp>
      <p:sp>
        <p:nvSpPr>
          <p:cNvPr id="7" name="Content Placeholder 2"/>
          <p:cNvSpPr txBox="1">
            <a:spLocks/>
          </p:cNvSpPr>
          <p:nvPr/>
        </p:nvSpPr>
        <p:spPr bwMode="auto">
          <a:xfrm>
            <a:off x="424061" y="2276872"/>
            <a:ext cx="8229600" cy="2448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r>
              <a:rPr lang="fr-FR" sz="1600" u="none" kern="0"/>
              <a:t>La schizophrénie touche environ 1 % de la population canadienne, ce qui signifie que plus de 100 000 personnes en Ontario sont atteintes de cette affection [1].</a:t>
            </a:r>
          </a:p>
          <a:p>
            <a:pPr defTabSz="914400"/>
            <a:endParaRPr lang="fr-FR" sz="1600" u="none" kern="0"/>
          </a:p>
          <a:p>
            <a:pPr defTabSz="914400"/>
            <a:r>
              <a:rPr lang="fr-FR" sz="1600" u="none" kern="0"/>
              <a:t>Le présent résumé fournit des renseignements et des données qui démontrent pourquoi une norme de qualité est nécessaire pour les adultes hospitalisées atteintes de schizophrénie.</a:t>
            </a:r>
          </a:p>
          <a:p>
            <a:pPr defTabSz="914400"/>
            <a:endParaRPr lang="fr-FR" sz="1600" u="none" kern="0"/>
          </a:p>
          <a:p>
            <a:pPr defTabSz="914400"/>
            <a:r>
              <a:rPr lang="fr-CA" sz="1600" u="none" kern="0"/>
              <a:t>Plus précisément, elle fournit des données sur des mesures de rendement qui reflètent l</a:t>
            </a:r>
            <a:r>
              <a:rPr lang="fr-FR" sz="1600" u="none" kern="0"/>
              <a:t>es soins de santé reçus par des adultes schizophrènes dans les hôpitaux.</a:t>
            </a:r>
          </a:p>
        </p:txBody>
      </p:sp>
      <p:sp>
        <p:nvSpPr>
          <p:cNvPr id="8" name="Rectangle 7"/>
          <p:cNvSpPr/>
          <p:nvPr/>
        </p:nvSpPr>
        <p:spPr>
          <a:xfrm>
            <a:off x="1259632" y="5840573"/>
            <a:ext cx="7739682" cy="400110"/>
          </a:xfrm>
          <a:prstGeom prst="rect">
            <a:avLst/>
          </a:prstGeom>
        </p:spPr>
        <p:txBody>
          <a:bodyPr wrap="square">
            <a:spAutoFit/>
          </a:bodyPr>
          <a:lstStyle/>
          <a:p>
            <a:pPr algn="r"/>
            <a:r>
              <a:rPr lang="en-US" sz="1000" u="none"/>
              <a:t>[1] </a:t>
            </a:r>
            <a:r>
              <a:rPr lang="fr-FR" sz="1000" u="none"/>
              <a:t>Agence de la santé publique du Canada.  </a:t>
            </a:r>
            <a:r>
              <a:rPr lang="fr-FR" sz="1000" u="none">
                <a:hlinkClick r:id="rId2"/>
              </a:rPr>
              <a:t>http://www.phac-aspc.gc.ca/publicat/miic-mmac/chap_3-fra.php</a:t>
            </a:r>
            <a:endParaRPr lang="en-CA" i="1" u="none"/>
          </a:p>
          <a:p>
            <a:pPr algn="r"/>
            <a:endParaRPr lang="fr-FR" sz="1000" u="none"/>
          </a:p>
        </p:txBody>
      </p:sp>
    </p:spTree>
    <p:extLst>
      <p:ext uri="{BB962C8B-B14F-4D97-AF65-F5344CB8AC3E}">
        <p14:creationId xmlns:p14="http://schemas.microsoft.com/office/powerpoint/2010/main" val="300653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5144" y="1549400"/>
            <a:ext cx="8229600" cy="4322762"/>
          </a:xfrm>
        </p:spPr>
        <p:txBody>
          <a:bodyPr/>
          <a:lstStyle/>
          <a:p>
            <a:endParaRPr lang="en-US" sz="1800" i="1"/>
          </a:p>
          <a:p>
            <a:endParaRPr lang="en-CA" sz="1400" i="1"/>
          </a:p>
          <a:p>
            <a:pPr marL="0" indent="0">
              <a:buNone/>
            </a:pPr>
            <a:endParaRPr lang="en-CA" sz="1400" i="1"/>
          </a:p>
          <a:p>
            <a:endParaRPr lang="en-US" sz="1800"/>
          </a:p>
        </p:txBody>
      </p:sp>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6" name="Title 1"/>
          <p:cNvSpPr txBox="1">
            <a:spLocks/>
          </p:cNvSpPr>
          <p:nvPr/>
        </p:nvSpPr>
        <p:spPr bwMode="auto">
          <a:xfrm>
            <a:off x="683568" y="1138387"/>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a:t>Objet de </a:t>
            </a:r>
            <a:r>
              <a:rPr lang="en-US" b="0" u="none" kern="0" err="1"/>
              <a:t>ce</a:t>
            </a:r>
            <a:r>
              <a:rPr lang="en-US" b="0" u="none" kern="0"/>
              <a:t> résumé</a:t>
            </a:r>
          </a:p>
        </p:txBody>
      </p:sp>
      <p:sp>
        <p:nvSpPr>
          <p:cNvPr id="7" name="Content Placeholder 2"/>
          <p:cNvSpPr txBox="1">
            <a:spLocks/>
          </p:cNvSpPr>
          <p:nvPr/>
        </p:nvSpPr>
        <p:spPr bwMode="auto">
          <a:xfrm>
            <a:off x="424061" y="2060848"/>
            <a:ext cx="8229600"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endParaRPr lang="en-US" sz="1600" u="none" kern="0"/>
          </a:p>
          <a:p>
            <a:pPr defTabSz="914400"/>
            <a:r>
              <a:rPr lang="fr-FR" sz="1600" u="none" kern="0"/>
              <a:t>Les données démontrent que les soins destinés aux adultes hospitalisés atteints de schizophrénie doivent être améliorés.</a:t>
            </a:r>
          </a:p>
          <a:p>
            <a:pPr defTabSz="914400"/>
            <a:endParaRPr lang="fr-FR" sz="1600" u="none" kern="0"/>
          </a:p>
          <a:p>
            <a:pPr defTabSz="914400"/>
            <a:r>
              <a:rPr lang="fr-FR" sz="1600" u="none" kern="0"/>
              <a:t>Voici pourquoi cette norme de qualité a été créée : </a:t>
            </a:r>
          </a:p>
          <a:p>
            <a:pPr defTabSz="914400"/>
            <a:endParaRPr lang="en-US" sz="800" u="none" kern="0"/>
          </a:p>
          <a:p>
            <a:pPr lvl="1" defTabSz="914400"/>
            <a:r>
              <a:rPr lang="fr-FR" sz="1400" u="none" kern="0"/>
              <a:t>renseigner les cliniciens et les organismes sur ce à quoi les soins de santé de qualité supérieure destinés aux personnes atteintes de cette affection devraient ressembler;</a:t>
            </a:r>
          </a:p>
          <a:p>
            <a:pPr lvl="1" defTabSz="914400"/>
            <a:r>
              <a:rPr lang="fr-FR" sz="1400" u="none" kern="0"/>
              <a:t>aider les cliniciens et les organismes à évaluer la qualité des soins qu'ils offrent pour qu'ils puissent cerner les lacunes et les domaines à améliorer.</a:t>
            </a:r>
          </a:p>
        </p:txBody>
      </p:sp>
    </p:spTree>
    <p:extLst>
      <p:ext uri="{BB962C8B-B14F-4D97-AF65-F5344CB8AC3E}">
        <p14:creationId xmlns:p14="http://schemas.microsoft.com/office/powerpoint/2010/main" val="299559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fr-FR" b="0" u="none" kern="0"/>
              <a:t>Comment nous examinons les données </a:t>
            </a:r>
            <a:endParaRPr lang="en-US" b="0" u="none" kern="0"/>
          </a:p>
        </p:txBody>
      </p:sp>
      <p:sp>
        <p:nvSpPr>
          <p:cNvPr id="8" name="Content Placeholder 2"/>
          <p:cNvSpPr txBox="1">
            <a:spLocks/>
          </p:cNvSpPr>
          <p:nvPr/>
        </p:nvSpPr>
        <p:spPr bwMode="auto">
          <a:xfrm>
            <a:off x="424061" y="2276872"/>
            <a:ext cx="8229600" cy="280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endParaRPr lang="en-US" sz="1600" u="none" kern="0"/>
          </a:p>
          <a:p>
            <a:pPr defTabSz="914400"/>
            <a:r>
              <a:rPr lang="fr-FR" sz="1600" u="none" kern="0"/>
              <a:t>Lorsqu'ils sont disponibles, les renseignements présentés reflètent différentes perspectives. </a:t>
            </a:r>
          </a:p>
          <a:p>
            <a:pPr defTabSz="914400"/>
            <a:endParaRPr lang="en-US" sz="800" u="none" kern="0"/>
          </a:p>
          <a:p>
            <a:pPr lvl="1" defTabSz="914400"/>
            <a:r>
              <a:rPr lang="fr-FR" sz="1400" u="none" kern="0"/>
              <a:t>Les résultats provinciaux au fil du temps offrent un vaste aperçu du système global.</a:t>
            </a:r>
          </a:p>
          <a:p>
            <a:pPr lvl="1" defTabSz="914400"/>
            <a:endParaRPr lang="fr-FR" sz="800" u="none" kern="0"/>
          </a:p>
          <a:p>
            <a:pPr lvl="1" defTabSz="914400"/>
            <a:r>
              <a:rPr lang="fr-FR" sz="1400" u="none" kern="0"/>
              <a:t>Les résultats par région de RLISS mettent en évidence quelques-unes des différences locales.</a:t>
            </a:r>
          </a:p>
          <a:p>
            <a:pPr lvl="1" defTabSz="914400"/>
            <a:endParaRPr lang="fr-FR" sz="800" u="none" kern="0"/>
          </a:p>
          <a:p>
            <a:pPr lvl="1" defTabSz="914400"/>
            <a:r>
              <a:rPr lang="fr-FR" sz="1400" u="none" kern="0"/>
              <a:t>La répartition des résultats à travers les établissements fournit quelques points de référence aux fournisseurs de services.</a:t>
            </a:r>
          </a:p>
        </p:txBody>
      </p:sp>
    </p:spTree>
    <p:extLst>
      <p:ext uri="{BB962C8B-B14F-4D97-AF65-F5344CB8AC3E}">
        <p14:creationId xmlns:p14="http://schemas.microsoft.com/office/powerpoint/2010/main" val="291237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5" name="Title 1"/>
          <p:cNvSpPr>
            <a:spLocks noGrp="1"/>
          </p:cNvSpPr>
          <p:nvPr>
            <p:ph type="title"/>
          </p:nvPr>
        </p:nvSpPr>
        <p:spPr>
          <a:xfrm>
            <a:off x="722313" y="4406900"/>
            <a:ext cx="7772400" cy="1362075"/>
          </a:xfrm>
        </p:spPr>
        <p:txBody>
          <a:bodyPr/>
          <a:lstStyle/>
          <a:p>
            <a:r>
              <a:rPr lang="en-US" b="0" err="1"/>
              <a:t>Données</a:t>
            </a:r>
            <a:endParaRPr lang="en-US" b="0"/>
          </a:p>
        </p:txBody>
      </p:sp>
    </p:spTree>
    <p:extLst>
      <p:ext uri="{BB962C8B-B14F-4D97-AF65-F5344CB8AC3E}">
        <p14:creationId xmlns:p14="http://schemas.microsoft.com/office/powerpoint/2010/main" val="18350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solidFill>
                  <a:srgbClr val="FFFFFF"/>
                </a:solidFill>
              </a:rPr>
              <a:t>www.HQOntario.ca</a:t>
            </a:r>
            <a:endParaRPr lang="en-CA">
              <a:solidFill>
                <a:srgbClr val="FFFFFF"/>
              </a:solidFill>
            </a:endParaRPr>
          </a:p>
        </p:txBody>
      </p:sp>
      <p:sp>
        <p:nvSpPr>
          <p:cNvPr id="6" name="Content Placeholder 2"/>
          <p:cNvSpPr txBox="1">
            <a:spLocks/>
          </p:cNvSpPr>
          <p:nvPr/>
        </p:nvSpPr>
        <p:spPr bwMode="auto">
          <a:xfrm>
            <a:off x="423293" y="2060848"/>
            <a:ext cx="8229600" cy="3096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defTabSz="914400">
              <a:spcBef>
                <a:spcPts val="0"/>
              </a:spcBef>
              <a:spcAft>
                <a:spcPts val="1600"/>
              </a:spcAft>
            </a:pPr>
            <a:r>
              <a:rPr lang="FR-FR" sz="1600" u="none" kern="0"/>
              <a:t>Étant donné que la norme de qualité vise à améliorer les résultats en matière de santé chez les personnes hospitalisées atteintes de schizophrénie, un ensemble d'indicateurs a été sélectionné afin de mesurer l'incidence globale de la norme de qualité relative à la schizophrénie. Nous examinons les mesures de rendement globales suivantes :</a:t>
            </a:r>
          </a:p>
          <a:p>
            <a:pPr lvl="1" defTabSz="914400">
              <a:spcBef>
                <a:spcPts val="0"/>
              </a:spcBef>
              <a:spcAft>
                <a:spcPts val="1600"/>
              </a:spcAft>
            </a:pPr>
            <a:r>
              <a:rPr lang="FR-FR" sz="1400" u="none" kern="0"/>
              <a:t>le pourcentage de patients réadmis à l'hôpital en raison d'un problème de santé mentale ou de dépendance dans les 30 jours suivant leur mise en congé consécutive à une hospitalisation antérieure pour cause de schizophrénie;</a:t>
            </a:r>
            <a:endParaRPr lang="FR-FR" sz="800" u="none" kern="0"/>
          </a:p>
          <a:p>
            <a:pPr lvl="1" defTabSz="914400">
              <a:spcBef>
                <a:spcPts val="0"/>
              </a:spcBef>
              <a:spcAft>
                <a:spcPts val="1600"/>
              </a:spcAft>
            </a:pPr>
            <a:r>
              <a:rPr lang="FR-FR" sz="1400" u="none" kern="0"/>
              <a:t>le pourcentage de patients qui sont retournés au service des urgences en raison d'un problème de santé mentale ou de dépendance dans les 30 jours suivant une consultation antérieure au service des urgences pour cause de schizophrénie.</a:t>
            </a:r>
          </a:p>
          <a:p>
            <a:pPr marL="0" indent="0" defTabSz="914400">
              <a:spcAft>
                <a:spcPts val="1600"/>
              </a:spcAft>
              <a:buFontTx/>
              <a:buNone/>
            </a:pPr>
            <a:endParaRPr lang="fr-FR" sz="1400" i="1" u="none" kern="0">
              <a:solidFill>
                <a:srgbClr val="FF0000"/>
              </a:solidFill>
            </a:endParaRPr>
          </a:p>
        </p:txBody>
      </p:sp>
      <p:sp>
        <p:nvSpPr>
          <p:cNvPr id="7" name="Title 1"/>
          <p:cNvSpPr txBox="1">
            <a:spLocks/>
          </p:cNvSpPr>
          <p:nvPr/>
        </p:nvSpPr>
        <p:spPr bwMode="auto">
          <a:xfrm>
            <a:off x="683568" y="1124744"/>
            <a:ext cx="8229600" cy="706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r>
              <a:rPr lang="en-US" b="0" u="none" kern="0" err="1"/>
              <a:t>Contexte</a:t>
            </a:r>
            <a:endParaRPr lang="en-US" b="0" u="none" kern="0"/>
          </a:p>
        </p:txBody>
      </p:sp>
    </p:spTree>
    <p:extLst>
      <p:ext uri="{BB962C8B-B14F-4D97-AF65-F5344CB8AC3E}">
        <p14:creationId xmlns:p14="http://schemas.microsoft.com/office/powerpoint/2010/main" val="292418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9"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En 2014, 13 % des patients ont été réadmis à l'hôpital en raison d'un problème de santé mentale ou de dépendance  dans les 30 jours suivant leur mise en congé consécutive à une hospitalisation antérieure pour cause de schizophrénie et cette proportion n'a pas changé au cours des huit dernières années.</a:t>
            </a:r>
            <a:endParaRPr lang="en-US" sz="1600" b="0" u="none">
              <a:solidFill>
                <a:schemeClr val="tx1"/>
              </a:solidFill>
            </a:endParaRPr>
          </a:p>
        </p:txBody>
      </p:sp>
      <p:sp>
        <p:nvSpPr>
          <p:cNvPr id="10" name="TextBox 9"/>
          <p:cNvSpPr txBox="1"/>
          <p:nvPr/>
        </p:nvSpPr>
        <p:spPr>
          <a:xfrm>
            <a:off x="251520" y="1715692"/>
            <a:ext cx="7753170" cy="646331"/>
          </a:xfrm>
          <a:prstGeom prst="rect">
            <a:avLst/>
          </a:prstGeom>
          <a:noFill/>
        </p:spPr>
        <p:txBody>
          <a:bodyPr wrap="square" rtlCol="0">
            <a:spAutoFit/>
          </a:bodyPr>
          <a:lstStyle/>
          <a:p>
            <a:r>
              <a:rPr lang="fr-FR" sz="1200" u="none">
                <a:solidFill>
                  <a:srgbClr val="000000"/>
                </a:solidFill>
                <a:latin typeface="+mn-lt"/>
              </a:rPr>
              <a:t>Pourcentage de patients qui ont été réadmis à l'hôpital en raison d'un problème de santé mentale ou de dépendance dans les 30 jours suivant leur mise en congé consécutive à une hospitalisation antérieure pour cause de schizophrénie, en Ontario, de 2006 à 2014</a:t>
            </a:r>
            <a:endParaRPr lang="en-US" sz="1200" u="none">
              <a:solidFill>
                <a:srgbClr val="000000"/>
              </a:solidFill>
              <a:latin typeface="+mn-lt"/>
            </a:endParaRPr>
          </a:p>
        </p:txBody>
      </p:sp>
      <p:cxnSp>
        <p:nvCxnSpPr>
          <p:cNvPr id="11" name="Straight Connector 10"/>
          <p:cNvCxnSpPr/>
          <p:nvPr/>
        </p:nvCxnSpPr>
        <p:spPr bwMode="auto">
          <a:xfrm>
            <a:off x="302945" y="1628800"/>
            <a:ext cx="8505550" cy="0"/>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02945" y="2420888"/>
            <a:ext cx="8505550"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251519" y="2580903"/>
            <a:ext cx="8556975" cy="3254800"/>
          </a:xfrm>
          <a:prstGeom prst="rect">
            <a:avLst/>
          </a:prstGeom>
        </p:spPr>
      </p:pic>
    </p:spTree>
    <p:extLst>
      <p:ext uri="{BB962C8B-B14F-4D97-AF65-F5344CB8AC3E}">
        <p14:creationId xmlns:p14="http://schemas.microsoft.com/office/powerpoint/2010/main" val="986945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www.HQOntario.ca</a:t>
            </a:r>
            <a:endParaRPr lang="en-CA"/>
          </a:p>
        </p:txBody>
      </p:sp>
      <p:sp>
        <p:nvSpPr>
          <p:cNvPr id="8" name="Title 1"/>
          <p:cNvSpPr txBox="1">
            <a:spLocks/>
          </p:cNvSpPr>
          <p:nvPr/>
        </p:nvSpPr>
        <p:spPr bwMode="auto">
          <a:xfrm>
            <a:off x="159228" y="123343"/>
            <a:ext cx="8805259" cy="12241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lvl="0" algn="l" defTabSz="914400">
              <a:buClr>
                <a:srgbClr val="00858F"/>
              </a:buClr>
            </a:pPr>
            <a:r>
              <a:rPr lang="fr-FR" sz="1600" b="0" u="none"/>
              <a:t>Le pourcentage de patients réadmis à l'hôpital en raison d'un problème de santé mentale ou de dépendance  dans les 30 jours suivant leur mise en congé consécutive à une hospitalisation antérieure pour cause de schizophrénie allait de 9,1 % à 16,2 % d'une région de RLISS à l'autre. </a:t>
            </a:r>
            <a:endParaRPr lang="en-US" sz="1600" b="0" u="none">
              <a:solidFill>
                <a:schemeClr val="tx1"/>
              </a:solidFill>
            </a:endParaRPr>
          </a:p>
        </p:txBody>
      </p:sp>
      <p:sp>
        <p:nvSpPr>
          <p:cNvPr id="9" name="TextBox 8"/>
          <p:cNvSpPr txBox="1"/>
          <p:nvPr/>
        </p:nvSpPr>
        <p:spPr>
          <a:xfrm>
            <a:off x="539552" y="1410797"/>
            <a:ext cx="7753170" cy="646331"/>
          </a:xfrm>
          <a:prstGeom prst="rect">
            <a:avLst/>
          </a:prstGeom>
          <a:noFill/>
        </p:spPr>
        <p:txBody>
          <a:bodyPr wrap="square" rtlCol="0">
            <a:spAutoFit/>
          </a:bodyPr>
          <a:lstStyle/>
          <a:p>
            <a:r>
              <a:rPr lang="fr-FR" sz="1200" u="none">
                <a:solidFill>
                  <a:srgbClr val="000000"/>
                </a:solidFill>
                <a:latin typeface="+mn-lt"/>
              </a:rPr>
              <a:t>Pourcentage de patients qui ont été réadmis à l'hôpital en raison d'un problème de santé mentale ou de dépendance dans les 30 jours suivant leur mise en congé consécutive à une hospitalisation antérieure pour cause de schizophrénie, en Ontario, par région de RLISS, moyenne sur trois ans de 2012 à 2014</a:t>
            </a:r>
            <a:endParaRPr lang="en-US" sz="1200" u="none">
              <a:solidFill>
                <a:srgbClr val="000000"/>
              </a:solidFill>
              <a:latin typeface="+mn-lt"/>
            </a:endParaRPr>
          </a:p>
        </p:txBody>
      </p:sp>
      <p:cxnSp>
        <p:nvCxnSpPr>
          <p:cNvPr id="10" name="Straight Connector 9"/>
          <p:cNvCxnSpPr/>
          <p:nvPr/>
        </p:nvCxnSpPr>
        <p:spPr bwMode="auto">
          <a:xfrm>
            <a:off x="590977" y="1323905"/>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90977" y="2115993"/>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3"/>
          <a:stretch>
            <a:fillRect/>
          </a:stretch>
        </p:blipFill>
        <p:spPr>
          <a:xfrm>
            <a:off x="616645" y="2314741"/>
            <a:ext cx="7987804" cy="3899769"/>
          </a:xfrm>
          <a:prstGeom prst="rect">
            <a:avLst/>
          </a:prstGeom>
        </p:spPr>
      </p:pic>
    </p:spTree>
    <p:extLst>
      <p:ext uri="{BB962C8B-B14F-4D97-AF65-F5344CB8AC3E}">
        <p14:creationId xmlns:p14="http://schemas.microsoft.com/office/powerpoint/2010/main" val="3669196724"/>
      </p:ext>
    </p:extLst>
  </p:cSld>
  <p:clrMapOvr>
    <a:masterClrMapping/>
  </p:clrMapOvr>
</p:sld>
</file>

<file path=ppt/theme/theme1.xml><?xml version="1.0" encoding="utf-8"?>
<a:theme xmlns:a="http://schemas.openxmlformats.org/drawingml/2006/main" name="First Slide Only">
  <a:themeElements>
    <a:clrScheme name="Health Quality Ontario">
      <a:dk1>
        <a:srgbClr val="FFFFFF"/>
      </a:dk1>
      <a:lt1>
        <a:srgbClr val="FFFFFF"/>
      </a:lt1>
      <a:dk2>
        <a:srgbClr val="FFFFFF"/>
      </a:dk2>
      <a:lt2>
        <a:srgbClr val="FFFFFF"/>
      </a:lt2>
      <a:accent1>
        <a:srgbClr val="00A0AF"/>
      </a:accent1>
      <a:accent2>
        <a:srgbClr val="00788A"/>
      </a:accent2>
      <a:accent3>
        <a:srgbClr val="CE8E00"/>
      </a:accent3>
      <a:accent4>
        <a:srgbClr val="D47600"/>
      </a:accent4>
      <a:accent5>
        <a:srgbClr val="693A77"/>
      </a:accent5>
      <a:accent6>
        <a:srgbClr val="58A618"/>
      </a:accent6>
      <a:hlink>
        <a:srgbClr val="00B9E4"/>
      </a:hlink>
      <a:folHlink>
        <a:srgbClr val="18A2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lides option">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des option">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16</Notes>
  <HiddenSlides>0</HiddenSlide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First Slide Only</vt:lpstr>
      <vt:lpstr>HQO_Slide</vt:lpstr>
      <vt:lpstr>2_Slides option</vt:lpstr>
      <vt:lpstr>Slides option</vt:lpstr>
      <vt:lpstr>2_End slide</vt:lpstr>
      <vt:lpstr>End slide</vt:lpstr>
      <vt:lpstr>1_End slide</vt:lpstr>
      <vt:lpstr>PowerPoint Presentation</vt:lpstr>
      <vt:lpstr>Que sont les normes de qualité</vt:lpstr>
      <vt:lpstr>PowerPoint Presentation</vt:lpstr>
      <vt:lpstr>PowerPoint Presentation</vt:lpstr>
      <vt:lpstr>PowerPoint Presentation</vt:lpstr>
      <vt:lpstr>Données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2016-11-29T19:40:20Z</dcterms:modified>
</cp:coreProperties>
</file>