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rts/chart1.xml" ContentType="application/vnd.openxmlformats-officedocument.drawingml.chart+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charts/chart2.xml" ContentType="application/vnd.openxmlformats-officedocument.drawingml.chart+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6.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18.xml" ContentType="application/vnd.openxmlformats-officedocument.presentationml.notesSlide+xml"/>
  <Override PartName="/ppt/charts/chart9.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charts/chart10.xml" ContentType="application/vnd.openxmlformats-officedocument.drawingml.chart+xml"/>
  <Override PartName="/ppt/tags/tag67.xml" ContentType="application/vnd.openxmlformats-officedocument.presentationml.tags+xml"/>
  <Override PartName="/ppt/tags/tag68.xml" ContentType="application/vnd.openxmlformats-officedocument.presentationml.tags+xml"/>
  <Override PartName="/ppt/notesSlides/notesSlide19.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0.xml" ContentType="application/vnd.openxmlformats-officedocument.presentationml.notesSlide+xml"/>
  <Override PartName="/ppt/tags/tag71.xml" ContentType="application/vnd.openxmlformats-officedocument.presentationml.tags+xml"/>
  <Override PartName="/ppt/notesSlides/notesSlide21.xml" ContentType="application/vnd.openxmlformats-officedocument.presentationml.notesSlide+xml"/>
  <Override PartName="/ppt/tags/tag7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3.xml" ContentType="application/vnd.openxmlformats-officedocument.presentationml.tags+xml"/>
  <Override PartName="/ppt/notesSlides/notesSlide24.xml" ContentType="application/vnd.openxmlformats-officedocument.presentationml.notesSlide+xml"/>
  <Override PartName="/ppt/tags/tag74.xml" ContentType="application/vnd.openxmlformats-officedocument.presentationml.tags+xml"/>
  <Override PartName="/ppt/notesSlides/notesSlide25.xml" ContentType="application/vnd.openxmlformats-officedocument.presentationml.notesSlide+xml"/>
  <Override PartName="/ppt/tags/tag75.xml" ContentType="application/vnd.openxmlformats-officedocument.presentationml.tags+xml"/>
  <Override PartName="/ppt/notesSlides/notesSlide26.xml" ContentType="application/vnd.openxmlformats-officedocument.presentationml.notesSlide+xml"/>
  <Override PartName="/ppt/tags/tag76.xml" ContentType="application/vnd.openxmlformats-officedocument.presentationml.tags+xml"/>
  <Override PartName="/ppt/notesSlides/notesSlide27.xml" ContentType="application/vnd.openxmlformats-officedocument.presentationml.notesSlide+xml"/>
  <Override PartName="/ppt/tags/tag77.xml" ContentType="application/vnd.openxmlformats-officedocument.presentationml.tags+xml"/>
  <Override PartName="/ppt/notesSlides/notesSlide28.xml" ContentType="application/vnd.openxmlformats-officedocument.presentationml.notesSlide+xml"/>
  <Override PartName="/ppt/tags/tag78.xml" ContentType="application/vnd.openxmlformats-officedocument.presentationml.tags+xml"/>
  <Override PartName="/ppt/notesSlides/notesSlide29.xml" ContentType="application/vnd.openxmlformats-officedocument.presentationml.notesSlide+xml"/>
  <Override PartName="/ppt/tags/tag79.xml" ContentType="application/vnd.openxmlformats-officedocument.presentationml.tags+xml"/>
  <Override PartName="/ppt/notesSlides/notesSlide30.xml" ContentType="application/vnd.openxmlformats-officedocument.presentationml.notesSlide+xml"/>
  <Override PartName="/ppt/tags/tag80.xml" ContentType="application/vnd.openxmlformats-officedocument.presentationml.tags+xml"/>
  <Override PartName="/ppt/notesSlides/notesSlide31.xml" ContentType="application/vnd.openxmlformats-officedocument.presentationml.notesSlide+xml"/>
  <Override PartName="/ppt/tags/tag81.xml" ContentType="application/vnd.openxmlformats-officedocument.presentationml.tags+xml"/>
  <Override PartName="/ppt/notesSlides/notesSlide32.xml" ContentType="application/vnd.openxmlformats-officedocument.presentationml.notesSlide+xml"/>
  <Override PartName="/ppt/tags/tag82.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45"/>
  </p:notesMasterIdLst>
  <p:handoutMasterIdLst>
    <p:handoutMasterId r:id="rId46"/>
  </p:handoutMasterIdLst>
  <p:sldIdLst>
    <p:sldId id="1974" r:id="rId5"/>
    <p:sldId id="1975" r:id="rId6"/>
    <p:sldId id="1976" r:id="rId7"/>
    <p:sldId id="1977" r:id="rId8"/>
    <p:sldId id="1978" r:id="rId9"/>
    <p:sldId id="1979" r:id="rId10"/>
    <p:sldId id="1980" r:id="rId11"/>
    <p:sldId id="1981" r:id="rId12"/>
    <p:sldId id="1982" r:id="rId13"/>
    <p:sldId id="1983" r:id="rId14"/>
    <p:sldId id="1984" r:id="rId15"/>
    <p:sldId id="1985" r:id="rId16"/>
    <p:sldId id="1986" r:id="rId17"/>
    <p:sldId id="2002" r:id="rId18"/>
    <p:sldId id="1377" r:id="rId19"/>
    <p:sldId id="2003" r:id="rId20"/>
    <p:sldId id="2004" r:id="rId21"/>
    <p:sldId id="2000" r:id="rId22"/>
    <p:sldId id="2005" r:id="rId23"/>
    <p:sldId id="2006" r:id="rId24"/>
    <p:sldId id="1998" r:id="rId25"/>
    <p:sldId id="2007" r:id="rId26"/>
    <p:sldId id="2008" r:id="rId27"/>
    <p:sldId id="1179" r:id="rId28"/>
    <p:sldId id="2009" r:id="rId29"/>
    <p:sldId id="1989" r:id="rId30"/>
    <p:sldId id="1990" r:id="rId31"/>
    <p:sldId id="1991" r:id="rId32"/>
    <p:sldId id="1992" r:id="rId33"/>
    <p:sldId id="2010" r:id="rId34"/>
    <p:sldId id="2011" r:id="rId35"/>
    <p:sldId id="2012" r:id="rId36"/>
    <p:sldId id="2013" r:id="rId37"/>
    <p:sldId id="2014" r:id="rId38"/>
    <p:sldId id="2015" r:id="rId39"/>
    <p:sldId id="1993" r:id="rId40"/>
    <p:sldId id="1994" r:id="rId41"/>
    <p:sldId id="1995" r:id="rId42"/>
    <p:sldId id="1996" r:id="rId43"/>
    <p:sldId id="1997" r:id="rId44"/>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B1F171-2DE8-2887-75B2-4B867B10B0F0}" name="Liang, Catherine" initials="LC" userId="S::catherine.liang@ontariohealth.ca::f02553ff-2f62-4d20-a67a-f5e2927c8ae2" providerId="AD"/>
  <p188:author id="{480225E5-73A2-28FE-EC73-67EA34E9EF80}" name="Cowan, Kara" initials="CK" userId="S::kara.cowan@ontariohealth.ca::422dcf60-3108-48b9-a5a5-708e064ad6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7" name="Liang, Catherine" initials="LC" lastIdx="1" clrIdx="7">
    <p:extLst>
      <p:ext uri="{19B8F6BF-5375-455C-9EA6-DF929625EA0E}">
        <p15:presenceInfo xmlns:p15="http://schemas.microsoft.com/office/powerpoint/2012/main" userId="S::catherine.liang@ontariohealth.ca::f02553ff-2f62-4d20-a67a-f5e2927c8ae2" providerId="AD"/>
      </p:ext>
    </p:extLst>
  </p:cmAuthor>
  <p:cmAuthor id="1" name="Loren Aytona" initials="" lastIdx="37" clrIdx="1"/>
  <p:cmAuthor id="2" name="Harrison, Susan" initials="HS" lastIdx="16" clrIdx="2">
    <p:extLst>
      <p:ext uri="{19B8F6BF-5375-455C-9EA6-DF929625EA0E}">
        <p15:presenceInfo xmlns:p15="http://schemas.microsoft.com/office/powerpoint/2012/main" userId="S::sharrison@hqontario.ca::12d20603-a68e-40bb-99e5-862f8234107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5"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1" clrIdx="5">
    <p:extLst>
      <p:ext uri="{19B8F6BF-5375-455C-9EA6-DF929625EA0E}">
        <p15:presenceInfo xmlns:p15="http://schemas.microsoft.com/office/powerpoint/2012/main" userId="S::susan.harrison@ontariohealth.ca::1ddf3375-323b-4640-a3c6-9d3435a6c407" providerId="AD"/>
      </p:ext>
    </p:extLst>
  </p:cmAuthor>
  <p:cmAuthor id="6" name="Cowan, Kara" initials="CK" lastIdx="2" clrIdx="6">
    <p:extLst>
      <p:ext uri="{19B8F6BF-5375-455C-9EA6-DF929625EA0E}">
        <p15:presenceInfo xmlns:p15="http://schemas.microsoft.com/office/powerpoint/2012/main" userId="S::kara.cowan@ontariohealth.ca::422dcf60-3108-48b9-a5a5-708e064ad6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B2E3"/>
    <a:srgbClr val="92278F"/>
    <a:srgbClr val="007BC1"/>
    <a:srgbClr val="F7F7F7"/>
    <a:srgbClr val="047BC1"/>
    <a:srgbClr val="EDFDFF"/>
    <a:srgbClr val="EEDACF"/>
    <a:srgbClr val="D2492A"/>
    <a:srgbClr val="00A0A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536042-E0BF-428B-9602-BB04A78CC49D}" v="258" dt="2023-02-14T18:52:30.91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26"/>
      </p:cViewPr>
      <p:guideLst>
        <p:guide orient="horz" pos="353"/>
        <p:guide orient="horz" pos="352"/>
        <p:guide orient="horz" pos="262"/>
        <p:guide pos="2835"/>
      </p:guideLst>
    </p:cSldViewPr>
  </p:slideViewPr>
  <p:notesTextViewPr>
    <p:cViewPr>
      <p:scale>
        <a:sx n="1" d="1"/>
        <a:sy n="1" d="1"/>
      </p:scale>
      <p:origin x="0" y="0"/>
    </p:cViewPr>
  </p:notesTextViewPr>
  <p:notesViewPr>
    <p:cSldViewPr snapToGrid="0">
      <p:cViewPr>
        <p:scale>
          <a:sx n="1" d="2"/>
          <a:sy n="1" d="2"/>
        </p:scale>
        <p:origin x="0" y="0"/>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an, Kara" userId="422dcf60-3108-48b9-a5a5-708e064ad6eb" providerId="ADAL" clId="{05536042-E0BF-428B-9602-BB04A78CC49D}"/>
    <pc:docChg chg="undo custSel addSld delSld modSld">
      <pc:chgData name="Cowan, Kara" userId="422dcf60-3108-48b9-a5a5-708e064ad6eb" providerId="ADAL" clId="{05536042-E0BF-428B-9602-BB04A78CC49D}" dt="2023-02-27T15:13:14.141" v="525" actId="1076"/>
      <pc:docMkLst>
        <pc:docMk/>
      </pc:docMkLst>
      <pc:sldChg chg="modSp add del mod">
        <pc:chgData name="Cowan, Kara" userId="422dcf60-3108-48b9-a5a5-708e064ad6eb" providerId="ADAL" clId="{05536042-E0BF-428B-9602-BB04A78CC49D}" dt="2023-02-13T20:53:58.987" v="113" actId="13926"/>
        <pc:sldMkLst>
          <pc:docMk/>
          <pc:sldMk cId="946709697" sldId="1179"/>
        </pc:sldMkLst>
        <pc:spChg chg="mod">
          <ac:chgData name="Cowan, Kara" userId="422dcf60-3108-48b9-a5a5-708e064ad6eb" providerId="ADAL" clId="{05536042-E0BF-428B-9602-BB04A78CC49D}" dt="2023-02-13T20:53:58.987" v="113" actId="13926"/>
          <ac:spMkLst>
            <pc:docMk/>
            <pc:sldMk cId="946709697" sldId="1179"/>
            <ac:spMk id="4" creationId="{000ADE7C-2D37-FC45-B624-6FD4DC6A8DC1}"/>
          </ac:spMkLst>
        </pc:spChg>
      </pc:sldChg>
      <pc:sldChg chg="modSp add del mod modTransition addCm delCm modCm">
        <pc:chgData name="Cowan, Kara" userId="422dcf60-3108-48b9-a5a5-708e064ad6eb" providerId="ADAL" clId="{05536042-E0BF-428B-9602-BB04A78CC49D}" dt="2023-02-14T16:48:57.010" v="464"/>
        <pc:sldMkLst>
          <pc:docMk/>
          <pc:sldMk cId="2966928305" sldId="1377"/>
        </pc:sldMkLst>
        <pc:spChg chg="mod">
          <ac:chgData name="Cowan, Kara" userId="422dcf60-3108-48b9-a5a5-708e064ad6eb" providerId="ADAL" clId="{05536042-E0BF-428B-9602-BB04A78CC49D}" dt="2023-02-13T21:15:01.964" v="227" actId="1076"/>
          <ac:spMkLst>
            <pc:docMk/>
            <pc:sldMk cId="2966928305" sldId="1377"/>
            <ac:spMk id="2" creationId="{9F218B8C-81F4-4B98-8BD6-036AD123A4C8}"/>
          </ac:spMkLst>
        </pc:spChg>
      </pc:sldChg>
      <pc:sldChg chg="modSp mod">
        <pc:chgData name="Cowan, Kara" userId="422dcf60-3108-48b9-a5a5-708e064ad6eb" providerId="ADAL" clId="{05536042-E0BF-428B-9602-BB04A78CC49D}" dt="2023-02-13T21:53:46.033" v="435" actId="6549"/>
        <pc:sldMkLst>
          <pc:docMk/>
          <pc:sldMk cId="2744693021" sldId="1974"/>
        </pc:sldMkLst>
        <pc:spChg chg="mod">
          <ac:chgData name="Cowan, Kara" userId="422dcf60-3108-48b9-a5a5-708e064ad6eb" providerId="ADAL" clId="{05536042-E0BF-428B-9602-BB04A78CC49D}" dt="2023-02-13T21:53:46.033" v="435" actId="6549"/>
          <ac:spMkLst>
            <pc:docMk/>
            <pc:sldMk cId="2744693021" sldId="1974"/>
            <ac:spMk id="12" creationId="{399FB2E2-8941-4E1D-88D6-AFF4AA5FCC6B}"/>
          </ac:spMkLst>
        </pc:spChg>
      </pc:sldChg>
      <pc:sldChg chg="addSp delSp modSp mod">
        <pc:chgData name="Cowan, Kara" userId="422dcf60-3108-48b9-a5a5-708e064ad6eb" providerId="ADAL" clId="{05536042-E0BF-428B-9602-BB04A78CC49D}" dt="2023-02-27T15:12:42.742" v="517" actId="1076"/>
        <pc:sldMkLst>
          <pc:docMk/>
          <pc:sldMk cId="3754249042" sldId="1978"/>
        </pc:sldMkLst>
        <pc:picChg chg="add mod">
          <ac:chgData name="Cowan, Kara" userId="422dcf60-3108-48b9-a5a5-708e064ad6eb" providerId="ADAL" clId="{05536042-E0BF-428B-9602-BB04A78CC49D}" dt="2023-02-27T15:12:42.742" v="517" actId="1076"/>
          <ac:picMkLst>
            <pc:docMk/>
            <pc:sldMk cId="3754249042" sldId="1978"/>
            <ac:picMk id="4" creationId="{7574B7B9-8B0D-A7D2-EAAD-4CF9B2922599}"/>
          </ac:picMkLst>
        </pc:picChg>
        <pc:picChg chg="del">
          <ac:chgData name="Cowan, Kara" userId="422dcf60-3108-48b9-a5a5-708e064ad6eb" providerId="ADAL" clId="{05536042-E0BF-428B-9602-BB04A78CC49D}" dt="2023-02-27T15:12:21.898" v="510" actId="478"/>
          <ac:picMkLst>
            <pc:docMk/>
            <pc:sldMk cId="3754249042" sldId="1978"/>
            <ac:picMk id="18" creationId="{5564B8B9-1297-8A68-E99E-473045667C13}"/>
          </ac:picMkLst>
        </pc:picChg>
      </pc:sldChg>
      <pc:sldChg chg="addSp delSp modSp mod">
        <pc:chgData name="Cowan, Kara" userId="422dcf60-3108-48b9-a5a5-708e064ad6eb" providerId="ADAL" clId="{05536042-E0BF-428B-9602-BB04A78CC49D}" dt="2023-02-27T15:13:14.141" v="525" actId="1076"/>
        <pc:sldMkLst>
          <pc:docMk/>
          <pc:sldMk cId="2305115646" sldId="1985"/>
        </pc:sldMkLst>
        <pc:picChg chg="del mod">
          <ac:chgData name="Cowan, Kara" userId="422dcf60-3108-48b9-a5a5-708e064ad6eb" providerId="ADAL" clId="{05536042-E0BF-428B-9602-BB04A78CC49D}" dt="2023-02-27T15:12:52.305" v="519" actId="478"/>
          <ac:picMkLst>
            <pc:docMk/>
            <pc:sldMk cId="2305115646" sldId="1985"/>
            <ac:picMk id="4" creationId="{81287BA2-F113-8AF9-4ADB-B64EFA077475}"/>
          </ac:picMkLst>
        </pc:picChg>
        <pc:picChg chg="add mod">
          <ac:chgData name="Cowan, Kara" userId="422dcf60-3108-48b9-a5a5-708e064ad6eb" providerId="ADAL" clId="{05536042-E0BF-428B-9602-BB04A78CC49D}" dt="2023-02-27T15:13:14.141" v="525" actId="1076"/>
          <ac:picMkLst>
            <pc:docMk/>
            <pc:sldMk cId="2305115646" sldId="1985"/>
            <ac:picMk id="6" creationId="{A0C1636A-BC31-5498-307E-8BEB80549C33}"/>
          </ac:picMkLst>
        </pc:picChg>
      </pc:sldChg>
      <pc:sldChg chg="modSp mod modNotesTx">
        <pc:chgData name="Cowan, Kara" userId="422dcf60-3108-48b9-a5a5-708e064ad6eb" providerId="ADAL" clId="{05536042-E0BF-428B-9602-BB04A78CC49D}" dt="2023-02-13T21:01:27.688" v="121" actId="255"/>
        <pc:sldMkLst>
          <pc:docMk/>
          <pc:sldMk cId="50083986" sldId="1990"/>
        </pc:sldMkLst>
        <pc:spChg chg="mod">
          <ac:chgData name="Cowan, Kara" userId="422dcf60-3108-48b9-a5a5-708e064ad6eb" providerId="ADAL" clId="{05536042-E0BF-428B-9602-BB04A78CC49D}" dt="2023-02-13T21:01:27.688" v="121" actId="255"/>
          <ac:spMkLst>
            <pc:docMk/>
            <pc:sldMk cId="50083986" sldId="1990"/>
            <ac:spMk id="4" creationId="{00000000-0000-0000-0000-000000000000}"/>
          </ac:spMkLst>
        </pc:spChg>
      </pc:sldChg>
      <pc:sldChg chg="modSp mod">
        <pc:chgData name="Cowan, Kara" userId="422dcf60-3108-48b9-a5a5-708e064ad6eb" providerId="ADAL" clId="{05536042-E0BF-428B-9602-BB04A78CC49D}" dt="2023-02-13T21:02:39.492" v="122"/>
        <pc:sldMkLst>
          <pc:docMk/>
          <pc:sldMk cId="1631074839" sldId="1994"/>
        </pc:sldMkLst>
        <pc:spChg chg="mod">
          <ac:chgData name="Cowan, Kara" userId="422dcf60-3108-48b9-a5a5-708e064ad6eb" providerId="ADAL" clId="{05536042-E0BF-428B-9602-BB04A78CC49D}" dt="2023-02-13T21:02:39.492" v="122"/>
          <ac:spMkLst>
            <pc:docMk/>
            <pc:sldMk cId="1631074839" sldId="1994"/>
            <ac:spMk id="5" creationId="{4EF0EEC0-5334-49B7-B18E-C32A3037E22F}"/>
          </ac:spMkLst>
        </pc:spChg>
      </pc:sldChg>
      <pc:sldChg chg="addSp modSp mod delCm">
        <pc:chgData name="Cowan, Kara" userId="422dcf60-3108-48b9-a5a5-708e064ad6eb" providerId="ADAL" clId="{05536042-E0BF-428B-9602-BB04A78CC49D}" dt="2023-02-27T15:05:01.231" v="509" actId="1036"/>
        <pc:sldMkLst>
          <pc:docMk/>
          <pc:sldMk cId="219589158" sldId="1996"/>
        </pc:sldMkLst>
        <pc:spChg chg="mod">
          <ac:chgData name="Cowan, Kara" userId="422dcf60-3108-48b9-a5a5-708e064ad6eb" providerId="ADAL" clId="{05536042-E0BF-428B-9602-BB04A78CC49D}" dt="2023-02-13T21:05:05.071" v="125" actId="20577"/>
          <ac:spMkLst>
            <pc:docMk/>
            <pc:sldMk cId="219589158" sldId="1996"/>
            <ac:spMk id="2" creationId="{00000000-0000-0000-0000-000000000000}"/>
          </ac:spMkLst>
        </pc:spChg>
        <pc:spChg chg="mod">
          <ac:chgData name="Cowan, Kara" userId="422dcf60-3108-48b9-a5a5-708e064ad6eb" providerId="ADAL" clId="{05536042-E0BF-428B-9602-BB04A78CC49D}" dt="2023-02-13T21:05:10.068" v="128" actId="20577"/>
          <ac:spMkLst>
            <pc:docMk/>
            <pc:sldMk cId="219589158" sldId="1996"/>
            <ac:spMk id="3" creationId="{00000000-0000-0000-0000-000000000000}"/>
          </ac:spMkLst>
        </pc:spChg>
        <pc:spChg chg="add mod">
          <ac:chgData name="Cowan, Kara" userId="422dcf60-3108-48b9-a5a5-708e064ad6eb" providerId="ADAL" clId="{05536042-E0BF-428B-9602-BB04A78CC49D}" dt="2023-02-27T15:05:01.231" v="509" actId="1036"/>
          <ac:spMkLst>
            <pc:docMk/>
            <pc:sldMk cId="219589158" sldId="1996"/>
            <ac:spMk id="4" creationId="{151C17E2-9EF3-5059-61D2-4FD18E2B6F3A}"/>
          </ac:spMkLst>
        </pc:spChg>
      </pc:sldChg>
      <pc:sldChg chg="modSp add del mod modTransition">
        <pc:chgData name="Cowan, Kara" userId="422dcf60-3108-48b9-a5a5-708e064ad6eb" providerId="ADAL" clId="{05536042-E0BF-428B-9602-BB04A78CC49D}" dt="2023-02-13T21:49:42.144" v="433" actId="14100"/>
        <pc:sldMkLst>
          <pc:docMk/>
          <pc:sldMk cId="4289961281" sldId="1998"/>
        </pc:sldMkLst>
        <pc:spChg chg="mod">
          <ac:chgData name="Cowan, Kara" userId="422dcf60-3108-48b9-a5a5-708e064ad6eb" providerId="ADAL" clId="{05536042-E0BF-428B-9602-BB04A78CC49D}" dt="2023-02-13T20:51:27.854" v="86" actId="1076"/>
          <ac:spMkLst>
            <pc:docMk/>
            <pc:sldMk cId="4289961281" sldId="1998"/>
            <ac:spMk id="11" creationId="{246E746F-5782-469A-BFAB-A4FB773221B6}"/>
          </ac:spMkLst>
        </pc:spChg>
        <pc:spChg chg="mod">
          <ac:chgData name="Cowan, Kara" userId="422dcf60-3108-48b9-a5a5-708e064ad6eb" providerId="ADAL" clId="{05536042-E0BF-428B-9602-BB04A78CC49D}" dt="2023-02-13T20:51:58.889" v="94" actId="1076"/>
          <ac:spMkLst>
            <pc:docMk/>
            <pc:sldMk cId="4289961281" sldId="1998"/>
            <ac:spMk id="15" creationId="{B9B8202E-5D9F-4071-BEDD-6EDE8DF8156F}"/>
          </ac:spMkLst>
        </pc:spChg>
        <pc:spChg chg="mod">
          <ac:chgData name="Cowan, Kara" userId="422dcf60-3108-48b9-a5a5-708e064ad6eb" providerId="ADAL" clId="{05536042-E0BF-428B-9602-BB04A78CC49D}" dt="2023-02-13T20:51:27.854" v="86" actId="1076"/>
          <ac:spMkLst>
            <pc:docMk/>
            <pc:sldMk cId="4289961281" sldId="1998"/>
            <ac:spMk id="17" creationId="{7985D143-4024-4E40-802B-FBE4D00CD59D}"/>
          </ac:spMkLst>
        </pc:spChg>
        <pc:spChg chg="mod">
          <ac:chgData name="Cowan, Kara" userId="422dcf60-3108-48b9-a5a5-708e064ad6eb" providerId="ADAL" clId="{05536042-E0BF-428B-9602-BB04A78CC49D}" dt="2023-02-13T20:51:33.749" v="89" actId="1076"/>
          <ac:spMkLst>
            <pc:docMk/>
            <pc:sldMk cId="4289961281" sldId="1998"/>
            <ac:spMk id="18" creationId="{91FE7F33-B69B-47D3-80AE-B8C8AB2A8710}"/>
          </ac:spMkLst>
        </pc:spChg>
        <pc:spChg chg="mod">
          <ac:chgData name="Cowan, Kara" userId="422dcf60-3108-48b9-a5a5-708e064ad6eb" providerId="ADAL" clId="{05536042-E0BF-428B-9602-BB04A78CC49D}" dt="2023-02-13T20:51:58.889" v="94" actId="1076"/>
          <ac:spMkLst>
            <pc:docMk/>
            <pc:sldMk cId="4289961281" sldId="1998"/>
            <ac:spMk id="20" creationId="{C1245285-35EE-40A4-98B7-1EE30FAE96AF}"/>
          </ac:spMkLst>
        </pc:spChg>
        <pc:spChg chg="mod">
          <ac:chgData name="Cowan, Kara" userId="422dcf60-3108-48b9-a5a5-708e064ad6eb" providerId="ADAL" clId="{05536042-E0BF-428B-9602-BB04A78CC49D}" dt="2023-02-13T21:49:42.144" v="433" actId="14100"/>
          <ac:spMkLst>
            <pc:docMk/>
            <pc:sldMk cId="4289961281" sldId="1998"/>
            <ac:spMk id="29" creationId="{A5FACC34-2711-4B34-972B-C81396F88A5A}"/>
          </ac:spMkLst>
        </pc:spChg>
        <pc:picChg chg="mod">
          <ac:chgData name="Cowan, Kara" userId="422dcf60-3108-48b9-a5a5-708e064ad6eb" providerId="ADAL" clId="{05536042-E0BF-428B-9602-BB04A78CC49D}" dt="2023-02-13T20:51:44.226" v="91" actId="1076"/>
          <ac:picMkLst>
            <pc:docMk/>
            <pc:sldMk cId="4289961281" sldId="1998"/>
            <ac:picMk id="9" creationId="{FEF02FBA-FD60-4166-8A03-F8EC15E0CA0A}"/>
          </ac:picMkLst>
        </pc:picChg>
        <pc:cxnChg chg="mod">
          <ac:chgData name="Cowan, Kara" userId="422dcf60-3108-48b9-a5a5-708e064ad6eb" providerId="ADAL" clId="{05536042-E0BF-428B-9602-BB04A78CC49D}" dt="2023-02-13T20:52:10.297" v="95" actId="14100"/>
          <ac:cxnSpMkLst>
            <pc:docMk/>
            <pc:sldMk cId="4289961281" sldId="1998"/>
            <ac:cxnSpMk id="24" creationId="{141C77C6-4157-41B0-BF35-831A6E088431}"/>
          </ac:cxnSpMkLst>
        </pc:cxnChg>
      </pc:sldChg>
      <pc:sldChg chg="modSp add del mod modTransition addCm delCm modCm">
        <pc:chgData name="Cowan, Kara" userId="422dcf60-3108-48b9-a5a5-708e064ad6eb" providerId="ADAL" clId="{05536042-E0BF-428B-9602-BB04A78CC49D}" dt="2023-02-14T16:49:28.311" v="466"/>
        <pc:sldMkLst>
          <pc:docMk/>
          <pc:sldMk cId="4042391514" sldId="2000"/>
        </pc:sldMkLst>
        <pc:spChg chg="mod">
          <ac:chgData name="Cowan, Kara" userId="422dcf60-3108-48b9-a5a5-708e064ad6eb" providerId="ADAL" clId="{05536042-E0BF-428B-9602-BB04A78CC49D}" dt="2023-02-13T20:49:08.917" v="39" actId="1076"/>
          <ac:spMkLst>
            <pc:docMk/>
            <pc:sldMk cId="4042391514" sldId="2000"/>
            <ac:spMk id="10" creationId="{9727B6C5-C402-4FEB-B793-DFD95AF5D2B6}"/>
          </ac:spMkLst>
        </pc:spChg>
        <pc:spChg chg="mod">
          <ac:chgData name="Cowan, Kara" userId="422dcf60-3108-48b9-a5a5-708e064ad6eb" providerId="ADAL" clId="{05536042-E0BF-428B-9602-BB04A78CC49D}" dt="2023-02-13T20:49:14.682" v="48" actId="1035"/>
          <ac:spMkLst>
            <pc:docMk/>
            <pc:sldMk cId="4042391514" sldId="2000"/>
            <ac:spMk id="17" creationId="{E38DC1B7-002F-4A8B-B497-0581645D2DFB}"/>
          </ac:spMkLst>
        </pc:spChg>
        <pc:graphicFrameChg chg="mod">
          <ac:chgData name="Cowan, Kara" userId="422dcf60-3108-48b9-a5a5-708e064ad6eb" providerId="ADAL" clId="{05536042-E0BF-428B-9602-BB04A78CC49D}" dt="2023-02-14T15:01:42.560" v="445" actId="20577"/>
          <ac:graphicFrameMkLst>
            <pc:docMk/>
            <pc:sldMk cId="4042391514" sldId="2000"/>
            <ac:graphicFrameMk id="7" creationId="{1E481D58-4F45-49C1-ADCC-B95CE857ED05}"/>
          </ac:graphicFrameMkLst>
        </pc:graphicFrameChg>
      </pc:sldChg>
      <pc:sldChg chg="addSp delSp modSp add del mod modTransition addCm delCm modCm">
        <pc:chgData name="Cowan, Kara" userId="422dcf60-3108-48b9-a5a5-708e064ad6eb" providerId="ADAL" clId="{05536042-E0BF-428B-9602-BB04A78CC49D}" dt="2023-02-14T18:44:53.208" v="487"/>
        <pc:sldMkLst>
          <pc:docMk/>
          <pc:sldMk cId="3032217884" sldId="2002"/>
        </pc:sldMkLst>
        <pc:spChg chg="mod">
          <ac:chgData name="Cowan, Kara" userId="422dcf60-3108-48b9-a5a5-708e064ad6eb" providerId="ADAL" clId="{05536042-E0BF-428B-9602-BB04A78CC49D}" dt="2023-02-13T20:47:24.127" v="6" actId="1076"/>
          <ac:spMkLst>
            <pc:docMk/>
            <pc:sldMk cId="3032217884" sldId="2002"/>
            <ac:spMk id="3" creationId="{F8DB57FD-EDD0-4882-AAA9-185FE030FFA7}"/>
          </ac:spMkLst>
        </pc:spChg>
        <pc:spChg chg="mod">
          <ac:chgData name="Cowan, Kara" userId="422dcf60-3108-48b9-a5a5-708e064ad6eb" providerId="ADAL" clId="{05536042-E0BF-428B-9602-BB04A78CC49D}" dt="2023-02-13T20:47:30.500" v="7" actId="1076"/>
          <ac:spMkLst>
            <pc:docMk/>
            <pc:sldMk cId="3032217884" sldId="2002"/>
            <ac:spMk id="5" creationId="{A912C828-6FC7-F4A7-5291-5684302ED87A}"/>
          </ac:spMkLst>
        </pc:spChg>
        <pc:spChg chg="add del">
          <ac:chgData name="Cowan, Kara" userId="422dcf60-3108-48b9-a5a5-708e064ad6eb" providerId="ADAL" clId="{05536042-E0BF-428B-9602-BB04A78CC49D}" dt="2023-02-13T21:14:21.562" v="226" actId="22"/>
          <ac:spMkLst>
            <pc:docMk/>
            <pc:sldMk cId="3032217884" sldId="2002"/>
            <ac:spMk id="7" creationId="{FDABFDBA-E778-EEF9-6A5C-16A8D17BB997}"/>
          </ac:spMkLst>
        </pc:spChg>
        <pc:graphicFrameChg chg="mod">
          <ac:chgData name="Cowan, Kara" userId="422dcf60-3108-48b9-a5a5-708e064ad6eb" providerId="ADAL" clId="{05536042-E0BF-428B-9602-BB04A78CC49D}" dt="2023-02-13T21:37:42.821" v="414" actId="20577"/>
          <ac:graphicFrameMkLst>
            <pc:docMk/>
            <pc:sldMk cId="3032217884" sldId="2002"/>
            <ac:graphicFrameMk id="4" creationId="{FC4CADBC-D829-40E8-B9C5-9B604D40A0E8}"/>
          </ac:graphicFrameMkLst>
        </pc:graphicFrameChg>
      </pc:sldChg>
      <pc:sldChg chg="modSp add del mod modTransition addCm delCm modCm">
        <pc:chgData name="Cowan, Kara" userId="422dcf60-3108-48b9-a5a5-708e064ad6eb" providerId="ADAL" clId="{05536042-E0BF-428B-9602-BB04A78CC49D}" dt="2023-02-14T16:49:10.264" v="465"/>
        <pc:sldMkLst>
          <pc:docMk/>
          <pc:sldMk cId="2213326346" sldId="2003"/>
        </pc:sldMkLst>
        <pc:spChg chg="mod">
          <ac:chgData name="Cowan, Kara" userId="422dcf60-3108-48b9-a5a5-708e064ad6eb" providerId="ADAL" clId="{05536042-E0BF-428B-9602-BB04A78CC49D}" dt="2023-02-13T20:48:12.656" v="11" actId="1076"/>
          <ac:spMkLst>
            <pc:docMk/>
            <pc:sldMk cId="2213326346" sldId="2003"/>
            <ac:spMk id="11" creationId="{37D78978-9B85-44D5-B66E-24AD2FF0DF2B}"/>
          </ac:spMkLst>
        </pc:spChg>
        <pc:graphicFrameChg chg="mod">
          <ac:chgData name="Cowan, Kara" userId="422dcf60-3108-48b9-a5a5-708e064ad6eb" providerId="ADAL" clId="{05536042-E0BF-428B-9602-BB04A78CC49D}" dt="2023-02-13T21:26:04.766" v="403" actId="6549"/>
          <ac:graphicFrameMkLst>
            <pc:docMk/>
            <pc:sldMk cId="2213326346" sldId="2003"/>
            <ac:graphicFrameMk id="7" creationId="{850BCD68-3ADF-4D2A-82F7-BBFFF663D7DB}"/>
          </ac:graphicFrameMkLst>
        </pc:graphicFrameChg>
      </pc:sldChg>
      <pc:sldChg chg="modSp add del mod modTransition">
        <pc:chgData name="Cowan, Kara" userId="422dcf60-3108-48b9-a5a5-708e064ad6eb" providerId="ADAL" clId="{05536042-E0BF-428B-9602-BB04A78CC49D}" dt="2023-02-13T20:48:43.990" v="36" actId="1036"/>
        <pc:sldMkLst>
          <pc:docMk/>
          <pc:sldMk cId="1959364831" sldId="2004"/>
        </pc:sldMkLst>
        <pc:spChg chg="mod">
          <ac:chgData name="Cowan, Kara" userId="422dcf60-3108-48b9-a5a5-708e064ad6eb" providerId="ADAL" clId="{05536042-E0BF-428B-9602-BB04A78CC49D}" dt="2023-02-13T20:48:43.990" v="36" actId="1036"/>
          <ac:spMkLst>
            <pc:docMk/>
            <pc:sldMk cId="1959364831" sldId="2004"/>
            <ac:spMk id="3" creationId="{1536690E-889E-03A1-F38A-673248719961}"/>
          </ac:spMkLst>
        </pc:spChg>
        <pc:picChg chg="mod">
          <ac:chgData name="Cowan, Kara" userId="422dcf60-3108-48b9-a5a5-708e064ad6eb" providerId="ADAL" clId="{05536042-E0BF-428B-9602-BB04A78CC49D}" dt="2023-02-13T20:48:43.990" v="36" actId="1036"/>
          <ac:picMkLst>
            <pc:docMk/>
            <pc:sldMk cId="1959364831" sldId="2004"/>
            <ac:picMk id="4" creationId="{94A9B1C4-3BE9-447F-9364-7E41E0D1D40F}"/>
          </ac:picMkLst>
        </pc:picChg>
        <pc:picChg chg="mod">
          <ac:chgData name="Cowan, Kara" userId="422dcf60-3108-48b9-a5a5-708e064ad6eb" providerId="ADAL" clId="{05536042-E0BF-428B-9602-BB04A78CC49D}" dt="2023-02-13T20:48:43.990" v="36" actId="1036"/>
          <ac:picMkLst>
            <pc:docMk/>
            <pc:sldMk cId="1959364831" sldId="2004"/>
            <ac:picMk id="7" creationId="{1B58F28A-BF33-47D9-99F2-210D6772ED8E}"/>
          </ac:picMkLst>
        </pc:picChg>
        <pc:picChg chg="mod">
          <ac:chgData name="Cowan, Kara" userId="422dcf60-3108-48b9-a5a5-708e064ad6eb" providerId="ADAL" clId="{05536042-E0BF-428B-9602-BB04A78CC49D}" dt="2023-02-13T20:48:43.990" v="36" actId="1036"/>
          <ac:picMkLst>
            <pc:docMk/>
            <pc:sldMk cId="1959364831" sldId="2004"/>
            <ac:picMk id="10" creationId="{42FEB3BA-67D9-4294-AC71-074D745B5884}"/>
          </ac:picMkLst>
        </pc:picChg>
        <pc:cxnChg chg="mod">
          <ac:chgData name="Cowan, Kara" userId="422dcf60-3108-48b9-a5a5-708e064ad6eb" providerId="ADAL" clId="{05536042-E0BF-428B-9602-BB04A78CC49D}" dt="2023-02-13T20:48:43.990" v="36" actId="1036"/>
          <ac:cxnSpMkLst>
            <pc:docMk/>
            <pc:sldMk cId="1959364831" sldId="2004"/>
            <ac:cxnSpMk id="12" creationId="{F0B65600-DF73-4D43-9BCC-9CA4FAB43832}"/>
          </ac:cxnSpMkLst>
        </pc:cxnChg>
        <pc:cxnChg chg="mod">
          <ac:chgData name="Cowan, Kara" userId="422dcf60-3108-48b9-a5a5-708e064ad6eb" providerId="ADAL" clId="{05536042-E0BF-428B-9602-BB04A78CC49D}" dt="2023-02-13T20:48:43.990" v="36" actId="1036"/>
          <ac:cxnSpMkLst>
            <pc:docMk/>
            <pc:sldMk cId="1959364831" sldId="2004"/>
            <ac:cxnSpMk id="16" creationId="{8C322A92-F552-4FB4-A9ED-03E43F006126}"/>
          </ac:cxnSpMkLst>
        </pc:cxnChg>
      </pc:sldChg>
      <pc:sldChg chg="modSp add del mod modTransition addCm delCm modCm">
        <pc:chgData name="Cowan, Kara" userId="422dcf60-3108-48b9-a5a5-708e064ad6eb" providerId="ADAL" clId="{05536042-E0BF-428B-9602-BB04A78CC49D}" dt="2023-02-14T16:49:40.625" v="467"/>
        <pc:sldMkLst>
          <pc:docMk/>
          <pc:sldMk cId="993352287" sldId="2005"/>
        </pc:sldMkLst>
        <pc:spChg chg="mod">
          <ac:chgData name="Cowan, Kara" userId="422dcf60-3108-48b9-a5a5-708e064ad6eb" providerId="ADAL" clId="{05536042-E0BF-428B-9602-BB04A78CC49D}" dt="2023-02-13T20:49:40.899" v="53" actId="14100"/>
          <ac:spMkLst>
            <pc:docMk/>
            <pc:sldMk cId="993352287" sldId="2005"/>
            <ac:spMk id="10" creationId="{F90E734D-737E-4BBC-98A3-7DE0B444DA14}"/>
          </ac:spMkLst>
        </pc:spChg>
        <pc:graphicFrameChg chg="mod">
          <ac:chgData name="Cowan, Kara" userId="422dcf60-3108-48b9-a5a5-708e064ad6eb" providerId="ADAL" clId="{05536042-E0BF-428B-9602-BB04A78CC49D}" dt="2023-02-14T15:02:26.153" v="458" actId="20577"/>
          <ac:graphicFrameMkLst>
            <pc:docMk/>
            <pc:sldMk cId="993352287" sldId="2005"/>
            <ac:graphicFrameMk id="5" creationId="{EED25F69-9DEB-45D9-BC4E-5701852D8443}"/>
          </ac:graphicFrameMkLst>
        </pc:graphicFrameChg>
      </pc:sldChg>
      <pc:sldChg chg="addSp delSp modSp add del mod modTransition addCm delCm modCm modNotesTx">
        <pc:chgData name="Cowan, Kara" userId="422dcf60-3108-48b9-a5a5-708e064ad6eb" providerId="ADAL" clId="{05536042-E0BF-428B-9602-BB04A78CC49D}" dt="2023-02-14T18:52:39.439" v="504"/>
        <pc:sldMkLst>
          <pc:docMk/>
          <pc:sldMk cId="1198754577" sldId="2006"/>
        </pc:sldMkLst>
        <pc:spChg chg="mod">
          <ac:chgData name="Cowan, Kara" userId="422dcf60-3108-48b9-a5a5-708e064ad6eb" providerId="ADAL" clId="{05536042-E0BF-428B-9602-BB04A78CC49D}" dt="2023-02-13T20:49:58.635" v="55" actId="1076"/>
          <ac:spMkLst>
            <pc:docMk/>
            <pc:sldMk cId="1198754577" sldId="2006"/>
            <ac:spMk id="2" creationId="{EB8910EE-695A-7CC6-875F-6C305716069B}"/>
          </ac:spMkLst>
        </pc:spChg>
        <pc:spChg chg="add del">
          <ac:chgData name="Cowan, Kara" userId="422dcf60-3108-48b9-a5a5-708e064ad6eb" providerId="ADAL" clId="{05536042-E0BF-428B-9602-BB04A78CC49D}" dt="2023-02-13T20:50:35.752" v="70" actId="478"/>
          <ac:spMkLst>
            <pc:docMk/>
            <pc:sldMk cId="1198754577" sldId="2006"/>
            <ac:spMk id="4" creationId="{3817614A-F10B-44A3-981A-B72739DA8413}"/>
          </ac:spMkLst>
        </pc:spChg>
        <pc:spChg chg="add del mod">
          <ac:chgData name="Cowan, Kara" userId="422dcf60-3108-48b9-a5a5-708e064ad6eb" providerId="ADAL" clId="{05536042-E0BF-428B-9602-BB04A78CC49D}" dt="2023-02-13T20:50:34.988" v="69" actId="478"/>
          <ac:spMkLst>
            <pc:docMk/>
            <pc:sldMk cId="1198754577" sldId="2006"/>
            <ac:spMk id="7" creationId="{4EC7AEC7-D531-1F53-CED5-7D6DB04F2621}"/>
          </ac:spMkLst>
        </pc:spChg>
        <pc:spChg chg="add mod">
          <ac:chgData name="Cowan, Kara" userId="422dcf60-3108-48b9-a5a5-708e064ad6eb" providerId="ADAL" clId="{05536042-E0BF-428B-9602-BB04A78CC49D}" dt="2023-02-13T20:50:49.272" v="73" actId="1076"/>
          <ac:spMkLst>
            <pc:docMk/>
            <pc:sldMk cId="1198754577" sldId="2006"/>
            <ac:spMk id="11" creationId="{533A960B-AA92-5C6A-F217-CDCE4209B8B9}"/>
          </ac:spMkLst>
        </pc:spChg>
        <pc:spChg chg="add mod">
          <ac:chgData name="Cowan, Kara" userId="422dcf60-3108-48b9-a5a5-708e064ad6eb" providerId="ADAL" clId="{05536042-E0BF-428B-9602-BB04A78CC49D}" dt="2023-02-13T20:50:49.272" v="73" actId="1076"/>
          <ac:spMkLst>
            <pc:docMk/>
            <pc:sldMk cId="1198754577" sldId="2006"/>
            <ac:spMk id="12" creationId="{5D3C5865-5A55-0640-F2C3-41EDAA4A56F3}"/>
          </ac:spMkLst>
        </pc:spChg>
        <pc:graphicFrameChg chg="mod">
          <ac:chgData name="Cowan, Kara" userId="422dcf60-3108-48b9-a5a5-708e064ad6eb" providerId="ADAL" clId="{05536042-E0BF-428B-9602-BB04A78CC49D}" dt="2023-02-14T18:52:30.910" v="503"/>
          <ac:graphicFrameMkLst>
            <pc:docMk/>
            <pc:sldMk cId="1198754577" sldId="2006"/>
            <ac:graphicFrameMk id="8" creationId="{15B99179-B59C-43E1-BA1C-13995B55CEAF}"/>
          </ac:graphicFrameMkLst>
        </pc:graphicFrameChg>
        <pc:graphicFrameChg chg="mod">
          <ac:chgData name="Cowan, Kara" userId="422dcf60-3108-48b9-a5a5-708e064ad6eb" providerId="ADAL" clId="{05536042-E0BF-428B-9602-BB04A78CC49D}" dt="2023-02-14T18:51:24.702" v="489" actId="207"/>
          <ac:graphicFrameMkLst>
            <pc:docMk/>
            <pc:sldMk cId="1198754577" sldId="2006"/>
            <ac:graphicFrameMk id="9" creationId="{D7DFC4CB-E1F2-4D74-82BC-A9E967D59626}"/>
          </ac:graphicFrameMkLst>
        </pc:graphicFrameChg>
        <pc:graphicFrameChg chg="mod">
          <ac:chgData name="Cowan, Kara" userId="422dcf60-3108-48b9-a5a5-708e064ad6eb" providerId="ADAL" clId="{05536042-E0BF-428B-9602-BB04A78CC49D}" dt="2023-02-14T18:52:17.522" v="502" actId="20577"/>
          <ac:graphicFrameMkLst>
            <pc:docMk/>
            <pc:sldMk cId="1198754577" sldId="2006"/>
            <ac:graphicFrameMk id="10" creationId="{7312BC1F-FF67-401F-A71B-9ABBD4C07E66}"/>
          </ac:graphicFrameMkLst>
        </pc:graphicFrameChg>
      </pc:sldChg>
      <pc:sldChg chg="modSp add del mod modTransition addCm delCm modCm modNotesTx">
        <pc:chgData name="Cowan, Kara" userId="422dcf60-3108-48b9-a5a5-708e064ad6eb" providerId="ADAL" clId="{05536042-E0BF-428B-9602-BB04A78CC49D}" dt="2023-02-14T16:51:35.234" v="477"/>
        <pc:sldMkLst>
          <pc:docMk/>
          <pc:sldMk cId="220258181" sldId="2007"/>
        </pc:sldMkLst>
        <pc:spChg chg="mod">
          <ac:chgData name="Cowan, Kara" userId="422dcf60-3108-48b9-a5a5-708e064ad6eb" providerId="ADAL" clId="{05536042-E0BF-428B-9602-BB04A78CC49D}" dt="2023-02-14T16:51:12.511" v="476" actId="122"/>
          <ac:spMkLst>
            <pc:docMk/>
            <pc:sldMk cId="220258181" sldId="2007"/>
            <ac:spMk id="8" creationId="{060677A8-DEE2-463E-B1E4-2D71C9CF5FC7}"/>
          </ac:spMkLst>
        </pc:spChg>
        <pc:spChg chg="mod">
          <ac:chgData name="Cowan, Kara" userId="422dcf60-3108-48b9-a5a5-708e064ad6eb" providerId="ADAL" clId="{05536042-E0BF-428B-9602-BB04A78CC49D}" dt="2023-02-13T20:52:58.897" v="102" actId="1076"/>
          <ac:spMkLst>
            <pc:docMk/>
            <pc:sldMk cId="220258181" sldId="2007"/>
            <ac:spMk id="9" creationId="{82D6438D-00F0-4A3D-9BFA-A1E0A63EFA7F}"/>
          </ac:spMkLst>
        </pc:spChg>
        <pc:graphicFrameChg chg="mod">
          <ac:chgData name="Cowan, Kara" userId="422dcf60-3108-48b9-a5a5-708e064ad6eb" providerId="ADAL" clId="{05536042-E0BF-428B-9602-BB04A78CC49D}" dt="2023-02-14T16:50:54.819" v="473" actId="1076"/>
          <ac:graphicFrameMkLst>
            <pc:docMk/>
            <pc:sldMk cId="220258181" sldId="2007"/>
            <ac:graphicFrameMk id="2" creationId="{00000000-0008-0000-0400-000003000000}"/>
          </ac:graphicFrameMkLst>
        </pc:graphicFrameChg>
      </pc:sldChg>
      <pc:sldChg chg="modSp add del mod modTransition addCm delCm modCm">
        <pc:chgData name="Cowan, Kara" userId="422dcf60-3108-48b9-a5a5-708e064ad6eb" providerId="ADAL" clId="{05536042-E0BF-428B-9602-BB04A78CC49D}" dt="2023-02-14T18:45:10.114" v="488"/>
        <pc:sldMkLst>
          <pc:docMk/>
          <pc:sldMk cId="2425083932" sldId="2008"/>
        </pc:sldMkLst>
        <pc:spChg chg="mod">
          <ac:chgData name="Cowan, Kara" userId="422dcf60-3108-48b9-a5a5-708e064ad6eb" providerId="ADAL" clId="{05536042-E0BF-428B-9602-BB04A78CC49D}" dt="2023-02-13T20:53:35.284" v="110" actId="1076"/>
          <ac:spMkLst>
            <pc:docMk/>
            <pc:sldMk cId="2425083932" sldId="2008"/>
            <ac:spMk id="2" creationId="{6AD0E7A1-E5BF-1E16-A7A2-E708751B6910}"/>
          </ac:spMkLst>
        </pc:spChg>
        <pc:graphicFrameChg chg="mod">
          <ac:chgData name="Cowan, Kara" userId="422dcf60-3108-48b9-a5a5-708e064ad6eb" providerId="ADAL" clId="{05536042-E0BF-428B-9602-BB04A78CC49D}" dt="2023-02-13T20:53:45.993" v="112" actId="1076"/>
          <ac:graphicFrameMkLst>
            <pc:docMk/>
            <pc:sldMk cId="2425083932" sldId="2008"/>
            <ac:graphicFrameMk id="4" creationId="{C77DEC34-B1E8-44DC-BA76-71634939D294}"/>
          </ac:graphicFrameMkLst>
        </pc:graphicFrameChg>
      </pc:sldChg>
      <pc:sldChg chg="modSp add del mod">
        <pc:chgData name="Cowan, Kara" userId="422dcf60-3108-48b9-a5a5-708e064ad6eb" providerId="ADAL" clId="{05536042-E0BF-428B-9602-BB04A78CC49D}" dt="2023-02-13T20:54:22.379" v="117" actId="13926"/>
        <pc:sldMkLst>
          <pc:docMk/>
          <pc:sldMk cId="3911470632" sldId="2009"/>
        </pc:sldMkLst>
        <pc:spChg chg="mod">
          <ac:chgData name="Cowan, Kara" userId="422dcf60-3108-48b9-a5a5-708e064ad6eb" providerId="ADAL" clId="{05536042-E0BF-428B-9602-BB04A78CC49D}" dt="2023-02-13T20:54:22.379" v="117" actId="13926"/>
          <ac:spMkLst>
            <pc:docMk/>
            <pc:sldMk cId="3911470632" sldId="2009"/>
            <ac:spMk id="4" creationId="{000ADE7C-2D37-FC45-B624-6FD4DC6A8DC1}"/>
          </ac:spMkLst>
        </pc:spChg>
      </pc:sldChg>
      <pc:sldChg chg="new del">
        <pc:chgData name="Cowan, Kara" userId="422dcf60-3108-48b9-a5a5-708e064ad6eb" providerId="ADAL" clId="{05536042-E0BF-428B-9602-BB04A78CC49D}" dt="2023-02-13T20:46:23.312" v="3" actId="47"/>
        <pc:sldMkLst>
          <pc:docMk/>
          <pc:sldMk cId="72132385" sldId="2016"/>
        </pc:sldMkLst>
      </pc:sldChg>
      <pc:sldMasterChg chg="delSldLayout">
        <pc:chgData name="Cowan, Kara" userId="422dcf60-3108-48b9-a5a5-708e064ad6eb" providerId="ADAL" clId="{05536042-E0BF-428B-9602-BB04A78CC49D}" dt="2023-02-13T20:46:23.312" v="3" actId="47"/>
        <pc:sldMasterMkLst>
          <pc:docMk/>
          <pc:sldMasterMk cId="0" sldId="2147483769"/>
        </pc:sldMasterMkLst>
        <pc:sldLayoutChg chg="del">
          <pc:chgData name="Cowan, Kara" userId="422dcf60-3108-48b9-a5a5-708e064ad6eb" providerId="ADAL" clId="{05536042-E0BF-428B-9602-BB04A78CC49D}" dt="2023-02-13T20:46:23.312" v="3" actId="47"/>
          <pc:sldLayoutMkLst>
            <pc:docMk/>
            <pc:sldMasterMk cId="0" sldId="2147483769"/>
            <pc:sldLayoutMk cId="2507335266" sldId="2147484587"/>
          </pc:sldLayoutMkLst>
        </pc:sldLayoutChg>
      </pc:sldMasterChg>
    </pc:docChg>
  </pc:docChgLst>
  <pc:docChgLst>
    <pc:chgData name="Liang, Catherine" userId="S::catherine.liang@ontariohealth.ca::f02553ff-2f62-4d20-a67a-f5e2927c8ae2" providerId="AD" clId="Web-{39D0550F-D566-55E1-640E-E7C2D1BC2630}"/>
    <pc:docChg chg="">
      <pc:chgData name="Liang, Catherine" userId="S::catherine.liang@ontariohealth.ca::f02553ff-2f62-4d20-a67a-f5e2927c8ae2" providerId="AD" clId="Web-{39D0550F-D566-55E1-640E-E7C2D1BC2630}" dt="2023-02-14T17:17:11.227" v="0"/>
      <pc:docMkLst>
        <pc:docMk/>
      </pc:docMkLst>
      <pc:sldChg chg="modCm">
        <pc:chgData name="Liang, Catherine" userId="S::catherine.liang@ontariohealth.ca::f02553ff-2f62-4d20-a67a-f5e2927c8ae2" providerId="AD" clId="Web-{39D0550F-D566-55E1-640E-E7C2D1BC2630}" dt="2023-02-14T17:17:11.227" v="0"/>
        <pc:sldMkLst>
          <pc:docMk/>
          <pc:sldMk cId="3032217884" sldId="2002"/>
        </pc:sldMkLst>
      </pc:sldChg>
    </pc:docChg>
  </pc:docChgLst>
  <pc:docChgLst>
    <pc:chgData name="Liang, Catherine" userId="f02553ff-2f62-4d20-a67a-f5e2927c8ae2" providerId="ADAL" clId="{1BC3BFB5-7396-40DD-A06E-A90029CB5F05}"/>
    <pc:docChg chg="undo custSel modSld">
      <pc:chgData name="Liang, Catherine" userId="f02553ff-2f62-4d20-a67a-f5e2927c8ae2" providerId="ADAL" clId="{1BC3BFB5-7396-40DD-A06E-A90029CB5F05}" dt="2023-02-14T17:16:08.343" v="454"/>
      <pc:docMkLst>
        <pc:docMk/>
      </pc:docMkLst>
      <pc:sldChg chg="addSp delSp modSp mod modCm">
        <pc:chgData name="Liang, Catherine" userId="f02553ff-2f62-4d20-a67a-f5e2927c8ae2" providerId="ADAL" clId="{1BC3BFB5-7396-40DD-A06E-A90029CB5F05}" dt="2023-02-14T16:13:50.471" v="198" actId="2085"/>
        <pc:sldMkLst>
          <pc:docMk/>
          <pc:sldMk cId="2966928305" sldId="1377"/>
        </pc:sldMkLst>
        <pc:graphicFrameChg chg="add mod">
          <ac:chgData name="Liang, Catherine" userId="f02553ff-2f62-4d20-a67a-f5e2927c8ae2" providerId="ADAL" clId="{1BC3BFB5-7396-40DD-A06E-A90029CB5F05}" dt="2023-02-14T16:00:20.811" v="55"/>
          <ac:graphicFrameMkLst>
            <pc:docMk/>
            <pc:sldMk cId="2966928305" sldId="1377"/>
            <ac:graphicFrameMk id="3" creationId="{00000000-0008-0000-0200-000003000000}"/>
          </ac:graphicFrameMkLst>
        </pc:graphicFrameChg>
        <pc:graphicFrameChg chg="add mod">
          <ac:chgData name="Liang, Catherine" userId="f02553ff-2f62-4d20-a67a-f5e2927c8ae2" providerId="ADAL" clId="{1BC3BFB5-7396-40DD-A06E-A90029CB5F05}" dt="2023-02-14T16:13:50.471" v="198" actId="2085"/>
          <ac:graphicFrameMkLst>
            <pc:docMk/>
            <pc:sldMk cId="2966928305" sldId="1377"/>
            <ac:graphicFrameMk id="4" creationId="{00000000-0008-0000-0200-000003000000}"/>
          </ac:graphicFrameMkLst>
        </pc:graphicFrameChg>
        <pc:graphicFrameChg chg="del">
          <ac:chgData name="Liang, Catherine" userId="f02553ff-2f62-4d20-a67a-f5e2927c8ae2" providerId="ADAL" clId="{1BC3BFB5-7396-40DD-A06E-A90029CB5F05}" dt="2023-02-14T16:05:03.018" v="108" actId="478"/>
          <ac:graphicFrameMkLst>
            <pc:docMk/>
            <pc:sldMk cId="2966928305" sldId="1377"/>
            <ac:graphicFrameMk id="7" creationId="{C7D2A7D2-3E9E-4D24-A638-05EEE0BC06C5}"/>
          </ac:graphicFrameMkLst>
        </pc:graphicFrameChg>
      </pc:sldChg>
      <pc:sldChg chg="addSp delSp modSp mod modCm">
        <pc:chgData name="Liang, Catherine" userId="f02553ff-2f62-4d20-a67a-f5e2927c8ae2" providerId="ADAL" clId="{1BC3BFB5-7396-40DD-A06E-A90029CB5F05}" dt="2023-02-14T16:47:40.132" v="452"/>
        <pc:sldMkLst>
          <pc:docMk/>
          <pc:sldMk cId="4042391514" sldId="2000"/>
        </pc:sldMkLst>
        <pc:spChg chg="ord">
          <ac:chgData name="Liang, Catherine" userId="f02553ff-2f62-4d20-a67a-f5e2927c8ae2" providerId="ADAL" clId="{1BC3BFB5-7396-40DD-A06E-A90029CB5F05}" dt="2023-02-14T16:13:01.072" v="192" actId="166"/>
          <ac:spMkLst>
            <pc:docMk/>
            <pc:sldMk cId="4042391514" sldId="2000"/>
            <ac:spMk id="10" creationId="{9727B6C5-C402-4FEB-B793-DFD95AF5D2B6}"/>
          </ac:spMkLst>
        </pc:spChg>
        <pc:graphicFrameChg chg="add mod">
          <ac:chgData name="Liang, Catherine" userId="f02553ff-2f62-4d20-a67a-f5e2927c8ae2" providerId="ADAL" clId="{1BC3BFB5-7396-40DD-A06E-A90029CB5F05}" dt="2023-02-14T16:13:34.521" v="197"/>
          <ac:graphicFrameMkLst>
            <pc:docMk/>
            <pc:sldMk cId="4042391514" sldId="2000"/>
            <ac:graphicFrameMk id="2" creationId="{00000000-0008-0000-0300-000004000000}"/>
          </ac:graphicFrameMkLst>
        </pc:graphicFrameChg>
        <pc:graphicFrameChg chg="del">
          <ac:chgData name="Liang, Catherine" userId="f02553ff-2f62-4d20-a67a-f5e2927c8ae2" providerId="ADAL" clId="{1BC3BFB5-7396-40DD-A06E-A90029CB5F05}" dt="2023-02-14T16:11:44.768" v="179" actId="478"/>
          <ac:graphicFrameMkLst>
            <pc:docMk/>
            <pc:sldMk cId="4042391514" sldId="2000"/>
            <ac:graphicFrameMk id="7" creationId="{1E481D58-4F45-49C1-ADCC-B95CE857ED05}"/>
          </ac:graphicFrameMkLst>
        </pc:graphicFrameChg>
      </pc:sldChg>
      <pc:sldChg chg="addSp delSp modSp mod modCm">
        <pc:chgData name="Liang, Catherine" userId="f02553ff-2f62-4d20-a67a-f5e2927c8ae2" providerId="ADAL" clId="{1BC3BFB5-7396-40DD-A06E-A90029CB5F05}" dt="2023-02-14T17:16:08.343" v="454"/>
        <pc:sldMkLst>
          <pc:docMk/>
          <pc:sldMk cId="3032217884" sldId="2002"/>
        </pc:sldMkLst>
        <pc:graphicFrameChg chg="del mod">
          <ac:chgData name="Liang, Catherine" userId="f02553ff-2f62-4d20-a67a-f5e2927c8ae2" providerId="ADAL" clId="{1BC3BFB5-7396-40DD-A06E-A90029CB5F05}" dt="2023-02-14T15:59:06.712" v="45" actId="478"/>
          <ac:graphicFrameMkLst>
            <pc:docMk/>
            <pc:sldMk cId="3032217884" sldId="2002"/>
            <ac:graphicFrameMk id="4" creationId="{FC4CADBC-D829-40E8-B9C5-9B604D40A0E8}"/>
          </ac:graphicFrameMkLst>
        </pc:graphicFrameChg>
        <pc:graphicFrameChg chg="add mod">
          <ac:chgData name="Liang, Catherine" userId="f02553ff-2f62-4d20-a67a-f5e2927c8ae2" providerId="ADAL" clId="{1BC3BFB5-7396-40DD-A06E-A90029CB5F05}" dt="2023-02-14T17:16:08.343" v="454"/>
          <ac:graphicFrameMkLst>
            <pc:docMk/>
            <pc:sldMk cId="3032217884" sldId="2002"/>
            <ac:graphicFrameMk id="6" creationId="{00000000-0008-0000-0000-000007000000}"/>
          </ac:graphicFrameMkLst>
        </pc:graphicFrameChg>
      </pc:sldChg>
      <pc:sldChg chg="modSp mod modCm">
        <pc:chgData name="Liang, Catherine" userId="f02553ff-2f62-4d20-a67a-f5e2927c8ae2" providerId="ADAL" clId="{1BC3BFB5-7396-40DD-A06E-A90029CB5F05}" dt="2023-02-14T16:14:28.014" v="235"/>
        <pc:sldMkLst>
          <pc:docMk/>
          <pc:sldMk cId="2213326346" sldId="2003"/>
        </pc:sldMkLst>
        <pc:graphicFrameChg chg="mod">
          <ac:chgData name="Liang, Catherine" userId="f02553ff-2f62-4d20-a67a-f5e2927c8ae2" providerId="ADAL" clId="{1BC3BFB5-7396-40DD-A06E-A90029CB5F05}" dt="2023-02-14T16:14:28.014" v="235"/>
          <ac:graphicFrameMkLst>
            <pc:docMk/>
            <pc:sldMk cId="2213326346" sldId="2003"/>
            <ac:graphicFrameMk id="7" creationId="{850BCD68-3ADF-4D2A-82F7-BBFFF663D7DB}"/>
          </ac:graphicFrameMkLst>
        </pc:graphicFrameChg>
      </pc:sldChg>
      <pc:sldChg chg="modSp mod modCm">
        <pc:chgData name="Liang, Catherine" userId="f02553ff-2f62-4d20-a67a-f5e2927c8ae2" providerId="ADAL" clId="{1BC3BFB5-7396-40DD-A06E-A90029CB5F05}" dt="2023-02-14T16:15:26.988" v="247"/>
        <pc:sldMkLst>
          <pc:docMk/>
          <pc:sldMk cId="993352287" sldId="2005"/>
        </pc:sldMkLst>
        <pc:graphicFrameChg chg="mod">
          <ac:chgData name="Liang, Catherine" userId="f02553ff-2f62-4d20-a67a-f5e2927c8ae2" providerId="ADAL" clId="{1BC3BFB5-7396-40DD-A06E-A90029CB5F05}" dt="2023-02-14T16:15:26.988" v="247"/>
          <ac:graphicFrameMkLst>
            <pc:docMk/>
            <pc:sldMk cId="993352287" sldId="2005"/>
            <ac:graphicFrameMk id="5" creationId="{EED25F69-9DEB-45D9-BC4E-5701852D8443}"/>
          </ac:graphicFrameMkLst>
        </pc:graphicFrameChg>
      </pc:sldChg>
      <pc:sldChg chg="addSp delSp modSp modCm">
        <pc:chgData name="Liang, Catherine" userId="f02553ff-2f62-4d20-a67a-f5e2927c8ae2" providerId="ADAL" clId="{1BC3BFB5-7396-40DD-A06E-A90029CB5F05}" dt="2023-02-14T16:28:05.285" v="310"/>
        <pc:sldMkLst>
          <pc:docMk/>
          <pc:sldMk cId="1198754577" sldId="2006"/>
        </pc:sldMkLst>
        <pc:spChg chg="add del">
          <ac:chgData name="Liang, Catherine" userId="f02553ff-2f62-4d20-a67a-f5e2927c8ae2" providerId="ADAL" clId="{1BC3BFB5-7396-40DD-A06E-A90029CB5F05}" dt="2023-02-14T16:25:22.640" v="303"/>
          <ac:spMkLst>
            <pc:docMk/>
            <pc:sldMk cId="1198754577" sldId="2006"/>
            <ac:spMk id="4" creationId="{0D0AF484-7BFC-008B-C04D-C7297BC0374C}"/>
          </ac:spMkLst>
        </pc:spChg>
        <pc:graphicFrameChg chg="mod">
          <ac:chgData name="Liang, Catherine" userId="f02553ff-2f62-4d20-a67a-f5e2927c8ae2" providerId="ADAL" clId="{1BC3BFB5-7396-40DD-A06E-A90029CB5F05}" dt="2023-02-14T16:25:53.286" v="308" actId="115"/>
          <ac:graphicFrameMkLst>
            <pc:docMk/>
            <pc:sldMk cId="1198754577" sldId="2006"/>
            <ac:graphicFrameMk id="8" creationId="{15B99179-B59C-43E1-BA1C-13995B55CEAF}"/>
          </ac:graphicFrameMkLst>
        </pc:graphicFrameChg>
        <pc:graphicFrameChg chg="mod">
          <ac:chgData name="Liang, Catherine" userId="f02553ff-2f62-4d20-a67a-f5e2927c8ae2" providerId="ADAL" clId="{1BC3BFB5-7396-40DD-A06E-A90029CB5F05}" dt="2023-02-14T16:25:43.009" v="305" actId="207"/>
          <ac:graphicFrameMkLst>
            <pc:docMk/>
            <pc:sldMk cId="1198754577" sldId="2006"/>
            <ac:graphicFrameMk id="9" creationId="{D7DFC4CB-E1F2-4D74-82BC-A9E967D59626}"/>
          </ac:graphicFrameMkLst>
        </pc:graphicFrameChg>
        <pc:graphicFrameChg chg="mod">
          <ac:chgData name="Liang, Catherine" userId="f02553ff-2f62-4d20-a67a-f5e2927c8ae2" providerId="ADAL" clId="{1BC3BFB5-7396-40DD-A06E-A90029CB5F05}" dt="2023-02-14T16:25:59.185" v="309" actId="115"/>
          <ac:graphicFrameMkLst>
            <pc:docMk/>
            <pc:sldMk cId="1198754577" sldId="2006"/>
            <ac:graphicFrameMk id="10" creationId="{7312BC1F-FF67-401F-A71B-9ABBD4C07E66}"/>
          </ac:graphicFrameMkLst>
        </pc:graphicFrameChg>
      </pc:sldChg>
      <pc:sldChg chg="addSp delSp modSp mod modCm">
        <pc:chgData name="Liang, Catherine" userId="f02553ff-2f62-4d20-a67a-f5e2927c8ae2" providerId="ADAL" clId="{1BC3BFB5-7396-40DD-A06E-A90029CB5F05}" dt="2023-02-14T16:34:29.939" v="384"/>
        <pc:sldMkLst>
          <pc:docMk/>
          <pc:sldMk cId="220258181" sldId="2007"/>
        </pc:sldMkLst>
        <pc:graphicFrameChg chg="add mod">
          <ac:chgData name="Liang, Catherine" userId="f02553ff-2f62-4d20-a67a-f5e2927c8ae2" providerId="ADAL" clId="{1BC3BFB5-7396-40DD-A06E-A90029CB5F05}" dt="2023-02-14T16:33:06.652" v="381"/>
          <ac:graphicFrameMkLst>
            <pc:docMk/>
            <pc:sldMk cId="220258181" sldId="2007"/>
            <ac:graphicFrameMk id="2" creationId="{00000000-0008-0000-0400-000003000000}"/>
          </ac:graphicFrameMkLst>
        </pc:graphicFrameChg>
        <pc:graphicFrameChg chg="add del mod">
          <ac:chgData name="Liang, Catherine" userId="f02553ff-2f62-4d20-a67a-f5e2927c8ae2" providerId="ADAL" clId="{1BC3BFB5-7396-40DD-A06E-A90029CB5F05}" dt="2023-02-14T16:31:00.964" v="359"/>
          <ac:graphicFrameMkLst>
            <pc:docMk/>
            <pc:sldMk cId="220258181" sldId="2007"/>
            <ac:graphicFrameMk id="3" creationId="{CB624401-2899-384A-7EF9-93AD6CEED907}"/>
          </ac:graphicFrameMkLst>
        </pc:graphicFrameChg>
        <pc:graphicFrameChg chg="del mod">
          <ac:chgData name="Liang, Catherine" userId="f02553ff-2f62-4d20-a67a-f5e2927c8ae2" providerId="ADAL" clId="{1BC3BFB5-7396-40DD-A06E-A90029CB5F05}" dt="2023-02-14T16:32:22.616" v="374" actId="478"/>
          <ac:graphicFrameMkLst>
            <pc:docMk/>
            <pc:sldMk cId="220258181" sldId="2007"/>
            <ac:graphicFrameMk id="7" creationId="{7116FEB2-6F48-47E1-ACF8-DF26755B33C3}"/>
          </ac:graphicFrameMkLst>
        </pc:graphicFrameChg>
      </pc:sldChg>
      <pc:sldChg chg="addSp delSp modSp mod modCm">
        <pc:chgData name="Liang, Catherine" userId="f02553ff-2f62-4d20-a67a-f5e2927c8ae2" providerId="ADAL" clId="{1BC3BFB5-7396-40DD-A06E-A90029CB5F05}" dt="2023-02-14T16:47:06.228" v="451"/>
        <pc:sldMkLst>
          <pc:docMk/>
          <pc:sldMk cId="2425083932" sldId="2008"/>
        </pc:sldMkLst>
        <pc:graphicFrameChg chg="del">
          <ac:chgData name="Liang, Catherine" userId="f02553ff-2f62-4d20-a67a-f5e2927c8ae2" providerId="ADAL" clId="{1BC3BFB5-7396-40DD-A06E-A90029CB5F05}" dt="2023-02-14T16:40:39.561" v="427" actId="478"/>
          <ac:graphicFrameMkLst>
            <pc:docMk/>
            <pc:sldMk cId="2425083932" sldId="2008"/>
            <ac:graphicFrameMk id="4" creationId="{C77DEC34-B1E8-44DC-BA76-71634939D294}"/>
          </ac:graphicFrameMkLst>
        </pc:graphicFrameChg>
        <pc:graphicFrameChg chg="add del mod">
          <ac:chgData name="Liang, Catherine" userId="f02553ff-2f62-4d20-a67a-f5e2927c8ae2" providerId="ADAL" clId="{1BC3BFB5-7396-40DD-A06E-A90029CB5F05}" dt="2023-02-14T16:38:34.353" v="403" actId="478"/>
          <ac:graphicFrameMkLst>
            <pc:docMk/>
            <pc:sldMk cId="2425083932" sldId="2008"/>
            <ac:graphicFrameMk id="5" creationId="{00000000-0008-0000-0500-000004000000}"/>
          </ac:graphicFrameMkLst>
        </pc:graphicFrameChg>
        <pc:graphicFrameChg chg="add mod">
          <ac:chgData name="Liang, Catherine" userId="f02553ff-2f62-4d20-a67a-f5e2927c8ae2" providerId="ADAL" clId="{1BC3BFB5-7396-40DD-A06E-A90029CB5F05}" dt="2023-02-14T16:41:14.815" v="437" actId="2085"/>
          <ac:graphicFrameMkLst>
            <pc:docMk/>
            <pc:sldMk cId="2425083932" sldId="2008"/>
            <ac:graphicFrameMk id="6" creationId="{00000000-0008-0000-0500-000004000000}"/>
          </ac:graphicFrameMkLst>
        </pc:graphicFrameChg>
        <pc:graphicFrameChg chg="add del mod">
          <ac:chgData name="Liang, Catherine" userId="f02553ff-2f62-4d20-a67a-f5e2927c8ae2" providerId="ADAL" clId="{1BC3BFB5-7396-40DD-A06E-A90029CB5F05}" dt="2023-02-14T16:42:15.999" v="443" actId="478"/>
          <ac:graphicFrameMkLst>
            <pc:docMk/>
            <pc:sldMk cId="2425083932" sldId="2008"/>
            <ac:graphicFrameMk id="7" creationId="{00000000-0008-0000-0500-000004000000}"/>
          </ac:graphicFrameMkLst>
        </pc:graphicFrameChg>
        <pc:picChg chg="add del mod">
          <ac:chgData name="Liang, Catherine" userId="f02553ff-2f62-4d20-a67a-f5e2927c8ae2" providerId="ADAL" clId="{1BC3BFB5-7396-40DD-A06E-A90029CB5F05}" dt="2023-02-14T16:42:31.357" v="450" actId="21"/>
          <ac:picMkLst>
            <pc:docMk/>
            <pc:sldMk cId="2425083932" sldId="2008"/>
            <ac:picMk id="10" creationId="{C74C7A58-147A-CDC4-6165-E7DF6AD1C955}"/>
          </ac:picMkLst>
        </pc:pic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https://ontariohealth.sharepoint.com/sites/OH-Q_Quality/EvidenceDevelopmentAndStandards/QualityStandards/Shared%20Documents/Team/QS-Projects/Surgical%20Site%20Infection/3.%20Execution/Production/1.%20Translations/3.From%20translator/2.Final/Copy%20of%20SSI%20"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https://ontariohealth.sharepoint.com/sites/OH-Q_Quality/EvidenceDevelopmentAndStandards/QualityStandards/Shared%20Documents/Team/QS-Projects/Surgical%20Site%20Infection/3.%20Execution/Production/1.%20Translations/3.From%20translator/2.Final/Copy%20of%20SSI%20"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ontariohealth.sharepoint.com/sites/OH-Q_Quality/EvidenceDevelopmentAndStandards/QualityStandards/Shared%20Documents/Team/QS-Projects/Surgical%20Site%20Infection/3.%20Execution/Production/1.%20Translations/3.From%20translator/2.Final/Copy%20of%20SSI%20"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ontariohealth.sharepoint.com/sites/OH-Q_Quality/EvidenceDevelopmentAndStandards/QualityStandards/Shared%20Documents/Team/QS-Projects/Surgical%20Site%20Infection/3.%20Execution/Production/1.%20Translations/3.From%20translator/2.Final/Copy%20of%20SSI%20"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https://ontariohealth-my.sharepoint.com/personal/catherine_liang_ontariohealth_ca/Documents/Documents/Quality%20Standards/SSI/Analyses%20for%20CfI.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ontariohealth-my.sharepoint.com/personal/catherine_liang_ontariohealth_ca/Documents/Documents/Quality%20Standards/SSI/Analyses%20for%20CfI.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ontariohealth-my.sharepoint.com/personal/catherine_liang_ontariohealth_ca/Documents/Documents/Quality%20Standards/SSI/Analyses%20for%20CfI.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ontariohealth-my.sharepoint.com/personal/catherine_liang_ontariohealth_ca/Documents/Documents/Quality%20Standards/SSI/Analyses%20for%20Cf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https://ontariohealth.sharepoint.com/sites/OH-Q_Quality/EvidenceDevelopmentAndStandards/QualityStandards/Shared%20Documents/Team/QS-Projects/Surgical%20Site%20Infection/3.%20Execution/Production/1.%20Translations/3.From%20translator/2.Final/Copy%20of%20SSI%20"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latin typeface="Calibri" panose="020F0502020204030204" pitchFamily="34" charset="0"/>
                <a:cs typeface="Calibri" panose="020F0502020204030204" pitchFamily="34" charset="0"/>
              </a:defRPr>
            </a:pPr>
            <a:r>
              <a:rPr lang="fr-FR" sz="1400" b="0" i="0" baseline="0">
                <a:effectLst/>
                <a:latin typeface="Calibri" panose="020F0502020204030204" pitchFamily="34" charset="0"/>
                <a:cs typeface="Calibri" panose="020F0502020204030204" pitchFamily="34" charset="0"/>
              </a:rPr>
              <a:t>Visites avec IPO par domaine de santé</a:t>
            </a:r>
            <a:r>
              <a:rPr lang="en-CA" sz="1400" b="0" i="0" baseline="0">
                <a:effectLst/>
                <a:latin typeface="Calibri" panose="020F0502020204030204" pitchFamily="34" charset="0"/>
                <a:cs typeface="Calibri" panose="020F0502020204030204" pitchFamily="34" charset="0"/>
              </a:rPr>
              <a:t>, AF 2020</a:t>
            </a:r>
            <a:endParaRPr lang="en-CA" sz="1400">
              <a:effectLst/>
              <a:latin typeface="Calibri" panose="020F0502020204030204" pitchFamily="34" charset="0"/>
              <a:cs typeface="Calibri" panose="020F0502020204030204" pitchFamily="34" charset="0"/>
            </a:endParaRPr>
          </a:p>
        </c:rich>
      </c:tx>
      <c:overlay val="0"/>
    </c:title>
    <c:autoTitleDeleted val="0"/>
    <c:plotArea>
      <c:layout>
        <c:manualLayout>
          <c:layoutTarget val="inner"/>
          <c:xMode val="edge"/>
          <c:yMode val="edge"/>
          <c:x val="0.1943507831821929"/>
          <c:y val="0.15833514718076286"/>
          <c:w val="0.63024999999999998"/>
          <c:h val="0.78274999999999995"/>
        </c:manualLayout>
      </c:layout>
      <c:doughnutChart>
        <c:varyColors val="1"/>
        <c:ser>
          <c:idx val="0"/>
          <c:order val="0"/>
          <c:tx>
            <c:strRef>
              <c:f>'[Copy of SSI CfID Data-from-translator.xlsx]Visits by setting'!$U$3</c:f>
              <c:strCache>
                <c:ptCount val="1"/>
                <c:pt idx="0">
                  <c:v>N</c:v>
                </c:pt>
              </c:strCache>
            </c:strRef>
          </c:tx>
          <c:dPt>
            <c:idx val="0"/>
            <c:bubble3D val="0"/>
            <c:spPr>
              <a:solidFill>
                <a:schemeClr val="accent1"/>
              </a:solidFill>
              <a:ln w="19050" cap="flat" cmpd="sng">
                <a:solidFill>
                  <a:schemeClr val="bg1"/>
                </a:solidFill>
              </a:ln>
            </c:spPr>
            <c:extLst>
              <c:ext xmlns:c16="http://schemas.microsoft.com/office/drawing/2014/chart" uri="{C3380CC4-5D6E-409C-BE32-E72D297353CC}">
                <c16:uniqueId val="{00000001-8282-4340-858C-6B4217B95A43}"/>
              </c:ext>
            </c:extLst>
          </c:dPt>
          <c:dPt>
            <c:idx val="1"/>
            <c:bubble3D val="0"/>
            <c:spPr>
              <a:solidFill>
                <a:schemeClr val="accent2"/>
              </a:solidFill>
              <a:ln w="19050" cap="flat" cmpd="sng">
                <a:solidFill>
                  <a:schemeClr val="bg1"/>
                </a:solidFill>
              </a:ln>
            </c:spPr>
            <c:extLst>
              <c:ext xmlns:c16="http://schemas.microsoft.com/office/drawing/2014/chart" uri="{C3380CC4-5D6E-409C-BE32-E72D297353CC}">
                <c16:uniqueId val="{00000003-8282-4340-858C-6B4217B95A43}"/>
              </c:ext>
            </c:extLst>
          </c:dPt>
          <c:dPt>
            <c:idx val="2"/>
            <c:bubble3D val="0"/>
            <c:spPr>
              <a:solidFill>
                <a:schemeClr val="accent3"/>
              </a:solidFill>
              <a:ln w="19050" cap="flat" cmpd="sng">
                <a:solidFill>
                  <a:schemeClr val="bg1"/>
                </a:solidFill>
              </a:ln>
            </c:spPr>
            <c:extLst>
              <c:ext xmlns:c16="http://schemas.microsoft.com/office/drawing/2014/chart" uri="{C3380CC4-5D6E-409C-BE32-E72D297353CC}">
                <c16:uniqueId val="{00000005-8282-4340-858C-6B4217B95A43}"/>
              </c:ext>
            </c:extLst>
          </c:dPt>
          <c:dLbls>
            <c:dLbl>
              <c:idx val="0"/>
              <c:layout>
                <c:manualLayout>
                  <c:x val="-2.908308143262801E-3"/>
                  <c:y val="-0.15137852404643448"/>
                </c:manualLayout>
              </c:layout>
              <c:numFmt formatCode="0\ %" sourceLinked="0"/>
              <c:spPr>
                <a:noFill/>
                <a:ln w="6350">
                  <a:noFill/>
                </a:ln>
              </c:spPr>
              <c:txPr>
                <a:bodyPr rot="0" vert="horz">
                  <a:spAutoFit/>
                </a:bodyPr>
                <a:lstStyle/>
                <a:p>
                  <a:pPr algn="ctr">
                    <a:defRPr lang="en-US" sz="1000" b="1" i="0" u="none"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8282-4340-858C-6B4217B95A43}"/>
                </c:ext>
              </c:extLst>
            </c:dLbl>
            <c:dLbl>
              <c:idx val="1"/>
              <c:layout>
                <c:manualLayout>
                  <c:x val="9.0157552441146732E-2"/>
                  <c:y val="-0.13163349917081263"/>
                </c:manualLayout>
              </c:layout>
              <c:numFmt formatCode="0\ %" sourceLinked="0"/>
              <c:spPr>
                <a:noFill/>
                <a:ln w="6350">
                  <a:noFill/>
                </a:ln>
              </c:spPr>
              <c:txPr>
                <a:bodyPr rot="0" vert="horz">
                  <a:spAutoFit/>
                </a:bodyPr>
                <a:lstStyle/>
                <a:p>
                  <a:pPr algn="ctr">
                    <a:defRPr lang="en-US" sz="1000" b="1" i="0" u="none"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282-4340-858C-6B4217B95A43}"/>
                </c:ext>
              </c:extLst>
            </c:dLbl>
            <c:dLbl>
              <c:idx val="2"/>
              <c:tx>
                <c:rich>
                  <a:bodyPr rot="0" vert="horz">
                    <a:spAutoFit/>
                  </a:bodyPr>
                  <a:lstStyle/>
                  <a:p>
                    <a:pPr algn="ctr">
                      <a:defRPr lang="en-US" sz="1000" b="1" i="0" u="none" baseline="0">
                        <a:solidFill>
                          <a:schemeClr val="bg1"/>
                        </a:solidFill>
                        <a:latin typeface="Calibri" panose="020F0502020204030204" pitchFamily="34" charset="0"/>
                        <a:ea typeface="+mn-ea"/>
                        <a:cs typeface="Calibri" panose="020F0502020204030204" pitchFamily="34" charset="0"/>
                      </a:defRPr>
                    </a:pPr>
                    <a:fld id="{A44431C2-ED12-4B80-94E9-EFBE2270A7A2}" type="VALUE">
                      <a:rPr lang="en-US"/>
                      <a:pPr algn="ctr">
                        <a:defRPr lang="en-US" sz="1000" b="1" i="0" u="none" baseline="0">
                          <a:solidFill>
                            <a:schemeClr val="bg1"/>
                          </a:solidFill>
                          <a:latin typeface="Calibri" panose="020F0502020204030204" pitchFamily="34" charset="0"/>
                          <a:ea typeface="+mn-ea"/>
                          <a:cs typeface="Calibri" panose="020F0502020204030204" pitchFamily="34" charset="0"/>
                        </a:defRPr>
                      </a:pPr>
                      <a:t>[VALUE]</a:t>
                    </a:fld>
                    <a:r>
                      <a:rPr lang="en-US" baseline="0" dirty="0"/>
                      <a:t>
</a:t>
                    </a:r>
                    <a:fld id="{E8C97ECE-4E79-4FDC-90F7-6033F9B4E387}" type="PERCENTAGE">
                      <a:rPr lang="en-US" baseline="0" smtClean="0"/>
                      <a:pPr algn="ctr">
                        <a:defRPr lang="en-US" sz="1000" b="1" i="0" u="none" baseline="0">
                          <a:solidFill>
                            <a:schemeClr val="bg1"/>
                          </a:solidFill>
                          <a:latin typeface="Calibri" panose="020F0502020204030204" pitchFamily="34" charset="0"/>
                          <a:ea typeface="+mn-ea"/>
                          <a:cs typeface="Calibri" panose="020F0502020204030204" pitchFamily="34" charset="0"/>
                        </a:defRPr>
                      </a:pPr>
                      <a:t>[PERCENTAGE]</a:t>
                    </a:fld>
                    <a:endParaRPr lang="en-US" baseline="0" dirty="0"/>
                  </a:p>
                </c:rich>
              </c:tx>
              <c:numFmt formatCode="0\ %" sourceLinked="0"/>
              <c:spPr>
                <a:noFill/>
                <a:ln w="6350">
                  <a:noFill/>
                </a:ln>
              </c:spPr>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282-4340-858C-6B4217B95A43}"/>
                </c:ext>
              </c:extLst>
            </c:dLbl>
            <c:spPr>
              <a:noFill/>
              <a:ln w="6350">
                <a:noFill/>
              </a:ln>
            </c:spPr>
            <c:txPr>
              <a:bodyPr rot="0" vert="horz">
                <a:spAutoFit/>
              </a:bodyPr>
              <a:lstStyle/>
              <a:p>
                <a:pPr algn="ctr">
                  <a:defRPr lang="en-US" sz="1000" b="1" i="0" u="none"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1"/>
            <c:showBubbleSize val="0"/>
            <c:separator>
</c:separator>
            <c:showLeaderLines val="1"/>
            <c:leaderLines>
              <c:spPr>
                <a:ln w="9525" cap="flat" cmpd="sng">
                  <a:solidFill>
                    <a:schemeClr val="tx1">
                      <a:lumMod val="35000"/>
                      <a:lumOff val="65000"/>
                    </a:schemeClr>
                  </a:solidFill>
                  <a:round/>
                </a:ln>
              </c:spPr>
            </c:leaderLines>
            <c:extLst>
              <c:ext xmlns:c15="http://schemas.microsoft.com/office/drawing/2012/chart" uri="{CE6537A1-D6FC-4f65-9D91-7224C49458BB}"/>
            </c:extLst>
          </c:dLbls>
          <c:cat>
            <c:strRef>
              <c:f>'[Copy of SSI CfID Data-from-translator.xlsx]Visits by setting'!$N$4:$N$6</c:f>
              <c:strCache>
                <c:ptCount val="3"/>
                <c:pt idx="0">
                  <c:v>Hospitalisation interne</c:v>
                </c:pt>
                <c:pt idx="1">
                  <c:v>Service des urgences</c:v>
                </c:pt>
                <c:pt idx="2">
                  <c:v>Soins primaires</c:v>
                </c:pt>
              </c:strCache>
            </c:strRef>
          </c:cat>
          <c:val>
            <c:numRef>
              <c:f>'[Copy of SSI CfID Data-from-translator.xlsx]Visits by setting'!$U$4:$U$6</c:f>
              <c:numCache>
                <c:formatCode>_-* #\ ##0_-;\-* #,##0_-;_-* "-"_-;_-@_-</c:formatCode>
                <c:ptCount val="3"/>
                <c:pt idx="0">
                  <c:v>9174</c:v>
                </c:pt>
                <c:pt idx="1">
                  <c:v>14730</c:v>
                </c:pt>
                <c:pt idx="2">
                  <c:v>242195</c:v>
                </c:pt>
              </c:numCache>
            </c:numRef>
          </c:val>
          <c:extLst>
            <c:ext xmlns:c16="http://schemas.microsoft.com/office/drawing/2014/chart" uri="{C3380CC4-5D6E-409C-BE32-E72D297353CC}">
              <c16:uniqueId val="{00000006-8282-4340-858C-6B4217B95A43}"/>
            </c:ext>
          </c:extLst>
        </c:ser>
        <c:dLbls>
          <c:showLegendKey val="0"/>
          <c:showVal val="0"/>
          <c:showCatName val="0"/>
          <c:showSerName val="0"/>
          <c:showPercent val="0"/>
          <c:showBubbleSize val="0"/>
          <c:showLeaderLines val="1"/>
        </c:dLbls>
        <c:firstSliceAng val="0"/>
        <c:holeSize val="50"/>
      </c:doughnutChart>
      <c:spPr>
        <a:noFill/>
        <a:ln w="6350">
          <a:noFill/>
        </a:ln>
      </c:spPr>
    </c:plotArea>
    <c:legend>
      <c:legendPos val="b"/>
      <c:overlay val="0"/>
      <c:spPr>
        <a:noFill/>
        <a:ln w="6350">
          <a:noFill/>
        </a:ln>
      </c:spPr>
      <c:txPr>
        <a:bodyPr rot="0" vert="horz"/>
        <a:lstStyle/>
        <a:p>
          <a:pPr>
            <a:defRPr lang="en-US" sz="1000" b="0" i="0" u="none"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solidFill>
      <a:schemeClr val="bg1"/>
    </a:solidFill>
    <a:ln w="9525" cap="flat" cmpd="sng">
      <a:noFill/>
      <a:round/>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25"/>
          <c:y val="2.5628968253968255E-2"/>
          <c:w val="0.72824999999999995"/>
          <c:h val="0.62601025132275134"/>
        </c:manualLayout>
      </c:layout>
      <c:barChart>
        <c:barDir val="col"/>
        <c:grouping val="clustered"/>
        <c:varyColors val="0"/>
        <c:ser>
          <c:idx val="1"/>
          <c:order val="0"/>
          <c:tx>
            <c:strRef>
              <c:f>'[Copy of SSI CfID Data-from-translator.xlsx]Home care'!$D$2</c:f>
              <c:strCache>
                <c:ptCount val="1"/>
                <c:pt idx="0">
                  <c:v>Congé avec soins à domicile en %</c:v>
                </c:pt>
              </c:strCache>
            </c:strRef>
          </c:tx>
          <c:spPr>
            <a:solidFill>
              <a:srgbClr val="00B2E3"/>
            </a:solidFill>
            <a:ln w="6350">
              <a:noFill/>
            </a:ln>
          </c:spPr>
          <c:invertIfNegative val="0"/>
          <c:cat>
            <c:strRef>
              <c:f>'[Copy of SSI CfID Data-from-translator.xlsx]Home care'!$A$3:$A$8</c:f>
              <c:strCache>
                <c:ptCount val="6"/>
                <c:pt idx="0">
                  <c:v>Centre</c:v>
                </c:pt>
                <c:pt idx="1">
                  <c:v>Est</c:v>
                </c:pt>
                <c:pt idx="2">
                  <c:v>Nord-est</c:v>
                </c:pt>
                <c:pt idx="3">
                  <c:v>Nord-Ouest</c:v>
                </c:pt>
                <c:pt idx="4">
                  <c:v>Toronto</c:v>
                </c:pt>
                <c:pt idx="5">
                  <c:v>Ouest</c:v>
                </c:pt>
              </c:strCache>
            </c:strRef>
          </c:cat>
          <c:val>
            <c:numRef>
              <c:f>'[Copy of SSI CfID Data-from-translator.xlsx]Home care'!$D$3:$D$8</c:f>
              <c:numCache>
                <c:formatCode>0\ %</c:formatCode>
                <c:ptCount val="6"/>
                <c:pt idx="0">
                  <c:v>0.13785739284464349</c:v>
                </c:pt>
                <c:pt idx="1">
                  <c:v>0.14936482405462184</c:v>
                </c:pt>
                <c:pt idx="2">
                  <c:v>0.12039920459235358</c:v>
                </c:pt>
                <c:pt idx="3">
                  <c:v>0.14461565710237337</c:v>
                </c:pt>
                <c:pt idx="4">
                  <c:v>0.1125165709235528</c:v>
                </c:pt>
                <c:pt idx="5">
                  <c:v>0.17739757439869547</c:v>
                </c:pt>
              </c:numCache>
            </c:numRef>
          </c:val>
          <c:extLst>
            <c:ext xmlns:c16="http://schemas.microsoft.com/office/drawing/2014/chart" uri="{C3380CC4-5D6E-409C-BE32-E72D297353CC}">
              <c16:uniqueId val="{00000000-B393-48BB-9024-5881445AC213}"/>
            </c:ext>
          </c:extLst>
        </c:ser>
        <c:dLbls>
          <c:showLegendKey val="0"/>
          <c:showVal val="0"/>
          <c:showCatName val="0"/>
          <c:showSerName val="0"/>
          <c:showPercent val="0"/>
          <c:showBubbleSize val="0"/>
        </c:dLbls>
        <c:gapWidth val="219"/>
        <c:axId val="18828118"/>
        <c:axId val="25551752"/>
      </c:barChart>
      <c:lineChart>
        <c:grouping val="standard"/>
        <c:varyColors val="0"/>
        <c:ser>
          <c:idx val="0"/>
          <c:order val="1"/>
          <c:tx>
            <c:strRef>
              <c:f>'[Copy of SSI CfID Data-from-translator.xlsx]Home care'!$C$2</c:f>
              <c:strCache>
                <c:ptCount val="1"/>
                <c:pt idx="0">
                  <c:v>Nombre de congés 
avec soins à domicile</c:v>
                </c:pt>
              </c:strCache>
            </c:strRef>
          </c:tx>
          <c:spPr>
            <a:ln w="28575">
              <a:noFill/>
              <a:round/>
            </a:ln>
          </c:spPr>
          <c:marker>
            <c:symbol val="circle"/>
            <c:size val="5"/>
            <c:spPr>
              <a:noFill/>
              <a:ln w="9525">
                <a:noFill/>
              </a:ln>
            </c:spPr>
          </c:marker>
          <c:cat>
            <c:strRef>
              <c:f>'[Copy of SSI CfID Data-from-translator.xlsx]Home care'!$A$3:$A$8</c:f>
              <c:strCache>
                <c:ptCount val="6"/>
                <c:pt idx="0">
                  <c:v>Centre</c:v>
                </c:pt>
                <c:pt idx="1">
                  <c:v>Est</c:v>
                </c:pt>
                <c:pt idx="2">
                  <c:v>Nord-est</c:v>
                </c:pt>
                <c:pt idx="3">
                  <c:v>Nord-Ouest</c:v>
                </c:pt>
                <c:pt idx="4">
                  <c:v>Toronto</c:v>
                </c:pt>
                <c:pt idx="5">
                  <c:v>Ouest</c:v>
                </c:pt>
              </c:strCache>
            </c:strRef>
          </c:cat>
          <c:val>
            <c:numRef>
              <c:f>'[Copy of SSI CfID Data-from-translator.xlsx]Home care'!$C$3:$C$8</c:f>
              <c:numCache>
                <c:formatCode>#\ ##0</c:formatCode>
                <c:ptCount val="6"/>
                <c:pt idx="0">
                  <c:v>19301</c:v>
                </c:pt>
                <c:pt idx="1">
                  <c:v>18201</c:v>
                </c:pt>
                <c:pt idx="2">
                  <c:v>3209</c:v>
                </c:pt>
                <c:pt idx="3">
                  <c:v>1633</c:v>
                </c:pt>
                <c:pt idx="4">
                  <c:v>4074</c:v>
                </c:pt>
                <c:pt idx="5">
                  <c:v>27850</c:v>
                </c:pt>
              </c:numCache>
            </c:numRef>
          </c:val>
          <c:smooth val="0"/>
          <c:extLst>
            <c:ext xmlns:c16="http://schemas.microsoft.com/office/drawing/2014/chart" uri="{C3380CC4-5D6E-409C-BE32-E72D297353CC}">
              <c16:uniqueId val="{00000001-B393-48BB-9024-5881445AC213}"/>
            </c:ext>
          </c:extLst>
        </c:ser>
        <c:dLbls>
          <c:showLegendKey val="0"/>
          <c:showVal val="0"/>
          <c:showCatName val="0"/>
          <c:showSerName val="0"/>
          <c:showPercent val="0"/>
          <c:showBubbleSize val="0"/>
        </c:dLbls>
        <c:marker val="1"/>
        <c:smooth val="0"/>
        <c:axId val="5890750"/>
        <c:axId val="16631178"/>
      </c:lineChart>
      <c:catAx>
        <c:axId val="18828118"/>
        <c:scaling>
          <c:orientation val="minMax"/>
        </c:scaling>
        <c:delete val="0"/>
        <c:axPos val="b"/>
        <c:numFmt formatCode="General" sourceLinked="1"/>
        <c:majorTickMark val="none"/>
        <c:minorTickMark val="none"/>
        <c:tickLblPos val="nextTo"/>
        <c:spPr>
          <a:noFill/>
          <a:ln w="9525" cap="flat" cmpd="sng">
            <a:solidFill>
              <a:schemeClr val="tx1">
                <a:lumMod val="15000"/>
                <a:lumOff val="85000"/>
              </a:schemeClr>
            </a:solidFill>
            <a:round/>
          </a:ln>
        </c:spPr>
        <c:crossAx val="25551752"/>
        <c:crosses val="autoZero"/>
        <c:auto val="1"/>
        <c:lblAlgn val="ctr"/>
        <c:lblOffset val="100"/>
        <c:noMultiLvlLbl val="0"/>
      </c:catAx>
      <c:valAx>
        <c:axId val="25551752"/>
        <c:scaling>
          <c:orientation val="minMax"/>
        </c:scaling>
        <c:delete val="0"/>
        <c:axPos val="l"/>
        <c:majorGridlines>
          <c:spPr>
            <a:ln w="9525" cap="flat" cmpd="sng">
              <a:solidFill>
                <a:schemeClr val="tx1">
                  <a:lumMod val="15000"/>
                  <a:lumOff val="85000"/>
                </a:schemeClr>
              </a:solidFill>
              <a:round/>
            </a:ln>
          </c:spPr>
        </c:majorGridlines>
        <c:title>
          <c:tx>
            <c:rich>
              <a:bodyPr rot="-5400000" vert="horz"/>
              <a:lstStyle/>
              <a:p>
                <a:pPr algn="ctr" rtl="0">
                  <a:defRPr sz="800" b="0"/>
                </a:pPr>
                <a:r>
                  <a:rPr lang="fr-CA" sz="800" b="0"/>
                  <a:t>% d'opérations avec une disposition de soins à domicile</a:t>
                </a:r>
                <a:endParaRPr lang="en-CA" sz="800" b="0"/>
              </a:p>
            </c:rich>
          </c:tx>
          <c:layout>
            <c:manualLayout>
              <c:xMode val="edge"/>
              <c:yMode val="edge"/>
              <c:x val="0.20703689419253071"/>
              <c:y val="2.5026455026455042E-3"/>
            </c:manualLayout>
          </c:layout>
          <c:overlay val="0"/>
          <c:spPr>
            <a:noFill/>
            <a:ln w="6350">
              <a:noFill/>
            </a:ln>
          </c:spPr>
        </c:title>
        <c:numFmt formatCode="0\ %" sourceLinked="1"/>
        <c:majorTickMark val="none"/>
        <c:minorTickMark val="none"/>
        <c:tickLblPos val="nextTo"/>
        <c:spPr>
          <a:noFill/>
          <a:ln w="6350">
            <a:noFill/>
          </a:ln>
        </c:spPr>
        <c:crossAx val="18828118"/>
        <c:crosses val="autoZero"/>
        <c:crossBetween val="between"/>
      </c:valAx>
      <c:catAx>
        <c:axId val="5890750"/>
        <c:scaling>
          <c:orientation val="minMax"/>
        </c:scaling>
        <c:delete val="1"/>
        <c:axPos val="b"/>
        <c:numFmt formatCode="General" sourceLinked="1"/>
        <c:majorTickMark val="out"/>
        <c:minorTickMark val="none"/>
        <c:tickLblPos val="nextTo"/>
        <c:crossAx val="16631178"/>
        <c:crosses val="autoZero"/>
        <c:auto val="1"/>
        <c:lblAlgn val="ctr"/>
        <c:lblOffset val="100"/>
        <c:noMultiLvlLbl val="0"/>
      </c:catAx>
      <c:valAx>
        <c:axId val="16631178"/>
        <c:scaling>
          <c:orientation val="minMax"/>
        </c:scaling>
        <c:delete val="0"/>
        <c:axPos val="r"/>
        <c:numFmt formatCode="#\ ##0" sourceLinked="1"/>
        <c:majorTickMark val="out"/>
        <c:minorTickMark val="none"/>
        <c:tickLblPos val="nextTo"/>
        <c:spPr>
          <a:noFill/>
          <a:ln w="6350">
            <a:noFill/>
          </a:ln>
        </c:spPr>
        <c:txPr>
          <a:bodyPr/>
          <a:lstStyle/>
          <a:p>
            <a:pPr>
              <a:defRPr sz="100">
                <a:solidFill>
                  <a:schemeClr val="bg1"/>
                </a:solidFill>
              </a:defRPr>
            </a:pPr>
            <a:endParaRPr lang="en-US"/>
          </a:p>
        </c:txPr>
        <c:crossAx val="5890750"/>
        <c:crosses val="max"/>
        <c:crossBetween val="between"/>
      </c:valAx>
      <c:dTable>
        <c:showHorzBorder val="1"/>
        <c:showVertBorder val="1"/>
        <c:showOutline val="1"/>
        <c:showKeys val="0"/>
        <c:spPr>
          <a:ln w="9525" cap="flat" cmpd="sng">
            <a:solidFill>
              <a:schemeClr val="tx1">
                <a:lumMod val="15000"/>
                <a:lumOff val="85000"/>
              </a:schemeClr>
            </a:solidFill>
            <a:round/>
          </a:ln>
        </c:spPr>
      </c:dTable>
      <c:spPr>
        <a:noFill/>
        <a:ln w="6350">
          <a:noFill/>
        </a:ln>
      </c:spPr>
    </c:plotArea>
    <c:plotVisOnly val="1"/>
    <c:dispBlanksAs val="gap"/>
    <c:showDLblsOverMax val="0"/>
  </c:chart>
  <c:spPr>
    <a:solidFill>
      <a:schemeClr val="bg1"/>
    </a:solidFill>
    <a:ln w="9525" cap="flat" cmpd="sng">
      <a:noFill/>
      <a:round/>
    </a:ln>
  </c:spPr>
  <c:txPr>
    <a:bodyPr/>
    <a:lstStyle/>
    <a:p>
      <a:pPr>
        <a:defRPr>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40917770617018"/>
          <c:y val="6.0499999999999998E-2"/>
          <c:w val="0.85370852727055735"/>
          <c:h val="0.85075000000000001"/>
        </c:manualLayout>
      </c:layout>
      <c:barChart>
        <c:barDir val="col"/>
        <c:grouping val="clustered"/>
        <c:varyColors val="0"/>
        <c:ser>
          <c:idx val="0"/>
          <c:order val="0"/>
          <c:tx>
            <c:strRef>
              <c:f>'[Copy of SSI CfID Data-from-translator.xlsx]SSI Admissions'!$H$3</c:f>
              <c:strCache>
                <c:ptCount val="1"/>
                <c:pt idx="0">
                  <c:v>Hospitalisations pour IPO (N)</c:v>
                </c:pt>
              </c:strCache>
            </c:strRef>
          </c:tx>
          <c:spPr>
            <a:noFill/>
            <a:ln w="6350">
              <a:noFill/>
            </a:ln>
          </c:spPr>
          <c:invertIfNegative val="0"/>
          <c:dLbls>
            <c:dLbl>
              <c:idx val="0"/>
              <c:layout>
                <c:manualLayout>
                  <c:x val="-6.6445182724252285E-3"/>
                  <c:y val="0.192728865527814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E4F-4A7F-ACE2-F54DA2090652}"/>
                </c:ext>
              </c:extLst>
            </c:dLbl>
            <c:dLbl>
              <c:idx val="1"/>
              <c:layout>
                <c:manualLayout>
                  <c:x val="-2.2148394241417496E-3"/>
                  <c:y val="7.44634253175646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E4F-4A7F-ACE2-F54DA2090652}"/>
                </c:ext>
              </c:extLst>
            </c:dLbl>
            <c:dLbl>
              <c:idx val="2"/>
              <c:layout>
                <c:manualLayout>
                  <c:x val="0"/>
                  <c:y val="0.1357862461673236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E4F-4A7F-ACE2-F54DA2090652}"/>
                </c:ext>
              </c:extLst>
            </c:dLbl>
            <c:dLbl>
              <c:idx val="4"/>
              <c:layout>
                <c:manualLayout>
                  <c:x val="-4.4296788482834993E-3"/>
                  <c:y val="3.94218134034163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E4F-4A7F-ACE2-F54DA2090652}"/>
                </c:ext>
              </c:extLst>
            </c:dLbl>
            <c:spPr>
              <a:noFill/>
              <a:ln w="6350">
                <a:noFill/>
              </a:ln>
            </c:spPr>
            <c:txPr>
              <a:bodyPr rot="0" vert="horz"/>
              <a:lstStyle/>
              <a:p>
                <a:pPr algn="ctr">
                  <a:defRPr sz="1200" b="1">
                    <a:solidFill>
                      <a:srgbClr val="007BC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solidFill>
                        <a:schemeClr val="tx1">
                          <a:lumMod val="35000"/>
                          <a:lumOff val="65000"/>
                        </a:schemeClr>
                      </a:solidFill>
                      <a:round/>
                    </a:ln>
                  </c:spPr>
                </c15:leaderLines>
              </c:ext>
            </c:extLst>
          </c:dLbls>
          <c:cat>
            <c:strRef>
              <c:f>'[Copy of SSI CfID Data-from-translator.xlsx]SSI Admissions'!$I$2:$M$2</c:f>
              <c:strCache>
                <c:ptCount val="5"/>
                <c:pt idx="0">
                  <c:v>AF 2017</c:v>
                </c:pt>
                <c:pt idx="1">
                  <c:v>AF 2018</c:v>
                </c:pt>
                <c:pt idx="2">
                  <c:v>AF 2019</c:v>
                </c:pt>
                <c:pt idx="3">
                  <c:v>AF 2020</c:v>
                </c:pt>
                <c:pt idx="4">
                  <c:v>AF 2021</c:v>
                </c:pt>
              </c:strCache>
            </c:strRef>
          </c:cat>
          <c:val>
            <c:numRef>
              <c:f>'[Copy of SSI CfID Data-from-translator.xlsx]SSI Admissions'!$I$3:$M$3</c:f>
              <c:numCache>
                <c:formatCode>_-* #\ ##0_-;\-* #,##0_-;_-* "-"_-;_-@_-</c:formatCode>
                <c:ptCount val="5"/>
                <c:pt idx="0">
                  <c:v>2943</c:v>
                </c:pt>
                <c:pt idx="1">
                  <c:v>2811</c:v>
                </c:pt>
                <c:pt idx="2">
                  <c:v>2792</c:v>
                </c:pt>
                <c:pt idx="3">
                  <c:v>2575</c:v>
                </c:pt>
                <c:pt idx="4">
                  <c:v>2480</c:v>
                </c:pt>
              </c:numCache>
            </c:numRef>
          </c:val>
          <c:extLst>
            <c:ext xmlns:c16="http://schemas.microsoft.com/office/drawing/2014/chart" uri="{C3380CC4-5D6E-409C-BE32-E72D297353CC}">
              <c16:uniqueId val="{00000000-BE4F-4A7F-ACE2-F54DA2090652}"/>
            </c:ext>
          </c:extLst>
        </c:ser>
        <c:dLbls>
          <c:showLegendKey val="0"/>
          <c:showVal val="0"/>
          <c:showCatName val="0"/>
          <c:showSerName val="0"/>
          <c:showPercent val="0"/>
          <c:showBubbleSize val="0"/>
        </c:dLbls>
        <c:gapWidth val="150"/>
        <c:axId val="50707118"/>
        <c:axId val="64224071"/>
      </c:barChart>
      <c:lineChart>
        <c:grouping val="standard"/>
        <c:varyColors val="0"/>
        <c:ser>
          <c:idx val="1"/>
          <c:order val="1"/>
          <c:tx>
            <c:strRef>
              <c:f>'[Copy of SSI CfID Data-from-translator.xlsx]SSI Admissions'!$H$5</c:f>
              <c:strCache>
                <c:ptCount val="1"/>
                <c:pt idx="0">
                  <c:v>Taux d’hospitalisation pour IPO (par 1000 opérations)</c:v>
                </c:pt>
              </c:strCache>
            </c:strRef>
          </c:tx>
          <c:spPr>
            <a:ln w="28575" cap="rnd" cmpd="sng">
              <a:solidFill>
                <a:srgbClr val="007BC1"/>
              </a:solidFill>
              <a:round/>
            </a:ln>
          </c:spPr>
          <c:marker>
            <c:symbol val="none"/>
          </c:marker>
          <c:cat>
            <c:strRef>
              <c:f>'[Copy of SSI CfID Data-from-translator.xlsx]SSI Admissions'!$I$2:$M$2</c:f>
              <c:strCache>
                <c:ptCount val="5"/>
                <c:pt idx="0">
                  <c:v>AF 2017</c:v>
                </c:pt>
                <c:pt idx="1">
                  <c:v>AF 2018</c:v>
                </c:pt>
                <c:pt idx="2">
                  <c:v>AF 2019</c:v>
                </c:pt>
                <c:pt idx="3">
                  <c:v>AF 2020</c:v>
                </c:pt>
                <c:pt idx="4">
                  <c:v>AF 2021</c:v>
                </c:pt>
              </c:strCache>
            </c:strRef>
          </c:cat>
          <c:val>
            <c:numRef>
              <c:f>'[Copy of SSI CfID Data-from-translator.xlsx]SSI Admissions'!$I$5:$M$5</c:f>
              <c:numCache>
                <c:formatCode>0.0</c:formatCode>
                <c:ptCount val="5"/>
                <c:pt idx="0">
                  <c:v>5.2100022128789556</c:v>
                </c:pt>
                <c:pt idx="1">
                  <c:v>4.9788430167785771</c:v>
                </c:pt>
                <c:pt idx="2">
                  <c:v>4.9546240199888558</c:v>
                </c:pt>
                <c:pt idx="3">
                  <c:v>5.3769390912868529</c:v>
                </c:pt>
                <c:pt idx="4">
                  <c:v>5.0195824436055982</c:v>
                </c:pt>
              </c:numCache>
            </c:numRef>
          </c:val>
          <c:smooth val="0"/>
          <c:extLst>
            <c:ext xmlns:c16="http://schemas.microsoft.com/office/drawing/2014/chart" uri="{C3380CC4-5D6E-409C-BE32-E72D297353CC}">
              <c16:uniqueId val="{00000001-BE4F-4A7F-ACE2-F54DA2090652}"/>
            </c:ext>
          </c:extLst>
        </c:ser>
        <c:dLbls>
          <c:showLegendKey val="0"/>
          <c:showVal val="0"/>
          <c:showCatName val="0"/>
          <c:showSerName val="0"/>
          <c:showPercent val="0"/>
          <c:showBubbleSize val="0"/>
        </c:dLbls>
        <c:marker val="1"/>
        <c:smooth val="0"/>
        <c:axId val="27480407"/>
        <c:axId val="10142108"/>
      </c:lineChart>
      <c:catAx>
        <c:axId val="27480407"/>
        <c:scaling>
          <c:orientation val="minMax"/>
        </c:scaling>
        <c:delete val="0"/>
        <c:axPos val="b"/>
        <c:numFmt formatCode="General" sourceLinked="1"/>
        <c:majorTickMark val="none"/>
        <c:minorTickMark val="none"/>
        <c:tickLblPos val="nextTo"/>
        <c:spPr>
          <a:noFill/>
          <a:ln w="9525" cap="flat" cmpd="sng">
            <a:solidFill>
              <a:schemeClr val="tx1">
                <a:lumMod val="15000"/>
                <a:lumOff val="85000"/>
              </a:schemeClr>
            </a:solidFill>
            <a:round/>
          </a:ln>
        </c:spPr>
        <c:crossAx val="10142108"/>
        <c:crosses val="autoZero"/>
        <c:auto val="1"/>
        <c:lblAlgn val="ctr"/>
        <c:lblOffset val="100"/>
        <c:noMultiLvlLbl val="0"/>
      </c:catAx>
      <c:valAx>
        <c:axId val="10142108"/>
        <c:scaling>
          <c:orientation val="minMax"/>
          <c:max val="6"/>
          <c:min val="4"/>
        </c:scaling>
        <c:delete val="0"/>
        <c:axPos val="l"/>
        <c:majorGridlines>
          <c:spPr>
            <a:ln w="9525" cap="flat" cmpd="sng">
              <a:solidFill>
                <a:schemeClr val="tx1">
                  <a:lumMod val="15000"/>
                  <a:lumOff val="85000"/>
                </a:schemeClr>
              </a:solidFill>
              <a:round/>
            </a:ln>
          </c:spPr>
        </c:majorGridlines>
        <c:title>
          <c:tx>
            <c:rich>
              <a:bodyPr rot="-5400000" vert="horz"/>
              <a:lstStyle/>
              <a:p>
                <a:pPr algn="ctr">
                  <a:defRPr sz="900" b="0">
                    <a:solidFill>
                      <a:schemeClr val="tx1"/>
                    </a:solidFill>
                  </a:defRPr>
                </a:pPr>
                <a:r>
                  <a:rPr lang="fr-CA" sz="900" b="0">
                    <a:solidFill>
                      <a:schemeClr val="tx1"/>
                    </a:solidFill>
                  </a:rPr>
                  <a:t>Hospitalisations IPO (par 1 000 opérations)</a:t>
                </a:r>
                <a:endParaRPr lang="en-CA" sz="900" b="0">
                  <a:solidFill>
                    <a:schemeClr val="tx1"/>
                  </a:solidFill>
                </a:endParaRPr>
              </a:p>
            </c:rich>
          </c:tx>
          <c:layout>
            <c:manualLayout>
              <c:xMode val="edge"/>
              <c:yMode val="edge"/>
              <c:x val="2.0469626447070056E-2"/>
              <c:y val="0.10042055414192819"/>
            </c:manualLayout>
          </c:layout>
          <c:overlay val="0"/>
          <c:spPr>
            <a:noFill/>
            <a:ln w="6350">
              <a:noFill/>
            </a:ln>
          </c:spPr>
        </c:title>
        <c:numFmt formatCode="0.0" sourceLinked="1"/>
        <c:majorTickMark val="none"/>
        <c:minorTickMark val="none"/>
        <c:tickLblPos val="nextTo"/>
        <c:spPr>
          <a:noFill/>
          <a:ln w="6350">
            <a:noFill/>
          </a:ln>
        </c:spPr>
        <c:crossAx val="27480407"/>
        <c:crosses val="autoZero"/>
        <c:crossBetween val="between"/>
      </c:valAx>
      <c:catAx>
        <c:axId val="50707118"/>
        <c:scaling>
          <c:orientation val="minMax"/>
        </c:scaling>
        <c:delete val="1"/>
        <c:axPos val="b"/>
        <c:numFmt formatCode="General" sourceLinked="1"/>
        <c:majorTickMark val="out"/>
        <c:minorTickMark val="none"/>
        <c:tickLblPos val="nextTo"/>
        <c:crossAx val="64224071"/>
        <c:crosses val="autoZero"/>
        <c:auto val="1"/>
        <c:lblAlgn val="ctr"/>
        <c:lblOffset val="100"/>
        <c:noMultiLvlLbl val="0"/>
      </c:catAx>
      <c:valAx>
        <c:axId val="64224071"/>
        <c:scaling>
          <c:orientation val="minMax"/>
        </c:scaling>
        <c:delete val="0"/>
        <c:axPos val="r"/>
        <c:numFmt formatCode="_-* #\ ##0_-;\-* #,##0_-;_-* &quot;-&quot;_-;_-@_-" sourceLinked="1"/>
        <c:majorTickMark val="out"/>
        <c:minorTickMark val="none"/>
        <c:tickLblPos val="nextTo"/>
        <c:spPr>
          <a:noFill/>
          <a:ln w="6350">
            <a:noFill/>
          </a:ln>
        </c:spPr>
        <c:txPr>
          <a:bodyPr/>
          <a:lstStyle/>
          <a:p>
            <a:pPr>
              <a:defRPr sz="200">
                <a:solidFill>
                  <a:schemeClr val="bg1"/>
                </a:solidFill>
              </a:defRPr>
            </a:pPr>
            <a:endParaRPr lang="en-US"/>
          </a:p>
        </c:txPr>
        <c:crossAx val="50707118"/>
        <c:crosses val="max"/>
        <c:crossBetween val="between"/>
      </c:valAx>
      <c:spPr>
        <a:noFill/>
        <a:ln w="6350">
          <a:noFill/>
        </a:ln>
      </c:spPr>
    </c:plotArea>
    <c:plotVisOnly val="1"/>
    <c:dispBlanksAs val="gap"/>
    <c:showDLblsOverMax val="0"/>
  </c:chart>
  <c:spPr>
    <a:solidFill>
      <a:schemeClr val="bg1"/>
    </a:solidFill>
    <a:ln w="9525" cap="flat" cmpd="sng">
      <a:noFill/>
      <a:round/>
    </a:ln>
  </c:spPr>
  <c:txPr>
    <a:bodyPr/>
    <a:lstStyle/>
    <a:p>
      <a:pPr>
        <a:defRPr>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CA" sz="1400" err="1">
                <a:solidFill>
                  <a:schemeClr val="tx1"/>
                </a:solidFill>
                <a:latin typeface="Calibri" panose="020F0502020204030204" pitchFamily="34" charset="0"/>
                <a:cs typeface="Calibri" panose="020F0502020204030204" pitchFamily="34" charset="0"/>
              </a:rPr>
              <a:t>Taux</a:t>
            </a:r>
            <a:r>
              <a:rPr lang="en-CA" sz="1400">
                <a:solidFill>
                  <a:schemeClr val="tx1"/>
                </a:solidFill>
                <a:latin typeface="Calibri" panose="020F0502020204030204" pitchFamily="34" charset="0"/>
                <a:cs typeface="Calibri" panose="020F0502020204030204" pitchFamily="34" charset="0"/>
              </a:rPr>
              <a:t> </a:t>
            </a:r>
            <a:r>
              <a:rPr lang="en-CA" sz="1400" err="1">
                <a:solidFill>
                  <a:schemeClr val="tx1"/>
                </a:solidFill>
                <a:latin typeface="Calibri" panose="020F0502020204030204" pitchFamily="34" charset="0"/>
                <a:cs typeface="Calibri" panose="020F0502020204030204" pitchFamily="34" charset="0"/>
              </a:rPr>
              <a:t>d’hospitalisation</a:t>
            </a:r>
            <a:r>
              <a:rPr lang="en-CA" sz="1400">
                <a:solidFill>
                  <a:schemeClr val="tx1"/>
                </a:solidFill>
                <a:latin typeface="Calibri" panose="020F0502020204030204" pitchFamily="34" charset="0"/>
                <a:cs typeface="Calibri" panose="020F0502020204030204" pitchFamily="34" charset="0"/>
              </a:rPr>
              <a:t> avec </a:t>
            </a:r>
            <a:r>
              <a:rPr lang="en-CA" sz="1400" err="1">
                <a:solidFill>
                  <a:schemeClr val="tx1"/>
                </a:solidFill>
                <a:latin typeface="Calibri" panose="020F0502020204030204" pitchFamily="34" charset="0"/>
                <a:cs typeface="Calibri" panose="020F0502020204030204" pitchFamily="34" charset="0"/>
              </a:rPr>
              <a:t>une</a:t>
            </a:r>
            <a:r>
              <a:rPr lang="en-CA" sz="1400">
                <a:solidFill>
                  <a:schemeClr val="tx1"/>
                </a:solidFill>
                <a:latin typeface="Calibri" panose="020F0502020204030204" pitchFamily="34" charset="0"/>
                <a:cs typeface="Calibri" panose="020F0502020204030204" pitchFamily="34" charset="0"/>
              </a:rPr>
              <a:t> IPO</a:t>
            </a:r>
            <a:r>
              <a:rPr lang="en-CA" sz="1400" baseline="0">
                <a:solidFill>
                  <a:schemeClr val="tx1"/>
                </a:solidFill>
                <a:latin typeface="Calibri" panose="020F0502020204030204" pitchFamily="34" charset="0"/>
                <a:cs typeface="Calibri" panose="020F0502020204030204" pitchFamily="34" charset="0"/>
              </a:rPr>
              <a:t> dans les</a:t>
            </a:r>
            <a:r>
              <a:rPr lang="en-CA" sz="1400">
                <a:solidFill>
                  <a:schemeClr val="tx1"/>
                </a:solidFill>
                <a:latin typeface="Calibri" panose="020F0502020204030204" pitchFamily="34" charset="0"/>
                <a:cs typeface="Calibri" panose="020F0502020204030204" pitchFamily="34" charset="0"/>
              </a:rPr>
              <a:t> 30 </a:t>
            </a:r>
            <a:r>
              <a:rPr lang="en-CA" sz="1400" err="1">
                <a:solidFill>
                  <a:schemeClr val="tx1"/>
                </a:solidFill>
                <a:latin typeface="Calibri" panose="020F0502020204030204" pitchFamily="34" charset="0"/>
                <a:cs typeface="Calibri" panose="020F0502020204030204" pitchFamily="34" charset="0"/>
              </a:rPr>
              <a:t>jours</a:t>
            </a:r>
            <a:r>
              <a:rPr lang="en-CA" sz="1400">
                <a:solidFill>
                  <a:schemeClr val="tx1"/>
                </a:solidFill>
                <a:latin typeface="Calibri" panose="020F0502020204030204" pitchFamily="34" charset="0"/>
                <a:cs typeface="Calibri" panose="020F0502020204030204" pitchFamily="34" charset="0"/>
              </a:rPr>
              <a:t> par</a:t>
            </a:r>
            <a:r>
              <a:rPr lang="en-CA" sz="1400" baseline="0">
                <a:solidFill>
                  <a:schemeClr val="tx1"/>
                </a:solidFill>
                <a:latin typeface="Calibri" panose="020F0502020204030204" pitchFamily="34" charset="0"/>
                <a:cs typeface="Calibri" panose="020F0502020204030204" pitchFamily="34" charset="0"/>
              </a:rPr>
              <a:t> </a:t>
            </a:r>
            <a:r>
              <a:rPr lang="en-CA" sz="1400" baseline="0" err="1">
                <a:solidFill>
                  <a:schemeClr val="tx1"/>
                </a:solidFill>
                <a:latin typeface="Calibri" panose="020F0502020204030204" pitchFamily="34" charset="0"/>
                <a:cs typeface="Calibri" panose="020F0502020204030204" pitchFamily="34" charset="0"/>
              </a:rPr>
              <a:t>âge</a:t>
            </a:r>
            <a:r>
              <a:rPr lang="en-CA" sz="1400" baseline="0">
                <a:solidFill>
                  <a:schemeClr val="tx1"/>
                </a:solidFill>
                <a:latin typeface="Calibri" panose="020F0502020204030204" pitchFamily="34" charset="0"/>
                <a:cs typeface="Calibri" panose="020F0502020204030204" pitchFamily="34" charset="0"/>
              </a:rPr>
              <a:t>, A</a:t>
            </a:r>
            <a:r>
              <a:rPr lang="en-CA" sz="1400">
                <a:solidFill>
                  <a:schemeClr val="tx1"/>
                </a:solidFill>
                <a:latin typeface="Calibri" panose="020F0502020204030204" pitchFamily="34" charset="0"/>
                <a:cs typeface="Calibri" panose="020F0502020204030204" pitchFamily="34" charset="0"/>
              </a:rPr>
              <a:t>F 2021</a:t>
            </a:r>
          </a:p>
        </c:rich>
      </c:tx>
      <c:layout>
        <c:manualLayout>
          <c:xMode val="edge"/>
          <c:yMode val="edge"/>
          <c:x val="0.11707376543209877"/>
          <c:y val="3.8785648821298025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027281939983368"/>
          <c:y val="0.11361110210418701"/>
          <c:w val="0.88209539651870728"/>
          <c:h val="0.73075127601623535"/>
        </c:manualLayout>
      </c:layout>
      <c:barChart>
        <c:barDir val="col"/>
        <c:grouping val="clustered"/>
        <c:varyColors val="0"/>
        <c:ser>
          <c:idx val="0"/>
          <c:order val="0"/>
          <c:tx>
            <c:strRef>
              <c:f>'SSI Admissions'!$D$39</c:f>
              <c:strCache>
                <c:ptCount val="1"/>
                <c:pt idx="0">
                  <c:v>SSI Admissions rate (per 1000 surgeries)</c:v>
                </c:pt>
              </c:strCache>
            </c:strRef>
          </c:tx>
          <c:spPr>
            <a:solidFill>
              <a:srgbClr val="00B2E3"/>
            </a:solidFill>
            <a:ln>
              <a:noFill/>
            </a:ln>
            <a:effectLst/>
          </c:spPr>
          <c:invertIfNegative val="0"/>
          <c:cat>
            <c:strRef>
              <c:f>'SSI Admissions'!$A$40:$A$44</c:f>
              <c:strCache>
                <c:ptCount val="5"/>
                <c:pt idx="0">
                  <c:v>0-17 </c:v>
                </c:pt>
                <c:pt idx="1">
                  <c:v>18-44 </c:v>
                </c:pt>
                <c:pt idx="2">
                  <c:v>45-64 </c:v>
                </c:pt>
                <c:pt idx="3">
                  <c:v>65-74 </c:v>
                </c:pt>
                <c:pt idx="4">
                  <c:v>75+ </c:v>
                </c:pt>
              </c:strCache>
            </c:strRef>
          </c:cat>
          <c:val>
            <c:numRef>
              <c:f>'SSI Admissions'!$D$40:$D$44</c:f>
              <c:numCache>
                <c:formatCode>0.0</c:formatCode>
                <c:ptCount val="5"/>
                <c:pt idx="0">
                  <c:v>4.9153284180049202</c:v>
                </c:pt>
                <c:pt idx="1">
                  <c:v>3.7694832115160799</c:v>
                </c:pt>
                <c:pt idx="2">
                  <c:v>5.2126486648704002</c:v>
                </c:pt>
                <c:pt idx="3">
                  <c:v>5.8320119898347098</c:v>
                </c:pt>
                <c:pt idx="4">
                  <c:v>6.0544235711825296</c:v>
                </c:pt>
              </c:numCache>
            </c:numRef>
          </c:val>
          <c:extLst>
            <c:ext xmlns:c16="http://schemas.microsoft.com/office/drawing/2014/chart" uri="{C3380CC4-5D6E-409C-BE32-E72D297353CC}">
              <c16:uniqueId val="{00000000-59D1-4247-B045-E4C5198974CE}"/>
            </c:ext>
          </c:extLst>
        </c:ser>
        <c:dLbls>
          <c:showLegendKey val="0"/>
          <c:showVal val="0"/>
          <c:showCatName val="0"/>
          <c:showSerName val="0"/>
          <c:showPercent val="0"/>
          <c:showBubbleSize val="0"/>
        </c:dLbls>
        <c:gapWidth val="219"/>
        <c:overlap val="-27"/>
        <c:axId val="119823328"/>
        <c:axId val="119820416"/>
      </c:barChart>
      <c:catAx>
        <c:axId val="1198233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sz="1000" noProof="0">
                    <a:solidFill>
                      <a:schemeClr val="tx1"/>
                    </a:solidFill>
                    <a:latin typeface="Calibri" panose="020F0502020204030204" pitchFamily="34" charset="0"/>
                    <a:cs typeface="Calibri" panose="020F0502020204030204" pitchFamily="34" charset="0"/>
                  </a:rPr>
                  <a:t>Groupe d’âge (années)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smtId="4294967295">
                <a:solidFill>
                  <a:schemeClr val="tx1"/>
                </a:solidFill>
                <a:latin typeface="Calibri" panose="020F0502020204030204" pitchFamily="34" charset="0"/>
                <a:ea typeface="+mn-ea"/>
                <a:cs typeface="Calibri" panose="020F0502020204030204" pitchFamily="34" charset="0"/>
              </a:defRPr>
            </a:pPr>
            <a:endParaRPr lang="en-US"/>
          </a:p>
        </c:txPr>
        <c:crossAx val="119820416"/>
        <c:crosses val="autoZero"/>
        <c:auto val="0"/>
        <c:lblAlgn val="ctr"/>
        <c:lblOffset val="100"/>
        <c:noMultiLvlLbl val="0"/>
      </c:catAx>
      <c:valAx>
        <c:axId val="119820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r-CA" sz="1000" noProof="0">
                    <a:solidFill>
                      <a:schemeClr val="tx1"/>
                    </a:solidFill>
                    <a:latin typeface="Calibri" panose="020F0502020204030204" pitchFamily="34" charset="0"/>
                    <a:cs typeface="Calibri" panose="020F0502020204030204" pitchFamily="34" charset="0"/>
                  </a:rPr>
                  <a:t>Hospitalisations IPO (par 1</a:t>
                </a:r>
                <a:r>
                  <a:rPr lang="fr-CA" sz="1000" baseline="0" noProof="0">
                    <a:solidFill>
                      <a:schemeClr val="tx1"/>
                    </a:solidFill>
                    <a:latin typeface="Calibri" panose="020F0502020204030204" pitchFamily="34" charset="0"/>
                    <a:cs typeface="Calibri" panose="020F0502020204030204" pitchFamily="34" charset="0"/>
                  </a:rPr>
                  <a:t> </a:t>
                </a:r>
                <a:r>
                  <a:rPr lang="fr-CA" sz="1000" noProof="0">
                    <a:solidFill>
                      <a:schemeClr val="tx1"/>
                    </a:solidFill>
                    <a:latin typeface="Calibri" panose="020F0502020204030204" pitchFamily="34" charset="0"/>
                    <a:cs typeface="Calibri" panose="020F0502020204030204" pitchFamily="34" charset="0"/>
                  </a:rPr>
                  <a:t>000 opérations)</a:t>
                </a:r>
              </a:p>
            </c:rich>
          </c:tx>
          <c:layout>
            <c:manualLayout>
              <c:xMode val="edge"/>
              <c:yMode val="edge"/>
              <c:x val="1.3588483445346355E-2"/>
              <c:y val="0.11580356210470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smtId="4294967295">
                <a:solidFill>
                  <a:schemeClr val="tx1"/>
                </a:solidFill>
                <a:latin typeface="Calibri" panose="020F0502020204030204" pitchFamily="34" charset="0"/>
                <a:ea typeface="+mn-ea"/>
                <a:cs typeface="Calibri" panose="020F0502020204030204" pitchFamily="34" charset="0"/>
              </a:defRPr>
            </a:pPr>
            <a:endParaRPr lang="en-US"/>
          </a:p>
        </c:txPr>
        <c:crossAx val="1198233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2463070006423"/>
          <c:y val="8.6281842818428184E-2"/>
          <c:w val="0.84505184108527132"/>
          <c:h val="0.74935694444444445"/>
        </c:manualLayout>
      </c:layout>
      <c:barChart>
        <c:barDir val="col"/>
        <c:grouping val="clustered"/>
        <c:varyColors val="0"/>
        <c:ser>
          <c:idx val="0"/>
          <c:order val="0"/>
          <c:tx>
            <c:strRef>
              <c:f>'[Copy of SSI CfID Data-from-translator.xlsx]SSI ED'!$G$3</c:f>
              <c:strCache>
                <c:ptCount val="1"/>
                <c:pt idx="0">
                  <c:v>Visites au SU pour IPO (N)</c:v>
                </c:pt>
              </c:strCache>
            </c:strRef>
          </c:tx>
          <c:spPr>
            <a:noFill/>
            <a:ln w="6350">
              <a:noFill/>
            </a:ln>
          </c:spPr>
          <c:invertIfNegative val="0"/>
          <c:dLbls>
            <c:dLbl>
              <c:idx val="0"/>
              <c:layout>
                <c:manualLayout>
                  <c:x val="0"/>
                  <c:y val="1.763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D7E-45EA-B358-0FB7877A47C8}"/>
                </c:ext>
              </c:extLst>
            </c:dLbl>
            <c:dLbl>
              <c:idx val="1"/>
              <c:layout>
                <c:manualLayout>
                  <c:x val="0"/>
                  <c:y val="7.05555555555555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7E-45EA-B358-0FB7877A47C8}"/>
                </c:ext>
              </c:extLst>
            </c:dLbl>
            <c:dLbl>
              <c:idx val="2"/>
              <c:layout>
                <c:manualLayout>
                  <c:x val="-6.1531007751937988E-3"/>
                  <c:y val="5.7326388888888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D7E-45EA-B358-0FB7877A47C8}"/>
                </c:ext>
              </c:extLst>
            </c:dLbl>
            <c:dLbl>
              <c:idx val="3"/>
              <c:layout>
                <c:manualLayout>
                  <c:x val="0"/>
                  <c:y val="2.204861111111111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7E-45EA-B358-0FB7877A47C8}"/>
                </c:ext>
              </c:extLst>
            </c:dLbl>
            <c:dLbl>
              <c:idx val="4"/>
              <c:layout>
                <c:manualLayout>
                  <c:x val="4.1020671834623816E-3"/>
                  <c:y val="1.763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D7E-45EA-B358-0FB7877A47C8}"/>
                </c:ext>
              </c:extLst>
            </c:dLbl>
            <c:spPr>
              <a:noFill/>
              <a:ln w="6350">
                <a:noFill/>
              </a:ln>
            </c:spPr>
            <c:txPr>
              <a:bodyPr rot="0" vert="horz"/>
              <a:lstStyle/>
              <a:p>
                <a:pPr algn="ctr">
                  <a:defRPr b="1">
                    <a:solidFill>
                      <a:srgbClr val="007BC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solidFill>
                        <a:schemeClr val="tx1">
                          <a:lumMod val="35000"/>
                          <a:lumOff val="65000"/>
                        </a:schemeClr>
                      </a:solidFill>
                      <a:round/>
                    </a:ln>
                  </c:spPr>
                </c15:leaderLines>
              </c:ext>
            </c:extLst>
          </c:dLbls>
          <c:cat>
            <c:strRef>
              <c:f>'[Copy of SSI CfID Data-from-translator.xlsx]SSI ED'!$H$2:$L$2</c:f>
              <c:strCache>
                <c:ptCount val="5"/>
                <c:pt idx="0">
                  <c:v>AF 2017</c:v>
                </c:pt>
                <c:pt idx="1">
                  <c:v>AF 2018</c:v>
                </c:pt>
                <c:pt idx="2">
                  <c:v>AF 2019</c:v>
                </c:pt>
                <c:pt idx="3">
                  <c:v>AF 2020</c:v>
                </c:pt>
                <c:pt idx="4">
                  <c:v>AF 2021</c:v>
                </c:pt>
              </c:strCache>
            </c:strRef>
          </c:cat>
          <c:val>
            <c:numRef>
              <c:f>'[Copy of SSI CfID Data-from-translator.xlsx]SSI ED'!$H$3:$L$3</c:f>
              <c:numCache>
                <c:formatCode>_-* #\ ##0_-;\-* #,##0_-;_-* "-"??_-;_-@_-</c:formatCode>
                <c:ptCount val="5"/>
                <c:pt idx="0">
                  <c:v>10327</c:v>
                </c:pt>
                <c:pt idx="1">
                  <c:v>10227</c:v>
                </c:pt>
                <c:pt idx="2">
                  <c:v>9501</c:v>
                </c:pt>
                <c:pt idx="3">
                  <c:v>7744</c:v>
                </c:pt>
                <c:pt idx="4">
                  <c:v>10971</c:v>
                </c:pt>
              </c:numCache>
            </c:numRef>
          </c:val>
          <c:extLst>
            <c:ext xmlns:c16="http://schemas.microsoft.com/office/drawing/2014/chart" uri="{C3380CC4-5D6E-409C-BE32-E72D297353CC}">
              <c16:uniqueId val="{00000000-6D7E-45EA-B358-0FB7877A47C8}"/>
            </c:ext>
          </c:extLst>
        </c:ser>
        <c:dLbls>
          <c:showLegendKey val="0"/>
          <c:showVal val="0"/>
          <c:showCatName val="0"/>
          <c:showSerName val="0"/>
          <c:showPercent val="0"/>
          <c:showBubbleSize val="0"/>
        </c:dLbls>
        <c:gapWidth val="150"/>
        <c:axId val="9856080"/>
        <c:axId val="29130665"/>
      </c:barChart>
      <c:lineChart>
        <c:grouping val="standard"/>
        <c:varyColors val="0"/>
        <c:ser>
          <c:idx val="1"/>
          <c:order val="1"/>
          <c:tx>
            <c:strRef>
              <c:f>'[Copy of SSI CfID Data-from-translator.xlsx]SSI ED'!$G$5</c:f>
              <c:strCache>
                <c:ptCount val="1"/>
                <c:pt idx="0">
                  <c:v>Taux de visite au SU pour IPO (par 1000 opérations)</c:v>
                </c:pt>
              </c:strCache>
            </c:strRef>
          </c:tx>
          <c:spPr>
            <a:ln w="28575" cap="rnd" cmpd="sng">
              <a:solidFill>
                <a:srgbClr val="007BC1"/>
              </a:solidFill>
              <a:round/>
            </a:ln>
          </c:spPr>
          <c:marker>
            <c:symbol val="none"/>
          </c:marker>
          <c:cat>
            <c:strRef>
              <c:f>'[Copy of SSI CfID Data-from-translator.xlsx]SSI ED'!$H$2:$L$2</c:f>
              <c:strCache>
                <c:ptCount val="5"/>
                <c:pt idx="0">
                  <c:v>AF 2017</c:v>
                </c:pt>
                <c:pt idx="1">
                  <c:v>AF 2018</c:v>
                </c:pt>
                <c:pt idx="2">
                  <c:v>AF 2019</c:v>
                </c:pt>
                <c:pt idx="3">
                  <c:v>AF 2020</c:v>
                </c:pt>
                <c:pt idx="4">
                  <c:v>AF 2021</c:v>
                </c:pt>
              </c:strCache>
            </c:strRef>
          </c:cat>
          <c:val>
            <c:numRef>
              <c:f>'[Copy of SSI CfID Data-from-translator.xlsx]SSI ED'!$H$5:$L$5</c:f>
              <c:numCache>
                <c:formatCode>0.0</c:formatCode>
                <c:ptCount val="5"/>
                <c:pt idx="0">
                  <c:v>18.281953143532895</c:v>
                </c:pt>
                <c:pt idx="1">
                  <c:v>18.114061733402526</c:v>
                </c:pt>
                <c:pt idx="2">
                  <c:v>16.860303134089186</c:v>
                </c:pt>
                <c:pt idx="3">
                  <c:v>16.170525542080117</c:v>
                </c:pt>
                <c:pt idx="4">
                  <c:v>22.205580237418154</c:v>
                </c:pt>
              </c:numCache>
            </c:numRef>
          </c:val>
          <c:smooth val="0"/>
          <c:extLst>
            <c:ext xmlns:c16="http://schemas.microsoft.com/office/drawing/2014/chart" uri="{C3380CC4-5D6E-409C-BE32-E72D297353CC}">
              <c16:uniqueId val="{00000001-6D7E-45EA-B358-0FB7877A47C8}"/>
            </c:ext>
          </c:extLst>
        </c:ser>
        <c:dLbls>
          <c:showLegendKey val="0"/>
          <c:showVal val="0"/>
          <c:showCatName val="0"/>
          <c:showSerName val="0"/>
          <c:showPercent val="0"/>
          <c:showBubbleSize val="0"/>
        </c:dLbls>
        <c:marker val="1"/>
        <c:smooth val="0"/>
        <c:axId val="4092797"/>
        <c:axId val="17215789"/>
      </c:lineChart>
      <c:catAx>
        <c:axId val="4092797"/>
        <c:scaling>
          <c:orientation val="minMax"/>
        </c:scaling>
        <c:delete val="0"/>
        <c:axPos val="b"/>
        <c:numFmt formatCode="General" sourceLinked="1"/>
        <c:majorTickMark val="none"/>
        <c:minorTickMark val="none"/>
        <c:tickLblPos val="nextTo"/>
        <c:spPr>
          <a:noFill/>
          <a:ln w="9525" cap="flat" cmpd="sng">
            <a:solidFill>
              <a:schemeClr val="tx1">
                <a:lumMod val="15000"/>
                <a:lumOff val="85000"/>
              </a:schemeClr>
            </a:solidFill>
            <a:round/>
          </a:ln>
        </c:spPr>
        <c:crossAx val="17215789"/>
        <c:crosses val="autoZero"/>
        <c:auto val="1"/>
        <c:lblAlgn val="ctr"/>
        <c:lblOffset val="100"/>
        <c:noMultiLvlLbl val="0"/>
      </c:catAx>
      <c:valAx>
        <c:axId val="17215789"/>
        <c:scaling>
          <c:orientation val="minMax"/>
          <c:max val="24"/>
          <c:min val="10"/>
        </c:scaling>
        <c:delete val="0"/>
        <c:axPos val="l"/>
        <c:majorGridlines>
          <c:spPr>
            <a:ln w="9525" cap="flat" cmpd="sng">
              <a:solidFill>
                <a:schemeClr val="tx1">
                  <a:lumMod val="15000"/>
                  <a:lumOff val="85000"/>
                </a:schemeClr>
              </a:solidFill>
              <a:round/>
            </a:ln>
          </c:spPr>
        </c:majorGridlines>
        <c:title>
          <c:tx>
            <c:rich>
              <a:bodyPr/>
              <a:lstStyle/>
              <a:p>
                <a:pPr>
                  <a:defRPr sz="900" b="0">
                    <a:solidFill>
                      <a:schemeClr val="tx1"/>
                    </a:solidFill>
                  </a:defRPr>
                </a:pPr>
                <a:r>
                  <a:rPr lang="fr-CA" sz="900" b="0">
                    <a:solidFill>
                      <a:schemeClr val="tx1"/>
                    </a:solidFill>
                  </a:rPr>
                  <a:t>Visites au SU avec une IPO (par 1 000 opérations)</a:t>
                </a:r>
                <a:endParaRPr lang="en-CA" sz="900" b="0">
                  <a:solidFill>
                    <a:schemeClr val="tx1"/>
                  </a:solidFill>
                </a:endParaRPr>
              </a:p>
            </c:rich>
          </c:tx>
          <c:layout>
            <c:manualLayout>
              <c:xMode val="edge"/>
              <c:yMode val="edge"/>
              <c:x val="1.2341843288375081E-2"/>
              <c:y val="6.2523035230352297E-2"/>
            </c:manualLayout>
          </c:layout>
          <c:overlay val="0"/>
        </c:title>
        <c:numFmt formatCode="0.0" sourceLinked="0"/>
        <c:majorTickMark val="none"/>
        <c:minorTickMark val="none"/>
        <c:tickLblPos val="nextTo"/>
        <c:spPr>
          <a:noFill/>
          <a:ln w="6350">
            <a:noFill/>
          </a:ln>
        </c:spPr>
        <c:crossAx val="4092797"/>
        <c:crosses val="autoZero"/>
        <c:crossBetween val="between"/>
        <c:majorUnit val="2"/>
      </c:valAx>
      <c:catAx>
        <c:axId val="9856080"/>
        <c:scaling>
          <c:orientation val="minMax"/>
        </c:scaling>
        <c:delete val="1"/>
        <c:axPos val="b"/>
        <c:numFmt formatCode="General" sourceLinked="1"/>
        <c:majorTickMark val="out"/>
        <c:minorTickMark val="none"/>
        <c:tickLblPos val="nextTo"/>
        <c:crossAx val="29130665"/>
        <c:crosses val="autoZero"/>
        <c:auto val="1"/>
        <c:lblAlgn val="ctr"/>
        <c:lblOffset val="100"/>
        <c:noMultiLvlLbl val="0"/>
      </c:catAx>
      <c:valAx>
        <c:axId val="29130665"/>
        <c:scaling>
          <c:orientation val="minMax"/>
        </c:scaling>
        <c:delete val="0"/>
        <c:axPos val="r"/>
        <c:numFmt formatCode="_-* #\ ##0_-;\-* #,##0_-;_-* &quot;-&quot;??_-;_-@_-" sourceLinked="1"/>
        <c:majorTickMark val="out"/>
        <c:minorTickMark val="none"/>
        <c:tickLblPos val="nextTo"/>
        <c:spPr>
          <a:noFill/>
          <a:ln w="6350">
            <a:noFill/>
          </a:ln>
        </c:spPr>
        <c:txPr>
          <a:bodyPr/>
          <a:lstStyle/>
          <a:p>
            <a:pPr>
              <a:defRPr sz="100">
                <a:solidFill>
                  <a:schemeClr val="bg1"/>
                </a:solidFill>
              </a:defRPr>
            </a:pPr>
            <a:endParaRPr lang="en-US"/>
          </a:p>
        </c:txPr>
        <c:crossAx val="9856080"/>
        <c:crosses val="max"/>
        <c:crossBetween val="between"/>
      </c:valAx>
      <c:spPr>
        <a:noFill/>
        <a:ln w="6350">
          <a:noFill/>
        </a:ln>
      </c:spPr>
    </c:plotArea>
    <c:plotVisOnly val="1"/>
    <c:dispBlanksAs val="gap"/>
    <c:showDLblsOverMax val="0"/>
  </c:chart>
  <c:spPr>
    <a:solidFill>
      <a:schemeClr val="bg1"/>
    </a:solidFill>
    <a:ln w="9525" cap="flat" cmpd="sng">
      <a:noFill/>
      <a:round/>
    </a:ln>
  </c:spPr>
  <c:txPr>
    <a:bodyPr/>
    <a:lstStyle/>
    <a:p>
      <a:pPr>
        <a:defRPr>
          <a:latin typeface="Calibri" panose="020F0502020204030204" pitchFamily="34" charset="0"/>
          <a:cs typeface="Calibri" panose="020F0502020204030204" pitchFamily="34" charset="0"/>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r>
              <a:rPr lang="it-IT"/>
              <a:t>Taux de visites au SU avec une IPO dans les 30 jours par âge, AF 2021</a:t>
            </a:r>
          </a:p>
        </c:rich>
      </c:tx>
      <c:layout>
        <c:manualLayout>
          <c:xMode val="edge"/>
          <c:yMode val="edge"/>
          <c:x val="0.14916743827160495"/>
          <c:y val="1.16300366300366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1166264861822128"/>
          <c:y val="0.12466146796941757"/>
          <c:w val="0.86415088176727295"/>
          <c:h val="0.71723437309265137"/>
        </c:manualLayout>
      </c:layout>
      <c:barChart>
        <c:barDir val="col"/>
        <c:grouping val="clustered"/>
        <c:varyColors val="0"/>
        <c:ser>
          <c:idx val="0"/>
          <c:order val="0"/>
          <c:tx>
            <c:strRef>
              <c:f>'SSI ED'!$D$15</c:f>
              <c:strCache>
                <c:ptCount val="1"/>
                <c:pt idx="0">
                  <c:v>SSI ED visit rate (per 1000 surgeries)</c:v>
                </c:pt>
              </c:strCache>
            </c:strRef>
          </c:tx>
          <c:spPr>
            <a:solidFill>
              <a:schemeClr val="accent1"/>
            </a:solidFill>
            <a:ln>
              <a:noFill/>
            </a:ln>
            <a:effectLst/>
          </c:spPr>
          <c:invertIfNegative val="0"/>
          <c:cat>
            <c:strRef>
              <c:f>'SSI ED'!$A$16:$A$20</c:f>
              <c:strCache>
                <c:ptCount val="5"/>
                <c:pt idx="0">
                  <c:v>0-17 </c:v>
                </c:pt>
                <c:pt idx="1">
                  <c:v>18-44 </c:v>
                </c:pt>
                <c:pt idx="2">
                  <c:v>45-64 </c:v>
                </c:pt>
                <c:pt idx="3">
                  <c:v>65-74 </c:v>
                </c:pt>
                <c:pt idx="4">
                  <c:v>75+ </c:v>
                </c:pt>
              </c:strCache>
            </c:strRef>
          </c:cat>
          <c:val>
            <c:numRef>
              <c:f>'SSI ED'!$D$16:$D$20</c:f>
              <c:numCache>
                <c:formatCode>0.0</c:formatCode>
                <c:ptCount val="5"/>
                <c:pt idx="0">
                  <c:v>11.484444444444399</c:v>
                </c:pt>
                <c:pt idx="1">
                  <c:v>18.366770274088701</c:v>
                </c:pt>
                <c:pt idx="2">
                  <c:v>17.3341770995753</c:v>
                </c:pt>
                <c:pt idx="3">
                  <c:v>15.5954734029844</c:v>
                </c:pt>
                <c:pt idx="4">
                  <c:v>11.539174902625801</c:v>
                </c:pt>
              </c:numCache>
            </c:numRef>
          </c:val>
          <c:extLst>
            <c:ext xmlns:c16="http://schemas.microsoft.com/office/drawing/2014/chart" uri="{C3380CC4-5D6E-409C-BE32-E72D297353CC}">
              <c16:uniqueId val="{00000000-8704-4888-9434-2FDEEE7E7EC9}"/>
            </c:ext>
          </c:extLst>
        </c:ser>
        <c:dLbls>
          <c:showLegendKey val="0"/>
          <c:showVal val="0"/>
          <c:showCatName val="0"/>
          <c:showSerName val="0"/>
          <c:showPercent val="0"/>
          <c:showBubbleSize val="0"/>
        </c:dLbls>
        <c:gapWidth val="219"/>
        <c:overlap val="-27"/>
        <c:axId val="910992160"/>
        <c:axId val="910997568"/>
      </c:barChart>
      <c:catAx>
        <c:axId val="9109921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fr-CA" noProof="0"/>
                  <a:t>Groupe d’âge</a:t>
                </a:r>
                <a:r>
                  <a:rPr lang="fr-CA" baseline="0" noProof="0"/>
                  <a:t> (années)</a:t>
                </a:r>
                <a:endParaRPr lang="fr-CA" noProof="0"/>
              </a:p>
            </c:rich>
          </c:tx>
          <c:layout>
            <c:manualLayout>
              <c:xMode val="edge"/>
              <c:yMode val="edge"/>
              <c:x val="0.42027387022972107"/>
              <c:y val="0.9305297732353210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smtId="4294967295">
                <a:solidFill>
                  <a:schemeClr val="tx1"/>
                </a:solidFill>
                <a:latin typeface="Calibri" panose="020F0502020204030204" pitchFamily="34" charset="0"/>
                <a:ea typeface="+mn-ea"/>
                <a:cs typeface="Calibri" panose="020F0502020204030204" pitchFamily="34" charset="0"/>
              </a:defRPr>
            </a:pPr>
            <a:endParaRPr lang="en-US"/>
          </a:p>
        </c:txPr>
        <c:crossAx val="910997568"/>
        <c:crosses val="autoZero"/>
        <c:auto val="0"/>
        <c:lblAlgn val="ctr"/>
        <c:lblOffset val="100"/>
        <c:noMultiLvlLbl val="0"/>
      </c:catAx>
      <c:valAx>
        <c:axId val="9109975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r>
                  <a:rPr lang="en-US" err="1"/>
                  <a:t>Visites</a:t>
                </a:r>
                <a:r>
                  <a:rPr lang="en-US"/>
                  <a:t> au SU avec</a:t>
                </a:r>
                <a:r>
                  <a:rPr lang="en-US" baseline="0"/>
                  <a:t> </a:t>
                </a:r>
                <a:r>
                  <a:rPr lang="en-US" baseline="0" err="1"/>
                  <a:t>une</a:t>
                </a:r>
                <a:r>
                  <a:rPr lang="en-US"/>
                  <a:t> IPO (par 1 000 </a:t>
                </a:r>
                <a:r>
                  <a:rPr lang="en-US" err="1"/>
                  <a:t>opérations</a:t>
                </a:r>
                <a:r>
                  <a:rPr lang="en-US"/>
                  <a:t>)</a:t>
                </a:r>
              </a:p>
            </c:rich>
          </c:tx>
          <c:layout>
            <c:manualLayout>
              <c:xMode val="edge"/>
              <c:yMode val="edge"/>
              <c:x val="1.6270833333333335E-2"/>
              <c:y val="9.5500915750915752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smtId="4294967295">
                <a:solidFill>
                  <a:schemeClr val="tx1"/>
                </a:solidFill>
                <a:latin typeface="Calibri" panose="020F0502020204030204" pitchFamily="34" charset="0"/>
                <a:ea typeface="+mn-ea"/>
                <a:cs typeface="Calibri" panose="020F0502020204030204" pitchFamily="34" charset="0"/>
              </a:defRPr>
            </a:pPr>
            <a:endParaRPr lang="en-US"/>
          </a:p>
        </c:txPr>
        <c:crossAx val="910992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mtId="4294967295">
          <a:solidFill>
            <a:schemeClr val="tx1"/>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rgbClr val="FF0000"/>
                </a:solidFill>
                <a:latin typeface="Calibri" panose="020F0502020204030204" pitchFamily="34" charset="0"/>
                <a:ea typeface="+mn-ea"/>
                <a:cs typeface="Calibri" panose="020F0502020204030204" pitchFamily="34" charset="0"/>
              </a:defRPr>
            </a:pPr>
            <a:r>
              <a:rPr lang="fr-CA" sz="1200" b="0" i="0" u="none" strike="noStrike" baseline="0" dirty="0">
                <a:solidFill>
                  <a:schemeClr val="tx1"/>
                </a:solidFill>
                <a:effectLst/>
              </a:rPr>
              <a:t>Trié en tant que gravité élevée </a:t>
            </a:r>
            <a:r>
              <a:rPr lang="en-CA" sz="1200" b="0" i="0" u="none" strike="noStrike" baseline="0" dirty="0">
                <a:solidFill>
                  <a:schemeClr val="tx1"/>
                </a:solidFill>
                <a:effectLst/>
              </a:rPr>
              <a:t>(ETG I-III) </a:t>
            </a:r>
            <a:r>
              <a:rPr lang="fr-CA" sz="1200" b="0" i="0" u="none" strike="noStrike" baseline="0" dirty="0">
                <a:solidFill>
                  <a:schemeClr val="tx1"/>
                </a:solidFill>
                <a:effectLst/>
              </a:rPr>
              <a:t>et renvoyé à la maison</a:t>
            </a:r>
            <a:endParaRPr lang="en-CA" sz="1200" dirty="0">
              <a:solidFill>
                <a:schemeClr val="tx1"/>
              </a:solidFill>
              <a:latin typeface="Calibri" panose="020F0502020204030204" pitchFamily="34" charset="0"/>
              <a:cs typeface="Calibri" panose="020F0502020204030204" pitchFamily="34" charset="0"/>
            </a:endParaRPr>
          </a:p>
        </c:rich>
      </c:tx>
      <c:layout>
        <c:manualLayout>
          <c:xMode val="edge"/>
          <c:yMode val="edge"/>
          <c:x val="0.12709021842355175"/>
          <c:y val="4.7242565804869177E-3"/>
        </c:manualLayout>
      </c:layout>
      <c:overlay val="0"/>
      <c:spPr>
        <a:noFill/>
        <a:ln>
          <a:noFill/>
        </a:ln>
        <a:effectLst/>
      </c:spPr>
    </c:title>
    <c:autoTitleDeleted val="0"/>
    <c:plotArea>
      <c:layout>
        <c:manualLayout>
          <c:layoutTarget val="inner"/>
          <c:xMode val="edge"/>
          <c:yMode val="edge"/>
          <c:x val="0.10892379283905029"/>
          <c:y val="0.21216763556003571"/>
          <c:w val="0.80656445026397705"/>
          <c:h val="0.64974874258041382"/>
        </c:manualLayout>
      </c:layout>
      <c:doughnutChart>
        <c:varyColors val="1"/>
        <c:ser>
          <c:idx val="0"/>
          <c:order val="0"/>
          <c:tx>
            <c:strRef>
              <c:f>'Num- NACRS'!$A$13</c:f>
              <c:strCache>
                <c:ptCount val="1"/>
                <c:pt idx="0">
                  <c:v>CTAS I-III (discharged)</c:v>
                </c:pt>
              </c:strCache>
            </c:strRef>
          </c:tx>
          <c:spPr>
            <a:solidFill>
              <a:srgbClr val="00B2E3"/>
            </a:solidFill>
          </c:spPr>
          <c:dPt>
            <c:idx val="0"/>
            <c:bubble3D val="0"/>
            <c:spPr>
              <a:solidFill>
                <a:srgbClr val="00B2E3"/>
              </a:solidFill>
              <a:ln w="19050">
                <a:solidFill>
                  <a:schemeClr val="lt1"/>
                </a:solidFill>
              </a:ln>
            </c:spPr>
            <c:extLst>
              <c:ext xmlns:c16="http://schemas.microsoft.com/office/drawing/2014/chart" uri="{C3380CC4-5D6E-409C-BE32-E72D297353CC}">
                <c16:uniqueId val="{00000001-8DDF-4C07-B2B1-6B47459DD243}"/>
              </c:ext>
            </c:extLst>
          </c:dPt>
          <c:dPt>
            <c:idx val="1"/>
            <c:bubble3D val="0"/>
            <c:spPr>
              <a:solidFill>
                <a:schemeClr val="bg1">
                  <a:lumMod val="75000"/>
                </a:schemeClr>
              </a:solidFill>
              <a:ln w="19050">
                <a:solidFill>
                  <a:schemeClr val="lt1"/>
                </a:solidFill>
              </a:ln>
            </c:spPr>
            <c:extLst>
              <c:ext xmlns:c16="http://schemas.microsoft.com/office/drawing/2014/chart" uri="{C3380CC4-5D6E-409C-BE32-E72D297353CC}">
                <c16:uniqueId val="{00000003-8DDF-4C07-B2B1-6B47459DD243}"/>
              </c:ext>
            </c:extLst>
          </c:dPt>
          <c:dLbls>
            <c:dLbl>
              <c:idx val="0"/>
              <c:layout>
                <c:manualLayout>
                  <c:x val="-0.15679012345679014"/>
                  <c:y val="-0.21647925532375908"/>
                </c:manualLayout>
              </c:layout>
              <c:numFmt formatCode="0\ %"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DF-4C07-B2B1-6B47459DD243}"/>
                </c:ext>
              </c:extLst>
            </c:dLbl>
            <c:dLbl>
              <c:idx val="1"/>
              <c:delete val="1"/>
              <c:extLst>
                <c:ext xmlns:c15="http://schemas.microsoft.com/office/drawing/2012/chart" uri="{CE6537A1-D6FC-4f65-9D91-7224C49458BB}"/>
                <c:ext xmlns:c16="http://schemas.microsoft.com/office/drawing/2014/chart" uri="{C3380CC4-5D6E-409C-BE32-E72D297353CC}">
                  <c16:uniqueId val="{00000003-8DDF-4C07-B2B1-6B47459DD243}"/>
                </c:ext>
              </c:extLst>
            </c:dLbl>
            <c:numFmt formatCode="0\ %"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c:spPr>
            </c:leaderLines>
            <c:extLst>
              <c:ext xmlns:c15="http://schemas.microsoft.com/office/drawing/2012/chart" uri="{CE6537A1-D6FC-4f65-9D91-7224C49458BB}"/>
            </c:extLst>
          </c:dLbls>
          <c:val>
            <c:numRef>
              <c:f>'Num- NACRS'!$C$13:$D$13</c:f>
              <c:numCache>
                <c:formatCode>0%</c:formatCode>
                <c:ptCount val="2"/>
                <c:pt idx="0">
                  <c:v>0.50874239088201001</c:v>
                </c:pt>
                <c:pt idx="1">
                  <c:v>0.49125760911798999</c:v>
                </c:pt>
              </c:numCache>
            </c:numRef>
          </c:val>
          <c:extLst>
            <c:ext xmlns:c16="http://schemas.microsoft.com/office/drawing/2014/chart" uri="{C3380CC4-5D6E-409C-BE32-E72D297353CC}">
              <c16:uniqueId val="{00000004-8DDF-4C07-B2B1-6B47459DD243}"/>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Calibri" panose="020F0502020204030204" pitchFamily="34" charset="0"/>
              </a:defRPr>
            </a:pPr>
            <a:r>
              <a:rPr lang="en-CA" sz="1200" b="0" i="0" u="none" strike="noStrike" baseline="0" dirty="0">
                <a:solidFill>
                  <a:schemeClr val="tx1"/>
                </a:solidFill>
                <a:effectLst/>
              </a:rPr>
              <a:t>Admis à </a:t>
            </a:r>
            <a:r>
              <a:rPr lang="en-CA" sz="1200" b="0" i="0" u="none" strike="noStrike" baseline="0" dirty="0" err="1">
                <a:solidFill>
                  <a:schemeClr val="tx1"/>
                </a:solidFill>
                <a:effectLst/>
              </a:rPr>
              <a:t>l'hôpital</a:t>
            </a:r>
            <a:endParaRPr lang="en-US" sz="1200" dirty="0">
              <a:solidFill>
                <a:schemeClr val="tx1"/>
              </a:solidFill>
              <a:latin typeface="Calibri" panose="020F0502020204030204" pitchFamily="34" charset="0"/>
              <a:cs typeface="Calibri" panose="020F0502020204030204" pitchFamily="34" charset="0"/>
            </a:endParaRPr>
          </a:p>
        </c:rich>
      </c:tx>
      <c:layout>
        <c:manualLayout>
          <c:xMode val="edge"/>
          <c:yMode val="edge"/>
          <c:x val="0.22417909690512428"/>
          <c:y val="2.5663441598365054E-2"/>
        </c:manualLayout>
      </c:layout>
      <c:overlay val="0"/>
      <c:spPr>
        <a:noFill/>
        <a:ln>
          <a:noFill/>
        </a:ln>
        <a:effectLst/>
      </c:spPr>
    </c:title>
    <c:autoTitleDeleted val="0"/>
    <c:plotArea>
      <c:layout>
        <c:manualLayout>
          <c:layoutTarget val="inner"/>
          <c:xMode val="edge"/>
          <c:yMode val="edge"/>
          <c:x val="7.7381275594234467E-2"/>
          <c:y val="0.20945943892002106"/>
          <c:w val="0.85622447729110718"/>
          <c:h val="0.64553868770599365"/>
        </c:manualLayout>
      </c:layout>
      <c:doughnutChart>
        <c:varyColors val="1"/>
        <c:ser>
          <c:idx val="0"/>
          <c:order val="0"/>
          <c:tx>
            <c:strRef>
              <c:f>'Num- NACRS'!$A$15</c:f>
              <c:strCache>
                <c:ptCount val="1"/>
                <c:pt idx="0">
                  <c:v>Admitted (all CTAS levels)</c:v>
                </c:pt>
              </c:strCache>
            </c:strRef>
          </c:tx>
          <c:dPt>
            <c:idx val="0"/>
            <c:bubble3D val="0"/>
            <c:spPr>
              <a:solidFill>
                <a:srgbClr val="00B2E3"/>
              </a:solidFill>
              <a:ln w="19050">
                <a:solidFill>
                  <a:schemeClr val="lt1"/>
                </a:solidFill>
              </a:ln>
            </c:spPr>
            <c:extLst>
              <c:ext xmlns:c16="http://schemas.microsoft.com/office/drawing/2014/chart" uri="{C3380CC4-5D6E-409C-BE32-E72D297353CC}">
                <c16:uniqueId val="{00000001-0310-41D8-8DD5-B58C05762DC0}"/>
              </c:ext>
            </c:extLst>
          </c:dPt>
          <c:dPt>
            <c:idx val="1"/>
            <c:bubble3D val="0"/>
            <c:spPr>
              <a:solidFill>
                <a:schemeClr val="bg1">
                  <a:lumMod val="75000"/>
                </a:schemeClr>
              </a:solidFill>
              <a:ln w="19050">
                <a:solidFill>
                  <a:schemeClr val="lt1"/>
                </a:solidFill>
              </a:ln>
            </c:spPr>
            <c:extLst>
              <c:ext xmlns:c16="http://schemas.microsoft.com/office/drawing/2014/chart" uri="{C3380CC4-5D6E-409C-BE32-E72D297353CC}">
                <c16:uniqueId val="{00000003-0310-41D8-8DD5-B58C05762DC0}"/>
              </c:ext>
            </c:extLst>
          </c:dPt>
          <c:dLbls>
            <c:dLbl>
              <c:idx val="0"/>
              <c:layout>
                <c:manualLayout>
                  <c:x val="-6.4434297311010821E-3"/>
                  <c:y val="-4.55025560254699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10-41D8-8DD5-B58C05762DC0}"/>
                </c:ext>
              </c:extLst>
            </c:dLbl>
            <c:dLbl>
              <c:idx val="1"/>
              <c:delete val="1"/>
              <c:extLst>
                <c:ext xmlns:c15="http://schemas.microsoft.com/office/drawing/2012/chart" uri="{CE6537A1-D6FC-4f65-9D91-7224C49458BB}"/>
                <c:ext xmlns:c16="http://schemas.microsoft.com/office/drawing/2014/chart" uri="{C3380CC4-5D6E-409C-BE32-E72D297353CC}">
                  <c16:uniqueId val="{00000003-0310-41D8-8DD5-B58C05762DC0}"/>
                </c:ext>
              </c:extLst>
            </c:dLbl>
            <c:numFmt formatCode="0\ %"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c:spPr>
            </c:leaderLines>
            <c:extLst>
              <c:ext xmlns:c15="http://schemas.microsoft.com/office/drawing/2012/chart" uri="{CE6537A1-D6FC-4f65-9D91-7224C49458BB}"/>
            </c:extLst>
          </c:dLbls>
          <c:val>
            <c:numRef>
              <c:f>('Num- NACRS'!$C$15,'Num- NACRS'!$D$15)</c:f>
              <c:numCache>
                <c:formatCode>0%</c:formatCode>
                <c:ptCount val="2"/>
                <c:pt idx="0">
                  <c:v>0.199456029011786</c:v>
                </c:pt>
                <c:pt idx="1">
                  <c:v>0.80054397098821395</c:v>
                </c:pt>
              </c:numCache>
            </c:numRef>
          </c:val>
          <c:extLst>
            <c:ext xmlns:c16="http://schemas.microsoft.com/office/drawing/2014/chart" uri="{C3380CC4-5D6E-409C-BE32-E72D297353CC}">
              <c16:uniqueId val="{00000004-0310-41D8-8DD5-B58C05762DC0}"/>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solidFill>
                <a:latin typeface="Calibri" panose="020F0502020204030204" pitchFamily="34" charset="0"/>
                <a:ea typeface="+mn-ea"/>
                <a:cs typeface="Calibri" panose="020F0502020204030204" pitchFamily="34" charset="0"/>
              </a:defRPr>
            </a:pPr>
            <a:r>
              <a:rPr lang="fr-CA" sz="1200" b="0" i="0" u="none" strike="noStrike" baseline="0" dirty="0">
                <a:effectLst/>
              </a:rPr>
              <a:t>Trié en tant que basse gravité </a:t>
            </a:r>
            <a:r>
              <a:rPr lang="en-CA" sz="1200" b="0" i="0" u="none" strike="noStrike" baseline="0" dirty="0">
                <a:effectLst/>
              </a:rPr>
              <a:t>(ETG IV-V) </a:t>
            </a:r>
            <a:r>
              <a:rPr lang="fr-CA" sz="1200" b="0" i="0" u="none" strike="noStrike" baseline="0" dirty="0">
                <a:effectLst/>
              </a:rPr>
              <a:t>et renvoyé à la maison</a:t>
            </a:r>
            <a:endParaRPr lang="en-CA" sz="1200" dirty="0">
              <a:solidFill>
                <a:srgbClr val="FF0000"/>
              </a:solidFill>
              <a:latin typeface="Calibri" panose="020F0502020204030204" pitchFamily="34" charset="0"/>
              <a:cs typeface="Calibri" panose="020F0502020204030204" pitchFamily="34" charset="0"/>
            </a:endParaRPr>
          </a:p>
        </c:rich>
      </c:tx>
      <c:layout>
        <c:manualLayout>
          <c:xMode val="edge"/>
          <c:yMode val="edge"/>
          <c:x val="0.17958499491214752"/>
          <c:y val="7.5785024091601372E-4"/>
        </c:manualLayout>
      </c:layout>
      <c:overlay val="0"/>
      <c:spPr>
        <a:noFill/>
        <a:ln>
          <a:noFill/>
        </a:ln>
        <a:effectLst/>
      </c:spPr>
    </c:title>
    <c:autoTitleDeleted val="0"/>
    <c:plotArea>
      <c:layout>
        <c:manualLayout>
          <c:layoutTarget val="inner"/>
          <c:xMode val="edge"/>
          <c:yMode val="edge"/>
          <c:x val="8.6763061583042145E-2"/>
          <c:y val="0.2317822128534317"/>
          <c:w val="0.83203089237213135"/>
          <c:h val="0.60747867822647095"/>
        </c:manualLayout>
      </c:layout>
      <c:doughnutChart>
        <c:varyColors val="1"/>
        <c:ser>
          <c:idx val="0"/>
          <c:order val="0"/>
          <c:tx>
            <c:strRef>
              <c:f>'Num- NACRS'!$A$14</c:f>
              <c:strCache>
                <c:ptCount val="1"/>
                <c:pt idx="0">
                  <c:v>CTAS IV-V (discharged)</c:v>
                </c:pt>
              </c:strCache>
            </c:strRef>
          </c:tx>
          <c:spPr>
            <a:solidFill>
              <a:srgbClr val="00B2E3"/>
            </a:solidFill>
          </c:spPr>
          <c:dPt>
            <c:idx val="0"/>
            <c:bubble3D val="0"/>
            <c:spPr>
              <a:solidFill>
                <a:srgbClr val="00B2E3"/>
              </a:solidFill>
              <a:ln w="19050">
                <a:solidFill>
                  <a:schemeClr val="lt1"/>
                </a:solidFill>
              </a:ln>
            </c:spPr>
            <c:extLst>
              <c:ext xmlns:c16="http://schemas.microsoft.com/office/drawing/2014/chart" uri="{C3380CC4-5D6E-409C-BE32-E72D297353CC}">
                <c16:uniqueId val="{00000001-F3B0-47A0-8736-241BB692D8F6}"/>
              </c:ext>
            </c:extLst>
          </c:dPt>
          <c:dPt>
            <c:idx val="1"/>
            <c:bubble3D val="0"/>
            <c:spPr>
              <a:solidFill>
                <a:schemeClr val="bg1">
                  <a:lumMod val="75000"/>
                </a:schemeClr>
              </a:solidFill>
              <a:ln w="19050">
                <a:solidFill>
                  <a:schemeClr val="lt1"/>
                </a:solidFill>
              </a:ln>
            </c:spPr>
            <c:extLst>
              <c:ext xmlns:c16="http://schemas.microsoft.com/office/drawing/2014/chart" uri="{C3380CC4-5D6E-409C-BE32-E72D297353CC}">
                <c16:uniqueId val="{00000003-F3B0-47A0-8736-241BB692D8F6}"/>
              </c:ext>
            </c:extLst>
          </c:dPt>
          <c:dLbls>
            <c:dLbl>
              <c:idx val="0"/>
              <c:layout>
                <c:manualLayout>
                  <c:x val="-7.3937321937321943E-2"/>
                  <c:y val="-5.3437107272553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0-47A0-8736-241BB692D8F6}"/>
                </c:ext>
              </c:extLst>
            </c:dLbl>
            <c:dLbl>
              <c:idx val="1"/>
              <c:delete val="1"/>
              <c:extLst>
                <c:ext xmlns:c15="http://schemas.microsoft.com/office/drawing/2012/chart" uri="{CE6537A1-D6FC-4f65-9D91-7224C49458BB}"/>
                <c:ext xmlns:c16="http://schemas.microsoft.com/office/drawing/2014/chart" uri="{C3380CC4-5D6E-409C-BE32-E72D297353CC}">
                  <c16:uniqueId val="{00000003-F3B0-47A0-8736-241BB692D8F6}"/>
                </c:ext>
              </c:extLst>
            </c:dLbl>
            <c:numFmt formatCode="0\ %"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smtId="4294967295">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c:spPr>
            </c:leaderLines>
            <c:extLst>
              <c:ext xmlns:c15="http://schemas.microsoft.com/office/drawing/2012/chart" uri="{CE6537A1-D6FC-4f65-9D91-7224C49458BB}"/>
            </c:extLst>
          </c:dLbls>
          <c:val>
            <c:numRef>
              <c:f>'Num- NACRS'!$C$14:$D$14</c:f>
              <c:numCache>
                <c:formatCode>0%</c:formatCode>
                <c:ptCount val="2"/>
                <c:pt idx="0">
                  <c:v>0.29180158010620399</c:v>
                </c:pt>
                <c:pt idx="1">
                  <c:v>0.70819841989379595</c:v>
                </c:pt>
              </c:numCache>
            </c:numRef>
          </c:val>
          <c:extLst>
            <c:ext xmlns:c16="http://schemas.microsoft.com/office/drawing/2014/chart" uri="{C3380CC4-5D6E-409C-BE32-E72D297353CC}">
              <c16:uniqueId val="{00000004-F3B0-47A0-8736-241BB692D8F6}"/>
            </c:ext>
          </c:extLst>
        </c:ser>
        <c:dLbls>
          <c:showLegendKey val="0"/>
          <c:showVal val="0"/>
          <c:showCatName val="0"/>
          <c:showSerName val="0"/>
          <c:showPercent val="0"/>
          <c:showBubbleSize val="0"/>
          <c:showLeaderLines val="1"/>
        </c:dLbls>
        <c:firstSliceAng val="0"/>
        <c:holeSize val="6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03495630461925"/>
          <c:y val="0.12047931442080378"/>
          <c:w val="0.87016416978776534"/>
          <c:h val="0.78550295508274215"/>
        </c:manualLayout>
      </c:layout>
      <c:barChart>
        <c:barDir val="col"/>
        <c:grouping val="clustered"/>
        <c:varyColors val="0"/>
        <c:ser>
          <c:idx val="0"/>
          <c:order val="0"/>
          <c:tx>
            <c:strRef>
              <c:f>'[Copy of SSI CfID Data-from-translator.xlsx]OH Region'!$H$5</c:f>
              <c:strCache>
                <c:ptCount val="1"/>
                <c:pt idx="0">
                  <c:v>Digestif et abdominal </c:v>
                </c:pt>
              </c:strCache>
            </c:strRef>
          </c:tx>
          <c:spPr>
            <a:solidFill>
              <a:schemeClr val="accent1"/>
            </a:solidFill>
            <a:ln w="6350">
              <a:noFill/>
            </a:ln>
          </c:spPr>
          <c:invertIfNegative val="0"/>
          <c:dPt>
            <c:idx val="0"/>
            <c:invertIfNegative val="0"/>
            <c:bubble3D val="0"/>
            <c:spPr>
              <a:solidFill>
                <a:srgbClr val="92278F"/>
              </a:solidFill>
              <a:ln w="6350">
                <a:noFill/>
              </a:ln>
            </c:spPr>
            <c:extLst>
              <c:ext xmlns:c16="http://schemas.microsoft.com/office/drawing/2014/chart" uri="{C3380CC4-5D6E-409C-BE32-E72D297353CC}">
                <c16:uniqueId val="{00000001-92AF-4E5D-9A46-4FB02E18ABF8}"/>
              </c:ext>
            </c:extLst>
          </c:dPt>
          <c:cat>
            <c:strRef>
              <c:f>'[Copy of SSI CfID Data-from-translator.xlsx]OH Region'!$I$3:$O$3</c:f>
              <c:strCache>
                <c:ptCount val="7"/>
                <c:pt idx="0">
                  <c:v>Global</c:v>
                </c:pt>
                <c:pt idx="1">
                  <c:v>Centre </c:v>
                </c:pt>
                <c:pt idx="2">
                  <c:v>Est </c:v>
                </c:pt>
                <c:pt idx="3">
                  <c:v>Nord-est</c:v>
                </c:pt>
                <c:pt idx="4">
                  <c:v>Nord-Ouest</c:v>
                </c:pt>
                <c:pt idx="5">
                  <c:v>Toronto </c:v>
                </c:pt>
                <c:pt idx="6">
                  <c:v>Ouest </c:v>
                </c:pt>
              </c:strCache>
            </c:strRef>
          </c:cat>
          <c:val>
            <c:numRef>
              <c:f>'[Copy of SSI CfID Data-from-translator.xlsx]OH Region'!$I$5:$O$5</c:f>
              <c:numCache>
                <c:formatCode>0.0</c:formatCode>
                <c:ptCount val="7"/>
                <c:pt idx="0">
                  <c:v>38.564199521770554</c:v>
                </c:pt>
                <c:pt idx="1">
                  <c:v>34.601365573181376</c:v>
                </c:pt>
                <c:pt idx="2">
                  <c:v>35.435250692094741</c:v>
                </c:pt>
                <c:pt idx="3">
                  <c:v>40.199611865816472</c:v>
                </c:pt>
                <c:pt idx="4">
                  <c:v>46.948356807511736</c:v>
                </c:pt>
                <c:pt idx="5">
                  <c:v>45.602605863192181</c:v>
                </c:pt>
                <c:pt idx="6">
                  <c:v>40.612151667428051</c:v>
                </c:pt>
              </c:numCache>
            </c:numRef>
          </c:val>
          <c:extLst>
            <c:ext xmlns:c16="http://schemas.microsoft.com/office/drawing/2014/chart" uri="{C3380CC4-5D6E-409C-BE32-E72D297353CC}">
              <c16:uniqueId val="{00000000-92AF-4E5D-9A46-4FB02E18ABF8}"/>
            </c:ext>
          </c:extLst>
        </c:ser>
        <c:dLbls>
          <c:showLegendKey val="0"/>
          <c:showVal val="0"/>
          <c:showCatName val="0"/>
          <c:showSerName val="0"/>
          <c:showPercent val="0"/>
          <c:showBubbleSize val="0"/>
        </c:dLbls>
        <c:gapWidth val="219"/>
        <c:overlap val="-27"/>
        <c:axId val="33004451"/>
        <c:axId val="13205139"/>
      </c:barChart>
      <c:catAx>
        <c:axId val="33004451"/>
        <c:scaling>
          <c:orientation val="minMax"/>
        </c:scaling>
        <c:delete val="0"/>
        <c:axPos val="b"/>
        <c:numFmt formatCode="General" sourceLinked="1"/>
        <c:majorTickMark val="none"/>
        <c:minorTickMark val="none"/>
        <c:tickLblPos val="nextTo"/>
        <c:spPr>
          <a:noFill/>
          <a:ln w="9525" cap="flat" cmpd="sng">
            <a:solidFill>
              <a:schemeClr val="tx1">
                <a:lumMod val="15000"/>
                <a:lumOff val="85000"/>
              </a:schemeClr>
            </a:solidFill>
            <a:round/>
          </a:ln>
        </c:spPr>
        <c:crossAx val="13205139"/>
        <c:crosses val="autoZero"/>
        <c:auto val="1"/>
        <c:lblAlgn val="ctr"/>
        <c:lblOffset val="100"/>
        <c:noMultiLvlLbl val="0"/>
      </c:catAx>
      <c:valAx>
        <c:axId val="13205139"/>
        <c:scaling>
          <c:orientation val="minMax"/>
        </c:scaling>
        <c:delete val="0"/>
        <c:axPos val="l"/>
        <c:majorGridlines>
          <c:spPr>
            <a:ln w="9525" cap="flat" cmpd="sng">
              <a:solidFill>
                <a:schemeClr val="tx1">
                  <a:lumMod val="15000"/>
                  <a:lumOff val="85000"/>
                </a:schemeClr>
              </a:solidFill>
              <a:round/>
            </a:ln>
          </c:spPr>
        </c:majorGridlines>
        <c:title>
          <c:tx>
            <c:rich>
              <a:bodyPr/>
              <a:lstStyle/>
              <a:p>
                <a:pPr>
                  <a:defRPr/>
                </a:pPr>
                <a:r>
                  <a:rPr lang="fr-FR" sz="950" b="0" i="0" baseline="0">
                    <a:effectLst/>
                  </a:rPr>
                  <a:t>Toutes les visites avec une IPO (par 1 000 opérations)</a:t>
                </a:r>
                <a:endParaRPr lang="en-CA" sz="950">
                  <a:effectLst/>
                </a:endParaRPr>
              </a:p>
            </c:rich>
          </c:tx>
          <c:layout>
            <c:manualLayout>
              <c:xMode val="edge"/>
              <c:yMode val="edge"/>
              <c:x val="1.0712078651685393E-2"/>
              <c:y val="0.11426359338061468"/>
            </c:manualLayout>
          </c:layout>
          <c:overlay val="0"/>
        </c:title>
        <c:numFmt formatCode="0.0" sourceLinked="1"/>
        <c:majorTickMark val="none"/>
        <c:minorTickMark val="none"/>
        <c:tickLblPos val="nextTo"/>
        <c:spPr>
          <a:noFill/>
          <a:ln w="6350">
            <a:noFill/>
          </a:ln>
        </c:spPr>
        <c:crossAx val="33004451"/>
        <c:crosses val="autoZero"/>
        <c:crossBetween val="between"/>
      </c:valAx>
      <c:spPr>
        <a:noFill/>
        <a:ln w="6350">
          <a:noFill/>
        </a:ln>
      </c:spPr>
    </c:plotArea>
    <c:plotVisOnly val="1"/>
    <c:dispBlanksAs val="gap"/>
    <c:showDLblsOverMax val="0"/>
  </c:chart>
  <c:spPr>
    <a:solidFill>
      <a:schemeClr val="bg1"/>
    </a:solidFill>
    <a:ln w="9525" cap="flat" cmpd="sng">
      <a:noFill/>
      <a:round/>
    </a:ln>
  </c:spPr>
  <c:txPr>
    <a:bodyPr/>
    <a:lstStyle/>
    <a:p>
      <a:pPr>
        <a:defRPr>
          <a:solidFill>
            <a:schemeClr val="tx1"/>
          </a:solidFill>
          <a:latin typeface="Calibri" panose="020F0502020204030204" pitchFamily="34" charset="0"/>
          <a:cs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fr-CA" sz="1600" b="1" i="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a:solidFill>
                <a:schemeClr val="tx1"/>
              </a:solidFill>
              <a:latin typeface="Calibri" panose="020F0502020204030204" pitchFamily="34" charset="0"/>
              <a:cs typeface="Calibri" panose="020F0502020204030204" pitchFamily="34" charset="0"/>
            </a:rPr>
            <a:t> </a:t>
          </a:r>
          <a:endParaRPr lang="en-US" sz="1600" b="1">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fr-CA" sz="1600" b="1" i="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fr-CA" sz="1600" b="1" i="0">
              <a:solidFill>
                <a:schemeClr val="tx1"/>
              </a:solidFill>
              <a:latin typeface="Calibri" panose="020F0502020204030204" pitchFamily="34" charset="0"/>
              <a:cs typeface="Calibri" panose="020F0502020204030204" pitchFamily="34" charset="0"/>
            </a:rPr>
            <a:t>Assurer continuellement</a:t>
          </a:r>
          <a:br>
            <a:rPr lang="fr-CA" sz="1600" b="1" i="0">
              <a:solidFill>
                <a:schemeClr val="tx1"/>
              </a:solidFill>
              <a:latin typeface="Calibri" panose="020F0502020204030204" pitchFamily="34" charset="0"/>
              <a:cs typeface="Calibri" panose="020F0502020204030204" pitchFamily="34" charset="0"/>
            </a:rPr>
          </a:br>
          <a:r>
            <a:rPr lang="fr-CA" sz="1600" b="1" i="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fr-CA" sz="1600" b="1" i="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468854" y="438"/>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kern="1200">
            <a:solidFill>
              <a:schemeClr val="tx1"/>
            </a:solidFill>
            <a:latin typeface="Calibri" panose="020F0502020204030204" pitchFamily="34" charset="0"/>
            <a:cs typeface="Calibri" panose="020F0502020204030204" pitchFamily="34" charset="0"/>
          </a:endParaRPr>
        </a:p>
      </dsp:txBody>
      <dsp:txXfrm>
        <a:off x="468854" y="438"/>
        <a:ext cx="2615036" cy="1569021"/>
      </dsp:txXfrm>
    </dsp:sp>
    <dsp:sp modelId="{3CAAF4E5-77DB-4A44-960A-16E8C59147EF}">
      <dsp:nvSpPr>
        <dsp:cNvPr id="0" name=""/>
        <dsp:cNvSpPr/>
      </dsp:nvSpPr>
      <dsp:spPr>
        <a:xfrm>
          <a:off x="3363098" y="25747"/>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kern="1200">
              <a:solidFill>
                <a:schemeClr val="tx1"/>
              </a:solidFill>
              <a:latin typeface="Calibri" panose="020F0502020204030204" pitchFamily="34" charset="0"/>
              <a:cs typeface="Calibri" panose="020F0502020204030204" pitchFamily="34" charset="0"/>
            </a:rPr>
            <a:t> </a:t>
          </a:r>
          <a:endParaRPr lang="en-US" sz="1600" b="1" kern="1200">
            <a:solidFill>
              <a:schemeClr val="tx1"/>
            </a:solidFill>
            <a:latin typeface="Calibri" panose="020F0502020204030204" pitchFamily="34" charset="0"/>
            <a:cs typeface="Calibri" panose="020F0502020204030204" pitchFamily="34" charset="0"/>
          </a:endParaRPr>
        </a:p>
      </dsp:txBody>
      <dsp:txXfrm>
        <a:off x="3363098" y="25747"/>
        <a:ext cx="2615036" cy="1569021"/>
      </dsp:txXfrm>
    </dsp:sp>
    <dsp:sp modelId="{52569B33-71BD-4ED9-94A4-6B7602EBB6EF}">
      <dsp:nvSpPr>
        <dsp:cNvPr id="0" name=""/>
        <dsp:cNvSpPr/>
      </dsp:nvSpPr>
      <dsp:spPr>
        <a:xfrm>
          <a:off x="46885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kern="1200">
            <a:solidFill>
              <a:schemeClr val="tx1"/>
            </a:solidFill>
            <a:latin typeface="Calibri" panose="020F0502020204030204" pitchFamily="34" charset="0"/>
            <a:cs typeface="Calibri" panose="020F0502020204030204" pitchFamily="34" charset="0"/>
          </a:endParaRPr>
        </a:p>
      </dsp:txBody>
      <dsp:txXfrm>
        <a:off x="468854" y="1830964"/>
        <a:ext cx="2615036" cy="1569021"/>
      </dsp:txXfrm>
    </dsp:sp>
    <dsp:sp modelId="{1D491102-124B-463F-8464-FEFE997FF070}">
      <dsp:nvSpPr>
        <dsp:cNvPr id="0" name=""/>
        <dsp:cNvSpPr/>
      </dsp:nvSpPr>
      <dsp:spPr>
        <a:xfrm>
          <a:off x="334539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a:solidFill>
                <a:schemeClr val="tx1"/>
              </a:solidFill>
              <a:latin typeface="Calibri" panose="020F0502020204030204" pitchFamily="34" charset="0"/>
              <a:cs typeface="Calibri" panose="020F0502020204030204" pitchFamily="34" charset="0"/>
            </a:rPr>
            <a:t>Assurer continuellement</a:t>
          </a:r>
          <a:br>
            <a:rPr lang="fr-CA" sz="1600" b="1" i="0" kern="1200">
              <a:solidFill>
                <a:schemeClr val="tx1"/>
              </a:solidFill>
              <a:latin typeface="Calibri" panose="020F0502020204030204" pitchFamily="34" charset="0"/>
              <a:cs typeface="Calibri" panose="020F0502020204030204" pitchFamily="34" charset="0"/>
            </a:rPr>
          </a:br>
          <a:r>
            <a:rPr lang="fr-CA" sz="1600" b="1" i="0" kern="120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kern="1200">
            <a:solidFill>
              <a:schemeClr val="tx1"/>
            </a:solidFill>
            <a:latin typeface="Calibri" panose="020F0502020204030204" pitchFamily="34" charset="0"/>
            <a:cs typeface="Calibri" panose="020F0502020204030204" pitchFamily="34" charset="0"/>
          </a:endParaRPr>
        </a:p>
      </dsp:txBody>
      <dsp:txXfrm>
        <a:off x="3345394" y="1830964"/>
        <a:ext cx="2615036" cy="15690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0.01692</cdr:x>
      <cdr:y>0.91837</cdr:y>
    </cdr:from>
    <cdr:to>
      <cdr:x>0.87343</cdr:x>
      <cdr:y>0.97935</cdr:y>
    </cdr:to>
    <cdr:sp macro="" textlink="">
      <cdr:nvSpPr>
        <cdr:cNvPr id="2" name="TextBox 1">
          <a:extLst xmlns:a="http://schemas.openxmlformats.org/drawingml/2006/main">
            <a:ext uri="{FF2B5EF4-FFF2-40B4-BE49-F238E27FC236}">
              <a16:creationId xmlns:a16="http://schemas.microsoft.com/office/drawing/2014/main" id="{94CD4D53-BEB0-549A-D7EC-2DB2A61C56C7}"/>
            </a:ext>
          </a:extLst>
        </cdr:cNvPr>
        <cdr:cNvSpPr txBox="1"/>
      </cdr:nvSpPr>
      <cdr:spPr>
        <a:xfrm xmlns:a="http://schemas.openxmlformats.org/drawingml/2006/main">
          <a:off x="104775" y="2711040"/>
          <a:ext cx="5303520" cy="1800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fr-CA" sz="1000" noProof="0" dirty="0">
              <a:solidFill>
                <a:schemeClr val="tx1"/>
              </a:solidFill>
              <a:latin typeface="Calibri" panose="020F0502020204030204" pitchFamily="34" charset="0"/>
              <a:cs typeface="Calibri" panose="020F0502020204030204" pitchFamily="34" charset="0"/>
            </a:rPr>
            <a:t>Remarque : L’axe vertical commence à 10 visites au SU pour 1 000 opérations.</a:t>
          </a:r>
        </a:p>
      </cdr:txBody>
    </cdr:sp>
  </cdr:relSizeAnchor>
</c:userShapes>
</file>

<file path=ppt/drawings/drawing2.xml><?xml version="1.0" encoding="utf-8"?>
<c:userShapes xmlns:c="http://schemas.openxmlformats.org/drawingml/2006/chart">
  <cdr:relSizeAnchor xmlns:cdr="http://schemas.openxmlformats.org/drawingml/2006/chartDrawing">
    <cdr:from>
      <cdr:x>0.26383</cdr:x>
      <cdr:y>0.44328</cdr:y>
    </cdr:from>
    <cdr:to>
      <cdr:x>0.81151</cdr:x>
      <cdr:y>0.59307</cdr:y>
    </cdr:to>
    <cdr:sp macro="" textlink="">
      <cdr:nvSpPr>
        <cdr:cNvPr id="2" name="TextBox 1">
          <a:extLst xmlns:a="http://schemas.openxmlformats.org/drawingml/2006/main">
            <a:ext uri="{FF2B5EF4-FFF2-40B4-BE49-F238E27FC236}">
              <a16:creationId xmlns:a16="http://schemas.microsoft.com/office/drawing/2014/main" id="{45D4E536-D136-404B-A1C3-534BB510BA69}"/>
            </a:ext>
          </a:extLst>
        </cdr:cNvPr>
        <cdr:cNvSpPr txBox="1"/>
      </cdr:nvSpPr>
      <cdr:spPr>
        <a:xfrm xmlns:a="http://schemas.openxmlformats.org/drawingml/2006/main">
          <a:off x="555625" y="1278636"/>
          <a:ext cx="1153414" cy="4320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CA" sz="1100"/>
        </a:p>
      </cdr:txBody>
    </cdr:sp>
  </cdr:relSizeAnchor>
  <cdr:relSizeAnchor xmlns:cdr="http://schemas.openxmlformats.org/drawingml/2006/chartDrawing">
    <cdr:from>
      <cdr:x>0.28494</cdr:x>
      <cdr:y>0.39419</cdr:y>
    </cdr:from>
    <cdr:to>
      <cdr:x>0.79155</cdr:x>
      <cdr:y>0.67875</cdr:y>
    </cdr:to>
    <cdr:sp macro="" textlink="">
      <cdr:nvSpPr>
        <cdr:cNvPr id="3" name="TextBox 2">
          <a:extLst xmlns:a="http://schemas.openxmlformats.org/drawingml/2006/main">
            <a:ext uri="{FF2B5EF4-FFF2-40B4-BE49-F238E27FC236}">
              <a16:creationId xmlns:a16="http://schemas.microsoft.com/office/drawing/2014/main" id="{EB7B1617-0B61-47B3-B60B-8BF206D36A40}"/>
            </a:ext>
          </a:extLst>
        </cdr:cNvPr>
        <cdr:cNvSpPr txBox="1"/>
      </cdr:nvSpPr>
      <cdr:spPr>
        <a:xfrm xmlns:a="http://schemas.openxmlformats.org/drawingml/2006/main">
          <a:off x="600075" y="1137031"/>
          <a:ext cx="1066927" cy="82080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a:solidFill>
                <a:schemeClr val="tx1"/>
              </a:solidFill>
              <a:latin typeface="Calibri" panose="020F0502020204030204" pitchFamily="34" charset="0"/>
              <a:cs typeface="Calibri" panose="020F0502020204030204" pitchFamily="34" charset="0"/>
            </a:rPr>
            <a:t>Réanimation, émergente ou urgente</a:t>
          </a:r>
          <a:endParaRPr lang="en-CA" sz="1000">
            <a:solidFill>
              <a:schemeClr val="tx1"/>
            </a:solidFill>
            <a:latin typeface="Calibri" panose="020F0502020204030204" pitchFamily="34" charset="0"/>
            <a:cs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0.20444</cdr:x>
      <cdr:y>0.44499</cdr:y>
    </cdr:from>
    <cdr:to>
      <cdr:x>0.82842</cdr:x>
      <cdr:y>0.59977</cdr:y>
    </cdr:to>
    <cdr:sp macro="" textlink="">
      <cdr:nvSpPr>
        <cdr:cNvPr id="2" name="TextBox 1">
          <a:extLst xmlns:a="http://schemas.openxmlformats.org/drawingml/2006/main">
            <a:ext uri="{FF2B5EF4-FFF2-40B4-BE49-F238E27FC236}">
              <a16:creationId xmlns:a16="http://schemas.microsoft.com/office/drawing/2014/main" id="{656BF410-2AD8-43DB-B62A-12C59EF312D5}"/>
            </a:ext>
          </a:extLst>
        </cdr:cNvPr>
        <cdr:cNvSpPr txBox="1"/>
      </cdr:nvSpPr>
      <cdr:spPr>
        <a:xfrm xmlns:a="http://schemas.openxmlformats.org/drawingml/2006/main">
          <a:off x="402949" y="1241982"/>
          <a:ext cx="1229865" cy="432000"/>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000" dirty="0" err="1">
              <a:solidFill>
                <a:schemeClr val="tx1"/>
              </a:solidFill>
              <a:latin typeface="Calibri" panose="020F0502020204030204" pitchFamily="34" charset="0"/>
              <a:cs typeface="Calibri" panose="020F0502020204030204" pitchFamily="34" charset="0"/>
            </a:rPr>
            <a:t>Tous</a:t>
          </a:r>
          <a:r>
            <a:rPr lang="en-US" sz="1000" dirty="0">
              <a:solidFill>
                <a:schemeClr val="tx1"/>
              </a:solidFill>
              <a:latin typeface="Calibri" panose="020F0502020204030204" pitchFamily="34" charset="0"/>
              <a:cs typeface="Calibri" panose="020F0502020204030204" pitchFamily="34" charset="0"/>
            </a:rPr>
            <a:t> les </a:t>
          </a:r>
          <a:r>
            <a:rPr lang="en-US" sz="1000" dirty="0" err="1">
              <a:solidFill>
                <a:schemeClr val="tx1"/>
              </a:solidFill>
              <a:latin typeface="Calibri" panose="020F0502020204030204" pitchFamily="34" charset="0"/>
              <a:cs typeface="Calibri" panose="020F0502020204030204" pitchFamily="34" charset="0"/>
            </a:rPr>
            <a:t>niveaux</a:t>
          </a:r>
          <a:r>
            <a:rPr lang="en-US" sz="1000" dirty="0">
              <a:solidFill>
                <a:schemeClr val="tx1"/>
              </a:solidFill>
              <a:latin typeface="Calibri" panose="020F0502020204030204" pitchFamily="34" charset="0"/>
              <a:cs typeface="Calibri" panose="020F0502020204030204" pitchFamily="34" charset="0"/>
            </a:rPr>
            <a:t> </a:t>
          </a:r>
          <a:r>
            <a:rPr lang="en-US" sz="1000" dirty="0" err="1">
              <a:solidFill>
                <a:schemeClr val="tx1"/>
              </a:solidFill>
              <a:latin typeface="Calibri" panose="020F0502020204030204" pitchFamily="34" charset="0"/>
              <a:cs typeface="Calibri" panose="020F0502020204030204" pitchFamily="34" charset="0"/>
            </a:rPr>
            <a:t>d’ETG</a:t>
          </a:r>
          <a:endParaRPr lang="en-CA" sz="1000" dirty="0">
            <a:solidFill>
              <a:schemeClr val="tx1"/>
            </a:solidFill>
            <a:latin typeface="Calibri" panose="020F0502020204030204" pitchFamily="34" charset="0"/>
            <a:cs typeface="Calibri" panose="020F0502020204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0.24912</cdr:x>
      <cdr:y>0.42413</cdr:y>
    </cdr:from>
    <cdr:to>
      <cdr:x>0.71436</cdr:x>
      <cdr:y>0.62543</cdr:y>
    </cdr:to>
    <cdr:sp macro="" textlink="">
      <cdr:nvSpPr>
        <cdr:cNvPr id="2" name="TextBox 1">
          <a:extLst xmlns:a="http://schemas.openxmlformats.org/drawingml/2006/main">
            <a:ext uri="{FF2B5EF4-FFF2-40B4-BE49-F238E27FC236}">
              <a16:creationId xmlns:a16="http://schemas.microsoft.com/office/drawing/2014/main" id="{BA253DF9-1CF8-41D7-8C7C-E5FF8E173DC0}"/>
            </a:ext>
          </a:extLst>
        </cdr:cNvPr>
        <cdr:cNvSpPr txBox="1"/>
      </cdr:nvSpPr>
      <cdr:spPr>
        <a:xfrm xmlns:a="http://schemas.openxmlformats.org/drawingml/2006/main">
          <a:off x="524637" y="1223391"/>
          <a:ext cx="979805" cy="58064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CA" sz="1000" dirty="0" err="1">
              <a:solidFill>
                <a:schemeClr val="tx1"/>
              </a:solidFill>
              <a:latin typeface="Calibri" panose="020F0502020204030204" pitchFamily="34" charset="0"/>
              <a:cs typeface="Calibri" panose="020F0502020204030204" pitchFamily="34" charset="0"/>
            </a:rPr>
            <a:t>Moins</a:t>
          </a:r>
          <a:r>
            <a:rPr lang="en-CA" sz="1000" dirty="0">
              <a:solidFill>
                <a:schemeClr val="tx1"/>
              </a:solidFill>
              <a:latin typeface="Calibri" panose="020F0502020204030204" pitchFamily="34" charset="0"/>
              <a:cs typeface="Calibri" panose="020F0502020204030204" pitchFamily="34" charset="0"/>
            </a:rPr>
            <a:t> urgent </a:t>
          </a:r>
          <a:r>
            <a:rPr lang="en-CA" sz="1000" dirty="0" err="1">
              <a:solidFill>
                <a:schemeClr val="tx1"/>
              </a:solidFill>
              <a:latin typeface="Calibri" panose="020F0502020204030204" pitchFamily="34" charset="0"/>
              <a:cs typeface="Calibri" panose="020F0502020204030204" pitchFamily="34" charset="0"/>
            </a:rPr>
            <a:t>ou</a:t>
          </a:r>
          <a:r>
            <a:rPr lang="en-CA" sz="1000" dirty="0">
              <a:solidFill>
                <a:schemeClr val="tx1"/>
              </a:solidFill>
              <a:latin typeface="Calibri" panose="020F0502020204030204" pitchFamily="34" charset="0"/>
              <a:cs typeface="Calibri" panose="020F0502020204030204" pitchFamily="34" charset="0"/>
            </a:rPr>
            <a:t> </a:t>
          </a:r>
        </a:p>
        <a:p xmlns:a="http://schemas.openxmlformats.org/drawingml/2006/main">
          <a:pPr algn="ctr"/>
          <a:r>
            <a:rPr lang="en-CA" sz="1000" dirty="0">
              <a:solidFill>
                <a:schemeClr val="tx1"/>
              </a:solidFill>
              <a:latin typeface="Calibri" panose="020F0502020204030204" pitchFamily="34" charset="0"/>
              <a:cs typeface="Calibri" panose="020F0502020204030204" pitchFamily="34" charset="0"/>
            </a:rPr>
            <a:t>non urgent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2023-02-27</a:t>
            </a:fld>
            <a:endParaRPr lang="en-CA" altLang="en-US"/>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Ontariohealth.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a:solidFill>
                  <a:srgbClr val="000000"/>
                </a:solidFill>
                <a:latin typeface="Calibri" panose="020F0502020204030204" pitchFamily="34" charset="0"/>
              </a:rPr>
              <a:t>Si </a:t>
            </a:r>
            <a:r>
              <a:rPr lang="en-US" altLang="en-US" sz="1400" err="1">
                <a:solidFill>
                  <a:srgbClr val="000000"/>
                </a:solidFill>
                <a:latin typeface="Calibri" panose="020F0502020204030204" pitchFamily="34" charset="0"/>
              </a:rPr>
              <a:t>vous</a:t>
            </a:r>
            <a:r>
              <a:rPr lang="en-US" altLang="en-US" sz="1400">
                <a:solidFill>
                  <a:srgbClr val="000000"/>
                </a:solidFill>
                <a:latin typeface="Calibri" panose="020F0502020204030204" pitchFamily="34" charset="0"/>
              </a:rPr>
              <a:t> </a:t>
            </a:r>
            <a:r>
              <a:rPr lang="en-US" altLang="en-US" sz="1400" err="1">
                <a:solidFill>
                  <a:srgbClr val="000000"/>
                </a:solidFill>
                <a:latin typeface="Calibri" panose="020F0502020204030204" pitchFamily="34" charset="0"/>
              </a:rPr>
              <a:t>avez</a:t>
            </a:r>
            <a:r>
              <a:rPr lang="en-US" altLang="en-US" sz="1400">
                <a:solidFill>
                  <a:srgbClr val="000000"/>
                </a:solidFill>
                <a:latin typeface="Calibri" panose="020F0502020204030204" pitchFamily="34" charset="0"/>
              </a:rPr>
              <a:t> des questions sur le </a:t>
            </a:r>
            <a:r>
              <a:rPr lang="en-US" altLang="en-US" sz="1400" err="1">
                <a:solidFill>
                  <a:srgbClr val="000000"/>
                </a:solidFill>
                <a:latin typeface="Calibri" panose="020F0502020204030204" pitchFamily="34" charset="0"/>
              </a:rPr>
              <a:t>contenu</a:t>
            </a:r>
            <a:r>
              <a:rPr lang="en-US" altLang="en-US" sz="1400">
                <a:solidFill>
                  <a:srgbClr val="000000"/>
                </a:solidFill>
                <a:latin typeface="Calibri" panose="020F0502020204030204" pitchFamily="34" charset="0"/>
              </a:rPr>
              <a:t> de </a:t>
            </a:r>
            <a:r>
              <a:rPr lang="en-US" altLang="en-US" sz="1400" err="1">
                <a:solidFill>
                  <a:srgbClr val="000000"/>
                </a:solidFill>
                <a:latin typeface="Calibri" panose="020F0502020204030204" pitchFamily="34" charset="0"/>
              </a:rPr>
              <a:t>cette</a:t>
            </a:r>
            <a:r>
              <a:rPr lang="en-US" altLang="en-US" sz="1400">
                <a:solidFill>
                  <a:srgbClr val="000000"/>
                </a:solidFill>
                <a:latin typeface="Calibri" panose="020F0502020204030204" pitchFamily="34" charset="0"/>
              </a:rPr>
              <a:t> </a:t>
            </a:r>
            <a:r>
              <a:rPr lang="en-US" altLang="en-US" sz="1400" err="1">
                <a:solidFill>
                  <a:srgbClr val="000000"/>
                </a:solidFill>
                <a:latin typeface="Calibri" panose="020F0502020204030204" pitchFamily="34" charset="0"/>
              </a:rPr>
              <a:t>présentation</a:t>
            </a:r>
            <a:r>
              <a:rPr lang="en-US" altLang="en-US" sz="1400">
                <a:solidFill>
                  <a:srgbClr val="000000"/>
                </a:solidFill>
                <a:latin typeface="Calibri" panose="020F0502020204030204" pitchFamily="34" charset="0"/>
              </a:rPr>
              <a:t>, </a:t>
            </a:r>
            <a:r>
              <a:rPr lang="en-US" altLang="en-US" sz="1400" err="1">
                <a:solidFill>
                  <a:srgbClr val="000000"/>
                </a:solidFill>
                <a:latin typeface="Calibri" panose="020F0502020204030204" pitchFamily="34" charset="0"/>
              </a:rPr>
              <a:t>veuillez</a:t>
            </a:r>
            <a:r>
              <a:rPr lang="en-US" altLang="en-US" sz="1400">
                <a:solidFill>
                  <a:srgbClr val="000000"/>
                </a:solidFill>
                <a:latin typeface="Calibri" panose="020F0502020204030204" pitchFamily="34" charset="0"/>
              </a:rPr>
              <a:t> nous </a:t>
            </a:r>
            <a:r>
              <a:rPr lang="en-US" altLang="en-US" sz="1400" err="1">
                <a:solidFill>
                  <a:srgbClr val="000000"/>
                </a:solidFill>
                <a:latin typeface="Calibri" panose="020F0502020204030204" pitchFamily="34" charset="0"/>
              </a:rPr>
              <a:t>contacter</a:t>
            </a:r>
            <a:r>
              <a:rPr lang="en-US" altLang="en-US" sz="1400">
                <a:solidFill>
                  <a:srgbClr val="000000"/>
                </a:solidFill>
                <a:latin typeface="Calibri" panose="020F0502020204030204" pitchFamily="34" charset="0"/>
              </a:rPr>
              <a:t> à </a:t>
            </a:r>
            <a:r>
              <a:rPr lang="en-US" altLang="en-US" sz="1400" u="sng">
                <a:solidFill>
                  <a:srgbClr val="000000"/>
                </a:solidFill>
                <a:latin typeface="Calibri" panose="020F0502020204030204" pitchFamily="34" charset="0"/>
                <a:hlinkClick r:id="rId3"/>
              </a:rPr>
              <a:t>QualityStandards@OntarioHealth.ca</a:t>
            </a:r>
            <a:endParaRPr lang="en-US" altLang="en-US" sz="1400" u="sng">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a:p>
          <a:p>
            <a:r>
              <a:rPr lang="fr-FR"/>
              <a:t>De plus, nous travaillons à la compilation de ressources et d’outils, tant pour les cliniciens que pour les patients et les familles.</a:t>
            </a:r>
          </a:p>
          <a:p>
            <a:endParaRPr lang="fr-FR"/>
          </a:p>
          <a:p>
            <a:r>
              <a:rPr lang="fr-FR"/>
              <a:t>L’accent est mis sur les exemples de mise en œuvre et d’adoption, et sur la façon dont les organisations appliquent les normes de qualité dans leur pratique pour donner des soins.</a:t>
            </a:r>
          </a:p>
          <a:p>
            <a:endParaRPr lang="fr-FR"/>
          </a:p>
          <a:p>
            <a:r>
              <a:rPr lang="fr-FR"/>
              <a:t>Nous aimerions beaucoup savoir si vous voulez contribuer à un message ou à un article.</a:t>
            </a:r>
            <a:endParaRPr lang="en-CA"/>
          </a:p>
          <a:p>
            <a:endParaRPr lang="en-CA">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00B2E3"/>
              </a:buClr>
            </a:pPr>
            <a:r>
              <a:rPr lang="fr-CA"/>
              <a:t>Les données présentées dans les diapositives suivantes portent sur </a:t>
            </a:r>
            <a:r>
              <a:rPr lang="fr-CA" sz="1200">
                <a:latin typeface="Calibri" panose="020F0502020204030204" pitchFamily="34" charset="0"/>
                <a:cs typeface="Calibri" panose="020F0502020204030204" pitchFamily="34" charset="0"/>
              </a:rPr>
              <a:t>les </a:t>
            </a:r>
            <a:r>
              <a:rPr lang="fr-FR" sz="1200">
                <a:latin typeface="Calibri" panose="020F0502020204030204" pitchFamily="34" charset="0"/>
                <a:cs typeface="Calibri" panose="020F0502020204030204" pitchFamily="34" charset="0"/>
              </a:rPr>
              <a:t>personnes de tous âges qui subissent une intervention chirurgicale </a:t>
            </a:r>
          </a:p>
          <a:p>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en-US" u="none">
                <a:latin typeface="+mn-lt"/>
                <a:ea typeface="MS PGothic"/>
                <a:cs typeface="Arial"/>
              </a:rPr>
              <a:t>Au T2 de </a:t>
            </a:r>
            <a:r>
              <a:rPr lang="en-US" u="none" err="1">
                <a:latin typeface="+mn-lt"/>
                <a:ea typeface="MS PGothic"/>
                <a:cs typeface="Arial"/>
              </a:rPr>
              <a:t>l’AF</a:t>
            </a:r>
            <a:r>
              <a:rPr lang="en-US" u="none">
                <a:latin typeface="+mn-lt"/>
                <a:ea typeface="MS PGothic"/>
                <a:cs typeface="Arial"/>
              </a:rPr>
              <a:t> 2020, le volume chirurgical </a:t>
            </a:r>
            <a:r>
              <a:rPr lang="en-US" u="none" err="1">
                <a:latin typeface="+mn-lt"/>
                <a:ea typeface="MS PGothic"/>
                <a:cs typeface="Arial"/>
              </a:rPr>
              <a:t>avait</a:t>
            </a:r>
            <a:r>
              <a:rPr lang="en-US" u="none">
                <a:latin typeface="+mn-lt"/>
                <a:ea typeface="MS PGothic"/>
                <a:cs typeface="Arial"/>
              </a:rPr>
              <a:t> </a:t>
            </a:r>
            <a:r>
              <a:rPr lang="en-US" u="none" err="1">
                <a:latin typeface="+mn-lt"/>
                <a:ea typeface="MS PGothic"/>
                <a:cs typeface="Arial"/>
              </a:rPr>
              <a:t>repris</a:t>
            </a:r>
            <a:r>
              <a:rPr lang="en-US" u="none">
                <a:latin typeface="+mn-lt"/>
                <a:ea typeface="MS PGothic"/>
                <a:cs typeface="Arial"/>
              </a:rPr>
              <a:t> à 95 % de </a:t>
            </a:r>
            <a:r>
              <a:rPr lang="en-US" u="none" err="1">
                <a:latin typeface="+mn-lt"/>
                <a:ea typeface="MS PGothic"/>
                <a:cs typeface="Arial"/>
              </a:rPr>
              <a:t>celui</a:t>
            </a:r>
            <a:r>
              <a:rPr lang="en-US" u="none">
                <a:latin typeface="+mn-lt"/>
                <a:ea typeface="MS PGothic"/>
                <a:cs typeface="Arial"/>
              </a:rPr>
              <a:t> du T2 de </a:t>
            </a:r>
            <a:r>
              <a:rPr lang="en-US" u="none" err="1">
                <a:latin typeface="+mn-lt"/>
                <a:ea typeface="MS PGothic"/>
                <a:cs typeface="Arial"/>
              </a:rPr>
              <a:t>l’AF</a:t>
            </a:r>
            <a:r>
              <a:rPr lang="en-US" u="none">
                <a:latin typeface="+mn-lt"/>
                <a:ea typeface="MS PGothic"/>
                <a:cs typeface="Arial"/>
              </a:rPr>
              <a:t> 2019. Les </a:t>
            </a:r>
            <a:r>
              <a:rPr lang="en-US" u="none" err="1">
                <a:latin typeface="+mn-lt"/>
                <a:ea typeface="MS PGothic"/>
                <a:cs typeface="Arial"/>
              </a:rPr>
              <a:t>taux</a:t>
            </a:r>
            <a:r>
              <a:rPr lang="en-US" u="none">
                <a:latin typeface="+mn-lt"/>
                <a:ea typeface="MS PGothic"/>
                <a:cs typeface="Arial"/>
              </a:rPr>
              <a:t> </a:t>
            </a:r>
            <a:r>
              <a:rPr lang="en-US" u="none" err="1">
                <a:latin typeface="+mn-lt"/>
                <a:ea typeface="MS PGothic"/>
                <a:cs typeface="Arial"/>
              </a:rPr>
              <a:t>trimestriels</a:t>
            </a:r>
            <a:r>
              <a:rPr lang="en-US" u="none">
                <a:latin typeface="+mn-lt"/>
                <a:ea typeface="MS PGothic"/>
                <a:cs typeface="Arial"/>
              </a:rPr>
              <a:t> </a:t>
            </a:r>
            <a:r>
              <a:rPr lang="en-US" u="none" err="1">
                <a:latin typeface="+mn-lt"/>
                <a:ea typeface="MS PGothic"/>
                <a:cs typeface="Arial"/>
              </a:rPr>
              <a:t>d’IPO</a:t>
            </a:r>
            <a:r>
              <a:rPr lang="en-US" u="none">
                <a:latin typeface="+mn-lt"/>
                <a:ea typeface="MS PGothic"/>
                <a:cs typeface="Arial"/>
              </a:rPr>
              <a:t> au T2 de </a:t>
            </a:r>
            <a:r>
              <a:rPr lang="en-US" u="none" err="1">
                <a:latin typeface="+mn-lt"/>
                <a:ea typeface="MS PGothic"/>
                <a:cs typeface="Arial"/>
              </a:rPr>
              <a:t>l’AF</a:t>
            </a:r>
            <a:r>
              <a:rPr lang="en-US" u="none">
                <a:latin typeface="+mn-lt"/>
                <a:ea typeface="MS PGothic"/>
                <a:cs typeface="Arial"/>
              </a:rPr>
              <a:t> 2020 se </a:t>
            </a:r>
            <a:r>
              <a:rPr lang="en-US" u="none" err="1">
                <a:latin typeface="+mn-lt"/>
                <a:ea typeface="MS PGothic"/>
                <a:cs typeface="Arial"/>
              </a:rPr>
              <a:t>situaient</a:t>
            </a:r>
            <a:r>
              <a:rPr lang="en-US" u="none">
                <a:latin typeface="+mn-lt"/>
                <a:ea typeface="MS PGothic"/>
                <a:cs typeface="Arial"/>
              </a:rPr>
              <a:t> entre 4,7 et 5,5 </a:t>
            </a:r>
            <a:r>
              <a:rPr lang="en-US" u="none" err="1">
                <a:latin typeface="+mn-lt"/>
                <a:ea typeface="MS PGothic"/>
                <a:cs typeface="Arial"/>
              </a:rPr>
              <a:t>hospitalisations</a:t>
            </a:r>
            <a:r>
              <a:rPr lang="en-US" u="none">
                <a:latin typeface="+mn-lt"/>
                <a:ea typeface="MS PGothic"/>
                <a:cs typeface="Arial"/>
              </a:rPr>
              <a:t> pour 1 000 </a:t>
            </a:r>
            <a:r>
              <a:rPr lang="en-US" u="none" err="1">
                <a:latin typeface="+mn-lt"/>
                <a:ea typeface="MS PGothic"/>
                <a:cs typeface="Arial"/>
              </a:rPr>
              <a:t>opérations</a:t>
            </a:r>
            <a:r>
              <a:rPr lang="en-US" u="none">
                <a:latin typeface="+mn-lt"/>
                <a:ea typeface="MS PGothic"/>
                <a:cs typeface="Arial"/>
              </a:rPr>
              <a:t>.</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t>14</a:t>
            </a:fld>
            <a:endParaRPr lang="en-CA" altLang="en-US"/>
          </a:p>
        </p:txBody>
      </p:sp>
    </p:spTree>
    <p:extLst>
      <p:ext uri="{BB962C8B-B14F-4D97-AF65-F5344CB8AC3E}">
        <p14:creationId xmlns:p14="http://schemas.microsoft.com/office/powerpoint/2010/main" val="1278737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97D704-995A-451A-AAA2-B9462F0B3A37}" type="slidenum">
              <a:rPr lang="en-CA" altLang="en-US" smtClean="0"/>
              <a:t>17</a:t>
            </a:fld>
            <a:endParaRPr lang="en-CA" altLang="en-US"/>
          </a:p>
        </p:txBody>
      </p:sp>
    </p:spTree>
    <p:extLst>
      <p:ext uri="{BB962C8B-B14F-4D97-AF65-F5344CB8AC3E}">
        <p14:creationId xmlns:p14="http://schemas.microsoft.com/office/powerpoint/2010/main" val="38004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r>
              <a:rPr lang="fr-CA" sz="1200" u="none" noProof="0"/>
              <a:t>Les cas admis comprennent les patients qui ont été admis dans l’établissement chargé des rapports et qui ne comprennent pas les patients qui ont été transférés dans un autre établissement. Les cas de niveau I-III (congé) de l’ETG comprennent les patients ayant un niveau triage de réanimation, émergent ou urgent, ainsi qu’une disposition de visite au retour à la maison. Les cas de niveau IV-V (congé) de l’ETG comprennent les patients dont le niveau de triage est moins urgent ou non urgent et qui ont une disposition de visite au retour à la maison. Toutes les données présentées excluent les patients qui ont été transférés dans un autre établissement, qui sont décédés ou dont le niveau de triage était inconnu. </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t>19</a:t>
            </a:fld>
            <a:endParaRPr lang="en-CA" altLang="en-US"/>
          </a:p>
        </p:txBody>
      </p:sp>
    </p:spTree>
    <p:extLst>
      <p:ext uri="{BB962C8B-B14F-4D97-AF65-F5344CB8AC3E}">
        <p14:creationId xmlns:p14="http://schemas.microsoft.com/office/powerpoint/2010/main" val="17245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597D704-995A-451A-AAA2-B9462F0B3A37}" type="slidenum">
              <a:rPr lang="en-CA" altLang="en-US" smtClean="0"/>
              <a:t>20</a:t>
            </a:fld>
            <a:endParaRPr lang="en-CA" altLang="en-US"/>
          </a:p>
        </p:txBody>
      </p:sp>
    </p:spTree>
    <p:extLst>
      <p:ext uri="{BB962C8B-B14F-4D97-AF65-F5344CB8AC3E}">
        <p14:creationId xmlns:p14="http://schemas.microsoft.com/office/powerpoint/2010/main" val="393788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noProof="0"/>
              <a:t>Les opérations abdominales sont généralement considérées comme des opérations « contaminées », c.-à-d. une procédure qui comprend des blessures ouvertes, fraîches ou accidentelles, ainsi que des ruptures dans la technique stérile ou le déversement de la voie gastro-intestinale pendant l'opération. Cela peut également comprendre des procédures où une inflammation aiguë et non purulente est rencontrée (p. ex., des tissus nécrotiques sans preuve de drainage purulent). </a:t>
            </a:r>
          </a:p>
          <a:p>
            <a:endParaRPr lang="fr-CA" noProof="0"/>
          </a:p>
          <a:p>
            <a:r>
              <a:rPr lang="fr-CA" noProof="0"/>
              <a:t>Les opérations abdominales comprennent celles qui s’effectuent sur les voies digestives et hépatobiliaires et d’autres sites dans la cavité abdominale qui ne sont pas classés ailleurs.</a:t>
            </a: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t>21</a:t>
            </a:fld>
            <a:endParaRPr lang="en-CA" altLang="en-US"/>
          </a:p>
        </p:txBody>
      </p:sp>
    </p:spTree>
    <p:extLst>
      <p:ext uri="{BB962C8B-B14F-4D97-AF65-F5344CB8AC3E}">
        <p14:creationId xmlns:p14="http://schemas.microsoft.com/office/powerpoint/2010/main" val="11731020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defRPr/>
              </a:pPr>
              <a:t>23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defRPr/>
            </a:pPr>
            <a:endParaRPr lang="en-US" sz="1200" i="1" kern="1200">
              <a:solidFill>
                <a:schemeClr val="tx1"/>
              </a:solidFill>
              <a:effectLst/>
              <a:latin typeface="Calibri" pitchFamily="68" charset="0"/>
              <a:ea typeface="MS PGothic" panose="020B0600070205080204" pitchFamily="34" charset="-128"/>
              <a:cs typeface="Calibri"/>
            </a:endParaRPr>
          </a:p>
          <a:p>
            <a:endParaRPr lang="en-US"/>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922783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800">
                <a:effectLst/>
                <a:latin typeface="Raleway Light" pitchFamily="2" charset="0"/>
                <a:ea typeface="Times New Roman" panose="02020603050405020304" pitchFamily="18" charset="0"/>
                <a:cs typeface="Times New Roman" panose="02020603050405020304" pitchFamily="18" charset="0"/>
              </a:rPr>
              <a:t>La norme de qualité suivante porte sur les soins aux </a:t>
            </a:r>
            <a:r>
              <a:rPr lang="fr-CA" sz="1800" b="1">
                <a:effectLst/>
                <a:latin typeface="Raleway Light" pitchFamily="2" charset="0"/>
                <a:ea typeface="Times New Roman" panose="02020603050405020304" pitchFamily="18" charset="0"/>
                <a:cs typeface="Times New Roman" panose="02020603050405020304" pitchFamily="18" charset="0"/>
              </a:rPr>
              <a:t>personnes de tous âges qui subissent une intervention chirurgicale nécessitant une incision (une coupure à travers la peau)</a:t>
            </a:r>
            <a:r>
              <a:rPr lang="fr-CA" sz="1800">
                <a:effectLst/>
                <a:latin typeface="Raleway Light" pitchFamily="2" charset="0"/>
                <a:ea typeface="Times New Roman" panose="02020603050405020304" pitchFamily="18" charset="0"/>
                <a:cs typeface="Times New Roman" panose="02020603050405020304" pitchFamily="18" charset="0"/>
              </a:rPr>
              <a:t>. </a:t>
            </a:r>
            <a:r>
              <a:rPr lang="fr-CA" sz="1800">
                <a:solidFill>
                  <a:srgbClr val="000000"/>
                </a:solidFill>
                <a:effectLst/>
                <a:latin typeface="Raleway Light" pitchFamily="2" charset="0"/>
                <a:ea typeface="Times New Roman" panose="02020603050405020304" pitchFamily="18" charset="0"/>
                <a:cs typeface="Times New Roman" panose="02020603050405020304" pitchFamily="18" charset="0"/>
              </a:rPr>
              <a:t>La norme identifie les mesures qui peuvent être adoptées pour prévenir une infection du site opératoire lorsqu'une intervention chirurgicale est planifiée; toutefois, bon nombre des énoncés s'appliquent également aux interventions chirurgicales non planifiées ou d'urgence lorsque les décisions sont prises rapidement. La norme décrit les meilleures méthodes de communication entre les patients, les membres de la famille, les soignants et l'équipe soignante; elle ne traite pas des modalités de traitement spécifiques. </a:t>
            </a:r>
            <a:r>
              <a:rPr lang="fr-CA" sz="1800">
                <a:effectLst/>
                <a:latin typeface="Raleway Light" pitchFamily="2" charset="0"/>
                <a:ea typeface="Times New Roman" panose="02020603050405020304" pitchFamily="18" charset="0"/>
                <a:cs typeface="Times New Roman" panose="02020603050405020304" pitchFamily="18" charset="0"/>
              </a:rPr>
              <a:t>Elle s'applique aux soins dispensés aux personnes dans tous les environnements où des soins chirurgicaux sont fournis et où les plaies chirurgicales sont prises en charge, y compris les soins aigus, les soins primaires, les services d'urgence, les soins ambulatoires des hôpitaux, les soins à domicile et en milieu communautaire, la rééducation et les soins de longue durée. </a:t>
            </a:r>
            <a:endParaRPr lang="en-CA" sz="1800">
              <a:effectLst/>
              <a:latin typeface="Raleway Light" pitchFamily="2" charset="0"/>
              <a:ea typeface="Times New Roman" panose="02020603050405020304" pitchFamily="18" charset="0"/>
              <a:cs typeface="Times New Roman" panose="02020603050405020304" pitchFamily="18" charset="0"/>
            </a:endParaRPr>
          </a:p>
          <a:p>
            <a:endParaRPr lang="en-CA" sz="1200" kern="120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26</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a:latin typeface="+mn-lt"/>
            </a:endParaRPr>
          </a:p>
        </p:txBody>
      </p:sp>
    </p:spTree>
    <p:extLst>
      <p:ext uri="{BB962C8B-B14F-4D97-AF65-F5344CB8AC3E}">
        <p14:creationId xmlns:p14="http://schemas.microsoft.com/office/powerpoint/2010/main" val="173995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517418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364564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69748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337719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62471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a:solidFill>
                  <a:srgbClr val="000000"/>
                </a:solidFill>
                <a:latin typeface="+mn-lt"/>
              </a:rPr>
              <a:t>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sont</a:t>
            </a:r>
            <a:r>
              <a:rPr lang="en-US" altLang="en-US">
                <a:solidFill>
                  <a:srgbClr val="000000"/>
                </a:solidFill>
                <a:latin typeface="+mn-lt"/>
              </a:rPr>
              <a:t> un petit ensemble </a:t>
            </a:r>
            <a:r>
              <a:rPr lang="en-US" altLang="en-US" err="1">
                <a:solidFill>
                  <a:srgbClr val="000000"/>
                </a:solidFill>
                <a:latin typeface="+mn-lt"/>
              </a:rPr>
              <a:t>d’énoncés</a:t>
            </a:r>
            <a:r>
              <a:rPr lang="en-US" altLang="en-US">
                <a:solidFill>
                  <a:srgbClr val="000000"/>
                </a:solidFill>
                <a:latin typeface="+mn-lt"/>
              </a:rPr>
              <a:t> à incidence </a:t>
            </a:r>
            <a:r>
              <a:rPr lang="en-US" altLang="en-US" err="1">
                <a:solidFill>
                  <a:srgbClr val="000000"/>
                </a:solidFill>
                <a:latin typeface="+mn-lt"/>
              </a:rPr>
              <a:t>élevée</a:t>
            </a:r>
            <a:r>
              <a:rPr lang="en-US" altLang="en-US">
                <a:solidFill>
                  <a:srgbClr val="000000"/>
                </a:solidFill>
                <a:latin typeface="+mn-lt"/>
              </a:rPr>
              <a:t> qui </a:t>
            </a:r>
            <a:r>
              <a:rPr lang="en-US" altLang="en-US" err="1">
                <a:solidFill>
                  <a:srgbClr val="000000"/>
                </a:solidFill>
                <a:latin typeface="+mn-lt"/>
              </a:rPr>
              <a:t>décrivent</a:t>
            </a:r>
            <a:r>
              <a:rPr lang="en-US" altLang="en-US">
                <a:solidFill>
                  <a:srgbClr val="000000"/>
                </a:solidFill>
                <a:latin typeface="+mn-lt"/>
              </a:rPr>
              <a:t> les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optimaux</a:t>
            </a:r>
            <a:r>
              <a:rPr lang="en-US" altLang="en-US">
                <a:solidFill>
                  <a:srgbClr val="000000"/>
                </a:solidFill>
                <a:latin typeface="+mn-lt"/>
              </a:rPr>
              <a:t> </a:t>
            </a:r>
            <a:r>
              <a:rPr lang="en-US" altLang="en-US" err="1">
                <a:solidFill>
                  <a:srgbClr val="000000"/>
                </a:solidFill>
                <a:latin typeface="+mn-lt"/>
              </a:rPr>
              <a:t>lorsqu’il</a:t>
            </a:r>
            <a:r>
              <a:rPr lang="en-US" altLang="en-US">
                <a:solidFill>
                  <a:srgbClr val="000000"/>
                </a:solidFill>
                <a:latin typeface="+mn-lt"/>
              </a:rPr>
              <a:t> </a:t>
            </a:r>
            <a:r>
              <a:rPr lang="en-US" altLang="en-US" err="1">
                <a:solidFill>
                  <a:srgbClr val="000000"/>
                </a:solidFill>
                <a:latin typeface="+mn-lt"/>
              </a:rPr>
              <a:t>existe</a:t>
            </a:r>
            <a:r>
              <a:rPr lang="en-US" altLang="en-US">
                <a:solidFill>
                  <a:srgbClr val="000000"/>
                </a:solidFill>
                <a:latin typeface="+mn-lt"/>
              </a:rPr>
              <a:t> des </a:t>
            </a:r>
            <a:r>
              <a:rPr lang="en-US" altLang="en-US" err="1">
                <a:solidFill>
                  <a:srgbClr val="000000"/>
                </a:solidFill>
                <a:latin typeface="+mn-lt"/>
              </a:rPr>
              <a:t>écarts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cernés</a:t>
            </a:r>
            <a:r>
              <a:rPr lang="en-US" altLang="en-US">
                <a:solidFill>
                  <a:srgbClr val="000000"/>
                </a:solidFill>
                <a:latin typeface="+mn-lt"/>
              </a:rPr>
              <a:t> </a:t>
            </a:r>
            <a:r>
              <a:rPr lang="en-US" altLang="en-US" err="1">
                <a:solidFill>
                  <a:srgbClr val="000000"/>
                </a:solidFill>
                <a:latin typeface="+mn-lt"/>
              </a:rPr>
              <a:t>en</a:t>
            </a:r>
            <a:r>
              <a:rPr lang="en-US" altLang="en-US">
                <a:solidFill>
                  <a:srgbClr val="000000"/>
                </a:solidFill>
                <a:latin typeface="+mn-lt"/>
              </a:rPr>
              <a:t> Ontario.</a:t>
            </a:r>
          </a:p>
          <a:p>
            <a:pPr marL="171450" indent="-171450">
              <a:buFontTx/>
              <a:buChar char="•"/>
            </a:pPr>
            <a:r>
              <a:rPr lang="en-US" altLang="en-US" err="1">
                <a:solidFill>
                  <a:srgbClr val="000000"/>
                </a:solidFill>
                <a:latin typeface="+mn-lt"/>
              </a:rPr>
              <a:t>Leur</a:t>
            </a:r>
            <a:r>
              <a:rPr lang="en-US" altLang="en-US">
                <a:solidFill>
                  <a:srgbClr val="000000"/>
                </a:solidFill>
                <a:latin typeface="+mn-lt"/>
              </a:rPr>
              <a:t> application </a:t>
            </a:r>
            <a:r>
              <a:rPr lang="en-US" altLang="en-US" err="1">
                <a:solidFill>
                  <a:srgbClr val="000000"/>
                </a:solidFill>
                <a:latin typeface="+mn-lt"/>
              </a:rPr>
              <a:t>est</a:t>
            </a:r>
            <a:r>
              <a:rPr lang="en-US" altLang="en-US">
                <a:solidFill>
                  <a:srgbClr val="000000"/>
                </a:solidFill>
                <a:latin typeface="+mn-lt"/>
              </a:rPr>
              <a:t> </a:t>
            </a:r>
            <a:r>
              <a:rPr lang="en-US" altLang="en-US" err="1">
                <a:solidFill>
                  <a:srgbClr val="000000"/>
                </a:solidFill>
                <a:latin typeface="+mn-lt"/>
              </a:rPr>
              <a:t>volontaire</a:t>
            </a:r>
            <a:r>
              <a:rPr lang="en-US" altLang="en-US">
                <a:solidFill>
                  <a:srgbClr val="000000"/>
                </a:solidFill>
                <a:latin typeface="+mn-lt"/>
              </a:rPr>
              <a:t> et les </a:t>
            </a:r>
            <a:r>
              <a:rPr lang="en-US" altLang="en-US" err="1">
                <a:solidFill>
                  <a:srgbClr val="000000"/>
                </a:solidFill>
                <a:latin typeface="+mn-lt"/>
              </a:rPr>
              <a:t>normes</a:t>
            </a:r>
            <a:r>
              <a:rPr lang="en-US" altLang="en-US">
                <a:solidFill>
                  <a:srgbClr val="000000"/>
                </a:solidFill>
                <a:latin typeface="+mn-lt"/>
              </a:rPr>
              <a:t> </a:t>
            </a:r>
            <a:r>
              <a:rPr lang="en-US" altLang="en-US" err="1">
                <a:solidFill>
                  <a:srgbClr val="000000"/>
                </a:solidFill>
                <a:latin typeface="+mn-lt"/>
              </a:rPr>
              <a:t>sont</a:t>
            </a:r>
            <a:r>
              <a:rPr lang="en-US" altLang="en-US">
                <a:solidFill>
                  <a:srgbClr val="000000"/>
                </a:solidFill>
                <a:latin typeface="+mn-lt"/>
              </a:rPr>
              <a:t> de nature </a:t>
            </a:r>
            <a:r>
              <a:rPr lang="en-US" altLang="en-US" err="1">
                <a:solidFill>
                  <a:srgbClr val="000000"/>
                </a:solidFill>
                <a:latin typeface="+mn-lt"/>
              </a:rPr>
              <a:t>ambitieuse</a:t>
            </a:r>
            <a:r>
              <a:rPr lang="en-US" altLang="en-US">
                <a:solidFill>
                  <a:srgbClr val="000000"/>
                </a:solidFill>
                <a:latin typeface="+mn-lt"/>
              </a:rPr>
              <a:t>.</a:t>
            </a:r>
          </a:p>
          <a:p>
            <a:pPr marL="171450" indent="-171450">
              <a:buFontTx/>
              <a:buChar char="•"/>
            </a:pPr>
            <a:r>
              <a:rPr lang="en-US" altLang="en-US" err="1">
                <a:solidFill>
                  <a:srgbClr val="000000"/>
                </a:solidFill>
                <a:latin typeface="+mn-lt"/>
              </a:rPr>
              <a:t>Conçues</a:t>
            </a:r>
            <a:r>
              <a:rPr lang="en-US" altLang="en-US">
                <a:solidFill>
                  <a:srgbClr val="000000"/>
                </a:solidFill>
                <a:latin typeface="+mn-lt"/>
              </a:rPr>
              <a:t> pour « </a:t>
            </a:r>
            <a:r>
              <a:rPr lang="en-US" altLang="en-US" err="1">
                <a:solidFill>
                  <a:srgbClr val="000000"/>
                </a:solidFill>
                <a:latin typeface="+mn-lt"/>
              </a:rPr>
              <a:t>relever</a:t>
            </a:r>
            <a:r>
              <a:rPr lang="en-US" altLang="en-US">
                <a:solidFill>
                  <a:srgbClr val="000000"/>
                </a:solidFill>
                <a:latin typeface="+mn-lt"/>
              </a:rPr>
              <a:t> le </a:t>
            </a:r>
            <a:r>
              <a:rPr lang="en-US" altLang="en-US" err="1">
                <a:solidFill>
                  <a:srgbClr val="000000"/>
                </a:solidFill>
                <a:latin typeface="+mn-lt"/>
              </a:rPr>
              <a:t>niveau</a:t>
            </a:r>
            <a:r>
              <a:rPr lang="en-US" altLang="en-US">
                <a:solidFill>
                  <a:srgbClr val="000000"/>
                </a:solidFill>
                <a:latin typeface="+mn-lt"/>
              </a:rPr>
              <a:t> » dans le but </a:t>
            </a:r>
            <a:r>
              <a:rPr lang="en-US" altLang="en-US" err="1">
                <a:solidFill>
                  <a:srgbClr val="000000"/>
                </a:solidFill>
                <a:latin typeface="+mn-lt"/>
              </a:rPr>
              <a:t>d’offrir</a:t>
            </a:r>
            <a:r>
              <a:rPr lang="en-US" altLang="en-US">
                <a:solidFill>
                  <a:srgbClr val="000000"/>
                </a:solidFill>
                <a:latin typeface="+mn-lt"/>
              </a:rPr>
              <a:t> les </a:t>
            </a:r>
            <a:r>
              <a:rPr lang="en-US" altLang="en-US" err="1">
                <a:solidFill>
                  <a:srgbClr val="000000"/>
                </a:solidFill>
                <a:latin typeface="+mn-lt"/>
              </a:rPr>
              <a:t>meilleurs</a:t>
            </a:r>
            <a:r>
              <a:rPr lang="en-US" altLang="en-US">
                <a:solidFill>
                  <a:srgbClr val="000000"/>
                </a:solidFill>
                <a:latin typeface="+mn-lt"/>
              </a:rPr>
              <a:t> </a:t>
            </a:r>
            <a:r>
              <a:rPr lang="en-US" altLang="en-US" err="1">
                <a:solidFill>
                  <a:srgbClr val="000000"/>
                </a:solidFill>
                <a:latin typeface="+mn-lt"/>
              </a:rPr>
              <a:t>soins</a:t>
            </a:r>
            <a:r>
              <a:rPr lang="en-US" altLang="en-US">
                <a:solidFill>
                  <a:srgbClr val="000000"/>
                </a:solidFill>
                <a:latin typeface="+mn-lt"/>
              </a:rPr>
              <a:t> possible à </a:t>
            </a:r>
            <a:r>
              <a:rPr lang="en-US" altLang="en-US" err="1">
                <a:solidFill>
                  <a:srgbClr val="000000"/>
                </a:solidFill>
                <a:latin typeface="+mn-lt"/>
              </a:rPr>
              <a:t>tous</a:t>
            </a:r>
            <a:r>
              <a:rPr lang="en-US" altLang="en-US">
                <a:solidFill>
                  <a:srgbClr val="000000"/>
                </a:solidFill>
                <a:latin typeface="+mn-lt"/>
              </a:rPr>
              <a:t> les </a:t>
            </a:r>
            <a:r>
              <a:rPr lang="en-US" altLang="en-US" err="1">
                <a:solidFill>
                  <a:srgbClr val="000000"/>
                </a:solidFill>
                <a:latin typeface="+mn-lt"/>
              </a:rPr>
              <a:t>Ontariens</a:t>
            </a:r>
            <a:r>
              <a:rPr lang="en-US" altLang="en-US">
                <a:solidFill>
                  <a:srgbClr val="000000"/>
                </a:solidFill>
                <a:latin typeface="+mn-lt"/>
              </a:rPr>
              <a:t>, </a:t>
            </a:r>
            <a:r>
              <a:rPr lang="en-US" altLang="en-US" err="1">
                <a:solidFill>
                  <a:srgbClr val="000000"/>
                </a:solidFill>
                <a:latin typeface="+mn-lt"/>
              </a:rPr>
              <a:t>peu</a:t>
            </a:r>
            <a:r>
              <a:rPr lang="en-US" altLang="en-US">
                <a:solidFill>
                  <a:srgbClr val="000000"/>
                </a:solidFill>
                <a:latin typeface="+mn-lt"/>
              </a:rPr>
              <a:t> </a:t>
            </a:r>
            <a:r>
              <a:rPr lang="en-US" altLang="en-US" err="1">
                <a:solidFill>
                  <a:srgbClr val="000000"/>
                </a:solidFill>
                <a:latin typeface="+mn-lt"/>
              </a:rPr>
              <a:t>importe</a:t>
            </a:r>
            <a:r>
              <a:rPr lang="en-US" altLang="en-US">
                <a:solidFill>
                  <a:srgbClr val="000000"/>
                </a:solidFill>
                <a:latin typeface="+mn-lt"/>
              </a:rPr>
              <a:t> </a:t>
            </a:r>
            <a:r>
              <a:rPr lang="en-US" altLang="en-US" err="1">
                <a:solidFill>
                  <a:srgbClr val="000000"/>
                </a:solidFill>
                <a:latin typeface="+mn-lt"/>
              </a:rPr>
              <a:t>où</a:t>
            </a:r>
            <a:r>
              <a:rPr lang="en-US" altLang="en-US">
                <a:solidFill>
                  <a:srgbClr val="000000"/>
                </a:solidFill>
                <a:latin typeface="+mn-lt"/>
              </a:rPr>
              <a:t>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vivent</a:t>
            </a:r>
            <a:r>
              <a:rPr lang="en-US" altLang="en-US">
                <a:solidFill>
                  <a:srgbClr val="000000"/>
                </a:solidFill>
                <a:latin typeface="+mn-lt"/>
              </a:rPr>
              <a:t> dans la province.</a:t>
            </a:r>
          </a:p>
          <a:p>
            <a:pPr marL="171450" indent="-171450">
              <a:buFontTx/>
              <a:buChar char="•"/>
            </a:pPr>
            <a:r>
              <a:rPr lang="en-US" altLang="en-US">
                <a:solidFill>
                  <a:srgbClr val="000000"/>
                </a:solidFill>
                <a:latin typeface="+mn-lt"/>
              </a:rPr>
              <a:t>Il </a:t>
            </a:r>
            <a:r>
              <a:rPr lang="en-US" altLang="en-US" err="1">
                <a:solidFill>
                  <a:srgbClr val="000000"/>
                </a:solidFill>
                <a:latin typeface="+mn-lt"/>
              </a:rPr>
              <a:t>existe</a:t>
            </a:r>
            <a:r>
              <a:rPr lang="en-US" altLang="en-US">
                <a:solidFill>
                  <a:srgbClr val="000000"/>
                </a:solidFill>
                <a:latin typeface="+mn-lt"/>
              </a:rPr>
              <a:t> de </a:t>
            </a:r>
            <a:r>
              <a:rPr lang="en-US" altLang="en-US" err="1">
                <a:solidFill>
                  <a:srgbClr val="000000"/>
                </a:solidFill>
                <a:latin typeface="+mn-lt"/>
              </a:rPr>
              <a:t>nombreuses</a:t>
            </a:r>
            <a:r>
              <a:rPr lang="en-US" altLang="en-US">
                <a:solidFill>
                  <a:srgbClr val="000000"/>
                </a:solidFill>
                <a:latin typeface="+mn-lt"/>
              </a:rPr>
              <a:t> </a:t>
            </a:r>
            <a:r>
              <a:rPr lang="en-US" altLang="en-US" err="1">
                <a:solidFill>
                  <a:srgbClr val="000000"/>
                </a:solidFill>
                <a:latin typeface="+mn-lt"/>
              </a:rPr>
              <a:t>lignes</a:t>
            </a:r>
            <a:r>
              <a:rPr lang="en-US" altLang="en-US">
                <a:solidFill>
                  <a:srgbClr val="000000"/>
                </a:solidFill>
                <a:latin typeface="+mn-lt"/>
              </a:rPr>
              <a:t> directrices, </a:t>
            </a:r>
            <a:r>
              <a:rPr lang="en-US" altLang="en-US" err="1">
                <a:solidFill>
                  <a:srgbClr val="000000"/>
                </a:solidFill>
                <a:latin typeface="+mn-lt"/>
              </a:rPr>
              <a:t>normes</a:t>
            </a:r>
            <a:r>
              <a:rPr lang="en-US" altLang="en-US">
                <a:solidFill>
                  <a:srgbClr val="000000"/>
                </a:solidFill>
                <a:latin typeface="+mn-lt"/>
              </a:rPr>
              <a:t> </a:t>
            </a:r>
            <a:r>
              <a:rPr lang="en-US" altLang="en-US" err="1">
                <a:solidFill>
                  <a:srgbClr val="000000"/>
                </a:solidFill>
                <a:latin typeface="+mn-lt"/>
              </a:rPr>
              <a:t>professionnelles</a:t>
            </a:r>
            <a:r>
              <a:rPr lang="en-US" altLang="en-US">
                <a:solidFill>
                  <a:srgbClr val="000000"/>
                </a:solidFill>
                <a:latin typeface="+mn-lt"/>
              </a:rPr>
              <a:t> et </a:t>
            </a:r>
            <a:r>
              <a:rPr lang="en-US" altLang="en-US" err="1">
                <a:solidFill>
                  <a:srgbClr val="000000"/>
                </a:solidFill>
                <a:latin typeface="+mn-lt"/>
              </a:rPr>
              <a:t>autres</a:t>
            </a:r>
            <a:r>
              <a:rPr lang="en-US" altLang="en-US">
                <a:solidFill>
                  <a:srgbClr val="000000"/>
                </a:solidFill>
                <a:latin typeface="+mn-lt"/>
              </a:rPr>
              <a:t> </a:t>
            </a:r>
            <a:r>
              <a:rPr lang="en-US" altLang="en-US" err="1">
                <a:solidFill>
                  <a:srgbClr val="000000"/>
                </a:solidFill>
                <a:latin typeface="+mn-lt"/>
              </a:rPr>
              <a:t>recommandations</a:t>
            </a:r>
            <a:r>
              <a:rPr lang="en-US" altLang="en-US">
                <a:solidFill>
                  <a:srgbClr val="000000"/>
                </a:solidFill>
                <a:latin typeface="+mn-lt"/>
              </a:rPr>
              <a:t> qui </a:t>
            </a:r>
            <a:r>
              <a:rPr lang="en-US" altLang="en-US" err="1">
                <a:solidFill>
                  <a:srgbClr val="000000"/>
                </a:solidFill>
                <a:latin typeface="+mn-lt"/>
              </a:rPr>
              <a:t>enrichissent</a:t>
            </a:r>
            <a:r>
              <a:rPr lang="en-US" altLang="en-US">
                <a:solidFill>
                  <a:srgbClr val="000000"/>
                </a:solidFill>
                <a:latin typeface="+mn-lt"/>
              </a:rPr>
              <a:t> </a:t>
            </a:r>
            <a:r>
              <a:rPr lang="en-US" altLang="en-US" err="1">
                <a:solidFill>
                  <a:srgbClr val="000000"/>
                </a:solidFill>
                <a:latin typeface="+mn-lt"/>
              </a:rPr>
              <a:t>l’ensemble</a:t>
            </a:r>
            <a:r>
              <a:rPr lang="en-US" altLang="en-US">
                <a:solidFill>
                  <a:srgbClr val="000000"/>
                </a:solidFill>
                <a:latin typeface="+mn-lt"/>
              </a:rPr>
              <a:t> des </a:t>
            </a:r>
            <a:r>
              <a:rPr lang="en-US" altLang="en-US" err="1">
                <a:solidFill>
                  <a:srgbClr val="000000"/>
                </a:solidFill>
                <a:latin typeface="+mn-lt"/>
              </a:rPr>
              <a:t>données</a:t>
            </a:r>
            <a:r>
              <a:rPr lang="en-US" altLang="en-US">
                <a:solidFill>
                  <a:srgbClr val="000000"/>
                </a:solidFill>
                <a:latin typeface="+mn-lt"/>
              </a:rPr>
              <a:t> </a:t>
            </a:r>
            <a:r>
              <a:rPr lang="en-US" altLang="en-US" err="1">
                <a:solidFill>
                  <a:srgbClr val="000000"/>
                </a:solidFill>
                <a:latin typeface="+mn-lt"/>
              </a:rPr>
              <a:t>probantes</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complètent</a:t>
            </a:r>
            <a:r>
              <a:rPr lang="en-US" altLang="en-US">
                <a:solidFill>
                  <a:srgbClr val="000000"/>
                </a:solidFill>
                <a:latin typeface="+mn-lt"/>
              </a:rPr>
              <a:t> </a:t>
            </a:r>
            <a:r>
              <a:rPr lang="en-US" altLang="en-US" err="1">
                <a:solidFill>
                  <a:srgbClr val="000000"/>
                </a:solidFill>
                <a:latin typeface="+mn-lt"/>
              </a:rPr>
              <a:t>ces</a:t>
            </a:r>
            <a:r>
              <a:rPr lang="en-US" altLang="en-US">
                <a:solidFill>
                  <a:srgbClr val="000000"/>
                </a:solidFill>
                <a:latin typeface="+mn-lt"/>
              </a:rPr>
              <a:t> </a:t>
            </a:r>
            <a:r>
              <a:rPr lang="en-US" altLang="en-US" err="1">
                <a:solidFill>
                  <a:srgbClr val="000000"/>
                </a:solidFill>
                <a:latin typeface="+mn-lt"/>
              </a:rPr>
              <a:t>ressources</a:t>
            </a:r>
            <a:r>
              <a:rPr lang="en-US" altLang="en-US">
                <a:solidFill>
                  <a:srgbClr val="000000"/>
                </a:solidFill>
                <a:latin typeface="+mn-lt"/>
              </a:rPr>
              <a:t>.</a:t>
            </a:r>
          </a:p>
          <a:p>
            <a:pPr marL="171450" indent="-171450">
              <a:buFontTx/>
              <a:buChar char="•"/>
            </a:pPr>
            <a:r>
              <a:rPr lang="en-US" altLang="en-US">
                <a:solidFill>
                  <a:srgbClr val="000000"/>
                </a:solidFill>
                <a:latin typeface="+mn-lt"/>
              </a:rPr>
              <a:t>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énoncent</a:t>
            </a:r>
            <a:r>
              <a:rPr lang="en-US" altLang="en-US">
                <a:solidFill>
                  <a:srgbClr val="000000"/>
                </a:solidFill>
                <a:latin typeface="+mn-lt"/>
              </a:rPr>
              <a:t> les </a:t>
            </a:r>
            <a:r>
              <a:rPr lang="en-US" altLang="en-US" b="1" err="1">
                <a:solidFill>
                  <a:srgbClr val="000000"/>
                </a:solidFill>
                <a:latin typeface="+mn-lt"/>
              </a:rPr>
              <a:t>caractéristiques</a:t>
            </a:r>
            <a:r>
              <a:rPr lang="en-US" altLang="en-US">
                <a:solidFill>
                  <a:srgbClr val="000000"/>
                </a:solidFill>
                <a:latin typeface="+mn-lt"/>
              </a:rPr>
              <a:t> des </a:t>
            </a:r>
            <a:r>
              <a:rPr lang="en-US" altLang="en-US" err="1">
                <a:solidFill>
                  <a:srgbClr val="000000"/>
                </a:solidFill>
                <a:latin typeface="+mn-lt"/>
              </a:rPr>
              <a:t>soins</a:t>
            </a:r>
            <a:r>
              <a:rPr lang="en-US" altLang="en-US">
                <a:solidFill>
                  <a:srgbClr val="000000"/>
                </a:solidFill>
                <a:latin typeface="+mn-lt"/>
              </a:rPr>
              <a:t> qui </a:t>
            </a:r>
            <a:r>
              <a:rPr lang="en-US" altLang="en-US" err="1">
                <a:solidFill>
                  <a:srgbClr val="000000"/>
                </a:solidFill>
                <a:latin typeface="+mn-lt"/>
              </a:rPr>
              <a:t>devraient</a:t>
            </a:r>
            <a:r>
              <a:rPr lang="en-US" altLang="en-US">
                <a:solidFill>
                  <a:srgbClr val="000000"/>
                </a:solidFill>
                <a:latin typeface="+mn-lt"/>
              </a:rPr>
              <a:t> </a:t>
            </a:r>
            <a:r>
              <a:rPr lang="en-US" altLang="en-US" err="1">
                <a:solidFill>
                  <a:srgbClr val="000000"/>
                </a:solidFill>
                <a:latin typeface="+mn-lt"/>
              </a:rPr>
              <a:t>être</a:t>
            </a:r>
            <a:r>
              <a:rPr lang="en-US" altLang="en-US">
                <a:solidFill>
                  <a:srgbClr val="000000"/>
                </a:solidFill>
                <a:latin typeface="+mn-lt"/>
              </a:rPr>
              <a:t> </a:t>
            </a:r>
            <a:r>
              <a:rPr lang="en-US" altLang="en-US" err="1">
                <a:solidFill>
                  <a:srgbClr val="000000"/>
                </a:solidFill>
                <a:latin typeface="+mn-lt"/>
              </a:rPr>
              <a:t>offerts</a:t>
            </a:r>
            <a:r>
              <a:rPr lang="en-US" altLang="en-US">
                <a:solidFill>
                  <a:srgbClr val="000000"/>
                </a:solidFill>
                <a:latin typeface="+mn-lt"/>
              </a:rPr>
              <a:t>, </a:t>
            </a:r>
            <a:r>
              <a:rPr lang="en-US" altLang="en-US" err="1">
                <a:solidFill>
                  <a:srgbClr val="000000"/>
                </a:solidFill>
                <a:latin typeface="+mn-lt"/>
              </a:rPr>
              <a:t>mais</a:t>
            </a:r>
            <a:r>
              <a:rPr lang="en-US" altLang="en-US">
                <a:solidFill>
                  <a:srgbClr val="000000"/>
                </a:solidFill>
                <a:latin typeface="+mn-lt"/>
              </a:rPr>
              <a:t> ne </a:t>
            </a:r>
            <a:r>
              <a:rPr lang="en-US" altLang="en-US" err="1">
                <a:solidFill>
                  <a:srgbClr val="000000"/>
                </a:solidFill>
                <a:latin typeface="+mn-lt"/>
              </a:rPr>
              <a:t>nomment</a:t>
            </a:r>
            <a:r>
              <a:rPr lang="en-US" altLang="en-US">
                <a:solidFill>
                  <a:srgbClr val="000000"/>
                </a:solidFill>
                <a:latin typeface="+mn-lt"/>
              </a:rPr>
              <a:t> pas les </a:t>
            </a:r>
            <a:r>
              <a:rPr lang="en-US" altLang="en-US" b="1" err="1">
                <a:solidFill>
                  <a:srgbClr val="000000"/>
                </a:solidFill>
                <a:latin typeface="+mn-lt"/>
              </a:rPr>
              <a:t>personnes</a:t>
            </a:r>
            <a:r>
              <a:rPr lang="en-US" altLang="en-US">
                <a:solidFill>
                  <a:srgbClr val="000000"/>
                </a:solidFill>
                <a:latin typeface="+mn-lt"/>
              </a:rPr>
              <a:t> qui </a:t>
            </a:r>
            <a:r>
              <a:rPr lang="en-US" altLang="en-US" err="1">
                <a:solidFill>
                  <a:srgbClr val="000000"/>
                </a:solidFill>
                <a:latin typeface="+mn-lt"/>
              </a:rPr>
              <a:t>devraient</a:t>
            </a:r>
            <a:r>
              <a:rPr lang="en-US" altLang="en-US">
                <a:solidFill>
                  <a:srgbClr val="000000"/>
                </a:solidFill>
                <a:latin typeface="+mn-lt"/>
              </a:rPr>
              <a:t> les </a:t>
            </a:r>
            <a:r>
              <a:rPr lang="en-US" altLang="en-US" err="1">
                <a:solidFill>
                  <a:srgbClr val="000000"/>
                </a:solidFill>
                <a:latin typeface="+mn-lt"/>
              </a:rPr>
              <a:t>offrir</a:t>
            </a:r>
            <a:r>
              <a:rPr lang="en-US" altLang="en-US">
                <a:solidFill>
                  <a:srgbClr val="000000"/>
                </a:solidFill>
                <a:latin typeface="+mn-lt"/>
              </a:rPr>
              <a:t> (</a:t>
            </a:r>
            <a:r>
              <a:rPr lang="en-US" altLang="en-US" err="1">
                <a:solidFill>
                  <a:srgbClr val="000000"/>
                </a:solidFill>
                <a:latin typeface="+mn-lt"/>
              </a:rPr>
              <a:t>contrairement</a:t>
            </a:r>
            <a:r>
              <a:rPr lang="en-US" altLang="en-US">
                <a:solidFill>
                  <a:srgbClr val="000000"/>
                </a:solidFill>
                <a:latin typeface="+mn-lt"/>
              </a:rPr>
              <a:t> aux guides de pratique </a:t>
            </a:r>
            <a:r>
              <a:rPr lang="en-US" altLang="en-US" err="1">
                <a:solidFill>
                  <a:srgbClr val="000000"/>
                </a:solidFill>
                <a:latin typeface="+mn-lt"/>
              </a:rPr>
              <a:t>clinique</a:t>
            </a:r>
            <a:r>
              <a:rPr lang="en-US" altLang="en-US">
                <a:solidFill>
                  <a:srgbClr val="000000"/>
                </a:solidFill>
                <a:latin typeface="+mn-lt"/>
              </a:rPr>
              <a:t> et guides de pratiques </a:t>
            </a:r>
            <a:r>
              <a:rPr lang="en-US" altLang="en-US" err="1">
                <a:solidFill>
                  <a:srgbClr val="000000"/>
                </a:solidFill>
                <a:latin typeface="+mn-lt"/>
              </a:rPr>
              <a:t>exemplaires</a:t>
            </a:r>
            <a:r>
              <a:rPr lang="en-US" altLang="en-US">
                <a:solidFill>
                  <a:srgbClr val="000000"/>
                </a:solidFill>
                <a:latin typeface="+mn-lt"/>
              </a:rPr>
              <a:t>).</a:t>
            </a:r>
          </a:p>
          <a:p>
            <a:pPr marL="171450" indent="-171450"/>
            <a:endParaRPr lang="en-US" altLang="en-US">
              <a:solidFill>
                <a:srgbClr val="000000"/>
              </a:solidFill>
              <a:latin typeface="+mn-lt"/>
            </a:endParaRPr>
          </a:p>
          <a:p>
            <a:pPr marL="171450" indent="-171450"/>
            <a:r>
              <a:rPr lang="en-US" altLang="en-US" b="1">
                <a:solidFill>
                  <a:srgbClr val="000000"/>
                </a:solidFill>
                <a:latin typeface="+mn-lt"/>
              </a:rPr>
              <a:t>Les </a:t>
            </a:r>
            <a:r>
              <a:rPr lang="en-US" altLang="en-US" b="1" err="1">
                <a:solidFill>
                  <a:srgbClr val="000000"/>
                </a:solidFill>
                <a:latin typeface="+mn-lt"/>
              </a:rPr>
              <a:t>normes</a:t>
            </a:r>
            <a:r>
              <a:rPr lang="en-US" altLang="en-US" b="1">
                <a:solidFill>
                  <a:srgbClr val="000000"/>
                </a:solidFill>
                <a:latin typeface="+mn-lt"/>
              </a:rPr>
              <a:t> de </a:t>
            </a:r>
            <a:r>
              <a:rPr lang="en-US" altLang="en-US" b="1" err="1">
                <a:solidFill>
                  <a:srgbClr val="000000"/>
                </a:solidFill>
                <a:latin typeface="+mn-lt"/>
              </a:rPr>
              <a:t>qualité</a:t>
            </a:r>
            <a:r>
              <a:rPr lang="en-US" altLang="en-US" b="1">
                <a:solidFill>
                  <a:srgbClr val="000000"/>
                </a:solidFill>
                <a:latin typeface="+mn-lt"/>
              </a:rPr>
              <a:t> </a:t>
            </a:r>
            <a:r>
              <a:rPr lang="en-US" altLang="en-US" b="1" err="1">
                <a:solidFill>
                  <a:srgbClr val="000000"/>
                </a:solidFill>
                <a:latin typeface="+mn-lt"/>
              </a:rPr>
              <a:t>sont</a:t>
            </a:r>
            <a:r>
              <a:rPr lang="en-US" altLang="en-US" b="1">
                <a:solidFill>
                  <a:srgbClr val="000000"/>
                </a:solidFill>
                <a:latin typeface="+mn-lt"/>
              </a:rPr>
              <a:t> :</a:t>
            </a:r>
          </a:p>
          <a:p>
            <a:pPr marL="171450" indent="-171450">
              <a:spcBef>
                <a:spcPct val="0"/>
              </a:spcBef>
              <a:buClr>
                <a:srgbClr val="00788A"/>
              </a:buClr>
              <a:buFontTx/>
              <a:buChar char="•"/>
            </a:pPr>
            <a:r>
              <a:rPr lang="en-US" altLang="en-US" err="1">
                <a:solidFill>
                  <a:srgbClr val="000000"/>
                </a:solidFill>
                <a:latin typeface="+mn-lt"/>
              </a:rPr>
              <a:t>Concises</a:t>
            </a:r>
            <a:r>
              <a:rPr lang="en-US" altLang="en-US">
                <a:solidFill>
                  <a:srgbClr val="000000"/>
                </a:solidFill>
                <a:latin typeface="+mn-lt"/>
              </a:rPr>
              <a:t> : 5 à 15 </a:t>
            </a:r>
            <a:r>
              <a:rPr lang="en-US" altLang="en-US" err="1">
                <a:solidFill>
                  <a:srgbClr val="000000"/>
                </a:solidFill>
                <a:latin typeface="+mn-lt"/>
              </a:rPr>
              <a:t>énoncés</a:t>
            </a:r>
            <a:r>
              <a:rPr lang="en-US" altLang="en-US">
                <a:solidFill>
                  <a:srgbClr val="000000"/>
                </a:solidFill>
                <a:latin typeface="+mn-lt"/>
              </a:rPr>
              <a:t> </a:t>
            </a:r>
            <a:r>
              <a:rPr lang="en-US" altLang="en-US" err="1">
                <a:solidFill>
                  <a:srgbClr val="000000"/>
                </a:solidFill>
                <a:latin typeface="+mn-lt"/>
              </a:rPr>
              <a:t>solides</a:t>
            </a:r>
            <a:r>
              <a:rPr lang="en-US" altLang="en-US">
                <a:solidFill>
                  <a:srgbClr val="000000"/>
                </a:solidFill>
                <a:latin typeface="+mn-lt"/>
              </a:rPr>
              <a:t>, </a:t>
            </a:r>
            <a:r>
              <a:rPr lang="en-US" altLang="en-US" err="1">
                <a:solidFill>
                  <a:srgbClr val="000000"/>
                </a:solidFill>
                <a:latin typeface="+mn-lt"/>
              </a:rPr>
              <a:t>fondés</a:t>
            </a:r>
            <a:r>
              <a:rPr lang="en-US" altLang="en-US">
                <a:solidFill>
                  <a:srgbClr val="000000"/>
                </a:solidFill>
                <a:latin typeface="+mn-lt"/>
              </a:rPr>
              <a:t> sur des </a:t>
            </a:r>
            <a:r>
              <a:rPr lang="en-US" altLang="en-US" err="1">
                <a:solidFill>
                  <a:srgbClr val="000000"/>
                </a:solidFill>
                <a:latin typeface="+mn-lt"/>
              </a:rPr>
              <a:t>données</a:t>
            </a:r>
            <a:r>
              <a:rPr lang="en-US" altLang="en-US">
                <a:solidFill>
                  <a:srgbClr val="000000"/>
                </a:solidFill>
                <a:latin typeface="+mn-lt"/>
              </a:rPr>
              <a:t> </a:t>
            </a:r>
            <a:r>
              <a:rPr lang="en-US" altLang="en-US" err="1">
                <a:solidFill>
                  <a:srgbClr val="000000"/>
                </a:solidFill>
                <a:latin typeface="+mn-lt"/>
              </a:rPr>
              <a:t>probantes</a:t>
            </a:r>
            <a:r>
              <a:rPr lang="en-US" altLang="en-US">
                <a:solidFill>
                  <a:srgbClr val="000000"/>
                </a:solidFill>
                <a:latin typeface="+mn-lt"/>
              </a:rPr>
              <a:t>, </a:t>
            </a:r>
            <a:r>
              <a:rPr lang="en-US" altLang="en-US" err="1">
                <a:solidFill>
                  <a:srgbClr val="000000"/>
                </a:solidFill>
                <a:latin typeface="+mn-lt"/>
              </a:rPr>
              <a:t>portant</a:t>
            </a:r>
            <a:r>
              <a:rPr lang="en-US" altLang="en-US">
                <a:solidFill>
                  <a:srgbClr val="000000"/>
                </a:solidFill>
                <a:latin typeface="+mn-lt"/>
              </a:rPr>
              <a:t> sur des </a:t>
            </a:r>
            <a:r>
              <a:rPr lang="en-US" altLang="en-US" err="1">
                <a:solidFill>
                  <a:srgbClr val="000000"/>
                </a:solidFill>
                <a:latin typeface="+mn-lt"/>
              </a:rPr>
              <a:t>domaines</a:t>
            </a:r>
            <a:r>
              <a:rPr lang="en-US" altLang="en-US">
                <a:solidFill>
                  <a:srgbClr val="000000"/>
                </a:solidFill>
                <a:latin typeface="+mn-lt"/>
              </a:rPr>
              <a:t> de </a:t>
            </a:r>
            <a:r>
              <a:rPr lang="en-US" altLang="en-US" err="1">
                <a:solidFill>
                  <a:srgbClr val="000000"/>
                </a:solidFill>
                <a:latin typeface="+mn-lt"/>
              </a:rPr>
              <a:t>priorité</a:t>
            </a:r>
            <a:r>
              <a:rPr lang="en-US" altLang="en-US">
                <a:solidFill>
                  <a:srgbClr val="000000"/>
                </a:solidFill>
                <a:latin typeface="+mn-lt"/>
              </a:rPr>
              <a:t> </a:t>
            </a:r>
            <a:r>
              <a:rPr lang="en-US" altLang="en-US" err="1">
                <a:solidFill>
                  <a:srgbClr val="000000"/>
                </a:solidFill>
                <a:latin typeface="+mn-lt"/>
              </a:rPr>
              <a:t>élevée</a:t>
            </a:r>
            <a:r>
              <a:rPr lang="en-US" altLang="en-US">
                <a:solidFill>
                  <a:srgbClr val="000000"/>
                </a:solidFill>
                <a:latin typeface="+mn-lt"/>
              </a:rPr>
              <a:t> pour </a:t>
            </a:r>
            <a:r>
              <a:rPr lang="en-US" altLang="en-US" err="1">
                <a:solidFill>
                  <a:srgbClr val="000000"/>
                </a:solidFill>
                <a:latin typeface="+mn-lt"/>
              </a:rPr>
              <a:t>l’amélioration</a:t>
            </a:r>
            <a:r>
              <a:rPr lang="en-US" altLang="en-US">
                <a:solidFill>
                  <a:srgbClr val="000000"/>
                </a:solidFill>
                <a:latin typeface="+mn-lt"/>
              </a:rPr>
              <a:t>.</a:t>
            </a:r>
          </a:p>
          <a:p>
            <a:pPr marL="171450" indent="-171450">
              <a:spcBef>
                <a:spcPct val="0"/>
              </a:spcBef>
              <a:buClr>
                <a:srgbClr val="00788A"/>
              </a:buClr>
              <a:buFontTx/>
              <a:buChar char="•"/>
            </a:pPr>
            <a:r>
              <a:rPr lang="en-US" altLang="en-US" err="1">
                <a:solidFill>
                  <a:srgbClr val="000000"/>
                </a:solidFill>
                <a:latin typeface="+mn-lt"/>
              </a:rPr>
              <a:t>Accessibles</a:t>
            </a:r>
            <a:r>
              <a:rPr lang="en-US" altLang="en-US">
                <a:solidFill>
                  <a:srgbClr val="000000"/>
                </a:solidFill>
                <a:latin typeface="+mn-lt"/>
              </a:rPr>
              <a:t> : </a:t>
            </a:r>
            <a:r>
              <a:rPr lang="en-US" altLang="en-US" err="1">
                <a:solidFill>
                  <a:srgbClr val="000000"/>
                </a:solidFill>
                <a:latin typeface="+mn-lt"/>
              </a:rPr>
              <a:t>aident</a:t>
            </a:r>
            <a:r>
              <a:rPr lang="en-US" altLang="en-US">
                <a:solidFill>
                  <a:srgbClr val="000000"/>
                </a:solidFill>
                <a:latin typeface="+mn-lt"/>
              </a:rPr>
              <a:t> les </a:t>
            </a:r>
            <a:r>
              <a:rPr lang="en-US" altLang="en-US" err="1">
                <a:solidFill>
                  <a:srgbClr val="000000"/>
                </a:solidFill>
                <a:latin typeface="+mn-lt"/>
              </a:rPr>
              <a:t>cliniciens</a:t>
            </a:r>
            <a:r>
              <a:rPr lang="en-US" altLang="en-US">
                <a:solidFill>
                  <a:srgbClr val="000000"/>
                </a:solidFill>
                <a:latin typeface="+mn-lt"/>
              </a:rPr>
              <a:t> et les </a:t>
            </a:r>
            <a:r>
              <a:rPr lang="en-US" altLang="en-US" err="1">
                <a:solidFill>
                  <a:srgbClr val="000000"/>
                </a:solidFill>
                <a:latin typeface="+mn-lt"/>
              </a:rPr>
              <a:t>organismes</a:t>
            </a:r>
            <a:r>
              <a:rPr lang="en-US" altLang="en-US">
                <a:solidFill>
                  <a:srgbClr val="000000"/>
                </a:solidFill>
                <a:latin typeface="+mn-lt"/>
              </a:rPr>
              <a:t> de </a:t>
            </a:r>
            <a:r>
              <a:rPr lang="en-US" altLang="en-US" err="1">
                <a:solidFill>
                  <a:srgbClr val="000000"/>
                </a:solidFill>
                <a:latin typeface="+mn-lt"/>
              </a:rPr>
              <a:t>fournisseurs</a:t>
            </a:r>
            <a:r>
              <a:rPr lang="en-US" altLang="en-US">
                <a:solidFill>
                  <a:srgbClr val="000000"/>
                </a:solidFill>
                <a:latin typeface="+mn-lt"/>
              </a:rPr>
              <a:t> à </a:t>
            </a:r>
            <a:r>
              <a:rPr lang="en-US" altLang="en-US" err="1">
                <a:solidFill>
                  <a:srgbClr val="000000"/>
                </a:solidFill>
                <a:latin typeface="+mn-lt"/>
              </a:rPr>
              <a:t>offrir</a:t>
            </a:r>
            <a:r>
              <a:rPr lang="en-US" altLang="en-US">
                <a:solidFill>
                  <a:srgbClr val="000000"/>
                </a:solidFill>
                <a:latin typeface="+mn-lt"/>
              </a:rPr>
              <a:t> des </a:t>
            </a:r>
            <a:r>
              <a:rPr lang="en-US" altLang="en-US" err="1">
                <a:solidFill>
                  <a:srgbClr val="000000"/>
                </a:solidFill>
                <a:latin typeface="+mn-lt"/>
              </a:rPr>
              <a:t>soins</a:t>
            </a:r>
            <a:r>
              <a:rPr lang="en-US" altLang="en-US">
                <a:solidFill>
                  <a:srgbClr val="000000"/>
                </a:solidFill>
                <a:latin typeface="+mn-lt"/>
              </a:rPr>
              <a:t> de la plus haute </a:t>
            </a:r>
            <a:r>
              <a:rPr lang="en-US" altLang="en-US" err="1">
                <a:solidFill>
                  <a:srgbClr val="000000"/>
                </a:solidFill>
                <a:latin typeface="+mn-lt"/>
              </a:rPr>
              <a:t>qualité</a:t>
            </a:r>
            <a:r>
              <a:rPr lang="en-US" altLang="en-US">
                <a:solidFill>
                  <a:srgbClr val="000000"/>
                </a:solidFill>
                <a:latin typeface="+mn-lt"/>
              </a:rPr>
              <a:t> possible, et les patients à </a:t>
            </a:r>
            <a:r>
              <a:rPr lang="en-US" altLang="en-US" err="1">
                <a:solidFill>
                  <a:srgbClr val="000000"/>
                </a:solidFill>
                <a:latin typeface="+mn-lt"/>
              </a:rPr>
              <a:t>connaître</a:t>
            </a:r>
            <a:r>
              <a:rPr lang="en-US" altLang="en-US">
                <a:solidFill>
                  <a:srgbClr val="000000"/>
                </a:solidFill>
                <a:latin typeface="+mn-lt"/>
              </a:rPr>
              <a:t> les </a:t>
            </a:r>
            <a:r>
              <a:rPr lang="en-US" altLang="en-US" err="1">
                <a:solidFill>
                  <a:srgbClr val="000000"/>
                </a:solidFill>
                <a:latin typeface="+mn-lt"/>
              </a:rPr>
              <a:t>sujets</a:t>
            </a:r>
            <a:r>
              <a:rPr lang="en-US" altLang="en-US">
                <a:solidFill>
                  <a:srgbClr val="000000"/>
                </a:solidFill>
                <a:latin typeface="+mn-lt"/>
              </a:rPr>
              <a:t> à </a:t>
            </a:r>
            <a:r>
              <a:rPr lang="en-US" altLang="en-US" err="1">
                <a:solidFill>
                  <a:srgbClr val="000000"/>
                </a:solidFill>
                <a:latin typeface="+mn-lt"/>
              </a:rPr>
              <a:t>aborder</a:t>
            </a:r>
            <a:r>
              <a:rPr lang="en-US" altLang="en-US">
                <a:solidFill>
                  <a:srgbClr val="000000"/>
                </a:solidFill>
                <a:latin typeface="+mn-lt"/>
              </a:rPr>
              <a:t> avec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fournisseurs</a:t>
            </a:r>
            <a:r>
              <a:rPr lang="en-US" altLang="en-US">
                <a:solidFill>
                  <a:srgbClr val="000000"/>
                </a:solidFill>
                <a:latin typeface="+mn-lt"/>
              </a:rPr>
              <a:t> de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comparativement</a:t>
            </a:r>
            <a:r>
              <a:rPr lang="en-US" altLang="en-US">
                <a:solidFill>
                  <a:srgbClr val="000000"/>
                </a:solidFill>
                <a:latin typeface="+mn-lt"/>
              </a:rPr>
              <a:t> aux guides de pratique </a:t>
            </a:r>
            <a:r>
              <a:rPr lang="en-US" altLang="en-US" err="1">
                <a:solidFill>
                  <a:srgbClr val="000000"/>
                </a:solidFill>
                <a:latin typeface="+mn-lt"/>
              </a:rPr>
              <a:t>clinique</a:t>
            </a:r>
            <a:r>
              <a:rPr lang="en-US" altLang="en-US">
                <a:solidFill>
                  <a:srgbClr val="000000"/>
                </a:solidFill>
                <a:latin typeface="+mn-lt"/>
              </a:rPr>
              <a:t>, qui </a:t>
            </a:r>
            <a:r>
              <a:rPr lang="en-US" altLang="en-US" err="1">
                <a:solidFill>
                  <a:srgbClr val="000000"/>
                </a:solidFill>
                <a:latin typeface="+mn-lt"/>
              </a:rPr>
              <a:t>sont</a:t>
            </a:r>
            <a:r>
              <a:rPr lang="en-US" altLang="en-US">
                <a:solidFill>
                  <a:srgbClr val="000000"/>
                </a:solidFill>
                <a:latin typeface="+mn-lt"/>
              </a:rPr>
              <a:t> </a:t>
            </a:r>
            <a:r>
              <a:rPr lang="en-US" altLang="en-US" err="1">
                <a:solidFill>
                  <a:srgbClr val="000000"/>
                </a:solidFill>
                <a:latin typeface="+mn-lt"/>
              </a:rPr>
              <a:t>assez</a:t>
            </a:r>
            <a:r>
              <a:rPr lang="en-US" altLang="en-US">
                <a:solidFill>
                  <a:srgbClr val="000000"/>
                </a:solidFill>
                <a:latin typeface="+mn-lt"/>
              </a:rPr>
              <a:t> </a:t>
            </a:r>
            <a:r>
              <a:rPr lang="en-US" altLang="en-US" err="1">
                <a:solidFill>
                  <a:srgbClr val="000000"/>
                </a:solidFill>
                <a:latin typeface="+mn-lt"/>
              </a:rPr>
              <a:t>arides</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a:t>
            </a:r>
            <a:r>
              <a:rPr lang="en-US" altLang="en-US" err="1">
                <a:solidFill>
                  <a:srgbClr val="000000"/>
                </a:solidFill>
                <a:latin typeface="+mn-lt"/>
              </a:rPr>
              <a:t>sont</a:t>
            </a:r>
            <a:r>
              <a:rPr lang="en-US" altLang="en-US">
                <a:solidFill>
                  <a:srgbClr val="000000"/>
                </a:solidFill>
                <a:latin typeface="+mn-lt"/>
              </a:rPr>
              <a:t> très </a:t>
            </a:r>
            <a:r>
              <a:rPr lang="en-US" altLang="en-US" err="1">
                <a:solidFill>
                  <a:srgbClr val="000000"/>
                </a:solidFill>
                <a:latin typeface="+mn-lt"/>
              </a:rPr>
              <a:t>accessibles</a:t>
            </a:r>
            <a:r>
              <a:rPr lang="en-US" altLang="en-US">
                <a:solidFill>
                  <a:srgbClr val="000000"/>
                </a:solidFill>
                <a:latin typeface="+mn-lt"/>
              </a:rPr>
              <a:t> et </a:t>
            </a:r>
            <a:r>
              <a:rPr lang="en-US" altLang="en-US" err="1">
                <a:solidFill>
                  <a:srgbClr val="000000"/>
                </a:solidFill>
                <a:latin typeface="+mn-lt"/>
              </a:rPr>
              <a:t>écrites</a:t>
            </a:r>
            <a:r>
              <a:rPr lang="en-US" altLang="en-US">
                <a:solidFill>
                  <a:srgbClr val="000000"/>
                </a:solidFill>
                <a:latin typeface="+mn-lt"/>
              </a:rPr>
              <a:t> </a:t>
            </a:r>
            <a:r>
              <a:rPr lang="en-US" altLang="en-US" err="1">
                <a:solidFill>
                  <a:srgbClr val="000000"/>
                </a:solidFill>
                <a:latin typeface="+mn-lt"/>
              </a:rPr>
              <a:t>en</a:t>
            </a:r>
            <a:r>
              <a:rPr lang="en-US" altLang="en-US">
                <a:solidFill>
                  <a:srgbClr val="000000"/>
                </a:solidFill>
                <a:latin typeface="+mn-lt"/>
              </a:rPr>
              <a:t> </a:t>
            </a:r>
            <a:r>
              <a:rPr lang="en-US" altLang="en-US" err="1">
                <a:solidFill>
                  <a:srgbClr val="000000"/>
                </a:solidFill>
                <a:latin typeface="+mn-lt"/>
              </a:rPr>
              <a:t>langage</a:t>
            </a:r>
            <a:r>
              <a:rPr lang="en-US" altLang="en-US">
                <a:solidFill>
                  <a:srgbClr val="000000"/>
                </a:solidFill>
                <a:latin typeface="+mn-lt"/>
              </a:rPr>
              <a:t> </a:t>
            </a:r>
            <a:r>
              <a:rPr lang="en-US" altLang="en-US" err="1">
                <a:solidFill>
                  <a:srgbClr val="000000"/>
                </a:solidFill>
                <a:latin typeface="+mn-lt"/>
              </a:rPr>
              <a:t>clair</a:t>
            </a:r>
            <a:r>
              <a:rPr lang="en-US" altLang="en-US">
                <a:solidFill>
                  <a:srgbClr val="000000"/>
                </a:solidFill>
                <a:latin typeface="+mn-lt"/>
              </a:rPr>
              <a:t>).</a:t>
            </a:r>
          </a:p>
          <a:p>
            <a:pPr marL="171450" indent="-171450">
              <a:spcBef>
                <a:spcPct val="0"/>
              </a:spcBef>
              <a:buClr>
                <a:srgbClr val="00788A"/>
              </a:buClr>
              <a:buFontTx/>
              <a:buChar char="•"/>
            </a:pPr>
            <a:r>
              <a:rPr lang="en-US" altLang="en-US" err="1">
                <a:solidFill>
                  <a:srgbClr val="000000"/>
                </a:solidFill>
                <a:latin typeface="+mn-lt"/>
              </a:rPr>
              <a:t>Mesurables</a:t>
            </a:r>
            <a:r>
              <a:rPr lang="en-US" altLang="en-US">
                <a:solidFill>
                  <a:srgbClr val="000000"/>
                </a:solidFill>
                <a:latin typeface="+mn-lt"/>
              </a:rPr>
              <a:t> : </a:t>
            </a:r>
            <a:r>
              <a:rPr lang="en-US" altLang="en-US" err="1">
                <a:solidFill>
                  <a:srgbClr val="000000"/>
                </a:solidFill>
                <a:latin typeface="+mn-lt"/>
              </a:rPr>
              <a:t>chaque</a:t>
            </a:r>
            <a:r>
              <a:rPr lang="en-US" altLang="en-US">
                <a:solidFill>
                  <a:srgbClr val="000000"/>
                </a:solidFill>
                <a:latin typeface="+mn-lt"/>
              </a:rPr>
              <a:t> </a:t>
            </a:r>
            <a:r>
              <a:rPr lang="en-US" altLang="en-US" err="1">
                <a:solidFill>
                  <a:srgbClr val="000000"/>
                </a:solidFill>
                <a:latin typeface="+mn-lt"/>
              </a:rPr>
              <a:t>énoncé</a:t>
            </a:r>
            <a:r>
              <a:rPr lang="en-US" altLang="en-US">
                <a:solidFill>
                  <a:srgbClr val="000000"/>
                </a:solidFill>
                <a:latin typeface="+mn-lt"/>
              </a:rPr>
              <a:t> </a:t>
            </a:r>
            <a:r>
              <a:rPr lang="en-US" altLang="en-US" err="1">
                <a:solidFill>
                  <a:srgbClr val="000000"/>
                </a:solidFill>
                <a:latin typeface="+mn-lt"/>
              </a:rPr>
              <a:t>est</a:t>
            </a:r>
            <a:r>
              <a:rPr lang="en-US" altLang="en-US">
                <a:solidFill>
                  <a:srgbClr val="000000"/>
                </a:solidFill>
                <a:latin typeface="+mn-lt"/>
              </a:rPr>
              <a:t> </a:t>
            </a:r>
            <a:r>
              <a:rPr lang="en-US" altLang="en-US" err="1">
                <a:solidFill>
                  <a:srgbClr val="000000"/>
                </a:solidFill>
                <a:latin typeface="+mn-lt"/>
              </a:rPr>
              <a:t>accompagné</a:t>
            </a:r>
            <a:r>
              <a:rPr lang="en-US" altLang="en-US">
                <a:solidFill>
                  <a:srgbClr val="000000"/>
                </a:solidFill>
                <a:latin typeface="+mn-lt"/>
              </a:rPr>
              <a:t> d’un </a:t>
            </a:r>
            <a:r>
              <a:rPr lang="en-US" altLang="en-US" err="1">
                <a:solidFill>
                  <a:srgbClr val="000000"/>
                </a:solidFill>
                <a:latin typeface="+mn-lt"/>
              </a:rPr>
              <a:t>ou</a:t>
            </a:r>
            <a:r>
              <a:rPr lang="en-US" altLang="en-US">
                <a:solidFill>
                  <a:srgbClr val="000000"/>
                </a:solidFill>
                <a:latin typeface="+mn-lt"/>
              </a:rPr>
              <a:t> de </a:t>
            </a:r>
            <a:r>
              <a:rPr lang="en-US" altLang="en-US" err="1">
                <a:solidFill>
                  <a:srgbClr val="000000"/>
                </a:solidFill>
                <a:latin typeface="+mn-lt"/>
              </a:rPr>
              <a:t>plusieurs</a:t>
            </a:r>
            <a:r>
              <a:rPr lang="en-US" altLang="en-US">
                <a:solidFill>
                  <a:srgbClr val="000000"/>
                </a:solidFill>
                <a:latin typeface="+mn-lt"/>
              </a:rPr>
              <a:t> </a:t>
            </a:r>
            <a:r>
              <a:rPr lang="en-US" altLang="en-US" err="1">
                <a:solidFill>
                  <a:srgbClr val="000000"/>
                </a:solidFill>
                <a:latin typeface="+mn-lt"/>
              </a:rPr>
              <a:t>indicateurs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(structure, </a:t>
            </a:r>
            <a:r>
              <a:rPr lang="en-US" altLang="en-US" err="1">
                <a:solidFill>
                  <a:srgbClr val="000000"/>
                </a:solidFill>
                <a:latin typeface="+mn-lt"/>
              </a:rPr>
              <a:t>processus</a:t>
            </a:r>
            <a:r>
              <a:rPr lang="en-US" altLang="en-US">
                <a:solidFill>
                  <a:srgbClr val="000000"/>
                </a:solidFill>
                <a:latin typeface="+mn-lt"/>
              </a:rPr>
              <a:t> </a:t>
            </a:r>
            <a:r>
              <a:rPr lang="en-US" altLang="en-US" err="1">
                <a:solidFill>
                  <a:srgbClr val="000000"/>
                </a:solidFill>
                <a:latin typeface="+mn-lt"/>
              </a:rPr>
              <a:t>ou</a:t>
            </a:r>
            <a:r>
              <a:rPr lang="en-US" altLang="en-US">
                <a:solidFill>
                  <a:srgbClr val="000000"/>
                </a:solidFill>
                <a:latin typeface="+mn-lt"/>
              </a:rPr>
              <a:t> </a:t>
            </a:r>
            <a:r>
              <a:rPr lang="en-US" altLang="en-US" err="1">
                <a:solidFill>
                  <a:srgbClr val="000000"/>
                </a:solidFill>
                <a:latin typeface="+mn-lt"/>
              </a:rPr>
              <a:t>résultat</a:t>
            </a:r>
            <a:r>
              <a:rPr lang="en-US" altLang="en-US">
                <a:solidFill>
                  <a:srgbClr val="000000"/>
                </a:solidFill>
                <a:latin typeface="+mn-lt"/>
              </a:rPr>
              <a:t>), </a:t>
            </a:r>
            <a:r>
              <a:rPr lang="en-US" altLang="en-US" err="1">
                <a:solidFill>
                  <a:srgbClr val="000000"/>
                </a:solidFill>
                <a:latin typeface="+mn-lt"/>
              </a:rPr>
              <a:t>ainsi</a:t>
            </a:r>
            <a:r>
              <a:rPr lang="en-US" altLang="en-US">
                <a:solidFill>
                  <a:srgbClr val="000000"/>
                </a:solidFill>
                <a:latin typeface="+mn-lt"/>
              </a:rPr>
              <a:t> que d’un ensemble de </a:t>
            </a:r>
            <a:r>
              <a:rPr lang="en-US" altLang="en-US" err="1">
                <a:solidFill>
                  <a:srgbClr val="000000"/>
                </a:solidFill>
                <a:latin typeface="+mn-lt"/>
              </a:rPr>
              <a:t>mesures</a:t>
            </a:r>
            <a:r>
              <a:rPr lang="en-US" altLang="en-US">
                <a:solidFill>
                  <a:srgbClr val="000000"/>
                </a:solidFill>
                <a:latin typeface="+mn-lt"/>
              </a:rPr>
              <a:t> des </a:t>
            </a:r>
            <a:r>
              <a:rPr lang="en-US" altLang="en-US" err="1">
                <a:solidFill>
                  <a:srgbClr val="000000"/>
                </a:solidFill>
                <a:latin typeface="+mn-lt"/>
              </a:rPr>
              <a:t>résultats</a:t>
            </a:r>
            <a:r>
              <a:rPr lang="en-US" altLang="en-US">
                <a:solidFill>
                  <a:srgbClr val="000000"/>
                </a:solidFill>
                <a:latin typeface="+mn-lt"/>
              </a:rPr>
              <a:t> pour </a:t>
            </a:r>
            <a:r>
              <a:rPr lang="en-US" altLang="en-US" err="1">
                <a:solidFill>
                  <a:srgbClr val="000000"/>
                </a:solidFill>
                <a:latin typeface="+mn-lt"/>
              </a:rPr>
              <a:t>l’ensemble</a:t>
            </a:r>
            <a:r>
              <a:rPr lang="en-US" altLang="en-US">
                <a:solidFill>
                  <a:srgbClr val="000000"/>
                </a:solidFill>
                <a:latin typeface="+mn-lt"/>
              </a:rPr>
              <a:t> de la </a:t>
            </a:r>
            <a:r>
              <a:rPr lang="en-US" altLang="en-US" err="1">
                <a:solidFill>
                  <a:srgbClr val="000000"/>
                </a:solidFill>
                <a:latin typeface="+mn-lt"/>
              </a:rPr>
              <a:t>norme</a:t>
            </a:r>
            <a:r>
              <a:rPr lang="en-US" altLang="en-US">
                <a:solidFill>
                  <a:srgbClr val="000000"/>
                </a:solidFill>
                <a:latin typeface="+mn-lt"/>
              </a:rPr>
              <a:t>.</a:t>
            </a:r>
          </a:p>
          <a:p>
            <a:pPr marL="171450" indent="-171450">
              <a:spcBef>
                <a:spcPct val="0"/>
              </a:spcBef>
              <a:buClr>
                <a:srgbClr val="00788A"/>
              </a:buClr>
              <a:buFontTx/>
              <a:buChar char="•"/>
            </a:pPr>
            <a:r>
              <a:rPr lang="en-US" altLang="en-US" err="1">
                <a:solidFill>
                  <a:srgbClr val="000000"/>
                </a:solidFill>
                <a:latin typeface="+mn-lt"/>
              </a:rPr>
              <a:t>Applicables</a:t>
            </a:r>
            <a:r>
              <a:rPr lang="en-US" altLang="en-US">
                <a:solidFill>
                  <a:srgbClr val="000000"/>
                </a:solidFill>
                <a:latin typeface="+mn-lt"/>
              </a:rPr>
              <a:t> : des </a:t>
            </a:r>
            <a:r>
              <a:rPr lang="en-US" altLang="en-US" err="1">
                <a:solidFill>
                  <a:srgbClr val="000000"/>
                </a:solidFill>
                <a:latin typeface="+mn-lt"/>
              </a:rPr>
              <a:t>outils</a:t>
            </a:r>
            <a:r>
              <a:rPr lang="en-US" altLang="en-US">
                <a:solidFill>
                  <a:srgbClr val="000000"/>
                </a:solidFill>
                <a:latin typeface="+mn-lt"/>
              </a:rPr>
              <a:t> et des </a:t>
            </a:r>
            <a:r>
              <a:rPr lang="en-US" altLang="en-US" err="1">
                <a:solidFill>
                  <a:srgbClr val="000000"/>
                </a:solidFill>
                <a:latin typeface="+mn-lt"/>
              </a:rPr>
              <a:t>ressources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de la </a:t>
            </a:r>
            <a:r>
              <a:rPr lang="en-US" altLang="en-US" err="1">
                <a:solidFill>
                  <a:srgbClr val="000000"/>
                </a:solidFill>
                <a:latin typeface="+mn-lt"/>
              </a:rPr>
              <a:t>qualité</a:t>
            </a:r>
            <a:r>
              <a:rPr lang="en-US" altLang="en-US">
                <a:solidFill>
                  <a:srgbClr val="000000"/>
                </a:solidFill>
                <a:latin typeface="+mn-lt"/>
              </a:rPr>
              <a:t> </a:t>
            </a:r>
            <a:r>
              <a:rPr lang="en-US" altLang="en-US" err="1">
                <a:solidFill>
                  <a:srgbClr val="000000"/>
                </a:solidFill>
                <a:latin typeface="+mn-lt"/>
              </a:rPr>
              <a:t>soutiennent</a:t>
            </a:r>
            <a:r>
              <a:rPr lang="en-US" altLang="en-US">
                <a:solidFill>
                  <a:srgbClr val="000000"/>
                </a:solidFill>
                <a:latin typeface="+mn-lt"/>
              </a:rPr>
              <a:t> </a:t>
            </a:r>
            <a:r>
              <a:rPr lang="en-US" altLang="en-US" err="1">
                <a:solidFill>
                  <a:srgbClr val="000000"/>
                </a:solidFill>
                <a:latin typeface="+mn-lt"/>
              </a:rPr>
              <a:t>chaque</a:t>
            </a:r>
            <a:r>
              <a:rPr lang="en-US" altLang="en-US">
                <a:solidFill>
                  <a:srgbClr val="000000"/>
                </a:solidFill>
                <a:latin typeface="+mn-lt"/>
              </a:rPr>
              <a:t> </a:t>
            </a:r>
            <a:r>
              <a:rPr lang="en-US" altLang="en-US" err="1">
                <a:solidFill>
                  <a:srgbClr val="000000"/>
                </a:solidFill>
                <a:latin typeface="+mn-lt"/>
              </a:rPr>
              <a:t>norme</a:t>
            </a:r>
            <a:r>
              <a:rPr lang="en-US" altLang="en-US">
                <a:solidFill>
                  <a:srgbClr val="000000"/>
                </a:solidFill>
                <a:latin typeface="+mn-lt"/>
              </a:rPr>
              <a:t> </a:t>
            </a:r>
            <a:r>
              <a:rPr lang="en-US" altLang="en-US" err="1">
                <a:solidFill>
                  <a:srgbClr val="000000"/>
                </a:solidFill>
                <a:latin typeface="+mn-lt"/>
              </a:rPr>
              <a:t>en</a:t>
            </a:r>
            <a:r>
              <a:rPr lang="en-US" altLang="en-US">
                <a:solidFill>
                  <a:srgbClr val="000000"/>
                </a:solidFill>
                <a:latin typeface="+mn-lt"/>
              </a:rPr>
              <a:t> </a:t>
            </a:r>
            <a:r>
              <a:rPr lang="en-US" altLang="en-US" err="1">
                <a:solidFill>
                  <a:srgbClr val="000000"/>
                </a:solidFill>
                <a:latin typeface="+mn-lt"/>
              </a:rPr>
              <a:t>vue</a:t>
            </a:r>
            <a:r>
              <a:rPr lang="en-US" altLang="en-US">
                <a:solidFill>
                  <a:srgbClr val="000000"/>
                </a:solidFill>
                <a:latin typeface="+mn-lt"/>
              </a:rPr>
              <a:t> de </a:t>
            </a:r>
            <a:r>
              <a:rPr lang="en-US" altLang="en-US" err="1">
                <a:solidFill>
                  <a:srgbClr val="000000"/>
                </a:solidFill>
                <a:latin typeface="+mn-lt"/>
              </a:rPr>
              <a:t>favoriser</a:t>
            </a:r>
            <a:r>
              <a:rPr lang="en-US" altLang="en-US">
                <a:solidFill>
                  <a:srgbClr val="000000"/>
                </a:solidFill>
                <a:latin typeface="+mn-lt"/>
              </a:rPr>
              <a:t> </a:t>
            </a:r>
            <a:r>
              <a:rPr lang="en-US" altLang="en-US" err="1">
                <a:solidFill>
                  <a:srgbClr val="000000"/>
                </a:solidFill>
                <a:latin typeface="+mn-lt"/>
              </a:rPr>
              <a:t>l’adoption</a:t>
            </a:r>
            <a:r>
              <a:rPr lang="en-US" altLang="en-US">
                <a:solidFill>
                  <a:srgbClr val="000000"/>
                </a:solidFill>
                <a:latin typeface="+mn-lt"/>
              </a:rPr>
              <a:t>.</a:t>
            </a:r>
          </a:p>
          <a:p>
            <a:pPr defTabSz="457883">
              <a:defRPr/>
            </a:pPr>
            <a:endParaRPr lang="en-CA" b="1">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21351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rgbClr val="FFFF00"/>
                </a:solidFill>
                <a:effectLst/>
                <a:latin typeface="Calibri" pitchFamily="68" charset="0"/>
                <a:ea typeface="MS PGothic" panose="020B0600070205080204" pitchFamily="34" charset="-128"/>
                <a:cs typeface="ＭＳ Ｐゴシック" pitchFamily="68" charset="-128"/>
              </a:rPr>
              <a:t>Le Comité consultatif sur la norme de qualité </a:t>
            </a:r>
            <a:r>
              <a:rPr lang="fr-CA" sz="1200" b="0" u="none">
                <a:latin typeface="Calibri"/>
                <a:ea typeface="MS PGothic"/>
                <a:cs typeface="Calibri"/>
              </a:rPr>
              <a:t>relative aux infections du site opératoire </a:t>
            </a:r>
            <a:r>
              <a:rPr lang="fr-CA" sz="1200" kern="1200">
                <a:solidFill>
                  <a:schemeClr val="tx1"/>
                </a:solidFill>
                <a:effectLst/>
                <a:latin typeface="Calibri" pitchFamily="68" charset="0"/>
                <a:ea typeface="MS PGothic" panose="020B0600070205080204" pitchFamily="34" charset="-128"/>
                <a:cs typeface="ＭＳ Ｐゴシック" pitchFamily="68" charset="-128"/>
              </a:rPr>
              <a:t>a défini certains objectifs généraux pour cette norme de qualité.  </a:t>
            </a:r>
            <a:r>
              <a:rPr lang="fr-FR" sz="1200" kern="120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a:solidFill>
                <a:schemeClr val="tx1"/>
              </a:solidFill>
              <a:effectLst/>
              <a:latin typeface="Calibri" pitchFamily="68" charset="0"/>
              <a:ea typeface="MS PGothic" panose="020B0600070205080204" pitchFamily="34" charset="-128"/>
              <a:cs typeface="ＭＳ Ｐゴシック" pitchFamily="68" charset="-128"/>
            </a:endParaRPr>
          </a:p>
          <a:p>
            <a:endParaRPr lang="en-US"/>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35</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36</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a:solidFill>
                  <a:schemeClr val="tx1"/>
                </a:solidFill>
                <a:effectLst/>
                <a:latin typeface="Calibri" pitchFamily="68" charset="0"/>
                <a:ea typeface="MS PGothic" panose="020B0600070205080204" pitchFamily="34" charset="-128"/>
                <a:cs typeface="ＭＳ Ｐゴシック" pitchFamily="68" charset="-128"/>
              </a:rPr>
              <a:t>Chaque énoncé de qualité de la norme est accompagné d'un ou de plusieurs indicateurs. Ces indicateurs visent à orienter la mesure des efforts d’amélioration de la qualité liés à la mise en œuvre des énoncés. </a:t>
            </a:r>
          </a:p>
          <a:p>
            <a:endParaRPr lang="en-US" sz="1200" b="0" kern="120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38</a:t>
            </a:fld>
            <a:endParaRPr lang="en-CA" altLang="en-US"/>
          </a:p>
        </p:txBody>
      </p:sp>
    </p:spTree>
    <p:extLst>
      <p:ext uri="{BB962C8B-B14F-4D97-AF65-F5344CB8AC3E}">
        <p14:creationId xmlns:p14="http://schemas.microsoft.com/office/powerpoint/2010/main" val="39034977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39</a:t>
            </a:fld>
            <a:endParaRPr lang="en-CA" altLang="en-US"/>
          </a:p>
        </p:txBody>
      </p:sp>
    </p:spTree>
    <p:extLst>
      <p:ext uri="{BB962C8B-B14F-4D97-AF65-F5344CB8AC3E}">
        <p14:creationId xmlns:p14="http://schemas.microsoft.com/office/powerpoint/2010/main" val="78429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b="1">
                <a:solidFill>
                  <a:srgbClr val="000000"/>
                </a:solidFill>
                <a:latin typeface="+mn-lt"/>
              </a:rPr>
              <a:t>Les patients, les aidants </a:t>
            </a:r>
            <a:r>
              <a:rPr lang="en-US" altLang="en-US" b="1" err="1">
                <a:solidFill>
                  <a:srgbClr val="000000"/>
                </a:solidFill>
                <a:latin typeface="+mn-lt"/>
              </a:rPr>
              <a:t>naturels</a:t>
            </a:r>
            <a:r>
              <a:rPr lang="en-US" altLang="en-US" b="1">
                <a:solidFill>
                  <a:srgbClr val="000000"/>
                </a:solidFill>
                <a:latin typeface="+mn-lt"/>
              </a:rPr>
              <a:t> et le public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utiliser</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comprendre</a:t>
            </a:r>
            <a:r>
              <a:rPr lang="en-US" altLang="en-US">
                <a:solidFill>
                  <a:srgbClr val="000000"/>
                </a:solidFill>
                <a:latin typeface="+mn-lt"/>
              </a:rPr>
              <a:t> les </a:t>
            </a:r>
            <a:r>
              <a:rPr lang="en-US" altLang="en-US" err="1">
                <a:solidFill>
                  <a:srgbClr val="000000"/>
                </a:solidFill>
                <a:latin typeface="+mn-lt"/>
              </a:rPr>
              <a:t>caractéristiques</a:t>
            </a:r>
            <a:r>
              <a:rPr lang="en-US" altLang="en-US">
                <a:solidFill>
                  <a:srgbClr val="000000"/>
                </a:solidFill>
                <a:latin typeface="+mn-lt"/>
              </a:rPr>
              <a:t> de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d’excellente</a:t>
            </a:r>
            <a:r>
              <a:rPr lang="en-US" altLang="en-US">
                <a:solidFill>
                  <a:srgbClr val="000000"/>
                </a:solidFill>
                <a:latin typeface="+mn-lt"/>
              </a:rPr>
              <a:t> </a:t>
            </a:r>
            <a:r>
              <a:rPr lang="en-US" altLang="en-US" err="1">
                <a:solidFill>
                  <a:srgbClr val="000000"/>
                </a:solidFill>
                <a:latin typeface="+mn-lt"/>
              </a:rPr>
              <a:t>qualité</a:t>
            </a:r>
            <a:r>
              <a:rPr lang="en-US" altLang="en-US">
                <a:solidFill>
                  <a:srgbClr val="000000"/>
                </a:solidFill>
                <a:latin typeface="+mn-lt"/>
              </a:rPr>
              <a:t>, savoir à quoi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devraient</a:t>
            </a:r>
            <a:r>
              <a:rPr lang="en-US" altLang="en-US">
                <a:solidFill>
                  <a:srgbClr val="000000"/>
                </a:solidFill>
                <a:latin typeface="+mn-lt"/>
              </a:rPr>
              <a:t> </a:t>
            </a:r>
            <a:r>
              <a:rPr lang="en-US" altLang="en-US" err="1">
                <a:solidFill>
                  <a:srgbClr val="000000"/>
                </a:solidFill>
                <a:latin typeface="+mn-lt"/>
              </a:rPr>
              <a:t>s’attendre</a:t>
            </a:r>
            <a:r>
              <a:rPr lang="en-US" altLang="en-US">
                <a:solidFill>
                  <a:srgbClr val="000000"/>
                </a:solidFill>
                <a:latin typeface="+mn-lt"/>
              </a:rPr>
              <a:t> de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fournisseurs</a:t>
            </a:r>
            <a:r>
              <a:rPr lang="en-US" altLang="en-US">
                <a:solidFill>
                  <a:srgbClr val="000000"/>
                </a:solidFill>
                <a:latin typeface="+mn-lt"/>
              </a:rPr>
              <a:t> de </a:t>
            </a:r>
            <a:r>
              <a:rPr lang="en-US" altLang="en-US" err="1">
                <a:solidFill>
                  <a:srgbClr val="000000"/>
                </a:solidFill>
                <a:latin typeface="+mn-lt"/>
              </a:rPr>
              <a:t>soins</a:t>
            </a:r>
            <a:r>
              <a:rPr lang="en-US" altLang="en-US">
                <a:solidFill>
                  <a:srgbClr val="000000"/>
                </a:solidFill>
                <a:latin typeface="+mn-lt"/>
              </a:rPr>
              <a:t> de </a:t>
            </a:r>
            <a:r>
              <a:rPr lang="en-US" altLang="en-US" err="1">
                <a:solidFill>
                  <a:srgbClr val="000000"/>
                </a:solidFill>
                <a:latin typeface="+mn-lt"/>
              </a:rPr>
              <a:t>santé</a:t>
            </a:r>
            <a:r>
              <a:rPr lang="en-US" altLang="en-US">
                <a:solidFill>
                  <a:srgbClr val="000000"/>
                </a:solidFill>
                <a:latin typeface="+mn-lt"/>
              </a:rPr>
              <a:t> et </a:t>
            </a:r>
            <a:r>
              <a:rPr lang="en-US" altLang="en-US" err="1">
                <a:solidFill>
                  <a:srgbClr val="000000"/>
                </a:solidFill>
                <a:latin typeface="+mn-lt"/>
              </a:rPr>
              <a:t>connaître</a:t>
            </a:r>
            <a:r>
              <a:rPr lang="en-US" altLang="en-US">
                <a:solidFill>
                  <a:srgbClr val="000000"/>
                </a:solidFill>
                <a:latin typeface="+mn-lt"/>
              </a:rPr>
              <a:t> la </a:t>
            </a:r>
            <a:r>
              <a:rPr lang="en-US" altLang="en-US" err="1">
                <a:solidFill>
                  <a:srgbClr val="000000"/>
                </a:solidFill>
                <a:latin typeface="+mn-lt"/>
              </a:rPr>
              <a:t>façon</a:t>
            </a:r>
            <a:r>
              <a:rPr lang="en-US" altLang="en-US">
                <a:solidFill>
                  <a:srgbClr val="000000"/>
                </a:solidFill>
                <a:latin typeface="+mn-lt"/>
              </a:rPr>
              <a:t> de </a:t>
            </a:r>
            <a:r>
              <a:rPr lang="en-US" altLang="en-US" err="1">
                <a:solidFill>
                  <a:srgbClr val="000000"/>
                </a:solidFill>
                <a:latin typeface="+mn-lt"/>
              </a:rPr>
              <a:t>discuter</a:t>
            </a:r>
            <a:r>
              <a:rPr lang="en-US" altLang="en-US">
                <a:solidFill>
                  <a:srgbClr val="000000"/>
                </a:solidFill>
                <a:latin typeface="+mn-lt"/>
              </a:rPr>
              <a:t> de la </a:t>
            </a:r>
            <a:r>
              <a:rPr lang="en-US" altLang="en-US" err="1">
                <a:solidFill>
                  <a:srgbClr val="000000"/>
                </a:solidFill>
                <a:latin typeface="+mn-lt"/>
              </a:rPr>
              <a:t>qualité</a:t>
            </a:r>
            <a:r>
              <a:rPr lang="en-US" altLang="en-US">
                <a:solidFill>
                  <a:srgbClr val="000000"/>
                </a:solidFill>
                <a:latin typeface="+mn-lt"/>
              </a:rPr>
              <a:t> de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soins</a:t>
            </a:r>
            <a:r>
              <a:rPr lang="en-US" altLang="en-US">
                <a:solidFill>
                  <a:srgbClr val="000000"/>
                </a:solidFill>
                <a:latin typeface="+mn-lt"/>
              </a:rPr>
              <a:t>.</a:t>
            </a:r>
          </a:p>
          <a:p>
            <a:pPr marL="360363" indent="-360363">
              <a:lnSpc>
                <a:spcPct val="95000"/>
              </a:lnSpc>
              <a:spcAft>
                <a:spcPts val="600"/>
              </a:spcAft>
              <a:buFontTx/>
              <a:buChar char="•"/>
            </a:pPr>
            <a:r>
              <a:rPr lang="en-US" altLang="en-US" b="1">
                <a:solidFill>
                  <a:srgbClr val="000000"/>
                </a:solidFill>
                <a:latin typeface="+mn-lt"/>
              </a:rPr>
              <a:t>Les </a:t>
            </a:r>
            <a:r>
              <a:rPr lang="en-US" altLang="en-US" b="1" err="1">
                <a:solidFill>
                  <a:srgbClr val="000000"/>
                </a:solidFill>
                <a:latin typeface="+mn-lt"/>
              </a:rPr>
              <a:t>régions</a:t>
            </a:r>
            <a:r>
              <a:rPr lang="en-US" altLang="en-US" b="1">
                <a:solidFill>
                  <a:srgbClr val="000000"/>
                </a:solidFill>
                <a:latin typeface="+mn-lt"/>
              </a:rPr>
              <a:t> </a:t>
            </a:r>
            <a:r>
              <a:rPr lang="en-US" altLang="en-US" b="1" err="1">
                <a:solidFill>
                  <a:srgbClr val="000000"/>
                </a:solidFill>
                <a:latin typeface="+mn-lt"/>
              </a:rPr>
              <a:t>provinciales</a:t>
            </a:r>
            <a:r>
              <a:rPr lang="en-US" altLang="en-US" b="1">
                <a:solidFill>
                  <a:srgbClr val="000000"/>
                </a:solidFill>
                <a:latin typeface="+mn-lt"/>
              </a:rPr>
              <a:t> et les </a:t>
            </a:r>
            <a:r>
              <a:rPr lang="en-US" altLang="en-US" b="1" err="1">
                <a:solidFill>
                  <a:srgbClr val="000000"/>
                </a:solidFill>
                <a:latin typeface="+mn-lt"/>
              </a:rPr>
              <a:t>organismes</a:t>
            </a:r>
            <a:r>
              <a:rPr lang="en-US" altLang="en-US" b="1">
                <a:solidFill>
                  <a:srgbClr val="000000"/>
                </a:solidFill>
                <a:latin typeface="+mn-lt"/>
              </a:rPr>
              <a:t> </a:t>
            </a:r>
            <a:r>
              <a:rPr lang="en-US" altLang="en-US" b="1" err="1">
                <a:solidFill>
                  <a:srgbClr val="000000"/>
                </a:solidFill>
                <a:latin typeface="+mn-lt"/>
              </a:rPr>
              <a:t>responsables</a:t>
            </a:r>
            <a:r>
              <a:rPr lang="en-US" altLang="en-US" b="1">
                <a:solidFill>
                  <a:srgbClr val="000000"/>
                </a:solidFill>
                <a:latin typeface="+mn-lt"/>
              </a:rPr>
              <a:t> de la </a:t>
            </a:r>
            <a:r>
              <a:rPr lang="en-US" altLang="en-US" b="1" err="1">
                <a:solidFill>
                  <a:srgbClr val="000000"/>
                </a:solidFill>
                <a:latin typeface="+mn-lt"/>
              </a:rPr>
              <a:t>prévention</a:t>
            </a:r>
            <a:r>
              <a:rPr lang="en-US" altLang="en-US" b="1">
                <a:solidFill>
                  <a:srgbClr val="000000"/>
                </a:solidFill>
                <a:latin typeface="+mn-lt"/>
              </a:rPr>
              <a:t> des maladies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recourir</a:t>
            </a:r>
            <a:r>
              <a:rPr lang="en-US" altLang="en-US">
                <a:solidFill>
                  <a:srgbClr val="000000"/>
                </a:solidFill>
                <a:latin typeface="+mn-lt"/>
              </a:rPr>
              <a:t> aux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mesurer</a:t>
            </a:r>
            <a:r>
              <a:rPr lang="en-US" altLang="en-US">
                <a:solidFill>
                  <a:srgbClr val="000000"/>
                </a:solidFill>
                <a:latin typeface="+mn-lt"/>
              </a:rPr>
              <a:t> les </a:t>
            </a:r>
            <a:r>
              <a:rPr lang="en-US" altLang="en-US" err="1">
                <a:solidFill>
                  <a:srgbClr val="000000"/>
                </a:solidFill>
                <a:latin typeface="+mn-lt"/>
              </a:rPr>
              <a:t>résultats</a:t>
            </a:r>
            <a:r>
              <a:rPr lang="en-US" altLang="en-US">
                <a:solidFill>
                  <a:srgbClr val="000000"/>
                </a:solidFill>
                <a:latin typeface="+mn-lt"/>
              </a:rPr>
              <a:t> de </a:t>
            </a:r>
            <a:r>
              <a:rPr lang="en-US" altLang="en-US"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tenir</a:t>
            </a:r>
            <a:r>
              <a:rPr lang="en-US" altLang="en-US">
                <a:solidFill>
                  <a:srgbClr val="000000"/>
                </a:solidFill>
                <a:latin typeface="+mn-lt"/>
              </a:rPr>
              <a:t> les </a:t>
            </a:r>
            <a:r>
              <a:rPr lang="en-US" altLang="en-US" err="1">
                <a:solidFill>
                  <a:srgbClr val="000000"/>
                </a:solidFill>
                <a:latin typeface="+mn-lt"/>
              </a:rPr>
              <a:t>fournisseurs</a:t>
            </a:r>
            <a:r>
              <a:rPr lang="en-US" altLang="en-US">
                <a:solidFill>
                  <a:srgbClr val="000000"/>
                </a:solidFill>
                <a:latin typeface="+mn-lt"/>
              </a:rPr>
              <a:t> de services de </a:t>
            </a:r>
            <a:r>
              <a:rPr lang="en-US" altLang="en-US"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responsables</a:t>
            </a:r>
            <a:r>
              <a:rPr lang="en-US" altLang="en-US">
                <a:solidFill>
                  <a:srgbClr val="000000"/>
                </a:solidFill>
                <a:latin typeface="+mn-lt"/>
              </a:rPr>
              <a:t> de la prestation de </a:t>
            </a:r>
            <a:r>
              <a:rPr lang="en-US" altLang="en-US" err="1">
                <a:solidFill>
                  <a:srgbClr val="000000"/>
                </a:solidFill>
                <a:latin typeface="+mn-lt"/>
              </a:rPr>
              <a:t>soins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supérieure et </a:t>
            </a:r>
            <a:r>
              <a:rPr lang="en-US" altLang="en-US" err="1">
                <a:solidFill>
                  <a:srgbClr val="000000"/>
                </a:solidFill>
                <a:latin typeface="+mn-lt"/>
              </a:rPr>
              <a:t>orienter</a:t>
            </a:r>
            <a:r>
              <a:rPr lang="en-US" altLang="en-US">
                <a:solidFill>
                  <a:srgbClr val="000000"/>
                </a:solidFill>
                <a:latin typeface="+mn-lt"/>
              </a:rPr>
              <a:t> les </a:t>
            </a:r>
            <a:r>
              <a:rPr lang="en-US" altLang="en-US" err="1">
                <a:solidFill>
                  <a:srgbClr val="000000"/>
                </a:solidFill>
                <a:latin typeface="+mn-lt"/>
              </a:rPr>
              <a:t>stratégies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a:t>
            </a:r>
            <a:r>
              <a:rPr lang="en-US" altLang="en-US" err="1">
                <a:solidFill>
                  <a:srgbClr val="000000"/>
                </a:solidFill>
                <a:latin typeface="+mn-lt"/>
              </a:rPr>
              <a:t>régionales</a:t>
            </a:r>
            <a:r>
              <a:rPr lang="en-US" altLang="en-US">
                <a:solidFill>
                  <a:srgbClr val="000000"/>
                </a:solidFill>
                <a:latin typeface="+mn-lt"/>
              </a:rPr>
              <a:t>.</a:t>
            </a:r>
          </a:p>
          <a:p>
            <a:pPr marL="360363" lvl="1" indent="-360363">
              <a:lnSpc>
                <a:spcPct val="95000"/>
              </a:lnSpc>
              <a:spcAft>
                <a:spcPts val="600"/>
              </a:spcAft>
              <a:buClr>
                <a:srgbClr val="00858F"/>
              </a:buClr>
              <a:buFontTx/>
              <a:buChar char="•"/>
            </a:pPr>
            <a:r>
              <a:rPr lang="en-US" altLang="en-US" b="1">
                <a:solidFill>
                  <a:srgbClr val="000000"/>
                </a:solidFill>
                <a:latin typeface="+mn-lt"/>
              </a:rPr>
              <a:t>Les </a:t>
            </a:r>
            <a:r>
              <a:rPr lang="en-US" altLang="en-US" b="1" err="1">
                <a:solidFill>
                  <a:srgbClr val="000000"/>
                </a:solidFill>
                <a:latin typeface="+mn-lt"/>
              </a:rPr>
              <a:t>organismes</a:t>
            </a:r>
            <a:r>
              <a:rPr lang="en-US" altLang="en-US" b="1">
                <a:solidFill>
                  <a:srgbClr val="000000"/>
                </a:solidFill>
                <a:latin typeface="+mn-lt"/>
              </a:rPr>
              <a:t> </a:t>
            </a:r>
            <a:r>
              <a:rPr lang="en-US" altLang="en-US" b="1" err="1">
                <a:solidFill>
                  <a:srgbClr val="000000"/>
                </a:solidFill>
                <a:latin typeface="+mn-lt"/>
              </a:rPr>
              <a:t>fournisseurs</a:t>
            </a:r>
            <a:r>
              <a:rPr lang="en-US" altLang="en-US" b="1">
                <a:solidFill>
                  <a:srgbClr val="000000"/>
                </a:solidFill>
                <a:latin typeface="+mn-lt"/>
              </a:rPr>
              <a:t> de </a:t>
            </a:r>
            <a:r>
              <a:rPr lang="en-US" altLang="en-US" b="1" err="1">
                <a:solidFill>
                  <a:srgbClr val="000000"/>
                </a:solidFill>
                <a:latin typeface="+mn-lt"/>
              </a:rPr>
              <a:t>soins</a:t>
            </a:r>
            <a:r>
              <a:rPr lang="en-US" altLang="en-US" b="1">
                <a:solidFill>
                  <a:srgbClr val="000000"/>
                </a:solidFill>
                <a:latin typeface="+mn-lt"/>
              </a:rPr>
              <a:t> de </a:t>
            </a:r>
            <a:r>
              <a:rPr lang="en-US" altLang="en-US" b="1"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utiliser</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mesurer</a:t>
            </a:r>
            <a:r>
              <a:rPr lang="en-US" altLang="en-US">
                <a:solidFill>
                  <a:srgbClr val="000000"/>
                </a:solidFill>
                <a:latin typeface="+mn-lt"/>
              </a:rPr>
              <a:t> et </a:t>
            </a:r>
            <a:r>
              <a:rPr lang="en-US" altLang="en-US" err="1">
                <a:solidFill>
                  <a:srgbClr val="000000"/>
                </a:solidFill>
                <a:latin typeface="+mn-lt"/>
              </a:rPr>
              <a:t>vérifier</a:t>
            </a:r>
            <a:r>
              <a:rPr lang="en-US" altLang="en-US">
                <a:solidFill>
                  <a:srgbClr val="000000"/>
                </a:solidFill>
                <a:latin typeface="+mn-lt"/>
              </a:rPr>
              <a:t> la </a:t>
            </a:r>
            <a:r>
              <a:rPr lang="en-US" altLang="en-US" err="1">
                <a:solidFill>
                  <a:srgbClr val="000000"/>
                </a:solidFill>
                <a:latin typeface="+mn-lt"/>
              </a:rPr>
              <a:t>qualité</a:t>
            </a:r>
            <a:r>
              <a:rPr lang="en-US" altLang="en-US">
                <a:solidFill>
                  <a:srgbClr val="000000"/>
                </a:solidFill>
                <a:latin typeface="+mn-lt"/>
              </a:rPr>
              <a:t> de </a:t>
            </a:r>
            <a:r>
              <a:rPr lang="en-US" altLang="en-US" err="1">
                <a:solidFill>
                  <a:srgbClr val="000000"/>
                </a:solidFill>
                <a:latin typeface="+mn-lt"/>
              </a:rPr>
              <a:t>leurs</a:t>
            </a:r>
            <a:r>
              <a:rPr lang="en-US" altLang="en-US">
                <a:solidFill>
                  <a:srgbClr val="000000"/>
                </a:solidFill>
                <a:latin typeface="+mn-lt"/>
              </a:rPr>
              <a:t> </a:t>
            </a:r>
            <a:r>
              <a:rPr lang="en-US" altLang="en-US" err="1">
                <a:solidFill>
                  <a:srgbClr val="000000"/>
                </a:solidFill>
                <a:latin typeface="+mn-lt"/>
              </a:rPr>
              <a:t>soins</a:t>
            </a:r>
            <a:r>
              <a:rPr lang="en-US" altLang="en-US">
                <a:solidFill>
                  <a:srgbClr val="000000"/>
                </a:solidFill>
                <a:latin typeface="+mn-lt"/>
              </a:rPr>
              <a:t>, </a:t>
            </a:r>
            <a:r>
              <a:rPr lang="en-US" altLang="en-US" err="1">
                <a:solidFill>
                  <a:srgbClr val="000000"/>
                </a:solidFill>
                <a:latin typeface="+mn-lt"/>
              </a:rPr>
              <a:t>cerner</a:t>
            </a:r>
            <a:r>
              <a:rPr lang="en-US" altLang="en-US">
                <a:solidFill>
                  <a:srgbClr val="000000"/>
                </a:solidFill>
                <a:latin typeface="+mn-lt"/>
              </a:rPr>
              <a:t> les </a:t>
            </a:r>
            <a:r>
              <a:rPr lang="en-US" altLang="en-US" err="1">
                <a:solidFill>
                  <a:srgbClr val="000000"/>
                </a:solidFill>
                <a:latin typeface="+mn-lt"/>
              </a:rPr>
              <a:t>écarts</a:t>
            </a:r>
            <a:r>
              <a:rPr lang="en-US" altLang="en-US">
                <a:solidFill>
                  <a:srgbClr val="000000"/>
                </a:solidFill>
                <a:latin typeface="+mn-lt"/>
              </a:rPr>
              <a:t>, </a:t>
            </a:r>
            <a:r>
              <a:rPr lang="en-US" altLang="en-US" err="1">
                <a:solidFill>
                  <a:srgbClr val="000000"/>
                </a:solidFill>
                <a:latin typeface="+mn-lt"/>
              </a:rPr>
              <a:t>orienter</a:t>
            </a:r>
            <a:r>
              <a:rPr lang="en-US" altLang="en-US">
                <a:solidFill>
                  <a:srgbClr val="000000"/>
                </a:solidFill>
                <a:latin typeface="+mn-lt"/>
              </a:rPr>
              <a:t> les </a:t>
            </a:r>
            <a:r>
              <a:rPr lang="en-US" altLang="en-US" err="1">
                <a:solidFill>
                  <a:srgbClr val="000000"/>
                </a:solidFill>
                <a:latin typeface="+mn-lt"/>
              </a:rPr>
              <a:t>stratégies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a:t>
            </a:r>
            <a:r>
              <a:rPr lang="en-US" altLang="en-US" err="1">
                <a:solidFill>
                  <a:srgbClr val="000000"/>
                </a:solidFill>
                <a:latin typeface="+mn-lt"/>
              </a:rPr>
              <a:t>organisationnelles</a:t>
            </a:r>
            <a:r>
              <a:rPr lang="en-US" altLang="en-US">
                <a:solidFill>
                  <a:srgbClr val="000000"/>
                </a:solidFill>
                <a:latin typeface="+mn-lt"/>
              </a:rPr>
              <a:t> et </a:t>
            </a:r>
            <a:r>
              <a:rPr lang="en-US" altLang="en-US" err="1">
                <a:solidFill>
                  <a:srgbClr val="000000"/>
                </a:solidFill>
                <a:latin typeface="+mn-lt"/>
              </a:rPr>
              <a:t>aiguiller</a:t>
            </a:r>
            <a:r>
              <a:rPr lang="en-US" altLang="en-US">
                <a:solidFill>
                  <a:srgbClr val="000000"/>
                </a:solidFill>
                <a:latin typeface="+mn-lt"/>
              </a:rPr>
              <a:t> les </a:t>
            </a:r>
            <a:r>
              <a:rPr lang="en-US" altLang="en-US" err="1">
                <a:solidFill>
                  <a:srgbClr val="000000"/>
                </a:solidFill>
                <a:latin typeface="+mn-lt"/>
              </a:rPr>
              <a:t>investissements</a:t>
            </a:r>
            <a:r>
              <a:rPr lang="en-US" altLang="en-US">
                <a:solidFill>
                  <a:srgbClr val="000000"/>
                </a:solidFill>
                <a:latin typeface="+mn-lt"/>
              </a:rPr>
              <a:t> dans les </a:t>
            </a:r>
            <a:r>
              <a:rPr lang="en-US" altLang="en-US" err="1">
                <a:solidFill>
                  <a:srgbClr val="000000"/>
                </a:solidFill>
                <a:latin typeface="+mn-lt"/>
              </a:rPr>
              <a:t>programmes</a:t>
            </a:r>
            <a:r>
              <a:rPr lang="en-US" altLang="en-US">
                <a:solidFill>
                  <a:srgbClr val="000000"/>
                </a:solidFill>
                <a:latin typeface="+mn-lt"/>
              </a:rPr>
              <a:t> </a:t>
            </a:r>
            <a:r>
              <a:rPr lang="en-US" altLang="en-US" err="1">
                <a:solidFill>
                  <a:srgbClr val="000000"/>
                </a:solidFill>
                <a:latin typeface="+mn-lt"/>
              </a:rPr>
              <a:t>cliniques</a:t>
            </a:r>
            <a:r>
              <a:rPr lang="en-US" altLang="en-US">
                <a:solidFill>
                  <a:srgbClr val="000000"/>
                </a:solidFill>
                <a:latin typeface="+mn-lt"/>
              </a:rPr>
              <a:t>.</a:t>
            </a:r>
          </a:p>
          <a:p>
            <a:pPr marL="360363" lvl="1" indent="-360363">
              <a:lnSpc>
                <a:spcPct val="95000"/>
              </a:lnSpc>
              <a:spcAft>
                <a:spcPts val="600"/>
              </a:spcAft>
              <a:buClr>
                <a:srgbClr val="00858F"/>
              </a:buClr>
              <a:buFontTx/>
              <a:buChar char="•"/>
            </a:pPr>
            <a:r>
              <a:rPr lang="en-US" altLang="en-US" b="1">
                <a:solidFill>
                  <a:srgbClr val="000000"/>
                </a:solidFill>
                <a:latin typeface="+mn-lt"/>
              </a:rPr>
              <a:t>Les </a:t>
            </a:r>
            <a:r>
              <a:rPr lang="en-US" altLang="en-US" b="1" err="1">
                <a:solidFill>
                  <a:srgbClr val="000000"/>
                </a:solidFill>
                <a:latin typeface="+mn-lt"/>
              </a:rPr>
              <a:t>professionnels</a:t>
            </a:r>
            <a:r>
              <a:rPr lang="en-US" altLang="en-US" b="1">
                <a:solidFill>
                  <a:srgbClr val="000000"/>
                </a:solidFill>
                <a:latin typeface="+mn-lt"/>
              </a:rPr>
              <a:t> de la </a:t>
            </a:r>
            <a:r>
              <a:rPr lang="en-US" altLang="en-US" b="1" err="1">
                <a:solidFill>
                  <a:srgbClr val="000000"/>
                </a:solidFill>
                <a:latin typeface="+mn-lt"/>
              </a:rPr>
              <a:t>santé</a:t>
            </a:r>
            <a:r>
              <a:rPr lang="en-US" altLang="en-US">
                <a:solidFill>
                  <a:srgbClr val="000000"/>
                </a:solidFill>
                <a:latin typeface="+mn-lt"/>
              </a:rPr>
              <a:t>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recourir</a:t>
            </a:r>
            <a:r>
              <a:rPr lang="en-US" altLang="en-US">
                <a:solidFill>
                  <a:srgbClr val="000000"/>
                </a:solidFill>
                <a:latin typeface="+mn-lt"/>
              </a:rPr>
              <a:t> aux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évaluer</a:t>
            </a:r>
            <a:r>
              <a:rPr lang="en-US" altLang="en-US">
                <a:solidFill>
                  <a:srgbClr val="000000"/>
                </a:solidFill>
                <a:latin typeface="+mn-lt"/>
              </a:rPr>
              <a:t> la </a:t>
            </a:r>
            <a:r>
              <a:rPr lang="en-US" altLang="en-US" err="1">
                <a:solidFill>
                  <a:srgbClr val="000000"/>
                </a:solidFill>
                <a:latin typeface="+mn-lt"/>
              </a:rPr>
              <a:t>façon</a:t>
            </a:r>
            <a:r>
              <a:rPr lang="en-US" altLang="en-US">
                <a:solidFill>
                  <a:srgbClr val="000000"/>
                </a:solidFill>
                <a:latin typeface="+mn-lt"/>
              </a:rPr>
              <a:t> </a:t>
            </a:r>
            <a:r>
              <a:rPr lang="en-US" altLang="en-US" err="1">
                <a:solidFill>
                  <a:srgbClr val="000000"/>
                </a:solidFill>
                <a:latin typeface="+mn-lt"/>
              </a:rPr>
              <a:t>dont</a:t>
            </a:r>
            <a:r>
              <a:rPr lang="en-US" altLang="en-US">
                <a:solidFill>
                  <a:srgbClr val="000000"/>
                </a:solidFill>
                <a:latin typeface="+mn-lt"/>
              </a:rPr>
              <a:t>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exercent</a:t>
            </a:r>
            <a:r>
              <a:rPr lang="en-US" altLang="en-US">
                <a:solidFill>
                  <a:srgbClr val="000000"/>
                </a:solidFill>
                <a:latin typeface="+mn-lt"/>
              </a:rPr>
              <a:t> </a:t>
            </a:r>
            <a:r>
              <a:rPr lang="en-US" altLang="en-US" err="1">
                <a:solidFill>
                  <a:srgbClr val="000000"/>
                </a:solidFill>
                <a:latin typeface="+mn-lt"/>
              </a:rPr>
              <a:t>leur</a:t>
            </a:r>
            <a:r>
              <a:rPr lang="en-US" altLang="en-US">
                <a:solidFill>
                  <a:srgbClr val="000000"/>
                </a:solidFill>
                <a:latin typeface="+mn-lt"/>
              </a:rPr>
              <a:t> profession et </a:t>
            </a:r>
            <a:r>
              <a:rPr lang="en-US" altLang="en-US" err="1">
                <a:solidFill>
                  <a:srgbClr val="000000"/>
                </a:solidFill>
                <a:latin typeface="+mn-lt"/>
              </a:rPr>
              <a:t>cerner</a:t>
            </a:r>
            <a:r>
              <a:rPr lang="en-US" altLang="en-US">
                <a:solidFill>
                  <a:srgbClr val="000000"/>
                </a:solidFill>
                <a:latin typeface="+mn-lt"/>
              </a:rPr>
              <a:t> les </a:t>
            </a:r>
            <a:r>
              <a:rPr lang="en-US" altLang="en-US" err="1">
                <a:solidFill>
                  <a:srgbClr val="000000"/>
                </a:solidFill>
                <a:latin typeface="+mn-lt"/>
              </a:rPr>
              <a:t>secteurs</a:t>
            </a:r>
            <a:r>
              <a:rPr lang="en-US" altLang="en-US">
                <a:solidFill>
                  <a:srgbClr val="000000"/>
                </a:solidFill>
                <a:latin typeface="+mn-lt"/>
              </a:rPr>
              <a:t> </a:t>
            </a:r>
            <a:r>
              <a:rPr lang="en-US" altLang="en-US" err="1">
                <a:solidFill>
                  <a:srgbClr val="000000"/>
                </a:solidFill>
                <a:latin typeface="+mn-lt"/>
              </a:rPr>
              <a:t>d’amélioration</a:t>
            </a:r>
            <a:r>
              <a:rPr lang="en-US" altLang="en-US">
                <a:solidFill>
                  <a:srgbClr val="000000"/>
                </a:solidFill>
                <a:latin typeface="+mn-lt"/>
              </a:rPr>
              <a:t> de la </a:t>
            </a:r>
            <a:r>
              <a:rPr lang="en-US" altLang="en-US" err="1">
                <a:solidFill>
                  <a:srgbClr val="000000"/>
                </a:solidFill>
                <a:latin typeface="+mn-lt"/>
              </a:rPr>
              <a:t>qualité</a:t>
            </a:r>
            <a:r>
              <a:rPr lang="en-US" altLang="en-US">
                <a:solidFill>
                  <a:srgbClr val="000000"/>
                </a:solidFill>
                <a:latin typeface="+mn-lt"/>
              </a:rPr>
              <a:t> au </a:t>
            </a:r>
            <a:r>
              <a:rPr lang="en-US" altLang="en-US" err="1">
                <a:solidFill>
                  <a:srgbClr val="000000"/>
                </a:solidFill>
                <a:latin typeface="+mn-lt"/>
              </a:rPr>
              <a:t>niveau</a:t>
            </a:r>
            <a:r>
              <a:rPr lang="en-US" altLang="en-US">
                <a:solidFill>
                  <a:srgbClr val="000000"/>
                </a:solidFill>
                <a:latin typeface="+mn-lt"/>
              </a:rPr>
              <a:t> personnel et à </a:t>
            </a:r>
            <a:r>
              <a:rPr lang="en-US" altLang="en-US" err="1">
                <a:solidFill>
                  <a:srgbClr val="000000"/>
                </a:solidFill>
                <a:latin typeface="+mn-lt"/>
              </a:rPr>
              <a:t>l’échelle</a:t>
            </a:r>
            <a:r>
              <a:rPr lang="en-US" altLang="en-US">
                <a:solidFill>
                  <a:srgbClr val="000000"/>
                </a:solidFill>
                <a:latin typeface="+mn-lt"/>
              </a:rPr>
              <a:t> </a:t>
            </a:r>
            <a:r>
              <a:rPr lang="en-US" altLang="en-US" err="1">
                <a:solidFill>
                  <a:srgbClr val="000000"/>
                </a:solidFill>
                <a:latin typeface="+mn-lt"/>
              </a:rPr>
              <a:t>organisationnelle</a:t>
            </a:r>
            <a:r>
              <a:rPr lang="en-US" altLang="en-US">
                <a:solidFill>
                  <a:srgbClr val="000000"/>
                </a:solidFill>
                <a:latin typeface="+mn-lt"/>
              </a:rPr>
              <a:t> et </a:t>
            </a:r>
            <a:r>
              <a:rPr lang="en-US" altLang="en-US" err="1">
                <a:solidFill>
                  <a:srgbClr val="000000"/>
                </a:solidFill>
                <a:latin typeface="+mn-lt"/>
              </a:rPr>
              <a:t>ils</a:t>
            </a:r>
            <a:r>
              <a:rPr lang="en-US" altLang="en-US">
                <a:solidFill>
                  <a:srgbClr val="000000"/>
                </a:solidFill>
                <a:latin typeface="+mn-lt"/>
              </a:rPr>
              <a:t> </a:t>
            </a:r>
            <a:r>
              <a:rPr lang="en-US" altLang="en-US" err="1">
                <a:solidFill>
                  <a:srgbClr val="000000"/>
                </a:solidFill>
                <a:latin typeface="+mn-lt"/>
              </a:rPr>
              <a:t>peuvent</a:t>
            </a:r>
            <a:r>
              <a:rPr lang="en-US" altLang="en-US">
                <a:solidFill>
                  <a:srgbClr val="000000"/>
                </a:solidFill>
                <a:latin typeface="+mn-lt"/>
              </a:rPr>
              <a:t> </a:t>
            </a:r>
            <a:r>
              <a:rPr lang="en-US" altLang="en-US" err="1">
                <a:solidFill>
                  <a:srgbClr val="000000"/>
                </a:solidFill>
                <a:latin typeface="+mn-lt"/>
              </a:rPr>
              <a:t>intégrer</a:t>
            </a:r>
            <a:r>
              <a:rPr lang="en-US" altLang="en-US">
                <a:solidFill>
                  <a:srgbClr val="000000"/>
                </a:solidFill>
                <a:latin typeface="+mn-lt"/>
              </a:rPr>
              <a:t> les </a:t>
            </a:r>
            <a:r>
              <a:rPr lang="en-US" altLang="en-US" err="1">
                <a:solidFill>
                  <a:srgbClr val="000000"/>
                </a:solidFill>
                <a:latin typeface="+mn-lt"/>
              </a:rPr>
              <a:t>énoncés</a:t>
            </a:r>
            <a:r>
              <a:rPr lang="en-US" altLang="en-US">
                <a:solidFill>
                  <a:srgbClr val="000000"/>
                </a:solidFill>
                <a:latin typeface="+mn-lt"/>
              </a:rPr>
              <a:t> </a:t>
            </a:r>
            <a:r>
              <a:rPr lang="en-US" altLang="en-US" err="1">
                <a:solidFill>
                  <a:srgbClr val="000000"/>
                </a:solidFill>
                <a:latin typeface="+mn-lt"/>
              </a:rPr>
              <a:t>fondés</a:t>
            </a:r>
            <a:r>
              <a:rPr lang="en-US" altLang="en-US">
                <a:solidFill>
                  <a:srgbClr val="000000"/>
                </a:solidFill>
                <a:latin typeface="+mn-lt"/>
              </a:rPr>
              <a:t> sur des </a:t>
            </a:r>
            <a:r>
              <a:rPr lang="en-US" altLang="en-US" err="1">
                <a:solidFill>
                  <a:srgbClr val="000000"/>
                </a:solidFill>
                <a:latin typeface="+mn-lt"/>
              </a:rPr>
              <a:t>données</a:t>
            </a:r>
            <a:r>
              <a:rPr lang="en-US" altLang="en-US">
                <a:solidFill>
                  <a:srgbClr val="000000"/>
                </a:solidFill>
                <a:latin typeface="+mn-lt"/>
              </a:rPr>
              <a:t> </a:t>
            </a:r>
            <a:r>
              <a:rPr lang="en-US" altLang="en-US" err="1">
                <a:solidFill>
                  <a:srgbClr val="000000"/>
                </a:solidFill>
                <a:latin typeface="+mn-lt"/>
              </a:rPr>
              <a:t>probantes</a:t>
            </a:r>
            <a:r>
              <a:rPr lang="en-US" altLang="en-US">
                <a:solidFill>
                  <a:srgbClr val="000000"/>
                </a:solidFill>
                <a:latin typeface="+mn-lt"/>
              </a:rPr>
              <a:t> dans le </a:t>
            </a:r>
            <a:r>
              <a:rPr lang="en-US" altLang="en-US" err="1">
                <a:solidFill>
                  <a:srgbClr val="000000"/>
                </a:solidFill>
                <a:latin typeface="+mn-lt"/>
              </a:rPr>
              <a:t>perfectionnement</a:t>
            </a:r>
            <a:r>
              <a:rPr lang="en-US" altLang="en-US">
                <a:solidFill>
                  <a:srgbClr val="000000"/>
                </a:solidFill>
                <a:latin typeface="+mn-lt"/>
              </a:rPr>
              <a:t> </a:t>
            </a:r>
            <a:r>
              <a:rPr lang="en-US" altLang="en-US" err="1">
                <a:solidFill>
                  <a:srgbClr val="000000"/>
                </a:solidFill>
                <a:latin typeface="+mn-lt"/>
              </a:rPr>
              <a:t>professionnel</a:t>
            </a:r>
            <a:r>
              <a:rPr lang="en-US" altLang="en-US">
                <a:solidFill>
                  <a:srgbClr val="000000"/>
                </a:solidFill>
                <a:latin typeface="+mn-lt"/>
              </a:rPr>
              <a:t>.</a:t>
            </a:r>
          </a:p>
          <a:p>
            <a:pPr marL="360363" lvl="1" indent="-360363">
              <a:lnSpc>
                <a:spcPct val="95000"/>
              </a:lnSpc>
              <a:spcAft>
                <a:spcPts val="600"/>
              </a:spcAft>
              <a:buClr>
                <a:srgbClr val="00858F"/>
              </a:buClr>
              <a:buFontTx/>
              <a:buChar char="•"/>
            </a:pPr>
            <a:r>
              <a:rPr lang="en-US" altLang="en-US">
                <a:solidFill>
                  <a:srgbClr val="000000"/>
                </a:solidFill>
                <a:latin typeface="+mn-lt"/>
              </a:rPr>
              <a:t>Le </a:t>
            </a:r>
            <a:r>
              <a:rPr lang="en-US" altLang="en-US" b="1" err="1">
                <a:solidFill>
                  <a:srgbClr val="000000"/>
                </a:solidFill>
                <a:latin typeface="+mn-lt"/>
              </a:rPr>
              <a:t>gouvernement</a:t>
            </a:r>
            <a:r>
              <a:rPr lang="en-US" altLang="en-US">
                <a:solidFill>
                  <a:srgbClr val="000000"/>
                </a:solidFill>
                <a:latin typeface="+mn-lt"/>
              </a:rPr>
              <a:t> </a:t>
            </a:r>
            <a:r>
              <a:rPr lang="en-US" altLang="en-US" err="1">
                <a:solidFill>
                  <a:srgbClr val="000000"/>
                </a:solidFill>
                <a:latin typeface="+mn-lt"/>
              </a:rPr>
              <a:t>peut</a:t>
            </a:r>
            <a:r>
              <a:rPr lang="en-US" altLang="en-US">
                <a:solidFill>
                  <a:srgbClr val="000000"/>
                </a:solidFill>
                <a:latin typeface="+mn-lt"/>
              </a:rPr>
              <a:t> </a:t>
            </a:r>
            <a:r>
              <a:rPr lang="en-US" altLang="en-US" err="1">
                <a:solidFill>
                  <a:srgbClr val="000000"/>
                </a:solidFill>
                <a:latin typeface="+mn-lt"/>
              </a:rPr>
              <a:t>utiliser</a:t>
            </a:r>
            <a:r>
              <a:rPr lang="en-US" altLang="en-US">
                <a:solidFill>
                  <a:srgbClr val="000000"/>
                </a:solidFill>
                <a:latin typeface="+mn-lt"/>
              </a:rPr>
              <a:t> les </a:t>
            </a:r>
            <a:r>
              <a:rPr lang="en-US" altLang="en-US" err="1">
                <a:solidFill>
                  <a:srgbClr val="000000"/>
                </a:solidFill>
                <a:latin typeface="+mn-lt"/>
              </a:rPr>
              <a:t>normes</a:t>
            </a:r>
            <a:r>
              <a:rPr lang="en-US" altLang="en-US">
                <a:solidFill>
                  <a:srgbClr val="000000"/>
                </a:solidFill>
                <a:latin typeface="+mn-lt"/>
              </a:rPr>
              <a:t> de </a:t>
            </a:r>
            <a:r>
              <a:rPr lang="en-US" altLang="en-US" err="1">
                <a:solidFill>
                  <a:srgbClr val="000000"/>
                </a:solidFill>
                <a:latin typeface="+mn-lt"/>
              </a:rPr>
              <a:t>qualité</a:t>
            </a:r>
            <a:r>
              <a:rPr lang="en-US" altLang="en-US">
                <a:solidFill>
                  <a:srgbClr val="000000"/>
                </a:solidFill>
                <a:latin typeface="+mn-lt"/>
              </a:rPr>
              <a:t> pour </a:t>
            </a:r>
            <a:r>
              <a:rPr lang="en-US" altLang="en-US" err="1">
                <a:solidFill>
                  <a:srgbClr val="000000"/>
                </a:solidFill>
                <a:latin typeface="+mn-lt"/>
              </a:rPr>
              <a:t>cerner</a:t>
            </a:r>
            <a:r>
              <a:rPr lang="en-US" altLang="en-US">
                <a:solidFill>
                  <a:srgbClr val="000000"/>
                </a:solidFill>
                <a:latin typeface="+mn-lt"/>
              </a:rPr>
              <a:t> les </a:t>
            </a:r>
            <a:r>
              <a:rPr lang="en-US" altLang="en-US" err="1">
                <a:solidFill>
                  <a:srgbClr val="000000"/>
                </a:solidFill>
                <a:latin typeface="+mn-lt"/>
              </a:rPr>
              <a:t>domaines</a:t>
            </a:r>
            <a:r>
              <a:rPr lang="en-US" altLang="en-US">
                <a:solidFill>
                  <a:srgbClr val="000000"/>
                </a:solidFill>
                <a:latin typeface="+mn-lt"/>
              </a:rPr>
              <a:t> de </a:t>
            </a:r>
            <a:r>
              <a:rPr lang="en-US" altLang="en-US" err="1">
                <a:solidFill>
                  <a:srgbClr val="000000"/>
                </a:solidFill>
                <a:latin typeface="+mn-lt"/>
              </a:rPr>
              <a:t>priorité</a:t>
            </a:r>
            <a:r>
              <a:rPr lang="en-US" altLang="en-US">
                <a:solidFill>
                  <a:srgbClr val="000000"/>
                </a:solidFill>
                <a:latin typeface="+mn-lt"/>
              </a:rPr>
              <a:t> à </a:t>
            </a:r>
            <a:r>
              <a:rPr lang="en-US" altLang="en-US" err="1">
                <a:solidFill>
                  <a:srgbClr val="000000"/>
                </a:solidFill>
                <a:latin typeface="+mn-lt"/>
              </a:rPr>
              <a:t>l’échelle</a:t>
            </a:r>
            <a:r>
              <a:rPr lang="en-US" altLang="en-US">
                <a:solidFill>
                  <a:srgbClr val="000000"/>
                </a:solidFill>
                <a:latin typeface="+mn-lt"/>
              </a:rPr>
              <a:t> </a:t>
            </a:r>
            <a:r>
              <a:rPr lang="en-US" altLang="en-US" err="1">
                <a:solidFill>
                  <a:srgbClr val="000000"/>
                </a:solidFill>
                <a:latin typeface="+mn-lt"/>
              </a:rPr>
              <a:t>provinciale</a:t>
            </a:r>
            <a:r>
              <a:rPr lang="en-US" altLang="en-US">
                <a:solidFill>
                  <a:srgbClr val="000000"/>
                </a:solidFill>
                <a:latin typeface="+mn-lt"/>
              </a:rPr>
              <a:t>, </a:t>
            </a:r>
            <a:r>
              <a:rPr lang="en-US" altLang="en-US" err="1">
                <a:solidFill>
                  <a:srgbClr val="000000"/>
                </a:solidFill>
                <a:latin typeface="+mn-lt"/>
              </a:rPr>
              <a:t>éclairer</a:t>
            </a:r>
            <a:r>
              <a:rPr lang="en-US" altLang="en-US">
                <a:solidFill>
                  <a:srgbClr val="000000"/>
                </a:solidFill>
                <a:latin typeface="+mn-lt"/>
              </a:rPr>
              <a:t> les </a:t>
            </a:r>
            <a:r>
              <a:rPr lang="en-US" altLang="en-US" err="1">
                <a:solidFill>
                  <a:srgbClr val="000000"/>
                </a:solidFill>
                <a:latin typeface="+mn-lt"/>
              </a:rPr>
              <a:t>nouvelles</a:t>
            </a:r>
            <a:r>
              <a:rPr lang="en-US" altLang="en-US">
                <a:solidFill>
                  <a:srgbClr val="000000"/>
                </a:solidFill>
                <a:latin typeface="+mn-lt"/>
              </a:rPr>
              <a:t> initiatives de </a:t>
            </a:r>
            <a:r>
              <a:rPr lang="en-US" altLang="en-US" err="1">
                <a:solidFill>
                  <a:srgbClr val="000000"/>
                </a:solidFill>
                <a:latin typeface="+mn-lt"/>
              </a:rPr>
              <a:t>collecte</a:t>
            </a:r>
            <a:r>
              <a:rPr lang="en-US" altLang="en-US">
                <a:solidFill>
                  <a:srgbClr val="000000"/>
                </a:solidFill>
                <a:latin typeface="+mn-lt"/>
              </a:rPr>
              <a:t> de </a:t>
            </a:r>
            <a:r>
              <a:rPr lang="en-US" altLang="en-US" err="1">
                <a:solidFill>
                  <a:srgbClr val="000000"/>
                </a:solidFill>
                <a:latin typeface="+mn-lt"/>
              </a:rPr>
              <a:t>données</a:t>
            </a:r>
            <a:r>
              <a:rPr lang="en-US" altLang="en-US">
                <a:solidFill>
                  <a:srgbClr val="000000"/>
                </a:solidFill>
                <a:latin typeface="+mn-lt"/>
              </a:rPr>
              <a:t> et de production de rapports et </a:t>
            </a:r>
            <a:r>
              <a:rPr lang="en-US" altLang="en-US" err="1">
                <a:solidFill>
                  <a:srgbClr val="000000"/>
                </a:solidFill>
                <a:latin typeface="+mn-lt"/>
              </a:rPr>
              <a:t>concevoir</a:t>
            </a:r>
            <a:r>
              <a:rPr lang="en-US" altLang="en-US">
                <a:solidFill>
                  <a:srgbClr val="000000"/>
                </a:solidFill>
                <a:latin typeface="+mn-lt"/>
              </a:rPr>
              <a:t> des </a:t>
            </a:r>
            <a:r>
              <a:rPr lang="en-US" altLang="en-US" err="1">
                <a:solidFill>
                  <a:srgbClr val="000000"/>
                </a:solidFill>
                <a:latin typeface="+mn-lt"/>
              </a:rPr>
              <a:t>indicateurs</a:t>
            </a:r>
            <a:r>
              <a:rPr lang="en-US" altLang="en-US">
                <a:solidFill>
                  <a:srgbClr val="000000"/>
                </a:solidFill>
                <a:latin typeface="+mn-lt"/>
              </a:rPr>
              <a:t> de </a:t>
            </a:r>
            <a:r>
              <a:rPr lang="en-US" altLang="en-US" err="1">
                <a:solidFill>
                  <a:srgbClr val="000000"/>
                </a:solidFill>
                <a:latin typeface="+mn-lt"/>
              </a:rPr>
              <a:t>rendement</a:t>
            </a:r>
            <a:r>
              <a:rPr lang="en-US" altLang="en-US">
                <a:solidFill>
                  <a:srgbClr val="000000"/>
                </a:solidFill>
                <a:latin typeface="+mn-lt"/>
              </a:rPr>
              <a:t> et des </a:t>
            </a:r>
            <a:r>
              <a:rPr lang="en-US" altLang="en-US" err="1">
                <a:solidFill>
                  <a:srgbClr val="000000"/>
                </a:solidFill>
                <a:latin typeface="+mn-lt"/>
              </a:rPr>
              <a:t>incitatifs</a:t>
            </a:r>
            <a:r>
              <a:rPr lang="en-US" altLang="en-US">
                <a:solidFill>
                  <a:srgbClr val="000000"/>
                </a:solidFill>
                <a:latin typeface="+mn-lt"/>
              </a:rPr>
              <a:t> sous </a:t>
            </a:r>
            <a:r>
              <a:rPr lang="en-US" altLang="en-US" err="1">
                <a:solidFill>
                  <a:srgbClr val="000000"/>
                </a:solidFill>
                <a:latin typeface="+mn-lt"/>
              </a:rPr>
              <a:t>forme</a:t>
            </a:r>
            <a:r>
              <a:rPr lang="en-US" altLang="en-US">
                <a:solidFill>
                  <a:srgbClr val="000000"/>
                </a:solidFill>
                <a:latin typeface="+mn-lt"/>
              </a:rPr>
              <a:t> de </a:t>
            </a:r>
            <a:r>
              <a:rPr lang="en-US" altLang="en-US" err="1">
                <a:solidFill>
                  <a:srgbClr val="000000"/>
                </a:solidFill>
                <a:latin typeface="+mn-lt"/>
              </a:rPr>
              <a:t>financement</a:t>
            </a:r>
            <a:r>
              <a:rPr lang="en-CA">
                <a:latin typeface="+mn-lt"/>
                <a:cs typeface="Calibri" panose="020F0502020204030204" pitchFamily="34" charset="0"/>
              </a:rPr>
              <a:t>.</a:t>
            </a:r>
          </a:p>
          <a:p>
            <a:endParaRPr lang="en-CA" b="1">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err="1">
                <a:solidFill>
                  <a:srgbClr val="000000"/>
                </a:solidFill>
                <a:latin typeface="Calibri" panose="020F0502020204030204" pitchFamily="34" charset="0"/>
                <a:cs typeface="Calibri" panose="020F0502020204030204" pitchFamily="34" charset="0"/>
              </a:rPr>
              <a:t>Chaque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norme</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qualité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porte</a:t>
            </a:r>
            <a:r>
              <a:rPr lang="en-US" altLang="en-US">
                <a:solidFill>
                  <a:srgbClr val="000000"/>
                </a:solidFill>
                <a:latin typeface="Calibri" panose="020F0502020204030204" pitchFamily="34" charset="0"/>
                <a:cs typeface="Calibri" panose="020F0502020204030204" pitchFamily="34" charset="0"/>
              </a:rPr>
              <a:t> sur </a:t>
            </a:r>
            <a:r>
              <a:rPr lang="en-US" altLang="en-US" err="1">
                <a:solidFill>
                  <a:srgbClr val="000000"/>
                </a:solidFill>
                <a:latin typeface="Calibri" panose="020F0502020204030204" pitchFamily="34" charset="0"/>
                <a:cs typeface="Calibri" panose="020F0502020204030204" pitchFamily="34" charset="0"/>
              </a:rPr>
              <a:t>une</a:t>
            </a:r>
            <a:r>
              <a:rPr lang="en-US" altLang="en-US">
                <a:solidFill>
                  <a:srgbClr val="000000"/>
                </a:solidFill>
                <a:latin typeface="Calibri" panose="020F0502020204030204" pitchFamily="34" charset="0"/>
                <a:cs typeface="Calibri" panose="020F0502020204030204" pitchFamily="34" charset="0"/>
              </a:rPr>
              <a:t> question de </a:t>
            </a:r>
            <a:r>
              <a:rPr lang="en-US" altLang="en-US" err="1">
                <a:solidFill>
                  <a:srgbClr val="000000"/>
                </a:solidFill>
                <a:latin typeface="Calibri" panose="020F0502020204030204" pitchFamily="34" charset="0"/>
                <a:cs typeface="Calibri" panose="020F0502020204030204" pitchFamily="34" charset="0"/>
              </a:rPr>
              <a:t>soins</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santé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spécifique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L’élaboration</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chaque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norme</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qualité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s’accompagne</a:t>
            </a:r>
            <a:r>
              <a:rPr lang="en-US" altLang="en-US">
                <a:solidFill>
                  <a:srgbClr val="000000"/>
                </a:solidFill>
                <a:latin typeface="Calibri" panose="020F0502020204030204" pitchFamily="34" charset="0"/>
                <a:cs typeface="Calibri" panose="020F0502020204030204" pitchFamily="34" charset="0"/>
              </a:rPr>
              <a:t> d’un </a:t>
            </a:r>
            <a:r>
              <a:rPr lang="en-US" altLang="en-US" err="1">
                <a:solidFill>
                  <a:srgbClr val="000000"/>
                </a:solidFill>
                <a:latin typeface="Calibri" panose="020F0502020204030204" pitchFamily="34" charset="0"/>
                <a:cs typeface="Calibri" panose="020F0502020204030204" pitchFamily="34" charset="0"/>
              </a:rPr>
              <a:t>assortiment</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ressources</a:t>
            </a:r>
            <a:r>
              <a:rPr lang="en-US" altLang="en-US">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a:solidFill>
                  <a:srgbClr val="000000"/>
                </a:solidFill>
                <a:latin typeface="Calibri"/>
                <a:ea typeface="MS PGothic"/>
                <a:cs typeface="Calibri"/>
              </a:rPr>
              <a:t>Au </a:t>
            </a:r>
            <a:r>
              <a:rPr lang="en-US" altLang="en-US" err="1">
                <a:solidFill>
                  <a:srgbClr val="000000"/>
                </a:solidFill>
                <a:latin typeface="Calibri"/>
                <a:ea typeface="MS PGothic"/>
                <a:cs typeface="Calibri"/>
              </a:rPr>
              <a:t>moyen</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d’énoncés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concis</a:t>
            </a:r>
            <a:r>
              <a:rPr lang="en-US" altLang="en-US">
                <a:solidFill>
                  <a:srgbClr val="000000"/>
                </a:solidFill>
                <a:latin typeface="Calibri"/>
                <a:ea typeface="MS PGothic"/>
                <a:cs typeface="Calibri"/>
              </a:rPr>
              <a:t> et </a:t>
            </a:r>
            <a:r>
              <a:rPr lang="en-US" altLang="en-US" err="1">
                <a:solidFill>
                  <a:srgbClr val="000000"/>
                </a:solidFill>
                <a:latin typeface="Calibri"/>
                <a:ea typeface="MS PGothic"/>
                <a:cs typeface="Calibri"/>
              </a:rPr>
              <a:t>faciles</a:t>
            </a:r>
            <a:r>
              <a:rPr lang="en-US" altLang="en-US">
                <a:solidFill>
                  <a:srgbClr val="000000"/>
                </a:solidFill>
                <a:latin typeface="Calibri"/>
                <a:ea typeface="MS PGothic"/>
                <a:cs typeface="Calibri"/>
              </a:rPr>
              <a:t> à </a:t>
            </a:r>
            <a:r>
              <a:rPr lang="en-US" altLang="en-US" err="1">
                <a:solidFill>
                  <a:srgbClr val="000000"/>
                </a:solidFill>
                <a:latin typeface="Calibri"/>
                <a:ea typeface="MS PGothic"/>
                <a:cs typeface="Calibri"/>
              </a:rPr>
              <a:t>comprendre</a:t>
            </a:r>
            <a:r>
              <a:rPr lang="en-US" altLang="en-US">
                <a:solidFill>
                  <a:srgbClr val="000000"/>
                </a:solidFill>
                <a:latin typeface="Calibri"/>
                <a:ea typeface="MS PGothic"/>
                <a:cs typeface="Calibri"/>
              </a:rPr>
              <a:t>, les </a:t>
            </a:r>
            <a:r>
              <a:rPr lang="en-US" altLang="en-US" err="1">
                <a:solidFill>
                  <a:srgbClr val="000000"/>
                </a:solidFill>
                <a:latin typeface="Calibri"/>
                <a:ea typeface="MS PGothic"/>
                <a:cs typeface="Calibri"/>
              </a:rPr>
              <a:t>normes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décrivent</a:t>
            </a:r>
            <a:r>
              <a:rPr lang="en-US" altLang="en-US">
                <a:solidFill>
                  <a:srgbClr val="000000"/>
                </a:solidFill>
                <a:latin typeface="Calibri"/>
                <a:ea typeface="MS PGothic"/>
                <a:cs typeface="Calibri"/>
              </a:rPr>
              <a:t> à quoi </a:t>
            </a:r>
            <a:r>
              <a:rPr lang="en-US" altLang="en-US" err="1">
                <a:solidFill>
                  <a:srgbClr val="000000"/>
                </a:solidFill>
                <a:latin typeface="Calibri"/>
                <a:ea typeface="MS PGothic"/>
                <a:cs typeface="Calibri"/>
              </a:rPr>
              <a:t>ressemblent</a:t>
            </a:r>
            <a:r>
              <a:rPr lang="en-US" altLang="en-US">
                <a:solidFill>
                  <a:srgbClr val="000000"/>
                </a:solidFill>
                <a:latin typeface="Calibri"/>
                <a:ea typeface="MS PGothic"/>
                <a:cs typeface="Calibri"/>
              </a:rPr>
              <a:t> des </a:t>
            </a:r>
            <a:r>
              <a:rPr lang="en-US" altLang="en-US" err="1">
                <a:solidFill>
                  <a:srgbClr val="000000"/>
                </a:solidFill>
                <a:latin typeface="Calibri"/>
                <a:ea typeface="MS PGothic"/>
                <a:cs typeface="Calibri"/>
              </a:rPr>
              <a:t>soins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pour </a:t>
            </a:r>
            <a:r>
              <a:rPr lang="en-US" altLang="en-US" err="1">
                <a:solidFill>
                  <a:srgbClr val="000000"/>
                </a:solidFill>
                <a:latin typeface="Calibri"/>
                <a:ea typeface="MS PGothic"/>
                <a:cs typeface="Calibri"/>
              </a:rPr>
              <a:t>une</a:t>
            </a:r>
            <a:r>
              <a:rPr lang="en-US" altLang="en-US">
                <a:solidFill>
                  <a:srgbClr val="000000"/>
                </a:solidFill>
                <a:latin typeface="Calibri"/>
                <a:ea typeface="MS PGothic"/>
                <a:cs typeface="Calibri"/>
              </a:rPr>
              <a:t> affection </a:t>
            </a:r>
            <a:r>
              <a:rPr lang="en-US" altLang="en-US" err="1">
                <a:solidFill>
                  <a:srgbClr val="000000"/>
                </a:solidFill>
                <a:latin typeface="Calibri"/>
                <a:ea typeface="MS PGothic"/>
                <a:cs typeface="Calibri"/>
              </a:rPr>
              <a:t>ou</a:t>
            </a:r>
            <a:r>
              <a:rPr lang="en-US" altLang="en-US">
                <a:solidFill>
                  <a:srgbClr val="000000"/>
                </a:solidFill>
                <a:latin typeface="Calibri"/>
                <a:ea typeface="MS PGothic"/>
                <a:cs typeface="Calibri"/>
              </a:rPr>
              <a:t> un </a:t>
            </a:r>
            <a:r>
              <a:rPr lang="en-US" altLang="en-US" err="1">
                <a:solidFill>
                  <a:srgbClr val="000000"/>
                </a:solidFill>
                <a:latin typeface="Calibri"/>
                <a:ea typeface="MS PGothic"/>
                <a:cs typeface="Calibri"/>
              </a:rPr>
              <a:t>sujet</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en</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fonction</a:t>
            </a:r>
            <a:r>
              <a:rPr lang="en-US" altLang="en-US">
                <a:solidFill>
                  <a:srgbClr val="000000"/>
                </a:solidFill>
                <a:latin typeface="Calibri"/>
                <a:ea typeface="MS PGothic"/>
                <a:cs typeface="Calibri"/>
              </a:rPr>
              <a:t> des </a:t>
            </a:r>
            <a:r>
              <a:rPr lang="en-US" altLang="en-US" err="1">
                <a:solidFill>
                  <a:srgbClr val="000000"/>
                </a:solidFill>
                <a:latin typeface="Calibri"/>
                <a:ea typeface="MS PGothic"/>
                <a:cs typeface="Calibri"/>
              </a:rPr>
              <a:t>données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probantes</a:t>
            </a:r>
            <a:r>
              <a:rPr lang="en-US" altLang="en-US">
                <a:solidFill>
                  <a:srgbClr val="000000"/>
                </a:solidFill>
                <a:latin typeface="Calibri"/>
                <a:ea typeface="MS PGothic"/>
                <a:cs typeface="Calibri"/>
              </a:rPr>
              <a:t>.</a:t>
            </a:r>
          </a:p>
          <a:p>
            <a:pPr marL="285750" indent="-285750">
              <a:buFontTx/>
              <a:buChar char="•"/>
            </a:pPr>
            <a:r>
              <a:rPr lang="en-US" altLang="en-US" err="1">
                <a:solidFill>
                  <a:srgbClr val="000000"/>
                </a:solidFill>
                <a:latin typeface="Calibri" panose="020F0502020204030204" pitchFamily="34" charset="0"/>
                <a:cs typeface="Calibri" panose="020F0502020204030204" pitchFamily="34" charset="0"/>
              </a:rPr>
              <a:t>Chaque</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norme</a:t>
            </a:r>
            <a:r>
              <a:rPr lang="en-US" altLang="en-US">
                <a:solidFill>
                  <a:srgbClr val="000000"/>
                </a:solidFill>
                <a:latin typeface="Calibri" panose="020F0502020204030204" pitchFamily="34" charset="0"/>
                <a:cs typeface="Calibri" panose="020F0502020204030204" pitchFamily="34" charset="0"/>
              </a:rPr>
              <a:t> de </a:t>
            </a:r>
            <a:r>
              <a:rPr lang="en-US" altLang="en-US" err="1">
                <a:solidFill>
                  <a:srgbClr val="000000"/>
                </a:solidFill>
                <a:latin typeface="Calibri" panose="020F0502020204030204" pitchFamily="34" charset="0"/>
                <a:cs typeface="Calibri" panose="020F0502020204030204" pitchFamily="34" charset="0"/>
              </a:rPr>
              <a:t>qualité</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est</a:t>
            </a:r>
            <a:r>
              <a:rPr lang="en-US" altLang="en-US">
                <a:solidFill>
                  <a:srgbClr val="000000"/>
                </a:solidFill>
                <a:latin typeface="Calibri" panose="020F0502020204030204" pitchFamily="34" charset="0"/>
                <a:cs typeface="Calibri" panose="020F0502020204030204" pitchFamily="34" charset="0"/>
              </a:rPr>
              <a:t> </a:t>
            </a:r>
            <a:r>
              <a:rPr lang="en-US" altLang="en-US" err="1">
                <a:solidFill>
                  <a:srgbClr val="000000"/>
                </a:solidFill>
                <a:latin typeface="Calibri" panose="020F0502020204030204" pitchFamily="34" charset="0"/>
                <a:cs typeface="Calibri" panose="020F0502020204030204" pitchFamily="34" charset="0"/>
              </a:rPr>
              <a:t>accompagnée</a:t>
            </a:r>
            <a:r>
              <a:rPr lang="en-US" altLang="en-US">
                <a:solidFill>
                  <a:srgbClr val="000000"/>
                </a:solidFill>
                <a:latin typeface="Calibri" panose="020F0502020204030204" pitchFamily="34" charset="0"/>
                <a:cs typeface="Calibri" panose="020F0502020204030204" pitchFamily="34" charset="0"/>
              </a:rPr>
              <a:t> des documents </a:t>
            </a:r>
            <a:r>
              <a:rPr lang="en-US" altLang="en-US" err="1">
                <a:solidFill>
                  <a:srgbClr val="000000"/>
                </a:solidFill>
                <a:latin typeface="Calibri" panose="020F0502020204030204" pitchFamily="34" charset="0"/>
                <a:cs typeface="Calibri" panose="020F0502020204030204" pitchFamily="34" charset="0"/>
              </a:rPr>
              <a:t>suivants</a:t>
            </a:r>
            <a:r>
              <a:rPr lang="en-US" altLang="en-US">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guide du patient </a:t>
            </a: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guide de </a:t>
            </a:r>
            <a:r>
              <a:rPr lang="en-US" altLang="en-US" i="1" err="1">
                <a:solidFill>
                  <a:srgbClr val="000000"/>
                </a:solidFill>
                <a:latin typeface="Calibri" panose="020F0502020204030204" pitchFamily="34" charset="0"/>
                <a:cs typeface="Calibri" panose="020F0502020204030204" pitchFamily="34" charset="0"/>
              </a:rPr>
              <a:t>démarrage</a:t>
            </a:r>
            <a:endParaRPr lang="en-US" altLang="en-US" i="1">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résumé</a:t>
            </a:r>
          </a:p>
          <a:p>
            <a:pPr marL="742950" lvl="1" indent="-285750">
              <a:buFontTx/>
              <a:buChar char="•"/>
            </a:pPr>
            <a:r>
              <a:rPr lang="en-US" altLang="en-US" i="1">
                <a:solidFill>
                  <a:srgbClr val="000000"/>
                </a:solidFill>
                <a:latin typeface="Calibri" panose="020F0502020204030204" pitchFamily="34" charset="0"/>
                <a:cs typeface="Calibri" panose="020F0502020204030204" pitchFamily="34" charset="0"/>
              </a:rPr>
              <a:t>Un guide de </a:t>
            </a:r>
            <a:r>
              <a:rPr lang="en-US" altLang="en-US" i="1" err="1">
                <a:solidFill>
                  <a:srgbClr val="000000"/>
                </a:solidFill>
                <a:latin typeface="Calibri" panose="020F0502020204030204" pitchFamily="34" charset="0"/>
                <a:cs typeface="Calibri" panose="020F0502020204030204" pitchFamily="34" charset="0"/>
              </a:rPr>
              <a:t>mesure</a:t>
            </a:r>
            <a:endParaRPr lang="en-US" altLang="en-US" i="1">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a:solidFill>
                  <a:srgbClr val="000000"/>
                </a:solidFill>
                <a:latin typeface="Calibri"/>
                <a:ea typeface="MS PGothic"/>
                <a:cs typeface="Calibri"/>
              </a:rPr>
              <a:t>Les </a:t>
            </a:r>
            <a:r>
              <a:rPr lang="en-US" altLang="en-US" err="1">
                <a:solidFill>
                  <a:srgbClr val="000000"/>
                </a:solidFill>
                <a:latin typeface="Calibri"/>
                <a:ea typeface="MS PGothic"/>
                <a:cs typeface="Calibri"/>
              </a:rPr>
              <a:t>normes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fournissent</a:t>
            </a:r>
            <a:r>
              <a:rPr lang="en-US" altLang="en-US">
                <a:solidFill>
                  <a:srgbClr val="000000"/>
                </a:solidFill>
                <a:latin typeface="Calibri"/>
                <a:ea typeface="MS PGothic"/>
                <a:cs typeface="Calibri"/>
              </a:rPr>
              <a:t> un plan </a:t>
            </a:r>
            <a:r>
              <a:rPr lang="en-US" altLang="en-US" err="1">
                <a:solidFill>
                  <a:srgbClr val="000000"/>
                </a:solidFill>
                <a:latin typeface="Calibri"/>
                <a:ea typeface="MS PGothic"/>
                <a:cs typeface="Calibri"/>
              </a:rPr>
              <a:t>d’action</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afin</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permettre</a:t>
            </a:r>
            <a:r>
              <a:rPr lang="en-US" altLang="en-US">
                <a:solidFill>
                  <a:srgbClr val="000000"/>
                </a:solidFill>
                <a:latin typeface="Calibri"/>
                <a:ea typeface="MS PGothic"/>
                <a:cs typeface="Calibri"/>
              </a:rPr>
              <a:t> au </a:t>
            </a:r>
            <a:r>
              <a:rPr lang="en-US" altLang="en-US" err="1">
                <a:solidFill>
                  <a:srgbClr val="000000"/>
                </a:solidFill>
                <a:latin typeface="Calibri"/>
                <a:ea typeface="MS PGothic"/>
                <a:cs typeface="Calibri"/>
              </a:rPr>
              <a:t>système</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soins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santé</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en</a:t>
            </a:r>
            <a:r>
              <a:rPr lang="en-US" altLang="en-US">
                <a:solidFill>
                  <a:srgbClr val="000000"/>
                </a:solidFill>
                <a:latin typeface="Calibri"/>
                <a:ea typeface="MS PGothic"/>
                <a:cs typeface="Calibri"/>
              </a:rPr>
              <a:t> Ontario de </a:t>
            </a:r>
            <a:r>
              <a:rPr lang="en-US" altLang="en-US" err="1">
                <a:solidFill>
                  <a:srgbClr val="000000"/>
                </a:solidFill>
                <a:latin typeface="Calibri"/>
                <a:ea typeface="MS PGothic"/>
                <a:cs typeface="Calibri"/>
              </a:rPr>
              <a:t>mieux</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fonctionner</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faciliter</a:t>
            </a:r>
            <a:r>
              <a:rPr lang="en-US" altLang="en-US">
                <a:solidFill>
                  <a:srgbClr val="000000"/>
                </a:solidFill>
                <a:latin typeface="Calibri"/>
                <a:ea typeface="MS PGothic"/>
                <a:cs typeface="Calibri"/>
              </a:rPr>
              <a:t> les transitions </a:t>
            </a:r>
            <a:r>
              <a:rPr lang="en-US" altLang="en-US" err="1">
                <a:solidFill>
                  <a:srgbClr val="000000"/>
                </a:solidFill>
                <a:latin typeface="Calibri"/>
                <a:ea typeface="MS PGothic"/>
                <a:cs typeface="Calibri"/>
              </a:rPr>
              <a:t>harmonieuses</a:t>
            </a:r>
            <a:r>
              <a:rPr lang="en-US" altLang="en-US">
                <a:solidFill>
                  <a:srgbClr val="000000"/>
                </a:solidFill>
                <a:latin typeface="Calibri"/>
                <a:ea typeface="MS PGothic"/>
                <a:cs typeface="Calibri"/>
              </a:rPr>
              <a:t> et de </a:t>
            </a:r>
            <a:r>
              <a:rPr lang="en-US" altLang="en-US" err="1">
                <a:solidFill>
                  <a:srgbClr val="000000"/>
                </a:solidFill>
                <a:latin typeface="Calibri"/>
                <a:ea typeface="MS PGothic"/>
                <a:cs typeface="Calibri"/>
              </a:rPr>
              <a:t>s’assurer</a:t>
            </a:r>
            <a:r>
              <a:rPr lang="en-US" altLang="en-US">
                <a:solidFill>
                  <a:srgbClr val="000000"/>
                </a:solidFill>
                <a:latin typeface="Calibri"/>
                <a:ea typeface="MS PGothic"/>
                <a:cs typeface="Calibri"/>
              </a:rPr>
              <a:t> que les patients </a:t>
            </a:r>
            <a:r>
              <a:rPr lang="en-US" altLang="en-US" err="1">
                <a:solidFill>
                  <a:srgbClr val="000000"/>
                </a:solidFill>
                <a:latin typeface="Calibri"/>
                <a:ea typeface="MS PGothic"/>
                <a:cs typeface="Calibri"/>
              </a:rPr>
              <a:t>reçoivent</a:t>
            </a:r>
            <a:r>
              <a:rPr lang="en-US" altLang="en-US">
                <a:solidFill>
                  <a:srgbClr val="000000"/>
                </a:solidFill>
                <a:latin typeface="Calibri"/>
                <a:ea typeface="MS PGothic"/>
                <a:cs typeface="Calibri"/>
              </a:rPr>
              <a:t> les </a:t>
            </a:r>
            <a:r>
              <a:rPr lang="en-US" altLang="en-US" err="1">
                <a:solidFill>
                  <a:srgbClr val="000000"/>
                </a:solidFill>
                <a:latin typeface="Calibri"/>
                <a:ea typeface="MS PGothic"/>
                <a:cs typeface="Calibri"/>
              </a:rPr>
              <a:t>mêmes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soins</a:t>
            </a:r>
            <a:r>
              <a:rPr lang="en-US" altLang="en-US">
                <a:solidFill>
                  <a:srgbClr val="000000"/>
                </a:solidFill>
                <a:latin typeface="Calibri"/>
                <a:ea typeface="MS PGothic"/>
                <a:cs typeface="Calibri"/>
              </a:rPr>
              <a:t> de </a:t>
            </a:r>
            <a:r>
              <a:rPr lang="en-US" altLang="en-US" err="1">
                <a:solidFill>
                  <a:srgbClr val="000000"/>
                </a:solidFill>
                <a:latin typeface="Calibri"/>
                <a:ea typeface="MS PGothic"/>
                <a:cs typeface="Calibri"/>
              </a:rPr>
              <a:t>qualité</a:t>
            </a:r>
            <a:r>
              <a:rPr lang="en-US" altLang="en-US">
                <a:solidFill>
                  <a:srgbClr val="000000"/>
                </a:solidFill>
                <a:latin typeface="Calibri"/>
                <a:ea typeface="MS PGothic"/>
                <a:cs typeface="Calibri"/>
              </a:rPr>
              <a:t> supérieure, </a:t>
            </a:r>
            <a:r>
              <a:rPr lang="en-US" altLang="en-US" err="1">
                <a:solidFill>
                  <a:srgbClr val="000000"/>
                </a:solidFill>
                <a:latin typeface="Calibri"/>
                <a:ea typeface="MS PGothic"/>
                <a:cs typeface="Calibri"/>
              </a:rPr>
              <a:t>quel</a:t>
            </a:r>
            <a:r>
              <a:rPr lang="en-US" altLang="en-US">
                <a:solidFill>
                  <a:srgbClr val="000000"/>
                </a:solidFill>
                <a:latin typeface="Calibri"/>
                <a:ea typeface="MS PGothic"/>
                <a:cs typeface="Calibri"/>
              </a:rPr>
              <a:t> que </a:t>
            </a:r>
            <a:r>
              <a:rPr lang="en-US" altLang="en-US" err="1">
                <a:solidFill>
                  <a:srgbClr val="000000"/>
                </a:solidFill>
                <a:latin typeface="Calibri"/>
                <a:ea typeface="MS PGothic"/>
                <a:cs typeface="Calibri"/>
              </a:rPr>
              <a:t>soit</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l’endroit</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où</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ils</a:t>
            </a:r>
            <a:r>
              <a:rPr lang="en-US" altLang="en-US">
                <a:solidFill>
                  <a:srgbClr val="000000"/>
                </a:solidFill>
                <a:latin typeface="Calibri"/>
                <a:ea typeface="MS PGothic"/>
                <a:cs typeface="Calibri"/>
              </a:rPr>
              <a:t> </a:t>
            </a:r>
            <a:r>
              <a:rPr lang="en-US" altLang="en-US" err="1">
                <a:solidFill>
                  <a:srgbClr val="000000"/>
                </a:solidFill>
                <a:latin typeface="Calibri"/>
                <a:ea typeface="MS PGothic"/>
                <a:cs typeface="Calibri"/>
              </a:rPr>
              <a:t>vivent</a:t>
            </a:r>
            <a:r>
              <a:rPr lang="en-US" altLang="en-US">
                <a:solidFill>
                  <a:srgbClr val="000000"/>
                </a:solidFill>
                <a:latin typeface="Calibri"/>
                <a:ea typeface="MS PGothic"/>
                <a:cs typeface="Calibri"/>
              </a:rPr>
              <a:t>.</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un résumé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langage</a:t>
            </a:r>
            <a:r>
              <a:rPr lang="en-US" altLang="en-US">
                <a:solidFill>
                  <a:srgbClr val="000000"/>
                </a:solidFill>
                <a:latin typeface="Calibri" panose="020F0502020204030204" pitchFamily="34" charset="0"/>
              </a:rPr>
              <a:t> simple pour les patients, les </a:t>
            </a:r>
            <a:r>
              <a:rPr lang="en-US" altLang="en-US" err="1">
                <a:solidFill>
                  <a:srgbClr val="000000"/>
                </a:solidFill>
                <a:latin typeface="Calibri" panose="020F0502020204030204" pitchFamily="34" charset="0"/>
              </a:rPr>
              <a:t>familles</a:t>
            </a:r>
            <a:r>
              <a:rPr lang="en-US" altLang="en-US">
                <a:solidFill>
                  <a:srgbClr val="000000"/>
                </a:solidFill>
                <a:latin typeface="Calibri" panose="020F0502020204030204" pitchFamily="34" charset="0"/>
              </a:rPr>
              <a:t>, les aidants </a:t>
            </a:r>
            <a:r>
              <a:rPr lang="en-US" altLang="en-US" err="1">
                <a:solidFill>
                  <a:srgbClr val="000000"/>
                </a:solidFill>
                <a:latin typeface="Calibri" panose="020F0502020204030204" pitchFamily="34" charset="0"/>
              </a:rPr>
              <a:t>naturels</a:t>
            </a:r>
            <a:r>
              <a:rPr lang="en-US" altLang="en-US">
                <a:solidFill>
                  <a:srgbClr val="000000"/>
                </a:solidFill>
                <a:latin typeface="Calibri" panose="020F0502020204030204" pitchFamily="34" charset="0"/>
              </a:rPr>
              <a:t> et le public, </a:t>
            </a:r>
            <a:r>
              <a:rPr lang="en-US" altLang="en-US" err="1">
                <a:solidFill>
                  <a:srgbClr val="000000"/>
                </a:solidFill>
                <a:latin typeface="Calibri" panose="020F0502020204030204" pitchFamily="34" charset="0"/>
              </a:rPr>
              <a:t>appelé</a:t>
            </a:r>
            <a:r>
              <a:rPr lang="en-US" altLang="en-US">
                <a:solidFill>
                  <a:srgbClr val="000000"/>
                </a:solidFill>
                <a:latin typeface="Calibri" panose="020F0502020204030204" pitchFamily="34" charset="0"/>
              </a:rPr>
              <a:t> le </a:t>
            </a:r>
            <a:r>
              <a:rPr lang="en-US" altLang="en-US" b="1">
                <a:solidFill>
                  <a:srgbClr val="000000"/>
                </a:solidFill>
                <a:latin typeface="Calibri" panose="020F0502020204030204" pitchFamily="34" charset="0"/>
              </a:rPr>
              <a:t>guide du patient</a:t>
            </a:r>
            <a:r>
              <a:rPr lang="en-US" altLang="en-US">
                <a:solidFill>
                  <a:srgbClr val="000000"/>
                </a:solidFill>
                <a:latin typeface="Calibri" panose="020F0502020204030204" pitchFamily="34" charset="0"/>
              </a:rPr>
              <a:t>.</a:t>
            </a:r>
          </a:p>
          <a:p>
            <a:pPr marL="171450" indent="-171450"/>
            <a:endParaRPr lang="en-US" altLang="en-US">
              <a:solidFill>
                <a:srgbClr val="000000"/>
              </a:solidFill>
              <a:latin typeface="Calibri" panose="020F0502020204030204" pitchFamily="34" charset="0"/>
            </a:endParaRPr>
          </a:p>
          <a:p>
            <a:pPr marL="171450" indent="-171450"/>
            <a:r>
              <a:rPr lang="en-US" altLang="en-US" b="1">
                <a:solidFill>
                  <a:srgbClr val="000000"/>
                </a:solidFill>
                <a:latin typeface="Calibri" panose="020F0502020204030204" pitchFamily="34" charset="0"/>
              </a:rPr>
              <a:t>Participation des patients aux </a:t>
            </a:r>
            <a:r>
              <a:rPr lang="en-US" altLang="en-US" b="1" err="1">
                <a:solidFill>
                  <a:srgbClr val="000000"/>
                </a:solidFill>
                <a:latin typeface="Calibri" panose="020F0502020204030204" pitchFamily="34" charset="0"/>
              </a:rPr>
              <a:t>normes</a:t>
            </a:r>
            <a:r>
              <a:rPr lang="en-US" altLang="en-US" b="1">
                <a:solidFill>
                  <a:srgbClr val="000000"/>
                </a:solidFill>
                <a:latin typeface="Calibri" panose="020F0502020204030204" pitchFamily="34" charset="0"/>
              </a:rPr>
              <a:t> de </a:t>
            </a:r>
            <a:r>
              <a:rPr lang="en-US" altLang="en-US" b="1" err="1">
                <a:solidFill>
                  <a:srgbClr val="000000"/>
                </a:solidFill>
                <a:latin typeface="Calibri" panose="020F0502020204030204" pitchFamily="34" charset="0"/>
              </a:rPr>
              <a:t>qualité</a:t>
            </a:r>
            <a:r>
              <a:rPr lang="en-US" altLang="en-US" b="1">
                <a:solidFill>
                  <a:srgbClr val="000000"/>
                </a:solidFill>
                <a:latin typeface="Calibri" panose="020F0502020204030204" pitchFamily="34" charset="0"/>
              </a:rPr>
              <a:t> : </a:t>
            </a:r>
          </a:p>
          <a:p>
            <a:pPr marL="171450" indent="-171450">
              <a:buFontTx/>
              <a:buChar char="•"/>
            </a:pPr>
            <a:r>
              <a:rPr lang="en-US" altLang="en-US">
                <a:solidFill>
                  <a:srgbClr val="000000"/>
                </a:solidFill>
                <a:latin typeface="Calibri" panose="020F0502020204030204" pitchFamily="34" charset="0"/>
              </a:rPr>
              <a:t>Participation à des </a:t>
            </a:r>
            <a:r>
              <a:rPr lang="en-US" altLang="en-US" err="1">
                <a:solidFill>
                  <a:srgbClr val="000000"/>
                </a:solidFill>
                <a:latin typeface="Calibri" panose="020F0502020204030204" pitchFamily="34" charset="0"/>
              </a:rPr>
              <a:t>comités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consultatifs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tant que </a:t>
            </a:r>
            <a:r>
              <a:rPr lang="en-US" altLang="en-US" err="1">
                <a:solidFill>
                  <a:srgbClr val="000000"/>
                </a:solidFill>
                <a:latin typeface="Calibri" panose="020F0502020204030204" pitchFamily="34" charset="0"/>
              </a:rPr>
              <a:t>membres</a:t>
            </a:r>
            <a:endParaRPr lang="en-US" altLang="en-US">
              <a:solidFill>
                <a:srgbClr val="000000"/>
              </a:solidFill>
              <a:latin typeface="Calibri" panose="020F0502020204030204" pitchFamily="34" charset="0"/>
            </a:endParaRPr>
          </a:p>
          <a:p>
            <a:pPr marL="171450" indent="-171450">
              <a:buFontTx/>
              <a:buChar char="•"/>
            </a:pPr>
            <a:r>
              <a:rPr lang="en-US" altLang="en-US" err="1">
                <a:solidFill>
                  <a:srgbClr val="000000"/>
                </a:solidFill>
                <a:latin typeface="Calibri" panose="020F0502020204030204" pitchFamily="34" charset="0"/>
              </a:rPr>
              <a:t>Groupes</a:t>
            </a:r>
            <a:r>
              <a:rPr lang="en-US" altLang="en-US">
                <a:solidFill>
                  <a:srgbClr val="000000"/>
                </a:solidFill>
                <a:latin typeface="Calibri" panose="020F0502020204030204" pitchFamily="34" charset="0"/>
              </a:rPr>
              <a:t> de discussion et </a:t>
            </a:r>
            <a:r>
              <a:rPr lang="en-US" altLang="en-US" err="1">
                <a:solidFill>
                  <a:srgbClr val="000000"/>
                </a:solidFill>
                <a:latin typeface="Calibri" panose="020F0502020204030204" pitchFamily="34" charset="0"/>
              </a:rPr>
              <a:t>entretiens</a:t>
            </a:r>
            <a:r>
              <a:rPr lang="en-US" altLang="en-US">
                <a:solidFill>
                  <a:srgbClr val="000000"/>
                </a:solidFill>
                <a:latin typeface="Calibri" panose="020F0502020204030204" pitchFamily="34" charset="0"/>
              </a:rPr>
              <a:t> avec des </a:t>
            </a:r>
            <a:r>
              <a:rPr lang="en-US" altLang="en-US" err="1">
                <a:solidFill>
                  <a:srgbClr val="000000"/>
                </a:solidFill>
                <a:latin typeface="Calibri" panose="020F0502020204030204" pitchFamily="34" charset="0"/>
              </a:rPr>
              <a:t>informateurs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clés</a:t>
            </a:r>
            <a:r>
              <a:rPr lang="en-US" altLang="en-US">
                <a:solidFill>
                  <a:srgbClr val="000000"/>
                </a:solidFill>
                <a:latin typeface="Calibri" panose="020F0502020204030204" pitchFamily="34" charset="0"/>
              </a:rPr>
              <a:t> sur des </a:t>
            </a:r>
            <a:r>
              <a:rPr lang="en-US" altLang="en-US" err="1">
                <a:solidFill>
                  <a:srgbClr val="000000"/>
                </a:solidFill>
                <a:latin typeface="Calibri" panose="020F0502020204030204" pitchFamily="34" charset="0"/>
              </a:rPr>
              <a:t>sujets</a:t>
            </a:r>
            <a:r>
              <a:rPr lang="en-US" altLang="en-US">
                <a:solidFill>
                  <a:srgbClr val="000000"/>
                </a:solidFill>
                <a:latin typeface="Calibri" panose="020F0502020204030204" pitchFamily="34" charset="0"/>
              </a:rPr>
              <a:t> précis (au </a:t>
            </a:r>
            <a:r>
              <a:rPr lang="en-US" altLang="en-US" err="1">
                <a:solidFill>
                  <a:srgbClr val="000000"/>
                </a:solidFill>
                <a:latin typeface="Calibri" panose="020F0502020204030204" pitchFamily="34" charset="0"/>
              </a:rPr>
              <a:t>besoin</a:t>
            </a:r>
            <a:r>
              <a:rPr lang="en-US" altLang="en-US">
                <a:solidFill>
                  <a:srgbClr val="000000"/>
                </a:solidFill>
                <a:latin typeface="Calibri" panose="020F0502020204030204" pitchFamily="34" charset="0"/>
              </a:rPr>
              <a:t>)</a:t>
            </a:r>
          </a:p>
          <a:p>
            <a:pPr marL="171450" indent="-171450">
              <a:buFontTx/>
              <a:buChar char="•"/>
            </a:pPr>
            <a:r>
              <a:rPr lang="en-US" altLang="en-US" err="1">
                <a:solidFill>
                  <a:srgbClr val="000000"/>
                </a:solidFill>
                <a:latin typeface="Calibri" panose="020F0502020204030204" pitchFamily="34" charset="0"/>
              </a:rPr>
              <a:t>Période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commentaires</a:t>
            </a:r>
            <a:r>
              <a:rPr lang="en-US" altLang="en-US">
                <a:solidFill>
                  <a:srgbClr val="000000"/>
                </a:solidFill>
                <a:latin typeface="Calibri" panose="020F0502020204030204" pitchFamily="34" charset="0"/>
              </a:rPr>
              <a:t> du public pour </a:t>
            </a:r>
            <a:r>
              <a:rPr lang="en-US" altLang="en-US" err="1">
                <a:solidFill>
                  <a:srgbClr val="000000"/>
                </a:solidFill>
                <a:latin typeface="Calibri" panose="020F0502020204030204" pitchFamily="34" charset="0"/>
              </a:rPr>
              <a:t>chaque</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norme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endParaRPr lang="en-US" altLang="en-US">
              <a:solidFill>
                <a:srgbClr val="000000"/>
              </a:solidFill>
              <a:latin typeface="Calibri" panose="020F0502020204030204" pitchFamily="34" charset="0"/>
            </a:endParaRPr>
          </a:p>
          <a:p>
            <a:pPr marL="171450" indent="-171450">
              <a:buFontTx/>
              <a:buChar char="•"/>
            </a:pPr>
            <a:r>
              <a:rPr lang="en-US" altLang="en-US">
                <a:solidFill>
                  <a:srgbClr val="000000"/>
                </a:solidFill>
                <a:latin typeface="Calibri" panose="020F0502020204030204" pitchFamily="34" charset="0"/>
              </a:rPr>
              <a:t>Consultations sur le guide de conversation des patients</a:t>
            </a:r>
          </a:p>
          <a:p>
            <a:endParaRPr lang="en-US">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err="1">
                <a:solidFill>
                  <a:srgbClr val="000000"/>
                </a:solidFill>
                <a:latin typeface="Calibri" panose="020F0502020204030204" pitchFamily="34" charset="0"/>
              </a:rPr>
              <a:t>Toutefois</a:t>
            </a:r>
            <a:r>
              <a:rPr lang="en-US" altLang="en-US">
                <a:solidFill>
                  <a:srgbClr val="000000"/>
                </a:solidFill>
                <a:latin typeface="Calibri" panose="020F0502020204030204" pitchFamily="34" charset="0"/>
              </a:rPr>
              <a:t>, il y a des choses que nous </a:t>
            </a:r>
            <a:r>
              <a:rPr lang="en-US" altLang="en-US" err="1">
                <a:solidFill>
                  <a:srgbClr val="000000"/>
                </a:solidFill>
                <a:latin typeface="Calibri" panose="020F0502020204030204" pitchFamily="34" charset="0"/>
              </a:rPr>
              <a:t>pouvons</a:t>
            </a:r>
            <a:r>
              <a:rPr lang="en-US" altLang="en-US">
                <a:solidFill>
                  <a:srgbClr val="000000"/>
                </a:solidFill>
                <a:latin typeface="Calibri" panose="020F0502020204030204" pitchFamily="34" charset="0"/>
              </a:rPr>
              <a:t> faire </a:t>
            </a:r>
            <a:r>
              <a:rPr lang="en-US" altLang="en-US" err="1">
                <a:solidFill>
                  <a:srgbClr val="000000"/>
                </a:solidFill>
                <a:latin typeface="Calibri" panose="020F0502020204030204" pitchFamily="34" charset="0"/>
              </a:rPr>
              <a:t>aujourd’hui</a:t>
            </a:r>
            <a:r>
              <a:rPr lang="en-US" altLang="en-US">
                <a:solidFill>
                  <a:srgbClr val="000000"/>
                </a:solidFill>
                <a:latin typeface="Calibri" panose="020F0502020204030204" pitchFamily="34" charset="0"/>
              </a:rPr>
              <a:t> malgré les </a:t>
            </a:r>
            <a:r>
              <a:rPr lang="en-US" altLang="en-US" err="1">
                <a:solidFill>
                  <a:srgbClr val="000000"/>
                </a:solidFill>
                <a:latin typeface="Calibri" panose="020F0502020204030204" pitchFamily="34" charset="0"/>
              </a:rPr>
              <a:t>vastes</a:t>
            </a:r>
            <a:r>
              <a:rPr lang="en-US" altLang="en-US">
                <a:solidFill>
                  <a:srgbClr val="000000"/>
                </a:solidFill>
                <a:latin typeface="Calibri" panose="020F0502020204030204" pitchFamily="34" charset="0"/>
              </a:rPr>
              <a:t> obstacles </a:t>
            </a:r>
            <a:r>
              <a:rPr lang="en-US" altLang="en-US" err="1">
                <a:solidFill>
                  <a:srgbClr val="000000"/>
                </a:solidFill>
                <a:latin typeface="Calibri" panose="020F0502020204030204" pitchFamily="34" charset="0"/>
              </a:rPr>
              <a:t>systémiques</a:t>
            </a:r>
            <a:r>
              <a:rPr lang="en-US" altLang="en-US">
                <a:solidFill>
                  <a:srgbClr val="000000"/>
                </a:solidFill>
                <a:latin typeface="Calibri" panose="020F0502020204030204" pitchFamily="34" charset="0"/>
              </a:rPr>
              <a:t> qui </a:t>
            </a:r>
            <a:r>
              <a:rPr lang="en-US" altLang="en-US" err="1">
                <a:solidFill>
                  <a:srgbClr val="000000"/>
                </a:solidFill>
                <a:latin typeface="Calibri" panose="020F0502020204030204" pitchFamily="34" charset="0"/>
              </a:rPr>
              <a:t>pourraient</a:t>
            </a:r>
            <a:r>
              <a:rPr lang="en-US" altLang="en-US">
                <a:solidFill>
                  <a:srgbClr val="000000"/>
                </a:solidFill>
                <a:latin typeface="Calibri" panose="020F0502020204030204" pitchFamily="34" charset="0"/>
              </a:rPr>
              <a:t> prendre du temps à </a:t>
            </a:r>
            <a:r>
              <a:rPr lang="en-US" altLang="en-US" err="1">
                <a:solidFill>
                  <a:srgbClr val="000000"/>
                </a:solidFill>
                <a:latin typeface="Calibri" panose="020F0502020204030204" pitchFamily="34" charset="0"/>
              </a:rPr>
              <a:t>surmonter</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est</a:t>
            </a:r>
            <a:r>
              <a:rPr lang="en-US" altLang="en-US">
                <a:solidFill>
                  <a:srgbClr val="000000"/>
                </a:solidFill>
                <a:latin typeface="Calibri" panose="020F0502020204030204" pitchFamily="34" charset="0"/>
              </a:rPr>
              <a:t> un document qui </a:t>
            </a:r>
            <a:r>
              <a:rPr lang="en-US" altLang="en-US" err="1">
                <a:solidFill>
                  <a:srgbClr val="000000"/>
                </a:solidFill>
                <a:latin typeface="Calibri" panose="020F0502020204030204" pitchFamily="34" charset="0"/>
              </a:rPr>
              <a:t>décrit</a:t>
            </a:r>
            <a:r>
              <a:rPr lang="en-US" altLang="en-US">
                <a:solidFill>
                  <a:srgbClr val="000000"/>
                </a:solidFill>
                <a:latin typeface="Calibri" panose="020F0502020204030204" pitchFamily="34" charset="0"/>
              </a:rPr>
              <a:t> le </a:t>
            </a:r>
            <a:r>
              <a:rPr lang="en-US" altLang="en-US" err="1">
                <a:solidFill>
                  <a:srgbClr val="000000"/>
                </a:solidFill>
                <a:latin typeface="Calibri" panose="020F0502020204030204" pitchFamily="34" charset="0"/>
              </a:rPr>
              <a:t>processus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d’utilisation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à </a:t>
            </a:r>
            <a:r>
              <a:rPr lang="en-US" altLang="en-US" err="1">
                <a:solidFill>
                  <a:srgbClr val="000000"/>
                </a:solidFill>
                <a:latin typeface="Calibri" panose="020F0502020204030204" pitchFamily="34" charset="0"/>
              </a:rPr>
              <a:t>titre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pour </a:t>
            </a:r>
            <a:r>
              <a:rPr lang="en-US" altLang="en-US" err="1">
                <a:solidFill>
                  <a:srgbClr val="000000"/>
                </a:solidFill>
                <a:latin typeface="Calibri" panose="020F0502020204030204" pitchFamily="34" charset="0"/>
              </a:rPr>
              <a:t>offrir</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soins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supérieure. Il compile un certain </a:t>
            </a:r>
            <a:r>
              <a:rPr lang="en-US" altLang="en-US" err="1">
                <a:solidFill>
                  <a:srgbClr val="000000"/>
                </a:solidFill>
                <a:latin typeface="Calibri" panose="020F0502020204030204" pitchFamily="34" charset="0"/>
              </a:rPr>
              <a:t>nombre</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afin</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l’adoption</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notamment</a:t>
            </a:r>
            <a:r>
              <a:rPr lang="en-US" altLang="en-US">
                <a:solidFill>
                  <a:srgbClr val="000000"/>
                </a:solidFill>
                <a:latin typeface="Calibri" panose="020F0502020204030204" pitchFamily="34" charset="0"/>
              </a:rPr>
              <a:t> des liens </a:t>
            </a:r>
            <a:r>
              <a:rPr lang="en-US" altLang="en-US" err="1">
                <a:solidFill>
                  <a:srgbClr val="000000"/>
                </a:solidFill>
                <a:latin typeface="Calibri" panose="020F0502020204030204" pitchFamily="34" charset="0"/>
              </a:rPr>
              <a:t>vers</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ressources</a:t>
            </a:r>
            <a:r>
              <a:rPr lang="en-US" altLang="en-US">
                <a:solidFill>
                  <a:srgbClr val="000000"/>
                </a:solidFill>
                <a:latin typeface="Calibri" panose="020F0502020204030204" pitchFamily="34" charset="0"/>
              </a:rPr>
              <a:t> sur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et </a:t>
            </a:r>
            <a:r>
              <a:rPr lang="en-US" altLang="en-US" err="1">
                <a:solidFill>
                  <a:srgbClr val="000000"/>
                </a:solidFill>
                <a:latin typeface="Calibri" panose="020F0502020204030204" pitchFamily="34" charset="0"/>
              </a:rPr>
              <a:t>l’amélioration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à des fins de </a:t>
            </a:r>
            <a:r>
              <a:rPr lang="en-US" altLang="en-US" err="1">
                <a:solidFill>
                  <a:srgbClr val="000000"/>
                </a:solidFill>
                <a:latin typeface="Calibri" panose="020F0502020204030204" pitchFamily="34" charset="0"/>
              </a:rPr>
              <a:t>réflexion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ainsi</a:t>
            </a:r>
            <a:r>
              <a:rPr lang="en-US" altLang="en-US">
                <a:solidFill>
                  <a:srgbClr val="000000"/>
                </a:solidFill>
                <a:latin typeface="Calibri" panose="020F0502020204030204" pitchFamily="34" charset="0"/>
              </a:rPr>
              <a:t> que des </a:t>
            </a:r>
            <a:r>
              <a:rPr lang="en-US" altLang="en-US" err="1">
                <a:solidFill>
                  <a:srgbClr val="000000"/>
                </a:solidFill>
                <a:latin typeface="Calibri" panose="020F0502020204030204" pitchFamily="34" charset="0"/>
              </a:rPr>
              <a:t>modèles</a:t>
            </a:r>
            <a:r>
              <a:rPr lang="en-US" altLang="en-US">
                <a:solidFill>
                  <a:srgbClr val="000000"/>
                </a:solidFill>
                <a:latin typeface="Calibri" panose="020F0502020204030204" pitchFamily="34" charset="0"/>
              </a:rPr>
              <a:t> et des documents pour </a:t>
            </a:r>
            <a:r>
              <a:rPr lang="en-US" altLang="en-US" err="1">
                <a:solidFill>
                  <a:srgbClr val="000000"/>
                </a:solidFill>
                <a:latin typeface="Calibri" panose="020F0502020204030204" pitchFamily="34" charset="0"/>
              </a:rPr>
              <a:t>soutenir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activités</a:t>
            </a:r>
            <a:r>
              <a:rPr lang="en-US" altLang="en-US">
                <a:solidFill>
                  <a:srgbClr val="000000"/>
                </a:solidFill>
                <a:latin typeface="Calibri" panose="020F0502020204030204" pitchFamily="34" charset="0"/>
              </a:rPr>
              <a:t> de planification de la mise </a:t>
            </a:r>
            <a:r>
              <a:rPr lang="en-US" altLang="en-US" err="1">
                <a:solidFill>
                  <a:srgbClr val="000000"/>
                </a:solidFill>
                <a:latin typeface="Calibri" panose="020F0502020204030204" pitchFamily="34" charset="0"/>
              </a:rPr>
              <a:t>en</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œuvre</a:t>
            </a:r>
            <a:r>
              <a:rPr lang="en-US" altLang="en-US">
                <a:solidFill>
                  <a:srgbClr val="000000"/>
                </a:solidFill>
                <a:latin typeface="Calibri" panose="020F0502020204030204" pitchFamily="34" charset="0"/>
              </a:rPr>
              <a:t>. Le </a:t>
            </a:r>
            <a:r>
              <a:rPr lang="en-US" altLang="en-US" i="1">
                <a:solidFill>
                  <a:srgbClr val="000000"/>
                </a:solidFill>
                <a:latin typeface="Calibri" panose="020F0502020204030204" pitchFamily="34" charset="0"/>
              </a:rPr>
              <a:t>Guide de </a:t>
            </a:r>
            <a:r>
              <a:rPr lang="en-US" altLang="en-US" i="1" err="1">
                <a:solidFill>
                  <a:srgbClr val="000000"/>
                </a:solidFill>
                <a:latin typeface="Calibri" panose="020F0502020204030204" pitchFamily="34" charset="0"/>
              </a:rPr>
              <a:t>démarrage</a:t>
            </a:r>
            <a:r>
              <a:rPr lang="en-US" altLang="en-US" i="1">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comprend</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également</a:t>
            </a:r>
            <a:r>
              <a:rPr lang="en-US" altLang="en-US">
                <a:solidFill>
                  <a:srgbClr val="000000"/>
                </a:solidFill>
                <a:latin typeface="Calibri" panose="020F0502020204030204" pitchFamily="34" charset="0"/>
              </a:rPr>
              <a:t> un </a:t>
            </a:r>
            <a:r>
              <a:rPr lang="en-US" altLang="en-US" err="1">
                <a:solidFill>
                  <a:srgbClr val="000000"/>
                </a:solidFill>
                <a:latin typeface="Calibri" panose="020F0502020204030204" pitchFamily="34" charset="0"/>
              </a:rPr>
              <a:t>modèle</a:t>
            </a:r>
            <a:r>
              <a:rPr lang="en-US" altLang="en-US">
                <a:solidFill>
                  <a:srgbClr val="000000"/>
                </a:solidFill>
                <a:latin typeface="Calibri" panose="020F0502020204030204" pitchFamily="34" charset="0"/>
              </a:rPr>
              <a:t> de plan </a:t>
            </a:r>
            <a:r>
              <a:rPr lang="en-US" altLang="en-US" err="1">
                <a:solidFill>
                  <a:srgbClr val="000000"/>
                </a:solidFill>
                <a:latin typeface="Calibri" panose="020F0502020204030204" pitchFamily="34" charset="0"/>
              </a:rPr>
              <a:t>d’action</a:t>
            </a:r>
            <a:r>
              <a:rPr lang="en-US" altLang="en-US">
                <a:solidFill>
                  <a:srgbClr val="000000"/>
                </a:solidFill>
                <a:latin typeface="Calibri" panose="020F0502020204030204" pitchFamily="34" charset="0"/>
              </a:rPr>
              <a:t> et des </a:t>
            </a:r>
            <a:r>
              <a:rPr lang="en-US" altLang="en-US" err="1">
                <a:solidFill>
                  <a:srgbClr val="000000"/>
                </a:solidFill>
                <a:latin typeface="Calibri" panose="020F0502020204030204" pitchFamily="34" charset="0"/>
              </a:rPr>
              <a:t>exemples</a:t>
            </a:r>
            <a:r>
              <a:rPr lang="en-US" altLang="en-US">
                <a:solidFill>
                  <a:srgbClr val="000000"/>
                </a:solidFill>
                <a:latin typeface="Calibri" panose="020F0502020204030204" pitchFamily="34" charset="0"/>
              </a:rPr>
              <a:t> sur la manière </a:t>
            </a:r>
            <a:r>
              <a:rPr lang="en-US" altLang="en-US" err="1">
                <a:solidFill>
                  <a:srgbClr val="000000"/>
                </a:solidFill>
                <a:latin typeface="Calibri" panose="020F0502020204030204" pitchFamily="34" charset="0"/>
              </a:rPr>
              <a:t>dont</a:t>
            </a:r>
            <a:r>
              <a:rPr lang="en-US" altLang="en-US">
                <a:solidFill>
                  <a:srgbClr val="000000"/>
                </a:solidFill>
                <a:latin typeface="Calibri" panose="020F0502020204030204" pitchFamily="34" charset="0"/>
              </a:rPr>
              <a:t> les plans </a:t>
            </a:r>
            <a:r>
              <a:rPr lang="en-US" altLang="en-US" err="1">
                <a:solidFill>
                  <a:srgbClr val="000000"/>
                </a:solidFill>
                <a:latin typeface="Calibri" panose="020F0502020204030204" pitchFamily="34" charset="0"/>
              </a:rPr>
              <a:t>d’amélioration</a:t>
            </a:r>
            <a:r>
              <a:rPr lang="en-US" altLang="en-US">
                <a:solidFill>
                  <a:srgbClr val="000000"/>
                </a:solidFill>
                <a:latin typeface="Calibri" panose="020F0502020204030204" pitchFamily="34" charset="0"/>
              </a:rPr>
              <a:t> de la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 </a:t>
            </a:r>
            <a:r>
              <a:rPr lang="en-US" altLang="en-US" err="1">
                <a:solidFill>
                  <a:srgbClr val="000000"/>
                </a:solidFill>
                <a:latin typeface="Calibri" panose="020F0502020204030204" pitchFamily="34" charset="0"/>
              </a:rPr>
              <a:t>peuvent</a:t>
            </a:r>
            <a:r>
              <a:rPr lang="en-US" altLang="en-US">
                <a:solidFill>
                  <a:srgbClr val="000000"/>
                </a:solidFill>
                <a:latin typeface="Calibri" panose="020F0502020204030204" pitchFamily="34" charset="0"/>
              </a:rPr>
              <a:t> aider à faire </a:t>
            </a:r>
            <a:r>
              <a:rPr lang="en-US" altLang="en-US" err="1">
                <a:solidFill>
                  <a:srgbClr val="000000"/>
                </a:solidFill>
                <a:latin typeface="Calibri" panose="020F0502020204030204" pitchFamily="34" charset="0"/>
              </a:rPr>
              <a:t>progresser</a:t>
            </a:r>
            <a:r>
              <a:rPr lang="en-US" altLang="en-US">
                <a:solidFill>
                  <a:srgbClr val="000000"/>
                </a:solidFill>
                <a:latin typeface="Calibri" panose="020F0502020204030204" pitchFamily="34" charset="0"/>
              </a:rPr>
              <a:t> les </a:t>
            </a:r>
            <a:r>
              <a:rPr lang="en-US" altLang="en-US" err="1">
                <a:solidFill>
                  <a:srgbClr val="000000"/>
                </a:solidFill>
                <a:latin typeface="Calibri" panose="020F0502020204030204" pitchFamily="34" charset="0"/>
              </a:rPr>
              <a:t>normes</a:t>
            </a:r>
            <a:r>
              <a:rPr lang="en-US" altLang="en-US">
                <a:solidFill>
                  <a:srgbClr val="000000"/>
                </a:solidFill>
                <a:latin typeface="Calibri" panose="020F0502020204030204" pitchFamily="34" charset="0"/>
              </a:rPr>
              <a:t> de </a:t>
            </a:r>
            <a:r>
              <a:rPr lang="en-US" altLang="en-US" err="1">
                <a:solidFill>
                  <a:srgbClr val="000000"/>
                </a:solidFill>
                <a:latin typeface="Calibri" panose="020F0502020204030204" pitchFamily="34" charset="0"/>
              </a:rPr>
              <a:t>qualité</a:t>
            </a:r>
            <a:r>
              <a:rPr lang="en-US" altLang="en-US">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6" name="Picture 5">
            <a:extLst>
              <a:ext uri="{FF2B5EF4-FFF2-40B4-BE49-F238E27FC236}">
                <a16:creationId xmlns:a16="http://schemas.microsoft.com/office/drawing/2014/main" id="{7D100064-E503-4A11-B387-824DF9692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7084095" y="3924300"/>
            <a:ext cx="1771276" cy="612293"/>
          </a:xfrm>
          <a:prstGeom prst="rect">
            <a:avLst/>
          </a:prstGeom>
          <a:noFill/>
          <a:ln>
            <a:noFill/>
          </a:ln>
        </p:spPr>
      </p:pic>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2/27/2023</a:t>
            </a:fld>
            <a:endParaRPr lang="en-US"/>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a:p>
        </p:txBody>
      </p:sp>
    </p:spTree>
    <p:extLst>
      <p:ext uri="{BB962C8B-B14F-4D97-AF65-F5344CB8AC3E}">
        <p14:creationId xmlns:p14="http://schemas.microsoft.com/office/powerpoint/2010/main" val="3352757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4" y="1815667"/>
            <a:ext cx="6081935" cy="1021556"/>
          </a:xfrm>
        </p:spPr>
        <p:txBody>
          <a:bodyPr anchor="t"/>
          <a:lstStyle>
            <a:lvl1pPr algn="l">
              <a:lnSpc>
                <a:spcPts val="2925"/>
              </a:lnSpc>
              <a:spcAft>
                <a:spcPts val="900"/>
              </a:spcAft>
              <a:defRPr sz="2700" b="1" cap="none">
                <a:solidFill>
                  <a:schemeClr val="tx1"/>
                </a:solidFill>
              </a:defRPr>
            </a:lvl1pPr>
          </a:lstStyle>
          <a:p>
            <a:r>
              <a:rPr lang="en-US"/>
              <a:t>Click to edit Master title style</a:t>
            </a:r>
            <a:endParaRPr lang="en-CA"/>
          </a:p>
        </p:txBody>
      </p:sp>
      <p:pic>
        <p:nvPicPr>
          <p:cNvPr id="8" name="Picture 7" descr="HQO_Logo_English_Negativ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704856" y="4567497"/>
            <a:ext cx="1259632" cy="597167"/>
          </a:xfrm>
          <a:prstGeom prst="rect">
            <a:avLst/>
          </a:prstGeom>
        </p:spPr>
      </p:pic>
      <p:sp>
        <p:nvSpPr>
          <p:cNvPr id="4" name="TextBox 3"/>
          <p:cNvSpPr txBox="1"/>
          <p:nvPr userDrawn="1"/>
        </p:nvSpPr>
        <p:spPr>
          <a:xfrm>
            <a:off x="7156825" y="-11206"/>
            <a:ext cx="1191352" cy="2977738"/>
          </a:xfrm>
          <a:prstGeom prst="rect">
            <a:avLst/>
          </a:prstGeom>
          <a:noFill/>
        </p:spPr>
        <p:txBody>
          <a:bodyPr wrap="none" rtlCol="0">
            <a:spAutoFit/>
          </a:bodyPr>
          <a:lstStyle/>
          <a:p>
            <a:r>
              <a:rPr lang="en-US" sz="18750" u="none">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6" name="Rectangle 5">
            <a:extLst>
              <a:ext uri="{FF2B5EF4-FFF2-40B4-BE49-F238E27FC236}">
                <a16:creationId xmlns:a16="http://schemas.microsoft.com/office/drawing/2014/main" id="{C78635DC-7AEE-C0E1-BB8B-ADA41C76AE26}"/>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pPr>
            <a:endParaRPr kumimoji="0" lang="en-US" sz="1400" b="0" i="0" u="sng" strike="noStrike" cap="none" normalizeH="0" baseline="0">
              <a:ln>
                <a:noFill/>
              </a:ln>
              <a:solidFill>
                <a:schemeClr val="tx1"/>
              </a:solidFill>
              <a:effectLst/>
              <a:latin typeface="Arial"/>
              <a:ea typeface="ＭＳ Ｐゴシック" pitchFamily="68" charset="-128"/>
            </a:endParaRPr>
          </a:p>
        </p:txBody>
      </p:sp>
      <p:pic>
        <p:nvPicPr>
          <p:cNvPr id="9" name="Picture 8">
            <a:extLst>
              <a:ext uri="{FF2B5EF4-FFF2-40B4-BE49-F238E27FC236}">
                <a16:creationId xmlns:a16="http://schemas.microsoft.com/office/drawing/2014/main" id="{533EE325-9F00-4972-AD38-BF5F5B74B43C}"/>
              </a:ext>
            </a:extLst>
          </p:cNvPr>
          <p:cNvPicPr>
            <a:picLocks noChangeAspect="1"/>
          </p:cNvPicPr>
          <p:nvPr userDrawn="1"/>
        </p:nvPicPr>
        <p:blipFill>
          <a:blip r:embed="rId3">
            <a:extLst>
              <a:ext uri="{28A0092B-C50C-407E-A947-70E740481C1C}">
                <a14:useLocalDpi xmlns:a14="http://schemas.microsoft.com/office/drawing/2010/main" val="0"/>
              </a:ext>
            </a:extLst>
          </a:blip>
          <a:srcRect l="8024" t="20788" r="8986" b="21004"/>
          <a:stretch>
            <a:fillRect/>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40005724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7" name="Picture 6">
            <a:extLst>
              <a:ext uri="{FF2B5EF4-FFF2-40B4-BE49-F238E27FC236}">
                <a16:creationId xmlns:a16="http://schemas.microsoft.com/office/drawing/2014/main" id="{4FDD9763-7EB9-480A-828E-12C81B485A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a:t>Click to edit Master text styles</a:t>
            </a:r>
            <a:endParaRPr lang="en-CA"/>
          </a:p>
        </p:txBody>
      </p:sp>
      <p:pic>
        <p:nvPicPr>
          <p:cNvPr id="7" name="Picture 6">
            <a:extLst>
              <a:ext uri="{FF2B5EF4-FFF2-40B4-BE49-F238E27FC236}">
                <a16:creationId xmlns:a16="http://schemas.microsoft.com/office/drawing/2014/main" id="{25D67995-4948-4C72-A026-736503A383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a:t>Click to edit Master title style</a:t>
            </a:r>
            <a:endParaRPr lang="en-CA"/>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05791C02-F2BA-429E-87D4-179D922F49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2/27/2023</a:t>
            </a:fld>
            <a:endParaRPr lang="en-US"/>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a:t>Click to edit Master title style</a:t>
            </a:r>
            <a:endParaRPr lang="en-CA"/>
          </a:p>
        </p:txBody>
      </p:sp>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6" name="Picture 5">
            <a:extLst>
              <a:ext uri="{FF2B5EF4-FFF2-40B4-BE49-F238E27FC236}">
                <a16:creationId xmlns:a16="http://schemas.microsoft.com/office/drawing/2014/main" id="{208325FF-F7DE-41CB-ADBD-1417FAE9A4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2811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a:solidFill>
                <a:schemeClr val="tx2"/>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5" name="Picture 4">
            <a:extLst>
              <a:ext uri="{FF2B5EF4-FFF2-40B4-BE49-F238E27FC236}">
                <a16:creationId xmlns:a16="http://schemas.microsoft.com/office/drawing/2014/main" id="{ED129198-54BF-4076-A372-A5527039F0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613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a:t>Click to edit Master title style</a:t>
            </a:r>
            <a:endParaRPr lang="en-CA"/>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endParaRPr lang="en-CA" altLang="en-US"/>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 id="2147484583" r:id="rId6"/>
    <p:sldLayoutId id="2147484584" r:id="rId7"/>
    <p:sldLayoutId id="2147484585" r:id="rId8"/>
    <p:sldLayoutId id="2147484586" r:id="rId9"/>
    <p:sldLayoutId id="2147484588" r:id="rId10"/>
    <p:sldLayoutId id="2147484589" r:id="rId11"/>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3.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chart" Target="../charts/chart1.xml"/><Relationship Id="rId4"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tags" Target="../tags/tag18.xml"/><Relationship Id="rId7" Type="http://schemas.openxmlformats.org/officeDocument/2006/relationships/hyperlink" Target="https://news.ontario.ca/fr/statement/56328/les-hopitaux-de-lontario-invites-a-adopter-une-approche-planifiee-pour-reduire-le-nombre-doperations-chirurgicales-non-urgentes"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4.xml"/><Relationship Id="rId5" Type="http://schemas.openxmlformats.org/officeDocument/2006/relationships/slideLayout" Target="../slideLayouts/slideLayout7.xml"/><Relationship Id="rId4"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chart" Target="../charts/chart3.xml"/><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18.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17.svg"/><Relationship Id="rId5" Type="http://schemas.openxmlformats.org/officeDocument/2006/relationships/tags" Target="../tags/tag27.xml"/><Relationship Id="rId10" Type="http://schemas.openxmlformats.org/officeDocument/2006/relationships/image" Target="../media/image16.png"/><Relationship Id="rId4" Type="http://schemas.openxmlformats.org/officeDocument/2006/relationships/tags" Target="../tags/tag26.xml"/><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32.xml"/><Relationship Id="rId7" Type="http://schemas.openxmlformats.org/officeDocument/2006/relationships/hyperlink" Target="https://news.ontario.ca/fr/statement/56328/les-hopitaux-de-lontario-invites-a-adopter-une-approche-planifiee-pour-reduire-le-nombre-doperations-chirurgicales-non-urgentes" TargetMode="Externa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notesSlide" Target="../notesSlides/notesSlide15.xml"/><Relationship Id="rId5" Type="http://schemas.openxmlformats.org/officeDocument/2006/relationships/slideLayout" Target="../slideLayouts/slideLayout7.xml"/><Relationship Id="rId4" Type="http://schemas.openxmlformats.org/officeDocument/2006/relationships/tags" Target="../tags/tag33.xml"/></Relationships>
</file>

<file path=ppt/slides/_rels/slide19.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chart" Target="../charts/chart5.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chart" Target="../charts/chart8.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chart" Target="../charts/chart7.xml"/><Relationship Id="rId5" Type="http://schemas.openxmlformats.org/officeDocument/2006/relationships/tags" Target="../tags/tag41.xml"/><Relationship Id="rId10" Type="http://schemas.openxmlformats.org/officeDocument/2006/relationships/chart" Target="../charts/chart6.xml"/><Relationship Id="rId4" Type="http://schemas.openxmlformats.org/officeDocument/2006/relationships/tags" Target="../tags/tag40.xml"/><Relationship Id="rId9"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8" Type="http://schemas.openxmlformats.org/officeDocument/2006/relationships/tags" Target="../tags/tag51.xml"/><Relationship Id="rId13" Type="http://schemas.openxmlformats.org/officeDocument/2006/relationships/tags" Target="../tags/tag56.xml"/><Relationship Id="rId18" Type="http://schemas.openxmlformats.org/officeDocument/2006/relationships/slideLayout" Target="../slideLayouts/slideLayout7.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tags" Target="../tags/tag55.xml"/><Relationship Id="rId17" Type="http://schemas.openxmlformats.org/officeDocument/2006/relationships/tags" Target="../tags/tag60.xml"/><Relationship Id="rId2" Type="http://schemas.openxmlformats.org/officeDocument/2006/relationships/tags" Target="../tags/tag45.xml"/><Relationship Id="rId16" Type="http://schemas.openxmlformats.org/officeDocument/2006/relationships/tags" Target="../tags/tag59.xml"/><Relationship Id="rId20" Type="http://schemas.openxmlformats.org/officeDocument/2006/relationships/image" Target="../media/image19.jpeg"/><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5" Type="http://schemas.openxmlformats.org/officeDocument/2006/relationships/tags" Target="../tags/tag58.xml"/><Relationship Id="rId10" Type="http://schemas.openxmlformats.org/officeDocument/2006/relationships/tags" Target="../tags/tag53.xml"/><Relationship Id="rId19" Type="http://schemas.openxmlformats.org/officeDocument/2006/relationships/notesSlide" Target="../notesSlides/notesSlide17.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s>
</file>

<file path=ppt/slides/_rels/slide2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chart" Target="../charts/chart9.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chart" Target="../charts/chart10.xml"/><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70.xml"/><Relationship Id="rId1" Type="http://schemas.openxmlformats.org/officeDocument/2006/relationships/tags" Target="../tags/tag69.xml"/><Relationship Id="rId4"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7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8.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9.xml"/><Relationship Id="rId1" Type="http://schemas.openxmlformats.org/officeDocument/2006/relationships/tags" Target="../tags/tag8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81.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39.xml.rels><?xml version="1.0" encoding="UTF-8" standalone="yes"?>
<Relationships xmlns="http://schemas.openxmlformats.org/package/2006/relationships"><Relationship Id="rId3" Type="http://schemas.openxmlformats.org/officeDocument/2006/relationships/hyperlink" Target="https://sqip.hqontario.ca/fr/"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hqontario.ca/Am%C3%A9liorer-les-soins-gr%C3%A2ce-aux-donn%C3%A9es-probantes/Normes-de-qualit%C3%A9/Voir-toutes-les-normes-de-qualit%C3%A9/Infections-du-site-op%C3%A9ratoire"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2.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C5C2D-571A-E9B5-3887-C377B1F83185}"/>
              </a:ext>
            </a:extLst>
          </p:cNvPr>
          <p:cNvSpPr/>
          <p:nvPr/>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2">
            <a:extLst>
              <a:ext uri="{FF2B5EF4-FFF2-40B4-BE49-F238E27FC236}">
                <a16:creationId xmlns:a16="http://schemas.microsoft.com/office/drawing/2014/main" id="{5E462B3C-C602-2DE2-ADF1-4621E0A5A88B}"/>
              </a:ext>
            </a:extLst>
          </p:cNvPr>
          <p:cNvSpPr txBox="1">
            <a:spLocks noChangeArrowheads="1"/>
          </p:cNvSpPr>
          <p:nvPr/>
        </p:nvSpPr>
        <p:spPr bwMode="auto">
          <a:xfrm>
            <a:off x="554491" y="465544"/>
            <a:ext cx="6860721" cy="2217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4309"/>
              </a:lnSpc>
            </a:pPr>
            <a:r>
              <a:rPr lang="fr-CA" sz="4000" b="1" u="none">
                <a:latin typeface="Calibri"/>
                <a:ea typeface="MS PGothic"/>
                <a:cs typeface="Calibri"/>
              </a:rPr>
              <a:t>Norme de qualité relative aux infections du site opératoire</a:t>
            </a:r>
            <a:endParaRPr lang="en-US" sz="4000" b="1" u="none">
              <a:latin typeface="Calibri" panose="020F0502020204030204" pitchFamily="34" charset="0"/>
              <a:ea typeface="Helvetica Neue Light" panose="02000403000000020004" pitchFamily="2" charset="0"/>
              <a:cs typeface="Calibri" panose="020F0502020204030204" pitchFamily="34" charset="0"/>
            </a:endParaRPr>
          </a:p>
        </p:txBody>
      </p:sp>
      <p:pic>
        <p:nvPicPr>
          <p:cNvPr id="9" name="Picture 8">
            <a:extLst>
              <a:ext uri="{FF2B5EF4-FFF2-40B4-BE49-F238E27FC236}">
                <a16:creationId xmlns:a16="http://schemas.microsoft.com/office/drawing/2014/main" id="{21CB48A6-1EDA-4E2B-A2DE-9EDDAF4CD3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0308" y="4186050"/>
            <a:ext cx="1776730" cy="875665"/>
          </a:xfrm>
          <a:prstGeom prst="rect">
            <a:avLst/>
          </a:prstGeom>
          <a:noFill/>
          <a:ln>
            <a:noFill/>
          </a:ln>
        </p:spPr>
      </p:pic>
      <p:pic>
        <p:nvPicPr>
          <p:cNvPr id="10" name="Picture 9">
            <a:extLst>
              <a:ext uri="{FF2B5EF4-FFF2-40B4-BE49-F238E27FC236}">
                <a16:creationId xmlns:a16="http://schemas.microsoft.com/office/drawing/2014/main" id="{2DA41B35-8C08-4E73-9A50-A08F4B2D8C5A}"/>
              </a:ext>
            </a:extLst>
          </p:cNvPr>
          <p:cNvPicPr>
            <a:picLocks noChangeAspect="1"/>
          </p:cNvPicPr>
          <p:nvPr/>
        </p:nvPicPr>
        <p:blipFill>
          <a:blip r:embed="rId5"/>
          <a:stretch>
            <a:fillRect/>
          </a:stretch>
        </p:blipFill>
        <p:spPr bwMode="auto">
          <a:xfrm>
            <a:off x="6276413" y="4315513"/>
            <a:ext cx="616738" cy="616738"/>
          </a:xfrm>
          <a:prstGeom prst="rect">
            <a:avLst/>
          </a:prstGeom>
          <a:noFill/>
          <a:ln>
            <a:noFill/>
          </a:ln>
        </p:spPr>
      </p:pic>
      <p:sp>
        <p:nvSpPr>
          <p:cNvPr id="12" name="Rectangle 2">
            <a:extLst>
              <a:ext uri="{FF2B5EF4-FFF2-40B4-BE49-F238E27FC236}">
                <a16:creationId xmlns:a16="http://schemas.microsoft.com/office/drawing/2014/main" id="{399FB2E2-8941-4E1D-88D6-AFF4AA5FCC6B}"/>
              </a:ext>
            </a:extLst>
          </p:cNvPr>
          <p:cNvSpPr txBox="1">
            <a:spLocks noChangeArrowheads="1"/>
          </p:cNvSpPr>
          <p:nvPr/>
        </p:nvSpPr>
        <p:spPr bwMode="auto">
          <a:xfrm>
            <a:off x="554491" y="2682644"/>
            <a:ext cx="8035017" cy="1566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fr-CA" sz="2800" u="none">
                <a:latin typeface="Calibri" panose="020F0502020204030204" pitchFamily="34" charset="0"/>
                <a:ea typeface="MS PGothic"/>
                <a:cs typeface="Calibri" panose="020F0502020204030204" pitchFamily="34" charset="0"/>
              </a:rPr>
              <a:t>Orienter les soins fondés sur les données probantes pour la population ontarienne</a:t>
            </a:r>
            <a:r>
              <a:rPr lang="en-US" altLang="en-US" sz="2800" u="none">
                <a:solidFill>
                  <a:srgbClr val="000000"/>
                </a:solidFill>
                <a:latin typeface="Calibri" panose="020F0502020204030204" pitchFamily="34" charset="0"/>
                <a:cs typeface="Calibri" panose="020F0502020204030204" pitchFamily="34" charset="0"/>
              </a:rPr>
              <a:t> </a:t>
            </a:r>
          </a:p>
        </p:txBody>
      </p:sp>
      <p:cxnSp>
        <p:nvCxnSpPr>
          <p:cNvPr id="2" name="Straight Connector 1">
            <a:extLst>
              <a:ext uri="{FF2B5EF4-FFF2-40B4-BE49-F238E27FC236}">
                <a16:creationId xmlns:a16="http://schemas.microsoft.com/office/drawing/2014/main" id="{C0C9F459-1D12-E17C-D86B-8C9495889941}"/>
              </a:ext>
            </a:extLst>
          </p:cNvPr>
          <p:cNvCxnSpPr>
            <a:cxnSpLocks/>
          </p:cNvCxnSpPr>
          <p:nvPr/>
        </p:nvCxnSpPr>
        <p:spPr>
          <a:xfrm>
            <a:off x="658186" y="1789179"/>
            <a:ext cx="3598504" cy="0"/>
          </a:xfrm>
          <a:prstGeom prst="line">
            <a:avLst/>
          </a:prstGeom>
          <a:ln w="76200">
            <a:solidFill>
              <a:srgbClr val="FCAF17"/>
            </a:solidFill>
          </a:ln>
        </p:spPr>
        <p:style>
          <a:lnRef idx="1">
            <a:schemeClr val="accent4"/>
          </a:lnRef>
          <a:fillRef idx="0">
            <a:schemeClr val="accent4"/>
          </a:fillRef>
          <a:effectRef idx="0">
            <a:schemeClr val="accent4"/>
          </a:effectRef>
          <a:fontRef idx="minor">
            <a:schemeClr val="tx1"/>
          </a:fontRef>
        </p:style>
      </p:cxnSp>
    </p:spTree>
    <p:custDataLst>
      <p:tags r:id="rId1"/>
    </p:custDataLst>
    <p:extLst>
      <p:ext uri="{BB962C8B-B14F-4D97-AF65-F5344CB8AC3E}">
        <p14:creationId xmlns:p14="http://schemas.microsoft.com/office/powerpoint/2010/main" val="2744693021"/>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3050209" y="1045040"/>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1800" b="0">
                <a:solidFill>
                  <a:schemeClr val="tx1"/>
                </a:solidFill>
              </a:rPr>
            </a:br>
            <a:r>
              <a:rPr lang="en-US">
                <a:solidFill>
                  <a:schemeClr val="tx1"/>
                </a:solidFill>
                <a:latin typeface="Calibri" panose="020F0502020204030204" pitchFamily="34" charset="0"/>
                <a:cs typeface="Calibri" panose="020F0502020204030204" pitchFamily="34" charset="0"/>
              </a:rPr>
              <a:t>Quorum</a:t>
            </a:r>
            <a:endParaRPr lang="en-US">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970022" y="1217571"/>
            <a:ext cx="2366944" cy="3085550"/>
          </a:xfrm>
        </p:spPr>
        <p:txBody>
          <a:bodyPr/>
          <a:lstStyle/>
          <a:p>
            <a:pPr marL="0" indent="0">
              <a:buNone/>
            </a:pPr>
            <a:r>
              <a:rPr lang="fr-CA" sz="1400" b="1">
                <a:latin typeface="Calibri" panose="020F0502020204030204" pitchFamily="34" charset="0"/>
                <a:cs typeface="Calibri" panose="020F0502020204030204" pitchFamily="34" charset="0"/>
              </a:rPr>
              <a:t>Quorum </a:t>
            </a:r>
            <a:r>
              <a:rPr lang="fr-CA" sz="140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1400">
                <a:latin typeface="Calibri" panose="020F0502020204030204" pitchFamily="34" charset="0"/>
                <a:cs typeface="Calibri" panose="020F0502020204030204" pitchFamily="34" charset="0"/>
              </a:rPr>
              <a:t>La </a:t>
            </a:r>
            <a:r>
              <a:rPr lang="fr-CA" sz="1400" b="1">
                <a:solidFill>
                  <a:srgbClr val="00B2E3"/>
                </a:solidFill>
                <a:hlinkClick r:id="rId5"/>
              </a:rPr>
              <a:t>Série sur l’adoption de normes de qualité</a:t>
            </a:r>
            <a:r>
              <a:rPr lang="fr-CA" sz="1400">
                <a:hlinkClick r:id="rId5"/>
              </a:rPr>
              <a:t> </a:t>
            </a:r>
            <a:r>
              <a:rPr lang="fr-CA" sz="1400">
                <a:latin typeface="Calibri" panose="020F0502020204030204" pitchFamily="34" charset="0"/>
                <a:cs typeface="Calibri" panose="020F0502020204030204" pitchFamily="34" charset="0"/>
              </a:rPr>
              <a:t>met en évidence les efforts déployés dans le domaine des soins de santé pour mettre en œuvre des changements et éliminer les lacunes en matière de soins liés aux normes de qualité. </a:t>
            </a:r>
          </a:p>
          <a:p>
            <a:pPr marL="0" indent="0">
              <a:buNone/>
            </a:pPr>
            <a:endParaRPr lang="en-CA" sz="1350"/>
          </a:p>
          <a:p>
            <a:pPr marL="0" indent="0">
              <a:buNone/>
            </a:pPr>
            <a:endParaRPr lang="en-CA" sz="1350"/>
          </a:p>
          <a:p>
            <a:endParaRPr lang="en-US" sz="1350"/>
          </a:p>
        </p:txBody>
      </p:sp>
      <p:sp>
        <p:nvSpPr>
          <p:cNvPr id="5" name="TextBox 4">
            <a:extLst>
              <a:ext uri="{FF2B5EF4-FFF2-40B4-BE49-F238E27FC236}">
                <a16:creationId xmlns:a16="http://schemas.microsoft.com/office/drawing/2014/main" id="{FBC3D522-E827-4C68-BC6D-2E4D09F79CAD}"/>
              </a:ext>
            </a:extLst>
          </p:cNvPr>
          <p:cNvSpPr txBox="1"/>
          <p:nvPr/>
        </p:nvSpPr>
        <p:spPr>
          <a:xfrm>
            <a:off x="1202390" y="4303121"/>
            <a:ext cx="6528056" cy="523220"/>
          </a:xfrm>
          <a:prstGeom prst="rect">
            <a:avLst/>
          </a:prstGeom>
          <a:noFill/>
        </p:spPr>
        <p:txBody>
          <a:bodyPr wrap="square" rtlCol="0">
            <a:spAutoFit/>
          </a:bodyPr>
          <a:lstStyle/>
          <a:p>
            <a:pPr defTabSz="342900">
              <a:defRPr/>
            </a:pPr>
            <a:endParaRPr lang="en-CA" u="none">
              <a:solidFill>
                <a:srgbClr val="000000"/>
              </a:solidFill>
              <a:latin typeface="Calibri" panose="020F0502020204030204" pitchFamily="34" charset="0"/>
              <a:cs typeface="Calibri" panose="020F0502020204030204" pitchFamily="34" charset="0"/>
            </a:endParaRPr>
          </a:p>
          <a:p>
            <a:pPr lvl="0" algn="ctr">
              <a:defRPr/>
            </a:pPr>
            <a:r>
              <a:rPr lang="en-US" b="1">
                <a:solidFill>
                  <a:srgbClr val="047BC1"/>
                </a:solidFill>
                <a:latin typeface="Calibri" panose="020F0502020204030204" pitchFamily="34" charset="0"/>
                <a:cs typeface="Calibri" panose="020F0502020204030204" pitchFamily="34" charset="0"/>
              </a:rPr>
              <a:t>quorum.hqontario.ca</a:t>
            </a:r>
            <a:endParaRPr lang="en-CA" b="1" u="none">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en-US" sz="18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de mesure</a:t>
            </a:r>
            <a:endParaRPr lang="en-US">
              <a:solidFill>
                <a:schemeClr val="tx1"/>
              </a:solidFill>
              <a:cs typeface="Calibri" panose="020F0502020204030204" pitchFamily="34" charset="0"/>
            </a:endParaRPr>
          </a:p>
        </p:txBody>
      </p:sp>
      <p:sp>
        <p:nvSpPr>
          <p:cNvPr id="5" name="Content Placeholder 4"/>
          <p:cNvSpPr>
            <a:spLocks noGrp="1"/>
          </p:cNvSpPr>
          <p:nvPr>
            <p:ph idx="4294967295"/>
          </p:nvPr>
        </p:nvSpPr>
        <p:spPr>
          <a:xfrm>
            <a:off x="934948" y="1401179"/>
            <a:ext cx="3746557" cy="2341142"/>
          </a:xfrm>
        </p:spPr>
        <p:txBody>
          <a:bodyPr/>
          <a:lstStyle/>
          <a:p>
            <a:pPr marL="0" indent="0">
              <a:buNone/>
            </a:pPr>
            <a:r>
              <a:rPr lang="fr-CA" sz="1600">
                <a:latin typeface="Calibri" panose="020F0502020204030204" pitchFamily="34" charset="0"/>
                <a:cs typeface="Calibri" panose="020F0502020204030204" pitchFamily="34" charset="0"/>
              </a:rPr>
              <a:t>Le </a:t>
            </a:r>
            <a:r>
              <a:rPr lang="fr-CA" sz="1600" b="1">
                <a:latin typeface="Calibri" panose="020F0502020204030204" pitchFamily="34" charset="0"/>
                <a:cs typeface="Calibri" panose="020F0502020204030204" pitchFamily="34" charset="0"/>
              </a:rPr>
              <a:t>guide de mesure </a:t>
            </a:r>
            <a:r>
              <a:rPr lang="fr-CA" sz="1600">
                <a:latin typeface="Calibri" panose="020F0502020204030204" pitchFamily="34" charset="0"/>
                <a:cs typeface="Calibri" panose="020F0502020204030204" pitchFamily="34" charset="0"/>
              </a:rPr>
              <a:t>comporte deux sections dédiées :</a:t>
            </a:r>
          </a:p>
          <a:p>
            <a:pPr lvl="0">
              <a:buClr>
                <a:srgbClr val="00B2E3"/>
              </a:buClr>
            </a:pPr>
            <a:r>
              <a:rPr lang="fr-CA" sz="1600" b="1">
                <a:latin typeface="Calibri" panose="020F0502020204030204" pitchFamily="34" charset="0"/>
                <a:cs typeface="Calibri" panose="020F0502020204030204" pitchFamily="34" charset="0"/>
              </a:rPr>
              <a:t>Mesure locale :</a:t>
            </a:r>
            <a:r>
              <a:rPr lang="fr-CA" sz="160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1600" b="1">
                <a:latin typeface="Calibri" panose="020F0502020204030204" pitchFamily="34" charset="0"/>
                <a:cs typeface="Calibri" panose="020F0502020204030204" pitchFamily="34" charset="0"/>
              </a:rPr>
              <a:t>Mesure provinciale :</a:t>
            </a:r>
            <a:r>
              <a:rPr lang="fr-CA" sz="160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600"/>
          </a:p>
        </p:txBody>
      </p:sp>
      <p:pic>
        <p:nvPicPr>
          <p:cNvPr id="3" name="Picture 2">
            <a:extLst>
              <a:ext uri="{FF2B5EF4-FFF2-40B4-BE49-F238E27FC236}">
                <a16:creationId xmlns:a16="http://schemas.microsoft.com/office/drawing/2014/main" id="{AB3DF6E5-83A9-C5FA-A396-B55D2BF496A6}"/>
              </a:ext>
            </a:extLst>
          </p:cNvPr>
          <p:cNvPicPr>
            <a:picLocks noChangeAspect="1"/>
          </p:cNvPicPr>
          <p:nvPr/>
        </p:nvPicPr>
        <p:blipFill>
          <a:blip r:embed="rId4"/>
          <a:stretch>
            <a:fillRect/>
          </a:stretch>
        </p:blipFill>
        <p:spPr>
          <a:xfrm>
            <a:off x="5361429" y="878681"/>
            <a:ext cx="2701985" cy="351018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en-US" sz="1800">
                <a:solidFill>
                  <a:schemeClr val="tx1"/>
                </a:solidFill>
                <a:latin typeface="Calibri" panose="020F0502020204030204" pitchFamily="34" charset="0"/>
                <a:cs typeface="Calibri" panose="020F0502020204030204" pitchFamily="34" charset="0"/>
              </a:rPr>
            </a:br>
            <a:r>
              <a:rPr lang="en-US">
                <a:solidFill>
                  <a:schemeClr val="tx1"/>
                </a:solidFill>
                <a:latin typeface="Calibri" panose="020F0502020204030204" pitchFamily="34" charset="0"/>
                <a:cs typeface="Calibri" panose="020F0502020204030204" pitchFamily="34" charset="0"/>
              </a:rPr>
              <a:t>Résumé</a:t>
            </a:r>
            <a:endParaRPr lang="en-US">
              <a:solidFill>
                <a:schemeClr val="tx1"/>
              </a:solidFill>
              <a:cs typeface="Calibri" panose="020F0502020204030204" pitchFamily="34" charset="0"/>
            </a:endParaRPr>
          </a:p>
        </p:txBody>
      </p:sp>
      <p:sp>
        <p:nvSpPr>
          <p:cNvPr id="5" name="Content Placeholder 4"/>
          <p:cNvSpPr>
            <a:spLocks noGrp="1"/>
          </p:cNvSpPr>
          <p:nvPr>
            <p:ph idx="4294967295"/>
          </p:nvPr>
        </p:nvSpPr>
        <p:spPr>
          <a:xfrm>
            <a:off x="1102835" y="1401179"/>
            <a:ext cx="2945183" cy="2341142"/>
          </a:xfrm>
        </p:spPr>
        <p:txBody>
          <a:bodyPr/>
          <a:lstStyle/>
          <a:p>
            <a:pPr marL="0" indent="0">
              <a:buNone/>
            </a:pPr>
            <a:r>
              <a:rPr lang="en-US" sz="1600">
                <a:effectLst/>
                <a:latin typeface="Calibri" panose="020F0502020204030204" pitchFamily="34" charset="0"/>
                <a:cs typeface="Calibri" panose="020F0502020204030204" pitchFamily="34" charset="0"/>
              </a:rPr>
              <a:t>Ce </a:t>
            </a:r>
            <a:r>
              <a:rPr lang="en-US" sz="1600" b="1">
                <a:effectLst/>
                <a:latin typeface="Calibri" panose="020F0502020204030204" pitchFamily="34" charset="0"/>
                <a:cs typeface="Calibri" panose="020F0502020204030204" pitchFamily="34" charset="0"/>
              </a:rPr>
              <a:t>résumé</a:t>
            </a:r>
            <a:r>
              <a:rPr lang="en-US" sz="1600">
                <a:effectLst/>
                <a:latin typeface="Calibri" panose="020F0502020204030204" pitchFamily="34" charset="0"/>
                <a:cs typeface="Calibri" panose="020F0502020204030204" pitchFamily="34" charset="0"/>
              </a:rPr>
              <a:t> </a:t>
            </a:r>
            <a:r>
              <a:rPr lang="en-US" sz="1600" err="1">
                <a:effectLst/>
                <a:latin typeface="Calibri" panose="020F0502020204030204" pitchFamily="34" charset="0"/>
                <a:cs typeface="Calibri" panose="020F0502020204030204" pitchFamily="34" charset="0"/>
              </a:rPr>
              <a:t>est</a:t>
            </a:r>
            <a:r>
              <a:rPr lang="en-US" sz="1600">
                <a:effectLst/>
                <a:latin typeface="Calibri" panose="020F0502020204030204" pitchFamily="34" charset="0"/>
                <a:cs typeface="Calibri" panose="020F0502020204030204" pitchFamily="34" charset="0"/>
              </a:rPr>
              <a:t> </a:t>
            </a:r>
            <a:r>
              <a:rPr lang="fr-FR" sz="1600">
                <a:latin typeface="Calibri" panose="020F0502020204030204" pitchFamily="34" charset="0"/>
                <a:cs typeface="Calibri" panose="020F0502020204030204" pitchFamily="34" charset="0"/>
              </a:rPr>
              <a:t>u</a:t>
            </a:r>
            <a:r>
              <a:rPr lang="fr-FR" sz="1600" b="0" i="0">
                <a:effectLst/>
                <a:latin typeface="Calibri" panose="020F0502020204030204" pitchFamily="34" charset="0"/>
                <a:cs typeface="Calibri" panose="020F0502020204030204" pitchFamily="34" charset="0"/>
              </a:rPr>
              <a:t>ne ressource de référence rapide pour les cliniciens qui résume la norme de qualité et comprend des liens vers des ressources et des outils utiles</a:t>
            </a:r>
            <a:endParaRPr lang="en-US" sz="1600">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0C1636A-BC31-5498-307E-8BEB80549C33}"/>
              </a:ext>
            </a:extLst>
          </p:cNvPr>
          <p:cNvPicPr>
            <a:picLocks noChangeAspect="1"/>
          </p:cNvPicPr>
          <p:nvPr/>
        </p:nvPicPr>
        <p:blipFill>
          <a:blip r:embed="rId4"/>
          <a:stretch>
            <a:fillRect/>
          </a:stretch>
        </p:blipFill>
        <p:spPr>
          <a:xfrm>
            <a:off x="4767575" y="551154"/>
            <a:ext cx="3273590" cy="4041191"/>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775931" y="1422221"/>
            <a:ext cx="6621439" cy="22710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fr-CA" sz="3600" u="none">
                <a:solidFill>
                  <a:schemeClr val="bg1"/>
                </a:solidFill>
                <a:latin typeface="Calibri" panose="020F0502020204030204" pitchFamily="34" charset="0"/>
                <a:cs typeface="Calibri" panose="020F0502020204030204" pitchFamily="34" charset="0"/>
              </a:rPr>
              <a:t>Pourquoi avons-nous besoin d’une norme de qualité </a:t>
            </a:r>
            <a:r>
              <a:rPr lang="fr-CA" sz="3600" b="1" u="none">
                <a:latin typeface="Calibri"/>
                <a:ea typeface="MS PGothic"/>
                <a:cs typeface="Calibri"/>
              </a:rPr>
              <a:t>relative aux infections du site opératoire?</a:t>
            </a:r>
            <a:br>
              <a:rPr lang="en-US" sz="3600" u="none" kern="0">
                <a:solidFill>
                  <a:schemeClr val="bg1"/>
                </a:solidFill>
                <a:latin typeface="Calibri" panose="020F0502020204030204" pitchFamily="34" charset="0"/>
                <a:cs typeface="Calibri" panose="020F0502020204030204" pitchFamily="34" charset="0"/>
              </a:rPr>
            </a:br>
            <a:endParaRPr lang="en-US" sz="3600" u="none" kern="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9717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E452-8F4F-0B52-A2C5-8D302EF356A3}"/>
              </a:ext>
            </a:extLst>
          </p:cNvPr>
          <p:cNvSpPr>
            <a:spLocks noGrp="1"/>
          </p:cNvSpPr>
          <p:nvPr>
            <p:ph type="title"/>
            <p:custDataLst>
              <p:tags r:id="rId1"/>
            </p:custDataLst>
          </p:nvPr>
        </p:nvSpPr>
        <p:spPr>
          <a:xfrm>
            <a:off x="1358276" y="907549"/>
            <a:ext cx="2566610" cy="2565203"/>
          </a:xfrm>
        </p:spPr>
        <p:txBody>
          <a:bodyPr/>
          <a:lstStyle/>
          <a:p>
            <a:r>
              <a:rPr lang="fr-CA" sz="1800">
                <a:solidFill>
                  <a:srgbClr val="047BC1"/>
                </a:solidFill>
                <a:ea typeface="MS PGothic"/>
              </a:rPr>
              <a:t>Un demi-million d’opérations </a:t>
            </a:r>
            <a:r>
              <a:rPr lang="fr-CA" sz="1800" b="0">
                <a:ea typeface="MS PGothic"/>
              </a:rPr>
              <a:t>sont effectuées chaque année en Ontario. </a:t>
            </a:r>
            <a:br>
              <a:rPr lang="fr-CA" sz="1800">
                <a:solidFill>
                  <a:srgbClr val="047BC1"/>
                </a:solidFill>
                <a:ea typeface="MS PGothic"/>
              </a:rPr>
            </a:br>
            <a:br>
              <a:rPr lang="fr-CA" sz="1800">
                <a:solidFill>
                  <a:srgbClr val="047BC1"/>
                </a:solidFill>
                <a:ea typeface="MS PGothic"/>
              </a:rPr>
            </a:br>
            <a:r>
              <a:rPr lang="fr-CA" sz="1800" b="0">
                <a:ea typeface="MS PGothic"/>
              </a:rPr>
              <a:t>De toutes les visites de soins de santé avec une infection des plaies opératoires (IPO) au cours de l’AF 2020, </a:t>
            </a:r>
            <a:r>
              <a:rPr lang="fr-CA" sz="1800">
                <a:solidFill>
                  <a:srgbClr val="047BC1"/>
                </a:solidFill>
                <a:ea typeface="MS PGothic"/>
              </a:rPr>
              <a:t>91 % </a:t>
            </a:r>
            <a:r>
              <a:rPr lang="fr-CA" sz="1800" b="0">
                <a:ea typeface="MS PGothic"/>
              </a:rPr>
              <a:t>ont eu lieu dans des établissements de </a:t>
            </a:r>
            <a:r>
              <a:rPr lang="fr-CA" sz="1800">
                <a:solidFill>
                  <a:srgbClr val="047BC1"/>
                </a:solidFill>
                <a:ea typeface="MS PGothic"/>
              </a:rPr>
              <a:t>soins primaires.</a:t>
            </a:r>
            <a:endParaRPr lang="fr-CA" sz="1800"/>
          </a:p>
        </p:txBody>
      </p:sp>
      <p:sp>
        <p:nvSpPr>
          <p:cNvPr id="5" name="Rectangle 4">
            <a:extLst>
              <a:ext uri="{FF2B5EF4-FFF2-40B4-BE49-F238E27FC236}">
                <a16:creationId xmlns:a16="http://schemas.microsoft.com/office/drawing/2014/main" id="{A912C828-6FC7-F4A7-5291-5684302ED87A}"/>
              </a:ext>
            </a:extLst>
          </p:cNvPr>
          <p:cNvSpPr/>
          <p:nvPr>
            <p:custDataLst>
              <p:tags r:id="rId2"/>
            </p:custDataLst>
          </p:nvPr>
        </p:nvSpPr>
        <p:spPr>
          <a:xfrm>
            <a:off x="1338739" y="4549140"/>
            <a:ext cx="6300000" cy="594360"/>
          </a:xfrm>
          <a:prstGeom prst="rect">
            <a:avLst/>
          </a:prstGeom>
        </p:spPr>
        <p:txBody>
          <a:bodyPr wrap="square" lIns="68580" tIns="34290" rIns="68580" bIns="34290" anchor="t">
            <a:spAutoFit/>
          </a:bodyPr>
          <a:lstStyle/>
          <a:p>
            <a:pPr eaLnBrk="0" hangingPunct="0">
              <a:spcBef>
                <a:spcPct val="30000"/>
              </a:spcBef>
              <a:defRPr/>
            </a:pPr>
            <a:r>
              <a:rPr lang="fr-CA" sz="750" u="none" kern="0">
                <a:solidFill>
                  <a:srgbClr val="000000"/>
                </a:solidFill>
                <a:latin typeface="Calibri" panose="020F0502020204030204" pitchFamily="34" charset="0"/>
                <a:cs typeface="Calibri" panose="020F0502020204030204" pitchFamily="34" charset="0"/>
              </a:rPr>
              <a:t>Abréviation : AF, année financière.</a:t>
            </a:r>
          </a:p>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Remarques : Inclut tous les cas d’IPO, peu importe le temps écoulé depuis l’opération. Données du RAMO disponibles seulement jusqu’à l’AF 2020.</a:t>
            </a:r>
            <a:endParaRPr lang="fr-CA" sz="750" u="none">
              <a:latin typeface="Calibri" panose="020F0502020204030204" pitchFamily="34" charset="0"/>
              <a:cs typeface="Calibri" panose="020F0502020204030204" pitchFamily="34" charset="0"/>
            </a:endParaRPr>
          </a:p>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Sources : Base de données sur les congés des patients, Système national d’information sur les soins ambulatoires (SNISA), Base de données sur les demandes de prestations du Régime d’assurance-maladie de l’Ontario (RAMO), 2017/2018 à 2021/2022; accessible par </a:t>
            </a:r>
            <a:r>
              <a:rPr lang="fr-CA" sz="750" u="none" err="1">
                <a:latin typeface="Calibri" panose="020F0502020204030204" pitchFamily="34" charset="0"/>
                <a:ea typeface="MS PGothic"/>
                <a:cs typeface="Calibri" panose="020F0502020204030204" pitchFamily="34" charset="0"/>
              </a:rPr>
              <a:t>IntelliHealth</a:t>
            </a:r>
            <a:r>
              <a:rPr lang="fr-CA" sz="750" u="none">
                <a:latin typeface="Calibri" panose="020F0502020204030204" pitchFamily="34" charset="0"/>
                <a:ea typeface="MS PGothic"/>
                <a:cs typeface="Calibri" panose="020F0502020204030204" pitchFamily="34" charset="0"/>
              </a:rPr>
              <a:t>.</a:t>
            </a:r>
            <a:endParaRPr lang="fr-CA" sz="750" u="none">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8DB57FD-EDD0-4882-AAA9-185FE030FFA7}"/>
              </a:ext>
            </a:extLst>
          </p:cNvPr>
          <p:cNvSpPr txBox="1"/>
          <p:nvPr>
            <p:custDataLst>
              <p:tags r:id="rId3"/>
            </p:custDataLst>
          </p:nvPr>
        </p:nvSpPr>
        <p:spPr>
          <a:xfrm>
            <a:off x="4488739" y="3907441"/>
            <a:ext cx="4196701" cy="800100"/>
          </a:xfrm>
          <a:prstGeom prst="rect">
            <a:avLst/>
          </a:prstGeom>
          <a:noFill/>
        </p:spPr>
        <p:txBody>
          <a:bodyPr wrap="square" lIns="68580" tIns="34290" rIns="68580" bIns="34290" rtlCol="0" anchor="t">
            <a:spAutoFit/>
          </a:bodyPr>
          <a:lstStyle/>
          <a:p>
            <a:r>
              <a:rPr lang="fr-CA" sz="1200" u="none">
                <a:latin typeface="Calibri" panose="020F0502020204030204" pitchFamily="34" charset="0"/>
                <a:ea typeface="MS PGothic"/>
                <a:cs typeface="Calibri" panose="020F0502020204030204" pitchFamily="34" charset="0"/>
              </a:rPr>
              <a:t>Le volume des visites d’IPO a été plus élevé entre l’AF 2017 et l’AF 2019 qu’au cours de l’AF 2020, mais la proportion de visites par établissement de soins de santé a été similaire au cours de toutes les années.</a:t>
            </a:r>
          </a:p>
        </p:txBody>
      </p:sp>
      <p:graphicFrame>
        <p:nvGraphicFramePr>
          <p:cNvPr id="6" name="Chart 5">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2161232539"/>
              </p:ext>
            </p:extLst>
          </p:nvPr>
        </p:nvGraphicFramePr>
        <p:xfrm>
          <a:off x="4403689" y="48241"/>
          <a:ext cx="4366800" cy="3859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3221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custDataLst>
              <p:tags r:id="rId1"/>
            </p:custDataLst>
          </p:nvPr>
        </p:nvSpPr>
        <p:spPr>
          <a:xfrm>
            <a:off x="1527718" y="4617720"/>
            <a:ext cx="6264000" cy="525780"/>
          </a:xfrm>
          <a:prstGeom prst="rect">
            <a:avLst/>
          </a:prstGeom>
        </p:spPr>
        <p:txBody>
          <a:bodyPr wrap="square" lIns="68580" tIns="34290" rIns="68580" bIns="34290" anchor="t">
            <a:spAutoFit/>
          </a:bodyPr>
          <a:lstStyle/>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Sources : Base de données sur les congés des patients, 2017/2018 à 2021/2022, accessible par </a:t>
            </a:r>
            <a:r>
              <a:rPr lang="fr-CA" sz="750" u="none" err="1">
                <a:latin typeface="Calibri" panose="020F0502020204030204" pitchFamily="34" charset="0"/>
                <a:ea typeface="MS PGothic"/>
                <a:cs typeface="Calibri" panose="020F0502020204030204" pitchFamily="34" charset="0"/>
              </a:rPr>
              <a:t>IntelliHealth</a:t>
            </a:r>
            <a:r>
              <a:rPr lang="fr-CA" sz="750" u="none">
                <a:latin typeface="Calibri" panose="020F0502020204030204" pitchFamily="34" charset="0"/>
                <a:ea typeface="MS PGothic"/>
                <a:cs typeface="Calibri" panose="020F0502020204030204" pitchFamily="34" charset="0"/>
              </a:rPr>
              <a:t>; gouvernement de l’Ontario, « Les hôpitaux de l’Ontario invités à adopter une approche planifiée pour réduire le nombre d’opérations chirurgicales non urgentes », 15 mars 2020, </a:t>
            </a:r>
            <a:r>
              <a:rPr lang="fr-CA" sz="750" u="none">
                <a:latin typeface="Calibri" panose="020F0502020204030204" pitchFamily="34" charset="0"/>
                <a:ea typeface="MS PGothic"/>
                <a:cs typeface="Calibri" panose="020F0502020204030204" pitchFamily="34" charset="0"/>
                <a:hlinkClick r:id="rId7"/>
              </a:rPr>
              <a:t>https://news.ontario.ca/fr/statement/56328/les-hopitaux-de-lontario-invites-a-adopter-une-approche-planifiee-pour-reduire-le-nombre-doperations-chirurgicales-non-urgentes</a:t>
            </a:r>
            <a:r>
              <a:rPr lang="fr-CA" sz="750" u="none">
                <a:latin typeface="Calibri" panose="020F0502020204030204" pitchFamily="34" charset="0"/>
                <a:ea typeface="MS PGothic"/>
                <a:cs typeface="Calibri" panose="020F0502020204030204" pitchFamily="34" charset="0"/>
              </a:rPr>
              <a:t> </a:t>
            </a:r>
          </a:p>
        </p:txBody>
      </p:sp>
      <p:sp>
        <p:nvSpPr>
          <p:cNvPr id="8" name="Title 1">
            <a:extLst>
              <a:ext uri="{FF2B5EF4-FFF2-40B4-BE49-F238E27FC236}">
                <a16:creationId xmlns:a16="http://schemas.microsoft.com/office/drawing/2014/main" id="{27F9A19D-9F4F-4443-B9D1-E857D9991EA3}"/>
              </a:ext>
            </a:extLst>
          </p:cNvPr>
          <p:cNvSpPr>
            <a:spLocks noGrp="1"/>
          </p:cNvSpPr>
          <p:nvPr>
            <p:ph type="title"/>
            <p:custDataLst>
              <p:tags r:id="rId2"/>
            </p:custDataLst>
          </p:nvPr>
        </p:nvSpPr>
        <p:spPr>
          <a:xfrm>
            <a:off x="726582" y="118062"/>
            <a:ext cx="7690835" cy="701805"/>
          </a:xfrm>
        </p:spPr>
        <p:txBody>
          <a:bodyPr/>
          <a:lstStyle/>
          <a:p>
            <a:pPr algn="ctr"/>
            <a:r>
              <a:rPr lang="fr-CA" sz="1650">
                <a:ea typeface="MS PGothic"/>
              </a:rPr>
              <a:t>Le nombre d’hospitalisations avec une IPO a diminué entre l’AF 2017 et l’AF 2021, mais le taux d’hospitalisations avec une IPO dans les 30 jours suivant l’opération a augmenté au cours de l’AF 2020</a:t>
            </a:r>
          </a:p>
        </p:txBody>
      </p:sp>
      <p:sp>
        <p:nvSpPr>
          <p:cNvPr id="2" name="TextBox 1">
            <a:extLst>
              <a:ext uri="{FF2B5EF4-FFF2-40B4-BE49-F238E27FC236}">
                <a16:creationId xmlns:a16="http://schemas.microsoft.com/office/drawing/2014/main" id="{9F218B8C-81F4-4B98-8BD6-036AD123A4C8}"/>
              </a:ext>
            </a:extLst>
          </p:cNvPr>
          <p:cNvSpPr txBox="1"/>
          <p:nvPr>
            <p:custDataLst>
              <p:tags r:id="rId3"/>
            </p:custDataLst>
          </p:nvPr>
        </p:nvSpPr>
        <p:spPr>
          <a:xfrm>
            <a:off x="8074223" y="1657350"/>
            <a:ext cx="998984" cy="914400"/>
          </a:xfrm>
          <a:prstGeom prst="rect">
            <a:avLst/>
          </a:prstGeom>
          <a:noFill/>
        </p:spPr>
        <p:txBody>
          <a:bodyPr wrap="square" rtlCol="0">
            <a:spAutoFit/>
          </a:bodyPr>
          <a:lstStyle/>
          <a:p>
            <a:r>
              <a:rPr lang="fr-CA" sz="900" b="1" u="none">
                <a:solidFill>
                  <a:srgbClr val="007BC1"/>
                </a:solidFill>
                <a:latin typeface="Calibri" panose="020F0502020204030204" pitchFamily="34" charset="0"/>
                <a:cs typeface="Calibri" panose="020F0502020204030204" pitchFamily="34" charset="0"/>
              </a:rPr>
              <a:t>*Ligne de tendance = </a:t>
            </a:r>
            <a:br>
              <a:rPr lang="fr-CA" sz="900" b="1" u="none">
                <a:solidFill>
                  <a:srgbClr val="007BC1"/>
                </a:solidFill>
                <a:latin typeface="Calibri" panose="020F0502020204030204" pitchFamily="34" charset="0"/>
                <a:cs typeface="Calibri" panose="020F0502020204030204" pitchFamily="34" charset="0"/>
              </a:rPr>
            </a:br>
            <a:r>
              <a:rPr lang="fr-CA" sz="900" b="1" u="none">
                <a:solidFill>
                  <a:srgbClr val="007BC1"/>
                </a:solidFill>
                <a:latin typeface="Calibri" panose="020F0502020204030204" pitchFamily="34" charset="0"/>
                <a:cs typeface="Calibri" panose="020F0502020204030204" pitchFamily="34" charset="0"/>
              </a:rPr>
              <a:t>taux pour 1 000 opérations; nombre = volumes</a:t>
            </a:r>
          </a:p>
        </p:txBody>
      </p:sp>
      <p:sp>
        <p:nvSpPr>
          <p:cNvPr id="10" name="TextBox 9">
            <a:extLst>
              <a:ext uri="{FF2B5EF4-FFF2-40B4-BE49-F238E27FC236}">
                <a16:creationId xmlns:a16="http://schemas.microsoft.com/office/drawing/2014/main" id="{80980847-6C4F-4E0E-8A37-CD3FA6374FE4}"/>
              </a:ext>
            </a:extLst>
          </p:cNvPr>
          <p:cNvSpPr txBox="1"/>
          <p:nvPr>
            <p:custDataLst>
              <p:tags r:id="rId4"/>
            </p:custDataLst>
          </p:nvPr>
        </p:nvSpPr>
        <p:spPr>
          <a:xfrm>
            <a:off x="1186634" y="3654073"/>
            <a:ext cx="7123011" cy="969496"/>
          </a:xfrm>
          <a:prstGeom prst="rect">
            <a:avLst/>
          </a:prstGeom>
          <a:solidFill>
            <a:schemeClr val="bg1"/>
          </a:solidFill>
          <a:ln>
            <a:noFill/>
          </a:ln>
        </p:spPr>
        <p:txBody>
          <a:bodyPr wrap="square" lIns="68580" tIns="34290" rIns="68580" bIns="34290" rtlCol="0" anchor="t">
            <a:spAutoFit/>
          </a:bodyPr>
          <a:lstStyle/>
          <a:p>
            <a:pPr algn="ctr"/>
            <a:r>
              <a:rPr lang="fr-CA" sz="1200" b="1" u="none">
                <a:solidFill>
                  <a:srgbClr val="007BC1"/>
                </a:solidFill>
                <a:latin typeface="Calibri"/>
                <a:ea typeface="MS PGothic"/>
                <a:cs typeface="Calibri"/>
              </a:rPr>
              <a:t>Les volumes chirurgicaux ont diminué de 45 % </a:t>
            </a:r>
            <a:r>
              <a:rPr lang="fr-CA" sz="1200" u="none">
                <a:latin typeface="Calibri"/>
                <a:ea typeface="MS PGothic"/>
                <a:cs typeface="Calibri"/>
              </a:rPr>
              <a:t>entre le 4e trimestre de l’AF 2019 et le 1er trimestre de l’AF 2020, en grande partie en raison de la directive médicale de mars 2020 visant à réduire le nombre d’opérations chirurgicales non urgentes effectuées. Les hospitalisations avec une IPO ont diminué d’une plus faible ampleur (28 %). Le taux qui en a résulté a </a:t>
            </a:r>
            <a:r>
              <a:rPr lang="fr-CA" sz="1200" b="1" u="none">
                <a:solidFill>
                  <a:srgbClr val="007BC1"/>
                </a:solidFill>
                <a:latin typeface="Calibri"/>
                <a:ea typeface="MS PGothic"/>
                <a:cs typeface="Calibri"/>
              </a:rPr>
              <a:t>augmenté</a:t>
            </a:r>
            <a:r>
              <a:rPr lang="fr-CA" sz="1200" u="none">
                <a:latin typeface="Calibri"/>
                <a:ea typeface="MS PGothic"/>
                <a:cs typeface="Calibri"/>
              </a:rPr>
              <a:t> au T1 de l’AF 2020 pour atteindre </a:t>
            </a:r>
            <a:r>
              <a:rPr lang="fr-CA" sz="1200" b="1" u="none">
                <a:solidFill>
                  <a:srgbClr val="007BC1"/>
                </a:solidFill>
                <a:latin typeface="Calibri"/>
                <a:ea typeface="MS PGothic"/>
                <a:cs typeface="Calibri"/>
              </a:rPr>
              <a:t>6,2 pour 1 000 opérations</a:t>
            </a:r>
            <a:r>
              <a:rPr lang="fr-CA" sz="1200" u="none">
                <a:latin typeface="Calibri"/>
                <a:ea typeface="MS PGothic"/>
                <a:cs typeface="Calibri"/>
              </a:rPr>
              <a:t>.</a:t>
            </a:r>
          </a:p>
          <a:p>
            <a:pPr algn="ctr"/>
            <a:endParaRPr lang="fr-CA" sz="1050" u="none">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00000000-0008-0000-0200-000003000000}"/>
              </a:ext>
            </a:extLst>
          </p:cNvPr>
          <p:cNvGraphicFramePr>
            <a:graphicFrameLocks/>
          </p:cNvGraphicFramePr>
          <p:nvPr>
            <p:extLst>
              <p:ext uri="{D42A27DB-BD31-4B8C-83A1-F6EECF244321}">
                <p14:modId xmlns:p14="http://schemas.microsoft.com/office/powerpoint/2010/main" val="265928380"/>
              </p:ext>
            </p:extLst>
          </p:nvPr>
        </p:nvGraphicFramePr>
        <p:xfrm>
          <a:off x="1371023" y="819867"/>
          <a:ext cx="6703200" cy="28296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96692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ECA93B-7755-DBDB-4F45-9052B8E39D20}"/>
              </a:ext>
            </a:extLst>
          </p:cNvPr>
          <p:cNvSpPr/>
          <p:nvPr>
            <p:custDataLst>
              <p:tags r:id="rId1"/>
            </p:custDataLst>
          </p:nvPr>
        </p:nvSpPr>
        <p:spPr>
          <a:xfrm>
            <a:off x="1373992" y="4926310"/>
            <a:ext cx="6396016" cy="205740"/>
          </a:xfrm>
          <a:prstGeom prst="rect">
            <a:avLst/>
          </a:prstGeom>
        </p:spPr>
        <p:txBody>
          <a:bodyPr wrap="square">
            <a:spAutoFit/>
          </a:bodyPr>
          <a:lstStyle/>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Sources : Base de données sur les congés des patients, SNISA, 2021/2022; accessible par </a:t>
            </a:r>
            <a:r>
              <a:rPr lang="fr-CA" sz="750" u="none" err="1">
                <a:latin typeface="Calibri" panose="020F0502020204030204" pitchFamily="34" charset="0"/>
                <a:ea typeface="MS PGothic"/>
                <a:cs typeface="Calibri" panose="020F0502020204030204" pitchFamily="34" charset="0"/>
              </a:rPr>
              <a:t>IntelliHealth</a:t>
            </a:r>
            <a:r>
              <a:rPr lang="fr-CA" sz="750" u="none">
                <a:latin typeface="Calibri" panose="020F0502020204030204" pitchFamily="34" charset="0"/>
                <a:ea typeface="MS PGothic"/>
                <a:cs typeface="Calibri" panose="020F0502020204030204" pitchFamily="34" charset="0"/>
              </a:rPr>
              <a:t>.</a:t>
            </a:r>
            <a:endParaRPr lang="fr-CA" sz="750" u="none">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37D78978-9B85-44D5-B66E-24AD2FF0DF2B}"/>
              </a:ext>
            </a:extLst>
          </p:cNvPr>
          <p:cNvSpPr txBox="1"/>
          <p:nvPr>
            <p:custDataLst>
              <p:tags r:id="rId2"/>
            </p:custDataLst>
          </p:nvPr>
        </p:nvSpPr>
        <p:spPr>
          <a:xfrm>
            <a:off x="489585" y="148983"/>
            <a:ext cx="8286750" cy="1084912"/>
          </a:xfrm>
          <a:prstGeom prst="rect">
            <a:avLst/>
          </a:prstGeom>
          <a:noFill/>
        </p:spPr>
        <p:txBody>
          <a:bodyPr wrap="square" lIns="68580" tIns="34290" rIns="68580" bIns="34290" rtlCol="0" anchor="t">
            <a:spAutoFit/>
          </a:bodyPr>
          <a:lstStyle/>
          <a:p>
            <a:r>
              <a:rPr lang="fr-CA" sz="1650" u="none">
                <a:latin typeface="Calibri" panose="020F0502020204030204" pitchFamily="34" charset="0"/>
                <a:ea typeface="MS PGothic"/>
                <a:cs typeface="Calibri" panose="020F0502020204030204" pitchFamily="34" charset="0"/>
              </a:rPr>
              <a:t>Au cours de l’AF 2021, le </a:t>
            </a:r>
            <a:r>
              <a:rPr lang="fr-CA" sz="1650" b="1" u="none">
                <a:solidFill>
                  <a:srgbClr val="007BC1"/>
                </a:solidFill>
                <a:latin typeface="Calibri" panose="020F0502020204030204" pitchFamily="34" charset="0"/>
                <a:ea typeface="MS PGothic"/>
                <a:cs typeface="Calibri" panose="020F0502020204030204" pitchFamily="34" charset="0"/>
              </a:rPr>
              <a:t>taux le plus élevé d’hospitalisation </a:t>
            </a:r>
            <a:r>
              <a:rPr lang="fr-CA" sz="1650" u="none">
                <a:latin typeface="Calibri" panose="020F0502020204030204" pitchFamily="34" charset="0"/>
                <a:ea typeface="MS PGothic"/>
                <a:cs typeface="Calibri" panose="020F0502020204030204" pitchFamily="34" charset="0"/>
              </a:rPr>
              <a:t>avec une IPO dans les 30 jours suivant l’opération était celui des </a:t>
            </a:r>
            <a:r>
              <a:rPr lang="fr-CA" sz="1650" b="1" u="none">
                <a:solidFill>
                  <a:srgbClr val="007BC1"/>
                </a:solidFill>
                <a:latin typeface="Calibri" panose="020F0502020204030204" pitchFamily="34" charset="0"/>
                <a:ea typeface="MS PGothic"/>
                <a:cs typeface="Calibri" panose="020F0502020204030204" pitchFamily="34" charset="0"/>
              </a:rPr>
              <a:t>personnes de 65 ans ou plus</a:t>
            </a:r>
            <a:r>
              <a:rPr lang="fr-CA" sz="1650" u="none">
                <a:latin typeface="Calibri" panose="020F0502020204030204" pitchFamily="34" charset="0"/>
                <a:ea typeface="MS PGothic"/>
                <a:cs typeface="Calibri" panose="020F0502020204030204" pitchFamily="34" charset="0"/>
              </a:rPr>
              <a:t>. Le taux le plus faible était celui des personnes âgées de 18 à 44 ans. Le taux d’hospitalisation en raison d’IPO était légèrement plus élevé chez les hommes que chez les femmes (5,4 par rapport à 4,8 pour 1 000 opérations).</a:t>
            </a:r>
          </a:p>
        </p:txBody>
      </p:sp>
      <p:graphicFrame>
        <p:nvGraphicFramePr>
          <p:cNvPr id="7" name="Chart 6">
            <a:extLst>
              <a:ext uri="{FF2B5EF4-FFF2-40B4-BE49-F238E27FC236}">
                <a16:creationId xmlns:a16="http://schemas.microsoft.com/office/drawing/2014/main" id="{850BCD68-3ADF-4D2A-82F7-BBFFF663D7DB}"/>
              </a:ext>
            </a:extLst>
          </p:cNvPr>
          <p:cNvGraphicFramePr/>
          <p:nvPr>
            <p:custDataLst>
              <p:tags r:id="rId3"/>
            </p:custDataLst>
            <p:extLst>
              <p:ext uri="{D42A27DB-BD31-4B8C-83A1-F6EECF244321}">
                <p14:modId xmlns:p14="http://schemas.microsoft.com/office/powerpoint/2010/main" val="3186623766"/>
              </p:ext>
            </p:extLst>
          </p:nvPr>
        </p:nvGraphicFramePr>
        <p:xfrm>
          <a:off x="1332000" y="1327163"/>
          <a:ext cx="6480000" cy="32744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13326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536690E-889E-03A1-F38A-673248719961}"/>
              </a:ext>
            </a:extLst>
          </p:cNvPr>
          <p:cNvSpPr>
            <a:spLocks noGrp="1"/>
          </p:cNvSpPr>
          <p:nvPr>
            <p:custDataLst>
              <p:tags r:id="rId1"/>
            </p:custDataLst>
          </p:nvPr>
        </p:nvSpPr>
        <p:spPr bwMode="auto">
          <a:xfrm>
            <a:off x="1423564" y="2909473"/>
            <a:ext cx="6296872" cy="1176857"/>
          </a:xfrm>
          <a:prstGeom prst="rect">
            <a:avLst/>
          </a:prstGeom>
          <a:noFill/>
          <a:ln>
            <a:noFill/>
          </a:ln>
          <a:extLst>
            <a:ext uri="{909E8E84-426E-40dd-AFC4-6F175D3DCCD1}">
              <a14:hiddenFill xmlns:lc="http://schemas.openxmlformats.org/drawingml/2006/lockedCanvas" xmlns:a14="http://schemas.microsoft.com/office/drawing/2010/main" xmlns:p159="http://schemas.microsoft.com/office/powerpoint/2015/09/main" xmlns:p15="http://schemas.microsoft.com/office/powerpoint/2012/main" xmlns:p14="http://schemas.microsoft.com/office/powerpoint/2010/main" xmlns="">
                <a:solidFill>
                  <a:srgbClr val="FFFFFF"/>
                </a:solidFill>
              </a14:hiddenFill>
            </a:ext>
            <a:ext uri="{91240B29-F687-4f45-9708-019B960494DF}">
              <a14:hiddenLine xmlns:lc="http://schemas.openxmlformats.org/drawingml/2006/lockedCanvas" xmlns:a14="http://schemas.microsoft.com/office/drawing/2010/main" xmlns:p159="http://schemas.microsoft.com/office/powerpoint/2015/09/main" xmlns:p15="http://schemas.microsoft.com/office/powerpoint/2012/main" xmlns:p14="http://schemas.microsoft.com/office/powerpoint/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a:defRPr>
            </a:lvl6pPr>
            <a:lvl7pPr marL="914400" algn="ctr" rtl="0" eaLnBrk="1" fontAlgn="base" hangingPunct="1">
              <a:spcBef>
                <a:spcPct val="0"/>
              </a:spcBef>
              <a:spcAft>
                <a:spcPct val="0"/>
              </a:spcAft>
              <a:defRPr sz="3600" b="1">
                <a:solidFill>
                  <a:srgbClr val="008E8F"/>
                </a:solidFill>
                <a:latin typeface="Arial"/>
              </a:defRPr>
            </a:lvl7pPr>
            <a:lvl8pPr marL="1371600" algn="ctr" rtl="0" eaLnBrk="1" fontAlgn="base" hangingPunct="1">
              <a:spcBef>
                <a:spcPct val="0"/>
              </a:spcBef>
              <a:spcAft>
                <a:spcPct val="0"/>
              </a:spcAft>
              <a:defRPr sz="3600" b="1">
                <a:solidFill>
                  <a:srgbClr val="008E8F"/>
                </a:solidFill>
                <a:latin typeface="Arial"/>
              </a:defRPr>
            </a:lvl8pPr>
            <a:lvl9pPr marL="1828800" algn="ctr" rtl="0" eaLnBrk="1" fontAlgn="base" hangingPunct="1">
              <a:spcBef>
                <a:spcPct val="0"/>
              </a:spcBef>
              <a:spcAft>
                <a:spcPct val="0"/>
              </a:spcAft>
              <a:defRPr sz="3600" b="1">
                <a:solidFill>
                  <a:srgbClr val="008E8F"/>
                </a:solidFill>
                <a:latin typeface="Arial"/>
              </a:defRPr>
            </a:lvl9pPr>
          </a:lstStyle>
          <a:p>
            <a:pPr algn="ctr"/>
            <a:r>
              <a:rPr lang="fr-CA" sz="1500" b="0" u="none">
                <a:ea typeface="MS PGothic"/>
              </a:rPr>
              <a:t>Au cours de l’AF 2021, </a:t>
            </a:r>
            <a:r>
              <a:rPr lang="fr-CA" sz="1500" u="none">
                <a:solidFill>
                  <a:srgbClr val="047BC1"/>
                </a:solidFill>
                <a:ea typeface="MS PGothic"/>
              </a:rPr>
              <a:t>63,5</a:t>
            </a:r>
            <a:r>
              <a:rPr lang="fr-CA" sz="1500" b="0" u="none">
                <a:ea typeface="MS PGothic"/>
              </a:rPr>
              <a:t> </a:t>
            </a:r>
            <a:r>
              <a:rPr lang="fr-CA" sz="1500" u="none">
                <a:solidFill>
                  <a:srgbClr val="047BC1"/>
                </a:solidFill>
                <a:ea typeface="MS PGothic"/>
              </a:rPr>
              <a:t>% des hospitalisations avec une IPO </a:t>
            </a:r>
            <a:r>
              <a:rPr lang="fr-CA" sz="1500" b="0" u="none">
                <a:ea typeface="MS PGothic"/>
              </a:rPr>
              <a:t>ont été effectuées par le </a:t>
            </a:r>
            <a:r>
              <a:rPr lang="fr-CA" sz="1500" u="none">
                <a:solidFill>
                  <a:srgbClr val="047BC1"/>
                </a:solidFill>
                <a:ea typeface="MS PGothic"/>
              </a:rPr>
              <a:t>service des urgences (SU). </a:t>
            </a:r>
            <a:r>
              <a:rPr lang="fr-CA" sz="1500" b="0" u="none">
                <a:ea typeface="MS PGothic"/>
              </a:rPr>
              <a:t>Environ un tiers ont été admis directement à l’hôpital.</a:t>
            </a:r>
          </a:p>
          <a:p>
            <a:pPr algn="ctr"/>
            <a:endParaRPr lang="fr-CA" sz="1500" b="0" u="none">
              <a:ea typeface="MS PGothic"/>
            </a:endParaRPr>
          </a:p>
          <a:p>
            <a:pPr algn="ctr"/>
            <a:r>
              <a:rPr lang="fr-CA" sz="1500" u="none">
                <a:solidFill>
                  <a:srgbClr val="047BC1"/>
                </a:solidFill>
                <a:ea typeface="MS PGothic"/>
              </a:rPr>
              <a:t>L’IPO </a:t>
            </a:r>
            <a:r>
              <a:rPr lang="fr-CA" sz="1500" b="0" u="none">
                <a:ea typeface="MS PGothic"/>
              </a:rPr>
              <a:t>a été </a:t>
            </a:r>
            <a:r>
              <a:rPr lang="fr-CA" sz="1500" u="none">
                <a:solidFill>
                  <a:srgbClr val="047BC1"/>
                </a:solidFill>
                <a:ea typeface="MS PGothic"/>
              </a:rPr>
              <a:t>le diagnostic le plus responsable </a:t>
            </a:r>
            <a:r>
              <a:rPr lang="fr-CA" sz="1500" b="0" u="none">
                <a:ea typeface="MS PGothic"/>
              </a:rPr>
              <a:t>dans presque la moitié de toutes les admissions à l’hôpital par l’intermédiaire du SU et dans un quart de toutes les admissions directes.</a:t>
            </a:r>
            <a:endParaRPr lang="fr-CA" sz="1500" b="0" u="none"/>
          </a:p>
        </p:txBody>
      </p:sp>
      <p:sp>
        <p:nvSpPr>
          <p:cNvPr id="5" name="Rectangle 4">
            <a:extLst>
              <a:ext uri="{FF2B5EF4-FFF2-40B4-BE49-F238E27FC236}">
                <a16:creationId xmlns:a16="http://schemas.microsoft.com/office/drawing/2014/main" id="{8963E5F2-95BE-52A4-4218-B9A481063C52}"/>
              </a:ext>
            </a:extLst>
          </p:cNvPr>
          <p:cNvSpPr/>
          <p:nvPr>
            <p:custDataLst>
              <p:tags r:id="rId2"/>
            </p:custDataLst>
          </p:nvPr>
        </p:nvSpPr>
        <p:spPr>
          <a:xfrm>
            <a:off x="1423563" y="4802471"/>
            <a:ext cx="6296873" cy="331470"/>
          </a:xfrm>
          <a:prstGeom prst="rect">
            <a:avLst/>
          </a:prstGeom>
        </p:spPr>
        <p:txBody>
          <a:bodyPr wrap="square" lIns="68580" tIns="34290" rIns="68580" bIns="34290" anchor="t">
            <a:spAutoFit/>
          </a:bodyPr>
          <a:lstStyle/>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Remarque : Inclut tous les cas d’IPO, peu importe le temps écoulé depuis l’opération.</a:t>
            </a:r>
          </a:p>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 : Base de données sur les congés des patients, 2021/2022; accessible par </a:t>
            </a:r>
            <a:r>
              <a:rPr lang="fr-CA" sz="750" u="none" err="1">
                <a:latin typeface="Calibri" panose="020F0502020204030204" pitchFamily="34" charset="0"/>
                <a:ea typeface="MS PGothic"/>
                <a:cs typeface="Calibri" panose="020F0502020204030204" pitchFamily="34" charset="0"/>
              </a:rPr>
              <a:t>IntelliHealth</a:t>
            </a:r>
            <a:r>
              <a:rPr lang="fr-CA" sz="750" u="none">
                <a:latin typeface="Calibri" panose="020F0502020204030204" pitchFamily="34" charset="0"/>
                <a:ea typeface="MS PGothic"/>
                <a:cs typeface="Calibri" panose="020F0502020204030204" pitchFamily="34" charset="0"/>
              </a:rPr>
              <a:t>.</a:t>
            </a:r>
            <a:endParaRPr lang="fr-CA" sz="750" u="none">
              <a:highlight>
                <a:srgbClr val="FFFF00"/>
              </a:highlight>
              <a:latin typeface="Calibri" panose="020F0502020204030204" pitchFamily="34" charset="0"/>
              <a:cs typeface="Calibri" panose="020F0502020204030204" pitchFamily="34" charset="0"/>
            </a:endParaRPr>
          </a:p>
        </p:txBody>
      </p:sp>
      <p:pic>
        <p:nvPicPr>
          <p:cNvPr id="7" name="Picture 6" descr="Logo&#10;&#10;Description automatically generated">
            <a:extLst>
              <a:ext uri="{FF2B5EF4-FFF2-40B4-BE49-F238E27FC236}">
                <a16:creationId xmlns:a16="http://schemas.microsoft.com/office/drawing/2014/main" id="{1B58F28A-BF33-47D9-99F2-210D6772ED8E}"/>
              </a:ext>
            </a:extLst>
          </p:cNvPr>
          <p:cNvPicPr>
            <a:picLocks noChangeAspect="1"/>
          </p:cNvPicPr>
          <p:nvPr>
            <p:custDataLst>
              <p:tags r:id="rId3"/>
            </p:custDataLst>
          </p:nvPr>
        </p:nvPicPr>
        <p:blipFill>
          <a:blip r:embed="rId9"/>
          <a:stretch>
            <a:fillRect/>
          </a:stretch>
        </p:blipFill>
        <p:spPr>
          <a:xfrm>
            <a:off x="4950619" y="455012"/>
            <a:ext cx="2160000" cy="2160000"/>
          </a:xfrm>
          <a:prstGeom prst="rect">
            <a:avLst/>
          </a:prstGeom>
        </p:spPr>
      </p:pic>
      <p:pic>
        <p:nvPicPr>
          <p:cNvPr id="10" name="Graphic 9" descr="Ambulance outline">
            <a:extLst>
              <a:ext uri="{FF2B5EF4-FFF2-40B4-BE49-F238E27FC236}">
                <a16:creationId xmlns:a16="http://schemas.microsoft.com/office/drawing/2014/main" id="{42FEB3BA-67D9-4294-AC71-074D745B5884}"/>
              </a:ext>
            </a:extLst>
          </p:cNvPr>
          <p:cNvPicPr>
            <a:picLocks noChangeAspect="1"/>
          </p:cNvPicPr>
          <p:nvPr>
            <p:custDataLst>
              <p:tags r:id="rId4"/>
            </p:custDataLst>
          </p:nvPr>
        </p:nvPicPr>
        <p:blipFill>
          <a:blip r:embed="rId10">
            <a:extLst>
              <a:ext uri="{96DAC541-7B7A-43D3-8B79-37D633B846F1}">
                <asvg:svgBlip xmlns:asvg="http://schemas.microsoft.com/office/drawing/2016/SVG/main" r:embed="rId11"/>
              </a:ext>
            </a:extLst>
          </a:blip>
          <a:srcRect t="9624" b="15614"/>
          <a:stretch>
            <a:fillRect/>
          </a:stretch>
        </p:blipFill>
        <p:spPr>
          <a:xfrm>
            <a:off x="2215634" y="285822"/>
            <a:ext cx="1350000" cy="1009291"/>
          </a:xfrm>
          <a:prstGeom prst="rect">
            <a:avLst/>
          </a:prstGeom>
        </p:spPr>
      </p:pic>
      <p:pic>
        <p:nvPicPr>
          <p:cNvPr id="4" name="Picture 3" descr="Icon&#10;&#10;Description automatically generated">
            <a:extLst>
              <a:ext uri="{FF2B5EF4-FFF2-40B4-BE49-F238E27FC236}">
                <a16:creationId xmlns:a16="http://schemas.microsoft.com/office/drawing/2014/main" id="{94A9B1C4-3BE9-447F-9364-7E41E0D1D40F}"/>
              </a:ext>
            </a:extLst>
          </p:cNvPr>
          <p:cNvPicPr>
            <a:picLocks noChangeAspect="1"/>
          </p:cNvPicPr>
          <p:nvPr>
            <p:custDataLst>
              <p:tags r:id="rId5"/>
            </p:custDataLst>
          </p:nvPr>
        </p:nvPicPr>
        <p:blipFill>
          <a:blip r:embed="rId12"/>
          <a:stretch>
            <a:fillRect/>
          </a:stretch>
        </p:blipFill>
        <p:spPr>
          <a:xfrm>
            <a:off x="2273708" y="1680645"/>
            <a:ext cx="1161000" cy="1161000"/>
          </a:xfrm>
          <a:prstGeom prst="rect">
            <a:avLst/>
          </a:prstGeom>
        </p:spPr>
      </p:pic>
      <p:cxnSp>
        <p:nvCxnSpPr>
          <p:cNvPr id="12" name="Connector: Elbow 11">
            <a:extLst>
              <a:ext uri="{FF2B5EF4-FFF2-40B4-BE49-F238E27FC236}">
                <a16:creationId xmlns:a16="http://schemas.microsoft.com/office/drawing/2014/main" id="{F0B65600-DF73-4D43-9BCC-9CA4FAB43832}"/>
              </a:ext>
            </a:extLst>
          </p:cNvPr>
          <p:cNvCxnSpPr/>
          <p:nvPr>
            <p:custDataLst>
              <p:tags r:id="rId6"/>
            </p:custDataLst>
          </p:nvPr>
        </p:nvCxnSpPr>
        <p:spPr bwMode="auto">
          <a:xfrm flipV="1">
            <a:off x="3649769" y="1680646"/>
            <a:ext cx="1300850" cy="635066"/>
          </a:xfrm>
          <a:prstGeom prst="bentConnector3">
            <a:avLst/>
          </a:prstGeom>
          <a:ln w="19050">
            <a:solidFill>
              <a:srgbClr val="595959"/>
            </a:solidFill>
            <a:prstDash val="sysDash"/>
            <a:headEnd type="none" w="med" len="med"/>
            <a:tailEnd type="triangle"/>
          </a:ln>
        </p:spPr>
        <p:style>
          <a:lnRef idx="1">
            <a:schemeClr val="accent4"/>
          </a:lnRef>
          <a:fillRef idx="0">
            <a:schemeClr val="accent4"/>
          </a:fillRef>
          <a:effectRef idx="0">
            <a:schemeClr val="accent4"/>
          </a:effectRef>
          <a:fontRef idx="minor">
            <a:schemeClr val="tx1"/>
          </a:fontRef>
        </p:style>
      </p:cxnSp>
      <p:cxnSp>
        <p:nvCxnSpPr>
          <p:cNvPr id="16" name="Connector: Elbow 15">
            <a:extLst>
              <a:ext uri="{FF2B5EF4-FFF2-40B4-BE49-F238E27FC236}">
                <a16:creationId xmlns:a16="http://schemas.microsoft.com/office/drawing/2014/main" id="{8C322A92-F552-4FB4-A9ED-03E43F006126}"/>
              </a:ext>
            </a:extLst>
          </p:cNvPr>
          <p:cNvCxnSpPr/>
          <p:nvPr>
            <p:custDataLst>
              <p:tags r:id="rId7"/>
            </p:custDataLst>
          </p:nvPr>
        </p:nvCxnSpPr>
        <p:spPr bwMode="auto">
          <a:xfrm>
            <a:off x="3687591" y="790467"/>
            <a:ext cx="1263028" cy="647688"/>
          </a:xfrm>
          <a:prstGeom prst="bentConnector3">
            <a:avLst/>
          </a:prstGeom>
          <a:ln w="19050">
            <a:solidFill>
              <a:srgbClr val="595959"/>
            </a:solidFill>
            <a:prstDash val="sysDash"/>
            <a:headEnd type="none" w="med" len="med"/>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59364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F42EF2-4D3E-4D6E-B1EB-36720EF18F39}"/>
              </a:ext>
            </a:extLst>
          </p:cNvPr>
          <p:cNvSpPr/>
          <p:nvPr>
            <p:custDataLst>
              <p:tags r:id="rId1"/>
            </p:custDataLst>
          </p:nvPr>
        </p:nvSpPr>
        <p:spPr>
          <a:xfrm>
            <a:off x="1536731" y="4728002"/>
            <a:ext cx="6021000" cy="411480"/>
          </a:xfrm>
          <a:prstGeom prst="rect">
            <a:avLst/>
          </a:prstGeom>
        </p:spPr>
        <p:txBody>
          <a:bodyPr wrap="square" lIns="68580" tIns="34290" rIns="68580" bIns="34290" anchor="t">
            <a:spAutoFit/>
          </a:bodyPr>
          <a:lstStyle/>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Sources : SNISA, 2017/2018 à 2021/2022, accessible par </a:t>
            </a:r>
            <a:r>
              <a:rPr lang="fr-CA" sz="750" u="none" err="1">
                <a:latin typeface="Calibri" panose="020F0502020204030204" pitchFamily="34" charset="0"/>
                <a:ea typeface="MS PGothic"/>
                <a:cs typeface="Calibri" panose="020F0502020204030204" pitchFamily="34" charset="0"/>
              </a:rPr>
              <a:t>IntelliHealth</a:t>
            </a:r>
            <a:r>
              <a:rPr lang="fr-CA" sz="750" u="none">
                <a:latin typeface="Calibri" panose="020F0502020204030204" pitchFamily="34" charset="0"/>
                <a:ea typeface="MS PGothic"/>
                <a:cs typeface="Calibri" panose="020F0502020204030204" pitchFamily="34" charset="0"/>
              </a:rPr>
              <a:t>; gouvernement de l’Ontario, « Les hôpitaux de l’Ontario invités à adopter une approche planifiée pour réduire le nombre d’opérations chirurgicales non urgentes », 15 mars 2020, </a:t>
            </a:r>
            <a:r>
              <a:rPr lang="fr-CA" sz="750" u="none">
                <a:latin typeface="Calibri" panose="020F0502020204030204" pitchFamily="34" charset="0"/>
                <a:ea typeface="MS PGothic"/>
                <a:cs typeface="Calibri" panose="020F0502020204030204" pitchFamily="34" charset="0"/>
                <a:hlinkClick r:id="rId7"/>
              </a:rPr>
              <a:t>https://news.ontario.ca/fr/statement/56328/les-hopitaux-de-lontario-invites-a-adopter-une-approche-planifiee-pour-reduire-le-nombre-doperations-chirurgicales-non-urgentes</a:t>
            </a:r>
            <a:r>
              <a:rPr lang="fr-CA" sz="750" u="none">
                <a:latin typeface="Calibri" panose="020F0502020204030204" pitchFamily="34" charset="0"/>
                <a:ea typeface="MS PGothic"/>
                <a:cs typeface="Calibri" panose="020F0502020204030204" pitchFamily="34" charset="0"/>
              </a:rPr>
              <a:t> </a:t>
            </a:r>
          </a:p>
        </p:txBody>
      </p:sp>
      <p:sp>
        <p:nvSpPr>
          <p:cNvPr id="8" name="Title 1">
            <a:extLst>
              <a:ext uri="{FF2B5EF4-FFF2-40B4-BE49-F238E27FC236}">
                <a16:creationId xmlns:a16="http://schemas.microsoft.com/office/drawing/2014/main" id="{27F9A19D-9F4F-4443-B9D1-E857D9991EA3}"/>
              </a:ext>
            </a:extLst>
          </p:cNvPr>
          <p:cNvSpPr>
            <a:spLocks noGrp="1"/>
          </p:cNvSpPr>
          <p:nvPr>
            <p:ph type="title"/>
            <p:custDataLst>
              <p:tags r:id="rId2"/>
            </p:custDataLst>
          </p:nvPr>
        </p:nvSpPr>
        <p:spPr>
          <a:xfrm>
            <a:off x="739602" y="168081"/>
            <a:ext cx="7939116" cy="626779"/>
          </a:xfrm>
        </p:spPr>
        <p:txBody>
          <a:bodyPr/>
          <a:lstStyle/>
          <a:p>
            <a:pPr algn="ctr"/>
            <a:r>
              <a:rPr lang="fr-CA" sz="1650" b="0">
                <a:ea typeface="MS PGothic"/>
              </a:rPr>
              <a:t>Le nombre de visites au SU avec une IPO a diminué entre l’AF 2017 et l’AF 2020, mais a augmenté considérablement au cours de l’AF 2021. Les taux de visites du SU dans les 30 jours suivant l’opération ont suivi des tendances similaires.</a:t>
            </a:r>
          </a:p>
        </p:txBody>
      </p:sp>
      <p:sp>
        <p:nvSpPr>
          <p:cNvPr id="17" name="TextBox 16">
            <a:extLst>
              <a:ext uri="{FF2B5EF4-FFF2-40B4-BE49-F238E27FC236}">
                <a16:creationId xmlns:a16="http://schemas.microsoft.com/office/drawing/2014/main" id="{E38DC1B7-002F-4A8B-B497-0581645D2DFB}"/>
              </a:ext>
            </a:extLst>
          </p:cNvPr>
          <p:cNvSpPr txBox="1"/>
          <p:nvPr>
            <p:custDataLst>
              <p:tags r:id="rId3"/>
            </p:custDataLst>
          </p:nvPr>
        </p:nvSpPr>
        <p:spPr>
          <a:xfrm>
            <a:off x="1362248" y="3859129"/>
            <a:ext cx="6693823" cy="807913"/>
          </a:xfrm>
          <a:prstGeom prst="rect">
            <a:avLst/>
          </a:prstGeom>
          <a:solidFill>
            <a:schemeClr val="bg1"/>
          </a:solidFill>
          <a:ln>
            <a:noFill/>
          </a:ln>
        </p:spPr>
        <p:txBody>
          <a:bodyPr wrap="square" lIns="68580" tIns="34290" rIns="68580" bIns="34290" rtlCol="0" anchor="t">
            <a:spAutoFit/>
          </a:bodyPr>
          <a:lstStyle/>
          <a:p>
            <a:pPr algn="ctr"/>
            <a:r>
              <a:rPr lang="fr-CA" sz="1200" u="none">
                <a:latin typeface="Calibri"/>
                <a:ea typeface="MS PGothic"/>
                <a:cs typeface="Calibri"/>
              </a:rPr>
              <a:t>Les volumes totaux d’opérations ont </a:t>
            </a:r>
            <a:r>
              <a:rPr lang="fr-CA" sz="1200" b="1" u="none">
                <a:solidFill>
                  <a:srgbClr val="007BC1"/>
                </a:solidFill>
                <a:latin typeface="Calibri"/>
                <a:ea typeface="MS PGothic"/>
                <a:cs typeface="Calibri"/>
              </a:rPr>
              <a:t>diminué de 45 % </a:t>
            </a:r>
            <a:r>
              <a:rPr lang="fr-CA" sz="1200" u="none">
                <a:latin typeface="Calibri"/>
                <a:ea typeface="MS PGothic"/>
                <a:cs typeface="Calibri"/>
              </a:rPr>
              <a:t>entre le 4e trimestre de l’AF 2019 et le 1er trimestre de l’AF 2020, en grande partie en raison de la directive médicale de mars 2020 visant à réduire le nombre d’opérations chirurgicales non urgentes effectuées. Le nombre de visites du SU avec une IPO a également diminué au cours de l’AF 2020, mais a </a:t>
            </a:r>
            <a:r>
              <a:rPr lang="fr-CA" sz="1200" b="1" u="none">
                <a:solidFill>
                  <a:srgbClr val="007BC1"/>
                </a:solidFill>
                <a:latin typeface="Calibri"/>
                <a:ea typeface="MS PGothic"/>
                <a:cs typeface="Calibri"/>
              </a:rPr>
              <a:t>augmenté au cours de l’AF 2021</a:t>
            </a:r>
            <a:r>
              <a:rPr lang="fr-CA" sz="1200" u="none">
                <a:latin typeface="Calibri"/>
                <a:ea typeface="MS PGothic"/>
                <a:cs typeface="Calibri"/>
              </a:rPr>
              <a:t>.</a:t>
            </a:r>
          </a:p>
        </p:txBody>
      </p:sp>
      <p:graphicFrame>
        <p:nvGraphicFramePr>
          <p:cNvPr id="2" name="Chart 1">
            <a:extLst>
              <a:ext uri="{FF2B5EF4-FFF2-40B4-BE49-F238E27FC236}">
                <a16:creationId xmlns:a16="http://schemas.microsoft.com/office/drawing/2014/main" id="{00000000-0008-0000-0300-000004000000}"/>
              </a:ext>
            </a:extLst>
          </p:cNvPr>
          <p:cNvGraphicFramePr>
            <a:graphicFrameLocks/>
          </p:cNvGraphicFramePr>
          <p:nvPr>
            <p:extLst>
              <p:ext uri="{D42A27DB-BD31-4B8C-83A1-F6EECF244321}">
                <p14:modId xmlns:p14="http://schemas.microsoft.com/office/powerpoint/2010/main" val="1041026145"/>
              </p:ext>
            </p:extLst>
          </p:nvPr>
        </p:nvGraphicFramePr>
        <p:xfrm>
          <a:off x="1536731" y="907129"/>
          <a:ext cx="6228000" cy="2952000"/>
        </p:xfrm>
        <a:graphic>
          <a:graphicData uri="http://schemas.openxmlformats.org/drawingml/2006/chart">
            <c:chart xmlns:c="http://schemas.openxmlformats.org/drawingml/2006/chart" xmlns:r="http://schemas.openxmlformats.org/officeDocument/2006/relationships" r:id="rId8"/>
          </a:graphicData>
        </a:graphic>
      </p:graphicFrame>
      <p:sp>
        <p:nvSpPr>
          <p:cNvPr id="10" name="TextBox 9">
            <a:extLst>
              <a:ext uri="{FF2B5EF4-FFF2-40B4-BE49-F238E27FC236}">
                <a16:creationId xmlns:a16="http://schemas.microsoft.com/office/drawing/2014/main" id="{9727B6C5-C402-4FEB-B793-DFD95AF5D2B6}"/>
              </a:ext>
            </a:extLst>
          </p:cNvPr>
          <p:cNvSpPr txBox="1"/>
          <p:nvPr>
            <p:custDataLst>
              <p:tags r:id="rId4"/>
            </p:custDataLst>
          </p:nvPr>
        </p:nvSpPr>
        <p:spPr>
          <a:xfrm>
            <a:off x="7596677" y="1875696"/>
            <a:ext cx="1082041" cy="777240"/>
          </a:xfrm>
          <a:prstGeom prst="rect">
            <a:avLst/>
          </a:prstGeom>
          <a:noFill/>
        </p:spPr>
        <p:txBody>
          <a:bodyPr wrap="square" rtlCol="0">
            <a:spAutoFit/>
          </a:bodyPr>
          <a:lstStyle/>
          <a:p>
            <a:r>
              <a:rPr lang="fr-CA" sz="900" b="1" u="none">
                <a:solidFill>
                  <a:srgbClr val="007BC1"/>
                </a:solidFill>
                <a:latin typeface="Calibri" panose="020F0502020204030204" pitchFamily="34" charset="0"/>
                <a:cs typeface="Calibri" panose="020F0502020204030204" pitchFamily="34" charset="0"/>
              </a:rPr>
              <a:t>*Ligne de tendance = </a:t>
            </a:r>
            <a:br>
              <a:rPr lang="fr-CA" sz="900" b="1" u="none">
                <a:solidFill>
                  <a:srgbClr val="007BC1"/>
                </a:solidFill>
                <a:latin typeface="Calibri" panose="020F0502020204030204" pitchFamily="34" charset="0"/>
                <a:cs typeface="Calibri" panose="020F0502020204030204" pitchFamily="34" charset="0"/>
              </a:rPr>
            </a:br>
            <a:r>
              <a:rPr lang="fr-CA" sz="900" b="1" u="none">
                <a:solidFill>
                  <a:srgbClr val="007BC1"/>
                </a:solidFill>
                <a:latin typeface="Calibri" panose="020F0502020204030204" pitchFamily="34" charset="0"/>
                <a:cs typeface="Calibri" panose="020F0502020204030204" pitchFamily="34" charset="0"/>
              </a:rPr>
              <a:t>taux pour 1 000 opérations; nombre = volumes</a:t>
            </a:r>
          </a:p>
        </p:txBody>
      </p:sp>
    </p:spTree>
    <p:extLst>
      <p:ext uri="{BB962C8B-B14F-4D97-AF65-F5344CB8AC3E}">
        <p14:creationId xmlns:p14="http://schemas.microsoft.com/office/powerpoint/2010/main" val="4042391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1AD64D2-780C-16D3-14B4-921D98702B25}"/>
              </a:ext>
            </a:extLst>
          </p:cNvPr>
          <p:cNvSpPr/>
          <p:nvPr>
            <p:custDataLst>
              <p:tags r:id="rId1"/>
            </p:custDataLst>
          </p:nvPr>
        </p:nvSpPr>
        <p:spPr>
          <a:xfrm>
            <a:off x="1441371" y="4927616"/>
            <a:ext cx="6100629" cy="205740"/>
          </a:xfrm>
          <a:prstGeom prst="rect">
            <a:avLst/>
          </a:prstGeom>
        </p:spPr>
        <p:txBody>
          <a:bodyPr wrap="square">
            <a:spAutoFit/>
          </a:bodyPr>
          <a:lstStyle/>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Sources : Base de données sur les congés des patients, SNISA, 2021/2022, accessible par </a:t>
            </a:r>
            <a:r>
              <a:rPr lang="fr-CA" sz="750" u="none" err="1">
                <a:latin typeface="Calibri" panose="020F0502020204030204" pitchFamily="34" charset="0"/>
                <a:ea typeface="MS PGothic"/>
                <a:cs typeface="Calibri" panose="020F0502020204030204" pitchFamily="34" charset="0"/>
              </a:rPr>
              <a:t>IntelliHealth</a:t>
            </a:r>
            <a:r>
              <a:rPr lang="fr-CA" sz="750" u="none">
                <a:latin typeface="Calibri" panose="020F0502020204030204" pitchFamily="34" charset="0"/>
                <a:ea typeface="MS PGothic"/>
                <a:cs typeface="Calibri" panose="020F0502020204030204" pitchFamily="34" charset="0"/>
              </a:rPr>
              <a:t>.</a:t>
            </a:r>
            <a:endParaRPr lang="fr-CA" sz="750" u="none">
              <a:highlight>
                <a:srgbClr val="FFFF00"/>
              </a:highlight>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F90E734D-737E-4BBC-98A3-7DE0B444DA14}"/>
              </a:ext>
            </a:extLst>
          </p:cNvPr>
          <p:cNvSpPr txBox="1"/>
          <p:nvPr>
            <p:custDataLst>
              <p:tags r:id="rId2"/>
            </p:custDataLst>
          </p:nvPr>
        </p:nvSpPr>
        <p:spPr>
          <a:xfrm>
            <a:off x="492118" y="45211"/>
            <a:ext cx="8110862" cy="1338828"/>
          </a:xfrm>
          <a:prstGeom prst="rect">
            <a:avLst/>
          </a:prstGeom>
          <a:noFill/>
        </p:spPr>
        <p:txBody>
          <a:bodyPr wrap="square" lIns="68580" tIns="34290" rIns="68580" bIns="34290" rtlCol="0" anchor="t">
            <a:spAutoFit/>
          </a:bodyPr>
          <a:lstStyle/>
          <a:p>
            <a:r>
              <a:rPr lang="fr-CA" sz="1650" u="none">
                <a:latin typeface="Calibri" panose="020F0502020204030204" pitchFamily="34" charset="0"/>
                <a:ea typeface="MS PGothic"/>
                <a:cs typeface="Calibri" panose="020F0502020204030204" pitchFamily="34" charset="0"/>
              </a:rPr>
              <a:t>Au cours de l’AF 2021, le </a:t>
            </a:r>
            <a:r>
              <a:rPr lang="fr-CA" sz="1650" b="1" u="none">
                <a:solidFill>
                  <a:srgbClr val="007BC1"/>
                </a:solidFill>
                <a:latin typeface="Calibri" panose="020F0502020204030204" pitchFamily="34" charset="0"/>
                <a:ea typeface="MS PGothic"/>
                <a:cs typeface="Calibri" panose="020F0502020204030204" pitchFamily="34" charset="0"/>
              </a:rPr>
              <a:t>taux le plus élevé de visites au SU </a:t>
            </a:r>
            <a:r>
              <a:rPr lang="fr-CA" sz="1650" u="none">
                <a:latin typeface="Calibri" panose="020F0502020204030204" pitchFamily="34" charset="0"/>
                <a:ea typeface="MS PGothic"/>
                <a:cs typeface="Calibri" panose="020F0502020204030204" pitchFamily="34" charset="0"/>
              </a:rPr>
              <a:t>avec une IPO dans les 30 jours suivant l’opération était celui des personnes âgées </a:t>
            </a:r>
            <a:r>
              <a:rPr lang="fr-CA" sz="1650" b="1" u="none">
                <a:solidFill>
                  <a:srgbClr val="007BC1"/>
                </a:solidFill>
                <a:latin typeface="Calibri" panose="020F0502020204030204" pitchFamily="34" charset="0"/>
                <a:ea typeface="MS PGothic"/>
                <a:cs typeface="Calibri" panose="020F0502020204030204" pitchFamily="34" charset="0"/>
              </a:rPr>
              <a:t>de 18 à 44 ans</a:t>
            </a:r>
            <a:r>
              <a:rPr lang="fr-CA" sz="1650" u="none">
                <a:latin typeface="Calibri" panose="020F0502020204030204" pitchFamily="34" charset="0"/>
                <a:ea typeface="MS PGothic"/>
                <a:cs typeface="Calibri" panose="020F0502020204030204" pitchFamily="34" charset="0"/>
              </a:rPr>
              <a:t>; par contre, le </a:t>
            </a:r>
            <a:r>
              <a:rPr lang="fr-CA" sz="1650" b="1" u="none">
                <a:solidFill>
                  <a:srgbClr val="007BC1"/>
                </a:solidFill>
                <a:latin typeface="Calibri" panose="020F0502020204030204" pitchFamily="34" charset="0"/>
                <a:ea typeface="MS PGothic"/>
                <a:cs typeface="Calibri" panose="020F0502020204030204" pitchFamily="34" charset="0"/>
              </a:rPr>
              <a:t>taux d’hospitalisation le plus élevé </a:t>
            </a:r>
            <a:r>
              <a:rPr lang="fr-CA" sz="1650" u="none">
                <a:latin typeface="Calibri" panose="020F0502020204030204" pitchFamily="34" charset="0"/>
                <a:ea typeface="MS PGothic"/>
                <a:cs typeface="Calibri" panose="020F0502020204030204" pitchFamily="34" charset="0"/>
              </a:rPr>
              <a:t>pour</a:t>
            </a:r>
            <a:r>
              <a:rPr lang="fr-CA" sz="1650" b="1" u="none">
                <a:solidFill>
                  <a:srgbClr val="007BC1"/>
                </a:solidFill>
                <a:latin typeface="Calibri" panose="020F0502020204030204" pitchFamily="34" charset="0"/>
                <a:ea typeface="MS PGothic"/>
                <a:cs typeface="Calibri" panose="020F0502020204030204" pitchFamily="34" charset="0"/>
              </a:rPr>
              <a:t> </a:t>
            </a:r>
            <a:r>
              <a:rPr lang="fr-CA" sz="1650" u="none">
                <a:latin typeface="Calibri" panose="020F0502020204030204" pitchFamily="34" charset="0"/>
                <a:ea typeface="MS PGothic"/>
                <a:cs typeface="Calibri" panose="020F0502020204030204" pitchFamily="34" charset="0"/>
              </a:rPr>
              <a:t>des personnes atteintes d’une IPO était chez les personnes de </a:t>
            </a:r>
            <a:r>
              <a:rPr lang="fr-CA" sz="1650" b="1" u="none">
                <a:solidFill>
                  <a:srgbClr val="007BC1"/>
                </a:solidFill>
                <a:latin typeface="Calibri" panose="020F0502020204030204" pitchFamily="34" charset="0"/>
                <a:ea typeface="MS PGothic"/>
                <a:cs typeface="Calibri" panose="020F0502020204030204" pitchFamily="34" charset="0"/>
              </a:rPr>
              <a:t>65 ans ou plus</a:t>
            </a:r>
            <a:r>
              <a:rPr lang="fr-CA" sz="1650" u="none">
                <a:latin typeface="Calibri" panose="020F0502020204030204" pitchFamily="34" charset="0"/>
                <a:ea typeface="MS PGothic"/>
                <a:cs typeface="Calibri" panose="020F0502020204030204" pitchFamily="34" charset="0"/>
              </a:rPr>
              <a:t>. Le taux de visites du SU avec une IPO était plus élevé chez les femmes que chez les hommes (17,5 par rapport à 14,2 pour 1 000 opérations).</a:t>
            </a:r>
          </a:p>
        </p:txBody>
      </p:sp>
      <p:graphicFrame>
        <p:nvGraphicFramePr>
          <p:cNvPr id="5" name="Chart 4">
            <a:extLst>
              <a:ext uri="{FF2B5EF4-FFF2-40B4-BE49-F238E27FC236}">
                <a16:creationId xmlns:a16="http://schemas.microsoft.com/office/drawing/2014/main" id="{EED25F69-9DEB-45D9-BC4E-5701852D8443}"/>
              </a:ext>
            </a:extLst>
          </p:cNvPr>
          <p:cNvGraphicFramePr/>
          <p:nvPr>
            <p:custDataLst>
              <p:tags r:id="rId3"/>
            </p:custDataLst>
            <p:extLst>
              <p:ext uri="{D42A27DB-BD31-4B8C-83A1-F6EECF244321}">
                <p14:modId xmlns:p14="http://schemas.microsoft.com/office/powerpoint/2010/main" val="3548944929"/>
              </p:ext>
            </p:extLst>
          </p:nvPr>
        </p:nvGraphicFramePr>
        <p:xfrm>
          <a:off x="1441371" y="1445091"/>
          <a:ext cx="6480000" cy="3276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335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err="1">
                <a:solidFill>
                  <a:schemeClr val="tx1"/>
                </a:solidFill>
                <a:latin typeface="Calibri" panose="020F0502020204030204" pitchFamily="34" charset="0"/>
                <a:cs typeface="Calibri" panose="020F0502020204030204" pitchFamily="34" charset="0"/>
              </a:rPr>
              <a:t>Objectifs</a:t>
            </a:r>
            <a:endParaRPr lang="en-US">
              <a:solidFill>
                <a:schemeClr val="tx1"/>
              </a:solidFill>
            </a:endParaRPr>
          </a:p>
        </p:txBody>
      </p:sp>
      <p:sp>
        <p:nvSpPr>
          <p:cNvPr id="3" name="Content Placeholder 2"/>
          <p:cNvSpPr>
            <a:spLocks noGrp="1"/>
          </p:cNvSpPr>
          <p:nvPr>
            <p:ph idx="1"/>
          </p:nvPr>
        </p:nvSpPr>
        <p:spPr>
          <a:xfrm>
            <a:off x="457200" y="978573"/>
            <a:ext cx="8265559" cy="3186354"/>
          </a:xfrm>
        </p:spPr>
        <p:txBody>
          <a:bodyPr/>
          <a:lstStyle/>
          <a:p>
            <a:pPr>
              <a:buClr>
                <a:srgbClr val="00B2E3"/>
              </a:buClr>
            </a:pPr>
            <a:r>
              <a:rPr lang="fr-CA" sz="1800" b="1">
                <a:latin typeface="Calibri" panose="020F0502020204030204" pitchFamily="34" charset="0"/>
                <a:cs typeface="Calibri" panose="020F0502020204030204" pitchFamily="34" charset="0"/>
              </a:rPr>
              <a:t>Aperçu des normes de qualité : </a:t>
            </a:r>
            <a:r>
              <a:rPr lang="fr-CA" sz="1800">
                <a:latin typeface="Calibri" panose="020F0502020204030204" pitchFamily="34" charset="0"/>
                <a:cs typeface="Calibri" panose="020F0502020204030204" pitchFamily="34" charset="0"/>
              </a:rPr>
              <a:t>De quoi s’agit-il? Comment sont-elles utilisées?</a:t>
            </a:r>
          </a:p>
          <a:p>
            <a:pPr>
              <a:buClr>
                <a:srgbClr val="00B2E3"/>
              </a:buClr>
            </a:pPr>
            <a:r>
              <a:rPr lang="fr-CA" sz="1800" b="1">
                <a:latin typeface="Calibri" panose="020F0502020204030204" pitchFamily="34" charset="0"/>
                <a:cs typeface="Calibri" panose="020F0502020204030204" pitchFamily="34" charset="0"/>
              </a:rPr>
              <a:t>Pourquoi cette norme de qualité est-elle nécessaire?</a:t>
            </a:r>
            <a:r>
              <a:rPr lang="fr-CA" sz="1800" b="1"/>
              <a:t> </a:t>
            </a:r>
            <a:r>
              <a:rPr lang="fr-CA" sz="1800">
                <a:latin typeface="Calibri" panose="020F0502020204030204" pitchFamily="34" charset="0"/>
                <a:cs typeface="Calibri" panose="020F0502020204030204" pitchFamily="34" charset="0"/>
              </a:rPr>
              <a:t>Il existe des lacunes et des écarts dans la qualité des soins pour les </a:t>
            </a:r>
            <a:r>
              <a:rPr lang="fr-FR" sz="1800">
                <a:latin typeface="Calibri" panose="020F0502020204030204" pitchFamily="34" charset="0"/>
                <a:cs typeface="Calibri" panose="020F0502020204030204" pitchFamily="34" charset="0"/>
              </a:rPr>
              <a:t>personnes de tous âges qui subissent une intervention chirurgicale </a:t>
            </a:r>
          </a:p>
          <a:p>
            <a:pPr>
              <a:buClr>
                <a:srgbClr val="00B2E3"/>
              </a:buClr>
            </a:pPr>
            <a:r>
              <a:rPr lang="fr-CA" sz="1800" b="1">
                <a:latin typeface="Calibri" panose="020F0502020204030204" pitchFamily="34" charset="0"/>
                <a:cs typeface="Calibri" panose="020F0502020204030204" pitchFamily="34" charset="0"/>
              </a:rPr>
              <a:t>Énoncés de qualité pour améliorer les soins : </a:t>
            </a:r>
            <a:r>
              <a:rPr lang="fr-CA" sz="1800">
                <a:latin typeface="Calibri" panose="020F0502020204030204" pitchFamily="34" charset="0"/>
                <a:cs typeface="Calibri" panose="020F0502020204030204" pitchFamily="34" charset="0"/>
              </a:rPr>
              <a:t>Les énoncés clés de la norme de qualité </a:t>
            </a:r>
            <a:r>
              <a:rPr lang="fr-FR" sz="1800">
                <a:latin typeface="Calibri" panose="020F0502020204030204" pitchFamily="34" charset="0"/>
                <a:cs typeface="Calibri" panose="020F0502020204030204" pitchFamily="34" charset="0"/>
              </a:rPr>
              <a:t>relative aux infections du site opératoire</a:t>
            </a:r>
          </a:p>
          <a:p>
            <a:pPr>
              <a:buClr>
                <a:srgbClr val="00B2E3"/>
              </a:buClr>
            </a:pPr>
            <a:r>
              <a:rPr lang="fr-FR" sz="1800" b="1">
                <a:latin typeface="Calibri" panose="020F0502020204030204" pitchFamily="34" charset="0"/>
                <a:cs typeface="Calibri" panose="020F0502020204030204" pitchFamily="34" charset="0"/>
              </a:rPr>
              <a:t>Mesure à l’appui de l’amélioration </a:t>
            </a:r>
            <a:r>
              <a:rPr lang="fr-CA" sz="1800" b="1">
                <a:latin typeface="Calibri" panose="020F0502020204030204" pitchFamily="34" charset="0"/>
                <a:cs typeface="Calibri" panose="020F0502020204030204" pitchFamily="34" charset="0"/>
              </a:rPr>
              <a:t>: </a:t>
            </a:r>
            <a:r>
              <a:rPr lang="fr-CA" sz="1800">
                <a:latin typeface="Calibri" panose="020F0502020204030204" pitchFamily="34" charset="0"/>
                <a:cs typeface="Calibri" panose="020F0502020204030204" pitchFamily="34" charset="0"/>
              </a:rPr>
              <a:t>Indicateurs qui peuvent vous aider à mesurer vos efforts d’amélioration de la qualité</a:t>
            </a:r>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910EE-695A-7CC6-875F-6C305716069B}"/>
              </a:ext>
            </a:extLst>
          </p:cNvPr>
          <p:cNvSpPr>
            <a:spLocks noGrp="1"/>
          </p:cNvSpPr>
          <p:nvPr>
            <p:ph type="title"/>
            <p:custDataLst>
              <p:tags r:id="rId1"/>
            </p:custDataLst>
          </p:nvPr>
        </p:nvSpPr>
        <p:spPr>
          <a:xfrm>
            <a:off x="779200" y="155342"/>
            <a:ext cx="7968559" cy="874432"/>
          </a:xfrm>
        </p:spPr>
        <p:txBody>
          <a:bodyPr/>
          <a:lstStyle/>
          <a:p>
            <a:pPr algn="ctr"/>
            <a:r>
              <a:rPr lang="fr-CA" sz="1650" b="0"/>
              <a:t>Au cours de l’AF 2021, </a:t>
            </a:r>
            <a:r>
              <a:rPr lang="fr-CA" sz="1650">
                <a:solidFill>
                  <a:srgbClr val="047BC1"/>
                </a:solidFill>
              </a:rPr>
              <a:t>1 visite du SU sur 5 </a:t>
            </a:r>
            <a:r>
              <a:rPr lang="fr-CA" sz="1650" b="0"/>
              <a:t>avec une IPO a entraîné </a:t>
            </a:r>
            <a:r>
              <a:rPr lang="fr-CA" sz="1650">
                <a:solidFill>
                  <a:srgbClr val="047BC1"/>
                </a:solidFill>
              </a:rPr>
              <a:t>l’admission à l’hôpital. </a:t>
            </a:r>
            <a:br>
              <a:rPr lang="fr-CA" sz="1650" b="0"/>
            </a:br>
            <a:r>
              <a:rPr lang="fr-CA" sz="1650" b="0"/>
              <a:t>La moitié de toutes les visites DU su ont reçu un niveau de triage à </a:t>
            </a:r>
            <a:r>
              <a:rPr lang="fr-CA" sz="1650">
                <a:solidFill>
                  <a:srgbClr val="047BC1"/>
                </a:solidFill>
              </a:rPr>
              <a:t>caractère aigu </a:t>
            </a:r>
            <a:r>
              <a:rPr lang="fr-CA" sz="1650" b="0"/>
              <a:t>et ont été renvoyées à la maison.</a:t>
            </a:r>
          </a:p>
        </p:txBody>
      </p:sp>
      <p:sp>
        <p:nvSpPr>
          <p:cNvPr id="5" name="Rectangle 4">
            <a:extLst>
              <a:ext uri="{FF2B5EF4-FFF2-40B4-BE49-F238E27FC236}">
                <a16:creationId xmlns:a16="http://schemas.microsoft.com/office/drawing/2014/main" id="{4D4337A9-65ED-45F7-AB37-EC9440C540A8}"/>
              </a:ext>
            </a:extLst>
          </p:cNvPr>
          <p:cNvSpPr/>
          <p:nvPr>
            <p:custDataLst>
              <p:tags r:id="rId2"/>
            </p:custDataLst>
          </p:nvPr>
        </p:nvSpPr>
        <p:spPr>
          <a:xfrm>
            <a:off x="1425388" y="4427919"/>
            <a:ext cx="6336212" cy="708660"/>
          </a:xfrm>
          <a:prstGeom prst="rect">
            <a:avLst/>
          </a:prstGeom>
        </p:spPr>
        <p:txBody>
          <a:bodyPr wrap="square" lIns="68580" tIns="34290" rIns="68580" bIns="34290" anchor="t">
            <a:spAutoFit/>
          </a:bodyPr>
          <a:lstStyle/>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Abréviation : ETG, Échelle canadienne de triage et de gravité. </a:t>
            </a:r>
          </a:p>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Remarques : Inclut toutes les visites au SU en raison d’IPO, peu importe le temps écoulé depuis l’opération. Exclut les transferts à une autre installation, les décès et les niveaux de triage inconnus (7 %).</a:t>
            </a:r>
            <a:endParaRPr lang="fr-CA" sz="750">
              <a:latin typeface="Calibri" panose="020F0502020204030204" pitchFamily="34" charset="0"/>
              <a:ea typeface="MS PGothic"/>
              <a:cs typeface="Calibri" panose="020F0502020204030204" pitchFamily="34" charset="0"/>
            </a:endParaRPr>
          </a:p>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Sources : Institut canadien d’information sur la santé (ICIS), 2022; SNISA, Visites du service des urgences et durée du séjour par province ou territoire, 2021-2022; SNASI, 2021/2022, accessible par </a:t>
            </a:r>
            <a:r>
              <a:rPr lang="fr-CA" sz="750" u="none" err="1">
                <a:latin typeface="Calibri" panose="020F0502020204030204" pitchFamily="34" charset="0"/>
                <a:ea typeface="MS PGothic"/>
                <a:cs typeface="Calibri" panose="020F0502020204030204" pitchFamily="34" charset="0"/>
              </a:rPr>
              <a:t>IntelliHealth</a:t>
            </a:r>
            <a:r>
              <a:rPr lang="fr-CA" sz="750" u="none">
                <a:latin typeface="Calibri" panose="020F0502020204030204" pitchFamily="34" charset="0"/>
                <a:ea typeface="MS PGothic"/>
                <a:cs typeface="Calibri" panose="020F0502020204030204" pitchFamily="34" charset="0"/>
              </a:rPr>
              <a:t>.</a:t>
            </a:r>
          </a:p>
        </p:txBody>
      </p:sp>
      <p:graphicFrame>
        <p:nvGraphicFramePr>
          <p:cNvPr id="8" name="Chart 7">
            <a:extLst>
              <a:ext uri="{FF2B5EF4-FFF2-40B4-BE49-F238E27FC236}">
                <a16:creationId xmlns:a16="http://schemas.microsoft.com/office/drawing/2014/main" id="{15B99179-B59C-43E1-BA1C-13995B55CEAF}"/>
              </a:ext>
            </a:extLst>
          </p:cNvPr>
          <p:cNvGraphicFramePr/>
          <p:nvPr>
            <p:custDataLst>
              <p:tags r:id="rId3"/>
            </p:custDataLst>
            <p:extLst>
              <p:ext uri="{D42A27DB-BD31-4B8C-83A1-F6EECF244321}">
                <p14:modId xmlns:p14="http://schemas.microsoft.com/office/powerpoint/2010/main" val="4168092264"/>
              </p:ext>
            </p:extLst>
          </p:nvPr>
        </p:nvGraphicFramePr>
        <p:xfrm>
          <a:off x="3532181" y="1195441"/>
          <a:ext cx="2106000" cy="288447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Chart 8">
            <a:extLst>
              <a:ext uri="{FF2B5EF4-FFF2-40B4-BE49-F238E27FC236}">
                <a16:creationId xmlns:a16="http://schemas.microsoft.com/office/drawing/2014/main" id="{D7DFC4CB-E1F2-4D74-82BC-A9E967D59626}"/>
              </a:ext>
            </a:extLst>
          </p:cNvPr>
          <p:cNvGraphicFramePr/>
          <p:nvPr>
            <p:custDataLst>
              <p:tags r:id="rId4"/>
            </p:custDataLst>
            <p:extLst>
              <p:ext uri="{D42A27DB-BD31-4B8C-83A1-F6EECF244321}">
                <p14:modId xmlns:p14="http://schemas.microsoft.com/office/powerpoint/2010/main" val="3856085514"/>
              </p:ext>
            </p:extLst>
          </p:nvPr>
        </p:nvGraphicFramePr>
        <p:xfrm>
          <a:off x="1508663" y="1288864"/>
          <a:ext cx="1971000" cy="2791052"/>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0" name="Chart 9">
            <a:extLst>
              <a:ext uri="{FF2B5EF4-FFF2-40B4-BE49-F238E27FC236}">
                <a16:creationId xmlns:a16="http://schemas.microsoft.com/office/drawing/2014/main" id="{7312BC1F-FF67-401F-A71B-9ABBD4C07E66}"/>
              </a:ext>
            </a:extLst>
          </p:cNvPr>
          <p:cNvGraphicFramePr/>
          <p:nvPr>
            <p:custDataLst>
              <p:tags r:id="rId5"/>
            </p:custDataLst>
            <p:extLst>
              <p:ext uri="{D42A27DB-BD31-4B8C-83A1-F6EECF244321}">
                <p14:modId xmlns:p14="http://schemas.microsoft.com/office/powerpoint/2010/main" val="35722386"/>
              </p:ext>
            </p:extLst>
          </p:nvPr>
        </p:nvGraphicFramePr>
        <p:xfrm>
          <a:off x="5638181" y="1195441"/>
          <a:ext cx="2106000" cy="2884475"/>
        </p:xfrm>
        <a:graphic>
          <a:graphicData uri="http://schemas.openxmlformats.org/drawingml/2006/chart">
            <c:chart xmlns:c="http://schemas.openxmlformats.org/drawingml/2006/chart" xmlns:r="http://schemas.openxmlformats.org/officeDocument/2006/relationships" r:id="rId12"/>
          </a:graphicData>
        </a:graphic>
      </p:graphicFrame>
      <p:sp>
        <p:nvSpPr>
          <p:cNvPr id="3" name="TextBox 2">
            <a:extLst>
              <a:ext uri="{FF2B5EF4-FFF2-40B4-BE49-F238E27FC236}">
                <a16:creationId xmlns:a16="http://schemas.microsoft.com/office/drawing/2014/main" id="{7F2FB62E-A31D-4AD6-9209-35F21CFF7724}"/>
              </a:ext>
            </a:extLst>
          </p:cNvPr>
          <p:cNvSpPr txBox="1"/>
          <p:nvPr>
            <p:custDataLst>
              <p:tags r:id="rId6"/>
            </p:custDataLst>
          </p:nvPr>
        </p:nvSpPr>
        <p:spPr>
          <a:xfrm>
            <a:off x="1911612" y="3843406"/>
            <a:ext cx="3915609" cy="243840"/>
          </a:xfrm>
          <a:prstGeom prst="rect">
            <a:avLst/>
          </a:prstGeom>
          <a:noFill/>
        </p:spPr>
        <p:txBody>
          <a:bodyPr wrap="square" lIns="91440" tIns="45720" rIns="91440" bIns="45720" rtlCol="0" anchor="t">
            <a:spAutoFit/>
          </a:bodyPr>
          <a:lstStyle/>
          <a:p>
            <a:r>
              <a:rPr lang="fr-CA" sz="1000" u="none" kern="0">
                <a:solidFill>
                  <a:srgbClr val="000000"/>
                </a:solidFill>
                <a:latin typeface="Calibri"/>
                <a:ea typeface="MS PGothic"/>
                <a:cs typeface="Calibri"/>
              </a:rPr>
              <a:t>Autres dispositions/niveaux de triage </a:t>
            </a:r>
            <a:endParaRPr lang="fr-CA" sz="1000" u="none" kern="0">
              <a:solidFill>
                <a:srgbClr val="00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4C64AD7B-A8F7-F8E6-9311-C0CB9173C72B}"/>
              </a:ext>
            </a:extLst>
          </p:cNvPr>
          <p:cNvSpPr txBox="1"/>
          <p:nvPr>
            <p:custDataLst>
              <p:tags r:id="rId7"/>
            </p:custDataLst>
          </p:nvPr>
        </p:nvSpPr>
        <p:spPr>
          <a:xfrm>
            <a:off x="1911612" y="3670409"/>
            <a:ext cx="3915609" cy="243840"/>
          </a:xfrm>
          <a:prstGeom prst="rect">
            <a:avLst/>
          </a:prstGeom>
          <a:noFill/>
        </p:spPr>
        <p:txBody>
          <a:bodyPr wrap="square" lIns="91440" tIns="45720" rIns="91440" bIns="45720" rtlCol="0" anchor="t">
            <a:spAutoFit/>
          </a:bodyPr>
          <a:lstStyle/>
          <a:p>
            <a:r>
              <a:rPr lang="fr-CA" sz="1000" u="none" kern="0">
                <a:latin typeface="Calibri"/>
                <a:ea typeface="MS PGothic"/>
                <a:cs typeface="Calibri"/>
              </a:rPr>
              <a:t>Niveau de disposition/triage de la visite du SU</a:t>
            </a:r>
            <a:endParaRPr lang="fr-CA" sz="1000" u="none" kern="0">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33A960B-AA92-5C6A-F217-CDCE4209B8B9}"/>
              </a:ext>
            </a:extLst>
          </p:cNvPr>
          <p:cNvSpPr/>
          <p:nvPr/>
        </p:nvSpPr>
        <p:spPr bwMode="auto">
          <a:xfrm>
            <a:off x="1816721" y="3914468"/>
            <a:ext cx="134797" cy="108000"/>
          </a:xfrm>
          <a:prstGeom prst="rect">
            <a:avLst/>
          </a:prstGeom>
          <a:solidFill>
            <a:srgbClr val="BFBF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sp>
        <p:nvSpPr>
          <p:cNvPr id="12" name="Rectangle 11">
            <a:extLst>
              <a:ext uri="{FF2B5EF4-FFF2-40B4-BE49-F238E27FC236}">
                <a16:creationId xmlns:a16="http://schemas.microsoft.com/office/drawing/2014/main" id="{5D3C5865-5A55-0640-F2C3-41EDAA4A56F3}"/>
              </a:ext>
            </a:extLst>
          </p:cNvPr>
          <p:cNvSpPr/>
          <p:nvPr/>
        </p:nvSpPr>
        <p:spPr bwMode="auto">
          <a:xfrm>
            <a:off x="1818447" y="3738145"/>
            <a:ext cx="134797" cy="108000"/>
          </a:xfrm>
          <a:prstGeom prst="rect">
            <a:avLst/>
          </a:prstGeom>
          <a:solidFill>
            <a:srgbClr val="00B2E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CA"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1198754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FEF02FBA-FD60-4166-8A03-F8EC15E0CA0A}"/>
              </a:ext>
            </a:extLst>
          </p:cNvPr>
          <p:cNvPicPr>
            <a:picLocks noChangeAspect="1"/>
          </p:cNvPicPr>
          <p:nvPr>
            <p:custDataLst>
              <p:tags r:id="rId1"/>
            </p:custDataLst>
          </p:nvPr>
        </p:nvPicPr>
        <p:blipFill>
          <a:blip r:embed="rId20"/>
          <a:srcRect l="5470" t="5268" r="6395" b="5175"/>
          <a:stretch>
            <a:fillRect/>
          </a:stretch>
        </p:blipFill>
        <p:spPr>
          <a:xfrm>
            <a:off x="2613688" y="97972"/>
            <a:ext cx="4444878" cy="4428000"/>
          </a:xfrm>
          <a:prstGeom prst="rect">
            <a:avLst/>
          </a:prstGeom>
        </p:spPr>
      </p:pic>
      <p:sp>
        <p:nvSpPr>
          <p:cNvPr id="5" name="Rectangle 4">
            <a:extLst>
              <a:ext uri="{FF2B5EF4-FFF2-40B4-BE49-F238E27FC236}">
                <a16:creationId xmlns:a16="http://schemas.microsoft.com/office/drawing/2014/main" id="{D6720390-AD83-FDBB-D1B2-DCF1E94FC446}"/>
              </a:ext>
            </a:extLst>
          </p:cNvPr>
          <p:cNvSpPr/>
          <p:nvPr>
            <p:custDataLst>
              <p:tags r:id="rId2"/>
            </p:custDataLst>
          </p:nvPr>
        </p:nvSpPr>
        <p:spPr>
          <a:xfrm>
            <a:off x="1373992" y="4777302"/>
            <a:ext cx="6396016" cy="354330"/>
          </a:xfrm>
          <a:prstGeom prst="rect">
            <a:avLst/>
          </a:prstGeom>
        </p:spPr>
        <p:txBody>
          <a:bodyPr wrap="square">
            <a:spAutoFit/>
          </a:bodyPr>
          <a:lstStyle/>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Remarque : D’après les régions de Santé Ontario des hôpitaux où des opérations chirurgicales ont été effectuées.</a:t>
            </a:r>
          </a:p>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Sources : Base de données sur les congés des patients, SNISA, 2021/2022; accessible par IntelliHealth.</a:t>
            </a:r>
          </a:p>
        </p:txBody>
      </p:sp>
      <p:sp>
        <p:nvSpPr>
          <p:cNvPr id="11" name="Oval 10">
            <a:extLst>
              <a:ext uri="{FF2B5EF4-FFF2-40B4-BE49-F238E27FC236}">
                <a16:creationId xmlns:a16="http://schemas.microsoft.com/office/drawing/2014/main" id="{246E746F-5782-469A-BFAB-A4FB773221B6}"/>
              </a:ext>
            </a:extLst>
          </p:cNvPr>
          <p:cNvSpPr/>
          <p:nvPr>
            <p:custDataLst>
              <p:tags r:id="rId3"/>
            </p:custDataLst>
          </p:nvPr>
        </p:nvSpPr>
        <p:spPr bwMode="auto">
          <a:xfrm>
            <a:off x="1643134" y="376037"/>
            <a:ext cx="175326" cy="142610"/>
          </a:xfrm>
          <a:prstGeom prst="ellipse">
            <a:avLst/>
          </a:prstGeom>
          <a:solidFill>
            <a:srgbClr val="09AFE4"/>
          </a:solidFill>
          <a:ln w="9525" cap="flat" cmpd="sng" algn="ctr">
            <a:solidFill>
              <a:srgbClr val="09AFE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fr-CA" sz="1050">
              <a:latin typeface="Arial"/>
              <a:ea typeface="ＭＳ Ｐゴシック" pitchFamily="68" charset="-128"/>
            </a:endParaRPr>
          </a:p>
        </p:txBody>
      </p:sp>
      <p:sp>
        <p:nvSpPr>
          <p:cNvPr id="12" name="Oval 11">
            <a:extLst>
              <a:ext uri="{FF2B5EF4-FFF2-40B4-BE49-F238E27FC236}">
                <a16:creationId xmlns:a16="http://schemas.microsoft.com/office/drawing/2014/main" id="{800540CB-8218-4106-9A5F-D187FF5EDDD2}"/>
              </a:ext>
            </a:extLst>
          </p:cNvPr>
          <p:cNvSpPr/>
          <p:nvPr>
            <p:custDataLst>
              <p:tags r:id="rId4"/>
            </p:custDataLst>
          </p:nvPr>
        </p:nvSpPr>
        <p:spPr bwMode="auto">
          <a:xfrm>
            <a:off x="5372279" y="661150"/>
            <a:ext cx="168416" cy="162297"/>
          </a:xfrm>
          <a:prstGeom prst="ellipse">
            <a:avLst/>
          </a:prstGeom>
          <a:solidFill>
            <a:srgbClr val="87D0F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fr-CA" sz="1050">
              <a:latin typeface="Arial"/>
              <a:ea typeface="ＭＳ Ｐゴシック" pitchFamily="68" charset="-128"/>
            </a:endParaRPr>
          </a:p>
        </p:txBody>
      </p:sp>
      <p:sp>
        <p:nvSpPr>
          <p:cNvPr id="13" name="Oval 12">
            <a:extLst>
              <a:ext uri="{FF2B5EF4-FFF2-40B4-BE49-F238E27FC236}">
                <a16:creationId xmlns:a16="http://schemas.microsoft.com/office/drawing/2014/main" id="{E8D40EA6-8896-4CDA-9B4F-AA748255CC29}"/>
              </a:ext>
            </a:extLst>
          </p:cNvPr>
          <p:cNvSpPr/>
          <p:nvPr>
            <p:custDataLst>
              <p:tags r:id="rId5"/>
            </p:custDataLst>
          </p:nvPr>
        </p:nvSpPr>
        <p:spPr bwMode="auto">
          <a:xfrm>
            <a:off x="6816010" y="2857569"/>
            <a:ext cx="178470" cy="163232"/>
          </a:xfrm>
          <a:prstGeom prst="ellipse">
            <a:avLst/>
          </a:prstGeom>
          <a:solidFill>
            <a:srgbClr val="FEB61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fr-CA" sz="1050">
              <a:latin typeface="Arial"/>
              <a:ea typeface="ＭＳ Ｐゴシック" pitchFamily="68" charset="-128"/>
            </a:endParaRPr>
          </a:p>
        </p:txBody>
      </p:sp>
      <p:sp>
        <p:nvSpPr>
          <p:cNvPr id="14" name="Oval 13">
            <a:extLst>
              <a:ext uri="{FF2B5EF4-FFF2-40B4-BE49-F238E27FC236}">
                <a16:creationId xmlns:a16="http://schemas.microsoft.com/office/drawing/2014/main" id="{A32EA9E2-D7C2-479A-A9CC-A5474023249A}"/>
              </a:ext>
            </a:extLst>
          </p:cNvPr>
          <p:cNvSpPr/>
          <p:nvPr>
            <p:custDataLst>
              <p:tags r:id="rId6"/>
            </p:custDataLst>
          </p:nvPr>
        </p:nvSpPr>
        <p:spPr bwMode="auto">
          <a:xfrm>
            <a:off x="3943618" y="3076786"/>
            <a:ext cx="129234" cy="123614"/>
          </a:xfrm>
          <a:prstGeom prst="ellipse">
            <a:avLst/>
          </a:prstGeom>
          <a:solidFill>
            <a:srgbClr val="923A8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fr-CA" sz="1050">
              <a:latin typeface="Arial"/>
              <a:ea typeface="ＭＳ Ｐゴシック" pitchFamily="68" charset="-128"/>
            </a:endParaRPr>
          </a:p>
        </p:txBody>
      </p:sp>
      <p:sp>
        <p:nvSpPr>
          <p:cNvPr id="15" name="Oval 14">
            <a:extLst>
              <a:ext uri="{FF2B5EF4-FFF2-40B4-BE49-F238E27FC236}">
                <a16:creationId xmlns:a16="http://schemas.microsoft.com/office/drawing/2014/main" id="{B9B8202E-5D9F-4071-BEDD-6EDE8DF8156F}"/>
              </a:ext>
            </a:extLst>
          </p:cNvPr>
          <p:cNvSpPr/>
          <p:nvPr>
            <p:custDataLst>
              <p:tags r:id="rId7"/>
            </p:custDataLst>
          </p:nvPr>
        </p:nvSpPr>
        <p:spPr bwMode="auto">
          <a:xfrm>
            <a:off x="3873728" y="3988812"/>
            <a:ext cx="142295" cy="173863"/>
          </a:xfrm>
          <a:prstGeom prst="ellipse">
            <a:avLst/>
          </a:prstGeom>
          <a:solidFill>
            <a:srgbClr val="8AC43E"/>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fr-CA" sz="1050">
              <a:latin typeface="Arial"/>
              <a:ea typeface="ＭＳ Ｐゴシック" pitchFamily="68" charset="-128"/>
            </a:endParaRPr>
          </a:p>
        </p:txBody>
      </p:sp>
      <p:sp>
        <p:nvSpPr>
          <p:cNvPr id="16" name="Oval 15">
            <a:extLst>
              <a:ext uri="{FF2B5EF4-FFF2-40B4-BE49-F238E27FC236}">
                <a16:creationId xmlns:a16="http://schemas.microsoft.com/office/drawing/2014/main" id="{11821096-4FA7-4337-B9FA-99BDA903657C}"/>
              </a:ext>
            </a:extLst>
          </p:cNvPr>
          <p:cNvSpPr/>
          <p:nvPr>
            <p:custDataLst>
              <p:tags r:id="rId8"/>
            </p:custDataLst>
          </p:nvPr>
        </p:nvSpPr>
        <p:spPr bwMode="auto">
          <a:xfrm>
            <a:off x="6575801" y="4075994"/>
            <a:ext cx="157976" cy="196575"/>
          </a:xfrm>
          <a:prstGeom prst="ellipse">
            <a:avLst/>
          </a:prstGeom>
          <a:solidFill>
            <a:srgbClr val="E30287"/>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fr-CA" sz="1050">
              <a:latin typeface="Arial"/>
              <a:ea typeface="ＭＳ Ｐゴシック" pitchFamily="68" charset="-128"/>
            </a:endParaRPr>
          </a:p>
        </p:txBody>
      </p:sp>
      <p:sp>
        <p:nvSpPr>
          <p:cNvPr id="17" name="TextBox 16">
            <a:extLst>
              <a:ext uri="{FF2B5EF4-FFF2-40B4-BE49-F238E27FC236}">
                <a16:creationId xmlns:a16="http://schemas.microsoft.com/office/drawing/2014/main" id="{7985D143-4024-4E40-802B-FBE4D00CD59D}"/>
              </a:ext>
            </a:extLst>
          </p:cNvPr>
          <p:cNvSpPr txBox="1"/>
          <p:nvPr>
            <p:custDataLst>
              <p:tags r:id="rId9"/>
            </p:custDataLst>
          </p:nvPr>
        </p:nvSpPr>
        <p:spPr>
          <a:xfrm>
            <a:off x="1772472" y="312728"/>
            <a:ext cx="1370275" cy="830997"/>
          </a:xfrm>
          <a:prstGeom prst="rect">
            <a:avLst/>
          </a:prstGeom>
          <a:noFill/>
        </p:spPr>
        <p:txBody>
          <a:bodyPr wrap="square" rtlCol="0">
            <a:spAutoFit/>
          </a:bodyPr>
          <a:lstStyle/>
          <a:p>
            <a:r>
              <a:rPr lang="fr-CA" sz="1200" u="none">
                <a:latin typeface="Calibri" panose="020F0502020204030204" pitchFamily="34" charset="0"/>
                <a:cs typeface="Calibri" panose="020F0502020204030204" pitchFamily="34" charset="0"/>
              </a:rPr>
              <a:t>Nord-Ouest :</a:t>
            </a:r>
          </a:p>
          <a:p>
            <a:r>
              <a:rPr lang="fr-CA" sz="1200" u="none">
                <a:latin typeface="Calibri" panose="020F0502020204030204" pitchFamily="34" charset="0"/>
                <a:cs typeface="Calibri" panose="020F0502020204030204" pitchFamily="34" charset="0"/>
              </a:rPr>
              <a:t>29,7 visites en raison d’IPO pour 1 000 opérations</a:t>
            </a:r>
          </a:p>
        </p:txBody>
      </p:sp>
      <p:sp>
        <p:nvSpPr>
          <p:cNvPr id="18" name="TextBox 17">
            <a:extLst>
              <a:ext uri="{FF2B5EF4-FFF2-40B4-BE49-F238E27FC236}">
                <a16:creationId xmlns:a16="http://schemas.microsoft.com/office/drawing/2014/main" id="{91FE7F33-B69B-47D3-80AE-B8C8AB2A8710}"/>
              </a:ext>
            </a:extLst>
          </p:cNvPr>
          <p:cNvSpPr txBox="1"/>
          <p:nvPr>
            <p:custDataLst>
              <p:tags r:id="rId10"/>
            </p:custDataLst>
          </p:nvPr>
        </p:nvSpPr>
        <p:spPr>
          <a:xfrm>
            <a:off x="5540694" y="636799"/>
            <a:ext cx="1380197" cy="830997"/>
          </a:xfrm>
          <a:prstGeom prst="rect">
            <a:avLst/>
          </a:prstGeom>
          <a:noFill/>
        </p:spPr>
        <p:txBody>
          <a:bodyPr wrap="square" rtlCol="0">
            <a:spAutoFit/>
          </a:bodyPr>
          <a:lstStyle/>
          <a:p>
            <a:r>
              <a:rPr lang="fr-CA" sz="1200" u="none">
                <a:latin typeface="Calibri" panose="020F0502020204030204" pitchFamily="34" charset="0"/>
                <a:cs typeface="Calibri" panose="020F0502020204030204" pitchFamily="34" charset="0"/>
              </a:rPr>
              <a:t>Nord-est :</a:t>
            </a:r>
          </a:p>
          <a:p>
            <a:r>
              <a:rPr lang="fr-CA" sz="1200" u="none">
                <a:latin typeface="Calibri" panose="020F0502020204030204" pitchFamily="34" charset="0"/>
                <a:cs typeface="Calibri" panose="020F0502020204030204" pitchFamily="34" charset="0"/>
              </a:rPr>
              <a:t>28,4 visites en raison d’IPO pour 1 000 opérations</a:t>
            </a:r>
          </a:p>
        </p:txBody>
      </p:sp>
      <p:sp>
        <p:nvSpPr>
          <p:cNvPr id="19" name="TextBox 18">
            <a:extLst>
              <a:ext uri="{FF2B5EF4-FFF2-40B4-BE49-F238E27FC236}">
                <a16:creationId xmlns:a16="http://schemas.microsoft.com/office/drawing/2014/main" id="{08FE4145-822E-419C-9DBD-C871E31B04D3}"/>
              </a:ext>
            </a:extLst>
          </p:cNvPr>
          <p:cNvSpPr txBox="1"/>
          <p:nvPr>
            <p:custDataLst>
              <p:tags r:id="rId11"/>
            </p:custDataLst>
          </p:nvPr>
        </p:nvSpPr>
        <p:spPr>
          <a:xfrm>
            <a:off x="4042077" y="3012328"/>
            <a:ext cx="1308679" cy="830997"/>
          </a:xfrm>
          <a:prstGeom prst="rect">
            <a:avLst/>
          </a:prstGeom>
          <a:noFill/>
        </p:spPr>
        <p:txBody>
          <a:bodyPr wrap="square" rtlCol="0">
            <a:spAutoFit/>
          </a:bodyPr>
          <a:lstStyle/>
          <a:p>
            <a:r>
              <a:rPr lang="fr-CA" sz="1200" u="none">
                <a:latin typeface="Calibri" panose="020F0502020204030204" pitchFamily="34" charset="0"/>
                <a:cs typeface="Calibri" panose="020F0502020204030204" pitchFamily="34" charset="0"/>
              </a:rPr>
              <a:t>Centre :</a:t>
            </a:r>
          </a:p>
          <a:p>
            <a:r>
              <a:rPr lang="fr-CA" sz="1200" u="none">
                <a:latin typeface="Calibri" panose="020F0502020204030204" pitchFamily="34" charset="0"/>
                <a:cs typeface="Calibri" panose="020F0502020204030204" pitchFamily="34" charset="0"/>
              </a:rPr>
              <a:t>18,0 visites en raison d’IPO pour 1 000 opérations</a:t>
            </a:r>
          </a:p>
        </p:txBody>
      </p:sp>
      <p:sp>
        <p:nvSpPr>
          <p:cNvPr id="20" name="TextBox 19">
            <a:extLst>
              <a:ext uri="{FF2B5EF4-FFF2-40B4-BE49-F238E27FC236}">
                <a16:creationId xmlns:a16="http://schemas.microsoft.com/office/drawing/2014/main" id="{C1245285-35EE-40A4-98B7-1EE30FAE96AF}"/>
              </a:ext>
            </a:extLst>
          </p:cNvPr>
          <p:cNvSpPr txBox="1"/>
          <p:nvPr>
            <p:custDataLst>
              <p:tags r:id="rId12"/>
            </p:custDataLst>
          </p:nvPr>
        </p:nvSpPr>
        <p:spPr>
          <a:xfrm>
            <a:off x="3943618" y="3914896"/>
            <a:ext cx="1308680" cy="830997"/>
          </a:xfrm>
          <a:prstGeom prst="rect">
            <a:avLst/>
          </a:prstGeom>
          <a:noFill/>
        </p:spPr>
        <p:txBody>
          <a:bodyPr wrap="square" rtlCol="0">
            <a:spAutoFit/>
          </a:bodyPr>
          <a:lstStyle/>
          <a:p>
            <a:r>
              <a:rPr lang="fr-CA" sz="1200" u="none">
                <a:latin typeface="Calibri" panose="020F0502020204030204" pitchFamily="34" charset="0"/>
                <a:cs typeface="Calibri" panose="020F0502020204030204" pitchFamily="34" charset="0"/>
              </a:rPr>
              <a:t>Ouest :</a:t>
            </a:r>
          </a:p>
          <a:p>
            <a:r>
              <a:rPr lang="fr-CA" sz="1200" u="none">
                <a:latin typeface="Calibri" panose="020F0502020204030204" pitchFamily="34" charset="0"/>
                <a:cs typeface="Calibri" panose="020F0502020204030204" pitchFamily="34" charset="0"/>
              </a:rPr>
              <a:t>22,1 visites en raison d’IPO pour 1 000 opérations</a:t>
            </a:r>
          </a:p>
        </p:txBody>
      </p:sp>
      <p:sp>
        <p:nvSpPr>
          <p:cNvPr id="21" name="TextBox 20">
            <a:extLst>
              <a:ext uri="{FF2B5EF4-FFF2-40B4-BE49-F238E27FC236}">
                <a16:creationId xmlns:a16="http://schemas.microsoft.com/office/drawing/2014/main" id="{FDC10B9D-D391-4229-9A17-B5BBA1D128A4}"/>
              </a:ext>
            </a:extLst>
          </p:cNvPr>
          <p:cNvSpPr txBox="1"/>
          <p:nvPr>
            <p:custDataLst>
              <p:tags r:id="rId13"/>
            </p:custDataLst>
          </p:nvPr>
        </p:nvSpPr>
        <p:spPr>
          <a:xfrm>
            <a:off x="6920892" y="2775690"/>
            <a:ext cx="2062582" cy="646331"/>
          </a:xfrm>
          <a:prstGeom prst="rect">
            <a:avLst/>
          </a:prstGeom>
          <a:noFill/>
        </p:spPr>
        <p:txBody>
          <a:bodyPr wrap="square" rtlCol="0">
            <a:spAutoFit/>
          </a:bodyPr>
          <a:lstStyle/>
          <a:p>
            <a:r>
              <a:rPr lang="fr-CA" sz="1200" u="none">
                <a:latin typeface="Calibri" panose="020F0502020204030204" pitchFamily="34" charset="0"/>
                <a:cs typeface="Calibri" panose="020F0502020204030204" pitchFamily="34" charset="0"/>
              </a:rPr>
              <a:t>Est :</a:t>
            </a:r>
          </a:p>
          <a:p>
            <a:r>
              <a:rPr lang="fr-CA" sz="1200" u="none">
                <a:latin typeface="Calibri" panose="020F0502020204030204" pitchFamily="34" charset="0"/>
                <a:cs typeface="Calibri" panose="020F0502020204030204" pitchFamily="34" charset="0"/>
              </a:rPr>
              <a:t>21,6 visites en raison d’IPO pour 1 000 opérations</a:t>
            </a:r>
          </a:p>
        </p:txBody>
      </p:sp>
      <p:sp>
        <p:nvSpPr>
          <p:cNvPr id="22" name="TextBox 21">
            <a:extLst>
              <a:ext uri="{FF2B5EF4-FFF2-40B4-BE49-F238E27FC236}">
                <a16:creationId xmlns:a16="http://schemas.microsoft.com/office/drawing/2014/main" id="{429C1898-77C7-4AA2-B165-DECFEB3CC382}"/>
              </a:ext>
            </a:extLst>
          </p:cNvPr>
          <p:cNvSpPr txBox="1"/>
          <p:nvPr>
            <p:custDataLst>
              <p:tags r:id="rId14"/>
            </p:custDataLst>
          </p:nvPr>
        </p:nvSpPr>
        <p:spPr>
          <a:xfrm>
            <a:off x="6723470" y="4046289"/>
            <a:ext cx="1685221" cy="830997"/>
          </a:xfrm>
          <a:prstGeom prst="rect">
            <a:avLst/>
          </a:prstGeom>
          <a:noFill/>
        </p:spPr>
        <p:txBody>
          <a:bodyPr wrap="square" rtlCol="0">
            <a:spAutoFit/>
          </a:bodyPr>
          <a:lstStyle/>
          <a:p>
            <a:r>
              <a:rPr lang="fr-CA" sz="1200" u="none">
                <a:latin typeface="Calibri" panose="020F0502020204030204" pitchFamily="34" charset="0"/>
                <a:cs typeface="Calibri" panose="020F0502020204030204" pitchFamily="34" charset="0"/>
              </a:rPr>
              <a:t>Toronto :</a:t>
            </a:r>
          </a:p>
          <a:p>
            <a:r>
              <a:rPr lang="fr-CA" sz="1200" u="none">
                <a:latin typeface="Calibri" panose="020F0502020204030204" pitchFamily="34" charset="0"/>
                <a:cs typeface="Calibri" panose="020F0502020204030204" pitchFamily="34" charset="0"/>
              </a:rPr>
              <a:t>20,1 visites en raison d’IPO pour 1 000 opérations</a:t>
            </a:r>
          </a:p>
        </p:txBody>
      </p:sp>
      <p:cxnSp>
        <p:nvCxnSpPr>
          <p:cNvPr id="24" name="Straight Connector 23">
            <a:extLst>
              <a:ext uri="{FF2B5EF4-FFF2-40B4-BE49-F238E27FC236}">
                <a16:creationId xmlns:a16="http://schemas.microsoft.com/office/drawing/2014/main" id="{141C77C6-4157-41B0-BF35-831A6E088431}"/>
              </a:ext>
            </a:extLst>
          </p:cNvPr>
          <p:cNvCxnSpPr>
            <a:cxnSpLocks/>
          </p:cNvCxnSpPr>
          <p:nvPr>
            <p:custDataLst>
              <p:tags r:id="rId15"/>
            </p:custDataLst>
          </p:nvPr>
        </p:nvCxnSpPr>
        <p:spPr bwMode="auto">
          <a:xfrm>
            <a:off x="5252298" y="3532546"/>
            <a:ext cx="560527" cy="86138"/>
          </a:xfrm>
          <a:prstGeom prst="line">
            <a:avLst/>
          </a:prstGeom>
          <a:solidFill>
            <a:srgbClr val="FFFF00"/>
          </a:solidFill>
          <a:ln w="28575" cap="flat" cmpd="sng" algn="ctr">
            <a:solidFill>
              <a:schemeClr val="bg1">
                <a:lumMod val="50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7387B37-23B2-4E45-BB52-D376A140B61A}"/>
              </a:ext>
            </a:extLst>
          </p:cNvPr>
          <p:cNvCxnSpPr/>
          <p:nvPr>
            <p:custDataLst>
              <p:tags r:id="rId16"/>
            </p:custDataLst>
          </p:nvPr>
        </p:nvCxnSpPr>
        <p:spPr bwMode="auto">
          <a:xfrm>
            <a:off x="6039390" y="3978535"/>
            <a:ext cx="467454" cy="146196"/>
          </a:xfrm>
          <a:prstGeom prst="line">
            <a:avLst/>
          </a:prstGeom>
          <a:solidFill>
            <a:srgbClr val="FFFF00"/>
          </a:solidFill>
          <a:ln w="28575" cap="flat" cmpd="sng" algn="ctr">
            <a:solidFill>
              <a:schemeClr val="bg1">
                <a:lumMod val="50000"/>
              </a:schemeClr>
            </a:solidFill>
            <a:prstDash val="solid"/>
            <a:round/>
            <a:headEnd type="none" w="med" len="med"/>
            <a:tailEnd type="none" w="med" len="med"/>
          </a:ln>
          <a:effectLst/>
        </p:spPr>
      </p:cxnSp>
      <p:sp>
        <p:nvSpPr>
          <p:cNvPr id="29" name="Title 3">
            <a:extLst>
              <a:ext uri="{FF2B5EF4-FFF2-40B4-BE49-F238E27FC236}">
                <a16:creationId xmlns:a16="http://schemas.microsoft.com/office/drawing/2014/main" id="{A5FACC34-2711-4B34-972B-C81396F88A5A}"/>
              </a:ext>
            </a:extLst>
          </p:cNvPr>
          <p:cNvSpPr>
            <a:spLocks noGrp="1"/>
          </p:cNvSpPr>
          <p:nvPr>
            <p:custDataLst>
              <p:tags r:id="rId17"/>
            </p:custDataLst>
          </p:nvPr>
        </p:nvSpPr>
        <p:spPr bwMode="auto">
          <a:xfrm>
            <a:off x="727363" y="2626093"/>
            <a:ext cx="2455930" cy="1931287"/>
          </a:xfrm>
          <a:prstGeom prst="rect">
            <a:avLst/>
          </a:prstGeom>
          <a:noFill/>
          <a:ln>
            <a:noFill/>
          </a:ln>
          <a:extLst>
            <a:ext uri="{909E8E84-426E-40dd-AFC4-6F175D3DCCD1}">
              <a14:hiddenFill xmlns:a14="http://schemas.microsoft.com/office/drawing/2010/main" xmlns:lc="http://schemas.openxmlformats.org/drawingml/2006/lockedCanvas" xmlns:p159="http://schemas.microsoft.com/office/powerpoint/2015/09/main" xmlns:p15="http://schemas.microsoft.com/office/powerpoint/2012/main" xmlns:p14="http://schemas.microsoft.com/office/powerpoint/2010/main" xmlns="">
                <a:solidFill>
                  <a:srgbClr val="FFFFFF"/>
                </a:solidFill>
              </a14:hiddenFill>
            </a:ext>
            <a:ext uri="{91240B29-F687-4f45-9708-019B960494DF}">
              <a14:hiddenLine xmlns:a14="http://schemas.microsoft.com/office/drawing/2010/main" xmlns:lc="http://schemas.openxmlformats.org/drawingml/2006/lockedCanvas" xmlns:p159="http://schemas.microsoft.com/office/powerpoint/2015/09/main" xmlns:p15="http://schemas.microsoft.com/office/powerpoint/2012/main" xmlns:p14="http://schemas.microsoft.com/office/powerpoint/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fr-CA" sz="1500" u="none">
                <a:latin typeface="Calibri" panose="020F0502020204030204" pitchFamily="34" charset="0"/>
                <a:ea typeface="MS PGothic"/>
                <a:cs typeface="Calibri" panose="020F0502020204030204" pitchFamily="34" charset="0"/>
              </a:rPr>
              <a:t>Au cours de l’AF 2021, les taux de visites du SU et d’hospitalisations avec une IPO dans les 30 jours suivant l’opération étaient les plus élevés dans les régions du Nord et les plus faibles dans la région du Centre.</a:t>
            </a:r>
            <a:endParaRPr lang="fr-CA" sz="15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96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400-000003000000}"/>
              </a:ext>
            </a:extLst>
          </p:cNvPr>
          <p:cNvGraphicFramePr>
            <a:graphicFrameLocks/>
          </p:cNvGraphicFramePr>
          <p:nvPr>
            <p:extLst>
              <p:ext uri="{D42A27DB-BD31-4B8C-83A1-F6EECF244321}">
                <p14:modId xmlns:p14="http://schemas.microsoft.com/office/powerpoint/2010/main" val="1190668610"/>
              </p:ext>
            </p:extLst>
          </p:nvPr>
        </p:nvGraphicFramePr>
        <p:xfrm>
          <a:off x="1468011" y="592939"/>
          <a:ext cx="6408000" cy="3384000"/>
        </p:xfrm>
        <a:graphic>
          <a:graphicData uri="http://schemas.openxmlformats.org/drawingml/2006/chart">
            <c:chart xmlns:c="http://schemas.openxmlformats.org/drawingml/2006/chart" xmlns:r="http://schemas.openxmlformats.org/officeDocument/2006/relationships" r:id="rId6"/>
          </a:graphicData>
        </a:graphic>
      </p:graphicFrame>
      <p:sp>
        <p:nvSpPr>
          <p:cNvPr id="8" name="Title 7">
            <a:extLst>
              <a:ext uri="{FF2B5EF4-FFF2-40B4-BE49-F238E27FC236}">
                <a16:creationId xmlns:a16="http://schemas.microsoft.com/office/drawing/2014/main" id="{060677A8-DEE2-463E-B1E4-2D71C9CF5FC7}"/>
              </a:ext>
            </a:extLst>
          </p:cNvPr>
          <p:cNvSpPr>
            <a:spLocks noGrp="1"/>
          </p:cNvSpPr>
          <p:nvPr>
            <p:ph type="title"/>
            <p:custDataLst>
              <p:tags r:id="rId1"/>
            </p:custDataLst>
          </p:nvPr>
        </p:nvSpPr>
        <p:spPr>
          <a:xfrm>
            <a:off x="1355167" y="4097893"/>
            <a:ext cx="7005162" cy="783290"/>
          </a:xfrm>
        </p:spPr>
        <p:txBody>
          <a:bodyPr/>
          <a:lstStyle/>
          <a:p>
            <a:pPr algn="ctr"/>
            <a:r>
              <a:rPr lang="fr-CA" sz="1200" b="0"/>
              <a:t>Le taux de visites en raison d’une IPO après des opérations du système lymphatique était également élevé, à 30 pour 1 000 opérations. Le taux variait de 24,4 visites pour 1 000 opérations à Toronto à 67,0 pour 1 000 opérations dans la région du Nord-Ouest.</a:t>
            </a:r>
            <a:endParaRPr lang="fr-CA" sz="1200"/>
          </a:p>
        </p:txBody>
      </p:sp>
      <p:sp>
        <p:nvSpPr>
          <p:cNvPr id="9" name="Title 1">
            <a:extLst>
              <a:ext uri="{FF2B5EF4-FFF2-40B4-BE49-F238E27FC236}">
                <a16:creationId xmlns:a16="http://schemas.microsoft.com/office/drawing/2014/main" id="{82D6438D-00F0-4A3D-9BFA-A1E0A63EFA7F}"/>
              </a:ext>
            </a:extLst>
          </p:cNvPr>
          <p:cNvSpPr txBox="1"/>
          <p:nvPr>
            <p:custDataLst>
              <p:tags r:id="rId2"/>
            </p:custDataLst>
          </p:nvPr>
        </p:nvSpPr>
        <p:spPr bwMode="auto">
          <a:xfrm>
            <a:off x="551020" y="-25956"/>
            <a:ext cx="8241982" cy="1021556"/>
          </a:xfrm>
          <a:prstGeom prst="rect">
            <a:avLst/>
          </a:prstGeom>
          <a:noFill/>
          <a:ln>
            <a:noFill/>
          </a:ln>
          <a:extLst>
            <a:ext uri="{909E8E84-426E-40dd-AFC4-6F175D3DCCD1}">
              <a14:hiddenFill xmlns:p14="http://schemas.microsoft.com/office/powerpoint/2010/main" xmlns:p15="http://schemas.microsoft.com/office/powerpoint/2012/main" xmlns:p159="http://schemas.microsoft.com/office/powerpoint/2015/09/main" xmlns:a14="http://schemas.microsoft.com/office/drawing/2010/main" xmlns="">
                <a:solidFill>
                  <a:srgbClr val="FFFFFF"/>
                </a:solidFill>
              </a14:hiddenFill>
            </a:ext>
            <a:ext uri="{91240B29-F687-4f45-9708-019B960494DF}">
              <a14:hiddenLine xmlns:p14="http://schemas.microsoft.com/office/powerpoint/2010/main" xmlns:p15="http://schemas.microsoft.com/office/powerpoint/2012/main" xmlns:p159="http://schemas.microsoft.com/office/powerpoint/2015/09/main" xmlns:a14="http://schemas.microsoft.com/office/drawing/2010/main" xmlns=""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noAutofit/>
          </a:bodyPr>
          <a:lstStyle>
            <a:lvl1pPr algn="l" rtl="0" eaLnBrk="1" fontAlgn="base" hangingPunct="1">
              <a:spcBef>
                <a:spcPct val="0"/>
              </a:spcBef>
              <a:spcAft>
                <a:spcPct val="0"/>
              </a:spcAft>
              <a:defRPr sz="3600" b="1">
                <a:solidFill>
                  <a:schemeClr val="accent2"/>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a:defRPr>
            </a:lvl6pPr>
            <a:lvl7pPr marL="914400" algn="ctr" rtl="0" eaLnBrk="1" fontAlgn="base" hangingPunct="1">
              <a:spcBef>
                <a:spcPct val="0"/>
              </a:spcBef>
              <a:spcAft>
                <a:spcPct val="0"/>
              </a:spcAft>
              <a:defRPr sz="3600" b="1">
                <a:solidFill>
                  <a:srgbClr val="008E8F"/>
                </a:solidFill>
                <a:latin typeface="Arial"/>
              </a:defRPr>
            </a:lvl7pPr>
            <a:lvl8pPr marL="1371600" algn="ctr" rtl="0" eaLnBrk="1" fontAlgn="base" hangingPunct="1">
              <a:spcBef>
                <a:spcPct val="0"/>
              </a:spcBef>
              <a:spcAft>
                <a:spcPct val="0"/>
              </a:spcAft>
              <a:defRPr sz="3600" b="1">
                <a:solidFill>
                  <a:srgbClr val="008E8F"/>
                </a:solidFill>
                <a:latin typeface="Arial"/>
              </a:defRPr>
            </a:lvl8pPr>
            <a:lvl9pPr marL="1828800" algn="ctr" rtl="0" eaLnBrk="1" fontAlgn="base" hangingPunct="1">
              <a:spcBef>
                <a:spcPct val="0"/>
              </a:spcBef>
              <a:spcAft>
                <a:spcPct val="0"/>
              </a:spcAft>
              <a:defRPr sz="3600" b="1">
                <a:solidFill>
                  <a:srgbClr val="008E8F"/>
                </a:solidFill>
                <a:latin typeface="Arial"/>
              </a:defRPr>
            </a:lvl9pPr>
          </a:lstStyle>
          <a:p>
            <a:pPr defTabSz="685800"/>
            <a:r>
              <a:rPr lang="fr-CA" sz="1650" b="0" u="none" kern="0">
                <a:solidFill>
                  <a:schemeClr val="tx1"/>
                </a:solidFill>
                <a:latin typeface="Calibri" panose="020F0502020204030204" pitchFamily="34" charset="0"/>
                <a:ea typeface="MS PGothic"/>
                <a:cs typeface="Calibri" panose="020F0502020204030204" pitchFamily="34" charset="0"/>
              </a:rPr>
              <a:t>Au cours de l’AF 2021, les opérations</a:t>
            </a:r>
            <a:r>
              <a:rPr lang="fr-CA" sz="1650" u="none" kern="0">
                <a:solidFill>
                  <a:srgbClr val="007BC1"/>
                </a:solidFill>
                <a:latin typeface="Calibri" panose="020F0502020204030204" pitchFamily="34" charset="0"/>
                <a:ea typeface="MS PGothic"/>
                <a:cs typeface="Calibri" panose="020F0502020204030204" pitchFamily="34" charset="0"/>
              </a:rPr>
              <a:t> dans la cavité abdominale </a:t>
            </a:r>
            <a:r>
              <a:rPr lang="fr-CA" sz="1650" b="0" u="none" kern="0">
                <a:solidFill>
                  <a:schemeClr val="tx1"/>
                </a:solidFill>
                <a:latin typeface="Calibri" panose="020F0502020204030204" pitchFamily="34" charset="0"/>
                <a:ea typeface="MS PGothic"/>
                <a:cs typeface="Calibri" panose="020F0502020204030204" pitchFamily="34" charset="0"/>
              </a:rPr>
              <a:t>ont enregistré le </a:t>
            </a:r>
            <a:r>
              <a:rPr lang="fr-CA" sz="1650" u="none" kern="0">
                <a:solidFill>
                  <a:srgbClr val="007BC1"/>
                </a:solidFill>
                <a:latin typeface="Calibri" panose="020F0502020204030204" pitchFamily="34" charset="0"/>
                <a:ea typeface="MS PGothic"/>
                <a:cs typeface="Calibri" panose="020F0502020204030204" pitchFamily="34" charset="0"/>
              </a:rPr>
              <a:t>taux le plus élevé </a:t>
            </a:r>
            <a:r>
              <a:rPr lang="fr-CA" sz="1650" b="0" u="none" kern="0">
                <a:solidFill>
                  <a:schemeClr val="tx1"/>
                </a:solidFill>
                <a:latin typeface="Calibri" panose="020F0502020204030204" pitchFamily="34" charset="0"/>
                <a:ea typeface="MS PGothic"/>
                <a:cs typeface="Calibri" panose="020F0502020204030204" pitchFamily="34" charset="0"/>
              </a:rPr>
              <a:t>de visites et d’hospitalisations en raison d’une IPO dans les 30 jours suivant l’opération.</a:t>
            </a:r>
          </a:p>
        </p:txBody>
      </p:sp>
      <p:sp>
        <p:nvSpPr>
          <p:cNvPr id="5" name="Rectangle 4">
            <a:extLst>
              <a:ext uri="{FF2B5EF4-FFF2-40B4-BE49-F238E27FC236}">
                <a16:creationId xmlns:a16="http://schemas.microsoft.com/office/drawing/2014/main" id="{DE9BFFE2-0F56-4E6B-957A-477531D352D3}"/>
              </a:ext>
            </a:extLst>
          </p:cNvPr>
          <p:cNvSpPr/>
          <p:nvPr>
            <p:custDataLst>
              <p:tags r:id="rId3"/>
            </p:custDataLst>
          </p:nvPr>
        </p:nvSpPr>
        <p:spPr>
          <a:xfrm>
            <a:off x="1466254" y="4773537"/>
            <a:ext cx="6211491" cy="354330"/>
          </a:xfrm>
          <a:prstGeom prst="rect">
            <a:avLst/>
          </a:prstGeom>
        </p:spPr>
        <p:txBody>
          <a:bodyPr wrap="square">
            <a:spAutoFit/>
          </a:bodyPr>
          <a:lstStyle/>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Remarque : D’après les régions de Santé Ontario des hôpitaux où des opérations chirurgicales ont été effectuées.</a:t>
            </a:r>
          </a:p>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Sources : Base de données sur les congés des patients, SNISA, 2021/2022; accessible par </a:t>
            </a:r>
            <a:r>
              <a:rPr lang="fr-CA" sz="750" u="none" err="1">
                <a:latin typeface="Calibri" panose="020F0502020204030204" pitchFamily="34" charset="0"/>
                <a:ea typeface="MS PGothic"/>
                <a:cs typeface="Calibri" panose="020F0502020204030204" pitchFamily="34" charset="0"/>
              </a:rPr>
              <a:t>IntelliHealth</a:t>
            </a:r>
            <a:r>
              <a:rPr lang="fr-CA" sz="750" u="none">
                <a:latin typeface="Calibri" panose="020F0502020204030204" pitchFamily="34" charset="0"/>
                <a:ea typeface="MS PGothic"/>
                <a:cs typeface="Calibri" panose="020F0502020204030204" pitchFamily="34" charset="0"/>
              </a:rPr>
              <a:t>.</a:t>
            </a:r>
          </a:p>
        </p:txBody>
      </p:sp>
    </p:spTree>
    <p:extLst>
      <p:ext uri="{BB962C8B-B14F-4D97-AF65-F5344CB8AC3E}">
        <p14:creationId xmlns:p14="http://schemas.microsoft.com/office/powerpoint/2010/main" val="220258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E7A1-E5BF-1E16-A7A2-E708751B6910}"/>
              </a:ext>
            </a:extLst>
          </p:cNvPr>
          <p:cNvSpPr>
            <a:spLocks noGrp="1"/>
          </p:cNvSpPr>
          <p:nvPr>
            <p:ph type="title"/>
            <p:custDataLst>
              <p:tags r:id="rId1"/>
            </p:custDataLst>
          </p:nvPr>
        </p:nvSpPr>
        <p:spPr>
          <a:xfrm>
            <a:off x="1024950" y="70648"/>
            <a:ext cx="7339745" cy="623248"/>
          </a:xfrm>
        </p:spPr>
        <p:txBody>
          <a:bodyPr/>
          <a:lstStyle/>
          <a:p>
            <a:pPr algn="ctr"/>
            <a:r>
              <a:rPr lang="fr-CA" sz="2000">
                <a:ea typeface="MS PGothic"/>
              </a:rPr>
              <a:t>Au cours de l’AF 2021, les transitions post-opérations vers les soins à domicile ont varié selon la région</a:t>
            </a:r>
            <a:endParaRPr lang="fr-CA" sz="2000"/>
          </a:p>
        </p:txBody>
      </p:sp>
      <p:sp>
        <p:nvSpPr>
          <p:cNvPr id="3" name="TextBox 2">
            <a:extLst>
              <a:ext uri="{FF2B5EF4-FFF2-40B4-BE49-F238E27FC236}">
                <a16:creationId xmlns:a16="http://schemas.microsoft.com/office/drawing/2014/main" id="{755EB313-D609-4F2E-A410-07A2816121A7}"/>
              </a:ext>
            </a:extLst>
          </p:cNvPr>
          <p:cNvSpPr txBox="1"/>
          <p:nvPr>
            <p:custDataLst>
              <p:tags r:id="rId2"/>
            </p:custDataLst>
          </p:nvPr>
        </p:nvSpPr>
        <p:spPr>
          <a:xfrm>
            <a:off x="2143189" y="3899374"/>
            <a:ext cx="5643854" cy="640080"/>
          </a:xfrm>
          <a:prstGeom prst="rect">
            <a:avLst/>
          </a:prstGeom>
          <a:noFill/>
        </p:spPr>
        <p:txBody>
          <a:bodyPr wrap="square" rtlCol="0">
            <a:spAutoFit/>
          </a:bodyPr>
          <a:lstStyle/>
          <a:p>
            <a:pPr algn="ctr"/>
            <a:r>
              <a:rPr lang="fr-CA" sz="1200" b="1" u="none">
                <a:solidFill>
                  <a:srgbClr val="007BC1"/>
                </a:solidFill>
                <a:latin typeface="Calibri" panose="020F0502020204030204" pitchFamily="34" charset="0"/>
                <a:ea typeface="MS PGothic"/>
                <a:cs typeface="Calibri" panose="020F0502020204030204" pitchFamily="34" charset="0"/>
              </a:rPr>
              <a:t>16 % </a:t>
            </a:r>
            <a:r>
              <a:rPr lang="fr-CA" sz="1200" u="none">
                <a:latin typeface="Calibri" panose="020F0502020204030204" pitchFamily="34" charset="0"/>
                <a:ea typeface="MS PGothic"/>
                <a:cs typeface="Calibri" panose="020F0502020204030204" pitchFamily="34" charset="0"/>
              </a:rPr>
              <a:t>des personnes qui ont subi une opération dans leur région de Santé Ontario ont été renvoyées avec des soins à domicile, comparativement à </a:t>
            </a:r>
            <a:r>
              <a:rPr lang="fr-CA" sz="1200" b="1" u="none">
                <a:solidFill>
                  <a:srgbClr val="007BC1"/>
                </a:solidFill>
                <a:latin typeface="Calibri" panose="020F0502020204030204" pitchFamily="34" charset="0"/>
                <a:ea typeface="MS PGothic"/>
                <a:cs typeface="Calibri" panose="020F0502020204030204" pitchFamily="34" charset="0"/>
              </a:rPr>
              <a:t>12 %</a:t>
            </a:r>
            <a:r>
              <a:rPr lang="fr-CA" sz="1200" u="none">
                <a:latin typeface="Calibri" panose="020F0502020204030204" pitchFamily="34" charset="0"/>
                <a:ea typeface="MS PGothic"/>
                <a:cs typeface="Calibri" panose="020F0502020204030204" pitchFamily="34" charset="0"/>
              </a:rPr>
              <a:t> qui ont subi une opération à l’extérieur de leur région de Santé Ontario.</a:t>
            </a:r>
            <a:endParaRPr lang="fr-CA" sz="1200" u="none">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A79E7C8-7EBF-41D0-B134-7CF09B454B14}"/>
              </a:ext>
            </a:extLst>
          </p:cNvPr>
          <p:cNvSpPr/>
          <p:nvPr>
            <p:custDataLst>
              <p:tags r:id="rId3"/>
            </p:custDataLst>
          </p:nvPr>
        </p:nvSpPr>
        <p:spPr>
          <a:xfrm>
            <a:off x="1257301" y="4726064"/>
            <a:ext cx="6791324" cy="450123"/>
          </a:xfrm>
          <a:prstGeom prst="rect">
            <a:avLst/>
          </a:prstGeom>
        </p:spPr>
        <p:txBody>
          <a:bodyPr wrap="square" lIns="68580" tIns="34290" rIns="68580" bIns="34290" anchor="t">
            <a:spAutoFit/>
          </a:bodyPr>
          <a:lstStyle/>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Remarque : D’après les régions de Santé Ontario des personnes ayant subi une opération. Les soins à domicile sont définis comme « congé à domicile privé, condo, approprié pour service de soutien/aiguillage », selon le statut de congé dans la Base de données sur les congés des patients et le statut de disposition dans le SNISA. </a:t>
            </a:r>
          </a:p>
          <a:p>
            <a:pPr eaLnBrk="0" hangingPunct="0">
              <a:spcBef>
                <a:spcPct val="30000"/>
              </a:spcBef>
              <a:defRPr/>
            </a:pPr>
            <a:r>
              <a:rPr lang="fr-CA" sz="750" u="none">
                <a:latin typeface="Calibri" panose="020F0502020204030204" pitchFamily="34" charset="0"/>
                <a:ea typeface="MS PGothic"/>
                <a:cs typeface="Calibri" panose="020F0502020204030204" pitchFamily="34" charset="0"/>
              </a:rPr>
              <a:t>Sources : Base de données sur les congés des patients, SNISA, 2021/2022; accessible par </a:t>
            </a:r>
            <a:r>
              <a:rPr lang="fr-CA" sz="750" u="none" err="1">
                <a:latin typeface="Calibri" panose="020F0502020204030204" pitchFamily="34" charset="0"/>
                <a:ea typeface="MS PGothic"/>
                <a:cs typeface="Calibri" panose="020F0502020204030204" pitchFamily="34" charset="0"/>
              </a:rPr>
              <a:t>IntelliHealth</a:t>
            </a:r>
            <a:r>
              <a:rPr lang="fr-CA" sz="750" u="none">
                <a:latin typeface="Calibri" panose="020F0502020204030204" pitchFamily="34" charset="0"/>
                <a:ea typeface="MS PGothic"/>
                <a:cs typeface="Calibri" panose="020F0502020204030204" pitchFamily="34" charset="0"/>
              </a:rPr>
              <a:t>.</a:t>
            </a:r>
          </a:p>
        </p:txBody>
      </p:sp>
      <p:graphicFrame>
        <p:nvGraphicFramePr>
          <p:cNvPr id="6" name="Chart 5">
            <a:extLst>
              <a:ext uri="{FF2B5EF4-FFF2-40B4-BE49-F238E27FC236}">
                <a16:creationId xmlns:a16="http://schemas.microsoft.com/office/drawing/2014/main" id="{00000000-0008-0000-0500-000004000000}"/>
              </a:ext>
            </a:extLst>
          </p:cNvPr>
          <p:cNvGraphicFramePr>
            <a:graphicFrameLocks/>
          </p:cNvGraphicFramePr>
          <p:nvPr>
            <p:extLst>
              <p:ext uri="{D42A27DB-BD31-4B8C-83A1-F6EECF244321}">
                <p14:modId xmlns:p14="http://schemas.microsoft.com/office/powerpoint/2010/main" val="1627035091"/>
              </p:ext>
            </p:extLst>
          </p:nvPr>
        </p:nvGraphicFramePr>
        <p:xfrm>
          <a:off x="1811604" y="784635"/>
          <a:ext cx="5724000" cy="3060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25083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1308368" y="907372"/>
            <a:ext cx="5911277" cy="3740828"/>
          </a:xfrm>
        </p:spPr>
        <p:txBody>
          <a:bodyPr/>
          <a:lstStyle/>
          <a:p>
            <a:pPr>
              <a:lnSpc>
                <a:spcPct val="100000"/>
              </a:lnSpc>
            </a:pPr>
            <a:r>
              <a:rPr lang="fr-CA" sz="2000" b="0" noProof="0">
                <a:ea typeface="MS PGothic"/>
              </a:rPr>
              <a:t>« Une norme de qualité d’IPO aurait pu m’aider à discuter avec mon chirurgien du risque de développer une IPO et des signes et symptômes à surveiller. J’espère que cette norme et ce guide des patients sensibiliseront les patients qui subissent une opération et leurs soignants aux IPO et les aideront à poser des questions éclairées à leurs fournisseurs de soins de santé. »</a:t>
            </a:r>
            <a:br>
              <a:rPr lang="fr-CA" sz="2000" b="0" noProof="0">
                <a:ea typeface="MS PGothic"/>
              </a:rPr>
            </a:br>
            <a:br>
              <a:rPr lang="fr-CA" sz="2000" b="0" noProof="0">
                <a:ea typeface="MS PGothic"/>
              </a:rPr>
            </a:br>
            <a:r>
              <a:rPr lang="fr-CA" sz="2000" b="0" i="1" noProof="0">
                <a:ea typeface="MS PGothic"/>
              </a:rPr>
              <a:t>– Cheryl </a:t>
            </a:r>
            <a:r>
              <a:rPr lang="fr-CA" sz="2000" b="0" i="1" noProof="0" err="1">
                <a:ea typeface="MS PGothic"/>
              </a:rPr>
              <a:t>Chui</a:t>
            </a:r>
            <a:r>
              <a:rPr lang="fr-CA" sz="2000" b="0" i="1" noProof="0">
                <a:ea typeface="MS PGothic"/>
              </a:rPr>
              <a:t>, conseillère en expérience vécue, Comité consultatif sur la norme de qualité relative aux infections du site opératoire </a:t>
            </a:r>
            <a:endParaRPr lang="fr-CA" sz="1800" b="0" i="1" noProof="0">
              <a:ea typeface="MS PGothic"/>
            </a:endParaRPr>
          </a:p>
        </p:txBody>
      </p:sp>
    </p:spTree>
    <p:custDataLst>
      <p:tags r:id="rId1"/>
    </p:custDataLst>
    <p:extLst>
      <p:ext uri="{BB962C8B-B14F-4D97-AF65-F5344CB8AC3E}">
        <p14:creationId xmlns:p14="http://schemas.microsoft.com/office/powerpoint/2010/main" val="9467096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custDataLst>
              <p:tags r:id="rId2"/>
            </p:custDataLst>
          </p:nvPr>
        </p:nvSpPr>
        <p:spPr>
          <a:xfrm>
            <a:off x="1248633" y="226846"/>
            <a:ext cx="6064053" cy="4718534"/>
          </a:xfrm>
        </p:spPr>
        <p:txBody>
          <a:bodyPr/>
          <a:lstStyle/>
          <a:p>
            <a:pPr>
              <a:lnSpc>
                <a:spcPct val="100000"/>
              </a:lnSpc>
            </a:pPr>
            <a:r>
              <a:rPr lang="fr-CA" sz="2000" b="0" noProof="0">
                <a:ea typeface="MS PGothic"/>
              </a:rPr>
              <a:t>« Avoir besoin d’une opération peut être assez stressant sans craindre de développer une infection et les conséquences potentielles pour la santé et le rétablissement de la personne. Les normes sont particulièrement importantes non seulement pour améliorer la qualité des soins grâce à une pratique normalisée et fondée sur des données probantes, mais aussi pour assurer la tranquillité d’esprit des patients que leurs équipes de soins communiquent efficacement. »</a:t>
            </a:r>
            <a:br>
              <a:rPr lang="fr-CA" sz="2000" b="0" noProof="0">
                <a:ea typeface="MS PGothic"/>
              </a:rPr>
            </a:br>
            <a:br>
              <a:rPr lang="fr-CA" sz="2000" b="0" noProof="0">
                <a:ea typeface="MS PGothic"/>
              </a:rPr>
            </a:br>
            <a:r>
              <a:rPr lang="fr-CA" sz="2000" b="0" i="1" noProof="0">
                <a:ea typeface="MS PGothic"/>
              </a:rPr>
              <a:t>– </a:t>
            </a:r>
            <a:r>
              <a:rPr lang="fr-CA" sz="2000" b="0" i="1" noProof="0" err="1">
                <a:ea typeface="MS PGothic"/>
              </a:rPr>
              <a:t>Jillian</a:t>
            </a:r>
            <a:r>
              <a:rPr lang="fr-CA" sz="2000" b="0" i="1" noProof="0">
                <a:ea typeface="MS PGothic"/>
              </a:rPr>
              <a:t> Brooke, directeur principal, Santé au travail, mieux-être, sécurité et intégration, SE </a:t>
            </a:r>
            <a:r>
              <a:rPr lang="fr-CA" sz="2000" b="0" i="1" noProof="0" err="1">
                <a:ea typeface="MS PGothic"/>
              </a:rPr>
              <a:t>Health</a:t>
            </a:r>
            <a:r>
              <a:rPr lang="fr-CA" sz="2000" b="0" i="1" noProof="0">
                <a:ea typeface="MS PGothic"/>
              </a:rPr>
              <a:t>; Comité consultatif sur la norme de qualité relative aux infections du site opératoire </a:t>
            </a:r>
            <a:br>
              <a:rPr lang="fr-CA" sz="2000" b="0" i="1" noProof="0">
                <a:highlight>
                  <a:srgbClr val="FFFF00"/>
                </a:highlight>
                <a:ea typeface="MS PGothic"/>
              </a:rPr>
            </a:br>
            <a:br>
              <a:rPr lang="fr-CA" sz="2000" b="0" i="1" noProof="0">
                <a:highlight>
                  <a:srgbClr val="FFFF00"/>
                </a:highlight>
                <a:ea typeface="MS PGothic"/>
              </a:rPr>
            </a:br>
            <a:br>
              <a:rPr lang="fr-CA" sz="2000" b="0" i="1" noProof="0">
                <a:highlight>
                  <a:srgbClr val="FFFF00"/>
                </a:highlight>
                <a:ea typeface="MS PGothic"/>
              </a:rPr>
            </a:br>
            <a:endParaRPr lang="fr-CA" sz="1500" b="0" i="1" noProof="0">
              <a:highlight>
                <a:srgbClr val="FFFF00"/>
              </a:highlight>
              <a:latin typeface="Calibri"/>
              <a:ea typeface="MS PGothic"/>
              <a:cs typeface="Calibri"/>
            </a:endParaRPr>
          </a:p>
        </p:txBody>
      </p:sp>
    </p:spTree>
    <p:custDataLst>
      <p:tags r:id="rId1"/>
    </p:custDataLst>
    <p:extLst>
      <p:ext uri="{BB962C8B-B14F-4D97-AF65-F5344CB8AC3E}">
        <p14:creationId xmlns:p14="http://schemas.microsoft.com/office/powerpoint/2010/main" val="391147063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pPr defTabSz="914400"/>
            <a:r>
              <a:rPr lang="fr-CA" sz="4000" u="none">
                <a:solidFill>
                  <a:schemeClr val="bg1"/>
                </a:solidFill>
                <a:latin typeface="Calibri" panose="020F0502020204030204" pitchFamily="34" charset="0"/>
                <a:cs typeface="Calibri" panose="020F0502020204030204" pitchFamily="34" charset="0"/>
              </a:rPr>
              <a:t>Énoncés de qualité pour améliorer les soins</a:t>
            </a:r>
            <a:endParaRPr lang="en-US" sz="4000" u="none" kern="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205979"/>
            <a:ext cx="8743307" cy="874432"/>
          </a:xfrm>
        </p:spPr>
        <p:txBody>
          <a:bodyPr/>
          <a:lstStyle/>
          <a:p>
            <a:r>
              <a:rPr lang="fr-CA">
                <a:solidFill>
                  <a:schemeClr val="tx1"/>
                </a:solidFill>
                <a:latin typeface="Calibri" panose="020F0502020204030204" pitchFamily="34" charset="0"/>
                <a:cs typeface="Calibri" panose="020F0502020204030204" pitchFamily="34" charset="0"/>
              </a:rPr>
              <a:t>Portée de cette norme de qualité</a:t>
            </a:r>
            <a:endParaRPr lang="en-CA">
              <a:solidFill>
                <a:schemeClr val="tx1"/>
              </a:solidFill>
              <a:cs typeface="Calibri" panose="020F0502020204030204" pitchFamily="34" charset="0"/>
            </a:endParaRPr>
          </a:p>
        </p:txBody>
      </p:sp>
      <p:sp>
        <p:nvSpPr>
          <p:cNvPr id="4" name="Content Placeholder 3"/>
          <p:cNvSpPr>
            <a:spLocks noGrp="1"/>
          </p:cNvSpPr>
          <p:nvPr>
            <p:ph idx="1"/>
          </p:nvPr>
        </p:nvSpPr>
        <p:spPr>
          <a:xfrm>
            <a:off x="410966" y="978573"/>
            <a:ext cx="8332342" cy="3186354"/>
          </a:xfrm>
        </p:spPr>
        <p:txBody>
          <a:bodyPr/>
          <a:lstStyle/>
          <a:p>
            <a:pPr>
              <a:spcAft>
                <a:spcPct val="0"/>
              </a:spcAft>
            </a:pPr>
            <a:r>
              <a:rPr lang="fr-CA" sz="2100">
                <a:solidFill>
                  <a:srgbClr val="000000"/>
                </a:solidFill>
                <a:ea typeface="Times New Roman" panose="02020603050405020304" pitchFamily="18" charset="0"/>
              </a:rPr>
              <a:t>Cette norme de qualité s’adresse aux </a:t>
            </a:r>
            <a:r>
              <a:rPr lang="fr-CA" sz="2100" b="1">
                <a:solidFill>
                  <a:srgbClr val="000000"/>
                </a:solidFill>
                <a:ea typeface="Times New Roman" panose="02020603050405020304" pitchFamily="18" charset="0"/>
              </a:rPr>
              <a:t>personnes de tous âges qui ont une intervention chirurgicale comprenant une incision (une coupure à travers la peau)</a:t>
            </a:r>
          </a:p>
          <a:p>
            <a:pPr>
              <a:buClr>
                <a:srgbClr val="00B2E3"/>
              </a:buClr>
            </a:pPr>
            <a:r>
              <a:rPr lang="fr-CA" sz="2100">
                <a:latin typeface="Calibri"/>
                <a:ea typeface="MS PGothic"/>
                <a:cs typeface="Calibri"/>
              </a:rPr>
              <a:t>La norme définit ce qui peut être fait pour prévenir une infection à un site chirurgical</a:t>
            </a:r>
            <a:endParaRPr lang="fr-CA" sz="2100"/>
          </a:p>
          <a:p>
            <a:pPr>
              <a:buClr>
                <a:srgbClr val="00B2E3"/>
              </a:buClr>
            </a:pPr>
            <a:r>
              <a:rPr lang="fr-CA" sz="2100">
                <a:latin typeface="Calibri"/>
                <a:ea typeface="MS PGothic"/>
                <a:cs typeface="Calibri"/>
              </a:rPr>
              <a:t>Elle s’applique à tous les établissements de soins où des soins chirurgicaux sont dispensés et où les blessures chirurgicales sont gérées</a:t>
            </a:r>
            <a:endParaRPr lang="fr-CA" sz="2100"/>
          </a:p>
          <a:p>
            <a:pPr>
              <a:spcAft>
                <a:spcPct val="0"/>
              </a:spcAft>
            </a:pPr>
            <a:r>
              <a:rPr lang="fr-CA" sz="2100">
                <a:solidFill>
                  <a:srgbClr val="000000"/>
                </a:solidFill>
                <a:ea typeface="Times New Roman" panose="02020603050405020304" pitchFamily="18" charset="0"/>
              </a:rPr>
              <a:t>Elle ne traite pas des modalités de traitement spécifiques pour les infections des sites chirurgicaux</a:t>
            </a:r>
          </a:p>
        </p:txBody>
      </p:sp>
    </p:spTree>
    <p:custDataLst>
      <p:tags r:id="rId1"/>
    </p:custDataLst>
    <p:extLst>
      <p:ext uri="{BB962C8B-B14F-4D97-AF65-F5344CB8AC3E}">
        <p14:creationId xmlns:p14="http://schemas.microsoft.com/office/powerpoint/2010/main" val="50083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Title 2"/>
          <p:cNvSpPr txBox="1">
            <a:spLocks noGrp="1"/>
          </p:cNvSpPr>
          <p:nvPr>
            <p:ph type="title"/>
          </p:nvPr>
        </p:nvSpPr>
        <p:spPr>
          <a:xfrm>
            <a:off x="421240" y="205978"/>
            <a:ext cx="8301520" cy="874433"/>
          </a:xfrm>
          <a:prstGeom prst="rect">
            <a:avLst/>
          </a:prstGeom>
        </p:spPr>
        <p:txBody>
          <a:bodyPr/>
          <a:lstStyle/>
          <a:p>
            <a:r>
              <a:rPr lang="en-US" sz="3200" err="1">
                <a:solidFill>
                  <a:schemeClr val="tx1"/>
                </a:solidFill>
                <a:latin typeface="Calibri" panose="020F0502020204030204" pitchFamily="34" charset="0"/>
                <a:cs typeface="Calibri" panose="020F0502020204030204" pitchFamily="34" charset="0"/>
              </a:rPr>
              <a:t>Thèmes</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l’énoncé</a:t>
            </a:r>
            <a:r>
              <a:rPr lang="en-US" sz="3200">
                <a:solidFill>
                  <a:schemeClr val="tx1"/>
                </a:solidFill>
                <a:latin typeface="Calibri" panose="020F0502020204030204" pitchFamily="34" charset="0"/>
                <a:cs typeface="Calibri" panose="020F0502020204030204" pitchFamily="34" charset="0"/>
              </a:rPr>
              <a:t> sur </a:t>
            </a:r>
            <a:r>
              <a:rPr lang="en-US" sz="3200" err="1">
                <a:solidFill>
                  <a:schemeClr val="tx1"/>
                </a:solidFill>
                <a:latin typeface="Calibri" panose="020F0502020204030204" pitchFamily="34" charset="0"/>
                <a:cs typeface="Calibri" panose="020F0502020204030204" pitchFamily="34" charset="0"/>
              </a:rPr>
              <a:t>cette</a:t>
            </a:r>
            <a:r>
              <a:rPr lang="en-US" sz="3200">
                <a:solidFill>
                  <a:schemeClr val="tx1"/>
                </a:solidFill>
                <a:latin typeface="Calibri" panose="020F0502020204030204" pitchFamily="34" charset="0"/>
                <a:cs typeface="Calibri" panose="020F0502020204030204" pitchFamily="34" charset="0"/>
              </a:rPr>
              <a:t> </a:t>
            </a:r>
            <a:r>
              <a:rPr lang="en-US" sz="3200" err="1">
                <a:solidFill>
                  <a:schemeClr val="tx1"/>
                </a:solidFill>
                <a:latin typeface="Calibri" panose="020F0502020204030204" pitchFamily="34" charset="0"/>
                <a:cs typeface="Calibri" panose="020F0502020204030204" pitchFamily="34" charset="0"/>
              </a:rPr>
              <a:t>norme</a:t>
            </a:r>
            <a:r>
              <a:rPr lang="en-US" sz="3200">
                <a:solidFill>
                  <a:schemeClr val="tx1"/>
                </a:solidFill>
                <a:latin typeface="Calibri" panose="020F0502020204030204" pitchFamily="34" charset="0"/>
                <a:cs typeface="Calibri" panose="020F0502020204030204" pitchFamily="34" charset="0"/>
              </a:rPr>
              <a:t> de </a:t>
            </a:r>
            <a:r>
              <a:rPr lang="en-US" sz="3200" err="1">
                <a:solidFill>
                  <a:schemeClr val="tx1"/>
                </a:solidFill>
                <a:latin typeface="Calibri" panose="020F0502020204030204" pitchFamily="34" charset="0"/>
                <a:cs typeface="Calibri" panose="020F0502020204030204" pitchFamily="34" charset="0"/>
              </a:rPr>
              <a:t>qualité</a:t>
            </a:r>
            <a:endParaRPr sz="3200">
              <a:solidFill>
                <a:schemeClr val="tx1"/>
              </a:solidFill>
              <a:cs typeface="Calibri" panose="020F0502020204030204" pitchFamily="34" charset="0"/>
            </a:endParaRPr>
          </a:p>
        </p:txBody>
      </p:sp>
      <p:sp>
        <p:nvSpPr>
          <p:cNvPr id="4" name="Content Placeholder 2">
            <a:extLst>
              <a:ext uri="{FF2B5EF4-FFF2-40B4-BE49-F238E27FC236}">
                <a16:creationId xmlns:a16="http://schemas.microsoft.com/office/drawing/2014/main" id="{567CCC4D-FE56-BE82-92BB-2D531626DA33}"/>
              </a:ext>
            </a:extLst>
          </p:cNvPr>
          <p:cNvSpPr>
            <a:spLocks noGrp="1"/>
          </p:cNvSpPr>
          <p:nvPr>
            <p:ph idx="1"/>
          </p:nvPr>
        </p:nvSpPr>
        <p:spPr>
          <a:xfrm>
            <a:off x="457200" y="873585"/>
            <a:ext cx="8229600" cy="3588056"/>
          </a:xfrm>
        </p:spPr>
        <p:txBody>
          <a:bodyPr/>
          <a:lstStyle/>
          <a:p>
            <a:pPr marL="457200" indent="-457200">
              <a:buFont typeface="+mj-lt"/>
              <a:buAutoNum type="arabicPeriod"/>
            </a:pPr>
            <a:r>
              <a:rPr lang="en-CA" err="1"/>
              <a:t>Évaluation</a:t>
            </a:r>
            <a:r>
              <a:rPr lang="en-CA"/>
              <a:t> des </a:t>
            </a:r>
            <a:r>
              <a:rPr lang="en-CA" err="1"/>
              <a:t>risques</a:t>
            </a:r>
            <a:endParaRPr lang="en-CA"/>
          </a:p>
          <a:p>
            <a:pPr marL="457200" indent="-457200">
              <a:buFont typeface="+mj-lt"/>
              <a:buAutoNum type="arabicPeriod"/>
            </a:pPr>
            <a:r>
              <a:rPr lang="en-CA" err="1"/>
              <a:t>Soins</a:t>
            </a:r>
            <a:r>
              <a:rPr lang="en-CA"/>
              <a:t> </a:t>
            </a:r>
            <a:r>
              <a:rPr lang="en-CA" err="1"/>
              <a:t>préopératoires</a:t>
            </a:r>
            <a:r>
              <a:rPr lang="en-CA"/>
              <a:t> aux patients</a:t>
            </a:r>
          </a:p>
          <a:p>
            <a:pPr marL="457200" indent="-457200">
              <a:buFont typeface="+mj-lt"/>
              <a:buAutoNum type="arabicPeriod"/>
            </a:pPr>
            <a:r>
              <a:rPr lang="en-CA" err="1"/>
              <a:t>Prophylaxie</a:t>
            </a:r>
            <a:r>
              <a:rPr lang="en-CA"/>
              <a:t> </a:t>
            </a:r>
            <a:r>
              <a:rPr lang="en-CA" err="1"/>
              <a:t>antibiotique</a:t>
            </a:r>
            <a:endParaRPr lang="en-CA"/>
          </a:p>
          <a:p>
            <a:pPr marL="457200" indent="-457200">
              <a:buFont typeface="+mj-lt"/>
              <a:buAutoNum type="arabicPeriod"/>
            </a:pPr>
            <a:r>
              <a:rPr lang="en-CA" err="1"/>
              <a:t>Suivi</a:t>
            </a:r>
            <a:r>
              <a:rPr lang="en-CA"/>
              <a:t> périopératoire</a:t>
            </a:r>
          </a:p>
          <a:p>
            <a:pPr marL="457200" indent="-457200">
              <a:buFont typeface="+mj-lt"/>
              <a:buAutoNum type="arabicPeriod"/>
            </a:pPr>
            <a:r>
              <a:rPr lang="en-CA" err="1"/>
              <a:t>Procédures</a:t>
            </a:r>
            <a:r>
              <a:rPr lang="en-CA"/>
              <a:t> </a:t>
            </a:r>
            <a:r>
              <a:rPr lang="en-CA" err="1"/>
              <a:t>en</a:t>
            </a:r>
            <a:r>
              <a:rPr lang="en-CA"/>
              <a:t> salle </a:t>
            </a:r>
            <a:r>
              <a:rPr lang="en-CA" err="1"/>
              <a:t>d’operation</a:t>
            </a:r>
            <a:endParaRPr lang="en-CA"/>
          </a:p>
          <a:p>
            <a:pPr marL="457200" indent="-457200">
              <a:buFont typeface="+mj-lt"/>
              <a:buAutoNum type="arabicPeriod"/>
            </a:pPr>
            <a:r>
              <a:rPr lang="fr-FR"/>
              <a:t>Éducation destinée aux patients, aux familles et aux aidants</a:t>
            </a:r>
          </a:p>
          <a:p>
            <a:pPr marL="457200" indent="-457200">
              <a:buFont typeface="+mj-lt"/>
              <a:buAutoNum type="arabicPeriod"/>
            </a:pPr>
            <a:r>
              <a:rPr lang="en-CA"/>
              <a:t>Coordination des </a:t>
            </a:r>
            <a:r>
              <a:rPr lang="en-CA" err="1"/>
              <a:t>soins</a:t>
            </a:r>
            <a:r>
              <a:rPr lang="en-CA"/>
              <a:t> </a:t>
            </a:r>
            <a:r>
              <a:rPr lang="en-CA" err="1"/>
              <a:t>postopératoires</a:t>
            </a:r>
            <a:endParaRPr lang="en-CA"/>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a:solidFill>
                  <a:schemeClr val="tx1"/>
                </a:solidFill>
                <a:latin typeface="Calibri"/>
                <a:ea typeface="MS PGothic"/>
                <a:cs typeface="Calibri"/>
              </a:rPr>
              <a:t>Énoncé de qualité 1</a:t>
            </a:r>
            <a:br>
              <a:rPr lang="fr-CA" sz="1800" b="0"/>
            </a:br>
            <a:r>
              <a:rPr lang="fr-CA">
                <a:solidFill>
                  <a:schemeClr val="tx1"/>
                </a:solidFill>
                <a:latin typeface="Calibri"/>
                <a:ea typeface="MS PGothic"/>
                <a:cs typeface="Calibri"/>
              </a:rPr>
              <a:t>Évaluation des risques</a:t>
            </a:r>
            <a:endParaRPr lang="en-CA" b="0">
              <a:solidFill>
                <a:schemeClr val="tx1"/>
              </a:solidFill>
              <a:cs typeface="Calibri" panose="020F0502020204030204" pitchFamily="34" charset="0"/>
            </a:endParaRPr>
          </a:p>
        </p:txBody>
      </p:sp>
      <p:sp>
        <p:nvSpPr>
          <p:cNvPr id="3" name="Rectangle 2"/>
          <p:cNvSpPr/>
          <p:nvPr/>
        </p:nvSpPr>
        <p:spPr>
          <a:xfrm>
            <a:off x="2336104" y="1591815"/>
            <a:ext cx="4471793" cy="193719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devant bénéficier d'une intervention chirurgicale font l'objet d'un examen de santé préopératoire de routine qui comprend des évaluations de leur état de santé général et une évaluation de leur risque de développer une infection du site opératoire. Ces évaluations sont documentées à l'aide d'une approche normalisée.</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13375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a:solidFill>
                  <a:schemeClr val="tx1"/>
                </a:solidFill>
                <a:latin typeface="Calibri" panose="020F0502020204030204" pitchFamily="34" charset="0"/>
                <a:cs typeface="Calibri" panose="020F0502020204030204" pitchFamily="34" charset="0"/>
              </a:rPr>
              <a:t>Normes de qualité</a:t>
            </a:r>
            <a:endParaRPr lang="en-CA">
              <a:solidFill>
                <a:schemeClr val="tx1"/>
              </a:solidFill>
              <a:cs typeface="Calibri" panose="020F0502020204030204" pitchFamily="34" charset="0"/>
            </a:endParaRP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1200"/>
              </a:spcAft>
              <a:buClr>
                <a:srgbClr val="00B2E3"/>
              </a:buClr>
            </a:pPr>
            <a:r>
              <a:rPr lang="fr-CA" sz="240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40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400">
                <a:latin typeface="Calibri" panose="020F0502020204030204" pitchFamily="34" charset="0"/>
                <a:cs typeface="Calibri" panose="020F0502020204030204" pitchFamily="34" charset="0"/>
              </a:rPr>
              <a:t>Elles reposent sur les meilleures données probantes disponibles</a:t>
            </a:r>
          </a:p>
          <a:p>
            <a:pPr marL="270272" indent="-270272">
              <a:lnSpc>
                <a:spcPct val="90000"/>
              </a:lnSpc>
              <a:spcAft>
                <a:spcPts val="900"/>
              </a:spcAft>
              <a:buFont typeface="Arial" panose="020B0604020202020204" pitchFamily="34" charset="0"/>
              <a:buChar char="•"/>
            </a:pPr>
            <a:endParaRPr lang="en-CA"/>
          </a:p>
          <a:p>
            <a:pPr>
              <a:buClr>
                <a:srgbClr val="00B2E3"/>
              </a:buClr>
            </a:pPr>
            <a:endParaRPr lang="en-CA"/>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072657" cy="874432"/>
          </a:xfrm>
        </p:spPr>
        <p:txBody>
          <a:bodyPr anchor="t"/>
          <a:lstStyle/>
          <a:p>
            <a:pPr>
              <a:lnSpc>
                <a:spcPct val="90000"/>
              </a:lnSpc>
            </a:pPr>
            <a:r>
              <a:rPr lang="fr-CA" sz="2400" b="0">
                <a:solidFill>
                  <a:schemeClr val="tx1"/>
                </a:solidFill>
                <a:latin typeface="Calibri"/>
                <a:ea typeface="MS PGothic"/>
                <a:cs typeface="Calibri"/>
              </a:rPr>
              <a:t>Énoncé de qualité 2</a:t>
            </a:r>
            <a:br>
              <a:rPr lang="fr-CA" sz="1800" b="0"/>
            </a:br>
            <a:r>
              <a:rPr lang="fr-CA">
                <a:solidFill>
                  <a:schemeClr val="tx1"/>
                </a:solidFill>
                <a:latin typeface="Calibri"/>
                <a:ea typeface="MS PGothic"/>
                <a:cs typeface="Calibri"/>
              </a:rPr>
              <a:t>Soins préopératoires aux patients</a:t>
            </a:r>
            <a:endParaRPr lang="en-CA" b="0">
              <a:solidFill>
                <a:schemeClr val="tx1"/>
              </a:solidFill>
              <a:cs typeface="Calibri" panose="020F0502020204030204" pitchFamily="34" charset="0"/>
            </a:endParaRPr>
          </a:p>
        </p:txBody>
      </p:sp>
      <p:sp>
        <p:nvSpPr>
          <p:cNvPr id="3" name="Rectangle 2"/>
          <p:cNvSpPr/>
          <p:nvPr/>
        </p:nvSpPr>
        <p:spPr>
          <a:xfrm>
            <a:off x="2336104" y="1591814"/>
            <a:ext cx="4471793" cy="185147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Il est conseillé aux personnes devant bénéficier d'une intervention chirurgicale de prendre (ou d'être aidées à prendre) une douche, un bain ou un bain de lit la veille ou le jour de l'intervention. Si une épilation est nécessaire, elle sera effectuée immédiatement avant l'intervention. Une décolonisation nasale peut être réalisée si indiquée.</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29502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a:solidFill>
                  <a:schemeClr val="tx1"/>
                </a:solidFill>
                <a:latin typeface="Calibri"/>
                <a:ea typeface="MS PGothic"/>
                <a:cs typeface="Calibri"/>
              </a:rPr>
              <a:t>Énoncé de qualité 3</a:t>
            </a:r>
            <a:br>
              <a:rPr lang="fr-CA" sz="1800" b="0"/>
            </a:br>
            <a:r>
              <a:rPr lang="fr-CA">
                <a:solidFill>
                  <a:schemeClr val="tx1"/>
                </a:solidFill>
                <a:latin typeface="Calibri"/>
                <a:ea typeface="MS PGothic"/>
                <a:cs typeface="Calibri"/>
              </a:rPr>
              <a:t>Prophylaxie antibiotique</a:t>
            </a:r>
            <a:endParaRPr lang="en-CA" b="0">
              <a:solidFill>
                <a:schemeClr val="tx1"/>
              </a:solidFill>
              <a:cs typeface="Calibri" panose="020F0502020204030204" pitchFamily="34" charset="0"/>
            </a:endParaRPr>
          </a:p>
        </p:txBody>
      </p:sp>
      <p:sp>
        <p:nvSpPr>
          <p:cNvPr id="3" name="Rectangle 2"/>
          <p:cNvSpPr/>
          <p:nvPr/>
        </p:nvSpPr>
        <p:spPr>
          <a:xfrm>
            <a:off x="2336104" y="1591814"/>
            <a:ext cx="4471793" cy="1830041"/>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Si une antibioprophylaxie est indiquée préalablement à une intervention chirurgicale, les personnes reçoivent les médicaments appropriés en fonction du type de chirurgie - au moment opportun, à la dose appropriée et pendant la durée postopératoire. Cela inclut la répétition des doses peropératoires lorsque cela est indiqué.</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000645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a:solidFill>
                  <a:schemeClr val="tx1"/>
                </a:solidFill>
                <a:latin typeface="Calibri"/>
                <a:ea typeface="MS PGothic"/>
                <a:cs typeface="Calibri"/>
              </a:rPr>
              <a:t>Énoncé de qualité 4</a:t>
            </a:r>
            <a:br>
              <a:rPr lang="fr-CA" sz="1800" b="0"/>
            </a:br>
            <a:r>
              <a:rPr lang="fr-CA">
                <a:solidFill>
                  <a:schemeClr val="tx1"/>
                </a:solidFill>
                <a:latin typeface="Calibri"/>
                <a:ea typeface="MS PGothic"/>
                <a:cs typeface="Calibri"/>
              </a:rPr>
              <a:t>Suivi périopératoire</a:t>
            </a:r>
            <a:endParaRPr lang="en-CA" b="0">
              <a:solidFill>
                <a:schemeClr val="tx1"/>
              </a:solidFill>
              <a:cs typeface="Calibri" panose="020F0502020204030204" pitchFamily="34" charset="0"/>
            </a:endParaRPr>
          </a:p>
        </p:txBody>
      </p:sp>
      <p:sp>
        <p:nvSpPr>
          <p:cNvPr id="3" name="Rectangle 2"/>
          <p:cNvSpPr/>
          <p:nvPr/>
        </p:nvSpPr>
        <p:spPr>
          <a:xfrm>
            <a:off x="2336104" y="1591814"/>
            <a:ext cx="4471793" cy="110137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bénéficiant d'une intervention chirurgicale bénéficient d'une optimisation de leur température corporelle et de leur taux d'oxygène pendant la période périopératoire.</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9512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758332" cy="874432"/>
          </a:xfrm>
        </p:spPr>
        <p:txBody>
          <a:bodyPr anchor="t"/>
          <a:lstStyle/>
          <a:p>
            <a:pPr>
              <a:lnSpc>
                <a:spcPct val="90000"/>
              </a:lnSpc>
            </a:pPr>
            <a:r>
              <a:rPr lang="fr-CA" sz="2400" b="0">
                <a:solidFill>
                  <a:schemeClr val="tx1"/>
                </a:solidFill>
                <a:latin typeface="Calibri"/>
                <a:ea typeface="MS PGothic"/>
                <a:cs typeface="Calibri"/>
              </a:rPr>
              <a:t>Énoncé de qualité 5</a:t>
            </a:r>
            <a:br>
              <a:rPr lang="fr-CA" sz="1800" b="0"/>
            </a:br>
            <a:r>
              <a:rPr lang="fr-CA">
                <a:solidFill>
                  <a:schemeClr val="tx1"/>
                </a:solidFill>
                <a:latin typeface="Calibri"/>
                <a:ea typeface="MS PGothic"/>
                <a:cs typeface="Calibri"/>
              </a:rPr>
              <a:t>Procédures en salle d’opération</a:t>
            </a:r>
            <a:endParaRPr lang="en-CA" b="0">
              <a:solidFill>
                <a:schemeClr val="tx1"/>
              </a:solidFill>
              <a:cs typeface="Calibri" panose="020F0502020204030204" pitchFamily="34" charset="0"/>
            </a:endParaRPr>
          </a:p>
        </p:txBody>
      </p:sp>
      <p:sp>
        <p:nvSpPr>
          <p:cNvPr id="3" name="Rectangle 2"/>
          <p:cNvSpPr/>
          <p:nvPr/>
        </p:nvSpPr>
        <p:spPr>
          <a:xfrm>
            <a:off x="2336104" y="1591815"/>
            <a:ext cx="4471793" cy="209436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devant bénéficier d'une intervention chirurgicale reçoivent les soins d'une équipe de salle d'opération qui minimise le transfert de micro-organismes pendant l'intervention. Des mesures de sécurité spécifiques sont requises pour le personnel, l'équipement et les patients de la salle d'opération, ainsi que pour la gestion de la circulation vers et depuis la salle d'opération. </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7724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7444132" cy="874432"/>
          </a:xfrm>
        </p:spPr>
        <p:txBody>
          <a:bodyPr anchor="t"/>
          <a:lstStyle/>
          <a:p>
            <a:pPr>
              <a:lnSpc>
                <a:spcPct val="90000"/>
              </a:lnSpc>
            </a:pPr>
            <a:r>
              <a:rPr lang="fr-CA" sz="2400" b="0">
                <a:solidFill>
                  <a:schemeClr val="tx1"/>
                </a:solidFill>
                <a:latin typeface="Calibri"/>
                <a:ea typeface="MS PGothic"/>
                <a:cs typeface="Calibri"/>
              </a:rPr>
              <a:t>Énoncé de qualité 6</a:t>
            </a:r>
            <a:br>
              <a:rPr lang="fr-CA" sz="1800" b="0"/>
            </a:br>
            <a:r>
              <a:rPr lang="fr-FR">
                <a:solidFill>
                  <a:schemeClr val="tx1"/>
                </a:solidFill>
                <a:latin typeface="Calibri"/>
                <a:ea typeface="MS PGothic"/>
                <a:cs typeface="Calibri"/>
              </a:rPr>
              <a:t>Éducation destinée aux patients, aux familles et aux aidants</a:t>
            </a:r>
            <a:endParaRPr lang="en-CA" b="0">
              <a:solidFill>
                <a:schemeClr val="tx1"/>
              </a:solidFill>
              <a:cs typeface="Calibri" panose="020F0502020204030204" pitchFamily="34" charset="0"/>
            </a:endParaRPr>
          </a:p>
        </p:txBody>
      </p:sp>
      <p:sp>
        <p:nvSpPr>
          <p:cNvPr id="3" name="Rectangle 2"/>
          <p:cNvSpPr/>
          <p:nvPr/>
        </p:nvSpPr>
        <p:spPr>
          <a:xfrm>
            <a:off x="2336104" y="1684687"/>
            <a:ext cx="4471793" cy="2315816"/>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devant bénéficier d'une intervention chirurgicale, ainsi que les membres de leur famille et leurs soignants, reçoivent des informations, une éducation et un soutien à toutes les étapes de leurs soins. Cela comprend les résultats de l'évaluation des risques, la manière de prévenir et de reconnaître une infection, et la personne à contacter en cas d'inquiétude concernant la cicatrisation de la plaie. </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29930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801319" cy="874432"/>
          </a:xfrm>
        </p:spPr>
        <p:txBody>
          <a:bodyPr anchor="t"/>
          <a:lstStyle/>
          <a:p>
            <a:pPr>
              <a:lnSpc>
                <a:spcPct val="90000"/>
              </a:lnSpc>
            </a:pPr>
            <a:r>
              <a:rPr lang="fr-CA" sz="2400" b="0">
                <a:solidFill>
                  <a:schemeClr val="tx1"/>
                </a:solidFill>
                <a:latin typeface="Calibri"/>
                <a:ea typeface="MS PGothic"/>
                <a:cs typeface="Calibri"/>
              </a:rPr>
              <a:t>Énoncé de qualité 7</a:t>
            </a:r>
            <a:br>
              <a:rPr lang="fr-CA" sz="1800" b="0"/>
            </a:br>
            <a:r>
              <a:rPr lang="fr-CA">
                <a:solidFill>
                  <a:schemeClr val="tx1"/>
                </a:solidFill>
                <a:latin typeface="Calibri"/>
                <a:ea typeface="MS PGothic"/>
                <a:cs typeface="Calibri"/>
              </a:rPr>
              <a:t>Coordination des soins postopératoires </a:t>
            </a:r>
            <a:endParaRPr lang="en-CA" b="0">
              <a:solidFill>
                <a:schemeClr val="tx1"/>
              </a:solidFill>
              <a:cs typeface="Calibri" panose="020F0502020204030204" pitchFamily="34" charset="0"/>
            </a:endParaRPr>
          </a:p>
        </p:txBody>
      </p:sp>
      <p:sp>
        <p:nvSpPr>
          <p:cNvPr id="3" name="Rectangle 2"/>
          <p:cNvSpPr/>
          <p:nvPr/>
        </p:nvSpPr>
        <p:spPr>
          <a:xfrm>
            <a:off x="2336104" y="1591814"/>
            <a:ext cx="4471793" cy="206578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a:solidFill>
                  <a:srgbClr val="000000"/>
                </a:solidFill>
                <a:latin typeface="Calibri" panose="020F0502020204030204" pitchFamily="34" charset="0"/>
                <a:cs typeface="Calibri" panose="020F0502020204030204" pitchFamily="34" charset="0"/>
              </a:rPr>
              <a:t>Les personnes qui ont bénéficié d'une intervention chirurgicale sont orientées de manière appropriée vers des soins et des traitements de suivi, si nécessaire. Tous les membres de l'équipe soignante utilisent des communications écrites, verbales ou électroniques régulières pour partager des informations sur l'état du patient et son régime de traitement.</a:t>
            </a:r>
            <a:endParaRPr lang="en-CA" sz="1350" u="none">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22019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0392"/>
            <a:ext cx="4561451" cy="1477321"/>
          </a:xfrm>
        </p:spPr>
        <p:txBody>
          <a:bodyPr/>
          <a:lstStyle/>
          <a:p>
            <a:r>
              <a:rPr lang="fr-FR" sz="4000" u="none">
                <a:solidFill>
                  <a:schemeClr val="bg1"/>
                </a:solidFill>
                <a:latin typeface="Calibri" panose="020F0502020204030204" pitchFamily="34" charset="0"/>
                <a:cs typeface="Calibri" panose="020F0502020204030204" pitchFamily="34" charset="0"/>
              </a:rPr>
              <a:t>Mesure à l’appui de l’amélioration</a:t>
            </a:r>
            <a:br>
              <a:rPr lang="en-US" sz="4000" u="none" kern="0">
                <a:solidFill>
                  <a:schemeClr val="tx1"/>
                </a:solidFill>
                <a:latin typeface="Calibri" panose="020F0502020204030204" pitchFamily="34" charset="0"/>
                <a:cs typeface="Calibri" panose="020F0502020204030204" pitchFamily="34" charset="0"/>
              </a:rPr>
            </a:br>
            <a:br>
              <a:rPr lang="en-US">
                <a:solidFill>
                  <a:schemeClr val="bg1"/>
                </a:solidFill>
              </a:rPr>
            </a:br>
            <a:endParaRPr lang="en-US">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743710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fr-CA">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00692" y="1514566"/>
            <a:ext cx="7962472" cy="2943134"/>
          </a:xfrm>
        </p:spPr>
        <p:txBody>
          <a:bodyPr/>
          <a:lstStyle/>
          <a:p>
            <a:pPr>
              <a:spcAft>
                <a:spcPct val="0"/>
              </a:spcAft>
            </a:pPr>
            <a:r>
              <a:rPr lang="fr-CA" noProof="0"/>
              <a:t>Taux d’infections des sites chirurgicaux dans les 7, 30 ou 90 jours suivant l’opération (la limite dépend du type d’opération)</a:t>
            </a:r>
          </a:p>
          <a:p>
            <a:pPr>
              <a:spcAft>
                <a:spcPct val="0"/>
              </a:spcAft>
            </a:pPr>
            <a:r>
              <a:rPr lang="fr-CA" noProof="0"/>
              <a:t>Taux de visites du service des urgences avec une infection d’un site chirurgical dans les 30 jours suivant l’opération</a:t>
            </a:r>
          </a:p>
          <a:p>
            <a:pPr>
              <a:spcAft>
                <a:spcPct val="0"/>
              </a:spcAft>
            </a:pPr>
            <a:r>
              <a:rPr lang="fr-CA" noProof="0"/>
              <a:t>Taux d’hospitalisation avec une infection à un site chirurgical dans les 30 jours suivant l’opération </a:t>
            </a:r>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9"/>
            <a:ext cx="7674796" cy="874432"/>
          </a:xfrm>
        </p:spPr>
        <p:txBody>
          <a:bodyPr/>
          <a:lstStyle/>
          <a:p>
            <a:r>
              <a:rPr lang="fr-CA">
                <a:solidFill>
                  <a:schemeClr val="tx1"/>
                </a:solidFill>
                <a:latin typeface="Calibri" panose="020F0502020204030204" pitchFamily="34" charset="0"/>
                <a:cs typeface="Calibri" panose="020F0502020204030204" pitchFamily="34" charset="0"/>
              </a:rPr>
              <a:t>Indicateur ne peut être mesurés qu’à l’aide de données locales</a:t>
            </a:r>
            <a:endParaRPr lang="en-US">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452437"/>
            <a:ext cx="8106311" cy="2238626"/>
          </a:xfrm>
        </p:spPr>
        <p:txBody>
          <a:bodyPr/>
          <a:lstStyle/>
          <a:p>
            <a:pPr lvl="0"/>
            <a:r>
              <a:rPr lang="fr-FR"/>
              <a:t>Pourcentage de personnes présentant une infection du site opératoire (et leurs familles et soignants) qui se déclarent satisfaites des soins qui leur ont été dispensés</a:t>
            </a:r>
            <a:endParaRPr lang="en-US"/>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5979"/>
            <a:ext cx="7689273" cy="874432"/>
          </a:xfrm>
        </p:spPr>
        <p:txBody>
          <a:bodyPr/>
          <a:lstStyle/>
          <a:p>
            <a:r>
              <a:rPr lang="fr-FR" sz="2700">
                <a:solidFill>
                  <a:srgbClr val="000000"/>
                </a:solidFill>
              </a:rPr>
              <a:t>Le Réseau d’amélioration de la qualité des soins chirurgicaux en Ontario (ON-SQIN)</a:t>
            </a:r>
            <a:endParaRPr lang="en-CA" sz="2700">
              <a:solidFill>
                <a:schemeClr val="tx1"/>
              </a:solidFill>
              <a:highlight>
                <a:srgbClr val="FFFF00"/>
              </a:highlight>
              <a:cs typeface="Calibri" panose="020F0502020204030204" pitchFamily="34" charset="0"/>
            </a:endParaRPr>
          </a:p>
        </p:txBody>
      </p:sp>
      <p:sp>
        <p:nvSpPr>
          <p:cNvPr id="3" name="Content Placeholder 2"/>
          <p:cNvSpPr>
            <a:spLocks noGrp="1"/>
          </p:cNvSpPr>
          <p:nvPr>
            <p:ph idx="1"/>
          </p:nvPr>
        </p:nvSpPr>
        <p:spPr/>
        <p:txBody>
          <a:bodyPr/>
          <a:lstStyle/>
          <a:p>
            <a:pPr marL="0" indent="0">
              <a:buNone/>
            </a:pPr>
            <a:r>
              <a:rPr lang="fr-CA" sz="2200" noProof="0">
                <a:latin typeface="Calibri" panose="020F0502020204030204" pitchFamily="34" charset="0"/>
                <a:ea typeface="MS PGothic"/>
                <a:cs typeface="Calibri" panose="020F0502020204030204" pitchFamily="34" charset="0"/>
                <a:hlinkClick r:id="rId3"/>
              </a:rPr>
              <a:t>ON-SQIN</a:t>
            </a:r>
            <a:r>
              <a:rPr lang="fr-CA" sz="2200" noProof="0">
                <a:latin typeface="Calibri" panose="020F0502020204030204" pitchFamily="34" charset="0"/>
                <a:ea typeface="MS PGothic"/>
                <a:cs typeface="Calibri" panose="020F0502020204030204" pitchFamily="34" charset="0"/>
              </a:rPr>
              <a:t> est une communauté de pratique qui comprend des équipes chirurgicales et des spécialités de partout en Ontario visant à améliorer les soins chirurgicaux en utilisant les données de déclaration clinique. Les données de l’ON-SQIN suggèrent que le taux d’infections des sites chirurgicaux pour toutes les interventions a diminué de 2019 à 2021, mais a augmenté à 3,48 % en 2022. Les données recueillies par le réseau ON-SQIN peuvent continuer d’être exploitées par les hôpitaux participants pour mesurer et améliorer les taux d’infections des sites chirurgicaux. </a:t>
            </a:r>
            <a:endParaRPr lang="fr-CA" sz="2200" noProof="0">
              <a:latin typeface="Calibri" panose="020F0502020204030204" pitchFamily="34" charset="0"/>
              <a:ea typeface="MS PGothic"/>
              <a:cs typeface="Calibri" panose="020F0502020204030204" pitchFamily="34" charset="0"/>
              <a:hlinkClick r:id="rId3"/>
            </a:endParaRPr>
          </a:p>
        </p:txBody>
      </p:sp>
      <p:sp>
        <p:nvSpPr>
          <p:cNvPr id="4" name="TextBox 3">
            <a:extLst>
              <a:ext uri="{FF2B5EF4-FFF2-40B4-BE49-F238E27FC236}">
                <a16:creationId xmlns:a16="http://schemas.microsoft.com/office/drawing/2014/main" id="{151C17E2-9EF3-5059-61D2-4FD18E2B6F3A}"/>
              </a:ext>
            </a:extLst>
          </p:cNvPr>
          <p:cNvSpPr txBox="1"/>
          <p:nvPr/>
        </p:nvSpPr>
        <p:spPr>
          <a:xfrm>
            <a:off x="1462954" y="4814077"/>
            <a:ext cx="6133382" cy="323165"/>
          </a:xfrm>
          <a:prstGeom prst="rect">
            <a:avLst/>
          </a:prstGeom>
          <a:noFill/>
        </p:spPr>
        <p:txBody>
          <a:bodyPr wrap="square" rtlCol="0">
            <a:spAutoFit/>
          </a:bodyPr>
          <a:lstStyle/>
          <a:p>
            <a:r>
              <a:rPr lang="en-US" sz="750" u="none" dirty="0">
                <a:solidFill>
                  <a:srgbClr val="000000"/>
                </a:solidFill>
                <a:latin typeface="Calibri" panose="020F0502020204030204" pitchFamily="34" charset="0"/>
                <a:cs typeface="Calibri" panose="020F0502020204030204" pitchFamily="34" charset="0"/>
              </a:rPr>
              <a:t>Source : PNAQIC collaboration </a:t>
            </a:r>
            <a:r>
              <a:rPr lang="en-US" sz="750" u="none" dirty="0" err="1">
                <a:solidFill>
                  <a:srgbClr val="000000"/>
                </a:solidFill>
                <a:latin typeface="Calibri" panose="020F0502020204030204" pitchFamily="34" charset="0"/>
                <a:cs typeface="Calibri" panose="020F0502020204030204" pitchFamily="34" charset="0"/>
              </a:rPr>
              <a:t>ontarienne</a:t>
            </a:r>
            <a:r>
              <a:rPr lang="en-US" sz="750" u="none" dirty="0">
                <a:solidFill>
                  <a:srgbClr val="000000"/>
                </a:solidFill>
                <a:latin typeface="Calibri" panose="020F0502020204030204" pitchFamily="34" charset="0"/>
                <a:cs typeface="Calibri" panose="020F0502020204030204" pitchFamily="34" charset="0"/>
              </a:rPr>
              <a:t>. Rapport conjoint du</a:t>
            </a:r>
            <a:r>
              <a:rPr lang="fr-FR" sz="750" u="none" dirty="0">
                <a:solidFill>
                  <a:srgbClr val="000000"/>
                </a:solidFill>
                <a:latin typeface="Calibri" panose="020F0502020204030204" pitchFamily="34" charset="0"/>
                <a:cs typeface="Calibri" panose="020F0502020204030204" pitchFamily="34" charset="0"/>
              </a:rPr>
              <a:t> programme national d'amélioration de la qualité des interventions chirurgicales du Collège américain des chirurgiens </a:t>
            </a:r>
            <a:r>
              <a:rPr lang="en-US" sz="750" u="none" dirty="0">
                <a:solidFill>
                  <a:srgbClr val="000000"/>
                </a:solidFill>
                <a:latin typeface="Calibri" panose="020F0502020204030204" pitchFamily="34" charset="0"/>
                <a:cs typeface="Calibri" panose="020F0502020204030204" pitchFamily="34" charset="0"/>
              </a:rPr>
              <a:t>collaborative report. Chicago: le </a:t>
            </a:r>
            <a:r>
              <a:rPr lang="fr-FR" sz="750" u="none" dirty="0">
                <a:solidFill>
                  <a:srgbClr val="000000"/>
                </a:solidFill>
                <a:latin typeface="Calibri" panose="020F0502020204030204" pitchFamily="34" charset="0"/>
                <a:cs typeface="Calibri" panose="020F0502020204030204" pitchFamily="34" charset="0"/>
              </a:rPr>
              <a:t>collège</a:t>
            </a:r>
            <a:r>
              <a:rPr lang="en-US" sz="750" u="none" dirty="0">
                <a:solidFill>
                  <a:srgbClr val="000000"/>
                </a:solidFill>
                <a:latin typeface="Calibri" panose="020F0502020204030204" pitchFamily="34" charset="0"/>
                <a:cs typeface="Calibri" panose="020F0502020204030204" pitchFamily="34" charset="0"/>
              </a:rPr>
              <a:t>; 2022. </a:t>
            </a:r>
            <a:endParaRPr lang="en-CA" sz="750" u="none"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89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fr-CA" sz="3600">
                <a:solidFill>
                  <a:schemeClr val="tx1"/>
                </a:solidFill>
                <a:latin typeface="Calibri" panose="020F0502020204030204" pitchFamily="34" charset="0"/>
                <a:cs typeface="Calibri" panose="020F0502020204030204" pitchFamily="34" charset="0"/>
              </a:rPr>
              <a:t>Normes de qualité</a:t>
            </a:r>
            <a:endParaRPr lang="en-CA">
              <a:solidFill>
                <a:schemeClr val="tx1"/>
              </a:solidFill>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091027274"/>
              </p:ext>
            </p:extLst>
          </p:nvPr>
        </p:nvGraphicFramePr>
        <p:xfrm>
          <a:off x="1157378" y="1160967"/>
          <a:ext cx="642928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3"/>
          <a:srcRect t="330" b="330"/>
          <a:stretch/>
        </p:blipFill>
        <p:spPr>
          <a:xfrm>
            <a:off x="0" y="961"/>
            <a:ext cx="6857985" cy="5142539"/>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485438" y="421990"/>
            <a:ext cx="3706417" cy="854080"/>
          </a:xfrm>
          <a:prstGeom prst="rect">
            <a:avLst/>
          </a:prstGeom>
          <a:noFill/>
        </p:spPr>
        <p:txBody>
          <a:bodyPr wrap="square" rtlCol="0">
            <a:spAutoFit/>
          </a:bodyPr>
          <a:lstStyle/>
          <a:p>
            <a:r>
              <a:rPr lang="en-US" sz="4950" u="none">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23138"/>
          </a:xfrm>
          <a:prstGeom prst="rect">
            <a:avLst/>
          </a:prstGeom>
          <a:noFill/>
        </p:spPr>
        <p:txBody>
          <a:bodyPr wrap="square" lIns="68580" tIns="34290" rIns="68580" bIns="34290" rtlCol="0" anchor="t">
            <a:spAutoFit/>
          </a:bodyPr>
          <a:lstStyle/>
          <a:p>
            <a:r>
              <a:rPr lang="en-CA" sz="1000" u="none" spc="300">
                <a:solidFill>
                  <a:schemeClr val="bg1"/>
                </a:solidFill>
                <a:latin typeface="Calibri" panose="020F0502020204030204" pitchFamily="34" charset="0"/>
              </a:rPr>
              <a:t>POURSUIVONS LA CONVERSATION </a:t>
            </a:r>
            <a:endParaRPr lang="en-US" sz="1000" u="none" spc="30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a:solidFill>
                  <a:schemeClr val="bg1"/>
                </a:solidFill>
                <a:latin typeface="Calibri" panose="020F0502020204030204" pitchFamily="34" charset="0"/>
              </a:rPr>
              <a:t>HQOntario.ca | OntarioHealth.ca</a:t>
            </a:r>
            <a:endParaRPr lang="en-US" sz="975" u="none" spc="225">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6221"/>
          </a:xfrm>
          <a:prstGeom prst="rect">
            <a:avLst/>
          </a:prstGeom>
          <a:noFill/>
        </p:spPr>
        <p:txBody>
          <a:bodyPr wrap="square" rtlCol="0">
            <a:spAutoFit/>
          </a:bodyPr>
          <a:lstStyle/>
          <a:p>
            <a:r>
              <a:rPr lang="en-US" sz="1000" u="none">
                <a:solidFill>
                  <a:schemeClr val="bg1"/>
                </a:solidFill>
                <a:latin typeface="Calibri" panose="020F0502020204030204" pitchFamily="34" charset="0"/>
                <a:cs typeface="Calibri" panose="020F0502020204030204" pitchFamily="34" charset="0"/>
              </a:rPr>
              <a:t>@SanteOntarioSO</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6221"/>
          </a:xfrm>
          <a:prstGeom prst="rect">
            <a:avLst/>
          </a:prstGeom>
          <a:noFill/>
        </p:spPr>
        <p:txBody>
          <a:bodyPr wrap="square" rtlCol="0">
            <a:spAutoFit/>
          </a:bodyPr>
          <a:lstStyle/>
          <a:p>
            <a:r>
              <a:rPr lang="en-US" sz="1000" u="none">
                <a:solidFill>
                  <a:schemeClr val="bg1"/>
                </a:solidFill>
                <a:latin typeface="Calibri" panose="020F0502020204030204" pitchFamily="34" charset="0"/>
                <a:cs typeface="Calibri" panose="020F0502020204030204" pitchFamily="34" charset="0"/>
              </a:rPr>
              <a:t>@SanteOntarioSO</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1307467" y="188816"/>
            <a:ext cx="6325787" cy="584034"/>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685800">
              <a:buClr>
                <a:srgbClr val="00788A"/>
              </a:buClr>
              <a:buNone/>
            </a:pPr>
            <a:endParaRPr lang="en-CA" sz="2700" b="1" u="none">
              <a:solidFill>
                <a:srgbClr val="0C6577"/>
              </a:solidFill>
            </a:endParaRPr>
          </a:p>
        </p:txBody>
      </p:sp>
      <p:sp>
        <p:nvSpPr>
          <p:cNvPr id="14" name="TextBox 13"/>
          <p:cNvSpPr txBox="1"/>
          <p:nvPr/>
        </p:nvSpPr>
        <p:spPr>
          <a:xfrm>
            <a:off x="-1206500" y="508000"/>
            <a:ext cx="184731" cy="253916"/>
          </a:xfrm>
          <a:prstGeom prst="rect">
            <a:avLst/>
          </a:prstGeom>
          <a:noFill/>
        </p:spPr>
        <p:txBody>
          <a:bodyPr wrap="none" rtlCol="0">
            <a:spAutoFit/>
          </a:bodyPr>
          <a:lstStyle/>
          <a:p>
            <a:endParaRPr lang="en-US" sz="1050">
              <a:solidFill>
                <a:srgbClr val="000000"/>
              </a:solidFill>
            </a:endParaRPr>
          </a:p>
        </p:txBody>
      </p:sp>
      <p:sp>
        <p:nvSpPr>
          <p:cNvPr id="2" name="Rectangle 1"/>
          <p:cNvSpPr/>
          <p:nvPr/>
        </p:nvSpPr>
        <p:spPr>
          <a:xfrm>
            <a:off x="1511325" y="4679425"/>
            <a:ext cx="6691453" cy="369332"/>
          </a:xfrm>
          <a:prstGeom prst="rect">
            <a:avLst/>
          </a:prstGeom>
        </p:spPr>
        <p:txBody>
          <a:bodyPr wrap="square" anchor="t">
            <a:spAutoFit/>
          </a:bodyPr>
          <a:lstStyle/>
          <a:p>
            <a:r>
              <a:rPr lang="fr-CA" sz="900" b="1" u="none">
                <a:latin typeface="Calibri" panose="020F0502020204030204" pitchFamily="34" charset="0"/>
                <a:cs typeface="Calibri" panose="020F0502020204030204" pitchFamily="34" charset="0"/>
              </a:rPr>
              <a:t>Vous trouverez ces ressources ici : </a:t>
            </a:r>
            <a:r>
              <a:rPr lang="en-CA" sz="900">
                <a:solidFill>
                  <a:srgbClr val="00B2E3"/>
                </a:solidFill>
                <a:latin typeface="Calibri" panose="020F0502020204030204" pitchFamily="34" charset="0"/>
                <a:cs typeface="Calibri" panose="020F0502020204030204" pitchFamily="34" charset="0"/>
                <a:hlinkClick r:id="rId4"/>
              </a:rPr>
              <a:t>https://www.hqontario.ca/</a:t>
            </a:r>
            <a:r>
              <a:rPr lang="en-CA" sz="900" err="1">
                <a:solidFill>
                  <a:srgbClr val="00B2E3"/>
                </a:solidFill>
                <a:latin typeface="Calibri" panose="020F0502020204030204" pitchFamily="34" charset="0"/>
                <a:cs typeface="Calibri" panose="020F0502020204030204" pitchFamily="34" charset="0"/>
                <a:hlinkClick r:id="rId4"/>
              </a:rPr>
              <a:t>Améliorer</a:t>
            </a:r>
            <a:r>
              <a:rPr lang="en-CA" sz="900">
                <a:solidFill>
                  <a:srgbClr val="00B2E3"/>
                </a:solidFill>
                <a:latin typeface="Calibri" panose="020F0502020204030204" pitchFamily="34" charset="0"/>
                <a:cs typeface="Calibri" panose="020F0502020204030204" pitchFamily="34" charset="0"/>
                <a:hlinkClick r:id="rId4"/>
              </a:rPr>
              <a:t>-les-</a:t>
            </a:r>
            <a:r>
              <a:rPr lang="en-CA" sz="900" err="1">
                <a:solidFill>
                  <a:srgbClr val="00B2E3"/>
                </a:solidFill>
                <a:latin typeface="Calibri" panose="020F0502020204030204" pitchFamily="34" charset="0"/>
                <a:cs typeface="Calibri" panose="020F0502020204030204" pitchFamily="34" charset="0"/>
                <a:hlinkClick r:id="rId4"/>
              </a:rPr>
              <a:t>soins</a:t>
            </a:r>
            <a:r>
              <a:rPr lang="en-CA" sz="900">
                <a:solidFill>
                  <a:srgbClr val="00B2E3"/>
                </a:solidFill>
                <a:latin typeface="Calibri" panose="020F0502020204030204" pitchFamily="34" charset="0"/>
                <a:cs typeface="Calibri" panose="020F0502020204030204" pitchFamily="34" charset="0"/>
                <a:hlinkClick r:id="rId4"/>
              </a:rPr>
              <a:t>-grâce-aux-</a:t>
            </a:r>
            <a:r>
              <a:rPr lang="en-CA" sz="900" err="1">
                <a:solidFill>
                  <a:srgbClr val="00B2E3"/>
                </a:solidFill>
                <a:latin typeface="Calibri" panose="020F0502020204030204" pitchFamily="34" charset="0"/>
                <a:cs typeface="Calibri" panose="020F0502020204030204" pitchFamily="34" charset="0"/>
                <a:hlinkClick r:id="rId4"/>
              </a:rPr>
              <a:t>données</a:t>
            </a:r>
            <a:r>
              <a:rPr lang="en-CA" sz="900">
                <a:solidFill>
                  <a:srgbClr val="00B2E3"/>
                </a:solidFill>
                <a:latin typeface="Calibri" panose="020F0502020204030204" pitchFamily="34" charset="0"/>
                <a:cs typeface="Calibri" panose="020F0502020204030204" pitchFamily="34" charset="0"/>
                <a:hlinkClick r:id="rId4"/>
              </a:rPr>
              <a:t>-</a:t>
            </a:r>
            <a:r>
              <a:rPr lang="en-CA" sz="900" err="1">
                <a:solidFill>
                  <a:srgbClr val="00B2E3"/>
                </a:solidFill>
                <a:latin typeface="Calibri" panose="020F0502020204030204" pitchFamily="34" charset="0"/>
                <a:cs typeface="Calibri" panose="020F0502020204030204" pitchFamily="34" charset="0"/>
                <a:hlinkClick r:id="rId4"/>
              </a:rPr>
              <a:t>probantes</a:t>
            </a:r>
            <a:r>
              <a:rPr lang="en-CA" sz="900">
                <a:solidFill>
                  <a:srgbClr val="00B2E3"/>
                </a:solidFill>
                <a:latin typeface="Calibri" panose="020F0502020204030204" pitchFamily="34" charset="0"/>
                <a:cs typeface="Calibri" panose="020F0502020204030204" pitchFamily="34" charset="0"/>
                <a:hlinkClick r:id="rId4"/>
              </a:rPr>
              <a:t>/</a:t>
            </a:r>
            <a:r>
              <a:rPr lang="en-CA" sz="900" err="1">
                <a:solidFill>
                  <a:srgbClr val="00B2E3"/>
                </a:solidFill>
                <a:latin typeface="Calibri" panose="020F0502020204030204" pitchFamily="34" charset="0"/>
                <a:cs typeface="Calibri" panose="020F0502020204030204" pitchFamily="34" charset="0"/>
                <a:hlinkClick r:id="rId4"/>
              </a:rPr>
              <a:t>Normes</a:t>
            </a:r>
            <a:r>
              <a:rPr lang="en-CA" sz="900">
                <a:solidFill>
                  <a:srgbClr val="00B2E3"/>
                </a:solidFill>
                <a:latin typeface="Calibri" panose="020F0502020204030204" pitchFamily="34" charset="0"/>
                <a:cs typeface="Calibri" panose="020F0502020204030204" pitchFamily="34" charset="0"/>
                <a:hlinkClick r:id="rId4"/>
              </a:rPr>
              <a:t>-de-</a:t>
            </a:r>
            <a:r>
              <a:rPr lang="en-CA" sz="900" err="1">
                <a:solidFill>
                  <a:srgbClr val="00B2E3"/>
                </a:solidFill>
                <a:latin typeface="Calibri" panose="020F0502020204030204" pitchFamily="34" charset="0"/>
                <a:cs typeface="Calibri" panose="020F0502020204030204" pitchFamily="34" charset="0"/>
                <a:hlinkClick r:id="rId4"/>
              </a:rPr>
              <a:t>qualité</a:t>
            </a:r>
            <a:r>
              <a:rPr lang="en-CA" sz="900">
                <a:solidFill>
                  <a:srgbClr val="00B2E3"/>
                </a:solidFill>
                <a:latin typeface="Calibri" panose="020F0502020204030204" pitchFamily="34" charset="0"/>
                <a:cs typeface="Calibri" panose="020F0502020204030204" pitchFamily="34" charset="0"/>
                <a:hlinkClick r:id="rId4"/>
              </a:rPr>
              <a:t>/</a:t>
            </a:r>
            <a:r>
              <a:rPr lang="en-CA" sz="900" err="1">
                <a:solidFill>
                  <a:srgbClr val="00B2E3"/>
                </a:solidFill>
                <a:latin typeface="Calibri" panose="020F0502020204030204" pitchFamily="34" charset="0"/>
                <a:cs typeface="Calibri" panose="020F0502020204030204" pitchFamily="34" charset="0"/>
                <a:hlinkClick r:id="rId4"/>
              </a:rPr>
              <a:t>Voir</a:t>
            </a:r>
            <a:r>
              <a:rPr lang="en-CA" sz="900">
                <a:solidFill>
                  <a:srgbClr val="00B2E3"/>
                </a:solidFill>
                <a:latin typeface="Calibri" panose="020F0502020204030204" pitchFamily="34" charset="0"/>
                <a:cs typeface="Calibri" panose="020F0502020204030204" pitchFamily="34" charset="0"/>
                <a:hlinkClick r:id="rId4"/>
              </a:rPr>
              <a:t>-</a:t>
            </a:r>
            <a:r>
              <a:rPr lang="en-CA" sz="900" err="1">
                <a:solidFill>
                  <a:srgbClr val="00B2E3"/>
                </a:solidFill>
                <a:latin typeface="Calibri" panose="020F0502020204030204" pitchFamily="34" charset="0"/>
                <a:cs typeface="Calibri" panose="020F0502020204030204" pitchFamily="34" charset="0"/>
                <a:hlinkClick r:id="rId4"/>
              </a:rPr>
              <a:t>toutes</a:t>
            </a:r>
            <a:r>
              <a:rPr lang="en-CA" sz="900">
                <a:solidFill>
                  <a:srgbClr val="00B2E3"/>
                </a:solidFill>
                <a:latin typeface="Calibri" panose="020F0502020204030204" pitchFamily="34" charset="0"/>
                <a:cs typeface="Calibri" panose="020F0502020204030204" pitchFamily="34" charset="0"/>
                <a:hlinkClick r:id="rId4"/>
              </a:rPr>
              <a:t>-les-</a:t>
            </a:r>
            <a:r>
              <a:rPr lang="en-CA" sz="900" err="1">
                <a:solidFill>
                  <a:srgbClr val="00B2E3"/>
                </a:solidFill>
                <a:latin typeface="Calibri" panose="020F0502020204030204" pitchFamily="34" charset="0"/>
                <a:cs typeface="Calibri" panose="020F0502020204030204" pitchFamily="34" charset="0"/>
                <a:hlinkClick r:id="rId4"/>
              </a:rPr>
              <a:t>normes</a:t>
            </a:r>
            <a:r>
              <a:rPr lang="en-CA" sz="900">
                <a:solidFill>
                  <a:srgbClr val="00B2E3"/>
                </a:solidFill>
                <a:latin typeface="Calibri" panose="020F0502020204030204" pitchFamily="34" charset="0"/>
                <a:cs typeface="Calibri" panose="020F0502020204030204" pitchFamily="34" charset="0"/>
                <a:hlinkClick r:id="rId4"/>
              </a:rPr>
              <a:t>-de-</a:t>
            </a:r>
            <a:r>
              <a:rPr lang="en-CA" sz="900" err="1">
                <a:solidFill>
                  <a:srgbClr val="00B2E3"/>
                </a:solidFill>
                <a:latin typeface="Calibri" panose="020F0502020204030204" pitchFamily="34" charset="0"/>
                <a:cs typeface="Calibri" panose="020F0502020204030204" pitchFamily="34" charset="0"/>
                <a:hlinkClick r:id="rId4"/>
              </a:rPr>
              <a:t>qualité</a:t>
            </a:r>
            <a:r>
              <a:rPr lang="en-CA" sz="900">
                <a:solidFill>
                  <a:srgbClr val="00B2E3"/>
                </a:solidFill>
                <a:latin typeface="Calibri" panose="020F0502020204030204" pitchFamily="34" charset="0"/>
                <a:cs typeface="Calibri" panose="020F0502020204030204" pitchFamily="34" charset="0"/>
                <a:hlinkClick r:id="rId4"/>
              </a:rPr>
              <a:t>/</a:t>
            </a:r>
            <a:r>
              <a:rPr lang="fr-CA" sz="900" u="none">
                <a:solidFill>
                  <a:srgbClr val="00B2E3"/>
                </a:solidFill>
                <a:latin typeface="Calibri" panose="020F0502020204030204" pitchFamily="34" charset="0"/>
                <a:cs typeface="Calibri" panose="020F0502020204030204" pitchFamily="34" charset="0"/>
                <a:hlinkClick r:id="rId4"/>
              </a:rPr>
              <a:t>Infections-du-site-opératoire</a:t>
            </a:r>
            <a:endParaRPr lang="en-US" sz="900" u="none">
              <a:solidFill>
                <a:srgbClr val="00B2E3"/>
              </a:solidFill>
              <a:latin typeface="Calibri" panose="020F0502020204030204" pitchFamily="34" charset="0"/>
              <a:ea typeface="Helvetica Neue Light" panose="02000403000000020004" pitchFamily="2" charset="0"/>
              <a:cs typeface="Calibri" panose="020F0502020204030204" pitchFamily="34" charset="0"/>
            </a:endParaRPr>
          </a:p>
        </p:txBody>
      </p:sp>
      <p:sp>
        <p:nvSpPr>
          <p:cNvPr id="22" name="TextBox 21"/>
          <p:cNvSpPr txBox="1"/>
          <p:nvPr/>
        </p:nvSpPr>
        <p:spPr>
          <a:xfrm>
            <a:off x="4052183" y="4339104"/>
            <a:ext cx="1486048" cy="276999"/>
          </a:xfrm>
          <a:prstGeom prst="rect">
            <a:avLst/>
          </a:prstGeom>
          <a:noFill/>
        </p:spPr>
        <p:txBody>
          <a:bodyPr wrap="none" rtlCol="0">
            <a:spAutoFit/>
          </a:bodyPr>
          <a:lstStyle/>
          <a:p>
            <a:pPr algn="ctr"/>
            <a:r>
              <a:rPr lang="fr-CA" sz="1200" b="1" u="none">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10966" y="89053"/>
            <a:ext cx="7606880" cy="874432"/>
          </a:xfrm>
        </p:spPr>
        <p:txBody>
          <a:bodyPr/>
          <a:lstStyle/>
          <a:p>
            <a:r>
              <a:rPr lang="fr-CA" sz="3600">
                <a:solidFill>
                  <a:schemeClr val="tx1"/>
                </a:solidFill>
                <a:latin typeface="Calibri" panose="020F0502020204030204" pitchFamily="34" charset="0"/>
                <a:cs typeface="Calibri" panose="020F0502020204030204" pitchFamily="34" charset="0"/>
              </a:rPr>
              <a:t>Ressources des normes de qualité</a:t>
            </a:r>
            <a:endParaRPr lang="en-US">
              <a:solidFill>
                <a:schemeClr val="tx1"/>
              </a:solidFill>
              <a:cs typeface="Calibri" panose="020F0502020204030204" pitchFamily="34" charset="0"/>
            </a:endParaRPr>
          </a:p>
        </p:txBody>
      </p:sp>
      <p:sp>
        <p:nvSpPr>
          <p:cNvPr id="23" name="TextBox 22"/>
          <p:cNvSpPr txBox="1"/>
          <p:nvPr/>
        </p:nvSpPr>
        <p:spPr>
          <a:xfrm>
            <a:off x="1674949" y="4358537"/>
            <a:ext cx="692177" cy="276999"/>
          </a:xfrm>
          <a:prstGeom prst="rect">
            <a:avLst/>
          </a:prstGeom>
          <a:noFill/>
        </p:spPr>
        <p:txBody>
          <a:bodyPr wrap="none" rtlCol="0" anchor="t">
            <a:spAutoFit/>
          </a:bodyPr>
          <a:lstStyle/>
          <a:p>
            <a:r>
              <a:rPr lang="fr-CA" sz="1200" b="1" u="none">
                <a:solidFill>
                  <a:srgbClr val="000000"/>
                </a:solidFill>
                <a:latin typeface="Calibri" panose="020F0502020204030204" pitchFamily="34" charset="0"/>
                <a:cs typeface="Calibri" panose="020F0502020204030204" pitchFamily="34" charset="0"/>
              </a:rPr>
              <a:t>Résumé</a:t>
            </a:r>
          </a:p>
        </p:txBody>
      </p:sp>
      <p:sp>
        <p:nvSpPr>
          <p:cNvPr id="24" name="TextBox 23">
            <a:extLst>
              <a:ext uri="{FF2B5EF4-FFF2-40B4-BE49-F238E27FC236}">
                <a16:creationId xmlns:a16="http://schemas.microsoft.com/office/drawing/2014/main" id="{4853A873-C959-4D38-8278-FD7FE247F985}"/>
              </a:ext>
            </a:extLst>
          </p:cNvPr>
          <p:cNvSpPr txBox="1"/>
          <p:nvPr/>
        </p:nvSpPr>
        <p:spPr>
          <a:xfrm>
            <a:off x="5053932" y="2535865"/>
            <a:ext cx="1262269" cy="276999"/>
          </a:xfrm>
          <a:prstGeom prst="rect">
            <a:avLst/>
          </a:prstGeom>
          <a:noFill/>
        </p:spPr>
        <p:txBody>
          <a:bodyPr wrap="none" rtlCol="0">
            <a:spAutoFit/>
          </a:bodyPr>
          <a:lstStyle/>
          <a:p>
            <a:r>
              <a:rPr lang="fr-CA" sz="1200" b="1" u="none">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2900818" y="2535865"/>
            <a:ext cx="1303306" cy="276999"/>
          </a:xfrm>
          <a:prstGeom prst="rect">
            <a:avLst/>
          </a:prstGeom>
          <a:noFill/>
        </p:spPr>
        <p:txBody>
          <a:bodyPr wrap="none" rtlCol="0">
            <a:spAutoFit/>
          </a:bodyPr>
          <a:lstStyle/>
          <a:p>
            <a:r>
              <a:rPr lang="fr-CA" sz="1200" b="1" u="none">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20257" y="4358537"/>
            <a:ext cx="1271374" cy="276999"/>
          </a:xfrm>
          <a:prstGeom prst="rect">
            <a:avLst/>
          </a:prstGeom>
          <a:noFill/>
        </p:spPr>
        <p:txBody>
          <a:bodyPr wrap="none" rtlCol="0" anchor="t">
            <a:spAutoFit/>
          </a:bodyPr>
          <a:lstStyle/>
          <a:p>
            <a:r>
              <a:rPr lang="en-US" altLang="en-US" sz="1200" b="1" u="none">
                <a:solidFill>
                  <a:srgbClr val="000000"/>
                </a:solidFill>
                <a:latin typeface="Calibri" panose="020F0502020204030204" pitchFamily="34" charset="0"/>
                <a:cs typeface="Calibri" panose="020F0502020204030204" pitchFamily="34" charset="0"/>
              </a:rPr>
              <a:t>Guide de </a:t>
            </a:r>
            <a:r>
              <a:rPr lang="en-US" altLang="en-US" sz="1200" b="1" u="none" err="1">
                <a:solidFill>
                  <a:srgbClr val="000000"/>
                </a:solidFill>
                <a:latin typeface="Calibri" panose="020F0502020204030204" pitchFamily="34" charset="0"/>
                <a:cs typeface="Calibri" panose="020F0502020204030204" pitchFamily="34" charset="0"/>
              </a:rPr>
              <a:t>mesure</a:t>
            </a:r>
            <a:endParaRPr lang="en-US" altLang="en-US" sz="1200" b="1" u="none">
              <a:solidFill>
                <a:srgbClr val="00000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61259AA-E2C6-4753-A057-C68A598A68F8}"/>
              </a:ext>
            </a:extLst>
          </p:cNvPr>
          <p:cNvPicPr>
            <a:picLocks noChangeAspect="1"/>
          </p:cNvPicPr>
          <p:nvPr/>
        </p:nvPicPr>
        <p:blipFill>
          <a:blip r:embed="rId5"/>
          <a:srcRect/>
          <a:stretch/>
        </p:blipFill>
        <p:spPr>
          <a:xfrm>
            <a:off x="3896745" y="2968346"/>
            <a:ext cx="1796924" cy="1351326"/>
          </a:xfrm>
          <a:prstGeom prst="rect">
            <a:avLst/>
          </a:prstGeom>
          <a:ln>
            <a:noFill/>
          </a:ln>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2149927B-10D1-C04B-2AF1-E5AFB31FB2F9}"/>
              </a:ext>
            </a:extLst>
          </p:cNvPr>
          <p:cNvPicPr>
            <a:picLocks noChangeAspect="1"/>
          </p:cNvPicPr>
          <p:nvPr/>
        </p:nvPicPr>
        <p:blipFill>
          <a:blip r:embed="rId6"/>
          <a:stretch>
            <a:fillRect/>
          </a:stretch>
        </p:blipFill>
        <p:spPr>
          <a:xfrm>
            <a:off x="2913808" y="880323"/>
            <a:ext cx="1277326" cy="1655541"/>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CB4EB8AF-FE78-8C8F-549E-D977B37FFDC4}"/>
              </a:ext>
            </a:extLst>
          </p:cNvPr>
          <p:cNvPicPr>
            <a:picLocks noChangeAspect="1"/>
          </p:cNvPicPr>
          <p:nvPr/>
        </p:nvPicPr>
        <p:blipFill>
          <a:blip r:embed="rId7"/>
          <a:stretch>
            <a:fillRect/>
          </a:stretch>
        </p:blipFill>
        <p:spPr>
          <a:xfrm>
            <a:off x="5055007" y="876583"/>
            <a:ext cx="1277326" cy="1663020"/>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FBB3A3D8-0CC4-4FA0-978E-7E7DB4F248B6}"/>
              </a:ext>
            </a:extLst>
          </p:cNvPr>
          <p:cNvPicPr>
            <a:picLocks noChangeAspect="1"/>
          </p:cNvPicPr>
          <p:nvPr/>
        </p:nvPicPr>
        <p:blipFill>
          <a:blip r:embed="rId8"/>
          <a:stretch>
            <a:fillRect/>
          </a:stretch>
        </p:blipFill>
        <p:spPr>
          <a:xfrm>
            <a:off x="6525861" y="2673438"/>
            <a:ext cx="1280296" cy="1663251"/>
          </a:xfrm>
          <a:prstGeom prst="rect">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7574B7B9-8B0D-A7D2-EAAD-4CF9B2922599}"/>
              </a:ext>
            </a:extLst>
          </p:cNvPr>
          <p:cNvPicPr>
            <a:picLocks noChangeAspect="1"/>
          </p:cNvPicPr>
          <p:nvPr/>
        </p:nvPicPr>
        <p:blipFill>
          <a:blip r:embed="rId9"/>
          <a:stretch>
            <a:fillRect/>
          </a:stretch>
        </p:blipFill>
        <p:spPr>
          <a:xfrm>
            <a:off x="1336982" y="2673438"/>
            <a:ext cx="1368110" cy="1688908"/>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424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86B6670D-E67D-AC44-98C1-39CEF062E68F}"/>
              </a:ext>
            </a:extLst>
          </p:cNvPr>
          <p:cNvSpPr txBox="1"/>
          <p:nvPr/>
        </p:nvSpPr>
        <p:spPr>
          <a:xfrm>
            <a:off x="2416559" y="989759"/>
            <a:ext cx="825034" cy="307777"/>
          </a:xfrm>
          <a:prstGeom prst="rect">
            <a:avLst/>
          </a:prstGeom>
          <a:solidFill>
            <a:srgbClr val="00B2E3"/>
          </a:solidFill>
          <a:ln>
            <a:noFill/>
          </a:ln>
        </p:spPr>
        <p:txBody>
          <a:bodyPr wrap="none" rtlCol="0">
            <a:spAutoFit/>
          </a:bodyPr>
          <a:lstStyle/>
          <a:p>
            <a:r>
              <a:rPr lang="fr-CA" sz="1400" b="1" u="none">
                <a:solidFill>
                  <a:schemeClr val="bg1"/>
                </a:solidFill>
                <a:latin typeface="Calibri" panose="020F0502020204030204" pitchFamily="34" charset="0"/>
                <a:cs typeface="Calibri" panose="020F0502020204030204" pitchFamily="34" charset="0"/>
              </a:rPr>
              <a:t>L’énoncé</a:t>
            </a:r>
            <a:endParaRPr lang="en-CA" b="1" u="none">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1BA80DA-2E42-A247-901F-49003CF0B24E}"/>
              </a:ext>
            </a:extLst>
          </p:cNvPr>
          <p:cNvSpPr txBox="1"/>
          <p:nvPr/>
        </p:nvSpPr>
        <p:spPr>
          <a:xfrm>
            <a:off x="5581925" y="738366"/>
            <a:ext cx="843500" cy="307777"/>
          </a:xfrm>
          <a:prstGeom prst="rect">
            <a:avLst/>
          </a:prstGeom>
          <a:solidFill>
            <a:srgbClr val="00B2E3"/>
          </a:solidFill>
          <a:ln>
            <a:noFill/>
          </a:ln>
        </p:spPr>
        <p:txBody>
          <a:bodyPr wrap="none" rtlCol="0">
            <a:spAutoFit/>
          </a:bodyPr>
          <a:lstStyle/>
          <a:p>
            <a:pPr algn="ctr"/>
            <a:r>
              <a:rPr lang="fr-CA" sz="1400" b="1" u="none">
                <a:solidFill>
                  <a:schemeClr val="bg1"/>
                </a:solidFill>
                <a:latin typeface="Calibri" panose="020F0502020204030204" pitchFamily="34" charset="0"/>
                <a:cs typeface="Calibri" panose="020F0502020204030204" pitchFamily="34" charset="0"/>
              </a:rPr>
              <a:t>Le public</a:t>
            </a:r>
          </a:p>
        </p:txBody>
      </p:sp>
      <p:sp>
        <p:nvSpPr>
          <p:cNvPr id="18" name="TextBox 17">
            <a:extLst>
              <a:ext uri="{FF2B5EF4-FFF2-40B4-BE49-F238E27FC236}">
                <a16:creationId xmlns:a16="http://schemas.microsoft.com/office/drawing/2014/main" id="{E36393B9-558E-0242-9948-3BD695AD8D63}"/>
              </a:ext>
            </a:extLst>
          </p:cNvPr>
          <p:cNvSpPr txBox="1"/>
          <p:nvPr/>
        </p:nvSpPr>
        <p:spPr>
          <a:xfrm>
            <a:off x="6171886" y="3225814"/>
            <a:ext cx="1285288" cy="307777"/>
          </a:xfrm>
          <a:prstGeom prst="rect">
            <a:avLst/>
          </a:prstGeom>
          <a:solidFill>
            <a:srgbClr val="00B2E3"/>
          </a:solidFill>
          <a:ln>
            <a:solidFill>
              <a:srgbClr val="FFFFFF"/>
            </a:solidFill>
          </a:ln>
        </p:spPr>
        <p:txBody>
          <a:bodyPr wrap="none" rtlCol="0">
            <a:spAutoFit/>
          </a:bodyPr>
          <a:lstStyle/>
          <a:p>
            <a:pPr algn="ctr"/>
            <a:r>
              <a:rPr lang="fr-CA" sz="1400" b="1" u="none">
                <a:solidFill>
                  <a:schemeClr val="bg1"/>
                </a:solidFill>
                <a:latin typeface="Calibri" panose="020F0502020204030204" pitchFamily="34" charset="0"/>
                <a:cs typeface="Calibri" panose="020F0502020204030204" pitchFamily="34" charset="0"/>
              </a:rPr>
              <a:t>Les indicateurs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2479001" y="3157018"/>
            <a:ext cx="1260537" cy="307777"/>
          </a:xfrm>
          <a:prstGeom prst="rect">
            <a:avLst/>
          </a:prstGeom>
          <a:solidFill>
            <a:srgbClr val="00B2E3"/>
          </a:solidFill>
          <a:ln>
            <a:solidFill>
              <a:srgbClr val="FFFFFF"/>
            </a:solidFill>
          </a:ln>
        </p:spPr>
        <p:txBody>
          <a:bodyPr wrap="none" rtlCol="0">
            <a:spAutoFit/>
          </a:bodyPr>
          <a:lstStyle/>
          <a:p>
            <a:pPr algn="ctr"/>
            <a:r>
              <a:rPr lang="fr-CA" sz="1400" b="1" u="none">
                <a:solidFill>
                  <a:schemeClr val="bg1"/>
                </a:solidFill>
                <a:latin typeface="Calibri" panose="020F0502020204030204" pitchFamily="34" charset="0"/>
                <a:cs typeface="Calibri" panose="020F0502020204030204" pitchFamily="34" charset="0"/>
              </a:rPr>
              <a:t>Les définitions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10967" y="89136"/>
            <a:ext cx="6518766" cy="837103"/>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a:solidFill>
                  <a:schemeClr val="tx1"/>
                </a:solidFill>
                <a:latin typeface="Calibri" panose="020F0502020204030204" pitchFamily="34" charset="0"/>
                <a:cs typeface="Calibri" panose="020F0502020204030204" pitchFamily="34" charset="0"/>
              </a:rPr>
              <a:t>Aperçu de la norme de qualité</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835997" y="1243886"/>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008267" y="974150"/>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3080065" y="338845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6816383" y="3438785"/>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pic>
        <p:nvPicPr>
          <p:cNvPr id="3" name="Picture 2">
            <a:extLst>
              <a:ext uri="{FF2B5EF4-FFF2-40B4-BE49-F238E27FC236}">
                <a16:creationId xmlns:a16="http://schemas.microsoft.com/office/drawing/2014/main" id="{41FA5D40-2434-969A-0D7F-D61D4935DC08}"/>
              </a:ext>
            </a:extLst>
          </p:cNvPr>
          <p:cNvPicPr>
            <a:picLocks noChangeAspect="1"/>
          </p:cNvPicPr>
          <p:nvPr/>
        </p:nvPicPr>
        <p:blipFill>
          <a:blip r:embed="rId4"/>
          <a:stretch>
            <a:fillRect/>
          </a:stretch>
        </p:blipFill>
        <p:spPr>
          <a:xfrm>
            <a:off x="1443497" y="1642635"/>
            <a:ext cx="2784999" cy="1350596"/>
          </a:xfrm>
          <a:prstGeom prst="rect">
            <a:avLst/>
          </a:prstGeom>
          <a:effectLst>
            <a:outerShdw blurRad="50800" dist="38100" dir="2700000" algn="tl" rotWithShape="0">
              <a:prstClr val="black">
                <a:alpha val="40000"/>
              </a:prstClr>
            </a:outerShdw>
          </a:effectLst>
        </p:spPr>
      </p:pic>
      <p:pic>
        <p:nvPicPr>
          <p:cNvPr id="5" name="Picture 4">
            <a:extLst>
              <a:ext uri="{FF2B5EF4-FFF2-40B4-BE49-F238E27FC236}">
                <a16:creationId xmlns:a16="http://schemas.microsoft.com/office/drawing/2014/main" id="{1FE31E71-16D0-1B92-1A36-87E02657B306}"/>
              </a:ext>
            </a:extLst>
          </p:cNvPr>
          <p:cNvPicPr>
            <a:picLocks noChangeAspect="1"/>
          </p:cNvPicPr>
          <p:nvPr/>
        </p:nvPicPr>
        <p:blipFill>
          <a:blip r:embed="rId5"/>
          <a:stretch>
            <a:fillRect/>
          </a:stretch>
        </p:blipFill>
        <p:spPr>
          <a:xfrm>
            <a:off x="1527945" y="3756615"/>
            <a:ext cx="3104240" cy="1242456"/>
          </a:xfrm>
          <a:prstGeom prst="rect">
            <a:avLst/>
          </a:prstGeom>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A114ABDF-0C2C-2A4A-D24E-31DA656991BF}"/>
              </a:ext>
            </a:extLst>
          </p:cNvPr>
          <p:cNvPicPr>
            <a:picLocks noChangeAspect="1"/>
          </p:cNvPicPr>
          <p:nvPr/>
        </p:nvPicPr>
        <p:blipFill>
          <a:blip r:embed="rId6"/>
          <a:stretch>
            <a:fillRect/>
          </a:stretch>
        </p:blipFill>
        <p:spPr>
          <a:xfrm>
            <a:off x="4889129" y="1410293"/>
            <a:ext cx="2238276" cy="1728127"/>
          </a:xfrm>
          <a:prstGeom prst="rect">
            <a:avLst/>
          </a:prstGeom>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9F3ED07F-DC73-F76E-99E3-04DC44AAAE15}"/>
              </a:ext>
            </a:extLst>
          </p:cNvPr>
          <p:cNvPicPr>
            <a:picLocks noChangeAspect="1"/>
          </p:cNvPicPr>
          <p:nvPr/>
        </p:nvPicPr>
        <p:blipFill>
          <a:blip r:embed="rId7"/>
          <a:stretch>
            <a:fillRect/>
          </a:stretch>
        </p:blipFill>
        <p:spPr>
          <a:xfrm>
            <a:off x="5658302" y="3912056"/>
            <a:ext cx="2312456" cy="104683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2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2400" b="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Guide du patient</a:t>
            </a:r>
            <a:endParaRPr lang="en-US">
              <a:solidFill>
                <a:schemeClr val="tx1"/>
              </a:solidFill>
              <a:cs typeface="Calibri" panose="020F0502020204030204" pitchFamily="34" charset="0"/>
            </a:endParaRPr>
          </a:p>
        </p:txBody>
      </p:sp>
      <p:sp>
        <p:nvSpPr>
          <p:cNvPr id="5" name="Content Placeholder 4"/>
          <p:cNvSpPr>
            <a:spLocks noGrp="1"/>
          </p:cNvSpPr>
          <p:nvPr>
            <p:ph idx="4294967295"/>
          </p:nvPr>
        </p:nvSpPr>
        <p:spPr>
          <a:xfrm>
            <a:off x="972193" y="1285420"/>
            <a:ext cx="2697282" cy="2202656"/>
          </a:xfrm>
        </p:spPr>
        <p:txBody>
          <a:bodyPr/>
          <a:lstStyle/>
          <a:p>
            <a:pPr marL="0" indent="0">
              <a:buNone/>
            </a:pPr>
            <a:r>
              <a:rPr lang="fr-CA" sz="1600">
                <a:latin typeface="Calibri" panose="020F0502020204030204" pitchFamily="34" charset="0"/>
                <a:cs typeface="Calibri" panose="020F0502020204030204" pitchFamily="34" charset="0"/>
              </a:rPr>
              <a:t>Le </a:t>
            </a:r>
            <a:r>
              <a:rPr lang="fr-CA" sz="1600" b="1">
                <a:latin typeface="Calibri" panose="020F0502020204030204" pitchFamily="34" charset="0"/>
                <a:cs typeface="Calibri" panose="020F0502020204030204" pitchFamily="34" charset="0"/>
              </a:rPr>
              <a:t>guide du patient </a:t>
            </a:r>
            <a:r>
              <a:rPr lang="fr-CA" sz="160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a:t>
            </a:r>
            <a:r>
              <a:rPr lang="en-US" sz="1500"/>
              <a:t>. </a:t>
            </a:r>
          </a:p>
        </p:txBody>
      </p:sp>
      <p:pic>
        <p:nvPicPr>
          <p:cNvPr id="3" name="Picture 2">
            <a:extLst>
              <a:ext uri="{FF2B5EF4-FFF2-40B4-BE49-F238E27FC236}">
                <a16:creationId xmlns:a16="http://schemas.microsoft.com/office/drawing/2014/main" id="{6FAF1EDD-73C5-CF98-20B3-48F0E7B46A75}"/>
              </a:ext>
            </a:extLst>
          </p:cNvPr>
          <p:cNvPicPr>
            <a:picLocks noChangeAspect="1"/>
          </p:cNvPicPr>
          <p:nvPr/>
        </p:nvPicPr>
        <p:blipFill>
          <a:blip r:embed="rId4"/>
          <a:stretch>
            <a:fillRect/>
          </a:stretch>
        </p:blipFill>
        <p:spPr>
          <a:xfrm>
            <a:off x="5055006" y="876582"/>
            <a:ext cx="2595949" cy="337980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12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Comment le système de santé peut appuyer la mise en œuvre</a:t>
            </a:r>
            <a:br>
              <a:rPr lang="en-CA"/>
            </a:br>
            <a:endParaRPr lang="en-US">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fr-FR" sz="200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a:t>
            </a:r>
          </a:p>
          <a:p>
            <a:r>
              <a:rPr lang="fr-FR" sz="2000">
                <a:latin typeface="Calibri" panose="020F0502020204030204" pitchFamily="34" charset="0"/>
                <a:cs typeface="Calibri" panose="020F0502020204030204" pitchFamily="34" charset="0"/>
              </a:rPr>
              <a:t>Santé Ontario travaillera avec d'autres partenaires provinciaux, dont le ministère de la Santé, et les soutiendra afin de combler les lacunes au niveau du système pour soutenir la mise en œuvre des normes de qualité</a:t>
            </a:r>
            <a:endParaRPr lang="fr-CA" sz="200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a:solidFill>
                  <a:schemeClr val="tx1"/>
                </a:solidFill>
                <a:latin typeface="Calibri" panose="020F0502020204030204" pitchFamily="34" charset="0"/>
                <a:cs typeface="Calibri" panose="020F0502020204030204" pitchFamily="34" charset="0"/>
              </a:rPr>
              <a:t>Normes de qualité</a:t>
            </a:r>
            <a:br>
              <a:rPr lang="fr-CA" sz="1200">
                <a:solidFill>
                  <a:schemeClr val="tx1"/>
                </a:solidFill>
                <a:latin typeface="Calibri" panose="020F0502020204030204" pitchFamily="34" charset="0"/>
                <a:cs typeface="Calibri" panose="020F0502020204030204" pitchFamily="34" charset="0"/>
              </a:rPr>
            </a:br>
            <a:r>
              <a:rPr lang="fr-CA">
                <a:solidFill>
                  <a:schemeClr val="tx1"/>
                </a:solidFill>
                <a:latin typeface="Calibri" panose="020F0502020204030204" pitchFamily="34" charset="0"/>
                <a:cs typeface="Calibri" panose="020F0502020204030204" pitchFamily="34" charset="0"/>
              </a:rPr>
              <a:t>Outils de mise en œuvre</a:t>
            </a:r>
            <a:endParaRPr lang="en-US" sz="3200">
              <a:solidFill>
                <a:schemeClr val="tx1"/>
              </a:solidFill>
              <a:cs typeface="Calibri" panose="020F0502020204030204" pitchFamily="34" charset="0"/>
            </a:endParaRPr>
          </a:p>
        </p:txBody>
      </p:sp>
      <p:sp>
        <p:nvSpPr>
          <p:cNvPr id="5" name="Content Placeholder 4"/>
          <p:cNvSpPr>
            <a:spLocks noGrp="1"/>
          </p:cNvSpPr>
          <p:nvPr>
            <p:ph idx="4294967295"/>
          </p:nvPr>
        </p:nvSpPr>
        <p:spPr>
          <a:xfrm>
            <a:off x="771896" y="1187533"/>
            <a:ext cx="3239013" cy="3539042"/>
          </a:xfrm>
        </p:spPr>
        <p:txBody>
          <a:bodyPr/>
          <a:lstStyle/>
          <a:p>
            <a:pPr marL="0" indent="0">
              <a:buNone/>
            </a:pPr>
            <a:r>
              <a:rPr lang="fr-CA" sz="1600">
                <a:latin typeface="Calibri" panose="020F0502020204030204" pitchFamily="34" charset="0"/>
                <a:cs typeface="Calibri" panose="020F0502020204030204" pitchFamily="34" charset="0"/>
              </a:rPr>
              <a:t>Le </a:t>
            </a:r>
            <a:r>
              <a:rPr lang="fr-CA" sz="1600" b="1" i="1">
                <a:latin typeface="Calibri" panose="020F0502020204030204" pitchFamily="34" charset="0"/>
                <a:cs typeface="Calibri" panose="020F0502020204030204" pitchFamily="34" charset="0"/>
              </a:rPr>
              <a:t>Guide de démarrage</a:t>
            </a:r>
            <a:r>
              <a:rPr lang="fr-CA" sz="1600" b="1">
                <a:latin typeface="Calibri" panose="020F0502020204030204" pitchFamily="34" charset="0"/>
                <a:cs typeface="Calibri" panose="020F0502020204030204" pitchFamily="34" charset="0"/>
              </a:rPr>
              <a:t> :</a:t>
            </a:r>
          </a:p>
          <a:p>
            <a:pPr>
              <a:buClr>
                <a:srgbClr val="00B2E3"/>
              </a:buClr>
            </a:pPr>
            <a:r>
              <a:rPr lang="fr-CA" sz="160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160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3" name="Picture 2">
            <a:extLst>
              <a:ext uri="{FF2B5EF4-FFF2-40B4-BE49-F238E27FC236}">
                <a16:creationId xmlns:a16="http://schemas.microsoft.com/office/drawing/2014/main" id="{F6CA495C-B64F-2E7A-F785-ADD5C7D80FFA}"/>
              </a:ext>
            </a:extLst>
          </p:cNvPr>
          <p:cNvPicPr>
            <a:picLocks noChangeAspect="1"/>
          </p:cNvPicPr>
          <p:nvPr/>
        </p:nvPicPr>
        <p:blipFill>
          <a:blip r:embed="rId4"/>
          <a:srcRect/>
          <a:stretch/>
        </p:blipFill>
        <p:spPr>
          <a:xfrm>
            <a:off x="4900471" y="1401289"/>
            <a:ext cx="3561279" cy="2678159"/>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5"/>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3"/>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8"/>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8"/>
</p:tagLst>
</file>

<file path=ppt/tags/tag52.xml><?xml version="1.0" encoding="utf-8"?>
<p:tagLst xmlns:a="http://schemas.openxmlformats.org/drawingml/2006/main" xmlns:r="http://schemas.openxmlformats.org/officeDocument/2006/relationships" xmlns:p="http://schemas.openxmlformats.org/presentationml/2006/main">
  <p:tag name="NUM" val="9"/>
</p:tagLst>
</file>

<file path=ppt/tags/tag53.xml><?xml version="1.0" encoding="utf-8"?>
<p:tagLst xmlns:a="http://schemas.openxmlformats.org/drawingml/2006/main" xmlns:r="http://schemas.openxmlformats.org/officeDocument/2006/relationships" xmlns:p="http://schemas.openxmlformats.org/presentationml/2006/main">
  <p:tag name="NUM" val="10"/>
</p:tagLst>
</file>

<file path=ppt/tags/tag54.xml><?xml version="1.0" encoding="utf-8"?>
<p:tagLst xmlns:a="http://schemas.openxmlformats.org/drawingml/2006/main" xmlns:r="http://schemas.openxmlformats.org/officeDocument/2006/relationships" xmlns:p="http://schemas.openxmlformats.org/presentationml/2006/main">
  <p:tag name="NUM" val="11"/>
</p:tagLst>
</file>

<file path=ppt/tags/tag55.xml><?xml version="1.0" encoding="utf-8"?>
<p:tagLst xmlns:a="http://schemas.openxmlformats.org/drawingml/2006/main" xmlns:r="http://schemas.openxmlformats.org/officeDocument/2006/relationships" xmlns:p="http://schemas.openxmlformats.org/presentationml/2006/main">
  <p:tag name="NUM" val="12"/>
</p:tagLst>
</file>

<file path=ppt/tags/tag56.xml><?xml version="1.0" encoding="utf-8"?>
<p:tagLst xmlns:a="http://schemas.openxmlformats.org/drawingml/2006/main" xmlns:r="http://schemas.openxmlformats.org/officeDocument/2006/relationships" xmlns:p="http://schemas.openxmlformats.org/presentationml/2006/main">
  <p:tag name="NUM" val="13"/>
</p:tagLst>
</file>

<file path=ppt/tags/tag57.xml><?xml version="1.0" encoding="utf-8"?>
<p:tagLst xmlns:a="http://schemas.openxmlformats.org/drawingml/2006/main" xmlns:r="http://schemas.openxmlformats.org/officeDocument/2006/relationships" xmlns:p="http://schemas.openxmlformats.org/presentationml/2006/main">
  <p:tag name="NUM" val="14"/>
</p:tagLst>
</file>

<file path=ppt/tags/tag58.xml><?xml version="1.0" encoding="utf-8"?>
<p:tagLst xmlns:a="http://schemas.openxmlformats.org/drawingml/2006/main" xmlns:r="http://schemas.openxmlformats.org/officeDocument/2006/relationships" xmlns:p="http://schemas.openxmlformats.org/presentationml/2006/main">
  <p:tag name="NUM" val="15"/>
</p:tagLst>
</file>

<file path=ppt/tags/tag59.xml><?xml version="1.0" encoding="utf-8"?>
<p:tagLst xmlns:a="http://schemas.openxmlformats.org/drawingml/2006/main" xmlns:r="http://schemas.openxmlformats.org/officeDocument/2006/relationships" xmlns:p="http://schemas.openxmlformats.org/presentationml/2006/main">
  <p:tag name="NUM" val="16"/>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NUM" val="17"/>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8" ma:contentTypeDescription="Create a new document." ma:contentTypeScope="" ma:versionID="935337360c559c18ba41cbfad56b2126">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56581e9ca4040310513b11c094035c8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7211F7-2DF1-4B68-8B60-CC913EB92E33}">
  <ds:schemaRefs>
    <ds:schemaRef ds:uri="http://purl.org/dc/dcmitype/"/>
    <ds:schemaRef ds:uri="http://schemas.openxmlformats.org/package/2006/metadata/core-properties"/>
    <ds:schemaRef ds:uri="http://purl.org/dc/elements/1.1/"/>
    <ds:schemaRef ds:uri="http://schemas.microsoft.com/office/2006/documentManagement/types"/>
    <ds:schemaRef ds:uri="f4a9ebb6-6bae-4df8-b4d9-b705f0eb6b4b"/>
    <ds:schemaRef ds:uri="http://purl.org/dc/terms/"/>
    <ds:schemaRef ds:uri="http://schemas.microsoft.com/office/infopath/2007/PartnerControls"/>
    <ds:schemaRef ds:uri="623dabe2-7971-4695-be10-17b1dbde532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49A68B3-4EDB-43A9-80F7-657163E4435D}">
  <ds:schemaRefs>
    <ds:schemaRef ds:uri="http://schemas.microsoft.com/sharepoint/v3/contenttype/forms"/>
  </ds:schemaRefs>
</ds:datastoreItem>
</file>

<file path=customXml/itemProps3.xml><?xml version="1.0" encoding="utf-8"?>
<ds:datastoreItem xmlns:ds="http://schemas.openxmlformats.org/officeDocument/2006/customXml" ds:itemID="{C036E453-A22F-4823-8CBA-C7332A6E1638}">
  <ds:schemaRefs>
    <ds:schemaRef ds:uri="623dabe2-7971-4695-be10-17b1dbde532f"/>
    <ds:schemaRef ds:uri="f4a9ebb6-6bae-4df8-b4d9-b705f0eb6b4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TotalTime>
  <Words>4909</Words>
  <Application>Microsoft Office PowerPoint</Application>
  <PresentationFormat>On-screen Show (16:9)</PresentationFormat>
  <Paragraphs>251</Paragraphs>
  <Slides>40</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Arial Narrow</vt:lpstr>
      <vt:lpstr>Calibri</vt:lpstr>
      <vt:lpstr>Helvetica Neue Light</vt:lpstr>
      <vt:lpstr>ITC Century Std Book</vt:lpstr>
      <vt:lpstr>Raleway</vt:lpstr>
      <vt:lpstr>Raleway Light</vt:lpstr>
      <vt:lpstr>Ontario Health</vt:lpstr>
      <vt:lpstr>PowerPoint Presentation</vt:lpstr>
      <vt:lpstr>Objectifs</vt:lpstr>
      <vt:lpstr>Normes de qualité</vt:lpstr>
      <vt:lpstr>Normes de qualité</vt:lpstr>
      <vt:lpstr>Ressources des normes de qualité</vt:lpstr>
      <vt:lpstr>PowerPoint Presentation</vt:lpstr>
      <vt:lpstr>Normes de qualité Guide du patient</vt:lpstr>
      <vt:lpstr>Normes de qualité Comment le système de santé peut appuyer la mise en œuvre </vt:lpstr>
      <vt:lpstr>Normes de qualité Outils de mise en œuvre</vt:lpstr>
      <vt:lpstr>Normes de qualité Quorum</vt:lpstr>
      <vt:lpstr>Normes de qualité Guide de mesure</vt:lpstr>
      <vt:lpstr>Normes de qualité Résumé</vt:lpstr>
      <vt:lpstr>PowerPoint Presentation</vt:lpstr>
      <vt:lpstr>Un demi-million d’opérations sont effectuées chaque année en Ontario.   De toutes les visites de soins de santé avec une infection des plaies opératoires (IPO) au cours de l’AF 2020, 91 % ont eu lieu dans des établissements de soins primaires.</vt:lpstr>
      <vt:lpstr>Le nombre d’hospitalisations avec une IPO a diminué entre l’AF 2017 et l’AF 2021, mais le taux d’hospitalisations avec une IPO dans les 30 jours suivant l’opération a augmenté au cours de l’AF 2020</vt:lpstr>
      <vt:lpstr>PowerPoint Presentation</vt:lpstr>
      <vt:lpstr>PowerPoint Presentation</vt:lpstr>
      <vt:lpstr>Le nombre de visites au SU avec une IPO a diminué entre l’AF 2017 et l’AF 2020, mais a augmenté considérablement au cours de l’AF 2021. Les taux de visites du SU dans les 30 jours suivant l’opération ont suivi des tendances similaires.</vt:lpstr>
      <vt:lpstr>PowerPoint Presentation</vt:lpstr>
      <vt:lpstr>Au cours de l’AF 2021, 1 visite du SU sur 5 avec une IPO a entraîné l’admission à l’hôpital.  La moitié de toutes les visites DU su ont reçu un niveau de triage à caractère aigu et ont été renvoyées à la maison.</vt:lpstr>
      <vt:lpstr>PowerPoint Presentation</vt:lpstr>
      <vt:lpstr>Le taux de visites en raison d’une IPO après des opérations du système lymphatique était également élevé, à 30 pour 1 000 opérations. Le taux variait de 24,4 visites pour 1 000 opérations à Toronto à 67,0 pour 1 000 opérations dans la région du Nord-Ouest.</vt:lpstr>
      <vt:lpstr>Au cours de l’AF 2021, les transitions post-opérations vers les soins à domicile ont varié selon la région</vt:lpstr>
      <vt:lpstr>« Une norme de qualité d’IPO aurait pu m’aider à discuter avec mon chirurgien du risque de développer une IPO et des signes et symptômes à surveiller. J’espère que cette norme et ce guide des patients sensibiliseront les patients qui subissent une opération et leurs soignants aux IPO et les aideront à poser des questions éclairées à leurs fournisseurs de soins de santé. »  – Cheryl Chui, conseillère en expérience vécue, Comité consultatif sur la norme de qualité relative aux infections du site opératoire </vt:lpstr>
      <vt:lpstr>« Avoir besoin d’une opération peut être assez stressant sans craindre de développer une infection et les conséquences potentielles pour la santé et le rétablissement de la personne. Les normes sont particulièrement importantes non seulement pour améliorer la qualité des soins grâce à une pratique normalisée et fondée sur des données probantes, mais aussi pour assurer la tranquillité d’esprit des patients que leurs équipes de soins communiquent efficacement. »  – Jillian Brooke, directeur principal, Santé au travail, mieux-être, sécurité et intégration, SE Health; Comité consultatif sur la norme de qualité relative aux infections du site opératoire    </vt:lpstr>
      <vt:lpstr>Énoncés de qualité pour améliorer les soins</vt:lpstr>
      <vt:lpstr>Portée de cette norme de qualité</vt:lpstr>
      <vt:lpstr>Thèmes de l’énoncé sur cette norme de qualité</vt:lpstr>
      <vt:lpstr>Énoncé de qualité 1 Évaluation des risques</vt:lpstr>
      <vt:lpstr>Énoncé de qualité 2 Soins préopératoires aux patients</vt:lpstr>
      <vt:lpstr>Énoncé de qualité 3 Prophylaxie antibiotique</vt:lpstr>
      <vt:lpstr>Énoncé de qualité 4 Suivi périopératoire</vt:lpstr>
      <vt:lpstr>Énoncé de qualité 5 Procédures en salle d’opération</vt:lpstr>
      <vt:lpstr>Énoncé de qualité 6 Éducation destinée aux patients, aux familles et aux aidants</vt:lpstr>
      <vt:lpstr>Énoncé de qualité 7 Coordination des soins postopératoires </vt:lpstr>
      <vt:lpstr>Mesure à l’appui de l’amélioration  </vt:lpstr>
      <vt:lpstr>Indicateurs pouvant être mesurés à l’aide de données provinciales </vt:lpstr>
      <vt:lpstr>Indicateur ne peut être mesurés qu’à l’aide de données locales</vt:lpstr>
      <vt:lpstr>Le Réseau d’amélioration de la qualité des soins chirurgicaux en Ontario (ON-SQIN)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Cowan, Kara</dc:creator>
  <cp:lastModifiedBy>Cowan, Kara</cp:lastModifiedBy>
  <cp:revision>1</cp:revision>
  <dcterms:modified xsi:type="dcterms:W3CDTF">2023-02-27T15:13:18Z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