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charts/chart2.xml" ContentType="application/vnd.openxmlformats-officedocument.drawingml.chart+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0.xml" ContentType="application/vnd.openxmlformats-officedocument.presentationml.notesSlide+xml"/>
  <Override PartName="/ppt/charts/chart3.xml" ContentType="application/vnd.openxmlformats-officedocument.drawingml.chart+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1.xml" ContentType="application/vnd.openxmlformats-officedocument.presentationml.notesSlide+xml"/>
  <Override PartName="/ppt/charts/chart4.xml" ContentType="application/vnd.openxmlformats-officedocument.drawingml.chart+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notesSlides/notesSlide2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1.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2.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4.xml" ContentType="application/vnd.openxmlformats-officedocument.presentationml.notesSlide+xml"/>
  <Override PartName="/ppt/tags/tag140.xml" ContentType="application/vnd.openxmlformats-officedocument.presentationml.tags+xml"/>
  <Override PartName="/ppt/notesSlides/notesSlide3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36.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8.xml" ContentType="application/vnd.openxmlformats-officedocument.presentationml.notesSlide+xml"/>
  <Override PartName="/ppt/tags/tag149.xml" ContentType="application/vnd.openxmlformats-officedocument.presentationml.tags+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50"/>
  </p:notesMasterIdLst>
  <p:handoutMasterIdLst>
    <p:handoutMasterId r:id="rId51"/>
  </p:handoutMasterIdLst>
  <p:sldIdLst>
    <p:sldId id="372" r:id="rId8"/>
    <p:sldId id="649" r:id="rId9"/>
    <p:sldId id="651" r:id="rId10"/>
    <p:sldId id="654" r:id="rId11"/>
    <p:sldId id="652" r:id="rId12"/>
    <p:sldId id="474" r:id="rId13"/>
    <p:sldId id="621" r:id="rId14"/>
    <p:sldId id="653" r:id="rId15"/>
    <p:sldId id="623" r:id="rId16"/>
    <p:sldId id="1167" r:id="rId17"/>
    <p:sldId id="699" r:id="rId18"/>
    <p:sldId id="700" r:id="rId19"/>
    <p:sldId id="624" r:id="rId20"/>
    <p:sldId id="1335" r:id="rId21"/>
    <p:sldId id="1195" r:id="rId22"/>
    <p:sldId id="1336" r:id="rId23"/>
    <p:sldId id="1337" r:id="rId24"/>
    <p:sldId id="1373" r:id="rId25"/>
    <p:sldId id="1370" r:id="rId26"/>
    <p:sldId id="1371" r:id="rId27"/>
    <p:sldId id="267" r:id="rId28"/>
    <p:sldId id="1372" r:id="rId29"/>
    <p:sldId id="1375" r:id="rId30"/>
    <p:sldId id="1344" r:id="rId31"/>
    <p:sldId id="422" r:id="rId32"/>
    <p:sldId id="1324" r:id="rId33"/>
    <p:sldId id="278" r:id="rId34"/>
    <p:sldId id="666" r:id="rId35"/>
    <p:sldId id="667" r:id="rId36"/>
    <p:sldId id="668" r:id="rId37"/>
    <p:sldId id="669" r:id="rId38"/>
    <p:sldId id="670" r:id="rId39"/>
    <p:sldId id="671" r:id="rId40"/>
    <p:sldId id="672" r:id="rId41"/>
    <p:sldId id="1190" r:id="rId42"/>
    <p:sldId id="1191" r:id="rId43"/>
    <p:sldId id="1192" r:id="rId44"/>
    <p:sldId id="1379" r:id="rId45"/>
    <p:sldId id="1174" r:id="rId46"/>
    <p:sldId id="646" r:id="rId47"/>
    <p:sldId id="1369" r:id="rId48"/>
    <p:sldId id="647" r:id="rId49"/>
  </p:sldIdLst>
  <p:sldSz cx="9144000" cy="6858000" type="screen4x3"/>
  <p:notesSz cx="6858000" cy="933450"/>
  <p:custDataLst>
    <p:tags r:id="rId52"/>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Harrison, Susan" initials="HS" lastIdx="5" clrIdx="29">
    <p:extLst>
      <p:ext uri="{19B8F6BF-5375-455C-9EA6-DF929625EA0E}">
        <p15:presenceInfo xmlns:p15="http://schemas.microsoft.com/office/powerpoint/2012/main" userId="S::sharrison@hqontario.ca::12d20603-a68e-40bb-99e5-862f8234107b" providerId="AD"/>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53"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26"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5"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0"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8"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Stacey Johnson" initials="SJ" lastIdx="2" clrIdx="26">
    <p:extLst>
      <p:ext uri="{19B8F6BF-5375-455C-9EA6-DF929625EA0E}">
        <p15:presenceInfo xmlns:p15="http://schemas.microsoft.com/office/powerpoint/2012/main" userId="Stacey Johnson" providerId="None"/>
      </p:ext>
    </p:extLst>
  </p:cmAuthor>
  <p:cmAuthor id="27" name="Johnson, Stacey" initials="JS" lastIdx="6" clrIdx="27">
    <p:extLst>
      <p:ext uri="{19B8F6BF-5375-455C-9EA6-DF929625EA0E}">
        <p15:presenceInfo xmlns:p15="http://schemas.microsoft.com/office/powerpoint/2012/main" userId="S::sjohnson@hqontario.ca::c1d74880-3551-4508-8754-1d2254d9d2e6" providerId="AD"/>
      </p:ext>
    </p:extLst>
  </p:cmAuthor>
  <p:cmAuthor id="28" name="McPherson, Mark" initials="MM [2]" lastIdx="3" clrIdx="28">
    <p:extLst>
      <p:ext uri="{19B8F6BF-5375-455C-9EA6-DF929625EA0E}">
        <p15:presenceInfo xmlns:p15="http://schemas.microsoft.com/office/powerpoint/2012/main" userId="S::mmcpherson@hqontario.ca::f833bfa2-6332-4d62-b62a-91635ec13b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E3"/>
    <a:srgbClr val="047BC1"/>
    <a:srgbClr val="00A0AF"/>
    <a:srgbClr val="00788A"/>
    <a:srgbClr val="F5F5F5"/>
    <a:srgbClr val="FCD8D8"/>
    <a:srgbClr val="F9B9B9"/>
    <a:srgbClr val="FFCF37"/>
    <a:srgbClr val="EDFDFF"/>
    <a:srgbClr val="EED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54DDD1-A394-7848-B1B0-043FA2008F35}" v="166" dt="2019-12-13T20:02:38.0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62"/>
    <p:restoredTop sz="78082" autoAdjust="0"/>
  </p:normalViewPr>
  <p:slideViewPr>
    <p:cSldViewPr snapToGrid="0">
      <p:cViewPr varScale="1">
        <p:scale>
          <a:sx n="235" d="100"/>
          <a:sy n="235" d="100"/>
        </p:scale>
        <p:origin x="1344" y="168"/>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315" d="100"/>
          <a:sy n="315" d="100"/>
        </p:scale>
        <p:origin x="192" y="55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mmcpherson\Desktop\CFI%20Graphs-FR.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mcpherson\Desktop\CFI%20Graphs-FR.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mcpherson\Desktop\CFI%20Graphs-FR.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mcpherson\Desktop\CFI%20Graphs-FR.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9438548442317"/>
          <c:y val="6.3783431757517509E-2"/>
          <c:w val="0.88517277188177557"/>
          <c:h val="0.68292222899074628"/>
        </c:manualLayout>
      </c:layout>
      <c:barChart>
        <c:barDir val="col"/>
        <c:grouping val="clustered"/>
        <c:varyColors val="0"/>
        <c:ser>
          <c:idx val="0"/>
          <c:order val="0"/>
          <c:tx>
            <c:strRef>
              <c:f>'Provider informed'!$B$2</c:f>
              <c:strCache>
                <c:ptCount val="1"/>
                <c:pt idx="0">
                  <c:v>Le fournisseur a été informé</c:v>
                </c:pt>
              </c:strCache>
            </c:strRef>
          </c:tx>
          <c:spPr>
            <a:solidFill>
              <a:srgbClr val="00B2E3"/>
            </a:solidFill>
            <a:ln w="25400">
              <a:noFill/>
            </a:ln>
          </c:spPr>
          <c:invertIfNegative val="0"/>
          <c:dPt>
            <c:idx val="0"/>
            <c:invertIfNegative val="0"/>
            <c:bubble3D val="0"/>
            <c:extLst>
              <c:ext xmlns:c16="http://schemas.microsoft.com/office/drawing/2014/chart" uri="{C3380CC4-5D6E-409C-BE32-E72D297353CC}">
                <c16:uniqueId val="{00000000-D426-4C9F-9BBB-E95F2403EB87}"/>
              </c:ext>
            </c:extLst>
          </c:dPt>
          <c:dPt>
            <c:idx val="1"/>
            <c:invertIfNegative val="0"/>
            <c:bubble3D val="0"/>
            <c:extLst>
              <c:ext xmlns:c16="http://schemas.microsoft.com/office/drawing/2014/chart" uri="{C3380CC4-5D6E-409C-BE32-E72D297353CC}">
                <c16:uniqueId val="{00000001-D426-4C9F-9BBB-E95F2403EB87}"/>
              </c:ext>
            </c:extLst>
          </c:dPt>
          <c:dPt>
            <c:idx val="2"/>
            <c:invertIfNegative val="0"/>
            <c:bubble3D val="0"/>
            <c:extLst>
              <c:ext xmlns:c16="http://schemas.microsoft.com/office/drawing/2014/chart" uri="{C3380CC4-5D6E-409C-BE32-E72D297353CC}">
                <c16:uniqueId val="{00000002-D426-4C9F-9BBB-E95F2403EB87}"/>
              </c:ext>
            </c:extLst>
          </c:dPt>
          <c:dPt>
            <c:idx val="3"/>
            <c:invertIfNegative val="0"/>
            <c:bubble3D val="0"/>
            <c:extLst>
              <c:ext xmlns:c16="http://schemas.microsoft.com/office/drawing/2014/chart" uri="{C3380CC4-5D6E-409C-BE32-E72D297353CC}">
                <c16:uniqueId val="{00000003-D426-4C9F-9BBB-E95F2403EB87}"/>
              </c:ext>
            </c:extLst>
          </c:dPt>
          <c:dPt>
            <c:idx val="4"/>
            <c:invertIfNegative val="0"/>
            <c:bubble3D val="0"/>
            <c:extLst>
              <c:ext xmlns:c16="http://schemas.microsoft.com/office/drawing/2014/chart" uri="{C3380CC4-5D6E-409C-BE32-E72D297353CC}">
                <c16:uniqueId val="{00000004-D426-4C9F-9BBB-E95F2403EB87}"/>
              </c:ext>
            </c:extLst>
          </c:dPt>
          <c:dPt>
            <c:idx val="5"/>
            <c:invertIfNegative val="0"/>
            <c:bubble3D val="0"/>
            <c:spPr>
              <a:solidFill>
                <a:srgbClr val="047BC1"/>
              </a:solidFill>
              <a:ln w="25400">
                <a:noFill/>
              </a:ln>
            </c:spPr>
            <c:extLst>
              <c:ext xmlns:c16="http://schemas.microsoft.com/office/drawing/2014/chart" uri="{C3380CC4-5D6E-409C-BE32-E72D297353CC}">
                <c16:uniqueId val="{00000006-D426-4C9F-9BBB-E95F2403EB87}"/>
              </c:ext>
            </c:extLst>
          </c:dPt>
          <c:dLbls>
            <c:dLbl>
              <c:idx val="0"/>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426-4C9F-9BBB-E95F2403EB87}"/>
                </c:ext>
              </c:extLst>
            </c:dLbl>
            <c:dLbl>
              <c:idx val="1"/>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426-4C9F-9BBB-E95F2403EB87}"/>
                </c:ext>
              </c:extLst>
            </c:dLbl>
            <c:dLbl>
              <c:idx val="2"/>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426-4C9F-9BBB-E95F2403EB87}"/>
                </c:ext>
              </c:extLst>
            </c:dLbl>
            <c:dLbl>
              <c:idx val="3"/>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D426-4C9F-9BBB-E95F2403EB87}"/>
                </c:ext>
              </c:extLst>
            </c:dLbl>
            <c:dLbl>
              <c:idx val="4"/>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D426-4C9F-9BBB-E95F2403EB87}"/>
                </c:ext>
              </c:extLst>
            </c:dLbl>
            <c:dLbl>
              <c:idx val="5"/>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D426-4C9F-9BBB-E95F2403EB87}"/>
                </c:ext>
              </c:extLst>
            </c:dLbl>
            <c:dLbl>
              <c:idx val="6"/>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D426-4C9F-9BBB-E95F2403EB87}"/>
                </c:ext>
              </c:extLst>
            </c:dLbl>
            <c:dLbl>
              <c:idx val="7"/>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D426-4C9F-9BBB-E95F2403EB87}"/>
                </c:ext>
              </c:extLst>
            </c:dLbl>
            <c:dLbl>
              <c:idx val="8"/>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D426-4C9F-9BBB-E95F2403EB87}"/>
                </c:ext>
              </c:extLst>
            </c:dLbl>
            <c:dLbl>
              <c:idx val="9"/>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D426-4C9F-9BBB-E95F2403EB87}"/>
                </c:ext>
              </c:extLst>
            </c:dLbl>
            <c:dLbl>
              <c:idx val="10"/>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D426-4C9F-9BBB-E95F2403EB87}"/>
                </c:ext>
              </c:extLst>
            </c:dLbl>
            <c:dLbl>
              <c:idx val="11"/>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D426-4C9F-9BBB-E95F2403EB87}"/>
                </c:ext>
              </c:extLst>
            </c:dLbl>
            <c:dLbl>
              <c:idx val="12"/>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D426-4C9F-9BBB-E95F2403EB87}"/>
                </c:ext>
              </c:extLst>
            </c:dLbl>
            <c:dLbl>
              <c:idx val="13"/>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D426-4C9F-9BBB-E95F2403EB87}"/>
                </c:ext>
              </c:extLst>
            </c:dLbl>
            <c:dLbl>
              <c:idx val="14"/>
              <c:spPr>
                <a:solidFill>
                  <a:schemeClr val="bg1"/>
                </a:solid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D426-4C9F-9BBB-E95F2403EB87}"/>
                </c:ext>
              </c:extLst>
            </c:dLbl>
            <c:spPr>
              <a:solidFill>
                <a:schemeClr val="bg1"/>
              </a:solidFill>
              <a:ln w="25400">
                <a:noFill/>
              </a:ln>
            </c:spPr>
            <c:txPr>
              <a:bodyPr wrap="square" lIns="38100" tIns="19050" rIns="38100" bIns="19050" anchor="ctr">
                <a:spAutoFit/>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'Provider informed'!$A$3:$A$17</c:f>
              <c:strCache>
                <c:ptCount val="15"/>
                <c:pt idx="0">
                  <c:v>Centre-Toronto</c:v>
                </c:pt>
                <c:pt idx="1">
                  <c:v>Mississauga Halton</c:v>
                </c:pt>
                <c:pt idx="2">
                  <c:v>Érié St-Clair</c:v>
                </c:pt>
                <c:pt idx="3">
                  <c:v>Sud-Ouest</c:v>
                </c:pt>
                <c:pt idx="4">
                  <c:v>Centre-Ouest</c:v>
                </c:pt>
                <c:pt idx="5">
                  <c:v>Ontario</c:v>
                </c:pt>
                <c:pt idx="6">
                  <c:v>Centre  </c:v>
                </c:pt>
                <c:pt idx="7">
                  <c:v>Waterloo Wellington</c:v>
                </c:pt>
                <c:pt idx="8">
                  <c:v>Sud-Est</c:v>
                </c:pt>
                <c:pt idx="9">
                  <c:v>HNHB</c:v>
                </c:pt>
                <c:pt idx="10">
                  <c:v>Nord-Est</c:v>
                </c:pt>
                <c:pt idx="11">
                  <c:v>Champlain</c:v>
                </c:pt>
                <c:pt idx="12">
                  <c:v>Nord-Ouest</c:v>
                </c:pt>
                <c:pt idx="13">
                  <c:v>Centre-Est</c:v>
                </c:pt>
                <c:pt idx="14">
                  <c:v>Simcoe Nord Muskoka</c:v>
                </c:pt>
              </c:strCache>
            </c:strRef>
          </c:cat>
          <c:val>
            <c:numRef>
              <c:f>'Provider informed'!$B$3:$B$17</c:f>
              <c:numCache>
                <c:formatCode>0.0%</c:formatCode>
                <c:ptCount val="15"/>
                <c:pt idx="0">
                  <c:v>0.55077656065613956</c:v>
                </c:pt>
                <c:pt idx="1">
                  <c:v>0.58921715322447976</c:v>
                </c:pt>
                <c:pt idx="2">
                  <c:v>0.62822462832946158</c:v>
                </c:pt>
                <c:pt idx="3">
                  <c:v>0.6847664124441224</c:v>
                </c:pt>
                <c:pt idx="4">
                  <c:v>0.70812344419287743</c:v>
                </c:pt>
                <c:pt idx="5">
                  <c:v>0.72186800433236709</c:v>
                </c:pt>
                <c:pt idx="6">
                  <c:v>0.72519965028892552</c:v>
                </c:pt>
                <c:pt idx="7">
                  <c:v>0.75555691192470908</c:v>
                </c:pt>
                <c:pt idx="8">
                  <c:v>0.76041254677393411</c:v>
                </c:pt>
                <c:pt idx="9">
                  <c:v>0.76255161103521973</c:v>
                </c:pt>
                <c:pt idx="10">
                  <c:v>0.77466041325809742</c:v>
                </c:pt>
                <c:pt idx="11">
                  <c:v>0.77481905383290817</c:v>
                </c:pt>
                <c:pt idx="12">
                  <c:v>0.81291823654435658</c:v>
                </c:pt>
                <c:pt idx="13">
                  <c:v>0.82650940175791932</c:v>
                </c:pt>
                <c:pt idx="14">
                  <c:v>0.88412839582052105</c:v>
                </c:pt>
              </c:numCache>
            </c:numRef>
          </c:val>
          <c:extLst>
            <c:ext xmlns:c16="http://schemas.microsoft.com/office/drawing/2014/chart" uri="{C3380CC4-5D6E-409C-BE32-E72D297353CC}">
              <c16:uniqueId val="{00000010-D426-4C9F-9BBB-E95F2403EB87}"/>
            </c:ext>
          </c:extLst>
        </c:ser>
        <c:dLbls>
          <c:showLegendKey val="0"/>
          <c:showVal val="0"/>
          <c:showCatName val="0"/>
          <c:showSerName val="0"/>
          <c:showPercent val="0"/>
          <c:showBubbleSize val="0"/>
        </c:dLbls>
        <c:gapWidth val="219"/>
        <c:overlap val="-27"/>
        <c:axId val="335126152"/>
        <c:axId val="1"/>
      </c:barChart>
      <c:catAx>
        <c:axId val="335126152"/>
        <c:scaling>
          <c:orientation val="minMax"/>
        </c:scaling>
        <c:delete val="0"/>
        <c:axPos val="b"/>
        <c:title>
          <c:tx>
            <c:rich>
              <a:bodyPr/>
              <a:lstStyle/>
              <a:p>
                <a:pPr>
                  <a:defRPr sz="1000" b="0" i="0" u="none" strike="noStrike" baseline="0">
                    <a:solidFill>
                      <a:srgbClr val="333333"/>
                    </a:solidFill>
                    <a:latin typeface="Calibri"/>
                    <a:ea typeface="Calibri"/>
                    <a:cs typeface="Calibri"/>
                  </a:defRPr>
                </a:pPr>
                <a:r>
                  <a:rPr lang="en-CA"/>
                  <a:t>Région</a:t>
                </a:r>
              </a:p>
            </c:rich>
          </c:tx>
          <c:layout>
            <c:manualLayout>
              <c:xMode val="edge"/>
              <c:yMode val="edge"/>
              <c:x val="0.58372387045369334"/>
              <c:y val="0.93852761939240359"/>
            </c:manualLayout>
          </c:layout>
          <c:overlay val="0"/>
          <c:spPr>
            <a:noFill/>
            <a:ln w="25400">
              <a:noFill/>
            </a:ln>
          </c:spPr>
        </c:title>
        <c:numFmt formatCode="General" sourceLinked="1"/>
        <c:majorTickMark val="none"/>
        <c:minorTickMark val="none"/>
        <c:tickLblPos val="nextTo"/>
        <c:spPr>
          <a:ln w="3175">
            <a:solidFill>
              <a:srgbClr val="C0C0C0"/>
            </a:solidFill>
            <a:prstDash val="solid"/>
          </a:ln>
        </c:spPr>
        <c:txPr>
          <a:bodyPr rot="-2700000" vert="horz"/>
          <a:lstStyle/>
          <a:p>
            <a:pPr rtl="0">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C0C0C0"/>
              </a:solidFill>
              <a:prstDash val="solid"/>
            </a:ln>
          </c:spPr>
        </c:majorGridlines>
        <c:title>
          <c:tx>
            <c:rich>
              <a:bodyPr/>
              <a:lstStyle/>
              <a:p>
                <a:pPr>
                  <a:defRPr sz="1000" b="0" i="0" u="none" strike="noStrike" baseline="0">
                    <a:solidFill>
                      <a:srgbClr val="333333"/>
                    </a:solidFill>
                    <a:latin typeface="Calibri"/>
                    <a:ea typeface="Calibri"/>
                    <a:cs typeface="Calibri"/>
                  </a:defRPr>
                </a:pPr>
                <a:r>
                  <a:rPr lang="en-CA"/>
                  <a:t>Pourcentage</a:t>
                </a:r>
              </a:p>
            </c:rich>
          </c:tx>
          <c:layout>
            <c:manualLayout>
              <c:xMode val="edge"/>
              <c:yMode val="edge"/>
              <c:x val="2.118920461029327E-2"/>
              <c:y val="0.34122528765113957"/>
            </c:manualLayout>
          </c:layout>
          <c:overlay val="0"/>
          <c:spPr>
            <a:noFill/>
            <a:ln w="25400">
              <a:noFill/>
            </a:ln>
          </c:spPr>
        </c:title>
        <c:numFmt formatCode="0%" sourceLinked="0"/>
        <c:majorTickMark val="none"/>
        <c:minorTickMark val="none"/>
        <c:tickLblPos val="nextTo"/>
        <c:spPr>
          <a:ln w="6350">
            <a:noFill/>
          </a:ln>
        </c:spPr>
        <c:txPr>
          <a:bodyPr rot="0" vert="horz"/>
          <a:lstStyle/>
          <a:p>
            <a:pPr rtl="0">
              <a:defRPr sz="900" b="0" i="0" u="none" strike="noStrike" baseline="0">
                <a:solidFill>
                  <a:srgbClr val="333333"/>
                </a:solidFill>
                <a:latin typeface="Calibri"/>
                <a:ea typeface="Calibri"/>
                <a:cs typeface="Calibri"/>
              </a:defRPr>
            </a:pPr>
            <a:endParaRPr lang="en-US"/>
          </a:p>
        </c:txPr>
        <c:crossAx val="335126152"/>
        <c:crossesAt val="1"/>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2851683677779"/>
          <c:y val="3.8462804425918318E-2"/>
          <c:w val="0.88826341707335665"/>
          <c:h val="0.87983665124288146"/>
        </c:manualLayout>
      </c:layout>
      <c:barChart>
        <c:barDir val="col"/>
        <c:grouping val="clustered"/>
        <c:varyColors val="0"/>
        <c:ser>
          <c:idx val="0"/>
          <c:order val="0"/>
          <c:tx>
            <c:strRef>
              <c:f>'Provider informed'!$B$24</c:f>
              <c:strCache>
                <c:ptCount val="1"/>
                <c:pt idx="0">
                  <c:v>Le fournisseur a été informé</c:v>
                </c:pt>
              </c:strCache>
            </c:strRef>
          </c:tx>
          <c:spPr>
            <a:solidFill>
              <a:srgbClr val="00B2E3"/>
            </a:solidFill>
            <a:ln w="25400">
              <a:noFill/>
            </a:ln>
          </c:spPr>
          <c:invertIfNegative val="0"/>
          <c:dLbls>
            <c:spPr>
              <a:noFill/>
              <a:ln w="25400">
                <a:noFill/>
              </a:ln>
            </c:spPr>
            <c:txPr>
              <a:bodyPr/>
              <a:lstStyle/>
              <a:p>
                <a:pPr algn="ctr" rtl="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'Provider informed'!$A$25:$A$26</c:f>
              <c:strCache>
                <c:ptCount val="2"/>
                <c:pt idx="0">
                  <c:v>Urbaine</c:v>
                </c:pt>
                <c:pt idx="1">
                  <c:v>Rurale</c:v>
                </c:pt>
              </c:strCache>
            </c:strRef>
          </c:cat>
          <c:val>
            <c:numRef>
              <c:f>'Provider informed'!$B$25:$B$26</c:f>
              <c:numCache>
                <c:formatCode>0.0%</c:formatCode>
                <c:ptCount val="2"/>
                <c:pt idx="0">
                  <c:v>0.70971278200055399</c:v>
                </c:pt>
                <c:pt idx="1">
                  <c:v>0.83020530947573445</c:v>
                </c:pt>
              </c:numCache>
            </c:numRef>
          </c:val>
          <c:extLst>
            <c:ext xmlns:c16="http://schemas.microsoft.com/office/drawing/2014/chart" uri="{C3380CC4-5D6E-409C-BE32-E72D297353CC}">
              <c16:uniqueId val="{00000002-AF4D-456D-B8A6-08B683CE2C2A}"/>
            </c:ext>
          </c:extLst>
        </c:ser>
        <c:dLbls>
          <c:showLegendKey val="0"/>
          <c:showVal val="0"/>
          <c:showCatName val="0"/>
          <c:showSerName val="0"/>
          <c:showPercent val="0"/>
          <c:showBubbleSize val="0"/>
        </c:dLbls>
        <c:gapWidth val="219"/>
        <c:overlap val="-27"/>
        <c:axId val="335128448"/>
        <c:axId val="1"/>
      </c:barChart>
      <c:catAx>
        <c:axId val="335128448"/>
        <c:scaling>
          <c:orientation val="minMax"/>
        </c:scaling>
        <c:delete val="0"/>
        <c:axPos val="b"/>
        <c:title>
          <c:tx>
            <c:rich>
              <a:bodyPr/>
              <a:lstStyle/>
              <a:p>
                <a:pPr>
                  <a:defRPr/>
                </a:pPr>
                <a:r>
                  <a:rPr lang="en-CA"/>
                  <a:t>Région urbaine/rurale</a:t>
                </a:r>
              </a:p>
            </c:rich>
          </c:tx>
          <c:layout>
            <c:manualLayout>
              <c:xMode val="edge"/>
              <c:yMode val="edge"/>
              <c:x val="0.49883083927305299"/>
              <c:y val="0.93512703624597526"/>
            </c:manualLayout>
          </c:layout>
          <c:overlay val="0"/>
          <c:spPr>
            <a:noFill/>
            <a:ln w="25400">
              <a:noFill/>
            </a:ln>
          </c:spPr>
        </c:title>
        <c:numFmt formatCode="General" sourceLinked="1"/>
        <c:majorTickMark val="none"/>
        <c:minorTickMark val="none"/>
        <c:tickLblPos val="nextTo"/>
        <c:spPr>
          <a:ln w="3175">
            <a:solidFill>
              <a:srgbClr val="C0C0C0"/>
            </a:solidFill>
            <a:prstDash val="solid"/>
          </a:ln>
        </c:spPr>
        <c:txPr>
          <a:bodyPr rot="0" vert="horz"/>
          <a:lstStyle/>
          <a:p>
            <a:pPr rtl="0">
              <a:defRPr/>
            </a:pPr>
            <a:endParaRPr lang="en-US"/>
          </a:p>
        </c:txPr>
        <c:crossAx val="1"/>
        <c:crosses val="autoZero"/>
        <c:auto val="1"/>
        <c:lblAlgn val="ctr"/>
        <c:lblOffset val="100"/>
        <c:tickLblSkip val="1"/>
        <c:tickMarkSkip val="1"/>
        <c:noMultiLvlLbl val="0"/>
      </c:catAx>
      <c:valAx>
        <c:axId val="1"/>
        <c:scaling>
          <c:orientation val="minMax"/>
          <c:max val="1"/>
          <c:min val="0"/>
        </c:scaling>
        <c:delete val="0"/>
        <c:axPos val="l"/>
        <c:title>
          <c:tx>
            <c:rich>
              <a:bodyPr/>
              <a:lstStyle/>
              <a:p>
                <a:pPr>
                  <a:defRPr/>
                </a:pPr>
                <a:r>
                  <a:rPr lang="en-CA" dirty="0" err="1"/>
                  <a:t>Pourcentage</a:t>
                </a:r>
                <a:endParaRPr lang="en-CA" dirty="0"/>
              </a:p>
            </c:rich>
          </c:tx>
          <c:layout>
            <c:manualLayout>
              <c:xMode val="edge"/>
              <c:yMode val="edge"/>
              <c:x val="1.5769500607838383E-2"/>
              <c:y val="0.36928842718189636"/>
            </c:manualLayout>
          </c:layout>
          <c:overlay val="0"/>
          <c:spPr>
            <a:noFill/>
            <a:ln w="25400">
              <a:noFill/>
            </a:ln>
          </c:spPr>
        </c:title>
        <c:numFmt formatCode="0%" sourceLinked="0"/>
        <c:majorTickMark val="none"/>
        <c:minorTickMark val="none"/>
        <c:tickLblPos val="nextTo"/>
        <c:spPr>
          <a:ln w="6350">
            <a:noFill/>
          </a:ln>
        </c:spPr>
        <c:txPr>
          <a:bodyPr rot="0" vert="horz"/>
          <a:lstStyle/>
          <a:p>
            <a:pPr rtl="0">
              <a:defRPr/>
            </a:pPr>
            <a:endParaRPr lang="en-US"/>
          </a:p>
        </c:txPr>
        <c:crossAx val="335128448"/>
        <c:crossesAt val="1"/>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11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95773549342054"/>
          <c:y val="4.1559763668584306E-2"/>
          <c:w val="0.84795793998975588"/>
          <c:h val="0.76059418069689166"/>
        </c:manualLayout>
      </c:layout>
      <c:barChart>
        <c:barDir val="col"/>
        <c:grouping val="clustered"/>
        <c:varyColors val="0"/>
        <c:ser>
          <c:idx val="0"/>
          <c:order val="0"/>
          <c:tx>
            <c:strRef>
              <c:f>'Readmissions by service'!$B$3</c:f>
              <c:strCache>
                <c:ptCount val="1"/>
                <c:pt idx="0">
                  <c:v>Réadmissions à l’hôpital</c:v>
                </c:pt>
              </c:strCache>
            </c:strRef>
          </c:tx>
          <c:spPr>
            <a:solidFill>
              <a:srgbClr val="00B2E3"/>
            </a:solidFill>
            <a:ln w="25400">
              <a:noFill/>
            </a:ln>
          </c:spPr>
          <c:invertIfNegative val="0"/>
          <c:dLbls>
            <c:dLbl>
              <c:idx val="0"/>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42A-4E1B-9750-D9E58C5E8623}"/>
                </c:ext>
              </c:extLst>
            </c:dLbl>
            <c:dLbl>
              <c:idx val="1"/>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42A-4E1B-9750-D9E58C5E8623}"/>
                </c:ext>
              </c:extLst>
            </c:dLbl>
            <c:dLbl>
              <c:idx val="2"/>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42A-4E1B-9750-D9E58C5E8623}"/>
                </c:ext>
              </c:extLst>
            </c:dLbl>
            <c:dLbl>
              <c:idx val="3"/>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42A-4E1B-9750-D9E58C5E8623}"/>
                </c:ext>
              </c:extLst>
            </c:dLbl>
            <c:numFmt formatCode="#,##0.0" sourceLinked="0"/>
            <c:spPr>
              <a:noFill/>
              <a:ln w="25400">
                <a:noFill/>
              </a:ln>
            </c:spPr>
            <c:txPr>
              <a:bodyPr wrap="square" lIns="38100" tIns="19050" rIns="38100" bIns="19050" anchor="ctr">
                <a:spAutoFit/>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'Readmissions by service'!$A$4:$A$7</c:f>
              <c:strCache>
                <c:ptCount val="4"/>
                <c:pt idx="0">
                  <c:v>Dans l’ensemble</c:v>
                </c:pt>
                <c:pt idx="1">
                  <c:v>Obstétrique</c:v>
                </c:pt>
                <c:pt idx="2">
                  <c:v>Chirurgical</c:v>
                </c:pt>
                <c:pt idx="3">
                  <c:v>Médical</c:v>
                </c:pt>
              </c:strCache>
            </c:strRef>
          </c:cat>
          <c:val>
            <c:numRef>
              <c:f>'Readmissions by service'!$B$4:$B$7</c:f>
              <c:numCache>
                <c:formatCode>####0.00</c:formatCode>
                <c:ptCount val="4"/>
                <c:pt idx="0">
                  <c:v>5.0471093561559597</c:v>
                </c:pt>
                <c:pt idx="1">
                  <c:v>0.86601567422840997</c:v>
                </c:pt>
                <c:pt idx="2">
                  <c:v>3.6347527655110801</c:v>
                </c:pt>
                <c:pt idx="3">
                  <c:v>7.0964906508085903</c:v>
                </c:pt>
              </c:numCache>
            </c:numRef>
          </c:val>
          <c:extLst>
            <c:ext xmlns:c16="http://schemas.microsoft.com/office/drawing/2014/chart" uri="{C3380CC4-5D6E-409C-BE32-E72D297353CC}">
              <c16:uniqueId val="{00000004-342A-4E1B-9750-D9E58C5E8623}"/>
            </c:ext>
          </c:extLst>
        </c:ser>
        <c:ser>
          <c:idx val="1"/>
          <c:order val="1"/>
          <c:tx>
            <c:strRef>
              <c:f>'Readmissions by service'!$C$3</c:f>
              <c:strCache>
                <c:ptCount val="1"/>
                <c:pt idx="0">
                  <c:v>Visites à l’urgence </c:v>
                </c:pt>
              </c:strCache>
            </c:strRef>
          </c:tx>
          <c:spPr>
            <a:solidFill>
              <a:srgbClr val="047BC1"/>
            </a:solidFill>
            <a:ln w="25400">
              <a:noFill/>
            </a:ln>
          </c:spPr>
          <c:invertIfNegative val="0"/>
          <c:dLbls>
            <c:dLbl>
              <c:idx val="0"/>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42A-4E1B-9750-D9E58C5E8623}"/>
                </c:ext>
              </c:extLst>
            </c:dLbl>
            <c:dLbl>
              <c:idx val="1"/>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42A-4E1B-9750-D9E58C5E8623}"/>
                </c:ext>
              </c:extLst>
            </c:dLbl>
            <c:dLbl>
              <c:idx val="2"/>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42A-4E1B-9750-D9E58C5E8623}"/>
                </c:ext>
              </c:extLst>
            </c:dLbl>
            <c:dLbl>
              <c:idx val="3"/>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342A-4E1B-9750-D9E58C5E8623}"/>
                </c:ext>
              </c:extLst>
            </c:dLbl>
            <c:numFmt formatCode="#,##0.0" sourceLinked="0"/>
            <c:spPr>
              <a:noFill/>
              <a:ln w="25400">
                <a:noFill/>
              </a:ln>
            </c:spPr>
            <c:txPr>
              <a:bodyPr wrap="square" lIns="38100" tIns="19050" rIns="38100" bIns="19050" anchor="ctr">
                <a:spAutoFit/>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'Readmissions by service'!$A$4:$A$7</c:f>
              <c:strCache>
                <c:ptCount val="4"/>
                <c:pt idx="0">
                  <c:v>Dans l’ensemble</c:v>
                </c:pt>
                <c:pt idx="1">
                  <c:v>Obstétrique</c:v>
                </c:pt>
                <c:pt idx="2">
                  <c:v>Chirurgical</c:v>
                </c:pt>
                <c:pt idx="3">
                  <c:v>Médical</c:v>
                </c:pt>
              </c:strCache>
            </c:strRef>
          </c:cat>
          <c:val>
            <c:numRef>
              <c:f>'Readmissions by service'!$C$4:$C$7</c:f>
              <c:numCache>
                <c:formatCode>####0.00</c:formatCode>
                <c:ptCount val="4"/>
                <c:pt idx="0">
                  <c:v>13.318351643118101</c:v>
                </c:pt>
                <c:pt idx="1">
                  <c:v>4.0125187044296604</c:v>
                </c:pt>
                <c:pt idx="2">
                  <c:v>14.373932975016499</c:v>
                </c:pt>
                <c:pt idx="3">
                  <c:v>15.195505789175501</c:v>
                </c:pt>
              </c:numCache>
            </c:numRef>
          </c:val>
          <c:extLst>
            <c:ext xmlns:c16="http://schemas.microsoft.com/office/drawing/2014/chart" uri="{C3380CC4-5D6E-409C-BE32-E72D297353CC}">
              <c16:uniqueId val="{00000009-342A-4E1B-9750-D9E58C5E8623}"/>
            </c:ext>
          </c:extLst>
        </c:ser>
        <c:dLbls>
          <c:showLegendKey val="0"/>
          <c:showVal val="0"/>
          <c:showCatName val="0"/>
          <c:showSerName val="0"/>
          <c:showPercent val="0"/>
          <c:showBubbleSize val="0"/>
        </c:dLbls>
        <c:gapWidth val="219"/>
        <c:overlap val="-27"/>
        <c:axId val="333454600"/>
        <c:axId val="1"/>
      </c:barChart>
      <c:catAx>
        <c:axId val="333454600"/>
        <c:scaling>
          <c:orientation val="minMax"/>
        </c:scaling>
        <c:delete val="0"/>
        <c:axPos val="b"/>
        <c:title>
          <c:tx>
            <c:rich>
              <a:bodyPr/>
              <a:lstStyle/>
              <a:p>
                <a:pPr>
                  <a:defRPr sz="1000" b="0" i="0" u="none" strike="noStrike" baseline="0">
                    <a:solidFill>
                      <a:srgbClr val="333333"/>
                    </a:solidFill>
                    <a:latin typeface="Calibri"/>
                    <a:ea typeface="Calibri"/>
                    <a:cs typeface="Calibri"/>
                  </a:defRPr>
                </a:pPr>
                <a:r>
                  <a:rPr lang="en-CA"/>
                  <a:t>Type de service hospitalier</a:t>
                </a:r>
              </a:p>
            </c:rich>
          </c:tx>
          <c:layout>
            <c:manualLayout>
              <c:xMode val="edge"/>
              <c:yMode val="edge"/>
              <c:x val="0.46108477077524851"/>
              <c:y val="0.9298997226003205"/>
            </c:manualLayout>
          </c:layout>
          <c:overlay val="0"/>
          <c:spPr>
            <a:noFill/>
            <a:ln w="25400">
              <a:noFill/>
            </a:ln>
          </c:spPr>
        </c:title>
        <c:numFmt formatCode="General" sourceLinked="1"/>
        <c:majorTickMark val="none"/>
        <c:minorTickMark val="none"/>
        <c:tickLblPos val="nextTo"/>
        <c:spPr>
          <a:ln w="3175">
            <a:solidFill>
              <a:srgbClr val="C0C0C0"/>
            </a:solidFill>
            <a:prstDash val="solid"/>
          </a:ln>
        </c:spPr>
        <c:txPr>
          <a:bodyPr rot="0" vert="horz"/>
          <a:lstStyle/>
          <a:p>
            <a:pPr rtl="0">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C0C0C0"/>
              </a:solidFill>
              <a:prstDash val="solid"/>
            </a:ln>
          </c:spPr>
        </c:majorGridlines>
        <c:title>
          <c:tx>
            <c:rich>
              <a:bodyPr/>
              <a:lstStyle/>
              <a:p>
                <a:pPr>
                  <a:defRPr sz="1000" b="0" i="0" u="none" strike="noStrike" baseline="0">
                    <a:solidFill>
                      <a:srgbClr val="333333"/>
                    </a:solidFill>
                    <a:latin typeface="Calibri"/>
                    <a:ea typeface="Calibri"/>
                    <a:cs typeface="Calibri"/>
                  </a:defRPr>
                </a:pPr>
                <a:r>
                  <a:rPr lang="en-CA"/>
                  <a:t>Pourcentage</a:t>
                </a:r>
              </a:p>
            </c:rich>
          </c:tx>
          <c:layout>
            <c:manualLayout>
              <c:xMode val="edge"/>
              <c:yMode val="edge"/>
              <c:x val="5.7179294708783968E-2"/>
              <c:y val="0.37663525100937878"/>
            </c:manualLayout>
          </c:layout>
          <c:overlay val="0"/>
          <c:spPr>
            <a:noFill/>
            <a:ln w="25400">
              <a:noFill/>
            </a:ln>
          </c:spPr>
        </c:title>
        <c:numFmt formatCode="#,##0" sourceLinked="0"/>
        <c:majorTickMark val="none"/>
        <c:minorTickMark val="none"/>
        <c:tickLblPos val="nextTo"/>
        <c:spPr>
          <a:ln w="6350">
            <a:noFill/>
          </a:ln>
        </c:spPr>
        <c:txPr>
          <a:bodyPr rot="0" vert="horz"/>
          <a:lstStyle/>
          <a:p>
            <a:pPr rtl="0">
              <a:defRPr sz="900" b="0" i="0" u="none" strike="noStrike" baseline="0">
                <a:solidFill>
                  <a:srgbClr val="333333"/>
                </a:solidFill>
                <a:latin typeface="Calibri"/>
                <a:ea typeface="Calibri"/>
                <a:cs typeface="Calibri"/>
              </a:defRPr>
            </a:pPr>
            <a:endParaRPr lang="en-US"/>
          </a:p>
        </c:txPr>
        <c:crossAx val="333454600"/>
        <c:crossesAt val="1"/>
        <c:crossBetween val="between"/>
      </c:valAx>
      <c:spPr>
        <a:noFill/>
        <a:ln w="25400">
          <a:noFill/>
        </a:ln>
      </c:spPr>
    </c:plotArea>
    <c:legend>
      <c:legendPos val="r"/>
      <c:layout>
        <c:manualLayout>
          <c:xMode val="edge"/>
          <c:yMode val="edge"/>
          <c:x val="3.5742652899126294E-2"/>
          <c:y val="0.81899677410463134"/>
          <c:w val="0.92454328832406674"/>
          <c:h val="0.16666673958803221"/>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71380908146753E-2"/>
          <c:y val="6.3638396945481235E-2"/>
          <c:w val="0.92111379272373217"/>
          <c:h val="0.67729436749119321"/>
        </c:manualLayout>
      </c:layout>
      <c:barChart>
        <c:barDir val="col"/>
        <c:grouping val="clustered"/>
        <c:varyColors val="0"/>
        <c:ser>
          <c:idx val="0"/>
          <c:order val="0"/>
          <c:tx>
            <c:strRef>
              <c:f>'Readmissions by LHIN'!$B$1</c:f>
              <c:strCache>
                <c:ptCount val="1"/>
                <c:pt idx="0">
                  <c:v>Réadmissions à l’hôpital</c:v>
                </c:pt>
              </c:strCache>
            </c:strRef>
          </c:tx>
          <c:spPr>
            <a:solidFill>
              <a:srgbClr val="00B2E3"/>
            </a:solidFill>
            <a:ln w="25400">
              <a:noFill/>
            </a:ln>
          </c:spPr>
          <c:invertIfNegative val="0"/>
          <c:dLbls>
            <c:dLbl>
              <c:idx val="0"/>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849-49FD-A9FF-B51CA2E7015F}"/>
                </c:ext>
              </c:extLst>
            </c:dLbl>
            <c:dLbl>
              <c:idx val="1"/>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849-49FD-A9FF-B51CA2E7015F}"/>
                </c:ext>
              </c:extLst>
            </c:dLbl>
            <c:dLbl>
              <c:idx val="2"/>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849-49FD-A9FF-B51CA2E7015F}"/>
                </c:ext>
              </c:extLst>
            </c:dLbl>
            <c:dLbl>
              <c:idx val="3"/>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6849-49FD-A9FF-B51CA2E7015F}"/>
                </c:ext>
              </c:extLst>
            </c:dLbl>
            <c:dLbl>
              <c:idx val="4"/>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6849-49FD-A9FF-B51CA2E7015F}"/>
                </c:ext>
              </c:extLst>
            </c:dLbl>
            <c:dLbl>
              <c:idx val="5"/>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6849-49FD-A9FF-B51CA2E7015F}"/>
                </c:ext>
              </c:extLst>
            </c:dLbl>
            <c:dLbl>
              <c:idx val="6"/>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6849-49FD-A9FF-B51CA2E7015F}"/>
                </c:ext>
              </c:extLst>
            </c:dLbl>
            <c:dLbl>
              <c:idx val="7"/>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849-49FD-A9FF-B51CA2E7015F}"/>
                </c:ext>
              </c:extLst>
            </c:dLbl>
            <c:dLbl>
              <c:idx val="8"/>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6849-49FD-A9FF-B51CA2E7015F}"/>
                </c:ext>
              </c:extLst>
            </c:dLbl>
            <c:dLbl>
              <c:idx val="9"/>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6849-49FD-A9FF-B51CA2E7015F}"/>
                </c:ext>
              </c:extLst>
            </c:dLbl>
            <c:dLbl>
              <c:idx val="10"/>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6849-49FD-A9FF-B51CA2E7015F}"/>
                </c:ext>
              </c:extLst>
            </c:dLbl>
            <c:dLbl>
              <c:idx val="11"/>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6849-49FD-A9FF-B51CA2E7015F}"/>
                </c:ext>
              </c:extLst>
            </c:dLbl>
            <c:dLbl>
              <c:idx val="12"/>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6849-49FD-A9FF-B51CA2E7015F}"/>
                </c:ext>
              </c:extLst>
            </c:dLbl>
            <c:dLbl>
              <c:idx val="13"/>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6849-49FD-A9FF-B51CA2E7015F}"/>
                </c:ext>
              </c:extLst>
            </c:dLbl>
            <c:dLbl>
              <c:idx val="14"/>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6849-49FD-A9FF-B51CA2E7015F}"/>
                </c:ext>
              </c:extLst>
            </c:dLbl>
            <c:numFmt formatCode="#,##0.0" sourceLinked="0"/>
            <c:spPr>
              <a:noFill/>
              <a:ln w="25400">
                <a:noFill/>
              </a:ln>
            </c:spPr>
            <c:txPr>
              <a:bodyPr wrap="square" lIns="38100" tIns="19050" rIns="38100" bIns="19050" anchor="ctr">
                <a:spAutoFit/>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'Readmissions by LHIN'!$A$2:$A$16</c:f>
              <c:strCache>
                <c:ptCount val="15"/>
                <c:pt idx="0">
                  <c:v>Centre</c:v>
                </c:pt>
                <c:pt idx="1">
                  <c:v>Simcoe Nord Muskoka</c:v>
                </c:pt>
                <c:pt idx="2">
                  <c:v>Waterloo Wellington</c:v>
                </c:pt>
                <c:pt idx="3">
                  <c:v>Érié St-Clair</c:v>
                </c:pt>
                <c:pt idx="4">
                  <c:v>HNHB</c:v>
                </c:pt>
                <c:pt idx="5">
                  <c:v>Sud-Ouest</c:v>
                </c:pt>
                <c:pt idx="6">
                  <c:v>Ontario</c:v>
                </c:pt>
                <c:pt idx="7">
                  <c:v>Mississauga Halton</c:v>
                </c:pt>
                <c:pt idx="8">
                  <c:v>Centre-Est</c:v>
                </c:pt>
                <c:pt idx="9">
                  <c:v>Champlain</c:v>
                </c:pt>
                <c:pt idx="10">
                  <c:v>Centre-Ouest</c:v>
                </c:pt>
                <c:pt idx="11">
                  <c:v>Centre-Toronto</c:v>
                </c:pt>
                <c:pt idx="12">
                  <c:v>Nord-Est</c:v>
                </c:pt>
                <c:pt idx="13">
                  <c:v>Nord-Ouest</c:v>
                </c:pt>
                <c:pt idx="14">
                  <c:v>Sud-Est</c:v>
                </c:pt>
              </c:strCache>
            </c:strRef>
          </c:cat>
          <c:val>
            <c:numRef>
              <c:f>'Readmissions by LHIN'!$B$2:$B$16</c:f>
              <c:numCache>
                <c:formatCode>####0.00</c:formatCode>
                <c:ptCount val="15"/>
                <c:pt idx="0">
                  <c:v>3.81859674178222</c:v>
                </c:pt>
                <c:pt idx="1">
                  <c:v>4.3125845045951996</c:v>
                </c:pt>
                <c:pt idx="2">
                  <c:v>4.5367277994947797</c:v>
                </c:pt>
                <c:pt idx="3">
                  <c:v>4.6052985014657599</c:v>
                </c:pt>
                <c:pt idx="4">
                  <c:v>4.8969364439056804</c:v>
                </c:pt>
                <c:pt idx="5">
                  <c:v>4.9069817517037997</c:v>
                </c:pt>
                <c:pt idx="6">
                  <c:v>5.0471093561559597</c:v>
                </c:pt>
                <c:pt idx="7">
                  <c:v>5.1495595877972198</c:v>
                </c:pt>
                <c:pt idx="8">
                  <c:v>5.20014940287487</c:v>
                </c:pt>
                <c:pt idx="9">
                  <c:v>5.2346683058650001</c:v>
                </c:pt>
                <c:pt idx="10">
                  <c:v>5.2933676282307003</c:v>
                </c:pt>
                <c:pt idx="11">
                  <c:v>5.6602402928773001</c:v>
                </c:pt>
                <c:pt idx="12">
                  <c:v>5.7058486799680797</c:v>
                </c:pt>
                <c:pt idx="13">
                  <c:v>5.98709414197792</c:v>
                </c:pt>
                <c:pt idx="14">
                  <c:v>5.9916025322241104</c:v>
                </c:pt>
              </c:numCache>
            </c:numRef>
          </c:val>
          <c:extLst>
            <c:ext xmlns:c16="http://schemas.microsoft.com/office/drawing/2014/chart" uri="{C3380CC4-5D6E-409C-BE32-E72D297353CC}">
              <c16:uniqueId val="{0000000F-6849-49FD-A9FF-B51CA2E7015F}"/>
            </c:ext>
          </c:extLst>
        </c:ser>
        <c:ser>
          <c:idx val="1"/>
          <c:order val="1"/>
          <c:tx>
            <c:strRef>
              <c:f>'Readmissions by LHIN'!$C$1</c:f>
              <c:strCache>
                <c:ptCount val="1"/>
                <c:pt idx="0">
                  <c:v>Visites à l’urgence </c:v>
                </c:pt>
              </c:strCache>
            </c:strRef>
          </c:tx>
          <c:spPr>
            <a:solidFill>
              <a:srgbClr val="047BC1"/>
            </a:solidFill>
            <a:ln w="25400">
              <a:noFill/>
            </a:ln>
          </c:spPr>
          <c:invertIfNegative val="0"/>
          <c:dLbls>
            <c:dLbl>
              <c:idx val="0"/>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6849-49FD-A9FF-B51CA2E7015F}"/>
                </c:ext>
              </c:extLst>
            </c:dLbl>
            <c:dLbl>
              <c:idx val="1"/>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6849-49FD-A9FF-B51CA2E7015F}"/>
                </c:ext>
              </c:extLst>
            </c:dLbl>
            <c:dLbl>
              <c:idx val="2"/>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6849-49FD-A9FF-B51CA2E7015F}"/>
                </c:ext>
              </c:extLst>
            </c:dLbl>
            <c:dLbl>
              <c:idx val="3"/>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6849-49FD-A9FF-B51CA2E7015F}"/>
                </c:ext>
              </c:extLst>
            </c:dLbl>
            <c:dLbl>
              <c:idx val="4"/>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6849-49FD-A9FF-B51CA2E7015F}"/>
                </c:ext>
              </c:extLst>
            </c:dLbl>
            <c:dLbl>
              <c:idx val="5"/>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6849-49FD-A9FF-B51CA2E7015F}"/>
                </c:ext>
              </c:extLst>
            </c:dLbl>
            <c:dLbl>
              <c:idx val="6"/>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6849-49FD-A9FF-B51CA2E7015F}"/>
                </c:ext>
              </c:extLst>
            </c:dLbl>
            <c:dLbl>
              <c:idx val="7"/>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6849-49FD-A9FF-B51CA2E7015F}"/>
                </c:ext>
              </c:extLst>
            </c:dLbl>
            <c:dLbl>
              <c:idx val="8"/>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8-6849-49FD-A9FF-B51CA2E7015F}"/>
                </c:ext>
              </c:extLst>
            </c:dLbl>
            <c:dLbl>
              <c:idx val="9"/>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9-6849-49FD-A9FF-B51CA2E7015F}"/>
                </c:ext>
              </c:extLst>
            </c:dLbl>
            <c:dLbl>
              <c:idx val="10"/>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A-6849-49FD-A9FF-B51CA2E7015F}"/>
                </c:ext>
              </c:extLst>
            </c:dLbl>
            <c:dLbl>
              <c:idx val="11"/>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B-6849-49FD-A9FF-B51CA2E7015F}"/>
                </c:ext>
              </c:extLst>
            </c:dLbl>
            <c:dLbl>
              <c:idx val="12"/>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C-6849-49FD-A9FF-B51CA2E7015F}"/>
                </c:ext>
              </c:extLst>
            </c:dLbl>
            <c:dLbl>
              <c:idx val="13"/>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D-6849-49FD-A9FF-B51CA2E7015F}"/>
                </c:ext>
              </c:extLst>
            </c:dLbl>
            <c:dLbl>
              <c:idx val="14"/>
              <c:numFmt formatCode="#,##0.0" sourceLinked="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6849-49FD-A9FF-B51CA2E7015F}"/>
                </c:ext>
              </c:extLst>
            </c:dLbl>
            <c:numFmt formatCode="#,##0.0" sourceLinked="0"/>
            <c:spPr>
              <a:noFill/>
              <a:ln w="25400">
                <a:noFill/>
              </a:ln>
            </c:spPr>
            <c:txPr>
              <a:bodyPr wrap="square" lIns="38100" tIns="19050" rIns="38100" bIns="19050" anchor="ctr">
                <a:spAutoFit/>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'Readmissions by LHIN'!$A$2:$A$16</c:f>
              <c:strCache>
                <c:ptCount val="15"/>
                <c:pt idx="0">
                  <c:v>Centre</c:v>
                </c:pt>
                <c:pt idx="1">
                  <c:v>Simcoe Nord Muskoka</c:v>
                </c:pt>
                <c:pt idx="2">
                  <c:v>Waterloo Wellington</c:v>
                </c:pt>
                <c:pt idx="3">
                  <c:v>Érié St-Clair</c:v>
                </c:pt>
                <c:pt idx="4">
                  <c:v>HNHB</c:v>
                </c:pt>
                <c:pt idx="5">
                  <c:v>Sud-Ouest</c:v>
                </c:pt>
                <c:pt idx="6">
                  <c:v>Ontario</c:v>
                </c:pt>
                <c:pt idx="7">
                  <c:v>Mississauga Halton</c:v>
                </c:pt>
                <c:pt idx="8">
                  <c:v>Centre-Est</c:v>
                </c:pt>
                <c:pt idx="9">
                  <c:v>Champlain</c:v>
                </c:pt>
                <c:pt idx="10">
                  <c:v>Centre-Ouest</c:v>
                </c:pt>
                <c:pt idx="11">
                  <c:v>Centre-Toronto</c:v>
                </c:pt>
                <c:pt idx="12">
                  <c:v>Nord-Est</c:v>
                </c:pt>
                <c:pt idx="13">
                  <c:v>Nord-Ouest</c:v>
                </c:pt>
                <c:pt idx="14">
                  <c:v>Sud-Est</c:v>
                </c:pt>
              </c:strCache>
            </c:strRef>
          </c:cat>
          <c:val>
            <c:numRef>
              <c:f>'Readmissions by LHIN'!$C$2:$C$16</c:f>
              <c:numCache>
                <c:formatCode>####0.00</c:formatCode>
                <c:ptCount val="15"/>
                <c:pt idx="0">
                  <c:v>10.9301430938735</c:v>
                </c:pt>
                <c:pt idx="1">
                  <c:v>14.305243199201</c:v>
                </c:pt>
                <c:pt idx="2">
                  <c:v>11.801624571849199</c:v>
                </c:pt>
                <c:pt idx="3">
                  <c:v>12.4447617684239</c:v>
                </c:pt>
                <c:pt idx="4">
                  <c:v>12.341994038211901</c:v>
                </c:pt>
                <c:pt idx="5">
                  <c:v>15.0930893539454</c:v>
                </c:pt>
                <c:pt idx="6">
                  <c:v>13.318351643118101</c:v>
                </c:pt>
                <c:pt idx="7">
                  <c:v>11.4532232942031</c:v>
                </c:pt>
                <c:pt idx="8">
                  <c:v>12.807016381600199</c:v>
                </c:pt>
                <c:pt idx="9">
                  <c:v>13.9943747608742</c:v>
                </c:pt>
                <c:pt idx="10">
                  <c:v>12.7398621584538</c:v>
                </c:pt>
                <c:pt idx="11">
                  <c:v>12.556215937272301</c:v>
                </c:pt>
                <c:pt idx="12">
                  <c:v>18.449697960397501</c:v>
                </c:pt>
                <c:pt idx="13">
                  <c:v>19.9438858189773</c:v>
                </c:pt>
                <c:pt idx="14">
                  <c:v>17.320898743180098</c:v>
                </c:pt>
              </c:numCache>
            </c:numRef>
          </c:val>
          <c:extLst>
            <c:ext xmlns:c16="http://schemas.microsoft.com/office/drawing/2014/chart" uri="{C3380CC4-5D6E-409C-BE32-E72D297353CC}">
              <c16:uniqueId val="{0000001F-6849-49FD-A9FF-B51CA2E7015F}"/>
            </c:ext>
          </c:extLst>
        </c:ser>
        <c:dLbls>
          <c:showLegendKey val="0"/>
          <c:showVal val="0"/>
          <c:showCatName val="0"/>
          <c:showSerName val="0"/>
          <c:showPercent val="0"/>
          <c:showBubbleSize val="0"/>
        </c:dLbls>
        <c:gapWidth val="219"/>
        <c:overlap val="-27"/>
        <c:axId val="335345584"/>
        <c:axId val="1"/>
      </c:barChart>
      <c:catAx>
        <c:axId val="335345584"/>
        <c:scaling>
          <c:orientation val="minMax"/>
        </c:scaling>
        <c:delete val="0"/>
        <c:axPos val="b"/>
        <c:title>
          <c:tx>
            <c:rich>
              <a:bodyPr/>
              <a:lstStyle/>
              <a:p>
                <a:pPr>
                  <a:defRPr sz="1000" b="0" i="0" u="none" strike="noStrike" baseline="0">
                    <a:solidFill>
                      <a:srgbClr val="333333"/>
                    </a:solidFill>
                    <a:latin typeface="Calibri"/>
                    <a:ea typeface="Calibri"/>
                    <a:cs typeface="Calibri"/>
                  </a:defRPr>
                </a:pPr>
                <a:r>
                  <a:rPr lang="en-CA"/>
                  <a:t>Région</a:t>
                </a:r>
              </a:p>
            </c:rich>
          </c:tx>
          <c:layout>
            <c:manualLayout>
              <c:xMode val="edge"/>
              <c:yMode val="edge"/>
              <c:x val="0.47338183497892494"/>
              <c:y val="0.95776464552807938"/>
            </c:manualLayout>
          </c:layout>
          <c:overlay val="0"/>
          <c:spPr>
            <a:noFill/>
            <a:ln w="25400">
              <a:noFill/>
            </a:ln>
          </c:spPr>
        </c:title>
        <c:numFmt formatCode="General" sourceLinked="1"/>
        <c:majorTickMark val="none"/>
        <c:minorTickMark val="none"/>
        <c:tickLblPos val="nextTo"/>
        <c:spPr>
          <a:ln w="3175">
            <a:solidFill>
              <a:srgbClr val="C0C0C0"/>
            </a:solidFill>
            <a:prstDash val="solid"/>
          </a:ln>
        </c:spPr>
        <c:txPr>
          <a:bodyPr rot="-2700000" vert="horz"/>
          <a:lstStyle/>
          <a:p>
            <a:pPr rtl="0">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C0C0C0"/>
              </a:solidFill>
              <a:prstDash val="solid"/>
            </a:ln>
          </c:spPr>
        </c:majorGridlines>
        <c:title>
          <c:tx>
            <c:rich>
              <a:bodyPr/>
              <a:lstStyle/>
              <a:p>
                <a:pPr>
                  <a:defRPr sz="1000" b="0" i="0" u="none" strike="noStrike" baseline="0">
                    <a:solidFill>
                      <a:srgbClr val="333333"/>
                    </a:solidFill>
                    <a:latin typeface="Calibri"/>
                    <a:ea typeface="Calibri"/>
                    <a:cs typeface="Calibri"/>
                  </a:defRPr>
                </a:pPr>
                <a:r>
                  <a:rPr lang="en-CA"/>
                  <a:t>Pourcentage</a:t>
                </a:r>
              </a:p>
            </c:rich>
          </c:tx>
          <c:layout>
            <c:manualLayout>
              <c:xMode val="edge"/>
              <c:yMode val="edge"/>
              <c:x val="1.7591419408224652E-2"/>
              <c:y val="0.30107838574383994"/>
            </c:manualLayout>
          </c:layout>
          <c:overlay val="0"/>
          <c:spPr>
            <a:noFill/>
            <a:ln w="25400">
              <a:noFill/>
            </a:ln>
          </c:spPr>
        </c:title>
        <c:numFmt formatCode="#,##0" sourceLinked="0"/>
        <c:majorTickMark val="none"/>
        <c:minorTickMark val="none"/>
        <c:tickLblPos val="nextTo"/>
        <c:spPr>
          <a:ln w="6350">
            <a:noFill/>
          </a:ln>
        </c:spPr>
        <c:txPr>
          <a:bodyPr rot="0" vert="horz"/>
          <a:lstStyle/>
          <a:p>
            <a:pPr rtl="0">
              <a:defRPr sz="900" b="0" i="0" u="none" strike="noStrike" baseline="0">
                <a:solidFill>
                  <a:srgbClr val="333333"/>
                </a:solidFill>
                <a:latin typeface="Calibri"/>
                <a:ea typeface="Calibri"/>
                <a:cs typeface="Calibri"/>
              </a:defRPr>
            </a:pPr>
            <a:endParaRPr lang="en-US"/>
          </a:p>
        </c:txPr>
        <c:crossAx val="335345584"/>
        <c:crossesAt val="1"/>
        <c:crossBetween val="between"/>
      </c:valAx>
      <c:spPr>
        <a:noFill/>
        <a:ln w="25400">
          <a:noFill/>
        </a:ln>
      </c:spPr>
    </c:plotArea>
    <c:legend>
      <c:legendPos val="r"/>
      <c:layout>
        <c:manualLayout>
          <c:xMode val="edge"/>
          <c:yMode val="edge"/>
          <c:x val="0.31025145442988949"/>
          <c:y val="0.85423195673862284"/>
          <c:w val="0.33718987805160283"/>
          <c:h val="0.14576802507836992"/>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778088222843116E-2"/>
          <c:y val="2.6908966791985019E-2"/>
          <c:w val="0.89167710890977336"/>
          <c:h val="0.69769191563721089"/>
        </c:manualLayout>
      </c:layout>
      <c:barChart>
        <c:barDir val="col"/>
        <c:grouping val="clustered"/>
        <c:varyColors val="0"/>
        <c:ser>
          <c:idx val="1"/>
          <c:order val="0"/>
          <c:spPr>
            <a:solidFill>
              <a:srgbClr val="00B2E3"/>
            </a:solidFill>
            <a:ln w="25400">
              <a:noFill/>
            </a:ln>
          </c:spPr>
          <c:invertIfNegative val="0"/>
          <c:dPt>
            <c:idx val="9"/>
            <c:invertIfNegative val="0"/>
            <c:bubble3D val="0"/>
            <c:spPr>
              <a:solidFill>
                <a:srgbClr val="047BC1"/>
              </a:solidFill>
              <a:ln w="25400">
                <a:noFill/>
              </a:ln>
            </c:spPr>
            <c:extLst>
              <c:ext xmlns:c16="http://schemas.microsoft.com/office/drawing/2014/chart" uri="{C3380CC4-5D6E-409C-BE32-E72D297353CC}">
                <c16:uniqueId val="{00000001-3C31-4BE9-9352-5A4A88767ECF}"/>
              </c:ext>
            </c:extLst>
          </c:dPt>
          <c:dLbls>
            <c:dLbl>
              <c:idx val="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C31-4BE9-9352-5A4A88767ECF}"/>
                </c:ext>
              </c:extLst>
            </c:dLbl>
            <c:dLbl>
              <c:idx val="1"/>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C31-4BE9-9352-5A4A88767ECF}"/>
                </c:ext>
              </c:extLst>
            </c:dLbl>
            <c:dLbl>
              <c:idx val="2"/>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C31-4BE9-9352-5A4A88767ECF}"/>
                </c:ext>
              </c:extLst>
            </c:dLbl>
            <c:dLbl>
              <c:idx val="3"/>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C31-4BE9-9352-5A4A88767ECF}"/>
                </c:ext>
              </c:extLst>
            </c:dLbl>
            <c:dLbl>
              <c:idx val="4"/>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C31-4BE9-9352-5A4A88767ECF}"/>
                </c:ext>
              </c:extLst>
            </c:dLbl>
            <c:dLbl>
              <c:idx val="5"/>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C31-4BE9-9352-5A4A88767ECF}"/>
                </c:ext>
              </c:extLst>
            </c:dLbl>
            <c:dLbl>
              <c:idx val="6"/>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3C31-4BE9-9352-5A4A88767ECF}"/>
                </c:ext>
              </c:extLst>
            </c:dLbl>
            <c:dLbl>
              <c:idx val="7"/>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3C31-4BE9-9352-5A4A88767ECF}"/>
                </c:ext>
              </c:extLst>
            </c:dLbl>
            <c:dLbl>
              <c:idx val="8"/>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3C31-4BE9-9352-5A4A88767ECF}"/>
                </c:ext>
              </c:extLst>
            </c:dLbl>
            <c:dLbl>
              <c:idx val="9"/>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C31-4BE9-9352-5A4A88767ECF}"/>
                </c:ext>
              </c:extLst>
            </c:dLbl>
            <c:dLbl>
              <c:idx val="1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3C31-4BE9-9352-5A4A88767ECF}"/>
                </c:ext>
              </c:extLst>
            </c:dLbl>
            <c:dLbl>
              <c:idx val="11"/>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3C31-4BE9-9352-5A4A88767ECF}"/>
                </c:ext>
              </c:extLst>
            </c:dLbl>
            <c:dLbl>
              <c:idx val="12"/>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3C31-4BE9-9352-5A4A88767ECF}"/>
                </c:ext>
              </c:extLst>
            </c:dLbl>
            <c:dLbl>
              <c:idx val="13"/>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3C31-4BE9-9352-5A4A88767ECF}"/>
                </c:ext>
              </c:extLst>
            </c:dLbl>
            <c:dLbl>
              <c:idx val="14"/>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3C31-4BE9-9352-5A4A88767ECF}"/>
                </c:ext>
              </c:extLst>
            </c:dLbl>
            <c:spPr>
              <a:noFill/>
              <a:ln w="25400">
                <a:noFill/>
              </a:ln>
            </c:spPr>
            <c:txPr>
              <a:bodyPr wrap="square" lIns="38100" tIns="19050" rIns="38100" bIns="19050" anchor="ctr">
                <a:spAutoFit/>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'Home Care Wait Times'!$A$4:$A$18</c:f>
              <c:strCache>
                <c:ptCount val="15"/>
                <c:pt idx="0">
                  <c:v>Érié St-Clair</c:v>
                </c:pt>
                <c:pt idx="1">
                  <c:v>Waterloo Wellington</c:v>
                </c:pt>
                <c:pt idx="2">
                  <c:v>Centre-Toronto</c:v>
                </c:pt>
                <c:pt idx="3">
                  <c:v>Centre</c:v>
                </c:pt>
                <c:pt idx="4">
                  <c:v>Centre-Est</c:v>
                </c:pt>
                <c:pt idx="5">
                  <c:v>Champlain</c:v>
                </c:pt>
                <c:pt idx="6">
                  <c:v>Simcoe Nord Muskoka</c:v>
                </c:pt>
                <c:pt idx="7">
                  <c:v>Nord-Est</c:v>
                </c:pt>
                <c:pt idx="8">
                  <c:v>Nord-Ouest</c:v>
                </c:pt>
                <c:pt idx="9">
                  <c:v>Ontario</c:v>
                </c:pt>
                <c:pt idx="10">
                  <c:v>Sud-Ouest</c:v>
                </c:pt>
                <c:pt idx="11">
                  <c:v>Hamilton Niagara Haldimand Brant</c:v>
                </c:pt>
                <c:pt idx="12">
                  <c:v>Centre-Ouest</c:v>
                </c:pt>
                <c:pt idx="13">
                  <c:v>Mississauga Halton</c:v>
                </c:pt>
                <c:pt idx="14">
                  <c:v>Sud-Est</c:v>
                </c:pt>
              </c:strCache>
            </c:strRef>
          </c:cat>
          <c:val>
            <c:numRef>
              <c:f>'Home Care Wait Times'!$B$4:$B$18</c:f>
              <c:numCache>
                <c:formatCode>General</c:formatCode>
                <c:ptCount val="15"/>
                <c:pt idx="0">
                  <c:v>1</c:v>
                </c:pt>
                <c:pt idx="1">
                  <c:v>1</c:v>
                </c:pt>
                <c:pt idx="2">
                  <c:v>1</c:v>
                </c:pt>
                <c:pt idx="3">
                  <c:v>1</c:v>
                </c:pt>
                <c:pt idx="4">
                  <c:v>1</c:v>
                </c:pt>
                <c:pt idx="5">
                  <c:v>1</c:v>
                </c:pt>
                <c:pt idx="6">
                  <c:v>1</c:v>
                </c:pt>
                <c:pt idx="7">
                  <c:v>1</c:v>
                </c:pt>
                <c:pt idx="8">
                  <c:v>1</c:v>
                </c:pt>
                <c:pt idx="9">
                  <c:v>2</c:v>
                </c:pt>
                <c:pt idx="10">
                  <c:v>2</c:v>
                </c:pt>
                <c:pt idx="11">
                  <c:v>2</c:v>
                </c:pt>
                <c:pt idx="12">
                  <c:v>2</c:v>
                </c:pt>
                <c:pt idx="13">
                  <c:v>2</c:v>
                </c:pt>
                <c:pt idx="14">
                  <c:v>2</c:v>
                </c:pt>
              </c:numCache>
            </c:numRef>
          </c:val>
          <c:extLst>
            <c:ext xmlns:c16="http://schemas.microsoft.com/office/drawing/2014/chart" uri="{C3380CC4-5D6E-409C-BE32-E72D297353CC}">
              <c16:uniqueId val="{00000010-3C31-4BE9-9352-5A4A88767ECF}"/>
            </c:ext>
          </c:extLst>
        </c:ser>
        <c:dLbls>
          <c:showLegendKey val="0"/>
          <c:showVal val="0"/>
          <c:showCatName val="0"/>
          <c:showSerName val="0"/>
          <c:showPercent val="0"/>
          <c:showBubbleSize val="0"/>
        </c:dLbls>
        <c:gapWidth val="219"/>
        <c:overlap val="-27"/>
        <c:axId val="331937688"/>
        <c:axId val="1"/>
      </c:barChart>
      <c:catAx>
        <c:axId val="331937688"/>
        <c:scaling>
          <c:orientation val="minMax"/>
        </c:scaling>
        <c:delete val="0"/>
        <c:axPos val="b"/>
        <c:title>
          <c:tx>
            <c:rich>
              <a:bodyPr/>
              <a:lstStyle/>
              <a:p>
                <a:pPr>
                  <a:defRPr sz="1000" b="0" i="0" u="none" strike="noStrike" baseline="0">
                    <a:solidFill>
                      <a:srgbClr val="333333"/>
                    </a:solidFill>
                    <a:latin typeface="Calibri"/>
                    <a:ea typeface="Calibri"/>
                    <a:cs typeface="Calibri"/>
                  </a:defRPr>
                </a:pPr>
                <a:r>
                  <a:rPr lang="en-CA"/>
                  <a:t>Région</a:t>
                </a:r>
              </a:p>
            </c:rich>
          </c:tx>
          <c:layout>
            <c:manualLayout>
              <c:xMode val="edge"/>
              <c:yMode val="edge"/>
              <c:x val="0.46763596082747722"/>
              <c:y val="0.85449915228086737"/>
            </c:manualLayout>
          </c:layout>
          <c:overlay val="0"/>
          <c:spPr>
            <a:noFill/>
            <a:ln w="25400">
              <a:noFill/>
            </a:ln>
          </c:spPr>
        </c:title>
        <c:numFmt formatCode="General" sourceLinked="1"/>
        <c:majorTickMark val="none"/>
        <c:minorTickMark val="none"/>
        <c:tickLblPos val="nextTo"/>
        <c:spPr>
          <a:ln w="3175">
            <a:solidFill>
              <a:srgbClr val="C0C0C0"/>
            </a:solidFill>
            <a:prstDash val="solid"/>
          </a:ln>
        </c:spPr>
        <c:txPr>
          <a:bodyPr rot="-2700000" vert="horz"/>
          <a:lstStyle/>
          <a:p>
            <a:pPr rtl="0">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tickLblSkip val="1"/>
        <c:tickMarkSkip val="1"/>
        <c:noMultiLvlLbl val="0"/>
      </c:catAx>
      <c:valAx>
        <c:axId val="1"/>
        <c:scaling>
          <c:orientation val="minMax"/>
          <c:max val="5"/>
        </c:scaling>
        <c:delete val="0"/>
        <c:axPos val="l"/>
        <c:majorGridlines>
          <c:spPr>
            <a:ln w="3175">
              <a:solidFill>
                <a:srgbClr val="C0C0C0"/>
              </a:solidFill>
              <a:prstDash val="solid"/>
            </a:ln>
          </c:spPr>
        </c:majorGridlines>
        <c:title>
          <c:tx>
            <c:rich>
              <a:bodyPr/>
              <a:lstStyle/>
              <a:p>
                <a:pPr>
                  <a:defRPr sz="1000" b="0" i="0" u="none" strike="noStrike" baseline="0">
                    <a:solidFill>
                      <a:srgbClr val="333333"/>
                    </a:solidFill>
                    <a:latin typeface="Calibri"/>
                    <a:ea typeface="Calibri"/>
                    <a:cs typeface="Calibri"/>
                  </a:defRPr>
                </a:pPr>
                <a:r>
                  <a:rPr lang="en-CA"/>
                  <a:t>Nombre médian de jours</a:t>
                </a:r>
              </a:p>
            </c:rich>
          </c:tx>
          <c:layout>
            <c:manualLayout>
              <c:xMode val="edge"/>
              <c:yMode val="edge"/>
              <c:x val="2.3375525639940171E-2"/>
              <c:y val="0.18812353392359701"/>
            </c:manualLayout>
          </c:layout>
          <c:overlay val="0"/>
          <c:spPr>
            <a:noFill/>
            <a:ln w="25400">
              <a:noFill/>
            </a:ln>
          </c:spPr>
        </c:title>
        <c:numFmt formatCode="General" sourceLinked="1"/>
        <c:majorTickMark val="none"/>
        <c:minorTickMark val="none"/>
        <c:tickLblPos val="nextTo"/>
        <c:spPr>
          <a:ln w="6350">
            <a:noFill/>
          </a:ln>
        </c:spPr>
        <c:txPr>
          <a:bodyPr rot="0" vert="horz"/>
          <a:lstStyle/>
          <a:p>
            <a:pPr rtl="0">
              <a:defRPr sz="900" b="0" i="0" u="none" strike="noStrike" baseline="0">
                <a:solidFill>
                  <a:srgbClr val="333333"/>
                </a:solidFill>
                <a:latin typeface="Calibri"/>
                <a:ea typeface="Calibri"/>
                <a:cs typeface="Calibri"/>
              </a:defRPr>
            </a:pPr>
            <a:endParaRPr lang="en-US"/>
          </a:p>
        </c:txPr>
        <c:crossAx val="331937688"/>
        <c:crossesAt val="1"/>
        <c:crossBetween val="between"/>
        <c:majorUnit val="1"/>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chemeClr val="bg1"/>
        </a:solidFill>
        <a:ln>
          <a:solidFill>
            <a:srgbClr val="00B2E3"/>
          </a:solidFill>
        </a:ln>
      </dgm:spPr>
      <dgm:t>
        <a:bodyPr/>
        <a:lstStyle/>
        <a:p>
          <a:r>
            <a:rPr lang="fr-CA" sz="1800" b="1" i="0" dirty="0">
              <a:solidFill>
                <a:schemeClr val="tx1"/>
              </a:solidFill>
            </a:rPr>
            <a:t>Aider les professionnels de la santé à savoir quels soins fournir, en se basant sur les données probantes et le consensus d’experts</a:t>
          </a:r>
          <a:r>
            <a:rPr lang="fr-CA" sz="1800" b="0" i="0" dirty="0">
              <a:solidFill>
                <a:schemeClr val="tx1"/>
              </a:solidFill>
            </a:rPr>
            <a:t> </a:t>
          </a: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chemeClr val="bg1"/>
        </a:solidFill>
        <a:ln>
          <a:solidFill>
            <a:srgbClr val="00B2E3"/>
          </a:solidFill>
        </a:ln>
      </dgm:spPr>
      <dgm:t>
        <a:bodyPr/>
        <a:lstStyle/>
        <a:p>
          <a:r>
            <a:rPr lang="fr-CA" sz="1800" b="1" i="0" dirty="0">
              <a:solidFill>
                <a:schemeClr val="tx1"/>
              </a:solidFill>
            </a:rPr>
            <a:t>Aider les organismes de soins de santé à mesurer, à évaluer et à améliorer la qualité des soins qu’ils fournissent</a:t>
          </a: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chemeClr val="bg1"/>
        </a:solidFill>
        <a:ln>
          <a:solidFill>
            <a:srgbClr val="00B2E3"/>
          </a:solidFill>
        </a:ln>
      </dgm:spPr>
      <dgm:t>
        <a:bodyPr/>
        <a:lstStyle/>
        <a:p>
          <a:r>
            <a:rPr lang="fr-CA" sz="1800" b="1" i="0" dirty="0">
              <a:solidFill>
                <a:schemeClr val="tx1"/>
              </a:solidFill>
            </a:rPr>
            <a:t>Assurer continuellement</a:t>
          </a:r>
          <a:br>
            <a:rPr lang="fr-CA" sz="1800" b="1" i="0" dirty="0">
              <a:solidFill>
                <a:schemeClr val="tx1"/>
              </a:solidFill>
            </a:rPr>
          </a:br>
          <a:r>
            <a:rPr lang="fr-CA" sz="1800" b="1" i="0" dirty="0">
              <a:solidFill>
                <a:schemeClr val="tx1"/>
              </a:solidFill>
            </a:rPr>
            <a:t>des soins de grande qualité dans l’ensemble de la province</a:t>
          </a: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solidFill>
          <a:schemeClr val="bg1"/>
        </a:solidFill>
        <a:ln>
          <a:solidFill>
            <a:srgbClr val="00B2E3"/>
          </a:solidFill>
        </a:ln>
        <a:effectLst/>
      </dgm:spPr>
      <dgm:t>
        <a:bodyPr/>
        <a:lstStyle/>
        <a:p>
          <a:r>
            <a:rPr lang="fr-CA" sz="1800" b="1" i="0" dirty="0">
              <a:solidFill>
                <a:schemeClr val="tx1"/>
              </a:solidFill>
            </a:rPr>
            <a:t>Aider les patients, les résidents, les familles et les soignants à savoir ce qu’ils doivent peuvent exiger en matière de soins </a:t>
          </a: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bg1"/>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dirty="0">
              <a:solidFill>
                <a:schemeClr val="tx1"/>
              </a:solidFill>
            </a:rPr>
            <a:t>Aider les patients, les résidents, les familles et les soignants à savoir ce qu’ils doivent peuvent exiger en matière de soins </a:t>
          </a: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chemeClr val="bg1"/>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dirty="0">
              <a:solidFill>
                <a:schemeClr val="tx1"/>
              </a:solidFill>
            </a:rPr>
            <a:t>Aider les professionnels de la santé à savoir quels soins fournir, en se basant sur les données probantes et le consensus d’experts</a:t>
          </a:r>
          <a:r>
            <a:rPr lang="fr-CA" sz="1800" b="0" i="0" kern="1200" dirty="0">
              <a:solidFill>
                <a:schemeClr val="tx1"/>
              </a:solidFill>
            </a:rPr>
            <a:t> </a:t>
          </a: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chemeClr val="bg1"/>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dirty="0">
              <a:solidFill>
                <a:schemeClr val="tx1"/>
              </a:solidFill>
            </a:rPr>
            <a:t>Aider les organismes de soins de santé à mesurer, à évaluer et à améliorer la qualité des soins qu’ils fournissent</a:t>
          </a: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chemeClr val="bg1"/>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dirty="0">
              <a:solidFill>
                <a:schemeClr val="tx1"/>
              </a:solidFill>
            </a:rPr>
            <a:t>Assurer continuellement</a:t>
          </a:r>
          <a:br>
            <a:rPr lang="fr-CA" sz="1800" b="1" i="0" kern="1200" dirty="0">
              <a:solidFill>
                <a:schemeClr val="tx1"/>
              </a:solidFill>
            </a:rPr>
          </a:br>
          <a:r>
            <a:rPr lang="fr-CA" sz="1800" b="1" i="0" kern="1200" dirty="0">
              <a:solidFill>
                <a:schemeClr val="tx1"/>
              </a:solidFill>
            </a:rPr>
            <a:t>des soins de grande qualité dans l’ensemble de la province</a:t>
          </a: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1.png"/></Relationships>
</file>

<file path=ppt/drawings/drawing1.xml><?xml version="1.0" encoding="utf-8"?>
<c:userShapes xmlns:c="http://schemas.openxmlformats.org/drawingml/2006/chart">
  <cdr:relSizeAnchor xmlns:cdr="http://schemas.openxmlformats.org/drawingml/2006/chartDrawing">
    <cdr:from>
      <cdr:x>0</cdr:x>
      <cdr:y>0</cdr:y>
    </cdr:from>
    <cdr:to>
      <cdr:x>0</cdr:x>
      <cdr:y>0</cdr:y>
    </cdr:to>
    <cdr:pic>
      <cdr:nvPicPr>
        <cdr:cNvPr id="2049" name="chart">
          <a:extLst xmlns:a="http://schemas.openxmlformats.org/drawingml/2006/main">
            <a:ext uri="{FF2B5EF4-FFF2-40B4-BE49-F238E27FC236}">
              <a16:creationId xmlns:a16="http://schemas.microsoft.com/office/drawing/2014/main" id="{F885AA05-EB27-446B-910C-7532436C4CAB}"/>
            </a:ext>
          </a:extLst>
        </cdr:cNvPr>
        <cdr:cNvPicPr preferRelativeResize="0">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6444" y="-6541"/>
          <a:ext cx="4416545" cy="536544"/>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2019-12-16</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Calibri" panose="020F0502020204030204" pitchFamily="34" charset="0"/>
              </a:rPr>
              <a:t>Si </a:t>
            </a:r>
            <a:r>
              <a:rPr lang="en-US" altLang="en-US" dirty="0" err="1">
                <a:solidFill>
                  <a:srgbClr val="000000"/>
                </a:solidFill>
                <a:latin typeface="Calibri" panose="020F0502020204030204" pitchFamily="34" charset="0"/>
              </a:rPr>
              <a:t>vous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avez</a:t>
            </a:r>
            <a:r>
              <a:rPr lang="en-US" altLang="en-US" dirty="0">
                <a:solidFill>
                  <a:srgbClr val="000000"/>
                </a:solidFill>
                <a:latin typeface="Calibri" panose="020F0502020204030204" pitchFamily="34" charset="0"/>
              </a:rPr>
              <a:t> des questions sur le </a:t>
            </a:r>
            <a:r>
              <a:rPr lang="en-US" altLang="en-US" dirty="0" err="1">
                <a:solidFill>
                  <a:srgbClr val="000000"/>
                </a:solidFill>
                <a:latin typeface="Calibri" panose="020F0502020204030204" pitchFamily="34" charset="0"/>
              </a:rPr>
              <a:t>contenu</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cette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présentation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veuillez</a:t>
            </a:r>
            <a:r>
              <a:rPr lang="en-US" altLang="en-US" dirty="0">
                <a:solidFill>
                  <a:srgbClr val="000000"/>
                </a:solidFill>
                <a:latin typeface="Calibri" panose="020F0502020204030204" pitchFamily="34" charset="0"/>
              </a:rPr>
              <a:t> nous </a:t>
            </a:r>
            <a:r>
              <a:rPr lang="en-US" altLang="en-US" dirty="0" err="1">
                <a:solidFill>
                  <a:srgbClr val="000000"/>
                </a:solidFill>
                <a:latin typeface="Calibri" panose="020F0502020204030204" pitchFamily="34" charset="0"/>
              </a:rPr>
              <a:t>contacter</a:t>
            </a:r>
            <a:r>
              <a:rPr lang="en-US" altLang="en-US" dirty="0">
                <a:solidFill>
                  <a:srgbClr val="000000"/>
                </a:solidFill>
                <a:latin typeface="Calibri" panose="020F0502020204030204" pitchFamily="34" charset="0"/>
              </a:rPr>
              <a:t> à </a:t>
            </a:r>
            <a:r>
              <a:rPr lang="en-US" altLang="en-US" u="sng" dirty="0">
                <a:solidFill>
                  <a:srgbClr val="000000"/>
                </a:solidFill>
                <a:latin typeface="Calibri" panose="020F0502020204030204" pitchFamily="34" charset="0"/>
                <a:hlinkClick r:id="rId3"/>
              </a:rPr>
              <a:t>QualityStandards@hqontario.ca</a:t>
            </a:r>
            <a:endParaRPr lang="en-US" altLang="en-US" u="sng"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21336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34710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948898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3526481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351460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197715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hape 529"/>
          <p:cNvSpPr>
            <a:spLocks noGrp="1" noRot="1" noChangeAspect="1"/>
          </p:cNvSpPr>
          <p:nvPr>
            <p:ph type="sldImg"/>
          </p:nvPr>
        </p:nvSpPr>
        <p:spPr>
          <a:prstGeom prst="rect">
            <a:avLst/>
          </a:prstGeom>
        </p:spPr>
        <p:txBody>
          <a:bodyPr/>
          <a:lstStyle/>
          <a:p>
            <a:endParaRPr/>
          </a:p>
        </p:txBody>
      </p:sp>
      <p:sp>
        <p:nvSpPr>
          <p:cNvPr id="530" name="Shape 530"/>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solidFill>
                  <a:srgbClr val="000000"/>
                </a:solidFill>
                <a:latin typeface="Calibri" panose="020F0502020204030204" pitchFamily="34" charset="0"/>
              </a:rPr>
              <a:t>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un petit ensemble </a:t>
            </a:r>
            <a:r>
              <a:rPr lang="en-US" altLang="en-US" dirty="0" err="1">
                <a:solidFill>
                  <a:srgbClr val="000000"/>
                </a:solidFill>
                <a:latin typeface="Calibri" panose="020F0502020204030204" pitchFamily="34" charset="0"/>
              </a:rPr>
              <a:t>d’énoncés</a:t>
            </a:r>
            <a:r>
              <a:rPr lang="en-US" altLang="en-US" dirty="0">
                <a:solidFill>
                  <a:srgbClr val="000000"/>
                </a:solidFill>
                <a:latin typeface="Calibri" panose="020F0502020204030204" pitchFamily="34" charset="0"/>
              </a:rPr>
              <a:t> à incidence </a:t>
            </a:r>
            <a:r>
              <a:rPr lang="en-US" altLang="en-US" dirty="0" err="1">
                <a:solidFill>
                  <a:srgbClr val="000000"/>
                </a:solidFill>
                <a:latin typeface="Calibri" panose="020F0502020204030204" pitchFamily="34" charset="0"/>
              </a:rPr>
              <a:t>élevée</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décrivent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optimaux</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lorsqu’il</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existe</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écarts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cernés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Ontario.</a:t>
            </a:r>
          </a:p>
          <a:p>
            <a:pPr marL="171450" indent="-171450">
              <a:buFontTx/>
              <a:buChar char="•"/>
            </a:pPr>
            <a:r>
              <a:rPr lang="en-US" altLang="en-US" dirty="0" err="1">
                <a:solidFill>
                  <a:srgbClr val="000000"/>
                </a:solidFill>
                <a:latin typeface="Calibri" panose="020F0502020204030204" pitchFamily="34" charset="0"/>
              </a:rPr>
              <a:t>Leur</a:t>
            </a:r>
            <a:r>
              <a:rPr lang="en-US" altLang="en-US" dirty="0">
                <a:solidFill>
                  <a:srgbClr val="000000"/>
                </a:solidFill>
                <a:latin typeface="Calibri" panose="020F0502020204030204" pitchFamily="34" charset="0"/>
              </a:rPr>
              <a:t> application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volontaire</a:t>
            </a:r>
            <a:r>
              <a:rPr lang="en-US" altLang="en-US" dirty="0">
                <a:solidFill>
                  <a:srgbClr val="000000"/>
                </a:solidFill>
                <a:latin typeface="Calibri" panose="020F0502020204030204" pitchFamily="34" charset="0"/>
              </a:rPr>
              <a:t> et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de nature </a:t>
            </a:r>
            <a:r>
              <a:rPr lang="en-US" altLang="en-US" dirty="0" err="1">
                <a:solidFill>
                  <a:srgbClr val="000000"/>
                </a:solidFill>
                <a:latin typeface="Calibri" panose="020F0502020204030204" pitchFamily="34" charset="0"/>
              </a:rPr>
              <a:t>ambitieuse</a:t>
            </a:r>
            <a:r>
              <a:rPr lang="en-US" altLang="en-US" dirty="0">
                <a:solidFill>
                  <a:srgbClr val="000000"/>
                </a:solidFill>
                <a:latin typeface="Calibri" panose="020F0502020204030204" pitchFamily="34" charset="0"/>
              </a:rPr>
              <a:t>.</a:t>
            </a:r>
          </a:p>
          <a:p>
            <a:pPr marL="171450" indent="-171450">
              <a:buFontTx/>
              <a:buChar char="•"/>
            </a:pPr>
            <a:r>
              <a:rPr lang="en-US" altLang="en-US" dirty="0" err="1">
                <a:solidFill>
                  <a:srgbClr val="000000"/>
                </a:solidFill>
                <a:latin typeface="Calibri" panose="020F0502020204030204" pitchFamily="34" charset="0"/>
              </a:rPr>
              <a:t>Conçues</a:t>
            </a:r>
            <a:r>
              <a:rPr lang="en-US" altLang="en-US" dirty="0">
                <a:solidFill>
                  <a:srgbClr val="000000"/>
                </a:solidFill>
                <a:latin typeface="Calibri" panose="020F0502020204030204" pitchFamily="34" charset="0"/>
              </a:rPr>
              <a:t> pour « </a:t>
            </a:r>
            <a:r>
              <a:rPr lang="en-US" altLang="en-US" dirty="0" err="1">
                <a:solidFill>
                  <a:srgbClr val="000000"/>
                </a:solidFill>
                <a:latin typeface="Calibri" panose="020F0502020204030204" pitchFamily="34" charset="0"/>
              </a:rPr>
              <a:t>relever</a:t>
            </a:r>
            <a:r>
              <a:rPr lang="en-US" altLang="en-US" dirty="0">
                <a:solidFill>
                  <a:srgbClr val="000000"/>
                </a:solidFill>
                <a:latin typeface="Calibri" panose="020F0502020204030204" pitchFamily="34" charset="0"/>
              </a:rPr>
              <a:t> le </a:t>
            </a:r>
            <a:r>
              <a:rPr lang="en-US" altLang="en-US" dirty="0" err="1">
                <a:solidFill>
                  <a:srgbClr val="000000"/>
                </a:solidFill>
                <a:latin typeface="Calibri" panose="020F0502020204030204" pitchFamily="34" charset="0"/>
              </a:rPr>
              <a:t>niveau</a:t>
            </a:r>
            <a:r>
              <a:rPr lang="en-US" altLang="en-US" dirty="0">
                <a:solidFill>
                  <a:srgbClr val="000000"/>
                </a:solidFill>
                <a:latin typeface="Calibri" panose="020F0502020204030204" pitchFamily="34" charset="0"/>
              </a:rPr>
              <a:t> » dans le but </a:t>
            </a:r>
            <a:r>
              <a:rPr lang="en-US" altLang="en-US" dirty="0" err="1">
                <a:solidFill>
                  <a:srgbClr val="000000"/>
                </a:solidFill>
                <a:latin typeface="Calibri" panose="020F0502020204030204" pitchFamily="34" charset="0"/>
              </a:rPr>
              <a:t>d’offrir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meilleurs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possible à </a:t>
            </a:r>
            <a:r>
              <a:rPr lang="en-US" altLang="en-US" dirty="0" err="1">
                <a:solidFill>
                  <a:srgbClr val="000000"/>
                </a:solidFill>
                <a:latin typeface="Calibri" panose="020F0502020204030204" pitchFamily="34" charset="0"/>
              </a:rPr>
              <a:t>tous</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Ontariens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peu</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importe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où</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ils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vivent</a:t>
            </a:r>
            <a:r>
              <a:rPr lang="en-US" altLang="en-US" dirty="0">
                <a:solidFill>
                  <a:srgbClr val="000000"/>
                </a:solidFill>
                <a:latin typeface="Calibri" panose="020F0502020204030204" pitchFamily="34" charset="0"/>
              </a:rPr>
              <a:t> dans la province.</a:t>
            </a:r>
          </a:p>
          <a:p>
            <a:pPr marL="171450" indent="-171450">
              <a:buFontTx/>
              <a:buChar char="•"/>
            </a:pPr>
            <a:r>
              <a:rPr lang="en-US" altLang="en-US" sz="2400" dirty="0">
                <a:solidFill>
                  <a:srgbClr val="000000"/>
                </a:solidFill>
                <a:latin typeface="Arial" panose="020B0604020202020204" pitchFamily="34" charset="0"/>
              </a:rPr>
              <a:t>Il </a:t>
            </a:r>
            <a:r>
              <a:rPr lang="en-US" altLang="en-US" sz="2400" dirty="0" err="1">
                <a:solidFill>
                  <a:srgbClr val="000000"/>
                </a:solidFill>
                <a:latin typeface="Arial" panose="020B0604020202020204" pitchFamily="34" charset="0"/>
              </a:rPr>
              <a:t>existe</a:t>
            </a:r>
            <a:r>
              <a:rPr lang="en-US" altLang="en-US" sz="2400" dirty="0">
                <a:solidFill>
                  <a:srgbClr val="000000"/>
                </a:solidFill>
                <a:latin typeface="Arial" panose="020B0604020202020204" pitchFamily="34" charset="0"/>
              </a:rPr>
              <a:t> de </a:t>
            </a:r>
            <a:r>
              <a:rPr lang="en-US" altLang="en-US" sz="2400" dirty="0" err="1">
                <a:solidFill>
                  <a:srgbClr val="000000"/>
                </a:solidFill>
                <a:latin typeface="Arial" panose="020B0604020202020204" pitchFamily="34" charset="0"/>
              </a:rPr>
              <a:t>nombreuses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lignes</a:t>
            </a:r>
            <a:r>
              <a:rPr lang="en-US" altLang="en-US" sz="2400" dirty="0">
                <a:solidFill>
                  <a:srgbClr val="000000"/>
                </a:solidFill>
                <a:latin typeface="Arial" panose="020B0604020202020204" pitchFamily="34" charset="0"/>
              </a:rPr>
              <a:t> directrices, </a:t>
            </a:r>
            <a:r>
              <a:rPr lang="en-US" altLang="en-US" sz="2400" dirty="0" err="1">
                <a:solidFill>
                  <a:srgbClr val="000000"/>
                </a:solidFill>
                <a:latin typeface="Arial" panose="020B0604020202020204" pitchFamily="34" charset="0"/>
              </a:rPr>
              <a:t>normes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professionnelles</a:t>
            </a:r>
            <a:r>
              <a:rPr lang="en-US" altLang="en-US" sz="2400" dirty="0">
                <a:solidFill>
                  <a:srgbClr val="000000"/>
                </a:solidFill>
                <a:latin typeface="Arial" panose="020B0604020202020204" pitchFamily="34" charset="0"/>
              </a:rPr>
              <a:t> et </a:t>
            </a:r>
            <a:r>
              <a:rPr lang="en-US" altLang="en-US" sz="2400" dirty="0" err="1">
                <a:solidFill>
                  <a:srgbClr val="000000"/>
                </a:solidFill>
                <a:latin typeface="Arial" panose="020B0604020202020204" pitchFamily="34" charset="0"/>
              </a:rPr>
              <a:t>autres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recommandations</a:t>
            </a:r>
            <a:r>
              <a:rPr lang="en-US" altLang="en-US" sz="2400" dirty="0">
                <a:solidFill>
                  <a:srgbClr val="000000"/>
                </a:solidFill>
                <a:latin typeface="Arial" panose="020B0604020202020204" pitchFamily="34" charset="0"/>
              </a:rPr>
              <a:t> qui </a:t>
            </a:r>
            <a:r>
              <a:rPr lang="en-US" altLang="en-US" sz="2400" dirty="0" err="1">
                <a:solidFill>
                  <a:srgbClr val="000000"/>
                </a:solidFill>
                <a:latin typeface="Arial" panose="020B0604020202020204" pitchFamily="34" charset="0"/>
              </a:rPr>
              <a:t>enrichissent</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l’ensemble</a:t>
            </a:r>
            <a:r>
              <a:rPr lang="en-US" altLang="en-US" sz="2400" dirty="0">
                <a:solidFill>
                  <a:srgbClr val="000000"/>
                </a:solidFill>
                <a:latin typeface="Arial" panose="020B0604020202020204" pitchFamily="34" charset="0"/>
              </a:rPr>
              <a:t> des </a:t>
            </a:r>
            <a:r>
              <a:rPr lang="en-US" altLang="en-US" sz="2400" dirty="0" err="1">
                <a:solidFill>
                  <a:srgbClr val="000000"/>
                </a:solidFill>
                <a:latin typeface="Arial" panose="020B0604020202020204" pitchFamily="34" charset="0"/>
              </a:rPr>
              <a:t>données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probantes</a:t>
            </a:r>
            <a:r>
              <a:rPr lang="en-US" altLang="en-US" sz="2400" dirty="0">
                <a:solidFill>
                  <a:srgbClr val="000000"/>
                </a:solidFill>
                <a:latin typeface="Arial" panose="020B0604020202020204" pitchFamily="34" charset="0"/>
              </a:rPr>
              <a:t>. Les </a:t>
            </a:r>
            <a:r>
              <a:rPr lang="en-US" altLang="en-US" sz="2400" dirty="0" err="1">
                <a:solidFill>
                  <a:srgbClr val="000000"/>
                </a:solidFill>
                <a:latin typeface="Arial" panose="020B0604020202020204" pitchFamily="34" charset="0"/>
              </a:rPr>
              <a:t>normes</a:t>
            </a:r>
            <a:r>
              <a:rPr lang="en-US" altLang="en-US" sz="2400" dirty="0">
                <a:solidFill>
                  <a:srgbClr val="000000"/>
                </a:solidFill>
                <a:latin typeface="Arial" panose="020B0604020202020204" pitchFamily="34" charset="0"/>
              </a:rPr>
              <a:t> de </a:t>
            </a:r>
            <a:r>
              <a:rPr lang="en-US" altLang="en-US" sz="2400" dirty="0" err="1">
                <a:solidFill>
                  <a:srgbClr val="000000"/>
                </a:solidFill>
                <a:latin typeface="Arial" panose="020B0604020202020204" pitchFamily="34" charset="0"/>
              </a:rPr>
              <a:t>qualité</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complètent</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ces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ressources</a:t>
            </a:r>
            <a:r>
              <a:rPr lang="en-US" altLang="en-US" sz="2400" dirty="0">
                <a:solidFill>
                  <a:srgbClr val="000000"/>
                </a:solidFill>
                <a:latin typeface="Arial" panose="020B0604020202020204" pitchFamily="34" charset="0"/>
              </a:rPr>
              <a:t>.</a:t>
            </a:r>
          </a:p>
          <a:p>
            <a:pPr marL="171450" indent="-171450">
              <a:buFontTx/>
              <a:buChar char="•"/>
            </a:pPr>
            <a:r>
              <a:rPr lang="en-US" altLang="en-US" dirty="0">
                <a:solidFill>
                  <a:srgbClr val="000000"/>
                </a:solidFill>
                <a:latin typeface="Calibri" panose="020F0502020204030204" pitchFamily="34" charset="0"/>
              </a:rPr>
              <a:t>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énoncent</a:t>
            </a:r>
            <a:r>
              <a:rPr lang="en-US" altLang="en-US" dirty="0">
                <a:solidFill>
                  <a:srgbClr val="000000"/>
                </a:solidFill>
                <a:latin typeface="Calibri" panose="020F0502020204030204" pitchFamily="34" charset="0"/>
              </a:rPr>
              <a:t> les </a:t>
            </a:r>
            <a:r>
              <a:rPr lang="en-US" altLang="en-US" b="1" dirty="0" err="1">
                <a:solidFill>
                  <a:srgbClr val="000000"/>
                </a:solidFill>
                <a:latin typeface="Calibri" panose="020F0502020204030204" pitchFamily="34" charset="0"/>
              </a:rPr>
              <a:t>caractéristiques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devraient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être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offerts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mais</a:t>
            </a:r>
            <a:r>
              <a:rPr lang="en-US" altLang="en-US" dirty="0">
                <a:solidFill>
                  <a:srgbClr val="000000"/>
                </a:solidFill>
                <a:latin typeface="Calibri" panose="020F0502020204030204" pitchFamily="34" charset="0"/>
              </a:rPr>
              <a:t> ne </a:t>
            </a:r>
            <a:r>
              <a:rPr lang="en-US" altLang="en-US" dirty="0" err="1">
                <a:solidFill>
                  <a:srgbClr val="000000"/>
                </a:solidFill>
                <a:latin typeface="Calibri" panose="020F0502020204030204" pitchFamily="34" charset="0"/>
              </a:rPr>
              <a:t>nomment</a:t>
            </a:r>
            <a:r>
              <a:rPr lang="en-US" altLang="en-US" dirty="0">
                <a:solidFill>
                  <a:srgbClr val="000000"/>
                </a:solidFill>
                <a:latin typeface="Calibri" panose="020F0502020204030204" pitchFamily="34" charset="0"/>
              </a:rPr>
              <a:t> pas les </a:t>
            </a:r>
            <a:r>
              <a:rPr lang="en-US" altLang="en-US" b="1" dirty="0" err="1">
                <a:solidFill>
                  <a:srgbClr val="000000"/>
                </a:solidFill>
                <a:latin typeface="Calibri" panose="020F0502020204030204" pitchFamily="34" charset="0"/>
              </a:rPr>
              <a:t>personnes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devraient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contrairement</a:t>
            </a:r>
            <a:r>
              <a:rPr lang="en-US" altLang="en-US" dirty="0">
                <a:solidFill>
                  <a:srgbClr val="000000"/>
                </a:solidFill>
                <a:latin typeface="Calibri" panose="020F0502020204030204" pitchFamily="34" charset="0"/>
              </a:rPr>
              <a:t> aux </a:t>
            </a:r>
            <a:r>
              <a:rPr lang="en-US" altLang="en-US" dirty="0" err="1">
                <a:solidFill>
                  <a:srgbClr val="000000"/>
                </a:solidFill>
                <a:latin typeface="Calibri" panose="020F0502020204030204" pitchFamily="34" charset="0"/>
              </a:rPr>
              <a:t>autres</a:t>
            </a:r>
            <a:r>
              <a:rPr lang="en-US" altLang="en-US" dirty="0">
                <a:solidFill>
                  <a:srgbClr val="000000"/>
                </a:solidFill>
                <a:latin typeface="Calibri" panose="020F0502020204030204" pitchFamily="34" charset="0"/>
              </a:rPr>
              <a:t> guides de </a:t>
            </a:r>
            <a:r>
              <a:rPr lang="en-US" altLang="en-US" dirty="0" err="1">
                <a:solidFill>
                  <a:srgbClr val="000000"/>
                </a:solidFill>
                <a:latin typeface="Calibri" panose="020F0502020204030204" pitchFamily="34" charset="0"/>
              </a:rPr>
              <a:t>pratique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clinique</a:t>
            </a:r>
            <a:r>
              <a:rPr lang="en-US" altLang="en-US" dirty="0">
                <a:solidFill>
                  <a:srgbClr val="000000"/>
                </a:solidFill>
                <a:latin typeface="Calibri" panose="020F0502020204030204" pitchFamily="34" charset="0"/>
              </a:rPr>
              <a:t> et guides de </a:t>
            </a:r>
            <a:r>
              <a:rPr lang="en-US" altLang="en-US" dirty="0" err="1">
                <a:solidFill>
                  <a:srgbClr val="000000"/>
                </a:solidFill>
                <a:latin typeface="Calibri" panose="020F0502020204030204" pitchFamily="34" charset="0"/>
              </a:rPr>
              <a:t>pratiques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exemplaires</a:t>
            </a:r>
            <a:r>
              <a:rPr lang="en-US" altLang="en-US" dirty="0">
                <a:solidFill>
                  <a:srgbClr val="000000"/>
                </a:solidFill>
                <a:latin typeface="Calibri" panose="020F0502020204030204" pitchFamily="34" charset="0"/>
              </a:rPr>
              <a:t>).</a:t>
            </a:r>
          </a:p>
          <a:p>
            <a:pPr marL="171450" indent="-171450"/>
            <a:endParaRPr lang="en-US" altLang="en-US" dirty="0">
              <a:solidFill>
                <a:srgbClr val="000000"/>
              </a:solidFill>
              <a:latin typeface="Calibri" panose="020F0502020204030204" pitchFamily="34" charset="0"/>
            </a:endParaRPr>
          </a:p>
          <a:p>
            <a:pPr marL="171450" indent="-171450"/>
            <a:r>
              <a:rPr lang="en-US" altLang="en-US" b="1" dirty="0">
                <a:solidFill>
                  <a:srgbClr val="000000"/>
                </a:solidFill>
                <a:latin typeface="Calibri" panose="020F0502020204030204" pitchFamily="34" charset="0"/>
              </a:rPr>
              <a:t>Les </a:t>
            </a:r>
            <a:r>
              <a:rPr lang="en-US" altLang="en-US" b="1" dirty="0" err="1">
                <a:solidFill>
                  <a:srgbClr val="000000"/>
                </a:solidFill>
                <a:latin typeface="Calibri" panose="020F0502020204030204" pitchFamily="34" charset="0"/>
              </a:rPr>
              <a:t>normes</a:t>
            </a:r>
            <a:r>
              <a:rPr lang="en-US" altLang="en-US" b="1" dirty="0">
                <a:solidFill>
                  <a:srgbClr val="000000"/>
                </a:solidFill>
                <a:latin typeface="Calibri" panose="020F0502020204030204" pitchFamily="34" charset="0"/>
              </a:rPr>
              <a:t> de </a:t>
            </a:r>
            <a:r>
              <a:rPr lang="en-US" altLang="en-US" b="1" dirty="0" err="1">
                <a:solidFill>
                  <a:srgbClr val="000000"/>
                </a:solidFill>
                <a:latin typeface="Calibri" panose="020F0502020204030204" pitchFamily="34" charset="0"/>
              </a:rPr>
              <a:t>qualité</a:t>
            </a:r>
            <a:r>
              <a:rPr lang="en-US" altLang="en-US" b="1" dirty="0">
                <a:solidFill>
                  <a:srgbClr val="000000"/>
                </a:solidFill>
                <a:latin typeface="Calibri" panose="020F0502020204030204" pitchFamily="34" charset="0"/>
              </a:rPr>
              <a:t> </a:t>
            </a:r>
            <a:r>
              <a:rPr lang="en-US" altLang="en-US" b="1" dirty="0" err="1">
                <a:solidFill>
                  <a:srgbClr val="000000"/>
                </a:solidFill>
                <a:latin typeface="Calibri" panose="020F0502020204030204" pitchFamily="34" charset="0"/>
              </a:rPr>
              <a:t>sont</a:t>
            </a:r>
            <a:r>
              <a:rPr lang="en-US" altLang="en-US" b="1" dirty="0">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Concises</a:t>
            </a:r>
            <a:r>
              <a:rPr lang="en-US" altLang="en-US" dirty="0">
                <a:solidFill>
                  <a:srgbClr val="000000"/>
                </a:solidFill>
                <a:latin typeface="Calibri" panose="020F0502020204030204" pitchFamily="34" charset="0"/>
              </a:rPr>
              <a:t> : 5 à 15 </a:t>
            </a:r>
            <a:r>
              <a:rPr lang="en-US" altLang="en-US" dirty="0" err="1">
                <a:solidFill>
                  <a:srgbClr val="000000"/>
                </a:solidFill>
                <a:latin typeface="Calibri" panose="020F0502020204030204" pitchFamily="34" charset="0"/>
              </a:rPr>
              <a:t>énoncés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solides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fondés</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données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probantes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portant</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domaines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priorité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élevée</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l’amélioration</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Accessibles</a:t>
            </a:r>
            <a:r>
              <a:rPr lang="en-US" altLang="en-US" dirty="0">
                <a:solidFill>
                  <a:srgbClr val="000000"/>
                </a:solidFill>
                <a:latin typeface="Calibri" panose="020F0502020204030204" pitchFamily="34" charset="0"/>
              </a:rPr>
              <a:t> : </a:t>
            </a:r>
            <a:r>
              <a:rPr lang="en-US" altLang="en-US" dirty="0" err="1">
                <a:solidFill>
                  <a:srgbClr val="000000"/>
                </a:solidFill>
                <a:latin typeface="Calibri" panose="020F0502020204030204" pitchFamily="34" charset="0"/>
              </a:rPr>
              <a:t>aident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cliniciens</a:t>
            </a:r>
            <a:r>
              <a:rPr lang="en-US" altLang="en-US" dirty="0">
                <a:solidFill>
                  <a:srgbClr val="000000"/>
                </a:solidFill>
                <a:latin typeface="Calibri" panose="020F0502020204030204" pitchFamily="34" charset="0"/>
              </a:rPr>
              <a:t> et les </a:t>
            </a:r>
            <a:r>
              <a:rPr lang="en-US" altLang="en-US" dirty="0" err="1">
                <a:solidFill>
                  <a:srgbClr val="000000"/>
                </a:solidFill>
                <a:latin typeface="Calibri" panose="020F0502020204030204" pitchFamily="34" charset="0"/>
              </a:rPr>
              <a:t>organismes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fournisseurs</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de la plus haute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possible, et les patients à </a:t>
            </a:r>
            <a:r>
              <a:rPr lang="en-US" altLang="en-US" dirty="0" err="1">
                <a:solidFill>
                  <a:srgbClr val="000000"/>
                </a:solidFill>
                <a:latin typeface="Calibri" panose="020F0502020204030204" pitchFamily="34" charset="0"/>
              </a:rPr>
              <a:t>connaître</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sujets</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aborder</a:t>
            </a:r>
            <a:r>
              <a:rPr lang="en-US" altLang="en-US" dirty="0">
                <a:solidFill>
                  <a:srgbClr val="000000"/>
                </a:solidFill>
                <a:latin typeface="Calibri" panose="020F0502020204030204" pitchFamily="34" charset="0"/>
              </a:rPr>
              <a:t> avec </a:t>
            </a:r>
            <a:r>
              <a:rPr lang="en-US" altLang="en-US" dirty="0" err="1">
                <a:solidFill>
                  <a:srgbClr val="000000"/>
                </a:solidFill>
                <a:latin typeface="Calibri" panose="020F0502020204030204" pitchFamily="34" charset="0"/>
              </a:rPr>
              <a:t>leurs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fournisseurs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comparativement</a:t>
            </a:r>
            <a:r>
              <a:rPr lang="en-US" altLang="en-US" dirty="0">
                <a:solidFill>
                  <a:srgbClr val="000000"/>
                </a:solidFill>
                <a:latin typeface="Calibri" panose="020F0502020204030204" pitchFamily="34" charset="0"/>
              </a:rPr>
              <a:t> aux guides de </a:t>
            </a:r>
            <a:r>
              <a:rPr lang="en-US" altLang="en-US" dirty="0" err="1">
                <a:solidFill>
                  <a:srgbClr val="000000"/>
                </a:solidFill>
                <a:latin typeface="Calibri" panose="020F0502020204030204" pitchFamily="34" charset="0"/>
              </a:rPr>
              <a:t>pratique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clinique</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assez</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arides</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très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accessibles</a:t>
            </a:r>
            <a:r>
              <a:rPr lang="en-US" altLang="en-US" dirty="0">
                <a:solidFill>
                  <a:srgbClr val="000000"/>
                </a:solidFill>
                <a:latin typeface="Calibri" panose="020F0502020204030204" pitchFamily="34" charset="0"/>
              </a:rPr>
              <a:t> et </a:t>
            </a:r>
            <a:r>
              <a:rPr lang="en-US" altLang="en-US" dirty="0" err="1">
                <a:solidFill>
                  <a:srgbClr val="000000"/>
                </a:solidFill>
                <a:latin typeface="Calibri" panose="020F0502020204030204" pitchFamily="34" charset="0"/>
              </a:rPr>
              <a:t>écrites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langage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clair</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Mesurables</a:t>
            </a:r>
            <a:r>
              <a:rPr lang="en-US" altLang="en-US" dirty="0">
                <a:solidFill>
                  <a:srgbClr val="000000"/>
                </a:solidFill>
                <a:latin typeface="Calibri" panose="020F0502020204030204" pitchFamily="34" charset="0"/>
              </a:rPr>
              <a:t> :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énoncé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accompagné</a:t>
            </a:r>
            <a:r>
              <a:rPr lang="en-US" altLang="en-US" dirty="0">
                <a:solidFill>
                  <a:srgbClr val="000000"/>
                </a:solidFill>
                <a:latin typeface="Calibri" panose="020F0502020204030204" pitchFamily="34" charset="0"/>
              </a:rPr>
              <a:t> d’un </a:t>
            </a:r>
            <a:r>
              <a:rPr lang="en-US" altLang="en-US" dirty="0" err="1">
                <a:solidFill>
                  <a:srgbClr val="000000"/>
                </a:solidFill>
                <a:latin typeface="Calibri" panose="020F0502020204030204" pitchFamily="34" charset="0"/>
              </a:rPr>
              <a:t>ou</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plusieurs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indicateurs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(structure, </a:t>
            </a:r>
            <a:r>
              <a:rPr lang="en-US" altLang="en-US" dirty="0" err="1">
                <a:solidFill>
                  <a:srgbClr val="000000"/>
                </a:solidFill>
                <a:latin typeface="Calibri" panose="020F0502020204030204" pitchFamily="34" charset="0"/>
              </a:rPr>
              <a:t>processus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ou</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résultat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ainsi</a:t>
            </a:r>
            <a:r>
              <a:rPr lang="en-US" altLang="en-US" dirty="0">
                <a:solidFill>
                  <a:srgbClr val="000000"/>
                </a:solidFill>
                <a:latin typeface="Calibri" panose="020F0502020204030204" pitchFamily="34" charset="0"/>
              </a:rPr>
              <a:t> que d’un ensemble de </a:t>
            </a:r>
            <a:r>
              <a:rPr lang="en-US" altLang="en-US" dirty="0" err="1">
                <a:solidFill>
                  <a:srgbClr val="000000"/>
                </a:solidFill>
                <a:latin typeface="Calibri" panose="020F0502020204030204" pitchFamily="34" charset="0"/>
              </a:rPr>
              <a:t>mesures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résultats</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l’ensemble</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Applicables</a:t>
            </a:r>
            <a:r>
              <a:rPr lang="en-US" altLang="en-US" dirty="0">
                <a:solidFill>
                  <a:srgbClr val="000000"/>
                </a:solidFill>
                <a:latin typeface="Calibri" panose="020F0502020204030204" pitchFamily="34" charset="0"/>
              </a:rPr>
              <a:t> :</a:t>
            </a:r>
            <a:r>
              <a:rPr lang="en-US" altLang="en-US" sz="2800" dirty="0">
                <a:solidFill>
                  <a:srgbClr val="000000"/>
                </a:solidFill>
                <a:latin typeface="Calibri" panose="020F0502020204030204" pitchFamily="34" charset="0"/>
              </a:rPr>
              <a:t> </a:t>
            </a:r>
            <a:r>
              <a:rPr lang="en-US" altLang="en-US" dirty="0">
                <a:solidFill>
                  <a:srgbClr val="000000"/>
                </a:solidFill>
                <a:latin typeface="Calibri" panose="020F0502020204030204" pitchFamily="34" charset="0"/>
              </a:rPr>
              <a:t>des </a:t>
            </a:r>
            <a:r>
              <a:rPr lang="en-US" altLang="en-US" dirty="0" err="1">
                <a:solidFill>
                  <a:srgbClr val="000000"/>
                </a:solidFill>
                <a:latin typeface="Calibri" panose="020F0502020204030204" pitchFamily="34" charset="0"/>
              </a:rPr>
              <a:t>outils</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d’amélioration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soutiennent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vue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favoriser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l’adoption</a:t>
            </a:r>
            <a:r>
              <a:rPr lang="en-US" altLang="en-US" dirty="0">
                <a:solidFill>
                  <a:srgbClr val="000000"/>
                </a:solidFill>
                <a:latin typeface="Calibri" panose="020F0502020204030204" pitchFamily="34" charset="0"/>
              </a:rPr>
              <a:t>.</a:t>
            </a: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37463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935261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1151411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Bien que bon nombre des énoncés puissent s’appliquer à eux, cette norme de qualité ne s’applique pas à ce qui suit :</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Transitions entre les milieux de santé mentale des patients hospitalisés et la maison;</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Transitions de l’urgence à la maison;</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Soins postnatals pour les mères et les nourrissons en bonne santé et stables qui rentrent à la maison;</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Patients ayant obtenu un niveau de soins alternatif (NSA)</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Transition des services à l’enfance aux services aux adultes </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Transitions </a:t>
            </a:r>
            <a:r>
              <a:rPr lang="fr-CA" sz="1200" kern="1200" dirty="0" err="1">
                <a:solidFill>
                  <a:schemeClr val="tx1"/>
                </a:solidFill>
                <a:effectLst/>
                <a:latin typeface="Calibri" pitchFamily="68" charset="0"/>
                <a:ea typeface="MS PGothic" panose="020B0600070205080204" pitchFamily="34" charset="-128"/>
                <a:cs typeface="ＭＳ Ｐゴシック" pitchFamily="68" charset="-128"/>
              </a:rPr>
              <a:t>interhospitalières</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et </a:t>
            </a:r>
            <a:r>
              <a:rPr lang="fr-CA" sz="1200" kern="1200" dirty="0" err="1">
                <a:solidFill>
                  <a:schemeClr val="tx1"/>
                </a:solidFill>
                <a:effectLst/>
                <a:latin typeface="Calibri" pitchFamily="68" charset="0"/>
                <a:ea typeface="MS PGothic" panose="020B0600070205080204" pitchFamily="34" charset="-128"/>
                <a:cs typeface="ＭＳ Ｐゴシック" pitchFamily="68" charset="-128"/>
              </a:rPr>
              <a:t>intrahospitalières</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rPr dirty="0"/>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patients, les </a:t>
            </a:r>
            <a:r>
              <a:rPr lang="en-US" altLang="en-US" sz="1600" b="1" dirty="0" err="1">
                <a:solidFill>
                  <a:srgbClr val="000000"/>
                </a:solidFill>
                <a:latin typeface="Calibri" panose="020F0502020204030204" pitchFamily="34" charset="0"/>
              </a:rPr>
              <a:t>aidants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naturels</a:t>
            </a:r>
            <a:r>
              <a:rPr lang="en-US" altLang="en-US" sz="1600" b="1" dirty="0">
                <a:solidFill>
                  <a:srgbClr val="000000"/>
                </a:solidFill>
                <a:latin typeface="Calibri" panose="020F0502020204030204" pitchFamily="34" charset="0"/>
              </a:rPr>
              <a:t> et le public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comprendre</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caractéristiques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d’excellente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savoir à quoi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devraient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s’attendre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fournisseurs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de santé et </a:t>
            </a:r>
            <a:r>
              <a:rPr lang="en-US" altLang="en-US" sz="1600" dirty="0" err="1">
                <a:solidFill>
                  <a:srgbClr val="000000"/>
                </a:solidFill>
                <a:latin typeface="Calibri" panose="020F0502020204030204" pitchFamily="34" charset="0"/>
              </a:rPr>
              <a:t>connaître</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façon</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discuter</a:t>
            </a:r>
            <a:r>
              <a:rPr lang="en-US" altLang="en-US" sz="1600" dirty="0">
                <a:solidFill>
                  <a:srgbClr val="000000"/>
                </a:solidFill>
                <a:latin typeface="Calibri" panose="020F0502020204030204" pitchFamily="34" charset="0"/>
              </a:rPr>
              <a:t> de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régions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provinciales</a:t>
            </a:r>
            <a:r>
              <a:rPr lang="en-US" altLang="en-US" sz="1600" b="1" dirty="0">
                <a:solidFill>
                  <a:srgbClr val="000000"/>
                </a:solidFill>
                <a:latin typeface="Calibri" panose="020F0502020204030204" pitchFamily="34" charset="0"/>
              </a:rPr>
              <a:t> et les </a:t>
            </a:r>
            <a:r>
              <a:rPr lang="en-US" altLang="en-US" sz="1600" b="1" dirty="0" err="1">
                <a:solidFill>
                  <a:srgbClr val="000000"/>
                </a:solidFill>
                <a:latin typeface="Calibri" panose="020F0502020204030204" pitchFamily="34" charset="0"/>
              </a:rPr>
              <a:t>organismes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responsables</a:t>
            </a:r>
            <a:r>
              <a:rPr lang="en-US" altLang="en-US" sz="1600" b="1" dirty="0">
                <a:solidFill>
                  <a:srgbClr val="000000"/>
                </a:solidFill>
                <a:latin typeface="Calibri" panose="020F0502020204030204" pitchFamily="34" charset="0"/>
              </a:rPr>
              <a:t> de la </a:t>
            </a:r>
            <a:r>
              <a:rPr lang="en-US" altLang="en-US" sz="1600" b="1" dirty="0" err="1">
                <a:solidFill>
                  <a:srgbClr val="000000"/>
                </a:solidFill>
                <a:latin typeface="Calibri" panose="020F0502020204030204" pitchFamily="34" charset="0"/>
              </a:rPr>
              <a:t>prévention</a:t>
            </a:r>
            <a:r>
              <a:rPr lang="en-US" altLang="en-US" sz="1600" b="1" dirty="0">
                <a:solidFill>
                  <a:srgbClr val="000000"/>
                </a:solidFill>
                <a:latin typeface="Calibri" panose="020F0502020204030204" pitchFamily="34" charset="0"/>
              </a:rPr>
              <a:t> des maladies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recourir</a:t>
            </a:r>
            <a:r>
              <a:rPr lang="en-US" altLang="en-US" sz="1600" dirty="0">
                <a:solidFill>
                  <a:srgbClr val="000000"/>
                </a:solidFill>
                <a:latin typeface="Calibri" panose="020F0502020204030204" pitchFamily="34" charset="0"/>
              </a:rPr>
              <a:t> aux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mesurer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résultats</a:t>
            </a:r>
            <a:r>
              <a:rPr lang="en-US" altLang="en-US" sz="1600" dirty="0">
                <a:solidFill>
                  <a:srgbClr val="000000"/>
                </a:solidFill>
                <a:latin typeface="Calibri" panose="020F0502020204030204" pitchFamily="34" charset="0"/>
              </a:rPr>
              <a:t> de santé, </a:t>
            </a:r>
            <a:r>
              <a:rPr lang="en-US" altLang="en-US" sz="1600" dirty="0" err="1">
                <a:solidFill>
                  <a:srgbClr val="000000"/>
                </a:solidFill>
                <a:latin typeface="Calibri" panose="020F0502020204030204" pitchFamily="34" charset="0"/>
              </a:rPr>
              <a:t>tenir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fournisseurs</a:t>
            </a:r>
            <a:r>
              <a:rPr lang="en-US" altLang="en-US" sz="1600" dirty="0">
                <a:solidFill>
                  <a:srgbClr val="000000"/>
                </a:solidFill>
                <a:latin typeface="Calibri" panose="020F0502020204030204" pitchFamily="34" charset="0"/>
              </a:rPr>
              <a:t> de services de santé </a:t>
            </a:r>
            <a:r>
              <a:rPr lang="en-US" altLang="en-US" sz="1600" dirty="0" err="1">
                <a:solidFill>
                  <a:srgbClr val="000000"/>
                </a:solidFill>
                <a:latin typeface="Calibri" panose="020F0502020204030204" pitchFamily="34" charset="0"/>
              </a:rPr>
              <a:t>responsables</a:t>
            </a:r>
            <a:r>
              <a:rPr lang="en-US" altLang="en-US" sz="1600" dirty="0">
                <a:solidFill>
                  <a:srgbClr val="000000"/>
                </a:solidFill>
                <a:latin typeface="Calibri" panose="020F0502020204030204" pitchFamily="34" charset="0"/>
              </a:rPr>
              <a:t> de la prestation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supérieure et </a:t>
            </a:r>
            <a:r>
              <a:rPr lang="en-US" altLang="en-US" sz="1600" dirty="0" err="1">
                <a:solidFill>
                  <a:srgbClr val="000000"/>
                </a:solidFill>
                <a:latin typeface="Calibri" panose="020F0502020204030204" pitchFamily="34" charset="0"/>
              </a:rPr>
              <a:t>orienter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stratégies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régionales</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organismes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fournisseurs</a:t>
            </a:r>
            <a:r>
              <a:rPr lang="en-US" altLang="en-US" sz="1600" b="1" dirty="0">
                <a:solidFill>
                  <a:srgbClr val="000000"/>
                </a:solidFill>
                <a:latin typeface="Calibri" panose="020F0502020204030204" pitchFamily="34" charset="0"/>
              </a:rPr>
              <a:t> de </a:t>
            </a:r>
            <a:r>
              <a:rPr lang="en-US" altLang="en-US" sz="1600" b="1" dirty="0" err="1">
                <a:solidFill>
                  <a:srgbClr val="000000"/>
                </a:solidFill>
                <a:latin typeface="Calibri" panose="020F0502020204030204" pitchFamily="34" charset="0"/>
              </a:rPr>
              <a:t>soins</a:t>
            </a:r>
            <a:r>
              <a:rPr lang="en-US" altLang="en-US" sz="1600" b="1" dirty="0">
                <a:solidFill>
                  <a:srgbClr val="000000"/>
                </a:solidFill>
                <a:latin typeface="Calibri" panose="020F0502020204030204" pitchFamily="34" charset="0"/>
              </a:rPr>
              <a:t> de santé</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mesurer</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vérifier</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écarts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orienter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stratégies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organisationnelles</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aiguiller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investissements</a:t>
            </a:r>
            <a:r>
              <a:rPr lang="en-US" altLang="en-US" sz="1600" dirty="0">
                <a:solidFill>
                  <a:srgbClr val="000000"/>
                </a:solidFill>
                <a:latin typeface="Calibri" panose="020F0502020204030204" pitchFamily="34" charset="0"/>
              </a:rPr>
              <a:t> dans les </a:t>
            </a:r>
            <a:r>
              <a:rPr lang="en-US" altLang="en-US" sz="1600" dirty="0" err="1">
                <a:solidFill>
                  <a:srgbClr val="000000"/>
                </a:solidFill>
                <a:latin typeface="Calibri" panose="020F0502020204030204" pitchFamily="34" charset="0"/>
              </a:rPr>
              <a:t>programmes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cliniques</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professionnels</a:t>
            </a:r>
            <a:r>
              <a:rPr lang="en-US" altLang="en-US" sz="1600" b="1" dirty="0">
                <a:solidFill>
                  <a:srgbClr val="000000"/>
                </a:solidFill>
                <a:latin typeface="Calibri" panose="020F0502020204030204" pitchFamily="34" charset="0"/>
              </a:rPr>
              <a:t> de la santé</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recourir</a:t>
            </a:r>
            <a:r>
              <a:rPr lang="en-US" altLang="en-US" sz="1600" dirty="0">
                <a:solidFill>
                  <a:srgbClr val="000000"/>
                </a:solidFill>
                <a:latin typeface="Calibri" panose="020F0502020204030204" pitchFamily="34" charset="0"/>
              </a:rPr>
              <a:t> aux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évaluer</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façon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dont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exercent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leur</a:t>
            </a:r>
            <a:r>
              <a:rPr lang="en-US" altLang="en-US" sz="1600" dirty="0">
                <a:solidFill>
                  <a:srgbClr val="000000"/>
                </a:solidFill>
                <a:latin typeface="Calibri" panose="020F0502020204030204" pitchFamily="34" charset="0"/>
              </a:rPr>
              <a:t> profession et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secteurs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de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au </a:t>
            </a:r>
            <a:r>
              <a:rPr lang="en-US" altLang="en-US" sz="1600" dirty="0" err="1">
                <a:solidFill>
                  <a:srgbClr val="000000"/>
                </a:solidFill>
                <a:latin typeface="Calibri" panose="020F0502020204030204" pitchFamily="34" charset="0"/>
              </a:rPr>
              <a:t>niveau</a:t>
            </a:r>
            <a:r>
              <a:rPr lang="en-US" altLang="en-US" sz="1600" dirty="0">
                <a:solidFill>
                  <a:srgbClr val="000000"/>
                </a:solidFill>
                <a:latin typeface="Calibri" panose="020F0502020204030204" pitchFamily="34" charset="0"/>
              </a:rPr>
              <a:t> personnel et à </a:t>
            </a:r>
            <a:r>
              <a:rPr lang="en-US" altLang="en-US" sz="1600" dirty="0" err="1">
                <a:solidFill>
                  <a:srgbClr val="000000"/>
                </a:solidFill>
                <a:latin typeface="Calibri" panose="020F0502020204030204" pitchFamily="34" charset="0"/>
              </a:rPr>
              <a:t>l’échelle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organisationnelle</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intégrer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énoncés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fondés</a:t>
            </a:r>
            <a:r>
              <a:rPr lang="en-US" altLang="en-US" sz="1600" dirty="0">
                <a:solidFill>
                  <a:srgbClr val="000000"/>
                </a:solidFill>
                <a:latin typeface="Calibri" panose="020F0502020204030204" pitchFamily="34" charset="0"/>
              </a:rPr>
              <a:t> sur des </a:t>
            </a:r>
            <a:r>
              <a:rPr lang="en-US" altLang="en-US" sz="1600" dirty="0" err="1">
                <a:solidFill>
                  <a:srgbClr val="000000"/>
                </a:solidFill>
                <a:latin typeface="Calibri" panose="020F0502020204030204" pitchFamily="34" charset="0"/>
              </a:rPr>
              <a:t>données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probantes</a:t>
            </a:r>
            <a:r>
              <a:rPr lang="en-US" altLang="en-US" sz="1600" dirty="0">
                <a:solidFill>
                  <a:srgbClr val="000000"/>
                </a:solidFill>
                <a:latin typeface="Calibri" panose="020F0502020204030204" pitchFamily="34" charset="0"/>
              </a:rPr>
              <a:t> dans le </a:t>
            </a:r>
            <a:r>
              <a:rPr lang="en-US" altLang="en-US" sz="1600" dirty="0" err="1">
                <a:solidFill>
                  <a:srgbClr val="000000"/>
                </a:solidFill>
                <a:latin typeface="Calibri" panose="020F0502020204030204" pitchFamily="34" charset="0"/>
              </a:rPr>
              <a:t>perfectionnement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professionnel</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dirty="0">
                <a:solidFill>
                  <a:srgbClr val="000000"/>
                </a:solidFill>
                <a:latin typeface="Calibri" panose="020F0502020204030204" pitchFamily="34" charset="0"/>
              </a:rPr>
              <a:t>Le </a:t>
            </a:r>
            <a:r>
              <a:rPr lang="en-US" altLang="en-US" sz="1600" b="1" dirty="0" err="1">
                <a:solidFill>
                  <a:srgbClr val="000000"/>
                </a:solidFill>
                <a:latin typeface="Calibri" panose="020F0502020204030204" pitchFamily="34" charset="0"/>
              </a:rPr>
              <a:t>gouvernement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domaines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priorité</a:t>
            </a:r>
            <a:r>
              <a:rPr lang="en-US" altLang="en-US" sz="1600" dirty="0">
                <a:solidFill>
                  <a:srgbClr val="000000"/>
                </a:solidFill>
                <a:latin typeface="Calibri" panose="020F0502020204030204" pitchFamily="34" charset="0"/>
              </a:rPr>
              <a:t> à </a:t>
            </a:r>
            <a:r>
              <a:rPr lang="en-US" altLang="en-US" sz="1600" dirty="0" err="1">
                <a:solidFill>
                  <a:srgbClr val="000000"/>
                </a:solidFill>
                <a:latin typeface="Calibri" panose="020F0502020204030204" pitchFamily="34" charset="0"/>
              </a:rPr>
              <a:t>l’échelle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provinciale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éclairer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nouvelles</a:t>
            </a:r>
            <a:r>
              <a:rPr lang="en-US" altLang="en-US" sz="1600" dirty="0">
                <a:solidFill>
                  <a:srgbClr val="000000"/>
                </a:solidFill>
                <a:latin typeface="Calibri" panose="020F0502020204030204" pitchFamily="34" charset="0"/>
              </a:rPr>
              <a:t> initiatives de </a:t>
            </a:r>
            <a:r>
              <a:rPr lang="en-US" altLang="en-US" sz="1600" dirty="0" err="1">
                <a:solidFill>
                  <a:srgbClr val="000000"/>
                </a:solidFill>
                <a:latin typeface="Calibri" panose="020F0502020204030204" pitchFamily="34" charset="0"/>
              </a:rPr>
              <a:t>collecte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données</a:t>
            </a:r>
            <a:r>
              <a:rPr lang="en-US" altLang="en-US" sz="1600" dirty="0">
                <a:solidFill>
                  <a:srgbClr val="000000"/>
                </a:solidFill>
                <a:latin typeface="Calibri" panose="020F0502020204030204" pitchFamily="34" charset="0"/>
              </a:rPr>
              <a:t> et de production de rapports et </a:t>
            </a:r>
            <a:r>
              <a:rPr lang="en-US" altLang="en-US" sz="1600" dirty="0" err="1">
                <a:solidFill>
                  <a:srgbClr val="000000"/>
                </a:solidFill>
                <a:latin typeface="Calibri" panose="020F0502020204030204" pitchFamily="34" charset="0"/>
              </a:rPr>
              <a:t>concevoir</a:t>
            </a:r>
            <a:r>
              <a:rPr lang="en-US" altLang="en-US" sz="1600" dirty="0">
                <a:solidFill>
                  <a:srgbClr val="000000"/>
                </a:solidFill>
                <a:latin typeface="Calibri" panose="020F0502020204030204" pitchFamily="34" charset="0"/>
              </a:rPr>
              <a:t> des </a:t>
            </a:r>
            <a:r>
              <a:rPr lang="en-US" altLang="en-US" sz="1600" dirty="0" err="1">
                <a:solidFill>
                  <a:srgbClr val="000000"/>
                </a:solidFill>
                <a:latin typeface="Calibri" panose="020F0502020204030204" pitchFamily="34" charset="0"/>
              </a:rPr>
              <a:t>indicateurs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rendement</a:t>
            </a:r>
            <a:r>
              <a:rPr lang="en-US" altLang="en-US" sz="1600" dirty="0">
                <a:solidFill>
                  <a:srgbClr val="000000"/>
                </a:solidFill>
                <a:latin typeface="Calibri" panose="020F0502020204030204" pitchFamily="34" charset="0"/>
              </a:rPr>
              <a:t> et des </a:t>
            </a:r>
            <a:r>
              <a:rPr lang="en-US" altLang="en-US" sz="1600" dirty="0" err="1">
                <a:solidFill>
                  <a:srgbClr val="000000"/>
                </a:solidFill>
                <a:latin typeface="Calibri" panose="020F0502020204030204" pitchFamily="34" charset="0"/>
              </a:rPr>
              <a:t>incitatifs</a:t>
            </a:r>
            <a:r>
              <a:rPr lang="en-US" altLang="en-US" sz="1600" dirty="0">
                <a:solidFill>
                  <a:srgbClr val="000000"/>
                </a:solidFill>
                <a:latin typeface="Calibri" panose="020F0502020204030204" pitchFamily="34" charset="0"/>
              </a:rPr>
              <a:t> sous </a:t>
            </a:r>
            <a:r>
              <a:rPr lang="en-US" altLang="en-US" sz="1600" dirty="0" err="1">
                <a:solidFill>
                  <a:srgbClr val="000000"/>
                </a:solidFill>
                <a:latin typeface="Calibri" panose="020F0502020204030204" pitchFamily="34" charset="0"/>
              </a:rPr>
              <a:t>forme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financement</a:t>
            </a:r>
            <a:r>
              <a:rPr lang="en-US" altLang="en-US" sz="1600" dirty="0">
                <a:solidFill>
                  <a:srgbClr val="000000"/>
                </a:solidFill>
                <a:latin typeface="Calibri" panose="020F0502020204030204" pitchFamily="34" charset="0"/>
              </a:rPr>
              <a:t>.</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37</a:t>
            </a:fld>
            <a:endParaRPr lang="en-CA" altLang="en-US"/>
          </a:p>
        </p:txBody>
      </p:sp>
    </p:spTree>
    <p:extLst>
      <p:ext uri="{BB962C8B-B14F-4D97-AF65-F5344CB8AC3E}">
        <p14:creationId xmlns:p14="http://schemas.microsoft.com/office/powerpoint/2010/main" val="1481525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fr-FR" sz="1200" b="0" i="0" u="none" strike="noStrike" kern="1200" baseline="0" dirty="0">
                <a:solidFill>
                  <a:schemeClr val="tx1"/>
                </a:solidFill>
                <a:latin typeface="Calibri" pitchFamily="68" charset="0"/>
                <a:ea typeface="MS PGothic" panose="020B0600070205080204" pitchFamily="34" charset="-128"/>
                <a:cs typeface="ＭＳ Ｐゴシック" pitchFamily="68" charset="-128"/>
              </a:rPr>
              <a:t>Le Comité consultatif de la norme de qualité a cerné un petit nombre d’objectifs globaux pour cette norme de qualité. Ceux-ci ont été mis en correspondance avec des indicateurs que les fournisseurs de soins pourraient vouloir surveiller pour évaluer la qualité des soins à l’échelle provinciale et locale. </a:t>
            </a:r>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39</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40</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41</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dirty="0" err="1">
                <a:solidFill>
                  <a:srgbClr val="000000"/>
                </a:solidFill>
                <a:latin typeface="Calibri" panose="020F0502020204030204" pitchFamily="34" charset="0"/>
                <a:cs typeface="Calibri" panose="020F0502020204030204" pitchFamily="34" charset="0"/>
              </a:rPr>
              <a:t>Chaque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porte</a:t>
            </a:r>
            <a:r>
              <a:rPr lang="en-US" altLang="en-US" sz="1800" dirty="0">
                <a:solidFill>
                  <a:srgbClr val="000000"/>
                </a:solidFill>
                <a:latin typeface="Calibri" panose="020F0502020204030204" pitchFamily="34" charset="0"/>
                <a:cs typeface="Calibri" panose="020F0502020204030204" pitchFamily="34" charset="0"/>
              </a:rPr>
              <a:t> sur </a:t>
            </a:r>
            <a:r>
              <a:rPr lang="en-US" altLang="en-US" sz="1800" dirty="0" err="1">
                <a:solidFill>
                  <a:srgbClr val="000000"/>
                </a:solidFill>
                <a:latin typeface="Calibri" panose="020F0502020204030204" pitchFamily="34" charset="0"/>
                <a:cs typeface="Calibri" panose="020F0502020204030204" pitchFamily="34" charset="0"/>
              </a:rPr>
              <a:t>une</a:t>
            </a:r>
            <a:r>
              <a:rPr lang="en-US" altLang="en-US" sz="1800" dirty="0">
                <a:solidFill>
                  <a:srgbClr val="000000"/>
                </a:solidFill>
                <a:latin typeface="Calibri" panose="020F0502020204030204" pitchFamily="34" charset="0"/>
                <a:cs typeface="Calibri" panose="020F0502020204030204" pitchFamily="34" charset="0"/>
              </a:rPr>
              <a:t> question de </a:t>
            </a:r>
            <a:r>
              <a:rPr lang="en-US" altLang="en-US" sz="1800" dirty="0" err="1">
                <a:solidFill>
                  <a:srgbClr val="000000"/>
                </a:solidFill>
                <a:latin typeface="Calibri" panose="020F0502020204030204" pitchFamily="34" charset="0"/>
                <a:cs typeface="Calibri" panose="020F0502020204030204" pitchFamily="34" charset="0"/>
              </a:rPr>
              <a:t>soins</a:t>
            </a:r>
            <a:r>
              <a:rPr lang="en-US" altLang="en-US" sz="1800" dirty="0">
                <a:solidFill>
                  <a:srgbClr val="000000"/>
                </a:solidFill>
                <a:latin typeface="Calibri" panose="020F0502020204030204" pitchFamily="34" charset="0"/>
                <a:cs typeface="Calibri" panose="020F0502020204030204" pitchFamily="34" charset="0"/>
              </a:rPr>
              <a:t> de santé </a:t>
            </a:r>
            <a:r>
              <a:rPr lang="en-US" altLang="en-US" sz="1800" dirty="0" err="1">
                <a:solidFill>
                  <a:srgbClr val="000000"/>
                </a:solidFill>
                <a:latin typeface="Calibri" panose="020F0502020204030204" pitchFamily="34" charset="0"/>
                <a:cs typeface="Calibri" panose="020F0502020204030204" pitchFamily="34" charset="0"/>
              </a:rPr>
              <a:t>spécifique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L’élaboration</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chaque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s’accompagne</a:t>
            </a:r>
            <a:r>
              <a:rPr lang="en-US" altLang="en-US" sz="1800" dirty="0">
                <a:solidFill>
                  <a:srgbClr val="000000"/>
                </a:solidFill>
                <a:latin typeface="Calibri" panose="020F0502020204030204" pitchFamily="34" charset="0"/>
                <a:cs typeface="Calibri" panose="020F0502020204030204" pitchFamily="34" charset="0"/>
              </a:rPr>
              <a:t> d’un </a:t>
            </a:r>
            <a:r>
              <a:rPr lang="en-US" altLang="en-US" sz="1800" dirty="0" err="1">
                <a:solidFill>
                  <a:srgbClr val="000000"/>
                </a:solidFill>
                <a:latin typeface="Calibri" panose="020F0502020204030204" pitchFamily="34" charset="0"/>
                <a:cs typeface="Calibri" panose="020F0502020204030204" pitchFamily="34" charset="0"/>
              </a:rPr>
              <a:t>assortiment</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ressources</a:t>
            </a:r>
            <a:r>
              <a:rPr lang="en-US" altLang="en-US" sz="1800" dirty="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dirty="0">
                <a:solidFill>
                  <a:srgbClr val="000000"/>
                </a:solidFill>
                <a:latin typeface="Calibri" panose="020F0502020204030204" pitchFamily="34" charset="0"/>
                <a:cs typeface="Calibri" panose="020F0502020204030204" pitchFamily="34" charset="0"/>
              </a:rPr>
              <a:t>Au </a:t>
            </a:r>
            <a:r>
              <a:rPr lang="en-US" altLang="en-US" sz="1800" dirty="0" err="1">
                <a:solidFill>
                  <a:srgbClr val="000000"/>
                </a:solidFill>
                <a:latin typeface="Calibri" panose="020F0502020204030204" pitchFamily="34" charset="0"/>
                <a:cs typeface="Calibri" panose="020F0502020204030204" pitchFamily="34" charset="0"/>
              </a:rPr>
              <a:t>moyen</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d’énoncés</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concis</a:t>
            </a:r>
            <a:r>
              <a:rPr lang="en-US" altLang="en-US" sz="1800" dirty="0">
                <a:solidFill>
                  <a:srgbClr val="000000"/>
                </a:solidFill>
                <a:latin typeface="Calibri" panose="020F0502020204030204" pitchFamily="34" charset="0"/>
                <a:cs typeface="Calibri" panose="020F0502020204030204" pitchFamily="34" charset="0"/>
              </a:rPr>
              <a:t> et </a:t>
            </a:r>
            <a:r>
              <a:rPr lang="en-US" altLang="en-US" sz="1800" dirty="0" err="1">
                <a:solidFill>
                  <a:srgbClr val="000000"/>
                </a:solidFill>
                <a:latin typeface="Calibri" panose="020F0502020204030204" pitchFamily="34" charset="0"/>
                <a:cs typeface="Calibri" panose="020F0502020204030204" pitchFamily="34" charset="0"/>
              </a:rPr>
              <a:t>faciles</a:t>
            </a:r>
            <a:r>
              <a:rPr lang="en-US" altLang="en-US" sz="1800" dirty="0">
                <a:solidFill>
                  <a:srgbClr val="000000"/>
                </a:solidFill>
                <a:latin typeface="Calibri" panose="020F0502020204030204" pitchFamily="34" charset="0"/>
                <a:cs typeface="Calibri" panose="020F0502020204030204" pitchFamily="34" charset="0"/>
              </a:rPr>
              <a:t> à </a:t>
            </a:r>
            <a:r>
              <a:rPr lang="en-US" altLang="en-US" sz="1800" dirty="0" err="1">
                <a:solidFill>
                  <a:srgbClr val="000000"/>
                </a:solidFill>
                <a:latin typeface="Calibri" panose="020F0502020204030204" pitchFamily="34" charset="0"/>
                <a:cs typeface="Calibri" panose="020F0502020204030204" pitchFamily="34" charset="0"/>
              </a:rPr>
              <a:t>comprendre</a:t>
            </a:r>
            <a:r>
              <a:rPr lang="en-US" altLang="en-US" sz="1800" dirty="0">
                <a:solidFill>
                  <a:srgbClr val="000000"/>
                </a:solidFill>
                <a:latin typeface="Calibri" panose="020F0502020204030204" pitchFamily="34" charset="0"/>
                <a:cs typeface="Calibri" panose="020F0502020204030204" pitchFamily="34" charset="0"/>
              </a:rPr>
              <a:t>, les </a:t>
            </a:r>
            <a:r>
              <a:rPr lang="en-US" altLang="en-US" sz="1800" dirty="0" err="1">
                <a:solidFill>
                  <a:srgbClr val="000000"/>
                </a:solidFill>
                <a:latin typeface="Calibri" panose="020F0502020204030204" pitchFamily="34" charset="0"/>
                <a:cs typeface="Calibri" panose="020F0502020204030204" pitchFamily="34" charset="0"/>
              </a:rPr>
              <a:t>normes</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décrivent</a:t>
            </a:r>
            <a:r>
              <a:rPr lang="en-US" altLang="en-US" sz="1800" dirty="0">
                <a:solidFill>
                  <a:srgbClr val="000000"/>
                </a:solidFill>
                <a:latin typeface="Calibri" panose="020F0502020204030204" pitchFamily="34" charset="0"/>
                <a:cs typeface="Calibri" panose="020F0502020204030204" pitchFamily="34" charset="0"/>
              </a:rPr>
              <a:t> à quoi </a:t>
            </a:r>
            <a:r>
              <a:rPr lang="en-US" altLang="en-US" sz="1800" dirty="0" err="1">
                <a:solidFill>
                  <a:srgbClr val="000000"/>
                </a:solidFill>
                <a:latin typeface="Calibri" panose="020F0502020204030204" pitchFamily="34" charset="0"/>
                <a:cs typeface="Calibri" panose="020F0502020204030204" pitchFamily="34" charset="0"/>
              </a:rPr>
              <a:t>ressemblent</a:t>
            </a:r>
            <a:r>
              <a:rPr lang="en-US" altLang="en-US" sz="1800" dirty="0">
                <a:solidFill>
                  <a:srgbClr val="000000"/>
                </a:solidFill>
                <a:latin typeface="Calibri" panose="020F0502020204030204" pitchFamily="34" charset="0"/>
                <a:cs typeface="Calibri" panose="020F0502020204030204" pitchFamily="34" charset="0"/>
              </a:rPr>
              <a:t> des </a:t>
            </a:r>
            <a:r>
              <a:rPr lang="en-US" altLang="en-US" sz="1800" dirty="0" err="1">
                <a:solidFill>
                  <a:srgbClr val="000000"/>
                </a:solidFill>
                <a:latin typeface="Calibri" panose="020F0502020204030204" pitchFamily="34" charset="0"/>
                <a:cs typeface="Calibri" panose="020F0502020204030204" pitchFamily="34" charset="0"/>
              </a:rPr>
              <a:t>soins</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pour </a:t>
            </a:r>
            <a:r>
              <a:rPr lang="en-US" altLang="en-US" sz="1800" dirty="0" err="1">
                <a:solidFill>
                  <a:srgbClr val="000000"/>
                </a:solidFill>
                <a:latin typeface="Calibri" panose="020F0502020204030204" pitchFamily="34" charset="0"/>
                <a:cs typeface="Calibri" panose="020F0502020204030204" pitchFamily="34" charset="0"/>
              </a:rPr>
              <a:t>une</a:t>
            </a:r>
            <a:r>
              <a:rPr lang="en-US" altLang="en-US" sz="1800" dirty="0">
                <a:solidFill>
                  <a:srgbClr val="000000"/>
                </a:solidFill>
                <a:latin typeface="Calibri" panose="020F0502020204030204" pitchFamily="34" charset="0"/>
                <a:cs typeface="Calibri" panose="020F0502020204030204" pitchFamily="34" charset="0"/>
              </a:rPr>
              <a:t> affection </a:t>
            </a:r>
            <a:r>
              <a:rPr lang="en-US" altLang="en-US" sz="1800" dirty="0" err="1">
                <a:solidFill>
                  <a:srgbClr val="000000"/>
                </a:solidFill>
                <a:latin typeface="Calibri" panose="020F0502020204030204" pitchFamily="34" charset="0"/>
                <a:cs typeface="Calibri" panose="020F0502020204030204" pitchFamily="34" charset="0"/>
              </a:rPr>
              <a:t>ou</a:t>
            </a:r>
            <a:r>
              <a:rPr lang="en-US" altLang="en-US" sz="1800" dirty="0">
                <a:solidFill>
                  <a:srgbClr val="000000"/>
                </a:solidFill>
                <a:latin typeface="Calibri" panose="020F0502020204030204" pitchFamily="34" charset="0"/>
                <a:cs typeface="Calibri" panose="020F0502020204030204" pitchFamily="34" charset="0"/>
              </a:rPr>
              <a:t> un </a:t>
            </a:r>
            <a:r>
              <a:rPr lang="en-US" altLang="en-US" sz="1800" dirty="0" err="1">
                <a:solidFill>
                  <a:srgbClr val="000000"/>
                </a:solidFill>
                <a:latin typeface="Calibri" panose="020F0502020204030204" pitchFamily="34" charset="0"/>
                <a:cs typeface="Calibri" panose="020F0502020204030204" pitchFamily="34" charset="0"/>
              </a:rPr>
              <a:t>sujet</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en</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fonction</a:t>
            </a:r>
            <a:r>
              <a:rPr lang="en-US" altLang="en-US" sz="1800" dirty="0">
                <a:solidFill>
                  <a:srgbClr val="000000"/>
                </a:solidFill>
                <a:latin typeface="Calibri" panose="020F0502020204030204" pitchFamily="34" charset="0"/>
                <a:cs typeface="Calibri" panose="020F0502020204030204" pitchFamily="34" charset="0"/>
              </a:rPr>
              <a:t> des </a:t>
            </a:r>
            <a:r>
              <a:rPr lang="en-US" altLang="en-US" sz="1800" dirty="0" err="1">
                <a:solidFill>
                  <a:srgbClr val="000000"/>
                </a:solidFill>
                <a:latin typeface="Calibri" panose="020F0502020204030204" pitchFamily="34" charset="0"/>
                <a:cs typeface="Calibri" panose="020F0502020204030204" pitchFamily="34" charset="0"/>
              </a:rPr>
              <a:t>données</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probantes</a:t>
            </a:r>
            <a:r>
              <a:rPr lang="en-US" altLang="en-US" sz="1800" dirty="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dirty="0" err="1">
                <a:solidFill>
                  <a:srgbClr val="000000"/>
                </a:solidFill>
                <a:latin typeface="Calibri" panose="020F0502020204030204" pitchFamily="34" charset="0"/>
                <a:cs typeface="Calibri" panose="020F0502020204030204" pitchFamily="34" charset="0"/>
              </a:rPr>
              <a:t>Chaque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est</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accompagnée</a:t>
            </a:r>
            <a:r>
              <a:rPr lang="en-US" altLang="en-US" sz="1800" dirty="0">
                <a:solidFill>
                  <a:srgbClr val="000000"/>
                </a:solidFill>
                <a:latin typeface="Calibri" panose="020F0502020204030204" pitchFamily="34" charset="0"/>
                <a:cs typeface="Calibri" panose="020F0502020204030204" pitchFamily="34" charset="0"/>
              </a:rPr>
              <a:t> des documents </a:t>
            </a:r>
            <a:r>
              <a:rPr lang="en-US" altLang="en-US" sz="1800" dirty="0" err="1">
                <a:solidFill>
                  <a:srgbClr val="000000"/>
                </a:solidFill>
                <a:latin typeface="Calibri" panose="020F0502020204030204" pitchFamily="34" charset="0"/>
                <a:cs typeface="Calibri" panose="020F0502020204030204" pitchFamily="34" charset="0"/>
              </a:rPr>
              <a:t>suivants</a:t>
            </a:r>
            <a:r>
              <a:rPr lang="en-US" altLang="en-US" sz="1800" dirty="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guide de </a:t>
            </a:r>
            <a:r>
              <a:rPr lang="en-US" altLang="en-US" sz="1800" i="1" dirty="0" err="1">
                <a:solidFill>
                  <a:srgbClr val="000000"/>
                </a:solidFill>
                <a:latin typeface="Calibri" panose="020F0502020204030204" pitchFamily="34" charset="0"/>
                <a:cs typeface="Calibri" panose="020F0502020204030204" pitchFamily="34" charset="0"/>
              </a:rPr>
              <a:t>référence</a:t>
            </a:r>
            <a:r>
              <a:rPr lang="en-US" altLang="en-US" sz="1800" i="1" dirty="0">
                <a:solidFill>
                  <a:srgbClr val="000000"/>
                </a:solidFill>
                <a:latin typeface="Calibri" panose="020F0502020204030204" pitchFamily="34" charset="0"/>
                <a:cs typeface="Calibri" panose="020F0502020204030204" pitchFamily="34" charset="0"/>
              </a:rPr>
              <a:t> des patients </a:t>
            </a:r>
          </a:p>
          <a:p>
            <a:pPr marL="742950" lvl="1" indent="-285750">
              <a:buFontTx/>
              <a:buChar char="•"/>
            </a:pPr>
            <a:r>
              <a:rPr lang="en-US" altLang="en-US" sz="1800" i="1" dirty="0" err="1">
                <a:solidFill>
                  <a:srgbClr val="000000"/>
                </a:solidFill>
                <a:latin typeface="Calibri" panose="020F0502020204030204" pitchFamily="34" charset="0"/>
                <a:cs typeface="Calibri" panose="020F0502020204030204" pitchFamily="34" charset="0"/>
              </a:rPr>
              <a:t>Recommandations</a:t>
            </a:r>
            <a:r>
              <a:rPr lang="en-US" altLang="en-US" sz="1800" i="1" dirty="0">
                <a:solidFill>
                  <a:srgbClr val="000000"/>
                </a:solidFill>
                <a:latin typeface="Calibri" panose="020F0502020204030204" pitchFamily="34" charset="0"/>
                <a:cs typeface="Calibri" panose="020F0502020204030204" pitchFamily="34" charset="0"/>
              </a:rPr>
              <a:t> relatives à </a:t>
            </a:r>
            <a:r>
              <a:rPr lang="en-US" altLang="en-US" sz="1800" i="1" dirty="0" err="1">
                <a:solidFill>
                  <a:srgbClr val="000000"/>
                </a:solidFill>
                <a:latin typeface="Calibri" panose="020F0502020204030204" pitchFamily="34" charset="0"/>
                <a:cs typeface="Calibri" panose="020F0502020204030204" pitchFamily="34" charset="0"/>
              </a:rPr>
              <a:t>l’adoption</a:t>
            </a:r>
            <a:r>
              <a:rPr lang="en-US" altLang="en-US" sz="1800" i="1" dirty="0">
                <a:solidFill>
                  <a:srgbClr val="000000"/>
                </a:solidFill>
                <a:latin typeface="Calibri" panose="020F0502020204030204" pitchFamily="34" charset="0"/>
                <a:cs typeface="Calibri" panose="020F0502020204030204" pitchFamily="34" charset="0"/>
              </a:rPr>
              <a:t> (</a:t>
            </a:r>
            <a:r>
              <a:rPr lang="fr-FR" altLang="en-US" sz="1800" i="1" dirty="0">
                <a:solidFill>
                  <a:srgbClr val="000000"/>
                </a:solidFill>
                <a:latin typeface="Calibri" panose="020F0502020204030204" pitchFamily="34" charset="0"/>
                <a:cs typeface="Calibri" panose="020F0502020204030204" pitchFamily="34" charset="0"/>
              </a:rPr>
              <a:t>note : ceci est inclus dans la norme de qualité, Appendice 1 : Manière dont le système de soins de santé peut appuyer la mise en œuvre)</a:t>
            </a:r>
            <a:endParaRPr lang="en-US" altLang="en-US" sz="1800" i="1" dirty="0">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guide de </a:t>
            </a:r>
            <a:r>
              <a:rPr lang="en-US" altLang="en-US" sz="1800" i="1" dirty="0" err="1">
                <a:solidFill>
                  <a:srgbClr val="000000"/>
                </a:solidFill>
                <a:latin typeface="Calibri" panose="020F0502020204030204" pitchFamily="34" charset="0"/>
                <a:cs typeface="Calibri" panose="020F0502020204030204" pitchFamily="34" charset="0"/>
              </a:rPr>
              <a:t>démarrage</a:t>
            </a:r>
            <a:endParaRPr lang="en-US" altLang="en-US" sz="1800" i="1" dirty="0">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Des tableaux de </a:t>
            </a:r>
            <a:r>
              <a:rPr lang="en-US" altLang="en-US" sz="1800" i="1" dirty="0" err="1">
                <a:solidFill>
                  <a:srgbClr val="000000"/>
                </a:solidFill>
                <a:latin typeface="Calibri" panose="020F0502020204030204" pitchFamily="34" charset="0"/>
                <a:cs typeface="Calibri" panose="020F0502020204030204" pitchFamily="34" charset="0"/>
              </a:rPr>
              <a:t>données</a:t>
            </a:r>
            <a:endParaRPr lang="en-US" altLang="en-US" sz="1800" i="1" dirty="0">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guide de </a:t>
            </a:r>
            <a:r>
              <a:rPr lang="en-US" altLang="en-US" sz="1800" i="1" dirty="0" err="1">
                <a:solidFill>
                  <a:srgbClr val="000000"/>
                </a:solidFill>
                <a:latin typeface="Calibri" panose="020F0502020204030204" pitchFamily="34" charset="0"/>
                <a:cs typeface="Calibri" panose="020F0502020204030204" pitchFamily="34" charset="0"/>
              </a:rPr>
              <a:t>mesure</a:t>
            </a:r>
            <a:endParaRPr lang="en-US" altLang="en-US" sz="1800" i="1" dirty="0">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dirty="0">
                <a:solidFill>
                  <a:srgbClr val="000000"/>
                </a:solidFill>
                <a:latin typeface="Calibri" panose="020F0502020204030204" pitchFamily="34" charset="0"/>
                <a:cs typeface="Calibri" panose="020F0502020204030204" pitchFamily="34" charset="0"/>
              </a:rPr>
              <a:t>Les </a:t>
            </a:r>
            <a:r>
              <a:rPr lang="en-US" altLang="en-US" sz="1800" dirty="0" err="1">
                <a:solidFill>
                  <a:srgbClr val="000000"/>
                </a:solidFill>
                <a:latin typeface="Calibri" panose="020F0502020204030204" pitchFamily="34" charset="0"/>
                <a:cs typeface="Calibri" panose="020F0502020204030204" pitchFamily="34" charset="0"/>
              </a:rPr>
              <a:t>normes</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fournissent</a:t>
            </a:r>
            <a:r>
              <a:rPr lang="en-US" altLang="en-US" sz="1800" dirty="0">
                <a:solidFill>
                  <a:srgbClr val="000000"/>
                </a:solidFill>
                <a:latin typeface="Calibri" panose="020F0502020204030204" pitchFamily="34" charset="0"/>
                <a:cs typeface="Calibri" panose="020F0502020204030204" pitchFamily="34" charset="0"/>
              </a:rPr>
              <a:t> un plan </a:t>
            </a:r>
            <a:r>
              <a:rPr lang="en-US" altLang="en-US" sz="1800" dirty="0" err="1">
                <a:solidFill>
                  <a:srgbClr val="000000"/>
                </a:solidFill>
                <a:latin typeface="Calibri" panose="020F0502020204030204" pitchFamily="34" charset="0"/>
                <a:cs typeface="Calibri" panose="020F0502020204030204" pitchFamily="34" charset="0"/>
              </a:rPr>
              <a:t>d’action</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afin</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permettre</a:t>
            </a:r>
            <a:r>
              <a:rPr lang="en-US" altLang="en-US" sz="1800" dirty="0">
                <a:solidFill>
                  <a:srgbClr val="000000"/>
                </a:solidFill>
                <a:latin typeface="Calibri" panose="020F0502020204030204" pitchFamily="34" charset="0"/>
                <a:cs typeface="Calibri" panose="020F0502020204030204" pitchFamily="34" charset="0"/>
              </a:rPr>
              <a:t> au </a:t>
            </a:r>
            <a:r>
              <a:rPr lang="en-US" altLang="en-US" sz="1800" dirty="0" err="1">
                <a:solidFill>
                  <a:srgbClr val="000000"/>
                </a:solidFill>
                <a:latin typeface="Calibri" panose="020F0502020204030204" pitchFamily="34" charset="0"/>
                <a:cs typeface="Calibri" panose="020F0502020204030204" pitchFamily="34" charset="0"/>
              </a:rPr>
              <a:t>système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soins</a:t>
            </a:r>
            <a:r>
              <a:rPr lang="en-US" altLang="en-US" sz="1800" dirty="0">
                <a:solidFill>
                  <a:srgbClr val="000000"/>
                </a:solidFill>
                <a:latin typeface="Calibri" panose="020F0502020204030204" pitchFamily="34" charset="0"/>
                <a:cs typeface="Calibri" panose="020F0502020204030204" pitchFamily="34" charset="0"/>
              </a:rPr>
              <a:t> de santé </a:t>
            </a:r>
            <a:r>
              <a:rPr lang="en-US" altLang="en-US" sz="1800" dirty="0" err="1">
                <a:solidFill>
                  <a:srgbClr val="000000"/>
                </a:solidFill>
                <a:latin typeface="Calibri" panose="020F0502020204030204" pitchFamily="34" charset="0"/>
                <a:cs typeface="Calibri" panose="020F0502020204030204" pitchFamily="34" charset="0"/>
              </a:rPr>
              <a:t>en</a:t>
            </a:r>
            <a:r>
              <a:rPr lang="en-US" altLang="en-US" sz="1800" dirty="0">
                <a:solidFill>
                  <a:srgbClr val="000000"/>
                </a:solidFill>
                <a:latin typeface="Calibri" panose="020F0502020204030204" pitchFamily="34" charset="0"/>
                <a:cs typeface="Calibri" panose="020F0502020204030204" pitchFamily="34" charset="0"/>
              </a:rPr>
              <a:t> Ontario de </a:t>
            </a:r>
            <a:r>
              <a:rPr lang="en-US" altLang="en-US" sz="1800" dirty="0" err="1">
                <a:solidFill>
                  <a:srgbClr val="000000"/>
                </a:solidFill>
                <a:latin typeface="Calibri" panose="020F0502020204030204" pitchFamily="34" charset="0"/>
                <a:cs typeface="Calibri" panose="020F0502020204030204" pitchFamily="34" charset="0"/>
              </a:rPr>
              <a:t>mieux</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fonctionner</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faciliter</a:t>
            </a:r>
            <a:r>
              <a:rPr lang="en-US" altLang="en-US" sz="1800" dirty="0">
                <a:solidFill>
                  <a:srgbClr val="000000"/>
                </a:solidFill>
                <a:latin typeface="Calibri" panose="020F0502020204030204" pitchFamily="34" charset="0"/>
                <a:cs typeface="Calibri" panose="020F0502020204030204" pitchFamily="34" charset="0"/>
              </a:rPr>
              <a:t> les transitions </a:t>
            </a:r>
            <a:r>
              <a:rPr lang="en-US" altLang="en-US" sz="1800" dirty="0" err="1">
                <a:solidFill>
                  <a:srgbClr val="000000"/>
                </a:solidFill>
                <a:latin typeface="Calibri" panose="020F0502020204030204" pitchFamily="34" charset="0"/>
                <a:cs typeface="Calibri" panose="020F0502020204030204" pitchFamily="34" charset="0"/>
              </a:rPr>
              <a:t>harmonieuses</a:t>
            </a:r>
            <a:r>
              <a:rPr lang="en-US" altLang="en-US" sz="1800" dirty="0">
                <a:solidFill>
                  <a:srgbClr val="000000"/>
                </a:solidFill>
                <a:latin typeface="Calibri" panose="020F0502020204030204" pitchFamily="34" charset="0"/>
                <a:cs typeface="Calibri" panose="020F0502020204030204" pitchFamily="34" charset="0"/>
              </a:rPr>
              <a:t> et de </a:t>
            </a:r>
            <a:r>
              <a:rPr lang="en-US" altLang="en-US" sz="1800" dirty="0" err="1">
                <a:solidFill>
                  <a:srgbClr val="000000"/>
                </a:solidFill>
                <a:latin typeface="Calibri" panose="020F0502020204030204" pitchFamily="34" charset="0"/>
                <a:cs typeface="Calibri" panose="020F0502020204030204" pitchFamily="34" charset="0"/>
              </a:rPr>
              <a:t>s’assurer</a:t>
            </a:r>
            <a:r>
              <a:rPr lang="en-US" altLang="en-US" sz="1800" dirty="0">
                <a:solidFill>
                  <a:srgbClr val="000000"/>
                </a:solidFill>
                <a:latin typeface="Calibri" panose="020F0502020204030204" pitchFamily="34" charset="0"/>
                <a:cs typeface="Calibri" panose="020F0502020204030204" pitchFamily="34" charset="0"/>
              </a:rPr>
              <a:t> que les patients </a:t>
            </a:r>
            <a:r>
              <a:rPr lang="en-US" altLang="en-US" sz="1800" dirty="0" err="1">
                <a:solidFill>
                  <a:srgbClr val="000000"/>
                </a:solidFill>
                <a:latin typeface="Calibri" panose="020F0502020204030204" pitchFamily="34" charset="0"/>
                <a:cs typeface="Calibri" panose="020F0502020204030204" pitchFamily="34" charset="0"/>
              </a:rPr>
              <a:t>reçoivent</a:t>
            </a:r>
            <a:r>
              <a:rPr lang="en-US" altLang="en-US" sz="1800" dirty="0">
                <a:solidFill>
                  <a:srgbClr val="000000"/>
                </a:solidFill>
                <a:latin typeface="Calibri" panose="020F0502020204030204" pitchFamily="34" charset="0"/>
                <a:cs typeface="Calibri" panose="020F0502020204030204" pitchFamily="34" charset="0"/>
              </a:rPr>
              <a:t> les </a:t>
            </a:r>
            <a:r>
              <a:rPr lang="en-US" altLang="en-US" sz="1800" dirty="0" err="1">
                <a:solidFill>
                  <a:srgbClr val="000000"/>
                </a:solidFill>
                <a:latin typeface="Calibri" panose="020F0502020204030204" pitchFamily="34" charset="0"/>
                <a:cs typeface="Calibri" panose="020F0502020204030204" pitchFamily="34" charset="0"/>
              </a:rPr>
              <a:t>mêmes</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soins</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supérieure, </a:t>
            </a:r>
            <a:r>
              <a:rPr lang="en-US" altLang="en-US" sz="1800" dirty="0" err="1">
                <a:solidFill>
                  <a:srgbClr val="000000"/>
                </a:solidFill>
                <a:latin typeface="Calibri" panose="020F0502020204030204" pitchFamily="34" charset="0"/>
                <a:cs typeface="Calibri" panose="020F0502020204030204" pitchFamily="34" charset="0"/>
              </a:rPr>
              <a:t>quel</a:t>
            </a:r>
            <a:r>
              <a:rPr lang="en-US" altLang="en-US" sz="1800" dirty="0">
                <a:solidFill>
                  <a:srgbClr val="000000"/>
                </a:solidFill>
                <a:latin typeface="Calibri" panose="020F0502020204030204" pitchFamily="34" charset="0"/>
                <a:cs typeface="Calibri" panose="020F0502020204030204" pitchFamily="34" charset="0"/>
              </a:rPr>
              <a:t> que </a:t>
            </a:r>
            <a:r>
              <a:rPr lang="en-US" altLang="en-US" sz="1800" dirty="0" err="1">
                <a:solidFill>
                  <a:srgbClr val="000000"/>
                </a:solidFill>
                <a:latin typeface="Calibri" panose="020F0502020204030204" pitchFamily="34" charset="0"/>
                <a:cs typeface="Calibri" panose="020F0502020204030204" pitchFamily="34" charset="0"/>
              </a:rPr>
              <a:t>soit</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l’endroit</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où</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ils</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vivent</a:t>
            </a:r>
            <a:r>
              <a:rPr lang="en-US" altLang="en-US" sz="1800" dirty="0">
                <a:solidFill>
                  <a:srgbClr val="000000"/>
                </a:solidFill>
                <a:latin typeface="Calibri" panose="020F0502020204030204" pitchFamily="34" charset="0"/>
                <a:cs typeface="Calibri" panose="020F0502020204030204" pitchFamily="34" charset="0"/>
              </a:rPr>
              <a:t>.</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comprend</a:t>
            </a:r>
            <a:r>
              <a:rPr lang="en-US" altLang="en-US" dirty="0">
                <a:solidFill>
                  <a:srgbClr val="000000"/>
                </a:solidFill>
                <a:latin typeface="Calibri" panose="020F0502020204030204" pitchFamily="34" charset="0"/>
              </a:rPr>
              <a:t> un résumé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langage</a:t>
            </a:r>
            <a:r>
              <a:rPr lang="en-US" altLang="en-US" dirty="0">
                <a:solidFill>
                  <a:srgbClr val="000000"/>
                </a:solidFill>
                <a:latin typeface="Calibri" panose="020F0502020204030204" pitchFamily="34" charset="0"/>
              </a:rPr>
              <a:t> simple pour les patients, les </a:t>
            </a:r>
            <a:r>
              <a:rPr lang="en-US" altLang="en-US" dirty="0" err="1">
                <a:solidFill>
                  <a:srgbClr val="000000"/>
                </a:solidFill>
                <a:latin typeface="Calibri" panose="020F0502020204030204" pitchFamily="34" charset="0"/>
              </a:rPr>
              <a:t>familles</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aidants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naturels</a:t>
            </a:r>
            <a:r>
              <a:rPr lang="en-US" altLang="en-US" dirty="0">
                <a:solidFill>
                  <a:srgbClr val="000000"/>
                </a:solidFill>
                <a:latin typeface="Calibri" panose="020F0502020204030204" pitchFamily="34" charset="0"/>
              </a:rPr>
              <a:t> et le public, </a:t>
            </a:r>
            <a:r>
              <a:rPr lang="en-US" altLang="en-US" dirty="0" err="1">
                <a:solidFill>
                  <a:srgbClr val="000000"/>
                </a:solidFill>
                <a:latin typeface="Calibri" panose="020F0502020204030204" pitchFamily="34" charset="0"/>
              </a:rPr>
              <a:t>appelé</a:t>
            </a:r>
            <a:r>
              <a:rPr lang="en-US" altLang="en-US" dirty="0">
                <a:solidFill>
                  <a:srgbClr val="000000"/>
                </a:solidFill>
                <a:latin typeface="Calibri" panose="020F0502020204030204" pitchFamily="34" charset="0"/>
              </a:rPr>
              <a:t> le </a:t>
            </a:r>
            <a:r>
              <a:rPr lang="en-US" altLang="en-US" b="1" dirty="0">
                <a:solidFill>
                  <a:srgbClr val="000000"/>
                </a:solidFill>
                <a:latin typeface="Calibri" panose="020F0502020204030204" pitchFamily="34" charset="0"/>
              </a:rPr>
              <a:t>guide de conversation des patients</a:t>
            </a:r>
            <a:r>
              <a:rPr lang="en-US" altLang="en-US" dirty="0">
                <a:solidFill>
                  <a:srgbClr val="000000"/>
                </a:solidFill>
                <a:latin typeface="Calibri" panose="020F0502020204030204" pitchFamily="34" charset="0"/>
              </a:rPr>
              <a:t>.</a:t>
            </a:r>
          </a:p>
          <a:p>
            <a:pPr marL="171450" indent="-171450"/>
            <a:endParaRPr lang="en-US" altLang="en-US" dirty="0">
              <a:solidFill>
                <a:srgbClr val="000000"/>
              </a:solidFill>
              <a:latin typeface="Calibri" panose="020F0502020204030204" pitchFamily="34" charset="0"/>
            </a:endParaRPr>
          </a:p>
          <a:p>
            <a:pPr marL="171450" indent="-171450"/>
            <a:r>
              <a:rPr lang="en-US" altLang="en-US" b="1" dirty="0">
                <a:solidFill>
                  <a:srgbClr val="000000"/>
                </a:solidFill>
                <a:latin typeface="Calibri" panose="020F0502020204030204" pitchFamily="34" charset="0"/>
              </a:rPr>
              <a:t>Participation des patients aux </a:t>
            </a:r>
            <a:r>
              <a:rPr lang="en-US" altLang="en-US" b="1" dirty="0" err="1">
                <a:solidFill>
                  <a:srgbClr val="000000"/>
                </a:solidFill>
                <a:latin typeface="Calibri" panose="020F0502020204030204" pitchFamily="34" charset="0"/>
              </a:rPr>
              <a:t>normes</a:t>
            </a:r>
            <a:r>
              <a:rPr lang="en-US" altLang="en-US" b="1" dirty="0">
                <a:solidFill>
                  <a:srgbClr val="000000"/>
                </a:solidFill>
                <a:latin typeface="Calibri" panose="020F0502020204030204" pitchFamily="34" charset="0"/>
              </a:rPr>
              <a:t> de </a:t>
            </a:r>
            <a:r>
              <a:rPr lang="en-US" altLang="en-US" b="1" dirty="0" err="1">
                <a:solidFill>
                  <a:srgbClr val="000000"/>
                </a:solidFill>
                <a:latin typeface="Calibri" panose="020F0502020204030204" pitchFamily="34" charset="0"/>
              </a:rPr>
              <a:t>qualité</a:t>
            </a:r>
            <a:r>
              <a:rPr lang="en-US" altLang="en-US" b="1" dirty="0">
                <a:solidFill>
                  <a:srgbClr val="000000"/>
                </a:solidFill>
                <a:latin typeface="Calibri" panose="020F0502020204030204" pitchFamily="34" charset="0"/>
              </a:rPr>
              <a:t> : </a:t>
            </a:r>
          </a:p>
          <a:p>
            <a:pPr marL="171450" indent="-171450">
              <a:buFontTx/>
              <a:buChar char="•"/>
            </a:pPr>
            <a:r>
              <a:rPr lang="en-US" altLang="en-US" dirty="0">
                <a:solidFill>
                  <a:srgbClr val="000000"/>
                </a:solidFill>
                <a:latin typeface="Calibri" panose="020F0502020204030204" pitchFamily="34" charset="0"/>
              </a:rPr>
              <a:t>Participation à des </a:t>
            </a:r>
            <a:r>
              <a:rPr lang="en-US" altLang="en-US" dirty="0" err="1">
                <a:solidFill>
                  <a:srgbClr val="000000"/>
                </a:solidFill>
                <a:latin typeface="Calibri" panose="020F0502020204030204" pitchFamily="34" charset="0"/>
              </a:rPr>
              <a:t>comités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consultatifs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tant</a:t>
            </a:r>
            <a:r>
              <a:rPr lang="en-US" altLang="en-US" dirty="0">
                <a:solidFill>
                  <a:srgbClr val="000000"/>
                </a:solidFill>
                <a:latin typeface="Calibri" panose="020F0502020204030204" pitchFamily="34" charset="0"/>
              </a:rPr>
              <a:t> que </a:t>
            </a:r>
            <a:r>
              <a:rPr lang="en-US" altLang="en-US" dirty="0" err="1">
                <a:solidFill>
                  <a:srgbClr val="000000"/>
                </a:solidFill>
                <a:latin typeface="Calibri" panose="020F0502020204030204" pitchFamily="34" charset="0"/>
              </a:rPr>
              <a:t>membres</a:t>
            </a:r>
            <a:endParaRPr lang="en-US" altLang="en-US" dirty="0">
              <a:solidFill>
                <a:srgbClr val="000000"/>
              </a:solidFill>
              <a:latin typeface="Calibri" panose="020F0502020204030204" pitchFamily="34" charset="0"/>
            </a:endParaRPr>
          </a:p>
          <a:p>
            <a:pPr marL="171450" indent="-171450">
              <a:buFontTx/>
              <a:buChar char="•"/>
            </a:pPr>
            <a:r>
              <a:rPr lang="en-US" altLang="en-US" dirty="0" err="1">
                <a:solidFill>
                  <a:srgbClr val="000000"/>
                </a:solidFill>
                <a:latin typeface="Calibri" panose="020F0502020204030204" pitchFamily="34" charset="0"/>
              </a:rPr>
              <a:t>Groupes</a:t>
            </a:r>
            <a:r>
              <a:rPr lang="en-US" altLang="en-US" dirty="0">
                <a:solidFill>
                  <a:srgbClr val="000000"/>
                </a:solidFill>
                <a:latin typeface="Calibri" panose="020F0502020204030204" pitchFamily="34" charset="0"/>
              </a:rPr>
              <a:t> de discussion et </a:t>
            </a:r>
            <a:r>
              <a:rPr lang="en-US" altLang="en-US" dirty="0" err="1">
                <a:solidFill>
                  <a:srgbClr val="000000"/>
                </a:solidFill>
                <a:latin typeface="Calibri" panose="020F0502020204030204" pitchFamily="34" charset="0"/>
              </a:rPr>
              <a:t>entretiens</a:t>
            </a:r>
            <a:r>
              <a:rPr lang="en-US" altLang="en-US" dirty="0">
                <a:solidFill>
                  <a:srgbClr val="000000"/>
                </a:solidFill>
                <a:latin typeface="Calibri" panose="020F0502020204030204" pitchFamily="34" charset="0"/>
              </a:rPr>
              <a:t> avec des </a:t>
            </a:r>
            <a:r>
              <a:rPr lang="en-US" altLang="en-US" dirty="0" err="1">
                <a:solidFill>
                  <a:srgbClr val="000000"/>
                </a:solidFill>
                <a:latin typeface="Calibri" panose="020F0502020204030204" pitchFamily="34" charset="0"/>
              </a:rPr>
              <a:t>informateurs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clés</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sujets</a:t>
            </a:r>
            <a:r>
              <a:rPr lang="en-US" altLang="en-US" dirty="0">
                <a:solidFill>
                  <a:srgbClr val="000000"/>
                </a:solidFill>
                <a:latin typeface="Calibri" panose="020F0502020204030204" pitchFamily="34" charset="0"/>
              </a:rPr>
              <a:t> précis (au </a:t>
            </a:r>
            <a:r>
              <a:rPr lang="en-US" altLang="en-US" dirty="0" err="1">
                <a:solidFill>
                  <a:srgbClr val="000000"/>
                </a:solidFill>
                <a:latin typeface="Calibri" panose="020F0502020204030204" pitchFamily="34" charset="0"/>
              </a:rPr>
              <a:t>besoin</a:t>
            </a:r>
            <a:r>
              <a:rPr lang="en-US" altLang="en-US" dirty="0">
                <a:solidFill>
                  <a:srgbClr val="000000"/>
                </a:solidFill>
                <a:latin typeface="Calibri" panose="020F0502020204030204" pitchFamily="34" charset="0"/>
              </a:rPr>
              <a:t>)</a:t>
            </a:r>
          </a:p>
          <a:p>
            <a:pPr marL="171450" indent="-171450">
              <a:buFontTx/>
              <a:buChar char="•"/>
            </a:pPr>
            <a:r>
              <a:rPr lang="en-US" altLang="en-US" dirty="0" err="1">
                <a:solidFill>
                  <a:srgbClr val="000000"/>
                </a:solidFill>
                <a:latin typeface="Calibri" panose="020F0502020204030204" pitchFamily="34" charset="0"/>
              </a:rPr>
              <a:t>Période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commentaires</a:t>
            </a:r>
            <a:r>
              <a:rPr lang="en-US" altLang="en-US" dirty="0">
                <a:solidFill>
                  <a:srgbClr val="000000"/>
                </a:solidFill>
                <a:latin typeface="Calibri" panose="020F0502020204030204" pitchFamily="34" charset="0"/>
              </a:rPr>
              <a:t> du public pour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endParaRPr lang="en-US" altLang="en-US" dirty="0">
              <a:solidFill>
                <a:srgbClr val="000000"/>
              </a:solidFill>
              <a:latin typeface="Calibri" panose="020F0502020204030204" pitchFamily="34" charset="0"/>
            </a:endParaRPr>
          </a:p>
          <a:p>
            <a:pPr marL="171450" indent="-171450">
              <a:buFontTx/>
              <a:buChar char="•"/>
            </a:pPr>
            <a:r>
              <a:rPr lang="en-US" altLang="en-US" dirty="0">
                <a:solidFill>
                  <a:srgbClr val="000000"/>
                </a:solidFill>
                <a:latin typeface="Calibri" panose="020F0502020204030204" pitchFamily="34" charset="0"/>
              </a:rPr>
              <a:t>Consultations sur le guide de conversation des patients</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err="1">
                <a:solidFill>
                  <a:srgbClr val="000000"/>
                </a:solidFill>
                <a:latin typeface="Calibri" panose="020F0502020204030204" pitchFamily="34" charset="0"/>
              </a:rPr>
              <a:t>Même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si</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nombreux</a:t>
            </a:r>
            <a:r>
              <a:rPr lang="en-US" altLang="en-US" dirty="0">
                <a:solidFill>
                  <a:srgbClr val="000000"/>
                </a:solidFill>
                <a:latin typeface="Calibri" panose="020F0502020204030204" pitchFamily="34" charset="0"/>
              </a:rPr>
              <a:t> aspects de la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représentent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peuvent</a:t>
            </a:r>
            <a:r>
              <a:rPr lang="en-US" altLang="en-US" dirty="0">
                <a:solidFill>
                  <a:srgbClr val="000000"/>
                </a:solidFill>
                <a:latin typeface="Calibri" panose="020F0502020204030204" pitchFamily="34" charset="0"/>
              </a:rPr>
              <a:t> et </a:t>
            </a:r>
            <a:r>
              <a:rPr lang="en-US" altLang="en-US" dirty="0" err="1">
                <a:solidFill>
                  <a:srgbClr val="000000"/>
                </a:solidFill>
                <a:latin typeface="Calibri" panose="020F0502020204030204" pitchFamily="34" charset="0"/>
              </a:rPr>
              <a:t>devraient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être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offerts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aujourd’hui</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il</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reconnu</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qu’il</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existe</a:t>
            </a:r>
            <a:r>
              <a:rPr lang="en-US" altLang="en-US" dirty="0">
                <a:solidFill>
                  <a:srgbClr val="000000"/>
                </a:solidFill>
                <a:latin typeface="Calibri" panose="020F0502020204030204" pitchFamily="34" charset="0"/>
              </a:rPr>
              <a:t> des obstacles </a:t>
            </a:r>
            <a:r>
              <a:rPr lang="en-US" altLang="en-US" dirty="0" err="1">
                <a:solidFill>
                  <a:srgbClr val="000000"/>
                </a:solidFill>
                <a:latin typeface="Calibri" panose="020F0502020204030204" pitchFamily="34" charset="0"/>
              </a:rPr>
              <a:t>systémiques</a:t>
            </a:r>
            <a:r>
              <a:rPr lang="en-US" altLang="en-US" dirty="0">
                <a:solidFill>
                  <a:srgbClr val="000000"/>
                </a:solidFill>
                <a:latin typeface="Calibri" panose="020F0502020204030204" pitchFamily="34" charset="0"/>
              </a:rPr>
              <a:t> plus </a:t>
            </a:r>
            <a:r>
              <a:rPr lang="en-US" altLang="en-US" dirty="0" err="1">
                <a:solidFill>
                  <a:srgbClr val="000000"/>
                </a:solidFill>
                <a:latin typeface="Calibri" panose="020F0502020204030204" pitchFamily="34" charset="0"/>
              </a:rPr>
              <a:t>vastes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peuvent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empêcher</a:t>
            </a:r>
            <a:r>
              <a:rPr lang="en-US" altLang="en-US" dirty="0">
                <a:solidFill>
                  <a:srgbClr val="000000"/>
                </a:solidFill>
                <a:latin typeface="Calibri" panose="020F0502020204030204" pitchFamily="34" charset="0"/>
              </a:rPr>
              <a:t> la prestation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conformément</a:t>
            </a:r>
            <a:r>
              <a:rPr lang="en-US" altLang="en-US" dirty="0">
                <a:solidFill>
                  <a:srgbClr val="000000"/>
                </a:solidFill>
                <a:latin typeface="Calibri" panose="020F0502020204030204" pitchFamily="34" charset="0"/>
              </a:rPr>
              <a:t> à la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Ce document </a:t>
            </a:r>
            <a:r>
              <a:rPr lang="en-US" altLang="en-US" dirty="0" err="1">
                <a:solidFill>
                  <a:srgbClr val="000000"/>
                </a:solidFill>
                <a:latin typeface="Calibri" panose="020F0502020204030204" pitchFamily="34" charset="0"/>
              </a:rPr>
              <a:t>résume</a:t>
            </a:r>
            <a:r>
              <a:rPr lang="en-US" altLang="en-US" dirty="0">
                <a:solidFill>
                  <a:srgbClr val="000000"/>
                </a:solidFill>
                <a:latin typeface="Calibri" panose="020F0502020204030204" pitchFamily="34" charset="0"/>
              </a:rPr>
              <a:t> les exigences à </a:t>
            </a:r>
            <a:r>
              <a:rPr lang="en-US" altLang="en-US" dirty="0" err="1">
                <a:solidFill>
                  <a:srgbClr val="000000"/>
                </a:solidFill>
                <a:latin typeface="Calibri" panose="020F0502020204030204" pitchFamily="34" charset="0"/>
              </a:rPr>
              <a:t>l’échelle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régionale</a:t>
            </a:r>
            <a:r>
              <a:rPr lang="en-US" altLang="en-US" dirty="0">
                <a:solidFill>
                  <a:srgbClr val="000000"/>
                </a:solidFill>
                <a:latin typeface="Calibri" panose="020F0502020204030204" pitchFamily="34" charset="0"/>
              </a:rPr>
              <a:t> et </a:t>
            </a:r>
            <a:r>
              <a:rPr lang="en-US" altLang="en-US" dirty="0" err="1">
                <a:solidFill>
                  <a:srgbClr val="000000"/>
                </a:solidFill>
                <a:latin typeface="Calibri" panose="020F0502020204030204" pitchFamily="34" charset="0"/>
              </a:rPr>
              <a:t>systémique</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nécessaires</a:t>
            </a:r>
            <a:r>
              <a:rPr lang="en-US" altLang="en-US" dirty="0">
                <a:solidFill>
                  <a:srgbClr val="000000"/>
                </a:solidFill>
                <a:latin typeface="Calibri" panose="020F0502020204030204" pitchFamily="34" charset="0"/>
              </a:rPr>
              <a:t> pour aider les </a:t>
            </a:r>
            <a:r>
              <a:rPr lang="en-US" altLang="en-US" dirty="0" err="1">
                <a:solidFill>
                  <a:srgbClr val="000000"/>
                </a:solidFill>
                <a:latin typeface="Calibri" panose="020F0502020204030204" pitchFamily="34" charset="0"/>
              </a:rPr>
              <a:t>professionnels</a:t>
            </a:r>
            <a:r>
              <a:rPr lang="en-US" altLang="en-US" dirty="0">
                <a:solidFill>
                  <a:srgbClr val="000000"/>
                </a:solidFill>
                <a:latin typeface="Calibri" panose="020F0502020204030204" pitchFamily="34" charset="0"/>
              </a:rPr>
              <a:t> de la santé et les </a:t>
            </a:r>
            <a:r>
              <a:rPr lang="en-US" altLang="en-US" dirty="0" err="1">
                <a:solidFill>
                  <a:srgbClr val="000000"/>
                </a:solidFill>
                <a:latin typeface="Calibri" panose="020F0502020204030204" pitchFamily="34" charset="0"/>
              </a:rPr>
              <a:t>organismes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de santé à respecter </a:t>
            </a:r>
            <a:r>
              <a:rPr lang="en-US" altLang="en-US" dirty="0" err="1">
                <a:solidFill>
                  <a:srgbClr val="000000"/>
                </a:solidFill>
                <a:latin typeface="Calibri" panose="020F0502020204030204" pitchFamily="34" charset="0"/>
              </a:rPr>
              <a:t>ces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et le </a:t>
            </a:r>
            <a:r>
              <a:rPr lang="en-US" altLang="en-US" dirty="0" err="1">
                <a:solidFill>
                  <a:srgbClr val="000000"/>
                </a:solidFill>
                <a:latin typeface="Calibri" panose="020F0502020204030204" pitchFamily="34" charset="0"/>
              </a:rPr>
              <a:t>délai</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prévu</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surmonter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ces</a:t>
            </a:r>
            <a:r>
              <a:rPr lang="en-US" altLang="en-US" dirty="0">
                <a:solidFill>
                  <a:srgbClr val="000000"/>
                </a:solidFill>
                <a:latin typeface="Calibri" panose="020F0502020204030204" pitchFamily="34" charset="0"/>
              </a:rPr>
              <a:t> obstacles.</a:t>
            </a: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err="1">
                <a:solidFill>
                  <a:srgbClr val="000000"/>
                </a:solidFill>
                <a:latin typeface="Calibri" panose="020F0502020204030204" pitchFamily="34" charset="0"/>
              </a:rPr>
              <a:t>Toutefois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il</a:t>
            </a:r>
            <a:r>
              <a:rPr lang="en-US" altLang="en-US" dirty="0">
                <a:solidFill>
                  <a:srgbClr val="000000"/>
                </a:solidFill>
                <a:latin typeface="Calibri" panose="020F0502020204030204" pitchFamily="34" charset="0"/>
              </a:rPr>
              <a:t> y a des choses que nous </a:t>
            </a:r>
            <a:r>
              <a:rPr lang="en-US" altLang="en-US" dirty="0" err="1">
                <a:solidFill>
                  <a:srgbClr val="000000"/>
                </a:solidFill>
                <a:latin typeface="Calibri" panose="020F0502020204030204" pitchFamily="34" charset="0"/>
              </a:rPr>
              <a:t>pouvons</a:t>
            </a:r>
            <a:r>
              <a:rPr lang="en-US" altLang="en-US" dirty="0">
                <a:solidFill>
                  <a:srgbClr val="000000"/>
                </a:solidFill>
                <a:latin typeface="Calibri" panose="020F0502020204030204" pitchFamily="34" charset="0"/>
              </a:rPr>
              <a:t> faire </a:t>
            </a:r>
            <a:r>
              <a:rPr lang="en-US" altLang="en-US" dirty="0" err="1">
                <a:solidFill>
                  <a:srgbClr val="000000"/>
                </a:solidFill>
                <a:latin typeface="Calibri" panose="020F0502020204030204" pitchFamily="34" charset="0"/>
              </a:rPr>
              <a:t>aujourd’hui</a:t>
            </a:r>
            <a:r>
              <a:rPr lang="en-US" altLang="en-US" dirty="0">
                <a:solidFill>
                  <a:srgbClr val="000000"/>
                </a:solidFill>
                <a:latin typeface="Calibri" panose="020F0502020204030204" pitchFamily="34" charset="0"/>
              </a:rPr>
              <a:t> malgré les </a:t>
            </a:r>
            <a:r>
              <a:rPr lang="en-US" altLang="en-US" dirty="0" err="1">
                <a:solidFill>
                  <a:srgbClr val="000000"/>
                </a:solidFill>
                <a:latin typeface="Calibri" panose="020F0502020204030204" pitchFamily="34" charset="0"/>
              </a:rPr>
              <a:t>vastes</a:t>
            </a:r>
            <a:r>
              <a:rPr lang="en-US" altLang="en-US" dirty="0">
                <a:solidFill>
                  <a:srgbClr val="000000"/>
                </a:solidFill>
                <a:latin typeface="Calibri" panose="020F0502020204030204" pitchFamily="34" charset="0"/>
              </a:rPr>
              <a:t> obstacles </a:t>
            </a:r>
            <a:r>
              <a:rPr lang="en-US" altLang="en-US" dirty="0" err="1">
                <a:solidFill>
                  <a:srgbClr val="000000"/>
                </a:solidFill>
                <a:latin typeface="Calibri" panose="020F0502020204030204" pitchFamily="34" charset="0"/>
              </a:rPr>
              <a:t>systémiques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pourraient</a:t>
            </a:r>
            <a:r>
              <a:rPr lang="en-US" altLang="en-US" dirty="0">
                <a:solidFill>
                  <a:srgbClr val="000000"/>
                </a:solidFill>
                <a:latin typeface="Calibri" panose="020F0502020204030204" pitchFamily="34" charset="0"/>
              </a:rPr>
              <a:t> prendre du temps à </a:t>
            </a:r>
            <a:r>
              <a:rPr lang="en-US" altLang="en-US" dirty="0" err="1">
                <a:solidFill>
                  <a:srgbClr val="000000"/>
                </a:solidFill>
                <a:latin typeface="Calibri" panose="020F0502020204030204" pitchFamily="34" charset="0"/>
              </a:rPr>
              <a:t>surmonter</a:t>
            </a:r>
            <a:r>
              <a:rPr lang="en-US" altLang="en-US" dirty="0">
                <a:solidFill>
                  <a:srgbClr val="000000"/>
                </a:solidFill>
                <a:latin typeface="Calibri" panose="020F0502020204030204" pitchFamily="34" charset="0"/>
              </a:rPr>
              <a:t>. Le </a:t>
            </a:r>
            <a:r>
              <a:rPr lang="en-US" altLang="en-US" i="1" dirty="0">
                <a:solidFill>
                  <a:srgbClr val="000000"/>
                </a:solidFill>
                <a:latin typeface="Calibri" panose="020F0502020204030204" pitchFamily="34" charset="0"/>
              </a:rPr>
              <a:t>Guide de </a:t>
            </a:r>
            <a:r>
              <a:rPr lang="en-US" altLang="en-US" i="1" dirty="0" err="1">
                <a:solidFill>
                  <a:srgbClr val="000000"/>
                </a:solidFill>
                <a:latin typeface="Calibri" panose="020F0502020204030204" pitchFamily="34" charset="0"/>
              </a:rPr>
              <a:t>démarrage</a:t>
            </a:r>
            <a:r>
              <a:rPr lang="en-US" altLang="en-US" i="1"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un document qui </a:t>
            </a:r>
            <a:r>
              <a:rPr lang="en-US" altLang="en-US" dirty="0" err="1">
                <a:solidFill>
                  <a:srgbClr val="000000"/>
                </a:solidFill>
                <a:latin typeface="Calibri" panose="020F0502020204030204" pitchFamily="34" charset="0"/>
              </a:rPr>
              <a:t>décrit</a:t>
            </a:r>
            <a:r>
              <a:rPr lang="en-US" altLang="en-US" dirty="0">
                <a:solidFill>
                  <a:srgbClr val="000000"/>
                </a:solidFill>
                <a:latin typeface="Calibri" panose="020F0502020204030204" pitchFamily="34" charset="0"/>
              </a:rPr>
              <a:t> le </a:t>
            </a:r>
            <a:r>
              <a:rPr lang="en-US" altLang="en-US" dirty="0" err="1">
                <a:solidFill>
                  <a:srgbClr val="000000"/>
                </a:solidFill>
                <a:latin typeface="Calibri" panose="020F0502020204030204" pitchFamily="34" charset="0"/>
              </a:rPr>
              <a:t>processus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d’utilisation</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titre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supérieure. Il compile un certain </a:t>
            </a:r>
            <a:r>
              <a:rPr lang="en-US" altLang="en-US" dirty="0" err="1">
                <a:solidFill>
                  <a:srgbClr val="000000"/>
                </a:solidFill>
                <a:latin typeface="Calibri" panose="020F0502020204030204" pitchFamily="34" charset="0"/>
              </a:rPr>
              <a:t>nombre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afin</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soutenir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l’adoption</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notamment</a:t>
            </a:r>
            <a:r>
              <a:rPr lang="en-US" altLang="en-US" dirty="0">
                <a:solidFill>
                  <a:srgbClr val="000000"/>
                </a:solidFill>
                <a:latin typeface="Calibri" panose="020F0502020204030204" pitchFamily="34" charset="0"/>
              </a:rPr>
              <a:t> des liens </a:t>
            </a:r>
            <a:r>
              <a:rPr lang="en-US" altLang="en-US" dirty="0" err="1">
                <a:solidFill>
                  <a:srgbClr val="000000"/>
                </a:solidFill>
                <a:latin typeface="Calibri" panose="020F0502020204030204" pitchFamily="34" charset="0"/>
              </a:rPr>
              <a:t>vers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sur la mise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œuvre</a:t>
            </a:r>
            <a:r>
              <a:rPr lang="en-US" altLang="en-US" dirty="0">
                <a:solidFill>
                  <a:srgbClr val="000000"/>
                </a:solidFill>
                <a:latin typeface="Calibri" panose="020F0502020204030204" pitchFamily="34" charset="0"/>
              </a:rPr>
              <a:t> et </a:t>
            </a:r>
            <a:r>
              <a:rPr lang="en-US" altLang="en-US" dirty="0" err="1">
                <a:solidFill>
                  <a:srgbClr val="000000"/>
                </a:solidFill>
                <a:latin typeface="Calibri" panose="020F0502020204030204" pitchFamily="34" charset="0"/>
              </a:rPr>
              <a:t>l’amélioration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exemples</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activités</a:t>
            </a:r>
            <a:r>
              <a:rPr lang="en-US" altLang="en-US" dirty="0">
                <a:solidFill>
                  <a:srgbClr val="000000"/>
                </a:solidFill>
                <a:latin typeface="Calibri" panose="020F0502020204030204" pitchFamily="34" charset="0"/>
              </a:rPr>
              <a:t> à des fins de </a:t>
            </a:r>
            <a:r>
              <a:rPr lang="en-US" altLang="en-US" dirty="0" err="1">
                <a:solidFill>
                  <a:srgbClr val="000000"/>
                </a:solidFill>
                <a:latin typeface="Calibri" panose="020F0502020204030204" pitchFamily="34" charset="0"/>
              </a:rPr>
              <a:t>réflexion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ainsi</a:t>
            </a:r>
            <a:r>
              <a:rPr lang="en-US" altLang="en-US" dirty="0">
                <a:solidFill>
                  <a:srgbClr val="000000"/>
                </a:solidFill>
                <a:latin typeface="Calibri" panose="020F0502020204030204" pitchFamily="34" charset="0"/>
              </a:rPr>
              <a:t> que des </a:t>
            </a:r>
            <a:r>
              <a:rPr lang="en-US" altLang="en-US" dirty="0" err="1">
                <a:solidFill>
                  <a:srgbClr val="000000"/>
                </a:solidFill>
                <a:latin typeface="Calibri" panose="020F0502020204030204" pitchFamily="34" charset="0"/>
              </a:rPr>
              <a:t>modèles</a:t>
            </a:r>
            <a:r>
              <a:rPr lang="en-US" altLang="en-US" dirty="0">
                <a:solidFill>
                  <a:srgbClr val="000000"/>
                </a:solidFill>
                <a:latin typeface="Calibri" panose="020F0502020204030204" pitchFamily="34" charset="0"/>
              </a:rPr>
              <a:t> et des documents pour </a:t>
            </a:r>
            <a:r>
              <a:rPr lang="en-US" altLang="en-US" dirty="0" err="1">
                <a:solidFill>
                  <a:srgbClr val="000000"/>
                </a:solidFill>
                <a:latin typeface="Calibri" panose="020F0502020204030204" pitchFamily="34" charset="0"/>
              </a:rPr>
              <a:t>soutenir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activités</a:t>
            </a:r>
            <a:r>
              <a:rPr lang="en-US" altLang="en-US" dirty="0">
                <a:solidFill>
                  <a:srgbClr val="000000"/>
                </a:solidFill>
                <a:latin typeface="Calibri" panose="020F0502020204030204" pitchFamily="34" charset="0"/>
              </a:rPr>
              <a:t> de planification de la mise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œuvre</a:t>
            </a:r>
            <a:r>
              <a:rPr lang="en-US" altLang="en-US" dirty="0">
                <a:solidFill>
                  <a:srgbClr val="000000"/>
                </a:solidFill>
                <a:latin typeface="Calibri" panose="020F0502020204030204" pitchFamily="34" charset="0"/>
              </a:rPr>
              <a:t>. Le </a:t>
            </a:r>
            <a:r>
              <a:rPr lang="en-US" altLang="en-US" i="1" dirty="0">
                <a:solidFill>
                  <a:srgbClr val="000000"/>
                </a:solidFill>
                <a:latin typeface="Calibri" panose="020F0502020204030204" pitchFamily="34" charset="0"/>
              </a:rPr>
              <a:t>Guide de </a:t>
            </a:r>
            <a:r>
              <a:rPr lang="en-US" altLang="en-US" i="1" dirty="0" err="1">
                <a:solidFill>
                  <a:srgbClr val="000000"/>
                </a:solidFill>
                <a:latin typeface="Calibri" panose="020F0502020204030204" pitchFamily="34" charset="0"/>
              </a:rPr>
              <a:t>démarrage</a:t>
            </a:r>
            <a:r>
              <a:rPr lang="en-US" altLang="en-US" i="1"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comprend</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également</a:t>
            </a:r>
            <a:r>
              <a:rPr lang="en-US" altLang="en-US" dirty="0">
                <a:solidFill>
                  <a:srgbClr val="000000"/>
                </a:solidFill>
                <a:latin typeface="Calibri" panose="020F0502020204030204" pitchFamily="34" charset="0"/>
              </a:rPr>
              <a:t> un </a:t>
            </a:r>
            <a:r>
              <a:rPr lang="en-US" altLang="en-US" dirty="0" err="1">
                <a:solidFill>
                  <a:srgbClr val="000000"/>
                </a:solidFill>
                <a:latin typeface="Calibri" panose="020F0502020204030204" pitchFamily="34" charset="0"/>
              </a:rPr>
              <a:t>modèle</a:t>
            </a:r>
            <a:r>
              <a:rPr lang="en-US" altLang="en-US" dirty="0">
                <a:solidFill>
                  <a:srgbClr val="000000"/>
                </a:solidFill>
                <a:latin typeface="Calibri" panose="020F0502020204030204" pitchFamily="34" charset="0"/>
              </a:rPr>
              <a:t> de plan </a:t>
            </a:r>
            <a:r>
              <a:rPr lang="en-US" altLang="en-US" dirty="0" err="1">
                <a:solidFill>
                  <a:srgbClr val="000000"/>
                </a:solidFill>
                <a:latin typeface="Calibri" panose="020F0502020204030204" pitchFamily="34" charset="0"/>
              </a:rPr>
              <a:t>d’action</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exemples</a:t>
            </a:r>
            <a:r>
              <a:rPr lang="en-US" altLang="en-US" dirty="0">
                <a:solidFill>
                  <a:srgbClr val="000000"/>
                </a:solidFill>
                <a:latin typeface="Calibri" panose="020F0502020204030204" pitchFamily="34" charset="0"/>
              </a:rPr>
              <a:t> sur la manière </a:t>
            </a:r>
            <a:r>
              <a:rPr lang="en-US" altLang="en-US" dirty="0" err="1">
                <a:solidFill>
                  <a:srgbClr val="000000"/>
                </a:solidFill>
                <a:latin typeface="Calibri" panose="020F0502020204030204" pitchFamily="34" charset="0"/>
              </a:rPr>
              <a:t>dont</a:t>
            </a:r>
            <a:r>
              <a:rPr lang="en-US" altLang="en-US" dirty="0">
                <a:solidFill>
                  <a:srgbClr val="000000"/>
                </a:solidFill>
                <a:latin typeface="Calibri" panose="020F0502020204030204" pitchFamily="34" charset="0"/>
              </a:rPr>
              <a:t> les plans </a:t>
            </a:r>
            <a:r>
              <a:rPr lang="en-US" altLang="en-US" dirty="0" err="1">
                <a:solidFill>
                  <a:srgbClr val="000000"/>
                </a:solidFill>
                <a:latin typeface="Calibri" panose="020F0502020204030204" pitchFamily="34" charset="0"/>
              </a:rPr>
              <a:t>d’amélioration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peuvent</a:t>
            </a:r>
            <a:r>
              <a:rPr lang="en-US" altLang="en-US" dirty="0">
                <a:solidFill>
                  <a:srgbClr val="000000"/>
                </a:solidFill>
                <a:latin typeface="Calibri" panose="020F0502020204030204" pitchFamily="34" charset="0"/>
              </a:rPr>
              <a:t> aider à faire </a:t>
            </a:r>
            <a:r>
              <a:rPr lang="en-US" altLang="en-US" dirty="0" err="1">
                <a:solidFill>
                  <a:srgbClr val="000000"/>
                </a:solidFill>
                <a:latin typeface="Calibri" panose="020F0502020204030204" pitchFamily="34" charset="0"/>
              </a:rPr>
              <a:t>progresser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7" name="Rectangle 6"/>
          <p:cNvSpPr/>
          <p:nvPr userDrawn="1"/>
        </p:nvSpPr>
        <p:spPr bwMode="auto">
          <a:xfrm>
            <a:off x="0" y="280711"/>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12/16/19</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a:xfrm>
            <a:off x="390798" y="6442590"/>
            <a:ext cx="2813050" cy="24447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a:xfrm>
            <a:off x="4343400" y="6422002"/>
            <a:ext cx="457200" cy="300038"/>
          </a:xfrm>
          <a:prstGeom prst="rect">
            <a:avLst/>
          </a:prstGeom>
        </p:spPr>
        <p:txBody>
          <a:bodyPr/>
          <a:lstStyle>
            <a:lvl1pPr>
              <a:defRPr>
                <a:solidFill>
                  <a:srgbClr val="047BC1"/>
                </a:solidFill>
              </a:defRPr>
            </a:lvl1pPr>
          </a:lstStyle>
          <a:p>
            <a:fld id="{B869D1F6-CCE9-2E47-9A77-EEFFC8AF0AA6}" type="slidenum">
              <a:rPr lang="en-US" smtClean="0"/>
              <a:pPr/>
              <a:t>‹#›</a:t>
            </a:fld>
            <a:endParaRPr lang="en-US" dirty="0"/>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chemeClr val="tx1"/>
                </a:solidFill>
              </a:defRPr>
            </a:lvl1pPr>
          </a:lstStyle>
          <a:p>
            <a:r>
              <a:rPr lang="en-US" dirty="0"/>
              <a:t>Click to edit Master title style</a:t>
            </a:r>
            <a:endParaRPr lang="en-CA" dirty="0"/>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chemeClr val="tx1"/>
                </a:solidFill>
              </a:defRPr>
            </a:lvl1pPr>
          </a:lstStyle>
          <a:p>
            <a:r>
              <a:rPr lang="en-US" dirty="0"/>
              <a:t>Click to edit Master title style</a:t>
            </a:r>
            <a:endParaRPr lang="en-CA" dirty="0"/>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chemeClr val="tx1"/>
                </a:solidFill>
              </a:defRPr>
            </a:lvl1pPr>
          </a:lstStyle>
          <a:p>
            <a:r>
              <a:rPr lang="en-US" dirty="0"/>
              <a:t>Click to edit Master title style</a:t>
            </a:r>
            <a:endParaRPr lang="en-CA" dirty="0"/>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chemeClr val="tx1"/>
                </a:solidFill>
              </a:defRPr>
            </a:lvl1pPr>
          </a:lstStyle>
          <a:p>
            <a:r>
              <a:rPr lang="en-US" dirty="0"/>
              <a:t>Click to edit Master title style</a:t>
            </a:r>
            <a:endParaRPr lang="en-CA" dirty="0"/>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B2E3"/>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345DC3-41C8-6242-B484-2D77FD744C11}"/>
              </a:ext>
            </a:extLst>
          </p:cNvPr>
          <p:cNvPicPr>
            <a:picLocks noChangeAspect="1"/>
          </p:cNvPicPr>
          <p:nvPr userDrawn="1"/>
        </p:nvPicPr>
        <p:blipFill>
          <a:blip r:embed="rId2"/>
          <a:srcRect/>
          <a:stretch/>
        </p:blipFill>
        <p:spPr>
          <a:xfrm>
            <a:off x="2052" y="1548"/>
            <a:ext cx="9171228" cy="6916507"/>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C7EEEAAE-F044-B74C-9F74-A71FA9ACD479}"/>
              </a:ext>
            </a:extLst>
          </p:cNvPr>
          <p:cNvPicPr>
            <a:picLocks noChangeAspect="1"/>
          </p:cNvPicPr>
          <p:nvPr userDrawn="1"/>
        </p:nvPicPr>
        <p:blipFill>
          <a:blip r:embed="rId2"/>
          <a:srcRect/>
          <a:stretch/>
        </p:blipFill>
        <p:spPr>
          <a:xfrm>
            <a:off x="2052" y="1548"/>
            <a:ext cx="9171228" cy="6916507"/>
          </a:xfrm>
          <a:prstGeom prst="rect">
            <a:avLst/>
          </a:prstGeom>
        </p:spPr>
      </p:pic>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chemeClr val="tx1"/>
                </a:solidFill>
              </a:defRPr>
            </a:lvl1pPr>
          </a:lstStyle>
          <a:p>
            <a:r>
              <a:rPr lang="en-US" dirty="0"/>
              <a:t>Click to edit Master title style</a:t>
            </a:r>
            <a:endParaRPr lang="en-CA" dirty="0"/>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chemeClr val="tx1"/>
                </a:solidFill>
              </a:defRPr>
            </a:lvl1pPr>
          </a:lstStyle>
          <a:p>
            <a:r>
              <a:rPr lang="en-US" dirty="0"/>
              <a:t>Click to edit Master title style</a:t>
            </a:r>
            <a:endParaRPr lang="en-CA" dirty="0"/>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chemeClr val="tx1"/>
                </a:solidFill>
              </a:defRPr>
            </a:lvl1pPr>
          </a:lstStyle>
          <a:p>
            <a:r>
              <a:rPr lang="en-US" dirty="0"/>
              <a:t>Click to edit Master title style</a:t>
            </a:r>
            <a:endParaRPr lang="en-CA" dirty="0"/>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tx1"/>
                </a:solidFill>
              </a:defRPr>
            </a:lvl1pPr>
          </a:lstStyle>
          <a:p>
            <a:r>
              <a:rPr lang="en-US" dirty="0"/>
              <a:t>Click to edit Master title style</a:t>
            </a:r>
            <a:endParaRPr lang="en-CA" dirty="0"/>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dirty="0">
              <a:solidFill>
                <a:srgbClr val="047BC1"/>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chemeClr val="tx1"/>
                </a:solidFill>
              </a:defRPr>
            </a:lvl1pPr>
          </a:lstStyle>
          <a:p>
            <a:r>
              <a:rPr lang="en-US" dirty="0"/>
              <a:t>Click to edit Master title style</a:t>
            </a:r>
            <a:endParaRPr lang="en-CA" dirty="0"/>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B2E3"/>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p:blipFill>
        <p:spPr>
          <a:xfrm>
            <a:off x="0" y="0"/>
            <a:ext cx="9175333" cy="6919603"/>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37973"/>
            <a:ext cx="9143999"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tx1"/>
                </a:solidFill>
              </a:defRPr>
            </a:lvl1pPr>
          </a:lstStyle>
          <a:p>
            <a:r>
              <a:rPr lang="en-US" dirty="0"/>
              <a:t>Click to edit Master title style</a:t>
            </a:r>
            <a:endParaRPr lang="en-CA" dirty="0"/>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chemeClr val="tx1"/>
                </a:solidFill>
              </a:defRPr>
            </a:lvl1pPr>
          </a:lstStyle>
          <a:p>
            <a:r>
              <a:rPr lang="en-US" dirty="0"/>
              <a:t>Click to edit Master title style</a:t>
            </a:r>
            <a:endParaRPr lang="en-CA" dirty="0"/>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chemeClr val="tx1"/>
                </a:solidFill>
              </a:defRPr>
            </a:lvl1pPr>
          </a:lstStyle>
          <a:p>
            <a:r>
              <a:rPr lang="en-US" dirty="0"/>
              <a:t>Click to edit Master title style</a:t>
            </a:r>
            <a:endParaRPr lang="en-CA" dirty="0"/>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9" name="TextBox 8">
            <a:extLst>
              <a:ext uri="{FF2B5EF4-FFF2-40B4-BE49-F238E27FC236}">
                <a16:creationId xmlns:a16="http://schemas.microsoft.com/office/drawing/2014/main" id="{0EB22780-66D8-2546-9089-8D4C8A3F2971}"/>
              </a:ext>
            </a:extLst>
          </p:cNvPr>
          <p:cNvSpPr txBox="1">
            <a:spLocks noChangeArrowheads="1"/>
          </p:cNvSpPr>
          <p:nvPr userDrawn="1"/>
        </p:nvSpPr>
        <p:spPr bwMode="auto">
          <a:xfrm>
            <a:off x="7156450" y="-14288"/>
            <a:ext cx="2589170" cy="393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defRPr/>
            </a:pPr>
            <a:r>
              <a:rPr lang="en-US" altLang="en-US" sz="25000" u="none" dirty="0">
                <a:solidFill>
                  <a:srgbClr val="00B2E3"/>
                </a:solidFill>
                <a:latin typeface="ITC Century Std Book"/>
                <a:ea typeface="ITC Century Std Book"/>
                <a:cs typeface="ITC Century Std Book"/>
              </a:rPr>
              <a:t>« </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0832F3-E6AF-FB44-97C5-87AED58A3BAD}"/>
              </a:ext>
            </a:extLst>
          </p:cNvPr>
          <p:cNvPicPr>
            <a:picLocks noChangeAspect="1"/>
          </p:cNvPicPr>
          <p:nvPr userDrawn="1"/>
        </p:nvPicPr>
        <p:blipFill>
          <a:blip r:embed="rId2"/>
          <a:srcRect/>
          <a:stretch/>
        </p:blipFill>
        <p:spPr>
          <a:xfrm>
            <a:off x="2052" y="1548"/>
            <a:ext cx="9171228" cy="6916507"/>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chemeClr val="tx1"/>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B2E3"/>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47BC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chemeClr val="tx1"/>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47BC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chemeClr val="tx1"/>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47BC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chemeClr val="tx1"/>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B2E3"/>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4.xml"/><Relationship Id="rId7" Type="http://schemas.openxmlformats.org/officeDocument/2006/relationships/image" Target="../media/image2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0.jp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quorum.hqontario.ca/en/Home/Posts?tags=quality+standards+adoption" TargetMode="External"/><Relationship Id="rId3" Type="http://schemas.openxmlformats.org/officeDocument/2006/relationships/tags" Target="../tags/tag46.xml"/><Relationship Id="rId7" Type="http://schemas.openxmlformats.org/officeDocument/2006/relationships/notesSlide" Target="../notesSlides/notesSlide9.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5.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8.png"/><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6.pn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6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37.emf"/><Relationship Id="rId4" Type="http://schemas.openxmlformats.org/officeDocument/2006/relationships/hyperlink" Target="https://www.cihi.ca/fr/statistiques-eclair"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40.jp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chart" Target="../charts/chart1.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2.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75.xml"/><Relationship Id="rId7" Type="http://schemas.openxmlformats.org/officeDocument/2006/relationships/notesSlide" Target="../notesSlides/notesSlide1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3.xml"/><Relationship Id="rId5" Type="http://schemas.openxmlformats.org/officeDocument/2006/relationships/tags" Target="../tags/tag77.xml"/><Relationship Id="rId4" Type="http://schemas.openxmlformats.org/officeDocument/2006/relationships/tags" Target="../tags/tag76.xml"/></Relationships>
</file>

<file path=ppt/slides/_rels/slide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3.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chart" Target="../charts/chart4.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chart" Target="../charts/chart5.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hyperlink" Target="https://www.hqontario.ca/Rendement-du-syst%C3%A8me/Rendement-des-soins-%C3%A0-domicile/Temps-Dattente-Pour-Les-Services-De-Soins-%C3%80-Domicile" TargetMode="External"/><Relationship Id="rId5" Type="http://schemas.openxmlformats.org/officeDocument/2006/relationships/notesSlide" Target="../notesSlides/notesSlide22.xml"/><Relationship Id="rId4"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slideLayout" Target="../slideLayouts/slideLayout3.xml"/><Relationship Id="rId18" Type="http://schemas.openxmlformats.org/officeDocument/2006/relationships/image" Target="../media/image45.png"/><Relationship Id="rId3" Type="http://schemas.openxmlformats.org/officeDocument/2006/relationships/tags" Target="../tags/tag94.xml"/><Relationship Id="rId21" Type="http://schemas.openxmlformats.org/officeDocument/2006/relationships/image" Target="../media/image48.png"/><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image" Target="../media/image44.png"/><Relationship Id="rId2" Type="http://schemas.openxmlformats.org/officeDocument/2006/relationships/tags" Target="../tags/tag93.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image" Target="../media/image51.png"/><Relationship Id="rId5" Type="http://schemas.openxmlformats.org/officeDocument/2006/relationships/tags" Target="../tags/tag96.xml"/><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tags" Target="../tags/tag101.xml"/><Relationship Id="rId19" Type="http://schemas.openxmlformats.org/officeDocument/2006/relationships/image" Target="../media/image46.png"/><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notesSlide" Target="../notesSlides/notesSlide25.xml"/><Relationship Id="rId22"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4.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3.jp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Layout" Target="../slideLayouts/slideLayout3.xml"/><Relationship Id="rId4" Type="http://schemas.openxmlformats.org/officeDocument/2006/relationships/tags" Target="../tags/tag122.xml"/></Relationships>
</file>

<file path=ppt/slides/_rels/slide3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31.xml"/><Relationship Id="rId5" Type="http://schemas.openxmlformats.org/officeDocument/2006/relationships/slideLayout" Target="../slideLayouts/slideLayout3.xml"/><Relationship Id="rId4" Type="http://schemas.openxmlformats.org/officeDocument/2006/relationships/tags" Target="../tags/tag126.xml"/></Relationships>
</file>

<file path=ppt/slides/_rels/slide35.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32.xml"/><Relationship Id="rId5" Type="http://schemas.openxmlformats.org/officeDocument/2006/relationships/slideLayout" Target="../slideLayouts/slideLayout3.xml"/><Relationship Id="rId4" Type="http://schemas.openxmlformats.org/officeDocument/2006/relationships/tags" Target="../tags/tag130.xml"/></Relationships>
</file>

<file path=ppt/slides/_rels/slide36.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33.xml"/><Relationship Id="rId5" Type="http://schemas.openxmlformats.org/officeDocument/2006/relationships/slideLayout" Target="../slideLayouts/slideLayout3.xml"/><Relationship Id="rId4" Type="http://schemas.openxmlformats.org/officeDocument/2006/relationships/tags" Target="../tags/tag134.xml"/></Relationships>
</file>

<file path=ppt/slides/_rels/slide37.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notesSlide" Target="../notesSlides/notesSlide34.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3.xml"/><Relationship Id="rId5" Type="http://schemas.openxmlformats.org/officeDocument/2006/relationships/tags" Target="../tags/tag139.xml"/><Relationship Id="rId4" Type="http://schemas.openxmlformats.org/officeDocument/2006/relationships/tags" Target="../tags/tag1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14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3.xml"/><Relationship Id="rId7" Type="http://schemas.openxmlformats.org/officeDocument/2006/relationships/diagramLayout" Target="../diagrams/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Data" Target="../diagrams/data1.xml"/><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3.xml"/><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37.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149.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25.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notesSlide" Target="../notesSlides/notesSlide4.xml"/><Relationship Id="rId17" Type="http://schemas.openxmlformats.org/officeDocument/2006/relationships/image" Target="../media/image29.png"/><Relationship Id="rId2" Type="http://schemas.openxmlformats.org/officeDocument/2006/relationships/tags" Target="../tags/tag15.xml"/><Relationship Id="rId16" Type="http://schemas.openxmlformats.org/officeDocument/2006/relationships/image" Target="../media/image28.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slideLayout" Target="../slideLayouts/slideLayout5.xml"/><Relationship Id="rId5" Type="http://schemas.openxmlformats.org/officeDocument/2006/relationships/tags" Target="../tags/tag18.xml"/><Relationship Id="rId15" Type="http://schemas.openxmlformats.org/officeDocument/2006/relationships/image" Target="../media/image27.pn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26.jpg"/></Relationships>
</file>

<file path=ppt/slides/_rels/slide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30.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notesSlide" Target="../notesSlides/notesSlide5.xml"/><Relationship Id="rId2" Type="http://schemas.openxmlformats.org/officeDocument/2006/relationships/tags" Target="../tags/tag25.xml"/><Relationship Id="rId16" Type="http://schemas.openxmlformats.org/officeDocument/2006/relationships/image" Target="../media/image33.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slideLayout" Target="../slideLayouts/slideLayout11.xml"/><Relationship Id="rId5" Type="http://schemas.openxmlformats.org/officeDocument/2006/relationships/tags" Target="../tags/tag28.xml"/><Relationship Id="rId15" Type="http://schemas.openxmlformats.org/officeDocument/2006/relationships/image" Target="../media/image32.png"/><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37.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4.jp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68465E-E8B1-444A-9AEA-F5B0C36B9D88}"/>
              </a:ext>
            </a:extLst>
          </p:cNvPr>
          <p:cNvPicPr>
            <a:picLocks noChangeAspect="1"/>
          </p:cNvPicPr>
          <p:nvPr/>
        </p:nvPicPr>
        <p:blipFill>
          <a:blip r:embed="rId6"/>
          <a:srcRect/>
          <a:stretch/>
        </p:blipFill>
        <p:spPr>
          <a:xfrm>
            <a:off x="3800558" y="1727233"/>
            <a:ext cx="5343442" cy="5130768"/>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custDataLst>
              <p:tags r:id="rId2"/>
            </p:custDataLst>
          </p:nvPr>
        </p:nvSpPr>
        <p:spPr>
          <a:xfrm>
            <a:off x="311012" y="1455939"/>
            <a:ext cx="6187767" cy="1746632"/>
          </a:xfrm>
          <a:prstGeom prst="rect">
            <a:avLst/>
          </a:prstGeom>
          <a:noFill/>
        </p:spPr>
        <p:txBody>
          <a:bodyPr wrap="square" rtlCol="0" anchor="t">
            <a:spAutoFit/>
          </a:bodyPr>
          <a:lstStyle/>
          <a:p>
            <a:pPr>
              <a:lnSpc>
                <a:spcPts val="4260"/>
              </a:lnSpc>
            </a:pPr>
            <a:r>
              <a:rPr lang="fr-CA" sz="4000" u="none" dirty="0">
                <a:latin typeface="Arial"/>
                <a:ea typeface="Helvetica Neue Light" panose="02000403000000020004" pitchFamily="2" charset="0"/>
                <a:cs typeface="Arial"/>
              </a:rPr>
              <a:t>Transitions entre l’hôpital et la maison norme de qualité (ébauche)</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custDataLst>
              <p:tags r:id="rId3"/>
            </p:custDataLst>
          </p:nvPr>
        </p:nvSpPr>
        <p:spPr bwMode="auto">
          <a:xfrm>
            <a:off x="312046" y="3827096"/>
            <a:ext cx="4743280" cy="74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260"/>
              </a:lnSpc>
            </a:pPr>
            <a:r>
              <a:rPr lang="fr-CA" sz="2000" u="none" dirty="0">
                <a:latin typeface="Arial"/>
                <a:ea typeface="MS PGothic"/>
                <a:cs typeface="Arial"/>
              </a:rPr>
              <a:t>Orienter des soins fondés sur des données probantes pour les personnes de tous les âges vivant en Ontario</a:t>
            </a:r>
          </a:p>
          <a:p>
            <a:pPr>
              <a:lnSpc>
                <a:spcPts val="2260"/>
              </a:lnSpc>
            </a:pPr>
            <a:endParaRPr lang="en-US" altLang="en-US" sz="2000" u="none" spc="80" dirty="0"/>
          </a:p>
        </p:txBody>
      </p:sp>
      <p:cxnSp>
        <p:nvCxnSpPr>
          <p:cNvPr id="8" name="Straight Connector 7">
            <a:extLst>
              <a:ext uri="{FF2B5EF4-FFF2-40B4-BE49-F238E27FC236}">
                <a16:creationId xmlns:a16="http://schemas.microsoft.com/office/drawing/2014/main" id="{B7EE9879-BEA5-2E4E-974F-24FA77859372}"/>
              </a:ext>
            </a:extLst>
          </p:cNvPr>
          <p:cNvCxnSpPr>
            <a:cxnSpLocks/>
          </p:cNvCxnSpPr>
          <p:nvPr/>
        </p:nvCxnSpPr>
        <p:spPr bwMode="auto">
          <a:xfrm>
            <a:off x="445238" y="3380735"/>
            <a:ext cx="3845911" cy="0"/>
          </a:xfrm>
          <a:prstGeom prst="line">
            <a:avLst/>
          </a:prstGeom>
          <a:solidFill>
            <a:srgbClr val="FFFF00"/>
          </a:solidFill>
          <a:ln w="66675" cap="flat" cmpd="sng" algn="ctr">
            <a:solidFill>
              <a:srgbClr val="00B2E3"/>
            </a:solidFill>
            <a:prstDash val="solid"/>
            <a:round/>
            <a:headEnd type="none" w="med" len="med"/>
            <a:tailEnd type="none" w="med" len="med"/>
          </a:ln>
          <a:effectLst/>
        </p:spPr>
      </p:cxnSp>
      <p:pic>
        <p:nvPicPr>
          <p:cNvPr id="13" name="Picture 12">
            <a:extLst>
              <a:ext uri="{FF2B5EF4-FFF2-40B4-BE49-F238E27FC236}">
                <a16:creationId xmlns:a16="http://schemas.microsoft.com/office/drawing/2014/main" id="{825DDCC4-E291-474C-954C-FF9376974BEC}"/>
              </a:ext>
            </a:extLst>
          </p:cNvPr>
          <p:cNvPicPr>
            <a:picLocks noChangeAspect="1"/>
          </p:cNvPicPr>
          <p:nvPr/>
        </p:nvPicPr>
        <p:blipFill>
          <a:blip r:embed="rId7"/>
          <a:srcRect/>
          <a:stretch/>
        </p:blipFill>
        <p:spPr>
          <a:xfrm>
            <a:off x="234999" y="5830973"/>
            <a:ext cx="2437883" cy="866839"/>
          </a:xfrm>
          <a:prstGeom prst="rect">
            <a:avLst/>
          </a:prstGeom>
        </p:spPr>
      </p:pic>
      <p:pic>
        <p:nvPicPr>
          <p:cNvPr id="11" name="Picture 10">
            <a:extLst>
              <a:ext uri="{FF2B5EF4-FFF2-40B4-BE49-F238E27FC236}">
                <a16:creationId xmlns:a16="http://schemas.microsoft.com/office/drawing/2014/main" id="{B211C414-FBF0-5A49-95C4-6AFBBF85E649}"/>
              </a:ext>
            </a:extLst>
          </p:cNvPr>
          <p:cNvPicPr>
            <a:picLocks noChangeAspect="1"/>
          </p:cNvPicPr>
          <p:nvPr/>
        </p:nvPicPr>
        <p:blipFill>
          <a:blip r:embed="rId8"/>
          <a:stretch>
            <a:fillRect/>
          </a:stretch>
        </p:blipFill>
        <p:spPr>
          <a:xfrm>
            <a:off x="421356" y="380323"/>
            <a:ext cx="892073" cy="892073"/>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dirty="0"/>
              <a:t>Normes de qualité :</a:t>
            </a:r>
            <a:br>
              <a:rPr lang="fr-CA" dirty="0">
                <a:highlight>
                  <a:srgbClr val="FFFF00"/>
                </a:highlight>
              </a:rPr>
            </a:br>
            <a:r>
              <a:rPr lang="fr-CA" dirty="0"/>
              <a:t>Quorum</a:t>
            </a:r>
          </a:p>
        </p:txBody>
      </p:sp>
      <p:sp>
        <p:nvSpPr>
          <p:cNvPr id="5" name="Content Placeholder 4"/>
          <p:cNvSpPr>
            <a:spLocks noGrp="1"/>
          </p:cNvSpPr>
          <p:nvPr>
            <p:ph idx="4294967295"/>
            <p:custDataLst>
              <p:tags r:id="rId3"/>
            </p:custDataLst>
          </p:nvPr>
        </p:nvSpPr>
        <p:spPr>
          <a:xfrm>
            <a:off x="306281" y="1584153"/>
            <a:ext cx="3233332" cy="3715816"/>
          </a:xfrm>
        </p:spPr>
        <p:txBody>
          <a:bodyPr/>
          <a:lstStyle/>
          <a:p>
            <a:pPr marL="0" indent="0">
              <a:buNone/>
            </a:pPr>
            <a:r>
              <a:rPr lang="fr-CA" sz="1800" b="1"/>
              <a:t>Quorum </a:t>
            </a:r>
            <a:r>
              <a:rPr lang="fr-CA" sz="1800"/>
              <a:t>est une communauté en ligne qui a pour ambition d’améliorer la qualité des soins de santé en Ontario. </a:t>
            </a:r>
            <a:br>
              <a:rPr lang="fr-CA" sz="1800"/>
            </a:br>
            <a:endParaRPr lang="fr-CA" sz="1800"/>
          </a:p>
          <a:p>
            <a:pPr marL="0" indent="0">
              <a:buNone/>
            </a:pPr>
            <a:r>
              <a:rPr lang="fr-CA" sz="1800"/>
              <a:t>La </a:t>
            </a:r>
            <a:r>
              <a:rPr lang="fr-CA" sz="1800" b="1"/>
              <a:t>Série sur l’adoption de normes de qualité </a:t>
            </a:r>
            <a:r>
              <a:rPr lang="fr-CA" sz="1800"/>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p:txBody>
      </p:sp>
      <p:sp>
        <p:nvSpPr>
          <p:cNvPr id="8" name="TextBox 7"/>
          <p:cNvSpPr txBox="1"/>
          <p:nvPr>
            <p:custDataLst>
              <p:tags r:id="rId4"/>
            </p:custDataLst>
          </p:nvPr>
        </p:nvSpPr>
        <p:spPr>
          <a:xfrm>
            <a:off x="306281" y="5799757"/>
            <a:ext cx="8704075" cy="646331"/>
          </a:xfrm>
          <a:prstGeom prst="rect">
            <a:avLst/>
          </a:prstGeom>
          <a:noFill/>
        </p:spPr>
        <p:txBody>
          <a:bodyPr wrap="square" rtlCol="0">
            <a:spAutoFit/>
          </a:bodyPr>
          <a:lstStyle/>
          <a:p>
            <a:pPr marL="0" indent="0">
              <a:buNone/>
            </a:pPr>
            <a:r>
              <a:rPr lang="fr-CA" sz="1800" u="none" dirty="0"/>
              <a:t>Visitez la</a:t>
            </a:r>
            <a:r>
              <a:rPr lang="fr-CA" sz="1800" u="none" dirty="0">
                <a:hlinkClick r:id="rId8">
                  <a:extLst>
                    <a:ext uri="{A12FA001-AC4F-418D-AE19-62706E023703}">
                      <ahyp:hlinkClr xmlns:ahyp="http://schemas.microsoft.com/office/drawing/2018/hyperlinkcolor" val="tx"/>
                    </a:ext>
                  </a:extLst>
                </a:hlinkClick>
              </a:rPr>
              <a:t> </a:t>
            </a:r>
            <a:r>
              <a:rPr lang="fr-CA" sz="1800" u="none" dirty="0">
                <a:solidFill>
                  <a:srgbClr val="047BC1"/>
                </a:solidFill>
                <a:hlinkClick r:id="rId8">
                  <a:extLst>
                    <a:ext uri="{A12FA001-AC4F-418D-AE19-62706E023703}">
                      <ahyp:hlinkClr xmlns:ahyp="http://schemas.microsoft.com/office/drawing/2018/hyperlinkcolor" val="tx"/>
                    </a:ext>
                  </a:extLst>
                </a:hlinkClick>
              </a:rPr>
              <a:t>Série sur l’adoption de normes de qualité</a:t>
            </a:r>
            <a:r>
              <a:rPr lang="fr-CA" sz="1800" u="none" dirty="0"/>
              <a:t> sur Quorum pour savoir comment les organisations mettent en œuvre les normes de qualité.</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custDataLst>
              <p:tags r:id="rId5"/>
            </p:custDataLst>
          </p:nvPr>
        </p:nvPicPr>
        <p:blipFill rotWithShape="1">
          <a:blip r:embed="rId9"/>
          <a:srcRect l="2862" t="2909" r="12466" b="2930"/>
          <a:stretch/>
        </p:blipFill>
        <p:spPr>
          <a:xfrm>
            <a:off x="3761958" y="1179290"/>
            <a:ext cx="5075761" cy="37158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t>Normes de qualité :</a:t>
            </a:r>
            <a:br>
              <a:rPr lang="fr-CA"/>
            </a:br>
            <a:r>
              <a:rPr lang="fr-CA"/>
              <a:t>Guide de mesure</a:t>
            </a:r>
          </a:p>
        </p:txBody>
      </p:sp>
      <p:sp>
        <p:nvSpPr>
          <p:cNvPr id="5" name="Content Placeholder 4"/>
          <p:cNvSpPr>
            <a:spLocks noGrp="1"/>
          </p:cNvSpPr>
          <p:nvPr>
            <p:ph idx="4294967295"/>
            <p:custDataLst>
              <p:tags r:id="rId3"/>
            </p:custDataLst>
          </p:nvPr>
        </p:nvSpPr>
        <p:spPr>
          <a:xfrm>
            <a:off x="457200" y="2040123"/>
            <a:ext cx="4438891" cy="3121523"/>
          </a:xfrm>
        </p:spPr>
        <p:txBody>
          <a:bodyPr/>
          <a:lstStyle/>
          <a:p>
            <a:pPr marL="0" indent="0">
              <a:buNone/>
            </a:pPr>
            <a:r>
              <a:rPr lang="fr-CA" sz="1800"/>
              <a:t>Le </a:t>
            </a:r>
            <a:r>
              <a:rPr lang="fr-CA" sz="1800" b="1"/>
              <a:t>guide de mesure </a:t>
            </a:r>
            <a:r>
              <a:rPr lang="fr-CA" sz="1800"/>
              <a:t>comporte deux sections dédiées :</a:t>
            </a:r>
          </a:p>
          <a:p>
            <a:pPr lvl="0"/>
            <a:r>
              <a:rPr lang="fr-CA" sz="1800" b="1"/>
              <a:t>Mesure locale :</a:t>
            </a:r>
            <a:r>
              <a:rPr lang="fr-CA" sz="1800"/>
              <a:t> ce que vous pouvez faire pour évaluer la qualité des soins que vous fournissez à l’échelle locale</a:t>
            </a:r>
          </a:p>
          <a:p>
            <a:pPr lvl="0"/>
            <a:r>
              <a:rPr lang="fr-CA" sz="1800" b="1"/>
              <a:t>Mesure provinciale :</a:t>
            </a:r>
            <a:r>
              <a:rPr lang="fr-CA" sz="1800"/>
              <a:t> ce que vous pouvez faire pour mesurer le succès de la norme de qualité à l’échelle provinciale</a:t>
            </a:r>
          </a:p>
          <a:p>
            <a:pPr marL="0" indent="0">
              <a:buNone/>
            </a:pPr>
            <a:endParaRPr lang="en-US" sz="1800"/>
          </a:p>
        </p:txBody>
      </p:sp>
      <p:pic>
        <p:nvPicPr>
          <p:cNvPr id="7" name="Picture 6">
            <a:extLst>
              <a:ext uri="{FF2B5EF4-FFF2-40B4-BE49-F238E27FC236}">
                <a16:creationId xmlns:a16="http://schemas.microsoft.com/office/drawing/2014/main" id="{D5D2DA82-20F9-5B47-B6B6-E2AA89921A06}"/>
              </a:ext>
            </a:extLst>
          </p:cNvPr>
          <p:cNvPicPr>
            <a:picLocks noChangeAspect="1"/>
          </p:cNvPicPr>
          <p:nvPr/>
        </p:nvPicPr>
        <p:blipFill>
          <a:blip r:embed="rId6"/>
          <a:srcRect/>
          <a:stretch/>
        </p:blipFill>
        <p:spPr>
          <a:xfrm>
            <a:off x="5203953" y="1440547"/>
            <a:ext cx="3465767" cy="4485111"/>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55588"/>
            <a:ext cx="8244584" cy="1165909"/>
          </a:xfrm>
        </p:spPr>
        <p:txBody>
          <a:bodyPr/>
          <a:lstStyle/>
          <a:p>
            <a:r>
              <a:rPr lang="fr-CA" sz="2800" b="0"/>
              <a:t>Normes de qualité :</a:t>
            </a:r>
            <a:br>
              <a:rPr lang="fr-CA">
                <a:highlight>
                  <a:srgbClr val="FFFF00"/>
                </a:highlight>
              </a:rPr>
            </a:br>
            <a:r>
              <a:rPr lang="fr-CA"/>
              <a:t>Tableaux de données</a:t>
            </a:r>
          </a:p>
        </p:txBody>
      </p:sp>
      <p:sp>
        <p:nvSpPr>
          <p:cNvPr id="5" name="Content Placeholder 4"/>
          <p:cNvSpPr>
            <a:spLocks noGrp="1"/>
          </p:cNvSpPr>
          <p:nvPr>
            <p:ph idx="4294967295"/>
            <p:custDataLst>
              <p:tags r:id="rId3"/>
            </p:custDataLst>
          </p:nvPr>
        </p:nvSpPr>
        <p:spPr>
          <a:xfrm>
            <a:off x="306281" y="1868238"/>
            <a:ext cx="4068771" cy="3715816"/>
          </a:xfrm>
        </p:spPr>
        <p:txBody>
          <a:bodyPr/>
          <a:lstStyle/>
          <a:p>
            <a:pPr marL="0" indent="0">
              <a:buNone/>
            </a:pPr>
            <a:r>
              <a:rPr lang="fr-CA" sz="1800"/>
              <a:t>Les </a:t>
            </a:r>
            <a:r>
              <a:rPr lang="fr-CA" sz="1800" b="1"/>
              <a:t>tableaux de données </a:t>
            </a:r>
            <a:r>
              <a:rPr lang="fr-CA" sz="1800"/>
              <a:t>peuvent être utilisés pour examiner les variations dans les résultats des indicateurs dans l’ensemble de la province. Ils comprennent des données sur les indicateurs clés :</a:t>
            </a:r>
          </a:p>
          <a:p>
            <a:pPr>
              <a:buFontTx/>
              <a:buChar char="-"/>
            </a:pPr>
            <a:r>
              <a:rPr lang="fr-CA" sz="1800"/>
              <a:t>Au fil du temps pour l’Ontario</a:t>
            </a:r>
          </a:p>
          <a:p>
            <a:pPr>
              <a:buFontTx/>
              <a:buChar char="-"/>
            </a:pPr>
            <a:r>
              <a:rPr lang="fr-CA" sz="1800"/>
              <a:t>Dans toutes les régions de l’Ontario</a:t>
            </a:r>
          </a:p>
          <a:p>
            <a:pPr>
              <a:buFontTx/>
              <a:buChar char="-"/>
            </a:pPr>
            <a:r>
              <a:rPr lang="fr-CA" sz="1800"/>
              <a:t>Pour des mesures précises de l’équité (âge, sexe, ruralité et revenu du ménage)</a:t>
            </a:r>
          </a:p>
        </p:txBody>
      </p:sp>
      <p:pic>
        <p:nvPicPr>
          <p:cNvPr id="7" name="Picture 9" descr="A screenshot of a social media post&#10;&#10;Description generated with very high confidence">
            <a:extLst>
              <a:ext uri="{FF2B5EF4-FFF2-40B4-BE49-F238E27FC236}">
                <a16:creationId xmlns:a16="http://schemas.microsoft.com/office/drawing/2014/main" id="{4F4D1E35-6454-FC49-BFB0-6FBA6164CCF6}"/>
              </a:ext>
            </a:extLst>
          </p:cNvPr>
          <p:cNvPicPr>
            <a:picLocks noChangeAspect="1"/>
          </p:cNvPicPr>
          <p:nvPr/>
        </p:nvPicPr>
        <p:blipFill>
          <a:blip r:embed="rId6"/>
          <a:stretch>
            <a:fillRect/>
          </a:stretch>
        </p:blipFill>
        <p:spPr>
          <a:xfrm>
            <a:off x="4195482" y="2520147"/>
            <a:ext cx="4598894" cy="1992607"/>
          </a:xfrm>
          <a:prstGeom prst="rect">
            <a:avLst/>
          </a:prstGeom>
          <a:effectLst>
            <a:outerShdw blurRad="279400" dist="50800" dir="5400000" sx="98000" sy="98000" algn="ctr" rotWithShape="0">
              <a:srgbClr val="000000">
                <a:alpha val="59000"/>
              </a:srgb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9488" y="1459239"/>
            <a:ext cx="7765023" cy="1969761"/>
          </a:xfrm>
        </p:spPr>
        <p:txBody>
          <a:bodyPr/>
          <a:lstStyle/>
          <a:p>
            <a:r>
              <a:rPr lang="fr-CA" sz="4400" dirty="0"/>
              <a:t>Pourquoi avons-nous besoin d’une norme de qualité pour la transition entre l’hôpital et la maison? </a:t>
            </a:r>
            <a:br>
              <a:rPr lang="fr-CA" sz="3600" dirty="0">
                <a:solidFill>
                  <a:schemeClr val="tx1"/>
                </a:solidFill>
                <a:latin typeface="MS PGothic"/>
              </a:rPr>
            </a:br>
            <a:endParaRPr lang="fr-CA" sz="3600" dirty="0">
              <a:solidFill>
                <a:schemeClr val="tx1"/>
              </a:solidFill>
              <a:latin typeface="MS PGothic"/>
            </a:endParaRPr>
          </a:p>
        </p:txBody>
      </p:sp>
      <p:cxnSp>
        <p:nvCxnSpPr>
          <p:cNvPr id="3" name="Straight Connector 2">
            <a:extLst>
              <a:ext uri="{FF2B5EF4-FFF2-40B4-BE49-F238E27FC236}">
                <a16:creationId xmlns:a16="http://schemas.microsoft.com/office/drawing/2014/main" id="{580B1B53-C45F-3D45-9ABC-DBEADA19986E}"/>
              </a:ext>
            </a:extLst>
          </p:cNvPr>
          <p:cNvCxnSpPr>
            <a:cxnSpLocks/>
          </p:cNvCxnSpPr>
          <p:nvPr/>
        </p:nvCxnSpPr>
        <p:spPr bwMode="auto">
          <a:xfrm>
            <a:off x="763769" y="4489928"/>
            <a:ext cx="7383769"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FE262E3-AA21-4886-962C-1DD184F84A78}"/>
              </a:ext>
            </a:extLst>
          </p:cNvPr>
          <p:cNvGrpSpPr/>
          <p:nvPr>
            <p:custDataLst>
              <p:tags r:id="rId1"/>
            </p:custDataLst>
          </p:nvPr>
        </p:nvGrpSpPr>
        <p:grpSpPr>
          <a:xfrm>
            <a:off x="3044648" y="241158"/>
            <a:ext cx="6018963" cy="6039061"/>
            <a:chOff x="3044648" y="241158"/>
            <a:chExt cx="6018963" cy="6039061"/>
          </a:xfrm>
        </p:grpSpPr>
        <p:pic>
          <p:nvPicPr>
            <p:cNvPr id="5" name="Picture 4">
              <a:extLst>
                <a:ext uri="{FF2B5EF4-FFF2-40B4-BE49-F238E27FC236}">
                  <a16:creationId xmlns:a16="http://schemas.microsoft.com/office/drawing/2014/main" id="{7170ED5C-6D98-4387-ADAB-775A715E0F4A}"/>
                </a:ext>
              </a:extLst>
            </p:cNvPr>
            <p:cNvPicPr>
              <a:picLocks noChangeAspect="1"/>
            </p:cNvPicPr>
            <p:nvPr/>
          </p:nvPicPr>
          <p:blipFill>
            <a:blip r:embed="rId6"/>
            <a:stretch>
              <a:fillRect/>
            </a:stretch>
          </p:blipFill>
          <p:spPr>
            <a:xfrm>
              <a:off x="3044648" y="241158"/>
              <a:ext cx="6018963" cy="6039061"/>
            </a:xfrm>
            <a:prstGeom prst="rect">
              <a:avLst/>
            </a:prstGeom>
          </p:spPr>
        </p:pic>
        <p:cxnSp>
          <p:nvCxnSpPr>
            <p:cNvPr id="12" name="Straight Connector 11">
              <a:extLst>
                <a:ext uri="{FF2B5EF4-FFF2-40B4-BE49-F238E27FC236}">
                  <a16:creationId xmlns:a16="http://schemas.microsoft.com/office/drawing/2014/main" id="{F6F60C4C-69E2-474C-8D19-E0C834B32900}"/>
                </a:ext>
              </a:extLst>
            </p:cNvPr>
            <p:cNvCxnSpPr>
              <a:cxnSpLocks/>
            </p:cNvCxnSpPr>
            <p:nvPr/>
          </p:nvCxnSpPr>
          <p:spPr bwMode="auto">
            <a:xfrm>
              <a:off x="6961809" y="3562516"/>
              <a:ext cx="1057966" cy="0"/>
            </a:xfrm>
            <a:prstGeom prst="line">
              <a:avLst/>
            </a:prstGeom>
            <a:solidFill>
              <a:srgbClr val="FFFF00"/>
            </a:solidFill>
            <a:ln w="85725" cap="flat" cmpd="sng" algn="ctr">
              <a:solidFill>
                <a:schemeClr val="bg1"/>
              </a:solidFill>
              <a:prstDash val="solid"/>
              <a:round/>
              <a:headEnd type="none" w="med" len="med"/>
              <a:tailEnd type="none" w="med" len="med"/>
            </a:ln>
            <a:effectLst/>
          </p:spPr>
        </p:cxnSp>
      </p:grpSp>
      <p:sp>
        <p:nvSpPr>
          <p:cNvPr id="9" name="TextBox 8">
            <a:extLst>
              <a:ext uri="{FF2B5EF4-FFF2-40B4-BE49-F238E27FC236}">
                <a16:creationId xmlns:a16="http://schemas.microsoft.com/office/drawing/2014/main" id="{C4AAE45E-DC7B-4CD8-B3F7-05F831109558}"/>
              </a:ext>
            </a:extLst>
          </p:cNvPr>
          <p:cNvSpPr txBox="1"/>
          <p:nvPr>
            <p:custDataLst>
              <p:tags r:id="rId2"/>
            </p:custDataLst>
          </p:nvPr>
        </p:nvSpPr>
        <p:spPr>
          <a:xfrm>
            <a:off x="282836" y="3031708"/>
            <a:ext cx="5403046" cy="2693558"/>
          </a:xfrm>
          <a:prstGeom prst="rect">
            <a:avLst/>
          </a:prstGeom>
          <a:noFill/>
          <a:ln w="38100" cap="rnd">
            <a:solidFill>
              <a:schemeClr val="accent3"/>
            </a:solidFill>
            <a:prstDash val="sysDot"/>
          </a:ln>
        </p:spPr>
        <p:txBody>
          <a:bodyPr wrap="square" rtlCol="0">
            <a:spAutoFit/>
          </a:bodyPr>
          <a:lstStyle/>
          <a:p>
            <a:r>
              <a:rPr lang="fr-CA" sz="2800" b="1" u="none" dirty="0"/>
              <a:t>Transitions des soins</a:t>
            </a:r>
          </a:p>
          <a:p>
            <a:pPr>
              <a:lnSpc>
                <a:spcPct val="150000"/>
              </a:lnSpc>
            </a:pPr>
            <a:r>
              <a:rPr lang="fr-CA" sz="1600" u="none" dirty="0"/>
              <a:t>Lorsque les patients sont transférés entre différents </a:t>
            </a:r>
            <a:r>
              <a:rPr lang="fr-CA" sz="1600" b="1" u="none" dirty="0">
                <a:solidFill>
                  <a:srgbClr val="047BC1"/>
                </a:solidFill>
              </a:rPr>
              <a:t>milieux de soins </a:t>
            </a:r>
            <a:r>
              <a:rPr lang="fr-CA" sz="1600" u="none" dirty="0"/>
              <a:t>(p. ex., hôpital, soins primaires, soins communautaires) et entre différents </a:t>
            </a:r>
            <a:r>
              <a:rPr lang="fr-CA" sz="1600" b="1" u="none" dirty="0">
                <a:solidFill>
                  <a:srgbClr val="047BC1"/>
                </a:solidFill>
              </a:rPr>
              <a:t>fournisseurs de soins de santé</a:t>
            </a:r>
            <a:r>
              <a:rPr lang="fr-CA" sz="1600" b="1" u="none" dirty="0">
                <a:solidFill>
                  <a:srgbClr val="00A0AF"/>
                </a:solidFill>
              </a:rPr>
              <a:t> </a:t>
            </a:r>
            <a:r>
              <a:rPr lang="fr-CA" sz="1600" u="none" dirty="0"/>
              <a:t>au cours d’une </a:t>
            </a:r>
            <a:r>
              <a:rPr lang="fr-CA" sz="1600" b="1" u="none" dirty="0">
                <a:solidFill>
                  <a:srgbClr val="047BC1"/>
                </a:solidFill>
              </a:rPr>
              <a:t>maladie aiguë ou chronique</a:t>
            </a:r>
            <a:r>
              <a:rPr lang="fr-CA" sz="1600" u="none" dirty="0"/>
              <a:t>, ces transferts constituent des points critiques et vulnérables dans la prestation des soins de santé. </a:t>
            </a:r>
          </a:p>
        </p:txBody>
      </p:sp>
      <p:sp>
        <p:nvSpPr>
          <p:cNvPr id="16" name="Rectangle 15">
            <a:extLst>
              <a:ext uri="{FF2B5EF4-FFF2-40B4-BE49-F238E27FC236}">
                <a16:creationId xmlns:a16="http://schemas.microsoft.com/office/drawing/2014/main" id="{88101548-7C3F-4666-B120-3DE5D56EA49A}"/>
              </a:ext>
            </a:extLst>
          </p:cNvPr>
          <p:cNvSpPr/>
          <p:nvPr>
            <p:custDataLst>
              <p:tags r:id="rId3"/>
            </p:custDataLst>
          </p:nvPr>
        </p:nvSpPr>
        <p:spPr>
          <a:xfrm>
            <a:off x="0" y="6480751"/>
            <a:ext cx="8767187" cy="261610"/>
          </a:xfrm>
          <a:prstGeom prst="rect">
            <a:avLst/>
          </a:prstGeom>
        </p:spPr>
        <p:txBody>
          <a:bodyPr wrap="square">
            <a:spAutoFit/>
          </a:bodyPr>
          <a:lstStyle/>
          <a:p>
            <a:pPr>
              <a:spcAft>
                <a:spcPts val="0"/>
              </a:spcAft>
            </a:pPr>
            <a:r>
              <a:rPr lang="fr-CA" sz="1050" u="none" dirty="0">
                <a:latin typeface="+mj-lt"/>
                <a:cs typeface="ＭＳ Ｐゴシック" pitchFamily="68" charset="-128"/>
              </a:rPr>
              <a:t>Source : </a:t>
            </a:r>
            <a:r>
              <a:rPr lang="fr-CA" sz="1050" u="none" dirty="0" err="1">
                <a:latin typeface="+mj-lt"/>
                <a:cs typeface="ＭＳ Ｐゴシック" pitchFamily="68" charset="-128"/>
              </a:rPr>
              <a:t>Naylor</a:t>
            </a:r>
            <a:r>
              <a:rPr lang="fr-CA" sz="1050" u="none" dirty="0">
                <a:latin typeface="+mj-lt"/>
                <a:cs typeface="ＭＳ Ｐゴシック" pitchFamily="68" charset="-128"/>
              </a:rPr>
              <a:t> M, Keating SA. </a:t>
            </a:r>
            <a:r>
              <a:rPr lang="fr-CA" sz="1050" u="none" dirty="0" err="1">
                <a:latin typeface="+mj-lt"/>
                <a:cs typeface="ＭＳ Ｐゴシック" pitchFamily="68" charset="-128"/>
              </a:rPr>
              <a:t>Transitional</a:t>
            </a:r>
            <a:r>
              <a:rPr lang="fr-CA" sz="1050" u="none" dirty="0">
                <a:latin typeface="+mj-lt"/>
                <a:cs typeface="ＭＳ Ｐゴシック" pitchFamily="68" charset="-128"/>
              </a:rPr>
              <a:t> care: </a:t>
            </a:r>
            <a:r>
              <a:rPr lang="fr-CA" sz="1050" u="none" dirty="0" err="1">
                <a:latin typeface="+mj-lt"/>
                <a:cs typeface="ＭＳ Ｐゴシック" pitchFamily="68" charset="-128"/>
              </a:rPr>
              <a:t>Moving</a:t>
            </a:r>
            <a:r>
              <a:rPr lang="fr-CA" sz="1050" u="none" dirty="0">
                <a:latin typeface="+mj-lt"/>
                <a:cs typeface="ＭＳ Ｐゴシック" pitchFamily="68" charset="-128"/>
              </a:rPr>
              <a:t> patients </a:t>
            </a:r>
            <a:r>
              <a:rPr lang="fr-CA" sz="1050" u="none" dirty="0" err="1">
                <a:latin typeface="+mj-lt"/>
                <a:cs typeface="ＭＳ Ｐゴシック" pitchFamily="68" charset="-128"/>
              </a:rPr>
              <a:t>from</a:t>
            </a:r>
            <a:r>
              <a:rPr lang="fr-CA" sz="1050" u="none" dirty="0">
                <a:latin typeface="+mj-lt"/>
                <a:cs typeface="ＭＳ Ｐゴシック" pitchFamily="68" charset="-128"/>
              </a:rPr>
              <a:t> one care setting to </a:t>
            </a:r>
            <a:r>
              <a:rPr lang="fr-CA" sz="1050" u="none" dirty="0" err="1">
                <a:latin typeface="+mj-lt"/>
                <a:cs typeface="ＭＳ Ｐゴシック" pitchFamily="68" charset="-128"/>
              </a:rPr>
              <a:t>another</a:t>
            </a:r>
            <a:r>
              <a:rPr lang="fr-CA" sz="1050" u="none" dirty="0">
                <a:latin typeface="+mj-lt"/>
                <a:cs typeface="ＭＳ Ｐゴシック" pitchFamily="68" charset="-128"/>
              </a:rPr>
              <a:t>. Am J </a:t>
            </a:r>
            <a:r>
              <a:rPr lang="fr-CA" sz="1050" u="none" dirty="0" err="1">
                <a:latin typeface="+mj-lt"/>
                <a:cs typeface="ＭＳ Ｐゴシック" pitchFamily="68" charset="-128"/>
              </a:rPr>
              <a:t>Nurs</a:t>
            </a:r>
            <a:r>
              <a:rPr lang="fr-CA" sz="1050" u="none" dirty="0">
                <a:latin typeface="+mj-lt"/>
                <a:cs typeface="ＭＳ Ｐゴシック" pitchFamily="68" charset="-128"/>
              </a:rPr>
              <a:t>. 2008;108(9 </a:t>
            </a:r>
            <a:r>
              <a:rPr lang="fr-CA" sz="1050" u="none" dirty="0" err="1">
                <a:latin typeface="+mj-lt"/>
                <a:cs typeface="ＭＳ Ｐゴシック" pitchFamily="68" charset="-128"/>
              </a:rPr>
              <a:t>Suppl</a:t>
            </a:r>
            <a:r>
              <a:rPr lang="fr-CA" sz="1050" u="none" dirty="0">
                <a:latin typeface="+mj-lt"/>
                <a:cs typeface="ＭＳ Ｐゴシック" pitchFamily="68" charset="-128"/>
              </a:rPr>
              <a:t>):58-63. </a:t>
            </a:r>
          </a:p>
        </p:txBody>
      </p:sp>
    </p:spTree>
    <p:extLst>
      <p:ext uri="{BB962C8B-B14F-4D97-AF65-F5344CB8AC3E}">
        <p14:creationId xmlns:p14="http://schemas.microsoft.com/office/powerpoint/2010/main" val="81171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custDataLst>
              <p:tags r:id="rId1"/>
            </p:custDataLst>
          </p:nvPr>
        </p:nvSpPr>
        <p:spPr>
          <a:xfrm>
            <a:off x="396038" y="742903"/>
            <a:ext cx="6911069" cy="4304457"/>
          </a:xfrm>
        </p:spPr>
        <p:txBody>
          <a:bodyPr/>
          <a:lstStyle/>
          <a:p>
            <a:pPr>
              <a:lnSpc>
                <a:spcPct val="100000"/>
              </a:lnSpc>
              <a:spcAft>
                <a:spcPts val="0"/>
              </a:spcAft>
            </a:pPr>
            <a:r>
              <a:rPr lang="fr-CA" sz="1500" b="0" i="1" dirty="0">
                <a:ea typeface="Calibri" panose="020F0502020204030204" pitchFamily="34" charset="0"/>
              </a:rPr>
              <a:t>Nous [mon mari et moi] avons eu 10 congés de l’hôpital; à aucun moment mon rôle d’aidante n’a été reconnu et personne ne nous a renseignés sur la façon de gérer notre retour à la maison. J’ai eu l’impression d’être poussée en bas d’une falaise et j’ai dû me débrouiller seule. Je pense que [quitter l’hôpital] devrait être considéré comme une course de relais – passer le témoin en toute sécurité à la prochaine personne, plutôt que de simplement le laisser tomber. Quitter l’hôpital n’est pas un « congé » c’est une transition.</a:t>
            </a:r>
            <a:br>
              <a:rPr lang="fr-CA" sz="1500" b="0" i="1" dirty="0">
                <a:ea typeface="Calibri" panose="020F0502020204030204" pitchFamily="34" charset="0"/>
              </a:rPr>
            </a:br>
            <a:r>
              <a:rPr lang="fr-CA" sz="1500" b="0" i="1" dirty="0">
                <a:ea typeface="Calibri" panose="020F0502020204030204" pitchFamily="34" charset="0"/>
              </a:rPr>
              <a:t> </a:t>
            </a:r>
            <a:br>
              <a:rPr lang="fr-CA" sz="1500" b="0" i="1" dirty="0">
                <a:ea typeface="Calibri" panose="020F0502020204030204" pitchFamily="34" charset="0"/>
              </a:rPr>
            </a:br>
            <a:r>
              <a:rPr lang="fr-CA" sz="1500" b="0" i="1" dirty="0">
                <a:ea typeface="Calibri" panose="020F0502020204030204" pitchFamily="34" charset="0"/>
              </a:rPr>
              <a:t>Cette norme de qualité aidera les fournisseurs de soins de santé à comprendre le rôle important de l’aidant et la quantité de soins que les patients et leurs aidants doivent assumer lorsqu’ils quittent l’hôpital. Je pense qu’elle aidera les patients et les aidants à comprendre non seulement leurs responsabilités, mais aussi à savoir qu’ils ont des droits, qu’ils ont accès à des services, qu’ils peuvent poser des questions et quelles questions poser, et qu’ils devraient obtenir de la formation et du soutien avant de rentrer chez eux.</a:t>
            </a:r>
            <a:r>
              <a:rPr lang="fr-CA" sz="1500" b="0" dirty="0">
                <a:ea typeface="Calibri" panose="020F0502020204030204" pitchFamily="34" charset="0"/>
              </a:rPr>
              <a:t> </a:t>
            </a:r>
            <a:br>
              <a:rPr lang="fr-CA" sz="1500" b="0" dirty="0">
                <a:ea typeface="Calibri" panose="020F0502020204030204" pitchFamily="34" charset="0"/>
              </a:rPr>
            </a:br>
            <a:br>
              <a:rPr lang="fr-CA" sz="1500" b="0" dirty="0">
                <a:ea typeface="Calibri" panose="020F0502020204030204" pitchFamily="34" charset="0"/>
              </a:rPr>
            </a:br>
            <a:r>
              <a:rPr lang="fr-CA" sz="1500" b="0" i="1" dirty="0">
                <a:ea typeface="MS PGothic"/>
              </a:rPr>
              <a:t>– </a:t>
            </a:r>
            <a:r>
              <a:rPr lang="fr-CA" sz="1500" b="0" i="1" dirty="0">
                <a:ea typeface="Calibri" panose="020F0502020204030204" pitchFamily="34" charset="0"/>
              </a:rPr>
              <a:t> Carole Ann </a:t>
            </a:r>
            <a:r>
              <a:rPr lang="fr-CA" sz="1500" b="0" i="1" dirty="0" err="1">
                <a:ea typeface="Calibri" panose="020F0502020204030204" pitchFamily="34" charset="0"/>
              </a:rPr>
              <a:t>Alloway</a:t>
            </a:r>
            <a:r>
              <a:rPr lang="fr-CA" sz="1500" b="0" i="1" dirty="0">
                <a:ea typeface="Calibri" panose="020F0502020204030204" pitchFamily="34" charset="0"/>
              </a:rPr>
              <a:t>, cofondatrice, Family </a:t>
            </a:r>
            <a:r>
              <a:rPr lang="fr-CA" sz="1500" b="0" i="1" dirty="0" err="1">
                <a:ea typeface="Calibri" panose="020F0502020204030204" pitchFamily="34" charset="0"/>
              </a:rPr>
              <a:t>Caregivers</a:t>
            </a:r>
            <a:r>
              <a:rPr lang="fr-CA" sz="1500" b="0" i="1" dirty="0">
                <a:ea typeface="Calibri" panose="020F0502020204030204" pitchFamily="34" charset="0"/>
              </a:rPr>
              <a:t> Voice; </a:t>
            </a:r>
            <a:r>
              <a:rPr lang="fr-CA" sz="1500" b="0" i="1" dirty="0"/>
              <a:t>consultante en situation de vécu</a:t>
            </a:r>
          </a:p>
        </p:txBody>
      </p:sp>
    </p:spTree>
    <p:extLst>
      <p:ext uri="{BB962C8B-B14F-4D97-AF65-F5344CB8AC3E}">
        <p14:creationId xmlns:p14="http://schemas.microsoft.com/office/powerpoint/2010/main" val="596233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CC201F-AE96-48D5-A2AD-1DFBA0D03B96}"/>
              </a:ext>
            </a:extLst>
          </p:cNvPr>
          <p:cNvSpPr txBox="1"/>
          <p:nvPr>
            <p:custDataLst>
              <p:tags r:id="rId1"/>
            </p:custDataLst>
          </p:nvPr>
        </p:nvSpPr>
        <p:spPr>
          <a:xfrm>
            <a:off x="625337" y="4258364"/>
            <a:ext cx="7451892" cy="954107"/>
          </a:xfrm>
          <a:prstGeom prst="rect">
            <a:avLst/>
          </a:prstGeom>
          <a:noFill/>
          <a:ln w="38100" cap="rnd">
            <a:solidFill>
              <a:schemeClr val="bg1"/>
            </a:solidFill>
            <a:prstDash val="sysDot"/>
          </a:ln>
        </p:spPr>
        <p:txBody>
          <a:bodyPr wrap="square" rtlCol="0">
            <a:spAutoFit/>
          </a:bodyPr>
          <a:lstStyle/>
          <a:p>
            <a:pPr algn="ctr"/>
            <a:r>
              <a:rPr lang="fr-CA" sz="2800" u="none" dirty="0"/>
              <a:t>Il y a eu plus </a:t>
            </a:r>
            <a:r>
              <a:rPr lang="fr-CA" sz="2800" b="1" u="none" dirty="0">
                <a:solidFill>
                  <a:srgbClr val="047BC1"/>
                </a:solidFill>
              </a:rPr>
              <a:t>d’un million d’hospitalisations </a:t>
            </a:r>
            <a:r>
              <a:rPr lang="fr-CA" sz="2800" u="none" dirty="0"/>
              <a:t>en Ontario en 2017-2018</a:t>
            </a:r>
          </a:p>
        </p:txBody>
      </p:sp>
      <p:sp>
        <p:nvSpPr>
          <p:cNvPr id="2" name="TextBox 1">
            <a:extLst>
              <a:ext uri="{FF2B5EF4-FFF2-40B4-BE49-F238E27FC236}">
                <a16:creationId xmlns:a16="http://schemas.microsoft.com/office/drawing/2014/main" id="{CCA14A23-E9F7-46C8-8308-8049AA3B9D9F}"/>
              </a:ext>
            </a:extLst>
          </p:cNvPr>
          <p:cNvSpPr txBox="1"/>
          <p:nvPr>
            <p:custDataLst>
              <p:tags r:id="rId2"/>
            </p:custDataLst>
          </p:nvPr>
        </p:nvSpPr>
        <p:spPr>
          <a:xfrm>
            <a:off x="110359" y="6232977"/>
            <a:ext cx="8481848" cy="461665"/>
          </a:xfrm>
          <a:prstGeom prst="rect">
            <a:avLst/>
          </a:prstGeom>
          <a:noFill/>
        </p:spPr>
        <p:txBody>
          <a:bodyPr wrap="square" rtlCol="0">
            <a:spAutoFit/>
          </a:bodyPr>
          <a:lstStyle/>
          <a:p>
            <a:r>
              <a:rPr lang="fr-CA" sz="1200" b="1" u="none" dirty="0"/>
              <a:t>Source : </a:t>
            </a:r>
            <a:r>
              <a:rPr lang="fr-CA" sz="1200" u="none" dirty="0"/>
              <a:t>Institut canadien d’information sur la santé. Statistiques éclairs : Statistiques sur les hospitalisations, les chirurgies et les nouveau-nés, 2017-2018. </a:t>
            </a:r>
            <a:r>
              <a:rPr lang="fr-CA" sz="1200" u="none" dirty="0">
                <a:solidFill>
                  <a:srgbClr val="047BC1"/>
                </a:solidFill>
                <a:hlinkClick r:id="rId4">
                  <a:extLst>
                    <a:ext uri="{A12FA001-AC4F-418D-AE19-62706E023703}">
                      <ahyp:hlinkClr xmlns:ahyp="http://schemas.microsoft.com/office/drawing/2018/hyperlinkcolor" val="tx"/>
                    </a:ext>
                  </a:extLst>
                </a:hlinkClick>
              </a:rPr>
              <a:t>https://www.cihi.ca/fr/statistiques-eclair</a:t>
            </a:r>
          </a:p>
        </p:txBody>
      </p:sp>
      <p:pic>
        <p:nvPicPr>
          <p:cNvPr id="6" name="Picture 5">
            <a:extLst>
              <a:ext uri="{FF2B5EF4-FFF2-40B4-BE49-F238E27FC236}">
                <a16:creationId xmlns:a16="http://schemas.microsoft.com/office/drawing/2014/main" id="{4B4FFB61-E777-A64E-B1DA-EEB62547B6AA}"/>
              </a:ext>
            </a:extLst>
          </p:cNvPr>
          <p:cNvPicPr>
            <a:picLocks noChangeAspect="1"/>
          </p:cNvPicPr>
          <p:nvPr/>
        </p:nvPicPr>
        <p:blipFill>
          <a:blip r:embed="rId5"/>
          <a:stretch>
            <a:fillRect/>
          </a:stretch>
        </p:blipFill>
        <p:spPr>
          <a:xfrm>
            <a:off x="2001944" y="931846"/>
            <a:ext cx="5554261" cy="2916523"/>
          </a:xfrm>
          <a:prstGeom prst="rect">
            <a:avLst/>
          </a:prstGeom>
        </p:spPr>
      </p:pic>
    </p:spTree>
    <p:extLst>
      <p:ext uri="{BB962C8B-B14F-4D97-AF65-F5344CB8AC3E}">
        <p14:creationId xmlns:p14="http://schemas.microsoft.com/office/powerpoint/2010/main" val="274457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custDataLst>
              <p:tags r:id="rId1"/>
            </p:custDataLst>
          </p:nvPr>
        </p:nvSpPr>
        <p:spPr>
          <a:xfrm>
            <a:off x="433552" y="692061"/>
            <a:ext cx="8276896" cy="3046988"/>
          </a:xfrm>
          <a:prstGeom prst="rect">
            <a:avLst/>
          </a:prstGeom>
          <a:noFill/>
          <a:ln w="31750" cap="rnd">
            <a:solidFill>
              <a:schemeClr val="bg1"/>
            </a:solidFill>
            <a:prstDash val="sysDot"/>
          </a:ln>
        </p:spPr>
        <p:txBody>
          <a:bodyPr wrap="square" rtlCol="0" anchor="t">
            <a:spAutoFit/>
          </a:bodyPr>
          <a:lstStyle/>
          <a:p>
            <a:pPr algn="ctr"/>
            <a:r>
              <a:rPr lang="fr-CA" sz="3200" u="none" dirty="0">
                <a:latin typeface="Arial"/>
                <a:ea typeface="MS PGothic"/>
                <a:cs typeface="Arial"/>
              </a:rPr>
              <a:t>En 2018, </a:t>
            </a:r>
            <a:r>
              <a:rPr lang="fr-CA" sz="3200" b="1" u="none" dirty="0">
                <a:solidFill>
                  <a:srgbClr val="047BC1"/>
                </a:solidFill>
                <a:latin typeface="Arial"/>
                <a:ea typeface="MS PGothic"/>
                <a:cs typeface="Arial"/>
              </a:rPr>
              <a:t>66 % des personnes </a:t>
            </a:r>
            <a:r>
              <a:rPr lang="fr-CA" sz="3200" u="none" dirty="0">
                <a:latin typeface="Arial"/>
                <a:ea typeface="MS PGothic"/>
                <a:cs typeface="Arial"/>
              </a:rPr>
              <a:t>hospitalisées ont déclaré que leur fournisseur de soins les avait impliquées dans les décisions concernant leurs soins et leur traitement autant qu’elles le souhaitaient</a:t>
            </a:r>
          </a:p>
          <a:p>
            <a:pPr algn="ctr"/>
            <a:endParaRPr lang="en-CA" sz="3200" u="none" dirty="0">
              <a:latin typeface="Arial"/>
              <a:ea typeface="MS PGothic"/>
              <a:cs typeface="Arial"/>
            </a:endParaRPr>
          </a:p>
        </p:txBody>
      </p:sp>
      <p:sp>
        <p:nvSpPr>
          <p:cNvPr id="11" name="Rectangle 10">
            <a:extLst>
              <a:ext uri="{FF2B5EF4-FFF2-40B4-BE49-F238E27FC236}">
                <a16:creationId xmlns:a16="http://schemas.microsoft.com/office/drawing/2014/main" id="{56F42EF2-4D3E-4D6E-B1EB-36720EF18F39}"/>
              </a:ext>
            </a:extLst>
          </p:cNvPr>
          <p:cNvSpPr/>
          <p:nvPr>
            <p:custDataLst>
              <p:tags r:id="rId2"/>
            </p:custDataLst>
          </p:nvPr>
        </p:nvSpPr>
        <p:spPr>
          <a:xfrm>
            <a:off x="71021" y="6507012"/>
            <a:ext cx="8133776" cy="261610"/>
          </a:xfrm>
          <a:prstGeom prst="rect">
            <a:avLst/>
          </a:prstGeom>
        </p:spPr>
        <p:txBody>
          <a:bodyPr wrap="square">
            <a:spAutoFit/>
          </a:bodyPr>
          <a:lstStyle/>
          <a:p>
            <a:pPr lvl="0" eaLnBrk="0" hangingPunct="0">
              <a:spcBef>
                <a:spcPct val="30000"/>
              </a:spcBef>
              <a:defRPr/>
            </a:pPr>
            <a:r>
              <a:rPr lang="fr-CA" sz="1050" u="none" dirty="0">
                <a:latin typeface="+mn-lt"/>
                <a:cs typeface="ＭＳ Ｐゴシック" pitchFamily="68" charset="-128"/>
              </a:rPr>
              <a:t>Source : Système de déclaration de l’expérience des patients canadiens, fourni par l’Institut canadien d’information sur la santé.</a:t>
            </a:r>
          </a:p>
        </p:txBody>
      </p:sp>
      <p:pic>
        <p:nvPicPr>
          <p:cNvPr id="5" name="Graphic 4" descr="Doctor">
            <a:extLst>
              <a:ext uri="{FF2B5EF4-FFF2-40B4-BE49-F238E27FC236}">
                <a16:creationId xmlns:a16="http://schemas.microsoft.com/office/drawing/2014/main" id="{8C5320BE-B952-FE4C-BC69-E2D64B69E5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48116" y="2999521"/>
            <a:ext cx="3247768" cy="3247768"/>
          </a:xfrm>
          <a:prstGeom prst="rect">
            <a:avLst/>
          </a:prstGeom>
        </p:spPr>
      </p:pic>
    </p:spTree>
    <p:extLst>
      <p:ext uri="{BB962C8B-B14F-4D97-AF65-F5344CB8AC3E}">
        <p14:creationId xmlns:p14="http://schemas.microsoft.com/office/powerpoint/2010/main" val="410329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custDataLst>
              <p:tags r:id="rId1"/>
            </p:custDataLst>
          </p:nvPr>
        </p:nvSpPr>
        <p:spPr>
          <a:xfrm>
            <a:off x="433551" y="549069"/>
            <a:ext cx="8540515" cy="2062103"/>
          </a:xfrm>
          <a:prstGeom prst="rect">
            <a:avLst/>
          </a:prstGeom>
          <a:noFill/>
          <a:ln w="31750" cap="rnd">
            <a:solidFill>
              <a:schemeClr val="bg1"/>
            </a:solidFill>
            <a:prstDash val="sysDot"/>
          </a:ln>
        </p:spPr>
        <p:txBody>
          <a:bodyPr wrap="square" rtlCol="0">
            <a:spAutoFit/>
          </a:bodyPr>
          <a:lstStyle/>
          <a:p>
            <a:pPr algn="ctr"/>
            <a:r>
              <a:rPr lang="fr-CA" sz="3200" u="none" dirty="0"/>
              <a:t>En 2018, </a:t>
            </a:r>
            <a:r>
              <a:rPr lang="fr-CA" sz="3200" b="1" u="none" dirty="0">
                <a:solidFill>
                  <a:srgbClr val="047BC1"/>
                </a:solidFill>
              </a:rPr>
              <a:t>72 % des personnes</a:t>
            </a:r>
            <a:r>
              <a:rPr lang="fr-CA" sz="3200" b="1" u="none" dirty="0">
                <a:solidFill>
                  <a:srgbClr val="00A0AF"/>
                </a:solidFill>
              </a:rPr>
              <a:t> </a:t>
            </a:r>
            <a:r>
              <a:rPr lang="fr-CA" sz="3200" u="none" dirty="0"/>
              <a:t>hospitalisées ont déclaré que leur fournisseur de soins habituel avait été informé et tenu au courant des soins reçus à l’hôpital</a:t>
            </a:r>
          </a:p>
        </p:txBody>
      </p:sp>
      <p:sp>
        <p:nvSpPr>
          <p:cNvPr id="15" name="Rectangle 14">
            <a:extLst>
              <a:ext uri="{FF2B5EF4-FFF2-40B4-BE49-F238E27FC236}">
                <a16:creationId xmlns:a16="http://schemas.microsoft.com/office/drawing/2014/main" id="{98D24B4F-D60A-4A01-B10C-96602E7D24B9}"/>
              </a:ext>
            </a:extLst>
          </p:cNvPr>
          <p:cNvSpPr/>
          <p:nvPr>
            <p:custDataLst>
              <p:tags r:id="rId2"/>
            </p:custDataLst>
          </p:nvPr>
        </p:nvSpPr>
        <p:spPr>
          <a:xfrm>
            <a:off x="210393" y="6308931"/>
            <a:ext cx="8133776" cy="261610"/>
          </a:xfrm>
          <a:prstGeom prst="rect">
            <a:avLst/>
          </a:prstGeom>
        </p:spPr>
        <p:txBody>
          <a:bodyPr wrap="square">
            <a:spAutoFit/>
          </a:bodyPr>
          <a:lstStyle/>
          <a:p>
            <a:pPr lvl="0" eaLnBrk="0" hangingPunct="0">
              <a:spcBef>
                <a:spcPct val="30000"/>
              </a:spcBef>
              <a:defRPr/>
            </a:pPr>
            <a:r>
              <a:rPr lang="fr-CA" sz="1100" u="none" dirty="0">
                <a:latin typeface="+mn-lt"/>
                <a:cs typeface="ＭＳ Ｐゴシック" pitchFamily="68" charset="-128"/>
              </a:rPr>
              <a:t>Source : Enquête sur l’expérience en matière de soins de santé de 2018, menée par le ministère de la Santé et des Soins de longue durée. </a:t>
            </a:r>
          </a:p>
        </p:txBody>
      </p:sp>
      <p:pic>
        <p:nvPicPr>
          <p:cNvPr id="7" name="Picture 6">
            <a:extLst>
              <a:ext uri="{FF2B5EF4-FFF2-40B4-BE49-F238E27FC236}">
                <a16:creationId xmlns:a16="http://schemas.microsoft.com/office/drawing/2014/main" id="{E5BFBC0D-44A8-B346-8133-B27D16BB5372}"/>
              </a:ext>
            </a:extLst>
          </p:cNvPr>
          <p:cNvPicPr>
            <a:picLocks noChangeAspect="1"/>
          </p:cNvPicPr>
          <p:nvPr/>
        </p:nvPicPr>
        <p:blipFill>
          <a:blip r:embed="rId5"/>
          <a:stretch>
            <a:fillRect/>
          </a:stretch>
        </p:blipFill>
        <p:spPr>
          <a:xfrm>
            <a:off x="3064610" y="3258625"/>
            <a:ext cx="3014780" cy="2298625"/>
          </a:xfrm>
          <a:prstGeom prst="rect">
            <a:avLst/>
          </a:prstGeom>
        </p:spPr>
      </p:pic>
    </p:spTree>
    <p:extLst>
      <p:ext uri="{BB962C8B-B14F-4D97-AF65-F5344CB8AC3E}">
        <p14:creationId xmlns:p14="http://schemas.microsoft.com/office/powerpoint/2010/main" val="318087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custDataLst>
              <p:tags r:id="rId1"/>
            </p:custDataLst>
          </p:nvPr>
        </p:nvSpPr>
        <p:spPr>
          <a:xfrm>
            <a:off x="289184" y="169277"/>
            <a:ext cx="8639503" cy="1323439"/>
          </a:xfrm>
          <a:prstGeom prst="rect">
            <a:avLst/>
          </a:prstGeom>
          <a:noFill/>
          <a:ln w="31750" cap="rnd">
            <a:solidFill>
              <a:schemeClr val="bg1"/>
            </a:solidFill>
            <a:prstDash val="sysDot"/>
          </a:ln>
        </p:spPr>
        <p:txBody>
          <a:bodyPr wrap="square" rtlCol="0">
            <a:spAutoFit/>
          </a:bodyPr>
          <a:lstStyle/>
          <a:p>
            <a:pPr algn="ctr"/>
            <a:r>
              <a:rPr lang="fr-CA" sz="2000" b="1" u="none" dirty="0">
                <a:solidFill>
                  <a:srgbClr val="00A0AF"/>
                </a:solidFill>
              </a:rPr>
              <a:t>Le pourcentage de personnes qui ont déclaré que les médecins ou le personnel de l’établissement où ils reçoivent habituellement des soins médicaux semblaient informés de leur congé de l’hôpital variait selon les régions</a:t>
            </a:r>
          </a:p>
        </p:txBody>
      </p:sp>
      <p:sp>
        <p:nvSpPr>
          <p:cNvPr id="15" name="Rectangle 14">
            <a:extLst>
              <a:ext uri="{FF2B5EF4-FFF2-40B4-BE49-F238E27FC236}">
                <a16:creationId xmlns:a16="http://schemas.microsoft.com/office/drawing/2014/main" id="{98D24B4F-D60A-4A01-B10C-96602E7D24B9}"/>
              </a:ext>
            </a:extLst>
          </p:cNvPr>
          <p:cNvSpPr/>
          <p:nvPr>
            <p:custDataLst>
              <p:tags r:id="rId2"/>
            </p:custDataLst>
          </p:nvPr>
        </p:nvSpPr>
        <p:spPr>
          <a:xfrm>
            <a:off x="83085" y="6384708"/>
            <a:ext cx="8133776" cy="261610"/>
          </a:xfrm>
          <a:prstGeom prst="rect">
            <a:avLst/>
          </a:prstGeom>
        </p:spPr>
        <p:txBody>
          <a:bodyPr wrap="square">
            <a:spAutoFit/>
          </a:bodyPr>
          <a:lstStyle/>
          <a:p>
            <a:pPr lvl="0" eaLnBrk="0" hangingPunct="0">
              <a:spcBef>
                <a:spcPct val="30000"/>
              </a:spcBef>
              <a:defRPr/>
            </a:pPr>
            <a:r>
              <a:rPr lang="fr-CA" sz="1100" u="none" dirty="0">
                <a:latin typeface="+mn-lt"/>
                <a:cs typeface="ＭＳ Ｐゴシック" pitchFamily="68" charset="-128"/>
              </a:rPr>
              <a:t>Source : Enquête sur l’expérience en matière de soins de santé de 2018, menée par le ministère de la Santé et des Soins de longue durée. </a:t>
            </a:r>
          </a:p>
        </p:txBody>
      </p:sp>
      <p:sp>
        <p:nvSpPr>
          <p:cNvPr id="2" name="Rectangle 1">
            <a:extLst>
              <a:ext uri="{FF2B5EF4-FFF2-40B4-BE49-F238E27FC236}">
                <a16:creationId xmlns:a16="http://schemas.microsoft.com/office/drawing/2014/main" id="{AB9D4F90-539F-47E5-85BD-3F1775D8AEE7}"/>
              </a:ext>
            </a:extLst>
          </p:cNvPr>
          <p:cNvSpPr/>
          <p:nvPr>
            <p:custDataLst>
              <p:tags r:id="rId3"/>
            </p:custDataLst>
          </p:nvPr>
        </p:nvSpPr>
        <p:spPr>
          <a:xfrm>
            <a:off x="297915" y="1397679"/>
            <a:ext cx="8406278" cy="523220"/>
          </a:xfrm>
          <a:prstGeom prst="rect">
            <a:avLst/>
          </a:prstGeom>
        </p:spPr>
        <p:txBody>
          <a:bodyPr wrap="square">
            <a:spAutoFit/>
          </a:bodyPr>
          <a:lstStyle/>
          <a:p>
            <a:r>
              <a:rPr lang="fr-CA" u="none"/>
              <a:t>Pourcentage d’adultes (âgés de 16 ans et plus) en Ontario qui ont déclaré que les médecins ou le personnel de l’établissement où ils reçoivent habituellement des soins médicaux semblaient informés après leur congé de l’hôpital, par région, 2018</a:t>
            </a:r>
          </a:p>
        </p:txBody>
      </p:sp>
      <p:graphicFrame>
        <p:nvGraphicFramePr>
          <p:cNvPr id="8" name="Chart 7">
            <a:extLst>
              <a:ext uri="{FF2B5EF4-FFF2-40B4-BE49-F238E27FC236}">
                <a16:creationId xmlns:a16="http://schemas.microsoft.com/office/drawing/2014/main" id="{94D1CA1E-17FD-45FB-9764-368937BA9A53}"/>
              </a:ext>
            </a:extLst>
          </p:cNvPr>
          <p:cNvGraphicFramePr>
            <a:graphicFrameLocks/>
          </p:cNvGraphicFramePr>
          <p:nvPr>
            <p:extLst>
              <p:ext uri="{D42A27DB-BD31-4B8C-83A1-F6EECF244321}">
                <p14:modId xmlns:p14="http://schemas.microsoft.com/office/powerpoint/2010/main" val="353536884"/>
              </p:ext>
            </p:extLst>
          </p:nvPr>
        </p:nvGraphicFramePr>
        <p:xfrm>
          <a:off x="83085" y="2222038"/>
          <a:ext cx="8763000" cy="39923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8841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a:t>Objectifs</a:t>
            </a:r>
          </a:p>
        </p:txBody>
      </p:sp>
      <p:sp>
        <p:nvSpPr>
          <p:cNvPr id="3" name="Content Placeholder 2"/>
          <p:cNvSpPr>
            <a:spLocks noGrp="1"/>
          </p:cNvSpPr>
          <p:nvPr>
            <p:ph idx="1"/>
            <p:custDataLst>
              <p:tags r:id="rId3"/>
            </p:custDataLst>
          </p:nvPr>
        </p:nvSpPr>
        <p:spPr>
          <a:xfrm>
            <a:off x="457200" y="1633573"/>
            <a:ext cx="8229600" cy="4248472"/>
          </a:xfrm>
        </p:spPr>
        <p:txBody>
          <a:bodyPr/>
          <a:lstStyle/>
          <a:p>
            <a:r>
              <a:rPr lang="fr-CA" sz="2000" b="1" dirty="0"/>
              <a:t>Aperçu des normes de qualité </a:t>
            </a:r>
            <a:br>
              <a:rPr lang="fr-CA" sz="2000" b="1" dirty="0"/>
            </a:br>
            <a:r>
              <a:rPr lang="fr-CA" sz="2000" dirty="0"/>
              <a:t>De quoi s’agit-il? Comment sont-elles utilisées?</a:t>
            </a:r>
          </a:p>
          <a:p>
            <a:r>
              <a:rPr lang="fr-CA" sz="2000" b="1" dirty="0"/>
              <a:t>Pourquoi cette norme de qualité est-elle nécessaire?</a:t>
            </a:r>
            <a:br>
              <a:rPr lang="fr-CA" sz="2000" dirty="0"/>
            </a:br>
            <a:r>
              <a:rPr lang="fr-CA" sz="2000" dirty="0"/>
              <a:t>Il existe des lacunes et des écarts dans la qualité des soins pour les personnes qui effectuent une transition entre l’hôpital et la maison en Ontario</a:t>
            </a:r>
          </a:p>
          <a:p>
            <a:r>
              <a:rPr lang="fr-CA" sz="2000" b="1" dirty="0"/>
              <a:t>Manière de mesurer le succès</a:t>
            </a:r>
            <a:br>
              <a:rPr lang="fr-CA" sz="2000" b="1" dirty="0"/>
            </a:br>
            <a:r>
              <a:rPr lang="fr-CA" sz="2000" dirty="0"/>
              <a:t>Indicateurs qui peuvent vous aider à mesurer vos efforts d’amélioration de la qualité</a:t>
            </a:r>
          </a:p>
          <a:p>
            <a:r>
              <a:rPr lang="fr-CA" sz="2000" b="1" dirty="0"/>
              <a:t>Énoncés de qualité pour améliorer les soins</a:t>
            </a:r>
            <a:br>
              <a:rPr lang="fr-CA" sz="2000" b="1" dirty="0"/>
            </a:br>
            <a:r>
              <a:rPr lang="fr-CA" sz="2000" dirty="0"/>
              <a:t>Les énoncés clés de la norme de qualité sur la transition entre l’hôpital et la maison </a:t>
            </a:r>
          </a:p>
          <a:p>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custDataLst>
              <p:tags r:id="rId1"/>
            </p:custDataLst>
          </p:nvPr>
        </p:nvSpPr>
        <p:spPr>
          <a:xfrm>
            <a:off x="301532" y="169277"/>
            <a:ext cx="8528570" cy="1323439"/>
          </a:xfrm>
          <a:prstGeom prst="rect">
            <a:avLst/>
          </a:prstGeom>
          <a:noFill/>
          <a:ln w="31750" cap="rnd">
            <a:solidFill>
              <a:schemeClr val="bg1"/>
            </a:solidFill>
            <a:prstDash val="sysDot"/>
          </a:ln>
        </p:spPr>
        <p:txBody>
          <a:bodyPr wrap="square" rtlCol="0">
            <a:spAutoFit/>
          </a:bodyPr>
          <a:lstStyle/>
          <a:p>
            <a:pPr algn="ctr"/>
            <a:r>
              <a:rPr lang="fr-CA" sz="2000" b="1" u="none" dirty="0"/>
              <a:t>Le pourcentage de personnes qui ont déclaré que les médecins ou le personnel de l’établissement où ils reçoivent habituellement des soins médicaux semblaient informés de leur congé de l’hôpital était plus élevé dans les régions rurales</a:t>
            </a:r>
          </a:p>
        </p:txBody>
      </p:sp>
      <p:sp>
        <p:nvSpPr>
          <p:cNvPr id="15" name="Rectangle 14">
            <a:extLst>
              <a:ext uri="{FF2B5EF4-FFF2-40B4-BE49-F238E27FC236}">
                <a16:creationId xmlns:a16="http://schemas.microsoft.com/office/drawing/2014/main" id="{98D24B4F-D60A-4A01-B10C-96602E7D24B9}"/>
              </a:ext>
            </a:extLst>
          </p:cNvPr>
          <p:cNvSpPr/>
          <p:nvPr>
            <p:custDataLst>
              <p:tags r:id="rId2"/>
            </p:custDataLst>
          </p:nvPr>
        </p:nvSpPr>
        <p:spPr>
          <a:xfrm>
            <a:off x="0" y="6427113"/>
            <a:ext cx="8133776" cy="261610"/>
          </a:xfrm>
          <a:prstGeom prst="rect">
            <a:avLst/>
          </a:prstGeom>
        </p:spPr>
        <p:txBody>
          <a:bodyPr wrap="square">
            <a:spAutoFit/>
          </a:bodyPr>
          <a:lstStyle/>
          <a:p>
            <a:pPr lvl="0" eaLnBrk="0" hangingPunct="0">
              <a:spcBef>
                <a:spcPct val="30000"/>
              </a:spcBef>
              <a:defRPr/>
            </a:pPr>
            <a:r>
              <a:rPr lang="fr-CA" sz="1100" u="none">
                <a:latin typeface="+mn-lt"/>
                <a:cs typeface="ＭＳ Ｐゴシック" pitchFamily="68" charset="-128"/>
              </a:rPr>
              <a:t>Source : Enquête sur l’expérience en matière de soins de santé de 2018, menée par le ministère de la Santé et des Soins de longue durée. </a:t>
            </a:r>
          </a:p>
        </p:txBody>
      </p:sp>
      <p:sp>
        <p:nvSpPr>
          <p:cNvPr id="6" name="Rectangle 5">
            <a:extLst>
              <a:ext uri="{FF2B5EF4-FFF2-40B4-BE49-F238E27FC236}">
                <a16:creationId xmlns:a16="http://schemas.microsoft.com/office/drawing/2014/main" id="{D7F54309-548B-4407-A1BE-2055B8D9D16B}"/>
              </a:ext>
            </a:extLst>
          </p:cNvPr>
          <p:cNvSpPr/>
          <p:nvPr>
            <p:custDataLst>
              <p:tags r:id="rId3"/>
            </p:custDataLst>
          </p:nvPr>
        </p:nvSpPr>
        <p:spPr>
          <a:xfrm>
            <a:off x="301532" y="1492716"/>
            <a:ext cx="8406278" cy="738664"/>
          </a:xfrm>
          <a:prstGeom prst="rect">
            <a:avLst/>
          </a:prstGeom>
        </p:spPr>
        <p:txBody>
          <a:bodyPr wrap="square">
            <a:spAutoFit/>
          </a:bodyPr>
          <a:lstStyle/>
          <a:p>
            <a:r>
              <a:rPr lang="fr-CA" u="none" dirty="0"/>
              <a:t>Pourcentage d’adultes (âgés de 16 ans et plus) en Ontario qui ont déclaré que les médecins ou le personnel de l’établissement où ils reçoivent habituellement des soins médicaux semblaient informés après leur congé de l’hôpital, par région urbaine ou rurale, de janvier à décembre 2018</a:t>
            </a:r>
          </a:p>
        </p:txBody>
      </p:sp>
      <p:graphicFrame>
        <p:nvGraphicFramePr>
          <p:cNvPr id="7" name="Chart 6">
            <a:extLst>
              <a:ext uri="{FF2B5EF4-FFF2-40B4-BE49-F238E27FC236}">
                <a16:creationId xmlns:a16="http://schemas.microsoft.com/office/drawing/2014/main" id="{D2AFF5DF-26DB-4C9C-8050-E9243290BB7C}"/>
              </a:ext>
            </a:extLst>
          </p:cNvPr>
          <p:cNvGraphicFramePr>
            <a:graphicFrameLocks/>
          </p:cNvGraphicFramePr>
          <p:nvPr>
            <p:extLst>
              <p:ext uri="{D42A27DB-BD31-4B8C-83A1-F6EECF244321}">
                <p14:modId xmlns:p14="http://schemas.microsoft.com/office/powerpoint/2010/main" val="761554685"/>
              </p:ext>
            </p:extLst>
          </p:nvPr>
        </p:nvGraphicFramePr>
        <p:xfrm>
          <a:off x="301532" y="2380161"/>
          <a:ext cx="8251371" cy="3778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42730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Rectangle 3"/>
          <p:cNvSpPr txBox="1"/>
          <p:nvPr>
            <p:custDataLst>
              <p:tags r:id="rId1"/>
            </p:custDataLst>
          </p:nvPr>
        </p:nvSpPr>
        <p:spPr>
          <a:xfrm>
            <a:off x="5197002" y="1683354"/>
            <a:ext cx="3795981" cy="440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342900" indent="-342900">
              <a:buFont typeface="Arial" panose="020B0604020202020204" pitchFamily="34" charset="0"/>
              <a:buChar char="•"/>
              <a:defRPr sz="3200" b="1" u="none">
                <a:solidFill>
                  <a:schemeClr val="accent2"/>
                </a:solidFill>
                <a:latin typeface="Arial"/>
                <a:ea typeface="Arial"/>
                <a:cs typeface="Arial"/>
                <a:sym typeface="Arial"/>
              </a:defRPr>
            </a:pPr>
            <a:r>
              <a:rPr lang="fr-CA" sz="2400">
                <a:solidFill>
                  <a:schemeClr val="tx2">
                    <a:lumMod val="95000"/>
                    <a:lumOff val="5000"/>
                  </a:schemeClr>
                </a:solidFill>
              </a:rPr>
              <a:t>5 % </a:t>
            </a:r>
            <a:r>
              <a:rPr lang="fr-CA" sz="2400" b="1" u="none">
                <a:solidFill>
                  <a:schemeClr val="tx2">
                    <a:lumMod val="95000"/>
                    <a:lumOff val="5000"/>
                  </a:schemeClr>
                </a:solidFill>
                <a:latin typeface="Arial"/>
                <a:cs typeface="Arial"/>
              </a:rPr>
              <a:t>des </a:t>
            </a:r>
            <a:r>
              <a:rPr lang="fr-CA" sz="2400">
                <a:solidFill>
                  <a:schemeClr val="tx2">
                    <a:lumMod val="95000"/>
                    <a:lumOff val="5000"/>
                  </a:schemeClr>
                </a:solidFill>
              </a:rPr>
              <a:t>personnes sont retournées à l’hôpital dans les 30 jours suivant leur congé</a:t>
            </a:r>
          </a:p>
          <a:p>
            <a:pPr marL="342900" indent="-342900">
              <a:buFont typeface="Arial" panose="020B0604020202020204" pitchFamily="34" charset="0"/>
              <a:buChar char="•"/>
              <a:defRPr sz="3200" b="1" u="none">
                <a:solidFill>
                  <a:schemeClr val="accent2"/>
                </a:solidFill>
                <a:latin typeface="Arial"/>
                <a:ea typeface="Arial"/>
                <a:cs typeface="Arial"/>
                <a:sym typeface="Arial"/>
              </a:defRPr>
            </a:pPr>
            <a:endParaRPr lang="en-CA" sz="2400">
              <a:solidFill>
                <a:schemeClr val="tx2">
                  <a:lumMod val="95000"/>
                  <a:lumOff val="5000"/>
                </a:schemeClr>
              </a:solidFill>
            </a:endParaRPr>
          </a:p>
          <a:p>
            <a:pPr marL="342900" indent="-342900">
              <a:buFont typeface="Arial" panose="020B0604020202020204" pitchFamily="34" charset="0"/>
              <a:buChar char="•"/>
              <a:defRPr sz="3200" b="1" u="none">
                <a:solidFill>
                  <a:schemeClr val="accent2"/>
                </a:solidFill>
                <a:latin typeface="Arial"/>
                <a:ea typeface="Arial"/>
                <a:cs typeface="Arial"/>
                <a:sym typeface="Arial"/>
              </a:defRPr>
            </a:pPr>
            <a:r>
              <a:rPr lang="fr-CA" sz="2400">
                <a:solidFill>
                  <a:schemeClr val="tx2">
                    <a:lumMod val="95000"/>
                    <a:lumOff val="5000"/>
                  </a:schemeClr>
                </a:solidFill>
              </a:rPr>
              <a:t>13 % </a:t>
            </a:r>
            <a:r>
              <a:rPr lang="fr-CA" sz="2400" b="1" u="none">
                <a:solidFill>
                  <a:schemeClr val="tx2">
                    <a:lumMod val="95000"/>
                    <a:lumOff val="5000"/>
                  </a:schemeClr>
                </a:solidFill>
                <a:latin typeface="Arial"/>
                <a:cs typeface="Arial"/>
              </a:rPr>
              <a:t>des personnes </a:t>
            </a:r>
            <a:r>
              <a:rPr lang="fr-CA" sz="2400">
                <a:solidFill>
                  <a:schemeClr val="tx2">
                    <a:lumMod val="95000"/>
                    <a:lumOff val="5000"/>
                  </a:schemeClr>
                </a:solidFill>
              </a:rPr>
              <a:t>se sont rendus à l’urgence dans les 30 jours suivant leur congé </a:t>
            </a:r>
          </a:p>
          <a:p>
            <a:pPr marL="342900" indent="-342900">
              <a:buFont typeface="Arial" panose="020B0604020202020204" pitchFamily="34" charset="0"/>
              <a:buChar char="•"/>
              <a:defRPr sz="3200" b="1" u="none">
                <a:solidFill>
                  <a:schemeClr val="accent2"/>
                </a:solidFill>
                <a:latin typeface="Arial"/>
                <a:ea typeface="Arial"/>
                <a:cs typeface="Arial"/>
                <a:sym typeface="Arial"/>
              </a:defRPr>
            </a:pPr>
            <a:endParaRPr sz="1600" b="0">
              <a:solidFill>
                <a:schemeClr val="tx2">
                  <a:lumMod val="95000"/>
                  <a:lumOff val="5000"/>
                </a:schemeClr>
              </a:solidFill>
            </a:endParaRPr>
          </a:p>
        </p:txBody>
      </p:sp>
      <p:sp>
        <p:nvSpPr>
          <p:cNvPr id="521" name="Connector: Elbow 16"/>
          <p:cNvSpPr/>
          <p:nvPr>
            <p:custDataLst>
              <p:tags r:id="rId2"/>
            </p:custDataLst>
          </p:nvPr>
        </p:nvSpPr>
        <p:spPr>
          <a:xfrm>
            <a:off x="2720947" y="5237893"/>
            <a:ext cx="275889" cy="12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78" y="0"/>
                </a:lnTo>
                <a:lnTo>
                  <a:pt x="19178" y="21600"/>
                </a:lnTo>
                <a:lnTo>
                  <a:pt x="21600" y="21600"/>
                </a:lnTo>
              </a:path>
            </a:pathLst>
          </a:custGeom>
          <a:ln w="117475">
            <a:solidFill>
              <a:srgbClr val="FFFFFF"/>
            </a:solidFill>
          </a:ln>
        </p:spPr>
        <p:txBody>
          <a:bodyPr lIns="45718" tIns="45718" rIns="45718" bIns="45718"/>
          <a:lstStyle/>
          <a:p>
            <a:pPr>
              <a:defRPr>
                <a:latin typeface="Arial"/>
                <a:ea typeface="Arial"/>
                <a:cs typeface="Arial"/>
                <a:sym typeface="Arial"/>
              </a:defRPr>
            </a:pPr>
            <a:endParaRPr/>
          </a:p>
        </p:txBody>
      </p:sp>
      <p:sp>
        <p:nvSpPr>
          <p:cNvPr id="14" name="Rectangle 3">
            <a:extLst>
              <a:ext uri="{FF2B5EF4-FFF2-40B4-BE49-F238E27FC236}">
                <a16:creationId xmlns:a16="http://schemas.microsoft.com/office/drawing/2014/main" id="{EE243D33-BC9A-4BFB-9277-EC083B5F48DC}"/>
              </a:ext>
            </a:extLst>
          </p:cNvPr>
          <p:cNvSpPr txBox="1"/>
          <p:nvPr>
            <p:custDataLst>
              <p:tags r:id="rId3"/>
            </p:custDataLst>
          </p:nvPr>
        </p:nvSpPr>
        <p:spPr>
          <a:xfrm>
            <a:off x="5478318" y="3972105"/>
            <a:ext cx="3272928"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3200" b="1" u="none">
                <a:solidFill>
                  <a:schemeClr val="accent2"/>
                </a:solidFill>
                <a:latin typeface="Arial"/>
                <a:ea typeface="Arial"/>
                <a:cs typeface="Arial"/>
                <a:sym typeface="Arial"/>
              </a:defRPr>
            </a:pPr>
            <a:endParaRPr sz="1600" b="0"/>
          </a:p>
        </p:txBody>
      </p:sp>
      <p:sp>
        <p:nvSpPr>
          <p:cNvPr id="15" name="Rectangle 3">
            <a:extLst>
              <a:ext uri="{FF2B5EF4-FFF2-40B4-BE49-F238E27FC236}">
                <a16:creationId xmlns:a16="http://schemas.microsoft.com/office/drawing/2014/main" id="{E10E2C5A-E4A1-4A28-9E19-3BB1CAE58939}"/>
              </a:ext>
            </a:extLst>
          </p:cNvPr>
          <p:cNvSpPr txBox="1"/>
          <p:nvPr>
            <p:custDataLst>
              <p:tags r:id="rId4"/>
            </p:custDataLst>
          </p:nvPr>
        </p:nvSpPr>
        <p:spPr>
          <a:xfrm>
            <a:off x="4289503" y="661639"/>
            <a:ext cx="4370303"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3200" b="1" u="none">
                <a:solidFill>
                  <a:schemeClr val="accent2"/>
                </a:solidFill>
                <a:latin typeface="Arial"/>
                <a:ea typeface="Arial"/>
                <a:cs typeface="Arial"/>
                <a:sym typeface="Arial"/>
              </a:defRPr>
            </a:pPr>
            <a:r>
              <a:rPr lang="fr-CA" sz="2400">
                <a:solidFill>
                  <a:schemeClr val="tx2">
                    <a:lumMod val="95000"/>
                    <a:lumOff val="5000"/>
                  </a:schemeClr>
                </a:solidFill>
              </a:rPr>
              <a:t>En 2018, des plus d’un million d’hospitalisations :</a:t>
            </a:r>
          </a:p>
        </p:txBody>
      </p:sp>
      <p:sp>
        <p:nvSpPr>
          <p:cNvPr id="12" name="Rectangle 11">
            <a:extLst>
              <a:ext uri="{FF2B5EF4-FFF2-40B4-BE49-F238E27FC236}">
                <a16:creationId xmlns:a16="http://schemas.microsoft.com/office/drawing/2014/main" id="{0E747F31-A693-4201-8234-535324DAB309}"/>
              </a:ext>
            </a:extLst>
          </p:cNvPr>
          <p:cNvSpPr/>
          <p:nvPr>
            <p:custDataLst>
              <p:tags r:id="rId5"/>
            </p:custDataLst>
          </p:nvPr>
        </p:nvSpPr>
        <p:spPr>
          <a:xfrm>
            <a:off x="117230" y="6252471"/>
            <a:ext cx="8133776" cy="430887"/>
          </a:xfrm>
          <a:prstGeom prst="rect">
            <a:avLst/>
          </a:prstGeom>
        </p:spPr>
        <p:txBody>
          <a:bodyPr wrap="square">
            <a:spAutoFit/>
          </a:bodyPr>
          <a:lstStyle/>
          <a:p>
            <a:pPr lvl="0" eaLnBrk="0" hangingPunct="0">
              <a:spcBef>
                <a:spcPct val="30000"/>
              </a:spcBef>
              <a:defRPr/>
            </a:pPr>
            <a:r>
              <a:rPr lang="fr-CA" sz="1100" u="none">
                <a:latin typeface="+mn-lt"/>
                <a:cs typeface="ＭＳ Ｐゴシック" pitchFamily="68" charset="-128"/>
              </a:rPr>
              <a:t>Source : Base de données sur les congés des patients (BDCP) et Système national d’information sur les soins ambulatoires (SNISA), fournis par l’Institute for Clinical Evaluative Sciences (ICES).</a:t>
            </a:r>
          </a:p>
        </p:txBody>
      </p:sp>
      <p:grpSp>
        <p:nvGrpSpPr>
          <p:cNvPr id="13" name="Group 12">
            <a:extLst>
              <a:ext uri="{FF2B5EF4-FFF2-40B4-BE49-F238E27FC236}">
                <a16:creationId xmlns:a16="http://schemas.microsoft.com/office/drawing/2014/main" id="{29D50CB4-EF81-6A4C-97ED-10874C79F7C2}"/>
              </a:ext>
            </a:extLst>
          </p:cNvPr>
          <p:cNvGrpSpPr/>
          <p:nvPr/>
        </p:nvGrpSpPr>
        <p:grpSpPr>
          <a:xfrm>
            <a:off x="109901" y="1899176"/>
            <a:ext cx="4736488" cy="2568238"/>
            <a:chOff x="3610616" y="3340100"/>
            <a:chExt cx="5711019" cy="3096652"/>
          </a:xfrm>
        </p:grpSpPr>
        <p:pic>
          <p:nvPicPr>
            <p:cNvPr id="16" name="Picture 15">
              <a:extLst>
                <a:ext uri="{FF2B5EF4-FFF2-40B4-BE49-F238E27FC236}">
                  <a16:creationId xmlns:a16="http://schemas.microsoft.com/office/drawing/2014/main" id="{9F5DE37E-D346-104C-A9C5-78AA975CE420}"/>
                </a:ext>
              </a:extLst>
            </p:cNvPr>
            <p:cNvPicPr>
              <a:picLocks noChangeAspect="1"/>
            </p:cNvPicPr>
            <p:nvPr/>
          </p:nvPicPr>
          <p:blipFill rotWithShape="1">
            <a:blip r:embed="rId8">
              <a:alphaModFix amt="63000"/>
            </a:blip>
            <a:srcRect r="61331" b="67244"/>
            <a:stretch/>
          </p:blipFill>
          <p:spPr>
            <a:xfrm>
              <a:off x="3610616" y="4256201"/>
              <a:ext cx="2643081" cy="2082087"/>
            </a:xfrm>
            <a:prstGeom prst="rect">
              <a:avLst/>
            </a:prstGeom>
          </p:spPr>
        </p:pic>
        <p:grpSp>
          <p:nvGrpSpPr>
            <p:cNvPr id="17" name="Group 16">
              <a:extLst>
                <a:ext uri="{FF2B5EF4-FFF2-40B4-BE49-F238E27FC236}">
                  <a16:creationId xmlns:a16="http://schemas.microsoft.com/office/drawing/2014/main" id="{8EA40965-7F56-2E41-B4C9-F233E1597488}"/>
                </a:ext>
              </a:extLst>
            </p:cNvPr>
            <p:cNvGrpSpPr/>
            <p:nvPr/>
          </p:nvGrpSpPr>
          <p:grpSpPr>
            <a:xfrm>
              <a:off x="5889523" y="3340100"/>
              <a:ext cx="3432112" cy="3096652"/>
              <a:chOff x="5889523" y="3340100"/>
              <a:chExt cx="3432112" cy="3096652"/>
            </a:xfrm>
          </p:grpSpPr>
          <p:pic>
            <p:nvPicPr>
              <p:cNvPr id="18" name="Picture 17">
                <a:extLst>
                  <a:ext uri="{FF2B5EF4-FFF2-40B4-BE49-F238E27FC236}">
                    <a16:creationId xmlns:a16="http://schemas.microsoft.com/office/drawing/2014/main" id="{E6933192-02FB-9944-BED0-A2E8CA8A787E}"/>
                  </a:ext>
                </a:extLst>
              </p:cNvPr>
              <p:cNvPicPr>
                <a:picLocks noChangeAspect="1"/>
              </p:cNvPicPr>
              <p:nvPr/>
            </p:nvPicPr>
            <p:blipFill rotWithShape="1">
              <a:blip r:embed="rId8">
                <a:alphaModFix amt="63000"/>
              </a:blip>
              <a:srcRect l="63709" r="3571" b="66667"/>
              <a:stretch/>
            </p:blipFill>
            <p:spPr>
              <a:xfrm>
                <a:off x="6052966" y="3340100"/>
                <a:ext cx="3268669" cy="3096652"/>
              </a:xfrm>
              <a:prstGeom prst="rect">
                <a:avLst/>
              </a:prstGeom>
            </p:spPr>
          </p:pic>
          <p:sp>
            <p:nvSpPr>
              <p:cNvPr id="19" name="Rectangle 18">
                <a:extLst>
                  <a:ext uri="{FF2B5EF4-FFF2-40B4-BE49-F238E27FC236}">
                    <a16:creationId xmlns:a16="http://schemas.microsoft.com/office/drawing/2014/main" id="{058D8158-DFF3-DB44-AC98-9CA23448294F}"/>
                  </a:ext>
                </a:extLst>
              </p:cNvPr>
              <p:cNvSpPr/>
              <p:nvPr/>
            </p:nvSpPr>
            <p:spPr bwMode="auto">
              <a:xfrm>
                <a:off x="5889523" y="4230396"/>
                <a:ext cx="381434" cy="2821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a:ln>
                    <a:noFill/>
                  </a:ln>
                  <a:solidFill>
                    <a:schemeClr val="tx1"/>
                  </a:solidFill>
                  <a:effectLst/>
                  <a:latin typeface="Arial" charset="0"/>
                  <a:ea typeface="ＭＳ Ｐゴシック" pitchFamily="68" charset="-128"/>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custDataLst>
              <p:tags r:id="rId1"/>
            </p:custDataLst>
          </p:nvPr>
        </p:nvSpPr>
        <p:spPr>
          <a:xfrm>
            <a:off x="268156" y="173893"/>
            <a:ext cx="8729608" cy="1384995"/>
          </a:xfrm>
          <a:prstGeom prst="rect">
            <a:avLst/>
          </a:prstGeom>
          <a:noFill/>
          <a:ln w="31750" cap="rnd">
            <a:solidFill>
              <a:schemeClr val="bg1"/>
            </a:solidFill>
            <a:prstDash val="sysDot"/>
          </a:ln>
        </p:spPr>
        <p:txBody>
          <a:bodyPr wrap="square" rtlCol="0">
            <a:spAutoFit/>
          </a:bodyPr>
          <a:lstStyle/>
          <a:p>
            <a:pPr algn="ctr"/>
            <a:r>
              <a:rPr lang="fr-CA" sz="2800" b="1" u="none" dirty="0"/>
              <a:t>Les réadmissions et les visites à l’urgence après le congé de l’hôpital étaient plus fréquentes chez les patients </a:t>
            </a:r>
          </a:p>
        </p:txBody>
      </p:sp>
      <p:sp>
        <p:nvSpPr>
          <p:cNvPr id="15" name="Rectangle 14">
            <a:extLst>
              <a:ext uri="{FF2B5EF4-FFF2-40B4-BE49-F238E27FC236}">
                <a16:creationId xmlns:a16="http://schemas.microsoft.com/office/drawing/2014/main" id="{98D24B4F-D60A-4A01-B10C-96602E7D24B9}"/>
              </a:ext>
            </a:extLst>
          </p:cNvPr>
          <p:cNvSpPr/>
          <p:nvPr>
            <p:custDataLst>
              <p:tags r:id="rId2"/>
            </p:custDataLst>
          </p:nvPr>
        </p:nvSpPr>
        <p:spPr>
          <a:xfrm>
            <a:off x="117230" y="6207053"/>
            <a:ext cx="8133776" cy="625556"/>
          </a:xfrm>
          <a:prstGeom prst="rect">
            <a:avLst/>
          </a:prstGeom>
        </p:spPr>
        <p:txBody>
          <a:bodyPr wrap="square">
            <a:spAutoFit/>
          </a:bodyPr>
          <a:lstStyle/>
          <a:p>
            <a:pPr lvl="0" eaLnBrk="0" hangingPunct="0">
              <a:spcBef>
                <a:spcPct val="30000"/>
              </a:spcBef>
              <a:defRPr/>
            </a:pPr>
            <a:r>
              <a:rPr lang="fr-CA" sz="1050" u="none" dirty="0">
                <a:latin typeface="+mn-lt"/>
                <a:cs typeface="ＭＳ Ｐゴシック" pitchFamily="68" charset="-128"/>
              </a:rPr>
              <a:t>Remarque : Les taux sont normalisés selon l’âge et le sexe.</a:t>
            </a:r>
          </a:p>
          <a:p>
            <a:pPr lvl="0" eaLnBrk="0" hangingPunct="0">
              <a:spcBef>
                <a:spcPct val="30000"/>
              </a:spcBef>
              <a:defRPr/>
            </a:pPr>
            <a:r>
              <a:rPr lang="fr-CA" sz="1050" u="none" dirty="0">
                <a:latin typeface="+mn-lt"/>
                <a:cs typeface="ＭＳ Ｐゴシック" pitchFamily="68" charset="-128"/>
              </a:rPr>
              <a:t>Source : Base de données sur les congés des patients (BDCP) et Système national d’information sur les soins ambulatoires (SNISA), fournis par l’Institute for </a:t>
            </a:r>
            <a:r>
              <a:rPr lang="fr-CA" sz="1050" u="none" dirty="0" err="1">
                <a:latin typeface="+mn-lt"/>
                <a:cs typeface="ＭＳ Ｐゴシック" pitchFamily="68" charset="-128"/>
              </a:rPr>
              <a:t>Clinical</a:t>
            </a:r>
            <a:r>
              <a:rPr lang="fr-CA" sz="1050" u="none" dirty="0">
                <a:latin typeface="+mn-lt"/>
                <a:cs typeface="ＭＳ Ｐゴシック" pitchFamily="68" charset="-128"/>
              </a:rPr>
              <a:t> </a:t>
            </a:r>
            <a:r>
              <a:rPr lang="fr-CA" sz="1050" u="none" dirty="0" err="1">
                <a:latin typeface="+mn-lt"/>
                <a:cs typeface="ＭＳ Ｐゴシック" pitchFamily="68" charset="-128"/>
              </a:rPr>
              <a:t>Evaluative</a:t>
            </a:r>
            <a:r>
              <a:rPr lang="fr-CA" sz="1050" u="none" dirty="0">
                <a:latin typeface="+mn-lt"/>
                <a:cs typeface="ＭＳ Ｐゴシック" pitchFamily="68" charset="-128"/>
              </a:rPr>
              <a:t> Sciences (ICES).</a:t>
            </a:r>
          </a:p>
        </p:txBody>
      </p:sp>
      <p:sp>
        <p:nvSpPr>
          <p:cNvPr id="2" name="Rectangle 1">
            <a:extLst>
              <a:ext uri="{FF2B5EF4-FFF2-40B4-BE49-F238E27FC236}">
                <a16:creationId xmlns:a16="http://schemas.microsoft.com/office/drawing/2014/main" id="{AB9D4F90-539F-47E5-85BD-3F1775D8AEE7}"/>
              </a:ext>
            </a:extLst>
          </p:cNvPr>
          <p:cNvSpPr/>
          <p:nvPr>
            <p:custDataLst>
              <p:tags r:id="rId3"/>
            </p:custDataLst>
          </p:nvPr>
        </p:nvSpPr>
        <p:spPr>
          <a:xfrm>
            <a:off x="268156" y="1577326"/>
            <a:ext cx="8133776" cy="521122"/>
          </a:xfrm>
          <a:prstGeom prst="rect">
            <a:avLst/>
          </a:prstGeom>
        </p:spPr>
        <p:txBody>
          <a:bodyPr wrap="square">
            <a:spAutoFit/>
          </a:bodyPr>
          <a:lstStyle/>
          <a:p>
            <a:r>
              <a:rPr lang="fr-CA" u="none" dirty="0"/>
              <a:t>Pourcentage de personnes en Ontario qui ont été réadmises dans un hôpital ou qui se sont présentées à l’urgence dans les 30 jours suivant leur congé, 2018</a:t>
            </a:r>
          </a:p>
        </p:txBody>
      </p:sp>
      <p:graphicFrame>
        <p:nvGraphicFramePr>
          <p:cNvPr id="7" name="Chart 6">
            <a:extLst>
              <a:ext uri="{FF2B5EF4-FFF2-40B4-BE49-F238E27FC236}">
                <a16:creationId xmlns:a16="http://schemas.microsoft.com/office/drawing/2014/main" id="{32579129-492A-4534-B5BA-D149A7E77C7C}"/>
              </a:ext>
            </a:extLst>
          </p:cNvPr>
          <p:cNvGraphicFramePr>
            <a:graphicFrameLocks/>
          </p:cNvGraphicFramePr>
          <p:nvPr>
            <p:extLst>
              <p:ext uri="{D42A27DB-BD31-4B8C-83A1-F6EECF244321}">
                <p14:modId xmlns:p14="http://schemas.microsoft.com/office/powerpoint/2010/main" val="3568048815"/>
              </p:ext>
            </p:extLst>
          </p:nvPr>
        </p:nvGraphicFramePr>
        <p:xfrm>
          <a:off x="358356" y="2272664"/>
          <a:ext cx="8277644" cy="39343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96726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custDataLst>
              <p:tags r:id="rId1"/>
            </p:custDataLst>
          </p:nvPr>
        </p:nvSpPr>
        <p:spPr>
          <a:xfrm>
            <a:off x="272502" y="117029"/>
            <a:ext cx="8729608" cy="1231106"/>
          </a:xfrm>
          <a:prstGeom prst="rect">
            <a:avLst/>
          </a:prstGeom>
          <a:noFill/>
          <a:ln w="31750" cap="rnd">
            <a:solidFill>
              <a:schemeClr val="bg1"/>
            </a:solidFill>
            <a:prstDash val="sysDot"/>
          </a:ln>
        </p:spPr>
        <p:txBody>
          <a:bodyPr wrap="square" rtlCol="0">
            <a:spAutoFit/>
          </a:bodyPr>
          <a:lstStyle/>
          <a:p>
            <a:pPr algn="ctr"/>
            <a:r>
              <a:rPr lang="fr-CA" sz="2000" b="1" u="none" dirty="0"/>
              <a:t>Les réadmissions à l’hôpital étaient uniformes dans toutes les régions de la province. Les visites à l’urgence après une hospitalisation ont révélé une plus grande variation d’une région à l’autre.</a:t>
            </a:r>
          </a:p>
          <a:p>
            <a:pPr algn="ctr"/>
            <a:r>
              <a:rPr lang="en-CA" dirty="0"/>
              <a:t> </a:t>
            </a:r>
            <a:endParaRPr lang="fr-CA" sz="2400" b="1" u="none" dirty="0">
              <a:solidFill>
                <a:srgbClr val="00A0AF"/>
              </a:solidFill>
            </a:endParaRPr>
          </a:p>
        </p:txBody>
      </p:sp>
      <p:sp>
        <p:nvSpPr>
          <p:cNvPr id="2" name="Rectangle 1">
            <a:extLst>
              <a:ext uri="{FF2B5EF4-FFF2-40B4-BE49-F238E27FC236}">
                <a16:creationId xmlns:a16="http://schemas.microsoft.com/office/drawing/2014/main" id="{AB9D4F90-539F-47E5-85BD-3F1775D8AEE7}"/>
              </a:ext>
            </a:extLst>
          </p:cNvPr>
          <p:cNvSpPr/>
          <p:nvPr>
            <p:custDataLst>
              <p:tags r:id="rId2"/>
            </p:custDataLst>
          </p:nvPr>
        </p:nvSpPr>
        <p:spPr>
          <a:xfrm>
            <a:off x="393038" y="1153261"/>
            <a:ext cx="8133776" cy="521122"/>
          </a:xfrm>
          <a:prstGeom prst="rect">
            <a:avLst/>
          </a:prstGeom>
        </p:spPr>
        <p:txBody>
          <a:bodyPr wrap="square">
            <a:spAutoFit/>
          </a:bodyPr>
          <a:lstStyle/>
          <a:p>
            <a:r>
              <a:rPr lang="fr-CA" u="none" dirty="0"/>
              <a:t>Pourcentage de personnes en Ontario qui ont été réadmises dans un hôpital ou qui se sont présentées à l’urgence dans les 30 jours suivant leur congé, 2018</a:t>
            </a:r>
          </a:p>
        </p:txBody>
      </p:sp>
      <p:sp>
        <p:nvSpPr>
          <p:cNvPr id="6" name="Rectangle 5">
            <a:extLst>
              <a:ext uri="{FF2B5EF4-FFF2-40B4-BE49-F238E27FC236}">
                <a16:creationId xmlns:a16="http://schemas.microsoft.com/office/drawing/2014/main" id="{58A3646D-0EC5-4099-95C1-1F0FE0BDB647}"/>
              </a:ext>
            </a:extLst>
          </p:cNvPr>
          <p:cNvSpPr/>
          <p:nvPr>
            <p:custDataLst>
              <p:tags r:id="rId3"/>
            </p:custDataLst>
          </p:nvPr>
        </p:nvSpPr>
        <p:spPr>
          <a:xfrm>
            <a:off x="117230" y="6207053"/>
            <a:ext cx="8133776" cy="625556"/>
          </a:xfrm>
          <a:prstGeom prst="rect">
            <a:avLst/>
          </a:prstGeom>
        </p:spPr>
        <p:txBody>
          <a:bodyPr wrap="square">
            <a:spAutoFit/>
          </a:bodyPr>
          <a:lstStyle/>
          <a:p>
            <a:pPr lvl="0" eaLnBrk="0" hangingPunct="0">
              <a:spcBef>
                <a:spcPct val="30000"/>
              </a:spcBef>
              <a:defRPr/>
            </a:pPr>
            <a:r>
              <a:rPr lang="fr-CA" sz="1050" u="none" dirty="0">
                <a:latin typeface="+mn-lt"/>
                <a:cs typeface="ＭＳ Ｐゴシック" pitchFamily="68" charset="-128"/>
              </a:rPr>
              <a:t>Remarque : Les taux sont normalisés selon l’âge et le sexe.</a:t>
            </a:r>
          </a:p>
          <a:p>
            <a:pPr lvl="0" eaLnBrk="0" hangingPunct="0">
              <a:spcBef>
                <a:spcPct val="30000"/>
              </a:spcBef>
              <a:defRPr/>
            </a:pPr>
            <a:r>
              <a:rPr lang="fr-CA" sz="1050" u="none" dirty="0">
                <a:latin typeface="+mn-lt"/>
                <a:cs typeface="ＭＳ Ｐゴシック" pitchFamily="68" charset="-128"/>
              </a:rPr>
              <a:t>Source : Base de données sur les congés des patients (BDCP) et Système national d’information sur les soins ambulatoires (SNISA), fournis par l’Institute for </a:t>
            </a:r>
            <a:r>
              <a:rPr lang="fr-CA" sz="1050" u="none" dirty="0" err="1">
                <a:latin typeface="+mn-lt"/>
                <a:cs typeface="ＭＳ Ｐゴシック" pitchFamily="68" charset="-128"/>
              </a:rPr>
              <a:t>Clinical</a:t>
            </a:r>
            <a:r>
              <a:rPr lang="fr-CA" sz="1050" u="none" dirty="0">
                <a:latin typeface="+mn-lt"/>
                <a:cs typeface="ＭＳ Ｐゴシック" pitchFamily="68" charset="-128"/>
              </a:rPr>
              <a:t> </a:t>
            </a:r>
            <a:r>
              <a:rPr lang="fr-CA" sz="1050" u="none" dirty="0" err="1">
                <a:latin typeface="+mn-lt"/>
                <a:cs typeface="ＭＳ Ｐゴシック" pitchFamily="68" charset="-128"/>
              </a:rPr>
              <a:t>Evaluative</a:t>
            </a:r>
            <a:r>
              <a:rPr lang="fr-CA" sz="1050" u="none" dirty="0">
                <a:latin typeface="+mn-lt"/>
                <a:cs typeface="ＭＳ Ｐゴシック" pitchFamily="68" charset="-128"/>
              </a:rPr>
              <a:t> Sciences (ICES).</a:t>
            </a:r>
          </a:p>
        </p:txBody>
      </p:sp>
      <p:graphicFrame>
        <p:nvGraphicFramePr>
          <p:cNvPr id="8" name="Chart 7">
            <a:extLst>
              <a:ext uri="{FF2B5EF4-FFF2-40B4-BE49-F238E27FC236}">
                <a16:creationId xmlns:a16="http://schemas.microsoft.com/office/drawing/2014/main" id="{5E940071-DC95-4D1A-B7D8-E775A6492260}"/>
              </a:ext>
            </a:extLst>
          </p:cNvPr>
          <p:cNvGraphicFramePr>
            <a:graphicFrameLocks/>
          </p:cNvGraphicFramePr>
          <p:nvPr>
            <p:extLst>
              <p:ext uri="{D42A27DB-BD31-4B8C-83A1-F6EECF244321}">
                <p14:modId xmlns:p14="http://schemas.microsoft.com/office/powerpoint/2010/main" val="2966861568"/>
              </p:ext>
            </p:extLst>
          </p:nvPr>
        </p:nvGraphicFramePr>
        <p:xfrm>
          <a:off x="82792" y="1615124"/>
          <a:ext cx="8754268" cy="44605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8137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2AF7C8F-328D-4237-A995-E9E1DACA86C3}"/>
              </a:ext>
            </a:extLst>
          </p:cNvPr>
          <p:cNvSpPr txBox="1"/>
          <p:nvPr>
            <p:custDataLst>
              <p:tags r:id="rId1"/>
            </p:custDataLst>
          </p:nvPr>
        </p:nvSpPr>
        <p:spPr>
          <a:xfrm>
            <a:off x="262055" y="191066"/>
            <a:ext cx="8619890" cy="1384995"/>
          </a:xfrm>
          <a:prstGeom prst="rect">
            <a:avLst/>
          </a:prstGeom>
          <a:noFill/>
        </p:spPr>
        <p:txBody>
          <a:bodyPr wrap="square" rtlCol="0">
            <a:spAutoFit/>
          </a:bodyPr>
          <a:lstStyle/>
          <a:p>
            <a:r>
              <a:rPr lang="fr-CA" sz="2800" b="1" u="none" dirty="0"/>
              <a:t>Les temps d’attente pour une première visite de soins à domicile après un congé d’hôpital variaient d’une région à l’autre</a:t>
            </a:r>
          </a:p>
        </p:txBody>
      </p:sp>
      <p:sp>
        <p:nvSpPr>
          <p:cNvPr id="13" name="TextBox 12">
            <a:extLst>
              <a:ext uri="{FF2B5EF4-FFF2-40B4-BE49-F238E27FC236}">
                <a16:creationId xmlns:a16="http://schemas.microsoft.com/office/drawing/2014/main" id="{4BAA7465-8B76-46A8-827A-1DD1C019D68F}"/>
              </a:ext>
            </a:extLst>
          </p:cNvPr>
          <p:cNvSpPr txBox="1"/>
          <p:nvPr>
            <p:custDataLst>
              <p:tags r:id="rId2"/>
            </p:custDataLst>
          </p:nvPr>
        </p:nvSpPr>
        <p:spPr>
          <a:xfrm>
            <a:off x="8175" y="6123327"/>
            <a:ext cx="8442064" cy="430887"/>
          </a:xfrm>
          <a:prstGeom prst="rect">
            <a:avLst/>
          </a:prstGeom>
          <a:noFill/>
        </p:spPr>
        <p:txBody>
          <a:bodyPr wrap="square" rtlCol="0">
            <a:spAutoFit/>
          </a:bodyPr>
          <a:lstStyle/>
          <a:p>
            <a:pPr lvl="0">
              <a:defRPr/>
            </a:pPr>
            <a:r>
              <a:rPr kumimoji="0" lang="fr-CA" sz="1100" b="0" i="0" u="none" strike="noStrike" cap="none" normalizeH="0" baseline="0" noProof="0" dirty="0">
                <a:ln>
                  <a:noFill/>
                </a:ln>
                <a:solidFill>
                  <a:srgbClr val="000000"/>
                </a:solidFill>
                <a:uLnTx/>
                <a:uFillTx/>
                <a:cs typeface="Arial" panose="020B0604020202020204" pitchFamily="34" charset="0"/>
              </a:rPr>
              <a:t>Sources des données : </a:t>
            </a:r>
            <a:r>
              <a:rPr lang="fr-CA" sz="1100" u="none" dirty="0">
                <a:cs typeface="Arial" panose="020B0604020202020204" pitchFamily="34" charset="0"/>
              </a:rPr>
              <a:t>Sources des données : Base de données sur les soins à domicile fournie par le ministère de la Santé. </a:t>
            </a:r>
            <a:br>
              <a:rPr lang="fr-CA" sz="1100" u="none" dirty="0">
                <a:cs typeface="Arial" panose="020B0604020202020204" pitchFamily="34" charset="0"/>
              </a:rPr>
            </a:br>
            <a:r>
              <a:rPr lang="fr-CA" sz="1100" u="none" dirty="0">
                <a:cs typeface="Arial" panose="020B0604020202020204" pitchFamily="34" charset="0"/>
              </a:rPr>
              <a:t>Pour de plus amples renseignements, veuillez consulter la page de QSSO </a:t>
            </a:r>
            <a:r>
              <a:rPr lang="fr-CA" sz="1100" u="none" dirty="0">
                <a:solidFill>
                  <a:srgbClr val="047BC1"/>
                </a:solidFill>
                <a:cs typeface="Arial" panose="020B0604020202020204" pitchFamily="34" charset="0"/>
                <a:hlinkClick r:id="rId6">
                  <a:extLst>
                    <a:ext uri="{A12FA001-AC4F-418D-AE19-62706E023703}">
                      <ahyp:hlinkClr xmlns:ahyp="http://schemas.microsoft.com/office/drawing/2018/hyperlinkcolor" val="tx"/>
                    </a:ext>
                  </a:extLst>
                </a:hlinkClick>
              </a:rPr>
              <a:t>Temps d’attente pour les services de soins à domicile</a:t>
            </a:r>
            <a:r>
              <a:rPr lang="fr-CA" sz="1100" u="none" dirty="0">
                <a:cs typeface="Arial" panose="020B0604020202020204" pitchFamily="34" charset="0"/>
              </a:rPr>
              <a:t>.</a:t>
            </a:r>
          </a:p>
        </p:txBody>
      </p:sp>
      <p:sp>
        <p:nvSpPr>
          <p:cNvPr id="2" name="Rectangle 1">
            <a:extLst>
              <a:ext uri="{FF2B5EF4-FFF2-40B4-BE49-F238E27FC236}">
                <a16:creationId xmlns:a16="http://schemas.microsoft.com/office/drawing/2014/main" id="{DF8430B1-150D-4975-933F-1F4259D99BE6}"/>
              </a:ext>
            </a:extLst>
          </p:cNvPr>
          <p:cNvSpPr/>
          <p:nvPr>
            <p:custDataLst>
              <p:tags r:id="rId3"/>
            </p:custDataLst>
          </p:nvPr>
        </p:nvSpPr>
        <p:spPr>
          <a:xfrm>
            <a:off x="151675" y="1488402"/>
            <a:ext cx="8840649" cy="738664"/>
          </a:xfrm>
          <a:prstGeom prst="rect">
            <a:avLst/>
          </a:prstGeom>
        </p:spPr>
        <p:txBody>
          <a:bodyPr wrap="square">
            <a:spAutoFit/>
          </a:bodyPr>
          <a:lstStyle/>
          <a:p>
            <a:r>
              <a:rPr lang="fr-CA" u="none" dirty="0"/>
              <a:t>Nombre médian de jours d’attente pour les nouveaux patients de soins à domicile entre leur congé de l’hôpital et la première visite à domicile, pour des services infirmiers ou des services de soutien personnel dans le cadre de besoins complexes, en Ontario, 2018-2019</a:t>
            </a:r>
          </a:p>
        </p:txBody>
      </p:sp>
      <p:graphicFrame>
        <p:nvGraphicFramePr>
          <p:cNvPr id="9" name="Chart 8">
            <a:extLst>
              <a:ext uri="{FF2B5EF4-FFF2-40B4-BE49-F238E27FC236}">
                <a16:creationId xmlns:a16="http://schemas.microsoft.com/office/drawing/2014/main" id="{DAF0C794-4CD0-4681-A828-E7B96DBC9EDA}"/>
              </a:ext>
            </a:extLst>
          </p:cNvPr>
          <p:cNvGraphicFramePr>
            <a:graphicFrameLocks/>
          </p:cNvGraphicFramePr>
          <p:nvPr>
            <p:extLst>
              <p:ext uri="{D42A27DB-BD31-4B8C-83A1-F6EECF244321}">
                <p14:modId xmlns:p14="http://schemas.microsoft.com/office/powerpoint/2010/main" val="2753279291"/>
              </p:ext>
            </p:extLst>
          </p:nvPr>
        </p:nvGraphicFramePr>
        <p:xfrm>
          <a:off x="262054" y="2308211"/>
          <a:ext cx="8133121" cy="363538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9193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br>
              <a:rPr lang="en-CA" sz="3600" dirty="0"/>
            </a:br>
            <a:r>
              <a:rPr lang="fr-CA" dirty="0"/>
              <a:t>Énoncés de qualité pour améliorer les soins</a:t>
            </a:r>
            <a:br>
              <a:rPr lang="en-CA" dirty="0"/>
            </a:br>
            <a:br>
              <a:rPr lang="en-US" dirty="0">
                <a:solidFill>
                  <a:schemeClr val="tx1"/>
                </a:solidFill>
                <a:latin typeface="MS PGothic"/>
              </a:rPr>
            </a:br>
            <a:endParaRPr lang="en-US" dirty="0"/>
          </a:p>
        </p:txBody>
      </p:sp>
      <p:cxnSp>
        <p:nvCxnSpPr>
          <p:cNvPr id="3" name="Straight Connector 2">
            <a:extLst>
              <a:ext uri="{FF2B5EF4-FFF2-40B4-BE49-F238E27FC236}">
                <a16:creationId xmlns:a16="http://schemas.microsoft.com/office/drawing/2014/main" id="{C56AE396-C87D-A34E-8B14-C5A43B77F06E}"/>
              </a:ext>
            </a:extLst>
          </p:cNvPr>
          <p:cNvCxnSpPr>
            <a:cxnSpLocks/>
          </p:cNvCxnSpPr>
          <p:nvPr/>
        </p:nvCxnSpPr>
        <p:spPr bwMode="auto">
          <a:xfrm>
            <a:off x="804800" y="3851341"/>
            <a:ext cx="4570231"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198" y="274638"/>
            <a:ext cx="8229599" cy="1165909"/>
          </a:xfrm>
        </p:spPr>
        <p:txBody>
          <a:bodyPr/>
          <a:lstStyle/>
          <a:p>
            <a:r>
              <a:rPr lang="fr-CA" dirty="0"/>
              <a:t>Portée de la norme de qualité</a:t>
            </a:r>
            <a:endParaRPr lang="en-CA" dirty="0"/>
          </a:p>
        </p:txBody>
      </p:sp>
      <p:sp>
        <p:nvSpPr>
          <p:cNvPr id="4" name="Content Placeholder 3"/>
          <p:cNvSpPr>
            <a:spLocks noGrp="1"/>
          </p:cNvSpPr>
          <p:nvPr>
            <p:ph idx="1"/>
            <p:custDataLst>
              <p:tags r:id="rId3"/>
            </p:custDataLst>
          </p:nvPr>
        </p:nvSpPr>
        <p:spPr>
          <a:xfrm>
            <a:off x="457199" y="1969935"/>
            <a:ext cx="8229600" cy="4350965"/>
          </a:xfrm>
        </p:spPr>
        <p:txBody>
          <a:bodyPr/>
          <a:lstStyle/>
          <a:p>
            <a:pPr>
              <a:spcAft>
                <a:spcPts val="0"/>
              </a:spcAft>
            </a:pPr>
            <a:r>
              <a:rPr lang="fr-CA" sz="1800" dirty="0"/>
              <a:t>Cette norme de qualité porte sur les soins aux personnes de tous âges qui font la transition (déménagement) entre l’hôpital et la maison après leur admission à l’hôpital. Elle s’adresse aux personnes qui ont été hospitalisées dans n’importe quel type d’hôpital, y compris les établissements de soins continus complexes et les hôpitaux de réadaptation. Le terme « maison » est défini au sens large comme étant le lieu de résidence habituel d’une personne et peut comprendre les résidences personnelles, les résidences pour personnes âgées, les établissements de soins de longue durée, les centres d’hébergement et les refuges. </a:t>
            </a:r>
          </a:p>
          <a:p>
            <a:pPr>
              <a:spcAft>
                <a:spcPts val="0"/>
              </a:spcAft>
            </a:pPr>
            <a:endParaRPr lang="en-CA" sz="1800"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fr-CA" sz="1800" dirty="0"/>
              <a:t>La portée de cette norme de qualité englobe toutes les populations cliniques, y compris les groupes qui font souvent face à des défis lors des transitions, comme les personnes ayant des besoins en soins complexes, en santé mentale, en toxicomanie, en soins palliatifs ou en fin de vie. La portée englobe également tous les fournisseurs de soins de santé. </a:t>
            </a:r>
            <a:endParaRPr lang="en-CA" sz="1800" dirty="0">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custDataLst>
              <p:tags r:id="rId1"/>
            </p:custDataLst>
          </p:nvPr>
        </p:nvSpPr>
        <p:spPr>
          <a:xfrm>
            <a:off x="940123" y="1295431"/>
            <a:ext cx="7693250" cy="4912127"/>
          </a:xfrm>
          <a:prstGeom prst="rect">
            <a:avLst/>
          </a:prstGeom>
        </p:spPr>
        <p:txBody>
          <a:bodyPr/>
          <a:lstStyle/>
          <a:p>
            <a:pPr>
              <a:lnSpc>
                <a:spcPts val="3400"/>
              </a:lnSpc>
              <a:spcBef>
                <a:spcPts val="400"/>
              </a:spcBef>
              <a:buClr>
                <a:schemeClr val="tx1"/>
              </a:buClr>
              <a:buAutoNum type="arabicPeriod"/>
              <a:defRPr sz="1800"/>
            </a:pPr>
            <a:r>
              <a:rPr lang="fr-CA" sz="1300" dirty="0"/>
              <a:t>Échange de renseignement sur l’admission</a:t>
            </a:r>
          </a:p>
          <a:p>
            <a:pPr>
              <a:lnSpc>
                <a:spcPts val="3400"/>
              </a:lnSpc>
              <a:spcBef>
                <a:spcPts val="400"/>
              </a:spcBef>
              <a:buClr>
                <a:schemeClr val="tx1"/>
              </a:buClr>
              <a:buAutoNum type="arabicPeriod"/>
              <a:defRPr sz="1800"/>
            </a:pPr>
            <a:r>
              <a:rPr lang="fr-CA" sz="1300" dirty="0"/>
              <a:t>Évaluation globale</a:t>
            </a:r>
          </a:p>
          <a:p>
            <a:pPr>
              <a:lnSpc>
                <a:spcPts val="3400"/>
              </a:lnSpc>
              <a:spcBef>
                <a:spcPts val="400"/>
              </a:spcBef>
              <a:buClr>
                <a:schemeClr val="tx1"/>
              </a:buClr>
              <a:buAutoNum type="arabicPeriod"/>
              <a:defRPr sz="1800"/>
            </a:pPr>
            <a:r>
              <a:rPr lang="fr-CA" sz="1300" dirty="0"/>
              <a:t>Participation du patient, de la famille et des aidants à la planification de la transition</a:t>
            </a:r>
          </a:p>
          <a:p>
            <a:pPr>
              <a:lnSpc>
                <a:spcPts val="3400"/>
              </a:lnSpc>
              <a:spcBef>
                <a:spcPts val="400"/>
              </a:spcBef>
              <a:buClr>
                <a:schemeClr val="tx1"/>
              </a:buClr>
              <a:buAutoNum type="arabicPeriod"/>
              <a:defRPr sz="1800"/>
            </a:pPr>
            <a:r>
              <a:rPr lang="fr-CA" sz="1300" dirty="0"/>
              <a:t>Éducation, formation et soutien des patients, des familles et des aidants</a:t>
            </a:r>
          </a:p>
          <a:p>
            <a:pPr>
              <a:lnSpc>
                <a:spcPts val="3400"/>
              </a:lnSpc>
              <a:spcBef>
                <a:spcPts val="400"/>
              </a:spcBef>
              <a:buClr>
                <a:schemeClr val="tx1"/>
              </a:buClr>
              <a:buAutoNum type="arabicPeriod"/>
              <a:defRPr sz="1800"/>
            </a:pPr>
            <a:r>
              <a:rPr lang="fr-CA" sz="1300" dirty="0"/>
              <a:t>Plans de transition</a:t>
            </a:r>
          </a:p>
          <a:p>
            <a:pPr>
              <a:lnSpc>
                <a:spcPts val="3400"/>
              </a:lnSpc>
              <a:spcBef>
                <a:spcPts val="400"/>
              </a:spcBef>
              <a:buClr>
                <a:schemeClr val="tx1"/>
              </a:buClr>
              <a:buAutoNum type="arabicPeriod"/>
              <a:defRPr sz="1800"/>
            </a:pPr>
            <a:r>
              <a:rPr lang="fr-CA" sz="1300" dirty="0"/>
              <a:t>Transitions coordonnées</a:t>
            </a:r>
          </a:p>
          <a:p>
            <a:pPr>
              <a:lnSpc>
                <a:spcPts val="3400"/>
              </a:lnSpc>
              <a:spcBef>
                <a:spcPts val="400"/>
              </a:spcBef>
              <a:buClr>
                <a:schemeClr val="tx1"/>
              </a:buClr>
              <a:buAutoNum type="arabicPeriod"/>
              <a:defRPr sz="1800"/>
            </a:pPr>
            <a:r>
              <a:rPr lang="fr-CA" sz="1300" dirty="0"/>
              <a:t>Examen des médicaments et soutien associé</a:t>
            </a:r>
          </a:p>
          <a:p>
            <a:pPr>
              <a:lnSpc>
                <a:spcPts val="3400"/>
              </a:lnSpc>
              <a:spcBef>
                <a:spcPts val="400"/>
              </a:spcBef>
              <a:buClr>
                <a:schemeClr val="tx1"/>
              </a:buClr>
              <a:buAutoNum type="arabicPeriod"/>
              <a:defRPr sz="1800"/>
            </a:pPr>
            <a:r>
              <a:rPr lang="fr-CA" sz="1300" dirty="0"/>
              <a:t>Soins médicaux de suivi coordonnés</a:t>
            </a:r>
          </a:p>
          <a:p>
            <a:pPr>
              <a:lnSpc>
                <a:spcPts val="3400"/>
              </a:lnSpc>
              <a:spcBef>
                <a:spcPts val="400"/>
              </a:spcBef>
              <a:buClr>
                <a:schemeClr val="tx1"/>
              </a:buClr>
              <a:buAutoNum type="arabicPeriod"/>
              <a:defRPr sz="1800"/>
            </a:pPr>
            <a:r>
              <a:rPr lang="fr-CA" sz="1300" dirty="0"/>
              <a:t>Soutien approprié et en temps opportun pour les soins à domicile et en milieu communautaire </a:t>
            </a:r>
          </a:p>
          <a:p>
            <a:pPr>
              <a:lnSpc>
                <a:spcPts val="3400"/>
              </a:lnSpc>
              <a:spcBef>
                <a:spcPts val="400"/>
              </a:spcBef>
              <a:buClr>
                <a:schemeClr val="tx1"/>
              </a:buClr>
              <a:buAutoNum type="arabicPeriod"/>
              <a:defRPr sz="1800"/>
            </a:pPr>
            <a:r>
              <a:rPr lang="fr-CA" sz="1300" dirty="0"/>
              <a:t>Coûts assumés personnellement et limites des services financés</a:t>
            </a:r>
            <a:endParaRPr sz="1300" dirty="0"/>
          </a:p>
        </p:txBody>
      </p:sp>
      <p:sp>
        <p:nvSpPr>
          <p:cNvPr id="629" name="Title 2"/>
          <p:cNvSpPr txBox="1">
            <a:spLocks noGrp="1"/>
          </p:cNvSpPr>
          <p:nvPr>
            <p:ph type="title"/>
            <p:custDataLst>
              <p:tags r:id="rId2"/>
            </p:custDataLst>
          </p:nvPr>
        </p:nvSpPr>
        <p:spPr>
          <a:xfrm>
            <a:off x="457199" y="274638"/>
            <a:ext cx="8244586" cy="1165910"/>
          </a:xfrm>
          <a:prstGeom prst="rect">
            <a:avLst/>
          </a:prstGeom>
        </p:spPr>
        <p:txBody>
          <a:bodyPr/>
          <a:lstStyle/>
          <a:p>
            <a:r>
              <a:rPr lang="en-US" altLang="en-US" sz="2400" dirty="0" err="1">
                <a:solidFill>
                  <a:srgbClr val="00A0AF"/>
                </a:solidFill>
                <a:latin typeface="Arial" panose="020B0604020202020204" pitchFamily="34" charset="0"/>
                <a:cs typeface="Arial" panose="020B0604020202020204" pitchFamily="34" charset="0"/>
              </a:rPr>
              <a:t>Thèmes</a:t>
            </a:r>
            <a:r>
              <a:rPr lang="en-US" altLang="en-US" sz="2400" dirty="0">
                <a:solidFill>
                  <a:srgbClr val="00A0AF"/>
                </a:solidFill>
                <a:latin typeface="Arial" panose="020B0604020202020204" pitchFamily="34" charset="0"/>
                <a:cs typeface="Arial" panose="020B0604020202020204" pitchFamily="34" charset="0"/>
              </a:rPr>
              <a:t> de </a:t>
            </a:r>
            <a:r>
              <a:rPr lang="en-US" altLang="en-US" sz="2400" dirty="0" err="1">
                <a:solidFill>
                  <a:srgbClr val="00A0AF"/>
                </a:solidFill>
                <a:latin typeface="Arial" panose="020B0604020202020204" pitchFamily="34" charset="0"/>
                <a:cs typeface="Arial" panose="020B0604020202020204" pitchFamily="34" charset="0"/>
              </a:rPr>
              <a:t>l’énoncé</a:t>
            </a:r>
            <a:r>
              <a:rPr lang="en-US" altLang="en-US" sz="2400" dirty="0">
                <a:solidFill>
                  <a:srgbClr val="00A0AF"/>
                </a:solidFill>
                <a:latin typeface="Arial" panose="020B0604020202020204" pitchFamily="34" charset="0"/>
                <a:cs typeface="Arial" panose="020B0604020202020204" pitchFamily="34" charset="0"/>
              </a:rPr>
              <a:t> sur </a:t>
            </a:r>
            <a:r>
              <a:rPr lang="en-US" altLang="en-US" sz="2400" dirty="0" err="1">
                <a:solidFill>
                  <a:srgbClr val="00A0AF"/>
                </a:solidFill>
                <a:latin typeface="Arial" panose="020B0604020202020204" pitchFamily="34" charset="0"/>
                <a:cs typeface="Arial" panose="020B0604020202020204" pitchFamily="34" charset="0"/>
              </a:rPr>
              <a:t>cette</a:t>
            </a:r>
            <a:r>
              <a:rPr lang="en-US" altLang="en-US" sz="2400" dirty="0">
                <a:solidFill>
                  <a:srgbClr val="00A0AF"/>
                </a:solidFill>
                <a:latin typeface="Arial" panose="020B0604020202020204" pitchFamily="34" charset="0"/>
                <a:cs typeface="Arial" panose="020B0604020202020204" pitchFamily="34" charset="0"/>
              </a:rPr>
              <a:t> </a:t>
            </a:r>
            <a:r>
              <a:rPr lang="en-US" altLang="en-US" sz="2400" dirty="0" err="1">
                <a:solidFill>
                  <a:srgbClr val="00A0AF"/>
                </a:solidFill>
                <a:latin typeface="Arial" panose="020B0604020202020204" pitchFamily="34" charset="0"/>
                <a:cs typeface="Arial" panose="020B0604020202020204" pitchFamily="34" charset="0"/>
              </a:rPr>
              <a:t>norme</a:t>
            </a:r>
            <a:r>
              <a:rPr lang="en-US" altLang="en-US" sz="2400" dirty="0">
                <a:solidFill>
                  <a:srgbClr val="00A0AF"/>
                </a:solidFill>
                <a:latin typeface="Arial" panose="020B0604020202020204" pitchFamily="34" charset="0"/>
                <a:cs typeface="Arial" panose="020B0604020202020204" pitchFamily="34" charset="0"/>
              </a:rPr>
              <a:t> de </a:t>
            </a:r>
            <a:r>
              <a:rPr lang="en-US" altLang="en-US" sz="2400" dirty="0" err="1">
                <a:solidFill>
                  <a:srgbClr val="00A0AF"/>
                </a:solidFill>
                <a:latin typeface="Arial" panose="020B0604020202020204" pitchFamily="34" charset="0"/>
                <a:cs typeface="Arial" panose="020B0604020202020204" pitchFamily="34" charset="0"/>
              </a:rPr>
              <a:t>qualité</a:t>
            </a:r>
            <a:r>
              <a:rPr lang="en-US" altLang="en-US" sz="2400" dirty="0">
                <a:solidFill>
                  <a:srgbClr val="00A0AF"/>
                </a:solidFill>
                <a:latin typeface="Arial" panose="020B0604020202020204" pitchFamily="34" charset="0"/>
                <a:cs typeface="Arial" panose="020B0604020202020204" pitchFamily="34" charset="0"/>
              </a:rPr>
              <a:t> </a:t>
            </a:r>
            <a:endParaRPr sz="2400" dirty="0"/>
          </a:p>
        </p:txBody>
      </p:sp>
      <p:pic>
        <p:nvPicPr>
          <p:cNvPr id="630" name="Graphic 5" descr="Graphic 5"/>
          <p:cNvPicPr>
            <a:picLocks noChangeAspect="1"/>
          </p:cNvPicPr>
          <p:nvPr>
            <p:custDataLst>
              <p:tags r:id="rId3"/>
            </p:custDataLst>
          </p:nvPr>
        </p:nvPicPr>
        <p:blipFill>
          <a:blip r:embed="rId15"/>
          <a:stretch>
            <a:fillRect/>
          </a:stretch>
        </p:blipFill>
        <p:spPr>
          <a:xfrm>
            <a:off x="327290" y="1234775"/>
            <a:ext cx="559406" cy="559405"/>
          </a:xfrm>
          <a:prstGeom prst="rect">
            <a:avLst/>
          </a:prstGeom>
          <a:ln w="12700">
            <a:miter lim="400000"/>
          </a:ln>
        </p:spPr>
      </p:pic>
      <p:pic>
        <p:nvPicPr>
          <p:cNvPr id="631" name="Graphic 7" descr="Graphic 7"/>
          <p:cNvPicPr>
            <a:picLocks noChangeAspect="1"/>
          </p:cNvPicPr>
          <p:nvPr>
            <p:custDataLst>
              <p:tags r:id="rId4"/>
            </p:custDataLst>
          </p:nvPr>
        </p:nvPicPr>
        <p:blipFill>
          <a:blip r:embed="rId16"/>
          <a:stretch>
            <a:fillRect/>
          </a:stretch>
        </p:blipFill>
        <p:spPr>
          <a:xfrm>
            <a:off x="422178" y="1818892"/>
            <a:ext cx="369629" cy="369629"/>
          </a:xfrm>
          <a:prstGeom prst="rect">
            <a:avLst/>
          </a:prstGeom>
          <a:ln w="12700">
            <a:miter lim="400000"/>
          </a:ln>
        </p:spPr>
      </p:pic>
      <p:pic>
        <p:nvPicPr>
          <p:cNvPr id="632" name="Graphic 9" descr="Graphic 9"/>
          <p:cNvPicPr>
            <a:picLocks noChangeAspect="1"/>
          </p:cNvPicPr>
          <p:nvPr>
            <p:custDataLst>
              <p:tags r:id="rId5"/>
            </p:custDataLst>
          </p:nvPr>
        </p:nvPicPr>
        <p:blipFill>
          <a:blip r:embed="rId17"/>
          <a:stretch>
            <a:fillRect/>
          </a:stretch>
        </p:blipFill>
        <p:spPr>
          <a:xfrm>
            <a:off x="328709" y="3649944"/>
            <a:ext cx="556569" cy="556571"/>
          </a:xfrm>
          <a:prstGeom prst="rect">
            <a:avLst/>
          </a:prstGeom>
          <a:ln w="12700">
            <a:miter lim="400000"/>
          </a:ln>
        </p:spPr>
      </p:pic>
      <p:pic>
        <p:nvPicPr>
          <p:cNvPr id="633" name="Graphic 11" descr="Graphic 11"/>
          <p:cNvPicPr>
            <a:picLocks noChangeAspect="1"/>
          </p:cNvPicPr>
          <p:nvPr>
            <p:custDataLst>
              <p:tags r:id="rId6"/>
            </p:custDataLst>
          </p:nvPr>
        </p:nvPicPr>
        <p:blipFill>
          <a:blip r:embed="rId18"/>
          <a:stretch>
            <a:fillRect/>
          </a:stretch>
        </p:blipFill>
        <p:spPr>
          <a:xfrm>
            <a:off x="423387" y="4217419"/>
            <a:ext cx="448494" cy="448494"/>
          </a:xfrm>
          <a:prstGeom prst="rect">
            <a:avLst/>
          </a:prstGeom>
          <a:ln w="12700">
            <a:miter lim="400000"/>
          </a:ln>
        </p:spPr>
      </p:pic>
      <p:pic>
        <p:nvPicPr>
          <p:cNvPr id="634" name="Graphic 13" descr="Graphic 13"/>
          <p:cNvPicPr>
            <a:picLocks noChangeAspect="1"/>
          </p:cNvPicPr>
          <p:nvPr>
            <p:custDataLst>
              <p:tags r:id="rId7"/>
            </p:custDataLst>
          </p:nvPr>
        </p:nvPicPr>
        <p:blipFill>
          <a:blip r:embed="rId19"/>
          <a:stretch>
            <a:fillRect/>
          </a:stretch>
        </p:blipFill>
        <p:spPr>
          <a:xfrm>
            <a:off x="415318" y="4721768"/>
            <a:ext cx="383351" cy="383351"/>
          </a:xfrm>
          <a:prstGeom prst="rect">
            <a:avLst/>
          </a:prstGeom>
          <a:ln w="12700">
            <a:miter lim="400000"/>
          </a:ln>
        </p:spPr>
      </p:pic>
      <p:pic>
        <p:nvPicPr>
          <p:cNvPr id="635" name="Graphic 15" descr="Graphic 15"/>
          <p:cNvPicPr>
            <a:picLocks noChangeAspect="1"/>
          </p:cNvPicPr>
          <p:nvPr>
            <p:custDataLst>
              <p:tags r:id="rId8"/>
            </p:custDataLst>
          </p:nvPr>
        </p:nvPicPr>
        <p:blipFill>
          <a:blip r:embed="rId20"/>
          <a:stretch>
            <a:fillRect/>
          </a:stretch>
        </p:blipFill>
        <p:spPr>
          <a:xfrm>
            <a:off x="415318" y="5195848"/>
            <a:ext cx="383352" cy="383352"/>
          </a:xfrm>
          <a:prstGeom prst="rect">
            <a:avLst/>
          </a:prstGeom>
          <a:ln w="12700">
            <a:miter lim="400000"/>
          </a:ln>
        </p:spPr>
      </p:pic>
      <p:pic>
        <p:nvPicPr>
          <p:cNvPr id="636" name="Graphic 17" descr="Graphic 17"/>
          <p:cNvPicPr>
            <a:picLocks noChangeAspect="1"/>
          </p:cNvPicPr>
          <p:nvPr>
            <p:custDataLst>
              <p:tags r:id="rId9"/>
            </p:custDataLst>
          </p:nvPr>
        </p:nvPicPr>
        <p:blipFill>
          <a:blip r:embed="rId21"/>
          <a:stretch>
            <a:fillRect/>
          </a:stretch>
        </p:blipFill>
        <p:spPr>
          <a:xfrm>
            <a:off x="510627" y="5728899"/>
            <a:ext cx="192733" cy="330398"/>
          </a:xfrm>
          <a:prstGeom prst="rect">
            <a:avLst/>
          </a:prstGeom>
          <a:ln w="12700">
            <a:miter lim="400000"/>
          </a:ln>
        </p:spPr>
      </p:pic>
      <p:pic>
        <p:nvPicPr>
          <p:cNvPr id="637" name="Picture 18" descr="Picture 18"/>
          <p:cNvPicPr>
            <a:picLocks noChangeAspect="1"/>
          </p:cNvPicPr>
          <p:nvPr>
            <p:custDataLst>
              <p:tags r:id="rId10"/>
            </p:custDataLst>
          </p:nvPr>
        </p:nvPicPr>
        <p:blipFill>
          <a:blip r:embed="rId22"/>
          <a:stretch>
            <a:fillRect/>
          </a:stretch>
        </p:blipFill>
        <p:spPr>
          <a:xfrm>
            <a:off x="377898" y="2251212"/>
            <a:ext cx="458191" cy="446445"/>
          </a:xfrm>
          <a:prstGeom prst="rect">
            <a:avLst/>
          </a:prstGeom>
          <a:ln w="12700">
            <a:miter lim="400000"/>
          </a:ln>
        </p:spPr>
      </p:pic>
      <p:pic>
        <p:nvPicPr>
          <p:cNvPr id="638" name="Graphic 20" descr="Graphic 20"/>
          <p:cNvPicPr>
            <a:picLocks noChangeAspect="1"/>
          </p:cNvPicPr>
          <p:nvPr>
            <p:custDataLst>
              <p:tags r:id="rId11"/>
            </p:custDataLst>
          </p:nvPr>
        </p:nvPicPr>
        <p:blipFill>
          <a:blip r:embed="rId23"/>
          <a:stretch>
            <a:fillRect/>
          </a:stretch>
        </p:blipFill>
        <p:spPr>
          <a:xfrm>
            <a:off x="323311" y="2728615"/>
            <a:ext cx="567365" cy="567367"/>
          </a:xfrm>
          <a:prstGeom prst="rect">
            <a:avLst/>
          </a:prstGeom>
          <a:ln w="12700">
            <a:miter lim="400000"/>
          </a:ln>
        </p:spPr>
      </p:pic>
      <p:pic>
        <p:nvPicPr>
          <p:cNvPr id="639" name="Graphic 22" descr="Graphic 22"/>
          <p:cNvPicPr>
            <a:picLocks noChangeAspect="1"/>
          </p:cNvPicPr>
          <p:nvPr>
            <p:custDataLst>
              <p:tags r:id="rId12"/>
            </p:custDataLst>
          </p:nvPr>
        </p:nvPicPr>
        <p:blipFill>
          <a:blip r:embed="rId24"/>
          <a:stretch>
            <a:fillRect/>
          </a:stretch>
        </p:blipFill>
        <p:spPr>
          <a:xfrm>
            <a:off x="400577" y="3259266"/>
            <a:ext cx="412833" cy="412834"/>
          </a:xfrm>
          <a:prstGeom prst="rect">
            <a:avLst/>
          </a:prstGeom>
          <a:ln w="12700">
            <a:miter lim="400000"/>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28387"/>
            <a:ext cx="8244584" cy="1165909"/>
          </a:xfrm>
        </p:spPr>
        <p:txBody>
          <a:bodyPr anchor="t"/>
          <a:lstStyle/>
          <a:p>
            <a:r>
              <a:rPr lang="fr-CA" sz="2400" b="0" dirty="0"/>
              <a:t>Énoncé de qualité 1 : </a:t>
            </a:r>
            <a:br>
              <a:rPr lang="fr-CA" sz="2400" dirty="0"/>
            </a:br>
            <a:r>
              <a:rPr lang="fr-CA" sz="2400" dirty="0"/>
              <a:t>Échange de renseignement sur l’admission</a:t>
            </a:r>
            <a:endParaRPr lang="en-CA" sz="2400" dirty="0"/>
          </a:p>
        </p:txBody>
      </p:sp>
      <p:sp>
        <p:nvSpPr>
          <p:cNvPr id="3" name="Rectangle 2"/>
          <p:cNvSpPr/>
          <p:nvPr>
            <p:custDataLst>
              <p:tags r:id="rId3"/>
            </p:custDataLst>
          </p:nvPr>
        </p:nvSpPr>
        <p:spPr>
          <a:xfrm>
            <a:off x="1180214" y="1743740"/>
            <a:ext cx="6655981" cy="283889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dirty="0"/>
              <a:t>Lorsqu’une personne est admise à l’hôpital, ce dernier transmet des renseignements sur son admission à ses fournisseurs de soins primaires ainsi qu’à ses fournisseurs de soins à domicile et de soins communautaires, ainsi qu’à tout spécialiste concerné, peu après son admission au moyen d’un avis électronique en temps réel. Ces fournisseurs de soins en milieu communautaire partagent ensuite toute l’information pertinente avec l’équipe d’admission en temps opportun.</a:t>
            </a:r>
            <a:endParaRPr lang="en-CA" sz="1800" u="none" dirty="0">
              <a:solidFill>
                <a:srgbClr val="000000"/>
              </a:solidFill>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68847"/>
            <a:ext cx="8244584" cy="1165909"/>
          </a:xfrm>
        </p:spPr>
        <p:txBody>
          <a:bodyPr anchor="t"/>
          <a:lstStyle/>
          <a:p>
            <a:pPr>
              <a:lnSpc>
                <a:spcPct val="90000"/>
              </a:lnSpc>
            </a:pPr>
            <a:r>
              <a:rPr lang="fr-CA" sz="2400" b="0" dirty="0"/>
              <a:t>Énoncé de qualité 2 : </a:t>
            </a:r>
            <a:br>
              <a:rPr lang="fr-CA" sz="2400" dirty="0"/>
            </a:br>
            <a:r>
              <a:rPr lang="fr-CA" sz="2400" dirty="0"/>
              <a:t>Évaluation globale</a:t>
            </a:r>
            <a:br>
              <a:rPr lang="en-CA" sz="2400" dirty="0"/>
            </a:br>
            <a:br>
              <a:rPr lang="en-CA" sz="2625" dirty="0"/>
            </a:br>
            <a:endParaRPr lang="en-CA" sz="2625" b="0" dirty="0"/>
          </a:p>
        </p:txBody>
      </p:sp>
      <p:sp>
        <p:nvSpPr>
          <p:cNvPr id="3" name="Rectangle 2"/>
          <p:cNvSpPr/>
          <p:nvPr>
            <p:custDataLst>
              <p:tags r:id="rId3"/>
            </p:custDataLst>
          </p:nvPr>
        </p:nvSpPr>
        <p:spPr>
          <a:xfrm>
            <a:off x="1746104" y="2290075"/>
            <a:ext cx="5651792" cy="208705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1800" u="none" dirty="0"/>
              <a:t>Les gens reçoivent une évaluation globale de leurs besoins actuels et futurs en matière de soins de santé et de soutien social. Cette évaluation est entamée dès l’admission et mise à jour régulièrement tout au long du séjour à l’hôpital, afin d’éclairer le plan de transition et d’optimiser le processus de connexe.</a:t>
            </a:r>
            <a:endParaRPr lang="en-CA" sz="1800" u="none" dirty="0"/>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a:t>Normes de qualité</a:t>
            </a:r>
          </a:p>
        </p:txBody>
      </p:sp>
      <p:sp>
        <p:nvSpPr>
          <p:cNvPr id="3" name="Content Placeholder 2"/>
          <p:cNvSpPr>
            <a:spLocks noGrp="1"/>
          </p:cNvSpPr>
          <p:nvPr>
            <p:ph idx="1"/>
            <p:custDataLst>
              <p:tags r:id="rId3"/>
            </p:custDataLst>
          </p:nvPr>
        </p:nvSpPr>
        <p:spPr>
          <a:xfrm>
            <a:off x="472184" y="1440547"/>
            <a:ext cx="5171379" cy="3143979"/>
          </a:xfrm>
        </p:spPr>
        <p:txBody>
          <a:bodyPr/>
          <a:lstStyle/>
          <a:p>
            <a:pPr>
              <a:lnSpc>
                <a:spcPct val="90000"/>
              </a:lnSpc>
              <a:spcAft>
                <a:spcPts val="1200"/>
              </a:spcAft>
            </a:pPr>
            <a:r>
              <a:rPr lang="fr-CA"/>
              <a:t>Informent les cliniciens et les patients sur ce devraient être la qualité des soins</a:t>
            </a:r>
          </a:p>
          <a:p>
            <a:pPr>
              <a:lnSpc>
                <a:spcPct val="90000"/>
              </a:lnSpc>
              <a:spcAft>
                <a:spcPts val="1200"/>
              </a:spcAft>
            </a:pPr>
            <a:r>
              <a:rPr lang="fr-CA"/>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pPr>
            <a:r>
              <a:rPr lang="fr-CA"/>
              <a:t>Elles reposent sur les meilleures données probantes disponibles</a:t>
            </a:r>
          </a:p>
          <a:p>
            <a:pPr marL="360363" indent="-360363">
              <a:lnSpc>
                <a:spcPct val="90000"/>
              </a:lnSpc>
              <a:spcAft>
                <a:spcPts val="1200"/>
              </a:spcAft>
              <a:buFont typeface="Arial" panose="020B0604020202020204" pitchFamily="34" charset="0"/>
              <a:buChar char="•"/>
            </a:pPr>
            <a:endParaRPr lang="en-CA"/>
          </a:p>
          <a:p>
            <a:endParaRPr lang="en-CA"/>
          </a:p>
        </p:txBody>
      </p:sp>
      <p:pic>
        <p:nvPicPr>
          <p:cNvPr id="6" name="Picture 5">
            <a:extLst>
              <a:ext uri="{FF2B5EF4-FFF2-40B4-BE49-F238E27FC236}">
                <a16:creationId xmlns:a16="http://schemas.microsoft.com/office/drawing/2014/main" id="{8D22E105-2D89-C541-A123-279618FF6A78}"/>
              </a:ext>
            </a:extLst>
          </p:cNvPr>
          <p:cNvPicPr>
            <a:picLocks noChangeAspect="1"/>
          </p:cNvPicPr>
          <p:nvPr/>
        </p:nvPicPr>
        <p:blipFill>
          <a:blip r:embed="rId6"/>
          <a:stretch>
            <a:fillRect/>
          </a:stretch>
        </p:blipFill>
        <p:spPr>
          <a:xfrm rot="20565169">
            <a:off x="5795923" y="948813"/>
            <a:ext cx="2348120" cy="234812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17F2B6A-1A00-0B43-8537-6A025312DE7F}"/>
              </a:ext>
            </a:extLst>
          </p:cNvPr>
          <p:cNvPicPr>
            <a:picLocks noChangeAspect="1"/>
          </p:cNvPicPr>
          <p:nvPr/>
        </p:nvPicPr>
        <p:blipFill>
          <a:blip r:embed="rId7"/>
          <a:stretch>
            <a:fillRect/>
          </a:stretch>
        </p:blipFill>
        <p:spPr>
          <a:xfrm rot="988823">
            <a:off x="6094264" y="3479479"/>
            <a:ext cx="2208420" cy="220842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23190"/>
            <a:ext cx="7837136" cy="1165909"/>
          </a:xfrm>
        </p:spPr>
        <p:txBody>
          <a:bodyPr anchor="t"/>
          <a:lstStyle/>
          <a:p>
            <a:pPr>
              <a:lnSpc>
                <a:spcPct val="90000"/>
              </a:lnSpc>
            </a:pPr>
            <a:r>
              <a:rPr lang="fr-CA" sz="2400" b="0" dirty="0"/>
              <a:t>Énoncé de qualité 3 : </a:t>
            </a:r>
            <a:br>
              <a:rPr lang="fr-CA" sz="2400" dirty="0"/>
            </a:br>
            <a:r>
              <a:rPr lang="fr-CA" sz="2400" dirty="0"/>
              <a:t>Participation du patient, de la famille et des aidants à la planification de la transition</a:t>
            </a:r>
            <a:br>
              <a:rPr lang="en-CA" sz="2400" dirty="0"/>
            </a:br>
            <a:br>
              <a:rPr lang="en-CA" sz="2625" dirty="0"/>
            </a:br>
            <a:endParaRPr lang="en-CA" sz="2625" b="0" dirty="0"/>
          </a:p>
        </p:txBody>
      </p:sp>
      <p:sp>
        <p:nvSpPr>
          <p:cNvPr id="3" name="Rectangle 2"/>
          <p:cNvSpPr/>
          <p:nvPr>
            <p:custDataLst>
              <p:tags r:id="rId3"/>
            </p:custDataLst>
          </p:nvPr>
        </p:nvSpPr>
        <p:spPr>
          <a:xfrm>
            <a:off x="1929034" y="2477044"/>
            <a:ext cx="5518052" cy="182862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dirty="0"/>
              <a:t>Les personnes qui font la transition de l’hôpital à la maison participent à la planification de la transition et à l’élaboration d’un plan par écrit. Si les personnes consentent à les inclure dans leur cercle de soins, les membres de leur famille et les aidants naturels sont également mobilisés.</a:t>
            </a:r>
            <a:endParaRPr lang="en-CA" sz="1800" u="none" dirty="0">
              <a:solidFill>
                <a:srgbClr val="000000"/>
              </a:solidFill>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19100" y="357154"/>
            <a:ext cx="7729219" cy="1045517"/>
          </a:xfrm>
        </p:spPr>
        <p:txBody>
          <a:bodyPr anchor="t"/>
          <a:lstStyle/>
          <a:p>
            <a:pPr>
              <a:lnSpc>
                <a:spcPct val="90000"/>
              </a:lnSpc>
            </a:pPr>
            <a:r>
              <a:rPr lang="fr-CA" sz="2400" b="0" dirty="0"/>
              <a:t>Énoncé de qualité 4 : </a:t>
            </a:r>
            <a:br>
              <a:rPr lang="fr-CA" sz="2400" dirty="0"/>
            </a:br>
            <a:r>
              <a:rPr lang="fr-CA" sz="2400" dirty="0"/>
              <a:t>Éducation, formation et soutien des patients, des familles et des aidants</a:t>
            </a:r>
            <a:br>
              <a:rPr lang="en-US" sz="2400" dirty="0"/>
            </a:br>
            <a:br>
              <a:rPr lang="en-US" sz="2400" dirty="0"/>
            </a:br>
            <a:br>
              <a:rPr lang="en-US" sz="2400" dirty="0"/>
            </a:br>
            <a:br>
              <a:rPr lang="en-US" sz="2400" dirty="0"/>
            </a:br>
            <a:endParaRPr lang="en-CA" sz="2625" b="0" dirty="0"/>
          </a:p>
        </p:txBody>
      </p:sp>
      <p:sp>
        <p:nvSpPr>
          <p:cNvPr id="3" name="Rectangle 2"/>
          <p:cNvSpPr/>
          <p:nvPr>
            <p:custDataLst>
              <p:tags r:id="rId3"/>
            </p:custDataLst>
          </p:nvPr>
        </p:nvSpPr>
        <p:spPr>
          <a:xfrm>
            <a:off x="1580226" y="2401918"/>
            <a:ext cx="5849635" cy="282703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1800" u="none" dirty="0"/>
              <a:t>Les personnes qui font la transition de l’hôpital à la maison, ainsi que leur famille et leurs aidants naturels, disposent de l’information et du soutien dont elles ont besoin pour gérer leurs besoins en soins de santé après leur séjour à l’hôpital. Avant de passer de l’hôpital à la maison, on leur offre de l’éducation et de la formation pour gérer leurs besoins en soins de santé à la maison, y compris des conseils sur les ressources communautaires, les médicaments et l’équipement médical.</a:t>
            </a:r>
            <a:endParaRPr lang="en-CA" sz="1800" u="none" dirty="0"/>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39420" y="477537"/>
            <a:ext cx="6183438" cy="874432"/>
          </a:xfrm>
        </p:spPr>
        <p:txBody>
          <a:bodyPr anchor="t"/>
          <a:lstStyle/>
          <a:p>
            <a:pPr>
              <a:lnSpc>
                <a:spcPct val="90000"/>
              </a:lnSpc>
            </a:pPr>
            <a:r>
              <a:rPr lang="fr-CA" sz="2400" b="0" dirty="0"/>
              <a:t>Énoncé de qualité 5 : </a:t>
            </a:r>
            <a:br>
              <a:rPr lang="fr-CA" sz="2400" dirty="0"/>
            </a:br>
            <a:r>
              <a:rPr lang="fr-CA" sz="2400" dirty="0"/>
              <a:t>Plans de transition</a:t>
            </a:r>
            <a:br>
              <a:rPr lang="en-CA" dirty="0"/>
            </a:b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custDataLst>
              <p:tags r:id="rId3"/>
            </p:custDataLst>
          </p:nvPr>
        </p:nvSpPr>
        <p:spPr>
          <a:xfrm>
            <a:off x="1424763" y="2243470"/>
            <a:ext cx="6183438" cy="337052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dirty="0"/>
              <a:t>Les personnes qui font la transition entre l’hôpital et la maison reçoivent un plan de transition par écrit. Ce plan est élaboré par le patient, les soignants concernés, l’équipe de l’hôpital et les fournisseurs de soins primaires, à domicile et communautaires et il est convenu en partenariat avec eux avant de quitter l’hôpital. Les plans de transition sont transmis aux fournisseurs de soins primaires, à domicile et communautaires, ainsi qu’avec tout spécialiste concerné, de la personne dans les 48 heures suivant son congé.</a:t>
            </a:r>
            <a:endParaRPr lang="en-CA" sz="1800" u="none" dirty="0">
              <a:solidFill>
                <a:srgbClr val="000000"/>
              </a:solidFill>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463992"/>
            <a:ext cx="8244584" cy="1165909"/>
          </a:xfrm>
        </p:spPr>
        <p:txBody>
          <a:bodyPr anchor="t"/>
          <a:lstStyle/>
          <a:p>
            <a:pPr>
              <a:lnSpc>
                <a:spcPct val="90000"/>
              </a:lnSpc>
            </a:pPr>
            <a:r>
              <a:rPr lang="fr-CA" sz="2400" b="0" dirty="0"/>
              <a:t>Énoncé de qualité 6 : </a:t>
            </a:r>
            <a:br>
              <a:rPr lang="fr-CA" sz="2400" dirty="0"/>
            </a:br>
            <a:r>
              <a:rPr lang="fr-CA" sz="2400" dirty="0"/>
              <a:t>Transitions coordonnées</a:t>
            </a:r>
            <a:br>
              <a:rPr lang="en-CA" dirty="0"/>
            </a:br>
            <a:br>
              <a:rPr lang="en-CA" sz="2400" dirty="0"/>
            </a:b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custDataLst>
              <p:tags r:id="rId3"/>
            </p:custDataLst>
          </p:nvPr>
        </p:nvSpPr>
        <p:spPr>
          <a:xfrm>
            <a:off x="1109709" y="2382919"/>
            <a:ext cx="6569475" cy="257969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5" name="Rectangle 4"/>
          <p:cNvSpPr/>
          <p:nvPr>
            <p:custDataLst>
              <p:tags r:id="rId4"/>
            </p:custDataLst>
          </p:nvPr>
        </p:nvSpPr>
        <p:spPr>
          <a:xfrm>
            <a:off x="1584097" y="2524606"/>
            <a:ext cx="5360069" cy="2308324"/>
          </a:xfrm>
          <a:prstGeom prst="rect">
            <a:avLst/>
          </a:prstGeom>
        </p:spPr>
        <p:txBody>
          <a:bodyPr wrap="square">
            <a:spAutoFit/>
          </a:bodyPr>
          <a:lstStyle/>
          <a:p>
            <a:r>
              <a:rPr lang="fr-CA" sz="1800" u="none" dirty="0"/>
              <a:t>Les personnes admises à l’hôpital ont un professionnel de la santé nommé qui est responsable de la planification de la transition, de la coordination et de la communication en temps opportun. Avant que les personnes quittent l’hôpital, ce professionnel assure une transmission efficace des plans de transition et de l’information relative aux soins des gens.</a:t>
            </a:r>
            <a:endParaRPr lang="en-CA" sz="1800" u="none" dirty="0"/>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44571"/>
            <a:ext cx="8244584" cy="1165909"/>
          </a:xfrm>
        </p:spPr>
        <p:txBody>
          <a:bodyPr anchor="t"/>
          <a:lstStyle/>
          <a:p>
            <a:pPr>
              <a:lnSpc>
                <a:spcPct val="90000"/>
              </a:lnSpc>
            </a:pPr>
            <a:r>
              <a:rPr lang="fr-CA" sz="2400" b="0" dirty="0"/>
              <a:t>Énoncé de qualité 7 : </a:t>
            </a:r>
            <a:br>
              <a:rPr lang="fr-CA" sz="2400" dirty="0"/>
            </a:br>
            <a:r>
              <a:rPr lang="fr-CA" sz="2400" dirty="0"/>
              <a:t>Examen des médicaments et soutien associé</a:t>
            </a:r>
            <a:br>
              <a:rPr lang="en-CA" dirty="0"/>
            </a:b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custDataLst>
              <p:tags r:id="rId3"/>
            </p:custDataLst>
          </p:nvPr>
        </p:nvSpPr>
        <p:spPr>
          <a:xfrm>
            <a:off x="1497338" y="2300042"/>
            <a:ext cx="6008734" cy="330249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custDataLst>
              <p:tags r:id="rId4"/>
            </p:custDataLst>
          </p:nvPr>
        </p:nvSpPr>
        <p:spPr>
          <a:xfrm>
            <a:off x="1607199" y="2376277"/>
            <a:ext cx="5898873" cy="3139321"/>
          </a:xfrm>
          <a:prstGeom prst="rect">
            <a:avLst/>
          </a:prstGeom>
        </p:spPr>
        <p:txBody>
          <a:bodyPr wrap="square">
            <a:spAutoFit/>
          </a:bodyPr>
          <a:lstStyle/>
          <a:p>
            <a:r>
              <a:rPr lang="fr-CA" sz="1800" u="none" dirty="0"/>
              <a:t>Un examen des médicaments est fait à l’admission des personnes, avant leur retour à la maison et une fois à la maison pour toutes les personnes qui font la transition de l’hôpital à la maison. Ces examens comprennent de l’information sur le bilan comparatif des médicaments, l’observance des ordonnances et l’optimisation, ainsi que sur la façon d’utiliser leurs médicaments et d’y avoir accès dans la communauté. On tient compte de la capacité des gens d’assumer eux-mêmes le coût des médicaments, et des options sont offertes à ceux qui n’ont pas les moyens de payer ces coûts.</a:t>
            </a:r>
            <a:endParaRPr lang="en-CA" sz="1800" u="none" dirty="0"/>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52663"/>
            <a:ext cx="8244584" cy="1165909"/>
          </a:xfrm>
        </p:spPr>
        <p:txBody>
          <a:bodyPr anchor="t"/>
          <a:lstStyle/>
          <a:p>
            <a:pPr>
              <a:lnSpc>
                <a:spcPct val="90000"/>
              </a:lnSpc>
            </a:pPr>
            <a:r>
              <a:rPr lang="fr-CA" sz="2400" b="0" dirty="0"/>
              <a:t>Énoncé de qualité 8 : </a:t>
            </a:r>
            <a:br>
              <a:rPr lang="fr-CA" sz="2400" b="0" dirty="0"/>
            </a:br>
            <a:r>
              <a:rPr lang="fr-CA" sz="2400" dirty="0"/>
              <a:t>Soins médicaux de suivi coordonnés</a:t>
            </a:r>
            <a:br>
              <a:rPr lang="en-CA" dirty="0"/>
            </a:br>
            <a:br>
              <a:rPr lang="en-CA" sz="2400" dirty="0"/>
            </a:b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custDataLst>
              <p:tags r:id="rId3"/>
            </p:custDataLst>
          </p:nvPr>
        </p:nvSpPr>
        <p:spPr>
          <a:xfrm>
            <a:off x="1485900" y="2434840"/>
            <a:ext cx="6254601" cy="223481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custDataLst>
              <p:tags r:id="rId4"/>
            </p:custDataLst>
          </p:nvPr>
        </p:nvSpPr>
        <p:spPr>
          <a:xfrm>
            <a:off x="1579747" y="2544227"/>
            <a:ext cx="6078353" cy="2031325"/>
          </a:xfrm>
          <a:prstGeom prst="rect">
            <a:avLst/>
          </a:prstGeom>
        </p:spPr>
        <p:txBody>
          <a:bodyPr wrap="square" anchor="t">
            <a:spAutoFit/>
          </a:bodyPr>
          <a:lstStyle/>
          <a:p>
            <a:r>
              <a:rPr lang="fr-CA" sz="1800" u="none" dirty="0"/>
              <a:t>Les personnes qui passent de l’hôpital à leur maison reçoivent des soins médicaux de suivi auprès de leur fournisseur de soins principal ou d’un médecin spécialiste, et ces soins sont coordonnés et les rendez-vous sont pris avant de quitter l’hôpital. Les personnes qui n’ont pas de fournisseur de soins principal reçoivent de l’aide pour en trouver un.</a:t>
            </a:r>
            <a:endParaRPr lang="en-CA" sz="1800" u="none" dirty="0"/>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47467"/>
            <a:ext cx="8244584" cy="1165909"/>
          </a:xfrm>
        </p:spPr>
        <p:txBody>
          <a:bodyPr anchor="t"/>
          <a:lstStyle/>
          <a:p>
            <a:pPr>
              <a:lnSpc>
                <a:spcPct val="90000"/>
              </a:lnSpc>
            </a:pPr>
            <a:r>
              <a:rPr lang="fr-CA" sz="2400" b="0" dirty="0"/>
              <a:t>Énoncé de qualité 9 : </a:t>
            </a:r>
            <a:br>
              <a:rPr lang="fr-CA" sz="2400" dirty="0"/>
            </a:br>
            <a:r>
              <a:rPr lang="fr-CA" sz="2400" dirty="0"/>
              <a:t>Soutien approprié et en temps opportun pour les soins à domicile et en milieu communautaire </a:t>
            </a:r>
            <a:br>
              <a:rPr lang="en-CA" sz="2400" dirty="0"/>
            </a:br>
            <a:br>
              <a:rPr lang="en-CA" sz="2400" dirty="0"/>
            </a:br>
            <a:br>
              <a:rPr lang="en-CA" sz="2400" dirty="0"/>
            </a:br>
            <a:br>
              <a:rPr lang="en-US" sz="2400" dirty="0"/>
            </a:br>
            <a:br>
              <a:rPr lang="en-US" sz="2400" dirty="0"/>
            </a:br>
            <a:br>
              <a:rPr lang="en-CA" sz="2400" dirty="0"/>
            </a:br>
            <a:br>
              <a:rPr lang="en-CA" sz="2400" dirty="0"/>
            </a:br>
            <a:endParaRPr lang="en-CA" sz="2400" b="0" dirty="0"/>
          </a:p>
        </p:txBody>
      </p:sp>
      <p:sp>
        <p:nvSpPr>
          <p:cNvPr id="3" name="Rectangle 2"/>
          <p:cNvSpPr/>
          <p:nvPr>
            <p:custDataLst>
              <p:tags r:id="rId3"/>
            </p:custDataLst>
          </p:nvPr>
        </p:nvSpPr>
        <p:spPr>
          <a:xfrm>
            <a:off x="1438183" y="2434841"/>
            <a:ext cx="5946592" cy="252777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custDataLst>
              <p:tags r:id="rId4"/>
            </p:custDataLst>
          </p:nvPr>
        </p:nvSpPr>
        <p:spPr>
          <a:xfrm>
            <a:off x="1579747" y="2544227"/>
            <a:ext cx="5805027" cy="2308324"/>
          </a:xfrm>
          <a:prstGeom prst="rect">
            <a:avLst/>
          </a:prstGeom>
        </p:spPr>
        <p:txBody>
          <a:bodyPr wrap="square">
            <a:spAutoFit/>
          </a:bodyPr>
          <a:lstStyle/>
          <a:p>
            <a:r>
              <a:rPr lang="fr-CA" sz="1800" u="none" dirty="0"/>
              <a:t>Les personnes qui font la transition de l’hôpital à la maison, évaluées en fonction du type de services de soutien et de soins à domicile requis, de la quantité et du moment opportun dont elles et leurs aidants naturels en ont besoin. Lorsque ces services sont nécessaires, ils sont organisés avant que les personnes quittent l’hôpital et sont en place à leur retour à la maison.</a:t>
            </a:r>
            <a:endParaRPr lang="en-CA" sz="1800" u="none" dirty="0"/>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81431"/>
            <a:ext cx="8244584" cy="1165909"/>
          </a:xfrm>
        </p:spPr>
        <p:txBody>
          <a:bodyPr anchor="t"/>
          <a:lstStyle/>
          <a:p>
            <a:pPr>
              <a:lnSpc>
                <a:spcPct val="90000"/>
              </a:lnSpc>
            </a:pPr>
            <a:r>
              <a:rPr lang="fr-CA" sz="2400" b="0" dirty="0"/>
              <a:t>Énoncé de qualité 10 : </a:t>
            </a:r>
            <a:br>
              <a:rPr lang="fr-CA" sz="2400" dirty="0"/>
            </a:br>
            <a:r>
              <a:rPr lang="fr-CA" sz="2400" dirty="0"/>
              <a:t>Coûts assumés personnellement et limites des services financés</a:t>
            </a:r>
            <a:br>
              <a:rPr lang="en-CA" dirty="0"/>
            </a:br>
            <a:br>
              <a:rPr lang="en-CA" sz="2400" dirty="0"/>
            </a:br>
            <a:br>
              <a:rPr lang="en-US" sz="2400" dirty="0"/>
            </a:br>
            <a:br>
              <a:rPr lang="en-US" sz="2400" dirty="0"/>
            </a:br>
            <a:br>
              <a:rPr lang="en-CA" sz="2400" dirty="0"/>
            </a:br>
            <a:br>
              <a:rPr lang="en-CA" sz="2625" dirty="0"/>
            </a:br>
            <a:endParaRPr lang="en-CA" sz="2625" b="0" dirty="0"/>
          </a:p>
        </p:txBody>
      </p:sp>
      <p:sp>
        <p:nvSpPr>
          <p:cNvPr id="4" name="Rectangle 3"/>
          <p:cNvSpPr/>
          <p:nvPr>
            <p:custDataLst>
              <p:tags r:id="rId3"/>
            </p:custDataLst>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custDataLst>
              <p:tags r:id="rId4"/>
            </p:custDataLst>
          </p:nvPr>
        </p:nvSpPr>
        <p:spPr>
          <a:xfrm>
            <a:off x="1384917" y="2434840"/>
            <a:ext cx="5999858" cy="283849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custDataLst>
              <p:tags r:id="rId5"/>
            </p:custDataLst>
          </p:nvPr>
        </p:nvSpPr>
        <p:spPr>
          <a:xfrm>
            <a:off x="1579747" y="2544227"/>
            <a:ext cx="5805027" cy="2585323"/>
          </a:xfrm>
          <a:prstGeom prst="rect">
            <a:avLst/>
          </a:prstGeom>
        </p:spPr>
        <p:txBody>
          <a:bodyPr wrap="square">
            <a:spAutoFit/>
          </a:bodyPr>
          <a:lstStyle/>
          <a:p>
            <a:r>
              <a:rPr lang="fr-CA" sz="1800" u="none" dirty="0"/>
              <a:t>Les personnes qui font la transition de l’hôpital à la maison ont la capacité de payer les frais de soins de santé que l’équipe de soins de santé examine, et les renseignements et les solutions de rechange pour les coûts que ces personnes ne sont pas en mesure d’assumer sont inclus dans les plans de transition. L’équipe de soins de santé explique aux gens quels services financés par l’État sont à leur disposition et quels services ils devront payer.</a:t>
            </a:r>
            <a:endParaRPr lang="en-CA" sz="1800" u="none" dirty="0"/>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custDataLst>
              <p:tags r:id="rId1"/>
            </p:custDataLst>
          </p:nvPr>
        </p:nvSpPr>
        <p:spPr>
          <a:xfrm>
            <a:off x="396039" y="879718"/>
            <a:ext cx="6504382" cy="4304457"/>
          </a:xfrm>
        </p:spPr>
        <p:txBody>
          <a:bodyPr/>
          <a:lstStyle/>
          <a:p>
            <a:pPr>
              <a:lnSpc>
                <a:spcPct val="100000"/>
              </a:lnSpc>
              <a:spcAft>
                <a:spcPts val="0"/>
              </a:spcAft>
            </a:pPr>
            <a:r>
              <a:rPr lang="fr-CA" sz="1500" b="0" i="1" dirty="0">
                <a:latin typeface="Arial" panose="020B0604020202020204" pitchFamily="34" charset="0"/>
                <a:ea typeface="MS PGothic"/>
                <a:cs typeface="Arial" panose="020B0604020202020204" pitchFamily="34" charset="0"/>
              </a:rPr>
              <a:t>L’établissement de normes au niveau provincial change vraiment la conversation sur l’importance de la transition des soins et établit l’orientation de la qualité. Cette norme de qualité peut tracer la voie à suivre pour les équipes Santé Ontario afin de s’assurer que la transition de l’hôpital au domicile et dans la collectivité soit un seul voyage continu. Nous devons préparer et impliquer toutes les personnes qui participent aux transferts et aux points de transition avec les patients et les aidants dès leur arrivée à l’hôpital et anticiper le plus possible les besoins de la famille et de l’aidant. Il est important d’avoir un point de vue beaucoup plus global qui tient compte des ressources personnelles et financières dont un patient pourrait également disposer, et de ce dont le système est alors responsable. En tant que médecins de famille, nous ne donnons jamais vraiment de congé de nos soins à nos patients, de sorte que chaque point de transition contient des éléments essentiels à la qualité des soins. </a:t>
            </a:r>
            <a:br>
              <a:rPr lang="fr-CA" sz="1500" b="0" i="1" dirty="0">
                <a:latin typeface="Arial" panose="020B0604020202020204" pitchFamily="34" charset="0"/>
                <a:ea typeface="MS PGothic"/>
                <a:cs typeface="Arial" panose="020B0604020202020204" pitchFamily="34" charset="0"/>
              </a:rPr>
            </a:br>
            <a:r>
              <a:rPr lang="fr-CA" sz="1500" b="0" dirty="0">
                <a:latin typeface="Arial" panose="020B0604020202020204" pitchFamily="34" charset="0"/>
                <a:ea typeface="Calibri" panose="020F0502020204030204" pitchFamily="34" charset="0"/>
                <a:cs typeface="Arial" panose="020B0604020202020204" pitchFamily="34" charset="0"/>
              </a:rPr>
              <a:t> </a:t>
            </a:r>
            <a:br>
              <a:rPr lang="fr-CA" sz="1500" b="0" dirty="0">
                <a:latin typeface="Arial" panose="020B0604020202020204" pitchFamily="34" charset="0"/>
                <a:ea typeface="Calibri" panose="020F0502020204030204" pitchFamily="34" charset="0"/>
                <a:cs typeface="Arial" panose="020B0604020202020204" pitchFamily="34" charset="0"/>
              </a:rPr>
            </a:br>
            <a:r>
              <a:rPr lang="fr-CA" sz="1500" b="0" i="1" dirty="0">
                <a:ea typeface="MS PGothic"/>
              </a:rPr>
              <a:t>– Thuy-</a:t>
            </a:r>
            <a:r>
              <a:rPr lang="fr-CA" sz="1500" b="0" i="1" dirty="0" err="1">
                <a:ea typeface="MS PGothic"/>
              </a:rPr>
              <a:t>Nga</a:t>
            </a:r>
            <a:r>
              <a:rPr lang="fr-CA" sz="1500" b="0" i="1" dirty="0">
                <a:ea typeface="MS PGothic"/>
              </a:rPr>
              <a:t> (</a:t>
            </a:r>
            <a:r>
              <a:rPr lang="fr-CA" sz="1500" b="0" i="1" dirty="0" err="1">
                <a:ea typeface="MS PGothic"/>
              </a:rPr>
              <a:t>Tia</a:t>
            </a:r>
            <a:r>
              <a:rPr lang="fr-CA" sz="1500" b="0" i="1" dirty="0">
                <a:ea typeface="MS PGothic"/>
              </a:rPr>
              <a:t>) Pham, </a:t>
            </a:r>
            <a:r>
              <a:rPr lang="fr-CA" sz="1500" b="0" i="1" dirty="0" err="1">
                <a:ea typeface="MS PGothic"/>
              </a:rPr>
              <a:t>Physician</a:t>
            </a:r>
            <a:r>
              <a:rPr lang="fr-CA" sz="1500" b="0" i="1" dirty="0">
                <a:ea typeface="MS PGothic"/>
              </a:rPr>
              <a:t> Lead, South East Toronto Family Health Team</a:t>
            </a:r>
          </a:p>
        </p:txBody>
      </p:sp>
    </p:spTree>
    <p:extLst>
      <p:ext uri="{BB962C8B-B14F-4D97-AF65-F5344CB8AC3E}">
        <p14:creationId xmlns:p14="http://schemas.microsoft.com/office/powerpoint/2010/main" val="19905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22313" y="1214392"/>
            <a:ext cx="6081935" cy="1969761"/>
          </a:xfrm>
        </p:spPr>
        <p:txBody>
          <a:bodyPr/>
          <a:lstStyle/>
          <a:p>
            <a:br>
              <a:rPr lang="en-CA" sz="4800" dirty="0"/>
            </a:br>
            <a:r>
              <a:rPr lang="fr-CA" sz="4800" dirty="0"/>
              <a:t>Manière de mesurer le succès</a:t>
            </a:r>
            <a:br>
              <a:rPr lang="en-US" dirty="0">
                <a:solidFill>
                  <a:schemeClr val="tx1"/>
                </a:solidFill>
                <a:latin typeface="MS PGothic"/>
              </a:rPr>
            </a:br>
            <a:endParaRPr lang="en-US" dirty="0"/>
          </a:p>
        </p:txBody>
      </p:sp>
      <p:cxnSp>
        <p:nvCxnSpPr>
          <p:cNvPr id="3" name="Straight Connector 2">
            <a:extLst>
              <a:ext uri="{FF2B5EF4-FFF2-40B4-BE49-F238E27FC236}">
                <a16:creationId xmlns:a16="http://schemas.microsoft.com/office/drawing/2014/main" id="{3BA39E89-6390-BF46-BE54-725A70E77361}"/>
              </a:ext>
            </a:extLst>
          </p:cNvPr>
          <p:cNvCxnSpPr>
            <a:cxnSpLocks/>
          </p:cNvCxnSpPr>
          <p:nvPr/>
        </p:nvCxnSpPr>
        <p:spPr bwMode="auto">
          <a:xfrm>
            <a:off x="793077" y="3663771"/>
            <a:ext cx="58128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60872"/>
            <a:ext cx="7139136" cy="706437"/>
          </a:xfrm>
        </p:spPr>
        <p:txBody>
          <a:bodyPr/>
          <a:lstStyle/>
          <a:p>
            <a:r>
              <a:rPr lang="fr-CA"/>
              <a:t>Normes de qualité</a:t>
            </a:r>
          </a:p>
        </p:txBody>
      </p:sp>
      <p:graphicFrame>
        <p:nvGraphicFramePr>
          <p:cNvPr id="4" name="Diagram 3"/>
          <p:cNvGraphicFramePr/>
          <p:nvPr>
            <p:custDataLst>
              <p:tags r:id="rId3"/>
            </p:custDataLst>
            <p:extLst>
              <p:ext uri="{D42A27DB-BD31-4B8C-83A1-F6EECF244321}">
                <p14:modId xmlns:p14="http://schemas.microsoft.com/office/powerpoint/2010/main" val="2041465156"/>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a:xfrm>
            <a:off x="298548" y="126360"/>
            <a:ext cx="8244584" cy="870647"/>
          </a:xfrm>
        </p:spPr>
        <p:txBody>
          <a:bodyPr/>
          <a:lstStyle/>
          <a:p>
            <a:r>
              <a:rPr lang="fr-CA" sz="2400" i="1" dirty="0"/>
              <a:t>Indicateurs pouvant être mesurés à l’aide de données provinciales</a:t>
            </a:r>
            <a:r>
              <a:rPr lang="fr-CA" sz="2400" dirty="0"/>
              <a:t> </a:t>
            </a:r>
            <a:endParaRPr lang="en-US" sz="2400" dirty="0"/>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a:xfrm>
            <a:off x="228209" y="635562"/>
            <a:ext cx="8915791" cy="4838234"/>
          </a:xfrm>
        </p:spPr>
        <p:txBody>
          <a:bodyPr/>
          <a:lstStyle/>
          <a:p>
            <a:pPr marL="0" indent="0">
              <a:spcBef>
                <a:spcPts val="1100"/>
              </a:spcBef>
              <a:buNone/>
            </a:pPr>
            <a:endParaRPr lang="en-CA" sz="1600" dirty="0"/>
          </a:p>
          <a:p>
            <a:pPr lvl="0"/>
            <a:r>
              <a:rPr lang="fr-CA" sz="1600" dirty="0"/>
              <a:t>Pourcentage de personnes ayant reçu leur congé de l’hôpital qui ont déclaré s’être senties impliquées dans les décisions concernant leurs soins et leur traitement dans la mesure qu’elles souhaitaient;</a:t>
            </a:r>
            <a:endParaRPr lang="en-CA" sz="1600" dirty="0"/>
          </a:p>
          <a:p>
            <a:pPr lvl="0"/>
            <a:r>
              <a:rPr lang="fr-CA" sz="1600" dirty="0"/>
              <a:t>Pourcentage de personnes ayant reçu leur congé de l’hôpital qui ont déclaré que les médecins ou le personnel où elles reçoivent habituellement des soins médicaux semblent informés et à jour sur les soins qu’elles ont reçus à l’hôpital;</a:t>
            </a:r>
            <a:endParaRPr lang="en-CA" sz="1600" dirty="0"/>
          </a:p>
          <a:p>
            <a:pPr lvl="0"/>
            <a:r>
              <a:rPr lang="fr-CA" sz="1600" dirty="0"/>
              <a:t>Pourcentage des personnes ayant reçu des soins à domicile et du soutien communautaire après leur congé de l’hôpital et qui sont retournées à la maison ayant déclaré que leurs soins à domicile ont commencé au moment où elles en avaient besoin.</a:t>
            </a:r>
            <a:endParaRPr lang="en-CA" sz="1600" dirty="0"/>
          </a:p>
          <a:p>
            <a:pPr lvl="0"/>
            <a:r>
              <a:rPr lang="fr-CA" sz="1600" dirty="0"/>
              <a:t>Temps d’attente médian et moyen entre le congé de l’hôpital et la date du premier service de soins à domicile pour les personnes nouvellement autorisées à recevoir des soins à domicile;</a:t>
            </a:r>
            <a:endParaRPr lang="en-CA" sz="1600" dirty="0"/>
          </a:p>
          <a:p>
            <a:pPr lvl="0"/>
            <a:r>
              <a:rPr lang="fr-CA" sz="1600" dirty="0"/>
              <a:t>Pourcentage de personnes ayant reçu leur congé de l’hôpital et dont l’aidant naturel principal se sent prêt à assumer son rôle (mesurable pour les aidants naturels des clients des soins à domicile seulement);</a:t>
            </a:r>
            <a:endParaRPr lang="en-CA" sz="1600" dirty="0"/>
          </a:p>
          <a:p>
            <a:pPr lvl="0"/>
            <a:r>
              <a:rPr lang="fr-CA" sz="1600" dirty="0"/>
              <a:t>Pourcentage de personnes ayant reçu leur congé de l’hôpital qui se rendent à l’urgence 7 jours après le congé ou 30 jours après le congé</a:t>
            </a:r>
            <a:endParaRPr lang="en-CA" sz="1600" dirty="0"/>
          </a:p>
          <a:p>
            <a:pPr lvl="0"/>
            <a:r>
              <a:rPr lang="fr-CA" sz="1600" dirty="0"/>
              <a:t>Pourcentage de personnes ayant reçu leur congé de l’hôpital qui sont réadmis à l’hôpital 7 jours après le congé ou 30 jours après le congé</a:t>
            </a:r>
            <a:endParaRPr lang="en-CA" sz="1600" dirty="0"/>
          </a:p>
          <a:p>
            <a:pPr marL="0" indent="0">
              <a:buNone/>
            </a:pPr>
            <a:endParaRPr lang="en-US" sz="1600" b="1" dirty="0"/>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a:xfrm>
            <a:off x="228209" y="315589"/>
            <a:ext cx="8244584" cy="1165909"/>
          </a:xfrm>
        </p:spPr>
        <p:txBody>
          <a:bodyPr/>
          <a:lstStyle/>
          <a:p>
            <a:r>
              <a:rPr lang="fr-CA" sz="2400" i="1" dirty="0"/>
              <a:t>Indicateur ne pouvant être mesuré qu’à l’aide de données locales</a:t>
            </a:r>
            <a:endParaRPr lang="en-CA" sz="2400" i="1" dirty="0"/>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a:xfrm>
            <a:off x="228209" y="1009883"/>
            <a:ext cx="8915791" cy="4838234"/>
          </a:xfrm>
        </p:spPr>
        <p:txBody>
          <a:bodyPr/>
          <a:lstStyle/>
          <a:p>
            <a:pPr marL="0" indent="0">
              <a:spcBef>
                <a:spcPts val="1100"/>
              </a:spcBef>
              <a:buNone/>
            </a:pPr>
            <a:endParaRPr lang="en-CA" sz="2000" dirty="0"/>
          </a:p>
          <a:p>
            <a:pPr lvl="0"/>
            <a:r>
              <a:rPr lang="fr-CA" sz="1600" dirty="0"/>
              <a:t>Pourcentage de personnes ayant reçu leur congé de l’hôpital dont les sommaires de congé sont remis aux fournisseurs de soins principaux dans les 48 heures suivant leur congé de l’hôpital.</a:t>
            </a:r>
            <a:endParaRPr lang="en-CA" sz="1600" dirty="0"/>
          </a:p>
          <a:p>
            <a:pPr marL="0" indent="0">
              <a:buNone/>
            </a:pPr>
            <a:endParaRPr lang="en-US" sz="2000" b="1" dirty="0"/>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0A4271-47C9-3749-85F1-7B96C9E730E2}"/>
              </a:ext>
            </a:extLst>
          </p:cNvPr>
          <p:cNvSpPr/>
          <p:nvPr/>
        </p:nvSpPr>
        <p:spPr>
          <a:xfrm>
            <a:off x="5353541" y="5800151"/>
            <a:ext cx="3790459"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dirty="0">
                <a:solidFill>
                  <a:srgbClr val="FFFFFF"/>
                </a:solidFill>
                <a:latin typeface="Arial"/>
                <a:cs typeface="Arial"/>
              </a:rPr>
            </a:br>
            <a:endParaRPr lang="en-CA" sz="2800" b="1" u="none" dirty="0">
              <a:solidFill>
                <a:srgbClr val="FFFFFF"/>
              </a:solidFill>
              <a:latin typeface="Arial"/>
              <a:cs typeface="Arial"/>
            </a:endParaRPr>
          </a:p>
          <a:p>
            <a:pPr eaLnBrk="0" hangingPunct="0"/>
            <a:endParaRPr lang="en-CA" sz="2800" b="1" u="none" dirty="0">
              <a:solidFill>
                <a:srgbClr val="FFFFFF"/>
              </a:solidFill>
              <a:latin typeface="Arial"/>
              <a:cs typeface="Arial"/>
            </a:endParaRPr>
          </a:p>
          <a:p>
            <a:pPr eaLnBrk="0" hangingPunct="0"/>
            <a:br>
              <a:rPr lang="en-CA" sz="2800" b="1" u="none" dirty="0">
                <a:solidFill>
                  <a:srgbClr val="FFFFFF"/>
                </a:solidFill>
                <a:latin typeface="Arial"/>
                <a:cs typeface="Arial"/>
              </a:rPr>
            </a:br>
            <a:r>
              <a:rPr lang="en-CA" sz="2400" u="none" dirty="0" err="1">
                <a:solidFill>
                  <a:srgbClr val="FFFFFF"/>
                </a:solidFill>
                <a:latin typeface="Arial"/>
                <a:cs typeface="Arial"/>
              </a:rPr>
              <a:t>Venez</a:t>
            </a:r>
            <a:r>
              <a:rPr lang="en-CA" sz="2400" u="none" dirty="0">
                <a:solidFill>
                  <a:srgbClr val="FFFFFF"/>
                </a:solidFill>
                <a:latin typeface="Arial"/>
                <a:cs typeface="Arial"/>
              </a:rPr>
              <a:t> nous y rejoinder :</a:t>
            </a:r>
            <a:br>
              <a:rPr lang="en-CA" sz="2400" u="none" dirty="0">
                <a:solidFill>
                  <a:srgbClr val="FFFFFF"/>
                </a:solidFill>
                <a:latin typeface="Arial"/>
                <a:cs typeface="Arial"/>
              </a:rPr>
            </a:br>
            <a:r>
              <a:rPr lang="en-CA" sz="2400" b="1" u="none" dirty="0" err="1">
                <a:solidFill>
                  <a:srgbClr val="FFFFFF"/>
                </a:solidFill>
                <a:latin typeface="Arial"/>
                <a:cs typeface="Arial"/>
              </a:rPr>
              <a:t>quorum.hqontario.ca</a:t>
            </a:r>
            <a:endParaRPr lang="en-CA" sz="2400" b="1" u="none" dirty="0">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custDataLst>
              <p:tags r:id="rId2"/>
            </p:custDataLst>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custDataLst>
              <p:tags r:id="rId3"/>
            </p:custDataLst>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custDataLst>
              <p:tags r:id="rId4"/>
            </p:custDataLst>
          </p:nvPr>
        </p:nvSpPr>
        <p:spPr>
          <a:xfrm>
            <a:off x="98152" y="6416121"/>
            <a:ext cx="8921937" cy="369332"/>
          </a:xfrm>
          <a:prstGeom prst="rect">
            <a:avLst/>
          </a:prstGeom>
        </p:spPr>
        <p:txBody>
          <a:bodyPr wrap="square" anchor="t">
            <a:spAutoFit/>
          </a:bodyPr>
          <a:lstStyle/>
          <a:p>
            <a:r>
              <a:rPr lang="fr-CA" sz="900" b="1" u="none" dirty="0">
                <a:solidFill>
                  <a:srgbClr val="0C6577"/>
                </a:solidFill>
              </a:rPr>
              <a:t>Vous trouverez ces ressources ici :</a:t>
            </a:r>
            <a:br>
              <a:rPr lang="fr-CA" sz="900" u="none" dirty="0">
                <a:solidFill>
                  <a:srgbClr val="0C6577"/>
                </a:solidFill>
                <a:highlight>
                  <a:srgbClr val="FFFF00"/>
                </a:highlight>
                <a:cs typeface="Arial"/>
              </a:rPr>
            </a:br>
            <a:r>
              <a:rPr lang="fr-CA" sz="900" u="none" dirty="0">
                <a:solidFill>
                  <a:srgbClr val="0C6577"/>
                </a:solidFill>
                <a:cs typeface="Arial"/>
              </a:rPr>
              <a:t>https://</a:t>
            </a:r>
            <a:r>
              <a:rPr lang="fr-CA" sz="900" u="none" dirty="0" err="1">
                <a:solidFill>
                  <a:srgbClr val="0C6577"/>
                </a:solidFill>
                <a:cs typeface="Arial"/>
              </a:rPr>
              <a:t>www.hqontario.ca</a:t>
            </a:r>
            <a:r>
              <a:rPr lang="fr-CA" sz="900" u="none" dirty="0">
                <a:solidFill>
                  <a:srgbClr val="0C6577"/>
                </a:solidFill>
                <a:cs typeface="Arial"/>
              </a:rPr>
              <a:t>/Améliorer-les-soins-grâce-aux-données-probantes/Normes-de-qualité/Voir-toutes-les-normes-de-qualité/Transitions-de-</a:t>
            </a:r>
            <a:r>
              <a:rPr lang="fr-CA" sz="900" u="none" dirty="0" err="1">
                <a:solidFill>
                  <a:srgbClr val="0C6577"/>
                </a:solidFill>
                <a:cs typeface="Arial"/>
              </a:rPr>
              <a:t>lhôpital</a:t>
            </a:r>
            <a:r>
              <a:rPr lang="fr-CA" sz="900" u="none" dirty="0">
                <a:solidFill>
                  <a:srgbClr val="0C6577"/>
                </a:solidFill>
                <a:cs typeface="Arial"/>
              </a:rPr>
              <a:t>-au-domicile</a:t>
            </a:r>
          </a:p>
        </p:txBody>
      </p:sp>
      <p:sp>
        <p:nvSpPr>
          <p:cNvPr id="7" name="Title 6"/>
          <p:cNvSpPr>
            <a:spLocks noGrp="1"/>
          </p:cNvSpPr>
          <p:nvPr>
            <p:ph type="title"/>
            <p:custDataLst>
              <p:tags r:id="rId5"/>
            </p:custDataLst>
          </p:nvPr>
        </p:nvSpPr>
        <p:spPr>
          <a:xfrm>
            <a:off x="436829" y="118737"/>
            <a:ext cx="8244584" cy="1165909"/>
          </a:xfrm>
        </p:spPr>
        <p:txBody>
          <a:bodyPr/>
          <a:lstStyle/>
          <a:p>
            <a:r>
              <a:rPr lang="fr-CA" sz="2800"/>
              <a:t>Ressources des normes de qualité</a:t>
            </a:r>
          </a:p>
        </p:txBody>
      </p:sp>
      <p:sp>
        <p:nvSpPr>
          <p:cNvPr id="23" name="TextBox 22"/>
          <p:cNvSpPr txBox="1"/>
          <p:nvPr>
            <p:custDataLst>
              <p:tags r:id="rId6"/>
            </p:custDataLst>
          </p:nvPr>
        </p:nvSpPr>
        <p:spPr>
          <a:xfrm>
            <a:off x="3530683" y="5892496"/>
            <a:ext cx="1174809" cy="307777"/>
          </a:xfrm>
          <a:prstGeom prst="rect">
            <a:avLst/>
          </a:prstGeom>
          <a:noFill/>
        </p:spPr>
        <p:txBody>
          <a:bodyPr wrap="none" rtlCol="0" anchor="t">
            <a:spAutoFit/>
          </a:bodyPr>
          <a:lstStyle/>
          <a:p>
            <a:r>
              <a:rPr lang="fr-CA" b="1" u="none" dirty="0">
                <a:solidFill>
                  <a:srgbClr val="000000"/>
                </a:solidFill>
                <a:cs typeface="Arial"/>
              </a:rPr>
              <a:t>Tableaux de</a:t>
            </a:r>
            <a:r>
              <a:rPr lang="fr-CA" b="1" u="none" dirty="0">
                <a:solidFill>
                  <a:srgbClr val="000000"/>
                </a:solidFill>
              </a:rPr>
              <a:t> données</a:t>
            </a:r>
          </a:p>
        </p:txBody>
      </p:sp>
      <p:sp>
        <p:nvSpPr>
          <p:cNvPr id="24" name="TextBox 23">
            <a:extLst>
              <a:ext uri="{FF2B5EF4-FFF2-40B4-BE49-F238E27FC236}">
                <a16:creationId xmlns:a16="http://schemas.microsoft.com/office/drawing/2014/main" id="{4853A873-C959-4D38-8278-FD7FE247F985}"/>
              </a:ext>
            </a:extLst>
          </p:cNvPr>
          <p:cNvSpPr txBox="1"/>
          <p:nvPr>
            <p:custDataLst>
              <p:tags r:id="rId7"/>
            </p:custDataLst>
          </p:nvPr>
        </p:nvSpPr>
        <p:spPr>
          <a:xfrm>
            <a:off x="4572000" y="3469354"/>
            <a:ext cx="2529860" cy="307777"/>
          </a:xfrm>
          <a:prstGeom prst="rect">
            <a:avLst/>
          </a:prstGeom>
          <a:noFill/>
        </p:spPr>
        <p:txBody>
          <a:bodyPr wrap="none" rtlCol="0">
            <a:spAutoFit/>
          </a:bodyPr>
          <a:lstStyle/>
          <a:p>
            <a:r>
              <a:rPr lang="fr-CA" b="1" u="none" dirty="0">
                <a:solidFill>
                  <a:srgbClr val="000000"/>
                </a:solidFill>
              </a:rPr>
              <a:t>Guide de conversation du patient</a:t>
            </a:r>
          </a:p>
        </p:txBody>
      </p:sp>
      <p:sp>
        <p:nvSpPr>
          <p:cNvPr id="25" name="TextBox 24">
            <a:extLst>
              <a:ext uri="{FF2B5EF4-FFF2-40B4-BE49-F238E27FC236}">
                <a16:creationId xmlns:a16="http://schemas.microsoft.com/office/drawing/2014/main" id="{03E716EF-89B3-412B-9FC8-3C5BA1689C25}"/>
              </a:ext>
            </a:extLst>
          </p:cNvPr>
          <p:cNvSpPr txBox="1"/>
          <p:nvPr>
            <p:custDataLst>
              <p:tags r:id="rId8"/>
            </p:custDataLst>
          </p:nvPr>
        </p:nvSpPr>
        <p:spPr>
          <a:xfrm>
            <a:off x="2401246" y="3504441"/>
            <a:ext cx="1616148" cy="307777"/>
          </a:xfrm>
          <a:prstGeom prst="rect">
            <a:avLst/>
          </a:prstGeom>
          <a:noFill/>
        </p:spPr>
        <p:txBody>
          <a:bodyPr wrap="none" rtlCol="0">
            <a:spAutoFit/>
          </a:bodyPr>
          <a:lstStyle/>
          <a:p>
            <a:r>
              <a:rPr lang="fr-CA" b="1" u="none" dirty="0">
                <a:solidFill>
                  <a:srgbClr val="000000"/>
                </a:solidFill>
              </a:rPr>
              <a:t>Norme de qualité</a:t>
            </a:r>
          </a:p>
        </p:txBody>
      </p:sp>
      <p:sp>
        <p:nvSpPr>
          <p:cNvPr id="12" name="TextBox 11">
            <a:extLst>
              <a:ext uri="{FF2B5EF4-FFF2-40B4-BE49-F238E27FC236}">
                <a16:creationId xmlns:a16="http://schemas.microsoft.com/office/drawing/2014/main" id="{F0F35BBD-54CB-4390-9756-E2365E67CCA5}"/>
              </a:ext>
            </a:extLst>
          </p:cNvPr>
          <p:cNvSpPr txBox="1"/>
          <p:nvPr>
            <p:custDataLst>
              <p:tags r:id="rId9"/>
            </p:custDataLst>
          </p:nvPr>
        </p:nvSpPr>
        <p:spPr>
          <a:xfrm>
            <a:off x="653002" y="5907502"/>
            <a:ext cx="1895071" cy="307777"/>
          </a:xfrm>
          <a:prstGeom prst="rect">
            <a:avLst/>
          </a:prstGeom>
          <a:noFill/>
        </p:spPr>
        <p:txBody>
          <a:bodyPr wrap="none" rtlCol="0" anchor="t">
            <a:spAutoFit/>
          </a:bodyPr>
          <a:lstStyle/>
          <a:p>
            <a:r>
              <a:rPr lang="fr-CA" b="1" u="none" dirty="0">
                <a:solidFill>
                  <a:srgbClr val="000000"/>
                </a:solidFill>
              </a:rPr>
              <a:t>Guide de mesure</a:t>
            </a:r>
          </a:p>
        </p:txBody>
      </p:sp>
      <p:pic>
        <p:nvPicPr>
          <p:cNvPr id="27" name="Picture 26">
            <a:extLst>
              <a:ext uri="{FF2B5EF4-FFF2-40B4-BE49-F238E27FC236}">
                <a16:creationId xmlns:a16="http://schemas.microsoft.com/office/drawing/2014/main" id="{91A4329B-9603-EE44-985F-9F448C3161E4}"/>
              </a:ext>
            </a:extLst>
          </p:cNvPr>
          <p:cNvPicPr>
            <a:picLocks noChangeAspect="1"/>
          </p:cNvPicPr>
          <p:nvPr/>
        </p:nvPicPr>
        <p:blipFill>
          <a:blip r:embed="rId13"/>
          <a:srcRect/>
          <a:stretch/>
        </p:blipFill>
        <p:spPr>
          <a:xfrm>
            <a:off x="5165656" y="1195756"/>
            <a:ext cx="1628496" cy="2106334"/>
          </a:xfrm>
          <a:prstGeom prst="rect">
            <a:avLst/>
          </a:prstGeom>
          <a:effectLst>
            <a:outerShdw blurRad="76200" algn="ctr" rotWithShape="0">
              <a:prstClr val="black">
                <a:alpha val="40000"/>
              </a:prstClr>
            </a:outerShdw>
          </a:effectLst>
        </p:spPr>
      </p:pic>
      <p:pic>
        <p:nvPicPr>
          <p:cNvPr id="28" name="Picture 27">
            <a:extLst>
              <a:ext uri="{FF2B5EF4-FFF2-40B4-BE49-F238E27FC236}">
                <a16:creationId xmlns:a16="http://schemas.microsoft.com/office/drawing/2014/main" id="{A44A501D-DAB4-A042-9331-DFE481689AC3}"/>
              </a:ext>
            </a:extLst>
          </p:cNvPr>
          <p:cNvPicPr>
            <a:picLocks noChangeAspect="1"/>
          </p:cNvPicPr>
          <p:nvPr/>
        </p:nvPicPr>
        <p:blipFill>
          <a:blip r:embed="rId14"/>
          <a:stretch>
            <a:fillRect/>
          </a:stretch>
        </p:blipFill>
        <p:spPr>
          <a:xfrm>
            <a:off x="436829" y="4073215"/>
            <a:ext cx="2327418" cy="1745564"/>
          </a:xfrm>
          <a:prstGeom prst="rect">
            <a:avLst/>
          </a:prstGeom>
          <a:ln>
            <a:noFill/>
          </a:ln>
          <a:effectLst>
            <a:outerShdw blurRad="292100" dist="165100" dir="2700000" sx="93000" sy="93000" algn="tl" rotWithShape="0">
              <a:srgbClr val="333333">
                <a:alpha val="81000"/>
              </a:srgbClr>
            </a:outerShdw>
          </a:effectLst>
        </p:spPr>
      </p:pic>
      <p:sp>
        <p:nvSpPr>
          <p:cNvPr id="30" name="TextBox 11">
            <a:extLst>
              <a:ext uri="{FF2B5EF4-FFF2-40B4-BE49-F238E27FC236}">
                <a16:creationId xmlns:a16="http://schemas.microsoft.com/office/drawing/2014/main" id="{A068FCAE-72CB-7E4F-BF08-D9A788DAA5F0}"/>
              </a:ext>
            </a:extLst>
          </p:cNvPr>
          <p:cNvSpPr txBox="1">
            <a:spLocks noChangeArrowheads="1"/>
          </p:cNvSpPr>
          <p:nvPr>
            <p:custDataLst>
              <p:tags r:id="rId10"/>
            </p:custDataLst>
          </p:nvPr>
        </p:nvSpPr>
        <p:spPr bwMode="auto">
          <a:xfrm>
            <a:off x="6531197" y="5892298"/>
            <a:ext cx="18954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175"/>
              </a:spcBef>
              <a:buClr>
                <a:srgbClr val="00858F"/>
              </a:buClr>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1175"/>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ts val="1175"/>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ts val="1175"/>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en-US" altLang="en-US" sz="1400" b="1" u="none">
                <a:solidFill>
                  <a:srgbClr val="000000"/>
                </a:solidFill>
              </a:rPr>
              <a:t>Guide de </a:t>
            </a:r>
            <a:r>
              <a:rPr lang="en-US" altLang="en-US" sz="1400" b="1" u="none" err="1">
                <a:solidFill>
                  <a:srgbClr val="000000"/>
                </a:solidFill>
              </a:rPr>
              <a:t>mesure</a:t>
            </a:r>
            <a:endParaRPr lang="en-US" altLang="en-US" sz="1400" b="1" u="none">
              <a:solidFill>
                <a:srgbClr val="000000"/>
              </a:solidFill>
            </a:endParaRPr>
          </a:p>
        </p:txBody>
      </p:sp>
      <p:pic>
        <p:nvPicPr>
          <p:cNvPr id="16" name="Picture 15">
            <a:extLst>
              <a:ext uri="{FF2B5EF4-FFF2-40B4-BE49-F238E27FC236}">
                <a16:creationId xmlns:a16="http://schemas.microsoft.com/office/drawing/2014/main" id="{0A1E0EC6-435B-0A45-8800-A77720900453}"/>
              </a:ext>
            </a:extLst>
          </p:cNvPr>
          <p:cNvPicPr>
            <a:picLocks noChangeAspect="1"/>
          </p:cNvPicPr>
          <p:nvPr/>
        </p:nvPicPr>
        <p:blipFill>
          <a:blip r:embed="rId15"/>
          <a:srcRect/>
          <a:stretch/>
        </p:blipFill>
        <p:spPr>
          <a:xfrm>
            <a:off x="2470078" y="1191104"/>
            <a:ext cx="1616634" cy="2100804"/>
          </a:xfrm>
          <a:prstGeom prst="rect">
            <a:avLst/>
          </a:prstGeom>
          <a:effectLst>
            <a:outerShdw blurRad="76200" algn="ctr" rotWithShape="0">
              <a:prstClr val="black">
                <a:alpha val="40000"/>
              </a:prstClr>
            </a:outerShdw>
          </a:effectLst>
        </p:spPr>
      </p:pic>
      <p:pic>
        <p:nvPicPr>
          <p:cNvPr id="17" name="Picture 9" descr="A screenshot of a social media post&#10;&#10;Description generated with very high confidence">
            <a:extLst>
              <a:ext uri="{FF2B5EF4-FFF2-40B4-BE49-F238E27FC236}">
                <a16:creationId xmlns:a16="http://schemas.microsoft.com/office/drawing/2014/main" id="{D1451349-1DCC-C740-839B-34A7BE8DF4DF}"/>
              </a:ext>
            </a:extLst>
          </p:cNvPr>
          <p:cNvPicPr>
            <a:picLocks noChangeAspect="1"/>
          </p:cNvPicPr>
          <p:nvPr/>
        </p:nvPicPr>
        <p:blipFill>
          <a:blip r:embed="rId16"/>
          <a:stretch>
            <a:fillRect/>
          </a:stretch>
        </p:blipFill>
        <p:spPr>
          <a:xfrm>
            <a:off x="3212748" y="4314209"/>
            <a:ext cx="2718502" cy="1177871"/>
          </a:xfrm>
          <a:prstGeom prst="rect">
            <a:avLst/>
          </a:prstGeom>
          <a:effectLst>
            <a:outerShdw blurRad="279400" dist="50800" dir="5400000" sx="98000" sy="98000" algn="ctr" rotWithShape="0">
              <a:srgbClr val="000000">
                <a:alpha val="59000"/>
              </a:srgbClr>
            </a:outerShdw>
          </a:effectLst>
        </p:spPr>
      </p:pic>
      <p:pic>
        <p:nvPicPr>
          <p:cNvPr id="19" name="Picture 18">
            <a:extLst>
              <a:ext uri="{FF2B5EF4-FFF2-40B4-BE49-F238E27FC236}">
                <a16:creationId xmlns:a16="http://schemas.microsoft.com/office/drawing/2014/main" id="{B4618898-91E3-5B4C-926D-A70B99A8EF0F}"/>
              </a:ext>
            </a:extLst>
          </p:cNvPr>
          <p:cNvPicPr>
            <a:picLocks noChangeAspect="1"/>
          </p:cNvPicPr>
          <p:nvPr/>
        </p:nvPicPr>
        <p:blipFill>
          <a:blip r:embed="rId17"/>
          <a:srcRect/>
          <a:stretch/>
        </p:blipFill>
        <p:spPr>
          <a:xfrm>
            <a:off x="6605383" y="4016597"/>
            <a:ext cx="1451268" cy="1878112"/>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custDataLst>
              <p:tags r:id="rId2"/>
            </p:custDataLst>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200" b="0" u="none" dirty="0">
                <a:solidFill>
                  <a:schemeClr val="tx1"/>
                </a:solidFill>
              </a:rPr>
              <a:t>Aperçu de la </a:t>
            </a:r>
            <a:r>
              <a:rPr lang="fr-CA" sz="3200" u="none" dirty="0">
                <a:solidFill>
                  <a:schemeClr val="tx1"/>
                </a:solidFill>
              </a:rPr>
              <a:t>norme de qualité</a:t>
            </a:r>
          </a:p>
        </p:txBody>
      </p:sp>
      <p:sp>
        <p:nvSpPr>
          <p:cNvPr id="37" name="TextBox 36">
            <a:extLst>
              <a:ext uri="{FF2B5EF4-FFF2-40B4-BE49-F238E27FC236}">
                <a16:creationId xmlns:a16="http://schemas.microsoft.com/office/drawing/2014/main" id="{46A3E18D-2263-3A45-B7B1-17AF3D019040}"/>
              </a:ext>
            </a:extLst>
          </p:cNvPr>
          <p:cNvSpPr txBox="1"/>
          <p:nvPr>
            <p:custDataLst>
              <p:tags r:id="rId3"/>
            </p:custDataLst>
          </p:nvPr>
        </p:nvSpPr>
        <p:spPr>
          <a:xfrm>
            <a:off x="1707187" y="1193483"/>
            <a:ext cx="1095043" cy="338554"/>
          </a:xfrm>
          <a:prstGeom prst="rect">
            <a:avLst/>
          </a:prstGeom>
          <a:solidFill>
            <a:srgbClr val="047BC1"/>
          </a:solidFill>
          <a:ln>
            <a:noFill/>
          </a:ln>
        </p:spPr>
        <p:txBody>
          <a:bodyPr wrap="none" rtlCol="0">
            <a:spAutoFit/>
          </a:bodyPr>
          <a:lstStyle/>
          <a:p>
            <a:pPr algn="ctr"/>
            <a:r>
              <a:rPr lang="fr-CA" sz="1600" b="1" u="none" dirty="0">
                <a:solidFill>
                  <a:schemeClr val="bg1"/>
                </a:solidFill>
              </a:rPr>
              <a:t>L’Énoncé</a:t>
            </a:r>
          </a:p>
        </p:txBody>
      </p:sp>
      <p:sp>
        <p:nvSpPr>
          <p:cNvPr id="38" name="TextBox 37">
            <a:extLst>
              <a:ext uri="{FF2B5EF4-FFF2-40B4-BE49-F238E27FC236}">
                <a16:creationId xmlns:a16="http://schemas.microsoft.com/office/drawing/2014/main" id="{C6442530-2219-7243-9034-DFEF3119AB6E}"/>
              </a:ext>
            </a:extLst>
          </p:cNvPr>
          <p:cNvSpPr txBox="1"/>
          <p:nvPr>
            <p:custDataLst>
              <p:tags r:id="rId4"/>
            </p:custDataLst>
          </p:nvPr>
        </p:nvSpPr>
        <p:spPr>
          <a:xfrm>
            <a:off x="6133432" y="1187343"/>
            <a:ext cx="1085554" cy="338554"/>
          </a:xfrm>
          <a:prstGeom prst="rect">
            <a:avLst/>
          </a:prstGeom>
          <a:solidFill>
            <a:srgbClr val="047BC1"/>
          </a:solidFill>
          <a:ln>
            <a:noFill/>
          </a:ln>
        </p:spPr>
        <p:txBody>
          <a:bodyPr wrap="none" rtlCol="0">
            <a:spAutoFit/>
          </a:bodyPr>
          <a:lstStyle/>
          <a:p>
            <a:pPr algn="ctr"/>
            <a:r>
              <a:rPr lang="fr-CA" sz="1600" b="1" u="none" dirty="0">
                <a:solidFill>
                  <a:schemeClr val="bg1"/>
                </a:solidFill>
              </a:rPr>
              <a:t>Le public</a:t>
            </a:r>
          </a:p>
        </p:txBody>
      </p:sp>
      <p:sp>
        <p:nvSpPr>
          <p:cNvPr id="39" name="TextBox 38">
            <a:extLst>
              <a:ext uri="{FF2B5EF4-FFF2-40B4-BE49-F238E27FC236}">
                <a16:creationId xmlns:a16="http://schemas.microsoft.com/office/drawing/2014/main" id="{49FA1293-B372-D949-8E9D-3802A78C82B2}"/>
              </a:ext>
            </a:extLst>
          </p:cNvPr>
          <p:cNvSpPr txBox="1"/>
          <p:nvPr>
            <p:custDataLst>
              <p:tags r:id="rId5"/>
            </p:custDataLst>
          </p:nvPr>
        </p:nvSpPr>
        <p:spPr>
          <a:xfrm>
            <a:off x="4443546" y="4729398"/>
            <a:ext cx="1689886" cy="338554"/>
          </a:xfrm>
          <a:prstGeom prst="rect">
            <a:avLst/>
          </a:prstGeom>
          <a:solidFill>
            <a:srgbClr val="047BC1"/>
          </a:solidFill>
          <a:ln>
            <a:noFill/>
          </a:ln>
        </p:spPr>
        <p:txBody>
          <a:bodyPr wrap="square" rtlCol="0">
            <a:spAutoFit/>
          </a:bodyPr>
          <a:lstStyle/>
          <a:p>
            <a:pPr algn="ctr"/>
            <a:r>
              <a:rPr lang="fr-CA" sz="1600" b="1" u="none" dirty="0">
                <a:solidFill>
                  <a:schemeClr val="bg1"/>
                </a:solidFill>
              </a:rPr>
              <a:t>Les indicateurs</a:t>
            </a:r>
          </a:p>
        </p:txBody>
      </p:sp>
      <p:sp>
        <p:nvSpPr>
          <p:cNvPr id="40" name="TextBox 39">
            <a:extLst>
              <a:ext uri="{FF2B5EF4-FFF2-40B4-BE49-F238E27FC236}">
                <a16:creationId xmlns:a16="http://schemas.microsoft.com/office/drawing/2014/main" id="{2B85BE2A-72C0-4246-B48E-702D7AA56AFD}"/>
              </a:ext>
            </a:extLst>
          </p:cNvPr>
          <p:cNvSpPr txBox="1"/>
          <p:nvPr>
            <p:custDataLst>
              <p:tags r:id="rId6"/>
            </p:custDataLst>
          </p:nvPr>
        </p:nvSpPr>
        <p:spPr>
          <a:xfrm>
            <a:off x="1745394" y="4144623"/>
            <a:ext cx="1596149" cy="584775"/>
          </a:xfrm>
          <a:prstGeom prst="rect">
            <a:avLst/>
          </a:prstGeom>
          <a:solidFill>
            <a:srgbClr val="047BC1"/>
          </a:solidFill>
          <a:ln>
            <a:solidFill>
              <a:srgbClr val="FFFFFF"/>
            </a:solidFill>
          </a:ln>
        </p:spPr>
        <p:txBody>
          <a:bodyPr wrap="square" rtlCol="0">
            <a:spAutoFit/>
          </a:bodyPr>
          <a:lstStyle/>
          <a:p>
            <a:pPr algn="ctr"/>
            <a:r>
              <a:rPr lang="fr-CA" sz="1600" b="1" u="none" dirty="0">
                <a:solidFill>
                  <a:schemeClr val="bg1"/>
                </a:solidFill>
              </a:rPr>
              <a:t>Les définitions</a:t>
            </a:r>
          </a:p>
        </p:txBody>
      </p:sp>
      <p:cxnSp>
        <p:nvCxnSpPr>
          <p:cNvPr id="41" name="Straight Arrow Connector 40">
            <a:extLst>
              <a:ext uri="{FF2B5EF4-FFF2-40B4-BE49-F238E27FC236}">
                <a16:creationId xmlns:a16="http://schemas.microsoft.com/office/drawing/2014/main" id="{E4C00ADC-F224-1241-B46F-17F73BC32B48}"/>
              </a:ext>
            </a:extLst>
          </p:cNvPr>
          <p:cNvCxnSpPr>
            <a:cxnSpLocks/>
          </p:cNvCxnSpPr>
          <p:nvPr>
            <p:custDataLst>
              <p:tags r:id="rId7"/>
            </p:custDataLst>
          </p:nvPr>
        </p:nvCxnSpPr>
        <p:spPr bwMode="auto">
          <a:xfrm>
            <a:off x="2257329" y="1531838"/>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42" name="Straight Arrow Connector 41">
            <a:extLst>
              <a:ext uri="{FF2B5EF4-FFF2-40B4-BE49-F238E27FC236}">
                <a16:creationId xmlns:a16="http://schemas.microsoft.com/office/drawing/2014/main" id="{BB645510-BBD4-2346-9302-09B3148404D7}"/>
              </a:ext>
            </a:extLst>
          </p:cNvPr>
          <p:cNvCxnSpPr>
            <a:cxnSpLocks/>
          </p:cNvCxnSpPr>
          <p:nvPr>
            <p:custDataLst>
              <p:tags r:id="rId8"/>
            </p:custDataLst>
          </p:nvPr>
        </p:nvCxnSpPr>
        <p:spPr bwMode="auto">
          <a:xfrm>
            <a:off x="6697819" y="1505575"/>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43" name="Straight Arrow Connector 42">
            <a:extLst>
              <a:ext uri="{FF2B5EF4-FFF2-40B4-BE49-F238E27FC236}">
                <a16:creationId xmlns:a16="http://schemas.microsoft.com/office/drawing/2014/main" id="{C21D296E-89EA-264E-B72A-AA4251271537}"/>
              </a:ext>
            </a:extLst>
          </p:cNvPr>
          <p:cNvCxnSpPr>
            <a:cxnSpLocks/>
            <a:stCxn id="40" idx="2"/>
          </p:cNvCxnSpPr>
          <p:nvPr>
            <p:custDataLst>
              <p:tags r:id="rId9"/>
            </p:custDataLst>
          </p:nvPr>
        </p:nvCxnSpPr>
        <p:spPr bwMode="auto">
          <a:xfrm>
            <a:off x="2543469" y="4729398"/>
            <a:ext cx="0" cy="281528"/>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44" name="Straight Arrow Connector 43">
            <a:extLst>
              <a:ext uri="{FF2B5EF4-FFF2-40B4-BE49-F238E27FC236}">
                <a16:creationId xmlns:a16="http://schemas.microsoft.com/office/drawing/2014/main" id="{1EED9448-2C20-D54B-A37C-7106F9D72CE3}"/>
              </a:ext>
            </a:extLst>
          </p:cNvPr>
          <p:cNvCxnSpPr>
            <a:cxnSpLocks/>
          </p:cNvCxnSpPr>
          <p:nvPr>
            <p:custDataLst>
              <p:tags r:id="rId10"/>
            </p:custDataLst>
          </p:nvPr>
        </p:nvCxnSpPr>
        <p:spPr bwMode="auto">
          <a:xfrm>
            <a:off x="6082614" y="4900504"/>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15" name="Picture 14">
            <a:extLst>
              <a:ext uri="{FF2B5EF4-FFF2-40B4-BE49-F238E27FC236}">
                <a16:creationId xmlns:a16="http://schemas.microsoft.com/office/drawing/2014/main" id="{837FDBEE-B899-7244-9FB7-9A16C838A683}"/>
              </a:ext>
            </a:extLst>
          </p:cNvPr>
          <p:cNvPicPr>
            <a:picLocks noChangeAspect="1"/>
          </p:cNvPicPr>
          <p:nvPr/>
        </p:nvPicPr>
        <p:blipFill>
          <a:blip r:embed="rId13"/>
          <a:srcRect/>
          <a:stretch/>
        </p:blipFill>
        <p:spPr>
          <a:xfrm>
            <a:off x="575388" y="2022809"/>
            <a:ext cx="3363881" cy="195407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D62E47CF-9E01-1546-A26A-E4CDF4AA4BF6}"/>
              </a:ext>
            </a:extLst>
          </p:cNvPr>
          <p:cNvPicPr>
            <a:picLocks noChangeAspect="1"/>
          </p:cNvPicPr>
          <p:nvPr/>
        </p:nvPicPr>
        <p:blipFill>
          <a:blip r:embed="rId14"/>
          <a:srcRect/>
          <a:stretch/>
        </p:blipFill>
        <p:spPr>
          <a:xfrm>
            <a:off x="5712149" y="2022809"/>
            <a:ext cx="1971339" cy="2038572"/>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AF4D3E7A-4DEF-6C4F-89DC-E211F590C083}"/>
              </a:ext>
            </a:extLst>
          </p:cNvPr>
          <p:cNvPicPr>
            <a:picLocks noChangeAspect="1"/>
          </p:cNvPicPr>
          <p:nvPr/>
        </p:nvPicPr>
        <p:blipFill>
          <a:blip r:embed="rId15"/>
          <a:srcRect/>
          <a:stretch/>
        </p:blipFill>
        <p:spPr>
          <a:xfrm>
            <a:off x="6561194" y="4479176"/>
            <a:ext cx="1472314" cy="173347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371AA9E3-A6A5-2343-9668-4082F719AFE3}"/>
              </a:ext>
            </a:extLst>
          </p:cNvPr>
          <p:cNvPicPr>
            <a:picLocks noChangeAspect="1"/>
          </p:cNvPicPr>
          <p:nvPr/>
        </p:nvPicPr>
        <p:blipFill>
          <a:blip r:embed="rId16"/>
          <a:srcRect/>
          <a:stretch/>
        </p:blipFill>
        <p:spPr>
          <a:xfrm>
            <a:off x="1493567" y="5154362"/>
            <a:ext cx="2099801" cy="122939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t>Normes de qualité : </a:t>
            </a:r>
            <a:br>
              <a:rPr lang="fr-CA" sz="2800" b="0"/>
            </a:br>
            <a:r>
              <a:rPr lang="fr-CA"/>
              <a:t>Guide de conversation du patient</a:t>
            </a:r>
          </a:p>
        </p:txBody>
      </p:sp>
      <p:sp>
        <p:nvSpPr>
          <p:cNvPr id="5" name="Content Placeholder 4"/>
          <p:cNvSpPr>
            <a:spLocks noGrp="1"/>
          </p:cNvSpPr>
          <p:nvPr>
            <p:ph idx="4294967295"/>
            <p:custDataLst>
              <p:tags r:id="rId3"/>
            </p:custDataLst>
          </p:nvPr>
        </p:nvSpPr>
        <p:spPr>
          <a:xfrm>
            <a:off x="473272" y="2549525"/>
            <a:ext cx="3273462" cy="2492375"/>
          </a:xfrm>
        </p:spPr>
        <p:txBody>
          <a:bodyPr/>
          <a:lstStyle/>
          <a:p>
            <a:pPr marL="0" indent="0">
              <a:buNone/>
            </a:pPr>
            <a:r>
              <a:rPr lang="fr-CA" sz="1800"/>
              <a:t>Le </a:t>
            </a:r>
            <a:r>
              <a:rPr lang="fr-CA" sz="1800" b="1"/>
              <a:t>guide de conversation du patient </a:t>
            </a:r>
            <a:r>
              <a:rPr lang="fr-CA" sz="1800"/>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4" name="Picture 3">
            <a:extLst>
              <a:ext uri="{FF2B5EF4-FFF2-40B4-BE49-F238E27FC236}">
                <a16:creationId xmlns:a16="http://schemas.microsoft.com/office/drawing/2014/main" id="{BE8DDAE7-D290-5240-BE22-897552B236A1}"/>
              </a:ext>
            </a:extLst>
          </p:cNvPr>
          <p:cNvPicPr>
            <a:picLocks noChangeAspect="1"/>
          </p:cNvPicPr>
          <p:nvPr>
            <p:custDataLst>
              <p:tags r:id="rId4"/>
            </p:custDataLst>
          </p:nvPr>
        </p:nvPicPr>
        <p:blipFill>
          <a:blip r:embed="rId7"/>
          <a:srcRect/>
          <a:stretch/>
        </p:blipFill>
        <p:spPr>
          <a:xfrm>
            <a:off x="4693900" y="1720196"/>
            <a:ext cx="3445890" cy="4456994"/>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457200" y="274638"/>
            <a:ext cx="8244584" cy="1165909"/>
          </a:xfrm>
        </p:spPr>
        <p:txBody>
          <a:bodyPr/>
          <a:lstStyle/>
          <a:p>
            <a:r>
              <a:rPr lang="fr-CA" sz="2800" b="0" dirty="0"/>
              <a:t>Normes de qualité :</a:t>
            </a:r>
            <a:br>
              <a:rPr lang="fr-CA" dirty="0"/>
            </a:br>
            <a:r>
              <a:rPr lang="fr-CA" dirty="0"/>
              <a:t>Recommandations relatives </a:t>
            </a:r>
            <a:br>
              <a:rPr lang="fr-CA" dirty="0"/>
            </a:br>
            <a:r>
              <a:rPr lang="fr-CA" dirty="0"/>
              <a:t>à l’adoption</a:t>
            </a:r>
          </a:p>
        </p:txBody>
      </p:sp>
      <p:sp>
        <p:nvSpPr>
          <p:cNvPr id="5" name="Content Placeholder 4"/>
          <p:cNvSpPr>
            <a:spLocks noGrp="1"/>
          </p:cNvSpPr>
          <p:nvPr>
            <p:ph idx="4294967295"/>
            <p:custDataLst>
              <p:tags r:id="rId3"/>
            </p:custDataLst>
          </p:nvPr>
        </p:nvSpPr>
        <p:spPr>
          <a:xfrm>
            <a:off x="1210160" y="2903537"/>
            <a:ext cx="6723680" cy="1050925"/>
          </a:xfrm>
        </p:spPr>
        <p:txBody>
          <a:bodyPr/>
          <a:lstStyle/>
          <a:p>
            <a:pPr marL="0" indent="0">
              <a:buNone/>
            </a:pPr>
            <a:r>
              <a:rPr lang="fr-CA" sz="1800" b="1" dirty="0"/>
              <a:t>Recommandations</a:t>
            </a:r>
            <a:r>
              <a:rPr lang="fr-CA" sz="1800" dirty="0"/>
              <a:t> pour les décideurs, les administrateurs, les organismes de soins de santé et les professionnels qui visent à combler les lacunes entre les soins actuels et les soins présentés dans les énoncés de qualité pour favoriser l’adoption de la norme de qualité dans l’ensemble de l’Ontario.</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t>Normes de qualité :</a:t>
            </a:r>
            <a:br>
              <a:rPr lang="fr-CA"/>
            </a:br>
            <a:r>
              <a:rPr lang="fr-CA"/>
              <a:t>Outils de mise en œuvre</a:t>
            </a:r>
          </a:p>
        </p:txBody>
      </p:sp>
      <p:sp>
        <p:nvSpPr>
          <p:cNvPr id="5" name="Content Placeholder 4"/>
          <p:cNvSpPr>
            <a:spLocks noGrp="1"/>
          </p:cNvSpPr>
          <p:nvPr>
            <p:ph idx="4294967295"/>
            <p:custDataLst>
              <p:tags r:id="rId3"/>
            </p:custDataLst>
          </p:nvPr>
        </p:nvSpPr>
        <p:spPr>
          <a:xfrm>
            <a:off x="496935" y="2173288"/>
            <a:ext cx="3354340" cy="4248150"/>
          </a:xfrm>
        </p:spPr>
        <p:txBody>
          <a:bodyPr/>
          <a:lstStyle/>
          <a:p>
            <a:pPr marL="0" indent="0">
              <a:buNone/>
            </a:pPr>
            <a:r>
              <a:rPr lang="fr-CA" sz="1800"/>
              <a:t>Le </a:t>
            </a:r>
            <a:r>
              <a:rPr lang="fr-CA" sz="1800" b="1" i="1"/>
              <a:t>Guide de démarrage</a:t>
            </a:r>
            <a:r>
              <a:rPr lang="fr-CA" sz="1800" b="1"/>
              <a:t> :</a:t>
            </a:r>
          </a:p>
          <a:p>
            <a:r>
              <a:rPr lang="fr-CA" sz="1800"/>
              <a:t>Décrit le processus d’utilisation de la norme de qualité à titre de ressource pour offrir des soins de qualité supérieure</a:t>
            </a:r>
          </a:p>
          <a:p>
            <a:r>
              <a:rPr lang="fr-CA" sz="1800"/>
              <a:t>Contient des démarches fondées sur des données probantes, ainsi que d’autres outils et modèles utiles pour mettre en œuvre les idées de changement à l’échelle de la pratique</a:t>
            </a:r>
          </a:p>
        </p:txBody>
      </p:sp>
      <p:pic>
        <p:nvPicPr>
          <p:cNvPr id="6" name="Picture 5">
            <a:extLst>
              <a:ext uri="{FF2B5EF4-FFF2-40B4-BE49-F238E27FC236}">
                <a16:creationId xmlns:a16="http://schemas.microsoft.com/office/drawing/2014/main" id="{8D3EA314-23DF-A34B-9BA3-081B8C6D0D53}"/>
              </a:ext>
            </a:extLst>
          </p:cNvPr>
          <p:cNvPicPr>
            <a:picLocks noChangeAspect="1"/>
          </p:cNvPicPr>
          <p:nvPr/>
        </p:nvPicPr>
        <p:blipFill>
          <a:blip r:embed="rId6"/>
          <a:stretch>
            <a:fillRect/>
          </a:stretch>
        </p:blipFill>
        <p:spPr>
          <a:xfrm>
            <a:off x="4186097" y="2053947"/>
            <a:ext cx="4421805"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10"/>
</p:tagLst>
</file>

<file path=ppt/tags/tag102.xml><?xml version="1.0" encoding="utf-8"?>
<p:tagLst xmlns:a="http://schemas.openxmlformats.org/drawingml/2006/main" xmlns:r="http://schemas.openxmlformats.org/officeDocument/2006/relationships" xmlns:p="http://schemas.openxmlformats.org/presentationml/2006/main">
  <p:tag name="NUM" val="11"/>
</p:tagLst>
</file>

<file path=ppt/tags/tag103.xml><?xml version="1.0" encoding="utf-8"?>
<p:tagLst xmlns:a="http://schemas.openxmlformats.org/drawingml/2006/main" xmlns:r="http://schemas.openxmlformats.org/officeDocument/2006/relationships" xmlns:p="http://schemas.openxmlformats.org/presentationml/2006/main">
  <p:tag name="NUM" val="1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3.xml><?xml version="1.0" encoding="utf-8"?>
<p:tagLst xmlns:a="http://schemas.openxmlformats.org/drawingml/2006/main" xmlns:r="http://schemas.openxmlformats.org/officeDocument/2006/relationships" xmlns:p="http://schemas.openxmlformats.org/presentationml/2006/main">
  <p:tag name="NUM" val="1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2766ba3875fa8bb246d19b6189d6fedb">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5dd12127897edfb55a7efe4bf00f328c"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19CE8428-1038-4582-BB1B-B9F2288CE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http://purl.org/dc/terms/"/>
    <ds:schemaRef ds:uri="http://schemas.microsoft.com/office/infopath/2007/PartnerControls"/>
    <ds:schemaRef ds:uri="http://purl.org/dc/dcmitype/"/>
    <ds:schemaRef ds:uri="209d81ef-0277-42ba-a0f1-16cbb8b85662"/>
    <ds:schemaRef ds:uri="http://schemas.microsoft.com/office/2006/documentManagement/types"/>
    <ds:schemaRef ds:uri="http://purl.org/dc/elements/1.1/"/>
    <ds:schemaRef ds:uri="http://schemas.openxmlformats.org/package/2006/metadata/core-properties"/>
    <ds:schemaRef ds:uri="fb09dc78-496d-4cee-aa06-cd448ccde12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244</TotalTime>
  <Words>4767</Words>
  <Application>Microsoft Macintosh PowerPoint</Application>
  <PresentationFormat>On-screen Show (4:3)</PresentationFormat>
  <Paragraphs>296</Paragraphs>
  <Slides>42</Slides>
  <Notes>39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42</vt:i4>
      </vt:variant>
    </vt:vector>
  </HeadingPairs>
  <TitlesOfParts>
    <vt:vector size="52" baseType="lpstr">
      <vt:lpstr>MS PGothic</vt:lpstr>
      <vt:lpstr>Arial</vt:lpstr>
      <vt:lpstr>Arial Narrow</vt:lpstr>
      <vt:lpstr>Calibri</vt:lpstr>
      <vt:lpstr>Helvetica Neue Light</vt:lpstr>
      <vt:lpstr>ITC Century Std Book</vt:lpstr>
      <vt:lpstr>HQO Draft Template_4-3</vt:lpstr>
      <vt:lpstr>HQO_Slide</vt:lpstr>
      <vt:lpstr>1_HQO_Slide</vt:lpstr>
      <vt:lpstr>1_HQO Draft Template_4-3</vt:lpstr>
      <vt:lpstr>PowerPoint Presentation</vt:lpstr>
      <vt:lpstr>Objectifs</vt:lpstr>
      <vt:lpstr>Normes de qualité</vt:lpstr>
      <vt:lpstr>Normes de qualité</vt:lpstr>
      <vt:lpstr>Ressources des normes de qualité</vt:lpstr>
      <vt:lpstr>PowerPoint Presentation</vt:lpstr>
      <vt:lpstr>Normes de qualité :  Guide de conversation du patient</vt:lpstr>
      <vt:lpstr>Normes de qualité : Recommandations relatives  à l’adoption</vt:lpstr>
      <vt:lpstr>Normes de qualité : Outils de mise en œuvre</vt:lpstr>
      <vt:lpstr>Normes de qualité : Quorum</vt:lpstr>
      <vt:lpstr>Normes de qualité : Guide de mesure</vt:lpstr>
      <vt:lpstr>Normes de qualité : Tableaux de données</vt:lpstr>
      <vt:lpstr>Pourquoi avons-nous besoin d’une norme de qualité pour la transition entre l’hôpital et la maison?  </vt:lpstr>
      <vt:lpstr>PowerPoint Presentation</vt:lpstr>
      <vt:lpstr>Nous [mon mari et moi] avons eu 10 congés de l’hôpital; à aucun moment mon rôle d’aidante n’a été reconnu et personne ne nous a renseignés sur la façon de gérer notre retour à la maison. J’ai eu l’impression d’être poussée en bas d’une falaise et j’ai dû me débrouiller seule. Je pense que [quitter l’hôpital] devrait être considéré comme une course de relais – passer le témoin en toute sécurité à la prochaine personne, plutôt que de simplement le laisser tomber. Quitter l’hôpital n’est pas un « congé » c’est une transition.   Cette norme de qualité aidera les fournisseurs de soins de santé à comprendre le rôle important de l’aidant et la quantité de soins que les patients et leurs aidants doivent assumer lorsqu’ils quittent l’hôpital. Je pense qu’elle aidera les patients et les aidants à comprendre non seulement leurs responsabilités, mais aussi à savoir qu’ils ont des droits, qu’ils ont accès à des services, qu’ils peuvent poser des questions et quelles questions poser, et qu’ils devraient obtenir de la formation et du soutien avant de rentrer chez eux.   –  Carole Ann Alloway, cofondatrice, Family Caregivers Voice; consultante en situation de vécu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Énoncés de qualité pour améliorer les soins  </vt:lpstr>
      <vt:lpstr>Portée de la norme de qualité</vt:lpstr>
      <vt:lpstr>Thèmes de l’énoncé sur cette norme de qualité </vt:lpstr>
      <vt:lpstr>Énoncé de qualité 1 :  Échange de renseignement sur l’admission</vt:lpstr>
      <vt:lpstr>Énoncé de qualité 2 :  Évaluation globale  </vt:lpstr>
      <vt:lpstr>Énoncé de qualité 3 :  Participation du patient, de la famille et des aidants à la planification de la transition  </vt:lpstr>
      <vt:lpstr>Énoncé de qualité 4 :  Éducation, formation et soutien des patients, des familles et des aidants    </vt:lpstr>
      <vt:lpstr>Énoncé de qualité 5 :  Plans de transition      </vt:lpstr>
      <vt:lpstr>Énoncé de qualité 6 :  Transitions coordonnées       </vt:lpstr>
      <vt:lpstr>Énoncé de qualité 7 :  Examen des médicaments et soutien associé      </vt:lpstr>
      <vt:lpstr>Énoncé de qualité 8 :  Soins médicaux de suivi coordonnés       </vt:lpstr>
      <vt:lpstr>Énoncé de qualité 9 :  Soutien approprié et en temps opportun pour les soins à domicile et en milieu communautaire        </vt:lpstr>
      <vt:lpstr>Énoncé de qualité 10 :  Coûts assumés personnellement et limites des services financés      </vt:lpstr>
      <vt:lpstr>L’établissement de normes au niveau provincial change vraiment la conversation sur l’importance de la transition des soins et établit l’orientation de la qualité. Cette norme de qualité peut tracer la voie à suivre pour les équipes Santé Ontario afin de s’assurer que la transition de l’hôpital au domicile et dans la collectivité soit un seul voyage continu. Nous devons préparer et impliquer toutes les personnes qui participent aux transferts et aux points de transition avec les patients et les aidants dès leur arrivée à l’hôpital et anticiper le plus possible les besoins de la famille et de l’aidant. Il est important d’avoir un point de vue beaucoup plus global qui tient compte des ressources personnelles et financières dont un patient pourrait également disposer, et de ce dont le système est alors responsable. En tant que médecins de famille, nous ne donnons jamais vraiment de congé de nos soins à nos patients, de sorte que chaque point de transition contient des éléments essentiels à la qualité des soins.    – Thuy-Nga (Tia) Pham, Physician Lead, South East Toronto Family Health Team</vt:lpstr>
      <vt:lpstr> Manière de mesurer le succès </vt:lpstr>
      <vt:lpstr>Indicateurs pouvant être mesurés à l’aide de données provinciales </vt:lpstr>
      <vt:lpstr>Indicateur ne pouvant être mesuré qu’à l’aide de données locales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Wong, Steven</cp:lastModifiedBy>
  <cp:revision>96</cp:revision>
  <dcterms:modified xsi:type="dcterms:W3CDTF">2019-12-16T21:07:02Z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