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6"/>
  </p:notesMasterIdLst>
  <p:handoutMasterIdLst>
    <p:handoutMasterId r:id="rId47"/>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700" r:id="rId19"/>
    <p:sldId id="624" r:id="rId20"/>
    <p:sldId id="1392" r:id="rId21"/>
    <p:sldId id="1399" r:id="rId22"/>
    <p:sldId id="1405" r:id="rId23"/>
    <p:sldId id="1418" r:id="rId24"/>
    <p:sldId id="1394" r:id="rId25"/>
    <p:sldId id="1421" r:id="rId26"/>
    <p:sldId id="1403" r:id="rId27"/>
    <p:sldId id="1419" r:id="rId28"/>
    <p:sldId id="1404" r:id="rId29"/>
    <p:sldId id="422" r:id="rId30"/>
    <p:sldId id="1324" r:id="rId31"/>
    <p:sldId id="278" r:id="rId32"/>
    <p:sldId id="666" r:id="rId33"/>
    <p:sldId id="667" r:id="rId34"/>
    <p:sldId id="668" r:id="rId35"/>
    <p:sldId id="669" r:id="rId36"/>
    <p:sldId id="670" r:id="rId37"/>
    <p:sldId id="1174" r:id="rId38"/>
    <p:sldId id="1395" r:id="rId39"/>
    <p:sldId id="1398" r:id="rId40"/>
    <p:sldId id="1397" r:id="rId41"/>
    <p:sldId id="1396" r:id="rId42"/>
    <p:sldId id="1369" r:id="rId43"/>
    <p:sldId id="1416" r:id="rId44"/>
    <p:sldId id="256" r:id="rId45"/>
  </p:sldIdLst>
  <p:sldSz cx="9144000" cy="6858000" type="screen4x3"/>
  <p:notesSz cx="6858000" cy="9144000"/>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5"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9"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McTavish, Sarah" initials="MS" lastIdx="1" clrIdx="30">
    <p:extLst>
      <p:ext uri="{19B8F6BF-5375-455C-9EA6-DF929625EA0E}">
        <p15:presenceInfo xmlns:p15="http://schemas.microsoft.com/office/powerpoint/2012/main" userId="S::smctavish@hqontario.ca::fa922b1c-c151-4fc5-b660-75c4edfddf31" providerId="AD"/>
      </p:ext>
    </p:extLst>
  </p:cmAuthor>
  <p:cmAuthor id="31" name="Johnson, Stacey" initials="JS" lastIdx="5" clrIdx="31">
    <p:extLst>
      <p:ext uri="{19B8F6BF-5375-455C-9EA6-DF929625EA0E}">
        <p15:presenceInfo xmlns:p15="http://schemas.microsoft.com/office/powerpoint/2012/main" userId="S::sjohnson@hqontario.ca::c1d74880-3551-4508-8754-1d2254d9d2e6" providerId="AD"/>
      </p:ext>
    </p:extLst>
  </p:cmAuthor>
  <p:cmAuthor id="32" name="Stacey Johnson" initials="SJ" lastIdx="4" clrIdx="32">
    <p:extLst>
      <p:ext uri="{19B8F6BF-5375-455C-9EA6-DF929625EA0E}">
        <p15:presenceInfo xmlns:p15="http://schemas.microsoft.com/office/powerpoint/2012/main" userId="Stacey Johnson" providerId="None"/>
      </p:ext>
    </p:extLst>
  </p:cmAuthor>
  <p:cmAuthor id="33" name="Yeritsyan, Naira" initials="YN" lastIdx="9" clrIdx="33">
    <p:extLst>
      <p:ext uri="{19B8F6BF-5375-455C-9EA6-DF929625EA0E}">
        <p15:presenceInfo xmlns:p15="http://schemas.microsoft.com/office/powerpoint/2012/main" userId="S::naira.yeritsyan@ontariohealth.ca::ec044d70-4116-4fc4-9825-08d4190244f1" providerId="AD"/>
      </p:ext>
    </p:extLst>
  </p:cmAuthor>
  <p:cmAuthor id="34" name="Yurkiewich, Alex" initials="YA [3]" lastIdx="22" clrIdx="34">
    <p:extLst>
      <p:ext uri="{19B8F6BF-5375-455C-9EA6-DF929625EA0E}">
        <p15:presenceInfo xmlns:p15="http://schemas.microsoft.com/office/powerpoint/2012/main" userId="S::alex.yurkiewich@ontariohealth.ca::b2e65cfe-f633-4e07-9704-0c4ea3bd5c65" providerId="AD"/>
      </p:ext>
    </p:extLst>
  </p:cmAuthor>
  <p:cmAuthor id="35" name="Cowan, Kara" initials="CK" lastIdx="9" clrIdx="35">
    <p:extLst>
      <p:ext uri="{19B8F6BF-5375-455C-9EA6-DF929625EA0E}">
        <p15:presenceInfo xmlns:p15="http://schemas.microsoft.com/office/powerpoint/2012/main" userId="S::kara.cowan@ontariohealth.ca::422dcf60-3108-48b9-a5a5-708e064ad6eb" providerId="AD"/>
      </p:ext>
    </p:extLst>
  </p:cmAuthor>
  <p:cmAuthor id="36" name="Phillips, Lacey" initials="PL [2]" lastIdx="6" clrIdx="36">
    <p:extLst>
      <p:ext uri="{19B8F6BF-5375-455C-9EA6-DF929625EA0E}">
        <p15:presenceInfo xmlns:p15="http://schemas.microsoft.com/office/powerpoint/2012/main" userId="Phillips, Lacey" providerId="None"/>
      </p:ext>
    </p:extLst>
  </p:cmAuthor>
  <p:cmAuthor id="37" name="Harrison, Susan" initials="HS [2]" lastIdx="2" clrIdx="37">
    <p:extLst>
      <p:ext uri="{19B8F6BF-5375-455C-9EA6-DF929625EA0E}">
        <p15:presenceInfo xmlns:p15="http://schemas.microsoft.com/office/powerpoint/2012/main" userId="Harrison, 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37C"/>
    <a:srgbClr val="00B2E3"/>
    <a:srgbClr val="00A0AF"/>
    <a:srgbClr val="E5F8FF"/>
    <a:srgbClr val="ABE9FF"/>
    <a:srgbClr val="C1B28F"/>
    <a:srgbClr val="92278F"/>
    <a:srgbClr val="047BC1"/>
    <a:srgbClr val="39B54A"/>
    <a:srgbClr val="00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1" dt="2021-04-15T15:27:59.993"/>
    <p1510:client id="{BAA807A1-F9F5-4C8F-8099-C76B7ED47863}" v="5" dt="2021-04-15T17:18:30.261"/>
    <p1510:client id="{C78B13CD-53E3-41BD-B7B2-D359449148D4}" v="2" dt="2021-04-15T15:28:42.8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31" autoAdjust="0"/>
  </p:normalViewPr>
  <p:slideViewPr>
    <p:cSldViewPr snapToGrid="0">
      <p:cViewPr varScale="1">
        <p:scale>
          <a:sx n="95" d="100"/>
          <a:sy n="95" d="100"/>
        </p:scale>
        <p:origin x="2064" y="7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 with diabetes</a:t>
            </a:r>
            <a:r>
              <a:rPr lang="en-CA" b="1" baseline="0"/>
              <a:t> who had an urgent acute care visit for diabetes, </a:t>
            </a:r>
            <a:br>
              <a:rPr lang="en-CA" b="1" baseline="0"/>
            </a:br>
            <a:r>
              <a:rPr lang="en-CA" b="1" baseline="0"/>
              <a:t>in Ontario, by region, 2018/19</a:t>
            </a:r>
            <a:endParaRPr lang="en-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Sheet1!$Y$1</c:f>
              <c:strCache>
                <c:ptCount val="1"/>
                <c:pt idx="0">
                  <c:v>Emergency department visits</c:v>
                </c:pt>
              </c:strCache>
            </c:strRef>
          </c:tx>
          <c:spPr>
            <a:solidFill>
              <a:srgbClr val="00B0F0"/>
            </a:solidFill>
            <a:ln>
              <a:solidFill>
                <a:srgbClr val="00B0F0"/>
              </a:solidFill>
            </a:ln>
            <a:effectLst/>
          </c:spPr>
          <c:invertIfNegative val="0"/>
          <c:dPt>
            <c:idx val="0"/>
            <c:invertIfNegative val="0"/>
            <c:bubble3D val="0"/>
            <c:spPr>
              <a:pattFill prst="wdUpDiag">
                <a:fgClr>
                  <a:srgbClr val="00B0F0"/>
                </a:fgClr>
                <a:bgClr>
                  <a:srgbClr val="FFFFFF"/>
                </a:bgClr>
              </a:pattFill>
              <a:ln>
                <a:solidFill>
                  <a:srgbClr val="00B0F0"/>
                </a:solidFill>
              </a:ln>
              <a:effectLst/>
            </c:spPr>
            <c:extLst>
              <c:ext xmlns:c16="http://schemas.microsoft.com/office/drawing/2014/chart" uri="{C3380CC4-5D6E-409C-BE32-E72D297353CC}">
                <c16:uniqueId val="{00000001-9BA4-4D4E-AEC5-08A724D5BE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Sheet1!$Y$2:$Y$16</c:f>
              <c:numCache>
                <c:formatCode>####0.00</c:formatCode>
                <c:ptCount val="15"/>
                <c:pt idx="0" formatCode="General">
                  <c:v>1.55</c:v>
                </c:pt>
                <c:pt idx="1">
                  <c:v>1.1107517205042601</c:v>
                </c:pt>
                <c:pt idx="2">
                  <c:v>1.34931471902877</c:v>
                </c:pt>
                <c:pt idx="3">
                  <c:v>1.15614890865313</c:v>
                </c:pt>
                <c:pt idx="4">
                  <c:v>1.70286488069137</c:v>
                </c:pt>
                <c:pt idx="5">
                  <c:v>1.5610151855460399</c:v>
                </c:pt>
                <c:pt idx="6">
                  <c:v>1.7334799892866399</c:v>
                </c:pt>
                <c:pt idx="7">
                  <c:v>0.93118858441939001</c:v>
                </c:pt>
                <c:pt idx="8">
                  <c:v>2.4862024537990699</c:v>
                </c:pt>
                <c:pt idx="9">
                  <c:v>1.95809745299442</c:v>
                </c:pt>
                <c:pt idx="10">
                  <c:v>3.4726844514709398</c:v>
                </c:pt>
                <c:pt idx="11">
                  <c:v>2.2857190671204801</c:v>
                </c:pt>
                <c:pt idx="12">
                  <c:v>2.1228858683384799</c:v>
                </c:pt>
                <c:pt idx="13">
                  <c:v>1.49771098910719</c:v>
                </c:pt>
                <c:pt idx="14">
                  <c:v>1.5732764309534399</c:v>
                </c:pt>
              </c:numCache>
            </c:numRef>
          </c:val>
          <c:extLst>
            <c:ext xmlns:c16="http://schemas.microsoft.com/office/drawing/2014/chart" uri="{C3380CC4-5D6E-409C-BE32-E72D297353CC}">
              <c16:uniqueId val="{00000002-9BA4-4D4E-AEC5-08A724D5BEF6}"/>
            </c:ext>
          </c:extLst>
        </c:ser>
        <c:ser>
          <c:idx val="1"/>
          <c:order val="1"/>
          <c:tx>
            <c:strRef>
              <c:f>Sheet1!$Z$1</c:f>
              <c:strCache>
                <c:ptCount val="1"/>
                <c:pt idx="0">
                  <c:v>Hospital admissions</c:v>
                </c:pt>
              </c:strCache>
            </c:strRef>
          </c:tx>
          <c:spPr>
            <a:solidFill>
              <a:srgbClr val="92278F"/>
            </a:solidFill>
            <a:ln>
              <a:solidFill>
                <a:srgbClr val="92278F"/>
              </a:solidFill>
            </a:ln>
            <a:effectLst/>
          </c:spPr>
          <c:invertIfNegative val="0"/>
          <c:dPt>
            <c:idx val="0"/>
            <c:invertIfNegative val="0"/>
            <c:bubble3D val="0"/>
            <c:spPr>
              <a:pattFill prst="wdUpDiag">
                <a:fgClr>
                  <a:srgbClr val="92278F"/>
                </a:fgClr>
                <a:bgClr>
                  <a:srgbClr val="FFFFFF"/>
                </a:bgClr>
              </a:pattFill>
              <a:ln>
                <a:solidFill>
                  <a:srgbClr val="92278F"/>
                </a:solidFill>
              </a:ln>
              <a:effectLst/>
            </c:spPr>
            <c:extLst>
              <c:ext xmlns:c16="http://schemas.microsoft.com/office/drawing/2014/chart" uri="{C3380CC4-5D6E-409C-BE32-E72D297353CC}">
                <c16:uniqueId val="{00000004-9BA4-4D4E-AEC5-08A724D5BE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Sheet1!$Z$2:$Z$16</c:f>
              <c:numCache>
                <c:formatCode>####0.00</c:formatCode>
                <c:ptCount val="15"/>
                <c:pt idx="0" formatCode="General">
                  <c:v>0.64</c:v>
                </c:pt>
                <c:pt idx="1">
                  <c:v>0.46297274334927002</c:v>
                </c:pt>
                <c:pt idx="2">
                  <c:v>0.53556513693133001</c:v>
                </c:pt>
                <c:pt idx="3">
                  <c:v>0.49089500156491001</c:v>
                </c:pt>
                <c:pt idx="4">
                  <c:v>0.63432118987212005</c:v>
                </c:pt>
                <c:pt idx="5">
                  <c:v>0.55939268710372003</c:v>
                </c:pt>
                <c:pt idx="6">
                  <c:v>0.77795196135417</c:v>
                </c:pt>
                <c:pt idx="7">
                  <c:v>0.45577864628324</c:v>
                </c:pt>
                <c:pt idx="8">
                  <c:v>0.96703213744130001</c:v>
                </c:pt>
                <c:pt idx="9">
                  <c:v>0.78106558589595998</c:v>
                </c:pt>
                <c:pt idx="10">
                  <c:v>1.37124221089853</c:v>
                </c:pt>
                <c:pt idx="11">
                  <c:v>0.87074162758483997</c:v>
                </c:pt>
                <c:pt idx="12">
                  <c:v>0.78824861822717995</c:v>
                </c:pt>
                <c:pt idx="13">
                  <c:v>0.73603351900349001</c:v>
                </c:pt>
                <c:pt idx="14">
                  <c:v>0.63353846471935005</c:v>
                </c:pt>
              </c:numCache>
            </c:numRef>
          </c:val>
          <c:extLst>
            <c:ext xmlns:c16="http://schemas.microsoft.com/office/drawing/2014/chart" uri="{C3380CC4-5D6E-409C-BE32-E72D297353CC}">
              <c16:uniqueId val="{00000005-9BA4-4D4E-AEC5-08A724D5BEF6}"/>
            </c:ext>
          </c:extLst>
        </c:ser>
        <c:dLbls>
          <c:dLblPos val="outEnd"/>
          <c:showLegendKey val="0"/>
          <c:showVal val="1"/>
          <c:showCatName val="0"/>
          <c:showSerName val="0"/>
          <c:showPercent val="0"/>
          <c:showBubbleSize val="0"/>
        </c:dLbls>
        <c:gapWidth val="219"/>
        <c:overlap val="-27"/>
        <c:axId val="877995080"/>
        <c:axId val="877995408"/>
      </c:barChart>
      <c:catAx>
        <c:axId val="877995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408"/>
        <c:crosses val="autoZero"/>
        <c:auto val="1"/>
        <c:lblAlgn val="ctr"/>
        <c:lblOffset val="100"/>
        <c:noMultiLvlLbl val="0"/>
      </c:catAx>
      <c:valAx>
        <c:axId val="877995408"/>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a:t>
            </a:r>
            <a:r>
              <a:rPr lang="en-CA" b="1" baseline="0"/>
              <a:t> with diabetes who had an urgent acute care visit for diabetes, </a:t>
            </a:r>
            <a:br>
              <a:rPr lang="en-CA" b="1" baseline="0"/>
            </a:br>
            <a:r>
              <a:rPr lang="en-CA" b="1" baseline="0"/>
              <a:t>in Ontario, by age group, 2018/19</a:t>
            </a:r>
            <a:endParaRPr lang="en-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Emergency department visits</c:v>
                </c:pt>
              </c:strCache>
            </c:strRef>
          </c:tx>
          <c:spPr>
            <a:solidFill>
              <a:srgbClr val="00A0AF"/>
            </a:solidFill>
            <a:ln>
              <a:solidFill>
                <a:srgbClr val="00A0A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Sheet1!$N$2:$N$6</c:f>
              <c:numCache>
                <c:formatCode>General</c:formatCode>
                <c:ptCount val="5"/>
                <c:pt idx="0">
                  <c:v>7.89</c:v>
                </c:pt>
                <c:pt idx="1">
                  <c:v>4.55</c:v>
                </c:pt>
                <c:pt idx="2">
                  <c:v>1.87</c:v>
                </c:pt>
                <c:pt idx="3">
                  <c:v>1.41</c:v>
                </c:pt>
                <c:pt idx="4">
                  <c:v>1.31</c:v>
                </c:pt>
              </c:numCache>
            </c:numRef>
          </c:val>
          <c:extLst>
            <c:ext xmlns:c16="http://schemas.microsoft.com/office/drawing/2014/chart" uri="{C3380CC4-5D6E-409C-BE32-E72D297353CC}">
              <c16:uniqueId val="{00000000-AA99-4D2B-A288-5EBBED6C5852}"/>
            </c:ext>
          </c:extLst>
        </c:ser>
        <c:ser>
          <c:idx val="1"/>
          <c:order val="1"/>
          <c:tx>
            <c:strRef>
              <c:f>Sheet1!$O$1</c:f>
              <c:strCache>
                <c:ptCount val="1"/>
                <c:pt idx="0">
                  <c:v>Hospital admissions</c:v>
                </c:pt>
              </c:strCache>
            </c:strRef>
          </c:tx>
          <c:spPr>
            <a:solidFill>
              <a:srgbClr val="C1B28F"/>
            </a:solidFill>
            <a:ln>
              <a:solidFill>
                <a:srgbClr val="C1B2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Sheet1!$O$2:$O$6</c:f>
              <c:numCache>
                <c:formatCode>General</c:formatCode>
                <c:ptCount val="5"/>
                <c:pt idx="0">
                  <c:v>4.1399999999999997</c:v>
                </c:pt>
                <c:pt idx="1">
                  <c:v>2.2200000000000002</c:v>
                </c:pt>
                <c:pt idx="2">
                  <c:v>0.75</c:v>
                </c:pt>
                <c:pt idx="3">
                  <c:v>0.52</c:v>
                </c:pt>
                <c:pt idx="4">
                  <c:v>0.55000000000000004</c:v>
                </c:pt>
              </c:numCache>
            </c:numRef>
          </c:val>
          <c:extLst>
            <c:ext xmlns:c16="http://schemas.microsoft.com/office/drawing/2014/chart" uri="{C3380CC4-5D6E-409C-BE32-E72D297353CC}">
              <c16:uniqueId val="{00000001-AA99-4D2B-A288-5EBBED6C5852}"/>
            </c:ext>
          </c:extLst>
        </c:ser>
        <c:dLbls>
          <c:showLegendKey val="0"/>
          <c:showVal val="1"/>
          <c:showCatName val="0"/>
          <c:showSerName val="0"/>
          <c:showPercent val="0"/>
          <c:showBubbleSize val="0"/>
        </c:dLbls>
        <c:gapWidth val="150"/>
        <c:axId val="912346712"/>
        <c:axId val="912353928"/>
      </c:barChart>
      <c:catAx>
        <c:axId val="912346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53928"/>
        <c:crosses val="autoZero"/>
        <c:auto val="1"/>
        <c:lblAlgn val="ctr"/>
        <c:lblOffset val="100"/>
        <c:noMultiLvlLbl val="0"/>
      </c:catAx>
      <c:valAx>
        <c:axId val="912353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4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b="1" i="0" u="none" strike="noStrike" baseline="0">
                <a:effectLst/>
              </a:rPr>
              <a:t>Percentage of people who had an urgent acute care visit for diabetes who visited the emergency department or were admitted to hospital for diabetes within 30 days, </a:t>
            </a:r>
            <a:br>
              <a:rPr lang="en-CA" sz="1400" b="1" i="0" u="none" strike="noStrike" baseline="0">
                <a:effectLst/>
              </a:rPr>
            </a:br>
            <a:r>
              <a:rPr lang="en-CA" sz="1400" b="1" i="0" u="none" strike="noStrike" baseline="0">
                <a:effectLst/>
              </a:rPr>
              <a:t>in Ontari</a:t>
            </a:r>
            <a:r>
              <a:rPr lang="en-CA" b="1" baseline="0"/>
              <a:t>o</a:t>
            </a:r>
            <a:endParaRPr lang="en-CA" b="1"/>
          </a:p>
        </c:rich>
      </c:tx>
      <c:layout>
        <c:manualLayout>
          <c:xMode val="edge"/>
          <c:yMode val="edge"/>
          <c:x val="0.14253851949061921"/>
          <c:y val="3.07661391752007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Emergency department visits</c:v>
                </c:pt>
              </c:strCache>
            </c:strRef>
          </c:tx>
          <c:spPr>
            <a:ln w="28575" cap="rnd">
              <a:solidFill>
                <a:srgbClr val="00B2E3"/>
              </a:solidFill>
              <a:round/>
            </a:ln>
            <a:effectLst/>
          </c:spPr>
          <c:marker>
            <c:symbol val="circle"/>
            <c:size val="5"/>
            <c:spPr>
              <a:solidFill>
                <a:srgbClr val="00B2E3"/>
              </a:solidFill>
              <a:ln w="9525">
                <a:solidFill>
                  <a:srgbClr val="00B2E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2016/17</c:v>
                </c:pt>
                <c:pt idx="1">
                  <c:v>2017/18</c:v>
                </c:pt>
                <c:pt idx="2">
                  <c:v>2018/19</c:v>
                </c:pt>
              </c:strCache>
            </c:strRef>
          </c:cat>
          <c:val>
            <c:numRef>
              <c:f>Sheet1!$B$2:$B$4</c:f>
              <c:numCache>
                <c:formatCode>####0.00</c:formatCode>
                <c:ptCount val="3"/>
                <c:pt idx="0">
                  <c:v>14.4554888821754</c:v>
                </c:pt>
                <c:pt idx="1">
                  <c:v>14.987651601384</c:v>
                </c:pt>
                <c:pt idx="2">
                  <c:v>14.9440217035509</c:v>
                </c:pt>
              </c:numCache>
            </c:numRef>
          </c:val>
          <c:smooth val="0"/>
          <c:extLst>
            <c:ext xmlns:c16="http://schemas.microsoft.com/office/drawing/2014/chart" uri="{C3380CC4-5D6E-409C-BE32-E72D297353CC}">
              <c16:uniqueId val="{00000000-FE35-40F0-8DCB-D86B5B736426}"/>
            </c:ext>
          </c:extLst>
        </c:ser>
        <c:ser>
          <c:idx val="1"/>
          <c:order val="1"/>
          <c:tx>
            <c:strRef>
              <c:f>Sheet1!$C$1</c:f>
              <c:strCache>
                <c:ptCount val="1"/>
                <c:pt idx="0">
                  <c:v>Hospital admissions</c:v>
                </c:pt>
              </c:strCache>
            </c:strRef>
          </c:tx>
          <c:spPr>
            <a:ln w="28575" cap="rnd">
              <a:solidFill>
                <a:srgbClr val="92278F"/>
              </a:solidFill>
              <a:round/>
            </a:ln>
            <a:effectLst/>
          </c:spPr>
          <c:marker>
            <c:symbol val="circle"/>
            <c:size val="5"/>
            <c:spPr>
              <a:solidFill>
                <a:srgbClr val="92278F"/>
              </a:solidFill>
              <a:ln w="9525">
                <a:solidFill>
                  <a:srgbClr val="92278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2016/17</c:v>
                </c:pt>
                <c:pt idx="1">
                  <c:v>2017/18</c:v>
                </c:pt>
                <c:pt idx="2">
                  <c:v>2018/19</c:v>
                </c:pt>
              </c:strCache>
            </c:strRef>
          </c:cat>
          <c:val>
            <c:numRef>
              <c:f>Sheet1!$C$2:$C$4</c:f>
              <c:numCache>
                <c:formatCode>####0.00</c:formatCode>
                <c:ptCount val="3"/>
                <c:pt idx="0">
                  <c:v>12.489868830734199</c:v>
                </c:pt>
                <c:pt idx="1">
                  <c:v>11.374590525839</c:v>
                </c:pt>
                <c:pt idx="2">
                  <c:v>11.9596080531298</c:v>
                </c:pt>
              </c:numCache>
            </c:numRef>
          </c:val>
          <c:smooth val="0"/>
          <c:extLst>
            <c:ext xmlns:c16="http://schemas.microsoft.com/office/drawing/2014/chart" uri="{C3380CC4-5D6E-409C-BE32-E72D297353CC}">
              <c16:uniqueId val="{00000001-FE35-40F0-8DCB-D86B5B736426}"/>
            </c:ext>
          </c:extLst>
        </c:ser>
        <c:dLbls>
          <c:dLblPos val="t"/>
          <c:showLegendKey val="0"/>
          <c:showVal val="1"/>
          <c:showCatName val="0"/>
          <c:showSerName val="0"/>
          <c:showPercent val="0"/>
          <c:showBubbleSize val="0"/>
        </c:dLbls>
        <c:marker val="1"/>
        <c:smooth val="0"/>
        <c:axId val="752265928"/>
        <c:axId val="752260024"/>
      </c:lineChart>
      <c:catAx>
        <c:axId val="752265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0024"/>
        <c:crosses val="autoZero"/>
        <c:auto val="1"/>
        <c:lblAlgn val="ctr"/>
        <c:lblOffset val="100"/>
        <c:noMultiLvlLbl val="0"/>
      </c:catAx>
      <c:valAx>
        <c:axId val="75226002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592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 with diabetes who had a diabetes-related</a:t>
            </a:r>
            <a:r>
              <a:rPr lang="en-CA" b="1" baseline="0"/>
              <a:t> complication, </a:t>
            </a:r>
            <a:br>
              <a:rPr lang="en-CA" b="1" baseline="0"/>
            </a:br>
            <a:r>
              <a:rPr lang="en-CA" b="1" baseline="0"/>
              <a:t>in Ontario, 2018/19</a:t>
            </a:r>
            <a:endParaRPr lang="en-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2018/19</c:v>
                </c:pt>
              </c:strCache>
            </c:strRef>
          </c:tx>
          <c:spPr>
            <a:solidFill>
              <a:srgbClr val="00B2E3"/>
            </a:solidFill>
            <a:ln>
              <a:solidFill>
                <a:srgbClr val="00B2E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Sheet1!$B$17:$G$17</c:f>
              <c:strCache>
                <c:ptCount val="6"/>
                <c:pt idx="0">
                  <c:v>Amputations (above-ankle, below-ankle)</c:v>
                </c:pt>
                <c:pt idx="1">
                  <c:v>Cardiovascular complications</c:v>
                </c:pt>
                <c:pt idx="2">
                  <c:v>End stage renal disease</c:v>
                </c:pt>
                <c:pt idx="3">
                  <c:v>Hyperglycemia, hypoglycemia, or ketoacidosis</c:v>
                </c:pt>
                <c:pt idx="4">
                  <c:v>Retinopathy</c:v>
                </c:pt>
                <c:pt idx="5">
                  <c:v>Skin and soft tissue infection or foot ulcer</c:v>
                </c:pt>
              </c:strCache>
            </c:strRef>
          </c:cat>
          <c:val>
            <c:numRef>
              <c:f>Sheet1!$B$18:$G$18</c:f>
              <c:numCache>
                <c:formatCode>####0.00</c:formatCode>
                <c:ptCount val="6"/>
                <c:pt idx="0">
                  <c:v>0.10299149500836</c:v>
                </c:pt>
                <c:pt idx="1">
                  <c:v>1.1776732289751299</c:v>
                </c:pt>
                <c:pt idx="2">
                  <c:v>0.70246196392298998</c:v>
                </c:pt>
                <c:pt idx="3">
                  <c:v>0.80984646108810998</c:v>
                </c:pt>
                <c:pt idx="4">
                  <c:v>1.70790161627614</c:v>
                </c:pt>
                <c:pt idx="5">
                  <c:v>1.7183611452208001</c:v>
                </c:pt>
              </c:numCache>
            </c:numRef>
          </c:val>
          <c:extLst>
            <c:ext xmlns:c16="http://schemas.microsoft.com/office/drawing/2014/chart" uri="{C3380CC4-5D6E-409C-BE32-E72D297353CC}">
              <c16:uniqueId val="{00000000-93E9-4709-8697-D5C3F6FC0EA7}"/>
            </c:ext>
          </c:extLst>
        </c:ser>
        <c:dLbls>
          <c:dLblPos val="outEnd"/>
          <c:showLegendKey val="0"/>
          <c:showVal val="1"/>
          <c:showCatName val="0"/>
          <c:showSerName val="0"/>
          <c:showPercent val="0"/>
          <c:showBubbleSize val="0"/>
        </c:dLbls>
        <c:gapWidth val="219"/>
        <c:overlap val="-27"/>
        <c:axId val="885510552"/>
        <c:axId val="885512192"/>
      </c:barChart>
      <c:catAx>
        <c:axId val="885510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Diabetes-Related Complication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512192"/>
        <c:crosses val="autoZero"/>
        <c:auto val="1"/>
        <c:lblAlgn val="ctr"/>
        <c:lblOffset val="100"/>
        <c:noMultiLvlLbl val="0"/>
      </c:catAx>
      <c:valAx>
        <c:axId val="885512192"/>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51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a:t>Percentage of people with diabetes who</a:t>
            </a:r>
            <a:r>
              <a:rPr lang="en-CA" b="1" baseline="0"/>
              <a:t> had a diabetes-related complication, </a:t>
            </a:r>
            <a:br>
              <a:rPr lang="en-CA" b="1" baseline="0"/>
            </a:br>
            <a:r>
              <a:rPr lang="en-CA" b="1" baseline="0"/>
              <a:t>in Ontario, by income quintile, 2018/19</a:t>
            </a:r>
            <a:endParaRPr lang="en-CA"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Sheet1!$N$18</c:f>
              <c:strCache>
                <c:ptCount val="1"/>
                <c:pt idx="0">
                  <c:v>1 (lowest)</c:v>
                </c:pt>
              </c:strCache>
            </c:strRef>
          </c:tx>
          <c:spPr>
            <a:solidFill>
              <a:srgbClr val="00B2E3"/>
            </a:solidFill>
            <a:ln>
              <a:solidFill>
                <a:srgbClr val="00B2E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(above-ankle, below-ankle)</c:v>
                </c:pt>
                <c:pt idx="1">
                  <c:v>Cardiovascular complications</c:v>
                </c:pt>
                <c:pt idx="2">
                  <c:v>End stage renal disease</c:v>
                </c:pt>
                <c:pt idx="3">
                  <c:v>Hyperglycemia, hypoglycemia, or ketoacidosis</c:v>
                </c:pt>
                <c:pt idx="4">
                  <c:v>Retinopathy</c:v>
                </c:pt>
                <c:pt idx="5">
                  <c:v>Skin and soft tissue infection or foot ulcer</c:v>
                </c:pt>
              </c:strCache>
            </c:strRef>
          </c:cat>
          <c:val>
            <c:numRef>
              <c:f>Sheet1!$O$18:$T$18</c:f>
              <c:numCache>
                <c:formatCode>####0.00</c:formatCode>
                <c:ptCount val="6"/>
                <c:pt idx="0">
                  <c:v>0.14813623798570999</c:v>
                </c:pt>
                <c:pt idx="1">
                  <c:v>1.35539494005451</c:v>
                </c:pt>
                <c:pt idx="2">
                  <c:v>0.92749530474315001</c:v>
                </c:pt>
                <c:pt idx="3">
                  <c:v>1.0362634643750801</c:v>
                </c:pt>
                <c:pt idx="4">
                  <c:v>1.8020386849129899</c:v>
                </c:pt>
                <c:pt idx="5">
                  <c:v>2.1382345328961598</c:v>
                </c:pt>
              </c:numCache>
            </c:numRef>
          </c:val>
          <c:extLst>
            <c:ext xmlns:c16="http://schemas.microsoft.com/office/drawing/2014/chart" uri="{C3380CC4-5D6E-409C-BE32-E72D297353CC}">
              <c16:uniqueId val="{00000000-919C-4D55-8D6F-E14734EE9EB7}"/>
            </c:ext>
          </c:extLst>
        </c:ser>
        <c:ser>
          <c:idx val="1"/>
          <c:order val="1"/>
          <c:tx>
            <c:strRef>
              <c:f>Sheet1!$N$19</c:f>
              <c:strCache>
                <c:ptCount val="1"/>
                <c:pt idx="0">
                  <c:v>2</c:v>
                </c:pt>
              </c:strCache>
            </c:strRef>
          </c:tx>
          <c:spPr>
            <a:solidFill>
              <a:srgbClr val="C1B28F"/>
            </a:solidFill>
            <a:ln>
              <a:solidFill>
                <a:srgbClr val="C1B2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(above-ankle, below-ankle)</c:v>
                </c:pt>
                <c:pt idx="1">
                  <c:v>Cardiovascular complications</c:v>
                </c:pt>
                <c:pt idx="2">
                  <c:v>End stage renal disease</c:v>
                </c:pt>
                <c:pt idx="3">
                  <c:v>Hyperglycemia, hypoglycemia, or ketoacidosis</c:v>
                </c:pt>
                <c:pt idx="4">
                  <c:v>Retinopathy</c:v>
                </c:pt>
                <c:pt idx="5">
                  <c:v>Skin and soft tissue infection or foot ulcer</c:v>
                </c:pt>
              </c:strCache>
            </c:strRef>
          </c:cat>
          <c:val>
            <c:numRef>
              <c:f>Sheet1!$O$19:$T$19</c:f>
              <c:numCache>
                <c:formatCode>####0.00</c:formatCode>
                <c:ptCount val="6"/>
                <c:pt idx="0">
                  <c:v>0.10647885792221</c:v>
                </c:pt>
                <c:pt idx="1">
                  <c:v>1.2008674497346301</c:v>
                </c:pt>
                <c:pt idx="2">
                  <c:v>0.74585936659967</c:v>
                </c:pt>
                <c:pt idx="3">
                  <c:v>0.85725322802813997</c:v>
                </c:pt>
                <c:pt idx="4">
                  <c:v>1.7155782981673899</c:v>
                </c:pt>
                <c:pt idx="5">
                  <c:v>1.7667261011458799</c:v>
                </c:pt>
              </c:numCache>
            </c:numRef>
          </c:val>
          <c:extLst>
            <c:ext xmlns:c16="http://schemas.microsoft.com/office/drawing/2014/chart" uri="{C3380CC4-5D6E-409C-BE32-E72D297353CC}">
              <c16:uniqueId val="{00000001-919C-4D55-8D6F-E14734EE9EB7}"/>
            </c:ext>
          </c:extLst>
        </c:ser>
        <c:ser>
          <c:idx val="2"/>
          <c:order val="2"/>
          <c:tx>
            <c:strRef>
              <c:f>Sheet1!$N$20</c:f>
              <c:strCache>
                <c:ptCount val="1"/>
                <c:pt idx="0">
                  <c:v>3</c:v>
                </c:pt>
              </c:strCache>
            </c:strRef>
          </c:tx>
          <c:spPr>
            <a:solidFill>
              <a:srgbClr val="92278F"/>
            </a:solidFill>
            <a:ln>
              <a:solidFill>
                <a:srgbClr val="9227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(above-ankle, below-ankle)</c:v>
                </c:pt>
                <c:pt idx="1">
                  <c:v>Cardiovascular complications</c:v>
                </c:pt>
                <c:pt idx="2">
                  <c:v>End stage renal disease</c:v>
                </c:pt>
                <c:pt idx="3">
                  <c:v>Hyperglycemia, hypoglycemia, or ketoacidosis</c:v>
                </c:pt>
                <c:pt idx="4">
                  <c:v>Retinopathy</c:v>
                </c:pt>
                <c:pt idx="5">
                  <c:v>Skin and soft tissue infection or foot ulcer</c:v>
                </c:pt>
              </c:strCache>
            </c:strRef>
          </c:cat>
          <c:val>
            <c:numRef>
              <c:f>Sheet1!$O$20:$T$20</c:f>
              <c:numCache>
                <c:formatCode>####0.00</c:formatCode>
                <c:ptCount val="6"/>
                <c:pt idx="0">
                  <c:v>8.3403104815350002E-2</c:v>
                </c:pt>
                <c:pt idx="1">
                  <c:v>1.13312928688593</c:v>
                </c:pt>
                <c:pt idx="2">
                  <c:v>0.65647929148713002</c:v>
                </c:pt>
                <c:pt idx="3">
                  <c:v>0.74447880989397996</c:v>
                </c:pt>
                <c:pt idx="4">
                  <c:v>1.7296397584771701</c:v>
                </c:pt>
                <c:pt idx="5">
                  <c:v>1.6109670122289499</c:v>
                </c:pt>
              </c:numCache>
            </c:numRef>
          </c:val>
          <c:extLst>
            <c:ext xmlns:c16="http://schemas.microsoft.com/office/drawing/2014/chart" uri="{C3380CC4-5D6E-409C-BE32-E72D297353CC}">
              <c16:uniqueId val="{00000002-919C-4D55-8D6F-E14734EE9EB7}"/>
            </c:ext>
          </c:extLst>
        </c:ser>
        <c:ser>
          <c:idx val="3"/>
          <c:order val="3"/>
          <c:tx>
            <c:strRef>
              <c:f>Sheet1!$N$21</c:f>
              <c:strCache>
                <c:ptCount val="1"/>
                <c:pt idx="0">
                  <c:v>4</c:v>
                </c:pt>
              </c:strCache>
            </c:strRef>
          </c:tx>
          <c:spPr>
            <a:solidFill>
              <a:srgbClr val="00A0AF"/>
            </a:solidFill>
            <a:ln>
              <a:solidFill>
                <a:srgbClr val="00A0A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(above-ankle, below-ankle)</c:v>
                </c:pt>
                <c:pt idx="1">
                  <c:v>Cardiovascular complications</c:v>
                </c:pt>
                <c:pt idx="2">
                  <c:v>End stage renal disease</c:v>
                </c:pt>
                <c:pt idx="3">
                  <c:v>Hyperglycemia, hypoglycemia, or ketoacidosis</c:v>
                </c:pt>
                <c:pt idx="4">
                  <c:v>Retinopathy</c:v>
                </c:pt>
                <c:pt idx="5">
                  <c:v>Skin and soft tissue infection or foot ulcer</c:v>
                </c:pt>
              </c:strCache>
            </c:strRef>
          </c:cat>
          <c:val>
            <c:numRef>
              <c:f>Sheet1!$O$21:$T$21</c:f>
              <c:numCache>
                <c:formatCode>####0.00</c:formatCode>
                <c:ptCount val="6"/>
                <c:pt idx="0">
                  <c:v>8.962752345833E-2</c:v>
                </c:pt>
                <c:pt idx="1">
                  <c:v>1.0953620512296101</c:v>
                </c:pt>
                <c:pt idx="2">
                  <c:v>0.58835440023501995</c:v>
                </c:pt>
                <c:pt idx="3">
                  <c:v>0.69176009377061998</c:v>
                </c:pt>
                <c:pt idx="4">
                  <c:v>1.64249362964684</c:v>
                </c:pt>
                <c:pt idx="5">
                  <c:v>1.5530661659901599</c:v>
                </c:pt>
              </c:numCache>
            </c:numRef>
          </c:val>
          <c:extLst>
            <c:ext xmlns:c16="http://schemas.microsoft.com/office/drawing/2014/chart" uri="{C3380CC4-5D6E-409C-BE32-E72D297353CC}">
              <c16:uniqueId val="{00000003-919C-4D55-8D6F-E14734EE9EB7}"/>
            </c:ext>
          </c:extLst>
        </c:ser>
        <c:ser>
          <c:idx val="4"/>
          <c:order val="4"/>
          <c:tx>
            <c:strRef>
              <c:f>Sheet1!$N$22</c:f>
              <c:strCache>
                <c:ptCount val="1"/>
                <c:pt idx="0">
                  <c:v>5 (highest)</c:v>
                </c:pt>
              </c:strCache>
            </c:strRef>
          </c:tx>
          <c:spPr>
            <a:solidFill>
              <a:srgbClr val="ED037C"/>
            </a:solidFill>
            <a:ln>
              <a:solidFill>
                <a:srgbClr val="ED037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(above-ankle, below-ankle)</c:v>
                </c:pt>
                <c:pt idx="1">
                  <c:v>Cardiovascular complications</c:v>
                </c:pt>
                <c:pt idx="2">
                  <c:v>End stage renal disease</c:v>
                </c:pt>
                <c:pt idx="3">
                  <c:v>Hyperglycemia, hypoglycemia, or ketoacidosis</c:v>
                </c:pt>
                <c:pt idx="4">
                  <c:v>Retinopathy</c:v>
                </c:pt>
                <c:pt idx="5">
                  <c:v>Skin and soft tissue infection or foot ulcer</c:v>
                </c:pt>
              </c:strCache>
            </c:strRef>
          </c:cat>
          <c:val>
            <c:numRef>
              <c:f>Sheet1!$O$22:$T$22</c:f>
              <c:numCache>
                <c:formatCode>####0.00</c:formatCode>
                <c:ptCount val="6"/>
                <c:pt idx="0">
                  <c:v>7.2168624999890005E-2</c:v>
                </c:pt>
                <c:pt idx="1">
                  <c:v>1.0309703914167301</c:v>
                </c:pt>
                <c:pt idx="2">
                  <c:v>0.50702631308664003</c:v>
                </c:pt>
                <c:pt idx="3">
                  <c:v>0.63482964580126</c:v>
                </c:pt>
                <c:pt idx="4">
                  <c:v>1.5964772278466901</c:v>
                </c:pt>
                <c:pt idx="5">
                  <c:v>1.3425200675623401</c:v>
                </c:pt>
              </c:numCache>
            </c:numRef>
          </c:val>
          <c:extLst>
            <c:ext xmlns:c16="http://schemas.microsoft.com/office/drawing/2014/chart" uri="{C3380CC4-5D6E-409C-BE32-E72D297353CC}">
              <c16:uniqueId val="{00000004-919C-4D55-8D6F-E14734EE9EB7}"/>
            </c:ext>
          </c:extLst>
        </c:ser>
        <c:dLbls>
          <c:dLblPos val="outEnd"/>
          <c:showLegendKey val="0"/>
          <c:showVal val="1"/>
          <c:showCatName val="0"/>
          <c:showSerName val="0"/>
          <c:showPercent val="0"/>
          <c:showBubbleSize val="0"/>
        </c:dLbls>
        <c:gapWidth val="219"/>
        <c:overlap val="-27"/>
        <c:axId val="97981208"/>
        <c:axId val="97980880"/>
      </c:barChart>
      <c:catAx>
        <c:axId val="97981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Diabetes-Related</a:t>
                </a:r>
                <a:r>
                  <a:rPr lang="en-CA" baseline="0"/>
                  <a:t> Complication</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80880"/>
        <c:crosses val="autoZero"/>
        <c:auto val="1"/>
        <c:lblAlgn val="ctr"/>
        <c:lblOffset val="100"/>
        <c:noMultiLvlLbl val="0"/>
      </c:catAx>
      <c:valAx>
        <c:axId val="9798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81208"/>
        <c:crosses val="autoZero"/>
        <c:crossBetween val="between"/>
      </c:valAx>
      <c:spPr>
        <a:noFill/>
        <a:ln>
          <a:noFill/>
        </a:ln>
        <a:effectLst/>
      </c:spPr>
    </c:plotArea>
    <c:legend>
      <c:legendPos val="b"/>
      <c:layout>
        <c:manualLayout>
          <c:xMode val="edge"/>
          <c:yMode val="edge"/>
          <c:x val="0.43679814328764466"/>
          <c:y val="0.93462795462401571"/>
          <c:w val="0.25603334305434045"/>
          <c:h val="5.04299442530208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a:solidFill>
                <a:schemeClr val="tx1"/>
              </a:solidFill>
              <a:latin typeface="Calibri" panose="020F0502020204030204" pitchFamily="34" charset="0"/>
              <a:cs typeface="Calibri" panose="020F0502020204030204" pitchFamily="34" charset="0"/>
            </a:rPr>
            <a:t>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kern="1200">
              <a:solidFill>
                <a:schemeClr val="tx1"/>
              </a:solidFill>
              <a:latin typeface="Calibri" panose="020F0502020204030204" pitchFamily="34" charset="0"/>
              <a:cs typeface="Calibri" panose="020F0502020204030204" pitchFamily="34" charset="0"/>
            </a:rPr>
            <a:t> </a:t>
          </a:r>
          <a:endParaRPr lang="en-US" sz="18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0.32814</cdr:x>
      <cdr:y>0.93438</cdr:y>
    </cdr:from>
    <cdr:to>
      <cdr:x>0.43925</cdr:x>
      <cdr:y>0.98502</cdr:y>
    </cdr:to>
    <cdr:sp macro="" textlink="">
      <cdr:nvSpPr>
        <cdr:cNvPr id="2" name="TextBox 1">
          <a:extLst xmlns:a="http://schemas.openxmlformats.org/drawingml/2006/main">
            <a:ext uri="{FF2B5EF4-FFF2-40B4-BE49-F238E27FC236}">
              <a16:creationId xmlns:a16="http://schemas.microsoft.com/office/drawing/2014/main" id="{D1573B21-ABB4-4434-A26E-D05DF9DD53BA}"/>
            </a:ext>
          </a:extLst>
        </cdr:cNvPr>
        <cdr:cNvSpPr txBox="1"/>
      </cdr:nvSpPr>
      <cdr:spPr>
        <a:xfrm xmlns:a="http://schemas.openxmlformats.org/drawingml/2006/main">
          <a:off x="2700431" y="3970880"/>
          <a:ext cx="914400" cy="215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solidFill>
                <a:schemeClr val="tx1">
                  <a:lumMod val="65000"/>
                  <a:lumOff val="35000"/>
                </a:schemeClr>
              </a:solidFill>
            </a:rPr>
            <a:t>Income quintile:</a:t>
          </a:r>
          <a:endParaRPr lang="en-CA" sz="900" dirty="0">
            <a:solidFill>
              <a:schemeClr val="tx1">
                <a:lumMod val="65000"/>
                <a:lumOff val="3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2021-04-16</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qontario.ca/evidence-to-improve-care/quality-standards/view-all-quality-standards/diabetes-in-pregnanc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people with type 1 diabetes and their caregivers.</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06560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418431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29324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This quality standard addresses care for people of any age with a diagnosis of type 1 diabetes. It applies to all settings.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This quality standard does not include care for pregnant people with type 1 diabetes. For a quality standard that addresses care for people with type 1 or type 2 diabetes who become pregnant, or people diagnosed with gestational diabetes, please refer to the </a:t>
            </a:r>
            <a:r>
              <a:rPr lang="en-CA" sz="1800" i="1" u="sng">
                <a:solidFill>
                  <a:srgbClr val="00B0F0"/>
                </a:solidFill>
                <a:effectLst/>
                <a:latin typeface="Calibri" panose="020F0502020204030204" pitchFamily="34" charset="0"/>
                <a:ea typeface="Times New Roman" panose="02020603050405020304" pitchFamily="18" charset="0"/>
                <a:cs typeface="Calibri" panose="020F0502020204030204" pitchFamily="34" charset="0"/>
                <a:hlinkClick r:id="rId3"/>
              </a:rPr>
              <a:t>Diabetes in Pregnancy</a:t>
            </a:r>
            <a:r>
              <a:rPr lang="en-CA" sz="18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 quality standard.</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sz="1800">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rPr lang="en-CA" sz="1800" b="1">
                <a:effectLst/>
                <a:latin typeface="Calibri" panose="020F0502020204030204" pitchFamily="34" charset="0"/>
                <a:ea typeface="MS Mincho" panose="02020609040205080304" pitchFamily="49" charset="-128"/>
                <a:cs typeface="Calibri" panose="020F0502020204030204" pitchFamily="34" charset="0"/>
              </a:rPr>
              <a:t>Quality Statement 1: Diabetes Self-Management Education and Support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MS Mincho" panose="02020609040205080304" pitchFamily="49" charset="-128"/>
                <a:cs typeface="Calibri" panose="020F0502020204030204" pitchFamily="34" charset="0"/>
              </a:rPr>
              <a:t>People with type 1 diabetes and their families and caregivers are offered an individualized, structured self-management education and support program at diagnosis and on an ongoing basis.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MS Mincho" panose="02020609040205080304" pitchFamily="49" charset="-128"/>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b="1">
                <a:effectLst/>
                <a:latin typeface="Calibri" panose="020F0502020204030204" pitchFamily="34" charset="0"/>
                <a:ea typeface="MS Mincho" panose="02020609040205080304" pitchFamily="49" charset="-128"/>
                <a:cs typeface="Calibri" panose="020F0502020204030204" pitchFamily="34" charset="0"/>
              </a:rPr>
              <a:t>Quality Statement 2: Access to an Interprofessional Care Team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MS Mincho" panose="02020609040205080304" pitchFamily="49" charset="-128"/>
                <a:cs typeface="Calibri" panose="020F0502020204030204" pitchFamily="34" charset="0"/>
              </a:rPr>
              <a:t>People with type 1 diabetes have access to an interprofessional diabetes health care team with training in type 1 diabetes.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MS Mincho" panose="02020609040205080304" pitchFamily="49" charset="-128"/>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b="1">
                <a:effectLst/>
                <a:latin typeface="Calibri" panose="020F0502020204030204" pitchFamily="34" charset="0"/>
                <a:ea typeface="MS Mincho" panose="02020609040205080304" pitchFamily="49" charset="-128"/>
                <a:cs typeface="Calibri" panose="020F0502020204030204" pitchFamily="34" charset="0"/>
              </a:rPr>
              <a:t>Quality Statement 3: Setting and Achieving Glycemic Targets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MS Mincho" panose="02020609040205080304" pitchFamily="49" charset="-128"/>
                <a:cs typeface="Calibri" panose="020F0502020204030204" pitchFamily="34" charset="0"/>
              </a:rPr>
              <a:t>People with type 1 diabetes, in collaboration with their health care team, set individualized glycemic targets, including glycated hemoglobin (hemoglobin A1C) and other available measures of glycemia. All available data are used to assess whether individualized glycemic targets are achieved and to guide treatment decisions and self-management activities.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MS Mincho" panose="02020609040205080304" pitchFamily="49" charset="-128"/>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b="1">
                <a:effectLst/>
                <a:latin typeface="Calibri" panose="020F0502020204030204" pitchFamily="34" charset="0"/>
                <a:ea typeface="MS Mincho" panose="02020609040205080304" pitchFamily="49" charset="-128"/>
                <a:cs typeface="Calibri" panose="020F0502020204030204" pitchFamily="34" charset="0"/>
              </a:rPr>
              <a:t>Quality Statement 4: Identifying and Assessing Mental Health Needs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with type 1 diabetes are screened for psychological distress and mental health disorders on a regular basis using recognized screening questions or validated screening tools</a:t>
            </a:r>
            <a:r>
              <a:rPr lang="en-CA" sz="1800">
                <a:effectLst/>
                <a:latin typeface="Calibri" panose="020F0502020204030204" pitchFamily="34" charset="0"/>
                <a:ea typeface="MS Mincho" panose="02020609040205080304" pitchFamily="49" charset="-128"/>
                <a:cs typeface="Calibri" panose="020F0502020204030204" pitchFamily="34" charset="0"/>
              </a:rPr>
              <a:t>. People who screen positive for a mental health disorder are referred to a health care professional with expertise in mental health for further assessment and treatment.</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b="1">
                <a:effectLst/>
                <a:latin typeface="Calibri" panose="020F0502020204030204" pitchFamily="34" charset="0"/>
                <a:ea typeface="Times New Roman" panose="02020603050405020304" pitchFamily="18" charset="0"/>
                <a:cs typeface="Calibri" panose="020F0502020204030204" pitchFamily="34" charset="0"/>
              </a:rPr>
              <a:t>Quality Statement 5: Transition From Pediatric to Adult Diabetes Care</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Calibri" panose="020F0502020204030204" pitchFamily="34" charset="0"/>
              </a:rPr>
              <a:t>People with type 1 diabetes experience planned, coordinated, and supported transitions from pediatric to adult diabetes care. </a:t>
            </a:r>
            <a:br>
              <a:rPr lang="en-CA" sz="1800">
                <a:effectLst/>
                <a:latin typeface="Calibri" panose="020F0502020204030204" pitchFamily="34" charset="0"/>
                <a:ea typeface="Times New Roman" panose="02020603050405020304" pitchFamily="18" charset="0"/>
                <a:cs typeface="Calibri" panose="020F0502020204030204" pitchFamily="34" charset="0"/>
              </a:rPr>
            </a:b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1739950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a:effectLst/>
                <a:latin typeface="Calibri" panose="020F0502020204030204" pitchFamily="34" charset="0"/>
                <a:ea typeface="MS Mincho" panose="02020609040205080304" pitchFamily="49" charset="-128"/>
                <a:cs typeface="Calibri" panose="020F0502020204030204" pitchFamily="34" charset="0"/>
              </a:rPr>
              <a:t>Quality Statement 1: </a:t>
            </a:r>
            <a:r>
              <a:rPr lang="en-CA" sz="1200">
                <a:effectLst/>
                <a:latin typeface="Calibri" panose="020F0502020204030204" pitchFamily="34" charset="0"/>
                <a:ea typeface="MS Mincho" panose="02020609040205080304" pitchFamily="49" charset="-128"/>
                <a:cs typeface="Calibri" panose="020F0502020204030204" pitchFamily="34" charset="0"/>
              </a:rPr>
              <a:t>People with type 1 diabetes and their families and caregivers are offered an individualized, structured self-management education and support program at diagnosis and on an ongoing basis.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a:effectLst/>
                <a:latin typeface="Calibri" panose="020F0502020204030204" pitchFamily="34" charset="0"/>
                <a:ea typeface="MS Mincho" panose="02020609040205080304" pitchFamily="49" charset="-128"/>
                <a:cs typeface="Calibri" panose="020F0502020204030204" pitchFamily="34" charset="0"/>
              </a:rPr>
              <a:t>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dirty="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dirty="0"/>
              <a:t>Quality standards outline the </a:t>
            </a:r>
            <a:r>
              <a:rPr lang="en-US" sz="2400" b="1" baseline="0" dirty="0"/>
              <a:t>what</a:t>
            </a:r>
            <a:r>
              <a:rPr lang="en-US" sz="2400" baseline="0" dirty="0"/>
              <a:t> of care that should be delivered but are agnostic on </a:t>
            </a:r>
            <a:r>
              <a:rPr lang="en-US" sz="2400" b="1" baseline="0" dirty="0"/>
              <a:t>who</a:t>
            </a:r>
            <a:r>
              <a:rPr lang="en-US" sz="2400" baseline="0" dirty="0"/>
              <a:t> should be delivering it (unlike other CPGs, BPGs).</a:t>
            </a:r>
            <a:endPar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dirty="0"/>
          </a:p>
          <a:p>
            <a:r>
              <a:rPr lang="en-CA" b="1" dirty="0"/>
              <a:t>Quality standards are: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dirty="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dirty="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Implementable</a:t>
            </a:r>
            <a:r>
              <a:rPr lang="en-US" sz="2800" b="0" dirty="0"/>
              <a:t>: </a:t>
            </a:r>
            <a:r>
              <a:rPr lang="en-US" sz="1200" kern="1200" dirty="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implementation.</a:t>
            </a:r>
            <a:endParaRPr lang="en-CA" sz="1200" kern="1200" dirty="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a:effectLst/>
                <a:latin typeface="Calibri" panose="020F0502020204030204" pitchFamily="34" charset="0"/>
                <a:ea typeface="MS Mincho" panose="02020609040205080304" pitchFamily="49" charset="-128"/>
                <a:cs typeface="Calibri" panose="020F0502020204030204" pitchFamily="34" charset="0"/>
              </a:rPr>
              <a:t>Quality Statement 2: Access to an Interprofessional Care Team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a:effectLst/>
                <a:latin typeface="Calibri" panose="020F0502020204030204" pitchFamily="34" charset="0"/>
                <a:ea typeface="MS Mincho" panose="02020609040205080304" pitchFamily="49" charset="-128"/>
                <a:cs typeface="Calibri" panose="020F0502020204030204" pitchFamily="34" charset="0"/>
              </a:rPr>
              <a:t>People with type 1 diabetes have access to an interprofessional diabetes health care team with training in type 1 diabetes.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a:effectLst/>
                <a:latin typeface="Calibri" panose="020F0502020204030204" pitchFamily="34" charset="0"/>
                <a:ea typeface="MS Mincho" panose="02020609040205080304" pitchFamily="49" charset="-128"/>
                <a:cs typeface="Calibri" panose="020F0502020204030204" pitchFamily="34" charset="0"/>
              </a:rPr>
              <a:t>Quality Statement 3: Setting and Achieving Glycemic Targets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a:effectLst/>
                <a:latin typeface="Calibri" panose="020F0502020204030204" pitchFamily="34" charset="0"/>
                <a:ea typeface="MS Mincho" panose="02020609040205080304" pitchFamily="49" charset="-128"/>
                <a:cs typeface="Calibri" panose="020F0502020204030204" pitchFamily="34" charset="0"/>
              </a:rPr>
              <a:t>People with type 1 diabetes, in collaboration with their health care team, set individualized glycemic targets, including glycated hemoglobin (hemoglobin A1C) and other available measures of glycemia. All available data are used to assess whether individualized glycemic targets are achieved and to guide treatment decisions and self-management activities.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a:effectLst/>
                <a:latin typeface="Calibri" panose="020F0502020204030204" pitchFamily="34" charset="0"/>
                <a:ea typeface="MS Mincho" panose="02020609040205080304" pitchFamily="49" charset="-128"/>
                <a:cs typeface="Calibri" panose="020F0502020204030204" pitchFamily="34" charset="0"/>
              </a:rPr>
              <a:t>Quality Statement 4: Identifying and Assessing Mental Health Needs</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with type 1 diabetes are screened for psychological distress and mental health disorders on a regular basis using recognized screening questions or validated screening tools</a:t>
            </a:r>
            <a:r>
              <a:rPr lang="en-CA" sz="1200">
                <a:effectLst/>
                <a:latin typeface="Calibri" panose="020F0502020204030204" pitchFamily="34" charset="0"/>
                <a:ea typeface="MS Mincho" panose="02020609040205080304" pitchFamily="49" charset="-128"/>
                <a:cs typeface="Calibri" panose="020F0502020204030204" pitchFamily="34" charset="0"/>
              </a:rPr>
              <a:t>. People who screen positive for a mental health disorder are referred to a health care professional with expertise in mental health for further assessment and treatment.</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a:effectLst/>
                <a:latin typeface="Calibri" panose="020F0502020204030204" pitchFamily="34" charset="0"/>
                <a:ea typeface="Times New Roman" panose="02020603050405020304" pitchFamily="18" charset="0"/>
                <a:cs typeface="Calibri" panose="020F0502020204030204" pitchFamily="34" charset="0"/>
              </a:rPr>
              <a:t> </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a:effectLst/>
                <a:latin typeface="Calibri" panose="020F0502020204030204" pitchFamily="34" charset="0"/>
                <a:ea typeface="Times New Roman" panose="02020603050405020304" pitchFamily="18" charset="0"/>
                <a:cs typeface="Calibri" panose="020F0502020204030204" pitchFamily="34" charset="0"/>
              </a:rPr>
              <a:t>Quality Statement 5: Transition From Pediatric to Adult Diabetes Care</a:t>
            </a:r>
            <a:endParaRPr lang="en-CA"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200">
                <a:effectLst/>
                <a:latin typeface="Calibri" panose="020F0502020204030204" pitchFamily="34" charset="0"/>
                <a:ea typeface="Times New Roman" panose="02020603050405020304" pitchFamily="18" charset="0"/>
                <a:cs typeface="Calibri" panose="020F0502020204030204" pitchFamily="34" charset="0"/>
              </a:rPr>
              <a:t>People with type 1 diabetes experience planned, coordinated, and supported transitions from pediatric to adult diabetes care. </a:t>
            </a: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Type 1 Diabetes Quality Standard Advisory Committee identified some overarching goals for this quality standard. These goals were mapped to indicators that can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31</a:t>
            </a:fld>
            <a:endParaRPr lang="en-CA" altLang="en-US">
              <a:solidFill>
                <a:srgbClr val="000000"/>
              </a:solidFill>
            </a:endParaRPr>
          </a:p>
        </p:txBody>
      </p:sp>
    </p:spTree>
    <p:extLst>
      <p:ext uri="{BB962C8B-B14F-4D97-AF65-F5344CB8AC3E}">
        <p14:creationId xmlns:p14="http://schemas.microsoft.com/office/powerpoint/2010/main" val="13630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32</a:t>
            </a:fld>
            <a:endParaRPr lang="en-CA" altLang="en-US">
              <a:solidFill>
                <a:srgbClr val="000000"/>
              </a:solidFill>
            </a:endParaRPr>
          </a:p>
        </p:txBody>
      </p:sp>
    </p:spTree>
    <p:extLst>
      <p:ext uri="{BB962C8B-B14F-4D97-AF65-F5344CB8AC3E}">
        <p14:creationId xmlns:p14="http://schemas.microsoft.com/office/powerpoint/2010/main" val="2510791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33</a:t>
            </a:fld>
            <a:endParaRPr lang="en-CA" altLang="en-US">
              <a:solidFill>
                <a:srgbClr val="000000"/>
              </a:solidFill>
            </a:endParaRPr>
          </a:p>
        </p:txBody>
      </p:sp>
    </p:spTree>
    <p:extLst>
      <p:ext uri="{BB962C8B-B14F-4D97-AF65-F5344CB8AC3E}">
        <p14:creationId xmlns:p14="http://schemas.microsoft.com/office/powerpoint/2010/main" val="3529438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34</a:t>
            </a:fld>
            <a:endParaRPr lang="en-CA" altLang="en-US">
              <a:solidFill>
                <a:srgbClr val="000000"/>
              </a:solidFill>
            </a:endParaRPr>
          </a:p>
        </p:txBody>
      </p:sp>
    </p:spTree>
    <p:extLst>
      <p:ext uri="{BB962C8B-B14F-4D97-AF65-F5344CB8AC3E}">
        <p14:creationId xmlns:p14="http://schemas.microsoft.com/office/powerpoint/2010/main" val="4076318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35</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Patients, caregivers and the public </a:t>
            </a:r>
            <a:r>
              <a:rPr lang="en-CA" sz="1600" dirty="0">
                <a:cs typeface="ＭＳ Ｐゴシック" charset="-128"/>
              </a:rPr>
              <a:t>can use quality standards to understand what excellent care looks like, what they should expect from their health care providers, and how to discuss the quality of their care.</a:t>
            </a:r>
            <a:endParaRPr lang="en-CA" sz="1600" b="1" dirty="0"/>
          </a:p>
          <a:p>
            <a:pPr marL="360363" indent="-360363">
              <a:lnSpc>
                <a:spcPct val="95000"/>
              </a:lnSpc>
              <a:spcAft>
                <a:spcPts val="600"/>
              </a:spcAft>
              <a:buFont typeface="Arial" panose="020B0604020202020204" pitchFamily="34" charset="0"/>
              <a:buChar char="•"/>
            </a:pPr>
            <a:r>
              <a:rPr lang="en-CA" sz="1600" b="1" dirty="0"/>
              <a:t>Provincial regions and disease agencies </a:t>
            </a:r>
            <a:r>
              <a:rPr lang="en-CA" sz="1600" dirty="0"/>
              <a:t>can use quality standards to measure health outcomes, hold health service providers accountable for delivering high-quality care, and inform regional improvement strategies.</a:t>
            </a:r>
            <a:endParaRPr lang="en-CA" sz="1600" b="1" dirty="0"/>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Provider organizations </a:t>
            </a:r>
            <a:r>
              <a:rPr lang="en-CA" sz="1600" dirty="0">
                <a:cs typeface="ＭＳ Ｐゴシック" charset="-128"/>
              </a:rPr>
              <a:t>can use quality standards to measure and audit their quality of care, identify gaps, guide organizational improvement strategies, and inform clinical program investments.</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Health care professionals </a:t>
            </a:r>
            <a:r>
              <a:rPr lang="en-CA" sz="1600" dirty="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t>Government </a:t>
            </a:r>
            <a:r>
              <a:rPr lang="en-CA" sz="1600" dirty="0"/>
              <a:t>can use quality standards to identify provincial priority areas, inform new data collection and reporting initiatives, and design performance indicators and funding incentives.</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dirty="0">
                <a:latin typeface="Calibri"/>
                <a:ea typeface="MS PGothic"/>
                <a:cs typeface="Calibri"/>
              </a:rPr>
              <a:t>Each quality standard focuses on a specific health care issue.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latin typeface="Calibri"/>
                <a:ea typeface="MS PGothic"/>
                <a:cs typeface="Calibri"/>
              </a:rPr>
              <a:t>This quality standard is accompanied by: </a:t>
            </a:r>
            <a:endParaRPr lang="en-CA" sz="1800" dirty="0">
              <a:cs typeface="Calibri"/>
            </a:endParaRPr>
          </a:p>
          <a:p>
            <a:pPr marL="742950" lvl="1" indent="-285750">
              <a:buFont typeface="Arial" panose="020B0604020202020204" pitchFamily="34" charset="0"/>
              <a:buChar char="•"/>
            </a:pPr>
            <a:r>
              <a:rPr lang="en-CA" sz="1800" i="1" dirty="0">
                <a:latin typeface="Calibri"/>
                <a:ea typeface="MS PGothic"/>
                <a:cs typeface="Calibri"/>
              </a:rPr>
              <a:t>A patient guide </a:t>
            </a:r>
          </a:p>
          <a:p>
            <a:pPr marL="742950" lvl="1" indent="-285750">
              <a:buFont typeface="Arial" panose="020B0604020202020204" pitchFamily="34" charset="0"/>
              <a:buChar char="•"/>
            </a:pPr>
            <a:r>
              <a:rPr lang="en-CA" sz="1800" i="1" dirty="0">
                <a:latin typeface="Calibri"/>
                <a:ea typeface="MS PGothic"/>
                <a:cs typeface="Calibri"/>
              </a:rPr>
              <a:t>A getting started guide</a:t>
            </a:r>
          </a:p>
          <a:p>
            <a:pPr marL="742950" lvl="1" indent="-285750">
              <a:buFont typeface="Arial" panose="020B0604020202020204" pitchFamily="34" charset="0"/>
              <a:buChar char="•"/>
            </a:pPr>
            <a:r>
              <a:rPr lang="en-CA" sz="1800" i="1" dirty="0">
                <a:latin typeface="Calibri"/>
                <a:ea typeface="MS PGothic"/>
                <a:cs typeface="Calibri"/>
              </a:rPr>
              <a:t>Data tables</a:t>
            </a:r>
            <a:endParaRPr lang="en-CA" sz="1800" i="1" dirty="0">
              <a:cs typeface="Calibri"/>
            </a:endParaRPr>
          </a:p>
          <a:p>
            <a:pPr marL="742950" lvl="1" indent="-285750">
              <a:buFont typeface="Arial" panose="020B0604020202020204" pitchFamily="34" charset="0"/>
              <a:buChar char="•"/>
            </a:pPr>
            <a:r>
              <a:rPr lang="en-CA" sz="1800" i="1" dirty="0">
                <a:latin typeface="Calibri"/>
                <a:ea typeface="MS PGothic"/>
                <a:cs typeface="Calibri"/>
              </a:rPr>
              <a:t>A measurement guide</a:t>
            </a:r>
          </a:p>
          <a:p>
            <a:pPr marL="285750" indent="-285750">
              <a:buFont typeface="Arial" panose="020B0604020202020204" pitchFamily="34" charset="0"/>
              <a:buChar char="•"/>
            </a:pPr>
            <a:r>
              <a:rPr lang="en-CA" sz="1800" dirty="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0" dirty="0"/>
              <a:t>Each quality standard includes a plain language summary for patients,</a:t>
            </a:r>
            <a:r>
              <a:rPr lang="en-CA" b="0" baseline="0" dirty="0"/>
              <a:t> families, </a:t>
            </a:r>
            <a:r>
              <a:rPr lang="en-CA" b="0" dirty="0"/>
              <a:t>caregivers and the public called the </a:t>
            </a:r>
            <a:r>
              <a:rPr lang="en-CA" b="1" dirty="0"/>
              <a:t>patient guide.</a:t>
            </a:r>
          </a:p>
          <a:p>
            <a:endParaRPr lang="en-US" baseline="0" dirty="0"/>
          </a:p>
          <a:p>
            <a:r>
              <a:rPr lang="en-US" b="1" baseline="0" dirty="0"/>
              <a:t>Patient engagement in quality standards: </a:t>
            </a:r>
          </a:p>
          <a:p>
            <a:pPr marL="171450" indent="-171450">
              <a:buFont typeface="Arial" panose="020B0604020202020204" pitchFamily="34" charset="0"/>
              <a:buChar char="•"/>
            </a:pPr>
            <a:r>
              <a:rPr lang="en-CA" sz="1200" dirty="0"/>
              <a:t>Membership on advisory committees</a:t>
            </a:r>
          </a:p>
          <a:p>
            <a:pPr marL="171450" indent="-171450">
              <a:buFont typeface="Arial" panose="020B0604020202020204" pitchFamily="34" charset="0"/>
              <a:buChar char="•"/>
            </a:pPr>
            <a:r>
              <a:rPr lang="en-CA" sz="1200" dirty="0"/>
              <a:t>Focus groups and key informant interviews on topic-specific content (when necessary)</a:t>
            </a:r>
          </a:p>
          <a:p>
            <a:pPr marL="171450" indent="-171450">
              <a:buFont typeface="Arial" panose="020B0604020202020204" pitchFamily="34" charset="0"/>
              <a:buChar char="•"/>
            </a:pPr>
            <a:r>
              <a:rPr lang="en-CA" sz="1200" dirty="0"/>
              <a:t>Public comment period for each quality standard</a:t>
            </a:r>
          </a:p>
          <a:p>
            <a:pPr marL="171450" indent="-171450">
              <a:buFont typeface="Arial" panose="020B0604020202020204" pitchFamily="34" charset="0"/>
              <a:buChar char="•"/>
            </a:pPr>
            <a:r>
              <a:rPr lang="en-CA" sz="1200" dirty="0"/>
              <a:t>Consultations on the patient conversation guide</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dirty="0"/>
          </a:p>
          <a:p>
            <a:r>
              <a:rPr lang="en-US" dirty="0"/>
              <a:t>As well, we are working on compiling resources and tools, for both clinicians and patients and families.</a:t>
            </a:r>
          </a:p>
          <a:p>
            <a:endParaRPr lang="en-US" dirty="0"/>
          </a:p>
          <a:p>
            <a:r>
              <a:rPr lang="en-US" dirty="0"/>
              <a:t>The focus is on implementation/adoption stories and how organizations are using quality standards in practice to inform care.</a:t>
            </a:r>
          </a:p>
          <a:p>
            <a:r>
              <a:rPr lang="en-US" dirty="0"/>
              <a:t> </a:t>
            </a:r>
          </a:p>
          <a:p>
            <a:r>
              <a:rPr lang="en-US" dirty="0"/>
              <a:t>We’d love to hear from you if you are interested in contributing to a post or article.</a:t>
            </a: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4/16/2021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66802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2917351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 id="2147484650" r:id="rId13"/>
    <p:sldLayoutId id="2147484651" r:id="rId14"/>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quorum.hqontario.ca/en/" TargetMode="Externa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diabetes.ca/DiabetesCanadaWebsite/media/About-Diabetes/Diabetes%20Charter/2019-Backgrounder-Ontario.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phac-aspc.gc.ca/cd-mc/publications/diabetes-diabete/facts-figures-faits-chiffres-2011/index-eng.php"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diabetes.ca/DiabetesCanadaWebsite/media/About-Diabetes/Diabetes%20Charter/2019-Backgrounder-Ontario.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hyperlink" Target="https://hqontario.ca/evidence-to-improve-care/quality-standards/view-all-quality-standards/diabetes-in-pregnancy"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hqontario.ca/evidence-to-improve-care/quality-standards/view-all-quality-standards/diabetes-type-1" TargetMode="Externa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7170583" cy="1554272"/>
          </a:xfrm>
          <a:prstGeom prst="rect">
            <a:avLst/>
          </a:prstGeom>
          <a:noFill/>
        </p:spPr>
        <p:txBody>
          <a:bodyPr wrap="square" rtlCol="0" anchor="t">
            <a:spAutoFit/>
          </a:bodyPr>
          <a:lstStyle/>
          <a:p>
            <a:pPr>
              <a:lnSpc>
                <a:spcPts val="5745"/>
              </a:lnSpc>
            </a:pPr>
            <a:r>
              <a:rPr lang="en-US" sz="5000" u="none">
                <a:latin typeface="+mn-lt"/>
                <a:ea typeface="Helvetica Neue Light" panose="02000403000000020004" pitchFamily="2" charset="0"/>
                <a:cs typeface="Arial"/>
              </a:rPr>
              <a:t>Type 1 Diabetes</a:t>
            </a:r>
          </a:p>
          <a:p>
            <a:pPr>
              <a:lnSpc>
                <a:spcPts val="5745"/>
              </a:lnSpc>
            </a:pPr>
            <a:r>
              <a:rPr lang="en-US" sz="5000" u="none">
                <a:latin typeface="+mn-lt"/>
                <a:ea typeface="Helvetica Neue Light" panose="02000403000000020004" pitchFamily="2" charset="0"/>
                <a:cs typeface="Arial"/>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562650"/>
            <a:ext cx="4557838"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400" u="none" spc="80">
                <a:latin typeface="+mj-lt"/>
                <a:ea typeface="MS PGothic"/>
                <a:cs typeface="Arial"/>
              </a:rPr>
              <a:t>Guiding evidence-based care for people of all ages living with type 1 diabetes in Ontario</a:t>
            </a:r>
          </a:p>
          <a:p>
            <a:pPr>
              <a:lnSpc>
                <a:spcPts val="2660"/>
              </a:lnSpc>
            </a:pPr>
            <a:endParaRPr lang="en-US" altLang="en-US" sz="2000" u="none" spc="8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ED037C"/>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A0099E15-9F27-44F2-8284-17F011445B16}"/>
              </a:ext>
            </a:extLst>
          </p:cNvPr>
          <p:cNvPicPr>
            <a:picLocks noChangeAspect="1"/>
          </p:cNvPicPr>
          <p:nvPr/>
        </p:nvPicPr>
        <p:blipFill>
          <a:blip r:embed="rId5"/>
          <a:stretch>
            <a:fillRect/>
          </a:stretch>
        </p:blipFill>
        <p:spPr>
          <a:xfrm>
            <a:off x="255042" y="5732598"/>
            <a:ext cx="1972115" cy="965213"/>
          </a:xfrm>
          <a:prstGeom prst="rect">
            <a:avLst/>
          </a:prstGeom>
        </p:spPr>
      </p:pic>
      <p:pic>
        <p:nvPicPr>
          <p:cNvPr id="4" name="Picture 3">
            <a:extLst>
              <a:ext uri="{FF2B5EF4-FFF2-40B4-BE49-F238E27FC236}">
                <a16:creationId xmlns:a16="http://schemas.microsoft.com/office/drawing/2014/main" id="{65D851AB-85E8-4093-BA53-E124F7C65BA2}"/>
              </a:ext>
            </a:extLst>
          </p:cNvPr>
          <p:cNvPicPr>
            <a:picLocks noChangeAspect="1"/>
          </p:cNvPicPr>
          <p:nvPr/>
        </p:nvPicPr>
        <p:blipFill>
          <a:blip r:embed="rId6"/>
          <a:stretch>
            <a:fillRect/>
          </a:stretch>
        </p:blipFill>
        <p:spPr>
          <a:xfrm>
            <a:off x="5343525" y="3419475"/>
            <a:ext cx="3800475" cy="3438525"/>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a:solidFill>
                  <a:schemeClr val="tx1"/>
                </a:solidFill>
                <a:latin typeface="Calibri"/>
                <a:ea typeface="MS PGothic"/>
                <a:cs typeface="Calibri"/>
              </a:rPr>
              <a:t>Quality Standard Adoption Tools:</a:t>
            </a:r>
            <a:br>
              <a:rPr lang="en-US" sz="2400" b="0">
                <a:latin typeface="Calibri"/>
                <a:ea typeface="MS PGothic"/>
                <a:cs typeface="Calibri"/>
              </a:rPr>
            </a:br>
            <a:r>
              <a:rPr lang="en-US">
                <a:solidFill>
                  <a:schemeClr val="tx1"/>
                </a:solidFill>
                <a:latin typeface="Calibri"/>
                <a:ea typeface="MS PGothic"/>
                <a:cs typeface="Calibri"/>
              </a:rPr>
              <a:t>Quorum</a:t>
            </a:r>
            <a:endParaRPr lang="en-US">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solidFill>
                  <a:srgbClr val="047B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a:solidFill>
                  <a:srgbClr val="047BC1"/>
                </a:solidFill>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600" b="1">
                <a:solidFill>
                  <a:srgbClr val="047BC1"/>
                </a:solidFill>
                <a:hlinkClick r:id="rId6"/>
              </a:rPr>
              <a:t>quorum.hqontario.ca</a:t>
            </a:r>
            <a:endParaRPr kumimoji="0" lang="en-CA" sz="1600" b="1" i="0" u="none" strike="noStrike" kern="1200" cap="none" spc="0" normalizeH="0" baseline="0" noProof="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measurement guide </a:t>
            </a:r>
            <a:r>
              <a:rPr lang="en-US" sz="2000">
                <a:latin typeface="Calibri" panose="020F0502020204030204" pitchFamily="34" charset="0"/>
                <a:cs typeface="Calibri" panose="020F0502020204030204" pitchFamily="34" charset="0"/>
              </a:rPr>
              <a:t>has two dedicated sections:</a:t>
            </a:r>
          </a:p>
          <a:p>
            <a:pPr lvl="0"/>
            <a:r>
              <a:rPr lang="en-US" sz="2000" b="1">
                <a:latin typeface="Calibri" panose="020F0502020204030204" pitchFamily="34" charset="0"/>
                <a:cs typeface="Calibri" panose="020F0502020204030204" pitchFamily="34" charset="0"/>
              </a:rPr>
              <a:t>Local measurement:</a:t>
            </a:r>
            <a:r>
              <a:rPr lang="en-US" sz="2000">
                <a:latin typeface="Calibri" panose="020F0502020204030204" pitchFamily="34" charset="0"/>
                <a:cs typeface="Calibri" panose="020F0502020204030204" pitchFamily="34" charset="0"/>
              </a:rPr>
              <a:t> what you can do to assess the quality of care that you provide locally</a:t>
            </a:r>
          </a:p>
          <a:p>
            <a:pPr lvl="0"/>
            <a:r>
              <a:rPr lang="en-US" sz="2000" b="1">
                <a:latin typeface="Calibri" panose="020F0502020204030204" pitchFamily="34" charset="0"/>
                <a:cs typeface="Calibri" panose="020F0502020204030204" pitchFamily="34" charset="0"/>
              </a:rPr>
              <a:t>Provincial measurement:</a:t>
            </a:r>
            <a:r>
              <a:rPr lang="en-US" sz="200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395C73C-B3E5-404F-ACC7-D03473B85761}"/>
              </a:ext>
            </a:extLst>
          </p:cNvPr>
          <p:cNvPicPr>
            <a:picLocks noChangeAspect="1"/>
          </p:cNvPicPr>
          <p:nvPr/>
        </p:nvPicPr>
        <p:blipFill>
          <a:blip r:embed="rId4"/>
          <a:stretch>
            <a:fillRect/>
          </a:stretch>
        </p:blipFill>
        <p:spPr>
          <a:xfrm>
            <a:off x="5237825" y="1440547"/>
            <a:ext cx="3285754" cy="423949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solidFill>
                  <a:schemeClr val="tx1"/>
                </a:solidFill>
                <a:latin typeface="Calibri" panose="020F0502020204030204" pitchFamily="34" charset="0"/>
                <a:cs typeface="Calibri" panose="020F0502020204030204" pitchFamily="34" charset="0"/>
              </a:rPr>
              <a:t>Quality Standards:</a:t>
            </a:r>
            <a:br>
              <a:rPr lang="en-US">
                <a:solidFill>
                  <a:schemeClr val="tx1"/>
                </a:solidFill>
                <a:highlight>
                  <a:srgbClr val="FFFF00"/>
                </a:highlight>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2000" b="1">
                <a:latin typeface="Calibri"/>
                <a:ea typeface="MS PGothic"/>
                <a:cs typeface="Calibri"/>
              </a:rPr>
              <a:t>Data tables </a:t>
            </a:r>
            <a:r>
              <a:rPr lang="en-CA" sz="2000">
                <a:latin typeface="Calibri"/>
                <a:ea typeface="MS PGothic"/>
                <a:cs typeface="Calibri"/>
              </a:rPr>
              <a:t>can be used to examine variations in indicator results across the province. They include data on key indicators:</a:t>
            </a:r>
          </a:p>
          <a:p>
            <a:pPr>
              <a:buClr>
                <a:srgbClr val="00B2E3"/>
              </a:buClr>
              <a:buFontTx/>
              <a:buChar char="-"/>
            </a:pPr>
            <a:r>
              <a:rPr lang="en-CA" sz="2000">
                <a:latin typeface="Calibri"/>
                <a:ea typeface="MS PGothic"/>
                <a:cs typeface="Calibri"/>
              </a:rPr>
              <a:t>Over time for Ontario</a:t>
            </a:r>
          </a:p>
          <a:p>
            <a:pPr>
              <a:buClr>
                <a:srgbClr val="00B2E3"/>
              </a:buClr>
              <a:buFontTx/>
              <a:buChar char="-"/>
            </a:pPr>
            <a:r>
              <a:rPr lang="en-CA" sz="2000">
                <a:latin typeface="Calibri"/>
                <a:ea typeface="MS PGothic"/>
                <a:cs typeface="Calibri"/>
              </a:rPr>
              <a:t>Across regions in Ontario</a:t>
            </a:r>
          </a:p>
          <a:p>
            <a:pPr>
              <a:buClr>
                <a:srgbClr val="00B2E3"/>
              </a:buClr>
              <a:buFontTx/>
              <a:buChar char="-"/>
            </a:pPr>
            <a:r>
              <a:rPr lang="en-CA" sz="2000">
                <a:latin typeface="Calibri"/>
                <a:ea typeface="MS PGothic"/>
                <a:cs typeface="Calibri"/>
              </a:rPr>
              <a:t>For specific measures of equity (age, geography, income and sex)</a:t>
            </a:r>
            <a:endParaRPr lang="en-US" sz="2000">
              <a:latin typeface="Calibri"/>
              <a:ea typeface="MS PGothic"/>
              <a:cs typeface="Calibri"/>
            </a:endParaRPr>
          </a:p>
        </p:txBody>
      </p:sp>
      <p:pic>
        <p:nvPicPr>
          <p:cNvPr id="4" name="Picture 3">
            <a:extLst>
              <a:ext uri="{FF2B5EF4-FFF2-40B4-BE49-F238E27FC236}">
                <a16:creationId xmlns:a16="http://schemas.microsoft.com/office/drawing/2014/main" id="{AF959C2D-D6DC-4794-A822-E4FA1A62D7F4}"/>
              </a:ext>
            </a:extLst>
          </p:cNvPr>
          <p:cNvPicPr>
            <a:picLocks noChangeAspect="1"/>
          </p:cNvPicPr>
          <p:nvPr/>
        </p:nvPicPr>
        <p:blipFill>
          <a:blip r:embed="rId4"/>
          <a:stretch>
            <a:fillRect/>
          </a:stretch>
        </p:blipFill>
        <p:spPr>
          <a:xfrm>
            <a:off x="4381352" y="1868238"/>
            <a:ext cx="4456367" cy="2993682"/>
          </a:xfrm>
          <a:prstGeom prst="rect">
            <a:avLst/>
          </a:prstGeom>
          <a:effectLst>
            <a:glow rad="1016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464831" y="2061123"/>
            <a:ext cx="8828585"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u="none" kern="0">
                <a:solidFill>
                  <a:schemeClr val="tx1"/>
                </a:solidFill>
                <a:latin typeface="Calibri" panose="020F0502020204030204" pitchFamily="34" charset="0"/>
                <a:cs typeface="Calibri" panose="020F0502020204030204" pitchFamily="34" charset="0"/>
              </a:rPr>
              <a:t>Why </a:t>
            </a:r>
            <a:r>
              <a:rPr lang="en-CA" u="none" kern="0">
                <a:solidFill>
                  <a:schemeClr val="tx1"/>
                </a:solidFill>
                <a:latin typeface="Calibri" panose="020F0502020204030204" pitchFamily="34" charset="0"/>
                <a:cs typeface="Calibri" panose="020F0502020204030204" pitchFamily="34" charset="0"/>
              </a:rPr>
              <a:t>Do We Need a Quality Standard </a:t>
            </a:r>
            <a:br>
              <a:rPr lang="en-CA" u="none" kern="0">
                <a:solidFill>
                  <a:schemeClr val="tx1"/>
                </a:solidFill>
                <a:latin typeface="Calibri" panose="020F0502020204030204" pitchFamily="34" charset="0"/>
                <a:cs typeface="Calibri" panose="020F0502020204030204" pitchFamily="34" charset="0"/>
              </a:rPr>
            </a:br>
            <a:r>
              <a:rPr lang="en-CA" u="none" kern="0">
                <a:solidFill>
                  <a:schemeClr val="tx1"/>
                </a:solidFill>
                <a:latin typeface="Calibri" panose="020F0502020204030204" pitchFamily="34" charset="0"/>
                <a:cs typeface="Calibri" panose="020F0502020204030204" pitchFamily="34" charset="0"/>
              </a:rPr>
              <a:t>for Type 1 Diabetes? </a:t>
            </a:r>
            <a:br>
              <a:rPr lang="en-US" u="none" kern="0">
                <a:solidFill>
                  <a:schemeClr val="tx1"/>
                </a:solidFill>
                <a:latin typeface="MS PGothic"/>
              </a:rPr>
            </a:br>
            <a:endParaRPr lang="en-US" u="none" kern="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64831" y="3630724"/>
            <a:ext cx="4863627" cy="0"/>
          </a:xfrm>
          <a:prstGeom prst="line">
            <a:avLst/>
          </a:prstGeom>
          <a:solidFill>
            <a:srgbClr val="FFFF00"/>
          </a:solidFill>
          <a:ln w="66675" cap="flat" cmpd="sng" algn="ctr">
            <a:solidFill>
              <a:srgbClr val="ED037C"/>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74F29816-B03C-4A4A-8880-208561ACDEFE}"/>
              </a:ext>
            </a:extLst>
          </p:cNvPr>
          <p:cNvSpPr txBox="1"/>
          <p:nvPr/>
        </p:nvSpPr>
        <p:spPr>
          <a:xfrm>
            <a:off x="0" y="6211669"/>
            <a:ext cx="9144000" cy="646331"/>
          </a:xfrm>
          <a:prstGeom prst="rect">
            <a:avLst/>
          </a:prstGeom>
          <a:noFill/>
        </p:spPr>
        <p:txBody>
          <a:bodyPr wrap="square" lIns="91440" tIns="45720" rIns="91440" bIns="45720" anchor="t">
            <a:spAutoFit/>
          </a:bodyPr>
          <a:lstStyle/>
          <a:p>
            <a:r>
              <a:rPr lang="en-CA" sz="1200" b="0" i="0" u="none" strike="noStrike">
                <a:solidFill>
                  <a:srgbClr val="000000"/>
                </a:solidFill>
                <a:effectLst/>
                <a:latin typeface="Calibri"/>
                <a:ea typeface="MS PGothic"/>
                <a:cs typeface="Calibri"/>
              </a:rPr>
              <a:t>Note: Indicator data for the </a:t>
            </a:r>
            <a:r>
              <a:rPr lang="en-CA" sz="1200" u="none">
                <a:solidFill>
                  <a:srgbClr val="000000"/>
                </a:solidFill>
                <a:latin typeface="Calibri"/>
                <a:ea typeface="MS PGothic"/>
                <a:cs typeface="Calibri"/>
              </a:rPr>
              <a:t>Type </a:t>
            </a:r>
            <a:r>
              <a:rPr lang="en-CA" sz="1200" b="0" i="0" u="none" strike="noStrike">
                <a:solidFill>
                  <a:srgbClr val="000000"/>
                </a:solidFill>
                <a:effectLst/>
                <a:latin typeface="Calibri"/>
                <a:ea typeface="MS PGothic"/>
                <a:cs typeface="Calibri"/>
              </a:rPr>
              <a:t>1 </a:t>
            </a:r>
            <a:r>
              <a:rPr lang="en-CA" sz="1200" u="none">
                <a:solidFill>
                  <a:srgbClr val="000000"/>
                </a:solidFill>
                <a:latin typeface="Calibri"/>
                <a:ea typeface="MS PGothic"/>
                <a:cs typeface="Calibri"/>
              </a:rPr>
              <a:t>Diabetes Quality Standard</a:t>
            </a:r>
            <a:r>
              <a:rPr lang="en-CA" sz="1200" b="0" i="0" u="none" strike="noStrike">
                <a:solidFill>
                  <a:srgbClr val="000000"/>
                </a:solidFill>
                <a:effectLst/>
                <a:latin typeface="Calibri"/>
                <a:ea typeface="MS PGothic"/>
                <a:cs typeface="Calibri"/>
              </a:rPr>
              <a:t> presented in slides 15 to 20 are preliminary rates and are not adjusted for factors other than age and sex (e.g., complications/conditions) that an individual with diabetes may have. Refer to the </a:t>
            </a:r>
            <a:r>
              <a:rPr lang="en-CA" sz="1200" u="none">
                <a:solidFill>
                  <a:srgbClr val="000000"/>
                </a:solidFill>
                <a:latin typeface="Calibri"/>
                <a:ea typeface="MS PGothic"/>
                <a:cs typeface="Calibri"/>
              </a:rPr>
              <a:t>Type 1 Diabetes Quality Standard</a:t>
            </a:r>
            <a:r>
              <a:rPr lang="en-CA" sz="1200" b="0" i="0" u="none" strike="noStrike">
                <a:solidFill>
                  <a:srgbClr val="000000"/>
                </a:solidFill>
                <a:effectLst/>
                <a:latin typeface="Calibri"/>
                <a:ea typeface="MS PGothic"/>
                <a:cs typeface="Calibri"/>
              </a:rPr>
              <a:t> </a:t>
            </a:r>
            <a:r>
              <a:rPr lang="en-CA" sz="1200" u="none">
                <a:solidFill>
                  <a:srgbClr val="000000"/>
                </a:solidFill>
                <a:latin typeface="Calibri"/>
                <a:ea typeface="MS PGothic"/>
                <a:cs typeface="Calibri"/>
              </a:rPr>
              <a:t>Measurement Guide </a:t>
            </a:r>
            <a:r>
              <a:rPr lang="en-CA" sz="1200" b="0" i="0" u="none" strike="noStrike">
                <a:solidFill>
                  <a:srgbClr val="000000"/>
                </a:solidFill>
                <a:effectLst/>
                <a:latin typeface="Calibri"/>
                <a:ea typeface="MS PGothic"/>
                <a:cs typeface="Calibri"/>
              </a:rPr>
              <a:t>for technical specifications (e.g., inclusion and exclusion criteria).</a:t>
            </a:r>
            <a:r>
              <a:rPr lang="en-US" sz="1200" b="0" i="0" u="none" strike="noStrike">
                <a:effectLst/>
                <a:latin typeface="Calibri"/>
                <a:ea typeface="MS PGothic"/>
                <a:cs typeface="Calibri"/>
              </a:rPr>
              <a:t>​</a:t>
            </a: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nvPr>
        </p:nvSpPr>
        <p:spPr>
          <a:xfrm>
            <a:off x="457200" y="1315325"/>
            <a:ext cx="4069977" cy="4230543"/>
          </a:xfrm>
        </p:spPr>
        <p:txBody>
          <a:bodyPr vert="horz" wrap="square" lIns="108000" tIns="45720" rIns="91440" bIns="45720" numCol="1" anchor="ctr" anchorCtr="0" compatLnSpc="1">
            <a:prstTxWarp prst="textNoShape">
              <a:avLst/>
            </a:prstTxWarp>
          </a:bodyPr>
          <a:lstStyle/>
          <a:p>
            <a:pPr marL="0" indent="0" algn="ctr">
              <a:buNone/>
            </a:pPr>
            <a:r>
              <a:rPr lang="en-US">
                <a:latin typeface="Calibri"/>
                <a:ea typeface="MS PGothic"/>
                <a:cs typeface="Calibri"/>
              </a:rPr>
              <a:t>In 2019, an estimated </a:t>
            </a:r>
            <a:br>
              <a:rPr lang="en-US">
                <a:latin typeface="Calibri"/>
                <a:ea typeface="MS PGothic"/>
                <a:cs typeface="Calibri"/>
              </a:rPr>
            </a:br>
            <a:r>
              <a:rPr lang="en-US" b="1">
                <a:solidFill>
                  <a:srgbClr val="00A0AF"/>
                </a:solidFill>
                <a:latin typeface="Calibri"/>
                <a:ea typeface="MS PGothic"/>
                <a:cs typeface="Calibri"/>
              </a:rPr>
              <a:t>1.5 million</a:t>
            </a:r>
            <a:r>
              <a:rPr lang="en-US">
                <a:latin typeface="Calibri"/>
                <a:ea typeface="MS PGothic"/>
                <a:cs typeface="Calibri"/>
              </a:rPr>
              <a:t> Ontarians, or </a:t>
            </a:r>
            <a:r>
              <a:rPr lang="en-US" b="1">
                <a:solidFill>
                  <a:srgbClr val="00A0AF"/>
                </a:solidFill>
                <a:latin typeface="Calibri"/>
                <a:ea typeface="MS PGothic"/>
                <a:cs typeface="Calibri"/>
              </a:rPr>
              <a:t>10%</a:t>
            </a:r>
            <a:r>
              <a:rPr lang="en-US">
                <a:latin typeface="Calibri"/>
                <a:ea typeface="MS PGothic"/>
                <a:cs typeface="Calibri"/>
              </a:rPr>
              <a:t> of the provincial population, were living with diabetes (type 1 and type 2 combined).</a:t>
            </a:r>
            <a:endParaRPr lang="en-US">
              <a:latin typeface="Calibri" panose="020F0502020204030204" pitchFamily="34" charset="0"/>
              <a:cs typeface="Calibri" panose="020F0502020204030204" pitchFamily="34" charset="0"/>
            </a:endParaRPr>
          </a:p>
          <a:p>
            <a:pPr marL="0" indent="0" algn="ctr">
              <a:buNone/>
            </a:pPr>
            <a:r>
              <a:rPr lang="en-US">
                <a:latin typeface="Calibri"/>
                <a:ea typeface="MS PGothic"/>
                <a:cs typeface="Calibri"/>
              </a:rPr>
              <a:t> Estimates suggest that </a:t>
            </a:r>
            <a:r>
              <a:rPr lang="en-US" b="1">
                <a:solidFill>
                  <a:srgbClr val="00A0AF"/>
                </a:solidFill>
                <a:latin typeface="Calibri"/>
                <a:ea typeface="MS PGothic"/>
                <a:cs typeface="Calibri"/>
              </a:rPr>
              <a:t>5% to 10%</a:t>
            </a:r>
            <a:r>
              <a:rPr lang="en-US">
                <a:latin typeface="Calibri"/>
                <a:ea typeface="MS PGothic"/>
                <a:cs typeface="Calibri"/>
              </a:rPr>
              <a:t> of these cases are type 1 diabetes.</a:t>
            </a: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B602E11-CCEA-41BF-88B8-10CE6DD05CB8}"/>
              </a:ext>
            </a:extLst>
          </p:cNvPr>
          <p:cNvSpPr/>
          <p:nvPr/>
        </p:nvSpPr>
        <p:spPr>
          <a:xfrm>
            <a:off x="-11895" y="6423652"/>
            <a:ext cx="8133776" cy="43088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en-CA" sz="1100" u="none">
                <a:latin typeface="Calibri"/>
                <a:ea typeface="MS PGothic"/>
                <a:cs typeface="ＭＳ Ｐゴシック" pitchFamily="68" charset="-128"/>
              </a:rPr>
              <a:t>Source: </a:t>
            </a:r>
            <a:r>
              <a:rPr lang="en-US" sz="1100" u="none">
                <a:latin typeface="Calibri"/>
                <a:ea typeface="MS PGothic"/>
                <a:cs typeface="Arial"/>
              </a:rPr>
              <a:t>Diabetes Canada. Diabetes in Ontario. [Internet]. Toronto (ON): Diabetes Canada; 2019 [cited 2020 Jan 16]. Available from: </a:t>
            </a:r>
            <a:r>
              <a:rPr lang="en-US" sz="1100">
                <a:solidFill>
                  <a:srgbClr val="00B0F0"/>
                </a:solidFill>
                <a:latin typeface="Calibri"/>
                <a:ea typeface="MS PGothic"/>
                <a:cs typeface="Arial"/>
                <a:hlinkClick r:id="rId2">
                  <a:extLst>
                    <a:ext uri="{A12FA001-AC4F-418D-AE19-62706E023703}">
                      <ahyp:hlinkClr xmlns:ahyp="http://schemas.microsoft.com/office/drawing/2018/hyperlinkcolor" val="tx"/>
                    </a:ext>
                  </a:extLst>
                </a:hlinkClick>
              </a:rPr>
              <a:t>https://www.diabetes.ca/DiabetesCanadaWebsite/media/About-Diabetes/Diabetes%20Charter/2019-Backgrounder-Ontario.pdf</a:t>
            </a:r>
            <a:endParaRPr lang="en-US">
              <a:solidFill>
                <a:srgbClr val="00B0F0"/>
              </a:solidFill>
              <a:latin typeface="Calibri"/>
              <a:ea typeface="MS PGothic"/>
            </a:endParaRPr>
          </a:p>
        </p:txBody>
      </p:sp>
      <p:pic>
        <p:nvPicPr>
          <p:cNvPr id="5" name="Picture 4">
            <a:extLst>
              <a:ext uri="{FF2B5EF4-FFF2-40B4-BE49-F238E27FC236}">
                <a16:creationId xmlns:a16="http://schemas.microsoft.com/office/drawing/2014/main" id="{6B1F2DD1-E54A-49A9-A5C9-83581835102E}"/>
              </a:ext>
            </a:extLst>
          </p:cNvPr>
          <p:cNvPicPr>
            <a:picLocks noChangeAspect="1"/>
          </p:cNvPicPr>
          <p:nvPr/>
        </p:nvPicPr>
        <p:blipFill>
          <a:blip r:embed="rId3"/>
          <a:stretch>
            <a:fillRect/>
          </a:stretch>
        </p:blipFill>
        <p:spPr>
          <a:xfrm>
            <a:off x="5126774" y="1606525"/>
            <a:ext cx="3360279" cy="3352054"/>
          </a:xfrm>
          <a:prstGeom prst="rect">
            <a:avLst/>
          </a:prstGeom>
        </p:spPr>
      </p:pic>
    </p:spTree>
    <p:extLst>
      <p:ext uri="{BB962C8B-B14F-4D97-AF65-F5344CB8AC3E}">
        <p14:creationId xmlns:p14="http://schemas.microsoft.com/office/powerpoint/2010/main" val="41355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nvPr>
        </p:nvSpPr>
        <p:spPr>
          <a:xfrm>
            <a:off x="3078429" y="1313728"/>
            <a:ext cx="5961528" cy="4230543"/>
          </a:xfrm>
        </p:spPr>
        <p:txBody>
          <a:bodyPr vert="horz" wrap="square" lIns="108000" tIns="45720" rIns="91440" bIns="45720" numCol="1" anchor="ctr" anchorCtr="0" compatLnSpc="1">
            <a:prstTxWarp prst="textNoShape">
              <a:avLst/>
            </a:prstTxWarp>
          </a:bodyPr>
          <a:lstStyle/>
          <a:p>
            <a:r>
              <a:rPr lang="en-US">
                <a:latin typeface="Calibri"/>
                <a:ea typeface="MS PGothic"/>
                <a:cs typeface="Calibri"/>
              </a:rPr>
              <a:t>Compared with the general population, people with diabetes (type 1 or type 2) are more likely to be hospitalized with:</a:t>
            </a:r>
            <a:endParaRPr lang="en-US">
              <a:ea typeface="MS PGothic"/>
            </a:endParaRPr>
          </a:p>
          <a:p>
            <a:pPr lvl="1"/>
            <a:r>
              <a:rPr lang="en-US" sz="2400">
                <a:latin typeface="Calibri"/>
                <a:ea typeface="MS PGothic"/>
                <a:cs typeface="Calibri"/>
              </a:rPr>
              <a:t>Cardiovascular disease </a:t>
            </a:r>
            <a:r>
              <a:rPr lang="en-US" sz="2400" b="1">
                <a:solidFill>
                  <a:srgbClr val="00A0AF"/>
                </a:solidFill>
                <a:latin typeface="Calibri"/>
                <a:ea typeface="MS PGothic"/>
                <a:cs typeface="Calibri"/>
              </a:rPr>
              <a:t>(3x as likely)</a:t>
            </a:r>
            <a:r>
              <a:rPr lang="en-US" sz="2400">
                <a:latin typeface="Calibri"/>
                <a:ea typeface="MS PGothic"/>
                <a:cs typeface="Calibri"/>
              </a:rPr>
              <a:t> </a:t>
            </a:r>
            <a:endParaRPr lang="en-US" sz="2400">
              <a:ea typeface="MS PGothic"/>
            </a:endParaRPr>
          </a:p>
          <a:p>
            <a:pPr lvl="1"/>
            <a:r>
              <a:rPr lang="en-US" sz="2400">
                <a:latin typeface="Calibri"/>
                <a:ea typeface="MS PGothic"/>
                <a:cs typeface="Calibri"/>
              </a:rPr>
              <a:t>End-stage kidney disease </a:t>
            </a:r>
            <a:r>
              <a:rPr lang="en-US" sz="2400" b="1">
                <a:solidFill>
                  <a:srgbClr val="00A0AF"/>
                </a:solidFill>
                <a:latin typeface="Calibri"/>
                <a:ea typeface="MS PGothic"/>
                <a:cs typeface="Calibri"/>
              </a:rPr>
              <a:t>(12x as likely)</a:t>
            </a:r>
            <a:endParaRPr lang="en-US" sz="2400">
              <a:ea typeface="MS PGothic"/>
            </a:endParaRPr>
          </a:p>
          <a:p>
            <a:pPr lvl="1"/>
            <a:r>
              <a:rPr lang="en-US" sz="2400">
                <a:latin typeface="Calibri"/>
                <a:ea typeface="MS PGothic"/>
                <a:cs typeface="Calibri"/>
              </a:rPr>
              <a:t>Nontraumatic lower-limb amputation </a:t>
            </a:r>
            <a:r>
              <a:rPr lang="en-US" sz="2400" b="1">
                <a:solidFill>
                  <a:srgbClr val="00A0AF"/>
                </a:solidFill>
                <a:latin typeface="Calibri"/>
                <a:ea typeface="MS PGothic"/>
                <a:cs typeface="Calibri"/>
              </a:rPr>
              <a:t>(20x as likely)</a:t>
            </a:r>
            <a:endParaRPr lang="en-US" sz="2400">
              <a:latin typeface="Calibri"/>
              <a:ea typeface="MS PGothic"/>
              <a:cs typeface="Calibri"/>
            </a:endParaRPr>
          </a:p>
          <a:p>
            <a:r>
              <a:rPr lang="en-US" b="0" i="0" u="none" strike="noStrike">
                <a:solidFill>
                  <a:srgbClr val="000000"/>
                </a:solidFill>
                <a:effectLst/>
                <a:latin typeface="Calibri"/>
                <a:ea typeface="MS PGothic"/>
              </a:rPr>
              <a:t>The risk of blindness in people with diabetes is </a:t>
            </a:r>
            <a:r>
              <a:rPr lang="en-US" b="1" i="0" u="none" strike="noStrike">
                <a:solidFill>
                  <a:srgbClr val="00A0AF"/>
                </a:solidFill>
                <a:effectLst/>
                <a:latin typeface="Calibri"/>
                <a:ea typeface="MS PGothic"/>
              </a:rPr>
              <a:t>up to 25 times higher </a:t>
            </a:r>
            <a:r>
              <a:rPr lang="en-US" b="0" i="0" u="none" strike="noStrike">
                <a:solidFill>
                  <a:srgbClr val="000000"/>
                </a:solidFill>
                <a:effectLst/>
                <a:latin typeface="Calibri"/>
                <a:ea typeface="MS PGothic"/>
              </a:rPr>
              <a:t>than in those without diabetes</a:t>
            </a:r>
            <a:endParaRPr lang="en-US" sz="2800">
              <a:latin typeface="Calibri"/>
              <a:ea typeface="MS PGothic"/>
              <a:cs typeface="Calibri"/>
            </a:endParaRPr>
          </a:p>
        </p:txBody>
      </p:sp>
      <p:sp>
        <p:nvSpPr>
          <p:cNvPr id="6" name="Rectangle 5">
            <a:extLst>
              <a:ext uri="{FF2B5EF4-FFF2-40B4-BE49-F238E27FC236}">
                <a16:creationId xmlns:a16="http://schemas.microsoft.com/office/drawing/2014/main" id="{4B602E11-CCEA-41BF-88B8-10CE6DD05CB8}"/>
              </a:ext>
            </a:extLst>
          </p:cNvPr>
          <p:cNvSpPr/>
          <p:nvPr/>
        </p:nvSpPr>
        <p:spPr>
          <a:xfrm>
            <a:off x="8658" y="6259268"/>
            <a:ext cx="8133776" cy="600164"/>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en-CA" sz="1100" u="none">
                <a:latin typeface="Calibri"/>
                <a:ea typeface="MS PGothic"/>
                <a:cs typeface="ＭＳ Ｐゴシック" pitchFamily="68" charset="-128"/>
              </a:rPr>
              <a:t>Source: </a:t>
            </a:r>
            <a:r>
              <a:rPr lang="en-US" sz="1100" u="none">
                <a:latin typeface="Calibri"/>
                <a:ea typeface="MS PGothic"/>
                <a:cs typeface="Arial"/>
              </a:rPr>
              <a:t>Public Health Agency of Canada. Diabetes in Canada: facts and figures from a public health perspective. [Internet]. Ottawa (ON): The Agency; 2011 [cited 2019 Mar 6]. Available from: </a:t>
            </a:r>
            <a:r>
              <a:rPr lang="en-US" sz="1100">
                <a:latin typeface="Calibri"/>
                <a:ea typeface="MS PGothic"/>
                <a:cs typeface="Arial"/>
                <a:hlinkClick r:id="rId2"/>
              </a:rPr>
              <a:t>http://www.phac-aspc.gc.ca/cd-mc/publications/diabetes-diabete/facts-figures-faits-chiffres-2011/index-eng.php</a:t>
            </a:r>
            <a:endParaRPr lang="en-US">
              <a:latin typeface="Calibri"/>
              <a:ea typeface="MS PGothic"/>
            </a:endParaRPr>
          </a:p>
        </p:txBody>
      </p:sp>
      <p:pic>
        <p:nvPicPr>
          <p:cNvPr id="4" name="Picture 6" descr="Icon&#10;&#10;Description automatically generated">
            <a:extLst>
              <a:ext uri="{FF2B5EF4-FFF2-40B4-BE49-F238E27FC236}">
                <a16:creationId xmlns:a16="http://schemas.microsoft.com/office/drawing/2014/main" id="{E3C32557-2FF0-4CCA-B92D-DEEB0D527C6B}"/>
              </a:ext>
            </a:extLst>
          </p:cNvPr>
          <p:cNvPicPr>
            <a:picLocks noChangeAspect="1"/>
          </p:cNvPicPr>
          <p:nvPr/>
        </p:nvPicPr>
        <p:blipFill>
          <a:blip r:embed="rId3"/>
          <a:stretch>
            <a:fillRect/>
          </a:stretch>
        </p:blipFill>
        <p:spPr>
          <a:xfrm>
            <a:off x="8658" y="1855414"/>
            <a:ext cx="3147172" cy="3147172"/>
          </a:xfrm>
          <a:prstGeom prst="rect">
            <a:avLst/>
          </a:prstGeom>
        </p:spPr>
      </p:pic>
    </p:spTree>
    <p:extLst>
      <p:ext uri="{BB962C8B-B14F-4D97-AF65-F5344CB8AC3E}">
        <p14:creationId xmlns:p14="http://schemas.microsoft.com/office/powerpoint/2010/main" val="192538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nvPr>
        </p:nvSpPr>
        <p:spPr>
          <a:xfrm>
            <a:off x="457200" y="1315325"/>
            <a:ext cx="4069977" cy="4230543"/>
          </a:xfrm>
        </p:spPr>
        <p:txBody>
          <a:bodyPr vert="horz" wrap="square" lIns="108000" tIns="45720" rIns="91440" bIns="45720" numCol="1" anchor="ctr" anchorCtr="0" compatLnSpc="1">
            <a:prstTxWarp prst="textNoShape">
              <a:avLst/>
            </a:prstTxWarp>
          </a:bodyPr>
          <a:lstStyle/>
          <a:p>
            <a:pPr marL="0" indent="0" algn="ctr">
              <a:buNone/>
            </a:pPr>
            <a:r>
              <a:rPr lang="en-US" b="1">
                <a:solidFill>
                  <a:srgbClr val="00A0AF"/>
                </a:solidFill>
                <a:latin typeface="Calibri"/>
                <a:ea typeface="MS PGothic"/>
                <a:cs typeface="Calibri"/>
              </a:rPr>
              <a:t>More than 30%</a:t>
            </a:r>
            <a:r>
              <a:rPr lang="en-US">
                <a:latin typeface="Calibri"/>
                <a:ea typeface="MS PGothic"/>
                <a:cs typeface="Calibri"/>
              </a:rPr>
              <a:t> of people with diabetes experience significant depressive symptoms, and </a:t>
            </a:r>
            <a:r>
              <a:rPr lang="en-US" b="1">
                <a:solidFill>
                  <a:srgbClr val="00A0AF"/>
                </a:solidFill>
                <a:latin typeface="Calibri"/>
                <a:ea typeface="MS PGothic"/>
                <a:cs typeface="Calibri"/>
              </a:rPr>
              <a:t>11%</a:t>
            </a:r>
            <a:r>
              <a:rPr lang="en-US">
                <a:latin typeface="Calibri"/>
                <a:ea typeface="MS PGothic"/>
                <a:cs typeface="Calibri"/>
              </a:rPr>
              <a:t> of people with diabetes meet the diagnostic criteria for comorbid major depressive disorder—</a:t>
            </a:r>
            <a:r>
              <a:rPr lang="en-US" b="1">
                <a:solidFill>
                  <a:srgbClr val="00A0AF"/>
                </a:solidFill>
                <a:latin typeface="Calibri"/>
                <a:ea typeface="MS PGothic"/>
                <a:cs typeface="Calibri"/>
              </a:rPr>
              <a:t>twice </a:t>
            </a:r>
            <a:r>
              <a:rPr lang="en-US">
                <a:latin typeface="Calibri"/>
                <a:ea typeface="MS PGothic"/>
                <a:cs typeface="Calibri"/>
              </a:rPr>
              <a:t>the number of people without diabetes.</a:t>
            </a:r>
            <a:endParaRPr lang="en-US">
              <a:ea typeface="MS PGothic"/>
            </a:endParaRPr>
          </a:p>
          <a:p>
            <a:pPr marL="0" indent="0" algn="ctr">
              <a:buNone/>
            </a:pP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B602E11-CCEA-41BF-88B8-10CE6DD05CB8}"/>
              </a:ext>
            </a:extLst>
          </p:cNvPr>
          <p:cNvSpPr/>
          <p:nvPr/>
        </p:nvSpPr>
        <p:spPr>
          <a:xfrm>
            <a:off x="8659" y="6423652"/>
            <a:ext cx="8133776" cy="43088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en-CA" sz="1100" u="none">
                <a:latin typeface="Calibri"/>
                <a:ea typeface="MS PGothic"/>
                <a:cs typeface="ＭＳ Ｐゴシック" pitchFamily="68" charset="-128"/>
              </a:rPr>
              <a:t>Source: </a:t>
            </a:r>
            <a:r>
              <a:rPr lang="en-US" sz="1100" u="none">
                <a:latin typeface="Calibri"/>
                <a:ea typeface="MS PGothic"/>
                <a:cs typeface="Arial"/>
              </a:rPr>
              <a:t>Diabetes Canada. Diabetes in Ontario. [Internet]. Toronto (ON): Diabetes Canada; 2019 [cited 2020 Jan 16]. Available from: </a:t>
            </a:r>
            <a:r>
              <a:rPr lang="en-US" sz="1100">
                <a:latin typeface="Calibri"/>
                <a:ea typeface="MS PGothic"/>
                <a:cs typeface="Arial"/>
                <a:hlinkClick r:id="rId2"/>
              </a:rPr>
              <a:t>https://www.diabetes.ca/DiabetesCanadaWebsite/media/About-Diabetes/Diabetes%20Charter/2019-Backgrounder-Ontario.pdf</a:t>
            </a:r>
            <a:endParaRPr lang="en-US">
              <a:latin typeface="Calibri"/>
              <a:ea typeface="MS PGothic"/>
            </a:endParaRPr>
          </a:p>
        </p:txBody>
      </p:sp>
      <p:pic>
        <p:nvPicPr>
          <p:cNvPr id="7" name="Picture 7" descr="A picture containing text, vector graphics&#10;&#10;Description automatically generated">
            <a:extLst>
              <a:ext uri="{FF2B5EF4-FFF2-40B4-BE49-F238E27FC236}">
                <a16:creationId xmlns:a16="http://schemas.microsoft.com/office/drawing/2014/main" id="{8F4BD3E4-C031-4464-A051-C43A96930031}"/>
              </a:ext>
            </a:extLst>
          </p:cNvPr>
          <p:cNvPicPr>
            <a:picLocks noChangeAspect="1"/>
          </p:cNvPicPr>
          <p:nvPr/>
        </p:nvPicPr>
        <p:blipFill>
          <a:blip r:embed="rId3"/>
          <a:stretch>
            <a:fillRect/>
          </a:stretch>
        </p:blipFill>
        <p:spPr>
          <a:xfrm>
            <a:off x="5549153" y="1619983"/>
            <a:ext cx="2743200" cy="3618034"/>
          </a:xfrm>
          <a:prstGeom prst="rect">
            <a:avLst/>
          </a:prstGeom>
        </p:spPr>
      </p:pic>
    </p:spTree>
    <p:extLst>
      <p:ext uri="{BB962C8B-B14F-4D97-AF65-F5344CB8AC3E}">
        <p14:creationId xmlns:p14="http://schemas.microsoft.com/office/powerpoint/2010/main" val="356054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nvSpPr>
        <p:spPr>
          <a:xfrm>
            <a:off x="266330" y="259927"/>
            <a:ext cx="8797771" cy="1323439"/>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a:ea typeface="MS PGothic"/>
                <a:cs typeface="Calibri"/>
              </a:rPr>
              <a:t>In 2018/19, 1.55% (n=22,300) and 0.64% (n=9,153) of people with diabetes visited the emergency department or were admitted to hospital for diabetes, respectively. The North West and North East regions had the highest rates of both.</a:t>
            </a:r>
            <a:endParaRPr lang="en-US" sz="2000">
              <a:latin typeface="Calibri"/>
              <a:cs typeface="Calibri"/>
            </a:endParaRPr>
          </a:p>
        </p:txBody>
      </p:sp>
      <p:sp>
        <p:nvSpPr>
          <p:cNvPr id="8" name="Rectangle 7">
            <a:extLst>
              <a:ext uri="{FF2B5EF4-FFF2-40B4-BE49-F238E27FC236}">
                <a16:creationId xmlns:a16="http://schemas.microsoft.com/office/drawing/2014/main" id="{6EC160BB-3740-4BDA-B5AD-E59FA7EBDAF6}"/>
              </a:ext>
            </a:extLst>
          </p:cNvPr>
          <p:cNvSpPr/>
          <p:nvPr/>
        </p:nvSpPr>
        <p:spPr>
          <a:xfrm>
            <a:off x="1682" y="6048049"/>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D5604524-60E6-459D-BF4B-3DA5FC99206B}"/>
              </a:ext>
            </a:extLst>
          </p:cNvPr>
          <p:cNvGraphicFramePr>
            <a:graphicFrameLocks noGrp="1"/>
          </p:cNvGraphicFramePr>
          <p:nvPr>
            <p:ph idx="1"/>
            <p:extLst>
              <p:ext uri="{D42A27DB-BD31-4B8C-83A1-F6EECF244321}">
                <p14:modId xmlns:p14="http://schemas.microsoft.com/office/powerpoint/2010/main" val="1944001700"/>
              </p:ext>
            </p:extLst>
          </p:nvPr>
        </p:nvGraphicFramePr>
        <p:xfrm>
          <a:off x="457200" y="1700213"/>
          <a:ext cx="8229600"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64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160BB-3740-4BDA-B5AD-E59FA7EBDAF6}"/>
              </a:ext>
            </a:extLst>
          </p:cNvPr>
          <p:cNvSpPr/>
          <p:nvPr/>
        </p:nvSpPr>
        <p:spPr>
          <a:xfrm>
            <a:off x="1679" y="6048049"/>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provided by the Institute for Clinical Evaluative Sciences.</a:t>
            </a:r>
            <a:endParaRPr lang="en-US">
              <a:latin typeface="Calibri" panose="020F0502020204030204" pitchFamily="34" charset="0"/>
              <a:cs typeface="Calibri" panose="020F0502020204030204" pitchFamily="34" charset="0"/>
            </a:endParaRPr>
          </a:p>
        </p:txBody>
      </p:sp>
      <p:sp>
        <p:nvSpPr>
          <p:cNvPr id="14" name="TextBox 1">
            <a:extLst>
              <a:ext uri="{FF2B5EF4-FFF2-40B4-BE49-F238E27FC236}">
                <a16:creationId xmlns:a16="http://schemas.microsoft.com/office/drawing/2014/main" id="{AE829989-6C0F-47D2-AC75-41977237B1FA}"/>
              </a:ext>
            </a:extLst>
          </p:cNvPr>
          <p:cNvSpPr txBox="1"/>
          <p:nvPr/>
        </p:nvSpPr>
        <p:spPr>
          <a:xfrm>
            <a:off x="257452" y="366021"/>
            <a:ext cx="8889326"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a:ea typeface="MS PGothic"/>
                <a:cs typeface="Calibri"/>
              </a:rPr>
              <a:t>In 2018/19, younger people with diabetes were more likely than older people </a:t>
            </a:r>
            <a:br>
              <a:rPr lang="en-CA" sz="2000" b="1" u="none">
                <a:latin typeface="Calibri" panose="020F0502020204030204" pitchFamily="34" charset="0"/>
                <a:ea typeface="MS PGothic"/>
                <a:cs typeface="Calibri" panose="020F0502020204030204" pitchFamily="34" charset="0"/>
              </a:rPr>
            </a:br>
            <a:r>
              <a:rPr lang="en-CA" sz="2000" b="1" u="none">
                <a:latin typeface="Calibri"/>
                <a:ea typeface="MS PGothic"/>
                <a:cs typeface="Calibri"/>
              </a:rPr>
              <a:t>with diabetes to visit the emergency department or be admitted to hospital </a:t>
            </a:r>
            <a:br>
              <a:rPr lang="en-CA" sz="2000" b="1" u="none">
                <a:latin typeface="Calibri" panose="020F0502020204030204" pitchFamily="34" charset="0"/>
                <a:ea typeface="MS PGothic"/>
                <a:cs typeface="Calibri" panose="020F0502020204030204" pitchFamily="34" charset="0"/>
              </a:rPr>
            </a:br>
            <a:r>
              <a:rPr lang="en-CA" sz="2000" b="1" u="none">
                <a:latin typeface="Calibri"/>
                <a:ea typeface="MS PGothic"/>
                <a:cs typeface="Calibri"/>
              </a:rPr>
              <a:t>for diabetes.</a:t>
            </a:r>
            <a:endParaRPr lang="en-US">
              <a:latin typeface="Calibri" panose="020F0502020204030204" pitchFamily="34" charset="0"/>
              <a:cs typeface="Calibri" panose="020F0502020204030204" pitchFamily="34" charset="0"/>
            </a:endParaRPr>
          </a:p>
        </p:txBody>
      </p:sp>
      <p:graphicFrame>
        <p:nvGraphicFramePr>
          <p:cNvPr id="18" name="Content Placeholder 17">
            <a:extLst>
              <a:ext uri="{FF2B5EF4-FFF2-40B4-BE49-F238E27FC236}">
                <a16:creationId xmlns:a16="http://schemas.microsoft.com/office/drawing/2014/main" id="{707A530E-07B3-4B36-ACD5-2F22D1F1B9C4}"/>
              </a:ext>
            </a:extLst>
          </p:cNvPr>
          <p:cNvGraphicFramePr>
            <a:graphicFrameLocks noGrp="1"/>
          </p:cNvGraphicFramePr>
          <p:nvPr>
            <p:ph idx="1"/>
            <p:extLst>
              <p:ext uri="{D42A27DB-BD31-4B8C-83A1-F6EECF244321}">
                <p14:modId xmlns:p14="http://schemas.microsoft.com/office/powerpoint/2010/main" val="846360993"/>
              </p:ext>
            </p:extLst>
          </p:nvPr>
        </p:nvGraphicFramePr>
        <p:xfrm>
          <a:off x="457200" y="1431272"/>
          <a:ext cx="8229600"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58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nvSpPr>
        <p:spPr>
          <a:xfrm>
            <a:off x="248575" y="291008"/>
            <a:ext cx="8895425"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a:ea typeface="MS PGothic"/>
                <a:cs typeface="Calibri"/>
              </a:rPr>
              <a:t>In 2018/19, 14.94% of people who visited the emergency department and </a:t>
            </a:r>
            <a:br>
              <a:rPr lang="en-CA" sz="2000" b="1" u="none">
                <a:latin typeface="Calibri"/>
                <a:ea typeface="MS PGothic"/>
                <a:cs typeface="Calibri"/>
              </a:rPr>
            </a:br>
            <a:r>
              <a:rPr lang="en-CA" sz="2000" b="1" u="none">
                <a:latin typeface="Calibri"/>
                <a:ea typeface="MS PGothic"/>
                <a:cs typeface="Calibri"/>
              </a:rPr>
              <a:t>11.96% of people who were admitted to hospital for diabetes had an urgent </a:t>
            </a:r>
            <a:br>
              <a:rPr lang="en-CA" sz="2000" b="1" u="none">
                <a:latin typeface="Calibri"/>
                <a:ea typeface="MS PGothic"/>
                <a:cs typeface="Calibri"/>
              </a:rPr>
            </a:br>
            <a:r>
              <a:rPr lang="en-CA" sz="2000" b="1" u="none">
                <a:latin typeface="Calibri"/>
                <a:ea typeface="MS PGothic"/>
                <a:cs typeface="Calibri"/>
              </a:rPr>
              <a:t>acute care visit for diabetes within 30 days.</a:t>
            </a:r>
            <a:endParaRPr lang="en-US" sz="2000">
              <a:latin typeface="Calibri"/>
              <a:cs typeface="Calibri"/>
            </a:endParaRPr>
          </a:p>
        </p:txBody>
      </p:sp>
      <p:sp>
        <p:nvSpPr>
          <p:cNvPr id="8" name="Rectangle 7">
            <a:extLst>
              <a:ext uri="{FF2B5EF4-FFF2-40B4-BE49-F238E27FC236}">
                <a16:creationId xmlns:a16="http://schemas.microsoft.com/office/drawing/2014/main" id="{6EC160BB-3740-4BDA-B5AD-E59FA7EBDAF6}"/>
              </a:ext>
            </a:extLst>
          </p:cNvPr>
          <p:cNvSpPr/>
          <p:nvPr/>
        </p:nvSpPr>
        <p:spPr>
          <a:xfrm>
            <a:off x="11956"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10" name="Content Placeholder 9">
            <a:extLst>
              <a:ext uri="{FF2B5EF4-FFF2-40B4-BE49-F238E27FC236}">
                <a16:creationId xmlns:a16="http://schemas.microsoft.com/office/drawing/2014/main" id="{B65785F5-FF6A-4732-9E06-CFEDCC1689DD}"/>
              </a:ext>
            </a:extLst>
          </p:cNvPr>
          <p:cNvGraphicFramePr>
            <a:graphicFrameLocks noGrp="1"/>
          </p:cNvGraphicFramePr>
          <p:nvPr>
            <p:ph idx="1"/>
            <p:extLst>
              <p:ext uri="{D42A27DB-BD31-4B8C-83A1-F6EECF244321}">
                <p14:modId xmlns:p14="http://schemas.microsoft.com/office/powerpoint/2010/main" val="795986921"/>
              </p:ext>
            </p:extLst>
          </p:nvPr>
        </p:nvGraphicFramePr>
        <p:xfrm>
          <a:off x="457200" y="1700213"/>
          <a:ext cx="8229600" cy="424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79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mn-lt"/>
              </a:rPr>
              <a:t>Objectives</a:t>
            </a:r>
          </a:p>
        </p:txBody>
      </p:sp>
      <p:sp>
        <p:nvSpPr>
          <p:cNvPr id="3" name="Content Placeholder 2"/>
          <p:cNvSpPr>
            <a:spLocks noGrp="1"/>
          </p:cNvSpPr>
          <p:nvPr>
            <p:ph idx="1"/>
          </p:nvPr>
        </p:nvSpPr>
        <p:spPr/>
        <p:txBody>
          <a:bodyPr/>
          <a:lstStyle/>
          <a:p>
            <a:pPr>
              <a:buClr>
                <a:srgbClr val="00B2E3"/>
              </a:buClr>
            </a:pPr>
            <a:r>
              <a:rPr lang="en-US" b="1" dirty="0">
                <a:latin typeface="Calibri" panose="020F0502020204030204" pitchFamily="34" charset="0"/>
                <a:ea typeface="MS PGothic"/>
                <a:cs typeface="Calibri" panose="020F0502020204030204" pitchFamily="34" charset="0"/>
              </a:rPr>
              <a:t>Overview of quality standards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ea typeface="MS PGothic"/>
                <a:cs typeface="Calibri" panose="020F0502020204030204" pitchFamily="34" charset="0"/>
              </a:rPr>
              <a:t>What are they? How are they used?​</a:t>
            </a:r>
          </a:p>
          <a:p>
            <a:pPr>
              <a:buClr>
                <a:srgbClr val="00B2E3"/>
              </a:buClr>
            </a:pPr>
            <a:r>
              <a:rPr lang="en-US" b="1" dirty="0">
                <a:latin typeface="Calibri"/>
                <a:ea typeface="MS PGothic"/>
                <a:cs typeface="Calibri"/>
              </a:rPr>
              <a:t>Why this quality standard is needed </a:t>
            </a:r>
            <a:br>
              <a:rPr lang="en-US" b="1" dirty="0">
                <a:latin typeface="Calibri" panose="020F0502020204030204" pitchFamily="34" charset="0"/>
                <a:cs typeface="Calibri" panose="020F0502020204030204" pitchFamily="34" charset="0"/>
              </a:rPr>
            </a:br>
            <a:r>
              <a:rPr lang="en-US" dirty="0">
                <a:latin typeface="Calibri"/>
                <a:ea typeface="MS PGothic"/>
                <a:cs typeface="Calibri"/>
              </a:rPr>
              <a:t>Gaps and variations in quality of care for people with type 1 diabetes in Ontario</a:t>
            </a:r>
          </a:p>
          <a:p>
            <a:pPr>
              <a:buClr>
                <a:srgbClr val="00B2E3"/>
              </a:buClr>
            </a:pPr>
            <a:r>
              <a:rPr lang="en-US" b="1" dirty="0">
                <a:latin typeface="Calibri"/>
                <a:ea typeface="MS PGothic"/>
                <a:cs typeface="Calibri"/>
              </a:rPr>
              <a:t>Quality statements to improve care</a:t>
            </a:r>
            <a:br>
              <a:rPr lang="en-US" b="1" dirty="0">
                <a:latin typeface="Calibri" panose="020F0502020204030204" pitchFamily="34" charset="0"/>
                <a:ea typeface="MS PGothic"/>
                <a:cs typeface="Calibri" panose="020F0502020204030204" pitchFamily="34" charset="0"/>
              </a:rPr>
            </a:br>
            <a:r>
              <a:rPr lang="en-US" dirty="0">
                <a:latin typeface="Calibri"/>
                <a:ea typeface="MS PGothic"/>
                <a:cs typeface="Calibri"/>
              </a:rPr>
              <a:t>The key statements in the type 1 diabetes quality standard </a:t>
            </a:r>
          </a:p>
          <a:p>
            <a:pPr>
              <a:buClr>
                <a:srgbClr val="00B2E3"/>
              </a:buClr>
            </a:pPr>
            <a:r>
              <a:rPr lang="en-US" b="1" dirty="0">
                <a:latin typeface="Calibri" panose="020F0502020204030204" pitchFamily="34" charset="0"/>
                <a:ea typeface="MS PGothic"/>
                <a:cs typeface="Calibri" panose="020F0502020204030204" pitchFamily="34" charset="0"/>
              </a:rPr>
              <a:t>How to measure overall success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ea typeface="MS PGothic"/>
                <a:cs typeface="Calibri" panose="020F0502020204030204" pitchFamily="34" charset="0"/>
              </a:rPr>
              <a:t>Indicators that can help measure your quality improvement efforts</a:t>
            </a:r>
            <a:endParaRPr lang="en-US" b="1" dirty="0">
              <a:latin typeface="Calibri" panose="020F0502020204030204" pitchFamily="34" charset="0"/>
              <a:ea typeface="MS PGothic"/>
              <a:cs typeface="Calibri" panose="020F0502020204030204" pitchFamily="34" charset="0"/>
            </a:endParaRPr>
          </a:p>
          <a:p>
            <a:pPr>
              <a:buClr>
                <a:srgbClr val="00B2E3"/>
              </a:buClr>
            </a:pPr>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nvSpPr>
        <p:spPr>
          <a:xfrm>
            <a:off x="266330" y="489520"/>
            <a:ext cx="8877670"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panose="020F0502020204030204" pitchFamily="34" charset="0"/>
                <a:ea typeface="MS PGothic"/>
                <a:cs typeface="Calibri" panose="020F0502020204030204" pitchFamily="34" charset="0"/>
              </a:rPr>
              <a:t>In 2018/19, people with diabetes had a wide range of diabetes-related complications.</a:t>
            </a: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7637322-F9B4-41EC-BD92-4C2D6E6F5057}"/>
              </a:ext>
            </a:extLst>
          </p:cNvPr>
          <p:cNvSpPr/>
          <p:nvPr/>
        </p:nvSpPr>
        <p:spPr>
          <a:xfrm>
            <a:off x="11954"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Ontario Health Insurance Plan;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10" name="Content Placeholder 9">
            <a:extLst>
              <a:ext uri="{FF2B5EF4-FFF2-40B4-BE49-F238E27FC236}">
                <a16:creationId xmlns:a16="http://schemas.microsoft.com/office/drawing/2014/main" id="{A8B06B86-609A-446A-893A-2F3AB4206CD6}"/>
              </a:ext>
            </a:extLst>
          </p:cNvPr>
          <p:cNvGraphicFramePr>
            <a:graphicFrameLocks noGrp="1"/>
          </p:cNvGraphicFramePr>
          <p:nvPr>
            <p:ph idx="1"/>
            <p:extLst>
              <p:ext uri="{D42A27DB-BD31-4B8C-83A1-F6EECF244321}">
                <p14:modId xmlns:p14="http://schemas.microsoft.com/office/powerpoint/2010/main" val="1620065694"/>
              </p:ext>
            </p:extLst>
          </p:nvPr>
        </p:nvGraphicFramePr>
        <p:xfrm>
          <a:off x="457200" y="1410857"/>
          <a:ext cx="8229600" cy="424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64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nvSpPr>
        <p:spPr>
          <a:xfrm>
            <a:off x="257452" y="432008"/>
            <a:ext cx="8806649"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panose="020F0502020204030204" pitchFamily="34" charset="0"/>
                <a:ea typeface="MS PGothic"/>
                <a:cs typeface="Calibri" panose="020F0502020204030204" pitchFamily="34" charset="0"/>
              </a:rPr>
              <a:t>In 2018/19, people with diabetes who had a lower income were more likely to have a diabetes-related complication.</a:t>
            </a: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7637322-F9B4-41EC-BD92-4C2D6E6F5057}"/>
              </a:ext>
            </a:extLst>
          </p:cNvPr>
          <p:cNvSpPr/>
          <p:nvPr/>
        </p:nvSpPr>
        <p:spPr>
          <a:xfrm>
            <a:off x="5143"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panose="020F0502020204030204" pitchFamily="34" charset="0"/>
                <a:ea typeface="MS PGothic"/>
                <a:cs typeface="Calibri" panose="020F0502020204030204" pitchFamily="34" charset="0"/>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panose="020F0502020204030204" pitchFamily="34" charset="0"/>
                <a:ea typeface="MS PGothic"/>
                <a:cs typeface="Calibri" panose="020F0502020204030204" pitchFamily="34" charset="0"/>
              </a:rPr>
              <a:t>Sources: </a:t>
            </a:r>
            <a:r>
              <a:rPr lang="en-US" sz="1100" u="none">
                <a:latin typeface="Calibri" panose="020F0502020204030204" pitchFamily="34" charset="0"/>
                <a:ea typeface="MS PGothic"/>
                <a:cs typeface="Calibri" panose="020F0502020204030204" pitchFamily="34" charset="0"/>
              </a:rPr>
              <a:t>Discharge Abstract Database, National Ambulatory Care Reporting System, Ontario Diabetes Database, Ontario Health Insurance Plan; provided by the Institute for Clinical Evaluative Sciences.</a:t>
            </a:r>
            <a:endParaRPr lang="en-US">
              <a:latin typeface="Calibri" panose="020F0502020204030204" pitchFamily="34" charset="0"/>
              <a:cs typeface="Calibri" panose="020F0502020204030204" pitchFamily="34" charset="0"/>
            </a:endParaRPr>
          </a:p>
        </p:txBody>
      </p:sp>
      <p:graphicFrame>
        <p:nvGraphicFramePr>
          <p:cNvPr id="10" name="Content Placeholder 9">
            <a:extLst>
              <a:ext uri="{FF2B5EF4-FFF2-40B4-BE49-F238E27FC236}">
                <a16:creationId xmlns:a16="http://schemas.microsoft.com/office/drawing/2014/main" id="{D31EBC05-F89B-4C79-B191-41F9E69291D6}"/>
              </a:ext>
            </a:extLst>
          </p:cNvPr>
          <p:cNvGraphicFramePr>
            <a:graphicFrameLocks noGrp="1"/>
          </p:cNvGraphicFramePr>
          <p:nvPr>
            <p:ph idx="1"/>
            <p:extLst>
              <p:ext uri="{D42A27DB-BD31-4B8C-83A1-F6EECF244321}">
                <p14:modId xmlns:p14="http://schemas.microsoft.com/office/powerpoint/2010/main" val="1165857732"/>
              </p:ext>
            </p:extLst>
          </p:nvPr>
        </p:nvGraphicFramePr>
        <p:xfrm>
          <a:off x="457200" y="1700213"/>
          <a:ext cx="8229600" cy="424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661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8D181BD-CE57-4014-A335-0613E63BE10E}"/>
              </a:ext>
            </a:extLst>
          </p:cNvPr>
          <p:cNvGraphicFramePr>
            <a:graphicFrameLocks noGrp="1"/>
          </p:cNvGraphicFramePr>
          <p:nvPr>
            <p:ph idx="1"/>
            <p:extLst>
              <p:ext uri="{D42A27DB-BD31-4B8C-83A1-F6EECF244321}">
                <p14:modId xmlns:p14="http://schemas.microsoft.com/office/powerpoint/2010/main" val="2639976514"/>
              </p:ext>
            </p:extLst>
          </p:nvPr>
        </p:nvGraphicFramePr>
        <p:xfrm>
          <a:off x="457200" y="2131060"/>
          <a:ext cx="8229600" cy="308356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1468792154"/>
                    </a:ext>
                  </a:extLst>
                </a:gridCol>
                <a:gridCol w="4114800">
                  <a:extLst>
                    <a:ext uri="{9D8B030D-6E8A-4147-A177-3AD203B41FA5}">
                      <a16:colId xmlns:a16="http://schemas.microsoft.com/office/drawing/2014/main" val="4122062978"/>
                    </a:ext>
                  </a:extLst>
                </a:gridCol>
              </a:tblGrid>
              <a:tr h="370840">
                <a:tc>
                  <a:txBody>
                    <a:bodyPr/>
                    <a:lstStyle/>
                    <a:p>
                      <a:pPr algn="ctr"/>
                      <a:r>
                        <a:rPr lang="en-US">
                          <a:latin typeface="Calibri"/>
                          <a:cs typeface="Calibri"/>
                        </a:rPr>
                        <a:t>Indicator</a:t>
                      </a:r>
                      <a:endParaRPr lang="en-CA">
                        <a:latin typeface="Calibri"/>
                        <a:cs typeface="Calibri"/>
                      </a:endParaRPr>
                    </a:p>
                  </a:txBody>
                  <a:tcPr anchor="ctr">
                    <a:solidFill>
                      <a:srgbClr val="00B0F0"/>
                    </a:solidFill>
                  </a:tcPr>
                </a:tc>
                <a:tc>
                  <a:txBody>
                    <a:bodyPr/>
                    <a:lstStyle/>
                    <a:p>
                      <a:pPr algn="ctr"/>
                      <a:r>
                        <a:rPr lang="en-US">
                          <a:latin typeface="Calibri"/>
                          <a:cs typeface="Calibri"/>
                        </a:rPr>
                        <a:t>Percent</a:t>
                      </a:r>
                      <a:endParaRPr lang="en-CA">
                        <a:latin typeface="Calibri"/>
                        <a:cs typeface="Calibri"/>
                      </a:endParaRPr>
                    </a:p>
                  </a:txBody>
                  <a:tcPr anchor="ctr">
                    <a:solidFill>
                      <a:srgbClr val="00B0F0"/>
                    </a:solidFill>
                  </a:tcPr>
                </a:tc>
                <a:extLst>
                  <a:ext uri="{0D108BD9-81ED-4DB2-BD59-A6C34878D82A}">
                    <a16:rowId xmlns:a16="http://schemas.microsoft.com/office/drawing/2014/main" val="3174758089"/>
                  </a:ext>
                </a:extLst>
              </a:tr>
              <a:tr h="370840">
                <a:tc>
                  <a:txBody>
                    <a:bodyPr/>
                    <a:lstStyle/>
                    <a:p>
                      <a:pPr algn="l"/>
                      <a:r>
                        <a:rPr lang="en-US" sz="1600">
                          <a:latin typeface="Calibri"/>
                          <a:cs typeface="Calibri"/>
                        </a:rPr>
                        <a:t>Percentage of people with diabetes who had at least 2 hemoglobin A1C tests in a 1-year period</a:t>
                      </a:r>
                      <a:endParaRPr lang="en-CA" sz="1600">
                        <a:latin typeface="Calibri" panose="020F0502020204030204" pitchFamily="34" charset="0"/>
                        <a:cs typeface="Calibri" panose="020F0502020204030204" pitchFamily="34" charset="0"/>
                      </a:endParaRPr>
                    </a:p>
                  </a:txBody>
                  <a:tcPr anchor="ctr">
                    <a:solidFill>
                      <a:srgbClr val="ABE9FF"/>
                    </a:solidFill>
                  </a:tcPr>
                </a:tc>
                <a:tc>
                  <a:txBody>
                    <a:bodyPr/>
                    <a:lstStyle/>
                    <a:p>
                      <a:pPr algn="ctr"/>
                      <a:r>
                        <a:rPr lang="en-US" sz="1600">
                          <a:latin typeface="Calibri"/>
                          <a:cs typeface="Calibri"/>
                        </a:rPr>
                        <a:t>50.99%</a:t>
                      </a:r>
                      <a:endParaRPr lang="en-CA" sz="1600">
                        <a:latin typeface="Calibri"/>
                        <a:cs typeface="Calibri"/>
                      </a:endParaRPr>
                    </a:p>
                  </a:txBody>
                  <a:tcPr>
                    <a:solidFill>
                      <a:srgbClr val="ABE9FF"/>
                    </a:solidFill>
                  </a:tcPr>
                </a:tc>
                <a:extLst>
                  <a:ext uri="{0D108BD9-81ED-4DB2-BD59-A6C34878D82A}">
                    <a16:rowId xmlns:a16="http://schemas.microsoft.com/office/drawing/2014/main" val="585302613"/>
                  </a:ext>
                </a:extLst>
              </a:tr>
              <a:tr h="370840">
                <a:tc rowSpan="2">
                  <a:txBody>
                    <a:bodyPr/>
                    <a:lstStyle/>
                    <a:p>
                      <a:pPr algn="l"/>
                      <a:r>
                        <a:rPr lang="en-US" sz="1600">
                          <a:latin typeface="Calibri"/>
                          <a:cs typeface="Calibri"/>
                        </a:rPr>
                        <a:t>Percentage of people with diabetes whose most recent hemoglobin A1C value was:</a:t>
                      </a:r>
                    </a:p>
                  </a:txBody>
                  <a:tcPr>
                    <a:solidFill>
                      <a:srgbClr val="E5F8FF"/>
                    </a:solidFill>
                  </a:tcPr>
                </a:tc>
                <a:tc>
                  <a:txBody>
                    <a:bodyPr/>
                    <a:lstStyle/>
                    <a:p>
                      <a:pPr algn="ctr"/>
                      <a:r>
                        <a:rPr lang="en-US" sz="1600">
                          <a:latin typeface="Calibri"/>
                          <a:cs typeface="Calibri"/>
                        </a:rPr>
                        <a:t>Less than or equal to 7.0%</a:t>
                      </a:r>
                      <a:endParaRPr lang="en-US" sz="1600">
                        <a:latin typeface="Calibri" panose="020F0502020204030204" pitchFamily="34" charset="0"/>
                        <a:cs typeface="Calibri" panose="020F0502020204030204" pitchFamily="34" charset="0"/>
                      </a:endParaRPr>
                    </a:p>
                    <a:p>
                      <a:pPr lvl="0" algn="ctr">
                        <a:buNone/>
                      </a:pPr>
                      <a:r>
                        <a:rPr lang="en-US" sz="1600">
                          <a:latin typeface="Calibri"/>
                          <a:cs typeface="Calibri"/>
                        </a:rPr>
                        <a:t> for people 18 years of age and older: </a:t>
                      </a:r>
                    </a:p>
                    <a:p>
                      <a:pPr lvl="0" algn="ctr">
                        <a:buNone/>
                      </a:pPr>
                      <a:endParaRPr lang="en-US" sz="1600">
                        <a:latin typeface="Calibri"/>
                        <a:cs typeface="Calibri"/>
                      </a:endParaRPr>
                    </a:p>
                    <a:p>
                      <a:pPr lvl="0" algn="ctr">
                        <a:buNone/>
                      </a:pPr>
                      <a:r>
                        <a:rPr lang="en-US" sz="1600">
                          <a:latin typeface="Calibri"/>
                          <a:cs typeface="Calibri"/>
                        </a:rPr>
                        <a:t>29.99%</a:t>
                      </a:r>
                      <a:endParaRPr lang="en-CA" sz="1600">
                        <a:latin typeface="Calibri"/>
                        <a:cs typeface="Calibri"/>
                      </a:endParaRPr>
                    </a:p>
                  </a:txBody>
                  <a:tcPr anchor="ctr">
                    <a:solidFill>
                      <a:srgbClr val="E5F8FF"/>
                    </a:solidFill>
                  </a:tcPr>
                </a:tc>
                <a:extLst>
                  <a:ext uri="{0D108BD9-81ED-4DB2-BD59-A6C34878D82A}">
                    <a16:rowId xmlns:a16="http://schemas.microsoft.com/office/drawing/2014/main" val="3282364445"/>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rPr>
                        <a:t>Percentage of people with diabetes who had a hemoglobin A1C test whose most recent hemoglobin A1C value was less than or equal to 7.5% (for people younger than 18 years of age)</a:t>
                      </a:r>
                      <a:endParaRPr lang="en-CA" sz="1600">
                        <a:latin typeface="Calibri" panose="020F0502020204030204" pitchFamily="34" charset="0"/>
                        <a:cs typeface="Calibri" panose="020F0502020204030204" pitchFamily="34" charset="0"/>
                      </a:endParaRPr>
                    </a:p>
                  </a:txBody>
                  <a:tcPr anchor="ctr"/>
                </a:tc>
                <a:tc>
                  <a:txBody>
                    <a:bodyPr/>
                    <a:lstStyle/>
                    <a:p>
                      <a:pPr algn="ctr"/>
                      <a:r>
                        <a:rPr lang="en-US" sz="1600">
                          <a:latin typeface="Calibri"/>
                          <a:cs typeface="Calibri"/>
                        </a:rPr>
                        <a:t>Less than or equal to 7.5% </a:t>
                      </a:r>
                      <a:endParaRPr lang="en-US" sz="1600">
                        <a:latin typeface="Calibri" panose="020F0502020204030204" pitchFamily="34" charset="0"/>
                        <a:cs typeface="Calibri" panose="020F0502020204030204" pitchFamily="34" charset="0"/>
                      </a:endParaRPr>
                    </a:p>
                    <a:p>
                      <a:pPr lvl="0" algn="ctr">
                        <a:buNone/>
                      </a:pPr>
                      <a:r>
                        <a:rPr lang="en-US" sz="1600">
                          <a:latin typeface="Calibri"/>
                          <a:cs typeface="Calibri"/>
                        </a:rPr>
                        <a:t>for people younger than 18 years of age:</a:t>
                      </a:r>
                    </a:p>
                    <a:p>
                      <a:pPr algn="ctr"/>
                      <a:endParaRPr lang="en-US" sz="1600">
                        <a:latin typeface="Calibri" panose="020F0502020204030204" pitchFamily="34" charset="0"/>
                        <a:cs typeface="Calibri" panose="020F0502020204030204" pitchFamily="34" charset="0"/>
                      </a:endParaRPr>
                    </a:p>
                    <a:p>
                      <a:pPr algn="ctr"/>
                      <a:r>
                        <a:rPr lang="en-US" sz="1600">
                          <a:latin typeface="Calibri"/>
                          <a:cs typeface="Calibri"/>
                        </a:rPr>
                        <a:t>60.24%</a:t>
                      </a:r>
                      <a:endParaRPr lang="en-CA" sz="1600">
                        <a:latin typeface="Calibri"/>
                        <a:cs typeface="Calibri"/>
                      </a:endParaRPr>
                    </a:p>
                  </a:txBody>
                  <a:tcPr anchor="ctr">
                    <a:solidFill>
                      <a:srgbClr val="E5F8FF"/>
                    </a:solidFill>
                  </a:tcPr>
                </a:tc>
                <a:extLst>
                  <a:ext uri="{0D108BD9-81ED-4DB2-BD59-A6C34878D82A}">
                    <a16:rowId xmlns:a16="http://schemas.microsoft.com/office/drawing/2014/main" val="2723678113"/>
                  </a:ext>
                </a:extLst>
              </a:tr>
            </a:tbl>
          </a:graphicData>
        </a:graphic>
      </p:graphicFrame>
      <p:sp>
        <p:nvSpPr>
          <p:cNvPr id="6" name="TextBox 1">
            <a:extLst>
              <a:ext uri="{FF2B5EF4-FFF2-40B4-BE49-F238E27FC236}">
                <a16:creationId xmlns:a16="http://schemas.microsoft.com/office/drawing/2014/main" id="{972B645D-0899-4FBB-8954-5BBF2454211F}"/>
              </a:ext>
            </a:extLst>
          </p:cNvPr>
          <p:cNvSpPr txBox="1"/>
          <p:nvPr/>
        </p:nvSpPr>
        <p:spPr>
          <a:xfrm>
            <a:off x="266330" y="440617"/>
            <a:ext cx="8877670"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CA" sz="2000" b="1" u="none">
                <a:latin typeface="Calibri" panose="020F0502020204030204" pitchFamily="34" charset="0"/>
                <a:ea typeface="MS PGothic"/>
                <a:cs typeface="Calibri" panose="020F0502020204030204" pitchFamily="34" charset="0"/>
              </a:rPr>
              <a:t>In 2018/19, only half of all people with diabetes in Ontario had at least </a:t>
            </a:r>
            <a:br>
              <a:rPr lang="en-CA" sz="2000" b="1" u="none">
                <a:latin typeface="Calibri" panose="020F0502020204030204" pitchFamily="34" charset="0"/>
                <a:ea typeface="MS PGothic"/>
                <a:cs typeface="Calibri" panose="020F0502020204030204" pitchFamily="34" charset="0"/>
              </a:rPr>
            </a:br>
            <a:r>
              <a:rPr lang="en-CA" sz="2000" b="1" u="none">
                <a:latin typeface="Calibri" panose="020F0502020204030204" pitchFamily="34" charset="0"/>
                <a:ea typeface="MS PGothic"/>
                <a:cs typeface="Calibri" panose="020F0502020204030204" pitchFamily="34" charset="0"/>
              </a:rPr>
              <a:t>2 physician-administered hemoglobin A1C tests. Less than one-third of youth and less than two-thirds of adults met the prescribed hemoglobin A1C thresholds.</a:t>
            </a: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1424E14-5C94-45D9-9F61-329BAAA54712}"/>
              </a:ext>
            </a:extLst>
          </p:cNvPr>
          <p:cNvSpPr/>
          <p:nvPr/>
        </p:nvSpPr>
        <p:spPr>
          <a:xfrm>
            <a:off x="5141" y="6199788"/>
            <a:ext cx="8133776" cy="65094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en-US" sz="1100" u="none">
                <a:latin typeface="Calibri"/>
                <a:ea typeface="MS PGothic"/>
                <a:cs typeface="Calibri"/>
              </a:rPr>
              <a:t>Note: Currently available data sources are limited in their ability to differentiate between types of diabetes. In the data tables, the indicator results include both type 1 and type 2 diabetes.</a:t>
            </a:r>
          </a:p>
          <a:p>
            <a:pPr>
              <a:spcBef>
                <a:spcPct val="30000"/>
              </a:spcBef>
              <a:defRPr/>
            </a:pPr>
            <a:r>
              <a:rPr lang="en-CA" sz="1100" u="none">
                <a:latin typeface="Calibri"/>
                <a:ea typeface="MS PGothic"/>
                <a:cs typeface="Calibri"/>
              </a:rPr>
              <a:t>Sources: </a:t>
            </a:r>
            <a:r>
              <a:rPr lang="en-US" sz="1100" u="none">
                <a:latin typeface="Calibri"/>
                <a:ea typeface="MS PGothic"/>
                <a:cs typeface="Calibri"/>
              </a:rPr>
              <a:t>Ontario Diabetes Database, Ontario Laboratories Information System; provided by the Institute for Clinical Evaluative Sciences.</a:t>
            </a:r>
            <a:endParaRPr lang="en-US">
              <a:latin typeface="Calibri"/>
              <a:cs typeface="Calibri"/>
            </a:endParaRPr>
          </a:p>
        </p:txBody>
      </p:sp>
    </p:spTree>
    <p:extLst>
      <p:ext uri="{BB962C8B-B14F-4D97-AF65-F5344CB8AC3E}">
        <p14:creationId xmlns:p14="http://schemas.microsoft.com/office/powerpoint/2010/main" val="299928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a:solidFill>
                  <a:schemeClr val="tx1"/>
                </a:solidFill>
              </a:rPr>
            </a:br>
            <a:r>
              <a:rPr lang="en-US" sz="4800">
                <a:solidFill>
                  <a:schemeClr val="tx1"/>
                </a:solidFill>
                <a:latin typeface="Calibri" panose="020F0502020204030204" pitchFamily="34" charset="0"/>
                <a:cs typeface="Calibri" panose="020F0502020204030204" pitchFamily="34" charset="0"/>
              </a:rPr>
              <a:t>Quality Statements </a:t>
            </a:r>
            <a:br>
              <a:rPr lang="en-US" sz="4800">
                <a:solidFill>
                  <a:schemeClr val="tx1"/>
                </a:solidFill>
                <a:latin typeface="Calibri" panose="020F0502020204030204" pitchFamily="34" charset="0"/>
                <a:cs typeface="Calibri" panose="020F0502020204030204" pitchFamily="34" charset="0"/>
              </a:rPr>
            </a:br>
            <a:r>
              <a:rPr lang="en-US" sz="480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ED037C"/>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chemeClr val="tx1"/>
                </a:solidFill>
                <a:latin typeface="Calibri" panose="020F0502020204030204" pitchFamily="34" charset="0"/>
                <a:cs typeface="Calibri" panose="020F0502020204030204" pitchFamily="34" charset="0"/>
              </a:rPr>
              <a:t>Scope</a:t>
            </a:r>
            <a:r>
              <a:rPr lang="en-CA" b="0">
                <a:solidFill>
                  <a:schemeClr val="tx1"/>
                </a:solidFill>
                <a:latin typeface="Calibri" panose="020F0502020204030204" pitchFamily="34" charset="0"/>
                <a:cs typeface="Calibri" panose="020F0502020204030204" pitchFamily="34" charset="0"/>
              </a:rPr>
              <a:t> </a:t>
            </a:r>
            <a:r>
              <a:rPr lang="en-CA">
                <a:solidFill>
                  <a:schemeClr val="tx1"/>
                </a:solidFill>
                <a:latin typeface="Calibri" panose="020F0502020204030204" pitchFamily="34" charset="0"/>
                <a:cs typeface="Calibri" panose="020F0502020204030204" pitchFamily="34" charset="0"/>
              </a:rPr>
              <a:t>of the Type 1 Diabetes Quality Standard</a:t>
            </a:r>
          </a:p>
        </p:txBody>
      </p:sp>
      <p:sp>
        <p:nvSpPr>
          <p:cNvPr id="4" name="Content Placeholder 3"/>
          <p:cNvSpPr>
            <a:spLocks noGrp="1"/>
          </p:cNvSpPr>
          <p:nvPr>
            <p:ph idx="1"/>
          </p:nvPr>
        </p:nvSpPr>
        <p:spPr>
          <a:xfrm>
            <a:off x="457199" y="1969936"/>
            <a:ext cx="8229600" cy="4248472"/>
          </a:xfrm>
        </p:spPr>
        <p:txBody>
          <a:bodyPr/>
          <a:lstStyle/>
          <a:p>
            <a:pPr fontAlgn="base"/>
            <a:r>
              <a:rPr lang="en-CA">
                <a:effectLst/>
                <a:latin typeface="Calibri" panose="020F0502020204030204" pitchFamily="34" charset="0"/>
                <a:ea typeface="Times New Roman" panose="02020603050405020304" pitchFamily="18" charset="0"/>
                <a:cs typeface="Calibri" panose="020F0502020204030204" pitchFamily="34" charset="0"/>
              </a:rPr>
              <a:t>This quality standard addresses care for people of any age with a diagnosis of type 1 diabetes. It applies to all settings </a:t>
            </a:r>
            <a:endParaRPr lang="en-CA">
              <a:effectLst/>
              <a:latin typeface="Calibri" panose="020F0502020204030204" pitchFamily="34" charset="0"/>
              <a:ea typeface="Times New Roman" panose="02020603050405020304" pitchFamily="18" charset="0"/>
              <a:cs typeface="Times New Roman" panose="02020603050405020304" pitchFamily="18" charset="0"/>
            </a:endParaRPr>
          </a:p>
          <a:p>
            <a:pPr fontAlgn="base"/>
            <a:endParaRPr lang="en-CA">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CA">
                <a:effectLst/>
                <a:latin typeface="Calibri" panose="020F0502020204030204" pitchFamily="34" charset="0"/>
                <a:ea typeface="Times New Roman" panose="02020603050405020304" pitchFamily="18" charset="0"/>
                <a:cs typeface="Calibri" panose="020F0502020204030204" pitchFamily="34" charset="0"/>
              </a:rPr>
              <a:t>This quality standard does not include care for pregnant people with type 1 diabetes. For a quality standard that addresses care for people with type 1 or type 2 diabetes who become pregnant, or people diagnosed with gestational diabetes, please refer to the </a:t>
            </a:r>
            <a:r>
              <a:rPr lang="en-CA" i="1">
                <a:effectLst/>
                <a:latin typeface="Calibri" panose="020F0502020204030204" pitchFamily="34" charset="0"/>
                <a:ea typeface="Times New Roman" panose="02020603050405020304" pitchFamily="18" charset="0"/>
                <a:cs typeface="Calibri" panose="020F0502020204030204" pitchFamily="34" charset="0"/>
                <a:hlinkClick r:id="rId4"/>
              </a:rPr>
              <a:t>Diabetes in Pregnancy </a:t>
            </a:r>
            <a:r>
              <a:rPr lang="en-CA">
                <a:effectLst/>
                <a:latin typeface="Calibri" panose="020F0502020204030204" pitchFamily="34" charset="0"/>
                <a:ea typeface="Times New Roman" panose="02020603050405020304" pitchFamily="18" charset="0"/>
                <a:cs typeface="Calibri" panose="020F0502020204030204" pitchFamily="34" charset="0"/>
              </a:rPr>
              <a:t>quality standard</a:t>
            </a:r>
            <a:endParaRPr lang="en-CA">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spcAft>
                <a:spcPts val="0"/>
              </a:spcAft>
              <a:buClr>
                <a:srgbClr val="00B2E3"/>
              </a:buClr>
              <a:buNone/>
            </a:pPr>
            <a:endParaRPr lang="en-CA">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Title 2"/>
          <p:cNvSpPr txBox="1">
            <a:spLocks noGrp="1"/>
          </p:cNvSpPr>
          <p:nvPr>
            <p:ph type="title"/>
          </p:nvPr>
        </p:nvSpPr>
        <p:spPr>
          <a:xfrm>
            <a:off x="457200" y="274638"/>
            <a:ext cx="8244584" cy="1165909"/>
          </a:xfrm>
        </p:spPr>
        <p:txBody>
          <a:bodyPr/>
          <a:lstStyle/>
          <a:p>
            <a:r>
              <a:rPr lang="en-US">
                <a:solidFill>
                  <a:schemeClr val="tx1"/>
                </a:solidFill>
                <a:latin typeface="Calibri" panose="020F0502020204030204" pitchFamily="34" charset="0"/>
                <a:cs typeface="Calibri" panose="020F0502020204030204" pitchFamily="34" charset="0"/>
              </a:rPr>
              <a:t>Quality Statement Topics</a:t>
            </a:r>
          </a:p>
        </p:txBody>
      </p:sp>
      <p:sp>
        <p:nvSpPr>
          <p:cNvPr id="628" name="Content Placeholder 3"/>
          <p:cNvSpPr txBox="1">
            <a:spLocks noGrp="1"/>
          </p:cNvSpPr>
          <p:nvPr>
            <p:ph idx="1"/>
          </p:nvPr>
        </p:nvSpPr>
        <p:spPr>
          <a:xfrm>
            <a:off x="457200" y="1700808"/>
            <a:ext cx="8229600" cy="4248472"/>
          </a:xfrm>
        </p:spPr>
        <p:txBody>
          <a:bodyPr/>
          <a:lstStyle/>
          <a:p>
            <a:pPr marL="457200" indent="-457200">
              <a:buClr>
                <a:srgbClr val="00B0F0"/>
              </a:buClr>
              <a:buAutoNum type="arabicPeriod"/>
            </a:pPr>
            <a:r>
              <a:rPr lang="en-CA">
                <a:latin typeface="Calibri"/>
                <a:ea typeface="MS PGothic"/>
                <a:cs typeface="Calibri"/>
              </a:rPr>
              <a:t>Diabetes Self-Management Education and Support </a:t>
            </a:r>
            <a:endParaRPr lang="en-US"/>
          </a:p>
          <a:p>
            <a:pPr marL="457200" indent="-457200">
              <a:buClr>
                <a:srgbClr val="00B0F0"/>
              </a:buClr>
              <a:buAutoNum type="arabicPeriod"/>
            </a:pPr>
            <a:r>
              <a:rPr lang="en-CA">
                <a:latin typeface="Calibri"/>
                <a:ea typeface="MS PGothic"/>
                <a:cs typeface="Calibri"/>
              </a:rPr>
              <a:t>Access to an Interprofessional Care Team </a:t>
            </a:r>
            <a:endParaRPr lang="en-CA">
              <a:latin typeface="Calibri" panose="020F0502020204030204" pitchFamily="34" charset="0"/>
              <a:cs typeface="Calibri" panose="020F0502020204030204" pitchFamily="34" charset="0"/>
            </a:endParaRPr>
          </a:p>
          <a:p>
            <a:pPr marL="457200" indent="-457200">
              <a:buClr>
                <a:srgbClr val="00B0F0"/>
              </a:buClr>
              <a:buAutoNum type="arabicPeriod"/>
            </a:pPr>
            <a:r>
              <a:rPr lang="en-CA">
                <a:latin typeface="Calibri"/>
                <a:ea typeface="MS PGothic"/>
                <a:cs typeface="Calibri"/>
              </a:rPr>
              <a:t>Setting and Achieving Glycemic Targets</a:t>
            </a:r>
          </a:p>
          <a:p>
            <a:pPr marL="457200" indent="-457200">
              <a:buClr>
                <a:srgbClr val="00B0F0"/>
              </a:buClr>
              <a:buAutoNum type="arabicPeriod"/>
            </a:pPr>
            <a:r>
              <a:rPr lang="en-CA">
                <a:latin typeface="Calibri"/>
                <a:ea typeface="MS PGothic"/>
                <a:cs typeface="Calibri"/>
              </a:rPr>
              <a:t>Identifying and Assessing Mental Health Needs</a:t>
            </a:r>
          </a:p>
          <a:p>
            <a:pPr marL="457200" indent="-457200">
              <a:buClr>
                <a:srgbClr val="00B0F0"/>
              </a:buClr>
              <a:buAutoNum type="arabicPeriod"/>
            </a:pPr>
            <a:r>
              <a:rPr lang="en-CA">
                <a:latin typeface="Calibri"/>
                <a:ea typeface="MS PGothic"/>
                <a:cs typeface="Calibri"/>
              </a:rPr>
              <a:t>Transition From Pediatric to Adult Diabetes Care</a:t>
            </a:r>
          </a:p>
          <a:p>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1:</a:t>
            </a:r>
            <a:br>
              <a:rPr lang="en-CA" sz="2400">
                <a:solidFill>
                  <a:schemeClr val="tx1"/>
                </a:solidFill>
              </a:rPr>
            </a:br>
            <a:r>
              <a:rPr lang="en-CA" sz="2800" b="1">
                <a:solidFill>
                  <a:schemeClr val="tx1"/>
                </a:solidFill>
                <a:effectLst/>
                <a:latin typeface="Calibri" panose="020F0502020204030204" pitchFamily="34" charset="0"/>
                <a:ea typeface="MS Mincho" panose="02020609040205080304" pitchFamily="49" charset="-128"/>
                <a:cs typeface="Calibri" panose="020F0502020204030204" pitchFamily="34" charset="0"/>
              </a:rPr>
              <a:t>Diabetes Self-Management Education and Support </a:t>
            </a:r>
            <a:br>
              <a:rPr lang="en-CA" sz="2400">
                <a:effectLst/>
                <a:latin typeface="Calibri" panose="020F0502020204030204" pitchFamily="34" charset="0"/>
                <a:ea typeface="Times New Roman" panose="02020603050405020304" pitchFamily="18" charset="0"/>
                <a:cs typeface="Times New Roman" panose="02020603050405020304" pitchFamily="18" charset="0"/>
              </a:rPr>
            </a:br>
            <a:endParaRPr lang="en-CA" sz="2625" b="0">
              <a:solidFill>
                <a:schemeClr val="tx1"/>
              </a:solidFill>
            </a:endParaRPr>
          </a:p>
        </p:txBody>
      </p:sp>
      <p:sp>
        <p:nvSpPr>
          <p:cNvPr id="3" name="Rectangle 2"/>
          <p:cNvSpPr/>
          <p:nvPr/>
        </p:nvSpPr>
        <p:spPr>
          <a:xfrm>
            <a:off x="1352810" y="1937660"/>
            <a:ext cx="6407557" cy="208088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a:effectLst/>
                <a:latin typeface="Calibri" panose="020F0502020204030204" pitchFamily="34" charset="0"/>
                <a:ea typeface="MS Mincho" panose="02020609040205080304" pitchFamily="49" charset="-128"/>
                <a:cs typeface="Calibri" panose="020F0502020204030204" pitchFamily="34" charset="0"/>
              </a:rPr>
              <a:t>People with type 1 diabetes and their families and caregivers are offered an individualized, structured self-management education and support program at diagnosis and on an ongoing basis. </a:t>
            </a:r>
            <a:endParaRPr lang="en-CA" sz="2400" u="none">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2:</a:t>
            </a:r>
            <a:br>
              <a:rPr lang="en-CA" sz="2400">
                <a:solidFill>
                  <a:schemeClr val="tx1"/>
                </a:solidFill>
                <a:latin typeface="Calibri" panose="020F0502020204030204" pitchFamily="34" charset="0"/>
                <a:cs typeface="Calibri" panose="020F0502020204030204" pitchFamily="34" charset="0"/>
              </a:rPr>
            </a:br>
            <a:r>
              <a:rPr lang="en-CA" sz="2800" b="1">
                <a:solidFill>
                  <a:schemeClr val="tx1"/>
                </a:solidFill>
                <a:effectLst/>
                <a:latin typeface="Calibri" panose="020F0502020204030204" pitchFamily="34" charset="0"/>
                <a:ea typeface="MS Mincho" panose="02020609040205080304" pitchFamily="49" charset="-128"/>
                <a:cs typeface="Calibri" panose="020F0502020204030204" pitchFamily="34" charset="0"/>
              </a:rPr>
              <a:t>Access to an Interprofessional Care Team </a:t>
            </a:r>
            <a:br>
              <a:rPr lang="en-CA" sz="2400">
                <a:effectLst/>
                <a:latin typeface="Calibri" panose="020F0502020204030204" pitchFamily="34" charset="0"/>
                <a:ea typeface="Times New Roman" panose="02020603050405020304" pitchFamily="18" charset="0"/>
                <a:cs typeface="Times New Roman" panose="02020603050405020304" pitchFamily="18" charset="0"/>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1 diabetes have access to an interprofessional diabetes health care team with training in type 1 diabetes.</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3:</a:t>
            </a:r>
            <a:br>
              <a:rPr lang="en-CA" sz="2400">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Setting and Achieving Glycemic Targets</a:t>
            </a:r>
            <a:br>
              <a:rPr lang="en-CA" sz="2400">
                <a:solidFill>
                  <a:schemeClr val="tx1"/>
                </a:solidFill>
                <a:latin typeface="Calibri" panose="020F0502020204030204" pitchFamily="34" charset="0"/>
                <a:cs typeface="Calibri" panose="020F0502020204030204" pitchFamily="34" charset="0"/>
              </a:rPr>
            </a:br>
            <a:br>
              <a:rPr lang="en-CA" sz="2625">
                <a:solidFill>
                  <a:schemeClr val="tx1"/>
                </a:solidFill>
                <a:latin typeface="Calibri" panose="020F0502020204030204" pitchFamily="34" charset="0"/>
                <a:cs typeface="Calibri" panose="020F0502020204030204" pitchFamily="34" charset="0"/>
              </a:rPr>
            </a:br>
            <a:endParaRPr lang="en-CA" sz="2625" b="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1427967" y="2088737"/>
            <a:ext cx="5994067" cy="329765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1 diabetes, in collaboration with their health care team, set individualized glycemic targets, including glycated hemoglobin (hemoglobin A1C) and other available measures of glycemia. All available data are used to assess whether individualized glycemic targets are achieved and to guide treatment decisions and self-management activities.</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14660"/>
            <a:ext cx="751561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4:</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Identifying and Assessing Mental Health Needs</a:t>
            </a:r>
            <a:br>
              <a:rPr lang="en-CA" sz="2400">
                <a:solidFill>
                  <a:schemeClr val="tx1"/>
                </a:solidFill>
                <a:latin typeface="Calibri" panose="020F0502020204030204" pitchFamily="34" charset="0"/>
                <a:cs typeface="Calibri" panose="020F0502020204030204" pitchFamily="34" charset="0"/>
              </a:rPr>
            </a:br>
            <a:br>
              <a:rPr lang="en-US" sz="2400">
                <a:solidFill>
                  <a:schemeClr val="tx1"/>
                </a:solidFill>
                <a:latin typeface="Calibri" panose="020F0502020204030204" pitchFamily="34" charset="0"/>
                <a:cs typeface="Calibri" panose="020F0502020204030204" pitchFamily="34" charset="0"/>
              </a:rPr>
            </a:br>
            <a:br>
              <a:rPr lang="en-US" sz="2400">
                <a:solidFill>
                  <a:schemeClr val="tx1"/>
                </a:solidFill>
              </a:rPr>
            </a:br>
            <a:br>
              <a:rPr lang="en-US" sz="2400">
                <a:solidFill>
                  <a:schemeClr val="tx1"/>
                </a:solidFill>
              </a:rPr>
            </a:br>
            <a:br>
              <a:rPr lang="en-US" sz="2400">
                <a:solidFill>
                  <a:schemeClr val="tx1"/>
                </a:solidFill>
              </a:rPr>
            </a:br>
            <a:endParaRPr lang="en-CA" sz="2625" b="0">
              <a:solidFill>
                <a:schemeClr val="tx1"/>
              </a:solidFill>
            </a:endParaRPr>
          </a:p>
        </p:txBody>
      </p:sp>
      <p:sp>
        <p:nvSpPr>
          <p:cNvPr id="3" name="Rectangle 2"/>
          <p:cNvSpPr/>
          <p:nvPr/>
        </p:nvSpPr>
        <p:spPr>
          <a:xfrm>
            <a:off x="1422565" y="2167206"/>
            <a:ext cx="5864355" cy="33334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1 diabetes are screened for psychological distress and mental health disorders on a regular basis using recognized screening questions or validated screening tools. People who screen positive for a mental health disorder are referred to a health care professional with expertise in mental health for further assessment and treatment.</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72184" y="1440547"/>
            <a:ext cx="8296035" cy="3143979"/>
          </a:xfrm>
        </p:spPr>
        <p:txBody>
          <a:bodyPr/>
          <a:lstStyle/>
          <a:p>
            <a:pPr>
              <a:lnSpc>
                <a:spcPct val="90000"/>
              </a:lnSpc>
              <a:spcAft>
                <a:spcPts val="1200"/>
              </a:spcAft>
              <a:buClr>
                <a:srgbClr val="00B2E3"/>
              </a:buClr>
            </a:pPr>
            <a:r>
              <a:rPr lang="en-CA">
                <a:latin typeface="Calibri" panose="020F0502020204030204" pitchFamily="34" charset="0"/>
                <a:cs typeface="Calibri" panose="020F0502020204030204" pitchFamily="34" charset="0"/>
              </a:rPr>
              <a:t>Inform clinicians and patients what quality care looks like</a:t>
            </a:r>
          </a:p>
          <a:p>
            <a:pPr>
              <a:lnSpc>
                <a:spcPct val="90000"/>
              </a:lnSpc>
              <a:spcAft>
                <a:spcPts val="1200"/>
              </a:spcAft>
              <a:buClr>
                <a:srgbClr val="00B2E3"/>
              </a:buClr>
            </a:pPr>
            <a:r>
              <a:rPr lang="en-CA">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latin typeface="Calibri" panose="020F0502020204030204" pitchFamily="34" charset="0"/>
              <a:cs typeface="Calibri" panose="020F0502020204030204" pitchFamily="34" charset="0"/>
            </a:endParaRPr>
          </a:p>
          <a:p>
            <a:pPr>
              <a:buClr>
                <a:srgbClr val="00B2E3"/>
              </a:buClr>
            </a:pPr>
            <a:endParaRPr lang="en-CA"/>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543996" cy="874432"/>
          </a:xfrm>
        </p:spPr>
        <p:txBody>
          <a:bodyPr anchor="t"/>
          <a:lstStyle/>
          <a:p>
            <a:pPr>
              <a:lnSpc>
                <a:spcPct val="90000"/>
              </a:lnSpc>
            </a:pPr>
            <a:r>
              <a:rPr lang="en-CA" sz="2400" b="0">
                <a:solidFill>
                  <a:schemeClr val="tx1"/>
                </a:solidFill>
                <a:latin typeface="Calibri" panose="020F0502020204030204" pitchFamily="34" charset="0"/>
                <a:cs typeface="Calibri" panose="020F0502020204030204" pitchFamily="34" charset="0"/>
              </a:rPr>
              <a:t>Quality Statement 5:</a:t>
            </a:r>
            <a:br>
              <a:rPr lang="en-CA">
                <a:solidFill>
                  <a:schemeClr val="tx1"/>
                </a:solidFill>
                <a:latin typeface="Calibri" panose="020F0502020204030204" pitchFamily="34" charset="0"/>
                <a:cs typeface="Calibri" panose="020F0502020204030204" pitchFamily="34" charset="0"/>
              </a:rPr>
            </a:br>
            <a:r>
              <a:rPr lang="en-CA" sz="2800">
                <a:solidFill>
                  <a:schemeClr val="tx1"/>
                </a:solidFill>
                <a:latin typeface="Calibri" panose="020F0502020204030204" pitchFamily="34" charset="0"/>
                <a:cs typeface="Calibri" panose="020F0502020204030204" pitchFamily="34" charset="0"/>
              </a:rPr>
              <a:t>Transition From Pediatric to Adult Diabetes Care</a:t>
            </a:r>
            <a:br>
              <a:rPr lang="en-CA" sz="2400">
                <a:solidFill>
                  <a:schemeClr val="tx1"/>
                </a:solidFill>
                <a:latin typeface="Calibri" panose="020F0502020204030204" pitchFamily="34" charset="0"/>
                <a:cs typeface="Calibri" panose="020F0502020204030204" pitchFamily="34" charset="0"/>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077238" y="2254685"/>
            <a:ext cx="6588690" cy="174111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400" u="none">
                <a:solidFill>
                  <a:srgbClr val="000000"/>
                </a:solidFill>
                <a:latin typeface="Calibri" panose="020F0502020204030204" pitchFamily="34" charset="0"/>
                <a:cs typeface="Calibri" panose="020F0502020204030204" pitchFamily="34" charset="0"/>
              </a:rPr>
              <a:t>People with type 1 diabetes experience planned, coordinated, and supported transitions from pediatric to adult diabetes care. </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a:solidFill>
                  <a:schemeClr val="tx1"/>
                </a:solidFill>
              </a:rPr>
            </a:br>
            <a:r>
              <a:rPr lang="en-US" sz="4800">
                <a:solidFill>
                  <a:schemeClr val="tx1"/>
                </a:solidFill>
                <a:latin typeface="Calibri" panose="020F0502020204030204" pitchFamily="34" charset="0"/>
                <a:cs typeface="Calibri" panose="020F0502020204030204" pitchFamily="34" charset="0"/>
              </a:rPr>
              <a:t>How to Measure Overall Success</a:t>
            </a:r>
            <a:br>
              <a:rPr lang="en-US" sz="4800">
                <a:solidFill>
                  <a:schemeClr val="tx1"/>
                </a:solidFill>
                <a:latin typeface="MS PGothic"/>
              </a:rPr>
            </a:br>
            <a:endParaRPr lang="en-US" sz="480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ED037C"/>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a:ea typeface="MS PGothic"/>
                <a:cs typeface="Calibri"/>
              </a:rPr>
              <a:t>Indicators That Can Be Measured Using Provincial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378457" cy="2091556"/>
          </a:xfrm>
        </p:spPr>
        <p:txBody>
          <a:bodyPr vert="horz" wrap="square" lIns="108000" tIns="45720" rIns="91440" bIns="45720" numCol="1" anchor="ctr" anchorCtr="0" compatLnSpc="1">
            <a:prstTxWarp prst="textNoShape">
              <a:avLst/>
            </a:prstTxWarp>
          </a:bodyPr>
          <a:lstStyle/>
          <a:p>
            <a:pPr marL="0" indent="0">
              <a:buNone/>
            </a:pPr>
            <a:r>
              <a:rPr lang="en-US">
                <a:latin typeface="Calibri"/>
                <a:ea typeface="MS PGothic"/>
              </a:rPr>
              <a:t>Note: The indicators below are meant to apply to people with type 1 diabetes specifically; however, currently available data sources are limited in their ability to differentiate the types of diabetes. Exploratory work is currently under way to address this. For now, these measures include all people with diabetes.</a:t>
            </a:r>
          </a:p>
        </p:txBody>
      </p:sp>
    </p:spTree>
    <p:custDataLst>
      <p:tags r:id="rId1"/>
    </p:custDataLst>
    <p:extLst>
      <p:ext uri="{BB962C8B-B14F-4D97-AF65-F5344CB8AC3E}">
        <p14:creationId xmlns:p14="http://schemas.microsoft.com/office/powerpoint/2010/main" val="3186919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a:ea typeface="MS PGothic"/>
                <a:cs typeface="Calibri"/>
              </a:rPr>
              <a:t>Indicators That Can Be Measured Using Provincial Data </a:t>
            </a:r>
            <a:r>
              <a:rPr lang="en-US" sz="2800">
                <a:solidFill>
                  <a:schemeClr val="tx1"/>
                </a:solidFill>
                <a:latin typeface="Calibri"/>
                <a:ea typeface="MS PGothic"/>
                <a:cs typeface="Calibri"/>
              </a:rPr>
              <a:t>(cont.)</a:t>
            </a:r>
            <a:endParaRPr lang="en-US" sz="2800" b="0" i="1">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915791" cy="4838234"/>
          </a:xfrm>
        </p:spPr>
        <p:txBody>
          <a:bodyPr/>
          <a:lstStyle/>
          <a:p>
            <a:pPr>
              <a:buClr>
                <a:srgbClr val="00B0F0"/>
              </a:buClr>
              <a:buFont typeface="Arial"/>
              <a:buChar char="•"/>
            </a:pPr>
            <a:r>
              <a:rPr lang="en-US">
                <a:latin typeface="Calibri"/>
                <a:ea typeface="MS PGothic"/>
              </a:rPr>
              <a:t>Percentage of people with diabetes who have had an urgent acute care visit for diabetes, as reported by:</a:t>
            </a:r>
          </a:p>
          <a:p>
            <a:pPr lvl="1">
              <a:buFont typeface="Arial"/>
              <a:buChar char="•"/>
            </a:pPr>
            <a:r>
              <a:rPr lang="en-US">
                <a:latin typeface="Calibri"/>
                <a:ea typeface="MS PGothic"/>
              </a:rPr>
              <a:t>Emergency department visits</a:t>
            </a:r>
          </a:p>
          <a:p>
            <a:pPr lvl="1">
              <a:buFont typeface="Arial"/>
              <a:buChar char="•"/>
            </a:pPr>
            <a:r>
              <a:rPr lang="en-US">
                <a:latin typeface="Calibri"/>
                <a:ea typeface="MS PGothic"/>
              </a:rPr>
              <a:t>Hospital admissions</a:t>
            </a:r>
          </a:p>
          <a:p>
            <a:pPr>
              <a:buClr>
                <a:srgbClr val="00B0F0"/>
              </a:buClr>
              <a:buFont typeface="Arial"/>
              <a:buChar char="•"/>
            </a:pPr>
            <a:r>
              <a:rPr lang="en-US">
                <a:latin typeface="Calibri"/>
                <a:ea typeface="MS PGothic"/>
              </a:rPr>
              <a:t>Percentage of people who had an urgent acute care visit for diabetes who visited the emergency department or were admitted to hospital for diabetes within 30 days, as reported by:</a:t>
            </a:r>
          </a:p>
          <a:p>
            <a:pPr lvl="1">
              <a:buFont typeface="Arial" panose="020B0604020202020204" pitchFamily="34" charset="0"/>
              <a:buChar char="•"/>
            </a:pPr>
            <a:r>
              <a:rPr lang="en-US">
                <a:latin typeface="Calibri"/>
                <a:ea typeface="MS PGothic"/>
              </a:rPr>
              <a:t>Emergency department visits</a:t>
            </a:r>
          </a:p>
          <a:p>
            <a:pPr lvl="1">
              <a:buFont typeface="Arial" panose="020B0604020202020204" pitchFamily="34" charset="0"/>
              <a:buChar char="•"/>
            </a:pPr>
            <a:r>
              <a:rPr lang="en-US">
                <a:latin typeface="Calibri"/>
                <a:ea typeface="MS PGothic"/>
              </a:rPr>
              <a:t>Hospital admissions</a:t>
            </a:r>
          </a:p>
        </p:txBody>
      </p:sp>
    </p:spTree>
    <p:custDataLst>
      <p:tags r:id="rId1"/>
    </p:custDataLst>
    <p:extLst>
      <p:ext uri="{BB962C8B-B14F-4D97-AF65-F5344CB8AC3E}">
        <p14:creationId xmlns:p14="http://schemas.microsoft.com/office/powerpoint/2010/main" val="4044791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a:ea typeface="MS PGothic"/>
                <a:cs typeface="Calibri"/>
              </a:rPr>
              <a:t>Indicators That Can Be Measured Using Provincial Data </a:t>
            </a:r>
            <a:r>
              <a:rPr lang="en-US" sz="2800">
                <a:solidFill>
                  <a:schemeClr val="tx1"/>
                </a:solidFill>
                <a:latin typeface="Calibri"/>
                <a:ea typeface="MS PGothic"/>
                <a:cs typeface="Calibri"/>
              </a:rPr>
              <a:t>(cont.)</a:t>
            </a:r>
            <a:endParaRPr lang="en-US" sz="2800" b="0" i="1">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2" y="1537469"/>
            <a:ext cx="8244584" cy="4838234"/>
          </a:xfrm>
        </p:spPr>
        <p:txBody>
          <a:bodyPr/>
          <a:lstStyle/>
          <a:p>
            <a:pPr>
              <a:buClr>
                <a:srgbClr val="00B0F0"/>
              </a:buClr>
              <a:buFont typeface="Arial"/>
              <a:buChar char="•"/>
            </a:pPr>
            <a:r>
              <a:rPr lang="en-US">
                <a:latin typeface="Calibri"/>
                <a:ea typeface="MS PGothic"/>
              </a:rPr>
              <a:t>Percentage of people with diabetes who have had a diabetes-related complication, as reported by:</a:t>
            </a:r>
          </a:p>
          <a:p>
            <a:pPr lvl="1">
              <a:spcBef>
                <a:spcPts val="500"/>
              </a:spcBef>
              <a:buClr>
                <a:schemeClr val="tx1"/>
              </a:buClr>
              <a:buFont typeface="Arial"/>
              <a:buChar char="•"/>
            </a:pPr>
            <a:r>
              <a:rPr lang="en-US">
                <a:latin typeface="Calibri"/>
                <a:ea typeface="MS PGothic"/>
              </a:rPr>
              <a:t>Amputations (above-ankle, below-ankle)</a:t>
            </a:r>
          </a:p>
          <a:p>
            <a:pPr lvl="1">
              <a:spcBef>
                <a:spcPts val="500"/>
              </a:spcBef>
              <a:buClr>
                <a:schemeClr val="tx1"/>
              </a:buClr>
              <a:buFont typeface="Arial"/>
              <a:buChar char="•"/>
            </a:pPr>
            <a:r>
              <a:rPr lang="en-US">
                <a:latin typeface="Calibri"/>
                <a:ea typeface="MS PGothic"/>
              </a:rPr>
              <a:t>Cardiovascular complications</a:t>
            </a:r>
          </a:p>
          <a:p>
            <a:pPr lvl="1">
              <a:spcBef>
                <a:spcPts val="500"/>
              </a:spcBef>
              <a:buClr>
                <a:schemeClr val="tx1"/>
              </a:buClr>
              <a:buFont typeface="Arial"/>
              <a:buChar char="•"/>
            </a:pPr>
            <a:r>
              <a:rPr lang="en-US">
                <a:latin typeface="Calibri"/>
                <a:ea typeface="MS PGothic"/>
              </a:rPr>
              <a:t>End-stage renal disease</a:t>
            </a:r>
          </a:p>
          <a:p>
            <a:pPr lvl="1">
              <a:spcBef>
                <a:spcPts val="500"/>
              </a:spcBef>
              <a:buClr>
                <a:schemeClr val="tx1"/>
              </a:buClr>
              <a:buFont typeface="Arial"/>
              <a:buChar char="•"/>
            </a:pPr>
            <a:r>
              <a:rPr lang="en-US">
                <a:latin typeface="Calibri"/>
                <a:ea typeface="MS PGothic"/>
              </a:rPr>
              <a:t>Hyperglycemia, hypoglycemia, or ketoacidosis</a:t>
            </a:r>
          </a:p>
          <a:p>
            <a:pPr lvl="1">
              <a:spcBef>
                <a:spcPts val="500"/>
              </a:spcBef>
              <a:buClr>
                <a:schemeClr val="tx1"/>
              </a:buClr>
              <a:buFont typeface="Arial"/>
              <a:buChar char="•"/>
            </a:pPr>
            <a:r>
              <a:rPr lang="en-US">
                <a:latin typeface="Calibri"/>
                <a:ea typeface="MS PGothic"/>
              </a:rPr>
              <a:t>Retinopathy</a:t>
            </a:r>
          </a:p>
          <a:p>
            <a:pPr lvl="1">
              <a:spcBef>
                <a:spcPts val="500"/>
              </a:spcBef>
              <a:buClr>
                <a:schemeClr val="tx1"/>
              </a:buClr>
              <a:buFont typeface="Arial"/>
              <a:buChar char="•"/>
            </a:pPr>
            <a:r>
              <a:rPr lang="en-US">
                <a:latin typeface="Calibri"/>
                <a:ea typeface="MS PGothic"/>
              </a:rPr>
              <a:t>Skin and soft tissue infection or foot ulcer</a:t>
            </a:r>
          </a:p>
          <a:p>
            <a:pPr>
              <a:spcBef>
                <a:spcPts val="500"/>
              </a:spcBef>
              <a:buClr>
                <a:srgbClr val="00B0F0"/>
              </a:buClr>
              <a:buFont typeface="Arial"/>
              <a:buChar char="•"/>
            </a:pPr>
            <a:r>
              <a:rPr lang="en-US">
                <a:latin typeface="Calibri"/>
                <a:ea typeface="MS PGothic"/>
              </a:rPr>
              <a:t>Percentage of people with diabetes who had at least two hemoglobin A1C tests in a 1-year period</a:t>
            </a:r>
            <a:endParaRPr lang="en-US">
              <a:ea typeface="MS PGothic"/>
            </a:endParaRPr>
          </a:p>
          <a:p>
            <a:pPr>
              <a:spcBef>
                <a:spcPts val="500"/>
              </a:spcBef>
              <a:buClr>
                <a:schemeClr val="tx1"/>
              </a:buClr>
              <a:buFont typeface="Arial"/>
              <a:buChar char="•"/>
            </a:pPr>
            <a:endParaRPr lang="en-US">
              <a:latin typeface="Calibri"/>
              <a:ea typeface="MS PGothic"/>
            </a:endParaRPr>
          </a:p>
        </p:txBody>
      </p:sp>
    </p:spTree>
    <p:custDataLst>
      <p:tags r:id="rId1"/>
    </p:custDataLst>
    <p:extLst>
      <p:ext uri="{BB962C8B-B14F-4D97-AF65-F5344CB8AC3E}">
        <p14:creationId xmlns:p14="http://schemas.microsoft.com/office/powerpoint/2010/main" val="1034664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a:ea typeface="MS PGothic"/>
                <a:cs typeface="Calibri"/>
              </a:rPr>
              <a:t>Indicators That Can Be Measured Using Provincial Data </a:t>
            </a:r>
            <a:r>
              <a:rPr lang="en-US" sz="2800">
                <a:solidFill>
                  <a:schemeClr val="tx1"/>
                </a:solidFill>
                <a:latin typeface="Calibri"/>
                <a:ea typeface="MS PGothic"/>
                <a:cs typeface="Calibri"/>
              </a:rPr>
              <a:t>(cont.)</a:t>
            </a:r>
            <a:endParaRPr lang="en-US" sz="2800" b="0" i="1">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915791" cy="4838234"/>
          </a:xfrm>
        </p:spPr>
        <p:txBody>
          <a:bodyPr/>
          <a:lstStyle/>
          <a:p>
            <a:pPr>
              <a:buClr>
                <a:srgbClr val="00B0F0"/>
              </a:buClr>
              <a:buFont typeface="Arial"/>
              <a:buChar char="•"/>
            </a:pPr>
            <a:r>
              <a:rPr lang="en-US">
                <a:latin typeface="Calibri"/>
                <a:ea typeface="MS PGothic"/>
              </a:rPr>
              <a:t>Percentage of people with diabetes whose most recent hemoglobin A1C value was less than or equal to:</a:t>
            </a:r>
          </a:p>
          <a:p>
            <a:pPr lvl="1">
              <a:buClr>
                <a:srgbClr val="00B2E3"/>
              </a:buClr>
              <a:buFont typeface="Courier New"/>
              <a:buChar char="o"/>
            </a:pPr>
            <a:r>
              <a:rPr lang="en-US">
                <a:latin typeface="Calibri"/>
                <a:ea typeface="MS PGothic"/>
              </a:rPr>
              <a:t>7.0% for people 18 years of age and older</a:t>
            </a:r>
          </a:p>
          <a:p>
            <a:pPr lvl="1">
              <a:buClr>
                <a:srgbClr val="00B2E3"/>
              </a:buClr>
              <a:buFont typeface="Courier New"/>
              <a:buChar char="o"/>
            </a:pPr>
            <a:r>
              <a:rPr lang="en-US">
                <a:latin typeface="Calibri"/>
                <a:ea typeface="MS PGothic"/>
              </a:rPr>
              <a:t>7.5% for people younger than 18 years of age</a:t>
            </a:r>
          </a:p>
          <a:p>
            <a:pPr>
              <a:buClr>
                <a:srgbClr val="00B0F0"/>
              </a:buClr>
              <a:buFont typeface="Arial,Sans-Serif"/>
              <a:buChar char="•"/>
            </a:pPr>
            <a:r>
              <a:rPr lang="en-US">
                <a:latin typeface="Calibri"/>
                <a:ea typeface="MS PGothic"/>
                <a:cs typeface="Calibri"/>
              </a:rPr>
              <a:t>Percentage of people with diabetes who have had an urgent acute care visit for a mental health disorder, as reported by:</a:t>
            </a:r>
            <a:endParaRPr lang="en-US">
              <a:ea typeface="MS PGothic"/>
            </a:endParaRPr>
          </a:p>
          <a:p>
            <a:pPr lvl="1">
              <a:buClr>
                <a:srgbClr val="00B2E3"/>
              </a:buClr>
              <a:buFont typeface="Courier New"/>
              <a:buChar char="o"/>
            </a:pPr>
            <a:r>
              <a:rPr lang="en-US">
                <a:latin typeface="Calibri"/>
                <a:ea typeface="MS PGothic"/>
                <a:cs typeface="Calibri"/>
              </a:rPr>
              <a:t>Emergency department visits</a:t>
            </a:r>
            <a:endParaRPr lang="en-US">
              <a:ea typeface="MS PGothic"/>
            </a:endParaRPr>
          </a:p>
          <a:p>
            <a:pPr lvl="1">
              <a:buClr>
                <a:srgbClr val="00B2E3"/>
              </a:buClr>
              <a:buFont typeface="Courier New"/>
              <a:buChar char="o"/>
            </a:pPr>
            <a:r>
              <a:rPr lang="en-US">
                <a:latin typeface="Calibri"/>
                <a:ea typeface="MS PGothic"/>
                <a:cs typeface="Calibri"/>
              </a:rPr>
              <a:t>Hospital admissions</a:t>
            </a:r>
            <a:endParaRPr lang="en-US">
              <a:ea typeface="MS PGothic"/>
            </a:endParaRPr>
          </a:p>
          <a:p>
            <a:pPr>
              <a:buFont typeface="Arial"/>
              <a:buChar char="•"/>
            </a:pPr>
            <a:endParaRPr lang="en-US">
              <a:latin typeface="Calibri"/>
              <a:ea typeface="MS PGothic"/>
            </a:endParaRPr>
          </a:p>
        </p:txBody>
      </p:sp>
    </p:spTree>
    <p:custDataLst>
      <p:tags r:id="rId1"/>
    </p:custDataLst>
    <p:extLst>
      <p:ext uri="{BB962C8B-B14F-4D97-AF65-F5344CB8AC3E}">
        <p14:creationId xmlns:p14="http://schemas.microsoft.com/office/powerpoint/2010/main" val="201824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Only Local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915791" cy="4838234"/>
          </a:xfrm>
        </p:spPr>
        <p:txBody>
          <a:bodyPr/>
          <a:lstStyle/>
          <a:p>
            <a:pPr>
              <a:buClr>
                <a:srgbClr val="00B0F0"/>
              </a:buClr>
              <a:buFont typeface="Arial"/>
              <a:buChar char="•"/>
            </a:pPr>
            <a:r>
              <a:rPr lang="en-US">
                <a:latin typeface="Calibri"/>
                <a:ea typeface="MS PGothic"/>
              </a:rPr>
              <a:t>Percentage of people with type 1 diabetes and their families and caregivers (where appropriate) who report feeling confident in knowing how to take care of and manage their diabetes</a:t>
            </a:r>
            <a:endParaRPr lang="en-US">
              <a:ea typeface="MS PGothic"/>
            </a:endParaRPr>
          </a:p>
          <a:p>
            <a:pPr>
              <a:buClr>
                <a:srgbClr val="00B0F0"/>
              </a:buClr>
              <a:buFont typeface="Arial"/>
              <a:buChar char="•"/>
            </a:pPr>
            <a:r>
              <a:rPr lang="en-US">
                <a:latin typeface="Calibri"/>
                <a:ea typeface="MS PGothic"/>
              </a:rPr>
              <a:t>Percentage of people with type 1 diabetes who report that their interprofessional diabetes health care team always or often involves them in decisions about their care</a:t>
            </a: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Calibri"/>
                <a:ea typeface="MS PGothic"/>
              </a:rPr>
              <a:t>Data Sources and Acknowledgement</a:t>
            </a:r>
            <a:endParaRPr lang="en-CA">
              <a:solidFill>
                <a:schemeClr val="tx1"/>
              </a:solidFill>
              <a:latin typeface="Calibri"/>
              <a:ea typeface="MS PGothic"/>
            </a:endParaRPr>
          </a:p>
        </p:txBody>
      </p:sp>
      <p:sp>
        <p:nvSpPr>
          <p:cNvPr id="3" name="Content Placeholder 2"/>
          <p:cNvSpPr>
            <a:spLocks noGrp="1"/>
          </p:cNvSpPr>
          <p:nvPr>
            <p:ph idx="1"/>
          </p:nvPr>
        </p:nvSpPr>
        <p:spPr/>
        <p:txBody>
          <a:bodyPr/>
          <a:lstStyle/>
          <a:p>
            <a:pPr marL="0" indent="0">
              <a:buNone/>
            </a:pPr>
            <a:r>
              <a:rPr lang="en-CA" sz="2200">
                <a:latin typeface="Calibri"/>
                <a:ea typeface="MS PGothic"/>
              </a:rPr>
              <a:t>The data used in this presentation were provided by the Institute for Clinical Evaluative Sciences (ICES), which is funded by an annual grant from the Ontario Ministry of Health (MOH) and the Ministry of Long-Term Care (MLTC). The opinions, results, and conclusions included in this report are those of the authors and are independent from the funding sources. No endorsement by ICES, the MOH, or the MLTC is intended or should be inferred. These datasets were linked using unique encoded identifiers and analyzed at ICES. Parts of this material are based on data and information compiled and provided by the Canadian Institute for Health Information (CIHI). However, the analyses, conclusions, opinions, and statements expressed herein are those of the authors, and not necessarily those of CIHI.</a:t>
            </a:r>
          </a:p>
          <a:p>
            <a:endParaRPr lang="en-CA"/>
          </a:p>
        </p:txBody>
      </p:sp>
    </p:spTree>
    <p:extLst>
      <p:ext uri="{BB962C8B-B14F-4D97-AF65-F5344CB8AC3E}">
        <p14:creationId xmlns:p14="http://schemas.microsoft.com/office/powerpoint/2010/main" val="2598992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lIns="91440" tIns="45720" rIns="91440" bIns="45720" rtlCol="0" anchor="t">
            <a:spAutoFit/>
          </a:bodyPr>
          <a:lstStyle/>
          <a:p>
            <a:r>
              <a:rPr lang="en-US" sz="1300" u="none" spc="300">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2085055116"/>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8222" y="6406742"/>
            <a:ext cx="8921937" cy="430887"/>
          </a:xfrm>
          <a:prstGeom prst="rect">
            <a:avLst/>
          </a:prstGeom>
        </p:spPr>
        <p:txBody>
          <a:bodyPr wrap="square" anchor="t">
            <a:spAutoFit/>
          </a:bodyPr>
          <a:lstStyle/>
          <a:p>
            <a:r>
              <a:rPr lang="en-US" sz="1100" b="1" u="none">
                <a:latin typeface="Calibri" panose="020F0502020204030204" pitchFamily="34" charset="0"/>
                <a:cs typeface="Calibri" panose="020F0502020204030204" pitchFamily="34" charset="0"/>
              </a:rPr>
              <a:t>Find these resources here:</a:t>
            </a:r>
            <a:br>
              <a:rPr lang="en-US" sz="1100" u="none">
                <a:highlight>
                  <a:srgbClr val="FFFF00"/>
                </a:highlight>
                <a:latin typeface="Calibri" panose="020F0502020204030204" pitchFamily="34" charset="0"/>
                <a:cs typeface="Calibri" panose="020F0502020204030204" pitchFamily="34" charset="0"/>
              </a:rPr>
            </a:br>
            <a:r>
              <a:rPr lang="en-CA" sz="1100" u="none">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https://hqontario.ca/evidence-to-improve-care/quality-standards/view-all-quality-standards/diabetes-type-1</a:t>
            </a:r>
            <a:r>
              <a:rPr lang="en-CA" sz="1100" u="none">
                <a:solidFill>
                  <a:srgbClr val="00B0F0"/>
                </a:solidFill>
                <a:latin typeface="Calibri" panose="020F0502020204030204" pitchFamily="34" charset="0"/>
                <a:cs typeface="Calibri" panose="020F0502020204030204" pitchFamily="34" charset="0"/>
              </a:rPr>
              <a:t> </a:t>
            </a:r>
            <a:endParaRPr lang="en-US" sz="1100" u="none">
              <a:solidFill>
                <a:srgbClr val="00B0F0"/>
              </a:solidFill>
              <a:highlight>
                <a:srgbClr val="FFFF00"/>
              </a:highlight>
              <a:latin typeface="Calibri" panose="020F0502020204030204" pitchFamily="34" charset="0"/>
              <a:cs typeface="Calibri" panose="020F0502020204030204" pitchFamily="34" charset="0"/>
            </a:endParaRPr>
          </a:p>
        </p:txBody>
      </p:sp>
      <p:sp>
        <p:nvSpPr>
          <p:cNvPr id="22" name="TextBox 21"/>
          <p:cNvSpPr txBox="1"/>
          <p:nvPr/>
        </p:nvSpPr>
        <p:spPr>
          <a:xfrm>
            <a:off x="828504" y="5854055"/>
            <a:ext cx="1801262" cy="307777"/>
          </a:xfrm>
          <a:prstGeom prst="rect">
            <a:avLst/>
          </a:prstGeom>
          <a:noFill/>
        </p:spPr>
        <p:txBody>
          <a:bodyPr wrap="none" rtlCol="0">
            <a:spAutoFit/>
          </a:bodyPr>
          <a:lstStyle/>
          <a:p>
            <a:r>
              <a:rPr lang="en-US"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a:solidFill>
                  <a:schemeClr val="tx1"/>
                </a:solidFill>
                <a:latin typeface="Calibri" panose="020F0502020204030204" pitchFamily="34" charset="0"/>
                <a:cs typeface="Calibri" panose="020F0502020204030204" pitchFamily="34" charset="0"/>
              </a:rPr>
              <a:t>Quality Standard Resources</a:t>
            </a:r>
          </a:p>
        </p:txBody>
      </p:sp>
      <p:sp>
        <p:nvSpPr>
          <p:cNvPr id="23" name="TextBox 22"/>
          <p:cNvSpPr txBox="1"/>
          <p:nvPr/>
        </p:nvSpPr>
        <p:spPr>
          <a:xfrm>
            <a:off x="4118087" y="5854055"/>
            <a:ext cx="1039708" cy="307777"/>
          </a:xfrm>
          <a:prstGeom prst="rect">
            <a:avLst/>
          </a:prstGeom>
          <a:noFill/>
        </p:spPr>
        <p:txBody>
          <a:bodyPr wrap="none" rtlCol="0" anchor="t">
            <a:spAutoFit/>
          </a:bodyPr>
          <a:lstStyle/>
          <a:p>
            <a:r>
              <a:rPr lang="en-US" b="1" u="none">
                <a:solidFill>
                  <a:srgbClr val="000000"/>
                </a:solidFill>
                <a:latin typeface="Calibri" panose="020F0502020204030204" pitchFamily="34" charset="0"/>
                <a:cs typeface="Calibri" panose="020F0502020204030204" pitchFamily="34" charset="0"/>
              </a:rPr>
              <a:t>Data Tables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198918" cy="307777"/>
          </a:xfrm>
          <a:prstGeom prst="rect">
            <a:avLst/>
          </a:prstGeom>
          <a:noFill/>
        </p:spPr>
        <p:txBody>
          <a:bodyPr wrap="none" rtlCol="0">
            <a:spAutoFit/>
          </a:bodyPr>
          <a:lstStyle/>
          <a:p>
            <a:r>
              <a:rPr lang="en-US"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442318" cy="307777"/>
          </a:xfrm>
          <a:prstGeom prst="rect">
            <a:avLst/>
          </a:prstGeom>
          <a:noFill/>
        </p:spPr>
        <p:txBody>
          <a:bodyPr wrap="none" rtlCol="0">
            <a:spAutoFit/>
          </a:bodyPr>
          <a:lstStyle/>
          <a:p>
            <a:r>
              <a:rPr lang="en-US"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079640"/>
            <a:ext cx="1713482" cy="307777"/>
          </a:xfrm>
          <a:prstGeom prst="rect">
            <a:avLst/>
          </a:prstGeom>
          <a:noFill/>
        </p:spPr>
        <p:txBody>
          <a:bodyPr wrap="none" rtlCol="0" anchor="t">
            <a:spAutoFit/>
          </a:bodyPr>
          <a:lstStyle/>
          <a:p>
            <a:r>
              <a:rPr lang="en-US" b="1" u="none">
                <a:solidFill>
                  <a:srgbClr val="000000"/>
                </a:solidFill>
                <a:latin typeface="Calibri" panose="020F0502020204030204" pitchFamily="34" charset="0"/>
                <a:cs typeface="Calibri" panose="020F0502020204030204" pitchFamily="34" charset="0"/>
              </a:rPr>
              <a:t>Measurement Guide</a:t>
            </a:r>
          </a:p>
        </p:txBody>
      </p:sp>
      <p:pic>
        <p:nvPicPr>
          <p:cNvPr id="26" name="Picture 25">
            <a:extLst>
              <a:ext uri="{FF2B5EF4-FFF2-40B4-BE49-F238E27FC236}">
                <a16:creationId xmlns:a16="http://schemas.microsoft.com/office/drawing/2014/main" id="{C53C72EB-6CDA-425D-A35E-6572A5C7770A}"/>
              </a:ext>
            </a:extLst>
          </p:cNvPr>
          <p:cNvPicPr>
            <a:picLocks noChangeAspect="1"/>
          </p:cNvPicPr>
          <p:nvPr/>
        </p:nvPicPr>
        <p:blipFill>
          <a:blip r:embed="rId5"/>
          <a:srcRect/>
          <a:stretch/>
        </p:blipFill>
        <p:spPr>
          <a:xfrm>
            <a:off x="4817860" y="1138077"/>
            <a:ext cx="1719413" cy="219096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6"/>
          <a:srcRect/>
          <a:stretch/>
        </p:blipFill>
        <p:spPr>
          <a:xfrm>
            <a:off x="696723" y="4074495"/>
            <a:ext cx="2164710" cy="1624278"/>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19" name="Picture 18">
            <a:extLst>
              <a:ext uri="{FF2B5EF4-FFF2-40B4-BE49-F238E27FC236}">
                <a16:creationId xmlns:a16="http://schemas.microsoft.com/office/drawing/2014/main" id="{2F63C16C-3B54-DC43-B843-CBBBECABBA1E}"/>
              </a:ext>
            </a:extLst>
          </p:cNvPr>
          <p:cNvPicPr>
            <a:picLocks noChangeAspect="1"/>
          </p:cNvPicPr>
          <p:nvPr/>
        </p:nvPicPr>
        <p:blipFill>
          <a:blip r:embed="rId7"/>
          <a:srcRect/>
          <a:stretch/>
        </p:blipFill>
        <p:spPr>
          <a:xfrm>
            <a:off x="2009079" y="1129410"/>
            <a:ext cx="1717570" cy="2208303"/>
          </a:xfrm>
          <a:prstGeom prst="rect">
            <a:avLst/>
          </a:prstGeom>
          <a:effectLst>
            <a:glow rad="63500">
              <a:schemeClr val="accent4">
                <a:satMod val="175000"/>
                <a:alpha val="40000"/>
              </a:schemeClr>
            </a:glow>
            <a:outerShdw blurRad="76200" algn="ctr" rotWithShape="0">
              <a:prstClr val="black">
                <a:alpha val="40000"/>
              </a:prstClr>
            </a:outerShdw>
          </a:effectLst>
        </p:spPr>
      </p:pic>
      <p:pic>
        <p:nvPicPr>
          <p:cNvPr id="6" name="Picture 5">
            <a:extLst>
              <a:ext uri="{FF2B5EF4-FFF2-40B4-BE49-F238E27FC236}">
                <a16:creationId xmlns:a16="http://schemas.microsoft.com/office/drawing/2014/main" id="{CFE7267B-A80D-4E61-A99D-439C57CFC4A4}"/>
              </a:ext>
            </a:extLst>
          </p:cNvPr>
          <p:cNvPicPr>
            <a:picLocks noChangeAspect="1"/>
          </p:cNvPicPr>
          <p:nvPr/>
        </p:nvPicPr>
        <p:blipFill>
          <a:blip r:embed="rId8"/>
          <a:stretch>
            <a:fillRect/>
          </a:stretch>
        </p:blipFill>
        <p:spPr>
          <a:xfrm>
            <a:off x="6460085" y="3720146"/>
            <a:ext cx="1713483" cy="2210848"/>
          </a:xfrm>
          <a:prstGeom prst="rect">
            <a:avLst/>
          </a:prstGeom>
          <a:effectLst>
            <a:glow rad="63500">
              <a:schemeClr val="accent4">
                <a:satMod val="175000"/>
                <a:alpha val="40000"/>
              </a:schemeClr>
            </a:glow>
          </a:effectLst>
        </p:spPr>
      </p:pic>
      <p:pic>
        <p:nvPicPr>
          <p:cNvPr id="20" name="Picture 19">
            <a:extLst>
              <a:ext uri="{FF2B5EF4-FFF2-40B4-BE49-F238E27FC236}">
                <a16:creationId xmlns:a16="http://schemas.microsoft.com/office/drawing/2014/main" id="{5F1D8975-EE90-4E54-A0D0-B8AF06466CE3}"/>
              </a:ext>
            </a:extLst>
          </p:cNvPr>
          <p:cNvPicPr>
            <a:picLocks noChangeAspect="1"/>
          </p:cNvPicPr>
          <p:nvPr/>
        </p:nvPicPr>
        <p:blipFill>
          <a:blip r:embed="rId9"/>
          <a:stretch>
            <a:fillRect/>
          </a:stretch>
        </p:blipFill>
        <p:spPr>
          <a:xfrm>
            <a:off x="3608917" y="4074494"/>
            <a:ext cx="2417886" cy="1624279"/>
          </a:xfrm>
          <a:prstGeom prst="rect">
            <a:avLst/>
          </a:prstGeom>
          <a:effectLst>
            <a:glow rad="1016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455451" y="922895"/>
            <a:ext cx="1429879" cy="338554"/>
          </a:xfrm>
          <a:prstGeom prst="rect">
            <a:avLst/>
          </a:prstGeom>
          <a:solidFill>
            <a:srgbClr val="047BC1"/>
          </a:solidFill>
          <a:ln>
            <a:noFill/>
          </a:ln>
        </p:spPr>
        <p:txBody>
          <a:bodyPr wrap="none" rtlCol="0">
            <a:spAutoFit/>
          </a:bodyPr>
          <a:lstStyle/>
          <a:p>
            <a:r>
              <a:rPr lang="en-CA" sz="1600" b="1" u="none">
                <a:solidFill>
                  <a:schemeClr val="bg1"/>
                </a:solidFill>
                <a:latin typeface="Calibri" panose="020F0502020204030204" pitchFamily="34" charset="0"/>
                <a:cs typeface="Calibri" panose="020F0502020204030204" pitchFamily="34" charset="0"/>
              </a:rPr>
              <a:t>The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288444" y="857846"/>
            <a:ext cx="2424353" cy="338554"/>
          </a:xfrm>
          <a:prstGeom prst="rect">
            <a:avLst/>
          </a:prstGeom>
          <a:solidFill>
            <a:srgbClr val="047BC1"/>
          </a:solidFill>
          <a:ln>
            <a:noFill/>
          </a:ln>
        </p:spPr>
        <p:txBody>
          <a:bodyPr wrap="square" rtlCol="0">
            <a:spAutoFit/>
          </a:bodyPr>
          <a:lstStyle/>
          <a:p>
            <a:r>
              <a:rPr lang="en-CA" sz="1600"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4502897" y="5249734"/>
            <a:ext cx="1387303"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985060" y="4194459"/>
            <a:ext cx="1114536" cy="338554"/>
          </a:xfrm>
          <a:prstGeom prst="rect">
            <a:avLst/>
          </a:prstGeom>
          <a:solidFill>
            <a:srgbClr val="047BC1"/>
          </a:solidFill>
          <a:ln>
            <a:solidFill>
              <a:srgbClr val="FFFFFF"/>
            </a:solidFill>
          </a:ln>
        </p:spPr>
        <p:txBody>
          <a:bodyPr wrap="none" rtlCol="0">
            <a:spAutoFit/>
          </a:bodyPr>
          <a:lstStyle/>
          <a:p>
            <a:r>
              <a:rPr lang="en-CA" sz="1600" b="1" u="none">
                <a:solidFill>
                  <a:schemeClr val="bg1"/>
                </a:solidFill>
                <a:latin typeface="Calibri" panose="020F0502020204030204" pitchFamily="34" charset="0"/>
                <a:cs typeface="Calibri" panose="020F0502020204030204" pitchFamily="34" charset="0"/>
              </a:rPr>
              <a:t>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chemeClr val="tx1"/>
                </a:solidFill>
                <a:latin typeface="Calibri" panose="020F0502020204030204" pitchFamily="34" charset="0"/>
                <a:cs typeface="Calibri" panose="020F0502020204030204" pitchFamily="34" charset="0"/>
              </a:rPr>
              <a:t>Inside the </a:t>
            </a:r>
            <a:r>
              <a:rPr lang="en-US" u="none" kern="0">
                <a:solidFill>
                  <a:schemeClr val="tx1"/>
                </a:solidFill>
                <a:latin typeface="Calibri" panose="020F0502020204030204" pitchFamily="34" charset="0"/>
                <a:cs typeface="Calibri" panose="020F0502020204030204" pitchFamily="34" charset="0"/>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171601"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539889"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904928"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26" name="Picture 25">
            <a:extLst>
              <a:ext uri="{FF2B5EF4-FFF2-40B4-BE49-F238E27FC236}">
                <a16:creationId xmlns:a16="http://schemas.microsoft.com/office/drawing/2014/main" id="{8F23523F-9042-7149-9621-EC9466F704AB}"/>
              </a:ext>
            </a:extLst>
          </p:cNvPr>
          <p:cNvPicPr>
            <a:picLocks noChangeAspect="1"/>
          </p:cNvPicPr>
          <p:nvPr/>
        </p:nvPicPr>
        <p:blipFill>
          <a:blip r:embed="rId4"/>
          <a:srcRect/>
          <a:stretch/>
        </p:blipFill>
        <p:spPr>
          <a:xfrm>
            <a:off x="791556" y="1861549"/>
            <a:ext cx="3059817" cy="2056296"/>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C3490ACA-41EE-DA4B-8343-7A8F8009CAAE}"/>
              </a:ext>
            </a:extLst>
          </p:cNvPr>
          <p:cNvPicPr>
            <a:picLocks noChangeAspect="1"/>
          </p:cNvPicPr>
          <p:nvPr/>
        </p:nvPicPr>
        <p:blipFill>
          <a:blip r:embed="rId5"/>
          <a:srcRect/>
          <a:stretch/>
        </p:blipFill>
        <p:spPr>
          <a:xfrm>
            <a:off x="5163352" y="1697672"/>
            <a:ext cx="2731927" cy="21600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690072F5-EA33-964C-9550-F108071AD565}"/>
              </a:ext>
            </a:extLst>
          </p:cNvPr>
          <p:cNvPicPr>
            <a:picLocks noChangeAspect="1"/>
          </p:cNvPicPr>
          <p:nvPr/>
        </p:nvPicPr>
        <p:blipFill>
          <a:blip r:embed="rId6"/>
          <a:srcRect/>
          <a:stretch/>
        </p:blipFill>
        <p:spPr>
          <a:xfrm>
            <a:off x="6284678" y="4954367"/>
            <a:ext cx="2351742" cy="8640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654EC812-25D8-F24A-A27F-FDB2CC04E8E1}"/>
              </a:ext>
            </a:extLst>
          </p:cNvPr>
          <p:cNvPicPr>
            <a:picLocks noChangeAspect="1"/>
          </p:cNvPicPr>
          <p:nvPr/>
        </p:nvPicPr>
        <p:blipFill>
          <a:blip r:embed="rId7"/>
          <a:srcRect/>
          <a:stretch/>
        </p:blipFill>
        <p:spPr>
          <a:xfrm>
            <a:off x="1198726" y="5026827"/>
            <a:ext cx="2796629" cy="1728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 </a:t>
            </a:r>
            <a:br>
              <a:rPr lang="en-US" sz="2800" b="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patient guide </a:t>
            </a:r>
            <a:r>
              <a:rPr lang="en-US" sz="2000">
                <a:latin typeface="Calibri" panose="020F0502020204030204" pitchFamily="34" charset="0"/>
                <a:cs typeface="Calibri" panose="020F0502020204030204" pitchFamily="34" charset="0"/>
              </a:rPr>
              <a:t>is designed to give patients information about what quality care looks like for various conditions based on the best evidence, so they can ask informed questions of their health care providers. </a:t>
            </a:r>
          </a:p>
        </p:txBody>
      </p:sp>
      <p:pic>
        <p:nvPicPr>
          <p:cNvPr id="3" name="Picture 2">
            <a:extLst>
              <a:ext uri="{FF2B5EF4-FFF2-40B4-BE49-F238E27FC236}">
                <a16:creationId xmlns:a16="http://schemas.microsoft.com/office/drawing/2014/main" id="{C3763EAF-DDC7-4998-974A-DE88E0783E10}"/>
              </a:ext>
            </a:extLst>
          </p:cNvPr>
          <p:cNvPicPr>
            <a:picLocks noChangeAspect="1"/>
          </p:cNvPicPr>
          <p:nvPr/>
        </p:nvPicPr>
        <p:blipFill>
          <a:blip r:embed="rId4"/>
          <a:srcRect/>
          <a:stretch/>
        </p:blipFill>
        <p:spPr>
          <a:xfrm>
            <a:off x="4420778" y="1416808"/>
            <a:ext cx="3733800" cy="4757808"/>
          </a:xfrm>
          <a:prstGeom prst="rect">
            <a:avLst/>
          </a:prstGeom>
          <a:effectLst>
            <a:glow rad="63500">
              <a:schemeClr val="accent4">
                <a:satMod val="175000"/>
                <a:alpha val="40000"/>
              </a:schemeClr>
            </a:glow>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Calibri" panose="020F0502020204030204" pitchFamily="34" charset="0"/>
                <a:cs typeface="Calibri" panose="020F0502020204030204" pitchFamily="34" charset="0"/>
              </a:rPr>
              <a:t>The </a:t>
            </a:r>
            <a:r>
              <a:rPr lang="en-US" sz="2000" b="1" i="1">
                <a:latin typeface="Calibri" panose="020F0502020204030204" pitchFamily="34" charset="0"/>
                <a:cs typeface="Calibri" panose="020F0502020204030204" pitchFamily="34" charset="0"/>
              </a:rPr>
              <a:t>Getting Started Guide:</a:t>
            </a:r>
          </a:p>
          <a:p>
            <a:pPr>
              <a:buClr>
                <a:srgbClr val="00B2E3"/>
              </a:buClr>
            </a:pPr>
            <a:r>
              <a:rPr lang="en-US" sz="200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AFEBED4E-D146-4164-9C11-87D8A05405FC}"/>
</file>

<file path=customXml/itemProps3.xml><?xml version="1.0" encoding="utf-8"?>
<ds:datastoreItem xmlns:ds="http://schemas.openxmlformats.org/officeDocument/2006/customXml" ds:itemID="{077211F7-2DF1-4B68-8B60-CC913EB92E33}">
  <ds:schemaRefs>
    <ds:schemaRef ds:uri="623dabe2-7971-4695-be10-17b1dbde532f"/>
    <ds:schemaRef ds:uri="http://purl.org/dc/elements/1.1/"/>
    <ds:schemaRef ds:uri="http://schemas.microsoft.com/office/2006/documentManagement/types"/>
    <ds:schemaRef ds:uri="f4a9ebb6-6bae-4df8-b4d9-b705f0eb6b4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3983</Words>
  <Application>Microsoft Office PowerPoint</Application>
  <PresentationFormat>On-screen Show (4:3)</PresentationFormat>
  <Paragraphs>271</Paragraphs>
  <Slides>38</Slides>
  <Notes>29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38</vt:i4>
      </vt:variant>
    </vt:vector>
  </HeadingPairs>
  <TitlesOfParts>
    <vt:vector size="51" baseType="lpstr">
      <vt:lpstr>MS PGothic</vt:lpstr>
      <vt:lpstr>Arial</vt:lpstr>
      <vt:lpstr>Arial Narrow</vt:lpstr>
      <vt:lpstr>Arial,Sans-Serif</vt:lpstr>
      <vt:lpstr>Calibri</vt:lpstr>
      <vt:lpstr>Courier New</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Data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Quality Statements  to Improve Care</vt:lpstr>
      <vt:lpstr>Scope of the Type 1 Diabetes Quality Standard</vt:lpstr>
      <vt:lpstr>Quality Statement Topics</vt:lpstr>
      <vt:lpstr>Quality Statement 1: Diabetes Self-Management Education and Support  </vt:lpstr>
      <vt:lpstr>Quality Statement 2: Access to an Interprofessional Care Team    </vt:lpstr>
      <vt:lpstr>Quality Statement 3: Setting and Achieving Glycemic Targets  </vt:lpstr>
      <vt:lpstr>Quality Statement 4: Identifying and Assessing Mental Health Needs     </vt:lpstr>
      <vt:lpstr>Quality Statement 5: Transition From Pediatric to Adult Diabetes Care      </vt:lpstr>
      <vt:lpstr> How to Measure Overall Success </vt:lpstr>
      <vt:lpstr>Indicators That Can Be Measured Using Provincial Data</vt:lpstr>
      <vt:lpstr>Indicators That Can Be Measured Using Provincial Data (cont.)</vt:lpstr>
      <vt:lpstr>Indicators That Can Be Measured Using Provincial Data (cont.)</vt:lpstr>
      <vt:lpstr>Indicators That Can Be Measured Using Provincial Data (cont.)</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2</cp:revision>
  <dcterms:modified xsi:type="dcterms:W3CDTF">2021-04-16T16:53:24Z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