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notesSlides/notesSlide5.xml" ContentType="application/vnd.openxmlformats-officedocument.presentationml.notesSlide+xml"/>
  <Override PartName="/ppt/tags/tag14.xml" ContentType="application/vnd.openxmlformats-officedocument.presentationml.tags+xml"/>
  <Override PartName="/ppt/notesSlides/notesSlide6.xml" ContentType="application/vnd.openxmlformats-officedocument.presentationml.notesSlide+xml"/>
  <Override PartName="/ppt/tags/tag15.xml" ContentType="application/vnd.openxmlformats-officedocument.presentationml.tags+xml"/>
  <Override PartName="/ppt/notesSlides/notesSlide7.xml" ContentType="application/vnd.openxmlformats-officedocument.presentationml.notesSlide+xml"/>
  <Override PartName="/ppt/tags/tag1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7.xml" ContentType="application/vnd.openxmlformats-officedocument.presentationml.tags+xml"/>
  <Override PartName="/ppt/notesSlides/notesSlide10.xml" ContentType="application/vnd.openxmlformats-officedocument.presentationml.notesSlide+xml"/>
  <Override PartName="/ppt/tags/tag18.xml" ContentType="application/vnd.openxmlformats-officedocument.presentationml.tags+xml"/>
  <Override PartName="/ppt/notesSlides/notesSlide11.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2.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34.xml" ContentType="application/vnd.openxmlformats-officedocument.presentationml.tags+xml"/>
  <Override PartName="/ppt/tags/tag35.xml" ContentType="application/vnd.openxmlformats-officedocument.presentationml.tags+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36.xml" ContentType="application/vnd.openxmlformats-officedocument.presentationml.tags+xml"/>
  <Override PartName="/ppt/tags/tag37.xml" ContentType="application/vnd.openxmlformats-officedocument.presentationml.tags+xml"/>
  <Override PartName="/ppt/notesSlides/notesSlide1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38.xml" ContentType="application/vnd.openxmlformats-officedocument.presentationml.tags+xml"/>
  <Override PartName="/ppt/tags/tag39.xml" ContentType="application/vnd.openxmlformats-officedocument.presentationml.tag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40.xml" ContentType="application/vnd.openxmlformats-officedocument.presentationml.tags+xml"/>
  <Override PartName="/ppt/tags/tag41.xml" ContentType="application/vnd.openxmlformats-officedocument.presentationml.tag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16.xml" ContentType="application/vnd.openxmlformats-officedocument.presentationml.notesSlide+xml"/>
  <Override PartName="/ppt/tags/tag45.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46.xml" ContentType="application/vnd.openxmlformats-officedocument.presentationml.tags+xml"/>
  <Override PartName="/ppt/notesSlides/notesSlide19.xml" ContentType="application/vnd.openxmlformats-officedocument.presentationml.notesSlide+xml"/>
  <Override PartName="/ppt/tags/tag47.xml" ContentType="application/vnd.openxmlformats-officedocument.presentationml.tags+xml"/>
  <Override PartName="/ppt/notesSlides/notesSlide20.xml" ContentType="application/vnd.openxmlformats-officedocument.presentationml.notesSlide+xml"/>
  <Override PartName="/ppt/tags/tag48.xml" ContentType="application/vnd.openxmlformats-officedocument.presentationml.tags+xml"/>
  <Override PartName="/ppt/notesSlides/notesSlide21.xml" ContentType="application/vnd.openxmlformats-officedocument.presentationml.notesSlide+xml"/>
  <Override PartName="/ppt/tags/tag49.xml" ContentType="application/vnd.openxmlformats-officedocument.presentationml.tags+xml"/>
  <Override PartName="/ppt/notesSlides/notesSlide22.xml" ContentType="application/vnd.openxmlformats-officedocument.presentationml.notesSlide+xml"/>
  <Override PartName="/ppt/tags/tag50.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598" r:id="rId4"/>
    <p:sldMasterId id="2147484610" r:id="rId5"/>
    <p:sldMasterId id="2147484625" r:id="rId6"/>
    <p:sldMasterId id="2147484639" r:id="rId7"/>
  </p:sldMasterIdLst>
  <p:notesMasterIdLst>
    <p:notesMasterId r:id="rId46"/>
  </p:notesMasterIdLst>
  <p:handoutMasterIdLst>
    <p:handoutMasterId r:id="rId47"/>
  </p:handoutMasterIdLst>
  <p:sldIdLst>
    <p:sldId id="372" r:id="rId8"/>
    <p:sldId id="649" r:id="rId9"/>
    <p:sldId id="651" r:id="rId10"/>
    <p:sldId id="654" r:id="rId11"/>
    <p:sldId id="652" r:id="rId12"/>
    <p:sldId id="474" r:id="rId13"/>
    <p:sldId id="621" r:id="rId14"/>
    <p:sldId id="653" r:id="rId15"/>
    <p:sldId id="623" r:id="rId16"/>
    <p:sldId id="1559" r:id="rId17"/>
    <p:sldId id="699" r:id="rId18"/>
    <p:sldId id="700" r:id="rId19"/>
    <p:sldId id="624" r:id="rId20"/>
    <p:sldId id="1392" r:id="rId21"/>
    <p:sldId id="1399" r:id="rId22"/>
    <p:sldId id="1405" r:id="rId23"/>
    <p:sldId id="1418" r:id="rId24"/>
    <p:sldId id="1394" r:id="rId25"/>
    <p:sldId id="1421" r:id="rId26"/>
    <p:sldId id="1403" r:id="rId27"/>
    <p:sldId id="1419" r:id="rId28"/>
    <p:sldId id="1404" r:id="rId29"/>
    <p:sldId id="1582" r:id="rId30"/>
    <p:sldId id="1324" r:id="rId31"/>
    <p:sldId id="278" r:id="rId32"/>
    <p:sldId id="666" r:id="rId33"/>
    <p:sldId id="1584" r:id="rId34"/>
    <p:sldId id="1585" r:id="rId35"/>
    <p:sldId id="1586" r:id="rId36"/>
    <p:sldId id="1587" r:id="rId37"/>
    <p:sldId id="1583" r:id="rId38"/>
    <p:sldId id="1395" r:id="rId39"/>
    <p:sldId id="1588" r:id="rId40"/>
    <p:sldId id="1566" r:id="rId41"/>
    <p:sldId id="1589" r:id="rId42"/>
    <p:sldId id="1571" r:id="rId43"/>
    <p:sldId id="1384" r:id="rId44"/>
    <p:sldId id="256" r:id="rId45"/>
  </p:sldIdLst>
  <p:sldSz cx="9144000" cy="6858000" type="screen4x3"/>
  <p:notesSz cx="6858000" cy="9144000"/>
  <p:custDataLst>
    <p:tags r:id="rId48"/>
  </p:custDataLst>
  <p:defaultTex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470">
          <p15:clr>
            <a:srgbClr val="A4A3A4"/>
          </p15:clr>
        </p15:guide>
        <p15:guide id="2" orient="horz" pos="469">
          <p15:clr>
            <a:srgbClr val="A4A3A4"/>
          </p15:clr>
        </p15:guide>
        <p15:guide id="3" orient="horz" pos="349">
          <p15:clr>
            <a:srgbClr val="A4A3A4"/>
          </p15:clr>
        </p15:guide>
        <p15:guide id="4" pos="2835">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2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ipper, Jennifer" initials="SJ" lastIdx="11" clrIdx="0"/>
  <p:cmAuthor id="1" name="Loren Aytona" initials="" lastIdx="37" clrIdx="1"/>
  <p:cmAuthor id="2" name="Adatia, Tasleen" initials="AT" lastIdx="13" clrIdx="2"/>
  <p:cmAuthor id="3" name="Ng, Jessica" initials="NJ" lastIdx="2" clrIdx="3"/>
  <p:cmAuthor id="4" name="Bennett, Suzannah" initials="BS" lastIdx="1" clrIdx="4">
    <p:extLst>
      <p:ext uri="{19B8F6BF-5375-455C-9EA6-DF929625EA0E}">
        <p15:presenceInfo xmlns:p15="http://schemas.microsoft.com/office/powerpoint/2012/main" userId="S::sbennett@hqontario.ca::a275cb3f-6118-46c6-a80f-c6865482db72" providerId="AD"/>
      </p:ext>
    </p:extLst>
  </p:cmAuthor>
  <p:cmAuthor id="5" name="Kashfia" initials="K" lastIdx="23" clrIdx="5">
    <p:extLst>
      <p:ext uri="{19B8F6BF-5375-455C-9EA6-DF929625EA0E}">
        <p15:presenceInfo xmlns:p15="http://schemas.microsoft.com/office/powerpoint/2012/main" userId="Kashfia" providerId="None"/>
      </p:ext>
    </p:extLst>
  </p:cmAuthor>
  <p:cmAuthor id="6" name="Jennifer White" initials="JW" lastIdx="10" clrIdx="6">
    <p:extLst>
      <p:ext uri="{19B8F6BF-5375-455C-9EA6-DF929625EA0E}">
        <p15:presenceInfo xmlns:p15="http://schemas.microsoft.com/office/powerpoint/2012/main" userId="Jennifer White" providerId="None"/>
      </p:ext>
    </p:extLst>
  </p:cmAuthor>
  <p:cmAuthor id="7" name="White, Jennifer" initials="WJ" lastIdx="3" clrIdx="7">
    <p:extLst>
      <p:ext uri="{19B8F6BF-5375-455C-9EA6-DF929625EA0E}">
        <p15:presenceInfo xmlns:p15="http://schemas.microsoft.com/office/powerpoint/2012/main" userId="White, Jennifer" providerId="None"/>
      </p:ext>
    </p:extLst>
  </p:cmAuthor>
  <p:cmAuthor id="8" name="Burke Dimitrova, Sarah" initials="BDS" lastIdx="23" clrIdx="8">
    <p:extLst>
      <p:ext uri="{19B8F6BF-5375-455C-9EA6-DF929625EA0E}">
        <p15:presenceInfo xmlns:p15="http://schemas.microsoft.com/office/powerpoint/2012/main" userId="S::sbdimitrova@hqontario.ca::7cc3709f-8b4d-437c-a82c-63edf78dc3bb" providerId="AD"/>
      </p:ext>
    </p:extLst>
  </p:cmAuthor>
  <p:cmAuthor id="9" name="Tasleen" initials="T" lastIdx="20" clrIdx="9">
    <p:extLst>
      <p:ext uri="{19B8F6BF-5375-455C-9EA6-DF929625EA0E}">
        <p15:presenceInfo xmlns:p15="http://schemas.microsoft.com/office/powerpoint/2012/main" userId="Tasleen" providerId="None"/>
      </p:ext>
    </p:extLst>
  </p:cmAuthor>
  <p:cmAuthor id="10" name="Shirodkar, Apurva" initials="SA" lastIdx="2" clrIdx="10">
    <p:extLst>
      <p:ext uri="{19B8F6BF-5375-455C-9EA6-DF929625EA0E}">
        <p15:presenceInfo xmlns:p15="http://schemas.microsoft.com/office/powerpoint/2012/main" userId="S::ashirodkar@hqontario.ca::23dd53ca-b896-46ef-9c79-bd536f7a6fbe" providerId="AD"/>
      </p:ext>
    </p:extLst>
  </p:cmAuthor>
  <p:cmAuthor id="11" name="Yurkiewich, Alex" initials="YA" lastIdx="6" clrIdx="11">
    <p:extLst>
      <p:ext uri="{19B8F6BF-5375-455C-9EA6-DF929625EA0E}">
        <p15:presenceInfo xmlns:p15="http://schemas.microsoft.com/office/powerpoint/2012/main" userId="S::ayurkiewich@hqontario.ca::c73ae43d-13b4-4a95-a37e-f2a649a0e935" providerId="AD"/>
      </p:ext>
    </p:extLst>
  </p:cmAuthor>
  <p:cmAuthor id="12" name="Bennell, Maria" initials="BM" lastIdx="60" clrIdx="12">
    <p:extLst>
      <p:ext uri="{19B8F6BF-5375-455C-9EA6-DF929625EA0E}">
        <p15:presenceInfo xmlns:p15="http://schemas.microsoft.com/office/powerpoint/2012/main" userId="S::mbennell@hqontario.ca::29ff3d4d-a61b-465a-b508-388f73d9a7fd" providerId="AD"/>
      </p:ext>
    </p:extLst>
  </p:cmAuthor>
  <p:cmAuthor id="13" name="Yurkiewich, Alex" initials="YA [2]" lastIdx="3" clrIdx="13">
    <p:extLst>
      <p:ext uri="{19B8F6BF-5375-455C-9EA6-DF929625EA0E}">
        <p15:presenceInfo xmlns:p15="http://schemas.microsoft.com/office/powerpoint/2012/main" userId="Yurkiewich, Alex" providerId="None"/>
      </p:ext>
    </p:extLst>
  </p:cmAuthor>
  <p:cmAuthor id="14" name="Degani, Naushaba" initials="DN" lastIdx="41" clrIdx="14">
    <p:extLst>
      <p:ext uri="{19B8F6BF-5375-455C-9EA6-DF929625EA0E}">
        <p15:presenceInfo xmlns:p15="http://schemas.microsoft.com/office/powerpoint/2012/main" userId="S::NDegani@hqontario.ca::b3fe8926-635f-4694-afb6-532aee62f3e1" providerId="AD"/>
      </p:ext>
    </p:extLst>
  </p:cmAuthor>
  <p:cmAuthor id="15" name="White, Jennifer" initials="WJ [2]" lastIdx="2" clrIdx="15">
    <p:extLst>
      <p:ext uri="{19B8F6BF-5375-455C-9EA6-DF929625EA0E}">
        <p15:presenceInfo xmlns:p15="http://schemas.microsoft.com/office/powerpoint/2012/main" userId="S::jwhite@hqontario.ca::22e1a18e-8c11-41e1-8dbe-ead067d06f7e" providerId="AD"/>
      </p:ext>
    </p:extLst>
  </p:cmAuthor>
  <p:cmAuthor id="16" name="Phillips, Lacey" initials="PL" lastIdx="15" clrIdx="16">
    <p:extLst>
      <p:ext uri="{19B8F6BF-5375-455C-9EA6-DF929625EA0E}">
        <p15:presenceInfo xmlns:p15="http://schemas.microsoft.com/office/powerpoint/2012/main" userId="S::lphillips@hqontario.ca::f36da0fa-bc11-47e7-b011-288b2690d24c" providerId="AD"/>
      </p:ext>
    </p:extLst>
  </p:cmAuthor>
  <p:cmAuthor id="17" name="Baltman-Cord, Arielle" initials="BA" lastIdx="4" clrIdx="17">
    <p:extLst>
      <p:ext uri="{19B8F6BF-5375-455C-9EA6-DF929625EA0E}">
        <p15:presenceInfo xmlns:p15="http://schemas.microsoft.com/office/powerpoint/2012/main" userId="S::abaltman@hqontario.ca::9b7feabb-00b0-4e29-82fa-b0ef0096bed4" providerId="AD"/>
      </p:ext>
    </p:extLst>
  </p:cmAuthor>
  <p:cmAuthor id="18" name="Irwin, Terri" initials="IT" lastIdx="1" clrIdx="18">
    <p:extLst>
      <p:ext uri="{19B8F6BF-5375-455C-9EA6-DF929625EA0E}">
        <p15:presenceInfo xmlns:p15="http://schemas.microsoft.com/office/powerpoint/2012/main" userId="S::tirwin@hqontario.ca::9a279925-31fb-42f2-b00c-69cd8459cf1c" providerId="AD"/>
      </p:ext>
    </p:extLst>
  </p:cmAuthor>
  <p:cmAuthor id="19" name="Alex Yurkiewich" initials="AY" lastIdx="1" clrIdx="19">
    <p:extLst>
      <p:ext uri="{19B8F6BF-5375-455C-9EA6-DF929625EA0E}">
        <p15:presenceInfo xmlns:p15="http://schemas.microsoft.com/office/powerpoint/2012/main" userId="Alex Yurkiewich" providerId="None"/>
      </p:ext>
    </p:extLst>
  </p:cmAuthor>
  <p:cmAuthor id="20" name="Singh, Hasmita" initials="SH" lastIdx="105" clrIdx="20">
    <p:extLst>
      <p:ext uri="{19B8F6BF-5375-455C-9EA6-DF929625EA0E}">
        <p15:presenceInfo xmlns:p15="http://schemas.microsoft.com/office/powerpoint/2012/main" userId="Singh, Hasmita" providerId="None"/>
      </p:ext>
    </p:extLst>
  </p:cmAuthor>
  <p:cmAuthor id="21" name="Willson, Vanessa" initials="WV" lastIdx="26" clrIdx="21">
    <p:extLst>
      <p:ext uri="{19B8F6BF-5375-455C-9EA6-DF929625EA0E}">
        <p15:presenceInfo xmlns:p15="http://schemas.microsoft.com/office/powerpoint/2012/main" userId="S::vwillson@hqontario.ca::36187c62-39b2-4093-9f4e-be1cbfcacfc7" providerId="AD"/>
      </p:ext>
    </p:extLst>
  </p:cmAuthor>
  <p:cmAuthor id="22" name="Aytona-Arena, Loren" initials="AL" lastIdx="2" clrIdx="22">
    <p:extLst>
      <p:ext uri="{19B8F6BF-5375-455C-9EA6-DF929625EA0E}">
        <p15:presenceInfo xmlns:p15="http://schemas.microsoft.com/office/powerpoint/2012/main" userId="S::laytona@hqontario.ca::dff38c10-91b7-4935-94ff-8594b114d0a8" providerId="AD"/>
      </p:ext>
    </p:extLst>
  </p:cmAuthor>
  <p:cmAuthor id="23" name="Kennedy, Carol" initials="KC" lastIdx="11" clrIdx="23">
    <p:extLst>
      <p:ext uri="{19B8F6BF-5375-455C-9EA6-DF929625EA0E}">
        <p15:presenceInfo xmlns:p15="http://schemas.microsoft.com/office/powerpoint/2012/main" userId="S::ckennedy@hqontario.ca::f0b2b8af-47db-4d78-a4c3-674ff789a5a0" providerId="AD"/>
      </p:ext>
    </p:extLst>
  </p:cmAuthor>
  <p:cmAuthor id="24" name="Ihn, Erica" initials="IE" lastIdx="13" clrIdx="24">
    <p:extLst>
      <p:ext uri="{19B8F6BF-5375-455C-9EA6-DF929625EA0E}">
        <p15:presenceInfo xmlns:p15="http://schemas.microsoft.com/office/powerpoint/2012/main" userId="S::eihn@hqontario.ca::e9cf071f-070c-444b-9220-ab1b62e60e80" providerId="AD"/>
      </p:ext>
    </p:extLst>
  </p:cmAuthor>
  <p:cmAuthor id="25" name="McPherson, Mark" initials="MM" lastIdx="2" clrIdx="25">
    <p:extLst>
      <p:ext uri="{19B8F6BF-5375-455C-9EA6-DF929625EA0E}">
        <p15:presenceInfo xmlns:p15="http://schemas.microsoft.com/office/powerpoint/2012/main" userId="S-1-5-21-535683054-4239906057-3132855710-3292" providerId="AD"/>
      </p:ext>
    </p:extLst>
  </p:cmAuthor>
  <p:cmAuthor id="26" name="Ye, Lisa" initials="YL" lastIdx="3" clrIdx="26">
    <p:extLst>
      <p:ext uri="{19B8F6BF-5375-455C-9EA6-DF929625EA0E}">
        <p15:presenceInfo xmlns:p15="http://schemas.microsoft.com/office/powerpoint/2012/main" userId="S::lye@hqontario.ca::6b7b96a5-ff1e-43fc-851f-6456d18317f6" providerId="AD"/>
      </p:ext>
    </p:extLst>
  </p:cmAuthor>
  <p:cmAuthor id="27" name="Timothy Maguire" initials="TM" lastIdx="11" clrIdx="27">
    <p:extLst>
      <p:ext uri="{19B8F6BF-5375-455C-9EA6-DF929625EA0E}">
        <p15:presenceInfo xmlns:p15="http://schemas.microsoft.com/office/powerpoint/2012/main" userId="S::tmaguire@hqontario.ca::b83a4a02-cfb3-4751-b069-a87b66e2f3d5" providerId="AD"/>
      </p:ext>
    </p:extLst>
  </p:cmAuthor>
  <p:cmAuthor id="28" name="Harrison, Susan" initials="HS" lastIdx="21" clrIdx="28">
    <p:extLst>
      <p:ext uri="{19B8F6BF-5375-455C-9EA6-DF929625EA0E}">
        <p15:presenceInfo xmlns:p15="http://schemas.microsoft.com/office/powerpoint/2012/main" userId="S::sharrison@hqontario.ca::12d20603-a68e-40bb-99e5-862f8234107b" providerId="AD"/>
      </p:ext>
    </p:extLst>
  </p:cmAuthor>
  <p:cmAuthor id="29" name="Kara Cowan" initials="KC" lastIdx="3" clrIdx="29">
    <p:extLst>
      <p:ext uri="{19B8F6BF-5375-455C-9EA6-DF929625EA0E}">
        <p15:presenceInfo xmlns:p15="http://schemas.microsoft.com/office/powerpoint/2012/main" userId="ccdf5d224380aeb8" providerId="Windows Live"/>
      </p:ext>
    </p:extLst>
  </p:cmAuthor>
  <p:cmAuthor id="30" name="McTavish, Sarah" initials="MS" lastIdx="1" clrIdx="30">
    <p:extLst>
      <p:ext uri="{19B8F6BF-5375-455C-9EA6-DF929625EA0E}">
        <p15:presenceInfo xmlns:p15="http://schemas.microsoft.com/office/powerpoint/2012/main" userId="S::smctavish@hqontario.ca::fa922b1c-c151-4fc5-b660-75c4edfddf31" providerId="AD"/>
      </p:ext>
    </p:extLst>
  </p:cmAuthor>
  <p:cmAuthor id="31" name="Johnson, Stacey" initials="JS" lastIdx="5" clrIdx="31">
    <p:extLst>
      <p:ext uri="{19B8F6BF-5375-455C-9EA6-DF929625EA0E}">
        <p15:presenceInfo xmlns:p15="http://schemas.microsoft.com/office/powerpoint/2012/main" userId="S::sjohnson@hqontario.ca::c1d74880-3551-4508-8754-1d2254d9d2e6" providerId="AD"/>
      </p:ext>
    </p:extLst>
  </p:cmAuthor>
  <p:cmAuthor id="32" name="Stacey Johnson" initials="SJ" lastIdx="4" clrIdx="32">
    <p:extLst>
      <p:ext uri="{19B8F6BF-5375-455C-9EA6-DF929625EA0E}">
        <p15:presenceInfo xmlns:p15="http://schemas.microsoft.com/office/powerpoint/2012/main" userId="Stacey Johnson" providerId="None"/>
      </p:ext>
    </p:extLst>
  </p:cmAuthor>
  <p:cmAuthor id="33" name="Yeritsyan, Naira" initials="YN" lastIdx="9" clrIdx="33">
    <p:extLst>
      <p:ext uri="{19B8F6BF-5375-455C-9EA6-DF929625EA0E}">
        <p15:presenceInfo xmlns:p15="http://schemas.microsoft.com/office/powerpoint/2012/main" userId="S::naira.yeritsyan@ontariohealth.ca::ec044d70-4116-4fc4-9825-08d4190244f1" providerId="AD"/>
      </p:ext>
    </p:extLst>
  </p:cmAuthor>
  <p:cmAuthor id="34" name="Yurkiewich, Alex" initials="YA [3]" lastIdx="22" clrIdx="34">
    <p:extLst>
      <p:ext uri="{19B8F6BF-5375-455C-9EA6-DF929625EA0E}">
        <p15:presenceInfo xmlns:p15="http://schemas.microsoft.com/office/powerpoint/2012/main" userId="S::alex.yurkiewich@ontariohealth.ca::b2e65cfe-f633-4e07-9704-0c4ea3bd5c65" providerId="AD"/>
      </p:ext>
    </p:extLst>
  </p:cmAuthor>
  <p:cmAuthor id="35" name="Cowan, Kara" initials="CK" lastIdx="9" clrIdx="35">
    <p:extLst>
      <p:ext uri="{19B8F6BF-5375-455C-9EA6-DF929625EA0E}">
        <p15:presenceInfo xmlns:p15="http://schemas.microsoft.com/office/powerpoint/2012/main" userId="S::kara.cowan@ontariohealth.ca::422dcf60-3108-48b9-a5a5-708e064ad6eb" providerId="AD"/>
      </p:ext>
    </p:extLst>
  </p:cmAuthor>
  <p:cmAuthor id="36" name="Phillips, Lacey" initials="PL [2]" lastIdx="6" clrIdx="36">
    <p:extLst>
      <p:ext uri="{19B8F6BF-5375-455C-9EA6-DF929625EA0E}">
        <p15:presenceInfo xmlns:p15="http://schemas.microsoft.com/office/powerpoint/2012/main" userId="Phillips, Lacey" providerId="None"/>
      </p:ext>
    </p:extLst>
  </p:cmAuthor>
  <p:cmAuthor id="37" name="Harrison, Susan" initials="HS [2]" lastIdx="2" clrIdx="37">
    <p:extLst>
      <p:ext uri="{19B8F6BF-5375-455C-9EA6-DF929625EA0E}">
        <p15:presenceInfo xmlns:p15="http://schemas.microsoft.com/office/powerpoint/2012/main" userId="Harrison, Susan" providerId="None"/>
      </p:ext>
    </p:extLst>
  </p:cmAuthor>
  <p:cmAuthor id="38" name="McKane, Jeanne" initials="MJ" lastIdx="3" clrIdx="38">
    <p:extLst>
      <p:ext uri="{19B8F6BF-5375-455C-9EA6-DF929625EA0E}">
        <p15:presenceInfo xmlns:p15="http://schemas.microsoft.com/office/powerpoint/2012/main" userId="S::jeanne.mckane@ontariohealth.ca::ccaae3d9-a257-43fb-bdc8-036ccece48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2E3"/>
    <a:srgbClr val="ED037C"/>
    <a:srgbClr val="39B54A"/>
    <a:srgbClr val="00A0AF"/>
    <a:srgbClr val="92278F"/>
    <a:srgbClr val="C1B28F"/>
    <a:srgbClr val="E5F8FF"/>
    <a:srgbClr val="ABE9FF"/>
    <a:srgbClr val="047BC1"/>
    <a:srgbClr val="0078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E0BE9F-3071-B000-E7D1-30C3F4081ADC}" v="2" dt="2021-04-16T18:05:20.228"/>
    <p1510:client id="{F447A43B-8D32-42C4-BF1A-3E69B306CAE5}" v="20" dt="2021-04-16T18:05:45.188"/>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954" autoAdjust="0"/>
  </p:normalViewPr>
  <p:slideViewPr>
    <p:cSldViewPr snapToGrid="0">
      <p:cViewPr varScale="1">
        <p:scale>
          <a:sx n="101" d="100"/>
          <a:sy n="101" d="100"/>
        </p:scale>
        <p:origin x="1914" y="114"/>
      </p:cViewPr>
      <p:guideLst>
        <p:guide orient="horz" pos="470"/>
        <p:guide orient="horz" pos="469"/>
        <p:guide orient="horz" pos="349"/>
        <p:guide pos="2835"/>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208"/>
        <p:guide pos="292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handoutMaster" Target="handoutMasters/handoutMaster1.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tags" Target="tags/tag1.xml"/><Relationship Id="rId8" Type="http://schemas.openxmlformats.org/officeDocument/2006/relationships/slide" Target="slides/slide1.xml"/><Relationship Id="rId51" Type="http://schemas.openxmlformats.org/officeDocument/2006/relationships/viewProps" Target="viewProp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Kane, Jeanne" userId="ccaae3d9-a257-43fb-bdc8-036ccece4828" providerId="ADAL" clId="{C24742A4-3EBD-4F18-96F8-2294BBE63BEE}"/>
    <pc:docChg chg="custSel modSld">
      <pc:chgData name="McKane, Jeanne" userId="ccaae3d9-a257-43fb-bdc8-036ccece4828" providerId="ADAL" clId="{C24742A4-3EBD-4F18-96F8-2294BBE63BEE}" dt="2021-04-15T15:23:14.424" v="13" actId="1592"/>
      <pc:docMkLst>
        <pc:docMk/>
      </pc:docMkLst>
      <pc:sldChg chg="modSp">
        <pc:chgData name="McKane, Jeanne" userId="ccaae3d9-a257-43fb-bdc8-036ccece4828" providerId="ADAL" clId="{C24742A4-3EBD-4F18-96F8-2294BBE63BEE}" dt="2021-04-15T14:34:06.485" v="0" actId="20578"/>
        <pc:sldMkLst>
          <pc:docMk/>
          <pc:sldMk cId="2513520008" sldId="649"/>
        </pc:sldMkLst>
        <pc:spChg chg="mod">
          <ac:chgData name="McKane, Jeanne" userId="ccaae3d9-a257-43fb-bdc8-036ccece4828" providerId="ADAL" clId="{C24742A4-3EBD-4F18-96F8-2294BBE63BEE}" dt="2021-04-15T14:34:06.485" v="0" actId="20578"/>
          <ac:spMkLst>
            <pc:docMk/>
            <pc:sldMk cId="2513520008" sldId="649"/>
            <ac:spMk id="3" creationId="{00000000-0000-0000-0000-000000000000}"/>
          </ac:spMkLst>
        </pc:spChg>
      </pc:sldChg>
      <pc:sldChg chg="modSp mod addCm delCm modCm">
        <pc:chgData name="McKane, Jeanne" userId="ccaae3d9-a257-43fb-bdc8-036ccece4828" providerId="ADAL" clId="{C24742A4-3EBD-4F18-96F8-2294BBE63BEE}" dt="2021-04-15T15:22:38.674" v="10" actId="207"/>
        <pc:sldMkLst>
          <pc:docMk/>
          <pc:sldMk cId="1953139645" sldId="652"/>
        </pc:sldMkLst>
        <pc:spChg chg="mod">
          <ac:chgData name="McKane, Jeanne" userId="ccaae3d9-a257-43fb-bdc8-036ccece4828" providerId="ADAL" clId="{C24742A4-3EBD-4F18-96F8-2294BBE63BEE}" dt="2021-04-15T15:22:38.674" v="10" actId="207"/>
          <ac:spMkLst>
            <pc:docMk/>
            <pc:sldMk cId="1953139645" sldId="652"/>
            <ac:spMk id="2" creationId="{00000000-0000-0000-0000-000000000000}"/>
          </ac:spMkLst>
        </pc:spChg>
      </pc:sldChg>
      <pc:sldChg chg="addCm delCm modCm">
        <pc:chgData name="McKane, Jeanne" userId="ccaae3d9-a257-43fb-bdc8-036ccece4828" providerId="ADAL" clId="{C24742A4-3EBD-4F18-96F8-2294BBE63BEE}" dt="2021-04-15T14:46:06.644" v="3" actId="1592"/>
        <pc:sldMkLst>
          <pc:docMk/>
          <pc:sldMk cId="4087828476" sldId="699"/>
        </pc:sldMkLst>
      </pc:sldChg>
      <pc:sldChg chg="modSp mod">
        <pc:chgData name="McKane, Jeanne" userId="ccaae3d9-a257-43fb-bdc8-036ccece4828" providerId="ADAL" clId="{C24742A4-3EBD-4F18-96F8-2294BBE63BEE}" dt="2021-04-15T15:22:52.860" v="11" actId="207"/>
        <pc:sldMkLst>
          <pc:docMk/>
          <pc:sldMk cId="1925388274" sldId="1399"/>
        </pc:sldMkLst>
        <pc:spChg chg="mod">
          <ac:chgData name="McKane, Jeanne" userId="ccaae3d9-a257-43fb-bdc8-036ccece4828" providerId="ADAL" clId="{C24742A4-3EBD-4F18-96F8-2294BBE63BEE}" dt="2021-04-15T15:22:52.860" v="11" actId="207"/>
          <ac:spMkLst>
            <pc:docMk/>
            <pc:sldMk cId="1925388274" sldId="1399"/>
            <ac:spMk id="6" creationId="{4B602E11-CCEA-41BF-88B8-10CE6DD05CB8}"/>
          </ac:spMkLst>
        </pc:spChg>
      </pc:sldChg>
      <pc:sldChg chg="modSp mod">
        <pc:chgData name="McKane, Jeanne" userId="ccaae3d9-a257-43fb-bdc8-036ccece4828" providerId="ADAL" clId="{C24742A4-3EBD-4F18-96F8-2294BBE63BEE}" dt="2021-04-15T15:23:04.240" v="12" actId="207"/>
        <pc:sldMkLst>
          <pc:docMk/>
          <pc:sldMk cId="3560546140" sldId="1405"/>
        </pc:sldMkLst>
        <pc:spChg chg="mod">
          <ac:chgData name="McKane, Jeanne" userId="ccaae3d9-a257-43fb-bdc8-036ccece4828" providerId="ADAL" clId="{C24742A4-3EBD-4F18-96F8-2294BBE63BEE}" dt="2021-04-15T15:23:04.240" v="12" actId="207"/>
          <ac:spMkLst>
            <pc:docMk/>
            <pc:sldMk cId="3560546140" sldId="1405"/>
            <ac:spMk id="6" creationId="{4B602E11-CCEA-41BF-88B8-10CE6DD05CB8}"/>
          </ac:spMkLst>
        </pc:spChg>
      </pc:sldChg>
      <pc:sldChg chg="addCm delCm modCm">
        <pc:chgData name="McKane, Jeanne" userId="ccaae3d9-a257-43fb-bdc8-036ccece4828" providerId="ADAL" clId="{C24742A4-3EBD-4F18-96F8-2294BBE63BEE}" dt="2021-04-15T15:23:14.424" v="13" actId="1592"/>
        <pc:sldMkLst>
          <pc:docMk/>
          <pc:sldMk cId="3925792656" sldId="1421"/>
        </pc:sldMkLst>
      </pc:sldChg>
      <pc:sldChg chg="modSp mod">
        <pc:chgData name="McKane, Jeanne" userId="ccaae3d9-a257-43fb-bdc8-036ccece4828" providerId="ADAL" clId="{C24742A4-3EBD-4F18-96F8-2294BBE63BEE}" dt="2021-04-15T15:21:42.071" v="9" actId="207"/>
        <pc:sldMkLst>
          <pc:docMk/>
          <pc:sldMk cId="1383081971" sldId="1559"/>
        </pc:sldMkLst>
        <pc:spChg chg="mod">
          <ac:chgData name="McKane, Jeanne" userId="ccaae3d9-a257-43fb-bdc8-036ccece4828" providerId="ADAL" clId="{C24742A4-3EBD-4F18-96F8-2294BBE63BEE}" dt="2021-04-15T15:21:42.071" v="9" actId="207"/>
          <ac:spMkLst>
            <pc:docMk/>
            <pc:sldMk cId="1383081971" sldId="1559"/>
            <ac:spMk id="5" creationId="{FBC3D522-E827-4C68-BC6D-2E4D09F79CAD}"/>
          </ac:spMkLst>
        </pc:spChg>
      </pc:sldChg>
    </pc:docChg>
  </pc:docChgLst>
  <pc:docChgLst>
    <pc:chgData name="Harrison, Susan" userId="1ddf3375-323b-4640-a3c6-9d3435a6c407" providerId="ADAL" clId="{F447A43B-8D32-42C4-BF1A-3E69B306CAE5}"/>
    <pc:docChg chg="undo custSel addSld delSld modSld sldOrd">
      <pc:chgData name="Harrison, Susan" userId="1ddf3375-323b-4640-a3c6-9d3435a6c407" providerId="ADAL" clId="{F447A43B-8D32-42C4-BF1A-3E69B306CAE5}" dt="2021-04-16T18:06:23.227" v="346" actId="14100"/>
      <pc:docMkLst>
        <pc:docMk/>
      </pc:docMkLst>
      <pc:sldChg chg="add">
        <pc:chgData name="Harrison, Susan" userId="1ddf3375-323b-4640-a3c6-9d3435a6c407" providerId="ADAL" clId="{F447A43B-8D32-42C4-BF1A-3E69B306CAE5}" dt="2021-04-14T18:00:20.396" v="107"/>
        <pc:sldMkLst>
          <pc:docMk/>
          <pc:sldMk cId="2996675197" sldId="256"/>
        </pc:sldMkLst>
      </pc:sldChg>
      <pc:sldChg chg="addSp delSp modSp add mod modNotesTx">
        <pc:chgData name="Harrison, Susan" userId="1ddf3375-323b-4640-a3c6-9d3435a6c407" providerId="ADAL" clId="{F447A43B-8D32-42C4-BF1A-3E69B306CAE5}" dt="2021-04-14T18:06:49.660" v="128" actId="11"/>
        <pc:sldMkLst>
          <pc:docMk/>
          <pc:sldMk cId="0" sldId="278"/>
        </pc:sldMkLst>
        <pc:spChg chg="add del">
          <ac:chgData name="Harrison, Susan" userId="1ddf3375-323b-4640-a3c6-9d3435a6c407" providerId="ADAL" clId="{F447A43B-8D32-42C4-BF1A-3E69B306CAE5}" dt="2021-04-14T18:05:16.749" v="119" actId="22"/>
          <ac:spMkLst>
            <pc:docMk/>
            <pc:sldMk cId="0" sldId="278"/>
            <ac:spMk id="5" creationId="{A6D55332-474D-4E14-B9EE-11B133E489F9}"/>
          </ac:spMkLst>
        </pc:spChg>
        <pc:spChg chg="mod">
          <ac:chgData name="Harrison, Susan" userId="1ddf3375-323b-4640-a3c6-9d3435a6c407" providerId="ADAL" clId="{F447A43B-8D32-42C4-BF1A-3E69B306CAE5}" dt="2021-04-14T18:06:49.660" v="128" actId="11"/>
          <ac:spMkLst>
            <pc:docMk/>
            <pc:sldMk cId="0" sldId="278"/>
            <ac:spMk id="628" creationId="{00000000-0000-0000-0000-000000000000}"/>
          </ac:spMkLst>
        </pc:spChg>
      </pc:sldChg>
      <pc:sldChg chg="modSp mod modNotesTx">
        <pc:chgData name="Harrison, Susan" userId="1ddf3375-323b-4640-a3c6-9d3435a6c407" providerId="ADAL" clId="{F447A43B-8D32-42C4-BF1A-3E69B306CAE5}" dt="2021-04-16T18:06:23.227" v="346" actId="14100"/>
        <pc:sldMkLst>
          <pc:docMk/>
          <pc:sldMk cId="2260738719" sldId="372"/>
        </pc:sldMkLst>
        <pc:spChg chg="mod">
          <ac:chgData name="Harrison, Susan" userId="1ddf3375-323b-4640-a3c6-9d3435a6c407" providerId="ADAL" clId="{F447A43B-8D32-42C4-BF1A-3E69B306CAE5}" dt="2021-04-16T18:06:07.436" v="344"/>
          <ac:spMkLst>
            <pc:docMk/>
            <pc:sldMk cId="2260738719" sldId="372"/>
            <ac:spMk id="2" creationId="{75A291A8-1382-D540-A1A4-729B0126E327}"/>
          </ac:spMkLst>
        </pc:spChg>
        <pc:cxnChg chg="mod">
          <ac:chgData name="Harrison, Susan" userId="1ddf3375-323b-4640-a3c6-9d3435a6c407" providerId="ADAL" clId="{F447A43B-8D32-42C4-BF1A-3E69B306CAE5}" dt="2021-04-16T18:06:23.227" v="346" actId="14100"/>
          <ac:cxnSpMkLst>
            <pc:docMk/>
            <pc:sldMk cId="2260738719" sldId="372"/>
            <ac:cxnSpMk id="12" creationId="{A584562E-50ED-884F-96BA-FB1269B1C584}"/>
          </ac:cxnSpMkLst>
        </pc:cxnChg>
      </pc:sldChg>
      <pc:sldChg chg="addSp modSp add mod">
        <pc:chgData name="Harrison, Susan" userId="1ddf3375-323b-4640-a3c6-9d3435a6c407" providerId="ADAL" clId="{F447A43B-8D32-42C4-BF1A-3E69B306CAE5}" dt="2021-04-14T17:31:59.243" v="93" actId="14861"/>
        <pc:sldMkLst>
          <pc:docMk/>
          <pc:sldMk cId="2480312458" sldId="474"/>
        </pc:sldMkLst>
        <pc:picChg chg="add mod">
          <ac:chgData name="Harrison, Susan" userId="1ddf3375-323b-4640-a3c6-9d3435a6c407" providerId="ADAL" clId="{F447A43B-8D32-42C4-BF1A-3E69B306CAE5}" dt="2021-04-14T17:19:50.052" v="75" actId="14861"/>
          <ac:picMkLst>
            <pc:docMk/>
            <pc:sldMk cId="2480312458" sldId="474"/>
            <ac:picMk id="3" creationId="{AE880929-B87C-45BC-80B2-B08DFD5D12AA}"/>
          </ac:picMkLst>
        </pc:picChg>
        <pc:picChg chg="add mod">
          <ac:chgData name="Harrison, Susan" userId="1ddf3375-323b-4640-a3c6-9d3435a6c407" providerId="ADAL" clId="{F447A43B-8D32-42C4-BF1A-3E69B306CAE5}" dt="2021-04-14T17:21:26.778" v="80" actId="14861"/>
          <ac:picMkLst>
            <pc:docMk/>
            <pc:sldMk cId="2480312458" sldId="474"/>
            <ac:picMk id="5" creationId="{ACD87D24-712E-4FC2-B189-0953CA7D1FF3}"/>
          </ac:picMkLst>
        </pc:picChg>
        <pc:picChg chg="add mod">
          <ac:chgData name="Harrison, Susan" userId="1ddf3375-323b-4640-a3c6-9d3435a6c407" providerId="ADAL" clId="{F447A43B-8D32-42C4-BF1A-3E69B306CAE5}" dt="2021-04-14T17:30:10.391" v="84" actId="14861"/>
          <ac:picMkLst>
            <pc:docMk/>
            <pc:sldMk cId="2480312458" sldId="474"/>
            <ac:picMk id="7" creationId="{D0083AAB-A34F-4162-88E2-7ACF9357ACC9}"/>
          </ac:picMkLst>
        </pc:picChg>
        <pc:picChg chg="add mod">
          <ac:chgData name="Harrison, Susan" userId="1ddf3375-323b-4640-a3c6-9d3435a6c407" providerId="ADAL" clId="{F447A43B-8D32-42C4-BF1A-3E69B306CAE5}" dt="2021-04-14T17:31:59.243" v="93" actId="14861"/>
          <ac:picMkLst>
            <pc:docMk/>
            <pc:sldMk cId="2480312458" sldId="474"/>
            <ac:picMk id="9" creationId="{FA9AEC9C-B0EF-4216-947A-724C657EF516}"/>
          </ac:picMkLst>
        </pc:picChg>
      </pc:sldChg>
      <pc:sldChg chg="addSp modSp add mod modNotesTx">
        <pc:chgData name="Harrison, Susan" userId="1ddf3375-323b-4640-a3c6-9d3435a6c407" providerId="ADAL" clId="{F447A43B-8D32-42C4-BF1A-3E69B306CAE5}" dt="2021-04-14T17:12:32.932" v="66" actId="5793"/>
        <pc:sldMkLst>
          <pc:docMk/>
          <pc:sldMk cId="386164400" sldId="621"/>
        </pc:sldMkLst>
        <pc:spChg chg="mod">
          <ac:chgData name="Harrison, Susan" userId="1ddf3375-323b-4640-a3c6-9d3435a6c407" providerId="ADAL" clId="{F447A43B-8D32-42C4-BF1A-3E69B306CAE5}" dt="2021-04-14T15:55:58.997" v="65" actId="1076"/>
          <ac:spMkLst>
            <pc:docMk/>
            <pc:sldMk cId="386164400" sldId="621"/>
            <ac:spMk id="5" creationId="{00000000-0000-0000-0000-000000000000}"/>
          </ac:spMkLst>
        </pc:spChg>
        <pc:picChg chg="add mod">
          <ac:chgData name="Harrison, Susan" userId="1ddf3375-323b-4640-a3c6-9d3435a6c407" providerId="ADAL" clId="{F447A43B-8D32-42C4-BF1A-3E69B306CAE5}" dt="2021-04-14T15:55:40.799" v="64" actId="14861"/>
          <ac:picMkLst>
            <pc:docMk/>
            <pc:sldMk cId="386164400" sldId="621"/>
            <ac:picMk id="4" creationId="{4C581BE8-2978-4F02-88CF-B6C4408889AD}"/>
          </ac:picMkLst>
        </pc:picChg>
      </pc:sldChg>
      <pc:sldChg chg="add">
        <pc:chgData name="Harrison, Susan" userId="1ddf3375-323b-4640-a3c6-9d3435a6c407" providerId="ADAL" clId="{F447A43B-8D32-42C4-BF1A-3E69B306CAE5}" dt="2021-04-14T15:36:51.534" v="0"/>
        <pc:sldMkLst>
          <pc:docMk/>
          <pc:sldMk cId="2501582916" sldId="623"/>
        </pc:sldMkLst>
      </pc:sldChg>
      <pc:sldChg chg="modSp mod modNotesTx">
        <pc:chgData name="Harrison, Susan" userId="1ddf3375-323b-4640-a3c6-9d3435a6c407" providerId="ADAL" clId="{F447A43B-8D32-42C4-BF1A-3E69B306CAE5}" dt="2021-04-14T17:56:19.443" v="98"/>
        <pc:sldMkLst>
          <pc:docMk/>
          <pc:sldMk cId="2577171833" sldId="624"/>
        </pc:sldMkLst>
        <pc:spChg chg="mod">
          <ac:chgData name="Harrison, Susan" userId="1ddf3375-323b-4640-a3c6-9d3435a6c407" providerId="ADAL" clId="{F447A43B-8D32-42C4-BF1A-3E69B306CAE5}" dt="2021-04-14T17:44:27.560" v="97" actId="20577"/>
          <ac:spMkLst>
            <pc:docMk/>
            <pc:sldMk cId="2577171833" sldId="624"/>
            <ac:spMk id="5" creationId="{58410E86-D30A-6A45-AB50-2CB9CE93C28B}"/>
          </ac:spMkLst>
        </pc:spChg>
      </pc:sldChg>
      <pc:sldChg chg="modSp add mod">
        <pc:chgData name="Harrison, Susan" userId="1ddf3375-323b-4640-a3c6-9d3435a6c407" providerId="ADAL" clId="{F447A43B-8D32-42C4-BF1A-3E69B306CAE5}" dt="2021-04-14T15:39:27.389" v="8" actId="255"/>
        <pc:sldMkLst>
          <pc:docMk/>
          <pc:sldMk cId="2513520008" sldId="649"/>
        </pc:sldMkLst>
        <pc:spChg chg="mod">
          <ac:chgData name="Harrison, Susan" userId="1ddf3375-323b-4640-a3c6-9d3435a6c407" providerId="ADAL" clId="{F447A43B-8D32-42C4-BF1A-3E69B306CAE5}" dt="2021-04-14T15:39:27.389" v="8" actId="255"/>
          <ac:spMkLst>
            <pc:docMk/>
            <pc:sldMk cId="2513520008" sldId="649"/>
            <ac:spMk id="3" creationId="{00000000-0000-0000-0000-000000000000}"/>
          </ac:spMkLst>
        </pc:spChg>
      </pc:sldChg>
      <pc:sldChg chg="add">
        <pc:chgData name="Harrison, Susan" userId="1ddf3375-323b-4640-a3c6-9d3435a6c407" providerId="ADAL" clId="{F447A43B-8D32-42C4-BF1A-3E69B306CAE5}" dt="2021-04-14T15:36:51.534" v="0"/>
        <pc:sldMkLst>
          <pc:docMk/>
          <pc:sldMk cId="1291779212" sldId="651"/>
        </pc:sldMkLst>
      </pc:sldChg>
      <pc:sldChg chg="addSp modSp add mod modNotesTx">
        <pc:chgData name="Harrison, Susan" userId="1ddf3375-323b-4640-a3c6-9d3435a6c407" providerId="ADAL" clId="{F447A43B-8D32-42C4-BF1A-3E69B306CAE5}" dt="2021-04-14T17:13:06.933" v="70" actId="6549"/>
        <pc:sldMkLst>
          <pc:docMk/>
          <pc:sldMk cId="1953139645" sldId="652"/>
        </pc:sldMkLst>
        <pc:spChg chg="mod">
          <ac:chgData name="Harrison, Susan" userId="1ddf3375-323b-4640-a3c6-9d3435a6c407" providerId="ADAL" clId="{F447A43B-8D32-42C4-BF1A-3E69B306CAE5}" dt="2021-04-14T15:49:50.027" v="30" actId="207"/>
          <ac:spMkLst>
            <pc:docMk/>
            <pc:sldMk cId="1953139645" sldId="652"/>
            <ac:spMk id="2" creationId="{00000000-0000-0000-0000-000000000000}"/>
          </ac:spMkLst>
        </pc:spChg>
        <pc:picChg chg="add mod">
          <ac:chgData name="Harrison, Susan" userId="1ddf3375-323b-4640-a3c6-9d3435a6c407" providerId="ADAL" clId="{F447A43B-8D32-42C4-BF1A-3E69B306CAE5}" dt="2021-04-14T15:52:40.386" v="48" actId="14861"/>
          <ac:picMkLst>
            <pc:docMk/>
            <pc:sldMk cId="1953139645" sldId="652"/>
            <ac:picMk id="4" creationId="{CFC04B81-1535-4F2F-BF9C-8243CC2E955A}"/>
          </ac:picMkLst>
        </pc:picChg>
        <pc:picChg chg="add mod">
          <ac:chgData name="Harrison, Susan" userId="1ddf3375-323b-4640-a3c6-9d3435a6c407" providerId="ADAL" clId="{F447A43B-8D32-42C4-BF1A-3E69B306CAE5}" dt="2021-04-14T15:55:10.120" v="60" actId="14100"/>
          <ac:picMkLst>
            <pc:docMk/>
            <pc:sldMk cId="1953139645" sldId="652"/>
            <ac:picMk id="6" creationId="{AC2BDA4E-E94A-42B1-BF0C-75A0EE5D9C39}"/>
          </ac:picMkLst>
        </pc:picChg>
        <pc:picChg chg="add mod">
          <ac:chgData name="Harrison, Susan" userId="1ddf3375-323b-4640-a3c6-9d3435a6c407" providerId="ADAL" clId="{F447A43B-8D32-42C4-BF1A-3E69B306CAE5}" dt="2021-04-14T15:50:14.783" v="34" actId="14100"/>
          <ac:picMkLst>
            <pc:docMk/>
            <pc:sldMk cId="1953139645" sldId="652"/>
            <ac:picMk id="15" creationId="{C33A4294-1633-473D-B4FC-E22B4B660D9E}"/>
          </ac:picMkLst>
        </pc:picChg>
        <pc:picChg chg="add mod">
          <ac:chgData name="Harrison, Susan" userId="1ddf3375-323b-4640-a3c6-9d3435a6c407" providerId="ADAL" clId="{F447A43B-8D32-42C4-BF1A-3E69B306CAE5}" dt="2021-04-14T15:54:59.537" v="58" actId="1076"/>
          <ac:picMkLst>
            <pc:docMk/>
            <pc:sldMk cId="1953139645" sldId="652"/>
            <ac:picMk id="16" creationId="{34FB2CCD-B687-407F-9920-41868F7C1014}"/>
          </ac:picMkLst>
        </pc:picChg>
      </pc:sldChg>
      <pc:sldChg chg="add del">
        <pc:chgData name="Harrison, Susan" userId="1ddf3375-323b-4640-a3c6-9d3435a6c407" providerId="ADAL" clId="{F447A43B-8D32-42C4-BF1A-3E69B306CAE5}" dt="2021-04-15T17:25:22.903" v="342"/>
        <pc:sldMkLst>
          <pc:docMk/>
          <pc:sldMk cId="3363751239" sldId="653"/>
        </pc:sldMkLst>
      </pc:sldChg>
      <pc:sldChg chg="add">
        <pc:chgData name="Harrison, Susan" userId="1ddf3375-323b-4640-a3c6-9d3435a6c407" providerId="ADAL" clId="{F447A43B-8D32-42C4-BF1A-3E69B306CAE5}" dt="2021-04-14T15:36:51.534" v="0"/>
        <pc:sldMkLst>
          <pc:docMk/>
          <pc:sldMk cId="619141110" sldId="654"/>
        </pc:sldMkLst>
      </pc:sldChg>
      <pc:sldChg chg="delSp modSp add mod modNotesTx">
        <pc:chgData name="Harrison, Susan" userId="1ddf3375-323b-4640-a3c6-9d3435a6c407" providerId="ADAL" clId="{F447A43B-8D32-42C4-BF1A-3E69B306CAE5}" dt="2021-04-14T18:10:20.866" v="147" actId="478"/>
        <pc:sldMkLst>
          <pc:docMk/>
          <pc:sldMk cId="2503775561" sldId="666"/>
        </pc:sldMkLst>
        <pc:spChg chg="mod">
          <ac:chgData name="Harrison, Susan" userId="1ddf3375-323b-4640-a3c6-9d3435a6c407" providerId="ADAL" clId="{F447A43B-8D32-42C4-BF1A-3E69B306CAE5}" dt="2021-04-14T18:08:29.254" v="131" actId="255"/>
          <ac:spMkLst>
            <pc:docMk/>
            <pc:sldMk cId="2503775561" sldId="666"/>
            <ac:spMk id="2" creationId="{00000000-0000-0000-0000-000000000000}"/>
          </ac:spMkLst>
        </pc:spChg>
        <pc:spChg chg="mod">
          <ac:chgData name="Harrison, Susan" userId="1ddf3375-323b-4640-a3c6-9d3435a6c407" providerId="ADAL" clId="{F447A43B-8D32-42C4-BF1A-3E69B306CAE5}" dt="2021-04-14T18:09:08.394" v="135" actId="1076"/>
          <ac:spMkLst>
            <pc:docMk/>
            <pc:sldMk cId="2503775561" sldId="666"/>
            <ac:spMk id="3" creationId="{00000000-0000-0000-0000-000000000000}"/>
          </ac:spMkLst>
        </pc:spChg>
        <pc:graphicFrameChg chg="del">
          <ac:chgData name="Harrison, Susan" userId="1ddf3375-323b-4640-a3c6-9d3435a6c407" providerId="ADAL" clId="{F447A43B-8D32-42C4-BF1A-3E69B306CAE5}" dt="2021-04-14T18:10:20.866" v="147" actId="478"/>
          <ac:graphicFrameMkLst>
            <pc:docMk/>
            <pc:sldMk cId="2503775561" sldId="666"/>
            <ac:graphicFrameMk id="5" creationId="{7CFAA8D9-654C-48C0-8F55-323F755CD847}"/>
          </ac:graphicFrameMkLst>
        </pc:graphicFrameChg>
      </pc:sldChg>
      <pc:sldChg chg="addSp modSp add mod">
        <pc:chgData name="Harrison, Susan" userId="1ddf3375-323b-4640-a3c6-9d3435a6c407" providerId="ADAL" clId="{F447A43B-8D32-42C4-BF1A-3E69B306CAE5}" dt="2021-04-14T15:51:16.183" v="42" actId="1076"/>
        <pc:sldMkLst>
          <pc:docMk/>
          <pc:sldMk cId="4087828476" sldId="699"/>
        </pc:sldMkLst>
        <pc:picChg chg="add mod">
          <ac:chgData name="Harrison, Susan" userId="1ddf3375-323b-4640-a3c6-9d3435a6c407" providerId="ADAL" clId="{F447A43B-8D32-42C4-BF1A-3E69B306CAE5}" dt="2021-04-14T15:51:16.183" v="42" actId="1076"/>
          <ac:picMkLst>
            <pc:docMk/>
            <pc:sldMk cId="4087828476" sldId="699"/>
            <ac:picMk id="4" creationId="{3E30ADF6-86DE-4BF8-ADF8-2BBA0FAE2D4A}"/>
          </ac:picMkLst>
        </pc:picChg>
      </pc:sldChg>
      <pc:sldChg chg="addSp modSp add mod">
        <pc:chgData name="Harrison, Susan" userId="1ddf3375-323b-4640-a3c6-9d3435a6c407" providerId="ADAL" clId="{F447A43B-8D32-42C4-BF1A-3E69B306CAE5}" dt="2021-04-14T15:51:12.016" v="41" actId="1076"/>
        <pc:sldMkLst>
          <pc:docMk/>
          <pc:sldMk cId="3940148106" sldId="700"/>
        </pc:sldMkLst>
        <pc:picChg chg="add mod">
          <ac:chgData name="Harrison, Susan" userId="1ddf3375-323b-4640-a3c6-9d3435a6c407" providerId="ADAL" clId="{F447A43B-8D32-42C4-BF1A-3E69B306CAE5}" dt="2021-04-14T15:51:12.016" v="41" actId="1076"/>
          <ac:picMkLst>
            <pc:docMk/>
            <pc:sldMk cId="3940148106" sldId="700"/>
            <ac:picMk id="4" creationId="{960D51EE-B0D0-4787-877B-C07A61416969}"/>
          </ac:picMkLst>
        </pc:picChg>
      </pc:sldChg>
      <pc:sldChg chg="modSp add mod modNotesTx">
        <pc:chgData name="Harrison, Susan" userId="1ddf3375-323b-4640-a3c6-9d3435a6c407" providerId="ADAL" clId="{F447A43B-8D32-42C4-BF1A-3E69B306CAE5}" dt="2021-04-14T18:04:47.905" v="117" actId="20577"/>
        <pc:sldMkLst>
          <pc:docMk/>
          <pc:sldMk cId="769053251" sldId="1324"/>
        </pc:sldMkLst>
        <pc:spChg chg="mod">
          <ac:chgData name="Harrison, Susan" userId="1ddf3375-323b-4640-a3c6-9d3435a6c407" providerId="ADAL" clId="{F447A43B-8D32-42C4-BF1A-3E69B306CAE5}" dt="2021-04-14T18:04:14.824" v="115" actId="12"/>
          <ac:spMkLst>
            <pc:docMk/>
            <pc:sldMk cId="769053251" sldId="1324"/>
            <ac:spMk id="4" creationId="{00000000-0000-0000-0000-000000000000}"/>
          </ac:spMkLst>
        </pc:spChg>
      </pc:sldChg>
      <pc:sldChg chg="modSp add mod">
        <pc:chgData name="Harrison, Susan" userId="1ddf3375-323b-4640-a3c6-9d3435a6c407" providerId="ADAL" clId="{F447A43B-8D32-42C4-BF1A-3E69B306CAE5}" dt="2021-04-15T19:55:52.734" v="343"/>
        <pc:sldMkLst>
          <pc:docMk/>
          <pc:sldMk cId="3538692646" sldId="1384"/>
        </pc:sldMkLst>
        <pc:spChg chg="mod">
          <ac:chgData name="Harrison, Susan" userId="1ddf3375-323b-4640-a3c6-9d3435a6c407" providerId="ADAL" clId="{F447A43B-8D32-42C4-BF1A-3E69B306CAE5}" dt="2021-04-14T19:26:02.690" v="325" actId="13926"/>
          <ac:spMkLst>
            <pc:docMk/>
            <pc:sldMk cId="3538692646" sldId="1384"/>
            <ac:spMk id="2" creationId="{00000000-0000-0000-0000-000000000000}"/>
          </ac:spMkLst>
        </pc:spChg>
        <pc:spChg chg="mod">
          <ac:chgData name="Harrison, Susan" userId="1ddf3375-323b-4640-a3c6-9d3435a6c407" providerId="ADAL" clId="{F447A43B-8D32-42C4-BF1A-3E69B306CAE5}" dt="2021-04-15T19:55:52.734" v="343"/>
          <ac:spMkLst>
            <pc:docMk/>
            <pc:sldMk cId="3538692646" sldId="1384"/>
            <ac:spMk id="3" creationId="{00000000-0000-0000-0000-000000000000}"/>
          </ac:spMkLst>
        </pc:spChg>
      </pc:sldChg>
      <pc:sldChg chg="modSp">
        <pc:chgData name="Harrison, Susan" userId="1ddf3375-323b-4640-a3c6-9d3435a6c407" providerId="ADAL" clId="{F447A43B-8D32-42C4-BF1A-3E69B306CAE5}" dt="2021-04-14T17:57:44.837" v="100" actId="208"/>
        <pc:sldMkLst>
          <pc:docMk/>
          <pc:sldMk cId="316641057" sldId="1403"/>
        </pc:sldMkLst>
        <pc:graphicFrameChg chg="mod">
          <ac:chgData name="Harrison, Susan" userId="1ddf3375-323b-4640-a3c6-9d3435a6c407" providerId="ADAL" clId="{F447A43B-8D32-42C4-BF1A-3E69B306CAE5}" dt="2021-04-14T17:57:44.837" v="100" actId="208"/>
          <ac:graphicFrameMkLst>
            <pc:docMk/>
            <pc:sldMk cId="316641057" sldId="1403"/>
            <ac:graphicFrameMk id="7" creationId="{A8B06B86-609A-446A-893A-2F3AB4206CD6}"/>
          </ac:graphicFrameMkLst>
        </pc:graphicFrameChg>
      </pc:sldChg>
      <pc:sldChg chg="modSp">
        <pc:chgData name="Harrison, Susan" userId="1ddf3375-323b-4640-a3c6-9d3435a6c407" providerId="ADAL" clId="{F447A43B-8D32-42C4-BF1A-3E69B306CAE5}" dt="2021-04-14T17:58:15.927" v="102" actId="208"/>
        <pc:sldMkLst>
          <pc:docMk/>
          <pc:sldMk cId="1936612258" sldId="1419"/>
        </pc:sldMkLst>
        <pc:graphicFrameChg chg="mod">
          <ac:chgData name="Harrison, Susan" userId="1ddf3375-323b-4640-a3c6-9d3435a6c407" providerId="ADAL" clId="{F447A43B-8D32-42C4-BF1A-3E69B306CAE5}" dt="2021-04-14T17:58:15.927" v="102" actId="208"/>
          <ac:graphicFrameMkLst>
            <pc:docMk/>
            <pc:sldMk cId="1936612258" sldId="1419"/>
            <ac:graphicFrameMk id="7" creationId="{D31EBC05-F89B-4C79-B191-41F9E69291D6}"/>
          </ac:graphicFrameMkLst>
        </pc:graphicFrameChg>
      </pc:sldChg>
      <pc:sldChg chg="modSp add mod">
        <pc:chgData name="Harrison, Susan" userId="1ddf3375-323b-4640-a3c6-9d3435a6c407" providerId="ADAL" clId="{F447A43B-8D32-42C4-BF1A-3E69B306CAE5}" dt="2021-04-14T17:33:10.858" v="95" actId="14100"/>
        <pc:sldMkLst>
          <pc:docMk/>
          <pc:sldMk cId="1383081971" sldId="1559"/>
        </pc:sldMkLst>
        <pc:grpChg chg="mod">
          <ac:chgData name="Harrison, Susan" userId="1ddf3375-323b-4640-a3c6-9d3435a6c407" providerId="ADAL" clId="{F447A43B-8D32-42C4-BF1A-3E69B306CAE5}" dt="2021-04-14T17:33:10.858" v="95" actId="14100"/>
          <ac:grpSpMkLst>
            <pc:docMk/>
            <pc:sldMk cId="1383081971" sldId="1559"/>
            <ac:grpSpMk id="7" creationId="{91E97149-EA73-4A6A-A178-E080DB5035C2}"/>
          </ac:grpSpMkLst>
        </pc:grpChg>
      </pc:sldChg>
      <pc:sldChg chg="modSp add mod ord delCm">
        <pc:chgData name="Harrison, Susan" userId="1ddf3375-323b-4640-a3c6-9d3435a6c407" providerId="ADAL" clId="{F447A43B-8D32-42C4-BF1A-3E69B306CAE5}" dt="2021-04-14T19:22:59.067" v="322" actId="1592"/>
        <pc:sldMkLst>
          <pc:docMk/>
          <pc:sldMk cId="1936253259" sldId="1566"/>
        </pc:sldMkLst>
        <pc:spChg chg="mod">
          <ac:chgData name="Harrison, Susan" userId="1ddf3375-323b-4640-a3c6-9d3435a6c407" providerId="ADAL" clId="{F447A43B-8D32-42C4-BF1A-3E69B306CAE5}" dt="2021-04-14T18:37:47.895" v="197" actId="255"/>
          <ac:spMkLst>
            <pc:docMk/>
            <pc:sldMk cId="1936253259" sldId="1566"/>
            <ac:spMk id="2" creationId="{88B875E2-2223-4860-B6D4-7E787E9B7630}"/>
          </ac:spMkLst>
        </pc:spChg>
        <pc:spChg chg="mod">
          <ac:chgData name="Harrison, Susan" userId="1ddf3375-323b-4640-a3c6-9d3435a6c407" providerId="ADAL" clId="{F447A43B-8D32-42C4-BF1A-3E69B306CAE5}" dt="2021-04-14T18:50:28.035" v="299" actId="1076"/>
          <ac:spMkLst>
            <pc:docMk/>
            <pc:sldMk cId="1936253259" sldId="1566"/>
            <ac:spMk id="3" creationId="{80A9A327-4E57-450D-8F36-4D72E1311CF1}"/>
          </ac:spMkLst>
        </pc:spChg>
      </pc:sldChg>
      <pc:sldChg chg="modSp add mod delCm modNotesTx">
        <pc:chgData name="Harrison, Susan" userId="1ddf3375-323b-4640-a3c6-9d3435a6c407" providerId="ADAL" clId="{F447A43B-8D32-42C4-BF1A-3E69B306CAE5}" dt="2021-04-14T19:25:51.488" v="323" actId="255"/>
        <pc:sldMkLst>
          <pc:docMk/>
          <pc:sldMk cId="2085899094" sldId="1571"/>
        </pc:sldMkLst>
        <pc:spChg chg="mod">
          <ac:chgData name="Harrison, Susan" userId="1ddf3375-323b-4640-a3c6-9d3435a6c407" providerId="ADAL" clId="{F447A43B-8D32-42C4-BF1A-3E69B306CAE5}" dt="2021-04-14T19:25:51.488" v="323" actId="255"/>
          <ac:spMkLst>
            <pc:docMk/>
            <pc:sldMk cId="2085899094" sldId="1571"/>
            <ac:spMk id="3" creationId="{FB51F949-EA5D-4AB9-BBFD-4AFE265B608B}"/>
          </ac:spMkLst>
        </pc:spChg>
      </pc:sldChg>
      <pc:sldChg chg="modSp add mod">
        <pc:chgData name="Harrison, Susan" userId="1ddf3375-323b-4640-a3c6-9d3435a6c407" providerId="ADAL" clId="{F447A43B-8D32-42C4-BF1A-3E69B306CAE5}" dt="2021-04-14T18:02:24.564" v="108" actId="208"/>
        <pc:sldMkLst>
          <pc:docMk/>
          <pc:sldMk cId="3299508850" sldId="1582"/>
        </pc:sldMkLst>
        <pc:cxnChg chg="mod">
          <ac:chgData name="Harrison, Susan" userId="1ddf3375-323b-4640-a3c6-9d3435a6c407" providerId="ADAL" clId="{F447A43B-8D32-42C4-BF1A-3E69B306CAE5}" dt="2021-04-14T18:02:24.564" v="108" actId="208"/>
          <ac:cxnSpMkLst>
            <pc:docMk/>
            <pc:sldMk cId="3299508850" sldId="1582"/>
            <ac:cxnSpMk id="4" creationId="{03036C25-0D51-44B3-91F0-70604D3A6254}"/>
          </ac:cxnSpMkLst>
        </pc:cxnChg>
      </pc:sldChg>
      <pc:sldChg chg="modSp add mod delCm modNotesTx">
        <pc:chgData name="Harrison, Susan" userId="1ddf3375-323b-4640-a3c6-9d3435a6c407" providerId="ADAL" clId="{F447A43B-8D32-42C4-BF1A-3E69B306CAE5}" dt="2021-04-14T19:22:55.280" v="321" actId="1592"/>
        <pc:sldMkLst>
          <pc:docMk/>
          <pc:sldMk cId="1848042084" sldId="1583"/>
        </pc:sldMkLst>
        <pc:cxnChg chg="mod">
          <ac:chgData name="Harrison, Susan" userId="1ddf3375-323b-4640-a3c6-9d3435a6c407" providerId="ADAL" clId="{F447A43B-8D32-42C4-BF1A-3E69B306CAE5}" dt="2021-04-14T18:28:29.162" v="192" actId="208"/>
          <ac:cxnSpMkLst>
            <pc:docMk/>
            <pc:sldMk cId="1848042084" sldId="1583"/>
            <ac:cxnSpMk id="4" creationId="{03036C25-0D51-44B3-91F0-70604D3A6254}"/>
          </ac:cxnSpMkLst>
        </pc:cxnChg>
      </pc:sldChg>
      <pc:sldChg chg="delSp modSp add mod modNotesTx">
        <pc:chgData name="Harrison, Susan" userId="1ddf3375-323b-4640-a3c6-9d3435a6c407" providerId="ADAL" clId="{F447A43B-8D32-42C4-BF1A-3E69B306CAE5}" dt="2021-04-14T18:11:45.298" v="152"/>
        <pc:sldMkLst>
          <pc:docMk/>
          <pc:sldMk cId="3996690031" sldId="1584"/>
        </pc:sldMkLst>
        <pc:spChg chg="mod">
          <ac:chgData name="Harrison, Susan" userId="1ddf3375-323b-4640-a3c6-9d3435a6c407" providerId="ADAL" clId="{F447A43B-8D32-42C4-BF1A-3E69B306CAE5}" dt="2021-04-14T18:09:51.803" v="141" actId="207"/>
          <ac:spMkLst>
            <pc:docMk/>
            <pc:sldMk cId="3996690031" sldId="1584"/>
            <ac:spMk id="2" creationId="{00000000-0000-0000-0000-000000000000}"/>
          </ac:spMkLst>
        </pc:spChg>
        <pc:spChg chg="mod">
          <ac:chgData name="Harrison, Susan" userId="1ddf3375-323b-4640-a3c6-9d3435a6c407" providerId="ADAL" clId="{F447A43B-8D32-42C4-BF1A-3E69B306CAE5}" dt="2021-04-14T18:10:15.996" v="146" actId="1076"/>
          <ac:spMkLst>
            <pc:docMk/>
            <pc:sldMk cId="3996690031" sldId="1584"/>
            <ac:spMk id="3" creationId="{00000000-0000-0000-0000-000000000000}"/>
          </ac:spMkLst>
        </pc:spChg>
        <pc:graphicFrameChg chg="del">
          <ac:chgData name="Harrison, Susan" userId="1ddf3375-323b-4640-a3c6-9d3435a6c407" providerId="ADAL" clId="{F447A43B-8D32-42C4-BF1A-3E69B306CAE5}" dt="2021-04-14T18:10:23.048" v="148" actId="478"/>
          <ac:graphicFrameMkLst>
            <pc:docMk/>
            <pc:sldMk cId="3996690031" sldId="1584"/>
            <ac:graphicFrameMk id="5" creationId="{7CFAA8D9-654C-48C0-8F55-323F755CD847}"/>
          </ac:graphicFrameMkLst>
        </pc:graphicFrameChg>
      </pc:sldChg>
      <pc:sldChg chg="delSp modSp add mod modNotesTx">
        <pc:chgData name="Harrison, Susan" userId="1ddf3375-323b-4640-a3c6-9d3435a6c407" providerId="ADAL" clId="{F447A43B-8D32-42C4-BF1A-3E69B306CAE5}" dt="2021-04-14T18:26:31.382" v="167"/>
        <pc:sldMkLst>
          <pc:docMk/>
          <pc:sldMk cId="3411004520" sldId="1585"/>
        </pc:sldMkLst>
        <pc:spChg chg="mod">
          <ac:chgData name="Harrison, Susan" userId="1ddf3375-323b-4640-a3c6-9d3435a6c407" providerId="ADAL" clId="{F447A43B-8D32-42C4-BF1A-3E69B306CAE5}" dt="2021-04-14T18:25:27.664" v="157" actId="207"/>
          <ac:spMkLst>
            <pc:docMk/>
            <pc:sldMk cId="3411004520" sldId="1585"/>
            <ac:spMk id="2" creationId="{00000000-0000-0000-0000-000000000000}"/>
          </ac:spMkLst>
        </pc:spChg>
        <pc:spChg chg="mod">
          <ac:chgData name="Harrison, Susan" userId="1ddf3375-323b-4640-a3c6-9d3435a6c407" providerId="ADAL" clId="{F447A43B-8D32-42C4-BF1A-3E69B306CAE5}" dt="2021-04-14T18:26:19.494" v="166" actId="1076"/>
          <ac:spMkLst>
            <pc:docMk/>
            <pc:sldMk cId="3411004520" sldId="1585"/>
            <ac:spMk id="3" creationId="{00000000-0000-0000-0000-000000000000}"/>
          </ac:spMkLst>
        </pc:spChg>
        <pc:graphicFrameChg chg="del">
          <ac:chgData name="Harrison, Susan" userId="1ddf3375-323b-4640-a3c6-9d3435a6c407" providerId="ADAL" clId="{F447A43B-8D32-42C4-BF1A-3E69B306CAE5}" dt="2021-04-14T18:10:24.562" v="149" actId="478"/>
          <ac:graphicFrameMkLst>
            <pc:docMk/>
            <pc:sldMk cId="3411004520" sldId="1585"/>
            <ac:graphicFrameMk id="5" creationId="{7CFAA8D9-654C-48C0-8F55-323F755CD847}"/>
          </ac:graphicFrameMkLst>
        </pc:graphicFrameChg>
      </pc:sldChg>
      <pc:sldChg chg="delSp modSp add mod replId modNotesTx">
        <pc:chgData name="Harrison, Susan" userId="1ddf3375-323b-4640-a3c6-9d3435a6c407" providerId="ADAL" clId="{F447A43B-8D32-42C4-BF1A-3E69B306CAE5}" dt="2021-04-14T18:27:36.751" v="180"/>
        <pc:sldMkLst>
          <pc:docMk/>
          <pc:sldMk cId="3999796204" sldId="1586"/>
        </pc:sldMkLst>
        <pc:spChg chg="mod">
          <ac:chgData name="Harrison, Susan" userId="1ddf3375-323b-4640-a3c6-9d3435a6c407" providerId="ADAL" clId="{F447A43B-8D32-42C4-BF1A-3E69B306CAE5}" dt="2021-04-14T18:26:56.331" v="172" actId="255"/>
          <ac:spMkLst>
            <pc:docMk/>
            <pc:sldMk cId="3999796204" sldId="1586"/>
            <ac:spMk id="2" creationId="{00000000-0000-0000-0000-000000000000}"/>
          </ac:spMkLst>
        </pc:spChg>
        <pc:spChg chg="mod">
          <ac:chgData name="Harrison, Susan" userId="1ddf3375-323b-4640-a3c6-9d3435a6c407" providerId="ADAL" clId="{F447A43B-8D32-42C4-BF1A-3E69B306CAE5}" dt="2021-04-14T18:27:28.127" v="179" actId="1076"/>
          <ac:spMkLst>
            <pc:docMk/>
            <pc:sldMk cId="3999796204" sldId="1586"/>
            <ac:spMk id="3" creationId="{00000000-0000-0000-0000-000000000000}"/>
          </ac:spMkLst>
        </pc:spChg>
        <pc:graphicFrameChg chg="del">
          <ac:chgData name="Harrison, Susan" userId="1ddf3375-323b-4640-a3c6-9d3435a6c407" providerId="ADAL" clId="{F447A43B-8D32-42C4-BF1A-3E69B306CAE5}" dt="2021-04-14T18:10:26.859" v="150" actId="478"/>
          <ac:graphicFrameMkLst>
            <pc:docMk/>
            <pc:sldMk cId="3999796204" sldId="1586"/>
            <ac:graphicFrameMk id="5" creationId="{7CFAA8D9-654C-48C0-8F55-323F755CD847}"/>
          </ac:graphicFrameMkLst>
        </pc:graphicFrameChg>
      </pc:sldChg>
      <pc:sldChg chg="delSp modSp add mod modNotesTx">
        <pc:chgData name="Harrison, Susan" userId="1ddf3375-323b-4640-a3c6-9d3435a6c407" providerId="ADAL" clId="{F447A43B-8D32-42C4-BF1A-3E69B306CAE5}" dt="2021-04-14T18:28:23.281" v="191"/>
        <pc:sldMkLst>
          <pc:docMk/>
          <pc:sldMk cId="3912050999" sldId="1587"/>
        </pc:sldMkLst>
        <pc:spChg chg="mod">
          <ac:chgData name="Harrison, Susan" userId="1ddf3375-323b-4640-a3c6-9d3435a6c407" providerId="ADAL" clId="{F447A43B-8D32-42C4-BF1A-3E69B306CAE5}" dt="2021-04-14T18:27:56.411" v="184" actId="255"/>
          <ac:spMkLst>
            <pc:docMk/>
            <pc:sldMk cId="3912050999" sldId="1587"/>
            <ac:spMk id="2" creationId="{00000000-0000-0000-0000-000000000000}"/>
          </ac:spMkLst>
        </pc:spChg>
        <pc:spChg chg="mod">
          <ac:chgData name="Harrison, Susan" userId="1ddf3375-323b-4640-a3c6-9d3435a6c407" providerId="ADAL" clId="{F447A43B-8D32-42C4-BF1A-3E69B306CAE5}" dt="2021-04-14T18:28:14.267" v="190" actId="1076"/>
          <ac:spMkLst>
            <pc:docMk/>
            <pc:sldMk cId="3912050999" sldId="1587"/>
            <ac:spMk id="3" creationId="{00000000-0000-0000-0000-000000000000}"/>
          </ac:spMkLst>
        </pc:spChg>
        <pc:graphicFrameChg chg="del">
          <ac:chgData name="Harrison, Susan" userId="1ddf3375-323b-4640-a3c6-9d3435a6c407" providerId="ADAL" clId="{F447A43B-8D32-42C4-BF1A-3E69B306CAE5}" dt="2021-04-14T18:10:28.831" v="151" actId="478"/>
          <ac:graphicFrameMkLst>
            <pc:docMk/>
            <pc:sldMk cId="3912050999" sldId="1587"/>
            <ac:graphicFrameMk id="5" creationId="{7CFAA8D9-654C-48C0-8F55-323F755CD847}"/>
          </ac:graphicFrameMkLst>
        </pc:graphicFrameChg>
      </pc:sldChg>
      <pc:sldChg chg="modSp add mod">
        <pc:chgData name="Harrison, Susan" userId="1ddf3375-323b-4640-a3c6-9d3435a6c407" providerId="ADAL" clId="{F447A43B-8D32-42C4-BF1A-3E69B306CAE5}" dt="2021-04-14T18:46:26.875" v="278" actId="255"/>
        <pc:sldMkLst>
          <pc:docMk/>
          <pc:sldMk cId="1963356624" sldId="1588"/>
        </pc:sldMkLst>
        <pc:spChg chg="mod">
          <ac:chgData name="Harrison, Susan" userId="1ddf3375-323b-4640-a3c6-9d3435a6c407" providerId="ADAL" clId="{F447A43B-8D32-42C4-BF1A-3E69B306CAE5}" dt="2021-04-14T18:46:26.875" v="278" actId="255"/>
          <ac:spMkLst>
            <pc:docMk/>
            <pc:sldMk cId="1963356624" sldId="1588"/>
            <ac:spMk id="3" creationId="{80A9A327-4E57-450D-8F36-4D72E1311CF1}"/>
          </ac:spMkLst>
        </pc:spChg>
      </pc:sldChg>
      <pc:sldChg chg="modSp add mod">
        <pc:chgData name="Harrison, Susan" userId="1ddf3375-323b-4640-a3c6-9d3435a6c407" providerId="ADAL" clId="{F447A43B-8D32-42C4-BF1A-3E69B306CAE5}" dt="2021-04-14T18:51:39.029" v="314" actId="15"/>
        <pc:sldMkLst>
          <pc:docMk/>
          <pc:sldMk cId="2736848641" sldId="1589"/>
        </pc:sldMkLst>
        <pc:spChg chg="mod">
          <ac:chgData name="Harrison, Susan" userId="1ddf3375-323b-4640-a3c6-9d3435a6c407" providerId="ADAL" clId="{F447A43B-8D32-42C4-BF1A-3E69B306CAE5}" dt="2021-04-14T18:51:39.029" v="314" actId="15"/>
          <ac:spMkLst>
            <pc:docMk/>
            <pc:sldMk cId="2736848641" sldId="1589"/>
            <ac:spMk id="3" creationId="{80A9A327-4E57-450D-8F36-4D72E1311CF1}"/>
          </ac:spMkLst>
        </pc:spChg>
      </pc:sldChg>
    </pc:docChg>
  </pc:docChgLst>
  <pc:docChgLst>
    <pc:chgData name="Yurkiewich, Alex" userId="S::alex.yurkiewich@ontariohealth.ca::b2e65cfe-f633-4e07-9704-0c4ea3bd5c65" providerId="AD" clId="Web-{0DA3F0E3-D2A2-A604-F017-64AE46D9C2FD}"/>
    <pc:docChg chg="modSld">
      <pc:chgData name="Yurkiewich, Alex" userId="S::alex.yurkiewich@ontariohealth.ca::b2e65cfe-f633-4e07-9704-0c4ea3bd5c65" providerId="AD" clId="Web-{0DA3F0E3-D2A2-A604-F017-64AE46D9C2FD}" dt="2021-04-13T14:15:00.743" v="1"/>
      <pc:docMkLst>
        <pc:docMk/>
      </pc:docMkLst>
      <pc:sldChg chg="addSp delSp modSp">
        <pc:chgData name="Yurkiewich, Alex" userId="S::alex.yurkiewich@ontariohealth.ca::b2e65cfe-f633-4e07-9704-0c4ea3bd5c65" providerId="AD" clId="Web-{0DA3F0E3-D2A2-A604-F017-64AE46D9C2FD}" dt="2021-04-13T14:15:00.743" v="1"/>
        <pc:sldMkLst>
          <pc:docMk/>
          <pc:sldMk cId="3872641723" sldId="1418"/>
        </pc:sldMkLst>
        <pc:spChg chg="add del mod">
          <ac:chgData name="Yurkiewich, Alex" userId="S::alex.yurkiewich@ontariohealth.ca::b2e65cfe-f633-4e07-9704-0c4ea3bd5c65" providerId="AD" clId="Web-{0DA3F0E3-D2A2-A604-F017-64AE46D9C2FD}" dt="2021-04-13T14:15:00.743" v="1"/>
          <ac:spMkLst>
            <pc:docMk/>
            <pc:sldMk cId="3872641723" sldId="1418"/>
            <ac:spMk id="3" creationId="{1BAB9386-B7A0-4068-8091-65177FE30393}"/>
          </ac:spMkLst>
        </pc:spChg>
        <pc:graphicFrameChg chg="add del">
          <ac:chgData name="Yurkiewich, Alex" userId="S::alex.yurkiewich@ontariohealth.ca::b2e65cfe-f633-4e07-9704-0c4ea3bd5c65" providerId="AD" clId="Web-{0DA3F0E3-D2A2-A604-F017-64AE46D9C2FD}" dt="2021-04-13T14:15:00.743" v="1"/>
          <ac:graphicFrameMkLst>
            <pc:docMk/>
            <pc:sldMk cId="3872641723" sldId="1418"/>
            <ac:graphicFrameMk id="9" creationId="{D5604524-60E6-459D-BF4B-3DA5FC99206B}"/>
          </ac:graphicFrameMkLst>
        </pc:graphicFrameChg>
      </pc:sldChg>
    </pc:docChg>
  </pc:docChgLst>
  <pc:docChgLst>
    <pc:chgData name="Harrison, Susan" userId="S::susan.harrison@ontariohealth.ca::1ddf3375-323b-4640-a3c6-9d3435a6c407" providerId="AD" clId="Web-{87E0BE9F-3071-B000-E7D1-30C3F4081ADC}"/>
    <pc:docChg chg="modSld">
      <pc:chgData name="Harrison, Susan" userId="S::susan.harrison@ontariohealth.ca::1ddf3375-323b-4640-a3c6-9d3435a6c407" providerId="AD" clId="Web-{87E0BE9F-3071-B000-E7D1-30C3F4081ADC}" dt="2021-04-16T18:05:15.900" v="0" actId="20577"/>
      <pc:docMkLst>
        <pc:docMk/>
      </pc:docMkLst>
      <pc:sldChg chg="modSp">
        <pc:chgData name="Harrison, Susan" userId="S::susan.harrison@ontariohealth.ca::1ddf3375-323b-4640-a3c6-9d3435a6c407" providerId="AD" clId="Web-{87E0BE9F-3071-B000-E7D1-30C3F4081ADC}" dt="2021-04-16T18:05:15.900" v="0" actId="20577"/>
        <pc:sldMkLst>
          <pc:docMk/>
          <pc:sldMk cId="2260738719" sldId="372"/>
        </pc:sldMkLst>
        <pc:spChg chg="mod">
          <ac:chgData name="Harrison, Susan" userId="S::susan.harrison@ontariohealth.ca::1ddf3375-323b-4640-a3c6-9d3435a6c407" providerId="AD" clId="Web-{87E0BE9F-3071-B000-E7D1-30C3F4081ADC}" dt="2021-04-16T18:05:15.900" v="0" actId="20577"/>
          <ac:spMkLst>
            <pc:docMk/>
            <pc:sldMk cId="2260738719" sldId="372"/>
            <ac:spMk id="9" creationId="{9F1007DD-C592-9A42-BB2E-04EDED0F40D9}"/>
          </ac:spMkLst>
        </pc:spChg>
      </pc:sldChg>
    </pc:docChg>
  </pc:docChgLst>
  <pc:docChgLst>
    <pc:chgData name="Yurkiewich, Alex" userId="b2e65cfe-f633-4e07-9704-0c4ea3bd5c65" providerId="ADAL" clId="{52C7B60E-7E38-49D0-967C-6C3453CD171D}"/>
    <pc:docChg chg="undo custSel modSld">
      <pc:chgData name="Yurkiewich, Alex" userId="b2e65cfe-f633-4e07-9704-0c4ea3bd5c65" providerId="ADAL" clId="{52C7B60E-7E38-49D0-967C-6C3453CD171D}" dt="2021-04-13T14:24:00.332" v="65" actId="1076"/>
      <pc:docMkLst>
        <pc:docMk/>
      </pc:docMkLst>
      <pc:sldChg chg="addSp delSp modSp mod">
        <pc:chgData name="Yurkiewich, Alex" userId="b2e65cfe-f633-4e07-9704-0c4ea3bd5c65" providerId="ADAL" clId="{52C7B60E-7E38-49D0-967C-6C3453CD171D}" dt="2021-04-13T14:23:49.055" v="62" actId="1076"/>
        <pc:sldMkLst>
          <pc:docMk/>
          <pc:sldMk cId="396582399" sldId="1394"/>
        </pc:sldMkLst>
        <pc:spChg chg="add del mod">
          <ac:chgData name="Yurkiewich, Alex" userId="b2e65cfe-f633-4e07-9704-0c4ea3bd5c65" providerId="ADAL" clId="{52C7B60E-7E38-49D0-967C-6C3453CD171D}" dt="2021-04-13T14:16:34.802" v="18"/>
          <ac:spMkLst>
            <pc:docMk/>
            <pc:sldMk cId="396582399" sldId="1394"/>
            <ac:spMk id="3" creationId="{202F833B-EC42-44E6-82DD-093116D40F48}"/>
          </ac:spMkLst>
        </pc:spChg>
        <pc:graphicFrameChg chg="add mod">
          <ac:chgData name="Yurkiewich, Alex" userId="b2e65cfe-f633-4e07-9704-0c4ea3bd5c65" providerId="ADAL" clId="{52C7B60E-7E38-49D0-967C-6C3453CD171D}" dt="2021-04-13T14:23:49.055" v="62" actId="1076"/>
          <ac:graphicFrameMkLst>
            <pc:docMk/>
            <pc:sldMk cId="396582399" sldId="1394"/>
            <ac:graphicFrameMk id="7" creationId="{707A530E-07B3-4B36-ACD5-2F22D1F1B9C4}"/>
          </ac:graphicFrameMkLst>
        </pc:graphicFrameChg>
        <pc:graphicFrameChg chg="del">
          <ac:chgData name="Yurkiewich, Alex" userId="b2e65cfe-f633-4e07-9704-0c4ea3bd5c65" providerId="ADAL" clId="{52C7B60E-7E38-49D0-967C-6C3453CD171D}" dt="2021-04-13T14:16:22.898" v="16" actId="478"/>
          <ac:graphicFrameMkLst>
            <pc:docMk/>
            <pc:sldMk cId="396582399" sldId="1394"/>
            <ac:graphicFrameMk id="18" creationId="{707A530E-07B3-4B36-ACD5-2F22D1F1B9C4}"/>
          </ac:graphicFrameMkLst>
        </pc:graphicFrameChg>
      </pc:sldChg>
      <pc:sldChg chg="addSp delSp modSp mod">
        <pc:chgData name="Yurkiewich, Alex" userId="b2e65cfe-f633-4e07-9704-0c4ea3bd5c65" providerId="ADAL" clId="{52C7B60E-7E38-49D0-967C-6C3453CD171D}" dt="2021-04-13T14:23:56.587" v="64" actId="1076"/>
        <pc:sldMkLst>
          <pc:docMk/>
          <pc:sldMk cId="316641057" sldId="1403"/>
        </pc:sldMkLst>
        <pc:spChg chg="add del mod">
          <ac:chgData name="Yurkiewich, Alex" userId="b2e65cfe-f633-4e07-9704-0c4ea3bd5c65" providerId="ADAL" clId="{52C7B60E-7E38-49D0-967C-6C3453CD171D}" dt="2021-04-13T14:19:24.285" v="48"/>
          <ac:spMkLst>
            <pc:docMk/>
            <pc:sldMk cId="316641057" sldId="1403"/>
            <ac:spMk id="3" creationId="{D822935D-BF7C-4F78-BC9D-E07AAB62EBCB}"/>
          </ac:spMkLst>
        </pc:spChg>
        <pc:graphicFrameChg chg="add mod">
          <ac:chgData name="Yurkiewich, Alex" userId="b2e65cfe-f633-4e07-9704-0c4ea3bd5c65" providerId="ADAL" clId="{52C7B60E-7E38-49D0-967C-6C3453CD171D}" dt="2021-04-13T14:23:56.587" v="64" actId="1076"/>
          <ac:graphicFrameMkLst>
            <pc:docMk/>
            <pc:sldMk cId="316641057" sldId="1403"/>
            <ac:graphicFrameMk id="7" creationId="{A8B06B86-609A-446A-893A-2F3AB4206CD6}"/>
          </ac:graphicFrameMkLst>
        </pc:graphicFrameChg>
        <pc:graphicFrameChg chg="del">
          <ac:chgData name="Yurkiewich, Alex" userId="b2e65cfe-f633-4e07-9704-0c4ea3bd5c65" providerId="ADAL" clId="{52C7B60E-7E38-49D0-967C-6C3453CD171D}" dt="2021-04-13T14:19:21.163" v="46" actId="478"/>
          <ac:graphicFrameMkLst>
            <pc:docMk/>
            <pc:sldMk cId="316641057" sldId="1403"/>
            <ac:graphicFrameMk id="10" creationId="{A8B06B86-609A-446A-893A-2F3AB4206CD6}"/>
          </ac:graphicFrameMkLst>
        </pc:graphicFrameChg>
      </pc:sldChg>
      <pc:sldChg chg="addSp delSp modSp mod">
        <pc:chgData name="Yurkiewich, Alex" userId="b2e65cfe-f633-4e07-9704-0c4ea3bd5c65" providerId="ADAL" clId="{52C7B60E-7E38-49D0-967C-6C3453CD171D}" dt="2021-04-13T14:23:45.596" v="61" actId="1076"/>
        <pc:sldMkLst>
          <pc:docMk/>
          <pc:sldMk cId="3872641723" sldId="1418"/>
        </pc:sldMkLst>
        <pc:spChg chg="add del mod">
          <ac:chgData name="Yurkiewich, Alex" userId="b2e65cfe-f633-4e07-9704-0c4ea3bd5c65" providerId="ADAL" clId="{52C7B60E-7E38-49D0-967C-6C3453CD171D}" dt="2021-04-13T14:14:05.560" v="2"/>
          <ac:spMkLst>
            <pc:docMk/>
            <pc:sldMk cId="3872641723" sldId="1418"/>
            <ac:spMk id="3" creationId="{A8B1CE38-E544-421A-A577-B9E6466D083F}"/>
          </ac:spMkLst>
        </pc:spChg>
        <pc:graphicFrameChg chg="del">
          <ac:chgData name="Yurkiewich, Alex" userId="b2e65cfe-f633-4e07-9704-0c4ea3bd5c65" providerId="ADAL" clId="{52C7B60E-7E38-49D0-967C-6C3453CD171D}" dt="2021-04-13T14:13:46.384" v="0" actId="478"/>
          <ac:graphicFrameMkLst>
            <pc:docMk/>
            <pc:sldMk cId="3872641723" sldId="1418"/>
            <ac:graphicFrameMk id="9" creationId="{D5604524-60E6-459D-BF4B-3DA5FC99206B}"/>
          </ac:graphicFrameMkLst>
        </pc:graphicFrameChg>
        <pc:graphicFrameChg chg="add mod">
          <ac:chgData name="Yurkiewich, Alex" userId="b2e65cfe-f633-4e07-9704-0c4ea3bd5c65" providerId="ADAL" clId="{52C7B60E-7E38-49D0-967C-6C3453CD171D}" dt="2021-04-13T14:23:45.596" v="61" actId="1076"/>
          <ac:graphicFrameMkLst>
            <pc:docMk/>
            <pc:sldMk cId="3872641723" sldId="1418"/>
            <ac:graphicFrameMk id="10" creationId="{D5604524-60E6-459D-BF4B-3DA5FC99206B}"/>
          </ac:graphicFrameMkLst>
        </pc:graphicFrameChg>
      </pc:sldChg>
      <pc:sldChg chg="addSp delSp modSp mod">
        <pc:chgData name="Yurkiewich, Alex" userId="b2e65cfe-f633-4e07-9704-0c4ea3bd5c65" providerId="ADAL" clId="{52C7B60E-7E38-49D0-967C-6C3453CD171D}" dt="2021-04-13T14:24:00.332" v="65" actId="1076"/>
        <pc:sldMkLst>
          <pc:docMk/>
          <pc:sldMk cId="1936612258" sldId="1419"/>
        </pc:sldMkLst>
        <pc:spChg chg="add del mod">
          <ac:chgData name="Yurkiewich, Alex" userId="b2e65cfe-f633-4e07-9704-0c4ea3bd5c65" providerId="ADAL" clId="{52C7B60E-7E38-49D0-967C-6C3453CD171D}" dt="2021-04-13T14:20:28.832" v="53"/>
          <ac:spMkLst>
            <pc:docMk/>
            <pc:sldMk cId="1936612258" sldId="1419"/>
            <ac:spMk id="3" creationId="{AAEFAE45-87A0-4246-BE95-06DEE3E491FB}"/>
          </ac:spMkLst>
        </pc:spChg>
        <pc:graphicFrameChg chg="add mod">
          <ac:chgData name="Yurkiewich, Alex" userId="b2e65cfe-f633-4e07-9704-0c4ea3bd5c65" providerId="ADAL" clId="{52C7B60E-7E38-49D0-967C-6C3453CD171D}" dt="2021-04-13T14:24:00.332" v="65" actId="1076"/>
          <ac:graphicFrameMkLst>
            <pc:docMk/>
            <pc:sldMk cId="1936612258" sldId="1419"/>
            <ac:graphicFrameMk id="7" creationId="{D31EBC05-F89B-4C79-B191-41F9E69291D6}"/>
          </ac:graphicFrameMkLst>
        </pc:graphicFrameChg>
        <pc:graphicFrameChg chg="del">
          <ac:chgData name="Yurkiewich, Alex" userId="b2e65cfe-f633-4e07-9704-0c4ea3bd5c65" providerId="ADAL" clId="{52C7B60E-7E38-49D0-967C-6C3453CD171D}" dt="2021-04-13T14:20:14.378" v="51" actId="478"/>
          <ac:graphicFrameMkLst>
            <pc:docMk/>
            <pc:sldMk cId="1936612258" sldId="1419"/>
            <ac:graphicFrameMk id="10" creationId="{D31EBC05-F89B-4C79-B191-41F9E69291D6}"/>
          </ac:graphicFrameMkLst>
        </pc:graphicFrameChg>
      </pc:sldChg>
      <pc:sldChg chg="addSp delSp modSp mod">
        <pc:chgData name="Yurkiewich, Alex" userId="b2e65cfe-f633-4e07-9704-0c4ea3bd5c65" providerId="ADAL" clId="{52C7B60E-7E38-49D0-967C-6C3453CD171D}" dt="2021-04-13T14:23:52.211" v="63" actId="1076"/>
        <pc:sldMkLst>
          <pc:docMk/>
          <pc:sldMk cId="3925792656" sldId="1421"/>
        </pc:sldMkLst>
        <pc:spChg chg="add del mod">
          <ac:chgData name="Yurkiewich, Alex" userId="b2e65cfe-f633-4e07-9704-0c4ea3bd5c65" providerId="ADAL" clId="{52C7B60E-7E38-49D0-967C-6C3453CD171D}" dt="2021-04-13T14:17:42.788" v="34"/>
          <ac:spMkLst>
            <pc:docMk/>
            <pc:sldMk cId="3925792656" sldId="1421"/>
            <ac:spMk id="3" creationId="{DFD1785C-2774-4D9A-A130-D12B8BF731D5}"/>
          </ac:spMkLst>
        </pc:spChg>
        <pc:graphicFrameChg chg="add mod">
          <ac:chgData name="Yurkiewich, Alex" userId="b2e65cfe-f633-4e07-9704-0c4ea3bd5c65" providerId="ADAL" clId="{52C7B60E-7E38-49D0-967C-6C3453CD171D}" dt="2021-04-13T14:17:40.001" v="31"/>
          <ac:graphicFrameMkLst>
            <pc:docMk/>
            <pc:sldMk cId="3925792656" sldId="1421"/>
            <ac:graphicFrameMk id="9" creationId="{B65785F5-FF6A-4732-9E06-CFEDCC1689DD}"/>
          </ac:graphicFrameMkLst>
        </pc:graphicFrameChg>
        <pc:graphicFrameChg chg="del">
          <ac:chgData name="Yurkiewich, Alex" userId="b2e65cfe-f633-4e07-9704-0c4ea3bd5c65" providerId="ADAL" clId="{52C7B60E-7E38-49D0-967C-6C3453CD171D}" dt="2021-04-13T14:17:33.740" v="27" actId="478"/>
          <ac:graphicFrameMkLst>
            <pc:docMk/>
            <pc:sldMk cId="3925792656" sldId="1421"/>
            <ac:graphicFrameMk id="10" creationId="{B65785F5-FF6A-4732-9E06-CFEDCC1689DD}"/>
          </ac:graphicFrameMkLst>
        </pc:graphicFrameChg>
        <pc:graphicFrameChg chg="add mod">
          <ac:chgData name="Yurkiewich, Alex" userId="b2e65cfe-f633-4e07-9704-0c4ea3bd5c65" providerId="ADAL" clId="{52C7B60E-7E38-49D0-967C-6C3453CD171D}" dt="2021-04-13T14:23:52.211" v="63" actId="1076"/>
          <ac:graphicFrameMkLst>
            <pc:docMk/>
            <pc:sldMk cId="3925792656" sldId="1421"/>
            <ac:graphicFrameMk id="11" creationId="{B65785F5-FF6A-4732-9E06-CFEDCC1689DD}"/>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ayurkiewich\AppData\Local\Microsoft\Windows\INetCache\Content.Outlook\O7ABQ2KI\Case%20for%20Improvement%20charts-FR%20(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yurkiewich\AppData\Local\Microsoft\Windows\INetCache\Content.Outlook\O7ABQ2KI\Case%20for%20Improvement%20charts-FR%20(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yurkiewich\AppData\Local\Microsoft\Windows\INetCache\Content.Outlook\O7ABQ2KI\Case%20for%20Improvement%20charts-FR%20(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ayurkiewich\AppData\Local\Microsoft\Windows\INetCache\Content.Outlook\O7ABQ2KI\Case%20for%20Improvement%20charts-FR%20(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ayurkiewich\AppData\Local\Microsoft\Windows\INetCache\Content.Outlook\O7ABQ2KI\Case%20for%20Improvement%20charts-FR%20(1).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CA"/>
              <a:t>Pourcentage des personnes atteintes de diabète </a:t>
            </a:r>
            <a:r>
              <a:rPr lang="fr-CA" baseline="0"/>
              <a:t>qui ont eu besoin de soins actifs d’urgence pour le diabète, en Ontario, par région, 2018-2019</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Sheet1.!$Y$1</c:f>
              <c:strCache>
                <c:ptCount val="1"/>
                <c:pt idx="0">
                  <c:v>Visites à l’urgence</c:v>
                </c:pt>
              </c:strCache>
            </c:strRef>
          </c:tx>
          <c:spPr>
            <a:solidFill>
              <a:srgbClr val="00B2E3"/>
            </a:solidFill>
            <a:ln>
              <a:noFill/>
            </a:ln>
            <a:effectLst/>
          </c:spPr>
          <c:invertIfNegative val="0"/>
          <c:dPt>
            <c:idx val="0"/>
            <c:invertIfNegative val="0"/>
            <c:bubble3D val="0"/>
            <c:spPr>
              <a:pattFill prst="wdUpDiag">
                <a:fgClr>
                  <a:srgbClr val="00B2E3"/>
                </a:fgClr>
                <a:bgClr>
                  <a:schemeClr val="bg1"/>
                </a:bgClr>
              </a:pattFill>
              <a:ln>
                <a:solidFill>
                  <a:srgbClr val="00B2E3"/>
                </a:solidFill>
              </a:ln>
              <a:effectLst/>
            </c:spPr>
            <c:extLst>
              <c:ext xmlns:c16="http://schemas.microsoft.com/office/drawing/2014/chart" uri="{C3380CC4-5D6E-409C-BE32-E72D297353CC}">
                <c16:uniqueId val="{00000001-1DFA-46D3-BE2B-565CD94A3605}"/>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Sheet1.!$X$2:$X$16</c:f>
              <c:strCache>
                <c:ptCount val="15"/>
                <c:pt idx="0">
                  <c:v>ONTARIO</c:v>
                </c:pt>
                <c:pt idx="1">
                  <c:v>Centre</c:v>
                </c:pt>
                <c:pt idx="2">
                  <c:v>Centre-Est</c:v>
                </c:pt>
                <c:pt idx="3">
                  <c:v>Centre-Ouest</c:v>
                </c:pt>
                <c:pt idx="4">
                  <c:v>Champlain</c:v>
                </c:pt>
                <c:pt idx="5">
                  <c:v>Érié St-Clair</c:v>
                </c:pt>
                <c:pt idx="6">
                  <c:v>Hamilton Niagara Haldimand Brant</c:v>
                </c:pt>
                <c:pt idx="7">
                  <c:v>Mississauga Halton</c:v>
                </c:pt>
                <c:pt idx="8">
                  <c:v>Nord-Est</c:v>
                </c:pt>
                <c:pt idx="9">
                  <c:v>Simcoe Nord Muskoka</c:v>
                </c:pt>
                <c:pt idx="10">
                  <c:v>Nord-Ouest</c:v>
                </c:pt>
                <c:pt idx="11">
                  <c:v>Sud-Est</c:v>
                </c:pt>
                <c:pt idx="12">
                  <c:v>Sud-Ouest</c:v>
                </c:pt>
                <c:pt idx="13">
                  <c:v>Centre-Toronto</c:v>
                </c:pt>
                <c:pt idx="14">
                  <c:v>Waterloo Wellington</c:v>
                </c:pt>
              </c:strCache>
            </c:strRef>
          </c:cat>
          <c:val>
            <c:numRef>
              <c:f>Sheet1.!$Y$2:$Y$16</c:f>
              <c:numCache>
                <c:formatCode>####0.00</c:formatCode>
                <c:ptCount val="15"/>
                <c:pt idx="0" formatCode="General">
                  <c:v>1.55</c:v>
                </c:pt>
                <c:pt idx="1">
                  <c:v>1.1107517205042601</c:v>
                </c:pt>
                <c:pt idx="2">
                  <c:v>1.34931471902877</c:v>
                </c:pt>
                <c:pt idx="3">
                  <c:v>1.15614890865313</c:v>
                </c:pt>
                <c:pt idx="4">
                  <c:v>1.70286488069137</c:v>
                </c:pt>
                <c:pt idx="5">
                  <c:v>1.5610151855460399</c:v>
                </c:pt>
                <c:pt idx="6">
                  <c:v>1.7334799892866399</c:v>
                </c:pt>
                <c:pt idx="7">
                  <c:v>0.93118858441939001</c:v>
                </c:pt>
                <c:pt idx="8">
                  <c:v>2.4862024537990699</c:v>
                </c:pt>
                <c:pt idx="9">
                  <c:v>1.95809745299442</c:v>
                </c:pt>
                <c:pt idx="10">
                  <c:v>3.4726844514709398</c:v>
                </c:pt>
                <c:pt idx="11">
                  <c:v>2.2857190671204801</c:v>
                </c:pt>
                <c:pt idx="12">
                  <c:v>2.1228858683384799</c:v>
                </c:pt>
                <c:pt idx="13">
                  <c:v>1.49771098910719</c:v>
                </c:pt>
                <c:pt idx="14">
                  <c:v>1.5732764309534399</c:v>
                </c:pt>
              </c:numCache>
            </c:numRef>
          </c:val>
          <c:extLst>
            <c:ext xmlns:c16="http://schemas.microsoft.com/office/drawing/2014/chart" uri="{C3380CC4-5D6E-409C-BE32-E72D297353CC}">
              <c16:uniqueId val="{00000002-1DFA-46D3-BE2B-565CD94A3605}"/>
            </c:ext>
          </c:extLst>
        </c:ser>
        <c:ser>
          <c:idx val="1"/>
          <c:order val="1"/>
          <c:tx>
            <c:strRef>
              <c:f>Sheet1.!$Z$1</c:f>
              <c:strCache>
                <c:ptCount val="1"/>
                <c:pt idx="0">
                  <c:v>Admissions à l’hôpital</c:v>
                </c:pt>
              </c:strCache>
            </c:strRef>
          </c:tx>
          <c:spPr>
            <a:solidFill>
              <a:srgbClr val="92278F"/>
            </a:solidFill>
            <a:ln>
              <a:noFill/>
            </a:ln>
            <a:effectLst/>
          </c:spPr>
          <c:invertIfNegative val="0"/>
          <c:dPt>
            <c:idx val="0"/>
            <c:invertIfNegative val="0"/>
            <c:bubble3D val="0"/>
            <c:spPr>
              <a:pattFill prst="wdUpDiag">
                <a:fgClr>
                  <a:srgbClr val="92278F"/>
                </a:fgClr>
                <a:bgClr>
                  <a:schemeClr val="bg1"/>
                </a:bgClr>
              </a:pattFill>
              <a:ln>
                <a:solidFill>
                  <a:srgbClr val="92278F"/>
                </a:solidFill>
              </a:ln>
              <a:effectLst/>
            </c:spPr>
            <c:extLst>
              <c:ext xmlns:c16="http://schemas.microsoft.com/office/drawing/2014/chart" uri="{C3380CC4-5D6E-409C-BE32-E72D297353CC}">
                <c16:uniqueId val="{00000004-1DFA-46D3-BE2B-565CD94A3605}"/>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Sheet1.!$X$2:$X$16</c:f>
              <c:strCache>
                <c:ptCount val="15"/>
                <c:pt idx="0">
                  <c:v>ONTARIO</c:v>
                </c:pt>
                <c:pt idx="1">
                  <c:v>Centre</c:v>
                </c:pt>
                <c:pt idx="2">
                  <c:v>Centre-Est</c:v>
                </c:pt>
                <c:pt idx="3">
                  <c:v>Centre-Ouest</c:v>
                </c:pt>
                <c:pt idx="4">
                  <c:v>Champlain</c:v>
                </c:pt>
                <c:pt idx="5">
                  <c:v>Érié St-Clair</c:v>
                </c:pt>
                <c:pt idx="6">
                  <c:v>Hamilton Niagara Haldimand Brant</c:v>
                </c:pt>
                <c:pt idx="7">
                  <c:v>Mississauga Halton</c:v>
                </c:pt>
                <c:pt idx="8">
                  <c:v>Nord-Est</c:v>
                </c:pt>
                <c:pt idx="9">
                  <c:v>Simcoe Nord Muskoka</c:v>
                </c:pt>
                <c:pt idx="10">
                  <c:v>Nord-Ouest</c:v>
                </c:pt>
                <c:pt idx="11">
                  <c:v>Sud-Est</c:v>
                </c:pt>
                <c:pt idx="12">
                  <c:v>Sud-Ouest</c:v>
                </c:pt>
                <c:pt idx="13">
                  <c:v>Centre-Toronto</c:v>
                </c:pt>
                <c:pt idx="14">
                  <c:v>Waterloo Wellington</c:v>
                </c:pt>
              </c:strCache>
            </c:strRef>
          </c:cat>
          <c:val>
            <c:numRef>
              <c:f>Sheet1.!$Z$2:$Z$16</c:f>
              <c:numCache>
                <c:formatCode>####0.00</c:formatCode>
                <c:ptCount val="15"/>
                <c:pt idx="0" formatCode="General">
                  <c:v>0.64</c:v>
                </c:pt>
                <c:pt idx="1">
                  <c:v>0.46297274334927002</c:v>
                </c:pt>
                <c:pt idx="2">
                  <c:v>0.53556513693133001</c:v>
                </c:pt>
                <c:pt idx="3">
                  <c:v>0.49089500156491001</c:v>
                </c:pt>
                <c:pt idx="4">
                  <c:v>0.63432118987212005</c:v>
                </c:pt>
                <c:pt idx="5">
                  <c:v>0.55939268710372003</c:v>
                </c:pt>
                <c:pt idx="6">
                  <c:v>0.77795196135417</c:v>
                </c:pt>
                <c:pt idx="7">
                  <c:v>0.45577864628324</c:v>
                </c:pt>
                <c:pt idx="8">
                  <c:v>0.96703213744130001</c:v>
                </c:pt>
                <c:pt idx="9">
                  <c:v>0.78106558589595998</c:v>
                </c:pt>
                <c:pt idx="10">
                  <c:v>1.37124221089853</c:v>
                </c:pt>
                <c:pt idx="11">
                  <c:v>0.87074162758483997</c:v>
                </c:pt>
                <c:pt idx="12">
                  <c:v>0.78824861822717995</c:v>
                </c:pt>
                <c:pt idx="13">
                  <c:v>0.73603351900349001</c:v>
                </c:pt>
                <c:pt idx="14">
                  <c:v>0.63353846471935005</c:v>
                </c:pt>
              </c:numCache>
            </c:numRef>
          </c:val>
          <c:extLst>
            <c:ext xmlns:c16="http://schemas.microsoft.com/office/drawing/2014/chart" uri="{C3380CC4-5D6E-409C-BE32-E72D297353CC}">
              <c16:uniqueId val="{00000005-1DFA-46D3-BE2B-565CD94A3605}"/>
            </c:ext>
          </c:extLst>
        </c:ser>
        <c:dLbls>
          <c:dLblPos val="outEnd"/>
          <c:showLegendKey val="0"/>
          <c:showVal val="1"/>
          <c:showCatName val="0"/>
          <c:showSerName val="0"/>
          <c:showPercent val="0"/>
          <c:showBubbleSize val="0"/>
        </c:dLbls>
        <c:gapWidth val="219"/>
        <c:overlap val="-27"/>
        <c:axId val="877995080"/>
        <c:axId val="877995408"/>
      </c:barChart>
      <c:catAx>
        <c:axId val="87799508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CA"/>
                  <a:t>Région</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7995408"/>
        <c:crosses val="autoZero"/>
        <c:auto val="1"/>
        <c:lblAlgn val="ctr"/>
        <c:lblOffset val="100"/>
        <c:noMultiLvlLbl val="0"/>
      </c:catAx>
      <c:valAx>
        <c:axId val="877995408"/>
        <c:scaling>
          <c:orientation val="minMax"/>
          <c:max val="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CA"/>
                  <a:t>Pourcentage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79950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CA"/>
              <a:t>Pourcentage des personnes atteintes de diabète </a:t>
            </a:r>
            <a:r>
              <a:rPr lang="fr-CA" baseline="0"/>
              <a:t>qui ont eu besoin de soins actifs d’urgence pour le diabète, en Ontario, par groupe d’âge, 2018-2019</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Sheet1.!$N$1</c:f>
              <c:strCache>
                <c:ptCount val="1"/>
                <c:pt idx="0">
                  <c:v>Visites à l’urgence</c:v>
                </c:pt>
              </c:strCache>
            </c:strRef>
          </c:tx>
          <c:spPr>
            <a:solidFill>
              <a:srgbClr val="00A0A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Sheet1.!$M$2:$M$6</c:f>
              <c:strCache>
                <c:ptCount val="5"/>
                <c:pt idx="0">
                  <c:v>0-19</c:v>
                </c:pt>
                <c:pt idx="1">
                  <c:v>20-34</c:v>
                </c:pt>
                <c:pt idx="2">
                  <c:v>35-49</c:v>
                </c:pt>
                <c:pt idx="3">
                  <c:v>50-64</c:v>
                </c:pt>
                <c:pt idx="4">
                  <c:v>65+</c:v>
                </c:pt>
              </c:strCache>
            </c:strRef>
          </c:cat>
          <c:val>
            <c:numRef>
              <c:f>Sheet1.!$N$2:$N$6</c:f>
              <c:numCache>
                <c:formatCode>General</c:formatCode>
                <c:ptCount val="5"/>
                <c:pt idx="0">
                  <c:v>7.89</c:v>
                </c:pt>
                <c:pt idx="1">
                  <c:v>4.55</c:v>
                </c:pt>
                <c:pt idx="2">
                  <c:v>1.87</c:v>
                </c:pt>
                <c:pt idx="3">
                  <c:v>1.41</c:v>
                </c:pt>
                <c:pt idx="4">
                  <c:v>1.31</c:v>
                </c:pt>
              </c:numCache>
            </c:numRef>
          </c:val>
          <c:extLst>
            <c:ext xmlns:c16="http://schemas.microsoft.com/office/drawing/2014/chart" uri="{C3380CC4-5D6E-409C-BE32-E72D297353CC}">
              <c16:uniqueId val="{00000000-2D79-4016-BF4C-B4B72AB4BD89}"/>
            </c:ext>
          </c:extLst>
        </c:ser>
        <c:ser>
          <c:idx val="1"/>
          <c:order val="1"/>
          <c:tx>
            <c:strRef>
              <c:f>Sheet1.!$O$1</c:f>
              <c:strCache>
                <c:ptCount val="1"/>
                <c:pt idx="0">
                  <c:v>Admissions à l’hôpital</c:v>
                </c:pt>
              </c:strCache>
            </c:strRef>
          </c:tx>
          <c:spPr>
            <a:solidFill>
              <a:srgbClr val="C1B28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Sheet1.!$M$2:$M$6</c:f>
              <c:strCache>
                <c:ptCount val="5"/>
                <c:pt idx="0">
                  <c:v>0-19</c:v>
                </c:pt>
                <c:pt idx="1">
                  <c:v>20-34</c:v>
                </c:pt>
                <c:pt idx="2">
                  <c:v>35-49</c:v>
                </c:pt>
                <c:pt idx="3">
                  <c:v>50-64</c:v>
                </c:pt>
                <c:pt idx="4">
                  <c:v>65+</c:v>
                </c:pt>
              </c:strCache>
            </c:strRef>
          </c:cat>
          <c:val>
            <c:numRef>
              <c:f>Sheet1.!$O$2:$O$6</c:f>
              <c:numCache>
                <c:formatCode>General</c:formatCode>
                <c:ptCount val="5"/>
                <c:pt idx="0">
                  <c:v>4.1399999999999997</c:v>
                </c:pt>
                <c:pt idx="1">
                  <c:v>2.2200000000000002</c:v>
                </c:pt>
                <c:pt idx="2">
                  <c:v>0.75</c:v>
                </c:pt>
                <c:pt idx="3">
                  <c:v>0.52</c:v>
                </c:pt>
                <c:pt idx="4">
                  <c:v>0.55000000000000004</c:v>
                </c:pt>
              </c:numCache>
            </c:numRef>
          </c:val>
          <c:extLst>
            <c:ext xmlns:c16="http://schemas.microsoft.com/office/drawing/2014/chart" uri="{C3380CC4-5D6E-409C-BE32-E72D297353CC}">
              <c16:uniqueId val="{00000001-2D79-4016-BF4C-B4B72AB4BD89}"/>
            </c:ext>
          </c:extLst>
        </c:ser>
        <c:dLbls>
          <c:showLegendKey val="0"/>
          <c:showVal val="1"/>
          <c:showCatName val="0"/>
          <c:showSerName val="0"/>
          <c:showPercent val="0"/>
          <c:showBubbleSize val="0"/>
        </c:dLbls>
        <c:gapWidth val="150"/>
        <c:axId val="912346712"/>
        <c:axId val="912353928"/>
      </c:barChart>
      <c:catAx>
        <c:axId val="91234671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CA"/>
                  <a:t>Groupe d’âge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2353928"/>
        <c:crosses val="autoZero"/>
        <c:auto val="1"/>
        <c:lblAlgn val="ctr"/>
        <c:lblOffset val="100"/>
        <c:noMultiLvlLbl val="0"/>
      </c:catAx>
      <c:valAx>
        <c:axId val="9123539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CA"/>
                  <a:t>Pourcentage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23467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CA"/>
              <a:t>Pourcentage de personnes qui ont eu besoin de soins actifs d’urgence pour le diabète qui se sont rendues à l’urgence </a:t>
            </a:r>
            <a:r>
              <a:rPr lang="fr-CA" baseline="0"/>
              <a:t>ou ont été hospitalisées pour le diabète dans les 30 jours, en Ontario</a:t>
            </a:r>
          </a:p>
        </c:rich>
      </c:tx>
      <c:layout>
        <c:manualLayout>
          <c:xMode val="edge"/>
          <c:yMode val="edge"/>
          <c:x val="0.10395822397200349"/>
          <c:y val="2.777777777777777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Visites à l’urgence</c:v>
                </c:pt>
              </c:strCache>
            </c:strRef>
          </c:tx>
          <c:spPr>
            <a:ln w="28575" cap="rnd">
              <a:solidFill>
                <a:srgbClr val="92278F"/>
              </a:solidFill>
              <a:round/>
            </a:ln>
            <a:effectLst/>
          </c:spPr>
          <c:marker>
            <c:symbol val="circle"/>
            <c:size val="5"/>
            <c:spPr>
              <a:solidFill>
                <a:srgbClr val="92278F"/>
              </a:solidFill>
              <a:ln w="9525">
                <a:solidFill>
                  <a:srgbClr val="92278F"/>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2016-2017</c:v>
                </c:pt>
                <c:pt idx="1">
                  <c:v>2017-2018</c:v>
                </c:pt>
                <c:pt idx="2">
                  <c:v>2018-2019</c:v>
                </c:pt>
              </c:strCache>
            </c:strRef>
          </c:cat>
          <c:val>
            <c:numRef>
              <c:f>Sheet1.!$B$2:$B$4</c:f>
              <c:numCache>
                <c:formatCode>####0.00</c:formatCode>
                <c:ptCount val="3"/>
                <c:pt idx="0">
                  <c:v>14.4554888821754</c:v>
                </c:pt>
                <c:pt idx="1">
                  <c:v>14.987651601384</c:v>
                </c:pt>
                <c:pt idx="2">
                  <c:v>14.9440217035509</c:v>
                </c:pt>
              </c:numCache>
            </c:numRef>
          </c:val>
          <c:smooth val="0"/>
          <c:extLst>
            <c:ext xmlns:c16="http://schemas.microsoft.com/office/drawing/2014/chart" uri="{C3380CC4-5D6E-409C-BE32-E72D297353CC}">
              <c16:uniqueId val="{00000000-0C2A-4FF6-A0C4-CD3E713BFF93}"/>
            </c:ext>
          </c:extLst>
        </c:ser>
        <c:ser>
          <c:idx val="1"/>
          <c:order val="1"/>
          <c:tx>
            <c:strRef>
              <c:f>Sheet1.!$C$1</c:f>
              <c:strCache>
                <c:ptCount val="1"/>
                <c:pt idx="0">
                  <c:v>Admissions à l’hôpital</c:v>
                </c:pt>
              </c:strCache>
            </c:strRef>
          </c:tx>
          <c:spPr>
            <a:ln w="28575" cap="rnd">
              <a:solidFill>
                <a:srgbClr val="00B2E3"/>
              </a:solidFill>
              <a:round/>
            </a:ln>
            <a:effectLst/>
          </c:spPr>
          <c:marker>
            <c:symbol val="circle"/>
            <c:size val="5"/>
            <c:spPr>
              <a:solidFill>
                <a:srgbClr val="00B2E3"/>
              </a:solidFill>
              <a:ln w="9525">
                <a:solidFill>
                  <a:srgbClr val="00B2E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2016-2017</c:v>
                </c:pt>
                <c:pt idx="1">
                  <c:v>2017-2018</c:v>
                </c:pt>
                <c:pt idx="2">
                  <c:v>2018-2019</c:v>
                </c:pt>
              </c:strCache>
            </c:strRef>
          </c:cat>
          <c:val>
            <c:numRef>
              <c:f>Sheet1.!$C$2:$C$4</c:f>
              <c:numCache>
                <c:formatCode>####0.00</c:formatCode>
                <c:ptCount val="3"/>
                <c:pt idx="0">
                  <c:v>12.489868830734199</c:v>
                </c:pt>
                <c:pt idx="1">
                  <c:v>11.374590525839</c:v>
                </c:pt>
                <c:pt idx="2">
                  <c:v>11.9596080531298</c:v>
                </c:pt>
              </c:numCache>
            </c:numRef>
          </c:val>
          <c:smooth val="0"/>
          <c:extLst>
            <c:ext xmlns:c16="http://schemas.microsoft.com/office/drawing/2014/chart" uri="{C3380CC4-5D6E-409C-BE32-E72D297353CC}">
              <c16:uniqueId val="{00000001-0C2A-4FF6-A0C4-CD3E713BFF93}"/>
            </c:ext>
          </c:extLst>
        </c:ser>
        <c:dLbls>
          <c:dLblPos val="t"/>
          <c:showLegendKey val="0"/>
          <c:showVal val="1"/>
          <c:showCatName val="0"/>
          <c:showSerName val="0"/>
          <c:showPercent val="0"/>
          <c:showBubbleSize val="0"/>
        </c:dLbls>
        <c:marker val="1"/>
        <c:smooth val="0"/>
        <c:axId val="752265928"/>
        <c:axId val="752260024"/>
      </c:lineChart>
      <c:catAx>
        <c:axId val="75226592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CA"/>
                  <a:t>Année financière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2260024"/>
        <c:crosses val="autoZero"/>
        <c:auto val="1"/>
        <c:lblAlgn val="ctr"/>
        <c:lblOffset val="100"/>
        <c:noMultiLvlLbl val="0"/>
      </c:catAx>
      <c:valAx>
        <c:axId val="752260024"/>
        <c:scaling>
          <c:orientation val="minMax"/>
          <c:max val="2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CA"/>
                  <a:t>Pourcentage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2265928"/>
        <c:crosses val="autoZero"/>
        <c:crossBetween val="between"/>
        <c:majorUnit val="5"/>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CA"/>
              <a:t>Pourcentage de personnes diabétiques présentant une</a:t>
            </a:r>
            <a:r>
              <a:rPr lang="fr-CA" baseline="0"/>
              <a:t> complication </a:t>
            </a:r>
            <a:r>
              <a:rPr lang="fr-CA"/>
              <a:t>liée au diabète</a:t>
            </a:r>
            <a:r>
              <a:rPr lang="fr-CA" baseline="0"/>
              <a:t>, en Ontario, 2018-2019</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Sheet1.!$A$18</c:f>
              <c:strCache>
                <c:ptCount val="1"/>
                <c:pt idx="0">
                  <c:v>2018-2019</c:v>
                </c:pt>
              </c:strCache>
            </c:strRef>
          </c:tx>
          <c:spPr>
            <a:solidFill>
              <a:srgbClr val="00B2E3"/>
            </a:solidFill>
            <a:ln>
              <a:solidFill>
                <a:srgbClr val="00B2E3"/>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Sheet1.!$B$17:$G$17</c:f>
              <c:strCache>
                <c:ptCount val="6"/>
                <c:pt idx="0">
                  <c:v>Amputations (au-dessus de la cheville, au-dessous de la cheville)</c:v>
                </c:pt>
                <c:pt idx="1">
                  <c:v>Complications cardiovasculaires</c:v>
                </c:pt>
                <c:pt idx="2">
                  <c:v>Néphropathies au stade terminal</c:v>
                </c:pt>
                <c:pt idx="3">
                  <c:v>Hyperglycémie, hypoglycémie ou acidocétose</c:v>
                </c:pt>
                <c:pt idx="4">
                  <c:v>Rétinopathie</c:v>
                </c:pt>
                <c:pt idx="5">
                  <c:v>Infection de la peau et des tissus mous ou ulcère du pied</c:v>
                </c:pt>
              </c:strCache>
            </c:strRef>
          </c:cat>
          <c:val>
            <c:numRef>
              <c:f>Sheet1.!$B$18:$G$18</c:f>
              <c:numCache>
                <c:formatCode>####0.00</c:formatCode>
                <c:ptCount val="6"/>
                <c:pt idx="0">
                  <c:v>0.10299149500836</c:v>
                </c:pt>
                <c:pt idx="1">
                  <c:v>1.1776732289751299</c:v>
                </c:pt>
                <c:pt idx="2">
                  <c:v>0.70246196392298998</c:v>
                </c:pt>
                <c:pt idx="3">
                  <c:v>0.80984646108810998</c:v>
                </c:pt>
                <c:pt idx="4">
                  <c:v>1.70790161627614</c:v>
                </c:pt>
                <c:pt idx="5">
                  <c:v>1.7183611452208001</c:v>
                </c:pt>
              </c:numCache>
            </c:numRef>
          </c:val>
          <c:extLst>
            <c:ext xmlns:c16="http://schemas.microsoft.com/office/drawing/2014/chart" uri="{C3380CC4-5D6E-409C-BE32-E72D297353CC}">
              <c16:uniqueId val="{00000000-2A5A-423E-9430-15109ADF3763}"/>
            </c:ext>
          </c:extLst>
        </c:ser>
        <c:dLbls>
          <c:dLblPos val="outEnd"/>
          <c:showLegendKey val="0"/>
          <c:showVal val="1"/>
          <c:showCatName val="0"/>
          <c:showSerName val="0"/>
          <c:showPercent val="0"/>
          <c:showBubbleSize val="0"/>
        </c:dLbls>
        <c:gapWidth val="219"/>
        <c:overlap val="-27"/>
        <c:axId val="885510552"/>
        <c:axId val="885512192"/>
      </c:barChart>
      <c:catAx>
        <c:axId val="88551055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CA"/>
                  <a:t>Complication liée au diabète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5512192"/>
        <c:crosses val="autoZero"/>
        <c:auto val="1"/>
        <c:lblAlgn val="ctr"/>
        <c:lblOffset val="100"/>
        <c:noMultiLvlLbl val="0"/>
      </c:catAx>
      <c:valAx>
        <c:axId val="885512192"/>
        <c:scaling>
          <c:orientation val="minMax"/>
          <c:max val="3"/>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CA"/>
                  <a:t>Pourcentage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55105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CA"/>
              <a:t>Pourcentage de personnes diabétiques présentant une</a:t>
            </a:r>
            <a:r>
              <a:rPr lang="fr-CA" baseline="0"/>
              <a:t> complication </a:t>
            </a:r>
            <a:r>
              <a:rPr lang="fr-CA"/>
              <a:t>liée au diabète</a:t>
            </a:r>
            <a:r>
              <a:rPr lang="fr-CA" baseline="0"/>
              <a:t>, par quintile de revenu, 2018-2019</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Sheet1.!$N$18</c:f>
              <c:strCache>
                <c:ptCount val="1"/>
                <c:pt idx="0">
                  <c:v>1 (le plus bas)</c:v>
                </c:pt>
              </c:strCache>
            </c:strRef>
          </c:tx>
          <c:spPr>
            <a:solidFill>
              <a:srgbClr val="00B2E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Sheet1.!$O$17:$T$17</c:f>
              <c:strCache>
                <c:ptCount val="6"/>
                <c:pt idx="0">
                  <c:v>Amputations (au-dessus de la cheville, au-dessous de la cheville)</c:v>
                </c:pt>
                <c:pt idx="1">
                  <c:v>Complications cardiovasculaires</c:v>
                </c:pt>
                <c:pt idx="2">
                  <c:v>Néphropathies au stade terminal</c:v>
                </c:pt>
                <c:pt idx="3">
                  <c:v>Hyperglycémie, hypoglycémie ou acidocétose</c:v>
                </c:pt>
                <c:pt idx="4">
                  <c:v>Rétinopathie</c:v>
                </c:pt>
                <c:pt idx="5">
                  <c:v>Infection de la peau et des tissus mous ou ulcère du pied</c:v>
                </c:pt>
              </c:strCache>
            </c:strRef>
          </c:cat>
          <c:val>
            <c:numRef>
              <c:f>Sheet1.!$O$18:$T$18</c:f>
              <c:numCache>
                <c:formatCode>####0.00</c:formatCode>
                <c:ptCount val="6"/>
                <c:pt idx="0">
                  <c:v>0.14813623798570999</c:v>
                </c:pt>
                <c:pt idx="1">
                  <c:v>1.35539494005451</c:v>
                </c:pt>
                <c:pt idx="2">
                  <c:v>0.92749530474315001</c:v>
                </c:pt>
                <c:pt idx="3">
                  <c:v>1.0362634643750801</c:v>
                </c:pt>
                <c:pt idx="4">
                  <c:v>1.8020386849129899</c:v>
                </c:pt>
                <c:pt idx="5">
                  <c:v>2.1382345328961598</c:v>
                </c:pt>
              </c:numCache>
            </c:numRef>
          </c:val>
          <c:extLst>
            <c:ext xmlns:c16="http://schemas.microsoft.com/office/drawing/2014/chart" uri="{C3380CC4-5D6E-409C-BE32-E72D297353CC}">
              <c16:uniqueId val="{00000000-8ECD-449F-8AB3-AAE489A26071}"/>
            </c:ext>
          </c:extLst>
        </c:ser>
        <c:ser>
          <c:idx val="1"/>
          <c:order val="1"/>
          <c:tx>
            <c:strRef>
              <c:f>Sheet1.!$N$19</c:f>
              <c:strCache>
                <c:ptCount val="1"/>
                <c:pt idx="0">
                  <c:v>2</c:v>
                </c:pt>
              </c:strCache>
            </c:strRef>
          </c:tx>
          <c:spPr>
            <a:solidFill>
              <a:srgbClr val="C1B28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Sheet1.!$O$17:$T$17</c:f>
              <c:strCache>
                <c:ptCount val="6"/>
                <c:pt idx="0">
                  <c:v>Amputations (au-dessus de la cheville, au-dessous de la cheville)</c:v>
                </c:pt>
                <c:pt idx="1">
                  <c:v>Complications cardiovasculaires</c:v>
                </c:pt>
                <c:pt idx="2">
                  <c:v>Néphropathies au stade terminal</c:v>
                </c:pt>
                <c:pt idx="3">
                  <c:v>Hyperglycémie, hypoglycémie ou acidocétose</c:v>
                </c:pt>
                <c:pt idx="4">
                  <c:v>Rétinopathie</c:v>
                </c:pt>
                <c:pt idx="5">
                  <c:v>Infection de la peau et des tissus mous ou ulcère du pied</c:v>
                </c:pt>
              </c:strCache>
            </c:strRef>
          </c:cat>
          <c:val>
            <c:numRef>
              <c:f>Sheet1.!$O$19:$T$19</c:f>
              <c:numCache>
                <c:formatCode>####0.00</c:formatCode>
                <c:ptCount val="6"/>
                <c:pt idx="0">
                  <c:v>0.10647885792221</c:v>
                </c:pt>
                <c:pt idx="1">
                  <c:v>1.2008674497346301</c:v>
                </c:pt>
                <c:pt idx="2">
                  <c:v>0.74585936659967</c:v>
                </c:pt>
                <c:pt idx="3">
                  <c:v>0.85725322802813997</c:v>
                </c:pt>
                <c:pt idx="4">
                  <c:v>1.7155782981673899</c:v>
                </c:pt>
                <c:pt idx="5">
                  <c:v>1.7667261011458799</c:v>
                </c:pt>
              </c:numCache>
            </c:numRef>
          </c:val>
          <c:extLst>
            <c:ext xmlns:c16="http://schemas.microsoft.com/office/drawing/2014/chart" uri="{C3380CC4-5D6E-409C-BE32-E72D297353CC}">
              <c16:uniqueId val="{00000001-8ECD-449F-8AB3-AAE489A26071}"/>
            </c:ext>
          </c:extLst>
        </c:ser>
        <c:ser>
          <c:idx val="2"/>
          <c:order val="2"/>
          <c:tx>
            <c:strRef>
              <c:f>Sheet1.!$N$20</c:f>
              <c:strCache>
                <c:ptCount val="1"/>
                <c:pt idx="0">
                  <c:v>3</c:v>
                </c:pt>
              </c:strCache>
            </c:strRef>
          </c:tx>
          <c:spPr>
            <a:solidFill>
              <a:srgbClr val="92278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Sheet1.!$O$17:$T$17</c:f>
              <c:strCache>
                <c:ptCount val="6"/>
                <c:pt idx="0">
                  <c:v>Amputations (au-dessus de la cheville, au-dessous de la cheville)</c:v>
                </c:pt>
                <c:pt idx="1">
                  <c:v>Complications cardiovasculaires</c:v>
                </c:pt>
                <c:pt idx="2">
                  <c:v>Néphropathies au stade terminal</c:v>
                </c:pt>
                <c:pt idx="3">
                  <c:v>Hyperglycémie, hypoglycémie ou acidocétose</c:v>
                </c:pt>
                <c:pt idx="4">
                  <c:v>Rétinopathie</c:v>
                </c:pt>
                <c:pt idx="5">
                  <c:v>Infection de la peau et des tissus mous ou ulcère du pied</c:v>
                </c:pt>
              </c:strCache>
            </c:strRef>
          </c:cat>
          <c:val>
            <c:numRef>
              <c:f>Sheet1.!$O$20:$T$20</c:f>
              <c:numCache>
                <c:formatCode>####0.00</c:formatCode>
                <c:ptCount val="6"/>
                <c:pt idx="0">
                  <c:v>8.3403104815350002E-2</c:v>
                </c:pt>
                <c:pt idx="1">
                  <c:v>1.13312928688593</c:v>
                </c:pt>
                <c:pt idx="2">
                  <c:v>0.65647929148713002</c:v>
                </c:pt>
                <c:pt idx="3">
                  <c:v>0.74447880989397996</c:v>
                </c:pt>
                <c:pt idx="4">
                  <c:v>1.7296397584771701</c:v>
                </c:pt>
                <c:pt idx="5">
                  <c:v>1.6109670122289499</c:v>
                </c:pt>
              </c:numCache>
            </c:numRef>
          </c:val>
          <c:extLst>
            <c:ext xmlns:c16="http://schemas.microsoft.com/office/drawing/2014/chart" uri="{C3380CC4-5D6E-409C-BE32-E72D297353CC}">
              <c16:uniqueId val="{00000002-8ECD-449F-8AB3-AAE489A26071}"/>
            </c:ext>
          </c:extLst>
        </c:ser>
        <c:ser>
          <c:idx val="3"/>
          <c:order val="3"/>
          <c:tx>
            <c:strRef>
              <c:f>Sheet1.!$N$21</c:f>
              <c:strCache>
                <c:ptCount val="1"/>
                <c:pt idx="0">
                  <c:v>4</c:v>
                </c:pt>
              </c:strCache>
            </c:strRef>
          </c:tx>
          <c:spPr>
            <a:solidFill>
              <a:srgbClr val="00A0A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Sheet1.!$O$17:$T$17</c:f>
              <c:strCache>
                <c:ptCount val="6"/>
                <c:pt idx="0">
                  <c:v>Amputations (au-dessus de la cheville, au-dessous de la cheville)</c:v>
                </c:pt>
                <c:pt idx="1">
                  <c:v>Complications cardiovasculaires</c:v>
                </c:pt>
                <c:pt idx="2">
                  <c:v>Néphropathies au stade terminal</c:v>
                </c:pt>
                <c:pt idx="3">
                  <c:v>Hyperglycémie, hypoglycémie ou acidocétose</c:v>
                </c:pt>
                <c:pt idx="4">
                  <c:v>Rétinopathie</c:v>
                </c:pt>
                <c:pt idx="5">
                  <c:v>Infection de la peau et des tissus mous ou ulcère du pied</c:v>
                </c:pt>
              </c:strCache>
            </c:strRef>
          </c:cat>
          <c:val>
            <c:numRef>
              <c:f>Sheet1.!$O$21:$T$21</c:f>
              <c:numCache>
                <c:formatCode>####0.00</c:formatCode>
                <c:ptCount val="6"/>
                <c:pt idx="0">
                  <c:v>8.962752345833E-2</c:v>
                </c:pt>
                <c:pt idx="1">
                  <c:v>1.0953620512296101</c:v>
                </c:pt>
                <c:pt idx="2">
                  <c:v>0.58835440023501995</c:v>
                </c:pt>
                <c:pt idx="3">
                  <c:v>0.69176009377061998</c:v>
                </c:pt>
                <c:pt idx="4">
                  <c:v>1.64249362964684</c:v>
                </c:pt>
                <c:pt idx="5">
                  <c:v>1.5530661659901599</c:v>
                </c:pt>
              </c:numCache>
            </c:numRef>
          </c:val>
          <c:extLst>
            <c:ext xmlns:c16="http://schemas.microsoft.com/office/drawing/2014/chart" uri="{C3380CC4-5D6E-409C-BE32-E72D297353CC}">
              <c16:uniqueId val="{00000003-8ECD-449F-8AB3-AAE489A26071}"/>
            </c:ext>
          </c:extLst>
        </c:ser>
        <c:ser>
          <c:idx val="4"/>
          <c:order val="4"/>
          <c:tx>
            <c:strRef>
              <c:f>Sheet1.!$N$22</c:f>
              <c:strCache>
                <c:ptCount val="1"/>
                <c:pt idx="0">
                  <c:v>5 (le plus élevé)</c:v>
                </c:pt>
              </c:strCache>
            </c:strRef>
          </c:tx>
          <c:spPr>
            <a:solidFill>
              <a:srgbClr val="ED037C"/>
            </a:solidFill>
            <a:ln>
              <a:solidFill>
                <a:srgbClr val="ED037C"/>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Sheet1.!$O$17:$T$17</c:f>
              <c:strCache>
                <c:ptCount val="6"/>
                <c:pt idx="0">
                  <c:v>Amputations (au-dessus de la cheville, au-dessous de la cheville)</c:v>
                </c:pt>
                <c:pt idx="1">
                  <c:v>Complications cardiovasculaires</c:v>
                </c:pt>
                <c:pt idx="2">
                  <c:v>Néphropathies au stade terminal</c:v>
                </c:pt>
                <c:pt idx="3">
                  <c:v>Hyperglycémie, hypoglycémie ou acidocétose</c:v>
                </c:pt>
                <c:pt idx="4">
                  <c:v>Rétinopathie</c:v>
                </c:pt>
                <c:pt idx="5">
                  <c:v>Infection de la peau et des tissus mous ou ulcère du pied</c:v>
                </c:pt>
              </c:strCache>
            </c:strRef>
          </c:cat>
          <c:val>
            <c:numRef>
              <c:f>Sheet1.!$O$22:$T$22</c:f>
              <c:numCache>
                <c:formatCode>####0.00</c:formatCode>
                <c:ptCount val="6"/>
                <c:pt idx="0">
                  <c:v>7.2168624999890005E-2</c:v>
                </c:pt>
                <c:pt idx="1">
                  <c:v>1.0309703914167301</c:v>
                </c:pt>
                <c:pt idx="2">
                  <c:v>0.50702631308664003</c:v>
                </c:pt>
                <c:pt idx="3">
                  <c:v>0.63482964580126</c:v>
                </c:pt>
                <c:pt idx="4">
                  <c:v>1.5964772278466901</c:v>
                </c:pt>
                <c:pt idx="5">
                  <c:v>1.3425200675623401</c:v>
                </c:pt>
              </c:numCache>
            </c:numRef>
          </c:val>
          <c:extLst>
            <c:ext xmlns:c16="http://schemas.microsoft.com/office/drawing/2014/chart" uri="{C3380CC4-5D6E-409C-BE32-E72D297353CC}">
              <c16:uniqueId val="{00000004-8ECD-449F-8AB3-AAE489A26071}"/>
            </c:ext>
          </c:extLst>
        </c:ser>
        <c:dLbls>
          <c:dLblPos val="outEnd"/>
          <c:showLegendKey val="0"/>
          <c:showVal val="1"/>
          <c:showCatName val="0"/>
          <c:showSerName val="0"/>
          <c:showPercent val="0"/>
          <c:showBubbleSize val="0"/>
        </c:dLbls>
        <c:gapWidth val="219"/>
        <c:overlap val="-27"/>
        <c:axId val="97981208"/>
        <c:axId val="97980880"/>
      </c:barChart>
      <c:catAx>
        <c:axId val="9798120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CA" baseline="0"/>
                  <a:t>Complication</a:t>
                </a:r>
                <a:r>
                  <a:rPr lang="fr-CA"/>
                  <a:t> liée au diabète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7980880"/>
        <c:crosses val="autoZero"/>
        <c:auto val="1"/>
        <c:lblAlgn val="ctr"/>
        <c:lblOffset val="100"/>
        <c:noMultiLvlLbl val="0"/>
      </c:catAx>
      <c:valAx>
        <c:axId val="979808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CA"/>
                  <a:t>Pourcentage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79812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0F5170-CD10-4485-85D9-A43A9E6C897E}" type="doc">
      <dgm:prSet loTypeId="urn:microsoft.com/office/officeart/2005/8/layout/default" loCatId="list" qsTypeId="urn:microsoft.com/office/officeart/2005/8/quickstyle/simple1" qsCatId="simple" csTypeId="urn:microsoft.com/office/officeart/2005/8/colors/accent0_2" csCatId="mainScheme" phldr="1"/>
      <dgm:spPr/>
      <dgm:t>
        <a:bodyPr/>
        <a:lstStyle/>
        <a:p>
          <a:endParaRPr lang="en-US"/>
        </a:p>
      </dgm:t>
    </dgm:pt>
    <dgm:pt modelId="{322F8971-F0DF-472D-95C0-BA9711B11DF6}">
      <dgm:prSet phldrT="[Text]" custT="1"/>
      <dgm:spPr>
        <a:ln>
          <a:solidFill>
            <a:srgbClr val="00B2E3"/>
          </a:solidFill>
        </a:ln>
      </dgm:spPr>
      <dgm:t>
        <a:bodyPr/>
        <a:lstStyle/>
        <a:p>
          <a:pPr rtl="0"/>
          <a:r>
            <a:rPr lang="fr-CA" sz="2000" b="1" i="0" dirty="0">
              <a:solidFill>
                <a:schemeClr val="tx1"/>
              </a:solidFill>
              <a:latin typeface="Calibri" panose="020F0502020204030204" pitchFamily="34" charset="0"/>
              <a:cs typeface="Calibri" panose="020F0502020204030204" pitchFamily="34" charset="0"/>
            </a:rPr>
            <a:t>Aider les professionnels de la santé à savoir quels soins fournir, en se basant sur les données probantes et le consensus d’experts</a:t>
          </a:r>
          <a:r>
            <a:rPr lang="fr-CA" sz="2000" b="0" i="0" dirty="0">
              <a:solidFill>
                <a:schemeClr val="tx1"/>
              </a:solidFill>
              <a:latin typeface="Calibri" panose="020F0502020204030204" pitchFamily="34" charset="0"/>
              <a:cs typeface="Calibri" panose="020F0502020204030204" pitchFamily="34" charset="0"/>
            </a:rPr>
            <a:t> </a:t>
          </a:r>
          <a:endParaRPr lang="en-US" sz="2000" b="1" i="0" dirty="0">
            <a:latin typeface="Calibri" panose="020F0502020204030204" pitchFamily="34" charset="0"/>
            <a:cs typeface="Calibri" panose="020F0502020204030204" pitchFamily="34" charset="0"/>
          </a:endParaRPr>
        </a:p>
      </dgm:t>
    </dgm:pt>
    <dgm:pt modelId="{4D523A8E-BF20-40BE-A997-BECBD45A43A2}" type="parTrans" cxnId="{D9D1A8D7-2D13-442B-895B-87107E3C7F9B}">
      <dgm:prSet/>
      <dgm:spPr/>
      <dgm:t>
        <a:bodyPr/>
        <a:lstStyle/>
        <a:p>
          <a:endParaRPr lang="en-US"/>
        </a:p>
      </dgm:t>
    </dgm:pt>
    <dgm:pt modelId="{87807F56-717B-437D-8357-7F7EC766DD35}" type="sibTrans" cxnId="{D9D1A8D7-2D13-442B-895B-87107E3C7F9B}">
      <dgm:prSet/>
      <dgm:spPr/>
      <dgm:t>
        <a:bodyPr/>
        <a:lstStyle/>
        <a:p>
          <a:endParaRPr lang="en-US"/>
        </a:p>
      </dgm:t>
    </dgm:pt>
    <dgm:pt modelId="{641AFC70-DB88-412C-BF4D-AF094EFAD060}">
      <dgm:prSet custT="1"/>
      <dgm:spPr>
        <a:ln>
          <a:solidFill>
            <a:srgbClr val="00B2E3"/>
          </a:solidFill>
        </a:ln>
      </dgm:spPr>
      <dgm:t>
        <a:bodyPr/>
        <a:lstStyle/>
        <a:p>
          <a:r>
            <a:rPr lang="fr-CA" sz="2000" b="1" i="0" dirty="0">
              <a:solidFill>
                <a:schemeClr val="tx1"/>
              </a:solidFill>
              <a:latin typeface="Calibri" panose="020F0502020204030204" pitchFamily="34" charset="0"/>
              <a:cs typeface="Calibri" panose="020F0502020204030204" pitchFamily="34" charset="0"/>
            </a:rPr>
            <a:t>Aider les organismes de soins de santé à mesurer, à évaluer et à améliorer la qualité des soins qu’ils fournissent</a:t>
          </a:r>
          <a:endParaRPr lang="en-US" sz="2000" b="1" dirty="0">
            <a:latin typeface="Calibri" panose="020F0502020204030204" pitchFamily="34" charset="0"/>
            <a:cs typeface="Calibri" panose="020F0502020204030204" pitchFamily="34" charset="0"/>
          </a:endParaRPr>
        </a:p>
      </dgm:t>
    </dgm:pt>
    <dgm:pt modelId="{51DF4E73-84D2-4C71-B637-37295D9BBB17}" type="parTrans" cxnId="{1ED5BF27-9B13-4486-895C-DE8BE08860EB}">
      <dgm:prSet/>
      <dgm:spPr/>
      <dgm:t>
        <a:bodyPr/>
        <a:lstStyle/>
        <a:p>
          <a:endParaRPr lang="en-US"/>
        </a:p>
      </dgm:t>
    </dgm:pt>
    <dgm:pt modelId="{E746E011-6488-4F00-AA4F-29465A3AA9E7}" type="sibTrans" cxnId="{1ED5BF27-9B13-4486-895C-DE8BE08860EB}">
      <dgm:prSet/>
      <dgm:spPr/>
      <dgm:t>
        <a:bodyPr/>
        <a:lstStyle/>
        <a:p>
          <a:endParaRPr lang="en-US"/>
        </a:p>
      </dgm:t>
    </dgm:pt>
    <dgm:pt modelId="{BE5ED5D8-DD0E-4501-A549-D2736B552CA0}">
      <dgm:prSet custT="1"/>
      <dgm:spPr>
        <a:ln>
          <a:solidFill>
            <a:srgbClr val="00B2E3"/>
          </a:solidFill>
        </a:ln>
      </dgm:spPr>
      <dgm:t>
        <a:bodyPr/>
        <a:lstStyle/>
        <a:p>
          <a:r>
            <a:rPr lang="fr-CA" sz="2000" b="1" i="0" dirty="0">
              <a:solidFill>
                <a:schemeClr val="tx1"/>
              </a:solidFill>
              <a:latin typeface="Calibri" panose="020F0502020204030204" pitchFamily="34" charset="0"/>
              <a:cs typeface="Calibri" panose="020F0502020204030204" pitchFamily="34" charset="0"/>
            </a:rPr>
            <a:t>Assurer continuellement</a:t>
          </a:r>
          <a:br>
            <a:rPr lang="fr-CA" sz="2000" b="1" i="0" dirty="0">
              <a:solidFill>
                <a:schemeClr val="tx1"/>
              </a:solidFill>
              <a:latin typeface="Calibri" panose="020F0502020204030204" pitchFamily="34" charset="0"/>
              <a:cs typeface="Calibri" panose="020F0502020204030204" pitchFamily="34" charset="0"/>
            </a:rPr>
          </a:br>
          <a:r>
            <a:rPr lang="fr-CA" sz="2000" b="1" i="0" dirty="0">
              <a:solidFill>
                <a:schemeClr val="tx1"/>
              </a:solidFill>
              <a:latin typeface="Calibri" panose="020F0502020204030204" pitchFamily="34" charset="0"/>
              <a:cs typeface="Calibri" panose="020F0502020204030204" pitchFamily="34" charset="0"/>
            </a:rPr>
            <a:t>des soins de grande qualité dans l’ensemble de la province</a:t>
          </a:r>
          <a:endParaRPr lang="en-US" sz="2000" b="1" dirty="0">
            <a:latin typeface="Calibri" panose="020F0502020204030204" pitchFamily="34" charset="0"/>
            <a:cs typeface="Calibri" panose="020F0502020204030204" pitchFamily="34" charset="0"/>
          </a:endParaRPr>
        </a:p>
      </dgm:t>
    </dgm:pt>
    <dgm:pt modelId="{8CCB833E-D8EA-49E0-9DCC-55978787E595}" type="parTrans" cxnId="{D79F5477-325F-474B-BFCF-266A0BE0C79C}">
      <dgm:prSet/>
      <dgm:spPr/>
      <dgm:t>
        <a:bodyPr/>
        <a:lstStyle/>
        <a:p>
          <a:endParaRPr lang="en-US"/>
        </a:p>
      </dgm:t>
    </dgm:pt>
    <dgm:pt modelId="{A822CBB2-BB0A-4EF4-9FB6-5CCC6E6303A1}" type="sibTrans" cxnId="{D79F5477-325F-474B-BFCF-266A0BE0C79C}">
      <dgm:prSet/>
      <dgm:spPr/>
      <dgm:t>
        <a:bodyPr/>
        <a:lstStyle/>
        <a:p>
          <a:endParaRPr lang="en-US"/>
        </a:p>
      </dgm:t>
    </dgm:pt>
    <dgm:pt modelId="{02F62AD5-798D-4181-B022-DABC92325870}">
      <dgm:prSet phldrT="[Text]" custT="1"/>
      <dgm:spPr>
        <a:ln>
          <a:solidFill>
            <a:srgbClr val="00B2E3"/>
          </a:solidFill>
        </a:ln>
      </dgm:spPr>
      <dgm:t>
        <a:bodyPr/>
        <a:lstStyle/>
        <a:p>
          <a:pPr rtl="0"/>
          <a:r>
            <a:rPr lang="fr-CA" sz="2000" b="1" i="0" dirty="0">
              <a:latin typeface="Calibri" panose="020F0502020204030204" pitchFamily="34" charset="0"/>
              <a:cs typeface="Calibri" panose="020F0502020204030204" pitchFamily="34" charset="0"/>
            </a:rPr>
            <a:t>Aider les patients, les résidents, les familles et les soignants à savoir ce qu’ils doivent peuvent exiger en matière de soins </a:t>
          </a:r>
          <a:endParaRPr lang="en-US" sz="2000" b="1" dirty="0">
            <a:latin typeface="Calibri" panose="020F0502020204030204" pitchFamily="34" charset="0"/>
            <a:cs typeface="Calibri" panose="020F0502020204030204" pitchFamily="34" charset="0"/>
          </a:endParaRPr>
        </a:p>
      </dgm:t>
    </dgm:pt>
    <dgm:pt modelId="{F7096FD8-7228-4435-A690-1C4019F43E64}" type="sibTrans" cxnId="{A572B9BA-6BAE-4488-B021-C025FAE65C8F}">
      <dgm:prSet/>
      <dgm:spPr/>
      <dgm:t>
        <a:bodyPr/>
        <a:lstStyle/>
        <a:p>
          <a:endParaRPr lang="en-US"/>
        </a:p>
      </dgm:t>
    </dgm:pt>
    <dgm:pt modelId="{3808D909-EAE8-4C93-BFE9-AD0822C420E4}" type="parTrans" cxnId="{A572B9BA-6BAE-4488-B021-C025FAE65C8F}">
      <dgm:prSet/>
      <dgm:spPr/>
      <dgm:t>
        <a:bodyPr/>
        <a:lstStyle/>
        <a:p>
          <a:endParaRPr lang="en-US"/>
        </a:p>
      </dgm:t>
    </dgm:pt>
    <dgm:pt modelId="{59F16EDD-AE09-41C1-9178-1005602881AC}" type="pres">
      <dgm:prSet presAssocID="{F70F5170-CD10-4485-85D9-A43A9E6C897E}" presName="diagram" presStyleCnt="0">
        <dgm:presLayoutVars>
          <dgm:dir/>
          <dgm:resizeHandles val="exact"/>
        </dgm:presLayoutVars>
      </dgm:prSet>
      <dgm:spPr/>
    </dgm:pt>
    <dgm:pt modelId="{3A788BF8-2EBF-4EAF-A87D-ED81EF96C325}" type="pres">
      <dgm:prSet presAssocID="{02F62AD5-798D-4181-B022-DABC92325870}" presName="node" presStyleLbl="node1" presStyleIdx="0" presStyleCnt="4">
        <dgm:presLayoutVars>
          <dgm:bulletEnabled val="1"/>
        </dgm:presLayoutVars>
      </dgm:prSet>
      <dgm:spPr/>
    </dgm:pt>
    <dgm:pt modelId="{421369B5-9A55-4222-B54B-D37FD1C91129}" type="pres">
      <dgm:prSet presAssocID="{F7096FD8-7228-4435-A690-1C4019F43E64}" presName="sibTrans" presStyleCnt="0"/>
      <dgm:spPr/>
    </dgm:pt>
    <dgm:pt modelId="{3CAAF4E5-77DB-4A44-960A-16E8C59147EF}" type="pres">
      <dgm:prSet presAssocID="{322F8971-F0DF-472D-95C0-BA9711B11DF6}" presName="node" presStyleLbl="node1" presStyleIdx="1" presStyleCnt="4" custLinFactNeighborX="677" custLinFactNeighborY="1613">
        <dgm:presLayoutVars>
          <dgm:bulletEnabled val="1"/>
        </dgm:presLayoutVars>
      </dgm:prSet>
      <dgm:spPr/>
    </dgm:pt>
    <dgm:pt modelId="{6FA52852-4CC0-40A1-8A89-56282C01AD87}" type="pres">
      <dgm:prSet presAssocID="{87807F56-717B-437D-8357-7F7EC766DD35}" presName="sibTrans" presStyleCnt="0"/>
      <dgm:spPr/>
    </dgm:pt>
    <dgm:pt modelId="{52569B33-71BD-4ED9-94A4-6B7602EBB6EF}" type="pres">
      <dgm:prSet presAssocID="{641AFC70-DB88-412C-BF4D-AF094EFAD060}" presName="node" presStyleLbl="node1" presStyleIdx="2" presStyleCnt="4">
        <dgm:presLayoutVars>
          <dgm:bulletEnabled val="1"/>
        </dgm:presLayoutVars>
      </dgm:prSet>
      <dgm:spPr/>
    </dgm:pt>
    <dgm:pt modelId="{4855ECAC-F9C4-4877-921C-BFCCC591816C}" type="pres">
      <dgm:prSet presAssocID="{E746E011-6488-4F00-AA4F-29465A3AA9E7}" presName="sibTrans" presStyleCnt="0"/>
      <dgm:spPr/>
    </dgm:pt>
    <dgm:pt modelId="{1D491102-124B-463F-8464-FEFE997FF070}" type="pres">
      <dgm:prSet presAssocID="{BE5ED5D8-DD0E-4501-A549-D2736B552CA0}" presName="node" presStyleLbl="node1" presStyleIdx="3" presStyleCnt="4">
        <dgm:presLayoutVars>
          <dgm:bulletEnabled val="1"/>
        </dgm:presLayoutVars>
      </dgm:prSet>
      <dgm:spPr/>
    </dgm:pt>
  </dgm:ptLst>
  <dgm:cxnLst>
    <dgm:cxn modelId="{63DB3905-4714-4F7B-81CC-0EF6668AE7DF}" type="presOf" srcId="{02F62AD5-798D-4181-B022-DABC92325870}" destId="{3A788BF8-2EBF-4EAF-A87D-ED81EF96C325}" srcOrd="0" destOrd="0" presId="urn:microsoft.com/office/officeart/2005/8/layout/default"/>
    <dgm:cxn modelId="{1ED5BF27-9B13-4486-895C-DE8BE08860EB}" srcId="{F70F5170-CD10-4485-85D9-A43A9E6C897E}" destId="{641AFC70-DB88-412C-BF4D-AF094EFAD060}" srcOrd="2" destOrd="0" parTransId="{51DF4E73-84D2-4C71-B637-37295D9BBB17}" sibTransId="{E746E011-6488-4F00-AA4F-29465A3AA9E7}"/>
    <dgm:cxn modelId="{D79F5477-325F-474B-BFCF-266A0BE0C79C}" srcId="{F70F5170-CD10-4485-85D9-A43A9E6C897E}" destId="{BE5ED5D8-DD0E-4501-A549-D2736B552CA0}" srcOrd="3" destOrd="0" parTransId="{8CCB833E-D8EA-49E0-9DCC-55978787E595}" sibTransId="{A822CBB2-BB0A-4EF4-9FB6-5CCC6E6303A1}"/>
    <dgm:cxn modelId="{A572B9BA-6BAE-4488-B021-C025FAE65C8F}" srcId="{F70F5170-CD10-4485-85D9-A43A9E6C897E}" destId="{02F62AD5-798D-4181-B022-DABC92325870}" srcOrd="0" destOrd="0" parTransId="{3808D909-EAE8-4C93-BFE9-AD0822C420E4}" sibTransId="{F7096FD8-7228-4435-A690-1C4019F43E64}"/>
    <dgm:cxn modelId="{7CB83DC4-6FFF-423C-A8EA-BE8B04B7B911}" type="presOf" srcId="{641AFC70-DB88-412C-BF4D-AF094EFAD060}" destId="{52569B33-71BD-4ED9-94A4-6B7602EBB6EF}" srcOrd="0" destOrd="0" presId="urn:microsoft.com/office/officeart/2005/8/layout/default"/>
    <dgm:cxn modelId="{F19440D6-C9B4-4E27-B01C-41862A3B3396}" type="presOf" srcId="{F70F5170-CD10-4485-85D9-A43A9E6C897E}" destId="{59F16EDD-AE09-41C1-9178-1005602881AC}" srcOrd="0" destOrd="0" presId="urn:microsoft.com/office/officeart/2005/8/layout/default"/>
    <dgm:cxn modelId="{D9D1A8D7-2D13-442B-895B-87107E3C7F9B}" srcId="{F70F5170-CD10-4485-85D9-A43A9E6C897E}" destId="{322F8971-F0DF-472D-95C0-BA9711B11DF6}" srcOrd="1" destOrd="0" parTransId="{4D523A8E-BF20-40BE-A997-BECBD45A43A2}" sibTransId="{87807F56-717B-437D-8357-7F7EC766DD35}"/>
    <dgm:cxn modelId="{04A143F7-F88C-44E1-9138-E456ED91C848}" type="presOf" srcId="{322F8971-F0DF-472D-95C0-BA9711B11DF6}" destId="{3CAAF4E5-77DB-4A44-960A-16E8C59147EF}" srcOrd="0" destOrd="0" presId="urn:microsoft.com/office/officeart/2005/8/layout/default"/>
    <dgm:cxn modelId="{4FEEDDFA-E989-448F-882E-20190A30ABCE}" type="presOf" srcId="{BE5ED5D8-DD0E-4501-A549-D2736B552CA0}" destId="{1D491102-124B-463F-8464-FEFE997FF070}" srcOrd="0" destOrd="0" presId="urn:microsoft.com/office/officeart/2005/8/layout/default"/>
    <dgm:cxn modelId="{B2741AF2-BB5B-49BB-9958-D7DD582F389A}" type="presParOf" srcId="{59F16EDD-AE09-41C1-9178-1005602881AC}" destId="{3A788BF8-2EBF-4EAF-A87D-ED81EF96C325}" srcOrd="0" destOrd="0" presId="urn:microsoft.com/office/officeart/2005/8/layout/default"/>
    <dgm:cxn modelId="{CBA7071B-11CF-46D8-86C5-7324A3DFF6FE}" type="presParOf" srcId="{59F16EDD-AE09-41C1-9178-1005602881AC}" destId="{421369B5-9A55-4222-B54B-D37FD1C91129}" srcOrd="1" destOrd="0" presId="urn:microsoft.com/office/officeart/2005/8/layout/default"/>
    <dgm:cxn modelId="{9930227E-F85B-46B7-BED1-6A90A256F612}" type="presParOf" srcId="{59F16EDD-AE09-41C1-9178-1005602881AC}" destId="{3CAAF4E5-77DB-4A44-960A-16E8C59147EF}" srcOrd="2" destOrd="0" presId="urn:microsoft.com/office/officeart/2005/8/layout/default"/>
    <dgm:cxn modelId="{1ADD6AF1-D088-4A3A-B983-590CAFB4FC2E}" type="presParOf" srcId="{59F16EDD-AE09-41C1-9178-1005602881AC}" destId="{6FA52852-4CC0-40A1-8A89-56282C01AD87}" srcOrd="3" destOrd="0" presId="urn:microsoft.com/office/officeart/2005/8/layout/default"/>
    <dgm:cxn modelId="{495DD32B-0CB7-4814-A7AF-57879A760A2A}" type="presParOf" srcId="{59F16EDD-AE09-41C1-9178-1005602881AC}" destId="{52569B33-71BD-4ED9-94A4-6B7602EBB6EF}" srcOrd="4" destOrd="0" presId="urn:microsoft.com/office/officeart/2005/8/layout/default"/>
    <dgm:cxn modelId="{42BCEAC8-44F8-494E-86CA-8B52F077B3F3}" type="presParOf" srcId="{59F16EDD-AE09-41C1-9178-1005602881AC}" destId="{4855ECAC-F9C4-4877-921C-BFCCC591816C}" srcOrd="5" destOrd="0" presId="urn:microsoft.com/office/officeart/2005/8/layout/default"/>
    <dgm:cxn modelId="{C3C1C2B2-C18A-44F9-AE3F-C67E00D3C96C}" type="presParOf" srcId="{59F16EDD-AE09-41C1-9178-1005602881AC}" destId="{1D491102-124B-463F-8464-FEFE997FF070}" srcOrd="6" destOrd="0" presId="urn:microsoft.com/office/officeart/2005/8/layout/default"/>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788BF8-2EBF-4EAF-A87D-ED81EF96C325}">
      <dsp:nvSpPr>
        <dsp:cNvPr id="0" name=""/>
        <dsp:cNvSpPr/>
      </dsp:nvSpPr>
      <dsp:spPr>
        <a:xfrm>
          <a:off x="359561" y="1242"/>
          <a:ext cx="3485703" cy="2091422"/>
        </a:xfrm>
        <a:prstGeom prst="rect">
          <a:avLst/>
        </a:prstGeom>
        <a:solidFill>
          <a:schemeClr val="lt1">
            <a:hueOff val="0"/>
            <a:satOff val="0"/>
            <a:lumOff val="0"/>
            <a:alphaOff val="0"/>
          </a:schemeClr>
        </a:solid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fr-CA" sz="2000" b="1" i="0" kern="1200" dirty="0">
              <a:latin typeface="Calibri" panose="020F0502020204030204" pitchFamily="34" charset="0"/>
              <a:cs typeface="Calibri" panose="020F0502020204030204" pitchFamily="34" charset="0"/>
            </a:rPr>
            <a:t>Aider les patients, les résidents, les familles et les soignants à savoir ce qu’ils doivent peuvent exiger en matière de soins </a:t>
          </a:r>
          <a:endParaRPr lang="en-US" sz="2000" b="1" kern="1200" dirty="0">
            <a:latin typeface="Calibri" panose="020F0502020204030204" pitchFamily="34" charset="0"/>
            <a:cs typeface="Calibri" panose="020F0502020204030204" pitchFamily="34" charset="0"/>
          </a:endParaRPr>
        </a:p>
      </dsp:txBody>
      <dsp:txXfrm>
        <a:off x="359561" y="1242"/>
        <a:ext cx="3485703" cy="2091422"/>
      </dsp:txXfrm>
    </dsp:sp>
    <dsp:sp modelId="{3CAAF4E5-77DB-4A44-960A-16E8C59147EF}">
      <dsp:nvSpPr>
        <dsp:cNvPr id="0" name=""/>
        <dsp:cNvSpPr/>
      </dsp:nvSpPr>
      <dsp:spPr>
        <a:xfrm>
          <a:off x="4217433" y="34977"/>
          <a:ext cx="3485703" cy="2091422"/>
        </a:xfrm>
        <a:prstGeom prst="rect">
          <a:avLst/>
        </a:prstGeom>
        <a:solidFill>
          <a:schemeClr val="lt1">
            <a:hueOff val="0"/>
            <a:satOff val="0"/>
            <a:lumOff val="0"/>
            <a:alphaOff val="0"/>
          </a:schemeClr>
        </a:solid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fr-CA" sz="2000" b="1" i="0" kern="1200" dirty="0">
              <a:solidFill>
                <a:schemeClr val="tx1"/>
              </a:solidFill>
              <a:latin typeface="Calibri" panose="020F0502020204030204" pitchFamily="34" charset="0"/>
              <a:cs typeface="Calibri" panose="020F0502020204030204" pitchFamily="34" charset="0"/>
            </a:rPr>
            <a:t>Aider les professionnels de la santé à savoir quels soins fournir, en se basant sur les données probantes et le consensus d’experts</a:t>
          </a:r>
          <a:r>
            <a:rPr lang="fr-CA" sz="2000" b="0" i="0" kern="1200" dirty="0">
              <a:solidFill>
                <a:schemeClr val="tx1"/>
              </a:solidFill>
              <a:latin typeface="Calibri" panose="020F0502020204030204" pitchFamily="34" charset="0"/>
              <a:cs typeface="Calibri" panose="020F0502020204030204" pitchFamily="34" charset="0"/>
            </a:rPr>
            <a:t> </a:t>
          </a:r>
          <a:endParaRPr lang="en-US" sz="2000" b="1" i="0" kern="1200" dirty="0">
            <a:latin typeface="Calibri" panose="020F0502020204030204" pitchFamily="34" charset="0"/>
            <a:cs typeface="Calibri" panose="020F0502020204030204" pitchFamily="34" charset="0"/>
          </a:endParaRPr>
        </a:p>
      </dsp:txBody>
      <dsp:txXfrm>
        <a:off x="4217433" y="34977"/>
        <a:ext cx="3485703" cy="2091422"/>
      </dsp:txXfrm>
    </dsp:sp>
    <dsp:sp modelId="{52569B33-71BD-4ED9-94A4-6B7602EBB6EF}">
      <dsp:nvSpPr>
        <dsp:cNvPr id="0" name=""/>
        <dsp:cNvSpPr/>
      </dsp:nvSpPr>
      <dsp:spPr>
        <a:xfrm>
          <a:off x="359561" y="2441235"/>
          <a:ext cx="3485703" cy="2091422"/>
        </a:xfrm>
        <a:prstGeom prst="rect">
          <a:avLst/>
        </a:prstGeom>
        <a:solidFill>
          <a:schemeClr val="lt1">
            <a:hueOff val="0"/>
            <a:satOff val="0"/>
            <a:lumOff val="0"/>
            <a:alphaOff val="0"/>
          </a:schemeClr>
        </a:solid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CA" sz="2000" b="1" i="0" kern="1200" dirty="0">
              <a:solidFill>
                <a:schemeClr val="tx1"/>
              </a:solidFill>
              <a:latin typeface="Calibri" panose="020F0502020204030204" pitchFamily="34" charset="0"/>
              <a:cs typeface="Calibri" panose="020F0502020204030204" pitchFamily="34" charset="0"/>
            </a:rPr>
            <a:t>Aider les organismes de soins de santé à mesurer, à évaluer et à améliorer la qualité des soins qu’ils fournissent</a:t>
          </a:r>
          <a:endParaRPr lang="en-US" sz="2000" b="1" kern="1200" dirty="0">
            <a:latin typeface="Calibri" panose="020F0502020204030204" pitchFamily="34" charset="0"/>
            <a:cs typeface="Calibri" panose="020F0502020204030204" pitchFamily="34" charset="0"/>
          </a:endParaRPr>
        </a:p>
      </dsp:txBody>
      <dsp:txXfrm>
        <a:off x="359561" y="2441235"/>
        <a:ext cx="3485703" cy="2091422"/>
      </dsp:txXfrm>
    </dsp:sp>
    <dsp:sp modelId="{1D491102-124B-463F-8464-FEFE997FF070}">
      <dsp:nvSpPr>
        <dsp:cNvPr id="0" name=""/>
        <dsp:cNvSpPr/>
      </dsp:nvSpPr>
      <dsp:spPr>
        <a:xfrm>
          <a:off x="4193835" y="2441235"/>
          <a:ext cx="3485703" cy="2091422"/>
        </a:xfrm>
        <a:prstGeom prst="rect">
          <a:avLst/>
        </a:prstGeom>
        <a:solidFill>
          <a:schemeClr val="lt1">
            <a:hueOff val="0"/>
            <a:satOff val="0"/>
            <a:lumOff val="0"/>
            <a:alphaOff val="0"/>
          </a:schemeClr>
        </a:solid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CA" sz="2000" b="1" i="0" kern="1200" dirty="0">
              <a:solidFill>
                <a:schemeClr val="tx1"/>
              </a:solidFill>
              <a:latin typeface="Calibri" panose="020F0502020204030204" pitchFamily="34" charset="0"/>
              <a:cs typeface="Calibri" panose="020F0502020204030204" pitchFamily="34" charset="0"/>
            </a:rPr>
            <a:t>Assurer continuellement</a:t>
          </a:r>
          <a:br>
            <a:rPr lang="fr-CA" sz="2000" b="1" i="0" kern="1200" dirty="0">
              <a:solidFill>
                <a:schemeClr val="tx1"/>
              </a:solidFill>
              <a:latin typeface="Calibri" panose="020F0502020204030204" pitchFamily="34" charset="0"/>
              <a:cs typeface="Calibri" panose="020F0502020204030204" pitchFamily="34" charset="0"/>
            </a:rPr>
          </a:br>
          <a:r>
            <a:rPr lang="fr-CA" sz="2000" b="1" i="0" kern="1200" dirty="0">
              <a:solidFill>
                <a:schemeClr val="tx1"/>
              </a:solidFill>
              <a:latin typeface="Calibri" panose="020F0502020204030204" pitchFamily="34" charset="0"/>
              <a:cs typeface="Calibri" panose="020F0502020204030204" pitchFamily="34" charset="0"/>
            </a:rPr>
            <a:t>des soins de grande qualité dans l’ensemble de la province</a:t>
          </a:r>
          <a:endParaRPr lang="en-US" sz="2000" b="1" kern="1200" dirty="0">
            <a:latin typeface="Calibri" panose="020F0502020204030204" pitchFamily="34" charset="0"/>
            <a:cs typeface="Calibri" panose="020F0502020204030204" pitchFamily="34" charset="0"/>
          </a:endParaRPr>
        </a:p>
      </dsp:txBody>
      <dsp:txXfrm>
        <a:off x="4193835" y="2441235"/>
        <a:ext cx="3485703" cy="209142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4498" name="Rectangle 2"/>
          <p:cNvSpPr>
            <a:spLocks noGrp="1" noChangeArrowheads="1"/>
          </p:cNvSpPr>
          <p:nvPr>
            <p:ph type="hdr" sz="quarter"/>
          </p:nvPr>
        </p:nvSpPr>
        <p:spPr bwMode="auto">
          <a:xfrm>
            <a:off x="1" y="0"/>
            <a:ext cx="4028971" cy="350520"/>
          </a:xfrm>
          <a:prstGeom prst="rect">
            <a:avLst/>
          </a:prstGeom>
          <a:noFill/>
          <a:ln w="9525">
            <a:noFill/>
            <a:miter lim="800000"/>
            <a:headEnd/>
            <a:tailEnd/>
          </a:ln>
          <a:effectLst/>
        </p:spPr>
        <p:txBody>
          <a:bodyPr vert="horz" wrap="square" lIns="91723" tIns="45862" rIns="91723" bIns="45862" numCol="1" anchor="t" anchorCtr="0" compatLnSpc="1">
            <a:prstTxWarp prst="textNoShape">
              <a:avLst/>
            </a:prstTxWarp>
          </a:bodyPr>
          <a:lstStyle>
            <a:lvl1pPr eaLnBrk="0" hangingPunct="0">
              <a:spcBef>
                <a:spcPct val="0"/>
              </a:spcBef>
              <a:defRPr sz="1100" u="none">
                <a:latin typeface="Arial Narrow" pitchFamily="34" charset="0"/>
                <a:ea typeface="ＭＳ Ｐゴシック" pitchFamily="68" charset="-128"/>
                <a:cs typeface="+mn-cs"/>
              </a:defRPr>
            </a:lvl1pPr>
          </a:lstStyle>
          <a:p>
            <a:pPr>
              <a:defRPr/>
            </a:pPr>
            <a:r>
              <a:rPr lang="en-CA"/>
              <a:t>Ontario Health (Quality)</a:t>
            </a:r>
          </a:p>
        </p:txBody>
      </p:sp>
      <p:sp>
        <p:nvSpPr>
          <p:cNvPr id="234500" name="Rectangle 4"/>
          <p:cNvSpPr>
            <a:spLocks noGrp="1" noChangeArrowheads="1"/>
          </p:cNvSpPr>
          <p:nvPr>
            <p:ph type="ftr" sz="quarter" idx="2"/>
          </p:nvPr>
        </p:nvSpPr>
        <p:spPr bwMode="auto">
          <a:xfrm>
            <a:off x="1" y="6658287"/>
            <a:ext cx="5990129" cy="350520"/>
          </a:xfrm>
          <a:prstGeom prst="rect">
            <a:avLst/>
          </a:prstGeom>
          <a:noFill/>
          <a:ln w="9525">
            <a:noFill/>
            <a:miter lim="800000"/>
            <a:headEnd/>
            <a:tailEnd/>
          </a:ln>
          <a:effectLst/>
        </p:spPr>
        <p:txBody>
          <a:bodyPr vert="horz" wrap="square" lIns="91723" tIns="45862" rIns="91723" bIns="45862" numCol="1" anchor="b" anchorCtr="0" compatLnSpc="1">
            <a:prstTxWarp prst="textNoShape">
              <a:avLst/>
            </a:prstTxWarp>
          </a:bodyPr>
          <a:lstStyle>
            <a:lvl1pPr eaLnBrk="0" hangingPunct="0">
              <a:spcBef>
                <a:spcPct val="0"/>
              </a:spcBef>
              <a:defRPr sz="900" u="none">
                <a:latin typeface="Arial Narrow" pitchFamily="34" charset="0"/>
                <a:ea typeface="ＭＳ Ｐゴシック" pitchFamily="68" charset="-128"/>
                <a:cs typeface="+mn-cs"/>
              </a:defRPr>
            </a:lvl1pPr>
          </a:lstStyle>
          <a:p>
            <a:pPr>
              <a:defRPr/>
            </a:pPr>
            <a:endParaRPr lang="en-CA"/>
          </a:p>
        </p:txBody>
      </p:sp>
      <p:sp>
        <p:nvSpPr>
          <p:cNvPr id="234501" name="Rectangle 5"/>
          <p:cNvSpPr>
            <a:spLocks noGrp="1" noChangeArrowheads="1"/>
          </p:cNvSpPr>
          <p:nvPr>
            <p:ph type="sldNum" sz="quarter" idx="3"/>
          </p:nvPr>
        </p:nvSpPr>
        <p:spPr bwMode="auto">
          <a:xfrm>
            <a:off x="8290352" y="6658287"/>
            <a:ext cx="1004457" cy="350520"/>
          </a:xfrm>
          <a:prstGeom prst="rect">
            <a:avLst/>
          </a:prstGeom>
          <a:noFill/>
          <a:ln w="9525">
            <a:noFill/>
            <a:miter lim="800000"/>
            <a:headEnd/>
            <a:tailEnd/>
          </a:ln>
          <a:effectLst/>
        </p:spPr>
        <p:txBody>
          <a:bodyPr vert="horz" wrap="square" lIns="91723" tIns="45862" rIns="91723" bIns="45862" numCol="1" anchor="b" anchorCtr="0" compatLnSpc="1">
            <a:prstTxWarp prst="textNoShape">
              <a:avLst/>
            </a:prstTxWarp>
          </a:bodyPr>
          <a:lstStyle>
            <a:lvl1pPr algn="r" eaLnBrk="0" hangingPunct="0">
              <a:defRPr sz="1200" u="none"/>
            </a:lvl1pPr>
          </a:lstStyle>
          <a:p>
            <a:fld id="{7E981981-9D94-4DEE-BB6F-8340CF993D55}" type="slidenum">
              <a:rPr lang="en-CA" altLang="en-US"/>
              <a:pPr/>
              <a:t>‹#›</a:t>
            </a:fld>
            <a:endParaRPr lang="en-CA" alt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1" y="0"/>
            <a:ext cx="4028971" cy="350520"/>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lvl1pPr defTabSz="464987" eaLnBrk="0" hangingPunct="0">
              <a:spcBef>
                <a:spcPct val="0"/>
              </a:spcBef>
              <a:defRPr sz="1200" u="none">
                <a:latin typeface="Arial" charset="0"/>
                <a:ea typeface="ＭＳ Ｐゴシック" pitchFamily="68" charset="-128"/>
                <a:cs typeface="+mn-cs"/>
              </a:defRPr>
            </a:lvl1pPr>
          </a:lstStyle>
          <a:p>
            <a:pPr>
              <a:defRPr/>
            </a:pPr>
            <a:endParaRPr lang="en-CA"/>
          </a:p>
        </p:txBody>
      </p:sp>
      <p:sp>
        <p:nvSpPr>
          <p:cNvPr id="58371" name="Rectangle 3"/>
          <p:cNvSpPr>
            <a:spLocks noGrp="1" noChangeArrowheads="1"/>
          </p:cNvSpPr>
          <p:nvPr>
            <p:ph type="dt" idx="1"/>
          </p:nvPr>
        </p:nvSpPr>
        <p:spPr bwMode="auto">
          <a:xfrm>
            <a:off x="5265838" y="0"/>
            <a:ext cx="4028971" cy="350520"/>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lvl1pPr algn="r" defTabSz="464987" eaLnBrk="0" hangingPunct="0">
              <a:defRPr sz="1200" u="none"/>
            </a:lvl1pPr>
          </a:lstStyle>
          <a:p>
            <a:fld id="{24F56CF2-DCFE-4A13-AF35-E1D99AC3E997}" type="datetime1">
              <a:rPr lang="en-CA" altLang="en-US"/>
              <a:pPr/>
              <a:t>2021-04-16</a:t>
            </a:fld>
            <a:endParaRPr lang="en-CA" altLang="en-US"/>
          </a:p>
        </p:txBody>
      </p:sp>
      <p:sp>
        <p:nvSpPr>
          <p:cNvPr id="32772" name="Rectangle 4"/>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8373" name="Rectangle 5"/>
          <p:cNvSpPr>
            <a:spLocks noGrp="1" noChangeArrowheads="1"/>
          </p:cNvSpPr>
          <p:nvPr>
            <p:ph type="body" sz="quarter" idx="3"/>
          </p:nvPr>
        </p:nvSpPr>
        <p:spPr bwMode="auto">
          <a:xfrm>
            <a:off x="929640" y="3329940"/>
            <a:ext cx="7437120" cy="3154680"/>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8374" name="Rectangle 6"/>
          <p:cNvSpPr>
            <a:spLocks noGrp="1" noChangeArrowheads="1"/>
          </p:cNvSpPr>
          <p:nvPr>
            <p:ph type="ftr" sz="quarter" idx="4"/>
          </p:nvPr>
        </p:nvSpPr>
        <p:spPr bwMode="auto">
          <a:xfrm>
            <a:off x="1" y="6658287"/>
            <a:ext cx="4028971" cy="350520"/>
          </a:xfrm>
          <a:prstGeom prst="rect">
            <a:avLst/>
          </a:prstGeom>
          <a:noFill/>
          <a:ln w="9525">
            <a:noFill/>
            <a:miter lim="800000"/>
            <a:headEnd/>
            <a:tailEnd/>
          </a:ln>
        </p:spPr>
        <p:txBody>
          <a:bodyPr vert="horz" wrap="square" lIns="93167" tIns="46584" rIns="93167" bIns="46584" numCol="1" anchor="b" anchorCtr="0" compatLnSpc="1">
            <a:prstTxWarp prst="textNoShape">
              <a:avLst/>
            </a:prstTxWarp>
          </a:bodyPr>
          <a:lstStyle>
            <a:lvl1pPr defTabSz="464987" eaLnBrk="0" hangingPunct="0">
              <a:spcBef>
                <a:spcPct val="0"/>
              </a:spcBef>
              <a:defRPr sz="1200" u="none">
                <a:latin typeface="Arial" charset="0"/>
                <a:ea typeface="ＭＳ Ｐゴシック" pitchFamily="68" charset="-128"/>
                <a:cs typeface="+mn-cs"/>
              </a:defRPr>
            </a:lvl1pPr>
          </a:lstStyle>
          <a:p>
            <a:pPr>
              <a:defRPr/>
            </a:pPr>
            <a:endParaRPr lang="en-CA"/>
          </a:p>
        </p:txBody>
      </p:sp>
      <p:sp>
        <p:nvSpPr>
          <p:cNvPr id="58375" name="Rectangle 7"/>
          <p:cNvSpPr>
            <a:spLocks noGrp="1" noChangeArrowheads="1"/>
          </p:cNvSpPr>
          <p:nvPr>
            <p:ph type="sldNum" sz="quarter" idx="5"/>
          </p:nvPr>
        </p:nvSpPr>
        <p:spPr bwMode="auto">
          <a:xfrm>
            <a:off x="5265838" y="6658287"/>
            <a:ext cx="4028971" cy="350520"/>
          </a:xfrm>
          <a:prstGeom prst="rect">
            <a:avLst/>
          </a:prstGeom>
          <a:noFill/>
          <a:ln w="9525">
            <a:noFill/>
            <a:miter lim="800000"/>
            <a:headEnd/>
            <a:tailEnd/>
          </a:ln>
        </p:spPr>
        <p:txBody>
          <a:bodyPr vert="horz" wrap="square" lIns="93167" tIns="46584" rIns="93167" bIns="46584" numCol="1" anchor="b" anchorCtr="0" compatLnSpc="1">
            <a:prstTxWarp prst="textNoShape">
              <a:avLst/>
            </a:prstTxWarp>
          </a:bodyPr>
          <a:lstStyle>
            <a:lvl1pPr algn="r" defTabSz="464987" eaLnBrk="0" hangingPunct="0">
              <a:defRPr sz="1200" u="none"/>
            </a:lvl1pPr>
          </a:lstStyle>
          <a:p>
            <a:fld id="{0597D704-995A-451A-AAA2-B9462F0B3A37}" type="slidenum">
              <a:rPr lang="en-CA" altLang="en-US"/>
              <a:pPr/>
              <a:t>‹#›</a:t>
            </a:fld>
            <a:endParaRPr lang="en-CA"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ＭＳ Ｐゴシック" pitchFamily="68" charset="-128"/>
      </a:defRPr>
    </a:lvl1pPr>
    <a:lvl2pPr marL="4572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QualityStandards@ontariohealth.ca"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solidFill>
                  <a:srgbClr val="000000"/>
                </a:solidFill>
                <a:latin typeface="Calibri" panose="020F0502020204030204" pitchFamily="34" charset="0"/>
              </a:rPr>
              <a:t>Si </a:t>
            </a:r>
            <a:r>
              <a:rPr lang="en-US" altLang="en-US" dirty="0" err="1">
                <a:solidFill>
                  <a:srgbClr val="000000"/>
                </a:solidFill>
                <a:latin typeface="Calibri" panose="020F0502020204030204" pitchFamily="34" charset="0"/>
              </a:rPr>
              <a:t>vous</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avez</a:t>
            </a:r>
            <a:r>
              <a:rPr lang="en-US" altLang="en-US" dirty="0">
                <a:solidFill>
                  <a:srgbClr val="000000"/>
                </a:solidFill>
                <a:latin typeface="Calibri" panose="020F0502020204030204" pitchFamily="34" charset="0"/>
              </a:rPr>
              <a:t> des questions sur le </a:t>
            </a:r>
            <a:r>
              <a:rPr lang="en-US" altLang="en-US" dirty="0" err="1">
                <a:solidFill>
                  <a:srgbClr val="000000"/>
                </a:solidFill>
                <a:latin typeface="Calibri" panose="020F0502020204030204" pitchFamily="34" charset="0"/>
              </a:rPr>
              <a:t>contenu</a:t>
            </a:r>
            <a:r>
              <a:rPr lang="en-US" altLang="en-US" dirty="0">
                <a:solidFill>
                  <a:srgbClr val="000000"/>
                </a:solidFill>
                <a:latin typeface="Calibri" panose="020F0502020204030204" pitchFamily="34" charset="0"/>
              </a:rPr>
              <a:t> de </a:t>
            </a:r>
            <a:r>
              <a:rPr lang="en-US" altLang="en-US" dirty="0" err="1">
                <a:solidFill>
                  <a:srgbClr val="000000"/>
                </a:solidFill>
                <a:latin typeface="Calibri" panose="020F0502020204030204" pitchFamily="34" charset="0"/>
              </a:rPr>
              <a:t>cette</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présentation</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veuillez</a:t>
            </a:r>
            <a:r>
              <a:rPr lang="en-US" altLang="en-US" dirty="0">
                <a:solidFill>
                  <a:srgbClr val="000000"/>
                </a:solidFill>
                <a:latin typeface="Calibri" panose="020F0502020204030204" pitchFamily="34" charset="0"/>
              </a:rPr>
              <a:t> nous </a:t>
            </a:r>
            <a:r>
              <a:rPr lang="en-US" altLang="en-US" dirty="0" err="1">
                <a:solidFill>
                  <a:srgbClr val="000000"/>
                </a:solidFill>
                <a:latin typeface="Calibri" panose="020F0502020204030204" pitchFamily="34" charset="0"/>
              </a:rPr>
              <a:t>contacter</a:t>
            </a:r>
            <a:r>
              <a:rPr lang="en-US" altLang="en-US" dirty="0">
                <a:solidFill>
                  <a:srgbClr val="000000"/>
                </a:solidFill>
                <a:latin typeface="Calibri" panose="020F0502020204030204" pitchFamily="34" charset="0"/>
              </a:rPr>
              <a:t> à </a:t>
            </a:r>
            <a:r>
              <a:rPr lang="en-US" sz="1200" b="0" i="0" u="sng" strike="noStrike" kern="1200" dirty="0">
                <a:solidFill>
                  <a:schemeClr val="tx1"/>
                </a:solidFill>
                <a:effectLst/>
                <a:latin typeface="Calibri" pitchFamily="68" charset="0"/>
                <a:ea typeface="MS PGothic" panose="020B0600070205080204" pitchFamily="34" charset="-128"/>
                <a:cs typeface="ＭＳ Ｐゴシック" pitchFamily="68" charset="-128"/>
                <a:hlinkClick r:id="rId3"/>
              </a:rPr>
              <a:t>QualityStandards@ontariohealth.ca</a:t>
            </a:r>
            <a:endParaRPr lang="en-US" dirty="0"/>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a:t>
            </a:fld>
            <a:endParaRPr lang="en-CA" altLang="en-US"/>
          </a:p>
        </p:txBody>
      </p:sp>
    </p:spTree>
    <p:extLst>
      <p:ext uri="{BB962C8B-B14F-4D97-AF65-F5344CB8AC3E}">
        <p14:creationId xmlns:p14="http://schemas.microsoft.com/office/powerpoint/2010/main" val="1588193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11</a:t>
            </a:fld>
            <a:endParaRPr lang="en-CA" altLang="en-US"/>
          </a:p>
        </p:txBody>
      </p:sp>
    </p:spTree>
    <p:extLst>
      <p:ext uri="{BB962C8B-B14F-4D97-AF65-F5344CB8AC3E}">
        <p14:creationId xmlns:p14="http://schemas.microsoft.com/office/powerpoint/2010/main" val="1349369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12</a:t>
            </a:fld>
            <a:endParaRPr lang="en-CA" altLang="en-US"/>
          </a:p>
        </p:txBody>
      </p:sp>
    </p:spTree>
    <p:extLst>
      <p:ext uri="{BB962C8B-B14F-4D97-AF65-F5344CB8AC3E}">
        <p14:creationId xmlns:p14="http://schemas.microsoft.com/office/powerpoint/2010/main" val="3838862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Les données présentées dans les diapositives suivantes sont destinées aux personnes atteintes de diabète de type 1 et à leurs soignants.</a:t>
            </a:r>
            <a:endParaRPr lang="en-US"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13</a:t>
            </a:fld>
            <a:endParaRPr lang="en-CA" altLang="en-US"/>
          </a:p>
        </p:txBody>
      </p:sp>
    </p:spTree>
    <p:extLst>
      <p:ext uri="{BB962C8B-B14F-4D97-AF65-F5344CB8AC3E}">
        <p14:creationId xmlns:p14="http://schemas.microsoft.com/office/powerpoint/2010/main" val="45512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17</a:t>
            </a:fld>
            <a:endParaRPr lang="en-CA" altLang="en-US"/>
          </a:p>
        </p:txBody>
      </p:sp>
    </p:spTree>
    <p:extLst>
      <p:ext uri="{BB962C8B-B14F-4D97-AF65-F5344CB8AC3E}">
        <p14:creationId xmlns:p14="http://schemas.microsoft.com/office/powerpoint/2010/main" val="4065607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18</a:t>
            </a:fld>
            <a:endParaRPr lang="en-CA" altLang="en-US"/>
          </a:p>
        </p:txBody>
      </p:sp>
    </p:spTree>
    <p:extLst>
      <p:ext uri="{BB962C8B-B14F-4D97-AF65-F5344CB8AC3E}">
        <p14:creationId xmlns:p14="http://schemas.microsoft.com/office/powerpoint/2010/main" val="41843131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19</a:t>
            </a:fld>
            <a:endParaRPr lang="en-CA" altLang="en-US"/>
          </a:p>
        </p:txBody>
      </p:sp>
    </p:spTree>
    <p:extLst>
      <p:ext uri="{BB962C8B-B14F-4D97-AF65-F5344CB8AC3E}">
        <p14:creationId xmlns:p14="http://schemas.microsoft.com/office/powerpoint/2010/main" val="22932451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23</a:t>
            </a:fld>
            <a:endParaRPr lang="en-CA" altLang="en-US"/>
          </a:p>
        </p:txBody>
      </p:sp>
    </p:spTree>
    <p:extLst>
      <p:ext uri="{BB962C8B-B14F-4D97-AF65-F5344CB8AC3E}">
        <p14:creationId xmlns:p14="http://schemas.microsoft.com/office/powerpoint/2010/main" val="15957314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800" b="1" i="0" u="none" strike="noStrike" baseline="0" dirty="0">
                <a:solidFill>
                  <a:srgbClr val="000000"/>
                </a:solidFill>
                <a:latin typeface="Calibri" panose="020F0502020204030204" pitchFamily="34" charset="0"/>
              </a:rPr>
              <a:t>Portée de cette norme de qualité </a:t>
            </a:r>
            <a:endParaRPr lang="fr-FR" sz="1800" b="0" i="0" u="none" strike="noStrike" baseline="0" dirty="0">
              <a:solidFill>
                <a:srgbClr val="000000"/>
              </a:solidFill>
              <a:latin typeface="Calibri" panose="020F0502020204030204" pitchFamily="34" charset="0"/>
            </a:endParaRPr>
          </a:p>
          <a:p>
            <a:r>
              <a:rPr lang="fr-FR" sz="1800" b="0" i="0" u="none" strike="noStrike" baseline="0" dirty="0">
                <a:solidFill>
                  <a:srgbClr val="000000"/>
                </a:solidFill>
                <a:latin typeface="Calibri" panose="020F0502020204030204" pitchFamily="34" charset="0"/>
              </a:rPr>
              <a:t>Cette norme de qualité concerne les soins pour les personnes de tous âges qui ont reçu un diagnostic de diabète de type 1. Il s’applique à tous les milieux. </a:t>
            </a:r>
          </a:p>
          <a:p>
            <a:endParaRPr lang="fr-FR" sz="1800" b="0" i="0" u="none" strike="noStrike" baseline="0" dirty="0">
              <a:solidFill>
                <a:srgbClr val="000000"/>
              </a:solidFill>
              <a:latin typeface="Calibri" panose="020F0502020204030204" pitchFamily="34" charset="0"/>
            </a:endParaRPr>
          </a:p>
          <a:p>
            <a:r>
              <a:rPr lang="fr-FR" sz="1800" b="0" i="0" u="none" strike="noStrike" baseline="0" dirty="0">
                <a:solidFill>
                  <a:srgbClr val="000000"/>
                </a:solidFill>
                <a:latin typeface="Calibri" panose="020F0502020204030204" pitchFamily="34" charset="0"/>
              </a:rPr>
              <a:t>Cette norme de qualité n’inclut pas les soins pour les personnes enceintes atteintes de diabète de type 1. Pour une norme de qualité concernant les soins pour les personnes atteintes de diabète de type 1 ou de type 2 qui tombent enceintes ou aux personnes qui ont reçu un diagnostic de diabète gestationnel, veuillez consulter la norme de qualité intitulée </a:t>
            </a:r>
            <a:r>
              <a:rPr lang="fr-FR" sz="1800" b="0" i="1" u="none" strike="noStrike" baseline="0" dirty="0">
                <a:solidFill>
                  <a:srgbClr val="00B1E2"/>
                </a:solidFill>
                <a:latin typeface="Calibri" panose="020F0502020204030204" pitchFamily="34" charset="0"/>
              </a:rPr>
              <a:t>Diabète de grossesse</a:t>
            </a:r>
            <a:r>
              <a:rPr lang="fr-FR" sz="1800" b="0" i="0" u="none" strike="noStrike" baseline="0" dirty="0">
                <a:solidFill>
                  <a:srgbClr val="000000"/>
                </a:solidFill>
                <a:latin typeface="Calibri" panose="020F0502020204030204" pitchFamily="34" charset="0"/>
              </a:rPr>
              <a:t>. </a:t>
            </a:r>
            <a:endParaRPr lang="en-US" sz="1200" kern="1200" dirty="0">
              <a:solidFill>
                <a:schemeClr val="tx1"/>
              </a:solidFill>
              <a:effectLst/>
              <a:latin typeface="Calibri" pitchFamily="68" charset="0"/>
              <a:ea typeface="MS PGothic" panose="020B0600070205080204" pitchFamily="34" charset="-128"/>
              <a:cs typeface="ＭＳ Ｐゴシック" pitchFamily="68" charset="-128"/>
            </a:endParaRPr>
          </a:p>
        </p:txBody>
      </p:sp>
      <p:sp>
        <p:nvSpPr>
          <p:cNvPr id="4" name="Slide Number Placeholder 3"/>
          <p:cNvSpPr>
            <a:spLocks noGrp="1"/>
          </p:cNvSpPr>
          <p:nvPr>
            <p:ph type="sldNum" sz="quarter" idx="10"/>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24</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8964370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 name="Shape 640"/>
          <p:cNvSpPr>
            <a:spLocks noGrp="1" noRot="1" noChangeAspect="1"/>
          </p:cNvSpPr>
          <p:nvPr>
            <p:ph type="sldImg"/>
          </p:nvPr>
        </p:nvSpPr>
        <p:spPr>
          <a:prstGeom prst="rect">
            <a:avLst/>
          </a:prstGeom>
        </p:spPr>
        <p:txBody>
          <a:bodyPr/>
          <a:lstStyle/>
          <a:p>
            <a:endParaRPr/>
          </a:p>
        </p:txBody>
      </p:sp>
      <p:sp>
        <p:nvSpPr>
          <p:cNvPr id="641" name="Shape 641"/>
          <p:cNvSpPr>
            <a:spLocks noGrp="1"/>
          </p:cNvSpPr>
          <p:nvPr>
            <p:ph type="body" sz="quarter" idx="1"/>
          </p:nvPr>
        </p:nvSpPr>
        <p:spPr>
          <a:prstGeom prst="rect">
            <a:avLst/>
          </a:prstGeom>
        </p:spPr>
        <p:txBody>
          <a:bodyPr/>
          <a:lstStyle/>
          <a:p>
            <a:r>
              <a:rPr lang="fr-FR" sz="1800" b="1" i="0" u="none" strike="noStrike" baseline="0" dirty="0">
                <a:solidFill>
                  <a:srgbClr val="000000"/>
                </a:solidFill>
                <a:latin typeface="Calibri" panose="020F0502020204030204" pitchFamily="34" charset="0"/>
              </a:rPr>
              <a:t>Énoncé de qualité </a:t>
            </a:r>
            <a:r>
              <a:rPr lang="fr-FR" sz="1800" b="0" i="0" u="none" strike="noStrike" baseline="0" dirty="0">
                <a:solidFill>
                  <a:srgbClr val="000000"/>
                </a:solidFill>
                <a:latin typeface="Calibri" panose="020F0502020204030204" pitchFamily="34" charset="0"/>
              </a:rPr>
              <a:t>1 : </a:t>
            </a:r>
            <a:r>
              <a:rPr lang="fr-FR" sz="1800" b="1" i="0" u="none" strike="noStrike" baseline="0" dirty="0">
                <a:solidFill>
                  <a:srgbClr val="000000"/>
                </a:solidFill>
                <a:latin typeface="Calibri" panose="020F0502020204030204" pitchFamily="34" charset="0"/>
              </a:rPr>
              <a:t>Éducation et soutien en matière d’autogestion du diabète </a:t>
            </a:r>
            <a:endParaRPr lang="fr-FR" sz="1800" b="0" i="0" u="none" strike="noStrike" baseline="0" dirty="0">
              <a:solidFill>
                <a:srgbClr val="000000"/>
              </a:solidFill>
              <a:latin typeface="Calibri" panose="020F0502020204030204" pitchFamily="34" charset="0"/>
            </a:endParaRPr>
          </a:p>
          <a:p>
            <a:r>
              <a:rPr lang="fr-FR" sz="1800" b="0" i="0" u="none" strike="noStrike" baseline="0" dirty="0">
                <a:solidFill>
                  <a:srgbClr val="000000"/>
                </a:solidFill>
                <a:latin typeface="Calibri" panose="020F0502020204030204" pitchFamily="34" charset="0"/>
              </a:rPr>
              <a:t>Un programme d’éducation et de soutien personnalisé et structuré en matière d’autogestion est offert aux personnes atteintes de diabète de type 1, à leur famille et à leurs aidants naturels au moment du diagnostic et de façon continue. </a:t>
            </a:r>
          </a:p>
          <a:p>
            <a:endParaRPr lang="fr-FR" sz="1800" b="0" i="0" u="none" strike="noStrike" baseline="0" dirty="0">
              <a:solidFill>
                <a:srgbClr val="000000"/>
              </a:solidFill>
              <a:latin typeface="Calibri" panose="020F0502020204030204" pitchFamily="34" charset="0"/>
            </a:endParaRPr>
          </a:p>
          <a:p>
            <a:r>
              <a:rPr lang="fr-FR" sz="1800" b="1" i="0" u="none" strike="noStrike" baseline="0" dirty="0">
                <a:solidFill>
                  <a:srgbClr val="000000"/>
                </a:solidFill>
                <a:latin typeface="Calibri" panose="020F0502020204030204" pitchFamily="34" charset="0"/>
              </a:rPr>
              <a:t>Énoncé de qualité </a:t>
            </a:r>
            <a:r>
              <a:rPr lang="fr-FR" sz="1800" b="0" i="0" u="none" strike="noStrike" baseline="0" dirty="0">
                <a:solidFill>
                  <a:srgbClr val="000000"/>
                </a:solidFill>
                <a:latin typeface="Calibri" panose="020F0502020204030204" pitchFamily="34" charset="0"/>
              </a:rPr>
              <a:t>2 : </a:t>
            </a:r>
            <a:r>
              <a:rPr lang="fr-FR" sz="1800" b="1" i="0" u="none" strike="noStrike" baseline="0" dirty="0">
                <a:solidFill>
                  <a:srgbClr val="000000"/>
                </a:solidFill>
                <a:latin typeface="Calibri" panose="020F0502020204030204" pitchFamily="34" charset="0"/>
              </a:rPr>
              <a:t>Accès à une équipe interprofessionnelle de soins </a:t>
            </a:r>
            <a:endParaRPr lang="fr-FR" sz="1800" b="0" i="0" u="none" strike="noStrike" baseline="0" dirty="0">
              <a:solidFill>
                <a:srgbClr val="000000"/>
              </a:solidFill>
              <a:latin typeface="Calibri" panose="020F0502020204030204" pitchFamily="34" charset="0"/>
            </a:endParaRPr>
          </a:p>
          <a:p>
            <a:r>
              <a:rPr lang="fr-FR" sz="1800" b="0" i="0" u="none" strike="noStrike" baseline="0" dirty="0">
                <a:solidFill>
                  <a:srgbClr val="000000"/>
                </a:solidFill>
                <a:latin typeface="Calibri" panose="020F0502020204030204" pitchFamily="34" charset="0"/>
              </a:rPr>
              <a:t>Les personnes atteintes de diabète de type 1 ont accès à une équipe interprofessionnelle de soins de santé ayant reçu une formation sur le diabète de type 1. </a:t>
            </a:r>
          </a:p>
          <a:p>
            <a:endParaRPr lang="fr-FR" sz="1800" b="0" i="0" u="none" strike="noStrike" baseline="0" dirty="0">
              <a:solidFill>
                <a:srgbClr val="000000"/>
              </a:solidFill>
              <a:latin typeface="Calibri" panose="020F0502020204030204" pitchFamily="34" charset="0"/>
            </a:endParaRPr>
          </a:p>
          <a:p>
            <a:r>
              <a:rPr lang="fr-FR" sz="1800" b="1" i="0" u="none" strike="noStrike" baseline="0" dirty="0">
                <a:solidFill>
                  <a:srgbClr val="000000"/>
                </a:solidFill>
                <a:latin typeface="Calibri" panose="020F0502020204030204" pitchFamily="34" charset="0"/>
              </a:rPr>
              <a:t>Énoncé de qualité </a:t>
            </a:r>
            <a:r>
              <a:rPr lang="fr-FR" sz="1800" b="0" i="0" u="none" strike="noStrike" baseline="0" dirty="0">
                <a:solidFill>
                  <a:srgbClr val="000000"/>
                </a:solidFill>
                <a:latin typeface="Calibri" panose="020F0502020204030204" pitchFamily="34" charset="0"/>
              </a:rPr>
              <a:t>3 : </a:t>
            </a:r>
            <a:r>
              <a:rPr lang="fr-FR" sz="1800" b="1" i="0" u="none" strike="noStrike" baseline="0" dirty="0">
                <a:solidFill>
                  <a:srgbClr val="000000"/>
                </a:solidFill>
                <a:latin typeface="Calibri" panose="020F0502020204030204" pitchFamily="34" charset="0"/>
              </a:rPr>
              <a:t>Fixer et atteindre des objectifs glycémiques </a:t>
            </a:r>
            <a:endParaRPr lang="fr-FR" sz="1800" b="0" i="0" u="none" strike="noStrike" baseline="0" dirty="0">
              <a:solidFill>
                <a:srgbClr val="000000"/>
              </a:solidFill>
              <a:latin typeface="Calibri" panose="020F0502020204030204" pitchFamily="34" charset="0"/>
            </a:endParaRPr>
          </a:p>
          <a:p>
            <a:r>
              <a:rPr lang="fr-FR" sz="1800" b="0" i="0" u="none" strike="noStrike" baseline="0" dirty="0">
                <a:solidFill>
                  <a:srgbClr val="000000"/>
                </a:solidFill>
                <a:latin typeface="Calibri" panose="020F0502020204030204" pitchFamily="34" charset="0"/>
              </a:rPr>
              <a:t>Les personnes atteintes de diabète de type 1, en collaboration avec leur équipe de soins de santé, fixent des objectifs glycémiques personnalisés, y compris l’hémoglobine glyquée (hémoglobine A1c) et d’autres mesures disponibles de la glycémie. Toutes les données disponibles sont utilisées pour évaluer si les objectifs glycémiques personnalisés sont atteints et pour guider les décisions de traitement et les activités d’autogestion. </a:t>
            </a:r>
          </a:p>
          <a:p>
            <a:endParaRPr lang="fr-FR" sz="1800" b="0" i="0" u="none" strike="noStrike" baseline="0" dirty="0">
              <a:solidFill>
                <a:srgbClr val="000000"/>
              </a:solidFill>
              <a:latin typeface="Calibri" panose="020F0502020204030204" pitchFamily="34" charset="0"/>
            </a:endParaRPr>
          </a:p>
          <a:p>
            <a:r>
              <a:rPr lang="fr-FR" sz="1800" b="1" i="0" u="none" strike="noStrike" baseline="0" dirty="0">
                <a:solidFill>
                  <a:srgbClr val="000000"/>
                </a:solidFill>
                <a:latin typeface="Calibri" panose="020F0502020204030204" pitchFamily="34" charset="0"/>
              </a:rPr>
              <a:t>Énoncé de qualité </a:t>
            </a:r>
            <a:r>
              <a:rPr lang="fr-FR" sz="1800" b="0" i="0" u="none" strike="noStrike" baseline="0" dirty="0">
                <a:solidFill>
                  <a:srgbClr val="000000"/>
                </a:solidFill>
                <a:latin typeface="Calibri" panose="020F0502020204030204" pitchFamily="34" charset="0"/>
              </a:rPr>
              <a:t>4 : </a:t>
            </a:r>
            <a:r>
              <a:rPr lang="fr-FR" sz="1800" b="1" i="0" u="none" strike="noStrike" baseline="0" dirty="0">
                <a:solidFill>
                  <a:srgbClr val="000000"/>
                </a:solidFill>
                <a:latin typeface="Calibri" panose="020F0502020204030204" pitchFamily="34" charset="0"/>
              </a:rPr>
              <a:t>Cerner et évaluer les besoins en matière de santé mentale </a:t>
            </a:r>
            <a:endParaRPr lang="fr-FR" sz="1800" b="0" i="0" u="none" strike="noStrike" baseline="0" dirty="0">
              <a:solidFill>
                <a:srgbClr val="000000"/>
              </a:solidFill>
              <a:latin typeface="Calibri" panose="020F0502020204030204" pitchFamily="34" charset="0"/>
            </a:endParaRPr>
          </a:p>
          <a:p>
            <a:r>
              <a:rPr lang="fr-FR" sz="1800" b="0" i="0" u="none" strike="noStrike" baseline="0" dirty="0">
                <a:solidFill>
                  <a:srgbClr val="000000"/>
                </a:solidFill>
                <a:latin typeface="Calibri" panose="020F0502020204030204" pitchFamily="34" charset="0"/>
              </a:rPr>
              <a:t>Les personnes atteintes de diabète de type 1 font l’objet d’un dépistage régulier de la détresse psychologique et des troubles de santé mentale à l’aide de questions de dépistage reconnues ou d’outils de dépistage validés. Les personnes dont le dépistage est positif pour un trouble de santé mentale sont orientées vers un professionnel de la santé ayant une expertise en santé mentale pour une évaluation et un traitement plus poussés. </a:t>
            </a:r>
          </a:p>
          <a:p>
            <a:endParaRPr lang="fr-FR" sz="1800" b="0" i="0" u="none" strike="noStrike" baseline="0" dirty="0">
              <a:solidFill>
                <a:srgbClr val="000000"/>
              </a:solidFill>
              <a:latin typeface="Calibri" panose="020F0502020204030204" pitchFamily="34" charset="0"/>
            </a:endParaRPr>
          </a:p>
          <a:p>
            <a:r>
              <a:rPr lang="fr-FR" sz="1800" b="1" i="0" u="none" strike="noStrike" baseline="0" dirty="0">
                <a:solidFill>
                  <a:srgbClr val="000000"/>
                </a:solidFill>
                <a:latin typeface="Calibri" panose="020F0502020204030204" pitchFamily="34" charset="0"/>
              </a:rPr>
              <a:t>Énoncé de qualité </a:t>
            </a:r>
            <a:r>
              <a:rPr lang="fr-FR" sz="1800" b="0" i="0" u="none" strike="noStrike" baseline="0" dirty="0">
                <a:solidFill>
                  <a:srgbClr val="000000"/>
                </a:solidFill>
                <a:latin typeface="Calibri" panose="020F0502020204030204" pitchFamily="34" charset="0"/>
              </a:rPr>
              <a:t>5 : </a:t>
            </a:r>
            <a:r>
              <a:rPr lang="fr-FR" sz="1800" b="1" i="0" u="none" strike="noStrike" baseline="0" dirty="0">
                <a:solidFill>
                  <a:srgbClr val="000000"/>
                </a:solidFill>
                <a:latin typeface="Calibri" panose="020F0502020204030204" pitchFamily="34" charset="0"/>
              </a:rPr>
              <a:t>Transition de la prise en charge du diabète chez l’enfant à celle chez l’adulte </a:t>
            </a:r>
            <a:endParaRPr lang="fr-FR" sz="1800" b="0" i="0" u="none" strike="noStrike" baseline="0" dirty="0">
              <a:solidFill>
                <a:srgbClr val="000000"/>
              </a:solidFill>
              <a:latin typeface="Calibri" panose="020F0502020204030204" pitchFamily="34" charset="0"/>
            </a:endParaRPr>
          </a:p>
          <a:p>
            <a:r>
              <a:rPr lang="fr-FR" sz="1800" b="0" i="0" u="none" strike="noStrike" baseline="0" dirty="0">
                <a:solidFill>
                  <a:srgbClr val="000000"/>
                </a:solidFill>
                <a:latin typeface="Calibri" panose="020F0502020204030204" pitchFamily="34" charset="0"/>
              </a:rPr>
              <a:t>Les personnes atteintes de diabète de type 1 bénéficient d’une transition planifiée, coordonnée et soutenue entre les soins pour les enfants et les soins pour les adultes. </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b="1" dirty="0" err="1">
                <a:solidFill>
                  <a:srgbClr val="000000"/>
                </a:solidFill>
                <a:effectLst/>
                <a:latin typeface="Calibri" panose="020F0502020204030204" pitchFamily="34" charset="0"/>
                <a:ea typeface="Times New Roman" panose="02020603050405020304" pitchFamily="18" charset="0"/>
              </a:rPr>
              <a:t>Énoncé</a:t>
            </a:r>
            <a:r>
              <a:rPr lang="en-CA" sz="1800" b="1" dirty="0">
                <a:solidFill>
                  <a:srgbClr val="000000"/>
                </a:solidFill>
                <a:effectLst/>
                <a:latin typeface="Calibri" panose="020F0502020204030204" pitchFamily="34" charset="0"/>
                <a:ea typeface="Times New Roman" panose="02020603050405020304" pitchFamily="18" charset="0"/>
              </a:rPr>
              <a:t> de </a:t>
            </a:r>
            <a:r>
              <a:rPr lang="en-CA" sz="1800" b="1" dirty="0" err="1">
                <a:solidFill>
                  <a:srgbClr val="000000"/>
                </a:solidFill>
                <a:effectLst/>
                <a:latin typeface="Calibri" panose="020F0502020204030204" pitchFamily="34" charset="0"/>
                <a:ea typeface="Times New Roman" panose="02020603050405020304" pitchFamily="18" charset="0"/>
              </a:rPr>
              <a:t>qualité</a:t>
            </a:r>
            <a:r>
              <a:rPr lang="en-CA" sz="1800" b="1" dirty="0">
                <a:solidFill>
                  <a:srgbClr val="000000"/>
                </a:solidFill>
                <a:effectLst/>
                <a:latin typeface="Calibri" panose="020F0502020204030204" pitchFamily="34" charset="0"/>
                <a:ea typeface="Times New Roman" panose="02020603050405020304" pitchFamily="18" charset="0"/>
              </a:rPr>
              <a:t> </a:t>
            </a:r>
            <a:r>
              <a:rPr lang="en-CA" sz="1800" dirty="0">
                <a:solidFill>
                  <a:srgbClr val="000000"/>
                </a:solidFill>
                <a:effectLst/>
                <a:latin typeface="Calibri" panose="020F0502020204030204" pitchFamily="34" charset="0"/>
                <a:ea typeface="Times New Roman" panose="02020603050405020304" pitchFamily="18" charset="0"/>
              </a:rPr>
              <a:t>1 : </a:t>
            </a:r>
            <a:r>
              <a:rPr lang="en-CA" sz="1800" b="1" dirty="0" err="1">
                <a:solidFill>
                  <a:srgbClr val="000000"/>
                </a:solidFill>
                <a:effectLst/>
                <a:latin typeface="Calibri" panose="020F0502020204030204" pitchFamily="34" charset="0"/>
                <a:ea typeface="Times New Roman" panose="02020603050405020304" pitchFamily="18" charset="0"/>
              </a:rPr>
              <a:t>Éducation</a:t>
            </a:r>
            <a:r>
              <a:rPr lang="en-CA" sz="1800" b="1" dirty="0">
                <a:solidFill>
                  <a:srgbClr val="000000"/>
                </a:solidFill>
                <a:effectLst/>
                <a:latin typeface="Calibri" panose="020F0502020204030204" pitchFamily="34" charset="0"/>
                <a:ea typeface="Times New Roman" panose="02020603050405020304" pitchFamily="18" charset="0"/>
              </a:rPr>
              <a:t> et </a:t>
            </a:r>
            <a:r>
              <a:rPr lang="en-CA" sz="1800" b="1" dirty="0" err="1">
                <a:solidFill>
                  <a:srgbClr val="000000"/>
                </a:solidFill>
                <a:effectLst/>
                <a:latin typeface="Calibri" panose="020F0502020204030204" pitchFamily="34" charset="0"/>
                <a:ea typeface="Times New Roman" panose="02020603050405020304" pitchFamily="18" charset="0"/>
              </a:rPr>
              <a:t>soutien</a:t>
            </a:r>
            <a:r>
              <a:rPr lang="en-CA" sz="1800" b="1" dirty="0">
                <a:solidFill>
                  <a:srgbClr val="000000"/>
                </a:solidFill>
                <a:effectLst/>
                <a:latin typeface="Calibri" panose="020F0502020204030204" pitchFamily="34" charset="0"/>
                <a:ea typeface="Times New Roman" panose="02020603050405020304" pitchFamily="18" charset="0"/>
              </a:rPr>
              <a:t> </a:t>
            </a:r>
            <a:r>
              <a:rPr lang="en-CA" sz="1800" b="1" dirty="0" err="1">
                <a:solidFill>
                  <a:srgbClr val="000000"/>
                </a:solidFill>
                <a:effectLst/>
                <a:latin typeface="Calibri" panose="020F0502020204030204" pitchFamily="34" charset="0"/>
                <a:ea typeface="Times New Roman" panose="02020603050405020304" pitchFamily="18" charset="0"/>
              </a:rPr>
              <a:t>en</a:t>
            </a:r>
            <a:r>
              <a:rPr lang="en-CA" sz="1800" b="1" dirty="0">
                <a:solidFill>
                  <a:srgbClr val="000000"/>
                </a:solidFill>
                <a:effectLst/>
                <a:latin typeface="Calibri" panose="020F0502020204030204" pitchFamily="34" charset="0"/>
                <a:ea typeface="Times New Roman" panose="02020603050405020304" pitchFamily="18" charset="0"/>
              </a:rPr>
              <a:t> matière </a:t>
            </a:r>
            <a:r>
              <a:rPr lang="en-CA" sz="1800" b="1" dirty="0" err="1">
                <a:solidFill>
                  <a:srgbClr val="000000"/>
                </a:solidFill>
                <a:effectLst/>
                <a:latin typeface="Calibri" panose="020F0502020204030204" pitchFamily="34" charset="0"/>
                <a:ea typeface="Times New Roman" panose="02020603050405020304" pitchFamily="18" charset="0"/>
              </a:rPr>
              <a:t>d’autogestion</a:t>
            </a:r>
            <a:r>
              <a:rPr lang="en-CA" sz="1800" b="1" dirty="0">
                <a:solidFill>
                  <a:srgbClr val="000000"/>
                </a:solidFill>
                <a:effectLst/>
                <a:latin typeface="Calibri" panose="020F0502020204030204" pitchFamily="34" charset="0"/>
                <a:ea typeface="Times New Roman" panose="02020603050405020304" pitchFamily="18" charset="0"/>
              </a:rPr>
              <a:t> du </a:t>
            </a:r>
            <a:r>
              <a:rPr lang="en-CA" sz="1800" b="1" dirty="0" err="1">
                <a:solidFill>
                  <a:srgbClr val="000000"/>
                </a:solidFill>
                <a:effectLst/>
                <a:latin typeface="Calibri" panose="020F0502020204030204" pitchFamily="34" charset="0"/>
                <a:ea typeface="Times New Roman" panose="02020603050405020304" pitchFamily="18" charset="0"/>
              </a:rPr>
              <a:t>diabète</a:t>
            </a:r>
            <a:r>
              <a:rPr lang="en-CA" sz="1800" b="1" dirty="0">
                <a:solidFill>
                  <a:srgbClr val="000000"/>
                </a:solidFill>
                <a:effectLst/>
                <a:latin typeface="Calibri" panose="020F0502020204030204" pitchFamily="34" charset="0"/>
                <a:ea typeface="Times New Roman" panose="02020603050405020304" pitchFamily="18" charset="0"/>
              </a:rPr>
              <a:t> </a:t>
            </a:r>
            <a:endParaRPr lang="en-CA" sz="1800" dirty="0">
              <a:solidFill>
                <a:srgbClr val="000000"/>
              </a:solidFill>
              <a:effectLst/>
              <a:latin typeface="Calibri" panose="020F0502020204030204" pitchFamily="34" charset="0"/>
              <a:ea typeface="Times New Roman" panose="02020603050405020304" pitchFamily="18" charset="0"/>
            </a:endParaRPr>
          </a:p>
          <a:p>
            <a:r>
              <a:rPr lang="en-CA" sz="1800" dirty="0">
                <a:solidFill>
                  <a:srgbClr val="000000"/>
                </a:solidFill>
                <a:effectLst/>
                <a:latin typeface="Calibri" panose="020F0502020204030204" pitchFamily="34" charset="0"/>
                <a:ea typeface="Times New Roman" panose="02020603050405020304" pitchFamily="18" charset="0"/>
              </a:rPr>
              <a:t>Un programme </a:t>
            </a:r>
            <a:r>
              <a:rPr lang="en-CA" sz="1800" dirty="0" err="1">
                <a:solidFill>
                  <a:srgbClr val="000000"/>
                </a:solidFill>
                <a:effectLst/>
                <a:latin typeface="Calibri" panose="020F0502020204030204" pitchFamily="34" charset="0"/>
                <a:ea typeface="Times New Roman" panose="02020603050405020304" pitchFamily="18" charset="0"/>
              </a:rPr>
              <a:t>d’éducation</a:t>
            </a:r>
            <a:r>
              <a:rPr lang="en-CA" sz="1800" dirty="0">
                <a:solidFill>
                  <a:srgbClr val="000000"/>
                </a:solidFill>
                <a:effectLst/>
                <a:latin typeface="Calibri" panose="020F0502020204030204" pitchFamily="34" charset="0"/>
                <a:ea typeface="Times New Roman" panose="02020603050405020304" pitchFamily="18" charset="0"/>
              </a:rPr>
              <a:t> et de </a:t>
            </a:r>
            <a:r>
              <a:rPr lang="en-CA" sz="1800" dirty="0" err="1">
                <a:solidFill>
                  <a:srgbClr val="000000"/>
                </a:solidFill>
                <a:effectLst/>
                <a:latin typeface="Calibri" panose="020F0502020204030204" pitchFamily="34" charset="0"/>
                <a:ea typeface="Times New Roman" panose="02020603050405020304" pitchFamily="18" charset="0"/>
              </a:rPr>
              <a:t>soutien</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personnalisé</a:t>
            </a:r>
            <a:r>
              <a:rPr lang="en-CA" sz="1800" dirty="0">
                <a:solidFill>
                  <a:srgbClr val="000000"/>
                </a:solidFill>
                <a:effectLst/>
                <a:latin typeface="Calibri" panose="020F0502020204030204" pitchFamily="34" charset="0"/>
                <a:ea typeface="Times New Roman" panose="02020603050405020304" pitchFamily="18" charset="0"/>
              </a:rPr>
              <a:t> et </a:t>
            </a:r>
            <a:r>
              <a:rPr lang="en-CA" sz="1800" dirty="0" err="1">
                <a:solidFill>
                  <a:srgbClr val="000000"/>
                </a:solidFill>
                <a:effectLst/>
                <a:latin typeface="Calibri" panose="020F0502020204030204" pitchFamily="34" charset="0"/>
                <a:ea typeface="Times New Roman" panose="02020603050405020304" pitchFamily="18" charset="0"/>
              </a:rPr>
              <a:t>structuré</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en</a:t>
            </a:r>
            <a:r>
              <a:rPr lang="en-CA" sz="1800" dirty="0">
                <a:solidFill>
                  <a:srgbClr val="000000"/>
                </a:solidFill>
                <a:effectLst/>
                <a:latin typeface="Calibri" panose="020F0502020204030204" pitchFamily="34" charset="0"/>
                <a:ea typeface="Times New Roman" panose="02020603050405020304" pitchFamily="18" charset="0"/>
              </a:rPr>
              <a:t> matière </a:t>
            </a:r>
            <a:r>
              <a:rPr lang="en-CA" sz="1800" dirty="0" err="1">
                <a:solidFill>
                  <a:srgbClr val="000000"/>
                </a:solidFill>
                <a:effectLst/>
                <a:latin typeface="Calibri" panose="020F0502020204030204" pitchFamily="34" charset="0"/>
                <a:ea typeface="Times New Roman" panose="02020603050405020304" pitchFamily="18" charset="0"/>
              </a:rPr>
              <a:t>d’autogestion</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est</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offert</a:t>
            </a:r>
            <a:r>
              <a:rPr lang="en-CA" sz="1800" dirty="0">
                <a:solidFill>
                  <a:srgbClr val="000000"/>
                </a:solidFill>
                <a:effectLst/>
                <a:latin typeface="Calibri" panose="020F0502020204030204" pitchFamily="34" charset="0"/>
                <a:ea typeface="Times New Roman" panose="02020603050405020304" pitchFamily="18" charset="0"/>
              </a:rPr>
              <a:t> aux </a:t>
            </a:r>
            <a:r>
              <a:rPr lang="en-CA" sz="1800" dirty="0" err="1">
                <a:solidFill>
                  <a:srgbClr val="000000"/>
                </a:solidFill>
                <a:effectLst/>
                <a:latin typeface="Calibri" panose="020F0502020204030204" pitchFamily="34" charset="0"/>
                <a:ea typeface="Times New Roman" panose="02020603050405020304" pitchFamily="18" charset="0"/>
              </a:rPr>
              <a:t>personnes</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atteintes</a:t>
            </a:r>
            <a:r>
              <a:rPr lang="en-CA" sz="1800" dirty="0">
                <a:solidFill>
                  <a:srgbClr val="000000"/>
                </a:solidFill>
                <a:effectLst/>
                <a:latin typeface="Calibri" panose="020F0502020204030204" pitchFamily="34" charset="0"/>
                <a:ea typeface="Times New Roman" panose="02020603050405020304" pitchFamily="18" charset="0"/>
              </a:rPr>
              <a:t> de </a:t>
            </a:r>
            <a:r>
              <a:rPr lang="en-CA" sz="1800" dirty="0" err="1">
                <a:solidFill>
                  <a:srgbClr val="000000"/>
                </a:solidFill>
                <a:effectLst/>
                <a:latin typeface="Calibri" panose="020F0502020204030204" pitchFamily="34" charset="0"/>
                <a:ea typeface="Times New Roman" panose="02020603050405020304" pitchFamily="18" charset="0"/>
              </a:rPr>
              <a:t>diabète</a:t>
            </a:r>
            <a:r>
              <a:rPr lang="en-CA" sz="1800" dirty="0">
                <a:solidFill>
                  <a:srgbClr val="000000"/>
                </a:solidFill>
                <a:effectLst/>
                <a:latin typeface="Calibri" panose="020F0502020204030204" pitchFamily="34" charset="0"/>
                <a:ea typeface="Times New Roman" panose="02020603050405020304" pitchFamily="18" charset="0"/>
              </a:rPr>
              <a:t> de type 1, à </a:t>
            </a:r>
            <a:r>
              <a:rPr lang="en-CA" sz="1800" dirty="0" err="1">
                <a:solidFill>
                  <a:srgbClr val="000000"/>
                </a:solidFill>
                <a:effectLst/>
                <a:latin typeface="Calibri" panose="020F0502020204030204" pitchFamily="34" charset="0"/>
                <a:ea typeface="Times New Roman" panose="02020603050405020304" pitchFamily="18" charset="0"/>
              </a:rPr>
              <a:t>leur</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famille</a:t>
            </a:r>
            <a:r>
              <a:rPr lang="en-CA" sz="1800" dirty="0">
                <a:solidFill>
                  <a:srgbClr val="000000"/>
                </a:solidFill>
                <a:effectLst/>
                <a:latin typeface="Calibri" panose="020F0502020204030204" pitchFamily="34" charset="0"/>
                <a:ea typeface="Times New Roman" panose="02020603050405020304" pitchFamily="18" charset="0"/>
              </a:rPr>
              <a:t> et à </a:t>
            </a:r>
            <a:r>
              <a:rPr lang="en-CA" sz="1800" dirty="0" err="1">
                <a:solidFill>
                  <a:srgbClr val="000000"/>
                </a:solidFill>
                <a:effectLst/>
                <a:latin typeface="Calibri" panose="020F0502020204030204" pitchFamily="34" charset="0"/>
                <a:ea typeface="Times New Roman" panose="02020603050405020304" pitchFamily="18" charset="0"/>
              </a:rPr>
              <a:t>leurs</a:t>
            </a:r>
            <a:r>
              <a:rPr lang="en-CA" sz="1800" dirty="0">
                <a:solidFill>
                  <a:srgbClr val="000000"/>
                </a:solidFill>
                <a:effectLst/>
                <a:latin typeface="Calibri" panose="020F0502020204030204" pitchFamily="34" charset="0"/>
                <a:ea typeface="Times New Roman" panose="02020603050405020304" pitchFamily="18" charset="0"/>
              </a:rPr>
              <a:t> aidants </a:t>
            </a:r>
            <a:r>
              <a:rPr lang="en-CA" sz="1800" dirty="0" err="1">
                <a:solidFill>
                  <a:srgbClr val="000000"/>
                </a:solidFill>
                <a:effectLst/>
                <a:latin typeface="Calibri" panose="020F0502020204030204" pitchFamily="34" charset="0"/>
                <a:ea typeface="Times New Roman" panose="02020603050405020304" pitchFamily="18" charset="0"/>
              </a:rPr>
              <a:t>naturels</a:t>
            </a:r>
            <a:r>
              <a:rPr lang="en-CA" sz="1800" dirty="0">
                <a:solidFill>
                  <a:srgbClr val="000000"/>
                </a:solidFill>
                <a:effectLst/>
                <a:latin typeface="Calibri" panose="020F0502020204030204" pitchFamily="34" charset="0"/>
                <a:ea typeface="Times New Roman" panose="02020603050405020304" pitchFamily="18" charset="0"/>
              </a:rPr>
              <a:t> au moment du diagnostic et de </a:t>
            </a:r>
            <a:r>
              <a:rPr lang="en-CA" sz="1800" dirty="0" err="1">
                <a:solidFill>
                  <a:srgbClr val="000000"/>
                </a:solidFill>
                <a:effectLst/>
                <a:latin typeface="Calibri" panose="020F0502020204030204" pitchFamily="34" charset="0"/>
                <a:ea typeface="Times New Roman" panose="02020603050405020304" pitchFamily="18" charset="0"/>
              </a:rPr>
              <a:t>façon</a:t>
            </a:r>
            <a:r>
              <a:rPr lang="en-CA" sz="1800" dirty="0">
                <a:solidFill>
                  <a:srgbClr val="000000"/>
                </a:solidFill>
                <a:effectLst/>
                <a:latin typeface="Calibri" panose="020F0502020204030204" pitchFamily="34" charset="0"/>
                <a:ea typeface="Times New Roman" panose="02020603050405020304" pitchFamily="18" charset="0"/>
              </a:rPr>
              <a:t> continue. </a:t>
            </a:r>
          </a:p>
          <a:p>
            <a:endParaRPr lang="en-US" dirty="0"/>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26</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163673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ltLang="en-US" dirty="0">
                <a:solidFill>
                  <a:srgbClr val="000000"/>
                </a:solidFill>
                <a:latin typeface="Calibri" panose="020F0502020204030204" pitchFamily="34" charset="0"/>
              </a:rPr>
              <a:t>Les </a:t>
            </a:r>
            <a:r>
              <a:rPr lang="en-US" altLang="en-US" dirty="0" err="1">
                <a:solidFill>
                  <a:srgbClr val="000000"/>
                </a:solidFill>
                <a:latin typeface="Calibri" panose="020F0502020204030204" pitchFamily="34" charset="0"/>
              </a:rPr>
              <a:t>normes</a:t>
            </a:r>
            <a:r>
              <a:rPr lang="en-US" altLang="en-US" dirty="0">
                <a:solidFill>
                  <a:srgbClr val="000000"/>
                </a:solidFill>
                <a:latin typeface="Calibri" panose="020F0502020204030204" pitchFamily="34" charset="0"/>
              </a:rPr>
              <a:t> de </a:t>
            </a:r>
            <a:r>
              <a:rPr lang="en-US" altLang="en-US" dirty="0" err="1">
                <a:solidFill>
                  <a:srgbClr val="000000"/>
                </a:solidFill>
                <a:latin typeface="Calibri" panose="020F0502020204030204" pitchFamily="34" charset="0"/>
              </a:rPr>
              <a:t>qualité</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sont</a:t>
            </a:r>
            <a:r>
              <a:rPr lang="en-US" altLang="en-US" dirty="0">
                <a:solidFill>
                  <a:srgbClr val="000000"/>
                </a:solidFill>
                <a:latin typeface="Calibri" panose="020F0502020204030204" pitchFamily="34" charset="0"/>
              </a:rPr>
              <a:t> un petit ensemble </a:t>
            </a:r>
            <a:r>
              <a:rPr lang="en-US" altLang="en-US" dirty="0" err="1">
                <a:solidFill>
                  <a:srgbClr val="000000"/>
                </a:solidFill>
                <a:latin typeface="Calibri" panose="020F0502020204030204" pitchFamily="34" charset="0"/>
              </a:rPr>
              <a:t>d’énoncés</a:t>
            </a:r>
            <a:r>
              <a:rPr lang="en-US" altLang="en-US" dirty="0">
                <a:solidFill>
                  <a:srgbClr val="000000"/>
                </a:solidFill>
                <a:latin typeface="Calibri" panose="020F0502020204030204" pitchFamily="34" charset="0"/>
              </a:rPr>
              <a:t> à incidence </a:t>
            </a:r>
            <a:r>
              <a:rPr lang="en-US" altLang="en-US" dirty="0" err="1">
                <a:solidFill>
                  <a:srgbClr val="000000"/>
                </a:solidFill>
                <a:latin typeface="Calibri" panose="020F0502020204030204" pitchFamily="34" charset="0"/>
              </a:rPr>
              <a:t>élevée</a:t>
            </a:r>
            <a:r>
              <a:rPr lang="en-US" altLang="en-US" dirty="0">
                <a:solidFill>
                  <a:srgbClr val="000000"/>
                </a:solidFill>
                <a:latin typeface="Calibri" panose="020F0502020204030204" pitchFamily="34" charset="0"/>
              </a:rPr>
              <a:t> qui </a:t>
            </a:r>
            <a:r>
              <a:rPr lang="en-US" altLang="en-US" dirty="0" err="1">
                <a:solidFill>
                  <a:srgbClr val="000000"/>
                </a:solidFill>
                <a:latin typeface="Calibri" panose="020F0502020204030204" pitchFamily="34" charset="0"/>
              </a:rPr>
              <a:t>décrivent</a:t>
            </a:r>
            <a:r>
              <a:rPr lang="en-US" altLang="en-US" dirty="0">
                <a:solidFill>
                  <a:srgbClr val="000000"/>
                </a:solidFill>
                <a:latin typeface="Calibri" panose="020F0502020204030204" pitchFamily="34" charset="0"/>
              </a:rPr>
              <a:t> les </a:t>
            </a:r>
            <a:r>
              <a:rPr lang="en-US" altLang="en-US" dirty="0" err="1">
                <a:solidFill>
                  <a:srgbClr val="000000"/>
                </a:solidFill>
                <a:latin typeface="Calibri" panose="020F0502020204030204" pitchFamily="34" charset="0"/>
              </a:rPr>
              <a:t>soins</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optimaux</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lorsqu’il</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existe</a:t>
            </a:r>
            <a:r>
              <a:rPr lang="en-US" altLang="en-US" dirty="0">
                <a:solidFill>
                  <a:srgbClr val="000000"/>
                </a:solidFill>
                <a:latin typeface="Calibri" panose="020F0502020204030204" pitchFamily="34" charset="0"/>
              </a:rPr>
              <a:t> des </a:t>
            </a:r>
            <a:r>
              <a:rPr lang="en-US" altLang="en-US" dirty="0" err="1">
                <a:solidFill>
                  <a:srgbClr val="000000"/>
                </a:solidFill>
                <a:latin typeface="Calibri" panose="020F0502020204030204" pitchFamily="34" charset="0"/>
              </a:rPr>
              <a:t>écarts</a:t>
            </a:r>
            <a:r>
              <a:rPr lang="en-US" altLang="en-US" dirty="0">
                <a:solidFill>
                  <a:srgbClr val="000000"/>
                </a:solidFill>
                <a:latin typeface="Calibri" panose="020F0502020204030204" pitchFamily="34" charset="0"/>
              </a:rPr>
              <a:t> de </a:t>
            </a:r>
            <a:r>
              <a:rPr lang="en-US" altLang="en-US" dirty="0" err="1">
                <a:solidFill>
                  <a:srgbClr val="000000"/>
                </a:solidFill>
                <a:latin typeface="Calibri" panose="020F0502020204030204" pitchFamily="34" charset="0"/>
              </a:rPr>
              <a:t>qualité</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cernés</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en</a:t>
            </a:r>
            <a:r>
              <a:rPr lang="en-US" altLang="en-US" dirty="0">
                <a:solidFill>
                  <a:srgbClr val="000000"/>
                </a:solidFill>
                <a:latin typeface="Calibri" panose="020F0502020204030204" pitchFamily="34" charset="0"/>
              </a:rPr>
              <a:t> Ontario.</a:t>
            </a:r>
          </a:p>
          <a:p>
            <a:pPr marL="171450" indent="-171450">
              <a:buFontTx/>
              <a:buChar char="•"/>
            </a:pPr>
            <a:r>
              <a:rPr lang="en-US" altLang="en-US" dirty="0" err="1">
                <a:solidFill>
                  <a:srgbClr val="000000"/>
                </a:solidFill>
                <a:latin typeface="Calibri" panose="020F0502020204030204" pitchFamily="34" charset="0"/>
              </a:rPr>
              <a:t>Leur</a:t>
            </a:r>
            <a:r>
              <a:rPr lang="en-US" altLang="en-US" dirty="0">
                <a:solidFill>
                  <a:srgbClr val="000000"/>
                </a:solidFill>
                <a:latin typeface="Calibri" panose="020F0502020204030204" pitchFamily="34" charset="0"/>
              </a:rPr>
              <a:t> application </a:t>
            </a:r>
            <a:r>
              <a:rPr lang="en-US" altLang="en-US" dirty="0" err="1">
                <a:solidFill>
                  <a:srgbClr val="000000"/>
                </a:solidFill>
                <a:latin typeface="Calibri" panose="020F0502020204030204" pitchFamily="34" charset="0"/>
              </a:rPr>
              <a:t>est</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volontaire</a:t>
            </a:r>
            <a:r>
              <a:rPr lang="en-US" altLang="en-US" dirty="0">
                <a:solidFill>
                  <a:srgbClr val="000000"/>
                </a:solidFill>
                <a:latin typeface="Calibri" panose="020F0502020204030204" pitchFamily="34" charset="0"/>
              </a:rPr>
              <a:t> et les </a:t>
            </a:r>
            <a:r>
              <a:rPr lang="en-US" altLang="en-US" dirty="0" err="1">
                <a:solidFill>
                  <a:srgbClr val="000000"/>
                </a:solidFill>
                <a:latin typeface="Calibri" panose="020F0502020204030204" pitchFamily="34" charset="0"/>
              </a:rPr>
              <a:t>normes</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sont</a:t>
            </a:r>
            <a:r>
              <a:rPr lang="en-US" altLang="en-US" dirty="0">
                <a:solidFill>
                  <a:srgbClr val="000000"/>
                </a:solidFill>
                <a:latin typeface="Calibri" panose="020F0502020204030204" pitchFamily="34" charset="0"/>
              </a:rPr>
              <a:t> de nature </a:t>
            </a:r>
            <a:r>
              <a:rPr lang="en-US" altLang="en-US" dirty="0" err="1">
                <a:solidFill>
                  <a:srgbClr val="000000"/>
                </a:solidFill>
                <a:latin typeface="Calibri" panose="020F0502020204030204" pitchFamily="34" charset="0"/>
              </a:rPr>
              <a:t>ambitieuse</a:t>
            </a:r>
            <a:r>
              <a:rPr lang="en-US" altLang="en-US" dirty="0">
                <a:solidFill>
                  <a:srgbClr val="000000"/>
                </a:solidFill>
                <a:latin typeface="Calibri" panose="020F0502020204030204" pitchFamily="34" charset="0"/>
              </a:rPr>
              <a:t>.</a:t>
            </a:r>
          </a:p>
          <a:p>
            <a:pPr marL="171450" indent="-171450">
              <a:buFontTx/>
              <a:buChar char="•"/>
            </a:pPr>
            <a:r>
              <a:rPr lang="en-US" altLang="en-US" dirty="0" err="1">
                <a:solidFill>
                  <a:srgbClr val="000000"/>
                </a:solidFill>
                <a:latin typeface="Calibri" panose="020F0502020204030204" pitchFamily="34" charset="0"/>
              </a:rPr>
              <a:t>Conçues</a:t>
            </a:r>
            <a:r>
              <a:rPr lang="en-US" altLang="en-US" dirty="0">
                <a:solidFill>
                  <a:srgbClr val="000000"/>
                </a:solidFill>
                <a:latin typeface="Calibri" panose="020F0502020204030204" pitchFamily="34" charset="0"/>
              </a:rPr>
              <a:t> pour « </a:t>
            </a:r>
            <a:r>
              <a:rPr lang="en-US" altLang="en-US" dirty="0" err="1">
                <a:solidFill>
                  <a:srgbClr val="000000"/>
                </a:solidFill>
                <a:latin typeface="Calibri" panose="020F0502020204030204" pitchFamily="34" charset="0"/>
              </a:rPr>
              <a:t>relever</a:t>
            </a:r>
            <a:r>
              <a:rPr lang="en-US" altLang="en-US" dirty="0">
                <a:solidFill>
                  <a:srgbClr val="000000"/>
                </a:solidFill>
                <a:latin typeface="Calibri" panose="020F0502020204030204" pitchFamily="34" charset="0"/>
              </a:rPr>
              <a:t> le </a:t>
            </a:r>
            <a:r>
              <a:rPr lang="en-US" altLang="en-US" dirty="0" err="1">
                <a:solidFill>
                  <a:srgbClr val="000000"/>
                </a:solidFill>
                <a:latin typeface="Calibri" panose="020F0502020204030204" pitchFamily="34" charset="0"/>
              </a:rPr>
              <a:t>niveau</a:t>
            </a:r>
            <a:r>
              <a:rPr lang="en-US" altLang="en-US" dirty="0">
                <a:solidFill>
                  <a:srgbClr val="000000"/>
                </a:solidFill>
                <a:latin typeface="Calibri" panose="020F0502020204030204" pitchFamily="34" charset="0"/>
              </a:rPr>
              <a:t> » dans le but </a:t>
            </a:r>
            <a:r>
              <a:rPr lang="en-US" altLang="en-US" dirty="0" err="1">
                <a:solidFill>
                  <a:srgbClr val="000000"/>
                </a:solidFill>
                <a:latin typeface="Calibri" panose="020F0502020204030204" pitchFamily="34" charset="0"/>
              </a:rPr>
              <a:t>d’offrir</a:t>
            </a:r>
            <a:r>
              <a:rPr lang="en-US" altLang="en-US" dirty="0">
                <a:solidFill>
                  <a:srgbClr val="000000"/>
                </a:solidFill>
                <a:latin typeface="Calibri" panose="020F0502020204030204" pitchFamily="34" charset="0"/>
              </a:rPr>
              <a:t> les </a:t>
            </a:r>
            <a:r>
              <a:rPr lang="en-US" altLang="en-US" dirty="0" err="1">
                <a:solidFill>
                  <a:srgbClr val="000000"/>
                </a:solidFill>
                <a:latin typeface="Calibri" panose="020F0502020204030204" pitchFamily="34" charset="0"/>
              </a:rPr>
              <a:t>meilleurs</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soins</a:t>
            </a:r>
            <a:r>
              <a:rPr lang="en-US" altLang="en-US" dirty="0">
                <a:solidFill>
                  <a:srgbClr val="000000"/>
                </a:solidFill>
                <a:latin typeface="Calibri" panose="020F0502020204030204" pitchFamily="34" charset="0"/>
              </a:rPr>
              <a:t> possible à </a:t>
            </a:r>
            <a:r>
              <a:rPr lang="en-US" altLang="en-US" dirty="0" err="1">
                <a:solidFill>
                  <a:srgbClr val="000000"/>
                </a:solidFill>
                <a:latin typeface="Calibri" panose="020F0502020204030204" pitchFamily="34" charset="0"/>
              </a:rPr>
              <a:t>tous</a:t>
            </a:r>
            <a:r>
              <a:rPr lang="en-US" altLang="en-US" dirty="0">
                <a:solidFill>
                  <a:srgbClr val="000000"/>
                </a:solidFill>
                <a:latin typeface="Calibri" panose="020F0502020204030204" pitchFamily="34" charset="0"/>
              </a:rPr>
              <a:t> les </a:t>
            </a:r>
            <a:r>
              <a:rPr lang="en-US" altLang="en-US" dirty="0" err="1">
                <a:solidFill>
                  <a:srgbClr val="000000"/>
                </a:solidFill>
                <a:latin typeface="Calibri" panose="020F0502020204030204" pitchFamily="34" charset="0"/>
              </a:rPr>
              <a:t>Ontariens</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peu</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importe</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où</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ils</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vivent</a:t>
            </a:r>
            <a:r>
              <a:rPr lang="en-US" altLang="en-US" dirty="0">
                <a:solidFill>
                  <a:srgbClr val="000000"/>
                </a:solidFill>
                <a:latin typeface="Calibri" panose="020F0502020204030204" pitchFamily="34" charset="0"/>
              </a:rPr>
              <a:t> dans la province.</a:t>
            </a:r>
          </a:p>
          <a:p>
            <a:pPr marL="171450" indent="-171450">
              <a:buFontTx/>
              <a:buChar char="•"/>
            </a:pPr>
            <a:r>
              <a:rPr lang="en-US" altLang="en-US" sz="2400" dirty="0">
                <a:solidFill>
                  <a:srgbClr val="000000"/>
                </a:solidFill>
                <a:latin typeface="Arial" panose="020B0604020202020204" pitchFamily="34" charset="0"/>
              </a:rPr>
              <a:t>Il </a:t>
            </a:r>
            <a:r>
              <a:rPr lang="en-US" altLang="en-US" sz="2400" dirty="0" err="1">
                <a:solidFill>
                  <a:srgbClr val="000000"/>
                </a:solidFill>
                <a:latin typeface="Arial" panose="020B0604020202020204" pitchFamily="34" charset="0"/>
              </a:rPr>
              <a:t>existe</a:t>
            </a:r>
            <a:r>
              <a:rPr lang="en-US" altLang="en-US" sz="2400" dirty="0">
                <a:solidFill>
                  <a:srgbClr val="000000"/>
                </a:solidFill>
                <a:latin typeface="Arial" panose="020B0604020202020204" pitchFamily="34" charset="0"/>
              </a:rPr>
              <a:t> de </a:t>
            </a:r>
            <a:r>
              <a:rPr lang="en-US" altLang="en-US" sz="2400" dirty="0" err="1">
                <a:solidFill>
                  <a:srgbClr val="000000"/>
                </a:solidFill>
                <a:latin typeface="Arial" panose="020B0604020202020204" pitchFamily="34" charset="0"/>
              </a:rPr>
              <a:t>nombreuses</a:t>
            </a:r>
            <a:r>
              <a:rPr lang="en-US" altLang="en-US" sz="2400" dirty="0">
                <a:solidFill>
                  <a:srgbClr val="000000"/>
                </a:solidFill>
                <a:latin typeface="Arial" panose="020B0604020202020204" pitchFamily="34" charset="0"/>
              </a:rPr>
              <a:t> </a:t>
            </a:r>
            <a:r>
              <a:rPr lang="en-US" altLang="en-US" sz="2400" dirty="0" err="1">
                <a:solidFill>
                  <a:srgbClr val="000000"/>
                </a:solidFill>
                <a:latin typeface="Arial" panose="020B0604020202020204" pitchFamily="34" charset="0"/>
              </a:rPr>
              <a:t>lignes</a:t>
            </a:r>
            <a:r>
              <a:rPr lang="en-US" altLang="en-US" sz="2400" dirty="0">
                <a:solidFill>
                  <a:srgbClr val="000000"/>
                </a:solidFill>
                <a:latin typeface="Arial" panose="020B0604020202020204" pitchFamily="34" charset="0"/>
              </a:rPr>
              <a:t> directrices, </a:t>
            </a:r>
            <a:r>
              <a:rPr lang="en-US" altLang="en-US" sz="2400" dirty="0" err="1">
                <a:solidFill>
                  <a:srgbClr val="000000"/>
                </a:solidFill>
                <a:latin typeface="Arial" panose="020B0604020202020204" pitchFamily="34" charset="0"/>
              </a:rPr>
              <a:t>normes</a:t>
            </a:r>
            <a:r>
              <a:rPr lang="en-US" altLang="en-US" sz="2400" dirty="0">
                <a:solidFill>
                  <a:srgbClr val="000000"/>
                </a:solidFill>
                <a:latin typeface="Arial" panose="020B0604020202020204" pitchFamily="34" charset="0"/>
              </a:rPr>
              <a:t> </a:t>
            </a:r>
            <a:r>
              <a:rPr lang="en-US" altLang="en-US" sz="2400" dirty="0" err="1">
                <a:solidFill>
                  <a:srgbClr val="000000"/>
                </a:solidFill>
                <a:latin typeface="Arial" panose="020B0604020202020204" pitchFamily="34" charset="0"/>
              </a:rPr>
              <a:t>professionnelles</a:t>
            </a:r>
            <a:r>
              <a:rPr lang="en-US" altLang="en-US" sz="2400" dirty="0">
                <a:solidFill>
                  <a:srgbClr val="000000"/>
                </a:solidFill>
                <a:latin typeface="Arial" panose="020B0604020202020204" pitchFamily="34" charset="0"/>
              </a:rPr>
              <a:t> et </a:t>
            </a:r>
            <a:r>
              <a:rPr lang="en-US" altLang="en-US" sz="2400" dirty="0" err="1">
                <a:solidFill>
                  <a:srgbClr val="000000"/>
                </a:solidFill>
                <a:latin typeface="Arial" panose="020B0604020202020204" pitchFamily="34" charset="0"/>
              </a:rPr>
              <a:t>autres</a:t>
            </a:r>
            <a:r>
              <a:rPr lang="en-US" altLang="en-US" sz="2400" dirty="0">
                <a:solidFill>
                  <a:srgbClr val="000000"/>
                </a:solidFill>
                <a:latin typeface="Arial" panose="020B0604020202020204" pitchFamily="34" charset="0"/>
              </a:rPr>
              <a:t> </a:t>
            </a:r>
            <a:r>
              <a:rPr lang="en-US" altLang="en-US" sz="2400" dirty="0" err="1">
                <a:solidFill>
                  <a:srgbClr val="000000"/>
                </a:solidFill>
                <a:latin typeface="Arial" panose="020B0604020202020204" pitchFamily="34" charset="0"/>
              </a:rPr>
              <a:t>recommandations</a:t>
            </a:r>
            <a:r>
              <a:rPr lang="en-US" altLang="en-US" sz="2400" dirty="0">
                <a:solidFill>
                  <a:srgbClr val="000000"/>
                </a:solidFill>
                <a:latin typeface="Arial" panose="020B0604020202020204" pitchFamily="34" charset="0"/>
              </a:rPr>
              <a:t> qui </a:t>
            </a:r>
            <a:r>
              <a:rPr lang="en-US" altLang="en-US" sz="2400" dirty="0" err="1">
                <a:solidFill>
                  <a:srgbClr val="000000"/>
                </a:solidFill>
                <a:latin typeface="Arial" panose="020B0604020202020204" pitchFamily="34" charset="0"/>
              </a:rPr>
              <a:t>enrichissent</a:t>
            </a:r>
            <a:r>
              <a:rPr lang="en-US" altLang="en-US" sz="2400" dirty="0">
                <a:solidFill>
                  <a:srgbClr val="000000"/>
                </a:solidFill>
                <a:latin typeface="Arial" panose="020B0604020202020204" pitchFamily="34" charset="0"/>
              </a:rPr>
              <a:t> </a:t>
            </a:r>
            <a:r>
              <a:rPr lang="en-US" altLang="en-US" sz="2400" dirty="0" err="1">
                <a:solidFill>
                  <a:srgbClr val="000000"/>
                </a:solidFill>
                <a:latin typeface="Arial" panose="020B0604020202020204" pitchFamily="34" charset="0"/>
              </a:rPr>
              <a:t>l’ensemble</a:t>
            </a:r>
            <a:r>
              <a:rPr lang="en-US" altLang="en-US" sz="2400" dirty="0">
                <a:solidFill>
                  <a:srgbClr val="000000"/>
                </a:solidFill>
                <a:latin typeface="Arial" panose="020B0604020202020204" pitchFamily="34" charset="0"/>
              </a:rPr>
              <a:t> des </a:t>
            </a:r>
            <a:r>
              <a:rPr lang="en-US" altLang="en-US" sz="2400" dirty="0" err="1">
                <a:solidFill>
                  <a:srgbClr val="000000"/>
                </a:solidFill>
                <a:latin typeface="Arial" panose="020B0604020202020204" pitchFamily="34" charset="0"/>
              </a:rPr>
              <a:t>données</a:t>
            </a:r>
            <a:r>
              <a:rPr lang="en-US" altLang="en-US" sz="2400" dirty="0">
                <a:solidFill>
                  <a:srgbClr val="000000"/>
                </a:solidFill>
                <a:latin typeface="Arial" panose="020B0604020202020204" pitchFamily="34" charset="0"/>
              </a:rPr>
              <a:t> </a:t>
            </a:r>
            <a:r>
              <a:rPr lang="en-US" altLang="en-US" sz="2400" dirty="0" err="1">
                <a:solidFill>
                  <a:srgbClr val="000000"/>
                </a:solidFill>
                <a:latin typeface="Arial" panose="020B0604020202020204" pitchFamily="34" charset="0"/>
              </a:rPr>
              <a:t>probantes</a:t>
            </a:r>
            <a:r>
              <a:rPr lang="en-US" altLang="en-US" sz="2400" dirty="0">
                <a:solidFill>
                  <a:srgbClr val="000000"/>
                </a:solidFill>
                <a:latin typeface="Arial" panose="020B0604020202020204" pitchFamily="34" charset="0"/>
              </a:rPr>
              <a:t>. Les </a:t>
            </a:r>
            <a:r>
              <a:rPr lang="en-US" altLang="en-US" sz="2400" dirty="0" err="1">
                <a:solidFill>
                  <a:srgbClr val="000000"/>
                </a:solidFill>
                <a:latin typeface="Arial" panose="020B0604020202020204" pitchFamily="34" charset="0"/>
              </a:rPr>
              <a:t>normes</a:t>
            </a:r>
            <a:r>
              <a:rPr lang="en-US" altLang="en-US" sz="2400" dirty="0">
                <a:solidFill>
                  <a:srgbClr val="000000"/>
                </a:solidFill>
                <a:latin typeface="Arial" panose="020B0604020202020204" pitchFamily="34" charset="0"/>
              </a:rPr>
              <a:t> de </a:t>
            </a:r>
            <a:r>
              <a:rPr lang="en-US" altLang="en-US" sz="2400" dirty="0" err="1">
                <a:solidFill>
                  <a:srgbClr val="000000"/>
                </a:solidFill>
                <a:latin typeface="Arial" panose="020B0604020202020204" pitchFamily="34" charset="0"/>
              </a:rPr>
              <a:t>qualité</a:t>
            </a:r>
            <a:r>
              <a:rPr lang="en-US" altLang="en-US" sz="2400" dirty="0">
                <a:solidFill>
                  <a:srgbClr val="000000"/>
                </a:solidFill>
                <a:latin typeface="Arial" panose="020B0604020202020204" pitchFamily="34" charset="0"/>
              </a:rPr>
              <a:t> </a:t>
            </a:r>
            <a:r>
              <a:rPr lang="en-US" altLang="en-US" sz="2400" dirty="0" err="1">
                <a:solidFill>
                  <a:srgbClr val="000000"/>
                </a:solidFill>
                <a:latin typeface="Arial" panose="020B0604020202020204" pitchFamily="34" charset="0"/>
              </a:rPr>
              <a:t>complètent</a:t>
            </a:r>
            <a:r>
              <a:rPr lang="en-US" altLang="en-US" sz="2400" dirty="0">
                <a:solidFill>
                  <a:srgbClr val="000000"/>
                </a:solidFill>
                <a:latin typeface="Arial" panose="020B0604020202020204" pitchFamily="34" charset="0"/>
              </a:rPr>
              <a:t> </a:t>
            </a:r>
            <a:r>
              <a:rPr lang="en-US" altLang="en-US" sz="2400" dirty="0" err="1">
                <a:solidFill>
                  <a:srgbClr val="000000"/>
                </a:solidFill>
                <a:latin typeface="Arial" panose="020B0604020202020204" pitchFamily="34" charset="0"/>
              </a:rPr>
              <a:t>ces</a:t>
            </a:r>
            <a:r>
              <a:rPr lang="en-US" altLang="en-US" sz="2400" dirty="0">
                <a:solidFill>
                  <a:srgbClr val="000000"/>
                </a:solidFill>
                <a:latin typeface="Arial" panose="020B0604020202020204" pitchFamily="34" charset="0"/>
              </a:rPr>
              <a:t> </a:t>
            </a:r>
            <a:r>
              <a:rPr lang="en-US" altLang="en-US" sz="2400" dirty="0" err="1">
                <a:solidFill>
                  <a:srgbClr val="000000"/>
                </a:solidFill>
                <a:latin typeface="Arial" panose="020B0604020202020204" pitchFamily="34" charset="0"/>
              </a:rPr>
              <a:t>ressources</a:t>
            </a:r>
            <a:r>
              <a:rPr lang="en-US" altLang="en-US" sz="2400" dirty="0">
                <a:solidFill>
                  <a:srgbClr val="000000"/>
                </a:solidFill>
                <a:latin typeface="Arial" panose="020B0604020202020204" pitchFamily="34" charset="0"/>
              </a:rPr>
              <a:t>.</a:t>
            </a:r>
          </a:p>
          <a:p>
            <a:pPr marL="171450" indent="-171450">
              <a:buFontTx/>
              <a:buChar char="•"/>
            </a:pPr>
            <a:r>
              <a:rPr lang="en-US" altLang="en-US" dirty="0">
                <a:solidFill>
                  <a:srgbClr val="000000"/>
                </a:solidFill>
                <a:latin typeface="Calibri" panose="020F0502020204030204" pitchFamily="34" charset="0"/>
              </a:rPr>
              <a:t>Les </a:t>
            </a:r>
            <a:r>
              <a:rPr lang="en-US" altLang="en-US" dirty="0" err="1">
                <a:solidFill>
                  <a:srgbClr val="000000"/>
                </a:solidFill>
                <a:latin typeface="Calibri" panose="020F0502020204030204" pitchFamily="34" charset="0"/>
              </a:rPr>
              <a:t>normes</a:t>
            </a:r>
            <a:r>
              <a:rPr lang="en-US" altLang="en-US" dirty="0">
                <a:solidFill>
                  <a:srgbClr val="000000"/>
                </a:solidFill>
                <a:latin typeface="Calibri" panose="020F0502020204030204" pitchFamily="34" charset="0"/>
              </a:rPr>
              <a:t> de </a:t>
            </a:r>
            <a:r>
              <a:rPr lang="en-US" altLang="en-US" dirty="0" err="1">
                <a:solidFill>
                  <a:srgbClr val="000000"/>
                </a:solidFill>
                <a:latin typeface="Calibri" panose="020F0502020204030204" pitchFamily="34" charset="0"/>
              </a:rPr>
              <a:t>qualité</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énoncent</a:t>
            </a:r>
            <a:r>
              <a:rPr lang="en-US" altLang="en-US" dirty="0">
                <a:solidFill>
                  <a:srgbClr val="000000"/>
                </a:solidFill>
                <a:latin typeface="Calibri" panose="020F0502020204030204" pitchFamily="34" charset="0"/>
              </a:rPr>
              <a:t> les </a:t>
            </a:r>
            <a:r>
              <a:rPr lang="en-US" altLang="en-US" b="1" dirty="0" err="1">
                <a:solidFill>
                  <a:srgbClr val="000000"/>
                </a:solidFill>
                <a:latin typeface="Calibri" panose="020F0502020204030204" pitchFamily="34" charset="0"/>
              </a:rPr>
              <a:t>caractéristiques</a:t>
            </a:r>
            <a:r>
              <a:rPr lang="en-US" altLang="en-US" dirty="0">
                <a:solidFill>
                  <a:srgbClr val="000000"/>
                </a:solidFill>
                <a:latin typeface="Calibri" panose="020F0502020204030204" pitchFamily="34" charset="0"/>
              </a:rPr>
              <a:t> des </a:t>
            </a:r>
            <a:r>
              <a:rPr lang="en-US" altLang="en-US" dirty="0" err="1">
                <a:solidFill>
                  <a:srgbClr val="000000"/>
                </a:solidFill>
                <a:latin typeface="Calibri" panose="020F0502020204030204" pitchFamily="34" charset="0"/>
              </a:rPr>
              <a:t>soins</a:t>
            </a:r>
            <a:r>
              <a:rPr lang="en-US" altLang="en-US" dirty="0">
                <a:solidFill>
                  <a:srgbClr val="000000"/>
                </a:solidFill>
                <a:latin typeface="Calibri" panose="020F0502020204030204" pitchFamily="34" charset="0"/>
              </a:rPr>
              <a:t> qui </a:t>
            </a:r>
            <a:r>
              <a:rPr lang="en-US" altLang="en-US" dirty="0" err="1">
                <a:solidFill>
                  <a:srgbClr val="000000"/>
                </a:solidFill>
                <a:latin typeface="Calibri" panose="020F0502020204030204" pitchFamily="34" charset="0"/>
              </a:rPr>
              <a:t>devraient</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être</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offerts</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mais</a:t>
            </a:r>
            <a:r>
              <a:rPr lang="en-US" altLang="en-US" dirty="0">
                <a:solidFill>
                  <a:srgbClr val="000000"/>
                </a:solidFill>
                <a:latin typeface="Calibri" panose="020F0502020204030204" pitchFamily="34" charset="0"/>
              </a:rPr>
              <a:t> ne </a:t>
            </a:r>
            <a:r>
              <a:rPr lang="en-US" altLang="en-US" dirty="0" err="1">
                <a:solidFill>
                  <a:srgbClr val="000000"/>
                </a:solidFill>
                <a:latin typeface="Calibri" panose="020F0502020204030204" pitchFamily="34" charset="0"/>
              </a:rPr>
              <a:t>nomment</a:t>
            </a:r>
            <a:r>
              <a:rPr lang="en-US" altLang="en-US" dirty="0">
                <a:solidFill>
                  <a:srgbClr val="000000"/>
                </a:solidFill>
                <a:latin typeface="Calibri" panose="020F0502020204030204" pitchFamily="34" charset="0"/>
              </a:rPr>
              <a:t> pas les </a:t>
            </a:r>
            <a:r>
              <a:rPr lang="en-US" altLang="en-US" b="1" dirty="0" err="1">
                <a:solidFill>
                  <a:srgbClr val="000000"/>
                </a:solidFill>
                <a:latin typeface="Calibri" panose="020F0502020204030204" pitchFamily="34" charset="0"/>
              </a:rPr>
              <a:t>personnes</a:t>
            </a:r>
            <a:r>
              <a:rPr lang="en-US" altLang="en-US" dirty="0">
                <a:solidFill>
                  <a:srgbClr val="000000"/>
                </a:solidFill>
                <a:latin typeface="Calibri" panose="020F0502020204030204" pitchFamily="34" charset="0"/>
              </a:rPr>
              <a:t> qui </a:t>
            </a:r>
            <a:r>
              <a:rPr lang="en-US" altLang="en-US" dirty="0" err="1">
                <a:solidFill>
                  <a:srgbClr val="000000"/>
                </a:solidFill>
                <a:latin typeface="Calibri" panose="020F0502020204030204" pitchFamily="34" charset="0"/>
              </a:rPr>
              <a:t>devraient</a:t>
            </a:r>
            <a:r>
              <a:rPr lang="en-US" altLang="en-US" dirty="0">
                <a:solidFill>
                  <a:srgbClr val="000000"/>
                </a:solidFill>
                <a:latin typeface="Calibri" panose="020F0502020204030204" pitchFamily="34" charset="0"/>
              </a:rPr>
              <a:t> les </a:t>
            </a:r>
            <a:r>
              <a:rPr lang="en-US" altLang="en-US" dirty="0" err="1">
                <a:solidFill>
                  <a:srgbClr val="000000"/>
                </a:solidFill>
                <a:latin typeface="Calibri" panose="020F0502020204030204" pitchFamily="34" charset="0"/>
              </a:rPr>
              <a:t>offrir</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contrairement</a:t>
            </a:r>
            <a:r>
              <a:rPr lang="en-US" altLang="en-US" dirty="0">
                <a:solidFill>
                  <a:srgbClr val="000000"/>
                </a:solidFill>
                <a:latin typeface="Calibri" panose="020F0502020204030204" pitchFamily="34" charset="0"/>
              </a:rPr>
              <a:t> aux guides de </a:t>
            </a:r>
            <a:r>
              <a:rPr lang="en-US" altLang="en-US" dirty="0" err="1">
                <a:solidFill>
                  <a:srgbClr val="000000"/>
                </a:solidFill>
                <a:latin typeface="Calibri" panose="020F0502020204030204" pitchFamily="34" charset="0"/>
              </a:rPr>
              <a:t>pratique</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clinique</a:t>
            </a:r>
            <a:r>
              <a:rPr lang="en-US" altLang="en-US" dirty="0">
                <a:solidFill>
                  <a:srgbClr val="000000"/>
                </a:solidFill>
                <a:latin typeface="Calibri" panose="020F0502020204030204" pitchFamily="34" charset="0"/>
              </a:rPr>
              <a:t> et guides de </a:t>
            </a:r>
            <a:r>
              <a:rPr lang="en-US" altLang="en-US" dirty="0" err="1">
                <a:solidFill>
                  <a:srgbClr val="000000"/>
                </a:solidFill>
                <a:latin typeface="Calibri" panose="020F0502020204030204" pitchFamily="34" charset="0"/>
              </a:rPr>
              <a:t>pratiques</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exemplaires</a:t>
            </a:r>
            <a:r>
              <a:rPr lang="en-US" altLang="en-US" dirty="0">
                <a:solidFill>
                  <a:srgbClr val="000000"/>
                </a:solidFill>
                <a:latin typeface="Calibri" panose="020F0502020204030204" pitchFamily="34" charset="0"/>
              </a:rPr>
              <a:t>).</a:t>
            </a:r>
          </a:p>
          <a:p>
            <a:pPr marL="171450" indent="-171450"/>
            <a:endParaRPr lang="en-US" altLang="en-US" dirty="0">
              <a:solidFill>
                <a:srgbClr val="000000"/>
              </a:solidFill>
              <a:latin typeface="Calibri" panose="020F0502020204030204" pitchFamily="34" charset="0"/>
            </a:endParaRPr>
          </a:p>
          <a:p>
            <a:pPr marL="171450" indent="-171450"/>
            <a:r>
              <a:rPr lang="en-US" altLang="en-US" b="1" dirty="0">
                <a:solidFill>
                  <a:srgbClr val="000000"/>
                </a:solidFill>
                <a:latin typeface="Calibri" panose="020F0502020204030204" pitchFamily="34" charset="0"/>
              </a:rPr>
              <a:t>Les </a:t>
            </a:r>
            <a:r>
              <a:rPr lang="en-US" altLang="en-US" b="1" dirty="0" err="1">
                <a:solidFill>
                  <a:srgbClr val="000000"/>
                </a:solidFill>
                <a:latin typeface="Calibri" panose="020F0502020204030204" pitchFamily="34" charset="0"/>
              </a:rPr>
              <a:t>normes</a:t>
            </a:r>
            <a:r>
              <a:rPr lang="en-US" altLang="en-US" b="1" dirty="0">
                <a:solidFill>
                  <a:srgbClr val="000000"/>
                </a:solidFill>
                <a:latin typeface="Calibri" panose="020F0502020204030204" pitchFamily="34" charset="0"/>
              </a:rPr>
              <a:t> de </a:t>
            </a:r>
            <a:r>
              <a:rPr lang="en-US" altLang="en-US" b="1" dirty="0" err="1">
                <a:solidFill>
                  <a:srgbClr val="000000"/>
                </a:solidFill>
                <a:latin typeface="Calibri" panose="020F0502020204030204" pitchFamily="34" charset="0"/>
              </a:rPr>
              <a:t>qualité</a:t>
            </a:r>
            <a:r>
              <a:rPr lang="en-US" altLang="en-US" b="1" dirty="0">
                <a:solidFill>
                  <a:srgbClr val="000000"/>
                </a:solidFill>
                <a:latin typeface="Calibri" panose="020F0502020204030204" pitchFamily="34" charset="0"/>
              </a:rPr>
              <a:t> </a:t>
            </a:r>
            <a:r>
              <a:rPr lang="en-US" altLang="en-US" b="1" dirty="0" err="1">
                <a:solidFill>
                  <a:srgbClr val="000000"/>
                </a:solidFill>
                <a:latin typeface="Calibri" panose="020F0502020204030204" pitchFamily="34" charset="0"/>
              </a:rPr>
              <a:t>sont</a:t>
            </a:r>
            <a:r>
              <a:rPr lang="en-US" altLang="en-US" b="1" dirty="0">
                <a:solidFill>
                  <a:srgbClr val="000000"/>
                </a:solidFill>
                <a:latin typeface="Calibri" panose="020F0502020204030204" pitchFamily="34" charset="0"/>
              </a:rPr>
              <a:t> :</a:t>
            </a:r>
          </a:p>
          <a:p>
            <a:pPr marL="171450" indent="-171450">
              <a:spcBef>
                <a:spcPct val="0"/>
              </a:spcBef>
              <a:buClr>
                <a:srgbClr val="00788A"/>
              </a:buClr>
              <a:buFontTx/>
              <a:buChar char="•"/>
            </a:pPr>
            <a:r>
              <a:rPr lang="en-US" altLang="en-US" dirty="0" err="1">
                <a:solidFill>
                  <a:srgbClr val="000000"/>
                </a:solidFill>
                <a:latin typeface="Calibri" panose="020F0502020204030204" pitchFamily="34" charset="0"/>
              </a:rPr>
              <a:t>Concises</a:t>
            </a:r>
            <a:r>
              <a:rPr lang="en-US" altLang="en-US" dirty="0">
                <a:solidFill>
                  <a:srgbClr val="000000"/>
                </a:solidFill>
                <a:latin typeface="Calibri" panose="020F0502020204030204" pitchFamily="34" charset="0"/>
              </a:rPr>
              <a:t> : 5 à 15 </a:t>
            </a:r>
            <a:r>
              <a:rPr lang="en-US" altLang="en-US" dirty="0" err="1">
                <a:solidFill>
                  <a:srgbClr val="000000"/>
                </a:solidFill>
                <a:latin typeface="Calibri" panose="020F0502020204030204" pitchFamily="34" charset="0"/>
              </a:rPr>
              <a:t>énoncés</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solides</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fondés</a:t>
            </a:r>
            <a:r>
              <a:rPr lang="en-US" altLang="en-US" dirty="0">
                <a:solidFill>
                  <a:srgbClr val="000000"/>
                </a:solidFill>
                <a:latin typeface="Calibri" panose="020F0502020204030204" pitchFamily="34" charset="0"/>
              </a:rPr>
              <a:t> sur des </a:t>
            </a:r>
            <a:r>
              <a:rPr lang="en-US" altLang="en-US" dirty="0" err="1">
                <a:solidFill>
                  <a:srgbClr val="000000"/>
                </a:solidFill>
                <a:latin typeface="Calibri" panose="020F0502020204030204" pitchFamily="34" charset="0"/>
              </a:rPr>
              <a:t>données</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probantes</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portant</a:t>
            </a:r>
            <a:r>
              <a:rPr lang="en-US" altLang="en-US" dirty="0">
                <a:solidFill>
                  <a:srgbClr val="000000"/>
                </a:solidFill>
                <a:latin typeface="Calibri" panose="020F0502020204030204" pitchFamily="34" charset="0"/>
              </a:rPr>
              <a:t> sur des </a:t>
            </a:r>
            <a:r>
              <a:rPr lang="en-US" altLang="en-US" dirty="0" err="1">
                <a:solidFill>
                  <a:srgbClr val="000000"/>
                </a:solidFill>
                <a:latin typeface="Calibri" panose="020F0502020204030204" pitchFamily="34" charset="0"/>
              </a:rPr>
              <a:t>domaines</a:t>
            </a:r>
            <a:r>
              <a:rPr lang="en-US" altLang="en-US" dirty="0">
                <a:solidFill>
                  <a:srgbClr val="000000"/>
                </a:solidFill>
                <a:latin typeface="Calibri" panose="020F0502020204030204" pitchFamily="34" charset="0"/>
              </a:rPr>
              <a:t> de </a:t>
            </a:r>
            <a:r>
              <a:rPr lang="en-US" altLang="en-US" dirty="0" err="1">
                <a:solidFill>
                  <a:srgbClr val="000000"/>
                </a:solidFill>
                <a:latin typeface="Calibri" panose="020F0502020204030204" pitchFamily="34" charset="0"/>
              </a:rPr>
              <a:t>priorité</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élevée</a:t>
            </a:r>
            <a:r>
              <a:rPr lang="en-US" altLang="en-US" dirty="0">
                <a:solidFill>
                  <a:srgbClr val="000000"/>
                </a:solidFill>
                <a:latin typeface="Calibri" panose="020F0502020204030204" pitchFamily="34" charset="0"/>
              </a:rPr>
              <a:t> pour </a:t>
            </a:r>
            <a:r>
              <a:rPr lang="en-US" altLang="en-US" dirty="0" err="1">
                <a:solidFill>
                  <a:srgbClr val="000000"/>
                </a:solidFill>
                <a:latin typeface="Calibri" panose="020F0502020204030204" pitchFamily="34" charset="0"/>
              </a:rPr>
              <a:t>l’amélioration</a:t>
            </a:r>
            <a:r>
              <a:rPr lang="en-US" altLang="en-US" dirty="0">
                <a:solidFill>
                  <a:srgbClr val="000000"/>
                </a:solidFill>
                <a:latin typeface="Calibri" panose="020F0502020204030204" pitchFamily="34" charset="0"/>
              </a:rPr>
              <a:t>.</a:t>
            </a:r>
          </a:p>
          <a:p>
            <a:pPr marL="171450" indent="-171450">
              <a:spcBef>
                <a:spcPct val="0"/>
              </a:spcBef>
              <a:buClr>
                <a:srgbClr val="00788A"/>
              </a:buClr>
              <a:buFontTx/>
              <a:buChar char="•"/>
            </a:pPr>
            <a:r>
              <a:rPr lang="en-US" altLang="en-US" dirty="0" err="1">
                <a:solidFill>
                  <a:srgbClr val="000000"/>
                </a:solidFill>
                <a:latin typeface="Calibri" panose="020F0502020204030204" pitchFamily="34" charset="0"/>
              </a:rPr>
              <a:t>Accessibles</a:t>
            </a:r>
            <a:r>
              <a:rPr lang="en-US" altLang="en-US" dirty="0">
                <a:solidFill>
                  <a:srgbClr val="000000"/>
                </a:solidFill>
                <a:latin typeface="Calibri" panose="020F0502020204030204" pitchFamily="34" charset="0"/>
              </a:rPr>
              <a:t> : </a:t>
            </a:r>
            <a:r>
              <a:rPr lang="en-US" altLang="en-US" dirty="0" err="1">
                <a:solidFill>
                  <a:srgbClr val="000000"/>
                </a:solidFill>
                <a:latin typeface="Calibri" panose="020F0502020204030204" pitchFamily="34" charset="0"/>
              </a:rPr>
              <a:t>aident</a:t>
            </a:r>
            <a:r>
              <a:rPr lang="en-US" altLang="en-US" dirty="0">
                <a:solidFill>
                  <a:srgbClr val="000000"/>
                </a:solidFill>
                <a:latin typeface="Calibri" panose="020F0502020204030204" pitchFamily="34" charset="0"/>
              </a:rPr>
              <a:t> les </a:t>
            </a:r>
            <a:r>
              <a:rPr lang="en-US" altLang="en-US" dirty="0" err="1">
                <a:solidFill>
                  <a:srgbClr val="000000"/>
                </a:solidFill>
                <a:latin typeface="Calibri" panose="020F0502020204030204" pitchFamily="34" charset="0"/>
              </a:rPr>
              <a:t>cliniciens</a:t>
            </a:r>
            <a:r>
              <a:rPr lang="en-US" altLang="en-US" dirty="0">
                <a:solidFill>
                  <a:srgbClr val="000000"/>
                </a:solidFill>
                <a:latin typeface="Calibri" panose="020F0502020204030204" pitchFamily="34" charset="0"/>
              </a:rPr>
              <a:t> et les </a:t>
            </a:r>
            <a:r>
              <a:rPr lang="en-US" altLang="en-US" dirty="0" err="1">
                <a:solidFill>
                  <a:srgbClr val="000000"/>
                </a:solidFill>
                <a:latin typeface="Calibri" panose="020F0502020204030204" pitchFamily="34" charset="0"/>
              </a:rPr>
              <a:t>organismes</a:t>
            </a:r>
            <a:r>
              <a:rPr lang="en-US" altLang="en-US" dirty="0">
                <a:solidFill>
                  <a:srgbClr val="000000"/>
                </a:solidFill>
                <a:latin typeface="Calibri" panose="020F0502020204030204" pitchFamily="34" charset="0"/>
              </a:rPr>
              <a:t> de </a:t>
            </a:r>
            <a:r>
              <a:rPr lang="en-US" altLang="en-US" dirty="0" err="1">
                <a:solidFill>
                  <a:srgbClr val="000000"/>
                </a:solidFill>
                <a:latin typeface="Calibri" panose="020F0502020204030204" pitchFamily="34" charset="0"/>
              </a:rPr>
              <a:t>fournisseurs</a:t>
            </a:r>
            <a:r>
              <a:rPr lang="en-US" altLang="en-US" dirty="0">
                <a:solidFill>
                  <a:srgbClr val="000000"/>
                </a:solidFill>
                <a:latin typeface="Calibri" panose="020F0502020204030204" pitchFamily="34" charset="0"/>
              </a:rPr>
              <a:t> à </a:t>
            </a:r>
            <a:r>
              <a:rPr lang="en-US" altLang="en-US" dirty="0" err="1">
                <a:solidFill>
                  <a:srgbClr val="000000"/>
                </a:solidFill>
                <a:latin typeface="Calibri" panose="020F0502020204030204" pitchFamily="34" charset="0"/>
              </a:rPr>
              <a:t>offrir</a:t>
            </a:r>
            <a:r>
              <a:rPr lang="en-US" altLang="en-US" dirty="0">
                <a:solidFill>
                  <a:srgbClr val="000000"/>
                </a:solidFill>
                <a:latin typeface="Calibri" panose="020F0502020204030204" pitchFamily="34" charset="0"/>
              </a:rPr>
              <a:t> des </a:t>
            </a:r>
            <a:r>
              <a:rPr lang="en-US" altLang="en-US" dirty="0" err="1">
                <a:solidFill>
                  <a:srgbClr val="000000"/>
                </a:solidFill>
                <a:latin typeface="Calibri" panose="020F0502020204030204" pitchFamily="34" charset="0"/>
              </a:rPr>
              <a:t>soins</a:t>
            </a:r>
            <a:r>
              <a:rPr lang="en-US" altLang="en-US" dirty="0">
                <a:solidFill>
                  <a:srgbClr val="000000"/>
                </a:solidFill>
                <a:latin typeface="Calibri" panose="020F0502020204030204" pitchFamily="34" charset="0"/>
              </a:rPr>
              <a:t> de la plus haute </a:t>
            </a:r>
            <a:r>
              <a:rPr lang="en-US" altLang="en-US" dirty="0" err="1">
                <a:solidFill>
                  <a:srgbClr val="000000"/>
                </a:solidFill>
                <a:latin typeface="Calibri" panose="020F0502020204030204" pitchFamily="34" charset="0"/>
              </a:rPr>
              <a:t>qualité</a:t>
            </a:r>
            <a:r>
              <a:rPr lang="en-US" altLang="en-US" dirty="0">
                <a:solidFill>
                  <a:srgbClr val="000000"/>
                </a:solidFill>
                <a:latin typeface="Calibri" panose="020F0502020204030204" pitchFamily="34" charset="0"/>
              </a:rPr>
              <a:t> possible, et les patients à </a:t>
            </a:r>
            <a:r>
              <a:rPr lang="en-US" altLang="en-US" dirty="0" err="1">
                <a:solidFill>
                  <a:srgbClr val="000000"/>
                </a:solidFill>
                <a:latin typeface="Calibri" panose="020F0502020204030204" pitchFamily="34" charset="0"/>
              </a:rPr>
              <a:t>connaître</a:t>
            </a:r>
            <a:r>
              <a:rPr lang="en-US" altLang="en-US" dirty="0">
                <a:solidFill>
                  <a:srgbClr val="000000"/>
                </a:solidFill>
                <a:latin typeface="Calibri" panose="020F0502020204030204" pitchFamily="34" charset="0"/>
              </a:rPr>
              <a:t> les </a:t>
            </a:r>
            <a:r>
              <a:rPr lang="en-US" altLang="en-US" dirty="0" err="1">
                <a:solidFill>
                  <a:srgbClr val="000000"/>
                </a:solidFill>
                <a:latin typeface="Calibri" panose="020F0502020204030204" pitchFamily="34" charset="0"/>
              </a:rPr>
              <a:t>sujets</a:t>
            </a:r>
            <a:r>
              <a:rPr lang="en-US" altLang="en-US" dirty="0">
                <a:solidFill>
                  <a:srgbClr val="000000"/>
                </a:solidFill>
                <a:latin typeface="Calibri" panose="020F0502020204030204" pitchFamily="34" charset="0"/>
              </a:rPr>
              <a:t> à </a:t>
            </a:r>
            <a:r>
              <a:rPr lang="en-US" altLang="en-US" dirty="0" err="1">
                <a:solidFill>
                  <a:srgbClr val="000000"/>
                </a:solidFill>
                <a:latin typeface="Calibri" panose="020F0502020204030204" pitchFamily="34" charset="0"/>
              </a:rPr>
              <a:t>aborder</a:t>
            </a:r>
            <a:r>
              <a:rPr lang="en-US" altLang="en-US" dirty="0">
                <a:solidFill>
                  <a:srgbClr val="000000"/>
                </a:solidFill>
                <a:latin typeface="Calibri" panose="020F0502020204030204" pitchFamily="34" charset="0"/>
              </a:rPr>
              <a:t> avec </a:t>
            </a:r>
            <a:r>
              <a:rPr lang="en-US" altLang="en-US" dirty="0" err="1">
                <a:solidFill>
                  <a:srgbClr val="000000"/>
                </a:solidFill>
                <a:latin typeface="Calibri" panose="020F0502020204030204" pitchFamily="34" charset="0"/>
              </a:rPr>
              <a:t>leurs</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fournisseurs</a:t>
            </a:r>
            <a:r>
              <a:rPr lang="en-US" altLang="en-US" dirty="0">
                <a:solidFill>
                  <a:srgbClr val="000000"/>
                </a:solidFill>
                <a:latin typeface="Calibri" panose="020F0502020204030204" pitchFamily="34" charset="0"/>
              </a:rPr>
              <a:t> de </a:t>
            </a:r>
            <a:r>
              <a:rPr lang="en-US" altLang="en-US" dirty="0" err="1">
                <a:solidFill>
                  <a:srgbClr val="000000"/>
                </a:solidFill>
                <a:latin typeface="Calibri" panose="020F0502020204030204" pitchFamily="34" charset="0"/>
              </a:rPr>
              <a:t>soins</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comparativement</a:t>
            </a:r>
            <a:r>
              <a:rPr lang="en-US" altLang="en-US" dirty="0">
                <a:solidFill>
                  <a:srgbClr val="000000"/>
                </a:solidFill>
                <a:latin typeface="Calibri" panose="020F0502020204030204" pitchFamily="34" charset="0"/>
              </a:rPr>
              <a:t> aux guides de </a:t>
            </a:r>
            <a:r>
              <a:rPr lang="en-US" altLang="en-US" dirty="0" err="1">
                <a:solidFill>
                  <a:srgbClr val="000000"/>
                </a:solidFill>
                <a:latin typeface="Calibri" panose="020F0502020204030204" pitchFamily="34" charset="0"/>
              </a:rPr>
              <a:t>pratique</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clinique</a:t>
            </a:r>
            <a:r>
              <a:rPr lang="en-US" altLang="en-US" dirty="0">
                <a:solidFill>
                  <a:srgbClr val="000000"/>
                </a:solidFill>
                <a:latin typeface="Calibri" panose="020F0502020204030204" pitchFamily="34" charset="0"/>
              </a:rPr>
              <a:t>, qui </a:t>
            </a:r>
            <a:r>
              <a:rPr lang="en-US" altLang="en-US" dirty="0" err="1">
                <a:solidFill>
                  <a:srgbClr val="000000"/>
                </a:solidFill>
                <a:latin typeface="Calibri" panose="020F0502020204030204" pitchFamily="34" charset="0"/>
              </a:rPr>
              <a:t>sont</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assez</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arides</a:t>
            </a:r>
            <a:r>
              <a:rPr lang="en-US" altLang="en-US" dirty="0">
                <a:solidFill>
                  <a:srgbClr val="000000"/>
                </a:solidFill>
                <a:latin typeface="Calibri" panose="020F0502020204030204" pitchFamily="34" charset="0"/>
              </a:rPr>
              <a:t>, les </a:t>
            </a:r>
            <a:r>
              <a:rPr lang="en-US" altLang="en-US" dirty="0" err="1">
                <a:solidFill>
                  <a:srgbClr val="000000"/>
                </a:solidFill>
                <a:latin typeface="Calibri" panose="020F0502020204030204" pitchFamily="34" charset="0"/>
              </a:rPr>
              <a:t>normes</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sont</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très</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accessibles</a:t>
            </a:r>
            <a:r>
              <a:rPr lang="en-US" altLang="en-US" dirty="0">
                <a:solidFill>
                  <a:srgbClr val="000000"/>
                </a:solidFill>
                <a:latin typeface="Calibri" panose="020F0502020204030204" pitchFamily="34" charset="0"/>
              </a:rPr>
              <a:t> et </a:t>
            </a:r>
            <a:r>
              <a:rPr lang="en-US" altLang="en-US" dirty="0" err="1">
                <a:solidFill>
                  <a:srgbClr val="000000"/>
                </a:solidFill>
                <a:latin typeface="Calibri" panose="020F0502020204030204" pitchFamily="34" charset="0"/>
              </a:rPr>
              <a:t>écrites</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en</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langage</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clair</a:t>
            </a:r>
            <a:r>
              <a:rPr lang="en-US" altLang="en-US" dirty="0">
                <a:solidFill>
                  <a:srgbClr val="000000"/>
                </a:solidFill>
                <a:latin typeface="Calibri" panose="020F0502020204030204" pitchFamily="34" charset="0"/>
              </a:rPr>
              <a:t>).</a:t>
            </a:r>
          </a:p>
          <a:p>
            <a:pPr marL="171450" indent="-171450">
              <a:spcBef>
                <a:spcPct val="0"/>
              </a:spcBef>
              <a:buClr>
                <a:srgbClr val="00788A"/>
              </a:buClr>
              <a:buFontTx/>
              <a:buChar char="•"/>
            </a:pPr>
            <a:r>
              <a:rPr lang="en-US" altLang="en-US" dirty="0" err="1">
                <a:solidFill>
                  <a:srgbClr val="000000"/>
                </a:solidFill>
                <a:latin typeface="Calibri" panose="020F0502020204030204" pitchFamily="34" charset="0"/>
              </a:rPr>
              <a:t>Mesurables</a:t>
            </a:r>
            <a:r>
              <a:rPr lang="en-US" altLang="en-US" dirty="0">
                <a:solidFill>
                  <a:srgbClr val="000000"/>
                </a:solidFill>
                <a:latin typeface="Calibri" panose="020F0502020204030204" pitchFamily="34" charset="0"/>
              </a:rPr>
              <a:t> : </a:t>
            </a:r>
            <a:r>
              <a:rPr lang="en-US" altLang="en-US" dirty="0" err="1">
                <a:solidFill>
                  <a:srgbClr val="000000"/>
                </a:solidFill>
                <a:latin typeface="Calibri" panose="020F0502020204030204" pitchFamily="34" charset="0"/>
              </a:rPr>
              <a:t>chaque</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énoncé</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est</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accompagné</a:t>
            </a:r>
            <a:r>
              <a:rPr lang="en-US" altLang="en-US" dirty="0">
                <a:solidFill>
                  <a:srgbClr val="000000"/>
                </a:solidFill>
                <a:latin typeface="Calibri" panose="020F0502020204030204" pitchFamily="34" charset="0"/>
              </a:rPr>
              <a:t> d’un </a:t>
            </a:r>
            <a:r>
              <a:rPr lang="en-US" altLang="en-US" dirty="0" err="1">
                <a:solidFill>
                  <a:srgbClr val="000000"/>
                </a:solidFill>
                <a:latin typeface="Calibri" panose="020F0502020204030204" pitchFamily="34" charset="0"/>
              </a:rPr>
              <a:t>ou</a:t>
            </a:r>
            <a:r>
              <a:rPr lang="en-US" altLang="en-US" dirty="0">
                <a:solidFill>
                  <a:srgbClr val="000000"/>
                </a:solidFill>
                <a:latin typeface="Calibri" panose="020F0502020204030204" pitchFamily="34" charset="0"/>
              </a:rPr>
              <a:t> de </a:t>
            </a:r>
            <a:r>
              <a:rPr lang="en-US" altLang="en-US" dirty="0" err="1">
                <a:solidFill>
                  <a:srgbClr val="000000"/>
                </a:solidFill>
                <a:latin typeface="Calibri" panose="020F0502020204030204" pitchFamily="34" charset="0"/>
              </a:rPr>
              <a:t>plusieurs</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indicateurs</a:t>
            </a:r>
            <a:r>
              <a:rPr lang="en-US" altLang="en-US" dirty="0">
                <a:solidFill>
                  <a:srgbClr val="000000"/>
                </a:solidFill>
                <a:latin typeface="Calibri" panose="020F0502020204030204" pitchFamily="34" charset="0"/>
              </a:rPr>
              <a:t> de </a:t>
            </a:r>
            <a:r>
              <a:rPr lang="en-US" altLang="en-US" dirty="0" err="1">
                <a:solidFill>
                  <a:srgbClr val="000000"/>
                </a:solidFill>
                <a:latin typeface="Calibri" panose="020F0502020204030204" pitchFamily="34" charset="0"/>
              </a:rPr>
              <a:t>qualité</a:t>
            </a:r>
            <a:r>
              <a:rPr lang="en-US" altLang="en-US" dirty="0">
                <a:solidFill>
                  <a:srgbClr val="000000"/>
                </a:solidFill>
                <a:latin typeface="Calibri" panose="020F0502020204030204" pitchFamily="34" charset="0"/>
              </a:rPr>
              <a:t> (structure, </a:t>
            </a:r>
            <a:r>
              <a:rPr lang="en-US" altLang="en-US" dirty="0" err="1">
                <a:solidFill>
                  <a:srgbClr val="000000"/>
                </a:solidFill>
                <a:latin typeface="Calibri" panose="020F0502020204030204" pitchFamily="34" charset="0"/>
              </a:rPr>
              <a:t>processus</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ou</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résultat</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ainsi</a:t>
            </a:r>
            <a:r>
              <a:rPr lang="en-US" altLang="en-US" dirty="0">
                <a:solidFill>
                  <a:srgbClr val="000000"/>
                </a:solidFill>
                <a:latin typeface="Calibri" panose="020F0502020204030204" pitchFamily="34" charset="0"/>
              </a:rPr>
              <a:t> que d’un ensemble de </a:t>
            </a:r>
            <a:r>
              <a:rPr lang="en-US" altLang="en-US" dirty="0" err="1">
                <a:solidFill>
                  <a:srgbClr val="000000"/>
                </a:solidFill>
                <a:latin typeface="Calibri" panose="020F0502020204030204" pitchFamily="34" charset="0"/>
              </a:rPr>
              <a:t>mesures</a:t>
            </a:r>
            <a:r>
              <a:rPr lang="en-US" altLang="en-US" dirty="0">
                <a:solidFill>
                  <a:srgbClr val="000000"/>
                </a:solidFill>
                <a:latin typeface="Calibri" panose="020F0502020204030204" pitchFamily="34" charset="0"/>
              </a:rPr>
              <a:t> des </a:t>
            </a:r>
            <a:r>
              <a:rPr lang="en-US" altLang="en-US" dirty="0" err="1">
                <a:solidFill>
                  <a:srgbClr val="000000"/>
                </a:solidFill>
                <a:latin typeface="Calibri" panose="020F0502020204030204" pitchFamily="34" charset="0"/>
              </a:rPr>
              <a:t>résultats</a:t>
            </a:r>
            <a:r>
              <a:rPr lang="en-US" altLang="en-US" dirty="0">
                <a:solidFill>
                  <a:srgbClr val="000000"/>
                </a:solidFill>
                <a:latin typeface="Calibri" panose="020F0502020204030204" pitchFamily="34" charset="0"/>
              </a:rPr>
              <a:t> pour </a:t>
            </a:r>
            <a:r>
              <a:rPr lang="en-US" altLang="en-US" dirty="0" err="1">
                <a:solidFill>
                  <a:srgbClr val="000000"/>
                </a:solidFill>
                <a:latin typeface="Calibri" panose="020F0502020204030204" pitchFamily="34" charset="0"/>
              </a:rPr>
              <a:t>l’ensemble</a:t>
            </a:r>
            <a:r>
              <a:rPr lang="en-US" altLang="en-US" dirty="0">
                <a:solidFill>
                  <a:srgbClr val="000000"/>
                </a:solidFill>
                <a:latin typeface="Calibri" panose="020F0502020204030204" pitchFamily="34" charset="0"/>
              </a:rPr>
              <a:t> de la </a:t>
            </a:r>
            <a:r>
              <a:rPr lang="en-US" altLang="en-US" dirty="0" err="1">
                <a:solidFill>
                  <a:srgbClr val="000000"/>
                </a:solidFill>
                <a:latin typeface="Calibri" panose="020F0502020204030204" pitchFamily="34" charset="0"/>
              </a:rPr>
              <a:t>norme</a:t>
            </a:r>
            <a:r>
              <a:rPr lang="en-US" altLang="en-US" dirty="0">
                <a:solidFill>
                  <a:srgbClr val="000000"/>
                </a:solidFill>
                <a:latin typeface="Calibri" panose="020F0502020204030204" pitchFamily="34" charset="0"/>
              </a:rPr>
              <a:t>.</a:t>
            </a:r>
          </a:p>
          <a:p>
            <a:pPr marL="171450" indent="-171450">
              <a:spcBef>
                <a:spcPct val="0"/>
              </a:spcBef>
              <a:buClr>
                <a:srgbClr val="00788A"/>
              </a:buClr>
              <a:buFontTx/>
              <a:buChar char="•"/>
            </a:pPr>
            <a:r>
              <a:rPr lang="en-US" altLang="en-US" dirty="0" err="1">
                <a:solidFill>
                  <a:srgbClr val="000000"/>
                </a:solidFill>
                <a:latin typeface="Calibri" panose="020F0502020204030204" pitchFamily="34" charset="0"/>
              </a:rPr>
              <a:t>Applicables</a:t>
            </a:r>
            <a:r>
              <a:rPr lang="en-US" altLang="en-US" dirty="0">
                <a:solidFill>
                  <a:srgbClr val="000000"/>
                </a:solidFill>
                <a:latin typeface="Calibri" panose="020F0502020204030204" pitchFamily="34" charset="0"/>
              </a:rPr>
              <a:t> :</a:t>
            </a:r>
            <a:r>
              <a:rPr lang="en-US" altLang="en-US" sz="2800" dirty="0">
                <a:solidFill>
                  <a:srgbClr val="000000"/>
                </a:solidFill>
                <a:latin typeface="Calibri" panose="020F0502020204030204" pitchFamily="34" charset="0"/>
              </a:rPr>
              <a:t> </a:t>
            </a:r>
            <a:r>
              <a:rPr lang="en-US" altLang="en-US" dirty="0">
                <a:solidFill>
                  <a:srgbClr val="000000"/>
                </a:solidFill>
                <a:latin typeface="Calibri" panose="020F0502020204030204" pitchFamily="34" charset="0"/>
              </a:rPr>
              <a:t>des </a:t>
            </a:r>
            <a:r>
              <a:rPr lang="en-US" altLang="en-US" dirty="0" err="1">
                <a:solidFill>
                  <a:srgbClr val="000000"/>
                </a:solidFill>
                <a:latin typeface="Calibri" panose="020F0502020204030204" pitchFamily="34" charset="0"/>
              </a:rPr>
              <a:t>outils</a:t>
            </a:r>
            <a:r>
              <a:rPr lang="en-US" altLang="en-US" dirty="0">
                <a:solidFill>
                  <a:srgbClr val="000000"/>
                </a:solidFill>
                <a:latin typeface="Calibri" panose="020F0502020204030204" pitchFamily="34" charset="0"/>
              </a:rPr>
              <a:t> et des </a:t>
            </a:r>
            <a:r>
              <a:rPr lang="en-US" altLang="en-US" dirty="0" err="1">
                <a:solidFill>
                  <a:srgbClr val="000000"/>
                </a:solidFill>
                <a:latin typeface="Calibri" panose="020F0502020204030204" pitchFamily="34" charset="0"/>
              </a:rPr>
              <a:t>ressources</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d’amélioration</a:t>
            </a:r>
            <a:r>
              <a:rPr lang="en-US" altLang="en-US" dirty="0">
                <a:solidFill>
                  <a:srgbClr val="000000"/>
                </a:solidFill>
                <a:latin typeface="Calibri" panose="020F0502020204030204" pitchFamily="34" charset="0"/>
              </a:rPr>
              <a:t> de la </a:t>
            </a:r>
            <a:r>
              <a:rPr lang="en-US" altLang="en-US" dirty="0" err="1">
                <a:solidFill>
                  <a:srgbClr val="000000"/>
                </a:solidFill>
                <a:latin typeface="Calibri" panose="020F0502020204030204" pitchFamily="34" charset="0"/>
              </a:rPr>
              <a:t>qualité</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soutiennent</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chaque</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norme</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en</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vue</a:t>
            </a:r>
            <a:r>
              <a:rPr lang="en-US" altLang="en-US" dirty="0">
                <a:solidFill>
                  <a:srgbClr val="000000"/>
                </a:solidFill>
                <a:latin typeface="Calibri" panose="020F0502020204030204" pitchFamily="34" charset="0"/>
              </a:rPr>
              <a:t> de </a:t>
            </a:r>
            <a:r>
              <a:rPr lang="en-US" altLang="en-US" dirty="0" err="1">
                <a:solidFill>
                  <a:srgbClr val="000000"/>
                </a:solidFill>
                <a:latin typeface="Calibri" panose="020F0502020204030204" pitchFamily="34" charset="0"/>
              </a:rPr>
              <a:t>favoriser</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l’adoption</a:t>
            </a:r>
            <a:r>
              <a:rPr lang="en-US" altLang="en-US" dirty="0">
                <a:solidFill>
                  <a:srgbClr val="000000"/>
                </a:solidFill>
                <a:latin typeface="Calibri" panose="020F0502020204030204" pitchFamily="34" charset="0"/>
              </a:rPr>
              <a:t>.</a:t>
            </a:r>
          </a:p>
          <a:p>
            <a:pPr defTabSz="457883">
              <a:defRPr/>
            </a:pPr>
            <a:endParaRPr lang="en-CA" b="1"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3</a:t>
            </a:fld>
            <a:endParaRPr lang="en-CA" altLang="en-US">
              <a:solidFill>
                <a:srgbClr val="000000"/>
              </a:solidFill>
            </a:endParaRPr>
          </a:p>
        </p:txBody>
      </p:sp>
    </p:spTree>
    <p:extLst>
      <p:ext uri="{BB962C8B-B14F-4D97-AF65-F5344CB8AC3E}">
        <p14:creationId xmlns:p14="http://schemas.microsoft.com/office/powerpoint/2010/main" val="40945192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b="1" dirty="0" err="1">
                <a:solidFill>
                  <a:srgbClr val="000000"/>
                </a:solidFill>
                <a:effectLst/>
                <a:latin typeface="Calibri" panose="020F0502020204030204" pitchFamily="34" charset="0"/>
                <a:ea typeface="Times New Roman" panose="02020603050405020304" pitchFamily="18" charset="0"/>
              </a:rPr>
              <a:t>Énoncé</a:t>
            </a:r>
            <a:r>
              <a:rPr lang="en-CA" sz="1800" b="1" dirty="0">
                <a:solidFill>
                  <a:srgbClr val="000000"/>
                </a:solidFill>
                <a:effectLst/>
                <a:latin typeface="Calibri" panose="020F0502020204030204" pitchFamily="34" charset="0"/>
                <a:ea typeface="Times New Roman" panose="02020603050405020304" pitchFamily="18" charset="0"/>
              </a:rPr>
              <a:t> de </a:t>
            </a:r>
            <a:r>
              <a:rPr lang="en-CA" sz="1800" b="1" dirty="0" err="1">
                <a:solidFill>
                  <a:srgbClr val="000000"/>
                </a:solidFill>
                <a:effectLst/>
                <a:latin typeface="Calibri" panose="020F0502020204030204" pitchFamily="34" charset="0"/>
                <a:ea typeface="Times New Roman" panose="02020603050405020304" pitchFamily="18" charset="0"/>
              </a:rPr>
              <a:t>qualité</a:t>
            </a:r>
            <a:r>
              <a:rPr lang="en-CA" sz="1800" b="1" dirty="0">
                <a:solidFill>
                  <a:srgbClr val="000000"/>
                </a:solidFill>
                <a:effectLst/>
                <a:latin typeface="Calibri" panose="020F0502020204030204" pitchFamily="34" charset="0"/>
                <a:ea typeface="Times New Roman" panose="02020603050405020304" pitchFamily="18" charset="0"/>
              </a:rPr>
              <a:t> </a:t>
            </a:r>
            <a:r>
              <a:rPr lang="en-CA" sz="1800" dirty="0">
                <a:solidFill>
                  <a:srgbClr val="000000"/>
                </a:solidFill>
                <a:effectLst/>
                <a:latin typeface="Calibri" panose="020F0502020204030204" pitchFamily="34" charset="0"/>
                <a:ea typeface="Times New Roman" panose="02020603050405020304" pitchFamily="18" charset="0"/>
              </a:rPr>
              <a:t>2 : </a:t>
            </a:r>
            <a:r>
              <a:rPr lang="en-CA" sz="1800" b="1" dirty="0" err="1">
                <a:solidFill>
                  <a:srgbClr val="000000"/>
                </a:solidFill>
                <a:effectLst/>
                <a:latin typeface="Calibri" panose="020F0502020204030204" pitchFamily="34" charset="0"/>
                <a:ea typeface="Times New Roman" panose="02020603050405020304" pitchFamily="18" charset="0"/>
              </a:rPr>
              <a:t>Accès</a:t>
            </a:r>
            <a:r>
              <a:rPr lang="en-CA" sz="1800" b="1" dirty="0">
                <a:solidFill>
                  <a:srgbClr val="000000"/>
                </a:solidFill>
                <a:effectLst/>
                <a:latin typeface="Calibri" panose="020F0502020204030204" pitchFamily="34" charset="0"/>
                <a:ea typeface="Times New Roman" panose="02020603050405020304" pitchFamily="18" charset="0"/>
              </a:rPr>
              <a:t> à </a:t>
            </a:r>
            <a:r>
              <a:rPr lang="en-CA" sz="1800" b="1" dirty="0" err="1">
                <a:solidFill>
                  <a:srgbClr val="000000"/>
                </a:solidFill>
                <a:effectLst/>
                <a:latin typeface="Calibri" panose="020F0502020204030204" pitchFamily="34" charset="0"/>
                <a:ea typeface="Times New Roman" panose="02020603050405020304" pitchFamily="18" charset="0"/>
              </a:rPr>
              <a:t>une</a:t>
            </a:r>
            <a:r>
              <a:rPr lang="en-CA" sz="1800" b="1" dirty="0">
                <a:solidFill>
                  <a:srgbClr val="000000"/>
                </a:solidFill>
                <a:effectLst/>
                <a:latin typeface="Calibri" panose="020F0502020204030204" pitchFamily="34" charset="0"/>
                <a:ea typeface="Times New Roman" panose="02020603050405020304" pitchFamily="18" charset="0"/>
              </a:rPr>
              <a:t> </a:t>
            </a:r>
            <a:r>
              <a:rPr lang="en-CA" sz="1800" b="1" dirty="0" err="1">
                <a:solidFill>
                  <a:srgbClr val="000000"/>
                </a:solidFill>
                <a:effectLst/>
                <a:latin typeface="Calibri" panose="020F0502020204030204" pitchFamily="34" charset="0"/>
                <a:ea typeface="Times New Roman" panose="02020603050405020304" pitchFamily="18" charset="0"/>
              </a:rPr>
              <a:t>équipe</a:t>
            </a:r>
            <a:r>
              <a:rPr lang="en-CA" sz="1800" b="1" dirty="0">
                <a:solidFill>
                  <a:srgbClr val="000000"/>
                </a:solidFill>
                <a:effectLst/>
                <a:latin typeface="Calibri" panose="020F0502020204030204" pitchFamily="34" charset="0"/>
                <a:ea typeface="Times New Roman" panose="02020603050405020304" pitchFamily="18" charset="0"/>
              </a:rPr>
              <a:t> </a:t>
            </a:r>
            <a:r>
              <a:rPr lang="en-CA" sz="1800" b="1" dirty="0" err="1">
                <a:solidFill>
                  <a:srgbClr val="000000"/>
                </a:solidFill>
                <a:effectLst/>
                <a:latin typeface="Calibri" panose="020F0502020204030204" pitchFamily="34" charset="0"/>
                <a:ea typeface="Times New Roman" panose="02020603050405020304" pitchFamily="18" charset="0"/>
              </a:rPr>
              <a:t>interprofessionnelle</a:t>
            </a:r>
            <a:r>
              <a:rPr lang="en-CA" sz="1800" b="1" dirty="0">
                <a:solidFill>
                  <a:srgbClr val="000000"/>
                </a:solidFill>
                <a:effectLst/>
                <a:latin typeface="Calibri" panose="020F0502020204030204" pitchFamily="34" charset="0"/>
                <a:ea typeface="Times New Roman" panose="02020603050405020304" pitchFamily="18" charset="0"/>
              </a:rPr>
              <a:t> de </a:t>
            </a:r>
            <a:r>
              <a:rPr lang="en-CA" sz="1800" b="1" dirty="0" err="1">
                <a:solidFill>
                  <a:srgbClr val="000000"/>
                </a:solidFill>
                <a:effectLst/>
                <a:latin typeface="Calibri" panose="020F0502020204030204" pitchFamily="34" charset="0"/>
                <a:ea typeface="Times New Roman" panose="02020603050405020304" pitchFamily="18" charset="0"/>
              </a:rPr>
              <a:t>soins</a:t>
            </a:r>
            <a:r>
              <a:rPr lang="en-CA" sz="1800" b="1" dirty="0">
                <a:solidFill>
                  <a:srgbClr val="000000"/>
                </a:solidFill>
                <a:effectLst/>
                <a:latin typeface="Calibri" panose="020F0502020204030204" pitchFamily="34" charset="0"/>
                <a:ea typeface="Times New Roman" panose="02020603050405020304" pitchFamily="18" charset="0"/>
              </a:rPr>
              <a:t> </a:t>
            </a:r>
            <a:endParaRPr lang="en-CA" sz="1800" dirty="0">
              <a:solidFill>
                <a:srgbClr val="000000"/>
              </a:solidFill>
              <a:effectLst/>
              <a:latin typeface="Calibri" panose="020F0502020204030204" pitchFamily="34" charset="0"/>
              <a:ea typeface="Times New Roman" panose="02020603050405020304" pitchFamily="18" charset="0"/>
            </a:endParaRPr>
          </a:p>
          <a:p>
            <a:r>
              <a:rPr lang="en-CA" sz="1800" dirty="0">
                <a:solidFill>
                  <a:srgbClr val="000000"/>
                </a:solidFill>
                <a:effectLst/>
                <a:latin typeface="Calibri" panose="020F0502020204030204" pitchFamily="34" charset="0"/>
                <a:ea typeface="Times New Roman" panose="02020603050405020304" pitchFamily="18" charset="0"/>
              </a:rPr>
              <a:t>Les </a:t>
            </a:r>
            <a:r>
              <a:rPr lang="en-CA" sz="1800" dirty="0" err="1">
                <a:solidFill>
                  <a:srgbClr val="000000"/>
                </a:solidFill>
                <a:effectLst/>
                <a:latin typeface="Calibri" panose="020F0502020204030204" pitchFamily="34" charset="0"/>
                <a:ea typeface="Times New Roman" panose="02020603050405020304" pitchFamily="18" charset="0"/>
              </a:rPr>
              <a:t>personnes</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atteintes</a:t>
            </a:r>
            <a:r>
              <a:rPr lang="en-CA" sz="1800" dirty="0">
                <a:solidFill>
                  <a:srgbClr val="000000"/>
                </a:solidFill>
                <a:effectLst/>
                <a:latin typeface="Calibri" panose="020F0502020204030204" pitchFamily="34" charset="0"/>
                <a:ea typeface="Times New Roman" panose="02020603050405020304" pitchFamily="18" charset="0"/>
              </a:rPr>
              <a:t> de </a:t>
            </a:r>
            <a:r>
              <a:rPr lang="en-CA" sz="1800" dirty="0" err="1">
                <a:solidFill>
                  <a:srgbClr val="000000"/>
                </a:solidFill>
                <a:effectLst/>
                <a:latin typeface="Calibri" panose="020F0502020204030204" pitchFamily="34" charset="0"/>
                <a:ea typeface="Times New Roman" panose="02020603050405020304" pitchFamily="18" charset="0"/>
              </a:rPr>
              <a:t>diabète</a:t>
            </a:r>
            <a:r>
              <a:rPr lang="en-CA" sz="1800" dirty="0">
                <a:solidFill>
                  <a:srgbClr val="000000"/>
                </a:solidFill>
                <a:effectLst/>
                <a:latin typeface="Calibri" panose="020F0502020204030204" pitchFamily="34" charset="0"/>
                <a:ea typeface="Times New Roman" panose="02020603050405020304" pitchFamily="18" charset="0"/>
              </a:rPr>
              <a:t> de type 1 </a:t>
            </a:r>
            <a:r>
              <a:rPr lang="en-CA" sz="1800" dirty="0" err="1">
                <a:solidFill>
                  <a:srgbClr val="000000"/>
                </a:solidFill>
                <a:effectLst/>
                <a:latin typeface="Calibri" panose="020F0502020204030204" pitchFamily="34" charset="0"/>
                <a:ea typeface="Times New Roman" panose="02020603050405020304" pitchFamily="18" charset="0"/>
              </a:rPr>
              <a:t>ont</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accès</a:t>
            </a:r>
            <a:r>
              <a:rPr lang="en-CA" sz="1800" dirty="0">
                <a:solidFill>
                  <a:srgbClr val="000000"/>
                </a:solidFill>
                <a:effectLst/>
                <a:latin typeface="Calibri" panose="020F0502020204030204" pitchFamily="34" charset="0"/>
                <a:ea typeface="Times New Roman" panose="02020603050405020304" pitchFamily="18" charset="0"/>
              </a:rPr>
              <a:t> à </a:t>
            </a:r>
            <a:r>
              <a:rPr lang="en-CA" sz="1800" dirty="0" err="1">
                <a:solidFill>
                  <a:srgbClr val="000000"/>
                </a:solidFill>
                <a:effectLst/>
                <a:latin typeface="Calibri" panose="020F0502020204030204" pitchFamily="34" charset="0"/>
                <a:ea typeface="Times New Roman" panose="02020603050405020304" pitchFamily="18" charset="0"/>
              </a:rPr>
              <a:t>une</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équipe</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interprofessionnelle</a:t>
            </a:r>
            <a:r>
              <a:rPr lang="en-CA" sz="1800" dirty="0">
                <a:solidFill>
                  <a:srgbClr val="000000"/>
                </a:solidFill>
                <a:effectLst/>
                <a:latin typeface="Calibri" panose="020F0502020204030204" pitchFamily="34" charset="0"/>
                <a:ea typeface="Times New Roman" panose="02020603050405020304" pitchFamily="18" charset="0"/>
              </a:rPr>
              <a:t> de </a:t>
            </a:r>
            <a:r>
              <a:rPr lang="en-CA" sz="1800" dirty="0" err="1">
                <a:solidFill>
                  <a:srgbClr val="000000"/>
                </a:solidFill>
                <a:effectLst/>
                <a:latin typeface="Calibri" panose="020F0502020204030204" pitchFamily="34" charset="0"/>
                <a:ea typeface="Times New Roman" panose="02020603050405020304" pitchFamily="18" charset="0"/>
              </a:rPr>
              <a:t>soins</a:t>
            </a:r>
            <a:r>
              <a:rPr lang="en-CA" sz="1800" dirty="0">
                <a:solidFill>
                  <a:srgbClr val="000000"/>
                </a:solidFill>
                <a:effectLst/>
                <a:latin typeface="Calibri" panose="020F0502020204030204" pitchFamily="34" charset="0"/>
                <a:ea typeface="Times New Roman" panose="02020603050405020304" pitchFamily="18" charset="0"/>
              </a:rPr>
              <a:t> de </a:t>
            </a:r>
            <a:r>
              <a:rPr lang="en-CA" sz="1800" dirty="0" err="1">
                <a:solidFill>
                  <a:srgbClr val="000000"/>
                </a:solidFill>
                <a:effectLst/>
                <a:latin typeface="Calibri" panose="020F0502020204030204" pitchFamily="34" charset="0"/>
                <a:ea typeface="Times New Roman" panose="02020603050405020304" pitchFamily="18" charset="0"/>
              </a:rPr>
              <a:t>santé</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ayant</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reçu</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une</a:t>
            </a:r>
            <a:r>
              <a:rPr lang="en-CA" sz="1800" dirty="0">
                <a:solidFill>
                  <a:srgbClr val="000000"/>
                </a:solidFill>
                <a:effectLst/>
                <a:latin typeface="Calibri" panose="020F0502020204030204" pitchFamily="34" charset="0"/>
                <a:ea typeface="Times New Roman" panose="02020603050405020304" pitchFamily="18" charset="0"/>
              </a:rPr>
              <a:t> formation sur le </a:t>
            </a:r>
            <a:r>
              <a:rPr lang="en-CA" sz="1800" dirty="0" err="1">
                <a:solidFill>
                  <a:srgbClr val="000000"/>
                </a:solidFill>
                <a:effectLst/>
                <a:latin typeface="Calibri" panose="020F0502020204030204" pitchFamily="34" charset="0"/>
                <a:ea typeface="Times New Roman" panose="02020603050405020304" pitchFamily="18" charset="0"/>
              </a:rPr>
              <a:t>diabète</a:t>
            </a:r>
            <a:r>
              <a:rPr lang="en-CA" sz="1800" dirty="0">
                <a:solidFill>
                  <a:srgbClr val="000000"/>
                </a:solidFill>
                <a:effectLst/>
                <a:latin typeface="Calibri" panose="020F0502020204030204" pitchFamily="34" charset="0"/>
                <a:ea typeface="Times New Roman" panose="02020603050405020304" pitchFamily="18" charset="0"/>
              </a:rPr>
              <a:t> de type 1. </a:t>
            </a:r>
          </a:p>
          <a:p>
            <a:endParaRPr lang="en-US" dirty="0"/>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27</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3186551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b="1" dirty="0" err="1">
                <a:solidFill>
                  <a:srgbClr val="000000"/>
                </a:solidFill>
                <a:effectLst/>
                <a:latin typeface="Calibri" panose="020F0502020204030204" pitchFamily="34" charset="0"/>
                <a:ea typeface="Times New Roman" panose="02020603050405020304" pitchFamily="18" charset="0"/>
              </a:rPr>
              <a:t>Énoncé</a:t>
            </a:r>
            <a:r>
              <a:rPr lang="en-CA" sz="1800" b="1" dirty="0">
                <a:solidFill>
                  <a:srgbClr val="000000"/>
                </a:solidFill>
                <a:effectLst/>
                <a:latin typeface="Calibri" panose="020F0502020204030204" pitchFamily="34" charset="0"/>
                <a:ea typeface="Times New Roman" panose="02020603050405020304" pitchFamily="18" charset="0"/>
              </a:rPr>
              <a:t> de </a:t>
            </a:r>
            <a:r>
              <a:rPr lang="en-CA" sz="1800" b="1" dirty="0" err="1">
                <a:solidFill>
                  <a:srgbClr val="000000"/>
                </a:solidFill>
                <a:effectLst/>
                <a:latin typeface="Calibri" panose="020F0502020204030204" pitchFamily="34" charset="0"/>
                <a:ea typeface="Times New Roman" panose="02020603050405020304" pitchFamily="18" charset="0"/>
              </a:rPr>
              <a:t>qualité</a:t>
            </a:r>
            <a:r>
              <a:rPr lang="en-CA" sz="1800" b="1" dirty="0">
                <a:solidFill>
                  <a:srgbClr val="000000"/>
                </a:solidFill>
                <a:effectLst/>
                <a:latin typeface="Calibri" panose="020F0502020204030204" pitchFamily="34" charset="0"/>
                <a:ea typeface="Times New Roman" panose="02020603050405020304" pitchFamily="18" charset="0"/>
              </a:rPr>
              <a:t> </a:t>
            </a:r>
            <a:r>
              <a:rPr lang="en-CA" sz="1800" dirty="0">
                <a:solidFill>
                  <a:srgbClr val="000000"/>
                </a:solidFill>
                <a:effectLst/>
                <a:latin typeface="Calibri" panose="020F0502020204030204" pitchFamily="34" charset="0"/>
                <a:ea typeface="Times New Roman" panose="02020603050405020304" pitchFamily="18" charset="0"/>
              </a:rPr>
              <a:t>3 : </a:t>
            </a:r>
            <a:r>
              <a:rPr lang="en-CA" sz="1800" b="1" dirty="0">
                <a:solidFill>
                  <a:srgbClr val="000000"/>
                </a:solidFill>
                <a:effectLst/>
                <a:latin typeface="Calibri" panose="020F0502020204030204" pitchFamily="34" charset="0"/>
                <a:ea typeface="Times New Roman" panose="02020603050405020304" pitchFamily="18" charset="0"/>
              </a:rPr>
              <a:t>Fixer et </a:t>
            </a:r>
            <a:r>
              <a:rPr lang="en-CA" sz="1800" b="1" dirty="0" err="1">
                <a:solidFill>
                  <a:srgbClr val="000000"/>
                </a:solidFill>
                <a:effectLst/>
                <a:latin typeface="Calibri" panose="020F0502020204030204" pitchFamily="34" charset="0"/>
                <a:ea typeface="Times New Roman" panose="02020603050405020304" pitchFamily="18" charset="0"/>
              </a:rPr>
              <a:t>atteindre</a:t>
            </a:r>
            <a:r>
              <a:rPr lang="en-CA" sz="1800" b="1" dirty="0">
                <a:solidFill>
                  <a:srgbClr val="000000"/>
                </a:solidFill>
                <a:effectLst/>
                <a:latin typeface="Calibri" panose="020F0502020204030204" pitchFamily="34" charset="0"/>
                <a:ea typeface="Times New Roman" panose="02020603050405020304" pitchFamily="18" charset="0"/>
              </a:rPr>
              <a:t> des </a:t>
            </a:r>
            <a:r>
              <a:rPr lang="en-CA" sz="1800" b="1" dirty="0" err="1">
                <a:solidFill>
                  <a:srgbClr val="000000"/>
                </a:solidFill>
                <a:effectLst/>
                <a:latin typeface="Calibri" panose="020F0502020204030204" pitchFamily="34" charset="0"/>
                <a:ea typeface="Times New Roman" panose="02020603050405020304" pitchFamily="18" charset="0"/>
              </a:rPr>
              <a:t>objectifs</a:t>
            </a:r>
            <a:r>
              <a:rPr lang="en-CA" sz="1800" b="1" dirty="0">
                <a:solidFill>
                  <a:srgbClr val="000000"/>
                </a:solidFill>
                <a:effectLst/>
                <a:latin typeface="Calibri" panose="020F0502020204030204" pitchFamily="34" charset="0"/>
                <a:ea typeface="Times New Roman" panose="02020603050405020304" pitchFamily="18" charset="0"/>
              </a:rPr>
              <a:t> </a:t>
            </a:r>
            <a:r>
              <a:rPr lang="en-CA" sz="1800" b="1" dirty="0" err="1">
                <a:solidFill>
                  <a:srgbClr val="000000"/>
                </a:solidFill>
                <a:effectLst/>
                <a:latin typeface="Calibri" panose="020F0502020204030204" pitchFamily="34" charset="0"/>
                <a:ea typeface="Times New Roman" panose="02020603050405020304" pitchFamily="18" charset="0"/>
              </a:rPr>
              <a:t>glycémiques</a:t>
            </a:r>
            <a:r>
              <a:rPr lang="en-CA" sz="1800" b="1" dirty="0">
                <a:solidFill>
                  <a:srgbClr val="000000"/>
                </a:solidFill>
                <a:effectLst/>
                <a:latin typeface="Calibri" panose="020F0502020204030204" pitchFamily="34" charset="0"/>
                <a:ea typeface="Times New Roman" panose="02020603050405020304" pitchFamily="18" charset="0"/>
              </a:rPr>
              <a:t> </a:t>
            </a:r>
            <a:endParaRPr lang="en-CA" sz="1800" dirty="0">
              <a:solidFill>
                <a:srgbClr val="000000"/>
              </a:solidFill>
              <a:effectLst/>
              <a:latin typeface="Calibri" panose="020F0502020204030204" pitchFamily="34" charset="0"/>
              <a:ea typeface="Times New Roman" panose="02020603050405020304" pitchFamily="18" charset="0"/>
            </a:endParaRPr>
          </a:p>
          <a:p>
            <a:r>
              <a:rPr lang="en-CA" sz="1800" dirty="0">
                <a:solidFill>
                  <a:srgbClr val="000000"/>
                </a:solidFill>
                <a:effectLst/>
                <a:latin typeface="Calibri" panose="020F0502020204030204" pitchFamily="34" charset="0"/>
                <a:ea typeface="Times New Roman" panose="02020603050405020304" pitchFamily="18" charset="0"/>
              </a:rPr>
              <a:t>Les </a:t>
            </a:r>
            <a:r>
              <a:rPr lang="en-CA" sz="1800" dirty="0" err="1">
                <a:solidFill>
                  <a:srgbClr val="000000"/>
                </a:solidFill>
                <a:effectLst/>
                <a:latin typeface="Calibri" panose="020F0502020204030204" pitchFamily="34" charset="0"/>
                <a:ea typeface="Times New Roman" panose="02020603050405020304" pitchFamily="18" charset="0"/>
              </a:rPr>
              <a:t>personnes</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atteintes</a:t>
            </a:r>
            <a:r>
              <a:rPr lang="en-CA" sz="1800" dirty="0">
                <a:solidFill>
                  <a:srgbClr val="000000"/>
                </a:solidFill>
                <a:effectLst/>
                <a:latin typeface="Calibri" panose="020F0502020204030204" pitchFamily="34" charset="0"/>
                <a:ea typeface="Times New Roman" panose="02020603050405020304" pitchFamily="18" charset="0"/>
              </a:rPr>
              <a:t> de </a:t>
            </a:r>
            <a:r>
              <a:rPr lang="en-CA" sz="1800" dirty="0" err="1">
                <a:solidFill>
                  <a:srgbClr val="000000"/>
                </a:solidFill>
                <a:effectLst/>
                <a:latin typeface="Calibri" panose="020F0502020204030204" pitchFamily="34" charset="0"/>
                <a:ea typeface="Times New Roman" panose="02020603050405020304" pitchFamily="18" charset="0"/>
              </a:rPr>
              <a:t>diabète</a:t>
            </a:r>
            <a:r>
              <a:rPr lang="en-CA" sz="1800" dirty="0">
                <a:solidFill>
                  <a:srgbClr val="000000"/>
                </a:solidFill>
                <a:effectLst/>
                <a:latin typeface="Calibri" panose="020F0502020204030204" pitchFamily="34" charset="0"/>
                <a:ea typeface="Times New Roman" panose="02020603050405020304" pitchFamily="18" charset="0"/>
              </a:rPr>
              <a:t> de type 1, </a:t>
            </a:r>
            <a:r>
              <a:rPr lang="en-CA" sz="1800" dirty="0" err="1">
                <a:solidFill>
                  <a:srgbClr val="000000"/>
                </a:solidFill>
                <a:effectLst/>
                <a:latin typeface="Calibri" panose="020F0502020204030204" pitchFamily="34" charset="0"/>
                <a:ea typeface="Times New Roman" panose="02020603050405020304" pitchFamily="18" charset="0"/>
              </a:rPr>
              <a:t>en</a:t>
            </a:r>
            <a:r>
              <a:rPr lang="en-CA" sz="1800" dirty="0">
                <a:solidFill>
                  <a:srgbClr val="000000"/>
                </a:solidFill>
                <a:effectLst/>
                <a:latin typeface="Calibri" panose="020F0502020204030204" pitchFamily="34" charset="0"/>
                <a:ea typeface="Times New Roman" panose="02020603050405020304" pitchFamily="18" charset="0"/>
              </a:rPr>
              <a:t> collaboration avec </a:t>
            </a:r>
            <a:r>
              <a:rPr lang="en-CA" sz="1800" dirty="0" err="1">
                <a:solidFill>
                  <a:srgbClr val="000000"/>
                </a:solidFill>
                <a:effectLst/>
                <a:latin typeface="Calibri" panose="020F0502020204030204" pitchFamily="34" charset="0"/>
                <a:ea typeface="Times New Roman" panose="02020603050405020304" pitchFamily="18" charset="0"/>
              </a:rPr>
              <a:t>leur</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équipe</a:t>
            </a:r>
            <a:r>
              <a:rPr lang="en-CA" sz="1800" dirty="0">
                <a:solidFill>
                  <a:srgbClr val="000000"/>
                </a:solidFill>
                <a:effectLst/>
                <a:latin typeface="Calibri" panose="020F0502020204030204" pitchFamily="34" charset="0"/>
                <a:ea typeface="Times New Roman" panose="02020603050405020304" pitchFamily="18" charset="0"/>
              </a:rPr>
              <a:t> de </a:t>
            </a:r>
            <a:r>
              <a:rPr lang="en-CA" sz="1800" dirty="0" err="1">
                <a:solidFill>
                  <a:srgbClr val="000000"/>
                </a:solidFill>
                <a:effectLst/>
                <a:latin typeface="Calibri" panose="020F0502020204030204" pitchFamily="34" charset="0"/>
                <a:ea typeface="Times New Roman" panose="02020603050405020304" pitchFamily="18" charset="0"/>
              </a:rPr>
              <a:t>soins</a:t>
            </a:r>
            <a:r>
              <a:rPr lang="en-CA" sz="1800" dirty="0">
                <a:solidFill>
                  <a:srgbClr val="000000"/>
                </a:solidFill>
                <a:effectLst/>
                <a:latin typeface="Calibri" panose="020F0502020204030204" pitchFamily="34" charset="0"/>
                <a:ea typeface="Times New Roman" panose="02020603050405020304" pitchFamily="18" charset="0"/>
              </a:rPr>
              <a:t> de </a:t>
            </a:r>
            <a:r>
              <a:rPr lang="en-CA" sz="1800" dirty="0" err="1">
                <a:solidFill>
                  <a:srgbClr val="000000"/>
                </a:solidFill>
                <a:effectLst/>
                <a:latin typeface="Calibri" panose="020F0502020204030204" pitchFamily="34" charset="0"/>
                <a:ea typeface="Times New Roman" panose="02020603050405020304" pitchFamily="18" charset="0"/>
              </a:rPr>
              <a:t>santé</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fixent</a:t>
            </a:r>
            <a:r>
              <a:rPr lang="en-CA" sz="1800" dirty="0">
                <a:solidFill>
                  <a:srgbClr val="000000"/>
                </a:solidFill>
                <a:effectLst/>
                <a:latin typeface="Calibri" panose="020F0502020204030204" pitchFamily="34" charset="0"/>
                <a:ea typeface="Times New Roman" panose="02020603050405020304" pitchFamily="18" charset="0"/>
              </a:rPr>
              <a:t> des </a:t>
            </a:r>
            <a:r>
              <a:rPr lang="en-CA" sz="1800" dirty="0" err="1">
                <a:solidFill>
                  <a:srgbClr val="000000"/>
                </a:solidFill>
                <a:effectLst/>
                <a:latin typeface="Calibri" panose="020F0502020204030204" pitchFamily="34" charset="0"/>
                <a:ea typeface="Times New Roman" panose="02020603050405020304" pitchFamily="18" charset="0"/>
              </a:rPr>
              <a:t>objectifs</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glycémiques</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personnalisés</a:t>
            </a:r>
            <a:r>
              <a:rPr lang="en-CA" sz="1800" dirty="0">
                <a:solidFill>
                  <a:srgbClr val="000000"/>
                </a:solidFill>
                <a:effectLst/>
                <a:latin typeface="Calibri" panose="020F0502020204030204" pitchFamily="34" charset="0"/>
                <a:ea typeface="Times New Roman" panose="02020603050405020304" pitchFamily="18" charset="0"/>
              </a:rPr>
              <a:t>, y </a:t>
            </a:r>
            <a:r>
              <a:rPr lang="en-CA" sz="1800" dirty="0" err="1">
                <a:solidFill>
                  <a:srgbClr val="000000"/>
                </a:solidFill>
                <a:effectLst/>
                <a:latin typeface="Calibri" panose="020F0502020204030204" pitchFamily="34" charset="0"/>
                <a:ea typeface="Times New Roman" panose="02020603050405020304" pitchFamily="18" charset="0"/>
              </a:rPr>
              <a:t>compris</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l’hémoglobine</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glyquée</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hémoglobine</a:t>
            </a:r>
            <a:r>
              <a:rPr lang="en-CA" sz="1800" dirty="0">
                <a:solidFill>
                  <a:srgbClr val="000000"/>
                </a:solidFill>
                <a:effectLst/>
                <a:latin typeface="Calibri" panose="020F0502020204030204" pitchFamily="34" charset="0"/>
                <a:ea typeface="Times New Roman" panose="02020603050405020304" pitchFamily="18" charset="0"/>
              </a:rPr>
              <a:t> A1c) et </a:t>
            </a:r>
            <a:r>
              <a:rPr lang="en-CA" sz="1800" dirty="0" err="1">
                <a:solidFill>
                  <a:srgbClr val="000000"/>
                </a:solidFill>
                <a:effectLst/>
                <a:latin typeface="Calibri" panose="020F0502020204030204" pitchFamily="34" charset="0"/>
                <a:ea typeface="Times New Roman" panose="02020603050405020304" pitchFamily="18" charset="0"/>
              </a:rPr>
              <a:t>d’autres</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mesures</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disponibles</a:t>
            </a:r>
            <a:r>
              <a:rPr lang="en-CA" sz="1800" dirty="0">
                <a:solidFill>
                  <a:srgbClr val="000000"/>
                </a:solidFill>
                <a:effectLst/>
                <a:latin typeface="Calibri" panose="020F0502020204030204" pitchFamily="34" charset="0"/>
                <a:ea typeface="Times New Roman" panose="02020603050405020304" pitchFamily="18" charset="0"/>
              </a:rPr>
              <a:t> de la </a:t>
            </a:r>
            <a:r>
              <a:rPr lang="en-CA" sz="1800" dirty="0" err="1">
                <a:solidFill>
                  <a:srgbClr val="000000"/>
                </a:solidFill>
                <a:effectLst/>
                <a:latin typeface="Calibri" panose="020F0502020204030204" pitchFamily="34" charset="0"/>
                <a:ea typeface="Times New Roman" panose="02020603050405020304" pitchFamily="18" charset="0"/>
              </a:rPr>
              <a:t>glycémie</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Toutes</a:t>
            </a:r>
            <a:r>
              <a:rPr lang="en-CA" sz="1800" dirty="0">
                <a:solidFill>
                  <a:srgbClr val="000000"/>
                </a:solidFill>
                <a:effectLst/>
                <a:latin typeface="Calibri" panose="020F0502020204030204" pitchFamily="34" charset="0"/>
                <a:ea typeface="Times New Roman" panose="02020603050405020304" pitchFamily="18" charset="0"/>
              </a:rPr>
              <a:t> les </a:t>
            </a:r>
            <a:r>
              <a:rPr lang="en-CA" sz="1800" dirty="0" err="1">
                <a:solidFill>
                  <a:srgbClr val="000000"/>
                </a:solidFill>
                <a:effectLst/>
                <a:latin typeface="Calibri" panose="020F0502020204030204" pitchFamily="34" charset="0"/>
                <a:ea typeface="Times New Roman" panose="02020603050405020304" pitchFamily="18" charset="0"/>
              </a:rPr>
              <a:t>données</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disponibles</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sont</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utilisées</a:t>
            </a:r>
            <a:r>
              <a:rPr lang="en-CA" sz="1800" dirty="0">
                <a:solidFill>
                  <a:srgbClr val="000000"/>
                </a:solidFill>
                <a:effectLst/>
                <a:latin typeface="Calibri" panose="020F0502020204030204" pitchFamily="34" charset="0"/>
                <a:ea typeface="Times New Roman" panose="02020603050405020304" pitchFamily="18" charset="0"/>
              </a:rPr>
              <a:t> pour </a:t>
            </a:r>
            <a:r>
              <a:rPr lang="en-CA" sz="1800" dirty="0" err="1">
                <a:solidFill>
                  <a:srgbClr val="000000"/>
                </a:solidFill>
                <a:effectLst/>
                <a:latin typeface="Calibri" panose="020F0502020204030204" pitchFamily="34" charset="0"/>
                <a:ea typeface="Times New Roman" panose="02020603050405020304" pitchFamily="18" charset="0"/>
              </a:rPr>
              <a:t>évaluer</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si</a:t>
            </a:r>
            <a:r>
              <a:rPr lang="en-CA" sz="1800" dirty="0">
                <a:solidFill>
                  <a:srgbClr val="000000"/>
                </a:solidFill>
                <a:effectLst/>
                <a:latin typeface="Calibri" panose="020F0502020204030204" pitchFamily="34" charset="0"/>
                <a:ea typeface="Times New Roman" panose="02020603050405020304" pitchFamily="18" charset="0"/>
              </a:rPr>
              <a:t> les </a:t>
            </a:r>
            <a:r>
              <a:rPr lang="en-CA" sz="1800" dirty="0" err="1">
                <a:solidFill>
                  <a:srgbClr val="000000"/>
                </a:solidFill>
                <a:effectLst/>
                <a:latin typeface="Calibri" panose="020F0502020204030204" pitchFamily="34" charset="0"/>
                <a:ea typeface="Times New Roman" panose="02020603050405020304" pitchFamily="18" charset="0"/>
              </a:rPr>
              <a:t>objectifs</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glycémiques</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personnalisés</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sont</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atteints</a:t>
            </a:r>
            <a:r>
              <a:rPr lang="en-CA" sz="1800" dirty="0">
                <a:solidFill>
                  <a:srgbClr val="000000"/>
                </a:solidFill>
                <a:effectLst/>
                <a:latin typeface="Calibri" panose="020F0502020204030204" pitchFamily="34" charset="0"/>
                <a:ea typeface="Times New Roman" panose="02020603050405020304" pitchFamily="18" charset="0"/>
              </a:rPr>
              <a:t> et pour guider les </a:t>
            </a:r>
            <a:r>
              <a:rPr lang="en-CA" sz="1800" dirty="0" err="1">
                <a:solidFill>
                  <a:srgbClr val="000000"/>
                </a:solidFill>
                <a:effectLst/>
                <a:latin typeface="Calibri" panose="020F0502020204030204" pitchFamily="34" charset="0"/>
                <a:ea typeface="Times New Roman" panose="02020603050405020304" pitchFamily="18" charset="0"/>
              </a:rPr>
              <a:t>décisions</a:t>
            </a:r>
            <a:r>
              <a:rPr lang="en-CA" sz="1800" dirty="0">
                <a:solidFill>
                  <a:srgbClr val="000000"/>
                </a:solidFill>
                <a:effectLst/>
                <a:latin typeface="Calibri" panose="020F0502020204030204" pitchFamily="34" charset="0"/>
                <a:ea typeface="Times New Roman" panose="02020603050405020304" pitchFamily="18" charset="0"/>
              </a:rPr>
              <a:t> de </a:t>
            </a:r>
            <a:r>
              <a:rPr lang="en-CA" sz="1800" dirty="0" err="1">
                <a:solidFill>
                  <a:srgbClr val="000000"/>
                </a:solidFill>
                <a:effectLst/>
                <a:latin typeface="Calibri" panose="020F0502020204030204" pitchFamily="34" charset="0"/>
                <a:ea typeface="Times New Roman" panose="02020603050405020304" pitchFamily="18" charset="0"/>
              </a:rPr>
              <a:t>traitement</a:t>
            </a:r>
            <a:r>
              <a:rPr lang="en-CA" sz="1800" dirty="0">
                <a:solidFill>
                  <a:srgbClr val="000000"/>
                </a:solidFill>
                <a:effectLst/>
                <a:latin typeface="Calibri" panose="020F0502020204030204" pitchFamily="34" charset="0"/>
                <a:ea typeface="Times New Roman" panose="02020603050405020304" pitchFamily="18" charset="0"/>
              </a:rPr>
              <a:t> et les </a:t>
            </a:r>
            <a:r>
              <a:rPr lang="en-CA" sz="1800" dirty="0" err="1">
                <a:solidFill>
                  <a:srgbClr val="000000"/>
                </a:solidFill>
                <a:effectLst/>
                <a:latin typeface="Calibri" panose="020F0502020204030204" pitchFamily="34" charset="0"/>
                <a:ea typeface="Times New Roman" panose="02020603050405020304" pitchFamily="18" charset="0"/>
              </a:rPr>
              <a:t>activités</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d’autogestion</a:t>
            </a:r>
            <a:r>
              <a:rPr lang="en-CA" sz="1800" dirty="0">
                <a:solidFill>
                  <a:srgbClr val="000000"/>
                </a:solidFill>
                <a:effectLst/>
                <a:latin typeface="Calibri" panose="020F0502020204030204" pitchFamily="34" charset="0"/>
                <a:ea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28</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9334989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b="1" dirty="0" err="1">
                <a:solidFill>
                  <a:srgbClr val="000000"/>
                </a:solidFill>
                <a:effectLst/>
                <a:latin typeface="Calibri" panose="020F0502020204030204" pitchFamily="34" charset="0"/>
                <a:ea typeface="Times New Roman" panose="02020603050405020304" pitchFamily="18" charset="0"/>
              </a:rPr>
              <a:t>Énoncé</a:t>
            </a:r>
            <a:r>
              <a:rPr lang="en-CA" sz="1800" b="1" dirty="0">
                <a:solidFill>
                  <a:srgbClr val="000000"/>
                </a:solidFill>
                <a:effectLst/>
                <a:latin typeface="Calibri" panose="020F0502020204030204" pitchFamily="34" charset="0"/>
                <a:ea typeface="Times New Roman" panose="02020603050405020304" pitchFamily="18" charset="0"/>
              </a:rPr>
              <a:t> de </a:t>
            </a:r>
            <a:r>
              <a:rPr lang="en-CA" sz="1800" b="1" dirty="0" err="1">
                <a:solidFill>
                  <a:srgbClr val="000000"/>
                </a:solidFill>
                <a:effectLst/>
                <a:latin typeface="Calibri" panose="020F0502020204030204" pitchFamily="34" charset="0"/>
                <a:ea typeface="Times New Roman" panose="02020603050405020304" pitchFamily="18" charset="0"/>
              </a:rPr>
              <a:t>qualité</a:t>
            </a:r>
            <a:r>
              <a:rPr lang="en-CA" sz="1800" b="1" dirty="0">
                <a:solidFill>
                  <a:srgbClr val="000000"/>
                </a:solidFill>
                <a:effectLst/>
                <a:latin typeface="Calibri" panose="020F0502020204030204" pitchFamily="34" charset="0"/>
                <a:ea typeface="Times New Roman" panose="02020603050405020304" pitchFamily="18" charset="0"/>
              </a:rPr>
              <a:t> </a:t>
            </a:r>
            <a:r>
              <a:rPr lang="en-CA" sz="1800" dirty="0">
                <a:solidFill>
                  <a:srgbClr val="000000"/>
                </a:solidFill>
                <a:effectLst/>
                <a:latin typeface="Calibri" panose="020F0502020204030204" pitchFamily="34" charset="0"/>
                <a:ea typeface="Times New Roman" panose="02020603050405020304" pitchFamily="18" charset="0"/>
              </a:rPr>
              <a:t>4 : </a:t>
            </a:r>
            <a:r>
              <a:rPr lang="en-CA" sz="1800" b="1" dirty="0">
                <a:solidFill>
                  <a:srgbClr val="000000"/>
                </a:solidFill>
                <a:effectLst/>
                <a:latin typeface="Calibri" panose="020F0502020204030204" pitchFamily="34" charset="0"/>
                <a:ea typeface="Times New Roman" panose="02020603050405020304" pitchFamily="18" charset="0"/>
              </a:rPr>
              <a:t>Cerner et </a:t>
            </a:r>
            <a:r>
              <a:rPr lang="en-CA" sz="1800" b="1" dirty="0" err="1">
                <a:solidFill>
                  <a:srgbClr val="000000"/>
                </a:solidFill>
                <a:effectLst/>
                <a:latin typeface="Calibri" panose="020F0502020204030204" pitchFamily="34" charset="0"/>
                <a:ea typeface="Times New Roman" panose="02020603050405020304" pitchFamily="18" charset="0"/>
              </a:rPr>
              <a:t>évaluer</a:t>
            </a:r>
            <a:r>
              <a:rPr lang="en-CA" sz="1800" b="1" dirty="0">
                <a:solidFill>
                  <a:srgbClr val="000000"/>
                </a:solidFill>
                <a:effectLst/>
                <a:latin typeface="Calibri" panose="020F0502020204030204" pitchFamily="34" charset="0"/>
                <a:ea typeface="Times New Roman" panose="02020603050405020304" pitchFamily="18" charset="0"/>
              </a:rPr>
              <a:t> les </a:t>
            </a:r>
            <a:r>
              <a:rPr lang="en-CA" sz="1800" b="1" dirty="0" err="1">
                <a:solidFill>
                  <a:srgbClr val="000000"/>
                </a:solidFill>
                <a:effectLst/>
                <a:latin typeface="Calibri" panose="020F0502020204030204" pitchFamily="34" charset="0"/>
                <a:ea typeface="Times New Roman" panose="02020603050405020304" pitchFamily="18" charset="0"/>
              </a:rPr>
              <a:t>besoins</a:t>
            </a:r>
            <a:r>
              <a:rPr lang="en-CA" sz="1800" b="1" dirty="0">
                <a:solidFill>
                  <a:srgbClr val="000000"/>
                </a:solidFill>
                <a:effectLst/>
                <a:latin typeface="Calibri" panose="020F0502020204030204" pitchFamily="34" charset="0"/>
                <a:ea typeface="Times New Roman" panose="02020603050405020304" pitchFamily="18" charset="0"/>
              </a:rPr>
              <a:t> </a:t>
            </a:r>
            <a:r>
              <a:rPr lang="en-CA" sz="1800" b="1" dirty="0" err="1">
                <a:solidFill>
                  <a:srgbClr val="000000"/>
                </a:solidFill>
                <a:effectLst/>
                <a:latin typeface="Calibri" panose="020F0502020204030204" pitchFamily="34" charset="0"/>
                <a:ea typeface="Times New Roman" panose="02020603050405020304" pitchFamily="18" charset="0"/>
              </a:rPr>
              <a:t>en</a:t>
            </a:r>
            <a:r>
              <a:rPr lang="en-CA" sz="1800" b="1" dirty="0">
                <a:solidFill>
                  <a:srgbClr val="000000"/>
                </a:solidFill>
                <a:effectLst/>
                <a:latin typeface="Calibri" panose="020F0502020204030204" pitchFamily="34" charset="0"/>
                <a:ea typeface="Times New Roman" panose="02020603050405020304" pitchFamily="18" charset="0"/>
              </a:rPr>
              <a:t> matière de </a:t>
            </a:r>
            <a:r>
              <a:rPr lang="en-CA" sz="1800" b="1" dirty="0" err="1">
                <a:solidFill>
                  <a:srgbClr val="000000"/>
                </a:solidFill>
                <a:effectLst/>
                <a:latin typeface="Calibri" panose="020F0502020204030204" pitchFamily="34" charset="0"/>
                <a:ea typeface="Times New Roman" panose="02020603050405020304" pitchFamily="18" charset="0"/>
              </a:rPr>
              <a:t>santé</a:t>
            </a:r>
            <a:r>
              <a:rPr lang="en-CA" sz="1800" b="1" dirty="0">
                <a:solidFill>
                  <a:srgbClr val="000000"/>
                </a:solidFill>
                <a:effectLst/>
                <a:latin typeface="Calibri" panose="020F0502020204030204" pitchFamily="34" charset="0"/>
                <a:ea typeface="Times New Roman" panose="02020603050405020304" pitchFamily="18" charset="0"/>
              </a:rPr>
              <a:t> </a:t>
            </a:r>
            <a:r>
              <a:rPr lang="en-CA" sz="1800" b="1" dirty="0" err="1">
                <a:solidFill>
                  <a:srgbClr val="000000"/>
                </a:solidFill>
                <a:effectLst/>
                <a:latin typeface="Calibri" panose="020F0502020204030204" pitchFamily="34" charset="0"/>
                <a:ea typeface="Times New Roman" panose="02020603050405020304" pitchFamily="18" charset="0"/>
              </a:rPr>
              <a:t>mentale</a:t>
            </a:r>
            <a:r>
              <a:rPr lang="en-CA" sz="1800" b="1" dirty="0">
                <a:solidFill>
                  <a:srgbClr val="000000"/>
                </a:solidFill>
                <a:effectLst/>
                <a:latin typeface="Calibri" panose="020F0502020204030204" pitchFamily="34" charset="0"/>
                <a:ea typeface="Times New Roman" panose="02020603050405020304" pitchFamily="18" charset="0"/>
              </a:rPr>
              <a:t> </a:t>
            </a:r>
            <a:endParaRPr lang="en-CA" sz="1800" dirty="0">
              <a:solidFill>
                <a:srgbClr val="000000"/>
              </a:solidFill>
              <a:effectLst/>
              <a:latin typeface="Calibri" panose="020F0502020204030204" pitchFamily="34" charset="0"/>
              <a:ea typeface="Times New Roman" panose="02020603050405020304" pitchFamily="18" charset="0"/>
            </a:endParaRPr>
          </a:p>
          <a:p>
            <a:r>
              <a:rPr lang="en-CA" sz="1800" dirty="0">
                <a:solidFill>
                  <a:srgbClr val="000000"/>
                </a:solidFill>
                <a:effectLst/>
                <a:latin typeface="Calibri" panose="020F0502020204030204" pitchFamily="34" charset="0"/>
                <a:ea typeface="Times New Roman" panose="02020603050405020304" pitchFamily="18" charset="0"/>
              </a:rPr>
              <a:t>Les </a:t>
            </a:r>
            <a:r>
              <a:rPr lang="en-CA" sz="1800" dirty="0" err="1">
                <a:solidFill>
                  <a:srgbClr val="000000"/>
                </a:solidFill>
                <a:effectLst/>
                <a:latin typeface="Calibri" panose="020F0502020204030204" pitchFamily="34" charset="0"/>
                <a:ea typeface="Times New Roman" panose="02020603050405020304" pitchFamily="18" charset="0"/>
              </a:rPr>
              <a:t>personnes</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atteintes</a:t>
            </a:r>
            <a:r>
              <a:rPr lang="en-CA" sz="1800" dirty="0">
                <a:solidFill>
                  <a:srgbClr val="000000"/>
                </a:solidFill>
                <a:effectLst/>
                <a:latin typeface="Calibri" panose="020F0502020204030204" pitchFamily="34" charset="0"/>
                <a:ea typeface="Times New Roman" panose="02020603050405020304" pitchFamily="18" charset="0"/>
              </a:rPr>
              <a:t> de </a:t>
            </a:r>
            <a:r>
              <a:rPr lang="en-CA" sz="1800" dirty="0" err="1">
                <a:solidFill>
                  <a:srgbClr val="000000"/>
                </a:solidFill>
                <a:effectLst/>
                <a:latin typeface="Calibri" panose="020F0502020204030204" pitchFamily="34" charset="0"/>
                <a:ea typeface="Times New Roman" panose="02020603050405020304" pitchFamily="18" charset="0"/>
              </a:rPr>
              <a:t>diabète</a:t>
            </a:r>
            <a:r>
              <a:rPr lang="en-CA" sz="1800" dirty="0">
                <a:solidFill>
                  <a:srgbClr val="000000"/>
                </a:solidFill>
                <a:effectLst/>
                <a:latin typeface="Calibri" panose="020F0502020204030204" pitchFamily="34" charset="0"/>
                <a:ea typeface="Times New Roman" panose="02020603050405020304" pitchFamily="18" charset="0"/>
              </a:rPr>
              <a:t> de type 1 font </a:t>
            </a:r>
            <a:r>
              <a:rPr lang="en-CA" sz="1800" dirty="0" err="1">
                <a:solidFill>
                  <a:srgbClr val="000000"/>
                </a:solidFill>
                <a:effectLst/>
                <a:latin typeface="Calibri" panose="020F0502020204030204" pitchFamily="34" charset="0"/>
                <a:ea typeface="Times New Roman" panose="02020603050405020304" pitchFamily="18" charset="0"/>
              </a:rPr>
              <a:t>l’objet</a:t>
            </a:r>
            <a:r>
              <a:rPr lang="en-CA" sz="1800" dirty="0">
                <a:solidFill>
                  <a:srgbClr val="000000"/>
                </a:solidFill>
                <a:effectLst/>
                <a:latin typeface="Calibri" panose="020F0502020204030204" pitchFamily="34" charset="0"/>
                <a:ea typeface="Times New Roman" panose="02020603050405020304" pitchFamily="18" charset="0"/>
              </a:rPr>
              <a:t> d’un </a:t>
            </a:r>
            <a:r>
              <a:rPr lang="en-CA" sz="1800" dirty="0" err="1">
                <a:solidFill>
                  <a:srgbClr val="000000"/>
                </a:solidFill>
                <a:effectLst/>
                <a:latin typeface="Calibri" panose="020F0502020204030204" pitchFamily="34" charset="0"/>
                <a:ea typeface="Times New Roman" panose="02020603050405020304" pitchFamily="18" charset="0"/>
              </a:rPr>
              <a:t>dépistage</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régulier</a:t>
            </a:r>
            <a:r>
              <a:rPr lang="en-CA" sz="1800" dirty="0">
                <a:solidFill>
                  <a:srgbClr val="000000"/>
                </a:solidFill>
                <a:effectLst/>
                <a:latin typeface="Calibri" panose="020F0502020204030204" pitchFamily="34" charset="0"/>
                <a:ea typeface="Times New Roman" panose="02020603050405020304" pitchFamily="18" charset="0"/>
              </a:rPr>
              <a:t> de la </a:t>
            </a:r>
            <a:r>
              <a:rPr lang="en-CA" sz="1800" dirty="0" err="1">
                <a:solidFill>
                  <a:srgbClr val="000000"/>
                </a:solidFill>
                <a:effectLst/>
                <a:latin typeface="Calibri" panose="020F0502020204030204" pitchFamily="34" charset="0"/>
                <a:ea typeface="Times New Roman" panose="02020603050405020304" pitchFamily="18" charset="0"/>
              </a:rPr>
              <a:t>détresse</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psychologique</a:t>
            </a:r>
            <a:r>
              <a:rPr lang="en-CA" sz="1800" dirty="0">
                <a:solidFill>
                  <a:srgbClr val="000000"/>
                </a:solidFill>
                <a:effectLst/>
                <a:latin typeface="Calibri" panose="020F0502020204030204" pitchFamily="34" charset="0"/>
                <a:ea typeface="Times New Roman" panose="02020603050405020304" pitchFamily="18" charset="0"/>
              </a:rPr>
              <a:t> et des troubles de </a:t>
            </a:r>
            <a:r>
              <a:rPr lang="en-CA" sz="1800" dirty="0" err="1">
                <a:solidFill>
                  <a:srgbClr val="000000"/>
                </a:solidFill>
                <a:effectLst/>
                <a:latin typeface="Calibri" panose="020F0502020204030204" pitchFamily="34" charset="0"/>
                <a:ea typeface="Times New Roman" panose="02020603050405020304" pitchFamily="18" charset="0"/>
              </a:rPr>
              <a:t>santé</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mentale</a:t>
            </a:r>
            <a:r>
              <a:rPr lang="en-CA" sz="1800" dirty="0">
                <a:solidFill>
                  <a:srgbClr val="000000"/>
                </a:solidFill>
                <a:effectLst/>
                <a:latin typeface="Calibri" panose="020F0502020204030204" pitchFamily="34" charset="0"/>
                <a:ea typeface="Times New Roman" panose="02020603050405020304" pitchFamily="18" charset="0"/>
              </a:rPr>
              <a:t> à </a:t>
            </a:r>
            <a:r>
              <a:rPr lang="en-CA" sz="1800" dirty="0" err="1">
                <a:solidFill>
                  <a:srgbClr val="000000"/>
                </a:solidFill>
                <a:effectLst/>
                <a:latin typeface="Calibri" panose="020F0502020204030204" pitchFamily="34" charset="0"/>
                <a:ea typeface="Times New Roman" panose="02020603050405020304" pitchFamily="18" charset="0"/>
              </a:rPr>
              <a:t>l’aide</a:t>
            </a:r>
            <a:r>
              <a:rPr lang="en-CA" sz="1800" dirty="0">
                <a:solidFill>
                  <a:srgbClr val="000000"/>
                </a:solidFill>
                <a:effectLst/>
                <a:latin typeface="Calibri" panose="020F0502020204030204" pitchFamily="34" charset="0"/>
                <a:ea typeface="Times New Roman" panose="02020603050405020304" pitchFamily="18" charset="0"/>
              </a:rPr>
              <a:t> de questions de </a:t>
            </a:r>
            <a:r>
              <a:rPr lang="en-CA" sz="1800" dirty="0" err="1">
                <a:solidFill>
                  <a:srgbClr val="000000"/>
                </a:solidFill>
                <a:effectLst/>
                <a:latin typeface="Calibri" panose="020F0502020204030204" pitchFamily="34" charset="0"/>
                <a:ea typeface="Times New Roman" panose="02020603050405020304" pitchFamily="18" charset="0"/>
              </a:rPr>
              <a:t>dépistage</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reconnues</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ou</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d’outils</a:t>
            </a:r>
            <a:r>
              <a:rPr lang="en-CA" sz="1800" dirty="0">
                <a:solidFill>
                  <a:srgbClr val="000000"/>
                </a:solidFill>
                <a:effectLst/>
                <a:latin typeface="Calibri" panose="020F0502020204030204" pitchFamily="34" charset="0"/>
                <a:ea typeface="Times New Roman" panose="02020603050405020304" pitchFamily="18" charset="0"/>
              </a:rPr>
              <a:t> de </a:t>
            </a:r>
            <a:r>
              <a:rPr lang="en-CA" sz="1800" dirty="0" err="1">
                <a:solidFill>
                  <a:srgbClr val="000000"/>
                </a:solidFill>
                <a:effectLst/>
                <a:latin typeface="Calibri" panose="020F0502020204030204" pitchFamily="34" charset="0"/>
                <a:ea typeface="Times New Roman" panose="02020603050405020304" pitchFamily="18" charset="0"/>
              </a:rPr>
              <a:t>dépistage</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validés</a:t>
            </a:r>
            <a:r>
              <a:rPr lang="en-CA" sz="1800" dirty="0">
                <a:solidFill>
                  <a:srgbClr val="000000"/>
                </a:solidFill>
                <a:effectLst/>
                <a:latin typeface="Calibri" panose="020F0502020204030204" pitchFamily="34" charset="0"/>
                <a:ea typeface="Times New Roman" panose="02020603050405020304" pitchFamily="18" charset="0"/>
              </a:rPr>
              <a:t>. Les </a:t>
            </a:r>
            <a:r>
              <a:rPr lang="en-CA" sz="1800" dirty="0" err="1">
                <a:solidFill>
                  <a:srgbClr val="000000"/>
                </a:solidFill>
                <a:effectLst/>
                <a:latin typeface="Calibri" panose="020F0502020204030204" pitchFamily="34" charset="0"/>
                <a:ea typeface="Times New Roman" panose="02020603050405020304" pitchFamily="18" charset="0"/>
              </a:rPr>
              <a:t>personnes</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dont</a:t>
            </a:r>
            <a:r>
              <a:rPr lang="en-CA" sz="1800" dirty="0">
                <a:solidFill>
                  <a:srgbClr val="000000"/>
                </a:solidFill>
                <a:effectLst/>
                <a:latin typeface="Calibri" panose="020F0502020204030204" pitchFamily="34" charset="0"/>
                <a:ea typeface="Times New Roman" panose="02020603050405020304" pitchFamily="18" charset="0"/>
              </a:rPr>
              <a:t> le </a:t>
            </a:r>
            <a:r>
              <a:rPr lang="en-CA" sz="1800" dirty="0" err="1">
                <a:solidFill>
                  <a:srgbClr val="000000"/>
                </a:solidFill>
                <a:effectLst/>
                <a:latin typeface="Calibri" panose="020F0502020204030204" pitchFamily="34" charset="0"/>
                <a:ea typeface="Times New Roman" panose="02020603050405020304" pitchFamily="18" charset="0"/>
              </a:rPr>
              <a:t>dépistage</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est</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positif</a:t>
            </a:r>
            <a:r>
              <a:rPr lang="en-CA" sz="1800" dirty="0">
                <a:solidFill>
                  <a:srgbClr val="000000"/>
                </a:solidFill>
                <a:effectLst/>
                <a:latin typeface="Calibri" panose="020F0502020204030204" pitchFamily="34" charset="0"/>
                <a:ea typeface="Times New Roman" panose="02020603050405020304" pitchFamily="18" charset="0"/>
              </a:rPr>
              <a:t> pour un trouble de </a:t>
            </a:r>
            <a:r>
              <a:rPr lang="en-CA" sz="1800" dirty="0" err="1">
                <a:solidFill>
                  <a:srgbClr val="000000"/>
                </a:solidFill>
                <a:effectLst/>
                <a:latin typeface="Calibri" panose="020F0502020204030204" pitchFamily="34" charset="0"/>
                <a:ea typeface="Times New Roman" panose="02020603050405020304" pitchFamily="18" charset="0"/>
              </a:rPr>
              <a:t>santé</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mentale</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sont</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orientées</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vers</a:t>
            </a:r>
            <a:r>
              <a:rPr lang="en-CA" sz="1800" dirty="0">
                <a:solidFill>
                  <a:srgbClr val="000000"/>
                </a:solidFill>
                <a:effectLst/>
                <a:latin typeface="Calibri" panose="020F0502020204030204" pitchFamily="34" charset="0"/>
                <a:ea typeface="Times New Roman" panose="02020603050405020304" pitchFamily="18" charset="0"/>
              </a:rPr>
              <a:t> un </a:t>
            </a:r>
            <a:r>
              <a:rPr lang="en-CA" sz="1800" dirty="0" err="1">
                <a:solidFill>
                  <a:srgbClr val="000000"/>
                </a:solidFill>
                <a:effectLst/>
                <a:latin typeface="Calibri" panose="020F0502020204030204" pitchFamily="34" charset="0"/>
                <a:ea typeface="Times New Roman" panose="02020603050405020304" pitchFamily="18" charset="0"/>
              </a:rPr>
              <a:t>professionnel</a:t>
            </a:r>
            <a:r>
              <a:rPr lang="en-CA" sz="1800" dirty="0">
                <a:solidFill>
                  <a:srgbClr val="000000"/>
                </a:solidFill>
                <a:effectLst/>
                <a:latin typeface="Calibri" panose="020F0502020204030204" pitchFamily="34" charset="0"/>
                <a:ea typeface="Times New Roman" panose="02020603050405020304" pitchFamily="18" charset="0"/>
              </a:rPr>
              <a:t> de la </a:t>
            </a:r>
            <a:r>
              <a:rPr lang="en-CA" sz="1800" dirty="0" err="1">
                <a:solidFill>
                  <a:srgbClr val="000000"/>
                </a:solidFill>
                <a:effectLst/>
                <a:latin typeface="Calibri" panose="020F0502020204030204" pitchFamily="34" charset="0"/>
                <a:ea typeface="Times New Roman" panose="02020603050405020304" pitchFamily="18" charset="0"/>
              </a:rPr>
              <a:t>santé</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ayant</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une</a:t>
            </a:r>
            <a:r>
              <a:rPr lang="en-CA" sz="1800" dirty="0">
                <a:solidFill>
                  <a:srgbClr val="000000"/>
                </a:solidFill>
                <a:effectLst/>
                <a:latin typeface="Calibri" panose="020F0502020204030204" pitchFamily="34" charset="0"/>
                <a:ea typeface="Times New Roman" panose="02020603050405020304" pitchFamily="18" charset="0"/>
              </a:rPr>
              <a:t> expertise </a:t>
            </a:r>
            <a:r>
              <a:rPr lang="en-CA" sz="1800" dirty="0" err="1">
                <a:solidFill>
                  <a:srgbClr val="000000"/>
                </a:solidFill>
                <a:effectLst/>
                <a:latin typeface="Calibri" panose="020F0502020204030204" pitchFamily="34" charset="0"/>
                <a:ea typeface="Times New Roman" panose="02020603050405020304" pitchFamily="18" charset="0"/>
              </a:rPr>
              <a:t>en</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santé</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mentale</a:t>
            </a:r>
            <a:r>
              <a:rPr lang="en-CA" sz="1800" dirty="0">
                <a:solidFill>
                  <a:srgbClr val="000000"/>
                </a:solidFill>
                <a:effectLst/>
                <a:latin typeface="Calibri" panose="020F0502020204030204" pitchFamily="34" charset="0"/>
                <a:ea typeface="Times New Roman" panose="02020603050405020304" pitchFamily="18" charset="0"/>
              </a:rPr>
              <a:t> pour </a:t>
            </a:r>
            <a:r>
              <a:rPr lang="en-CA" sz="1800" dirty="0" err="1">
                <a:solidFill>
                  <a:srgbClr val="000000"/>
                </a:solidFill>
                <a:effectLst/>
                <a:latin typeface="Calibri" panose="020F0502020204030204" pitchFamily="34" charset="0"/>
                <a:ea typeface="Times New Roman" panose="02020603050405020304" pitchFamily="18" charset="0"/>
              </a:rPr>
              <a:t>une</a:t>
            </a:r>
            <a:r>
              <a:rPr lang="en-CA" sz="1800" dirty="0">
                <a:solidFill>
                  <a:srgbClr val="000000"/>
                </a:solidFill>
                <a:effectLst/>
                <a:latin typeface="Calibri" panose="020F0502020204030204" pitchFamily="34" charset="0"/>
                <a:ea typeface="Times New Roman" panose="02020603050405020304" pitchFamily="18" charset="0"/>
              </a:rPr>
              <a:t> </a:t>
            </a:r>
            <a:r>
              <a:rPr lang="en-CA" sz="1800" dirty="0" err="1">
                <a:solidFill>
                  <a:srgbClr val="000000"/>
                </a:solidFill>
                <a:effectLst/>
                <a:latin typeface="Calibri" panose="020F0502020204030204" pitchFamily="34" charset="0"/>
                <a:ea typeface="Times New Roman" panose="02020603050405020304" pitchFamily="18" charset="0"/>
              </a:rPr>
              <a:t>évaluation</a:t>
            </a:r>
            <a:r>
              <a:rPr lang="en-CA" sz="1800" dirty="0">
                <a:solidFill>
                  <a:srgbClr val="000000"/>
                </a:solidFill>
                <a:effectLst/>
                <a:latin typeface="Calibri" panose="020F0502020204030204" pitchFamily="34" charset="0"/>
                <a:ea typeface="Times New Roman" panose="02020603050405020304" pitchFamily="18" charset="0"/>
              </a:rPr>
              <a:t> et un </a:t>
            </a:r>
            <a:r>
              <a:rPr lang="en-CA" sz="1800" dirty="0" err="1">
                <a:solidFill>
                  <a:srgbClr val="000000"/>
                </a:solidFill>
                <a:effectLst/>
                <a:latin typeface="Calibri" panose="020F0502020204030204" pitchFamily="34" charset="0"/>
                <a:ea typeface="Times New Roman" panose="02020603050405020304" pitchFamily="18" charset="0"/>
              </a:rPr>
              <a:t>traitement</a:t>
            </a:r>
            <a:r>
              <a:rPr lang="en-CA" sz="1800" dirty="0">
                <a:solidFill>
                  <a:srgbClr val="000000"/>
                </a:solidFill>
                <a:effectLst/>
                <a:latin typeface="Calibri" panose="020F0502020204030204" pitchFamily="34" charset="0"/>
                <a:ea typeface="Times New Roman" panose="02020603050405020304" pitchFamily="18" charset="0"/>
              </a:rPr>
              <a:t> plus </a:t>
            </a:r>
            <a:r>
              <a:rPr lang="en-CA" sz="1800" dirty="0" err="1">
                <a:solidFill>
                  <a:srgbClr val="000000"/>
                </a:solidFill>
                <a:effectLst/>
                <a:latin typeface="Calibri" panose="020F0502020204030204" pitchFamily="34" charset="0"/>
                <a:ea typeface="Times New Roman" panose="02020603050405020304" pitchFamily="18" charset="0"/>
              </a:rPr>
              <a:t>poussés</a:t>
            </a:r>
            <a:r>
              <a:rPr lang="en-CA" sz="1800" dirty="0">
                <a:solidFill>
                  <a:srgbClr val="000000"/>
                </a:solidFill>
                <a:effectLst/>
                <a:latin typeface="Calibri" panose="020F0502020204030204" pitchFamily="34" charset="0"/>
                <a:ea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29</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8361538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b="1" dirty="0" err="1">
                <a:solidFill>
                  <a:srgbClr val="000000"/>
                </a:solidFill>
                <a:effectLst/>
                <a:latin typeface="Calibri" panose="020F0502020204030204" pitchFamily="34" charset="0"/>
                <a:ea typeface="Times New Roman" panose="02020603050405020304" pitchFamily="18" charset="0"/>
              </a:rPr>
              <a:t>Énoncé</a:t>
            </a:r>
            <a:r>
              <a:rPr lang="en-CA" sz="1800" b="1" dirty="0">
                <a:solidFill>
                  <a:srgbClr val="000000"/>
                </a:solidFill>
                <a:effectLst/>
                <a:latin typeface="Calibri" panose="020F0502020204030204" pitchFamily="34" charset="0"/>
                <a:ea typeface="Times New Roman" panose="02020603050405020304" pitchFamily="18" charset="0"/>
              </a:rPr>
              <a:t> de </a:t>
            </a:r>
            <a:r>
              <a:rPr lang="en-CA" sz="1800" b="1" dirty="0" err="1">
                <a:solidFill>
                  <a:srgbClr val="000000"/>
                </a:solidFill>
                <a:effectLst/>
                <a:latin typeface="Calibri" panose="020F0502020204030204" pitchFamily="34" charset="0"/>
                <a:ea typeface="Times New Roman" panose="02020603050405020304" pitchFamily="18" charset="0"/>
              </a:rPr>
              <a:t>qualité</a:t>
            </a:r>
            <a:r>
              <a:rPr lang="en-CA" sz="1800" b="1" dirty="0">
                <a:solidFill>
                  <a:srgbClr val="000000"/>
                </a:solidFill>
                <a:effectLst/>
                <a:latin typeface="Calibri" panose="020F0502020204030204" pitchFamily="34" charset="0"/>
                <a:ea typeface="Times New Roman" panose="02020603050405020304" pitchFamily="18" charset="0"/>
              </a:rPr>
              <a:t> </a:t>
            </a:r>
            <a:r>
              <a:rPr lang="en-CA" sz="1800" dirty="0">
                <a:solidFill>
                  <a:srgbClr val="000000"/>
                </a:solidFill>
                <a:effectLst/>
                <a:latin typeface="Calibri" panose="020F0502020204030204" pitchFamily="34" charset="0"/>
                <a:ea typeface="Times New Roman" panose="02020603050405020304" pitchFamily="18" charset="0"/>
              </a:rPr>
              <a:t>5 : </a:t>
            </a:r>
            <a:r>
              <a:rPr lang="en-CA" sz="1800" b="1" dirty="0">
                <a:solidFill>
                  <a:srgbClr val="000000"/>
                </a:solidFill>
                <a:effectLst/>
                <a:latin typeface="Calibri" panose="020F0502020204030204" pitchFamily="34" charset="0"/>
                <a:ea typeface="Times New Roman" panose="02020603050405020304" pitchFamily="18" charset="0"/>
              </a:rPr>
              <a:t>Transition de la prise </a:t>
            </a:r>
            <a:r>
              <a:rPr lang="en-CA" sz="1800" b="1" dirty="0" err="1">
                <a:solidFill>
                  <a:srgbClr val="000000"/>
                </a:solidFill>
                <a:effectLst/>
                <a:latin typeface="Calibri" panose="020F0502020204030204" pitchFamily="34" charset="0"/>
                <a:ea typeface="Times New Roman" panose="02020603050405020304" pitchFamily="18" charset="0"/>
              </a:rPr>
              <a:t>en</a:t>
            </a:r>
            <a:r>
              <a:rPr lang="en-CA" sz="1800" b="1" dirty="0">
                <a:solidFill>
                  <a:srgbClr val="000000"/>
                </a:solidFill>
                <a:effectLst/>
                <a:latin typeface="Calibri" panose="020F0502020204030204" pitchFamily="34" charset="0"/>
                <a:ea typeface="Times New Roman" panose="02020603050405020304" pitchFamily="18" charset="0"/>
              </a:rPr>
              <a:t> charge du </a:t>
            </a:r>
            <a:r>
              <a:rPr lang="en-CA" sz="1800" b="1" dirty="0" err="1">
                <a:solidFill>
                  <a:srgbClr val="000000"/>
                </a:solidFill>
                <a:effectLst/>
                <a:latin typeface="Calibri" panose="020F0502020204030204" pitchFamily="34" charset="0"/>
                <a:ea typeface="Times New Roman" panose="02020603050405020304" pitchFamily="18" charset="0"/>
              </a:rPr>
              <a:t>diabète</a:t>
            </a:r>
            <a:r>
              <a:rPr lang="en-CA" sz="1800" b="1" dirty="0">
                <a:solidFill>
                  <a:srgbClr val="000000"/>
                </a:solidFill>
                <a:effectLst/>
                <a:latin typeface="Calibri" panose="020F0502020204030204" pitchFamily="34" charset="0"/>
                <a:ea typeface="Times New Roman" panose="02020603050405020304" pitchFamily="18" charset="0"/>
              </a:rPr>
              <a:t> chez </a:t>
            </a:r>
            <a:r>
              <a:rPr lang="en-CA" sz="1800" b="1" dirty="0" err="1">
                <a:solidFill>
                  <a:srgbClr val="000000"/>
                </a:solidFill>
                <a:effectLst/>
                <a:latin typeface="Calibri" panose="020F0502020204030204" pitchFamily="34" charset="0"/>
                <a:ea typeface="Times New Roman" panose="02020603050405020304" pitchFamily="18" charset="0"/>
              </a:rPr>
              <a:t>l’enfant</a:t>
            </a:r>
            <a:r>
              <a:rPr lang="en-CA" sz="1800" b="1" dirty="0">
                <a:solidFill>
                  <a:srgbClr val="000000"/>
                </a:solidFill>
                <a:effectLst/>
                <a:latin typeface="Calibri" panose="020F0502020204030204" pitchFamily="34" charset="0"/>
                <a:ea typeface="Times New Roman" panose="02020603050405020304" pitchFamily="18" charset="0"/>
              </a:rPr>
              <a:t> à </a:t>
            </a:r>
            <a:r>
              <a:rPr lang="en-CA" sz="1800" b="1" dirty="0" err="1">
                <a:solidFill>
                  <a:srgbClr val="000000"/>
                </a:solidFill>
                <a:effectLst/>
                <a:latin typeface="Calibri" panose="020F0502020204030204" pitchFamily="34" charset="0"/>
                <a:ea typeface="Times New Roman" panose="02020603050405020304" pitchFamily="18" charset="0"/>
              </a:rPr>
              <a:t>celle</a:t>
            </a:r>
            <a:r>
              <a:rPr lang="en-CA" sz="1800" b="1" dirty="0">
                <a:solidFill>
                  <a:srgbClr val="000000"/>
                </a:solidFill>
                <a:effectLst/>
                <a:latin typeface="Calibri" panose="020F0502020204030204" pitchFamily="34" charset="0"/>
                <a:ea typeface="Times New Roman" panose="02020603050405020304" pitchFamily="18" charset="0"/>
              </a:rPr>
              <a:t> chez </a:t>
            </a:r>
            <a:r>
              <a:rPr lang="en-CA" sz="1800" b="1" dirty="0" err="1">
                <a:solidFill>
                  <a:srgbClr val="000000"/>
                </a:solidFill>
                <a:effectLst/>
                <a:latin typeface="Calibri" panose="020F0502020204030204" pitchFamily="34" charset="0"/>
                <a:ea typeface="Times New Roman" panose="02020603050405020304" pitchFamily="18" charset="0"/>
              </a:rPr>
              <a:t>l’adulte</a:t>
            </a:r>
            <a:r>
              <a:rPr lang="en-CA" sz="1800" b="1" dirty="0">
                <a:solidFill>
                  <a:srgbClr val="000000"/>
                </a:solidFill>
                <a:effectLst/>
                <a:latin typeface="Calibri" panose="020F0502020204030204" pitchFamily="34" charset="0"/>
                <a:ea typeface="Times New Roman" panose="02020603050405020304" pitchFamily="18" charset="0"/>
              </a:rPr>
              <a:t> </a:t>
            </a:r>
            <a:endParaRPr lang="en-CA" sz="1800" dirty="0">
              <a:solidFill>
                <a:srgbClr val="000000"/>
              </a:solidFill>
              <a:effectLst/>
              <a:latin typeface="Calibri" panose="020F0502020204030204" pitchFamily="34" charset="0"/>
              <a:ea typeface="Times New Roman" panose="02020603050405020304" pitchFamily="18" charset="0"/>
            </a:endParaRPr>
          </a:p>
          <a:p>
            <a:r>
              <a:rPr lang="en-CA" sz="1800" dirty="0">
                <a:effectLst/>
                <a:latin typeface="Calibri" panose="020F0502020204030204" pitchFamily="34" charset="0"/>
                <a:ea typeface="Times New Roman" panose="02020603050405020304" pitchFamily="18" charset="0"/>
                <a:cs typeface="Times New Roman" panose="02020603050405020304" pitchFamily="18" charset="0"/>
              </a:rPr>
              <a:t>Les </a:t>
            </a:r>
            <a:r>
              <a:rPr lang="en-CA" sz="1800" dirty="0" err="1">
                <a:effectLst/>
                <a:latin typeface="Calibri" panose="020F0502020204030204" pitchFamily="34" charset="0"/>
                <a:ea typeface="Times New Roman" panose="02020603050405020304" pitchFamily="18" charset="0"/>
                <a:cs typeface="Times New Roman" panose="02020603050405020304" pitchFamily="18" charset="0"/>
              </a:rPr>
              <a:t>personnes</a:t>
            </a: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CA" sz="1800" dirty="0" err="1">
                <a:effectLst/>
                <a:latin typeface="Calibri" panose="020F0502020204030204" pitchFamily="34" charset="0"/>
                <a:ea typeface="Times New Roman" panose="02020603050405020304" pitchFamily="18" charset="0"/>
                <a:cs typeface="Times New Roman" panose="02020603050405020304" pitchFamily="18" charset="0"/>
              </a:rPr>
              <a:t>atteintes</a:t>
            </a: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 de </a:t>
            </a:r>
            <a:r>
              <a:rPr lang="en-CA" sz="1800" dirty="0" err="1">
                <a:effectLst/>
                <a:latin typeface="Calibri" panose="020F0502020204030204" pitchFamily="34" charset="0"/>
                <a:ea typeface="Times New Roman" panose="02020603050405020304" pitchFamily="18" charset="0"/>
                <a:cs typeface="Times New Roman" panose="02020603050405020304" pitchFamily="18" charset="0"/>
              </a:rPr>
              <a:t>diabète</a:t>
            </a: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 de type 1 </a:t>
            </a:r>
            <a:r>
              <a:rPr lang="en-CA" sz="1800" dirty="0" err="1">
                <a:effectLst/>
                <a:latin typeface="Calibri" panose="020F0502020204030204" pitchFamily="34" charset="0"/>
                <a:ea typeface="Times New Roman" panose="02020603050405020304" pitchFamily="18" charset="0"/>
                <a:cs typeface="Times New Roman" panose="02020603050405020304" pitchFamily="18" charset="0"/>
              </a:rPr>
              <a:t>bénéficient</a:t>
            </a: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CA" sz="1800" dirty="0" err="1">
                <a:effectLst/>
                <a:latin typeface="Calibri" panose="020F0502020204030204" pitchFamily="34" charset="0"/>
                <a:ea typeface="Times New Roman" panose="02020603050405020304" pitchFamily="18" charset="0"/>
                <a:cs typeface="Times New Roman" panose="02020603050405020304" pitchFamily="18" charset="0"/>
              </a:rPr>
              <a:t>d’une</a:t>
            </a: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 transition </a:t>
            </a:r>
            <a:r>
              <a:rPr lang="en-CA" sz="1800" dirty="0" err="1">
                <a:effectLst/>
                <a:latin typeface="Calibri" panose="020F0502020204030204" pitchFamily="34" charset="0"/>
                <a:ea typeface="Times New Roman" panose="02020603050405020304" pitchFamily="18" charset="0"/>
                <a:cs typeface="Times New Roman" panose="02020603050405020304" pitchFamily="18" charset="0"/>
              </a:rPr>
              <a:t>planifiée</a:t>
            </a: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CA" sz="1800" dirty="0" err="1">
                <a:effectLst/>
                <a:latin typeface="Calibri" panose="020F0502020204030204" pitchFamily="34" charset="0"/>
                <a:ea typeface="Times New Roman" panose="02020603050405020304" pitchFamily="18" charset="0"/>
                <a:cs typeface="Times New Roman" panose="02020603050405020304" pitchFamily="18" charset="0"/>
              </a:rPr>
              <a:t>coordonnée</a:t>
            </a: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 et </a:t>
            </a:r>
            <a:r>
              <a:rPr lang="en-CA" sz="1800" dirty="0" err="1">
                <a:effectLst/>
                <a:latin typeface="Calibri" panose="020F0502020204030204" pitchFamily="34" charset="0"/>
                <a:ea typeface="Times New Roman" panose="02020603050405020304" pitchFamily="18" charset="0"/>
                <a:cs typeface="Times New Roman" panose="02020603050405020304" pitchFamily="18" charset="0"/>
              </a:rPr>
              <a:t>soutenue</a:t>
            </a: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 entre les </a:t>
            </a:r>
            <a:r>
              <a:rPr lang="en-CA" sz="1800" dirty="0" err="1">
                <a:effectLst/>
                <a:latin typeface="Calibri" panose="020F0502020204030204" pitchFamily="34" charset="0"/>
                <a:ea typeface="Times New Roman" panose="02020603050405020304" pitchFamily="18" charset="0"/>
                <a:cs typeface="Times New Roman" panose="02020603050405020304" pitchFamily="18" charset="0"/>
              </a:rPr>
              <a:t>soins</a:t>
            </a: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 pour les enfants et les </a:t>
            </a:r>
            <a:r>
              <a:rPr lang="en-CA" sz="1800" dirty="0" err="1">
                <a:effectLst/>
                <a:latin typeface="Calibri" panose="020F0502020204030204" pitchFamily="34" charset="0"/>
                <a:ea typeface="Times New Roman" panose="02020603050405020304" pitchFamily="18" charset="0"/>
                <a:cs typeface="Times New Roman" panose="02020603050405020304" pitchFamily="18" charset="0"/>
              </a:rPr>
              <a:t>soins</a:t>
            </a: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 pour les </a:t>
            </a:r>
            <a:r>
              <a:rPr lang="en-CA" sz="1800" dirty="0" err="1">
                <a:effectLst/>
                <a:latin typeface="Calibri" panose="020F0502020204030204" pitchFamily="34" charset="0"/>
                <a:ea typeface="Times New Roman" panose="02020603050405020304" pitchFamily="18" charset="0"/>
                <a:cs typeface="Times New Roman" panose="02020603050405020304" pitchFamily="18" charset="0"/>
              </a:rPr>
              <a:t>adultes</a:t>
            </a: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a:t>
            </a:r>
          </a:p>
          <a:p>
            <a:endParaRPr lang="en-US" dirty="0"/>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30</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4380208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fr-FR" sz="1800" b="0" i="0" u="none" strike="noStrike" baseline="0" dirty="0">
                <a:solidFill>
                  <a:srgbClr val="000000"/>
                </a:solidFill>
                <a:latin typeface="Calibri" panose="020F0502020204030204" pitchFamily="34" charset="0"/>
              </a:rPr>
              <a:t>Le Comité consultatif sur la norme de qualité relative au diabète de type 1 </a:t>
            </a:r>
            <a:r>
              <a:rPr lang="fr-CA" sz="1200" kern="1200" dirty="0">
                <a:solidFill>
                  <a:schemeClr val="tx1"/>
                </a:solidFill>
                <a:effectLst/>
                <a:latin typeface="Calibri" pitchFamily="68" charset="0"/>
                <a:ea typeface="MS PGothic" panose="020B0600070205080204" pitchFamily="34" charset="-128"/>
                <a:cs typeface="ＭＳ Ｐゴシック" pitchFamily="68" charset="-128"/>
              </a:rPr>
              <a:t>a défini certains objectifs généraux pour cette norme de qualité.  </a:t>
            </a:r>
            <a:r>
              <a:rPr lang="fr-FR" sz="1200" kern="1200" dirty="0">
                <a:solidFill>
                  <a:schemeClr val="tx1"/>
                </a:solidFill>
                <a:effectLst/>
                <a:latin typeface="Calibri" pitchFamily="68" charset="0"/>
                <a:ea typeface="MS PGothic" panose="020B0600070205080204" pitchFamily="34" charset="-128"/>
                <a:cs typeface="ＭＳ Ｐゴシック" pitchFamily="68" charset="-128"/>
              </a:rPr>
              <a:t>Ceux-ci ont été mis en correspondance avec des indicateurs qui peuvent être utilisés pour évaluer la qualité des soins fournis au niveau provincial et local.</a:t>
            </a:r>
            <a:endParaRPr lang="en-CA" sz="1200" kern="1200" dirty="0">
              <a:solidFill>
                <a:schemeClr val="tx1"/>
              </a:solidFill>
              <a:effectLst/>
              <a:latin typeface="Calibri" pitchFamily="68" charset="0"/>
              <a:ea typeface="MS PGothic" panose="020B0600070205080204" pitchFamily="34" charset="-128"/>
              <a:cs typeface="ＭＳ Ｐゴシック" pitchFamily="68" charset="-128"/>
            </a:endParaRP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31</a:t>
            </a:fld>
            <a:endParaRPr lang="en-CA" altLang="en-US"/>
          </a:p>
        </p:txBody>
      </p:sp>
    </p:spTree>
    <p:extLst>
      <p:ext uri="{BB962C8B-B14F-4D97-AF65-F5344CB8AC3E}">
        <p14:creationId xmlns:p14="http://schemas.microsoft.com/office/powerpoint/2010/main" val="38793044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kern="1200">
              <a:solidFill>
                <a:schemeClr val="tx1"/>
              </a:solidFill>
              <a:effectLst/>
              <a:latin typeface="Calibri" pitchFamily="68" charset="0"/>
              <a:ea typeface="MS PGothic" panose="020B0600070205080204" pitchFamily="34" charset="-128"/>
              <a:cs typeface="Calibri"/>
            </a:endParaRPr>
          </a:p>
          <a:p>
            <a:endParaRPr lang="en-CA">
              <a:cs typeface="Calibri"/>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32</a:t>
            </a:fld>
            <a:endParaRPr lang="en-CA" altLang="en-US">
              <a:solidFill>
                <a:srgbClr val="000000"/>
              </a:solidFill>
            </a:endParaRPr>
          </a:p>
        </p:txBody>
      </p:sp>
    </p:spTree>
    <p:extLst>
      <p:ext uri="{BB962C8B-B14F-4D97-AF65-F5344CB8AC3E}">
        <p14:creationId xmlns:p14="http://schemas.microsoft.com/office/powerpoint/2010/main" val="136301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endParaRPr lang="fr-CA" sz="1200" kern="1200" dirty="0">
              <a:solidFill>
                <a:schemeClr val="tx1"/>
              </a:solidFill>
              <a:effectLst/>
              <a:latin typeface="Calibri" pitchFamily="68" charset="0"/>
              <a:ea typeface="MS PGothic" panose="020B0600070205080204" pitchFamily="34" charset="-128"/>
              <a:cs typeface="ＭＳ Ｐゴシック" pitchFamily="68" charset="-128"/>
            </a:endParaRPr>
          </a:p>
        </p:txBody>
      </p:sp>
      <p:sp>
        <p:nvSpPr>
          <p:cNvPr id="4" name="Slide Number Placeholder 3"/>
          <p:cNvSpPr>
            <a:spLocks noGrp="1"/>
          </p:cNvSpPr>
          <p:nvPr>
            <p:ph type="sldNum" sz="quarter" idx="5"/>
          </p:nvPr>
        </p:nvSpPr>
        <p:spPr/>
        <p:txBody>
          <a:bodyPr/>
          <a:lstStyle/>
          <a:p>
            <a:fld id="{0597D704-995A-451A-AAA2-B9462F0B3A37}" type="slidenum">
              <a:rPr lang="en-CA" altLang="en-US"/>
              <a:pPr/>
              <a:t>36</a:t>
            </a:fld>
            <a:endParaRPr lang="en-CA" altLang="en-US"/>
          </a:p>
        </p:txBody>
      </p:sp>
    </p:spTree>
    <p:extLst>
      <p:ext uri="{BB962C8B-B14F-4D97-AF65-F5344CB8AC3E}">
        <p14:creationId xmlns:p14="http://schemas.microsoft.com/office/powerpoint/2010/main" val="3685631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0363" lvl="1" indent="-360363">
              <a:lnSpc>
                <a:spcPct val="95000"/>
              </a:lnSpc>
              <a:spcAft>
                <a:spcPts val="600"/>
              </a:spcAft>
              <a:buClr>
                <a:srgbClr val="00858F"/>
              </a:buClr>
              <a:buFontTx/>
              <a:buChar char="•"/>
            </a:pPr>
            <a:r>
              <a:rPr lang="en-US" altLang="en-US" sz="1600" b="1" dirty="0">
                <a:solidFill>
                  <a:srgbClr val="000000"/>
                </a:solidFill>
                <a:latin typeface="Calibri" panose="020F0502020204030204" pitchFamily="34" charset="0"/>
              </a:rPr>
              <a:t>Les patients, les aidants </a:t>
            </a:r>
            <a:r>
              <a:rPr lang="en-US" altLang="en-US" sz="1600" b="1" dirty="0" err="1">
                <a:solidFill>
                  <a:srgbClr val="000000"/>
                </a:solidFill>
                <a:latin typeface="Calibri" panose="020F0502020204030204" pitchFamily="34" charset="0"/>
              </a:rPr>
              <a:t>naturels</a:t>
            </a:r>
            <a:r>
              <a:rPr lang="en-US" altLang="en-US" sz="1600" b="1" dirty="0">
                <a:solidFill>
                  <a:srgbClr val="000000"/>
                </a:solidFill>
                <a:latin typeface="Calibri" panose="020F0502020204030204" pitchFamily="34" charset="0"/>
              </a:rPr>
              <a:t> et le public </a:t>
            </a:r>
            <a:r>
              <a:rPr lang="en-US" altLang="en-US" sz="1600" dirty="0" err="1">
                <a:solidFill>
                  <a:srgbClr val="000000"/>
                </a:solidFill>
                <a:latin typeface="Calibri" panose="020F0502020204030204" pitchFamily="34" charset="0"/>
              </a:rPr>
              <a:t>peuvent</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utiliser</a:t>
            </a:r>
            <a:r>
              <a:rPr lang="en-US" altLang="en-US" sz="1600" dirty="0">
                <a:solidFill>
                  <a:srgbClr val="000000"/>
                </a:solidFill>
                <a:latin typeface="Calibri" panose="020F0502020204030204" pitchFamily="34" charset="0"/>
              </a:rPr>
              <a:t> les </a:t>
            </a:r>
            <a:r>
              <a:rPr lang="en-US" altLang="en-US" sz="1600" dirty="0" err="1">
                <a:solidFill>
                  <a:srgbClr val="000000"/>
                </a:solidFill>
                <a:latin typeface="Calibri" panose="020F0502020204030204" pitchFamily="34" charset="0"/>
              </a:rPr>
              <a:t>normes</a:t>
            </a:r>
            <a:r>
              <a:rPr lang="en-US" altLang="en-US" sz="1600" dirty="0">
                <a:solidFill>
                  <a:srgbClr val="000000"/>
                </a:solidFill>
                <a:latin typeface="Calibri" panose="020F0502020204030204" pitchFamily="34" charset="0"/>
              </a:rPr>
              <a:t> de </a:t>
            </a:r>
            <a:r>
              <a:rPr lang="en-US" altLang="en-US" sz="1600" dirty="0" err="1">
                <a:solidFill>
                  <a:srgbClr val="000000"/>
                </a:solidFill>
                <a:latin typeface="Calibri" panose="020F0502020204030204" pitchFamily="34" charset="0"/>
              </a:rPr>
              <a:t>qualité</a:t>
            </a:r>
            <a:r>
              <a:rPr lang="en-US" altLang="en-US" sz="1600" dirty="0">
                <a:solidFill>
                  <a:srgbClr val="000000"/>
                </a:solidFill>
                <a:latin typeface="Calibri" panose="020F0502020204030204" pitchFamily="34" charset="0"/>
              </a:rPr>
              <a:t> pour </a:t>
            </a:r>
            <a:r>
              <a:rPr lang="en-US" altLang="en-US" sz="1600" dirty="0" err="1">
                <a:solidFill>
                  <a:srgbClr val="000000"/>
                </a:solidFill>
                <a:latin typeface="Calibri" panose="020F0502020204030204" pitchFamily="34" charset="0"/>
              </a:rPr>
              <a:t>comprendre</a:t>
            </a:r>
            <a:r>
              <a:rPr lang="en-US" altLang="en-US" sz="1600" dirty="0">
                <a:solidFill>
                  <a:srgbClr val="000000"/>
                </a:solidFill>
                <a:latin typeface="Calibri" panose="020F0502020204030204" pitchFamily="34" charset="0"/>
              </a:rPr>
              <a:t> les </a:t>
            </a:r>
            <a:r>
              <a:rPr lang="en-US" altLang="en-US" sz="1600" dirty="0" err="1">
                <a:solidFill>
                  <a:srgbClr val="000000"/>
                </a:solidFill>
                <a:latin typeface="Calibri" panose="020F0502020204030204" pitchFamily="34" charset="0"/>
              </a:rPr>
              <a:t>caractéristiques</a:t>
            </a:r>
            <a:r>
              <a:rPr lang="en-US" altLang="en-US" sz="1600" dirty="0">
                <a:solidFill>
                  <a:srgbClr val="000000"/>
                </a:solidFill>
                <a:latin typeface="Calibri" panose="020F0502020204030204" pitchFamily="34" charset="0"/>
              </a:rPr>
              <a:t> de </a:t>
            </a:r>
            <a:r>
              <a:rPr lang="en-US" altLang="en-US" sz="1600" dirty="0" err="1">
                <a:solidFill>
                  <a:srgbClr val="000000"/>
                </a:solidFill>
                <a:latin typeface="Calibri" panose="020F0502020204030204" pitchFamily="34" charset="0"/>
              </a:rPr>
              <a:t>soins</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d’excellente</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qualité</a:t>
            </a:r>
            <a:r>
              <a:rPr lang="en-US" altLang="en-US" sz="1600" dirty="0">
                <a:solidFill>
                  <a:srgbClr val="000000"/>
                </a:solidFill>
                <a:latin typeface="Calibri" panose="020F0502020204030204" pitchFamily="34" charset="0"/>
              </a:rPr>
              <a:t>, savoir à quoi </a:t>
            </a:r>
            <a:r>
              <a:rPr lang="en-US" altLang="en-US" sz="1600" dirty="0" err="1">
                <a:solidFill>
                  <a:srgbClr val="000000"/>
                </a:solidFill>
                <a:latin typeface="Calibri" panose="020F0502020204030204" pitchFamily="34" charset="0"/>
              </a:rPr>
              <a:t>ils</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devraient</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s’attendre</a:t>
            </a:r>
            <a:r>
              <a:rPr lang="en-US" altLang="en-US" sz="1600" dirty="0">
                <a:solidFill>
                  <a:srgbClr val="000000"/>
                </a:solidFill>
                <a:latin typeface="Calibri" panose="020F0502020204030204" pitchFamily="34" charset="0"/>
              </a:rPr>
              <a:t> de </a:t>
            </a:r>
            <a:r>
              <a:rPr lang="en-US" altLang="en-US" sz="1600" dirty="0" err="1">
                <a:solidFill>
                  <a:srgbClr val="000000"/>
                </a:solidFill>
                <a:latin typeface="Calibri" panose="020F0502020204030204" pitchFamily="34" charset="0"/>
              </a:rPr>
              <a:t>leurs</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fournisseurs</a:t>
            </a:r>
            <a:r>
              <a:rPr lang="en-US" altLang="en-US" sz="1600" dirty="0">
                <a:solidFill>
                  <a:srgbClr val="000000"/>
                </a:solidFill>
                <a:latin typeface="Calibri" panose="020F0502020204030204" pitchFamily="34" charset="0"/>
              </a:rPr>
              <a:t> de </a:t>
            </a:r>
            <a:r>
              <a:rPr lang="en-US" altLang="en-US" sz="1600" dirty="0" err="1">
                <a:solidFill>
                  <a:srgbClr val="000000"/>
                </a:solidFill>
                <a:latin typeface="Calibri" panose="020F0502020204030204" pitchFamily="34" charset="0"/>
              </a:rPr>
              <a:t>soins</a:t>
            </a:r>
            <a:r>
              <a:rPr lang="en-US" altLang="en-US" sz="1600" dirty="0">
                <a:solidFill>
                  <a:srgbClr val="000000"/>
                </a:solidFill>
                <a:latin typeface="Calibri" panose="020F0502020204030204" pitchFamily="34" charset="0"/>
              </a:rPr>
              <a:t> de santé et </a:t>
            </a:r>
            <a:r>
              <a:rPr lang="en-US" altLang="en-US" sz="1600" dirty="0" err="1">
                <a:solidFill>
                  <a:srgbClr val="000000"/>
                </a:solidFill>
                <a:latin typeface="Calibri" panose="020F0502020204030204" pitchFamily="34" charset="0"/>
              </a:rPr>
              <a:t>connaître</a:t>
            </a:r>
            <a:r>
              <a:rPr lang="en-US" altLang="en-US" sz="1600" dirty="0">
                <a:solidFill>
                  <a:srgbClr val="000000"/>
                </a:solidFill>
                <a:latin typeface="Calibri" panose="020F0502020204030204" pitchFamily="34" charset="0"/>
              </a:rPr>
              <a:t> la </a:t>
            </a:r>
            <a:r>
              <a:rPr lang="en-US" altLang="en-US" sz="1600" dirty="0" err="1">
                <a:solidFill>
                  <a:srgbClr val="000000"/>
                </a:solidFill>
                <a:latin typeface="Calibri" panose="020F0502020204030204" pitchFamily="34" charset="0"/>
              </a:rPr>
              <a:t>façon</a:t>
            </a:r>
            <a:r>
              <a:rPr lang="en-US" altLang="en-US" sz="1600" dirty="0">
                <a:solidFill>
                  <a:srgbClr val="000000"/>
                </a:solidFill>
                <a:latin typeface="Calibri" panose="020F0502020204030204" pitchFamily="34" charset="0"/>
              </a:rPr>
              <a:t> de </a:t>
            </a:r>
            <a:r>
              <a:rPr lang="en-US" altLang="en-US" sz="1600" dirty="0" err="1">
                <a:solidFill>
                  <a:srgbClr val="000000"/>
                </a:solidFill>
                <a:latin typeface="Calibri" panose="020F0502020204030204" pitchFamily="34" charset="0"/>
              </a:rPr>
              <a:t>discuter</a:t>
            </a:r>
            <a:r>
              <a:rPr lang="en-US" altLang="en-US" sz="1600" dirty="0">
                <a:solidFill>
                  <a:srgbClr val="000000"/>
                </a:solidFill>
                <a:latin typeface="Calibri" panose="020F0502020204030204" pitchFamily="34" charset="0"/>
              </a:rPr>
              <a:t> de la </a:t>
            </a:r>
            <a:r>
              <a:rPr lang="en-US" altLang="en-US" sz="1600" dirty="0" err="1">
                <a:solidFill>
                  <a:srgbClr val="000000"/>
                </a:solidFill>
                <a:latin typeface="Calibri" panose="020F0502020204030204" pitchFamily="34" charset="0"/>
              </a:rPr>
              <a:t>qualité</a:t>
            </a:r>
            <a:r>
              <a:rPr lang="en-US" altLang="en-US" sz="1600" dirty="0">
                <a:solidFill>
                  <a:srgbClr val="000000"/>
                </a:solidFill>
                <a:latin typeface="Calibri" panose="020F0502020204030204" pitchFamily="34" charset="0"/>
              </a:rPr>
              <a:t> de </a:t>
            </a:r>
            <a:r>
              <a:rPr lang="en-US" altLang="en-US" sz="1600" dirty="0" err="1">
                <a:solidFill>
                  <a:srgbClr val="000000"/>
                </a:solidFill>
                <a:latin typeface="Calibri" panose="020F0502020204030204" pitchFamily="34" charset="0"/>
              </a:rPr>
              <a:t>leurs</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soins</a:t>
            </a:r>
            <a:r>
              <a:rPr lang="en-US" altLang="en-US" sz="1600" dirty="0">
                <a:solidFill>
                  <a:srgbClr val="000000"/>
                </a:solidFill>
                <a:latin typeface="Calibri" panose="020F0502020204030204" pitchFamily="34" charset="0"/>
              </a:rPr>
              <a:t>.</a:t>
            </a:r>
          </a:p>
          <a:p>
            <a:pPr marL="360363" indent="-360363">
              <a:lnSpc>
                <a:spcPct val="95000"/>
              </a:lnSpc>
              <a:spcAft>
                <a:spcPts val="600"/>
              </a:spcAft>
              <a:buFontTx/>
              <a:buChar char="•"/>
            </a:pPr>
            <a:r>
              <a:rPr lang="en-US" altLang="en-US" sz="1600" b="1" dirty="0">
                <a:solidFill>
                  <a:srgbClr val="000000"/>
                </a:solidFill>
                <a:latin typeface="Calibri" panose="020F0502020204030204" pitchFamily="34" charset="0"/>
              </a:rPr>
              <a:t>Les </a:t>
            </a:r>
            <a:r>
              <a:rPr lang="en-US" altLang="en-US" sz="1600" b="1" dirty="0" err="1">
                <a:solidFill>
                  <a:srgbClr val="000000"/>
                </a:solidFill>
                <a:latin typeface="Calibri" panose="020F0502020204030204" pitchFamily="34" charset="0"/>
              </a:rPr>
              <a:t>régions</a:t>
            </a:r>
            <a:r>
              <a:rPr lang="en-US" altLang="en-US" sz="1600" b="1" dirty="0">
                <a:solidFill>
                  <a:srgbClr val="000000"/>
                </a:solidFill>
                <a:latin typeface="Calibri" panose="020F0502020204030204" pitchFamily="34" charset="0"/>
              </a:rPr>
              <a:t> </a:t>
            </a:r>
            <a:r>
              <a:rPr lang="en-US" altLang="en-US" sz="1600" b="1" dirty="0" err="1">
                <a:solidFill>
                  <a:srgbClr val="000000"/>
                </a:solidFill>
                <a:latin typeface="Calibri" panose="020F0502020204030204" pitchFamily="34" charset="0"/>
              </a:rPr>
              <a:t>provinciales</a:t>
            </a:r>
            <a:r>
              <a:rPr lang="en-US" altLang="en-US" sz="1600" b="1" dirty="0">
                <a:solidFill>
                  <a:srgbClr val="000000"/>
                </a:solidFill>
                <a:latin typeface="Calibri" panose="020F0502020204030204" pitchFamily="34" charset="0"/>
              </a:rPr>
              <a:t> et les </a:t>
            </a:r>
            <a:r>
              <a:rPr lang="en-US" altLang="en-US" sz="1600" b="1" dirty="0" err="1">
                <a:solidFill>
                  <a:srgbClr val="000000"/>
                </a:solidFill>
                <a:latin typeface="Calibri" panose="020F0502020204030204" pitchFamily="34" charset="0"/>
              </a:rPr>
              <a:t>organismes</a:t>
            </a:r>
            <a:r>
              <a:rPr lang="en-US" altLang="en-US" sz="1600" b="1" dirty="0">
                <a:solidFill>
                  <a:srgbClr val="000000"/>
                </a:solidFill>
                <a:latin typeface="Calibri" panose="020F0502020204030204" pitchFamily="34" charset="0"/>
              </a:rPr>
              <a:t> </a:t>
            </a:r>
            <a:r>
              <a:rPr lang="en-US" altLang="en-US" sz="1600" b="1" dirty="0" err="1">
                <a:solidFill>
                  <a:srgbClr val="000000"/>
                </a:solidFill>
                <a:latin typeface="Calibri" panose="020F0502020204030204" pitchFamily="34" charset="0"/>
              </a:rPr>
              <a:t>responsables</a:t>
            </a:r>
            <a:r>
              <a:rPr lang="en-US" altLang="en-US" sz="1600" b="1" dirty="0">
                <a:solidFill>
                  <a:srgbClr val="000000"/>
                </a:solidFill>
                <a:latin typeface="Calibri" panose="020F0502020204030204" pitchFamily="34" charset="0"/>
              </a:rPr>
              <a:t> de la </a:t>
            </a:r>
            <a:r>
              <a:rPr lang="en-US" altLang="en-US" sz="1600" b="1" dirty="0" err="1">
                <a:solidFill>
                  <a:srgbClr val="000000"/>
                </a:solidFill>
                <a:latin typeface="Calibri" panose="020F0502020204030204" pitchFamily="34" charset="0"/>
              </a:rPr>
              <a:t>prévention</a:t>
            </a:r>
            <a:r>
              <a:rPr lang="en-US" altLang="en-US" sz="1600" b="1" dirty="0">
                <a:solidFill>
                  <a:srgbClr val="000000"/>
                </a:solidFill>
                <a:latin typeface="Calibri" panose="020F0502020204030204" pitchFamily="34" charset="0"/>
              </a:rPr>
              <a:t> des maladies </a:t>
            </a:r>
            <a:r>
              <a:rPr lang="en-US" altLang="en-US" sz="1600" dirty="0" err="1">
                <a:solidFill>
                  <a:srgbClr val="000000"/>
                </a:solidFill>
                <a:latin typeface="Calibri" panose="020F0502020204030204" pitchFamily="34" charset="0"/>
              </a:rPr>
              <a:t>peuvent</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recourir</a:t>
            </a:r>
            <a:r>
              <a:rPr lang="en-US" altLang="en-US" sz="1600" dirty="0">
                <a:solidFill>
                  <a:srgbClr val="000000"/>
                </a:solidFill>
                <a:latin typeface="Calibri" panose="020F0502020204030204" pitchFamily="34" charset="0"/>
              </a:rPr>
              <a:t> aux </a:t>
            </a:r>
            <a:r>
              <a:rPr lang="en-US" altLang="en-US" sz="1600" dirty="0" err="1">
                <a:solidFill>
                  <a:srgbClr val="000000"/>
                </a:solidFill>
                <a:latin typeface="Calibri" panose="020F0502020204030204" pitchFamily="34" charset="0"/>
              </a:rPr>
              <a:t>normes</a:t>
            </a:r>
            <a:r>
              <a:rPr lang="en-US" altLang="en-US" sz="1600" dirty="0">
                <a:solidFill>
                  <a:srgbClr val="000000"/>
                </a:solidFill>
                <a:latin typeface="Calibri" panose="020F0502020204030204" pitchFamily="34" charset="0"/>
              </a:rPr>
              <a:t> de </a:t>
            </a:r>
            <a:r>
              <a:rPr lang="en-US" altLang="en-US" sz="1600" dirty="0" err="1">
                <a:solidFill>
                  <a:srgbClr val="000000"/>
                </a:solidFill>
                <a:latin typeface="Calibri" panose="020F0502020204030204" pitchFamily="34" charset="0"/>
              </a:rPr>
              <a:t>qualité</a:t>
            </a:r>
            <a:r>
              <a:rPr lang="en-US" altLang="en-US" sz="1600" dirty="0">
                <a:solidFill>
                  <a:srgbClr val="000000"/>
                </a:solidFill>
                <a:latin typeface="Calibri" panose="020F0502020204030204" pitchFamily="34" charset="0"/>
              </a:rPr>
              <a:t> pour </a:t>
            </a:r>
            <a:r>
              <a:rPr lang="en-US" altLang="en-US" sz="1600" dirty="0" err="1">
                <a:solidFill>
                  <a:srgbClr val="000000"/>
                </a:solidFill>
                <a:latin typeface="Calibri" panose="020F0502020204030204" pitchFamily="34" charset="0"/>
              </a:rPr>
              <a:t>mesurer</a:t>
            </a:r>
            <a:r>
              <a:rPr lang="en-US" altLang="en-US" sz="1600" dirty="0">
                <a:solidFill>
                  <a:srgbClr val="000000"/>
                </a:solidFill>
                <a:latin typeface="Calibri" panose="020F0502020204030204" pitchFamily="34" charset="0"/>
              </a:rPr>
              <a:t> les </a:t>
            </a:r>
            <a:r>
              <a:rPr lang="en-US" altLang="en-US" sz="1600" dirty="0" err="1">
                <a:solidFill>
                  <a:srgbClr val="000000"/>
                </a:solidFill>
                <a:latin typeface="Calibri" panose="020F0502020204030204" pitchFamily="34" charset="0"/>
              </a:rPr>
              <a:t>résultats</a:t>
            </a:r>
            <a:r>
              <a:rPr lang="en-US" altLang="en-US" sz="1600" dirty="0">
                <a:solidFill>
                  <a:srgbClr val="000000"/>
                </a:solidFill>
                <a:latin typeface="Calibri" panose="020F0502020204030204" pitchFamily="34" charset="0"/>
              </a:rPr>
              <a:t> de santé, </a:t>
            </a:r>
            <a:r>
              <a:rPr lang="en-US" altLang="en-US" sz="1600" dirty="0" err="1">
                <a:solidFill>
                  <a:srgbClr val="000000"/>
                </a:solidFill>
                <a:latin typeface="Calibri" panose="020F0502020204030204" pitchFamily="34" charset="0"/>
              </a:rPr>
              <a:t>tenir</a:t>
            </a:r>
            <a:r>
              <a:rPr lang="en-US" altLang="en-US" sz="1600" dirty="0">
                <a:solidFill>
                  <a:srgbClr val="000000"/>
                </a:solidFill>
                <a:latin typeface="Calibri" panose="020F0502020204030204" pitchFamily="34" charset="0"/>
              </a:rPr>
              <a:t> les </a:t>
            </a:r>
            <a:r>
              <a:rPr lang="en-US" altLang="en-US" sz="1600" dirty="0" err="1">
                <a:solidFill>
                  <a:srgbClr val="000000"/>
                </a:solidFill>
                <a:latin typeface="Calibri" panose="020F0502020204030204" pitchFamily="34" charset="0"/>
              </a:rPr>
              <a:t>fournisseurs</a:t>
            </a:r>
            <a:r>
              <a:rPr lang="en-US" altLang="en-US" sz="1600" dirty="0">
                <a:solidFill>
                  <a:srgbClr val="000000"/>
                </a:solidFill>
                <a:latin typeface="Calibri" panose="020F0502020204030204" pitchFamily="34" charset="0"/>
              </a:rPr>
              <a:t> de services de santé </a:t>
            </a:r>
            <a:r>
              <a:rPr lang="en-US" altLang="en-US" sz="1600" dirty="0" err="1">
                <a:solidFill>
                  <a:srgbClr val="000000"/>
                </a:solidFill>
                <a:latin typeface="Calibri" panose="020F0502020204030204" pitchFamily="34" charset="0"/>
              </a:rPr>
              <a:t>responsables</a:t>
            </a:r>
            <a:r>
              <a:rPr lang="en-US" altLang="en-US" sz="1600" dirty="0">
                <a:solidFill>
                  <a:srgbClr val="000000"/>
                </a:solidFill>
                <a:latin typeface="Calibri" panose="020F0502020204030204" pitchFamily="34" charset="0"/>
              </a:rPr>
              <a:t> de la prestation de </a:t>
            </a:r>
            <a:r>
              <a:rPr lang="en-US" altLang="en-US" sz="1600" dirty="0" err="1">
                <a:solidFill>
                  <a:srgbClr val="000000"/>
                </a:solidFill>
                <a:latin typeface="Calibri" panose="020F0502020204030204" pitchFamily="34" charset="0"/>
              </a:rPr>
              <a:t>soins</a:t>
            </a:r>
            <a:r>
              <a:rPr lang="en-US" altLang="en-US" sz="1600" dirty="0">
                <a:solidFill>
                  <a:srgbClr val="000000"/>
                </a:solidFill>
                <a:latin typeface="Calibri" panose="020F0502020204030204" pitchFamily="34" charset="0"/>
              </a:rPr>
              <a:t> de </a:t>
            </a:r>
            <a:r>
              <a:rPr lang="en-US" altLang="en-US" sz="1600" dirty="0" err="1">
                <a:solidFill>
                  <a:srgbClr val="000000"/>
                </a:solidFill>
                <a:latin typeface="Calibri" panose="020F0502020204030204" pitchFamily="34" charset="0"/>
              </a:rPr>
              <a:t>qualité</a:t>
            </a:r>
            <a:r>
              <a:rPr lang="en-US" altLang="en-US" sz="1600" dirty="0">
                <a:solidFill>
                  <a:srgbClr val="000000"/>
                </a:solidFill>
                <a:latin typeface="Calibri" panose="020F0502020204030204" pitchFamily="34" charset="0"/>
              </a:rPr>
              <a:t> supérieure et </a:t>
            </a:r>
            <a:r>
              <a:rPr lang="en-US" altLang="en-US" sz="1600" dirty="0" err="1">
                <a:solidFill>
                  <a:srgbClr val="000000"/>
                </a:solidFill>
                <a:latin typeface="Calibri" panose="020F0502020204030204" pitchFamily="34" charset="0"/>
              </a:rPr>
              <a:t>orienter</a:t>
            </a:r>
            <a:r>
              <a:rPr lang="en-US" altLang="en-US" sz="1600" dirty="0">
                <a:solidFill>
                  <a:srgbClr val="000000"/>
                </a:solidFill>
                <a:latin typeface="Calibri" panose="020F0502020204030204" pitchFamily="34" charset="0"/>
              </a:rPr>
              <a:t> les </a:t>
            </a:r>
            <a:r>
              <a:rPr lang="en-US" altLang="en-US" sz="1600" dirty="0" err="1">
                <a:solidFill>
                  <a:srgbClr val="000000"/>
                </a:solidFill>
                <a:latin typeface="Calibri" panose="020F0502020204030204" pitchFamily="34" charset="0"/>
              </a:rPr>
              <a:t>stratégies</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d’amélioration</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régionales</a:t>
            </a:r>
            <a:r>
              <a:rPr lang="en-US" altLang="en-US" sz="1600" dirty="0">
                <a:solidFill>
                  <a:srgbClr val="000000"/>
                </a:solidFill>
                <a:latin typeface="Calibri" panose="020F0502020204030204" pitchFamily="34" charset="0"/>
              </a:rPr>
              <a:t>.</a:t>
            </a:r>
          </a:p>
          <a:p>
            <a:pPr marL="360363" lvl="1" indent="-360363">
              <a:lnSpc>
                <a:spcPct val="95000"/>
              </a:lnSpc>
              <a:spcAft>
                <a:spcPts val="600"/>
              </a:spcAft>
              <a:buClr>
                <a:srgbClr val="00858F"/>
              </a:buClr>
              <a:buFontTx/>
              <a:buChar char="•"/>
            </a:pPr>
            <a:r>
              <a:rPr lang="en-US" altLang="en-US" sz="1600" b="1" dirty="0">
                <a:solidFill>
                  <a:srgbClr val="000000"/>
                </a:solidFill>
                <a:latin typeface="Calibri" panose="020F0502020204030204" pitchFamily="34" charset="0"/>
              </a:rPr>
              <a:t>Les </a:t>
            </a:r>
            <a:r>
              <a:rPr lang="en-US" altLang="en-US" sz="1600" b="1" dirty="0" err="1">
                <a:solidFill>
                  <a:srgbClr val="000000"/>
                </a:solidFill>
                <a:latin typeface="Calibri" panose="020F0502020204030204" pitchFamily="34" charset="0"/>
              </a:rPr>
              <a:t>organismes</a:t>
            </a:r>
            <a:r>
              <a:rPr lang="en-US" altLang="en-US" sz="1600" b="1" dirty="0">
                <a:solidFill>
                  <a:srgbClr val="000000"/>
                </a:solidFill>
                <a:latin typeface="Calibri" panose="020F0502020204030204" pitchFamily="34" charset="0"/>
              </a:rPr>
              <a:t> </a:t>
            </a:r>
            <a:r>
              <a:rPr lang="en-US" altLang="en-US" sz="1600" b="1" dirty="0" err="1">
                <a:solidFill>
                  <a:srgbClr val="000000"/>
                </a:solidFill>
                <a:latin typeface="Calibri" panose="020F0502020204030204" pitchFamily="34" charset="0"/>
              </a:rPr>
              <a:t>fournisseurs</a:t>
            </a:r>
            <a:r>
              <a:rPr lang="en-US" altLang="en-US" sz="1600" b="1" dirty="0">
                <a:solidFill>
                  <a:srgbClr val="000000"/>
                </a:solidFill>
                <a:latin typeface="Calibri" panose="020F0502020204030204" pitchFamily="34" charset="0"/>
              </a:rPr>
              <a:t> de </a:t>
            </a:r>
            <a:r>
              <a:rPr lang="en-US" altLang="en-US" sz="1600" b="1" dirty="0" err="1">
                <a:solidFill>
                  <a:srgbClr val="000000"/>
                </a:solidFill>
                <a:latin typeface="Calibri" panose="020F0502020204030204" pitchFamily="34" charset="0"/>
              </a:rPr>
              <a:t>soins</a:t>
            </a:r>
            <a:r>
              <a:rPr lang="en-US" altLang="en-US" sz="1600" b="1" dirty="0">
                <a:solidFill>
                  <a:srgbClr val="000000"/>
                </a:solidFill>
                <a:latin typeface="Calibri" panose="020F0502020204030204" pitchFamily="34" charset="0"/>
              </a:rPr>
              <a:t> de santé</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peuvent</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utiliser</a:t>
            </a:r>
            <a:r>
              <a:rPr lang="en-US" altLang="en-US" sz="1600" dirty="0">
                <a:solidFill>
                  <a:srgbClr val="000000"/>
                </a:solidFill>
                <a:latin typeface="Calibri" panose="020F0502020204030204" pitchFamily="34" charset="0"/>
              </a:rPr>
              <a:t> les </a:t>
            </a:r>
            <a:r>
              <a:rPr lang="en-US" altLang="en-US" sz="1600" dirty="0" err="1">
                <a:solidFill>
                  <a:srgbClr val="000000"/>
                </a:solidFill>
                <a:latin typeface="Calibri" panose="020F0502020204030204" pitchFamily="34" charset="0"/>
              </a:rPr>
              <a:t>normes</a:t>
            </a:r>
            <a:r>
              <a:rPr lang="en-US" altLang="en-US" sz="1600" dirty="0">
                <a:solidFill>
                  <a:srgbClr val="000000"/>
                </a:solidFill>
                <a:latin typeface="Calibri" panose="020F0502020204030204" pitchFamily="34" charset="0"/>
              </a:rPr>
              <a:t> de </a:t>
            </a:r>
            <a:r>
              <a:rPr lang="en-US" altLang="en-US" sz="1600" dirty="0" err="1">
                <a:solidFill>
                  <a:srgbClr val="000000"/>
                </a:solidFill>
                <a:latin typeface="Calibri" panose="020F0502020204030204" pitchFamily="34" charset="0"/>
              </a:rPr>
              <a:t>qualité</a:t>
            </a:r>
            <a:r>
              <a:rPr lang="en-US" altLang="en-US" sz="1600" dirty="0">
                <a:solidFill>
                  <a:srgbClr val="000000"/>
                </a:solidFill>
                <a:latin typeface="Calibri" panose="020F0502020204030204" pitchFamily="34" charset="0"/>
              </a:rPr>
              <a:t> pour </a:t>
            </a:r>
            <a:r>
              <a:rPr lang="en-US" altLang="en-US" sz="1600" dirty="0" err="1">
                <a:solidFill>
                  <a:srgbClr val="000000"/>
                </a:solidFill>
                <a:latin typeface="Calibri" panose="020F0502020204030204" pitchFamily="34" charset="0"/>
              </a:rPr>
              <a:t>mesurer</a:t>
            </a:r>
            <a:r>
              <a:rPr lang="en-US" altLang="en-US" sz="1600" dirty="0">
                <a:solidFill>
                  <a:srgbClr val="000000"/>
                </a:solidFill>
                <a:latin typeface="Calibri" panose="020F0502020204030204" pitchFamily="34" charset="0"/>
              </a:rPr>
              <a:t> et </a:t>
            </a:r>
            <a:r>
              <a:rPr lang="en-US" altLang="en-US" sz="1600" dirty="0" err="1">
                <a:solidFill>
                  <a:srgbClr val="000000"/>
                </a:solidFill>
                <a:latin typeface="Calibri" panose="020F0502020204030204" pitchFamily="34" charset="0"/>
              </a:rPr>
              <a:t>vérifier</a:t>
            </a:r>
            <a:r>
              <a:rPr lang="en-US" altLang="en-US" sz="1600" dirty="0">
                <a:solidFill>
                  <a:srgbClr val="000000"/>
                </a:solidFill>
                <a:latin typeface="Calibri" panose="020F0502020204030204" pitchFamily="34" charset="0"/>
              </a:rPr>
              <a:t> la </a:t>
            </a:r>
            <a:r>
              <a:rPr lang="en-US" altLang="en-US" sz="1600" dirty="0" err="1">
                <a:solidFill>
                  <a:srgbClr val="000000"/>
                </a:solidFill>
                <a:latin typeface="Calibri" panose="020F0502020204030204" pitchFamily="34" charset="0"/>
              </a:rPr>
              <a:t>qualité</a:t>
            </a:r>
            <a:r>
              <a:rPr lang="en-US" altLang="en-US" sz="1600" dirty="0">
                <a:solidFill>
                  <a:srgbClr val="000000"/>
                </a:solidFill>
                <a:latin typeface="Calibri" panose="020F0502020204030204" pitchFamily="34" charset="0"/>
              </a:rPr>
              <a:t> de </a:t>
            </a:r>
            <a:r>
              <a:rPr lang="en-US" altLang="en-US" sz="1600" dirty="0" err="1">
                <a:solidFill>
                  <a:srgbClr val="000000"/>
                </a:solidFill>
                <a:latin typeface="Calibri" panose="020F0502020204030204" pitchFamily="34" charset="0"/>
              </a:rPr>
              <a:t>leurs</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soins</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cerner</a:t>
            </a:r>
            <a:r>
              <a:rPr lang="en-US" altLang="en-US" sz="1600" dirty="0">
                <a:solidFill>
                  <a:srgbClr val="000000"/>
                </a:solidFill>
                <a:latin typeface="Calibri" panose="020F0502020204030204" pitchFamily="34" charset="0"/>
              </a:rPr>
              <a:t> les </a:t>
            </a:r>
            <a:r>
              <a:rPr lang="en-US" altLang="en-US" sz="1600" dirty="0" err="1">
                <a:solidFill>
                  <a:srgbClr val="000000"/>
                </a:solidFill>
                <a:latin typeface="Calibri" panose="020F0502020204030204" pitchFamily="34" charset="0"/>
              </a:rPr>
              <a:t>écarts</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orienter</a:t>
            </a:r>
            <a:r>
              <a:rPr lang="en-US" altLang="en-US" sz="1600" dirty="0">
                <a:solidFill>
                  <a:srgbClr val="000000"/>
                </a:solidFill>
                <a:latin typeface="Calibri" panose="020F0502020204030204" pitchFamily="34" charset="0"/>
              </a:rPr>
              <a:t> les </a:t>
            </a:r>
            <a:r>
              <a:rPr lang="en-US" altLang="en-US" sz="1600" dirty="0" err="1">
                <a:solidFill>
                  <a:srgbClr val="000000"/>
                </a:solidFill>
                <a:latin typeface="Calibri" panose="020F0502020204030204" pitchFamily="34" charset="0"/>
              </a:rPr>
              <a:t>stratégies</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d’amélioration</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organisationnelles</a:t>
            </a:r>
            <a:r>
              <a:rPr lang="en-US" altLang="en-US" sz="1600" dirty="0">
                <a:solidFill>
                  <a:srgbClr val="000000"/>
                </a:solidFill>
                <a:latin typeface="Calibri" panose="020F0502020204030204" pitchFamily="34" charset="0"/>
              </a:rPr>
              <a:t> et </a:t>
            </a:r>
            <a:r>
              <a:rPr lang="en-US" altLang="en-US" sz="1600" dirty="0" err="1">
                <a:solidFill>
                  <a:srgbClr val="000000"/>
                </a:solidFill>
                <a:latin typeface="Calibri" panose="020F0502020204030204" pitchFamily="34" charset="0"/>
              </a:rPr>
              <a:t>aiguiller</a:t>
            </a:r>
            <a:r>
              <a:rPr lang="en-US" altLang="en-US" sz="1600" dirty="0">
                <a:solidFill>
                  <a:srgbClr val="000000"/>
                </a:solidFill>
                <a:latin typeface="Calibri" panose="020F0502020204030204" pitchFamily="34" charset="0"/>
              </a:rPr>
              <a:t> les </a:t>
            </a:r>
            <a:r>
              <a:rPr lang="en-US" altLang="en-US" sz="1600" dirty="0" err="1">
                <a:solidFill>
                  <a:srgbClr val="000000"/>
                </a:solidFill>
                <a:latin typeface="Calibri" panose="020F0502020204030204" pitchFamily="34" charset="0"/>
              </a:rPr>
              <a:t>investissements</a:t>
            </a:r>
            <a:r>
              <a:rPr lang="en-US" altLang="en-US" sz="1600" dirty="0">
                <a:solidFill>
                  <a:srgbClr val="000000"/>
                </a:solidFill>
                <a:latin typeface="Calibri" panose="020F0502020204030204" pitchFamily="34" charset="0"/>
              </a:rPr>
              <a:t> dans les </a:t>
            </a:r>
            <a:r>
              <a:rPr lang="en-US" altLang="en-US" sz="1600" dirty="0" err="1">
                <a:solidFill>
                  <a:srgbClr val="000000"/>
                </a:solidFill>
                <a:latin typeface="Calibri" panose="020F0502020204030204" pitchFamily="34" charset="0"/>
              </a:rPr>
              <a:t>programmes</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cliniques</a:t>
            </a:r>
            <a:r>
              <a:rPr lang="en-US" altLang="en-US" sz="1600" dirty="0">
                <a:solidFill>
                  <a:srgbClr val="000000"/>
                </a:solidFill>
                <a:latin typeface="Calibri" panose="020F0502020204030204" pitchFamily="34" charset="0"/>
              </a:rPr>
              <a:t>.</a:t>
            </a:r>
          </a:p>
          <a:p>
            <a:pPr marL="360363" lvl="1" indent="-360363">
              <a:lnSpc>
                <a:spcPct val="95000"/>
              </a:lnSpc>
              <a:spcAft>
                <a:spcPts val="600"/>
              </a:spcAft>
              <a:buClr>
                <a:srgbClr val="00858F"/>
              </a:buClr>
              <a:buFontTx/>
              <a:buChar char="•"/>
            </a:pPr>
            <a:r>
              <a:rPr lang="en-US" altLang="en-US" sz="1600" b="1" dirty="0">
                <a:solidFill>
                  <a:srgbClr val="000000"/>
                </a:solidFill>
                <a:latin typeface="Calibri" panose="020F0502020204030204" pitchFamily="34" charset="0"/>
              </a:rPr>
              <a:t>Les </a:t>
            </a:r>
            <a:r>
              <a:rPr lang="en-US" altLang="en-US" sz="1600" b="1" dirty="0" err="1">
                <a:solidFill>
                  <a:srgbClr val="000000"/>
                </a:solidFill>
                <a:latin typeface="Calibri" panose="020F0502020204030204" pitchFamily="34" charset="0"/>
              </a:rPr>
              <a:t>professionnels</a:t>
            </a:r>
            <a:r>
              <a:rPr lang="en-US" altLang="en-US" sz="1600" b="1" dirty="0">
                <a:solidFill>
                  <a:srgbClr val="000000"/>
                </a:solidFill>
                <a:latin typeface="Calibri" panose="020F0502020204030204" pitchFamily="34" charset="0"/>
              </a:rPr>
              <a:t> de la santé</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peuvent</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recourir</a:t>
            </a:r>
            <a:r>
              <a:rPr lang="en-US" altLang="en-US" sz="1600" dirty="0">
                <a:solidFill>
                  <a:srgbClr val="000000"/>
                </a:solidFill>
                <a:latin typeface="Calibri" panose="020F0502020204030204" pitchFamily="34" charset="0"/>
              </a:rPr>
              <a:t> aux </a:t>
            </a:r>
            <a:r>
              <a:rPr lang="en-US" altLang="en-US" sz="1600" dirty="0" err="1">
                <a:solidFill>
                  <a:srgbClr val="000000"/>
                </a:solidFill>
                <a:latin typeface="Calibri" panose="020F0502020204030204" pitchFamily="34" charset="0"/>
              </a:rPr>
              <a:t>normes</a:t>
            </a:r>
            <a:r>
              <a:rPr lang="en-US" altLang="en-US" sz="1600" dirty="0">
                <a:solidFill>
                  <a:srgbClr val="000000"/>
                </a:solidFill>
                <a:latin typeface="Calibri" panose="020F0502020204030204" pitchFamily="34" charset="0"/>
              </a:rPr>
              <a:t> de </a:t>
            </a:r>
            <a:r>
              <a:rPr lang="en-US" altLang="en-US" sz="1600" dirty="0" err="1">
                <a:solidFill>
                  <a:srgbClr val="000000"/>
                </a:solidFill>
                <a:latin typeface="Calibri" panose="020F0502020204030204" pitchFamily="34" charset="0"/>
              </a:rPr>
              <a:t>qualité</a:t>
            </a:r>
            <a:r>
              <a:rPr lang="en-US" altLang="en-US" sz="1600" dirty="0">
                <a:solidFill>
                  <a:srgbClr val="000000"/>
                </a:solidFill>
                <a:latin typeface="Calibri" panose="020F0502020204030204" pitchFamily="34" charset="0"/>
              </a:rPr>
              <a:t> pour </a:t>
            </a:r>
            <a:r>
              <a:rPr lang="en-US" altLang="en-US" sz="1600" dirty="0" err="1">
                <a:solidFill>
                  <a:srgbClr val="000000"/>
                </a:solidFill>
                <a:latin typeface="Calibri" panose="020F0502020204030204" pitchFamily="34" charset="0"/>
              </a:rPr>
              <a:t>évaluer</a:t>
            </a:r>
            <a:r>
              <a:rPr lang="en-US" altLang="en-US" sz="1600" dirty="0">
                <a:solidFill>
                  <a:srgbClr val="000000"/>
                </a:solidFill>
                <a:latin typeface="Calibri" panose="020F0502020204030204" pitchFamily="34" charset="0"/>
              </a:rPr>
              <a:t> la </a:t>
            </a:r>
            <a:r>
              <a:rPr lang="en-US" altLang="en-US" sz="1600" dirty="0" err="1">
                <a:solidFill>
                  <a:srgbClr val="000000"/>
                </a:solidFill>
                <a:latin typeface="Calibri" panose="020F0502020204030204" pitchFamily="34" charset="0"/>
              </a:rPr>
              <a:t>façon</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dont</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ils</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exercent</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leur</a:t>
            </a:r>
            <a:r>
              <a:rPr lang="en-US" altLang="en-US" sz="1600" dirty="0">
                <a:solidFill>
                  <a:srgbClr val="000000"/>
                </a:solidFill>
                <a:latin typeface="Calibri" panose="020F0502020204030204" pitchFamily="34" charset="0"/>
              </a:rPr>
              <a:t> profession et </a:t>
            </a:r>
            <a:r>
              <a:rPr lang="en-US" altLang="en-US" sz="1600" dirty="0" err="1">
                <a:solidFill>
                  <a:srgbClr val="000000"/>
                </a:solidFill>
                <a:latin typeface="Calibri" panose="020F0502020204030204" pitchFamily="34" charset="0"/>
              </a:rPr>
              <a:t>cerner</a:t>
            </a:r>
            <a:r>
              <a:rPr lang="en-US" altLang="en-US" sz="1600" dirty="0">
                <a:solidFill>
                  <a:srgbClr val="000000"/>
                </a:solidFill>
                <a:latin typeface="Calibri" panose="020F0502020204030204" pitchFamily="34" charset="0"/>
              </a:rPr>
              <a:t> les </a:t>
            </a:r>
            <a:r>
              <a:rPr lang="en-US" altLang="en-US" sz="1600" dirty="0" err="1">
                <a:solidFill>
                  <a:srgbClr val="000000"/>
                </a:solidFill>
                <a:latin typeface="Calibri" panose="020F0502020204030204" pitchFamily="34" charset="0"/>
              </a:rPr>
              <a:t>secteurs</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d’amélioration</a:t>
            </a:r>
            <a:r>
              <a:rPr lang="en-US" altLang="en-US" sz="1600" dirty="0">
                <a:solidFill>
                  <a:srgbClr val="000000"/>
                </a:solidFill>
                <a:latin typeface="Calibri" panose="020F0502020204030204" pitchFamily="34" charset="0"/>
              </a:rPr>
              <a:t> de la </a:t>
            </a:r>
            <a:r>
              <a:rPr lang="en-US" altLang="en-US" sz="1600" dirty="0" err="1">
                <a:solidFill>
                  <a:srgbClr val="000000"/>
                </a:solidFill>
                <a:latin typeface="Calibri" panose="020F0502020204030204" pitchFamily="34" charset="0"/>
              </a:rPr>
              <a:t>qualité</a:t>
            </a:r>
            <a:r>
              <a:rPr lang="en-US" altLang="en-US" sz="1600" dirty="0">
                <a:solidFill>
                  <a:srgbClr val="000000"/>
                </a:solidFill>
                <a:latin typeface="Calibri" panose="020F0502020204030204" pitchFamily="34" charset="0"/>
              </a:rPr>
              <a:t> au </a:t>
            </a:r>
            <a:r>
              <a:rPr lang="en-US" altLang="en-US" sz="1600" dirty="0" err="1">
                <a:solidFill>
                  <a:srgbClr val="000000"/>
                </a:solidFill>
                <a:latin typeface="Calibri" panose="020F0502020204030204" pitchFamily="34" charset="0"/>
              </a:rPr>
              <a:t>niveau</a:t>
            </a:r>
            <a:r>
              <a:rPr lang="en-US" altLang="en-US" sz="1600" dirty="0">
                <a:solidFill>
                  <a:srgbClr val="000000"/>
                </a:solidFill>
                <a:latin typeface="Calibri" panose="020F0502020204030204" pitchFamily="34" charset="0"/>
              </a:rPr>
              <a:t> personnel et à </a:t>
            </a:r>
            <a:r>
              <a:rPr lang="en-US" altLang="en-US" sz="1600" dirty="0" err="1">
                <a:solidFill>
                  <a:srgbClr val="000000"/>
                </a:solidFill>
                <a:latin typeface="Calibri" panose="020F0502020204030204" pitchFamily="34" charset="0"/>
              </a:rPr>
              <a:t>l’échelle</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organisationnelle</a:t>
            </a:r>
            <a:r>
              <a:rPr lang="en-US" altLang="en-US" sz="1600" dirty="0">
                <a:solidFill>
                  <a:srgbClr val="000000"/>
                </a:solidFill>
                <a:latin typeface="Calibri" panose="020F0502020204030204" pitchFamily="34" charset="0"/>
              </a:rPr>
              <a:t> et </a:t>
            </a:r>
            <a:r>
              <a:rPr lang="en-US" altLang="en-US" sz="1600" dirty="0" err="1">
                <a:solidFill>
                  <a:srgbClr val="000000"/>
                </a:solidFill>
                <a:latin typeface="Calibri" panose="020F0502020204030204" pitchFamily="34" charset="0"/>
              </a:rPr>
              <a:t>ils</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peuvent</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intégrer</a:t>
            </a:r>
            <a:r>
              <a:rPr lang="en-US" altLang="en-US" sz="1600" dirty="0">
                <a:solidFill>
                  <a:srgbClr val="000000"/>
                </a:solidFill>
                <a:latin typeface="Calibri" panose="020F0502020204030204" pitchFamily="34" charset="0"/>
              </a:rPr>
              <a:t> les </a:t>
            </a:r>
            <a:r>
              <a:rPr lang="en-US" altLang="en-US" sz="1600" dirty="0" err="1">
                <a:solidFill>
                  <a:srgbClr val="000000"/>
                </a:solidFill>
                <a:latin typeface="Calibri" panose="020F0502020204030204" pitchFamily="34" charset="0"/>
              </a:rPr>
              <a:t>énoncés</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fondés</a:t>
            </a:r>
            <a:r>
              <a:rPr lang="en-US" altLang="en-US" sz="1600" dirty="0">
                <a:solidFill>
                  <a:srgbClr val="000000"/>
                </a:solidFill>
                <a:latin typeface="Calibri" panose="020F0502020204030204" pitchFamily="34" charset="0"/>
              </a:rPr>
              <a:t> sur des </a:t>
            </a:r>
            <a:r>
              <a:rPr lang="en-US" altLang="en-US" sz="1600" dirty="0" err="1">
                <a:solidFill>
                  <a:srgbClr val="000000"/>
                </a:solidFill>
                <a:latin typeface="Calibri" panose="020F0502020204030204" pitchFamily="34" charset="0"/>
              </a:rPr>
              <a:t>données</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probantes</a:t>
            </a:r>
            <a:r>
              <a:rPr lang="en-US" altLang="en-US" sz="1600" dirty="0">
                <a:solidFill>
                  <a:srgbClr val="000000"/>
                </a:solidFill>
                <a:latin typeface="Calibri" panose="020F0502020204030204" pitchFamily="34" charset="0"/>
              </a:rPr>
              <a:t> dans le </a:t>
            </a:r>
            <a:r>
              <a:rPr lang="en-US" altLang="en-US" sz="1600" dirty="0" err="1">
                <a:solidFill>
                  <a:srgbClr val="000000"/>
                </a:solidFill>
                <a:latin typeface="Calibri" panose="020F0502020204030204" pitchFamily="34" charset="0"/>
              </a:rPr>
              <a:t>perfectionnement</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professionnel</a:t>
            </a:r>
            <a:r>
              <a:rPr lang="en-US" altLang="en-US" sz="1600" dirty="0">
                <a:solidFill>
                  <a:srgbClr val="000000"/>
                </a:solidFill>
                <a:latin typeface="Calibri" panose="020F0502020204030204" pitchFamily="34" charset="0"/>
              </a:rPr>
              <a:t>.</a:t>
            </a:r>
          </a:p>
          <a:p>
            <a:pPr marL="360363" lvl="1" indent="-360363">
              <a:lnSpc>
                <a:spcPct val="95000"/>
              </a:lnSpc>
              <a:spcAft>
                <a:spcPts val="600"/>
              </a:spcAft>
              <a:buClr>
                <a:srgbClr val="00858F"/>
              </a:buClr>
              <a:buFontTx/>
              <a:buChar char="•"/>
            </a:pPr>
            <a:r>
              <a:rPr lang="en-US" altLang="en-US" sz="1600" dirty="0">
                <a:solidFill>
                  <a:srgbClr val="000000"/>
                </a:solidFill>
                <a:latin typeface="Calibri" panose="020F0502020204030204" pitchFamily="34" charset="0"/>
              </a:rPr>
              <a:t>Le </a:t>
            </a:r>
            <a:r>
              <a:rPr lang="en-US" altLang="en-US" sz="1600" b="1" dirty="0" err="1">
                <a:solidFill>
                  <a:srgbClr val="000000"/>
                </a:solidFill>
                <a:latin typeface="Calibri" panose="020F0502020204030204" pitchFamily="34" charset="0"/>
              </a:rPr>
              <a:t>gouvernement</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peut</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utiliser</a:t>
            </a:r>
            <a:r>
              <a:rPr lang="en-US" altLang="en-US" sz="1600" dirty="0">
                <a:solidFill>
                  <a:srgbClr val="000000"/>
                </a:solidFill>
                <a:latin typeface="Calibri" panose="020F0502020204030204" pitchFamily="34" charset="0"/>
              </a:rPr>
              <a:t> les </a:t>
            </a:r>
            <a:r>
              <a:rPr lang="en-US" altLang="en-US" sz="1600" dirty="0" err="1">
                <a:solidFill>
                  <a:srgbClr val="000000"/>
                </a:solidFill>
                <a:latin typeface="Calibri" panose="020F0502020204030204" pitchFamily="34" charset="0"/>
              </a:rPr>
              <a:t>normes</a:t>
            </a:r>
            <a:r>
              <a:rPr lang="en-US" altLang="en-US" sz="1600" dirty="0">
                <a:solidFill>
                  <a:srgbClr val="000000"/>
                </a:solidFill>
                <a:latin typeface="Calibri" panose="020F0502020204030204" pitchFamily="34" charset="0"/>
              </a:rPr>
              <a:t> de </a:t>
            </a:r>
            <a:r>
              <a:rPr lang="en-US" altLang="en-US" sz="1600" dirty="0" err="1">
                <a:solidFill>
                  <a:srgbClr val="000000"/>
                </a:solidFill>
                <a:latin typeface="Calibri" panose="020F0502020204030204" pitchFamily="34" charset="0"/>
              </a:rPr>
              <a:t>qualité</a:t>
            </a:r>
            <a:r>
              <a:rPr lang="en-US" altLang="en-US" sz="1600" dirty="0">
                <a:solidFill>
                  <a:srgbClr val="000000"/>
                </a:solidFill>
                <a:latin typeface="Calibri" panose="020F0502020204030204" pitchFamily="34" charset="0"/>
              </a:rPr>
              <a:t> pour </a:t>
            </a:r>
            <a:r>
              <a:rPr lang="en-US" altLang="en-US" sz="1600" dirty="0" err="1">
                <a:solidFill>
                  <a:srgbClr val="000000"/>
                </a:solidFill>
                <a:latin typeface="Calibri" panose="020F0502020204030204" pitchFamily="34" charset="0"/>
              </a:rPr>
              <a:t>cerner</a:t>
            </a:r>
            <a:r>
              <a:rPr lang="en-US" altLang="en-US" sz="1600" dirty="0">
                <a:solidFill>
                  <a:srgbClr val="000000"/>
                </a:solidFill>
                <a:latin typeface="Calibri" panose="020F0502020204030204" pitchFamily="34" charset="0"/>
              </a:rPr>
              <a:t> les </a:t>
            </a:r>
            <a:r>
              <a:rPr lang="en-US" altLang="en-US" sz="1600" dirty="0" err="1">
                <a:solidFill>
                  <a:srgbClr val="000000"/>
                </a:solidFill>
                <a:latin typeface="Calibri" panose="020F0502020204030204" pitchFamily="34" charset="0"/>
              </a:rPr>
              <a:t>domaines</a:t>
            </a:r>
            <a:r>
              <a:rPr lang="en-US" altLang="en-US" sz="1600" dirty="0">
                <a:solidFill>
                  <a:srgbClr val="000000"/>
                </a:solidFill>
                <a:latin typeface="Calibri" panose="020F0502020204030204" pitchFamily="34" charset="0"/>
              </a:rPr>
              <a:t> de </a:t>
            </a:r>
            <a:r>
              <a:rPr lang="en-US" altLang="en-US" sz="1600" dirty="0" err="1">
                <a:solidFill>
                  <a:srgbClr val="000000"/>
                </a:solidFill>
                <a:latin typeface="Calibri" panose="020F0502020204030204" pitchFamily="34" charset="0"/>
              </a:rPr>
              <a:t>priorité</a:t>
            </a:r>
            <a:r>
              <a:rPr lang="en-US" altLang="en-US" sz="1600" dirty="0">
                <a:solidFill>
                  <a:srgbClr val="000000"/>
                </a:solidFill>
                <a:latin typeface="Calibri" panose="020F0502020204030204" pitchFamily="34" charset="0"/>
              </a:rPr>
              <a:t> à </a:t>
            </a:r>
            <a:r>
              <a:rPr lang="en-US" altLang="en-US" sz="1600" dirty="0" err="1">
                <a:solidFill>
                  <a:srgbClr val="000000"/>
                </a:solidFill>
                <a:latin typeface="Calibri" panose="020F0502020204030204" pitchFamily="34" charset="0"/>
              </a:rPr>
              <a:t>l’échelle</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provinciale</a:t>
            </a:r>
            <a:r>
              <a:rPr lang="en-US" altLang="en-US" sz="1600" dirty="0">
                <a:solidFill>
                  <a:srgbClr val="000000"/>
                </a:solidFill>
                <a:latin typeface="Calibri" panose="020F0502020204030204" pitchFamily="34" charset="0"/>
              </a:rPr>
              <a:t>, </a:t>
            </a:r>
            <a:r>
              <a:rPr lang="en-US" altLang="en-US" sz="1600" dirty="0" err="1">
                <a:solidFill>
                  <a:srgbClr val="000000"/>
                </a:solidFill>
                <a:latin typeface="Calibri" panose="020F0502020204030204" pitchFamily="34" charset="0"/>
              </a:rPr>
              <a:t>éclairer</a:t>
            </a:r>
            <a:r>
              <a:rPr lang="en-US" altLang="en-US" sz="1600" dirty="0">
                <a:solidFill>
                  <a:srgbClr val="000000"/>
                </a:solidFill>
                <a:latin typeface="Calibri" panose="020F0502020204030204" pitchFamily="34" charset="0"/>
              </a:rPr>
              <a:t> les </a:t>
            </a:r>
            <a:r>
              <a:rPr lang="en-US" altLang="en-US" sz="1600" dirty="0" err="1">
                <a:solidFill>
                  <a:srgbClr val="000000"/>
                </a:solidFill>
                <a:latin typeface="Calibri" panose="020F0502020204030204" pitchFamily="34" charset="0"/>
              </a:rPr>
              <a:t>nouvelles</a:t>
            </a:r>
            <a:r>
              <a:rPr lang="en-US" altLang="en-US" sz="1600" dirty="0">
                <a:solidFill>
                  <a:srgbClr val="000000"/>
                </a:solidFill>
                <a:latin typeface="Calibri" panose="020F0502020204030204" pitchFamily="34" charset="0"/>
              </a:rPr>
              <a:t> initiatives de </a:t>
            </a:r>
            <a:r>
              <a:rPr lang="en-US" altLang="en-US" sz="1600" dirty="0" err="1">
                <a:solidFill>
                  <a:srgbClr val="000000"/>
                </a:solidFill>
                <a:latin typeface="Calibri" panose="020F0502020204030204" pitchFamily="34" charset="0"/>
              </a:rPr>
              <a:t>collecte</a:t>
            </a:r>
            <a:r>
              <a:rPr lang="en-US" altLang="en-US" sz="1600" dirty="0">
                <a:solidFill>
                  <a:srgbClr val="000000"/>
                </a:solidFill>
                <a:latin typeface="Calibri" panose="020F0502020204030204" pitchFamily="34" charset="0"/>
              </a:rPr>
              <a:t> de </a:t>
            </a:r>
            <a:r>
              <a:rPr lang="en-US" altLang="en-US" sz="1600" dirty="0" err="1">
                <a:solidFill>
                  <a:srgbClr val="000000"/>
                </a:solidFill>
                <a:latin typeface="Calibri" panose="020F0502020204030204" pitchFamily="34" charset="0"/>
              </a:rPr>
              <a:t>données</a:t>
            </a:r>
            <a:r>
              <a:rPr lang="en-US" altLang="en-US" sz="1600" dirty="0">
                <a:solidFill>
                  <a:srgbClr val="000000"/>
                </a:solidFill>
                <a:latin typeface="Calibri" panose="020F0502020204030204" pitchFamily="34" charset="0"/>
              </a:rPr>
              <a:t> et de production de rapports et </a:t>
            </a:r>
            <a:r>
              <a:rPr lang="en-US" altLang="en-US" sz="1600" dirty="0" err="1">
                <a:solidFill>
                  <a:srgbClr val="000000"/>
                </a:solidFill>
                <a:latin typeface="Calibri" panose="020F0502020204030204" pitchFamily="34" charset="0"/>
              </a:rPr>
              <a:t>concevoir</a:t>
            </a:r>
            <a:r>
              <a:rPr lang="en-US" altLang="en-US" sz="1600" dirty="0">
                <a:solidFill>
                  <a:srgbClr val="000000"/>
                </a:solidFill>
                <a:latin typeface="Calibri" panose="020F0502020204030204" pitchFamily="34" charset="0"/>
              </a:rPr>
              <a:t> des </a:t>
            </a:r>
            <a:r>
              <a:rPr lang="en-US" altLang="en-US" sz="1600" dirty="0" err="1">
                <a:solidFill>
                  <a:srgbClr val="000000"/>
                </a:solidFill>
                <a:latin typeface="Calibri" panose="020F0502020204030204" pitchFamily="34" charset="0"/>
              </a:rPr>
              <a:t>indicateurs</a:t>
            </a:r>
            <a:r>
              <a:rPr lang="en-US" altLang="en-US" sz="1600" dirty="0">
                <a:solidFill>
                  <a:srgbClr val="000000"/>
                </a:solidFill>
                <a:latin typeface="Calibri" panose="020F0502020204030204" pitchFamily="34" charset="0"/>
              </a:rPr>
              <a:t> de </a:t>
            </a:r>
            <a:r>
              <a:rPr lang="en-US" altLang="en-US" sz="1600" dirty="0" err="1">
                <a:solidFill>
                  <a:srgbClr val="000000"/>
                </a:solidFill>
                <a:latin typeface="Calibri" panose="020F0502020204030204" pitchFamily="34" charset="0"/>
              </a:rPr>
              <a:t>rendement</a:t>
            </a:r>
            <a:r>
              <a:rPr lang="en-US" altLang="en-US" sz="1600" dirty="0">
                <a:solidFill>
                  <a:srgbClr val="000000"/>
                </a:solidFill>
                <a:latin typeface="Calibri" panose="020F0502020204030204" pitchFamily="34" charset="0"/>
              </a:rPr>
              <a:t> et des </a:t>
            </a:r>
            <a:r>
              <a:rPr lang="en-US" altLang="en-US" sz="1600" dirty="0" err="1">
                <a:solidFill>
                  <a:srgbClr val="000000"/>
                </a:solidFill>
                <a:latin typeface="Calibri" panose="020F0502020204030204" pitchFamily="34" charset="0"/>
              </a:rPr>
              <a:t>incitatifs</a:t>
            </a:r>
            <a:r>
              <a:rPr lang="en-US" altLang="en-US" sz="1600" dirty="0">
                <a:solidFill>
                  <a:srgbClr val="000000"/>
                </a:solidFill>
                <a:latin typeface="Calibri" panose="020F0502020204030204" pitchFamily="34" charset="0"/>
              </a:rPr>
              <a:t> sous </a:t>
            </a:r>
            <a:r>
              <a:rPr lang="en-US" altLang="en-US" sz="1600" dirty="0" err="1">
                <a:solidFill>
                  <a:srgbClr val="000000"/>
                </a:solidFill>
                <a:latin typeface="Calibri" panose="020F0502020204030204" pitchFamily="34" charset="0"/>
              </a:rPr>
              <a:t>forme</a:t>
            </a:r>
            <a:r>
              <a:rPr lang="en-US" altLang="en-US" sz="1600" dirty="0">
                <a:solidFill>
                  <a:srgbClr val="000000"/>
                </a:solidFill>
                <a:latin typeface="Calibri" panose="020F0502020204030204" pitchFamily="34" charset="0"/>
              </a:rPr>
              <a:t> de </a:t>
            </a:r>
            <a:r>
              <a:rPr lang="en-US" altLang="en-US" sz="1600" dirty="0" err="1">
                <a:solidFill>
                  <a:srgbClr val="000000"/>
                </a:solidFill>
                <a:latin typeface="Calibri" panose="020F0502020204030204" pitchFamily="34" charset="0"/>
              </a:rPr>
              <a:t>financement</a:t>
            </a:r>
            <a:r>
              <a:rPr lang="en-US" altLang="en-US" sz="1600" dirty="0">
                <a:solidFill>
                  <a:srgbClr val="000000"/>
                </a:solidFill>
                <a:latin typeface="Calibri" panose="020F0502020204030204" pitchFamily="34" charset="0"/>
              </a:rPr>
              <a:t>.</a:t>
            </a:r>
          </a:p>
          <a:p>
            <a:endParaRPr lang="en-CA" b="1"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4</a:t>
            </a:fld>
            <a:endParaRPr lang="en-CA" altLang="en-US">
              <a:solidFill>
                <a:srgbClr val="000000"/>
              </a:solidFill>
            </a:endParaRPr>
          </a:p>
        </p:txBody>
      </p:sp>
    </p:spTree>
    <p:extLst>
      <p:ext uri="{BB962C8B-B14F-4D97-AF65-F5344CB8AC3E}">
        <p14:creationId xmlns:p14="http://schemas.microsoft.com/office/powerpoint/2010/main" val="4236923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r>
              <a:rPr lang="en-US" altLang="en-US" sz="1800" dirty="0" err="1">
                <a:solidFill>
                  <a:srgbClr val="000000"/>
                </a:solidFill>
                <a:latin typeface="Calibri" panose="020F0502020204030204" pitchFamily="34" charset="0"/>
                <a:cs typeface="Calibri" panose="020F0502020204030204" pitchFamily="34" charset="0"/>
              </a:rPr>
              <a:t>Chaque</a:t>
            </a:r>
            <a:r>
              <a:rPr lang="en-US" altLang="en-US" sz="1800" dirty="0">
                <a:solidFill>
                  <a:srgbClr val="000000"/>
                </a:solidFill>
                <a:latin typeface="Calibri" panose="020F0502020204030204" pitchFamily="34" charset="0"/>
                <a:cs typeface="Calibri" panose="020F0502020204030204" pitchFamily="34" charset="0"/>
              </a:rPr>
              <a:t> </a:t>
            </a:r>
            <a:r>
              <a:rPr lang="en-US" altLang="en-US" sz="1800" dirty="0" err="1">
                <a:solidFill>
                  <a:srgbClr val="000000"/>
                </a:solidFill>
                <a:latin typeface="Calibri" panose="020F0502020204030204" pitchFamily="34" charset="0"/>
                <a:cs typeface="Calibri" panose="020F0502020204030204" pitchFamily="34" charset="0"/>
              </a:rPr>
              <a:t>norme</a:t>
            </a:r>
            <a:r>
              <a:rPr lang="en-US" altLang="en-US" sz="1800" dirty="0">
                <a:solidFill>
                  <a:srgbClr val="000000"/>
                </a:solidFill>
                <a:latin typeface="Calibri" panose="020F0502020204030204" pitchFamily="34" charset="0"/>
                <a:cs typeface="Calibri" panose="020F0502020204030204" pitchFamily="34" charset="0"/>
              </a:rPr>
              <a:t> de </a:t>
            </a:r>
            <a:r>
              <a:rPr lang="en-US" altLang="en-US" sz="1800" dirty="0" err="1">
                <a:solidFill>
                  <a:srgbClr val="000000"/>
                </a:solidFill>
                <a:latin typeface="Calibri" panose="020F0502020204030204" pitchFamily="34" charset="0"/>
                <a:cs typeface="Calibri" panose="020F0502020204030204" pitchFamily="34" charset="0"/>
              </a:rPr>
              <a:t>qualité</a:t>
            </a:r>
            <a:r>
              <a:rPr lang="en-US" altLang="en-US" sz="1800" dirty="0">
                <a:solidFill>
                  <a:srgbClr val="000000"/>
                </a:solidFill>
                <a:latin typeface="Calibri" panose="020F0502020204030204" pitchFamily="34" charset="0"/>
                <a:cs typeface="Calibri" panose="020F0502020204030204" pitchFamily="34" charset="0"/>
              </a:rPr>
              <a:t> </a:t>
            </a:r>
            <a:r>
              <a:rPr lang="en-US" altLang="en-US" sz="1800" dirty="0" err="1">
                <a:solidFill>
                  <a:srgbClr val="000000"/>
                </a:solidFill>
                <a:latin typeface="Calibri" panose="020F0502020204030204" pitchFamily="34" charset="0"/>
                <a:cs typeface="Calibri" panose="020F0502020204030204" pitchFamily="34" charset="0"/>
              </a:rPr>
              <a:t>porte</a:t>
            </a:r>
            <a:r>
              <a:rPr lang="en-US" altLang="en-US" sz="1800" dirty="0">
                <a:solidFill>
                  <a:srgbClr val="000000"/>
                </a:solidFill>
                <a:latin typeface="Calibri" panose="020F0502020204030204" pitchFamily="34" charset="0"/>
                <a:cs typeface="Calibri" panose="020F0502020204030204" pitchFamily="34" charset="0"/>
              </a:rPr>
              <a:t> sur </a:t>
            </a:r>
            <a:r>
              <a:rPr lang="en-US" altLang="en-US" sz="1800" dirty="0" err="1">
                <a:solidFill>
                  <a:srgbClr val="000000"/>
                </a:solidFill>
                <a:latin typeface="Calibri" panose="020F0502020204030204" pitchFamily="34" charset="0"/>
                <a:cs typeface="Calibri" panose="020F0502020204030204" pitchFamily="34" charset="0"/>
              </a:rPr>
              <a:t>une</a:t>
            </a:r>
            <a:r>
              <a:rPr lang="en-US" altLang="en-US" sz="1800" dirty="0">
                <a:solidFill>
                  <a:srgbClr val="000000"/>
                </a:solidFill>
                <a:latin typeface="Calibri" panose="020F0502020204030204" pitchFamily="34" charset="0"/>
                <a:cs typeface="Calibri" panose="020F0502020204030204" pitchFamily="34" charset="0"/>
              </a:rPr>
              <a:t> question de </a:t>
            </a:r>
            <a:r>
              <a:rPr lang="en-US" altLang="en-US" sz="1800" dirty="0" err="1">
                <a:solidFill>
                  <a:srgbClr val="000000"/>
                </a:solidFill>
                <a:latin typeface="Calibri" panose="020F0502020204030204" pitchFamily="34" charset="0"/>
                <a:cs typeface="Calibri" panose="020F0502020204030204" pitchFamily="34" charset="0"/>
              </a:rPr>
              <a:t>soins</a:t>
            </a:r>
            <a:r>
              <a:rPr lang="en-US" altLang="en-US" sz="1800" dirty="0">
                <a:solidFill>
                  <a:srgbClr val="000000"/>
                </a:solidFill>
                <a:latin typeface="Calibri" panose="020F0502020204030204" pitchFamily="34" charset="0"/>
                <a:cs typeface="Calibri" panose="020F0502020204030204" pitchFamily="34" charset="0"/>
              </a:rPr>
              <a:t> de santé </a:t>
            </a:r>
            <a:r>
              <a:rPr lang="en-US" altLang="en-US" sz="1800" dirty="0" err="1">
                <a:solidFill>
                  <a:srgbClr val="000000"/>
                </a:solidFill>
                <a:latin typeface="Calibri" panose="020F0502020204030204" pitchFamily="34" charset="0"/>
                <a:cs typeface="Calibri" panose="020F0502020204030204" pitchFamily="34" charset="0"/>
              </a:rPr>
              <a:t>spécifique</a:t>
            </a:r>
            <a:r>
              <a:rPr lang="en-US" altLang="en-US" sz="1800" dirty="0">
                <a:solidFill>
                  <a:srgbClr val="000000"/>
                </a:solidFill>
                <a:latin typeface="Calibri" panose="020F0502020204030204" pitchFamily="34" charset="0"/>
                <a:cs typeface="Calibri" panose="020F0502020204030204" pitchFamily="34" charset="0"/>
              </a:rPr>
              <a:t>.  </a:t>
            </a:r>
            <a:r>
              <a:rPr lang="en-US" altLang="en-US" sz="1800" dirty="0" err="1">
                <a:solidFill>
                  <a:srgbClr val="000000"/>
                </a:solidFill>
                <a:latin typeface="Calibri" panose="020F0502020204030204" pitchFamily="34" charset="0"/>
                <a:cs typeface="Calibri" panose="020F0502020204030204" pitchFamily="34" charset="0"/>
              </a:rPr>
              <a:t>L’élaboration</a:t>
            </a:r>
            <a:r>
              <a:rPr lang="en-US" altLang="en-US" sz="1800" dirty="0">
                <a:solidFill>
                  <a:srgbClr val="000000"/>
                </a:solidFill>
                <a:latin typeface="Calibri" panose="020F0502020204030204" pitchFamily="34" charset="0"/>
                <a:cs typeface="Calibri" panose="020F0502020204030204" pitchFamily="34" charset="0"/>
              </a:rPr>
              <a:t> de </a:t>
            </a:r>
            <a:r>
              <a:rPr lang="en-US" altLang="en-US" sz="1800" dirty="0" err="1">
                <a:solidFill>
                  <a:srgbClr val="000000"/>
                </a:solidFill>
                <a:latin typeface="Calibri" panose="020F0502020204030204" pitchFamily="34" charset="0"/>
                <a:cs typeface="Calibri" panose="020F0502020204030204" pitchFamily="34" charset="0"/>
              </a:rPr>
              <a:t>chaque</a:t>
            </a:r>
            <a:r>
              <a:rPr lang="en-US" altLang="en-US" sz="1800" dirty="0">
                <a:solidFill>
                  <a:srgbClr val="000000"/>
                </a:solidFill>
                <a:latin typeface="Calibri" panose="020F0502020204030204" pitchFamily="34" charset="0"/>
                <a:cs typeface="Calibri" panose="020F0502020204030204" pitchFamily="34" charset="0"/>
              </a:rPr>
              <a:t> </a:t>
            </a:r>
            <a:r>
              <a:rPr lang="en-US" altLang="en-US" sz="1800" dirty="0" err="1">
                <a:solidFill>
                  <a:srgbClr val="000000"/>
                </a:solidFill>
                <a:latin typeface="Calibri" panose="020F0502020204030204" pitchFamily="34" charset="0"/>
                <a:cs typeface="Calibri" panose="020F0502020204030204" pitchFamily="34" charset="0"/>
              </a:rPr>
              <a:t>norme</a:t>
            </a:r>
            <a:r>
              <a:rPr lang="en-US" altLang="en-US" sz="1800" dirty="0">
                <a:solidFill>
                  <a:srgbClr val="000000"/>
                </a:solidFill>
                <a:latin typeface="Calibri" panose="020F0502020204030204" pitchFamily="34" charset="0"/>
                <a:cs typeface="Calibri" panose="020F0502020204030204" pitchFamily="34" charset="0"/>
              </a:rPr>
              <a:t> de </a:t>
            </a:r>
            <a:r>
              <a:rPr lang="en-US" altLang="en-US" sz="1800" dirty="0" err="1">
                <a:solidFill>
                  <a:srgbClr val="000000"/>
                </a:solidFill>
                <a:latin typeface="Calibri" panose="020F0502020204030204" pitchFamily="34" charset="0"/>
                <a:cs typeface="Calibri" panose="020F0502020204030204" pitchFamily="34" charset="0"/>
              </a:rPr>
              <a:t>qualité</a:t>
            </a:r>
            <a:r>
              <a:rPr lang="en-US" altLang="en-US" sz="1800" dirty="0">
                <a:solidFill>
                  <a:srgbClr val="000000"/>
                </a:solidFill>
                <a:latin typeface="Calibri" panose="020F0502020204030204" pitchFamily="34" charset="0"/>
                <a:cs typeface="Calibri" panose="020F0502020204030204" pitchFamily="34" charset="0"/>
              </a:rPr>
              <a:t> </a:t>
            </a:r>
            <a:r>
              <a:rPr lang="en-US" altLang="en-US" sz="1800" dirty="0" err="1">
                <a:solidFill>
                  <a:srgbClr val="000000"/>
                </a:solidFill>
                <a:latin typeface="Calibri" panose="020F0502020204030204" pitchFamily="34" charset="0"/>
                <a:cs typeface="Calibri" panose="020F0502020204030204" pitchFamily="34" charset="0"/>
              </a:rPr>
              <a:t>s’accompagne</a:t>
            </a:r>
            <a:r>
              <a:rPr lang="en-US" altLang="en-US" sz="1800" dirty="0">
                <a:solidFill>
                  <a:srgbClr val="000000"/>
                </a:solidFill>
                <a:latin typeface="Calibri" panose="020F0502020204030204" pitchFamily="34" charset="0"/>
                <a:cs typeface="Calibri" panose="020F0502020204030204" pitchFamily="34" charset="0"/>
              </a:rPr>
              <a:t> d’un </a:t>
            </a:r>
            <a:r>
              <a:rPr lang="en-US" altLang="en-US" sz="1800" dirty="0" err="1">
                <a:solidFill>
                  <a:srgbClr val="000000"/>
                </a:solidFill>
                <a:latin typeface="Calibri" panose="020F0502020204030204" pitchFamily="34" charset="0"/>
                <a:cs typeface="Calibri" panose="020F0502020204030204" pitchFamily="34" charset="0"/>
              </a:rPr>
              <a:t>assortiment</a:t>
            </a:r>
            <a:r>
              <a:rPr lang="en-US" altLang="en-US" sz="1800" dirty="0">
                <a:solidFill>
                  <a:srgbClr val="000000"/>
                </a:solidFill>
                <a:latin typeface="Calibri" panose="020F0502020204030204" pitchFamily="34" charset="0"/>
                <a:cs typeface="Calibri" panose="020F0502020204030204" pitchFamily="34" charset="0"/>
              </a:rPr>
              <a:t> de </a:t>
            </a:r>
            <a:r>
              <a:rPr lang="en-US" altLang="en-US" sz="1800" dirty="0" err="1">
                <a:solidFill>
                  <a:srgbClr val="000000"/>
                </a:solidFill>
                <a:latin typeface="Calibri" panose="020F0502020204030204" pitchFamily="34" charset="0"/>
                <a:cs typeface="Calibri" panose="020F0502020204030204" pitchFamily="34" charset="0"/>
              </a:rPr>
              <a:t>ressources</a:t>
            </a:r>
            <a:r>
              <a:rPr lang="en-US" altLang="en-US" sz="1800" dirty="0">
                <a:solidFill>
                  <a:srgbClr val="000000"/>
                </a:solidFill>
                <a:latin typeface="Calibri" panose="020F0502020204030204" pitchFamily="34" charset="0"/>
                <a:cs typeface="Calibri" panose="020F0502020204030204" pitchFamily="34" charset="0"/>
              </a:rPr>
              <a:t>.</a:t>
            </a:r>
          </a:p>
          <a:p>
            <a:pPr marL="285750" indent="-285750">
              <a:buFontTx/>
              <a:buChar char="•"/>
            </a:pPr>
            <a:r>
              <a:rPr lang="en-US" altLang="en-US" sz="1800" dirty="0">
                <a:solidFill>
                  <a:srgbClr val="000000"/>
                </a:solidFill>
                <a:latin typeface="Calibri"/>
                <a:ea typeface="MS PGothic"/>
                <a:cs typeface="Calibri"/>
              </a:rPr>
              <a:t>Au </a:t>
            </a:r>
            <a:r>
              <a:rPr lang="en-US" altLang="en-US" sz="1800" dirty="0" err="1">
                <a:solidFill>
                  <a:srgbClr val="000000"/>
                </a:solidFill>
                <a:latin typeface="Calibri"/>
                <a:ea typeface="MS PGothic"/>
                <a:cs typeface="Calibri"/>
              </a:rPr>
              <a:t>moyen</a:t>
            </a:r>
            <a:r>
              <a:rPr lang="en-US" altLang="en-US" sz="1800" dirty="0">
                <a:solidFill>
                  <a:srgbClr val="000000"/>
                </a:solidFill>
                <a:latin typeface="Calibri"/>
                <a:ea typeface="MS PGothic"/>
                <a:cs typeface="Calibri"/>
              </a:rPr>
              <a:t> </a:t>
            </a:r>
            <a:r>
              <a:rPr lang="en-US" altLang="en-US" sz="1800" dirty="0" err="1">
                <a:solidFill>
                  <a:srgbClr val="000000"/>
                </a:solidFill>
                <a:latin typeface="Calibri"/>
                <a:ea typeface="MS PGothic"/>
                <a:cs typeface="Calibri"/>
              </a:rPr>
              <a:t>d’énoncés</a:t>
            </a:r>
            <a:r>
              <a:rPr lang="en-US" altLang="en-US" sz="1800" dirty="0">
                <a:solidFill>
                  <a:srgbClr val="000000"/>
                </a:solidFill>
                <a:latin typeface="Calibri"/>
                <a:ea typeface="MS PGothic"/>
                <a:cs typeface="Calibri"/>
              </a:rPr>
              <a:t> </a:t>
            </a:r>
            <a:r>
              <a:rPr lang="en-US" altLang="en-US" sz="1800" dirty="0" err="1">
                <a:solidFill>
                  <a:srgbClr val="000000"/>
                </a:solidFill>
                <a:latin typeface="Calibri"/>
                <a:ea typeface="MS PGothic"/>
                <a:cs typeface="Calibri"/>
              </a:rPr>
              <a:t>concis</a:t>
            </a:r>
            <a:r>
              <a:rPr lang="en-US" altLang="en-US" sz="1800" dirty="0">
                <a:solidFill>
                  <a:srgbClr val="000000"/>
                </a:solidFill>
                <a:latin typeface="Calibri"/>
                <a:ea typeface="MS PGothic"/>
                <a:cs typeface="Calibri"/>
              </a:rPr>
              <a:t> et </a:t>
            </a:r>
            <a:r>
              <a:rPr lang="en-US" altLang="en-US" sz="1800" dirty="0" err="1">
                <a:solidFill>
                  <a:srgbClr val="000000"/>
                </a:solidFill>
                <a:latin typeface="Calibri"/>
                <a:ea typeface="MS PGothic"/>
                <a:cs typeface="Calibri"/>
              </a:rPr>
              <a:t>faciles</a:t>
            </a:r>
            <a:r>
              <a:rPr lang="en-US" altLang="en-US" sz="1800" dirty="0">
                <a:solidFill>
                  <a:srgbClr val="000000"/>
                </a:solidFill>
                <a:latin typeface="Calibri"/>
                <a:ea typeface="MS PGothic"/>
                <a:cs typeface="Calibri"/>
              </a:rPr>
              <a:t> à </a:t>
            </a:r>
            <a:r>
              <a:rPr lang="en-US" altLang="en-US" sz="1800" dirty="0" err="1">
                <a:solidFill>
                  <a:srgbClr val="000000"/>
                </a:solidFill>
                <a:latin typeface="Calibri"/>
                <a:ea typeface="MS PGothic"/>
                <a:cs typeface="Calibri"/>
              </a:rPr>
              <a:t>comprendre</a:t>
            </a:r>
            <a:r>
              <a:rPr lang="en-US" altLang="en-US" sz="1800" dirty="0">
                <a:solidFill>
                  <a:srgbClr val="000000"/>
                </a:solidFill>
                <a:latin typeface="Calibri"/>
                <a:ea typeface="MS PGothic"/>
                <a:cs typeface="Calibri"/>
              </a:rPr>
              <a:t>, les </a:t>
            </a:r>
            <a:r>
              <a:rPr lang="en-US" altLang="en-US" sz="1800" dirty="0" err="1">
                <a:solidFill>
                  <a:srgbClr val="000000"/>
                </a:solidFill>
                <a:latin typeface="Calibri"/>
                <a:ea typeface="MS PGothic"/>
                <a:cs typeface="Calibri"/>
              </a:rPr>
              <a:t>normes</a:t>
            </a:r>
            <a:r>
              <a:rPr lang="en-US" altLang="en-US" sz="1800" dirty="0">
                <a:solidFill>
                  <a:srgbClr val="000000"/>
                </a:solidFill>
                <a:latin typeface="Calibri"/>
                <a:ea typeface="MS PGothic"/>
                <a:cs typeface="Calibri"/>
              </a:rPr>
              <a:t> de </a:t>
            </a:r>
            <a:r>
              <a:rPr lang="en-US" altLang="en-US" sz="1800" dirty="0" err="1">
                <a:solidFill>
                  <a:srgbClr val="000000"/>
                </a:solidFill>
                <a:latin typeface="Calibri"/>
                <a:ea typeface="MS PGothic"/>
                <a:cs typeface="Calibri"/>
              </a:rPr>
              <a:t>qualité</a:t>
            </a:r>
            <a:r>
              <a:rPr lang="en-US" altLang="en-US" sz="1800" dirty="0">
                <a:solidFill>
                  <a:srgbClr val="000000"/>
                </a:solidFill>
                <a:latin typeface="Calibri"/>
                <a:ea typeface="MS PGothic"/>
                <a:cs typeface="Calibri"/>
              </a:rPr>
              <a:t> </a:t>
            </a:r>
            <a:r>
              <a:rPr lang="en-US" altLang="en-US" sz="1800" dirty="0" err="1">
                <a:solidFill>
                  <a:srgbClr val="000000"/>
                </a:solidFill>
                <a:latin typeface="Calibri"/>
                <a:ea typeface="MS PGothic"/>
                <a:cs typeface="Calibri"/>
              </a:rPr>
              <a:t>décrivent</a:t>
            </a:r>
            <a:r>
              <a:rPr lang="en-US" altLang="en-US" sz="1800" dirty="0">
                <a:solidFill>
                  <a:srgbClr val="000000"/>
                </a:solidFill>
                <a:latin typeface="Calibri"/>
                <a:ea typeface="MS PGothic"/>
                <a:cs typeface="Calibri"/>
              </a:rPr>
              <a:t> à quoi </a:t>
            </a:r>
            <a:r>
              <a:rPr lang="en-US" altLang="en-US" sz="1800" dirty="0" err="1">
                <a:solidFill>
                  <a:srgbClr val="000000"/>
                </a:solidFill>
                <a:latin typeface="Calibri"/>
                <a:ea typeface="MS PGothic"/>
                <a:cs typeface="Calibri"/>
              </a:rPr>
              <a:t>ressemblent</a:t>
            </a:r>
            <a:r>
              <a:rPr lang="en-US" altLang="en-US" sz="1800" dirty="0">
                <a:solidFill>
                  <a:srgbClr val="000000"/>
                </a:solidFill>
                <a:latin typeface="Calibri"/>
                <a:ea typeface="MS PGothic"/>
                <a:cs typeface="Calibri"/>
              </a:rPr>
              <a:t> des </a:t>
            </a:r>
            <a:r>
              <a:rPr lang="en-US" altLang="en-US" sz="1800" dirty="0" err="1">
                <a:solidFill>
                  <a:srgbClr val="000000"/>
                </a:solidFill>
                <a:latin typeface="Calibri"/>
                <a:ea typeface="MS PGothic"/>
                <a:cs typeface="Calibri"/>
              </a:rPr>
              <a:t>soins</a:t>
            </a:r>
            <a:r>
              <a:rPr lang="en-US" altLang="en-US" sz="1800" dirty="0">
                <a:solidFill>
                  <a:srgbClr val="000000"/>
                </a:solidFill>
                <a:latin typeface="Calibri"/>
                <a:ea typeface="MS PGothic"/>
                <a:cs typeface="Calibri"/>
              </a:rPr>
              <a:t> de </a:t>
            </a:r>
            <a:r>
              <a:rPr lang="en-US" altLang="en-US" sz="1800" dirty="0" err="1">
                <a:solidFill>
                  <a:srgbClr val="000000"/>
                </a:solidFill>
                <a:latin typeface="Calibri"/>
                <a:ea typeface="MS PGothic"/>
                <a:cs typeface="Calibri"/>
              </a:rPr>
              <a:t>qualité</a:t>
            </a:r>
            <a:r>
              <a:rPr lang="en-US" altLang="en-US" sz="1800" dirty="0">
                <a:solidFill>
                  <a:srgbClr val="000000"/>
                </a:solidFill>
                <a:latin typeface="Calibri"/>
                <a:ea typeface="MS PGothic"/>
                <a:cs typeface="Calibri"/>
              </a:rPr>
              <a:t> pour </a:t>
            </a:r>
            <a:r>
              <a:rPr lang="en-US" altLang="en-US" sz="1800" dirty="0" err="1">
                <a:solidFill>
                  <a:srgbClr val="000000"/>
                </a:solidFill>
                <a:latin typeface="Calibri"/>
                <a:ea typeface="MS PGothic"/>
                <a:cs typeface="Calibri"/>
              </a:rPr>
              <a:t>une</a:t>
            </a:r>
            <a:r>
              <a:rPr lang="en-US" altLang="en-US" sz="1800" dirty="0">
                <a:solidFill>
                  <a:srgbClr val="000000"/>
                </a:solidFill>
                <a:latin typeface="Calibri"/>
                <a:ea typeface="MS PGothic"/>
                <a:cs typeface="Calibri"/>
              </a:rPr>
              <a:t> affection </a:t>
            </a:r>
            <a:r>
              <a:rPr lang="en-US" altLang="en-US" sz="1800" dirty="0" err="1">
                <a:solidFill>
                  <a:srgbClr val="000000"/>
                </a:solidFill>
                <a:latin typeface="Calibri"/>
                <a:ea typeface="MS PGothic"/>
                <a:cs typeface="Calibri"/>
              </a:rPr>
              <a:t>ou</a:t>
            </a:r>
            <a:r>
              <a:rPr lang="en-US" altLang="en-US" sz="1800" dirty="0">
                <a:solidFill>
                  <a:srgbClr val="000000"/>
                </a:solidFill>
                <a:latin typeface="Calibri"/>
                <a:ea typeface="MS PGothic"/>
                <a:cs typeface="Calibri"/>
              </a:rPr>
              <a:t> un </a:t>
            </a:r>
            <a:r>
              <a:rPr lang="en-US" altLang="en-US" sz="1800" dirty="0" err="1">
                <a:solidFill>
                  <a:srgbClr val="000000"/>
                </a:solidFill>
                <a:latin typeface="Calibri"/>
                <a:ea typeface="MS PGothic"/>
                <a:cs typeface="Calibri"/>
              </a:rPr>
              <a:t>sujet</a:t>
            </a:r>
            <a:r>
              <a:rPr lang="en-US" altLang="en-US" sz="1800" dirty="0">
                <a:solidFill>
                  <a:srgbClr val="000000"/>
                </a:solidFill>
                <a:latin typeface="Calibri"/>
                <a:ea typeface="MS PGothic"/>
                <a:cs typeface="Calibri"/>
              </a:rPr>
              <a:t> en </a:t>
            </a:r>
            <a:r>
              <a:rPr lang="en-US" altLang="en-US" sz="1800" dirty="0" err="1">
                <a:solidFill>
                  <a:srgbClr val="000000"/>
                </a:solidFill>
                <a:latin typeface="Calibri"/>
                <a:ea typeface="MS PGothic"/>
                <a:cs typeface="Calibri"/>
              </a:rPr>
              <a:t>fonction</a:t>
            </a:r>
            <a:r>
              <a:rPr lang="en-US" altLang="en-US" sz="1800" dirty="0">
                <a:solidFill>
                  <a:srgbClr val="000000"/>
                </a:solidFill>
                <a:latin typeface="Calibri"/>
                <a:ea typeface="MS PGothic"/>
                <a:cs typeface="Calibri"/>
              </a:rPr>
              <a:t> des </a:t>
            </a:r>
            <a:r>
              <a:rPr lang="en-US" altLang="en-US" sz="1800" dirty="0" err="1">
                <a:solidFill>
                  <a:srgbClr val="000000"/>
                </a:solidFill>
                <a:latin typeface="Calibri"/>
                <a:ea typeface="MS PGothic"/>
                <a:cs typeface="Calibri"/>
              </a:rPr>
              <a:t>données</a:t>
            </a:r>
            <a:r>
              <a:rPr lang="en-US" altLang="en-US" sz="1800" dirty="0">
                <a:solidFill>
                  <a:srgbClr val="000000"/>
                </a:solidFill>
                <a:latin typeface="Calibri"/>
                <a:ea typeface="MS PGothic"/>
                <a:cs typeface="Calibri"/>
              </a:rPr>
              <a:t> </a:t>
            </a:r>
            <a:r>
              <a:rPr lang="en-US" altLang="en-US" sz="1800" dirty="0" err="1">
                <a:solidFill>
                  <a:srgbClr val="000000"/>
                </a:solidFill>
                <a:latin typeface="Calibri"/>
                <a:ea typeface="MS PGothic"/>
                <a:cs typeface="Calibri"/>
              </a:rPr>
              <a:t>probantes</a:t>
            </a:r>
            <a:r>
              <a:rPr lang="en-US" altLang="en-US" sz="1800" dirty="0">
                <a:solidFill>
                  <a:srgbClr val="000000"/>
                </a:solidFill>
                <a:latin typeface="Calibri"/>
                <a:ea typeface="MS PGothic"/>
                <a:cs typeface="Calibri"/>
              </a:rPr>
              <a:t>.</a:t>
            </a:r>
          </a:p>
          <a:p>
            <a:pPr marL="285750" indent="-285750">
              <a:buFontTx/>
              <a:buChar char="•"/>
            </a:pPr>
            <a:r>
              <a:rPr lang="en-US" altLang="en-US" sz="1800" dirty="0" err="1">
                <a:solidFill>
                  <a:srgbClr val="000000"/>
                </a:solidFill>
                <a:latin typeface="Calibri" panose="020F0502020204030204" pitchFamily="34" charset="0"/>
                <a:cs typeface="Calibri" panose="020F0502020204030204" pitchFamily="34" charset="0"/>
              </a:rPr>
              <a:t>Chaque</a:t>
            </a:r>
            <a:r>
              <a:rPr lang="en-US" altLang="en-US" sz="1800" dirty="0">
                <a:solidFill>
                  <a:srgbClr val="000000"/>
                </a:solidFill>
                <a:latin typeface="Calibri" panose="020F0502020204030204" pitchFamily="34" charset="0"/>
                <a:cs typeface="Calibri" panose="020F0502020204030204" pitchFamily="34" charset="0"/>
              </a:rPr>
              <a:t> </a:t>
            </a:r>
            <a:r>
              <a:rPr lang="en-US" altLang="en-US" sz="1800" dirty="0" err="1">
                <a:solidFill>
                  <a:srgbClr val="000000"/>
                </a:solidFill>
                <a:latin typeface="Calibri" panose="020F0502020204030204" pitchFamily="34" charset="0"/>
                <a:cs typeface="Calibri" panose="020F0502020204030204" pitchFamily="34" charset="0"/>
              </a:rPr>
              <a:t>norme</a:t>
            </a:r>
            <a:r>
              <a:rPr lang="en-US" altLang="en-US" sz="1800" dirty="0">
                <a:solidFill>
                  <a:srgbClr val="000000"/>
                </a:solidFill>
                <a:latin typeface="Calibri" panose="020F0502020204030204" pitchFamily="34" charset="0"/>
                <a:cs typeface="Calibri" panose="020F0502020204030204" pitchFamily="34" charset="0"/>
              </a:rPr>
              <a:t> de </a:t>
            </a:r>
            <a:r>
              <a:rPr lang="en-US" altLang="en-US" sz="1800" dirty="0" err="1">
                <a:solidFill>
                  <a:srgbClr val="000000"/>
                </a:solidFill>
                <a:latin typeface="Calibri" panose="020F0502020204030204" pitchFamily="34" charset="0"/>
                <a:cs typeface="Calibri" panose="020F0502020204030204" pitchFamily="34" charset="0"/>
              </a:rPr>
              <a:t>qualité</a:t>
            </a:r>
            <a:r>
              <a:rPr lang="en-US" altLang="en-US" sz="1800" dirty="0">
                <a:solidFill>
                  <a:srgbClr val="000000"/>
                </a:solidFill>
                <a:latin typeface="Calibri" panose="020F0502020204030204" pitchFamily="34" charset="0"/>
                <a:cs typeface="Calibri" panose="020F0502020204030204" pitchFamily="34" charset="0"/>
              </a:rPr>
              <a:t> </a:t>
            </a:r>
            <a:r>
              <a:rPr lang="en-US" altLang="en-US" sz="1800" dirty="0" err="1">
                <a:solidFill>
                  <a:srgbClr val="000000"/>
                </a:solidFill>
                <a:latin typeface="Calibri" panose="020F0502020204030204" pitchFamily="34" charset="0"/>
                <a:cs typeface="Calibri" panose="020F0502020204030204" pitchFamily="34" charset="0"/>
              </a:rPr>
              <a:t>est</a:t>
            </a:r>
            <a:r>
              <a:rPr lang="en-US" altLang="en-US" sz="1800" dirty="0">
                <a:solidFill>
                  <a:srgbClr val="000000"/>
                </a:solidFill>
                <a:latin typeface="Calibri" panose="020F0502020204030204" pitchFamily="34" charset="0"/>
                <a:cs typeface="Calibri" panose="020F0502020204030204" pitchFamily="34" charset="0"/>
              </a:rPr>
              <a:t> </a:t>
            </a:r>
            <a:r>
              <a:rPr lang="en-US" altLang="en-US" sz="1800" dirty="0" err="1">
                <a:solidFill>
                  <a:srgbClr val="000000"/>
                </a:solidFill>
                <a:latin typeface="Calibri" panose="020F0502020204030204" pitchFamily="34" charset="0"/>
                <a:cs typeface="Calibri" panose="020F0502020204030204" pitchFamily="34" charset="0"/>
              </a:rPr>
              <a:t>accompagnée</a:t>
            </a:r>
            <a:r>
              <a:rPr lang="en-US" altLang="en-US" sz="1800" dirty="0">
                <a:solidFill>
                  <a:srgbClr val="000000"/>
                </a:solidFill>
                <a:latin typeface="Calibri" panose="020F0502020204030204" pitchFamily="34" charset="0"/>
                <a:cs typeface="Calibri" panose="020F0502020204030204" pitchFamily="34" charset="0"/>
              </a:rPr>
              <a:t> des documents </a:t>
            </a:r>
            <a:r>
              <a:rPr lang="en-US" altLang="en-US" sz="1800" dirty="0" err="1">
                <a:solidFill>
                  <a:srgbClr val="000000"/>
                </a:solidFill>
                <a:latin typeface="Calibri" panose="020F0502020204030204" pitchFamily="34" charset="0"/>
                <a:cs typeface="Calibri" panose="020F0502020204030204" pitchFamily="34" charset="0"/>
              </a:rPr>
              <a:t>suivants</a:t>
            </a:r>
            <a:r>
              <a:rPr lang="en-US" altLang="en-US" sz="1800" dirty="0">
                <a:solidFill>
                  <a:srgbClr val="000000"/>
                </a:solidFill>
                <a:latin typeface="Calibri" panose="020F0502020204030204" pitchFamily="34" charset="0"/>
                <a:cs typeface="Calibri" panose="020F0502020204030204" pitchFamily="34" charset="0"/>
              </a:rPr>
              <a:t> : </a:t>
            </a:r>
          </a:p>
          <a:p>
            <a:pPr marL="742950" lvl="1" indent="-285750">
              <a:buFontTx/>
              <a:buChar char="•"/>
            </a:pPr>
            <a:r>
              <a:rPr lang="en-US" altLang="en-US" sz="1800" i="1" dirty="0">
                <a:solidFill>
                  <a:srgbClr val="000000"/>
                </a:solidFill>
                <a:latin typeface="Calibri" panose="020F0502020204030204" pitchFamily="34" charset="0"/>
                <a:cs typeface="Calibri" panose="020F0502020204030204" pitchFamily="34" charset="0"/>
              </a:rPr>
              <a:t>Un guide du patient </a:t>
            </a:r>
          </a:p>
          <a:p>
            <a:pPr marL="742950" lvl="1" indent="-285750">
              <a:buFontTx/>
              <a:buChar char="•"/>
            </a:pPr>
            <a:r>
              <a:rPr lang="en-US" altLang="en-US" sz="1800" i="1" dirty="0">
                <a:solidFill>
                  <a:srgbClr val="000000"/>
                </a:solidFill>
                <a:latin typeface="Calibri" panose="020F0502020204030204" pitchFamily="34" charset="0"/>
                <a:cs typeface="Calibri" panose="020F0502020204030204" pitchFamily="34" charset="0"/>
              </a:rPr>
              <a:t>Un guide de </a:t>
            </a:r>
            <a:r>
              <a:rPr lang="en-US" altLang="en-US" sz="1800" i="1" dirty="0" err="1">
                <a:solidFill>
                  <a:srgbClr val="000000"/>
                </a:solidFill>
                <a:latin typeface="Calibri" panose="020F0502020204030204" pitchFamily="34" charset="0"/>
                <a:cs typeface="Calibri" panose="020F0502020204030204" pitchFamily="34" charset="0"/>
              </a:rPr>
              <a:t>démarrage</a:t>
            </a:r>
            <a:endParaRPr lang="en-US" altLang="en-US" sz="1800" i="1" dirty="0">
              <a:solidFill>
                <a:srgbClr val="000000"/>
              </a:solidFill>
              <a:latin typeface="Calibri" panose="020F0502020204030204" pitchFamily="34" charset="0"/>
              <a:cs typeface="Calibri" panose="020F0502020204030204" pitchFamily="34" charset="0"/>
            </a:endParaRPr>
          </a:p>
          <a:p>
            <a:pPr marL="742950" lvl="1" indent="-285750">
              <a:buFontTx/>
              <a:buChar char="•"/>
            </a:pPr>
            <a:r>
              <a:rPr lang="en-US" altLang="en-US" sz="1800" i="1" dirty="0">
                <a:solidFill>
                  <a:srgbClr val="000000"/>
                </a:solidFill>
                <a:latin typeface="Calibri" panose="020F0502020204030204" pitchFamily="34" charset="0"/>
                <a:cs typeface="Calibri" panose="020F0502020204030204" pitchFamily="34" charset="0"/>
              </a:rPr>
              <a:t>Des tableaux de </a:t>
            </a:r>
            <a:r>
              <a:rPr lang="en-US" altLang="en-US" sz="1800" i="1" dirty="0" err="1">
                <a:solidFill>
                  <a:srgbClr val="000000"/>
                </a:solidFill>
                <a:latin typeface="Calibri" panose="020F0502020204030204" pitchFamily="34" charset="0"/>
                <a:cs typeface="Calibri" panose="020F0502020204030204" pitchFamily="34" charset="0"/>
              </a:rPr>
              <a:t>données</a:t>
            </a:r>
            <a:endParaRPr lang="en-US" altLang="en-US" sz="1800" i="1" dirty="0">
              <a:solidFill>
                <a:srgbClr val="000000"/>
              </a:solidFill>
              <a:latin typeface="Calibri" panose="020F0502020204030204" pitchFamily="34" charset="0"/>
              <a:cs typeface="Calibri" panose="020F0502020204030204" pitchFamily="34" charset="0"/>
            </a:endParaRPr>
          </a:p>
          <a:p>
            <a:pPr marL="742950" lvl="1" indent="-285750">
              <a:buFontTx/>
              <a:buChar char="•"/>
            </a:pPr>
            <a:r>
              <a:rPr lang="en-US" altLang="en-US" sz="1800" i="1" dirty="0">
                <a:solidFill>
                  <a:srgbClr val="000000"/>
                </a:solidFill>
                <a:latin typeface="Calibri" panose="020F0502020204030204" pitchFamily="34" charset="0"/>
                <a:cs typeface="Calibri" panose="020F0502020204030204" pitchFamily="34" charset="0"/>
              </a:rPr>
              <a:t>Un guide de </a:t>
            </a:r>
            <a:r>
              <a:rPr lang="en-US" altLang="en-US" sz="1800" i="1" dirty="0" err="1">
                <a:solidFill>
                  <a:srgbClr val="000000"/>
                </a:solidFill>
                <a:latin typeface="Calibri" panose="020F0502020204030204" pitchFamily="34" charset="0"/>
                <a:cs typeface="Calibri" panose="020F0502020204030204" pitchFamily="34" charset="0"/>
              </a:rPr>
              <a:t>mesure</a:t>
            </a:r>
            <a:endParaRPr lang="en-US" altLang="en-US" sz="1800" i="1" dirty="0">
              <a:solidFill>
                <a:srgbClr val="000000"/>
              </a:solidFill>
              <a:latin typeface="Calibri" panose="020F0502020204030204" pitchFamily="34" charset="0"/>
              <a:cs typeface="Calibri" panose="020F0502020204030204" pitchFamily="34" charset="0"/>
            </a:endParaRPr>
          </a:p>
          <a:p>
            <a:pPr marL="285750" indent="-285750">
              <a:buFontTx/>
              <a:buChar char="•"/>
            </a:pPr>
            <a:r>
              <a:rPr lang="en-US" altLang="en-US" sz="1800" dirty="0">
                <a:solidFill>
                  <a:srgbClr val="000000"/>
                </a:solidFill>
                <a:latin typeface="Calibri"/>
                <a:ea typeface="MS PGothic"/>
                <a:cs typeface="Calibri"/>
              </a:rPr>
              <a:t>Les </a:t>
            </a:r>
            <a:r>
              <a:rPr lang="en-US" altLang="en-US" sz="1800" dirty="0" err="1">
                <a:solidFill>
                  <a:srgbClr val="000000"/>
                </a:solidFill>
                <a:latin typeface="Calibri"/>
                <a:ea typeface="MS PGothic"/>
                <a:cs typeface="Calibri"/>
              </a:rPr>
              <a:t>normes</a:t>
            </a:r>
            <a:r>
              <a:rPr lang="en-US" altLang="en-US" sz="1800" dirty="0">
                <a:solidFill>
                  <a:srgbClr val="000000"/>
                </a:solidFill>
                <a:latin typeface="Calibri"/>
                <a:ea typeface="MS PGothic"/>
                <a:cs typeface="Calibri"/>
              </a:rPr>
              <a:t> de </a:t>
            </a:r>
            <a:r>
              <a:rPr lang="en-US" altLang="en-US" sz="1800" dirty="0" err="1">
                <a:solidFill>
                  <a:srgbClr val="000000"/>
                </a:solidFill>
                <a:latin typeface="Calibri"/>
                <a:ea typeface="MS PGothic"/>
                <a:cs typeface="Calibri"/>
              </a:rPr>
              <a:t>qualité</a:t>
            </a:r>
            <a:r>
              <a:rPr lang="en-US" altLang="en-US" sz="1800" dirty="0">
                <a:solidFill>
                  <a:srgbClr val="000000"/>
                </a:solidFill>
                <a:latin typeface="Calibri"/>
                <a:ea typeface="MS PGothic"/>
                <a:cs typeface="Calibri"/>
              </a:rPr>
              <a:t> </a:t>
            </a:r>
            <a:r>
              <a:rPr lang="en-US" altLang="en-US" sz="1800" dirty="0" err="1">
                <a:solidFill>
                  <a:srgbClr val="000000"/>
                </a:solidFill>
                <a:latin typeface="Calibri"/>
                <a:ea typeface="MS PGothic"/>
                <a:cs typeface="Calibri"/>
              </a:rPr>
              <a:t>fournissent</a:t>
            </a:r>
            <a:r>
              <a:rPr lang="en-US" altLang="en-US" sz="1800" dirty="0">
                <a:solidFill>
                  <a:srgbClr val="000000"/>
                </a:solidFill>
                <a:latin typeface="Calibri"/>
                <a:ea typeface="MS PGothic"/>
                <a:cs typeface="Calibri"/>
              </a:rPr>
              <a:t> un plan </a:t>
            </a:r>
            <a:r>
              <a:rPr lang="en-US" altLang="en-US" sz="1800" dirty="0" err="1">
                <a:solidFill>
                  <a:srgbClr val="000000"/>
                </a:solidFill>
                <a:latin typeface="Calibri"/>
                <a:ea typeface="MS PGothic"/>
                <a:cs typeface="Calibri"/>
              </a:rPr>
              <a:t>d’action</a:t>
            </a:r>
            <a:r>
              <a:rPr lang="en-US" altLang="en-US" sz="1800" dirty="0">
                <a:solidFill>
                  <a:srgbClr val="000000"/>
                </a:solidFill>
                <a:latin typeface="Calibri"/>
                <a:ea typeface="MS PGothic"/>
                <a:cs typeface="Calibri"/>
              </a:rPr>
              <a:t> </a:t>
            </a:r>
            <a:r>
              <a:rPr lang="en-US" altLang="en-US" sz="1800" dirty="0" err="1">
                <a:solidFill>
                  <a:srgbClr val="000000"/>
                </a:solidFill>
                <a:latin typeface="Calibri"/>
                <a:ea typeface="MS PGothic"/>
                <a:cs typeface="Calibri"/>
              </a:rPr>
              <a:t>afin</a:t>
            </a:r>
            <a:r>
              <a:rPr lang="en-US" altLang="en-US" sz="1800" dirty="0">
                <a:solidFill>
                  <a:srgbClr val="000000"/>
                </a:solidFill>
                <a:latin typeface="Calibri"/>
                <a:ea typeface="MS PGothic"/>
                <a:cs typeface="Calibri"/>
              </a:rPr>
              <a:t> de </a:t>
            </a:r>
            <a:r>
              <a:rPr lang="en-US" altLang="en-US" sz="1800" dirty="0" err="1">
                <a:solidFill>
                  <a:srgbClr val="000000"/>
                </a:solidFill>
                <a:latin typeface="Calibri"/>
                <a:ea typeface="MS PGothic"/>
                <a:cs typeface="Calibri"/>
              </a:rPr>
              <a:t>permettre</a:t>
            </a:r>
            <a:r>
              <a:rPr lang="en-US" altLang="en-US" sz="1800" dirty="0">
                <a:solidFill>
                  <a:srgbClr val="000000"/>
                </a:solidFill>
                <a:latin typeface="Calibri"/>
                <a:ea typeface="MS PGothic"/>
                <a:cs typeface="Calibri"/>
              </a:rPr>
              <a:t> au </a:t>
            </a:r>
            <a:r>
              <a:rPr lang="en-US" altLang="en-US" sz="1800" dirty="0" err="1">
                <a:solidFill>
                  <a:srgbClr val="000000"/>
                </a:solidFill>
                <a:latin typeface="Calibri"/>
                <a:ea typeface="MS PGothic"/>
                <a:cs typeface="Calibri"/>
              </a:rPr>
              <a:t>système</a:t>
            </a:r>
            <a:r>
              <a:rPr lang="en-US" altLang="en-US" sz="1800" dirty="0">
                <a:solidFill>
                  <a:srgbClr val="000000"/>
                </a:solidFill>
                <a:latin typeface="Calibri"/>
                <a:ea typeface="MS PGothic"/>
                <a:cs typeface="Calibri"/>
              </a:rPr>
              <a:t> de </a:t>
            </a:r>
            <a:r>
              <a:rPr lang="en-US" altLang="en-US" sz="1800" dirty="0" err="1">
                <a:solidFill>
                  <a:srgbClr val="000000"/>
                </a:solidFill>
                <a:latin typeface="Calibri"/>
                <a:ea typeface="MS PGothic"/>
                <a:cs typeface="Calibri"/>
              </a:rPr>
              <a:t>soins</a:t>
            </a:r>
            <a:r>
              <a:rPr lang="en-US" altLang="en-US" sz="1800" dirty="0">
                <a:solidFill>
                  <a:srgbClr val="000000"/>
                </a:solidFill>
                <a:latin typeface="Calibri"/>
                <a:ea typeface="MS PGothic"/>
                <a:cs typeface="Calibri"/>
              </a:rPr>
              <a:t> de santé en Ontario de </a:t>
            </a:r>
            <a:r>
              <a:rPr lang="en-US" altLang="en-US" sz="1800" dirty="0" err="1">
                <a:solidFill>
                  <a:srgbClr val="000000"/>
                </a:solidFill>
                <a:latin typeface="Calibri"/>
                <a:ea typeface="MS PGothic"/>
                <a:cs typeface="Calibri"/>
              </a:rPr>
              <a:t>mieux</a:t>
            </a:r>
            <a:r>
              <a:rPr lang="en-US" altLang="en-US" sz="1800" dirty="0">
                <a:solidFill>
                  <a:srgbClr val="000000"/>
                </a:solidFill>
                <a:latin typeface="Calibri"/>
                <a:ea typeface="MS PGothic"/>
                <a:cs typeface="Calibri"/>
              </a:rPr>
              <a:t> </a:t>
            </a:r>
            <a:r>
              <a:rPr lang="en-US" altLang="en-US" sz="1800" dirty="0" err="1">
                <a:solidFill>
                  <a:srgbClr val="000000"/>
                </a:solidFill>
                <a:latin typeface="Calibri"/>
                <a:ea typeface="MS PGothic"/>
                <a:cs typeface="Calibri"/>
              </a:rPr>
              <a:t>fonctionner</a:t>
            </a:r>
            <a:r>
              <a:rPr lang="en-US" altLang="en-US" sz="1800" dirty="0">
                <a:solidFill>
                  <a:srgbClr val="000000"/>
                </a:solidFill>
                <a:latin typeface="Calibri"/>
                <a:ea typeface="MS PGothic"/>
                <a:cs typeface="Calibri"/>
              </a:rPr>
              <a:t>, de </a:t>
            </a:r>
            <a:r>
              <a:rPr lang="en-US" altLang="en-US" sz="1800" dirty="0" err="1">
                <a:solidFill>
                  <a:srgbClr val="000000"/>
                </a:solidFill>
                <a:latin typeface="Calibri"/>
                <a:ea typeface="MS PGothic"/>
                <a:cs typeface="Calibri"/>
              </a:rPr>
              <a:t>faciliter</a:t>
            </a:r>
            <a:r>
              <a:rPr lang="en-US" altLang="en-US" sz="1800" dirty="0">
                <a:solidFill>
                  <a:srgbClr val="000000"/>
                </a:solidFill>
                <a:latin typeface="Calibri"/>
                <a:ea typeface="MS PGothic"/>
                <a:cs typeface="Calibri"/>
              </a:rPr>
              <a:t> les transitions </a:t>
            </a:r>
            <a:r>
              <a:rPr lang="en-US" altLang="en-US" sz="1800" dirty="0" err="1">
                <a:solidFill>
                  <a:srgbClr val="000000"/>
                </a:solidFill>
                <a:latin typeface="Calibri"/>
                <a:ea typeface="MS PGothic"/>
                <a:cs typeface="Calibri"/>
              </a:rPr>
              <a:t>harmonieuses</a:t>
            </a:r>
            <a:r>
              <a:rPr lang="en-US" altLang="en-US" sz="1800" dirty="0">
                <a:solidFill>
                  <a:srgbClr val="000000"/>
                </a:solidFill>
                <a:latin typeface="Calibri"/>
                <a:ea typeface="MS PGothic"/>
                <a:cs typeface="Calibri"/>
              </a:rPr>
              <a:t> et de </a:t>
            </a:r>
            <a:r>
              <a:rPr lang="en-US" altLang="en-US" sz="1800" dirty="0" err="1">
                <a:solidFill>
                  <a:srgbClr val="000000"/>
                </a:solidFill>
                <a:latin typeface="Calibri"/>
                <a:ea typeface="MS PGothic"/>
                <a:cs typeface="Calibri"/>
              </a:rPr>
              <a:t>s’assurer</a:t>
            </a:r>
            <a:r>
              <a:rPr lang="en-US" altLang="en-US" sz="1800" dirty="0">
                <a:solidFill>
                  <a:srgbClr val="000000"/>
                </a:solidFill>
                <a:latin typeface="Calibri"/>
                <a:ea typeface="MS PGothic"/>
                <a:cs typeface="Calibri"/>
              </a:rPr>
              <a:t> que les patients </a:t>
            </a:r>
            <a:r>
              <a:rPr lang="en-US" altLang="en-US" sz="1800" dirty="0" err="1">
                <a:solidFill>
                  <a:srgbClr val="000000"/>
                </a:solidFill>
                <a:latin typeface="Calibri"/>
                <a:ea typeface="MS PGothic"/>
                <a:cs typeface="Calibri"/>
              </a:rPr>
              <a:t>reçoivent</a:t>
            </a:r>
            <a:r>
              <a:rPr lang="en-US" altLang="en-US" sz="1800" dirty="0">
                <a:solidFill>
                  <a:srgbClr val="000000"/>
                </a:solidFill>
                <a:latin typeface="Calibri"/>
                <a:ea typeface="MS PGothic"/>
                <a:cs typeface="Calibri"/>
              </a:rPr>
              <a:t> les </a:t>
            </a:r>
            <a:r>
              <a:rPr lang="en-US" altLang="en-US" sz="1800" dirty="0" err="1">
                <a:solidFill>
                  <a:srgbClr val="000000"/>
                </a:solidFill>
                <a:latin typeface="Calibri"/>
                <a:ea typeface="MS PGothic"/>
                <a:cs typeface="Calibri"/>
              </a:rPr>
              <a:t>mêmes</a:t>
            </a:r>
            <a:r>
              <a:rPr lang="en-US" altLang="en-US" sz="1800" dirty="0">
                <a:solidFill>
                  <a:srgbClr val="000000"/>
                </a:solidFill>
                <a:latin typeface="Calibri"/>
                <a:ea typeface="MS PGothic"/>
                <a:cs typeface="Calibri"/>
              </a:rPr>
              <a:t> </a:t>
            </a:r>
            <a:r>
              <a:rPr lang="en-US" altLang="en-US" sz="1800" dirty="0" err="1">
                <a:solidFill>
                  <a:srgbClr val="000000"/>
                </a:solidFill>
                <a:latin typeface="Calibri"/>
                <a:ea typeface="MS PGothic"/>
                <a:cs typeface="Calibri"/>
              </a:rPr>
              <a:t>soins</a:t>
            </a:r>
            <a:r>
              <a:rPr lang="en-US" altLang="en-US" sz="1800" dirty="0">
                <a:solidFill>
                  <a:srgbClr val="000000"/>
                </a:solidFill>
                <a:latin typeface="Calibri"/>
                <a:ea typeface="MS PGothic"/>
                <a:cs typeface="Calibri"/>
              </a:rPr>
              <a:t> de </a:t>
            </a:r>
            <a:r>
              <a:rPr lang="en-US" altLang="en-US" sz="1800" dirty="0" err="1">
                <a:solidFill>
                  <a:srgbClr val="000000"/>
                </a:solidFill>
                <a:latin typeface="Calibri"/>
                <a:ea typeface="MS PGothic"/>
                <a:cs typeface="Calibri"/>
              </a:rPr>
              <a:t>qualité</a:t>
            </a:r>
            <a:r>
              <a:rPr lang="en-US" altLang="en-US" sz="1800" dirty="0">
                <a:solidFill>
                  <a:srgbClr val="000000"/>
                </a:solidFill>
                <a:latin typeface="Calibri"/>
                <a:ea typeface="MS PGothic"/>
                <a:cs typeface="Calibri"/>
              </a:rPr>
              <a:t> supérieure, </a:t>
            </a:r>
            <a:r>
              <a:rPr lang="en-US" altLang="en-US" sz="1800" dirty="0" err="1">
                <a:solidFill>
                  <a:srgbClr val="000000"/>
                </a:solidFill>
                <a:latin typeface="Calibri"/>
                <a:ea typeface="MS PGothic"/>
                <a:cs typeface="Calibri"/>
              </a:rPr>
              <a:t>quel</a:t>
            </a:r>
            <a:r>
              <a:rPr lang="en-US" altLang="en-US" sz="1800" dirty="0">
                <a:solidFill>
                  <a:srgbClr val="000000"/>
                </a:solidFill>
                <a:latin typeface="Calibri"/>
                <a:ea typeface="MS PGothic"/>
                <a:cs typeface="Calibri"/>
              </a:rPr>
              <a:t> que </a:t>
            </a:r>
            <a:r>
              <a:rPr lang="en-US" altLang="en-US" sz="1800" dirty="0" err="1">
                <a:solidFill>
                  <a:srgbClr val="000000"/>
                </a:solidFill>
                <a:latin typeface="Calibri"/>
                <a:ea typeface="MS PGothic"/>
                <a:cs typeface="Calibri"/>
              </a:rPr>
              <a:t>soit</a:t>
            </a:r>
            <a:r>
              <a:rPr lang="en-US" altLang="en-US" sz="1800" dirty="0">
                <a:solidFill>
                  <a:srgbClr val="000000"/>
                </a:solidFill>
                <a:latin typeface="Calibri"/>
                <a:ea typeface="MS PGothic"/>
                <a:cs typeface="Calibri"/>
              </a:rPr>
              <a:t> </a:t>
            </a:r>
            <a:r>
              <a:rPr lang="en-US" altLang="en-US" sz="1800" dirty="0" err="1">
                <a:solidFill>
                  <a:srgbClr val="000000"/>
                </a:solidFill>
                <a:latin typeface="Calibri"/>
                <a:ea typeface="MS PGothic"/>
                <a:cs typeface="Calibri"/>
              </a:rPr>
              <a:t>l’endroit</a:t>
            </a:r>
            <a:r>
              <a:rPr lang="en-US" altLang="en-US" sz="1800" dirty="0">
                <a:solidFill>
                  <a:srgbClr val="000000"/>
                </a:solidFill>
                <a:latin typeface="Calibri"/>
                <a:ea typeface="MS PGothic"/>
                <a:cs typeface="Calibri"/>
              </a:rPr>
              <a:t> </a:t>
            </a:r>
            <a:r>
              <a:rPr lang="en-US" altLang="en-US" sz="1800" dirty="0" err="1">
                <a:solidFill>
                  <a:srgbClr val="000000"/>
                </a:solidFill>
                <a:latin typeface="Calibri"/>
                <a:ea typeface="MS PGothic"/>
                <a:cs typeface="Calibri"/>
              </a:rPr>
              <a:t>où</a:t>
            </a:r>
            <a:r>
              <a:rPr lang="en-US" altLang="en-US" sz="1800" dirty="0">
                <a:solidFill>
                  <a:srgbClr val="000000"/>
                </a:solidFill>
                <a:latin typeface="Calibri"/>
                <a:ea typeface="MS PGothic"/>
                <a:cs typeface="Calibri"/>
              </a:rPr>
              <a:t> </a:t>
            </a:r>
            <a:r>
              <a:rPr lang="en-US" altLang="en-US" sz="1800" dirty="0" err="1">
                <a:solidFill>
                  <a:srgbClr val="000000"/>
                </a:solidFill>
                <a:latin typeface="Calibri"/>
                <a:ea typeface="MS PGothic"/>
                <a:cs typeface="Calibri"/>
              </a:rPr>
              <a:t>ils</a:t>
            </a:r>
            <a:r>
              <a:rPr lang="en-US" altLang="en-US" sz="1800" dirty="0">
                <a:solidFill>
                  <a:srgbClr val="000000"/>
                </a:solidFill>
                <a:latin typeface="Calibri"/>
                <a:ea typeface="MS PGothic"/>
                <a:cs typeface="Calibri"/>
              </a:rPr>
              <a:t> </a:t>
            </a:r>
            <a:r>
              <a:rPr lang="en-US" altLang="en-US" sz="1800" dirty="0" err="1">
                <a:solidFill>
                  <a:srgbClr val="000000"/>
                </a:solidFill>
                <a:latin typeface="Calibri"/>
                <a:ea typeface="MS PGothic"/>
                <a:cs typeface="Calibri"/>
              </a:rPr>
              <a:t>vivent</a:t>
            </a:r>
            <a:r>
              <a:rPr lang="en-US" altLang="en-US" sz="1800" dirty="0">
                <a:solidFill>
                  <a:srgbClr val="000000"/>
                </a:solidFill>
                <a:latin typeface="Calibri"/>
                <a:ea typeface="MS PGothic"/>
                <a:cs typeface="Calibri"/>
              </a:rPr>
              <a:t>.</a:t>
            </a:r>
          </a:p>
          <a:p>
            <a:endParaRPr lang="en-US" dirty="0"/>
          </a:p>
          <a:p>
            <a:endParaRPr lang="en-US"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5</a:t>
            </a:fld>
            <a:endParaRPr lang="en-CA" altLang="en-US">
              <a:solidFill>
                <a:srgbClr val="000000"/>
              </a:solidFill>
            </a:endParaRPr>
          </a:p>
        </p:txBody>
      </p:sp>
    </p:spTree>
    <p:extLst>
      <p:ext uri="{BB962C8B-B14F-4D97-AF65-F5344CB8AC3E}">
        <p14:creationId xmlns:p14="http://schemas.microsoft.com/office/powerpoint/2010/main" val="2634108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CAAFC39-66EA-4D9F-B69D-A596BC388A64}" type="slidenum">
              <a:rPr lang="en-CA" altLang="en-US" smtClean="0"/>
              <a:pPr/>
              <a:t>6</a:t>
            </a:fld>
            <a:endParaRPr lang="en-CA" altLang="en-US"/>
          </a:p>
        </p:txBody>
      </p:sp>
    </p:spTree>
    <p:extLst>
      <p:ext uri="{BB962C8B-B14F-4D97-AF65-F5344CB8AC3E}">
        <p14:creationId xmlns:p14="http://schemas.microsoft.com/office/powerpoint/2010/main" val="3543780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altLang="en-US" dirty="0" err="1">
                <a:solidFill>
                  <a:srgbClr val="000000"/>
                </a:solidFill>
                <a:latin typeface="Calibri" panose="020F0502020204030204" pitchFamily="34" charset="0"/>
              </a:rPr>
              <a:t>Chaque</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norme</a:t>
            </a:r>
            <a:r>
              <a:rPr lang="en-US" altLang="en-US" dirty="0">
                <a:solidFill>
                  <a:srgbClr val="000000"/>
                </a:solidFill>
                <a:latin typeface="Calibri" panose="020F0502020204030204" pitchFamily="34" charset="0"/>
              </a:rPr>
              <a:t> de </a:t>
            </a:r>
            <a:r>
              <a:rPr lang="en-US" altLang="en-US" dirty="0" err="1">
                <a:solidFill>
                  <a:srgbClr val="000000"/>
                </a:solidFill>
                <a:latin typeface="Calibri" panose="020F0502020204030204" pitchFamily="34" charset="0"/>
              </a:rPr>
              <a:t>qualité</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comprend</a:t>
            </a:r>
            <a:r>
              <a:rPr lang="en-US" altLang="en-US" dirty="0">
                <a:solidFill>
                  <a:srgbClr val="000000"/>
                </a:solidFill>
                <a:latin typeface="Calibri" panose="020F0502020204030204" pitchFamily="34" charset="0"/>
              </a:rPr>
              <a:t> un résumé </a:t>
            </a:r>
            <a:r>
              <a:rPr lang="en-US" altLang="en-US" dirty="0" err="1">
                <a:solidFill>
                  <a:srgbClr val="000000"/>
                </a:solidFill>
                <a:latin typeface="Calibri" panose="020F0502020204030204" pitchFamily="34" charset="0"/>
              </a:rPr>
              <a:t>en</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langage</a:t>
            </a:r>
            <a:r>
              <a:rPr lang="en-US" altLang="en-US" dirty="0">
                <a:solidFill>
                  <a:srgbClr val="000000"/>
                </a:solidFill>
                <a:latin typeface="Calibri" panose="020F0502020204030204" pitchFamily="34" charset="0"/>
              </a:rPr>
              <a:t> simple pour les patients, les </a:t>
            </a:r>
            <a:r>
              <a:rPr lang="en-US" altLang="en-US" dirty="0" err="1">
                <a:solidFill>
                  <a:srgbClr val="000000"/>
                </a:solidFill>
                <a:latin typeface="Calibri" panose="020F0502020204030204" pitchFamily="34" charset="0"/>
              </a:rPr>
              <a:t>familles</a:t>
            </a:r>
            <a:r>
              <a:rPr lang="en-US" altLang="en-US" dirty="0">
                <a:solidFill>
                  <a:srgbClr val="000000"/>
                </a:solidFill>
                <a:latin typeface="Calibri" panose="020F0502020204030204" pitchFamily="34" charset="0"/>
              </a:rPr>
              <a:t>, les aidants </a:t>
            </a:r>
            <a:r>
              <a:rPr lang="en-US" altLang="en-US" dirty="0" err="1">
                <a:solidFill>
                  <a:srgbClr val="000000"/>
                </a:solidFill>
                <a:latin typeface="Calibri" panose="020F0502020204030204" pitchFamily="34" charset="0"/>
              </a:rPr>
              <a:t>naturels</a:t>
            </a:r>
            <a:r>
              <a:rPr lang="en-US" altLang="en-US" dirty="0">
                <a:solidFill>
                  <a:srgbClr val="000000"/>
                </a:solidFill>
                <a:latin typeface="Calibri" panose="020F0502020204030204" pitchFamily="34" charset="0"/>
              </a:rPr>
              <a:t> et le public, </a:t>
            </a:r>
            <a:r>
              <a:rPr lang="en-US" altLang="en-US" dirty="0" err="1">
                <a:solidFill>
                  <a:srgbClr val="000000"/>
                </a:solidFill>
                <a:latin typeface="Calibri" panose="020F0502020204030204" pitchFamily="34" charset="0"/>
              </a:rPr>
              <a:t>appelé</a:t>
            </a:r>
            <a:r>
              <a:rPr lang="en-US" altLang="en-US" dirty="0">
                <a:solidFill>
                  <a:srgbClr val="000000"/>
                </a:solidFill>
                <a:latin typeface="Calibri" panose="020F0502020204030204" pitchFamily="34" charset="0"/>
              </a:rPr>
              <a:t> le </a:t>
            </a:r>
            <a:r>
              <a:rPr lang="en-US" altLang="en-US" b="1" dirty="0">
                <a:solidFill>
                  <a:srgbClr val="000000"/>
                </a:solidFill>
                <a:latin typeface="Calibri" panose="020F0502020204030204" pitchFamily="34" charset="0"/>
              </a:rPr>
              <a:t>guide de conversation du patient</a:t>
            </a:r>
            <a:r>
              <a:rPr lang="en-US" altLang="en-US" dirty="0">
                <a:solidFill>
                  <a:srgbClr val="000000"/>
                </a:solidFill>
                <a:latin typeface="Calibri" panose="020F0502020204030204" pitchFamily="34" charset="0"/>
              </a:rPr>
              <a:t>.</a:t>
            </a:r>
          </a:p>
          <a:p>
            <a:pPr marL="171450" indent="-171450"/>
            <a:endParaRPr lang="en-US" altLang="en-US" dirty="0">
              <a:solidFill>
                <a:srgbClr val="000000"/>
              </a:solidFill>
              <a:latin typeface="Calibri" panose="020F0502020204030204" pitchFamily="34" charset="0"/>
            </a:endParaRPr>
          </a:p>
          <a:p>
            <a:pPr marL="171450" indent="-171450"/>
            <a:r>
              <a:rPr lang="en-US" altLang="en-US" b="1" dirty="0">
                <a:solidFill>
                  <a:srgbClr val="000000"/>
                </a:solidFill>
                <a:latin typeface="Calibri" panose="020F0502020204030204" pitchFamily="34" charset="0"/>
              </a:rPr>
              <a:t>Participation des patients aux </a:t>
            </a:r>
            <a:r>
              <a:rPr lang="en-US" altLang="en-US" b="1" dirty="0" err="1">
                <a:solidFill>
                  <a:srgbClr val="000000"/>
                </a:solidFill>
                <a:latin typeface="Calibri" panose="020F0502020204030204" pitchFamily="34" charset="0"/>
              </a:rPr>
              <a:t>normes</a:t>
            </a:r>
            <a:r>
              <a:rPr lang="en-US" altLang="en-US" b="1" dirty="0">
                <a:solidFill>
                  <a:srgbClr val="000000"/>
                </a:solidFill>
                <a:latin typeface="Calibri" panose="020F0502020204030204" pitchFamily="34" charset="0"/>
              </a:rPr>
              <a:t> de </a:t>
            </a:r>
            <a:r>
              <a:rPr lang="en-US" altLang="en-US" b="1" dirty="0" err="1">
                <a:solidFill>
                  <a:srgbClr val="000000"/>
                </a:solidFill>
                <a:latin typeface="Calibri" panose="020F0502020204030204" pitchFamily="34" charset="0"/>
              </a:rPr>
              <a:t>qualité</a:t>
            </a:r>
            <a:r>
              <a:rPr lang="en-US" altLang="en-US" b="1" dirty="0">
                <a:solidFill>
                  <a:srgbClr val="000000"/>
                </a:solidFill>
                <a:latin typeface="Calibri" panose="020F0502020204030204" pitchFamily="34" charset="0"/>
              </a:rPr>
              <a:t> : </a:t>
            </a:r>
          </a:p>
          <a:p>
            <a:pPr marL="171450" indent="-171450">
              <a:buFontTx/>
              <a:buChar char="•"/>
            </a:pPr>
            <a:r>
              <a:rPr lang="en-US" altLang="en-US" dirty="0">
                <a:solidFill>
                  <a:srgbClr val="000000"/>
                </a:solidFill>
                <a:latin typeface="Calibri" panose="020F0502020204030204" pitchFamily="34" charset="0"/>
              </a:rPr>
              <a:t>Participation à des </a:t>
            </a:r>
            <a:r>
              <a:rPr lang="en-US" altLang="en-US" dirty="0" err="1">
                <a:solidFill>
                  <a:srgbClr val="000000"/>
                </a:solidFill>
                <a:latin typeface="Calibri" panose="020F0502020204030204" pitchFamily="34" charset="0"/>
              </a:rPr>
              <a:t>comités</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consultatifs</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en</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tant</a:t>
            </a:r>
            <a:r>
              <a:rPr lang="en-US" altLang="en-US" dirty="0">
                <a:solidFill>
                  <a:srgbClr val="000000"/>
                </a:solidFill>
                <a:latin typeface="Calibri" panose="020F0502020204030204" pitchFamily="34" charset="0"/>
              </a:rPr>
              <a:t> que </a:t>
            </a:r>
            <a:r>
              <a:rPr lang="en-US" altLang="en-US" dirty="0" err="1">
                <a:solidFill>
                  <a:srgbClr val="000000"/>
                </a:solidFill>
                <a:latin typeface="Calibri" panose="020F0502020204030204" pitchFamily="34" charset="0"/>
              </a:rPr>
              <a:t>membres</a:t>
            </a:r>
            <a:endParaRPr lang="en-US" altLang="en-US" dirty="0">
              <a:solidFill>
                <a:srgbClr val="000000"/>
              </a:solidFill>
              <a:latin typeface="Calibri" panose="020F0502020204030204" pitchFamily="34" charset="0"/>
            </a:endParaRPr>
          </a:p>
          <a:p>
            <a:pPr marL="171450" indent="-171450">
              <a:buFontTx/>
              <a:buChar char="•"/>
            </a:pPr>
            <a:r>
              <a:rPr lang="en-US" altLang="en-US" dirty="0" err="1">
                <a:solidFill>
                  <a:srgbClr val="000000"/>
                </a:solidFill>
                <a:latin typeface="Calibri" panose="020F0502020204030204" pitchFamily="34" charset="0"/>
              </a:rPr>
              <a:t>Groupes</a:t>
            </a:r>
            <a:r>
              <a:rPr lang="en-US" altLang="en-US" dirty="0">
                <a:solidFill>
                  <a:srgbClr val="000000"/>
                </a:solidFill>
                <a:latin typeface="Calibri" panose="020F0502020204030204" pitchFamily="34" charset="0"/>
              </a:rPr>
              <a:t> de discussion et </a:t>
            </a:r>
            <a:r>
              <a:rPr lang="en-US" altLang="en-US" dirty="0" err="1">
                <a:solidFill>
                  <a:srgbClr val="000000"/>
                </a:solidFill>
                <a:latin typeface="Calibri" panose="020F0502020204030204" pitchFamily="34" charset="0"/>
              </a:rPr>
              <a:t>entretiens</a:t>
            </a:r>
            <a:r>
              <a:rPr lang="en-US" altLang="en-US" dirty="0">
                <a:solidFill>
                  <a:srgbClr val="000000"/>
                </a:solidFill>
                <a:latin typeface="Calibri" panose="020F0502020204030204" pitchFamily="34" charset="0"/>
              </a:rPr>
              <a:t> avec des </a:t>
            </a:r>
            <a:r>
              <a:rPr lang="en-US" altLang="en-US" dirty="0" err="1">
                <a:solidFill>
                  <a:srgbClr val="000000"/>
                </a:solidFill>
                <a:latin typeface="Calibri" panose="020F0502020204030204" pitchFamily="34" charset="0"/>
              </a:rPr>
              <a:t>informateurs</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clés</a:t>
            </a:r>
            <a:r>
              <a:rPr lang="en-US" altLang="en-US" dirty="0">
                <a:solidFill>
                  <a:srgbClr val="000000"/>
                </a:solidFill>
                <a:latin typeface="Calibri" panose="020F0502020204030204" pitchFamily="34" charset="0"/>
              </a:rPr>
              <a:t> sur des </a:t>
            </a:r>
            <a:r>
              <a:rPr lang="en-US" altLang="en-US" dirty="0" err="1">
                <a:solidFill>
                  <a:srgbClr val="000000"/>
                </a:solidFill>
                <a:latin typeface="Calibri" panose="020F0502020204030204" pitchFamily="34" charset="0"/>
              </a:rPr>
              <a:t>sujets</a:t>
            </a:r>
            <a:r>
              <a:rPr lang="en-US" altLang="en-US" dirty="0">
                <a:solidFill>
                  <a:srgbClr val="000000"/>
                </a:solidFill>
                <a:latin typeface="Calibri" panose="020F0502020204030204" pitchFamily="34" charset="0"/>
              </a:rPr>
              <a:t> précis (au </a:t>
            </a:r>
            <a:r>
              <a:rPr lang="en-US" altLang="en-US" dirty="0" err="1">
                <a:solidFill>
                  <a:srgbClr val="000000"/>
                </a:solidFill>
                <a:latin typeface="Calibri" panose="020F0502020204030204" pitchFamily="34" charset="0"/>
              </a:rPr>
              <a:t>besoin</a:t>
            </a:r>
            <a:r>
              <a:rPr lang="en-US" altLang="en-US" dirty="0">
                <a:solidFill>
                  <a:srgbClr val="000000"/>
                </a:solidFill>
                <a:latin typeface="Calibri" panose="020F0502020204030204" pitchFamily="34" charset="0"/>
              </a:rPr>
              <a:t>)</a:t>
            </a:r>
          </a:p>
          <a:p>
            <a:pPr marL="171450" indent="-171450">
              <a:buFontTx/>
              <a:buChar char="•"/>
            </a:pPr>
            <a:r>
              <a:rPr lang="en-US" altLang="en-US" dirty="0" err="1">
                <a:solidFill>
                  <a:srgbClr val="000000"/>
                </a:solidFill>
                <a:latin typeface="Calibri" panose="020F0502020204030204" pitchFamily="34" charset="0"/>
              </a:rPr>
              <a:t>Période</a:t>
            </a:r>
            <a:r>
              <a:rPr lang="en-US" altLang="en-US" dirty="0">
                <a:solidFill>
                  <a:srgbClr val="000000"/>
                </a:solidFill>
                <a:latin typeface="Calibri" panose="020F0502020204030204" pitchFamily="34" charset="0"/>
              </a:rPr>
              <a:t> de </a:t>
            </a:r>
            <a:r>
              <a:rPr lang="en-US" altLang="en-US" dirty="0" err="1">
                <a:solidFill>
                  <a:srgbClr val="000000"/>
                </a:solidFill>
                <a:latin typeface="Calibri" panose="020F0502020204030204" pitchFamily="34" charset="0"/>
              </a:rPr>
              <a:t>commentaires</a:t>
            </a:r>
            <a:r>
              <a:rPr lang="en-US" altLang="en-US" dirty="0">
                <a:solidFill>
                  <a:srgbClr val="000000"/>
                </a:solidFill>
                <a:latin typeface="Calibri" panose="020F0502020204030204" pitchFamily="34" charset="0"/>
              </a:rPr>
              <a:t> du public pour </a:t>
            </a:r>
            <a:r>
              <a:rPr lang="en-US" altLang="en-US" dirty="0" err="1">
                <a:solidFill>
                  <a:srgbClr val="000000"/>
                </a:solidFill>
                <a:latin typeface="Calibri" panose="020F0502020204030204" pitchFamily="34" charset="0"/>
              </a:rPr>
              <a:t>chaque</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norme</a:t>
            </a:r>
            <a:r>
              <a:rPr lang="en-US" altLang="en-US" dirty="0">
                <a:solidFill>
                  <a:srgbClr val="000000"/>
                </a:solidFill>
                <a:latin typeface="Calibri" panose="020F0502020204030204" pitchFamily="34" charset="0"/>
              </a:rPr>
              <a:t> de </a:t>
            </a:r>
            <a:r>
              <a:rPr lang="en-US" altLang="en-US" dirty="0" err="1">
                <a:solidFill>
                  <a:srgbClr val="000000"/>
                </a:solidFill>
                <a:latin typeface="Calibri" panose="020F0502020204030204" pitchFamily="34" charset="0"/>
              </a:rPr>
              <a:t>qualité</a:t>
            </a:r>
            <a:endParaRPr lang="en-US" altLang="en-US" dirty="0">
              <a:solidFill>
                <a:srgbClr val="000000"/>
              </a:solidFill>
              <a:latin typeface="Calibri" panose="020F0502020204030204" pitchFamily="34" charset="0"/>
            </a:endParaRPr>
          </a:p>
          <a:p>
            <a:pPr marL="171450" indent="-171450">
              <a:buFontTx/>
              <a:buChar char="•"/>
            </a:pPr>
            <a:r>
              <a:rPr lang="en-US" altLang="en-US" dirty="0">
                <a:solidFill>
                  <a:srgbClr val="000000"/>
                </a:solidFill>
                <a:latin typeface="Calibri" panose="020F0502020204030204" pitchFamily="34" charset="0"/>
              </a:rPr>
              <a:t>Consultations sur le guide de conversation des patients</a:t>
            </a:r>
          </a:p>
          <a:p>
            <a:endParaRPr lang="en-US" dirty="0"/>
          </a:p>
        </p:txBody>
      </p:sp>
      <p:sp>
        <p:nvSpPr>
          <p:cNvPr id="4" name="Slide Number Placeholder 3"/>
          <p:cNvSpPr>
            <a:spLocks noGrp="1"/>
          </p:cNvSpPr>
          <p:nvPr>
            <p:ph type="sldNum" sz="quarter" idx="10"/>
          </p:nvPr>
        </p:nvSpPr>
        <p:spPr/>
        <p:txBody>
          <a:bodyPr/>
          <a:lstStyle/>
          <a:p>
            <a:fld id="{0597D704-995A-451A-AAA2-B9462F0B3A37}" type="slidenum">
              <a:rPr lang="en-CA" altLang="en-US"/>
              <a:pPr/>
              <a:t>7</a:t>
            </a:fld>
            <a:endParaRPr lang="en-CA" altLang="en-US"/>
          </a:p>
        </p:txBody>
      </p:sp>
    </p:spTree>
    <p:extLst>
      <p:ext uri="{BB962C8B-B14F-4D97-AF65-F5344CB8AC3E}">
        <p14:creationId xmlns:p14="http://schemas.microsoft.com/office/powerpoint/2010/main" val="2920375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altLang="en-US" dirty="0">
              <a:solidFill>
                <a:srgbClr val="000000"/>
              </a:solidFill>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a:solidFill>
                  <a:srgbClr val="000000"/>
                </a:solidFill>
              </a:rPr>
              <a:pPr/>
              <a:t>8</a:t>
            </a:fld>
            <a:endParaRPr lang="en-CA" altLang="en-US">
              <a:solidFill>
                <a:srgbClr val="000000"/>
              </a:solidFill>
            </a:endParaRPr>
          </a:p>
        </p:txBody>
      </p:sp>
    </p:spTree>
    <p:extLst>
      <p:ext uri="{BB962C8B-B14F-4D97-AF65-F5344CB8AC3E}">
        <p14:creationId xmlns:p14="http://schemas.microsoft.com/office/powerpoint/2010/main" val="4120653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ltLang="en-US" dirty="0" err="1">
                <a:solidFill>
                  <a:srgbClr val="000000"/>
                </a:solidFill>
                <a:latin typeface="Calibri" panose="020F0502020204030204" pitchFamily="34" charset="0"/>
              </a:rPr>
              <a:t>Toutefois</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il</a:t>
            </a:r>
            <a:r>
              <a:rPr lang="en-US" altLang="en-US" dirty="0">
                <a:solidFill>
                  <a:srgbClr val="000000"/>
                </a:solidFill>
                <a:latin typeface="Calibri" panose="020F0502020204030204" pitchFamily="34" charset="0"/>
              </a:rPr>
              <a:t> y a des choses que nous </a:t>
            </a:r>
            <a:r>
              <a:rPr lang="en-US" altLang="en-US" dirty="0" err="1">
                <a:solidFill>
                  <a:srgbClr val="000000"/>
                </a:solidFill>
                <a:latin typeface="Calibri" panose="020F0502020204030204" pitchFamily="34" charset="0"/>
              </a:rPr>
              <a:t>pouvons</a:t>
            </a:r>
            <a:r>
              <a:rPr lang="en-US" altLang="en-US" dirty="0">
                <a:solidFill>
                  <a:srgbClr val="000000"/>
                </a:solidFill>
                <a:latin typeface="Calibri" panose="020F0502020204030204" pitchFamily="34" charset="0"/>
              </a:rPr>
              <a:t> faire </a:t>
            </a:r>
            <a:r>
              <a:rPr lang="en-US" altLang="en-US" dirty="0" err="1">
                <a:solidFill>
                  <a:srgbClr val="000000"/>
                </a:solidFill>
                <a:latin typeface="Calibri" panose="020F0502020204030204" pitchFamily="34" charset="0"/>
              </a:rPr>
              <a:t>aujourd’hui</a:t>
            </a:r>
            <a:r>
              <a:rPr lang="en-US" altLang="en-US" dirty="0">
                <a:solidFill>
                  <a:srgbClr val="000000"/>
                </a:solidFill>
                <a:latin typeface="Calibri" panose="020F0502020204030204" pitchFamily="34" charset="0"/>
              </a:rPr>
              <a:t> malgré les </a:t>
            </a:r>
            <a:r>
              <a:rPr lang="en-US" altLang="en-US" dirty="0" err="1">
                <a:solidFill>
                  <a:srgbClr val="000000"/>
                </a:solidFill>
                <a:latin typeface="Calibri" panose="020F0502020204030204" pitchFamily="34" charset="0"/>
              </a:rPr>
              <a:t>vastes</a:t>
            </a:r>
            <a:r>
              <a:rPr lang="en-US" altLang="en-US" dirty="0">
                <a:solidFill>
                  <a:srgbClr val="000000"/>
                </a:solidFill>
                <a:latin typeface="Calibri" panose="020F0502020204030204" pitchFamily="34" charset="0"/>
              </a:rPr>
              <a:t> obstacles </a:t>
            </a:r>
            <a:r>
              <a:rPr lang="en-US" altLang="en-US" dirty="0" err="1">
                <a:solidFill>
                  <a:srgbClr val="000000"/>
                </a:solidFill>
                <a:latin typeface="Calibri" panose="020F0502020204030204" pitchFamily="34" charset="0"/>
              </a:rPr>
              <a:t>systémiques</a:t>
            </a:r>
            <a:r>
              <a:rPr lang="en-US" altLang="en-US" dirty="0">
                <a:solidFill>
                  <a:srgbClr val="000000"/>
                </a:solidFill>
                <a:latin typeface="Calibri" panose="020F0502020204030204" pitchFamily="34" charset="0"/>
              </a:rPr>
              <a:t> qui </a:t>
            </a:r>
            <a:r>
              <a:rPr lang="en-US" altLang="en-US" dirty="0" err="1">
                <a:solidFill>
                  <a:srgbClr val="000000"/>
                </a:solidFill>
                <a:latin typeface="Calibri" panose="020F0502020204030204" pitchFamily="34" charset="0"/>
              </a:rPr>
              <a:t>pourraient</a:t>
            </a:r>
            <a:r>
              <a:rPr lang="en-US" altLang="en-US" dirty="0">
                <a:solidFill>
                  <a:srgbClr val="000000"/>
                </a:solidFill>
                <a:latin typeface="Calibri" panose="020F0502020204030204" pitchFamily="34" charset="0"/>
              </a:rPr>
              <a:t> prendre du temps à </a:t>
            </a:r>
            <a:r>
              <a:rPr lang="en-US" altLang="en-US" dirty="0" err="1">
                <a:solidFill>
                  <a:srgbClr val="000000"/>
                </a:solidFill>
                <a:latin typeface="Calibri" panose="020F0502020204030204" pitchFamily="34" charset="0"/>
              </a:rPr>
              <a:t>surmonter</a:t>
            </a:r>
            <a:r>
              <a:rPr lang="en-US" altLang="en-US" dirty="0">
                <a:solidFill>
                  <a:srgbClr val="000000"/>
                </a:solidFill>
                <a:latin typeface="Calibri" panose="020F0502020204030204" pitchFamily="34" charset="0"/>
              </a:rPr>
              <a:t>. Le </a:t>
            </a:r>
            <a:r>
              <a:rPr lang="en-US" altLang="en-US" i="1" dirty="0">
                <a:solidFill>
                  <a:srgbClr val="000000"/>
                </a:solidFill>
                <a:latin typeface="Calibri" panose="020F0502020204030204" pitchFamily="34" charset="0"/>
              </a:rPr>
              <a:t>Guide de </a:t>
            </a:r>
            <a:r>
              <a:rPr lang="en-US" altLang="en-US" i="1" dirty="0" err="1">
                <a:solidFill>
                  <a:srgbClr val="000000"/>
                </a:solidFill>
                <a:latin typeface="Calibri" panose="020F0502020204030204" pitchFamily="34" charset="0"/>
              </a:rPr>
              <a:t>démarrage</a:t>
            </a:r>
            <a:r>
              <a:rPr lang="en-US" altLang="en-US" i="1"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est</a:t>
            </a:r>
            <a:r>
              <a:rPr lang="en-US" altLang="en-US" dirty="0">
                <a:solidFill>
                  <a:srgbClr val="000000"/>
                </a:solidFill>
                <a:latin typeface="Calibri" panose="020F0502020204030204" pitchFamily="34" charset="0"/>
              </a:rPr>
              <a:t> un document qui </a:t>
            </a:r>
            <a:r>
              <a:rPr lang="en-US" altLang="en-US" dirty="0" err="1">
                <a:solidFill>
                  <a:srgbClr val="000000"/>
                </a:solidFill>
                <a:latin typeface="Calibri" panose="020F0502020204030204" pitchFamily="34" charset="0"/>
              </a:rPr>
              <a:t>décrit</a:t>
            </a:r>
            <a:r>
              <a:rPr lang="en-US" altLang="en-US" dirty="0">
                <a:solidFill>
                  <a:srgbClr val="000000"/>
                </a:solidFill>
                <a:latin typeface="Calibri" panose="020F0502020204030204" pitchFamily="34" charset="0"/>
              </a:rPr>
              <a:t> le </a:t>
            </a:r>
            <a:r>
              <a:rPr lang="en-US" altLang="en-US" dirty="0" err="1">
                <a:solidFill>
                  <a:srgbClr val="000000"/>
                </a:solidFill>
                <a:latin typeface="Calibri" panose="020F0502020204030204" pitchFamily="34" charset="0"/>
              </a:rPr>
              <a:t>processus</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d’utilisation</a:t>
            </a:r>
            <a:r>
              <a:rPr lang="en-US" altLang="en-US" dirty="0">
                <a:solidFill>
                  <a:srgbClr val="000000"/>
                </a:solidFill>
                <a:latin typeface="Calibri" panose="020F0502020204030204" pitchFamily="34" charset="0"/>
              </a:rPr>
              <a:t> des </a:t>
            </a:r>
            <a:r>
              <a:rPr lang="en-US" altLang="en-US" dirty="0" err="1">
                <a:solidFill>
                  <a:srgbClr val="000000"/>
                </a:solidFill>
                <a:latin typeface="Calibri" panose="020F0502020204030204" pitchFamily="34" charset="0"/>
              </a:rPr>
              <a:t>normes</a:t>
            </a:r>
            <a:r>
              <a:rPr lang="en-US" altLang="en-US" dirty="0">
                <a:solidFill>
                  <a:srgbClr val="000000"/>
                </a:solidFill>
                <a:latin typeface="Calibri" panose="020F0502020204030204" pitchFamily="34" charset="0"/>
              </a:rPr>
              <a:t> de </a:t>
            </a:r>
            <a:r>
              <a:rPr lang="en-US" altLang="en-US" dirty="0" err="1">
                <a:solidFill>
                  <a:srgbClr val="000000"/>
                </a:solidFill>
                <a:latin typeface="Calibri" panose="020F0502020204030204" pitchFamily="34" charset="0"/>
              </a:rPr>
              <a:t>qualité</a:t>
            </a:r>
            <a:r>
              <a:rPr lang="en-US" altLang="en-US" dirty="0">
                <a:solidFill>
                  <a:srgbClr val="000000"/>
                </a:solidFill>
                <a:latin typeface="Calibri" panose="020F0502020204030204" pitchFamily="34" charset="0"/>
              </a:rPr>
              <a:t> à </a:t>
            </a:r>
            <a:r>
              <a:rPr lang="en-US" altLang="en-US" dirty="0" err="1">
                <a:solidFill>
                  <a:srgbClr val="000000"/>
                </a:solidFill>
                <a:latin typeface="Calibri" panose="020F0502020204030204" pitchFamily="34" charset="0"/>
              </a:rPr>
              <a:t>titre</a:t>
            </a:r>
            <a:r>
              <a:rPr lang="en-US" altLang="en-US" dirty="0">
                <a:solidFill>
                  <a:srgbClr val="000000"/>
                </a:solidFill>
                <a:latin typeface="Calibri" panose="020F0502020204030204" pitchFamily="34" charset="0"/>
              </a:rPr>
              <a:t> de </a:t>
            </a:r>
            <a:r>
              <a:rPr lang="en-US" altLang="en-US" dirty="0" err="1">
                <a:solidFill>
                  <a:srgbClr val="000000"/>
                </a:solidFill>
                <a:latin typeface="Calibri" panose="020F0502020204030204" pitchFamily="34" charset="0"/>
              </a:rPr>
              <a:t>ressources</a:t>
            </a:r>
            <a:r>
              <a:rPr lang="en-US" altLang="en-US" dirty="0">
                <a:solidFill>
                  <a:srgbClr val="000000"/>
                </a:solidFill>
                <a:latin typeface="Calibri" panose="020F0502020204030204" pitchFamily="34" charset="0"/>
              </a:rPr>
              <a:t> pour </a:t>
            </a:r>
            <a:r>
              <a:rPr lang="en-US" altLang="en-US" dirty="0" err="1">
                <a:solidFill>
                  <a:srgbClr val="000000"/>
                </a:solidFill>
                <a:latin typeface="Calibri" panose="020F0502020204030204" pitchFamily="34" charset="0"/>
              </a:rPr>
              <a:t>offrir</a:t>
            </a:r>
            <a:r>
              <a:rPr lang="en-US" altLang="en-US" dirty="0">
                <a:solidFill>
                  <a:srgbClr val="000000"/>
                </a:solidFill>
                <a:latin typeface="Calibri" panose="020F0502020204030204" pitchFamily="34" charset="0"/>
              </a:rPr>
              <a:t> des </a:t>
            </a:r>
            <a:r>
              <a:rPr lang="en-US" altLang="en-US" dirty="0" err="1">
                <a:solidFill>
                  <a:srgbClr val="000000"/>
                </a:solidFill>
                <a:latin typeface="Calibri" panose="020F0502020204030204" pitchFamily="34" charset="0"/>
              </a:rPr>
              <a:t>soins</a:t>
            </a:r>
            <a:r>
              <a:rPr lang="en-US" altLang="en-US" dirty="0">
                <a:solidFill>
                  <a:srgbClr val="000000"/>
                </a:solidFill>
                <a:latin typeface="Calibri" panose="020F0502020204030204" pitchFamily="34" charset="0"/>
              </a:rPr>
              <a:t> de </a:t>
            </a:r>
            <a:r>
              <a:rPr lang="en-US" altLang="en-US" dirty="0" err="1">
                <a:solidFill>
                  <a:srgbClr val="000000"/>
                </a:solidFill>
                <a:latin typeface="Calibri" panose="020F0502020204030204" pitchFamily="34" charset="0"/>
              </a:rPr>
              <a:t>qualité</a:t>
            </a:r>
            <a:r>
              <a:rPr lang="en-US" altLang="en-US" dirty="0">
                <a:solidFill>
                  <a:srgbClr val="000000"/>
                </a:solidFill>
                <a:latin typeface="Calibri" panose="020F0502020204030204" pitchFamily="34" charset="0"/>
              </a:rPr>
              <a:t> supérieure. Il compile un certain </a:t>
            </a:r>
            <a:r>
              <a:rPr lang="en-US" altLang="en-US" dirty="0" err="1">
                <a:solidFill>
                  <a:srgbClr val="000000"/>
                </a:solidFill>
                <a:latin typeface="Calibri" panose="020F0502020204030204" pitchFamily="34" charset="0"/>
              </a:rPr>
              <a:t>nombre</a:t>
            </a:r>
            <a:r>
              <a:rPr lang="en-US" altLang="en-US" dirty="0">
                <a:solidFill>
                  <a:srgbClr val="000000"/>
                </a:solidFill>
                <a:latin typeface="Calibri" panose="020F0502020204030204" pitchFamily="34" charset="0"/>
              </a:rPr>
              <a:t> de </a:t>
            </a:r>
            <a:r>
              <a:rPr lang="en-US" altLang="en-US" dirty="0" err="1">
                <a:solidFill>
                  <a:srgbClr val="000000"/>
                </a:solidFill>
                <a:latin typeface="Calibri" panose="020F0502020204030204" pitchFamily="34" charset="0"/>
              </a:rPr>
              <a:t>ressources</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afin</a:t>
            </a:r>
            <a:r>
              <a:rPr lang="en-US" altLang="en-US" dirty="0">
                <a:solidFill>
                  <a:srgbClr val="000000"/>
                </a:solidFill>
                <a:latin typeface="Calibri" panose="020F0502020204030204" pitchFamily="34" charset="0"/>
              </a:rPr>
              <a:t> de </a:t>
            </a:r>
            <a:r>
              <a:rPr lang="en-US" altLang="en-US" dirty="0" err="1">
                <a:solidFill>
                  <a:srgbClr val="000000"/>
                </a:solidFill>
                <a:latin typeface="Calibri" panose="020F0502020204030204" pitchFamily="34" charset="0"/>
              </a:rPr>
              <a:t>soutenir</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l’adoption</a:t>
            </a:r>
            <a:r>
              <a:rPr lang="en-US" altLang="en-US" dirty="0">
                <a:solidFill>
                  <a:srgbClr val="000000"/>
                </a:solidFill>
                <a:latin typeface="Calibri" panose="020F0502020204030204" pitchFamily="34" charset="0"/>
              </a:rPr>
              <a:t> des </a:t>
            </a:r>
            <a:r>
              <a:rPr lang="en-US" altLang="en-US" dirty="0" err="1">
                <a:solidFill>
                  <a:srgbClr val="000000"/>
                </a:solidFill>
                <a:latin typeface="Calibri" panose="020F0502020204030204" pitchFamily="34" charset="0"/>
              </a:rPr>
              <a:t>normes</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notamment</a:t>
            </a:r>
            <a:r>
              <a:rPr lang="en-US" altLang="en-US" dirty="0">
                <a:solidFill>
                  <a:srgbClr val="000000"/>
                </a:solidFill>
                <a:latin typeface="Calibri" panose="020F0502020204030204" pitchFamily="34" charset="0"/>
              </a:rPr>
              <a:t> des liens </a:t>
            </a:r>
            <a:r>
              <a:rPr lang="en-US" altLang="en-US" dirty="0" err="1">
                <a:solidFill>
                  <a:srgbClr val="000000"/>
                </a:solidFill>
                <a:latin typeface="Calibri" panose="020F0502020204030204" pitchFamily="34" charset="0"/>
              </a:rPr>
              <a:t>vers</a:t>
            </a:r>
            <a:r>
              <a:rPr lang="en-US" altLang="en-US" dirty="0">
                <a:solidFill>
                  <a:srgbClr val="000000"/>
                </a:solidFill>
                <a:latin typeface="Calibri" panose="020F0502020204030204" pitchFamily="34" charset="0"/>
              </a:rPr>
              <a:t> des </a:t>
            </a:r>
            <a:r>
              <a:rPr lang="en-US" altLang="en-US" dirty="0" err="1">
                <a:solidFill>
                  <a:srgbClr val="000000"/>
                </a:solidFill>
                <a:latin typeface="Calibri" panose="020F0502020204030204" pitchFamily="34" charset="0"/>
              </a:rPr>
              <a:t>ressources</a:t>
            </a:r>
            <a:r>
              <a:rPr lang="en-US" altLang="en-US" dirty="0">
                <a:solidFill>
                  <a:srgbClr val="000000"/>
                </a:solidFill>
                <a:latin typeface="Calibri" panose="020F0502020204030204" pitchFamily="34" charset="0"/>
              </a:rPr>
              <a:t> sur la mise </a:t>
            </a:r>
            <a:r>
              <a:rPr lang="en-US" altLang="en-US" dirty="0" err="1">
                <a:solidFill>
                  <a:srgbClr val="000000"/>
                </a:solidFill>
                <a:latin typeface="Calibri" panose="020F0502020204030204" pitchFamily="34" charset="0"/>
              </a:rPr>
              <a:t>en</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œuvre</a:t>
            </a:r>
            <a:r>
              <a:rPr lang="en-US" altLang="en-US" dirty="0">
                <a:solidFill>
                  <a:srgbClr val="000000"/>
                </a:solidFill>
                <a:latin typeface="Calibri" panose="020F0502020204030204" pitchFamily="34" charset="0"/>
              </a:rPr>
              <a:t> et </a:t>
            </a:r>
            <a:r>
              <a:rPr lang="en-US" altLang="en-US" dirty="0" err="1">
                <a:solidFill>
                  <a:srgbClr val="000000"/>
                </a:solidFill>
                <a:latin typeface="Calibri" panose="020F0502020204030204" pitchFamily="34" charset="0"/>
              </a:rPr>
              <a:t>l’amélioration</a:t>
            </a:r>
            <a:r>
              <a:rPr lang="en-US" altLang="en-US" dirty="0">
                <a:solidFill>
                  <a:srgbClr val="000000"/>
                </a:solidFill>
                <a:latin typeface="Calibri" panose="020F0502020204030204" pitchFamily="34" charset="0"/>
              </a:rPr>
              <a:t> de la </a:t>
            </a:r>
            <a:r>
              <a:rPr lang="en-US" altLang="en-US" dirty="0" err="1">
                <a:solidFill>
                  <a:srgbClr val="000000"/>
                </a:solidFill>
                <a:latin typeface="Calibri" panose="020F0502020204030204" pitchFamily="34" charset="0"/>
              </a:rPr>
              <a:t>qualité</a:t>
            </a:r>
            <a:r>
              <a:rPr lang="en-US" altLang="en-US" dirty="0">
                <a:solidFill>
                  <a:srgbClr val="000000"/>
                </a:solidFill>
                <a:latin typeface="Calibri" panose="020F0502020204030204" pitchFamily="34" charset="0"/>
              </a:rPr>
              <a:t>, des </a:t>
            </a:r>
            <a:r>
              <a:rPr lang="en-US" altLang="en-US" dirty="0" err="1">
                <a:solidFill>
                  <a:srgbClr val="000000"/>
                </a:solidFill>
                <a:latin typeface="Calibri" panose="020F0502020204030204" pitchFamily="34" charset="0"/>
              </a:rPr>
              <a:t>exemples</a:t>
            </a:r>
            <a:r>
              <a:rPr lang="en-US" altLang="en-US" dirty="0">
                <a:solidFill>
                  <a:srgbClr val="000000"/>
                </a:solidFill>
                <a:latin typeface="Calibri" panose="020F0502020204030204" pitchFamily="34" charset="0"/>
              </a:rPr>
              <a:t> et des </a:t>
            </a:r>
            <a:r>
              <a:rPr lang="en-US" altLang="en-US" dirty="0" err="1">
                <a:solidFill>
                  <a:srgbClr val="000000"/>
                </a:solidFill>
                <a:latin typeface="Calibri" panose="020F0502020204030204" pitchFamily="34" charset="0"/>
              </a:rPr>
              <a:t>activités</a:t>
            </a:r>
            <a:r>
              <a:rPr lang="en-US" altLang="en-US" dirty="0">
                <a:solidFill>
                  <a:srgbClr val="000000"/>
                </a:solidFill>
                <a:latin typeface="Calibri" panose="020F0502020204030204" pitchFamily="34" charset="0"/>
              </a:rPr>
              <a:t> à des fins de </a:t>
            </a:r>
            <a:r>
              <a:rPr lang="en-US" altLang="en-US" dirty="0" err="1">
                <a:solidFill>
                  <a:srgbClr val="000000"/>
                </a:solidFill>
                <a:latin typeface="Calibri" panose="020F0502020204030204" pitchFamily="34" charset="0"/>
              </a:rPr>
              <a:t>réflexion</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ainsi</a:t>
            </a:r>
            <a:r>
              <a:rPr lang="en-US" altLang="en-US" dirty="0">
                <a:solidFill>
                  <a:srgbClr val="000000"/>
                </a:solidFill>
                <a:latin typeface="Calibri" panose="020F0502020204030204" pitchFamily="34" charset="0"/>
              </a:rPr>
              <a:t> que des </a:t>
            </a:r>
            <a:r>
              <a:rPr lang="en-US" altLang="en-US" dirty="0" err="1">
                <a:solidFill>
                  <a:srgbClr val="000000"/>
                </a:solidFill>
                <a:latin typeface="Calibri" panose="020F0502020204030204" pitchFamily="34" charset="0"/>
              </a:rPr>
              <a:t>modèles</a:t>
            </a:r>
            <a:r>
              <a:rPr lang="en-US" altLang="en-US" dirty="0">
                <a:solidFill>
                  <a:srgbClr val="000000"/>
                </a:solidFill>
                <a:latin typeface="Calibri" panose="020F0502020204030204" pitchFamily="34" charset="0"/>
              </a:rPr>
              <a:t> et des documents pour </a:t>
            </a:r>
            <a:r>
              <a:rPr lang="en-US" altLang="en-US" dirty="0" err="1">
                <a:solidFill>
                  <a:srgbClr val="000000"/>
                </a:solidFill>
                <a:latin typeface="Calibri" panose="020F0502020204030204" pitchFamily="34" charset="0"/>
              </a:rPr>
              <a:t>soutenir</a:t>
            </a:r>
            <a:r>
              <a:rPr lang="en-US" altLang="en-US" dirty="0">
                <a:solidFill>
                  <a:srgbClr val="000000"/>
                </a:solidFill>
                <a:latin typeface="Calibri" panose="020F0502020204030204" pitchFamily="34" charset="0"/>
              </a:rPr>
              <a:t> les </a:t>
            </a:r>
            <a:r>
              <a:rPr lang="en-US" altLang="en-US" dirty="0" err="1">
                <a:solidFill>
                  <a:srgbClr val="000000"/>
                </a:solidFill>
                <a:latin typeface="Calibri" panose="020F0502020204030204" pitchFamily="34" charset="0"/>
              </a:rPr>
              <a:t>activités</a:t>
            </a:r>
            <a:r>
              <a:rPr lang="en-US" altLang="en-US" dirty="0">
                <a:solidFill>
                  <a:srgbClr val="000000"/>
                </a:solidFill>
                <a:latin typeface="Calibri" panose="020F0502020204030204" pitchFamily="34" charset="0"/>
              </a:rPr>
              <a:t> de planification de la mise </a:t>
            </a:r>
            <a:r>
              <a:rPr lang="en-US" altLang="en-US" dirty="0" err="1">
                <a:solidFill>
                  <a:srgbClr val="000000"/>
                </a:solidFill>
                <a:latin typeface="Calibri" panose="020F0502020204030204" pitchFamily="34" charset="0"/>
              </a:rPr>
              <a:t>en</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œuvre</a:t>
            </a:r>
            <a:r>
              <a:rPr lang="en-US" altLang="en-US" dirty="0">
                <a:solidFill>
                  <a:srgbClr val="000000"/>
                </a:solidFill>
                <a:latin typeface="Calibri" panose="020F0502020204030204" pitchFamily="34" charset="0"/>
              </a:rPr>
              <a:t>. Le </a:t>
            </a:r>
            <a:r>
              <a:rPr lang="en-US" altLang="en-US" i="1" dirty="0">
                <a:solidFill>
                  <a:srgbClr val="000000"/>
                </a:solidFill>
                <a:latin typeface="Calibri" panose="020F0502020204030204" pitchFamily="34" charset="0"/>
              </a:rPr>
              <a:t>Guide de </a:t>
            </a:r>
            <a:r>
              <a:rPr lang="en-US" altLang="en-US" i="1" dirty="0" err="1">
                <a:solidFill>
                  <a:srgbClr val="000000"/>
                </a:solidFill>
                <a:latin typeface="Calibri" panose="020F0502020204030204" pitchFamily="34" charset="0"/>
              </a:rPr>
              <a:t>démarrage</a:t>
            </a:r>
            <a:r>
              <a:rPr lang="en-US" altLang="en-US" i="1"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comprend</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également</a:t>
            </a:r>
            <a:r>
              <a:rPr lang="en-US" altLang="en-US" dirty="0">
                <a:solidFill>
                  <a:srgbClr val="000000"/>
                </a:solidFill>
                <a:latin typeface="Calibri" panose="020F0502020204030204" pitchFamily="34" charset="0"/>
              </a:rPr>
              <a:t> un </a:t>
            </a:r>
            <a:r>
              <a:rPr lang="en-US" altLang="en-US" dirty="0" err="1">
                <a:solidFill>
                  <a:srgbClr val="000000"/>
                </a:solidFill>
                <a:latin typeface="Calibri" panose="020F0502020204030204" pitchFamily="34" charset="0"/>
              </a:rPr>
              <a:t>modèle</a:t>
            </a:r>
            <a:r>
              <a:rPr lang="en-US" altLang="en-US" dirty="0">
                <a:solidFill>
                  <a:srgbClr val="000000"/>
                </a:solidFill>
                <a:latin typeface="Calibri" panose="020F0502020204030204" pitchFamily="34" charset="0"/>
              </a:rPr>
              <a:t> de plan </a:t>
            </a:r>
            <a:r>
              <a:rPr lang="en-US" altLang="en-US" dirty="0" err="1">
                <a:solidFill>
                  <a:srgbClr val="000000"/>
                </a:solidFill>
                <a:latin typeface="Calibri" panose="020F0502020204030204" pitchFamily="34" charset="0"/>
              </a:rPr>
              <a:t>d’action</a:t>
            </a:r>
            <a:r>
              <a:rPr lang="en-US" altLang="en-US" dirty="0">
                <a:solidFill>
                  <a:srgbClr val="000000"/>
                </a:solidFill>
                <a:latin typeface="Calibri" panose="020F0502020204030204" pitchFamily="34" charset="0"/>
              </a:rPr>
              <a:t> et des </a:t>
            </a:r>
            <a:r>
              <a:rPr lang="en-US" altLang="en-US" dirty="0" err="1">
                <a:solidFill>
                  <a:srgbClr val="000000"/>
                </a:solidFill>
                <a:latin typeface="Calibri" panose="020F0502020204030204" pitchFamily="34" charset="0"/>
              </a:rPr>
              <a:t>exemples</a:t>
            </a:r>
            <a:r>
              <a:rPr lang="en-US" altLang="en-US" dirty="0">
                <a:solidFill>
                  <a:srgbClr val="000000"/>
                </a:solidFill>
                <a:latin typeface="Calibri" panose="020F0502020204030204" pitchFamily="34" charset="0"/>
              </a:rPr>
              <a:t> sur la manière </a:t>
            </a:r>
            <a:r>
              <a:rPr lang="en-US" altLang="en-US" dirty="0" err="1">
                <a:solidFill>
                  <a:srgbClr val="000000"/>
                </a:solidFill>
                <a:latin typeface="Calibri" panose="020F0502020204030204" pitchFamily="34" charset="0"/>
              </a:rPr>
              <a:t>dont</a:t>
            </a:r>
            <a:r>
              <a:rPr lang="en-US" altLang="en-US" dirty="0">
                <a:solidFill>
                  <a:srgbClr val="000000"/>
                </a:solidFill>
                <a:latin typeface="Calibri" panose="020F0502020204030204" pitchFamily="34" charset="0"/>
              </a:rPr>
              <a:t> les plans </a:t>
            </a:r>
            <a:r>
              <a:rPr lang="en-US" altLang="en-US" dirty="0" err="1">
                <a:solidFill>
                  <a:srgbClr val="000000"/>
                </a:solidFill>
                <a:latin typeface="Calibri" panose="020F0502020204030204" pitchFamily="34" charset="0"/>
              </a:rPr>
              <a:t>d’amélioration</a:t>
            </a:r>
            <a:r>
              <a:rPr lang="en-US" altLang="en-US" dirty="0">
                <a:solidFill>
                  <a:srgbClr val="000000"/>
                </a:solidFill>
                <a:latin typeface="Calibri" panose="020F0502020204030204" pitchFamily="34" charset="0"/>
              </a:rPr>
              <a:t> de la </a:t>
            </a:r>
            <a:r>
              <a:rPr lang="en-US" altLang="en-US" dirty="0" err="1">
                <a:solidFill>
                  <a:srgbClr val="000000"/>
                </a:solidFill>
                <a:latin typeface="Calibri" panose="020F0502020204030204" pitchFamily="34" charset="0"/>
              </a:rPr>
              <a:t>qualité</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peuvent</a:t>
            </a:r>
            <a:r>
              <a:rPr lang="en-US" altLang="en-US" dirty="0">
                <a:solidFill>
                  <a:srgbClr val="000000"/>
                </a:solidFill>
                <a:latin typeface="Calibri" panose="020F0502020204030204" pitchFamily="34" charset="0"/>
              </a:rPr>
              <a:t> aider à faire </a:t>
            </a:r>
            <a:r>
              <a:rPr lang="en-US" altLang="en-US" dirty="0" err="1">
                <a:solidFill>
                  <a:srgbClr val="000000"/>
                </a:solidFill>
                <a:latin typeface="Calibri" panose="020F0502020204030204" pitchFamily="34" charset="0"/>
              </a:rPr>
              <a:t>progresser</a:t>
            </a:r>
            <a:r>
              <a:rPr lang="en-US" altLang="en-US" dirty="0">
                <a:solidFill>
                  <a:srgbClr val="000000"/>
                </a:solidFill>
                <a:latin typeface="Calibri" panose="020F0502020204030204" pitchFamily="34" charset="0"/>
              </a:rPr>
              <a:t> les </a:t>
            </a:r>
            <a:r>
              <a:rPr lang="en-US" altLang="en-US" dirty="0" err="1">
                <a:solidFill>
                  <a:srgbClr val="000000"/>
                </a:solidFill>
                <a:latin typeface="Calibri" panose="020F0502020204030204" pitchFamily="34" charset="0"/>
              </a:rPr>
              <a:t>normes</a:t>
            </a:r>
            <a:r>
              <a:rPr lang="en-US" altLang="en-US" dirty="0">
                <a:solidFill>
                  <a:srgbClr val="000000"/>
                </a:solidFill>
                <a:latin typeface="Calibri" panose="020F0502020204030204" pitchFamily="34" charset="0"/>
              </a:rPr>
              <a:t> de </a:t>
            </a:r>
            <a:r>
              <a:rPr lang="en-US" altLang="en-US" dirty="0" err="1">
                <a:solidFill>
                  <a:srgbClr val="000000"/>
                </a:solidFill>
                <a:latin typeface="Calibri" panose="020F0502020204030204" pitchFamily="34" charset="0"/>
              </a:rPr>
              <a:t>qualité</a:t>
            </a:r>
            <a:r>
              <a:rPr lang="en-US" altLang="en-US" dirty="0">
                <a:solidFill>
                  <a:srgbClr val="000000"/>
                </a:solidFill>
                <a:latin typeface="Calibri" panose="020F0502020204030204" pitchFamily="34" charset="0"/>
              </a:rPr>
              <a:t>.</a:t>
            </a:r>
          </a:p>
        </p:txBody>
      </p:sp>
      <p:sp>
        <p:nvSpPr>
          <p:cNvPr id="4" name="Slide Number Placeholder 3"/>
          <p:cNvSpPr>
            <a:spLocks noGrp="1"/>
          </p:cNvSpPr>
          <p:nvPr>
            <p:ph type="sldNum" sz="quarter" idx="10"/>
          </p:nvPr>
        </p:nvSpPr>
        <p:spPr/>
        <p:txBody>
          <a:bodyPr/>
          <a:lstStyle/>
          <a:p>
            <a:fld id="{0597D704-995A-451A-AAA2-B9462F0B3A37}" type="slidenum">
              <a:rPr lang="en-CA" altLang="en-US"/>
              <a:pPr/>
              <a:t>9</a:t>
            </a:fld>
            <a:endParaRPr lang="en-CA" altLang="en-US"/>
          </a:p>
        </p:txBody>
      </p:sp>
    </p:spTree>
    <p:extLst>
      <p:ext uri="{BB962C8B-B14F-4D97-AF65-F5344CB8AC3E}">
        <p14:creationId xmlns:p14="http://schemas.microsoft.com/office/powerpoint/2010/main" val="38881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Le programme des normes de qualité a mis en évidence plusieurs exemples d’organisations et de groupes qui utilisent diverses normes et procédures de déclaration dans leur milieu de soins cliniques, leur organisation ou leur établissement. Ces exemples se trouvent dans des publications et des discussions sur Quorum.</a:t>
            </a:r>
          </a:p>
          <a:p>
            <a:endParaRPr lang="fr-FR" dirty="0"/>
          </a:p>
          <a:p>
            <a:r>
              <a:rPr lang="fr-FR" dirty="0"/>
              <a:t>De plus, nous travaillons à la compilation de ressources et d’outils, tant pour les cliniciens que pour les patients et les familles.</a:t>
            </a:r>
          </a:p>
          <a:p>
            <a:endParaRPr lang="fr-FR" dirty="0"/>
          </a:p>
          <a:p>
            <a:r>
              <a:rPr lang="fr-FR" dirty="0"/>
              <a:t>L’accent est mis sur les exemples de mise en œuvre et d’adoption, et sur la façon dont les organisations appliquent les normes de qualité dans leur pratique pour donner des soins.</a:t>
            </a:r>
          </a:p>
          <a:p>
            <a:endParaRPr lang="fr-FR" dirty="0"/>
          </a:p>
          <a:p>
            <a:r>
              <a:rPr lang="fr-FR" dirty="0"/>
              <a:t>Nous aimerions beaucoup savoir si vous voulez contribuer à un message ou à un article.</a:t>
            </a:r>
            <a:endParaRPr lang="en-CA" dirty="0"/>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10</a:t>
            </a:fld>
            <a:endParaRPr lang="en-CA" altLang="en-US"/>
          </a:p>
        </p:txBody>
      </p:sp>
    </p:spTree>
    <p:extLst>
      <p:ext uri="{BB962C8B-B14F-4D97-AF65-F5344CB8AC3E}">
        <p14:creationId xmlns:p14="http://schemas.microsoft.com/office/powerpoint/2010/main" val="23249423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Master" Target="../slideMasters/slideMaster3.xml"/><Relationship Id="rId4" Type="http://schemas.openxmlformats.org/officeDocument/2006/relationships/image" Target="../media/image24.emf"/></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0186" y="5045884"/>
            <a:ext cx="2787565" cy="1437461"/>
          </a:xfrm>
          <a:prstGeom prst="rect">
            <a:avLst/>
          </a:prstGeom>
        </p:spPr>
      </p:pic>
      <p:sp>
        <p:nvSpPr>
          <p:cNvPr id="7" name="Rectangle 6"/>
          <p:cNvSpPr/>
          <p:nvPr userDrawn="1"/>
        </p:nvSpPr>
        <p:spPr bwMode="auto">
          <a:xfrm>
            <a:off x="0" y="27408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990681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2" name="Picture 1" descr="ty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7973"/>
            <a:ext cx="9144000" cy="6895973"/>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788188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DA9311-CE82-2D41-8781-D72699AE537D}"/>
              </a:ext>
            </a:extLst>
          </p:cNvPr>
          <p:cNvSpPr>
            <a:spLocks noGrp="1"/>
          </p:cNvSpPr>
          <p:nvPr>
            <p:ph type="dt" sz="half" idx="10"/>
          </p:nvPr>
        </p:nvSpPr>
        <p:spPr/>
        <p:txBody>
          <a:bodyPr/>
          <a:lstStyle/>
          <a:p>
            <a:fld id="{7C168D28-9C6A-8D48-B7F5-3AF471BC95E1}" type="datetimeFigureOut">
              <a:rPr lang="en-US" smtClean="0"/>
              <a:t>4/16/2021</a:t>
            </a:fld>
            <a:endParaRPr lang="en-US"/>
          </a:p>
        </p:txBody>
      </p:sp>
      <p:sp>
        <p:nvSpPr>
          <p:cNvPr id="3" name="Footer Placeholder 2">
            <a:extLst>
              <a:ext uri="{FF2B5EF4-FFF2-40B4-BE49-F238E27FC236}">
                <a16:creationId xmlns:a16="http://schemas.microsoft.com/office/drawing/2014/main" id="{F72DB97A-385D-9F4C-B060-C3FCE27067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DBC014-09CC-794F-938C-4A97C8C7847D}"/>
              </a:ext>
            </a:extLst>
          </p:cNvPr>
          <p:cNvSpPr>
            <a:spLocks noGrp="1"/>
          </p:cNvSpPr>
          <p:nvPr>
            <p:ph type="sldNum" sz="quarter" idx="12"/>
          </p:nvPr>
        </p:nvSpPr>
        <p:spPr/>
        <p:txBody>
          <a:bodyPr/>
          <a:lstStyle/>
          <a:p>
            <a:fld id="{B869D1F6-CCE9-2E47-9A77-EEFFC8AF0AA6}" type="slidenum">
              <a:rPr lang="en-US" smtClean="0"/>
              <a:t>‹#›</a:t>
            </a:fld>
            <a:endParaRPr lang="en-US"/>
          </a:p>
        </p:txBody>
      </p:sp>
    </p:spTree>
    <p:extLst>
      <p:ext uri="{BB962C8B-B14F-4D97-AF65-F5344CB8AC3E}">
        <p14:creationId xmlns:p14="http://schemas.microsoft.com/office/powerpoint/2010/main" val="1352204766"/>
      </p:ext>
    </p:extLst>
  </p:cSld>
  <p:clrMapOvr>
    <a:masterClrMapping/>
  </p:clrMapOvr>
  <p:transition spd="slow" advClick="0" advTm="300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lai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39B220-3ACD-417A-A277-ED0BABC3D348}"/>
              </a:ext>
            </a:extLst>
          </p:cNvPr>
          <p:cNvSpPr/>
          <p:nvPr userDrawn="1"/>
        </p:nvSpPr>
        <p:spPr bwMode="auto">
          <a:xfrm>
            <a:off x="0" y="0"/>
            <a:ext cx="423949" cy="1809296"/>
          </a:xfrm>
          <a:prstGeom prst="rect">
            <a:avLst/>
          </a:prstGeom>
          <a:gradFill>
            <a:gsLst>
              <a:gs pos="100000">
                <a:schemeClr val="bg1"/>
              </a:gs>
              <a:gs pos="0">
                <a:srgbClr val="92278F"/>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pic>
        <p:nvPicPr>
          <p:cNvPr id="4" name="Picture 3" descr="Ontario Health logo">
            <a:extLst>
              <a:ext uri="{FF2B5EF4-FFF2-40B4-BE49-F238E27FC236}">
                <a16:creationId xmlns:a16="http://schemas.microsoft.com/office/drawing/2014/main" id="{F1D1804F-62D7-40D8-A044-1EE428B8A5EB}"/>
              </a:ext>
            </a:extLst>
          </p:cNvPr>
          <p:cNvPicPr>
            <a:picLocks noChangeAspect="1"/>
          </p:cNvPicPr>
          <p:nvPr userDrawn="1"/>
        </p:nvPicPr>
        <p:blipFill>
          <a:blip r:embed="rId2"/>
          <a:srcRect/>
          <a:stretch/>
        </p:blipFill>
        <p:spPr>
          <a:xfrm>
            <a:off x="6729602" y="5875337"/>
            <a:ext cx="1998761" cy="647700"/>
          </a:xfrm>
          <a:prstGeom prst="rect">
            <a:avLst/>
          </a:prstGeom>
        </p:spPr>
      </p:pic>
      <p:sp>
        <p:nvSpPr>
          <p:cNvPr id="5" name="Rectangle 4">
            <a:extLst>
              <a:ext uri="{FF2B5EF4-FFF2-40B4-BE49-F238E27FC236}">
                <a16:creationId xmlns:a16="http://schemas.microsoft.com/office/drawing/2014/main" id="{B4D06F2E-1418-4481-BA27-7E36F4C8E124}"/>
              </a:ext>
            </a:extLst>
          </p:cNvPr>
          <p:cNvSpPr/>
          <p:nvPr userDrawn="1"/>
        </p:nvSpPr>
        <p:spPr bwMode="auto">
          <a:xfrm>
            <a:off x="0" y="0"/>
            <a:ext cx="423949" cy="3101650"/>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668020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Slides option 2">
    <p:spTree>
      <p:nvGrpSpPr>
        <p:cNvPr id="1" name=""/>
        <p:cNvGrpSpPr/>
        <p:nvPr/>
      </p:nvGrpSpPr>
      <p:grpSpPr>
        <a:xfrm>
          <a:off x="0" y="0"/>
          <a:ext cx="0" cy="0"/>
          <a:chOff x="0" y="0"/>
          <a:chExt cx="0" cy="0"/>
        </a:xfrm>
      </p:grpSpPr>
      <p:sp>
        <p:nvSpPr>
          <p:cNvPr id="7" name="TextBox 6"/>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0" y="7856"/>
            <a:ext cx="7058285" cy="6850144"/>
          </a:xfrm>
          <a:prstGeom prst="rect">
            <a:avLst/>
          </a:prstGeom>
        </p:spPr>
      </p:pic>
    </p:spTree>
    <p:extLst>
      <p:ext uri="{BB962C8B-B14F-4D97-AF65-F5344CB8AC3E}">
        <p14:creationId xmlns:p14="http://schemas.microsoft.com/office/powerpoint/2010/main" val="33476244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2D9F10-9B8B-6449-AE9C-5491A74E0718}" type="datetimeFigureOut">
              <a:rPr lang="en-US" smtClean="0"/>
              <a:t>4/16/2021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B5DC2-4376-BF46-A122-797D57CA887C}" type="slidenum">
              <a:rPr lang="en-US" smtClean="0"/>
              <a:t>‹#›</a:t>
            </a:fld>
            <a:endParaRPr lang="en-US"/>
          </a:p>
        </p:txBody>
      </p:sp>
    </p:spTree>
    <p:extLst>
      <p:ext uri="{BB962C8B-B14F-4D97-AF65-F5344CB8AC3E}">
        <p14:creationId xmlns:p14="http://schemas.microsoft.com/office/powerpoint/2010/main" val="1899799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6163" t="6163" b="6163"/>
          <a:stretch/>
        </p:blipFill>
        <p:spPr>
          <a:xfrm>
            <a:off x="-1" y="-1"/>
            <a:ext cx="4864129" cy="6858001"/>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0186" y="5013484"/>
            <a:ext cx="2787565" cy="1437461"/>
          </a:xfrm>
          <a:prstGeom prst="rect">
            <a:avLst/>
          </a:prstGeom>
        </p:spPr>
      </p:pic>
    </p:spTree>
    <p:extLst>
      <p:ext uri="{BB962C8B-B14F-4D97-AF65-F5344CB8AC3E}">
        <p14:creationId xmlns:p14="http://schemas.microsoft.com/office/powerpoint/2010/main" val="42729487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flipH="1">
            <a:off x="50264" y="0"/>
            <a:ext cx="9093736" cy="6858000"/>
          </a:xfrm>
          <a:prstGeom prst="rect">
            <a:avLst/>
          </a:prstGeom>
        </p:spPr>
      </p:pic>
    </p:spTree>
    <p:extLst>
      <p:ext uri="{BB962C8B-B14F-4D97-AF65-F5344CB8AC3E}">
        <p14:creationId xmlns:p14="http://schemas.microsoft.com/office/powerpoint/2010/main" val="36188053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pic>
        <p:nvPicPr>
          <p:cNvPr id="5" name="Picture 4"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2" name="Title 1"/>
          <p:cNvSpPr>
            <a:spLocks noGrp="1"/>
          </p:cNvSpPr>
          <p:nvPr>
            <p:ph type="title"/>
          </p:nvPr>
        </p:nvSpPr>
        <p:spPr>
          <a:xfrm>
            <a:off x="457200" y="274638"/>
            <a:ext cx="7139136" cy="1165909"/>
          </a:xfrm>
        </p:spPr>
        <p:txBody>
          <a:bodyPr anchor="b"/>
          <a:lstStyle>
            <a:lvl1pPr>
              <a:defRPr>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6532092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pic>
        <p:nvPicPr>
          <p:cNvPr id="6" name="Picture 5"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2" name="Title 1"/>
          <p:cNvSpPr>
            <a:spLocks noGrp="1"/>
          </p:cNvSpPr>
          <p:nvPr>
            <p:ph type="title"/>
          </p:nvPr>
        </p:nvSpPr>
        <p:spPr>
          <a:xfrm>
            <a:off x="474544" y="2074491"/>
            <a:ext cx="7139136" cy="706437"/>
          </a:xfrm>
        </p:spPr>
        <p:txBody>
          <a:bodyPr anchor="b"/>
          <a:lstStyle>
            <a:lvl1pPr>
              <a:lnSpc>
                <a:spcPts val="4680"/>
              </a:lnSpc>
              <a:defRPr sz="4400">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41586567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pic>
        <p:nvPicPr>
          <p:cNvPr id="5" name="Picture 4"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2" name="Title 1"/>
          <p:cNvSpPr>
            <a:spLocks noGrp="1"/>
          </p:cNvSpPr>
          <p:nvPr>
            <p:ph type="title"/>
          </p:nvPr>
        </p:nvSpPr>
        <p:spPr>
          <a:xfrm>
            <a:off x="457200" y="490315"/>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862379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flipH="1">
            <a:off x="51292" y="0"/>
            <a:ext cx="9091679" cy="6858000"/>
          </a:xfrm>
          <a:prstGeom prst="rect">
            <a:avLst/>
          </a:prstGeom>
        </p:spPr>
      </p:pic>
      <p:sp>
        <p:nvSpPr>
          <p:cNvPr id="4" name="Rectangle 3"/>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14996222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lide_graphs">
    <p:spTree>
      <p:nvGrpSpPr>
        <p:cNvPr id="1" name=""/>
        <p:cNvGrpSpPr/>
        <p:nvPr/>
      </p:nvGrpSpPr>
      <p:grpSpPr>
        <a:xfrm>
          <a:off x="0" y="0"/>
          <a:ext cx="0" cy="0"/>
          <a:chOff x="0" y="0"/>
          <a:chExt cx="0" cy="0"/>
        </a:xfrm>
      </p:grpSpPr>
      <p:sp>
        <p:nvSpPr>
          <p:cNvPr id="2" name="Title 1"/>
          <p:cNvSpPr>
            <a:spLocks noGrp="1"/>
          </p:cNvSpPr>
          <p:nvPr>
            <p:ph type="title"/>
          </p:nvPr>
        </p:nvSpPr>
        <p:spPr>
          <a:xfrm>
            <a:off x="457200" y="490315"/>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7" name="TextBox 6"/>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18583981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rgbClr val="00A0AF"/>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16230867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118995"/>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665" y="-81344"/>
            <a:ext cx="9198665" cy="6937130"/>
          </a:xfrm>
          <a:prstGeom prst="rect">
            <a:avLst/>
          </a:prstGeom>
        </p:spPr>
      </p:pic>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FFFFFF"/>
                </a:solidFill>
                <a:latin typeface="Arial"/>
                <a:cs typeface="Arial"/>
              </a:rPr>
              <a:pPr algn="r" eaLnBrk="1" hangingPunct="1">
                <a:spcBef>
                  <a:spcPct val="50000"/>
                </a:spcBef>
              </a:pPr>
              <a:t>‹#›</a:t>
            </a:fld>
            <a:endParaRPr lang="en-US" altLang="en-US" sz="1100" u="none">
              <a:solidFill>
                <a:srgbClr val="FFFFFF"/>
              </a:solidFill>
              <a:latin typeface="Arial"/>
              <a:cs typeface="Arial"/>
            </a:endParaRPr>
          </a:p>
        </p:txBody>
      </p:sp>
    </p:spTree>
    <p:extLst>
      <p:ext uri="{BB962C8B-B14F-4D97-AF65-F5344CB8AC3E}">
        <p14:creationId xmlns:p14="http://schemas.microsoft.com/office/powerpoint/2010/main" val="23064990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3" name="Picture 2"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0"/>
            <a:ext cx="7066380"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118995"/>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4" name="TextBox 3"/>
          <p:cNvSpPr txBox="1"/>
          <p:nvPr userDrawn="1"/>
        </p:nvSpPr>
        <p:spPr>
          <a:xfrm>
            <a:off x="7156825" y="-14941"/>
            <a:ext cx="1431802" cy="3939540"/>
          </a:xfrm>
          <a:prstGeom prst="rect">
            <a:avLst/>
          </a:prstGeom>
          <a:noFill/>
        </p:spPr>
        <p:txBody>
          <a:bodyPr wrap="none" rtlCol="0">
            <a:spAutoFit/>
          </a:bodyPr>
          <a:lstStyle/>
          <a:p>
            <a:r>
              <a:rPr lang="en-US" sz="25000" u="none">
                <a:solidFill>
                  <a:srgbClr val="00A0AF"/>
                </a:solidFill>
                <a:latin typeface="ITC Century Std Book"/>
                <a:cs typeface="ITC Century Std Book"/>
              </a:rPr>
              <a:t>”</a:t>
            </a:r>
          </a:p>
        </p:txBody>
      </p:sp>
    </p:spTree>
    <p:extLst>
      <p:ext uri="{BB962C8B-B14F-4D97-AF65-F5344CB8AC3E}">
        <p14:creationId xmlns:p14="http://schemas.microsoft.com/office/powerpoint/2010/main" val="31471536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2" y="0"/>
            <a:ext cx="9175334" cy="6920640"/>
          </a:xfrm>
          <a:prstGeom prst="rect">
            <a:avLst/>
          </a:prstGeom>
        </p:spPr>
      </p:pic>
    </p:spTree>
    <p:extLst>
      <p:ext uri="{BB962C8B-B14F-4D97-AF65-F5344CB8AC3E}">
        <p14:creationId xmlns:p14="http://schemas.microsoft.com/office/powerpoint/2010/main" val="17084934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43999" cy="6897005"/>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7401887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Slides option 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724" y="0"/>
            <a:ext cx="9087937" cy="6858000"/>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0186" y="5013484"/>
            <a:ext cx="2787565" cy="1437461"/>
          </a:xfrm>
          <a:prstGeom prst="rect">
            <a:avLst/>
          </a:prstGeom>
        </p:spPr>
      </p:pic>
    </p:spTree>
    <p:extLst>
      <p:ext uri="{BB962C8B-B14F-4D97-AF65-F5344CB8AC3E}">
        <p14:creationId xmlns:p14="http://schemas.microsoft.com/office/powerpoint/2010/main" val="38712418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Slides option 2">
    <p:spTree>
      <p:nvGrpSpPr>
        <p:cNvPr id="1" name=""/>
        <p:cNvGrpSpPr/>
        <p:nvPr/>
      </p:nvGrpSpPr>
      <p:grpSpPr>
        <a:xfrm>
          <a:off x="0" y="0"/>
          <a:ext cx="0" cy="0"/>
          <a:chOff x="0" y="0"/>
          <a:chExt cx="0" cy="0"/>
        </a:xfrm>
      </p:grpSpPr>
      <p:sp>
        <p:nvSpPr>
          <p:cNvPr id="7" name="TextBox 6"/>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7856"/>
            <a:ext cx="7058285" cy="6850144"/>
          </a:xfrm>
          <a:prstGeom prst="rect">
            <a:avLst/>
          </a:prstGeom>
        </p:spPr>
      </p:pic>
    </p:spTree>
    <p:extLst>
      <p:ext uri="{BB962C8B-B14F-4D97-AF65-F5344CB8AC3E}">
        <p14:creationId xmlns:p14="http://schemas.microsoft.com/office/powerpoint/2010/main" val="12745448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Slides option 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723" y="0"/>
            <a:ext cx="9087937" cy="6858000"/>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0187" y="5013486"/>
            <a:ext cx="2787565" cy="1437461"/>
          </a:xfrm>
          <a:prstGeom prst="rect">
            <a:avLst/>
          </a:prstGeom>
        </p:spPr>
      </p:pic>
    </p:spTree>
    <p:extLst>
      <p:ext uri="{BB962C8B-B14F-4D97-AF65-F5344CB8AC3E}">
        <p14:creationId xmlns:p14="http://schemas.microsoft.com/office/powerpoint/2010/main" val="5841155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9141583" cy="6858000"/>
          </a:xfrm>
          <a:prstGeom prst="rect">
            <a:avLst/>
          </a:prstGeom>
        </p:spPr>
      </p:pic>
    </p:spTree>
    <p:extLst>
      <p:ext uri="{BB962C8B-B14F-4D97-AF65-F5344CB8AC3E}">
        <p14:creationId xmlns:p14="http://schemas.microsoft.com/office/powerpoint/2010/main" val="3485822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47BC1"/>
                </a:solidFill>
                <a:latin typeface="Arial"/>
                <a:cs typeface="Arial"/>
              </a:rPr>
              <a:pPr algn="r" eaLnBrk="1" hangingPunct="1">
                <a:spcBef>
                  <a:spcPct val="50000"/>
                </a:spcBef>
              </a:pPr>
              <a:t>‹#›</a:t>
            </a:fld>
            <a:endParaRPr lang="en-US" altLang="en-US" sz="1100" u="none">
              <a:solidFill>
                <a:srgbClr val="047BC1"/>
              </a:solidFill>
              <a:latin typeface="Arial"/>
              <a:cs typeface="Arial"/>
            </a:endParaRPr>
          </a:p>
        </p:txBody>
      </p:sp>
      <p:sp>
        <p:nvSpPr>
          <p:cNvPr id="2"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Rectangle 7"/>
          <p:cNvSpPr/>
          <p:nvPr userDrawn="1"/>
        </p:nvSpPr>
        <p:spPr bwMode="auto">
          <a:xfrm>
            <a:off x="0" y="27408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20399877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Slides option 2">
    <p:spTree>
      <p:nvGrpSpPr>
        <p:cNvPr id="1" name=""/>
        <p:cNvGrpSpPr/>
        <p:nvPr/>
      </p:nvGrpSpPr>
      <p:grpSpPr>
        <a:xfrm>
          <a:off x="0" y="0"/>
          <a:ext cx="0" cy="0"/>
          <a:chOff x="0" y="0"/>
          <a:chExt cx="0" cy="0"/>
        </a:xfrm>
      </p:grpSpPr>
      <p:pic>
        <p:nvPicPr>
          <p:cNvPr id="7" name="Picture 6" descr="quote page.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0800000">
            <a:off x="2085714" y="-34148"/>
            <a:ext cx="7058286" cy="6858000"/>
          </a:xfrm>
          <a:prstGeom prst="rect">
            <a:avLst/>
          </a:prstGeom>
        </p:spPr>
      </p:pic>
      <p:sp>
        <p:nvSpPr>
          <p:cNvPr id="2" name="Title 1"/>
          <p:cNvSpPr>
            <a:spLocks noGrp="1"/>
          </p:cNvSpPr>
          <p:nvPr>
            <p:ph type="title"/>
          </p:nvPr>
        </p:nvSpPr>
        <p:spPr>
          <a:xfrm>
            <a:off x="457200" y="274638"/>
            <a:ext cx="7139136" cy="1165909"/>
          </a:xfrm>
        </p:spPr>
        <p:txBody>
          <a:bodyPr anchor="b"/>
          <a:lstStyle>
            <a:lvl1pPr>
              <a:defRPr>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41612582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3_Slides option 2">
    <p:spTree>
      <p:nvGrpSpPr>
        <p:cNvPr id="1" name=""/>
        <p:cNvGrpSpPr/>
        <p:nvPr/>
      </p:nvGrpSpPr>
      <p:grpSpPr>
        <a:xfrm>
          <a:off x="0" y="0"/>
          <a:ext cx="0" cy="0"/>
          <a:chOff x="0" y="0"/>
          <a:chExt cx="0" cy="0"/>
        </a:xfrm>
      </p:grpSpPr>
      <p:pic>
        <p:nvPicPr>
          <p:cNvPr id="9" name="Picture 8" descr="circle detail.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312738" y="0"/>
            <a:ext cx="6831263" cy="6858000"/>
          </a:xfrm>
          <a:prstGeom prst="rect">
            <a:avLst/>
          </a:prstGeom>
        </p:spPr>
      </p:pic>
      <p:sp>
        <p:nvSpPr>
          <p:cNvPr id="2" name="Title 1"/>
          <p:cNvSpPr>
            <a:spLocks noGrp="1"/>
          </p:cNvSpPr>
          <p:nvPr>
            <p:ph type="title"/>
          </p:nvPr>
        </p:nvSpPr>
        <p:spPr>
          <a:xfrm>
            <a:off x="474544" y="2074493"/>
            <a:ext cx="7139136" cy="706437"/>
          </a:xfrm>
        </p:spPr>
        <p:txBody>
          <a:bodyPr anchor="b"/>
          <a:lstStyle>
            <a:lvl1pPr>
              <a:lnSpc>
                <a:spcPts val="4680"/>
              </a:lnSpc>
              <a:defRPr sz="4400">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13307028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Slides option 2">
    <p:spTree>
      <p:nvGrpSpPr>
        <p:cNvPr id="1" name=""/>
        <p:cNvGrpSpPr/>
        <p:nvPr/>
      </p:nvGrpSpPr>
      <p:grpSpPr>
        <a:xfrm>
          <a:off x="0" y="0"/>
          <a:ext cx="0" cy="0"/>
          <a:chOff x="0" y="0"/>
          <a:chExt cx="0" cy="0"/>
        </a:xfrm>
      </p:grpSpPr>
      <p:pic>
        <p:nvPicPr>
          <p:cNvPr id="6" name="Picture 5" descr="circle detail.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312738" y="0"/>
            <a:ext cx="6831263" cy="6858000"/>
          </a:xfrm>
          <a:prstGeom prst="rect">
            <a:avLst/>
          </a:prstGeom>
        </p:spPr>
      </p:pic>
      <p:sp>
        <p:nvSpPr>
          <p:cNvPr id="2" name="Title 1"/>
          <p:cNvSpPr>
            <a:spLocks noGrp="1"/>
          </p:cNvSpPr>
          <p:nvPr>
            <p:ph type="title"/>
          </p:nvPr>
        </p:nvSpPr>
        <p:spPr>
          <a:xfrm>
            <a:off x="457200" y="490317"/>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16924083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Slides option Graphs">
    <p:spTree>
      <p:nvGrpSpPr>
        <p:cNvPr id="1" name=""/>
        <p:cNvGrpSpPr/>
        <p:nvPr/>
      </p:nvGrpSpPr>
      <p:grpSpPr>
        <a:xfrm>
          <a:off x="0" y="0"/>
          <a:ext cx="0" cy="0"/>
          <a:chOff x="0" y="0"/>
          <a:chExt cx="0" cy="0"/>
        </a:xfrm>
      </p:grpSpPr>
      <p:sp>
        <p:nvSpPr>
          <p:cNvPr id="2" name="Title 1"/>
          <p:cNvSpPr>
            <a:spLocks noGrp="1"/>
          </p:cNvSpPr>
          <p:nvPr>
            <p:ph type="title"/>
          </p:nvPr>
        </p:nvSpPr>
        <p:spPr>
          <a:xfrm>
            <a:off x="457200" y="490317"/>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7" name="TextBox 6"/>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42706828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Slides option Graphs">
    <p:spTree>
      <p:nvGrpSpPr>
        <p:cNvPr id="1" name=""/>
        <p:cNvGrpSpPr/>
        <p:nvPr/>
      </p:nvGrpSpPr>
      <p:grpSpPr>
        <a:xfrm>
          <a:off x="0" y="0"/>
          <a:ext cx="0" cy="0"/>
          <a:chOff x="0" y="0"/>
          <a:chExt cx="0" cy="0"/>
        </a:xfrm>
      </p:grpSpPr>
      <p:sp>
        <p:nvSpPr>
          <p:cNvPr id="7" name="Content Placeholder 2"/>
          <p:cNvSpPr>
            <a:spLocks noGrp="1"/>
          </p:cNvSpPr>
          <p:nvPr>
            <p:ph idx="1"/>
          </p:nvPr>
        </p:nvSpPr>
        <p:spPr>
          <a:xfrm>
            <a:off x="2"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2"/>
            <a:ext cx="9144000" cy="1472493"/>
          </a:xfrm>
          <a:solidFill>
            <a:srgbClr val="00A0AF"/>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22206236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Section Header">
    <p:bg>
      <p:bgPr>
        <a:solidFill>
          <a:srgbClr val="118995"/>
        </a:solidFill>
        <a:effectLst/>
      </p:bgPr>
    </p:bg>
    <p:spTree>
      <p:nvGrpSpPr>
        <p:cNvPr id="1" name=""/>
        <p:cNvGrpSpPr/>
        <p:nvPr/>
      </p:nvGrpSpPr>
      <p:grpSpPr>
        <a:xfrm>
          <a:off x="0" y="0"/>
          <a:ext cx="0" cy="0"/>
          <a:chOff x="0" y="0"/>
          <a:chExt cx="0" cy="0"/>
        </a:xfrm>
      </p:grpSpPr>
      <p:pic>
        <p:nvPicPr>
          <p:cNvPr id="10" name="Picture 9" descr="What-is-HQO_slides_slide divide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664" y="-83558"/>
            <a:ext cx="9198665" cy="6941558"/>
          </a:xfrm>
          <a:prstGeom prst="rect">
            <a:avLst/>
          </a:prstGeom>
        </p:spPr>
      </p:pic>
      <p:sp>
        <p:nvSpPr>
          <p:cNvPr id="2" name="Title 1"/>
          <p:cNvSpPr>
            <a:spLocks noGrp="1"/>
          </p:cNvSpPr>
          <p:nvPr>
            <p:ph type="title"/>
          </p:nvPr>
        </p:nvSpPr>
        <p:spPr>
          <a:xfrm>
            <a:off x="722314" y="1813205"/>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FFFFFF"/>
                </a:solidFill>
                <a:latin typeface="Arial"/>
                <a:cs typeface="Arial"/>
              </a:rPr>
              <a:pPr algn="r" eaLnBrk="1" hangingPunct="1">
                <a:spcBef>
                  <a:spcPct val="50000"/>
                </a:spcBef>
              </a:pPr>
              <a:t>‹#›</a:t>
            </a:fld>
            <a:endParaRPr lang="en-US" altLang="en-US" sz="1100" b="0" u="none">
              <a:solidFill>
                <a:srgbClr val="FFFFFF"/>
              </a:solidFill>
              <a:latin typeface="Arial"/>
              <a:cs typeface="Arial"/>
            </a:endParaRPr>
          </a:p>
        </p:txBody>
      </p:sp>
    </p:spTree>
    <p:extLst>
      <p:ext uri="{BB962C8B-B14F-4D97-AF65-F5344CB8AC3E}">
        <p14:creationId xmlns:p14="http://schemas.microsoft.com/office/powerpoint/2010/main" val="32362950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7" name="Picture 6" descr="quote pag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12" y="0"/>
            <a:ext cx="9141986" cy="6858000"/>
          </a:xfrm>
          <a:prstGeom prst="rect">
            <a:avLst/>
          </a:prstGeom>
        </p:spPr>
      </p:pic>
      <p:sp>
        <p:nvSpPr>
          <p:cNvPr id="2" name="Title 1"/>
          <p:cNvSpPr>
            <a:spLocks noGrp="1"/>
          </p:cNvSpPr>
          <p:nvPr>
            <p:ph type="title"/>
          </p:nvPr>
        </p:nvSpPr>
        <p:spPr>
          <a:xfrm>
            <a:off x="722314" y="2420890"/>
            <a:ext cx="6081935" cy="1362075"/>
          </a:xfrm>
        </p:spPr>
        <p:txBody>
          <a:bodyPr anchor="t"/>
          <a:lstStyle>
            <a:lvl1pPr algn="l">
              <a:lnSpc>
                <a:spcPts val="3900"/>
              </a:lnSpc>
              <a:spcAft>
                <a:spcPts val="1200"/>
              </a:spcAft>
              <a:defRPr sz="3600" b="1" cap="none">
                <a:solidFill>
                  <a:srgbClr val="118995"/>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04857"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42131832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118995"/>
        </a:solidFill>
        <a:effectLst/>
      </p:bgPr>
    </p:bg>
    <p:spTree>
      <p:nvGrpSpPr>
        <p:cNvPr id="1" name=""/>
        <p:cNvGrpSpPr/>
        <p:nvPr/>
      </p:nvGrpSpPr>
      <p:grpSpPr>
        <a:xfrm>
          <a:off x="0" y="0"/>
          <a:ext cx="0" cy="0"/>
          <a:chOff x="0" y="0"/>
          <a:chExt cx="0" cy="0"/>
        </a:xfrm>
      </p:grpSpPr>
      <p:pic>
        <p:nvPicPr>
          <p:cNvPr id="5" name="Picture 4" descr="What-is-HQO_slides_slide divide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1510" y="-83558"/>
            <a:ext cx="9265509" cy="6992000"/>
          </a:xfrm>
          <a:prstGeom prst="rect">
            <a:avLst/>
          </a:prstGeom>
        </p:spPr>
      </p:pic>
      <p:sp>
        <p:nvSpPr>
          <p:cNvPr id="2" name="Title 1"/>
          <p:cNvSpPr>
            <a:spLocks noGrp="1"/>
          </p:cNvSpPr>
          <p:nvPr>
            <p:ph type="title"/>
          </p:nvPr>
        </p:nvSpPr>
        <p:spPr>
          <a:xfrm>
            <a:off x="722314" y="2420890"/>
            <a:ext cx="6081935" cy="1362075"/>
          </a:xfrm>
        </p:spPr>
        <p:txBody>
          <a:bodyPr anchor="t"/>
          <a:lstStyle>
            <a:lvl1pPr algn="l">
              <a:defRPr sz="4000" b="1" cap="none">
                <a:solidFill>
                  <a:srgbClr val="FFFFFF"/>
                </a:solidFill>
              </a:defRPr>
            </a:lvl1pPr>
          </a:lstStyle>
          <a:p>
            <a:r>
              <a:rPr lang="en-US"/>
              <a:t>Click to edit Master title style</a:t>
            </a:r>
            <a:endParaRPr lang="en-CA"/>
          </a:p>
        </p:txBody>
      </p:sp>
    </p:spTree>
    <p:extLst>
      <p:ext uri="{BB962C8B-B14F-4D97-AF65-F5344CB8AC3E}">
        <p14:creationId xmlns:p14="http://schemas.microsoft.com/office/powerpoint/2010/main" val="20118474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2_Slides option 2">
    <p:spTree>
      <p:nvGrpSpPr>
        <p:cNvPr id="1" name=""/>
        <p:cNvGrpSpPr/>
        <p:nvPr/>
      </p:nvGrpSpPr>
      <p:grpSpPr>
        <a:xfrm>
          <a:off x="0" y="0"/>
          <a:ext cx="0" cy="0"/>
          <a:chOff x="0" y="0"/>
          <a:chExt cx="0" cy="0"/>
        </a:xfrm>
      </p:grpSpPr>
      <p:pic>
        <p:nvPicPr>
          <p:cNvPr id="12" name="Picture 11" descr="What-is-HQO_slides_slide divider.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1510" y="0"/>
            <a:ext cx="9265509" cy="6858000"/>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2" name="Title 1"/>
          <p:cNvSpPr>
            <a:spLocks noGrp="1"/>
          </p:cNvSpPr>
          <p:nvPr>
            <p:ph type="title"/>
          </p:nvPr>
        </p:nvSpPr>
        <p:spPr>
          <a:xfrm>
            <a:off x="504029" y="1272020"/>
            <a:ext cx="2997771" cy="1312646"/>
          </a:xfrm>
        </p:spPr>
        <p:txBody>
          <a:bodyPr anchor="t"/>
          <a:lstStyle>
            <a:lvl1pPr>
              <a:lnSpc>
                <a:spcPts val="5620"/>
              </a:lnSpc>
              <a:defRPr sz="6000">
                <a:solidFill>
                  <a:srgbClr val="FFFFFF"/>
                </a:solidFill>
              </a:defRPr>
            </a:lvl1pPr>
          </a:lstStyle>
          <a:p>
            <a:r>
              <a:rPr lang="en-US"/>
              <a:t>Click to edit Master title style</a:t>
            </a:r>
            <a:endParaRPr lang="en-CA"/>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descr="HQO_Wordmark_English_Negative.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94884" y="5354666"/>
            <a:ext cx="2206509" cy="1137830"/>
          </a:xfrm>
          <a:prstGeom prst="rect">
            <a:avLst/>
          </a:prstGeom>
        </p:spPr>
      </p:pic>
      <p:pic>
        <p:nvPicPr>
          <p:cNvPr id="11" name="Picture 10" descr="HQO_Logo_English_Negative.eps"/>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578046" y="5253129"/>
            <a:ext cx="1895620" cy="1204573"/>
          </a:xfrm>
          <a:prstGeom prst="rect">
            <a:avLst/>
          </a:prstGeom>
        </p:spPr>
      </p:pic>
    </p:spTree>
    <p:extLst>
      <p:ext uri="{BB962C8B-B14F-4D97-AF65-F5344CB8AC3E}">
        <p14:creationId xmlns:p14="http://schemas.microsoft.com/office/powerpoint/2010/main" val="13681814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28" name="Shape 28"/>
          <p:cNvSpPr>
            <a:spLocks noGrp="1"/>
          </p:cNvSpPr>
          <p:nvPr>
            <p:ph type="title"/>
          </p:nvPr>
        </p:nvSpPr>
        <p:spPr>
          <a:prstGeom prst="rect">
            <a:avLst/>
          </a:prstGeom>
        </p:spPr>
        <p:txBody>
          <a:bodyPr/>
          <a:lstStyle/>
          <a:p>
            <a:pPr lvl="0">
              <a:defRPr sz="1800" b="0"/>
            </a:pPr>
            <a:r>
              <a:rPr sz="4219" b="1"/>
              <a:t>Title Text</a:t>
            </a:r>
          </a:p>
        </p:txBody>
      </p:sp>
      <p:sp>
        <p:nvSpPr>
          <p:cNvPr id="29" name="Shape 29"/>
          <p:cNvSpPr>
            <a:spLocks noGrp="1"/>
          </p:cNvSpPr>
          <p:nvPr>
            <p:ph type="sldNum" sz="quarter" idx="2"/>
          </p:nvPr>
        </p:nvSpPr>
        <p:spPr>
          <a:xfrm>
            <a:off x="8932545" y="6616901"/>
            <a:ext cx="217528" cy="237101"/>
          </a:xfrm>
          <a:prstGeom prst="rect">
            <a:avLst/>
          </a:prstGeom>
        </p:spPr>
        <p:txBody>
          <a:bodyPr/>
          <a:lstStyle/>
          <a:p>
            <a:pPr lvl="0"/>
            <a:fld id="{86CB4B4D-7CA3-9044-876B-883B54F8677D}" type="slidenum">
              <a:t>‹#›</a:t>
            </a:fld>
            <a:endParaRPr/>
          </a:p>
        </p:txBody>
      </p:sp>
    </p:spTree>
    <p:extLst>
      <p:ext uri="{BB962C8B-B14F-4D97-AF65-F5344CB8AC3E}">
        <p14:creationId xmlns:p14="http://schemas.microsoft.com/office/powerpoint/2010/main" val="2896582143"/>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sp>
        <p:nvSpPr>
          <p:cNvPr id="2" name="Title 1"/>
          <p:cNvSpPr>
            <a:spLocks noGrp="1"/>
          </p:cNvSpPr>
          <p:nvPr>
            <p:ph type="title"/>
          </p:nvPr>
        </p:nvSpPr>
        <p:spPr>
          <a:xfrm>
            <a:off x="474543" y="2074491"/>
            <a:ext cx="8214281" cy="706437"/>
          </a:xfrm>
        </p:spPr>
        <p:txBody>
          <a:bodyPr anchor="b"/>
          <a:lstStyle>
            <a:lvl1pPr>
              <a:lnSpc>
                <a:spcPts val="4680"/>
              </a:lnSpc>
              <a:defRPr sz="4400">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47BC1"/>
                </a:solidFill>
                <a:latin typeface="Arial"/>
                <a:cs typeface="Arial"/>
              </a:rPr>
              <a:pPr algn="r" eaLnBrk="1" hangingPunct="1">
                <a:spcBef>
                  <a:spcPct val="50000"/>
                </a:spcBef>
              </a:pPr>
              <a:t>‹#›</a:t>
            </a:fld>
            <a:endParaRPr lang="en-US" altLang="en-US" sz="1100" u="none">
              <a:solidFill>
                <a:srgbClr val="047BC1"/>
              </a:solidFill>
              <a:latin typeface="Arial"/>
              <a:cs typeface="Arial"/>
            </a:endParaRPr>
          </a:p>
        </p:txBody>
      </p:sp>
      <p:sp>
        <p:nvSpPr>
          <p:cNvPr id="9" name="Rectangle 8"/>
          <p:cNvSpPr/>
          <p:nvPr userDrawn="1"/>
        </p:nvSpPr>
        <p:spPr bwMode="auto">
          <a:xfrm>
            <a:off x="0" y="28043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30796602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0186" y="5045884"/>
            <a:ext cx="2787565" cy="1437461"/>
          </a:xfrm>
          <a:prstGeom prst="rect">
            <a:avLst/>
          </a:prstGeom>
        </p:spPr>
      </p:pic>
      <p:sp>
        <p:nvSpPr>
          <p:cNvPr id="7" name="Rectangle 6"/>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1284038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flipH="1">
            <a:off x="51292" y="0"/>
            <a:ext cx="9091679" cy="6858000"/>
          </a:xfrm>
          <a:prstGeom prst="rect">
            <a:avLst/>
          </a:prstGeom>
        </p:spPr>
      </p:pic>
      <p:sp>
        <p:nvSpPr>
          <p:cNvPr id="4" name="Rectangle 3"/>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6629761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2"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Rectangle 7"/>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4185346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sp>
        <p:nvSpPr>
          <p:cNvPr id="2" name="Title 1"/>
          <p:cNvSpPr>
            <a:spLocks noGrp="1"/>
          </p:cNvSpPr>
          <p:nvPr>
            <p:ph type="title"/>
          </p:nvPr>
        </p:nvSpPr>
        <p:spPr>
          <a:xfrm>
            <a:off x="474543" y="2074491"/>
            <a:ext cx="8214281" cy="706437"/>
          </a:xfrm>
        </p:spPr>
        <p:txBody>
          <a:bodyPr anchor="b"/>
          <a:lstStyle>
            <a:lvl1pPr>
              <a:lnSpc>
                <a:spcPts val="4680"/>
              </a:lnSpc>
              <a:defRPr sz="4400">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9" name="Rectangle 8"/>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164724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7" name="Rectangle 6"/>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
        <p:nvSpPr>
          <p:cNvPr id="5"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Tree>
    <p:extLst>
      <p:ext uri="{BB962C8B-B14F-4D97-AF65-F5344CB8AC3E}">
        <p14:creationId xmlns:p14="http://schemas.microsoft.com/office/powerpoint/2010/main" val="12804660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chemeClr val="accent2"/>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2947345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11899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FFFFFF"/>
                </a:solidFill>
                <a:latin typeface="Arial"/>
                <a:cs typeface="Arial"/>
              </a:rPr>
              <a:pPr algn="r" eaLnBrk="1" hangingPunct="1">
                <a:spcBef>
                  <a:spcPct val="50000"/>
                </a:spcBef>
              </a:pPr>
              <a:t>‹#›</a:t>
            </a:fld>
            <a:endParaRPr lang="en-US" altLang="en-US" sz="1100" b="0" u="none">
              <a:solidFill>
                <a:srgbClr val="FFFFFF"/>
              </a:solidFill>
              <a:latin typeface="Arial"/>
              <a:cs typeface="Arial"/>
            </a:endParaRPr>
          </a:p>
        </p:txBody>
      </p:sp>
      <p:pic>
        <p:nvPicPr>
          <p:cNvPr id="3" name="Picture 2" descr="corner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093648" cy="6858000"/>
          </a:xfrm>
          <a:prstGeom prst="rect">
            <a:avLst/>
          </a:prstGeom>
        </p:spPr>
      </p:pic>
    </p:spTree>
    <p:extLst>
      <p:ext uri="{BB962C8B-B14F-4D97-AF65-F5344CB8AC3E}">
        <p14:creationId xmlns:p14="http://schemas.microsoft.com/office/powerpoint/2010/main" val="40310056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104089" y="-104089"/>
            <a:ext cx="7066178"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00A0AF"/>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4" name="TextBox 3"/>
          <p:cNvSpPr txBox="1"/>
          <p:nvPr userDrawn="1"/>
        </p:nvSpPr>
        <p:spPr>
          <a:xfrm>
            <a:off x="7156825" y="-14941"/>
            <a:ext cx="1431802" cy="3939540"/>
          </a:xfrm>
          <a:prstGeom prst="rect">
            <a:avLst/>
          </a:prstGeom>
          <a:noFill/>
        </p:spPr>
        <p:txBody>
          <a:bodyPr wrap="none" rtlCol="0">
            <a:spAutoFit/>
          </a:bodyPr>
          <a:lstStyle/>
          <a:p>
            <a:r>
              <a:rPr lang="en-US" sz="25000" u="none">
                <a:solidFill>
                  <a:srgbClr val="00A0AF"/>
                </a:solidFill>
                <a:latin typeface="ITC Century Std Book"/>
                <a:cs typeface="ITC Century Std Book"/>
              </a:rPr>
              <a:t>”</a:t>
            </a:r>
          </a:p>
        </p:txBody>
      </p:sp>
    </p:spTree>
    <p:extLst>
      <p:ext uri="{BB962C8B-B14F-4D97-AF65-F5344CB8AC3E}">
        <p14:creationId xmlns:p14="http://schemas.microsoft.com/office/powerpoint/2010/main" val="23196297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75333" cy="6919604"/>
          </a:xfrm>
          <a:prstGeom prst="rect">
            <a:avLst/>
          </a:prstGeom>
        </p:spPr>
      </p:pic>
    </p:spTree>
    <p:extLst>
      <p:ext uri="{BB962C8B-B14F-4D97-AF65-F5344CB8AC3E}">
        <p14:creationId xmlns:p14="http://schemas.microsoft.com/office/powerpoint/2010/main" val="1845008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2" name="Picture 1" descr="ty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7973"/>
            <a:ext cx="9144000" cy="6895973"/>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86217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47BC1"/>
                </a:solidFill>
                <a:latin typeface="Arial"/>
                <a:cs typeface="Arial"/>
              </a:rPr>
              <a:pPr algn="r" eaLnBrk="1" hangingPunct="1">
                <a:spcBef>
                  <a:spcPct val="50000"/>
                </a:spcBef>
              </a:pPr>
              <a:t>‹#›</a:t>
            </a:fld>
            <a:endParaRPr lang="en-US" altLang="en-US" sz="1100" u="none">
              <a:solidFill>
                <a:srgbClr val="047BC1"/>
              </a:solidFill>
              <a:latin typeface="Arial"/>
              <a:cs typeface="Arial"/>
            </a:endParaRPr>
          </a:p>
        </p:txBody>
      </p:sp>
      <p:sp>
        <p:nvSpPr>
          <p:cNvPr id="7" name="Rectangle 6"/>
          <p:cNvSpPr/>
          <p:nvPr userDrawn="1"/>
        </p:nvSpPr>
        <p:spPr bwMode="auto">
          <a:xfrm>
            <a:off x="0" y="27408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
        <p:nvSpPr>
          <p:cNvPr id="5"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Tree>
    <p:extLst>
      <p:ext uri="{BB962C8B-B14F-4D97-AF65-F5344CB8AC3E}">
        <p14:creationId xmlns:p14="http://schemas.microsoft.com/office/powerpoint/2010/main" val="3686698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chemeClr val="accent2"/>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726996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00B2E3">
            <a:alpha val="1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FFFFFF"/>
                </a:solidFill>
                <a:latin typeface="Arial"/>
                <a:cs typeface="Arial"/>
              </a:rPr>
              <a:pPr algn="r" eaLnBrk="1" hangingPunct="1">
                <a:spcBef>
                  <a:spcPct val="50000"/>
                </a:spcBef>
              </a:pPr>
              <a:t>‹#›</a:t>
            </a:fld>
            <a:endParaRPr lang="en-US" altLang="en-US" sz="1100" u="none">
              <a:solidFill>
                <a:srgbClr val="FFFFFF"/>
              </a:solidFill>
              <a:latin typeface="Arial"/>
              <a:cs typeface="Arial"/>
            </a:endParaRPr>
          </a:p>
        </p:txBody>
      </p:sp>
    </p:spTree>
    <p:extLst>
      <p:ext uri="{BB962C8B-B14F-4D97-AF65-F5344CB8AC3E}">
        <p14:creationId xmlns:p14="http://schemas.microsoft.com/office/powerpoint/2010/main" val="1116972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104089" y="-104089"/>
            <a:ext cx="7066178"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00A0AF"/>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4" name="TextBox 3"/>
          <p:cNvSpPr txBox="1"/>
          <p:nvPr userDrawn="1"/>
        </p:nvSpPr>
        <p:spPr>
          <a:xfrm>
            <a:off x="7156825" y="-14941"/>
            <a:ext cx="1431802" cy="3939540"/>
          </a:xfrm>
          <a:prstGeom prst="rect">
            <a:avLst/>
          </a:prstGeom>
          <a:noFill/>
        </p:spPr>
        <p:txBody>
          <a:bodyPr wrap="none" rtlCol="0">
            <a:spAutoFit/>
          </a:bodyPr>
          <a:lstStyle/>
          <a:p>
            <a:r>
              <a:rPr lang="en-US" sz="25000" u="none">
                <a:solidFill>
                  <a:srgbClr val="00B2E3"/>
                </a:solidFill>
                <a:latin typeface="ITC Century Std Book"/>
                <a:cs typeface="ITC Century Std Book"/>
              </a:rPr>
              <a:t>”</a:t>
            </a:r>
          </a:p>
        </p:txBody>
      </p:sp>
    </p:spTree>
    <p:extLst>
      <p:ext uri="{BB962C8B-B14F-4D97-AF65-F5344CB8AC3E}">
        <p14:creationId xmlns:p14="http://schemas.microsoft.com/office/powerpoint/2010/main" val="1212589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CD8659-3186-A247-8B78-03C0FFC6EA6D}"/>
              </a:ext>
            </a:extLst>
          </p:cNvPr>
          <p:cNvPicPr>
            <a:picLocks noChangeAspect="1"/>
          </p:cNvPicPr>
          <p:nvPr userDrawn="1"/>
        </p:nvPicPr>
        <p:blipFill>
          <a:blip r:embed="rId2"/>
          <a:srcRect/>
          <a:stretch/>
        </p:blipFill>
        <p:spPr>
          <a:xfrm>
            <a:off x="0" y="0"/>
            <a:ext cx="9175332" cy="6919603"/>
          </a:xfrm>
          <a:prstGeom prst="rect">
            <a:avLst/>
          </a:prstGeom>
        </p:spPr>
      </p:pic>
    </p:spTree>
    <p:extLst>
      <p:ext uri="{BB962C8B-B14F-4D97-AF65-F5344CB8AC3E}">
        <p14:creationId xmlns:p14="http://schemas.microsoft.com/office/powerpoint/2010/main" val="810532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theme" Target="../theme/theme4.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8257542" cy="11185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3739805846"/>
      </p:ext>
    </p:extLst>
  </p:cSld>
  <p:clrMap bg1="lt1" tx1="dk1" bg2="lt2" tx2="dk2" accent1="accent1" accent2="accent2" accent3="accent3" accent4="accent4" accent5="accent5" accent6="accent6" hlink="hlink" folHlink="folHlink"/>
  <p:sldLayoutIdLst>
    <p:sldLayoutId id="2147484599" r:id="rId1"/>
    <p:sldLayoutId id="2147484600" r:id="rId2"/>
    <p:sldLayoutId id="2147484601" r:id="rId3"/>
    <p:sldLayoutId id="2147484602" r:id="rId4"/>
    <p:sldLayoutId id="2147484603" r:id="rId5"/>
    <p:sldLayoutId id="2147484604" r:id="rId6"/>
    <p:sldLayoutId id="2147484605" r:id="rId7"/>
    <p:sldLayoutId id="2147484606" r:id="rId8"/>
    <p:sldLayoutId id="2147484607" r:id="rId9"/>
    <p:sldLayoutId id="2147484608" r:id="rId10"/>
    <p:sldLayoutId id="2147484638" r:id="rId11"/>
    <p:sldLayoutId id="2147484650" r:id="rId12"/>
    <p:sldLayoutId id="2147484651" r:id="rId13"/>
    <p:sldLayoutId id="2147484652" r:id="rId14"/>
  </p:sldLayoutIdLst>
  <p:hf sldNum="0" hdr="0" ftr="0" dt="0"/>
  <p:txStyles>
    <p:titleStyle>
      <a:lvl1pPr algn="l" rtl="0" eaLnBrk="1" fontAlgn="base" hangingPunct="1">
        <a:spcBef>
          <a:spcPct val="0"/>
        </a:spcBef>
        <a:spcAft>
          <a:spcPct val="0"/>
        </a:spcAft>
        <a:defRPr sz="3600" b="1">
          <a:solidFill>
            <a:srgbClr val="00A0A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1" fontAlgn="base" hangingPunct="1">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7139136" cy="11185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540582668"/>
      </p:ext>
    </p:extLst>
  </p:cSld>
  <p:clrMap bg1="lt1" tx1="dk1" bg2="lt2" tx2="dk2" accent1="accent1" accent2="accent2" accent3="accent3" accent4="accent4" accent5="accent5" accent6="accent6" hlink="hlink" folHlink="folHlink"/>
  <p:sldLayoutIdLst>
    <p:sldLayoutId id="2147484611" r:id="rId1"/>
    <p:sldLayoutId id="2147484612" r:id="rId2"/>
    <p:sldLayoutId id="2147484613" r:id="rId3"/>
    <p:sldLayoutId id="2147484614" r:id="rId4"/>
    <p:sldLayoutId id="2147484615" r:id="rId5"/>
    <p:sldLayoutId id="2147484616" r:id="rId6"/>
    <p:sldLayoutId id="2147484617" r:id="rId7"/>
    <p:sldLayoutId id="2147484618" r:id="rId8"/>
    <p:sldLayoutId id="2147484619" r:id="rId9"/>
    <p:sldLayoutId id="2147484620" r:id="rId10"/>
    <p:sldLayoutId id="2147484621" r:id="rId11"/>
    <p:sldLayoutId id="2147484622" r:id="rId12"/>
    <p:sldLayoutId id="2147484623" r:id="rId13"/>
  </p:sldLayoutIdLst>
  <p:hf sldNum="0" hdr="0" ftr="0" dt="0"/>
  <p:txStyles>
    <p:title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0" fontAlgn="base" hangingPunct="0">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40"/>
            <a:ext cx="7139136" cy="11185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2"/>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825228233"/>
      </p:ext>
    </p:extLst>
  </p:cSld>
  <p:clrMap bg1="lt1" tx1="dk1" bg2="lt2" tx2="dk2" accent1="accent1" accent2="accent2" accent3="accent3" accent4="accent4" accent5="accent5" accent6="accent6" hlink="hlink" folHlink="folHlink"/>
  <p:sldLayoutIdLst>
    <p:sldLayoutId id="2147484626" r:id="rId1"/>
    <p:sldLayoutId id="2147484627" r:id="rId2"/>
    <p:sldLayoutId id="2147484628" r:id="rId3"/>
    <p:sldLayoutId id="2147484629" r:id="rId4"/>
    <p:sldLayoutId id="2147484630" r:id="rId5"/>
    <p:sldLayoutId id="2147484631" r:id="rId6"/>
    <p:sldLayoutId id="2147484632" r:id="rId7"/>
    <p:sldLayoutId id="2147484633" r:id="rId8"/>
    <p:sldLayoutId id="2147484634" r:id="rId9"/>
    <p:sldLayoutId id="2147484635" r:id="rId10"/>
    <p:sldLayoutId id="2147484636" r:id="rId11"/>
    <p:sldLayoutId id="2147484637" r:id="rId12"/>
  </p:sldLayoutIdLst>
  <p:hf sldNum="0" hdr="0" ftr="0" dt="0"/>
  <p:txStyles>
    <p:title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0" fontAlgn="base" hangingPunct="0">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8257542" cy="11185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3712255457"/>
      </p:ext>
    </p:extLst>
  </p:cSld>
  <p:clrMap bg1="lt1" tx1="dk1" bg2="lt2" tx2="dk2" accent1="accent1" accent2="accent2" accent3="accent3" accent4="accent4" accent5="accent5" accent6="accent6" hlink="hlink" folHlink="folHlink"/>
  <p:sldLayoutIdLst>
    <p:sldLayoutId id="2147484640" r:id="rId1"/>
    <p:sldLayoutId id="2147484641" r:id="rId2"/>
    <p:sldLayoutId id="2147484642" r:id="rId3"/>
    <p:sldLayoutId id="2147484643" r:id="rId4"/>
    <p:sldLayoutId id="2147484644" r:id="rId5"/>
    <p:sldLayoutId id="2147484645" r:id="rId6"/>
    <p:sldLayoutId id="2147484646" r:id="rId7"/>
    <p:sldLayoutId id="2147484647" r:id="rId8"/>
    <p:sldLayoutId id="2147484648" r:id="rId9"/>
    <p:sldLayoutId id="2147484649" r:id="rId10"/>
  </p:sldLayoutIdLst>
  <p:hf sldNum="0" hdr="0" ftr="0" dt="0"/>
  <p:txStyles>
    <p:titleStyle>
      <a:lvl1pPr algn="l" rtl="0" eaLnBrk="1" fontAlgn="base" hangingPunct="1">
        <a:spcBef>
          <a:spcPct val="0"/>
        </a:spcBef>
        <a:spcAft>
          <a:spcPct val="0"/>
        </a:spcAft>
        <a:defRPr sz="3600" b="1">
          <a:solidFill>
            <a:srgbClr val="00A0A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1" fontAlgn="base" hangingPunct="1">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image" Target="../media/image29.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28.png"/><Relationship Id="rId5" Type="http://schemas.openxmlformats.org/officeDocument/2006/relationships/tags" Target="../tags/tag6.xml"/><Relationship Id="rId10" Type="http://schemas.openxmlformats.org/officeDocument/2006/relationships/image" Target="../media/image27.emf"/><Relationship Id="rId4" Type="http://schemas.openxmlformats.org/officeDocument/2006/relationships/tags" Target="../tags/tag5.xml"/><Relationship Id="rId9"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hyperlink" Target="https://quorum.hqontario.ca/fr/Home/Posts?tags=quality+standards+adoption" TargetMode="External"/><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17.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18.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notesSlide" Target="../notesSlides/notesSlide12.xml"/><Relationship Id="rId5" Type="http://schemas.openxmlformats.org/officeDocument/2006/relationships/slideLayout" Target="../slideLayouts/slideLayout7.xml"/><Relationship Id="rId4" Type="http://schemas.openxmlformats.org/officeDocument/2006/relationships/tags" Target="../tags/tag22.xml"/></Relationships>
</file>

<file path=ppt/slides/_rels/slide14.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41.png"/><Relationship Id="rId5" Type="http://schemas.openxmlformats.org/officeDocument/2006/relationships/hyperlink" Target="https://www.diabetes.ca/DiabetesCanadaWebsite/media/About-Diabetes/Diabetes%20Charter/2019-Backgrounder-Ontario.pdf" TargetMode="External"/><Relationship Id="rId4"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42.png"/><Relationship Id="rId5" Type="http://schemas.openxmlformats.org/officeDocument/2006/relationships/hyperlink" Target="https://www.canada.ca/fr/sante-publique/services/maladies-chroniques/rapports-publications/diabete/diabete-canada-perspective-sante-publique-faits-chiffres.html" TargetMode="External"/><Relationship Id="rId4"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43.png"/><Relationship Id="rId5" Type="http://schemas.openxmlformats.org/officeDocument/2006/relationships/hyperlink" Target="https://www.diabetes.ca/DiabetesCanadaWebsite/media/About-Diabetes/Diabetes%20Charter/2019-Backgrounder-Ontario.pdf" TargetMode="External"/><Relationship Id="rId4"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chart" Target="../charts/chart1.xml"/><Relationship Id="rId4"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chart" Target="../charts/chart2.xml"/><Relationship Id="rId4"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chart" Target="../charts/chart3.xml"/><Relationship Id="rId4"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9.xml"/><Relationship Id="rId1" Type="http://schemas.openxmlformats.org/officeDocument/2006/relationships/tags" Target="../tags/tag38.xml"/><Relationship Id="rId4" Type="http://schemas.openxmlformats.org/officeDocument/2006/relationships/chart" Target="../charts/chart4.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chart" Target="../charts/chart5.xml"/></Relationships>
</file>

<file path=ppt/slides/_rels/slide22.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4"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45.xml"/><Relationship Id="rId4" Type="http://schemas.openxmlformats.org/officeDocument/2006/relationships/hyperlink" Target="https://www.hqontario.ca/Am&#233;liorer-les-soins-gr&#226;ce-aux-donn&#233;es-probantes/Normes-de-qualit&#233;/Voir-toutes-les-normes-de-qualit&#233;/Diab&#232;te-de-grossesse"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4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4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48.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4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10.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ags" Target="../tags/tag5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5" Type="http://schemas.openxmlformats.org/officeDocument/2006/relationships/notesSlide" Target="../notesSlides/notesSlide25.xml"/><Relationship Id="rId4"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3.xml"/><Relationship Id="rId7" Type="http://schemas.openxmlformats.org/officeDocument/2006/relationships/diagramColors" Target="../diagrams/colors1.xml"/><Relationship Id="rId2" Type="http://schemas.openxmlformats.org/officeDocument/2006/relationships/slideLayout" Target="../slideLayouts/slideLayout3.xml"/><Relationship Id="rId1" Type="http://schemas.openxmlformats.org/officeDocument/2006/relationships/tags" Target="../tags/tag1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notesSlide" Target="../notesSlides/notesSlide4.xml"/><Relationship Id="rId7" Type="http://schemas.openxmlformats.org/officeDocument/2006/relationships/image" Target="../media/image32.png"/><Relationship Id="rId2" Type="http://schemas.openxmlformats.org/officeDocument/2006/relationships/slideLayout" Target="../slideLayouts/slideLayout5.xml"/><Relationship Id="rId1" Type="http://schemas.openxmlformats.org/officeDocument/2006/relationships/tags" Target="../tags/tag1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hyperlink" Target="https://www.hqontario.ca/Am&#233;liorer-les-soins-gr&#226;ce-aux-donn&#233;es-probantes/Normes-de-qualit&#233;/Voir-toutes-les-normes-de-qualit&#233;/Diab&#232;te-de-type-1" TargetMode="External"/><Relationship Id="rId9" Type="http://schemas.openxmlformats.org/officeDocument/2006/relationships/image" Target="../media/image3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38.png"/><Relationship Id="rId2" Type="http://schemas.openxmlformats.org/officeDocument/2006/relationships/slideLayout" Target="../slideLayouts/slideLayout13.xml"/><Relationship Id="rId1" Type="http://schemas.openxmlformats.org/officeDocument/2006/relationships/tags" Target="../tags/tag1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14.xml"/><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1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16.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A291A8-1382-D540-A1A4-729B0126E327}"/>
              </a:ext>
            </a:extLst>
          </p:cNvPr>
          <p:cNvSpPr txBox="1"/>
          <p:nvPr>
            <p:custDataLst>
              <p:tags r:id="rId2"/>
            </p:custDataLst>
          </p:nvPr>
        </p:nvSpPr>
        <p:spPr>
          <a:xfrm>
            <a:off x="417749" y="1493752"/>
            <a:ext cx="7170583" cy="1554272"/>
          </a:xfrm>
          <a:prstGeom prst="rect">
            <a:avLst/>
          </a:prstGeom>
          <a:noFill/>
        </p:spPr>
        <p:txBody>
          <a:bodyPr wrap="square" rtlCol="0" anchor="t">
            <a:spAutoFit/>
          </a:bodyPr>
          <a:lstStyle/>
          <a:p>
            <a:pPr>
              <a:lnSpc>
                <a:spcPts val="5745"/>
              </a:lnSpc>
            </a:pPr>
            <a:r>
              <a:rPr lang="fr-CA" sz="5000" u="none" dirty="0">
                <a:latin typeface="+mn-lt"/>
                <a:ea typeface="Helvetica Neue Light" panose="02000403000000020004" pitchFamily="2" charset="0"/>
                <a:cs typeface="Arial"/>
              </a:rPr>
              <a:t>Norme de qualité sur </a:t>
            </a:r>
            <a:br>
              <a:rPr lang="fr-CA" sz="5000" u="none" dirty="0">
                <a:latin typeface="+mn-lt"/>
                <a:ea typeface="Helvetica Neue Light" panose="02000403000000020004" pitchFamily="2" charset="0"/>
                <a:cs typeface="Arial"/>
              </a:rPr>
            </a:br>
            <a:r>
              <a:rPr lang="fr-CA" sz="5000" u="none" dirty="0">
                <a:latin typeface="+mn-lt"/>
                <a:ea typeface="Helvetica Neue Light" panose="02000403000000020004" pitchFamily="2" charset="0"/>
                <a:cs typeface="Arial"/>
              </a:rPr>
              <a:t>le diabète de type 1</a:t>
            </a:r>
          </a:p>
        </p:txBody>
      </p:sp>
      <p:sp>
        <p:nvSpPr>
          <p:cNvPr id="9" name="Rectangle 2">
            <a:extLst>
              <a:ext uri="{FF2B5EF4-FFF2-40B4-BE49-F238E27FC236}">
                <a16:creationId xmlns:a16="http://schemas.microsoft.com/office/drawing/2014/main" id="{9F1007DD-C592-9A42-BB2E-04EDED0F40D9}"/>
              </a:ext>
            </a:extLst>
          </p:cNvPr>
          <p:cNvSpPr txBox="1">
            <a:spLocks noChangeArrowheads="1"/>
          </p:cNvSpPr>
          <p:nvPr>
            <p:custDataLst>
              <p:tags r:id="rId3"/>
            </p:custDataLst>
          </p:nvPr>
        </p:nvSpPr>
        <p:spPr bwMode="auto">
          <a:xfrm>
            <a:off x="417749" y="3647573"/>
            <a:ext cx="4557838" cy="742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0" tIns="45720" rIns="91440" bIns="45720" anchor="ct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nSpc>
                <a:spcPts val="2660"/>
              </a:lnSpc>
            </a:pPr>
            <a:r>
              <a:rPr lang="fr-CA" sz="2400" u="none" dirty="0">
                <a:latin typeface="+mj-lt"/>
                <a:ea typeface="MS PGothic"/>
                <a:cs typeface="Arial"/>
              </a:rPr>
              <a:t>Orienter des soins fondés sur des données probantes pour les personnes de tous âges atteintes de diabète de type 1 en Ontario</a:t>
            </a:r>
          </a:p>
          <a:p>
            <a:pPr>
              <a:lnSpc>
                <a:spcPts val="2660"/>
              </a:lnSpc>
            </a:pPr>
            <a:endParaRPr lang="en-US" altLang="en-US" sz="2000" u="none" spc="80"/>
          </a:p>
        </p:txBody>
      </p:sp>
      <p:pic>
        <p:nvPicPr>
          <p:cNvPr id="11" name="Picture 10">
            <a:extLst>
              <a:ext uri="{FF2B5EF4-FFF2-40B4-BE49-F238E27FC236}">
                <a16:creationId xmlns:a16="http://schemas.microsoft.com/office/drawing/2014/main" id="{F056D91C-40E4-2644-9877-6CE942E131B9}"/>
              </a:ext>
            </a:extLst>
          </p:cNvPr>
          <p:cNvPicPr>
            <a:picLocks noChangeAspect="1"/>
          </p:cNvPicPr>
          <p:nvPr>
            <p:custDataLst>
              <p:tags r:id="rId4"/>
            </p:custDataLst>
          </p:nvPr>
        </p:nvPicPr>
        <p:blipFill>
          <a:blip r:embed="rId10"/>
          <a:stretch>
            <a:fillRect/>
          </a:stretch>
        </p:blipFill>
        <p:spPr>
          <a:xfrm>
            <a:off x="418783" y="423495"/>
            <a:ext cx="822317" cy="822317"/>
          </a:xfrm>
          <a:prstGeom prst="rect">
            <a:avLst/>
          </a:prstGeom>
        </p:spPr>
      </p:pic>
      <p:cxnSp>
        <p:nvCxnSpPr>
          <p:cNvPr id="12" name="Straight Connector 11">
            <a:extLst>
              <a:ext uri="{FF2B5EF4-FFF2-40B4-BE49-F238E27FC236}">
                <a16:creationId xmlns:a16="http://schemas.microsoft.com/office/drawing/2014/main" id="{A584562E-50ED-884F-96BA-FB1269B1C584}"/>
              </a:ext>
            </a:extLst>
          </p:cNvPr>
          <p:cNvCxnSpPr>
            <a:cxnSpLocks/>
          </p:cNvCxnSpPr>
          <p:nvPr>
            <p:custDataLst>
              <p:tags r:id="rId5"/>
            </p:custDataLst>
          </p:nvPr>
        </p:nvCxnSpPr>
        <p:spPr bwMode="auto">
          <a:xfrm>
            <a:off x="503474" y="3048024"/>
            <a:ext cx="5087701" cy="0"/>
          </a:xfrm>
          <a:prstGeom prst="line">
            <a:avLst/>
          </a:prstGeom>
          <a:solidFill>
            <a:srgbClr val="FFFF00"/>
          </a:solidFill>
          <a:ln w="66675" cap="flat" cmpd="sng" algn="ctr">
            <a:solidFill>
              <a:srgbClr val="ED037C"/>
            </a:solidFill>
            <a:prstDash val="solid"/>
            <a:round/>
            <a:headEnd type="none" w="med" len="med"/>
            <a:tailEnd type="none" w="med" len="med"/>
          </a:ln>
          <a:effectLst/>
        </p:spPr>
      </p:cxnSp>
      <p:pic>
        <p:nvPicPr>
          <p:cNvPr id="8" name="Picture 7">
            <a:extLst>
              <a:ext uri="{FF2B5EF4-FFF2-40B4-BE49-F238E27FC236}">
                <a16:creationId xmlns:a16="http://schemas.microsoft.com/office/drawing/2014/main" id="{A0099E15-9F27-44F2-8284-17F011445B16}"/>
              </a:ext>
            </a:extLst>
          </p:cNvPr>
          <p:cNvPicPr>
            <a:picLocks noChangeAspect="1"/>
          </p:cNvPicPr>
          <p:nvPr>
            <p:custDataLst>
              <p:tags r:id="rId6"/>
            </p:custDataLst>
          </p:nvPr>
        </p:nvPicPr>
        <p:blipFill>
          <a:blip r:embed="rId11"/>
          <a:stretch>
            <a:fillRect/>
          </a:stretch>
        </p:blipFill>
        <p:spPr>
          <a:xfrm>
            <a:off x="255042" y="5732598"/>
            <a:ext cx="1972115" cy="965213"/>
          </a:xfrm>
          <a:prstGeom prst="rect">
            <a:avLst/>
          </a:prstGeom>
        </p:spPr>
      </p:pic>
      <p:pic>
        <p:nvPicPr>
          <p:cNvPr id="4" name="Picture 3">
            <a:extLst>
              <a:ext uri="{FF2B5EF4-FFF2-40B4-BE49-F238E27FC236}">
                <a16:creationId xmlns:a16="http://schemas.microsoft.com/office/drawing/2014/main" id="{65D851AB-85E8-4093-BA53-E124F7C65BA2}"/>
              </a:ext>
            </a:extLst>
          </p:cNvPr>
          <p:cNvPicPr>
            <a:picLocks noChangeAspect="1"/>
          </p:cNvPicPr>
          <p:nvPr>
            <p:custDataLst>
              <p:tags r:id="rId7"/>
            </p:custDataLst>
          </p:nvPr>
        </p:nvPicPr>
        <p:blipFill>
          <a:blip r:embed="rId12"/>
          <a:stretch>
            <a:fillRect/>
          </a:stretch>
        </p:blipFill>
        <p:spPr>
          <a:xfrm>
            <a:off x="5343525" y="3419475"/>
            <a:ext cx="3800475" cy="3438525"/>
          </a:xfrm>
          <a:prstGeom prst="rect">
            <a:avLst/>
          </a:prstGeom>
        </p:spPr>
      </p:pic>
    </p:spTree>
    <p:custDataLst>
      <p:tags r:id="rId1"/>
    </p:custDataLst>
    <p:extLst>
      <p:ext uri="{BB962C8B-B14F-4D97-AF65-F5344CB8AC3E}">
        <p14:creationId xmlns:p14="http://schemas.microsoft.com/office/powerpoint/2010/main" val="2260738719"/>
      </p:ext>
    </p:extLst>
  </p:cSld>
  <p:clrMapOvr>
    <a:masterClrMapping/>
  </p:clrMapOvr>
  <p:transition spd="slow" advClick="0" advTm="3000">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1E97149-EA73-4A6A-A178-E080DB5035C2}"/>
              </a:ext>
            </a:extLst>
          </p:cNvPr>
          <p:cNvGrpSpPr/>
          <p:nvPr/>
        </p:nvGrpSpPr>
        <p:grpSpPr>
          <a:xfrm>
            <a:off x="2466974" y="1619250"/>
            <a:ext cx="6555105" cy="4479954"/>
            <a:chOff x="1993385" y="338403"/>
            <a:chExt cx="7150615" cy="4290225"/>
          </a:xfrm>
        </p:grpSpPr>
        <p:pic>
          <p:nvPicPr>
            <p:cNvPr id="8" name="Picture 7">
              <a:extLst>
                <a:ext uri="{FF2B5EF4-FFF2-40B4-BE49-F238E27FC236}">
                  <a16:creationId xmlns:a16="http://schemas.microsoft.com/office/drawing/2014/main" id="{85C48778-1FF3-4DF8-8118-6BD90C0040DF}"/>
                </a:ext>
              </a:extLst>
            </p:cNvPr>
            <p:cNvPicPr>
              <a:picLocks noChangeAspect="1"/>
            </p:cNvPicPr>
            <p:nvPr/>
          </p:nvPicPr>
          <p:blipFill rotWithShape="1">
            <a:blip r:embed="rId3">
              <a:extLst>
                <a:ext uri="{28A0092B-C50C-407E-A947-70E740481C1C}">
                  <a14:useLocalDpi xmlns:a14="http://schemas.microsoft.com/office/drawing/2010/main" val="0"/>
                </a:ext>
              </a:extLst>
            </a:blip>
            <a:srcRect r="11683" b="2629"/>
            <a:stretch/>
          </p:blipFill>
          <p:spPr>
            <a:xfrm>
              <a:off x="1993385" y="338403"/>
              <a:ext cx="7150615" cy="4290225"/>
            </a:xfrm>
            <a:prstGeom prst="rect">
              <a:avLst/>
            </a:prstGeom>
          </p:spPr>
        </p:pic>
        <p:pic>
          <p:nvPicPr>
            <p:cNvPr id="9" name="Picture 8">
              <a:extLst>
                <a:ext uri="{FF2B5EF4-FFF2-40B4-BE49-F238E27FC236}">
                  <a16:creationId xmlns:a16="http://schemas.microsoft.com/office/drawing/2014/main" id="{8455E807-9324-4CEC-87F8-FF56EBCBA9A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413987" y="570680"/>
              <a:ext cx="5280086" cy="3290705"/>
            </a:xfrm>
            <a:prstGeom prst="rect">
              <a:avLst/>
            </a:prstGeom>
          </p:spPr>
        </p:pic>
      </p:grpSp>
      <p:sp>
        <p:nvSpPr>
          <p:cNvPr id="2" name="Title 1">
            <a:extLst>
              <a:ext uri="{FF2B5EF4-FFF2-40B4-BE49-F238E27FC236}">
                <a16:creationId xmlns:a16="http://schemas.microsoft.com/office/drawing/2014/main" id="{313D18A7-016D-4068-88B1-A754A0CE0D50}"/>
              </a:ext>
            </a:extLst>
          </p:cNvPr>
          <p:cNvSpPr>
            <a:spLocks noGrp="1"/>
          </p:cNvSpPr>
          <p:nvPr>
            <p:ph type="title"/>
          </p:nvPr>
        </p:nvSpPr>
        <p:spPr/>
        <p:txBody>
          <a:bodyPr/>
          <a:lstStyle/>
          <a:p>
            <a:r>
              <a:rPr lang="fr-CA" sz="2400" b="0" dirty="0">
                <a:solidFill>
                  <a:schemeClr val="tx1"/>
                </a:solidFill>
                <a:latin typeface="Calibri" panose="020F0502020204030204" pitchFamily="34" charset="0"/>
                <a:cs typeface="Calibri" panose="020F0502020204030204" pitchFamily="34" charset="0"/>
              </a:rPr>
              <a:t>Normes de qualité : </a:t>
            </a:r>
            <a:br>
              <a:rPr lang="fr-CA" b="0" dirty="0">
                <a:solidFill>
                  <a:schemeClr val="tx1"/>
                </a:solidFill>
              </a:rPr>
            </a:br>
            <a:r>
              <a:rPr lang="en-US" dirty="0">
                <a:solidFill>
                  <a:schemeClr val="tx1"/>
                </a:solidFill>
                <a:latin typeface="Calibri" panose="020F0502020204030204" pitchFamily="34" charset="0"/>
                <a:cs typeface="Calibri" panose="020F0502020204030204" pitchFamily="34" charset="0"/>
              </a:rPr>
              <a:t>Quorum</a:t>
            </a:r>
            <a:endParaRPr lang="en-US"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805AE972-0C5D-4C3F-B73A-0E73848BD203}"/>
              </a:ext>
            </a:extLst>
          </p:cNvPr>
          <p:cNvSpPr>
            <a:spLocks noGrp="1"/>
          </p:cNvSpPr>
          <p:nvPr>
            <p:ph idx="1"/>
          </p:nvPr>
        </p:nvSpPr>
        <p:spPr>
          <a:xfrm>
            <a:off x="297403" y="1462589"/>
            <a:ext cx="2762516" cy="4738542"/>
          </a:xfrm>
        </p:spPr>
        <p:txBody>
          <a:bodyPr/>
          <a:lstStyle/>
          <a:p>
            <a:pPr marL="0" indent="0">
              <a:buNone/>
            </a:pPr>
            <a:r>
              <a:rPr lang="fr-CA" sz="2000" b="1" dirty="0">
                <a:latin typeface="Calibri" panose="020F0502020204030204" pitchFamily="34" charset="0"/>
                <a:cs typeface="Calibri" panose="020F0502020204030204" pitchFamily="34" charset="0"/>
              </a:rPr>
              <a:t>Quorum </a:t>
            </a:r>
            <a:r>
              <a:rPr lang="fr-CA" sz="2000" dirty="0">
                <a:latin typeface="Calibri" panose="020F0502020204030204" pitchFamily="34" charset="0"/>
                <a:cs typeface="Calibri" panose="020F0502020204030204" pitchFamily="34" charset="0"/>
              </a:rPr>
              <a:t>est une communauté en ligne qui a pour ambition d’améliorer la qualité des soins de santé en Ontario. </a:t>
            </a:r>
          </a:p>
          <a:p>
            <a:pPr marL="0" indent="0">
              <a:buNone/>
            </a:pPr>
            <a:r>
              <a:rPr lang="fr-CA" sz="2000" dirty="0">
                <a:latin typeface="Calibri" panose="020F0502020204030204" pitchFamily="34" charset="0"/>
                <a:cs typeface="Calibri" panose="020F0502020204030204" pitchFamily="34" charset="0"/>
              </a:rPr>
              <a:t>La </a:t>
            </a:r>
            <a:r>
              <a:rPr lang="fr-CA" sz="2000" b="1" dirty="0">
                <a:solidFill>
                  <a:srgbClr val="00B2E3"/>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Série sur l’adoption de normes de qualité </a:t>
            </a:r>
            <a:r>
              <a:rPr lang="fr-CA" sz="2000" dirty="0">
                <a:latin typeface="Calibri" panose="020F0502020204030204" pitchFamily="34" charset="0"/>
                <a:cs typeface="Calibri" panose="020F0502020204030204" pitchFamily="34" charset="0"/>
              </a:rPr>
              <a:t>met en évidence les efforts déployés dans le domaine des soins de santé pour mettre en œuvre des changements et éliminer les lacunes en matière de soins liés aux normes de qualité. </a:t>
            </a:r>
          </a:p>
          <a:p>
            <a:pPr marL="0" indent="0">
              <a:buNone/>
            </a:pPr>
            <a:endParaRPr lang="en-CA" sz="1800" dirty="0"/>
          </a:p>
          <a:p>
            <a:pPr marL="0" indent="0">
              <a:buNone/>
            </a:pPr>
            <a:endParaRPr lang="en-CA" sz="1800" dirty="0"/>
          </a:p>
          <a:p>
            <a:endParaRPr lang="en-US" sz="1800" dirty="0"/>
          </a:p>
        </p:txBody>
      </p:sp>
      <p:sp>
        <p:nvSpPr>
          <p:cNvPr id="5" name="TextBox 4">
            <a:extLst>
              <a:ext uri="{FF2B5EF4-FFF2-40B4-BE49-F238E27FC236}">
                <a16:creationId xmlns:a16="http://schemas.microsoft.com/office/drawing/2014/main" id="{FBC3D522-E827-4C68-BC6D-2E4D09F79CAD}"/>
              </a:ext>
            </a:extLst>
          </p:cNvPr>
          <p:cNvSpPr txBox="1"/>
          <p:nvPr/>
        </p:nvSpPr>
        <p:spPr>
          <a:xfrm>
            <a:off x="142522" y="6040291"/>
            <a:ext cx="8704075" cy="646331"/>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dirty="0">
              <a:ln>
                <a:noFill/>
              </a:ln>
              <a:solidFill>
                <a:srgbClr val="047BC1"/>
              </a:solidFill>
              <a:effectLst/>
              <a:uLnTx/>
              <a:uFillTx/>
              <a:latin typeface="Arial" panose="020B0604020202020204" pitchFamily="34" charset="0"/>
              <a:ea typeface="MS PGothic" panose="020B0600070205080204" pitchFamily="34" charset="-128"/>
              <a:cs typeface="+mn-cs"/>
            </a:endParaRPr>
          </a:p>
          <a:p>
            <a:pPr lvl="0" algn="ctr">
              <a:defRPr/>
            </a:pPr>
            <a:r>
              <a:rPr lang="en-US" sz="1800" b="1">
                <a:solidFill>
                  <a:srgbClr val="00B2E3"/>
                </a:solidFill>
                <a:latin typeface="Calibri" panose="020F0502020204030204" pitchFamily="34" charset="0"/>
                <a:cs typeface="Calibri" panose="020F0502020204030204" pitchFamily="34" charset="0"/>
              </a:rPr>
              <a:t>quorum.hqontario.ca</a:t>
            </a:r>
            <a:endParaRPr kumimoji="0" lang="en-CA" sz="1800" b="1" i="0" u="none" strike="noStrike" kern="1200" cap="none" spc="0" normalizeH="0" baseline="0" noProof="0">
              <a:ln>
                <a:noFill/>
              </a:ln>
              <a:solidFill>
                <a:srgbClr val="00B2E3"/>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3081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z="2400" b="0" dirty="0">
                <a:solidFill>
                  <a:schemeClr val="tx1"/>
                </a:solidFill>
                <a:latin typeface="Calibri" panose="020F0502020204030204" pitchFamily="34" charset="0"/>
                <a:cs typeface="Calibri" panose="020F0502020204030204" pitchFamily="34" charset="0"/>
              </a:rPr>
              <a:t>Normes de qualité :</a:t>
            </a:r>
            <a:br>
              <a:rPr lang="en-US" sz="2400" dirty="0">
                <a:solidFill>
                  <a:schemeClr val="tx1"/>
                </a:solidFill>
                <a:latin typeface="Calibri" panose="020F0502020204030204" pitchFamily="34" charset="0"/>
                <a:cs typeface="Calibri" panose="020F0502020204030204" pitchFamily="34" charset="0"/>
              </a:rPr>
            </a:br>
            <a:r>
              <a:rPr lang="fr-CA" dirty="0">
                <a:solidFill>
                  <a:schemeClr val="tx1"/>
                </a:solidFill>
                <a:latin typeface="Calibri" panose="020F0502020204030204" pitchFamily="34" charset="0"/>
                <a:cs typeface="Calibri" panose="020F0502020204030204" pitchFamily="34" charset="0"/>
              </a:rPr>
              <a:t>Guide de mesure</a:t>
            </a:r>
            <a:endParaRPr lang="en-US" dirty="0">
              <a:latin typeface="Calibri" panose="020F0502020204030204" pitchFamily="34" charset="0"/>
              <a:cs typeface="Calibri" panose="020F0502020204030204" pitchFamily="34" charset="0"/>
            </a:endParaRPr>
          </a:p>
        </p:txBody>
      </p:sp>
      <p:sp>
        <p:nvSpPr>
          <p:cNvPr id="5" name="Content Placeholder 4"/>
          <p:cNvSpPr>
            <a:spLocks noGrp="1"/>
          </p:cNvSpPr>
          <p:nvPr>
            <p:ph idx="4294967295"/>
          </p:nvPr>
        </p:nvSpPr>
        <p:spPr>
          <a:xfrm>
            <a:off x="457200" y="2040123"/>
            <a:ext cx="4438891" cy="3121523"/>
          </a:xfrm>
        </p:spPr>
        <p:txBody>
          <a:bodyPr/>
          <a:lstStyle/>
          <a:p>
            <a:pPr marL="0" indent="0">
              <a:buNone/>
            </a:pPr>
            <a:r>
              <a:rPr lang="fr-CA" sz="2000" dirty="0">
                <a:latin typeface="Calibri" panose="020F0502020204030204" pitchFamily="34" charset="0"/>
                <a:cs typeface="Calibri" panose="020F0502020204030204" pitchFamily="34" charset="0"/>
              </a:rPr>
              <a:t>Le </a:t>
            </a:r>
            <a:r>
              <a:rPr lang="fr-CA" sz="2000" b="1" dirty="0">
                <a:latin typeface="Calibri" panose="020F0502020204030204" pitchFamily="34" charset="0"/>
                <a:cs typeface="Calibri" panose="020F0502020204030204" pitchFamily="34" charset="0"/>
              </a:rPr>
              <a:t>guide de mesure </a:t>
            </a:r>
            <a:r>
              <a:rPr lang="fr-CA" sz="2000" dirty="0">
                <a:latin typeface="Calibri" panose="020F0502020204030204" pitchFamily="34" charset="0"/>
                <a:cs typeface="Calibri" panose="020F0502020204030204" pitchFamily="34" charset="0"/>
              </a:rPr>
              <a:t>comporte deux sections dédiées :</a:t>
            </a:r>
          </a:p>
          <a:p>
            <a:pPr lvl="0">
              <a:buClr>
                <a:srgbClr val="00B2E3"/>
              </a:buClr>
            </a:pPr>
            <a:r>
              <a:rPr lang="fr-CA" sz="2000" b="1" dirty="0">
                <a:latin typeface="Calibri" panose="020F0502020204030204" pitchFamily="34" charset="0"/>
                <a:cs typeface="Calibri" panose="020F0502020204030204" pitchFamily="34" charset="0"/>
              </a:rPr>
              <a:t>Mesure locale :</a:t>
            </a:r>
            <a:r>
              <a:rPr lang="fr-CA" sz="2000" dirty="0">
                <a:latin typeface="Calibri" panose="020F0502020204030204" pitchFamily="34" charset="0"/>
                <a:cs typeface="Calibri" panose="020F0502020204030204" pitchFamily="34" charset="0"/>
              </a:rPr>
              <a:t> ce que vous pouvez faire pour évaluer la qualité des soins que vous fournissez à l’échelle locale</a:t>
            </a:r>
          </a:p>
          <a:p>
            <a:pPr lvl="0">
              <a:buClr>
                <a:srgbClr val="00B2E3"/>
              </a:buClr>
            </a:pPr>
            <a:r>
              <a:rPr lang="fr-CA" sz="2000" b="1" dirty="0">
                <a:latin typeface="Calibri" panose="020F0502020204030204" pitchFamily="34" charset="0"/>
                <a:cs typeface="Calibri" panose="020F0502020204030204" pitchFamily="34" charset="0"/>
              </a:rPr>
              <a:t>Mesure provinciale :</a:t>
            </a:r>
            <a:r>
              <a:rPr lang="fr-CA" sz="2000" dirty="0">
                <a:latin typeface="Calibri" panose="020F0502020204030204" pitchFamily="34" charset="0"/>
                <a:cs typeface="Calibri" panose="020F0502020204030204" pitchFamily="34" charset="0"/>
              </a:rPr>
              <a:t> ce que vous pouvez faire pour mesurer le succès de la norme de qualité à l’échelle provinciale</a:t>
            </a:r>
          </a:p>
          <a:p>
            <a:pPr marL="0" indent="0">
              <a:buNone/>
            </a:pPr>
            <a:endParaRPr lang="en-US" sz="1800" dirty="0"/>
          </a:p>
        </p:txBody>
      </p:sp>
      <p:pic>
        <p:nvPicPr>
          <p:cNvPr id="4" name="Picture 3">
            <a:extLst>
              <a:ext uri="{FF2B5EF4-FFF2-40B4-BE49-F238E27FC236}">
                <a16:creationId xmlns:a16="http://schemas.microsoft.com/office/drawing/2014/main" id="{3E30ADF6-86DE-4BF8-ADF8-2BBA0FAE2D4A}"/>
              </a:ext>
            </a:extLst>
          </p:cNvPr>
          <p:cNvPicPr>
            <a:picLocks noChangeAspect="1"/>
          </p:cNvPicPr>
          <p:nvPr/>
        </p:nvPicPr>
        <p:blipFill>
          <a:blip r:embed="rId4"/>
          <a:stretch>
            <a:fillRect/>
          </a:stretch>
        </p:blipFill>
        <p:spPr>
          <a:xfrm>
            <a:off x="5237825" y="1481136"/>
            <a:ext cx="3285754" cy="4239495"/>
          </a:xfrm>
          <a:prstGeom prst="rect">
            <a:avLst/>
          </a:prstGeom>
          <a:effectLst>
            <a:glow rad="63500">
              <a:schemeClr val="accent4">
                <a:satMod val="175000"/>
                <a:alpha val="40000"/>
              </a:schemeClr>
            </a:glow>
          </a:effectLst>
        </p:spPr>
      </p:pic>
    </p:spTree>
    <p:custDataLst>
      <p:tags r:id="rId1"/>
    </p:custDataLst>
    <p:extLst>
      <p:ext uri="{BB962C8B-B14F-4D97-AF65-F5344CB8AC3E}">
        <p14:creationId xmlns:p14="http://schemas.microsoft.com/office/powerpoint/2010/main" val="4087828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5588"/>
            <a:ext cx="8244584" cy="1165909"/>
          </a:xfrm>
        </p:spPr>
        <p:txBody>
          <a:bodyPr/>
          <a:lstStyle/>
          <a:p>
            <a:r>
              <a:rPr lang="fr-CA" sz="2400" b="0" dirty="0">
                <a:solidFill>
                  <a:schemeClr val="tx1"/>
                </a:solidFill>
                <a:latin typeface="Calibri" panose="020F0502020204030204" pitchFamily="34" charset="0"/>
                <a:cs typeface="Calibri" panose="020F0502020204030204" pitchFamily="34" charset="0"/>
              </a:rPr>
              <a:t>Normes de qualité :</a:t>
            </a:r>
            <a:br>
              <a:rPr lang="en-US" sz="2400" dirty="0">
                <a:solidFill>
                  <a:schemeClr val="tx1"/>
                </a:solidFill>
                <a:highlight>
                  <a:srgbClr val="FFFF00"/>
                </a:highlight>
                <a:latin typeface="Calibri" panose="020F0502020204030204" pitchFamily="34" charset="0"/>
                <a:cs typeface="Calibri" panose="020F0502020204030204" pitchFamily="34" charset="0"/>
              </a:rPr>
            </a:br>
            <a:r>
              <a:rPr lang="fr-CA" dirty="0">
                <a:solidFill>
                  <a:schemeClr val="tx1"/>
                </a:solidFill>
                <a:latin typeface="Calibri" panose="020F0502020204030204" pitchFamily="34" charset="0"/>
                <a:cs typeface="Calibri" panose="020F0502020204030204" pitchFamily="34" charset="0"/>
              </a:rPr>
              <a:t>Tableaux de données</a:t>
            </a:r>
            <a:endParaRPr lang="en-US" dirty="0">
              <a:latin typeface="Calibri" panose="020F0502020204030204" pitchFamily="34" charset="0"/>
              <a:cs typeface="Calibri" panose="020F0502020204030204" pitchFamily="34" charset="0"/>
            </a:endParaRPr>
          </a:p>
        </p:txBody>
      </p:sp>
      <p:sp>
        <p:nvSpPr>
          <p:cNvPr id="5" name="Content Placeholder 4"/>
          <p:cNvSpPr>
            <a:spLocks noGrp="1"/>
          </p:cNvSpPr>
          <p:nvPr>
            <p:ph idx="4294967295"/>
          </p:nvPr>
        </p:nvSpPr>
        <p:spPr>
          <a:xfrm>
            <a:off x="306281" y="1868237"/>
            <a:ext cx="4068771" cy="3958131"/>
          </a:xfrm>
        </p:spPr>
        <p:txBody>
          <a:bodyPr/>
          <a:lstStyle/>
          <a:p>
            <a:pPr marL="0" indent="0">
              <a:buNone/>
            </a:pPr>
            <a:r>
              <a:rPr lang="fr-CA" sz="2000" dirty="0">
                <a:latin typeface="Calibri" panose="020F0502020204030204" pitchFamily="34" charset="0"/>
                <a:cs typeface="Calibri" panose="020F0502020204030204" pitchFamily="34" charset="0"/>
              </a:rPr>
              <a:t>Les </a:t>
            </a:r>
            <a:r>
              <a:rPr lang="fr-CA" sz="2000" b="1" dirty="0">
                <a:latin typeface="Calibri" panose="020F0502020204030204" pitchFamily="34" charset="0"/>
                <a:cs typeface="Calibri" panose="020F0502020204030204" pitchFamily="34" charset="0"/>
              </a:rPr>
              <a:t>tableaux de données </a:t>
            </a:r>
            <a:r>
              <a:rPr lang="fr-CA" sz="2000" dirty="0">
                <a:latin typeface="Calibri" panose="020F0502020204030204" pitchFamily="34" charset="0"/>
                <a:cs typeface="Calibri" panose="020F0502020204030204" pitchFamily="34" charset="0"/>
              </a:rPr>
              <a:t>peuvent être utilisés pour examiner les variations dans les résultats des indicateurs dans l’ensemble de la province. Ils comprennent des données sur les indicateurs clés :</a:t>
            </a:r>
          </a:p>
          <a:p>
            <a:pPr>
              <a:buClr>
                <a:srgbClr val="00B2E3"/>
              </a:buClr>
              <a:buFont typeface="Arial" panose="020B0604020202020204" pitchFamily="34" charset="0"/>
              <a:buChar char="•"/>
            </a:pPr>
            <a:r>
              <a:rPr lang="fr-CA" sz="2000" dirty="0">
                <a:latin typeface="Calibri" panose="020F0502020204030204" pitchFamily="34" charset="0"/>
                <a:cs typeface="Calibri" panose="020F0502020204030204" pitchFamily="34" charset="0"/>
              </a:rPr>
              <a:t>Au fil du temps pour l’Ontario</a:t>
            </a:r>
          </a:p>
          <a:p>
            <a:pPr>
              <a:buClr>
                <a:srgbClr val="00B2E3"/>
              </a:buClr>
              <a:buFont typeface="Arial" panose="020B0604020202020204" pitchFamily="34" charset="0"/>
              <a:buChar char="•"/>
            </a:pPr>
            <a:r>
              <a:rPr lang="fr-CA" sz="2000" dirty="0">
                <a:latin typeface="Calibri" panose="020F0502020204030204" pitchFamily="34" charset="0"/>
                <a:cs typeface="Calibri" panose="020F0502020204030204" pitchFamily="34" charset="0"/>
              </a:rPr>
              <a:t>Dans toutes les régions de l’Ontario</a:t>
            </a:r>
          </a:p>
          <a:p>
            <a:pPr>
              <a:buClr>
                <a:srgbClr val="00B2E3"/>
              </a:buClr>
              <a:buFont typeface="Arial" panose="020B0604020202020204" pitchFamily="34" charset="0"/>
              <a:buChar char="•"/>
            </a:pPr>
            <a:r>
              <a:rPr lang="fr-CA" sz="2000" dirty="0">
                <a:latin typeface="Calibri" panose="020F0502020204030204" pitchFamily="34" charset="0"/>
                <a:cs typeface="Calibri" panose="020F0502020204030204" pitchFamily="34" charset="0"/>
              </a:rPr>
              <a:t>Pour des mesures précises de l’équité (âge, sexe, ruralité et revenu du ménage)</a:t>
            </a:r>
          </a:p>
        </p:txBody>
      </p:sp>
      <p:pic>
        <p:nvPicPr>
          <p:cNvPr id="4" name="Picture 3">
            <a:extLst>
              <a:ext uri="{FF2B5EF4-FFF2-40B4-BE49-F238E27FC236}">
                <a16:creationId xmlns:a16="http://schemas.microsoft.com/office/drawing/2014/main" id="{960D51EE-B0D0-4787-877B-C07A61416969}"/>
              </a:ext>
            </a:extLst>
          </p:cNvPr>
          <p:cNvPicPr>
            <a:picLocks noChangeAspect="1"/>
          </p:cNvPicPr>
          <p:nvPr/>
        </p:nvPicPr>
        <p:blipFill>
          <a:blip r:embed="rId4"/>
          <a:stretch>
            <a:fillRect/>
          </a:stretch>
        </p:blipFill>
        <p:spPr>
          <a:xfrm>
            <a:off x="4381352" y="2350461"/>
            <a:ext cx="4456367" cy="2993682"/>
          </a:xfrm>
          <a:prstGeom prst="rect">
            <a:avLst/>
          </a:prstGeom>
          <a:effectLst>
            <a:glow rad="101600">
              <a:schemeClr val="accent4">
                <a:satMod val="175000"/>
                <a:alpha val="40000"/>
              </a:schemeClr>
            </a:glow>
          </a:effectLst>
        </p:spPr>
      </p:pic>
    </p:spTree>
    <p:custDataLst>
      <p:tags r:id="rId1"/>
    </p:custDataLst>
    <p:extLst>
      <p:ext uri="{BB962C8B-B14F-4D97-AF65-F5344CB8AC3E}">
        <p14:creationId xmlns:p14="http://schemas.microsoft.com/office/powerpoint/2010/main" val="3940148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8410E86-D30A-6A45-AB50-2CB9CE93C28B}"/>
              </a:ext>
            </a:extLst>
          </p:cNvPr>
          <p:cNvSpPr txBox="1">
            <a:spLocks/>
          </p:cNvSpPr>
          <p:nvPr>
            <p:custDataLst>
              <p:tags r:id="rId2"/>
            </p:custDataLst>
          </p:nvPr>
        </p:nvSpPr>
        <p:spPr bwMode="auto">
          <a:xfrm>
            <a:off x="362915" y="1459239"/>
            <a:ext cx="8828585" cy="19697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4000" b="1" cap="none">
                <a:solidFill>
                  <a:srgbClr val="FFFFF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defTabSz="914400"/>
            <a:r>
              <a:rPr lang="fr-CA" u="none">
                <a:solidFill>
                  <a:schemeClr val="tx1"/>
                </a:solidFill>
                <a:latin typeface="Calibri" panose="020F0502020204030204" pitchFamily="34" charset="0"/>
                <a:cs typeface="Calibri" panose="020F0502020204030204" pitchFamily="34" charset="0"/>
              </a:rPr>
              <a:t>Pourquoi avons-nous besoin </a:t>
            </a:r>
            <a:br>
              <a:rPr lang="fr-CA" u="none">
                <a:solidFill>
                  <a:schemeClr val="tx1"/>
                </a:solidFill>
                <a:latin typeface="Calibri" panose="020F0502020204030204" pitchFamily="34" charset="0"/>
                <a:cs typeface="Calibri" panose="020F0502020204030204" pitchFamily="34" charset="0"/>
              </a:rPr>
            </a:br>
            <a:r>
              <a:rPr lang="fr-CA" u="none">
                <a:solidFill>
                  <a:schemeClr val="tx1"/>
                </a:solidFill>
                <a:latin typeface="Calibri" panose="020F0502020204030204" pitchFamily="34" charset="0"/>
                <a:cs typeface="Calibri" panose="020F0502020204030204" pitchFamily="34" charset="0"/>
              </a:rPr>
              <a:t>d’une norme de qualité sur </a:t>
            </a:r>
            <a:br>
              <a:rPr lang="fr-CA" u="none">
                <a:solidFill>
                  <a:schemeClr val="tx1"/>
                </a:solidFill>
                <a:latin typeface="Calibri" panose="020F0502020204030204" pitchFamily="34" charset="0"/>
                <a:cs typeface="Calibri" panose="020F0502020204030204" pitchFamily="34" charset="0"/>
              </a:rPr>
            </a:br>
            <a:r>
              <a:rPr lang="fr-CA" u="none">
                <a:solidFill>
                  <a:schemeClr val="tx1"/>
                </a:solidFill>
                <a:latin typeface="Calibri" panose="020F0502020204030204" pitchFamily="34" charset="0"/>
                <a:cs typeface="Calibri" panose="020F0502020204030204" pitchFamily="34" charset="0"/>
              </a:rPr>
              <a:t>le diabète de type 1? </a:t>
            </a:r>
            <a:br>
              <a:rPr lang="fr-CA" u="none">
                <a:solidFill>
                  <a:schemeClr val="tx1"/>
                </a:solidFill>
                <a:latin typeface="MS PGothic"/>
                <a:cs typeface="Calibri" panose="020F0502020204030204" pitchFamily="34" charset="0"/>
              </a:rPr>
            </a:br>
            <a:endParaRPr lang="fr-CA" u="none">
              <a:solidFill>
                <a:schemeClr val="tx1"/>
              </a:solidFill>
              <a:latin typeface="MS PGothic"/>
              <a:cs typeface="Calibri" panose="020F0502020204030204" pitchFamily="34" charset="0"/>
            </a:endParaRPr>
          </a:p>
        </p:txBody>
      </p:sp>
      <p:cxnSp>
        <p:nvCxnSpPr>
          <p:cNvPr id="6" name="Straight Connector 5">
            <a:extLst>
              <a:ext uri="{FF2B5EF4-FFF2-40B4-BE49-F238E27FC236}">
                <a16:creationId xmlns:a16="http://schemas.microsoft.com/office/drawing/2014/main" id="{74DFD7D8-A131-C947-B962-8FC553DFBBB6}"/>
              </a:ext>
            </a:extLst>
          </p:cNvPr>
          <p:cNvCxnSpPr>
            <a:cxnSpLocks/>
          </p:cNvCxnSpPr>
          <p:nvPr>
            <p:custDataLst>
              <p:tags r:id="rId3"/>
            </p:custDataLst>
          </p:nvPr>
        </p:nvCxnSpPr>
        <p:spPr bwMode="auto">
          <a:xfrm>
            <a:off x="464831" y="3630724"/>
            <a:ext cx="4863627" cy="0"/>
          </a:xfrm>
          <a:prstGeom prst="line">
            <a:avLst/>
          </a:prstGeom>
          <a:solidFill>
            <a:srgbClr val="FFFF00"/>
          </a:solidFill>
          <a:ln w="66675" cap="flat" cmpd="sng" algn="ctr">
            <a:solidFill>
              <a:srgbClr val="ED037C"/>
            </a:solidFill>
            <a:prstDash val="solid"/>
            <a:round/>
            <a:headEnd type="none" w="med" len="med"/>
            <a:tailEnd type="none" w="med" len="med"/>
          </a:ln>
          <a:effectLst/>
        </p:spPr>
      </p:cxnSp>
      <p:sp>
        <p:nvSpPr>
          <p:cNvPr id="9" name="TextBox 8">
            <a:extLst>
              <a:ext uri="{FF2B5EF4-FFF2-40B4-BE49-F238E27FC236}">
                <a16:creationId xmlns:a16="http://schemas.microsoft.com/office/drawing/2014/main" id="{74F29816-B03C-4A4A-8880-208561ACDEFE}"/>
              </a:ext>
            </a:extLst>
          </p:cNvPr>
          <p:cNvSpPr txBox="1"/>
          <p:nvPr>
            <p:custDataLst>
              <p:tags r:id="rId4"/>
            </p:custDataLst>
          </p:nvPr>
        </p:nvSpPr>
        <p:spPr>
          <a:xfrm>
            <a:off x="0" y="5890656"/>
            <a:ext cx="9144000" cy="646331"/>
          </a:xfrm>
          <a:prstGeom prst="rect">
            <a:avLst/>
          </a:prstGeom>
          <a:noFill/>
        </p:spPr>
        <p:txBody>
          <a:bodyPr wrap="square" lIns="91440" tIns="45720" rIns="91440" bIns="45720" anchor="t">
            <a:spAutoFit/>
          </a:bodyPr>
          <a:lstStyle/>
          <a:p>
            <a:r>
              <a:rPr lang="fr-CA" sz="1200" b="0" i="0" u="none" strike="noStrike" dirty="0">
                <a:solidFill>
                  <a:srgbClr val="000000"/>
                </a:solidFill>
                <a:latin typeface="Calibri"/>
                <a:ea typeface="MS PGothic"/>
                <a:cs typeface="Calibri"/>
              </a:rPr>
              <a:t>Remarque : </a:t>
            </a:r>
            <a:r>
              <a:rPr lang="fr-CA" sz="1200" u="none" dirty="0">
                <a:solidFill>
                  <a:srgbClr val="000000"/>
                </a:solidFill>
                <a:latin typeface="Calibri"/>
                <a:ea typeface="MS PGothic"/>
                <a:cs typeface="Calibri"/>
              </a:rPr>
              <a:t>Les données des indicateurs pour la norme de qualité relative sur le diabète de type 1 présentées dans les diapositives 15 à 20 sont des taux préliminaires et ne sont pas ajustées pour les facteurs autres que l’âge et le sexe (par exemple, les complications et conditions) qu’une personne atteinte de diabète peut avoir.</a:t>
            </a:r>
            <a:r>
              <a:rPr lang="fr-CA" sz="1200" b="0" i="0" u="none" strike="noStrike" dirty="0">
                <a:solidFill>
                  <a:srgbClr val="000000"/>
                </a:solidFill>
                <a:latin typeface="Calibri"/>
                <a:ea typeface="MS PGothic"/>
                <a:cs typeface="Calibri"/>
              </a:rPr>
              <a:t> Reportez-vous au Guide de mesure de la </a:t>
            </a:r>
            <a:r>
              <a:rPr lang="fr-CA" sz="1200" u="none" dirty="0">
                <a:solidFill>
                  <a:srgbClr val="000000"/>
                </a:solidFill>
                <a:latin typeface="Calibri"/>
                <a:ea typeface="MS PGothic"/>
                <a:cs typeface="Calibri"/>
              </a:rPr>
              <a:t>norme de qualité sur le diabète de type 1</a:t>
            </a:r>
            <a:r>
              <a:rPr lang="fr-CA" sz="1200" b="0" i="0" u="none" strike="noStrike" dirty="0">
                <a:solidFill>
                  <a:srgbClr val="000000"/>
                </a:solidFill>
                <a:latin typeface="Calibri"/>
                <a:ea typeface="MS PGothic"/>
                <a:cs typeface="Calibri"/>
              </a:rPr>
              <a:t> pour les caractéristiques techniques (par exemple, les critères d’inclusion exclusion).</a:t>
            </a:r>
          </a:p>
        </p:txBody>
      </p:sp>
    </p:spTree>
    <p:custDataLst>
      <p:tags r:id="rId1"/>
    </p:custDataLst>
    <p:extLst>
      <p:ext uri="{BB962C8B-B14F-4D97-AF65-F5344CB8AC3E}">
        <p14:creationId xmlns:p14="http://schemas.microsoft.com/office/powerpoint/2010/main" val="2577171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B76ABC-E9E3-4E17-B107-1BEE550872AE}"/>
              </a:ext>
            </a:extLst>
          </p:cNvPr>
          <p:cNvSpPr>
            <a:spLocks noGrp="1"/>
          </p:cNvSpPr>
          <p:nvPr>
            <p:ph idx="1"/>
            <p:custDataLst>
              <p:tags r:id="rId1"/>
            </p:custDataLst>
          </p:nvPr>
        </p:nvSpPr>
        <p:spPr>
          <a:xfrm>
            <a:off x="457200" y="1315325"/>
            <a:ext cx="4069977" cy="4230543"/>
          </a:xfrm>
        </p:spPr>
        <p:txBody>
          <a:bodyPr vert="horz" wrap="square" lIns="108000" tIns="45720" rIns="91440" bIns="45720" numCol="1" anchor="ctr" anchorCtr="0" compatLnSpc="1">
            <a:prstTxWarp prst="textNoShape">
              <a:avLst/>
            </a:prstTxWarp>
          </a:bodyPr>
          <a:lstStyle/>
          <a:p>
            <a:pPr marL="0" indent="0" algn="ctr">
              <a:buNone/>
            </a:pPr>
            <a:r>
              <a:rPr lang="fr-CA" dirty="0">
                <a:latin typeface="Calibri"/>
                <a:ea typeface="MS PGothic"/>
                <a:cs typeface="Calibri"/>
              </a:rPr>
              <a:t>En 2019, environ</a:t>
            </a:r>
            <a:br>
              <a:rPr lang="fr-CA" dirty="0">
                <a:latin typeface="Calibri"/>
                <a:ea typeface="MS PGothic"/>
                <a:cs typeface="Calibri"/>
              </a:rPr>
            </a:br>
            <a:r>
              <a:rPr lang="fr-CA" b="1" dirty="0">
                <a:solidFill>
                  <a:srgbClr val="00A0AF"/>
                </a:solidFill>
                <a:latin typeface="Calibri"/>
                <a:ea typeface="MS PGothic"/>
                <a:cs typeface="Calibri"/>
              </a:rPr>
              <a:t>1,5 million d’</a:t>
            </a:r>
            <a:r>
              <a:rPr lang="fr-CA" dirty="0">
                <a:latin typeface="Calibri"/>
                <a:ea typeface="MS PGothic"/>
                <a:cs typeface="Calibri"/>
              </a:rPr>
              <a:t>Ontariens, soit </a:t>
            </a:r>
            <a:r>
              <a:rPr lang="fr-CA" b="1" dirty="0">
                <a:solidFill>
                  <a:srgbClr val="00A0AF"/>
                </a:solidFill>
                <a:latin typeface="Calibri"/>
                <a:ea typeface="MS PGothic"/>
                <a:cs typeface="Calibri"/>
              </a:rPr>
              <a:t>10 %</a:t>
            </a:r>
            <a:r>
              <a:rPr lang="fr-CA" dirty="0">
                <a:latin typeface="Calibri"/>
                <a:ea typeface="MS PGothic"/>
                <a:cs typeface="Calibri"/>
              </a:rPr>
              <a:t> de la population de la province, étaient atteints de diabète (type 1 et type 2).</a:t>
            </a:r>
          </a:p>
          <a:p>
            <a:pPr marL="0" indent="0" algn="ctr">
              <a:buNone/>
            </a:pPr>
            <a:r>
              <a:rPr lang="fr-CA" dirty="0">
                <a:latin typeface="Calibri"/>
                <a:ea typeface="MS PGothic"/>
                <a:cs typeface="Calibri"/>
              </a:rPr>
              <a:t> Selon les estimations, </a:t>
            </a:r>
            <a:r>
              <a:rPr lang="fr-CA" b="1" dirty="0">
                <a:solidFill>
                  <a:srgbClr val="00A0AF"/>
                </a:solidFill>
                <a:latin typeface="Calibri"/>
                <a:ea typeface="MS PGothic"/>
                <a:cs typeface="Calibri"/>
              </a:rPr>
              <a:t>5 à 10 %</a:t>
            </a:r>
            <a:r>
              <a:rPr lang="fr-CA" dirty="0">
                <a:latin typeface="Calibri"/>
                <a:ea typeface="MS PGothic"/>
                <a:cs typeface="Calibri"/>
              </a:rPr>
              <a:t> de ces cas sont des diabètes de type 1.</a:t>
            </a:r>
          </a:p>
        </p:txBody>
      </p:sp>
      <p:sp>
        <p:nvSpPr>
          <p:cNvPr id="6" name="Rectangle 5">
            <a:extLst>
              <a:ext uri="{FF2B5EF4-FFF2-40B4-BE49-F238E27FC236}">
                <a16:creationId xmlns:a16="http://schemas.microsoft.com/office/drawing/2014/main" id="{4B602E11-CCEA-41BF-88B8-10CE6DD05CB8}"/>
              </a:ext>
            </a:extLst>
          </p:cNvPr>
          <p:cNvSpPr/>
          <p:nvPr>
            <p:custDataLst>
              <p:tags r:id="rId2"/>
            </p:custDataLst>
          </p:nvPr>
        </p:nvSpPr>
        <p:spPr>
          <a:xfrm>
            <a:off x="-11895" y="6423652"/>
            <a:ext cx="8133776" cy="430887"/>
          </a:xfrm>
          <a:prstGeom prst="rect">
            <a:avLst/>
          </a:prstGeom>
        </p:spPr>
        <p:txBody>
          <a:bodyPr wrap="square" lIns="91440" tIns="45720" rIns="91440" bIns="45720" anchor="t">
            <a:spAutoFit/>
          </a:bodyPr>
          <a:ls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pPr eaLnBrk="0" hangingPunct="0">
              <a:spcBef>
                <a:spcPct val="30000"/>
              </a:spcBef>
              <a:defRPr/>
            </a:pPr>
            <a:r>
              <a:rPr lang="fr-CA" sz="1100" u="none">
                <a:latin typeface="Calibri"/>
                <a:ea typeface="MS PGothic"/>
                <a:cs typeface="ＭＳ Ｐゴシック" pitchFamily="68" charset="-128"/>
              </a:rPr>
              <a:t>Source : </a:t>
            </a:r>
            <a:r>
              <a:rPr lang="fr-CA" sz="1100" u="none">
                <a:latin typeface="Calibri"/>
                <a:ea typeface="MS PGothic"/>
                <a:cs typeface="Arial"/>
              </a:rPr>
              <a:t>Diabetes Canada. Diabetes in Ontario. [Internet]. Toronto (ON) : Diabetes Canada; 2019 [cité le 16 janvier 2020]. Disponible à : </a:t>
            </a:r>
            <a:r>
              <a:rPr lang="fr-CA" sz="1100">
                <a:solidFill>
                  <a:srgbClr val="00B0F0"/>
                </a:solidFill>
                <a:latin typeface="Calibri"/>
                <a:ea typeface="MS PGothic"/>
                <a:cs typeface="Arial"/>
                <a:hlinkClick r:id="rId5">
                  <a:extLst>
                    <a:ext uri="{A12FA001-AC4F-418D-AE19-62706E023703}">
                      <ahyp:hlinkClr xmlns:ahyp="http://schemas.microsoft.com/office/drawing/2018/hyperlinkcolor" val="tx"/>
                    </a:ext>
                  </a:extLst>
                </a:hlinkClick>
              </a:rPr>
              <a:t>https://www.diabetes.ca/DiabetesCanadaWebsite/media/About-Diabetes/Diabetes Charter/2019-Backgrounder-Ontario.pdf</a:t>
            </a:r>
          </a:p>
        </p:txBody>
      </p:sp>
      <p:pic>
        <p:nvPicPr>
          <p:cNvPr id="5" name="Picture 4">
            <a:extLst>
              <a:ext uri="{FF2B5EF4-FFF2-40B4-BE49-F238E27FC236}">
                <a16:creationId xmlns:a16="http://schemas.microsoft.com/office/drawing/2014/main" id="{6B1F2DD1-E54A-49A9-A5C9-83581835102E}"/>
              </a:ext>
            </a:extLst>
          </p:cNvPr>
          <p:cNvPicPr>
            <a:picLocks noChangeAspect="1"/>
          </p:cNvPicPr>
          <p:nvPr>
            <p:custDataLst>
              <p:tags r:id="rId3"/>
            </p:custDataLst>
          </p:nvPr>
        </p:nvPicPr>
        <p:blipFill>
          <a:blip r:embed="rId6"/>
          <a:stretch>
            <a:fillRect/>
          </a:stretch>
        </p:blipFill>
        <p:spPr>
          <a:xfrm>
            <a:off x="5126774" y="1606525"/>
            <a:ext cx="3360279" cy="3352054"/>
          </a:xfrm>
          <a:prstGeom prst="rect">
            <a:avLst/>
          </a:prstGeom>
        </p:spPr>
      </p:pic>
    </p:spTree>
    <p:extLst>
      <p:ext uri="{BB962C8B-B14F-4D97-AF65-F5344CB8AC3E}">
        <p14:creationId xmlns:p14="http://schemas.microsoft.com/office/powerpoint/2010/main" val="413555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B76ABC-E9E3-4E17-B107-1BEE550872AE}"/>
              </a:ext>
            </a:extLst>
          </p:cNvPr>
          <p:cNvSpPr>
            <a:spLocks noGrp="1"/>
          </p:cNvSpPr>
          <p:nvPr>
            <p:ph idx="1"/>
            <p:custDataLst>
              <p:tags r:id="rId1"/>
            </p:custDataLst>
          </p:nvPr>
        </p:nvSpPr>
        <p:spPr>
          <a:xfrm>
            <a:off x="2940424" y="1315325"/>
            <a:ext cx="5961528" cy="4230543"/>
          </a:xfrm>
        </p:spPr>
        <p:txBody>
          <a:bodyPr vert="horz" wrap="square" lIns="108000" tIns="45720" rIns="91440" bIns="45720" numCol="1" anchor="ctr" anchorCtr="0" compatLnSpc="1">
            <a:prstTxWarp prst="textNoShape">
              <a:avLst/>
            </a:prstTxWarp>
          </a:bodyPr>
          <a:lstStyle/>
          <a:p>
            <a:pPr algn="ctr"/>
            <a:r>
              <a:rPr lang="fr-CA" sz="2200" dirty="0">
                <a:latin typeface="Calibri"/>
                <a:ea typeface="MS PGothic"/>
                <a:cs typeface="Calibri"/>
              </a:rPr>
              <a:t>Par rapport à la population générale, les personnes atteintes de diabète (type 1 ou type 2) ont un taux d’hospitalisation plus élevé :</a:t>
            </a:r>
          </a:p>
          <a:p>
            <a:pPr lvl="1" algn="ctr"/>
            <a:r>
              <a:rPr lang="fr-CA" sz="2200" b="1" dirty="0">
                <a:solidFill>
                  <a:srgbClr val="00A0AF"/>
                </a:solidFill>
                <a:latin typeface="Calibri"/>
                <a:ea typeface="MS PGothic"/>
                <a:cs typeface="Calibri"/>
              </a:rPr>
              <a:t>3 x plus élevé</a:t>
            </a:r>
            <a:r>
              <a:rPr lang="fr-CA" sz="2200" dirty="0">
                <a:latin typeface="Calibri"/>
                <a:ea typeface="MS PGothic"/>
                <a:cs typeface="Calibri"/>
              </a:rPr>
              <a:t> pour les maladies cardiovasculaires</a:t>
            </a:r>
          </a:p>
          <a:p>
            <a:pPr lvl="1" algn="ctr"/>
            <a:r>
              <a:rPr lang="fr-CA" sz="2200" b="1" dirty="0">
                <a:solidFill>
                  <a:srgbClr val="00A0AF"/>
                </a:solidFill>
                <a:latin typeface="Calibri"/>
                <a:ea typeface="MS PGothic"/>
                <a:cs typeface="Calibri"/>
              </a:rPr>
              <a:t>12 x plus élevé</a:t>
            </a:r>
            <a:r>
              <a:rPr lang="fr-CA" sz="2200" dirty="0">
                <a:latin typeface="Calibri"/>
                <a:ea typeface="MS PGothic"/>
                <a:cs typeface="Calibri"/>
              </a:rPr>
              <a:t> pour les néphropathies au stade terminal</a:t>
            </a:r>
          </a:p>
          <a:p>
            <a:pPr lvl="1" algn="ctr"/>
            <a:r>
              <a:rPr lang="fr-CA" sz="2200" b="1" dirty="0">
                <a:solidFill>
                  <a:srgbClr val="00A0AF"/>
                </a:solidFill>
                <a:latin typeface="Calibri"/>
                <a:ea typeface="MS PGothic"/>
                <a:cs typeface="Calibri"/>
              </a:rPr>
              <a:t>20 x plus élevé</a:t>
            </a:r>
            <a:r>
              <a:rPr lang="fr-CA" sz="2200" dirty="0">
                <a:latin typeface="Calibri"/>
                <a:ea typeface="MS PGothic"/>
                <a:cs typeface="Calibri"/>
              </a:rPr>
              <a:t> pour l’amputation pour cause pathologique d’un membre inférieur</a:t>
            </a:r>
          </a:p>
          <a:p>
            <a:pPr algn="ctr"/>
            <a:r>
              <a:rPr lang="fr-CA" sz="2200" b="0" i="0" u="none" strike="noStrike" dirty="0">
                <a:solidFill>
                  <a:srgbClr val="000000"/>
                </a:solidFill>
                <a:latin typeface="Calibri" panose="020F0502020204030204" pitchFamily="34" charset="0"/>
              </a:rPr>
              <a:t>Le risque de cécité chez les personnes atteintes de diabète est </a:t>
            </a:r>
            <a:r>
              <a:rPr lang="fr-CA" sz="2200" b="1" i="0" u="none" strike="noStrike" dirty="0">
                <a:solidFill>
                  <a:srgbClr val="00A0AF"/>
                </a:solidFill>
                <a:latin typeface="Calibri" panose="020F0502020204030204" pitchFamily="34" charset="0"/>
              </a:rPr>
              <a:t>jusqu’à 25 fois plus élevé </a:t>
            </a:r>
            <a:r>
              <a:rPr lang="fr-CA" sz="2200" b="0" i="0" u="none" strike="noStrike" dirty="0">
                <a:solidFill>
                  <a:srgbClr val="000000"/>
                </a:solidFill>
                <a:latin typeface="Calibri" panose="020F0502020204030204" pitchFamily="34" charset="0"/>
              </a:rPr>
              <a:t>que chez les personnes non diabétiques</a:t>
            </a:r>
          </a:p>
        </p:txBody>
      </p:sp>
      <p:sp>
        <p:nvSpPr>
          <p:cNvPr id="6" name="Rectangle 5">
            <a:extLst>
              <a:ext uri="{FF2B5EF4-FFF2-40B4-BE49-F238E27FC236}">
                <a16:creationId xmlns:a16="http://schemas.microsoft.com/office/drawing/2014/main" id="{4B602E11-CCEA-41BF-88B8-10CE6DD05CB8}"/>
              </a:ext>
            </a:extLst>
          </p:cNvPr>
          <p:cNvSpPr/>
          <p:nvPr>
            <p:custDataLst>
              <p:tags r:id="rId2"/>
            </p:custDataLst>
          </p:nvPr>
        </p:nvSpPr>
        <p:spPr>
          <a:xfrm>
            <a:off x="8658" y="6259268"/>
            <a:ext cx="8133776" cy="600164"/>
          </a:xfrm>
          <a:prstGeom prst="rect">
            <a:avLst/>
          </a:prstGeom>
        </p:spPr>
        <p:txBody>
          <a:bodyPr wrap="square" lIns="91440" tIns="45720" rIns="91440" bIns="45720" anchor="t">
            <a:spAutoFit/>
          </a:bodyPr>
          <a:ls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pPr eaLnBrk="0" hangingPunct="0">
              <a:spcBef>
                <a:spcPct val="30000"/>
              </a:spcBef>
              <a:defRPr/>
            </a:pPr>
            <a:r>
              <a:rPr lang="fr-CA" sz="1100" u="none">
                <a:latin typeface="Calibri"/>
                <a:ea typeface="MS PGothic"/>
                <a:cs typeface="ＭＳ Ｐゴシック" pitchFamily="68" charset="-128"/>
              </a:rPr>
              <a:t>Source : </a:t>
            </a:r>
            <a:r>
              <a:rPr lang="fr-CA" sz="1100" u="none">
                <a:latin typeface="Calibri"/>
                <a:ea typeface="MS PGothic"/>
                <a:cs typeface="Arial"/>
              </a:rPr>
              <a:t>Agence de la santé publique du Canada. Le diabète au Canada : Perspective de santé publique sur les faits et chiffres. [Internet]. Ottawa (ON) : Agence de la santé publique du Canada; 2011 [cité le 6 mars 2019]. Disponible à : </a:t>
            </a:r>
            <a:r>
              <a:rPr lang="fr-CA" sz="1100">
                <a:solidFill>
                  <a:srgbClr val="00B2E3"/>
                </a:solidFill>
                <a:latin typeface="Calibri"/>
                <a:ea typeface="MS PGothic"/>
                <a:cs typeface="Arial"/>
                <a:hlinkClick r:id="rId5">
                  <a:extLst>
                    <a:ext uri="{A12FA001-AC4F-418D-AE19-62706E023703}">
                      <ahyp:hlinkClr xmlns:ahyp="http://schemas.microsoft.com/office/drawing/2018/hyperlinkcolor" val="tx"/>
                    </a:ext>
                  </a:extLst>
                </a:hlinkClick>
              </a:rPr>
              <a:t>https://www.canada.ca/fr/sante-publique/services/maladies-chroniques/rapports-publications/diabete/diabete-canada-perspective-sante-publique-faits-chiffres.html</a:t>
            </a:r>
          </a:p>
        </p:txBody>
      </p:sp>
      <p:pic>
        <p:nvPicPr>
          <p:cNvPr id="4" name="Picture 6" descr="Icon&#10;&#10;Description automatically generated">
            <a:extLst>
              <a:ext uri="{FF2B5EF4-FFF2-40B4-BE49-F238E27FC236}">
                <a16:creationId xmlns:a16="http://schemas.microsoft.com/office/drawing/2014/main" id="{E3C32557-2FF0-4CCA-B92D-DEEB0D527C6B}"/>
              </a:ext>
            </a:extLst>
          </p:cNvPr>
          <p:cNvPicPr>
            <a:picLocks noChangeAspect="1"/>
          </p:cNvPicPr>
          <p:nvPr>
            <p:custDataLst>
              <p:tags r:id="rId3"/>
            </p:custDataLst>
          </p:nvPr>
        </p:nvPicPr>
        <p:blipFill>
          <a:blip r:embed="rId6"/>
          <a:stretch>
            <a:fillRect/>
          </a:stretch>
        </p:blipFill>
        <p:spPr>
          <a:xfrm>
            <a:off x="120742" y="1855414"/>
            <a:ext cx="3147172" cy="3147172"/>
          </a:xfrm>
          <a:prstGeom prst="rect">
            <a:avLst/>
          </a:prstGeom>
        </p:spPr>
      </p:pic>
    </p:spTree>
    <p:extLst>
      <p:ext uri="{BB962C8B-B14F-4D97-AF65-F5344CB8AC3E}">
        <p14:creationId xmlns:p14="http://schemas.microsoft.com/office/powerpoint/2010/main" val="1925388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B76ABC-E9E3-4E17-B107-1BEE550872AE}"/>
              </a:ext>
            </a:extLst>
          </p:cNvPr>
          <p:cNvSpPr>
            <a:spLocks noGrp="1"/>
          </p:cNvSpPr>
          <p:nvPr>
            <p:ph idx="1"/>
            <p:custDataLst>
              <p:tags r:id="rId1"/>
            </p:custDataLst>
          </p:nvPr>
        </p:nvSpPr>
        <p:spPr>
          <a:xfrm>
            <a:off x="457200" y="1315325"/>
            <a:ext cx="4069977" cy="4230543"/>
          </a:xfrm>
        </p:spPr>
        <p:txBody>
          <a:bodyPr vert="horz" wrap="square" lIns="108000" tIns="45720" rIns="91440" bIns="45720" numCol="1" anchor="ctr" anchorCtr="0" compatLnSpc="1">
            <a:prstTxWarp prst="textNoShape">
              <a:avLst/>
            </a:prstTxWarp>
          </a:bodyPr>
          <a:lstStyle/>
          <a:p>
            <a:pPr marL="0" indent="0" algn="ctr">
              <a:buNone/>
            </a:pPr>
            <a:r>
              <a:rPr lang="fr-CA" b="1">
                <a:solidFill>
                  <a:srgbClr val="00A0AF"/>
                </a:solidFill>
                <a:latin typeface="Calibri"/>
                <a:ea typeface="MS PGothic"/>
                <a:cs typeface="Calibri"/>
              </a:rPr>
              <a:t>Plus de 30 %</a:t>
            </a:r>
            <a:r>
              <a:rPr lang="fr-CA">
                <a:latin typeface="Calibri"/>
                <a:ea typeface="MS PGothic"/>
                <a:cs typeface="Calibri"/>
              </a:rPr>
              <a:t> des personnes diabétiques présentent des signes importants de dépression et </a:t>
            </a:r>
            <a:r>
              <a:rPr lang="fr-CA" b="1">
                <a:solidFill>
                  <a:srgbClr val="00A0AF"/>
                </a:solidFill>
                <a:latin typeface="Calibri"/>
                <a:ea typeface="MS PGothic"/>
                <a:cs typeface="Calibri"/>
              </a:rPr>
              <a:t>11 %</a:t>
            </a:r>
            <a:r>
              <a:rPr lang="fr-CA">
                <a:latin typeface="Calibri"/>
                <a:ea typeface="MS PGothic"/>
                <a:cs typeface="Calibri"/>
              </a:rPr>
              <a:t> d’entre elles répondent aux critères diagnostiques d’un trouble dépressif majeur concomitant, soit deux fois plus que les personnes non-diabétiques.</a:t>
            </a:r>
          </a:p>
          <a:p>
            <a:pPr marL="0" indent="0" algn="ctr">
              <a:buNone/>
            </a:pPr>
            <a:endParaRPr lang="en-US">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4B602E11-CCEA-41BF-88B8-10CE6DD05CB8}"/>
              </a:ext>
            </a:extLst>
          </p:cNvPr>
          <p:cNvSpPr/>
          <p:nvPr>
            <p:custDataLst>
              <p:tags r:id="rId2"/>
            </p:custDataLst>
          </p:nvPr>
        </p:nvSpPr>
        <p:spPr>
          <a:xfrm>
            <a:off x="8659" y="6423652"/>
            <a:ext cx="8133776" cy="430887"/>
          </a:xfrm>
          <a:prstGeom prst="rect">
            <a:avLst/>
          </a:prstGeom>
        </p:spPr>
        <p:txBody>
          <a:bodyPr wrap="square" lIns="91440" tIns="45720" rIns="91440" bIns="45720" anchor="t">
            <a:spAutoFit/>
          </a:bodyPr>
          <a:ls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pPr eaLnBrk="0" hangingPunct="0">
              <a:spcBef>
                <a:spcPct val="30000"/>
              </a:spcBef>
              <a:defRPr/>
            </a:pPr>
            <a:r>
              <a:rPr lang="fr-CA" sz="1100" u="none">
                <a:latin typeface="Calibri"/>
                <a:ea typeface="MS PGothic"/>
                <a:cs typeface="ＭＳ Ｐゴシック" pitchFamily="68" charset="-128"/>
              </a:rPr>
              <a:t>Source : </a:t>
            </a:r>
            <a:r>
              <a:rPr lang="fr-CA" sz="1100" u="none" err="1">
                <a:latin typeface="Calibri"/>
                <a:ea typeface="MS PGothic"/>
                <a:cs typeface="Arial"/>
              </a:rPr>
              <a:t>Diabetes</a:t>
            </a:r>
            <a:r>
              <a:rPr lang="fr-CA" sz="1100" u="none">
                <a:latin typeface="Calibri"/>
                <a:ea typeface="MS PGothic"/>
                <a:cs typeface="Arial"/>
              </a:rPr>
              <a:t> Canada. </a:t>
            </a:r>
            <a:r>
              <a:rPr lang="fr-CA" sz="1100" u="none" err="1">
                <a:latin typeface="Calibri"/>
                <a:ea typeface="MS PGothic"/>
                <a:cs typeface="Arial"/>
              </a:rPr>
              <a:t>Diabetes</a:t>
            </a:r>
            <a:r>
              <a:rPr lang="fr-CA" sz="1100" u="none">
                <a:latin typeface="Calibri"/>
                <a:ea typeface="MS PGothic"/>
                <a:cs typeface="Arial"/>
              </a:rPr>
              <a:t> in Ontario. [Internet]. Toronto (ON) : </a:t>
            </a:r>
            <a:r>
              <a:rPr lang="fr-CA" sz="1100" u="none" err="1">
                <a:latin typeface="Calibri"/>
                <a:ea typeface="MS PGothic"/>
                <a:cs typeface="Arial"/>
              </a:rPr>
              <a:t>Diabetes</a:t>
            </a:r>
            <a:r>
              <a:rPr lang="fr-CA" sz="1100" u="none">
                <a:latin typeface="Calibri"/>
                <a:ea typeface="MS PGothic"/>
                <a:cs typeface="Arial"/>
              </a:rPr>
              <a:t> Canada; 2019 [cité le 16 janvier 2020]. Disponible à : </a:t>
            </a:r>
            <a:r>
              <a:rPr lang="fr-CA" sz="1100">
                <a:solidFill>
                  <a:srgbClr val="00B2E3"/>
                </a:solidFill>
                <a:latin typeface="Calibri"/>
                <a:ea typeface="MS PGothic"/>
                <a:cs typeface="Arial"/>
                <a:hlinkClick r:id="rId5">
                  <a:extLst>
                    <a:ext uri="{A12FA001-AC4F-418D-AE19-62706E023703}">
                      <ahyp:hlinkClr xmlns:ahyp="http://schemas.microsoft.com/office/drawing/2018/hyperlinkcolor" val="tx"/>
                    </a:ext>
                  </a:extLst>
                </a:hlinkClick>
              </a:rPr>
              <a:t>https://www.diabetes.ca/DiabetesCanadaWebsite/media/About-Diabetes/Diabetes Charter/2019-Backgrounder-Ontario.pdf</a:t>
            </a:r>
          </a:p>
        </p:txBody>
      </p:sp>
      <p:pic>
        <p:nvPicPr>
          <p:cNvPr id="7" name="Picture 7" descr="A picture containing text, vector graphics&#10;&#10;Description automatically generated">
            <a:extLst>
              <a:ext uri="{FF2B5EF4-FFF2-40B4-BE49-F238E27FC236}">
                <a16:creationId xmlns:a16="http://schemas.microsoft.com/office/drawing/2014/main" id="{8F4BD3E4-C031-4464-A051-C43A96930031}"/>
              </a:ext>
            </a:extLst>
          </p:cNvPr>
          <p:cNvPicPr>
            <a:picLocks noChangeAspect="1"/>
          </p:cNvPicPr>
          <p:nvPr>
            <p:custDataLst>
              <p:tags r:id="rId3"/>
            </p:custDataLst>
          </p:nvPr>
        </p:nvPicPr>
        <p:blipFill>
          <a:blip r:embed="rId6"/>
          <a:stretch>
            <a:fillRect/>
          </a:stretch>
        </p:blipFill>
        <p:spPr>
          <a:xfrm>
            <a:off x="5549153" y="1619983"/>
            <a:ext cx="2743200" cy="3618034"/>
          </a:xfrm>
          <a:prstGeom prst="rect">
            <a:avLst/>
          </a:prstGeom>
        </p:spPr>
      </p:pic>
    </p:spTree>
    <p:extLst>
      <p:ext uri="{BB962C8B-B14F-4D97-AF65-F5344CB8AC3E}">
        <p14:creationId xmlns:p14="http://schemas.microsoft.com/office/powerpoint/2010/main" val="35605461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
            <a:extLst>
              <a:ext uri="{FF2B5EF4-FFF2-40B4-BE49-F238E27FC236}">
                <a16:creationId xmlns:a16="http://schemas.microsoft.com/office/drawing/2014/main" id="{38CC0A84-F4E6-4A6A-87F4-983AC547A693}"/>
              </a:ext>
            </a:extLst>
          </p:cNvPr>
          <p:cNvSpPr txBox="1"/>
          <p:nvPr>
            <p:custDataLst>
              <p:tags r:id="rId1"/>
            </p:custDataLst>
          </p:nvPr>
        </p:nvSpPr>
        <p:spPr>
          <a:xfrm>
            <a:off x="266330" y="259927"/>
            <a:ext cx="8797771" cy="1323439"/>
          </a:xfrm>
          <a:prstGeom prst="rect">
            <a:avLst/>
          </a:prstGeom>
          <a:noFill/>
          <a:ln w="38100" cap="rnd">
            <a:solidFill>
              <a:schemeClr val="bg1"/>
            </a:solidFill>
            <a:prstDash val="sysDot"/>
          </a:ln>
        </p:spPr>
        <p:txBody>
          <a:bodyPr wrap="square" lIns="91440" tIns="45720" rIns="91440" bIns="45720" rtlCol="0" anchor="t">
            <a:spAutoFit/>
          </a:bodyPr>
          <a:ls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r>
              <a:rPr lang="fr-CA" sz="2000" b="1" u="none">
                <a:latin typeface="Calibri"/>
                <a:ea typeface="MS PGothic"/>
                <a:cs typeface="Calibri"/>
              </a:rPr>
              <a:t>En 2018-2019, 1,55 % (n=22 300) et 0,64 % (n=9 153) des personnes diabétiques se sont rendues à l’urgence ou ont été hospitalisées pour le diabète, respectivement. Les régions du Nord-Ouest et du Nord-Est présentaient les taux les plus élevés dans les deux cas.</a:t>
            </a:r>
          </a:p>
        </p:txBody>
      </p:sp>
      <p:sp>
        <p:nvSpPr>
          <p:cNvPr id="8" name="Rectangle 7">
            <a:extLst>
              <a:ext uri="{FF2B5EF4-FFF2-40B4-BE49-F238E27FC236}">
                <a16:creationId xmlns:a16="http://schemas.microsoft.com/office/drawing/2014/main" id="{6EC160BB-3740-4BDA-B5AD-E59FA7EBDAF6}"/>
              </a:ext>
            </a:extLst>
          </p:cNvPr>
          <p:cNvSpPr/>
          <p:nvPr>
            <p:custDataLst>
              <p:tags r:id="rId2"/>
            </p:custDataLst>
          </p:nvPr>
        </p:nvSpPr>
        <p:spPr>
          <a:xfrm>
            <a:off x="1682" y="6048049"/>
            <a:ext cx="8133776" cy="820225"/>
          </a:xfrm>
          <a:prstGeom prst="rect">
            <a:avLst/>
          </a:prstGeom>
        </p:spPr>
        <p:txBody>
          <a:bodyPr wrap="square" lIns="91440" tIns="45720" rIns="91440" bIns="45720" anchor="t">
            <a:spAutoFit/>
          </a:bodyPr>
          <a:ls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pPr>
              <a:spcBef>
                <a:spcPct val="30000"/>
              </a:spcBef>
              <a:defRPr/>
            </a:pPr>
            <a:r>
              <a:rPr lang="fr-CA" sz="1100" u="none">
                <a:latin typeface="Calibri" panose="020F0502020204030204" pitchFamily="34" charset="0"/>
                <a:ea typeface="MS PGothic"/>
                <a:cs typeface="Calibri" panose="020F0502020204030204" pitchFamily="34" charset="0"/>
              </a:rPr>
              <a:t>Remarque : Les sources des données actuellement disponibles sont limitées dans leur capacité à différencier les types de diabète. Dans les tableaux de données, les résultats des indicateurs comprennent à la fois le diabète de type 1 et de type 2.</a:t>
            </a:r>
          </a:p>
          <a:p>
            <a:pPr>
              <a:spcBef>
                <a:spcPct val="30000"/>
              </a:spcBef>
              <a:defRPr/>
            </a:pPr>
            <a:r>
              <a:rPr lang="fr-CA" sz="1100" u="none">
                <a:latin typeface="Calibri" panose="020F0502020204030204" pitchFamily="34" charset="0"/>
                <a:ea typeface="MS PGothic"/>
                <a:cs typeface="Calibri" panose="020F0502020204030204" pitchFamily="34" charset="0"/>
              </a:rPr>
              <a:t>Sources : Discharge Abstract Database, National Ambulatory Care Reporting System, Ontario Diabetes Database; fourni par l’Institute for Clinical Evaluative Sciences.</a:t>
            </a:r>
          </a:p>
        </p:txBody>
      </p:sp>
      <p:graphicFrame>
        <p:nvGraphicFramePr>
          <p:cNvPr id="10" name="Content Placeholder 9">
            <a:extLst>
              <a:ext uri="{FF2B5EF4-FFF2-40B4-BE49-F238E27FC236}">
                <a16:creationId xmlns:a16="http://schemas.microsoft.com/office/drawing/2014/main" id="{D5604524-60E6-459D-BF4B-3DA5FC99206B}"/>
              </a:ext>
            </a:extLst>
          </p:cNvPr>
          <p:cNvGraphicFramePr>
            <a:graphicFrameLocks noGrp="1"/>
          </p:cNvGraphicFramePr>
          <p:nvPr>
            <p:ph idx="1"/>
            <p:extLst>
              <p:ext uri="{D42A27DB-BD31-4B8C-83A1-F6EECF244321}">
                <p14:modId xmlns:p14="http://schemas.microsoft.com/office/powerpoint/2010/main" val="3800553310"/>
              </p:ext>
            </p:extLst>
          </p:nvPr>
        </p:nvGraphicFramePr>
        <p:xfrm>
          <a:off x="457200" y="1583366"/>
          <a:ext cx="8229600" cy="424973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726417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EC160BB-3740-4BDA-B5AD-E59FA7EBDAF6}"/>
              </a:ext>
            </a:extLst>
          </p:cNvPr>
          <p:cNvSpPr/>
          <p:nvPr>
            <p:custDataLst>
              <p:tags r:id="rId1"/>
            </p:custDataLst>
          </p:nvPr>
        </p:nvSpPr>
        <p:spPr>
          <a:xfrm>
            <a:off x="1679" y="6048049"/>
            <a:ext cx="8133776" cy="820225"/>
          </a:xfrm>
          <a:prstGeom prst="rect">
            <a:avLst/>
          </a:prstGeom>
        </p:spPr>
        <p:txBody>
          <a:bodyPr wrap="square" lIns="91440" tIns="45720" rIns="91440" bIns="45720" anchor="t">
            <a:spAutoFit/>
          </a:bodyPr>
          <a:ls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pPr>
              <a:spcBef>
                <a:spcPct val="30000"/>
              </a:spcBef>
              <a:defRPr/>
            </a:pPr>
            <a:r>
              <a:rPr lang="fr-CA" sz="1100" u="none">
                <a:latin typeface="Calibri" panose="020F0502020204030204" pitchFamily="34" charset="0"/>
                <a:ea typeface="MS PGothic"/>
                <a:cs typeface="Calibri" panose="020F0502020204030204" pitchFamily="34" charset="0"/>
              </a:rPr>
              <a:t>Remarque : Les sources des données actuellement disponibles sont limitées dans leur capacité à différencier les types de diabète. Dans les tableaux de données, les résultats des indicateurs comprennent à la fois le diabète de type 1 et de type 2.</a:t>
            </a:r>
          </a:p>
          <a:p>
            <a:pPr>
              <a:spcBef>
                <a:spcPct val="30000"/>
              </a:spcBef>
              <a:defRPr/>
            </a:pPr>
            <a:r>
              <a:rPr lang="fr-CA" sz="1100" u="none">
                <a:latin typeface="Calibri" panose="020F0502020204030204" pitchFamily="34" charset="0"/>
                <a:ea typeface="MS PGothic"/>
                <a:cs typeface="Calibri" panose="020F0502020204030204" pitchFamily="34" charset="0"/>
              </a:rPr>
              <a:t>Sources : Discharge Abstract Database, National Ambulatory Care Reporting System, Ontario Diabetes Database; fourni par l’Institute for Clinical Evaluative Sciences.</a:t>
            </a:r>
          </a:p>
        </p:txBody>
      </p:sp>
      <p:sp>
        <p:nvSpPr>
          <p:cNvPr id="14" name="TextBox 1">
            <a:extLst>
              <a:ext uri="{FF2B5EF4-FFF2-40B4-BE49-F238E27FC236}">
                <a16:creationId xmlns:a16="http://schemas.microsoft.com/office/drawing/2014/main" id="{AE829989-6C0F-47D2-AC75-41977237B1FA}"/>
              </a:ext>
            </a:extLst>
          </p:cNvPr>
          <p:cNvSpPr txBox="1"/>
          <p:nvPr>
            <p:custDataLst>
              <p:tags r:id="rId2"/>
            </p:custDataLst>
          </p:nvPr>
        </p:nvSpPr>
        <p:spPr>
          <a:xfrm>
            <a:off x="257452" y="366021"/>
            <a:ext cx="8889326" cy="1015663"/>
          </a:xfrm>
          <a:prstGeom prst="rect">
            <a:avLst/>
          </a:prstGeom>
          <a:noFill/>
          <a:ln w="38100" cap="rnd">
            <a:solidFill>
              <a:schemeClr val="bg1"/>
            </a:solidFill>
            <a:prstDash val="sysDot"/>
          </a:ln>
        </p:spPr>
        <p:txBody>
          <a:bodyPr wrap="square" lIns="91440" tIns="45720" rIns="91440" bIns="45720" rtlCol="0" anchor="t">
            <a:spAutoFit/>
          </a:bodyPr>
          <a:ls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r>
              <a:rPr lang="fr-CA" sz="2000" b="1" u="none"/>
              <a:t>En 2018-2019, les personnes diabétiques plus jeunes étaient plus susceptibles que les personnes diabétiques plus âgées de devoir se rendre à l’urgence ou d’être hospitalisées pour cause de diabète.</a:t>
            </a:r>
          </a:p>
        </p:txBody>
      </p:sp>
      <p:graphicFrame>
        <p:nvGraphicFramePr>
          <p:cNvPr id="7" name="Content Placeholder 6">
            <a:extLst>
              <a:ext uri="{FF2B5EF4-FFF2-40B4-BE49-F238E27FC236}">
                <a16:creationId xmlns:a16="http://schemas.microsoft.com/office/drawing/2014/main" id="{707A530E-07B3-4B36-ACD5-2F22D1F1B9C4}"/>
              </a:ext>
            </a:extLst>
          </p:cNvPr>
          <p:cNvGraphicFramePr>
            <a:graphicFrameLocks noGrp="1"/>
          </p:cNvGraphicFramePr>
          <p:nvPr>
            <p:ph idx="1"/>
            <p:extLst>
              <p:ext uri="{D42A27DB-BD31-4B8C-83A1-F6EECF244321}">
                <p14:modId xmlns:p14="http://schemas.microsoft.com/office/powerpoint/2010/main" val="2475127301"/>
              </p:ext>
            </p:extLst>
          </p:nvPr>
        </p:nvGraphicFramePr>
        <p:xfrm>
          <a:off x="457200" y="1589998"/>
          <a:ext cx="8229600" cy="424973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6582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
            <a:extLst>
              <a:ext uri="{FF2B5EF4-FFF2-40B4-BE49-F238E27FC236}">
                <a16:creationId xmlns:a16="http://schemas.microsoft.com/office/drawing/2014/main" id="{38CC0A84-F4E6-4A6A-87F4-983AC547A693}"/>
              </a:ext>
            </a:extLst>
          </p:cNvPr>
          <p:cNvSpPr txBox="1"/>
          <p:nvPr>
            <p:custDataLst>
              <p:tags r:id="rId1"/>
            </p:custDataLst>
          </p:nvPr>
        </p:nvSpPr>
        <p:spPr>
          <a:xfrm>
            <a:off x="248575" y="291008"/>
            <a:ext cx="8895425" cy="1015663"/>
          </a:xfrm>
          <a:prstGeom prst="rect">
            <a:avLst/>
          </a:prstGeom>
          <a:noFill/>
          <a:ln w="38100" cap="rnd">
            <a:solidFill>
              <a:schemeClr val="bg1"/>
            </a:solidFill>
            <a:prstDash val="sysDot"/>
          </a:ln>
        </p:spPr>
        <p:txBody>
          <a:bodyPr wrap="square" lIns="91440" tIns="45720" rIns="91440" bIns="45720" rtlCol="0" anchor="t">
            <a:spAutoFit/>
          </a:bodyPr>
          <a:ls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r>
              <a:rPr lang="fr-CA" sz="2000" b="1" u="none">
                <a:latin typeface="Calibri"/>
                <a:ea typeface="MS PGothic"/>
                <a:cs typeface="Calibri"/>
              </a:rPr>
              <a:t>En 2018-2019, 14,94 % des personnes qui se sont rendues à l’urgence et 11,96 % des personnes qui ont été hospitalisées pour le diabète ont eu besoin de soins actifs d’urgence pour le diabète dans les 30 jours.</a:t>
            </a:r>
          </a:p>
        </p:txBody>
      </p:sp>
      <p:sp>
        <p:nvSpPr>
          <p:cNvPr id="8" name="Rectangle 7">
            <a:extLst>
              <a:ext uri="{FF2B5EF4-FFF2-40B4-BE49-F238E27FC236}">
                <a16:creationId xmlns:a16="http://schemas.microsoft.com/office/drawing/2014/main" id="{6EC160BB-3740-4BDA-B5AD-E59FA7EBDAF6}"/>
              </a:ext>
            </a:extLst>
          </p:cNvPr>
          <p:cNvSpPr/>
          <p:nvPr>
            <p:custDataLst>
              <p:tags r:id="rId2"/>
            </p:custDataLst>
          </p:nvPr>
        </p:nvSpPr>
        <p:spPr>
          <a:xfrm>
            <a:off x="11956" y="6037775"/>
            <a:ext cx="8133776" cy="820225"/>
          </a:xfrm>
          <a:prstGeom prst="rect">
            <a:avLst/>
          </a:prstGeom>
        </p:spPr>
        <p:txBody>
          <a:bodyPr wrap="square" lIns="91440" tIns="45720" rIns="91440" bIns="45720" anchor="t">
            <a:spAutoFit/>
          </a:bodyPr>
          <a:ls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pPr>
              <a:spcBef>
                <a:spcPct val="30000"/>
              </a:spcBef>
              <a:defRPr/>
            </a:pPr>
            <a:r>
              <a:rPr lang="fr-CA" sz="1100" u="none">
                <a:latin typeface="Calibri" panose="020F0502020204030204" pitchFamily="34" charset="0"/>
                <a:ea typeface="MS PGothic"/>
                <a:cs typeface="Calibri" panose="020F0502020204030204" pitchFamily="34" charset="0"/>
              </a:rPr>
              <a:t>Remarque : Les sources des données actuellement disponibles sont limitées dans leur capacité à différencier les types de diabète. Dans les tableaux de données, les résultats des indicateurs comprennent à la fois le diabète de type 1 et de type 2.</a:t>
            </a:r>
          </a:p>
          <a:p>
            <a:pPr>
              <a:spcBef>
                <a:spcPct val="30000"/>
              </a:spcBef>
              <a:defRPr/>
            </a:pPr>
            <a:r>
              <a:rPr lang="fr-CA" sz="1100" u="none">
                <a:latin typeface="Calibri" panose="020F0502020204030204" pitchFamily="34" charset="0"/>
                <a:ea typeface="MS PGothic"/>
                <a:cs typeface="Calibri" panose="020F0502020204030204" pitchFamily="34" charset="0"/>
              </a:rPr>
              <a:t>Sources : Discharge Abstract Database, National Ambulatory Care Reporting System; fourni par l’Institute for Clinical Evaluative Sciences.</a:t>
            </a:r>
          </a:p>
        </p:txBody>
      </p:sp>
      <p:graphicFrame>
        <p:nvGraphicFramePr>
          <p:cNvPr id="11" name="Content Placeholder 10">
            <a:extLst>
              <a:ext uri="{FF2B5EF4-FFF2-40B4-BE49-F238E27FC236}">
                <a16:creationId xmlns:a16="http://schemas.microsoft.com/office/drawing/2014/main" id="{B65785F5-FF6A-4732-9E06-CFEDCC1689DD}"/>
              </a:ext>
            </a:extLst>
          </p:cNvPr>
          <p:cNvGraphicFramePr>
            <a:graphicFrameLocks noGrp="1"/>
          </p:cNvGraphicFramePr>
          <p:nvPr>
            <p:ph idx="1"/>
            <p:extLst>
              <p:ext uri="{D42A27DB-BD31-4B8C-83A1-F6EECF244321}">
                <p14:modId xmlns:p14="http://schemas.microsoft.com/office/powerpoint/2010/main" val="1019016583"/>
              </p:ext>
            </p:extLst>
          </p:nvPr>
        </p:nvGraphicFramePr>
        <p:xfrm>
          <a:off x="457200" y="1547354"/>
          <a:ext cx="8229600" cy="424973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25792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err="1">
                <a:solidFill>
                  <a:schemeClr val="tx1"/>
                </a:solidFill>
                <a:latin typeface="Calibri" panose="020F0502020204030204" pitchFamily="34" charset="0"/>
                <a:cs typeface="Calibri" panose="020F0502020204030204" pitchFamily="34" charset="0"/>
              </a:rPr>
              <a:t>Objectifs</a:t>
            </a:r>
            <a:endParaRPr lang="en-US" sz="38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pPr>
              <a:buClr>
                <a:srgbClr val="00B2E3"/>
              </a:buClr>
            </a:pPr>
            <a:r>
              <a:rPr lang="fr-CA" sz="2200" b="1" dirty="0">
                <a:latin typeface="Calibri" panose="020F0502020204030204" pitchFamily="34" charset="0"/>
                <a:cs typeface="Calibri" panose="020F0502020204030204" pitchFamily="34" charset="0"/>
              </a:rPr>
              <a:t>Aperçu des normes de qualité </a:t>
            </a:r>
            <a:br>
              <a:rPr lang="fr-CA" sz="2200" b="1" dirty="0">
                <a:latin typeface="Calibri" panose="020F0502020204030204" pitchFamily="34" charset="0"/>
                <a:cs typeface="Calibri" panose="020F0502020204030204" pitchFamily="34" charset="0"/>
              </a:rPr>
            </a:br>
            <a:r>
              <a:rPr lang="fr-CA" sz="2200" dirty="0">
                <a:latin typeface="Calibri" panose="020F0502020204030204" pitchFamily="34" charset="0"/>
                <a:cs typeface="Calibri" panose="020F0502020204030204" pitchFamily="34" charset="0"/>
              </a:rPr>
              <a:t>De quoi s’agit-il? Comment sont-elles utilisées?</a:t>
            </a:r>
          </a:p>
          <a:p>
            <a:pPr>
              <a:buClr>
                <a:srgbClr val="00B2E3"/>
              </a:buClr>
            </a:pPr>
            <a:r>
              <a:rPr lang="fr-CA" sz="2200" b="1" dirty="0">
                <a:latin typeface="Calibri" panose="020F0502020204030204" pitchFamily="34" charset="0"/>
                <a:cs typeface="Calibri" panose="020F0502020204030204" pitchFamily="34" charset="0"/>
              </a:rPr>
              <a:t>Pourquoi cette norme de qualité est-elle nécessaire?</a:t>
            </a:r>
            <a:br>
              <a:rPr lang="fr-CA" sz="2200" dirty="0">
                <a:latin typeface="Calibri" panose="020F0502020204030204" pitchFamily="34" charset="0"/>
                <a:cs typeface="Calibri" panose="020F0502020204030204" pitchFamily="34" charset="0"/>
              </a:rPr>
            </a:br>
            <a:r>
              <a:rPr lang="fr-CA" sz="2200" dirty="0">
                <a:latin typeface="Calibri" panose="020F0502020204030204" pitchFamily="34" charset="0"/>
                <a:cs typeface="Calibri" panose="020F0502020204030204" pitchFamily="34" charset="0"/>
              </a:rPr>
              <a:t>Il existe des lacunes et des écarts dans la qualité des soins pour les </a:t>
            </a:r>
            <a:r>
              <a:rPr lang="fr-FR" sz="2200" b="0" i="0" u="none" strike="noStrike" baseline="0" dirty="0">
                <a:solidFill>
                  <a:srgbClr val="000000"/>
                </a:solidFill>
                <a:latin typeface="Calibri" panose="020F0502020204030204" pitchFamily="34" charset="0"/>
              </a:rPr>
              <a:t>personnes atteintes de diabète de type 1</a:t>
            </a:r>
            <a:endParaRPr lang="fr-CA" sz="2200" dirty="0">
              <a:highlight>
                <a:srgbClr val="FFFF00"/>
              </a:highlight>
              <a:latin typeface="Calibri" panose="020F0502020204030204" pitchFamily="34" charset="0"/>
              <a:cs typeface="Calibri" panose="020F0502020204030204" pitchFamily="34" charset="0"/>
            </a:endParaRPr>
          </a:p>
          <a:p>
            <a:pPr>
              <a:buClr>
                <a:srgbClr val="00B2E3"/>
              </a:buClr>
            </a:pPr>
            <a:r>
              <a:rPr lang="fr-CA" sz="2200" b="1" dirty="0">
                <a:latin typeface="Calibri" panose="020F0502020204030204" pitchFamily="34" charset="0"/>
                <a:cs typeface="Calibri" panose="020F0502020204030204" pitchFamily="34" charset="0"/>
              </a:rPr>
              <a:t>Énoncés de qualité pour améliorer les soins</a:t>
            </a:r>
            <a:br>
              <a:rPr lang="fr-CA" sz="2200" b="1" dirty="0">
                <a:latin typeface="Calibri" panose="020F0502020204030204" pitchFamily="34" charset="0"/>
                <a:cs typeface="Calibri" panose="020F0502020204030204" pitchFamily="34" charset="0"/>
              </a:rPr>
            </a:br>
            <a:r>
              <a:rPr lang="fr-CA" sz="2200" dirty="0">
                <a:latin typeface="Calibri" panose="020F0502020204030204" pitchFamily="34" charset="0"/>
                <a:cs typeface="Calibri" panose="020F0502020204030204" pitchFamily="34" charset="0"/>
              </a:rPr>
              <a:t>Les énoncés clés de la norme de qualité sur </a:t>
            </a:r>
            <a:r>
              <a:rPr lang="fr-FR" sz="2200" dirty="0">
                <a:latin typeface="Calibri" panose="020F0502020204030204" pitchFamily="34" charset="0"/>
                <a:cs typeface="Calibri" panose="020F0502020204030204" pitchFamily="34" charset="0"/>
              </a:rPr>
              <a:t>les soins aux </a:t>
            </a:r>
            <a:r>
              <a:rPr lang="fr-FR" sz="2200">
                <a:solidFill>
                  <a:srgbClr val="000000"/>
                </a:solidFill>
                <a:latin typeface="Calibri" panose="020F0502020204030204" pitchFamily="34" charset="0"/>
              </a:rPr>
              <a:t>personnes atteintes de diabète de type 1</a:t>
            </a:r>
            <a:endParaRPr lang="fr-CA" sz="2200">
              <a:highlight>
                <a:srgbClr val="FFFF00"/>
              </a:highlight>
              <a:latin typeface="Calibri" panose="020F0502020204030204" pitchFamily="34" charset="0"/>
              <a:cs typeface="Calibri" panose="020F0502020204030204" pitchFamily="34" charset="0"/>
            </a:endParaRPr>
          </a:p>
          <a:p>
            <a:pPr>
              <a:buClr>
                <a:srgbClr val="00B2E3"/>
              </a:buClr>
            </a:pPr>
            <a:r>
              <a:rPr lang="fr-CA" sz="2200" b="1">
                <a:latin typeface="Calibri" panose="020F0502020204030204" pitchFamily="34" charset="0"/>
                <a:cs typeface="Calibri" panose="020F0502020204030204" pitchFamily="34" charset="0"/>
              </a:rPr>
              <a:t>Manière de mesurer le succès</a:t>
            </a:r>
            <a:br>
              <a:rPr lang="fr-CA" sz="2200" b="1">
                <a:latin typeface="Calibri" panose="020F0502020204030204" pitchFamily="34" charset="0"/>
                <a:cs typeface="Calibri" panose="020F0502020204030204" pitchFamily="34" charset="0"/>
              </a:rPr>
            </a:br>
            <a:r>
              <a:rPr lang="fr-CA" sz="2200">
                <a:latin typeface="Calibri" panose="020F0502020204030204" pitchFamily="34" charset="0"/>
                <a:cs typeface="Calibri" panose="020F0502020204030204" pitchFamily="34" charset="0"/>
              </a:rPr>
              <a:t>Indicateurs qui peuvent vous aider à mesurer vos efforts d’amélioration de la qualité</a:t>
            </a:r>
          </a:p>
          <a:p>
            <a:endParaRPr lang="en-US" sz="2000" dirty="0"/>
          </a:p>
        </p:txBody>
      </p:sp>
    </p:spTree>
    <p:custDataLst>
      <p:tags r:id="rId1"/>
    </p:custDataLst>
    <p:extLst>
      <p:ext uri="{BB962C8B-B14F-4D97-AF65-F5344CB8AC3E}">
        <p14:creationId xmlns:p14="http://schemas.microsoft.com/office/powerpoint/2010/main" val="2513520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1318084A-3017-4CB2-9A46-8C73DC636CC5}"/>
              </a:ext>
            </a:extLst>
          </p:cNvPr>
          <p:cNvSpPr txBox="1"/>
          <p:nvPr>
            <p:custDataLst>
              <p:tags r:id="rId1"/>
            </p:custDataLst>
          </p:nvPr>
        </p:nvSpPr>
        <p:spPr>
          <a:xfrm>
            <a:off x="266330" y="489520"/>
            <a:ext cx="8877670" cy="707886"/>
          </a:xfrm>
          <a:prstGeom prst="rect">
            <a:avLst/>
          </a:prstGeom>
          <a:noFill/>
          <a:ln w="38100" cap="rnd">
            <a:solidFill>
              <a:schemeClr val="bg1"/>
            </a:solidFill>
            <a:prstDash val="sysDot"/>
          </a:ln>
        </p:spPr>
        <p:txBody>
          <a:bodyPr wrap="square" lIns="91440" tIns="45720" rIns="91440" bIns="45720" rtlCol="0" anchor="t">
            <a:spAutoFit/>
          </a:bodyPr>
          <a:ls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r>
              <a:rPr lang="fr-CA" sz="2000" b="1" u="none">
                <a:latin typeface="Calibri" panose="020F0502020204030204" pitchFamily="34" charset="0"/>
                <a:ea typeface="MS PGothic"/>
                <a:cs typeface="Calibri" panose="020F0502020204030204" pitchFamily="34" charset="0"/>
              </a:rPr>
              <a:t>En 2018-2019, les personnes atteintes de diabète ont présenté un large éventail de complications liées au diabète.</a:t>
            </a:r>
          </a:p>
        </p:txBody>
      </p:sp>
      <p:sp>
        <p:nvSpPr>
          <p:cNvPr id="8" name="Rectangle 7">
            <a:extLst>
              <a:ext uri="{FF2B5EF4-FFF2-40B4-BE49-F238E27FC236}">
                <a16:creationId xmlns:a16="http://schemas.microsoft.com/office/drawing/2014/main" id="{A7637322-F9B4-41EC-BD92-4C2D6E6F5057}"/>
              </a:ext>
            </a:extLst>
          </p:cNvPr>
          <p:cNvSpPr/>
          <p:nvPr>
            <p:custDataLst>
              <p:tags r:id="rId2"/>
            </p:custDataLst>
          </p:nvPr>
        </p:nvSpPr>
        <p:spPr>
          <a:xfrm>
            <a:off x="11954" y="6037775"/>
            <a:ext cx="8133776" cy="820225"/>
          </a:xfrm>
          <a:prstGeom prst="rect">
            <a:avLst/>
          </a:prstGeom>
        </p:spPr>
        <p:txBody>
          <a:bodyPr wrap="square" lIns="91440" tIns="45720" rIns="91440" bIns="45720" anchor="t">
            <a:spAutoFit/>
          </a:bodyPr>
          <a:ls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pPr>
              <a:spcBef>
                <a:spcPct val="30000"/>
              </a:spcBef>
              <a:defRPr/>
            </a:pPr>
            <a:r>
              <a:rPr lang="fr-CA" sz="1100" u="none">
                <a:latin typeface="Calibri" panose="020F0502020204030204" pitchFamily="34" charset="0"/>
                <a:ea typeface="MS PGothic"/>
                <a:cs typeface="Calibri" panose="020F0502020204030204" pitchFamily="34" charset="0"/>
              </a:rPr>
              <a:t>Remarque : Les sources des données actuellement disponibles sont limitées dans leur capacité à différencier les types de diabète. Dans les tableaux de données, les résultats des indicateurs comprennent à la fois le diabète de type 1 et de type 2.</a:t>
            </a:r>
          </a:p>
          <a:p>
            <a:pPr>
              <a:spcBef>
                <a:spcPct val="30000"/>
              </a:spcBef>
              <a:defRPr/>
            </a:pPr>
            <a:r>
              <a:rPr lang="fr-CA" sz="1100" u="none">
                <a:latin typeface="Calibri" panose="020F0502020204030204" pitchFamily="34" charset="0"/>
                <a:ea typeface="MS PGothic"/>
                <a:cs typeface="Calibri" panose="020F0502020204030204" pitchFamily="34" charset="0"/>
              </a:rPr>
              <a:t>Sources : Discharge Abstract Database, National Ambulatory Care Reporting System, Ontario Diabetes Database, Ontario Health Insurance Plan; fourni par l’Institute for Clinical Evaluative Sciences.</a:t>
            </a:r>
          </a:p>
        </p:txBody>
      </p:sp>
      <p:graphicFrame>
        <p:nvGraphicFramePr>
          <p:cNvPr id="7" name="Content Placeholder 6">
            <a:extLst>
              <a:ext uri="{FF2B5EF4-FFF2-40B4-BE49-F238E27FC236}">
                <a16:creationId xmlns:a16="http://schemas.microsoft.com/office/drawing/2014/main" id="{A8B06B86-609A-446A-893A-2F3AB4206CD6}"/>
              </a:ext>
            </a:extLst>
          </p:cNvPr>
          <p:cNvGraphicFramePr>
            <a:graphicFrameLocks noGrp="1"/>
          </p:cNvGraphicFramePr>
          <p:nvPr>
            <p:ph idx="1"/>
            <p:extLst>
              <p:ext uri="{D42A27DB-BD31-4B8C-83A1-F6EECF244321}">
                <p14:modId xmlns:p14="http://schemas.microsoft.com/office/powerpoint/2010/main" val="2647001382"/>
              </p:ext>
            </p:extLst>
          </p:nvPr>
        </p:nvGraphicFramePr>
        <p:xfrm>
          <a:off x="457200" y="1492722"/>
          <a:ext cx="8229600" cy="424973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66410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1318084A-3017-4CB2-9A46-8C73DC636CC5}"/>
              </a:ext>
            </a:extLst>
          </p:cNvPr>
          <p:cNvSpPr txBox="1"/>
          <p:nvPr>
            <p:custDataLst>
              <p:tags r:id="rId1"/>
            </p:custDataLst>
          </p:nvPr>
        </p:nvSpPr>
        <p:spPr>
          <a:xfrm>
            <a:off x="257452" y="432008"/>
            <a:ext cx="8806649" cy="707886"/>
          </a:xfrm>
          <a:prstGeom prst="rect">
            <a:avLst/>
          </a:prstGeom>
          <a:noFill/>
          <a:ln w="38100" cap="rnd">
            <a:solidFill>
              <a:schemeClr val="bg1"/>
            </a:solidFill>
            <a:prstDash val="sysDot"/>
          </a:ln>
        </p:spPr>
        <p:txBody>
          <a:bodyPr wrap="square" lIns="91440" tIns="45720" rIns="91440" bIns="45720" rtlCol="0" anchor="t">
            <a:spAutoFit/>
          </a:bodyPr>
          <a:ls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r>
              <a:rPr lang="fr-CA" sz="2000" b="1" u="none">
                <a:latin typeface="Calibri" panose="020F0502020204030204" pitchFamily="34" charset="0"/>
                <a:ea typeface="MS PGothic"/>
                <a:cs typeface="Calibri" panose="020F0502020204030204" pitchFamily="34" charset="0"/>
              </a:rPr>
              <a:t>En 2018-2019, les personnes diabétiques avec un revenu plus faible étaient plus susceptibles d’avoir une complication liée au diabète.</a:t>
            </a:r>
          </a:p>
        </p:txBody>
      </p:sp>
      <p:sp>
        <p:nvSpPr>
          <p:cNvPr id="8" name="Rectangle 7">
            <a:extLst>
              <a:ext uri="{FF2B5EF4-FFF2-40B4-BE49-F238E27FC236}">
                <a16:creationId xmlns:a16="http://schemas.microsoft.com/office/drawing/2014/main" id="{A7637322-F9B4-41EC-BD92-4C2D6E6F5057}"/>
              </a:ext>
            </a:extLst>
          </p:cNvPr>
          <p:cNvSpPr/>
          <p:nvPr>
            <p:custDataLst>
              <p:tags r:id="rId2"/>
            </p:custDataLst>
          </p:nvPr>
        </p:nvSpPr>
        <p:spPr>
          <a:xfrm>
            <a:off x="5143" y="6037775"/>
            <a:ext cx="8133776" cy="820225"/>
          </a:xfrm>
          <a:prstGeom prst="rect">
            <a:avLst/>
          </a:prstGeom>
        </p:spPr>
        <p:txBody>
          <a:bodyPr wrap="square" lIns="91440" tIns="45720" rIns="91440" bIns="45720" anchor="t">
            <a:spAutoFit/>
          </a:bodyPr>
          <a:ls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pPr>
              <a:spcBef>
                <a:spcPct val="30000"/>
              </a:spcBef>
              <a:defRPr/>
            </a:pPr>
            <a:r>
              <a:rPr lang="fr-CA" sz="1100" u="none">
                <a:latin typeface="Calibri" panose="020F0502020204030204" pitchFamily="34" charset="0"/>
                <a:ea typeface="MS PGothic"/>
                <a:cs typeface="Calibri" panose="020F0502020204030204" pitchFamily="34" charset="0"/>
              </a:rPr>
              <a:t>Remarque : Les sources des données actuellement disponibles sont limitées dans leur capacité à différencier les types de diabète. Dans les tableaux de données, les résultats des indicateurs comprennent à la fois le diabète de type 1 et de type 2.</a:t>
            </a:r>
          </a:p>
          <a:p>
            <a:pPr>
              <a:spcBef>
                <a:spcPct val="30000"/>
              </a:spcBef>
              <a:defRPr/>
            </a:pPr>
            <a:r>
              <a:rPr lang="fr-CA" sz="1100" u="none">
                <a:latin typeface="Calibri" panose="020F0502020204030204" pitchFamily="34" charset="0"/>
                <a:ea typeface="MS PGothic"/>
                <a:cs typeface="Calibri" panose="020F0502020204030204" pitchFamily="34" charset="0"/>
              </a:rPr>
              <a:t>Sources : Discharge Abstract Database, National Ambulatory Care Reporting System, Ontario Diabetes Database, Ontario Health Insurance Plan; fourni par l’Institute for Clinical Evaluative Sciences.</a:t>
            </a:r>
          </a:p>
        </p:txBody>
      </p:sp>
      <p:graphicFrame>
        <p:nvGraphicFramePr>
          <p:cNvPr id="7" name="Content Placeholder 6">
            <a:extLst>
              <a:ext uri="{FF2B5EF4-FFF2-40B4-BE49-F238E27FC236}">
                <a16:creationId xmlns:a16="http://schemas.microsoft.com/office/drawing/2014/main" id="{D31EBC05-F89B-4C79-B191-41F9E69291D6}"/>
              </a:ext>
            </a:extLst>
          </p:cNvPr>
          <p:cNvGraphicFramePr>
            <a:graphicFrameLocks noGrp="1"/>
          </p:cNvGraphicFramePr>
          <p:nvPr>
            <p:ph idx="1"/>
            <p:extLst>
              <p:ext uri="{D42A27DB-BD31-4B8C-83A1-F6EECF244321}">
                <p14:modId xmlns:p14="http://schemas.microsoft.com/office/powerpoint/2010/main" val="3890273380"/>
              </p:ext>
            </p:extLst>
          </p:nvPr>
        </p:nvGraphicFramePr>
        <p:xfrm>
          <a:off x="457200" y="1463966"/>
          <a:ext cx="8229600" cy="424973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36612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48D181BD-CE57-4014-A335-0613E63BE10E}"/>
              </a:ext>
            </a:extLst>
          </p:cNvPr>
          <p:cNvGraphicFramePr>
            <a:graphicFrameLocks noGrp="1"/>
          </p:cNvGraphicFramePr>
          <p:nvPr>
            <p:ph idx="1"/>
            <p:custDataLst>
              <p:tags r:id="rId1"/>
            </p:custDataLst>
            <p:extLst>
              <p:ext uri="{D42A27DB-BD31-4B8C-83A1-F6EECF244321}">
                <p14:modId xmlns:p14="http://schemas.microsoft.com/office/powerpoint/2010/main" val="2639976514"/>
              </p:ext>
            </p:extLst>
          </p:nvPr>
        </p:nvGraphicFramePr>
        <p:xfrm>
          <a:off x="457200" y="2131060"/>
          <a:ext cx="8229600" cy="3327400"/>
        </p:xfrm>
        <a:graphic>
          <a:graphicData uri="http://schemas.openxmlformats.org/drawingml/2006/table">
            <a:tbl>
              <a:tblPr firstRow="1" bandRow="1">
                <a:tableStyleId>{21E4AEA4-8DFA-4A89-87EB-49C32662AFE0}</a:tableStyleId>
              </a:tblPr>
              <a:tblGrid>
                <a:gridCol w="4114800">
                  <a:extLst>
                    <a:ext uri="{9D8B030D-6E8A-4147-A177-3AD203B41FA5}">
                      <a16:colId xmlns:a16="http://schemas.microsoft.com/office/drawing/2014/main" val="1468792154"/>
                    </a:ext>
                  </a:extLst>
                </a:gridCol>
                <a:gridCol w="4114800">
                  <a:extLst>
                    <a:ext uri="{9D8B030D-6E8A-4147-A177-3AD203B41FA5}">
                      <a16:colId xmlns:a16="http://schemas.microsoft.com/office/drawing/2014/main" val="4122062978"/>
                    </a:ext>
                  </a:extLst>
                </a:gridCol>
              </a:tblGrid>
              <a:tr h="370840">
                <a:tc>
                  <a:txBody>
                    <a:bodyPr/>
                    <a:lstStyle/>
                    <a:p>
                      <a:pPr algn="ctr"/>
                      <a:r>
                        <a:rPr lang="fr-CA">
                          <a:latin typeface="Calibri"/>
                          <a:cs typeface="Calibri"/>
                        </a:rPr>
                        <a:t>Indicateur</a:t>
                      </a:r>
                    </a:p>
                  </a:txBody>
                  <a:tcPr anchor="ctr">
                    <a:solidFill>
                      <a:srgbClr val="00B0F0"/>
                    </a:solidFill>
                  </a:tcPr>
                </a:tc>
                <a:tc>
                  <a:txBody>
                    <a:bodyPr/>
                    <a:lstStyle/>
                    <a:p>
                      <a:pPr algn="ctr"/>
                      <a:r>
                        <a:rPr lang="fr-CA">
                          <a:latin typeface="Calibri"/>
                          <a:cs typeface="Calibri"/>
                        </a:rPr>
                        <a:t>Pourcentage</a:t>
                      </a:r>
                    </a:p>
                  </a:txBody>
                  <a:tcPr anchor="ctr">
                    <a:solidFill>
                      <a:srgbClr val="00B0F0"/>
                    </a:solidFill>
                  </a:tcPr>
                </a:tc>
                <a:extLst>
                  <a:ext uri="{0D108BD9-81ED-4DB2-BD59-A6C34878D82A}">
                    <a16:rowId xmlns:a16="http://schemas.microsoft.com/office/drawing/2014/main" val="3174758089"/>
                  </a:ext>
                </a:extLst>
              </a:tr>
              <a:tr h="370840">
                <a:tc>
                  <a:txBody>
                    <a:bodyPr/>
                    <a:lstStyle/>
                    <a:p>
                      <a:pPr algn="l"/>
                      <a:r>
                        <a:rPr lang="fr-CA" sz="1600">
                          <a:latin typeface="Calibri"/>
                          <a:cs typeface="Calibri"/>
                        </a:rPr>
                        <a:t>Pourcentage de personnes diabétiques ayant subi au moins deux tests d’hémoglobine A1C sur une période d’un an</a:t>
                      </a:r>
                    </a:p>
                  </a:txBody>
                  <a:tcPr anchor="ctr">
                    <a:solidFill>
                      <a:srgbClr val="ABE9FF"/>
                    </a:solidFill>
                  </a:tcPr>
                </a:tc>
                <a:tc>
                  <a:txBody>
                    <a:bodyPr/>
                    <a:lstStyle/>
                    <a:p>
                      <a:pPr algn="ctr"/>
                      <a:r>
                        <a:rPr lang="fr-CA" sz="1600">
                          <a:latin typeface="Calibri"/>
                          <a:cs typeface="Calibri"/>
                        </a:rPr>
                        <a:t>50,99 %</a:t>
                      </a:r>
                    </a:p>
                  </a:txBody>
                  <a:tcPr>
                    <a:solidFill>
                      <a:srgbClr val="ABE9FF"/>
                    </a:solidFill>
                  </a:tcPr>
                </a:tc>
                <a:extLst>
                  <a:ext uri="{0D108BD9-81ED-4DB2-BD59-A6C34878D82A}">
                    <a16:rowId xmlns:a16="http://schemas.microsoft.com/office/drawing/2014/main" val="585302613"/>
                  </a:ext>
                </a:extLst>
              </a:tr>
              <a:tr h="370840">
                <a:tc rowSpan="2">
                  <a:txBody>
                    <a:bodyPr/>
                    <a:lstStyle/>
                    <a:p>
                      <a:pPr algn="l"/>
                      <a:r>
                        <a:rPr lang="fr-CA" sz="1600">
                          <a:latin typeface="Calibri"/>
                          <a:cs typeface="Calibri"/>
                        </a:rPr>
                        <a:t>Pourcentage de personnes diabétiques dont la valeur la plus récente de l’hémoglobine A1C était :</a:t>
                      </a:r>
                    </a:p>
                  </a:txBody>
                  <a:tcPr>
                    <a:solidFill>
                      <a:srgbClr val="E5F8FF"/>
                    </a:solidFill>
                  </a:tcPr>
                </a:tc>
                <a:tc>
                  <a:txBody>
                    <a:bodyPr/>
                    <a:lstStyle/>
                    <a:p>
                      <a:pPr algn="ctr"/>
                      <a:r>
                        <a:rPr lang="fr-CA" sz="1600">
                          <a:latin typeface="Calibri"/>
                          <a:cs typeface="Calibri"/>
                        </a:rPr>
                        <a:t>Inférieur ou égal à 7,0 %</a:t>
                      </a:r>
                    </a:p>
                    <a:p>
                      <a:pPr lvl="0" algn="ctr">
                        <a:buNone/>
                      </a:pPr>
                      <a:r>
                        <a:rPr lang="fr-CA" sz="1600">
                          <a:latin typeface="Calibri"/>
                          <a:cs typeface="Calibri"/>
                        </a:rPr>
                        <a:t> pour les personnes âgées de 18 ans et plus : </a:t>
                      </a:r>
                    </a:p>
                    <a:p>
                      <a:pPr lvl="0" algn="l" rtl="0">
                        <a:buNone/>
                      </a:pPr>
                      <a:endParaRPr lang="en-US" sz="1600">
                        <a:latin typeface="Calibri"/>
                        <a:cs typeface="Calibri"/>
                      </a:endParaRPr>
                    </a:p>
                    <a:p>
                      <a:pPr lvl="0" algn="ctr">
                        <a:buNone/>
                      </a:pPr>
                      <a:r>
                        <a:rPr lang="fr-CA" sz="1600">
                          <a:latin typeface="Calibri"/>
                          <a:cs typeface="Calibri"/>
                        </a:rPr>
                        <a:t>29,99 %</a:t>
                      </a:r>
                    </a:p>
                  </a:txBody>
                  <a:tcPr anchor="ctr">
                    <a:solidFill>
                      <a:srgbClr val="E5F8FF"/>
                    </a:solidFill>
                  </a:tcPr>
                </a:tc>
                <a:extLst>
                  <a:ext uri="{0D108BD9-81ED-4DB2-BD59-A6C34878D82A}">
                    <a16:rowId xmlns:a16="http://schemas.microsoft.com/office/drawing/2014/main" val="3282364445"/>
                  </a:ext>
                </a:extLst>
              </a:tr>
              <a:tr h="370840">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600">
                          <a:latin typeface="Calibri" panose="020F0502020204030204" pitchFamily="34" charset="0"/>
                          <a:cs typeface="Calibri" panose="020F0502020204030204" pitchFamily="34" charset="0"/>
                        </a:rPr>
                        <a:t>Pourcentage de personnes diabétiques ayant subi un test d’hémoglobine A1C dont la valeur la plus récente était inférieure ou égale à 7,5 % (pour les personnes âgées de moins de 18 ans)</a:t>
                      </a:r>
                    </a:p>
                  </a:txBody>
                  <a:tcPr anchor="ctr"/>
                </a:tc>
                <a:tc>
                  <a:txBody>
                    <a:bodyPr/>
                    <a:lstStyle/>
                    <a:p>
                      <a:pPr algn="ctr"/>
                      <a:r>
                        <a:rPr lang="fr-CA" sz="1600">
                          <a:latin typeface="Calibri"/>
                          <a:cs typeface="Calibri"/>
                        </a:rPr>
                        <a:t>Inférieur ou égal à 7,5 % </a:t>
                      </a:r>
                    </a:p>
                    <a:p>
                      <a:pPr lvl="0" algn="ctr">
                        <a:buNone/>
                      </a:pPr>
                      <a:r>
                        <a:rPr lang="fr-CA" sz="1600">
                          <a:latin typeface="Calibri"/>
                          <a:cs typeface="Calibri"/>
                        </a:rPr>
                        <a:t>pour les personnes âgées de moins de 18 ans :</a:t>
                      </a:r>
                    </a:p>
                    <a:p>
                      <a:pPr algn="l" rtl="0"/>
                      <a:endParaRPr lang="en-US" sz="1600">
                        <a:latin typeface="Calibri" panose="020F0502020204030204" pitchFamily="34" charset="0"/>
                        <a:cs typeface="Calibri" panose="020F0502020204030204" pitchFamily="34" charset="0"/>
                      </a:endParaRPr>
                    </a:p>
                    <a:p>
                      <a:pPr algn="ctr"/>
                      <a:r>
                        <a:rPr lang="fr-CA" sz="1600">
                          <a:latin typeface="Calibri"/>
                          <a:cs typeface="Calibri"/>
                        </a:rPr>
                        <a:t>60,24 %</a:t>
                      </a:r>
                    </a:p>
                  </a:txBody>
                  <a:tcPr anchor="ctr">
                    <a:solidFill>
                      <a:srgbClr val="E5F8FF"/>
                    </a:solidFill>
                  </a:tcPr>
                </a:tc>
                <a:extLst>
                  <a:ext uri="{0D108BD9-81ED-4DB2-BD59-A6C34878D82A}">
                    <a16:rowId xmlns:a16="http://schemas.microsoft.com/office/drawing/2014/main" val="2723678113"/>
                  </a:ext>
                </a:extLst>
              </a:tr>
            </a:tbl>
          </a:graphicData>
        </a:graphic>
      </p:graphicFrame>
      <p:sp>
        <p:nvSpPr>
          <p:cNvPr id="6" name="TextBox 1">
            <a:extLst>
              <a:ext uri="{FF2B5EF4-FFF2-40B4-BE49-F238E27FC236}">
                <a16:creationId xmlns:a16="http://schemas.microsoft.com/office/drawing/2014/main" id="{972B645D-0899-4FBB-8954-5BBF2454211F}"/>
              </a:ext>
            </a:extLst>
          </p:cNvPr>
          <p:cNvSpPr txBox="1"/>
          <p:nvPr>
            <p:custDataLst>
              <p:tags r:id="rId2"/>
            </p:custDataLst>
          </p:nvPr>
        </p:nvSpPr>
        <p:spPr>
          <a:xfrm>
            <a:off x="266330" y="440617"/>
            <a:ext cx="8877670" cy="1015663"/>
          </a:xfrm>
          <a:prstGeom prst="rect">
            <a:avLst/>
          </a:prstGeom>
          <a:noFill/>
          <a:ln w="38100" cap="rnd">
            <a:solidFill>
              <a:schemeClr val="bg1"/>
            </a:solidFill>
            <a:prstDash val="sysDot"/>
          </a:ln>
        </p:spPr>
        <p:txBody>
          <a:bodyPr wrap="square" lIns="91440" tIns="45720" rIns="91440" bIns="45720" rtlCol="0" anchor="t">
            <a:spAutoFit/>
          </a:bodyPr>
          <a:ls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r>
              <a:rPr lang="fr-CA" sz="2000" b="1" u="none">
                <a:latin typeface="Calibri" panose="020F0502020204030204" pitchFamily="34" charset="0"/>
                <a:ea typeface="MS PGothic"/>
                <a:cs typeface="Calibri" panose="020F0502020204030204" pitchFamily="34" charset="0"/>
              </a:rPr>
              <a:t>En 2018-2019, seulement la moitié des personnes atteintes de diabète en Ontario ont subi au moins deux tests d’hémoglobine A1C administrés par un médecin. Moins d’un tiers des jeunes et moins de deux tiers des adultes ont atteint les seuils prescrits pour l’hémoglobine A1C.</a:t>
            </a:r>
          </a:p>
        </p:txBody>
      </p:sp>
      <p:sp>
        <p:nvSpPr>
          <p:cNvPr id="8" name="Rectangle 7">
            <a:extLst>
              <a:ext uri="{FF2B5EF4-FFF2-40B4-BE49-F238E27FC236}">
                <a16:creationId xmlns:a16="http://schemas.microsoft.com/office/drawing/2014/main" id="{21424E14-5C94-45D9-9F61-329BAAA54712}"/>
              </a:ext>
            </a:extLst>
          </p:cNvPr>
          <p:cNvSpPr/>
          <p:nvPr>
            <p:custDataLst>
              <p:tags r:id="rId3"/>
            </p:custDataLst>
          </p:nvPr>
        </p:nvSpPr>
        <p:spPr>
          <a:xfrm>
            <a:off x="0" y="6014963"/>
            <a:ext cx="8133776" cy="650947"/>
          </a:xfrm>
          <a:prstGeom prst="rect">
            <a:avLst/>
          </a:prstGeom>
        </p:spPr>
        <p:txBody>
          <a:bodyPr wrap="square" lIns="91440" tIns="45720" rIns="91440" bIns="45720" anchor="t">
            <a:spAutoFit/>
          </a:bodyPr>
          <a:ls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pPr>
              <a:spcBef>
                <a:spcPct val="30000"/>
              </a:spcBef>
              <a:defRPr/>
            </a:pPr>
            <a:r>
              <a:rPr lang="fr-CA" sz="1100" u="none" dirty="0">
                <a:latin typeface="Calibri"/>
                <a:ea typeface="MS PGothic"/>
                <a:cs typeface="Calibri"/>
              </a:rPr>
              <a:t>Remarque : Les sources des données actuellement disponibles sont limitées dans leur capacité à différencier les types de diabète. Dans les tableaux de données, les résultats des indicateurs comprennent à la fois le diabète de type 1 et de type 2.</a:t>
            </a:r>
          </a:p>
          <a:p>
            <a:pPr>
              <a:spcBef>
                <a:spcPct val="30000"/>
              </a:spcBef>
              <a:defRPr/>
            </a:pPr>
            <a:r>
              <a:rPr lang="fr-CA" sz="1100" u="none" dirty="0">
                <a:latin typeface="Calibri"/>
                <a:ea typeface="MS PGothic"/>
                <a:cs typeface="Calibri"/>
              </a:rPr>
              <a:t>Sources : Base de données sur le diabète de l’Ontario, Système d’information de laboratoire de l’Ontario; fourni par l’Institute for </a:t>
            </a:r>
            <a:r>
              <a:rPr lang="fr-CA" sz="1100" u="none" dirty="0" err="1">
                <a:latin typeface="Calibri"/>
                <a:ea typeface="MS PGothic"/>
                <a:cs typeface="Calibri"/>
              </a:rPr>
              <a:t>Clinical</a:t>
            </a:r>
            <a:r>
              <a:rPr lang="fr-CA" sz="1100" u="none" dirty="0">
                <a:latin typeface="Calibri"/>
                <a:ea typeface="MS PGothic"/>
                <a:cs typeface="Calibri"/>
              </a:rPr>
              <a:t> </a:t>
            </a:r>
            <a:r>
              <a:rPr lang="fr-CA" sz="1100" u="none" dirty="0" err="1">
                <a:latin typeface="Calibri"/>
                <a:ea typeface="MS PGothic"/>
                <a:cs typeface="Calibri"/>
              </a:rPr>
              <a:t>Evaluative</a:t>
            </a:r>
            <a:r>
              <a:rPr lang="fr-CA" sz="1100" u="none" dirty="0">
                <a:latin typeface="Calibri"/>
                <a:ea typeface="MS PGothic"/>
                <a:cs typeface="Calibri"/>
              </a:rPr>
              <a:t> Sciences.</a:t>
            </a:r>
          </a:p>
        </p:txBody>
      </p:sp>
    </p:spTree>
    <p:extLst>
      <p:ext uri="{BB962C8B-B14F-4D97-AF65-F5344CB8AC3E}">
        <p14:creationId xmlns:p14="http://schemas.microsoft.com/office/powerpoint/2010/main" val="29992803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C5A5B71-5478-4239-B236-1B835F0CA290}"/>
              </a:ext>
            </a:extLst>
          </p:cNvPr>
          <p:cNvSpPr txBox="1">
            <a:spLocks/>
          </p:cNvSpPr>
          <p:nvPr/>
        </p:nvSpPr>
        <p:spPr bwMode="auto">
          <a:xfrm>
            <a:off x="373605" y="2225300"/>
            <a:ext cx="5707600" cy="19697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4000" b="1" cap="none">
                <a:solidFill>
                  <a:srgbClr val="FFFFF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defTabSz="914400"/>
            <a:r>
              <a:rPr lang="fr-CA" sz="3600" u="none">
                <a:solidFill>
                  <a:schemeClr val="tx1"/>
                </a:solidFill>
                <a:latin typeface="Calibri" panose="020F0502020204030204" pitchFamily="34" charset="0"/>
                <a:cs typeface="Calibri" panose="020F0502020204030204" pitchFamily="34" charset="0"/>
              </a:rPr>
              <a:t>Énoncés de qualité pour améliorer les soins</a:t>
            </a:r>
            <a:endParaRPr lang="en-US" sz="3600" u="none" kern="0">
              <a:solidFill>
                <a:schemeClr val="tx1"/>
              </a:solidFill>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03036C25-0D51-44B3-91F0-70604D3A6254}"/>
              </a:ext>
            </a:extLst>
          </p:cNvPr>
          <p:cNvCxnSpPr>
            <a:cxnSpLocks/>
          </p:cNvCxnSpPr>
          <p:nvPr/>
        </p:nvCxnSpPr>
        <p:spPr bwMode="auto">
          <a:xfrm>
            <a:off x="464831" y="3490226"/>
            <a:ext cx="3553716" cy="0"/>
          </a:xfrm>
          <a:prstGeom prst="line">
            <a:avLst/>
          </a:prstGeom>
          <a:solidFill>
            <a:srgbClr val="FFFF00"/>
          </a:solidFill>
          <a:ln w="66675" cap="flat" cmpd="sng" algn="ctr">
            <a:solidFill>
              <a:srgbClr val="ED037C"/>
            </a:solidFill>
            <a:prstDash val="solid"/>
            <a:round/>
            <a:headEnd type="none" w="med" len="med"/>
            <a:tailEnd type="none" w="med" len="med"/>
          </a:ln>
          <a:effectLst/>
        </p:spPr>
      </p:cxnSp>
    </p:spTree>
    <p:extLst>
      <p:ext uri="{BB962C8B-B14F-4D97-AF65-F5344CB8AC3E}">
        <p14:creationId xmlns:p14="http://schemas.microsoft.com/office/powerpoint/2010/main" val="32995088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243" y="274638"/>
            <a:ext cx="8833757" cy="1165909"/>
          </a:xfrm>
        </p:spPr>
        <p:txBody>
          <a:bodyPr/>
          <a:lstStyle/>
          <a:p>
            <a:r>
              <a:rPr lang="fr-CA" dirty="0">
                <a:solidFill>
                  <a:schemeClr val="tx1"/>
                </a:solidFill>
                <a:latin typeface="Calibri" panose="020F0502020204030204" pitchFamily="34" charset="0"/>
                <a:cs typeface="Calibri" panose="020F0502020204030204" pitchFamily="34" charset="0"/>
              </a:rPr>
              <a:t>Portée de cette norme de qualité</a:t>
            </a:r>
            <a:endParaRPr lang="en-CA" dirty="0">
              <a:solidFill>
                <a:schemeClr val="tx1"/>
              </a:solidFill>
              <a:latin typeface="Calibri" panose="020F0502020204030204" pitchFamily="34" charset="0"/>
              <a:cs typeface="Calibri" panose="020F0502020204030204" pitchFamily="34" charset="0"/>
            </a:endParaRPr>
          </a:p>
        </p:txBody>
      </p:sp>
      <p:sp>
        <p:nvSpPr>
          <p:cNvPr id="4" name="Content Placeholder 3"/>
          <p:cNvSpPr>
            <a:spLocks noGrp="1"/>
          </p:cNvSpPr>
          <p:nvPr>
            <p:ph idx="1"/>
          </p:nvPr>
        </p:nvSpPr>
        <p:spPr>
          <a:xfrm>
            <a:off x="457199" y="1526053"/>
            <a:ext cx="8229600" cy="4248472"/>
          </a:xfrm>
        </p:spPr>
        <p:txBody>
          <a:bodyPr/>
          <a:lstStyle/>
          <a:p>
            <a:pPr>
              <a:buClr>
                <a:srgbClr val="00B2E3"/>
              </a:buClr>
            </a:pPr>
            <a:r>
              <a:rPr lang="fr-FR" b="0" i="0" u="none" strike="noStrike" baseline="0" dirty="0">
                <a:solidFill>
                  <a:srgbClr val="000000"/>
                </a:solidFill>
                <a:latin typeface="Calibri" panose="020F0502020204030204" pitchFamily="34" charset="0"/>
              </a:rPr>
              <a:t>Cette norme de qualité concerne les soins pour les personnes de tous âges qui ont reçu un diagnostic de diabète de type 1. Il s’applique à tous les milieux </a:t>
            </a:r>
          </a:p>
          <a:p>
            <a:pPr>
              <a:buClr>
                <a:srgbClr val="00B2E3"/>
              </a:buClr>
            </a:pPr>
            <a:r>
              <a:rPr lang="fr-FR" b="0" i="0" u="none" strike="noStrike" baseline="0" dirty="0">
                <a:solidFill>
                  <a:srgbClr val="000000"/>
                </a:solidFill>
                <a:latin typeface="Calibri" panose="020F0502020204030204" pitchFamily="34" charset="0"/>
              </a:rPr>
              <a:t>Cette norme de qualité n’inclut pas les soins pour les personnes enceintes atteintes de diabète de type 1. Pour une norme de qualité concernant les soins pour les personnes atteintes de diabète de type 1 ou de type 2 qui tombent enceintes ou aux personnes qui ont reçu un diagnostic de diabète gestationnel, veuillez consulter la norme de qualité intitulée </a:t>
            </a:r>
            <a:r>
              <a:rPr lang="fr-FR" b="0" i="1" u="none" strike="noStrike" baseline="0" dirty="0">
                <a:solidFill>
                  <a:srgbClr val="00B2E3"/>
                </a:solidFill>
                <a:latin typeface="Calibri" panose="020F0502020204030204" pitchFamily="34" charset="0"/>
                <a:hlinkClick r:id="rId4">
                  <a:extLst>
                    <a:ext uri="{A12FA001-AC4F-418D-AE19-62706E023703}">
                      <ahyp:hlinkClr xmlns:ahyp="http://schemas.microsoft.com/office/drawing/2018/hyperlinkcolor" val="tx"/>
                    </a:ext>
                  </a:extLst>
                </a:hlinkClick>
              </a:rPr>
              <a:t>Diabète de grossesse</a:t>
            </a:r>
            <a:br>
              <a:rPr lang="en-US" sz="1800" dirty="0">
                <a:solidFill>
                  <a:srgbClr val="000000"/>
                </a:solidFill>
                <a:latin typeface="Arial" panose="020B0604020202020204" pitchFamily="34" charset="0"/>
                <a:ea typeface="Times New Roman" panose="02020603050405020304" pitchFamily="18" charset="0"/>
                <a:cs typeface="Helvetica 55 Roman"/>
              </a:rPr>
            </a:br>
            <a:endParaRPr lang="en-US" sz="1800" dirty="0">
              <a:solidFill>
                <a:srgbClr val="000000"/>
              </a:solidFill>
              <a:latin typeface="Arial" panose="020B0604020202020204" pitchFamily="34" charset="0"/>
              <a:ea typeface="Times New Roman" panose="02020603050405020304" pitchFamily="18" charset="0"/>
              <a:cs typeface="Helvetica 55 Roman"/>
            </a:endParaRPr>
          </a:p>
        </p:txBody>
      </p:sp>
    </p:spTree>
    <p:custDataLst>
      <p:tags r:id="rId1"/>
    </p:custDataLst>
    <p:extLst>
      <p:ext uri="{BB962C8B-B14F-4D97-AF65-F5344CB8AC3E}">
        <p14:creationId xmlns:p14="http://schemas.microsoft.com/office/powerpoint/2010/main" val="7690532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 name="Content Placeholder 3"/>
          <p:cNvSpPr txBox="1">
            <a:spLocks noGrp="1"/>
          </p:cNvSpPr>
          <p:nvPr>
            <p:ph type="body" idx="1"/>
          </p:nvPr>
        </p:nvSpPr>
        <p:spPr>
          <a:xfrm>
            <a:off x="597159" y="1295431"/>
            <a:ext cx="8036214" cy="4912127"/>
          </a:xfrm>
          <a:prstGeom prst="rect">
            <a:avLst/>
          </a:prstGeom>
        </p:spPr>
        <p:txBody>
          <a:bodyPr/>
          <a:lstStyle/>
          <a:p>
            <a:pPr marL="457200" indent="-457200">
              <a:buClr>
                <a:srgbClr val="00B2E3"/>
              </a:buClr>
              <a:buFont typeface="+mj-lt"/>
              <a:buAutoNum type="arabicPeriod"/>
            </a:pPr>
            <a:r>
              <a:rPr lang="en-CA" dirty="0" err="1">
                <a:solidFill>
                  <a:srgbClr val="000000"/>
                </a:solidFill>
                <a:effectLst/>
                <a:latin typeface="Calibri" panose="020F0502020204030204" pitchFamily="34" charset="0"/>
                <a:ea typeface="Times New Roman" panose="02020603050405020304" pitchFamily="18" charset="0"/>
              </a:rPr>
              <a:t>Éducation</a:t>
            </a:r>
            <a:r>
              <a:rPr lang="en-CA" dirty="0">
                <a:solidFill>
                  <a:srgbClr val="000000"/>
                </a:solidFill>
                <a:effectLst/>
                <a:latin typeface="Calibri" panose="020F0502020204030204" pitchFamily="34" charset="0"/>
                <a:ea typeface="Times New Roman" panose="02020603050405020304" pitchFamily="18" charset="0"/>
              </a:rPr>
              <a:t> et </a:t>
            </a:r>
            <a:r>
              <a:rPr lang="en-CA" dirty="0" err="1">
                <a:solidFill>
                  <a:srgbClr val="000000"/>
                </a:solidFill>
                <a:effectLst/>
                <a:latin typeface="Calibri" panose="020F0502020204030204" pitchFamily="34" charset="0"/>
                <a:ea typeface="Times New Roman" panose="02020603050405020304" pitchFamily="18" charset="0"/>
              </a:rPr>
              <a:t>soutien</a:t>
            </a:r>
            <a:r>
              <a:rPr lang="en-CA" dirty="0">
                <a:solidFill>
                  <a:srgbClr val="000000"/>
                </a:solidFill>
                <a:effectLst/>
                <a:latin typeface="Calibri" panose="020F0502020204030204" pitchFamily="34" charset="0"/>
                <a:ea typeface="Times New Roman" panose="02020603050405020304" pitchFamily="18" charset="0"/>
              </a:rPr>
              <a:t> </a:t>
            </a:r>
            <a:r>
              <a:rPr lang="en-CA" dirty="0" err="1">
                <a:solidFill>
                  <a:srgbClr val="000000"/>
                </a:solidFill>
                <a:effectLst/>
                <a:latin typeface="Calibri" panose="020F0502020204030204" pitchFamily="34" charset="0"/>
                <a:ea typeface="Times New Roman" panose="02020603050405020304" pitchFamily="18" charset="0"/>
              </a:rPr>
              <a:t>en</a:t>
            </a:r>
            <a:r>
              <a:rPr lang="en-CA" dirty="0">
                <a:solidFill>
                  <a:srgbClr val="000000"/>
                </a:solidFill>
                <a:effectLst/>
                <a:latin typeface="Calibri" panose="020F0502020204030204" pitchFamily="34" charset="0"/>
                <a:ea typeface="Times New Roman" panose="02020603050405020304" pitchFamily="18" charset="0"/>
              </a:rPr>
              <a:t> matière </a:t>
            </a:r>
            <a:r>
              <a:rPr lang="en-CA" dirty="0" err="1">
                <a:solidFill>
                  <a:srgbClr val="000000"/>
                </a:solidFill>
                <a:effectLst/>
                <a:latin typeface="Calibri" panose="020F0502020204030204" pitchFamily="34" charset="0"/>
                <a:ea typeface="Times New Roman" panose="02020603050405020304" pitchFamily="18" charset="0"/>
              </a:rPr>
              <a:t>d’autogestion</a:t>
            </a:r>
            <a:r>
              <a:rPr lang="en-CA" dirty="0">
                <a:solidFill>
                  <a:srgbClr val="000000"/>
                </a:solidFill>
                <a:effectLst/>
                <a:latin typeface="Calibri" panose="020F0502020204030204" pitchFamily="34" charset="0"/>
                <a:ea typeface="Times New Roman" panose="02020603050405020304" pitchFamily="18" charset="0"/>
              </a:rPr>
              <a:t> du </a:t>
            </a:r>
            <a:r>
              <a:rPr lang="en-CA" dirty="0" err="1">
                <a:solidFill>
                  <a:srgbClr val="000000"/>
                </a:solidFill>
                <a:effectLst/>
                <a:latin typeface="Calibri" panose="020F0502020204030204" pitchFamily="34" charset="0"/>
                <a:ea typeface="Times New Roman" panose="02020603050405020304" pitchFamily="18" charset="0"/>
              </a:rPr>
              <a:t>diabète</a:t>
            </a:r>
            <a:r>
              <a:rPr lang="en-CA" dirty="0">
                <a:solidFill>
                  <a:srgbClr val="000000"/>
                </a:solidFill>
                <a:effectLst/>
                <a:latin typeface="Calibri" panose="020F0502020204030204" pitchFamily="34" charset="0"/>
                <a:ea typeface="Times New Roman" panose="02020603050405020304" pitchFamily="18" charset="0"/>
              </a:rPr>
              <a:t> </a:t>
            </a:r>
          </a:p>
          <a:p>
            <a:pPr marL="457200" indent="-457200">
              <a:buClr>
                <a:srgbClr val="00B2E3"/>
              </a:buClr>
              <a:buFont typeface="+mj-lt"/>
              <a:buAutoNum type="arabicPeriod"/>
            </a:pPr>
            <a:r>
              <a:rPr lang="en-CA" dirty="0" err="1">
                <a:solidFill>
                  <a:srgbClr val="000000"/>
                </a:solidFill>
                <a:effectLst/>
                <a:latin typeface="Calibri" panose="020F0502020204030204" pitchFamily="34" charset="0"/>
                <a:ea typeface="Times New Roman" panose="02020603050405020304" pitchFamily="18" charset="0"/>
              </a:rPr>
              <a:t>Accès</a:t>
            </a:r>
            <a:r>
              <a:rPr lang="en-CA" dirty="0">
                <a:solidFill>
                  <a:srgbClr val="000000"/>
                </a:solidFill>
                <a:effectLst/>
                <a:latin typeface="Calibri" panose="020F0502020204030204" pitchFamily="34" charset="0"/>
                <a:ea typeface="Times New Roman" panose="02020603050405020304" pitchFamily="18" charset="0"/>
              </a:rPr>
              <a:t> à </a:t>
            </a:r>
            <a:r>
              <a:rPr lang="en-CA" dirty="0" err="1">
                <a:solidFill>
                  <a:srgbClr val="000000"/>
                </a:solidFill>
                <a:effectLst/>
                <a:latin typeface="Calibri" panose="020F0502020204030204" pitchFamily="34" charset="0"/>
                <a:ea typeface="Times New Roman" panose="02020603050405020304" pitchFamily="18" charset="0"/>
              </a:rPr>
              <a:t>une</a:t>
            </a:r>
            <a:r>
              <a:rPr lang="en-CA" dirty="0">
                <a:solidFill>
                  <a:srgbClr val="000000"/>
                </a:solidFill>
                <a:effectLst/>
                <a:latin typeface="Calibri" panose="020F0502020204030204" pitchFamily="34" charset="0"/>
                <a:ea typeface="Times New Roman" panose="02020603050405020304" pitchFamily="18" charset="0"/>
              </a:rPr>
              <a:t> </a:t>
            </a:r>
            <a:r>
              <a:rPr lang="en-CA" dirty="0" err="1">
                <a:solidFill>
                  <a:srgbClr val="000000"/>
                </a:solidFill>
                <a:effectLst/>
                <a:latin typeface="Calibri" panose="020F0502020204030204" pitchFamily="34" charset="0"/>
                <a:ea typeface="Times New Roman" panose="02020603050405020304" pitchFamily="18" charset="0"/>
              </a:rPr>
              <a:t>équipe</a:t>
            </a:r>
            <a:r>
              <a:rPr lang="en-CA" dirty="0">
                <a:solidFill>
                  <a:srgbClr val="000000"/>
                </a:solidFill>
                <a:effectLst/>
                <a:latin typeface="Calibri" panose="020F0502020204030204" pitchFamily="34" charset="0"/>
                <a:ea typeface="Times New Roman" panose="02020603050405020304" pitchFamily="18" charset="0"/>
              </a:rPr>
              <a:t> </a:t>
            </a:r>
            <a:r>
              <a:rPr lang="en-CA" dirty="0" err="1">
                <a:solidFill>
                  <a:srgbClr val="000000"/>
                </a:solidFill>
                <a:effectLst/>
                <a:latin typeface="Calibri" panose="020F0502020204030204" pitchFamily="34" charset="0"/>
                <a:ea typeface="Times New Roman" panose="02020603050405020304" pitchFamily="18" charset="0"/>
              </a:rPr>
              <a:t>interprofessionnelle</a:t>
            </a:r>
            <a:r>
              <a:rPr lang="en-CA" dirty="0">
                <a:solidFill>
                  <a:srgbClr val="000000"/>
                </a:solidFill>
                <a:effectLst/>
                <a:latin typeface="Calibri" panose="020F0502020204030204" pitchFamily="34" charset="0"/>
                <a:ea typeface="Times New Roman" panose="02020603050405020304" pitchFamily="18" charset="0"/>
              </a:rPr>
              <a:t> de </a:t>
            </a:r>
            <a:r>
              <a:rPr lang="en-CA" dirty="0" err="1">
                <a:solidFill>
                  <a:srgbClr val="000000"/>
                </a:solidFill>
                <a:effectLst/>
                <a:latin typeface="Calibri" panose="020F0502020204030204" pitchFamily="34" charset="0"/>
                <a:ea typeface="Times New Roman" panose="02020603050405020304" pitchFamily="18" charset="0"/>
              </a:rPr>
              <a:t>soins</a:t>
            </a:r>
            <a:r>
              <a:rPr lang="en-CA" dirty="0">
                <a:solidFill>
                  <a:srgbClr val="000000"/>
                </a:solidFill>
                <a:effectLst/>
                <a:latin typeface="Calibri" panose="020F0502020204030204" pitchFamily="34" charset="0"/>
                <a:ea typeface="Times New Roman" panose="02020603050405020304" pitchFamily="18" charset="0"/>
              </a:rPr>
              <a:t> </a:t>
            </a:r>
          </a:p>
          <a:p>
            <a:pPr marL="457200" indent="-457200">
              <a:buClr>
                <a:srgbClr val="00B2E3"/>
              </a:buClr>
              <a:buFont typeface="+mj-lt"/>
              <a:buAutoNum type="arabicPeriod"/>
            </a:pPr>
            <a:r>
              <a:rPr lang="en-CA" dirty="0">
                <a:solidFill>
                  <a:srgbClr val="000000"/>
                </a:solidFill>
                <a:effectLst/>
                <a:latin typeface="Calibri" panose="020F0502020204030204" pitchFamily="34" charset="0"/>
                <a:ea typeface="Times New Roman" panose="02020603050405020304" pitchFamily="18" charset="0"/>
              </a:rPr>
              <a:t>Fixer et </a:t>
            </a:r>
            <a:r>
              <a:rPr lang="en-CA" dirty="0" err="1">
                <a:solidFill>
                  <a:srgbClr val="000000"/>
                </a:solidFill>
                <a:effectLst/>
                <a:latin typeface="Calibri" panose="020F0502020204030204" pitchFamily="34" charset="0"/>
                <a:ea typeface="Times New Roman" panose="02020603050405020304" pitchFamily="18" charset="0"/>
              </a:rPr>
              <a:t>atteindre</a:t>
            </a:r>
            <a:r>
              <a:rPr lang="en-CA" dirty="0">
                <a:solidFill>
                  <a:srgbClr val="000000"/>
                </a:solidFill>
                <a:effectLst/>
                <a:latin typeface="Calibri" panose="020F0502020204030204" pitchFamily="34" charset="0"/>
                <a:ea typeface="Times New Roman" panose="02020603050405020304" pitchFamily="18" charset="0"/>
              </a:rPr>
              <a:t> des </a:t>
            </a:r>
            <a:r>
              <a:rPr lang="en-CA" dirty="0" err="1">
                <a:solidFill>
                  <a:srgbClr val="000000"/>
                </a:solidFill>
                <a:effectLst/>
                <a:latin typeface="Calibri" panose="020F0502020204030204" pitchFamily="34" charset="0"/>
                <a:ea typeface="Times New Roman" panose="02020603050405020304" pitchFamily="18" charset="0"/>
              </a:rPr>
              <a:t>objectifs</a:t>
            </a:r>
            <a:r>
              <a:rPr lang="en-CA" dirty="0">
                <a:solidFill>
                  <a:srgbClr val="000000"/>
                </a:solidFill>
                <a:effectLst/>
                <a:latin typeface="Calibri" panose="020F0502020204030204" pitchFamily="34" charset="0"/>
                <a:ea typeface="Times New Roman" panose="02020603050405020304" pitchFamily="18" charset="0"/>
              </a:rPr>
              <a:t> </a:t>
            </a:r>
            <a:r>
              <a:rPr lang="en-CA" dirty="0" err="1">
                <a:solidFill>
                  <a:srgbClr val="000000"/>
                </a:solidFill>
                <a:effectLst/>
                <a:latin typeface="Calibri" panose="020F0502020204030204" pitchFamily="34" charset="0"/>
                <a:ea typeface="Times New Roman" panose="02020603050405020304" pitchFamily="18" charset="0"/>
              </a:rPr>
              <a:t>glycémiques</a:t>
            </a:r>
            <a:r>
              <a:rPr lang="en-CA" dirty="0">
                <a:solidFill>
                  <a:srgbClr val="000000"/>
                </a:solidFill>
                <a:effectLst/>
                <a:latin typeface="Calibri" panose="020F0502020204030204" pitchFamily="34" charset="0"/>
                <a:ea typeface="Times New Roman" panose="02020603050405020304" pitchFamily="18" charset="0"/>
              </a:rPr>
              <a:t> </a:t>
            </a:r>
          </a:p>
          <a:p>
            <a:pPr marL="457200" indent="-457200">
              <a:buClr>
                <a:srgbClr val="00B2E3"/>
              </a:buClr>
              <a:buFont typeface="+mj-lt"/>
              <a:buAutoNum type="arabicPeriod"/>
            </a:pPr>
            <a:r>
              <a:rPr lang="en-CA" dirty="0">
                <a:solidFill>
                  <a:srgbClr val="000000"/>
                </a:solidFill>
                <a:effectLst/>
                <a:latin typeface="Calibri" panose="020F0502020204030204" pitchFamily="34" charset="0"/>
                <a:ea typeface="Times New Roman" panose="02020603050405020304" pitchFamily="18" charset="0"/>
              </a:rPr>
              <a:t>Cerner et </a:t>
            </a:r>
            <a:r>
              <a:rPr lang="en-CA" dirty="0" err="1">
                <a:solidFill>
                  <a:srgbClr val="000000"/>
                </a:solidFill>
                <a:effectLst/>
                <a:latin typeface="Calibri" panose="020F0502020204030204" pitchFamily="34" charset="0"/>
                <a:ea typeface="Times New Roman" panose="02020603050405020304" pitchFamily="18" charset="0"/>
              </a:rPr>
              <a:t>évaluer</a:t>
            </a:r>
            <a:r>
              <a:rPr lang="en-CA" dirty="0">
                <a:solidFill>
                  <a:srgbClr val="000000"/>
                </a:solidFill>
                <a:effectLst/>
                <a:latin typeface="Calibri" panose="020F0502020204030204" pitchFamily="34" charset="0"/>
                <a:ea typeface="Times New Roman" panose="02020603050405020304" pitchFamily="18" charset="0"/>
              </a:rPr>
              <a:t> les </a:t>
            </a:r>
            <a:r>
              <a:rPr lang="en-CA" dirty="0" err="1">
                <a:solidFill>
                  <a:srgbClr val="000000"/>
                </a:solidFill>
                <a:effectLst/>
                <a:latin typeface="Calibri" panose="020F0502020204030204" pitchFamily="34" charset="0"/>
                <a:ea typeface="Times New Roman" panose="02020603050405020304" pitchFamily="18" charset="0"/>
              </a:rPr>
              <a:t>besoins</a:t>
            </a:r>
            <a:r>
              <a:rPr lang="en-CA" dirty="0">
                <a:solidFill>
                  <a:srgbClr val="000000"/>
                </a:solidFill>
                <a:effectLst/>
                <a:latin typeface="Calibri" panose="020F0502020204030204" pitchFamily="34" charset="0"/>
                <a:ea typeface="Times New Roman" panose="02020603050405020304" pitchFamily="18" charset="0"/>
              </a:rPr>
              <a:t> </a:t>
            </a:r>
            <a:r>
              <a:rPr lang="en-CA" dirty="0" err="1">
                <a:solidFill>
                  <a:srgbClr val="000000"/>
                </a:solidFill>
                <a:effectLst/>
                <a:latin typeface="Calibri" panose="020F0502020204030204" pitchFamily="34" charset="0"/>
                <a:ea typeface="Times New Roman" panose="02020603050405020304" pitchFamily="18" charset="0"/>
              </a:rPr>
              <a:t>en</a:t>
            </a:r>
            <a:r>
              <a:rPr lang="en-CA" dirty="0">
                <a:solidFill>
                  <a:srgbClr val="000000"/>
                </a:solidFill>
                <a:effectLst/>
                <a:latin typeface="Calibri" panose="020F0502020204030204" pitchFamily="34" charset="0"/>
                <a:ea typeface="Times New Roman" panose="02020603050405020304" pitchFamily="18" charset="0"/>
              </a:rPr>
              <a:t> matière de </a:t>
            </a:r>
            <a:r>
              <a:rPr lang="en-CA" dirty="0" err="1">
                <a:solidFill>
                  <a:srgbClr val="000000"/>
                </a:solidFill>
                <a:effectLst/>
                <a:latin typeface="Calibri" panose="020F0502020204030204" pitchFamily="34" charset="0"/>
                <a:ea typeface="Times New Roman" panose="02020603050405020304" pitchFamily="18" charset="0"/>
              </a:rPr>
              <a:t>santé</a:t>
            </a:r>
            <a:r>
              <a:rPr lang="en-CA" dirty="0">
                <a:solidFill>
                  <a:srgbClr val="000000"/>
                </a:solidFill>
                <a:effectLst/>
                <a:latin typeface="Calibri" panose="020F0502020204030204" pitchFamily="34" charset="0"/>
                <a:ea typeface="Times New Roman" panose="02020603050405020304" pitchFamily="18" charset="0"/>
              </a:rPr>
              <a:t> </a:t>
            </a:r>
            <a:r>
              <a:rPr lang="en-CA" dirty="0" err="1">
                <a:solidFill>
                  <a:srgbClr val="000000"/>
                </a:solidFill>
                <a:effectLst/>
                <a:latin typeface="Calibri" panose="020F0502020204030204" pitchFamily="34" charset="0"/>
                <a:ea typeface="Times New Roman" panose="02020603050405020304" pitchFamily="18" charset="0"/>
              </a:rPr>
              <a:t>mentale</a:t>
            </a:r>
            <a:r>
              <a:rPr lang="en-CA" dirty="0">
                <a:solidFill>
                  <a:srgbClr val="000000"/>
                </a:solidFill>
                <a:effectLst/>
                <a:latin typeface="Calibri" panose="020F0502020204030204" pitchFamily="34" charset="0"/>
                <a:ea typeface="Times New Roman" panose="02020603050405020304" pitchFamily="18" charset="0"/>
              </a:rPr>
              <a:t> </a:t>
            </a:r>
          </a:p>
          <a:p>
            <a:pPr marL="457200" indent="-457200">
              <a:buClr>
                <a:srgbClr val="00B2E3"/>
              </a:buClr>
              <a:buFont typeface="+mj-lt"/>
              <a:buAutoNum type="arabicPeriod"/>
            </a:pPr>
            <a:r>
              <a:rPr lang="en-CA" dirty="0">
                <a:solidFill>
                  <a:srgbClr val="000000"/>
                </a:solidFill>
                <a:effectLst/>
                <a:latin typeface="Calibri" panose="020F0502020204030204" pitchFamily="34" charset="0"/>
                <a:ea typeface="Times New Roman" panose="02020603050405020304" pitchFamily="18" charset="0"/>
              </a:rPr>
              <a:t>Transition de la prise </a:t>
            </a:r>
            <a:r>
              <a:rPr lang="en-CA" dirty="0" err="1">
                <a:solidFill>
                  <a:srgbClr val="000000"/>
                </a:solidFill>
                <a:effectLst/>
                <a:latin typeface="Calibri" panose="020F0502020204030204" pitchFamily="34" charset="0"/>
                <a:ea typeface="Times New Roman" panose="02020603050405020304" pitchFamily="18" charset="0"/>
              </a:rPr>
              <a:t>en</a:t>
            </a:r>
            <a:r>
              <a:rPr lang="en-CA" dirty="0">
                <a:solidFill>
                  <a:srgbClr val="000000"/>
                </a:solidFill>
                <a:effectLst/>
                <a:latin typeface="Calibri" panose="020F0502020204030204" pitchFamily="34" charset="0"/>
                <a:ea typeface="Times New Roman" panose="02020603050405020304" pitchFamily="18" charset="0"/>
              </a:rPr>
              <a:t> charge du </a:t>
            </a:r>
            <a:r>
              <a:rPr lang="en-CA" dirty="0" err="1">
                <a:solidFill>
                  <a:srgbClr val="000000"/>
                </a:solidFill>
                <a:effectLst/>
                <a:latin typeface="Calibri" panose="020F0502020204030204" pitchFamily="34" charset="0"/>
                <a:ea typeface="Times New Roman" panose="02020603050405020304" pitchFamily="18" charset="0"/>
              </a:rPr>
              <a:t>diabète</a:t>
            </a:r>
            <a:r>
              <a:rPr lang="en-CA" dirty="0">
                <a:solidFill>
                  <a:srgbClr val="000000"/>
                </a:solidFill>
                <a:effectLst/>
                <a:latin typeface="Calibri" panose="020F0502020204030204" pitchFamily="34" charset="0"/>
                <a:ea typeface="Times New Roman" panose="02020603050405020304" pitchFamily="18" charset="0"/>
              </a:rPr>
              <a:t> chez </a:t>
            </a:r>
            <a:r>
              <a:rPr lang="en-CA" dirty="0" err="1">
                <a:solidFill>
                  <a:srgbClr val="000000"/>
                </a:solidFill>
                <a:effectLst/>
                <a:latin typeface="Calibri" panose="020F0502020204030204" pitchFamily="34" charset="0"/>
                <a:ea typeface="Times New Roman" panose="02020603050405020304" pitchFamily="18" charset="0"/>
              </a:rPr>
              <a:t>l’enfant</a:t>
            </a:r>
            <a:r>
              <a:rPr lang="en-CA" dirty="0">
                <a:solidFill>
                  <a:srgbClr val="000000"/>
                </a:solidFill>
                <a:effectLst/>
                <a:latin typeface="Calibri" panose="020F0502020204030204" pitchFamily="34" charset="0"/>
                <a:ea typeface="Times New Roman" panose="02020603050405020304" pitchFamily="18" charset="0"/>
              </a:rPr>
              <a:t> à </a:t>
            </a:r>
            <a:r>
              <a:rPr lang="en-CA" dirty="0" err="1">
                <a:solidFill>
                  <a:srgbClr val="000000"/>
                </a:solidFill>
                <a:effectLst/>
                <a:latin typeface="Calibri" panose="020F0502020204030204" pitchFamily="34" charset="0"/>
                <a:ea typeface="Times New Roman" panose="02020603050405020304" pitchFamily="18" charset="0"/>
              </a:rPr>
              <a:t>celle</a:t>
            </a:r>
            <a:r>
              <a:rPr lang="en-CA" dirty="0">
                <a:solidFill>
                  <a:srgbClr val="000000"/>
                </a:solidFill>
                <a:effectLst/>
                <a:latin typeface="Calibri" panose="020F0502020204030204" pitchFamily="34" charset="0"/>
                <a:ea typeface="Times New Roman" panose="02020603050405020304" pitchFamily="18" charset="0"/>
              </a:rPr>
              <a:t> chez </a:t>
            </a:r>
            <a:r>
              <a:rPr lang="en-CA" dirty="0" err="1">
                <a:solidFill>
                  <a:srgbClr val="000000"/>
                </a:solidFill>
                <a:effectLst/>
                <a:latin typeface="Calibri" panose="020F0502020204030204" pitchFamily="34" charset="0"/>
                <a:ea typeface="Times New Roman" panose="02020603050405020304" pitchFamily="18" charset="0"/>
              </a:rPr>
              <a:t>l’adulte</a:t>
            </a:r>
            <a:r>
              <a:rPr lang="en-CA" dirty="0">
                <a:solidFill>
                  <a:srgbClr val="000000"/>
                </a:solidFill>
                <a:effectLst/>
                <a:latin typeface="Calibri" panose="020F0502020204030204" pitchFamily="34" charset="0"/>
                <a:ea typeface="Times New Roman" panose="02020603050405020304" pitchFamily="18" charset="0"/>
              </a:rPr>
              <a:t> </a:t>
            </a:r>
          </a:p>
          <a:p>
            <a:pPr>
              <a:lnSpc>
                <a:spcPts val="3400"/>
              </a:lnSpc>
              <a:spcBef>
                <a:spcPts val="0"/>
              </a:spcBef>
              <a:buClr>
                <a:srgbClr val="00B2E3"/>
              </a:buClr>
              <a:buAutoNum type="arabicPeriod"/>
              <a:defRPr sz="1800"/>
            </a:pPr>
            <a:endParaRPr lang="en-US" sz="1800" dirty="0">
              <a:latin typeface="Calibri" panose="020F0502020204030204" pitchFamily="34" charset="0"/>
              <a:cs typeface="Calibri" panose="020F0502020204030204" pitchFamily="34" charset="0"/>
            </a:endParaRPr>
          </a:p>
        </p:txBody>
      </p:sp>
      <p:sp>
        <p:nvSpPr>
          <p:cNvPr id="629" name="Title 2"/>
          <p:cNvSpPr txBox="1">
            <a:spLocks noGrp="1"/>
          </p:cNvSpPr>
          <p:nvPr>
            <p:ph type="title"/>
          </p:nvPr>
        </p:nvSpPr>
        <p:spPr>
          <a:xfrm>
            <a:off x="457199" y="274638"/>
            <a:ext cx="8244586" cy="1165910"/>
          </a:xfrm>
          <a:prstGeom prst="rect">
            <a:avLst/>
          </a:prstGeom>
        </p:spPr>
        <p:txBody>
          <a:bodyPr/>
          <a:lstStyle/>
          <a:p>
            <a:r>
              <a:rPr lang="en-US" sz="3200" dirty="0" err="1">
                <a:solidFill>
                  <a:schemeClr val="tx1"/>
                </a:solidFill>
                <a:latin typeface="Calibri" panose="020F0502020204030204" pitchFamily="34" charset="0"/>
                <a:cs typeface="Calibri" panose="020F0502020204030204" pitchFamily="34" charset="0"/>
              </a:rPr>
              <a:t>Thèmes</a:t>
            </a:r>
            <a:r>
              <a:rPr lang="en-US" sz="3200" dirty="0">
                <a:solidFill>
                  <a:schemeClr val="tx1"/>
                </a:solidFill>
                <a:latin typeface="Calibri" panose="020F0502020204030204" pitchFamily="34" charset="0"/>
                <a:cs typeface="Calibri" panose="020F0502020204030204" pitchFamily="34" charset="0"/>
              </a:rPr>
              <a:t> de </a:t>
            </a:r>
            <a:r>
              <a:rPr lang="en-US" sz="3200" dirty="0" err="1">
                <a:solidFill>
                  <a:schemeClr val="tx1"/>
                </a:solidFill>
                <a:latin typeface="Calibri" panose="020F0502020204030204" pitchFamily="34" charset="0"/>
                <a:cs typeface="Calibri" panose="020F0502020204030204" pitchFamily="34" charset="0"/>
              </a:rPr>
              <a:t>l’énoncé</a:t>
            </a:r>
            <a:r>
              <a:rPr lang="en-US" sz="3200" dirty="0">
                <a:solidFill>
                  <a:schemeClr val="tx1"/>
                </a:solidFill>
                <a:latin typeface="Calibri" panose="020F0502020204030204" pitchFamily="34" charset="0"/>
                <a:cs typeface="Calibri" panose="020F0502020204030204" pitchFamily="34" charset="0"/>
              </a:rPr>
              <a:t> sur </a:t>
            </a:r>
            <a:r>
              <a:rPr lang="en-US" sz="3200" dirty="0" err="1">
                <a:solidFill>
                  <a:schemeClr val="tx1"/>
                </a:solidFill>
                <a:latin typeface="Calibri" panose="020F0502020204030204" pitchFamily="34" charset="0"/>
                <a:cs typeface="Calibri" panose="020F0502020204030204" pitchFamily="34" charset="0"/>
              </a:rPr>
              <a:t>cette</a:t>
            </a:r>
            <a:r>
              <a:rPr lang="en-US" sz="3200" dirty="0">
                <a:solidFill>
                  <a:schemeClr val="tx1"/>
                </a:solidFill>
                <a:latin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cs typeface="Calibri" panose="020F0502020204030204" pitchFamily="34" charset="0"/>
              </a:rPr>
              <a:t>norme</a:t>
            </a:r>
            <a:r>
              <a:rPr lang="en-US" sz="3200" dirty="0">
                <a:solidFill>
                  <a:schemeClr val="tx1"/>
                </a:solidFill>
                <a:latin typeface="Calibri" panose="020F0502020204030204" pitchFamily="34" charset="0"/>
                <a:cs typeface="Calibri" panose="020F0502020204030204" pitchFamily="34" charset="0"/>
              </a:rPr>
              <a:t> de </a:t>
            </a:r>
            <a:r>
              <a:rPr lang="en-US" sz="3200" dirty="0" err="1">
                <a:solidFill>
                  <a:schemeClr val="tx1"/>
                </a:solidFill>
                <a:latin typeface="Calibri" panose="020F0502020204030204" pitchFamily="34" charset="0"/>
                <a:cs typeface="Calibri" panose="020F0502020204030204" pitchFamily="34" charset="0"/>
              </a:rPr>
              <a:t>qualité</a:t>
            </a:r>
            <a:endParaRPr sz="3200" dirty="0">
              <a:latin typeface="Calibri" panose="020F0502020204030204" pitchFamily="34" charset="0"/>
              <a:cs typeface="Calibri" panose="020F050202020403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3516"/>
            <a:ext cx="8244584" cy="1165909"/>
          </a:xfrm>
        </p:spPr>
        <p:txBody>
          <a:bodyPr anchor="t"/>
          <a:lstStyle/>
          <a:p>
            <a:pPr>
              <a:lnSpc>
                <a:spcPct val="90000"/>
              </a:lnSpc>
            </a:pPr>
            <a:r>
              <a:rPr lang="fr-CA" sz="2400" b="0" dirty="0">
                <a:solidFill>
                  <a:schemeClr val="tx1"/>
                </a:solidFill>
                <a:latin typeface="Calibri"/>
                <a:ea typeface="MS PGothic"/>
                <a:cs typeface="Calibri"/>
              </a:rPr>
              <a:t>Énoncé de qualité 1 : </a:t>
            </a:r>
            <a:br>
              <a:rPr lang="fr-CA" sz="2400" b="0" dirty="0"/>
            </a:br>
            <a:r>
              <a:rPr lang="en-CA" b="1"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Éducation</a:t>
            </a:r>
            <a:r>
              <a:rPr lang="en-CA"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et </a:t>
            </a:r>
            <a:r>
              <a:rPr lang="en-CA" b="1"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soutien</a:t>
            </a:r>
            <a:r>
              <a:rPr lang="en-CA"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CA" b="1"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en</a:t>
            </a:r>
            <a:r>
              <a:rPr lang="en-CA"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matière </a:t>
            </a:r>
            <a:r>
              <a:rPr lang="en-CA" b="1"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d’autogestion</a:t>
            </a:r>
            <a:r>
              <a:rPr lang="en-CA"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du </a:t>
            </a:r>
            <a:r>
              <a:rPr lang="en-CA" b="1"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diabète</a:t>
            </a:r>
            <a:r>
              <a:rPr lang="en-CA"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CA" b="0" dirty="0">
              <a:solidFill>
                <a:schemeClr val="tx1"/>
              </a:solidFill>
              <a:latin typeface="Calibri"/>
              <a:ea typeface="MS PGothic"/>
              <a:cs typeface="Calibri"/>
            </a:endParaRPr>
          </a:p>
        </p:txBody>
      </p:sp>
      <p:sp>
        <p:nvSpPr>
          <p:cNvPr id="3" name="Rectangle 2"/>
          <p:cNvSpPr/>
          <p:nvPr/>
        </p:nvSpPr>
        <p:spPr>
          <a:xfrm>
            <a:off x="1256348" y="2368868"/>
            <a:ext cx="6646287" cy="2120263"/>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r>
              <a:rPr lang="en-CA" sz="2400" u="none" dirty="0">
                <a:solidFill>
                  <a:srgbClr val="000000"/>
                </a:solidFill>
                <a:effectLst/>
                <a:latin typeface="Calibri" panose="020F0502020204030204" pitchFamily="34" charset="0"/>
                <a:ea typeface="Times New Roman" panose="02020603050405020304" pitchFamily="18" charset="0"/>
              </a:rPr>
              <a:t>Un programme </a:t>
            </a:r>
            <a:r>
              <a:rPr lang="en-CA" sz="2400" u="none" dirty="0" err="1">
                <a:solidFill>
                  <a:srgbClr val="000000"/>
                </a:solidFill>
                <a:effectLst/>
                <a:latin typeface="Calibri" panose="020F0502020204030204" pitchFamily="34" charset="0"/>
                <a:ea typeface="Times New Roman" panose="02020603050405020304" pitchFamily="18" charset="0"/>
              </a:rPr>
              <a:t>d’éducation</a:t>
            </a:r>
            <a:r>
              <a:rPr lang="en-CA" sz="2400" u="none" dirty="0">
                <a:solidFill>
                  <a:srgbClr val="000000"/>
                </a:solidFill>
                <a:effectLst/>
                <a:latin typeface="Calibri" panose="020F0502020204030204" pitchFamily="34" charset="0"/>
                <a:ea typeface="Times New Roman" panose="02020603050405020304" pitchFamily="18" charset="0"/>
              </a:rPr>
              <a:t> et de </a:t>
            </a:r>
            <a:r>
              <a:rPr lang="en-CA" sz="2400" u="none" dirty="0" err="1">
                <a:solidFill>
                  <a:srgbClr val="000000"/>
                </a:solidFill>
                <a:effectLst/>
                <a:latin typeface="Calibri" panose="020F0502020204030204" pitchFamily="34" charset="0"/>
                <a:ea typeface="Times New Roman" panose="02020603050405020304" pitchFamily="18" charset="0"/>
              </a:rPr>
              <a:t>soutien</a:t>
            </a:r>
            <a:r>
              <a:rPr lang="en-CA" sz="2400" u="none" dirty="0">
                <a:solidFill>
                  <a:srgbClr val="000000"/>
                </a:solidFill>
                <a:effectLst/>
                <a:latin typeface="Calibri" panose="020F0502020204030204" pitchFamily="34" charset="0"/>
                <a:ea typeface="Times New Roman" panose="02020603050405020304" pitchFamily="18" charset="0"/>
              </a:rPr>
              <a:t> </a:t>
            </a:r>
            <a:r>
              <a:rPr lang="en-CA" sz="2400" u="none" dirty="0" err="1">
                <a:solidFill>
                  <a:srgbClr val="000000"/>
                </a:solidFill>
                <a:effectLst/>
                <a:latin typeface="Calibri" panose="020F0502020204030204" pitchFamily="34" charset="0"/>
                <a:ea typeface="Times New Roman" panose="02020603050405020304" pitchFamily="18" charset="0"/>
              </a:rPr>
              <a:t>personnalisé</a:t>
            </a:r>
            <a:r>
              <a:rPr lang="en-CA" sz="2400" u="none" dirty="0">
                <a:solidFill>
                  <a:srgbClr val="000000"/>
                </a:solidFill>
                <a:effectLst/>
                <a:latin typeface="Calibri" panose="020F0502020204030204" pitchFamily="34" charset="0"/>
                <a:ea typeface="Times New Roman" panose="02020603050405020304" pitchFamily="18" charset="0"/>
              </a:rPr>
              <a:t> et </a:t>
            </a:r>
            <a:r>
              <a:rPr lang="en-CA" sz="2400" u="none" dirty="0" err="1">
                <a:solidFill>
                  <a:srgbClr val="000000"/>
                </a:solidFill>
                <a:effectLst/>
                <a:latin typeface="Calibri" panose="020F0502020204030204" pitchFamily="34" charset="0"/>
                <a:ea typeface="Times New Roman" panose="02020603050405020304" pitchFamily="18" charset="0"/>
              </a:rPr>
              <a:t>structuré</a:t>
            </a:r>
            <a:r>
              <a:rPr lang="en-CA" sz="2400" u="none" dirty="0">
                <a:solidFill>
                  <a:srgbClr val="000000"/>
                </a:solidFill>
                <a:effectLst/>
                <a:latin typeface="Calibri" panose="020F0502020204030204" pitchFamily="34" charset="0"/>
                <a:ea typeface="Times New Roman" panose="02020603050405020304" pitchFamily="18" charset="0"/>
              </a:rPr>
              <a:t> </a:t>
            </a:r>
            <a:r>
              <a:rPr lang="en-CA" sz="2400" u="none" dirty="0" err="1">
                <a:solidFill>
                  <a:srgbClr val="000000"/>
                </a:solidFill>
                <a:effectLst/>
                <a:latin typeface="Calibri" panose="020F0502020204030204" pitchFamily="34" charset="0"/>
                <a:ea typeface="Times New Roman" panose="02020603050405020304" pitchFamily="18" charset="0"/>
              </a:rPr>
              <a:t>en</a:t>
            </a:r>
            <a:r>
              <a:rPr lang="en-CA" sz="2400" u="none" dirty="0">
                <a:solidFill>
                  <a:srgbClr val="000000"/>
                </a:solidFill>
                <a:effectLst/>
                <a:latin typeface="Calibri" panose="020F0502020204030204" pitchFamily="34" charset="0"/>
                <a:ea typeface="Times New Roman" panose="02020603050405020304" pitchFamily="18" charset="0"/>
              </a:rPr>
              <a:t> matière </a:t>
            </a:r>
            <a:r>
              <a:rPr lang="en-CA" sz="2400" u="none" dirty="0" err="1">
                <a:solidFill>
                  <a:srgbClr val="000000"/>
                </a:solidFill>
                <a:effectLst/>
                <a:latin typeface="Calibri" panose="020F0502020204030204" pitchFamily="34" charset="0"/>
                <a:ea typeface="Times New Roman" panose="02020603050405020304" pitchFamily="18" charset="0"/>
              </a:rPr>
              <a:t>d’autogestion</a:t>
            </a:r>
            <a:r>
              <a:rPr lang="en-CA" sz="2400" u="none" dirty="0">
                <a:solidFill>
                  <a:srgbClr val="000000"/>
                </a:solidFill>
                <a:effectLst/>
                <a:latin typeface="Calibri" panose="020F0502020204030204" pitchFamily="34" charset="0"/>
                <a:ea typeface="Times New Roman" panose="02020603050405020304" pitchFamily="18" charset="0"/>
              </a:rPr>
              <a:t> </a:t>
            </a:r>
            <a:r>
              <a:rPr lang="en-CA" sz="2400" u="none" dirty="0" err="1">
                <a:solidFill>
                  <a:srgbClr val="000000"/>
                </a:solidFill>
                <a:effectLst/>
                <a:latin typeface="Calibri" panose="020F0502020204030204" pitchFamily="34" charset="0"/>
                <a:ea typeface="Times New Roman" panose="02020603050405020304" pitchFamily="18" charset="0"/>
              </a:rPr>
              <a:t>est</a:t>
            </a:r>
            <a:r>
              <a:rPr lang="en-CA" sz="2400" u="none" dirty="0">
                <a:solidFill>
                  <a:srgbClr val="000000"/>
                </a:solidFill>
                <a:effectLst/>
                <a:latin typeface="Calibri" panose="020F0502020204030204" pitchFamily="34" charset="0"/>
                <a:ea typeface="Times New Roman" panose="02020603050405020304" pitchFamily="18" charset="0"/>
              </a:rPr>
              <a:t> </a:t>
            </a:r>
            <a:r>
              <a:rPr lang="en-CA" sz="2400" u="none" dirty="0" err="1">
                <a:solidFill>
                  <a:srgbClr val="000000"/>
                </a:solidFill>
                <a:effectLst/>
                <a:latin typeface="Calibri" panose="020F0502020204030204" pitchFamily="34" charset="0"/>
                <a:ea typeface="Times New Roman" panose="02020603050405020304" pitchFamily="18" charset="0"/>
              </a:rPr>
              <a:t>offert</a:t>
            </a:r>
            <a:r>
              <a:rPr lang="en-CA" sz="2400" u="none" dirty="0">
                <a:solidFill>
                  <a:srgbClr val="000000"/>
                </a:solidFill>
                <a:effectLst/>
                <a:latin typeface="Calibri" panose="020F0502020204030204" pitchFamily="34" charset="0"/>
                <a:ea typeface="Times New Roman" panose="02020603050405020304" pitchFamily="18" charset="0"/>
              </a:rPr>
              <a:t> aux </a:t>
            </a:r>
            <a:r>
              <a:rPr lang="en-CA" sz="2400" u="none" dirty="0" err="1">
                <a:solidFill>
                  <a:srgbClr val="000000"/>
                </a:solidFill>
                <a:effectLst/>
                <a:latin typeface="Calibri" panose="020F0502020204030204" pitchFamily="34" charset="0"/>
                <a:ea typeface="Times New Roman" panose="02020603050405020304" pitchFamily="18" charset="0"/>
              </a:rPr>
              <a:t>personnes</a:t>
            </a:r>
            <a:r>
              <a:rPr lang="en-CA" sz="2400" u="none" dirty="0">
                <a:solidFill>
                  <a:srgbClr val="000000"/>
                </a:solidFill>
                <a:effectLst/>
                <a:latin typeface="Calibri" panose="020F0502020204030204" pitchFamily="34" charset="0"/>
                <a:ea typeface="Times New Roman" panose="02020603050405020304" pitchFamily="18" charset="0"/>
              </a:rPr>
              <a:t> </a:t>
            </a:r>
            <a:r>
              <a:rPr lang="en-CA" sz="2400" u="none" dirty="0" err="1">
                <a:solidFill>
                  <a:srgbClr val="000000"/>
                </a:solidFill>
                <a:effectLst/>
                <a:latin typeface="Calibri" panose="020F0502020204030204" pitchFamily="34" charset="0"/>
                <a:ea typeface="Times New Roman" panose="02020603050405020304" pitchFamily="18" charset="0"/>
              </a:rPr>
              <a:t>atteintes</a:t>
            </a:r>
            <a:r>
              <a:rPr lang="en-CA" sz="2400" u="none" dirty="0">
                <a:solidFill>
                  <a:srgbClr val="000000"/>
                </a:solidFill>
                <a:effectLst/>
                <a:latin typeface="Calibri" panose="020F0502020204030204" pitchFamily="34" charset="0"/>
                <a:ea typeface="Times New Roman" panose="02020603050405020304" pitchFamily="18" charset="0"/>
              </a:rPr>
              <a:t> de </a:t>
            </a:r>
            <a:r>
              <a:rPr lang="en-CA" sz="2400" u="none" dirty="0" err="1">
                <a:solidFill>
                  <a:srgbClr val="000000"/>
                </a:solidFill>
                <a:effectLst/>
                <a:latin typeface="Calibri" panose="020F0502020204030204" pitchFamily="34" charset="0"/>
                <a:ea typeface="Times New Roman" panose="02020603050405020304" pitchFamily="18" charset="0"/>
              </a:rPr>
              <a:t>diabète</a:t>
            </a:r>
            <a:r>
              <a:rPr lang="en-CA" sz="2400" u="none" dirty="0">
                <a:solidFill>
                  <a:srgbClr val="000000"/>
                </a:solidFill>
                <a:effectLst/>
                <a:latin typeface="Calibri" panose="020F0502020204030204" pitchFamily="34" charset="0"/>
                <a:ea typeface="Times New Roman" panose="02020603050405020304" pitchFamily="18" charset="0"/>
              </a:rPr>
              <a:t> de type 1, à </a:t>
            </a:r>
            <a:r>
              <a:rPr lang="en-CA" sz="2400" u="none" dirty="0" err="1">
                <a:solidFill>
                  <a:srgbClr val="000000"/>
                </a:solidFill>
                <a:effectLst/>
                <a:latin typeface="Calibri" panose="020F0502020204030204" pitchFamily="34" charset="0"/>
                <a:ea typeface="Times New Roman" panose="02020603050405020304" pitchFamily="18" charset="0"/>
              </a:rPr>
              <a:t>leur</a:t>
            </a:r>
            <a:r>
              <a:rPr lang="en-CA" sz="2400" u="none" dirty="0">
                <a:solidFill>
                  <a:srgbClr val="000000"/>
                </a:solidFill>
                <a:effectLst/>
                <a:latin typeface="Calibri" panose="020F0502020204030204" pitchFamily="34" charset="0"/>
                <a:ea typeface="Times New Roman" panose="02020603050405020304" pitchFamily="18" charset="0"/>
              </a:rPr>
              <a:t> </a:t>
            </a:r>
            <a:r>
              <a:rPr lang="en-CA" sz="2400" u="none" dirty="0" err="1">
                <a:solidFill>
                  <a:srgbClr val="000000"/>
                </a:solidFill>
                <a:effectLst/>
                <a:latin typeface="Calibri" panose="020F0502020204030204" pitchFamily="34" charset="0"/>
                <a:ea typeface="Times New Roman" panose="02020603050405020304" pitchFamily="18" charset="0"/>
              </a:rPr>
              <a:t>famille</a:t>
            </a:r>
            <a:r>
              <a:rPr lang="en-CA" sz="2400" u="none" dirty="0">
                <a:solidFill>
                  <a:srgbClr val="000000"/>
                </a:solidFill>
                <a:effectLst/>
                <a:latin typeface="Calibri" panose="020F0502020204030204" pitchFamily="34" charset="0"/>
                <a:ea typeface="Times New Roman" panose="02020603050405020304" pitchFamily="18" charset="0"/>
              </a:rPr>
              <a:t> et à </a:t>
            </a:r>
            <a:r>
              <a:rPr lang="en-CA" sz="2400" u="none" dirty="0" err="1">
                <a:solidFill>
                  <a:srgbClr val="000000"/>
                </a:solidFill>
                <a:effectLst/>
                <a:latin typeface="Calibri" panose="020F0502020204030204" pitchFamily="34" charset="0"/>
                <a:ea typeface="Times New Roman" panose="02020603050405020304" pitchFamily="18" charset="0"/>
              </a:rPr>
              <a:t>leurs</a:t>
            </a:r>
            <a:r>
              <a:rPr lang="en-CA" sz="2400" u="none" dirty="0">
                <a:solidFill>
                  <a:srgbClr val="000000"/>
                </a:solidFill>
                <a:effectLst/>
                <a:latin typeface="Calibri" panose="020F0502020204030204" pitchFamily="34" charset="0"/>
                <a:ea typeface="Times New Roman" panose="02020603050405020304" pitchFamily="18" charset="0"/>
              </a:rPr>
              <a:t> aidants </a:t>
            </a:r>
            <a:r>
              <a:rPr lang="en-CA" sz="2400" u="none" dirty="0" err="1">
                <a:solidFill>
                  <a:srgbClr val="000000"/>
                </a:solidFill>
                <a:effectLst/>
                <a:latin typeface="Calibri" panose="020F0502020204030204" pitchFamily="34" charset="0"/>
                <a:ea typeface="Times New Roman" panose="02020603050405020304" pitchFamily="18" charset="0"/>
              </a:rPr>
              <a:t>naturels</a:t>
            </a:r>
            <a:r>
              <a:rPr lang="en-CA" sz="2400" u="none" dirty="0">
                <a:solidFill>
                  <a:srgbClr val="000000"/>
                </a:solidFill>
                <a:effectLst/>
                <a:latin typeface="Calibri" panose="020F0502020204030204" pitchFamily="34" charset="0"/>
                <a:ea typeface="Times New Roman" panose="02020603050405020304" pitchFamily="18" charset="0"/>
              </a:rPr>
              <a:t> au moment du diagnostic et de </a:t>
            </a:r>
            <a:r>
              <a:rPr lang="en-CA" sz="2400" u="none" dirty="0" err="1">
                <a:solidFill>
                  <a:srgbClr val="000000"/>
                </a:solidFill>
                <a:effectLst/>
                <a:latin typeface="Calibri" panose="020F0502020204030204" pitchFamily="34" charset="0"/>
                <a:ea typeface="Times New Roman" panose="02020603050405020304" pitchFamily="18" charset="0"/>
              </a:rPr>
              <a:t>façon</a:t>
            </a:r>
            <a:r>
              <a:rPr lang="en-CA" sz="2400" u="none" dirty="0">
                <a:solidFill>
                  <a:srgbClr val="000000"/>
                </a:solidFill>
                <a:effectLst/>
                <a:latin typeface="Calibri" panose="020F0502020204030204" pitchFamily="34" charset="0"/>
                <a:ea typeface="Times New Roman" panose="02020603050405020304" pitchFamily="18" charset="0"/>
              </a:rPr>
              <a:t> continue. </a:t>
            </a:r>
          </a:p>
        </p:txBody>
      </p:sp>
    </p:spTree>
    <p:custDataLst>
      <p:tags r:id="rId1"/>
    </p:custDataLst>
    <p:extLst>
      <p:ext uri="{BB962C8B-B14F-4D97-AF65-F5344CB8AC3E}">
        <p14:creationId xmlns:p14="http://schemas.microsoft.com/office/powerpoint/2010/main" val="25037755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3516"/>
            <a:ext cx="8244584" cy="1165909"/>
          </a:xfrm>
        </p:spPr>
        <p:txBody>
          <a:bodyPr anchor="t"/>
          <a:lstStyle/>
          <a:p>
            <a:pPr>
              <a:lnSpc>
                <a:spcPct val="90000"/>
              </a:lnSpc>
            </a:pPr>
            <a:r>
              <a:rPr lang="fr-CA" sz="2400" b="0" dirty="0">
                <a:solidFill>
                  <a:schemeClr val="tx1"/>
                </a:solidFill>
                <a:latin typeface="Calibri"/>
                <a:ea typeface="MS PGothic"/>
                <a:cs typeface="Calibri"/>
              </a:rPr>
              <a:t>Énoncé de qualité 2 : </a:t>
            </a:r>
            <a:br>
              <a:rPr lang="fr-CA" sz="2400" b="0" dirty="0"/>
            </a:br>
            <a:r>
              <a:rPr lang="en-CA" b="1"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Accès</a:t>
            </a:r>
            <a:r>
              <a:rPr lang="en-CA"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à </a:t>
            </a:r>
            <a:r>
              <a:rPr lang="en-CA" b="1"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une</a:t>
            </a:r>
            <a:r>
              <a:rPr lang="en-CA"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CA" b="1"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équipe</a:t>
            </a:r>
            <a:r>
              <a:rPr lang="en-CA"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CA" b="1"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interprofessionnelle</a:t>
            </a:r>
            <a:r>
              <a:rPr lang="en-CA"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de </a:t>
            </a:r>
            <a:r>
              <a:rPr lang="en-CA" b="1"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soins</a:t>
            </a:r>
            <a:r>
              <a:rPr lang="en-CA"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CA" b="0" dirty="0">
              <a:solidFill>
                <a:schemeClr val="tx1"/>
              </a:solidFill>
              <a:latin typeface="Calibri"/>
              <a:ea typeface="MS PGothic"/>
              <a:cs typeface="Calibri"/>
            </a:endParaRPr>
          </a:p>
        </p:txBody>
      </p:sp>
      <p:sp>
        <p:nvSpPr>
          <p:cNvPr id="3" name="Rectangle 2"/>
          <p:cNvSpPr/>
          <p:nvPr/>
        </p:nvSpPr>
        <p:spPr>
          <a:xfrm>
            <a:off x="1256348" y="2368868"/>
            <a:ext cx="6646287" cy="2120263"/>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r>
              <a:rPr lang="en-CA" sz="2400" u="none" dirty="0">
                <a:solidFill>
                  <a:srgbClr val="000000"/>
                </a:solidFill>
                <a:effectLst/>
                <a:latin typeface="Calibri" panose="020F0502020204030204" pitchFamily="34" charset="0"/>
                <a:ea typeface="Times New Roman" panose="02020603050405020304" pitchFamily="18" charset="0"/>
              </a:rPr>
              <a:t>Les </a:t>
            </a:r>
            <a:r>
              <a:rPr lang="en-CA" sz="2400" u="none" dirty="0" err="1">
                <a:solidFill>
                  <a:srgbClr val="000000"/>
                </a:solidFill>
                <a:effectLst/>
                <a:latin typeface="Calibri" panose="020F0502020204030204" pitchFamily="34" charset="0"/>
                <a:ea typeface="Times New Roman" panose="02020603050405020304" pitchFamily="18" charset="0"/>
              </a:rPr>
              <a:t>personnes</a:t>
            </a:r>
            <a:r>
              <a:rPr lang="en-CA" sz="2400" u="none" dirty="0">
                <a:solidFill>
                  <a:srgbClr val="000000"/>
                </a:solidFill>
                <a:effectLst/>
                <a:latin typeface="Calibri" panose="020F0502020204030204" pitchFamily="34" charset="0"/>
                <a:ea typeface="Times New Roman" panose="02020603050405020304" pitchFamily="18" charset="0"/>
              </a:rPr>
              <a:t> </a:t>
            </a:r>
            <a:r>
              <a:rPr lang="en-CA" sz="2400" u="none" dirty="0" err="1">
                <a:solidFill>
                  <a:srgbClr val="000000"/>
                </a:solidFill>
                <a:effectLst/>
                <a:latin typeface="Calibri" panose="020F0502020204030204" pitchFamily="34" charset="0"/>
                <a:ea typeface="Times New Roman" panose="02020603050405020304" pitchFamily="18" charset="0"/>
              </a:rPr>
              <a:t>atteintes</a:t>
            </a:r>
            <a:r>
              <a:rPr lang="en-CA" sz="2400" u="none" dirty="0">
                <a:solidFill>
                  <a:srgbClr val="000000"/>
                </a:solidFill>
                <a:effectLst/>
                <a:latin typeface="Calibri" panose="020F0502020204030204" pitchFamily="34" charset="0"/>
                <a:ea typeface="Times New Roman" panose="02020603050405020304" pitchFamily="18" charset="0"/>
              </a:rPr>
              <a:t> de </a:t>
            </a:r>
            <a:r>
              <a:rPr lang="en-CA" sz="2400" u="none" dirty="0" err="1">
                <a:solidFill>
                  <a:srgbClr val="000000"/>
                </a:solidFill>
                <a:effectLst/>
                <a:latin typeface="Calibri" panose="020F0502020204030204" pitchFamily="34" charset="0"/>
                <a:ea typeface="Times New Roman" panose="02020603050405020304" pitchFamily="18" charset="0"/>
              </a:rPr>
              <a:t>diabète</a:t>
            </a:r>
            <a:r>
              <a:rPr lang="en-CA" sz="2400" u="none" dirty="0">
                <a:solidFill>
                  <a:srgbClr val="000000"/>
                </a:solidFill>
                <a:effectLst/>
                <a:latin typeface="Calibri" panose="020F0502020204030204" pitchFamily="34" charset="0"/>
                <a:ea typeface="Times New Roman" panose="02020603050405020304" pitchFamily="18" charset="0"/>
              </a:rPr>
              <a:t> de type 1 </a:t>
            </a:r>
            <a:r>
              <a:rPr lang="en-CA" sz="2400" u="none" dirty="0" err="1">
                <a:solidFill>
                  <a:srgbClr val="000000"/>
                </a:solidFill>
                <a:effectLst/>
                <a:latin typeface="Calibri" panose="020F0502020204030204" pitchFamily="34" charset="0"/>
                <a:ea typeface="Times New Roman" panose="02020603050405020304" pitchFamily="18" charset="0"/>
              </a:rPr>
              <a:t>ont</a:t>
            </a:r>
            <a:r>
              <a:rPr lang="en-CA" sz="2400" u="none" dirty="0">
                <a:solidFill>
                  <a:srgbClr val="000000"/>
                </a:solidFill>
                <a:effectLst/>
                <a:latin typeface="Calibri" panose="020F0502020204030204" pitchFamily="34" charset="0"/>
                <a:ea typeface="Times New Roman" panose="02020603050405020304" pitchFamily="18" charset="0"/>
              </a:rPr>
              <a:t> </a:t>
            </a:r>
            <a:r>
              <a:rPr lang="en-CA" sz="2400" u="none" dirty="0" err="1">
                <a:solidFill>
                  <a:srgbClr val="000000"/>
                </a:solidFill>
                <a:effectLst/>
                <a:latin typeface="Calibri" panose="020F0502020204030204" pitchFamily="34" charset="0"/>
                <a:ea typeface="Times New Roman" panose="02020603050405020304" pitchFamily="18" charset="0"/>
              </a:rPr>
              <a:t>accès</a:t>
            </a:r>
            <a:r>
              <a:rPr lang="en-CA" sz="2400" u="none" dirty="0">
                <a:solidFill>
                  <a:srgbClr val="000000"/>
                </a:solidFill>
                <a:effectLst/>
                <a:latin typeface="Calibri" panose="020F0502020204030204" pitchFamily="34" charset="0"/>
                <a:ea typeface="Times New Roman" panose="02020603050405020304" pitchFamily="18" charset="0"/>
              </a:rPr>
              <a:t> à </a:t>
            </a:r>
            <a:r>
              <a:rPr lang="en-CA" sz="2400" u="none" dirty="0" err="1">
                <a:solidFill>
                  <a:srgbClr val="000000"/>
                </a:solidFill>
                <a:effectLst/>
                <a:latin typeface="Calibri" panose="020F0502020204030204" pitchFamily="34" charset="0"/>
                <a:ea typeface="Times New Roman" panose="02020603050405020304" pitchFamily="18" charset="0"/>
              </a:rPr>
              <a:t>une</a:t>
            </a:r>
            <a:r>
              <a:rPr lang="en-CA" sz="2400" u="none" dirty="0">
                <a:solidFill>
                  <a:srgbClr val="000000"/>
                </a:solidFill>
                <a:effectLst/>
                <a:latin typeface="Calibri" panose="020F0502020204030204" pitchFamily="34" charset="0"/>
                <a:ea typeface="Times New Roman" panose="02020603050405020304" pitchFamily="18" charset="0"/>
              </a:rPr>
              <a:t> </a:t>
            </a:r>
            <a:r>
              <a:rPr lang="en-CA" sz="2400" u="none" dirty="0" err="1">
                <a:solidFill>
                  <a:srgbClr val="000000"/>
                </a:solidFill>
                <a:effectLst/>
                <a:latin typeface="Calibri" panose="020F0502020204030204" pitchFamily="34" charset="0"/>
                <a:ea typeface="Times New Roman" panose="02020603050405020304" pitchFamily="18" charset="0"/>
              </a:rPr>
              <a:t>équipe</a:t>
            </a:r>
            <a:r>
              <a:rPr lang="en-CA" sz="2400" u="none" dirty="0">
                <a:solidFill>
                  <a:srgbClr val="000000"/>
                </a:solidFill>
                <a:effectLst/>
                <a:latin typeface="Calibri" panose="020F0502020204030204" pitchFamily="34" charset="0"/>
                <a:ea typeface="Times New Roman" panose="02020603050405020304" pitchFamily="18" charset="0"/>
              </a:rPr>
              <a:t> </a:t>
            </a:r>
            <a:r>
              <a:rPr lang="en-CA" sz="2400" u="none" dirty="0" err="1">
                <a:solidFill>
                  <a:srgbClr val="000000"/>
                </a:solidFill>
                <a:effectLst/>
                <a:latin typeface="Calibri" panose="020F0502020204030204" pitchFamily="34" charset="0"/>
                <a:ea typeface="Times New Roman" panose="02020603050405020304" pitchFamily="18" charset="0"/>
              </a:rPr>
              <a:t>interprofessionnelle</a:t>
            </a:r>
            <a:r>
              <a:rPr lang="en-CA" sz="2400" u="none" dirty="0">
                <a:solidFill>
                  <a:srgbClr val="000000"/>
                </a:solidFill>
                <a:effectLst/>
                <a:latin typeface="Calibri" panose="020F0502020204030204" pitchFamily="34" charset="0"/>
                <a:ea typeface="Times New Roman" panose="02020603050405020304" pitchFamily="18" charset="0"/>
              </a:rPr>
              <a:t> de </a:t>
            </a:r>
            <a:r>
              <a:rPr lang="en-CA" sz="2400" u="none" dirty="0" err="1">
                <a:solidFill>
                  <a:srgbClr val="000000"/>
                </a:solidFill>
                <a:effectLst/>
                <a:latin typeface="Calibri" panose="020F0502020204030204" pitchFamily="34" charset="0"/>
                <a:ea typeface="Times New Roman" panose="02020603050405020304" pitchFamily="18" charset="0"/>
              </a:rPr>
              <a:t>soins</a:t>
            </a:r>
            <a:r>
              <a:rPr lang="en-CA" sz="2400" u="none" dirty="0">
                <a:solidFill>
                  <a:srgbClr val="000000"/>
                </a:solidFill>
                <a:effectLst/>
                <a:latin typeface="Calibri" panose="020F0502020204030204" pitchFamily="34" charset="0"/>
                <a:ea typeface="Times New Roman" panose="02020603050405020304" pitchFamily="18" charset="0"/>
              </a:rPr>
              <a:t> de </a:t>
            </a:r>
            <a:r>
              <a:rPr lang="en-CA" sz="2400" u="none" dirty="0" err="1">
                <a:solidFill>
                  <a:srgbClr val="000000"/>
                </a:solidFill>
                <a:effectLst/>
                <a:latin typeface="Calibri" panose="020F0502020204030204" pitchFamily="34" charset="0"/>
                <a:ea typeface="Times New Roman" panose="02020603050405020304" pitchFamily="18" charset="0"/>
              </a:rPr>
              <a:t>santé</a:t>
            </a:r>
            <a:r>
              <a:rPr lang="en-CA" sz="2400" u="none" dirty="0">
                <a:solidFill>
                  <a:srgbClr val="000000"/>
                </a:solidFill>
                <a:effectLst/>
                <a:latin typeface="Calibri" panose="020F0502020204030204" pitchFamily="34" charset="0"/>
                <a:ea typeface="Times New Roman" panose="02020603050405020304" pitchFamily="18" charset="0"/>
              </a:rPr>
              <a:t> </a:t>
            </a:r>
            <a:r>
              <a:rPr lang="en-CA" sz="2400" u="none" dirty="0" err="1">
                <a:solidFill>
                  <a:srgbClr val="000000"/>
                </a:solidFill>
                <a:effectLst/>
                <a:latin typeface="Calibri" panose="020F0502020204030204" pitchFamily="34" charset="0"/>
                <a:ea typeface="Times New Roman" panose="02020603050405020304" pitchFamily="18" charset="0"/>
              </a:rPr>
              <a:t>ayant</a:t>
            </a:r>
            <a:r>
              <a:rPr lang="en-CA" sz="2400" u="none" dirty="0">
                <a:solidFill>
                  <a:srgbClr val="000000"/>
                </a:solidFill>
                <a:effectLst/>
                <a:latin typeface="Calibri" panose="020F0502020204030204" pitchFamily="34" charset="0"/>
                <a:ea typeface="Times New Roman" panose="02020603050405020304" pitchFamily="18" charset="0"/>
              </a:rPr>
              <a:t> </a:t>
            </a:r>
            <a:r>
              <a:rPr lang="en-CA" sz="2400" u="none" dirty="0" err="1">
                <a:solidFill>
                  <a:srgbClr val="000000"/>
                </a:solidFill>
                <a:effectLst/>
                <a:latin typeface="Calibri" panose="020F0502020204030204" pitchFamily="34" charset="0"/>
                <a:ea typeface="Times New Roman" panose="02020603050405020304" pitchFamily="18" charset="0"/>
              </a:rPr>
              <a:t>reçu</a:t>
            </a:r>
            <a:r>
              <a:rPr lang="en-CA" sz="2400" u="none" dirty="0">
                <a:solidFill>
                  <a:srgbClr val="000000"/>
                </a:solidFill>
                <a:effectLst/>
                <a:latin typeface="Calibri" panose="020F0502020204030204" pitchFamily="34" charset="0"/>
                <a:ea typeface="Times New Roman" panose="02020603050405020304" pitchFamily="18" charset="0"/>
              </a:rPr>
              <a:t> </a:t>
            </a:r>
            <a:r>
              <a:rPr lang="en-CA" sz="2400" u="none" dirty="0" err="1">
                <a:solidFill>
                  <a:srgbClr val="000000"/>
                </a:solidFill>
                <a:effectLst/>
                <a:latin typeface="Calibri" panose="020F0502020204030204" pitchFamily="34" charset="0"/>
                <a:ea typeface="Times New Roman" panose="02020603050405020304" pitchFamily="18" charset="0"/>
              </a:rPr>
              <a:t>une</a:t>
            </a:r>
            <a:r>
              <a:rPr lang="en-CA" sz="2400" u="none" dirty="0">
                <a:solidFill>
                  <a:srgbClr val="000000"/>
                </a:solidFill>
                <a:effectLst/>
                <a:latin typeface="Calibri" panose="020F0502020204030204" pitchFamily="34" charset="0"/>
                <a:ea typeface="Times New Roman" panose="02020603050405020304" pitchFamily="18" charset="0"/>
              </a:rPr>
              <a:t> formation sur le </a:t>
            </a:r>
            <a:r>
              <a:rPr lang="en-CA" sz="2400" u="none" dirty="0" err="1">
                <a:solidFill>
                  <a:srgbClr val="000000"/>
                </a:solidFill>
                <a:effectLst/>
                <a:latin typeface="Calibri" panose="020F0502020204030204" pitchFamily="34" charset="0"/>
                <a:ea typeface="Times New Roman" panose="02020603050405020304" pitchFamily="18" charset="0"/>
              </a:rPr>
              <a:t>diabète</a:t>
            </a:r>
            <a:r>
              <a:rPr lang="en-CA" sz="2400" u="none" dirty="0">
                <a:solidFill>
                  <a:srgbClr val="000000"/>
                </a:solidFill>
                <a:effectLst/>
                <a:latin typeface="Calibri" panose="020F0502020204030204" pitchFamily="34" charset="0"/>
                <a:ea typeface="Times New Roman" panose="02020603050405020304" pitchFamily="18" charset="0"/>
              </a:rPr>
              <a:t> de type 1. </a:t>
            </a:r>
          </a:p>
        </p:txBody>
      </p:sp>
    </p:spTree>
    <p:custDataLst>
      <p:tags r:id="rId1"/>
    </p:custDataLst>
    <p:extLst>
      <p:ext uri="{BB962C8B-B14F-4D97-AF65-F5344CB8AC3E}">
        <p14:creationId xmlns:p14="http://schemas.microsoft.com/office/powerpoint/2010/main" val="39966900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3516"/>
            <a:ext cx="8244584" cy="1165909"/>
          </a:xfrm>
        </p:spPr>
        <p:txBody>
          <a:bodyPr anchor="t"/>
          <a:lstStyle/>
          <a:p>
            <a:pPr>
              <a:lnSpc>
                <a:spcPct val="90000"/>
              </a:lnSpc>
            </a:pPr>
            <a:r>
              <a:rPr lang="fr-CA" sz="2400" b="0" dirty="0">
                <a:solidFill>
                  <a:schemeClr val="tx1"/>
                </a:solidFill>
                <a:latin typeface="Calibri"/>
                <a:ea typeface="MS PGothic"/>
                <a:cs typeface="Calibri"/>
              </a:rPr>
              <a:t>Énoncé de qualité 3 : </a:t>
            </a:r>
            <a:br>
              <a:rPr lang="fr-CA" sz="2400" b="0" dirty="0"/>
            </a:br>
            <a:r>
              <a:rPr lang="en-CA"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Fixer et </a:t>
            </a:r>
            <a:r>
              <a:rPr lang="en-CA" b="1"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atteindre</a:t>
            </a:r>
            <a:r>
              <a:rPr lang="en-CA"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des </a:t>
            </a:r>
            <a:r>
              <a:rPr lang="en-CA" b="1"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objectifs</a:t>
            </a:r>
            <a:r>
              <a:rPr lang="en-CA"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CA" b="1"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glycémiques</a:t>
            </a:r>
            <a:r>
              <a:rPr lang="en-CA"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CA" b="0" dirty="0">
              <a:solidFill>
                <a:schemeClr val="tx1"/>
              </a:solidFill>
              <a:latin typeface="Calibri"/>
              <a:ea typeface="MS PGothic"/>
              <a:cs typeface="Calibri"/>
            </a:endParaRPr>
          </a:p>
        </p:txBody>
      </p:sp>
      <p:sp>
        <p:nvSpPr>
          <p:cNvPr id="3" name="Rectangle 2"/>
          <p:cNvSpPr/>
          <p:nvPr/>
        </p:nvSpPr>
        <p:spPr>
          <a:xfrm>
            <a:off x="966788" y="2110841"/>
            <a:ext cx="7210424" cy="3499384"/>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r>
              <a:rPr lang="en-CA" sz="2400" u="none" dirty="0">
                <a:solidFill>
                  <a:srgbClr val="000000"/>
                </a:solidFill>
                <a:effectLst/>
                <a:latin typeface="Calibri" panose="020F0502020204030204" pitchFamily="34" charset="0"/>
                <a:ea typeface="Times New Roman" panose="02020603050405020304" pitchFamily="18" charset="0"/>
              </a:rPr>
              <a:t>Les </a:t>
            </a:r>
            <a:r>
              <a:rPr lang="en-CA" sz="2400" u="none" dirty="0" err="1">
                <a:solidFill>
                  <a:srgbClr val="000000"/>
                </a:solidFill>
                <a:effectLst/>
                <a:latin typeface="Calibri" panose="020F0502020204030204" pitchFamily="34" charset="0"/>
                <a:ea typeface="Times New Roman" panose="02020603050405020304" pitchFamily="18" charset="0"/>
              </a:rPr>
              <a:t>personnes</a:t>
            </a:r>
            <a:r>
              <a:rPr lang="en-CA" sz="2400" u="none" dirty="0">
                <a:solidFill>
                  <a:srgbClr val="000000"/>
                </a:solidFill>
                <a:effectLst/>
                <a:latin typeface="Calibri" panose="020F0502020204030204" pitchFamily="34" charset="0"/>
                <a:ea typeface="Times New Roman" panose="02020603050405020304" pitchFamily="18" charset="0"/>
              </a:rPr>
              <a:t> </a:t>
            </a:r>
            <a:r>
              <a:rPr lang="en-CA" sz="2400" u="none" dirty="0" err="1">
                <a:solidFill>
                  <a:srgbClr val="000000"/>
                </a:solidFill>
                <a:effectLst/>
                <a:latin typeface="Calibri" panose="020F0502020204030204" pitchFamily="34" charset="0"/>
                <a:ea typeface="Times New Roman" panose="02020603050405020304" pitchFamily="18" charset="0"/>
              </a:rPr>
              <a:t>atteintes</a:t>
            </a:r>
            <a:r>
              <a:rPr lang="en-CA" sz="2400" u="none" dirty="0">
                <a:solidFill>
                  <a:srgbClr val="000000"/>
                </a:solidFill>
                <a:effectLst/>
                <a:latin typeface="Calibri" panose="020F0502020204030204" pitchFamily="34" charset="0"/>
                <a:ea typeface="Times New Roman" panose="02020603050405020304" pitchFamily="18" charset="0"/>
              </a:rPr>
              <a:t> de </a:t>
            </a:r>
            <a:r>
              <a:rPr lang="en-CA" sz="2400" u="none" dirty="0" err="1">
                <a:solidFill>
                  <a:srgbClr val="000000"/>
                </a:solidFill>
                <a:effectLst/>
                <a:latin typeface="Calibri" panose="020F0502020204030204" pitchFamily="34" charset="0"/>
                <a:ea typeface="Times New Roman" panose="02020603050405020304" pitchFamily="18" charset="0"/>
              </a:rPr>
              <a:t>diabète</a:t>
            </a:r>
            <a:r>
              <a:rPr lang="en-CA" sz="2400" u="none" dirty="0">
                <a:solidFill>
                  <a:srgbClr val="000000"/>
                </a:solidFill>
                <a:effectLst/>
                <a:latin typeface="Calibri" panose="020F0502020204030204" pitchFamily="34" charset="0"/>
                <a:ea typeface="Times New Roman" panose="02020603050405020304" pitchFamily="18" charset="0"/>
              </a:rPr>
              <a:t> de type 1, </a:t>
            </a:r>
            <a:r>
              <a:rPr lang="en-CA" sz="2400" u="none" dirty="0" err="1">
                <a:solidFill>
                  <a:srgbClr val="000000"/>
                </a:solidFill>
                <a:effectLst/>
                <a:latin typeface="Calibri" panose="020F0502020204030204" pitchFamily="34" charset="0"/>
                <a:ea typeface="Times New Roman" panose="02020603050405020304" pitchFamily="18" charset="0"/>
              </a:rPr>
              <a:t>en</a:t>
            </a:r>
            <a:r>
              <a:rPr lang="en-CA" sz="2400" u="none" dirty="0">
                <a:solidFill>
                  <a:srgbClr val="000000"/>
                </a:solidFill>
                <a:effectLst/>
                <a:latin typeface="Calibri" panose="020F0502020204030204" pitchFamily="34" charset="0"/>
                <a:ea typeface="Times New Roman" panose="02020603050405020304" pitchFamily="18" charset="0"/>
              </a:rPr>
              <a:t> collaboration avec </a:t>
            </a:r>
            <a:r>
              <a:rPr lang="en-CA" sz="2400" u="none" dirty="0" err="1">
                <a:solidFill>
                  <a:srgbClr val="000000"/>
                </a:solidFill>
                <a:effectLst/>
                <a:latin typeface="Calibri" panose="020F0502020204030204" pitchFamily="34" charset="0"/>
                <a:ea typeface="Times New Roman" panose="02020603050405020304" pitchFamily="18" charset="0"/>
              </a:rPr>
              <a:t>leur</a:t>
            </a:r>
            <a:r>
              <a:rPr lang="en-CA" sz="2400" u="none" dirty="0">
                <a:solidFill>
                  <a:srgbClr val="000000"/>
                </a:solidFill>
                <a:effectLst/>
                <a:latin typeface="Calibri" panose="020F0502020204030204" pitchFamily="34" charset="0"/>
                <a:ea typeface="Times New Roman" panose="02020603050405020304" pitchFamily="18" charset="0"/>
              </a:rPr>
              <a:t> </a:t>
            </a:r>
            <a:r>
              <a:rPr lang="en-CA" sz="2400" u="none" dirty="0" err="1">
                <a:solidFill>
                  <a:srgbClr val="000000"/>
                </a:solidFill>
                <a:effectLst/>
                <a:latin typeface="Calibri" panose="020F0502020204030204" pitchFamily="34" charset="0"/>
                <a:ea typeface="Times New Roman" panose="02020603050405020304" pitchFamily="18" charset="0"/>
              </a:rPr>
              <a:t>équipe</a:t>
            </a:r>
            <a:r>
              <a:rPr lang="en-CA" sz="2400" u="none" dirty="0">
                <a:solidFill>
                  <a:srgbClr val="000000"/>
                </a:solidFill>
                <a:effectLst/>
                <a:latin typeface="Calibri" panose="020F0502020204030204" pitchFamily="34" charset="0"/>
                <a:ea typeface="Times New Roman" panose="02020603050405020304" pitchFamily="18" charset="0"/>
              </a:rPr>
              <a:t> de </a:t>
            </a:r>
            <a:r>
              <a:rPr lang="en-CA" sz="2400" u="none" dirty="0" err="1">
                <a:solidFill>
                  <a:srgbClr val="000000"/>
                </a:solidFill>
                <a:effectLst/>
                <a:latin typeface="Calibri" panose="020F0502020204030204" pitchFamily="34" charset="0"/>
                <a:ea typeface="Times New Roman" panose="02020603050405020304" pitchFamily="18" charset="0"/>
              </a:rPr>
              <a:t>soins</a:t>
            </a:r>
            <a:r>
              <a:rPr lang="en-CA" sz="2400" u="none" dirty="0">
                <a:solidFill>
                  <a:srgbClr val="000000"/>
                </a:solidFill>
                <a:effectLst/>
                <a:latin typeface="Calibri" panose="020F0502020204030204" pitchFamily="34" charset="0"/>
                <a:ea typeface="Times New Roman" panose="02020603050405020304" pitchFamily="18" charset="0"/>
              </a:rPr>
              <a:t> de </a:t>
            </a:r>
            <a:r>
              <a:rPr lang="en-CA" sz="2400" u="none" dirty="0" err="1">
                <a:solidFill>
                  <a:srgbClr val="000000"/>
                </a:solidFill>
                <a:effectLst/>
                <a:latin typeface="Calibri" panose="020F0502020204030204" pitchFamily="34" charset="0"/>
                <a:ea typeface="Times New Roman" panose="02020603050405020304" pitchFamily="18" charset="0"/>
              </a:rPr>
              <a:t>santé</a:t>
            </a:r>
            <a:r>
              <a:rPr lang="en-CA" sz="2400" u="none" dirty="0">
                <a:solidFill>
                  <a:srgbClr val="000000"/>
                </a:solidFill>
                <a:effectLst/>
                <a:latin typeface="Calibri" panose="020F0502020204030204" pitchFamily="34" charset="0"/>
                <a:ea typeface="Times New Roman" panose="02020603050405020304" pitchFamily="18" charset="0"/>
              </a:rPr>
              <a:t>, </a:t>
            </a:r>
            <a:r>
              <a:rPr lang="en-CA" sz="2400" u="none" dirty="0" err="1">
                <a:solidFill>
                  <a:srgbClr val="000000"/>
                </a:solidFill>
                <a:effectLst/>
                <a:latin typeface="Calibri" panose="020F0502020204030204" pitchFamily="34" charset="0"/>
                <a:ea typeface="Times New Roman" panose="02020603050405020304" pitchFamily="18" charset="0"/>
              </a:rPr>
              <a:t>fixent</a:t>
            </a:r>
            <a:r>
              <a:rPr lang="en-CA" sz="2400" u="none" dirty="0">
                <a:solidFill>
                  <a:srgbClr val="000000"/>
                </a:solidFill>
                <a:effectLst/>
                <a:latin typeface="Calibri" panose="020F0502020204030204" pitchFamily="34" charset="0"/>
                <a:ea typeface="Times New Roman" panose="02020603050405020304" pitchFamily="18" charset="0"/>
              </a:rPr>
              <a:t> des </a:t>
            </a:r>
            <a:r>
              <a:rPr lang="en-CA" sz="2400" u="none" dirty="0" err="1">
                <a:solidFill>
                  <a:srgbClr val="000000"/>
                </a:solidFill>
                <a:effectLst/>
                <a:latin typeface="Calibri" panose="020F0502020204030204" pitchFamily="34" charset="0"/>
                <a:ea typeface="Times New Roman" panose="02020603050405020304" pitchFamily="18" charset="0"/>
              </a:rPr>
              <a:t>objectifs</a:t>
            </a:r>
            <a:r>
              <a:rPr lang="en-CA" sz="2400" u="none" dirty="0">
                <a:solidFill>
                  <a:srgbClr val="000000"/>
                </a:solidFill>
                <a:effectLst/>
                <a:latin typeface="Calibri" panose="020F0502020204030204" pitchFamily="34" charset="0"/>
                <a:ea typeface="Times New Roman" panose="02020603050405020304" pitchFamily="18" charset="0"/>
              </a:rPr>
              <a:t> </a:t>
            </a:r>
            <a:r>
              <a:rPr lang="en-CA" sz="2400" u="none" dirty="0" err="1">
                <a:solidFill>
                  <a:srgbClr val="000000"/>
                </a:solidFill>
                <a:effectLst/>
                <a:latin typeface="Calibri" panose="020F0502020204030204" pitchFamily="34" charset="0"/>
                <a:ea typeface="Times New Roman" panose="02020603050405020304" pitchFamily="18" charset="0"/>
              </a:rPr>
              <a:t>glycémiques</a:t>
            </a:r>
            <a:r>
              <a:rPr lang="en-CA" sz="2400" u="none" dirty="0">
                <a:solidFill>
                  <a:srgbClr val="000000"/>
                </a:solidFill>
                <a:effectLst/>
                <a:latin typeface="Calibri" panose="020F0502020204030204" pitchFamily="34" charset="0"/>
                <a:ea typeface="Times New Roman" panose="02020603050405020304" pitchFamily="18" charset="0"/>
              </a:rPr>
              <a:t> </a:t>
            </a:r>
            <a:r>
              <a:rPr lang="en-CA" sz="2400" u="none" dirty="0" err="1">
                <a:solidFill>
                  <a:srgbClr val="000000"/>
                </a:solidFill>
                <a:effectLst/>
                <a:latin typeface="Calibri" panose="020F0502020204030204" pitchFamily="34" charset="0"/>
                <a:ea typeface="Times New Roman" panose="02020603050405020304" pitchFamily="18" charset="0"/>
              </a:rPr>
              <a:t>personnalisés</a:t>
            </a:r>
            <a:r>
              <a:rPr lang="en-CA" sz="2400" u="none" dirty="0">
                <a:solidFill>
                  <a:srgbClr val="000000"/>
                </a:solidFill>
                <a:effectLst/>
                <a:latin typeface="Calibri" panose="020F0502020204030204" pitchFamily="34" charset="0"/>
                <a:ea typeface="Times New Roman" panose="02020603050405020304" pitchFamily="18" charset="0"/>
              </a:rPr>
              <a:t>, y </a:t>
            </a:r>
            <a:r>
              <a:rPr lang="en-CA" sz="2400" u="none" dirty="0" err="1">
                <a:solidFill>
                  <a:srgbClr val="000000"/>
                </a:solidFill>
                <a:effectLst/>
                <a:latin typeface="Calibri" panose="020F0502020204030204" pitchFamily="34" charset="0"/>
                <a:ea typeface="Times New Roman" panose="02020603050405020304" pitchFamily="18" charset="0"/>
              </a:rPr>
              <a:t>compris</a:t>
            </a:r>
            <a:r>
              <a:rPr lang="en-CA" sz="2400" u="none" dirty="0">
                <a:solidFill>
                  <a:srgbClr val="000000"/>
                </a:solidFill>
                <a:effectLst/>
                <a:latin typeface="Calibri" panose="020F0502020204030204" pitchFamily="34" charset="0"/>
                <a:ea typeface="Times New Roman" panose="02020603050405020304" pitchFamily="18" charset="0"/>
              </a:rPr>
              <a:t> </a:t>
            </a:r>
            <a:r>
              <a:rPr lang="en-CA" sz="2400" u="none" dirty="0" err="1">
                <a:solidFill>
                  <a:srgbClr val="000000"/>
                </a:solidFill>
                <a:effectLst/>
                <a:latin typeface="Calibri" panose="020F0502020204030204" pitchFamily="34" charset="0"/>
                <a:ea typeface="Times New Roman" panose="02020603050405020304" pitchFamily="18" charset="0"/>
              </a:rPr>
              <a:t>l’hémoglobine</a:t>
            </a:r>
            <a:r>
              <a:rPr lang="en-CA" sz="2400" u="none" dirty="0">
                <a:solidFill>
                  <a:srgbClr val="000000"/>
                </a:solidFill>
                <a:effectLst/>
                <a:latin typeface="Calibri" panose="020F0502020204030204" pitchFamily="34" charset="0"/>
                <a:ea typeface="Times New Roman" panose="02020603050405020304" pitchFamily="18" charset="0"/>
              </a:rPr>
              <a:t> </a:t>
            </a:r>
            <a:r>
              <a:rPr lang="en-CA" sz="2400" u="none" dirty="0" err="1">
                <a:solidFill>
                  <a:srgbClr val="000000"/>
                </a:solidFill>
                <a:effectLst/>
                <a:latin typeface="Calibri" panose="020F0502020204030204" pitchFamily="34" charset="0"/>
                <a:ea typeface="Times New Roman" panose="02020603050405020304" pitchFamily="18" charset="0"/>
              </a:rPr>
              <a:t>glyquée</a:t>
            </a:r>
            <a:r>
              <a:rPr lang="en-CA" sz="2400" u="none" dirty="0">
                <a:solidFill>
                  <a:srgbClr val="000000"/>
                </a:solidFill>
                <a:effectLst/>
                <a:latin typeface="Calibri" panose="020F0502020204030204" pitchFamily="34" charset="0"/>
                <a:ea typeface="Times New Roman" panose="02020603050405020304" pitchFamily="18" charset="0"/>
              </a:rPr>
              <a:t> (</a:t>
            </a:r>
            <a:r>
              <a:rPr lang="en-CA" sz="2400" u="none" dirty="0" err="1">
                <a:solidFill>
                  <a:srgbClr val="000000"/>
                </a:solidFill>
                <a:effectLst/>
                <a:latin typeface="Calibri" panose="020F0502020204030204" pitchFamily="34" charset="0"/>
                <a:ea typeface="Times New Roman" panose="02020603050405020304" pitchFamily="18" charset="0"/>
              </a:rPr>
              <a:t>hémoglobine</a:t>
            </a:r>
            <a:r>
              <a:rPr lang="en-CA" sz="2400" u="none" dirty="0">
                <a:solidFill>
                  <a:srgbClr val="000000"/>
                </a:solidFill>
                <a:effectLst/>
                <a:latin typeface="Calibri" panose="020F0502020204030204" pitchFamily="34" charset="0"/>
                <a:ea typeface="Times New Roman" panose="02020603050405020304" pitchFamily="18" charset="0"/>
              </a:rPr>
              <a:t> A1c) et </a:t>
            </a:r>
            <a:r>
              <a:rPr lang="en-CA" sz="2400" u="none" dirty="0" err="1">
                <a:solidFill>
                  <a:srgbClr val="000000"/>
                </a:solidFill>
                <a:effectLst/>
                <a:latin typeface="Calibri" panose="020F0502020204030204" pitchFamily="34" charset="0"/>
                <a:ea typeface="Times New Roman" panose="02020603050405020304" pitchFamily="18" charset="0"/>
              </a:rPr>
              <a:t>d’autres</a:t>
            </a:r>
            <a:r>
              <a:rPr lang="en-CA" sz="2400" u="none" dirty="0">
                <a:solidFill>
                  <a:srgbClr val="000000"/>
                </a:solidFill>
                <a:effectLst/>
                <a:latin typeface="Calibri" panose="020F0502020204030204" pitchFamily="34" charset="0"/>
                <a:ea typeface="Times New Roman" panose="02020603050405020304" pitchFamily="18" charset="0"/>
              </a:rPr>
              <a:t> </a:t>
            </a:r>
            <a:r>
              <a:rPr lang="en-CA" sz="2400" u="none" dirty="0" err="1">
                <a:solidFill>
                  <a:srgbClr val="000000"/>
                </a:solidFill>
                <a:effectLst/>
                <a:latin typeface="Calibri" panose="020F0502020204030204" pitchFamily="34" charset="0"/>
                <a:ea typeface="Times New Roman" panose="02020603050405020304" pitchFamily="18" charset="0"/>
              </a:rPr>
              <a:t>mesures</a:t>
            </a:r>
            <a:r>
              <a:rPr lang="en-CA" sz="2400" u="none" dirty="0">
                <a:solidFill>
                  <a:srgbClr val="000000"/>
                </a:solidFill>
                <a:effectLst/>
                <a:latin typeface="Calibri" panose="020F0502020204030204" pitchFamily="34" charset="0"/>
                <a:ea typeface="Times New Roman" panose="02020603050405020304" pitchFamily="18" charset="0"/>
              </a:rPr>
              <a:t> </a:t>
            </a:r>
            <a:r>
              <a:rPr lang="en-CA" sz="2400" u="none" dirty="0" err="1">
                <a:solidFill>
                  <a:srgbClr val="000000"/>
                </a:solidFill>
                <a:effectLst/>
                <a:latin typeface="Calibri" panose="020F0502020204030204" pitchFamily="34" charset="0"/>
                <a:ea typeface="Times New Roman" panose="02020603050405020304" pitchFamily="18" charset="0"/>
              </a:rPr>
              <a:t>disponibles</a:t>
            </a:r>
            <a:r>
              <a:rPr lang="en-CA" sz="2400" u="none" dirty="0">
                <a:solidFill>
                  <a:srgbClr val="000000"/>
                </a:solidFill>
                <a:effectLst/>
                <a:latin typeface="Calibri" panose="020F0502020204030204" pitchFamily="34" charset="0"/>
                <a:ea typeface="Times New Roman" panose="02020603050405020304" pitchFamily="18" charset="0"/>
              </a:rPr>
              <a:t> de la </a:t>
            </a:r>
            <a:r>
              <a:rPr lang="en-CA" sz="2400" u="none" dirty="0" err="1">
                <a:solidFill>
                  <a:srgbClr val="000000"/>
                </a:solidFill>
                <a:effectLst/>
                <a:latin typeface="Calibri" panose="020F0502020204030204" pitchFamily="34" charset="0"/>
                <a:ea typeface="Times New Roman" panose="02020603050405020304" pitchFamily="18" charset="0"/>
              </a:rPr>
              <a:t>glycémie</a:t>
            </a:r>
            <a:r>
              <a:rPr lang="en-CA" sz="2400" u="none" dirty="0">
                <a:solidFill>
                  <a:srgbClr val="000000"/>
                </a:solidFill>
                <a:effectLst/>
                <a:latin typeface="Calibri" panose="020F0502020204030204" pitchFamily="34" charset="0"/>
                <a:ea typeface="Times New Roman" panose="02020603050405020304" pitchFamily="18" charset="0"/>
              </a:rPr>
              <a:t>. </a:t>
            </a:r>
            <a:r>
              <a:rPr lang="en-CA" sz="2400" u="none" dirty="0" err="1">
                <a:solidFill>
                  <a:srgbClr val="000000"/>
                </a:solidFill>
                <a:effectLst/>
                <a:latin typeface="Calibri" panose="020F0502020204030204" pitchFamily="34" charset="0"/>
                <a:ea typeface="Times New Roman" panose="02020603050405020304" pitchFamily="18" charset="0"/>
              </a:rPr>
              <a:t>Toutes</a:t>
            </a:r>
            <a:r>
              <a:rPr lang="en-CA" sz="2400" u="none" dirty="0">
                <a:solidFill>
                  <a:srgbClr val="000000"/>
                </a:solidFill>
                <a:effectLst/>
                <a:latin typeface="Calibri" panose="020F0502020204030204" pitchFamily="34" charset="0"/>
                <a:ea typeface="Times New Roman" panose="02020603050405020304" pitchFamily="18" charset="0"/>
              </a:rPr>
              <a:t> les </a:t>
            </a:r>
            <a:r>
              <a:rPr lang="en-CA" sz="2400" u="none" dirty="0" err="1">
                <a:solidFill>
                  <a:srgbClr val="000000"/>
                </a:solidFill>
                <a:effectLst/>
                <a:latin typeface="Calibri" panose="020F0502020204030204" pitchFamily="34" charset="0"/>
                <a:ea typeface="Times New Roman" panose="02020603050405020304" pitchFamily="18" charset="0"/>
              </a:rPr>
              <a:t>données</a:t>
            </a:r>
            <a:r>
              <a:rPr lang="en-CA" sz="2400" u="none" dirty="0">
                <a:solidFill>
                  <a:srgbClr val="000000"/>
                </a:solidFill>
                <a:effectLst/>
                <a:latin typeface="Calibri" panose="020F0502020204030204" pitchFamily="34" charset="0"/>
                <a:ea typeface="Times New Roman" panose="02020603050405020304" pitchFamily="18" charset="0"/>
              </a:rPr>
              <a:t> </a:t>
            </a:r>
            <a:r>
              <a:rPr lang="en-CA" sz="2400" u="none" dirty="0" err="1">
                <a:solidFill>
                  <a:srgbClr val="000000"/>
                </a:solidFill>
                <a:effectLst/>
                <a:latin typeface="Calibri" panose="020F0502020204030204" pitchFamily="34" charset="0"/>
                <a:ea typeface="Times New Roman" panose="02020603050405020304" pitchFamily="18" charset="0"/>
              </a:rPr>
              <a:t>disponibles</a:t>
            </a:r>
            <a:r>
              <a:rPr lang="en-CA" sz="2400" u="none" dirty="0">
                <a:solidFill>
                  <a:srgbClr val="000000"/>
                </a:solidFill>
                <a:effectLst/>
                <a:latin typeface="Calibri" panose="020F0502020204030204" pitchFamily="34" charset="0"/>
                <a:ea typeface="Times New Roman" panose="02020603050405020304" pitchFamily="18" charset="0"/>
              </a:rPr>
              <a:t> </a:t>
            </a:r>
            <a:r>
              <a:rPr lang="en-CA" sz="2400" u="none" dirty="0" err="1">
                <a:solidFill>
                  <a:srgbClr val="000000"/>
                </a:solidFill>
                <a:effectLst/>
                <a:latin typeface="Calibri" panose="020F0502020204030204" pitchFamily="34" charset="0"/>
                <a:ea typeface="Times New Roman" panose="02020603050405020304" pitchFamily="18" charset="0"/>
              </a:rPr>
              <a:t>sont</a:t>
            </a:r>
            <a:r>
              <a:rPr lang="en-CA" sz="2400" u="none" dirty="0">
                <a:solidFill>
                  <a:srgbClr val="000000"/>
                </a:solidFill>
                <a:effectLst/>
                <a:latin typeface="Calibri" panose="020F0502020204030204" pitchFamily="34" charset="0"/>
                <a:ea typeface="Times New Roman" panose="02020603050405020304" pitchFamily="18" charset="0"/>
              </a:rPr>
              <a:t> </a:t>
            </a:r>
            <a:r>
              <a:rPr lang="en-CA" sz="2400" u="none" dirty="0" err="1">
                <a:solidFill>
                  <a:srgbClr val="000000"/>
                </a:solidFill>
                <a:effectLst/>
                <a:latin typeface="Calibri" panose="020F0502020204030204" pitchFamily="34" charset="0"/>
                <a:ea typeface="Times New Roman" panose="02020603050405020304" pitchFamily="18" charset="0"/>
              </a:rPr>
              <a:t>utilisées</a:t>
            </a:r>
            <a:r>
              <a:rPr lang="en-CA" sz="2400" u="none" dirty="0">
                <a:solidFill>
                  <a:srgbClr val="000000"/>
                </a:solidFill>
                <a:effectLst/>
                <a:latin typeface="Calibri" panose="020F0502020204030204" pitchFamily="34" charset="0"/>
                <a:ea typeface="Times New Roman" panose="02020603050405020304" pitchFamily="18" charset="0"/>
              </a:rPr>
              <a:t> pour </a:t>
            </a:r>
            <a:r>
              <a:rPr lang="en-CA" sz="2400" u="none" dirty="0" err="1">
                <a:solidFill>
                  <a:srgbClr val="000000"/>
                </a:solidFill>
                <a:effectLst/>
                <a:latin typeface="Calibri" panose="020F0502020204030204" pitchFamily="34" charset="0"/>
                <a:ea typeface="Times New Roman" panose="02020603050405020304" pitchFamily="18" charset="0"/>
              </a:rPr>
              <a:t>évaluer</a:t>
            </a:r>
            <a:r>
              <a:rPr lang="en-CA" sz="2400" u="none" dirty="0">
                <a:solidFill>
                  <a:srgbClr val="000000"/>
                </a:solidFill>
                <a:effectLst/>
                <a:latin typeface="Calibri" panose="020F0502020204030204" pitchFamily="34" charset="0"/>
                <a:ea typeface="Times New Roman" panose="02020603050405020304" pitchFamily="18" charset="0"/>
              </a:rPr>
              <a:t> </a:t>
            </a:r>
            <a:r>
              <a:rPr lang="en-CA" sz="2400" u="none" dirty="0" err="1">
                <a:solidFill>
                  <a:srgbClr val="000000"/>
                </a:solidFill>
                <a:effectLst/>
                <a:latin typeface="Calibri" panose="020F0502020204030204" pitchFamily="34" charset="0"/>
                <a:ea typeface="Times New Roman" panose="02020603050405020304" pitchFamily="18" charset="0"/>
              </a:rPr>
              <a:t>si</a:t>
            </a:r>
            <a:r>
              <a:rPr lang="en-CA" sz="2400" u="none" dirty="0">
                <a:solidFill>
                  <a:srgbClr val="000000"/>
                </a:solidFill>
                <a:effectLst/>
                <a:latin typeface="Calibri" panose="020F0502020204030204" pitchFamily="34" charset="0"/>
                <a:ea typeface="Times New Roman" panose="02020603050405020304" pitchFamily="18" charset="0"/>
              </a:rPr>
              <a:t> les </a:t>
            </a:r>
            <a:r>
              <a:rPr lang="en-CA" sz="2400" u="none" dirty="0" err="1">
                <a:solidFill>
                  <a:srgbClr val="000000"/>
                </a:solidFill>
                <a:effectLst/>
                <a:latin typeface="Calibri" panose="020F0502020204030204" pitchFamily="34" charset="0"/>
                <a:ea typeface="Times New Roman" panose="02020603050405020304" pitchFamily="18" charset="0"/>
              </a:rPr>
              <a:t>objectifs</a:t>
            </a:r>
            <a:r>
              <a:rPr lang="en-CA" sz="2400" u="none" dirty="0">
                <a:solidFill>
                  <a:srgbClr val="000000"/>
                </a:solidFill>
                <a:effectLst/>
                <a:latin typeface="Calibri" panose="020F0502020204030204" pitchFamily="34" charset="0"/>
                <a:ea typeface="Times New Roman" panose="02020603050405020304" pitchFamily="18" charset="0"/>
              </a:rPr>
              <a:t> </a:t>
            </a:r>
            <a:r>
              <a:rPr lang="en-CA" sz="2400" u="none" dirty="0" err="1">
                <a:solidFill>
                  <a:srgbClr val="000000"/>
                </a:solidFill>
                <a:effectLst/>
                <a:latin typeface="Calibri" panose="020F0502020204030204" pitchFamily="34" charset="0"/>
                <a:ea typeface="Times New Roman" panose="02020603050405020304" pitchFamily="18" charset="0"/>
              </a:rPr>
              <a:t>glycémiques</a:t>
            </a:r>
            <a:r>
              <a:rPr lang="en-CA" sz="2400" u="none" dirty="0">
                <a:solidFill>
                  <a:srgbClr val="000000"/>
                </a:solidFill>
                <a:effectLst/>
                <a:latin typeface="Calibri" panose="020F0502020204030204" pitchFamily="34" charset="0"/>
                <a:ea typeface="Times New Roman" panose="02020603050405020304" pitchFamily="18" charset="0"/>
              </a:rPr>
              <a:t> </a:t>
            </a:r>
            <a:r>
              <a:rPr lang="en-CA" sz="2400" u="none" dirty="0" err="1">
                <a:solidFill>
                  <a:srgbClr val="000000"/>
                </a:solidFill>
                <a:effectLst/>
                <a:latin typeface="Calibri" panose="020F0502020204030204" pitchFamily="34" charset="0"/>
                <a:ea typeface="Times New Roman" panose="02020603050405020304" pitchFamily="18" charset="0"/>
              </a:rPr>
              <a:t>personnalisés</a:t>
            </a:r>
            <a:r>
              <a:rPr lang="en-CA" sz="2400" u="none" dirty="0">
                <a:solidFill>
                  <a:srgbClr val="000000"/>
                </a:solidFill>
                <a:effectLst/>
                <a:latin typeface="Calibri" panose="020F0502020204030204" pitchFamily="34" charset="0"/>
                <a:ea typeface="Times New Roman" panose="02020603050405020304" pitchFamily="18" charset="0"/>
              </a:rPr>
              <a:t> </a:t>
            </a:r>
            <a:r>
              <a:rPr lang="en-CA" sz="2400" u="none" dirty="0" err="1">
                <a:solidFill>
                  <a:srgbClr val="000000"/>
                </a:solidFill>
                <a:effectLst/>
                <a:latin typeface="Calibri" panose="020F0502020204030204" pitchFamily="34" charset="0"/>
                <a:ea typeface="Times New Roman" panose="02020603050405020304" pitchFamily="18" charset="0"/>
              </a:rPr>
              <a:t>sont</a:t>
            </a:r>
            <a:r>
              <a:rPr lang="en-CA" sz="2400" u="none" dirty="0">
                <a:solidFill>
                  <a:srgbClr val="000000"/>
                </a:solidFill>
                <a:effectLst/>
                <a:latin typeface="Calibri" panose="020F0502020204030204" pitchFamily="34" charset="0"/>
                <a:ea typeface="Times New Roman" panose="02020603050405020304" pitchFamily="18" charset="0"/>
              </a:rPr>
              <a:t> </a:t>
            </a:r>
            <a:r>
              <a:rPr lang="en-CA" sz="2400" u="none" dirty="0" err="1">
                <a:solidFill>
                  <a:srgbClr val="000000"/>
                </a:solidFill>
                <a:effectLst/>
                <a:latin typeface="Calibri" panose="020F0502020204030204" pitchFamily="34" charset="0"/>
                <a:ea typeface="Times New Roman" panose="02020603050405020304" pitchFamily="18" charset="0"/>
              </a:rPr>
              <a:t>atteints</a:t>
            </a:r>
            <a:r>
              <a:rPr lang="en-CA" sz="2400" u="none" dirty="0">
                <a:solidFill>
                  <a:srgbClr val="000000"/>
                </a:solidFill>
                <a:effectLst/>
                <a:latin typeface="Calibri" panose="020F0502020204030204" pitchFamily="34" charset="0"/>
                <a:ea typeface="Times New Roman" panose="02020603050405020304" pitchFamily="18" charset="0"/>
              </a:rPr>
              <a:t> et pour guider les </a:t>
            </a:r>
            <a:r>
              <a:rPr lang="en-CA" sz="2400" u="none" dirty="0" err="1">
                <a:solidFill>
                  <a:srgbClr val="000000"/>
                </a:solidFill>
                <a:effectLst/>
                <a:latin typeface="Calibri" panose="020F0502020204030204" pitchFamily="34" charset="0"/>
                <a:ea typeface="Times New Roman" panose="02020603050405020304" pitchFamily="18" charset="0"/>
              </a:rPr>
              <a:t>décisions</a:t>
            </a:r>
            <a:r>
              <a:rPr lang="en-CA" sz="2400" u="none" dirty="0">
                <a:solidFill>
                  <a:srgbClr val="000000"/>
                </a:solidFill>
                <a:effectLst/>
                <a:latin typeface="Calibri" panose="020F0502020204030204" pitchFamily="34" charset="0"/>
                <a:ea typeface="Times New Roman" panose="02020603050405020304" pitchFamily="18" charset="0"/>
              </a:rPr>
              <a:t> de </a:t>
            </a:r>
            <a:r>
              <a:rPr lang="en-CA" sz="2400" u="none" dirty="0" err="1">
                <a:solidFill>
                  <a:srgbClr val="000000"/>
                </a:solidFill>
                <a:effectLst/>
                <a:latin typeface="Calibri" panose="020F0502020204030204" pitchFamily="34" charset="0"/>
                <a:ea typeface="Times New Roman" panose="02020603050405020304" pitchFamily="18" charset="0"/>
              </a:rPr>
              <a:t>traitement</a:t>
            </a:r>
            <a:r>
              <a:rPr lang="en-CA" sz="2400" u="none" dirty="0">
                <a:solidFill>
                  <a:srgbClr val="000000"/>
                </a:solidFill>
                <a:effectLst/>
                <a:latin typeface="Calibri" panose="020F0502020204030204" pitchFamily="34" charset="0"/>
                <a:ea typeface="Times New Roman" panose="02020603050405020304" pitchFamily="18" charset="0"/>
              </a:rPr>
              <a:t> et les </a:t>
            </a:r>
            <a:r>
              <a:rPr lang="en-CA" sz="2400" u="none" dirty="0" err="1">
                <a:solidFill>
                  <a:srgbClr val="000000"/>
                </a:solidFill>
                <a:effectLst/>
                <a:latin typeface="Calibri" panose="020F0502020204030204" pitchFamily="34" charset="0"/>
                <a:ea typeface="Times New Roman" panose="02020603050405020304" pitchFamily="18" charset="0"/>
              </a:rPr>
              <a:t>activités</a:t>
            </a:r>
            <a:r>
              <a:rPr lang="en-CA" sz="2400" u="none" dirty="0">
                <a:solidFill>
                  <a:srgbClr val="000000"/>
                </a:solidFill>
                <a:effectLst/>
                <a:latin typeface="Calibri" panose="020F0502020204030204" pitchFamily="34" charset="0"/>
                <a:ea typeface="Times New Roman" panose="02020603050405020304" pitchFamily="18" charset="0"/>
              </a:rPr>
              <a:t> </a:t>
            </a:r>
            <a:r>
              <a:rPr lang="en-CA" sz="2400" u="none" dirty="0" err="1">
                <a:solidFill>
                  <a:srgbClr val="000000"/>
                </a:solidFill>
                <a:effectLst/>
                <a:latin typeface="Calibri" panose="020F0502020204030204" pitchFamily="34" charset="0"/>
                <a:ea typeface="Times New Roman" panose="02020603050405020304" pitchFamily="18" charset="0"/>
              </a:rPr>
              <a:t>d’autogestion</a:t>
            </a:r>
            <a:r>
              <a:rPr lang="en-CA" sz="2400" u="none" dirty="0">
                <a:solidFill>
                  <a:srgbClr val="000000"/>
                </a:solidFill>
                <a:effectLst/>
                <a:latin typeface="Calibri" panose="020F0502020204030204" pitchFamily="34" charset="0"/>
                <a:ea typeface="Times New Roman" panose="02020603050405020304" pitchFamily="18" charset="0"/>
              </a:rPr>
              <a:t>. </a:t>
            </a:r>
          </a:p>
        </p:txBody>
      </p:sp>
    </p:spTree>
    <p:custDataLst>
      <p:tags r:id="rId1"/>
    </p:custDataLst>
    <p:extLst>
      <p:ext uri="{BB962C8B-B14F-4D97-AF65-F5344CB8AC3E}">
        <p14:creationId xmlns:p14="http://schemas.microsoft.com/office/powerpoint/2010/main" val="34110045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3516"/>
            <a:ext cx="8244584" cy="1165909"/>
          </a:xfrm>
        </p:spPr>
        <p:txBody>
          <a:bodyPr anchor="t"/>
          <a:lstStyle/>
          <a:p>
            <a:pPr>
              <a:lnSpc>
                <a:spcPct val="90000"/>
              </a:lnSpc>
            </a:pPr>
            <a:r>
              <a:rPr lang="fr-CA" sz="2400" b="0" dirty="0">
                <a:solidFill>
                  <a:schemeClr val="tx1"/>
                </a:solidFill>
                <a:latin typeface="Calibri"/>
                <a:ea typeface="MS PGothic"/>
                <a:cs typeface="Calibri"/>
              </a:rPr>
              <a:t>Énoncé de qualité 4 : </a:t>
            </a:r>
            <a:br>
              <a:rPr lang="fr-CA" sz="2400" b="0" dirty="0"/>
            </a:br>
            <a:r>
              <a:rPr lang="en-CA"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Cerner et </a:t>
            </a:r>
            <a:r>
              <a:rPr lang="en-CA" b="1"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évaluer</a:t>
            </a:r>
            <a:r>
              <a:rPr lang="en-CA"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les </a:t>
            </a:r>
            <a:r>
              <a:rPr lang="en-CA" b="1"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besoins</a:t>
            </a:r>
            <a:r>
              <a:rPr lang="en-CA"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CA" b="1"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en</a:t>
            </a:r>
            <a:r>
              <a:rPr lang="en-CA"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matière de </a:t>
            </a:r>
            <a:r>
              <a:rPr lang="en-CA" b="1"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santé</a:t>
            </a:r>
            <a:r>
              <a:rPr lang="en-CA"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CA" b="1"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mentale</a:t>
            </a:r>
            <a:r>
              <a:rPr lang="en-CA"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CA" b="0" dirty="0">
              <a:solidFill>
                <a:schemeClr val="tx1"/>
              </a:solidFill>
              <a:latin typeface="Calibri"/>
              <a:ea typeface="MS PGothic"/>
              <a:cs typeface="Calibri"/>
            </a:endParaRPr>
          </a:p>
        </p:txBody>
      </p:sp>
      <p:sp>
        <p:nvSpPr>
          <p:cNvPr id="3" name="Rectangle 2"/>
          <p:cNvSpPr/>
          <p:nvPr/>
        </p:nvSpPr>
        <p:spPr>
          <a:xfrm>
            <a:off x="1091153" y="2167991"/>
            <a:ext cx="6961694" cy="3337459"/>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r>
              <a:rPr lang="en-CA" sz="2400" u="none" dirty="0">
                <a:solidFill>
                  <a:srgbClr val="000000"/>
                </a:solidFill>
                <a:effectLst/>
                <a:latin typeface="Calibri" panose="020F0502020204030204" pitchFamily="34" charset="0"/>
                <a:ea typeface="Times New Roman" panose="02020603050405020304" pitchFamily="18" charset="0"/>
              </a:rPr>
              <a:t>Les </a:t>
            </a:r>
            <a:r>
              <a:rPr lang="en-CA" sz="2400" u="none" dirty="0" err="1">
                <a:solidFill>
                  <a:srgbClr val="000000"/>
                </a:solidFill>
                <a:effectLst/>
                <a:latin typeface="Calibri" panose="020F0502020204030204" pitchFamily="34" charset="0"/>
                <a:ea typeface="Times New Roman" panose="02020603050405020304" pitchFamily="18" charset="0"/>
              </a:rPr>
              <a:t>personnes</a:t>
            </a:r>
            <a:r>
              <a:rPr lang="en-CA" sz="2400" u="none" dirty="0">
                <a:solidFill>
                  <a:srgbClr val="000000"/>
                </a:solidFill>
                <a:effectLst/>
                <a:latin typeface="Calibri" panose="020F0502020204030204" pitchFamily="34" charset="0"/>
                <a:ea typeface="Times New Roman" panose="02020603050405020304" pitchFamily="18" charset="0"/>
              </a:rPr>
              <a:t> </a:t>
            </a:r>
            <a:r>
              <a:rPr lang="en-CA" sz="2400" u="none" dirty="0" err="1">
                <a:solidFill>
                  <a:srgbClr val="000000"/>
                </a:solidFill>
                <a:effectLst/>
                <a:latin typeface="Calibri" panose="020F0502020204030204" pitchFamily="34" charset="0"/>
                <a:ea typeface="Times New Roman" panose="02020603050405020304" pitchFamily="18" charset="0"/>
              </a:rPr>
              <a:t>atteintes</a:t>
            </a:r>
            <a:r>
              <a:rPr lang="en-CA" sz="2400" u="none" dirty="0">
                <a:solidFill>
                  <a:srgbClr val="000000"/>
                </a:solidFill>
                <a:effectLst/>
                <a:latin typeface="Calibri" panose="020F0502020204030204" pitchFamily="34" charset="0"/>
                <a:ea typeface="Times New Roman" panose="02020603050405020304" pitchFamily="18" charset="0"/>
              </a:rPr>
              <a:t> de </a:t>
            </a:r>
            <a:r>
              <a:rPr lang="en-CA" sz="2400" u="none" dirty="0" err="1">
                <a:solidFill>
                  <a:srgbClr val="000000"/>
                </a:solidFill>
                <a:effectLst/>
                <a:latin typeface="Calibri" panose="020F0502020204030204" pitchFamily="34" charset="0"/>
                <a:ea typeface="Times New Roman" panose="02020603050405020304" pitchFamily="18" charset="0"/>
              </a:rPr>
              <a:t>diabète</a:t>
            </a:r>
            <a:r>
              <a:rPr lang="en-CA" sz="2400" u="none" dirty="0">
                <a:solidFill>
                  <a:srgbClr val="000000"/>
                </a:solidFill>
                <a:effectLst/>
                <a:latin typeface="Calibri" panose="020F0502020204030204" pitchFamily="34" charset="0"/>
                <a:ea typeface="Times New Roman" panose="02020603050405020304" pitchFamily="18" charset="0"/>
              </a:rPr>
              <a:t> de type 1 font </a:t>
            </a:r>
            <a:r>
              <a:rPr lang="en-CA" sz="2400" u="none" dirty="0" err="1">
                <a:solidFill>
                  <a:srgbClr val="000000"/>
                </a:solidFill>
                <a:effectLst/>
                <a:latin typeface="Calibri" panose="020F0502020204030204" pitchFamily="34" charset="0"/>
                <a:ea typeface="Times New Roman" panose="02020603050405020304" pitchFamily="18" charset="0"/>
              </a:rPr>
              <a:t>l’objet</a:t>
            </a:r>
            <a:r>
              <a:rPr lang="en-CA" sz="2400" u="none" dirty="0">
                <a:solidFill>
                  <a:srgbClr val="000000"/>
                </a:solidFill>
                <a:effectLst/>
                <a:latin typeface="Calibri" panose="020F0502020204030204" pitchFamily="34" charset="0"/>
                <a:ea typeface="Times New Roman" panose="02020603050405020304" pitchFamily="18" charset="0"/>
              </a:rPr>
              <a:t> d’un </a:t>
            </a:r>
            <a:r>
              <a:rPr lang="en-CA" sz="2400" u="none" dirty="0" err="1">
                <a:solidFill>
                  <a:srgbClr val="000000"/>
                </a:solidFill>
                <a:effectLst/>
                <a:latin typeface="Calibri" panose="020F0502020204030204" pitchFamily="34" charset="0"/>
                <a:ea typeface="Times New Roman" panose="02020603050405020304" pitchFamily="18" charset="0"/>
              </a:rPr>
              <a:t>dépistage</a:t>
            </a:r>
            <a:r>
              <a:rPr lang="en-CA" sz="2400" u="none" dirty="0">
                <a:solidFill>
                  <a:srgbClr val="000000"/>
                </a:solidFill>
                <a:effectLst/>
                <a:latin typeface="Calibri" panose="020F0502020204030204" pitchFamily="34" charset="0"/>
                <a:ea typeface="Times New Roman" panose="02020603050405020304" pitchFamily="18" charset="0"/>
              </a:rPr>
              <a:t> </a:t>
            </a:r>
            <a:r>
              <a:rPr lang="en-CA" sz="2400" u="none" dirty="0" err="1">
                <a:solidFill>
                  <a:srgbClr val="000000"/>
                </a:solidFill>
                <a:effectLst/>
                <a:latin typeface="Calibri" panose="020F0502020204030204" pitchFamily="34" charset="0"/>
                <a:ea typeface="Times New Roman" panose="02020603050405020304" pitchFamily="18" charset="0"/>
              </a:rPr>
              <a:t>régulier</a:t>
            </a:r>
            <a:r>
              <a:rPr lang="en-CA" sz="2400" u="none" dirty="0">
                <a:solidFill>
                  <a:srgbClr val="000000"/>
                </a:solidFill>
                <a:effectLst/>
                <a:latin typeface="Calibri" panose="020F0502020204030204" pitchFamily="34" charset="0"/>
                <a:ea typeface="Times New Roman" panose="02020603050405020304" pitchFamily="18" charset="0"/>
              </a:rPr>
              <a:t> de la </a:t>
            </a:r>
            <a:r>
              <a:rPr lang="en-CA" sz="2400" u="none" dirty="0" err="1">
                <a:solidFill>
                  <a:srgbClr val="000000"/>
                </a:solidFill>
                <a:effectLst/>
                <a:latin typeface="Calibri" panose="020F0502020204030204" pitchFamily="34" charset="0"/>
                <a:ea typeface="Times New Roman" panose="02020603050405020304" pitchFamily="18" charset="0"/>
              </a:rPr>
              <a:t>détresse</a:t>
            </a:r>
            <a:r>
              <a:rPr lang="en-CA" sz="2400" u="none" dirty="0">
                <a:solidFill>
                  <a:srgbClr val="000000"/>
                </a:solidFill>
                <a:effectLst/>
                <a:latin typeface="Calibri" panose="020F0502020204030204" pitchFamily="34" charset="0"/>
                <a:ea typeface="Times New Roman" panose="02020603050405020304" pitchFamily="18" charset="0"/>
              </a:rPr>
              <a:t> </a:t>
            </a:r>
            <a:r>
              <a:rPr lang="en-CA" sz="2400" u="none" dirty="0" err="1">
                <a:solidFill>
                  <a:srgbClr val="000000"/>
                </a:solidFill>
                <a:effectLst/>
                <a:latin typeface="Calibri" panose="020F0502020204030204" pitchFamily="34" charset="0"/>
                <a:ea typeface="Times New Roman" panose="02020603050405020304" pitchFamily="18" charset="0"/>
              </a:rPr>
              <a:t>psychologique</a:t>
            </a:r>
            <a:r>
              <a:rPr lang="en-CA" sz="2400" u="none" dirty="0">
                <a:solidFill>
                  <a:srgbClr val="000000"/>
                </a:solidFill>
                <a:effectLst/>
                <a:latin typeface="Calibri" panose="020F0502020204030204" pitchFamily="34" charset="0"/>
                <a:ea typeface="Times New Roman" panose="02020603050405020304" pitchFamily="18" charset="0"/>
              </a:rPr>
              <a:t> et des troubles de </a:t>
            </a:r>
            <a:r>
              <a:rPr lang="en-CA" sz="2400" u="none" dirty="0" err="1">
                <a:solidFill>
                  <a:srgbClr val="000000"/>
                </a:solidFill>
                <a:effectLst/>
                <a:latin typeface="Calibri" panose="020F0502020204030204" pitchFamily="34" charset="0"/>
                <a:ea typeface="Times New Roman" panose="02020603050405020304" pitchFamily="18" charset="0"/>
              </a:rPr>
              <a:t>santé</a:t>
            </a:r>
            <a:r>
              <a:rPr lang="en-CA" sz="2400" u="none" dirty="0">
                <a:solidFill>
                  <a:srgbClr val="000000"/>
                </a:solidFill>
                <a:effectLst/>
                <a:latin typeface="Calibri" panose="020F0502020204030204" pitchFamily="34" charset="0"/>
                <a:ea typeface="Times New Roman" panose="02020603050405020304" pitchFamily="18" charset="0"/>
              </a:rPr>
              <a:t> </a:t>
            </a:r>
            <a:r>
              <a:rPr lang="en-CA" sz="2400" u="none" dirty="0" err="1">
                <a:solidFill>
                  <a:srgbClr val="000000"/>
                </a:solidFill>
                <a:effectLst/>
                <a:latin typeface="Calibri" panose="020F0502020204030204" pitchFamily="34" charset="0"/>
                <a:ea typeface="Times New Roman" panose="02020603050405020304" pitchFamily="18" charset="0"/>
              </a:rPr>
              <a:t>mentale</a:t>
            </a:r>
            <a:r>
              <a:rPr lang="en-CA" sz="2400" u="none" dirty="0">
                <a:solidFill>
                  <a:srgbClr val="000000"/>
                </a:solidFill>
                <a:effectLst/>
                <a:latin typeface="Calibri" panose="020F0502020204030204" pitchFamily="34" charset="0"/>
                <a:ea typeface="Times New Roman" panose="02020603050405020304" pitchFamily="18" charset="0"/>
              </a:rPr>
              <a:t> à </a:t>
            </a:r>
            <a:r>
              <a:rPr lang="en-CA" sz="2400" u="none" dirty="0" err="1">
                <a:solidFill>
                  <a:srgbClr val="000000"/>
                </a:solidFill>
                <a:effectLst/>
                <a:latin typeface="Calibri" panose="020F0502020204030204" pitchFamily="34" charset="0"/>
                <a:ea typeface="Times New Roman" panose="02020603050405020304" pitchFamily="18" charset="0"/>
              </a:rPr>
              <a:t>l’aide</a:t>
            </a:r>
            <a:r>
              <a:rPr lang="en-CA" sz="2400" u="none" dirty="0">
                <a:solidFill>
                  <a:srgbClr val="000000"/>
                </a:solidFill>
                <a:effectLst/>
                <a:latin typeface="Calibri" panose="020F0502020204030204" pitchFamily="34" charset="0"/>
                <a:ea typeface="Times New Roman" panose="02020603050405020304" pitchFamily="18" charset="0"/>
              </a:rPr>
              <a:t> de questions de </a:t>
            </a:r>
            <a:r>
              <a:rPr lang="en-CA" sz="2400" u="none" dirty="0" err="1">
                <a:solidFill>
                  <a:srgbClr val="000000"/>
                </a:solidFill>
                <a:effectLst/>
                <a:latin typeface="Calibri" panose="020F0502020204030204" pitchFamily="34" charset="0"/>
                <a:ea typeface="Times New Roman" panose="02020603050405020304" pitchFamily="18" charset="0"/>
              </a:rPr>
              <a:t>dépistage</a:t>
            </a:r>
            <a:r>
              <a:rPr lang="en-CA" sz="2400" u="none" dirty="0">
                <a:solidFill>
                  <a:srgbClr val="000000"/>
                </a:solidFill>
                <a:effectLst/>
                <a:latin typeface="Calibri" panose="020F0502020204030204" pitchFamily="34" charset="0"/>
                <a:ea typeface="Times New Roman" panose="02020603050405020304" pitchFamily="18" charset="0"/>
              </a:rPr>
              <a:t> </a:t>
            </a:r>
            <a:r>
              <a:rPr lang="en-CA" sz="2400" u="none" dirty="0" err="1">
                <a:solidFill>
                  <a:srgbClr val="000000"/>
                </a:solidFill>
                <a:effectLst/>
                <a:latin typeface="Calibri" panose="020F0502020204030204" pitchFamily="34" charset="0"/>
                <a:ea typeface="Times New Roman" panose="02020603050405020304" pitchFamily="18" charset="0"/>
              </a:rPr>
              <a:t>reconnues</a:t>
            </a:r>
            <a:r>
              <a:rPr lang="en-CA" sz="2400" u="none" dirty="0">
                <a:solidFill>
                  <a:srgbClr val="000000"/>
                </a:solidFill>
                <a:effectLst/>
                <a:latin typeface="Calibri" panose="020F0502020204030204" pitchFamily="34" charset="0"/>
                <a:ea typeface="Times New Roman" panose="02020603050405020304" pitchFamily="18" charset="0"/>
              </a:rPr>
              <a:t> </a:t>
            </a:r>
            <a:r>
              <a:rPr lang="en-CA" sz="2400" u="none" dirty="0" err="1">
                <a:solidFill>
                  <a:srgbClr val="000000"/>
                </a:solidFill>
                <a:effectLst/>
                <a:latin typeface="Calibri" panose="020F0502020204030204" pitchFamily="34" charset="0"/>
                <a:ea typeface="Times New Roman" panose="02020603050405020304" pitchFamily="18" charset="0"/>
              </a:rPr>
              <a:t>ou</a:t>
            </a:r>
            <a:r>
              <a:rPr lang="en-CA" sz="2400" u="none" dirty="0">
                <a:solidFill>
                  <a:srgbClr val="000000"/>
                </a:solidFill>
                <a:effectLst/>
                <a:latin typeface="Calibri" panose="020F0502020204030204" pitchFamily="34" charset="0"/>
                <a:ea typeface="Times New Roman" panose="02020603050405020304" pitchFamily="18" charset="0"/>
              </a:rPr>
              <a:t> </a:t>
            </a:r>
            <a:r>
              <a:rPr lang="en-CA" sz="2400" u="none" dirty="0" err="1">
                <a:solidFill>
                  <a:srgbClr val="000000"/>
                </a:solidFill>
                <a:effectLst/>
                <a:latin typeface="Calibri" panose="020F0502020204030204" pitchFamily="34" charset="0"/>
                <a:ea typeface="Times New Roman" panose="02020603050405020304" pitchFamily="18" charset="0"/>
              </a:rPr>
              <a:t>d’outils</a:t>
            </a:r>
            <a:r>
              <a:rPr lang="en-CA" sz="2400" u="none" dirty="0">
                <a:solidFill>
                  <a:srgbClr val="000000"/>
                </a:solidFill>
                <a:effectLst/>
                <a:latin typeface="Calibri" panose="020F0502020204030204" pitchFamily="34" charset="0"/>
                <a:ea typeface="Times New Roman" panose="02020603050405020304" pitchFamily="18" charset="0"/>
              </a:rPr>
              <a:t> de </a:t>
            </a:r>
            <a:r>
              <a:rPr lang="en-CA" sz="2400" u="none" dirty="0" err="1">
                <a:solidFill>
                  <a:srgbClr val="000000"/>
                </a:solidFill>
                <a:effectLst/>
                <a:latin typeface="Calibri" panose="020F0502020204030204" pitchFamily="34" charset="0"/>
                <a:ea typeface="Times New Roman" panose="02020603050405020304" pitchFamily="18" charset="0"/>
              </a:rPr>
              <a:t>dépistage</a:t>
            </a:r>
            <a:r>
              <a:rPr lang="en-CA" sz="2400" u="none" dirty="0">
                <a:solidFill>
                  <a:srgbClr val="000000"/>
                </a:solidFill>
                <a:effectLst/>
                <a:latin typeface="Calibri" panose="020F0502020204030204" pitchFamily="34" charset="0"/>
                <a:ea typeface="Times New Roman" panose="02020603050405020304" pitchFamily="18" charset="0"/>
              </a:rPr>
              <a:t> </a:t>
            </a:r>
            <a:r>
              <a:rPr lang="en-CA" sz="2400" u="none" dirty="0" err="1">
                <a:solidFill>
                  <a:srgbClr val="000000"/>
                </a:solidFill>
                <a:effectLst/>
                <a:latin typeface="Calibri" panose="020F0502020204030204" pitchFamily="34" charset="0"/>
                <a:ea typeface="Times New Roman" panose="02020603050405020304" pitchFamily="18" charset="0"/>
              </a:rPr>
              <a:t>validés</a:t>
            </a:r>
            <a:r>
              <a:rPr lang="en-CA" sz="2400" u="none" dirty="0">
                <a:solidFill>
                  <a:srgbClr val="000000"/>
                </a:solidFill>
                <a:effectLst/>
                <a:latin typeface="Calibri" panose="020F0502020204030204" pitchFamily="34" charset="0"/>
                <a:ea typeface="Times New Roman" panose="02020603050405020304" pitchFamily="18" charset="0"/>
              </a:rPr>
              <a:t>. Les </a:t>
            </a:r>
            <a:r>
              <a:rPr lang="en-CA" sz="2400" u="none" dirty="0" err="1">
                <a:solidFill>
                  <a:srgbClr val="000000"/>
                </a:solidFill>
                <a:effectLst/>
                <a:latin typeface="Calibri" panose="020F0502020204030204" pitchFamily="34" charset="0"/>
                <a:ea typeface="Times New Roman" panose="02020603050405020304" pitchFamily="18" charset="0"/>
              </a:rPr>
              <a:t>personnes</a:t>
            </a:r>
            <a:r>
              <a:rPr lang="en-CA" sz="2400" u="none" dirty="0">
                <a:solidFill>
                  <a:srgbClr val="000000"/>
                </a:solidFill>
                <a:effectLst/>
                <a:latin typeface="Calibri" panose="020F0502020204030204" pitchFamily="34" charset="0"/>
                <a:ea typeface="Times New Roman" panose="02020603050405020304" pitchFamily="18" charset="0"/>
              </a:rPr>
              <a:t> </a:t>
            </a:r>
            <a:r>
              <a:rPr lang="en-CA" sz="2400" u="none" dirty="0" err="1">
                <a:solidFill>
                  <a:srgbClr val="000000"/>
                </a:solidFill>
                <a:effectLst/>
                <a:latin typeface="Calibri" panose="020F0502020204030204" pitchFamily="34" charset="0"/>
                <a:ea typeface="Times New Roman" panose="02020603050405020304" pitchFamily="18" charset="0"/>
              </a:rPr>
              <a:t>dont</a:t>
            </a:r>
            <a:r>
              <a:rPr lang="en-CA" sz="2400" u="none" dirty="0">
                <a:solidFill>
                  <a:srgbClr val="000000"/>
                </a:solidFill>
                <a:effectLst/>
                <a:latin typeface="Calibri" panose="020F0502020204030204" pitchFamily="34" charset="0"/>
                <a:ea typeface="Times New Roman" panose="02020603050405020304" pitchFamily="18" charset="0"/>
              </a:rPr>
              <a:t> le </a:t>
            </a:r>
            <a:r>
              <a:rPr lang="en-CA" sz="2400" u="none" dirty="0" err="1">
                <a:solidFill>
                  <a:srgbClr val="000000"/>
                </a:solidFill>
                <a:effectLst/>
                <a:latin typeface="Calibri" panose="020F0502020204030204" pitchFamily="34" charset="0"/>
                <a:ea typeface="Times New Roman" panose="02020603050405020304" pitchFamily="18" charset="0"/>
              </a:rPr>
              <a:t>dépistage</a:t>
            </a:r>
            <a:r>
              <a:rPr lang="en-CA" sz="2400" u="none" dirty="0">
                <a:solidFill>
                  <a:srgbClr val="000000"/>
                </a:solidFill>
                <a:effectLst/>
                <a:latin typeface="Calibri" panose="020F0502020204030204" pitchFamily="34" charset="0"/>
                <a:ea typeface="Times New Roman" panose="02020603050405020304" pitchFamily="18" charset="0"/>
              </a:rPr>
              <a:t> </a:t>
            </a:r>
            <a:r>
              <a:rPr lang="en-CA" sz="2400" u="none" dirty="0" err="1">
                <a:solidFill>
                  <a:srgbClr val="000000"/>
                </a:solidFill>
                <a:effectLst/>
                <a:latin typeface="Calibri" panose="020F0502020204030204" pitchFamily="34" charset="0"/>
                <a:ea typeface="Times New Roman" panose="02020603050405020304" pitchFamily="18" charset="0"/>
              </a:rPr>
              <a:t>est</a:t>
            </a:r>
            <a:r>
              <a:rPr lang="en-CA" sz="2400" u="none" dirty="0">
                <a:solidFill>
                  <a:srgbClr val="000000"/>
                </a:solidFill>
                <a:effectLst/>
                <a:latin typeface="Calibri" panose="020F0502020204030204" pitchFamily="34" charset="0"/>
                <a:ea typeface="Times New Roman" panose="02020603050405020304" pitchFamily="18" charset="0"/>
              </a:rPr>
              <a:t> </a:t>
            </a:r>
            <a:r>
              <a:rPr lang="en-CA" sz="2400" u="none" dirty="0" err="1">
                <a:solidFill>
                  <a:srgbClr val="000000"/>
                </a:solidFill>
                <a:effectLst/>
                <a:latin typeface="Calibri" panose="020F0502020204030204" pitchFamily="34" charset="0"/>
                <a:ea typeface="Times New Roman" panose="02020603050405020304" pitchFamily="18" charset="0"/>
              </a:rPr>
              <a:t>positif</a:t>
            </a:r>
            <a:r>
              <a:rPr lang="en-CA" sz="2400" u="none" dirty="0">
                <a:solidFill>
                  <a:srgbClr val="000000"/>
                </a:solidFill>
                <a:effectLst/>
                <a:latin typeface="Calibri" panose="020F0502020204030204" pitchFamily="34" charset="0"/>
                <a:ea typeface="Times New Roman" panose="02020603050405020304" pitchFamily="18" charset="0"/>
              </a:rPr>
              <a:t> pour un trouble de </a:t>
            </a:r>
            <a:r>
              <a:rPr lang="en-CA" sz="2400" u="none" dirty="0" err="1">
                <a:solidFill>
                  <a:srgbClr val="000000"/>
                </a:solidFill>
                <a:effectLst/>
                <a:latin typeface="Calibri" panose="020F0502020204030204" pitchFamily="34" charset="0"/>
                <a:ea typeface="Times New Roman" panose="02020603050405020304" pitchFamily="18" charset="0"/>
              </a:rPr>
              <a:t>santé</a:t>
            </a:r>
            <a:r>
              <a:rPr lang="en-CA" sz="2400" u="none" dirty="0">
                <a:solidFill>
                  <a:srgbClr val="000000"/>
                </a:solidFill>
                <a:effectLst/>
                <a:latin typeface="Calibri" panose="020F0502020204030204" pitchFamily="34" charset="0"/>
                <a:ea typeface="Times New Roman" panose="02020603050405020304" pitchFamily="18" charset="0"/>
              </a:rPr>
              <a:t> </a:t>
            </a:r>
            <a:r>
              <a:rPr lang="en-CA" sz="2400" u="none" dirty="0" err="1">
                <a:solidFill>
                  <a:srgbClr val="000000"/>
                </a:solidFill>
                <a:effectLst/>
                <a:latin typeface="Calibri" panose="020F0502020204030204" pitchFamily="34" charset="0"/>
                <a:ea typeface="Times New Roman" panose="02020603050405020304" pitchFamily="18" charset="0"/>
              </a:rPr>
              <a:t>mentale</a:t>
            </a:r>
            <a:r>
              <a:rPr lang="en-CA" sz="2400" u="none" dirty="0">
                <a:solidFill>
                  <a:srgbClr val="000000"/>
                </a:solidFill>
                <a:effectLst/>
                <a:latin typeface="Calibri" panose="020F0502020204030204" pitchFamily="34" charset="0"/>
                <a:ea typeface="Times New Roman" panose="02020603050405020304" pitchFamily="18" charset="0"/>
              </a:rPr>
              <a:t> </a:t>
            </a:r>
            <a:r>
              <a:rPr lang="en-CA" sz="2400" u="none" dirty="0" err="1">
                <a:solidFill>
                  <a:srgbClr val="000000"/>
                </a:solidFill>
                <a:effectLst/>
                <a:latin typeface="Calibri" panose="020F0502020204030204" pitchFamily="34" charset="0"/>
                <a:ea typeface="Times New Roman" panose="02020603050405020304" pitchFamily="18" charset="0"/>
              </a:rPr>
              <a:t>sont</a:t>
            </a:r>
            <a:r>
              <a:rPr lang="en-CA" sz="2400" u="none" dirty="0">
                <a:solidFill>
                  <a:srgbClr val="000000"/>
                </a:solidFill>
                <a:effectLst/>
                <a:latin typeface="Calibri" panose="020F0502020204030204" pitchFamily="34" charset="0"/>
                <a:ea typeface="Times New Roman" panose="02020603050405020304" pitchFamily="18" charset="0"/>
              </a:rPr>
              <a:t> </a:t>
            </a:r>
            <a:r>
              <a:rPr lang="en-CA" sz="2400" u="none" dirty="0" err="1">
                <a:solidFill>
                  <a:srgbClr val="000000"/>
                </a:solidFill>
                <a:effectLst/>
                <a:latin typeface="Calibri" panose="020F0502020204030204" pitchFamily="34" charset="0"/>
                <a:ea typeface="Times New Roman" panose="02020603050405020304" pitchFamily="18" charset="0"/>
              </a:rPr>
              <a:t>orientées</a:t>
            </a:r>
            <a:r>
              <a:rPr lang="en-CA" sz="2400" u="none" dirty="0">
                <a:solidFill>
                  <a:srgbClr val="000000"/>
                </a:solidFill>
                <a:effectLst/>
                <a:latin typeface="Calibri" panose="020F0502020204030204" pitchFamily="34" charset="0"/>
                <a:ea typeface="Times New Roman" panose="02020603050405020304" pitchFamily="18" charset="0"/>
              </a:rPr>
              <a:t> </a:t>
            </a:r>
            <a:r>
              <a:rPr lang="en-CA" sz="2400" u="none" dirty="0" err="1">
                <a:solidFill>
                  <a:srgbClr val="000000"/>
                </a:solidFill>
                <a:effectLst/>
                <a:latin typeface="Calibri" panose="020F0502020204030204" pitchFamily="34" charset="0"/>
                <a:ea typeface="Times New Roman" panose="02020603050405020304" pitchFamily="18" charset="0"/>
              </a:rPr>
              <a:t>vers</a:t>
            </a:r>
            <a:r>
              <a:rPr lang="en-CA" sz="2400" u="none" dirty="0">
                <a:solidFill>
                  <a:srgbClr val="000000"/>
                </a:solidFill>
                <a:effectLst/>
                <a:latin typeface="Calibri" panose="020F0502020204030204" pitchFamily="34" charset="0"/>
                <a:ea typeface="Times New Roman" panose="02020603050405020304" pitchFamily="18" charset="0"/>
              </a:rPr>
              <a:t> un </a:t>
            </a:r>
            <a:r>
              <a:rPr lang="en-CA" sz="2400" u="none" dirty="0" err="1">
                <a:solidFill>
                  <a:srgbClr val="000000"/>
                </a:solidFill>
                <a:effectLst/>
                <a:latin typeface="Calibri" panose="020F0502020204030204" pitchFamily="34" charset="0"/>
                <a:ea typeface="Times New Roman" panose="02020603050405020304" pitchFamily="18" charset="0"/>
              </a:rPr>
              <a:t>professionnel</a:t>
            </a:r>
            <a:r>
              <a:rPr lang="en-CA" sz="2400" u="none" dirty="0">
                <a:solidFill>
                  <a:srgbClr val="000000"/>
                </a:solidFill>
                <a:effectLst/>
                <a:latin typeface="Calibri" panose="020F0502020204030204" pitchFamily="34" charset="0"/>
                <a:ea typeface="Times New Roman" panose="02020603050405020304" pitchFamily="18" charset="0"/>
              </a:rPr>
              <a:t> de la </a:t>
            </a:r>
            <a:r>
              <a:rPr lang="en-CA" sz="2400" u="none" dirty="0" err="1">
                <a:solidFill>
                  <a:srgbClr val="000000"/>
                </a:solidFill>
                <a:effectLst/>
                <a:latin typeface="Calibri" panose="020F0502020204030204" pitchFamily="34" charset="0"/>
                <a:ea typeface="Times New Roman" panose="02020603050405020304" pitchFamily="18" charset="0"/>
              </a:rPr>
              <a:t>santé</a:t>
            </a:r>
            <a:r>
              <a:rPr lang="en-CA" sz="2400" u="none" dirty="0">
                <a:solidFill>
                  <a:srgbClr val="000000"/>
                </a:solidFill>
                <a:effectLst/>
                <a:latin typeface="Calibri" panose="020F0502020204030204" pitchFamily="34" charset="0"/>
                <a:ea typeface="Times New Roman" panose="02020603050405020304" pitchFamily="18" charset="0"/>
              </a:rPr>
              <a:t> </a:t>
            </a:r>
            <a:r>
              <a:rPr lang="en-CA" sz="2400" u="none" dirty="0" err="1">
                <a:solidFill>
                  <a:srgbClr val="000000"/>
                </a:solidFill>
                <a:effectLst/>
                <a:latin typeface="Calibri" panose="020F0502020204030204" pitchFamily="34" charset="0"/>
                <a:ea typeface="Times New Roman" panose="02020603050405020304" pitchFamily="18" charset="0"/>
              </a:rPr>
              <a:t>ayant</a:t>
            </a:r>
            <a:r>
              <a:rPr lang="en-CA" sz="2400" u="none" dirty="0">
                <a:solidFill>
                  <a:srgbClr val="000000"/>
                </a:solidFill>
                <a:effectLst/>
                <a:latin typeface="Calibri" panose="020F0502020204030204" pitchFamily="34" charset="0"/>
                <a:ea typeface="Times New Roman" panose="02020603050405020304" pitchFamily="18" charset="0"/>
              </a:rPr>
              <a:t> </a:t>
            </a:r>
            <a:r>
              <a:rPr lang="en-CA" sz="2400" u="none" dirty="0" err="1">
                <a:solidFill>
                  <a:srgbClr val="000000"/>
                </a:solidFill>
                <a:effectLst/>
                <a:latin typeface="Calibri" panose="020F0502020204030204" pitchFamily="34" charset="0"/>
                <a:ea typeface="Times New Roman" panose="02020603050405020304" pitchFamily="18" charset="0"/>
              </a:rPr>
              <a:t>une</a:t>
            </a:r>
            <a:r>
              <a:rPr lang="en-CA" sz="2400" u="none" dirty="0">
                <a:solidFill>
                  <a:srgbClr val="000000"/>
                </a:solidFill>
                <a:effectLst/>
                <a:latin typeface="Calibri" panose="020F0502020204030204" pitchFamily="34" charset="0"/>
                <a:ea typeface="Times New Roman" panose="02020603050405020304" pitchFamily="18" charset="0"/>
              </a:rPr>
              <a:t> expertise </a:t>
            </a:r>
            <a:r>
              <a:rPr lang="en-CA" sz="2400" u="none" dirty="0" err="1">
                <a:solidFill>
                  <a:srgbClr val="000000"/>
                </a:solidFill>
                <a:effectLst/>
                <a:latin typeface="Calibri" panose="020F0502020204030204" pitchFamily="34" charset="0"/>
                <a:ea typeface="Times New Roman" panose="02020603050405020304" pitchFamily="18" charset="0"/>
              </a:rPr>
              <a:t>en</a:t>
            </a:r>
            <a:r>
              <a:rPr lang="en-CA" sz="2400" u="none" dirty="0">
                <a:solidFill>
                  <a:srgbClr val="000000"/>
                </a:solidFill>
                <a:effectLst/>
                <a:latin typeface="Calibri" panose="020F0502020204030204" pitchFamily="34" charset="0"/>
                <a:ea typeface="Times New Roman" panose="02020603050405020304" pitchFamily="18" charset="0"/>
              </a:rPr>
              <a:t> </a:t>
            </a:r>
            <a:r>
              <a:rPr lang="en-CA" sz="2400" u="none" dirty="0" err="1">
                <a:solidFill>
                  <a:srgbClr val="000000"/>
                </a:solidFill>
                <a:effectLst/>
                <a:latin typeface="Calibri" panose="020F0502020204030204" pitchFamily="34" charset="0"/>
                <a:ea typeface="Times New Roman" panose="02020603050405020304" pitchFamily="18" charset="0"/>
              </a:rPr>
              <a:t>santé</a:t>
            </a:r>
            <a:r>
              <a:rPr lang="en-CA" sz="2400" u="none" dirty="0">
                <a:solidFill>
                  <a:srgbClr val="000000"/>
                </a:solidFill>
                <a:effectLst/>
                <a:latin typeface="Calibri" panose="020F0502020204030204" pitchFamily="34" charset="0"/>
                <a:ea typeface="Times New Roman" panose="02020603050405020304" pitchFamily="18" charset="0"/>
              </a:rPr>
              <a:t> </a:t>
            </a:r>
            <a:r>
              <a:rPr lang="en-CA" sz="2400" u="none" dirty="0" err="1">
                <a:solidFill>
                  <a:srgbClr val="000000"/>
                </a:solidFill>
                <a:effectLst/>
                <a:latin typeface="Calibri" panose="020F0502020204030204" pitchFamily="34" charset="0"/>
                <a:ea typeface="Times New Roman" panose="02020603050405020304" pitchFamily="18" charset="0"/>
              </a:rPr>
              <a:t>mentale</a:t>
            </a:r>
            <a:r>
              <a:rPr lang="en-CA" sz="2400" u="none" dirty="0">
                <a:solidFill>
                  <a:srgbClr val="000000"/>
                </a:solidFill>
                <a:effectLst/>
                <a:latin typeface="Calibri" panose="020F0502020204030204" pitchFamily="34" charset="0"/>
                <a:ea typeface="Times New Roman" panose="02020603050405020304" pitchFamily="18" charset="0"/>
              </a:rPr>
              <a:t> pour </a:t>
            </a:r>
            <a:r>
              <a:rPr lang="en-CA" sz="2400" u="none" dirty="0" err="1">
                <a:solidFill>
                  <a:srgbClr val="000000"/>
                </a:solidFill>
                <a:effectLst/>
                <a:latin typeface="Calibri" panose="020F0502020204030204" pitchFamily="34" charset="0"/>
                <a:ea typeface="Times New Roman" panose="02020603050405020304" pitchFamily="18" charset="0"/>
              </a:rPr>
              <a:t>une</a:t>
            </a:r>
            <a:r>
              <a:rPr lang="en-CA" sz="2400" u="none" dirty="0">
                <a:solidFill>
                  <a:srgbClr val="000000"/>
                </a:solidFill>
                <a:effectLst/>
                <a:latin typeface="Calibri" panose="020F0502020204030204" pitchFamily="34" charset="0"/>
                <a:ea typeface="Times New Roman" panose="02020603050405020304" pitchFamily="18" charset="0"/>
              </a:rPr>
              <a:t> </a:t>
            </a:r>
            <a:r>
              <a:rPr lang="en-CA" sz="2400" u="none" dirty="0" err="1">
                <a:solidFill>
                  <a:srgbClr val="000000"/>
                </a:solidFill>
                <a:effectLst/>
                <a:latin typeface="Calibri" panose="020F0502020204030204" pitchFamily="34" charset="0"/>
                <a:ea typeface="Times New Roman" panose="02020603050405020304" pitchFamily="18" charset="0"/>
              </a:rPr>
              <a:t>évaluation</a:t>
            </a:r>
            <a:r>
              <a:rPr lang="en-CA" sz="2400" u="none" dirty="0">
                <a:solidFill>
                  <a:srgbClr val="000000"/>
                </a:solidFill>
                <a:effectLst/>
                <a:latin typeface="Calibri" panose="020F0502020204030204" pitchFamily="34" charset="0"/>
                <a:ea typeface="Times New Roman" panose="02020603050405020304" pitchFamily="18" charset="0"/>
              </a:rPr>
              <a:t> et un </a:t>
            </a:r>
            <a:r>
              <a:rPr lang="en-CA" sz="2400" u="none" dirty="0" err="1">
                <a:solidFill>
                  <a:srgbClr val="000000"/>
                </a:solidFill>
                <a:effectLst/>
                <a:latin typeface="Calibri" panose="020F0502020204030204" pitchFamily="34" charset="0"/>
                <a:ea typeface="Times New Roman" panose="02020603050405020304" pitchFamily="18" charset="0"/>
              </a:rPr>
              <a:t>traitement</a:t>
            </a:r>
            <a:r>
              <a:rPr lang="en-CA" sz="2400" u="none" dirty="0">
                <a:solidFill>
                  <a:srgbClr val="000000"/>
                </a:solidFill>
                <a:effectLst/>
                <a:latin typeface="Calibri" panose="020F0502020204030204" pitchFamily="34" charset="0"/>
                <a:ea typeface="Times New Roman" panose="02020603050405020304" pitchFamily="18" charset="0"/>
              </a:rPr>
              <a:t> plus </a:t>
            </a:r>
            <a:r>
              <a:rPr lang="en-CA" sz="2400" u="none" dirty="0" err="1">
                <a:solidFill>
                  <a:srgbClr val="000000"/>
                </a:solidFill>
                <a:effectLst/>
                <a:latin typeface="Calibri" panose="020F0502020204030204" pitchFamily="34" charset="0"/>
                <a:ea typeface="Times New Roman" panose="02020603050405020304" pitchFamily="18" charset="0"/>
              </a:rPr>
              <a:t>poussés</a:t>
            </a:r>
            <a:r>
              <a:rPr lang="en-CA" sz="2400" u="none" dirty="0">
                <a:solidFill>
                  <a:srgbClr val="000000"/>
                </a:solidFill>
                <a:effectLst/>
                <a:latin typeface="Calibri" panose="020F0502020204030204" pitchFamily="34" charset="0"/>
                <a:ea typeface="Times New Roman" panose="02020603050405020304" pitchFamily="18" charset="0"/>
              </a:rPr>
              <a:t>. </a:t>
            </a:r>
          </a:p>
        </p:txBody>
      </p:sp>
    </p:spTree>
    <p:custDataLst>
      <p:tags r:id="rId1"/>
    </p:custDataLst>
    <p:extLst>
      <p:ext uri="{BB962C8B-B14F-4D97-AF65-F5344CB8AC3E}">
        <p14:creationId xmlns:p14="http://schemas.microsoft.com/office/powerpoint/2010/main" val="3999796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z="3800" dirty="0">
                <a:solidFill>
                  <a:schemeClr val="tx1"/>
                </a:solidFill>
                <a:latin typeface="Calibri" panose="020F0502020204030204" pitchFamily="34" charset="0"/>
                <a:cs typeface="Calibri" panose="020F0502020204030204" pitchFamily="34" charset="0"/>
              </a:rPr>
              <a:t>Normes de qualité</a:t>
            </a:r>
            <a:endParaRPr lang="en-CA" sz="38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472184" y="1440547"/>
            <a:ext cx="7180946" cy="3817253"/>
          </a:xfrm>
        </p:spPr>
        <p:txBody>
          <a:bodyPr/>
          <a:lstStyle/>
          <a:p>
            <a:pPr>
              <a:lnSpc>
                <a:spcPct val="90000"/>
              </a:lnSpc>
              <a:spcAft>
                <a:spcPts val="1200"/>
              </a:spcAft>
              <a:buClr>
                <a:srgbClr val="00B2E3"/>
              </a:buClr>
            </a:pPr>
            <a:r>
              <a:rPr lang="fr-CA" sz="2600" dirty="0">
                <a:latin typeface="Calibri" panose="020F0502020204030204" pitchFamily="34" charset="0"/>
                <a:cs typeface="Calibri" panose="020F0502020204030204" pitchFamily="34" charset="0"/>
              </a:rPr>
              <a:t>Informent les cliniciens et les patients sur ce devraient être la qualité des soins</a:t>
            </a:r>
          </a:p>
          <a:p>
            <a:pPr>
              <a:lnSpc>
                <a:spcPct val="90000"/>
              </a:lnSpc>
              <a:spcAft>
                <a:spcPts val="1200"/>
              </a:spcAft>
              <a:buClr>
                <a:srgbClr val="00B2E3"/>
              </a:buClr>
            </a:pPr>
            <a:r>
              <a:rPr lang="fr-CA" sz="2600" dirty="0">
                <a:latin typeface="Calibri" panose="020F0502020204030204" pitchFamily="34" charset="0"/>
                <a:cs typeface="Calibri" panose="020F0502020204030204" pitchFamily="34" charset="0"/>
              </a:rPr>
              <a:t>Elles se concentrent sur les affections ou les processus pour lesquels il existe des variations importantes dans la prestation des soins, ou sur les écarts entre les soins offerts en Ontario et ceux que les patients devraient recevoir</a:t>
            </a:r>
          </a:p>
          <a:p>
            <a:pPr>
              <a:lnSpc>
                <a:spcPct val="90000"/>
              </a:lnSpc>
              <a:spcAft>
                <a:spcPts val="1200"/>
              </a:spcAft>
              <a:buClr>
                <a:srgbClr val="00B2E3"/>
              </a:buClr>
            </a:pPr>
            <a:r>
              <a:rPr lang="fr-CA" sz="2600" dirty="0">
                <a:latin typeface="Calibri" panose="020F0502020204030204" pitchFamily="34" charset="0"/>
                <a:cs typeface="Calibri" panose="020F0502020204030204" pitchFamily="34" charset="0"/>
              </a:rPr>
              <a:t>Elles reposent sur les meilleures données probantes disponibles</a:t>
            </a:r>
          </a:p>
          <a:p>
            <a:pPr marL="360363" indent="-360363">
              <a:lnSpc>
                <a:spcPct val="90000"/>
              </a:lnSpc>
              <a:spcAft>
                <a:spcPts val="1200"/>
              </a:spcAft>
              <a:buFont typeface="Arial" panose="020B0604020202020204" pitchFamily="34" charset="0"/>
              <a:buChar char="•"/>
            </a:pPr>
            <a:endParaRPr lang="en-CA" dirty="0"/>
          </a:p>
          <a:p>
            <a:endParaRPr lang="en-CA" dirty="0"/>
          </a:p>
        </p:txBody>
      </p:sp>
    </p:spTree>
    <p:custDataLst>
      <p:tags r:id="rId1"/>
    </p:custDataLst>
    <p:extLst>
      <p:ext uri="{BB962C8B-B14F-4D97-AF65-F5344CB8AC3E}">
        <p14:creationId xmlns:p14="http://schemas.microsoft.com/office/powerpoint/2010/main" val="12917792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3516"/>
            <a:ext cx="8244584" cy="1165909"/>
          </a:xfrm>
        </p:spPr>
        <p:txBody>
          <a:bodyPr anchor="t"/>
          <a:lstStyle/>
          <a:p>
            <a:pPr>
              <a:lnSpc>
                <a:spcPct val="90000"/>
              </a:lnSpc>
            </a:pPr>
            <a:r>
              <a:rPr lang="fr-CA" sz="2400" b="0" dirty="0">
                <a:solidFill>
                  <a:schemeClr val="tx1"/>
                </a:solidFill>
                <a:latin typeface="Calibri"/>
                <a:ea typeface="MS PGothic"/>
                <a:cs typeface="Calibri"/>
              </a:rPr>
              <a:t>Énoncé de qualité 5 : </a:t>
            </a:r>
            <a:br>
              <a:rPr lang="fr-CA" sz="2400" b="0" dirty="0"/>
            </a:br>
            <a:r>
              <a:rPr lang="en-CA" b="1" dirty="0">
                <a:solidFill>
                  <a:srgbClr val="000000"/>
                </a:solidFill>
                <a:effectLst/>
                <a:latin typeface="Calibri" panose="020F0502020204030204" pitchFamily="34" charset="0"/>
                <a:ea typeface="Times New Roman" panose="02020603050405020304" pitchFamily="18" charset="0"/>
              </a:rPr>
              <a:t>Transition de la prise </a:t>
            </a:r>
            <a:r>
              <a:rPr lang="en-CA" b="1" dirty="0" err="1">
                <a:solidFill>
                  <a:srgbClr val="000000"/>
                </a:solidFill>
                <a:effectLst/>
                <a:latin typeface="Calibri" panose="020F0502020204030204" pitchFamily="34" charset="0"/>
                <a:ea typeface="Times New Roman" panose="02020603050405020304" pitchFamily="18" charset="0"/>
              </a:rPr>
              <a:t>en</a:t>
            </a:r>
            <a:r>
              <a:rPr lang="en-CA" b="1" dirty="0">
                <a:solidFill>
                  <a:srgbClr val="000000"/>
                </a:solidFill>
                <a:effectLst/>
                <a:latin typeface="Calibri" panose="020F0502020204030204" pitchFamily="34" charset="0"/>
                <a:ea typeface="Times New Roman" panose="02020603050405020304" pitchFamily="18" charset="0"/>
              </a:rPr>
              <a:t> charge du </a:t>
            </a:r>
            <a:r>
              <a:rPr lang="en-CA" b="1" dirty="0" err="1">
                <a:solidFill>
                  <a:srgbClr val="000000"/>
                </a:solidFill>
                <a:effectLst/>
                <a:latin typeface="Calibri" panose="020F0502020204030204" pitchFamily="34" charset="0"/>
                <a:ea typeface="Times New Roman" panose="02020603050405020304" pitchFamily="18" charset="0"/>
              </a:rPr>
              <a:t>diabète</a:t>
            </a:r>
            <a:r>
              <a:rPr lang="en-CA" b="1" dirty="0">
                <a:solidFill>
                  <a:srgbClr val="000000"/>
                </a:solidFill>
                <a:effectLst/>
                <a:latin typeface="Calibri" panose="020F0502020204030204" pitchFamily="34" charset="0"/>
                <a:ea typeface="Times New Roman" panose="02020603050405020304" pitchFamily="18" charset="0"/>
              </a:rPr>
              <a:t> chez </a:t>
            </a:r>
            <a:r>
              <a:rPr lang="en-CA" b="1" dirty="0" err="1">
                <a:solidFill>
                  <a:srgbClr val="000000"/>
                </a:solidFill>
                <a:effectLst/>
                <a:latin typeface="Calibri" panose="020F0502020204030204" pitchFamily="34" charset="0"/>
                <a:ea typeface="Times New Roman" panose="02020603050405020304" pitchFamily="18" charset="0"/>
              </a:rPr>
              <a:t>l’enfant</a:t>
            </a:r>
            <a:r>
              <a:rPr lang="en-CA" b="1" dirty="0">
                <a:solidFill>
                  <a:srgbClr val="000000"/>
                </a:solidFill>
                <a:effectLst/>
                <a:latin typeface="Calibri" panose="020F0502020204030204" pitchFamily="34" charset="0"/>
                <a:ea typeface="Times New Roman" panose="02020603050405020304" pitchFamily="18" charset="0"/>
              </a:rPr>
              <a:t> à </a:t>
            </a:r>
            <a:r>
              <a:rPr lang="en-CA" b="1" dirty="0" err="1">
                <a:solidFill>
                  <a:srgbClr val="000000"/>
                </a:solidFill>
                <a:effectLst/>
                <a:latin typeface="Calibri" panose="020F0502020204030204" pitchFamily="34" charset="0"/>
                <a:ea typeface="Times New Roman" panose="02020603050405020304" pitchFamily="18" charset="0"/>
              </a:rPr>
              <a:t>celle</a:t>
            </a:r>
            <a:r>
              <a:rPr lang="en-CA" b="1" dirty="0">
                <a:solidFill>
                  <a:srgbClr val="000000"/>
                </a:solidFill>
                <a:effectLst/>
                <a:latin typeface="Calibri" panose="020F0502020204030204" pitchFamily="34" charset="0"/>
                <a:ea typeface="Times New Roman" panose="02020603050405020304" pitchFamily="18" charset="0"/>
              </a:rPr>
              <a:t> chez </a:t>
            </a:r>
            <a:r>
              <a:rPr lang="en-CA" b="1" dirty="0" err="1">
                <a:solidFill>
                  <a:srgbClr val="000000"/>
                </a:solidFill>
                <a:effectLst/>
                <a:latin typeface="Calibri" panose="020F0502020204030204" pitchFamily="34" charset="0"/>
                <a:ea typeface="Times New Roman" panose="02020603050405020304" pitchFamily="18" charset="0"/>
              </a:rPr>
              <a:t>l’adulte</a:t>
            </a:r>
            <a:r>
              <a:rPr lang="en-CA" b="1" dirty="0">
                <a:solidFill>
                  <a:srgbClr val="000000"/>
                </a:solidFill>
                <a:effectLst/>
                <a:latin typeface="Calibri" panose="020F0502020204030204" pitchFamily="34" charset="0"/>
                <a:ea typeface="Times New Roman" panose="02020603050405020304" pitchFamily="18" charset="0"/>
              </a:rPr>
              <a:t> </a:t>
            </a:r>
            <a:br>
              <a:rPr lang="en-CA" sz="1800" dirty="0">
                <a:solidFill>
                  <a:srgbClr val="000000"/>
                </a:solidFill>
                <a:effectLst/>
                <a:latin typeface="Calibri" panose="020F0502020204030204" pitchFamily="34" charset="0"/>
                <a:ea typeface="Times New Roman" panose="02020603050405020304" pitchFamily="18" charset="0"/>
              </a:rPr>
            </a:br>
            <a:endParaRPr lang="en-CA" b="0" dirty="0">
              <a:solidFill>
                <a:schemeClr val="tx1"/>
              </a:solidFill>
              <a:latin typeface="Calibri"/>
              <a:ea typeface="MS PGothic"/>
              <a:cs typeface="Calibri"/>
            </a:endParaRPr>
          </a:p>
        </p:txBody>
      </p:sp>
      <p:sp>
        <p:nvSpPr>
          <p:cNvPr id="3" name="Rectangle 2"/>
          <p:cNvSpPr/>
          <p:nvPr/>
        </p:nvSpPr>
        <p:spPr>
          <a:xfrm>
            <a:off x="1256348" y="2368868"/>
            <a:ext cx="6646287" cy="2120263"/>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r>
              <a:rPr lang="en-CA" sz="2400" u="none" dirty="0">
                <a:effectLst/>
                <a:latin typeface="Calibri" panose="020F0502020204030204" pitchFamily="34" charset="0"/>
                <a:ea typeface="Times New Roman" panose="02020603050405020304" pitchFamily="18" charset="0"/>
                <a:cs typeface="Times New Roman" panose="02020603050405020304" pitchFamily="18" charset="0"/>
              </a:rPr>
              <a:t>Les </a:t>
            </a:r>
            <a:r>
              <a:rPr lang="en-CA" sz="2400" u="none" dirty="0" err="1">
                <a:effectLst/>
                <a:latin typeface="Calibri" panose="020F0502020204030204" pitchFamily="34" charset="0"/>
                <a:ea typeface="Times New Roman" panose="02020603050405020304" pitchFamily="18" charset="0"/>
                <a:cs typeface="Times New Roman" panose="02020603050405020304" pitchFamily="18" charset="0"/>
              </a:rPr>
              <a:t>personnes</a:t>
            </a:r>
            <a:r>
              <a:rPr lang="en-CA" sz="2400" u="none" dirty="0">
                <a:effectLst/>
                <a:latin typeface="Calibri" panose="020F0502020204030204" pitchFamily="34" charset="0"/>
                <a:ea typeface="Times New Roman" panose="02020603050405020304" pitchFamily="18" charset="0"/>
                <a:cs typeface="Times New Roman" panose="02020603050405020304" pitchFamily="18" charset="0"/>
              </a:rPr>
              <a:t> </a:t>
            </a:r>
            <a:r>
              <a:rPr lang="en-CA" sz="2400" u="none" dirty="0" err="1">
                <a:effectLst/>
                <a:latin typeface="Calibri" panose="020F0502020204030204" pitchFamily="34" charset="0"/>
                <a:ea typeface="Times New Roman" panose="02020603050405020304" pitchFamily="18" charset="0"/>
                <a:cs typeface="Times New Roman" panose="02020603050405020304" pitchFamily="18" charset="0"/>
              </a:rPr>
              <a:t>atteintes</a:t>
            </a:r>
            <a:r>
              <a:rPr lang="en-CA" sz="2400" u="none" dirty="0">
                <a:effectLst/>
                <a:latin typeface="Calibri" panose="020F0502020204030204" pitchFamily="34" charset="0"/>
                <a:ea typeface="Times New Roman" panose="02020603050405020304" pitchFamily="18" charset="0"/>
                <a:cs typeface="Times New Roman" panose="02020603050405020304" pitchFamily="18" charset="0"/>
              </a:rPr>
              <a:t> de </a:t>
            </a:r>
            <a:r>
              <a:rPr lang="en-CA" sz="2400" u="none" dirty="0" err="1">
                <a:effectLst/>
                <a:latin typeface="Calibri" panose="020F0502020204030204" pitchFamily="34" charset="0"/>
                <a:ea typeface="Times New Roman" panose="02020603050405020304" pitchFamily="18" charset="0"/>
                <a:cs typeface="Times New Roman" panose="02020603050405020304" pitchFamily="18" charset="0"/>
              </a:rPr>
              <a:t>diabète</a:t>
            </a:r>
            <a:r>
              <a:rPr lang="en-CA" sz="2400" u="none" dirty="0">
                <a:effectLst/>
                <a:latin typeface="Calibri" panose="020F0502020204030204" pitchFamily="34" charset="0"/>
                <a:ea typeface="Times New Roman" panose="02020603050405020304" pitchFamily="18" charset="0"/>
                <a:cs typeface="Times New Roman" panose="02020603050405020304" pitchFamily="18" charset="0"/>
              </a:rPr>
              <a:t> de type 1 </a:t>
            </a:r>
            <a:r>
              <a:rPr lang="en-CA" sz="2400" u="none" dirty="0" err="1">
                <a:effectLst/>
                <a:latin typeface="Calibri" panose="020F0502020204030204" pitchFamily="34" charset="0"/>
                <a:ea typeface="Times New Roman" panose="02020603050405020304" pitchFamily="18" charset="0"/>
                <a:cs typeface="Times New Roman" panose="02020603050405020304" pitchFamily="18" charset="0"/>
              </a:rPr>
              <a:t>bénéficient</a:t>
            </a:r>
            <a:r>
              <a:rPr lang="en-CA" sz="2400" u="none" dirty="0">
                <a:effectLst/>
                <a:latin typeface="Calibri" panose="020F0502020204030204" pitchFamily="34" charset="0"/>
                <a:ea typeface="Times New Roman" panose="02020603050405020304" pitchFamily="18" charset="0"/>
                <a:cs typeface="Times New Roman" panose="02020603050405020304" pitchFamily="18" charset="0"/>
              </a:rPr>
              <a:t> </a:t>
            </a:r>
            <a:r>
              <a:rPr lang="en-CA" sz="2400" u="none" dirty="0" err="1">
                <a:effectLst/>
                <a:latin typeface="Calibri" panose="020F0502020204030204" pitchFamily="34" charset="0"/>
                <a:ea typeface="Times New Roman" panose="02020603050405020304" pitchFamily="18" charset="0"/>
                <a:cs typeface="Times New Roman" panose="02020603050405020304" pitchFamily="18" charset="0"/>
              </a:rPr>
              <a:t>d’une</a:t>
            </a:r>
            <a:r>
              <a:rPr lang="en-CA" sz="2400" u="none" dirty="0">
                <a:effectLst/>
                <a:latin typeface="Calibri" panose="020F0502020204030204" pitchFamily="34" charset="0"/>
                <a:ea typeface="Times New Roman" panose="02020603050405020304" pitchFamily="18" charset="0"/>
                <a:cs typeface="Times New Roman" panose="02020603050405020304" pitchFamily="18" charset="0"/>
              </a:rPr>
              <a:t> transition </a:t>
            </a:r>
            <a:r>
              <a:rPr lang="en-CA" sz="2400" u="none" dirty="0" err="1">
                <a:effectLst/>
                <a:latin typeface="Calibri" panose="020F0502020204030204" pitchFamily="34" charset="0"/>
                <a:ea typeface="Times New Roman" panose="02020603050405020304" pitchFamily="18" charset="0"/>
                <a:cs typeface="Times New Roman" panose="02020603050405020304" pitchFamily="18" charset="0"/>
              </a:rPr>
              <a:t>planifiée</a:t>
            </a:r>
            <a:r>
              <a:rPr lang="en-CA" sz="2400" u="none" dirty="0">
                <a:effectLst/>
                <a:latin typeface="Calibri" panose="020F0502020204030204" pitchFamily="34" charset="0"/>
                <a:ea typeface="Times New Roman" panose="02020603050405020304" pitchFamily="18" charset="0"/>
                <a:cs typeface="Times New Roman" panose="02020603050405020304" pitchFamily="18" charset="0"/>
              </a:rPr>
              <a:t>, </a:t>
            </a:r>
            <a:r>
              <a:rPr lang="en-CA" sz="2400" u="none" dirty="0" err="1">
                <a:effectLst/>
                <a:latin typeface="Calibri" panose="020F0502020204030204" pitchFamily="34" charset="0"/>
                <a:ea typeface="Times New Roman" panose="02020603050405020304" pitchFamily="18" charset="0"/>
                <a:cs typeface="Times New Roman" panose="02020603050405020304" pitchFamily="18" charset="0"/>
              </a:rPr>
              <a:t>coordonnée</a:t>
            </a:r>
            <a:r>
              <a:rPr lang="en-CA" sz="2400" u="none" dirty="0">
                <a:effectLst/>
                <a:latin typeface="Calibri" panose="020F0502020204030204" pitchFamily="34" charset="0"/>
                <a:ea typeface="Times New Roman" panose="02020603050405020304" pitchFamily="18" charset="0"/>
                <a:cs typeface="Times New Roman" panose="02020603050405020304" pitchFamily="18" charset="0"/>
              </a:rPr>
              <a:t> et </a:t>
            </a:r>
            <a:r>
              <a:rPr lang="en-CA" sz="2400" u="none" dirty="0" err="1">
                <a:effectLst/>
                <a:latin typeface="Calibri" panose="020F0502020204030204" pitchFamily="34" charset="0"/>
                <a:ea typeface="Times New Roman" panose="02020603050405020304" pitchFamily="18" charset="0"/>
                <a:cs typeface="Times New Roman" panose="02020603050405020304" pitchFamily="18" charset="0"/>
              </a:rPr>
              <a:t>soutenue</a:t>
            </a:r>
            <a:r>
              <a:rPr lang="en-CA" sz="2400" u="none" dirty="0">
                <a:effectLst/>
                <a:latin typeface="Calibri" panose="020F0502020204030204" pitchFamily="34" charset="0"/>
                <a:ea typeface="Times New Roman" panose="02020603050405020304" pitchFamily="18" charset="0"/>
                <a:cs typeface="Times New Roman" panose="02020603050405020304" pitchFamily="18" charset="0"/>
              </a:rPr>
              <a:t> entre les </a:t>
            </a:r>
            <a:r>
              <a:rPr lang="en-CA" sz="2400" u="none" dirty="0" err="1">
                <a:effectLst/>
                <a:latin typeface="Calibri" panose="020F0502020204030204" pitchFamily="34" charset="0"/>
                <a:ea typeface="Times New Roman" panose="02020603050405020304" pitchFamily="18" charset="0"/>
                <a:cs typeface="Times New Roman" panose="02020603050405020304" pitchFamily="18" charset="0"/>
              </a:rPr>
              <a:t>soins</a:t>
            </a:r>
            <a:r>
              <a:rPr lang="en-CA" sz="2400" u="none" dirty="0">
                <a:effectLst/>
                <a:latin typeface="Calibri" panose="020F0502020204030204" pitchFamily="34" charset="0"/>
                <a:ea typeface="Times New Roman" panose="02020603050405020304" pitchFamily="18" charset="0"/>
                <a:cs typeface="Times New Roman" panose="02020603050405020304" pitchFamily="18" charset="0"/>
              </a:rPr>
              <a:t> pour les enfants et les </a:t>
            </a:r>
            <a:r>
              <a:rPr lang="en-CA" sz="2400" u="none" dirty="0" err="1">
                <a:effectLst/>
                <a:latin typeface="Calibri" panose="020F0502020204030204" pitchFamily="34" charset="0"/>
                <a:ea typeface="Times New Roman" panose="02020603050405020304" pitchFamily="18" charset="0"/>
                <a:cs typeface="Times New Roman" panose="02020603050405020304" pitchFamily="18" charset="0"/>
              </a:rPr>
              <a:t>soins</a:t>
            </a:r>
            <a:r>
              <a:rPr lang="en-CA" sz="2400" u="none" dirty="0">
                <a:effectLst/>
                <a:latin typeface="Calibri" panose="020F0502020204030204" pitchFamily="34" charset="0"/>
                <a:ea typeface="Times New Roman" panose="02020603050405020304" pitchFamily="18" charset="0"/>
                <a:cs typeface="Times New Roman" panose="02020603050405020304" pitchFamily="18" charset="0"/>
              </a:rPr>
              <a:t> pour les </a:t>
            </a:r>
            <a:r>
              <a:rPr lang="en-CA" sz="2400" u="none" dirty="0" err="1">
                <a:effectLst/>
                <a:latin typeface="Calibri" panose="020F0502020204030204" pitchFamily="34" charset="0"/>
                <a:ea typeface="Times New Roman" panose="02020603050405020304" pitchFamily="18" charset="0"/>
                <a:cs typeface="Times New Roman" panose="02020603050405020304" pitchFamily="18" charset="0"/>
              </a:rPr>
              <a:t>adultes</a:t>
            </a:r>
            <a:r>
              <a:rPr lang="en-CA" sz="2400" u="none" dirty="0">
                <a:effectLst/>
                <a:latin typeface="Calibri" panose="020F0502020204030204" pitchFamily="34" charset="0"/>
                <a:ea typeface="Times New Roman" panose="02020603050405020304" pitchFamily="18" charset="0"/>
                <a:cs typeface="Times New Roman" panose="02020603050405020304" pitchFamily="18" charset="0"/>
              </a:rPr>
              <a:t>.</a:t>
            </a:r>
          </a:p>
          <a:p>
            <a:endParaRPr lang="en-CA" sz="2000" b="1" u="none"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9120509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C5A5B71-5478-4239-B236-1B835F0CA290}"/>
              </a:ext>
            </a:extLst>
          </p:cNvPr>
          <p:cNvSpPr txBox="1">
            <a:spLocks/>
          </p:cNvSpPr>
          <p:nvPr/>
        </p:nvSpPr>
        <p:spPr bwMode="auto">
          <a:xfrm>
            <a:off x="373605" y="2225300"/>
            <a:ext cx="5707600" cy="19697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4000" b="1" cap="none">
                <a:solidFill>
                  <a:srgbClr val="FFFFF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defTabSz="914400"/>
            <a:r>
              <a:rPr lang="fr-CA" sz="5000" u="none">
                <a:solidFill>
                  <a:schemeClr val="tx1"/>
                </a:solidFill>
                <a:latin typeface="Calibri" panose="020F0502020204030204" pitchFamily="34" charset="0"/>
                <a:cs typeface="Calibri" panose="020F0502020204030204" pitchFamily="34" charset="0"/>
              </a:rPr>
              <a:t>Manière de mesurer </a:t>
            </a:r>
            <a:br>
              <a:rPr lang="fr-CA" sz="5000" u="none">
                <a:solidFill>
                  <a:schemeClr val="tx1"/>
                </a:solidFill>
                <a:latin typeface="Calibri" panose="020F0502020204030204" pitchFamily="34" charset="0"/>
                <a:cs typeface="Calibri" panose="020F0502020204030204" pitchFamily="34" charset="0"/>
              </a:rPr>
            </a:br>
            <a:r>
              <a:rPr lang="fr-CA" sz="5000" u="none">
                <a:solidFill>
                  <a:schemeClr val="tx1"/>
                </a:solidFill>
                <a:latin typeface="Calibri" panose="020F0502020204030204" pitchFamily="34" charset="0"/>
                <a:cs typeface="Calibri" panose="020F0502020204030204" pitchFamily="34" charset="0"/>
              </a:rPr>
              <a:t>le succès</a:t>
            </a:r>
            <a:endParaRPr lang="en-US" sz="5000" u="none" kern="0">
              <a:solidFill>
                <a:schemeClr val="tx1"/>
              </a:solidFill>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03036C25-0D51-44B3-91F0-70604D3A6254}"/>
              </a:ext>
            </a:extLst>
          </p:cNvPr>
          <p:cNvCxnSpPr>
            <a:cxnSpLocks/>
          </p:cNvCxnSpPr>
          <p:nvPr/>
        </p:nvCxnSpPr>
        <p:spPr bwMode="auto">
          <a:xfrm>
            <a:off x="476862" y="3899299"/>
            <a:ext cx="2290401" cy="0"/>
          </a:xfrm>
          <a:prstGeom prst="line">
            <a:avLst/>
          </a:prstGeom>
          <a:solidFill>
            <a:srgbClr val="FFFF00"/>
          </a:solidFill>
          <a:ln w="66675" cap="flat" cmpd="sng" algn="ctr">
            <a:solidFill>
              <a:srgbClr val="ED037C"/>
            </a:solidFill>
            <a:prstDash val="solid"/>
            <a:round/>
            <a:headEnd type="none" w="med" len="med"/>
            <a:tailEnd type="none" w="med" len="med"/>
          </a:ln>
          <a:effectLst/>
        </p:spPr>
      </p:cxnSp>
    </p:spTree>
    <p:extLst>
      <p:ext uri="{BB962C8B-B14F-4D97-AF65-F5344CB8AC3E}">
        <p14:creationId xmlns:p14="http://schemas.microsoft.com/office/powerpoint/2010/main" val="18480420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11D4A-5A4B-42C8-B41D-A880D1F100FA}"/>
              </a:ext>
            </a:extLst>
          </p:cNvPr>
          <p:cNvSpPr>
            <a:spLocks noGrp="1"/>
          </p:cNvSpPr>
          <p:nvPr>
            <p:ph type="title"/>
            <p:custDataLst>
              <p:tags r:id="rId2"/>
            </p:custDataLst>
          </p:nvPr>
        </p:nvSpPr>
        <p:spPr>
          <a:xfrm>
            <a:off x="228209" y="162838"/>
            <a:ext cx="8244584" cy="1165909"/>
          </a:xfrm>
        </p:spPr>
        <p:txBody>
          <a:bodyPr/>
          <a:lstStyle/>
          <a:p>
            <a:r>
              <a:rPr lang="fr-CA">
                <a:solidFill>
                  <a:schemeClr val="tx1"/>
                </a:solidFill>
                <a:latin typeface="Calibri"/>
                <a:ea typeface="MS PGothic"/>
                <a:cs typeface="Calibri"/>
              </a:rPr>
              <a:t>Indicateurs qui peuvent être mesurés à l’aide de données provinciales</a:t>
            </a:r>
          </a:p>
        </p:txBody>
      </p:sp>
      <p:sp>
        <p:nvSpPr>
          <p:cNvPr id="5" name="Content Placeholder 4">
            <a:extLst>
              <a:ext uri="{FF2B5EF4-FFF2-40B4-BE49-F238E27FC236}">
                <a16:creationId xmlns:a16="http://schemas.microsoft.com/office/drawing/2014/main" id="{4EF0EEC0-5334-49B7-B18E-C32A3037E22F}"/>
              </a:ext>
            </a:extLst>
          </p:cNvPr>
          <p:cNvSpPr>
            <a:spLocks noGrp="1"/>
          </p:cNvSpPr>
          <p:nvPr>
            <p:ph idx="1"/>
            <p:custDataLst>
              <p:tags r:id="rId3"/>
            </p:custDataLst>
          </p:nvPr>
        </p:nvSpPr>
        <p:spPr>
          <a:xfrm>
            <a:off x="208331" y="1537469"/>
            <a:ext cx="8378457" cy="2091556"/>
          </a:xfrm>
        </p:spPr>
        <p:txBody>
          <a:bodyPr vert="horz" wrap="square" lIns="108000" tIns="45720" rIns="91440" bIns="45720" numCol="1" anchor="ctr" anchorCtr="0" compatLnSpc="1">
            <a:prstTxWarp prst="textNoShape">
              <a:avLst/>
            </a:prstTxWarp>
          </a:bodyPr>
          <a:lstStyle/>
          <a:p>
            <a:pPr marL="0" indent="0">
              <a:buNone/>
            </a:pPr>
            <a:r>
              <a:rPr lang="fr-CA" dirty="0">
                <a:latin typeface="Calibri"/>
                <a:ea typeface="MS PGothic"/>
              </a:rPr>
              <a:t>Remarque : Les indicateurs ci-dessous sont censés s’appliquer spécifiquement aux personnes atteintes de diabète de type 1; toutefois, les sources de données actuellement disponibles sont limitées dans leur capacité à différencier les types de diabète. Des travaux de sondage sont en cours pour y remédier. Pour l’instant, ces mesures incluent toutes les personnes atteintes de diabète.</a:t>
            </a:r>
          </a:p>
        </p:txBody>
      </p:sp>
    </p:spTree>
    <p:custDataLst>
      <p:tags r:id="rId1"/>
    </p:custDataLst>
    <p:extLst>
      <p:ext uri="{BB962C8B-B14F-4D97-AF65-F5344CB8AC3E}">
        <p14:creationId xmlns:p14="http://schemas.microsoft.com/office/powerpoint/2010/main" val="31869190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875E2-2223-4860-B6D4-7E787E9B7630}"/>
              </a:ext>
            </a:extLst>
          </p:cNvPr>
          <p:cNvSpPr>
            <a:spLocks noGrp="1"/>
          </p:cNvSpPr>
          <p:nvPr>
            <p:ph type="title"/>
          </p:nvPr>
        </p:nvSpPr>
        <p:spPr/>
        <p:txBody>
          <a:bodyPr/>
          <a:lstStyle/>
          <a:p>
            <a:r>
              <a:rPr lang="fr-CA" dirty="0">
                <a:solidFill>
                  <a:schemeClr val="tx1"/>
                </a:solidFill>
                <a:latin typeface="Calibri" panose="020F0502020204030204" pitchFamily="34" charset="0"/>
                <a:cs typeface="Calibri" panose="020F0502020204030204" pitchFamily="34" charset="0"/>
              </a:rPr>
              <a:t>Indicateurs pouvant être mesurés à l’aide de données provinciales </a:t>
            </a:r>
            <a:r>
              <a:rPr lang="fr-CA" sz="1800" dirty="0">
                <a:solidFill>
                  <a:schemeClr val="tx1"/>
                </a:solidFill>
                <a:latin typeface="Calibri" panose="020F0502020204030204" pitchFamily="34" charset="0"/>
                <a:cs typeface="Calibri" panose="020F0502020204030204" pitchFamily="34" charset="0"/>
              </a:rPr>
              <a:t>(</a:t>
            </a:r>
            <a:r>
              <a:rPr lang="fr-FR" sz="1800" dirty="0">
                <a:solidFill>
                  <a:schemeClr val="tx1"/>
                </a:solidFill>
                <a:latin typeface="Calibri" panose="020F0502020204030204" pitchFamily="34" charset="0"/>
                <a:cs typeface="Calibri" panose="020F0502020204030204" pitchFamily="34" charset="0"/>
              </a:rPr>
              <a:t>suite de la diapositive précédente</a:t>
            </a:r>
            <a:r>
              <a:rPr lang="fr-CA" sz="1800" dirty="0">
                <a:solidFill>
                  <a:schemeClr val="tx1"/>
                </a:solidFill>
                <a:latin typeface="Calibri" panose="020F0502020204030204" pitchFamily="34" charset="0"/>
                <a:cs typeface="Calibri" panose="020F0502020204030204" pitchFamily="34" charset="0"/>
              </a:rPr>
              <a:t>)</a:t>
            </a:r>
            <a:endParaRPr lang="en-US" sz="1800" dirty="0">
              <a:latin typeface="Calibri" panose="020F0502020204030204" pitchFamily="34" charset="0"/>
              <a:ea typeface="MS PGothic"/>
              <a:cs typeface="Calibri" panose="020F0502020204030204" pitchFamily="34" charset="0"/>
            </a:endParaRPr>
          </a:p>
        </p:txBody>
      </p:sp>
      <p:sp>
        <p:nvSpPr>
          <p:cNvPr id="3" name="Content Placeholder 2">
            <a:extLst>
              <a:ext uri="{FF2B5EF4-FFF2-40B4-BE49-F238E27FC236}">
                <a16:creationId xmlns:a16="http://schemas.microsoft.com/office/drawing/2014/main" id="{80A9A327-4E57-450D-8F36-4D72E1311CF1}"/>
              </a:ext>
            </a:extLst>
          </p:cNvPr>
          <p:cNvSpPr>
            <a:spLocks noGrp="1"/>
          </p:cNvSpPr>
          <p:nvPr>
            <p:ph idx="1"/>
          </p:nvPr>
        </p:nvSpPr>
        <p:spPr>
          <a:xfrm>
            <a:off x="457200" y="1760465"/>
            <a:ext cx="8229600" cy="3893876"/>
          </a:xfrm>
        </p:spPr>
        <p:txBody>
          <a:bodyPr/>
          <a:lstStyle/>
          <a:p>
            <a:pPr>
              <a:buClr>
                <a:srgbClr val="00B2E3"/>
              </a:buClr>
            </a:pPr>
            <a:r>
              <a:rPr lang="fr-FR" sz="2200" b="0" i="0" u="none" strike="noStrike" baseline="0" dirty="0">
                <a:latin typeface="+mn-lt"/>
              </a:rPr>
              <a:t>Pourcentage de personnes atteintes de diabète qui ont bénéficié d’une visite de soins actifs urgents liée au diabète, signalé par </a:t>
            </a:r>
          </a:p>
          <a:p>
            <a:pPr lvl="1">
              <a:buClr>
                <a:srgbClr val="00B2E3"/>
              </a:buClr>
              <a:buFont typeface="Courier New" panose="02070309020205020404" pitchFamily="49" charset="0"/>
              <a:buChar char="o"/>
            </a:pPr>
            <a:r>
              <a:rPr lang="fr-FR" sz="1800" b="0" i="0" u="none" strike="noStrike" baseline="0" dirty="0">
                <a:latin typeface="+mn-lt"/>
              </a:rPr>
              <a:t>Visites aux services d’urgence </a:t>
            </a:r>
          </a:p>
          <a:p>
            <a:pPr lvl="1">
              <a:buClr>
                <a:srgbClr val="00B2E3"/>
              </a:buClr>
              <a:buFont typeface="Courier New" panose="02070309020205020404" pitchFamily="49" charset="0"/>
              <a:buChar char="o"/>
            </a:pPr>
            <a:r>
              <a:rPr lang="en-CA" sz="1800" b="0" i="0" u="none" strike="noStrike" baseline="0" dirty="0">
                <a:latin typeface="+mn-lt"/>
              </a:rPr>
              <a:t>Admissions à </a:t>
            </a:r>
            <a:r>
              <a:rPr lang="en-CA" sz="1800" b="0" i="0" u="none" strike="noStrike" baseline="0" dirty="0" err="1">
                <a:latin typeface="+mn-lt"/>
              </a:rPr>
              <a:t>l’hôpital</a:t>
            </a:r>
            <a:r>
              <a:rPr lang="en-CA" sz="1800" b="0" i="0" u="none" strike="noStrike" baseline="0" dirty="0">
                <a:latin typeface="+mn-lt"/>
              </a:rPr>
              <a:t> </a:t>
            </a:r>
          </a:p>
          <a:p>
            <a:pPr>
              <a:buClr>
                <a:srgbClr val="00B2E3"/>
              </a:buClr>
            </a:pPr>
            <a:r>
              <a:rPr lang="fr-FR" sz="2200" b="0" i="0" u="none" strike="noStrike" baseline="0" dirty="0">
                <a:solidFill>
                  <a:srgbClr val="000000"/>
                </a:solidFill>
                <a:latin typeface="+mn-lt"/>
              </a:rPr>
              <a:t>Pourcentage de personnes ayant bénéficié d'une visite de soins actifs urgents pour le diabète qui se sont rendues aux </a:t>
            </a:r>
            <a:r>
              <a:rPr lang="fr-FR" sz="2200" b="0" i="0" u="none" strike="noStrike" baseline="0" dirty="0">
                <a:latin typeface="+mn-lt"/>
              </a:rPr>
              <a:t>urgences ou ont été hospitalisées pour le diabète dans les 30 jours, signalé par : </a:t>
            </a:r>
          </a:p>
          <a:p>
            <a:pPr lvl="1">
              <a:buClr>
                <a:srgbClr val="00B2E3"/>
              </a:buClr>
              <a:buFont typeface="Courier New" panose="02070309020205020404" pitchFamily="49" charset="0"/>
              <a:buChar char="o"/>
            </a:pPr>
            <a:r>
              <a:rPr lang="fr-FR" sz="1800" b="0" i="0" u="none" strike="noStrike" baseline="0" dirty="0">
                <a:latin typeface="+mn-lt"/>
              </a:rPr>
              <a:t>Visites aux services d’urgence </a:t>
            </a:r>
          </a:p>
          <a:p>
            <a:pPr lvl="1">
              <a:buClr>
                <a:srgbClr val="00B2E3"/>
              </a:buClr>
              <a:buFont typeface="Courier New" panose="02070309020205020404" pitchFamily="49" charset="0"/>
              <a:buChar char="o"/>
            </a:pPr>
            <a:r>
              <a:rPr lang="en-CA" sz="1800" b="0" i="0" u="none" strike="noStrike" baseline="0" dirty="0">
                <a:latin typeface="+mn-lt"/>
              </a:rPr>
              <a:t>Admissions à </a:t>
            </a:r>
            <a:r>
              <a:rPr lang="en-CA" sz="1800" b="0" i="0" u="none" strike="noStrike" baseline="0" dirty="0" err="1">
                <a:latin typeface="+mn-lt"/>
              </a:rPr>
              <a:t>l’hôpital</a:t>
            </a:r>
            <a:r>
              <a:rPr lang="en-CA" sz="1800" b="0" i="0" u="none" strike="noStrike" baseline="0" dirty="0">
                <a:latin typeface="+mn-lt"/>
              </a:rPr>
              <a:t> </a:t>
            </a:r>
          </a:p>
          <a:p>
            <a:endParaRPr lang="en-CA" sz="1800" b="0" i="0" u="none" strike="noStrike" baseline="0" dirty="0">
              <a:solidFill>
                <a:srgbClr val="000000"/>
              </a:solidFill>
              <a:latin typeface="Calibri" panose="020F0502020204030204" pitchFamily="34" charset="0"/>
            </a:endParaRPr>
          </a:p>
          <a:p>
            <a:endParaRPr lang="en-CA" sz="1800" b="0" i="0" u="none" strike="noStrike" baseline="0" dirty="0">
              <a:solidFill>
                <a:srgbClr val="000000"/>
              </a:solidFill>
              <a:latin typeface="Calibri" panose="020F0502020204030204" pitchFamily="34" charset="0"/>
            </a:endParaRPr>
          </a:p>
          <a:p>
            <a:pPr lvl="0">
              <a:buClr>
                <a:srgbClr val="00B2E3"/>
              </a:buClr>
            </a:pPr>
            <a:endParaRPr lang="en-CA"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633566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875E2-2223-4860-B6D4-7E787E9B7630}"/>
              </a:ext>
            </a:extLst>
          </p:cNvPr>
          <p:cNvSpPr>
            <a:spLocks noGrp="1"/>
          </p:cNvSpPr>
          <p:nvPr>
            <p:ph type="title"/>
          </p:nvPr>
        </p:nvSpPr>
        <p:spPr/>
        <p:txBody>
          <a:bodyPr/>
          <a:lstStyle/>
          <a:p>
            <a:r>
              <a:rPr lang="fr-CA" dirty="0">
                <a:solidFill>
                  <a:schemeClr val="tx1"/>
                </a:solidFill>
                <a:latin typeface="Calibri" panose="020F0502020204030204" pitchFamily="34" charset="0"/>
                <a:cs typeface="Calibri" panose="020F0502020204030204" pitchFamily="34" charset="0"/>
              </a:rPr>
              <a:t>Indicateurs pouvant être mesurés à l’aide de données provinciales </a:t>
            </a:r>
            <a:r>
              <a:rPr lang="fr-CA" sz="1800" dirty="0">
                <a:solidFill>
                  <a:schemeClr val="tx1"/>
                </a:solidFill>
                <a:latin typeface="Calibri" panose="020F0502020204030204" pitchFamily="34" charset="0"/>
                <a:cs typeface="Calibri" panose="020F0502020204030204" pitchFamily="34" charset="0"/>
              </a:rPr>
              <a:t>(</a:t>
            </a:r>
            <a:r>
              <a:rPr lang="fr-FR" sz="1800" dirty="0">
                <a:solidFill>
                  <a:schemeClr val="tx1"/>
                </a:solidFill>
                <a:latin typeface="Calibri" panose="020F0502020204030204" pitchFamily="34" charset="0"/>
                <a:cs typeface="Calibri" panose="020F0502020204030204" pitchFamily="34" charset="0"/>
              </a:rPr>
              <a:t>suite de la diapositive précédente</a:t>
            </a:r>
            <a:r>
              <a:rPr lang="fr-CA" sz="1800" dirty="0">
                <a:solidFill>
                  <a:schemeClr val="tx1"/>
                </a:solidFill>
                <a:latin typeface="Calibri" panose="020F0502020204030204" pitchFamily="34" charset="0"/>
                <a:cs typeface="Calibri" panose="020F0502020204030204" pitchFamily="34" charset="0"/>
              </a:rPr>
              <a:t>)</a:t>
            </a:r>
            <a:endParaRPr lang="en-US" sz="1800" dirty="0">
              <a:latin typeface="Calibri" panose="020F0502020204030204" pitchFamily="34" charset="0"/>
              <a:ea typeface="MS PGothic"/>
              <a:cs typeface="Calibri" panose="020F0502020204030204" pitchFamily="34" charset="0"/>
            </a:endParaRPr>
          </a:p>
        </p:txBody>
      </p:sp>
      <p:sp>
        <p:nvSpPr>
          <p:cNvPr id="3" name="Content Placeholder 2">
            <a:extLst>
              <a:ext uri="{FF2B5EF4-FFF2-40B4-BE49-F238E27FC236}">
                <a16:creationId xmlns:a16="http://schemas.microsoft.com/office/drawing/2014/main" id="{80A9A327-4E57-450D-8F36-4D72E1311CF1}"/>
              </a:ext>
            </a:extLst>
          </p:cNvPr>
          <p:cNvSpPr>
            <a:spLocks noGrp="1"/>
          </p:cNvSpPr>
          <p:nvPr>
            <p:ph idx="1"/>
          </p:nvPr>
        </p:nvSpPr>
        <p:spPr>
          <a:xfrm>
            <a:off x="457200" y="1750940"/>
            <a:ext cx="8229600" cy="3893876"/>
          </a:xfrm>
        </p:spPr>
        <p:txBody>
          <a:bodyPr/>
          <a:lstStyle/>
          <a:p>
            <a:pPr>
              <a:buClr>
                <a:srgbClr val="00B2E3"/>
              </a:buClr>
            </a:pPr>
            <a:r>
              <a:rPr lang="fr-FR" sz="2200" b="0" i="0" u="none" strike="noStrike" baseline="0" dirty="0">
                <a:latin typeface="+mn-lt"/>
              </a:rPr>
              <a:t>Pourcentage de personnes atteintes de diabète qui ont eu une complication liée au diabète, signalé par : </a:t>
            </a:r>
          </a:p>
          <a:p>
            <a:pPr lvl="1">
              <a:buClr>
                <a:srgbClr val="00B2E3"/>
              </a:buClr>
              <a:buFont typeface="Courier New" panose="02070309020205020404" pitchFamily="49" charset="0"/>
              <a:buChar char="o"/>
            </a:pPr>
            <a:r>
              <a:rPr lang="fr-FR" sz="1800" b="0" i="0" u="none" strike="noStrike" baseline="0" dirty="0">
                <a:latin typeface="+mn-lt"/>
              </a:rPr>
              <a:t>Amputations (au-dessus de la cheville, sous la cheville) </a:t>
            </a:r>
          </a:p>
          <a:p>
            <a:pPr lvl="1">
              <a:buClr>
                <a:srgbClr val="00B2E3"/>
              </a:buClr>
              <a:buFont typeface="Courier New" panose="02070309020205020404" pitchFamily="49" charset="0"/>
              <a:buChar char="o"/>
            </a:pPr>
            <a:r>
              <a:rPr lang="en-CA" sz="1800" b="0" i="0" u="none" strike="noStrike" baseline="0" dirty="0">
                <a:latin typeface="+mn-lt"/>
              </a:rPr>
              <a:t>Complications </a:t>
            </a:r>
            <a:r>
              <a:rPr lang="en-CA" sz="1800" b="0" i="0" u="none" strike="noStrike" baseline="0" dirty="0" err="1">
                <a:latin typeface="+mn-lt"/>
              </a:rPr>
              <a:t>cardiovasculaires</a:t>
            </a:r>
            <a:r>
              <a:rPr lang="en-CA" sz="1800" b="0" i="0" u="none" strike="noStrike" baseline="0" dirty="0">
                <a:latin typeface="+mn-lt"/>
              </a:rPr>
              <a:t> </a:t>
            </a:r>
          </a:p>
          <a:p>
            <a:pPr lvl="1">
              <a:buClr>
                <a:srgbClr val="00B2E3"/>
              </a:buClr>
              <a:buFont typeface="Courier New" panose="02070309020205020404" pitchFamily="49" charset="0"/>
              <a:buChar char="o"/>
            </a:pPr>
            <a:r>
              <a:rPr lang="fr-FR" sz="1800" b="0" i="0" u="none" strike="noStrike" baseline="0" dirty="0">
                <a:latin typeface="+mn-lt"/>
              </a:rPr>
              <a:t>Maladie rénale en phase terminale </a:t>
            </a:r>
          </a:p>
          <a:p>
            <a:pPr lvl="1">
              <a:buClr>
                <a:srgbClr val="00B2E3"/>
              </a:buClr>
              <a:buFont typeface="Courier New" panose="02070309020205020404" pitchFamily="49" charset="0"/>
              <a:buChar char="o"/>
            </a:pPr>
            <a:r>
              <a:rPr lang="pt-BR" sz="1800" b="0" i="0" u="none" strike="noStrike" baseline="0" dirty="0">
                <a:latin typeface="+mn-lt"/>
              </a:rPr>
              <a:t>Hyperglycémie, hypoglycémie ou acidocétose </a:t>
            </a:r>
          </a:p>
          <a:p>
            <a:pPr lvl="1">
              <a:buClr>
                <a:srgbClr val="00B2E3"/>
              </a:buClr>
              <a:buFont typeface="Courier New" panose="02070309020205020404" pitchFamily="49" charset="0"/>
              <a:buChar char="o"/>
            </a:pPr>
            <a:r>
              <a:rPr lang="en-CA" sz="1800" b="0" i="0" u="none" strike="noStrike" baseline="0" dirty="0" err="1">
                <a:latin typeface="+mn-lt"/>
              </a:rPr>
              <a:t>Rétinopathie</a:t>
            </a:r>
            <a:r>
              <a:rPr lang="en-CA" sz="1800" b="0" i="0" u="none" strike="noStrike" baseline="0" dirty="0">
                <a:latin typeface="+mn-lt"/>
              </a:rPr>
              <a:t> </a:t>
            </a:r>
          </a:p>
          <a:p>
            <a:pPr lvl="1">
              <a:buClr>
                <a:srgbClr val="00B2E3"/>
              </a:buClr>
              <a:buFont typeface="Courier New" panose="02070309020205020404" pitchFamily="49" charset="0"/>
              <a:buChar char="o"/>
            </a:pPr>
            <a:r>
              <a:rPr lang="fr-FR" sz="1800" b="0" i="0" u="none" strike="noStrike" baseline="0" dirty="0">
                <a:latin typeface="+mn-lt"/>
              </a:rPr>
              <a:t>Infection de la peau et </a:t>
            </a:r>
            <a:r>
              <a:rPr lang="fr-FR" b="0" i="0" u="none" strike="noStrike" baseline="0" dirty="0">
                <a:latin typeface="+mn-lt"/>
              </a:rPr>
              <a:t>des tissus mous ou ulcère du pied </a:t>
            </a:r>
          </a:p>
          <a:p>
            <a:pPr>
              <a:buClr>
                <a:srgbClr val="00B2E3"/>
              </a:buClr>
            </a:pPr>
            <a:r>
              <a:rPr lang="fr-FR" sz="2200" b="0" i="0" u="none" strike="noStrike" baseline="0" dirty="0">
                <a:latin typeface="+mn-lt"/>
              </a:rPr>
              <a:t>Pourcentage de personnes atteintes de diabète qui ont subi au moins deux tests de taux d’hémoglobine A1C sur une période d'un an </a:t>
            </a:r>
          </a:p>
          <a:p>
            <a:pPr lvl="0">
              <a:buClr>
                <a:srgbClr val="00B2E3"/>
              </a:buClr>
            </a:pPr>
            <a:endParaRPr lang="en-CA"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362532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875E2-2223-4860-B6D4-7E787E9B7630}"/>
              </a:ext>
            </a:extLst>
          </p:cNvPr>
          <p:cNvSpPr>
            <a:spLocks noGrp="1"/>
          </p:cNvSpPr>
          <p:nvPr>
            <p:ph type="title"/>
          </p:nvPr>
        </p:nvSpPr>
        <p:spPr/>
        <p:txBody>
          <a:bodyPr/>
          <a:lstStyle/>
          <a:p>
            <a:r>
              <a:rPr lang="fr-CA" dirty="0">
                <a:solidFill>
                  <a:schemeClr val="tx1"/>
                </a:solidFill>
                <a:latin typeface="Calibri" panose="020F0502020204030204" pitchFamily="34" charset="0"/>
                <a:cs typeface="Calibri" panose="020F0502020204030204" pitchFamily="34" charset="0"/>
              </a:rPr>
              <a:t>Indicateurs pouvant être mesurés à l’aide de données provinciales </a:t>
            </a:r>
            <a:r>
              <a:rPr lang="fr-CA" sz="1800" dirty="0">
                <a:solidFill>
                  <a:schemeClr val="tx1"/>
                </a:solidFill>
                <a:latin typeface="Calibri" panose="020F0502020204030204" pitchFamily="34" charset="0"/>
                <a:cs typeface="Calibri" panose="020F0502020204030204" pitchFamily="34" charset="0"/>
              </a:rPr>
              <a:t>(</a:t>
            </a:r>
            <a:r>
              <a:rPr lang="fr-FR" sz="1800" dirty="0">
                <a:solidFill>
                  <a:schemeClr val="tx1"/>
                </a:solidFill>
                <a:latin typeface="Calibri" panose="020F0502020204030204" pitchFamily="34" charset="0"/>
                <a:cs typeface="Calibri" panose="020F0502020204030204" pitchFamily="34" charset="0"/>
              </a:rPr>
              <a:t>suite de la diapositive précédente</a:t>
            </a:r>
            <a:r>
              <a:rPr lang="fr-CA" sz="1800" dirty="0">
                <a:solidFill>
                  <a:schemeClr val="tx1"/>
                </a:solidFill>
                <a:latin typeface="Calibri" panose="020F0502020204030204" pitchFamily="34" charset="0"/>
                <a:cs typeface="Calibri" panose="020F0502020204030204" pitchFamily="34" charset="0"/>
              </a:rPr>
              <a:t>)</a:t>
            </a:r>
            <a:endParaRPr lang="en-US" sz="1800" dirty="0">
              <a:latin typeface="Calibri" panose="020F0502020204030204" pitchFamily="34" charset="0"/>
              <a:ea typeface="MS PGothic"/>
              <a:cs typeface="Calibri" panose="020F0502020204030204" pitchFamily="34" charset="0"/>
            </a:endParaRPr>
          </a:p>
        </p:txBody>
      </p:sp>
      <p:sp>
        <p:nvSpPr>
          <p:cNvPr id="3" name="Content Placeholder 2">
            <a:extLst>
              <a:ext uri="{FF2B5EF4-FFF2-40B4-BE49-F238E27FC236}">
                <a16:creationId xmlns:a16="http://schemas.microsoft.com/office/drawing/2014/main" id="{80A9A327-4E57-450D-8F36-4D72E1311CF1}"/>
              </a:ext>
            </a:extLst>
          </p:cNvPr>
          <p:cNvSpPr>
            <a:spLocks noGrp="1"/>
          </p:cNvSpPr>
          <p:nvPr>
            <p:ph idx="1"/>
          </p:nvPr>
        </p:nvSpPr>
        <p:spPr>
          <a:xfrm>
            <a:off x="457200" y="1941440"/>
            <a:ext cx="8229600" cy="3893876"/>
          </a:xfrm>
        </p:spPr>
        <p:txBody>
          <a:bodyPr/>
          <a:lstStyle/>
          <a:p>
            <a:pPr>
              <a:buClr>
                <a:srgbClr val="00B2E3"/>
              </a:buClr>
            </a:pPr>
            <a:r>
              <a:rPr lang="fr-FR" sz="2200" b="0" i="0" u="none" strike="noStrike" baseline="0" dirty="0">
                <a:latin typeface="+mn-lt"/>
              </a:rPr>
              <a:t>Pourcentage de personnes atteintes de diabète dont la dernière valeur d’hémoglobine A1C était inférieure ou égale à : </a:t>
            </a:r>
          </a:p>
          <a:p>
            <a:pPr lvl="1">
              <a:buClr>
                <a:srgbClr val="00B2E3"/>
              </a:buClr>
              <a:buFont typeface="Courier New" panose="02070309020205020404" pitchFamily="49" charset="0"/>
              <a:buChar char="o"/>
            </a:pPr>
            <a:r>
              <a:rPr lang="fr-FR" sz="1800" b="0" i="0" u="none" strike="noStrike" baseline="0" dirty="0">
                <a:latin typeface="+mn-lt"/>
              </a:rPr>
              <a:t>7,0 % pour les personnes âgées de 18 ans et plus </a:t>
            </a:r>
          </a:p>
          <a:p>
            <a:pPr lvl="1">
              <a:buClr>
                <a:srgbClr val="00B2E3"/>
              </a:buClr>
              <a:buFont typeface="Courier New" panose="02070309020205020404" pitchFamily="49" charset="0"/>
              <a:buChar char="o"/>
            </a:pPr>
            <a:r>
              <a:rPr lang="fr-FR" sz="1800" b="0" i="0" u="none" strike="noStrike" baseline="0" dirty="0">
                <a:latin typeface="+mn-lt"/>
              </a:rPr>
              <a:t>7,5 % pour les personnes de moins de 18 ans </a:t>
            </a:r>
          </a:p>
          <a:p>
            <a:pPr>
              <a:buClr>
                <a:srgbClr val="00B2E3"/>
              </a:buClr>
            </a:pPr>
            <a:r>
              <a:rPr lang="fr-FR" sz="2200" b="0" i="0" u="none" strike="noStrike" baseline="0" dirty="0">
                <a:latin typeface="+mn-lt"/>
              </a:rPr>
              <a:t>Pourcentage de personnes atteintes de diabète qui ont bénéficié d’une visite de soins actifs urgents liée à une maladie mentale, signalé par : </a:t>
            </a:r>
          </a:p>
          <a:p>
            <a:pPr lvl="1">
              <a:buClr>
                <a:srgbClr val="00B2E3"/>
              </a:buClr>
              <a:buFont typeface="Courier New" panose="02070309020205020404" pitchFamily="49" charset="0"/>
              <a:buChar char="o"/>
            </a:pPr>
            <a:r>
              <a:rPr lang="fr-FR" sz="1800" b="0" i="0" u="none" strike="noStrike" baseline="0" dirty="0">
                <a:latin typeface="+mn-lt"/>
              </a:rPr>
              <a:t>Visites aux services d’urgence </a:t>
            </a:r>
          </a:p>
          <a:p>
            <a:pPr lvl="1">
              <a:buClr>
                <a:srgbClr val="00B2E3"/>
              </a:buClr>
              <a:buFont typeface="Courier New" panose="02070309020205020404" pitchFamily="49" charset="0"/>
              <a:buChar char="o"/>
            </a:pPr>
            <a:r>
              <a:rPr lang="en-CA" sz="1800" b="0" i="0" u="none" strike="noStrike" baseline="0" dirty="0">
                <a:latin typeface="+mn-lt"/>
              </a:rPr>
              <a:t>Admissions à </a:t>
            </a:r>
            <a:r>
              <a:rPr lang="en-CA" sz="1800" b="0" i="0" u="none" strike="noStrike" baseline="0" dirty="0" err="1">
                <a:latin typeface="+mn-lt"/>
              </a:rPr>
              <a:t>l’hôpital</a:t>
            </a:r>
            <a:r>
              <a:rPr lang="en-CA" sz="1800" b="0" i="0" u="none" strike="noStrike" baseline="0" dirty="0">
                <a:latin typeface="+mn-lt"/>
              </a:rPr>
              <a:t> </a:t>
            </a:r>
          </a:p>
          <a:p>
            <a:endParaRPr lang="en-CA" sz="1800" b="0" i="0" u="none" strike="noStrike" baseline="0" dirty="0">
              <a:solidFill>
                <a:srgbClr val="EC037B"/>
              </a:solidFill>
              <a:latin typeface="Courier New" panose="02070309020205020404" pitchFamily="49" charset="0"/>
            </a:endParaRPr>
          </a:p>
          <a:p>
            <a:pPr lvl="0">
              <a:buClr>
                <a:srgbClr val="00B2E3"/>
              </a:buClr>
            </a:pPr>
            <a:endParaRPr lang="en-CA"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368486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24C60-31E8-498A-AC2A-588571BA7D9B}"/>
              </a:ext>
            </a:extLst>
          </p:cNvPr>
          <p:cNvSpPr>
            <a:spLocks noGrp="1"/>
          </p:cNvSpPr>
          <p:nvPr>
            <p:ph type="title"/>
          </p:nvPr>
        </p:nvSpPr>
        <p:spPr/>
        <p:txBody>
          <a:bodyPr/>
          <a:lstStyle/>
          <a:p>
            <a:r>
              <a:rPr lang="fr-CA" dirty="0">
                <a:solidFill>
                  <a:schemeClr val="tx1"/>
                </a:solidFill>
                <a:latin typeface="Calibri" panose="020F0502020204030204" pitchFamily="34" charset="0"/>
                <a:cs typeface="Calibri" panose="020F0502020204030204" pitchFamily="34" charset="0"/>
              </a:rPr>
              <a:t>Indicateurs ne pouvant être mesurés qu’à l’aide de données locales</a:t>
            </a:r>
            <a:endParaRPr lang="en-CA"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FB51F949-EA5D-4AB9-BBFD-4AFE265B608B}"/>
              </a:ext>
            </a:extLst>
          </p:cNvPr>
          <p:cNvSpPr>
            <a:spLocks noGrp="1"/>
          </p:cNvSpPr>
          <p:nvPr>
            <p:ph idx="1"/>
          </p:nvPr>
        </p:nvSpPr>
        <p:spPr>
          <a:xfrm>
            <a:off x="457200" y="1700808"/>
            <a:ext cx="8109284" cy="4699992"/>
          </a:xfrm>
        </p:spPr>
        <p:txBody>
          <a:bodyPr/>
          <a:lstStyle/>
          <a:p>
            <a:pPr algn="l"/>
            <a:endParaRPr lang="en-CA" sz="1800" b="0" i="0" u="none" strike="noStrike" baseline="0" dirty="0">
              <a:solidFill>
                <a:srgbClr val="000000"/>
              </a:solidFill>
              <a:latin typeface="Calibri" panose="020F0502020204030204" pitchFamily="34" charset="0"/>
            </a:endParaRPr>
          </a:p>
          <a:p>
            <a:pPr>
              <a:buClr>
                <a:srgbClr val="00B2E3"/>
              </a:buClr>
            </a:pPr>
            <a:r>
              <a:rPr lang="fr-FR" sz="2200" b="0" i="0" u="none" strike="noStrike" baseline="0" dirty="0">
                <a:solidFill>
                  <a:srgbClr val="000000"/>
                </a:solidFill>
                <a:latin typeface="Calibri" panose="020F0502020204030204" pitchFamily="34" charset="0"/>
              </a:rPr>
              <a:t>Pourcentage de personnes atteintes de diabète de type 1, de leurs familles et de leurs soignants (le cas échéant) qui déclarent se sentir en confiance pour savoir comment gérer leur diabète </a:t>
            </a:r>
          </a:p>
          <a:p>
            <a:pPr>
              <a:buClr>
                <a:srgbClr val="00B2E3"/>
              </a:buClr>
            </a:pPr>
            <a:r>
              <a:rPr lang="fr-FR" sz="2200" b="0" i="0" u="none" strike="noStrike" baseline="0" dirty="0">
                <a:solidFill>
                  <a:srgbClr val="000000"/>
                </a:solidFill>
                <a:latin typeface="Calibri" panose="020F0502020204030204" pitchFamily="34" charset="0"/>
              </a:rPr>
              <a:t>Pourcentage de personnes atteintes de diabète de type 1 qui déclarent que leur équipe interprofessionnelle de soins de santé pour le diabète les fait toujours ou souvent participer aux décisions concernant leurs soins </a:t>
            </a:r>
          </a:p>
          <a:p>
            <a:endParaRPr lang="en-CA"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858990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solidFill>
                  <a:schemeClr val="tx1"/>
                </a:solidFill>
                <a:latin typeface="Calibri" panose="020F0502020204030204" pitchFamily="34" charset="0"/>
                <a:cs typeface="Calibri" panose="020F0502020204030204" pitchFamily="34" charset="0"/>
              </a:rPr>
              <a:t>Sources des données et remerciements</a:t>
            </a:r>
            <a:endParaRPr lang="en-CA" dirty="0">
              <a:solidFill>
                <a:schemeClr val="tx1"/>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pPr marL="0" indent="0">
              <a:buNone/>
            </a:pPr>
            <a:r>
              <a:rPr lang="fr-CA" sz="2000" dirty="0">
                <a:latin typeface="Calibri" panose="020F0502020204030204" pitchFamily="34" charset="0"/>
                <a:ea typeface="MS PGothic"/>
                <a:cs typeface="Calibri" panose="020F0502020204030204" pitchFamily="34" charset="0"/>
              </a:rPr>
              <a:t>Les données utilisées dans cette présentation ont été fournies par l’Institute for </a:t>
            </a:r>
            <a:r>
              <a:rPr lang="fr-CA" sz="2000" dirty="0" err="1">
                <a:latin typeface="Calibri" panose="020F0502020204030204" pitchFamily="34" charset="0"/>
                <a:ea typeface="MS PGothic"/>
                <a:cs typeface="Calibri" panose="020F0502020204030204" pitchFamily="34" charset="0"/>
              </a:rPr>
              <a:t>Clinical</a:t>
            </a:r>
            <a:r>
              <a:rPr lang="fr-CA" sz="2000" dirty="0">
                <a:latin typeface="Calibri" panose="020F0502020204030204" pitchFamily="34" charset="0"/>
                <a:ea typeface="MS PGothic"/>
                <a:cs typeface="Calibri" panose="020F0502020204030204" pitchFamily="34" charset="0"/>
              </a:rPr>
              <a:t> </a:t>
            </a:r>
            <a:r>
              <a:rPr lang="fr-CA" sz="2000" dirty="0" err="1">
                <a:latin typeface="Calibri" panose="020F0502020204030204" pitchFamily="34" charset="0"/>
                <a:ea typeface="MS PGothic"/>
                <a:cs typeface="Calibri" panose="020F0502020204030204" pitchFamily="34" charset="0"/>
              </a:rPr>
              <a:t>Evaluative</a:t>
            </a:r>
            <a:r>
              <a:rPr lang="fr-CA" sz="2000" dirty="0">
                <a:latin typeface="Calibri" panose="020F0502020204030204" pitchFamily="34" charset="0"/>
                <a:ea typeface="MS PGothic"/>
                <a:cs typeface="Calibri" panose="020F0502020204030204" pitchFamily="34" charset="0"/>
              </a:rPr>
              <a:t> Sciences (ICES), qui est financé par une subvention annuelle du ministère de la Santé de l’Ontario et du </a:t>
            </a:r>
            <a:r>
              <a:rPr lang="fr-FR" sz="2000" i="0" dirty="0">
                <a:solidFill>
                  <a:srgbClr val="000000"/>
                </a:solidFill>
                <a:effectLst/>
                <a:latin typeface="+mn-lt"/>
              </a:rPr>
              <a:t>ministère des Soins de longue durée</a:t>
            </a:r>
            <a:r>
              <a:rPr lang="fr-CA" sz="2000" dirty="0">
                <a:latin typeface="Calibri" panose="020F0502020204030204" pitchFamily="34" charset="0"/>
                <a:ea typeface="MS PGothic"/>
                <a:cs typeface="Calibri" panose="020F0502020204030204" pitchFamily="34" charset="0"/>
              </a:rPr>
              <a:t>. Les opinions, résultats et conclusions présentés dans ce rapport sont ceux des auteurs et sont indépendants des sources de financement. Aucune approbation du ICES, du ministère de la Santé ou du </a:t>
            </a:r>
            <a:r>
              <a:rPr lang="fr-FR" sz="2000" i="0" dirty="0">
                <a:solidFill>
                  <a:srgbClr val="000000"/>
                </a:solidFill>
                <a:effectLst/>
                <a:latin typeface="+mn-lt"/>
              </a:rPr>
              <a:t>ministère des Soins de longue durée </a:t>
            </a:r>
            <a:r>
              <a:rPr lang="fr-CA" sz="2000" dirty="0">
                <a:latin typeface="Calibri" panose="020F0502020204030204" pitchFamily="34" charset="0"/>
                <a:ea typeface="MS PGothic"/>
                <a:cs typeface="Calibri" panose="020F0502020204030204" pitchFamily="34" charset="0"/>
              </a:rPr>
              <a:t>n’est prévue ou ne devrait être déduite du présent rapport. Les liens entre les différents ensembles de données ont été effectués à l’aide d’identificateurs codés uniques et analysés par l’ICES. Certaines données utilisées dans ce rapport sont fondées sur des données et des renseignements compilés et fournis par l’Institut canadien d’information sur la santé (ICIS). </a:t>
            </a:r>
            <a:r>
              <a:rPr lang="fr-CA" sz="2000">
                <a:latin typeface="Calibri" panose="020F0502020204030204" pitchFamily="34" charset="0"/>
                <a:ea typeface="MS PGothic"/>
                <a:cs typeface="Calibri" panose="020F0502020204030204" pitchFamily="34" charset="0"/>
              </a:rPr>
              <a:t>Les analyses, conclusions, opinions et énoncés exprimés dans le présent rapport sont ceux des auteurs, et pas nécessairement ceux de l’ICIS.</a:t>
            </a:r>
          </a:p>
          <a:p>
            <a:endParaRPr lang="en-CA" dirty="0"/>
          </a:p>
        </p:txBody>
      </p:sp>
    </p:spTree>
    <p:extLst>
      <p:ext uri="{BB962C8B-B14F-4D97-AF65-F5344CB8AC3E}">
        <p14:creationId xmlns:p14="http://schemas.microsoft.com/office/powerpoint/2010/main" val="35386926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012AA5-F88B-A34C-A8BF-8576F08F6565}"/>
              </a:ext>
            </a:extLst>
          </p:cNvPr>
          <p:cNvPicPr>
            <a:picLocks noChangeAspect="1"/>
          </p:cNvPicPr>
          <p:nvPr/>
        </p:nvPicPr>
        <p:blipFill>
          <a:blip r:embed="rId2"/>
          <a:srcRect t="330" b="330"/>
          <a:stretch/>
        </p:blipFill>
        <p:spPr>
          <a:xfrm>
            <a:off x="20" y="1282"/>
            <a:ext cx="9143980" cy="6856718"/>
          </a:xfrm>
          <a:prstGeom prst="rect">
            <a:avLst/>
          </a:prstGeom>
        </p:spPr>
      </p:pic>
      <p:sp>
        <p:nvSpPr>
          <p:cNvPr id="6" name="TextBox 5">
            <a:extLst>
              <a:ext uri="{FF2B5EF4-FFF2-40B4-BE49-F238E27FC236}">
                <a16:creationId xmlns:a16="http://schemas.microsoft.com/office/drawing/2014/main" id="{39F7DEF2-E6D1-034D-89EF-AC7EAECC81E8}"/>
              </a:ext>
            </a:extLst>
          </p:cNvPr>
          <p:cNvSpPr txBox="1"/>
          <p:nvPr/>
        </p:nvSpPr>
        <p:spPr>
          <a:xfrm>
            <a:off x="647272" y="575353"/>
            <a:ext cx="3924728" cy="1107996"/>
          </a:xfrm>
          <a:prstGeom prst="rect">
            <a:avLst/>
          </a:prstGeom>
          <a:noFill/>
        </p:spPr>
        <p:txBody>
          <a:bodyPr wrap="square" rtlCol="0">
            <a:spAutoFit/>
          </a:bodyPr>
          <a:lstStyle/>
          <a:p>
            <a:r>
              <a:rPr lang="en-US" sz="6600" u="none" dirty="0">
                <a:solidFill>
                  <a:schemeClr val="bg1"/>
                </a:solidFill>
                <a:latin typeface="Calibri" panose="020F0502020204030204" pitchFamily="34" charset="0"/>
                <a:cs typeface="Calibri" panose="020F0502020204030204" pitchFamily="34" charset="0"/>
              </a:rPr>
              <a:t>Merci.</a:t>
            </a:r>
          </a:p>
        </p:txBody>
      </p:sp>
      <p:sp>
        <p:nvSpPr>
          <p:cNvPr id="8" name="TextBox 7">
            <a:extLst>
              <a:ext uri="{FF2B5EF4-FFF2-40B4-BE49-F238E27FC236}">
                <a16:creationId xmlns:a16="http://schemas.microsoft.com/office/drawing/2014/main" id="{DDC75662-1920-A64B-BD35-F37518D39145}"/>
              </a:ext>
            </a:extLst>
          </p:cNvPr>
          <p:cNvSpPr txBox="1"/>
          <p:nvPr/>
        </p:nvSpPr>
        <p:spPr>
          <a:xfrm>
            <a:off x="647271" y="2424701"/>
            <a:ext cx="4787757" cy="292388"/>
          </a:xfrm>
          <a:prstGeom prst="rect">
            <a:avLst/>
          </a:prstGeom>
          <a:noFill/>
        </p:spPr>
        <p:txBody>
          <a:bodyPr wrap="square" rtlCol="0">
            <a:spAutoFit/>
          </a:bodyPr>
          <a:lstStyle/>
          <a:p>
            <a:r>
              <a:rPr lang="en-CA" sz="1300" u="none" spc="300" dirty="0">
                <a:solidFill>
                  <a:schemeClr val="bg1"/>
                </a:solidFill>
                <a:latin typeface="Calibri" panose="020F0502020204030204" pitchFamily="34" charset="0"/>
              </a:rPr>
              <a:t>POURSUIVONS LA CONVERSATION </a:t>
            </a:r>
            <a:endParaRPr lang="en-US" sz="1300" u="none" spc="300" dirty="0">
              <a:solidFill>
                <a:schemeClr val="bg1"/>
              </a:solidFill>
            </a:endParaRPr>
          </a:p>
        </p:txBody>
      </p:sp>
      <p:sp>
        <p:nvSpPr>
          <p:cNvPr id="9" name="TextBox 8">
            <a:extLst>
              <a:ext uri="{FF2B5EF4-FFF2-40B4-BE49-F238E27FC236}">
                <a16:creationId xmlns:a16="http://schemas.microsoft.com/office/drawing/2014/main" id="{FA829FEF-9234-4E4B-A150-1B43266607EB}"/>
              </a:ext>
            </a:extLst>
          </p:cNvPr>
          <p:cNvSpPr txBox="1"/>
          <p:nvPr/>
        </p:nvSpPr>
        <p:spPr>
          <a:xfrm>
            <a:off x="1208523" y="2948117"/>
            <a:ext cx="4787757" cy="292388"/>
          </a:xfrm>
          <a:prstGeom prst="rect">
            <a:avLst/>
          </a:prstGeom>
          <a:noFill/>
        </p:spPr>
        <p:txBody>
          <a:bodyPr wrap="square" rtlCol="0">
            <a:spAutoFit/>
          </a:bodyPr>
          <a:lstStyle/>
          <a:p>
            <a:r>
              <a:rPr lang="en-CA" sz="1300" u="none" dirty="0">
                <a:solidFill>
                  <a:schemeClr val="bg1"/>
                </a:solidFill>
                <a:latin typeface="Calibri" panose="020F0502020204030204" pitchFamily="34" charset="0"/>
              </a:rPr>
              <a:t>HQOntario.ca | OntarioHealth.ca</a:t>
            </a:r>
            <a:endParaRPr lang="en-US" sz="1300" u="none" spc="300" dirty="0">
              <a:solidFill>
                <a:schemeClr val="bg1"/>
              </a:solidFill>
            </a:endParaRPr>
          </a:p>
        </p:txBody>
      </p:sp>
      <p:sp>
        <p:nvSpPr>
          <p:cNvPr id="11" name="TextBox 10">
            <a:extLst>
              <a:ext uri="{FF2B5EF4-FFF2-40B4-BE49-F238E27FC236}">
                <a16:creationId xmlns:a16="http://schemas.microsoft.com/office/drawing/2014/main" id="{6C38B7F9-70B7-124C-BE68-9E43569FC114}"/>
              </a:ext>
            </a:extLst>
          </p:cNvPr>
          <p:cNvSpPr txBox="1"/>
          <p:nvPr/>
        </p:nvSpPr>
        <p:spPr>
          <a:xfrm>
            <a:off x="1208523" y="3490451"/>
            <a:ext cx="4787757" cy="292388"/>
          </a:xfrm>
          <a:prstGeom prst="rect">
            <a:avLst/>
          </a:prstGeom>
          <a:noFill/>
        </p:spPr>
        <p:txBody>
          <a:bodyPr wrap="square" rtlCol="0">
            <a:spAutoFit/>
          </a:bodyPr>
          <a:lstStyle/>
          <a:p>
            <a:r>
              <a:rPr lang="en-US" sz="1300" u="none" dirty="0">
                <a:solidFill>
                  <a:schemeClr val="bg1"/>
                </a:solidFill>
                <a:latin typeface="Calibri" panose="020F0502020204030204" pitchFamily="34" charset="0"/>
                <a:cs typeface="Calibri" panose="020F0502020204030204" pitchFamily="34" charset="0"/>
              </a:rPr>
              <a:t>@</a:t>
            </a:r>
            <a:r>
              <a:rPr lang="en-US" sz="1300" u="none" dirty="0" err="1">
                <a:solidFill>
                  <a:schemeClr val="bg1"/>
                </a:solidFill>
                <a:latin typeface="Calibri" panose="020F0502020204030204" pitchFamily="34" charset="0"/>
                <a:cs typeface="Calibri" panose="020F0502020204030204" pitchFamily="34" charset="0"/>
              </a:rPr>
              <a:t>SanteOntarioSO</a:t>
            </a:r>
            <a:endParaRPr lang="en-US" sz="1300" u="none" dirty="0">
              <a:solidFill>
                <a:schemeClr val="bg1"/>
              </a:solidFill>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6705E6EC-0BC7-6543-9790-AED13F82237A}"/>
              </a:ext>
            </a:extLst>
          </p:cNvPr>
          <p:cNvSpPr txBox="1"/>
          <p:nvPr/>
        </p:nvSpPr>
        <p:spPr>
          <a:xfrm>
            <a:off x="1208523" y="4007560"/>
            <a:ext cx="4787757" cy="292388"/>
          </a:xfrm>
          <a:prstGeom prst="rect">
            <a:avLst/>
          </a:prstGeom>
          <a:noFill/>
        </p:spPr>
        <p:txBody>
          <a:bodyPr wrap="square" rtlCol="0">
            <a:spAutoFit/>
          </a:bodyPr>
          <a:lstStyle/>
          <a:p>
            <a:r>
              <a:rPr lang="en-US" sz="1300" u="none" dirty="0">
                <a:solidFill>
                  <a:schemeClr val="bg1"/>
                </a:solidFill>
                <a:latin typeface="Calibri" panose="020F0502020204030204" pitchFamily="34" charset="0"/>
                <a:cs typeface="Calibri" panose="020F0502020204030204" pitchFamily="34" charset="0"/>
              </a:rPr>
              <a:t>Ontario Health</a:t>
            </a:r>
          </a:p>
        </p:txBody>
      </p:sp>
      <p:sp>
        <p:nvSpPr>
          <p:cNvPr id="13" name="TextBox 12">
            <a:extLst>
              <a:ext uri="{FF2B5EF4-FFF2-40B4-BE49-F238E27FC236}">
                <a16:creationId xmlns:a16="http://schemas.microsoft.com/office/drawing/2014/main" id="{6E3FF7C7-6D21-954E-B75B-B4DC421E4031}"/>
              </a:ext>
            </a:extLst>
          </p:cNvPr>
          <p:cNvSpPr txBox="1"/>
          <p:nvPr/>
        </p:nvSpPr>
        <p:spPr>
          <a:xfrm>
            <a:off x="1208523" y="4549894"/>
            <a:ext cx="4787757" cy="292388"/>
          </a:xfrm>
          <a:prstGeom prst="rect">
            <a:avLst/>
          </a:prstGeom>
          <a:noFill/>
        </p:spPr>
        <p:txBody>
          <a:bodyPr wrap="square" rtlCol="0">
            <a:spAutoFit/>
          </a:bodyPr>
          <a:lstStyle/>
          <a:p>
            <a:r>
              <a:rPr lang="en-US" sz="1300" u="none" dirty="0">
                <a:solidFill>
                  <a:schemeClr val="bg1"/>
                </a:solidFill>
                <a:latin typeface="Calibri" panose="020F0502020204030204" pitchFamily="34" charset="0"/>
                <a:cs typeface="Calibri" panose="020F0502020204030204" pitchFamily="34" charset="0"/>
              </a:rPr>
              <a:t>@</a:t>
            </a:r>
            <a:r>
              <a:rPr lang="en-US" sz="1300" u="none" dirty="0" err="1">
                <a:solidFill>
                  <a:schemeClr val="bg1"/>
                </a:solidFill>
                <a:latin typeface="Calibri" panose="020F0502020204030204" pitchFamily="34" charset="0"/>
                <a:cs typeface="Calibri" panose="020F0502020204030204" pitchFamily="34" charset="0"/>
              </a:rPr>
              <a:t>SanteOntarioSO</a:t>
            </a:r>
            <a:endParaRPr lang="en-US" sz="1300" u="none" dirty="0">
              <a:solidFill>
                <a:schemeClr val="bg1"/>
              </a:solidFill>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884D50C7-CBE9-8D44-9BD0-B755856F0FB4}"/>
              </a:ext>
            </a:extLst>
          </p:cNvPr>
          <p:cNvSpPr txBox="1"/>
          <p:nvPr/>
        </p:nvSpPr>
        <p:spPr>
          <a:xfrm>
            <a:off x="1208523" y="5073309"/>
            <a:ext cx="4787757" cy="292388"/>
          </a:xfrm>
          <a:prstGeom prst="rect">
            <a:avLst/>
          </a:prstGeom>
          <a:noFill/>
        </p:spPr>
        <p:txBody>
          <a:bodyPr wrap="square" rtlCol="0">
            <a:spAutoFit/>
          </a:bodyPr>
          <a:lstStyle/>
          <a:p>
            <a:r>
              <a:rPr lang="en-US" sz="1300" u="none" dirty="0">
                <a:solidFill>
                  <a:schemeClr val="bg1"/>
                </a:solidFill>
                <a:latin typeface="Calibri" panose="020F0502020204030204" pitchFamily="34" charset="0"/>
                <a:cs typeface="Calibri" panose="020F0502020204030204" pitchFamily="34" charset="0"/>
              </a:rPr>
              <a:t>Ontario Health</a:t>
            </a:r>
          </a:p>
        </p:txBody>
      </p:sp>
    </p:spTree>
    <p:extLst>
      <p:ext uri="{BB962C8B-B14F-4D97-AF65-F5344CB8AC3E}">
        <p14:creationId xmlns:p14="http://schemas.microsoft.com/office/powerpoint/2010/main" val="2996675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872"/>
            <a:ext cx="7139136" cy="706437"/>
          </a:xfrm>
        </p:spPr>
        <p:txBody>
          <a:bodyPr/>
          <a:lstStyle/>
          <a:p>
            <a:r>
              <a:rPr lang="fr-CA" sz="3800" dirty="0">
                <a:solidFill>
                  <a:schemeClr val="tx1"/>
                </a:solidFill>
                <a:latin typeface="Calibri" panose="020F0502020204030204" pitchFamily="34" charset="0"/>
                <a:cs typeface="Calibri" panose="020F0502020204030204" pitchFamily="34" charset="0"/>
              </a:rPr>
              <a:t>Normes de qualité</a:t>
            </a:r>
            <a:endParaRPr lang="en-CA" sz="3800" dirty="0">
              <a:latin typeface="Calibri" panose="020F0502020204030204" pitchFamily="34" charset="0"/>
              <a:cs typeface="Calibri" panose="020F0502020204030204" pitchFamily="34" charset="0"/>
            </a:endParaRPr>
          </a:p>
        </p:txBody>
      </p:sp>
      <p:graphicFrame>
        <p:nvGraphicFramePr>
          <p:cNvPr id="4" name="Diagram 3"/>
          <p:cNvGraphicFramePr/>
          <p:nvPr/>
        </p:nvGraphicFramePr>
        <p:xfrm>
          <a:off x="552450" y="1536526"/>
          <a:ext cx="8039100" cy="45339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619141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4"/>
          <p:cNvSpPr txBox="1">
            <a:spLocks/>
          </p:cNvSpPr>
          <p:nvPr/>
        </p:nvSpPr>
        <p:spPr>
          <a:xfrm>
            <a:off x="219289" y="251754"/>
            <a:ext cx="8434383" cy="778712"/>
          </a:xfrm>
          <a:prstGeom prst="rect">
            <a:avLst/>
          </a:prstGeom>
        </p:spPr>
        <p:txBody>
          <a:bodyPr/>
          <a:lstStyle>
            <a:lvl1pPr marL="342900" indent="-342900" algn="l" rtl="0" eaLnBrk="0" fontAlgn="base" hangingPunct="0">
              <a:spcBef>
                <a:spcPct val="20000"/>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ct val="20000"/>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ct val="20000"/>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ct val="20000"/>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defTabSz="914400">
              <a:buClr>
                <a:srgbClr val="00788A"/>
              </a:buClr>
              <a:buFontTx/>
              <a:buNone/>
            </a:pPr>
            <a:endParaRPr lang="en-CA" sz="3600" b="1" u="none">
              <a:solidFill>
                <a:srgbClr val="0C6577"/>
              </a:solidFill>
            </a:endParaRPr>
          </a:p>
        </p:txBody>
      </p:sp>
      <p:sp>
        <p:nvSpPr>
          <p:cNvPr id="14" name="TextBox 13"/>
          <p:cNvSpPr txBox="1"/>
          <p:nvPr/>
        </p:nvSpPr>
        <p:spPr>
          <a:xfrm>
            <a:off x="-1608667" y="677333"/>
            <a:ext cx="184666" cy="307777"/>
          </a:xfrm>
          <a:prstGeom prst="rect">
            <a:avLst/>
          </a:prstGeom>
          <a:noFill/>
        </p:spPr>
        <p:txBody>
          <a:bodyPr wrap="none" rtlCol="0">
            <a:spAutoFit/>
          </a:bodyPr>
          <a:lstStyle/>
          <a:p>
            <a:endParaRPr lang="en-US">
              <a:solidFill>
                <a:srgbClr val="000000"/>
              </a:solidFill>
            </a:endParaRPr>
          </a:p>
        </p:txBody>
      </p:sp>
      <p:sp>
        <p:nvSpPr>
          <p:cNvPr id="2" name="Rectangle 1"/>
          <p:cNvSpPr/>
          <p:nvPr/>
        </p:nvSpPr>
        <p:spPr>
          <a:xfrm>
            <a:off x="244524" y="6304002"/>
            <a:ext cx="8921937" cy="400110"/>
          </a:xfrm>
          <a:prstGeom prst="rect">
            <a:avLst/>
          </a:prstGeom>
        </p:spPr>
        <p:txBody>
          <a:bodyPr wrap="square" anchor="t">
            <a:spAutoFit/>
          </a:bodyPr>
          <a:lstStyle/>
          <a:p>
            <a:r>
              <a:rPr lang="fr-CA" sz="1000" b="1" u="none" dirty="0">
                <a:latin typeface="Calibri" panose="020F0502020204030204" pitchFamily="34" charset="0"/>
                <a:cs typeface="Calibri" panose="020F0502020204030204" pitchFamily="34" charset="0"/>
              </a:rPr>
              <a:t>Vous trouverez ces ressources ici : </a:t>
            </a:r>
          </a:p>
          <a:p>
            <a:r>
              <a:rPr lang="en-CA" sz="1000">
                <a:solidFill>
                  <a:srgbClr val="00B2E3"/>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https://www.hqontario.ca/</a:t>
            </a:r>
            <a:r>
              <a:rPr lang="en-CA" sz="1000" err="1">
                <a:solidFill>
                  <a:srgbClr val="00B2E3"/>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Améliorer</a:t>
            </a:r>
            <a:r>
              <a:rPr lang="en-CA" sz="1000">
                <a:solidFill>
                  <a:srgbClr val="00B2E3"/>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-les-</a:t>
            </a:r>
            <a:r>
              <a:rPr lang="en-CA" sz="1000" err="1">
                <a:solidFill>
                  <a:srgbClr val="00B2E3"/>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soins</a:t>
            </a:r>
            <a:r>
              <a:rPr lang="en-CA" sz="1000">
                <a:solidFill>
                  <a:srgbClr val="00B2E3"/>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-grâce-aux-</a:t>
            </a:r>
            <a:r>
              <a:rPr lang="en-CA" sz="1000" err="1">
                <a:solidFill>
                  <a:srgbClr val="00B2E3"/>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données</a:t>
            </a:r>
            <a:r>
              <a:rPr lang="en-CA" sz="1000">
                <a:solidFill>
                  <a:srgbClr val="00B2E3"/>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a:t>
            </a:r>
            <a:r>
              <a:rPr lang="en-CA" sz="1000" err="1">
                <a:solidFill>
                  <a:srgbClr val="00B2E3"/>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probantes</a:t>
            </a:r>
            <a:r>
              <a:rPr lang="en-CA" sz="1000">
                <a:solidFill>
                  <a:srgbClr val="00B2E3"/>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a:t>
            </a:r>
            <a:r>
              <a:rPr lang="en-CA" sz="1000" err="1">
                <a:solidFill>
                  <a:srgbClr val="00B2E3"/>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Normes</a:t>
            </a:r>
            <a:r>
              <a:rPr lang="en-CA" sz="1000">
                <a:solidFill>
                  <a:srgbClr val="00B2E3"/>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-de-</a:t>
            </a:r>
            <a:r>
              <a:rPr lang="en-CA" sz="1000" err="1">
                <a:solidFill>
                  <a:srgbClr val="00B2E3"/>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qualité</a:t>
            </a:r>
            <a:r>
              <a:rPr lang="en-CA" sz="1000">
                <a:solidFill>
                  <a:srgbClr val="00B2E3"/>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/Voir-</a:t>
            </a:r>
            <a:r>
              <a:rPr lang="en-CA" sz="1000" err="1">
                <a:solidFill>
                  <a:srgbClr val="00B2E3"/>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toutes</a:t>
            </a:r>
            <a:r>
              <a:rPr lang="en-CA" sz="1000">
                <a:solidFill>
                  <a:srgbClr val="00B2E3"/>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-les-</a:t>
            </a:r>
            <a:r>
              <a:rPr lang="en-CA" sz="1000" err="1">
                <a:solidFill>
                  <a:srgbClr val="00B2E3"/>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normes</a:t>
            </a:r>
            <a:r>
              <a:rPr lang="en-CA" sz="1000">
                <a:solidFill>
                  <a:srgbClr val="00B2E3"/>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-de-</a:t>
            </a:r>
            <a:r>
              <a:rPr lang="en-CA" sz="1000" err="1">
                <a:solidFill>
                  <a:srgbClr val="00B2E3"/>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qualité</a:t>
            </a:r>
            <a:r>
              <a:rPr lang="en-CA" sz="1000" dirty="0">
                <a:solidFill>
                  <a:srgbClr val="00B2E3"/>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/Diabète-de-type-1</a:t>
            </a:r>
            <a:endParaRPr lang="en-US" sz="1000" u="none" dirty="0">
              <a:solidFill>
                <a:srgbClr val="00B2E3"/>
              </a:solidFill>
              <a:highlight>
                <a:srgbClr val="FFFF00"/>
              </a:highlight>
              <a:cs typeface="Arial"/>
            </a:endParaRPr>
          </a:p>
        </p:txBody>
      </p:sp>
      <p:sp>
        <p:nvSpPr>
          <p:cNvPr id="20" name="TextBox 19">
            <a:extLst>
              <a:ext uri="{FF2B5EF4-FFF2-40B4-BE49-F238E27FC236}">
                <a16:creationId xmlns:a16="http://schemas.microsoft.com/office/drawing/2014/main" id="{932F9474-44BB-48D5-8696-942CBEC16F43}"/>
              </a:ext>
            </a:extLst>
          </p:cNvPr>
          <p:cNvSpPr txBox="1"/>
          <p:nvPr/>
        </p:nvSpPr>
        <p:spPr>
          <a:xfrm>
            <a:off x="876594" y="5919829"/>
            <a:ext cx="1918859" cy="338554"/>
          </a:xfrm>
          <a:prstGeom prst="rect">
            <a:avLst/>
          </a:prstGeom>
          <a:noFill/>
        </p:spPr>
        <p:txBody>
          <a:bodyPr wrap="none" rtlCol="0">
            <a:spAutoFit/>
          </a:bodyPr>
          <a:lstStyle/>
          <a:p>
            <a:pPr algn="ctr"/>
            <a:r>
              <a:rPr lang="fr-CA" sz="1600" b="1" u="none" dirty="0">
                <a:solidFill>
                  <a:srgbClr val="000000"/>
                </a:solidFill>
                <a:latin typeface="Calibri" panose="020F0502020204030204" pitchFamily="34" charset="0"/>
                <a:cs typeface="Calibri" panose="020F0502020204030204" pitchFamily="34" charset="0"/>
              </a:rPr>
              <a:t>Guide de démarrage</a:t>
            </a:r>
          </a:p>
        </p:txBody>
      </p:sp>
      <p:sp>
        <p:nvSpPr>
          <p:cNvPr id="7" name="Title 6"/>
          <p:cNvSpPr>
            <a:spLocks noGrp="1"/>
          </p:cNvSpPr>
          <p:nvPr>
            <p:ph type="title"/>
          </p:nvPr>
        </p:nvSpPr>
        <p:spPr>
          <a:xfrm>
            <a:off x="436829" y="118737"/>
            <a:ext cx="8244584" cy="1165909"/>
          </a:xfrm>
        </p:spPr>
        <p:txBody>
          <a:bodyPr/>
          <a:lstStyle/>
          <a:p>
            <a:r>
              <a:rPr lang="fr-CA" sz="3000" dirty="0">
                <a:solidFill>
                  <a:schemeClr val="tx1"/>
                </a:solidFill>
                <a:latin typeface="Calibri" panose="020F0502020204030204" pitchFamily="34" charset="0"/>
                <a:cs typeface="Calibri" panose="020F0502020204030204" pitchFamily="34" charset="0"/>
              </a:rPr>
              <a:t>Ressources des normes de qualité</a:t>
            </a:r>
            <a:endParaRPr lang="en-US" sz="3000" dirty="0">
              <a:solidFill>
                <a:schemeClr val="tx1"/>
              </a:solidFill>
              <a:latin typeface="Calibri" panose="020F0502020204030204" pitchFamily="34" charset="0"/>
              <a:cs typeface="Calibri" panose="020F0502020204030204" pitchFamily="34" charset="0"/>
            </a:endParaRPr>
          </a:p>
        </p:txBody>
      </p:sp>
      <p:sp>
        <p:nvSpPr>
          <p:cNvPr id="23" name="TextBox 22"/>
          <p:cNvSpPr txBox="1"/>
          <p:nvPr/>
        </p:nvSpPr>
        <p:spPr>
          <a:xfrm>
            <a:off x="3744194" y="5854055"/>
            <a:ext cx="1975734" cy="338554"/>
          </a:xfrm>
          <a:prstGeom prst="rect">
            <a:avLst/>
          </a:prstGeom>
          <a:noFill/>
        </p:spPr>
        <p:txBody>
          <a:bodyPr wrap="none" rtlCol="0" anchor="t">
            <a:spAutoFit/>
          </a:bodyPr>
          <a:lstStyle/>
          <a:p>
            <a:r>
              <a:rPr lang="fr-CA" sz="1600" b="1" u="none" dirty="0">
                <a:solidFill>
                  <a:srgbClr val="000000"/>
                </a:solidFill>
                <a:latin typeface="Calibri" panose="020F0502020204030204" pitchFamily="34" charset="0"/>
                <a:cs typeface="Calibri" panose="020F0502020204030204" pitchFamily="34" charset="0"/>
              </a:rPr>
              <a:t>Tableaux de données</a:t>
            </a:r>
          </a:p>
        </p:txBody>
      </p:sp>
      <p:sp>
        <p:nvSpPr>
          <p:cNvPr id="24" name="TextBox 23">
            <a:extLst>
              <a:ext uri="{FF2B5EF4-FFF2-40B4-BE49-F238E27FC236}">
                <a16:creationId xmlns:a16="http://schemas.microsoft.com/office/drawing/2014/main" id="{4853A873-C959-4D38-8278-FD7FE247F985}"/>
              </a:ext>
            </a:extLst>
          </p:cNvPr>
          <p:cNvSpPr txBox="1"/>
          <p:nvPr/>
        </p:nvSpPr>
        <p:spPr>
          <a:xfrm>
            <a:off x="5427508" y="3469905"/>
            <a:ext cx="1615507" cy="338554"/>
          </a:xfrm>
          <a:prstGeom prst="rect">
            <a:avLst/>
          </a:prstGeom>
          <a:noFill/>
        </p:spPr>
        <p:txBody>
          <a:bodyPr wrap="none" rtlCol="0">
            <a:spAutoFit/>
          </a:bodyPr>
          <a:lstStyle/>
          <a:p>
            <a:r>
              <a:rPr lang="fr-CA" sz="1600" b="1" u="none" dirty="0">
                <a:solidFill>
                  <a:srgbClr val="000000"/>
                </a:solidFill>
                <a:latin typeface="Calibri" panose="020F0502020204030204" pitchFamily="34" charset="0"/>
                <a:cs typeface="Calibri" panose="020F0502020204030204" pitchFamily="34" charset="0"/>
              </a:rPr>
              <a:t>Guide du patient</a:t>
            </a:r>
          </a:p>
        </p:txBody>
      </p:sp>
      <p:sp>
        <p:nvSpPr>
          <p:cNvPr id="25" name="TextBox 24">
            <a:extLst>
              <a:ext uri="{FF2B5EF4-FFF2-40B4-BE49-F238E27FC236}">
                <a16:creationId xmlns:a16="http://schemas.microsoft.com/office/drawing/2014/main" id="{03E716EF-89B3-412B-9FC8-3C5BA1689C25}"/>
              </a:ext>
            </a:extLst>
          </p:cNvPr>
          <p:cNvSpPr txBox="1"/>
          <p:nvPr/>
        </p:nvSpPr>
        <p:spPr>
          <a:xfrm>
            <a:off x="2237804" y="3469905"/>
            <a:ext cx="1671355" cy="338554"/>
          </a:xfrm>
          <a:prstGeom prst="rect">
            <a:avLst/>
          </a:prstGeom>
          <a:noFill/>
        </p:spPr>
        <p:txBody>
          <a:bodyPr wrap="none" rtlCol="0">
            <a:spAutoFit/>
          </a:bodyPr>
          <a:lstStyle/>
          <a:p>
            <a:r>
              <a:rPr lang="fr-CA" sz="1600" b="1" u="none" dirty="0">
                <a:solidFill>
                  <a:srgbClr val="000000"/>
                </a:solidFill>
                <a:latin typeface="Calibri" panose="020F0502020204030204" pitchFamily="34" charset="0"/>
                <a:cs typeface="Calibri" panose="020F0502020204030204" pitchFamily="34" charset="0"/>
              </a:rPr>
              <a:t>Norme de qualité</a:t>
            </a:r>
          </a:p>
        </p:txBody>
      </p:sp>
      <p:sp>
        <p:nvSpPr>
          <p:cNvPr id="12" name="TextBox 11">
            <a:extLst>
              <a:ext uri="{FF2B5EF4-FFF2-40B4-BE49-F238E27FC236}">
                <a16:creationId xmlns:a16="http://schemas.microsoft.com/office/drawing/2014/main" id="{F0F35BBD-54CB-4390-9756-E2365E67CCA5}"/>
              </a:ext>
            </a:extLst>
          </p:cNvPr>
          <p:cNvSpPr txBox="1"/>
          <p:nvPr/>
        </p:nvSpPr>
        <p:spPr>
          <a:xfrm>
            <a:off x="6675343" y="6191774"/>
            <a:ext cx="1631472" cy="338554"/>
          </a:xfrm>
          <a:prstGeom prst="rect">
            <a:avLst/>
          </a:prstGeom>
          <a:noFill/>
        </p:spPr>
        <p:txBody>
          <a:bodyPr wrap="none" rtlCol="0" anchor="t">
            <a:spAutoFit/>
          </a:bodyPr>
          <a:lstStyle/>
          <a:p>
            <a:r>
              <a:rPr lang="en-US" altLang="en-US" sz="1600" b="1" u="none" dirty="0">
                <a:solidFill>
                  <a:srgbClr val="000000"/>
                </a:solidFill>
                <a:latin typeface="Calibri" panose="020F0502020204030204" pitchFamily="34" charset="0"/>
                <a:cs typeface="Calibri" panose="020F0502020204030204" pitchFamily="34" charset="0"/>
              </a:rPr>
              <a:t>Guide de </a:t>
            </a:r>
            <a:r>
              <a:rPr lang="en-US" altLang="en-US" sz="1600" b="1" u="none" dirty="0" err="1">
                <a:solidFill>
                  <a:srgbClr val="000000"/>
                </a:solidFill>
                <a:latin typeface="Calibri" panose="020F0502020204030204" pitchFamily="34" charset="0"/>
                <a:cs typeface="Calibri" panose="020F0502020204030204" pitchFamily="34" charset="0"/>
              </a:rPr>
              <a:t>mesure</a:t>
            </a:r>
            <a:endParaRPr lang="en-US" altLang="en-US" sz="1600" b="1" u="none" dirty="0">
              <a:solidFill>
                <a:srgbClr val="000000"/>
              </a:solidFill>
              <a:latin typeface="Calibri" panose="020F0502020204030204" pitchFamily="34" charset="0"/>
              <a:cs typeface="Calibri" panose="020F0502020204030204" pitchFamily="34" charset="0"/>
            </a:endParaRPr>
          </a:p>
        </p:txBody>
      </p:sp>
      <p:pic>
        <p:nvPicPr>
          <p:cNvPr id="21" name="Picture 20">
            <a:extLst>
              <a:ext uri="{FF2B5EF4-FFF2-40B4-BE49-F238E27FC236}">
                <a16:creationId xmlns:a16="http://schemas.microsoft.com/office/drawing/2014/main" id="{EACCFF8B-19EB-4ECD-B463-758CAC0E5CF7}"/>
              </a:ext>
            </a:extLst>
          </p:cNvPr>
          <p:cNvPicPr>
            <a:picLocks noChangeAspect="1"/>
          </p:cNvPicPr>
          <p:nvPr/>
        </p:nvPicPr>
        <p:blipFill>
          <a:blip r:embed="rId5"/>
          <a:srcRect/>
          <a:stretch/>
        </p:blipFill>
        <p:spPr>
          <a:xfrm>
            <a:off x="582562" y="4061876"/>
            <a:ext cx="2321162" cy="1745564"/>
          </a:xfrm>
          <a:prstGeom prst="rect">
            <a:avLst/>
          </a:prstGeom>
          <a:ln>
            <a:noFill/>
          </a:ln>
          <a:effectLst>
            <a:glow rad="63500">
              <a:schemeClr val="accent4">
                <a:satMod val="175000"/>
                <a:alpha val="40000"/>
              </a:schemeClr>
            </a:glow>
            <a:outerShdw blurRad="292100" dist="165100" dir="2700000" sx="93000" sy="93000" algn="tl" rotWithShape="0">
              <a:srgbClr val="333333">
                <a:alpha val="81000"/>
              </a:srgbClr>
            </a:outerShdw>
          </a:effectLst>
        </p:spPr>
      </p:pic>
      <p:pic>
        <p:nvPicPr>
          <p:cNvPr id="15" name="Picture 14">
            <a:extLst>
              <a:ext uri="{FF2B5EF4-FFF2-40B4-BE49-F238E27FC236}">
                <a16:creationId xmlns:a16="http://schemas.microsoft.com/office/drawing/2014/main" id="{C33A4294-1633-473D-B4FC-E22B4B660D9E}"/>
              </a:ext>
            </a:extLst>
          </p:cNvPr>
          <p:cNvPicPr>
            <a:picLocks noChangeAspect="1"/>
          </p:cNvPicPr>
          <p:nvPr/>
        </p:nvPicPr>
        <p:blipFill>
          <a:blip r:embed="rId6"/>
          <a:stretch>
            <a:fillRect/>
          </a:stretch>
        </p:blipFill>
        <p:spPr>
          <a:xfrm>
            <a:off x="3495399" y="4061876"/>
            <a:ext cx="2473323" cy="1745564"/>
          </a:xfrm>
          <a:prstGeom prst="rect">
            <a:avLst/>
          </a:prstGeom>
          <a:effectLst>
            <a:glow rad="101600">
              <a:schemeClr val="accent4">
                <a:satMod val="175000"/>
                <a:alpha val="40000"/>
              </a:schemeClr>
            </a:glow>
          </a:effectLst>
        </p:spPr>
      </p:pic>
      <p:pic>
        <p:nvPicPr>
          <p:cNvPr id="16" name="Picture 15">
            <a:extLst>
              <a:ext uri="{FF2B5EF4-FFF2-40B4-BE49-F238E27FC236}">
                <a16:creationId xmlns:a16="http://schemas.microsoft.com/office/drawing/2014/main" id="{34FB2CCD-B687-407F-9920-41868F7C1014}"/>
              </a:ext>
            </a:extLst>
          </p:cNvPr>
          <p:cNvPicPr>
            <a:picLocks noChangeAspect="1"/>
          </p:cNvPicPr>
          <p:nvPr/>
        </p:nvPicPr>
        <p:blipFill>
          <a:blip r:embed="rId7"/>
          <a:stretch>
            <a:fillRect/>
          </a:stretch>
        </p:blipFill>
        <p:spPr>
          <a:xfrm>
            <a:off x="6560397" y="3827819"/>
            <a:ext cx="1814468" cy="2341146"/>
          </a:xfrm>
          <a:prstGeom prst="rect">
            <a:avLst/>
          </a:prstGeom>
          <a:effectLst>
            <a:glow rad="63500">
              <a:schemeClr val="accent4">
                <a:satMod val="175000"/>
                <a:alpha val="40000"/>
              </a:schemeClr>
            </a:glow>
          </a:effectLst>
        </p:spPr>
      </p:pic>
      <p:pic>
        <p:nvPicPr>
          <p:cNvPr id="4" name="Picture 3">
            <a:extLst>
              <a:ext uri="{FF2B5EF4-FFF2-40B4-BE49-F238E27FC236}">
                <a16:creationId xmlns:a16="http://schemas.microsoft.com/office/drawing/2014/main" id="{CFC04B81-1535-4F2F-BF9C-8243CC2E955A}"/>
              </a:ext>
            </a:extLst>
          </p:cNvPr>
          <p:cNvPicPr>
            <a:picLocks noChangeAspect="1"/>
          </p:cNvPicPr>
          <p:nvPr/>
        </p:nvPicPr>
        <p:blipFill>
          <a:blip r:embed="rId8"/>
          <a:stretch>
            <a:fillRect/>
          </a:stretch>
        </p:blipFill>
        <p:spPr>
          <a:xfrm>
            <a:off x="2085572" y="1128759"/>
            <a:ext cx="1823587" cy="2362199"/>
          </a:xfrm>
          <a:prstGeom prst="rect">
            <a:avLst/>
          </a:prstGeom>
          <a:effectLst>
            <a:glow rad="63500">
              <a:schemeClr val="accent4">
                <a:satMod val="175000"/>
                <a:alpha val="40000"/>
              </a:schemeClr>
            </a:glow>
          </a:effectLst>
        </p:spPr>
      </p:pic>
      <p:pic>
        <p:nvPicPr>
          <p:cNvPr id="6" name="Picture 5">
            <a:extLst>
              <a:ext uri="{FF2B5EF4-FFF2-40B4-BE49-F238E27FC236}">
                <a16:creationId xmlns:a16="http://schemas.microsoft.com/office/drawing/2014/main" id="{AC2BDA4E-E94A-42B1-BF0C-75A0EE5D9C39}"/>
              </a:ext>
            </a:extLst>
          </p:cNvPr>
          <p:cNvPicPr>
            <a:picLocks noChangeAspect="1"/>
          </p:cNvPicPr>
          <p:nvPr/>
        </p:nvPicPr>
        <p:blipFill>
          <a:blip r:embed="rId9"/>
          <a:stretch>
            <a:fillRect/>
          </a:stretch>
        </p:blipFill>
        <p:spPr>
          <a:xfrm>
            <a:off x="5323984" y="1128758"/>
            <a:ext cx="1833680" cy="2362199"/>
          </a:xfrm>
          <a:prstGeom prst="rect">
            <a:avLst/>
          </a:prstGeom>
          <a:effectLst>
            <a:glow rad="63500">
              <a:schemeClr val="accent4">
                <a:satMod val="175000"/>
                <a:alpha val="40000"/>
              </a:schemeClr>
            </a:glow>
          </a:effectLst>
        </p:spPr>
      </p:pic>
    </p:spTree>
    <p:custDataLst>
      <p:tags r:id="rId1"/>
    </p:custDataLst>
    <p:extLst>
      <p:ext uri="{BB962C8B-B14F-4D97-AF65-F5344CB8AC3E}">
        <p14:creationId xmlns:p14="http://schemas.microsoft.com/office/powerpoint/2010/main" val="1953139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3"/>
          <p:cNvSpPr txBox="1">
            <a:spLocks/>
          </p:cNvSpPr>
          <p:nvPr/>
        </p:nvSpPr>
        <p:spPr>
          <a:xfrm>
            <a:off x="401821" y="238344"/>
            <a:ext cx="8495044" cy="706437"/>
          </a:xfrm>
          <a:prstGeom prst="rect">
            <a:avLst/>
          </a:prstGeom>
        </p:spPr>
        <p:txBody>
          <a:bodyPr/>
          <a:lst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defTabSz="914400"/>
            <a:r>
              <a:rPr lang="fr-CA" sz="3400" b="0" u="none" dirty="0">
                <a:solidFill>
                  <a:schemeClr val="tx1"/>
                </a:solidFill>
                <a:latin typeface="Calibri" panose="020F0502020204030204" pitchFamily="34" charset="0"/>
                <a:cs typeface="Calibri" panose="020F0502020204030204" pitchFamily="34" charset="0"/>
              </a:rPr>
              <a:t>Aperçu de la </a:t>
            </a:r>
            <a:r>
              <a:rPr lang="fr-CA" sz="3400" u="none" dirty="0">
                <a:solidFill>
                  <a:schemeClr val="tx1"/>
                </a:solidFill>
                <a:latin typeface="Calibri" panose="020F0502020204030204" pitchFamily="34" charset="0"/>
                <a:cs typeface="Calibri" panose="020F0502020204030204" pitchFamily="34" charset="0"/>
              </a:rPr>
              <a:t>norme de qualité</a:t>
            </a:r>
          </a:p>
        </p:txBody>
      </p:sp>
      <p:sp>
        <p:nvSpPr>
          <p:cNvPr id="25" name="TextBox 24">
            <a:extLst>
              <a:ext uri="{FF2B5EF4-FFF2-40B4-BE49-F238E27FC236}">
                <a16:creationId xmlns:a16="http://schemas.microsoft.com/office/drawing/2014/main" id="{97514112-379F-4B73-B616-E30CAB24A623}"/>
              </a:ext>
            </a:extLst>
          </p:cNvPr>
          <p:cNvSpPr txBox="1"/>
          <p:nvPr/>
        </p:nvSpPr>
        <p:spPr>
          <a:xfrm>
            <a:off x="1745114" y="922895"/>
            <a:ext cx="1019190" cy="369332"/>
          </a:xfrm>
          <a:prstGeom prst="rect">
            <a:avLst/>
          </a:prstGeom>
          <a:solidFill>
            <a:srgbClr val="047BC1"/>
          </a:solidFill>
          <a:ln>
            <a:noFill/>
          </a:ln>
        </p:spPr>
        <p:txBody>
          <a:bodyPr wrap="none" rtlCol="0">
            <a:spAutoFit/>
          </a:bodyPr>
          <a:lstStyle/>
          <a:p>
            <a:pPr algn="ctr"/>
            <a:r>
              <a:rPr lang="fr-CA" sz="1800" b="1" u="none" dirty="0">
                <a:solidFill>
                  <a:schemeClr val="bg1"/>
                </a:solidFill>
                <a:latin typeface="Calibri" panose="020F0502020204030204" pitchFamily="34" charset="0"/>
                <a:cs typeface="Calibri" panose="020F0502020204030204" pitchFamily="34" charset="0"/>
              </a:rPr>
              <a:t>L’Énoncé</a:t>
            </a:r>
          </a:p>
        </p:txBody>
      </p:sp>
      <p:sp>
        <p:nvSpPr>
          <p:cNvPr id="26" name="TextBox 25">
            <a:extLst>
              <a:ext uri="{FF2B5EF4-FFF2-40B4-BE49-F238E27FC236}">
                <a16:creationId xmlns:a16="http://schemas.microsoft.com/office/drawing/2014/main" id="{F07A3C3C-444D-4F53-8665-D340CBAFF382}"/>
              </a:ext>
            </a:extLst>
          </p:cNvPr>
          <p:cNvSpPr txBox="1"/>
          <p:nvPr/>
        </p:nvSpPr>
        <p:spPr>
          <a:xfrm>
            <a:off x="5950687" y="916755"/>
            <a:ext cx="1029449" cy="369332"/>
          </a:xfrm>
          <a:prstGeom prst="rect">
            <a:avLst/>
          </a:prstGeom>
          <a:solidFill>
            <a:srgbClr val="047BC1"/>
          </a:solidFill>
          <a:ln>
            <a:noFill/>
          </a:ln>
        </p:spPr>
        <p:txBody>
          <a:bodyPr wrap="none" rtlCol="0">
            <a:spAutoFit/>
          </a:bodyPr>
          <a:lstStyle/>
          <a:p>
            <a:pPr algn="ctr"/>
            <a:r>
              <a:rPr lang="fr-CA" sz="1800" b="1" u="none" dirty="0">
                <a:solidFill>
                  <a:schemeClr val="bg1"/>
                </a:solidFill>
                <a:latin typeface="Calibri" panose="020F0502020204030204" pitchFamily="34" charset="0"/>
                <a:cs typeface="Calibri" panose="020F0502020204030204" pitchFamily="34" charset="0"/>
              </a:rPr>
              <a:t>Le public</a:t>
            </a:r>
          </a:p>
        </p:txBody>
      </p:sp>
      <p:sp>
        <p:nvSpPr>
          <p:cNvPr id="27" name="TextBox 26">
            <a:extLst>
              <a:ext uri="{FF2B5EF4-FFF2-40B4-BE49-F238E27FC236}">
                <a16:creationId xmlns:a16="http://schemas.microsoft.com/office/drawing/2014/main" id="{185DFB3F-1523-4352-8111-E7711FB6211C}"/>
              </a:ext>
            </a:extLst>
          </p:cNvPr>
          <p:cNvSpPr txBox="1"/>
          <p:nvPr/>
        </p:nvSpPr>
        <p:spPr>
          <a:xfrm>
            <a:off x="4270830" y="5249734"/>
            <a:ext cx="1594219" cy="369332"/>
          </a:xfrm>
          <a:prstGeom prst="rect">
            <a:avLst/>
          </a:prstGeom>
          <a:solidFill>
            <a:srgbClr val="047BC1"/>
          </a:solidFill>
          <a:ln>
            <a:solidFill>
              <a:srgbClr val="FFFFFF"/>
            </a:solidFill>
          </a:ln>
        </p:spPr>
        <p:txBody>
          <a:bodyPr wrap="none" rtlCol="0">
            <a:spAutoFit/>
          </a:bodyPr>
          <a:lstStyle/>
          <a:p>
            <a:pPr algn="ctr"/>
            <a:r>
              <a:rPr lang="fr-CA" sz="1800" b="1" u="none" dirty="0">
                <a:solidFill>
                  <a:schemeClr val="bg1"/>
                </a:solidFill>
                <a:latin typeface="Calibri" panose="020F0502020204030204" pitchFamily="34" charset="0"/>
                <a:cs typeface="Calibri" panose="020F0502020204030204" pitchFamily="34" charset="0"/>
              </a:rPr>
              <a:t>Les indicateurs</a:t>
            </a:r>
          </a:p>
        </p:txBody>
      </p:sp>
      <p:sp>
        <p:nvSpPr>
          <p:cNvPr id="28" name="TextBox 27">
            <a:extLst>
              <a:ext uri="{FF2B5EF4-FFF2-40B4-BE49-F238E27FC236}">
                <a16:creationId xmlns:a16="http://schemas.microsoft.com/office/drawing/2014/main" id="{807D9491-CA8F-490E-AD12-48E6F8417802}"/>
              </a:ext>
            </a:extLst>
          </p:cNvPr>
          <p:cNvSpPr txBox="1"/>
          <p:nvPr/>
        </p:nvSpPr>
        <p:spPr>
          <a:xfrm>
            <a:off x="1826395" y="4194459"/>
            <a:ext cx="1563185" cy="369332"/>
          </a:xfrm>
          <a:prstGeom prst="rect">
            <a:avLst/>
          </a:prstGeom>
          <a:solidFill>
            <a:srgbClr val="047BC1"/>
          </a:solidFill>
          <a:ln>
            <a:solidFill>
              <a:srgbClr val="FFFFFF"/>
            </a:solidFill>
          </a:ln>
        </p:spPr>
        <p:txBody>
          <a:bodyPr wrap="none" rtlCol="0">
            <a:spAutoFit/>
          </a:bodyPr>
          <a:lstStyle/>
          <a:p>
            <a:pPr algn="ctr"/>
            <a:r>
              <a:rPr lang="fr-CA" sz="1800" b="1" u="none" dirty="0">
                <a:solidFill>
                  <a:schemeClr val="bg1"/>
                </a:solidFill>
                <a:latin typeface="Calibri" panose="020F0502020204030204" pitchFamily="34" charset="0"/>
                <a:cs typeface="Calibri" panose="020F0502020204030204" pitchFamily="34" charset="0"/>
              </a:rPr>
              <a:t>Les définitions</a:t>
            </a:r>
          </a:p>
        </p:txBody>
      </p:sp>
      <p:cxnSp>
        <p:nvCxnSpPr>
          <p:cNvPr id="29" name="Straight Arrow Connector 28">
            <a:extLst>
              <a:ext uri="{FF2B5EF4-FFF2-40B4-BE49-F238E27FC236}">
                <a16:creationId xmlns:a16="http://schemas.microsoft.com/office/drawing/2014/main" id="{B4F1F706-25C9-4DBA-A66A-4C87F83EC5EF}"/>
              </a:ext>
            </a:extLst>
          </p:cNvPr>
          <p:cNvCxnSpPr>
            <a:cxnSpLocks/>
          </p:cNvCxnSpPr>
          <p:nvPr/>
        </p:nvCxnSpPr>
        <p:spPr bwMode="auto">
          <a:xfrm>
            <a:off x="2257329" y="1261250"/>
            <a:ext cx="1" cy="436422"/>
          </a:xfrm>
          <a:prstGeom prst="straightConnector1">
            <a:avLst/>
          </a:prstGeom>
          <a:solidFill>
            <a:srgbClr val="FFFF00"/>
          </a:solidFill>
          <a:ln w="19050" cap="flat" cmpd="sng" algn="ctr">
            <a:solidFill>
              <a:srgbClr val="047BC1"/>
            </a:solidFill>
            <a:prstDash val="solid"/>
            <a:round/>
            <a:headEnd type="none" w="med" len="med"/>
            <a:tailEnd type="arrow"/>
          </a:ln>
          <a:effectLst/>
        </p:spPr>
      </p:cxnSp>
      <p:cxnSp>
        <p:nvCxnSpPr>
          <p:cNvPr id="30" name="Straight Arrow Connector 29">
            <a:extLst>
              <a:ext uri="{FF2B5EF4-FFF2-40B4-BE49-F238E27FC236}">
                <a16:creationId xmlns:a16="http://schemas.microsoft.com/office/drawing/2014/main" id="{702A03C7-8153-4B8D-9E53-74FA69123706}"/>
              </a:ext>
            </a:extLst>
          </p:cNvPr>
          <p:cNvCxnSpPr>
            <a:cxnSpLocks/>
          </p:cNvCxnSpPr>
          <p:nvPr/>
        </p:nvCxnSpPr>
        <p:spPr bwMode="auto">
          <a:xfrm>
            <a:off x="6487022" y="1234987"/>
            <a:ext cx="1" cy="436422"/>
          </a:xfrm>
          <a:prstGeom prst="straightConnector1">
            <a:avLst/>
          </a:prstGeom>
          <a:solidFill>
            <a:srgbClr val="FFFF00"/>
          </a:solidFill>
          <a:ln w="19050" cap="flat" cmpd="sng" algn="ctr">
            <a:solidFill>
              <a:srgbClr val="047BC1"/>
            </a:solidFill>
            <a:prstDash val="solid"/>
            <a:round/>
            <a:headEnd type="none" w="med" len="med"/>
            <a:tailEnd type="arrow"/>
          </a:ln>
          <a:effectLst/>
        </p:spPr>
      </p:cxnSp>
      <p:cxnSp>
        <p:nvCxnSpPr>
          <p:cNvPr id="31" name="Straight Arrow Connector 30">
            <a:extLst>
              <a:ext uri="{FF2B5EF4-FFF2-40B4-BE49-F238E27FC236}">
                <a16:creationId xmlns:a16="http://schemas.microsoft.com/office/drawing/2014/main" id="{9FF291E2-A349-44A7-B3F1-F0D0E8FB0D87}"/>
              </a:ext>
            </a:extLst>
          </p:cNvPr>
          <p:cNvCxnSpPr>
            <a:cxnSpLocks/>
          </p:cNvCxnSpPr>
          <p:nvPr/>
        </p:nvCxnSpPr>
        <p:spPr bwMode="auto">
          <a:xfrm>
            <a:off x="2582753" y="4517945"/>
            <a:ext cx="1" cy="436422"/>
          </a:xfrm>
          <a:prstGeom prst="straightConnector1">
            <a:avLst/>
          </a:prstGeom>
          <a:solidFill>
            <a:srgbClr val="FFFF00"/>
          </a:solidFill>
          <a:ln w="19050" cap="flat" cmpd="sng" algn="ctr">
            <a:solidFill>
              <a:srgbClr val="047BC1"/>
            </a:solidFill>
            <a:prstDash val="solid"/>
            <a:round/>
            <a:headEnd type="none" w="med" len="med"/>
            <a:tailEnd type="arrow"/>
          </a:ln>
          <a:effectLst/>
        </p:spPr>
      </p:cxnSp>
      <p:cxnSp>
        <p:nvCxnSpPr>
          <p:cNvPr id="32" name="Straight Arrow Connector 31">
            <a:extLst>
              <a:ext uri="{FF2B5EF4-FFF2-40B4-BE49-F238E27FC236}">
                <a16:creationId xmlns:a16="http://schemas.microsoft.com/office/drawing/2014/main" id="{13A0216D-0267-4603-8CEC-4055BAE4D71B}"/>
              </a:ext>
            </a:extLst>
          </p:cNvPr>
          <p:cNvCxnSpPr>
            <a:cxnSpLocks/>
          </p:cNvCxnSpPr>
          <p:nvPr/>
        </p:nvCxnSpPr>
        <p:spPr bwMode="auto">
          <a:xfrm>
            <a:off x="5862064" y="5420840"/>
            <a:ext cx="365022" cy="0"/>
          </a:xfrm>
          <a:prstGeom prst="straightConnector1">
            <a:avLst/>
          </a:prstGeom>
          <a:solidFill>
            <a:srgbClr val="FFFF00"/>
          </a:solidFill>
          <a:ln w="19050" cap="flat" cmpd="sng" algn="ctr">
            <a:solidFill>
              <a:srgbClr val="047BC1"/>
            </a:solidFill>
            <a:prstDash val="solid"/>
            <a:round/>
            <a:headEnd type="none" w="med" len="med"/>
            <a:tailEnd type="arrow"/>
          </a:ln>
          <a:effectLst/>
        </p:spPr>
      </p:cxnSp>
      <p:pic>
        <p:nvPicPr>
          <p:cNvPr id="3" name="Picture 2">
            <a:extLst>
              <a:ext uri="{FF2B5EF4-FFF2-40B4-BE49-F238E27FC236}">
                <a16:creationId xmlns:a16="http://schemas.microsoft.com/office/drawing/2014/main" id="{AE880929-B87C-45BC-80B2-B08DFD5D12AA}"/>
              </a:ext>
            </a:extLst>
          </p:cNvPr>
          <p:cNvPicPr>
            <a:picLocks noChangeAspect="1"/>
          </p:cNvPicPr>
          <p:nvPr/>
        </p:nvPicPr>
        <p:blipFill>
          <a:blip r:embed="rId4"/>
          <a:stretch>
            <a:fillRect/>
          </a:stretch>
        </p:blipFill>
        <p:spPr>
          <a:xfrm>
            <a:off x="656802" y="1697672"/>
            <a:ext cx="3195813" cy="2417996"/>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ACD87D24-712E-4FC2-B189-0953CA7D1FF3}"/>
              </a:ext>
            </a:extLst>
          </p:cNvPr>
          <p:cNvPicPr>
            <a:picLocks noChangeAspect="1"/>
          </p:cNvPicPr>
          <p:nvPr/>
        </p:nvPicPr>
        <p:blipFill>
          <a:blip r:embed="rId5"/>
          <a:stretch>
            <a:fillRect/>
          </a:stretch>
        </p:blipFill>
        <p:spPr>
          <a:xfrm>
            <a:off x="1052605" y="4959131"/>
            <a:ext cx="3060295" cy="1776410"/>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D0083AAB-A34F-4162-88E2-7ACF9357ACC9}"/>
              </a:ext>
            </a:extLst>
          </p:cNvPr>
          <p:cNvPicPr>
            <a:picLocks noChangeAspect="1"/>
          </p:cNvPicPr>
          <p:nvPr/>
        </p:nvPicPr>
        <p:blipFill>
          <a:blip r:embed="rId6"/>
          <a:stretch>
            <a:fillRect/>
          </a:stretch>
        </p:blipFill>
        <p:spPr>
          <a:xfrm>
            <a:off x="4867504" y="1878159"/>
            <a:ext cx="3195814" cy="2374994"/>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FA9AEC9C-B0EF-4216-947A-724C657EF516}"/>
              </a:ext>
            </a:extLst>
          </p:cNvPr>
          <p:cNvPicPr>
            <a:picLocks noChangeAspect="1"/>
          </p:cNvPicPr>
          <p:nvPr/>
        </p:nvPicPr>
        <p:blipFill>
          <a:blip r:embed="rId7"/>
          <a:stretch>
            <a:fillRect/>
          </a:stretch>
        </p:blipFill>
        <p:spPr>
          <a:xfrm>
            <a:off x="6200688" y="4917753"/>
            <a:ext cx="2696177" cy="1033294"/>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480312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z="2400" b="0" dirty="0">
                <a:solidFill>
                  <a:schemeClr val="tx1"/>
                </a:solidFill>
                <a:latin typeface="Calibri" panose="020F0502020204030204" pitchFamily="34" charset="0"/>
                <a:cs typeface="Calibri" panose="020F0502020204030204" pitchFamily="34" charset="0"/>
              </a:rPr>
              <a:t>Normes de qualité : </a:t>
            </a:r>
            <a:br>
              <a:rPr lang="fr-CA" sz="3200" b="0" dirty="0">
                <a:solidFill>
                  <a:schemeClr val="tx1"/>
                </a:solidFill>
                <a:latin typeface="Calibri" panose="020F0502020204030204" pitchFamily="34" charset="0"/>
                <a:cs typeface="Calibri" panose="020F0502020204030204" pitchFamily="34" charset="0"/>
              </a:rPr>
            </a:br>
            <a:r>
              <a:rPr lang="fr-CA" dirty="0">
                <a:solidFill>
                  <a:schemeClr val="tx1"/>
                </a:solidFill>
                <a:latin typeface="Calibri" panose="020F0502020204030204" pitchFamily="34" charset="0"/>
                <a:cs typeface="Calibri" panose="020F0502020204030204" pitchFamily="34" charset="0"/>
              </a:rPr>
              <a:t>Guide du patient</a:t>
            </a:r>
            <a:endParaRPr lang="en-US" dirty="0">
              <a:latin typeface="Calibri" panose="020F0502020204030204" pitchFamily="34" charset="0"/>
              <a:cs typeface="Calibri" panose="020F0502020204030204" pitchFamily="34" charset="0"/>
            </a:endParaRPr>
          </a:p>
        </p:txBody>
      </p:sp>
      <p:sp>
        <p:nvSpPr>
          <p:cNvPr id="5" name="Content Placeholder 4"/>
          <p:cNvSpPr>
            <a:spLocks noGrp="1"/>
          </p:cNvSpPr>
          <p:nvPr>
            <p:ph idx="4294967295"/>
          </p:nvPr>
        </p:nvSpPr>
        <p:spPr>
          <a:xfrm>
            <a:off x="457200" y="2436080"/>
            <a:ext cx="3755828" cy="2843090"/>
          </a:xfrm>
        </p:spPr>
        <p:txBody>
          <a:bodyPr/>
          <a:lstStyle/>
          <a:p>
            <a:pPr marL="0" indent="0">
              <a:buNone/>
            </a:pPr>
            <a:r>
              <a:rPr lang="fr-CA" sz="2000" dirty="0">
                <a:latin typeface="Calibri" panose="020F0502020204030204" pitchFamily="34" charset="0"/>
                <a:cs typeface="Calibri" panose="020F0502020204030204" pitchFamily="34" charset="0"/>
              </a:rPr>
              <a:t>Le </a:t>
            </a:r>
            <a:r>
              <a:rPr lang="fr-CA" sz="2000" b="1" dirty="0">
                <a:latin typeface="Calibri" panose="020F0502020204030204" pitchFamily="34" charset="0"/>
                <a:cs typeface="Calibri" panose="020F0502020204030204" pitchFamily="34" charset="0"/>
              </a:rPr>
              <a:t>guide du patient </a:t>
            </a:r>
            <a:r>
              <a:rPr lang="fr-CA" sz="2000" dirty="0">
                <a:latin typeface="Calibri" panose="020F0502020204030204" pitchFamily="34" charset="0"/>
                <a:cs typeface="Calibri" panose="020F0502020204030204" pitchFamily="34" charset="0"/>
              </a:rPr>
              <a:t>est conçu pour donner aux patients de l’information sur ce à quoi ressemblent des soins de qualité pour diverses affections, en se fondant sur les meilleures données probantes, afin qu’ils puissent poser des questions éclairées à leurs fournisseurs de soins de santé. </a:t>
            </a:r>
          </a:p>
        </p:txBody>
      </p:sp>
      <p:pic>
        <p:nvPicPr>
          <p:cNvPr id="4" name="Picture 3">
            <a:extLst>
              <a:ext uri="{FF2B5EF4-FFF2-40B4-BE49-F238E27FC236}">
                <a16:creationId xmlns:a16="http://schemas.microsoft.com/office/drawing/2014/main" id="{4C581BE8-2978-4F02-88CF-B6C4408889AD}"/>
              </a:ext>
            </a:extLst>
          </p:cNvPr>
          <p:cNvPicPr>
            <a:picLocks noChangeAspect="1"/>
          </p:cNvPicPr>
          <p:nvPr/>
        </p:nvPicPr>
        <p:blipFill>
          <a:blip r:embed="rId4"/>
          <a:stretch>
            <a:fillRect/>
          </a:stretch>
        </p:blipFill>
        <p:spPr>
          <a:xfrm>
            <a:off x="4572000" y="1562100"/>
            <a:ext cx="3574076" cy="4591050"/>
          </a:xfrm>
          <a:prstGeom prst="rect">
            <a:avLst/>
          </a:prstGeom>
          <a:effectLst>
            <a:glow rad="63500">
              <a:schemeClr val="accent4">
                <a:satMod val="175000"/>
                <a:alpha val="40000"/>
              </a:schemeClr>
            </a:glow>
          </a:effectLst>
        </p:spPr>
      </p:pic>
    </p:spTree>
    <p:custDataLst>
      <p:tags r:id="rId1"/>
    </p:custDataLst>
    <p:extLst>
      <p:ext uri="{BB962C8B-B14F-4D97-AF65-F5344CB8AC3E}">
        <p14:creationId xmlns:p14="http://schemas.microsoft.com/office/powerpoint/2010/main" val="386164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44584" cy="1459569"/>
          </a:xfrm>
        </p:spPr>
        <p:txBody>
          <a:bodyPr/>
          <a:lstStyle/>
          <a:p>
            <a:r>
              <a:rPr lang="fr-CA" sz="2400" b="0" dirty="0">
                <a:solidFill>
                  <a:schemeClr val="tx1"/>
                </a:solidFill>
                <a:latin typeface="Calibri" panose="020F0502020204030204" pitchFamily="34" charset="0"/>
                <a:cs typeface="Calibri" panose="020F0502020204030204" pitchFamily="34" charset="0"/>
              </a:rPr>
              <a:t>Normes de qualité :</a:t>
            </a:r>
            <a:br>
              <a:rPr lang="fr-CA" sz="2400" dirty="0">
                <a:solidFill>
                  <a:schemeClr val="tx1"/>
                </a:solidFill>
                <a:latin typeface="Calibri" panose="020F0502020204030204" pitchFamily="34" charset="0"/>
                <a:cs typeface="Calibri" panose="020F0502020204030204" pitchFamily="34" charset="0"/>
              </a:rPr>
            </a:br>
            <a:r>
              <a:rPr lang="fr-CA" dirty="0">
                <a:solidFill>
                  <a:schemeClr val="tx1"/>
                </a:solidFill>
                <a:latin typeface="Calibri" panose="020F0502020204030204" pitchFamily="34" charset="0"/>
                <a:cs typeface="Calibri" panose="020F0502020204030204" pitchFamily="34" charset="0"/>
              </a:rPr>
              <a:t>Comment le système de santé peut appuyer la mise en œuvre</a:t>
            </a:r>
            <a:endParaRPr lang="en-US" dirty="0">
              <a:solidFill>
                <a:schemeClr val="tx1"/>
              </a:solidFill>
              <a:latin typeface="Calibri" panose="020F0502020204030204" pitchFamily="34" charset="0"/>
              <a:cs typeface="Calibri" panose="020F0502020204030204" pitchFamily="34" charset="0"/>
            </a:endParaRPr>
          </a:p>
        </p:txBody>
      </p:sp>
      <p:sp>
        <p:nvSpPr>
          <p:cNvPr id="5" name="Content Placeholder 4"/>
          <p:cNvSpPr>
            <a:spLocks noGrp="1"/>
          </p:cNvSpPr>
          <p:nvPr>
            <p:ph idx="4294967295"/>
          </p:nvPr>
        </p:nvSpPr>
        <p:spPr>
          <a:xfrm>
            <a:off x="612591" y="2462404"/>
            <a:ext cx="6626208" cy="2484546"/>
          </a:xfrm>
        </p:spPr>
        <p:txBody>
          <a:bodyPr/>
          <a:lstStyle/>
          <a:p>
            <a:pPr marL="0" indent="0">
              <a:buNone/>
            </a:pPr>
            <a:r>
              <a:rPr lang="fr-FR" sz="2000" dirty="0">
                <a:latin typeface="Calibri" panose="020F0502020204030204" pitchFamily="34" charset="0"/>
                <a:cs typeface="Calibri" panose="020F0502020204030204" pitchFamily="34" charset="0"/>
              </a:rPr>
              <a:t>La mise en œuvre des normes de qualité peut être difficile en raison d'obstacles ou de lacunes au niveau du système, dont beaucoup ont été identifiés tout au long de l'élaboration de cette norme. Santé Ontario travaillera avec d'autres partenaires provinciaux, dont le ministère de la Santé, et les soutiendra afin de combler les lacunes au niveau du système pour soutenir la mise en œuvre des normes de qualité.</a:t>
            </a:r>
            <a:endParaRPr lang="fr-CA" sz="2000"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363751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z="2400" b="0" dirty="0">
                <a:solidFill>
                  <a:schemeClr val="tx1"/>
                </a:solidFill>
                <a:latin typeface="Calibri" panose="020F0502020204030204" pitchFamily="34" charset="0"/>
                <a:cs typeface="Calibri" panose="020F0502020204030204" pitchFamily="34" charset="0"/>
              </a:rPr>
              <a:t>Normes de qualité :</a:t>
            </a:r>
            <a:br>
              <a:rPr lang="fr-CA" sz="2400" dirty="0">
                <a:solidFill>
                  <a:schemeClr val="tx1"/>
                </a:solidFill>
                <a:latin typeface="Calibri" panose="020F0502020204030204" pitchFamily="34" charset="0"/>
                <a:cs typeface="Calibri" panose="020F0502020204030204" pitchFamily="34" charset="0"/>
              </a:rPr>
            </a:br>
            <a:r>
              <a:rPr lang="fr-CA" dirty="0">
                <a:solidFill>
                  <a:schemeClr val="tx1"/>
                </a:solidFill>
                <a:latin typeface="Calibri" panose="020F0502020204030204" pitchFamily="34" charset="0"/>
                <a:cs typeface="Calibri" panose="020F0502020204030204" pitchFamily="34" charset="0"/>
              </a:rPr>
              <a:t>Outils de mise en œuvre</a:t>
            </a:r>
            <a:endParaRPr lang="en-US" dirty="0">
              <a:latin typeface="Calibri" panose="020F0502020204030204" pitchFamily="34" charset="0"/>
              <a:cs typeface="Calibri" panose="020F0502020204030204" pitchFamily="34" charset="0"/>
            </a:endParaRPr>
          </a:p>
        </p:txBody>
      </p:sp>
      <p:sp>
        <p:nvSpPr>
          <p:cNvPr id="5" name="Content Placeholder 4"/>
          <p:cNvSpPr>
            <a:spLocks noGrp="1"/>
          </p:cNvSpPr>
          <p:nvPr>
            <p:ph idx="4294967295"/>
          </p:nvPr>
        </p:nvSpPr>
        <p:spPr>
          <a:xfrm>
            <a:off x="457200" y="1691061"/>
            <a:ext cx="3354340" cy="4248150"/>
          </a:xfrm>
        </p:spPr>
        <p:txBody>
          <a:bodyPr/>
          <a:lstStyle/>
          <a:p>
            <a:pPr marL="0" indent="0">
              <a:buNone/>
            </a:pPr>
            <a:r>
              <a:rPr lang="fr-CA" sz="2000" dirty="0">
                <a:latin typeface="Calibri" panose="020F0502020204030204" pitchFamily="34" charset="0"/>
                <a:cs typeface="Calibri" panose="020F0502020204030204" pitchFamily="34" charset="0"/>
              </a:rPr>
              <a:t>Le </a:t>
            </a:r>
            <a:r>
              <a:rPr lang="fr-CA" sz="2000" b="1" i="1" dirty="0">
                <a:latin typeface="Calibri" panose="020F0502020204030204" pitchFamily="34" charset="0"/>
                <a:cs typeface="Calibri" panose="020F0502020204030204" pitchFamily="34" charset="0"/>
              </a:rPr>
              <a:t>Guide de démarrage</a:t>
            </a:r>
            <a:r>
              <a:rPr lang="fr-CA" sz="2000" b="1" dirty="0">
                <a:latin typeface="Calibri" panose="020F0502020204030204" pitchFamily="34" charset="0"/>
                <a:cs typeface="Calibri" panose="020F0502020204030204" pitchFamily="34" charset="0"/>
              </a:rPr>
              <a:t> :</a:t>
            </a:r>
          </a:p>
          <a:p>
            <a:pPr>
              <a:buClr>
                <a:srgbClr val="00B2E3"/>
              </a:buClr>
            </a:pPr>
            <a:r>
              <a:rPr lang="fr-CA" sz="2000" dirty="0">
                <a:latin typeface="Calibri" panose="020F0502020204030204" pitchFamily="34" charset="0"/>
                <a:cs typeface="Calibri" panose="020F0502020204030204" pitchFamily="34" charset="0"/>
              </a:rPr>
              <a:t>Décrit le processus d’utilisation de la norme de qualité à titre de ressource pour offrir des soins de qualité supérieure</a:t>
            </a:r>
          </a:p>
          <a:p>
            <a:pPr>
              <a:buClr>
                <a:srgbClr val="00B2E3"/>
              </a:buClr>
            </a:pPr>
            <a:r>
              <a:rPr lang="fr-CA" sz="2000" dirty="0">
                <a:latin typeface="Calibri" panose="020F0502020204030204" pitchFamily="34" charset="0"/>
                <a:cs typeface="Calibri" panose="020F0502020204030204" pitchFamily="34" charset="0"/>
              </a:rPr>
              <a:t>Contient des démarches fondées sur des données probantes, ainsi que d’autres outils et modèles utiles pour mettre en œuvre les idées de changement à l’échelle de la pratique</a:t>
            </a:r>
          </a:p>
        </p:txBody>
      </p:sp>
      <p:pic>
        <p:nvPicPr>
          <p:cNvPr id="6" name="Picture 5">
            <a:extLst>
              <a:ext uri="{FF2B5EF4-FFF2-40B4-BE49-F238E27FC236}">
                <a16:creationId xmlns:a16="http://schemas.microsoft.com/office/drawing/2014/main" id="{81B1B121-9C0B-4C17-B00E-2EE1AE23D50F}"/>
              </a:ext>
            </a:extLst>
          </p:cNvPr>
          <p:cNvPicPr>
            <a:picLocks noChangeAspect="1"/>
          </p:cNvPicPr>
          <p:nvPr/>
        </p:nvPicPr>
        <p:blipFill>
          <a:blip r:embed="rId4"/>
          <a:srcRect/>
          <a:stretch/>
        </p:blipFill>
        <p:spPr>
          <a:xfrm>
            <a:off x="4190260" y="2173288"/>
            <a:ext cx="4366493" cy="3283697"/>
          </a:xfrm>
          <a:prstGeom prst="rect">
            <a:avLst/>
          </a:prstGeom>
          <a:ln>
            <a:noFill/>
          </a:ln>
          <a:effectLst>
            <a:outerShdw blurRad="292100" dist="165100" dir="2700000" sx="93000" sy="93000" algn="tl" rotWithShape="0">
              <a:srgbClr val="333333">
                <a:alpha val="81000"/>
              </a:srgbClr>
            </a:outerShdw>
          </a:effectLst>
        </p:spPr>
      </p:pic>
    </p:spTree>
    <p:custDataLst>
      <p:tags r:id="rId1"/>
    </p:custDataLst>
    <p:extLst>
      <p:ext uri="{BB962C8B-B14F-4D97-AF65-F5344CB8AC3E}">
        <p14:creationId xmlns:p14="http://schemas.microsoft.com/office/powerpoint/2010/main" val="25015829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4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3"/>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3"/>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4"/>
</p:tagLst>
</file>

<file path=ppt/tags/tag7.xml><?xml version="1.0" encoding="utf-8"?>
<p:tagLst xmlns:a="http://schemas.openxmlformats.org/drawingml/2006/main" xmlns:r="http://schemas.openxmlformats.org/officeDocument/2006/relationships" xmlns:p="http://schemas.openxmlformats.org/presentationml/2006/main">
  <p:tag name="NUM" val="5"/>
</p:tagLst>
</file>

<file path=ppt/tags/tag8.xml><?xml version="1.0" encoding="utf-8"?>
<p:tagLst xmlns:a="http://schemas.openxmlformats.org/drawingml/2006/main" xmlns:r="http://schemas.openxmlformats.org/officeDocument/2006/relationships" xmlns:p="http://schemas.openxmlformats.org/presentationml/2006/main">
  <p:tag name="NUM" val="6"/>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HQO Draft Template_4-3">
  <a:themeElements>
    <a:clrScheme name="HQO">
      <a:dk1>
        <a:srgbClr val="000000"/>
      </a:dk1>
      <a:lt1>
        <a:srgbClr val="FFFFFF"/>
      </a:lt1>
      <a:dk2>
        <a:srgbClr val="000000"/>
      </a:dk2>
      <a:lt2>
        <a:srgbClr val="808080"/>
      </a:lt2>
      <a:accent1>
        <a:srgbClr val="BBE0E3"/>
      </a:accent1>
      <a:accent2>
        <a:srgbClr val="00A0AF"/>
      </a:accent2>
      <a:accent3>
        <a:srgbClr val="FFFFFF"/>
      </a:accent3>
      <a:accent4>
        <a:srgbClr val="000000"/>
      </a:accent4>
      <a:accent5>
        <a:srgbClr val="00788A"/>
      </a:accent5>
      <a:accent6>
        <a:srgbClr val="D2492A"/>
      </a:accent6>
      <a:hlink>
        <a:srgbClr val="00788A"/>
      </a:hlink>
      <a:folHlink>
        <a:srgbClr val="929292"/>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HQO_Slide">
  <a:themeElements>
    <a:clrScheme name="HQO">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00A0A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HQO_Slide">
  <a:themeElements>
    <a:clrScheme name="HQO">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00A0A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HQO Draft Template_4-3">
  <a:themeElements>
    <a:clrScheme name="HQO">
      <a:dk1>
        <a:srgbClr val="000000"/>
      </a:dk1>
      <a:lt1>
        <a:srgbClr val="FFFFFF"/>
      </a:lt1>
      <a:dk2>
        <a:srgbClr val="000000"/>
      </a:dk2>
      <a:lt2>
        <a:srgbClr val="808080"/>
      </a:lt2>
      <a:accent1>
        <a:srgbClr val="BBE0E3"/>
      </a:accent1>
      <a:accent2>
        <a:srgbClr val="00A0AF"/>
      </a:accent2>
      <a:accent3>
        <a:srgbClr val="FFFFFF"/>
      </a:accent3>
      <a:accent4>
        <a:srgbClr val="000000"/>
      </a:accent4>
      <a:accent5>
        <a:srgbClr val="00788A"/>
      </a:accent5>
      <a:accent6>
        <a:srgbClr val="D2492A"/>
      </a:accent6>
      <a:hlink>
        <a:srgbClr val="00788A"/>
      </a:hlink>
      <a:folHlink>
        <a:srgbClr val="929292"/>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87C881337BA634CB24E3F47CE2BD802" ma:contentTypeVersion="17" ma:contentTypeDescription="Create a new document." ma:contentTypeScope="" ma:versionID="43125e167fc83124e5f7b2e104ff2bf6">
  <xsd:schema xmlns:xsd="http://www.w3.org/2001/XMLSchema" xmlns:xs="http://www.w3.org/2001/XMLSchema" xmlns:p="http://schemas.microsoft.com/office/2006/metadata/properties" xmlns:ns2="623dabe2-7971-4695-be10-17b1dbde532f" xmlns:ns3="6c5f5d2b-f1b1-4c45-8a52-a91f711c4b1e" targetNamespace="http://schemas.microsoft.com/office/2006/metadata/properties" ma:root="true" ma:fieldsID="d8a80d3d112cf10badd2fed2926e278e" ns2:_="" ns3:_="">
    <xsd:import namespace="623dabe2-7971-4695-be10-17b1dbde532f"/>
    <xsd:import namespace="6c5f5d2b-f1b1-4c45-8a52-a91f711c4b1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3dabe2-7971-4695-be10-17b1dbde532f" elementFormDefault="qualified">
    <xsd:import namespace="http://schemas.microsoft.com/office/2006/documentManagement/types"/>
    <xsd:import namespace="http://schemas.microsoft.com/office/infopath/2007/PartnerControls"/>
    <xsd:element name="SharedWithUsers" ma:index="8"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c5f5d2b-f1b1-4c45-8a52-a91f711c4b1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623dabe2-7971-4695-be10-17b1dbde532f">
      <UserInfo>
        <DisplayName>Adatia, Tasleen</DisplayName>
        <AccountId>219</AccountId>
        <AccountType/>
      </UserInfo>
      <UserInfo>
        <DisplayName>Willson, Vanessa</DisplayName>
        <AccountId>192</AccountId>
        <AccountType/>
      </UserInfo>
      <UserInfo>
        <DisplayName>Ginieniewicz, Jorge</DisplayName>
        <AccountId>343</AccountId>
        <AccountType/>
      </UserInfo>
      <UserInfo>
        <DisplayName>Zago, Dave</DisplayName>
        <AccountId>215</AccountId>
        <AccountType/>
      </UserInfo>
      <UserInfo>
        <DisplayName>Aytona-Arena, Loren</DisplayName>
        <AccountId>667</AccountId>
        <AccountType/>
      </UserInfo>
      <UserInfo>
        <DisplayName>Mohamed, Merissa</DisplayName>
        <AccountId>79</AccountId>
        <AccountType/>
      </UserInfo>
      <UserInfo>
        <DisplayName>Abdolzahraei, Saleemeh</DisplayName>
        <AccountId>935</AccountId>
        <AccountType/>
      </UserInfo>
      <UserInfo>
        <DisplayName>Jeria, Sabrina</DisplayName>
        <AccountId>3763</AccountId>
        <AccountType/>
      </UserInfo>
      <UserInfo>
        <DisplayName>Maguire, Timothy</DisplayName>
        <AccountId>78</AccountId>
        <AccountType/>
      </UserInfo>
      <UserInfo>
        <DisplayName>Singh, Hasmita</DisplayName>
        <AccountId>394</AccountId>
        <AccountType/>
      </UserInfo>
      <UserInfo>
        <DisplayName>Irwin, Terri</DisplayName>
        <AccountId>202</AccountId>
        <AccountType/>
      </UserInfo>
      <UserInfo>
        <DisplayName>Harrison, Susan</DisplayName>
        <AccountId>76</AccountId>
        <AccountType/>
      </UserInfo>
      <UserInfo>
        <DisplayName>Degani, Naushaba</DisplayName>
        <AccountId>421</AccountId>
        <AccountType/>
      </UserInfo>
      <UserInfo>
        <DisplayName>Phillips, Lacey</DisplayName>
        <AccountId>195</AccountId>
        <AccountType/>
      </UserInfo>
      <UserInfo>
        <DisplayName>Wong, Steven</DisplayName>
        <AccountId>455</AccountId>
        <AccountType/>
      </UserInfo>
    </SharedWithUsers>
  </documentManagement>
</p:properties>
</file>

<file path=customXml/itemProps1.xml><?xml version="1.0" encoding="utf-8"?>
<ds:datastoreItem xmlns:ds="http://schemas.openxmlformats.org/officeDocument/2006/customXml" ds:itemID="{CA4F16E6-A0E5-46B4-BF77-45B7D5E570E1}"/>
</file>

<file path=customXml/itemProps2.xml><?xml version="1.0" encoding="utf-8"?>
<ds:datastoreItem xmlns:ds="http://schemas.openxmlformats.org/officeDocument/2006/customXml" ds:itemID="{149A68B3-4EDB-43A9-80F7-657163E4435D}">
  <ds:schemaRefs>
    <ds:schemaRef ds:uri="http://schemas.microsoft.com/sharepoint/v3/contenttype/forms"/>
  </ds:schemaRefs>
</ds:datastoreItem>
</file>

<file path=customXml/itemProps3.xml><?xml version="1.0" encoding="utf-8"?>
<ds:datastoreItem xmlns:ds="http://schemas.openxmlformats.org/officeDocument/2006/customXml" ds:itemID="{077211F7-2DF1-4B68-8B60-CC913EB92E33}">
  <ds:schemaRefs>
    <ds:schemaRef ds:uri="http://schemas.microsoft.com/office/2006/documentManagement/types"/>
    <ds:schemaRef ds:uri="http://purl.org/dc/elements/1.1/"/>
    <ds:schemaRef ds:uri="http://schemas.microsoft.com/office/2006/metadata/properties"/>
    <ds:schemaRef ds:uri="f4a9ebb6-6bae-4df8-b4d9-b705f0eb6b4b"/>
    <ds:schemaRef ds:uri="http://purl.org/dc/terms/"/>
    <ds:schemaRef ds:uri="http://schemas.openxmlformats.org/package/2006/metadata/core-properties"/>
    <ds:schemaRef ds:uri="http://purl.org/dc/dcmitype/"/>
    <ds:schemaRef ds:uri="http://schemas.microsoft.com/office/infopath/2007/PartnerControls"/>
    <ds:schemaRef ds:uri="623dabe2-7971-4695-be10-17b1dbde532f"/>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297</TotalTime>
  <Words>4941</Words>
  <Application>Microsoft Office PowerPoint</Application>
  <PresentationFormat>On-screen Show (4:3)</PresentationFormat>
  <Paragraphs>266</Paragraphs>
  <Slides>38</Slides>
  <Notes>26</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38</vt:i4>
      </vt:variant>
    </vt:vector>
  </HeadingPairs>
  <TitlesOfParts>
    <vt:vector size="50" baseType="lpstr">
      <vt:lpstr>MS PGothic</vt:lpstr>
      <vt:lpstr>Arial</vt:lpstr>
      <vt:lpstr>Arial Narrow</vt:lpstr>
      <vt:lpstr>Calibri</vt:lpstr>
      <vt:lpstr>Courier New</vt:lpstr>
      <vt:lpstr>Helvetica Neue</vt:lpstr>
      <vt:lpstr>Helvetica Neue Light</vt:lpstr>
      <vt:lpstr>ITC Century Std Book</vt:lpstr>
      <vt:lpstr>HQO Draft Template_4-3</vt:lpstr>
      <vt:lpstr>HQO_Slide</vt:lpstr>
      <vt:lpstr>1_HQO_Slide</vt:lpstr>
      <vt:lpstr>1_HQO Draft Template_4-3</vt:lpstr>
      <vt:lpstr>PowerPoint Presentation</vt:lpstr>
      <vt:lpstr>Objectifs</vt:lpstr>
      <vt:lpstr>Normes de qualité</vt:lpstr>
      <vt:lpstr>Normes de qualité</vt:lpstr>
      <vt:lpstr>Ressources des normes de qualité</vt:lpstr>
      <vt:lpstr>PowerPoint Presentation</vt:lpstr>
      <vt:lpstr>Normes de qualité :  Guide du patient</vt:lpstr>
      <vt:lpstr>Normes de qualité : Comment le système de santé peut appuyer la mise en œuvre</vt:lpstr>
      <vt:lpstr>Normes de qualité : Outils de mise en œuvre</vt:lpstr>
      <vt:lpstr>Normes de qualité :  Quorum</vt:lpstr>
      <vt:lpstr>Normes de qualité : Guide de mesure</vt:lpstr>
      <vt:lpstr>Normes de qualité : Tableaux de données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Portée de cette norme de qualité</vt:lpstr>
      <vt:lpstr>Thèmes de l’énoncé sur cette norme de qualité</vt:lpstr>
      <vt:lpstr>Énoncé de qualité 1 :  Éducation et soutien en matière d’autogestion du diabète </vt:lpstr>
      <vt:lpstr>Énoncé de qualité 2 :  Accès à une équipe interprofessionnelle de soins </vt:lpstr>
      <vt:lpstr>Énoncé de qualité 3 :  Fixer et atteindre des objectifs glycémiques </vt:lpstr>
      <vt:lpstr>Énoncé de qualité 4 :  Cerner et évaluer les besoins en matière de santé mentale </vt:lpstr>
      <vt:lpstr>Énoncé de qualité 5 :  Transition de la prise en charge du diabète chez l’enfant à celle chez l’adulte  </vt:lpstr>
      <vt:lpstr>PowerPoint Presentation</vt:lpstr>
      <vt:lpstr>Indicateurs qui peuvent être mesurés à l’aide de données provinciales</vt:lpstr>
      <vt:lpstr>Indicateurs pouvant être mesurés à l’aide de données provinciales (suite de la diapositive précédente)</vt:lpstr>
      <vt:lpstr>Indicateurs pouvant être mesurés à l’aide de données provinciales (suite de la diapositive précédente)</vt:lpstr>
      <vt:lpstr>Indicateurs pouvant être mesurés à l’aide de données provinciales (suite de la diapositive précédente)</vt:lpstr>
      <vt:lpstr>Indicateurs ne pouvant être mesurés qu’à l’aide de données locales</vt:lpstr>
      <vt:lpstr>Sources des données et remerciements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Ginieniewicz, Jorge</dc:creator>
  <cp:lastModifiedBy>Harrison, Susan</cp:lastModifiedBy>
  <cp:revision>6</cp:revision>
  <dcterms:modified xsi:type="dcterms:W3CDTF">2021-04-16T18:06:31Z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0x010100F87C881337BA634CB24E3F47CE2BD802</vt:lpwstr>
  </property>
  <property fmtid="{D5CDD505-2E9C-101B-9397-08002B2CF9AE}" pid="3" name="ArticulateGUID">
    <vt:lpwstr>A2B460D2-FA6A-48B5-B38D-25ED4533D0C7</vt:lpwstr>
  </property>
  <property fmtid="{D5CDD505-2E9C-101B-9397-08002B2CF9AE}" pid="4" name="ArticulatePath">
    <vt:lpwstr>Opioid Use Disorder Quality Standard Slides</vt:lpwstr>
  </property>
  <property fmtid="{D5CDD505-2E9C-101B-9397-08002B2CF9AE}" pid="5" name="AuthorIds_UIVersion_7680">
    <vt:lpwstr>192</vt:lpwstr>
  </property>
  <property fmtid="{D5CDD505-2E9C-101B-9397-08002B2CF9AE}" pid="6" name="AuthorIds_UIVersion_1536">
    <vt:lpwstr>76</vt:lpwstr>
  </property>
</Properties>
</file>