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769" r:id="rId4"/>
  </p:sldMasterIdLst>
  <p:notesMasterIdLst>
    <p:notesMasterId r:id="rId15"/>
  </p:notesMasterIdLst>
  <p:handoutMasterIdLst>
    <p:handoutMasterId r:id="rId16"/>
  </p:handoutMasterIdLst>
  <p:sldIdLst>
    <p:sldId id="357" r:id="rId5"/>
    <p:sldId id="370" r:id="rId6"/>
    <p:sldId id="372" r:id="rId7"/>
    <p:sldId id="365" r:id="rId8"/>
    <p:sldId id="366" r:id="rId9"/>
    <p:sldId id="367" r:id="rId10"/>
    <p:sldId id="368" r:id="rId11"/>
    <p:sldId id="355" r:id="rId12"/>
    <p:sldId id="369" r:id="rId13"/>
    <p:sldId id="351" r:id="rId14"/>
  </p:sldIdLst>
  <p:sldSz cx="9144000" cy="6858000" type="screen4x3"/>
  <p:notesSz cx="9309100" cy="7023100"/>
  <p:defaultTex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70">
          <p15:clr>
            <a:srgbClr val="A4A3A4"/>
          </p15:clr>
        </p15:guide>
        <p15:guide id="2" orient="horz" pos="469">
          <p15:clr>
            <a:srgbClr val="A4A3A4"/>
          </p15:clr>
        </p15:guide>
        <p15:guide id="3" orient="horz" pos="349">
          <p15:clr>
            <a:srgbClr val="A4A3A4"/>
          </p15:clr>
        </p15:guide>
        <p15:guide id="4" pos="2835">
          <p15:clr>
            <a:srgbClr val="A4A3A4"/>
          </p15:clr>
        </p15:guide>
      </p15:sldGuideLst>
    </p:ext>
    <p:ext uri="{2D200454-40CA-4A62-9FC3-DE9A4176ACB9}">
      <p15:notesGuideLst xmlns:p15="http://schemas.microsoft.com/office/powerpoint/2012/main">
        <p15:guide id="1" orient="horz" pos="2212" userDrawn="1">
          <p15:clr>
            <a:srgbClr val="A4A3A4"/>
          </p15:clr>
        </p15:guide>
        <p15:guide id="2" pos="293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ipper, Jennifer" initials="SJ" lastIdx="11" clrIdx="0"/>
  <p:cmAuthor id="1" name="Loren Aytona" initials="" lastIdx="37" clrIdx="1"/>
  <p:cmAuthor id="2" name="Adatia, Tasleen" initials="AT" lastIdx="5" clrIdx="2">
    <p:extLst>
      <p:ext uri="{19B8F6BF-5375-455C-9EA6-DF929625EA0E}">
        <p15:presenceInfo xmlns:p15="http://schemas.microsoft.com/office/powerpoint/2012/main" userId="S-1-5-21-535683054-4239906057-3132855710-34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DFF"/>
    <a:srgbClr val="EEDACF"/>
    <a:srgbClr val="F7F7F7"/>
    <a:srgbClr val="D2492A"/>
    <a:srgbClr val="00A0AF"/>
    <a:srgbClr val="000000"/>
    <a:srgbClr val="C86205"/>
    <a:srgbClr val="8B9187"/>
    <a:srgbClr val="0C657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552" autoAdjust="0"/>
  </p:normalViewPr>
  <p:slideViewPr>
    <p:cSldViewPr snapToGrid="0">
      <p:cViewPr varScale="1">
        <p:scale>
          <a:sx n="73" d="100"/>
          <a:sy n="73" d="100"/>
        </p:scale>
        <p:origin x="222" y="66"/>
      </p:cViewPr>
      <p:guideLst>
        <p:guide orient="horz" pos="470"/>
        <p:guide orient="horz" pos="469"/>
        <p:guide orient="horz" pos="349"/>
        <p:guide pos="2835"/>
      </p:guideLst>
    </p:cSldViewPr>
  </p:slideViewPr>
  <p:notesTextViewPr>
    <p:cViewPr>
      <p:scale>
        <a:sx n="100" d="100"/>
        <a:sy n="100" d="100"/>
      </p:scale>
      <p:origin x="0" y="0"/>
    </p:cViewPr>
  </p:notesTextViewPr>
  <p:notesViewPr>
    <p:cSldViewPr snapToGrid="0">
      <p:cViewPr>
        <p:scale>
          <a:sx n="1" d="2"/>
          <a:sy n="1" d="2"/>
        </p:scale>
        <p:origin x="0" y="0"/>
      </p:cViewPr>
      <p:guideLst>
        <p:guide orient="horz" pos="2212"/>
        <p:guide pos="29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1" y="0"/>
            <a:ext cx="4034475" cy="351155"/>
          </a:xfrm>
          <a:prstGeom prst="rect">
            <a:avLst/>
          </a:prstGeom>
          <a:noFill/>
          <a:ln w="9525">
            <a:noFill/>
            <a:miter lim="800000"/>
            <a:headEnd/>
            <a:tailEnd/>
          </a:ln>
          <a:effectLst/>
        </p:spPr>
        <p:txBody>
          <a:bodyPr vert="horz" wrap="square" lIns="91861" tIns="45930" rIns="91861" bIns="45930" numCol="1" anchor="t" anchorCtr="0" compatLnSpc="1">
            <a:prstTxWarp prst="textNoShape">
              <a:avLst/>
            </a:prstTxWarp>
          </a:bodyPr>
          <a:lstStyle>
            <a:lvl1pPr eaLnBrk="0" hangingPunct="0">
              <a:spcBef>
                <a:spcPct val="0"/>
              </a:spcBef>
              <a:defRPr sz="1100" u="none">
                <a:latin typeface="Arial Narrow" pitchFamily="34" charset="0"/>
                <a:ea typeface="ＭＳ Ｐゴシック" pitchFamily="68" charset="-128"/>
                <a:cs typeface="+mn-cs"/>
              </a:defRPr>
            </a:lvl1pPr>
          </a:lstStyle>
          <a:p>
            <a:pPr>
              <a:defRPr/>
            </a:pPr>
            <a:r>
              <a:rPr lang="en-CA"/>
              <a:t>Health Quality Ontario</a:t>
            </a:r>
          </a:p>
        </p:txBody>
      </p:sp>
      <p:sp>
        <p:nvSpPr>
          <p:cNvPr id="234500" name="Rectangle 4"/>
          <p:cNvSpPr>
            <a:spLocks noGrp="1" noChangeArrowheads="1"/>
          </p:cNvSpPr>
          <p:nvPr>
            <p:ph type="ftr" sz="quarter" idx="2"/>
          </p:nvPr>
        </p:nvSpPr>
        <p:spPr bwMode="auto">
          <a:xfrm>
            <a:off x="0" y="6670349"/>
            <a:ext cx="5998313" cy="351155"/>
          </a:xfrm>
          <a:prstGeom prst="rect">
            <a:avLst/>
          </a:prstGeom>
          <a:noFill/>
          <a:ln w="9525">
            <a:noFill/>
            <a:miter lim="800000"/>
            <a:headEnd/>
            <a:tailEnd/>
          </a:ln>
          <a:effectLst/>
        </p:spPr>
        <p:txBody>
          <a:bodyPr vert="horz" wrap="square" lIns="91861" tIns="45930" rIns="91861" bIns="45930" numCol="1" anchor="b" anchorCtr="0" compatLnSpc="1">
            <a:prstTxWarp prst="textNoShape">
              <a:avLst/>
            </a:prstTxWarp>
          </a:bodyPr>
          <a:lstStyle>
            <a:lvl1pPr eaLnBrk="0" hangingPunct="0">
              <a:spcBef>
                <a:spcPct val="0"/>
              </a:spcBef>
              <a:defRPr sz="900" u="none">
                <a:latin typeface="Arial Narrow" pitchFamily="34" charset="0"/>
                <a:ea typeface="ＭＳ Ｐゴシック" pitchFamily="68" charset="-128"/>
                <a:cs typeface="+mn-cs"/>
              </a:defRPr>
            </a:lvl1pPr>
          </a:lstStyle>
          <a:p>
            <a:pPr>
              <a:defRPr/>
            </a:pPr>
            <a:endParaRPr lang="en-CA"/>
          </a:p>
        </p:txBody>
      </p:sp>
      <p:sp>
        <p:nvSpPr>
          <p:cNvPr id="234501" name="Rectangle 5"/>
          <p:cNvSpPr>
            <a:spLocks noGrp="1" noChangeArrowheads="1"/>
          </p:cNvSpPr>
          <p:nvPr>
            <p:ph type="sldNum" sz="quarter" idx="3"/>
          </p:nvPr>
        </p:nvSpPr>
        <p:spPr bwMode="auto">
          <a:xfrm>
            <a:off x="8301677" y="6670349"/>
            <a:ext cx="1005830" cy="351155"/>
          </a:xfrm>
          <a:prstGeom prst="rect">
            <a:avLst/>
          </a:prstGeom>
          <a:noFill/>
          <a:ln w="9525">
            <a:noFill/>
            <a:miter lim="800000"/>
            <a:headEnd/>
            <a:tailEnd/>
          </a:ln>
          <a:effectLst/>
        </p:spPr>
        <p:txBody>
          <a:bodyPr vert="horz" wrap="square" lIns="91861" tIns="45930" rIns="91861" bIns="45930" numCol="1" anchor="b" anchorCtr="0" compatLnSpc="1">
            <a:prstTxWarp prst="textNoShape">
              <a:avLst/>
            </a:prstTxWarp>
          </a:bodyPr>
          <a:lstStyle>
            <a:lvl1pPr algn="r" eaLnBrk="0" hangingPunct="0">
              <a:defRPr sz="1200" u="none"/>
            </a:lvl1pPr>
          </a:lstStyle>
          <a:p>
            <a:fld id="{7E981981-9D94-4DEE-BB6F-8340CF993D55}" type="slidenum">
              <a:rPr lang="en-CA" altLang="en-US"/>
              <a:pPr/>
              <a:t>‹#›</a:t>
            </a:fld>
            <a:endParaRPr lang="en-CA" alt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0"/>
            <a:ext cx="4034475" cy="351155"/>
          </a:xfrm>
          <a:prstGeom prst="rect">
            <a:avLst/>
          </a:prstGeom>
          <a:noFill/>
          <a:ln w="9525">
            <a:noFill/>
            <a:miter lim="800000"/>
            <a:headEnd/>
            <a:tailEnd/>
          </a:ln>
        </p:spPr>
        <p:txBody>
          <a:bodyPr vert="horz" wrap="square" lIns="93306" tIns="46654" rIns="93306" bIns="46654" numCol="1" anchor="t" anchorCtr="0" compatLnSpc="1">
            <a:prstTxWarp prst="textNoShape">
              <a:avLst/>
            </a:prstTxWarp>
          </a:bodyPr>
          <a:lstStyle>
            <a:lvl1pPr defTabSz="465682"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1" name="Rectangle 3"/>
          <p:cNvSpPr>
            <a:spLocks noGrp="1" noChangeArrowheads="1"/>
          </p:cNvSpPr>
          <p:nvPr>
            <p:ph type="dt" idx="1"/>
          </p:nvPr>
        </p:nvSpPr>
        <p:spPr bwMode="auto">
          <a:xfrm>
            <a:off x="5273032" y="0"/>
            <a:ext cx="4034475" cy="351155"/>
          </a:xfrm>
          <a:prstGeom prst="rect">
            <a:avLst/>
          </a:prstGeom>
          <a:noFill/>
          <a:ln w="9525">
            <a:noFill/>
            <a:miter lim="800000"/>
            <a:headEnd/>
            <a:tailEnd/>
          </a:ln>
        </p:spPr>
        <p:txBody>
          <a:bodyPr vert="horz" wrap="square" lIns="93306" tIns="46654" rIns="93306" bIns="46654" numCol="1" anchor="t" anchorCtr="0" compatLnSpc="1">
            <a:prstTxWarp prst="textNoShape">
              <a:avLst/>
            </a:prstTxWarp>
          </a:bodyPr>
          <a:lstStyle>
            <a:lvl1pPr algn="r" defTabSz="465682" eaLnBrk="0" hangingPunct="0">
              <a:defRPr sz="1200" u="none"/>
            </a:lvl1pPr>
          </a:lstStyle>
          <a:p>
            <a:fld id="{24F56CF2-DCFE-4A13-AF35-E1D99AC3E997}" type="datetime1">
              <a:rPr lang="en-CA" altLang="en-US"/>
              <a:pPr/>
              <a:t>2017-09-19</a:t>
            </a:fld>
            <a:endParaRPr lang="en-CA" altLang="en-US"/>
          </a:p>
        </p:txBody>
      </p:sp>
      <p:sp>
        <p:nvSpPr>
          <p:cNvPr id="32772" name="Rectangle 4"/>
          <p:cNvSpPr>
            <a:spLocks noGrp="1" noRot="1" noChangeAspect="1" noChangeArrowheads="1" noTextEdit="1"/>
          </p:cNvSpPr>
          <p:nvPr>
            <p:ph type="sldImg" idx="2"/>
          </p:nvPr>
        </p:nvSpPr>
        <p:spPr bwMode="auto">
          <a:xfrm>
            <a:off x="2898775" y="527050"/>
            <a:ext cx="3511550" cy="2633663"/>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3" name="Rectangle 5"/>
          <p:cNvSpPr>
            <a:spLocks noGrp="1" noChangeArrowheads="1"/>
          </p:cNvSpPr>
          <p:nvPr>
            <p:ph type="body" sz="quarter" idx="3"/>
          </p:nvPr>
        </p:nvSpPr>
        <p:spPr bwMode="auto">
          <a:xfrm>
            <a:off x="930910" y="3335973"/>
            <a:ext cx="7447280" cy="3160395"/>
          </a:xfrm>
          <a:prstGeom prst="rect">
            <a:avLst/>
          </a:prstGeom>
          <a:noFill/>
          <a:ln w="9525">
            <a:noFill/>
            <a:miter lim="800000"/>
            <a:headEnd/>
            <a:tailEnd/>
          </a:ln>
        </p:spPr>
        <p:txBody>
          <a:bodyPr vert="horz" wrap="square" lIns="93306" tIns="46654" rIns="93306" bIns="46654"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8374" name="Rectangle 6"/>
          <p:cNvSpPr>
            <a:spLocks noGrp="1" noChangeArrowheads="1"/>
          </p:cNvSpPr>
          <p:nvPr>
            <p:ph type="ftr" sz="quarter" idx="4"/>
          </p:nvPr>
        </p:nvSpPr>
        <p:spPr bwMode="auto">
          <a:xfrm>
            <a:off x="1" y="6670349"/>
            <a:ext cx="4034475" cy="351155"/>
          </a:xfrm>
          <a:prstGeom prst="rect">
            <a:avLst/>
          </a:prstGeom>
          <a:noFill/>
          <a:ln w="9525">
            <a:noFill/>
            <a:miter lim="800000"/>
            <a:headEnd/>
            <a:tailEnd/>
          </a:ln>
        </p:spPr>
        <p:txBody>
          <a:bodyPr vert="horz" wrap="square" lIns="93306" tIns="46654" rIns="93306" bIns="46654" numCol="1" anchor="b" anchorCtr="0" compatLnSpc="1">
            <a:prstTxWarp prst="textNoShape">
              <a:avLst/>
            </a:prstTxWarp>
          </a:bodyPr>
          <a:lstStyle>
            <a:lvl1pPr defTabSz="465682"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5" name="Rectangle 7"/>
          <p:cNvSpPr>
            <a:spLocks noGrp="1" noChangeArrowheads="1"/>
          </p:cNvSpPr>
          <p:nvPr>
            <p:ph type="sldNum" sz="quarter" idx="5"/>
          </p:nvPr>
        </p:nvSpPr>
        <p:spPr bwMode="auto">
          <a:xfrm>
            <a:off x="5273032" y="6670349"/>
            <a:ext cx="4034475" cy="351155"/>
          </a:xfrm>
          <a:prstGeom prst="rect">
            <a:avLst/>
          </a:prstGeom>
          <a:noFill/>
          <a:ln w="9525">
            <a:noFill/>
            <a:miter lim="800000"/>
            <a:headEnd/>
            <a:tailEnd/>
          </a:ln>
        </p:spPr>
        <p:txBody>
          <a:bodyPr vert="horz" wrap="square" lIns="93306" tIns="46654" rIns="93306" bIns="46654" numCol="1" anchor="b" anchorCtr="0" compatLnSpc="1">
            <a:prstTxWarp prst="textNoShape">
              <a:avLst/>
            </a:prstTxWarp>
          </a:bodyPr>
          <a:lstStyle>
            <a:lvl1pPr algn="r" defTabSz="465682" eaLnBrk="0" hangingPunct="0">
              <a:defRPr sz="1200" u="none"/>
            </a:lvl1pPr>
          </a:lstStyle>
          <a:p>
            <a:fld id="{0597D704-995A-451A-AAA2-B9462F0B3A37}" type="slidenum">
              <a:rPr lang="en-CA" altLang="en-US"/>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a:pPr/>
              <a:t>0</a:t>
            </a:fld>
            <a:endParaRPr lang="en-CA" altLang="en-US"/>
          </a:p>
        </p:txBody>
      </p:sp>
    </p:spTree>
    <p:extLst>
      <p:ext uri="{BB962C8B-B14F-4D97-AF65-F5344CB8AC3E}">
        <p14:creationId xmlns:p14="http://schemas.microsoft.com/office/powerpoint/2010/main" val="3965980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solidFill>
                  <a:srgbClr val="000000"/>
                </a:solidFill>
              </a:rPr>
              <a:pPr/>
              <a:t>2</a:t>
            </a:fld>
            <a:endParaRPr lang="en-CA" altLang="en-US" dirty="0">
              <a:solidFill>
                <a:srgbClr val="000000"/>
              </a:solidFill>
            </a:endParaRPr>
          </a:p>
        </p:txBody>
      </p:sp>
    </p:spTree>
    <p:extLst>
      <p:ext uri="{BB962C8B-B14F-4D97-AF65-F5344CB8AC3E}">
        <p14:creationId xmlns:p14="http://schemas.microsoft.com/office/powerpoint/2010/main" val="415981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3</a:t>
            </a:fld>
            <a:endParaRPr lang="en-CA" altLang="en-US"/>
          </a:p>
        </p:txBody>
      </p:sp>
    </p:spTree>
    <p:extLst>
      <p:ext uri="{BB962C8B-B14F-4D97-AF65-F5344CB8AC3E}">
        <p14:creationId xmlns:p14="http://schemas.microsoft.com/office/powerpoint/2010/main" val="832887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4</a:t>
            </a:fld>
            <a:endParaRPr lang="en-CA" altLang="en-US"/>
          </a:p>
        </p:txBody>
      </p:sp>
    </p:spTree>
    <p:extLst>
      <p:ext uri="{BB962C8B-B14F-4D97-AF65-F5344CB8AC3E}">
        <p14:creationId xmlns:p14="http://schemas.microsoft.com/office/powerpoint/2010/main" val="1759928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5</a:t>
            </a:fld>
            <a:endParaRPr lang="en-CA" altLang="en-US"/>
          </a:p>
        </p:txBody>
      </p:sp>
    </p:spTree>
    <p:extLst>
      <p:ext uri="{BB962C8B-B14F-4D97-AF65-F5344CB8AC3E}">
        <p14:creationId xmlns:p14="http://schemas.microsoft.com/office/powerpoint/2010/main" val="2705349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6</a:t>
            </a:fld>
            <a:endParaRPr lang="en-CA" altLang="en-US"/>
          </a:p>
        </p:txBody>
      </p:sp>
    </p:spTree>
    <p:extLst>
      <p:ext uri="{BB962C8B-B14F-4D97-AF65-F5344CB8AC3E}">
        <p14:creationId xmlns:p14="http://schemas.microsoft.com/office/powerpoint/2010/main" val="2457972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7</a:t>
            </a:fld>
            <a:endParaRPr lang="en-CA" altLang="en-US"/>
          </a:p>
        </p:txBody>
      </p:sp>
    </p:spTree>
    <p:extLst>
      <p:ext uri="{BB962C8B-B14F-4D97-AF65-F5344CB8AC3E}">
        <p14:creationId xmlns:p14="http://schemas.microsoft.com/office/powerpoint/2010/main" val="2851084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8</a:t>
            </a:fld>
            <a:endParaRPr lang="en-CA" altLang="en-US"/>
          </a:p>
        </p:txBody>
      </p:sp>
    </p:spTree>
    <p:extLst>
      <p:ext uri="{BB962C8B-B14F-4D97-AF65-F5344CB8AC3E}">
        <p14:creationId xmlns:p14="http://schemas.microsoft.com/office/powerpoint/2010/main" val="2924544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a:pPr/>
              <a:t>9</a:t>
            </a:fld>
            <a:endParaRPr lang="en-CA" altLang="en-US"/>
          </a:p>
        </p:txBody>
      </p:sp>
    </p:spTree>
    <p:extLst>
      <p:ext uri="{BB962C8B-B14F-4D97-AF65-F5344CB8AC3E}">
        <p14:creationId xmlns:p14="http://schemas.microsoft.com/office/powerpoint/2010/main" val="33233164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6163" t="6163" b="6163"/>
          <a:stretch/>
        </p:blipFill>
        <p:spPr>
          <a:xfrm>
            <a:off x="-1" y="-1"/>
            <a:ext cx="4864129" cy="6858001"/>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2645767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2" y="0"/>
            <a:ext cx="9175334" cy="6920640"/>
          </a:xfrm>
          <a:prstGeom prst="rect">
            <a:avLst/>
          </a:prstGeom>
        </p:spPr>
      </p:pic>
    </p:spTree>
    <p:extLst>
      <p:ext uri="{BB962C8B-B14F-4D97-AF65-F5344CB8AC3E}">
        <p14:creationId xmlns:p14="http://schemas.microsoft.com/office/powerpoint/2010/main" val="3795549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3999" cy="6897005"/>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1434770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rgbClr val="00788A"/>
                </a:solidFill>
              </a:defRPr>
            </a:lvl1pPr>
          </a:lstStyle>
          <a:p>
            <a:r>
              <a:rPr lang="en-US"/>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A0A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tx1"/>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A0A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tx1"/>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Footer Placeholder 7"/>
          <p:cNvSpPr>
            <a:spLocks noGrp="1" noChangeArrowheads="1"/>
          </p:cNvSpPr>
          <p:nvPr>
            <p:ph type="ftr" sz="quarter" idx="10"/>
          </p:nvPr>
        </p:nvSpPr>
        <p:spPr/>
        <p:txBody>
          <a:bodyPr/>
          <a:lstStyle>
            <a:lvl1pPr>
              <a:defRPr/>
            </a:lvl1pPr>
          </a:lstStyle>
          <a:p>
            <a:pPr>
              <a:defRPr/>
            </a:pPr>
            <a:r>
              <a:rPr lang="en-US" dirty="0">
                <a:solidFill>
                  <a:srgbClr val="FFFFFF"/>
                </a:solidFill>
              </a:rPr>
              <a:t>www.HQOntario.ca</a:t>
            </a:r>
            <a:endParaRPr lang="en-CA" dirty="0">
              <a:solidFill>
                <a:srgbClr val="FFFFFF"/>
              </a:solidFill>
            </a:endParaRPr>
          </a:p>
        </p:txBody>
      </p:sp>
      <p:sp>
        <p:nvSpPr>
          <p:cNvPr id="8" name="Slide Number Placeholder 6"/>
          <p:cNvSpPr>
            <a:spLocks noGrp="1"/>
          </p:cNvSpPr>
          <p:nvPr>
            <p:ph type="sldNum" sz="quarter" idx="11"/>
          </p:nvPr>
        </p:nvSpPr>
        <p:spPr/>
        <p:txBody>
          <a:bodyPr/>
          <a:lstStyle>
            <a:lvl1pPr>
              <a:defRPr/>
            </a:lvl1pPr>
          </a:lstStyle>
          <a:p>
            <a:fld id="{F2A2E6B8-0383-49C9-8156-47AC77A980AE}"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291341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a:off x="50264" y="0"/>
            <a:ext cx="9093736" cy="6858000"/>
          </a:xfrm>
          <a:prstGeom prst="rect">
            <a:avLst/>
          </a:prstGeom>
        </p:spPr>
      </p:pic>
    </p:spTree>
    <p:extLst>
      <p:ext uri="{BB962C8B-B14F-4D97-AF65-F5344CB8AC3E}">
        <p14:creationId xmlns:p14="http://schemas.microsoft.com/office/powerpoint/2010/main" val="2198613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dirty="0">
              <a:solidFill>
                <a:srgbClr val="00788A"/>
              </a:solidFill>
              <a:latin typeface="Arial"/>
              <a:cs typeface="Arial"/>
            </a:endParaRPr>
          </a:p>
        </p:txBody>
      </p:sp>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955607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pic>
        <p:nvPicPr>
          <p:cNvPr id="6" name="Picture 5"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74544" y="2074491"/>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dirty="0">
              <a:solidFill>
                <a:srgbClr val="00788A"/>
              </a:solidFill>
              <a:latin typeface="Arial"/>
              <a:cs typeface="Arial"/>
            </a:endParaRPr>
          </a:p>
        </p:txBody>
      </p:sp>
    </p:spTree>
    <p:extLst>
      <p:ext uri="{BB962C8B-B14F-4D97-AF65-F5344CB8AC3E}">
        <p14:creationId xmlns:p14="http://schemas.microsoft.com/office/powerpoint/2010/main" val="453525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dirty="0">
              <a:solidFill>
                <a:srgbClr val="00788A"/>
              </a:solidFill>
              <a:latin typeface="Arial"/>
              <a:cs typeface="Arial"/>
            </a:endParaRPr>
          </a:p>
        </p:txBody>
      </p:sp>
    </p:spTree>
    <p:extLst>
      <p:ext uri="{BB962C8B-B14F-4D97-AF65-F5344CB8AC3E}">
        <p14:creationId xmlns:p14="http://schemas.microsoft.com/office/powerpoint/2010/main" val="2434114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_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dirty="0">
              <a:solidFill>
                <a:srgbClr val="00788A"/>
              </a:solidFill>
              <a:latin typeface="Arial"/>
              <a:cs typeface="Arial"/>
            </a:endParaRPr>
          </a:p>
        </p:txBody>
      </p:sp>
    </p:spTree>
    <p:extLst>
      <p:ext uri="{BB962C8B-B14F-4D97-AF65-F5344CB8AC3E}">
        <p14:creationId xmlns:p14="http://schemas.microsoft.com/office/powerpoint/2010/main" val="3942003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rgbClr val="00A0AF"/>
          </a:solidFill>
        </p:spPr>
        <p:txBody>
          <a:bodyPr lIns="360000" anchor="ctr"/>
          <a:lstStyle>
            <a:lvl1pPr>
              <a:lnSpc>
                <a:spcPts val="3220"/>
              </a:lnSpc>
              <a:defRPr sz="2400">
                <a:solidFill>
                  <a:schemeClr val="bg1"/>
                </a:solidFill>
              </a:defRPr>
            </a:lvl1pPr>
          </a:lstStyle>
          <a:p>
            <a:r>
              <a:rPr lang="en-US" dirty="0"/>
              <a:t>Click to edit Master title style</a:t>
            </a:r>
            <a:endParaRPr lang="en-CA" dirty="0"/>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174678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65" y="-81344"/>
            <a:ext cx="9198665" cy="6937130"/>
          </a:xfrm>
          <a:prstGeom prst="rect">
            <a:avLst/>
          </a:prstGeom>
        </p:spPr>
      </p:pic>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dirty="0">
              <a:solidFill>
                <a:srgbClr val="FFFFFF"/>
              </a:solidFill>
              <a:latin typeface="Arial"/>
              <a:cs typeface="Arial"/>
            </a:endParaRPr>
          </a:p>
        </p:txBody>
      </p:sp>
    </p:spTree>
    <p:extLst>
      <p:ext uri="{BB962C8B-B14F-4D97-AF65-F5344CB8AC3E}">
        <p14:creationId xmlns:p14="http://schemas.microsoft.com/office/powerpoint/2010/main" val="3862329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3" name="Picture 2"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7066380"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dirty="0">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dirty="0">
                <a:solidFill>
                  <a:srgbClr val="00A0AF"/>
                </a:solidFill>
                <a:latin typeface="ITC Century Std Book"/>
                <a:cs typeface="ITC Century Std Book"/>
              </a:rPr>
              <a:t>”</a:t>
            </a:r>
          </a:p>
        </p:txBody>
      </p:sp>
    </p:spTree>
    <p:extLst>
      <p:ext uri="{BB962C8B-B14F-4D97-AF65-F5344CB8AC3E}">
        <p14:creationId xmlns:p14="http://schemas.microsoft.com/office/powerpoint/2010/main" val="2388294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7139136"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CA" altLang="en-US" dirty="0"/>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4581" r:id="rId1"/>
    <p:sldLayoutId id="2147484576" r:id="rId2"/>
    <p:sldLayoutId id="2147484557" r:id="rId3"/>
    <p:sldLayoutId id="2147484567" r:id="rId4"/>
    <p:sldLayoutId id="2147484563" r:id="rId5"/>
    <p:sldLayoutId id="2147484574" r:id="rId6"/>
    <p:sldLayoutId id="2147484577" r:id="rId7"/>
    <p:sldLayoutId id="2147484572" r:id="rId8"/>
    <p:sldLayoutId id="2147484562" r:id="rId9"/>
    <p:sldLayoutId id="2147484573" r:id="rId10"/>
    <p:sldLayoutId id="2147484579" r:id="rId11"/>
    <p:sldLayoutId id="2147484582" r:id="rId12"/>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p:cNvSpPr txBox="1">
            <a:spLocks noChangeArrowheads="1"/>
          </p:cNvSpPr>
          <p:nvPr/>
        </p:nvSpPr>
        <p:spPr bwMode="auto">
          <a:xfrm>
            <a:off x="1724025" y="5721350"/>
            <a:ext cx="18573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3796" name="Rectangle 2"/>
          <p:cNvSpPr txBox="1">
            <a:spLocks noChangeArrowheads="1"/>
          </p:cNvSpPr>
          <p:nvPr/>
        </p:nvSpPr>
        <p:spPr bwMode="auto">
          <a:xfrm>
            <a:off x="554492" y="707332"/>
            <a:ext cx="6258684" cy="2979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nSpc>
                <a:spcPts val="3880"/>
              </a:lnSpc>
              <a:spcAft>
                <a:spcPts val="600"/>
              </a:spcAft>
            </a:pPr>
            <a:r>
              <a:rPr lang="en-CA" altLang="en-US" sz="3600" b="1" u="none" dirty="0">
                <a:solidFill>
                  <a:srgbClr val="00A0AF"/>
                </a:solidFill>
              </a:rPr>
              <a:t>Health Links: Excerpts from the 2017/18 Q1 Report </a:t>
            </a:r>
          </a:p>
          <a:p>
            <a:pPr>
              <a:lnSpc>
                <a:spcPts val="2580"/>
              </a:lnSpc>
              <a:spcAft>
                <a:spcPts val="600"/>
              </a:spcAft>
            </a:pPr>
            <a:endParaRPr lang="en-US" altLang="en-US" sz="2000" b="1" u="none" dirty="0">
              <a:solidFill>
                <a:srgbClr val="000000"/>
              </a:solidFill>
            </a:endParaRPr>
          </a:p>
          <a:p>
            <a:pPr>
              <a:lnSpc>
                <a:spcPts val="1980"/>
              </a:lnSpc>
              <a:spcAft>
                <a:spcPts val="600"/>
              </a:spcAft>
            </a:pPr>
            <a:r>
              <a:rPr lang="en-US" altLang="en-US" u="none" cap="all" spc="150" dirty="0">
                <a:solidFill>
                  <a:srgbClr val="000000"/>
                </a:solidFill>
              </a:rPr>
              <a:t>07 September 2017</a:t>
            </a:r>
            <a:endParaRPr lang="en-CA" altLang="en-US" u="none" cap="all" spc="150" dirty="0">
              <a:solidFill>
                <a:srgbClr val="000000"/>
              </a:solidFill>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20831" y="5082724"/>
            <a:ext cx="2787565" cy="1437461"/>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3307171" y="5522594"/>
            <a:ext cx="2613660" cy="705485"/>
          </a:xfrm>
          <a:prstGeom prst="rect">
            <a:avLst/>
          </a:prstGeom>
          <a:effectLst>
            <a:outerShdw blurRad="50800" dist="50800" dir="5400000" algn="ctr" rotWithShape="0">
              <a:schemeClr val="accent1">
                <a:alpha val="7000"/>
              </a:schemeClr>
            </a:outerShdw>
          </a:effectLst>
        </p:spPr>
      </p:pic>
    </p:spTree>
    <p:extLst>
      <p:ext uri="{BB962C8B-B14F-4D97-AF65-F5344CB8AC3E}">
        <p14:creationId xmlns:p14="http://schemas.microsoft.com/office/powerpoint/2010/main" val="2940051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11767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B1EE9A1F-27C1-462A-A94C-F48CDDE9F7AE}"/>
              </a:ext>
            </a:extLst>
          </p:cNvPr>
          <p:cNvSpPr>
            <a:spLocks noGrp="1"/>
          </p:cNvSpPr>
          <p:nvPr>
            <p:ph type="title"/>
          </p:nvPr>
        </p:nvSpPr>
        <p:spPr>
          <a:xfrm>
            <a:off x="722313" y="2163751"/>
            <a:ext cx="6481045" cy="1362075"/>
          </a:xfrm>
        </p:spPr>
        <p:txBody>
          <a:bodyPr/>
          <a:lstStyle/>
          <a:p>
            <a:r>
              <a:rPr lang="en-US" i="1" dirty="0"/>
              <a:t/>
            </a:r>
            <a:br>
              <a:rPr lang="en-US" i="1" dirty="0"/>
            </a:br>
            <a:r>
              <a:rPr lang="en-US" i="1" dirty="0"/>
              <a:t>Health Links: </a:t>
            </a:r>
            <a:r>
              <a:rPr lang="en-US" b="0" i="1" dirty="0"/>
              <a:t/>
            </a:r>
            <a:br>
              <a:rPr lang="en-US" b="0" i="1" dirty="0"/>
            </a:br>
            <a:r>
              <a:rPr lang="en-US" b="0" i="1" dirty="0"/>
              <a:t>Improving integrated care for patients with multiple conditions and complex needs</a:t>
            </a:r>
            <a:r>
              <a:rPr lang="en-US" dirty="0"/>
              <a:t>. </a:t>
            </a:r>
          </a:p>
        </p:txBody>
      </p:sp>
    </p:spTree>
    <p:extLst>
      <p:ext uri="{BB962C8B-B14F-4D97-AF65-F5344CB8AC3E}">
        <p14:creationId xmlns:p14="http://schemas.microsoft.com/office/powerpoint/2010/main" val="2180643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0"/>
            <a:ext cx="8229600" cy="812757"/>
          </a:xfrm>
        </p:spPr>
        <p:txBody>
          <a:bodyPr/>
          <a:lstStyle/>
          <a:p>
            <a:r>
              <a:rPr lang="en-US" sz="2800" dirty="0" smtClean="0"/>
              <a:t>Supporting the Health Link Approach to Care</a:t>
            </a:r>
            <a:endParaRPr lang="en-US" sz="2800" dirty="0"/>
          </a:p>
        </p:txBody>
      </p:sp>
      <p:sp>
        <p:nvSpPr>
          <p:cNvPr id="5" name="Footer Placeholder 4"/>
          <p:cNvSpPr>
            <a:spLocks noGrp="1"/>
          </p:cNvSpPr>
          <p:nvPr>
            <p:ph type="ftr" sz="quarter" idx="10"/>
          </p:nvPr>
        </p:nvSpPr>
        <p:spPr/>
        <p:txBody>
          <a:bodyPr/>
          <a:lstStyle/>
          <a:p>
            <a:pPr>
              <a:defRPr/>
            </a:pPr>
            <a:r>
              <a:rPr lang="en-US" dirty="0">
                <a:solidFill>
                  <a:srgbClr val="FFFFFF"/>
                </a:solidFill>
              </a:rPr>
              <a:t>www.HQOntario.ca</a:t>
            </a:r>
            <a:endParaRPr lang="en-CA" dirty="0">
              <a:solidFill>
                <a:srgbClr val="FFFFFF"/>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217937431"/>
              </p:ext>
            </p:extLst>
          </p:nvPr>
        </p:nvGraphicFramePr>
        <p:xfrm>
          <a:off x="250886" y="834707"/>
          <a:ext cx="8660818" cy="5468112"/>
        </p:xfrm>
        <a:graphic>
          <a:graphicData uri="http://schemas.openxmlformats.org/drawingml/2006/table">
            <a:tbl>
              <a:tblPr firstRow="1" bandRow="1">
                <a:tableStyleId>{5C22544A-7EE6-4342-B048-85BDC9FD1C3A}</a:tableStyleId>
              </a:tblPr>
              <a:tblGrid>
                <a:gridCol w="3608016">
                  <a:extLst>
                    <a:ext uri="{9D8B030D-6E8A-4147-A177-3AD203B41FA5}">
                      <a16:colId xmlns:a16="http://schemas.microsoft.com/office/drawing/2014/main" xmlns="" val="20000"/>
                    </a:ext>
                  </a:extLst>
                </a:gridCol>
                <a:gridCol w="5052802">
                  <a:extLst>
                    <a:ext uri="{9D8B030D-6E8A-4147-A177-3AD203B41FA5}">
                      <a16:colId xmlns:a16="http://schemas.microsoft.com/office/drawing/2014/main" xmlns="" val="20001"/>
                    </a:ext>
                  </a:extLst>
                </a:gridCol>
              </a:tblGrid>
              <a:tr h="766395">
                <a:tc gridSpan="2">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CA" sz="2000" b="1" kern="0" dirty="0" smtClean="0">
                          <a:solidFill>
                            <a:schemeClr val="bg1"/>
                          </a:solidFill>
                        </a:rPr>
                        <a:t>Health Links</a:t>
                      </a:r>
                    </a:p>
                    <a:p>
                      <a:pPr marL="0" marR="0" indent="0" algn="ctr" defTabSz="914400" rtl="0" eaLnBrk="1" fontAlgn="auto" latinLnBrk="0" hangingPunct="1">
                        <a:lnSpc>
                          <a:spcPct val="120000"/>
                        </a:lnSpc>
                        <a:spcBef>
                          <a:spcPts val="0"/>
                        </a:spcBef>
                        <a:spcAft>
                          <a:spcPts val="0"/>
                        </a:spcAft>
                        <a:buClrTx/>
                        <a:buSzTx/>
                        <a:buFontTx/>
                        <a:buNone/>
                        <a:tabLst/>
                        <a:defRPr/>
                      </a:pPr>
                      <a:r>
                        <a:rPr lang="en-CA" sz="1800" b="0" i="1" kern="0" dirty="0" smtClean="0">
                          <a:solidFill>
                            <a:schemeClr val="bg1"/>
                          </a:solidFill>
                        </a:rPr>
                        <a:t>Improving integrated care for patients with multiple conditions and complex needs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99908"/>
                    </a:solidFill>
                  </a:tcPr>
                </a:tc>
                <a:tc hMerge="1">
                  <a:txBody>
                    <a:bodyPr/>
                    <a:lstStyle/>
                    <a:p>
                      <a:pPr marL="0" marR="0" indent="0" algn="ctr" defTabSz="914400" rtl="0" eaLnBrk="1" fontAlgn="auto" latinLnBrk="0" hangingPunct="1">
                        <a:lnSpc>
                          <a:spcPct val="120000"/>
                        </a:lnSpc>
                        <a:spcBef>
                          <a:spcPts val="0"/>
                        </a:spcBef>
                        <a:spcAft>
                          <a:spcPts val="0"/>
                        </a:spcAft>
                        <a:buClrTx/>
                        <a:buSzTx/>
                        <a:buFontTx/>
                        <a:buNone/>
                        <a:tabLst/>
                        <a:defRPr/>
                      </a:pPr>
                      <a:endParaRPr lang="en-CA" sz="2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88A"/>
                    </a:solidFill>
                  </a:tcPr>
                </a:tc>
              </a:tr>
              <a:tr h="445579">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CA" sz="2000" b="1" dirty="0">
                          <a:solidFill>
                            <a:schemeClr val="bg1"/>
                          </a:solidFill>
                        </a:rPr>
                        <a:t>MOHLTC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88A"/>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CA" sz="2000" b="1" dirty="0">
                          <a:solidFill>
                            <a:schemeClr val="bg1"/>
                          </a:solidFill>
                        </a:rPr>
                        <a:t>LHIN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88A"/>
                    </a:solidFill>
                  </a:tcPr>
                </a:tc>
                <a:extLst>
                  <a:ext uri="{0D108BD9-81ED-4DB2-BD59-A6C34878D82A}">
                    <a16:rowId xmlns:a16="http://schemas.microsoft.com/office/drawing/2014/main" xmlns="" val="10000"/>
                  </a:ext>
                </a:extLst>
              </a:tr>
              <a:tr h="2334833">
                <a:tc>
                  <a:txBody>
                    <a:bodyPr/>
                    <a:lstStyle/>
                    <a:p>
                      <a:pPr marL="285750" indent="-285750">
                        <a:lnSpc>
                          <a:spcPct val="120000"/>
                        </a:lnSpc>
                        <a:buFont typeface="Arial" panose="020B0604020202020204" pitchFamily="34" charset="0"/>
                        <a:buChar char="•"/>
                      </a:pPr>
                      <a:r>
                        <a:rPr lang="en-CA" sz="1400" dirty="0"/>
                        <a:t>Sets the </a:t>
                      </a:r>
                      <a:r>
                        <a:rPr lang="en-CA" sz="1400" b="1" dirty="0"/>
                        <a:t>strategic direction </a:t>
                      </a:r>
                      <a:r>
                        <a:rPr lang="en-CA" sz="1400" dirty="0"/>
                        <a:t>for Health Links </a:t>
                      </a:r>
                    </a:p>
                    <a:p>
                      <a:pPr marL="285750" indent="-285750">
                        <a:lnSpc>
                          <a:spcPct val="120000"/>
                        </a:lnSpc>
                        <a:buFont typeface="Arial" panose="020B0604020202020204" pitchFamily="34" charset="0"/>
                        <a:buChar char="•"/>
                      </a:pPr>
                      <a:r>
                        <a:rPr lang="en-CA" sz="1400" dirty="0"/>
                        <a:t>Provides overall funding to the LHINs </a:t>
                      </a:r>
                    </a:p>
                    <a:p>
                      <a:pPr marL="285750" indent="-285750">
                        <a:lnSpc>
                          <a:spcPct val="120000"/>
                        </a:lnSpc>
                        <a:buFont typeface="Arial" panose="020B0604020202020204" pitchFamily="34" charset="0"/>
                        <a:buChar char="•"/>
                      </a:pPr>
                      <a:r>
                        <a:rPr lang="en-CA" sz="1400" dirty="0"/>
                        <a:t>Oversees the overall </a:t>
                      </a:r>
                      <a:r>
                        <a:rPr lang="en-CA" sz="1400" b="1" dirty="0"/>
                        <a:t>performance </a:t>
                      </a:r>
                      <a:r>
                        <a:rPr lang="en-CA" sz="1400" dirty="0"/>
                        <a:t>of the Health Links initiative to guide strategy </a:t>
                      </a:r>
                    </a:p>
                    <a:p>
                      <a:pPr marL="285750" indent="-285750">
                        <a:lnSpc>
                          <a:spcPct val="120000"/>
                        </a:lnSpc>
                        <a:buFont typeface="Arial" panose="020B0604020202020204" pitchFamily="34" charset="0"/>
                        <a:buChar char="•"/>
                      </a:pPr>
                      <a:r>
                        <a:rPr lang="en-CA" sz="1400" dirty="0"/>
                        <a:t>Facilitates </a:t>
                      </a:r>
                      <a:r>
                        <a:rPr lang="en-CA" sz="1400" b="1" dirty="0"/>
                        <a:t>operational success </a:t>
                      </a:r>
                      <a:r>
                        <a:rPr lang="en-CA" sz="1400" dirty="0"/>
                        <a:t>by implementing provincial level tools and supports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nSpc>
                          <a:spcPct val="120000"/>
                        </a:lnSpc>
                        <a:buFont typeface="Arial" panose="020B0604020202020204" pitchFamily="34" charset="0"/>
                        <a:buChar char="•"/>
                      </a:pPr>
                      <a:r>
                        <a:rPr lang="en-CA" sz="1400" dirty="0"/>
                        <a:t>Sets </a:t>
                      </a:r>
                      <a:r>
                        <a:rPr lang="en-CA" sz="1400" b="1" dirty="0"/>
                        <a:t>regional priorities </a:t>
                      </a:r>
                      <a:r>
                        <a:rPr lang="en-CA" sz="1400" dirty="0"/>
                        <a:t>for Health Links and </a:t>
                      </a:r>
                      <a:r>
                        <a:rPr lang="en-CA" sz="1400" dirty="0" smtClean="0"/>
                        <a:t>ensures </a:t>
                      </a:r>
                      <a:r>
                        <a:rPr lang="en-CA" sz="1400" dirty="0"/>
                        <a:t>alignment with provincial priorities </a:t>
                      </a:r>
                    </a:p>
                    <a:p>
                      <a:pPr marL="285750" indent="-285750">
                        <a:lnSpc>
                          <a:spcPct val="120000"/>
                        </a:lnSpc>
                        <a:buFont typeface="Arial" panose="020B0604020202020204" pitchFamily="34" charset="0"/>
                        <a:buChar char="•"/>
                      </a:pPr>
                      <a:r>
                        <a:rPr lang="en-CA" sz="1400" b="1" dirty="0"/>
                        <a:t>Funds</a:t>
                      </a:r>
                      <a:r>
                        <a:rPr lang="en-CA" sz="1400" dirty="0"/>
                        <a:t> Health Links in accordance with priorities </a:t>
                      </a:r>
                    </a:p>
                    <a:p>
                      <a:pPr marL="285750" indent="-285750">
                        <a:lnSpc>
                          <a:spcPct val="120000"/>
                        </a:lnSpc>
                        <a:buFont typeface="Arial" panose="020B0604020202020204" pitchFamily="34" charset="0"/>
                        <a:buChar char="•"/>
                      </a:pPr>
                      <a:r>
                        <a:rPr lang="en-CA" sz="1400" dirty="0"/>
                        <a:t>Maintains </a:t>
                      </a:r>
                      <a:r>
                        <a:rPr lang="en-CA" sz="1400" b="1" dirty="0"/>
                        <a:t>overall accountability </a:t>
                      </a:r>
                      <a:r>
                        <a:rPr lang="en-CA" sz="1400" dirty="0"/>
                        <a:t>for Health Links </a:t>
                      </a:r>
                      <a:r>
                        <a:rPr lang="en-CA" sz="1400" dirty="0" smtClean="0">
                          <a:solidFill>
                            <a:schemeClr val="tx1"/>
                          </a:solidFill>
                        </a:rPr>
                        <a:t>performance</a:t>
                      </a:r>
                      <a:endParaRPr lang="en-CA" sz="1400" dirty="0">
                        <a:solidFill>
                          <a:schemeClr val="tx1"/>
                        </a:solidFill>
                      </a:endParaRPr>
                    </a:p>
                    <a:p>
                      <a:pPr marL="285750" indent="-285750">
                        <a:lnSpc>
                          <a:spcPct val="120000"/>
                        </a:lnSpc>
                        <a:buFont typeface="Arial" panose="020B0604020202020204" pitchFamily="34" charset="0"/>
                        <a:buChar char="•"/>
                      </a:pPr>
                      <a:r>
                        <a:rPr lang="en-CA" sz="1400" dirty="0"/>
                        <a:t>Drives operations through implementation of plans and support for adoption of provincial tools </a:t>
                      </a:r>
                    </a:p>
                    <a:p>
                      <a:pPr marL="285750" indent="-285750">
                        <a:lnSpc>
                          <a:spcPct val="120000"/>
                        </a:lnSpc>
                        <a:buFont typeface="Arial" panose="020B0604020202020204" pitchFamily="34" charset="0"/>
                        <a:buChar char="•"/>
                      </a:pPr>
                      <a:r>
                        <a:rPr lang="en-CA" sz="1400" dirty="0"/>
                        <a:t>Identifies and </a:t>
                      </a:r>
                      <a:r>
                        <a:rPr lang="en-CA" sz="1400" b="1" dirty="0"/>
                        <a:t>implements</a:t>
                      </a:r>
                      <a:r>
                        <a:rPr lang="en-CA" sz="1400" dirty="0"/>
                        <a:t> regional supports and tools as required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445579">
                <a:tc gridSpan="2">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CA" sz="2000" b="1" kern="0" dirty="0">
                          <a:solidFill>
                            <a:schemeClr val="bg1"/>
                          </a:solidFill>
                        </a:rPr>
                        <a:t>Health Quality Ontario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88A"/>
                    </a:solidFill>
                  </a:tcPr>
                </a:tc>
                <a:tc hMerge="1">
                  <a:txBody>
                    <a:bodyPr/>
                    <a:lstStyle/>
                    <a:p>
                      <a:endParaRPr lang="en-CA" dirty="0"/>
                    </a:p>
                  </a:txBody>
                  <a:tcPr/>
                </a:tc>
                <a:extLst>
                  <a:ext uri="{0D108BD9-81ED-4DB2-BD59-A6C34878D82A}">
                    <a16:rowId xmlns:a16="http://schemas.microsoft.com/office/drawing/2014/main" xmlns="" val="10002"/>
                  </a:ext>
                </a:extLst>
              </a:tr>
              <a:tr h="1336736">
                <a:tc gridSpan="2">
                  <a:txBody>
                    <a:bodyPr/>
                    <a:lstStyle/>
                    <a:p>
                      <a:pPr marL="285750" indent="-285750">
                        <a:lnSpc>
                          <a:spcPct val="120000"/>
                        </a:lnSpc>
                        <a:buFont typeface="Arial" panose="020B0604020202020204" pitchFamily="34" charset="0"/>
                        <a:buChar char="•"/>
                      </a:pPr>
                      <a:r>
                        <a:rPr lang="en-US" sz="1400" dirty="0"/>
                        <a:t>Support data collection, timely reports and analysis</a:t>
                      </a:r>
                    </a:p>
                    <a:p>
                      <a:pPr marL="285750" indent="-285750">
                        <a:lnSpc>
                          <a:spcPct val="120000"/>
                        </a:lnSpc>
                        <a:buFont typeface="Arial" panose="020B0604020202020204" pitchFamily="34" charset="0"/>
                        <a:buChar char="•"/>
                      </a:pPr>
                      <a:r>
                        <a:rPr lang="en-US" sz="1400" dirty="0"/>
                        <a:t>Lead systematic identification of emerging innovations and best practices </a:t>
                      </a:r>
                    </a:p>
                    <a:p>
                      <a:pPr marL="285750" indent="-285750">
                        <a:lnSpc>
                          <a:spcPct val="120000"/>
                        </a:lnSpc>
                        <a:buFont typeface="Arial" panose="020B0604020202020204" pitchFamily="34" charset="0"/>
                        <a:buChar char="•"/>
                      </a:pPr>
                      <a:r>
                        <a:rPr lang="en-CA" sz="1400" dirty="0"/>
                        <a:t>Increase rate of progress through standardization of best practices across all Health Links</a:t>
                      </a:r>
                    </a:p>
                    <a:p>
                      <a:pPr marL="285750" indent="-285750">
                        <a:lnSpc>
                          <a:spcPct val="120000"/>
                        </a:lnSpc>
                        <a:buFont typeface="Arial" panose="020B0604020202020204" pitchFamily="34" charset="0"/>
                        <a:buChar char="•"/>
                      </a:pPr>
                      <a:r>
                        <a:rPr lang="en-CA" sz="1400" dirty="0">
                          <a:cs typeface="ＭＳ Ｐゴシック" charset="-128"/>
                        </a:rPr>
                        <a:t>Support inter-Health Link sharing of lessons learned on regional </a:t>
                      </a:r>
                      <a:r>
                        <a:rPr lang="en-CA" sz="1400" dirty="0" smtClean="0">
                          <a:cs typeface="ＭＳ Ｐゴシック" charset="-128"/>
                        </a:rPr>
                        <a:t>and/or provincial </a:t>
                      </a:r>
                      <a:r>
                        <a:rPr lang="en-CA" sz="1400" dirty="0">
                          <a:cs typeface="ＭＳ Ｐゴシック" charset="-128"/>
                        </a:rPr>
                        <a:t>basis </a:t>
                      </a:r>
                    </a:p>
                    <a:p>
                      <a:pPr marL="285750" indent="-285750">
                        <a:lnSpc>
                          <a:spcPct val="120000"/>
                        </a:lnSpc>
                        <a:buFont typeface="Arial" panose="020B0604020202020204" pitchFamily="34" charset="0"/>
                        <a:buChar char="•"/>
                      </a:pPr>
                      <a:r>
                        <a:rPr lang="en-CA" sz="1400" dirty="0">
                          <a:cs typeface="ＭＳ Ｐゴシック" charset="-128"/>
                        </a:rPr>
                        <a:t>Connect LHIN </a:t>
                      </a:r>
                      <a:r>
                        <a:rPr lang="en-CA" sz="1400" dirty="0" smtClean="0">
                          <a:cs typeface="ＭＳ Ｐゴシック" charset="-128"/>
                        </a:rPr>
                        <a:t>Health Link </a:t>
                      </a:r>
                      <a:r>
                        <a:rPr lang="en-CA" sz="1400" dirty="0">
                          <a:cs typeface="ＭＳ Ｐゴシック" charset="-128"/>
                        </a:rPr>
                        <a:t>Leads with other relevant provincial quality initiatives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CA" dirty="0"/>
                    </a:p>
                  </a:txBody>
                  <a:tcPr/>
                </a:tc>
                <a:extLst>
                  <a:ext uri="{0D108BD9-81ED-4DB2-BD59-A6C34878D82A}">
                    <a16:rowId xmlns:a16="http://schemas.microsoft.com/office/drawing/2014/main" xmlns="" val="10003"/>
                  </a:ext>
                </a:extLst>
              </a:tr>
            </a:tbl>
          </a:graphicData>
        </a:graphic>
      </p:graphicFrame>
      <p:sp>
        <p:nvSpPr>
          <p:cNvPr id="6" name="Rectangle 3"/>
          <p:cNvSpPr>
            <a:spLocks noChangeArrowheads="1"/>
          </p:cNvSpPr>
          <p:nvPr/>
        </p:nvSpPr>
        <p:spPr bwMode="auto">
          <a:xfrm>
            <a:off x="250886" y="6442590"/>
            <a:ext cx="612860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CA" altLang="en-US" sz="900" i="1" u="none" dirty="0" smtClean="0">
                <a:latin typeface="+mn-lt"/>
                <a:ea typeface="Calibri" panose="020F0502020204030204" pitchFamily="34" charset="0"/>
                <a:cs typeface="Times New Roman" panose="02020603050405020304" pitchFamily="18" charset="0"/>
              </a:rPr>
              <a:t>Source</a:t>
            </a:r>
            <a:r>
              <a:rPr lang="en-CA" altLang="en-US" sz="900" i="1" u="none" dirty="0">
                <a:latin typeface="+mn-lt"/>
                <a:ea typeface="Calibri" panose="020F0502020204030204" pitchFamily="34" charset="0"/>
                <a:cs typeface="Times New Roman" panose="02020603050405020304" pitchFamily="18" charset="0"/>
              </a:rPr>
              <a:t>:  </a:t>
            </a:r>
            <a:r>
              <a:rPr lang="en-US" sz="900" i="1" u="none" dirty="0">
                <a:latin typeface="+mn-lt"/>
              </a:rPr>
              <a:t>“Guide to the Advanced Health Links Model Guide” Ministry of Health Long-Term Care, November 12, 2015</a:t>
            </a:r>
            <a:endParaRPr lang="en-CA" sz="900" i="1" u="none" dirty="0">
              <a:latin typeface="+mn-lt"/>
            </a:endParaRPr>
          </a:p>
        </p:txBody>
      </p:sp>
    </p:spTree>
    <p:extLst>
      <p:ext uri="{BB962C8B-B14F-4D97-AF65-F5344CB8AC3E}">
        <p14:creationId xmlns:p14="http://schemas.microsoft.com/office/powerpoint/2010/main" val="97900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5132"/>
            <a:ext cx="8388848" cy="519877"/>
          </a:xfrm>
        </p:spPr>
        <p:txBody>
          <a:bodyPr/>
          <a:lstStyle/>
          <a:p>
            <a:r>
              <a:rPr lang="en-US" dirty="0"/>
              <a:t>Health Links at a Glance – Q1 Update</a:t>
            </a:r>
          </a:p>
        </p:txBody>
      </p:sp>
      <p:sp>
        <p:nvSpPr>
          <p:cNvPr id="4" name="Content Placeholder 2"/>
          <p:cNvSpPr txBox="1">
            <a:spLocks/>
          </p:cNvSpPr>
          <p:nvPr/>
        </p:nvSpPr>
        <p:spPr>
          <a:xfrm>
            <a:off x="457200" y="1700808"/>
            <a:ext cx="8229600" cy="4248472"/>
          </a:xfrm>
          <a:prstGeom prst="rect">
            <a:avLst/>
          </a:prstGeom>
        </p:spPr>
        <p:txBody>
          <a:bodyPr/>
          <a:lst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endParaRPr lang="en-US" u="none" dirty="0"/>
          </a:p>
        </p:txBody>
      </p:sp>
      <p:graphicFrame>
        <p:nvGraphicFramePr>
          <p:cNvPr id="5" name="Table 4"/>
          <p:cNvGraphicFramePr>
            <a:graphicFrameLocks noGrp="1"/>
          </p:cNvGraphicFramePr>
          <p:nvPr>
            <p:extLst>
              <p:ext uri="{D42A27DB-BD31-4B8C-83A1-F6EECF244321}">
                <p14:modId xmlns:p14="http://schemas.microsoft.com/office/powerpoint/2010/main" val="954691059"/>
              </p:ext>
            </p:extLst>
          </p:nvPr>
        </p:nvGraphicFramePr>
        <p:xfrm>
          <a:off x="297951" y="1061570"/>
          <a:ext cx="8548097" cy="4385075"/>
        </p:xfrm>
        <a:graphic>
          <a:graphicData uri="http://schemas.openxmlformats.org/drawingml/2006/table">
            <a:tbl>
              <a:tblPr firstRow="1" firstCol="1" bandRow="1"/>
              <a:tblGrid>
                <a:gridCol w="1294543">
                  <a:extLst>
                    <a:ext uri="{9D8B030D-6E8A-4147-A177-3AD203B41FA5}">
                      <a16:colId xmlns:a16="http://schemas.microsoft.com/office/drawing/2014/main" xmlns="" val="20000"/>
                    </a:ext>
                  </a:extLst>
                </a:gridCol>
                <a:gridCol w="2297624">
                  <a:extLst>
                    <a:ext uri="{9D8B030D-6E8A-4147-A177-3AD203B41FA5}">
                      <a16:colId xmlns:a16="http://schemas.microsoft.com/office/drawing/2014/main" xmlns="" val="20001"/>
                    </a:ext>
                  </a:extLst>
                </a:gridCol>
                <a:gridCol w="2477965">
                  <a:extLst>
                    <a:ext uri="{9D8B030D-6E8A-4147-A177-3AD203B41FA5}">
                      <a16:colId xmlns:a16="http://schemas.microsoft.com/office/drawing/2014/main" xmlns="" val="20002"/>
                    </a:ext>
                  </a:extLst>
                </a:gridCol>
                <a:gridCol w="2477965">
                  <a:extLst>
                    <a:ext uri="{9D8B030D-6E8A-4147-A177-3AD203B41FA5}">
                      <a16:colId xmlns:a16="http://schemas.microsoft.com/office/drawing/2014/main" xmlns="" val="20003"/>
                    </a:ext>
                  </a:extLst>
                </a:gridCol>
              </a:tblGrid>
              <a:tr h="1124883">
                <a:tc>
                  <a:txBody>
                    <a:bodyPr/>
                    <a:lstStyle/>
                    <a:p>
                      <a:pPr algn="ctr">
                        <a:spcAft>
                          <a:spcPts val="0"/>
                        </a:spcAft>
                      </a:pPr>
                      <a:r>
                        <a:rPr lang="en-CA" sz="1800" b="1" dirty="0">
                          <a:solidFill>
                            <a:srgbClr val="FFFFFF"/>
                          </a:solidFill>
                          <a:effectLst/>
                          <a:latin typeface="Calibri" panose="020F0502020204030204" pitchFamily="34" charset="0"/>
                        </a:rPr>
                        <a:t>2016/17</a:t>
                      </a:r>
                      <a:endParaRPr lang="en-US" sz="1800" dirty="0">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88A"/>
                    </a:solidFill>
                  </a:tcPr>
                </a:tc>
                <a:tc>
                  <a:txBody>
                    <a:bodyPr/>
                    <a:lstStyle/>
                    <a:p>
                      <a:pPr algn="ctr">
                        <a:spcAft>
                          <a:spcPts val="0"/>
                        </a:spcAft>
                      </a:pPr>
                      <a:r>
                        <a:rPr lang="en-CA" sz="1800" b="1" dirty="0">
                          <a:solidFill>
                            <a:srgbClr val="FFFFFF"/>
                          </a:solidFill>
                          <a:effectLst/>
                          <a:latin typeface="Calibri" panose="020F0502020204030204" pitchFamily="34" charset="0"/>
                        </a:rPr>
                        <a:t>Number of </a:t>
                      </a:r>
                      <a:endParaRPr lang="en-US" sz="1800" dirty="0">
                        <a:effectLst/>
                        <a:latin typeface="Calibri" panose="020F0502020204030204" pitchFamily="34" charset="0"/>
                      </a:endParaRPr>
                    </a:p>
                    <a:p>
                      <a:pPr algn="ctr">
                        <a:spcAft>
                          <a:spcPts val="0"/>
                        </a:spcAft>
                      </a:pPr>
                      <a:r>
                        <a:rPr lang="en-CA" sz="1800" b="1" dirty="0">
                          <a:solidFill>
                            <a:srgbClr val="FFFFFF"/>
                          </a:solidFill>
                          <a:effectLst/>
                          <a:latin typeface="Calibri" panose="020F0502020204030204" pitchFamily="34" charset="0"/>
                        </a:rPr>
                        <a:t>Health Links Actively Recruiting Patients</a:t>
                      </a:r>
                      <a:endParaRPr lang="en-US" sz="1800" dirty="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88A"/>
                    </a:solidFill>
                  </a:tcPr>
                </a:tc>
                <a:tc>
                  <a:txBody>
                    <a:bodyPr/>
                    <a:lstStyle/>
                    <a:p>
                      <a:pPr algn="ctr">
                        <a:spcAft>
                          <a:spcPts val="0"/>
                        </a:spcAft>
                      </a:pPr>
                      <a:r>
                        <a:rPr lang="en-CA" sz="1800" b="1" dirty="0">
                          <a:solidFill>
                            <a:srgbClr val="FFFFFF"/>
                          </a:solidFill>
                          <a:effectLst/>
                          <a:latin typeface="Calibri" panose="020F0502020204030204" pitchFamily="34" charset="0"/>
                        </a:rPr>
                        <a:t>Number of </a:t>
                      </a:r>
                      <a:endParaRPr lang="en-US" sz="1800" dirty="0">
                        <a:effectLst/>
                        <a:latin typeface="Calibri" panose="020F0502020204030204" pitchFamily="34" charset="0"/>
                      </a:endParaRPr>
                    </a:p>
                    <a:p>
                      <a:pPr algn="ctr">
                        <a:spcAft>
                          <a:spcPts val="0"/>
                        </a:spcAft>
                      </a:pPr>
                      <a:r>
                        <a:rPr lang="en-CA" sz="1800" b="1" dirty="0">
                          <a:solidFill>
                            <a:srgbClr val="FFFFFF"/>
                          </a:solidFill>
                          <a:effectLst/>
                          <a:latin typeface="Calibri" panose="020F0502020204030204" pitchFamily="34" charset="0"/>
                        </a:rPr>
                        <a:t>Coordinated Care Plans Completed</a:t>
                      </a:r>
                      <a:endParaRPr lang="en-US" sz="1800" dirty="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88A"/>
                    </a:solidFill>
                  </a:tcPr>
                </a:tc>
                <a:tc>
                  <a:txBody>
                    <a:bodyPr/>
                    <a:lstStyle/>
                    <a:p>
                      <a:pPr algn="ctr">
                        <a:spcAft>
                          <a:spcPts val="0"/>
                        </a:spcAft>
                      </a:pPr>
                      <a:r>
                        <a:rPr lang="en-CA" sz="1800" b="1">
                          <a:solidFill>
                            <a:srgbClr val="FFFFFF"/>
                          </a:solidFill>
                          <a:effectLst/>
                          <a:latin typeface="Calibri" panose="020F0502020204030204" pitchFamily="34" charset="0"/>
                        </a:rPr>
                        <a:t>Number of </a:t>
                      </a:r>
                      <a:endParaRPr lang="en-US" sz="1800">
                        <a:effectLst/>
                        <a:latin typeface="Calibri" panose="020F0502020204030204" pitchFamily="34" charset="0"/>
                      </a:endParaRPr>
                    </a:p>
                    <a:p>
                      <a:pPr algn="ctr">
                        <a:spcAft>
                          <a:spcPts val="0"/>
                        </a:spcAft>
                      </a:pPr>
                      <a:r>
                        <a:rPr lang="en-CA" sz="1800" b="1">
                          <a:solidFill>
                            <a:srgbClr val="FFFFFF"/>
                          </a:solidFill>
                          <a:effectLst/>
                          <a:latin typeface="Calibri" panose="020F0502020204030204" pitchFamily="34" charset="0"/>
                        </a:rPr>
                        <a:t>Patients Connected to a</a:t>
                      </a:r>
                      <a:endParaRPr lang="en-US" sz="1800">
                        <a:effectLst/>
                        <a:latin typeface="Calibri" panose="020F0502020204030204" pitchFamily="34" charset="0"/>
                      </a:endParaRPr>
                    </a:p>
                    <a:p>
                      <a:pPr algn="ctr">
                        <a:spcAft>
                          <a:spcPts val="0"/>
                        </a:spcAft>
                      </a:pPr>
                      <a:r>
                        <a:rPr lang="en-CA" sz="1800" b="1">
                          <a:solidFill>
                            <a:srgbClr val="FFFFFF"/>
                          </a:solidFill>
                          <a:effectLst/>
                          <a:latin typeface="Calibri" panose="020F0502020204030204" pitchFamily="34" charset="0"/>
                        </a:rPr>
                        <a:t>Primary Care Provider </a:t>
                      </a:r>
                      <a:endParaRPr lang="en-US" sz="18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88A"/>
                    </a:solidFill>
                  </a:tcPr>
                </a:tc>
                <a:extLst>
                  <a:ext uri="{0D108BD9-81ED-4DB2-BD59-A6C34878D82A}">
                    <a16:rowId xmlns:a16="http://schemas.microsoft.com/office/drawing/2014/main" xmlns="" val="10000"/>
                  </a:ext>
                </a:extLst>
              </a:tr>
              <a:tr h="431205">
                <a:tc>
                  <a:txBody>
                    <a:bodyPr/>
                    <a:lstStyle/>
                    <a:p>
                      <a:pPr algn="ctr">
                        <a:spcAft>
                          <a:spcPts val="0"/>
                        </a:spcAft>
                      </a:pPr>
                      <a:r>
                        <a:rPr lang="en-CA" sz="1800" b="1" dirty="0">
                          <a:effectLst/>
                          <a:latin typeface="Calibri" panose="020F0502020204030204" pitchFamily="34" charset="0"/>
                        </a:rPr>
                        <a:t>Q1</a:t>
                      </a:r>
                      <a:endParaRPr lang="en-US" sz="1800" dirty="0">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800" b="1" dirty="0">
                          <a:effectLst/>
                          <a:latin typeface="Calibri" panose="020F0502020204030204" pitchFamily="34" charset="0"/>
                          <a:ea typeface="Calibri" panose="020F0502020204030204" pitchFamily="34" charset="0"/>
                          <a:cs typeface="Times New Roman" panose="02020603050405020304" pitchFamily="18" charset="0"/>
                        </a:rPr>
                        <a:t>79</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800" b="1">
                          <a:effectLst/>
                          <a:latin typeface="Calibri" panose="020F0502020204030204" pitchFamily="34" charset="0"/>
                          <a:ea typeface="Calibri" panose="020F0502020204030204" pitchFamily="34" charset="0"/>
                          <a:cs typeface="Times New Roman" panose="02020603050405020304" pitchFamily="18" charset="0"/>
                        </a:rPr>
                        <a:t>3,782</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800" b="1">
                          <a:effectLst/>
                          <a:latin typeface="Calibri" panose="020F0502020204030204" pitchFamily="34" charset="0"/>
                          <a:ea typeface="Calibri" panose="020F0502020204030204" pitchFamily="34" charset="0"/>
                          <a:cs typeface="Times New Roman" panose="02020603050405020304" pitchFamily="18" charset="0"/>
                        </a:rPr>
                        <a:t>3,668</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31205">
                <a:tc>
                  <a:txBody>
                    <a:bodyPr/>
                    <a:lstStyle/>
                    <a:p>
                      <a:pPr algn="ctr">
                        <a:spcAft>
                          <a:spcPts val="0"/>
                        </a:spcAft>
                      </a:pPr>
                      <a:r>
                        <a:rPr lang="en-CA" sz="1800" b="1">
                          <a:effectLst/>
                          <a:latin typeface="Calibri" panose="020F0502020204030204" pitchFamily="34" charset="0"/>
                        </a:rPr>
                        <a:t>Q2</a:t>
                      </a:r>
                      <a:endParaRPr lang="en-US" sz="1800">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800" b="1" dirty="0">
                          <a:effectLst/>
                          <a:latin typeface="Calibri" panose="020F0502020204030204" pitchFamily="34" charset="0"/>
                          <a:ea typeface="Calibri" panose="020F0502020204030204" pitchFamily="34" charset="0"/>
                          <a:cs typeface="Times New Roman" panose="02020603050405020304" pitchFamily="18" charset="0"/>
                        </a:rPr>
                        <a:t>79</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800" b="1" dirty="0">
                          <a:effectLst/>
                          <a:latin typeface="Calibri" panose="020F0502020204030204" pitchFamily="34" charset="0"/>
                          <a:ea typeface="Calibri" panose="020F0502020204030204" pitchFamily="34" charset="0"/>
                          <a:cs typeface="Times New Roman" panose="02020603050405020304" pitchFamily="18" charset="0"/>
                        </a:rPr>
                        <a:t>3,670</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800" b="1">
                          <a:effectLst/>
                          <a:latin typeface="Calibri" panose="020F0502020204030204" pitchFamily="34" charset="0"/>
                          <a:ea typeface="Calibri" panose="020F0502020204030204" pitchFamily="34" charset="0"/>
                          <a:cs typeface="Times New Roman" panose="02020603050405020304" pitchFamily="18" charset="0"/>
                        </a:rPr>
                        <a:t>3,787</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31205">
                <a:tc>
                  <a:txBody>
                    <a:bodyPr/>
                    <a:lstStyle/>
                    <a:p>
                      <a:pPr algn="ctr">
                        <a:spcAft>
                          <a:spcPts val="0"/>
                        </a:spcAft>
                      </a:pPr>
                      <a:r>
                        <a:rPr lang="en-CA" sz="1800" b="1">
                          <a:effectLst/>
                          <a:latin typeface="Calibri" panose="020F0502020204030204" pitchFamily="34" charset="0"/>
                        </a:rPr>
                        <a:t>Q3</a:t>
                      </a:r>
                      <a:endParaRPr lang="en-US" sz="1800">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800" b="1" dirty="0">
                          <a:effectLst/>
                          <a:latin typeface="Calibri" panose="020F0502020204030204" pitchFamily="34" charset="0"/>
                          <a:ea typeface="Calibri" panose="020F0502020204030204" pitchFamily="34" charset="0"/>
                          <a:cs typeface="Times New Roman" panose="02020603050405020304" pitchFamily="18" charset="0"/>
                        </a:rPr>
                        <a:t>78</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800" b="1" dirty="0">
                          <a:effectLst/>
                          <a:latin typeface="Calibri" panose="020F0502020204030204" pitchFamily="34" charset="0"/>
                          <a:ea typeface="Calibri" panose="020F0502020204030204" pitchFamily="34" charset="0"/>
                          <a:cs typeface="Times New Roman" panose="02020603050405020304" pitchFamily="18" charset="0"/>
                        </a:rPr>
                        <a:t>4,025</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800" b="1">
                          <a:effectLst/>
                          <a:latin typeface="Calibri" panose="020F0502020204030204" pitchFamily="34" charset="0"/>
                          <a:ea typeface="Calibri" panose="020F0502020204030204" pitchFamily="34" charset="0"/>
                          <a:cs typeface="Times New Roman" panose="02020603050405020304" pitchFamily="18" charset="0"/>
                        </a:rPr>
                        <a:t>3,948</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10489">
                <a:tc>
                  <a:txBody>
                    <a:bodyPr/>
                    <a:lstStyle/>
                    <a:p>
                      <a:pPr algn="ctr">
                        <a:spcAft>
                          <a:spcPts val="0"/>
                        </a:spcAft>
                      </a:pPr>
                      <a:r>
                        <a:rPr lang="en-CA" sz="1800" b="1">
                          <a:effectLst/>
                          <a:latin typeface="Calibri" panose="020F0502020204030204" pitchFamily="34" charset="0"/>
                        </a:rPr>
                        <a:t>Q4</a:t>
                      </a:r>
                      <a:endParaRPr lang="en-US" sz="1800">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800" b="1" dirty="0">
                          <a:effectLst/>
                          <a:latin typeface="Calibri" panose="020F0502020204030204" pitchFamily="34" charset="0"/>
                          <a:ea typeface="Calibri" panose="020F0502020204030204" pitchFamily="34" charset="0"/>
                          <a:cs typeface="Times New Roman" panose="02020603050405020304" pitchFamily="18" charset="0"/>
                        </a:rPr>
                        <a:t>84</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CA" sz="1800" b="1" dirty="0">
                          <a:effectLst/>
                          <a:latin typeface="Calibri" panose="020F0502020204030204" pitchFamily="34" charset="0"/>
                        </a:rPr>
                        <a:t>6,102</a:t>
                      </a:r>
                      <a:endParaRPr lang="en-US" sz="1800" b="1" dirty="0">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CA" sz="1800" b="1">
                          <a:effectLst/>
                          <a:latin typeface="Calibri" panose="020F0502020204030204" pitchFamily="34" charset="0"/>
                        </a:rPr>
                        <a:t>5,942</a:t>
                      </a:r>
                      <a:endParaRPr lang="en-US" sz="1800" b="1">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31205">
                <a:tc>
                  <a:txBody>
                    <a:bodyPr/>
                    <a:lstStyle/>
                    <a:p>
                      <a:pPr algn="ctr">
                        <a:spcAft>
                          <a:spcPts val="0"/>
                        </a:spcAft>
                      </a:pPr>
                      <a:r>
                        <a:rPr lang="en-CA" sz="1800" b="1" i="0" dirty="0">
                          <a:effectLst/>
                          <a:latin typeface="Calibri" panose="020F0502020204030204" pitchFamily="34" charset="0"/>
                        </a:rPr>
                        <a:t>Q1 2017/18</a:t>
                      </a:r>
                      <a:endParaRPr lang="en-US" sz="1800" i="0" dirty="0">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800" b="1" i="0" dirty="0">
                          <a:effectLst/>
                          <a:latin typeface="Calibri" panose="020F0502020204030204" pitchFamily="34" charset="0"/>
                          <a:ea typeface="Calibri" panose="020F0502020204030204" pitchFamily="34" charset="0"/>
                          <a:cs typeface="Times New Roman" panose="02020603050405020304" pitchFamily="18" charset="0"/>
                        </a:rPr>
                        <a:t>79*</a:t>
                      </a:r>
                      <a:endParaRPr lang="en-US" sz="18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CA" sz="1800" b="1" i="0" kern="1200" dirty="0">
                          <a:solidFill>
                            <a:schemeClr val="tx1"/>
                          </a:solidFill>
                          <a:effectLst/>
                          <a:latin typeface="Calibri" panose="020F0502020204030204" pitchFamily="34" charset="0"/>
                          <a:ea typeface="+mn-ea"/>
                          <a:cs typeface="+mn-cs"/>
                        </a:rPr>
                        <a:t>6,073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CA" sz="1800" b="1" i="0" kern="1200" dirty="0">
                          <a:solidFill>
                            <a:schemeClr val="tx1"/>
                          </a:solidFill>
                          <a:effectLst/>
                          <a:latin typeface="Calibri" panose="020F0502020204030204" pitchFamily="34" charset="0"/>
                          <a:ea typeface="+mn-ea"/>
                          <a:cs typeface="+mn-cs"/>
                        </a:rPr>
                        <a:t>6,236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124883">
                <a:tc>
                  <a:txBody>
                    <a:bodyPr/>
                    <a:lstStyle/>
                    <a:p>
                      <a:pPr algn="ctr">
                        <a:spcAft>
                          <a:spcPts val="0"/>
                        </a:spcAft>
                      </a:pPr>
                      <a:r>
                        <a:rPr lang="en-CA" sz="1800" b="1" dirty="0">
                          <a:effectLst/>
                          <a:latin typeface="Calibri" panose="020F0502020204030204" pitchFamily="34" charset="0"/>
                        </a:rPr>
                        <a:t>Cumulative Total to Date</a:t>
                      </a:r>
                      <a:endParaRPr lang="en-US" sz="1800" dirty="0">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800" b="1" dirty="0">
                          <a:effectLst/>
                          <a:latin typeface="Calibri" panose="020F0502020204030204" pitchFamily="34" charset="0"/>
                          <a:ea typeface="Calibri" panose="020F0502020204030204" pitchFamily="34" charset="0"/>
                          <a:cs typeface="Times New Roman" panose="02020603050405020304" pitchFamily="18" charset="0"/>
                        </a:rPr>
                        <a:t>79</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n-CA" sz="1800" b="1" kern="1200">
                          <a:solidFill>
                            <a:schemeClr val="tx1"/>
                          </a:solidFill>
                          <a:effectLst/>
                          <a:latin typeface="Calibri" panose="020F0502020204030204" pitchFamily="34" charset="0"/>
                          <a:ea typeface="+mn-ea"/>
                          <a:cs typeface="+mn-cs"/>
                        </a:rPr>
                        <a:t>42,847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n-CA" sz="1800" b="1" kern="1200" dirty="0">
                          <a:solidFill>
                            <a:schemeClr val="tx1"/>
                          </a:solidFill>
                          <a:effectLst/>
                          <a:latin typeface="Calibri" panose="020F0502020204030204" pitchFamily="34" charset="0"/>
                          <a:ea typeface="+mn-ea"/>
                          <a:cs typeface="+mn-cs"/>
                        </a:rPr>
                        <a:t>53,426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3" name="TextBox 2"/>
          <p:cNvSpPr txBox="1"/>
          <p:nvPr/>
        </p:nvSpPr>
        <p:spPr>
          <a:xfrm>
            <a:off x="297951" y="5518393"/>
            <a:ext cx="8548097" cy="553998"/>
          </a:xfrm>
          <a:prstGeom prst="rect">
            <a:avLst/>
          </a:prstGeom>
          <a:noFill/>
        </p:spPr>
        <p:txBody>
          <a:bodyPr wrap="square" rtlCol="0">
            <a:spAutoFit/>
          </a:bodyPr>
          <a:lstStyle/>
          <a:p>
            <a:r>
              <a:rPr lang="en-CA" sz="1000" i="1" u="none" dirty="0">
                <a:latin typeface="+mn-lt"/>
              </a:rPr>
              <a:t>*Note: The Hamilton Niagara </a:t>
            </a:r>
            <a:r>
              <a:rPr lang="en-CA" sz="1000" i="1" u="none" dirty="0" err="1">
                <a:latin typeface="+mn-lt"/>
              </a:rPr>
              <a:t>Haldimand</a:t>
            </a:r>
            <a:r>
              <a:rPr lang="en-CA" sz="1000" i="1" u="none" dirty="0">
                <a:latin typeface="+mn-lt"/>
              </a:rPr>
              <a:t> Brant LHIN consolidated the reporting of their eleven Health Links into the LHIN’s six identified sub-regions. The South West LHIN merged North and South Grey Bruce Health Links to align with sub-region geographies. The District of </a:t>
            </a:r>
            <a:r>
              <a:rPr lang="en-CA" sz="1000" i="1" u="none" dirty="0" err="1">
                <a:latin typeface="+mn-lt"/>
              </a:rPr>
              <a:t>Kenora</a:t>
            </a:r>
            <a:r>
              <a:rPr lang="en-CA" sz="1000" i="1" u="none" dirty="0">
                <a:latin typeface="+mn-lt"/>
              </a:rPr>
              <a:t> Health Link started reporting in this quarter. </a:t>
            </a:r>
          </a:p>
        </p:txBody>
      </p:sp>
    </p:spTree>
    <p:extLst>
      <p:ext uri="{BB962C8B-B14F-4D97-AF65-F5344CB8AC3E}">
        <p14:creationId xmlns:p14="http://schemas.microsoft.com/office/powerpoint/2010/main" val="551057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5132"/>
            <a:ext cx="8388848" cy="519877"/>
          </a:xfrm>
        </p:spPr>
        <p:txBody>
          <a:bodyPr/>
          <a:lstStyle/>
          <a:p>
            <a:r>
              <a:rPr lang="en-US" dirty="0"/>
              <a:t>Patient Story</a:t>
            </a:r>
          </a:p>
        </p:txBody>
      </p:sp>
      <p:graphicFrame>
        <p:nvGraphicFramePr>
          <p:cNvPr id="5" name="Table 4"/>
          <p:cNvGraphicFramePr>
            <a:graphicFrameLocks noGrp="1"/>
          </p:cNvGraphicFramePr>
          <p:nvPr>
            <p:extLst>
              <p:ext uri="{D42A27DB-BD31-4B8C-83A1-F6EECF244321}">
                <p14:modId xmlns:p14="http://schemas.microsoft.com/office/powerpoint/2010/main" val="1432031360"/>
              </p:ext>
            </p:extLst>
          </p:nvPr>
        </p:nvGraphicFramePr>
        <p:xfrm>
          <a:off x="457200" y="1138618"/>
          <a:ext cx="8337479" cy="2578169"/>
        </p:xfrm>
        <a:graphic>
          <a:graphicData uri="http://schemas.openxmlformats.org/drawingml/2006/table">
            <a:tbl>
              <a:tblPr firstRow="1" firstCol="1" bandRow="1"/>
              <a:tblGrid>
                <a:gridCol w="8337479">
                  <a:extLst>
                    <a:ext uri="{9D8B030D-6E8A-4147-A177-3AD203B41FA5}">
                      <a16:colId xmlns:a16="http://schemas.microsoft.com/office/drawing/2014/main" xmlns="" val="20000"/>
                    </a:ext>
                  </a:extLst>
                </a:gridCol>
              </a:tblGrid>
              <a:tr h="604866">
                <a:tc>
                  <a:txBody>
                    <a:bodyPr/>
                    <a:lstStyle/>
                    <a:p>
                      <a:pPr marL="0" marR="0">
                        <a:lnSpc>
                          <a:spcPct val="107000"/>
                        </a:lnSpc>
                        <a:spcBef>
                          <a:spcPts val="0"/>
                        </a:spcBef>
                        <a:spcAft>
                          <a:spcPts val="0"/>
                        </a:spcAft>
                      </a:pPr>
                      <a:r>
                        <a:rPr lang="en-CA" sz="1800" b="1" dirty="0">
                          <a:solidFill>
                            <a:schemeClr val="bg1"/>
                          </a:solidFill>
                          <a:effectLst/>
                          <a:latin typeface="+mn-lt"/>
                          <a:ea typeface="Calibri" panose="020F0502020204030204" pitchFamily="34" charset="0"/>
                          <a:cs typeface="Times New Roman" panose="02020603050405020304" pitchFamily="18" charset="0"/>
                        </a:rPr>
                        <a:t>About the Patient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extLst>
                  <a:ext uri="{0D108BD9-81ED-4DB2-BD59-A6C34878D82A}">
                    <a16:rowId xmlns:a16="http://schemas.microsoft.com/office/drawing/2014/main" xmlns="" val="10000"/>
                  </a:ext>
                </a:extLst>
              </a:tr>
              <a:tr h="302433">
                <a:tc>
                  <a:txBody>
                    <a:bodyPr/>
                    <a:lstStyle/>
                    <a:p>
                      <a:pPr marL="0" marR="0">
                        <a:lnSpc>
                          <a:spcPct val="107000"/>
                        </a:lnSpc>
                        <a:spcBef>
                          <a:spcPts val="0"/>
                        </a:spcBef>
                        <a:spcAft>
                          <a:spcPts val="0"/>
                        </a:spcAft>
                      </a:pP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1581952">
                <a:tc>
                  <a:txBody>
                    <a:bodyPr/>
                    <a:lstStyle/>
                    <a:p>
                      <a:pPr marL="0" marR="0">
                        <a:lnSpc>
                          <a:spcPct val="107000"/>
                        </a:lnSpc>
                        <a:spcBef>
                          <a:spcPts val="0"/>
                        </a:spcBef>
                        <a:spcAft>
                          <a:spcPts val="0"/>
                        </a:spcAft>
                      </a:pPr>
                      <a:r>
                        <a:rPr lang="en-CA" sz="1800" i="0" dirty="0">
                          <a:effectLst/>
                          <a:latin typeface="+mn-lt"/>
                          <a:ea typeface="Calibri" panose="020F0502020204030204" pitchFamily="34" charset="0"/>
                          <a:cs typeface="Times New Roman" panose="02020603050405020304" pitchFamily="18" charset="0"/>
                        </a:rPr>
                        <a:t>Martha is a 94-year-old widow who has multiple comorbidities, including vascular parkinsonism and visual impairment. She has a live-in caregiver and two supportive sons.</a:t>
                      </a:r>
                      <a:endParaRPr lang="en-US" sz="1800" i="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CA"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655343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5132"/>
            <a:ext cx="8388848" cy="519877"/>
          </a:xfrm>
        </p:spPr>
        <p:txBody>
          <a:bodyPr/>
          <a:lstStyle/>
          <a:p>
            <a:r>
              <a:rPr lang="en-US" dirty="0"/>
              <a:t>Patient Story (continued)</a:t>
            </a:r>
          </a:p>
        </p:txBody>
      </p:sp>
      <p:sp>
        <p:nvSpPr>
          <p:cNvPr id="4" name="Content Placeholder 2"/>
          <p:cNvSpPr txBox="1">
            <a:spLocks/>
          </p:cNvSpPr>
          <p:nvPr/>
        </p:nvSpPr>
        <p:spPr>
          <a:xfrm>
            <a:off x="457200" y="1700808"/>
            <a:ext cx="8229600" cy="4248472"/>
          </a:xfrm>
          <a:prstGeom prst="rect">
            <a:avLst/>
          </a:prstGeom>
        </p:spPr>
        <p:txBody>
          <a:bodyPr/>
          <a:lst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endParaRPr lang="en-US" u="none" dirty="0"/>
          </a:p>
        </p:txBody>
      </p:sp>
      <p:graphicFrame>
        <p:nvGraphicFramePr>
          <p:cNvPr id="5" name="Table 4"/>
          <p:cNvGraphicFramePr>
            <a:graphicFrameLocks noGrp="1"/>
          </p:cNvGraphicFramePr>
          <p:nvPr>
            <p:extLst>
              <p:ext uri="{D42A27DB-BD31-4B8C-83A1-F6EECF244321}">
                <p14:modId xmlns:p14="http://schemas.microsoft.com/office/powerpoint/2010/main" val="3585494540"/>
              </p:ext>
            </p:extLst>
          </p:nvPr>
        </p:nvGraphicFramePr>
        <p:xfrm>
          <a:off x="331341" y="1193512"/>
          <a:ext cx="8640566" cy="4953079"/>
        </p:xfrm>
        <a:graphic>
          <a:graphicData uri="http://schemas.openxmlformats.org/drawingml/2006/table">
            <a:tbl>
              <a:tblPr firstRow="1" firstCol="1" bandRow="1"/>
              <a:tblGrid>
                <a:gridCol w="8640566">
                  <a:extLst>
                    <a:ext uri="{9D8B030D-6E8A-4147-A177-3AD203B41FA5}">
                      <a16:colId xmlns:a16="http://schemas.microsoft.com/office/drawing/2014/main" xmlns="" val="20000"/>
                    </a:ext>
                  </a:extLst>
                </a:gridCol>
              </a:tblGrid>
              <a:tr h="535574">
                <a:tc>
                  <a:txBody>
                    <a:bodyPr/>
                    <a:lstStyle/>
                    <a:p>
                      <a:pPr marL="0" marR="0">
                        <a:lnSpc>
                          <a:spcPct val="107000"/>
                        </a:lnSpc>
                        <a:spcBef>
                          <a:spcPts val="0"/>
                        </a:spcBef>
                        <a:spcAft>
                          <a:spcPts val="0"/>
                        </a:spcAft>
                      </a:pPr>
                      <a:r>
                        <a:rPr lang="en-CA" sz="1800" b="1" dirty="0">
                          <a:solidFill>
                            <a:srgbClr val="FFFFFF"/>
                          </a:solidFill>
                          <a:effectLst/>
                          <a:latin typeface="+mn-lt"/>
                          <a:ea typeface="Calibri" panose="020F0502020204030204" pitchFamily="34" charset="0"/>
                          <a:cs typeface="Times New Roman" panose="02020603050405020304" pitchFamily="18" charset="0"/>
                        </a:rPr>
                        <a:t>Health</a:t>
                      </a:r>
                      <a:r>
                        <a:rPr lang="en-CA" sz="1800" b="1" baseline="0" dirty="0">
                          <a:solidFill>
                            <a:srgbClr val="FFFFFF"/>
                          </a:solidFill>
                          <a:effectLst/>
                          <a:latin typeface="+mn-lt"/>
                          <a:ea typeface="Calibri" panose="020F0502020204030204" pitchFamily="34" charset="0"/>
                          <a:cs typeface="Times New Roman" panose="02020603050405020304" pitchFamily="18" charset="0"/>
                        </a:rPr>
                        <a:t> Links Support</a:t>
                      </a:r>
                      <a:endParaRPr lang="en-CA" sz="1800" b="1" dirty="0">
                        <a:solidFill>
                          <a:srgbClr val="FFFFFF"/>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1849B"/>
                    </a:solidFill>
                  </a:tcPr>
                </a:tc>
                <a:extLst>
                  <a:ext uri="{0D108BD9-81ED-4DB2-BD59-A6C34878D82A}">
                    <a16:rowId xmlns:a16="http://schemas.microsoft.com/office/drawing/2014/main" xmlns="" val="10000"/>
                  </a:ext>
                </a:extLst>
              </a:tr>
              <a:tr h="226599">
                <a:tc>
                  <a:txBody>
                    <a:bodyPr/>
                    <a:lstStyle/>
                    <a:p>
                      <a:pPr marL="0" marR="0">
                        <a:lnSpc>
                          <a:spcPct val="107000"/>
                        </a:lnSpc>
                        <a:spcBef>
                          <a:spcPts val="0"/>
                        </a:spcBef>
                        <a:spcAft>
                          <a:spcPts val="0"/>
                        </a:spcAft>
                      </a:pP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10001"/>
                  </a:ext>
                </a:extLst>
              </a:tr>
              <a:tr h="2945774">
                <a:tc>
                  <a:txBody>
                    <a:bodyPr/>
                    <a:lstStyle/>
                    <a:p>
                      <a:r>
                        <a:rPr lang="en-CA" sz="1600" i="0" kern="1200" dirty="0">
                          <a:solidFill>
                            <a:schemeClr val="tx1"/>
                          </a:solidFill>
                          <a:effectLst/>
                          <a:latin typeface="+mn-lt"/>
                          <a:ea typeface="+mn-ea"/>
                          <a:cs typeface="+mn-cs"/>
                        </a:rPr>
                        <a:t>Martha was referred to the Geriatric Outreach Team (GOT) for investigation of syncope after an admission to hospital. She reported low mood due to visual impairment and isolation in the home, and decreased mobility, resulting in deconditioning and difficulty with transfers; she was taking 16 medications.</a:t>
                      </a:r>
                      <a:endParaRPr lang="en-US" sz="1600" i="0" kern="1200" dirty="0">
                        <a:solidFill>
                          <a:schemeClr val="tx1"/>
                        </a:solidFill>
                        <a:effectLst/>
                        <a:latin typeface="+mn-lt"/>
                        <a:ea typeface="+mn-ea"/>
                        <a:cs typeface="+mn-cs"/>
                      </a:endParaRPr>
                    </a:p>
                    <a:p>
                      <a:r>
                        <a:rPr lang="en-CA" sz="1600" i="0" kern="1200" dirty="0">
                          <a:solidFill>
                            <a:schemeClr val="tx1"/>
                          </a:solidFill>
                          <a:effectLst/>
                          <a:latin typeface="+mn-lt"/>
                          <a:ea typeface="+mn-ea"/>
                          <a:cs typeface="+mn-cs"/>
                        </a:rPr>
                        <a:t> </a:t>
                      </a:r>
                      <a:endParaRPr lang="en-US" sz="1600" i="0" kern="1200" dirty="0">
                        <a:solidFill>
                          <a:schemeClr val="tx1"/>
                        </a:solidFill>
                        <a:effectLst/>
                        <a:latin typeface="+mn-lt"/>
                        <a:ea typeface="+mn-ea"/>
                        <a:cs typeface="+mn-cs"/>
                      </a:endParaRPr>
                    </a:p>
                    <a:p>
                      <a:r>
                        <a:rPr lang="en-CA" sz="1600" i="0" kern="1200" dirty="0">
                          <a:solidFill>
                            <a:schemeClr val="tx1"/>
                          </a:solidFill>
                          <a:effectLst/>
                          <a:latin typeface="+mn-lt"/>
                          <a:ea typeface="+mn-ea"/>
                          <a:cs typeface="+mn-cs"/>
                        </a:rPr>
                        <a:t>Martha received an in-home visit from the CCAC Care Coordinator and a family physician with a Care of the Elderly (COE) designation, who together completed a comprehensive assessment and developed a joint coordinated care plan with Martha. The COE physician engaged Martha’s family physician to facilitate sharing of the coordinated care plan (CCP). All partners then facilitated comprehensive in-home care, with positive, patient-focused outcomes as part of the plan.</a:t>
                      </a:r>
                      <a:endParaRPr lang="en-US" sz="1600" i="0" kern="1200" dirty="0">
                        <a:solidFill>
                          <a:schemeClr val="tx1"/>
                        </a:solidFill>
                        <a:effectLst/>
                        <a:latin typeface="+mn-lt"/>
                        <a:ea typeface="+mn-ea"/>
                        <a:cs typeface="+mn-cs"/>
                      </a:endParaRPr>
                    </a:p>
                    <a:p>
                      <a:r>
                        <a:rPr lang="en-CA" sz="1600" i="0" kern="1200" dirty="0">
                          <a:solidFill>
                            <a:schemeClr val="tx1"/>
                          </a:solidFill>
                          <a:effectLst/>
                          <a:latin typeface="+mn-lt"/>
                          <a:ea typeface="+mn-ea"/>
                          <a:cs typeface="+mn-cs"/>
                        </a:rPr>
                        <a:t> </a:t>
                      </a:r>
                      <a:endParaRPr lang="en-US" sz="1600" i="0" kern="1200" dirty="0">
                        <a:solidFill>
                          <a:schemeClr val="tx1"/>
                        </a:solidFill>
                        <a:effectLst/>
                        <a:latin typeface="+mn-lt"/>
                        <a:ea typeface="+mn-ea"/>
                        <a:cs typeface="+mn-cs"/>
                      </a:endParaRPr>
                    </a:p>
                    <a:p>
                      <a:r>
                        <a:rPr lang="en-CA" sz="1600" i="0" kern="1200" dirty="0">
                          <a:solidFill>
                            <a:schemeClr val="tx1"/>
                          </a:solidFill>
                          <a:effectLst/>
                          <a:latin typeface="+mn-lt"/>
                          <a:ea typeface="+mn-ea"/>
                          <a:cs typeface="+mn-cs"/>
                        </a:rPr>
                        <a:t>Recommendations included strategies to improve mood, such as having regular daily routines and trying new activities, increasing socialization by attending a community program, and improving her ability to cope with visual impairment frustrations. A physiotherapist conducted a home safety assessment and taught Martha exercises to improve strength, function, and mobility to reduce her risk of falls.</a:t>
                      </a:r>
                      <a:endParaRPr lang="en-US" sz="1600" i="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5510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5132"/>
            <a:ext cx="8388848" cy="519877"/>
          </a:xfrm>
        </p:spPr>
        <p:txBody>
          <a:bodyPr/>
          <a:lstStyle/>
          <a:p>
            <a:r>
              <a:rPr lang="en-US" dirty="0"/>
              <a:t>Patient Story (continued)</a:t>
            </a:r>
          </a:p>
        </p:txBody>
      </p:sp>
      <p:sp>
        <p:nvSpPr>
          <p:cNvPr id="4" name="Content Placeholder 2"/>
          <p:cNvSpPr txBox="1">
            <a:spLocks/>
          </p:cNvSpPr>
          <p:nvPr/>
        </p:nvSpPr>
        <p:spPr>
          <a:xfrm>
            <a:off x="457200" y="1700808"/>
            <a:ext cx="8229600" cy="4248472"/>
          </a:xfrm>
          <a:prstGeom prst="rect">
            <a:avLst/>
          </a:prstGeom>
        </p:spPr>
        <p:txBody>
          <a:bodyPr/>
          <a:lst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endParaRPr lang="en-US" u="none" dirty="0"/>
          </a:p>
        </p:txBody>
      </p:sp>
      <p:graphicFrame>
        <p:nvGraphicFramePr>
          <p:cNvPr id="6" name="Table 5"/>
          <p:cNvGraphicFramePr>
            <a:graphicFrameLocks noGrp="1"/>
          </p:cNvGraphicFramePr>
          <p:nvPr>
            <p:extLst>
              <p:ext uri="{D42A27DB-BD31-4B8C-83A1-F6EECF244321}">
                <p14:modId xmlns:p14="http://schemas.microsoft.com/office/powerpoint/2010/main" val="2642284679"/>
              </p:ext>
            </p:extLst>
          </p:nvPr>
        </p:nvGraphicFramePr>
        <p:xfrm>
          <a:off x="457200" y="1325367"/>
          <a:ext cx="8337479" cy="2578169"/>
        </p:xfrm>
        <a:graphic>
          <a:graphicData uri="http://schemas.openxmlformats.org/drawingml/2006/table">
            <a:tbl>
              <a:tblPr firstRow="1" firstCol="1" bandRow="1"/>
              <a:tblGrid>
                <a:gridCol w="8337479">
                  <a:extLst>
                    <a:ext uri="{9D8B030D-6E8A-4147-A177-3AD203B41FA5}">
                      <a16:colId xmlns:a16="http://schemas.microsoft.com/office/drawing/2014/main" xmlns="" val="20000"/>
                    </a:ext>
                  </a:extLst>
                </a:gridCol>
              </a:tblGrid>
              <a:tr h="604866">
                <a:tc>
                  <a:txBody>
                    <a:bodyPr/>
                    <a:lstStyle/>
                    <a:p>
                      <a:pPr marL="0" marR="0">
                        <a:lnSpc>
                          <a:spcPct val="107000"/>
                        </a:lnSpc>
                        <a:spcBef>
                          <a:spcPts val="0"/>
                        </a:spcBef>
                        <a:spcAft>
                          <a:spcPts val="0"/>
                        </a:spcAft>
                      </a:pPr>
                      <a:r>
                        <a:rPr lang="en-CA" sz="1800" b="1">
                          <a:solidFill>
                            <a:schemeClr val="bg1"/>
                          </a:solidFill>
                          <a:effectLst/>
                          <a:latin typeface="+mn-lt"/>
                          <a:ea typeface="Calibri" panose="020F0502020204030204" pitchFamily="34" charset="0"/>
                          <a:cs typeface="Times New Roman" panose="02020603050405020304" pitchFamily="18" charset="0"/>
                        </a:rPr>
                        <a:t>Today</a:t>
                      </a:r>
                      <a:endParaRPr lang="en-CA" sz="18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extLst>
                  <a:ext uri="{0D108BD9-81ED-4DB2-BD59-A6C34878D82A}">
                    <a16:rowId xmlns:a16="http://schemas.microsoft.com/office/drawing/2014/main" xmlns="" val="10000"/>
                  </a:ext>
                </a:extLst>
              </a:tr>
              <a:tr h="302433">
                <a:tc>
                  <a:txBody>
                    <a:bodyPr/>
                    <a:lstStyle/>
                    <a:p>
                      <a:pPr marL="0" marR="0">
                        <a:lnSpc>
                          <a:spcPct val="107000"/>
                        </a:lnSpc>
                        <a:spcBef>
                          <a:spcPts val="0"/>
                        </a:spcBef>
                        <a:spcAft>
                          <a:spcPts val="0"/>
                        </a:spcAft>
                      </a:pP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1581952">
                <a:tc>
                  <a:txBody>
                    <a:bodyPr/>
                    <a:lstStyle/>
                    <a:p>
                      <a:pPr marL="0" marR="0">
                        <a:lnSpc>
                          <a:spcPct val="107000"/>
                        </a:lnSpc>
                        <a:spcBef>
                          <a:spcPts val="0"/>
                        </a:spcBef>
                        <a:spcAft>
                          <a:spcPts val="0"/>
                        </a:spcAft>
                      </a:pPr>
                      <a:r>
                        <a:rPr lang="en-CA" sz="1800" i="0" kern="1200" dirty="0">
                          <a:solidFill>
                            <a:schemeClr val="tx1"/>
                          </a:solidFill>
                          <a:effectLst/>
                          <a:latin typeface="+mn-lt"/>
                          <a:ea typeface="+mn-ea"/>
                          <a:cs typeface="+mn-cs"/>
                        </a:rPr>
                        <a:t>Martha feels physically better with discontinuation of three medications and her family physician is engaged and aware of all changes to her coordinated care plan.</a:t>
                      </a:r>
                      <a:r>
                        <a:rPr lang="en-CA" sz="1800" i="0" dirty="0">
                          <a:effectLst/>
                          <a:latin typeface="+mn-lt"/>
                          <a:ea typeface="Calibri" panose="020F0502020204030204" pitchFamily="34" charset="0"/>
                          <a:cs typeface="Times New Roman" panose="02020603050405020304" pitchFamily="18" charset="0"/>
                        </a:rPr>
                        <a:t> </a:t>
                      </a:r>
                      <a:endParaRPr lang="en-US" sz="1800" i="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CA" sz="2400" i="1" dirty="0">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CA"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813634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90315"/>
            <a:ext cx="8301201" cy="706437"/>
          </a:xfrm>
        </p:spPr>
        <p:txBody>
          <a:bodyPr/>
          <a:lstStyle/>
          <a:p>
            <a:r>
              <a:rPr lang="en-US" dirty="0"/>
              <a:t>Impact of Health Links – Q1 Update</a:t>
            </a:r>
          </a:p>
        </p:txBody>
      </p:sp>
      <p:graphicFrame>
        <p:nvGraphicFramePr>
          <p:cNvPr id="7" name="Table 6"/>
          <p:cNvGraphicFramePr>
            <a:graphicFrameLocks noGrp="1"/>
          </p:cNvGraphicFramePr>
          <p:nvPr>
            <p:extLst>
              <p:ext uri="{D42A27DB-BD31-4B8C-83A1-F6EECF244321}">
                <p14:modId xmlns:p14="http://schemas.microsoft.com/office/powerpoint/2010/main" val="3188086361"/>
              </p:ext>
            </p:extLst>
          </p:nvPr>
        </p:nvGraphicFramePr>
        <p:xfrm>
          <a:off x="488308" y="1253632"/>
          <a:ext cx="4020401" cy="457200"/>
        </p:xfrm>
        <a:graphic>
          <a:graphicData uri="http://schemas.openxmlformats.org/drawingml/2006/table">
            <a:tbl>
              <a:tblPr firstRow="1" bandRow="1">
                <a:tableStyleId>{5C22544A-7EE6-4342-B048-85BDC9FD1C3A}</a:tableStyleId>
              </a:tblPr>
              <a:tblGrid>
                <a:gridCol w="4020401">
                  <a:extLst>
                    <a:ext uri="{9D8B030D-6E8A-4147-A177-3AD203B41FA5}">
                      <a16:colId xmlns:a16="http://schemas.microsoft.com/office/drawing/2014/main" xmlns=""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u="none" dirty="0">
                          <a:solidFill>
                            <a:srgbClr val="000000"/>
                          </a:solidFill>
                        </a:rPr>
                        <a:t>Coordinated</a:t>
                      </a:r>
                      <a:r>
                        <a:rPr lang="en-CA" sz="1200" b="1" u="none" baseline="0" dirty="0">
                          <a:solidFill>
                            <a:srgbClr val="000000"/>
                          </a:solidFill>
                        </a:rPr>
                        <a:t> Care Plans: Cumulative Total Number of CCPs to Date</a:t>
                      </a:r>
                      <a:endParaRPr lang="en-CA" sz="1200" b="1" u="none" dirty="0">
                        <a:solidFill>
                          <a:srgbClr val="000000"/>
                        </a:solidFill>
                      </a:endParaRPr>
                    </a:p>
                  </a:txBody>
                  <a:tcPr anchor="ct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189586898"/>
              </p:ext>
            </p:extLst>
          </p:nvPr>
        </p:nvGraphicFramePr>
        <p:xfrm>
          <a:off x="4878433" y="1253632"/>
          <a:ext cx="4020401" cy="457200"/>
        </p:xfrm>
        <a:graphic>
          <a:graphicData uri="http://schemas.openxmlformats.org/drawingml/2006/table">
            <a:tbl>
              <a:tblPr firstRow="1" bandRow="1">
                <a:tableStyleId>{5C22544A-7EE6-4342-B048-85BDC9FD1C3A}</a:tableStyleId>
              </a:tblPr>
              <a:tblGrid>
                <a:gridCol w="4020401">
                  <a:extLst>
                    <a:ext uri="{9D8B030D-6E8A-4147-A177-3AD203B41FA5}">
                      <a16:colId xmlns:a16="http://schemas.microsoft.com/office/drawing/2014/main" xmlns="" val="2000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u="none" dirty="0">
                          <a:solidFill>
                            <a:srgbClr val="000000"/>
                          </a:solidFill>
                        </a:rPr>
                        <a:t>Access</a:t>
                      </a:r>
                      <a:r>
                        <a:rPr lang="en-CA" sz="1200" b="1" u="none" baseline="0" dirty="0">
                          <a:solidFill>
                            <a:srgbClr val="000000"/>
                          </a:solidFill>
                        </a:rPr>
                        <a:t> to Primary Care: </a:t>
                      </a:r>
                      <a:r>
                        <a:rPr lang="en-CA" sz="1200" b="1" u="none" kern="1200" dirty="0">
                          <a:solidFill>
                            <a:srgbClr val="000000"/>
                          </a:solidFill>
                          <a:latin typeface="+mn-lt"/>
                          <a:ea typeface="+mn-ea"/>
                          <a:cs typeface="+mn-cs"/>
                        </a:rPr>
                        <a:t>Cumulative Total Number of Patients with Access to PCPs</a:t>
                      </a:r>
                      <a:endParaRPr lang="en-US" sz="1200" b="1" u="none" kern="1200" dirty="0">
                        <a:solidFill>
                          <a:srgbClr val="000000"/>
                        </a:solidFill>
                        <a:latin typeface="+mn-lt"/>
                        <a:ea typeface="+mn-ea"/>
                        <a:cs typeface="+mn-cs"/>
                      </a:endParaRPr>
                    </a:p>
                  </a:txBody>
                  <a:tcPr anchor="ct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0"/>
                  </a:ext>
                </a:extLst>
              </a:tr>
            </a:tbl>
          </a:graphicData>
        </a:graphic>
      </p:graphicFrame>
      <p:pic>
        <p:nvPicPr>
          <p:cNvPr id="4" name="Picture 3"/>
          <p:cNvPicPr>
            <a:picLocks noChangeAspect="1"/>
          </p:cNvPicPr>
          <p:nvPr/>
        </p:nvPicPr>
        <p:blipFill>
          <a:blip r:embed="rId3"/>
          <a:stretch>
            <a:fillRect/>
          </a:stretch>
        </p:blipFill>
        <p:spPr>
          <a:xfrm>
            <a:off x="457199" y="2075144"/>
            <a:ext cx="4051510" cy="2498431"/>
          </a:xfrm>
          <a:prstGeom prst="rect">
            <a:avLst/>
          </a:prstGeom>
        </p:spPr>
      </p:pic>
      <p:pic>
        <p:nvPicPr>
          <p:cNvPr id="8" name="Picture 7"/>
          <p:cNvPicPr>
            <a:picLocks noChangeAspect="1"/>
          </p:cNvPicPr>
          <p:nvPr/>
        </p:nvPicPr>
        <p:blipFill>
          <a:blip r:embed="rId4"/>
          <a:stretch>
            <a:fillRect/>
          </a:stretch>
        </p:blipFill>
        <p:spPr>
          <a:xfrm>
            <a:off x="4753708" y="2075144"/>
            <a:ext cx="4145125" cy="2498431"/>
          </a:xfrm>
          <a:prstGeom prst="rect">
            <a:avLst/>
          </a:prstGeom>
        </p:spPr>
      </p:pic>
      <p:sp>
        <p:nvSpPr>
          <p:cNvPr id="9" name="Rectangle 8"/>
          <p:cNvSpPr/>
          <p:nvPr/>
        </p:nvSpPr>
        <p:spPr>
          <a:xfrm>
            <a:off x="4753707" y="4937887"/>
            <a:ext cx="4426091" cy="523220"/>
          </a:xfrm>
          <a:prstGeom prst="rect">
            <a:avLst/>
          </a:prstGeom>
        </p:spPr>
        <p:txBody>
          <a:bodyPr wrap="square">
            <a:spAutoFit/>
          </a:bodyPr>
          <a:lstStyle/>
          <a:p>
            <a:pPr marL="0" indent="0">
              <a:buNone/>
            </a:pPr>
            <a:r>
              <a:rPr lang="en-CA" b="1" u="none" dirty="0">
                <a:solidFill>
                  <a:srgbClr val="0C6577"/>
                </a:solidFill>
              </a:rPr>
              <a:t>53,426 </a:t>
            </a:r>
            <a:r>
              <a:rPr lang="en-CA" u="none" dirty="0"/>
              <a:t>Health Links patients have been connected to regular and timely access to primary care.</a:t>
            </a:r>
          </a:p>
        </p:txBody>
      </p:sp>
      <p:sp>
        <p:nvSpPr>
          <p:cNvPr id="10" name="Rectangle 9"/>
          <p:cNvSpPr/>
          <p:nvPr/>
        </p:nvSpPr>
        <p:spPr>
          <a:xfrm>
            <a:off x="457199" y="4937887"/>
            <a:ext cx="4051510" cy="738664"/>
          </a:xfrm>
          <a:prstGeom prst="rect">
            <a:avLst/>
          </a:prstGeom>
        </p:spPr>
        <p:txBody>
          <a:bodyPr wrap="square">
            <a:spAutoFit/>
          </a:bodyPr>
          <a:lstStyle/>
          <a:p>
            <a:pPr marL="0" indent="0">
              <a:buNone/>
            </a:pPr>
            <a:r>
              <a:rPr lang="en-CA" b="1" u="none" dirty="0">
                <a:solidFill>
                  <a:srgbClr val="0C6577"/>
                </a:solidFill>
              </a:rPr>
              <a:t>42,847 </a:t>
            </a:r>
            <a:r>
              <a:rPr lang="en-CA" u="none" dirty="0"/>
              <a:t>complex patients have been provided with coordinated care plans through Health Links.</a:t>
            </a:r>
          </a:p>
        </p:txBody>
      </p:sp>
      <p:sp>
        <p:nvSpPr>
          <p:cNvPr id="11" name="Rectangle 3"/>
          <p:cNvSpPr>
            <a:spLocks noChangeArrowheads="1"/>
          </p:cNvSpPr>
          <p:nvPr/>
        </p:nvSpPr>
        <p:spPr bwMode="auto">
          <a:xfrm>
            <a:off x="457200" y="5960740"/>
            <a:ext cx="63834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CA" altLang="en-US" sz="900" i="1" u="none" dirty="0">
                <a:latin typeface="Calibri" panose="020F0502020204030204" pitchFamily="34" charset="0"/>
                <a:ea typeface="Calibri" panose="020F0502020204030204" pitchFamily="34" charset="0"/>
                <a:cs typeface="Times New Roman" panose="02020603050405020304" pitchFamily="18" charset="0"/>
              </a:rPr>
              <a:t>Data Source:  Health Quality Ontario’s Quality Improvement Reporting and Analysis Platform (QIRAP) – self-reported by Health Links.</a:t>
            </a: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900" b="0" i="1"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CCP – coordinated care plan, PCP – primary care provider.</a:t>
            </a:r>
            <a:endParaRPr kumimoji="0" lang="en-CA" altLang="en-US" sz="1800" b="0" i="1"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324548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585" y="490315"/>
            <a:ext cx="8836428" cy="706437"/>
          </a:xfrm>
        </p:spPr>
        <p:txBody>
          <a:bodyPr/>
          <a:lstStyle/>
          <a:p>
            <a:r>
              <a:rPr lang="en-US" sz="3200" dirty="0"/>
              <a:t>Quarterly and Cumulative Data – Q1 Update</a:t>
            </a:r>
          </a:p>
        </p:txBody>
      </p:sp>
      <p:pic>
        <p:nvPicPr>
          <p:cNvPr id="4" name="Picture 3"/>
          <p:cNvPicPr>
            <a:picLocks noChangeAspect="1"/>
          </p:cNvPicPr>
          <p:nvPr/>
        </p:nvPicPr>
        <p:blipFill>
          <a:blip r:embed="rId3"/>
          <a:stretch>
            <a:fillRect/>
          </a:stretch>
        </p:blipFill>
        <p:spPr>
          <a:xfrm>
            <a:off x="189585" y="1488160"/>
            <a:ext cx="8661445" cy="3955378"/>
          </a:xfrm>
          <a:prstGeom prst="rect">
            <a:avLst/>
          </a:prstGeom>
        </p:spPr>
      </p:pic>
    </p:spTree>
    <p:extLst>
      <p:ext uri="{BB962C8B-B14F-4D97-AF65-F5344CB8AC3E}">
        <p14:creationId xmlns:p14="http://schemas.microsoft.com/office/powerpoint/2010/main" val="333635629"/>
      </p:ext>
    </p:extLst>
  </p:cSld>
  <p:clrMapOvr>
    <a:masterClrMapping/>
  </p:clrMapOvr>
</p:sld>
</file>

<file path=ppt/theme/theme1.xml><?xml version="1.0" encoding="utf-8"?>
<a:theme xmlns:a="http://schemas.openxmlformats.org/drawingml/2006/main" name="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5473B5D90CBF044A89A6142F90A678E" ma:contentTypeVersion="8" ma:contentTypeDescription="Create a new document." ma:contentTypeScope="" ma:versionID="605aef471bb3c12fd5a5ea92f40bf7f6">
  <xsd:schema xmlns:xsd="http://www.w3.org/2001/XMLSchema" xmlns:xs="http://www.w3.org/2001/XMLSchema" xmlns:p="http://schemas.microsoft.com/office/2006/metadata/properties" xmlns:ns2="d587e197-38cf-4410-a79d-37de077780df" xmlns:ns3="2a0305b7-e234-4aeb-99e8-98e99b9bd0f2" targetNamespace="http://schemas.microsoft.com/office/2006/metadata/properties" ma:root="true" ma:fieldsID="31bd2da81295fd167f6801acd2ddacc5" ns2:_="" ns3:_="">
    <xsd:import namespace="d587e197-38cf-4410-a79d-37de077780df"/>
    <xsd:import namespace="2a0305b7-e234-4aeb-99e8-98e99b9bd0f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87e197-38cf-4410-a79d-37de077780d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a0305b7-e234-4aeb-99e8-98e99b9bd0f2"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7211F7-2DF1-4B68-8B60-CC913EB92E33}">
  <ds:schemaRefs>
    <ds:schemaRef ds:uri="http://schemas.microsoft.com/office/2006/metadata/properties"/>
    <ds:schemaRef ds:uri="http://purl.org/dc/elements/1.1/"/>
    <ds:schemaRef ds:uri="2a0305b7-e234-4aeb-99e8-98e99b9bd0f2"/>
    <ds:schemaRef ds:uri="http://schemas.microsoft.com/office/2006/documentManagement/types"/>
    <ds:schemaRef ds:uri="http://purl.org/dc/terms/"/>
    <ds:schemaRef ds:uri="http://schemas.openxmlformats.org/package/2006/metadata/core-properties"/>
    <ds:schemaRef ds:uri="http://purl.org/dc/dcmitype/"/>
    <ds:schemaRef ds:uri="d587e197-38cf-4410-a79d-37de077780df"/>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149A68B3-4EDB-43A9-80F7-657163E4435D}">
  <ds:schemaRefs>
    <ds:schemaRef ds:uri="http://schemas.microsoft.com/sharepoint/v3/contenttype/forms"/>
  </ds:schemaRefs>
</ds:datastoreItem>
</file>

<file path=customXml/itemProps3.xml><?xml version="1.0" encoding="utf-8"?>
<ds:datastoreItem xmlns:ds="http://schemas.openxmlformats.org/officeDocument/2006/customXml" ds:itemID="{36462255-31DE-4C01-97B7-4600D15177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87e197-38cf-4410-a79d-37de077780df"/>
    <ds:schemaRef ds:uri="2a0305b7-e234-4aeb-99e8-98e99b9bd0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1744</TotalTime>
  <Words>546</Words>
  <Application>Microsoft Office PowerPoint</Application>
  <PresentationFormat>On-screen Show (4:3)</PresentationFormat>
  <Paragraphs>93</Paragraphs>
  <Slides>10</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MS PGothic</vt:lpstr>
      <vt:lpstr>MS PGothic</vt:lpstr>
      <vt:lpstr>Arial</vt:lpstr>
      <vt:lpstr>Arial Narrow</vt:lpstr>
      <vt:lpstr>Calibri</vt:lpstr>
      <vt:lpstr>Helvetica Neue</vt:lpstr>
      <vt:lpstr>Helvetica Neue Light</vt:lpstr>
      <vt:lpstr>ITC Century Std Book</vt:lpstr>
      <vt:lpstr>Times New Roman</vt:lpstr>
      <vt:lpstr>HQO_Slide</vt:lpstr>
      <vt:lpstr>PowerPoint Presentation</vt:lpstr>
      <vt:lpstr> Health Links:  Improving integrated care for patients with multiple conditions and complex needs. </vt:lpstr>
      <vt:lpstr>Supporting the Health Link Approach to Care</vt:lpstr>
      <vt:lpstr>Health Links at a Glance – Q1 Update</vt:lpstr>
      <vt:lpstr>Patient Story</vt:lpstr>
      <vt:lpstr>Patient Story (continued)</vt:lpstr>
      <vt:lpstr>Patient Story (continued)</vt:lpstr>
      <vt:lpstr>Impact of Health Links – Q1 Update</vt:lpstr>
      <vt:lpstr>Quarterly and Cumulative Data – Q1 Update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Moore, Carol</dc:creator>
  <cp:lastModifiedBy>Kinder, Kim</cp:lastModifiedBy>
  <cp:revision>180</cp:revision>
  <cp:lastPrinted>2017-09-07T15:41:04Z</cp:lastPrinted>
  <dcterms:modified xsi:type="dcterms:W3CDTF">2017-09-19T17:09:08Z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0x01010055473B5D90CBF044A89A6142F90A678E</vt:lpwstr>
  </property>
</Properties>
</file>