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theme/theme5.xml" ContentType="application/vnd.openxmlformats-officedocument.theme+xml"/>
  <Override PartName="/ppt/slideLayouts/slideLayout3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62" r:id="rId1"/>
    <p:sldMasterId id="2147483674" r:id="rId2"/>
    <p:sldMasterId id="2147483676" r:id="rId3"/>
    <p:sldMasterId id="2147483688" r:id="rId4"/>
    <p:sldMasterId id="2147483701" r:id="rId5"/>
    <p:sldMasterId id="2147483703" r:id="rId6"/>
  </p:sldMasterIdLst>
  <p:notesMasterIdLst>
    <p:notesMasterId r:id="rId18"/>
  </p:notesMasterIdLst>
  <p:handoutMasterIdLst>
    <p:handoutMasterId r:id="rId19"/>
  </p:handoutMasterIdLst>
  <p:sldIdLst>
    <p:sldId id="293" r:id="rId7"/>
    <p:sldId id="441" r:id="rId8"/>
    <p:sldId id="442" r:id="rId9"/>
    <p:sldId id="443" r:id="rId10"/>
    <p:sldId id="444" r:id="rId11"/>
    <p:sldId id="445" r:id="rId12"/>
    <p:sldId id="446" r:id="rId13"/>
    <p:sldId id="447" r:id="rId14"/>
    <p:sldId id="448" r:id="rId15"/>
    <p:sldId id="449" r:id="rId16"/>
    <p:sldId id="327" r:id="rId17"/>
  </p:sldIdLst>
  <p:sldSz cx="9144000" cy="6858000" type="screen4x3"/>
  <p:notesSz cx="7026275" cy="9312275"/>
  <p:defaultTextStyle>
    <a:defPPr>
      <a:defRPr lang="en-CA"/>
    </a:defPPr>
    <a:lvl1pPr algn="l" rtl="0" fontAlgn="base">
      <a:spcBef>
        <a:spcPct val="0"/>
      </a:spcBef>
      <a:spcAft>
        <a:spcPct val="0"/>
      </a:spcAft>
      <a:defRPr sz="2400" kern="1200">
        <a:solidFill>
          <a:schemeClr val="tx1"/>
        </a:solidFill>
        <a:latin typeface="Times" pitchFamily="18" charset="0"/>
        <a:ea typeface="+mn-ea"/>
        <a:cs typeface="+mn-cs"/>
      </a:defRPr>
    </a:lvl1pPr>
    <a:lvl2pPr marL="457200" algn="l" rtl="0" fontAlgn="base">
      <a:spcBef>
        <a:spcPct val="0"/>
      </a:spcBef>
      <a:spcAft>
        <a:spcPct val="0"/>
      </a:spcAft>
      <a:defRPr sz="2400" kern="1200">
        <a:solidFill>
          <a:schemeClr val="tx1"/>
        </a:solidFill>
        <a:latin typeface="Times" pitchFamily="18" charset="0"/>
        <a:ea typeface="+mn-ea"/>
        <a:cs typeface="+mn-cs"/>
      </a:defRPr>
    </a:lvl2pPr>
    <a:lvl3pPr marL="914400" algn="l" rtl="0" fontAlgn="base">
      <a:spcBef>
        <a:spcPct val="0"/>
      </a:spcBef>
      <a:spcAft>
        <a:spcPct val="0"/>
      </a:spcAft>
      <a:defRPr sz="2400" kern="1200">
        <a:solidFill>
          <a:schemeClr val="tx1"/>
        </a:solidFill>
        <a:latin typeface="Times" pitchFamily="18" charset="0"/>
        <a:ea typeface="+mn-ea"/>
        <a:cs typeface="+mn-cs"/>
      </a:defRPr>
    </a:lvl3pPr>
    <a:lvl4pPr marL="1371600" algn="l" rtl="0" fontAlgn="base">
      <a:spcBef>
        <a:spcPct val="0"/>
      </a:spcBef>
      <a:spcAft>
        <a:spcPct val="0"/>
      </a:spcAft>
      <a:defRPr sz="2400" kern="1200">
        <a:solidFill>
          <a:schemeClr val="tx1"/>
        </a:solidFill>
        <a:latin typeface="Times" pitchFamily="18" charset="0"/>
        <a:ea typeface="+mn-ea"/>
        <a:cs typeface="+mn-cs"/>
      </a:defRPr>
    </a:lvl4pPr>
    <a:lvl5pPr marL="1828800" algn="l" rtl="0" fontAlgn="base">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guide id="3" orient="horz" pos="2933">
          <p15:clr>
            <a:srgbClr val="A4A3A4"/>
          </p15:clr>
        </p15:guide>
        <p15:guide id="4" pos="221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ustersT" initials="C" lastIdx="4" clrIdx="0"/>
  <p:cmAuthor id="1" name="Wong, Ansely" initials="WA" lastIdx="6" clrIdx="1">
    <p:extLst/>
  </p:cmAuthor>
  <p:cmAuthor id="2" name="Gibson, Agnes" initials="GA"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788A"/>
    <a:srgbClr val="CCECFF"/>
    <a:srgbClr val="3399FF"/>
    <a:srgbClr val="0066FF"/>
    <a:srgbClr val="A2D6DC"/>
    <a:srgbClr val="007A87"/>
    <a:srgbClr val="5576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40" autoAdjust="0"/>
    <p:restoredTop sz="85341" autoAdjust="0"/>
  </p:normalViewPr>
  <p:slideViewPr>
    <p:cSldViewPr snapToGrid="0">
      <p:cViewPr varScale="1">
        <p:scale>
          <a:sx n="61" d="100"/>
          <a:sy n="61" d="100"/>
        </p:scale>
        <p:origin x="115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9" d="100"/>
          <a:sy n="69" d="100"/>
        </p:scale>
        <p:origin x="-1302" y="-108"/>
      </p:cViewPr>
      <p:guideLst>
        <p:guide orient="horz" pos="2932"/>
        <p:guide pos="2212"/>
        <p:guide orient="horz" pos="2933"/>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gibson\Desktop\Health%20Links%20QI%20RAP%20Status%20details%20Sept%206%202016.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CA" sz="1400" b="0" i="0" baseline="0">
                <a:effectLst/>
              </a:rPr>
              <a:t>Nombre total de maillons santé par RLISS</a:t>
            </a:r>
            <a:br>
              <a:rPr lang="fr-CA" sz="1400" b="0" i="0" baseline="0">
                <a:effectLst/>
              </a:rPr>
            </a:br>
            <a:r>
              <a:rPr lang="fr-CA" sz="1400" b="0" i="0" baseline="0">
                <a:effectLst/>
              </a:rPr>
              <a:t>(Total n = 100)</a:t>
            </a:r>
            <a:endParaRPr lang="en-CA" sz="1400">
              <a:effectLst/>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'Total HL per LHIN'!$F$27</c:f>
              <c:strCache>
                <c:ptCount val="1"/>
                <c:pt idx="0">
                  <c:v>Nbre de MS qui recrutent activement des patients</c:v>
                </c:pt>
              </c:strCache>
            </c:strRef>
          </c:tx>
          <c:spPr>
            <a:solidFill>
              <a:schemeClr val="accent1"/>
            </a:solidFill>
            <a:ln>
              <a:noFill/>
            </a:ln>
            <a:effectLst/>
          </c:spPr>
          <c:invertIfNegative val="0"/>
          <c:cat>
            <c:strRef>
              <c:f>'Total HL per LHIN'!$E$28:$E$41</c:f>
              <c:strCache>
                <c:ptCount val="14"/>
                <c:pt idx="0">
                  <c:v>ESC</c:v>
                </c:pt>
                <c:pt idx="1">
                  <c:v>SO</c:v>
                </c:pt>
                <c:pt idx="2">
                  <c:v>WW</c:v>
                </c:pt>
                <c:pt idx="3">
                  <c:v>HNHB</c:v>
                </c:pt>
                <c:pt idx="4">
                  <c:v>CO</c:v>
                </c:pt>
                <c:pt idx="5">
                  <c:v>MH</c:v>
                </c:pt>
                <c:pt idx="6">
                  <c:v>CT</c:v>
                </c:pt>
                <c:pt idx="7">
                  <c:v>C</c:v>
                </c:pt>
                <c:pt idx="8">
                  <c:v>CE</c:v>
                </c:pt>
                <c:pt idx="9">
                  <c:v>SE</c:v>
                </c:pt>
                <c:pt idx="10">
                  <c:v>CH</c:v>
                </c:pt>
                <c:pt idx="11">
                  <c:v>SNM</c:v>
                </c:pt>
                <c:pt idx="12">
                  <c:v>NE</c:v>
                </c:pt>
                <c:pt idx="13">
                  <c:v>NO</c:v>
                </c:pt>
              </c:strCache>
            </c:strRef>
          </c:cat>
          <c:val>
            <c:numRef>
              <c:f>'Total HL per LHIN'!$F$28:$F$41</c:f>
              <c:numCache>
                <c:formatCode>General</c:formatCode>
                <c:ptCount val="14"/>
                <c:pt idx="0">
                  <c:v>2</c:v>
                </c:pt>
                <c:pt idx="1">
                  <c:v>4</c:v>
                </c:pt>
                <c:pt idx="2">
                  <c:v>4</c:v>
                </c:pt>
                <c:pt idx="3">
                  <c:v>11</c:v>
                </c:pt>
                <c:pt idx="4">
                  <c:v>5</c:v>
                </c:pt>
                <c:pt idx="5">
                  <c:v>7</c:v>
                </c:pt>
                <c:pt idx="6">
                  <c:v>9</c:v>
                </c:pt>
                <c:pt idx="7">
                  <c:v>3</c:v>
                </c:pt>
                <c:pt idx="8">
                  <c:v>6</c:v>
                </c:pt>
                <c:pt idx="9">
                  <c:v>7</c:v>
                </c:pt>
                <c:pt idx="10">
                  <c:v>8</c:v>
                </c:pt>
                <c:pt idx="11">
                  <c:v>5</c:v>
                </c:pt>
                <c:pt idx="12">
                  <c:v>6</c:v>
                </c:pt>
                <c:pt idx="13">
                  <c:v>2</c:v>
                </c:pt>
              </c:numCache>
            </c:numRef>
          </c:val>
          <c:extLst xmlns:c16r2="http://schemas.microsoft.com/office/drawing/2015/06/chart">
            <c:ext xmlns:c16="http://schemas.microsoft.com/office/drawing/2014/chart" uri="{C3380CC4-5D6E-409C-BE32-E72D297353CC}">
              <c16:uniqueId val="{00000000-A274-4E4C-A4EB-58FF4DC5185A}"/>
            </c:ext>
          </c:extLst>
        </c:ser>
        <c:ser>
          <c:idx val="1"/>
          <c:order val="1"/>
          <c:tx>
            <c:strRef>
              <c:f>'Total HL per LHIN'!$G$27</c:f>
              <c:strCache>
                <c:ptCount val="1"/>
                <c:pt idx="0">
                  <c:v>Nbre de nouveaux MS pendant le trimestre</c:v>
                </c:pt>
              </c:strCache>
            </c:strRef>
          </c:tx>
          <c:spPr>
            <a:solidFill>
              <a:schemeClr val="accent3"/>
            </a:solidFill>
            <a:ln>
              <a:noFill/>
            </a:ln>
            <a:effectLst/>
          </c:spPr>
          <c:invertIfNegative val="0"/>
          <c:cat>
            <c:strRef>
              <c:f>'Total HL per LHIN'!$E$28:$E$41</c:f>
              <c:strCache>
                <c:ptCount val="14"/>
                <c:pt idx="0">
                  <c:v>ESC</c:v>
                </c:pt>
                <c:pt idx="1">
                  <c:v>SO</c:v>
                </c:pt>
                <c:pt idx="2">
                  <c:v>WW</c:v>
                </c:pt>
                <c:pt idx="3">
                  <c:v>HNHB</c:v>
                </c:pt>
                <c:pt idx="4">
                  <c:v>CO</c:v>
                </c:pt>
                <c:pt idx="5">
                  <c:v>MH</c:v>
                </c:pt>
                <c:pt idx="6">
                  <c:v>CT</c:v>
                </c:pt>
                <c:pt idx="7">
                  <c:v>C</c:v>
                </c:pt>
                <c:pt idx="8">
                  <c:v>CE</c:v>
                </c:pt>
                <c:pt idx="9">
                  <c:v>SE</c:v>
                </c:pt>
                <c:pt idx="10">
                  <c:v>CH</c:v>
                </c:pt>
                <c:pt idx="11">
                  <c:v>SNM</c:v>
                </c:pt>
                <c:pt idx="12">
                  <c:v>NE</c:v>
                </c:pt>
                <c:pt idx="13">
                  <c:v>NO</c:v>
                </c:pt>
              </c:strCache>
            </c:strRef>
          </c:cat>
          <c:val>
            <c:numRef>
              <c:f>'Total HL per LHIN'!$G$28:$G$41</c:f>
              <c:numCache>
                <c:formatCode>General</c:formatCode>
                <c:ptCount val="14"/>
                <c:pt idx="0">
                  <c:v>0</c:v>
                </c:pt>
                <c:pt idx="1">
                  <c:v>0</c:v>
                </c:pt>
                <c:pt idx="2">
                  <c:v>0</c:v>
                </c:pt>
                <c:pt idx="3">
                  <c:v>0</c:v>
                </c:pt>
                <c:pt idx="4">
                  <c:v>0</c:v>
                </c:pt>
                <c:pt idx="5">
                  <c:v>0</c:v>
                </c:pt>
                <c:pt idx="6">
                  <c:v>0</c:v>
                </c:pt>
                <c:pt idx="7">
                  <c:v>0</c:v>
                </c:pt>
                <c:pt idx="8">
                  <c:v>0</c:v>
                </c:pt>
                <c:pt idx="9">
                  <c:v>0</c:v>
                </c:pt>
                <c:pt idx="10">
                  <c:v>0</c:v>
                </c:pt>
                <c:pt idx="11">
                  <c:v>0</c:v>
                </c:pt>
                <c:pt idx="12">
                  <c:v>0</c:v>
                </c:pt>
                <c:pt idx="13">
                  <c:v>0</c:v>
                </c:pt>
              </c:numCache>
            </c:numRef>
          </c:val>
          <c:extLst xmlns:c16r2="http://schemas.microsoft.com/office/drawing/2015/06/chart">
            <c:ext xmlns:c16="http://schemas.microsoft.com/office/drawing/2014/chart" uri="{C3380CC4-5D6E-409C-BE32-E72D297353CC}">
              <c16:uniqueId val="{00000001-A274-4E4C-A4EB-58FF4DC5185A}"/>
            </c:ext>
          </c:extLst>
        </c:ser>
        <c:ser>
          <c:idx val="2"/>
          <c:order val="2"/>
          <c:tx>
            <c:strRef>
              <c:f>'Total HL per LHIN'!$H$27</c:f>
              <c:strCache>
                <c:ptCount val="1"/>
                <c:pt idx="0">
                  <c:v>Nbre de MS au stade de la planification</c:v>
                </c:pt>
              </c:strCache>
            </c:strRef>
          </c:tx>
          <c:spPr>
            <a:solidFill>
              <a:schemeClr val="accent5"/>
            </a:solidFill>
            <a:ln>
              <a:noFill/>
            </a:ln>
            <a:effectLst/>
          </c:spPr>
          <c:invertIfNegative val="0"/>
          <c:cat>
            <c:strRef>
              <c:f>'Total HL per LHIN'!$E$28:$E$41</c:f>
              <c:strCache>
                <c:ptCount val="14"/>
                <c:pt idx="0">
                  <c:v>ESC</c:v>
                </c:pt>
                <c:pt idx="1">
                  <c:v>SO</c:v>
                </c:pt>
                <c:pt idx="2">
                  <c:v>WW</c:v>
                </c:pt>
                <c:pt idx="3">
                  <c:v>HNHB</c:v>
                </c:pt>
                <c:pt idx="4">
                  <c:v>CO</c:v>
                </c:pt>
                <c:pt idx="5">
                  <c:v>MH</c:v>
                </c:pt>
                <c:pt idx="6">
                  <c:v>CT</c:v>
                </c:pt>
                <c:pt idx="7">
                  <c:v>C</c:v>
                </c:pt>
                <c:pt idx="8">
                  <c:v>CE</c:v>
                </c:pt>
                <c:pt idx="9">
                  <c:v>SE</c:v>
                </c:pt>
                <c:pt idx="10">
                  <c:v>CH</c:v>
                </c:pt>
                <c:pt idx="11">
                  <c:v>SNM</c:v>
                </c:pt>
                <c:pt idx="12">
                  <c:v>NE</c:v>
                </c:pt>
                <c:pt idx="13">
                  <c:v>NO</c:v>
                </c:pt>
              </c:strCache>
            </c:strRef>
          </c:cat>
          <c:val>
            <c:numRef>
              <c:f>'Total HL per LHIN'!$H$28:$H$41</c:f>
              <c:numCache>
                <c:formatCode>General</c:formatCode>
                <c:ptCount val="14"/>
                <c:pt idx="0">
                  <c:v>3</c:v>
                </c:pt>
                <c:pt idx="1">
                  <c:v>2</c:v>
                </c:pt>
                <c:pt idx="2">
                  <c:v>0</c:v>
                </c:pt>
                <c:pt idx="3">
                  <c:v>0</c:v>
                </c:pt>
                <c:pt idx="4">
                  <c:v>0</c:v>
                </c:pt>
                <c:pt idx="5">
                  <c:v>0</c:v>
                </c:pt>
                <c:pt idx="6">
                  <c:v>0</c:v>
                </c:pt>
                <c:pt idx="7">
                  <c:v>2</c:v>
                </c:pt>
                <c:pt idx="8">
                  <c:v>1</c:v>
                </c:pt>
                <c:pt idx="9">
                  <c:v>0</c:v>
                </c:pt>
                <c:pt idx="10">
                  <c:v>2</c:v>
                </c:pt>
                <c:pt idx="11">
                  <c:v>0</c:v>
                </c:pt>
                <c:pt idx="12">
                  <c:v>8</c:v>
                </c:pt>
                <c:pt idx="13">
                  <c:v>3</c:v>
                </c:pt>
              </c:numCache>
            </c:numRef>
          </c:val>
          <c:extLst xmlns:c16r2="http://schemas.microsoft.com/office/drawing/2015/06/chart">
            <c:ext xmlns:c16="http://schemas.microsoft.com/office/drawing/2014/chart" uri="{C3380CC4-5D6E-409C-BE32-E72D297353CC}">
              <c16:uniqueId val="{00000002-A274-4E4C-A4EB-58FF4DC5185A}"/>
            </c:ext>
          </c:extLst>
        </c:ser>
        <c:dLbls>
          <c:showLegendKey val="0"/>
          <c:showVal val="0"/>
          <c:showCatName val="0"/>
          <c:showSerName val="0"/>
          <c:showPercent val="0"/>
          <c:showBubbleSize val="0"/>
        </c:dLbls>
        <c:gapWidth val="150"/>
        <c:overlap val="100"/>
        <c:axId val="643195072"/>
        <c:axId val="643194288"/>
      </c:barChart>
      <c:catAx>
        <c:axId val="643195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3194288"/>
        <c:crosses val="autoZero"/>
        <c:auto val="1"/>
        <c:lblAlgn val="ctr"/>
        <c:lblOffset val="100"/>
        <c:noMultiLvlLbl val="0"/>
      </c:catAx>
      <c:valAx>
        <c:axId val="6431942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3195072"/>
        <c:crosses val="autoZero"/>
        <c:crossBetween val="between"/>
      </c:valAx>
      <c:spPr>
        <a:noFill/>
        <a:ln>
          <a:noFill/>
        </a:ln>
        <a:effectLst/>
      </c:spPr>
    </c:plotArea>
    <c:legend>
      <c:legendPos val="b"/>
      <c:layout>
        <c:manualLayout>
          <c:xMode val="edge"/>
          <c:yMode val="edge"/>
          <c:x val="4.8512420003521628E-2"/>
          <c:y val="0.87336983651769529"/>
          <c:w val="0.8337111042201989"/>
          <c:h val="0.1067667310968290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52" tIns="46676" rIns="93352" bIns="46676" numCol="1" anchor="t" anchorCtr="0" compatLnSpc="1">
            <a:prstTxWarp prst="textNoShape">
              <a:avLst/>
            </a:prstTxWarp>
          </a:bodyPr>
          <a:lstStyle>
            <a:lvl1pPr eaLnBrk="0" hangingPunct="0">
              <a:defRPr sz="1200"/>
            </a:lvl1pPr>
          </a:lstStyle>
          <a:p>
            <a:endParaRPr lang="en-CA" dirty="0"/>
          </a:p>
        </p:txBody>
      </p:sp>
      <p:sp>
        <p:nvSpPr>
          <p:cNvPr id="31747" name="Rectangle 3"/>
          <p:cNvSpPr>
            <a:spLocks noGrp="1" noChangeArrowheads="1"/>
          </p:cNvSpPr>
          <p:nvPr>
            <p:ph type="dt" sz="quarter" idx="1"/>
          </p:nvPr>
        </p:nvSpPr>
        <p:spPr bwMode="auto">
          <a:xfrm>
            <a:off x="3979931" y="0"/>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52" tIns="46676" rIns="93352" bIns="46676" numCol="1" anchor="t" anchorCtr="0" compatLnSpc="1">
            <a:prstTxWarp prst="textNoShape">
              <a:avLst/>
            </a:prstTxWarp>
          </a:bodyPr>
          <a:lstStyle>
            <a:lvl1pPr algn="r" eaLnBrk="0" hangingPunct="0">
              <a:defRPr sz="1200"/>
            </a:lvl1pPr>
          </a:lstStyle>
          <a:p>
            <a:fld id="{52444EE9-2304-4898-A0BF-2E90E42F18A3}" type="datetimeFigureOut">
              <a:rPr lang="en-US"/>
              <a:pPr/>
              <a:t>12/15/2016</a:t>
            </a:fld>
            <a:endParaRPr lang="fr-CA" dirty="0"/>
          </a:p>
        </p:txBody>
      </p:sp>
      <p:sp>
        <p:nvSpPr>
          <p:cNvPr id="31748" name="Rectangle 4"/>
          <p:cNvSpPr>
            <a:spLocks noGrp="1" noChangeArrowheads="1"/>
          </p:cNvSpPr>
          <p:nvPr>
            <p:ph type="ftr" sz="quarter" idx="2"/>
          </p:nvPr>
        </p:nvSpPr>
        <p:spPr bwMode="auto">
          <a:xfrm>
            <a:off x="0" y="8845045"/>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52" tIns="46676" rIns="93352" bIns="46676" numCol="1" anchor="b" anchorCtr="0" compatLnSpc="1">
            <a:prstTxWarp prst="textNoShape">
              <a:avLst/>
            </a:prstTxWarp>
          </a:bodyPr>
          <a:lstStyle>
            <a:lvl1pPr eaLnBrk="0" hangingPunct="0">
              <a:defRPr sz="1200"/>
            </a:lvl1pPr>
          </a:lstStyle>
          <a:p>
            <a:r>
              <a:rPr lang="fr-CA" smtClean="0"/>
              <a:t>Direction de la qualité des services de santé</a:t>
            </a:r>
          </a:p>
        </p:txBody>
      </p:sp>
      <p:sp>
        <p:nvSpPr>
          <p:cNvPr id="31749" name="Rectangle 5"/>
          <p:cNvSpPr>
            <a:spLocks noGrp="1" noChangeArrowheads="1"/>
          </p:cNvSpPr>
          <p:nvPr>
            <p:ph type="sldNum" sz="quarter" idx="3"/>
          </p:nvPr>
        </p:nvSpPr>
        <p:spPr bwMode="auto">
          <a:xfrm>
            <a:off x="3979931" y="8845045"/>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52" tIns="46676" rIns="93352" bIns="46676" numCol="1" anchor="b" anchorCtr="0" compatLnSpc="1">
            <a:prstTxWarp prst="textNoShape">
              <a:avLst/>
            </a:prstTxWarp>
          </a:bodyPr>
          <a:lstStyle>
            <a:lvl1pPr algn="r" eaLnBrk="0" hangingPunct="0">
              <a:defRPr sz="1200"/>
            </a:lvl1pPr>
          </a:lstStyle>
          <a:p>
            <a:fld id="{9FDFB1DB-EC80-4B82-8037-DA16220AD93E}" type="slidenum">
              <a:rPr lang="en-CA"/>
              <a:pPr/>
              <a:t>‹#›</a:t>
            </a:fld>
            <a:endParaRPr lang="fr-CA" dirty="0"/>
          </a:p>
        </p:txBody>
      </p:sp>
    </p:spTree>
    <p:extLst>
      <p:ext uri="{BB962C8B-B14F-4D97-AF65-F5344CB8AC3E}">
        <p14:creationId xmlns:p14="http://schemas.microsoft.com/office/powerpoint/2010/main" val="1778256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44719" cy="465614"/>
          </a:xfrm>
          <a:prstGeom prst="rect">
            <a:avLst/>
          </a:prstGeom>
          <a:noFill/>
          <a:ln w="9525">
            <a:noFill/>
            <a:miter lim="800000"/>
            <a:headEnd/>
            <a:tailEnd/>
          </a:ln>
          <a:effectLst/>
        </p:spPr>
        <p:txBody>
          <a:bodyPr vert="horz" wrap="square" lIns="93352" tIns="46676" rIns="93352" bIns="46676" numCol="1" anchor="t" anchorCtr="0" compatLnSpc="1">
            <a:prstTxWarp prst="textNoShape">
              <a:avLst/>
            </a:prstTxWarp>
          </a:bodyPr>
          <a:lstStyle>
            <a:lvl1pPr eaLnBrk="0" hangingPunct="0">
              <a:defRPr sz="1200"/>
            </a:lvl1pPr>
          </a:lstStyle>
          <a:p>
            <a:endParaRPr lang="en-CA" dirty="0"/>
          </a:p>
        </p:txBody>
      </p:sp>
      <p:sp>
        <p:nvSpPr>
          <p:cNvPr id="5123" name="Rectangle 3"/>
          <p:cNvSpPr>
            <a:spLocks noGrp="1" noChangeArrowheads="1"/>
          </p:cNvSpPr>
          <p:nvPr>
            <p:ph type="dt" idx="1"/>
          </p:nvPr>
        </p:nvSpPr>
        <p:spPr bwMode="auto">
          <a:xfrm>
            <a:off x="3979931" y="0"/>
            <a:ext cx="3044719" cy="465614"/>
          </a:xfrm>
          <a:prstGeom prst="rect">
            <a:avLst/>
          </a:prstGeom>
          <a:noFill/>
          <a:ln w="9525">
            <a:noFill/>
            <a:miter lim="800000"/>
            <a:headEnd/>
            <a:tailEnd/>
          </a:ln>
          <a:effectLst/>
        </p:spPr>
        <p:txBody>
          <a:bodyPr vert="horz" wrap="square" lIns="93352" tIns="46676" rIns="93352" bIns="46676" numCol="1" anchor="t" anchorCtr="0" compatLnSpc="1">
            <a:prstTxWarp prst="textNoShape">
              <a:avLst/>
            </a:prstTxWarp>
          </a:bodyPr>
          <a:lstStyle>
            <a:lvl1pPr algn="r" eaLnBrk="0" hangingPunct="0">
              <a:defRPr sz="1200"/>
            </a:lvl1pPr>
          </a:lstStyle>
          <a:p>
            <a:fld id="{90D638B2-FDBA-48C9-B140-15EFFBF799B3}" type="datetimeFigureOut">
              <a:rPr lang="en-CA"/>
              <a:pPr/>
              <a:t>2016-12-15</a:t>
            </a:fld>
            <a:endParaRPr lang="fr-CA" dirty="0"/>
          </a:p>
        </p:txBody>
      </p:sp>
      <p:sp>
        <p:nvSpPr>
          <p:cNvPr id="13316" name="Rectangle 4"/>
          <p:cNvSpPr>
            <a:spLocks noGrp="1" noRot="1" noChangeAspect="1" noChangeArrowheads="1" noTextEdit="1"/>
          </p:cNvSpPr>
          <p:nvPr>
            <p:ph type="sldImg" idx="2"/>
          </p:nvPr>
        </p:nvSpPr>
        <p:spPr bwMode="auto">
          <a:xfrm>
            <a:off x="1184275" y="698500"/>
            <a:ext cx="4657725" cy="34925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2628" y="4423332"/>
            <a:ext cx="5621020" cy="4190524"/>
          </a:xfrm>
          <a:prstGeom prst="rect">
            <a:avLst/>
          </a:prstGeom>
          <a:noFill/>
          <a:ln w="9525">
            <a:noFill/>
            <a:miter lim="800000"/>
            <a:headEnd/>
            <a:tailEnd/>
          </a:ln>
          <a:effectLst/>
        </p:spPr>
        <p:txBody>
          <a:bodyPr vert="horz" wrap="square" lIns="93352" tIns="46676" rIns="93352" bIns="46676"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5126" name="Rectangle 6"/>
          <p:cNvSpPr>
            <a:spLocks noGrp="1" noChangeArrowheads="1"/>
          </p:cNvSpPr>
          <p:nvPr>
            <p:ph type="ftr" sz="quarter" idx="4"/>
          </p:nvPr>
        </p:nvSpPr>
        <p:spPr bwMode="auto">
          <a:xfrm>
            <a:off x="0" y="8845045"/>
            <a:ext cx="3044719" cy="465614"/>
          </a:xfrm>
          <a:prstGeom prst="rect">
            <a:avLst/>
          </a:prstGeom>
          <a:noFill/>
          <a:ln w="9525">
            <a:noFill/>
            <a:miter lim="800000"/>
            <a:headEnd/>
            <a:tailEnd/>
          </a:ln>
          <a:effectLst/>
        </p:spPr>
        <p:txBody>
          <a:bodyPr vert="horz" wrap="square" lIns="93352" tIns="46676" rIns="93352" bIns="46676" numCol="1" anchor="b" anchorCtr="0" compatLnSpc="1">
            <a:prstTxWarp prst="textNoShape">
              <a:avLst/>
            </a:prstTxWarp>
          </a:bodyPr>
          <a:lstStyle>
            <a:lvl1pPr eaLnBrk="0" hangingPunct="0">
              <a:defRPr sz="1200"/>
            </a:lvl1pPr>
          </a:lstStyle>
          <a:p>
            <a:r>
              <a:rPr lang="fr-CA" smtClean="0"/>
              <a:t>Direction de la qualité des services de santé</a:t>
            </a:r>
          </a:p>
        </p:txBody>
      </p:sp>
      <p:sp>
        <p:nvSpPr>
          <p:cNvPr id="5127" name="Rectangle 7"/>
          <p:cNvSpPr>
            <a:spLocks noGrp="1" noChangeArrowheads="1"/>
          </p:cNvSpPr>
          <p:nvPr>
            <p:ph type="sldNum" sz="quarter" idx="5"/>
          </p:nvPr>
        </p:nvSpPr>
        <p:spPr bwMode="auto">
          <a:xfrm>
            <a:off x="3979931" y="8845045"/>
            <a:ext cx="3044719" cy="465614"/>
          </a:xfrm>
          <a:prstGeom prst="rect">
            <a:avLst/>
          </a:prstGeom>
          <a:noFill/>
          <a:ln w="9525">
            <a:noFill/>
            <a:miter lim="800000"/>
            <a:headEnd/>
            <a:tailEnd/>
          </a:ln>
          <a:effectLst/>
        </p:spPr>
        <p:txBody>
          <a:bodyPr vert="horz" wrap="square" lIns="93352" tIns="46676" rIns="93352" bIns="46676" numCol="1" anchor="b" anchorCtr="0" compatLnSpc="1">
            <a:prstTxWarp prst="textNoShape">
              <a:avLst/>
            </a:prstTxWarp>
          </a:bodyPr>
          <a:lstStyle>
            <a:lvl1pPr algn="r" eaLnBrk="0" hangingPunct="0">
              <a:defRPr sz="1200"/>
            </a:lvl1pPr>
          </a:lstStyle>
          <a:p>
            <a:pPr>
              <a:defRPr/>
            </a:pPr>
            <a:fld id="{A37F98C7-F4A3-44DC-B927-7992952709D2}" type="slidenum">
              <a:rPr lang="en-CA"/>
              <a:pPr>
                <a:defRPr/>
              </a:pPr>
              <a:t>‹#›</a:t>
            </a:fld>
            <a:endParaRPr lang="fr-CA" dirty="0"/>
          </a:p>
        </p:txBody>
      </p:sp>
    </p:spTree>
    <p:extLst>
      <p:ext uri="{BB962C8B-B14F-4D97-AF65-F5344CB8AC3E}">
        <p14:creationId xmlns:p14="http://schemas.microsoft.com/office/powerpoint/2010/main" val="90523361"/>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37748B97-F2CD-4B7B-BE63-BE54AA0EA298}" type="datetime1">
              <a:rPr lang="en-CA" smtClean="0"/>
              <a:t>2016-12-15</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a:t>
            </a:fld>
            <a:endParaRPr lang="en-CA" dirty="0"/>
          </a:p>
        </p:txBody>
      </p:sp>
    </p:spTree>
    <p:extLst>
      <p:ext uri="{BB962C8B-B14F-4D97-AF65-F5344CB8AC3E}">
        <p14:creationId xmlns:p14="http://schemas.microsoft.com/office/powerpoint/2010/main" val="1891297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CAAFC39-66EA-4D9F-B69D-A596BC388A64}" type="slidenum">
              <a:rPr lang="en-CA" altLang="en-US" smtClean="0">
                <a:solidFill>
                  <a:srgbClr val="000000"/>
                </a:solidFill>
              </a:rPr>
              <a:pPr/>
              <a:t>3</a:t>
            </a:fld>
            <a:endParaRPr lang="en-CA" altLang="en-US" dirty="0">
              <a:solidFill>
                <a:srgbClr val="000000"/>
              </a:solidFill>
            </a:endParaRPr>
          </a:p>
        </p:txBody>
      </p:sp>
    </p:spTree>
    <p:extLst>
      <p:ext uri="{BB962C8B-B14F-4D97-AF65-F5344CB8AC3E}">
        <p14:creationId xmlns:p14="http://schemas.microsoft.com/office/powerpoint/2010/main" val="816892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157D5995-B8FA-4284-BBDF-CC301C1B453E}" type="datetime1">
              <a:rPr lang="en-CA" smtClean="0"/>
              <a:t>2016-12-15</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4</a:t>
            </a:fld>
            <a:endParaRPr lang="en-CA" dirty="0"/>
          </a:p>
        </p:txBody>
      </p:sp>
    </p:spTree>
    <p:extLst>
      <p:ext uri="{BB962C8B-B14F-4D97-AF65-F5344CB8AC3E}">
        <p14:creationId xmlns:p14="http://schemas.microsoft.com/office/powerpoint/2010/main" val="3581225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B076F659-4782-4EF3-A504-04B23DB6CF27}" type="datetime1">
              <a:rPr lang="en-CA" smtClean="0"/>
              <a:t>2016-12-15</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5</a:t>
            </a:fld>
            <a:endParaRPr lang="en-CA" dirty="0"/>
          </a:p>
        </p:txBody>
      </p:sp>
    </p:spTree>
    <p:extLst>
      <p:ext uri="{BB962C8B-B14F-4D97-AF65-F5344CB8AC3E}">
        <p14:creationId xmlns:p14="http://schemas.microsoft.com/office/powerpoint/2010/main" val="2237214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CB8377CF-38E9-49CD-A1BA-DCB02457C522}" type="datetime1">
              <a:rPr lang="en-CA" smtClean="0"/>
              <a:t>2016-12-15</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6</a:t>
            </a:fld>
            <a:endParaRPr lang="en-CA" dirty="0"/>
          </a:p>
        </p:txBody>
      </p:sp>
    </p:spTree>
    <p:extLst>
      <p:ext uri="{BB962C8B-B14F-4D97-AF65-F5344CB8AC3E}">
        <p14:creationId xmlns:p14="http://schemas.microsoft.com/office/powerpoint/2010/main" val="3974854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Times" pitchFamily="18" charset="0"/>
                <a:ea typeface="+mn-ea"/>
                <a:cs typeface="+mn-cs"/>
              </a:rPr>
              <a:t> </a:t>
            </a:r>
            <a:endParaRPr lang="en-CA" sz="1200" kern="1200" dirty="0" smtClean="0">
              <a:solidFill>
                <a:schemeClr val="tx1"/>
              </a:solidFill>
              <a:effectLst/>
              <a:latin typeface="Times" pitchFamily="18" charset="0"/>
              <a:ea typeface="+mn-ea"/>
              <a:cs typeface="+mn-cs"/>
            </a:endParaRPr>
          </a:p>
          <a:p>
            <a:endParaRPr lang="en-CA" dirty="0"/>
          </a:p>
        </p:txBody>
      </p:sp>
      <p:sp>
        <p:nvSpPr>
          <p:cNvPr id="4" name="Date Placeholder 3"/>
          <p:cNvSpPr>
            <a:spLocks noGrp="1"/>
          </p:cNvSpPr>
          <p:nvPr>
            <p:ph type="dt" idx="10"/>
          </p:nvPr>
        </p:nvSpPr>
        <p:spPr/>
        <p:txBody>
          <a:bodyPr/>
          <a:lstStyle/>
          <a:p>
            <a:fld id="{CB8377CF-38E9-49CD-A1BA-DCB02457C522}" type="datetime1">
              <a:rPr lang="en-CA" smtClean="0"/>
              <a:t>2016-12-15</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7</a:t>
            </a:fld>
            <a:endParaRPr lang="en-CA" dirty="0"/>
          </a:p>
        </p:txBody>
      </p:sp>
    </p:spTree>
    <p:extLst>
      <p:ext uri="{BB962C8B-B14F-4D97-AF65-F5344CB8AC3E}">
        <p14:creationId xmlns:p14="http://schemas.microsoft.com/office/powerpoint/2010/main" val="648839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Times" pitchFamily="18" charset="0"/>
                <a:ea typeface="+mn-ea"/>
                <a:cs typeface="+mn-cs"/>
              </a:rPr>
              <a:t> </a:t>
            </a:r>
            <a:endParaRPr lang="en-CA" sz="1200" kern="1200" dirty="0" smtClean="0">
              <a:solidFill>
                <a:schemeClr val="tx1"/>
              </a:solidFill>
              <a:effectLst/>
              <a:latin typeface="Times" pitchFamily="18" charset="0"/>
              <a:ea typeface="+mn-ea"/>
              <a:cs typeface="+mn-cs"/>
            </a:endParaRPr>
          </a:p>
          <a:p>
            <a:endParaRPr lang="en-CA" dirty="0"/>
          </a:p>
        </p:txBody>
      </p:sp>
      <p:sp>
        <p:nvSpPr>
          <p:cNvPr id="4" name="Date Placeholder 3"/>
          <p:cNvSpPr>
            <a:spLocks noGrp="1"/>
          </p:cNvSpPr>
          <p:nvPr>
            <p:ph type="dt" idx="10"/>
          </p:nvPr>
        </p:nvSpPr>
        <p:spPr/>
        <p:txBody>
          <a:bodyPr/>
          <a:lstStyle/>
          <a:p>
            <a:fld id="{CB8377CF-38E9-49CD-A1BA-DCB02457C522}" type="datetime1">
              <a:rPr lang="en-CA" smtClean="0"/>
              <a:t>2016-12-15</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8</a:t>
            </a:fld>
            <a:endParaRPr lang="en-CA" dirty="0"/>
          </a:p>
        </p:txBody>
      </p:sp>
    </p:spTree>
    <p:extLst>
      <p:ext uri="{BB962C8B-B14F-4D97-AF65-F5344CB8AC3E}">
        <p14:creationId xmlns:p14="http://schemas.microsoft.com/office/powerpoint/2010/main" val="3568646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353CBE9A-4656-424A-8DC8-8CA5F2D4B2C8}" type="datetime1">
              <a:rPr lang="en-CA" smtClean="0"/>
              <a:t>2016-12-15</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9</a:t>
            </a:fld>
            <a:endParaRPr lang="en-CA" dirty="0"/>
          </a:p>
        </p:txBody>
      </p:sp>
    </p:spTree>
    <p:extLst>
      <p:ext uri="{BB962C8B-B14F-4D97-AF65-F5344CB8AC3E}">
        <p14:creationId xmlns:p14="http://schemas.microsoft.com/office/powerpoint/2010/main" val="3220683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81F3DEDC-9AC5-409B-8CC9-331CB041425C}" type="datetime1">
              <a:rPr lang="en-CA" smtClean="0"/>
              <a:t>2016-12-15</a:t>
            </a:fld>
            <a:endParaRPr lang="fr-CA" dirty="0"/>
          </a:p>
        </p:txBody>
      </p:sp>
      <p:sp>
        <p:nvSpPr>
          <p:cNvPr id="5" name="Footer Placeholder 4"/>
          <p:cNvSpPr>
            <a:spLocks noGrp="1"/>
          </p:cNvSpPr>
          <p:nvPr>
            <p:ph type="ftr" sz="quarter" idx="11"/>
          </p:nvPr>
        </p:nvSpPr>
        <p:spPr/>
        <p:txBody>
          <a:bodyPr/>
          <a:lstStyle/>
          <a:p>
            <a:r>
              <a:rPr lang="fr-CA" smtClean="0"/>
              <a:t>Direction de la qualité des services de santé</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11</a:t>
            </a:fld>
            <a:endParaRPr lang="fr-CA" dirty="0"/>
          </a:p>
        </p:txBody>
      </p:sp>
    </p:spTree>
    <p:extLst>
      <p:ext uri="{BB962C8B-B14F-4D97-AF65-F5344CB8AC3E}">
        <p14:creationId xmlns:p14="http://schemas.microsoft.com/office/powerpoint/2010/main" val="4179020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127381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71342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675570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906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150CB991-94F8-4AE6-BDC9-2D81A3868D43}" type="slidenum">
              <a:rPr lang="en-US" altLang="en-US" sz="1200" b="1" u="none">
                <a:solidFill>
                  <a:srgbClr val="FFFFFF"/>
                </a:solidFill>
              </a:rPr>
              <a:pPr algn="ctr" defTabSz="457200" eaLnBrk="1" hangingPunct="1">
                <a:spcBef>
                  <a:spcPct val="50000"/>
                </a:spcBef>
              </a:pPr>
              <a:t>‹#›</a:t>
            </a:fld>
            <a:endParaRPr lang="fr-CA"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2992002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1A136EE4-1C19-4A73-98BA-3D3ECA9A436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485328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2F4BF50B-5D7F-4D28-9CC9-64FB11468B48}"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17914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8" name="Slide Number Placeholder 6"/>
          <p:cNvSpPr>
            <a:spLocks noGrp="1"/>
          </p:cNvSpPr>
          <p:nvPr>
            <p:ph type="sldNum" sz="quarter" idx="11"/>
          </p:nvPr>
        </p:nvSpPr>
        <p:spPr/>
        <p:txBody>
          <a:bodyPr/>
          <a:lstStyle>
            <a:lvl1pPr>
              <a:defRPr/>
            </a:lvl1pPr>
          </a:lstStyle>
          <a:p>
            <a:fld id="{F2A2E6B8-0383-49C9-8156-47AC77A980AE}"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887256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4" name="Slide Number Placeholder 6"/>
          <p:cNvSpPr>
            <a:spLocks noGrp="1"/>
          </p:cNvSpPr>
          <p:nvPr>
            <p:ph type="sldNum" sz="quarter" idx="11"/>
          </p:nvPr>
        </p:nvSpPr>
        <p:spPr/>
        <p:txBody>
          <a:bodyPr/>
          <a:lstStyle>
            <a:lvl1pPr>
              <a:defRPr/>
            </a:lvl1pPr>
          </a:lstStyle>
          <a:p>
            <a:fld id="{44B7F5FD-EBDD-4A31-AADA-1AEECB8D12A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5462288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3" name="Slide Number Placeholder 6"/>
          <p:cNvSpPr>
            <a:spLocks noGrp="1"/>
          </p:cNvSpPr>
          <p:nvPr>
            <p:ph type="sldNum" sz="quarter" idx="11"/>
          </p:nvPr>
        </p:nvSpPr>
        <p:spPr/>
        <p:txBody>
          <a:bodyPr/>
          <a:lstStyle>
            <a:lvl1pPr>
              <a:defRPr/>
            </a:lvl1pPr>
          </a:lstStyle>
          <a:p>
            <a:fld id="{AE70DB86-A892-4C59-915D-C22509EA933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41878281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B88BF280-2E7E-41F3-94DB-F664D27733EC}"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054858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4830897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153E20D2-2821-43B2-8472-1C6BF8648BB2}"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4621010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2BC76EAF-A089-4739-8C9F-AA819A74F00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2695051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6C67CFBC-7151-49D6-A9C8-DDB601A82AD0}"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3444548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3376830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8" y="42863"/>
            <a:ext cx="9085262" cy="677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Ontario -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6288" y="6016625"/>
            <a:ext cx="1725612"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09600" y="1611313"/>
            <a:ext cx="7772400" cy="1262062"/>
          </a:xfrm>
        </p:spPr>
        <p:txBody>
          <a:bodyPr anchor="t"/>
          <a:lstStyle>
            <a:lvl1pPr>
              <a:defRPr sz="4800"/>
            </a:lvl1pPr>
          </a:lstStyle>
          <a:p>
            <a:r>
              <a:rPr lang="en-CA"/>
              <a:t>Click to edit Master title style</a:t>
            </a:r>
          </a:p>
        </p:txBody>
      </p:sp>
      <p:sp>
        <p:nvSpPr>
          <p:cNvPr id="3075" name="Rectangle 3"/>
          <p:cNvSpPr>
            <a:spLocks noGrp="1" noChangeArrowheads="1"/>
          </p:cNvSpPr>
          <p:nvPr>
            <p:ph type="subTitle" idx="1"/>
          </p:nvPr>
        </p:nvSpPr>
        <p:spPr>
          <a:xfrm>
            <a:off x="609600" y="3349625"/>
            <a:ext cx="7780338" cy="844550"/>
          </a:xfrm>
        </p:spPr>
        <p:txBody>
          <a:bodyPr anchor="b"/>
          <a:lstStyle>
            <a:lvl1pPr marL="0" indent="0">
              <a:spcAft>
                <a:spcPct val="0"/>
              </a:spcAft>
              <a:buFont typeface="Times" pitchFamily="18" charset="0"/>
              <a:buNone/>
              <a:defRPr sz="2500"/>
            </a:lvl1pPr>
          </a:lstStyle>
          <a:p>
            <a:r>
              <a:rPr lang="en-CA"/>
              <a:t>Click to edit Master subtitle style</a:t>
            </a:r>
          </a:p>
        </p:txBody>
      </p:sp>
      <p:sp>
        <p:nvSpPr>
          <p:cNvPr id="6" name="Rectangle 4"/>
          <p:cNvSpPr>
            <a:spLocks noGrp="1" noChangeArrowheads="1"/>
          </p:cNvSpPr>
          <p:nvPr>
            <p:ph type="dt" sz="half" idx="10"/>
          </p:nvPr>
        </p:nvSpPr>
        <p:spPr>
          <a:xfrm>
            <a:off x="685800" y="6248400"/>
            <a:ext cx="1905000" cy="457200"/>
          </a:xfrm>
        </p:spPr>
        <p:txBody>
          <a:bodyPr/>
          <a:lstStyle>
            <a:lvl1pPr>
              <a:defRPr/>
            </a:lvl1pPr>
          </a:lstStyle>
          <a:p>
            <a:fld id="{D8CEA04F-C319-42F1-ABEF-82D426474134}" type="datetime1">
              <a:rPr lang="en-CA">
                <a:solidFill>
                  <a:srgbClr val="000000"/>
                </a:solidFill>
              </a:rPr>
              <a:pPr/>
              <a:t>2016-12-15</a:t>
            </a:fld>
            <a:endParaRPr lang="en-CA" dirty="0">
              <a:solidFill>
                <a:srgbClr val="000000"/>
              </a:solidFill>
            </a:endParaRPr>
          </a:p>
        </p:txBody>
      </p:sp>
    </p:spTree>
    <p:extLst>
      <p:ext uri="{BB962C8B-B14F-4D97-AF65-F5344CB8AC3E}">
        <p14:creationId xmlns:p14="http://schemas.microsoft.com/office/powerpoint/2010/main" val="11920228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a:xfrm>
            <a:off x="608013" y="1219200"/>
            <a:ext cx="77724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7805E304-6533-4494-8748-B2B4FCC1472D}" type="datetime1">
              <a:rPr lang="en-CA">
                <a:solidFill>
                  <a:srgbClr val="000000"/>
                </a:solidFill>
              </a:rPr>
              <a:pPr/>
              <a:t>2016-12-15</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33C67B63-388E-44A4-8B3E-9067F2FB2851}"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6106967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1" cap="all">
                <a:latin typeface="+mj-lt"/>
              </a:defRPr>
            </a:lvl1pPr>
          </a:lstStyle>
          <a:p>
            <a:r>
              <a:rPr lang="en-US" dirty="0"/>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BA0A3EA7-DFF7-4FBC-A6F5-AD47AC6D188C}" type="datetime1">
              <a:rPr lang="en-CA">
                <a:solidFill>
                  <a:srgbClr val="000000"/>
                </a:solidFill>
              </a:rPr>
              <a:pPr/>
              <a:t>2016-12-15</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8075D3D6-74B3-439C-9E99-9F34E31BA25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702303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080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5704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Rectangle 4"/>
          <p:cNvSpPr>
            <a:spLocks noGrp="1" noChangeArrowheads="1"/>
          </p:cNvSpPr>
          <p:nvPr>
            <p:ph type="dt" sz="half" idx="10"/>
          </p:nvPr>
        </p:nvSpPr>
        <p:spPr>
          <a:ln/>
        </p:spPr>
        <p:txBody>
          <a:bodyPr/>
          <a:lstStyle>
            <a:lvl1pPr>
              <a:defRPr/>
            </a:lvl1pPr>
          </a:lstStyle>
          <a:p>
            <a:fld id="{EEEB89C1-022E-4C20-B20E-0C8AFB18D3B3}" type="datetime1">
              <a:rPr lang="en-CA">
                <a:solidFill>
                  <a:srgbClr val="000000"/>
                </a:solidFill>
              </a:rPr>
              <a:pPr/>
              <a:t>2016-12-15</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F6BF9E9C-0790-4052-BBF8-D12AD1277EDF}"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8319723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Rectangle 4"/>
          <p:cNvSpPr>
            <a:spLocks noGrp="1" noChangeArrowheads="1"/>
          </p:cNvSpPr>
          <p:nvPr>
            <p:ph type="dt" sz="half" idx="10"/>
          </p:nvPr>
        </p:nvSpPr>
        <p:spPr>
          <a:ln/>
        </p:spPr>
        <p:txBody>
          <a:bodyPr/>
          <a:lstStyle>
            <a:lvl1pPr>
              <a:defRPr/>
            </a:lvl1pPr>
          </a:lstStyle>
          <a:p>
            <a:fld id="{6B80170E-7C08-4D59-9F11-CD73B14F0C5A}" type="datetime1">
              <a:rPr lang="en-CA">
                <a:solidFill>
                  <a:srgbClr val="000000"/>
                </a:solidFill>
              </a:rPr>
              <a:pPr/>
              <a:t>2016-12-15</a:t>
            </a:fld>
            <a:endParaRPr lang="en-CA"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9" name="Rectangle 6"/>
          <p:cNvSpPr>
            <a:spLocks noGrp="1" noChangeArrowheads="1"/>
          </p:cNvSpPr>
          <p:nvPr>
            <p:ph type="sldNum" sz="quarter" idx="12"/>
          </p:nvPr>
        </p:nvSpPr>
        <p:spPr>
          <a:ln/>
        </p:spPr>
        <p:txBody>
          <a:bodyPr/>
          <a:lstStyle>
            <a:lvl1pPr>
              <a:defRPr/>
            </a:lvl1pPr>
          </a:lstStyle>
          <a:p>
            <a:fld id="{E911ADE6-056A-4E39-848F-7AA7665E994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0504158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fld id="{7B066473-FB10-46EC-BBAA-185DB5DF24B2}" type="datetime1">
              <a:rPr lang="en-CA">
                <a:solidFill>
                  <a:srgbClr val="000000"/>
                </a:solidFill>
              </a:rPr>
              <a:pPr/>
              <a:t>2016-12-15</a:t>
            </a:fld>
            <a:endParaRPr lang="en-CA"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5" name="Rectangle 6"/>
          <p:cNvSpPr>
            <a:spLocks noGrp="1" noChangeArrowheads="1"/>
          </p:cNvSpPr>
          <p:nvPr>
            <p:ph type="sldNum" sz="quarter" idx="12"/>
          </p:nvPr>
        </p:nvSpPr>
        <p:spPr>
          <a:ln/>
        </p:spPr>
        <p:txBody>
          <a:bodyPr/>
          <a:lstStyle>
            <a:lvl1pPr>
              <a:defRPr/>
            </a:lvl1pPr>
          </a:lstStyle>
          <a:p>
            <a:fld id="{46BB7D92-C1B4-415A-BBC1-83091370F52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955284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292862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22BDBC74-C210-40C6-9190-E9991AF388CE}" type="datetime1">
              <a:rPr lang="en-CA">
                <a:solidFill>
                  <a:srgbClr val="000000"/>
                </a:solidFill>
              </a:rPr>
              <a:pPr/>
              <a:t>2016-12-15</a:t>
            </a:fld>
            <a:endParaRPr lang="en-CA"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4" name="Rectangle 6"/>
          <p:cNvSpPr>
            <a:spLocks noGrp="1" noChangeArrowheads="1"/>
          </p:cNvSpPr>
          <p:nvPr>
            <p:ph type="sldNum" sz="quarter" idx="12"/>
          </p:nvPr>
        </p:nvSpPr>
        <p:spPr>
          <a:ln/>
        </p:spPr>
        <p:txBody>
          <a:bodyPr/>
          <a:lstStyle>
            <a:lvl1pPr>
              <a:defRPr/>
            </a:lvl1pPr>
          </a:lstStyle>
          <a:p>
            <a:fld id="{F1183F2A-4376-4AD9-B576-2BAEAE649AF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3033997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D756F05-E29E-4D19-B6DB-20BBFF0EEE45}" type="datetime1">
              <a:rPr lang="en-CA">
                <a:solidFill>
                  <a:srgbClr val="000000"/>
                </a:solidFill>
              </a:rPr>
              <a:pPr/>
              <a:t>2016-12-15</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BFA3A666-5D28-4A27-AC9E-B9606AFDA59D}"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5402946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33C9C661-CA18-42AA-A907-A482874B77AC}" type="datetime1">
              <a:rPr lang="en-CA">
                <a:solidFill>
                  <a:srgbClr val="000000"/>
                </a:solidFill>
              </a:rPr>
              <a:pPr/>
              <a:t>2016-12-15</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07400678-8B37-44F3-91A7-B1590EC7BC0B}"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850787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91180F80-7426-4DCB-AE14-3CCAAC54FC42}" type="datetime1">
              <a:rPr lang="en-CA">
                <a:solidFill>
                  <a:srgbClr val="000000"/>
                </a:solidFill>
              </a:rPr>
              <a:pPr/>
              <a:t>2016-12-15</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A304C528-3F54-464F-867E-7D9E3C763BD0}"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664262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38900" y="587375"/>
            <a:ext cx="1943100" cy="55086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08013" y="587375"/>
            <a:ext cx="5678487" cy="55086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5FD236A5-2459-4C56-B263-0361189B5DD6}" type="datetime1">
              <a:rPr lang="en-CA">
                <a:solidFill>
                  <a:srgbClr val="000000"/>
                </a:solidFill>
              </a:rPr>
              <a:pPr/>
              <a:t>2016-12-15</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EFC54B53-9E03-4560-99BD-AAD9B32C498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408333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Date Placeholder 3"/>
          <p:cNvSpPr>
            <a:spLocks noGrp="1"/>
          </p:cNvSpPr>
          <p:nvPr>
            <p:ph type="dt" sz="half" idx="10"/>
          </p:nvPr>
        </p:nvSpPr>
        <p:spPr>
          <a:xfrm>
            <a:off x="685800" y="6491288"/>
            <a:ext cx="1905000" cy="214312"/>
          </a:xfrm>
        </p:spPr>
        <p:txBody>
          <a:bodyPr/>
          <a:lstStyle>
            <a:lvl1pPr>
              <a:defRPr/>
            </a:lvl1pPr>
          </a:lstStyle>
          <a:p>
            <a:fld id="{6886C0A8-AE21-4CEE-A747-C19C6EE41067}" type="datetime1">
              <a:rPr lang="en-CA">
                <a:solidFill>
                  <a:srgbClr val="000000"/>
                </a:solidFill>
              </a:rPr>
              <a:pPr/>
              <a:t>2016-12-15</a:t>
            </a:fld>
            <a:endParaRPr lang="en-CA" dirty="0">
              <a:solidFill>
                <a:srgbClr val="000000"/>
              </a:solidFill>
            </a:endParaRPr>
          </a:p>
        </p:txBody>
      </p:sp>
      <p:sp>
        <p:nvSpPr>
          <p:cNvPr id="5" name="Footer Placeholder 4"/>
          <p:cNvSpPr>
            <a:spLocks noGrp="1"/>
          </p:cNvSpPr>
          <p:nvPr>
            <p:ph type="ftr" sz="quarter" idx="11"/>
          </p:nvPr>
        </p:nvSpPr>
        <p:spPr>
          <a:xfrm>
            <a:off x="3124200" y="6491288"/>
            <a:ext cx="2895600" cy="214312"/>
          </a:xfrm>
        </p:spPr>
        <p:txBody>
          <a:bodyPr/>
          <a:lstStyle>
            <a:lvl1pPr>
              <a:defRPr/>
            </a:lvl1pPr>
          </a:lstStyle>
          <a:p>
            <a:r>
              <a:rPr lang="en-CA" dirty="0">
                <a:solidFill>
                  <a:srgbClr val="8D988F"/>
                </a:solidFill>
              </a:rPr>
              <a:t>Health Quality Branch</a:t>
            </a:r>
          </a:p>
        </p:txBody>
      </p:sp>
      <p:sp>
        <p:nvSpPr>
          <p:cNvPr id="6" name="Slide Number Placeholder 5"/>
          <p:cNvSpPr>
            <a:spLocks noGrp="1"/>
          </p:cNvSpPr>
          <p:nvPr>
            <p:ph type="sldNum" sz="quarter" idx="12"/>
          </p:nvPr>
        </p:nvSpPr>
        <p:spPr>
          <a:xfrm>
            <a:off x="7051675" y="6503988"/>
            <a:ext cx="1905000" cy="201612"/>
          </a:xfrm>
        </p:spPr>
        <p:txBody>
          <a:bodyPr/>
          <a:lstStyle>
            <a:lvl1pPr>
              <a:defRPr/>
            </a:lvl1pPr>
          </a:lstStyle>
          <a:p>
            <a:fld id="{A60BB2CA-15B8-4D42-98A4-83F36C4AC48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366090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E563DB37-29D8-4A8E-BBDB-5EDA90661A60}" type="slidenum">
              <a:rPr lang="en-US" altLang="en-US" sz="1200" b="1" u="none">
                <a:solidFill>
                  <a:srgbClr val="FFFFFF"/>
                </a:solidFill>
              </a:rPr>
              <a:pPr algn="ctr" defTabSz="457200" eaLnBrk="1" hangingPunct="1">
                <a:spcBef>
                  <a:spcPct val="50000"/>
                </a:spcBef>
              </a:pPr>
              <a:t>‹#›</a:t>
            </a:fld>
            <a:endParaRPr lang="fr-CA"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457200" y="1239838"/>
            <a:ext cx="8229600" cy="4322762"/>
          </a:xfrm>
          <a:prstGeom prst="rect">
            <a:avLst/>
          </a:prstGeom>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8989981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nd ">
    <p:spTree>
      <p:nvGrpSpPr>
        <p:cNvPr id="1" name=""/>
        <p:cNvGrpSpPr/>
        <p:nvPr/>
      </p:nvGrpSpPr>
      <p:grpSpPr>
        <a:xfrm>
          <a:off x="0" y="0"/>
          <a:ext cx="0" cy="0"/>
          <a:chOff x="0" y="0"/>
          <a:chExt cx="0" cy="0"/>
        </a:xfrm>
      </p:grpSpPr>
      <p:sp>
        <p:nvSpPr>
          <p:cNvPr id="5" name="Text Placeholder 2"/>
          <p:cNvSpPr>
            <a:spLocks noGrp="1"/>
          </p:cNvSpPr>
          <p:nvPr>
            <p:ph idx="1"/>
          </p:nvPr>
        </p:nvSpPr>
        <p:spPr>
          <a:xfrm>
            <a:off x="5148064" y="2852936"/>
            <a:ext cx="2952328" cy="1512168"/>
          </a:xfrm>
          <a:prstGeom prst="rect">
            <a:avLst/>
          </a:prstGeom>
        </p:spPr>
        <p:txBody>
          <a:bodyPr rtlCol="0">
            <a:normAutofit/>
          </a:bodyPr>
          <a:lstStyle/>
          <a:p>
            <a:pPr lvl="0"/>
            <a:r>
              <a:rPr lang="en-US" noProof="0" dirty="0" err="1"/>
              <a:t>www.HQOntario.ca</a:t>
            </a:r>
            <a:endParaRPr lang="en-US" noProof="0" dirty="0"/>
          </a:p>
        </p:txBody>
      </p:sp>
    </p:spTree>
    <p:extLst>
      <p:ext uri="{BB962C8B-B14F-4D97-AF65-F5344CB8AC3E}">
        <p14:creationId xmlns:p14="http://schemas.microsoft.com/office/powerpoint/2010/main" val="1631166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82432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836345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
        <p:nvSpPr>
          <p:cNvPr id="3" name="Slide Number Placeholder 6"/>
          <p:cNvSpPr>
            <a:spLocks noGrp="1"/>
          </p:cNvSpPr>
          <p:nvPr>
            <p:ph type="sldNum" sz="quarter" idx="11"/>
          </p:nvPr>
        </p:nvSpPr>
        <p:spPr>
          <a:xfrm>
            <a:off x="4343400" y="6477000"/>
            <a:ext cx="457200" cy="300038"/>
          </a:xfrm>
          <a:prstGeom prst="rect">
            <a:avLst/>
          </a:prstGeom>
        </p:spPr>
        <p:txBody>
          <a:bodyPr/>
          <a:lstStyle>
            <a:lvl1pPr>
              <a:defRPr/>
            </a:lvl1pPr>
          </a:lstStyle>
          <a:p>
            <a:pPr defTabSz="457200"/>
            <a:fld id="{0E1957AB-82E3-4E9D-BEA5-7A44EC481F74}" type="slidenum">
              <a:rPr lang="en-US" altLang="en-US" sz="1400" u="sng">
                <a:solidFill>
                  <a:prstClr val="black"/>
                </a:solidFill>
                <a:latin typeface="Arial" panose="020B0604020202020204" pitchFamily="34" charset="0"/>
                <a:ea typeface="MS PGothic" panose="020B0600070205080204" pitchFamily="34" charset="-128"/>
              </a:rPr>
              <a:pPr defTabSz="457200"/>
              <a:t>‹#›</a:t>
            </a:fld>
            <a:endParaRPr lang="en-US" altLang="en-US" sz="1400" u="sng" dirty="0">
              <a:solidFill>
                <a:prstClr val="black"/>
              </a:solidFill>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13601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3848570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549958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3934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4.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5.xml"/><Relationship Id="rId1" Type="http://schemas.openxmlformats.org/officeDocument/2006/relationships/slideLayout" Target="../slideLayouts/slideLayout36.xml"/><Relationship Id="rId4" Type="http://schemas.openxmlformats.org/officeDocument/2006/relationships/image" Target="../media/image5.emf"/></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theme" Target="../theme/theme6.xml"/><Relationship Id="rId1"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prstClr val="black"/>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prstClr val="white"/>
                </a:solidFill>
              </a:rPr>
              <a:t>www.HQOntario.ca</a:t>
            </a:r>
            <a:endParaRPr lang="en-CA" dirty="0">
              <a:solidFill>
                <a:prstClr val="white"/>
              </a:solidFill>
            </a:endParaRPr>
          </a:p>
        </p:txBody>
      </p:sp>
      <p:pic>
        <p:nvPicPr>
          <p:cNvPr id="2055" name="Picture 5" descr="HQO Eng wht.eps"/>
          <p:cNvPicPr>
            <a:picLocks noChangeAspect="1"/>
          </p:cNvPicPr>
          <p:nvPr/>
        </p:nvPicPr>
        <p:blipFill>
          <a:blip r:embed="rId13">
            <a:extLst>
              <a:ext uri="{28A0092B-C50C-407E-A947-70E740481C1C}">
                <a14:useLocalDpi xmlns:a14="http://schemas.microsoft.com/office/drawing/2010/main"/>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101060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5" descr="HQO Eng wht.eps"/>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1" descr="HQO Eng blk.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777163" y="6054725"/>
            <a:ext cx="1331912"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1"/>
          <p:cNvSpPr>
            <a:spLocks noChangeArrowheads="1"/>
          </p:cNvSpPr>
          <p:nvPr userDrawn="1"/>
        </p:nvSpPr>
        <p:spPr bwMode="auto">
          <a:xfrm>
            <a:off x="0" y="5794375"/>
            <a:ext cx="9144000" cy="260350"/>
          </a:xfrm>
          <a:prstGeom prst="rect">
            <a:avLst/>
          </a:prstGeom>
          <a:solidFill>
            <a:srgbClr val="0C6577"/>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29" name="Rectangle 5"/>
          <p:cNvSpPr>
            <a:spLocks noChangeArrowheads="1"/>
          </p:cNvSpPr>
          <p:nvPr userDrawn="1"/>
        </p:nvSpPr>
        <p:spPr bwMode="auto">
          <a:xfrm>
            <a:off x="0" y="5013325"/>
            <a:ext cx="9144000" cy="574675"/>
          </a:xfrm>
          <a:prstGeom prst="rect">
            <a:avLst/>
          </a:prstGeom>
          <a:solidFill>
            <a:srgbClr val="499908"/>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0" name="Rectangle 7"/>
          <p:cNvSpPr>
            <a:spLocks noChangeArrowheads="1"/>
          </p:cNvSpPr>
          <p:nvPr userDrawn="1"/>
        </p:nvSpPr>
        <p:spPr bwMode="auto">
          <a:xfrm>
            <a:off x="0" y="3429000"/>
            <a:ext cx="9144000" cy="1152525"/>
          </a:xfrm>
          <a:prstGeom prst="rect">
            <a:avLst/>
          </a:prstGeom>
          <a:solidFill>
            <a:srgbClr val="C27C0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1" name="Rectangle 1"/>
          <p:cNvSpPr>
            <a:spLocks noChangeArrowheads="1"/>
          </p:cNvSpPr>
          <p:nvPr userDrawn="1"/>
        </p:nvSpPr>
        <p:spPr bwMode="auto">
          <a:xfrm>
            <a:off x="0" y="-100013"/>
            <a:ext cx="9144000" cy="2806701"/>
          </a:xfrm>
          <a:prstGeom prst="rect">
            <a:avLst/>
          </a:prstGeom>
          <a:solidFill>
            <a:srgbClr val="11899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Tree>
    <p:extLst>
      <p:ext uri="{BB962C8B-B14F-4D97-AF65-F5344CB8AC3E}">
        <p14:creationId xmlns:p14="http://schemas.microsoft.com/office/powerpoint/2010/main" val="627911294"/>
      </p:ext>
    </p:extLst>
  </p:cSld>
  <p:clrMap bg1="lt1" tx1="dk1" bg2="lt2" tx2="dk2" accent1="accent1" accent2="accent2" accent3="accent3" accent4="accent4" accent5="accent5" accent6="accent6" hlink="hlink" folHlink="folHlink"/>
  <p:sldLayoutIdLst>
    <p:sldLayoutId id="2147483675" r:id="rId1"/>
  </p:sldLayoutIdLst>
  <p:hf sldNum="0" hdr="0" dt="0"/>
  <p:txStyles>
    <p:titleStyle>
      <a:lvl1pPr algn="l" rtl="0" eaLnBrk="0" fontAlgn="base" hangingPunct="0">
        <a:spcBef>
          <a:spcPct val="0"/>
        </a:spcBef>
        <a:spcAft>
          <a:spcPct val="0"/>
        </a:spcAft>
        <a:defRPr sz="2400" b="1">
          <a:solidFill>
            <a:srgbClr val="000000"/>
          </a:solidFill>
          <a:latin typeface="+mj-lt"/>
          <a:ea typeface="MS PGothic" panose="020B0600070205080204" pitchFamily="34" charset="-128"/>
          <a:cs typeface="ＭＳ Ｐゴシック" charset="-128"/>
        </a:defRPr>
      </a:lvl1pPr>
      <a:lvl2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2pPr>
      <a:lvl3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3pPr>
      <a:lvl4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4pPr>
      <a:lvl5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5pPr>
      <a:lvl6pPr marL="457200" algn="ctr" rtl="0" fontAlgn="base">
        <a:spcBef>
          <a:spcPct val="0"/>
        </a:spcBef>
        <a:spcAft>
          <a:spcPct val="0"/>
        </a:spcAft>
        <a:defRPr sz="3600" b="1">
          <a:solidFill>
            <a:srgbClr val="008E8F"/>
          </a:solidFill>
          <a:latin typeface="Arial" charset="0"/>
        </a:defRPr>
      </a:lvl6pPr>
      <a:lvl7pPr marL="914400" algn="ctr" rtl="0" fontAlgn="base">
        <a:spcBef>
          <a:spcPct val="0"/>
        </a:spcBef>
        <a:spcAft>
          <a:spcPct val="0"/>
        </a:spcAft>
        <a:defRPr sz="3600" b="1">
          <a:solidFill>
            <a:srgbClr val="008E8F"/>
          </a:solidFill>
          <a:latin typeface="Arial" charset="0"/>
        </a:defRPr>
      </a:lvl7pPr>
      <a:lvl8pPr marL="1371600" algn="ctr" rtl="0" fontAlgn="base">
        <a:spcBef>
          <a:spcPct val="0"/>
        </a:spcBef>
        <a:spcAft>
          <a:spcPct val="0"/>
        </a:spcAft>
        <a:defRPr sz="3600" b="1">
          <a:solidFill>
            <a:srgbClr val="008E8F"/>
          </a:solidFill>
          <a:latin typeface="Arial" charset="0"/>
        </a:defRPr>
      </a:lvl8pPr>
      <a:lvl9pPr marL="1828800" algn="ctr" rtl="0" fontAlgn="base">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55891DED-E6B3-49D7-8D3B-5D621779D901}"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055" name="Picture 5" descr="HQO Eng wht.eps"/>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294441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3988" y="171450"/>
            <a:ext cx="8661400"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t>Click to edit Master title style</a:t>
            </a:r>
          </a:p>
        </p:txBody>
      </p:sp>
      <p:sp>
        <p:nvSpPr>
          <p:cNvPr id="1027" name="Rectangle 3"/>
          <p:cNvSpPr>
            <a:spLocks noGrp="1" noChangeArrowheads="1"/>
          </p:cNvSpPr>
          <p:nvPr>
            <p:ph type="body" idx="1"/>
          </p:nvPr>
        </p:nvSpPr>
        <p:spPr bwMode="auto">
          <a:xfrm>
            <a:off x="608013" y="12192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p>
        </p:txBody>
      </p:sp>
      <p:sp>
        <p:nvSpPr>
          <p:cNvPr id="1028" name="Rectangle 4"/>
          <p:cNvSpPr>
            <a:spLocks noGrp="1" noChangeArrowheads="1"/>
          </p:cNvSpPr>
          <p:nvPr>
            <p:ph type="dt" sz="half" idx="2"/>
          </p:nvPr>
        </p:nvSpPr>
        <p:spPr bwMode="auto">
          <a:xfrm>
            <a:off x="685800" y="6491288"/>
            <a:ext cx="19050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Narrow" pitchFamily="34" charset="0"/>
              </a:defRPr>
            </a:lvl1pPr>
          </a:lstStyle>
          <a:p>
            <a:pPr fontAlgn="auto">
              <a:spcBef>
                <a:spcPts val="0"/>
              </a:spcBef>
              <a:spcAft>
                <a:spcPts val="0"/>
              </a:spcAft>
            </a:pPr>
            <a:fld id="{4354138E-4AB9-4430-96B3-357D2D38EB22}" type="datetime1">
              <a:rPr lang="en-CA">
                <a:solidFill>
                  <a:srgbClr val="000000"/>
                </a:solidFill>
                <a:ea typeface="MS PGothic" panose="020B0600070205080204" pitchFamily="34" charset="-128"/>
              </a:rPr>
              <a:pPr fontAlgn="auto">
                <a:spcBef>
                  <a:spcPts val="0"/>
                </a:spcBef>
                <a:spcAft>
                  <a:spcPts val="0"/>
                </a:spcAft>
              </a:pPr>
              <a:t>2016-12-15</a:t>
            </a:fld>
            <a:endParaRPr lang="en-CA" dirty="0">
              <a:solidFill>
                <a:srgbClr val="000000"/>
              </a:solidFill>
              <a:ea typeface="MS PGothic" panose="020B0600070205080204" pitchFamily="34" charset="-128"/>
            </a:endParaRPr>
          </a:p>
        </p:txBody>
      </p:sp>
      <p:sp>
        <p:nvSpPr>
          <p:cNvPr id="1029" name="Rectangle 5"/>
          <p:cNvSpPr>
            <a:spLocks noGrp="1" noChangeArrowheads="1"/>
          </p:cNvSpPr>
          <p:nvPr>
            <p:ph type="ftr" sz="quarter" idx="3"/>
          </p:nvPr>
        </p:nvSpPr>
        <p:spPr bwMode="auto">
          <a:xfrm>
            <a:off x="3124200" y="6491288"/>
            <a:ext cx="28956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000">
                <a:solidFill>
                  <a:schemeClr val="bg2"/>
                </a:solidFill>
                <a:latin typeface="Arial" pitchFamily="34" charset="0"/>
              </a:defRPr>
            </a:lvl1pPr>
          </a:lstStyle>
          <a:p>
            <a:pPr fontAlgn="auto">
              <a:spcBef>
                <a:spcPts val="0"/>
              </a:spcBef>
              <a:spcAft>
                <a:spcPts val="0"/>
              </a:spcAft>
            </a:pPr>
            <a:r>
              <a:rPr lang="en-CA" dirty="0">
                <a:solidFill>
                  <a:srgbClr val="8D988F"/>
                </a:solidFill>
                <a:ea typeface="MS PGothic" panose="020B0600070205080204" pitchFamily="34" charset="-128"/>
              </a:rPr>
              <a:t>Health Quality Branch</a:t>
            </a:r>
          </a:p>
        </p:txBody>
      </p:sp>
      <p:sp>
        <p:nvSpPr>
          <p:cNvPr id="1030" name="Rectangle 6"/>
          <p:cNvSpPr>
            <a:spLocks noGrp="1" noChangeArrowheads="1"/>
          </p:cNvSpPr>
          <p:nvPr>
            <p:ph type="sldNum" sz="quarter" idx="4"/>
          </p:nvPr>
        </p:nvSpPr>
        <p:spPr bwMode="auto">
          <a:xfrm>
            <a:off x="7051675" y="6503988"/>
            <a:ext cx="1905000" cy="2016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000">
                <a:latin typeface="Arial Narrow" pitchFamily="34" charset="0"/>
              </a:defRPr>
            </a:lvl1pPr>
          </a:lstStyle>
          <a:p>
            <a:pPr fontAlgn="auto">
              <a:spcBef>
                <a:spcPts val="0"/>
              </a:spcBef>
              <a:spcAft>
                <a:spcPts val="0"/>
              </a:spcAft>
            </a:pPr>
            <a:fld id="{333B28C0-006B-4EA4-9375-AA3ACA4BF436}" type="slidenum">
              <a:rPr lang="en-CA">
                <a:solidFill>
                  <a:srgbClr val="000000"/>
                </a:solidFill>
                <a:ea typeface="MS PGothic" panose="020B0600070205080204" pitchFamily="34" charset="-128"/>
              </a:rPr>
              <a:pPr fontAlgn="auto">
                <a:spcBef>
                  <a:spcPts val="0"/>
                </a:spcBef>
                <a:spcAft>
                  <a:spcPts val="0"/>
                </a:spcAft>
              </a:pPr>
              <a:t>‹#›</a:t>
            </a:fld>
            <a:endParaRPr lang="en-CA" dirty="0">
              <a:solidFill>
                <a:srgbClr val="000000"/>
              </a:solidFill>
              <a:ea typeface="MS PGothic" panose="020B0600070205080204" pitchFamily="34" charset="-128"/>
            </a:endParaRPr>
          </a:p>
        </p:txBody>
      </p:sp>
      <p:sp>
        <p:nvSpPr>
          <p:cNvPr id="1034" name="Rectangle 10"/>
          <p:cNvSpPr>
            <a:spLocks noChangeArrowheads="1"/>
          </p:cNvSpPr>
          <p:nvPr/>
        </p:nvSpPr>
        <p:spPr bwMode="auto">
          <a:xfrm>
            <a:off x="69850" y="68263"/>
            <a:ext cx="9004300" cy="6718300"/>
          </a:xfrm>
          <a:prstGeom prst="rect">
            <a:avLst/>
          </a:prstGeom>
          <a:noFill/>
          <a:ln w="12700">
            <a:solidFill>
              <a:srgbClr val="007A87"/>
            </a:solidFill>
            <a:miter lim="800000"/>
            <a:headEnd/>
            <a:tailEnd/>
          </a:ln>
          <a:effectLst/>
          <a:extLst/>
        </p:spPr>
        <p:txBody>
          <a:bodyPr wrap="none" anchor="ctr"/>
          <a:lstStyle/>
          <a:p>
            <a:pPr eaLnBrk="0" fontAlgn="auto" hangingPunct="0">
              <a:spcBef>
                <a:spcPts val="0"/>
              </a:spcBef>
              <a:spcAft>
                <a:spcPts val="0"/>
              </a:spcAft>
              <a:defRPr/>
            </a:pPr>
            <a:endParaRPr lang="en-US" sz="1800" dirty="0">
              <a:solidFill>
                <a:srgbClr val="000000"/>
              </a:solidFill>
              <a:latin typeface="Times" charset="0"/>
              <a:ea typeface="ＭＳ Ｐゴシック" charset="0"/>
            </a:endParaRPr>
          </a:p>
        </p:txBody>
      </p:sp>
    </p:spTree>
    <p:extLst>
      <p:ext uri="{BB962C8B-B14F-4D97-AF65-F5344CB8AC3E}">
        <p14:creationId xmlns:p14="http://schemas.microsoft.com/office/powerpoint/2010/main" val="3522575320"/>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hf hdr="0" dt="0"/>
  <p:txStyles>
    <p:titleStyle>
      <a:lvl1pPr algn="l" rtl="0" eaLnBrk="0" fontAlgn="base" hangingPunct="0">
        <a:spcBef>
          <a:spcPct val="0"/>
        </a:spcBef>
        <a:spcAft>
          <a:spcPct val="0"/>
        </a:spcAft>
        <a:defRPr b="1">
          <a:solidFill>
            <a:srgbClr val="007A87"/>
          </a:solidFill>
          <a:latin typeface="Arial" pitchFamily="34" charset="0"/>
          <a:ea typeface="+mj-ea"/>
          <a:cs typeface="+mj-cs"/>
        </a:defRPr>
      </a:lvl1pPr>
      <a:lvl2pPr algn="l" rtl="0" eaLnBrk="0" fontAlgn="base" hangingPunct="0">
        <a:spcBef>
          <a:spcPct val="0"/>
        </a:spcBef>
        <a:spcAft>
          <a:spcPct val="0"/>
        </a:spcAft>
        <a:defRPr b="1">
          <a:solidFill>
            <a:srgbClr val="007A87"/>
          </a:solidFill>
          <a:latin typeface="Arial" pitchFamily="34" charset="0"/>
        </a:defRPr>
      </a:lvl2pPr>
      <a:lvl3pPr algn="l" rtl="0" eaLnBrk="0" fontAlgn="base" hangingPunct="0">
        <a:spcBef>
          <a:spcPct val="0"/>
        </a:spcBef>
        <a:spcAft>
          <a:spcPct val="0"/>
        </a:spcAft>
        <a:defRPr b="1">
          <a:solidFill>
            <a:srgbClr val="007A87"/>
          </a:solidFill>
          <a:latin typeface="Arial" pitchFamily="34" charset="0"/>
        </a:defRPr>
      </a:lvl3pPr>
      <a:lvl4pPr algn="l" rtl="0" eaLnBrk="0" fontAlgn="base" hangingPunct="0">
        <a:spcBef>
          <a:spcPct val="0"/>
        </a:spcBef>
        <a:spcAft>
          <a:spcPct val="0"/>
        </a:spcAft>
        <a:defRPr b="1">
          <a:solidFill>
            <a:srgbClr val="007A87"/>
          </a:solidFill>
          <a:latin typeface="Arial" pitchFamily="34" charset="0"/>
        </a:defRPr>
      </a:lvl4pPr>
      <a:lvl5pPr algn="l" rtl="0" eaLnBrk="0" fontAlgn="base" hangingPunct="0">
        <a:spcBef>
          <a:spcPct val="0"/>
        </a:spcBef>
        <a:spcAft>
          <a:spcPct val="0"/>
        </a:spcAft>
        <a:defRPr b="1">
          <a:solidFill>
            <a:srgbClr val="007A87"/>
          </a:solidFill>
          <a:latin typeface="Arial" pitchFamily="34" charset="0"/>
        </a:defRPr>
      </a:lvl5pPr>
      <a:lvl6pPr marL="457200" algn="l" rtl="0" fontAlgn="base">
        <a:spcBef>
          <a:spcPct val="0"/>
        </a:spcBef>
        <a:spcAft>
          <a:spcPct val="0"/>
        </a:spcAft>
        <a:defRPr sz="3200" b="1">
          <a:solidFill>
            <a:srgbClr val="007A87"/>
          </a:solidFill>
          <a:latin typeface="Arial Narrow" pitchFamily="34" charset="0"/>
        </a:defRPr>
      </a:lvl6pPr>
      <a:lvl7pPr marL="914400" algn="l" rtl="0" fontAlgn="base">
        <a:spcBef>
          <a:spcPct val="0"/>
        </a:spcBef>
        <a:spcAft>
          <a:spcPct val="0"/>
        </a:spcAft>
        <a:defRPr sz="3200" b="1">
          <a:solidFill>
            <a:srgbClr val="007A87"/>
          </a:solidFill>
          <a:latin typeface="Arial Narrow" pitchFamily="34" charset="0"/>
        </a:defRPr>
      </a:lvl7pPr>
      <a:lvl8pPr marL="1371600" algn="l" rtl="0" fontAlgn="base">
        <a:spcBef>
          <a:spcPct val="0"/>
        </a:spcBef>
        <a:spcAft>
          <a:spcPct val="0"/>
        </a:spcAft>
        <a:defRPr sz="3200" b="1">
          <a:solidFill>
            <a:srgbClr val="007A87"/>
          </a:solidFill>
          <a:latin typeface="Arial Narrow" pitchFamily="34" charset="0"/>
        </a:defRPr>
      </a:lvl8pPr>
      <a:lvl9pPr marL="1828800" algn="l" rtl="0" fontAlgn="base">
        <a:spcBef>
          <a:spcPct val="0"/>
        </a:spcBef>
        <a:spcAft>
          <a:spcPct val="0"/>
        </a:spcAft>
        <a:defRPr sz="3200" b="1">
          <a:solidFill>
            <a:srgbClr val="007A87"/>
          </a:solidFill>
          <a:latin typeface="Arial Narrow" pitchFamily="34" charset="0"/>
        </a:defRPr>
      </a:lvl9pPr>
    </p:titleStyle>
    <p:bodyStyle>
      <a:lvl1pPr marL="460375" indent="-460375" algn="l" rtl="0" eaLnBrk="0" fontAlgn="base" hangingPunct="0">
        <a:spcBef>
          <a:spcPct val="0"/>
        </a:spcBef>
        <a:spcAft>
          <a:spcPct val="25000"/>
        </a:spcAft>
        <a:buClr>
          <a:srgbClr val="007A87"/>
        </a:buClr>
        <a:buFont typeface="Times" pitchFamily="18" charset="0"/>
        <a:buChar char="•"/>
        <a:defRPr sz="2400">
          <a:solidFill>
            <a:schemeClr val="tx1"/>
          </a:solidFill>
          <a:latin typeface="+mj-lt"/>
          <a:ea typeface="+mn-ea"/>
          <a:cs typeface="+mn-cs"/>
        </a:defRPr>
      </a:lvl1pPr>
      <a:lvl2pPr marL="860425" indent="-28575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2pPr>
      <a:lvl3pPr marL="1203325"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3pPr>
      <a:lvl4pPr marL="1600200" indent="-22860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4pPr>
      <a:lvl5pPr marL="2057400"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5pPr>
      <a:lvl6pPr marL="25146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6pPr>
      <a:lvl7pPr marL="29718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7pPr>
      <a:lvl8pPr marL="34290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8pPr>
      <a:lvl9pPr marL="38862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626"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6627"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A55F1EF2-B172-411F-980F-1E8545C49872}"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6630" name="Picture 5" descr="HQO Eng wht.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1" descr="SlideHQO2-05.eps"/>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03275" y="454025"/>
            <a:ext cx="7513638" cy="594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3062599"/>
      </p:ext>
    </p:extLst>
  </p:cSld>
  <p:clrMap bg1="lt1" tx1="dk1" bg2="lt2" tx2="dk2" accent1="accent1" accent2="accent2" accent3="accent3" accent4="accent4" accent5="accent5" accent6="accent6" hlink="hlink" folHlink="folHlink"/>
  <p:sldLayoutIdLst>
    <p:sldLayoutId id="2147483702" r:id="rId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22" name="Text Placeholder 2"/>
          <p:cNvSpPr>
            <a:spLocks noGrp="1"/>
          </p:cNvSpPr>
          <p:nvPr>
            <p:ph type="body" idx="1"/>
          </p:nvPr>
        </p:nvSpPr>
        <p:spPr bwMode="auto">
          <a:xfrm>
            <a:off x="5148263" y="2905125"/>
            <a:ext cx="29527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www.HQOntario.ca</a:t>
            </a:r>
          </a:p>
        </p:txBody>
      </p:sp>
      <p:pic>
        <p:nvPicPr>
          <p:cNvPr id="30723" name="Picture 6" descr="HQO Eng blk.eps"/>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476375" y="2276475"/>
            <a:ext cx="2674938"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0724" name="Straight Connector 8"/>
          <p:cNvCxnSpPr>
            <a:cxnSpLocks noChangeShapeType="1"/>
          </p:cNvCxnSpPr>
          <p:nvPr userDrawn="1"/>
        </p:nvCxnSpPr>
        <p:spPr bwMode="auto">
          <a:xfrm>
            <a:off x="4716463" y="1773238"/>
            <a:ext cx="0" cy="2951162"/>
          </a:xfrm>
          <a:prstGeom prst="line">
            <a:avLst/>
          </a:prstGeom>
          <a:noFill/>
          <a:ln w="25400">
            <a:solidFill>
              <a:srgbClr val="00788A"/>
            </a:solidFill>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0725" name="Rectangle 9"/>
          <p:cNvSpPr>
            <a:spLocks noChangeArrowheads="1"/>
          </p:cNvSpPr>
          <p:nvPr userDrawn="1"/>
        </p:nvSpPr>
        <p:spPr bwMode="auto">
          <a:xfrm>
            <a:off x="0" y="5445125"/>
            <a:ext cx="9180513" cy="1439863"/>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Tree>
    <p:extLst>
      <p:ext uri="{BB962C8B-B14F-4D97-AF65-F5344CB8AC3E}">
        <p14:creationId xmlns:p14="http://schemas.microsoft.com/office/powerpoint/2010/main" val="538887249"/>
      </p:ext>
    </p:extLst>
  </p:cSld>
  <p:clrMap bg1="lt1" tx1="dk1" bg2="lt2" tx2="dk2" accent1="accent1" accent2="accent2" accent3="accent3" accent4="accent4" accent5="accent5" accent6="accent6" hlink="hlink" folHlink="folHlink"/>
  <p:sldLayoutIdLst>
    <p:sldLayoutId id="2147483704" r:id="rId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r" defTabSz="457200" rtl="0" eaLnBrk="0" fontAlgn="base" hangingPunct="0">
        <a:spcBef>
          <a:spcPct val="20000"/>
        </a:spcBef>
        <a:spcAft>
          <a:spcPct val="0"/>
        </a:spcAft>
        <a:buFont typeface="Arial" panose="020B0604020202020204" pitchFamily="34" charset="0"/>
        <a:defRPr sz="2400" kern="1200">
          <a:solidFill>
            <a:srgbClr val="00788A"/>
          </a:solidFill>
          <a:latin typeface="Helvetica Neue Medium"/>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8.jpeg"/></Relationships>
</file>

<file path=ppt/slides/_rels/slide10.xml.rels><?xml version="1.0" encoding="UTF-8" standalone="yes"?>
<Relationships xmlns="http://schemas.openxmlformats.org/package/2006/relationships"><Relationship Id="rId3" Type="http://schemas.openxmlformats.org/officeDocument/2006/relationships/hyperlink" Target="#_ftnref2"/><Relationship Id="rId2" Type="http://schemas.openxmlformats.org/officeDocument/2006/relationships/hyperlink" Target="#_ftnref1"/><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9.xml"/><Relationship Id="rId1" Type="http://schemas.openxmlformats.org/officeDocument/2006/relationships/slideLayout" Target="../slideLayouts/slideLayout37.xml"/><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6.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Footer Placeholder 1"/>
          <p:cNvSpPr>
            <a:spLocks noGrp="1"/>
          </p:cNvSpPr>
          <p:nvPr>
            <p:ph type="ftr" sz="quarter" idx="4294967295"/>
          </p:nvPr>
        </p:nvSpPr>
        <p:spPr bwMode="auto">
          <a:xfrm>
            <a:off x="0" y="6477000"/>
            <a:ext cx="281305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en-US" altLang="en-US" dirty="0">
                <a:solidFill>
                  <a:srgbClr val="FFFFFF"/>
                </a:solidFill>
              </a:rPr>
              <a:t>www.HQOntario.ca</a:t>
            </a:r>
            <a:endParaRPr lang="en-CA" altLang="en-US" dirty="0">
              <a:solidFill>
                <a:srgbClr val="FFFFFF"/>
              </a:solidFill>
            </a:endParaRPr>
          </a:p>
        </p:txBody>
      </p:sp>
      <p:sp>
        <p:nvSpPr>
          <p:cNvPr id="33794" name="TextBox 1"/>
          <p:cNvSpPr txBox="1">
            <a:spLocks noChangeArrowheads="1"/>
          </p:cNvSpPr>
          <p:nvPr/>
        </p:nvSpPr>
        <p:spPr bwMode="auto">
          <a:xfrm>
            <a:off x="1724025" y="5721350"/>
            <a:ext cx="1857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endParaRPr lang="en-US" altLang="en-US" dirty="0">
              <a:solidFill>
                <a:srgbClr val="FFFFFF"/>
              </a:solidFill>
            </a:endParaRPr>
          </a:p>
        </p:txBody>
      </p:sp>
      <p:sp>
        <p:nvSpPr>
          <p:cNvPr id="33795" name="TextBox 1"/>
          <p:cNvSpPr txBox="1">
            <a:spLocks noChangeArrowheads="1"/>
          </p:cNvSpPr>
          <p:nvPr/>
        </p:nvSpPr>
        <p:spPr bwMode="auto">
          <a:xfrm>
            <a:off x="611188" y="6188075"/>
            <a:ext cx="5848076"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a:r>
              <a:rPr lang="fr-CA" altLang="en-US" sz="1800" b="1" u="none" dirty="0">
                <a:solidFill>
                  <a:srgbClr val="FFFFFF"/>
                </a:solidFill>
              </a:rPr>
              <a:t>Maillons santé </a:t>
            </a:r>
            <a:r>
              <a:rPr lang="fr-CA" altLang="en-US" sz="1800" b="1" u="none" dirty="0" smtClean="0">
                <a:solidFill>
                  <a:srgbClr val="FFFFFF"/>
                </a:solidFill>
              </a:rPr>
              <a:t>: Extraits </a:t>
            </a:r>
            <a:r>
              <a:rPr lang="fr-CA" altLang="en-US" sz="1800" b="1" u="none" dirty="0">
                <a:solidFill>
                  <a:srgbClr val="FFFFFF"/>
                </a:solidFill>
              </a:rPr>
              <a:t>du rapport du 4</a:t>
            </a:r>
            <a:r>
              <a:rPr lang="fr-CA" altLang="en-US" sz="1800" b="1" u="none" baseline="30000" dirty="0">
                <a:solidFill>
                  <a:srgbClr val="FFFFFF"/>
                </a:solidFill>
              </a:rPr>
              <a:t>e</a:t>
            </a:r>
            <a:r>
              <a:rPr lang="fr-CA" altLang="en-US" sz="1800" b="1" u="none" dirty="0">
                <a:solidFill>
                  <a:srgbClr val="FFFFFF"/>
                </a:solidFill>
              </a:rPr>
              <a:t> trimestre </a:t>
            </a:r>
          </a:p>
          <a:p>
            <a:pPr defTabSz="457200"/>
            <a:r>
              <a:rPr lang="fr-CA" altLang="en-US" sz="1200" b="1" u="none" dirty="0">
                <a:solidFill>
                  <a:srgbClr val="FFFFFF"/>
                </a:solidFill>
              </a:rPr>
              <a:t>10 juin 2016</a:t>
            </a:r>
          </a:p>
        </p:txBody>
      </p:sp>
      <p:sp>
        <p:nvSpPr>
          <p:cNvPr id="33796" name="Rectangle 2"/>
          <p:cNvSpPr txBox="1">
            <a:spLocks noChangeArrowheads="1"/>
          </p:cNvSpPr>
          <p:nvPr/>
        </p:nvSpPr>
        <p:spPr bwMode="auto">
          <a:xfrm>
            <a:off x="476250" y="257941"/>
            <a:ext cx="8574088"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a:r>
              <a:rPr lang="fr-CA" altLang="en-US" sz="2400" b="1" u="none" dirty="0">
                <a:solidFill>
                  <a:srgbClr val="FFFFFF"/>
                </a:solidFill>
              </a:rPr>
              <a:t>Maillons santé </a:t>
            </a:r>
            <a:r>
              <a:rPr lang="fr-CA" altLang="en-US" sz="2400" b="1" u="none" dirty="0" smtClean="0">
                <a:solidFill>
                  <a:srgbClr val="FFFFFF"/>
                </a:solidFill>
              </a:rPr>
              <a:t>: Extraits </a:t>
            </a:r>
            <a:r>
              <a:rPr lang="fr-CA" altLang="en-US" sz="2400" b="1" u="none" dirty="0">
                <a:solidFill>
                  <a:srgbClr val="FFFFFF"/>
                </a:solidFill>
              </a:rPr>
              <a:t>du rapport du </a:t>
            </a:r>
            <a:r>
              <a:rPr lang="fr-CA" altLang="en-US" sz="2400" b="1" u="none" dirty="0" smtClean="0">
                <a:solidFill>
                  <a:srgbClr val="FFFFFF"/>
                </a:solidFill>
              </a:rPr>
              <a:t>T2  de 2016-2017 </a:t>
            </a:r>
            <a:endParaRPr lang="fr-CA" altLang="en-US" sz="2400" b="1" u="none" dirty="0">
              <a:solidFill>
                <a:srgbClr val="FFFFFF"/>
              </a:solidFill>
            </a:endParaRPr>
          </a:p>
          <a:p>
            <a:pPr defTabSz="457200"/>
            <a:r>
              <a:rPr lang="fr-CA" altLang="en-US" sz="1600" b="1" u="none" dirty="0">
                <a:solidFill>
                  <a:srgbClr val="FFFFFF"/>
                </a:solidFill>
              </a:rPr>
              <a:t>2 décembre 2016</a:t>
            </a:r>
          </a:p>
          <a:p>
            <a:pPr defTabSz="457200"/>
            <a:endParaRPr lang="en-CA" altLang="en-US" sz="1600" b="1" u="none" dirty="0">
              <a:solidFill>
                <a:srgbClr val="FFFFFF"/>
              </a:solidFill>
            </a:endParaRPr>
          </a:p>
          <a:p>
            <a:pPr defTabSz="457200"/>
            <a:endParaRPr lang="en-CA" altLang="en-US" sz="1600" b="1" u="none" dirty="0">
              <a:solidFill>
                <a:srgbClr val="FFFFFF"/>
              </a:solidFill>
            </a:endParaRPr>
          </a:p>
        </p:txBody>
      </p:sp>
      <p:sp>
        <p:nvSpPr>
          <p:cNvPr id="6" name="TextBox 1"/>
          <p:cNvSpPr txBox="1">
            <a:spLocks noChangeArrowheads="1"/>
          </p:cNvSpPr>
          <p:nvPr/>
        </p:nvSpPr>
        <p:spPr bwMode="auto">
          <a:xfrm>
            <a:off x="108268" y="6203910"/>
            <a:ext cx="43243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fr-CA" altLang="en-US" sz="1800" u="none" dirty="0">
                <a:solidFill>
                  <a:srgbClr val="8B9187"/>
                </a:solidFill>
              </a:rPr>
              <a:t>Qualité des services de santé Ontario </a:t>
            </a:r>
          </a:p>
          <a:p>
            <a:pPr defTabSz="457200" eaLnBrk="1" hangingPunct="1"/>
            <a:r>
              <a:rPr lang="fr-CA" altLang="en-US" sz="1200" u="none" dirty="0">
                <a:solidFill>
                  <a:srgbClr val="8B9187"/>
                </a:solidFill>
              </a:rPr>
              <a:t>Le conseiller provincial en qualité des soins de santé en Ontario</a:t>
            </a:r>
          </a:p>
        </p:txBody>
      </p:sp>
      <p:pic>
        <p:nvPicPr>
          <p:cNvPr id="7" name="Picture 6"/>
          <p:cNvPicPr/>
          <p:nvPr/>
        </p:nvPicPr>
        <p:blipFill>
          <a:blip r:embed="rId3" cstate="print">
            <a:extLst>
              <a:ext uri="{28A0092B-C50C-407E-A947-70E740481C1C}">
                <a14:useLocalDpi xmlns:a14="http://schemas.microsoft.com/office/drawing/2010/main" val="0"/>
              </a:ext>
            </a:extLst>
          </a:blip>
          <a:stretch>
            <a:fillRect/>
          </a:stretch>
        </p:blipFill>
        <p:spPr>
          <a:xfrm>
            <a:off x="7521620" y="6060440"/>
            <a:ext cx="1528718" cy="735926"/>
          </a:xfrm>
          <a:prstGeom prst="rect">
            <a:avLst/>
          </a:prstGeom>
        </p:spPr>
      </p:pic>
      <p:pic>
        <p:nvPicPr>
          <p:cNvPr id="8" name="Picture 7"/>
          <p:cNvPicPr/>
          <p:nvPr/>
        </p:nvPicPr>
        <p:blipFill>
          <a:blip r:embed="rId4" cstate="print">
            <a:extLst>
              <a:ext uri="{28A0092B-C50C-407E-A947-70E740481C1C}">
                <a14:useLocalDpi xmlns:a14="http://schemas.microsoft.com/office/drawing/2010/main" val="0"/>
              </a:ext>
            </a:extLst>
          </a:blip>
          <a:stretch>
            <a:fillRect/>
          </a:stretch>
        </p:blipFill>
        <p:spPr>
          <a:xfrm>
            <a:off x="4616257" y="6159441"/>
            <a:ext cx="2721724" cy="598507"/>
          </a:xfrm>
          <a:prstGeom prst="rect">
            <a:avLst/>
          </a:prstGeom>
        </p:spPr>
      </p:pic>
    </p:spTree>
    <p:extLst>
      <p:ext uri="{BB962C8B-B14F-4D97-AF65-F5344CB8AC3E}">
        <p14:creationId xmlns:p14="http://schemas.microsoft.com/office/powerpoint/2010/main" val="25389377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CA" sz="3200" dirty="0" smtClean="0"/>
              <a:t>Données trimestrielles et cumulatives </a:t>
            </a:r>
          </a:p>
        </p:txBody>
      </p:sp>
      <p:graphicFrame>
        <p:nvGraphicFramePr>
          <p:cNvPr id="10" name="Content Placeholder 9"/>
          <p:cNvGraphicFramePr>
            <a:graphicFrameLocks noGrp="1"/>
          </p:cNvGraphicFramePr>
          <p:nvPr>
            <p:ph idx="1"/>
            <p:extLst/>
          </p:nvPr>
        </p:nvGraphicFramePr>
        <p:xfrm>
          <a:off x="382801" y="1137422"/>
          <a:ext cx="8229596" cy="4004874"/>
        </p:xfrm>
        <a:graphic>
          <a:graphicData uri="http://schemas.openxmlformats.org/drawingml/2006/table">
            <a:tbl>
              <a:tblPr firstRow="1" firstCol="1" bandRow="1"/>
              <a:tblGrid>
                <a:gridCol w="569866"/>
                <a:gridCol w="571020"/>
                <a:gridCol w="708871"/>
                <a:gridCol w="708871"/>
                <a:gridCol w="708871"/>
                <a:gridCol w="708871"/>
                <a:gridCol w="708871"/>
                <a:gridCol w="708871"/>
                <a:gridCol w="708871"/>
                <a:gridCol w="708871"/>
                <a:gridCol w="708871"/>
                <a:gridCol w="708871"/>
              </a:tblGrid>
              <a:tr h="649891">
                <a:tc rowSpan="2">
                  <a:txBody>
                    <a:bodyPr/>
                    <a:lstStyle/>
                    <a:p>
                      <a:pPr marL="0" marR="0">
                        <a:lnSpc>
                          <a:spcPct val="115000"/>
                        </a:lnSpc>
                        <a:spcBef>
                          <a:spcPts val="0"/>
                        </a:spcBef>
                        <a:spcAft>
                          <a:spcPts val="0"/>
                        </a:spcAft>
                      </a:pPr>
                      <a:r>
                        <a:rPr lang="fr-CA" sz="700" b="1" dirty="0">
                          <a:solidFill>
                            <a:srgbClr val="FFFFFF"/>
                          </a:solidFill>
                          <a:effectLst/>
                          <a:latin typeface="Calibri" panose="020F0502020204030204" pitchFamily="34" charset="0"/>
                        </a:rPr>
                        <a:t>RLISS</a:t>
                      </a:r>
                      <a:endParaRPr lang="fr-CA"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gridSpan="2">
                  <a:txBody>
                    <a:bodyPr/>
                    <a:lstStyle/>
                    <a:p>
                      <a:pPr marL="0" marR="0" algn="ctr">
                        <a:lnSpc>
                          <a:spcPct val="115000"/>
                        </a:lnSpc>
                        <a:spcBef>
                          <a:spcPts val="0"/>
                        </a:spcBef>
                        <a:spcAft>
                          <a:spcPts val="0"/>
                        </a:spcAft>
                      </a:pPr>
                      <a:r>
                        <a:rPr lang="fr-CA" sz="700" b="1">
                          <a:solidFill>
                            <a:srgbClr val="FFFFFF"/>
                          </a:solidFill>
                          <a:effectLst/>
                          <a:latin typeface="Calibri" panose="020F0502020204030204" pitchFamily="34" charset="0"/>
                        </a:rPr>
                        <a:t>Produits livrables des maillons santé</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gridSpan="2">
                  <a:txBody>
                    <a:bodyPr/>
                    <a:lstStyle/>
                    <a:p>
                      <a:pPr marL="0" marR="0" algn="ctr">
                        <a:lnSpc>
                          <a:spcPct val="115000"/>
                        </a:lnSpc>
                        <a:spcBef>
                          <a:spcPts val="0"/>
                        </a:spcBef>
                        <a:spcAft>
                          <a:spcPts val="0"/>
                        </a:spcAft>
                      </a:pPr>
                      <a:r>
                        <a:rPr lang="fr-CA" sz="700" b="1" dirty="0">
                          <a:solidFill>
                            <a:srgbClr val="FFFFFF"/>
                          </a:solidFill>
                          <a:effectLst/>
                          <a:latin typeface="Calibri" panose="020F0502020204030204" pitchFamily="34" charset="0"/>
                        </a:rPr>
                        <a:t>Population cible des maillons santé</a:t>
                      </a:r>
                      <a:endParaRPr lang="fr-CA"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fr-CA" sz="700" dirty="0">
                          <a:solidFill>
                            <a:srgbClr val="FFFFFF"/>
                          </a:solidFill>
                          <a:effectLst/>
                          <a:latin typeface="Calibri" panose="020F0502020204030204" pitchFamily="34" charset="0"/>
                        </a:rPr>
                        <a:t> </a:t>
                      </a:r>
                      <a:endParaRPr lang="fr-CA"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fr-CA" sz="700" dirty="0">
                          <a:solidFill>
                            <a:srgbClr val="FFFFFF"/>
                          </a:solidFill>
                          <a:effectLst/>
                          <a:latin typeface="Calibri" panose="020F0502020204030204" pitchFamily="34" charset="0"/>
                        </a:rPr>
                        <a:t>(Source des données : Direction de l'analytique en matière de santé du MSSLD, 2016)</a:t>
                      </a:r>
                      <a:endParaRPr lang="fr-CA"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rowSpan="2">
                  <a:txBody>
                    <a:bodyPr/>
                    <a:lstStyle/>
                    <a:p>
                      <a:pPr marL="0" marR="0" algn="ctr">
                        <a:lnSpc>
                          <a:spcPct val="115000"/>
                        </a:lnSpc>
                        <a:spcBef>
                          <a:spcPts val="0"/>
                        </a:spcBef>
                        <a:spcAft>
                          <a:spcPts val="0"/>
                        </a:spcAft>
                      </a:pPr>
                      <a:r>
                        <a:rPr lang="fr-CA" sz="700" b="1">
                          <a:solidFill>
                            <a:srgbClr val="FFFFFF"/>
                          </a:solidFill>
                          <a:effectLst/>
                          <a:latin typeface="Calibri" panose="020F0502020204030204" pitchFamily="34" charset="0"/>
                        </a:rPr>
                        <a:t>Objectifs trimestriels établis par les RLISS</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gridSpan="3">
                  <a:txBody>
                    <a:bodyPr/>
                    <a:lstStyle/>
                    <a:p>
                      <a:pPr marL="0" marR="0" algn="ctr">
                        <a:lnSpc>
                          <a:spcPct val="115000"/>
                        </a:lnSpc>
                        <a:spcBef>
                          <a:spcPts val="0"/>
                        </a:spcBef>
                        <a:spcAft>
                          <a:spcPts val="0"/>
                        </a:spcAft>
                      </a:pPr>
                      <a:r>
                        <a:rPr lang="fr-CA" sz="700" b="1">
                          <a:solidFill>
                            <a:srgbClr val="FFFFFF"/>
                          </a:solidFill>
                          <a:effectLst/>
                          <a:latin typeface="Calibri" panose="020F0502020204030204" pitchFamily="34" charset="0"/>
                        </a:rPr>
                        <a:t>Nombre de plans de soins coordonnés achevés </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fr-CA" sz="700" b="1">
                          <a:solidFill>
                            <a:srgbClr val="FFFFFF"/>
                          </a:solidFill>
                          <a:effectLst/>
                          <a:latin typeface="Calibri" panose="020F0502020204030204" pitchFamily="34" charset="0"/>
                        </a:rPr>
                        <a:t> </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fr-CA" sz="700">
                          <a:solidFill>
                            <a:srgbClr val="FFFFFF"/>
                          </a:solidFill>
                          <a:effectLst/>
                          <a:latin typeface="Calibri" panose="020F0502020204030204" pitchFamily="34" charset="0"/>
                        </a:rPr>
                        <a:t>(Source des données : autodéclaration dans QI RAP).</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hMerge="1">
                  <a:txBody>
                    <a:bodyPr/>
                    <a:lstStyle/>
                    <a:p>
                      <a:endParaRPr lang="en-CA"/>
                    </a:p>
                  </a:txBody>
                  <a:tcPr/>
                </a:tc>
                <a:tc gridSpan="3">
                  <a:txBody>
                    <a:bodyPr/>
                    <a:lstStyle/>
                    <a:p>
                      <a:pPr marL="0" marR="0" algn="ctr">
                        <a:lnSpc>
                          <a:spcPct val="115000"/>
                        </a:lnSpc>
                        <a:spcBef>
                          <a:spcPts val="0"/>
                        </a:spcBef>
                        <a:spcAft>
                          <a:spcPts val="0"/>
                        </a:spcAft>
                      </a:pPr>
                      <a:r>
                        <a:rPr lang="fr-CA" sz="700" b="1" dirty="0">
                          <a:solidFill>
                            <a:srgbClr val="FFFFFF"/>
                          </a:solidFill>
                          <a:effectLst/>
                          <a:latin typeface="Calibri" panose="020F0502020204030204" pitchFamily="34" charset="0"/>
                        </a:rPr>
                        <a:t>Nombre de patients qui ont accès de façon régulière</a:t>
                      </a:r>
                      <a:r>
                        <a:t/>
                      </a:r>
                      <a:br/>
                      <a:r>
                        <a:rPr lang="fr-CA" sz="700" b="1" dirty="0">
                          <a:solidFill>
                            <a:srgbClr val="FFFFFF"/>
                          </a:solidFill>
                          <a:effectLst/>
                          <a:latin typeface="Calibri" panose="020F0502020204030204" pitchFamily="34" charset="0"/>
                        </a:rPr>
                        <a:t>et en temps opportun à un fournisseur de soins primaires</a:t>
                      </a:r>
                      <a:endParaRPr lang="fr-CA"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fr-CA" sz="700" b="1" dirty="0">
                          <a:solidFill>
                            <a:srgbClr val="FFFFFF"/>
                          </a:solidFill>
                          <a:effectLst/>
                          <a:latin typeface="Calibri" panose="020F0502020204030204" pitchFamily="34" charset="0"/>
                        </a:rPr>
                        <a:t> </a:t>
                      </a:r>
                      <a:endParaRPr lang="fr-CA"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fr-CA" sz="700" dirty="0">
                          <a:solidFill>
                            <a:srgbClr val="FFFFFF"/>
                          </a:solidFill>
                          <a:effectLst/>
                          <a:latin typeface="Calibri" panose="020F0502020204030204" pitchFamily="34" charset="0"/>
                        </a:rPr>
                        <a:t>(Source des données : autodéclaration dans QI RAP).</a:t>
                      </a:r>
                      <a:endParaRPr lang="fr-CA"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hMerge="1">
                  <a:txBody>
                    <a:bodyPr/>
                    <a:lstStyle/>
                    <a:p>
                      <a:endParaRPr lang="en-CA"/>
                    </a:p>
                  </a:txBody>
                  <a:tcPr/>
                </a:tc>
              </a:tr>
              <a:tr h="389935">
                <a:tc vMerge="1">
                  <a:txBody>
                    <a:bodyPr/>
                    <a:lstStyle/>
                    <a:p>
                      <a:endParaRPr lang="en-CA"/>
                    </a:p>
                  </a:txBody>
                  <a:tcPr/>
                </a:tc>
                <a:tc>
                  <a:txBody>
                    <a:bodyPr/>
                    <a:lstStyle/>
                    <a:p>
                      <a:pPr marL="0" marR="0" algn="ctr">
                        <a:lnSpc>
                          <a:spcPct val="115000"/>
                        </a:lnSpc>
                        <a:spcBef>
                          <a:spcPts val="0"/>
                        </a:spcBef>
                        <a:spcAft>
                          <a:spcPts val="0"/>
                        </a:spcAft>
                      </a:pPr>
                      <a:r>
                        <a:rPr lang="fr-CA" sz="700" dirty="0">
                          <a:solidFill>
                            <a:srgbClr val="FFFFFF"/>
                          </a:solidFill>
                          <a:effectLst/>
                          <a:latin typeface="Calibri" panose="020F0502020204030204" pitchFamily="34" charset="0"/>
                        </a:rPr>
                        <a:t>Nombre de MS qui recrutent activement des </a:t>
                      </a:r>
                      <a:r>
                        <a:rPr lang="fr-CA" sz="700" dirty="0" smtClean="0">
                          <a:solidFill>
                            <a:srgbClr val="FFFFFF"/>
                          </a:solidFill>
                          <a:effectLst/>
                          <a:latin typeface="Calibri" panose="020F0502020204030204" pitchFamily="34" charset="0"/>
                        </a:rPr>
                        <a:t>patients</a:t>
                      </a:r>
                      <a:endParaRPr lang="fr-CA"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fr-CA" sz="700">
                          <a:solidFill>
                            <a:srgbClr val="FFFFFF"/>
                          </a:solidFill>
                          <a:effectLst/>
                          <a:latin typeface="Calibri" panose="020F0502020204030204" pitchFamily="34" charset="0"/>
                        </a:rPr>
                        <a:t>Nombre total de MS prévus</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fr-CA" sz="700">
                          <a:solidFill>
                            <a:srgbClr val="FFFFFF"/>
                          </a:solidFill>
                          <a:effectLst/>
                          <a:latin typeface="Calibri" panose="020F0502020204030204" pitchFamily="34" charset="0"/>
                        </a:rPr>
                        <a:t>Nombre total de patients</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fr-CA" sz="700">
                          <a:solidFill>
                            <a:srgbClr val="FFFFFF"/>
                          </a:solidFill>
                          <a:effectLst/>
                          <a:latin typeface="Calibri" panose="020F0502020204030204" pitchFamily="34" charset="0"/>
                        </a:rPr>
                        <a:t>Population cible (nombre)</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fr-CA" sz="700">
                          <a:solidFill>
                            <a:srgbClr val="FFFFFF"/>
                          </a:solidFill>
                          <a:effectLst/>
                          <a:latin typeface="Calibri" panose="020F0502020204030204" pitchFamily="34" charset="0"/>
                        </a:rPr>
                        <a:t>(au moins 4 affections)</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vMerge="1">
                  <a:txBody>
                    <a:bodyPr/>
                    <a:lstStyle/>
                    <a:p>
                      <a:endParaRPr lang="en-CA"/>
                    </a:p>
                  </a:txBody>
                  <a:tcPr/>
                </a:tc>
                <a:tc>
                  <a:txBody>
                    <a:bodyPr/>
                    <a:lstStyle/>
                    <a:p>
                      <a:pPr marL="0" marR="0" algn="ctr">
                        <a:lnSpc>
                          <a:spcPct val="115000"/>
                        </a:lnSpc>
                        <a:spcBef>
                          <a:spcPts val="0"/>
                        </a:spcBef>
                        <a:spcAft>
                          <a:spcPts val="0"/>
                        </a:spcAft>
                      </a:pPr>
                      <a:r>
                        <a:rPr lang="fr-CA" sz="700">
                          <a:solidFill>
                            <a:srgbClr val="FFFFFF"/>
                          </a:solidFill>
                          <a:effectLst/>
                          <a:latin typeface="Calibri" panose="020F0502020204030204" pitchFamily="34" charset="0"/>
                        </a:rPr>
                        <a:t>Nombre de MS produisant des rapports</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fr-CA" sz="700">
                          <a:solidFill>
                            <a:srgbClr val="FFFFFF"/>
                          </a:solidFill>
                          <a:effectLst/>
                          <a:latin typeface="Calibri" panose="020F0502020204030204" pitchFamily="34" charset="0"/>
                        </a:rPr>
                        <a:t>Total du T2</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fr-CA" sz="700">
                          <a:solidFill>
                            <a:srgbClr val="FFFFFF"/>
                          </a:solidFill>
                          <a:effectLst/>
                          <a:latin typeface="Calibri" panose="020F0502020204030204" pitchFamily="34" charset="0"/>
                        </a:rPr>
                        <a:t>Total cumulatif </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fr-CA" sz="700">
                          <a:solidFill>
                            <a:srgbClr val="FFFFFF"/>
                          </a:solidFill>
                          <a:effectLst/>
                          <a:latin typeface="Calibri" panose="020F0502020204030204" pitchFamily="34" charset="0"/>
                        </a:rPr>
                        <a:t>Nombre de MS produisant des rapports</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fr-CA" sz="700">
                          <a:solidFill>
                            <a:srgbClr val="FFFFFF"/>
                          </a:solidFill>
                          <a:effectLst/>
                          <a:latin typeface="Calibri" panose="020F0502020204030204" pitchFamily="34" charset="0"/>
                        </a:rPr>
                        <a:t>Total du T2</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fr-CA" sz="700" dirty="0">
                          <a:solidFill>
                            <a:srgbClr val="FFFFFF"/>
                          </a:solidFill>
                          <a:effectLst/>
                          <a:latin typeface="Calibri" panose="020F0502020204030204" pitchFamily="34" charset="0"/>
                        </a:rPr>
                        <a:t>Total cumulatif </a:t>
                      </a:r>
                      <a:endParaRPr lang="fr-CA"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r>
              <a:tr h="178720">
                <a:tc>
                  <a:txBody>
                    <a:bodyPr/>
                    <a:lstStyle/>
                    <a:p>
                      <a:pPr marL="0" marR="0">
                        <a:lnSpc>
                          <a:spcPct val="115000"/>
                        </a:lnSpc>
                        <a:spcBef>
                          <a:spcPts val="0"/>
                        </a:spcBef>
                        <a:spcAft>
                          <a:spcPts val="0"/>
                        </a:spcAft>
                      </a:pPr>
                      <a:r>
                        <a:rPr lang="fr-CA" sz="700">
                          <a:solidFill>
                            <a:srgbClr val="000000"/>
                          </a:solidFill>
                          <a:effectLst/>
                          <a:latin typeface="Calibri" panose="020F0502020204030204" pitchFamily="34" charset="0"/>
                        </a:rPr>
                        <a:t>Érié St-Clair</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399 580</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30 555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nSpc>
                          <a:spcPct val="115000"/>
                        </a:lnSpc>
                      </a:pPr>
                      <a:endParaRPr lang="en-CA" sz="1000">
                        <a:effectLst/>
                        <a:latin typeface="Calibri" panose="020F0502020204030204" pitchFamily="34"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27</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331</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61</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256</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fr-CA" sz="700">
                          <a:solidFill>
                            <a:srgbClr val="000000"/>
                          </a:solidFill>
                          <a:effectLst/>
                          <a:latin typeface="Calibri" panose="020F0502020204030204" pitchFamily="34" charset="0"/>
                        </a:rPr>
                        <a:t>S-O</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4</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6</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772 248</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43 795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196</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4</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217</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664</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4</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304</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3 586</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fr-CA" sz="700">
                          <a:solidFill>
                            <a:srgbClr val="000000"/>
                          </a:solidFill>
                          <a:effectLst/>
                          <a:latin typeface="Calibri" panose="020F0502020204030204" pitchFamily="34" charset="0"/>
                        </a:rPr>
                        <a:t>WW</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4</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4</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612 255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27 260</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Surveillance</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4</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193</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2 917</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4</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236</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3 347</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fr-CA" sz="700">
                          <a:solidFill>
                            <a:srgbClr val="000000"/>
                          </a:solidFill>
                          <a:effectLst/>
                          <a:latin typeface="Calibri" panose="020F0502020204030204" pitchFamily="34" charset="0"/>
                        </a:rPr>
                        <a:t>HNHB</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11</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11</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1 192 442</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80 155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 </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11</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196</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1321</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7</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124</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2 229</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fr-CA" sz="700">
                          <a:solidFill>
                            <a:srgbClr val="000000"/>
                          </a:solidFill>
                          <a:effectLst/>
                          <a:latin typeface="Calibri" panose="020F0502020204030204" pitchFamily="34" charset="0"/>
                        </a:rPr>
                        <a:t>C-O</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786 174</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38 760</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 </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478</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4 754</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478</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5 829</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fr-CA" sz="700">
                          <a:solidFill>
                            <a:srgbClr val="000000"/>
                          </a:solidFill>
                          <a:effectLst/>
                          <a:latin typeface="Calibri" panose="020F0502020204030204" pitchFamily="34" charset="0"/>
                        </a:rPr>
                        <a:t>MH</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7</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7</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1 018 435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47 385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 </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7</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206</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795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7</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221</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810</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fr-CA" sz="700">
                          <a:solidFill>
                            <a:srgbClr val="000000"/>
                          </a:solidFill>
                          <a:effectLst/>
                          <a:latin typeface="Calibri" panose="020F0502020204030204" pitchFamily="34" charset="0"/>
                        </a:rPr>
                        <a:t>C-T</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9</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9</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1 004 644</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59 980</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705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677</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6 076</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707</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11 357</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fr-CA" sz="700">
                          <a:solidFill>
                            <a:srgbClr val="000000"/>
                          </a:solidFill>
                          <a:effectLst/>
                          <a:latin typeface="Calibri" panose="020F0502020204030204" pitchFamily="34" charset="0"/>
                        </a:rPr>
                        <a:t>C</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3</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1 565 436</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79 485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270</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3</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210</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1 598</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3</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210</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1 794</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fr-CA" sz="700">
                          <a:solidFill>
                            <a:srgbClr val="000000"/>
                          </a:solidFill>
                          <a:effectLst/>
                          <a:latin typeface="Calibri" panose="020F0502020204030204" pitchFamily="34" charset="0"/>
                        </a:rPr>
                        <a:t>C-E</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6</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7</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1 340 417</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78 395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585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6</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644</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2 315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6</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615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2 875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fr-CA" sz="700">
                          <a:solidFill>
                            <a:srgbClr val="000000"/>
                          </a:solidFill>
                          <a:effectLst/>
                          <a:latin typeface="Calibri" panose="020F0502020204030204" pitchFamily="34" charset="0"/>
                        </a:rPr>
                        <a:t>S-E</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7</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7</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413 366</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26 895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405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7</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337</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3 015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7</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323</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2 925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8720">
                <a:tc>
                  <a:txBody>
                    <a:bodyPr/>
                    <a:lstStyle/>
                    <a:p>
                      <a:pPr marL="0" marR="0">
                        <a:lnSpc>
                          <a:spcPct val="115000"/>
                        </a:lnSpc>
                        <a:spcBef>
                          <a:spcPts val="0"/>
                        </a:spcBef>
                        <a:spcAft>
                          <a:spcPts val="0"/>
                        </a:spcAft>
                      </a:pPr>
                      <a:r>
                        <a:rPr lang="fr-CA" sz="700">
                          <a:solidFill>
                            <a:srgbClr val="000000"/>
                          </a:solidFill>
                          <a:effectLst/>
                          <a:latin typeface="Calibri" panose="020F0502020204030204" pitchFamily="34" charset="0"/>
                        </a:rPr>
                        <a:t>Champlain</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8</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10</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1 074 031</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56 980</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nSpc>
                          <a:spcPct val="115000"/>
                        </a:lnSpc>
                      </a:pPr>
                      <a:endParaRPr lang="en-CA" sz="1000">
                        <a:effectLst/>
                        <a:latin typeface="Calibri" panose="020F0502020204030204" pitchFamily="34"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8</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182</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654</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8</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172</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593</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fr-CA" sz="700">
                          <a:solidFill>
                            <a:srgbClr val="000000"/>
                          </a:solidFill>
                          <a:effectLst/>
                          <a:latin typeface="Calibri" panose="020F0502020204030204" pitchFamily="34" charset="0"/>
                        </a:rPr>
                        <a:t>SNM</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385 057</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23 320</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166</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170</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1312</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202</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1214</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fr-CA" sz="700">
                          <a:solidFill>
                            <a:srgbClr val="000000"/>
                          </a:solidFill>
                          <a:effectLst/>
                          <a:latin typeface="Calibri" panose="020F0502020204030204" pitchFamily="34" charset="0"/>
                        </a:rPr>
                        <a:t>N-E</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6</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14</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472 283</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33 430</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145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6</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124</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478</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6</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125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436</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8720">
                <a:tc>
                  <a:txBody>
                    <a:bodyPr/>
                    <a:lstStyle/>
                    <a:p>
                      <a:pPr marL="0" marR="0">
                        <a:lnSpc>
                          <a:spcPct val="115000"/>
                        </a:lnSpc>
                        <a:spcBef>
                          <a:spcPts val="0"/>
                        </a:spcBef>
                        <a:spcAft>
                          <a:spcPts val="0"/>
                        </a:spcAft>
                      </a:pPr>
                      <a:r>
                        <a:rPr lang="fr-CA" sz="700">
                          <a:solidFill>
                            <a:srgbClr val="000000"/>
                          </a:solidFill>
                          <a:effectLst/>
                          <a:latin typeface="Calibri" panose="020F0502020204030204" pitchFamily="34" charset="0"/>
                        </a:rPr>
                        <a:t>N-O</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189 746</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11 540</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nSpc>
                          <a:spcPct val="115000"/>
                        </a:lnSpc>
                      </a:pPr>
                      <a:endParaRPr lang="en-CA" sz="1000">
                        <a:effectLst/>
                        <a:latin typeface="Calibri" panose="020F0502020204030204" pitchFamily="34"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9</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161</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9</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185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76601">
                <a:tc>
                  <a:txBody>
                    <a:bodyPr/>
                    <a:lstStyle/>
                    <a:p>
                      <a:pPr marL="0" marR="0">
                        <a:lnSpc>
                          <a:spcPct val="115000"/>
                        </a:lnSpc>
                        <a:spcBef>
                          <a:spcPts val="0"/>
                        </a:spcBef>
                        <a:spcAft>
                          <a:spcPts val="0"/>
                        </a:spcAft>
                      </a:pPr>
                      <a:r>
                        <a:rPr lang="fr-CA" sz="700">
                          <a:solidFill>
                            <a:srgbClr val="000000"/>
                          </a:solidFill>
                          <a:effectLst/>
                          <a:latin typeface="Calibri" panose="020F0502020204030204" pitchFamily="34" charset="0"/>
                        </a:rPr>
                        <a:t>Total</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79</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100</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11 226 114</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637 935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2 472</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75</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3 670</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26 391</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71</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a:solidFill>
                            <a:srgbClr val="000000"/>
                          </a:solidFill>
                          <a:effectLst/>
                          <a:latin typeface="Calibri" panose="020F0502020204030204" pitchFamily="34" charset="0"/>
                        </a:rPr>
                        <a:t>3 787</a:t>
                      </a:r>
                      <a:endParaRPr lang="fr-CA" sz="100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700" dirty="0">
                          <a:solidFill>
                            <a:srgbClr val="000000"/>
                          </a:solidFill>
                          <a:effectLst/>
                          <a:latin typeface="Calibri" panose="020F0502020204030204" pitchFamily="34" charset="0"/>
                        </a:rPr>
                        <a:t>37 436</a:t>
                      </a:r>
                      <a:endParaRPr lang="fr-CA"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576" marR="63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bl>
          </a:graphicData>
        </a:graphic>
      </p:graphicFrame>
      <p:sp>
        <p:nvSpPr>
          <p:cNvPr id="7" name="Footer Placeholder 6"/>
          <p:cNvSpPr>
            <a:spLocks noGrp="1"/>
          </p:cNvSpPr>
          <p:nvPr>
            <p:ph type="ftr" sz="quarter" idx="10"/>
          </p:nvPr>
        </p:nvSpPr>
        <p:spPr/>
        <p:txBody>
          <a:bodyPr/>
          <a:lstStyle/>
          <a:p>
            <a:pPr>
              <a:defRPr/>
            </a:pPr>
            <a:r>
              <a:rPr lang="fr-CA" smtClean="0">
                <a:solidFill>
                  <a:srgbClr val="FFFFFF"/>
                </a:solidFill>
              </a:rPr>
              <a:t>www.HQontario.ca/accueil</a:t>
            </a:r>
            <a:endParaRPr lang="fr-CA" dirty="0">
              <a:solidFill>
                <a:srgbClr val="FFFFFF"/>
              </a:solidFill>
            </a:endParaRPr>
          </a:p>
        </p:txBody>
      </p:sp>
      <p:sp>
        <p:nvSpPr>
          <p:cNvPr id="11" name="Rectangle 1"/>
          <p:cNvSpPr>
            <a:spLocks noChangeArrowheads="1"/>
          </p:cNvSpPr>
          <p:nvPr/>
        </p:nvSpPr>
        <p:spPr bwMode="auto">
          <a:xfrm>
            <a:off x="457200" y="1554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t/>
            </a:r>
            <a:br/>
            <a:endParaRPr kumimoji="0" lang="fr-CA" altLang="en-US" sz="1800" b="0" i="0" u="none" strike="noStrike" cap="none" normalizeH="0" baseline="0" smtClean="0">
              <a:ln>
                <a:noFill/>
              </a:ln>
              <a:solidFill>
                <a:schemeClr val="tx1"/>
              </a:solidFill>
              <a:effectLst/>
              <a:latin typeface="Arial" panose="020B0604020202020204" pitchFamily="34" charset="0"/>
            </a:endParaRPr>
          </a:p>
        </p:txBody>
      </p:sp>
      <p:sp>
        <p:nvSpPr>
          <p:cNvPr id="12" name="Rectangle 2"/>
          <p:cNvSpPr>
            <a:spLocks noChangeArrowheads="1"/>
          </p:cNvSpPr>
          <p:nvPr/>
        </p:nvSpPr>
        <p:spPr bwMode="auto">
          <a:xfrm>
            <a:off x="457200" y="1447483"/>
            <a:ext cx="3017838" cy="7937"/>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sp>
        <p:nvSpPr>
          <p:cNvPr id="13" name="Rectangle 3"/>
          <p:cNvSpPr>
            <a:spLocks noChangeArrowheads="1"/>
          </p:cNvSpPr>
          <p:nvPr/>
        </p:nvSpPr>
        <p:spPr bwMode="auto">
          <a:xfrm>
            <a:off x="116006" y="5249937"/>
            <a:ext cx="872774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000" b="0" i="0" u="none" strike="noStrike" cap="none" normalizeH="0" baseline="30000" dirty="0" smtClean="0">
                <a:ln>
                  <a:noFill/>
                </a:ln>
                <a:solidFill>
                  <a:schemeClr val="tx1"/>
                </a:solidFill>
                <a:effectLst/>
                <a:latin typeface="Calibri" panose="020F0502020204030204" pitchFamily="34" charset="0"/>
                <a:hlinkClick r:id="rId2"/>
              </a:rPr>
              <a:t>[ 1] </a:t>
            </a:r>
            <a:r>
              <a:rPr kumimoji="0" lang="fr-CA" altLang="en-US" sz="900" b="0" i="0" u="none" strike="noStrike" cap="none" normalizeH="0" baseline="0" dirty="0" smtClean="0" bmk="">
                <a:ln>
                  <a:noFill/>
                </a:ln>
                <a:solidFill>
                  <a:schemeClr val="tx1"/>
                </a:solidFill>
                <a:effectLst/>
                <a:latin typeface="Calibri" panose="020F0502020204030204" pitchFamily="34" charset="0"/>
              </a:rPr>
              <a:t>Le « Nombre total de patients »comprend tous les patients qui ont utilisé ces services au cours de l'exercice 2013-2014. Il est à noter que le total des patients et la population dans un secteur NE sont PAS identiques. L'analyse a permis de cerner la présence de 55 affections/interventions dans le cadre d’un diagnostic de terrain pour tout dossier clinique au cours de l'exercice. Les conditions sélectionnées étaient celles qui peuvent être définies dans les ensembles de données administratives et qui : ont une incidence sur un grand nombre de patients; sont des facteurs de risque pour d'autres troubles chroniques ou contribuent à la durée importante du séjour à l'hôpital et (ou) dans un ou plusieurs secteurs des soins de santé.</a:t>
            </a:r>
            <a:endParaRPr kumimoji="0" lang="fr-CA" altLang="en-US" sz="700" b="0" i="0" u="none" strike="noStrike" cap="none" normalizeH="0" baseline="0" dirty="0" smtClean="0" bmk="">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000" b="0" i="0" u="none" strike="noStrike" cap="none" normalizeH="0" baseline="30000" dirty="0" smtClean="0" bmk="">
                <a:ln>
                  <a:noFill/>
                </a:ln>
                <a:solidFill>
                  <a:schemeClr val="tx1"/>
                </a:solidFill>
                <a:effectLst/>
                <a:latin typeface="Calibri" panose="020F0502020204030204" pitchFamily="34" charset="0"/>
                <a:hlinkClick r:id="rId3"/>
              </a:rPr>
              <a:t>[ 2] </a:t>
            </a:r>
            <a:r>
              <a:rPr kumimoji="0" lang="fr-CA" altLang="en-US" sz="900" b="0" i="0" u="none" strike="noStrike" cap="none" normalizeH="0" baseline="0" dirty="0" smtClean="0">
                <a:ln>
                  <a:noFill/>
                </a:ln>
                <a:solidFill>
                  <a:schemeClr val="tx1"/>
                </a:solidFill>
                <a:effectLst/>
                <a:latin typeface="Calibri" panose="020F0502020204030204" pitchFamily="34" charset="0"/>
              </a:rPr>
              <a:t>Le RLISS du Centre-Toronto travaille actuellement à l'harmonisation de neuf maillons santé et de cinq sous-régions de RLISS. Les processus opérationnels font l'objet d'une transition, et les données du T2 ont été déclarées dans la structure révisée de cinq maillons santé.</a:t>
            </a:r>
            <a:endParaRPr kumimoji="0" lang="fr-CA"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043410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Content Placeholder 1"/>
          <p:cNvSpPr>
            <a:spLocks noGrp="1"/>
          </p:cNvSpPr>
          <p:nvPr>
            <p:ph idx="1"/>
          </p:nvPr>
        </p:nvSpPr>
        <p:spPr>
          <a:xfrm>
            <a:off x="5148263" y="2852738"/>
            <a:ext cx="2952750" cy="576262"/>
          </a:xfrm>
        </p:spPr>
        <p:txBody>
          <a:bodyPr>
            <a:normAutofit fontScale="70000" lnSpcReduction="20000"/>
          </a:bodyPr>
          <a:lstStyle/>
          <a:p>
            <a:pPr marL="0" indent="0" eaLnBrk="1" hangingPunct="1"/>
            <a:r>
              <a:rPr lang="fr-CA" altLang="en-US" dirty="0">
                <a:latin typeface="Helvetica Neue Medium" charset="0"/>
              </a:rPr>
              <a:t>susan.taylor@hqontario.ca</a:t>
            </a:r>
          </a:p>
          <a:p>
            <a:pPr marL="0" indent="0" eaLnBrk="1" hangingPunct="1"/>
            <a:r>
              <a:rPr lang="fr-CA" altLang="en-US" dirty="0" smtClean="0">
                <a:latin typeface="Helvetica Neue Medium" charset="0"/>
              </a:rPr>
              <a:t>www.HQOntario.ca/accueil</a:t>
            </a:r>
            <a:endParaRPr lang="fr-CA" altLang="en-US" dirty="0">
              <a:latin typeface="Helvetica Neue Medium" charset="0"/>
            </a:endParaRPr>
          </a:p>
          <a:p>
            <a:pPr marL="0" indent="0" eaLnBrk="1" hangingPunct="1"/>
            <a:endParaRPr lang="fr-CA" altLang="en-US" dirty="0">
              <a:latin typeface="Helvetica Neue Medium" charset="0"/>
            </a:endParaRPr>
          </a:p>
        </p:txBody>
      </p:sp>
      <p:sp>
        <p:nvSpPr>
          <p:cNvPr id="35842" name="Content Placeholder 1"/>
          <p:cNvSpPr txBox="1">
            <a:spLocks/>
          </p:cNvSpPr>
          <p:nvPr/>
        </p:nvSpPr>
        <p:spPr bwMode="auto">
          <a:xfrm>
            <a:off x="4859338" y="3581400"/>
            <a:ext cx="2952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defTabSz="457200" eaLnBrk="1" hangingPunct="1">
              <a:spcBef>
                <a:spcPct val="20000"/>
              </a:spcBef>
              <a:buFont typeface="Arial" panose="020B0604020202020204" pitchFamily="34" charset="0"/>
              <a:buNone/>
            </a:pPr>
            <a:r>
              <a:rPr lang="fr-CA" altLang="en-US" sz="1900" u="none" dirty="0" smtClean="0">
                <a:solidFill>
                  <a:srgbClr val="00788A"/>
                </a:solidFill>
                <a:latin typeface="Helvetica Neue Medium" charset="0"/>
              </a:rPr>
              <a:t>@QSSOntario</a:t>
            </a:r>
            <a:endParaRPr lang="fr-CA" altLang="en-US" sz="1900" u="none" dirty="0">
              <a:solidFill>
                <a:srgbClr val="00788A"/>
              </a:solidFill>
              <a:latin typeface="Helvetica Neue Medium" charset="0"/>
            </a:endParaRPr>
          </a:p>
          <a:p>
            <a:pPr algn="r" defTabSz="457200" eaLnBrk="1" hangingPunct="1">
              <a:spcBef>
                <a:spcPct val="20000"/>
              </a:spcBef>
              <a:buFont typeface="Arial" panose="020B0604020202020204" pitchFamily="34" charset="0"/>
              <a:buNone/>
            </a:pPr>
            <a:endParaRPr lang="fr-CA" altLang="en-US" sz="2400" dirty="0">
              <a:solidFill>
                <a:srgbClr val="00788A"/>
              </a:solidFill>
              <a:latin typeface="Helvetica Neue Medium" charset="0"/>
            </a:endParaRPr>
          </a:p>
        </p:txBody>
      </p:sp>
      <p:pic>
        <p:nvPicPr>
          <p:cNvPr id="35843" name="Picture 4" descr="Twitter_logo_blue.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0500" y="3683000"/>
            <a:ext cx="21748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488757" y="2230914"/>
            <a:ext cx="2656523" cy="1452086"/>
          </a:xfrm>
          <a:prstGeom prst="rect">
            <a:avLst/>
          </a:prstGeom>
        </p:spPr>
      </p:pic>
    </p:spTree>
    <p:extLst>
      <p:ext uri="{BB962C8B-B14F-4D97-AF65-F5344CB8AC3E}">
        <p14:creationId xmlns:p14="http://schemas.microsoft.com/office/powerpoint/2010/main" val="142195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16183" y="1833051"/>
            <a:ext cx="8229600" cy="2467100"/>
          </a:xfrm>
        </p:spPr>
        <p:txBody>
          <a:bodyPr/>
          <a:lstStyle/>
          <a:p>
            <a:r>
              <a:rPr lang="fr-CA" i="1" dirty="0"/>
              <a:t>Maillons santé : </a:t>
            </a:r>
            <a:r>
              <a:t/>
            </a:r>
            <a:br/>
            <a:r>
              <a:rPr lang="fr-CA" b="0" i="1" dirty="0"/>
              <a:t>Améliorent l’intégration des soins pour les patients ayant de multiples troubles de santé et des besoins complexes</a:t>
            </a:r>
          </a:p>
        </p:txBody>
      </p:sp>
      <p:sp>
        <p:nvSpPr>
          <p:cNvPr id="4" name="Footer Placeholder 3"/>
          <p:cNvSpPr>
            <a:spLocks noGrp="1"/>
          </p:cNvSpPr>
          <p:nvPr>
            <p:ph type="ftr" sz="quarter" idx="10"/>
          </p:nvPr>
        </p:nvSpPr>
        <p:spPr/>
        <p:txBody>
          <a:bodyPr/>
          <a:lstStyle/>
          <a:p>
            <a:pPr>
              <a:defRPr/>
            </a:pPr>
            <a:r>
              <a:rPr lang="fr-CA" dirty="0">
                <a:solidFill>
                  <a:srgbClr val="FFFFFF"/>
                </a:solidFill>
              </a:rPr>
              <a:t>www.HQontario.ca/accueil</a:t>
            </a:r>
          </a:p>
        </p:txBody>
      </p:sp>
    </p:spTree>
    <p:extLst>
      <p:ext uri="{BB962C8B-B14F-4D97-AF65-F5344CB8AC3E}">
        <p14:creationId xmlns:p14="http://schemas.microsoft.com/office/powerpoint/2010/main" val="6230361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0"/>
            <a:ext cx="8229600" cy="812757"/>
          </a:xfrm>
        </p:spPr>
        <p:txBody>
          <a:bodyPr/>
          <a:lstStyle/>
          <a:p>
            <a:r>
              <a:rPr lang="fr-CA" sz="2000" dirty="0" smtClean="0"/>
              <a:t>Soutenir le modèle avancé de maillon santé</a:t>
            </a:r>
          </a:p>
        </p:txBody>
      </p:sp>
      <p:sp>
        <p:nvSpPr>
          <p:cNvPr id="5" name="Footer Placeholder 4"/>
          <p:cNvSpPr>
            <a:spLocks noGrp="1"/>
          </p:cNvSpPr>
          <p:nvPr>
            <p:ph type="ftr" sz="quarter" idx="10"/>
          </p:nvPr>
        </p:nvSpPr>
        <p:spPr/>
        <p:txBody>
          <a:bodyPr/>
          <a:lstStyle/>
          <a:p>
            <a:pPr>
              <a:defRPr/>
            </a:pPr>
            <a:r>
              <a:rPr lang="fr-CA" sz="700" dirty="0">
                <a:solidFill>
                  <a:srgbClr val="FFFFFF"/>
                </a:solidFill>
              </a:rPr>
              <a:t>www.HQontario.ca/accueil</a:t>
            </a:r>
          </a:p>
        </p:txBody>
      </p:sp>
      <p:graphicFrame>
        <p:nvGraphicFramePr>
          <p:cNvPr id="3" name="Table 2"/>
          <p:cNvGraphicFramePr>
            <a:graphicFrameLocks noGrp="1"/>
          </p:cNvGraphicFramePr>
          <p:nvPr>
            <p:extLst/>
          </p:nvPr>
        </p:nvGraphicFramePr>
        <p:xfrm>
          <a:off x="228600" y="622257"/>
          <a:ext cx="8660818" cy="5458839"/>
        </p:xfrm>
        <a:graphic>
          <a:graphicData uri="http://schemas.openxmlformats.org/drawingml/2006/table">
            <a:tbl>
              <a:tblPr firstRow="1" bandRow="1">
                <a:tableStyleId>{5C22544A-7EE6-4342-B048-85BDC9FD1C3A}</a:tableStyleId>
              </a:tblPr>
              <a:tblGrid>
                <a:gridCol w="3608016">
                  <a:extLst>
                    <a:ext uri="{9D8B030D-6E8A-4147-A177-3AD203B41FA5}">
                      <a16:col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20000"/>
                    </a:ext>
                  </a:extLst>
                </a:gridCol>
                <a:gridCol w="5052802">
                  <a:extLst>
                    <a:ext uri="{9D8B030D-6E8A-4147-A177-3AD203B41FA5}">
                      <a16:col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20001"/>
                    </a:ext>
                  </a:extLst>
                </a:gridCol>
              </a:tblGrid>
              <a:tr h="766395">
                <a:tc gridSpan="2">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1600" b="1" kern="0" dirty="0" smtClean="0">
                          <a:solidFill>
                            <a:schemeClr val="bg1"/>
                          </a:solidFill>
                        </a:rPr>
                        <a:t>Maillons santé</a:t>
                      </a:r>
                    </a:p>
                    <a:p>
                      <a:pPr marL="0" marR="0" indent="0" algn="ctr" defTabSz="914400" rtl="0" eaLnBrk="1" fontAlgn="auto" latinLnBrk="0" hangingPunct="1">
                        <a:lnSpc>
                          <a:spcPct val="120000"/>
                        </a:lnSpc>
                        <a:spcBef>
                          <a:spcPts val="0"/>
                        </a:spcBef>
                        <a:spcAft>
                          <a:spcPts val="0"/>
                        </a:spcAft>
                        <a:buClrTx/>
                        <a:buSzTx/>
                        <a:buFontTx/>
                        <a:buNone/>
                        <a:tabLst/>
                        <a:defRPr/>
                      </a:pPr>
                      <a:r>
                        <a:rPr lang="en-CA" sz="1400" b="0" i="1" kern="0" dirty="0" smtClean="0">
                          <a:solidFill>
                            <a:schemeClr val="bg1"/>
                          </a:solidFill>
                        </a:rPr>
                        <a:t>Améliorent l’intégration des soins pour les patients ayant de multiples troubles de santé et des besoins complexes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99908"/>
                    </a:solidFill>
                  </a:tcPr>
                </a:tc>
                <a:tc hMerge="1">
                  <a:txBody>
                    <a:bodyPr/>
                    <a:lstStyle/>
                    <a:p>
                      <a:pPr marL="0" marR="0" indent="0" algn="ctr" defTabSz="914400" rtl="0" eaLnBrk="1" fontAlgn="auto" latinLnBrk="0" hangingPunct="1">
                        <a:lnSpc>
                          <a:spcPct val="120000"/>
                        </a:lnSpc>
                        <a:spcBef>
                          <a:spcPts val="0"/>
                        </a:spcBef>
                        <a:spcAft>
                          <a:spcPts val="0"/>
                        </a:spcAft>
                        <a:buClrTx/>
                        <a:buSzTx/>
                        <a:buFontTx/>
                        <a:buNone/>
                        <a:tabLst/>
                        <a:defRPr/>
                      </a:pPr>
                      <a:endParaRPr lang="en-CA" sz="20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r>
              <a:tr h="445579">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1600" b="1" dirty="0">
                          <a:solidFill>
                            <a:schemeClr val="bg1"/>
                          </a:solidFill>
                        </a:rPr>
                        <a:t>MSSLD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1600" b="1" dirty="0">
                          <a:solidFill>
                            <a:schemeClr val="bg1"/>
                          </a:solidFill>
                        </a:rPr>
                        <a:t>RLISS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extLst>
                  <a:ext uri="{0D108BD9-81ED-4DB2-BD59-A6C34878D82A}">
                    <a16:row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10000"/>
                  </a:ext>
                </a:extLst>
              </a:tr>
              <a:tr h="2334833">
                <a:tc>
                  <a:txBody>
                    <a:bodyPr/>
                    <a:lstStyle/>
                    <a:p>
                      <a:pPr marL="285750" indent="-285750">
                        <a:lnSpc>
                          <a:spcPct val="120000"/>
                        </a:lnSpc>
                        <a:buFont typeface="Arial" panose="020B0604020202020204" pitchFamily="34" charset="0"/>
                        <a:buChar char="•"/>
                      </a:pPr>
                      <a:r>
                        <a:rPr lang="en-CA" sz="1100" dirty="0"/>
                        <a:t>Définit l'</a:t>
                      </a:r>
                      <a:r>
                        <a:rPr lang="en-CA" sz="1100" b="1" dirty="0"/>
                        <a:t>orientation stratégique</a:t>
                      </a:r>
                      <a:r>
                        <a:rPr lang="en-CA" sz="1100" dirty="0"/>
                        <a:t> des maillons santé </a:t>
                      </a:r>
                    </a:p>
                    <a:p>
                      <a:pPr marL="285750" indent="-285750">
                        <a:lnSpc>
                          <a:spcPct val="120000"/>
                        </a:lnSpc>
                        <a:buFont typeface="Arial" panose="020B0604020202020204" pitchFamily="34" charset="0"/>
                        <a:buChar char="•"/>
                      </a:pPr>
                      <a:r>
                        <a:rPr lang="en-CA" sz="1100" dirty="0"/>
                        <a:t>Offre du financement global aux RLISS </a:t>
                      </a:r>
                    </a:p>
                    <a:p>
                      <a:pPr marL="285750" indent="-285750">
                        <a:lnSpc>
                          <a:spcPct val="120000"/>
                        </a:lnSpc>
                        <a:buFont typeface="Arial" panose="020B0604020202020204" pitchFamily="34" charset="0"/>
                        <a:buChar char="•"/>
                      </a:pPr>
                      <a:r>
                        <a:rPr lang="en-CA" sz="1100" dirty="0"/>
                        <a:t>Supervise le </a:t>
                      </a:r>
                      <a:r>
                        <a:rPr lang="en-CA" sz="1100" b="1" dirty="0"/>
                        <a:t>rendement </a:t>
                      </a:r>
                      <a:r>
                        <a:rPr lang="en-CA" sz="1100" dirty="0"/>
                        <a:t>général de l'initiative des maillons santé afin d’orienter la stratégie </a:t>
                      </a:r>
                    </a:p>
                    <a:p>
                      <a:pPr marL="285750" indent="-285750">
                        <a:lnSpc>
                          <a:spcPct val="120000"/>
                        </a:lnSpc>
                        <a:buFont typeface="Arial" panose="020B0604020202020204" pitchFamily="34" charset="0"/>
                        <a:buChar char="•"/>
                      </a:pPr>
                      <a:r>
                        <a:rPr lang="en-CA" sz="1100" dirty="0"/>
                        <a:t>Facilite la </a:t>
                      </a:r>
                      <a:r>
                        <a:rPr lang="en-CA" sz="1100" b="1" dirty="0"/>
                        <a:t>réussite opérationnelle</a:t>
                      </a:r>
                      <a:r>
                        <a:rPr lang="en-CA" sz="1100" dirty="0"/>
                        <a:t> grâce à la mise en œuvre d’outils et de mécanismes de soutien au niveau provincial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nSpc>
                          <a:spcPct val="120000"/>
                        </a:lnSpc>
                        <a:buFont typeface="Arial" panose="020B0604020202020204" pitchFamily="34" charset="0"/>
                        <a:buChar char="•"/>
                      </a:pPr>
                      <a:r>
                        <a:rPr lang="en-CA" sz="1100" dirty="0"/>
                        <a:t>Établit des </a:t>
                      </a:r>
                      <a:r>
                        <a:rPr lang="en-CA" sz="1100" b="1" dirty="0"/>
                        <a:t>priorités régionales </a:t>
                      </a:r>
                      <a:r>
                        <a:rPr lang="en-CA" sz="1100" dirty="0"/>
                        <a:t>pour les maillons santé et en assure l'harmonisation avec les priorités provinciales </a:t>
                      </a:r>
                    </a:p>
                    <a:p>
                      <a:pPr marL="285750" indent="-285750">
                        <a:lnSpc>
                          <a:spcPct val="120000"/>
                        </a:lnSpc>
                        <a:buFont typeface="Arial" panose="020B0604020202020204" pitchFamily="34" charset="0"/>
                        <a:buChar char="•"/>
                      </a:pPr>
                      <a:r>
                        <a:rPr lang="en-CA" sz="1100" b="1" dirty="0"/>
                        <a:t>Finance</a:t>
                      </a:r>
                      <a:r>
                        <a:rPr lang="en-CA" sz="1100" dirty="0"/>
                        <a:t> les maillons de santé selon les priorités  </a:t>
                      </a:r>
                    </a:p>
                    <a:p>
                      <a:pPr marL="285750" indent="-285750">
                        <a:lnSpc>
                          <a:spcPct val="120000"/>
                        </a:lnSpc>
                        <a:buFont typeface="Arial" panose="020B0604020202020204" pitchFamily="34" charset="0"/>
                        <a:buChar char="•"/>
                      </a:pPr>
                      <a:r>
                        <a:rPr lang="en-CA" sz="1100" dirty="0"/>
                        <a:t>Assure la </a:t>
                      </a:r>
                      <a:r>
                        <a:rPr lang="en-CA" sz="1100" b="1" dirty="0"/>
                        <a:t>responsabilité globale</a:t>
                      </a:r>
                      <a:r>
                        <a:rPr lang="en-CA" sz="1100" dirty="0"/>
                        <a:t> du rendement des maillons santé</a:t>
                      </a:r>
                      <a:endParaRPr lang="fr-CA" sz="1100" dirty="0">
                        <a:solidFill>
                          <a:schemeClr val="tx1"/>
                        </a:solidFill>
                      </a:endParaRPr>
                    </a:p>
                    <a:p>
                      <a:pPr marL="285750" indent="-285750">
                        <a:lnSpc>
                          <a:spcPct val="120000"/>
                        </a:lnSpc>
                        <a:buFont typeface="Arial" panose="020B0604020202020204" pitchFamily="34" charset="0"/>
                        <a:buChar char="•"/>
                      </a:pPr>
                      <a:r>
                        <a:rPr lang="en-CA" sz="1100" dirty="0"/>
                        <a:t>Oriente l'exploitation grâce à la mise en œuvre de plans et de mesures de soutien pour l'adoption d'outils provinciaux </a:t>
                      </a:r>
                    </a:p>
                    <a:p>
                      <a:pPr marL="285750" indent="-285750">
                        <a:lnSpc>
                          <a:spcPct val="120000"/>
                        </a:lnSpc>
                        <a:buFont typeface="Arial" panose="020B0604020202020204" pitchFamily="34" charset="0"/>
                        <a:buChar char="•"/>
                      </a:pPr>
                      <a:r>
                        <a:rPr lang="en-CA" sz="1100" dirty="0"/>
                        <a:t>Identifie et </a:t>
                      </a:r>
                      <a:r>
                        <a:rPr lang="en-CA" sz="1100" b="1" dirty="0"/>
                        <a:t>met en place</a:t>
                      </a:r>
                      <a:r>
                        <a:rPr lang="en-CA" sz="1100" dirty="0"/>
                        <a:t> les mesures de soutien et les outils régionaux au besoin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10001"/>
                  </a:ext>
                </a:extLst>
              </a:tr>
              <a:tr h="445579">
                <a:tc gridSpan="2">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1600" b="1" kern="0" dirty="0">
                          <a:solidFill>
                            <a:schemeClr val="bg1"/>
                          </a:solidFill>
                        </a:rPr>
                        <a:t>Qualité des services de santé Ontario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hMerge="1">
                  <a:txBody>
                    <a:bodyPr/>
                    <a:lstStyle/>
                    <a:p>
                      <a:endParaRPr lang="en-CA" dirty="0"/>
                    </a:p>
                  </a:txBody>
                  <a:tcPr/>
                </a:tc>
                <a:extLst>
                  <a:ext uri="{0D108BD9-81ED-4DB2-BD59-A6C34878D82A}">
                    <a16:row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10002"/>
                  </a:ext>
                </a:extLst>
              </a:tr>
              <a:tr h="1336736">
                <a:tc gridSpan="2">
                  <a:txBody>
                    <a:bodyPr/>
                    <a:lstStyle/>
                    <a:p>
                      <a:pPr marL="285750" indent="-285750">
                        <a:lnSpc>
                          <a:spcPct val="120000"/>
                        </a:lnSpc>
                        <a:buFont typeface="Arial" panose="020B0604020202020204" pitchFamily="34" charset="0"/>
                        <a:buChar char="•"/>
                      </a:pPr>
                      <a:r>
                        <a:rPr lang="en-US" sz="1100" dirty="0"/>
                        <a:t>Soutient la production de rapports et les analyses tirées de la collecte de données en temps opportun</a:t>
                      </a:r>
                    </a:p>
                    <a:p>
                      <a:pPr marL="285750" indent="-285750">
                        <a:lnSpc>
                          <a:spcPct val="120000"/>
                        </a:lnSpc>
                        <a:buFont typeface="Arial" panose="020B0604020202020204" pitchFamily="34" charset="0"/>
                        <a:buChar char="•"/>
                      </a:pPr>
                      <a:r>
                        <a:rPr lang="en-US" sz="1100" dirty="0"/>
                        <a:t>Est responsable de l’identification systématique des innovations émergentes et des pratiques exemplaires </a:t>
                      </a:r>
                    </a:p>
                    <a:p>
                      <a:pPr marL="285750" indent="-285750">
                        <a:lnSpc>
                          <a:spcPct val="120000"/>
                        </a:lnSpc>
                        <a:buFont typeface="Arial" panose="020B0604020202020204" pitchFamily="34" charset="0"/>
                        <a:buChar char="•"/>
                      </a:pPr>
                      <a:r>
                        <a:rPr lang="en-CA" sz="1100" dirty="0"/>
                        <a:t>Augmente le rythme des progrès par la normalisation des pratiques exemplaires dans l’ensemble des maillons santé</a:t>
                      </a:r>
                    </a:p>
                    <a:p>
                      <a:pPr marL="285750" indent="-285750">
                        <a:lnSpc>
                          <a:spcPct val="120000"/>
                        </a:lnSpc>
                        <a:buFont typeface="Arial" panose="020B0604020202020204" pitchFamily="34" charset="0"/>
                        <a:buChar char="•"/>
                      </a:pPr>
                      <a:r>
                        <a:rPr lang="en-CA" sz="1100" dirty="0"/>
                        <a:t>Soutient le partage de leçons apprises à l'échelle régionale ou provinciale entre les maillons santé </a:t>
                      </a:r>
                    </a:p>
                    <a:p>
                      <a:pPr marL="285750" indent="-285750">
                        <a:lnSpc>
                          <a:spcPct val="120000"/>
                        </a:lnSpc>
                        <a:buFont typeface="Arial" panose="020B0604020202020204" pitchFamily="34" charset="0"/>
                        <a:buChar char="•"/>
                      </a:pPr>
                      <a:r>
                        <a:rPr lang="en-CA" sz="1100" dirty="0"/>
                        <a:t>Relie les responsables des maillons santé des RLISS à d'autres initiatives provinciales d'amélioration de la qualité pertinentes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CA" dirty="0"/>
                    </a:p>
                  </a:txBody>
                  <a:tcPr/>
                </a:tc>
                <a:extLst>
                  <a:ext uri="{0D108BD9-81ED-4DB2-BD59-A6C34878D82A}">
                    <a16:rowId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16="http://schemas.microsoft.com/office/drawing/2014/main" val="10003"/>
                  </a:ext>
                </a:extLst>
              </a:tr>
            </a:tbl>
          </a:graphicData>
        </a:graphic>
      </p:graphicFrame>
      <p:sp>
        <p:nvSpPr>
          <p:cNvPr id="6" name="Rectangle 3"/>
          <p:cNvSpPr>
            <a:spLocks noChangeArrowheads="1"/>
          </p:cNvSpPr>
          <p:nvPr/>
        </p:nvSpPr>
        <p:spPr bwMode="auto">
          <a:xfrm>
            <a:off x="250886" y="6087375"/>
            <a:ext cx="5272597" cy="200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fr-CA" altLang="en-US" sz="700" i="1" dirty="0" smtClean="0">
                <a:latin typeface="+mn-lt"/>
              </a:rPr>
              <a:t>Source :  Guide sur le modèle évolué de maillons santé, ministère de la Santé et des Soins de longue durée, 12 novembre 2015</a:t>
            </a:r>
            <a:endParaRPr lang="fr-CA" sz="700" i="1" dirty="0">
              <a:latin typeface="+mn-lt"/>
            </a:endParaRPr>
          </a:p>
        </p:txBody>
      </p:sp>
    </p:spTree>
    <p:extLst>
      <p:ext uri="{BB962C8B-B14F-4D97-AF65-F5344CB8AC3E}">
        <p14:creationId xmlns:p14="http://schemas.microsoft.com/office/powerpoint/2010/main" val="1706898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noFill/>
        </p:spPr>
        <p:txBody>
          <a:bodyPr/>
          <a:lstStyle/>
          <a:p>
            <a:r>
              <a:rPr lang="fr-CA" dirty="0" smtClean="0"/>
              <a:t>Préparation — Le point sur le T2</a:t>
            </a:r>
          </a:p>
        </p:txBody>
      </p:sp>
      <p:sp>
        <p:nvSpPr>
          <p:cNvPr id="17" name="Text Placeholder 16"/>
          <p:cNvSpPr>
            <a:spLocks noGrp="1"/>
          </p:cNvSpPr>
          <p:nvPr>
            <p:ph type="body" sz="quarter" idx="3"/>
          </p:nvPr>
        </p:nvSpPr>
        <p:spPr>
          <a:xfrm>
            <a:off x="457200" y="1389281"/>
            <a:ext cx="8382000" cy="402059"/>
          </a:xfrm>
          <a:solidFill>
            <a:srgbClr val="00788A"/>
          </a:solidFill>
        </p:spPr>
        <p:txBody>
          <a:bodyPr/>
          <a:lstStyle/>
          <a:p>
            <a:pPr algn="ctr"/>
            <a:r>
              <a:rPr lang="fr-CA" sz="1600" dirty="0">
                <a:solidFill>
                  <a:schemeClr val="bg1"/>
                </a:solidFill>
              </a:rPr>
              <a:t>Les maillons santé passent de la planification au recrutement des patients</a:t>
            </a:r>
          </a:p>
        </p:txBody>
      </p:sp>
      <p:sp>
        <p:nvSpPr>
          <p:cNvPr id="4" name="Footer Placeholder 3"/>
          <p:cNvSpPr>
            <a:spLocks noGrp="1"/>
          </p:cNvSpPr>
          <p:nvPr>
            <p:ph type="ftr" sz="quarter" idx="10"/>
          </p:nvPr>
        </p:nvSpPr>
        <p:spPr/>
        <p:txBody>
          <a:bodyPr/>
          <a:lstStyle/>
          <a:p>
            <a:pPr>
              <a:defRPr/>
            </a:pPr>
            <a:r>
              <a:rPr lang="fr-CA" smtClean="0"/>
              <a:t>www.HQontario.ca/accueil</a:t>
            </a:r>
            <a:endParaRPr lang="fr-CA" dirty="0"/>
          </a:p>
        </p:txBody>
      </p:sp>
      <p:sp>
        <p:nvSpPr>
          <p:cNvPr id="19" name="Content Placeholder 15"/>
          <p:cNvSpPr>
            <a:spLocks noGrp="1"/>
          </p:cNvSpPr>
          <p:nvPr>
            <p:ph sz="half" idx="2"/>
          </p:nvPr>
        </p:nvSpPr>
        <p:spPr>
          <a:xfrm>
            <a:off x="5962389" y="2042355"/>
            <a:ext cx="2876812" cy="3489766"/>
          </a:xfrm>
        </p:spPr>
        <p:txBody>
          <a:bodyPr/>
          <a:lstStyle/>
          <a:p>
            <a:r>
              <a:rPr lang="fr-CA" sz="1600" b="1" dirty="0" smtClean="0">
                <a:solidFill>
                  <a:srgbClr val="00788A"/>
                </a:solidFill>
              </a:rPr>
              <a:t>100 maillons santé</a:t>
            </a:r>
            <a:r>
              <a:rPr lang="fr-CA" sz="1600" dirty="0" smtClean="0"/>
              <a:t> sont prévus afin d'élargir la couverture et d'inclure tous les secteurs géographiques</a:t>
            </a:r>
            <a:endParaRPr lang="fr-CA" sz="1600" dirty="0"/>
          </a:p>
          <a:p>
            <a:r>
              <a:rPr lang="fr-CA" sz="1600" b="1" dirty="0" smtClean="0">
                <a:solidFill>
                  <a:srgbClr val="00788A"/>
                </a:solidFill>
              </a:rPr>
              <a:t>79 des 100</a:t>
            </a:r>
            <a:r>
              <a:rPr lang="fr-CA" sz="1600" dirty="0"/>
              <a:t> maillons santé recrutaient activement des patients à la fin du T2; </a:t>
            </a:r>
          </a:p>
          <a:p>
            <a:r>
              <a:rPr lang="fr-CA" sz="1600" dirty="0" smtClean="0"/>
              <a:t>Les </a:t>
            </a:r>
            <a:r>
              <a:rPr lang="fr-CA" sz="1600" b="1" dirty="0" smtClean="0">
                <a:solidFill>
                  <a:srgbClr val="00788A"/>
                </a:solidFill>
              </a:rPr>
              <a:t>21 </a:t>
            </a:r>
            <a:r>
              <a:rPr lang="fr-CA" sz="1600" dirty="0" smtClean="0"/>
              <a:t>maillons santé restants en sont toujours aux étapes de planification</a:t>
            </a:r>
            <a:endParaRPr lang="fr-CA" sz="1600" dirty="0"/>
          </a:p>
        </p:txBody>
      </p:sp>
      <p:sp>
        <p:nvSpPr>
          <p:cNvPr id="9" name="Rectangle 3"/>
          <p:cNvSpPr>
            <a:spLocks noChangeArrowheads="1"/>
          </p:cNvSpPr>
          <p:nvPr/>
        </p:nvSpPr>
        <p:spPr bwMode="auto">
          <a:xfrm>
            <a:off x="174686" y="5868118"/>
            <a:ext cx="83267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fr-CA" altLang="en-US" sz="900" i="1" dirty="0">
                <a:latin typeface="Calibri" panose="020F0502020204030204" pitchFamily="34" charset="0"/>
              </a:rPr>
              <a:t>Source des données :  Plateforme de production de rapports et d’analyses de l’amélioration de la qualité (QI RAP) de Qualité des services de santé Ontario - autodéclaration par les maillons santé</a:t>
            </a:r>
            <a:endParaRPr kumimoji="0" lang="fr-CA" altLang="en-US" sz="1800" b="0" i="1" u="none" strike="noStrike" cap="none" normalizeH="0" baseline="0" dirty="0">
              <a:ln>
                <a:noFill/>
              </a:ln>
              <a:solidFill>
                <a:schemeClr val="tx1"/>
              </a:solidFill>
              <a:effectLst/>
              <a:latin typeface="Arial" panose="020B0604020202020204" pitchFamily="34" charset="0"/>
            </a:endParaRPr>
          </a:p>
        </p:txBody>
      </p:sp>
      <p:graphicFrame>
        <p:nvGraphicFramePr>
          <p:cNvPr id="10" name="Chart 9">
            <a:extLst>
              <a:ext uri="{FF2B5EF4-FFF2-40B4-BE49-F238E27FC236}">
                <a16:creationId xmlns="" xmlns:xdr="http://schemas.openxmlformats.org/drawingml/2006/spreadsheetDrawing" xmlns:a16="http://schemas.microsoft.com/office/drawing/2014/main" xmlns:lc="http://schemas.openxmlformats.org/drawingml/2006/lockedCanvas" id="{00000000-0008-0000-0400-000002000000}"/>
              </a:ext>
            </a:extLst>
          </p:cNvPr>
          <p:cNvGraphicFramePr>
            <a:graphicFrameLocks/>
          </p:cNvGraphicFramePr>
          <p:nvPr>
            <p:extLst/>
          </p:nvPr>
        </p:nvGraphicFramePr>
        <p:xfrm>
          <a:off x="144065" y="2186345"/>
          <a:ext cx="6256736" cy="35552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91177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4914" cy="706437"/>
          </a:xfrm>
        </p:spPr>
        <p:txBody>
          <a:bodyPr/>
          <a:lstStyle/>
          <a:p>
            <a:r>
              <a:rPr lang="fr-CA" sz="3200" smtClean="0"/>
              <a:t>Les maillons santé en un coup d'œil – le point sur le T2</a:t>
            </a:r>
            <a:endParaRPr lang="fr-CA" sz="3200" dirty="0"/>
          </a:p>
        </p:txBody>
      </p:sp>
      <p:sp>
        <p:nvSpPr>
          <p:cNvPr id="4" name="Footer Placeholder 3"/>
          <p:cNvSpPr>
            <a:spLocks noGrp="1"/>
          </p:cNvSpPr>
          <p:nvPr>
            <p:ph type="ftr" sz="quarter" idx="10"/>
          </p:nvPr>
        </p:nvSpPr>
        <p:spPr/>
        <p:txBody>
          <a:bodyPr/>
          <a:lstStyle/>
          <a:p>
            <a:pPr>
              <a:defRPr/>
            </a:pPr>
            <a:r>
              <a:rPr lang="fr-CA" sz="800" smtClean="0">
                <a:solidFill>
                  <a:srgbClr val="FFFFFF"/>
                </a:solidFill>
              </a:rPr>
              <a:t>www.HQontario.ca/accueil</a:t>
            </a:r>
            <a:endParaRPr lang="fr-CA" sz="800" dirty="0">
              <a:solidFill>
                <a:srgbClr val="FFFFFF"/>
              </a:solidFill>
            </a:endParaRPr>
          </a:p>
        </p:txBody>
      </p:sp>
      <p:sp>
        <p:nvSpPr>
          <p:cNvPr id="9" name="Rectangle 8"/>
          <p:cNvSpPr/>
          <p:nvPr/>
        </p:nvSpPr>
        <p:spPr>
          <a:xfrm>
            <a:off x="774917" y="5391035"/>
            <a:ext cx="7609667" cy="456279"/>
          </a:xfrm>
          <a:prstGeom prst="rect">
            <a:avLst/>
          </a:prstGeom>
        </p:spPr>
        <p:txBody>
          <a:bodyPr wrap="square">
            <a:spAutoFit/>
          </a:bodyPr>
          <a:lstStyle/>
          <a:p>
            <a:r>
              <a:rPr lang="fr-CA" sz="1100" i="1" dirty="0" smtClean="0">
                <a:latin typeface="Calibri" panose="020F0502020204030204" pitchFamily="34" charset="0"/>
              </a:rPr>
              <a:t>*Remarque : Aucun nouveau maillon santé n'a commencé à recruter des patients au cours de ce trimestre.</a:t>
            </a:r>
            <a:endParaRPr lang="fr-CA" sz="1100" dirty="0">
              <a:latin typeface="Calibri" panose="020F0502020204030204" pitchFamily="34" charset="0"/>
            </a:endParaRPr>
          </a:p>
          <a:p>
            <a:pPr>
              <a:lnSpc>
                <a:spcPct val="115000"/>
              </a:lnSpc>
              <a:spcAft>
                <a:spcPts val="0"/>
              </a:spcAft>
            </a:pP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le 4"/>
          <p:cNvGraphicFramePr>
            <a:graphicFrameLocks noGrp="1"/>
          </p:cNvGraphicFramePr>
          <p:nvPr>
            <p:extLst/>
          </p:nvPr>
        </p:nvGraphicFramePr>
        <p:xfrm>
          <a:off x="774917" y="1317354"/>
          <a:ext cx="7609667" cy="3905574"/>
        </p:xfrm>
        <a:graphic>
          <a:graphicData uri="http://schemas.openxmlformats.org/drawingml/2006/table">
            <a:tbl>
              <a:tblPr firstRow="1" firstCol="1" bandRow="1"/>
              <a:tblGrid>
                <a:gridCol w="1224364"/>
                <a:gridCol w="1973447"/>
                <a:gridCol w="2205928"/>
                <a:gridCol w="2205928"/>
              </a:tblGrid>
              <a:tr h="1164462">
                <a:tc>
                  <a:txBody>
                    <a:bodyPr/>
                    <a:lstStyle/>
                    <a:p>
                      <a:pPr marL="0" marR="0" algn="ctr">
                        <a:lnSpc>
                          <a:spcPct val="115000"/>
                        </a:lnSpc>
                        <a:spcBef>
                          <a:spcPts val="0"/>
                        </a:spcBef>
                        <a:spcAft>
                          <a:spcPts val="0"/>
                        </a:spcAft>
                      </a:pPr>
                      <a:r>
                        <a:rPr lang="fr-CA" sz="1500" b="1" dirty="0">
                          <a:solidFill>
                            <a:srgbClr val="FFFFFF"/>
                          </a:solidFill>
                          <a:effectLst/>
                          <a:latin typeface="Calibri" panose="020F0502020204030204" pitchFamily="34" charset="0"/>
                        </a:rPr>
                        <a:t> </a:t>
                      </a:r>
                      <a:endParaRPr lang="fr-C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fr-CA" sz="1500" b="1" dirty="0">
                          <a:solidFill>
                            <a:srgbClr val="FFFFFF"/>
                          </a:solidFill>
                          <a:effectLst/>
                          <a:latin typeface="Calibri" panose="020F0502020204030204" pitchFamily="34" charset="0"/>
                        </a:rPr>
                        <a:t>Nombre de </a:t>
                      </a:r>
                      <a:endParaRPr lang="fr-CA"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fr-CA" sz="1500" b="1" dirty="0">
                          <a:solidFill>
                            <a:srgbClr val="FFFFFF"/>
                          </a:solidFill>
                          <a:effectLst/>
                          <a:latin typeface="Calibri" panose="020F0502020204030204" pitchFamily="34" charset="0"/>
                        </a:rPr>
                        <a:t>MS qui recrutent activement des patients</a:t>
                      </a:r>
                      <a:endParaRPr lang="fr-C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fr-CA" sz="1500" b="1" dirty="0">
                          <a:solidFill>
                            <a:srgbClr val="FFFFFF"/>
                          </a:solidFill>
                          <a:effectLst/>
                          <a:latin typeface="Calibri" panose="020F0502020204030204" pitchFamily="34" charset="0"/>
                        </a:rPr>
                        <a:t>Nombre de </a:t>
                      </a:r>
                      <a:endParaRPr lang="fr-CA"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fr-CA" sz="1500" b="1" dirty="0">
                          <a:solidFill>
                            <a:srgbClr val="FFFFFF"/>
                          </a:solidFill>
                          <a:effectLst/>
                          <a:latin typeface="Calibri" panose="020F0502020204030204" pitchFamily="34" charset="0"/>
                        </a:rPr>
                        <a:t>plans de soins coordonnés (PSC) achevés</a:t>
                      </a:r>
                      <a:endParaRPr lang="fr-C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fr-CA" sz="1500" b="1" dirty="0">
                          <a:solidFill>
                            <a:srgbClr val="FFFFFF"/>
                          </a:solidFill>
                          <a:effectLst/>
                          <a:latin typeface="Calibri" panose="020F0502020204030204" pitchFamily="34" charset="0"/>
                        </a:rPr>
                        <a:t>Nombre de </a:t>
                      </a:r>
                      <a:endParaRPr lang="fr-CA"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fr-CA" sz="1500" b="1" dirty="0">
                          <a:solidFill>
                            <a:srgbClr val="FFFFFF"/>
                          </a:solidFill>
                          <a:effectLst/>
                          <a:latin typeface="Calibri" panose="020F0502020204030204" pitchFamily="34" charset="0"/>
                        </a:rPr>
                        <a:t>patients liés à un</a:t>
                      </a:r>
                      <a:endParaRPr lang="fr-CA"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fr-CA" sz="1500" b="1" dirty="0">
                          <a:solidFill>
                            <a:srgbClr val="FFFFFF"/>
                          </a:solidFill>
                          <a:effectLst/>
                          <a:latin typeface="Calibri" panose="020F0502020204030204" pitchFamily="34" charset="0"/>
                        </a:rPr>
                        <a:t>fournisseur de soins primaires (FSP)</a:t>
                      </a:r>
                      <a:endParaRPr lang="fr-C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r>
              <a:tr h="1020246">
                <a:tc>
                  <a:txBody>
                    <a:bodyPr/>
                    <a:lstStyle/>
                    <a:p>
                      <a:pPr marL="0" marR="0" algn="ctr">
                        <a:lnSpc>
                          <a:spcPct val="115000"/>
                        </a:lnSpc>
                        <a:spcBef>
                          <a:spcPts val="0"/>
                        </a:spcBef>
                        <a:spcAft>
                          <a:spcPts val="0"/>
                        </a:spcAft>
                      </a:pPr>
                      <a:r>
                        <a:rPr lang="fr-CA" sz="1500" b="1" dirty="0">
                          <a:effectLst/>
                          <a:latin typeface="Calibri" panose="020F0502020204030204" pitchFamily="34" charset="0"/>
                        </a:rPr>
                        <a:t>T1 2016-2017</a:t>
                      </a:r>
                      <a:endParaRPr lang="fr-C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1500" dirty="0" smtClean="0">
                          <a:effectLst/>
                          <a:latin typeface="Calibri" panose="020F0502020204030204" pitchFamily="34" charset="0"/>
                        </a:rPr>
                        <a:t>79</a:t>
                      </a:r>
                      <a:endParaRPr lang="fr-C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1500">
                          <a:effectLst/>
                          <a:latin typeface="Calibri" panose="020F0502020204030204" pitchFamily="34" charset="0"/>
                        </a:rPr>
                        <a:t>3 782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1500">
                          <a:effectLst/>
                          <a:latin typeface="Calibri" panose="020F0502020204030204" pitchFamily="34" charset="0"/>
                        </a:rPr>
                        <a:t>3 668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0433">
                <a:tc>
                  <a:txBody>
                    <a:bodyPr/>
                    <a:lstStyle/>
                    <a:p>
                      <a:pPr marL="0" marR="0" algn="ctr">
                        <a:lnSpc>
                          <a:spcPct val="115000"/>
                        </a:lnSpc>
                        <a:spcBef>
                          <a:spcPts val="0"/>
                        </a:spcBef>
                        <a:spcAft>
                          <a:spcPts val="0"/>
                        </a:spcAft>
                      </a:pPr>
                      <a:r>
                        <a:rPr lang="fr-CA" sz="1500" b="1">
                          <a:effectLst/>
                          <a:latin typeface="Calibri" panose="020F0502020204030204" pitchFamily="34" charset="0"/>
                        </a:rPr>
                        <a:t>T2 2016-2017</a:t>
                      </a:r>
                      <a:endParaRPr lang="fr-CA" sz="1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1500" dirty="0">
                          <a:effectLst/>
                          <a:latin typeface="Calibri" panose="020F0502020204030204" pitchFamily="34" charset="0"/>
                        </a:rPr>
                        <a:t>79*</a:t>
                      </a:r>
                      <a:endParaRPr lang="fr-C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1500">
                          <a:effectLst/>
                          <a:latin typeface="Calibri" panose="020F0502020204030204" pitchFamily="34" charset="0"/>
                        </a:rPr>
                        <a:t>3 670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1500">
                          <a:effectLst/>
                          <a:latin typeface="Calibri" panose="020F0502020204030204" pitchFamily="34" charset="0"/>
                        </a:rPr>
                        <a:t>3 787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0433">
                <a:tc>
                  <a:txBody>
                    <a:bodyPr/>
                    <a:lstStyle/>
                    <a:p>
                      <a:pPr marL="0" marR="0" algn="ctr">
                        <a:lnSpc>
                          <a:spcPct val="115000"/>
                        </a:lnSpc>
                        <a:spcBef>
                          <a:spcPts val="0"/>
                        </a:spcBef>
                        <a:spcAft>
                          <a:spcPts val="0"/>
                        </a:spcAft>
                      </a:pPr>
                      <a:r>
                        <a:rPr lang="fr-CA" sz="1500" b="1" dirty="0">
                          <a:effectLst/>
                          <a:latin typeface="Calibri" panose="020F0502020204030204" pitchFamily="34" charset="0"/>
                        </a:rPr>
                        <a:t>Total cumulatif à ce jour</a:t>
                      </a:r>
                      <a:endParaRPr lang="fr-C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1500" dirty="0" smtClean="0">
                          <a:effectLst/>
                          <a:latin typeface="Calibri" panose="020F0502020204030204" pitchFamily="34" charset="0"/>
                        </a:rPr>
                        <a:t>79</a:t>
                      </a:r>
                      <a:r>
                        <a:rPr lang="fr-CA" sz="1500" dirty="0" smtClean="0">
                          <a:solidFill>
                            <a:srgbClr val="FFFFFF"/>
                          </a:solidFill>
                          <a:effectLst/>
                          <a:latin typeface="Calibri" panose="020F0502020204030204" pitchFamily="34" charset="0"/>
                        </a:rPr>
                        <a:t>*</a:t>
                      </a:r>
                      <a:endParaRPr lang="fr-CA"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1500">
                          <a:effectLst/>
                          <a:latin typeface="Calibri" panose="020F0502020204030204" pitchFamily="34" charset="0"/>
                        </a:rPr>
                        <a:t>26 391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fr-CA" sz="1500" dirty="0">
                          <a:effectLst/>
                          <a:latin typeface="Calibri" panose="020F0502020204030204" pitchFamily="34" charset="0"/>
                        </a:rPr>
                        <a:t>37 436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395757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fr-CA" sz="800" dirty="0">
                <a:solidFill>
                  <a:srgbClr val="FFFFFF"/>
                </a:solidFill>
              </a:rPr>
              <a:t>www.HQontario.ca/accueil</a:t>
            </a:r>
          </a:p>
        </p:txBody>
      </p:sp>
      <p:sp>
        <p:nvSpPr>
          <p:cNvPr id="8" name="Title 7"/>
          <p:cNvSpPr>
            <a:spLocks noGrp="1"/>
          </p:cNvSpPr>
          <p:nvPr>
            <p:ph type="title"/>
          </p:nvPr>
        </p:nvSpPr>
        <p:spPr/>
        <p:txBody>
          <a:bodyPr/>
          <a:lstStyle/>
          <a:p>
            <a:r>
              <a:rPr lang="fr-CA" sz="3200" smtClean="0"/>
              <a:t>Histoire de Margaret</a:t>
            </a:r>
            <a:endParaRPr lang="fr-CA" sz="3200" dirty="0"/>
          </a:p>
        </p:txBody>
      </p:sp>
      <p:sp>
        <p:nvSpPr>
          <p:cNvPr id="2" name="Content Placeholder 1"/>
          <p:cNvSpPr>
            <a:spLocks noGrp="1"/>
          </p:cNvSpPr>
          <p:nvPr>
            <p:ph idx="1"/>
          </p:nvPr>
        </p:nvSpPr>
        <p:spPr>
          <a:xfrm>
            <a:off x="539750" y="967611"/>
            <a:ext cx="8229600" cy="4322762"/>
          </a:xfrm>
        </p:spPr>
        <p:txBody>
          <a:bodyPr/>
          <a:lstStyle/>
          <a:p>
            <a:pPr marL="0" indent="0">
              <a:buNone/>
            </a:pPr>
            <a:r>
              <a:rPr lang="fr-CA" sz="2000" b="1" dirty="0" smtClean="0">
                <a:solidFill>
                  <a:srgbClr val="00A0AF"/>
                </a:solidFill>
              </a:rPr>
              <a:t>À propos de Margaret</a:t>
            </a:r>
          </a:p>
          <a:p>
            <a:endParaRPr lang="fr-CA" sz="700" dirty="0" smtClean="0">
              <a:latin typeface="Calibri" panose="020F0502020204030204" pitchFamily="34" charset="0"/>
            </a:endParaRPr>
          </a:p>
          <a:p>
            <a:r>
              <a:rPr lang="fr-CA" sz="1400" dirty="0" smtClean="0"/>
              <a:t>Margaret était une femme de 60 ans ayant des antécédents médicaux complexes comprenant le diabète, des troubles de santé mentale (bipolarité, dépression majeure avec idées suicidaires, trouble de la personnalité </a:t>
            </a:r>
            <a:r>
              <a:rPr lang="fr-CA" sz="1400" dirty="0"/>
              <a:t>limité), </a:t>
            </a:r>
            <a:r>
              <a:rPr lang="fr-CA" sz="1400" dirty="0" smtClean="0"/>
              <a:t>un handicap visuel, une douleur dorsale chronique découlant de l'arthrite, une plaie de pression non guérie et de l'hypertension.</a:t>
            </a:r>
          </a:p>
          <a:p>
            <a:pPr lvl="1"/>
            <a:r>
              <a:rPr lang="fr-CA" sz="1400" dirty="0" smtClean="0"/>
              <a:t>Comme certains de ses médicaments avaient entraîné des effets secondaires désagréables, Margaret ne respectait pas sa pharmacothérapie.</a:t>
            </a:r>
          </a:p>
          <a:p>
            <a:pPr lvl="1"/>
            <a:r>
              <a:rPr lang="fr-CA" sz="1400" dirty="0" smtClean="0"/>
              <a:t>Margaret était également divorcée et éloignée de sa fille.</a:t>
            </a:r>
          </a:p>
          <a:p>
            <a:r>
              <a:rPr lang="fr-CA" sz="1400" dirty="0" smtClean="0"/>
              <a:t>À l'été 2015, la jambe droite de Margaret a été amputée en raison de complications liées au diabète.</a:t>
            </a:r>
            <a:endParaRPr lang="fr-CA" sz="1400" dirty="0"/>
          </a:p>
          <a:p>
            <a:pPr lvl="1"/>
            <a:r>
              <a:rPr lang="fr-CA" sz="1400" dirty="0"/>
              <a:t>Margaret a été expulsée de son appartement pour non-paiement de loyer au cours de son long séjour à l'hôpital après l'amputation.</a:t>
            </a:r>
          </a:p>
          <a:p>
            <a:pPr lvl="1"/>
            <a:r>
              <a:rPr lang="fr-CA" sz="1400" dirty="0" smtClean="0"/>
              <a:t>Son fauteuil roulant motorisé a été jeté au cours du processus d'éviction, limitant ainsi sa mobilité et l'obligeant à utiliser une marchette et un fauteuil roulant brisé.</a:t>
            </a:r>
          </a:p>
          <a:p>
            <a:r>
              <a:rPr lang="fr-CA" sz="1400" dirty="0" smtClean="0"/>
              <a:t>Après son amputation, Margaret était sans-abri et socialement isolée.</a:t>
            </a:r>
          </a:p>
          <a:p>
            <a:r>
              <a:rPr lang="fr-CA" sz="1400" dirty="0" smtClean="0"/>
              <a:t>Sans médecin de famille ni soutien en santé mentale, elle n'a reçu aucun traitement pour la perte et le traumatisme liés à l'amputation.</a:t>
            </a:r>
          </a:p>
        </p:txBody>
      </p:sp>
    </p:spTree>
    <p:extLst>
      <p:ext uri="{BB962C8B-B14F-4D97-AF65-F5344CB8AC3E}">
        <p14:creationId xmlns:p14="http://schemas.microsoft.com/office/powerpoint/2010/main" val="37415627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fr-CA" sz="800" dirty="0">
                <a:solidFill>
                  <a:srgbClr val="FFFFFF"/>
                </a:solidFill>
              </a:rPr>
              <a:t>www.HQontario.ca/accueil</a:t>
            </a:r>
          </a:p>
        </p:txBody>
      </p:sp>
      <p:sp>
        <p:nvSpPr>
          <p:cNvPr id="8" name="Title 7"/>
          <p:cNvSpPr>
            <a:spLocks noGrp="1"/>
          </p:cNvSpPr>
          <p:nvPr>
            <p:ph type="title"/>
          </p:nvPr>
        </p:nvSpPr>
        <p:spPr/>
        <p:txBody>
          <a:bodyPr/>
          <a:lstStyle/>
          <a:p>
            <a:r>
              <a:rPr lang="fr-CA" sz="3200" smtClean="0"/>
              <a:t>Histoire de Margaret</a:t>
            </a:r>
            <a:endParaRPr lang="fr-CA" sz="3200" dirty="0"/>
          </a:p>
        </p:txBody>
      </p:sp>
      <p:sp>
        <p:nvSpPr>
          <p:cNvPr id="2" name="Content Placeholder 1"/>
          <p:cNvSpPr>
            <a:spLocks noGrp="1"/>
          </p:cNvSpPr>
          <p:nvPr>
            <p:ph idx="1"/>
          </p:nvPr>
        </p:nvSpPr>
        <p:spPr>
          <a:xfrm>
            <a:off x="539750" y="904981"/>
            <a:ext cx="8229600" cy="4322762"/>
          </a:xfrm>
        </p:spPr>
        <p:txBody>
          <a:bodyPr/>
          <a:lstStyle/>
          <a:p>
            <a:pPr marL="0" indent="0">
              <a:buNone/>
            </a:pPr>
            <a:r>
              <a:rPr lang="fr-CA" sz="2000" b="1" dirty="0" smtClean="0">
                <a:solidFill>
                  <a:srgbClr val="00A0AF"/>
                </a:solidFill>
              </a:rPr>
              <a:t>Mesures de soutien des maillons santé</a:t>
            </a:r>
          </a:p>
          <a:p>
            <a:endParaRPr lang="fr-CA" sz="700" dirty="0" smtClean="0"/>
          </a:p>
          <a:p>
            <a:r>
              <a:rPr lang="fr-CA" sz="1400" dirty="0" smtClean="0"/>
              <a:t>Après au moins sept admissions à l'hôpital au cours de l'année, Margaret a été désignée comme patiente d'un maillon santé en juillet 2016 et a rapidement reçu les services du centre d'accès aux soins communautaires (CASC) du Centre.</a:t>
            </a:r>
          </a:p>
          <a:p>
            <a:r>
              <a:rPr lang="fr-CA" sz="1400" dirty="0" smtClean="0"/>
              <a:t>Tous les partenaires (LOFT, CASC, L'Association canadienne pour la santé mentale, l'Armée du Salut et la patiente) se sont réunis immédiatement afin de tenir une première conférence de cas, et des objectifs ont été fixés au moyen d'un plan de soins coordonnés.</a:t>
            </a:r>
          </a:p>
          <a:p>
            <a:pPr lvl="1"/>
            <a:r>
              <a:rPr lang="fr-CA" sz="1400" dirty="0" smtClean="0"/>
              <a:t>Les objectifs de Margaret comprenaient un logement stable, des soins médicaux, un suivi liés à une jambe artificielle, des services de soutien en santé mentale, une gestion de cas intensive.</a:t>
            </a:r>
            <a:endParaRPr lang="fr-CA" sz="1400" dirty="0"/>
          </a:p>
          <a:p>
            <a:r>
              <a:rPr lang="fr-CA" sz="1400" dirty="0"/>
              <a:t>Margaret a été aiguillée vers les services de soutien comportemental de LOFT par le personnel du refuge.</a:t>
            </a:r>
          </a:p>
          <a:p>
            <a:pPr lvl="1"/>
            <a:r>
              <a:rPr lang="fr-CA" sz="1400" dirty="0"/>
              <a:t>LOFT a travaillé de concert avec Margaret et le CASC pour veiller à la mise en place de mesures de soutien de la personne appropriées au refuge.</a:t>
            </a:r>
          </a:p>
          <a:p>
            <a:pPr lvl="1"/>
            <a:r>
              <a:rPr lang="fr-CA" sz="1400" dirty="0" smtClean="0"/>
              <a:t>LOFT a coordonné le logement pour Margaret, d'abord dans une unité de relève de LOFT, puis dans un logement plus stable et permanent à Toronto.</a:t>
            </a:r>
            <a:endParaRPr lang="fr-CA" sz="1400" dirty="0"/>
          </a:p>
          <a:p>
            <a:r>
              <a:rPr lang="fr-CA" sz="1400" dirty="0"/>
              <a:t>La situation de Margaret a été révisée lors des visites des maillons santé, avec le soutien et les recommandations d'autres organismes communautaires. Un travailleur des services </a:t>
            </a:r>
            <a:r>
              <a:rPr lang="fr-CA" sz="1400" dirty="0" smtClean="0"/>
              <a:t>d’approche </a:t>
            </a:r>
            <a:r>
              <a:rPr lang="fr-CA" sz="1400" dirty="0"/>
              <a:t>de la région de York a réussi à convaincre la région </a:t>
            </a:r>
            <a:r>
              <a:rPr lang="fr-CA" sz="1400" dirty="0" smtClean="0"/>
              <a:t>de </a:t>
            </a:r>
            <a:r>
              <a:rPr lang="fr-CA" sz="1400" dirty="0"/>
              <a:t>r</a:t>
            </a:r>
            <a:r>
              <a:rPr lang="fr-CA" sz="1400" dirty="0" smtClean="0"/>
              <a:t>embourser les </a:t>
            </a:r>
            <a:r>
              <a:rPr lang="fr-CA" sz="1400" dirty="0"/>
              <a:t>coûts d'un nouveau fauteuil roulant manuel afin que Margaret puisse se déplacer de façon autonome.</a:t>
            </a:r>
          </a:p>
          <a:p>
            <a:pPr marL="0" indent="0">
              <a:buNone/>
            </a:pPr>
            <a:endParaRPr lang="fr-CA" sz="1200" b="1" dirty="0" smtClean="0"/>
          </a:p>
        </p:txBody>
      </p:sp>
    </p:spTree>
    <p:extLst>
      <p:ext uri="{BB962C8B-B14F-4D97-AF65-F5344CB8AC3E}">
        <p14:creationId xmlns:p14="http://schemas.microsoft.com/office/powerpoint/2010/main" val="20647591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fr-CA" dirty="0">
                <a:solidFill>
                  <a:srgbClr val="FFFFFF"/>
                </a:solidFill>
              </a:rPr>
              <a:t>www.HQontario.ca/accueil</a:t>
            </a:r>
          </a:p>
        </p:txBody>
      </p:sp>
      <p:sp>
        <p:nvSpPr>
          <p:cNvPr id="8" name="Title 7"/>
          <p:cNvSpPr>
            <a:spLocks noGrp="1"/>
          </p:cNvSpPr>
          <p:nvPr>
            <p:ph type="title"/>
          </p:nvPr>
        </p:nvSpPr>
        <p:spPr/>
        <p:txBody>
          <a:bodyPr/>
          <a:lstStyle/>
          <a:p>
            <a:r>
              <a:rPr lang="fr-CA" smtClean="0"/>
              <a:t>Histoire de Margaret</a:t>
            </a:r>
            <a:endParaRPr lang="fr-CA" dirty="0"/>
          </a:p>
        </p:txBody>
      </p:sp>
      <p:sp>
        <p:nvSpPr>
          <p:cNvPr id="2" name="Content Placeholder 1"/>
          <p:cNvSpPr>
            <a:spLocks noGrp="1"/>
          </p:cNvSpPr>
          <p:nvPr>
            <p:ph idx="1"/>
          </p:nvPr>
        </p:nvSpPr>
        <p:spPr>
          <a:xfrm>
            <a:off x="539750" y="967611"/>
            <a:ext cx="8229600" cy="4322762"/>
          </a:xfrm>
        </p:spPr>
        <p:txBody>
          <a:bodyPr/>
          <a:lstStyle/>
          <a:p>
            <a:pPr marL="0" indent="0">
              <a:buNone/>
            </a:pPr>
            <a:r>
              <a:rPr lang="fr-CA" b="1" dirty="0" smtClean="0">
                <a:solidFill>
                  <a:srgbClr val="00A0AF"/>
                </a:solidFill>
              </a:rPr>
              <a:t>Margaret aujourd'hui</a:t>
            </a:r>
          </a:p>
          <a:p>
            <a:endParaRPr lang="fr-CA" sz="800" dirty="0" smtClean="0"/>
          </a:p>
          <a:p>
            <a:r>
              <a:rPr lang="fr-CA" sz="1600" dirty="0"/>
              <a:t>Les besoins complexes de Margaret ont été satisfaits efficacement à l'aide de soins coordonnés, efficients et efficaces.</a:t>
            </a:r>
          </a:p>
          <a:p>
            <a:r>
              <a:rPr lang="fr-CA" sz="1600" dirty="0" smtClean="0"/>
              <a:t>Margaret reçoit maintenant un niveau de soutien approprié à son domicile et dans la collectivité. Elle reçoit du soutien médical et de santé mentale, participe à ses propres soins de santé et est en voie de reprendre sa place dans la collectivité.</a:t>
            </a:r>
          </a:p>
          <a:p>
            <a:r>
              <a:rPr lang="fr-CA" sz="1600" dirty="0"/>
              <a:t>Margaret reçoit aussi de l'aide financière au titre du Programme ontarien de soutien aux personnes handicapées. </a:t>
            </a:r>
            <a:endParaRPr lang="fr-CA" sz="1600" dirty="0" smtClean="0"/>
          </a:p>
          <a:p>
            <a:r>
              <a:rPr lang="fr-CA" sz="1600" dirty="0" smtClean="0"/>
              <a:t>Elle a été en mesure de commencer à rétablir sa relation avec sa fille et a été réunie avec son chien dans son appartement.</a:t>
            </a:r>
            <a:endParaRPr lang="fr-CA" sz="1600" dirty="0"/>
          </a:p>
          <a:p>
            <a:r>
              <a:rPr lang="fr-CA" sz="1600" dirty="0" smtClean="0"/>
              <a:t>Misant maintenant sur un logement garanti et des mesures de soutien appropriées, elle dit qu'elle sent que sa vie a un sens.</a:t>
            </a:r>
          </a:p>
          <a:p>
            <a:r>
              <a:rPr lang="fr-CA" sz="1600" dirty="0" smtClean="0"/>
              <a:t>Bien que Margaret continue de subir les conséquences des nombreuses pertes qu'elle a connues au cours de la dernière année, elle n'a pas effectué de visite aux services des urgences et n'a pas été réadmise dans un hôpital depuis qu'elle est devenue une patiente de maillon santé.</a:t>
            </a:r>
            <a:endParaRPr lang="fr-CA" sz="1600" dirty="0"/>
          </a:p>
          <a:p>
            <a:endParaRPr lang="fr-CA" sz="1600" dirty="0" smtClean="0"/>
          </a:p>
          <a:p>
            <a:pPr marL="0" indent="0">
              <a:buNone/>
            </a:pPr>
            <a:endParaRPr lang="fr-CA" sz="1400" b="1" dirty="0" smtClean="0"/>
          </a:p>
        </p:txBody>
      </p:sp>
    </p:spTree>
    <p:extLst>
      <p:ext uri="{BB962C8B-B14F-4D97-AF65-F5344CB8AC3E}">
        <p14:creationId xmlns:p14="http://schemas.microsoft.com/office/powerpoint/2010/main" val="278979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noFill/>
        </p:spPr>
        <p:txBody>
          <a:bodyPr/>
          <a:lstStyle/>
          <a:p>
            <a:r>
              <a:rPr lang="fr-CA" smtClean="0"/>
              <a:t>Incidence des maillons santé – Mise à jour au T2</a:t>
            </a:r>
          </a:p>
        </p:txBody>
      </p:sp>
      <p:sp>
        <p:nvSpPr>
          <p:cNvPr id="15" name="Text Placeholder 14"/>
          <p:cNvSpPr>
            <a:spLocks noGrp="1"/>
          </p:cNvSpPr>
          <p:nvPr>
            <p:ph type="body" idx="1"/>
          </p:nvPr>
        </p:nvSpPr>
        <p:spPr>
          <a:xfrm>
            <a:off x="169632" y="1389281"/>
            <a:ext cx="4297479" cy="402060"/>
          </a:xfrm>
          <a:solidFill>
            <a:srgbClr val="00788A"/>
          </a:solidFill>
        </p:spPr>
        <p:txBody>
          <a:bodyPr/>
          <a:lstStyle/>
          <a:p>
            <a:pPr algn="ctr"/>
            <a:r>
              <a:rPr lang="fr-CA" sz="1600" dirty="0">
                <a:solidFill>
                  <a:schemeClr val="bg1"/>
                </a:solidFill>
              </a:rPr>
              <a:t>Plans de soins coordonnés</a:t>
            </a:r>
          </a:p>
        </p:txBody>
      </p:sp>
      <p:sp>
        <p:nvSpPr>
          <p:cNvPr id="16" name="Content Placeholder 15"/>
          <p:cNvSpPr>
            <a:spLocks noGrp="1"/>
          </p:cNvSpPr>
          <p:nvPr>
            <p:ph sz="half" idx="2"/>
          </p:nvPr>
        </p:nvSpPr>
        <p:spPr>
          <a:xfrm>
            <a:off x="169633" y="4863690"/>
            <a:ext cx="4297478" cy="711732"/>
          </a:xfrm>
        </p:spPr>
        <p:txBody>
          <a:bodyPr/>
          <a:lstStyle/>
          <a:p>
            <a:pPr marL="0" indent="0">
              <a:buNone/>
            </a:pPr>
            <a:r>
              <a:rPr lang="fr-CA" sz="1600" b="1" dirty="0" smtClean="0">
                <a:solidFill>
                  <a:srgbClr val="0C6577"/>
                </a:solidFill>
              </a:rPr>
              <a:t>26 391</a:t>
            </a:r>
            <a:r>
              <a:rPr lang="fr-CA" sz="1600" dirty="0" smtClean="0"/>
              <a:t> patients ayant des besoins complexes ont reçu des plans de soins coordonnés grâce aux maillons santé</a:t>
            </a:r>
            <a:endParaRPr lang="fr-CA" sz="1600" dirty="0"/>
          </a:p>
        </p:txBody>
      </p:sp>
      <p:sp>
        <p:nvSpPr>
          <p:cNvPr id="17" name="Text Placeholder 16"/>
          <p:cNvSpPr>
            <a:spLocks noGrp="1"/>
          </p:cNvSpPr>
          <p:nvPr>
            <p:ph type="body" sz="quarter" idx="3"/>
          </p:nvPr>
        </p:nvSpPr>
        <p:spPr>
          <a:xfrm>
            <a:off x="4572000" y="1389281"/>
            <a:ext cx="4297479" cy="402059"/>
          </a:xfrm>
          <a:solidFill>
            <a:srgbClr val="00788A"/>
          </a:solidFill>
        </p:spPr>
        <p:txBody>
          <a:bodyPr/>
          <a:lstStyle/>
          <a:p>
            <a:pPr algn="ctr"/>
            <a:r>
              <a:rPr lang="fr-CA" sz="1600" dirty="0">
                <a:solidFill>
                  <a:schemeClr val="bg1"/>
                </a:solidFill>
              </a:rPr>
              <a:t>Accès aux soins primaires</a:t>
            </a:r>
          </a:p>
        </p:txBody>
      </p:sp>
      <p:sp>
        <p:nvSpPr>
          <p:cNvPr id="4" name="Footer Placeholder 3"/>
          <p:cNvSpPr>
            <a:spLocks noGrp="1"/>
          </p:cNvSpPr>
          <p:nvPr>
            <p:ph type="ftr" sz="quarter" idx="10"/>
          </p:nvPr>
        </p:nvSpPr>
        <p:spPr/>
        <p:txBody>
          <a:bodyPr/>
          <a:lstStyle/>
          <a:p>
            <a:pPr>
              <a:defRPr/>
            </a:pPr>
            <a:r>
              <a:rPr lang="fr-CA" smtClean="0"/>
              <a:t>www.HQontario.ca/accueil</a:t>
            </a:r>
            <a:endParaRPr lang="fr-CA" dirty="0"/>
          </a:p>
        </p:txBody>
      </p:sp>
      <p:sp>
        <p:nvSpPr>
          <p:cNvPr id="19" name="Content Placeholder 15"/>
          <p:cNvSpPr>
            <a:spLocks noGrp="1"/>
          </p:cNvSpPr>
          <p:nvPr>
            <p:ph sz="half" idx="2"/>
          </p:nvPr>
        </p:nvSpPr>
        <p:spPr>
          <a:xfrm>
            <a:off x="4572000" y="4863690"/>
            <a:ext cx="4268789" cy="798821"/>
          </a:xfrm>
        </p:spPr>
        <p:txBody>
          <a:bodyPr/>
          <a:lstStyle/>
          <a:p>
            <a:pPr marL="0" indent="0">
              <a:buNone/>
            </a:pPr>
            <a:r>
              <a:rPr lang="fr-CA" sz="1600" b="1" dirty="0" smtClean="0">
                <a:solidFill>
                  <a:srgbClr val="0C6577"/>
                </a:solidFill>
              </a:rPr>
              <a:t>37 436</a:t>
            </a:r>
            <a:r>
              <a:rPr lang="fr-CA" sz="1600" dirty="0"/>
              <a:t> patients des maillons santé ont eu accès à des soins primaires régulièrement et en temps opportun</a:t>
            </a:r>
          </a:p>
        </p:txBody>
      </p:sp>
      <p:sp>
        <p:nvSpPr>
          <p:cNvPr id="11" name="Rectangle 3"/>
          <p:cNvSpPr>
            <a:spLocks noChangeArrowheads="1"/>
          </p:cNvSpPr>
          <p:nvPr/>
        </p:nvSpPr>
        <p:spPr bwMode="auto">
          <a:xfrm>
            <a:off x="457200" y="5911312"/>
            <a:ext cx="798246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fr-CA" altLang="en-US" sz="900" i="1" dirty="0">
                <a:latin typeface="Calibri" panose="020F0502020204030204" pitchFamily="34" charset="0"/>
              </a:rPr>
              <a:t>Source des données :  Plateforme de production de rapports et d’analyses de l’amélioration de la qualité (QI RAP) de Qualité des services de santé Ontario - autodéclaration par les maillons santé</a:t>
            </a:r>
            <a:endParaRPr kumimoji="0" lang="fr-CA" altLang="en-US" sz="1800" b="0" i="1" u="none" strike="noStrike" cap="none" normalizeH="0" baseline="0" dirty="0">
              <a:ln>
                <a:noFill/>
              </a:ln>
              <a:solidFill>
                <a:schemeClr val="tx1"/>
              </a:solidFill>
              <a:effectLst/>
              <a:latin typeface="Arial" panose="020B0604020202020204" pitchFamily="34" charset="0"/>
            </a:endParaRPr>
          </a:p>
        </p:txBody>
      </p:sp>
      <p:pic>
        <p:nvPicPr>
          <p:cNvPr id="9" name="Picture 8"/>
          <p:cNvPicPr>
            <a:picLocks noChangeAspect="1"/>
          </p:cNvPicPr>
          <p:nvPr/>
        </p:nvPicPr>
        <p:blipFill>
          <a:blip r:embed="rId3"/>
          <a:stretch>
            <a:fillRect/>
          </a:stretch>
        </p:blipFill>
        <p:spPr>
          <a:xfrm>
            <a:off x="198322" y="1961888"/>
            <a:ext cx="4268789" cy="2705446"/>
          </a:xfrm>
          <a:prstGeom prst="rect">
            <a:avLst/>
          </a:prstGeom>
        </p:spPr>
      </p:pic>
      <p:pic>
        <p:nvPicPr>
          <p:cNvPr id="10" name="Picture 9"/>
          <p:cNvPicPr>
            <a:picLocks noChangeAspect="1"/>
          </p:cNvPicPr>
          <p:nvPr/>
        </p:nvPicPr>
        <p:blipFill>
          <a:blip r:embed="rId4"/>
          <a:stretch>
            <a:fillRect/>
          </a:stretch>
        </p:blipFill>
        <p:spPr>
          <a:xfrm>
            <a:off x="4572000" y="1942892"/>
            <a:ext cx="4297479" cy="2743438"/>
          </a:xfrm>
          <a:prstGeom prst="rect">
            <a:avLst/>
          </a:prstGeom>
        </p:spPr>
      </p:pic>
    </p:spTree>
    <p:extLst>
      <p:ext uri="{BB962C8B-B14F-4D97-AF65-F5344CB8AC3E}">
        <p14:creationId xmlns:p14="http://schemas.microsoft.com/office/powerpoint/2010/main" val="372599259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Slides op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irst Slide Only">
  <a:themeElements>
    <a:clrScheme name="Health Quality Ontario">
      <a:dk1>
        <a:srgbClr val="FFFFFF"/>
      </a:dk1>
      <a:lt1>
        <a:srgbClr val="FFFFFF"/>
      </a:lt1>
      <a:dk2>
        <a:srgbClr val="FFFFFF"/>
      </a:dk2>
      <a:lt2>
        <a:srgbClr val="FFFFFF"/>
      </a:lt2>
      <a:accent1>
        <a:srgbClr val="00A0AF"/>
      </a:accent1>
      <a:accent2>
        <a:srgbClr val="00788A"/>
      </a:accent2>
      <a:accent3>
        <a:srgbClr val="CE8E00"/>
      </a:accent3>
      <a:accent4>
        <a:srgbClr val="D47600"/>
      </a:accent4>
      <a:accent5>
        <a:srgbClr val="693A77"/>
      </a:accent5>
      <a:accent6>
        <a:srgbClr val="58A618"/>
      </a:accent6>
      <a:hlink>
        <a:srgbClr val="00B9E4"/>
      </a:hlink>
      <a:folHlink>
        <a:srgbClr val="18A29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HQO_Slide">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Presentation">
  <a:themeElements>
    <a:clrScheme name="">
      <a:dk1>
        <a:srgbClr val="000000"/>
      </a:dk1>
      <a:lt1>
        <a:srgbClr val="FFFFFF"/>
      </a:lt1>
      <a:dk2>
        <a:srgbClr val="007A87"/>
      </a:dk2>
      <a:lt2>
        <a:srgbClr val="8D988F"/>
      </a:lt2>
      <a:accent1>
        <a:srgbClr val="633C82"/>
      </a:accent1>
      <a:accent2>
        <a:srgbClr val="54B247"/>
      </a:accent2>
      <a:accent3>
        <a:srgbClr val="FFFFFF"/>
      </a:accent3>
      <a:accent4>
        <a:srgbClr val="000000"/>
      </a:accent4>
      <a:accent5>
        <a:srgbClr val="B7AFC1"/>
      </a:accent5>
      <a:accent6>
        <a:srgbClr val="4BA13F"/>
      </a:accent6>
      <a:hlink>
        <a:srgbClr val="739AB3"/>
      </a:hlink>
      <a:folHlink>
        <a:srgbClr val="475285"/>
      </a:folHlink>
    </a:clrScheme>
    <a:fontScheme name="Blank Presentation">
      <a:majorFont>
        <a:latin typeface="Arial Narrow"/>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lides option">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End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20475</TotalTime>
  <Words>941</Words>
  <Application>Microsoft Office PowerPoint</Application>
  <PresentationFormat>On-screen Show (4:3)</PresentationFormat>
  <Paragraphs>337</Paragraphs>
  <Slides>11</Slides>
  <Notes>9</Notes>
  <HiddenSlides>0</HiddenSlides>
  <MMClips>0</MMClips>
  <ScaleCrop>false</ScaleCrop>
  <HeadingPairs>
    <vt:vector size="6" baseType="variant">
      <vt:variant>
        <vt:lpstr>Fonts Used</vt:lpstr>
      </vt:variant>
      <vt:variant>
        <vt:i4>9</vt:i4>
      </vt:variant>
      <vt:variant>
        <vt:lpstr>Theme</vt:lpstr>
      </vt:variant>
      <vt:variant>
        <vt:i4>6</vt:i4>
      </vt:variant>
      <vt:variant>
        <vt:lpstr>Slide Titles</vt:lpstr>
      </vt:variant>
      <vt:variant>
        <vt:i4>11</vt:i4>
      </vt:variant>
    </vt:vector>
  </HeadingPairs>
  <TitlesOfParts>
    <vt:vector size="26" baseType="lpstr">
      <vt:lpstr>MS PGothic</vt:lpstr>
      <vt:lpstr>MS PGothic</vt:lpstr>
      <vt:lpstr>Arial</vt:lpstr>
      <vt:lpstr>Arial Narrow</vt:lpstr>
      <vt:lpstr>Calibri</vt:lpstr>
      <vt:lpstr>Helvetica Neue Medium</vt:lpstr>
      <vt:lpstr>Times</vt:lpstr>
      <vt:lpstr>Times New Roman</vt:lpstr>
      <vt:lpstr>Wingdings</vt:lpstr>
      <vt:lpstr>1_Slides option</vt:lpstr>
      <vt:lpstr>First Slide Only</vt:lpstr>
      <vt:lpstr>HQO_Slide</vt:lpstr>
      <vt:lpstr>1_Blank Presentation</vt:lpstr>
      <vt:lpstr>Slides option</vt:lpstr>
      <vt:lpstr>1_End slide</vt:lpstr>
      <vt:lpstr>PowerPoint Presentation</vt:lpstr>
      <vt:lpstr>Maillons santé :  Améliorent l’intégration des soins pour les patients ayant de multiples troubles de santé et des besoins complexes</vt:lpstr>
      <vt:lpstr>Soutenir le modèle avancé de maillon santé</vt:lpstr>
      <vt:lpstr>Préparation — Le point sur le T2</vt:lpstr>
      <vt:lpstr>Les maillons santé en un coup d'œil – le point sur le T2</vt:lpstr>
      <vt:lpstr>Histoire de Margaret</vt:lpstr>
      <vt:lpstr>Histoire de Margaret</vt:lpstr>
      <vt:lpstr>Histoire de Margaret</vt:lpstr>
      <vt:lpstr>Incidence des maillons santé – Mise à jour au T2</vt:lpstr>
      <vt:lpstr>Données trimestrielles et cumulatives </vt:lpstr>
      <vt:lpstr>PowerPoint Presentation</vt:lpstr>
    </vt:vector>
  </TitlesOfParts>
  <Company>Government of Ontario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Ministry of Health and Long-Term Care</dc:creator>
  <cp:lastModifiedBy>Kinder, Kim</cp:lastModifiedBy>
  <cp:revision>464</cp:revision>
  <cp:lastPrinted>2016-09-08T19:28:05Z</cp:lastPrinted>
  <dcterms:created xsi:type="dcterms:W3CDTF">2008-02-01T20:05:28Z</dcterms:created>
  <dcterms:modified xsi:type="dcterms:W3CDTF">2016-12-15T17:51:47Z</dcterms:modified>
</cp:coreProperties>
</file>