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Lst>
  <p:notesMasterIdLst>
    <p:notesMasterId r:id="rId16"/>
  </p:notesMasterIdLst>
  <p:handoutMasterIdLst>
    <p:handoutMasterId r:id="rId17"/>
  </p:handoutMasterIdLst>
  <p:sldIdLst>
    <p:sldId id="357" r:id="rId5"/>
    <p:sldId id="370" r:id="rId6"/>
    <p:sldId id="377" r:id="rId7"/>
    <p:sldId id="376" r:id="rId8"/>
    <p:sldId id="365" r:id="rId9"/>
    <p:sldId id="366" r:id="rId10"/>
    <p:sldId id="373" r:id="rId11"/>
    <p:sldId id="355" r:id="rId12"/>
    <p:sldId id="369" r:id="rId13"/>
    <p:sldId id="372" r:id="rId14"/>
    <p:sldId id="351" r:id="rId15"/>
  </p:sldIdLst>
  <p:sldSz cx="9144000" cy="6858000" type="screen4x3"/>
  <p:notesSz cx="9309100" cy="70231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5" clrIdx="2">
    <p:extLst>
      <p:ext uri="{19B8F6BF-5375-455C-9EA6-DF929625EA0E}">
        <p15:presenceInfo xmlns:p15="http://schemas.microsoft.com/office/powerpoint/2012/main" userId="S-1-5-21-535683054-4239906057-3132855710-3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92A"/>
    <a:srgbClr val="00A0AF"/>
    <a:srgbClr val="EDFDFF"/>
    <a:srgbClr val="EEDACF"/>
    <a:srgbClr val="F7F7F7"/>
    <a:srgbClr val="000000"/>
    <a:srgbClr val="C86205"/>
    <a:srgbClr val="8B9187"/>
    <a:srgbClr val="0C65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52" autoAdjust="0"/>
  </p:normalViewPr>
  <p:slideViewPr>
    <p:cSldViewPr snapToGrid="0">
      <p:cViewPr varScale="1">
        <p:scale>
          <a:sx n="63" d="100"/>
          <a:sy n="63" d="100"/>
        </p:scale>
        <p:origin x="1380" y="48"/>
      </p:cViewPr>
      <p:guideLst>
        <p:guide orient="horz" pos="470"/>
        <p:guide orient="horz" pos="469"/>
        <p:guide orient="horz" pos="349"/>
        <p:guide pos="2835"/>
      </p:guideLst>
    </p:cSldViewPr>
  </p:slideViewPr>
  <p:notesTextViewPr>
    <p:cViewPr>
      <p:scale>
        <a:sx n="100" d="100"/>
        <a:sy n="100" d="100"/>
      </p:scale>
      <p:origin x="0" y="0"/>
    </p:cViewPr>
  </p:notesTextViewPr>
  <p:notesViewPr>
    <p:cSldViewPr snapToGrid="0">
      <p:cViewPr>
        <p:scale>
          <a:sx n="1" d="2"/>
          <a:sy n="1" d="2"/>
        </p:scale>
        <p:origin x="0" y="0"/>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34475" cy="351155"/>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0" y="6670349"/>
            <a:ext cx="5998313" cy="351155"/>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301677" y="6670349"/>
            <a:ext cx="1005830" cy="351155"/>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34475" cy="351155"/>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lvl1pPr defTabSz="465682"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73032" y="0"/>
            <a:ext cx="4034475" cy="351155"/>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lvl1pPr algn="r" defTabSz="465682" eaLnBrk="0" hangingPunct="0">
              <a:defRPr sz="1200" u="none"/>
            </a:lvl1pPr>
          </a:lstStyle>
          <a:p>
            <a:fld id="{24F56CF2-DCFE-4A13-AF35-E1D99AC3E997}" type="datetime1">
              <a:rPr lang="en-CA" altLang="en-US"/>
              <a:pPr/>
              <a:t>2017-12-05</a:t>
            </a:fld>
            <a:endParaRPr lang="en-CA" altLang="en-US"/>
          </a:p>
        </p:txBody>
      </p:sp>
      <p:sp>
        <p:nvSpPr>
          <p:cNvPr id="32772" name="Rectangle 4"/>
          <p:cNvSpPr>
            <a:spLocks noGrp="1" noRot="1" noChangeAspect="1" noChangeArrowheads="1" noTextEdit="1"/>
          </p:cNvSpPr>
          <p:nvPr>
            <p:ph type="sldImg" idx="2"/>
          </p:nvPr>
        </p:nvSpPr>
        <p:spPr bwMode="auto">
          <a:xfrm>
            <a:off x="2898775" y="527050"/>
            <a:ext cx="3511550" cy="26336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30910" y="3335973"/>
            <a:ext cx="7447280" cy="3160395"/>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70349"/>
            <a:ext cx="4034475" cy="351155"/>
          </a:xfrm>
          <a:prstGeom prst="rect">
            <a:avLst/>
          </a:prstGeom>
          <a:noFill/>
          <a:ln w="9525">
            <a:noFill/>
            <a:miter lim="800000"/>
            <a:headEnd/>
            <a:tailEnd/>
          </a:ln>
        </p:spPr>
        <p:txBody>
          <a:bodyPr vert="horz" wrap="square" lIns="93306" tIns="46654" rIns="93306" bIns="46654" numCol="1" anchor="b" anchorCtr="0" compatLnSpc="1">
            <a:prstTxWarp prst="textNoShape">
              <a:avLst/>
            </a:prstTxWarp>
          </a:bodyPr>
          <a:lstStyle>
            <a:lvl1pPr defTabSz="465682"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73032" y="6670349"/>
            <a:ext cx="4034475" cy="351155"/>
          </a:xfrm>
          <a:prstGeom prst="rect">
            <a:avLst/>
          </a:prstGeom>
          <a:noFill/>
          <a:ln w="9525">
            <a:noFill/>
            <a:miter lim="800000"/>
            <a:headEnd/>
            <a:tailEnd/>
          </a:ln>
        </p:spPr>
        <p:txBody>
          <a:bodyPr vert="horz" wrap="square" lIns="93306" tIns="46654" rIns="93306" bIns="46654" numCol="1" anchor="b" anchorCtr="0" compatLnSpc="1">
            <a:prstTxWarp prst="textNoShape">
              <a:avLst/>
            </a:prstTxWarp>
          </a:bodyPr>
          <a:lstStyle>
            <a:lvl1pPr algn="r" defTabSz="465682"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0</a:t>
            </a:fld>
            <a:endParaRPr lang="en-CA" altLang="en-US"/>
          </a:p>
        </p:txBody>
      </p:sp>
    </p:spTree>
    <p:extLst>
      <p:ext uri="{BB962C8B-B14F-4D97-AF65-F5344CB8AC3E}">
        <p14:creationId xmlns:p14="http://schemas.microsoft.com/office/powerpoint/2010/main" val="396598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a:t>
            </a:fld>
            <a:endParaRPr lang="en-CA" altLang="en-US"/>
          </a:p>
        </p:txBody>
      </p:sp>
    </p:spTree>
    <p:extLst>
      <p:ext uri="{BB962C8B-B14F-4D97-AF65-F5344CB8AC3E}">
        <p14:creationId xmlns:p14="http://schemas.microsoft.com/office/powerpoint/2010/main" val="83288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5</a:t>
            </a:fld>
            <a:endParaRPr lang="en-CA" altLang="en-US"/>
          </a:p>
        </p:txBody>
      </p:sp>
    </p:spTree>
    <p:extLst>
      <p:ext uri="{BB962C8B-B14F-4D97-AF65-F5344CB8AC3E}">
        <p14:creationId xmlns:p14="http://schemas.microsoft.com/office/powerpoint/2010/main" val="175992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6</a:t>
            </a:fld>
            <a:endParaRPr lang="en-CA" altLang="en-US"/>
          </a:p>
        </p:txBody>
      </p:sp>
    </p:spTree>
    <p:extLst>
      <p:ext uri="{BB962C8B-B14F-4D97-AF65-F5344CB8AC3E}">
        <p14:creationId xmlns:p14="http://schemas.microsoft.com/office/powerpoint/2010/main" val="349518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7</a:t>
            </a:fld>
            <a:endParaRPr lang="en-CA" altLang="en-US"/>
          </a:p>
        </p:txBody>
      </p:sp>
    </p:spTree>
    <p:extLst>
      <p:ext uri="{BB962C8B-B14F-4D97-AF65-F5344CB8AC3E}">
        <p14:creationId xmlns:p14="http://schemas.microsoft.com/office/powerpoint/2010/main" val="285108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8</a:t>
            </a:fld>
            <a:endParaRPr lang="en-CA" altLang="en-US"/>
          </a:p>
        </p:txBody>
      </p:sp>
    </p:spTree>
    <p:extLst>
      <p:ext uri="{BB962C8B-B14F-4D97-AF65-F5344CB8AC3E}">
        <p14:creationId xmlns:p14="http://schemas.microsoft.com/office/powerpoint/2010/main" val="292454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solidFill>
                  <a:srgbClr val="000000"/>
                </a:solidFill>
              </a:rPr>
              <a:pPr/>
              <a:t>9</a:t>
            </a:fld>
            <a:endParaRPr lang="en-CA" altLang="en-US" dirty="0">
              <a:solidFill>
                <a:srgbClr val="000000"/>
              </a:solidFill>
            </a:endParaRPr>
          </a:p>
        </p:txBody>
      </p:sp>
    </p:spTree>
    <p:extLst>
      <p:ext uri="{BB962C8B-B14F-4D97-AF65-F5344CB8AC3E}">
        <p14:creationId xmlns:p14="http://schemas.microsoft.com/office/powerpoint/2010/main" val="41598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3323316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379554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434770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788A"/>
                </a:solidFill>
              </a:defRPr>
            </a:lvl1pPr>
          </a:lstStyle>
          <a:p>
            <a:r>
              <a:rPr lang="en-US"/>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Footer Placeholder 7"/>
          <p:cNvSpPr>
            <a:spLocks noGrp="1" noChangeArrowheads="1"/>
          </p:cNvSpPr>
          <p:nvPr>
            <p:ph type="ftr" sz="quarter" idx="10"/>
          </p:nvPr>
        </p:nvSpPr>
        <p:spPr/>
        <p:txBody>
          <a:bodyPr/>
          <a:lstStyle>
            <a:lvl1pPr>
              <a:defRPr/>
            </a:lvl1pPr>
          </a:lstStyle>
          <a:p>
            <a:pPr>
              <a:defRPr/>
            </a:pPr>
            <a:r>
              <a:rPr lang="en-US" dirty="0">
                <a:solidFill>
                  <a:srgbClr val="FFFFFF"/>
                </a:solidFill>
              </a:rPr>
              <a:t>www.HQOntario.ca</a:t>
            </a:r>
            <a:endParaRPr lang="en-CA" dirty="0">
              <a:solidFill>
                <a:srgbClr val="FFFFFF"/>
              </a:solidFill>
            </a:endParaRPr>
          </a:p>
        </p:txBody>
      </p:sp>
      <p:sp>
        <p:nvSpPr>
          <p:cNvPr id="8" name="Slide Number Placeholder 6"/>
          <p:cNvSpPr>
            <a:spLocks noGrp="1"/>
          </p:cNvSpPr>
          <p:nvPr>
            <p:ph type="sldNum" sz="quarter" idx="11"/>
          </p:nvPr>
        </p:nvSpPr>
        <p:spPr/>
        <p:txBody>
          <a:bodyPr/>
          <a:lstStyle>
            <a:lvl1pPr>
              <a:defRPr/>
            </a:lvl1pPr>
          </a:lstStyle>
          <a:p>
            <a:fld id="{F2A2E6B8-0383-49C9-8156-47AC77A980AE}"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9134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219861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5560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Tree>
    <p:extLst>
      <p:ext uri="{BB962C8B-B14F-4D97-AF65-F5344CB8AC3E}">
        <p14:creationId xmlns:p14="http://schemas.microsoft.com/office/powerpoint/2010/main" val="45352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Tree>
    <p:extLst>
      <p:ext uri="{BB962C8B-B14F-4D97-AF65-F5344CB8AC3E}">
        <p14:creationId xmlns:p14="http://schemas.microsoft.com/office/powerpoint/2010/main" val="243411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Tree>
    <p:extLst>
      <p:ext uri="{BB962C8B-B14F-4D97-AF65-F5344CB8AC3E}">
        <p14:creationId xmlns:p14="http://schemas.microsoft.com/office/powerpoint/2010/main" val="394200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dirty="0"/>
              <a:t>Click to edit Master title style</a:t>
            </a:r>
            <a:endParaRPr lang="en-CA" dirty="0"/>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17467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dirty="0">
              <a:solidFill>
                <a:srgbClr val="FFFFFF"/>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dirty="0">
                <a:solidFill>
                  <a:srgbClr val="00A0AF"/>
                </a:solidFill>
                <a:latin typeface="ITC Century Std Book"/>
                <a:cs typeface="ITC Century Std Book"/>
              </a:rPr>
              <a:t>”</a:t>
            </a:r>
          </a:p>
        </p:txBody>
      </p:sp>
    </p:spTree>
    <p:extLst>
      <p:ext uri="{BB962C8B-B14F-4D97-AF65-F5344CB8AC3E}">
        <p14:creationId xmlns:p14="http://schemas.microsoft.com/office/powerpoint/2010/main" val="238829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581" r:id="rId1"/>
    <p:sldLayoutId id="2147484576" r:id="rId2"/>
    <p:sldLayoutId id="2147484557" r:id="rId3"/>
    <p:sldLayoutId id="2147484567" r:id="rId4"/>
    <p:sldLayoutId id="2147484563" r:id="rId5"/>
    <p:sldLayoutId id="2147484574" r:id="rId6"/>
    <p:sldLayoutId id="2147484577" r:id="rId7"/>
    <p:sldLayoutId id="2147484572" r:id="rId8"/>
    <p:sldLayoutId id="2147484562" r:id="rId9"/>
    <p:sldLayoutId id="2147484573" r:id="rId10"/>
    <p:sldLayoutId id="2147484579" r:id="rId11"/>
    <p:sldLayoutId id="2147484582"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quorum.hqontario.ca/en/Home/Community/Groups/Activity/groupid/46"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quorum.hqontario.ca/LinkClick.aspx?fileticket=snkOxsIYw2Y%3d&amp;portalid=0&amp;timestamp=1512423162022"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quorum.hqontario.ca/LinkClick.aspx?fileticket=Q_0ZGgb0U7E%3d&amp;portalid=0&amp;timestamp=1512423178913"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724025" y="5721350"/>
            <a:ext cx="1857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3796" name="Rectangle 2"/>
          <p:cNvSpPr txBox="1">
            <a:spLocks noChangeArrowheads="1"/>
          </p:cNvSpPr>
          <p:nvPr/>
        </p:nvSpPr>
        <p:spPr bwMode="auto">
          <a:xfrm>
            <a:off x="554492" y="707332"/>
            <a:ext cx="6258684" cy="2979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3880"/>
              </a:lnSpc>
              <a:spcAft>
                <a:spcPts val="600"/>
              </a:spcAft>
            </a:pPr>
            <a:r>
              <a:rPr lang="en-CA" altLang="en-US" sz="3600" b="1" u="none" dirty="0">
                <a:solidFill>
                  <a:srgbClr val="00A0AF"/>
                </a:solidFill>
              </a:rPr>
              <a:t>Health Links: Excerpts from the 2017/18 </a:t>
            </a:r>
            <a:r>
              <a:rPr lang="en-CA" altLang="en-US" sz="3600" b="1" u="none" dirty="0" smtClean="0">
                <a:solidFill>
                  <a:srgbClr val="00A0AF"/>
                </a:solidFill>
              </a:rPr>
              <a:t>Q2 </a:t>
            </a:r>
            <a:r>
              <a:rPr lang="en-CA" altLang="en-US" sz="3600" b="1" u="none" dirty="0">
                <a:solidFill>
                  <a:srgbClr val="00A0AF"/>
                </a:solidFill>
              </a:rPr>
              <a:t>Report </a:t>
            </a:r>
          </a:p>
          <a:p>
            <a:pPr>
              <a:lnSpc>
                <a:spcPts val="2580"/>
              </a:lnSpc>
              <a:spcAft>
                <a:spcPts val="600"/>
              </a:spcAft>
            </a:pPr>
            <a:endParaRPr lang="en-US" altLang="en-US" sz="2000" b="1" u="none" dirty="0">
              <a:solidFill>
                <a:srgbClr val="000000"/>
              </a:solidFill>
            </a:endParaRPr>
          </a:p>
          <a:p>
            <a:pPr>
              <a:lnSpc>
                <a:spcPts val="1980"/>
              </a:lnSpc>
              <a:spcAft>
                <a:spcPts val="600"/>
              </a:spcAft>
            </a:pPr>
            <a:r>
              <a:rPr lang="en-US" altLang="en-US" u="none" cap="all" spc="150" dirty="0" smtClean="0">
                <a:solidFill>
                  <a:srgbClr val="000000"/>
                </a:solidFill>
              </a:rPr>
              <a:t>08 DECEMBER </a:t>
            </a:r>
            <a:r>
              <a:rPr lang="en-US" altLang="en-US" u="none" cap="all" spc="150" dirty="0">
                <a:solidFill>
                  <a:srgbClr val="000000"/>
                </a:solidFill>
              </a:rPr>
              <a:t>2017</a:t>
            </a:r>
            <a:endParaRPr lang="en-CA" altLang="en-US" u="none" cap="all" spc="150" dirty="0">
              <a:solidFill>
                <a:srgbClr val="000000"/>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0831" y="5082724"/>
            <a:ext cx="2787565" cy="1437461"/>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3307171" y="5522594"/>
            <a:ext cx="2613660" cy="705485"/>
          </a:xfrm>
          <a:prstGeom prst="rect">
            <a:avLst/>
          </a:prstGeom>
          <a:effectLst>
            <a:outerShdw blurRad="50800" dist="50800" dir="5400000" algn="ctr" rotWithShape="0">
              <a:schemeClr val="accent1">
                <a:alpha val="7000"/>
              </a:schemeClr>
            </a:outerShdw>
          </a:effectLst>
        </p:spPr>
      </p:pic>
    </p:spTree>
    <p:extLst>
      <p:ext uri="{BB962C8B-B14F-4D97-AF65-F5344CB8AC3E}">
        <p14:creationId xmlns:p14="http://schemas.microsoft.com/office/powerpoint/2010/main" val="294005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8229600" cy="812757"/>
          </a:xfrm>
        </p:spPr>
        <p:txBody>
          <a:bodyPr/>
          <a:lstStyle/>
          <a:p>
            <a:r>
              <a:rPr lang="en-US" sz="2800" dirty="0" smtClean="0"/>
              <a:t>Supporting the Health Links Approach to Care</a:t>
            </a:r>
            <a:endParaRPr lang="en-US" sz="2800" dirty="0"/>
          </a:p>
        </p:txBody>
      </p:sp>
      <p:sp>
        <p:nvSpPr>
          <p:cNvPr id="5" name="Footer Placeholder 4"/>
          <p:cNvSpPr>
            <a:spLocks noGrp="1"/>
          </p:cNvSpPr>
          <p:nvPr>
            <p:ph type="ftr" sz="quarter" idx="10"/>
          </p:nvPr>
        </p:nvSpPr>
        <p:spPr/>
        <p:txBody>
          <a:bodyPr/>
          <a:lstStyle/>
          <a:p>
            <a:pPr>
              <a:defRPr/>
            </a:pPr>
            <a:r>
              <a:rPr lang="en-US" dirty="0">
                <a:solidFill>
                  <a:srgbClr val="FFFFFF"/>
                </a:solidFill>
              </a:rPr>
              <a:t>www.HQOntario.ca</a:t>
            </a:r>
            <a:endParaRPr lang="en-CA"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40192942"/>
              </p:ext>
            </p:extLst>
          </p:nvPr>
        </p:nvGraphicFramePr>
        <p:xfrm>
          <a:off x="250886" y="834707"/>
          <a:ext cx="8660818" cy="5468112"/>
        </p:xfrm>
        <a:graphic>
          <a:graphicData uri="http://schemas.openxmlformats.org/drawingml/2006/table">
            <a:tbl>
              <a:tblPr firstRow="1" bandRow="1">
                <a:tableStyleId>{5C22544A-7EE6-4342-B048-85BDC9FD1C3A}</a:tableStyleId>
              </a:tblPr>
              <a:tblGrid>
                <a:gridCol w="3471369">
                  <a:extLst>
                    <a:ext uri="{9D8B030D-6E8A-4147-A177-3AD203B41FA5}">
                      <a16:colId xmlns:a16="http://schemas.microsoft.com/office/drawing/2014/main" xmlns="" val="20000"/>
                    </a:ext>
                  </a:extLst>
                </a:gridCol>
                <a:gridCol w="5189449">
                  <a:extLst>
                    <a:ext uri="{9D8B030D-6E8A-4147-A177-3AD203B41FA5}">
                      <a16:colId xmlns:a16="http://schemas.microsoft.com/office/drawing/2014/main" xmlns="" val="20001"/>
                    </a:ext>
                  </a:extLst>
                </a:gridCol>
              </a:tblGrid>
              <a:tr h="766395">
                <a:tc grid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CA" sz="2000" b="1" kern="0" dirty="0" smtClean="0">
                          <a:solidFill>
                            <a:schemeClr val="bg1"/>
                          </a:solidFill>
                        </a:rPr>
                        <a:t>Health Links:</a:t>
                      </a:r>
                    </a:p>
                    <a:p>
                      <a:pPr marL="0" marR="0" indent="0" algn="ctr" defTabSz="914400" rtl="0" eaLnBrk="1" fontAlgn="auto" latinLnBrk="0" hangingPunct="1">
                        <a:lnSpc>
                          <a:spcPct val="120000"/>
                        </a:lnSpc>
                        <a:spcBef>
                          <a:spcPts val="0"/>
                        </a:spcBef>
                        <a:spcAft>
                          <a:spcPts val="0"/>
                        </a:spcAft>
                        <a:buClrTx/>
                        <a:buSzTx/>
                        <a:buFontTx/>
                        <a:buNone/>
                        <a:tabLst/>
                        <a:defRPr/>
                      </a:pPr>
                      <a:r>
                        <a:rPr lang="en-CA" sz="1800" b="0" i="0" kern="0" dirty="0" smtClean="0">
                          <a:solidFill>
                            <a:schemeClr val="bg1"/>
                          </a:solidFill>
                        </a:rPr>
                        <a:t>Improving Integrated Care for Patients with Multiple Conditions and Complex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9908"/>
                    </a:solidFill>
                  </a:tcPr>
                </a:tc>
                <a:tc hMerge="1">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en-CA"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tr>
              <a:tr h="445579">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CA" sz="2000" b="1" dirty="0">
                          <a:solidFill>
                            <a:schemeClr val="bg1"/>
                          </a:solidFill>
                        </a:rPr>
                        <a:t>MOHLTC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CA" sz="2000" b="1" dirty="0">
                          <a:solidFill>
                            <a:schemeClr val="bg1"/>
                          </a:solidFill>
                        </a:rPr>
                        <a:t>LHIN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extLst>
                  <a:ext uri="{0D108BD9-81ED-4DB2-BD59-A6C34878D82A}">
                    <a16:rowId xmlns:a16="http://schemas.microsoft.com/office/drawing/2014/main" xmlns="" val="10000"/>
                  </a:ext>
                </a:extLst>
              </a:tr>
              <a:tr h="2334833">
                <a:tc>
                  <a:txBody>
                    <a:bodyPr/>
                    <a:lstStyle/>
                    <a:p>
                      <a:pPr marL="285750" indent="-285750">
                        <a:lnSpc>
                          <a:spcPct val="120000"/>
                        </a:lnSpc>
                        <a:buFont typeface="Arial" panose="020B0604020202020204" pitchFamily="34" charset="0"/>
                        <a:buChar char="•"/>
                      </a:pPr>
                      <a:r>
                        <a:rPr lang="en-CA" sz="1400" dirty="0"/>
                        <a:t>Sets the </a:t>
                      </a:r>
                      <a:r>
                        <a:rPr lang="en-CA" sz="1400" b="1" dirty="0"/>
                        <a:t>strategic direction </a:t>
                      </a:r>
                      <a:r>
                        <a:rPr lang="en-CA" sz="1400" dirty="0"/>
                        <a:t>for Health Links </a:t>
                      </a:r>
                    </a:p>
                    <a:p>
                      <a:pPr marL="285750" indent="-285750">
                        <a:lnSpc>
                          <a:spcPct val="120000"/>
                        </a:lnSpc>
                        <a:buFont typeface="Arial" panose="020B0604020202020204" pitchFamily="34" charset="0"/>
                        <a:buChar char="•"/>
                      </a:pPr>
                      <a:r>
                        <a:rPr lang="en-CA" sz="1400" dirty="0"/>
                        <a:t>Provides overall funding to the LHINs </a:t>
                      </a:r>
                    </a:p>
                    <a:p>
                      <a:pPr marL="285750" indent="-285750">
                        <a:lnSpc>
                          <a:spcPct val="120000"/>
                        </a:lnSpc>
                        <a:buFont typeface="Arial" panose="020B0604020202020204" pitchFamily="34" charset="0"/>
                        <a:buChar char="•"/>
                      </a:pPr>
                      <a:r>
                        <a:rPr lang="en-CA" sz="1400" dirty="0"/>
                        <a:t>Oversees the overall </a:t>
                      </a:r>
                      <a:r>
                        <a:rPr lang="en-CA" sz="1400" b="1" dirty="0"/>
                        <a:t>performance </a:t>
                      </a:r>
                      <a:r>
                        <a:rPr lang="en-CA" sz="1400" dirty="0"/>
                        <a:t>of the Health Links initiative to guide strategy </a:t>
                      </a:r>
                    </a:p>
                    <a:p>
                      <a:pPr marL="285750" indent="-285750">
                        <a:lnSpc>
                          <a:spcPct val="120000"/>
                        </a:lnSpc>
                        <a:buFont typeface="Arial" panose="020B0604020202020204" pitchFamily="34" charset="0"/>
                        <a:buChar char="•"/>
                      </a:pPr>
                      <a:r>
                        <a:rPr lang="en-CA" sz="1400" dirty="0"/>
                        <a:t>Facilitates </a:t>
                      </a:r>
                      <a:r>
                        <a:rPr lang="en-CA" sz="1400" b="1" dirty="0"/>
                        <a:t>operational success </a:t>
                      </a:r>
                      <a:r>
                        <a:rPr lang="en-CA" sz="1400" dirty="0"/>
                        <a:t>by implementing provincial level tools and supports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nSpc>
                          <a:spcPct val="120000"/>
                        </a:lnSpc>
                        <a:buFont typeface="Arial" panose="020B0604020202020204" pitchFamily="34" charset="0"/>
                        <a:buChar char="•"/>
                      </a:pPr>
                      <a:r>
                        <a:rPr lang="en-CA" sz="1400" dirty="0"/>
                        <a:t>Sets </a:t>
                      </a:r>
                      <a:r>
                        <a:rPr lang="en-CA" sz="1400" b="1" dirty="0"/>
                        <a:t>regional priorities </a:t>
                      </a:r>
                      <a:r>
                        <a:rPr lang="en-CA" sz="1400" dirty="0"/>
                        <a:t>for Health Links and </a:t>
                      </a:r>
                      <a:r>
                        <a:rPr lang="en-CA" sz="1400" dirty="0" smtClean="0"/>
                        <a:t>ensures </a:t>
                      </a:r>
                      <a:r>
                        <a:rPr lang="en-CA" sz="1400" dirty="0"/>
                        <a:t>alignment with provincial priorities </a:t>
                      </a:r>
                    </a:p>
                    <a:p>
                      <a:pPr marL="285750" indent="-285750">
                        <a:lnSpc>
                          <a:spcPct val="120000"/>
                        </a:lnSpc>
                        <a:buFont typeface="Arial" panose="020B0604020202020204" pitchFamily="34" charset="0"/>
                        <a:buChar char="•"/>
                      </a:pPr>
                      <a:r>
                        <a:rPr lang="en-CA" sz="1400" b="1" dirty="0"/>
                        <a:t>Funds</a:t>
                      </a:r>
                      <a:r>
                        <a:rPr lang="en-CA" sz="1400" dirty="0"/>
                        <a:t> Health Links in accordance with priorities </a:t>
                      </a:r>
                    </a:p>
                    <a:p>
                      <a:pPr marL="285750" indent="-285750">
                        <a:lnSpc>
                          <a:spcPct val="120000"/>
                        </a:lnSpc>
                        <a:buFont typeface="Arial" panose="020B0604020202020204" pitchFamily="34" charset="0"/>
                        <a:buChar char="•"/>
                      </a:pPr>
                      <a:r>
                        <a:rPr lang="en-CA" sz="1400" dirty="0"/>
                        <a:t>Maintains </a:t>
                      </a:r>
                      <a:r>
                        <a:rPr lang="en-CA" sz="1400" b="1" dirty="0"/>
                        <a:t>overall accountability </a:t>
                      </a:r>
                      <a:r>
                        <a:rPr lang="en-CA" sz="1400" dirty="0"/>
                        <a:t>for Health Links </a:t>
                      </a:r>
                      <a:r>
                        <a:rPr lang="en-CA" sz="1400" dirty="0" smtClean="0">
                          <a:solidFill>
                            <a:schemeClr val="tx1"/>
                          </a:solidFill>
                        </a:rPr>
                        <a:t>performance</a:t>
                      </a:r>
                      <a:endParaRPr lang="en-CA" sz="1400" dirty="0">
                        <a:solidFill>
                          <a:schemeClr val="tx1"/>
                        </a:solidFill>
                      </a:endParaRPr>
                    </a:p>
                    <a:p>
                      <a:pPr marL="285750" indent="-285750">
                        <a:lnSpc>
                          <a:spcPct val="120000"/>
                        </a:lnSpc>
                        <a:buFont typeface="Arial" panose="020B0604020202020204" pitchFamily="34" charset="0"/>
                        <a:buChar char="•"/>
                      </a:pPr>
                      <a:r>
                        <a:rPr lang="en-CA" sz="1400" b="1" dirty="0"/>
                        <a:t>Drives operations </a:t>
                      </a:r>
                      <a:r>
                        <a:rPr lang="en-CA" sz="1400" dirty="0" smtClean="0"/>
                        <a:t>by implementing plans </a:t>
                      </a:r>
                      <a:r>
                        <a:rPr lang="en-CA" sz="1400" dirty="0"/>
                        <a:t>and </a:t>
                      </a:r>
                      <a:r>
                        <a:rPr lang="en-CA" sz="1400" dirty="0" smtClean="0"/>
                        <a:t>supporting</a:t>
                      </a:r>
                      <a:r>
                        <a:rPr lang="en-CA" sz="1400" baseline="0" dirty="0" smtClean="0"/>
                        <a:t> </a:t>
                      </a:r>
                      <a:r>
                        <a:rPr lang="en-CA" sz="1400" dirty="0" smtClean="0"/>
                        <a:t>adoption </a:t>
                      </a:r>
                      <a:r>
                        <a:rPr lang="en-CA" sz="1400" dirty="0"/>
                        <a:t>of provincial tools </a:t>
                      </a:r>
                    </a:p>
                    <a:p>
                      <a:pPr marL="285750" indent="-285750">
                        <a:lnSpc>
                          <a:spcPct val="120000"/>
                        </a:lnSpc>
                        <a:buFont typeface="Arial" panose="020B0604020202020204" pitchFamily="34" charset="0"/>
                        <a:buChar char="•"/>
                      </a:pPr>
                      <a:r>
                        <a:rPr lang="en-CA" sz="1400" dirty="0"/>
                        <a:t>Identifies and </a:t>
                      </a:r>
                      <a:r>
                        <a:rPr lang="en-CA" sz="1400" b="1" dirty="0"/>
                        <a:t>implements</a:t>
                      </a:r>
                      <a:r>
                        <a:rPr lang="en-CA" sz="1400" dirty="0"/>
                        <a:t> regional supports and tools as required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45579">
                <a:tc grid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CA" sz="2000" b="1" kern="0" dirty="0">
                          <a:solidFill>
                            <a:schemeClr val="bg1"/>
                          </a:solidFill>
                        </a:rPr>
                        <a:t>Health Quality Ontario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tc hMerge="1">
                  <a:txBody>
                    <a:bodyPr/>
                    <a:lstStyle/>
                    <a:p>
                      <a:endParaRPr lang="en-CA" dirty="0"/>
                    </a:p>
                  </a:txBody>
                  <a:tcPr/>
                </a:tc>
                <a:extLst>
                  <a:ext uri="{0D108BD9-81ED-4DB2-BD59-A6C34878D82A}">
                    <a16:rowId xmlns:a16="http://schemas.microsoft.com/office/drawing/2014/main" xmlns="" val="10002"/>
                  </a:ext>
                </a:extLst>
              </a:tr>
              <a:tr h="1336736">
                <a:tc gridSpan="2">
                  <a:txBody>
                    <a:bodyPr/>
                    <a:lstStyle/>
                    <a:p>
                      <a:pPr marL="285750" indent="-285750">
                        <a:lnSpc>
                          <a:spcPct val="120000"/>
                        </a:lnSpc>
                        <a:buFont typeface="Arial" panose="020B0604020202020204" pitchFamily="34" charset="0"/>
                        <a:buChar char="•"/>
                      </a:pPr>
                      <a:r>
                        <a:rPr lang="en-US" sz="1400" dirty="0" smtClean="0"/>
                        <a:t>Supports </a:t>
                      </a:r>
                      <a:r>
                        <a:rPr lang="en-US" sz="1400" dirty="0"/>
                        <a:t>data collection, timely </a:t>
                      </a:r>
                      <a:r>
                        <a:rPr lang="en-US" sz="1400" dirty="0" smtClean="0"/>
                        <a:t>reports, </a:t>
                      </a:r>
                      <a:r>
                        <a:rPr lang="en-US" sz="1400" dirty="0"/>
                        <a:t>and analysis</a:t>
                      </a:r>
                    </a:p>
                    <a:p>
                      <a:pPr marL="285750" indent="-285750">
                        <a:lnSpc>
                          <a:spcPct val="120000"/>
                        </a:lnSpc>
                        <a:buFont typeface="Arial" panose="020B0604020202020204" pitchFamily="34" charset="0"/>
                        <a:buChar char="•"/>
                      </a:pPr>
                      <a:r>
                        <a:rPr lang="en-US" sz="1400" dirty="0" smtClean="0"/>
                        <a:t>Leads </a:t>
                      </a:r>
                      <a:r>
                        <a:rPr lang="en-US" sz="1400" dirty="0"/>
                        <a:t>systematic identification of emerging innovations and best practices </a:t>
                      </a:r>
                    </a:p>
                    <a:p>
                      <a:pPr marL="285750" indent="-285750">
                        <a:lnSpc>
                          <a:spcPct val="120000"/>
                        </a:lnSpc>
                        <a:buFont typeface="Arial" panose="020B0604020202020204" pitchFamily="34" charset="0"/>
                        <a:buChar char="•"/>
                      </a:pPr>
                      <a:r>
                        <a:rPr lang="en-CA" sz="1400" dirty="0" smtClean="0"/>
                        <a:t>Increases </a:t>
                      </a:r>
                      <a:r>
                        <a:rPr lang="en-CA" sz="1400" dirty="0"/>
                        <a:t>rate of progress through standardization of best practices across all Health Links</a:t>
                      </a:r>
                    </a:p>
                    <a:p>
                      <a:pPr marL="285750" indent="-285750">
                        <a:lnSpc>
                          <a:spcPct val="120000"/>
                        </a:lnSpc>
                        <a:buFont typeface="Arial" panose="020B0604020202020204" pitchFamily="34" charset="0"/>
                        <a:buChar char="•"/>
                      </a:pPr>
                      <a:r>
                        <a:rPr lang="en-CA" sz="1400" dirty="0" smtClean="0">
                          <a:cs typeface="ＭＳ Ｐゴシック" charset="-128"/>
                        </a:rPr>
                        <a:t>Supports </a:t>
                      </a:r>
                      <a:r>
                        <a:rPr lang="en-CA" sz="1400" dirty="0">
                          <a:cs typeface="ＭＳ Ｐゴシック" charset="-128"/>
                        </a:rPr>
                        <a:t>inter-Health Link sharing of lessons </a:t>
                      </a:r>
                      <a:r>
                        <a:rPr lang="en-CA" sz="1400" dirty="0" smtClean="0">
                          <a:cs typeface="ＭＳ Ｐゴシック" charset="-128"/>
                        </a:rPr>
                        <a:t>learned,</a:t>
                      </a:r>
                      <a:r>
                        <a:rPr lang="en-CA" sz="1400" baseline="0" dirty="0" smtClean="0">
                          <a:cs typeface="ＭＳ Ｐゴシック" charset="-128"/>
                        </a:rPr>
                        <a:t> </a:t>
                      </a:r>
                      <a:r>
                        <a:rPr lang="en-CA" sz="1400" dirty="0" smtClean="0">
                          <a:cs typeface="ＭＳ Ｐゴシック" charset="-128"/>
                        </a:rPr>
                        <a:t>regionally and/or provincially</a:t>
                      </a:r>
                      <a:endParaRPr lang="en-CA" sz="1400" dirty="0">
                        <a:cs typeface="ＭＳ Ｐゴシック" charset="-128"/>
                      </a:endParaRPr>
                    </a:p>
                    <a:p>
                      <a:pPr marL="285750" indent="-285750">
                        <a:lnSpc>
                          <a:spcPct val="120000"/>
                        </a:lnSpc>
                        <a:buFont typeface="Arial" panose="020B0604020202020204" pitchFamily="34" charset="0"/>
                        <a:buChar char="•"/>
                      </a:pPr>
                      <a:r>
                        <a:rPr lang="en-CA" sz="1400" dirty="0" smtClean="0">
                          <a:cs typeface="ＭＳ Ｐゴシック" charset="-128"/>
                        </a:rPr>
                        <a:t>Connects </a:t>
                      </a:r>
                      <a:r>
                        <a:rPr lang="en-CA" sz="1400" dirty="0">
                          <a:cs typeface="ＭＳ Ｐゴシック" charset="-128"/>
                        </a:rPr>
                        <a:t>LHIN </a:t>
                      </a:r>
                      <a:r>
                        <a:rPr lang="en-CA" sz="1400" dirty="0" smtClean="0">
                          <a:cs typeface="ＭＳ Ｐゴシック" charset="-128"/>
                        </a:rPr>
                        <a:t>Health Link </a:t>
                      </a:r>
                      <a:r>
                        <a:rPr lang="en-CA" sz="1400" dirty="0">
                          <a:cs typeface="ＭＳ Ｐゴシック" charset="-128"/>
                        </a:rPr>
                        <a:t>Leads with other relevant provincial quality initiatives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dirty="0"/>
                    </a:p>
                  </a:txBody>
                  <a:tcPr/>
                </a:tc>
                <a:extLst>
                  <a:ext uri="{0D108BD9-81ED-4DB2-BD59-A6C34878D82A}">
                    <a16:rowId xmlns:a16="http://schemas.microsoft.com/office/drawing/2014/main" xmlns="" val="10003"/>
                  </a:ext>
                </a:extLst>
              </a:tr>
            </a:tbl>
          </a:graphicData>
        </a:graphic>
      </p:graphicFrame>
      <p:sp>
        <p:nvSpPr>
          <p:cNvPr id="6" name="Rectangle 3"/>
          <p:cNvSpPr>
            <a:spLocks noChangeArrowheads="1"/>
          </p:cNvSpPr>
          <p:nvPr/>
        </p:nvSpPr>
        <p:spPr bwMode="auto">
          <a:xfrm>
            <a:off x="250886" y="6373340"/>
            <a:ext cx="68852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CA" altLang="en-US" sz="900" i="1" u="none" dirty="0" smtClean="0">
                <a:latin typeface="+mn-lt"/>
                <a:ea typeface="Calibri" panose="020F0502020204030204" pitchFamily="34" charset="0"/>
                <a:cs typeface="Times New Roman" panose="02020603050405020304" pitchFamily="18" charset="0"/>
              </a:rPr>
              <a:t>Source</a:t>
            </a:r>
            <a:r>
              <a:rPr lang="en-CA" altLang="en-US" sz="900" i="1" u="none" dirty="0">
                <a:latin typeface="+mn-lt"/>
                <a:ea typeface="Calibri" panose="020F0502020204030204" pitchFamily="34" charset="0"/>
                <a:cs typeface="Times New Roman" panose="02020603050405020304" pitchFamily="18" charset="0"/>
              </a:rPr>
              <a:t>: </a:t>
            </a:r>
            <a:r>
              <a:rPr lang="en-CA" altLang="en-US" sz="900" i="1" u="none" dirty="0" smtClean="0">
                <a:latin typeface="+mn-lt"/>
                <a:ea typeface="Calibri" panose="020F0502020204030204" pitchFamily="34" charset="0"/>
                <a:cs typeface="Times New Roman" panose="02020603050405020304" pitchFamily="18" charset="0"/>
              </a:rPr>
              <a:t>Adapted from </a:t>
            </a:r>
            <a:r>
              <a:rPr lang="en-US" sz="900" i="1" u="none" dirty="0" smtClean="0">
                <a:latin typeface="+mn-lt"/>
              </a:rPr>
              <a:t>“Guide </a:t>
            </a:r>
            <a:r>
              <a:rPr lang="en-US" sz="900" i="1" u="none" dirty="0">
                <a:latin typeface="+mn-lt"/>
              </a:rPr>
              <a:t>to the Advanced Health Links Model </a:t>
            </a:r>
            <a:r>
              <a:rPr lang="en-US" sz="900" i="1" u="none" dirty="0" smtClean="0">
                <a:latin typeface="+mn-lt"/>
              </a:rPr>
              <a:t>Guide,” </a:t>
            </a:r>
            <a:r>
              <a:rPr lang="en-US" sz="900" i="1" u="none" dirty="0">
                <a:latin typeface="+mn-lt"/>
              </a:rPr>
              <a:t>Ministry of Health Long-Term Care, November 12, </a:t>
            </a:r>
            <a:r>
              <a:rPr lang="en-US" sz="900" i="1" u="none" dirty="0" smtClean="0">
                <a:latin typeface="+mn-lt"/>
              </a:rPr>
              <a:t>2015.</a:t>
            </a:r>
          </a:p>
          <a:p>
            <a:r>
              <a:rPr lang="en-US" sz="900" i="1" u="none" dirty="0" smtClean="0">
                <a:latin typeface="+mn-lt"/>
              </a:rPr>
              <a:t>LHIN – local health integration network, MOHLTC – Ministry of Health and Long-Term Care.</a:t>
            </a:r>
            <a:endParaRPr lang="en-CA" sz="900" i="1" u="none" dirty="0">
              <a:latin typeface="+mn-lt"/>
            </a:endParaRPr>
          </a:p>
        </p:txBody>
      </p:sp>
    </p:spTree>
    <p:extLst>
      <p:ext uri="{BB962C8B-B14F-4D97-AF65-F5344CB8AC3E}">
        <p14:creationId xmlns:p14="http://schemas.microsoft.com/office/powerpoint/2010/main" val="97900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76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1EE9A1F-27C1-462A-A94C-F48CDDE9F7AE}"/>
              </a:ext>
            </a:extLst>
          </p:cNvPr>
          <p:cNvSpPr>
            <a:spLocks noGrp="1"/>
          </p:cNvSpPr>
          <p:nvPr>
            <p:ph type="title"/>
          </p:nvPr>
        </p:nvSpPr>
        <p:spPr>
          <a:xfrm>
            <a:off x="703840" y="1434079"/>
            <a:ext cx="7368742" cy="1362075"/>
          </a:xfrm>
        </p:spPr>
        <p:txBody>
          <a:bodyPr/>
          <a:lstStyle/>
          <a:p>
            <a:r>
              <a:rPr lang="en-US" i="1" dirty="0"/>
              <a:t/>
            </a:r>
            <a:br>
              <a:rPr lang="en-US" i="1" dirty="0"/>
            </a:br>
            <a:r>
              <a:rPr lang="en-US" dirty="0"/>
              <a:t>Health Links: </a:t>
            </a:r>
            <a:r>
              <a:rPr lang="en-US" dirty="0" smtClean="0"/>
              <a:t/>
            </a:r>
            <a:br>
              <a:rPr lang="en-US" dirty="0" smtClean="0"/>
            </a:br>
            <a:r>
              <a:rPr lang="en-US" b="0" dirty="0"/>
              <a:t/>
            </a:r>
            <a:br>
              <a:rPr lang="en-US" b="0" dirty="0"/>
            </a:br>
            <a:r>
              <a:rPr lang="en-US" sz="3200" b="0" dirty="0"/>
              <a:t>Improving </a:t>
            </a:r>
            <a:r>
              <a:rPr lang="en-US" sz="3200" b="0" dirty="0" smtClean="0"/>
              <a:t>Integrated Care </a:t>
            </a:r>
            <a:r>
              <a:rPr lang="en-US" sz="3200" b="0" dirty="0"/>
              <a:t>for </a:t>
            </a:r>
            <a:r>
              <a:rPr lang="en-US" sz="3200" b="0" dirty="0" smtClean="0"/>
              <a:t>Patients </a:t>
            </a:r>
            <a:r>
              <a:rPr lang="en-US" sz="3200" b="0" dirty="0"/>
              <a:t>with </a:t>
            </a:r>
            <a:r>
              <a:rPr lang="en-US" sz="3200" b="0" dirty="0" smtClean="0"/>
              <a:t>Multiple Conditions </a:t>
            </a:r>
            <a:r>
              <a:rPr lang="en-US" sz="3200" b="0" dirty="0"/>
              <a:t>and </a:t>
            </a:r>
            <a:r>
              <a:rPr lang="en-US" sz="3200" b="0" dirty="0" smtClean="0"/>
              <a:t>Complex Needs</a:t>
            </a:r>
            <a:endParaRPr lang="en-US" sz="3200" dirty="0"/>
          </a:p>
        </p:txBody>
      </p:sp>
    </p:spTree>
    <p:extLst>
      <p:ext uri="{BB962C8B-B14F-4D97-AF65-F5344CB8AC3E}">
        <p14:creationId xmlns:p14="http://schemas.microsoft.com/office/powerpoint/2010/main" val="218064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0315"/>
            <a:ext cx="8058727" cy="706437"/>
          </a:xfrm>
        </p:spPr>
        <p:txBody>
          <a:bodyPr/>
          <a:lstStyle/>
          <a:p>
            <a:r>
              <a:rPr lang="en-US" dirty="0" smtClean="0"/>
              <a:t>The Health Links Quarterly Report</a:t>
            </a:r>
            <a:endParaRPr lang="en-US" dirty="0"/>
          </a:p>
        </p:txBody>
      </p:sp>
      <p:sp>
        <p:nvSpPr>
          <p:cNvPr id="4" name="TextBox 3"/>
          <p:cNvSpPr txBox="1"/>
          <p:nvPr/>
        </p:nvSpPr>
        <p:spPr>
          <a:xfrm>
            <a:off x="457199" y="1427661"/>
            <a:ext cx="7712364" cy="5724644"/>
          </a:xfrm>
          <a:prstGeom prst="rect">
            <a:avLst/>
          </a:prstGeom>
          <a:noFill/>
        </p:spPr>
        <p:txBody>
          <a:bodyPr wrap="square" rtlCol="0">
            <a:spAutoFit/>
          </a:bodyPr>
          <a:lstStyle/>
          <a:p>
            <a:pPr marL="285750" indent="-285750">
              <a:buFont typeface="Arial" panose="020B0604020202020204" pitchFamily="34" charset="0"/>
              <a:buChar char="•"/>
            </a:pPr>
            <a:r>
              <a:rPr lang="en-US" sz="1600" u="none" dirty="0" smtClean="0"/>
              <a:t>Provides a summary of data reported by Health Links in each quarter</a:t>
            </a:r>
          </a:p>
          <a:p>
            <a:pPr marL="285750" indent="-285750">
              <a:buFont typeface="Arial" panose="020B0604020202020204" pitchFamily="34" charset="0"/>
              <a:buChar char="•"/>
            </a:pPr>
            <a:endParaRPr lang="en-US" sz="1600" u="none" dirty="0"/>
          </a:p>
          <a:p>
            <a:pPr marL="742950" lvl="1" indent="-285750">
              <a:buFont typeface="Courier New" panose="02070309020205020404" pitchFamily="49" charset="0"/>
              <a:buChar char="o"/>
            </a:pPr>
            <a:r>
              <a:rPr lang="en-US" sz="1600" i="1" u="none" dirty="0" smtClean="0"/>
              <a:t>Two quality indicators measured: number of patients with a coordinated care plan and number of patients connected to a primary care provider</a:t>
            </a:r>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r>
              <a:rPr lang="en-US" sz="1600" u="none" dirty="0" smtClean="0"/>
              <a:t>Offers a deeper understanding of Health Links practices across the province and progress to date</a:t>
            </a:r>
            <a:endParaRPr lang="en-US" sz="1600" u="none" dirty="0"/>
          </a:p>
          <a:p>
            <a:pPr marL="285750" indent="-285750">
              <a:buFont typeface="Arial" panose="020B0604020202020204" pitchFamily="34" charset="0"/>
              <a:buChar char="•"/>
            </a:pPr>
            <a:endParaRPr lang="en-US" sz="1600" u="none" dirty="0" smtClean="0"/>
          </a:p>
          <a:p>
            <a:pPr marL="285750" indent="-285750">
              <a:buFont typeface="Arial" panose="020B0604020202020204" pitchFamily="34" charset="0"/>
              <a:buChar char="•"/>
            </a:pPr>
            <a:r>
              <a:rPr lang="en-US" sz="1600" u="none" dirty="0" smtClean="0"/>
              <a:t>Highlights patients who are benefiting from a Health Links approach to care</a:t>
            </a:r>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r>
              <a:rPr lang="en-US" sz="1600" u="none" dirty="0" smtClean="0"/>
              <a:t>Reviewed by Health Link leads from all 14 LHINs and Health Quality Ontario Regional Quality Improvement Specialists </a:t>
            </a:r>
            <a:endParaRPr lang="en-US" sz="1600" u="none" dirty="0"/>
          </a:p>
          <a:p>
            <a:pPr marL="285750" indent="-285750">
              <a:buFont typeface="Arial" panose="020B0604020202020204" pitchFamily="34" charset="0"/>
              <a:buChar char="•"/>
            </a:pPr>
            <a:endParaRPr lang="en-US" sz="1600" u="none" dirty="0" smtClean="0"/>
          </a:p>
          <a:p>
            <a:pPr marL="285750" indent="-285750">
              <a:buFont typeface="Arial" panose="020B0604020202020204" pitchFamily="34" charset="0"/>
              <a:buChar char="•"/>
            </a:pPr>
            <a:r>
              <a:rPr lang="en-US" sz="1600" u="none" dirty="0" smtClean="0"/>
              <a:t>Circulated to Health Link teams, LHINs, Health Quality Ontario, and the Ministry of Health and Long-Term Care</a:t>
            </a:r>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r>
              <a:rPr lang="en-US" sz="1600" u="none" dirty="0" smtClean="0"/>
              <a:t>Used to share observations, identify areas of interest, and guide conversations and planning</a:t>
            </a:r>
          </a:p>
          <a:p>
            <a:pPr marL="285750" indent="-285750">
              <a:buFont typeface="Arial" panose="020B0604020202020204" pitchFamily="34" charset="0"/>
              <a:buChar char="•"/>
            </a:pPr>
            <a:endParaRPr lang="en-US" sz="1600" u="none" dirty="0" smtClean="0"/>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endParaRPr lang="en-US" sz="1600" u="none" dirty="0" smtClean="0"/>
          </a:p>
          <a:p>
            <a:pPr marL="285750" indent="-285750">
              <a:buFont typeface="Arial" panose="020B0604020202020204" pitchFamily="34" charset="0"/>
              <a:buChar char="•"/>
            </a:pPr>
            <a:endParaRPr lang="en-US" u="none" dirty="0"/>
          </a:p>
        </p:txBody>
      </p:sp>
    </p:spTree>
    <p:extLst>
      <p:ext uri="{BB962C8B-B14F-4D97-AF65-F5344CB8AC3E}">
        <p14:creationId xmlns:p14="http://schemas.microsoft.com/office/powerpoint/2010/main" val="53318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0315"/>
            <a:ext cx="8058727" cy="706437"/>
          </a:xfrm>
        </p:spPr>
        <p:txBody>
          <a:bodyPr/>
          <a:lstStyle/>
          <a:p>
            <a:r>
              <a:rPr lang="en-US" dirty="0" smtClean="0"/>
              <a:t>Highlights from this Quarter</a:t>
            </a:r>
            <a:endParaRPr lang="en-US" dirty="0"/>
          </a:p>
        </p:txBody>
      </p:sp>
      <p:sp>
        <p:nvSpPr>
          <p:cNvPr id="4" name="TextBox 3"/>
          <p:cNvSpPr txBox="1"/>
          <p:nvPr/>
        </p:nvSpPr>
        <p:spPr>
          <a:xfrm>
            <a:off x="457199" y="1427661"/>
            <a:ext cx="7712364" cy="4616648"/>
          </a:xfrm>
          <a:prstGeom prst="rect">
            <a:avLst/>
          </a:prstGeom>
          <a:noFill/>
        </p:spPr>
        <p:txBody>
          <a:bodyPr wrap="square" rtlCol="0">
            <a:spAutoFit/>
          </a:bodyPr>
          <a:lstStyle/>
          <a:p>
            <a:pPr marL="285750" indent="-285750">
              <a:buFont typeface="Arial" panose="020B0604020202020204" pitchFamily="34" charset="0"/>
              <a:buChar char="•"/>
            </a:pPr>
            <a:r>
              <a:rPr lang="en-US" u="none" dirty="0" smtClean="0"/>
              <a:t>The </a:t>
            </a:r>
            <a:r>
              <a:rPr lang="en-US" u="none" dirty="0" smtClean="0">
                <a:hlinkClick r:id="rId2"/>
              </a:rPr>
              <a:t>Health Links Approach to Care Community of Practice </a:t>
            </a:r>
            <a:r>
              <a:rPr lang="en-US" u="none" dirty="0" smtClean="0"/>
              <a:t>is now on Quorum</a:t>
            </a:r>
          </a:p>
          <a:p>
            <a:pPr marL="742950" lvl="1" indent="-285750">
              <a:buFont typeface="Courier New" panose="02070309020205020404" pitchFamily="49" charset="0"/>
              <a:buChar char="o"/>
            </a:pPr>
            <a:endParaRPr lang="en-US" u="none" dirty="0" smtClean="0"/>
          </a:p>
          <a:p>
            <a:pPr marL="742950" lvl="1" indent="-285750">
              <a:buFont typeface="Courier New" panose="02070309020205020404" pitchFamily="49" charset="0"/>
              <a:buChar char="o"/>
            </a:pPr>
            <a:r>
              <a:rPr lang="en-US" i="1" u="none" dirty="0" smtClean="0"/>
              <a:t>Currently at 95 members</a:t>
            </a:r>
          </a:p>
          <a:p>
            <a:pPr marL="742950" lvl="1" indent="-285750">
              <a:buFont typeface="Courier New" panose="02070309020205020404" pitchFamily="49" charset="0"/>
              <a:buChar char="o"/>
            </a:pPr>
            <a:r>
              <a:rPr lang="en-US" i="1" u="none" dirty="0" smtClean="0"/>
              <a:t>Provides an opportunity to innovate, connect with partners across the province</a:t>
            </a:r>
          </a:p>
          <a:p>
            <a:pPr marL="742950" lvl="1" indent="-285750">
              <a:buFont typeface="Courier New" panose="02070309020205020404" pitchFamily="49" charset="0"/>
              <a:buChar char="o"/>
            </a:pPr>
            <a:r>
              <a:rPr lang="en-US" i="1" u="none" dirty="0" smtClean="0"/>
              <a:t>Shared goal: improved quality </a:t>
            </a:r>
          </a:p>
          <a:p>
            <a:pPr marL="742950" lvl="1" indent="-285750">
              <a:buFont typeface="Courier New" panose="02070309020205020404" pitchFamily="49" charset="0"/>
              <a:buChar char="o"/>
            </a:pPr>
            <a:endParaRPr lang="en-US" u="none" dirty="0" smtClean="0"/>
          </a:p>
          <a:p>
            <a:pPr marL="285750" indent="-285750">
              <a:buFont typeface="Arial" panose="020B0604020202020204" pitchFamily="34" charset="0"/>
              <a:buChar char="•"/>
            </a:pPr>
            <a:r>
              <a:rPr lang="en-US" u="none" dirty="0" smtClean="0"/>
              <a:t>The 3</a:t>
            </a:r>
            <a:r>
              <a:rPr lang="en-US" u="none" baseline="30000" dirty="0" smtClean="0"/>
              <a:t>rd</a:t>
            </a:r>
            <a:r>
              <a:rPr lang="en-US" u="none" dirty="0" smtClean="0"/>
              <a:t> annual Health Links Leadership Summit was held in Toronto on September 28, 2017</a:t>
            </a:r>
            <a:endParaRPr lang="en-US" u="none" dirty="0"/>
          </a:p>
          <a:p>
            <a:pPr marL="742950" lvl="1" indent="-285750">
              <a:buFont typeface="Courier New" panose="02070309020205020404" pitchFamily="49" charset="0"/>
              <a:buChar char="o"/>
            </a:pPr>
            <a:endParaRPr lang="en-US" u="none" dirty="0"/>
          </a:p>
          <a:p>
            <a:pPr marL="742950" lvl="1" indent="-285750">
              <a:buFont typeface="Courier New" panose="02070309020205020404" pitchFamily="49" charset="0"/>
              <a:buChar char="o"/>
            </a:pPr>
            <a:r>
              <a:rPr lang="en-US" i="1" u="none" dirty="0" smtClean="0"/>
              <a:t>Theme: sustainability and spread</a:t>
            </a:r>
          </a:p>
          <a:p>
            <a:pPr marL="742950" lvl="1" indent="-285750">
              <a:buFont typeface="Courier New" panose="02070309020205020404" pitchFamily="49" charset="0"/>
              <a:buChar char="o"/>
            </a:pPr>
            <a:r>
              <a:rPr lang="en-US" i="1" u="none" dirty="0" smtClean="0"/>
              <a:t>Focus: the patient and caregiver experience</a:t>
            </a:r>
          </a:p>
          <a:p>
            <a:pPr marL="742950" lvl="1" indent="-285750">
              <a:buFont typeface="Courier New" panose="02070309020205020404" pitchFamily="49" charset="0"/>
              <a:buChar char="o"/>
            </a:pPr>
            <a:endParaRPr lang="en-US" u="none" dirty="0" smtClean="0"/>
          </a:p>
          <a:p>
            <a:pPr marL="285750" indent="-285750">
              <a:buFont typeface="Arial" panose="020B0604020202020204" pitchFamily="34" charset="0"/>
              <a:buChar char="•"/>
            </a:pPr>
            <a:r>
              <a:rPr lang="en-US" u="none" dirty="0" smtClean="0"/>
              <a:t>Digital strategy update: each LHIN is moving to a single, interim care coordination solution (CHRIS or SHIIP)</a:t>
            </a:r>
          </a:p>
          <a:p>
            <a:endParaRPr lang="en-US" u="none" dirty="0" smtClean="0"/>
          </a:p>
          <a:p>
            <a:pPr marL="285750" indent="-285750">
              <a:buFont typeface="Arial" panose="020B0604020202020204" pitchFamily="34" charset="0"/>
              <a:buChar char="•"/>
            </a:pPr>
            <a:r>
              <a:rPr lang="en-US" u="none" dirty="0" smtClean="0"/>
              <a:t>A Health Links Measurement Task Group has been created to develop the parameters for </a:t>
            </a:r>
            <a:r>
              <a:rPr lang="en-US" b="1" u="none" dirty="0" smtClean="0"/>
              <a:t>new indicators </a:t>
            </a:r>
            <a:r>
              <a:rPr lang="en-US" u="none" dirty="0" smtClean="0"/>
              <a:t>and to provide recommendations on measurement and data collection.</a:t>
            </a:r>
          </a:p>
          <a:p>
            <a:pPr marL="285750" indent="-285750">
              <a:buFont typeface="Arial" panose="020B0604020202020204" pitchFamily="34" charset="0"/>
              <a:buChar char="•"/>
            </a:pPr>
            <a:endParaRPr lang="en-US" u="none" dirty="0" smtClean="0"/>
          </a:p>
          <a:p>
            <a:pPr marL="742950" lvl="1" indent="-285750">
              <a:buFont typeface="Courier New" panose="02070309020205020404" pitchFamily="49" charset="0"/>
              <a:buChar char="o"/>
            </a:pPr>
            <a:r>
              <a:rPr lang="en-US" i="1" u="none" dirty="0" smtClean="0"/>
              <a:t>Monthly updates from LHINs and Health Quality Ontario will be sent to Health Link leads and partners </a:t>
            </a:r>
          </a:p>
          <a:p>
            <a:pPr marL="742950" lvl="1" indent="-285750">
              <a:buFont typeface="Courier New" panose="02070309020205020404" pitchFamily="49" charset="0"/>
              <a:buChar char="o"/>
            </a:pPr>
            <a:r>
              <a:rPr lang="en-US" i="1" u="none" dirty="0" smtClean="0"/>
              <a:t>Work to be completed by Q2 of 2018/19</a:t>
            </a:r>
          </a:p>
          <a:p>
            <a:pPr lvl="1"/>
            <a:endParaRPr lang="en-US" u="none" dirty="0"/>
          </a:p>
        </p:txBody>
      </p:sp>
    </p:spTree>
    <p:extLst>
      <p:ext uri="{BB962C8B-B14F-4D97-AF65-F5344CB8AC3E}">
        <p14:creationId xmlns:p14="http://schemas.microsoft.com/office/powerpoint/2010/main" val="25368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132"/>
            <a:ext cx="8388848" cy="519877"/>
          </a:xfrm>
        </p:spPr>
        <p:txBody>
          <a:bodyPr/>
          <a:lstStyle/>
          <a:p>
            <a:r>
              <a:rPr lang="en-US" dirty="0" smtClean="0"/>
              <a:t>Numbers at </a:t>
            </a:r>
            <a:r>
              <a:rPr lang="en-US" dirty="0"/>
              <a:t>a Glance – </a:t>
            </a:r>
            <a:r>
              <a:rPr lang="en-US" dirty="0" smtClean="0"/>
              <a:t>Q2 </a:t>
            </a:r>
            <a:r>
              <a:rPr lang="en-US" dirty="0"/>
              <a:t>Update</a:t>
            </a:r>
          </a:p>
        </p:txBody>
      </p:sp>
      <p:sp>
        <p:nvSpPr>
          <p:cNvPr id="4" name="Content Placeholder 2"/>
          <p:cNvSpPr txBox="1">
            <a:spLocks/>
          </p:cNvSpPr>
          <p:nvPr/>
        </p:nvSpPr>
        <p:spPr>
          <a:xfrm>
            <a:off x="457200" y="1700808"/>
            <a:ext cx="8229600" cy="4248472"/>
          </a:xfrm>
          <a:prstGeom prst="rect">
            <a:avLst/>
          </a:prstGeom>
        </p:spPr>
        <p:txBody>
          <a:bodyPr/>
          <a:lst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US" u="none" dirty="0"/>
          </a:p>
        </p:txBody>
      </p:sp>
      <p:graphicFrame>
        <p:nvGraphicFramePr>
          <p:cNvPr id="6" name="Table 5"/>
          <p:cNvGraphicFramePr>
            <a:graphicFrameLocks noGrp="1"/>
          </p:cNvGraphicFramePr>
          <p:nvPr>
            <p:extLst>
              <p:ext uri="{D42A27DB-BD31-4B8C-83A1-F6EECF244321}">
                <p14:modId xmlns:p14="http://schemas.microsoft.com/office/powerpoint/2010/main" val="1118562227"/>
              </p:ext>
            </p:extLst>
          </p:nvPr>
        </p:nvGraphicFramePr>
        <p:xfrm>
          <a:off x="457200" y="1099130"/>
          <a:ext cx="8502072" cy="5033295"/>
        </p:xfrm>
        <a:graphic>
          <a:graphicData uri="http://schemas.openxmlformats.org/drawingml/2006/table">
            <a:tbl>
              <a:tblPr firstRow="1" firstCol="1" bandRow="1">
                <a:tableStyleId>{5C22544A-7EE6-4342-B048-85BDC9FD1C3A}</a:tableStyleId>
              </a:tblPr>
              <a:tblGrid>
                <a:gridCol w="1861127"/>
                <a:gridCol w="2059709"/>
                <a:gridCol w="2142837"/>
                <a:gridCol w="2438399"/>
              </a:tblGrid>
              <a:tr h="1048848">
                <a:tc>
                  <a:txBody>
                    <a:bodyPr/>
                    <a:lstStyle/>
                    <a:p>
                      <a:pPr algn="ctr"/>
                      <a:r>
                        <a:rPr lang="en-US" sz="1800" dirty="0">
                          <a:solidFill>
                            <a:schemeClr val="tx1"/>
                          </a:solidFill>
                          <a:effectLst/>
                        </a:rPr>
                        <a:t>Fiscal Year, Quarter</a:t>
                      </a:r>
                      <a:endParaRPr lang="en-US" sz="1800" dirty="0">
                        <a:solidFill>
                          <a:schemeClr val="tx1"/>
                        </a:solidFill>
                        <a:effectLst/>
                        <a:latin typeface="Calibri" panose="020F0502020204030204" pitchFamily="34" charset="0"/>
                      </a:endParaRPr>
                    </a:p>
                  </a:txBody>
                  <a:tcPr marL="64303" marR="64303" marT="0" marB="0" anchor="ctr"/>
                </a:tc>
                <a:tc>
                  <a:txBody>
                    <a:bodyPr/>
                    <a:lstStyle/>
                    <a:p>
                      <a:pPr algn="ctr"/>
                      <a:r>
                        <a:rPr lang="en-US" sz="1800" dirty="0" smtClean="0">
                          <a:solidFill>
                            <a:schemeClr val="tx1"/>
                          </a:solidFill>
                          <a:effectLst/>
                        </a:rPr>
                        <a:t>No. </a:t>
                      </a:r>
                      <a:r>
                        <a:rPr lang="en-US" sz="1800" dirty="0">
                          <a:solidFill>
                            <a:schemeClr val="tx1"/>
                          </a:solidFill>
                          <a:effectLst/>
                        </a:rPr>
                        <a:t>of </a:t>
                      </a:r>
                    </a:p>
                    <a:p>
                      <a:pPr algn="ctr"/>
                      <a:r>
                        <a:rPr lang="en-US" sz="1800" dirty="0">
                          <a:solidFill>
                            <a:schemeClr val="tx1"/>
                          </a:solidFill>
                          <a:effectLst/>
                        </a:rPr>
                        <a:t>Health Links Actively Recruiting Patients</a:t>
                      </a:r>
                      <a:endParaRPr lang="en-US" sz="1800" dirty="0">
                        <a:solidFill>
                          <a:schemeClr val="tx1"/>
                        </a:solidFill>
                        <a:effectLst/>
                        <a:latin typeface="Calibri" panose="020F0502020204030204" pitchFamily="34" charset="0"/>
                      </a:endParaRPr>
                    </a:p>
                  </a:txBody>
                  <a:tcPr marL="64303" marR="64303" marT="0" marB="0"/>
                </a:tc>
                <a:tc>
                  <a:txBody>
                    <a:bodyPr/>
                    <a:lstStyle/>
                    <a:p>
                      <a:pPr algn="ctr"/>
                      <a:endParaRPr lang="en-US" sz="1800" dirty="0" smtClean="0">
                        <a:solidFill>
                          <a:schemeClr val="tx1"/>
                        </a:solidFill>
                        <a:effectLst/>
                      </a:endParaRPr>
                    </a:p>
                    <a:p>
                      <a:pPr algn="ctr"/>
                      <a:r>
                        <a:rPr lang="en-US" sz="1800" dirty="0" smtClean="0">
                          <a:solidFill>
                            <a:schemeClr val="tx1"/>
                          </a:solidFill>
                          <a:effectLst/>
                        </a:rPr>
                        <a:t>No. </a:t>
                      </a:r>
                      <a:r>
                        <a:rPr lang="en-US" sz="1800" dirty="0">
                          <a:solidFill>
                            <a:schemeClr val="tx1"/>
                          </a:solidFill>
                          <a:effectLst/>
                        </a:rPr>
                        <a:t>of Patients with </a:t>
                      </a:r>
                    </a:p>
                    <a:p>
                      <a:pPr algn="ctr"/>
                      <a:r>
                        <a:rPr lang="en-US" sz="1800" dirty="0">
                          <a:solidFill>
                            <a:schemeClr val="tx1"/>
                          </a:solidFill>
                          <a:effectLst/>
                        </a:rPr>
                        <a:t>a Completed </a:t>
                      </a:r>
                      <a:r>
                        <a:rPr lang="en-US" sz="1800" dirty="0" smtClean="0">
                          <a:solidFill>
                            <a:schemeClr val="tx1"/>
                          </a:solidFill>
                          <a:effectLst/>
                        </a:rPr>
                        <a:t>CCP</a:t>
                      </a:r>
                      <a:endParaRPr lang="en-US" sz="1800" dirty="0">
                        <a:solidFill>
                          <a:schemeClr val="tx1"/>
                        </a:solidFill>
                        <a:effectLst/>
                        <a:latin typeface="Calibri" panose="020F0502020204030204" pitchFamily="34" charset="0"/>
                      </a:endParaRPr>
                    </a:p>
                  </a:txBody>
                  <a:tcPr marL="64303" marR="64303" marT="0" marB="0"/>
                </a:tc>
                <a:tc>
                  <a:txBody>
                    <a:bodyPr/>
                    <a:lstStyle/>
                    <a:p>
                      <a:pPr algn="ctr"/>
                      <a:endParaRPr lang="en-US" sz="1800" dirty="0" smtClean="0">
                        <a:solidFill>
                          <a:schemeClr val="tx1"/>
                        </a:solidFill>
                        <a:effectLst/>
                      </a:endParaRPr>
                    </a:p>
                    <a:p>
                      <a:pPr algn="ctr"/>
                      <a:r>
                        <a:rPr lang="en-US" sz="1800" dirty="0" smtClean="0">
                          <a:solidFill>
                            <a:schemeClr val="tx1"/>
                          </a:solidFill>
                          <a:effectLst/>
                        </a:rPr>
                        <a:t>No. </a:t>
                      </a:r>
                      <a:r>
                        <a:rPr lang="en-US" sz="1800" dirty="0">
                          <a:solidFill>
                            <a:schemeClr val="tx1"/>
                          </a:solidFill>
                          <a:effectLst/>
                        </a:rPr>
                        <a:t>of </a:t>
                      </a:r>
                    </a:p>
                    <a:p>
                      <a:pPr algn="ctr"/>
                      <a:r>
                        <a:rPr lang="en-US" sz="1800" dirty="0">
                          <a:solidFill>
                            <a:schemeClr val="tx1"/>
                          </a:solidFill>
                          <a:effectLst/>
                        </a:rPr>
                        <a:t>Patients Connected to </a:t>
                      </a:r>
                      <a:r>
                        <a:rPr lang="en-US" sz="1800" dirty="0" smtClean="0">
                          <a:solidFill>
                            <a:schemeClr val="tx1"/>
                          </a:solidFill>
                          <a:effectLst/>
                        </a:rPr>
                        <a:t>a PCP</a:t>
                      </a:r>
                      <a:endParaRPr lang="en-US" sz="1800" dirty="0">
                        <a:solidFill>
                          <a:schemeClr val="tx1"/>
                        </a:solidFill>
                        <a:effectLst/>
                        <a:latin typeface="Calibri" panose="020F0502020204030204" pitchFamily="34" charset="0"/>
                      </a:endParaRPr>
                    </a:p>
                  </a:txBody>
                  <a:tcPr marL="64303" marR="64303" marT="0" marB="0"/>
                </a:tc>
              </a:tr>
              <a:tr h="499261">
                <a:tc>
                  <a:txBody>
                    <a:bodyPr/>
                    <a:lstStyle/>
                    <a:p>
                      <a:pPr algn="ctr"/>
                      <a:r>
                        <a:rPr lang="en-US" sz="1600" dirty="0">
                          <a:solidFill>
                            <a:schemeClr val="tx1"/>
                          </a:solidFill>
                          <a:effectLst/>
                        </a:rPr>
                        <a:t>2016/17, Q1</a:t>
                      </a:r>
                      <a:endParaRPr lang="en-US" sz="1600" dirty="0">
                        <a:solidFill>
                          <a:schemeClr val="tx1"/>
                        </a:solidFill>
                        <a:effectLst/>
                        <a:latin typeface="Calibri" panose="020F0502020204030204" pitchFamily="34" charset="0"/>
                      </a:endParaRPr>
                    </a:p>
                  </a:txBody>
                  <a:tcPr marL="64303" marR="64303" marT="0" marB="0" anchor="ctr"/>
                </a:tc>
                <a:tc>
                  <a:txBody>
                    <a:bodyPr/>
                    <a:lstStyle/>
                    <a:p>
                      <a:pPr marL="0" marR="0" algn="ctr">
                        <a:spcBef>
                          <a:spcPts val="0"/>
                        </a:spcBef>
                        <a:spcAft>
                          <a:spcPts val="0"/>
                        </a:spcAft>
                      </a:pPr>
                      <a:r>
                        <a:rPr lang="en-US" sz="1800" dirty="0">
                          <a:effectLst/>
                        </a:rPr>
                        <a:t>79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US" sz="1800" dirty="0">
                          <a:effectLst/>
                        </a:rPr>
                        <a:t>3,832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US" sz="1800">
                          <a:effectLst/>
                        </a:rPr>
                        <a:t>3,697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r>
              <a:tr h="499261">
                <a:tc>
                  <a:txBody>
                    <a:bodyPr/>
                    <a:lstStyle/>
                    <a:p>
                      <a:pPr algn="ctr"/>
                      <a:r>
                        <a:rPr lang="en-US" sz="1600" dirty="0">
                          <a:solidFill>
                            <a:schemeClr val="tx1"/>
                          </a:solidFill>
                          <a:effectLst/>
                        </a:rPr>
                        <a:t>2016/17, Q2</a:t>
                      </a:r>
                      <a:endParaRPr lang="en-US" sz="1600" dirty="0">
                        <a:solidFill>
                          <a:schemeClr val="tx1"/>
                        </a:solidFill>
                        <a:effectLst/>
                        <a:latin typeface="Calibri" panose="020F0502020204030204" pitchFamily="34" charset="0"/>
                      </a:endParaRPr>
                    </a:p>
                  </a:txBody>
                  <a:tcPr marL="64303" marR="64303" marT="0" marB="0" anchor="ctr"/>
                </a:tc>
                <a:tc>
                  <a:txBody>
                    <a:bodyPr/>
                    <a:lstStyle/>
                    <a:p>
                      <a:pPr marL="0" marR="0" algn="ctr">
                        <a:spcBef>
                          <a:spcPts val="0"/>
                        </a:spcBef>
                        <a:spcAft>
                          <a:spcPts val="0"/>
                        </a:spcAft>
                      </a:pPr>
                      <a:r>
                        <a:rPr lang="en-US" sz="1800" dirty="0">
                          <a:effectLst/>
                        </a:rPr>
                        <a:t>79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CA" sz="1800" dirty="0">
                          <a:effectLst/>
                        </a:rPr>
                        <a:t>3,723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US" sz="1800">
                          <a:effectLst/>
                        </a:rPr>
                        <a:t>3,776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r>
              <a:tr h="499261">
                <a:tc>
                  <a:txBody>
                    <a:bodyPr/>
                    <a:lstStyle/>
                    <a:p>
                      <a:pPr algn="ctr"/>
                      <a:r>
                        <a:rPr lang="en-US" sz="1600" dirty="0">
                          <a:solidFill>
                            <a:schemeClr val="tx1"/>
                          </a:solidFill>
                          <a:effectLst/>
                        </a:rPr>
                        <a:t>2016/17, Q3</a:t>
                      </a:r>
                      <a:endParaRPr lang="en-US" sz="1600" dirty="0">
                        <a:solidFill>
                          <a:schemeClr val="tx1"/>
                        </a:solidFill>
                        <a:effectLst/>
                        <a:latin typeface="Calibri" panose="020F0502020204030204" pitchFamily="34" charset="0"/>
                      </a:endParaRPr>
                    </a:p>
                  </a:txBody>
                  <a:tcPr marL="64303" marR="64303" marT="0" marB="0" anchor="ctr"/>
                </a:tc>
                <a:tc>
                  <a:txBody>
                    <a:bodyPr/>
                    <a:lstStyle/>
                    <a:p>
                      <a:pPr marL="0" marR="0" algn="ctr">
                        <a:spcBef>
                          <a:spcPts val="0"/>
                        </a:spcBef>
                        <a:spcAft>
                          <a:spcPts val="0"/>
                        </a:spcAft>
                      </a:pPr>
                      <a:r>
                        <a:rPr lang="en-US" sz="1800">
                          <a:effectLst/>
                        </a:rPr>
                        <a:t>78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CA" sz="1800" dirty="0">
                          <a:effectLst/>
                        </a:rPr>
                        <a:t>4,180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US" sz="1800" dirty="0">
                          <a:effectLst/>
                        </a:rPr>
                        <a:t>3,925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r>
              <a:tr h="546938">
                <a:tc>
                  <a:txBody>
                    <a:bodyPr/>
                    <a:lstStyle/>
                    <a:p>
                      <a:pPr algn="ctr"/>
                      <a:r>
                        <a:rPr lang="en-US" sz="1600" dirty="0">
                          <a:solidFill>
                            <a:schemeClr val="tx1"/>
                          </a:solidFill>
                          <a:effectLst/>
                        </a:rPr>
                        <a:t>2016/17, Q4</a:t>
                      </a:r>
                      <a:endParaRPr lang="en-US" sz="1600" dirty="0">
                        <a:solidFill>
                          <a:schemeClr val="tx1"/>
                        </a:solidFill>
                        <a:effectLst/>
                        <a:latin typeface="Calibri" panose="020F0502020204030204" pitchFamily="34" charset="0"/>
                      </a:endParaRPr>
                    </a:p>
                  </a:txBody>
                  <a:tcPr marL="64303" marR="64303" marT="0" marB="0" anchor="ctr"/>
                </a:tc>
                <a:tc>
                  <a:txBody>
                    <a:bodyPr/>
                    <a:lstStyle/>
                    <a:p>
                      <a:pPr marL="0" marR="0" algn="ctr">
                        <a:spcBef>
                          <a:spcPts val="0"/>
                        </a:spcBef>
                        <a:spcAft>
                          <a:spcPts val="0"/>
                        </a:spcAft>
                      </a:pPr>
                      <a:r>
                        <a:rPr lang="en-US" sz="1800">
                          <a:effectLst/>
                        </a:rPr>
                        <a:t>84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algn="ctr"/>
                      <a:r>
                        <a:rPr lang="en-CA" sz="1800">
                          <a:effectLst/>
                        </a:rPr>
                        <a:t>6,035</a:t>
                      </a:r>
                      <a:endParaRPr lang="en-US" sz="1800">
                        <a:effectLst/>
                        <a:latin typeface="Calibri" panose="020F0502020204030204" pitchFamily="34" charset="0"/>
                      </a:endParaRPr>
                    </a:p>
                  </a:txBody>
                  <a:tcPr marL="64303" marR="64303" marT="0" marB="0" anchor="ctr"/>
                </a:tc>
                <a:tc>
                  <a:txBody>
                    <a:bodyPr/>
                    <a:lstStyle/>
                    <a:p>
                      <a:pPr marL="0" marR="0" algn="ctr">
                        <a:spcBef>
                          <a:spcPts val="0"/>
                        </a:spcBef>
                        <a:spcAft>
                          <a:spcPts val="0"/>
                        </a:spcAft>
                      </a:pPr>
                      <a:r>
                        <a:rPr lang="en-US" sz="1800" dirty="0">
                          <a:effectLst/>
                        </a:rPr>
                        <a:t>5,943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r>
              <a:tr h="546938">
                <a:tc>
                  <a:txBody>
                    <a:bodyPr/>
                    <a:lstStyle/>
                    <a:p>
                      <a:pPr algn="ctr"/>
                      <a:r>
                        <a:rPr lang="en-US" sz="1600" dirty="0">
                          <a:solidFill>
                            <a:schemeClr val="tx1"/>
                          </a:solidFill>
                          <a:effectLst/>
                        </a:rPr>
                        <a:t>2017/18, Q1</a:t>
                      </a:r>
                      <a:endParaRPr lang="en-US" sz="1600" dirty="0">
                        <a:solidFill>
                          <a:schemeClr val="tx1"/>
                        </a:solidFill>
                        <a:effectLst/>
                        <a:latin typeface="Calibri" panose="020F0502020204030204" pitchFamily="34" charset="0"/>
                      </a:endParaRPr>
                    </a:p>
                  </a:txBody>
                  <a:tcPr marL="64303" marR="64303" marT="0" marB="0" anchor="ctr"/>
                </a:tc>
                <a:tc>
                  <a:txBody>
                    <a:bodyPr/>
                    <a:lstStyle/>
                    <a:p>
                      <a:pPr marL="0" marR="0" algn="ctr">
                        <a:spcBef>
                          <a:spcPts val="0"/>
                        </a:spcBef>
                        <a:spcAft>
                          <a:spcPts val="0"/>
                        </a:spcAft>
                      </a:pPr>
                      <a:r>
                        <a:rPr lang="en-US" sz="1800" dirty="0">
                          <a:effectLst/>
                        </a:rPr>
                        <a:t>79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algn="ctr"/>
                      <a:r>
                        <a:rPr lang="en-CA" sz="1800">
                          <a:effectLst/>
                        </a:rPr>
                        <a:t>6,507</a:t>
                      </a:r>
                      <a:endParaRPr lang="en-US" sz="1800">
                        <a:effectLst/>
                        <a:latin typeface="Calibri" panose="020F0502020204030204" pitchFamily="34" charset="0"/>
                      </a:endParaRPr>
                    </a:p>
                  </a:txBody>
                  <a:tcPr marL="64303" marR="64303" marT="0" marB="0" anchor="ctr"/>
                </a:tc>
                <a:tc>
                  <a:txBody>
                    <a:bodyPr/>
                    <a:lstStyle/>
                    <a:p>
                      <a:pPr marL="0" marR="0" algn="ctr">
                        <a:spcBef>
                          <a:spcPts val="0"/>
                        </a:spcBef>
                        <a:spcAft>
                          <a:spcPts val="0"/>
                        </a:spcAft>
                      </a:pPr>
                      <a:r>
                        <a:rPr lang="en-US" sz="1800" dirty="0">
                          <a:effectLst/>
                        </a:rPr>
                        <a:t>6,456</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r>
              <a:tr h="546938">
                <a:tc>
                  <a:txBody>
                    <a:bodyPr/>
                    <a:lstStyle/>
                    <a:p>
                      <a:pPr algn="ctr"/>
                      <a:r>
                        <a:rPr lang="en-US" sz="1600" dirty="0">
                          <a:solidFill>
                            <a:schemeClr val="tx1"/>
                          </a:solidFill>
                          <a:effectLst/>
                        </a:rPr>
                        <a:t>2017/18, Q2</a:t>
                      </a:r>
                      <a:endParaRPr lang="en-US" sz="1600" dirty="0">
                        <a:solidFill>
                          <a:schemeClr val="tx1"/>
                        </a:solidFill>
                        <a:effectLst/>
                        <a:latin typeface="Calibri" panose="020F0502020204030204" pitchFamily="34" charset="0"/>
                      </a:endParaRPr>
                    </a:p>
                  </a:txBody>
                  <a:tcPr marL="64303" marR="64303" marT="0" marB="0" anchor="ctr"/>
                </a:tc>
                <a:tc>
                  <a:txBody>
                    <a:bodyPr/>
                    <a:lstStyle/>
                    <a:p>
                      <a:pPr marL="0" marR="0" algn="ctr">
                        <a:spcBef>
                          <a:spcPts val="0"/>
                        </a:spcBef>
                        <a:spcAft>
                          <a:spcPts val="0"/>
                        </a:spcAft>
                      </a:pPr>
                      <a:r>
                        <a:rPr lang="en-US" sz="1800">
                          <a:effectLst/>
                        </a:rPr>
                        <a:t>86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algn="ctr"/>
                      <a:r>
                        <a:rPr lang="en-CA" sz="1800">
                          <a:effectLst/>
                        </a:rPr>
                        <a:t>6,086</a:t>
                      </a:r>
                      <a:endParaRPr lang="en-US" sz="1800">
                        <a:effectLst/>
                        <a:latin typeface="Calibri" panose="020F0502020204030204" pitchFamily="34" charset="0"/>
                      </a:endParaRPr>
                    </a:p>
                  </a:txBody>
                  <a:tcPr marL="64303" marR="64303" marT="0" marB="0" anchor="ctr"/>
                </a:tc>
                <a:tc>
                  <a:txBody>
                    <a:bodyPr/>
                    <a:lstStyle/>
                    <a:p>
                      <a:pPr algn="ctr"/>
                      <a:r>
                        <a:rPr lang="en-US" sz="1800" dirty="0">
                          <a:effectLst/>
                        </a:rPr>
                        <a:t>6,144</a:t>
                      </a:r>
                      <a:endParaRPr lang="en-US" sz="1800" dirty="0">
                        <a:effectLst/>
                        <a:latin typeface="Calibri" panose="020F0502020204030204" pitchFamily="34" charset="0"/>
                      </a:endParaRPr>
                    </a:p>
                  </a:txBody>
                  <a:tcPr marL="64303" marR="64303" marT="0" marB="0" anchor="ctr"/>
                </a:tc>
              </a:tr>
              <a:tr h="523098">
                <a:tc>
                  <a:txBody>
                    <a:bodyPr/>
                    <a:lstStyle/>
                    <a:p>
                      <a:pPr algn="ctr"/>
                      <a:r>
                        <a:rPr lang="en-US" sz="1600" dirty="0">
                          <a:solidFill>
                            <a:schemeClr val="tx1"/>
                          </a:solidFill>
                          <a:effectLst/>
                        </a:rPr>
                        <a:t>Cumulative Total to Date</a:t>
                      </a:r>
                      <a:endParaRPr lang="en-US" sz="1600" dirty="0">
                        <a:solidFill>
                          <a:schemeClr val="tx1"/>
                        </a:solidFill>
                        <a:effectLst/>
                        <a:latin typeface="Calibri" panose="020F0502020204030204" pitchFamily="34" charset="0"/>
                      </a:endParaRPr>
                    </a:p>
                  </a:txBody>
                  <a:tcPr marL="64303" marR="64303" marT="0" marB="0" anchor="ctr"/>
                </a:tc>
                <a:tc>
                  <a:txBody>
                    <a:bodyPr/>
                    <a:lstStyle/>
                    <a:p>
                      <a:pPr marL="0" marR="0" algn="ctr">
                        <a:spcBef>
                          <a:spcPts val="0"/>
                        </a:spcBef>
                        <a:spcAft>
                          <a:spcPts val="0"/>
                        </a:spcAft>
                      </a:pPr>
                      <a:r>
                        <a:rPr lang="en-US" sz="1800">
                          <a:effectLst/>
                        </a:rPr>
                        <a:t>86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US" sz="1800">
                          <a:effectLst/>
                        </a:rPr>
                        <a:t>49,285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en-US" sz="1800" dirty="0">
                          <a:effectLst/>
                        </a:rPr>
                        <a:t>59,774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r>
            </a:tbl>
          </a:graphicData>
        </a:graphic>
      </p:graphicFrame>
    </p:spTree>
    <p:extLst>
      <p:ext uri="{BB962C8B-B14F-4D97-AF65-F5344CB8AC3E}">
        <p14:creationId xmlns:p14="http://schemas.microsoft.com/office/powerpoint/2010/main" val="55105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1" y="295132"/>
            <a:ext cx="8388848" cy="519877"/>
          </a:xfrm>
        </p:spPr>
        <p:txBody>
          <a:bodyPr/>
          <a:lstStyle/>
          <a:p>
            <a:r>
              <a:rPr lang="en-US" dirty="0"/>
              <a:t>Patient </a:t>
            </a:r>
            <a:r>
              <a:rPr lang="en-US" dirty="0" smtClean="0"/>
              <a:t>Story: Mr. TD</a:t>
            </a:r>
            <a:endParaRPr lang="en-US" dirty="0"/>
          </a:p>
        </p:txBody>
      </p:sp>
      <p:sp>
        <p:nvSpPr>
          <p:cNvPr id="3" name="TextBox 2"/>
          <p:cNvSpPr txBox="1"/>
          <p:nvPr/>
        </p:nvSpPr>
        <p:spPr>
          <a:xfrm>
            <a:off x="378691" y="815009"/>
            <a:ext cx="8247708" cy="4001095"/>
          </a:xfrm>
          <a:prstGeom prst="rect">
            <a:avLst/>
          </a:prstGeom>
          <a:noFill/>
        </p:spPr>
        <p:txBody>
          <a:bodyPr wrap="square" rtlCol="0">
            <a:spAutoFit/>
          </a:bodyPr>
          <a:lstStyle/>
          <a:p>
            <a:r>
              <a:rPr lang="en-US" i="1" u="none" dirty="0" smtClean="0"/>
              <a:t>Thank you to the Mississauga </a:t>
            </a:r>
            <a:r>
              <a:rPr lang="en-US" i="1" u="none" dirty="0" err="1" smtClean="0"/>
              <a:t>Halton</a:t>
            </a:r>
            <a:r>
              <a:rPr lang="en-US" i="1" u="none" dirty="0" smtClean="0"/>
              <a:t> LHIN for sharing this story</a:t>
            </a:r>
          </a:p>
          <a:p>
            <a:endParaRPr lang="en-US" u="none" dirty="0"/>
          </a:p>
          <a:p>
            <a:endParaRPr lang="en-CA" sz="1600" u="none" dirty="0" smtClean="0"/>
          </a:p>
          <a:p>
            <a:endParaRPr lang="en-CA" u="none" dirty="0" smtClean="0"/>
          </a:p>
          <a:p>
            <a:endParaRPr lang="en-CA" u="none" dirty="0" smtClean="0"/>
          </a:p>
          <a:p>
            <a:r>
              <a:rPr lang="en-CA" u="none" dirty="0" smtClean="0"/>
              <a:t>Mr</a:t>
            </a:r>
            <a:r>
              <a:rPr lang="en-CA" u="none" dirty="0"/>
              <a:t>. TD </a:t>
            </a:r>
            <a:r>
              <a:rPr lang="en-CA" u="none" dirty="0" smtClean="0"/>
              <a:t>has </a:t>
            </a:r>
            <a:r>
              <a:rPr lang="en-CA" u="none" dirty="0"/>
              <a:t>multiple mental health </a:t>
            </a:r>
            <a:r>
              <a:rPr lang="en-CA" u="none" dirty="0" smtClean="0"/>
              <a:t>disorders, </a:t>
            </a:r>
            <a:r>
              <a:rPr lang="en-CA" u="none" dirty="0"/>
              <a:t>and over the past 12 months he has visited the emergency department upwards of 60 times. With no primary care physician, Mr. TD turns to the emergency department to address issues of anxiety, cyclic vomiting, and chronic pain, which are treated with fluids and </a:t>
            </a:r>
            <a:r>
              <a:rPr lang="en-CA" u="none" dirty="0" smtClean="0"/>
              <a:t>narcotics. Connect </a:t>
            </a:r>
            <a:r>
              <a:rPr lang="en-CA" u="none" dirty="0"/>
              <a:t>Care could not find a primary care physician who would care for a patient with this history, so the patient was referred to the East Mississauga Health Link. </a:t>
            </a:r>
            <a:endParaRPr lang="en-US" u="none" dirty="0"/>
          </a:p>
          <a:p>
            <a:r>
              <a:rPr lang="en-CA" u="none" dirty="0"/>
              <a:t> </a:t>
            </a:r>
            <a:endParaRPr lang="en-US" u="none" dirty="0"/>
          </a:p>
          <a:p>
            <a:r>
              <a:rPr lang="en-US" u="none" dirty="0"/>
              <a:t>Mr. TD experiences other life stresses. His wife is receiving active cancer treatment and also suffers from mental health conditions. The family struggles financially and often does not have enough money for food or transportation</a:t>
            </a:r>
            <a:r>
              <a:rPr lang="en-US" u="none" dirty="0" smtClean="0"/>
              <a:t>.</a:t>
            </a:r>
          </a:p>
          <a:p>
            <a:endParaRPr lang="en-US" u="none" dirty="0"/>
          </a:p>
          <a:p>
            <a:endParaRPr lang="en-US" i="1" u="none" dirty="0" smtClean="0">
              <a:solidFill>
                <a:srgbClr val="D2492A"/>
              </a:solidFill>
            </a:endParaRPr>
          </a:p>
          <a:p>
            <a:r>
              <a:rPr lang="en-US" i="1" u="none" dirty="0" smtClean="0">
                <a:solidFill>
                  <a:srgbClr val="D2492A"/>
                </a:solidFill>
              </a:rPr>
              <a:t>How did the Health Link help this patient? To read the </a:t>
            </a:r>
            <a:r>
              <a:rPr lang="en-US" i="1" u="none" dirty="0" smtClean="0">
                <a:solidFill>
                  <a:srgbClr val="D2492A"/>
                </a:solidFill>
                <a:hlinkClick r:id="rId3"/>
              </a:rPr>
              <a:t>full patient story</a:t>
            </a:r>
            <a:r>
              <a:rPr lang="en-US" i="1" u="none" dirty="0" smtClean="0">
                <a:solidFill>
                  <a:srgbClr val="D2492A"/>
                </a:solidFill>
              </a:rPr>
              <a:t>, visit the Health Links Approach to Care Community of Practice on Quorum. </a:t>
            </a:r>
          </a:p>
        </p:txBody>
      </p:sp>
    </p:spTree>
    <p:extLst>
      <p:ext uri="{BB962C8B-B14F-4D97-AF65-F5344CB8AC3E}">
        <p14:creationId xmlns:p14="http://schemas.microsoft.com/office/powerpoint/2010/main" val="265534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1" y="295132"/>
            <a:ext cx="8388848" cy="519877"/>
          </a:xfrm>
        </p:spPr>
        <p:txBody>
          <a:bodyPr/>
          <a:lstStyle/>
          <a:p>
            <a:r>
              <a:rPr lang="en-US" dirty="0"/>
              <a:t>Patient </a:t>
            </a:r>
            <a:r>
              <a:rPr lang="en-US" dirty="0" smtClean="0"/>
              <a:t>Story: Sandra</a:t>
            </a:r>
            <a:endParaRPr lang="en-US" dirty="0"/>
          </a:p>
        </p:txBody>
      </p:sp>
      <p:sp>
        <p:nvSpPr>
          <p:cNvPr id="3" name="TextBox 2"/>
          <p:cNvSpPr txBox="1"/>
          <p:nvPr/>
        </p:nvSpPr>
        <p:spPr>
          <a:xfrm>
            <a:off x="378691" y="815009"/>
            <a:ext cx="8247708" cy="5755422"/>
          </a:xfrm>
          <a:prstGeom prst="rect">
            <a:avLst/>
          </a:prstGeom>
          <a:noFill/>
        </p:spPr>
        <p:txBody>
          <a:bodyPr wrap="square" rtlCol="0">
            <a:spAutoFit/>
          </a:bodyPr>
          <a:lstStyle/>
          <a:p>
            <a:r>
              <a:rPr lang="en-US" i="1" u="none" dirty="0" smtClean="0"/>
              <a:t>Thank you to the South West LHIN for sharing this story</a:t>
            </a:r>
          </a:p>
          <a:p>
            <a:endParaRPr lang="en-US" u="none" dirty="0"/>
          </a:p>
          <a:p>
            <a:r>
              <a:rPr lang="en-US" u="none" dirty="0"/>
              <a:t>Sandra is a single, 17-year-old, female high school student who lives at home with her mom, her younger sister, and her mom’s current boyfriend. Her home environment is unstable and chaotic. Many individuals in the community use her home as a temporary housing solution, and the associated income helps support her mom’s addiction. There is a family history of mental health conditions.</a:t>
            </a:r>
          </a:p>
          <a:p>
            <a:r>
              <a:rPr lang="en-CA" u="none" dirty="0"/>
              <a:t> </a:t>
            </a:r>
            <a:endParaRPr lang="en-US" u="none" dirty="0"/>
          </a:p>
          <a:p>
            <a:r>
              <a:rPr lang="en-US" u="none" dirty="0"/>
              <a:t>Sandra has been diagnosed with post-traumatic stress disorder (PTSD) after a recent sexual assault, anxiety, and depression, with borderline personality traits.</a:t>
            </a:r>
          </a:p>
          <a:p>
            <a:r>
              <a:rPr lang="en-CA" u="none" dirty="0"/>
              <a:t> </a:t>
            </a:r>
            <a:endParaRPr lang="en-US" u="none" dirty="0"/>
          </a:p>
          <a:p>
            <a:r>
              <a:rPr lang="en-US" u="none" dirty="0"/>
              <a:t>Sandra has presented to the emergency department multiple times, with subsequent hospitalizations to acute care (mental health and pediatrics)—these hospitalizations have been related to suicide risk. In the recent past, she also had a 30-day admission to a specialized children’s mental health inpatient unit. Several of these hospitalizations have been Form 1 admissions, meaning that Sandra has not been able to leave hospital without psychiatric assessment. Multiple alternate housing arrangements have been arranged without success, which have resulted in in readmission to hospital due to risk of self-harm. </a:t>
            </a:r>
          </a:p>
          <a:p>
            <a:r>
              <a:rPr lang="en-CA" u="none" dirty="0"/>
              <a:t> </a:t>
            </a:r>
            <a:endParaRPr lang="en-US" u="none" dirty="0"/>
          </a:p>
          <a:p>
            <a:r>
              <a:rPr lang="en-US" u="none" dirty="0"/>
              <a:t>The years of transition between pediatric and adult mental health services have been difficult and have complicated Sandra’s provision of care. During her most recent hospitalization (to a pediatric unit), health care providers recognized that due to the complexity of her situation additional coordination of care and planning was required to increase her chances of successful community reintegration</a:t>
            </a:r>
            <a:r>
              <a:rPr lang="en-US" u="none" dirty="0" smtClean="0"/>
              <a:t>.</a:t>
            </a:r>
          </a:p>
          <a:p>
            <a:endParaRPr lang="en-US" i="1" u="none" dirty="0"/>
          </a:p>
          <a:p>
            <a:r>
              <a:rPr lang="en-US" i="1" u="none" dirty="0">
                <a:solidFill>
                  <a:srgbClr val="D2492A"/>
                </a:solidFill>
              </a:rPr>
              <a:t>How did the </a:t>
            </a:r>
            <a:r>
              <a:rPr lang="en-US" i="1" u="none" dirty="0" smtClean="0">
                <a:solidFill>
                  <a:srgbClr val="D2492A"/>
                </a:solidFill>
              </a:rPr>
              <a:t>local Health </a:t>
            </a:r>
            <a:r>
              <a:rPr lang="en-US" i="1" u="none" dirty="0">
                <a:solidFill>
                  <a:srgbClr val="D2492A"/>
                </a:solidFill>
              </a:rPr>
              <a:t>Link help this patient? To read the </a:t>
            </a:r>
            <a:r>
              <a:rPr lang="en-US" i="1" u="none" dirty="0">
                <a:solidFill>
                  <a:srgbClr val="D2492A"/>
                </a:solidFill>
                <a:hlinkClick r:id="rId3"/>
              </a:rPr>
              <a:t>full patient story</a:t>
            </a:r>
            <a:r>
              <a:rPr lang="en-US" i="1" u="none" dirty="0">
                <a:solidFill>
                  <a:srgbClr val="D2492A"/>
                </a:solidFill>
              </a:rPr>
              <a:t>, visit the Health Links Approach to Care Community of Practice on Quorum. </a:t>
            </a:r>
          </a:p>
          <a:p>
            <a:endParaRPr lang="en-US" i="1" u="none" dirty="0" smtClean="0"/>
          </a:p>
        </p:txBody>
      </p:sp>
    </p:spTree>
    <p:extLst>
      <p:ext uri="{BB962C8B-B14F-4D97-AF65-F5344CB8AC3E}">
        <p14:creationId xmlns:p14="http://schemas.microsoft.com/office/powerpoint/2010/main" val="359395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0315"/>
            <a:ext cx="8301201" cy="706437"/>
          </a:xfrm>
        </p:spPr>
        <p:txBody>
          <a:bodyPr/>
          <a:lstStyle/>
          <a:p>
            <a:r>
              <a:rPr lang="en-US" dirty="0"/>
              <a:t>Impact of Health Links – </a:t>
            </a:r>
            <a:r>
              <a:rPr lang="en-US" dirty="0" smtClean="0"/>
              <a:t>Q2 </a:t>
            </a:r>
            <a:r>
              <a:rPr lang="en-US" dirty="0"/>
              <a:t>Update</a:t>
            </a:r>
          </a:p>
        </p:txBody>
      </p:sp>
      <p:graphicFrame>
        <p:nvGraphicFramePr>
          <p:cNvPr id="7" name="Table 6"/>
          <p:cNvGraphicFramePr>
            <a:graphicFrameLocks noGrp="1"/>
          </p:cNvGraphicFramePr>
          <p:nvPr>
            <p:extLst>
              <p:ext uri="{D42A27DB-BD31-4B8C-83A1-F6EECF244321}">
                <p14:modId xmlns:p14="http://schemas.microsoft.com/office/powerpoint/2010/main" val="2388786560"/>
              </p:ext>
            </p:extLst>
          </p:nvPr>
        </p:nvGraphicFramePr>
        <p:xfrm>
          <a:off x="488308" y="1253632"/>
          <a:ext cx="4020401" cy="457200"/>
        </p:xfrm>
        <a:graphic>
          <a:graphicData uri="http://schemas.openxmlformats.org/drawingml/2006/table">
            <a:tbl>
              <a:tblPr firstRow="1" bandRow="1">
                <a:tableStyleId>{5C22544A-7EE6-4342-B048-85BDC9FD1C3A}</a:tableStyleId>
              </a:tblPr>
              <a:tblGrid>
                <a:gridCol w="4020401">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u="none" baseline="0" dirty="0" smtClean="0">
                          <a:solidFill>
                            <a:srgbClr val="000000"/>
                          </a:solidFill>
                        </a:rPr>
                        <a:t>Cumulative </a:t>
                      </a:r>
                      <a:r>
                        <a:rPr lang="en-CA" sz="1200" b="1" u="none" baseline="0" dirty="0">
                          <a:solidFill>
                            <a:srgbClr val="000000"/>
                          </a:solidFill>
                        </a:rPr>
                        <a:t>Total Number </a:t>
                      </a:r>
                      <a:r>
                        <a:rPr lang="en-CA" sz="1200" b="1" u="none" baseline="0" dirty="0" smtClean="0">
                          <a:solidFill>
                            <a:srgbClr val="000000"/>
                          </a:solidFill>
                        </a:rPr>
                        <a:t>of Coordinated Care Plans Completed </a:t>
                      </a:r>
                      <a:endParaRPr lang="en-CA" sz="1200" b="1" u="none" dirty="0">
                        <a:solidFill>
                          <a:srgbClr val="000000"/>
                        </a:solidFill>
                      </a:endParaRP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50511227"/>
              </p:ext>
            </p:extLst>
          </p:nvPr>
        </p:nvGraphicFramePr>
        <p:xfrm>
          <a:off x="4878433" y="1253632"/>
          <a:ext cx="4020401" cy="457200"/>
        </p:xfrm>
        <a:graphic>
          <a:graphicData uri="http://schemas.openxmlformats.org/drawingml/2006/table">
            <a:tbl>
              <a:tblPr firstRow="1" bandRow="1">
                <a:tableStyleId>{5C22544A-7EE6-4342-B048-85BDC9FD1C3A}</a:tableStyleId>
              </a:tblPr>
              <a:tblGrid>
                <a:gridCol w="4020401">
                  <a:extLst>
                    <a:ext uri="{9D8B030D-6E8A-4147-A177-3AD203B41FA5}">
                      <a16:colId xmlns:a16="http://schemas.microsoft.com/office/drawing/2014/main" xmlns=""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u="none" kern="1200" dirty="0" smtClean="0">
                          <a:solidFill>
                            <a:srgbClr val="000000"/>
                          </a:solidFill>
                          <a:latin typeface="+mn-lt"/>
                          <a:ea typeface="+mn-ea"/>
                          <a:cs typeface="+mn-cs"/>
                        </a:rPr>
                        <a:t>Cumulative </a:t>
                      </a:r>
                      <a:r>
                        <a:rPr lang="en-CA" sz="1200" b="1" u="none" kern="1200" dirty="0">
                          <a:solidFill>
                            <a:srgbClr val="000000"/>
                          </a:solidFill>
                          <a:latin typeface="+mn-lt"/>
                          <a:ea typeface="+mn-ea"/>
                          <a:cs typeface="+mn-cs"/>
                        </a:rPr>
                        <a:t>Total Number of Patients with Access to </a:t>
                      </a:r>
                      <a:r>
                        <a:rPr lang="en-CA" sz="1200" b="1" u="none" kern="1200" dirty="0" smtClean="0">
                          <a:solidFill>
                            <a:srgbClr val="000000"/>
                          </a:solidFill>
                          <a:latin typeface="+mn-lt"/>
                          <a:ea typeface="+mn-ea"/>
                          <a:cs typeface="+mn-cs"/>
                        </a:rPr>
                        <a:t>Primary Care Providers</a:t>
                      </a:r>
                      <a:endParaRPr lang="en-US" sz="1200" b="1" u="none" kern="1200" dirty="0">
                        <a:solidFill>
                          <a:srgbClr val="000000"/>
                        </a:solidFill>
                        <a:latin typeface="+mn-lt"/>
                        <a:ea typeface="+mn-ea"/>
                        <a:cs typeface="+mn-cs"/>
                      </a:endParaRP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bl>
          </a:graphicData>
        </a:graphic>
      </p:graphicFrame>
      <p:sp>
        <p:nvSpPr>
          <p:cNvPr id="9" name="Rectangle 8"/>
          <p:cNvSpPr/>
          <p:nvPr/>
        </p:nvSpPr>
        <p:spPr>
          <a:xfrm>
            <a:off x="4753707" y="4937887"/>
            <a:ext cx="4426091" cy="523220"/>
          </a:xfrm>
          <a:prstGeom prst="rect">
            <a:avLst/>
          </a:prstGeom>
        </p:spPr>
        <p:txBody>
          <a:bodyPr wrap="square">
            <a:spAutoFit/>
          </a:bodyPr>
          <a:lstStyle/>
          <a:p>
            <a:pPr marL="0" indent="0">
              <a:buNone/>
            </a:pPr>
            <a:r>
              <a:rPr lang="en-CA" b="1" u="none" dirty="0" smtClean="0">
                <a:solidFill>
                  <a:srgbClr val="0C6577"/>
                </a:solidFill>
              </a:rPr>
              <a:t>59,774 </a:t>
            </a:r>
            <a:r>
              <a:rPr lang="en-CA" u="none" dirty="0" smtClean="0"/>
              <a:t>complex patients </a:t>
            </a:r>
            <a:r>
              <a:rPr lang="en-CA" u="none" dirty="0"/>
              <a:t>have been connected </a:t>
            </a:r>
            <a:r>
              <a:rPr lang="en-CA" u="none" dirty="0" smtClean="0"/>
              <a:t>to </a:t>
            </a:r>
            <a:r>
              <a:rPr lang="en-CA" u="none" dirty="0"/>
              <a:t>regular and timely access to primary </a:t>
            </a:r>
            <a:r>
              <a:rPr lang="en-CA" u="none" dirty="0" smtClean="0"/>
              <a:t>care to date.</a:t>
            </a:r>
            <a:endParaRPr lang="en-CA" u="none" dirty="0"/>
          </a:p>
        </p:txBody>
      </p:sp>
      <p:sp>
        <p:nvSpPr>
          <p:cNvPr id="10" name="Rectangle 9"/>
          <p:cNvSpPr/>
          <p:nvPr/>
        </p:nvSpPr>
        <p:spPr>
          <a:xfrm>
            <a:off x="457199" y="4937887"/>
            <a:ext cx="4051510" cy="738664"/>
          </a:xfrm>
          <a:prstGeom prst="rect">
            <a:avLst/>
          </a:prstGeom>
        </p:spPr>
        <p:txBody>
          <a:bodyPr wrap="square">
            <a:spAutoFit/>
          </a:bodyPr>
          <a:lstStyle/>
          <a:p>
            <a:pPr marL="0" indent="0">
              <a:buNone/>
            </a:pPr>
            <a:r>
              <a:rPr lang="en-CA" b="1" u="none" dirty="0" smtClean="0">
                <a:solidFill>
                  <a:srgbClr val="0C6577"/>
                </a:solidFill>
              </a:rPr>
              <a:t>49,285 </a:t>
            </a:r>
            <a:r>
              <a:rPr lang="en-CA" u="none" dirty="0"/>
              <a:t>complex patients have been provided with coordinated care plans through Health </a:t>
            </a:r>
            <a:r>
              <a:rPr lang="en-CA" u="none" dirty="0" smtClean="0"/>
              <a:t>Links to date.</a:t>
            </a:r>
            <a:endParaRPr lang="en-CA" u="none" dirty="0"/>
          </a:p>
        </p:txBody>
      </p:sp>
      <p:sp>
        <p:nvSpPr>
          <p:cNvPr id="11" name="Rectangle 3"/>
          <p:cNvSpPr>
            <a:spLocks noChangeArrowheads="1"/>
          </p:cNvSpPr>
          <p:nvPr/>
        </p:nvSpPr>
        <p:spPr bwMode="auto">
          <a:xfrm>
            <a:off x="457200" y="6029990"/>
            <a:ext cx="638347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CA" altLang="en-US" sz="900" i="1" u="none" dirty="0">
                <a:latin typeface="Calibri" panose="020F0502020204030204" pitchFamily="34" charset="0"/>
                <a:ea typeface="Calibri" panose="020F0502020204030204" pitchFamily="34" charset="0"/>
                <a:cs typeface="Times New Roman" panose="02020603050405020304" pitchFamily="18" charset="0"/>
              </a:rPr>
              <a:t>Data Source:  Health Quality Ontario’s Quality Improvement Reporting and Analysis Platform (QIRAP) – self-reported by Health Links</a:t>
            </a:r>
            <a:r>
              <a:rPr lang="en-CA" altLang="en-US" sz="900" i="1" u="none" dirty="0" smtClean="0">
                <a:latin typeface="Calibri" panose="020F0502020204030204" pitchFamily="34" charset="0"/>
                <a:ea typeface="Calibri" panose="020F0502020204030204" pitchFamily="34" charset="0"/>
                <a:cs typeface="Times New Roman" panose="02020603050405020304" pitchFamily="18" charset="0"/>
              </a:rPr>
              <a:t>.</a:t>
            </a:r>
            <a:endParaRPr lang="en-CA" altLang="en-US" sz="900" i="1" u="non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477941" y="2101520"/>
            <a:ext cx="4010025" cy="2472055"/>
          </a:xfrm>
          <a:prstGeom prst="rect">
            <a:avLst/>
          </a:prstGeom>
          <a:noFill/>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4878433" y="2101520"/>
            <a:ext cx="4145127" cy="2472055"/>
          </a:xfrm>
          <a:prstGeom prst="rect">
            <a:avLst/>
          </a:prstGeom>
          <a:noFill/>
        </p:spPr>
      </p:pic>
    </p:spTree>
    <p:extLst>
      <p:ext uri="{BB962C8B-B14F-4D97-AF65-F5344CB8AC3E}">
        <p14:creationId xmlns:p14="http://schemas.microsoft.com/office/powerpoint/2010/main" val="132454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85" y="490315"/>
            <a:ext cx="8836428" cy="706437"/>
          </a:xfrm>
        </p:spPr>
        <p:txBody>
          <a:bodyPr/>
          <a:lstStyle/>
          <a:p>
            <a:r>
              <a:rPr lang="en-US" sz="3200" dirty="0"/>
              <a:t>Quarterly and Cumulative Data – </a:t>
            </a:r>
            <a:r>
              <a:rPr lang="en-US" sz="3200" dirty="0" smtClean="0"/>
              <a:t>Q2 </a:t>
            </a:r>
            <a:r>
              <a:rPr lang="en-US" sz="3200" dirty="0"/>
              <a:t>Update</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8100" y="1288415"/>
            <a:ext cx="9067800" cy="4281170"/>
          </a:xfrm>
          <a:prstGeom prst="rect">
            <a:avLst/>
          </a:prstGeom>
          <a:noFill/>
          <a:ln>
            <a:noFill/>
          </a:ln>
        </p:spPr>
      </p:pic>
      <p:sp>
        <p:nvSpPr>
          <p:cNvPr id="3" name="TextBox 2"/>
          <p:cNvSpPr txBox="1"/>
          <p:nvPr/>
        </p:nvSpPr>
        <p:spPr>
          <a:xfrm>
            <a:off x="-1" y="5661248"/>
            <a:ext cx="9026013" cy="938719"/>
          </a:xfrm>
          <a:prstGeom prst="rect">
            <a:avLst/>
          </a:prstGeom>
          <a:noFill/>
        </p:spPr>
        <p:txBody>
          <a:bodyPr wrap="square" rtlCol="0">
            <a:spAutoFit/>
          </a:bodyPr>
          <a:lstStyle/>
          <a:p>
            <a:r>
              <a:rPr lang="en-US" sz="1100" i="1" u="none" dirty="0">
                <a:latin typeface="Calibri" panose="020F0502020204030204" pitchFamily="34" charset="0"/>
              </a:rPr>
              <a:t>*Some LHINs have changed their target populations to the sub-region numbers released by MOHLTC in October 2017 while others have kept the numbers from May 2016. One Health Link in the NE LHIN does not yet have a target population. It should be noted that the “target population” listed, based on patients with four or more chronic conditions, refers to the number of patients that may benefit from a Health Links approach to care and is generally accepted to be approximately 5% of the population in each LHIN. LHINs set and enter quarterly targets in QI RAP so that they can be reported here as a reference </a:t>
            </a:r>
            <a:r>
              <a:rPr lang="en-US" sz="1100" i="1" u="none" dirty="0" smtClean="0">
                <a:latin typeface="Calibri" panose="020F0502020204030204" pitchFamily="34" charset="0"/>
              </a:rPr>
              <a:t>point.</a:t>
            </a:r>
            <a:endParaRPr lang="en-US" sz="1100" i="1" u="none" dirty="0">
              <a:latin typeface="Calibri" panose="020F0502020204030204" pitchFamily="34" charset="0"/>
            </a:endParaRPr>
          </a:p>
        </p:txBody>
      </p:sp>
    </p:spTree>
    <p:extLst>
      <p:ext uri="{BB962C8B-B14F-4D97-AF65-F5344CB8AC3E}">
        <p14:creationId xmlns:p14="http://schemas.microsoft.com/office/powerpoint/2010/main" val="333635629"/>
      </p:ext>
    </p:extLst>
  </p:cSld>
  <p:clrMapOvr>
    <a:masterClrMapping/>
  </p:clrMapOvr>
</p:sld>
</file>

<file path=ppt/theme/theme1.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32E61DC5063849A0971395976CD092" ma:contentTypeVersion="" ma:contentTypeDescription="Create a new document." ma:contentTypeScope="" ma:versionID="2cb2b2b77313b8d13813e7e47daf80ff">
  <xsd:schema xmlns:xsd="http://www.w3.org/2001/XMLSchema" xmlns:xs="http://www.w3.org/2001/XMLSchema" xmlns:p="http://schemas.microsoft.com/office/2006/metadata/properties" xmlns:ns2="ebe53f78-f5b5-491f-adc9-7a5b9ee8709d" xmlns:ns3="94271ad5-0403-452e-ae26-3be5d9c0b771" targetNamespace="http://schemas.microsoft.com/office/2006/metadata/properties" ma:root="true" ma:fieldsID="518f14b9d744950a1bf47905eacee6c3" ns2:_="" ns3:_="">
    <xsd:import namespace="ebe53f78-f5b5-491f-adc9-7a5b9ee8709d"/>
    <xsd:import namespace="94271ad5-0403-452e-ae26-3be5d9c0b77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e53f78-f5b5-491f-adc9-7a5b9ee8709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271ad5-0403-452e-ae26-3be5d9c0b77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211F7-2DF1-4B68-8B60-CC913EB92E33}">
  <ds:schemaRef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94271ad5-0403-452e-ae26-3be5d9c0b771"/>
    <ds:schemaRef ds:uri="ebe53f78-f5b5-491f-adc9-7a5b9ee8709d"/>
    <ds:schemaRef ds:uri="http://www.w3.org/XML/1998/namespace"/>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61E4429B-BDAC-4D5A-A49F-9F22698C11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e53f78-f5b5-491f-adc9-7a5b9ee8709d"/>
    <ds:schemaRef ds:uri="94271ad5-0403-452e-ae26-3be5d9c0b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2144</TotalTime>
  <Words>957</Words>
  <Application>Microsoft Office PowerPoint</Application>
  <PresentationFormat>On-screen Show (4:3)</PresentationFormat>
  <Paragraphs>140</Paragraphs>
  <Slides>11</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MS PGothic</vt:lpstr>
      <vt:lpstr>MS PGothic</vt:lpstr>
      <vt:lpstr>Arial</vt:lpstr>
      <vt:lpstr>Arial Narrow</vt:lpstr>
      <vt:lpstr>Calibri</vt:lpstr>
      <vt:lpstr>Courier New</vt:lpstr>
      <vt:lpstr>Helvetica Neue</vt:lpstr>
      <vt:lpstr>Helvetica Neue Light</vt:lpstr>
      <vt:lpstr>ITC Century Std Book</vt:lpstr>
      <vt:lpstr>Times New Roman</vt:lpstr>
      <vt:lpstr>HQO_Slide</vt:lpstr>
      <vt:lpstr>PowerPoint Presentation</vt:lpstr>
      <vt:lpstr> Health Links:   Improving Integrated Care for Patients with Multiple Conditions and Complex Needs</vt:lpstr>
      <vt:lpstr>The Health Links Quarterly Report</vt:lpstr>
      <vt:lpstr>Highlights from this Quarter</vt:lpstr>
      <vt:lpstr>Numbers at a Glance – Q2 Update</vt:lpstr>
      <vt:lpstr>Patient Story: Mr. TD</vt:lpstr>
      <vt:lpstr>Patient Story: Sandra</vt:lpstr>
      <vt:lpstr>Impact of Health Links – Q2 Update</vt:lpstr>
      <vt:lpstr>Quarterly and Cumulative Data – Q2 Update</vt:lpstr>
      <vt:lpstr>Supporting the Health Links Approach to Care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Carol</dc:creator>
  <cp:lastModifiedBy>Jones, Sue</cp:lastModifiedBy>
  <cp:revision>223</cp:revision>
  <cp:lastPrinted>2017-11-27T19:46:01Z</cp:lastPrinted>
  <dcterms:modified xsi:type="dcterms:W3CDTF">2017-12-05T14:55:47Z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0x010100B032E61DC5063849A0971395976CD092</vt:lpwstr>
  </property>
</Properties>
</file>