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769" r:id="rId4"/>
  </p:sldMasterIdLst>
  <p:notesMasterIdLst>
    <p:notesMasterId r:id="rId16"/>
  </p:notesMasterIdLst>
  <p:handoutMasterIdLst>
    <p:handoutMasterId r:id="rId17"/>
  </p:handoutMasterIdLst>
  <p:sldIdLst>
    <p:sldId id="357" r:id="rId5"/>
    <p:sldId id="370" r:id="rId6"/>
    <p:sldId id="377" r:id="rId7"/>
    <p:sldId id="376" r:id="rId8"/>
    <p:sldId id="365" r:id="rId9"/>
    <p:sldId id="366" r:id="rId10"/>
    <p:sldId id="373" r:id="rId11"/>
    <p:sldId id="355" r:id="rId12"/>
    <p:sldId id="369" r:id="rId13"/>
    <p:sldId id="372" r:id="rId14"/>
    <p:sldId id="351" r:id="rId15"/>
  </p:sldIdLst>
  <p:sldSz cx="9144000" cy="6858000" type="screen4x3"/>
  <p:notesSz cx="9309100" cy="7023100"/>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212" userDrawn="1">
          <p15:clr>
            <a:srgbClr val="A4A3A4"/>
          </p15:clr>
        </p15:guide>
        <p15:guide id="2" pos="29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1" name="Loren Aytona" initials="" lastIdx="37" clrIdx="1"/>
  <p:cmAuthor id="2" name="Adatia, Tasleen" initials="AT" lastIdx="5" clrIdx="2">
    <p:extLst>
      <p:ext uri="{19B8F6BF-5375-455C-9EA6-DF929625EA0E}">
        <p15:presenceInfo xmlns:p15="http://schemas.microsoft.com/office/powerpoint/2012/main" userId="S-1-5-21-535683054-4239906057-3132855710-34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A8B4"/>
    <a:srgbClr val="D2492A"/>
    <a:srgbClr val="00A0AF"/>
    <a:srgbClr val="EDFDFF"/>
    <a:srgbClr val="EEDACF"/>
    <a:srgbClr val="F7F7F7"/>
    <a:srgbClr val="000000"/>
    <a:srgbClr val="C86205"/>
    <a:srgbClr val="8B9187"/>
    <a:srgbClr val="0C65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52" autoAdjust="0"/>
  </p:normalViewPr>
  <p:slideViewPr>
    <p:cSldViewPr snapToGrid="0">
      <p:cViewPr varScale="1">
        <p:scale>
          <a:sx n="63" d="100"/>
          <a:sy n="63" d="100"/>
        </p:scale>
        <p:origin x="1380" y="48"/>
      </p:cViewPr>
      <p:guideLst>
        <p:guide orient="horz" pos="470"/>
        <p:guide orient="horz" pos="469"/>
        <p:guide orient="horz" pos="349"/>
        <p:guide pos="2835"/>
      </p:guideLst>
    </p:cSldViewPr>
  </p:slideViewPr>
  <p:notesTextViewPr>
    <p:cViewPr>
      <p:scale>
        <a:sx n="100" d="100"/>
        <a:sy n="100" d="100"/>
      </p:scale>
      <p:origin x="0" y="0"/>
    </p:cViewPr>
  </p:notesTextViewPr>
  <p:notesViewPr>
    <p:cSldViewPr snapToGrid="0">
      <p:cViewPr>
        <p:scale>
          <a:sx n="1" d="2"/>
          <a:sy n="1" d="2"/>
        </p:scale>
        <p:origin x="0" y="0"/>
      </p:cViewPr>
      <p:guideLst>
        <p:guide orient="horz" pos="2212"/>
        <p:guide pos="29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4034475" cy="351155"/>
          </a:xfrm>
          <a:prstGeom prst="rect">
            <a:avLst/>
          </a:prstGeom>
          <a:noFill/>
          <a:ln w="9525">
            <a:noFill/>
            <a:miter lim="800000"/>
            <a:headEnd/>
            <a:tailEnd/>
          </a:ln>
          <a:effectLst/>
        </p:spPr>
        <p:txBody>
          <a:bodyPr vert="horz" wrap="square" lIns="91861" tIns="45930" rIns="91861" bIns="45930"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a:t>Health Quality Ontario</a:t>
            </a:r>
          </a:p>
        </p:txBody>
      </p:sp>
      <p:sp>
        <p:nvSpPr>
          <p:cNvPr id="234500" name="Rectangle 4"/>
          <p:cNvSpPr>
            <a:spLocks noGrp="1" noChangeArrowheads="1"/>
          </p:cNvSpPr>
          <p:nvPr>
            <p:ph type="ftr" sz="quarter" idx="2"/>
          </p:nvPr>
        </p:nvSpPr>
        <p:spPr bwMode="auto">
          <a:xfrm>
            <a:off x="0" y="6670349"/>
            <a:ext cx="5998313" cy="351155"/>
          </a:xfrm>
          <a:prstGeom prst="rect">
            <a:avLst/>
          </a:prstGeom>
          <a:noFill/>
          <a:ln w="9525">
            <a:noFill/>
            <a:miter lim="800000"/>
            <a:headEnd/>
            <a:tailEnd/>
          </a:ln>
          <a:effectLst/>
        </p:spPr>
        <p:txBody>
          <a:bodyPr vert="horz" wrap="square" lIns="91861" tIns="45930" rIns="91861" bIns="45930"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301677" y="6670349"/>
            <a:ext cx="1005830" cy="351155"/>
          </a:xfrm>
          <a:prstGeom prst="rect">
            <a:avLst/>
          </a:prstGeom>
          <a:noFill/>
          <a:ln w="9525">
            <a:noFill/>
            <a:miter lim="800000"/>
            <a:headEnd/>
            <a:tailEnd/>
          </a:ln>
          <a:effectLst/>
        </p:spPr>
        <p:txBody>
          <a:bodyPr vert="horz" wrap="square" lIns="91861" tIns="45930" rIns="91861" bIns="45930"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4034475" cy="351155"/>
          </a:xfrm>
          <a:prstGeom prst="rect">
            <a:avLst/>
          </a:prstGeom>
          <a:noFill/>
          <a:ln w="9525">
            <a:noFill/>
            <a:miter lim="800000"/>
            <a:headEnd/>
            <a:tailEnd/>
          </a:ln>
        </p:spPr>
        <p:txBody>
          <a:bodyPr vert="horz" wrap="square" lIns="93306" tIns="46654" rIns="93306" bIns="46654" numCol="1" anchor="t" anchorCtr="0" compatLnSpc="1">
            <a:prstTxWarp prst="textNoShape">
              <a:avLst/>
            </a:prstTxWarp>
          </a:bodyPr>
          <a:lstStyle>
            <a:lvl1pPr defTabSz="465682"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73032" y="0"/>
            <a:ext cx="4034475" cy="351155"/>
          </a:xfrm>
          <a:prstGeom prst="rect">
            <a:avLst/>
          </a:prstGeom>
          <a:noFill/>
          <a:ln w="9525">
            <a:noFill/>
            <a:miter lim="800000"/>
            <a:headEnd/>
            <a:tailEnd/>
          </a:ln>
        </p:spPr>
        <p:txBody>
          <a:bodyPr vert="horz" wrap="square" lIns="93306" tIns="46654" rIns="93306" bIns="46654" numCol="1" anchor="t" anchorCtr="0" compatLnSpc="1">
            <a:prstTxWarp prst="textNoShape">
              <a:avLst/>
            </a:prstTxWarp>
          </a:bodyPr>
          <a:lstStyle>
            <a:lvl1pPr algn="r" defTabSz="465682" eaLnBrk="0" hangingPunct="0">
              <a:defRPr sz="1200" u="none"/>
            </a:lvl1pPr>
          </a:lstStyle>
          <a:p>
            <a:fld id="{24F56CF2-DCFE-4A13-AF35-E1D99AC3E997}" type="datetime1">
              <a:rPr lang="en-CA" altLang="en-US"/>
              <a:pPr/>
              <a:t>2017-12-05</a:t>
            </a:fld>
            <a:endParaRPr lang="en-CA" altLang="en-US"/>
          </a:p>
        </p:txBody>
      </p:sp>
      <p:sp>
        <p:nvSpPr>
          <p:cNvPr id="32772" name="Rectangle 4"/>
          <p:cNvSpPr>
            <a:spLocks noGrp="1" noRot="1" noChangeAspect="1" noChangeArrowheads="1" noTextEdit="1"/>
          </p:cNvSpPr>
          <p:nvPr>
            <p:ph type="sldImg" idx="2"/>
          </p:nvPr>
        </p:nvSpPr>
        <p:spPr bwMode="auto">
          <a:xfrm>
            <a:off x="2898775" y="527050"/>
            <a:ext cx="3511550" cy="2633663"/>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30910" y="3335973"/>
            <a:ext cx="7447280" cy="3160395"/>
          </a:xfrm>
          <a:prstGeom prst="rect">
            <a:avLst/>
          </a:prstGeom>
          <a:noFill/>
          <a:ln w="9525">
            <a:noFill/>
            <a:miter lim="800000"/>
            <a:headEnd/>
            <a:tailEnd/>
          </a:ln>
        </p:spPr>
        <p:txBody>
          <a:bodyPr vert="horz" wrap="square" lIns="93306" tIns="46654" rIns="93306" bIns="4665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6670349"/>
            <a:ext cx="4034475" cy="351155"/>
          </a:xfrm>
          <a:prstGeom prst="rect">
            <a:avLst/>
          </a:prstGeom>
          <a:noFill/>
          <a:ln w="9525">
            <a:noFill/>
            <a:miter lim="800000"/>
            <a:headEnd/>
            <a:tailEnd/>
          </a:ln>
        </p:spPr>
        <p:txBody>
          <a:bodyPr vert="horz" wrap="square" lIns="93306" tIns="46654" rIns="93306" bIns="46654" numCol="1" anchor="b" anchorCtr="0" compatLnSpc="1">
            <a:prstTxWarp prst="textNoShape">
              <a:avLst/>
            </a:prstTxWarp>
          </a:bodyPr>
          <a:lstStyle>
            <a:lvl1pPr defTabSz="465682"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73032" y="6670349"/>
            <a:ext cx="4034475" cy="351155"/>
          </a:xfrm>
          <a:prstGeom prst="rect">
            <a:avLst/>
          </a:prstGeom>
          <a:noFill/>
          <a:ln w="9525">
            <a:noFill/>
            <a:miter lim="800000"/>
            <a:headEnd/>
            <a:tailEnd/>
          </a:ln>
        </p:spPr>
        <p:txBody>
          <a:bodyPr vert="horz" wrap="square" lIns="93306" tIns="46654" rIns="93306" bIns="46654" numCol="1" anchor="b" anchorCtr="0" compatLnSpc="1">
            <a:prstTxWarp prst="textNoShape">
              <a:avLst/>
            </a:prstTxWarp>
          </a:bodyPr>
          <a:lstStyle>
            <a:lvl1pPr algn="r" defTabSz="465682"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0</a:t>
            </a:fld>
            <a:endParaRPr lang="en-CA" altLang="en-US"/>
          </a:p>
        </p:txBody>
      </p:sp>
    </p:spTree>
    <p:extLst>
      <p:ext uri="{BB962C8B-B14F-4D97-AF65-F5344CB8AC3E}">
        <p14:creationId xmlns:p14="http://schemas.microsoft.com/office/powerpoint/2010/main" val="3965980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4</a:t>
            </a:fld>
            <a:endParaRPr lang="en-CA" altLang="en-US" smtClean="0"/>
          </a:p>
        </p:txBody>
      </p:sp>
    </p:spTree>
    <p:extLst>
      <p:ext uri="{BB962C8B-B14F-4D97-AF65-F5344CB8AC3E}">
        <p14:creationId xmlns:p14="http://schemas.microsoft.com/office/powerpoint/2010/main" val="832887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5</a:t>
            </a:fld>
            <a:endParaRPr lang="en-CA" altLang="en-US" smtClean="0"/>
          </a:p>
        </p:txBody>
      </p:sp>
    </p:spTree>
    <p:extLst>
      <p:ext uri="{BB962C8B-B14F-4D97-AF65-F5344CB8AC3E}">
        <p14:creationId xmlns:p14="http://schemas.microsoft.com/office/powerpoint/2010/main" val="1759928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6</a:t>
            </a:fld>
            <a:endParaRPr lang="en-CA" altLang="en-US" smtClean="0"/>
          </a:p>
        </p:txBody>
      </p:sp>
    </p:spTree>
    <p:extLst>
      <p:ext uri="{BB962C8B-B14F-4D97-AF65-F5344CB8AC3E}">
        <p14:creationId xmlns:p14="http://schemas.microsoft.com/office/powerpoint/2010/main" val="3495181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7</a:t>
            </a:fld>
            <a:endParaRPr lang="en-CA" altLang="en-US" smtClean="0"/>
          </a:p>
        </p:txBody>
      </p:sp>
    </p:spTree>
    <p:extLst>
      <p:ext uri="{BB962C8B-B14F-4D97-AF65-F5344CB8AC3E}">
        <p14:creationId xmlns:p14="http://schemas.microsoft.com/office/powerpoint/2010/main" val="2851084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8</a:t>
            </a:fld>
            <a:endParaRPr lang="en-CA" altLang="en-US" smtClean="0"/>
          </a:p>
        </p:txBody>
      </p:sp>
    </p:spTree>
    <p:extLst>
      <p:ext uri="{BB962C8B-B14F-4D97-AF65-F5344CB8AC3E}">
        <p14:creationId xmlns:p14="http://schemas.microsoft.com/office/powerpoint/2010/main" val="2924544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solidFill>
                  <a:srgbClr val="000000"/>
                </a:solidFill>
              </a:rPr>
              <a:pPr/>
              <a:t>9</a:t>
            </a:fld>
            <a:endParaRPr lang="en-CA" altLang="en-US" smtClean="0">
              <a:solidFill>
                <a:srgbClr val="000000"/>
              </a:solidFill>
            </a:endParaRPr>
          </a:p>
        </p:txBody>
      </p:sp>
    </p:spTree>
    <p:extLst>
      <p:ext uri="{BB962C8B-B14F-4D97-AF65-F5344CB8AC3E}">
        <p14:creationId xmlns:p14="http://schemas.microsoft.com/office/powerpoint/2010/main" val="415981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33233164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264576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2" y="0"/>
            <a:ext cx="9175334" cy="6920640"/>
          </a:xfrm>
          <a:prstGeom prst="rect">
            <a:avLst/>
          </a:prstGeom>
        </p:spPr>
      </p:pic>
    </p:spTree>
    <p:extLst>
      <p:ext uri="{BB962C8B-B14F-4D97-AF65-F5344CB8AC3E}">
        <p14:creationId xmlns:p14="http://schemas.microsoft.com/office/powerpoint/2010/main" val="3795549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3999" cy="6897005"/>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434770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788A"/>
                </a:solidFill>
              </a:defRPr>
            </a:lvl1pPr>
          </a:lstStyle>
          <a:p>
            <a:r>
              <a:rPr lang="en-US"/>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A0A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A0A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Footer Placeholder 7"/>
          <p:cNvSpPr>
            <a:spLocks noGrp="1" noChangeArrowheads="1"/>
          </p:cNvSpPr>
          <p:nvPr>
            <p:ph type="ftr" sz="quarter" idx="10"/>
          </p:nvPr>
        </p:nvSpPr>
        <p:spPr/>
        <p:txBody>
          <a:bodyPr/>
          <a:lstStyle>
            <a:lvl1pPr>
              <a:defRPr/>
            </a:lvl1pPr>
          </a:lstStyle>
          <a:p>
            <a:pPr>
              <a:defRPr/>
            </a:pPr>
            <a:r>
              <a:rPr lang="en-US" dirty="0">
                <a:solidFill>
                  <a:srgbClr val="FFFFFF"/>
                </a:solidFill>
              </a:rPr>
              <a:t>www.HQOntario.ca</a:t>
            </a:r>
            <a:endParaRPr lang="en-CA" dirty="0">
              <a:solidFill>
                <a:srgbClr val="FFFFFF"/>
              </a:solidFill>
            </a:endParaRPr>
          </a:p>
        </p:txBody>
      </p:sp>
      <p:sp>
        <p:nvSpPr>
          <p:cNvPr id="8" name="Slide Number Placeholder 6"/>
          <p:cNvSpPr>
            <a:spLocks noGrp="1"/>
          </p:cNvSpPr>
          <p:nvPr>
            <p:ph type="sldNum" sz="quarter" idx="11"/>
          </p:nvPr>
        </p:nvSpPr>
        <p:spPr/>
        <p:txBody>
          <a:bodyPr/>
          <a:lstStyle>
            <a:lvl1pPr>
              <a:defRPr/>
            </a:lvl1pPr>
          </a:lstStyle>
          <a:p>
            <a:fld id="{F2A2E6B8-0383-49C9-8156-47AC77A980AE}"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291341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2198613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dirty="0">
              <a:solidFill>
                <a:srgbClr val="00788A"/>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955607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dirty="0">
              <a:solidFill>
                <a:srgbClr val="00788A"/>
              </a:solidFill>
              <a:latin typeface="Arial"/>
              <a:cs typeface="Arial"/>
            </a:endParaRPr>
          </a:p>
        </p:txBody>
      </p:sp>
    </p:spTree>
    <p:extLst>
      <p:ext uri="{BB962C8B-B14F-4D97-AF65-F5344CB8AC3E}">
        <p14:creationId xmlns:p14="http://schemas.microsoft.com/office/powerpoint/2010/main" val="453525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dirty="0">
              <a:solidFill>
                <a:srgbClr val="00788A"/>
              </a:solidFill>
              <a:latin typeface="Arial"/>
              <a:cs typeface="Arial"/>
            </a:endParaRPr>
          </a:p>
        </p:txBody>
      </p:sp>
    </p:spTree>
    <p:extLst>
      <p:ext uri="{BB962C8B-B14F-4D97-AF65-F5344CB8AC3E}">
        <p14:creationId xmlns:p14="http://schemas.microsoft.com/office/powerpoint/2010/main" val="2434114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dirty="0">
              <a:solidFill>
                <a:srgbClr val="00788A"/>
              </a:solidFill>
              <a:latin typeface="Arial"/>
              <a:cs typeface="Arial"/>
            </a:endParaRPr>
          </a:p>
        </p:txBody>
      </p:sp>
    </p:spTree>
    <p:extLst>
      <p:ext uri="{BB962C8B-B14F-4D97-AF65-F5344CB8AC3E}">
        <p14:creationId xmlns:p14="http://schemas.microsoft.com/office/powerpoint/2010/main" val="3942003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dirty="0"/>
              <a:t>Click to edit Master title style</a:t>
            </a:r>
            <a:endParaRPr lang="en-CA" dirty="0"/>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174678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65" y="-81344"/>
            <a:ext cx="9198665" cy="6937130"/>
          </a:xfrm>
          <a:prstGeom prst="rect">
            <a:avLst/>
          </a:prstGeom>
        </p:spPr>
      </p:pic>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dirty="0">
              <a:solidFill>
                <a:srgbClr val="FFFFFF"/>
              </a:solidFill>
              <a:latin typeface="Arial"/>
              <a:cs typeface="Arial"/>
            </a:endParaRPr>
          </a:p>
        </p:txBody>
      </p:sp>
    </p:spTree>
    <p:extLst>
      <p:ext uri="{BB962C8B-B14F-4D97-AF65-F5344CB8AC3E}">
        <p14:creationId xmlns:p14="http://schemas.microsoft.com/office/powerpoint/2010/main" val="3862329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dirty="0">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dirty="0">
                <a:solidFill>
                  <a:srgbClr val="00A0AF"/>
                </a:solidFill>
                <a:latin typeface="ITC Century Std Book"/>
                <a:cs typeface="ITC Century Std Book"/>
              </a:rPr>
              <a:t>”</a:t>
            </a:r>
          </a:p>
        </p:txBody>
      </p:sp>
    </p:spTree>
    <p:extLst>
      <p:ext uri="{BB962C8B-B14F-4D97-AF65-F5344CB8AC3E}">
        <p14:creationId xmlns:p14="http://schemas.microsoft.com/office/powerpoint/2010/main" val="2388294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CA" altLang="en-US" dirty="0"/>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4581" r:id="rId1"/>
    <p:sldLayoutId id="2147484576" r:id="rId2"/>
    <p:sldLayoutId id="2147484557" r:id="rId3"/>
    <p:sldLayoutId id="2147484567" r:id="rId4"/>
    <p:sldLayoutId id="2147484563" r:id="rId5"/>
    <p:sldLayoutId id="2147484574" r:id="rId6"/>
    <p:sldLayoutId id="2147484577" r:id="rId7"/>
    <p:sldLayoutId id="2147484572" r:id="rId8"/>
    <p:sldLayoutId id="2147484562" r:id="rId9"/>
    <p:sldLayoutId id="2147484573" r:id="rId10"/>
    <p:sldLayoutId id="2147484579" r:id="rId11"/>
    <p:sldLayoutId id="2147484582" r:id="rId12"/>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quorum.hqontario.ca/fr/Home/Community/Groups/Activity/groupid/46"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quorum.hqontario.ca/LinkClick.aspx?fileticket=BuGWiCYA5BM%3d&amp;portalid=0&amp;timestamp=1512423127086"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quorum.hqontario.ca/LinkClick.aspx?fileticket=mA-SacDrnsU%3d&amp;portalid=0&amp;timestamp=1512423146982"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1724025" y="5721350"/>
            <a:ext cx="185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3796" name="Rectangle 2"/>
          <p:cNvSpPr txBox="1">
            <a:spLocks noChangeArrowheads="1"/>
          </p:cNvSpPr>
          <p:nvPr/>
        </p:nvSpPr>
        <p:spPr bwMode="auto">
          <a:xfrm>
            <a:off x="554492" y="707332"/>
            <a:ext cx="6258684" cy="2979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3880"/>
              </a:lnSpc>
              <a:spcAft>
                <a:spcPts val="600"/>
              </a:spcAft>
            </a:pPr>
            <a:r>
              <a:rPr lang="fr-CA" sz="3600" b="1" u="none">
                <a:solidFill>
                  <a:srgbClr val="00A0AF"/>
                </a:solidFill>
              </a:rPr>
              <a:t>Maillons santé : Extraits du rapport du T2 2017/2018 </a:t>
            </a:r>
          </a:p>
          <a:p>
            <a:pPr>
              <a:lnSpc>
                <a:spcPts val="2580"/>
              </a:lnSpc>
              <a:spcAft>
                <a:spcPts val="600"/>
              </a:spcAft>
            </a:pPr>
            <a:endParaRPr lang="en-US" altLang="en-US" sz="2000" b="1" u="none" dirty="0">
              <a:solidFill>
                <a:srgbClr val="000000"/>
              </a:solidFill>
            </a:endParaRPr>
          </a:p>
          <a:p>
            <a:pPr>
              <a:lnSpc>
                <a:spcPts val="1980"/>
              </a:lnSpc>
              <a:spcAft>
                <a:spcPts val="600"/>
              </a:spcAft>
            </a:pPr>
            <a:r>
              <a:rPr lang="fr-CA" u="none" cap="all">
                <a:solidFill>
                  <a:srgbClr val="000000"/>
                </a:solidFill>
              </a:rPr>
              <a:t>8 DÉCEMBRE 2017</a:t>
            </a:r>
          </a:p>
        </p:txBody>
      </p:sp>
      <p:pic>
        <p:nvPicPr>
          <p:cNvPr id="1026" name="Picture 2" descr="Qualité des services de santé Ontario_Améliorons notre système de sant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0763" y="5602713"/>
            <a:ext cx="3043237"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0370" y="5602713"/>
            <a:ext cx="2860386" cy="597028"/>
          </a:xfrm>
          <a:prstGeom prst="rect">
            <a:avLst/>
          </a:prstGeom>
        </p:spPr>
      </p:pic>
    </p:spTree>
    <p:extLst>
      <p:ext uri="{BB962C8B-B14F-4D97-AF65-F5344CB8AC3E}">
        <p14:creationId xmlns:p14="http://schemas.microsoft.com/office/powerpoint/2010/main" val="2940051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0"/>
            <a:ext cx="8229600" cy="812757"/>
          </a:xfrm>
        </p:spPr>
        <p:txBody>
          <a:bodyPr/>
          <a:lstStyle/>
          <a:p>
            <a:r>
              <a:rPr lang="fr-CA" sz="2600" dirty="0"/>
              <a:t>Appuyer l'approche aux soins des maillons santé</a:t>
            </a:r>
          </a:p>
        </p:txBody>
      </p:sp>
      <p:sp>
        <p:nvSpPr>
          <p:cNvPr id="5" name="Footer Placeholder 4"/>
          <p:cNvSpPr>
            <a:spLocks noGrp="1"/>
          </p:cNvSpPr>
          <p:nvPr>
            <p:ph type="ftr" sz="quarter" idx="10"/>
          </p:nvPr>
        </p:nvSpPr>
        <p:spPr/>
        <p:txBody>
          <a:bodyPr/>
          <a:lstStyle/>
          <a:p>
            <a:pPr>
              <a:defRPr/>
            </a:pPr>
            <a:r>
              <a:rPr lang="fr-CA">
                <a:solidFill>
                  <a:srgbClr val="FFFFFF"/>
                </a:solidFill>
              </a:rPr>
              <a:t>www.HQOntario.ca</a:t>
            </a:r>
          </a:p>
        </p:txBody>
      </p:sp>
      <p:graphicFrame>
        <p:nvGraphicFramePr>
          <p:cNvPr id="3" name="Table 2"/>
          <p:cNvGraphicFramePr>
            <a:graphicFrameLocks noGrp="1"/>
          </p:cNvGraphicFramePr>
          <p:nvPr>
            <p:extLst>
              <p:ext uri="{D42A27DB-BD31-4B8C-83A1-F6EECF244321}">
                <p14:modId xmlns:p14="http://schemas.microsoft.com/office/powerpoint/2010/main" val="3429828424"/>
              </p:ext>
            </p:extLst>
          </p:nvPr>
        </p:nvGraphicFramePr>
        <p:xfrm>
          <a:off x="250886" y="834707"/>
          <a:ext cx="8660818" cy="5329122"/>
        </p:xfrm>
        <a:graphic>
          <a:graphicData uri="http://schemas.openxmlformats.org/drawingml/2006/table">
            <a:tbl>
              <a:tblPr firstRow="1" bandRow="1">
                <a:tableStyleId>{5C22544A-7EE6-4342-B048-85BDC9FD1C3A}</a:tableStyleId>
              </a:tblPr>
              <a:tblGrid>
                <a:gridCol w="3471369">
                  <a:extLst>
                    <a:ext uri="{9D8B030D-6E8A-4147-A177-3AD203B41FA5}">
                      <a16:colId xmlns="" xmlns:a16="http://schemas.microsoft.com/office/drawing/2014/main" val="20000"/>
                    </a:ext>
                  </a:extLst>
                </a:gridCol>
                <a:gridCol w="5189449">
                  <a:extLst>
                    <a:ext uri="{9D8B030D-6E8A-4147-A177-3AD203B41FA5}">
                      <a16:colId xmlns="" xmlns:a16="http://schemas.microsoft.com/office/drawing/2014/main" val="20001"/>
                    </a:ext>
                  </a:extLst>
                </a:gridCol>
              </a:tblGrid>
              <a:tr h="766395">
                <a:tc gridSpan="2">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fr-CA" sz="1800" b="1" dirty="0">
                          <a:solidFill>
                            <a:schemeClr val="bg1"/>
                          </a:solidFill>
                        </a:rPr>
                        <a:t>Maillons santé :</a:t>
                      </a:r>
                    </a:p>
                    <a:p>
                      <a:pPr marL="0" marR="0" indent="0" algn="ctr" defTabSz="914400" rtl="0" eaLnBrk="1" fontAlgn="auto" latinLnBrk="0" hangingPunct="1">
                        <a:lnSpc>
                          <a:spcPct val="120000"/>
                        </a:lnSpc>
                        <a:spcBef>
                          <a:spcPts val="0"/>
                        </a:spcBef>
                        <a:spcAft>
                          <a:spcPts val="0"/>
                        </a:spcAft>
                        <a:buClrTx/>
                        <a:buSzTx/>
                        <a:buFontTx/>
                        <a:buNone/>
                        <a:tabLst/>
                        <a:defRPr/>
                      </a:pPr>
                      <a:r>
                        <a:rPr lang="fr-CA" sz="1500" b="0" i="0" dirty="0">
                          <a:solidFill>
                            <a:schemeClr val="bg1"/>
                          </a:solidFill>
                        </a:rPr>
                        <a:t>Améliorer les soins intégrés pour les patients ayant plusieurs affections et des besoins complexes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99908"/>
                    </a:solidFill>
                  </a:tcPr>
                </a:tc>
                <a:tc hMerge="1">
                  <a:txBody>
                    <a:bodyPr/>
                    <a:lstStyle/>
                    <a:p>
                      <a:pPr marL="0" marR="0" indent="0" algn="l" defTabSz="914400" rtl="0" eaLnBrk="1" fontAlgn="auto" latinLnBrk="0" hangingPunct="1">
                        <a:lnSpc>
                          <a:spcPct val="120000"/>
                        </a:lnSpc>
                        <a:spcBef>
                          <a:spcPts val="0"/>
                        </a:spcBef>
                        <a:spcAft>
                          <a:spcPts val="0"/>
                        </a:spcAft>
                        <a:buClrTx/>
                        <a:buSzTx/>
                        <a:buFontTx/>
                        <a:buNone/>
                        <a:tabLst/>
                        <a:defRPr/>
                      </a:pPr>
                      <a:endParaRPr lang="en-CA" sz="2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88A"/>
                    </a:solidFill>
                  </a:tcPr>
                </a:tc>
              </a:tr>
              <a:tr h="445579">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fr-CA" sz="1800" b="1">
                          <a:solidFill>
                            <a:schemeClr val="bg1"/>
                          </a:solidFill>
                        </a:rPr>
                        <a:t>MSSLD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88A"/>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fr-CA" sz="1800" b="1" dirty="0">
                          <a:solidFill>
                            <a:schemeClr val="bg1"/>
                          </a:solidFill>
                        </a:rPr>
                        <a:t>RLISS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88A"/>
                    </a:solidFill>
                  </a:tcPr>
                </a:tc>
                <a:extLst>
                  <a:ext uri="{0D108BD9-81ED-4DB2-BD59-A6C34878D82A}">
                    <a16:rowId xmlns="" xmlns:a16="http://schemas.microsoft.com/office/drawing/2014/main" val="10000"/>
                  </a:ext>
                </a:extLst>
              </a:tr>
              <a:tr h="2334833">
                <a:tc>
                  <a:txBody>
                    <a:bodyPr/>
                    <a:lstStyle/>
                    <a:p>
                      <a:pPr marL="285750" indent="-285750">
                        <a:lnSpc>
                          <a:spcPct val="120000"/>
                        </a:lnSpc>
                        <a:buFont typeface="Arial" panose="020B0604020202020204" pitchFamily="34" charset="0"/>
                        <a:buChar char="•"/>
                      </a:pPr>
                      <a:r>
                        <a:rPr lang="fr-CA" sz="1200"/>
                        <a:t>Établit l'</a:t>
                      </a:r>
                      <a:r>
                        <a:rPr lang="fr-CA" sz="1200" b="1"/>
                        <a:t>orientation stratégique </a:t>
                      </a:r>
                      <a:r>
                        <a:rPr lang="fr-CA" sz="1200"/>
                        <a:t>pour les maillons santé </a:t>
                      </a:r>
                    </a:p>
                    <a:p>
                      <a:pPr marL="285750" indent="-285750">
                        <a:lnSpc>
                          <a:spcPct val="120000"/>
                        </a:lnSpc>
                        <a:buFont typeface="Arial" panose="020B0604020202020204" pitchFamily="34" charset="0"/>
                        <a:buChar char="•"/>
                      </a:pPr>
                      <a:r>
                        <a:rPr lang="fr-CA" sz="1200"/>
                        <a:t>Fournit le financement global pour les RLISS </a:t>
                      </a:r>
                    </a:p>
                    <a:p>
                      <a:pPr marL="285750" indent="-285750">
                        <a:lnSpc>
                          <a:spcPct val="120000"/>
                        </a:lnSpc>
                        <a:buFont typeface="Arial" panose="020B0604020202020204" pitchFamily="34" charset="0"/>
                        <a:buChar char="•"/>
                      </a:pPr>
                      <a:r>
                        <a:rPr lang="fr-CA" sz="1200"/>
                        <a:t>Supervise le </a:t>
                      </a:r>
                      <a:r>
                        <a:rPr lang="fr-CA" sz="1200" b="1"/>
                        <a:t>rendement </a:t>
                      </a:r>
                      <a:r>
                        <a:rPr lang="fr-CA" sz="1200"/>
                        <a:t>global de l'initiative des maillons santé pour orienter la stratégie </a:t>
                      </a:r>
                    </a:p>
                    <a:p>
                      <a:pPr marL="285750" indent="-285750">
                        <a:lnSpc>
                          <a:spcPct val="120000"/>
                        </a:lnSpc>
                        <a:buFont typeface="Arial" panose="020B0604020202020204" pitchFamily="34" charset="0"/>
                        <a:buChar char="•"/>
                      </a:pPr>
                      <a:r>
                        <a:rPr lang="fr-CA" sz="1200"/>
                        <a:t>Contribue au </a:t>
                      </a:r>
                      <a:r>
                        <a:rPr lang="fr-CA" sz="1200" b="1"/>
                        <a:t>succès opérationnel </a:t>
                      </a:r>
                      <a:r>
                        <a:rPr lang="fr-CA" sz="1200"/>
                        <a:t>en intégrant des outils et des mesures de soutien au niveau provincial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nSpc>
                          <a:spcPct val="120000"/>
                        </a:lnSpc>
                        <a:buFont typeface="Arial" panose="020B0604020202020204" pitchFamily="34" charset="0"/>
                        <a:buChar char="•"/>
                      </a:pPr>
                      <a:r>
                        <a:rPr lang="fr-CA" sz="1200"/>
                        <a:t>Établit des </a:t>
                      </a:r>
                      <a:r>
                        <a:rPr lang="fr-CA" sz="1200" b="1"/>
                        <a:t>priorités régionales </a:t>
                      </a:r>
                      <a:r>
                        <a:rPr lang="fr-CA" sz="1200"/>
                        <a:t>pour les maillons santé et s'assure de leur harmonisation avec les priorités provinciales </a:t>
                      </a:r>
                    </a:p>
                    <a:p>
                      <a:pPr marL="285750" indent="-285750">
                        <a:lnSpc>
                          <a:spcPct val="120000"/>
                        </a:lnSpc>
                        <a:buFont typeface="Arial" panose="020B0604020202020204" pitchFamily="34" charset="0"/>
                        <a:buChar char="•"/>
                      </a:pPr>
                      <a:r>
                        <a:rPr lang="fr-CA" sz="1200" b="1"/>
                        <a:t>Finance</a:t>
                      </a:r>
                      <a:r>
                        <a:rPr lang="fr-CA" sz="1200"/>
                        <a:t> les maillons santé conformément aux priorités </a:t>
                      </a:r>
                    </a:p>
                    <a:p>
                      <a:pPr marL="285750" indent="-285750">
                        <a:lnSpc>
                          <a:spcPct val="120000"/>
                        </a:lnSpc>
                        <a:buFont typeface="Arial" panose="020B0604020202020204" pitchFamily="34" charset="0"/>
                        <a:buChar char="•"/>
                      </a:pPr>
                      <a:r>
                        <a:rPr lang="fr-CA" sz="1200"/>
                        <a:t>Maintient la </a:t>
                      </a:r>
                      <a:r>
                        <a:rPr lang="fr-CA" sz="1200" b="1"/>
                        <a:t>responsabilité globale </a:t>
                      </a:r>
                      <a:r>
                        <a:rPr lang="fr-CA" sz="1200"/>
                        <a:t>pour le rendement des maillons santé</a:t>
                      </a:r>
                    </a:p>
                    <a:p>
                      <a:pPr marL="285750" indent="-285750">
                        <a:lnSpc>
                          <a:spcPct val="120000"/>
                        </a:lnSpc>
                        <a:buFont typeface="Arial" panose="020B0604020202020204" pitchFamily="34" charset="0"/>
                        <a:buChar char="•"/>
                      </a:pPr>
                      <a:r>
                        <a:rPr lang="fr-CA" sz="1200" b="1"/>
                        <a:t>Dirige les opérations </a:t>
                      </a:r>
                      <a:r>
                        <a:rPr lang="fr-CA" sz="1200"/>
                        <a:t>par la mise en œuvre de plans d'intégration et d'appui</a:t>
                      </a:r>
                      <a:r>
                        <a:rPr lang="fr-CA" sz="1200" baseline="0"/>
                        <a:t> </a:t>
                      </a:r>
                      <a:r>
                        <a:rPr lang="fr-CA" sz="1200"/>
                        <a:t>pour l'adoption des outils provinciaux </a:t>
                      </a:r>
                    </a:p>
                    <a:p>
                      <a:pPr marL="285750" indent="-285750">
                        <a:lnSpc>
                          <a:spcPct val="120000"/>
                        </a:lnSpc>
                        <a:buFont typeface="Arial" panose="020B0604020202020204" pitchFamily="34" charset="0"/>
                        <a:buChar char="•"/>
                      </a:pPr>
                      <a:r>
                        <a:rPr lang="fr-CA" sz="1200"/>
                        <a:t>Identifie et </a:t>
                      </a:r>
                      <a:r>
                        <a:rPr lang="fr-CA" sz="1200" b="1"/>
                        <a:t>intègre</a:t>
                      </a:r>
                      <a:r>
                        <a:rPr lang="fr-CA" sz="1200"/>
                        <a:t> des mesures de soutien et des outils régionaux, selon les besoins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445579">
                <a:tc gridSpan="2">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fr-CA" sz="1800" b="1">
                          <a:solidFill>
                            <a:schemeClr val="bg1"/>
                          </a:solidFill>
                        </a:rPr>
                        <a:t>Qualité des services de santé Ontario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88A"/>
                    </a:solidFill>
                  </a:tcPr>
                </a:tc>
                <a:tc hMerge="1">
                  <a:txBody>
                    <a:bodyPr/>
                    <a:lstStyle/>
                    <a:p>
                      <a:endParaRPr lang="en-CA" dirty="0"/>
                    </a:p>
                  </a:txBody>
                  <a:tcPr/>
                </a:tc>
                <a:extLst>
                  <a:ext uri="{0D108BD9-81ED-4DB2-BD59-A6C34878D82A}">
                    <a16:rowId xmlns="" xmlns:a16="http://schemas.microsoft.com/office/drawing/2014/main" val="10002"/>
                  </a:ext>
                </a:extLst>
              </a:tr>
              <a:tr h="1336736">
                <a:tc gridSpan="2">
                  <a:txBody>
                    <a:bodyPr/>
                    <a:lstStyle/>
                    <a:p>
                      <a:pPr marL="285750" indent="-285750">
                        <a:lnSpc>
                          <a:spcPct val="120000"/>
                        </a:lnSpc>
                        <a:buFont typeface="Arial" panose="020B0604020202020204" pitchFamily="34" charset="0"/>
                        <a:buChar char="•"/>
                      </a:pPr>
                      <a:r>
                        <a:rPr lang="fr-CA" sz="1200" dirty="0"/>
                        <a:t>Appuie la collecte de données et les rapports et analyses en temps opportun</a:t>
                      </a:r>
                    </a:p>
                    <a:p>
                      <a:pPr marL="285750" indent="-285750">
                        <a:lnSpc>
                          <a:spcPct val="120000"/>
                        </a:lnSpc>
                        <a:buFont typeface="Arial" panose="020B0604020202020204" pitchFamily="34" charset="0"/>
                        <a:buChar char="•"/>
                      </a:pPr>
                      <a:r>
                        <a:rPr lang="fr-CA" sz="1200" dirty="0"/>
                        <a:t>Dirige l'identification systématique des innovations émergentes et des meilleures pratiques </a:t>
                      </a:r>
                    </a:p>
                    <a:p>
                      <a:pPr marL="285750" indent="-285750">
                        <a:lnSpc>
                          <a:spcPct val="120000"/>
                        </a:lnSpc>
                        <a:buFont typeface="Arial" panose="020B0604020202020204" pitchFamily="34" charset="0"/>
                        <a:buChar char="•"/>
                      </a:pPr>
                      <a:r>
                        <a:rPr lang="fr-CA" sz="1200" dirty="0"/>
                        <a:t>Augmente le taux de progrès à l'aide de la normalisation des meilleures pratiques dans les maillons santé</a:t>
                      </a:r>
                    </a:p>
                    <a:p>
                      <a:pPr marL="285750" indent="-285750">
                        <a:lnSpc>
                          <a:spcPct val="120000"/>
                        </a:lnSpc>
                        <a:buFont typeface="Arial" panose="020B0604020202020204" pitchFamily="34" charset="0"/>
                        <a:buChar char="•"/>
                      </a:pPr>
                      <a:r>
                        <a:rPr lang="fr-CA" sz="1200" dirty="0">
                          <a:cs typeface="ＭＳ Ｐゴシック" charset="-128"/>
                        </a:rPr>
                        <a:t>Appuie le partage de leçons entre les maillons santé au niveau régional</a:t>
                      </a:r>
                      <a:r>
                        <a:rPr lang="fr-CA" sz="1200" baseline="0" dirty="0">
                          <a:cs typeface="ＭＳ Ｐゴシック" charset="-128"/>
                        </a:rPr>
                        <a:t> </a:t>
                      </a:r>
                      <a:r>
                        <a:rPr lang="fr-CA" sz="1200" dirty="0">
                          <a:cs typeface="ＭＳ Ｐゴシック" charset="-128"/>
                        </a:rPr>
                        <a:t>et/ou provincial</a:t>
                      </a:r>
                    </a:p>
                    <a:p>
                      <a:pPr marL="285750" indent="-285750">
                        <a:lnSpc>
                          <a:spcPct val="120000"/>
                        </a:lnSpc>
                        <a:buFont typeface="Arial" panose="020B0604020202020204" pitchFamily="34" charset="0"/>
                        <a:buChar char="•"/>
                      </a:pPr>
                      <a:r>
                        <a:rPr lang="fr-CA" sz="1200" dirty="0">
                          <a:cs typeface="ＭＳ Ｐゴシック" charset="-128"/>
                        </a:rPr>
                        <a:t>Présente les initiatives provinciales liées à la qualité pertinentes aux responsables des maillons santé et de RLISS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CA" dirty="0"/>
                    </a:p>
                  </a:txBody>
                  <a:tcPr/>
                </a:tc>
                <a:extLst>
                  <a:ext uri="{0D108BD9-81ED-4DB2-BD59-A6C34878D82A}">
                    <a16:rowId xmlns="" xmlns:a16="http://schemas.microsoft.com/office/drawing/2014/main" val="10003"/>
                  </a:ext>
                </a:extLst>
              </a:tr>
            </a:tbl>
          </a:graphicData>
        </a:graphic>
      </p:graphicFrame>
      <p:sp>
        <p:nvSpPr>
          <p:cNvPr id="6" name="Rectangle 3"/>
          <p:cNvSpPr>
            <a:spLocks noChangeArrowheads="1"/>
          </p:cNvSpPr>
          <p:nvPr/>
        </p:nvSpPr>
        <p:spPr bwMode="auto">
          <a:xfrm>
            <a:off x="250886" y="6373340"/>
            <a:ext cx="68852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fr-CA" sz="900" i="1" u="none">
                <a:latin typeface="+mn-lt"/>
                <a:ea typeface="Calibri" panose="020F0502020204030204" pitchFamily="34" charset="0"/>
                <a:cs typeface="Times New Roman" panose="02020603050405020304" pitchFamily="18" charset="0"/>
              </a:rPr>
              <a:t>Source : Adaptation du « Guide sur le modèle évolué de maillons santé », ministère de la Santé et des Soins de longue durée, 12 novembre 2015.</a:t>
            </a:r>
          </a:p>
          <a:p>
            <a:r>
              <a:rPr lang="fr-CA" sz="900" i="1" u="none">
                <a:latin typeface="+mn-lt"/>
              </a:rPr>
              <a:t>RLISS – Réseau local d'intégration des soins de santé, MSSLD – Ministère de la Santé et des Soins de longue durée.</a:t>
            </a:r>
          </a:p>
        </p:txBody>
      </p:sp>
    </p:spTree>
    <p:extLst>
      <p:ext uri="{BB962C8B-B14F-4D97-AF65-F5344CB8AC3E}">
        <p14:creationId xmlns:p14="http://schemas.microsoft.com/office/powerpoint/2010/main" val="97900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2449" y="1806529"/>
            <a:ext cx="4501441" cy="307777"/>
          </a:xfrm>
          <a:prstGeom prst="rect">
            <a:avLst/>
          </a:prstGeom>
          <a:solidFill>
            <a:srgbClr val="22A8B4"/>
          </a:solidFill>
        </p:spPr>
        <p:txBody>
          <a:bodyPr wrap="square">
            <a:spAutoFit/>
          </a:bodyPr>
          <a:lstStyle/>
          <a:p>
            <a:pPr>
              <a:spcAft>
                <a:spcPts val="0"/>
              </a:spcAft>
            </a:pPr>
            <a:r>
              <a:rPr lang="fr-CA" u="none" kern="1500" spc="200" dirty="0">
                <a:solidFill>
                  <a:schemeClr val="bg1"/>
                </a:solidFill>
                <a:latin typeface="Calibri" panose="020F0502020204030204" pitchFamily="34" charset="0"/>
                <a:ea typeface="Calibri" panose="020F0502020204030204" pitchFamily="34" charset="0"/>
              </a:rPr>
              <a:t>POURSUIVONS LA CONVERSATION.</a:t>
            </a:r>
            <a:endParaRPr lang="fr-CA" u="none" kern="1500" spc="200" dirty="0">
              <a:solidFill>
                <a:schemeClr val="bg1"/>
              </a:solidFill>
              <a:effectLst/>
              <a:latin typeface="Calibri" panose="020F0502020204030204" pitchFamily="34" charset="0"/>
              <a:ea typeface="Calibri" panose="020F0502020204030204" pitchFamily="34" charset="0"/>
            </a:endParaRPr>
          </a:p>
        </p:txBody>
      </p:sp>
      <p:sp>
        <p:nvSpPr>
          <p:cNvPr id="3" name="Rectangle 2"/>
          <p:cNvSpPr/>
          <p:nvPr/>
        </p:nvSpPr>
        <p:spPr>
          <a:xfrm>
            <a:off x="652449" y="759212"/>
            <a:ext cx="4501441" cy="769441"/>
          </a:xfrm>
          <a:prstGeom prst="rect">
            <a:avLst/>
          </a:prstGeom>
          <a:solidFill>
            <a:srgbClr val="22A8B4"/>
          </a:solidFill>
        </p:spPr>
        <p:txBody>
          <a:bodyPr wrap="square">
            <a:spAutoFit/>
          </a:bodyPr>
          <a:lstStyle/>
          <a:p>
            <a:pPr>
              <a:spcAft>
                <a:spcPts val="0"/>
              </a:spcAft>
            </a:pPr>
            <a:r>
              <a:rPr lang="fr-CA" sz="4400" i="1" u="none" dirty="0" smtClean="0">
                <a:solidFill>
                  <a:schemeClr val="bg1"/>
                </a:solidFill>
                <a:latin typeface="Calibri" panose="020F0502020204030204" pitchFamily="34" charset="0"/>
                <a:ea typeface="Calibri" panose="020F0502020204030204" pitchFamily="34" charset="0"/>
              </a:rPr>
              <a:t>Merci.</a:t>
            </a:r>
            <a:endParaRPr lang="fr-CA" sz="4400" i="1" u="none" dirty="0">
              <a:solidFill>
                <a:schemeClr val="bg1"/>
              </a:solidFill>
              <a:effectLst/>
              <a:latin typeface="Calibri" panose="020F0502020204030204" pitchFamily="34" charset="0"/>
              <a:ea typeface="Calibri" panose="020F0502020204030204" pitchFamily="34" charset="0"/>
            </a:endParaRPr>
          </a:p>
        </p:txBody>
      </p:sp>
      <p:pic>
        <p:nvPicPr>
          <p:cNvPr id="4" name="Picture 2" descr="Qualité des services de santé Ontario_Améliorons notre système de sant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270" y="5196313"/>
            <a:ext cx="3733906" cy="1075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1767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B1EE9A1F-27C1-462A-A94C-F48CDDE9F7AE}"/>
              </a:ext>
            </a:extLst>
          </p:cNvPr>
          <p:cNvSpPr>
            <a:spLocks noGrp="1"/>
          </p:cNvSpPr>
          <p:nvPr>
            <p:ph type="title"/>
          </p:nvPr>
        </p:nvSpPr>
        <p:spPr>
          <a:xfrm>
            <a:off x="703840" y="1434079"/>
            <a:ext cx="7368742" cy="1362075"/>
          </a:xfrm>
        </p:spPr>
        <p:txBody>
          <a:bodyPr/>
          <a:lstStyle/>
          <a:p>
            <a:r>
              <a:rPr lang="fr-CA" i="1"/>
              <a:t/>
            </a:r>
            <a:br>
              <a:rPr lang="fr-CA" i="1"/>
            </a:br>
            <a:r>
              <a:rPr lang="fr-CA"/>
              <a:t>Maillons santé : </a:t>
            </a:r>
            <a:br>
              <a:rPr lang="fr-CA"/>
            </a:br>
            <a:r>
              <a:rPr lang="fr-CA" b="0"/>
              <a:t/>
            </a:r>
            <a:br>
              <a:rPr lang="fr-CA" b="0"/>
            </a:br>
            <a:r>
              <a:rPr lang="fr-CA" sz="3200" b="0"/>
              <a:t>Améliorer les soins intégrés pour les patients ayant plusieurs affections et des besoins complexes</a:t>
            </a:r>
          </a:p>
        </p:txBody>
      </p:sp>
    </p:spTree>
    <p:extLst>
      <p:ext uri="{BB962C8B-B14F-4D97-AF65-F5344CB8AC3E}">
        <p14:creationId xmlns:p14="http://schemas.microsoft.com/office/powerpoint/2010/main" val="2180643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90315"/>
            <a:ext cx="8058727" cy="706437"/>
          </a:xfrm>
        </p:spPr>
        <p:txBody>
          <a:bodyPr/>
          <a:lstStyle/>
          <a:p>
            <a:r>
              <a:rPr lang="fr-CA"/>
              <a:t>Le Rapport trimestriel sur les maillons santé</a:t>
            </a:r>
          </a:p>
        </p:txBody>
      </p:sp>
      <p:sp>
        <p:nvSpPr>
          <p:cNvPr id="4" name="TextBox 3"/>
          <p:cNvSpPr txBox="1"/>
          <p:nvPr/>
        </p:nvSpPr>
        <p:spPr>
          <a:xfrm>
            <a:off x="457199" y="1620701"/>
            <a:ext cx="7712364" cy="4893647"/>
          </a:xfrm>
          <a:prstGeom prst="rect">
            <a:avLst/>
          </a:prstGeom>
          <a:noFill/>
        </p:spPr>
        <p:txBody>
          <a:bodyPr wrap="square" rtlCol="0">
            <a:spAutoFit/>
          </a:bodyPr>
          <a:lstStyle/>
          <a:p>
            <a:pPr marL="285750" indent="-285750">
              <a:buFont typeface="Arial" panose="020B0604020202020204" pitchFamily="34" charset="0"/>
              <a:buChar char="•"/>
            </a:pPr>
            <a:r>
              <a:rPr lang="fr-CA" sz="1600" u="none" dirty="0"/>
              <a:t>Fournit un sommaire des données des rapports soumis par les maillons santé lors de chaque trimestre</a:t>
            </a:r>
          </a:p>
          <a:p>
            <a:pPr marL="285750" indent="-285750">
              <a:buFont typeface="Arial" panose="020B0604020202020204" pitchFamily="34" charset="0"/>
              <a:buChar char="•"/>
            </a:pPr>
            <a:endParaRPr lang="en-US" sz="1200" u="none" dirty="0"/>
          </a:p>
          <a:p>
            <a:pPr marL="742950" lvl="1" indent="-285750">
              <a:buFont typeface="Courier New" panose="02070309020205020404" pitchFamily="49" charset="0"/>
              <a:buChar char="o"/>
            </a:pPr>
            <a:r>
              <a:rPr lang="fr-CA" sz="1600" i="1" u="none" dirty="0"/>
              <a:t>Deux indicateurs de qualité mesurés : nombre de patients de maillons santé avec un plan de soins coordonnés et nombre de patients de maillons santé connectés à un fournisseur de soins primaires.</a:t>
            </a:r>
          </a:p>
          <a:p>
            <a:pPr marL="285750" indent="-285750">
              <a:buFont typeface="Arial" panose="020B0604020202020204" pitchFamily="34" charset="0"/>
              <a:buChar char="•"/>
            </a:pPr>
            <a:endParaRPr lang="en-US" sz="1200" u="none" dirty="0"/>
          </a:p>
          <a:p>
            <a:pPr marL="285750" indent="-285750">
              <a:buFont typeface="Arial" panose="020B0604020202020204" pitchFamily="34" charset="0"/>
              <a:buChar char="•"/>
            </a:pPr>
            <a:r>
              <a:rPr lang="fr-CA" sz="1600" u="none" dirty="0"/>
              <a:t>Il permet de mieux comprendre les pratiques des maillons santé de la province, ainsi que leurs progrès à ce jour.</a:t>
            </a:r>
          </a:p>
          <a:p>
            <a:pPr marL="285750" indent="-285750">
              <a:buFont typeface="Arial" panose="020B0604020202020204" pitchFamily="34" charset="0"/>
              <a:buChar char="•"/>
            </a:pPr>
            <a:endParaRPr lang="en-US" sz="1200" u="none" dirty="0" smtClean="0"/>
          </a:p>
          <a:p>
            <a:pPr marL="285750" indent="-285750">
              <a:buFont typeface="Arial" panose="020B0604020202020204" pitchFamily="34" charset="0"/>
              <a:buChar char="•"/>
            </a:pPr>
            <a:r>
              <a:rPr lang="fr-CA" sz="1600" u="none" dirty="0"/>
              <a:t>Présente des patients qui bénéficient de l'approche aux soins des maillons santé.</a:t>
            </a:r>
          </a:p>
          <a:p>
            <a:pPr marL="285750" indent="-285750">
              <a:buFont typeface="Arial" panose="020B0604020202020204" pitchFamily="34" charset="0"/>
              <a:buChar char="•"/>
            </a:pPr>
            <a:endParaRPr lang="en-US" sz="1200" u="none" dirty="0"/>
          </a:p>
          <a:p>
            <a:pPr marL="285750" indent="-285750">
              <a:buFont typeface="Arial" panose="020B0604020202020204" pitchFamily="34" charset="0"/>
              <a:buChar char="•"/>
            </a:pPr>
            <a:r>
              <a:rPr lang="fr-CA" sz="1600" u="none" dirty="0"/>
              <a:t>Révisé par les chefs des maillons santé des 14 RLISS et les spécialistes régionaux en amélioration de la qualité de Qualité des services de santé Ontario </a:t>
            </a:r>
          </a:p>
          <a:p>
            <a:pPr marL="285750" indent="-285750">
              <a:buFont typeface="Arial" panose="020B0604020202020204" pitchFamily="34" charset="0"/>
              <a:buChar char="•"/>
            </a:pPr>
            <a:endParaRPr lang="en-US" sz="1200" u="none" dirty="0" smtClean="0"/>
          </a:p>
          <a:p>
            <a:pPr marL="285750" indent="-285750">
              <a:buFont typeface="Arial" panose="020B0604020202020204" pitchFamily="34" charset="0"/>
              <a:buChar char="•"/>
            </a:pPr>
            <a:r>
              <a:rPr lang="fr-CA" sz="1600" u="none" dirty="0"/>
              <a:t>Transmis aux équipes des maillons santé, aux RLISS, à Qualité des services de santé Ontario et au ministère de la Santé et des Soins de longue durée.</a:t>
            </a:r>
          </a:p>
          <a:p>
            <a:pPr marL="285750" indent="-285750">
              <a:buFont typeface="Arial" panose="020B0604020202020204" pitchFamily="34" charset="0"/>
              <a:buChar char="•"/>
            </a:pPr>
            <a:endParaRPr lang="en-US" sz="1200" u="none" dirty="0"/>
          </a:p>
          <a:p>
            <a:pPr marL="285750" indent="-285750">
              <a:buFont typeface="Arial" panose="020B0604020202020204" pitchFamily="34" charset="0"/>
              <a:buChar char="•"/>
            </a:pPr>
            <a:r>
              <a:rPr lang="fr-CA" sz="1600" u="none" dirty="0"/>
              <a:t>Utilisé pour partager les observations, identifier les secteurs d'intervention et orienter les conversations et la </a:t>
            </a:r>
            <a:r>
              <a:rPr lang="fr-CA" sz="1600" u="none" dirty="0" smtClean="0"/>
              <a:t>planification</a:t>
            </a:r>
            <a:endParaRPr lang="en-US" u="none" dirty="0"/>
          </a:p>
        </p:txBody>
      </p:sp>
    </p:spTree>
    <p:extLst>
      <p:ext uri="{BB962C8B-B14F-4D97-AF65-F5344CB8AC3E}">
        <p14:creationId xmlns:p14="http://schemas.microsoft.com/office/powerpoint/2010/main" val="533183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90315"/>
            <a:ext cx="8058727" cy="706437"/>
          </a:xfrm>
        </p:spPr>
        <p:txBody>
          <a:bodyPr/>
          <a:lstStyle/>
          <a:p>
            <a:r>
              <a:rPr lang="fr-CA"/>
              <a:t>Points saillants du trimestre</a:t>
            </a:r>
          </a:p>
        </p:txBody>
      </p:sp>
      <p:sp>
        <p:nvSpPr>
          <p:cNvPr id="4" name="TextBox 3"/>
          <p:cNvSpPr txBox="1"/>
          <p:nvPr/>
        </p:nvSpPr>
        <p:spPr>
          <a:xfrm>
            <a:off x="457199" y="1427661"/>
            <a:ext cx="7712364" cy="5262979"/>
          </a:xfrm>
          <a:prstGeom prst="rect">
            <a:avLst/>
          </a:prstGeom>
          <a:noFill/>
        </p:spPr>
        <p:txBody>
          <a:bodyPr wrap="square" rtlCol="0">
            <a:spAutoFit/>
          </a:bodyPr>
          <a:lstStyle/>
          <a:p>
            <a:pPr marL="285750" indent="-285750">
              <a:buFont typeface="Arial" panose="020B0604020202020204" pitchFamily="34" charset="0"/>
              <a:buChar char="•"/>
            </a:pPr>
            <a:r>
              <a:rPr lang="fr-CA" u="none" dirty="0"/>
              <a:t>La </a:t>
            </a:r>
            <a:r>
              <a:rPr lang="fr-CA" u="none" dirty="0">
                <a:hlinkClick r:id="rId2"/>
              </a:rPr>
              <a:t>communauté de pratique de l'approche aux soins des maillons santé </a:t>
            </a:r>
            <a:r>
              <a:rPr lang="fr-CA" u="none" dirty="0"/>
              <a:t>est maintenant accessible sur Quorum</a:t>
            </a:r>
          </a:p>
          <a:p>
            <a:pPr marL="742950" lvl="1" indent="-285750">
              <a:buFont typeface="Courier New" panose="02070309020205020404" pitchFamily="49" charset="0"/>
              <a:buChar char="o"/>
            </a:pPr>
            <a:endParaRPr lang="en-US" u="none" dirty="0" smtClean="0"/>
          </a:p>
          <a:p>
            <a:pPr marL="742950" lvl="1" indent="-285750">
              <a:buFont typeface="Courier New" panose="02070309020205020404" pitchFamily="49" charset="0"/>
              <a:buChar char="o"/>
            </a:pPr>
            <a:r>
              <a:rPr lang="fr-CA" i="1" u="none" dirty="0" smtClean="0"/>
              <a:t>95 </a:t>
            </a:r>
            <a:r>
              <a:rPr lang="fr-CA" i="1" u="none" dirty="0"/>
              <a:t>membres à l'heure actuelle</a:t>
            </a:r>
          </a:p>
          <a:p>
            <a:pPr marL="742950" lvl="1" indent="-285750">
              <a:buFont typeface="Courier New" panose="02070309020205020404" pitchFamily="49" charset="0"/>
              <a:buChar char="o"/>
            </a:pPr>
            <a:r>
              <a:rPr lang="fr-CA" i="1" u="none" dirty="0"/>
              <a:t>Offre une occasion d'innover et de connecter des partenaires partout dans la province</a:t>
            </a:r>
          </a:p>
          <a:p>
            <a:pPr marL="742950" lvl="1" indent="-285750">
              <a:buFont typeface="Courier New" panose="02070309020205020404" pitchFamily="49" charset="0"/>
              <a:buChar char="o"/>
            </a:pPr>
            <a:r>
              <a:rPr lang="fr-CA" i="1" u="none" dirty="0"/>
              <a:t>Objectif commun : amélioration de la qualité </a:t>
            </a:r>
          </a:p>
          <a:p>
            <a:pPr marL="742950" lvl="1" indent="-285750">
              <a:buFont typeface="Courier New" panose="02070309020205020404" pitchFamily="49" charset="0"/>
              <a:buChar char="o"/>
            </a:pPr>
            <a:endParaRPr lang="en-US" u="none" dirty="0" smtClean="0"/>
          </a:p>
          <a:p>
            <a:pPr marL="285750" indent="-285750">
              <a:buFont typeface="Arial" panose="020B0604020202020204" pitchFamily="34" charset="0"/>
              <a:buChar char="•"/>
            </a:pPr>
            <a:r>
              <a:rPr lang="fr-CA" u="none" dirty="0"/>
              <a:t>Le 3</a:t>
            </a:r>
            <a:r>
              <a:rPr lang="fr-CA" u="none" baseline="30000" dirty="0"/>
              <a:t>e</a:t>
            </a:r>
            <a:r>
              <a:rPr lang="fr-CA" u="none" dirty="0"/>
              <a:t> Sommet annuel sur le leadership des maillons santé a eu lieu le 28 septembre 2017 à Toronto.</a:t>
            </a:r>
          </a:p>
          <a:p>
            <a:pPr marL="742950" lvl="1" indent="-285750">
              <a:buFont typeface="Courier New" panose="02070309020205020404" pitchFamily="49" charset="0"/>
              <a:buChar char="o"/>
            </a:pPr>
            <a:endParaRPr lang="en-US" u="none" dirty="0"/>
          </a:p>
          <a:p>
            <a:pPr marL="742950" lvl="1" indent="-285750">
              <a:buFont typeface="Courier New" panose="02070309020205020404" pitchFamily="49" charset="0"/>
              <a:buChar char="o"/>
            </a:pPr>
            <a:r>
              <a:rPr lang="fr-CA" i="1" u="none" dirty="0"/>
              <a:t>Thème : durabilité et propagation</a:t>
            </a:r>
          </a:p>
          <a:p>
            <a:pPr marL="742950" lvl="1" indent="-285750">
              <a:buFont typeface="Courier New" panose="02070309020205020404" pitchFamily="49" charset="0"/>
              <a:buChar char="o"/>
            </a:pPr>
            <a:r>
              <a:rPr lang="fr-CA" i="1" u="none" dirty="0"/>
              <a:t>Point d'intérêt : l'expérience des patients et du personnel soignant</a:t>
            </a:r>
          </a:p>
          <a:p>
            <a:pPr marL="742950" lvl="1" indent="-285750">
              <a:buFont typeface="Courier New" panose="02070309020205020404" pitchFamily="49" charset="0"/>
              <a:buChar char="o"/>
            </a:pPr>
            <a:endParaRPr lang="en-US" u="none" dirty="0" smtClean="0"/>
          </a:p>
          <a:p>
            <a:pPr marL="285750" indent="-285750">
              <a:buFont typeface="Arial" panose="020B0604020202020204" pitchFamily="34" charset="0"/>
              <a:buChar char="•"/>
            </a:pPr>
            <a:r>
              <a:rPr lang="fr-CA" u="none" dirty="0"/>
              <a:t>Mise à jour de la stratégie numérique : chaque RLISS vise une migration à une solution de coordination unique pour les soins intérimaires (CHRIS ou SHIIP)</a:t>
            </a:r>
          </a:p>
          <a:p>
            <a:endParaRPr lang="en-US" u="none" dirty="0" smtClean="0"/>
          </a:p>
          <a:p>
            <a:pPr marL="285750" indent="-285750">
              <a:buFont typeface="Arial" panose="020B0604020202020204" pitchFamily="34" charset="0"/>
              <a:buChar char="•"/>
            </a:pPr>
            <a:r>
              <a:rPr lang="fr-CA" u="none" dirty="0"/>
              <a:t>Un groupe de travail pour les mesures des maillons santé a été créé pour établir des paramètres pour les </a:t>
            </a:r>
            <a:r>
              <a:rPr lang="fr-CA" b="1" u="none" dirty="0"/>
              <a:t>nouveaux </a:t>
            </a:r>
            <a:r>
              <a:rPr lang="fr-CA" b="1" u="none" dirty="0" smtClean="0"/>
              <a:t>indicateurs </a:t>
            </a:r>
            <a:r>
              <a:rPr lang="fr-CA" u="none" dirty="0" smtClean="0"/>
              <a:t>et </a:t>
            </a:r>
            <a:r>
              <a:rPr lang="fr-CA" u="none" dirty="0"/>
              <a:t>fournir des recommandations sur les mesures et la collecte de données.</a:t>
            </a:r>
          </a:p>
          <a:p>
            <a:pPr marL="285750" indent="-285750">
              <a:buFont typeface="Arial" panose="020B0604020202020204" pitchFamily="34" charset="0"/>
              <a:buChar char="•"/>
            </a:pPr>
            <a:endParaRPr lang="en-US" u="none" dirty="0" smtClean="0"/>
          </a:p>
          <a:p>
            <a:pPr marL="742950" lvl="1" indent="-285750">
              <a:buFont typeface="Courier New" panose="02070309020205020404" pitchFamily="49" charset="0"/>
              <a:buChar char="o"/>
            </a:pPr>
            <a:r>
              <a:rPr lang="fr-CA" i="1" u="none" dirty="0"/>
              <a:t>Des mises à jour mensuelles des RLISS et de Qualité des services de santé Ontario seront transmises aux chefs et aux partenaires des maillons santé </a:t>
            </a:r>
          </a:p>
          <a:p>
            <a:pPr marL="742950" lvl="1" indent="-285750">
              <a:buFont typeface="Courier New" panose="02070309020205020404" pitchFamily="49" charset="0"/>
              <a:buChar char="o"/>
            </a:pPr>
            <a:r>
              <a:rPr lang="fr-CA" i="1" u="none" dirty="0"/>
              <a:t>Les travaux devraient être terminés d'ici le T2 de 2018/2019</a:t>
            </a:r>
          </a:p>
          <a:p>
            <a:pPr lvl="1"/>
            <a:endParaRPr lang="en-US" u="none" dirty="0"/>
          </a:p>
        </p:txBody>
      </p:sp>
    </p:spTree>
    <p:extLst>
      <p:ext uri="{BB962C8B-B14F-4D97-AF65-F5344CB8AC3E}">
        <p14:creationId xmlns:p14="http://schemas.microsoft.com/office/powerpoint/2010/main" val="253688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5132"/>
            <a:ext cx="8388848" cy="519877"/>
          </a:xfrm>
        </p:spPr>
        <p:txBody>
          <a:bodyPr/>
          <a:lstStyle/>
          <a:p>
            <a:r>
              <a:rPr lang="fr-CA" sz="3200" dirty="0"/>
              <a:t>Aperçu des données – Mise à jour du T2</a:t>
            </a:r>
          </a:p>
        </p:txBody>
      </p:sp>
      <p:sp>
        <p:nvSpPr>
          <p:cNvPr id="4" name="Content Placeholder 2"/>
          <p:cNvSpPr txBox="1">
            <a:spLocks/>
          </p:cNvSpPr>
          <p:nvPr/>
        </p:nvSpPr>
        <p:spPr>
          <a:xfrm>
            <a:off x="457200" y="1700808"/>
            <a:ext cx="8229600" cy="4248472"/>
          </a:xfrm>
          <a:prstGeom prst="rect">
            <a:avLst/>
          </a:prstGeom>
        </p:spPr>
        <p:txBody>
          <a:bodyPr/>
          <a:lst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endParaRPr lang="en-US" u="none" dirty="0"/>
          </a:p>
        </p:txBody>
      </p:sp>
      <p:graphicFrame>
        <p:nvGraphicFramePr>
          <p:cNvPr id="6" name="Table 5"/>
          <p:cNvGraphicFramePr>
            <a:graphicFrameLocks noGrp="1"/>
          </p:cNvGraphicFramePr>
          <p:nvPr>
            <p:extLst>
              <p:ext uri="{D42A27DB-BD31-4B8C-83A1-F6EECF244321}">
                <p14:modId xmlns:p14="http://schemas.microsoft.com/office/powerpoint/2010/main" val="1413205470"/>
              </p:ext>
            </p:extLst>
          </p:nvPr>
        </p:nvGraphicFramePr>
        <p:xfrm>
          <a:off x="457200" y="1099130"/>
          <a:ext cx="8502072" cy="4880895"/>
        </p:xfrm>
        <a:graphic>
          <a:graphicData uri="http://schemas.openxmlformats.org/drawingml/2006/table">
            <a:tbl>
              <a:tblPr firstRow="1" firstCol="1" bandRow="1">
                <a:tableStyleId>{5C22544A-7EE6-4342-B048-85BDC9FD1C3A}</a:tableStyleId>
              </a:tblPr>
              <a:tblGrid>
                <a:gridCol w="1861127"/>
                <a:gridCol w="2059709"/>
                <a:gridCol w="2142837"/>
                <a:gridCol w="2438399"/>
              </a:tblGrid>
              <a:tr h="1048848">
                <a:tc>
                  <a:txBody>
                    <a:bodyPr/>
                    <a:lstStyle/>
                    <a:p>
                      <a:pPr algn="ctr"/>
                      <a:r>
                        <a:rPr lang="fr-CA" sz="1600" dirty="0">
                          <a:solidFill>
                            <a:schemeClr val="tx1"/>
                          </a:solidFill>
                        </a:rPr>
                        <a:t>Exercice, trimestre</a:t>
                      </a:r>
                    </a:p>
                  </a:txBody>
                  <a:tcPr marL="64303" marR="64303" marT="0" marB="0" anchor="ctr"/>
                </a:tc>
                <a:tc>
                  <a:txBody>
                    <a:bodyPr/>
                    <a:lstStyle/>
                    <a:p>
                      <a:pPr algn="ctr"/>
                      <a:r>
                        <a:rPr lang="fr-CA" sz="1600" dirty="0">
                          <a:solidFill>
                            <a:schemeClr val="tx1"/>
                          </a:solidFill>
                        </a:rPr>
                        <a:t>Nb. de </a:t>
                      </a:r>
                    </a:p>
                    <a:p>
                      <a:pPr algn="ctr"/>
                      <a:r>
                        <a:rPr lang="fr-CA" sz="1600" dirty="0">
                          <a:solidFill>
                            <a:schemeClr val="tx1"/>
                          </a:solidFill>
                        </a:rPr>
                        <a:t>maillons santé recrutant activement des patients</a:t>
                      </a:r>
                    </a:p>
                  </a:txBody>
                  <a:tcPr marL="64303" marR="64303" marT="0" marB="0"/>
                </a:tc>
                <a:tc>
                  <a:txBody>
                    <a:bodyPr/>
                    <a:lstStyle/>
                    <a:p>
                      <a:pPr algn="l" rtl="0"/>
                      <a:endParaRPr lang="en-US" sz="1600" dirty="0" smtClean="0">
                        <a:solidFill>
                          <a:schemeClr val="tx1"/>
                        </a:solidFill>
                        <a:effectLst/>
                      </a:endParaRPr>
                    </a:p>
                    <a:p>
                      <a:pPr algn="ctr"/>
                      <a:r>
                        <a:rPr lang="fr-CA" sz="1600" dirty="0">
                          <a:solidFill>
                            <a:schemeClr val="tx1"/>
                          </a:solidFill>
                        </a:rPr>
                        <a:t>Nb. de patients </a:t>
                      </a:r>
                      <a:r>
                        <a:rPr lang="fr-CA" sz="1600" dirty="0" smtClean="0">
                          <a:solidFill>
                            <a:schemeClr val="tx1"/>
                          </a:solidFill>
                        </a:rPr>
                        <a:t/>
                      </a:r>
                      <a:br>
                        <a:rPr lang="fr-CA" sz="1600" dirty="0" smtClean="0">
                          <a:solidFill>
                            <a:schemeClr val="tx1"/>
                          </a:solidFill>
                        </a:rPr>
                      </a:br>
                      <a:r>
                        <a:rPr lang="fr-CA" sz="1600" dirty="0" smtClean="0">
                          <a:solidFill>
                            <a:schemeClr val="tx1"/>
                          </a:solidFill>
                        </a:rPr>
                        <a:t>avec un </a:t>
                      </a:r>
                      <a:r>
                        <a:rPr lang="fr-CA" sz="1600" dirty="0">
                          <a:solidFill>
                            <a:schemeClr val="tx1"/>
                          </a:solidFill>
                        </a:rPr>
                        <a:t>PSC développé</a:t>
                      </a:r>
                    </a:p>
                  </a:txBody>
                  <a:tcPr marL="64303" marR="64303" marT="0" marB="0"/>
                </a:tc>
                <a:tc>
                  <a:txBody>
                    <a:bodyPr/>
                    <a:lstStyle/>
                    <a:p>
                      <a:pPr algn="l" rtl="0"/>
                      <a:endParaRPr lang="en-US" sz="1600" dirty="0" smtClean="0">
                        <a:solidFill>
                          <a:schemeClr val="tx1"/>
                        </a:solidFill>
                        <a:effectLst/>
                      </a:endParaRPr>
                    </a:p>
                    <a:p>
                      <a:pPr algn="ctr"/>
                      <a:r>
                        <a:rPr lang="fr-CA" sz="1600" dirty="0">
                          <a:solidFill>
                            <a:schemeClr val="tx1"/>
                          </a:solidFill>
                        </a:rPr>
                        <a:t>Nb. de </a:t>
                      </a:r>
                      <a:r>
                        <a:rPr lang="fr-CA" sz="1600" dirty="0" smtClean="0">
                          <a:solidFill>
                            <a:schemeClr val="tx1"/>
                          </a:solidFill>
                        </a:rPr>
                        <a:t>patients</a:t>
                      </a:r>
                      <a:br>
                        <a:rPr lang="fr-CA" sz="1600" dirty="0" smtClean="0">
                          <a:solidFill>
                            <a:schemeClr val="tx1"/>
                          </a:solidFill>
                        </a:rPr>
                      </a:br>
                      <a:r>
                        <a:rPr lang="fr-CA" sz="1600" dirty="0" smtClean="0">
                          <a:solidFill>
                            <a:schemeClr val="tx1"/>
                          </a:solidFill>
                        </a:rPr>
                        <a:t> </a:t>
                      </a:r>
                      <a:r>
                        <a:rPr lang="fr-CA" sz="1600" dirty="0">
                          <a:solidFill>
                            <a:schemeClr val="tx1"/>
                          </a:solidFill>
                        </a:rPr>
                        <a:t>connectés à un FSP</a:t>
                      </a:r>
                    </a:p>
                  </a:txBody>
                  <a:tcPr marL="64303" marR="64303" marT="0" marB="0"/>
                </a:tc>
              </a:tr>
              <a:tr h="499261">
                <a:tc>
                  <a:txBody>
                    <a:bodyPr/>
                    <a:lstStyle/>
                    <a:p>
                      <a:pPr algn="ctr"/>
                      <a:r>
                        <a:rPr lang="fr-CA" sz="1400">
                          <a:solidFill>
                            <a:schemeClr val="tx1"/>
                          </a:solidFill>
                        </a:rPr>
                        <a:t>T1 2016/2017</a:t>
                      </a:r>
                    </a:p>
                  </a:txBody>
                  <a:tcPr marL="64303" marR="64303" marT="0" marB="0" anchor="ctr"/>
                </a:tc>
                <a:tc>
                  <a:txBody>
                    <a:bodyPr/>
                    <a:lstStyle/>
                    <a:p>
                      <a:pPr marL="0" marR="0" algn="ctr">
                        <a:spcBef>
                          <a:spcPts val="0"/>
                        </a:spcBef>
                        <a:spcAft>
                          <a:spcPts val="0"/>
                        </a:spcAft>
                      </a:pPr>
                      <a:r>
                        <a:rPr lang="fr-CA" sz="1600"/>
                        <a:t>79</a:t>
                      </a:r>
                    </a:p>
                  </a:txBody>
                  <a:tcPr marL="64303" marR="64303" marT="0" marB="0" anchor="ctr"/>
                </a:tc>
                <a:tc>
                  <a:txBody>
                    <a:bodyPr/>
                    <a:lstStyle/>
                    <a:p>
                      <a:pPr marL="0" marR="0" algn="ctr">
                        <a:spcBef>
                          <a:spcPts val="0"/>
                        </a:spcBef>
                        <a:spcAft>
                          <a:spcPts val="0"/>
                        </a:spcAft>
                      </a:pPr>
                      <a:r>
                        <a:rPr lang="fr-CA" sz="1600"/>
                        <a:t>3 832</a:t>
                      </a:r>
                    </a:p>
                  </a:txBody>
                  <a:tcPr marL="64303" marR="64303" marT="0" marB="0" anchor="ctr"/>
                </a:tc>
                <a:tc>
                  <a:txBody>
                    <a:bodyPr/>
                    <a:lstStyle/>
                    <a:p>
                      <a:pPr marL="0" marR="0" algn="ctr">
                        <a:spcBef>
                          <a:spcPts val="0"/>
                        </a:spcBef>
                        <a:spcAft>
                          <a:spcPts val="0"/>
                        </a:spcAft>
                      </a:pPr>
                      <a:r>
                        <a:rPr lang="fr-CA" sz="1600"/>
                        <a:t>3 697</a:t>
                      </a:r>
                    </a:p>
                  </a:txBody>
                  <a:tcPr marL="64303" marR="64303" marT="0" marB="0" anchor="ctr"/>
                </a:tc>
              </a:tr>
              <a:tr h="499261">
                <a:tc>
                  <a:txBody>
                    <a:bodyPr/>
                    <a:lstStyle/>
                    <a:p>
                      <a:pPr algn="ctr"/>
                      <a:r>
                        <a:rPr lang="fr-CA" sz="1400">
                          <a:solidFill>
                            <a:schemeClr val="tx1"/>
                          </a:solidFill>
                        </a:rPr>
                        <a:t>T2 2016/2017</a:t>
                      </a:r>
                    </a:p>
                  </a:txBody>
                  <a:tcPr marL="64303" marR="64303" marT="0" marB="0" anchor="ctr"/>
                </a:tc>
                <a:tc>
                  <a:txBody>
                    <a:bodyPr/>
                    <a:lstStyle/>
                    <a:p>
                      <a:pPr marL="0" marR="0" algn="ctr">
                        <a:spcBef>
                          <a:spcPts val="0"/>
                        </a:spcBef>
                        <a:spcAft>
                          <a:spcPts val="0"/>
                        </a:spcAft>
                      </a:pPr>
                      <a:r>
                        <a:rPr lang="fr-CA" sz="1600"/>
                        <a:t>79</a:t>
                      </a:r>
                    </a:p>
                  </a:txBody>
                  <a:tcPr marL="64303" marR="64303" marT="0" marB="0" anchor="ctr"/>
                </a:tc>
                <a:tc>
                  <a:txBody>
                    <a:bodyPr/>
                    <a:lstStyle/>
                    <a:p>
                      <a:pPr marL="0" marR="0" algn="ctr">
                        <a:spcBef>
                          <a:spcPts val="0"/>
                        </a:spcBef>
                        <a:spcAft>
                          <a:spcPts val="0"/>
                        </a:spcAft>
                      </a:pPr>
                      <a:r>
                        <a:rPr lang="fr-CA" sz="1600"/>
                        <a:t>3 723</a:t>
                      </a:r>
                    </a:p>
                  </a:txBody>
                  <a:tcPr marL="64303" marR="64303" marT="0" marB="0" anchor="ctr"/>
                </a:tc>
                <a:tc>
                  <a:txBody>
                    <a:bodyPr/>
                    <a:lstStyle/>
                    <a:p>
                      <a:pPr marL="0" marR="0" algn="ctr">
                        <a:spcBef>
                          <a:spcPts val="0"/>
                        </a:spcBef>
                        <a:spcAft>
                          <a:spcPts val="0"/>
                        </a:spcAft>
                      </a:pPr>
                      <a:r>
                        <a:rPr lang="fr-CA" sz="1600"/>
                        <a:t>3 776</a:t>
                      </a:r>
                    </a:p>
                  </a:txBody>
                  <a:tcPr marL="64303" marR="64303" marT="0" marB="0" anchor="ctr"/>
                </a:tc>
              </a:tr>
              <a:tr h="499261">
                <a:tc>
                  <a:txBody>
                    <a:bodyPr/>
                    <a:lstStyle/>
                    <a:p>
                      <a:pPr algn="ctr"/>
                      <a:r>
                        <a:rPr lang="fr-CA" sz="1400">
                          <a:solidFill>
                            <a:schemeClr val="tx1"/>
                          </a:solidFill>
                        </a:rPr>
                        <a:t>T3 2016/2017</a:t>
                      </a:r>
                    </a:p>
                  </a:txBody>
                  <a:tcPr marL="64303" marR="64303" marT="0" marB="0" anchor="ctr"/>
                </a:tc>
                <a:tc>
                  <a:txBody>
                    <a:bodyPr/>
                    <a:lstStyle/>
                    <a:p>
                      <a:pPr marL="0" marR="0" algn="ctr">
                        <a:spcBef>
                          <a:spcPts val="0"/>
                        </a:spcBef>
                        <a:spcAft>
                          <a:spcPts val="0"/>
                        </a:spcAft>
                      </a:pPr>
                      <a:r>
                        <a:rPr lang="fr-CA" sz="1600"/>
                        <a:t>78</a:t>
                      </a:r>
                    </a:p>
                  </a:txBody>
                  <a:tcPr marL="64303" marR="64303" marT="0" marB="0" anchor="ctr"/>
                </a:tc>
                <a:tc>
                  <a:txBody>
                    <a:bodyPr/>
                    <a:lstStyle/>
                    <a:p>
                      <a:pPr marL="0" marR="0" algn="ctr">
                        <a:spcBef>
                          <a:spcPts val="0"/>
                        </a:spcBef>
                        <a:spcAft>
                          <a:spcPts val="0"/>
                        </a:spcAft>
                      </a:pPr>
                      <a:r>
                        <a:rPr lang="fr-CA" sz="1600"/>
                        <a:t>4 180</a:t>
                      </a:r>
                    </a:p>
                  </a:txBody>
                  <a:tcPr marL="64303" marR="64303" marT="0" marB="0" anchor="ctr"/>
                </a:tc>
                <a:tc>
                  <a:txBody>
                    <a:bodyPr/>
                    <a:lstStyle/>
                    <a:p>
                      <a:pPr marL="0" marR="0" algn="ctr">
                        <a:spcBef>
                          <a:spcPts val="0"/>
                        </a:spcBef>
                        <a:spcAft>
                          <a:spcPts val="0"/>
                        </a:spcAft>
                      </a:pPr>
                      <a:r>
                        <a:rPr lang="fr-CA" sz="1600"/>
                        <a:t>3 925</a:t>
                      </a:r>
                    </a:p>
                  </a:txBody>
                  <a:tcPr marL="64303" marR="64303" marT="0" marB="0" anchor="ctr"/>
                </a:tc>
              </a:tr>
              <a:tr h="546938">
                <a:tc>
                  <a:txBody>
                    <a:bodyPr/>
                    <a:lstStyle/>
                    <a:p>
                      <a:pPr algn="ctr"/>
                      <a:r>
                        <a:rPr lang="fr-CA" sz="1400">
                          <a:solidFill>
                            <a:schemeClr val="tx1"/>
                          </a:solidFill>
                        </a:rPr>
                        <a:t>T4 2016/2017</a:t>
                      </a:r>
                    </a:p>
                  </a:txBody>
                  <a:tcPr marL="64303" marR="64303" marT="0" marB="0" anchor="ctr"/>
                </a:tc>
                <a:tc>
                  <a:txBody>
                    <a:bodyPr/>
                    <a:lstStyle/>
                    <a:p>
                      <a:pPr marL="0" marR="0" algn="ctr">
                        <a:spcBef>
                          <a:spcPts val="0"/>
                        </a:spcBef>
                        <a:spcAft>
                          <a:spcPts val="0"/>
                        </a:spcAft>
                      </a:pPr>
                      <a:r>
                        <a:rPr lang="fr-CA" sz="1600"/>
                        <a:t>84</a:t>
                      </a:r>
                    </a:p>
                  </a:txBody>
                  <a:tcPr marL="64303" marR="64303" marT="0" marB="0" anchor="ctr"/>
                </a:tc>
                <a:tc>
                  <a:txBody>
                    <a:bodyPr/>
                    <a:lstStyle/>
                    <a:p>
                      <a:pPr algn="ctr"/>
                      <a:r>
                        <a:rPr lang="fr-CA" sz="1600"/>
                        <a:t>6 035</a:t>
                      </a:r>
                    </a:p>
                  </a:txBody>
                  <a:tcPr marL="64303" marR="64303" marT="0" marB="0" anchor="ctr"/>
                </a:tc>
                <a:tc>
                  <a:txBody>
                    <a:bodyPr/>
                    <a:lstStyle/>
                    <a:p>
                      <a:pPr marL="0" marR="0" algn="ctr">
                        <a:spcBef>
                          <a:spcPts val="0"/>
                        </a:spcBef>
                        <a:spcAft>
                          <a:spcPts val="0"/>
                        </a:spcAft>
                      </a:pPr>
                      <a:r>
                        <a:rPr lang="fr-CA" sz="1600"/>
                        <a:t>5 943</a:t>
                      </a:r>
                    </a:p>
                  </a:txBody>
                  <a:tcPr marL="64303" marR="64303" marT="0" marB="0" anchor="ctr"/>
                </a:tc>
              </a:tr>
              <a:tr h="546938">
                <a:tc>
                  <a:txBody>
                    <a:bodyPr/>
                    <a:lstStyle/>
                    <a:p>
                      <a:pPr algn="ctr"/>
                      <a:r>
                        <a:rPr lang="fr-CA" sz="1400">
                          <a:solidFill>
                            <a:schemeClr val="tx1"/>
                          </a:solidFill>
                        </a:rPr>
                        <a:t>T1 2017/2018</a:t>
                      </a:r>
                    </a:p>
                  </a:txBody>
                  <a:tcPr marL="64303" marR="64303" marT="0" marB="0" anchor="ctr"/>
                </a:tc>
                <a:tc>
                  <a:txBody>
                    <a:bodyPr/>
                    <a:lstStyle/>
                    <a:p>
                      <a:pPr marL="0" marR="0" algn="ctr">
                        <a:spcBef>
                          <a:spcPts val="0"/>
                        </a:spcBef>
                        <a:spcAft>
                          <a:spcPts val="0"/>
                        </a:spcAft>
                      </a:pPr>
                      <a:r>
                        <a:rPr lang="fr-CA" sz="1600"/>
                        <a:t>79</a:t>
                      </a:r>
                    </a:p>
                  </a:txBody>
                  <a:tcPr marL="64303" marR="64303" marT="0" marB="0" anchor="ctr"/>
                </a:tc>
                <a:tc>
                  <a:txBody>
                    <a:bodyPr/>
                    <a:lstStyle/>
                    <a:p>
                      <a:pPr algn="ctr"/>
                      <a:r>
                        <a:rPr lang="fr-CA" sz="1600"/>
                        <a:t>6 507</a:t>
                      </a:r>
                    </a:p>
                  </a:txBody>
                  <a:tcPr marL="64303" marR="64303" marT="0" marB="0" anchor="ctr"/>
                </a:tc>
                <a:tc>
                  <a:txBody>
                    <a:bodyPr/>
                    <a:lstStyle/>
                    <a:p>
                      <a:pPr marL="0" marR="0" algn="ctr">
                        <a:spcBef>
                          <a:spcPts val="0"/>
                        </a:spcBef>
                        <a:spcAft>
                          <a:spcPts val="0"/>
                        </a:spcAft>
                      </a:pPr>
                      <a:r>
                        <a:rPr lang="fr-CA" sz="1600"/>
                        <a:t>6 456</a:t>
                      </a:r>
                    </a:p>
                  </a:txBody>
                  <a:tcPr marL="64303" marR="64303" marT="0" marB="0" anchor="ctr"/>
                </a:tc>
              </a:tr>
              <a:tr h="546938">
                <a:tc>
                  <a:txBody>
                    <a:bodyPr/>
                    <a:lstStyle/>
                    <a:p>
                      <a:pPr algn="ctr"/>
                      <a:r>
                        <a:rPr lang="fr-CA" sz="1400">
                          <a:solidFill>
                            <a:schemeClr val="tx1"/>
                          </a:solidFill>
                        </a:rPr>
                        <a:t>T2 2017/2018</a:t>
                      </a:r>
                    </a:p>
                  </a:txBody>
                  <a:tcPr marL="64303" marR="64303" marT="0" marB="0" anchor="ctr"/>
                </a:tc>
                <a:tc>
                  <a:txBody>
                    <a:bodyPr/>
                    <a:lstStyle/>
                    <a:p>
                      <a:pPr marL="0" marR="0" algn="ctr">
                        <a:spcBef>
                          <a:spcPts val="0"/>
                        </a:spcBef>
                        <a:spcAft>
                          <a:spcPts val="0"/>
                        </a:spcAft>
                      </a:pPr>
                      <a:r>
                        <a:rPr lang="fr-CA" sz="1600"/>
                        <a:t>86</a:t>
                      </a:r>
                    </a:p>
                  </a:txBody>
                  <a:tcPr marL="64303" marR="64303" marT="0" marB="0" anchor="ctr"/>
                </a:tc>
                <a:tc>
                  <a:txBody>
                    <a:bodyPr/>
                    <a:lstStyle/>
                    <a:p>
                      <a:pPr algn="ctr"/>
                      <a:r>
                        <a:rPr lang="fr-CA" sz="1600"/>
                        <a:t>6 086</a:t>
                      </a:r>
                    </a:p>
                  </a:txBody>
                  <a:tcPr marL="64303" marR="64303" marT="0" marB="0" anchor="ctr"/>
                </a:tc>
                <a:tc>
                  <a:txBody>
                    <a:bodyPr/>
                    <a:lstStyle/>
                    <a:p>
                      <a:pPr algn="ctr"/>
                      <a:r>
                        <a:rPr lang="fr-CA" sz="1600"/>
                        <a:t>6 144</a:t>
                      </a:r>
                    </a:p>
                  </a:txBody>
                  <a:tcPr marL="64303" marR="64303" marT="0" marB="0" anchor="ctr"/>
                </a:tc>
              </a:tr>
              <a:tr h="523098">
                <a:tc>
                  <a:txBody>
                    <a:bodyPr/>
                    <a:lstStyle/>
                    <a:p>
                      <a:pPr algn="ctr"/>
                      <a:r>
                        <a:rPr lang="fr-CA" sz="1400" dirty="0">
                          <a:solidFill>
                            <a:schemeClr val="tx1"/>
                          </a:solidFill>
                        </a:rPr>
                        <a:t>Total cumulatif </a:t>
                      </a:r>
                      <a:r>
                        <a:rPr lang="fr-CA" sz="1400" dirty="0" smtClean="0">
                          <a:solidFill>
                            <a:schemeClr val="tx1"/>
                          </a:solidFill>
                        </a:rPr>
                        <a:t/>
                      </a:r>
                      <a:br>
                        <a:rPr lang="fr-CA" sz="1400" dirty="0" smtClean="0">
                          <a:solidFill>
                            <a:schemeClr val="tx1"/>
                          </a:solidFill>
                        </a:rPr>
                      </a:br>
                      <a:r>
                        <a:rPr lang="fr-CA" sz="1400" dirty="0" smtClean="0">
                          <a:solidFill>
                            <a:schemeClr val="tx1"/>
                          </a:solidFill>
                        </a:rPr>
                        <a:t>à </a:t>
                      </a:r>
                      <a:r>
                        <a:rPr lang="fr-CA" sz="1400" dirty="0">
                          <a:solidFill>
                            <a:schemeClr val="tx1"/>
                          </a:solidFill>
                        </a:rPr>
                        <a:t>ce jour</a:t>
                      </a:r>
                    </a:p>
                  </a:txBody>
                  <a:tcPr marL="64303" marR="64303" marT="0" marB="0" anchor="ctr"/>
                </a:tc>
                <a:tc>
                  <a:txBody>
                    <a:bodyPr/>
                    <a:lstStyle/>
                    <a:p>
                      <a:pPr marL="0" marR="0" algn="ctr">
                        <a:spcBef>
                          <a:spcPts val="0"/>
                        </a:spcBef>
                        <a:spcAft>
                          <a:spcPts val="0"/>
                        </a:spcAft>
                      </a:pPr>
                      <a:r>
                        <a:rPr lang="fr-CA" sz="1600"/>
                        <a:t>86</a:t>
                      </a:r>
                    </a:p>
                  </a:txBody>
                  <a:tcPr marL="64303" marR="64303" marT="0" marB="0" anchor="ctr"/>
                </a:tc>
                <a:tc>
                  <a:txBody>
                    <a:bodyPr/>
                    <a:lstStyle/>
                    <a:p>
                      <a:pPr marL="0" marR="0" algn="ctr">
                        <a:spcBef>
                          <a:spcPts val="0"/>
                        </a:spcBef>
                        <a:spcAft>
                          <a:spcPts val="0"/>
                        </a:spcAft>
                      </a:pPr>
                      <a:r>
                        <a:rPr lang="fr-CA" sz="1600"/>
                        <a:t>49 285</a:t>
                      </a:r>
                    </a:p>
                  </a:txBody>
                  <a:tcPr marL="64303" marR="64303" marT="0" marB="0" anchor="ctr"/>
                </a:tc>
                <a:tc>
                  <a:txBody>
                    <a:bodyPr/>
                    <a:lstStyle/>
                    <a:p>
                      <a:pPr marL="0" marR="0" algn="ctr">
                        <a:spcBef>
                          <a:spcPts val="0"/>
                        </a:spcBef>
                        <a:spcAft>
                          <a:spcPts val="0"/>
                        </a:spcAft>
                      </a:pPr>
                      <a:r>
                        <a:rPr lang="fr-CA" sz="1600" dirty="0"/>
                        <a:t>59 774</a:t>
                      </a:r>
                    </a:p>
                  </a:txBody>
                  <a:tcPr marL="64303" marR="64303" marT="0" marB="0" anchor="ctr"/>
                </a:tc>
              </a:tr>
            </a:tbl>
          </a:graphicData>
        </a:graphic>
      </p:graphicFrame>
    </p:spTree>
    <p:extLst>
      <p:ext uri="{BB962C8B-B14F-4D97-AF65-F5344CB8AC3E}">
        <p14:creationId xmlns:p14="http://schemas.microsoft.com/office/powerpoint/2010/main" val="551057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691" y="295132"/>
            <a:ext cx="8388848" cy="519877"/>
          </a:xfrm>
        </p:spPr>
        <p:txBody>
          <a:bodyPr/>
          <a:lstStyle/>
          <a:p>
            <a:r>
              <a:rPr lang="fr-CA"/>
              <a:t>Histoire de patient : M. TD</a:t>
            </a:r>
          </a:p>
        </p:txBody>
      </p:sp>
      <p:sp>
        <p:nvSpPr>
          <p:cNvPr id="3" name="TextBox 2"/>
          <p:cNvSpPr txBox="1"/>
          <p:nvPr/>
        </p:nvSpPr>
        <p:spPr>
          <a:xfrm>
            <a:off x="378691" y="815009"/>
            <a:ext cx="8247708" cy="4001095"/>
          </a:xfrm>
          <a:prstGeom prst="rect">
            <a:avLst/>
          </a:prstGeom>
          <a:noFill/>
        </p:spPr>
        <p:txBody>
          <a:bodyPr wrap="square" rtlCol="0">
            <a:spAutoFit/>
          </a:bodyPr>
          <a:lstStyle/>
          <a:p>
            <a:r>
              <a:rPr lang="fr-CA" i="1" u="none" dirty="0"/>
              <a:t>Nous remercions le RLISS de Mississauga Halton d'avoir partagé cette histoire.</a:t>
            </a:r>
          </a:p>
          <a:p>
            <a:endParaRPr lang="en-US" u="none" dirty="0"/>
          </a:p>
          <a:p>
            <a:endParaRPr lang="en-CA" sz="1600" u="none" dirty="0" smtClean="0"/>
          </a:p>
          <a:p>
            <a:endParaRPr lang="en-CA" u="none" dirty="0" smtClean="0"/>
          </a:p>
          <a:p>
            <a:r>
              <a:rPr lang="fr-CA" u="none" dirty="0" smtClean="0"/>
              <a:t>M</a:t>
            </a:r>
            <a:r>
              <a:rPr lang="fr-CA" u="none" dirty="0"/>
              <a:t>. TD souffre de plusieurs problèmes de santé mentale et il s'est rendu à l'urgence à plus de 60 reprises au cours des 12 derniers mois. Sans médecin offrant des soins primaires, M. TD se rabat sur le service de l'urgence pour gérer ses problèmes d'anxiété, de vomissements cycliques et de douleur chronique qui sont traités à l'aide de fluides et de narcotiques. </a:t>
            </a:r>
            <a:r>
              <a:rPr lang="fr-CA" u="none" dirty="0" err="1"/>
              <a:t>Connect</a:t>
            </a:r>
            <a:r>
              <a:rPr lang="fr-CA" u="none" dirty="0"/>
              <a:t> Care n'a pu trouver un médecin de soins primaires qui prendrait en charge un patient avec un tel historique et le patient a été référé au maillon santé Mississauga-Est. </a:t>
            </a:r>
          </a:p>
          <a:p>
            <a:r>
              <a:rPr lang="fr-CA" u="none" dirty="0"/>
              <a:t> </a:t>
            </a:r>
          </a:p>
          <a:p>
            <a:r>
              <a:rPr lang="fr-CA" u="none" dirty="0"/>
              <a:t>M. TD gère d'autres sources de stress au quotidien. Sa femme reçoit un traitement actif pour son cancer et souffre également de problèmes de santé mentale. La famille éprouve des difficultés financières et il arrive souvent qu'elle manque d'argent pour l'alimentation et le transport.</a:t>
            </a:r>
          </a:p>
          <a:p>
            <a:endParaRPr lang="en-US" u="none" dirty="0"/>
          </a:p>
          <a:p>
            <a:endParaRPr lang="en-US" i="1" u="none" dirty="0" smtClean="0">
              <a:solidFill>
                <a:srgbClr val="D2492A"/>
              </a:solidFill>
            </a:endParaRPr>
          </a:p>
          <a:p>
            <a:r>
              <a:rPr lang="fr-CA" i="1" u="none" dirty="0">
                <a:solidFill>
                  <a:srgbClr val="D2492A"/>
                </a:solidFill>
              </a:rPr>
              <a:t>Comment le maillon santé </a:t>
            </a:r>
            <a:r>
              <a:rPr lang="fr-CA" i="1" u="none" dirty="0" err="1">
                <a:solidFill>
                  <a:srgbClr val="D2492A"/>
                </a:solidFill>
              </a:rPr>
              <a:t>a-t-il</a:t>
            </a:r>
            <a:r>
              <a:rPr lang="fr-CA" i="1" u="none" dirty="0">
                <a:solidFill>
                  <a:srgbClr val="D2492A"/>
                </a:solidFill>
              </a:rPr>
              <a:t> aidé ce patient? Pour lire </a:t>
            </a:r>
            <a:r>
              <a:rPr lang="fr-CA" i="1" u="none" dirty="0">
                <a:solidFill>
                  <a:srgbClr val="D2492A"/>
                </a:solidFill>
                <a:hlinkClick r:id="rId3"/>
              </a:rPr>
              <a:t>l'histoire complète du patient</a:t>
            </a:r>
            <a:r>
              <a:rPr lang="fr-CA" i="1" u="none" dirty="0">
                <a:solidFill>
                  <a:srgbClr val="D2492A"/>
                </a:solidFill>
              </a:rPr>
              <a:t>, rendez-vous à la communauté de pratique sur l'approche aux soins des maillons santé sur Quorum. </a:t>
            </a:r>
          </a:p>
        </p:txBody>
      </p:sp>
    </p:spTree>
    <p:extLst>
      <p:ext uri="{BB962C8B-B14F-4D97-AF65-F5344CB8AC3E}">
        <p14:creationId xmlns:p14="http://schemas.microsoft.com/office/powerpoint/2010/main" val="2655343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691" y="295132"/>
            <a:ext cx="8388848" cy="519877"/>
          </a:xfrm>
        </p:spPr>
        <p:txBody>
          <a:bodyPr/>
          <a:lstStyle/>
          <a:p>
            <a:r>
              <a:rPr lang="fr-CA"/>
              <a:t>Histoire de patient : Sandra</a:t>
            </a:r>
          </a:p>
        </p:txBody>
      </p:sp>
      <p:sp>
        <p:nvSpPr>
          <p:cNvPr id="3" name="TextBox 2"/>
          <p:cNvSpPr txBox="1"/>
          <p:nvPr/>
        </p:nvSpPr>
        <p:spPr>
          <a:xfrm>
            <a:off x="378691" y="815009"/>
            <a:ext cx="8247708" cy="5716950"/>
          </a:xfrm>
          <a:prstGeom prst="rect">
            <a:avLst/>
          </a:prstGeom>
          <a:noFill/>
        </p:spPr>
        <p:txBody>
          <a:bodyPr wrap="square" rtlCol="0">
            <a:spAutoFit/>
          </a:bodyPr>
          <a:lstStyle/>
          <a:p>
            <a:r>
              <a:rPr lang="fr-CA" i="1" u="none" dirty="0"/>
              <a:t>Nous remercions le RLISS du Sud-Ouest d'avoir partagé cette histoire.</a:t>
            </a:r>
          </a:p>
          <a:p>
            <a:endParaRPr lang="en-US" u="none" dirty="0"/>
          </a:p>
          <a:p>
            <a:r>
              <a:rPr lang="fr-CA" sz="1300" u="none" dirty="0"/>
              <a:t>Sandra est une jeune étudiante de 17 ans au niveau secondaire qui vit à la maison avec sa mère, sa </a:t>
            </a:r>
            <a:r>
              <a:rPr lang="fr-CA" sz="1300" u="none" dirty="0" smtClean="0"/>
              <a:t>sœur </a:t>
            </a:r>
            <a:r>
              <a:rPr lang="fr-CA" sz="1300" u="none" dirty="0"/>
              <a:t>plus jeune et le copain actuel de sa mère. Son environnement à la maison est instable et chaotique. Plusieurs individus dans la communauté utilisent son lieu de résidence comme lieu d'hébergement temporaire et les revenus générés servent à financer le problème de toxicomanie de sa mère. Sa famille présente un historique de problèmes de santé mentale.</a:t>
            </a:r>
          </a:p>
          <a:p>
            <a:r>
              <a:rPr lang="fr-CA" sz="1300" u="none" dirty="0"/>
              <a:t> </a:t>
            </a:r>
          </a:p>
          <a:p>
            <a:r>
              <a:rPr lang="fr-CA" sz="1300" u="none" dirty="0"/>
              <a:t>Sandra a reçu un diagnostic de trouble de stress post-traumatique (TSPT) suivant une agression sexuelle récente et souffre également d'anxiété, de dépression et de personnalité limite.</a:t>
            </a:r>
          </a:p>
          <a:p>
            <a:r>
              <a:rPr lang="fr-CA" sz="1300" u="none" dirty="0"/>
              <a:t> </a:t>
            </a:r>
          </a:p>
          <a:p>
            <a:r>
              <a:rPr lang="fr-CA" sz="1300" u="none" dirty="0"/>
              <a:t>Sandra s'est présentée à l'urgence à plusieurs reprises et a subi des hospitalisations subséquentes à l'unité des soins actifs (santé mentale et pédiatrie). Ces hospitalisations étaient liées à un risque de suicide. Récemment, elle a été admise pour une période de 30 jours dans l'unité des malades hospitalisés spécialisée pour les enfants souffrant de problèmes de santé mentale. Plusieurs de ces hospitalisations sont liées à des admissions à Formule 1, ce qui signifie que Sandra ne pouvait quitter l'hôpital sans une évaluation psychiatrique. Plusieurs solutions d'hébergement de remplacement ont été mises en place sans succès, menant à une réadmission à l'hôpital en raison d'un risque de blessure volontaire. </a:t>
            </a:r>
          </a:p>
          <a:p>
            <a:r>
              <a:rPr lang="fr-CA" sz="1300" u="none" dirty="0"/>
              <a:t> </a:t>
            </a:r>
          </a:p>
          <a:p>
            <a:r>
              <a:rPr lang="fr-CA" sz="1300" u="none" dirty="0"/>
              <a:t>Les années de transition entre les services en santé mentale pédiatriques et pour adultes ont été difficiles et ont compliqué la prestation des soins pour Sandra. Au cours de sa plus récente hospitalisation (dans une unité pédiatrique), les fournisseurs de soins de santé ont reconnu qu'en raison de la complexité de sa situation, une coordination et une planification supplémentaires des soins étaient requises pour augmenter ses chances d'une réintégration réussie dans la communauté.</a:t>
            </a:r>
          </a:p>
          <a:p>
            <a:endParaRPr lang="en-US" sz="1300" i="1" u="none" dirty="0"/>
          </a:p>
          <a:p>
            <a:r>
              <a:rPr lang="fr-CA" sz="1300" i="1" u="none" dirty="0">
                <a:solidFill>
                  <a:srgbClr val="D2492A"/>
                </a:solidFill>
              </a:rPr>
              <a:t>Comment le maillon santé local a-t-il aidé ce patient? Pour lire </a:t>
            </a:r>
            <a:r>
              <a:rPr lang="fr-CA" sz="1300" i="1" u="none" dirty="0">
                <a:solidFill>
                  <a:srgbClr val="D2492A"/>
                </a:solidFill>
                <a:hlinkClick r:id="rId3"/>
              </a:rPr>
              <a:t>l'histoire complète du patient</a:t>
            </a:r>
            <a:r>
              <a:rPr lang="fr-CA" sz="1300" i="1" u="none" dirty="0">
                <a:solidFill>
                  <a:srgbClr val="D2492A"/>
                </a:solidFill>
              </a:rPr>
              <a:t>, rendez-vous à la communauté de pratique sur l'approche aux soins des maillons santé sur Quorum. </a:t>
            </a:r>
          </a:p>
        </p:txBody>
      </p:sp>
    </p:spTree>
    <p:extLst>
      <p:ext uri="{BB962C8B-B14F-4D97-AF65-F5344CB8AC3E}">
        <p14:creationId xmlns:p14="http://schemas.microsoft.com/office/powerpoint/2010/main" val="3593959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82883"/>
            <a:ext cx="8301201" cy="706437"/>
          </a:xfrm>
        </p:spPr>
        <p:txBody>
          <a:bodyPr/>
          <a:lstStyle/>
          <a:p>
            <a:r>
              <a:rPr lang="fr-CA" dirty="0"/>
              <a:t>Répercussions des maillons santé – Mise à jour du T2</a:t>
            </a:r>
          </a:p>
        </p:txBody>
      </p:sp>
      <p:graphicFrame>
        <p:nvGraphicFramePr>
          <p:cNvPr id="7" name="Table 6"/>
          <p:cNvGraphicFramePr>
            <a:graphicFrameLocks noGrp="1"/>
          </p:cNvGraphicFramePr>
          <p:nvPr>
            <p:extLst>
              <p:ext uri="{D42A27DB-BD31-4B8C-83A1-F6EECF244321}">
                <p14:modId xmlns:p14="http://schemas.microsoft.com/office/powerpoint/2010/main" val="2388786560"/>
              </p:ext>
            </p:extLst>
          </p:nvPr>
        </p:nvGraphicFramePr>
        <p:xfrm>
          <a:off x="488308" y="1253632"/>
          <a:ext cx="4020401" cy="457200"/>
        </p:xfrm>
        <a:graphic>
          <a:graphicData uri="http://schemas.openxmlformats.org/drawingml/2006/table">
            <a:tbl>
              <a:tblPr firstRow="1" bandRow="1">
                <a:tableStyleId>{5C22544A-7EE6-4342-B048-85BDC9FD1C3A}</a:tableStyleId>
              </a:tblPr>
              <a:tblGrid>
                <a:gridCol w="4020401">
                  <a:extLst>
                    <a:ext uri="{9D8B030D-6E8A-4147-A177-3AD203B41FA5}">
                      <a16:colId xmlns=""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u="none" baseline="0">
                          <a:solidFill>
                            <a:srgbClr val="000000"/>
                          </a:solidFill>
                        </a:rPr>
                        <a:t>Total cumulatif de plans de soins coordonnés développés </a:t>
                      </a:r>
                    </a:p>
                  </a:txBody>
                  <a:tcPr anchor="ct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50511227"/>
              </p:ext>
            </p:extLst>
          </p:nvPr>
        </p:nvGraphicFramePr>
        <p:xfrm>
          <a:off x="4878433" y="1253632"/>
          <a:ext cx="4020401" cy="457200"/>
        </p:xfrm>
        <a:graphic>
          <a:graphicData uri="http://schemas.openxmlformats.org/drawingml/2006/table">
            <a:tbl>
              <a:tblPr firstRow="1" bandRow="1">
                <a:tableStyleId>{5C22544A-7EE6-4342-B048-85BDC9FD1C3A}</a:tableStyleId>
              </a:tblPr>
              <a:tblGrid>
                <a:gridCol w="4020401">
                  <a:extLst>
                    <a:ext uri="{9D8B030D-6E8A-4147-A177-3AD203B41FA5}">
                      <a16:colId xmlns="" xmlns:a16="http://schemas.microsoft.com/office/drawing/2014/main" val="2000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u="none">
                          <a:solidFill>
                            <a:srgbClr val="000000"/>
                          </a:solidFill>
                          <a:latin typeface="+mn-lt"/>
                          <a:ea typeface="+mn-ea"/>
                          <a:cs typeface="+mn-cs"/>
                        </a:rPr>
                        <a:t>Total cumulatif de patients avec accès à des fournisseurs de soins primaires</a:t>
                      </a:r>
                    </a:p>
                  </a:txBody>
                  <a:tcPr anchor="ct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bl>
          </a:graphicData>
        </a:graphic>
      </p:graphicFrame>
      <p:sp>
        <p:nvSpPr>
          <p:cNvPr id="9" name="Rectangle 8"/>
          <p:cNvSpPr/>
          <p:nvPr/>
        </p:nvSpPr>
        <p:spPr>
          <a:xfrm>
            <a:off x="4753707" y="4937887"/>
            <a:ext cx="4426091" cy="523220"/>
          </a:xfrm>
          <a:prstGeom prst="rect">
            <a:avLst/>
          </a:prstGeom>
        </p:spPr>
        <p:txBody>
          <a:bodyPr wrap="square">
            <a:spAutoFit/>
          </a:bodyPr>
          <a:lstStyle/>
          <a:p>
            <a:pPr marL="0" indent="0">
              <a:buNone/>
            </a:pPr>
            <a:r>
              <a:rPr lang="fr-CA" b="1" u="none" dirty="0">
                <a:solidFill>
                  <a:srgbClr val="0C6577"/>
                </a:solidFill>
              </a:rPr>
              <a:t>59 774</a:t>
            </a:r>
            <a:r>
              <a:rPr lang="fr-CA" u="none" dirty="0"/>
              <a:t> patients complexes de maillons santé ont eu accès à des soins primaires périodiquement et rapidement à ce jour</a:t>
            </a:r>
          </a:p>
        </p:txBody>
      </p:sp>
      <p:sp>
        <p:nvSpPr>
          <p:cNvPr id="10" name="Rectangle 9"/>
          <p:cNvSpPr/>
          <p:nvPr/>
        </p:nvSpPr>
        <p:spPr>
          <a:xfrm>
            <a:off x="457199" y="4937887"/>
            <a:ext cx="4051510" cy="738664"/>
          </a:xfrm>
          <a:prstGeom prst="rect">
            <a:avLst/>
          </a:prstGeom>
        </p:spPr>
        <p:txBody>
          <a:bodyPr wrap="square">
            <a:spAutoFit/>
          </a:bodyPr>
          <a:lstStyle/>
          <a:p>
            <a:pPr marL="0" indent="0">
              <a:buNone/>
            </a:pPr>
            <a:r>
              <a:rPr lang="fr-CA" b="1" u="none" dirty="0">
                <a:solidFill>
                  <a:srgbClr val="0C6577"/>
                </a:solidFill>
              </a:rPr>
              <a:t>49 285 </a:t>
            </a:r>
            <a:r>
              <a:rPr lang="fr-CA" u="none" dirty="0"/>
              <a:t>patients aux besoins complexes ont reçu des plans de soins coordonnés par l'entremise de maillons santé à ce jour.</a:t>
            </a:r>
          </a:p>
        </p:txBody>
      </p:sp>
      <p:sp>
        <p:nvSpPr>
          <p:cNvPr id="11" name="Rectangle 3"/>
          <p:cNvSpPr>
            <a:spLocks noChangeArrowheads="1"/>
          </p:cNvSpPr>
          <p:nvPr/>
        </p:nvSpPr>
        <p:spPr bwMode="auto">
          <a:xfrm>
            <a:off x="457200" y="6029990"/>
            <a:ext cx="765466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CA" sz="900" i="1" u="none" dirty="0">
                <a:latin typeface="Calibri" panose="020F0502020204030204" pitchFamily="34" charset="0"/>
                <a:ea typeface="Calibri" panose="020F0502020204030204" pitchFamily="34" charset="0"/>
                <a:cs typeface="Times New Roman" panose="02020603050405020304" pitchFamily="18" charset="0"/>
              </a:rPr>
              <a:t>Source de données :  Plateforme de rapports et d'analyse d'amélioration de la qualité de Qualité des services de santé Ontario - présentée par les maillons </a:t>
            </a:r>
            <a:r>
              <a:rPr lang="fr-CA" sz="900" i="1" u="none" dirty="0" smtClean="0">
                <a:latin typeface="Calibri" panose="020F0502020204030204" pitchFamily="34" charset="0"/>
                <a:ea typeface="Calibri" panose="020F0502020204030204" pitchFamily="34" charset="0"/>
                <a:cs typeface="Times New Roman" panose="02020603050405020304" pitchFamily="18" charset="0"/>
              </a:rPr>
              <a:t>santé.</a:t>
            </a:r>
            <a:endParaRPr lang="fr-CA" sz="900" i="1" u="none"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477941" y="2101520"/>
            <a:ext cx="4010025" cy="2472055"/>
          </a:xfrm>
          <a:prstGeom prst="rect">
            <a:avLst/>
          </a:prstGeom>
          <a:noFill/>
        </p:spPr>
      </p:pic>
      <p:pic>
        <p:nvPicPr>
          <p:cNvPr id="13" name="Picture 12"/>
          <p:cNvPicPr/>
          <p:nvPr/>
        </p:nvPicPr>
        <p:blipFill>
          <a:blip r:embed="rId4">
            <a:extLst>
              <a:ext uri="{28A0092B-C50C-407E-A947-70E740481C1C}">
                <a14:useLocalDpi xmlns:a14="http://schemas.microsoft.com/office/drawing/2010/main" val="0"/>
              </a:ext>
            </a:extLst>
          </a:blip>
          <a:srcRect/>
          <a:stretch>
            <a:fillRect/>
          </a:stretch>
        </p:blipFill>
        <p:spPr bwMode="auto">
          <a:xfrm>
            <a:off x="4878433" y="2101520"/>
            <a:ext cx="4145127" cy="2472055"/>
          </a:xfrm>
          <a:prstGeom prst="rect">
            <a:avLst/>
          </a:prstGeom>
          <a:noFill/>
        </p:spPr>
      </p:pic>
    </p:spTree>
    <p:extLst>
      <p:ext uri="{BB962C8B-B14F-4D97-AF65-F5344CB8AC3E}">
        <p14:creationId xmlns:p14="http://schemas.microsoft.com/office/powerpoint/2010/main" val="1324548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85" y="182928"/>
            <a:ext cx="8836428" cy="706437"/>
          </a:xfrm>
        </p:spPr>
        <p:txBody>
          <a:bodyPr/>
          <a:lstStyle/>
          <a:p>
            <a:r>
              <a:rPr lang="fr-CA" sz="3200" dirty="0"/>
              <a:t>Données trimestrielles et cumulatives – </a:t>
            </a:r>
            <a:r>
              <a:rPr lang="fr-CA" sz="3200" dirty="0" smtClean="0"/>
              <a:t/>
            </a:r>
            <a:br>
              <a:rPr lang="fr-CA" sz="3200" dirty="0" smtClean="0"/>
            </a:br>
            <a:r>
              <a:rPr lang="fr-CA" sz="3200" dirty="0" smtClean="0"/>
              <a:t>Mise </a:t>
            </a:r>
            <a:r>
              <a:rPr lang="fr-CA" sz="3200" dirty="0"/>
              <a:t>à jour du T2</a:t>
            </a:r>
          </a:p>
        </p:txBody>
      </p:sp>
      <p:sp>
        <p:nvSpPr>
          <p:cNvPr id="3" name="TextBox 2"/>
          <p:cNvSpPr txBox="1"/>
          <p:nvPr/>
        </p:nvSpPr>
        <p:spPr>
          <a:xfrm>
            <a:off x="-1" y="5661248"/>
            <a:ext cx="9026013" cy="938719"/>
          </a:xfrm>
          <a:prstGeom prst="rect">
            <a:avLst/>
          </a:prstGeom>
          <a:noFill/>
        </p:spPr>
        <p:txBody>
          <a:bodyPr wrap="square" rtlCol="0">
            <a:spAutoFit/>
          </a:bodyPr>
          <a:lstStyle/>
          <a:p>
            <a:r>
              <a:rPr lang="fr-CA" sz="1100" i="1" u="none" dirty="0" smtClean="0">
                <a:latin typeface="Calibri" panose="020F0502020204030204" pitchFamily="34" charset="0"/>
              </a:rPr>
              <a:t>*Certains </a:t>
            </a:r>
            <a:r>
              <a:rPr lang="fr-CA" sz="1100" i="1" u="none" dirty="0">
                <a:latin typeface="Calibri" panose="020F0502020204030204" pitchFamily="34" charset="0"/>
              </a:rPr>
              <a:t>RLISS ont modifié leurs populations cibles selon les données des sous-régions publiées par le MSSLD en octobre 2017, alors que d'autres ont conservé les données de mai 2016. Un maillon santé du RLISS du NE n'a pas encore établi une population cible. On doit noter que la « population cible » indiquée, si l'on tient compte des patients souffrant de quatre affections chroniques ou plus, se rapporte au nombre de patients pouvant bénéficier d'une approche de maillon santé pour les soins, et elle est généralement considérée comme représentant environ 5 % de la population de chaque RLISS. Les RLISS déterminent et entrent des objectifs trimestriels dans la plateforme QI-RAP, afin qu'ils soient utilisés comme points de référence.</a:t>
            </a:r>
          </a:p>
        </p:txBody>
      </p:sp>
      <p:pic>
        <p:nvPicPr>
          <p:cNvPr id="4" name="Picture 3"/>
          <p:cNvPicPr>
            <a:picLocks noChangeAspect="1"/>
          </p:cNvPicPr>
          <p:nvPr/>
        </p:nvPicPr>
        <p:blipFill>
          <a:blip r:embed="rId3"/>
          <a:stretch>
            <a:fillRect/>
          </a:stretch>
        </p:blipFill>
        <p:spPr>
          <a:xfrm>
            <a:off x="540974" y="1373273"/>
            <a:ext cx="8062051" cy="4111453"/>
          </a:xfrm>
          <a:prstGeom prst="rect">
            <a:avLst/>
          </a:prstGeom>
        </p:spPr>
      </p:pic>
    </p:spTree>
    <p:extLst>
      <p:ext uri="{BB962C8B-B14F-4D97-AF65-F5344CB8AC3E}">
        <p14:creationId xmlns:p14="http://schemas.microsoft.com/office/powerpoint/2010/main" val="333635629"/>
      </p:ext>
    </p:extLst>
  </p:cSld>
  <p:clrMapOvr>
    <a:masterClrMapping/>
  </p:clrMapOvr>
</p:sld>
</file>

<file path=ppt/theme/theme1.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32E61DC5063849A0971395976CD092" ma:contentTypeVersion="" ma:contentTypeDescription="Create a new document." ma:contentTypeScope="" ma:versionID="2cb2b2b77313b8d13813e7e47daf80ff">
  <xsd:schema xmlns:xsd="http://www.w3.org/2001/XMLSchema" xmlns:xs="http://www.w3.org/2001/XMLSchema" xmlns:p="http://schemas.microsoft.com/office/2006/metadata/properties" xmlns:ns2="ebe53f78-f5b5-491f-adc9-7a5b9ee8709d" xmlns:ns3="94271ad5-0403-452e-ae26-3be5d9c0b771" targetNamespace="http://schemas.microsoft.com/office/2006/metadata/properties" ma:root="true" ma:fieldsID="518f14b9d744950a1bf47905eacee6c3" ns2:_="" ns3:_="">
    <xsd:import namespace="ebe53f78-f5b5-491f-adc9-7a5b9ee8709d"/>
    <xsd:import namespace="94271ad5-0403-452e-ae26-3be5d9c0b77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e53f78-f5b5-491f-adc9-7a5b9ee8709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271ad5-0403-452e-ae26-3be5d9c0b77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556B2A4-ED48-4267-A4EB-C9412C9F68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e53f78-f5b5-491f-adc9-7a5b9ee8709d"/>
    <ds:schemaRef ds:uri="94271ad5-0403-452e-ae26-3be5d9c0b7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9A68B3-4EDB-43A9-80F7-657163E4435D}">
  <ds:schemaRefs>
    <ds:schemaRef ds:uri="http://schemas.microsoft.com/sharepoint/v3/contenttype/forms"/>
  </ds:schemaRefs>
</ds:datastoreItem>
</file>

<file path=customXml/itemProps3.xml><?xml version="1.0" encoding="utf-8"?>
<ds:datastoreItem xmlns:ds="http://schemas.openxmlformats.org/officeDocument/2006/customXml" ds:itemID="{077211F7-2DF1-4B68-8B60-CC913EB92E33}">
  <ds:schemaRefs>
    <ds:schemaRef ds:uri="http://purl.org/dc/elements/1.1/"/>
    <ds:schemaRef ds:uri="http://schemas.microsoft.com/office/2006/metadata/properties"/>
    <ds:schemaRef ds:uri="94271ad5-0403-452e-ae26-3be5d9c0b771"/>
    <ds:schemaRef ds:uri="http://schemas.microsoft.com/office/infopath/2007/PartnerControls"/>
    <ds:schemaRef ds:uri="http://purl.org/dc/terms/"/>
    <ds:schemaRef ds:uri="http://purl.org/dc/dcmitype/"/>
    <ds:schemaRef ds:uri="http://schemas.microsoft.com/office/2006/documentManagement/types"/>
    <ds:schemaRef ds:uri="http://schemas.openxmlformats.org/package/2006/metadata/core-properties"/>
    <ds:schemaRef ds:uri="ebe53f78-f5b5-491f-adc9-7a5b9ee8709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2187</TotalTime>
  <Words>463</Words>
  <Application>Microsoft Office PowerPoint</Application>
  <PresentationFormat>On-screen Show (4:3)</PresentationFormat>
  <Paragraphs>136</Paragraphs>
  <Slides>11</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MS PGothic</vt:lpstr>
      <vt:lpstr>MS PGothic</vt:lpstr>
      <vt:lpstr>Arial</vt:lpstr>
      <vt:lpstr>Arial Narrow</vt:lpstr>
      <vt:lpstr>Calibri</vt:lpstr>
      <vt:lpstr>Courier New</vt:lpstr>
      <vt:lpstr>Helvetica Neue</vt:lpstr>
      <vt:lpstr>Helvetica Neue Light</vt:lpstr>
      <vt:lpstr>ITC Century Std Book</vt:lpstr>
      <vt:lpstr>Times New Roman</vt:lpstr>
      <vt:lpstr>HQO_Slide</vt:lpstr>
      <vt:lpstr>PowerPoint Presentation</vt:lpstr>
      <vt:lpstr> Maillons santé :   Améliorer les soins intégrés pour les patients ayant plusieurs affections et des besoins complexes</vt:lpstr>
      <vt:lpstr>Le Rapport trimestriel sur les maillons santé</vt:lpstr>
      <vt:lpstr>Points saillants du trimestre</vt:lpstr>
      <vt:lpstr>Aperçu des données – Mise à jour du T2</vt:lpstr>
      <vt:lpstr>Histoire de patient : M. TD</vt:lpstr>
      <vt:lpstr>Histoire de patient : Sandra</vt:lpstr>
      <vt:lpstr>Répercussions des maillons santé – Mise à jour du T2</vt:lpstr>
      <vt:lpstr>Données trimestrielles et cumulatives –  Mise à jour du T2</vt:lpstr>
      <vt:lpstr>Appuyer l'approche aux soins des maillons santé</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Moore, Carol</dc:creator>
  <cp:lastModifiedBy>Jones, Sue</cp:lastModifiedBy>
  <cp:revision>225</cp:revision>
  <cp:lastPrinted>2017-11-27T19:46:01Z</cp:lastPrinted>
  <dcterms:modified xsi:type="dcterms:W3CDTF">2017-12-05T14:58:34Z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0x010100B032E61DC5063849A0971395976CD092</vt:lpwstr>
  </property>
</Properties>
</file>