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395" r:id="rId9"/>
    <p:sldId id="427" r:id="rId10"/>
    <p:sldId id="431" r:id="rId11"/>
    <p:sldId id="432" r:id="rId12"/>
    <p:sldId id="428" r:id="rId13"/>
    <p:sldId id="430" r:id="rId14"/>
    <p:sldId id="429" r:id="rId15"/>
    <p:sldId id="327" r:id="rId16"/>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85341" autoAdjust="0"/>
  </p:normalViewPr>
  <p:slideViewPr>
    <p:cSldViewPr snapToGrid="0">
      <p:cViewPr varScale="1">
        <p:scale>
          <a:sx n="75" d="100"/>
          <a:sy n="75" d="100"/>
        </p:scale>
        <p:origin x="178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3/16/2016</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16/03/2016</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16/03/2016</a:t>
            </a:fld>
            <a:endParaRPr lang="en-CA" dirty="0"/>
          </a:p>
        </p:txBody>
      </p:sp>
      <p:sp>
        <p:nvSpPr>
          <p:cNvPr id="5" name="Footer Placeholder 4"/>
          <p:cNvSpPr>
            <a:spLocks noGrp="1"/>
          </p:cNvSpPr>
          <p:nvPr>
            <p:ph type="ftr" sz="quarter" idx="11"/>
          </p:nvPr>
        </p:nvSpPr>
        <p:spPr/>
        <p:txBody>
          <a:bodyPr/>
          <a:lstStyle/>
          <a:p>
            <a:r>
              <a:rPr lang="en-CA" dirty="0"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smtClean="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smtClean="0">
                <a:solidFill>
                  <a:schemeClr val="tx1"/>
                </a:solidFill>
                <a:effectLst/>
                <a:latin typeface="Times" pitchFamily="18" charset="0"/>
                <a:ea typeface="+mn-ea"/>
                <a:cs typeface="+mn-cs"/>
              </a:rPr>
              <a:t> </a:t>
            </a:r>
            <a:r>
              <a:rPr lang="en-CA" sz="1200" b="1" kern="1200" dirty="0" smtClean="0">
                <a:solidFill>
                  <a:schemeClr val="tx1"/>
                </a:solidFill>
                <a:effectLst/>
                <a:latin typeface="Times" pitchFamily="18" charset="0"/>
                <a:ea typeface="+mn-ea"/>
                <a:cs typeface="+mn-cs"/>
              </a:rPr>
              <a:t>Announcement of the Health Links Initiative (Dec-2012)</a:t>
            </a:r>
            <a:endParaRPr lang="en-CA" sz="1200" b="0" kern="1200" dirty="0" smtClean="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effectLst/>
                <a:latin typeface="Times" pitchFamily="18" charset="0"/>
                <a:ea typeface="+mn-ea"/>
                <a:cs typeface="+mn-cs"/>
              </a:rPr>
              <a:t>The indicator used in QIRAP is </a:t>
            </a:r>
            <a:r>
              <a:rPr lang="en-CA" sz="1200" i="1" kern="1200" dirty="0" smtClean="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smtClean="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smtClean="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smtClean="0"/>
          </a:p>
          <a:p>
            <a:r>
              <a:rPr lang="en-CA" dirty="0" smtClean="0"/>
              <a:t>*************************************************</a:t>
            </a:r>
          </a:p>
          <a:p>
            <a:pPr marL="171450" indent="-171450">
              <a:buFont typeface="Arial" panose="020B0604020202020204" pitchFamily="34" charset="0"/>
              <a:buChar char="•"/>
            </a:pPr>
            <a:r>
              <a:rPr lang="en-CA" sz="1200" b="1" i="1" kern="1200" dirty="0" smtClean="0">
                <a:solidFill>
                  <a:schemeClr val="tx1"/>
                </a:solidFill>
                <a:effectLst/>
                <a:latin typeface="Times" pitchFamily="18" charset="0"/>
                <a:ea typeface="+mn-ea"/>
                <a:cs typeface="+mn-cs"/>
              </a:rPr>
              <a:t>Regular and timely access to primary care for complex patients. </a:t>
            </a:r>
            <a:r>
              <a:rPr lang="en-CA" sz="1200" i="1" kern="1200" dirty="0" smtClean="0">
                <a:solidFill>
                  <a:schemeClr val="tx1"/>
                </a:solidFill>
                <a:effectLst/>
                <a:latin typeface="Times" pitchFamily="18" charset="0"/>
                <a:ea typeface="+mn-ea"/>
                <a:cs typeface="+mn-cs"/>
              </a:rPr>
              <a:t>  </a:t>
            </a:r>
            <a:r>
              <a:rPr lang="en-CA" sz="1200" i="1" dirty="0" smtClean="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smtClean="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smtClean="0">
                <a:solidFill>
                  <a:schemeClr val="tx1"/>
                </a:solidFill>
                <a:effectLst/>
                <a:latin typeface="Times" pitchFamily="18" charset="0"/>
                <a:ea typeface="+mn-ea"/>
                <a:cs typeface="+mn-cs"/>
              </a:rPr>
              <a:t>The indicator used in QIRAP is </a:t>
            </a:r>
            <a:r>
              <a:rPr lang="en-CA" sz="1200" i="1" kern="1200" dirty="0" smtClean="0">
                <a:solidFill>
                  <a:schemeClr val="tx1"/>
                </a:solidFill>
                <a:effectLst/>
                <a:latin typeface="Times" pitchFamily="18" charset="0"/>
                <a:ea typeface="+mn-ea"/>
                <a:cs typeface="+mn-cs"/>
              </a:rPr>
              <a:t>the Number of patients with regular and timely access to a Primary Care Provider (PCP).</a:t>
            </a:r>
            <a:r>
              <a:rPr lang="en-CA" sz="1200" kern="1200" dirty="0" smtClean="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smtClean="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en-CA" dirty="0"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In brackets - Additional Health Links (Not included in total of 82)</a:t>
            </a:r>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en-CA" dirty="0"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4008943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en-CA" dirty="0"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16/03/2016</a:t>
            </a:fld>
            <a:endParaRPr lang="en-CA" dirty="0"/>
          </a:p>
        </p:txBody>
      </p:sp>
      <p:sp>
        <p:nvSpPr>
          <p:cNvPr id="5" name="Footer Placeholder 4"/>
          <p:cNvSpPr>
            <a:spLocks noGrp="1"/>
          </p:cNvSpPr>
          <p:nvPr>
            <p:ph type="ftr" sz="quarter" idx="11"/>
          </p:nvPr>
        </p:nvSpPr>
        <p:spPr/>
        <p:txBody>
          <a:bodyPr/>
          <a:lstStyle/>
          <a:p>
            <a:r>
              <a:rPr lang="en-CA" dirty="0"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16/03/2016</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16/03/2016</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16/03/2016</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16/03/2016</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16/03/2016</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smtClean="0"/>
              <a:t>www.HQOntario.ca</a:t>
            </a:r>
            <a:endParaRPr lang="en-US" noProof="0" dirty="0" smtClean="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16/03/2016</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_ftnref3"/><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smtClean="0">
                <a:solidFill>
                  <a:srgbClr val="FFFFFF"/>
                </a:solidFill>
              </a:rPr>
              <a:t>Health Links:  Excerpts from the Q3 Report </a:t>
            </a:r>
          </a:p>
          <a:p>
            <a:pPr defTabSz="457200"/>
            <a:r>
              <a:rPr lang="en-CA" altLang="en-US" sz="1600" b="1" u="none" dirty="0" smtClean="0">
                <a:solidFill>
                  <a:srgbClr val="FFFFFF"/>
                </a:solidFill>
              </a:rPr>
              <a:t>16-Mar-2016</a:t>
            </a:r>
          </a:p>
          <a:p>
            <a:pPr defTabSz="457200"/>
            <a:endParaRPr lang="en-CA" altLang="en-US" sz="1600" b="1" u="none" dirty="0" smtClean="0">
              <a:solidFill>
                <a:srgbClr val="FFFFFF"/>
              </a:solidFill>
            </a:endParaRPr>
          </a:p>
          <a:p>
            <a:pPr defTabSz="457200"/>
            <a:endParaRPr lang="en-CA" altLang="en-US" sz="1600" b="1" u="none" dirty="0" smtClean="0">
              <a:solidFill>
                <a:srgbClr val="FFFFFF"/>
              </a:solidFill>
            </a:endParaRPr>
          </a:p>
        </p:txBody>
      </p:sp>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smtClean="0">
                <a:latin typeface="Helvetica Neue Medium" charset="0"/>
              </a:rPr>
              <a:t>Susan.Taylor@hqontario.ca</a:t>
            </a:r>
          </a:p>
          <a:p>
            <a:pPr marL="0" indent="0" eaLnBrk="1" hangingPunct="1"/>
            <a:r>
              <a:rPr lang="en-US" altLang="en-US" dirty="0" smtClean="0">
                <a:latin typeface="Helvetica Neue Medium" charset="0"/>
              </a:rPr>
              <a:t>www.HQOntario.ca</a:t>
            </a:r>
          </a:p>
          <a:p>
            <a:pPr marL="0" indent="0" eaLnBrk="1" hangingPunct="1"/>
            <a:endParaRPr lang="en-US" altLang="en-US" dirty="0" smtClean="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smtClean="0"/>
              <a:t>Health Links: </a:t>
            </a:r>
            <a:r>
              <a:rPr lang="en-US" b="0" i="1" dirty="0" smtClean="0"/>
              <a:t/>
            </a:r>
            <a:br>
              <a:rPr lang="en-US" b="0" i="1" dirty="0" smtClean="0"/>
            </a:br>
            <a:r>
              <a:rPr lang="en-US" b="0" i="1" dirty="0" smtClean="0"/>
              <a:t>Improving integrated care for patients with multiple conditions </a:t>
            </a:r>
            <a:br>
              <a:rPr lang="en-US" b="0" i="1" dirty="0" smtClean="0"/>
            </a:br>
            <a:r>
              <a:rPr lang="en-US" b="0" i="1" dirty="0" smtClean="0"/>
              <a:t>and complex needs</a:t>
            </a:r>
            <a:endParaRPr lang="en-US" b="0" i="1" dirty="0"/>
          </a:p>
        </p:txBody>
      </p:sp>
      <p:sp>
        <p:nvSpPr>
          <p:cNvPr id="4" name="Footer Placeholder 3"/>
          <p:cNvSpPr>
            <a:spLocks noGrp="1"/>
          </p:cNvSpPr>
          <p:nvPr>
            <p:ph type="ftr" sz="quarter" idx="10"/>
          </p:nvPr>
        </p:nvSpPr>
        <p:spPr/>
        <p:txBody>
          <a:bodyPr/>
          <a:lstStyle/>
          <a:p>
            <a:pPr>
              <a:defRPr/>
            </a:pPr>
            <a:r>
              <a:rPr lang="en-US" dirty="0" smtClean="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2757"/>
          </a:xfrm>
        </p:spPr>
        <p:txBody>
          <a:bodyPr/>
          <a:lstStyle/>
          <a:p>
            <a:r>
              <a:rPr lang="en-US" sz="2800" dirty="0" smtClean="0"/>
              <a:t>Provincial and Regional Accountabilities </a:t>
            </a:r>
            <a:br>
              <a:rPr lang="en-US" sz="2800" dirty="0" smtClean="0"/>
            </a:br>
            <a:r>
              <a:rPr lang="en-US" sz="2800" dirty="0" smtClean="0"/>
              <a:t>within the Health Links Model</a:t>
            </a:r>
            <a:endParaRPr lang="en-US" sz="2800" dirty="0"/>
          </a:p>
        </p:txBody>
      </p:sp>
      <p:sp>
        <p:nvSpPr>
          <p:cNvPr id="5" name="Footer Placeholder 4"/>
          <p:cNvSpPr>
            <a:spLocks noGrp="1"/>
          </p:cNvSpPr>
          <p:nvPr>
            <p:ph type="ftr" sz="quarter" idx="10"/>
          </p:nvPr>
        </p:nvSpPr>
        <p:spPr/>
        <p:txBody>
          <a:bodyPr/>
          <a:lstStyle/>
          <a:p>
            <a:pPr>
              <a:defRPr/>
            </a:pPr>
            <a:r>
              <a:rPr lang="en-US" dirty="0" smtClean="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88249642"/>
              </p:ext>
            </p:extLst>
          </p:nvPr>
        </p:nvGraphicFramePr>
        <p:xfrm>
          <a:off x="164306" y="1437778"/>
          <a:ext cx="8815388" cy="4681728"/>
        </p:xfrm>
        <a:graphic>
          <a:graphicData uri="http://schemas.openxmlformats.org/drawingml/2006/table">
            <a:tbl>
              <a:tblPr firstRow="1" bandRow="1">
                <a:tableStyleId>{5C22544A-7EE6-4342-B048-85BDC9FD1C3A}</a:tableStyleId>
              </a:tblPr>
              <a:tblGrid>
                <a:gridCol w="4407694"/>
                <a:gridCol w="4407694"/>
              </a:tblGrid>
              <a:tr h="370840">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smtClean="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smtClean="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370840">
                <a:tc>
                  <a:txBody>
                    <a:bodyPr/>
                    <a:lstStyle/>
                    <a:p>
                      <a:pPr marL="285750" indent="-285750">
                        <a:lnSpc>
                          <a:spcPct val="120000"/>
                        </a:lnSpc>
                        <a:buFont typeface="Arial" panose="020B0604020202020204" pitchFamily="34" charset="0"/>
                        <a:buChar char="•"/>
                      </a:pPr>
                      <a:r>
                        <a:rPr lang="en-CA" sz="1400" dirty="0" smtClean="0"/>
                        <a:t>Sets the </a:t>
                      </a:r>
                      <a:r>
                        <a:rPr lang="en-CA" sz="1400" b="1" dirty="0" smtClean="0"/>
                        <a:t>strategic direction </a:t>
                      </a:r>
                      <a:r>
                        <a:rPr lang="en-CA" sz="1400" dirty="0" smtClean="0"/>
                        <a:t>for Health Links </a:t>
                      </a:r>
                    </a:p>
                    <a:p>
                      <a:pPr marL="285750" indent="-285750">
                        <a:lnSpc>
                          <a:spcPct val="120000"/>
                        </a:lnSpc>
                        <a:buFont typeface="Arial" panose="020B0604020202020204" pitchFamily="34" charset="0"/>
                        <a:buChar char="•"/>
                      </a:pPr>
                      <a:r>
                        <a:rPr lang="en-CA" sz="1400" dirty="0" smtClean="0"/>
                        <a:t>Provides overall funding to the LHINs </a:t>
                      </a:r>
                    </a:p>
                    <a:p>
                      <a:pPr marL="285750" indent="-285750">
                        <a:lnSpc>
                          <a:spcPct val="120000"/>
                        </a:lnSpc>
                        <a:buFont typeface="Arial" panose="020B0604020202020204" pitchFamily="34" charset="0"/>
                        <a:buChar char="•"/>
                      </a:pPr>
                      <a:r>
                        <a:rPr lang="en-CA" sz="1400" dirty="0" smtClean="0"/>
                        <a:t>Oversees the overall </a:t>
                      </a:r>
                      <a:r>
                        <a:rPr lang="en-CA" sz="1400" b="1" dirty="0" smtClean="0"/>
                        <a:t>performance </a:t>
                      </a:r>
                      <a:r>
                        <a:rPr lang="en-CA" sz="1400" dirty="0" smtClean="0"/>
                        <a:t>of the Health Links initiative to guide strategy </a:t>
                      </a:r>
                    </a:p>
                    <a:p>
                      <a:pPr marL="285750" indent="-285750">
                        <a:lnSpc>
                          <a:spcPct val="120000"/>
                        </a:lnSpc>
                        <a:buFont typeface="Arial" panose="020B0604020202020204" pitchFamily="34" charset="0"/>
                        <a:buChar char="•"/>
                      </a:pPr>
                      <a:r>
                        <a:rPr lang="en-CA" sz="1400" dirty="0" smtClean="0"/>
                        <a:t>Facilitates </a:t>
                      </a:r>
                      <a:r>
                        <a:rPr lang="en-CA" sz="1400" b="1" dirty="0" smtClean="0"/>
                        <a:t>operational success </a:t>
                      </a:r>
                      <a:r>
                        <a:rPr lang="en-CA" sz="1400" dirty="0" smtClean="0"/>
                        <a:t>by implementing provincial level tools and supports </a:t>
                      </a:r>
                    </a:p>
                    <a:p>
                      <a:pPr marL="285750" indent="-285750">
                        <a:lnSpc>
                          <a:spcPct val="120000"/>
                        </a:lnSpc>
                        <a:buFont typeface="Arial" panose="020B0604020202020204" pitchFamily="34" charset="0"/>
                        <a:buChar char="•"/>
                      </a:pP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smtClean="0"/>
                        <a:t>Sets </a:t>
                      </a:r>
                      <a:r>
                        <a:rPr lang="en-CA" sz="1400" b="1" dirty="0" smtClean="0"/>
                        <a:t>regional priorities </a:t>
                      </a:r>
                      <a:r>
                        <a:rPr lang="en-CA" sz="1400" dirty="0" smtClean="0"/>
                        <a:t>for Health Links and ensure alignment with provincial priorities </a:t>
                      </a:r>
                    </a:p>
                    <a:p>
                      <a:pPr marL="285750" indent="-285750">
                        <a:lnSpc>
                          <a:spcPct val="120000"/>
                        </a:lnSpc>
                        <a:buFont typeface="Arial" panose="020B0604020202020204" pitchFamily="34" charset="0"/>
                        <a:buChar char="•"/>
                      </a:pPr>
                      <a:r>
                        <a:rPr lang="en-CA" sz="1400" b="1" dirty="0" smtClean="0"/>
                        <a:t>Funds</a:t>
                      </a:r>
                      <a:r>
                        <a:rPr lang="en-CA" sz="1400" dirty="0" smtClean="0"/>
                        <a:t> Health Links in accordance with priorities </a:t>
                      </a:r>
                    </a:p>
                    <a:p>
                      <a:pPr marL="285750" indent="-285750">
                        <a:lnSpc>
                          <a:spcPct val="120000"/>
                        </a:lnSpc>
                        <a:buFont typeface="Arial" panose="020B0604020202020204" pitchFamily="34" charset="0"/>
                        <a:buChar char="•"/>
                      </a:pPr>
                      <a:r>
                        <a:rPr lang="en-CA" sz="1400" dirty="0" smtClean="0"/>
                        <a:t>Maintains </a:t>
                      </a:r>
                      <a:r>
                        <a:rPr lang="en-CA" sz="1400" b="1" dirty="0" smtClean="0"/>
                        <a:t>overall accountability </a:t>
                      </a:r>
                      <a:r>
                        <a:rPr lang="en-CA" sz="1400" dirty="0" smtClean="0"/>
                        <a:t>for Health Links performance, LHIN by LHIN </a:t>
                      </a:r>
                    </a:p>
                    <a:p>
                      <a:pPr marL="285750" indent="-285750">
                        <a:lnSpc>
                          <a:spcPct val="120000"/>
                        </a:lnSpc>
                        <a:buFont typeface="Arial" panose="020B0604020202020204" pitchFamily="34" charset="0"/>
                        <a:buChar char="•"/>
                      </a:pPr>
                      <a:r>
                        <a:rPr lang="en-CA" sz="1400" dirty="0" smtClean="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smtClean="0"/>
                        <a:t>Identifies and </a:t>
                      </a:r>
                      <a:r>
                        <a:rPr lang="en-CA" sz="1400" b="1" dirty="0" smtClean="0"/>
                        <a:t>implements</a:t>
                      </a:r>
                      <a:r>
                        <a:rPr lang="en-CA" sz="1400" dirty="0" smtClean="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smtClean="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tr>
              <a:tr h="370840">
                <a:tc gridSpan="2">
                  <a:txBody>
                    <a:bodyPr/>
                    <a:lstStyle/>
                    <a:p>
                      <a:pPr marL="285750" indent="-285750">
                        <a:lnSpc>
                          <a:spcPct val="120000"/>
                        </a:lnSpc>
                        <a:buFont typeface="Arial" panose="020B0604020202020204" pitchFamily="34" charset="0"/>
                        <a:buChar char="•"/>
                      </a:pPr>
                      <a:r>
                        <a:rPr lang="en-US" sz="1400" dirty="0" smtClean="0"/>
                        <a:t>Support data collection, timely reports and analysis</a:t>
                      </a:r>
                    </a:p>
                    <a:p>
                      <a:pPr marL="285750" indent="-285750">
                        <a:lnSpc>
                          <a:spcPct val="120000"/>
                        </a:lnSpc>
                        <a:buFont typeface="Arial" panose="020B0604020202020204" pitchFamily="34" charset="0"/>
                        <a:buChar char="•"/>
                      </a:pPr>
                      <a:r>
                        <a:rPr lang="en-US" sz="1400" dirty="0" smtClean="0"/>
                        <a:t>Lead systematic identification of emerging innovations and best practices </a:t>
                      </a:r>
                    </a:p>
                    <a:p>
                      <a:pPr marL="285750" indent="-285750">
                        <a:lnSpc>
                          <a:spcPct val="120000"/>
                        </a:lnSpc>
                        <a:buFont typeface="Arial" panose="020B0604020202020204" pitchFamily="34" charset="0"/>
                        <a:buChar char="•"/>
                      </a:pPr>
                      <a:r>
                        <a:rPr lang="en-CA" sz="1400" dirty="0" smtClean="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smtClean="0">
                          <a:cs typeface="ＭＳ Ｐゴシック" charset="-128"/>
                        </a:rPr>
                        <a:t>Support inter-Health Link sharing of lessons learned on regional or pan-provincial basis </a:t>
                      </a:r>
                    </a:p>
                    <a:p>
                      <a:pPr marL="285750" indent="-285750">
                        <a:lnSpc>
                          <a:spcPct val="120000"/>
                        </a:lnSpc>
                        <a:buFont typeface="Arial" panose="020B0604020202020204" pitchFamily="34" charset="0"/>
                        <a:buChar char="•"/>
                      </a:pPr>
                      <a:r>
                        <a:rPr lang="en-CA" sz="1400" dirty="0" smtClean="0">
                          <a:cs typeface="ＭＳ Ｐゴシック" charset="-128"/>
                        </a:rPr>
                        <a:t>Connect LHIN HL 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CA" dirty="0"/>
                    </a:p>
                  </a:txBody>
                  <a:tcPr/>
                </a:tc>
              </a:tr>
            </a:tbl>
          </a:graphicData>
        </a:graphic>
      </p:graphicFrame>
    </p:spTree>
    <p:extLst>
      <p:ext uri="{BB962C8B-B14F-4D97-AF65-F5344CB8AC3E}">
        <p14:creationId xmlns:p14="http://schemas.microsoft.com/office/powerpoint/2010/main" val="336233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CA" dirty="0" smtClean="0"/>
              <a:t>Getting Started – Q3 Update</a:t>
            </a:r>
            <a:endParaRPr lang="en-CA" dirty="0"/>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en-CA" sz="1600" dirty="0" smtClean="0">
                <a:solidFill>
                  <a:schemeClr val="bg1"/>
                </a:solidFill>
              </a:rPr>
              <a:t>Health Links progressing from planning to recruiting patients</a:t>
            </a:r>
            <a:endParaRPr lang="en-CA" sz="1600" dirty="0">
              <a:solidFill>
                <a:schemeClr val="bg1"/>
              </a:solidFill>
            </a:endParaRPr>
          </a:p>
        </p:txBody>
      </p:sp>
      <p:sp>
        <p:nvSpPr>
          <p:cNvPr id="4" name="Footer Placeholder 3"/>
          <p:cNvSpPr>
            <a:spLocks noGrp="1"/>
          </p:cNvSpPr>
          <p:nvPr>
            <p:ph type="ftr" sz="quarter" idx="10"/>
          </p:nvPr>
        </p:nvSpPr>
        <p:spPr/>
        <p:txBody>
          <a:bodyPr/>
          <a:lstStyle/>
          <a:p>
            <a:pPr>
              <a:defRPr/>
            </a:pPr>
            <a:r>
              <a:rPr lang="en-US" dirty="0" smtClean="0"/>
              <a:t>www.HQOntario.ca</a:t>
            </a:r>
            <a:endParaRPr lang="en-CA" dirty="0"/>
          </a:p>
        </p:txBody>
      </p:sp>
      <p:sp>
        <p:nvSpPr>
          <p:cNvPr id="19" name="Content Placeholder 15"/>
          <p:cNvSpPr>
            <a:spLocks noGrp="1"/>
          </p:cNvSpPr>
          <p:nvPr>
            <p:ph sz="half" idx="2"/>
          </p:nvPr>
        </p:nvSpPr>
        <p:spPr>
          <a:xfrm>
            <a:off x="6106887" y="1967198"/>
            <a:ext cx="2732313" cy="3910279"/>
          </a:xfrm>
        </p:spPr>
        <p:txBody>
          <a:bodyPr/>
          <a:lstStyle/>
          <a:p>
            <a:r>
              <a:rPr lang="en-CA" sz="1600" b="1" dirty="0" smtClean="0">
                <a:solidFill>
                  <a:srgbClr val="00788A"/>
                </a:solidFill>
              </a:rPr>
              <a:t>75 of 82 </a:t>
            </a:r>
            <a:r>
              <a:rPr lang="en-CA" sz="1600" dirty="0" smtClean="0"/>
              <a:t>Health Links were actively recruiting patients by the end of Q3</a:t>
            </a:r>
          </a:p>
          <a:p>
            <a:r>
              <a:rPr lang="en-CA" sz="1600" dirty="0" smtClean="0"/>
              <a:t>The remaining Health Links continued with their planning</a:t>
            </a:r>
          </a:p>
          <a:p>
            <a:r>
              <a:rPr lang="en-CA" sz="1600" dirty="0" smtClean="0"/>
              <a:t>In addition to the 82 Health Links funded by the MOHLTC, some LHINs have started planning additional geographies</a:t>
            </a:r>
            <a:endParaRPr lang="en-CA" sz="1600" dirty="0"/>
          </a:p>
        </p:txBody>
      </p:sp>
      <p:pic>
        <p:nvPicPr>
          <p:cNvPr id="5" name="Picture 4"/>
          <p:cNvPicPr>
            <a:picLocks noChangeAspect="1"/>
          </p:cNvPicPr>
          <p:nvPr/>
        </p:nvPicPr>
        <p:blipFill>
          <a:blip r:embed="rId2"/>
          <a:stretch>
            <a:fillRect/>
          </a:stretch>
        </p:blipFill>
        <p:spPr>
          <a:xfrm>
            <a:off x="457200" y="1967198"/>
            <a:ext cx="5778107" cy="3443002"/>
          </a:xfrm>
          <a:prstGeom prst="rect">
            <a:avLst/>
          </a:prstGeom>
        </p:spPr>
      </p:pic>
      <p:sp>
        <p:nvSpPr>
          <p:cNvPr id="9" name="Rectangle 3"/>
          <p:cNvSpPr>
            <a:spLocks noChangeArrowheads="1"/>
          </p:cNvSpPr>
          <p:nvPr/>
        </p:nvSpPr>
        <p:spPr bwMode="auto">
          <a:xfrm>
            <a:off x="2662457"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smtClean="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470" y="274638"/>
            <a:ext cx="8492490" cy="706437"/>
          </a:xfrm>
        </p:spPr>
        <p:txBody>
          <a:bodyPr/>
          <a:lstStyle/>
          <a:p>
            <a:r>
              <a:rPr lang="en-CA" dirty="0" smtClean="0"/>
              <a:t>Health Links at a Glance – Q3 Update</a:t>
            </a:r>
            <a:endParaRPr lang="en-CA" dirty="0"/>
          </a:p>
        </p:txBody>
      </p:sp>
      <p:sp>
        <p:nvSpPr>
          <p:cNvPr id="4" name="Footer Placeholder 3"/>
          <p:cNvSpPr>
            <a:spLocks noGrp="1"/>
          </p:cNvSpPr>
          <p:nvPr>
            <p:ph type="ftr" sz="quarter" idx="10"/>
          </p:nvPr>
        </p:nvSpPr>
        <p:spPr/>
        <p:txBody>
          <a:bodyPr/>
          <a:lstStyle/>
          <a:p>
            <a:pPr>
              <a:defRPr/>
            </a:pPr>
            <a:r>
              <a:rPr lang="en-US" dirty="0" smtClean="0">
                <a:solidFill>
                  <a:srgbClr val="FFFFFF"/>
                </a:solidFill>
              </a:rPr>
              <a:t>www.HQOntario.ca</a:t>
            </a:r>
            <a:endParaRPr lang="en-CA" dirty="0">
              <a:solidFill>
                <a:srgbClr val="FFFFFF"/>
              </a:solidFill>
            </a:endParaRPr>
          </a:p>
        </p:txBody>
      </p:sp>
      <p:pic>
        <p:nvPicPr>
          <p:cNvPr id="6" name="Picture 5"/>
          <p:cNvPicPr>
            <a:picLocks noChangeAspect="1"/>
          </p:cNvPicPr>
          <p:nvPr/>
        </p:nvPicPr>
        <p:blipFill rotWithShape="1">
          <a:blip r:embed="rId2"/>
          <a:srcRect l="18594" t="4439" r="18868" b="10182"/>
          <a:stretch/>
        </p:blipFill>
        <p:spPr>
          <a:xfrm>
            <a:off x="187541" y="1531620"/>
            <a:ext cx="8788083" cy="4297680"/>
          </a:xfrm>
          <a:prstGeom prst="rect">
            <a:avLst/>
          </a:prstGeom>
        </p:spPr>
      </p:pic>
    </p:spTree>
    <p:extLst>
      <p:ext uri="{BB962C8B-B14F-4D97-AF65-F5344CB8AC3E}">
        <p14:creationId xmlns:p14="http://schemas.microsoft.com/office/powerpoint/2010/main" val="1971865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Impact to Patients:  Terry’s Story</a:t>
            </a:r>
            <a:endParaRPr lang="en-CA" dirty="0"/>
          </a:p>
        </p:txBody>
      </p:sp>
      <p:sp>
        <p:nvSpPr>
          <p:cNvPr id="3" name="Content Placeholder 2"/>
          <p:cNvSpPr>
            <a:spLocks noGrp="1"/>
          </p:cNvSpPr>
          <p:nvPr>
            <p:ph idx="1"/>
          </p:nvPr>
        </p:nvSpPr>
        <p:spPr/>
        <p:txBody>
          <a:bodyPr/>
          <a:lstStyle/>
          <a:p>
            <a:r>
              <a:rPr lang="en-CA" sz="1600" i="1" dirty="0"/>
              <a:t>“I saw Terry today and wanted to send total kudos to you and the Health Link team. She is truly a new woman – she is positive, optimistic and really engaged in making her life better,” </a:t>
            </a:r>
            <a:r>
              <a:rPr lang="en-CA" sz="1600" dirty="0"/>
              <a:t>said Dr. Kim Morrison, Chief of Staff, Lennox &amp; Addington County General Hospital. </a:t>
            </a:r>
            <a:r>
              <a:rPr lang="en-CA" sz="1600" i="1" dirty="0"/>
              <a:t>“She credits the walker and bath supports now in place to enjoying bathing and is really liking getting outside to walk. She reports her mood is better and is looking forward to meeting the social worker, she is happy to be off meds. Many thanks for all your assistance &amp; excellent results in making a real difference for this woman and her family.” </a:t>
            </a:r>
            <a:endParaRPr lang="en-CA" sz="1600" i="1" dirty="0" smtClean="0"/>
          </a:p>
          <a:p>
            <a:endParaRPr lang="en-CA" sz="1600" i="1" dirty="0"/>
          </a:p>
          <a:p>
            <a:r>
              <a:rPr lang="en-CA" sz="1600" dirty="0"/>
              <a:t>“</a:t>
            </a:r>
            <a:r>
              <a:rPr lang="en-CA" sz="1600" i="1" dirty="0"/>
              <a:t>We believe strongly in this model of care and it is one of the reasons the South East LHIN continues to support Health Links across the region</a:t>
            </a:r>
            <a:r>
              <a:rPr lang="en-CA" sz="1600" dirty="0"/>
              <a:t>,” said Paul Huras, CEO of the South East LHIN. </a:t>
            </a:r>
            <a:r>
              <a:rPr lang="en-CA" sz="1600" i="1" dirty="0"/>
              <a:t>“We are hearing incredible stories of real patient outcomes.”</a:t>
            </a:r>
          </a:p>
          <a:p>
            <a:endParaRPr lang="en-CA" dirty="0"/>
          </a:p>
        </p:txBody>
      </p:sp>
      <p:sp>
        <p:nvSpPr>
          <p:cNvPr id="4" name="Footer Placeholder 3"/>
          <p:cNvSpPr>
            <a:spLocks noGrp="1"/>
          </p:cNvSpPr>
          <p:nvPr>
            <p:ph type="ftr" sz="quarter" idx="10"/>
          </p:nvPr>
        </p:nvSpPr>
        <p:spPr/>
        <p:txBody>
          <a:bodyPr/>
          <a:lstStyle/>
          <a:p>
            <a:pPr>
              <a:defRPr/>
            </a:pPr>
            <a:r>
              <a:rPr lang="en-US" dirty="0" smtClean="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41686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CA" dirty="0" smtClean="0"/>
              <a:t>Impact of Health Links – Q3 Update</a:t>
            </a:r>
            <a:endParaRPr lang="en-CA" dirty="0"/>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smtClean="0">
                <a:solidFill>
                  <a:schemeClr val="bg1"/>
                </a:solidFill>
              </a:rPr>
              <a:t>Coordinated Care Plans</a:t>
            </a:r>
            <a:endParaRPr lang="en-CA" sz="1600" dirty="0">
              <a:solidFill>
                <a:schemeClr val="bg1"/>
              </a:solidFill>
            </a:endParaRP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en-CA" sz="1600" b="1" dirty="0" smtClean="0">
                <a:solidFill>
                  <a:srgbClr val="0C6577"/>
                </a:solidFill>
              </a:rPr>
              <a:t>14,251</a:t>
            </a:r>
            <a:r>
              <a:rPr lang="en-CA" sz="1600" dirty="0" smtClean="0"/>
              <a:t> complex patients have been provided with coordinated care plans through Health Links</a:t>
            </a:r>
            <a:endParaRPr lang="en-CA" sz="1600" dirty="0"/>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smtClean="0">
                <a:solidFill>
                  <a:schemeClr val="bg1"/>
                </a:solidFill>
              </a:rPr>
              <a:t>Access to Primary Care</a:t>
            </a:r>
            <a:endParaRPr lang="en-CA" sz="1600" dirty="0">
              <a:solidFill>
                <a:schemeClr val="bg1"/>
              </a:solidFill>
            </a:endParaRPr>
          </a:p>
        </p:txBody>
      </p:sp>
      <p:sp>
        <p:nvSpPr>
          <p:cNvPr id="4" name="Footer Placeholder 3"/>
          <p:cNvSpPr>
            <a:spLocks noGrp="1"/>
          </p:cNvSpPr>
          <p:nvPr>
            <p:ph type="ftr" sz="quarter" idx="10"/>
          </p:nvPr>
        </p:nvSpPr>
        <p:spPr/>
        <p:txBody>
          <a:bodyPr/>
          <a:lstStyle/>
          <a:p>
            <a:pPr>
              <a:defRPr/>
            </a:pPr>
            <a:r>
              <a:rPr lang="en-US" dirty="0" smtClean="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24,195</a:t>
            </a:r>
            <a:r>
              <a:rPr lang="en-CA" sz="1600" dirty="0" smtClean="0"/>
              <a:t> Health Links patients have been connected to regular and timely access to Primary Care</a:t>
            </a:r>
            <a:endParaRPr lang="en-CA" sz="1600" dirty="0"/>
          </a:p>
        </p:txBody>
      </p:sp>
      <p:sp>
        <p:nvSpPr>
          <p:cNvPr id="11" name="Rectangle 3"/>
          <p:cNvSpPr>
            <a:spLocks noChangeArrowheads="1"/>
          </p:cNvSpPr>
          <p:nvPr/>
        </p:nvSpPr>
        <p:spPr bwMode="auto">
          <a:xfrm>
            <a:off x="2662457"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smtClean="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3"/>
          <a:stretch>
            <a:fillRect/>
          </a:stretch>
        </p:blipFill>
        <p:spPr>
          <a:xfrm>
            <a:off x="169632" y="2029031"/>
            <a:ext cx="4297479" cy="2587111"/>
          </a:xfrm>
          <a:prstGeom prst="rect">
            <a:avLst/>
          </a:prstGeom>
        </p:spPr>
      </p:pic>
      <p:pic>
        <p:nvPicPr>
          <p:cNvPr id="7" name="Picture 6"/>
          <p:cNvPicPr>
            <a:picLocks noChangeAspect="1"/>
          </p:cNvPicPr>
          <p:nvPr/>
        </p:nvPicPr>
        <p:blipFill>
          <a:blip r:embed="rId4"/>
          <a:stretch>
            <a:fillRect/>
          </a:stretch>
        </p:blipFill>
        <p:spPr>
          <a:xfrm>
            <a:off x="4543310" y="2029030"/>
            <a:ext cx="4297479" cy="2582387"/>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CA" dirty="0" smtClean="0"/>
              <a:t>Target Population by LHIN</a:t>
            </a:r>
            <a:endParaRPr lang="en-CA" dirty="0"/>
          </a:p>
        </p:txBody>
      </p:sp>
      <p:sp>
        <p:nvSpPr>
          <p:cNvPr id="4" name="Footer Placeholder 3"/>
          <p:cNvSpPr>
            <a:spLocks noGrp="1"/>
          </p:cNvSpPr>
          <p:nvPr>
            <p:ph type="ftr" sz="quarter" idx="10"/>
          </p:nvPr>
        </p:nvSpPr>
        <p:spPr/>
        <p:txBody>
          <a:bodyPr/>
          <a:lstStyle/>
          <a:p>
            <a:pPr>
              <a:defRPr/>
            </a:pPr>
            <a:r>
              <a:rPr lang="en-US" dirty="0" smtClean="0"/>
              <a:t>www.HQOntario.ca</a:t>
            </a:r>
            <a:endParaRPr lang="en-CA" dirty="0"/>
          </a:p>
        </p:txBody>
      </p:sp>
      <p:sp>
        <p:nvSpPr>
          <p:cNvPr id="7" name="Rectangle 6"/>
          <p:cNvSpPr/>
          <p:nvPr/>
        </p:nvSpPr>
        <p:spPr>
          <a:xfrm>
            <a:off x="1946275" y="6547940"/>
            <a:ext cx="6021769" cy="246221"/>
          </a:xfrm>
          <a:prstGeom prst="rect">
            <a:avLst/>
          </a:prstGeom>
        </p:spPr>
        <p:txBody>
          <a:bodyPr wrap="square">
            <a:spAutoFit/>
          </a:bodyPr>
          <a:lstStyle/>
          <a:p>
            <a:pPr lvl="0" algn="r"/>
            <a:r>
              <a:rPr lang="en-US" sz="1000" i="1" dirty="0" smtClean="0">
                <a:solidFill>
                  <a:srgbClr val="000000"/>
                </a:solidFill>
              </a:rPr>
              <a:t>*</a:t>
            </a:r>
            <a:r>
              <a:rPr lang="en-CA" sz="1000" i="1" dirty="0" smtClean="0">
                <a:solidFill>
                  <a:srgbClr val="000000"/>
                </a:solidFill>
              </a:rPr>
              <a:t>Additional Health Links are in the early planning stages (operational funding not yet approved by MOHLTC)</a:t>
            </a:r>
            <a:endParaRPr lang="en-US" sz="1000" i="1" dirty="0">
              <a:solidFill>
                <a:srgbClr val="000000"/>
              </a:solidFill>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808929273"/>
              </p:ext>
            </p:extLst>
          </p:nvPr>
        </p:nvGraphicFramePr>
        <p:xfrm>
          <a:off x="457201" y="1477106"/>
          <a:ext cx="8309610" cy="4578553"/>
        </p:xfrm>
        <a:graphic>
          <a:graphicData uri="http://schemas.openxmlformats.org/drawingml/2006/table">
            <a:tbl>
              <a:tblPr firstRow="1" firstCol="1" bandRow="1"/>
              <a:tblGrid>
                <a:gridCol w="1616440"/>
                <a:gridCol w="1613165"/>
                <a:gridCol w="1676975"/>
                <a:gridCol w="1701515"/>
                <a:gridCol w="1701515"/>
              </a:tblGrid>
              <a:tr h="363418">
                <a:tc rowSpan="2">
                  <a:txBody>
                    <a:bodyPr/>
                    <a:lstStyle/>
                    <a:p>
                      <a:pP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Health Links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 Population for Approved Health </a:t>
                      </a:r>
                      <a:r>
                        <a:rPr lang="en-CA" sz="14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Links</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r>
              <a:tr h="501285">
                <a:tc vMerge="1">
                  <a:txBody>
                    <a:bodyPr/>
                    <a:lstStyle/>
                    <a:p>
                      <a:endParaRPr lang="en-CA"/>
                    </a:p>
                  </a:txBody>
                  <a:tcPr/>
                </a:tc>
                <a:tc>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Actively Recruiting Patients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Total # HL Planned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Total  Patients</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Target Population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CA"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(4+ conditions)</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ESC</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209,038</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15,715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SW</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608,021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36,880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WW</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611,083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28,990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HNHB</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1,186,745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82,470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CW</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767,887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37,010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MH</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999,925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47,790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TC</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992,355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62,875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1,528,556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78,695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(+1)</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1,046,945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69,155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416,301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29,860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Champlain</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 (+2)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838,179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48,300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NSM</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377,852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24,120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276,063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21,035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NW</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144,272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10,955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82 </a:t>
                      </a:r>
                      <a:r>
                        <a:rPr lang="en-CA"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10,172,667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400" dirty="0">
                          <a:effectLst/>
                          <a:latin typeface="Calibri" panose="020F0502020204030204" pitchFamily="34" charset="0"/>
                          <a:ea typeface="Calibri" panose="020F0502020204030204" pitchFamily="34" charset="0"/>
                          <a:cs typeface="Times New Roman" panose="02020603050405020304" pitchFamily="18" charset="0"/>
                        </a:rPr>
                        <a:t>603,785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5688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CA" dirty="0" smtClean="0"/>
              <a:t>Progress by LHIN – Q3 Update</a:t>
            </a:r>
            <a:endParaRPr lang="en-CA" dirty="0"/>
          </a:p>
        </p:txBody>
      </p:sp>
      <p:sp>
        <p:nvSpPr>
          <p:cNvPr id="4" name="Footer Placeholder 3"/>
          <p:cNvSpPr>
            <a:spLocks noGrp="1"/>
          </p:cNvSpPr>
          <p:nvPr>
            <p:ph type="ftr" sz="quarter" idx="10"/>
          </p:nvPr>
        </p:nvSpPr>
        <p:spPr/>
        <p:txBody>
          <a:bodyPr/>
          <a:lstStyle/>
          <a:p>
            <a:pPr>
              <a:defRPr/>
            </a:pPr>
            <a:r>
              <a:rPr lang="en-US" dirty="0" smtClean="0"/>
              <a:t>www.HQOntario.ca</a:t>
            </a:r>
            <a:endParaRPr lang="en-CA" dirty="0"/>
          </a:p>
        </p:txBody>
      </p:sp>
      <p:sp>
        <p:nvSpPr>
          <p:cNvPr id="23" name="Rectangle 4"/>
          <p:cNvSpPr>
            <a:spLocks noChangeArrowheads="1"/>
          </p:cNvSpPr>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72062836"/>
              </p:ext>
            </p:extLst>
          </p:nvPr>
        </p:nvGraphicFramePr>
        <p:xfrm>
          <a:off x="282674" y="1606800"/>
          <a:ext cx="8509635" cy="3995928"/>
        </p:xfrm>
        <a:graphic>
          <a:graphicData uri="http://schemas.openxmlformats.org/drawingml/2006/table">
            <a:tbl>
              <a:tblPr firstRow="1" firstCol="1" bandRow="1"/>
              <a:tblGrid>
                <a:gridCol w="822815"/>
                <a:gridCol w="821981"/>
                <a:gridCol w="722044"/>
                <a:gridCol w="722044"/>
                <a:gridCol w="824480"/>
                <a:gridCol w="753691"/>
                <a:gridCol w="824480"/>
                <a:gridCol w="754525"/>
                <a:gridCol w="754525"/>
                <a:gridCol w="754525"/>
                <a:gridCol w="754525"/>
              </a:tblGrid>
              <a:tr h="419865">
                <a:tc rowSpan="3">
                  <a:txBody>
                    <a:bodyPr/>
                    <a:lstStyle/>
                    <a:p>
                      <a:pP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5">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Coordinated Care Plans completed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gridSpan="5">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Patients with regular and timely </a:t>
                      </a:r>
                      <a:endPar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access to </a:t>
                      </a: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 Primary Care Provider</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209933">
                <a:tc vMerge="1">
                  <a:txBody>
                    <a:bodyPr/>
                    <a:lstStyle/>
                    <a:p>
                      <a:endParaRPr lang="en-CA"/>
                    </a:p>
                  </a:txBody>
                  <a:tcPr/>
                </a:tc>
                <a:tc row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HL Reporting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Q3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Cumulative Total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row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HL Reporting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Q3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Cumulative Total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r>
              <a:tr h="209933">
                <a:tc vMerge="1">
                  <a:txBody>
                    <a:bodyPr/>
                    <a:lstStyle/>
                    <a:p>
                      <a:endParaRPr lang="en-CA"/>
                    </a:p>
                  </a:txBody>
                  <a:tcPr/>
                </a:tc>
                <a:tc vMerge="1">
                  <a:txBody>
                    <a:bodyPr/>
                    <a:lstStyle/>
                    <a:p>
                      <a:endParaRPr lang="en-CA"/>
                    </a:p>
                  </a:txBody>
                  <a:tcPr/>
                </a:tc>
                <a:tc>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Actual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a:t>
                      </a:r>
                      <a:r>
                        <a:rPr lang="en-CA" sz="1200" b="1" baseline="3000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Actual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a:t>
                      </a:r>
                      <a:r>
                        <a:rPr lang="en-CA" sz="1200" b="1" kern="1200" baseline="3000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b="1" kern="1200"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Actual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a:t>
                      </a:r>
                      <a:r>
                        <a:rPr lang="en-CA" sz="1200" b="1" kern="1200" baseline="3000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b="1" kern="1200"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Actual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en-CA" sz="12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a:t>
                      </a:r>
                      <a:r>
                        <a:rPr lang="en-CA" sz="1200" b="1" kern="1200" baseline="3000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b="1" kern="1200"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ESC</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data</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data</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SW</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2,957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3,995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WW</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2,242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1,432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278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2,645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1,597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HNHB</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908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1,873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CW</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2,089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5,060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5,799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MH</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TC</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3,717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2,673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1,759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7,894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4,699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1,034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215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353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333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746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922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345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332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1,349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1,768</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1,964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2,324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1,884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2,188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Champlain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NSM</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717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116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NW</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73 of 75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2,860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3,757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14,251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16,162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71 of 75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3,934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4,256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24,195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23,391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bl>
          </a:graphicData>
        </a:graphic>
      </p:graphicFrame>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177165" y="5868914"/>
            <a:ext cx="84241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9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lang="en-CA" altLang="en-US" sz="900" baseline="30000" dirty="0" bmk="">
                <a:latin typeface="Calibri" panose="020F0502020204030204" pitchFamily="34" charset="0"/>
                <a:ea typeface="Calibri" panose="020F0502020204030204" pitchFamily="34" charset="0"/>
                <a:cs typeface="Times New Roman" panose="02020603050405020304" pitchFamily="18" charset="0"/>
                <a:hlinkClick r:id="rId3"/>
              </a:rPr>
              <a:t>1</a:t>
            </a:r>
            <a:r>
              <a:rPr kumimoji="0" lang="en-CA" altLang="en-US" sz="9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kumimoji="0" lang="en-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Targets are set by the Health Link and LHIN, and reflect the maturity of the Health Link (i.e., new Health Links have more modest targets to allow time to establish processes).</a:t>
            </a: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3"/>
          <p:cNvSpPr>
            <a:spLocks noChangeArrowheads="1"/>
          </p:cNvSpPr>
          <p:nvPr/>
        </p:nvSpPr>
        <p:spPr bwMode="auto">
          <a:xfrm>
            <a:off x="177165" y="605527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smtClean="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7934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17443</TotalTime>
  <Words>993</Words>
  <Application>Microsoft Office PowerPoint</Application>
  <PresentationFormat>On-screen Show (4:3)</PresentationFormat>
  <Paragraphs>350</Paragraphs>
  <Slides>10</Slides>
  <Notes>5</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Provincial and Regional Accountabilities  within the Health Links Model</vt:lpstr>
      <vt:lpstr>Getting Started – Q3 Update</vt:lpstr>
      <vt:lpstr>Health Links at a Glance – Q3 Update</vt:lpstr>
      <vt:lpstr>Impact to Patients:  Terry’s Story</vt:lpstr>
      <vt:lpstr>Impact of Health Links – Q3 Update</vt:lpstr>
      <vt:lpstr>Target Population by LHIN</vt:lpstr>
      <vt:lpstr>Progress by LHIN – Q3 Update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Taylor, Susan</cp:lastModifiedBy>
  <cp:revision>394</cp:revision>
  <cp:lastPrinted>2016-03-02T15:33:21Z</cp:lastPrinted>
  <dcterms:created xsi:type="dcterms:W3CDTF">2008-02-01T20:05:28Z</dcterms:created>
  <dcterms:modified xsi:type="dcterms:W3CDTF">2016-03-16T17:50:22Z</dcterms:modified>
</cp:coreProperties>
</file>